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5"/>
  </p:notesMasterIdLst>
  <p:sldIdLst>
    <p:sldId id="256" r:id="rId3"/>
    <p:sldId id="428" r:id="rId4"/>
    <p:sldId id="430" r:id="rId5"/>
    <p:sldId id="257" r:id="rId6"/>
    <p:sldId id="258" r:id="rId7"/>
    <p:sldId id="259" r:id="rId8"/>
    <p:sldId id="261" r:id="rId9"/>
    <p:sldId id="262" r:id="rId10"/>
    <p:sldId id="260" r:id="rId11"/>
    <p:sldId id="267" r:id="rId12"/>
    <p:sldId id="436" r:id="rId13"/>
    <p:sldId id="432" r:id="rId14"/>
    <p:sldId id="264" r:id="rId15"/>
    <p:sldId id="435" r:id="rId16"/>
    <p:sldId id="265" r:id="rId17"/>
    <p:sldId id="433" r:id="rId18"/>
    <p:sldId id="268" r:id="rId19"/>
    <p:sldId id="421" r:id="rId20"/>
    <p:sldId id="424" r:id="rId21"/>
    <p:sldId id="422" r:id="rId22"/>
    <p:sldId id="423" r:id="rId23"/>
    <p:sldId id="266"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425"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426" r:id="rId118"/>
    <p:sldId id="411" r:id="rId119"/>
    <p:sldId id="412" r:id="rId120"/>
    <p:sldId id="427" r:id="rId121"/>
    <p:sldId id="414" r:id="rId122"/>
    <p:sldId id="429" r:id="rId123"/>
    <p:sldId id="434" r:id="rId1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428"/>
            <p14:sldId id="430"/>
            <p14:sldId id="257"/>
            <p14:sldId id="258"/>
            <p14:sldId id="259"/>
            <p14:sldId id="261"/>
            <p14:sldId id="262"/>
            <p14:sldId id="260"/>
            <p14:sldId id="267"/>
            <p14:sldId id="436"/>
            <p14:sldId id="432"/>
            <p14:sldId id="264"/>
            <p14:sldId id="435"/>
            <p14:sldId id="265"/>
            <p14:sldId id="433"/>
            <p14:sldId id="268"/>
            <p14:sldId id="421"/>
            <p14:sldId id="424"/>
            <p14:sldId id="422"/>
            <p14:sldId id="423"/>
            <p14:sldId id="266"/>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425"/>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426"/>
            <p14:sldId id="411"/>
            <p14:sldId id="412"/>
            <p14:sldId id="427"/>
            <p14:sldId id="414"/>
            <p14:sldId id="429"/>
            <p14:sldId id="4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92D050"/>
    <a:srgbClr val="1CADE4"/>
    <a:srgbClr val="99CCFF"/>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microsoft.com/office/2015/10/relationships/revisionInfo" Target="revisionInfo.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02707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0834472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100</a:t>
            </a:fld>
            <a:endParaRPr lang="en-US"/>
          </a:p>
        </p:txBody>
      </p:sp>
    </p:spTree>
    <p:extLst>
      <p:ext uri="{BB962C8B-B14F-4D97-AF65-F5344CB8AC3E}">
        <p14:creationId xmlns:p14="http://schemas.microsoft.com/office/powerpoint/2010/main" val="9504643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101</a:t>
            </a:fld>
            <a:endParaRPr lang="en-US"/>
          </a:p>
        </p:txBody>
      </p:sp>
    </p:spTree>
    <p:extLst>
      <p:ext uri="{BB962C8B-B14F-4D97-AF65-F5344CB8AC3E}">
        <p14:creationId xmlns:p14="http://schemas.microsoft.com/office/powerpoint/2010/main" val="11047489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102</a:t>
            </a:fld>
            <a:endParaRPr lang="en-US"/>
          </a:p>
        </p:txBody>
      </p:sp>
    </p:spTree>
    <p:extLst>
      <p:ext uri="{BB962C8B-B14F-4D97-AF65-F5344CB8AC3E}">
        <p14:creationId xmlns:p14="http://schemas.microsoft.com/office/powerpoint/2010/main" val="39701103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103</a:t>
            </a:fld>
            <a:endParaRPr lang="en-US"/>
          </a:p>
        </p:txBody>
      </p:sp>
    </p:spTree>
    <p:extLst>
      <p:ext uri="{BB962C8B-B14F-4D97-AF65-F5344CB8AC3E}">
        <p14:creationId xmlns:p14="http://schemas.microsoft.com/office/powerpoint/2010/main" val="33624189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104</a:t>
            </a:fld>
            <a:endParaRPr lang="en-US"/>
          </a:p>
        </p:txBody>
      </p:sp>
    </p:spTree>
    <p:extLst>
      <p:ext uri="{BB962C8B-B14F-4D97-AF65-F5344CB8AC3E}">
        <p14:creationId xmlns:p14="http://schemas.microsoft.com/office/powerpoint/2010/main" val="33006828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105</a:t>
            </a:fld>
            <a:endParaRPr lang="en-US"/>
          </a:p>
        </p:txBody>
      </p:sp>
    </p:spTree>
    <p:extLst>
      <p:ext uri="{BB962C8B-B14F-4D97-AF65-F5344CB8AC3E}">
        <p14:creationId xmlns:p14="http://schemas.microsoft.com/office/powerpoint/2010/main" val="124813440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106</a:t>
            </a:fld>
            <a:endParaRPr lang="en-US"/>
          </a:p>
        </p:txBody>
      </p:sp>
    </p:spTree>
    <p:extLst>
      <p:ext uri="{BB962C8B-B14F-4D97-AF65-F5344CB8AC3E}">
        <p14:creationId xmlns:p14="http://schemas.microsoft.com/office/powerpoint/2010/main" val="5719839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107</a:t>
            </a:fld>
            <a:endParaRPr lang="en-US"/>
          </a:p>
        </p:txBody>
      </p:sp>
    </p:spTree>
    <p:extLst>
      <p:ext uri="{BB962C8B-B14F-4D97-AF65-F5344CB8AC3E}">
        <p14:creationId xmlns:p14="http://schemas.microsoft.com/office/powerpoint/2010/main" val="36633778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108</a:t>
            </a:fld>
            <a:endParaRPr lang="en-US"/>
          </a:p>
        </p:txBody>
      </p:sp>
    </p:spTree>
    <p:extLst>
      <p:ext uri="{BB962C8B-B14F-4D97-AF65-F5344CB8AC3E}">
        <p14:creationId xmlns:p14="http://schemas.microsoft.com/office/powerpoint/2010/main" val="40732414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109</a:t>
            </a:fld>
            <a:endParaRPr lang="en-US"/>
          </a:p>
        </p:txBody>
      </p:sp>
    </p:spTree>
    <p:extLst>
      <p:ext uri="{BB962C8B-B14F-4D97-AF65-F5344CB8AC3E}">
        <p14:creationId xmlns:p14="http://schemas.microsoft.com/office/powerpoint/2010/main" val="183304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may be surprising that a normal Linux program actually gets such variable performance, if it uses </a:t>
            </a:r>
            <a:r>
              <a:rPr lang="en-US" dirty="0" err="1" smtClean="0"/>
              <a:t>pthreads</a:t>
            </a:r>
            <a:r>
              <a:rPr lang="en-US" dirty="0" smtClean="0"/>
              <a:t> (multiple cores) and has some variables in last-level cache, some on DRAM, and scattered over multiple DRAM modules. Yet in fact the performance of simple things like reading a variable can vary by 25x in such situations and maybe more!</a:t>
            </a:r>
          </a:p>
          <a:p>
            <a:endParaRPr lang="en-US" dirty="0"/>
          </a:p>
          <a:p>
            <a:r>
              <a:rPr lang="en-US" dirty="0" smtClean="0"/>
              <a:t>The hardware that gives us cache coherency is part of the issue.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0375439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110</a:t>
            </a:fld>
            <a:endParaRPr lang="en-US"/>
          </a:p>
        </p:txBody>
      </p:sp>
    </p:spTree>
    <p:extLst>
      <p:ext uri="{BB962C8B-B14F-4D97-AF65-F5344CB8AC3E}">
        <p14:creationId xmlns:p14="http://schemas.microsoft.com/office/powerpoint/2010/main" val="16899862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Linux is scaling way better, for the Exim example.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111</a:t>
            </a:fld>
            <a:endParaRPr lang="en-US"/>
          </a:p>
        </p:txBody>
      </p:sp>
    </p:spTree>
    <p:extLst>
      <p:ext uri="{BB962C8B-B14F-4D97-AF65-F5344CB8AC3E}">
        <p14:creationId xmlns:p14="http://schemas.microsoft.com/office/powerpoint/2010/main" val="9679394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112</a:t>
            </a:fld>
            <a:endParaRPr lang="en-US"/>
          </a:p>
        </p:txBody>
      </p:sp>
    </p:spTree>
    <p:extLst>
      <p:ext uri="{BB962C8B-B14F-4D97-AF65-F5344CB8AC3E}">
        <p14:creationId xmlns:p14="http://schemas.microsoft.com/office/powerpoint/2010/main" val="11683287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113</a:t>
            </a:fld>
            <a:endParaRPr lang="en-US"/>
          </a:p>
        </p:txBody>
      </p:sp>
    </p:spTree>
    <p:extLst>
      <p:ext uri="{BB962C8B-B14F-4D97-AF65-F5344CB8AC3E}">
        <p14:creationId xmlns:p14="http://schemas.microsoft.com/office/powerpoint/2010/main" val="8042218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 did take a lot of little tweaks!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114</a:t>
            </a:fld>
            <a:endParaRPr lang="en-US"/>
          </a:p>
        </p:txBody>
      </p:sp>
    </p:spTree>
    <p:extLst>
      <p:ext uri="{BB962C8B-B14F-4D97-AF65-F5344CB8AC3E}">
        <p14:creationId xmlns:p14="http://schemas.microsoft.com/office/powerpoint/2010/main" val="423372851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115</a:t>
            </a:fld>
            <a:endParaRPr lang="en-US"/>
          </a:p>
        </p:txBody>
      </p:sp>
    </p:spTree>
    <p:extLst>
      <p:ext uri="{BB962C8B-B14F-4D97-AF65-F5344CB8AC3E}">
        <p14:creationId xmlns:p14="http://schemas.microsoft.com/office/powerpoint/2010/main" val="137538251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116</a:t>
            </a:fld>
            <a:endParaRPr lang="en-US"/>
          </a:p>
        </p:txBody>
      </p:sp>
    </p:spTree>
    <p:extLst>
      <p:ext uri="{BB962C8B-B14F-4D97-AF65-F5344CB8AC3E}">
        <p14:creationId xmlns:p14="http://schemas.microsoft.com/office/powerpoint/2010/main" val="17527303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second profiling tool they discovered cases where two callers of a file system operation were “interfering” in ways that delayed each other.</a:t>
            </a:r>
            <a:br>
              <a:rPr lang="en-US" dirty="0" smtClean="0"/>
            </a:br>
            <a:r>
              <a:rPr lang="en-US" dirty="0" smtClean="0"/>
              <a:t/>
            </a:r>
            <a:br>
              <a:rPr lang="en-US" dirty="0" smtClean="0"/>
            </a:br>
            <a:r>
              <a:rPr lang="en-US" dirty="0" smtClean="0"/>
              <a:t>Similar to the locking and reference counting issues, but not identical.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117</a:t>
            </a:fld>
            <a:endParaRPr lang="en-US"/>
          </a:p>
        </p:txBody>
      </p:sp>
    </p:spTree>
    <p:extLst>
      <p:ext uri="{BB962C8B-B14F-4D97-AF65-F5344CB8AC3E}">
        <p14:creationId xmlns:p14="http://schemas.microsoft.com/office/powerpoint/2010/main" val="35777799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118</a:t>
            </a:fld>
            <a:endParaRPr lang="en-US"/>
          </a:p>
        </p:txBody>
      </p:sp>
    </p:spTree>
    <p:extLst>
      <p:ext uri="{BB962C8B-B14F-4D97-AF65-F5344CB8AC3E}">
        <p14:creationId xmlns:p14="http://schemas.microsoft.com/office/powerpoint/2010/main" val="14442863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came up with a clever way to eliminate the issue based on a concept of commutative operations (A then B leaves the same result as B then A).</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119</a:t>
            </a:fld>
            <a:endParaRPr lang="en-US"/>
          </a:p>
        </p:txBody>
      </p:sp>
    </p:spTree>
    <p:extLst>
      <p:ext uri="{BB962C8B-B14F-4D97-AF65-F5344CB8AC3E}">
        <p14:creationId xmlns:p14="http://schemas.microsoft.com/office/powerpoint/2010/main" val="78900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Linux needed to understand this and avoid creating costly mappings of threads to cores.  For example, if a process was running on core 3, it will have </a:t>
            </a:r>
            <a:r>
              <a:rPr lang="en-US" dirty="0" err="1" smtClean="0"/>
              <a:t>malloced</a:t>
            </a:r>
            <a:r>
              <a:rPr lang="en-US" dirty="0" smtClean="0"/>
              <a:t> its memory on the DRAM near core 3, and have data in the last level cache of core 3.  If we schedule it on core 7, everything “works” but in fact performance will collapse.</a:t>
            </a:r>
          </a:p>
          <a:p>
            <a:endParaRPr lang="en-US" dirty="0"/>
          </a:p>
          <a:p>
            <a:r>
              <a:rPr lang="en-US" dirty="0" smtClean="0"/>
              <a:t>To get steady high performance a given process had better remain on the same cores it was running on initially.  And this is just one of many such issues.</a:t>
            </a:r>
          </a:p>
          <a:p>
            <a:endParaRPr lang="en-US" dirty="0"/>
          </a:p>
          <a:p>
            <a:r>
              <a:rPr lang="en-US" dirty="0" smtClean="0"/>
              <a:t>When migrating a process, Linux does a lot of tricks to avoid huge costs.  Despite this, due to where </a:t>
            </a:r>
            <a:r>
              <a:rPr lang="en-US" dirty="0" err="1" smtClean="0"/>
              <a:t>malloc</a:t>
            </a:r>
            <a:r>
              <a:rPr lang="en-US" dirty="0" smtClean="0"/>
              <a:t> ran, it may be hard to maintain reasonable performance for a migrated process.  So Linux either doesn’t migrate threads, or does so between cores that are very physically close on the multicore chip, so that they have similar speed of access to the DRAM unit containing the memory of the process!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58740927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were able to make most of Linux commutative.  This gave a huge additional speedup.</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120</a:t>
            </a:fld>
            <a:endParaRPr lang="en-US"/>
          </a:p>
        </p:txBody>
      </p:sp>
    </p:spTree>
    <p:extLst>
      <p:ext uri="{BB962C8B-B14F-4D97-AF65-F5344CB8AC3E}">
        <p14:creationId xmlns:p14="http://schemas.microsoft.com/office/powerpoint/2010/main" val="9457524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121</a:t>
            </a:fld>
            <a:endParaRPr lang="en-US"/>
          </a:p>
        </p:txBody>
      </p:sp>
    </p:spTree>
    <p:extLst>
      <p:ext uri="{BB962C8B-B14F-4D97-AF65-F5344CB8AC3E}">
        <p14:creationId xmlns:p14="http://schemas.microsoft.com/office/powerpoint/2010/main" val="39778070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by now we have seen that RDMA has big benefits but is also very tricky to deploy.  NUMA was like that too.</a:t>
            </a:r>
          </a:p>
          <a:p>
            <a:r>
              <a:rPr lang="en-US" dirty="0"/>
              <a:t/>
            </a:r>
            <a:br>
              <a:rPr lang="en-US" dirty="0"/>
            </a:br>
            <a:r>
              <a:rPr lang="en-US" dirty="0" smtClean="0"/>
              <a:t>New hardware isn’t automatically </a:t>
            </a:r>
            <a:r>
              <a:rPr lang="en-US" smtClean="0"/>
              <a:t>a blessing!</a:t>
            </a:r>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122</a:t>
            </a:fld>
            <a:endParaRPr lang="en-US"/>
          </a:p>
        </p:txBody>
      </p:sp>
    </p:spTree>
    <p:extLst>
      <p:ext uri="{BB962C8B-B14F-4D97-AF65-F5344CB8AC3E}">
        <p14:creationId xmlns:p14="http://schemas.microsoft.com/office/powerpoint/2010/main" val="341612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31003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hardware itself talks to the memory in 64-byte chunks, like huge large integers.  This is true even if you just touch one bit.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4058183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Cache consistency is carefully specified by the vendor.  Mostly, they guarantee “sequential consistency”, but sometimes the properties are fancier.  The compiler is smart and makes use of these but you have to declare variables in a correct way or your program might malfunction.  See the language specification… or don’t use </a:t>
            </a:r>
            <a:r>
              <a:rPr lang="en-US" dirty="0" err="1" smtClean="0"/>
              <a:t>pthreads</a:t>
            </a:r>
            <a:r>
              <a:rPr lang="en-US" dirty="0" smtClean="0"/>
              <a: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82962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652367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381854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411377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one thread passes a pointer to a second thread through a round-robin buffer living in a bounded-size memory area.  This is how people learn to send data from thread to thread in modern OS courses.  But the issue is that if we pass a pointer, it could point to a DRAM area “far” from the yellow thread.  If so, performance will be poor.</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152754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RDMA turned out to be quite a beast to introduce into datacenters, even though it is a fairly mature technology in HPC settings.</a:t>
            </a:r>
          </a:p>
          <a:p>
            <a:endParaRPr lang="en-US" dirty="0"/>
          </a:p>
          <a:p>
            <a:r>
              <a:rPr lang="en-US" dirty="0" smtClean="0"/>
              <a:t>What about a commonplace technology like NUMA?  Prior to 2005 or so, we had dual core machines but nothing like today.</a:t>
            </a:r>
          </a:p>
          <a:p>
            <a:endParaRPr lang="en-US" dirty="0"/>
          </a:p>
          <a:p>
            <a:r>
              <a:rPr lang="en-US" dirty="0" smtClean="0"/>
              <a:t>Was NUMA equally hard to introduce into datacenter settings?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400407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making an extra copy of the object, we waste some space (in this case inside the buffer),  and we spend time copying, but yellow accesses are to yellow DRAM memory and so the yellow thread runs at a sensible speed.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252083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all like sending a message from thread to thread inside a single program!  We are treating our program, on our NUMA machine, as if it was a set of processes in a cluster of computers connected by a network!</a:t>
            </a:r>
          </a:p>
          <a:p>
            <a:endParaRPr lang="en-US" dirty="0"/>
          </a:p>
          <a:p>
            <a:r>
              <a:rPr lang="en-US" dirty="0" smtClean="0"/>
              <a:t>In fact many modern OS developers prefer to do everything with message passing in this way.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396935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Linux is a good case study: a lesson in how badly things can go wrong if you don’t understand the costs of the NUMA hardware.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144508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2623471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if we run Linux on a multicore CPU with n cores, we should be capable of getting an n-fold speedup.</a:t>
            </a:r>
          </a:p>
          <a:p>
            <a:endParaRPr lang="en-US" dirty="0" smtClean="0"/>
          </a:p>
          <a:p>
            <a:r>
              <a:rPr lang="en-US" dirty="0" smtClean="0"/>
              <a:t>But this is a bad way to state the goal, because as Amdahl noted, some tasks are inherently sequential.  If you compute Y using X, then Z using Y, these steps necessarily run as 2 operations – there is no way to make them parallel.</a:t>
            </a:r>
          </a:p>
          <a:p>
            <a:endParaRPr lang="en-US" dirty="0"/>
          </a:p>
          <a:p>
            <a:r>
              <a:rPr lang="en-US" dirty="0" smtClean="0"/>
              <a:t>So a better way to say this is that “for programs that are arbitrarily parallel, we could get an n-fold speedup.”</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3769014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 kernel itself should be arbitrarily parallelizable.  But is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967577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3715925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268529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1891518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390916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667350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561674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1417888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4282528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3763911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80048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470068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 pretty random set of benchmark programs.  We can focus on </a:t>
            </a:r>
            <a:r>
              <a:rPr lang="en-US" dirty="0" err="1" smtClean="0"/>
              <a:t>exim</a:t>
            </a:r>
            <a:r>
              <a:rPr lang="en-US" dirty="0" smtClean="0"/>
              <a:t>: a mailer service for systems like Outlook.  It scaled horribly! </a:t>
            </a:r>
          </a:p>
          <a:p>
            <a:endParaRPr lang="en-US" dirty="0"/>
          </a:p>
          <a:p>
            <a:r>
              <a:rPr lang="en-US" dirty="0" smtClean="0"/>
              <a:t>Exim does a lot of system calls.  The issue turns out to be that the kernel was very slow for I/O system call requests.  But why is this?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4187331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257795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(1) Exim is able to get linear speedups until we hit 15 cores.  But (2) then it tails off and finally (3) collapses: above 40 cores, Linux performs so poorly that Exim actually slows down with more cores!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408035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it really is de to time spent in the kernel of Linux (red).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54822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526600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4161951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822132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profiler tool shows us which routine is soaking up the most cycles.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3063548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Oddly, the method is really short and seems simple.  The only possible explanation is that the spin-lock thing starts to run very slowly.  Why?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637367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3672483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3403982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2578424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47</a:t>
            </a:fld>
            <a:endParaRPr lang="en-US"/>
          </a:p>
        </p:txBody>
      </p:sp>
    </p:spTree>
    <p:extLst>
      <p:ext uri="{BB962C8B-B14F-4D97-AF65-F5344CB8AC3E}">
        <p14:creationId xmlns:p14="http://schemas.microsoft.com/office/powerpoint/2010/main" val="28948456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48</a:t>
            </a:fld>
            <a:endParaRPr lang="en-US"/>
          </a:p>
        </p:txBody>
      </p:sp>
    </p:spTree>
    <p:extLst>
      <p:ext uri="{BB962C8B-B14F-4D97-AF65-F5344CB8AC3E}">
        <p14:creationId xmlns:p14="http://schemas.microsoft.com/office/powerpoint/2010/main" val="2609100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49</a:t>
            </a:fld>
            <a:endParaRPr lang="en-US"/>
          </a:p>
        </p:txBody>
      </p:sp>
    </p:spTree>
    <p:extLst>
      <p:ext uri="{BB962C8B-B14F-4D97-AF65-F5344CB8AC3E}">
        <p14:creationId xmlns:p14="http://schemas.microsoft.com/office/powerpoint/2010/main" val="7583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socket is just the way that a CPU board plugs into the computer rack.  Most machines have lots of CPUs on the chip, and use a dual-socket approach, to get more bandwidth.</a:t>
            </a:r>
          </a:p>
          <a:p>
            <a:endParaRPr lang="en-US" dirty="0"/>
          </a:p>
          <a:p>
            <a:r>
              <a:rPr lang="en-US" dirty="0" smtClean="0"/>
              <a:t>Then the CPU board has memory (DRAM), the CPU chip itself, caching (the last-level cache, sometimes called L2 cache) and connections to disks (SSD), display, network (NIC) etc.</a:t>
            </a:r>
          </a:p>
          <a:p>
            <a:r>
              <a:rPr lang="en-US" dirty="0"/>
              <a:t/>
            </a:r>
            <a:br>
              <a:rPr lang="en-US" dirty="0"/>
            </a:br>
            <a:r>
              <a:rPr lang="en-US" dirty="0" smtClean="0"/>
              <a:t>The CPU chip has multiple CPU units: cores.  These days there are often 9 cores and sometimes far more.  Why 9?  This is just what turns out to fit nicely and sell well.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411071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50</a:t>
            </a:fld>
            <a:endParaRPr lang="en-US"/>
          </a:p>
        </p:txBody>
      </p:sp>
    </p:spTree>
    <p:extLst>
      <p:ext uri="{BB962C8B-B14F-4D97-AF65-F5344CB8AC3E}">
        <p14:creationId xmlns:p14="http://schemas.microsoft.com/office/powerpoint/2010/main" val="473447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Turns out that it isn’t spinning more times.  The issue is that accessing the variable it uses, the ticket counter, is slowing down.</a:t>
            </a:r>
          </a:p>
          <a:p>
            <a:r>
              <a:rPr lang="en-US" dirty="0"/>
              <a:t/>
            </a:r>
            <a:br>
              <a:rPr lang="en-US" dirty="0"/>
            </a:br>
            <a:r>
              <a:rPr lang="en-US" dirty="0" smtClean="0"/>
              <a:t>The memory access itself slows down!  </a:t>
            </a:r>
          </a:p>
          <a:p>
            <a:endParaRPr lang="en-US" dirty="0"/>
          </a:p>
          <a:p>
            <a:r>
              <a:rPr lang="en-US" dirty="0" smtClean="0"/>
              <a:t>Why?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51</a:t>
            </a:fld>
            <a:endParaRPr lang="en-US"/>
          </a:p>
        </p:txBody>
      </p:sp>
    </p:spTree>
    <p:extLst>
      <p:ext uri="{BB962C8B-B14F-4D97-AF65-F5344CB8AC3E}">
        <p14:creationId xmlns:p14="http://schemas.microsoft.com/office/powerpoint/2010/main" val="1762113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52</a:t>
            </a:fld>
            <a:endParaRPr lang="en-US"/>
          </a:p>
        </p:txBody>
      </p:sp>
    </p:spTree>
    <p:extLst>
      <p:ext uri="{BB962C8B-B14F-4D97-AF65-F5344CB8AC3E}">
        <p14:creationId xmlns:p14="http://schemas.microsoft.com/office/powerpoint/2010/main" val="3018834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53</a:t>
            </a:fld>
            <a:endParaRPr lang="en-US"/>
          </a:p>
        </p:txBody>
      </p:sp>
    </p:spTree>
    <p:extLst>
      <p:ext uri="{BB962C8B-B14F-4D97-AF65-F5344CB8AC3E}">
        <p14:creationId xmlns:p14="http://schemas.microsoft.com/office/powerpoint/2010/main" val="1062328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54</a:t>
            </a:fld>
            <a:endParaRPr lang="en-US"/>
          </a:p>
        </p:txBody>
      </p:sp>
    </p:spTree>
    <p:extLst>
      <p:ext uri="{BB962C8B-B14F-4D97-AF65-F5344CB8AC3E}">
        <p14:creationId xmlns:p14="http://schemas.microsoft.com/office/powerpoint/2010/main" val="1441546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55</a:t>
            </a:fld>
            <a:endParaRPr lang="en-US"/>
          </a:p>
        </p:txBody>
      </p:sp>
    </p:spTree>
    <p:extLst>
      <p:ext uri="{BB962C8B-B14F-4D97-AF65-F5344CB8AC3E}">
        <p14:creationId xmlns:p14="http://schemas.microsoft.com/office/powerpoint/2010/main" val="308856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core problem is caching.  With every core sharing the same spin-lock (Exim uses </a:t>
            </a:r>
            <a:r>
              <a:rPr lang="en-US" dirty="0" err="1" smtClean="0"/>
              <a:t>pthreads</a:t>
            </a:r>
            <a:r>
              <a:rPr lang="en-US" dirty="0" smtClean="0"/>
              <a:t> and is exploiting lots of cores), the ticket gets pulled into the cache.  Purple box.</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56</a:t>
            </a:fld>
            <a:endParaRPr lang="en-US"/>
          </a:p>
        </p:txBody>
      </p:sp>
    </p:spTree>
    <p:extLst>
      <p:ext uri="{BB962C8B-B14F-4D97-AF65-F5344CB8AC3E}">
        <p14:creationId xmlns:p14="http://schemas.microsoft.com/office/powerpoint/2010/main" val="1043205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want to update the ticket, adding 1, this invalidates cached copies.  The hardware has to do that for us (the famous memory coherency model I mentioned).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57</a:t>
            </a:fld>
            <a:endParaRPr lang="en-US"/>
          </a:p>
        </p:txBody>
      </p:sp>
    </p:spTree>
    <p:extLst>
      <p:ext uri="{BB962C8B-B14F-4D97-AF65-F5344CB8AC3E}">
        <p14:creationId xmlns:p14="http://schemas.microsoft.com/office/powerpoint/2010/main" val="16008553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hardware level it sends messages (red arrows).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58</a:t>
            </a:fld>
            <a:endParaRPr lang="en-US"/>
          </a:p>
        </p:txBody>
      </p:sp>
    </p:spTree>
    <p:extLst>
      <p:ext uri="{BB962C8B-B14F-4D97-AF65-F5344CB8AC3E}">
        <p14:creationId xmlns:p14="http://schemas.microsoft.com/office/powerpoint/2010/main" val="258547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59</a:t>
            </a:fld>
            <a:endParaRPr lang="en-US"/>
          </a:p>
        </p:txBody>
      </p:sp>
    </p:spTree>
    <p:extLst>
      <p:ext uri="{BB962C8B-B14F-4D97-AF65-F5344CB8AC3E}">
        <p14:creationId xmlns:p14="http://schemas.microsoft.com/office/powerpoint/2010/main" val="131441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730566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caches get rid of the stale record and reply.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60</a:t>
            </a:fld>
            <a:endParaRPr lang="en-US"/>
          </a:p>
        </p:txBody>
      </p:sp>
    </p:spTree>
    <p:extLst>
      <p:ext uri="{BB962C8B-B14F-4D97-AF65-F5344CB8AC3E}">
        <p14:creationId xmlns:p14="http://schemas.microsoft.com/office/powerpoint/2010/main" val="11722726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need more and more time just to increment this counter.</a:t>
            </a:r>
          </a:p>
          <a:p>
            <a:r>
              <a:rPr lang="en-US" dirty="0"/>
              <a:t/>
            </a:r>
            <a:br>
              <a:rPr lang="en-US" dirty="0"/>
            </a:br>
            <a:r>
              <a:rPr lang="en-US" dirty="0" smtClean="0"/>
              <a:t>This is a big part of the issue!</a:t>
            </a:r>
          </a:p>
          <a:p>
            <a:endParaRPr lang="en-US" dirty="0"/>
          </a:p>
          <a:p>
            <a:r>
              <a:rPr lang="en-US" dirty="0" smtClean="0"/>
              <a:t>Innocent normal looking code is running slowly due to a complex NUMA model.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61</a:t>
            </a:fld>
            <a:endParaRPr lang="en-US"/>
          </a:p>
        </p:txBody>
      </p:sp>
    </p:spTree>
    <p:extLst>
      <p:ext uri="{BB962C8B-B14F-4D97-AF65-F5344CB8AC3E}">
        <p14:creationId xmlns:p14="http://schemas.microsoft.com/office/powerpoint/2010/main" val="3737568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62</a:t>
            </a:fld>
            <a:endParaRPr lang="en-US"/>
          </a:p>
        </p:txBody>
      </p:sp>
    </p:spTree>
    <p:extLst>
      <p:ext uri="{BB962C8B-B14F-4D97-AF65-F5344CB8AC3E}">
        <p14:creationId xmlns:p14="http://schemas.microsoft.com/office/powerpoint/2010/main" val="4262212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63</a:t>
            </a:fld>
            <a:endParaRPr lang="en-US"/>
          </a:p>
        </p:txBody>
      </p:sp>
    </p:spTree>
    <p:extLst>
      <p:ext uri="{BB962C8B-B14F-4D97-AF65-F5344CB8AC3E}">
        <p14:creationId xmlns:p14="http://schemas.microsoft.com/office/powerpoint/2010/main" val="11599071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64</a:t>
            </a:fld>
            <a:endParaRPr lang="en-US"/>
          </a:p>
        </p:txBody>
      </p:sp>
    </p:spTree>
    <p:extLst>
      <p:ext uri="{BB962C8B-B14F-4D97-AF65-F5344CB8AC3E}">
        <p14:creationId xmlns:p14="http://schemas.microsoft.com/office/powerpoint/2010/main" val="20127823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issue arose for lock release.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65</a:t>
            </a:fld>
            <a:endParaRPr lang="en-US"/>
          </a:p>
        </p:txBody>
      </p:sp>
    </p:spTree>
    <p:extLst>
      <p:ext uri="{BB962C8B-B14F-4D97-AF65-F5344CB8AC3E}">
        <p14:creationId xmlns:p14="http://schemas.microsoft.com/office/powerpoint/2010/main" val="185656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66</a:t>
            </a:fld>
            <a:endParaRPr lang="en-US"/>
          </a:p>
        </p:txBody>
      </p:sp>
    </p:spTree>
    <p:extLst>
      <p:ext uri="{BB962C8B-B14F-4D97-AF65-F5344CB8AC3E}">
        <p14:creationId xmlns:p14="http://schemas.microsoft.com/office/powerpoint/2010/main" val="3424572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67</a:t>
            </a:fld>
            <a:endParaRPr lang="en-US"/>
          </a:p>
        </p:txBody>
      </p:sp>
    </p:spTree>
    <p:extLst>
      <p:ext uri="{BB962C8B-B14F-4D97-AF65-F5344CB8AC3E}">
        <p14:creationId xmlns:p14="http://schemas.microsoft.com/office/powerpoint/2010/main" val="2591278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68</a:t>
            </a:fld>
            <a:endParaRPr lang="en-US"/>
          </a:p>
        </p:txBody>
      </p:sp>
    </p:spTree>
    <p:extLst>
      <p:ext uri="{BB962C8B-B14F-4D97-AF65-F5344CB8AC3E}">
        <p14:creationId xmlns:p14="http://schemas.microsoft.com/office/powerpoint/2010/main" val="2261094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solved the problem in the end by modifying how locks work.  We’ll explain in a second but first, lets see a second example of an issue.</a:t>
            </a:r>
          </a:p>
          <a:p>
            <a:r>
              <a:rPr lang="en-US" dirty="0"/>
              <a:t/>
            </a:r>
            <a:br>
              <a:rPr lang="en-US" dirty="0"/>
            </a:br>
            <a:r>
              <a:rPr lang="en-US" dirty="0" smtClean="0"/>
              <a:t>It will turn out that fixing the second scenario yields an idea for fixing locking.</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69</a:t>
            </a:fld>
            <a:endParaRPr lang="en-US"/>
          </a:p>
        </p:txBody>
      </p:sp>
    </p:spTree>
    <p:extLst>
      <p:ext uri="{BB962C8B-B14F-4D97-AF65-F5344CB8AC3E}">
        <p14:creationId xmlns:p14="http://schemas.microsoft.com/office/powerpoint/2010/main" val="293069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learned about threads and they taught you that some threads are really just created using software, similar to subroutine calls.  And other threads are supported by hardware.</a:t>
            </a:r>
          </a:p>
          <a:p>
            <a:endParaRPr lang="en-US" dirty="0"/>
          </a:p>
          <a:p>
            <a:r>
              <a:rPr lang="en-US" dirty="0" smtClean="0"/>
              <a:t>With a NUMA machine and lots of cores we can easily have hardware parallelism.</a:t>
            </a:r>
          </a:p>
          <a:p>
            <a:endParaRPr lang="en-US" dirty="0"/>
          </a:p>
          <a:p>
            <a:r>
              <a:rPr lang="en-US" dirty="0" smtClean="0"/>
              <a:t>But surprisingly, it is not the default.  You normally get one core per process.  This is because so few programs understand how to really leverage multi-core parallelism!</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8702470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issue is like our “pass a pointer versus pass a copy” thing from a few slides back.  Linux was passing pointers and this forced a remote DRAM memory access.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70</a:t>
            </a:fld>
            <a:endParaRPr lang="en-US"/>
          </a:p>
        </p:txBody>
      </p:sp>
    </p:spTree>
    <p:extLst>
      <p:ext uri="{BB962C8B-B14F-4D97-AF65-F5344CB8AC3E}">
        <p14:creationId xmlns:p14="http://schemas.microsoft.com/office/powerpoint/2010/main" val="1229718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making an extra copy of the mount table memory contents (an extra variable to hold a replica) we can guarantee local cache hits and eliminate the memory coherence delays.</a:t>
            </a:r>
          </a:p>
        </p:txBody>
      </p:sp>
      <p:sp>
        <p:nvSpPr>
          <p:cNvPr id="4" name="Slide Number Placeholder 3"/>
          <p:cNvSpPr>
            <a:spLocks noGrp="1"/>
          </p:cNvSpPr>
          <p:nvPr>
            <p:ph type="sldNum" sz="quarter" idx="10"/>
          </p:nvPr>
        </p:nvSpPr>
        <p:spPr/>
        <p:txBody>
          <a:bodyPr/>
          <a:lstStyle/>
          <a:p>
            <a:fld id="{DACDC88A-CD66-4609-884B-39722DAC333B}" type="slidenum">
              <a:rPr lang="en-US" smtClean="0"/>
              <a:t>71</a:t>
            </a:fld>
            <a:endParaRPr lang="en-US"/>
          </a:p>
        </p:txBody>
      </p:sp>
    </p:spTree>
    <p:extLst>
      <p:ext uri="{BB962C8B-B14F-4D97-AF65-F5344CB8AC3E}">
        <p14:creationId xmlns:p14="http://schemas.microsoft.com/office/powerpoint/2010/main" val="31931494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72</a:t>
            </a:fld>
            <a:endParaRPr lang="en-US"/>
          </a:p>
        </p:txBody>
      </p:sp>
    </p:spTree>
    <p:extLst>
      <p:ext uri="{BB962C8B-B14F-4D97-AF65-F5344CB8AC3E}">
        <p14:creationId xmlns:p14="http://schemas.microsoft.com/office/powerpoint/2010/main" val="3980397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73</a:t>
            </a:fld>
            <a:endParaRPr lang="en-US"/>
          </a:p>
        </p:txBody>
      </p:sp>
    </p:spTree>
    <p:extLst>
      <p:ext uri="{BB962C8B-B14F-4D97-AF65-F5344CB8AC3E}">
        <p14:creationId xmlns:p14="http://schemas.microsoft.com/office/powerpoint/2010/main" val="34108171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by adding this extra array, we actually simplify the job the hardware had to do.</a:t>
            </a:r>
          </a:p>
          <a:p>
            <a:endParaRPr lang="en-US" dirty="0" smtClean="0"/>
          </a:p>
          <a:p>
            <a:r>
              <a:rPr lang="en-US" dirty="0" smtClean="0"/>
              <a:t>They have a similar hack to enhance the speed of locking but I won’t show it because the code looks more messy.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74</a:t>
            </a:fld>
            <a:endParaRPr lang="en-US"/>
          </a:p>
        </p:txBody>
      </p:sp>
    </p:spTree>
    <p:extLst>
      <p:ext uri="{BB962C8B-B14F-4D97-AF65-F5344CB8AC3E}">
        <p14:creationId xmlns:p14="http://schemas.microsoft.com/office/powerpoint/2010/main" val="30053184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better!  But not perfect, yet…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75</a:t>
            </a:fld>
            <a:endParaRPr lang="en-US"/>
          </a:p>
        </p:txBody>
      </p:sp>
    </p:spTree>
    <p:extLst>
      <p:ext uri="{BB962C8B-B14F-4D97-AF65-F5344CB8AC3E}">
        <p14:creationId xmlns:p14="http://schemas.microsoft.com/office/powerpoint/2010/main" val="22737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76</a:t>
            </a:fld>
            <a:endParaRPr lang="en-US"/>
          </a:p>
        </p:txBody>
      </p:sp>
    </p:spTree>
    <p:extLst>
      <p:ext uri="{BB962C8B-B14F-4D97-AF65-F5344CB8AC3E}">
        <p14:creationId xmlns:p14="http://schemas.microsoft.com/office/powerpoint/2010/main" val="18828109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77</a:t>
            </a:fld>
            <a:endParaRPr lang="en-US"/>
          </a:p>
        </p:txBody>
      </p:sp>
    </p:spTree>
    <p:extLst>
      <p:ext uri="{BB962C8B-B14F-4D97-AF65-F5344CB8AC3E}">
        <p14:creationId xmlns:p14="http://schemas.microsoft.com/office/powerpoint/2010/main" val="40905161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78</a:t>
            </a:fld>
            <a:endParaRPr lang="en-US"/>
          </a:p>
        </p:txBody>
      </p:sp>
    </p:spTree>
    <p:extLst>
      <p:ext uri="{BB962C8B-B14F-4D97-AF65-F5344CB8AC3E}">
        <p14:creationId xmlns:p14="http://schemas.microsoft.com/office/powerpoint/2010/main" val="36771615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79</a:t>
            </a:fld>
            <a:endParaRPr lang="en-US"/>
          </a:p>
        </p:txBody>
      </p:sp>
    </p:spTree>
    <p:extLst>
      <p:ext uri="{BB962C8B-B14F-4D97-AF65-F5344CB8AC3E}">
        <p14:creationId xmlns:p14="http://schemas.microsoft.com/office/powerpoint/2010/main" val="293272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1438960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Fixing one issue highlights the next.  They ended up working on a bunch of such issues.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80</a:t>
            </a:fld>
            <a:endParaRPr lang="en-US"/>
          </a:p>
        </p:txBody>
      </p:sp>
    </p:spTree>
    <p:extLst>
      <p:ext uri="{BB962C8B-B14F-4D97-AF65-F5344CB8AC3E}">
        <p14:creationId xmlns:p14="http://schemas.microsoft.com/office/powerpoint/2010/main" val="28820392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81</a:t>
            </a:fld>
            <a:endParaRPr lang="en-US"/>
          </a:p>
        </p:txBody>
      </p:sp>
    </p:spTree>
    <p:extLst>
      <p:ext uri="{BB962C8B-B14F-4D97-AF65-F5344CB8AC3E}">
        <p14:creationId xmlns:p14="http://schemas.microsoft.com/office/powerpoint/2010/main" val="6708532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82</a:t>
            </a:fld>
            <a:endParaRPr lang="en-US"/>
          </a:p>
        </p:txBody>
      </p:sp>
    </p:spTree>
    <p:extLst>
      <p:ext uri="{BB962C8B-B14F-4D97-AF65-F5344CB8AC3E}">
        <p14:creationId xmlns:p14="http://schemas.microsoft.com/office/powerpoint/2010/main" val="25616903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old story…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83</a:t>
            </a:fld>
            <a:endParaRPr lang="en-US"/>
          </a:p>
        </p:txBody>
      </p:sp>
    </p:spTree>
    <p:extLst>
      <p:ext uri="{BB962C8B-B14F-4D97-AF65-F5344CB8AC3E}">
        <p14:creationId xmlns:p14="http://schemas.microsoft.com/office/powerpoint/2010/main" val="8013903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84</a:t>
            </a:fld>
            <a:endParaRPr lang="en-US"/>
          </a:p>
        </p:txBody>
      </p:sp>
    </p:spTree>
    <p:extLst>
      <p:ext uri="{BB962C8B-B14F-4D97-AF65-F5344CB8AC3E}">
        <p14:creationId xmlns:p14="http://schemas.microsoft.com/office/powerpoint/2010/main" val="8098050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85</a:t>
            </a:fld>
            <a:endParaRPr lang="en-US"/>
          </a:p>
        </p:txBody>
      </p:sp>
    </p:spTree>
    <p:extLst>
      <p:ext uri="{BB962C8B-B14F-4D97-AF65-F5344CB8AC3E}">
        <p14:creationId xmlns:p14="http://schemas.microsoft.com/office/powerpoint/2010/main" val="23976055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86</a:t>
            </a:fld>
            <a:endParaRPr lang="en-US"/>
          </a:p>
        </p:txBody>
      </p:sp>
    </p:spTree>
    <p:extLst>
      <p:ext uri="{BB962C8B-B14F-4D97-AF65-F5344CB8AC3E}">
        <p14:creationId xmlns:p14="http://schemas.microsoft.com/office/powerpoint/2010/main" val="21632495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87</a:t>
            </a:fld>
            <a:endParaRPr lang="en-US"/>
          </a:p>
        </p:txBody>
      </p:sp>
    </p:spTree>
    <p:extLst>
      <p:ext uri="{BB962C8B-B14F-4D97-AF65-F5344CB8AC3E}">
        <p14:creationId xmlns:p14="http://schemas.microsoft.com/office/powerpoint/2010/main" val="17612710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88</a:t>
            </a:fld>
            <a:endParaRPr lang="en-US"/>
          </a:p>
        </p:txBody>
      </p:sp>
    </p:spTree>
    <p:extLst>
      <p:ext uri="{BB962C8B-B14F-4D97-AF65-F5344CB8AC3E}">
        <p14:creationId xmlns:p14="http://schemas.microsoft.com/office/powerpoint/2010/main" val="38257020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89</a:t>
            </a:fld>
            <a:endParaRPr lang="en-US"/>
          </a:p>
        </p:txBody>
      </p:sp>
    </p:spTree>
    <p:extLst>
      <p:ext uri="{BB962C8B-B14F-4D97-AF65-F5344CB8AC3E}">
        <p14:creationId xmlns:p14="http://schemas.microsoft.com/office/powerpoint/2010/main" val="3105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35337736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90</a:t>
            </a:fld>
            <a:endParaRPr lang="en-US"/>
          </a:p>
        </p:txBody>
      </p:sp>
    </p:spTree>
    <p:extLst>
      <p:ext uri="{BB962C8B-B14F-4D97-AF65-F5344CB8AC3E}">
        <p14:creationId xmlns:p14="http://schemas.microsoft.com/office/powerpoint/2010/main" val="34503460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91</a:t>
            </a:fld>
            <a:endParaRPr lang="en-US"/>
          </a:p>
        </p:txBody>
      </p:sp>
    </p:spTree>
    <p:extLst>
      <p:ext uri="{BB962C8B-B14F-4D97-AF65-F5344CB8AC3E}">
        <p14:creationId xmlns:p14="http://schemas.microsoft.com/office/powerpoint/2010/main" val="5767082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92</a:t>
            </a:fld>
            <a:endParaRPr lang="en-US"/>
          </a:p>
        </p:txBody>
      </p:sp>
    </p:spTree>
    <p:extLst>
      <p:ext uri="{BB962C8B-B14F-4D97-AF65-F5344CB8AC3E}">
        <p14:creationId xmlns:p14="http://schemas.microsoft.com/office/powerpoint/2010/main" val="7949455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93</a:t>
            </a:fld>
            <a:endParaRPr lang="en-US"/>
          </a:p>
        </p:txBody>
      </p:sp>
    </p:spTree>
    <p:extLst>
      <p:ext uri="{BB962C8B-B14F-4D97-AF65-F5344CB8AC3E}">
        <p14:creationId xmlns:p14="http://schemas.microsoft.com/office/powerpoint/2010/main" val="21699212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94</a:t>
            </a:fld>
            <a:endParaRPr lang="en-US"/>
          </a:p>
        </p:txBody>
      </p:sp>
    </p:spTree>
    <p:extLst>
      <p:ext uri="{BB962C8B-B14F-4D97-AF65-F5344CB8AC3E}">
        <p14:creationId xmlns:p14="http://schemas.microsoft.com/office/powerpoint/2010/main" val="21443511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they solve it by inventing something </a:t>
            </a:r>
            <a:r>
              <a:rPr lang="en-US" dirty="0"/>
              <a:t>called a sloppy counter.  I won’t get detailed due to lack of time, but basically if your core has a local way to know that the number of </a:t>
            </a:r>
            <a:r>
              <a:rPr lang="en-US" dirty="0" smtClean="0"/>
              <a:t>pointers to some object is </a:t>
            </a:r>
            <a:r>
              <a:rPr lang="en-US" dirty="0"/>
              <a:t>non-zero, you can avoid actually counting the number of </a:t>
            </a:r>
            <a:r>
              <a:rPr lang="en-US" dirty="0" smtClean="0"/>
              <a:t>holders, since garbage collection would only run if the count was down to 0.  </a:t>
            </a:r>
            <a:r>
              <a:rPr lang="en-US" dirty="0"/>
              <a:t>They leverage this idea to end up with a kind of cacheable local </a:t>
            </a:r>
            <a:r>
              <a:rPr lang="en-US" dirty="0" smtClean="0"/>
              <a:t>counter.  If the copy is zero you check the global count, but if the copy is &gt; 0, they don’t worry about the true global count.</a:t>
            </a:r>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95</a:t>
            </a:fld>
            <a:endParaRPr lang="en-US"/>
          </a:p>
        </p:txBody>
      </p:sp>
    </p:spTree>
    <p:extLst>
      <p:ext uri="{BB962C8B-B14F-4D97-AF65-F5344CB8AC3E}">
        <p14:creationId xmlns:p14="http://schemas.microsoft.com/office/powerpoint/2010/main" val="23910848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96</a:t>
            </a:fld>
            <a:endParaRPr lang="en-US"/>
          </a:p>
        </p:txBody>
      </p:sp>
    </p:spTree>
    <p:extLst>
      <p:ext uri="{BB962C8B-B14F-4D97-AF65-F5344CB8AC3E}">
        <p14:creationId xmlns:p14="http://schemas.microsoft.com/office/powerpoint/2010/main" val="29229104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97</a:t>
            </a:fld>
            <a:endParaRPr lang="en-US"/>
          </a:p>
        </p:txBody>
      </p:sp>
    </p:spTree>
    <p:extLst>
      <p:ext uri="{BB962C8B-B14F-4D97-AF65-F5344CB8AC3E}">
        <p14:creationId xmlns:p14="http://schemas.microsoft.com/office/powerpoint/2010/main" val="270658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98</a:t>
            </a:fld>
            <a:endParaRPr lang="en-US"/>
          </a:p>
        </p:txBody>
      </p:sp>
    </p:spTree>
    <p:extLst>
      <p:ext uri="{BB962C8B-B14F-4D97-AF65-F5344CB8AC3E}">
        <p14:creationId xmlns:p14="http://schemas.microsoft.com/office/powerpoint/2010/main" val="21577599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99</a:t>
            </a:fld>
            <a:endParaRPr lang="en-US"/>
          </a:p>
        </p:txBody>
      </p:sp>
    </p:spTree>
    <p:extLst>
      <p:ext uri="{BB962C8B-B14F-4D97-AF65-F5344CB8AC3E}">
        <p14:creationId xmlns:p14="http://schemas.microsoft.com/office/powerpoint/2010/main" val="382741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958" y="2125981"/>
            <a:ext cx="10369527" cy="5616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916" y="3840481"/>
            <a:ext cx="853961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803483"/>
            <a:endParaRPr lang="en-US" sz="1582">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803483"/>
            <a:fld id="{1D8BD707-D9CF-40AE-B4C6-C98DA3205C09}" type="datetimeFigureOut">
              <a:rPr lang="en-US" sz="1582" smtClean="0">
                <a:solidFill>
                  <a:prstClr val="black">
                    <a:tint val="75000"/>
                  </a:prstClr>
                </a:solidFill>
              </a:rPr>
              <a:pPr defTabSz="803483"/>
              <a:t>3/10/2018</a:t>
            </a:fld>
            <a:endParaRPr lang="en-US" sz="1582">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803483"/>
            <a:fld id="{B6F15528-21DE-4FAA-801E-634DDDAF4B2B}" type="slidenum">
              <a:rPr lang="en-US" sz="1582" smtClean="0">
                <a:solidFill>
                  <a:prstClr val="black">
                    <a:tint val="75000"/>
                  </a:prstClr>
                </a:solidFill>
              </a:rPr>
              <a:pPr defTabSz="803483"/>
              <a:t>‹#›</a:t>
            </a:fld>
            <a:endParaRPr lang="en-US" sz="1582">
              <a:solidFill>
                <a:prstClr val="black">
                  <a:tint val="75000"/>
                </a:prstClr>
              </a:solidFill>
            </a:endParaRPr>
          </a:p>
        </p:txBody>
      </p:sp>
    </p:spTree>
    <p:extLst>
      <p:ext uri="{BB962C8B-B14F-4D97-AF65-F5344CB8AC3E}">
        <p14:creationId xmlns:p14="http://schemas.microsoft.com/office/powerpoint/2010/main" val="766743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2843" y="51337"/>
            <a:ext cx="11182699" cy="493533"/>
          </a:xfrm>
        </p:spPr>
        <p:txBody>
          <a:bodyPr lIns="0" tIns="0" rIns="0" bIns="0"/>
          <a:lstStyle>
            <a:lvl1pPr>
              <a:defRPr sz="3207"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803483"/>
            <a:endParaRPr lang="en-US" sz="1582">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803483"/>
            <a:fld id="{1D8BD707-D9CF-40AE-B4C6-C98DA3205C09}" type="datetimeFigureOut">
              <a:rPr lang="en-US" sz="1582" smtClean="0">
                <a:solidFill>
                  <a:prstClr val="black">
                    <a:tint val="75000"/>
                  </a:prstClr>
                </a:solidFill>
              </a:rPr>
              <a:pPr defTabSz="803483"/>
              <a:t>3/10/2018</a:t>
            </a:fld>
            <a:endParaRPr lang="en-US" sz="1582">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803483"/>
            <a:fld id="{B6F15528-21DE-4FAA-801E-634DDDAF4B2B}" type="slidenum">
              <a:rPr lang="en-US" sz="1582" smtClean="0">
                <a:solidFill>
                  <a:prstClr val="black">
                    <a:tint val="75000"/>
                  </a:prstClr>
                </a:solidFill>
              </a:rPr>
              <a:pPr defTabSz="803483"/>
              <a:t>‹#›</a:t>
            </a:fld>
            <a:endParaRPr lang="en-US" sz="1582">
              <a:solidFill>
                <a:prstClr val="black">
                  <a:tint val="75000"/>
                </a:prstClr>
              </a:solidFill>
            </a:endParaRPr>
          </a:p>
        </p:txBody>
      </p:sp>
    </p:spTree>
    <p:extLst>
      <p:ext uri="{BB962C8B-B14F-4D97-AF65-F5344CB8AC3E}">
        <p14:creationId xmlns:p14="http://schemas.microsoft.com/office/powerpoint/2010/main" val="318894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2843" y="51337"/>
            <a:ext cx="11182699" cy="493533"/>
          </a:xfrm>
        </p:spPr>
        <p:txBody>
          <a:bodyPr lIns="0" tIns="0" rIns="0" bIns="0"/>
          <a:lstStyle>
            <a:lvl1pPr>
              <a:defRPr sz="3207" b="1" i="0">
                <a:solidFill>
                  <a:schemeClr val="tx1"/>
                </a:solidFill>
                <a:latin typeface="Calibri"/>
                <a:cs typeface="Calibri"/>
              </a:defRPr>
            </a:lvl1pPr>
          </a:lstStyle>
          <a:p>
            <a:endParaRPr/>
          </a:p>
        </p:txBody>
      </p:sp>
      <p:sp>
        <p:nvSpPr>
          <p:cNvPr id="3" name="Holder 3"/>
          <p:cNvSpPr>
            <a:spLocks noGrp="1"/>
          </p:cNvSpPr>
          <p:nvPr>
            <p:ph sz="half" idx="2"/>
          </p:nvPr>
        </p:nvSpPr>
        <p:spPr>
          <a:xfrm>
            <a:off x="609972" y="1577341"/>
            <a:ext cx="530675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713" y="1577341"/>
            <a:ext cx="530675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803483"/>
            <a:endParaRPr lang="en-US" sz="1582">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803483"/>
            <a:fld id="{1D8BD707-D9CF-40AE-B4C6-C98DA3205C09}" type="datetimeFigureOut">
              <a:rPr lang="en-US" sz="1582" smtClean="0">
                <a:solidFill>
                  <a:prstClr val="black">
                    <a:tint val="75000"/>
                  </a:prstClr>
                </a:solidFill>
              </a:rPr>
              <a:pPr defTabSz="803483"/>
              <a:t>3/10/2018</a:t>
            </a:fld>
            <a:endParaRPr lang="en-US" sz="1582">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803483"/>
            <a:fld id="{B6F15528-21DE-4FAA-801E-634DDDAF4B2B}" type="slidenum">
              <a:rPr lang="en-US" sz="1582" smtClean="0">
                <a:solidFill>
                  <a:prstClr val="black">
                    <a:tint val="75000"/>
                  </a:prstClr>
                </a:solidFill>
              </a:rPr>
              <a:pPr defTabSz="803483"/>
              <a:t>‹#›</a:t>
            </a:fld>
            <a:endParaRPr lang="en-US" sz="1582">
              <a:solidFill>
                <a:prstClr val="black">
                  <a:tint val="75000"/>
                </a:prstClr>
              </a:solidFill>
            </a:endParaRPr>
          </a:p>
        </p:txBody>
      </p:sp>
    </p:spTree>
    <p:extLst>
      <p:ext uri="{BB962C8B-B14F-4D97-AF65-F5344CB8AC3E}">
        <p14:creationId xmlns:p14="http://schemas.microsoft.com/office/powerpoint/2010/main" val="133605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2843" y="51337"/>
            <a:ext cx="11182699" cy="493533"/>
          </a:xfrm>
        </p:spPr>
        <p:txBody>
          <a:bodyPr lIns="0" tIns="0" rIns="0" bIns="0"/>
          <a:lstStyle>
            <a:lvl1pPr>
              <a:defRPr sz="3207"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803483"/>
            <a:endParaRPr lang="en-US" sz="1582">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803483"/>
            <a:fld id="{1D8BD707-D9CF-40AE-B4C6-C98DA3205C09}" type="datetimeFigureOut">
              <a:rPr lang="en-US" sz="1582" smtClean="0">
                <a:solidFill>
                  <a:prstClr val="black">
                    <a:tint val="75000"/>
                  </a:prstClr>
                </a:solidFill>
              </a:rPr>
              <a:pPr defTabSz="803483"/>
              <a:t>3/10/2018</a:t>
            </a:fld>
            <a:endParaRPr lang="en-US" sz="1582">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803483"/>
            <a:fld id="{B6F15528-21DE-4FAA-801E-634DDDAF4B2B}" type="slidenum">
              <a:rPr lang="en-US" sz="1582" smtClean="0">
                <a:solidFill>
                  <a:prstClr val="black">
                    <a:tint val="75000"/>
                  </a:prstClr>
                </a:solidFill>
              </a:rPr>
              <a:pPr defTabSz="803483"/>
              <a:t>‹#›</a:t>
            </a:fld>
            <a:endParaRPr lang="en-US" sz="1582">
              <a:solidFill>
                <a:prstClr val="black">
                  <a:tint val="75000"/>
                </a:prstClr>
              </a:solidFill>
            </a:endParaRPr>
          </a:p>
        </p:txBody>
      </p:sp>
    </p:spTree>
    <p:extLst>
      <p:ext uri="{BB962C8B-B14F-4D97-AF65-F5344CB8AC3E}">
        <p14:creationId xmlns:p14="http://schemas.microsoft.com/office/powerpoint/2010/main" val="156243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803483"/>
            <a:endParaRPr lang="en-US" sz="1582">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803483"/>
            <a:fld id="{1D8BD707-D9CF-40AE-B4C6-C98DA3205C09}" type="datetimeFigureOut">
              <a:rPr lang="en-US" sz="1582" smtClean="0">
                <a:solidFill>
                  <a:prstClr val="black">
                    <a:tint val="75000"/>
                  </a:prstClr>
                </a:solidFill>
              </a:rPr>
              <a:pPr defTabSz="803483"/>
              <a:t>3/10/2018</a:t>
            </a:fld>
            <a:endParaRPr lang="en-US" sz="1582">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803483"/>
            <a:fld id="{B6F15528-21DE-4FAA-801E-634DDDAF4B2B}" type="slidenum">
              <a:rPr lang="en-US" sz="1582" smtClean="0">
                <a:solidFill>
                  <a:prstClr val="black">
                    <a:tint val="75000"/>
                  </a:prstClr>
                </a:solidFill>
              </a:rPr>
              <a:pPr defTabSz="803483"/>
              <a:t>‹#›</a:t>
            </a:fld>
            <a:endParaRPr lang="en-US" sz="1582">
              <a:solidFill>
                <a:prstClr val="black">
                  <a:tint val="75000"/>
                </a:prstClr>
              </a:solidFill>
            </a:endParaRPr>
          </a:p>
        </p:txBody>
      </p:sp>
    </p:spTree>
    <p:extLst>
      <p:ext uri="{BB962C8B-B14F-4D97-AF65-F5344CB8AC3E}">
        <p14:creationId xmlns:p14="http://schemas.microsoft.com/office/powerpoint/2010/main" val="411314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3/10/2018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3/10/2018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3/10/2018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3/10/2018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3/10/2018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3/10/2018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2843" y="51337"/>
            <a:ext cx="11182699" cy="561692"/>
          </a:xfrm>
          <a:prstGeom prst="rect">
            <a:avLst/>
          </a:prstGeom>
        </p:spPr>
        <p:txBody>
          <a:bodyPr wrap="square" lIns="0" tIns="0" rIns="0" bIns="0">
            <a:spAutoFit/>
          </a:bodyPr>
          <a:lstStyle>
            <a:lvl1pPr>
              <a:defRPr sz="3650" b="1" i="0">
                <a:solidFill>
                  <a:schemeClr val="tx1"/>
                </a:solidFill>
                <a:latin typeface="Calibri"/>
                <a:cs typeface="Calibri"/>
              </a:defRPr>
            </a:lvl1pPr>
          </a:lstStyle>
          <a:p>
            <a:endParaRPr/>
          </a:p>
        </p:txBody>
      </p:sp>
      <p:sp>
        <p:nvSpPr>
          <p:cNvPr id="3" name="Holder 3"/>
          <p:cNvSpPr>
            <a:spLocks noGrp="1"/>
          </p:cNvSpPr>
          <p:nvPr>
            <p:ph type="body" idx="1"/>
          </p:nvPr>
        </p:nvSpPr>
        <p:spPr>
          <a:xfrm>
            <a:off x="1726783" y="1636557"/>
            <a:ext cx="666838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811" y="6377941"/>
            <a:ext cx="3903822" cy="243465"/>
          </a:xfrm>
          <a:prstGeom prst="rect">
            <a:avLst/>
          </a:prstGeom>
        </p:spPr>
        <p:txBody>
          <a:bodyPr wrap="square" lIns="0" tIns="0" rIns="0" bIns="0">
            <a:spAutoFit/>
          </a:bodyPr>
          <a:lstStyle>
            <a:lvl1pPr algn="ctr">
              <a:defRPr>
                <a:solidFill>
                  <a:schemeClr val="tx1">
                    <a:tint val="75000"/>
                  </a:schemeClr>
                </a:solidFill>
              </a:defRPr>
            </a:lvl1pPr>
          </a:lstStyle>
          <a:p>
            <a:pPr defTabSz="803483"/>
            <a:endParaRPr lang="en-US" sz="1582">
              <a:solidFill>
                <a:prstClr val="black">
                  <a:tint val="75000"/>
                </a:prstClr>
              </a:solidFill>
            </a:endParaRPr>
          </a:p>
        </p:txBody>
      </p:sp>
      <p:sp>
        <p:nvSpPr>
          <p:cNvPr id="5" name="Holder 5"/>
          <p:cNvSpPr>
            <a:spLocks noGrp="1"/>
          </p:cNvSpPr>
          <p:nvPr>
            <p:ph type="dt" sz="half" idx="6"/>
          </p:nvPr>
        </p:nvSpPr>
        <p:spPr>
          <a:xfrm>
            <a:off x="609972" y="6377941"/>
            <a:ext cx="2805871" cy="243465"/>
          </a:xfrm>
          <a:prstGeom prst="rect">
            <a:avLst/>
          </a:prstGeom>
        </p:spPr>
        <p:txBody>
          <a:bodyPr wrap="square" lIns="0" tIns="0" rIns="0" bIns="0">
            <a:spAutoFit/>
          </a:bodyPr>
          <a:lstStyle>
            <a:lvl1pPr algn="l">
              <a:defRPr>
                <a:solidFill>
                  <a:schemeClr val="tx1">
                    <a:tint val="75000"/>
                  </a:schemeClr>
                </a:solidFill>
              </a:defRPr>
            </a:lvl1pPr>
          </a:lstStyle>
          <a:p>
            <a:pPr defTabSz="803483"/>
            <a:fld id="{1D8BD707-D9CF-40AE-B4C6-C98DA3205C09}" type="datetimeFigureOut">
              <a:rPr lang="en-US" sz="1582" smtClean="0">
                <a:solidFill>
                  <a:prstClr val="black">
                    <a:tint val="75000"/>
                  </a:prstClr>
                </a:solidFill>
              </a:rPr>
              <a:pPr defTabSz="803483"/>
              <a:t>3/10/2018</a:t>
            </a:fld>
            <a:endParaRPr lang="en-US" sz="1582">
              <a:solidFill>
                <a:prstClr val="black">
                  <a:tint val="75000"/>
                </a:prstClr>
              </a:solidFill>
            </a:endParaRPr>
          </a:p>
        </p:txBody>
      </p:sp>
      <p:sp>
        <p:nvSpPr>
          <p:cNvPr id="6" name="Holder 6"/>
          <p:cNvSpPr>
            <a:spLocks noGrp="1"/>
          </p:cNvSpPr>
          <p:nvPr>
            <p:ph type="sldNum" sz="quarter" idx="7"/>
          </p:nvPr>
        </p:nvSpPr>
        <p:spPr>
          <a:xfrm>
            <a:off x="8783599" y="6377941"/>
            <a:ext cx="2805871" cy="243465"/>
          </a:xfrm>
          <a:prstGeom prst="rect">
            <a:avLst/>
          </a:prstGeom>
        </p:spPr>
        <p:txBody>
          <a:bodyPr wrap="square" lIns="0" tIns="0" rIns="0" bIns="0">
            <a:spAutoFit/>
          </a:bodyPr>
          <a:lstStyle>
            <a:lvl1pPr algn="r">
              <a:defRPr>
                <a:solidFill>
                  <a:schemeClr val="tx1">
                    <a:tint val="75000"/>
                  </a:schemeClr>
                </a:solidFill>
              </a:defRPr>
            </a:lvl1pPr>
          </a:lstStyle>
          <a:p>
            <a:pPr defTabSz="803483"/>
            <a:fld id="{B6F15528-21DE-4FAA-801E-634DDDAF4B2B}" type="slidenum">
              <a:rPr lang="en-US" sz="1582" smtClean="0">
                <a:solidFill>
                  <a:prstClr val="black">
                    <a:tint val="75000"/>
                  </a:prstClr>
                </a:solidFill>
              </a:rPr>
              <a:pPr defTabSz="803483"/>
              <a:t>‹#›</a:t>
            </a:fld>
            <a:endParaRPr lang="en-US" sz="1582">
              <a:solidFill>
                <a:prstClr val="black">
                  <a:tint val="75000"/>
                </a:prstClr>
              </a:solidFill>
            </a:endParaRPr>
          </a:p>
        </p:txBody>
      </p:sp>
    </p:spTree>
    <p:extLst>
      <p:ext uri="{BB962C8B-B14F-4D97-AF65-F5344CB8AC3E}">
        <p14:creationId xmlns:p14="http://schemas.microsoft.com/office/powerpoint/2010/main" val="2630265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01742">
        <a:defRPr>
          <a:latin typeface="+mn-lt"/>
          <a:ea typeface="+mn-ea"/>
          <a:cs typeface="+mn-cs"/>
        </a:defRPr>
      </a:lvl2pPr>
      <a:lvl3pPr marL="803483">
        <a:defRPr>
          <a:latin typeface="+mn-lt"/>
          <a:ea typeface="+mn-ea"/>
          <a:cs typeface="+mn-cs"/>
        </a:defRPr>
      </a:lvl3pPr>
      <a:lvl4pPr marL="1205225">
        <a:defRPr>
          <a:latin typeface="+mn-lt"/>
          <a:ea typeface="+mn-ea"/>
          <a:cs typeface="+mn-cs"/>
        </a:defRPr>
      </a:lvl4pPr>
      <a:lvl5pPr marL="1606967">
        <a:defRPr>
          <a:latin typeface="+mn-lt"/>
          <a:ea typeface="+mn-ea"/>
          <a:cs typeface="+mn-cs"/>
        </a:defRPr>
      </a:lvl5pPr>
      <a:lvl6pPr marL="2008708">
        <a:defRPr>
          <a:latin typeface="+mn-lt"/>
          <a:ea typeface="+mn-ea"/>
          <a:cs typeface="+mn-cs"/>
        </a:defRPr>
      </a:lvl6pPr>
      <a:lvl7pPr marL="2410450">
        <a:defRPr>
          <a:latin typeface="+mn-lt"/>
          <a:ea typeface="+mn-ea"/>
          <a:cs typeface="+mn-cs"/>
        </a:defRPr>
      </a:lvl7pPr>
      <a:lvl8pPr marL="2812191">
        <a:defRPr>
          <a:latin typeface="+mn-lt"/>
          <a:ea typeface="+mn-ea"/>
          <a:cs typeface="+mn-cs"/>
        </a:defRPr>
      </a:lvl8pPr>
      <a:lvl9pPr marL="3213933">
        <a:defRPr>
          <a:latin typeface="+mn-lt"/>
          <a:ea typeface="+mn-ea"/>
          <a:cs typeface="+mn-cs"/>
        </a:defRPr>
      </a:lvl9pPr>
    </p:bodyStyle>
    <p:otherStyle>
      <a:lvl1pPr marL="0">
        <a:defRPr>
          <a:latin typeface="+mn-lt"/>
          <a:ea typeface="+mn-ea"/>
          <a:cs typeface="+mn-cs"/>
        </a:defRPr>
      </a:lvl1pPr>
      <a:lvl2pPr marL="401742">
        <a:defRPr>
          <a:latin typeface="+mn-lt"/>
          <a:ea typeface="+mn-ea"/>
          <a:cs typeface="+mn-cs"/>
        </a:defRPr>
      </a:lvl2pPr>
      <a:lvl3pPr marL="803483">
        <a:defRPr>
          <a:latin typeface="+mn-lt"/>
          <a:ea typeface="+mn-ea"/>
          <a:cs typeface="+mn-cs"/>
        </a:defRPr>
      </a:lvl3pPr>
      <a:lvl4pPr marL="1205225">
        <a:defRPr>
          <a:latin typeface="+mn-lt"/>
          <a:ea typeface="+mn-ea"/>
          <a:cs typeface="+mn-cs"/>
        </a:defRPr>
      </a:lvl4pPr>
      <a:lvl5pPr marL="1606967">
        <a:defRPr>
          <a:latin typeface="+mn-lt"/>
          <a:ea typeface="+mn-ea"/>
          <a:cs typeface="+mn-cs"/>
        </a:defRPr>
      </a:lvl5pPr>
      <a:lvl6pPr marL="2008708">
        <a:defRPr>
          <a:latin typeface="+mn-lt"/>
          <a:ea typeface="+mn-ea"/>
          <a:cs typeface="+mn-cs"/>
        </a:defRPr>
      </a:lvl6pPr>
      <a:lvl7pPr marL="2410450">
        <a:defRPr>
          <a:latin typeface="+mn-lt"/>
          <a:ea typeface="+mn-ea"/>
          <a:cs typeface="+mn-cs"/>
        </a:defRPr>
      </a:lvl7pPr>
      <a:lvl8pPr marL="2812191">
        <a:defRPr>
          <a:latin typeface="+mn-lt"/>
          <a:ea typeface="+mn-ea"/>
          <a:cs typeface="+mn-cs"/>
        </a:defRPr>
      </a:lvl8pPr>
      <a:lvl9pPr marL="321393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Even NUMA Deployment Has Been Challenging</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3CCB-4492-4FF5-9E48-B90D53FFFEB4}"/>
              </a:ext>
            </a:extLst>
          </p:cNvPr>
          <p:cNvSpPr>
            <a:spLocks noGrp="1"/>
          </p:cNvSpPr>
          <p:nvPr>
            <p:ph type="title"/>
          </p:nvPr>
        </p:nvSpPr>
        <p:spPr/>
        <p:txBody>
          <a:bodyPr/>
          <a:lstStyle/>
          <a:p>
            <a:r>
              <a:rPr lang="en-US" dirty="0"/>
              <a:t>How Linux evolved</a:t>
            </a:r>
          </a:p>
        </p:txBody>
      </p:sp>
      <p:sp>
        <p:nvSpPr>
          <p:cNvPr id="3" name="Content Placeholder 2">
            <a:extLst>
              <a:ext uri="{FF2B5EF4-FFF2-40B4-BE49-F238E27FC236}">
                <a16:creationId xmlns:a16="http://schemas.microsoft.com/office/drawing/2014/main" id="{C24C3585-5957-49C1-A1CD-27ACD8736A55}"/>
              </a:ext>
            </a:extLst>
          </p:cNvPr>
          <p:cNvSpPr>
            <a:spLocks noGrp="1"/>
          </p:cNvSpPr>
          <p:nvPr>
            <p:ph idx="1"/>
          </p:nvPr>
        </p:nvSpPr>
        <p:spPr/>
        <p:txBody>
          <a:bodyPr/>
          <a:lstStyle/>
          <a:p>
            <a:r>
              <a:rPr lang="en-US" dirty="0"/>
              <a:t>The first change involves threads</a:t>
            </a:r>
          </a:p>
          <a:p>
            <a:pPr>
              <a:buFont typeface="Wingdings" panose="05000000000000000000" pitchFamily="2" charset="2"/>
              <a:buChar char="Ø"/>
            </a:pPr>
            <a:r>
              <a:rPr lang="en-US" dirty="0"/>
              <a:t>  In old days, </a:t>
            </a:r>
            <a:r>
              <a:rPr lang="en-US" dirty="0" err="1"/>
              <a:t>pthreads</a:t>
            </a:r>
            <a:r>
              <a:rPr lang="en-US" dirty="0"/>
              <a:t> could use any available cores</a:t>
            </a:r>
          </a:p>
          <a:p>
            <a:pPr>
              <a:buFont typeface="Wingdings" panose="05000000000000000000" pitchFamily="2" charset="2"/>
              <a:buChar char="Ø"/>
            </a:pPr>
            <a:r>
              <a:rPr lang="en-US" dirty="0"/>
              <a:t>  Modern Linux actually uses the “taskset” command to decide how to </a:t>
            </a:r>
            <a:br>
              <a:rPr lang="en-US" dirty="0"/>
            </a:br>
            <a:r>
              <a:rPr lang="en-US" dirty="0"/>
              <a:t>    map threads to cores.</a:t>
            </a:r>
          </a:p>
          <a:p>
            <a:pPr>
              <a:buFont typeface="Wingdings" panose="05000000000000000000" pitchFamily="2" charset="2"/>
              <a:buChar char="Ø"/>
            </a:pPr>
            <a:r>
              <a:rPr lang="en-US" dirty="0"/>
              <a:t>  You can take full control if the Linux behavior doesn’t match needs.</a:t>
            </a:r>
          </a:p>
        </p:txBody>
      </p:sp>
      <p:sp>
        <p:nvSpPr>
          <p:cNvPr id="4" name="Footer Placeholder 3">
            <a:extLst>
              <a:ext uri="{FF2B5EF4-FFF2-40B4-BE49-F238E27FC236}">
                <a16:creationId xmlns:a16="http://schemas.microsoft.com/office/drawing/2014/main" id="{45CF8CC3-C4FB-446F-9C70-A1BE11E48AD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8DCA88F-3FA1-421B-93F2-DB71AF21EA81}"/>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30509326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8" name="object 8"/>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5084013" y="4794837"/>
            <a:ext cx="50715" cy="184417"/>
          </a:xfrm>
          <a:custGeom>
            <a:avLst/>
            <a:gdLst/>
            <a:ahLst/>
            <a:cxnLst/>
            <a:rect l="l" t="t" r="r" b="b"/>
            <a:pathLst>
              <a:path w="55879" h="203200">
                <a:moveTo>
                  <a:pt x="55880" y="0"/>
                </a:moveTo>
                <a:lnTo>
                  <a:pt x="1270" y="0"/>
                </a:lnTo>
                <a:lnTo>
                  <a:pt x="535" y="46930"/>
                </a:lnTo>
                <a:lnTo>
                  <a:pt x="158" y="96361"/>
                </a:lnTo>
                <a:lnTo>
                  <a:pt x="19" y="148411"/>
                </a:lnTo>
                <a:lnTo>
                  <a:pt x="0" y="203200"/>
                </a:lnTo>
                <a:lnTo>
                  <a:pt x="54610" y="203200"/>
                </a:lnTo>
                <a:lnTo>
                  <a:pt x="54629" y="148411"/>
                </a:lnTo>
                <a:lnTo>
                  <a:pt x="54768" y="96361"/>
                </a:lnTo>
                <a:lnTo>
                  <a:pt x="55145" y="46930"/>
                </a:lnTo>
                <a:lnTo>
                  <a:pt x="55880" y="0"/>
                </a:lnTo>
                <a:close/>
              </a:path>
            </a:pathLst>
          </a:custGeom>
          <a:solidFill>
            <a:srgbClr val="000000"/>
          </a:solidFill>
        </p:spPr>
        <p:txBody>
          <a:bodyPr wrap="square" lIns="0" tIns="0" rIns="0" bIns="0" rtlCol="0"/>
          <a:lstStyle/>
          <a:p>
            <a:endParaRPr sz="1634"/>
          </a:p>
        </p:txBody>
      </p:sp>
      <p:sp>
        <p:nvSpPr>
          <p:cNvPr id="12" name="object 12"/>
          <p:cNvSpPr/>
          <p:nvPr/>
        </p:nvSpPr>
        <p:spPr>
          <a:xfrm>
            <a:off x="5085164" y="4644999"/>
            <a:ext cx="50715" cy="149839"/>
          </a:xfrm>
          <a:custGeom>
            <a:avLst/>
            <a:gdLst/>
            <a:ahLst/>
            <a:cxnLst/>
            <a:rect l="l" t="t" r="r" b="b"/>
            <a:pathLst>
              <a:path w="55879" h="165100">
                <a:moveTo>
                  <a:pt x="27939" y="0"/>
                </a:moveTo>
                <a:lnTo>
                  <a:pt x="1269" y="0"/>
                </a:lnTo>
                <a:lnTo>
                  <a:pt x="530" y="38655"/>
                </a:lnTo>
                <a:lnTo>
                  <a:pt x="158" y="78422"/>
                </a:lnTo>
                <a:lnTo>
                  <a:pt x="19" y="120550"/>
                </a:lnTo>
                <a:lnTo>
                  <a:pt x="0" y="165100"/>
                </a:lnTo>
                <a:lnTo>
                  <a:pt x="54610" y="165100"/>
                </a:lnTo>
                <a:lnTo>
                  <a:pt x="54629" y="120550"/>
                </a:lnTo>
                <a:lnTo>
                  <a:pt x="54770" y="78263"/>
                </a:lnTo>
                <a:lnTo>
                  <a:pt x="55156" y="38119"/>
                </a:lnTo>
                <a:lnTo>
                  <a:pt x="55879" y="1269"/>
                </a:lnTo>
                <a:lnTo>
                  <a:pt x="27939" y="0"/>
                </a:lnTo>
                <a:close/>
              </a:path>
            </a:pathLst>
          </a:custGeom>
          <a:solidFill>
            <a:srgbClr val="000000"/>
          </a:solidFill>
        </p:spPr>
        <p:txBody>
          <a:bodyPr wrap="square" lIns="0" tIns="0" rIns="0" bIns="0" rtlCol="0"/>
          <a:lstStyle/>
          <a:p>
            <a:endParaRPr sz="1634"/>
          </a:p>
        </p:txBody>
      </p:sp>
      <p:sp>
        <p:nvSpPr>
          <p:cNvPr id="13" name="object 13"/>
          <p:cNvSpPr/>
          <p:nvPr/>
        </p:nvSpPr>
        <p:spPr>
          <a:xfrm>
            <a:off x="5086317" y="4526280"/>
            <a:ext cx="50715" cy="119871"/>
          </a:xfrm>
          <a:custGeom>
            <a:avLst/>
            <a:gdLst/>
            <a:ahLst/>
            <a:cxnLst/>
            <a:rect l="l" t="t" r="r" b="b"/>
            <a:pathLst>
              <a:path w="55879" h="132079">
                <a:moveTo>
                  <a:pt x="1270" y="0"/>
                </a:moveTo>
                <a:lnTo>
                  <a:pt x="1064" y="30817"/>
                </a:lnTo>
                <a:lnTo>
                  <a:pt x="195" y="96103"/>
                </a:lnTo>
                <a:lnTo>
                  <a:pt x="0" y="130810"/>
                </a:lnTo>
                <a:lnTo>
                  <a:pt x="26670" y="130810"/>
                </a:lnTo>
                <a:lnTo>
                  <a:pt x="54610" y="132080"/>
                </a:lnTo>
                <a:lnTo>
                  <a:pt x="54815" y="95547"/>
                </a:lnTo>
                <a:lnTo>
                  <a:pt x="55685" y="30261"/>
                </a:lnTo>
                <a:lnTo>
                  <a:pt x="55880" y="1270"/>
                </a:lnTo>
                <a:lnTo>
                  <a:pt x="29210" y="1270"/>
                </a:lnTo>
                <a:lnTo>
                  <a:pt x="1270" y="0"/>
                </a:lnTo>
                <a:close/>
              </a:path>
            </a:pathLst>
          </a:custGeom>
          <a:solidFill>
            <a:srgbClr val="000000"/>
          </a:solidFill>
        </p:spPr>
        <p:txBody>
          <a:bodyPr wrap="square" lIns="0" tIns="0" rIns="0" bIns="0" rtlCol="0"/>
          <a:lstStyle/>
          <a:p>
            <a:endParaRPr sz="1634"/>
          </a:p>
        </p:txBody>
      </p:sp>
      <p:sp>
        <p:nvSpPr>
          <p:cNvPr id="14" name="object 14"/>
          <p:cNvSpPr/>
          <p:nvPr/>
        </p:nvSpPr>
        <p:spPr>
          <a:xfrm>
            <a:off x="5087471" y="4435223"/>
            <a:ext cx="51867" cy="92208"/>
          </a:xfrm>
          <a:custGeom>
            <a:avLst/>
            <a:gdLst/>
            <a:ahLst/>
            <a:cxnLst/>
            <a:rect l="l" t="t" r="r" b="b"/>
            <a:pathLst>
              <a:path w="57150" h="101600">
                <a:moveTo>
                  <a:pt x="2539" y="0"/>
                </a:moveTo>
                <a:lnTo>
                  <a:pt x="2321" y="22641"/>
                </a:lnTo>
                <a:lnTo>
                  <a:pt x="1706" y="48101"/>
                </a:lnTo>
                <a:lnTo>
                  <a:pt x="889" y="73957"/>
                </a:lnTo>
                <a:lnTo>
                  <a:pt x="0" y="100329"/>
                </a:lnTo>
                <a:lnTo>
                  <a:pt x="27939" y="101600"/>
                </a:lnTo>
                <a:lnTo>
                  <a:pt x="54610" y="101600"/>
                </a:lnTo>
                <a:lnTo>
                  <a:pt x="55582" y="72687"/>
                </a:lnTo>
                <a:lnTo>
                  <a:pt x="56386" y="46831"/>
                </a:lnTo>
                <a:lnTo>
                  <a:pt x="56931" y="23911"/>
                </a:lnTo>
                <a:lnTo>
                  <a:pt x="57150" y="1269"/>
                </a:lnTo>
                <a:lnTo>
                  <a:pt x="30479" y="1269"/>
                </a:lnTo>
                <a:lnTo>
                  <a:pt x="2539" y="0"/>
                </a:lnTo>
                <a:close/>
              </a:path>
            </a:pathLst>
          </a:custGeom>
          <a:solidFill>
            <a:srgbClr val="000000"/>
          </a:solidFill>
        </p:spPr>
        <p:txBody>
          <a:bodyPr wrap="square" lIns="0" tIns="0" rIns="0" bIns="0" rtlCol="0"/>
          <a:lstStyle/>
          <a:p>
            <a:endParaRPr sz="1634"/>
          </a:p>
        </p:txBody>
      </p:sp>
      <p:sp>
        <p:nvSpPr>
          <p:cNvPr id="15" name="object 15"/>
          <p:cNvSpPr/>
          <p:nvPr/>
        </p:nvSpPr>
        <p:spPr>
          <a:xfrm>
            <a:off x="5089778" y="4364915"/>
            <a:ext cx="53019" cy="71462"/>
          </a:xfrm>
          <a:custGeom>
            <a:avLst/>
            <a:gdLst/>
            <a:ahLst/>
            <a:cxnLst/>
            <a:rect l="l" t="t" r="r" b="b"/>
            <a:pathLst>
              <a:path w="58420" h="78739">
                <a:moveTo>
                  <a:pt x="3810" y="0"/>
                </a:moveTo>
                <a:lnTo>
                  <a:pt x="2738" y="19446"/>
                </a:lnTo>
                <a:lnTo>
                  <a:pt x="1815" y="37782"/>
                </a:lnTo>
                <a:lnTo>
                  <a:pt x="887" y="57546"/>
                </a:lnTo>
                <a:lnTo>
                  <a:pt x="0" y="77470"/>
                </a:lnTo>
                <a:lnTo>
                  <a:pt x="27939" y="78740"/>
                </a:lnTo>
                <a:lnTo>
                  <a:pt x="54610" y="78740"/>
                </a:lnTo>
                <a:lnTo>
                  <a:pt x="55633" y="56078"/>
                </a:lnTo>
                <a:lnTo>
                  <a:pt x="56613" y="35877"/>
                </a:lnTo>
                <a:lnTo>
                  <a:pt x="57467" y="19446"/>
                </a:lnTo>
                <a:lnTo>
                  <a:pt x="58420" y="2540"/>
                </a:lnTo>
                <a:lnTo>
                  <a:pt x="3810" y="0"/>
                </a:lnTo>
                <a:close/>
              </a:path>
            </a:pathLst>
          </a:custGeom>
          <a:solidFill>
            <a:srgbClr val="000000"/>
          </a:solidFill>
        </p:spPr>
        <p:txBody>
          <a:bodyPr wrap="square" lIns="0" tIns="0" rIns="0" bIns="0" rtlCol="0"/>
          <a:lstStyle/>
          <a:p>
            <a:endParaRPr sz="1634"/>
          </a:p>
        </p:txBody>
      </p:sp>
      <p:sp>
        <p:nvSpPr>
          <p:cNvPr id="16" name="object 16"/>
          <p:cNvSpPr/>
          <p:nvPr/>
        </p:nvSpPr>
        <p:spPr>
          <a:xfrm>
            <a:off x="5093234" y="4311895"/>
            <a:ext cx="51867" cy="55325"/>
          </a:xfrm>
          <a:custGeom>
            <a:avLst/>
            <a:gdLst/>
            <a:ahLst/>
            <a:cxnLst/>
            <a:rect l="l" t="t" r="r" b="b"/>
            <a:pathLst>
              <a:path w="57150" h="60960">
                <a:moveTo>
                  <a:pt x="3810" y="0"/>
                </a:moveTo>
                <a:lnTo>
                  <a:pt x="2321" y="13057"/>
                </a:lnTo>
                <a:lnTo>
                  <a:pt x="1428" y="27304"/>
                </a:lnTo>
                <a:lnTo>
                  <a:pt x="773" y="42505"/>
                </a:lnTo>
                <a:lnTo>
                  <a:pt x="0" y="58419"/>
                </a:lnTo>
                <a:lnTo>
                  <a:pt x="54610" y="60959"/>
                </a:lnTo>
                <a:lnTo>
                  <a:pt x="55364" y="45243"/>
                </a:lnTo>
                <a:lnTo>
                  <a:pt x="55998" y="27304"/>
                </a:lnTo>
                <a:lnTo>
                  <a:pt x="56395" y="16668"/>
                </a:lnTo>
                <a:lnTo>
                  <a:pt x="57150" y="3809"/>
                </a:lnTo>
                <a:lnTo>
                  <a:pt x="30479" y="2539"/>
                </a:lnTo>
                <a:lnTo>
                  <a:pt x="3810" y="0"/>
                </a:lnTo>
                <a:close/>
              </a:path>
            </a:pathLst>
          </a:custGeom>
          <a:solidFill>
            <a:srgbClr val="000000"/>
          </a:solidFill>
        </p:spPr>
        <p:txBody>
          <a:bodyPr wrap="square" lIns="0" tIns="0" rIns="0" bIns="0" rtlCol="0"/>
          <a:lstStyle/>
          <a:p>
            <a:endParaRPr sz="1634"/>
          </a:p>
        </p:txBody>
      </p:sp>
      <p:sp>
        <p:nvSpPr>
          <p:cNvPr id="17" name="object 17"/>
          <p:cNvSpPr/>
          <p:nvPr/>
        </p:nvSpPr>
        <p:spPr>
          <a:xfrm>
            <a:off x="5096691" y="4271554"/>
            <a:ext cx="51867" cy="43799"/>
          </a:xfrm>
          <a:custGeom>
            <a:avLst/>
            <a:gdLst/>
            <a:ahLst/>
            <a:cxnLst/>
            <a:rect l="l" t="t" r="r" b="b"/>
            <a:pathLst>
              <a:path w="57150" h="48260">
                <a:moveTo>
                  <a:pt x="2539" y="0"/>
                </a:moveTo>
                <a:lnTo>
                  <a:pt x="2143" y="10517"/>
                </a:lnTo>
                <a:lnTo>
                  <a:pt x="1270" y="21272"/>
                </a:lnTo>
                <a:lnTo>
                  <a:pt x="396" y="32504"/>
                </a:lnTo>
                <a:lnTo>
                  <a:pt x="0" y="44449"/>
                </a:lnTo>
                <a:lnTo>
                  <a:pt x="26669" y="46989"/>
                </a:lnTo>
                <a:lnTo>
                  <a:pt x="53339" y="48259"/>
                </a:lnTo>
                <a:lnTo>
                  <a:pt x="54292" y="36889"/>
                </a:lnTo>
                <a:lnTo>
                  <a:pt x="55245" y="25876"/>
                </a:lnTo>
                <a:lnTo>
                  <a:pt x="56197" y="15577"/>
                </a:lnTo>
                <a:lnTo>
                  <a:pt x="57150" y="6349"/>
                </a:lnTo>
                <a:lnTo>
                  <a:pt x="30479" y="3809"/>
                </a:lnTo>
                <a:lnTo>
                  <a:pt x="2539" y="0"/>
                </a:lnTo>
                <a:close/>
              </a:path>
            </a:pathLst>
          </a:custGeom>
          <a:solidFill>
            <a:srgbClr val="000000"/>
          </a:solidFill>
        </p:spPr>
        <p:txBody>
          <a:bodyPr wrap="square" lIns="0" tIns="0" rIns="0" bIns="0" rtlCol="0"/>
          <a:lstStyle/>
          <a:p>
            <a:endParaRPr sz="1634"/>
          </a:p>
        </p:txBody>
      </p:sp>
      <p:sp>
        <p:nvSpPr>
          <p:cNvPr id="18" name="object 18"/>
          <p:cNvSpPr/>
          <p:nvPr/>
        </p:nvSpPr>
        <p:spPr>
          <a:xfrm>
            <a:off x="5098999" y="4240433"/>
            <a:ext cx="53019" cy="36883"/>
          </a:xfrm>
          <a:custGeom>
            <a:avLst/>
            <a:gdLst/>
            <a:ahLst/>
            <a:cxnLst/>
            <a:rect l="l" t="t" r="r" b="b"/>
            <a:pathLst>
              <a:path w="58420" h="40639">
                <a:moveTo>
                  <a:pt x="3810" y="0"/>
                </a:moveTo>
                <a:lnTo>
                  <a:pt x="3393" y="7858"/>
                </a:lnTo>
                <a:lnTo>
                  <a:pt x="2381" y="16192"/>
                </a:lnTo>
                <a:lnTo>
                  <a:pt x="1131" y="25003"/>
                </a:lnTo>
                <a:lnTo>
                  <a:pt x="0" y="34290"/>
                </a:lnTo>
                <a:lnTo>
                  <a:pt x="27939" y="38100"/>
                </a:lnTo>
                <a:lnTo>
                  <a:pt x="54610" y="40640"/>
                </a:lnTo>
                <a:lnTo>
                  <a:pt x="55562" y="31353"/>
                </a:lnTo>
                <a:lnTo>
                  <a:pt x="56515" y="22542"/>
                </a:lnTo>
                <a:lnTo>
                  <a:pt x="57467" y="14208"/>
                </a:lnTo>
                <a:lnTo>
                  <a:pt x="58420" y="6350"/>
                </a:lnTo>
                <a:lnTo>
                  <a:pt x="31750" y="2540"/>
                </a:lnTo>
                <a:lnTo>
                  <a:pt x="3810" y="0"/>
                </a:lnTo>
                <a:close/>
              </a:path>
            </a:pathLst>
          </a:custGeom>
          <a:solidFill>
            <a:srgbClr val="000000"/>
          </a:solidFill>
        </p:spPr>
        <p:txBody>
          <a:bodyPr wrap="square" lIns="0" tIns="0" rIns="0" bIns="0" rtlCol="0"/>
          <a:lstStyle/>
          <a:p>
            <a:endParaRPr sz="1634"/>
          </a:p>
        </p:txBody>
      </p:sp>
      <p:sp>
        <p:nvSpPr>
          <p:cNvPr id="19" name="object 19"/>
          <p:cNvSpPr/>
          <p:nvPr/>
        </p:nvSpPr>
        <p:spPr>
          <a:xfrm>
            <a:off x="5102454" y="4185110"/>
            <a:ext cx="57630" cy="61088"/>
          </a:xfrm>
          <a:custGeom>
            <a:avLst/>
            <a:gdLst/>
            <a:ahLst/>
            <a:cxnLst/>
            <a:rect l="l" t="t" r="r" b="b"/>
            <a:pathLst>
              <a:path w="63500" h="67310">
                <a:moveTo>
                  <a:pt x="8889" y="0"/>
                </a:moveTo>
                <a:lnTo>
                  <a:pt x="6965" y="15597"/>
                </a:lnTo>
                <a:lnTo>
                  <a:pt x="4921" y="30479"/>
                </a:lnTo>
                <a:lnTo>
                  <a:pt x="2639" y="45362"/>
                </a:lnTo>
                <a:lnTo>
                  <a:pt x="0" y="60959"/>
                </a:lnTo>
                <a:lnTo>
                  <a:pt x="27939" y="63499"/>
                </a:lnTo>
                <a:lnTo>
                  <a:pt x="59531" y="36671"/>
                </a:lnTo>
                <a:lnTo>
                  <a:pt x="63500" y="5079"/>
                </a:lnTo>
                <a:lnTo>
                  <a:pt x="8889" y="0"/>
                </a:lnTo>
                <a:close/>
              </a:path>
            </a:pathLst>
          </a:custGeom>
          <a:solidFill>
            <a:srgbClr val="000000"/>
          </a:solidFill>
        </p:spPr>
        <p:txBody>
          <a:bodyPr wrap="square" lIns="0" tIns="0" rIns="0" bIns="0" rtlCol="0"/>
          <a:lstStyle/>
          <a:p>
            <a:endParaRPr sz="1634"/>
          </a:p>
        </p:txBody>
      </p:sp>
      <p:sp>
        <p:nvSpPr>
          <p:cNvPr id="20" name="object 20"/>
          <p:cNvSpPr/>
          <p:nvPr/>
        </p:nvSpPr>
        <p:spPr>
          <a:xfrm>
            <a:off x="5110525" y="4151683"/>
            <a:ext cx="53019" cy="38036"/>
          </a:xfrm>
          <a:custGeom>
            <a:avLst/>
            <a:gdLst/>
            <a:ahLst/>
            <a:cxnLst/>
            <a:rect l="l" t="t" r="r" b="b"/>
            <a:pathLst>
              <a:path w="58420" h="41910">
                <a:moveTo>
                  <a:pt x="3810" y="0"/>
                </a:moveTo>
                <a:lnTo>
                  <a:pt x="2857" y="9505"/>
                </a:lnTo>
                <a:lnTo>
                  <a:pt x="952" y="28039"/>
                </a:lnTo>
                <a:lnTo>
                  <a:pt x="0" y="36830"/>
                </a:lnTo>
                <a:lnTo>
                  <a:pt x="54610" y="41910"/>
                </a:lnTo>
                <a:lnTo>
                  <a:pt x="55562" y="33813"/>
                </a:lnTo>
                <a:lnTo>
                  <a:pt x="56515" y="24764"/>
                </a:lnTo>
                <a:lnTo>
                  <a:pt x="57467" y="14763"/>
                </a:lnTo>
                <a:lnTo>
                  <a:pt x="58420" y="3810"/>
                </a:lnTo>
                <a:lnTo>
                  <a:pt x="30479" y="2540"/>
                </a:lnTo>
                <a:lnTo>
                  <a:pt x="3810" y="0"/>
                </a:lnTo>
                <a:close/>
              </a:path>
            </a:pathLst>
          </a:custGeom>
          <a:solidFill>
            <a:srgbClr val="000000"/>
          </a:solidFill>
        </p:spPr>
        <p:txBody>
          <a:bodyPr wrap="square" lIns="0" tIns="0" rIns="0" bIns="0" rtlCol="0"/>
          <a:lstStyle/>
          <a:p>
            <a:endParaRPr sz="1634"/>
          </a:p>
        </p:txBody>
      </p:sp>
      <p:sp>
        <p:nvSpPr>
          <p:cNvPr id="21" name="object 21"/>
          <p:cNvSpPr/>
          <p:nvPr/>
        </p:nvSpPr>
        <p:spPr>
          <a:xfrm>
            <a:off x="5113980" y="4107886"/>
            <a:ext cx="51867" cy="47256"/>
          </a:xfrm>
          <a:custGeom>
            <a:avLst/>
            <a:gdLst/>
            <a:ahLst/>
            <a:cxnLst/>
            <a:rect l="l" t="t" r="r" b="b"/>
            <a:pathLst>
              <a:path w="57150" h="52070">
                <a:moveTo>
                  <a:pt x="3810" y="0"/>
                </a:moveTo>
                <a:lnTo>
                  <a:pt x="2857" y="13612"/>
                </a:lnTo>
                <a:lnTo>
                  <a:pt x="1904" y="26035"/>
                </a:lnTo>
                <a:lnTo>
                  <a:pt x="952" y="37504"/>
                </a:lnTo>
                <a:lnTo>
                  <a:pt x="0" y="48260"/>
                </a:lnTo>
                <a:lnTo>
                  <a:pt x="26669" y="50800"/>
                </a:lnTo>
                <a:lnTo>
                  <a:pt x="56931" y="17422"/>
                </a:lnTo>
                <a:lnTo>
                  <a:pt x="57150" y="3810"/>
                </a:lnTo>
                <a:lnTo>
                  <a:pt x="30479" y="1270"/>
                </a:lnTo>
                <a:lnTo>
                  <a:pt x="3810" y="0"/>
                </a:lnTo>
                <a:close/>
              </a:path>
            </a:pathLst>
          </a:custGeom>
          <a:solidFill>
            <a:srgbClr val="000000"/>
          </a:solidFill>
        </p:spPr>
        <p:txBody>
          <a:bodyPr wrap="square" lIns="0" tIns="0" rIns="0" bIns="0" rtlCol="0"/>
          <a:lstStyle/>
          <a:p>
            <a:endParaRPr sz="1634"/>
          </a:p>
        </p:txBody>
      </p:sp>
      <p:sp>
        <p:nvSpPr>
          <p:cNvPr id="22" name="object 22"/>
          <p:cNvSpPr/>
          <p:nvPr/>
        </p:nvSpPr>
        <p:spPr>
          <a:xfrm>
            <a:off x="5117438" y="4050253"/>
            <a:ext cx="51867" cy="61088"/>
          </a:xfrm>
          <a:custGeom>
            <a:avLst/>
            <a:gdLst/>
            <a:ahLst/>
            <a:cxnLst/>
            <a:rect l="l" t="t" r="r" b="b"/>
            <a:pathLst>
              <a:path w="57150" h="67310">
                <a:moveTo>
                  <a:pt x="2539" y="0"/>
                </a:moveTo>
                <a:lnTo>
                  <a:pt x="1785" y="17601"/>
                </a:lnTo>
                <a:lnTo>
                  <a:pt x="1179" y="36830"/>
                </a:lnTo>
                <a:lnTo>
                  <a:pt x="754" y="49470"/>
                </a:lnTo>
                <a:lnTo>
                  <a:pt x="0" y="63500"/>
                </a:lnTo>
                <a:lnTo>
                  <a:pt x="26669" y="64770"/>
                </a:lnTo>
                <a:lnTo>
                  <a:pt x="53339" y="67310"/>
                </a:lnTo>
                <a:lnTo>
                  <a:pt x="54292" y="52546"/>
                </a:lnTo>
                <a:lnTo>
                  <a:pt x="55245" y="36830"/>
                </a:lnTo>
                <a:lnTo>
                  <a:pt x="56197" y="20161"/>
                </a:lnTo>
                <a:lnTo>
                  <a:pt x="57150" y="2540"/>
                </a:lnTo>
                <a:lnTo>
                  <a:pt x="2539" y="0"/>
                </a:lnTo>
                <a:close/>
              </a:path>
            </a:pathLst>
          </a:custGeom>
          <a:solidFill>
            <a:srgbClr val="000000"/>
          </a:solidFill>
        </p:spPr>
        <p:txBody>
          <a:bodyPr wrap="square" lIns="0" tIns="0" rIns="0" bIns="0" rtlCol="0"/>
          <a:lstStyle/>
          <a:p>
            <a:endParaRPr sz="1634"/>
          </a:p>
        </p:txBody>
      </p:sp>
      <p:sp>
        <p:nvSpPr>
          <p:cNvPr id="23" name="object 23"/>
          <p:cNvSpPr/>
          <p:nvPr/>
        </p:nvSpPr>
        <p:spPr>
          <a:xfrm>
            <a:off x="5119743" y="3973029"/>
            <a:ext cx="51867" cy="79530"/>
          </a:xfrm>
          <a:custGeom>
            <a:avLst/>
            <a:gdLst/>
            <a:ahLst/>
            <a:cxnLst/>
            <a:rect l="l" t="t" r="r" b="b"/>
            <a:pathLst>
              <a:path w="57150" h="87629">
                <a:moveTo>
                  <a:pt x="30479" y="0"/>
                </a:moveTo>
                <a:lnTo>
                  <a:pt x="2539" y="0"/>
                </a:lnTo>
                <a:lnTo>
                  <a:pt x="2321" y="23296"/>
                </a:lnTo>
                <a:lnTo>
                  <a:pt x="1746" y="45402"/>
                </a:lnTo>
                <a:lnTo>
                  <a:pt x="932" y="66079"/>
                </a:lnTo>
                <a:lnTo>
                  <a:pt x="0" y="85090"/>
                </a:lnTo>
                <a:lnTo>
                  <a:pt x="54610" y="87630"/>
                </a:lnTo>
                <a:lnTo>
                  <a:pt x="55542" y="68064"/>
                </a:lnTo>
                <a:lnTo>
                  <a:pt x="56356" y="47307"/>
                </a:lnTo>
                <a:lnTo>
                  <a:pt x="56931" y="25122"/>
                </a:lnTo>
                <a:lnTo>
                  <a:pt x="57150" y="1270"/>
                </a:lnTo>
                <a:lnTo>
                  <a:pt x="30479" y="0"/>
                </a:lnTo>
                <a:close/>
              </a:path>
            </a:pathLst>
          </a:custGeom>
          <a:solidFill>
            <a:srgbClr val="000000"/>
          </a:solidFill>
        </p:spPr>
        <p:txBody>
          <a:bodyPr wrap="square" lIns="0" tIns="0" rIns="0" bIns="0" rtlCol="0"/>
          <a:lstStyle/>
          <a:p>
            <a:endParaRPr sz="1634"/>
          </a:p>
        </p:txBody>
      </p:sp>
      <p:sp>
        <p:nvSpPr>
          <p:cNvPr id="24" name="object 24"/>
          <p:cNvSpPr/>
          <p:nvPr/>
        </p:nvSpPr>
        <p:spPr>
          <a:xfrm>
            <a:off x="5122049" y="3871599"/>
            <a:ext cx="51867" cy="102582"/>
          </a:xfrm>
          <a:custGeom>
            <a:avLst/>
            <a:gdLst/>
            <a:ahLst/>
            <a:cxnLst/>
            <a:rect l="l" t="t" r="r" b="b"/>
            <a:pathLst>
              <a:path w="57150" h="113029">
                <a:moveTo>
                  <a:pt x="2539" y="0"/>
                </a:moveTo>
                <a:lnTo>
                  <a:pt x="1763" y="31769"/>
                </a:lnTo>
                <a:lnTo>
                  <a:pt x="1245" y="60483"/>
                </a:lnTo>
                <a:lnTo>
                  <a:pt x="754" y="86260"/>
                </a:lnTo>
                <a:lnTo>
                  <a:pt x="0" y="111760"/>
                </a:lnTo>
                <a:lnTo>
                  <a:pt x="27939" y="111760"/>
                </a:lnTo>
                <a:lnTo>
                  <a:pt x="54610" y="113030"/>
                </a:lnTo>
                <a:lnTo>
                  <a:pt x="55388" y="86260"/>
                </a:lnTo>
                <a:lnTo>
                  <a:pt x="56427" y="30499"/>
                </a:lnTo>
                <a:lnTo>
                  <a:pt x="57150" y="1270"/>
                </a:lnTo>
                <a:lnTo>
                  <a:pt x="29210" y="1270"/>
                </a:lnTo>
                <a:lnTo>
                  <a:pt x="2539" y="0"/>
                </a:lnTo>
                <a:close/>
              </a:path>
            </a:pathLst>
          </a:custGeom>
          <a:solidFill>
            <a:srgbClr val="000000"/>
          </a:solidFill>
        </p:spPr>
        <p:txBody>
          <a:bodyPr wrap="square" lIns="0" tIns="0" rIns="0" bIns="0" rtlCol="0"/>
          <a:lstStyle/>
          <a:p>
            <a:endParaRPr sz="1634"/>
          </a:p>
        </p:txBody>
      </p:sp>
      <p:sp>
        <p:nvSpPr>
          <p:cNvPr id="25" name="object 25"/>
          <p:cNvSpPr/>
          <p:nvPr/>
        </p:nvSpPr>
        <p:spPr>
          <a:xfrm>
            <a:off x="5124354" y="3742509"/>
            <a:ext cx="50715" cy="130244"/>
          </a:xfrm>
          <a:custGeom>
            <a:avLst/>
            <a:gdLst/>
            <a:ahLst/>
            <a:cxnLst/>
            <a:rect l="l" t="t" r="r" b="b"/>
            <a:pathLst>
              <a:path w="55879" h="143510">
                <a:moveTo>
                  <a:pt x="55880" y="0"/>
                </a:moveTo>
                <a:lnTo>
                  <a:pt x="1270" y="0"/>
                </a:lnTo>
                <a:lnTo>
                  <a:pt x="1071" y="38854"/>
                </a:lnTo>
                <a:lnTo>
                  <a:pt x="195" y="110370"/>
                </a:lnTo>
                <a:lnTo>
                  <a:pt x="0" y="142239"/>
                </a:lnTo>
                <a:lnTo>
                  <a:pt x="26670" y="143510"/>
                </a:lnTo>
                <a:lnTo>
                  <a:pt x="54610" y="143510"/>
                </a:lnTo>
                <a:lnTo>
                  <a:pt x="55350" y="109835"/>
                </a:lnTo>
                <a:lnTo>
                  <a:pt x="55721" y="75406"/>
                </a:lnTo>
                <a:lnTo>
                  <a:pt x="55860" y="38854"/>
                </a:lnTo>
                <a:lnTo>
                  <a:pt x="55880" y="0"/>
                </a:lnTo>
                <a:close/>
              </a:path>
            </a:pathLst>
          </a:custGeom>
          <a:solidFill>
            <a:srgbClr val="000000"/>
          </a:solidFill>
        </p:spPr>
        <p:txBody>
          <a:bodyPr wrap="square" lIns="0" tIns="0" rIns="0" bIns="0" rtlCol="0"/>
          <a:lstStyle/>
          <a:p>
            <a:endParaRPr sz="1634"/>
          </a:p>
        </p:txBody>
      </p:sp>
      <p:sp>
        <p:nvSpPr>
          <p:cNvPr id="26" name="object 26"/>
          <p:cNvSpPr/>
          <p:nvPr/>
        </p:nvSpPr>
        <p:spPr>
          <a:xfrm>
            <a:off x="5063265" y="3526971"/>
            <a:ext cx="172891" cy="259336"/>
          </a:xfrm>
          <a:custGeom>
            <a:avLst/>
            <a:gdLst/>
            <a:ahLst/>
            <a:cxnLst/>
            <a:rect l="l" t="t" r="r" b="b"/>
            <a:pathLst>
              <a:path w="190500" h="285750">
                <a:moveTo>
                  <a:pt x="96520" y="0"/>
                </a:moveTo>
                <a:lnTo>
                  <a:pt x="0" y="284479"/>
                </a:lnTo>
                <a:lnTo>
                  <a:pt x="190500" y="285750"/>
                </a:lnTo>
                <a:lnTo>
                  <a:pt x="96520" y="0"/>
                </a:lnTo>
                <a:close/>
              </a:path>
            </a:pathLst>
          </a:custGeom>
          <a:solidFill>
            <a:srgbClr val="000000"/>
          </a:solidFill>
        </p:spPr>
        <p:txBody>
          <a:bodyPr wrap="square" lIns="0" tIns="0" rIns="0" bIns="0" rtlCol="0"/>
          <a:lstStyle/>
          <a:p>
            <a:endParaRPr sz="1634"/>
          </a:p>
        </p:txBody>
      </p:sp>
      <p:sp>
        <p:nvSpPr>
          <p:cNvPr id="27" name="object 27"/>
          <p:cNvSpPr/>
          <p:nvPr/>
        </p:nvSpPr>
        <p:spPr>
          <a:xfrm>
            <a:off x="4730163"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28" name="object 28"/>
          <p:cNvSpPr/>
          <p:nvPr/>
        </p:nvSpPr>
        <p:spPr>
          <a:xfrm>
            <a:off x="4730163"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4937632"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0" name="object 30"/>
          <p:cNvSpPr/>
          <p:nvPr/>
        </p:nvSpPr>
        <p:spPr>
          <a:xfrm>
            <a:off x="4730163"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1" name="object 31"/>
          <p:cNvSpPr/>
          <p:nvPr/>
        </p:nvSpPr>
        <p:spPr>
          <a:xfrm>
            <a:off x="3725091" y="3112034"/>
            <a:ext cx="207469" cy="623559"/>
          </a:xfrm>
          <a:custGeom>
            <a:avLst/>
            <a:gdLst/>
            <a:ahLst/>
            <a:cxnLst/>
            <a:rect l="l" t="t" r="r" b="b"/>
            <a:pathLst>
              <a:path w="228600" h="687070">
                <a:moveTo>
                  <a:pt x="205739" y="0"/>
                </a:moveTo>
                <a:lnTo>
                  <a:pt x="22859" y="0"/>
                </a:lnTo>
                <a:lnTo>
                  <a:pt x="12322" y="25122"/>
                </a:lnTo>
                <a:lnTo>
                  <a:pt x="6191" y="66675"/>
                </a:lnTo>
                <a:lnTo>
                  <a:pt x="2678" y="116800"/>
                </a:lnTo>
                <a:lnTo>
                  <a:pt x="0" y="167639"/>
                </a:lnTo>
                <a:lnTo>
                  <a:pt x="2678" y="220563"/>
                </a:lnTo>
                <a:lnTo>
                  <a:pt x="6191" y="272891"/>
                </a:lnTo>
                <a:lnTo>
                  <a:pt x="12322" y="316408"/>
                </a:lnTo>
                <a:lnTo>
                  <a:pt x="22859" y="342900"/>
                </a:lnTo>
                <a:lnTo>
                  <a:pt x="34825" y="370026"/>
                </a:lnTo>
                <a:lnTo>
                  <a:pt x="41433" y="417036"/>
                </a:lnTo>
                <a:lnTo>
                  <a:pt x="44469" y="469522"/>
                </a:lnTo>
                <a:lnTo>
                  <a:pt x="45719" y="513079"/>
                </a:lnTo>
                <a:lnTo>
                  <a:pt x="43934" y="564733"/>
                </a:lnTo>
                <a:lnTo>
                  <a:pt x="40957" y="613886"/>
                </a:lnTo>
                <a:lnTo>
                  <a:pt x="34647" y="656133"/>
                </a:lnTo>
                <a:lnTo>
                  <a:pt x="22859" y="687070"/>
                </a:lnTo>
                <a:lnTo>
                  <a:pt x="205739" y="687070"/>
                </a:lnTo>
                <a:lnTo>
                  <a:pt x="217169" y="658812"/>
                </a:lnTo>
                <a:lnTo>
                  <a:pt x="223837" y="619125"/>
                </a:lnTo>
                <a:lnTo>
                  <a:pt x="227171" y="569912"/>
                </a:lnTo>
                <a:lnTo>
                  <a:pt x="228600" y="513079"/>
                </a:lnTo>
                <a:lnTo>
                  <a:pt x="227329" y="463053"/>
                </a:lnTo>
                <a:lnTo>
                  <a:pt x="224154" y="411956"/>
                </a:lnTo>
                <a:lnTo>
                  <a:pt x="217169" y="368240"/>
                </a:lnTo>
                <a:lnTo>
                  <a:pt x="204469" y="340360"/>
                </a:lnTo>
                <a:lnTo>
                  <a:pt x="194667" y="315019"/>
                </a:lnTo>
                <a:lnTo>
                  <a:pt x="188912" y="272891"/>
                </a:lnTo>
                <a:lnTo>
                  <a:pt x="185539" y="221952"/>
                </a:lnTo>
                <a:lnTo>
                  <a:pt x="182879" y="170179"/>
                </a:lnTo>
                <a:lnTo>
                  <a:pt x="185380" y="121086"/>
                </a:lnTo>
                <a:lnTo>
                  <a:pt x="188594" y="71755"/>
                </a:lnTo>
                <a:lnTo>
                  <a:pt x="194667" y="29090"/>
                </a:lnTo>
                <a:lnTo>
                  <a:pt x="205739" y="0"/>
                </a:lnTo>
                <a:close/>
              </a:path>
            </a:pathLst>
          </a:custGeom>
          <a:solidFill>
            <a:srgbClr val="7F7F7F"/>
          </a:solidFill>
        </p:spPr>
        <p:txBody>
          <a:bodyPr wrap="square" lIns="0" tIns="0" rIns="0" bIns="0" rtlCol="0"/>
          <a:lstStyle/>
          <a:p>
            <a:endParaRPr sz="1634"/>
          </a:p>
        </p:txBody>
      </p:sp>
      <p:sp>
        <p:nvSpPr>
          <p:cNvPr id="32" name="object 32"/>
          <p:cNvSpPr/>
          <p:nvPr/>
        </p:nvSpPr>
        <p:spPr>
          <a:xfrm>
            <a:off x="3725091" y="3112034"/>
            <a:ext cx="207469" cy="623559"/>
          </a:xfrm>
          <a:custGeom>
            <a:avLst/>
            <a:gdLst/>
            <a:ahLst/>
            <a:cxnLst/>
            <a:rect l="l" t="t" r="r" b="b"/>
            <a:pathLst>
              <a:path w="228600" h="687070">
                <a:moveTo>
                  <a:pt x="205739" y="0"/>
                </a:moveTo>
                <a:lnTo>
                  <a:pt x="194667" y="29090"/>
                </a:lnTo>
                <a:lnTo>
                  <a:pt x="188594" y="71755"/>
                </a:lnTo>
                <a:lnTo>
                  <a:pt x="185380" y="121086"/>
                </a:lnTo>
                <a:lnTo>
                  <a:pt x="182879" y="170179"/>
                </a:lnTo>
                <a:lnTo>
                  <a:pt x="185539" y="221952"/>
                </a:lnTo>
                <a:lnTo>
                  <a:pt x="188912" y="272891"/>
                </a:lnTo>
                <a:lnTo>
                  <a:pt x="194667" y="315019"/>
                </a:lnTo>
                <a:lnTo>
                  <a:pt x="204469" y="340360"/>
                </a:lnTo>
                <a:lnTo>
                  <a:pt x="217169" y="368240"/>
                </a:lnTo>
                <a:lnTo>
                  <a:pt x="224154" y="411956"/>
                </a:lnTo>
                <a:lnTo>
                  <a:pt x="227329" y="463053"/>
                </a:lnTo>
                <a:lnTo>
                  <a:pt x="228600" y="513079"/>
                </a:lnTo>
                <a:lnTo>
                  <a:pt x="227171" y="569912"/>
                </a:lnTo>
                <a:lnTo>
                  <a:pt x="223837" y="619125"/>
                </a:lnTo>
                <a:lnTo>
                  <a:pt x="217169" y="658812"/>
                </a:lnTo>
                <a:lnTo>
                  <a:pt x="205739" y="687070"/>
                </a:lnTo>
                <a:lnTo>
                  <a:pt x="22859" y="687070"/>
                </a:lnTo>
                <a:lnTo>
                  <a:pt x="34647" y="656133"/>
                </a:lnTo>
                <a:lnTo>
                  <a:pt x="40957" y="613886"/>
                </a:lnTo>
                <a:lnTo>
                  <a:pt x="43934" y="564733"/>
                </a:lnTo>
                <a:lnTo>
                  <a:pt x="45719" y="513079"/>
                </a:lnTo>
                <a:lnTo>
                  <a:pt x="44469" y="469522"/>
                </a:lnTo>
                <a:lnTo>
                  <a:pt x="41433" y="417036"/>
                </a:lnTo>
                <a:lnTo>
                  <a:pt x="34825" y="370026"/>
                </a:lnTo>
                <a:lnTo>
                  <a:pt x="22859" y="342900"/>
                </a:lnTo>
                <a:lnTo>
                  <a:pt x="12322" y="316408"/>
                </a:lnTo>
                <a:lnTo>
                  <a:pt x="6191" y="272891"/>
                </a:lnTo>
                <a:lnTo>
                  <a:pt x="2678" y="220563"/>
                </a:lnTo>
                <a:lnTo>
                  <a:pt x="0" y="167639"/>
                </a:lnTo>
                <a:lnTo>
                  <a:pt x="2678" y="116800"/>
                </a:lnTo>
                <a:lnTo>
                  <a:pt x="6191" y="66675"/>
                </a:lnTo>
                <a:lnTo>
                  <a:pt x="12322" y="25122"/>
                </a:lnTo>
                <a:lnTo>
                  <a:pt x="22859" y="0"/>
                </a:lnTo>
                <a:lnTo>
                  <a:pt x="205739" y="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3932560"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5" name="object 35"/>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36" name="object 36"/>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37" name="object 37"/>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43" name="object 43"/>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5" name="object 45"/>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6" name="object 46"/>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47" name="object 47"/>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1</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48" name="object 48"/>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9" name="object 49"/>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0" name="object 50"/>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3958337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8" name="object 8"/>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3387378"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12" name="object 12"/>
          <p:cNvSpPr/>
          <p:nvPr/>
        </p:nvSpPr>
        <p:spPr>
          <a:xfrm>
            <a:off x="3387378"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387378"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4" name="object 14"/>
          <p:cNvSpPr/>
          <p:nvPr/>
        </p:nvSpPr>
        <p:spPr>
          <a:xfrm>
            <a:off x="3594847"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6045285" y="4787920"/>
            <a:ext cx="73767" cy="192485"/>
          </a:xfrm>
          <a:custGeom>
            <a:avLst/>
            <a:gdLst/>
            <a:ahLst/>
            <a:cxnLst/>
            <a:rect l="l" t="t" r="r" b="b"/>
            <a:pathLst>
              <a:path w="81279" h="212089">
                <a:moveTo>
                  <a:pt x="52069" y="0"/>
                </a:moveTo>
                <a:lnTo>
                  <a:pt x="25400" y="7620"/>
                </a:lnTo>
                <a:lnTo>
                  <a:pt x="0" y="15240"/>
                </a:lnTo>
                <a:lnTo>
                  <a:pt x="11668" y="60999"/>
                </a:lnTo>
                <a:lnTo>
                  <a:pt x="20002" y="108902"/>
                </a:lnTo>
                <a:lnTo>
                  <a:pt x="25003" y="159186"/>
                </a:lnTo>
                <a:lnTo>
                  <a:pt x="26669" y="212090"/>
                </a:lnTo>
                <a:lnTo>
                  <a:pt x="81279" y="212090"/>
                </a:lnTo>
                <a:lnTo>
                  <a:pt x="79394" y="154662"/>
                </a:lnTo>
                <a:lnTo>
                  <a:pt x="73818" y="100330"/>
                </a:lnTo>
                <a:lnTo>
                  <a:pt x="64670" y="48855"/>
                </a:lnTo>
                <a:lnTo>
                  <a:pt x="52069" y="0"/>
                </a:lnTo>
                <a:close/>
              </a:path>
            </a:pathLst>
          </a:custGeom>
          <a:solidFill>
            <a:srgbClr val="000000"/>
          </a:solidFill>
        </p:spPr>
        <p:txBody>
          <a:bodyPr wrap="square" lIns="0" tIns="0" rIns="0" bIns="0" rtlCol="0"/>
          <a:lstStyle/>
          <a:p>
            <a:endParaRPr sz="1634"/>
          </a:p>
        </p:txBody>
      </p:sp>
      <p:sp>
        <p:nvSpPr>
          <p:cNvPr id="16" name="object 16"/>
          <p:cNvSpPr/>
          <p:nvPr/>
        </p:nvSpPr>
        <p:spPr>
          <a:xfrm>
            <a:off x="5976130" y="4631166"/>
            <a:ext cx="116413" cy="170586"/>
          </a:xfrm>
          <a:custGeom>
            <a:avLst/>
            <a:gdLst/>
            <a:ahLst/>
            <a:cxnLst/>
            <a:rect l="l" t="t" r="r" b="b"/>
            <a:pathLst>
              <a:path w="128270" h="187960">
                <a:moveTo>
                  <a:pt x="44450" y="0"/>
                </a:moveTo>
                <a:lnTo>
                  <a:pt x="21589" y="16509"/>
                </a:lnTo>
                <a:lnTo>
                  <a:pt x="0" y="31750"/>
                </a:lnTo>
                <a:lnTo>
                  <a:pt x="23336" y="67944"/>
                </a:lnTo>
                <a:lnTo>
                  <a:pt x="43814" y="106044"/>
                </a:lnTo>
                <a:lnTo>
                  <a:pt x="61436" y="146049"/>
                </a:lnTo>
                <a:lnTo>
                  <a:pt x="76200" y="187959"/>
                </a:lnTo>
                <a:lnTo>
                  <a:pt x="101600" y="180339"/>
                </a:lnTo>
                <a:lnTo>
                  <a:pt x="128269" y="172719"/>
                </a:lnTo>
                <a:lnTo>
                  <a:pt x="112315" y="125729"/>
                </a:lnTo>
                <a:lnTo>
                  <a:pt x="93027" y="81597"/>
                </a:lnTo>
                <a:lnTo>
                  <a:pt x="70405" y="39846"/>
                </a:lnTo>
                <a:lnTo>
                  <a:pt x="44450" y="0"/>
                </a:lnTo>
                <a:close/>
              </a:path>
            </a:pathLst>
          </a:custGeom>
          <a:solidFill>
            <a:srgbClr val="000000"/>
          </a:solidFill>
        </p:spPr>
        <p:txBody>
          <a:bodyPr wrap="square" lIns="0" tIns="0" rIns="0" bIns="0" rtlCol="0"/>
          <a:lstStyle/>
          <a:p>
            <a:endParaRPr sz="1634"/>
          </a:p>
        </p:txBody>
      </p:sp>
      <p:sp>
        <p:nvSpPr>
          <p:cNvPr id="17" name="object 17"/>
          <p:cNvSpPr/>
          <p:nvPr/>
        </p:nvSpPr>
        <p:spPr>
          <a:xfrm>
            <a:off x="5867784" y="4508991"/>
            <a:ext cx="148686" cy="150991"/>
          </a:xfrm>
          <a:custGeom>
            <a:avLst/>
            <a:gdLst/>
            <a:ahLst/>
            <a:cxnLst/>
            <a:rect l="l" t="t" r="r" b="b"/>
            <a:pathLst>
              <a:path w="163829" h="166370">
                <a:moveTo>
                  <a:pt x="34289" y="0"/>
                </a:moveTo>
                <a:lnTo>
                  <a:pt x="16510" y="21590"/>
                </a:lnTo>
                <a:lnTo>
                  <a:pt x="0" y="43180"/>
                </a:lnTo>
                <a:lnTo>
                  <a:pt x="33297" y="70822"/>
                </a:lnTo>
                <a:lnTo>
                  <a:pt x="64452" y="100488"/>
                </a:lnTo>
                <a:lnTo>
                  <a:pt x="93225" y="132298"/>
                </a:lnTo>
                <a:lnTo>
                  <a:pt x="119380" y="166370"/>
                </a:lnTo>
                <a:lnTo>
                  <a:pt x="140970" y="151130"/>
                </a:lnTo>
                <a:lnTo>
                  <a:pt x="163830" y="134620"/>
                </a:lnTo>
                <a:lnTo>
                  <a:pt x="135552" y="97690"/>
                </a:lnTo>
                <a:lnTo>
                  <a:pt x="104298" y="63023"/>
                </a:lnTo>
                <a:lnTo>
                  <a:pt x="70425" y="30499"/>
                </a:lnTo>
                <a:lnTo>
                  <a:pt x="34289" y="0"/>
                </a:lnTo>
                <a:close/>
              </a:path>
            </a:pathLst>
          </a:custGeom>
          <a:solidFill>
            <a:srgbClr val="000000"/>
          </a:solidFill>
        </p:spPr>
        <p:txBody>
          <a:bodyPr wrap="square" lIns="0" tIns="0" rIns="0" bIns="0" rtlCol="0"/>
          <a:lstStyle/>
          <a:p>
            <a:endParaRPr sz="1634"/>
          </a:p>
        </p:txBody>
      </p:sp>
      <p:sp>
        <p:nvSpPr>
          <p:cNvPr id="18" name="object 18"/>
          <p:cNvSpPr/>
          <p:nvPr/>
        </p:nvSpPr>
        <p:spPr>
          <a:xfrm>
            <a:off x="5724860" y="4414477"/>
            <a:ext cx="174043" cy="133702"/>
          </a:xfrm>
          <a:custGeom>
            <a:avLst/>
            <a:gdLst/>
            <a:ahLst/>
            <a:cxnLst/>
            <a:rect l="l" t="t" r="r" b="b"/>
            <a:pathLst>
              <a:path w="191770" h="147320">
                <a:moveTo>
                  <a:pt x="24129" y="0"/>
                </a:moveTo>
                <a:lnTo>
                  <a:pt x="11429" y="24130"/>
                </a:lnTo>
                <a:lnTo>
                  <a:pt x="0" y="49530"/>
                </a:lnTo>
                <a:lnTo>
                  <a:pt x="42644" y="71239"/>
                </a:lnTo>
                <a:lnTo>
                  <a:pt x="83026" y="94614"/>
                </a:lnTo>
                <a:lnTo>
                  <a:pt x="121265" y="119895"/>
                </a:lnTo>
                <a:lnTo>
                  <a:pt x="157479" y="147319"/>
                </a:lnTo>
                <a:lnTo>
                  <a:pt x="173989" y="125730"/>
                </a:lnTo>
                <a:lnTo>
                  <a:pt x="191769" y="104139"/>
                </a:lnTo>
                <a:lnTo>
                  <a:pt x="153253" y="75545"/>
                </a:lnTo>
                <a:lnTo>
                  <a:pt x="112236" y="48736"/>
                </a:lnTo>
                <a:lnTo>
                  <a:pt x="69076" y="23594"/>
                </a:lnTo>
                <a:lnTo>
                  <a:pt x="24129" y="0"/>
                </a:lnTo>
                <a:close/>
              </a:path>
            </a:pathLst>
          </a:custGeom>
          <a:solidFill>
            <a:srgbClr val="000000"/>
          </a:solidFill>
        </p:spPr>
        <p:txBody>
          <a:bodyPr wrap="square" lIns="0" tIns="0" rIns="0" bIns="0" rtlCol="0"/>
          <a:lstStyle/>
          <a:p>
            <a:endParaRPr sz="1634"/>
          </a:p>
        </p:txBody>
      </p:sp>
      <p:sp>
        <p:nvSpPr>
          <p:cNvPr id="19" name="object 19"/>
          <p:cNvSpPr/>
          <p:nvPr/>
        </p:nvSpPr>
        <p:spPr>
          <a:xfrm>
            <a:off x="5356027" y="4291148"/>
            <a:ext cx="390733" cy="168280"/>
          </a:xfrm>
          <a:custGeom>
            <a:avLst/>
            <a:gdLst/>
            <a:ahLst/>
            <a:cxnLst/>
            <a:rect l="l" t="t" r="r" b="b"/>
            <a:pathLst>
              <a:path w="430529" h="185420">
                <a:moveTo>
                  <a:pt x="12700" y="0"/>
                </a:moveTo>
                <a:lnTo>
                  <a:pt x="0" y="53339"/>
                </a:lnTo>
                <a:lnTo>
                  <a:pt x="55644" y="65734"/>
                </a:lnTo>
                <a:lnTo>
                  <a:pt x="110112" y="79156"/>
                </a:lnTo>
                <a:lnTo>
                  <a:pt x="163301" y="93679"/>
                </a:lnTo>
                <a:lnTo>
                  <a:pt x="215106" y="109378"/>
                </a:lnTo>
                <a:lnTo>
                  <a:pt x="265422" y="126327"/>
                </a:lnTo>
                <a:lnTo>
                  <a:pt x="314146" y="144601"/>
                </a:lnTo>
                <a:lnTo>
                  <a:pt x="361173" y="164274"/>
                </a:lnTo>
                <a:lnTo>
                  <a:pt x="406400" y="185419"/>
                </a:lnTo>
                <a:lnTo>
                  <a:pt x="417829" y="160019"/>
                </a:lnTo>
                <a:lnTo>
                  <a:pt x="389149" y="116596"/>
                </a:lnTo>
                <a:lnTo>
                  <a:pt x="346337" y="98472"/>
                </a:lnTo>
                <a:lnTo>
                  <a:pt x="302165" y="81468"/>
                </a:lnTo>
                <a:lnTo>
                  <a:pt x="256708" y="65529"/>
                </a:lnTo>
                <a:lnTo>
                  <a:pt x="210039" y="50604"/>
                </a:lnTo>
                <a:lnTo>
                  <a:pt x="162230" y="36641"/>
                </a:lnTo>
                <a:lnTo>
                  <a:pt x="113355" y="23588"/>
                </a:lnTo>
                <a:lnTo>
                  <a:pt x="63487" y="11391"/>
                </a:lnTo>
                <a:lnTo>
                  <a:pt x="12700" y="0"/>
                </a:lnTo>
                <a:close/>
              </a:path>
            </a:pathLst>
          </a:custGeom>
          <a:solidFill>
            <a:srgbClr val="000000"/>
          </a:solidFill>
        </p:spPr>
        <p:txBody>
          <a:bodyPr wrap="square" lIns="0" tIns="0" rIns="0" bIns="0" rtlCol="0"/>
          <a:lstStyle/>
          <a:p>
            <a:endParaRPr sz="1634"/>
          </a:p>
        </p:txBody>
      </p:sp>
      <p:sp>
        <p:nvSpPr>
          <p:cNvPr id="20" name="object 20"/>
          <p:cNvSpPr/>
          <p:nvPr/>
        </p:nvSpPr>
        <p:spPr>
          <a:xfrm>
            <a:off x="4920345" y="4219687"/>
            <a:ext cx="447210" cy="119871"/>
          </a:xfrm>
          <a:custGeom>
            <a:avLst/>
            <a:gdLst/>
            <a:ahLst/>
            <a:cxnLst/>
            <a:rect l="l" t="t" r="r" b="b"/>
            <a:pathLst>
              <a:path w="492760" h="132079">
                <a:moveTo>
                  <a:pt x="7620" y="0"/>
                </a:moveTo>
                <a:lnTo>
                  <a:pt x="3692" y="27533"/>
                </a:lnTo>
                <a:lnTo>
                  <a:pt x="0" y="54609"/>
                </a:lnTo>
                <a:lnTo>
                  <a:pt x="99303" y="67299"/>
                </a:lnTo>
                <a:lnTo>
                  <a:pt x="197327" y="81147"/>
                </a:lnTo>
                <a:lnTo>
                  <a:pt x="293705" y="96398"/>
                </a:lnTo>
                <a:lnTo>
                  <a:pt x="341162" y="104625"/>
                </a:lnTo>
                <a:lnTo>
                  <a:pt x="388071" y="113294"/>
                </a:lnTo>
                <a:lnTo>
                  <a:pt x="434385" y="122435"/>
                </a:lnTo>
                <a:lnTo>
                  <a:pt x="480060" y="132079"/>
                </a:lnTo>
                <a:lnTo>
                  <a:pt x="492760" y="78739"/>
                </a:lnTo>
                <a:lnTo>
                  <a:pt x="446326" y="69094"/>
                </a:lnTo>
                <a:lnTo>
                  <a:pt x="399267" y="59943"/>
                </a:lnTo>
                <a:lnTo>
                  <a:pt x="351645" y="51250"/>
                </a:lnTo>
                <a:lnTo>
                  <a:pt x="254952" y="35083"/>
                </a:lnTo>
                <a:lnTo>
                  <a:pt x="107208" y="13309"/>
                </a:lnTo>
                <a:lnTo>
                  <a:pt x="7620" y="0"/>
                </a:lnTo>
                <a:close/>
              </a:path>
            </a:pathLst>
          </a:custGeom>
          <a:solidFill>
            <a:srgbClr val="000000"/>
          </a:solidFill>
        </p:spPr>
        <p:txBody>
          <a:bodyPr wrap="square" lIns="0" tIns="0" rIns="0" bIns="0" rtlCol="0"/>
          <a:lstStyle/>
          <a:p>
            <a:endParaRPr sz="1634"/>
          </a:p>
        </p:txBody>
      </p:sp>
      <p:sp>
        <p:nvSpPr>
          <p:cNvPr id="21" name="object 21"/>
          <p:cNvSpPr/>
          <p:nvPr/>
        </p:nvSpPr>
        <p:spPr>
          <a:xfrm>
            <a:off x="4047821" y="4081374"/>
            <a:ext cx="879438" cy="187875"/>
          </a:xfrm>
          <a:custGeom>
            <a:avLst/>
            <a:gdLst/>
            <a:ahLst/>
            <a:cxnLst/>
            <a:rect l="l" t="t" r="r" b="b"/>
            <a:pathLst>
              <a:path w="969010" h="207010">
                <a:moveTo>
                  <a:pt x="15239" y="0"/>
                </a:moveTo>
                <a:lnTo>
                  <a:pt x="7619" y="26669"/>
                </a:lnTo>
                <a:lnTo>
                  <a:pt x="0" y="52069"/>
                </a:lnTo>
                <a:lnTo>
                  <a:pt x="45213" y="64130"/>
                </a:lnTo>
                <a:lnTo>
                  <a:pt x="91378" y="75480"/>
                </a:lnTo>
                <a:lnTo>
                  <a:pt x="138431" y="86168"/>
                </a:lnTo>
                <a:lnTo>
                  <a:pt x="186311" y="96242"/>
                </a:lnTo>
                <a:lnTo>
                  <a:pt x="234955" y="105752"/>
                </a:lnTo>
                <a:lnTo>
                  <a:pt x="284301" y="114747"/>
                </a:lnTo>
                <a:lnTo>
                  <a:pt x="334288" y="123275"/>
                </a:lnTo>
                <a:lnTo>
                  <a:pt x="435931" y="139127"/>
                </a:lnTo>
                <a:lnTo>
                  <a:pt x="539387" y="153699"/>
                </a:lnTo>
                <a:lnTo>
                  <a:pt x="961389" y="207009"/>
                </a:lnTo>
                <a:lnTo>
                  <a:pt x="965200" y="179069"/>
                </a:lnTo>
                <a:lnTo>
                  <a:pt x="969010" y="152399"/>
                </a:lnTo>
                <a:lnTo>
                  <a:pt x="549825" y="99669"/>
                </a:lnTo>
                <a:lnTo>
                  <a:pt x="447062" y="85387"/>
                </a:lnTo>
                <a:lnTo>
                  <a:pt x="346160" y="69865"/>
                </a:lnTo>
                <a:lnTo>
                  <a:pt x="296572" y="61514"/>
                </a:lnTo>
                <a:lnTo>
                  <a:pt x="247645" y="52703"/>
                </a:lnTo>
                <a:lnTo>
                  <a:pt x="199447" y="43382"/>
                </a:lnTo>
                <a:lnTo>
                  <a:pt x="152041" y="33501"/>
                </a:lnTo>
                <a:lnTo>
                  <a:pt x="105494" y="23011"/>
                </a:lnTo>
                <a:lnTo>
                  <a:pt x="59872" y="11860"/>
                </a:lnTo>
                <a:lnTo>
                  <a:pt x="15239" y="0"/>
                </a:lnTo>
                <a:close/>
              </a:path>
            </a:pathLst>
          </a:custGeom>
          <a:solidFill>
            <a:srgbClr val="000000"/>
          </a:solidFill>
        </p:spPr>
        <p:txBody>
          <a:bodyPr wrap="square" lIns="0" tIns="0" rIns="0" bIns="0" rtlCol="0"/>
          <a:lstStyle/>
          <a:p>
            <a:endParaRPr sz="1634"/>
          </a:p>
        </p:txBody>
      </p:sp>
      <p:sp>
        <p:nvSpPr>
          <p:cNvPr id="22" name="object 22"/>
          <p:cNvSpPr/>
          <p:nvPr/>
        </p:nvSpPr>
        <p:spPr>
          <a:xfrm>
            <a:off x="3708954" y="3943063"/>
            <a:ext cx="352697" cy="185569"/>
          </a:xfrm>
          <a:custGeom>
            <a:avLst/>
            <a:gdLst/>
            <a:ahLst/>
            <a:cxnLst/>
            <a:rect l="l" t="t" r="r" b="b"/>
            <a:pathLst>
              <a:path w="388619" h="204470">
                <a:moveTo>
                  <a:pt x="30480" y="0"/>
                </a:moveTo>
                <a:lnTo>
                  <a:pt x="15239" y="21589"/>
                </a:lnTo>
                <a:lnTo>
                  <a:pt x="0" y="44449"/>
                </a:lnTo>
                <a:lnTo>
                  <a:pt x="39692" y="69765"/>
                </a:lnTo>
                <a:lnTo>
                  <a:pt x="81557" y="93384"/>
                </a:lnTo>
                <a:lnTo>
                  <a:pt x="125506" y="115396"/>
                </a:lnTo>
                <a:lnTo>
                  <a:pt x="171450" y="135889"/>
                </a:lnTo>
                <a:lnTo>
                  <a:pt x="219298" y="154954"/>
                </a:lnTo>
                <a:lnTo>
                  <a:pt x="268962" y="172680"/>
                </a:lnTo>
                <a:lnTo>
                  <a:pt x="320352" y="189155"/>
                </a:lnTo>
                <a:lnTo>
                  <a:pt x="373380" y="204469"/>
                </a:lnTo>
                <a:lnTo>
                  <a:pt x="381000" y="179069"/>
                </a:lnTo>
                <a:lnTo>
                  <a:pt x="388619" y="152399"/>
                </a:lnTo>
                <a:lnTo>
                  <a:pt x="337862" y="137621"/>
                </a:lnTo>
                <a:lnTo>
                  <a:pt x="288547" y="121800"/>
                </a:lnTo>
                <a:lnTo>
                  <a:pt x="240811" y="104849"/>
                </a:lnTo>
                <a:lnTo>
                  <a:pt x="194786" y="86677"/>
                </a:lnTo>
                <a:lnTo>
                  <a:pt x="150606" y="67195"/>
                </a:lnTo>
                <a:lnTo>
                  <a:pt x="108406" y="46315"/>
                </a:lnTo>
                <a:lnTo>
                  <a:pt x="68319" y="23946"/>
                </a:lnTo>
                <a:lnTo>
                  <a:pt x="30480" y="0"/>
                </a:lnTo>
                <a:close/>
              </a:path>
            </a:pathLst>
          </a:custGeom>
          <a:solidFill>
            <a:srgbClr val="000000"/>
          </a:solidFill>
        </p:spPr>
        <p:txBody>
          <a:bodyPr wrap="square" lIns="0" tIns="0" rIns="0" bIns="0" rtlCol="0"/>
          <a:lstStyle/>
          <a:p>
            <a:endParaRPr sz="1634"/>
          </a:p>
        </p:txBody>
      </p:sp>
      <p:sp>
        <p:nvSpPr>
          <p:cNvPr id="23" name="object 23"/>
          <p:cNvSpPr/>
          <p:nvPr/>
        </p:nvSpPr>
        <p:spPr>
          <a:xfrm>
            <a:off x="3584474" y="3841632"/>
            <a:ext cx="152144" cy="141770"/>
          </a:xfrm>
          <a:custGeom>
            <a:avLst/>
            <a:gdLst/>
            <a:ahLst/>
            <a:cxnLst/>
            <a:rect l="l" t="t" r="r" b="b"/>
            <a:pathLst>
              <a:path w="167639" h="156210">
                <a:moveTo>
                  <a:pt x="41910" y="0"/>
                </a:moveTo>
                <a:lnTo>
                  <a:pt x="21590" y="17779"/>
                </a:lnTo>
                <a:lnTo>
                  <a:pt x="0" y="35560"/>
                </a:lnTo>
                <a:lnTo>
                  <a:pt x="30718" y="68699"/>
                </a:lnTo>
                <a:lnTo>
                  <a:pt x="63817" y="99694"/>
                </a:lnTo>
                <a:lnTo>
                  <a:pt x="99298" y="128785"/>
                </a:lnTo>
                <a:lnTo>
                  <a:pt x="137160" y="156209"/>
                </a:lnTo>
                <a:lnTo>
                  <a:pt x="152400" y="133350"/>
                </a:lnTo>
                <a:lnTo>
                  <a:pt x="167640" y="111759"/>
                </a:lnTo>
                <a:lnTo>
                  <a:pt x="132635" y="86260"/>
                </a:lnTo>
                <a:lnTo>
                  <a:pt x="100012" y="59213"/>
                </a:lnTo>
                <a:lnTo>
                  <a:pt x="69770" y="30499"/>
                </a:lnTo>
                <a:lnTo>
                  <a:pt x="41910" y="0"/>
                </a:lnTo>
                <a:close/>
              </a:path>
            </a:pathLst>
          </a:custGeom>
          <a:solidFill>
            <a:srgbClr val="000000"/>
          </a:solidFill>
        </p:spPr>
        <p:txBody>
          <a:bodyPr wrap="square" lIns="0" tIns="0" rIns="0" bIns="0" rtlCol="0"/>
          <a:lstStyle/>
          <a:p>
            <a:endParaRPr sz="1634"/>
          </a:p>
        </p:txBody>
      </p:sp>
      <p:sp>
        <p:nvSpPr>
          <p:cNvPr id="24" name="object 24"/>
          <p:cNvSpPr/>
          <p:nvPr/>
        </p:nvSpPr>
        <p:spPr>
          <a:xfrm>
            <a:off x="3501485" y="3713693"/>
            <a:ext cx="121024" cy="160212"/>
          </a:xfrm>
          <a:custGeom>
            <a:avLst/>
            <a:gdLst/>
            <a:ahLst/>
            <a:cxnLst/>
            <a:rect l="l" t="t" r="r" b="b"/>
            <a:pathLst>
              <a:path w="133350" h="176529">
                <a:moveTo>
                  <a:pt x="50800" y="0"/>
                </a:moveTo>
                <a:lnTo>
                  <a:pt x="0" y="20320"/>
                </a:lnTo>
                <a:lnTo>
                  <a:pt x="18573" y="62765"/>
                </a:lnTo>
                <a:lnTo>
                  <a:pt x="40005" y="102711"/>
                </a:lnTo>
                <a:lnTo>
                  <a:pt x="64293" y="140513"/>
                </a:lnTo>
                <a:lnTo>
                  <a:pt x="91439" y="176530"/>
                </a:lnTo>
                <a:lnTo>
                  <a:pt x="113030" y="158750"/>
                </a:lnTo>
                <a:lnTo>
                  <a:pt x="133350" y="140970"/>
                </a:lnTo>
                <a:lnTo>
                  <a:pt x="108842" y="108763"/>
                </a:lnTo>
                <a:lnTo>
                  <a:pt x="86836" y="74771"/>
                </a:lnTo>
                <a:lnTo>
                  <a:pt x="67448" y="38635"/>
                </a:lnTo>
                <a:lnTo>
                  <a:pt x="50800" y="0"/>
                </a:lnTo>
                <a:close/>
              </a:path>
            </a:pathLst>
          </a:custGeom>
          <a:solidFill>
            <a:srgbClr val="000000"/>
          </a:solidFill>
        </p:spPr>
        <p:txBody>
          <a:bodyPr wrap="square" lIns="0" tIns="0" rIns="0" bIns="0" rtlCol="0"/>
          <a:lstStyle/>
          <a:p>
            <a:endParaRPr sz="1634"/>
          </a:p>
        </p:txBody>
      </p:sp>
      <p:sp>
        <p:nvSpPr>
          <p:cNvPr id="25" name="object 25"/>
          <p:cNvSpPr/>
          <p:nvPr/>
        </p:nvSpPr>
        <p:spPr>
          <a:xfrm>
            <a:off x="3463450" y="3526972"/>
            <a:ext cx="168280" cy="270862"/>
          </a:xfrm>
          <a:custGeom>
            <a:avLst/>
            <a:gdLst/>
            <a:ahLst/>
            <a:cxnLst/>
            <a:rect l="l" t="t" r="r" b="b"/>
            <a:pathLst>
              <a:path w="185419" h="298450">
                <a:moveTo>
                  <a:pt x="30480" y="0"/>
                </a:moveTo>
                <a:lnTo>
                  <a:pt x="0" y="298450"/>
                </a:lnTo>
                <a:lnTo>
                  <a:pt x="185419" y="257810"/>
                </a:lnTo>
                <a:lnTo>
                  <a:pt x="30480" y="0"/>
                </a:lnTo>
                <a:close/>
              </a:path>
            </a:pathLst>
          </a:custGeom>
          <a:solidFill>
            <a:srgbClr val="000000"/>
          </a:solidFill>
        </p:spPr>
        <p:txBody>
          <a:bodyPr wrap="square" lIns="0" tIns="0" rIns="0" bIns="0" rtlCol="0"/>
          <a:lstStyle/>
          <a:p>
            <a:endParaRPr sz="1634"/>
          </a:p>
        </p:txBody>
      </p:sp>
      <p:sp>
        <p:nvSpPr>
          <p:cNvPr id="26" name="object 26"/>
          <p:cNvSpPr/>
          <p:nvPr/>
        </p:nvSpPr>
        <p:spPr>
          <a:xfrm>
            <a:off x="3725091" y="3112034"/>
            <a:ext cx="207469" cy="623559"/>
          </a:xfrm>
          <a:custGeom>
            <a:avLst/>
            <a:gdLst/>
            <a:ahLst/>
            <a:cxnLst/>
            <a:rect l="l" t="t" r="r" b="b"/>
            <a:pathLst>
              <a:path w="228600" h="687070">
                <a:moveTo>
                  <a:pt x="205739" y="0"/>
                </a:moveTo>
                <a:lnTo>
                  <a:pt x="22859" y="0"/>
                </a:lnTo>
                <a:lnTo>
                  <a:pt x="12322" y="25122"/>
                </a:lnTo>
                <a:lnTo>
                  <a:pt x="6191" y="66675"/>
                </a:lnTo>
                <a:lnTo>
                  <a:pt x="2678" y="116800"/>
                </a:lnTo>
                <a:lnTo>
                  <a:pt x="0" y="167639"/>
                </a:lnTo>
                <a:lnTo>
                  <a:pt x="2678" y="220563"/>
                </a:lnTo>
                <a:lnTo>
                  <a:pt x="6191" y="272891"/>
                </a:lnTo>
                <a:lnTo>
                  <a:pt x="12322" y="316408"/>
                </a:lnTo>
                <a:lnTo>
                  <a:pt x="22859" y="342900"/>
                </a:lnTo>
                <a:lnTo>
                  <a:pt x="34825" y="370026"/>
                </a:lnTo>
                <a:lnTo>
                  <a:pt x="41433" y="417036"/>
                </a:lnTo>
                <a:lnTo>
                  <a:pt x="44469" y="469522"/>
                </a:lnTo>
                <a:lnTo>
                  <a:pt x="45719" y="513079"/>
                </a:lnTo>
                <a:lnTo>
                  <a:pt x="43934" y="564733"/>
                </a:lnTo>
                <a:lnTo>
                  <a:pt x="40957" y="613886"/>
                </a:lnTo>
                <a:lnTo>
                  <a:pt x="34647" y="656133"/>
                </a:lnTo>
                <a:lnTo>
                  <a:pt x="22859" y="687070"/>
                </a:lnTo>
                <a:lnTo>
                  <a:pt x="205739" y="687070"/>
                </a:lnTo>
                <a:lnTo>
                  <a:pt x="217169" y="658812"/>
                </a:lnTo>
                <a:lnTo>
                  <a:pt x="223837" y="619125"/>
                </a:lnTo>
                <a:lnTo>
                  <a:pt x="227171" y="569912"/>
                </a:lnTo>
                <a:lnTo>
                  <a:pt x="228600" y="513079"/>
                </a:lnTo>
                <a:lnTo>
                  <a:pt x="227329" y="463053"/>
                </a:lnTo>
                <a:lnTo>
                  <a:pt x="224154" y="411956"/>
                </a:lnTo>
                <a:lnTo>
                  <a:pt x="217169" y="368240"/>
                </a:lnTo>
                <a:lnTo>
                  <a:pt x="204469" y="340360"/>
                </a:lnTo>
                <a:lnTo>
                  <a:pt x="194667" y="315019"/>
                </a:lnTo>
                <a:lnTo>
                  <a:pt x="188912" y="272891"/>
                </a:lnTo>
                <a:lnTo>
                  <a:pt x="185539" y="221952"/>
                </a:lnTo>
                <a:lnTo>
                  <a:pt x="182879" y="170179"/>
                </a:lnTo>
                <a:lnTo>
                  <a:pt x="185380" y="121086"/>
                </a:lnTo>
                <a:lnTo>
                  <a:pt x="188594" y="71755"/>
                </a:lnTo>
                <a:lnTo>
                  <a:pt x="194667" y="29090"/>
                </a:lnTo>
                <a:lnTo>
                  <a:pt x="205739" y="0"/>
                </a:lnTo>
                <a:close/>
              </a:path>
            </a:pathLst>
          </a:custGeom>
          <a:solidFill>
            <a:srgbClr val="7F7F7F"/>
          </a:solidFill>
        </p:spPr>
        <p:txBody>
          <a:bodyPr wrap="square" lIns="0" tIns="0" rIns="0" bIns="0" rtlCol="0"/>
          <a:lstStyle/>
          <a:p>
            <a:endParaRPr sz="1634"/>
          </a:p>
        </p:txBody>
      </p:sp>
      <p:sp>
        <p:nvSpPr>
          <p:cNvPr id="27" name="object 27"/>
          <p:cNvSpPr/>
          <p:nvPr/>
        </p:nvSpPr>
        <p:spPr>
          <a:xfrm>
            <a:off x="3725091" y="3112034"/>
            <a:ext cx="207469" cy="623559"/>
          </a:xfrm>
          <a:custGeom>
            <a:avLst/>
            <a:gdLst/>
            <a:ahLst/>
            <a:cxnLst/>
            <a:rect l="l" t="t" r="r" b="b"/>
            <a:pathLst>
              <a:path w="228600" h="687070">
                <a:moveTo>
                  <a:pt x="205739" y="0"/>
                </a:moveTo>
                <a:lnTo>
                  <a:pt x="194667" y="29090"/>
                </a:lnTo>
                <a:lnTo>
                  <a:pt x="188594" y="71755"/>
                </a:lnTo>
                <a:lnTo>
                  <a:pt x="185380" y="121086"/>
                </a:lnTo>
                <a:lnTo>
                  <a:pt x="182879" y="170179"/>
                </a:lnTo>
                <a:lnTo>
                  <a:pt x="185539" y="221952"/>
                </a:lnTo>
                <a:lnTo>
                  <a:pt x="188912" y="272891"/>
                </a:lnTo>
                <a:lnTo>
                  <a:pt x="194667" y="315019"/>
                </a:lnTo>
                <a:lnTo>
                  <a:pt x="204469" y="340360"/>
                </a:lnTo>
                <a:lnTo>
                  <a:pt x="217169" y="368240"/>
                </a:lnTo>
                <a:lnTo>
                  <a:pt x="224154" y="411956"/>
                </a:lnTo>
                <a:lnTo>
                  <a:pt x="227329" y="463053"/>
                </a:lnTo>
                <a:lnTo>
                  <a:pt x="228600" y="513079"/>
                </a:lnTo>
                <a:lnTo>
                  <a:pt x="227171" y="569912"/>
                </a:lnTo>
                <a:lnTo>
                  <a:pt x="223837" y="619125"/>
                </a:lnTo>
                <a:lnTo>
                  <a:pt x="217169" y="658812"/>
                </a:lnTo>
                <a:lnTo>
                  <a:pt x="205739" y="687070"/>
                </a:lnTo>
                <a:lnTo>
                  <a:pt x="22859" y="687070"/>
                </a:lnTo>
                <a:lnTo>
                  <a:pt x="34647" y="656133"/>
                </a:lnTo>
                <a:lnTo>
                  <a:pt x="40957" y="613886"/>
                </a:lnTo>
                <a:lnTo>
                  <a:pt x="43934" y="564733"/>
                </a:lnTo>
                <a:lnTo>
                  <a:pt x="45719" y="513079"/>
                </a:lnTo>
                <a:lnTo>
                  <a:pt x="44469" y="469522"/>
                </a:lnTo>
                <a:lnTo>
                  <a:pt x="41433" y="417036"/>
                </a:lnTo>
                <a:lnTo>
                  <a:pt x="34825" y="370026"/>
                </a:lnTo>
                <a:lnTo>
                  <a:pt x="22859" y="342900"/>
                </a:lnTo>
                <a:lnTo>
                  <a:pt x="12322" y="316408"/>
                </a:lnTo>
                <a:lnTo>
                  <a:pt x="6191" y="272891"/>
                </a:lnTo>
                <a:lnTo>
                  <a:pt x="2678" y="220563"/>
                </a:lnTo>
                <a:lnTo>
                  <a:pt x="0" y="167639"/>
                </a:lnTo>
                <a:lnTo>
                  <a:pt x="2678" y="116800"/>
                </a:lnTo>
                <a:lnTo>
                  <a:pt x="6191" y="66675"/>
                </a:lnTo>
                <a:lnTo>
                  <a:pt x="12322" y="25122"/>
                </a:lnTo>
                <a:lnTo>
                  <a:pt x="22859" y="0"/>
                </a:lnTo>
                <a:lnTo>
                  <a:pt x="205739" y="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3932560"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9" name="object 29"/>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0" name="object 30"/>
          <p:cNvSpPr/>
          <p:nvPr/>
        </p:nvSpPr>
        <p:spPr>
          <a:xfrm>
            <a:off x="4730163" y="3112034"/>
            <a:ext cx="208622" cy="623559"/>
          </a:xfrm>
          <a:custGeom>
            <a:avLst/>
            <a:gdLst/>
            <a:ahLst/>
            <a:cxnLst/>
            <a:rect l="l" t="t" r="r" b="b"/>
            <a:pathLst>
              <a:path w="229870" h="687070">
                <a:moveTo>
                  <a:pt x="205739" y="0"/>
                </a:moveTo>
                <a:lnTo>
                  <a:pt x="24129" y="0"/>
                </a:lnTo>
                <a:lnTo>
                  <a:pt x="12858" y="25122"/>
                </a:lnTo>
                <a:lnTo>
                  <a:pt x="6349" y="66675"/>
                </a:lnTo>
                <a:lnTo>
                  <a:pt x="2698" y="116800"/>
                </a:lnTo>
                <a:lnTo>
                  <a:pt x="0" y="167639"/>
                </a:lnTo>
                <a:lnTo>
                  <a:pt x="2678" y="220563"/>
                </a:lnTo>
                <a:lnTo>
                  <a:pt x="6191" y="272891"/>
                </a:lnTo>
                <a:lnTo>
                  <a:pt x="12322" y="316408"/>
                </a:lnTo>
                <a:lnTo>
                  <a:pt x="22860" y="342900"/>
                </a:lnTo>
                <a:lnTo>
                  <a:pt x="35560" y="370026"/>
                </a:lnTo>
                <a:lnTo>
                  <a:pt x="42545" y="417036"/>
                </a:lnTo>
                <a:lnTo>
                  <a:pt x="45720" y="469522"/>
                </a:lnTo>
                <a:lnTo>
                  <a:pt x="46989" y="513079"/>
                </a:lnTo>
                <a:lnTo>
                  <a:pt x="45204" y="564733"/>
                </a:lnTo>
                <a:lnTo>
                  <a:pt x="42227" y="613886"/>
                </a:lnTo>
                <a:lnTo>
                  <a:pt x="35917" y="656133"/>
                </a:lnTo>
                <a:lnTo>
                  <a:pt x="24129" y="687070"/>
                </a:lnTo>
                <a:lnTo>
                  <a:pt x="205739" y="687070"/>
                </a:lnTo>
                <a:lnTo>
                  <a:pt x="217189" y="658812"/>
                </a:lnTo>
                <a:lnTo>
                  <a:pt x="223996" y="619125"/>
                </a:lnTo>
                <a:lnTo>
                  <a:pt x="227707" y="569912"/>
                </a:lnTo>
                <a:lnTo>
                  <a:pt x="229870" y="513079"/>
                </a:lnTo>
                <a:lnTo>
                  <a:pt x="227885" y="463053"/>
                </a:lnTo>
                <a:lnTo>
                  <a:pt x="224472" y="411956"/>
                </a:lnTo>
                <a:lnTo>
                  <a:pt x="217725" y="368240"/>
                </a:lnTo>
                <a:lnTo>
                  <a:pt x="205739" y="340360"/>
                </a:lnTo>
                <a:lnTo>
                  <a:pt x="195202" y="315019"/>
                </a:lnTo>
                <a:lnTo>
                  <a:pt x="189071" y="272891"/>
                </a:lnTo>
                <a:lnTo>
                  <a:pt x="185558" y="221952"/>
                </a:lnTo>
                <a:lnTo>
                  <a:pt x="182879" y="170179"/>
                </a:lnTo>
                <a:lnTo>
                  <a:pt x="185380" y="121086"/>
                </a:lnTo>
                <a:lnTo>
                  <a:pt x="188595" y="71755"/>
                </a:lnTo>
                <a:lnTo>
                  <a:pt x="194667" y="29090"/>
                </a:lnTo>
                <a:lnTo>
                  <a:pt x="205739" y="0"/>
                </a:lnTo>
                <a:close/>
              </a:path>
            </a:pathLst>
          </a:custGeom>
          <a:solidFill>
            <a:srgbClr val="7F7F7F"/>
          </a:solidFill>
        </p:spPr>
        <p:txBody>
          <a:bodyPr wrap="square" lIns="0" tIns="0" rIns="0" bIns="0" rtlCol="0"/>
          <a:lstStyle/>
          <a:p>
            <a:endParaRPr sz="1634"/>
          </a:p>
        </p:txBody>
      </p:sp>
      <p:sp>
        <p:nvSpPr>
          <p:cNvPr id="31" name="object 31"/>
          <p:cNvSpPr/>
          <p:nvPr/>
        </p:nvSpPr>
        <p:spPr>
          <a:xfrm>
            <a:off x="4730163" y="3112034"/>
            <a:ext cx="208622" cy="623559"/>
          </a:xfrm>
          <a:custGeom>
            <a:avLst/>
            <a:gdLst/>
            <a:ahLst/>
            <a:cxnLst/>
            <a:rect l="l" t="t" r="r" b="b"/>
            <a:pathLst>
              <a:path w="229870" h="687070">
                <a:moveTo>
                  <a:pt x="205739" y="0"/>
                </a:moveTo>
                <a:lnTo>
                  <a:pt x="194667" y="29090"/>
                </a:lnTo>
                <a:lnTo>
                  <a:pt x="188595" y="71755"/>
                </a:lnTo>
                <a:lnTo>
                  <a:pt x="185380" y="121086"/>
                </a:lnTo>
                <a:lnTo>
                  <a:pt x="182879" y="170179"/>
                </a:lnTo>
                <a:lnTo>
                  <a:pt x="185558" y="221952"/>
                </a:lnTo>
                <a:lnTo>
                  <a:pt x="189071" y="272891"/>
                </a:lnTo>
                <a:lnTo>
                  <a:pt x="195202" y="315019"/>
                </a:lnTo>
                <a:lnTo>
                  <a:pt x="205739" y="340360"/>
                </a:lnTo>
                <a:lnTo>
                  <a:pt x="217725" y="368240"/>
                </a:lnTo>
                <a:lnTo>
                  <a:pt x="224472" y="411956"/>
                </a:lnTo>
                <a:lnTo>
                  <a:pt x="227885" y="463053"/>
                </a:lnTo>
                <a:lnTo>
                  <a:pt x="229870" y="513079"/>
                </a:lnTo>
                <a:lnTo>
                  <a:pt x="227707" y="569912"/>
                </a:lnTo>
                <a:lnTo>
                  <a:pt x="223996" y="619125"/>
                </a:lnTo>
                <a:lnTo>
                  <a:pt x="217189" y="658812"/>
                </a:lnTo>
                <a:lnTo>
                  <a:pt x="205739" y="687070"/>
                </a:lnTo>
                <a:lnTo>
                  <a:pt x="24129" y="687070"/>
                </a:lnTo>
                <a:lnTo>
                  <a:pt x="35917" y="656133"/>
                </a:lnTo>
                <a:lnTo>
                  <a:pt x="42227" y="613886"/>
                </a:lnTo>
                <a:lnTo>
                  <a:pt x="45204" y="564733"/>
                </a:lnTo>
                <a:lnTo>
                  <a:pt x="46989" y="513079"/>
                </a:lnTo>
                <a:lnTo>
                  <a:pt x="45720" y="469522"/>
                </a:lnTo>
                <a:lnTo>
                  <a:pt x="42545" y="417036"/>
                </a:lnTo>
                <a:lnTo>
                  <a:pt x="35560" y="370026"/>
                </a:lnTo>
                <a:lnTo>
                  <a:pt x="22860" y="342900"/>
                </a:lnTo>
                <a:lnTo>
                  <a:pt x="12322" y="316408"/>
                </a:lnTo>
                <a:lnTo>
                  <a:pt x="6191" y="272891"/>
                </a:lnTo>
                <a:lnTo>
                  <a:pt x="2678" y="220563"/>
                </a:lnTo>
                <a:lnTo>
                  <a:pt x="0" y="167639"/>
                </a:lnTo>
                <a:lnTo>
                  <a:pt x="2698" y="116800"/>
                </a:lnTo>
                <a:lnTo>
                  <a:pt x="6349" y="66675"/>
                </a:lnTo>
                <a:lnTo>
                  <a:pt x="12858" y="25122"/>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938785"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p:nvPr/>
        </p:nvSpPr>
        <p:spPr>
          <a:xfrm>
            <a:off x="4730163"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35" name="object 35"/>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36" name="object 36"/>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0" name="object 40"/>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42" name="object 42"/>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5" name="object 45"/>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46" name="object 46"/>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2</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47" name="object 47"/>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8" name="object 48"/>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9" name="object 49"/>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36573622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3725091" y="3113186"/>
            <a:ext cx="207469" cy="622407"/>
          </a:xfrm>
          <a:custGeom>
            <a:avLst/>
            <a:gdLst/>
            <a:ahLst/>
            <a:cxnLst/>
            <a:rect l="l" t="t" r="r" b="b"/>
            <a:pathLst>
              <a:path w="228600" h="685800">
                <a:moveTo>
                  <a:pt x="205739" y="0"/>
                </a:moveTo>
                <a:lnTo>
                  <a:pt x="24129" y="0"/>
                </a:lnTo>
                <a:lnTo>
                  <a:pt x="12858" y="24943"/>
                </a:lnTo>
                <a:lnTo>
                  <a:pt x="6349" y="66198"/>
                </a:lnTo>
                <a:lnTo>
                  <a:pt x="2698" y="116264"/>
                </a:lnTo>
                <a:lnTo>
                  <a:pt x="0" y="167639"/>
                </a:lnTo>
                <a:lnTo>
                  <a:pt x="2678" y="219829"/>
                </a:lnTo>
                <a:lnTo>
                  <a:pt x="6191" y="271779"/>
                </a:lnTo>
                <a:lnTo>
                  <a:pt x="12322" y="315158"/>
                </a:lnTo>
                <a:lnTo>
                  <a:pt x="22859" y="341629"/>
                </a:lnTo>
                <a:lnTo>
                  <a:pt x="35024" y="368935"/>
                </a:lnTo>
                <a:lnTo>
                  <a:pt x="42068" y="416242"/>
                </a:lnTo>
                <a:lnTo>
                  <a:pt x="45541" y="468788"/>
                </a:lnTo>
                <a:lnTo>
                  <a:pt x="46989" y="511809"/>
                </a:lnTo>
                <a:lnTo>
                  <a:pt x="45025" y="564177"/>
                </a:lnTo>
                <a:lnTo>
                  <a:pt x="41751" y="613568"/>
                </a:lnTo>
                <a:lnTo>
                  <a:pt x="35381" y="655577"/>
                </a:lnTo>
                <a:lnTo>
                  <a:pt x="24129" y="685800"/>
                </a:lnTo>
                <a:lnTo>
                  <a:pt x="205739" y="685800"/>
                </a:lnTo>
                <a:lnTo>
                  <a:pt x="217169" y="657562"/>
                </a:lnTo>
                <a:lnTo>
                  <a:pt x="223837" y="618013"/>
                </a:lnTo>
                <a:lnTo>
                  <a:pt x="227171" y="569178"/>
                </a:lnTo>
                <a:lnTo>
                  <a:pt x="228600" y="513079"/>
                </a:lnTo>
                <a:lnTo>
                  <a:pt x="227349" y="463034"/>
                </a:lnTo>
                <a:lnTo>
                  <a:pt x="224313" y="411797"/>
                </a:lnTo>
                <a:lnTo>
                  <a:pt x="217705" y="367704"/>
                </a:lnTo>
                <a:lnTo>
                  <a:pt x="205739" y="339089"/>
                </a:lnTo>
                <a:lnTo>
                  <a:pt x="195202" y="313769"/>
                </a:lnTo>
                <a:lnTo>
                  <a:pt x="189071" y="271779"/>
                </a:lnTo>
                <a:lnTo>
                  <a:pt x="185558" y="221218"/>
                </a:lnTo>
                <a:lnTo>
                  <a:pt x="182879" y="170179"/>
                </a:lnTo>
                <a:lnTo>
                  <a:pt x="185380" y="120907"/>
                </a:lnTo>
                <a:lnTo>
                  <a:pt x="188594" y="71278"/>
                </a:lnTo>
                <a:lnTo>
                  <a:pt x="194667" y="28555"/>
                </a:lnTo>
                <a:lnTo>
                  <a:pt x="205739" y="0"/>
                </a:lnTo>
                <a:close/>
              </a:path>
            </a:pathLst>
          </a:custGeom>
          <a:solidFill>
            <a:srgbClr val="7F7F7F"/>
          </a:solidFill>
        </p:spPr>
        <p:txBody>
          <a:bodyPr wrap="square" lIns="0" tIns="0" rIns="0" bIns="0" rtlCol="0"/>
          <a:lstStyle/>
          <a:p>
            <a:endParaRPr sz="1634"/>
          </a:p>
        </p:txBody>
      </p:sp>
      <p:sp>
        <p:nvSpPr>
          <p:cNvPr id="8" name="object 8"/>
          <p:cNvSpPr/>
          <p:nvPr/>
        </p:nvSpPr>
        <p:spPr>
          <a:xfrm>
            <a:off x="3725091" y="3113186"/>
            <a:ext cx="207469" cy="622407"/>
          </a:xfrm>
          <a:custGeom>
            <a:avLst/>
            <a:gdLst/>
            <a:ahLst/>
            <a:cxnLst/>
            <a:rect l="l" t="t" r="r" b="b"/>
            <a:pathLst>
              <a:path w="228600" h="685800">
                <a:moveTo>
                  <a:pt x="205739" y="0"/>
                </a:moveTo>
                <a:lnTo>
                  <a:pt x="194667" y="28555"/>
                </a:lnTo>
                <a:lnTo>
                  <a:pt x="188594" y="71278"/>
                </a:lnTo>
                <a:lnTo>
                  <a:pt x="185380" y="120907"/>
                </a:lnTo>
                <a:lnTo>
                  <a:pt x="182879" y="170179"/>
                </a:lnTo>
                <a:lnTo>
                  <a:pt x="185558" y="221218"/>
                </a:lnTo>
                <a:lnTo>
                  <a:pt x="189071" y="271779"/>
                </a:lnTo>
                <a:lnTo>
                  <a:pt x="195202" y="313769"/>
                </a:lnTo>
                <a:lnTo>
                  <a:pt x="205739" y="339089"/>
                </a:lnTo>
                <a:lnTo>
                  <a:pt x="217705" y="367704"/>
                </a:lnTo>
                <a:lnTo>
                  <a:pt x="224313" y="411797"/>
                </a:lnTo>
                <a:lnTo>
                  <a:pt x="227349" y="463034"/>
                </a:lnTo>
                <a:lnTo>
                  <a:pt x="228600" y="513079"/>
                </a:lnTo>
                <a:lnTo>
                  <a:pt x="227171" y="569178"/>
                </a:lnTo>
                <a:lnTo>
                  <a:pt x="223837" y="618013"/>
                </a:lnTo>
                <a:lnTo>
                  <a:pt x="217169" y="657562"/>
                </a:lnTo>
                <a:lnTo>
                  <a:pt x="205739" y="685800"/>
                </a:lnTo>
                <a:lnTo>
                  <a:pt x="24129" y="685800"/>
                </a:lnTo>
                <a:lnTo>
                  <a:pt x="35381" y="655577"/>
                </a:lnTo>
                <a:lnTo>
                  <a:pt x="41751" y="613568"/>
                </a:lnTo>
                <a:lnTo>
                  <a:pt x="45025" y="564177"/>
                </a:lnTo>
                <a:lnTo>
                  <a:pt x="46989" y="511809"/>
                </a:lnTo>
                <a:lnTo>
                  <a:pt x="45541" y="468788"/>
                </a:lnTo>
                <a:lnTo>
                  <a:pt x="42068" y="416242"/>
                </a:lnTo>
                <a:lnTo>
                  <a:pt x="35024" y="368935"/>
                </a:lnTo>
                <a:lnTo>
                  <a:pt x="22859" y="341629"/>
                </a:lnTo>
                <a:lnTo>
                  <a:pt x="12322" y="315158"/>
                </a:lnTo>
                <a:lnTo>
                  <a:pt x="6191" y="271779"/>
                </a:lnTo>
                <a:lnTo>
                  <a:pt x="2678" y="219829"/>
                </a:lnTo>
                <a:lnTo>
                  <a:pt x="0" y="167639"/>
                </a:lnTo>
                <a:lnTo>
                  <a:pt x="2698" y="116264"/>
                </a:lnTo>
                <a:lnTo>
                  <a:pt x="6349" y="66198"/>
                </a:lnTo>
                <a:lnTo>
                  <a:pt x="12858"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932560"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4731316" y="3113186"/>
            <a:ext cx="207469" cy="622407"/>
          </a:xfrm>
          <a:custGeom>
            <a:avLst/>
            <a:gdLst/>
            <a:ahLst/>
            <a:cxnLst/>
            <a:rect l="l" t="t" r="r" b="b"/>
            <a:pathLst>
              <a:path w="228600" h="685800">
                <a:moveTo>
                  <a:pt x="204469" y="0"/>
                </a:moveTo>
                <a:lnTo>
                  <a:pt x="22859" y="0"/>
                </a:lnTo>
                <a:lnTo>
                  <a:pt x="12322" y="24943"/>
                </a:lnTo>
                <a:lnTo>
                  <a:pt x="6191" y="66198"/>
                </a:lnTo>
                <a:lnTo>
                  <a:pt x="2678" y="116264"/>
                </a:lnTo>
                <a:lnTo>
                  <a:pt x="0" y="167639"/>
                </a:lnTo>
                <a:lnTo>
                  <a:pt x="2143" y="219829"/>
                </a:lnTo>
                <a:lnTo>
                  <a:pt x="5714" y="271779"/>
                </a:lnTo>
                <a:lnTo>
                  <a:pt x="12144"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4488" y="313769"/>
                </a:lnTo>
                <a:lnTo>
                  <a:pt x="188436" y="271779"/>
                </a:lnTo>
                <a:lnTo>
                  <a:pt x="185003"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12" name="object 12"/>
          <p:cNvSpPr/>
          <p:nvPr/>
        </p:nvSpPr>
        <p:spPr>
          <a:xfrm>
            <a:off x="4731316"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218"/>
                </a:lnTo>
                <a:lnTo>
                  <a:pt x="188436" y="271779"/>
                </a:lnTo>
                <a:lnTo>
                  <a:pt x="194488"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2144" y="315158"/>
                </a:lnTo>
                <a:lnTo>
                  <a:pt x="5714" y="271779"/>
                </a:lnTo>
                <a:lnTo>
                  <a:pt x="2143" y="219829"/>
                </a:lnTo>
                <a:lnTo>
                  <a:pt x="0" y="167639"/>
                </a:lnTo>
                <a:lnTo>
                  <a:pt x="2678" y="116264"/>
                </a:lnTo>
                <a:lnTo>
                  <a:pt x="6191" y="66198"/>
                </a:lnTo>
                <a:lnTo>
                  <a:pt x="12322"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4" name="object 14"/>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7023847"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16" name="object 16"/>
          <p:cNvSpPr/>
          <p:nvPr/>
        </p:nvSpPr>
        <p:spPr>
          <a:xfrm>
            <a:off x="7023847"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7231316"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8" name="object 18"/>
          <p:cNvSpPr/>
          <p:nvPr/>
        </p:nvSpPr>
        <p:spPr>
          <a:xfrm>
            <a:off x="7023847"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8028918" y="3112033"/>
            <a:ext cx="208622" cy="622407"/>
          </a:xfrm>
          <a:custGeom>
            <a:avLst/>
            <a:gdLst/>
            <a:ahLst/>
            <a:cxnLst/>
            <a:rect l="l" t="t" r="r" b="b"/>
            <a:pathLst>
              <a:path w="229870" h="685800">
                <a:moveTo>
                  <a:pt x="205739" y="0"/>
                </a:moveTo>
                <a:lnTo>
                  <a:pt x="24129" y="0"/>
                </a:lnTo>
                <a:lnTo>
                  <a:pt x="13037" y="25122"/>
                </a:lnTo>
                <a:lnTo>
                  <a:pt x="6826" y="66675"/>
                </a:lnTo>
                <a:lnTo>
                  <a:pt x="3234" y="116800"/>
                </a:lnTo>
                <a:lnTo>
                  <a:pt x="0" y="167639"/>
                </a:lnTo>
                <a:lnTo>
                  <a:pt x="2698" y="220543"/>
                </a:lnTo>
                <a:lnTo>
                  <a:pt x="6349" y="272732"/>
                </a:lnTo>
                <a:lnTo>
                  <a:pt x="12858" y="315872"/>
                </a:lnTo>
                <a:lnTo>
                  <a:pt x="24129" y="341629"/>
                </a:lnTo>
                <a:lnTo>
                  <a:pt x="36095" y="369490"/>
                </a:lnTo>
                <a:lnTo>
                  <a:pt x="42703" y="416877"/>
                </a:lnTo>
                <a:lnTo>
                  <a:pt x="45739" y="469503"/>
                </a:lnTo>
                <a:lnTo>
                  <a:pt x="46989" y="513079"/>
                </a:lnTo>
                <a:lnTo>
                  <a:pt x="45204" y="564713"/>
                </a:lnTo>
                <a:lnTo>
                  <a:pt x="42227" y="613727"/>
                </a:lnTo>
                <a:lnTo>
                  <a:pt x="35917" y="655597"/>
                </a:lnTo>
                <a:lnTo>
                  <a:pt x="24129" y="685800"/>
                </a:lnTo>
                <a:lnTo>
                  <a:pt x="205739" y="685800"/>
                </a:lnTo>
                <a:lnTo>
                  <a:pt x="217725" y="657740"/>
                </a:lnTo>
                <a:lnTo>
                  <a:pt x="224472" y="618489"/>
                </a:lnTo>
                <a:lnTo>
                  <a:pt x="227885" y="569714"/>
                </a:lnTo>
                <a:lnTo>
                  <a:pt x="229869" y="513079"/>
                </a:lnTo>
                <a:lnTo>
                  <a:pt x="228421" y="463034"/>
                </a:lnTo>
                <a:lnTo>
                  <a:pt x="224948" y="411797"/>
                </a:lnTo>
                <a:lnTo>
                  <a:pt x="217904" y="367704"/>
                </a:lnTo>
                <a:lnTo>
                  <a:pt x="205739" y="339089"/>
                </a:lnTo>
                <a:lnTo>
                  <a:pt x="195202" y="314483"/>
                </a:lnTo>
                <a:lnTo>
                  <a:pt x="189071" y="272732"/>
                </a:lnTo>
                <a:lnTo>
                  <a:pt x="185558" y="221932"/>
                </a:lnTo>
                <a:lnTo>
                  <a:pt x="182879" y="170179"/>
                </a:lnTo>
                <a:lnTo>
                  <a:pt x="186094" y="120907"/>
                </a:lnTo>
                <a:lnTo>
                  <a:pt x="189547" y="71278"/>
                </a:lnTo>
                <a:lnTo>
                  <a:pt x="195381" y="28555"/>
                </a:lnTo>
                <a:lnTo>
                  <a:pt x="205739" y="0"/>
                </a:lnTo>
                <a:close/>
              </a:path>
            </a:pathLst>
          </a:custGeom>
          <a:solidFill>
            <a:srgbClr val="7F7F7F"/>
          </a:solidFill>
        </p:spPr>
        <p:txBody>
          <a:bodyPr wrap="square" lIns="0" tIns="0" rIns="0" bIns="0" rtlCol="0"/>
          <a:lstStyle/>
          <a:p>
            <a:endParaRPr sz="1634"/>
          </a:p>
        </p:txBody>
      </p:sp>
      <p:sp>
        <p:nvSpPr>
          <p:cNvPr id="20" name="object 20"/>
          <p:cNvSpPr/>
          <p:nvPr/>
        </p:nvSpPr>
        <p:spPr>
          <a:xfrm>
            <a:off x="8028918" y="3112033"/>
            <a:ext cx="208622" cy="622407"/>
          </a:xfrm>
          <a:custGeom>
            <a:avLst/>
            <a:gdLst/>
            <a:ahLst/>
            <a:cxnLst/>
            <a:rect l="l" t="t" r="r" b="b"/>
            <a:pathLst>
              <a:path w="229870" h="685800">
                <a:moveTo>
                  <a:pt x="205739" y="0"/>
                </a:moveTo>
                <a:lnTo>
                  <a:pt x="195381" y="28555"/>
                </a:lnTo>
                <a:lnTo>
                  <a:pt x="189547" y="71278"/>
                </a:lnTo>
                <a:lnTo>
                  <a:pt x="186094" y="120907"/>
                </a:lnTo>
                <a:lnTo>
                  <a:pt x="182879" y="170179"/>
                </a:lnTo>
                <a:lnTo>
                  <a:pt x="185558" y="221932"/>
                </a:lnTo>
                <a:lnTo>
                  <a:pt x="189071" y="272732"/>
                </a:lnTo>
                <a:lnTo>
                  <a:pt x="195202" y="314483"/>
                </a:lnTo>
                <a:lnTo>
                  <a:pt x="205739" y="339089"/>
                </a:lnTo>
                <a:lnTo>
                  <a:pt x="217904" y="367704"/>
                </a:lnTo>
                <a:lnTo>
                  <a:pt x="224948" y="411797"/>
                </a:lnTo>
                <a:lnTo>
                  <a:pt x="228421" y="463034"/>
                </a:lnTo>
                <a:lnTo>
                  <a:pt x="229869" y="513079"/>
                </a:lnTo>
                <a:lnTo>
                  <a:pt x="227885" y="569714"/>
                </a:lnTo>
                <a:lnTo>
                  <a:pt x="224472" y="618489"/>
                </a:lnTo>
                <a:lnTo>
                  <a:pt x="217725" y="657740"/>
                </a:lnTo>
                <a:lnTo>
                  <a:pt x="205739" y="685800"/>
                </a:lnTo>
                <a:lnTo>
                  <a:pt x="24129" y="685800"/>
                </a:lnTo>
                <a:lnTo>
                  <a:pt x="35917" y="655597"/>
                </a:lnTo>
                <a:lnTo>
                  <a:pt x="42227" y="613727"/>
                </a:lnTo>
                <a:lnTo>
                  <a:pt x="45204" y="564713"/>
                </a:lnTo>
                <a:lnTo>
                  <a:pt x="46989" y="513079"/>
                </a:lnTo>
                <a:lnTo>
                  <a:pt x="45739" y="469503"/>
                </a:lnTo>
                <a:lnTo>
                  <a:pt x="42703" y="416877"/>
                </a:lnTo>
                <a:lnTo>
                  <a:pt x="36095" y="369490"/>
                </a:lnTo>
                <a:lnTo>
                  <a:pt x="24129" y="341629"/>
                </a:lnTo>
                <a:lnTo>
                  <a:pt x="12858" y="315872"/>
                </a:lnTo>
                <a:lnTo>
                  <a:pt x="6349" y="272732"/>
                </a:lnTo>
                <a:lnTo>
                  <a:pt x="2698" y="220543"/>
                </a:lnTo>
                <a:lnTo>
                  <a:pt x="0" y="167639"/>
                </a:lnTo>
                <a:lnTo>
                  <a:pt x="3234" y="116800"/>
                </a:lnTo>
                <a:lnTo>
                  <a:pt x="6826" y="66675"/>
                </a:lnTo>
                <a:lnTo>
                  <a:pt x="13037" y="25122"/>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8237539"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8028919"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4" name="object 24"/>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p:nvPr/>
        </p:nvSpPr>
        <p:spPr>
          <a:xfrm>
            <a:off x="3387378"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8" name="object 28"/>
          <p:cNvSpPr/>
          <p:nvPr/>
        </p:nvSpPr>
        <p:spPr>
          <a:xfrm>
            <a:off x="3387378"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3387378"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0" name="object 30"/>
          <p:cNvSpPr/>
          <p:nvPr/>
        </p:nvSpPr>
        <p:spPr>
          <a:xfrm>
            <a:off x="3594847"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1" name="object 31"/>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32" name="object 32"/>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33" name="object 33"/>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39" name="object 39"/>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43" name="object 43"/>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2</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44" name="object 44"/>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5" name="object 45"/>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6" name="object 46"/>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5277816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6069490" y="4792531"/>
            <a:ext cx="56478" cy="187875"/>
          </a:xfrm>
          <a:custGeom>
            <a:avLst/>
            <a:gdLst/>
            <a:ahLst/>
            <a:cxnLst/>
            <a:rect l="l" t="t" r="r" b="b"/>
            <a:pathLst>
              <a:path w="62229" h="207010">
                <a:moveTo>
                  <a:pt x="7620" y="0"/>
                </a:moveTo>
                <a:lnTo>
                  <a:pt x="4286" y="47882"/>
                </a:lnTo>
                <a:lnTo>
                  <a:pt x="1905" y="98266"/>
                </a:lnTo>
                <a:lnTo>
                  <a:pt x="476" y="151268"/>
                </a:lnTo>
                <a:lnTo>
                  <a:pt x="0" y="207009"/>
                </a:lnTo>
                <a:lnTo>
                  <a:pt x="54610" y="207009"/>
                </a:lnTo>
                <a:lnTo>
                  <a:pt x="55086" y="152241"/>
                </a:lnTo>
                <a:lnTo>
                  <a:pt x="56514" y="100330"/>
                </a:lnTo>
                <a:lnTo>
                  <a:pt x="58896" y="51276"/>
                </a:lnTo>
                <a:lnTo>
                  <a:pt x="62230" y="5079"/>
                </a:lnTo>
                <a:lnTo>
                  <a:pt x="7620" y="0"/>
                </a:lnTo>
                <a:close/>
              </a:path>
            </a:pathLst>
          </a:custGeom>
          <a:solidFill>
            <a:srgbClr val="000000"/>
          </a:solidFill>
        </p:spPr>
        <p:txBody>
          <a:bodyPr wrap="square" lIns="0" tIns="0" rIns="0" bIns="0" rtlCol="0"/>
          <a:lstStyle/>
          <a:p>
            <a:endParaRPr sz="1634"/>
          </a:p>
        </p:txBody>
      </p:sp>
      <p:sp>
        <p:nvSpPr>
          <p:cNvPr id="8" name="object 8"/>
          <p:cNvSpPr/>
          <p:nvPr/>
        </p:nvSpPr>
        <p:spPr>
          <a:xfrm>
            <a:off x="6076405" y="4641540"/>
            <a:ext cx="69156" cy="155602"/>
          </a:xfrm>
          <a:custGeom>
            <a:avLst/>
            <a:gdLst/>
            <a:ahLst/>
            <a:cxnLst/>
            <a:rect l="l" t="t" r="r" b="b"/>
            <a:pathLst>
              <a:path w="76200" h="171450">
                <a:moveTo>
                  <a:pt x="21589" y="0"/>
                </a:moveTo>
                <a:lnTo>
                  <a:pt x="15180" y="38139"/>
                </a:lnTo>
                <a:lnTo>
                  <a:pt x="9366" y="78422"/>
                </a:lnTo>
                <a:lnTo>
                  <a:pt x="4266" y="121086"/>
                </a:lnTo>
                <a:lnTo>
                  <a:pt x="0" y="166370"/>
                </a:lnTo>
                <a:lnTo>
                  <a:pt x="54610" y="171450"/>
                </a:lnTo>
                <a:lnTo>
                  <a:pt x="58876" y="127317"/>
                </a:lnTo>
                <a:lnTo>
                  <a:pt x="63976" y="86042"/>
                </a:lnTo>
                <a:lnTo>
                  <a:pt x="69790" y="47148"/>
                </a:lnTo>
                <a:lnTo>
                  <a:pt x="76200" y="10160"/>
                </a:lnTo>
                <a:lnTo>
                  <a:pt x="21589" y="0"/>
                </a:lnTo>
                <a:close/>
              </a:path>
            </a:pathLst>
          </a:custGeom>
          <a:solidFill>
            <a:srgbClr val="000000"/>
          </a:solidFill>
        </p:spPr>
        <p:txBody>
          <a:bodyPr wrap="square" lIns="0" tIns="0" rIns="0" bIns="0" rtlCol="0"/>
          <a:lstStyle/>
          <a:p>
            <a:endParaRPr sz="1634"/>
          </a:p>
        </p:txBody>
      </p:sp>
      <p:sp>
        <p:nvSpPr>
          <p:cNvPr id="9" name="object 9"/>
          <p:cNvSpPr/>
          <p:nvPr/>
        </p:nvSpPr>
        <p:spPr>
          <a:xfrm>
            <a:off x="6096000" y="4519364"/>
            <a:ext cx="79530" cy="131397"/>
          </a:xfrm>
          <a:custGeom>
            <a:avLst/>
            <a:gdLst/>
            <a:ahLst/>
            <a:cxnLst/>
            <a:rect l="l" t="t" r="r" b="b"/>
            <a:pathLst>
              <a:path w="87629" h="144779">
                <a:moveTo>
                  <a:pt x="35560" y="0"/>
                </a:moveTo>
                <a:lnTo>
                  <a:pt x="25538" y="30499"/>
                </a:lnTo>
                <a:lnTo>
                  <a:pt x="16351" y="63023"/>
                </a:lnTo>
                <a:lnTo>
                  <a:pt x="7877" y="97690"/>
                </a:lnTo>
                <a:lnTo>
                  <a:pt x="0" y="134619"/>
                </a:lnTo>
                <a:lnTo>
                  <a:pt x="54610" y="144779"/>
                </a:lnTo>
                <a:lnTo>
                  <a:pt x="61733" y="109755"/>
                </a:lnTo>
                <a:lnTo>
                  <a:pt x="69691" y="76993"/>
                </a:lnTo>
                <a:lnTo>
                  <a:pt x="78362" y="46374"/>
                </a:lnTo>
                <a:lnTo>
                  <a:pt x="87629" y="17779"/>
                </a:lnTo>
                <a:lnTo>
                  <a:pt x="60960" y="8889"/>
                </a:lnTo>
                <a:lnTo>
                  <a:pt x="35560" y="0"/>
                </a:lnTo>
                <a:close/>
              </a:path>
            </a:pathLst>
          </a:custGeom>
          <a:solidFill>
            <a:srgbClr val="000000"/>
          </a:solidFill>
        </p:spPr>
        <p:txBody>
          <a:bodyPr wrap="square" lIns="0" tIns="0" rIns="0" bIns="0" rtlCol="0"/>
          <a:lstStyle/>
          <a:p>
            <a:endParaRPr sz="1634"/>
          </a:p>
        </p:txBody>
      </p:sp>
      <p:sp>
        <p:nvSpPr>
          <p:cNvPr id="10" name="object 10"/>
          <p:cNvSpPr/>
          <p:nvPr/>
        </p:nvSpPr>
        <p:spPr>
          <a:xfrm>
            <a:off x="6128272" y="4423699"/>
            <a:ext cx="85293" cy="111802"/>
          </a:xfrm>
          <a:custGeom>
            <a:avLst/>
            <a:gdLst/>
            <a:ahLst/>
            <a:cxnLst/>
            <a:rect l="l" t="t" r="r" b="b"/>
            <a:pathLst>
              <a:path w="93979" h="123189">
                <a:moveTo>
                  <a:pt x="45719" y="0"/>
                </a:moveTo>
                <a:lnTo>
                  <a:pt x="33575" y="23792"/>
                </a:lnTo>
                <a:lnTo>
                  <a:pt x="21907" y="49371"/>
                </a:lnTo>
                <a:lnTo>
                  <a:pt x="10715" y="76616"/>
                </a:lnTo>
                <a:lnTo>
                  <a:pt x="0" y="105409"/>
                </a:lnTo>
                <a:lnTo>
                  <a:pt x="25400" y="114300"/>
                </a:lnTo>
                <a:lnTo>
                  <a:pt x="52069" y="123189"/>
                </a:lnTo>
                <a:lnTo>
                  <a:pt x="61297" y="96500"/>
                </a:lnTo>
                <a:lnTo>
                  <a:pt x="71596" y="71596"/>
                </a:lnTo>
                <a:lnTo>
                  <a:pt x="82609" y="48359"/>
                </a:lnTo>
                <a:lnTo>
                  <a:pt x="93979" y="26669"/>
                </a:lnTo>
                <a:lnTo>
                  <a:pt x="69850" y="13969"/>
                </a:lnTo>
                <a:lnTo>
                  <a:pt x="45719" y="0"/>
                </a:lnTo>
                <a:close/>
              </a:path>
            </a:pathLst>
          </a:custGeom>
          <a:solidFill>
            <a:srgbClr val="000000"/>
          </a:solidFill>
        </p:spPr>
        <p:txBody>
          <a:bodyPr wrap="square" lIns="0" tIns="0" rIns="0" bIns="0" rtlCol="0"/>
          <a:lstStyle/>
          <a:p>
            <a:endParaRPr sz="1634"/>
          </a:p>
        </p:txBody>
      </p:sp>
      <p:sp>
        <p:nvSpPr>
          <p:cNvPr id="11" name="object 11"/>
          <p:cNvSpPr/>
          <p:nvPr/>
        </p:nvSpPr>
        <p:spPr>
          <a:xfrm>
            <a:off x="6169766" y="4294607"/>
            <a:ext cx="139465" cy="153296"/>
          </a:xfrm>
          <a:custGeom>
            <a:avLst/>
            <a:gdLst/>
            <a:ahLst/>
            <a:cxnLst/>
            <a:rect l="l" t="t" r="r" b="b"/>
            <a:pathLst>
              <a:path w="153670" h="168910">
                <a:moveTo>
                  <a:pt x="119380" y="0"/>
                </a:moveTo>
                <a:lnTo>
                  <a:pt x="87332" y="28475"/>
                </a:lnTo>
                <a:lnTo>
                  <a:pt x="56356" y="61118"/>
                </a:lnTo>
                <a:lnTo>
                  <a:pt x="27047" y="98762"/>
                </a:lnTo>
                <a:lnTo>
                  <a:pt x="0" y="142239"/>
                </a:lnTo>
                <a:lnTo>
                  <a:pt x="24130" y="156209"/>
                </a:lnTo>
                <a:lnTo>
                  <a:pt x="48260" y="168909"/>
                </a:lnTo>
                <a:lnTo>
                  <a:pt x="72052" y="130512"/>
                </a:lnTo>
                <a:lnTo>
                  <a:pt x="97631" y="96996"/>
                </a:lnTo>
                <a:lnTo>
                  <a:pt x="124876" y="68004"/>
                </a:lnTo>
                <a:lnTo>
                  <a:pt x="153670" y="43179"/>
                </a:lnTo>
                <a:lnTo>
                  <a:pt x="135890" y="21589"/>
                </a:lnTo>
                <a:lnTo>
                  <a:pt x="119380" y="0"/>
                </a:lnTo>
                <a:close/>
              </a:path>
            </a:pathLst>
          </a:custGeom>
          <a:solidFill>
            <a:srgbClr val="000000"/>
          </a:solidFill>
        </p:spPr>
        <p:txBody>
          <a:bodyPr wrap="square" lIns="0" tIns="0" rIns="0" bIns="0" rtlCol="0"/>
          <a:lstStyle/>
          <a:p>
            <a:endParaRPr sz="1634"/>
          </a:p>
        </p:txBody>
      </p:sp>
      <p:sp>
        <p:nvSpPr>
          <p:cNvPr id="12" name="object 12"/>
          <p:cNvSpPr/>
          <p:nvPr/>
        </p:nvSpPr>
        <p:spPr>
          <a:xfrm>
            <a:off x="6278112" y="4220841"/>
            <a:ext cx="145228" cy="112955"/>
          </a:xfrm>
          <a:custGeom>
            <a:avLst/>
            <a:gdLst/>
            <a:ahLst/>
            <a:cxnLst/>
            <a:rect l="l" t="t" r="r" b="b"/>
            <a:pathLst>
              <a:path w="160020" h="124460">
                <a:moveTo>
                  <a:pt x="137160" y="0"/>
                </a:moveTo>
                <a:lnTo>
                  <a:pt x="101977" y="16986"/>
                </a:lnTo>
                <a:lnTo>
                  <a:pt x="67151" y="35877"/>
                </a:lnTo>
                <a:lnTo>
                  <a:pt x="33039" y="57150"/>
                </a:lnTo>
                <a:lnTo>
                  <a:pt x="0" y="81280"/>
                </a:lnTo>
                <a:lnTo>
                  <a:pt x="16510" y="102870"/>
                </a:lnTo>
                <a:lnTo>
                  <a:pt x="34289" y="124460"/>
                </a:lnTo>
                <a:lnTo>
                  <a:pt x="64472" y="102215"/>
                </a:lnTo>
                <a:lnTo>
                  <a:pt x="95726" y="82708"/>
                </a:lnTo>
                <a:lnTo>
                  <a:pt x="127694" y="65345"/>
                </a:lnTo>
                <a:lnTo>
                  <a:pt x="160019" y="49530"/>
                </a:lnTo>
                <a:lnTo>
                  <a:pt x="148589" y="25400"/>
                </a:lnTo>
                <a:lnTo>
                  <a:pt x="137160" y="0"/>
                </a:lnTo>
                <a:close/>
              </a:path>
            </a:pathLst>
          </a:custGeom>
          <a:solidFill>
            <a:srgbClr val="000000"/>
          </a:solidFill>
        </p:spPr>
        <p:txBody>
          <a:bodyPr wrap="square" lIns="0" tIns="0" rIns="0" bIns="0" rtlCol="0"/>
          <a:lstStyle/>
          <a:p>
            <a:endParaRPr sz="1634"/>
          </a:p>
        </p:txBody>
      </p:sp>
      <p:sp>
        <p:nvSpPr>
          <p:cNvPr id="13" name="object 13"/>
          <p:cNvSpPr/>
          <p:nvPr/>
        </p:nvSpPr>
        <p:spPr>
          <a:xfrm>
            <a:off x="6402594" y="4165516"/>
            <a:ext cx="145228" cy="100276"/>
          </a:xfrm>
          <a:custGeom>
            <a:avLst/>
            <a:gdLst/>
            <a:ahLst/>
            <a:cxnLst/>
            <a:rect l="l" t="t" r="r" b="b"/>
            <a:pathLst>
              <a:path w="160020" h="110489">
                <a:moveTo>
                  <a:pt x="135889" y="0"/>
                </a:moveTo>
                <a:lnTo>
                  <a:pt x="102334" y="15775"/>
                </a:lnTo>
                <a:lnTo>
                  <a:pt x="0" y="60960"/>
                </a:lnTo>
                <a:lnTo>
                  <a:pt x="11429" y="86360"/>
                </a:lnTo>
                <a:lnTo>
                  <a:pt x="22859" y="110490"/>
                </a:lnTo>
                <a:lnTo>
                  <a:pt x="57328" y="94872"/>
                </a:lnTo>
                <a:lnTo>
                  <a:pt x="126265" y="64591"/>
                </a:lnTo>
                <a:lnTo>
                  <a:pt x="160019" y="48260"/>
                </a:lnTo>
                <a:lnTo>
                  <a:pt x="148589" y="24130"/>
                </a:lnTo>
                <a:lnTo>
                  <a:pt x="135889" y="0"/>
                </a:lnTo>
                <a:close/>
              </a:path>
            </a:pathLst>
          </a:custGeom>
          <a:solidFill>
            <a:srgbClr val="000000"/>
          </a:solidFill>
        </p:spPr>
        <p:txBody>
          <a:bodyPr wrap="square" lIns="0" tIns="0" rIns="0" bIns="0" rtlCol="0"/>
          <a:lstStyle/>
          <a:p>
            <a:endParaRPr sz="1634"/>
          </a:p>
        </p:txBody>
      </p:sp>
      <p:sp>
        <p:nvSpPr>
          <p:cNvPr id="14" name="object 14"/>
          <p:cNvSpPr/>
          <p:nvPr/>
        </p:nvSpPr>
        <p:spPr>
          <a:xfrm>
            <a:off x="6525921" y="4090595"/>
            <a:ext cx="142923" cy="118718"/>
          </a:xfrm>
          <a:custGeom>
            <a:avLst/>
            <a:gdLst/>
            <a:ahLst/>
            <a:cxnLst/>
            <a:rect l="l" t="t" r="r" b="b"/>
            <a:pathLst>
              <a:path w="157479" h="130810">
                <a:moveTo>
                  <a:pt x="119379" y="0"/>
                </a:moveTo>
                <a:lnTo>
                  <a:pt x="91082" y="24864"/>
                </a:lnTo>
                <a:lnTo>
                  <a:pt x="61595" y="46513"/>
                </a:lnTo>
                <a:lnTo>
                  <a:pt x="31154" y="65543"/>
                </a:lnTo>
                <a:lnTo>
                  <a:pt x="0" y="82550"/>
                </a:lnTo>
                <a:lnTo>
                  <a:pt x="12700" y="106680"/>
                </a:lnTo>
                <a:lnTo>
                  <a:pt x="24129" y="130810"/>
                </a:lnTo>
                <a:lnTo>
                  <a:pt x="59074" y="111879"/>
                </a:lnTo>
                <a:lnTo>
                  <a:pt x="93186" y="90805"/>
                </a:lnTo>
                <a:lnTo>
                  <a:pt x="126107" y="66873"/>
                </a:lnTo>
                <a:lnTo>
                  <a:pt x="157479" y="39370"/>
                </a:lnTo>
                <a:lnTo>
                  <a:pt x="138429" y="20320"/>
                </a:lnTo>
                <a:lnTo>
                  <a:pt x="119379" y="0"/>
                </a:lnTo>
                <a:close/>
              </a:path>
            </a:pathLst>
          </a:custGeom>
          <a:solidFill>
            <a:srgbClr val="000000"/>
          </a:solidFill>
        </p:spPr>
        <p:txBody>
          <a:bodyPr wrap="square" lIns="0" tIns="0" rIns="0" bIns="0" rtlCol="0"/>
          <a:lstStyle/>
          <a:p>
            <a:endParaRPr sz="1634"/>
          </a:p>
        </p:txBody>
      </p:sp>
      <p:sp>
        <p:nvSpPr>
          <p:cNvPr id="15" name="object 15"/>
          <p:cNvSpPr/>
          <p:nvPr/>
        </p:nvSpPr>
        <p:spPr>
          <a:xfrm>
            <a:off x="6634267" y="3961504"/>
            <a:ext cx="132550" cy="164823"/>
          </a:xfrm>
          <a:custGeom>
            <a:avLst/>
            <a:gdLst/>
            <a:ahLst/>
            <a:cxnLst/>
            <a:rect l="l" t="t" r="r" b="b"/>
            <a:pathLst>
              <a:path w="146050" h="181610">
                <a:moveTo>
                  <a:pt x="95250" y="0"/>
                </a:moveTo>
                <a:lnTo>
                  <a:pt x="74295" y="43477"/>
                </a:lnTo>
                <a:lnTo>
                  <a:pt x="51435" y="81121"/>
                </a:lnTo>
                <a:lnTo>
                  <a:pt x="26670" y="113764"/>
                </a:lnTo>
                <a:lnTo>
                  <a:pt x="0" y="142240"/>
                </a:lnTo>
                <a:lnTo>
                  <a:pt x="19050" y="162560"/>
                </a:lnTo>
                <a:lnTo>
                  <a:pt x="67825" y="149820"/>
                </a:lnTo>
                <a:lnTo>
                  <a:pt x="95885" y="113030"/>
                </a:lnTo>
                <a:lnTo>
                  <a:pt x="122039" y="70524"/>
                </a:lnTo>
                <a:lnTo>
                  <a:pt x="146050" y="21590"/>
                </a:lnTo>
                <a:lnTo>
                  <a:pt x="120650" y="11430"/>
                </a:lnTo>
                <a:lnTo>
                  <a:pt x="95250" y="0"/>
                </a:lnTo>
                <a:close/>
              </a:path>
            </a:pathLst>
          </a:custGeom>
          <a:solidFill>
            <a:srgbClr val="000000"/>
          </a:solidFill>
        </p:spPr>
        <p:txBody>
          <a:bodyPr wrap="square" lIns="0" tIns="0" rIns="0" bIns="0" rtlCol="0"/>
          <a:lstStyle/>
          <a:p>
            <a:endParaRPr sz="1634"/>
          </a:p>
        </p:txBody>
      </p:sp>
      <p:sp>
        <p:nvSpPr>
          <p:cNvPr id="16" name="object 16"/>
          <p:cNvSpPr/>
          <p:nvPr/>
        </p:nvSpPr>
        <p:spPr>
          <a:xfrm>
            <a:off x="6720713" y="3863534"/>
            <a:ext cx="80682" cy="117565"/>
          </a:xfrm>
          <a:custGeom>
            <a:avLst/>
            <a:gdLst/>
            <a:ahLst/>
            <a:cxnLst/>
            <a:rect l="l" t="t" r="r" b="b"/>
            <a:pathLst>
              <a:path w="88900" h="129539">
                <a:moveTo>
                  <a:pt x="35560" y="0"/>
                </a:moveTo>
                <a:lnTo>
                  <a:pt x="27682" y="29547"/>
                </a:lnTo>
                <a:lnTo>
                  <a:pt x="19208" y="57308"/>
                </a:lnTo>
                <a:lnTo>
                  <a:pt x="10021" y="83403"/>
                </a:lnTo>
                <a:lnTo>
                  <a:pt x="0" y="107950"/>
                </a:lnTo>
                <a:lnTo>
                  <a:pt x="25400" y="119380"/>
                </a:lnTo>
                <a:lnTo>
                  <a:pt x="61039" y="103068"/>
                </a:lnTo>
                <a:lnTo>
                  <a:pt x="80089" y="44886"/>
                </a:lnTo>
                <a:lnTo>
                  <a:pt x="88900" y="12700"/>
                </a:lnTo>
                <a:lnTo>
                  <a:pt x="35560" y="0"/>
                </a:lnTo>
                <a:close/>
              </a:path>
            </a:pathLst>
          </a:custGeom>
          <a:solidFill>
            <a:srgbClr val="000000"/>
          </a:solidFill>
        </p:spPr>
        <p:txBody>
          <a:bodyPr wrap="square" lIns="0" tIns="0" rIns="0" bIns="0" rtlCol="0"/>
          <a:lstStyle/>
          <a:p>
            <a:endParaRPr sz="1634"/>
          </a:p>
        </p:txBody>
      </p:sp>
      <p:sp>
        <p:nvSpPr>
          <p:cNvPr id="17" name="object 17"/>
          <p:cNvSpPr/>
          <p:nvPr/>
        </p:nvSpPr>
        <p:spPr>
          <a:xfrm>
            <a:off x="6752985" y="3735593"/>
            <a:ext cx="71462" cy="139465"/>
          </a:xfrm>
          <a:custGeom>
            <a:avLst/>
            <a:gdLst/>
            <a:ahLst/>
            <a:cxnLst/>
            <a:rect l="l" t="t" r="r" b="b"/>
            <a:pathLst>
              <a:path w="78739" h="153670">
                <a:moveTo>
                  <a:pt x="24129" y="0"/>
                </a:moveTo>
                <a:lnTo>
                  <a:pt x="19109" y="38635"/>
                </a:lnTo>
                <a:lnTo>
                  <a:pt x="13493" y="74771"/>
                </a:lnTo>
                <a:lnTo>
                  <a:pt x="7163" y="108763"/>
                </a:lnTo>
                <a:lnTo>
                  <a:pt x="0" y="140969"/>
                </a:lnTo>
                <a:lnTo>
                  <a:pt x="53339" y="153669"/>
                </a:lnTo>
                <a:lnTo>
                  <a:pt x="60702" y="120292"/>
                </a:lnTo>
                <a:lnTo>
                  <a:pt x="67468" y="84772"/>
                </a:lnTo>
                <a:lnTo>
                  <a:pt x="73521" y="46870"/>
                </a:lnTo>
                <a:lnTo>
                  <a:pt x="78739" y="6350"/>
                </a:lnTo>
                <a:lnTo>
                  <a:pt x="52070" y="3809"/>
                </a:lnTo>
                <a:lnTo>
                  <a:pt x="24129" y="0"/>
                </a:lnTo>
                <a:close/>
              </a:path>
            </a:pathLst>
          </a:custGeom>
          <a:solidFill>
            <a:srgbClr val="000000"/>
          </a:solidFill>
        </p:spPr>
        <p:txBody>
          <a:bodyPr wrap="square" lIns="0" tIns="0" rIns="0" bIns="0" rtlCol="0"/>
          <a:lstStyle/>
          <a:p>
            <a:endParaRPr sz="1634"/>
          </a:p>
        </p:txBody>
      </p:sp>
      <p:sp>
        <p:nvSpPr>
          <p:cNvPr id="18" name="object 18"/>
          <p:cNvSpPr/>
          <p:nvPr/>
        </p:nvSpPr>
        <p:spPr>
          <a:xfrm>
            <a:off x="6708033" y="3526971"/>
            <a:ext cx="171738" cy="262794"/>
          </a:xfrm>
          <a:custGeom>
            <a:avLst/>
            <a:gdLst/>
            <a:ahLst/>
            <a:cxnLst/>
            <a:rect l="l" t="t" r="r" b="b"/>
            <a:pathLst>
              <a:path w="189229" h="289560">
                <a:moveTo>
                  <a:pt x="113029" y="0"/>
                </a:moveTo>
                <a:lnTo>
                  <a:pt x="0" y="278129"/>
                </a:lnTo>
                <a:lnTo>
                  <a:pt x="189229" y="289560"/>
                </a:lnTo>
                <a:lnTo>
                  <a:pt x="113029" y="0"/>
                </a:lnTo>
                <a:close/>
              </a:path>
            </a:pathLst>
          </a:custGeom>
          <a:solidFill>
            <a:srgbClr val="000000"/>
          </a:solidFill>
        </p:spPr>
        <p:txBody>
          <a:bodyPr wrap="square" lIns="0" tIns="0" rIns="0" bIns="0" rtlCol="0"/>
          <a:lstStyle/>
          <a:p>
            <a:endParaRPr sz="1634"/>
          </a:p>
        </p:txBody>
      </p:sp>
      <p:sp>
        <p:nvSpPr>
          <p:cNvPr id="19" name="object 19"/>
          <p:cNvSpPr/>
          <p:nvPr/>
        </p:nvSpPr>
        <p:spPr>
          <a:xfrm>
            <a:off x="6706881"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0" name="object 20"/>
          <p:cNvSpPr/>
          <p:nvPr/>
        </p:nvSpPr>
        <p:spPr>
          <a:xfrm>
            <a:off x="6706881"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6706881"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6914350"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3725091" y="3113186"/>
            <a:ext cx="207469" cy="622407"/>
          </a:xfrm>
          <a:custGeom>
            <a:avLst/>
            <a:gdLst/>
            <a:ahLst/>
            <a:cxnLst/>
            <a:rect l="l" t="t" r="r" b="b"/>
            <a:pathLst>
              <a:path w="228600" h="685800">
                <a:moveTo>
                  <a:pt x="205739" y="0"/>
                </a:moveTo>
                <a:lnTo>
                  <a:pt x="24129" y="0"/>
                </a:lnTo>
                <a:lnTo>
                  <a:pt x="12858" y="24943"/>
                </a:lnTo>
                <a:lnTo>
                  <a:pt x="6349" y="66198"/>
                </a:lnTo>
                <a:lnTo>
                  <a:pt x="2698" y="116264"/>
                </a:lnTo>
                <a:lnTo>
                  <a:pt x="0" y="167639"/>
                </a:lnTo>
                <a:lnTo>
                  <a:pt x="2678" y="219829"/>
                </a:lnTo>
                <a:lnTo>
                  <a:pt x="6191" y="271779"/>
                </a:lnTo>
                <a:lnTo>
                  <a:pt x="12322" y="315158"/>
                </a:lnTo>
                <a:lnTo>
                  <a:pt x="22859" y="341629"/>
                </a:lnTo>
                <a:lnTo>
                  <a:pt x="35024" y="368935"/>
                </a:lnTo>
                <a:lnTo>
                  <a:pt x="42068" y="416242"/>
                </a:lnTo>
                <a:lnTo>
                  <a:pt x="45541" y="468788"/>
                </a:lnTo>
                <a:lnTo>
                  <a:pt x="46989" y="511809"/>
                </a:lnTo>
                <a:lnTo>
                  <a:pt x="45025" y="564177"/>
                </a:lnTo>
                <a:lnTo>
                  <a:pt x="41751" y="613568"/>
                </a:lnTo>
                <a:lnTo>
                  <a:pt x="35381" y="655577"/>
                </a:lnTo>
                <a:lnTo>
                  <a:pt x="24129" y="685800"/>
                </a:lnTo>
                <a:lnTo>
                  <a:pt x="205739" y="685800"/>
                </a:lnTo>
                <a:lnTo>
                  <a:pt x="217169" y="657562"/>
                </a:lnTo>
                <a:lnTo>
                  <a:pt x="223837" y="618013"/>
                </a:lnTo>
                <a:lnTo>
                  <a:pt x="227171" y="569178"/>
                </a:lnTo>
                <a:lnTo>
                  <a:pt x="228600" y="513079"/>
                </a:lnTo>
                <a:lnTo>
                  <a:pt x="227349" y="463034"/>
                </a:lnTo>
                <a:lnTo>
                  <a:pt x="224313" y="411797"/>
                </a:lnTo>
                <a:lnTo>
                  <a:pt x="217705" y="367704"/>
                </a:lnTo>
                <a:lnTo>
                  <a:pt x="205739" y="339089"/>
                </a:lnTo>
                <a:lnTo>
                  <a:pt x="195202" y="313769"/>
                </a:lnTo>
                <a:lnTo>
                  <a:pt x="189071" y="271779"/>
                </a:lnTo>
                <a:lnTo>
                  <a:pt x="185558" y="221218"/>
                </a:lnTo>
                <a:lnTo>
                  <a:pt x="182879" y="170179"/>
                </a:lnTo>
                <a:lnTo>
                  <a:pt x="185380" y="120907"/>
                </a:lnTo>
                <a:lnTo>
                  <a:pt x="188594" y="71278"/>
                </a:lnTo>
                <a:lnTo>
                  <a:pt x="194667" y="28555"/>
                </a:lnTo>
                <a:lnTo>
                  <a:pt x="205739" y="0"/>
                </a:lnTo>
                <a:close/>
              </a:path>
            </a:pathLst>
          </a:custGeom>
          <a:solidFill>
            <a:srgbClr val="7F7F7F"/>
          </a:solidFill>
        </p:spPr>
        <p:txBody>
          <a:bodyPr wrap="square" lIns="0" tIns="0" rIns="0" bIns="0" rtlCol="0"/>
          <a:lstStyle/>
          <a:p>
            <a:endParaRPr sz="1634"/>
          </a:p>
        </p:txBody>
      </p:sp>
      <p:sp>
        <p:nvSpPr>
          <p:cNvPr id="24" name="object 24"/>
          <p:cNvSpPr/>
          <p:nvPr/>
        </p:nvSpPr>
        <p:spPr>
          <a:xfrm>
            <a:off x="3725091" y="3113186"/>
            <a:ext cx="207469" cy="622407"/>
          </a:xfrm>
          <a:custGeom>
            <a:avLst/>
            <a:gdLst/>
            <a:ahLst/>
            <a:cxnLst/>
            <a:rect l="l" t="t" r="r" b="b"/>
            <a:pathLst>
              <a:path w="228600" h="685800">
                <a:moveTo>
                  <a:pt x="205739" y="0"/>
                </a:moveTo>
                <a:lnTo>
                  <a:pt x="194667" y="28555"/>
                </a:lnTo>
                <a:lnTo>
                  <a:pt x="188594" y="71278"/>
                </a:lnTo>
                <a:lnTo>
                  <a:pt x="185380" y="120907"/>
                </a:lnTo>
                <a:lnTo>
                  <a:pt x="182879" y="170179"/>
                </a:lnTo>
                <a:lnTo>
                  <a:pt x="185558" y="221218"/>
                </a:lnTo>
                <a:lnTo>
                  <a:pt x="189071" y="271779"/>
                </a:lnTo>
                <a:lnTo>
                  <a:pt x="195202" y="313769"/>
                </a:lnTo>
                <a:lnTo>
                  <a:pt x="205739" y="339089"/>
                </a:lnTo>
                <a:lnTo>
                  <a:pt x="217705" y="367704"/>
                </a:lnTo>
                <a:lnTo>
                  <a:pt x="224313" y="411797"/>
                </a:lnTo>
                <a:lnTo>
                  <a:pt x="227349" y="463034"/>
                </a:lnTo>
                <a:lnTo>
                  <a:pt x="228600" y="513079"/>
                </a:lnTo>
                <a:lnTo>
                  <a:pt x="227171" y="569178"/>
                </a:lnTo>
                <a:lnTo>
                  <a:pt x="223837" y="618013"/>
                </a:lnTo>
                <a:lnTo>
                  <a:pt x="217169" y="657562"/>
                </a:lnTo>
                <a:lnTo>
                  <a:pt x="205739" y="685800"/>
                </a:lnTo>
                <a:lnTo>
                  <a:pt x="24129" y="685800"/>
                </a:lnTo>
                <a:lnTo>
                  <a:pt x="35381" y="655577"/>
                </a:lnTo>
                <a:lnTo>
                  <a:pt x="41751" y="613568"/>
                </a:lnTo>
                <a:lnTo>
                  <a:pt x="45025" y="564177"/>
                </a:lnTo>
                <a:lnTo>
                  <a:pt x="46989" y="511809"/>
                </a:lnTo>
                <a:lnTo>
                  <a:pt x="45541" y="468788"/>
                </a:lnTo>
                <a:lnTo>
                  <a:pt x="42068" y="416242"/>
                </a:lnTo>
                <a:lnTo>
                  <a:pt x="35024" y="368935"/>
                </a:lnTo>
                <a:lnTo>
                  <a:pt x="22859" y="341629"/>
                </a:lnTo>
                <a:lnTo>
                  <a:pt x="12322" y="315158"/>
                </a:lnTo>
                <a:lnTo>
                  <a:pt x="6191" y="271779"/>
                </a:lnTo>
                <a:lnTo>
                  <a:pt x="2678" y="219829"/>
                </a:lnTo>
                <a:lnTo>
                  <a:pt x="0" y="167639"/>
                </a:lnTo>
                <a:lnTo>
                  <a:pt x="2698" y="116264"/>
                </a:lnTo>
                <a:lnTo>
                  <a:pt x="6349" y="66198"/>
                </a:lnTo>
                <a:lnTo>
                  <a:pt x="12858"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3932560"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p:nvPr/>
        </p:nvSpPr>
        <p:spPr>
          <a:xfrm>
            <a:off x="4731316" y="3113186"/>
            <a:ext cx="207469" cy="622407"/>
          </a:xfrm>
          <a:custGeom>
            <a:avLst/>
            <a:gdLst/>
            <a:ahLst/>
            <a:cxnLst/>
            <a:rect l="l" t="t" r="r" b="b"/>
            <a:pathLst>
              <a:path w="228600" h="685800">
                <a:moveTo>
                  <a:pt x="204469" y="0"/>
                </a:moveTo>
                <a:lnTo>
                  <a:pt x="22859" y="0"/>
                </a:lnTo>
                <a:lnTo>
                  <a:pt x="12322" y="24943"/>
                </a:lnTo>
                <a:lnTo>
                  <a:pt x="6191" y="66198"/>
                </a:lnTo>
                <a:lnTo>
                  <a:pt x="2678" y="116264"/>
                </a:lnTo>
                <a:lnTo>
                  <a:pt x="0" y="167639"/>
                </a:lnTo>
                <a:lnTo>
                  <a:pt x="2143" y="219829"/>
                </a:lnTo>
                <a:lnTo>
                  <a:pt x="5714" y="271779"/>
                </a:lnTo>
                <a:lnTo>
                  <a:pt x="12144"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4488" y="313769"/>
                </a:lnTo>
                <a:lnTo>
                  <a:pt x="188436" y="271779"/>
                </a:lnTo>
                <a:lnTo>
                  <a:pt x="185003"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28" name="object 28"/>
          <p:cNvSpPr/>
          <p:nvPr/>
        </p:nvSpPr>
        <p:spPr>
          <a:xfrm>
            <a:off x="4731316"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218"/>
                </a:lnTo>
                <a:lnTo>
                  <a:pt x="188436" y="271779"/>
                </a:lnTo>
                <a:lnTo>
                  <a:pt x="194488"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2144" y="315158"/>
                </a:lnTo>
                <a:lnTo>
                  <a:pt x="5714" y="271779"/>
                </a:lnTo>
                <a:lnTo>
                  <a:pt x="2143" y="219829"/>
                </a:lnTo>
                <a:lnTo>
                  <a:pt x="0" y="167639"/>
                </a:lnTo>
                <a:lnTo>
                  <a:pt x="2678" y="116264"/>
                </a:lnTo>
                <a:lnTo>
                  <a:pt x="6191" y="66198"/>
                </a:lnTo>
                <a:lnTo>
                  <a:pt x="12322"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0" name="object 30"/>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1" name="object 31"/>
          <p:cNvSpPr/>
          <p:nvPr/>
        </p:nvSpPr>
        <p:spPr>
          <a:xfrm>
            <a:off x="7023847"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32" name="object 32"/>
          <p:cNvSpPr/>
          <p:nvPr/>
        </p:nvSpPr>
        <p:spPr>
          <a:xfrm>
            <a:off x="7023847"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7231316"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7023847"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5" name="object 35"/>
          <p:cNvSpPr/>
          <p:nvPr/>
        </p:nvSpPr>
        <p:spPr>
          <a:xfrm>
            <a:off x="8028918" y="3112033"/>
            <a:ext cx="208622" cy="622407"/>
          </a:xfrm>
          <a:custGeom>
            <a:avLst/>
            <a:gdLst/>
            <a:ahLst/>
            <a:cxnLst/>
            <a:rect l="l" t="t" r="r" b="b"/>
            <a:pathLst>
              <a:path w="229870" h="685800">
                <a:moveTo>
                  <a:pt x="205739" y="0"/>
                </a:moveTo>
                <a:lnTo>
                  <a:pt x="24129" y="0"/>
                </a:lnTo>
                <a:lnTo>
                  <a:pt x="13037" y="25122"/>
                </a:lnTo>
                <a:lnTo>
                  <a:pt x="6826" y="66675"/>
                </a:lnTo>
                <a:lnTo>
                  <a:pt x="3234" y="116800"/>
                </a:lnTo>
                <a:lnTo>
                  <a:pt x="0" y="167639"/>
                </a:lnTo>
                <a:lnTo>
                  <a:pt x="2698" y="220543"/>
                </a:lnTo>
                <a:lnTo>
                  <a:pt x="6349" y="272732"/>
                </a:lnTo>
                <a:lnTo>
                  <a:pt x="12858" y="315872"/>
                </a:lnTo>
                <a:lnTo>
                  <a:pt x="24129" y="341629"/>
                </a:lnTo>
                <a:lnTo>
                  <a:pt x="36095" y="369490"/>
                </a:lnTo>
                <a:lnTo>
                  <a:pt x="42703" y="416877"/>
                </a:lnTo>
                <a:lnTo>
                  <a:pt x="45739" y="469503"/>
                </a:lnTo>
                <a:lnTo>
                  <a:pt x="46989" y="513079"/>
                </a:lnTo>
                <a:lnTo>
                  <a:pt x="45204" y="564713"/>
                </a:lnTo>
                <a:lnTo>
                  <a:pt x="42227" y="613727"/>
                </a:lnTo>
                <a:lnTo>
                  <a:pt x="35917" y="655597"/>
                </a:lnTo>
                <a:lnTo>
                  <a:pt x="24129" y="685800"/>
                </a:lnTo>
                <a:lnTo>
                  <a:pt x="205739" y="685800"/>
                </a:lnTo>
                <a:lnTo>
                  <a:pt x="217725" y="657740"/>
                </a:lnTo>
                <a:lnTo>
                  <a:pt x="224472" y="618489"/>
                </a:lnTo>
                <a:lnTo>
                  <a:pt x="227885" y="569714"/>
                </a:lnTo>
                <a:lnTo>
                  <a:pt x="229869" y="513079"/>
                </a:lnTo>
                <a:lnTo>
                  <a:pt x="228421" y="463034"/>
                </a:lnTo>
                <a:lnTo>
                  <a:pt x="224948" y="411797"/>
                </a:lnTo>
                <a:lnTo>
                  <a:pt x="217904" y="367704"/>
                </a:lnTo>
                <a:lnTo>
                  <a:pt x="205739" y="339089"/>
                </a:lnTo>
                <a:lnTo>
                  <a:pt x="195202" y="314483"/>
                </a:lnTo>
                <a:lnTo>
                  <a:pt x="189071" y="272732"/>
                </a:lnTo>
                <a:lnTo>
                  <a:pt x="185558" y="221932"/>
                </a:lnTo>
                <a:lnTo>
                  <a:pt x="182879" y="170179"/>
                </a:lnTo>
                <a:lnTo>
                  <a:pt x="186094" y="120907"/>
                </a:lnTo>
                <a:lnTo>
                  <a:pt x="189547" y="71278"/>
                </a:lnTo>
                <a:lnTo>
                  <a:pt x="195381" y="28555"/>
                </a:lnTo>
                <a:lnTo>
                  <a:pt x="205739" y="0"/>
                </a:lnTo>
                <a:close/>
              </a:path>
            </a:pathLst>
          </a:custGeom>
          <a:solidFill>
            <a:srgbClr val="7F7F7F"/>
          </a:solidFill>
        </p:spPr>
        <p:txBody>
          <a:bodyPr wrap="square" lIns="0" tIns="0" rIns="0" bIns="0" rtlCol="0"/>
          <a:lstStyle/>
          <a:p>
            <a:endParaRPr sz="1634"/>
          </a:p>
        </p:txBody>
      </p:sp>
      <p:sp>
        <p:nvSpPr>
          <p:cNvPr id="36" name="object 36"/>
          <p:cNvSpPr/>
          <p:nvPr/>
        </p:nvSpPr>
        <p:spPr>
          <a:xfrm>
            <a:off x="8028918" y="3112033"/>
            <a:ext cx="208622" cy="622407"/>
          </a:xfrm>
          <a:custGeom>
            <a:avLst/>
            <a:gdLst/>
            <a:ahLst/>
            <a:cxnLst/>
            <a:rect l="l" t="t" r="r" b="b"/>
            <a:pathLst>
              <a:path w="229870" h="685800">
                <a:moveTo>
                  <a:pt x="205739" y="0"/>
                </a:moveTo>
                <a:lnTo>
                  <a:pt x="195381" y="28555"/>
                </a:lnTo>
                <a:lnTo>
                  <a:pt x="189547" y="71278"/>
                </a:lnTo>
                <a:lnTo>
                  <a:pt x="186094" y="120907"/>
                </a:lnTo>
                <a:lnTo>
                  <a:pt x="182879" y="170179"/>
                </a:lnTo>
                <a:lnTo>
                  <a:pt x="185558" y="221932"/>
                </a:lnTo>
                <a:lnTo>
                  <a:pt x="189071" y="272732"/>
                </a:lnTo>
                <a:lnTo>
                  <a:pt x="195202" y="314483"/>
                </a:lnTo>
                <a:lnTo>
                  <a:pt x="205739" y="339089"/>
                </a:lnTo>
                <a:lnTo>
                  <a:pt x="217904" y="367704"/>
                </a:lnTo>
                <a:lnTo>
                  <a:pt x="224948" y="411797"/>
                </a:lnTo>
                <a:lnTo>
                  <a:pt x="228421" y="463034"/>
                </a:lnTo>
                <a:lnTo>
                  <a:pt x="229869" y="513079"/>
                </a:lnTo>
                <a:lnTo>
                  <a:pt x="227885" y="569714"/>
                </a:lnTo>
                <a:lnTo>
                  <a:pt x="224472" y="618489"/>
                </a:lnTo>
                <a:lnTo>
                  <a:pt x="217725" y="657740"/>
                </a:lnTo>
                <a:lnTo>
                  <a:pt x="205739" y="685800"/>
                </a:lnTo>
                <a:lnTo>
                  <a:pt x="24129" y="685800"/>
                </a:lnTo>
                <a:lnTo>
                  <a:pt x="35917" y="655597"/>
                </a:lnTo>
                <a:lnTo>
                  <a:pt x="42227" y="613727"/>
                </a:lnTo>
                <a:lnTo>
                  <a:pt x="45204" y="564713"/>
                </a:lnTo>
                <a:lnTo>
                  <a:pt x="46989" y="513079"/>
                </a:lnTo>
                <a:lnTo>
                  <a:pt x="45739" y="469503"/>
                </a:lnTo>
                <a:lnTo>
                  <a:pt x="42703" y="416877"/>
                </a:lnTo>
                <a:lnTo>
                  <a:pt x="36095" y="369490"/>
                </a:lnTo>
                <a:lnTo>
                  <a:pt x="24129" y="341629"/>
                </a:lnTo>
                <a:lnTo>
                  <a:pt x="12858" y="315872"/>
                </a:lnTo>
                <a:lnTo>
                  <a:pt x="6349" y="272732"/>
                </a:lnTo>
                <a:lnTo>
                  <a:pt x="2698" y="220543"/>
                </a:lnTo>
                <a:lnTo>
                  <a:pt x="0" y="167639"/>
                </a:lnTo>
                <a:lnTo>
                  <a:pt x="3234" y="116800"/>
                </a:lnTo>
                <a:lnTo>
                  <a:pt x="6826" y="66675"/>
                </a:lnTo>
                <a:lnTo>
                  <a:pt x="13037" y="25122"/>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8237539"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8028919"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0" name="object 40"/>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3387378"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4" name="object 44"/>
          <p:cNvSpPr/>
          <p:nvPr/>
        </p:nvSpPr>
        <p:spPr>
          <a:xfrm>
            <a:off x="3387378"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3387378"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6" name="object 46"/>
          <p:cNvSpPr/>
          <p:nvPr/>
        </p:nvSpPr>
        <p:spPr>
          <a:xfrm>
            <a:off x="3594847"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7" name="object 47"/>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48" name="object 48"/>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49" name="object 49"/>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55" name="object 55"/>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59" name="object 59"/>
          <p:cNvSpPr txBox="1">
            <a:spLocks noGrp="1"/>
          </p:cNvSpPr>
          <p:nvPr>
            <p:ph type="sldNum" sz="quarter" idx="4294967295"/>
          </p:nvPr>
        </p:nvSpPr>
        <p:spPr>
          <a:xfrm>
            <a:off x="161" y="0"/>
            <a:ext cx="0" cy="2239844"/>
          </a:xfrm>
          <a:prstGeom prst="rect">
            <a:avLst/>
          </a:prstGeom>
        </p:spPr>
        <p:txBody>
          <a:bodyPr vert="horz" wrap="square" lIns="0" tIns="0" rIns="0" bIns="0" rtlCol="0">
            <a:spAutoFit/>
          </a:bodyPr>
          <a:lstStyle/>
          <a:p>
            <a:pPr algn="ctr">
              <a:lnSpc>
                <a:spcPts val="4505"/>
              </a:lnSpc>
            </a:pPr>
            <a:r>
              <a:t>3</a:t>
            </a:r>
          </a:p>
          <a:p>
            <a:pPr algn="ctr">
              <a:spcBef>
                <a:spcPts val="1216"/>
              </a:spcBef>
            </a:pPr>
            <a:r>
              <a:rPr sz="1634"/>
              <a:t>sh</a:t>
            </a:r>
            <a:r>
              <a:rPr sz="1634" spc="-14"/>
              <a:t>a</a:t>
            </a:r>
            <a:r>
              <a:rPr sz="1634" spc="-5"/>
              <a:t>red</a:t>
            </a:r>
            <a:endParaRPr sz="1634"/>
          </a:p>
        </p:txBody>
      </p:sp>
      <p:sp>
        <p:nvSpPr>
          <p:cNvPr id="60" name="object 60"/>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61" name="object 61"/>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62" name="object 62"/>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18665477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6069490" y="4787920"/>
            <a:ext cx="71462" cy="192485"/>
          </a:xfrm>
          <a:custGeom>
            <a:avLst/>
            <a:gdLst/>
            <a:ahLst/>
            <a:cxnLst/>
            <a:rect l="l" t="t" r="r" b="b"/>
            <a:pathLst>
              <a:path w="78739" h="212089">
                <a:moveTo>
                  <a:pt x="26670" y="0"/>
                </a:moveTo>
                <a:lnTo>
                  <a:pt x="15001" y="48855"/>
                </a:lnTo>
                <a:lnTo>
                  <a:pt x="6667" y="100330"/>
                </a:lnTo>
                <a:lnTo>
                  <a:pt x="1666" y="154662"/>
                </a:lnTo>
                <a:lnTo>
                  <a:pt x="0" y="212090"/>
                </a:lnTo>
                <a:lnTo>
                  <a:pt x="54610" y="212090"/>
                </a:lnTo>
                <a:lnTo>
                  <a:pt x="56237" y="159007"/>
                </a:lnTo>
                <a:lnTo>
                  <a:pt x="60960" y="108426"/>
                </a:lnTo>
                <a:lnTo>
                  <a:pt x="68540" y="60463"/>
                </a:lnTo>
                <a:lnTo>
                  <a:pt x="78739" y="15240"/>
                </a:lnTo>
                <a:lnTo>
                  <a:pt x="53339" y="7620"/>
                </a:lnTo>
                <a:lnTo>
                  <a:pt x="26670" y="0"/>
                </a:lnTo>
                <a:close/>
              </a:path>
            </a:pathLst>
          </a:custGeom>
          <a:solidFill>
            <a:srgbClr val="000000"/>
          </a:solidFill>
        </p:spPr>
        <p:txBody>
          <a:bodyPr wrap="square" lIns="0" tIns="0" rIns="0" bIns="0" rtlCol="0"/>
          <a:lstStyle/>
          <a:p>
            <a:endParaRPr sz="1634"/>
          </a:p>
        </p:txBody>
      </p:sp>
      <p:sp>
        <p:nvSpPr>
          <p:cNvPr id="8" name="object 8"/>
          <p:cNvSpPr/>
          <p:nvPr/>
        </p:nvSpPr>
        <p:spPr>
          <a:xfrm>
            <a:off x="6093694" y="4632319"/>
            <a:ext cx="110650" cy="169433"/>
          </a:xfrm>
          <a:custGeom>
            <a:avLst/>
            <a:gdLst/>
            <a:ahLst/>
            <a:cxnLst/>
            <a:rect l="l" t="t" r="r" b="b"/>
            <a:pathLst>
              <a:path w="121920" h="186689">
                <a:moveTo>
                  <a:pt x="76200" y="0"/>
                </a:moveTo>
                <a:lnTo>
                  <a:pt x="52863" y="39290"/>
                </a:lnTo>
                <a:lnTo>
                  <a:pt x="32384" y="80962"/>
                </a:lnTo>
                <a:lnTo>
                  <a:pt x="14763" y="125015"/>
                </a:lnTo>
                <a:lnTo>
                  <a:pt x="0" y="171450"/>
                </a:lnTo>
                <a:lnTo>
                  <a:pt x="26669" y="179070"/>
                </a:lnTo>
                <a:lnTo>
                  <a:pt x="52069" y="186690"/>
                </a:lnTo>
                <a:lnTo>
                  <a:pt x="65841" y="144045"/>
                </a:lnTo>
                <a:lnTo>
                  <a:pt x="82232" y="103663"/>
                </a:lnTo>
                <a:lnTo>
                  <a:pt x="101004" y="65424"/>
                </a:lnTo>
                <a:lnTo>
                  <a:pt x="121919" y="29210"/>
                </a:lnTo>
                <a:lnTo>
                  <a:pt x="99060" y="15240"/>
                </a:lnTo>
                <a:lnTo>
                  <a:pt x="76200" y="0"/>
                </a:lnTo>
                <a:close/>
              </a:path>
            </a:pathLst>
          </a:custGeom>
          <a:solidFill>
            <a:srgbClr val="000000"/>
          </a:solidFill>
        </p:spPr>
        <p:txBody>
          <a:bodyPr wrap="square" lIns="0" tIns="0" rIns="0" bIns="0" rtlCol="0"/>
          <a:lstStyle/>
          <a:p>
            <a:endParaRPr sz="1634"/>
          </a:p>
        </p:txBody>
      </p:sp>
      <p:sp>
        <p:nvSpPr>
          <p:cNvPr id="9" name="object 9"/>
          <p:cNvSpPr/>
          <p:nvPr/>
        </p:nvSpPr>
        <p:spPr>
          <a:xfrm>
            <a:off x="6162850" y="4508991"/>
            <a:ext cx="139465" cy="149839"/>
          </a:xfrm>
          <a:custGeom>
            <a:avLst/>
            <a:gdLst/>
            <a:ahLst/>
            <a:cxnLst/>
            <a:rect l="l" t="t" r="r" b="b"/>
            <a:pathLst>
              <a:path w="153670" h="165100">
                <a:moveTo>
                  <a:pt x="118110" y="0"/>
                </a:moveTo>
                <a:lnTo>
                  <a:pt x="85010" y="31234"/>
                </a:lnTo>
                <a:lnTo>
                  <a:pt x="54292" y="64135"/>
                </a:lnTo>
                <a:lnTo>
                  <a:pt x="25955" y="98940"/>
                </a:lnTo>
                <a:lnTo>
                  <a:pt x="0" y="135890"/>
                </a:lnTo>
                <a:lnTo>
                  <a:pt x="22860" y="151130"/>
                </a:lnTo>
                <a:lnTo>
                  <a:pt x="45719" y="165100"/>
                </a:lnTo>
                <a:lnTo>
                  <a:pt x="69552" y="131564"/>
                </a:lnTo>
                <a:lnTo>
                  <a:pt x="95408" y="99695"/>
                </a:lnTo>
                <a:lnTo>
                  <a:pt x="123408" y="69730"/>
                </a:lnTo>
                <a:lnTo>
                  <a:pt x="153669" y="41910"/>
                </a:lnTo>
                <a:lnTo>
                  <a:pt x="135889" y="21590"/>
                </a:lnTo>
                <a:lnTo>
                  <a:pt x="118110" y="0"/>
                </a:lnTo>
                <a:close/>
              </a:path>
            </a:pathLst>
          </a:custGeom>
          <a:solidFill>
            <a:srgbClr val="000000"/>
          </a:solidFill>
        </p:spPr>
        <p:txBody>
          <a:bodyPr wrap="square" lIns="0" tIns="0" rIns="0" bIns="0" rtlCol="0"/>
          <a:lstStyle/>
          <a:p>
            <a:endParaRPr sz="1634"/>
          </a:p>
        </p:txBody>
      </p:sp>
      <p:sp>
        <p:nvSpPr>
          <p:cNvPr id="10" name="object 10"/>
          <p:cNvSpPr/>
          <p:nvPr/>
        </p:nvSpPr>
        <p:spPr>
          <a:xfrm>
            <a:off x="6270044" y="4414477"/>
            <a:ext cx="162517" cy="132550"/>
          </a:xfrm>
          <a:custGeom>
            <a:avLst/>
            <a:gdLst/>
            <a:ahLst/>
            <a:cxnLst/>
            <a:rect l="l" t="t" r="r" b="b"/>
            <a:pathLst>
              <a:path w="179070" h="146050">
                <a:moveTo>
                  <a:pt x="153669" y="0"/>
                </a:moveTo>
                <a:lnTo>
                  <a:pt x="112514" y="23594"/>
                </a:lnTo>
                <a:lnTo>
                  <a:pt x="73025" y="48736"/>
                </a:lnTo>
                <a:lnTo>
                  <a:pt x="35440" y="75545"/>
                </a:lnTo>
                <a:lnTo>
                  <a:pt x="0" y="104139"/>
                </a:lnTo>
                <a:lnTo>
                  <a:pt x="17779" y="125730"/>
                </a:lnTo>
                <a:lnTo>
                  <a:pt x="35559" y="146050"/>
                </a:lnTo>
                <a:lnTo>
                  <a:pt x="68877" y="119340"/>
                </a:lnTo>
                <a:lnTo>
                  <a:pt x="103981" y="94297"/>
                </a:lnTo>
                <a:lnTo>
                  <a:pt x="140751" y="70683"/>
                </a:lnTo>
                <a:lnTo>
                  <a:pt x="179069" y="48260"/>
                </a:lnTo>
                <a:lnTo>
                  <a:pt x="153669" y="0"/>
                </a:lnTo>
                <a:close/>
              </a:path>
            </a:pathLst>
          </a:custGeom>
          <a:solidFill>
            <a:srgbClr val="000000"/>
          </a:solidFill>
        </p:spPr>
        <p:txBody>
          <a:bodyPr wrap="square" lIns="0" tIns="0" rIns="0" bIns="0" rtlCol="0"/>
          <a:lstStyle/>
          <a:p>
            <a:endParaRPr sz="1634"/>
          </a:p>
        </p:txBody>
      </p:sp>
      <p:sp>
        <p:nvSpPr>
          <p:cNvPr id="11" name="object 11"/>
          <p:cNvSpPr/>
          <p:nvPr/>
        </p:nvSpPr>
        <p:spPr>
          <a:xfrm>
            <a:off x="6409510" y="4291148"/>
            <a:ext cx="358460" cy="167128"/>
          </a:xfrm>
          <a:custGeom>
            <a:avLst/>
            <a:gdLst/>
            <a:ahLst/>
            <a:cxnLst/>
            <a:rect l="l" t="t" r="r" b="b"/>
            <a:pathLst>
              <a:path w="394970" h="184150">
                <a:moveTo>
                  <a:pt x="382270" y="0"/>
                </a:moveTo>
                <a:lnTo>
                  <a:pt x="329902" y="12871"/>
                </a:lnTo>
                <a:lnTo>
                  <a:pt x="278606" y="26769"/>
                </a:lnTo>
                <a:lnTo>
                  <a:pt x="228500" y="41768"/>
                </a:lnTo>
                <a:lnTo>
                  <a:pt x="179705" y="57943"/>
                </a:lnTo>
                <a:lnTo>
                  <a:pt x="132337" y="75369"/>
                </a:lnTo>
                <a:lnTo>
                  <a:pt x="86518" y="94118"/>
                </a:lnTo>
                <a:lnTo>
                  <a:pt x="42366" y="114267"/>
                </a:lnTo>
                <a:lnTo>
                  <a:pt x="0" y="135889"/>
                </a:lnTo>
                <a:lnTo>
                  <a:pt x="25400" y="184150"/>
                </a:lnTo>
                <a:lnTo>
                  <a:pt x="66699" y="163423"/>
                </a:lnTo>
                <a:lnTo>
                  <a:pt x="109577" y="144065"/>
                </a:lnTo>
                <a:lnTo>
                  <a:pt x="153942" y="126017"/>
                </a:lnTo>
                <a:lnTo>
                  <a:pt x="199707" y="109219"/>
                </a:lnTo>
                <a:lnTo>
                  <a:pt x="246781" y="93612"/>
                </a:lnTo>
                <a:lnTo>
                  <a:pt x="295076" y="79136"/>
                </a:lnTo>
                <a:lnTo>
                  <a:pt x="344502" y="65732"/>
                </a:lnTo>
                <a:lnTo>
                  <a:pt x="394970" y="53339"/>
                </a:lnTo>
                <a:lnTo>
                  <a:pt x="382270" y="0"/>
                </a:lnTo>
                <a:close/>
              </a:path>
            </a:pathLst>
          </a:custGeom>
          <a:solidFill>
            <a:srgbClr val="000000"/>
          </a:solidFill>
        </p:spPr>
        <p:txBody>
          <a:bodyPr wrap="square" lIns="0" tIns="0" rIns="0" bIns="0" rtlCol="0"/>
          <a:lstStyle/>
          <a:p>
            <a:endParaRPr sz="1634"/>
          </a:p>
        </p:txBody>
      </p:sp>
      <p:sp>
        <p:nvSpPr>
          <p:cNvPr id="12" name="object 12"/>
          <p:cNvSpPr/>
          <p:nvPr/>
        </p:nvSpPr>
        <p:spPr>
          <a:xfrm>
            <a:off x="6756443" y="4219687"/>
            <a:ext cx="408022" cy="119871"/>
          </a:xfrm>
          <a:custGeom>
            <a:avLst/>
            <a:gdLst/>
            <a:ahLst/>
            <a:cxnLst/>
            <a:rect l="l" t="t" r="r" b="b"/>
            <a:pathLst>
              <a:path w="449579" h="132079">
                <a:moveTo>
                  <a:pt x="441960" y="0"/>
                </a:moveTo>
                <a:lnTo>
                  <a:pt x="290688" y="22671"/>
                </a:lnTo>
                <a:lnTo>
                  <a:pt x="191618" y="39424"/>
                </a:lnTo>
                <a:lnTo>
                  <a:pt x="142804" y="48448"/>
                </a:lnTo>
                <a:lnTo>
                  <a:pt x="94554" y="57974"/>
                </a:lnTo>
                <a:lnTo>
                  <a:pt x="46932" y="68053"/>
                </a:lnTo>
                <a:lnTo>
                  <a:pt x="0" y="78739"/>
                </a:lnTo>
                <a:lnTo>
                  <a:pt x="12700" y="132079"/>
                </a:lnTo>
                <a:lnTo>
                  <a:pt x="59207" y="121393"/>
                </a:lnTo>
                <a:lnTo>
                  <a:pt x="106394" y="111314"/>
                </a:lnTo>
                <a:lnTo>
                  <a:pt x="154187" y="101788"/>
                </a:lnTo>
                <a:lnTo>
                  <a:pt x="202513" y="92764"/>
                </a:lnTo>
                <a:lnTo>
                  <a:pt x="300472" y="76011"/>
                </a:lnTo>
                <a:lnTo>
                  <a:pt x="449579" y="53339"/>
                </a:lnTo>
                <a:lnTo>
                  <a:pt x="441960" y="0"/>
                </a:lnTo>
                <a:close/>
              </a:path>
            </a:pathLst>
          </a:custGeom>
          <a:solidFill>
            <a:srgbClr val="000000"/>
          </a:solidFill>
        </p:spPr>
        <p:txBody>
          <a:bodyPr wrap="square" lIns="0" tIns="0" rIns="0" bIns="0" rtlCol="0"/>
          <a:lstStyle/>
          <a:p>
            <a:endParaRPr sz="1634"/>
          </a:p>
        </p:txBody>
      </p:sp>
      <p:sp>
        <p:nvSpPr>
          <p:cNvPr id="13" name="object 13"/>
          <p:cNvSpPr/>
          <p:nvPr/>
        </p:nvSpPr>
        <p:spPr>
          <a:xfrm>
            <a:off x="7157550" y="4082527"/>
            <a:ext cx="804518" cy="185569"/>
          </a:xfrm>
          <a:custGeom>
            <a:avLst/>
            <a:gdLst/>
            <a:ahLst/>
            <a:cxnLst/>
            <a:rect l="l" t="t" r="r" b="b"/>
            <a:pathLst>
              <a:path w="886459" h="204470">
                <a:moveTo>
                  <a:pt x="869950" y="0"/>
                </a:moveTo>
                <a:lnTo>
                  <a:pt x="824322" y="12997"/>
                </a:lnTo>
                <a:lnTo>
                  <a:pt x="777591" y="25139"/>
                </a:lnTo>
                <a:lnTo>
                  <a:pt x="729837" y="36495"/>
                </a:lnTo>
                <a:lnTo>
                  <a:pt x="681144" y="47133"/>
                </a:lnTo>
                <a:lnTo>
                  <a:pt x="631592" y="57121"/>
                </a:lnTo>
                <a:lnTo>
                  <a:pt x="581266" y="66528"/>
                </a:lnTo>
                <a:lnTo>
                  <a:pt x="530246" y="75421"/>
                </a:lnTo>
                <a:lnTo>
                  <a:pt x="426455" y="91940"/>
                </a:lnTo>
                <a:lnTo>
                  <a:pt x="0" y="151130"/>
                </a:lnTo>
                <a:lnTo>
                  <a:pt x="7619" y="204470"/>
                </a:lnTo>
                <a:lnTo>
                  <a:pt x="364498" y="156471"/>
                </a:lnTo>
                <a:lnTo>
                  <a:pt x="464661" y="141604"/>
                </a:lnTo>
                <a:lnTo>
                  <a:pt x="563083" y="125421"/>
                </a:lnTo>
                <a:lnTo>
                  <a:pt x="611481" y="116698"/>
                </a:lnTo>
                <a:lnTo>
                  <a:pt x="659252" y="107482"/>
                </a:lnTo>
                <a:lnTo>
                  <a:pt x="706332" y="97716"/>
                </a:lnTo>
                <a:lnTo>
                  <a:pt x="752657" y="87347"/>
                </a:lnTo>
                <a:lnTo>
                  <a:pt x="798162" y="76320"/>
                </a:lnTo>
                <a:lnTo>
                  <a:pt x="842785" y="64579"/>
                </a:lnTo>
                <a:lnTo>
                  <a:pt x="886459" y="52070"/>
                </a:lnTo>
                <a:lnTo>
                  <a:pt x="877491" y="25139"/>
                </a:lnTo>
                <a:lnTo>
                  <a:pt x="869950" y="0"/>
                </a:lnTo>
                <a:close/>
              </a:path>
            </a:pathLst>
          </a:custGeom>
          <a:solidFill>
            <a:srgbClr val="000000"/>
          </a:solidFill>
        </p:spPr>
        <p:txBody>
          <a:bodyPr wrap="square" lIns="0" tIns="0" rIns="0" bIns="0" rtlCol="0"/>
          <a:lstStyle/>
          <a:p>
            <a:endParaRPr sz="1634"/>
          </a:p>
        </p:txBody>
      </p:sp>
      <p:sp>
        <p:nvSpPr>
          <p:cNvPr id="14" name="object 14"/>
          <p:cNvSpPr/>
          <p:nvPr/>
        </p:nvSpPr>
        <p:spPr>
          <a:xfrm>
            <a:off x="7947083" y="3944215"/>
            <a:ext cx="325035" cy="185569"/>
          </a:xfrm>
          <a:custGeom>
            <a:avLst/>
            <a:gdLst/>
            <a:ahLst/>
            <a:cxnLst/>
            <a:rect l="l" t="t" r="r" b="b"/>
            <a:pathLst>
              <a:path w="358140" h="204470">
                <a:moveTo>
                  <a:pt x="326389" y="0"/>
                </a:moveTo>
                <a:lnTo>
                  <a:pt x="286516" y="27236"/>
                </a:lnTo>
                <a:lnTo>
                  <a:pt x="244243" y="52429"/>
                </a:lnTo>
                <a:lnTo>
                  <a:pt x="199660" y="75711"/>
                </a:lnTo>
                <a:lnTo>
                  <a:pt x="152855" y="97216"/>
                </a:lnTo>
                <a:lnTo>
                  <a:pt x="103917" y="117076"/>
                </a:lnTo>
                <a:lnTo>
                  <a:pt x="52936" y="135427"/>
                </a:lnTo>
                <a:lnTo>
                  <a:pt x="0" y="152400"/>
                </a:lnTo>
                <a:lnTo>
                  <a:pt x="7620" y="177800"/>
                </a:lnTo>
                <a:lnTo>
                  <a:pt x="16509" y="204470"/>
                </a:lnTo>
                <a:lnTo>
                  <a:pt x="71690" y="186808"/>
                </a:lnTo>
                <a:lnTo>
                  <a:pt x="125004" y="167525"/>
                </a:lnTo>
                <a:lnTo>
                  <a:pt x="176296" y="146553"/>
                </a:lnTo>
                <a:lnTo>
                  <a:pt x="225412" y="123826"/>
                </a:lnTo>
                <a:lnTo>
                  <a:pt x="272194" y="99278"/>
                </a:lnTo>
                <a:lnTo>
                  <a:pt x="316489" y="72841"/>
                </a:lnTo>
                <a:lnTo>
                  <a:pt x="358139" y="44450"/>
                </a:lnTo>
                <a:lnTo>
                  <a:pt x="342900" y="21590"/>
                </a:lnTo>
                <a:lnTo>
                  <a:pt x="326389" y="0"/>
                </a:lnTo>
                <a:close/>
              </a:path>
            </a:pathLst>
          </a:custGeom>
          <a:solidFill>
            <a:srgbClr val="000000"/>
          </a:solidFill>
        </p:spPr>
        <p:txBody>
          <a:bodyPr wrap="square" lIns="0" tIns="0" rIns="0" bIns="0" rtlCol="0"/>
          <a:lstStyle/>
          <a:p>
            <a:endParaRPr sz="1634"/>
          </a:p>
        </p:txBody>
      </p:sp>
      <p:sp>
        <p:nvSpPr>
          <p:cNvPr id="15" name="object 15"/>
          <p:cNvSpPr/>
          <p:nvPr/>
        </p:nvSpPr>
        <p:spPr>
          <a:xfrm>
            <a:off x="8243302" y="3843938"/>
            <a:ext cx="142923" cy="140618"/>
          </a:xfrm>
          <a:custGeom>
            <a:avLst/>
            <a:gdLst/>
            <a:ahLst/>
            <a:cxnLst/>
            <a:rect l="l" t="t" r="r" b="b"/>
            <a:pathLst>
              <a:path w="157479" h="154939">
                <a:moveTo>
                  <a:pt x="114300" y="0"/>
                </a:moveTo>
                <a:lnTo>
                  <a:pt x="88582" y="30301"/>
                </a:lnTo>
                <a:lnTo>
                  <a:pt x="60960" y="58578"/>
                </a:lnTo>
                <a:lnTo>
                  <a:pt x="31432" y="85189"/>
                </a:lnTo>
                <a:lnTo>
                  <a:pt x="0" y="110489"/>
                </a:lnTo>
                <a:lnTo>
                  <a:pt x="16510" y="132080"/>
                </a:lnTo>
                <a:lnTo>
                  <a:pt x="66754" y="127317"/>
                </a:lnTo>
                <a:lnTo>
                  <a:pt x="99377" y="97790"/>
                </a:lnTo>
                <a:lnTo>
                  <a:pt x="129619" y="66357"/>
                </a:lnTo>
                <a:lnTo>
                  <a:pt x="157480" y="33020"/>
                </a:lnTo>
                <a:lnTo>
                  <a:pt x="114300" y="0"/>
                </a:lnTo>
                <a:close/>
              </a:path>
            </a:pathLst>
          </a:custGeom>
          <a:solidFill>
            <a:srgbClr val="000000"/>
          </a:solidFill>
        </p:spPr>
        <p:txBody>
          <a:bodyPr wrap="square" lIns="0" tIns="0" rIns="0" bIns="0" rtlCol="0"/>
          <a:lstStyle/>
          <a:p>
            <a:endParaRPr sz="1634"/>
          </a:p>
        </p:txBody>
      </p:sp>
      <p:sp>
        <p:nvSpPr>
          <p:cNvPr id="16" name="object 16"/>
          <p:cNvSpPr/>
          <p:nvPr/>
        </p:nvSpPr>
        <p:spPr>
          <a:xfrm>
            <a:off x="8347036" y="3717151"/>
            <a:ext cx="115261" cy="156754"/>
          </a:xfrm>
          <a:custGeom>
            <a:avLst/>
            <a:gdLst/>
            <a:ahLst/>
            <a:cxnLst/>
            <a:rect l="l" t="t" r="r" b="b"/>
            <a:pathLst>
              <a:path w="127000" h="172720">
                <a:moveTo>
                  <a:pt x="76200" y="0"/>
                </a:moveTo>
                <a:lnTo>
                  <a:pt x="60721" y="37901"/>
                </a:lnTo>
                <a:lnTo>
                  <a:pt x="42862" y="73660"/>
                </a:lnTo>
                <a:lnTo>
                  <a:pt x="22621" y="107513"/>
                </a:lnTo>
                <a:lnTo>
                  <a:pt x="0" y="139700"/>
                </a:lnTo>
                <a:lnTo>
                  <a:pt x="43180" y="172720"/>
                </a:lnTo>
                <a:lnTo>
                  <a:pt x="68421" y="137437"/>
                </a:lnTo>
                <a:lnTo>
                  <a:pt x="90804" y="100012"/>
                </a:lnTo>
                <a:lnTo>
                  <a:pt x="110331" y="60205"/>
                </a:lnTo>
                <a:lnTo>
                  <a:pt x="127000" y="17779"/>
                </a:lnTo>
                <a:lnTo>
                  <a:pt x="76200" y="0"/>
                </a:lnTo>
                <a:close/>
              </a:path>
            </a:pathLst>
          </a:custGeom>
          <a:solidFill>
            <a:srgbClr val="000000"/>
          </a:solidFill>
        </p:spPr>
        <p:txBody>
          <a:bodyPr wrap="square" lIns="0" tIns="0" rIns="0" bIns="0" rtlCol="0"/>
          <a:lstStyle/>
          <a:p>
            <a:endParaRPr sz="1634"/>
          </a:p>
        </p:txBody>
      </p:sp>
      <p:sp>
        <p:nvSpPr>
          <p:cNvPr id="17" name="object 17"/>
          <p:cNvSpPr/>
          <p:nvPr/>
        </p:nvSpPr>
        <p:spPr>
          <a:xfrm>
            <a:off x="8334360" y="3526972"/>
            <a:ext cx="168280" cy="269710"/>
          </a:xfrm>
          <a:custGeom>
            <a:avLst/>
            <a:gdLst/>
            <a:ahLst/>
            <a:cxnLst/>
            <a:rect l="l" t="t" r="r" b="b"/>
            <a:pathLst>
              <a:path w="185420" h="297179">
                <a:moveTo>
                  <a:pt x="149859" y="0"/>
                </a:moveTo>
                <a:lnTo>
                  <a:pt x="0" y="259079"/>
                </a:lnTo>
                <a:lnTo>
                  <a:pt x="185419" y="297179"/>
                </a:lnTo>
                <a:lnTo>
                  <a:pt x="149859" y="0"/>
                </a:lnTo>
                <a:close/>
              </a:path>
            </a:pathLst>
          </a:custGeom>
          <a:solidFill>
            <a:srgbClr val="000000"/>
          </a:solidFill>
        </p:spPr>
        <p:txBody>
          <a:bodyPr wrap="square" lIns="0" tIns="0" rIns="0" bIns="0" rtlCol="0"/>
          <a:lstStyle/>
          <a:p>
            <a:endParaRPr sz="1634"/>
          </a:p>
        </p:txBody>
      </p:sp>
      <p:sp>
        <p:nvSpPr>
          <p:cNvPr id="18" name="object 18"/>
          <p:cNvSpPr/>
          <p:nvPr/>
        </p:nvSpPr>
        <p:spPr>
          <a:xfrm>
            <a:off x="6706881"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19" name="object 19"/>
          <p:cNvSpPr/>
          <p:nvPr/>
        </p:nvSpPr>
        <p:spPr>
          <a:xfrm>
            <a:off x="6706881"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6706881"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6914350"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8366632"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3" name="object 23"/>
          <p:cNvSpPr/>
          <p:nvPr/>
        </p:nvSpPr>
        <p:spPr>
          <a:xfrm>
            <a:off x="8366632"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8366632"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8574101"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3725091" y="3113186"/>
            <a:ext cx="207469" cy="622407"/>
          </a:xfrm>
          <a:custGeom>
            <a:avLst/>
            <a:gdLst/>
            <a:ahLst/>
            <a:cxnLst/>
            <a:rect l="l" t="t" r="r" b="b"/>
            <a:pathLst>
              <a:path w="228600" h="685800">
                <a:moveTo>
                  <a:pt x="205739" y="0"/>
                </a:moveTo>
                <a:lnTo>
                  <a:pt x="24129" y="0"/>
                </a:lnTo>
                <a:lnTo>
                  <a:pt x="12858" y="24943"/>
                </a:lnTo>
                <a:lnTo>
                  <a:pt x="6349" y="66198"/>
                </a:lnTo>
                <a:lnTo>
                  <a:pt x="2698" y="116264"/>
                </a:lnTo>
                <a:lnTo>
                  <a:pt x="0" y="167639"/>
                </a:lnTo>
                <a:lnTo>
                  <a:pt x="2678" y="219829"/>
                </a:lnTo>
                <a:lnTo>
                  <a:pt x="6191" y="271779"/>
                </a:lnTo>
                <a:lnTo>
                  <a:pt x="12322" y="315158"/>
                </a:lnTo>
                <a:lnTo>
                  <a:pt x="22859" y="341629"/>
                </a:lnTo>
                <a:lnTo>
                  <a:pt x="35024" y="368935"/>
                </a:lnTo>
                <a:lnTo>
                  <a:pt x="42068" y="416242"/>
                </a:lnTo>
                <a:lnTo>
                  <a:pt x="45541" y="468788"/>
                </a:lnTo>
                <a:lnTo>
                  <a:pt x="46989" y="511809"/>
                </a:lnTo>
                <a:lnTo>
                  <a:pt x="45025" y="564177"/>
                </a:lnTo>
                <a:lnTo>
                  <a:pt x="41751" y="613568"/>
                </a:lnTo>
                <a:lnTo>
                  <a:pt x="35381" y="655577"/>
                </a:lnTo>
                <a:lnTo>
                  <a:pt x="24129" y="685800"/>
                </a:lnTo>
                <a:lnTo>
                  <a:pt x="205739" y="685800"/>
                </a:lnTo>
                <a:lnTo>
                  <a:pt x="217169" y="657562"/>
                </a:lnTo>
                <a:lnTo>
                  <a:pt x="223837" y="618013"/>
                </a:lnTo>
                <a:lnTo>
                  <a:pt x="227171" y="569178"/>
                </a:lnTo>
                <a:lnTo>
                  <a:pt x="228600" y="513079"/>
                </a:lnTo>
                <a:lnTo>
                  <a:pt x="227349" y="463034"/>
                </a:lnTo>
                <a:lnTo>
                  <a:pt x="224313" y="411797"/>
                </a:lnTo>
                <a:lnTo>
                  <a:pt x="217705" y="367704"/>
                </a:lnTo>
                <a:lnTo>
                  <a:pt x="205739" y="339089"/>
                </a:lnTo>
                <a:lnTo>
                  <a:pt x="195202" y="313769"/>
                </a:lnTo>
                <a:lnTo>
                  <a:pt x="189071" y="271779"/>
                </a:lnTo>
                <a:lnTo>
                  <a:pt x="185558" y="221218"/>
                </a:lnTo>
                <a:lnTo>
                  <a:pt x="182879" y="170179"/>
                </a:lnTo>
                <a:lnTo>
                  <a:pt x="185380" y="120907"/>
                </a:lnTo>
                <a:lnTo>
                  <a:pt x="188594" y="71278"/>
                </a:lnTo>
                <a:lnTo>
                  <a:pt x="194667" y="28555"/>
                </a:lnTo>
                <a:lnTo>
                  <a:pt x="205739" y="0"/>
                </a:lnTo>
                <a:close/>
              </a:path>
            </a:pathLst>
          </a:custGeom>
          <a:solidFill>
            <a:srgbClr val="7F7F7F"/>
          </a:solidFill>
        </p:spPr>
        <p:txBody>
          <a:bodyPr wrap="square" lIns="0" tIns="0" rIns="0" bIns="0" rtlCol="0"/>
          <a:lstStyle/>
          <a:p>
            <a:endParaRPr sz="1634"/>
          </a:p>
        </p:txBody>
      </p:sp>
      <p:sp>
        <p:nvSpPr>
          <p:cNvPr id="27" name="object 27"/>
          <p:cNvSpPr/>
          <p:nvPr/>
        </p:nvSpPr>
        <p:spPr>
          <a:xfrm>
            <a:off x="3725091" y="3113186"/>
            <a:ext cx="207469" cy="622407"/>
          </a:xfrm>
          <a:custGeom>
            <a:avLst/>
            <a:gdLst/>
            <a:ahLst/>
            <a:cxnLst/>
            <a:rect l="l" t="t" r="r" b="b"/>
            <a:pathLst>
              <a:path w="228600" h="685800">
                <a:moveTo>
                  <a:pt x="205739" y="0"/>
                </a:moveTo>
                <a:lnTo>
                  <a:pt x="194667" y="28555"/>
                </a:lnTo>
                <a:lnTo>
                  <a:pt x="188594" y="71278"/>
                </a:lnTo>
                <a:lnTo>
                  <a:pt x="185380" y="120907"/>
                </a:lnTo>
                <a:lnTo>
                  <a:pt x="182879" y="170179"/>
                </a:lnTo>
                <a:lnTo>
                  <a:pt x="185558" y="221218"/>
                </a:lnTo>
                <a:lnTo>
                  <a:pt x="189071" y="271779"/>
                </a:lnTo>
                <a:lnTo>
                  <a:pt x="195202" y="313769"/>
                </a:lnTo>
                <a:lnTo>
                  <a:pt x="205739" y="339089"/>
                </a:lnTo>
                <a:lnTo>
                  <a:pt x="217705" y="367704"/>
                </a:lnTo>
                <a:lnTo>
                  <a:pt x="224313" y="411797"/>
                </a:lnTo>
                <a:lnTo>
                  <a:pt x="227349" y="463034"/>
                </a:lnTo>
                <a:lnTo>
                  <a:pt x="228600" y="513079"/>
                </a:lnTo>
                <a:lnTo>
                  <a:pt x="227171" y="569178"/>
                </a:lnTo>
                <a:lnTo>
                  <a:pt x="223837" y="618013"/>
                </a:lnTo>
                <a:lnTo>
                  <a:pt x="217169" y="657562"/>
                </a:lnTo>
                <a:lnTo>
                  <a:pt x="205739" y="685800"/>
                </a:lnTo>
                <a:lnTo>
                  <a:pt x="24129" y="685800"/>
                </a:lnTo>
                <a:lnTo>
                  <a:pt x="35381" y="655577"/>
                </a:lnTo>
                <a:lnTo>
                  <a:pt x="41751" y="613568"/>
                </a:lnTo>
                <a:lnTo>
                  <a:pt x="45025" y="564177"/>
                </a:lnTo>
                <a:lnTo>
                  <a:pt x="46989" y="511809"/>
                </a:lnTo>
                <a:lnTo>
                  <a:pt x="45541" y="468788"/>
                </a:lnTo>
                <a:lnTo>
                  <a:pt x="42068" y="416242"/>
                </a:lnTo>
                <a:lnTo>
                  <a:pt x="35024" y="368935"/>
                </a:lnTo>
                <a:lnTo>
                  <a:pt x="22859" y="341629"/>
                </a:lnTo>
                <a:lnTo>
                  <a:pt x="12322" y="315158"/>
                </a:lnTo>
                <a:lnTo>
                  <a:pt x="6191" y="271779"/>
                </a:lnTo>
                <a:lnTo>
                  <a:pt x="2678" y="219829"/>
                </a:lnTo>
                <a:lnTo>
                  <a:pt x="0" y="167639"/>
                </a:lnTo>
                <a:lnTo>
                  <a:pt x="2698" y="116264"/>
                </a:lnTo>
                <a:lnTo>
                  <a:pt x="6349" y="66198"/>
                </a:lnTo>
                <a:lnTo>
                  <a:pt x="12858"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3932560"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9" name="object 29"/>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0" name="object 30"/>
          <p:cNvSpPr/>
          <p:nvPr/>
        </p:nvSpPr>
        <p:spPr>
          <a:xfrm>
            <a:off x="4731316" y="3113186"/>
            <a:ext cx="207469" cy="622407"/>
          </a:xfrm>
          <a:custGeom>
            <a:avLst/>
            <a:gdLst/>
            <a:ahLst/>
            <a:cxnLst/>
            <a:rect l="l" t="t" r="r" b="b"/>
            <a:pathLst>
              <a:path w="228600" h="685800">
                <a:moveTo>
                  <a:pt x="204469" y="0"/>
                </a:moveTo>
                <a:lnTo>
                  <a:pt x="22859" y="0"/>
                </a:lnTo>
                <a:lnTo>
                  <a:pt x="12322" y="24943"/>
                </a:lnTo>
                <a:lnTo>
                  <a:pt x="6191" y="66198"/>
                </a:lnTo>
                <a:lnTo>
                  <a:pt x="2678" y="116264"/>
                </a:lnTo>
                <a:lnTo>
                  <a:pt x="0" y="167639"/>
                </a:lnTo>
                <a:lnTo>
                  <a:pt x="2143" y="219829"/>
                </a:lnTo>
                <a:lnTo>
                  <a:pt x="5714" y="271779"/>
                </a:lnTo>
                <a:lnTo>
                  <a:pt x="12144"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4488" y="313769"/>
                </a:lnTo>
                <a:lnTo>
                  <a:pt x="188436" y="271779"/>
                </a:lnTo>
                <a:lnTo>
                  <a:pt x="185003"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31" name="object 31"/>
          <p:cNvSpPr/>
          <p:nvPr/>
        </p:nvSpPr>
        <p:spPr>
          <a:xfrm>
            <a:off x="4731316"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218"/>
                </a:lnTo>
                <a:lnTo>
                  <a:pt x="188436" y="271779"/>
                </a:lnTo>
                <a:lnTo>
                  <a:pt x="194488"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2144" y="315158"/>
                </a:lnTo>
                <a:lnTo>
                  <a:pt x="5714" y="271779"/>
                </a:lnTo>
                <a:lnTo>
                  <a:pt x="2143" y="219829"/>
                </a:lnTo>
                <a:lnTo>
                  <a:pt x="0" y="167639"/>
                </a:lnTo>
                <a:lnTo>
                  <a:pt x="2678" y="116264"/>
                </a:lnTo>
                <a:lnTo>
                  <a:pt x="6191" y="66198"/>
                </a:lnTo>
                <a:lnTo>
                  <a:pt x="12322"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7023847"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35" name="object 35"/>
          <p:cNvSpPr/>
          <p:nvPr/>
        </p:nvSpPr>
        <p:spPr>
          <a:xfrm>
            <a:off x="7023847"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7231316"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023847"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8028918" y="3112033"/>
            <a:ext cx="208622" cy="622407"/>
          </a:xfrm>
          <a:custGeom>
            <a:avLst/>
            <a:gdLst/>
            <a:ahLst/>
            <a:cxnLst/>
            <a:rect l="l" t="t" r="r" b="b"/>
            <a:pathLst>
              <a:path w="229870" h="685800">
                <a:moveTo>
                  <a:pt x="205739" y="0"/>
                </a:moveTo>
                <a:lnTo>
                  <a:pt x="24129" y="0"/>
                </a:lnTo>
                <a:lnTo>
                  <a:pt x="13037" y="25122"/>
                </a:lnTo>
                <a:lnTo>
                  <a:pt x="6826" y="66675"/>
                </a:lnTo>
                <a:lnTo>
                  <a:pt x="3234" y="116800"/>
                </a:lnTo>
                <a:lnTo>
                  <a:pt x="0" y="167639"/>
                </a:lnTo>
                <a:lnTo>
                  <a:pt x="2698" y="220543"/>
                </a:lnTo>
                <a:lnTo>
                  <a:pt x="6349" y="272732"/>
                </a:lnTo>
                <a:lnTo>
                  <a:pt x="12858" y="315872"/>
                </a:lnTo>
                <a:lnTo>
                  <a:pt x="24129" y="341629"/>
                </a:lnTo>
                <a:lnTo>
                  <a:pt x="36095" y="369490"/>
                </a:lnTo>
                <a:lnTo>
                  <a:pt x="42703" y="416877"/>
                </a:lnTo>
                <a:lnTo>
                  <a:pt x="45739" y="469503"/>
                </a:lnTo>
                <a:lnTo>
                  <a:pt x="46989" y="513079"/>
                </a:lnTo>
                <a:lnTo>
                  <a:pt x="45204" y="564713"/>
                </a:lnTo>
                <a:lnTo>
                  <a:pt x="42227" y="613727"/>
                </a:lnTo>
                <a:lnTo>
                  <a:pt x="35917" y="655597"/>
                </a:lnTo>
                <a:lnTo>
                  <a:pt x="24129" y="685800"/>
                </a:lnTo>
                <a:lnTo>
                  <a:pt x="205739" y="685800"/>
                </a:lnTo>
                <a:lnTo>
                  <a:pt x="217725" y="657740"/>
                </a:lnTo>
                <a:lnTo>
                  <a:pt x="224472" y="618489"/>
                </a:lnTo>
                <a:lnTo>
                  <a:pt x="227885" y="569714"/>
                </a:lnTo>
                <a:lnTo>
                  <a:pt x="229869" y="513079"/>
                </a:lnTo>
                <a:lnTo>
                  <a:pt x="228421" y="463034"/>
                </a:lnTo>
                <a:lnTo>
                  <a:pt x="224948" y="411797"/>
                </a:lnTo>
                <a:lnTo>
                  <a:pt x="217904" y="367704"/>
                </a:lnTo>
                <a:lnTo>
                  <a:pt x="205739" y="339089"/>
                </a:lnTo>
                <a:lnTo>
                  <a:pt x="195202" y="314483"/>
                </a:lnTo>
                <a:lnTo>
                  <a:pt x="189071" y="272732"/>
                </a:lnTo>
                <a:lnTo>
                  <a:pt x="185558" y="221932"/>
                </a:lnTo>
                <a:lnTo>
                  <a:pt x="182879" y="170179"/>
                </a:lnTo>
                <a:lnTo>
                  <a:pt x="186094" y="120907"/>
                </a:lnTo>
                <a:lnTo>
                  <a:pt x="189547" y="71278"/>
                </a:lnTo>
                <a:lnTo>
                  <a:pt x="195381" y="28555"/>
                </a:lnTo>
                <a:lnTo>
                  <a:pt x="205739" y="0"/>
                </a:lnTo>
                <a:close/>
              </a:path>
            </a:pathLst>
          </a:custGeom>
          <a:solidFill>
            <a:srgbClr val="7F7F7F"/>
          </a:solidFill>
        </p:spPr>
        <p:txBody>
          <a:bodyPr wrap="square" lIns="0" tIns="0" rIns="0" bIns="0" rtlCol="0"/>
          <a:lstStyle/>
          <a:p>
            <a:endParaRPr sz="1634"/>
          </a:p>
        </p:txBody>
      </p:sp>
      <p:sp>
        <p:nvSpPr>
          <p:cNvPr id="39" name="object 39"/>
          <p:cNvSpPr/>
          <p:nvPr/>
        </p:nvSpPr>
        <p:spPr>
          <a:xfrm>
            <a:off x="8028918" y="3112033"/>
            <a:ext cx="208622" cy="622407"/>
          </a:xfrm>
          <a:custGeom>
            <a:avLst/>
            <a:gdLst/>
            <a:ahLst/>
            <a:cxnLst/>
            <a:rect l="l" t="t" r="r" b="b"/>
            <a:pathLst>
              <a:path w="229870" h="685800">
                <a:moveTo>
                  <a:pt x="205739" y="0"/>
                </a:moveTo>
                <a:lnTo>
                  <a:pt x="195381" y="28555"/>
                </a:lnTo>
                <a:lnTo>
                  <a:pt x="189547" y="71278"/>
                </a:lnTo>
                <a:lnTo>
                  <a:pt x="186094" y="120907"/>
                </a:lnTo>
                <a:lnTo>
                  <a:pt x="182879" y="170179"/>
                </a:lnTo>
                <a:lnTo>
                  <a:pt x="185558" y="221932"/>
                </a:lnTo>
                <a:lnTo>
                  <a:pt x="189071" y="272732"/>
                </a:lnTo>
                <a:lnTo>
                  <a:pt x="195202" y="314483"/>
                </a:lnTo>
                <a:lnTo>
                  <a:pt x="205739" y="339089"/>
                </a:lnTo>
                <a:lnTo>
                  <a:pt x="217904" y="367704"/>
                </a:lnTo>
                <a:lnTo>
                  <a:pt x="224948" y="411797"/>
                </a:lnTo>
                <a:lnTo>
                  <a:pt x="228421" y="463034"/>
                </a:lnTo>
                <a:lnTo>
                  <a:pt x="229869" y="513079"/>
                </a:lnTo>
                <a:lnTo>
                  <a:pt x="227885" y="569714"/>
                </a:lnTo>
                <a:lnTo>
                  <a:pt x="224472" y="618489"/>
                </a:lnTo>
                <a:lnTo>
                  <a:pt x="217725" y="657740"/>
                </a:lnTo>
                <a:lnTo>
                  <a:pt x="205739" y="685800"/>
                </a:lnTo>
                <a:lnTo>
                  <a:pt x="24129" y="685800"/>
                </a:lnTo>
                <a:lnTo>
                  <a:pt x="35917" y="655597"/>
                </a:lnTo>
                <a:lnTo>
                  <a:pt x="42227" y="613727"/>
                </a:lnTo>
                <a:lnTo>
                  <a:pt x="45204" y="564713"/>
                </a:lnTo>
                <a:lnTo>
                  <a:pt x="46989" y="513079"/>
                </a:lnTo>
                <a:lnTo>
                  <a:pt x="45739" y="469503"/>
                </a:lnTo>
                <a:lnTo>
                  <a:pt x="42703" y="416877"/>
                </a:lnTo>
                <a:lnTo>
                  <a:pt x="36095" y="369490"/>
                </a:lnTo>
                <a:lnTo>
                  <a:pt x="24129" y="341629"/>
                </a:lnTo>
                <a:lnTo>
                  <a:pt x="12858" y="315872"/>
                </a:lnTo>
                <a:lnTo>
                  <a:pt x="6349" y="272732"/>
                </a:lnTo>
                <a:lnTo>
                  <a:pt x="2698" y="220543"/>
                </a:lnTo>
                <a:lnTo>
                  <a:pt x="0" y="167639"/>
                </a:lnTo>
                <a:lnTo>
                  <a:pt x="3234" y="116800"/>
                </a:lnTo>
                <a:lnTo>
                  <a:pt x="6826" y="66675"/>
                </a:lnTo>
                <a:lnTo>
                  <a:pt x="13037" y="25122"/>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8237539"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8028919"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3" name="object 43"/>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5" name="object 45"/>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6" name="object 46"/>
          <p:cNvSpPr/>
          <p:nvPr/>
        </p:nvSpPr>
        <p:spPr>
          <a:xfrm>
            <a:off x="3387378"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7" name="object 47"/>
          <p:cNvSpPr/>
          <p:nvPr/>
        </p:nvSpPr>
        <p:spPr>
          <a:xfrm>
            <a:off x="3387378"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3387378"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9" name="object 49"/>
          <p:cNvSpPr/>
          <p:nvPr/>
        </p:nvSpPr>
        <p:spPr>
          <a:xfrm>
            <a:off x="3594847"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0" name="object 50"/>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51" name="object 51"/>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52" name="object 52"/>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6" name="object 56"/>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58" name="object 58"/>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0" name="object 60"/>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1" name="object 61"/>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62" name="object 62"/>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4</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63" name="object 63"/>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64" name="object 64"/>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65" name="object 65"/>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3406171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3725091" y="3113186"/>
            <a:ext cx="207469" cy="622407"/>
          </a:xfrm>
          <a:custGeom>
            <a:avLst/>
            <a:gdLst/>
            <a:ahLst/>
            <a:cxnLst/>
            <a:rect l="l" t="t" r="r" b="b"/>
            <a:pathLst>
              <a:path w="228600" h="685800">
                <a:moveTo>
                  <a:pt x="205739" y="0"/>
                </a:moveTo>
                <a:lnTo>
                  <a:pt x="24129" y="0"/>
                </a:lnTo>
                <a:lnTo>
                  <a:pt x="12858" y="24943"/>
                </a:lnTo>
                <a:lnTo>
                  <a:pt x="6349" y="66198"/>
                </a:lnTo>
                <a:lnTo>
                  <a:pt x="2698" y="116264"/>
                </a:lnTo>
                <a:lnTo>
                  <a:pt x="0" y="167639"/>
                </a:lnTo>
                <a:lnTo>
                  <a:pt x="2678" y="219829"/>
                </a:lnTo>
                <a:lnTo>
                  <a:pt x="6191" y="271779"/>
                </a:lnTo>
                <a:lnTo>
                  <a:pt x="12322" y="315158"/>
                </a:lnTo>
                <a:lnTo>
                  <a:pt x="22859" y="341629"/>
                </a:lnTo>
                <a:lnTo>
                  <a:pt x="35024" y="368935"/>
                </a:lnTo>
                <a:lnTo>
                  <a:pt x="42068" y="416242"/>
                </a:lnTo>
                <a:lnTo>
                  <a:pt x="45541" y="468788"/>
                </a:lnTo>
                <a:lnTo>
                  <a:pt x="46989" y="511809"/>
                </a:lnTo>
                <a:lnTo>
                  <a:pt x="45025" y="564177"/>
                </a:lnTo>
                <a:lnTo>
                  <a:pt x="41751" y="613568"/>
                </a:lnTo>
                <a:lnTo>
                  <a:pt x="35381" y="655577"/>
                </a:lnTo>
                <a:lnTo>
                  <a:pt x="24129" y="685800"/>
                </a:lnTo>
                <a:lnTo>
                  <a:pt x="205739" y="685800"/>
                </a:lnTo>
                <a:lnTo>
                  <a:pt x="217169" y="657562"/>
                </a:lnTo>
                <a:lnTo>
                  <a:pt x="223837" y="618013"/>
                </a:lnTo>
                <a:lnTo>
                  <a:pt x="227171" y="569178"/>
                </a:lnTo>
                <a:lnTo>
                  <a:pt x="228600" y="513079"/>
                </a:lnTo>
                <a:lnTo>
                  <a:pt x="227349" y="463034"/>
                </a:lnTo>
                <a:lnTo>
                  <a:pt x="224313" y="411797"/>
                </a:lnTo>
                <a:lnTo>
                  <a:pt x="217705" y="367704"/>
                </a:lnTo>
                <a:lnTo>
                  <a:pt x="205739" y="339089"/>
                </a:lnTo>
                <a:lnTo>
                  <a:pt x="195202" y="313769"/>
                </a:lnTo>
                <a:lnTo>
                  <a:pt x="189071" y="271779"/>
                </a:lnTo>
                <a:lnTo>
                  <a:pt x="185558" y="221218"/>
                </a:lnTo>
                <a:lnTo>
                  <a:pt x="182879" y="170179"/>
                </a:lnTo>
                <a:lnTo>
                  <a:pt x="185380" y="120907"/>
                </a:lnTo>
                <a:lnTo>
                  <a:pt x="188594" y="71278"/>
                </a:lnTo>
                <a:lnTo>
                  <a:pt x="194667" y="28555"/>
                </a:lnTo>
                <a:lnTo>
                  <a:pt x="205739" y="0"/>
                </a:lnTo>
                <a:close/>
              </a:path>
            </a:pathLst>
          </a:custGeom>
          <a:solidFill>
            <a:srgbClr val="7F7F7F"/>
          </a:solidFill>
        </p:spPr>
        <p:txBody>
          <a:bodyPr wrap="square" lIns="0" tIns="0" rIns="0" bIns="0" rtlCol="0"/>
          <a:lstStyle/>
          <a:p>
            <a:endParaRPr sz="1634"/>
          </a:p>
        </p:txBody>
      </p:sp>
      <p:sp>
        <p:nvSpPr>
          <p:cNvPr id="8" name="object 8"/>
          <p:cNvSpPr/>
          <p:nvPr/>
        </p:nvSpPr>
        <p:spPr>
          <a:xfrm>
            <a:off x="3725091" y="3113186"/>
            <a:ext cx="207469" cy="622407"/>
          </a:xfrm>
          <a:custGeom>
            <a:avLst/>
            <a:gdLst/>
            <a:ahLst/>
            <a:cxnLst/>
            <a:rect l="l" t="t" r="r" b="b"/>
            <a:pathLst>
              <a:path w="228600" h="685800">
                <a:moveTo>
                  <a:pt x="205739" y="0"/>
                </a:moveTo>
                <a:lnTo>
                  <a:pt x="194667" y="28555"/>
                </a:lnTo>
                <a:lnTo>
                  <a:pt x="188594" y="71278"/>
                </a:lnTo>
                <a:lnTo>
                  <a:pt x="185380" y="120907"/>
                </a:lnTo>
                <a:lnTo>
                  <a:pt x="182879" y="170179"/>
                </a:lnTo>
                <a:lnTo>
                  <a:pt x="185558" y="221218"/>
                </a:lnTo>
                <a:lnTo>
                  <a:pt x="189071" y="271779"/>
                </a:lnTo>
                <a:lnTo>
                  <a:pt x="195202" y="313769"/>
                </a:lnTo>
                <a:lnTo>
                  <a:pt x="205739" y="339089"/>
                </a:lnTo>
                <a:lnTo>
                  <a:pt x="217705" y="367704"/>
                </a:lnTo>
                <a:lnTo>
                  <a:pt x="224313" y="411797"/>
                </a:lnTo>
                <a:lnTo>
                  <a:pt x="227349" y="463034"/>
                </a:lnTo>
                <a:lnTo>
                  <a:pt x="228600" y="513079"/>
                </a:lnTo>
                <a:lnTo>
                  <a:pt x="227171" y="569178"/>
                </a:lnTo>
                <a:lnTo>
                  <a:pt x="223837" y="618013"/>
                </a:lnTo>
                <a:lnTo>
                  <a:pt x="217169" y="657562"/>
                </a:lnTo>
                <a:lnTo>
                  <a:pt x="205739" y="685800"/>
                </a:lnTo>
                <a:lnTo>
                  <a:pt x="24129" y="685800"/>
                </a:lnTo>
                <a:lnTo>
                  <a:pt x="35381" y="655577"/>
                </a:lnTo>
                <a:lnTo>
                  <a:pt x="41751" y="613568"/>
                </a:lnTo>
                <a:lnTo>
                  <a:pt x="45025" y="564177"/>
                </a:lnTo>
                <a:lnTo>
                  <a:pt x="46989" y="511809"/>
                </a:lnTo>
                <a:lnTo>
                  <a:pt x="45541" y="468788"/>
                </a:lnTo>
                <a:lnTo>
                  <a:pt x="42068" y="416242"/>
                </a:lnTo>
                <a:lnTo>
                  <a:pt x="35024" y="368935"/>
                </a:lnTo>
                <a:lnTo>
                  <a:pt x="22859" y="341629"/>
                </a:lnTo>
                <a:lnTo>
                  <a:pt x="12322" y="315158"/>
                </a:lnTo>
                <a:lnTo>
                  <a:pt x="6191" y="271779"/>
                </a:lnTo>
                <a:lnTo>
                  <a:pt x="2678" y="219829"/>
                </a:lnTo>
                <a:lnTo>
                  <a:pt x="0" y="167639"/>
                </a:lnTo>
                <a:lnTo>
                  <a:pt x="2698" y="116264"/>
                </a:lnTo>
                <a:lnTo>
                  <a:pt x="6349" y="66198"/>
                </a:lnTo>
                <a:lnTo>
                  <a:pt x="12858"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932560"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4731316" y="3113186"/>
            <a:ext cx="207469" cy="622407"/>
          </a:xfrm>
          <a:custGeom>
            <a:avLst/>
            <a:gdLst/>
            <a:ahLst/>
            <a:cxnLst/>
            <a:rect l="l" t="t" r="r" b="b"/>
            <a:pathLst>
              <a:path w="228600" h="685800">
                <a:moveTo>
                  <a:pt x="204469" y="0"/>
                </a:moveTo>
                <a:lnTo>
                  <a:pt x="22859" y="0"/>
                </a:lnTo>
                <a:lnTo>
                  <a:pt x="12322" y="24943"/>
                </a:lnTo>
                <a:lnTo>
                  <a:pt x="6191" y="66198"/>
                </a:lnTo>
                <a:lnTo>
                  <a:pt x="2678" y="116264"/>
                </a:lnTo>
                <a:lnTo>
                  <a:pt x="0" y="167639"/>
                </a:lnTo>
                <a:lnTo>
                  <a:pt x="2143" y="219829"/>
                </a:lnTo>
                <a:lnTo>
                  <a:pt x="5714" y="271779"/>
                </a:lnTo>
                <a:lnTo>
                  <a:pt x="12144"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4488" y="313769"/>
                </a:lnTo>
                <a:lnTo>
                  <a:pt x="188436" y="271779"/>
                </a:lnTo>
                <a:lnTo>
                  <a:pt x="185003"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12" name="object 12"/>
          <p:cNvSpPr/>
          <p:nvPr/>
        </p:nvSpPr>
        <p:spPr>
          <a:xfrm>
            <a:off x="4731316"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218"/>
                </a:lnTo>
                <a:lnTo>
                  <a:pt x="188436" y="271779"/>
                </a:lnTo>
                <a:lnTo>
                  <a:pt x="194488"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2144" y="315158"/>
                </a:lnTo>
                <a:lnTo>
                  <a:pt x="5714" y="271779"/>
                </a:lnTo>
                <a:lnTo>
                  <a:pt x="2143" y="219829"/>
                </a:lnTo>
                <a:lnTo>
                  <a:pt x="0" y="167639"/>
                </a:lnTo>
                <a:lnTo>
                  <a:pt x="2678" y="116264"/>
                </a:lnTo>
                <a:lnTo>
                  <a:pt x="6191" y="66198"/>
                </a:lnTo>
                <a:lnTo>
                  <a:pt x="12322"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4" name="object 14"/>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7023847" y="3112034"/>
            <a:ext cx="208622" cy="623559"/>
          </a:xfrm>
          <a:custGeom>
            <a:avLst/>
            <a:gdLst/>
            <a:ahLst/>
            <a:cxnLst/>
            <a:rect l="l" t="t" r="r" b="b"/>
            <a:pathLst>
              <a:path w="229870" h="687070">
                <a:moveTo>
                  <a:pt x="205739" y="0"/>
                </a:moveTo>
                <a:lnTo>
                  <a:pt x="24129" y="0"/>
                </a:lnTo>
                <a:lnTo>
                  <a:pt x="12858" y="25122"/>
                </a:lnTo>
                <a:lnTo>
                  <a:pt x="6349" y="66675"/>
                </a:lnTo>
                <a:lnTo>
                  <a:pt x="2698" y="116800"/>
                </a:lnTo>
                <a:lnTo>
                  <a:pt x="0" y="167639"/>
                </a:lnTo>
                <a:lnTo>
                  <a:pt x="2678" y="220563"/>
                </a:lnTo>
                <a:lnTo>
                  <a:pt x="6191" y="272891"/>
                </a:lnTo>
                <a:lnTo>
                  <a:pt x="12322" y="316408"/>
                </a:lnTo>
                <a:lnTo>
                  <a:pt x="22860" y="342900"/>
                </a:lnTo>
                <a:lnTo>
                  <a:pt x="35560" y="370026"/>
                </a:lnTo>
                <a:lnTo>
                  <a:pt x="42545" y="417036"/>
                </a:lnTo>
                <a:lnTo>
                  <a:pt x="45720" y="469522"/>
                </a:lnTo>
                <a:lnTo>
                  <a:pt x="46989" y="513079"/>
                </a:lnTo>
                <a:lnTo>
                  <a:pt x="45204" y="564733"/>
                </a:lnTo>
                <a:lnTo>
                  <a:pt x="42227" y="613886"/>
                </a:lnTo>
                <a:lnTo>
                  <a:pt x="35917" y="656133"/>
                </a:lnTo>
                <a:lnTo>
                  <a:pt x="24129" y="687070"/>
                </a:lnTo>
                <a:lnTo>
                  <a:pt x="205739" y="687070"/>
                </a:lnTo>
                <a:lnTo>
                  <a:pt x="217189" y="658812"/>
                </a:lnTo>
                <a:lnTo>
                  <a:pt x="223996" y="619125"/>
                </a:lnTo>
                <a:lnTo>
                  <a:pt x="227707" y="569912"/>
                </a:lnTo>
                <a:lnTo>
                  <a:pt x="229870" y="513079"/>
                </a:lnTo>
                <a:lnTo>
                  <a:pt x="227885" y="463053"/>
                </a:lnTo>
                <a:lnTo>
                  <a:pt x="224472" y="411956"/>
                </a:lnTo>
                <a:lnTo>
                  <a:pt x="217725" y="368240"/>
                </a:lnTo>
                <a:lnTo>
                  <a:pt x="205739" y="340360"/>
                </a:lnTo>
                <a:lnTo>
                  <a:pt x="195202" y="315019"/>
                </a:lnTo>
                <a:lnTo>
                  <a:pt x="189071" y="272891"/>
                </a:lnTo>
                <a:lnTo>
                  <a:pt x="185558" y="221952"/>
                </a:lnTo>
                <a:lnTo>
                  <a:pt x="182879" y="170179"/>
                </a:lnTo>
                <a:lnTo>
                  <a:pt x="185380" y="121086"/>
                </a:lnTo>
                <a:lnTo>
                  <a:pt x="188595" y="71755"/>
                </a:lnTo>
                <a:lnTo>
                  <a:pt x="194667" y="29090"/>
                </a:lnTo>
                <a:lnTo>
                  <a:pt x="205739" y="0"/>
                </a:lnTo>
                <a:close/>
              </a:path>
            </a:pathLst>
          </a:custGeom>
          <a:solidFill>
            <a:srgbClr val="7F7F7F"/>
          </a:solidFill>
        </p:spPr>
        <p:txBody>
          <a:bodyPr wrap="square" lIns="0" tIns="0" rIns="0" bIns="0" rtlCol="0"/>
          <a:lstStyle/>
          <a:p>
            <a:endParaRPr sz="1634"/>
          </a:p>
        </p:txBody>
      </p:sp>
      <p:sp>
        <p:nvSpPr>
          <p:cNvPr id="16" name="object 16"/>
          <p:cNvSpPr/>
          <p:nvPr/>
        </p:nvSpPr>
        <p:spPr>
          <a:xfrm>
            <a:off x="7023847" y="3112034"/>
            <a:ext cx="208622" cy="623559"/>
          </a:xfrm>
          <a:custGeom>
            <a:avLst/>
            <a:gdLst/>
            <a:ahLst/>
            <a:cxnLst/>
            <a:rect l="l" t="t" r="r" b="b"/>
            <a:pathLst>
              <a:path w="229870" h="687070">
                <a:moveTo>
                  <a:pt x="205739" y="0"/>
                </a:moveTo>
                <a:lnTo>
                  <a:pt x="194667" y="29090"/>
                </a:lnTo>
                <a:lnTo>
                  <a:pt x="188595" y="71755"/>
                </a:lnTo>
                <a:lnTo>
                  <a:pt x="185380" y="121086"/>
                </a:lnTo>
                <a:lnTo>
                  <a:pt x="182879" y="170179"/>
                </a:lnTo>
                <a:lnTo>
                  <a:pt x="185558" y="221952"/>
                </a:lnTo>
                <a:lnTo>
                  <a:pt x="189071" y="272891"/>
                </a:lnTo>
                <a:lnTo>
                  <a:pt x="195202" y="315019"/>
                </a:lnTo>
                <a:lnTo>
                  <a:pt x="205739" y="340360"/>
                </a:lnTo>
                <a:lnTo>
                  <a:pt x="217725" y="368240"/>
                </a:lnTo>
                <a:lnTo>
                  <a:pt x="224472" y="411956"/>
                </a:lnTo>
                <a:lnTo>
                  <a:pt x="227885" y="463053"/>
                </a:lnTo>
                <a:lnTo>
                  <a:pt x="229870" y="513079"/>
                </a:lnTo>
                <a:lnTo>
                  <a:pt x="227707" y="569912"/>
                </a:lnTo>
                <a:lnTo>
                  <a:pt x="223996" y="619125"/>
                </a:lnTo>
                <a:lnTo>
                  <a:pt x="217189" y="658812"/>
                </a:lnTo>
                <a:lnTo>
                  <a:pt x="205739" y="687070"/>
                </a:lnTo>
                <a:lnTo>
                  <a:pt x="24129" y="687070"/>
                </a:lnTo>
                <a:lnTo>
                  <a:pt x="35917" y="656133"/>
                </a:lnTo>
                <a:lnTo>
                  <a:pt x="42227" y="613886"/>
                </a:lnTo>
                <a:lnTo>
                  <a:pt x="45204" y="564733"/>
                </a:lnTo>
                <a:lnTo>
                  <a:pt x="46989" y="513079"/>
                </a:lnTo>
                <a:lnTo>
                  <a:pt x="45720" y="469522"/>
                </a:lnTo>
                <a:lnTo>
                  <a:pt x="42545" y="417036"/>
                </a:lnTo>
                <a:lnTo>
                  <a:pt x="35560" y="370026"/>
                </a:lnTo>
                <a:lnTo>
                  <a:pt x="22860" y="342900"/>
                </a:lnTo>
                <a:lnTo>
                  <a:pt x="12322" y="316408"/>
                </a:lnTo>
                <a:lnTo>
                  <a:pt x="6191" y="272891"/>
                </a:lnTo>
                <a:lnTo>
                  <a:pt x="2678" y="220563"/>
                </a:lnTo>
                <a:lnTo>
                  <a:pt x="0" y="167639"/>
                </a:lnTo>
                <a:lnTo>
                  <a:pt x="2698" y="116800"/>
                </a:lnTo>
                <a:lnTo>
                  <a:pt x="6349" y="66675"/>
                </a:lnTo>
                <a:lnTo>
                  <a:pt x="12858" y="25122"/>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7232469"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8" name="object 18"/>
          <p:cNvSpPr/>
          <p:nvPr/>
        </p:nvSpPr>
        <p:spPr>
          <a:xfrm>
            <a:off x="7023847"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8030070" y="3112034"/>
            <a:ext cx="207469" cy="623559"/>
          </a:xfrm>
          <a:custGeom>
            <a:avLst/>
            <a:gdLst/>
            <a:ahLst/>
            <a:cxnLst/>
            <a:rect l="l" t="t" r="r" b="b"/>
            <a:pathLst>
              <a:path w="228600" h="687070">
                <a:moveTo>
                  <a:pt x="205740" y="0"/>
                </a:moveTo>
                <a:lnTo>
                  <a:pt x="22860" y="0"/>
                </a:lnTo>
                <a:lnTo>
                  <a:pt x="12322" y="25122"/>
                </a:lnTo>
                <a:lnTo>
                  <a:pt x="6191" y="66675"/>
                </a:lnTo>
                <a:lnTo>
                  <a:pt x="2678" y="116800"/>
                </a:lnTo>
                <a:lnTo>
                  <a:pt x="0" y="167639"/>
                </a:lnTo>
                <a:lnTo>
                  <a:pt x="2678" y="220563"/>
                </a:lnTo>
                <a:lnTo>
                  <a:pt x="6191" y="272891"/>
                </a:lnTo>
                <a:lnTo>
                  <a:pt x="12322" y="316408"/>
                </a:lnTo>
                <a:lnTo>
                  <a:pt x="22860" y="342900"/>
                </a:lnTo>
                <a:lnTo>
                  <a:pt x="34825" y="370026"/>
                </a:lnTo>
                <a:lnTo>
                  <a:pt x="41433" y="417036"/>
                </a:lnTo>
                <a:lnTo>
                  <a:pt x="44469" y="469522"/>
                </a:lnTo>
                <a:lnTo>
                  <a:pt x="45720" y="513079"/>
                </a:lnTo>
                <a:lnTo>
                  <a:pt x="43934" y="564733"/>
                </a:lnTo>
                <a:lnTo>
                  <a:pt x="40957" y="613886"/>
                </a:lnTo>
                <a:lnTo>
                  <a:pt x="34647" y="656133"/>
                </a:lnTo>
                <a:lnTo>
                  <a:pt x="22860" y="687070"/>
                </a:lnTo>
                <a:lnTo>
                  <a:pt x="205740" y="687070"/>
                </a:lnTo>
                <a:lnTo>
                  <a:pt x="217170" y="658812"/>
                </a:lnTo>
                <a:lnTo>
                  <a:pt x="223837" y="619125"/>
                </a:lnTo>
                <a:lnTo>
                  <a:pt x="227171" y="569912"/>
                </a:lnTo>
                <a:lnTo>
                  <a:pt x="228600" y="513079"/>
                </a:lnTo>
                <a:lnTo>
                  <a:pt x="227330" y="463053"/>
                </a:lnTo>
                <a:lnTo>
                  <a:pt x="224155" y="411956"/>
                </a:lnTo>
                <a:lnTo>
                  <a:pt x="217170" y="368240"/>
                </a:lnTo>
                <a:lnTo>
                  <a:pt x="204470" y="340360"/>
                </a:lnTo>
                <a:lnTo>
                  <a:pt x="194667" y="315019"/>
                </a:lnTo>
                <a:lnTo>
                  <a:pt x="188912" y="272891"/>
                </a:lnTo>
                <a:lnTo>
                  <a:pt x="185539" y="221952"/>
                </a:lnTo>
                <a:lnTo>
                  <a:pt x="182880" y="170179"/>
                </a:lnTo>
                <a:lnTo>
                  <a:pt x="185380" y="121086"/>
                </a:lnTo>
                <a:lnTo>
                  <a:pt x="188595" y="71755"/>
                </a:lnTo>
                <a:lnTo>
                  <a:pt x="194667" y="29090"/>
                </a:lnTo>
                <a:lnTo>
                  <a:pt x="205740" y="0"/>
                </a:lnTo>
                <a:close/>
              </a:path>
            </a:pathLst>
          </a:custGeom>
          <a:solidFill>
            <a:srgbClr val="7F7F7F"/>
          </a:solidFill>
        </p:spPr>
        <p:txBody>
          <a:bodyPr wrap="square" lIns="0" tIns="0" rIns="0" bIns="0" rtlCol="0"/>
          <a:lstStyle/>
          <a:p>
            <a:endParaRPr sz="1634"/>
          </a:p>
        </p:txBody>
      </p:sp>
      <p:sp>
        <p:nvSpPr>
          <p:cNvPr id="20" name="object 20"/>
          <p:cNvSpPr/>
          <p:nvPr/>
        </p:nvSpPr>
        <p:spPr>
          <a:xfrm>
            <a:off x="8030070" y="3112034"/>
            <a:ext cx="207469" cy="623559"/>
          </a:xfrm>
          <a:custGeom>
            <a:avLst/>
            <a:gdLst/>
            <a:ahLst/>
            <a:cxnLst/>
            <a:rect l="l" t="t" r="r" b="b"/>
            <a:pathLst>
              <a:path w="228600" h="687070">
                <a:moveTo>
                  <a:pt x="205740" y="0"/>
                </a:moveTo>
                <a:lnTo>
                  <a:pt x="194667" y="29090"/>
                </a:lnTo>
                <a:lnTo>
                  <a:pt x="188595" y="71755"/>
                </a:lnTo>
                <a:lnTo>
                  <a:pt x="185380" y="121086"/>
                </a:lnTo>
                <a:lnTo>
                  <a:pt x="182880" y="170179"/>
                </a:lnTo>
                <a:lnTo>
                  <a:pt x="185539" y="221952"/>
                </a:lnTo>
                <a:lnTo>
                  <a:pt x="188912" y="272891"/>
                </a:lnTo>
                <a:lnTo>
                  <a:pt x="194667" y="315019"/>
                </a:lnTo>
                <a:lnTo>
                  <a:pt x="204470" y="340360"/>
                </a:lnTo>
                <a:lnTo>
                  <a:pt x="217170" y="368240"/>
                </a:lnTo>
                <a:lnTo>
                  <a:pt x="224155" y="411956"/>
                </a:lnTo>
                <a:lnTo>
                  <a:pt x="227330" y="463053"/>
                </a:lnTo>
                <a:lnTo>
                  <a:pt x="228600" y="513079"/>
                </a:lnTo>
                <a:lnTo>
                  <a:pt x="227171" y="569912"/>
                </a:lnTo>
                <a:lnTo>
                  <a:pt x="223837" y="619125"/>
                </a:lnTo>
                <a:lnTo>
                  <a:pt x="217170" y="658812"/>
                </a:lnTo>
                <a:lnTo>
                  <a:pt x="205740" y="687070"/>
                </a:lnTo>
                <a:lnTo>
                  <a:pt x="22860" y="687070"/>
                </a:lnTo>
                <a:lnTo>
                  <a:pt x="34647" y="656133"/>
                </a:lnTo>
                <a:lnTo>
                  <a:pt x="40957" y="613886"/>
                </a:lnTo>
                <a:lnTo>
                  <a:pt x="43934" y="564733"/>
                </a:lnTo>
                <a:lnTo>
                  <a:pt x="45720" y="513079"/>
                </a:lnTo>
                <a:lnTo>
                  <a:pt x="44469" y="469522"/>
                </a:lnTo>
                <a:lnTo>
                  <a:pt x="41433" y="417036"/>
                </a:lnTo>
                <a:lnTo>
                  <a:pt x="34825" y="370026"/>
                </a:lnTo>
                <a:lnTo>
                  <a:pt x="22860" y="342900"/>
                </a:lnTo>
                <a:lnTo>
                  <a:pt x="12322" y="316408"/>
                </a:lnTo>
                <a:lnTo>
                  <a:pt x="6191" y="272891"/>
                </a:lnTo>
                <a:lnTo>
                  <a:pt x="2678" y="220563"/>
                </a:lnTo>
                <a:lnTo>
                  <a:pt x="0" y="167639"/>
                </a:lnTo>
                <a:lnTo>
                  <a:pt x="2678" y="116800"/>
                </a:lnTo>
                <a:lnTo>
                  <a:pt x="6191" y="66675"/>
                </a:lnTo>
                <a:lnTo>
                  <a:pt x="12322" y="25122"/>
                </a:lnTo>
                <a:lnTo>
                  <a:pt x="22860" y="0"/>
                </a:lnTo>
                <a:lnTo>
                  <a:pt x="20574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8237539"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803007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4" name="object 24"/>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28" name="object 28"/>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29" name="object 29"/>
          <p:cNvSpPr/>
          <p:nvPr/>
        </p:nvSpPr>
        <p:spPr>
          <a:xfrm>
            <a:off x="5005635"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30" name="object 30"/>
          <p:cNvSpPr/>
          <p:nvPr/>
        </p:nvSpPr>
        <p:spPr>
          <a:xfrm>
            <a:off x="5005635"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005635"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2" name="object 32"/>
          <p:cNvSpPr/>
          <p:nvPr/>
        </p:nvSpPr>
        <p:spPr>
          <a:xfrm>
            <a:off x="5213104"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39" name="object 39"/>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6880924"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4" name="object 44"/>
          <p:cNvSpPr/>
          <p:nvPr/>
        </p:nvSpPr>
        <p:spPr>
          <a:xfrm>
            <a:off x="6880924"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6880924"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6" name="object 46"/>
          <p:cNvSpPr/>
          <p:nvPr/>
        </p:nvSpPr>
        <p:spPr>
          <a:xfrm>
            <a:off x="7089546"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7" name="object 47"/>
          <p:cNvSpPr/>
          <p:nvPr/>
        </p:nvSpPr>
        <p:spPr>
          <a:xfrm>
            <a:off x="7088393"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8" name="object 48"/>
          <p:cNvSpPr/>
          <p:nvPr/>
        </p:nvSpPr>
        <p:spPr>
          <a:xfrm>
            <a:off x="7088393"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7088393"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0" name="object 50"/>
          <p:cNvSpPr/>
          <p:nvPr/>
        </p:nvSpPr>
        <p:spPr>
          <a:xfrm>
            <a:off x="7297014"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1" name="object 51"/>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4</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52" name="object 52"/>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3" name="object 53"/>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4" name="object 54"/>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29902760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txBox="1"/>
          <p:nvPr/>
        </p:nvSpPr>
        <p:spPr>
          <a:xfrm>
            <a:off x="5034451" y="2959889"/>
            <a:ext cx="1305325" cy="318967"/>
          </a:xfrm>
          <a:prstGeom prst="rect">
            <a:avLst/>
          </a:prstGeom>
        </p:spPr>
        <p:txBody>
          <a:bodyPr vert="horz" wrap="square" lIns="0" tIns="11526" rIns="0" bIns="0" rtlCol="0">
            <a:spAutoFit/>
          </a:bodyPr>
          <a:lstStyle/>
          <a:p>
            <a:pPr marL="11526">
              <a:spcBef>
                <a:spcPts val="91"/>
              </a:spcBef>
            </a:pPr>
            <a:r>
              <a:rPr sz="1997" spc="-5" dirty="0">
                <a:latin typeface="Arial"/>
                <a:cs typeface="Arial"/>
              </a:rPr>
              <a:t>rm</a:t>
            </a:r>
            <a:r>
              <a:rPr sz="1997" spc="-73" dirty="0">
                <a:latin typeface="Arial"/>
                <a:cs typeface="Arial"/>
              </a:rPr>
              <a:t> </a:t>
            </a:r>
            <a:r>
              <a:rPr sz="1997" spc="-5" dirty="0">
                <a:latin typeface="Arial"/>
                <a:cs typeface="Arial"/>
              </a:rPr>
              <a:t>/tmp/foo</a:t>
            </a:r>
            <a:endParaRPr sz="1997">
              <a:latin typeface="Arial"/>
              <a:cs typeface="Arial"/>
            </a:endParaRPr>
          </a:p>
        </p:txBody>
      </p:sp>
      <p:sp>
        <p:nvSpPr>
          <p:cNvPr id="8" name="object 8"/>
          <p:cNvSpPr/>
          <p:nvPr/>
        </p:nvSpPr>
        <p:spPr>
          <a:xfrm>
            <a:off x="3725091" y="3113186"/>
            <a:ext cx="207469" cy="622407"/>
          </a:xfrm>
          <a:custGeom>
            <a:avLst/>
            <a:gdLst/>
            <a:ahLst/>
            <a:cxnLst/>
            <a:rect l="l" t="t" r="r" b="b"/>
            <a:pathLst>
              <a:path w="228600" h="685800">
                <a:moveTo>
                  <a:pt x="205739" y="0"/>
                </a:moveTo>
                <a:lnTo>
                  <a:pt x="24129" y="0"/>
                </a:lnTo>
                <a:lnTo>
                  <a:pt x="12858" y="24943"/>
                </a:lnTo>
                <a:lnTo>
                  <a:pt x="6349" y="66198"/>
                </a:lnTo>
                <a:lnTo>
                  <a:pt x="2698" y="116264"/>
                </a:lnTo>
                <a:lnTo>
                  <a:pt x="0" y="167639"/>
                </a:lnTo>
                <a:lnTo>
                  <a:pt x="2678" y="219829"/>
                </a:lnTo>
                <a:lnTo>
                  <a:pt x="6191" y="271779"/>
                </a:lnTo>
                <a:lnTo>
                  <a:pt x="12322" y="315158"/>
                </a:lnTo>
                <a:lnTo>
                  <a:pt x="22859" y="341629"/>
                </a:lnTo>
                <a:lnTo>
                  <a:pt x="35024" y="368935"/>
                </a:lnTo>
                <a:lnTo>
                  <a:pt x="42068" y="416242"/>
                </a:lnTo>
                <a:lnTo>
                  <a:pt x="45541" y="468788"/>
                </a:lnTo>
                <a:lnTo>
                  <a:pt x="46989" y="511809"/>
                </a:lnTo>
                <a:lnTo>
                  <a:pt x="45025" y="564177"/>
                </a:lnTo>
                <a:lnTo>
                  <a:pt x="41751" y="613568"/>
                </a:lnTo>
                <a:lnTo>
                  <a:pt x="35381" y="655577"/>
                </a:lnTo>
                <a:lnTo>
                  <a:pt x="24129" y="685800"/>
                </a:lnTo>
                <a:lnTo>
                  <a:pt x="205739" y="685800"/>
                </a:lnTo>
                <a:lnTo>
                  <a:pt x="217169" y="657562"/>
                </a:lnTo>
                <a:lnTo>
                  <a:pt x="223837" y="618013"/>
                </a:lnTo>
                <a:lnTo>
                  <a:pt x="227171" y="569178"/>
                </a:lnTo>
                <a:lnTo>
                  <a:pt x="228600" y="513079"/>
                </a:lnTo>
                <a:lnTo>
                  <a:pt x="227349" y="463034"/>
                </a:lnTo>
                <a:lnTo>
                  <a:pt x="224313" y="411797"/>
                </a:lnTo>
                <a:lnTo>
                  <a:pt x="217705" y="367704"/>
                </a:lnTo>
                <a:lnTo>
                  <a:pt x="205739" y="339089"/>
                </a:lnTo>
                <a:lnTo>
                  <a:pt x="195202" y="313769"/>
                </a:lnTo>
                <a:lnTo>
                  <a:pt x="189071" y="271779"/>
                </a:lnTo>
                <a:lnTo>
                  <a:pt x="185558" y="221218"/>
                </a:lnTo>
                <a:lnTo>
                  <a:pt x="182879" y="170179"/>
                </a:lnTo>
                <a:lnTo>
                  <a:pt x="185380" y="120907"/>
                </a:lnTo>
                <a:lnTo>
                  <a:pt x="188594" y="71278"/>
                </a:lnTo>
                <a:lnTo>
                  <a:pt x="194667" y="28555"/>
                </a:lnTo>
                <a:lnTo>
                  <a:pt x="205739" y="0"/>
                </a:lnTo>
                <a:close/>
              </a:path>
            </a:pathLst>
          </a:custGeom>
          <a:solidFill>
            <a:srgbClr val="7F7F7F"/>
          </a:solidFill>
        </p:spPr>
        <p:txBody>
          <a:bodyPr wrap="square" lIns="0" tIns="0" rIns="0" bIns="0" rtlCol="0"/>
          <a:lstStyle/>
          <a:p>
            <a:endParaRPr sz="1634"/>
          </a:p>
        </p:txBody>
      </p:sp>
      <p:sp>
        <p:nvSpPr>
          <p:cNvPr id="9" name="object 9"/>
          <p:cNvSpPr/>
          <p:nvPr/>
        </p:nvSpPr>
        <p:spPr>
          <a:xfrm>
            <a:off x="3725091" y="3113186"/>
            <a:ext cx="207469" cy="622407"/>
          </a:xfrm>
          <a:custGeom>
            <a:avLst/>
            <a:gdLst/>
            <a:ahLst/>
            <a:cxnLst/>
            <a:rect l="l" t="t" r="r" b="b"/>
            <a:pathLst>
              <a:path w="228600" h="685800">
                <a:moveTo>
                  <a:pt x="205739" y="0"/>
                </a:moveTo>
                <a:lnTo>
                  <a:pt x="194667" y="28555"/>
                </a:lnTo>
                <a:lnTo>
                  <a:pt x="188594" y="71278"/>
                </a:lnTo>
                <a:lnTo>
                  <a:pt x="185380" y="120907"/>
                </a:lnTo>
                <a:lnTo>
                  <a:pt x="182879" y="170179"/>
                </a:lnTo>
                <a:lnTo>
                  <a:pt x="185558" y="221218"/>
                </a:lnTo>
                <a:lnTo>
                  <a:pt x="189071" y="271779"/>
                </a:lnTo>
                <a:lnTo>
                  <a:pt x="195202" y="313769"/>
                </a:lnTo>
                <a:lnTo>
                  <a:pt x="205739" y="339089"/>
                </a:lnTo>
                <a:lnTo>
                  <a:pt x="217705" y="367704"/>
                </a:lnTo>
                <a:lnTo>
                  <a:pt x="224313" y="411797"/>
                </a:lnTo>
                <a:lnTo>
                  <a:pt x="227349" y="463034"/>
                </a:lnTo>
                <a:lnTo>
                  <a:pt x="228600" y="513079"/>
                </a:lnTo>
                <a:lnTo>
                  <a:pt x="227171" y="569178"/>
                </a:lnTo>
                <a:lnTo>
                  <a:pt x="223837" y="618013"/>
                </a:lnTo>
                <a:lnTo>
                  <a:pt x="217169" y="657562"/>
                </a:lnTo>
                <a:lnTo>
                  <a:pt x="205739" y="685800"/>
                </a:lnTo>
                <a:lnTo>
                  <a:pt x="24129" y="685800"/>
                </a:lnTo>
                <a:lnTo>
                  <a:pt x="35381" y="655577"/>
                </a:lnTo>
                <a:lnTo>
                  <a:pt x="41751" y="613568"/>
                </a:lnTo>
                <a:lnTo>
                  <a:pt x="45025" y="564177"/>
                </a:lnTo>
                <a:lnTo>
                  <a:pt x="46989" y="511809"/>
                </a:lnTo>
                <a:lnTo>
                  <a:pt x="45541" y="468788"/>
                </a:lnTo>
                <a:lnTo>
                  <a:pt x="42068" y="416242"/>
                </a:lnTo>
                <a:lnTo>
                  <a:pt x="35024" y="368935"/>
                </a:lnTo>
                <a:lnTo>
                  <a:pt x="22859" y="341629"/>
                </a:lnTo>
                <a:lnTo>
                  <a:pt x="12322" y="315158"/>
                </a:lnTo>
                <a:lnTo>
                  <a:pt x="6191" y="271779"/>
                </a:lnTo>
                <a:lnTo>
                  <a:pt x="2678" y="219829"/>
                </a:lnTo>
                <a:lnTo>
                  <a:pt x="0" y="167639"/>
                </a:lnTo>
                <a:lnTo>
                  <a:pt x="2698" y="116264"/>
                </a:lnTo>
                <a:lnTo>
                  <a:pt x="6349" y="66198"/>
                </a:lnTo>
                <a:lnTo>
                  <a:pt x="12858"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932560"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 name="object 12"/>
          <p:cNvSpPr/>
          <p:nvPr/>
        </p:nvSpPr>
        <p:spPr>
          <a:xfrm>
            <a:off x="4731316" y="3113186"/>
            <a:ext cx="207469" cy="622407"/>
          </a:xfrm>
          <a:custGeom>
            <a:avLst/>
            <a:gdLst/>
            <a:ahLst/>
            <a:cxnLst/>
            <a:rect l="l" t="t" r="r" b="b"/>
            <a:pathLst>
              <a:path w="228600" h="685800">
                <a:moveTo>
                  <a:pt x="204469" y="0"/>
                </a:moveTo>
                <a:lnTo>
                  <a:pt x="22859" y="0"/>
                </a:lnTo>
                <a:lnTo>
                  <a:pt x="12322" y="24943"/>
                </a:lnTo>
                <a:lnTo>
                  <a:pt x="6191" y="66198"/>
                </a:lnTo>
                <a:lnTo>
                  <a:pt x="2678" y="116264"/>
                </a:lnTo>
                <a:lnTo>
                  <a:pt x="0" y="167639"/>
                </a:lnTo>
                <a:lnTo>
                  <a:pt x="2143" y="219829"/>
                </a:lnTo>
                <a:lnTo>
                  <a:pt x="5714" y="271779"/>
                </a:lnTo>
                <a:lnTo>
                  <a:pt x="12144"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4488" y="313769"/>
                </a:lnTo>
                <a:lnTo>
                  <a:pt x="188436" y="271779"/>
                </a:lnTo>
                <a:lnTo>
                  <a:pt x="185003"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13" name="object 13"/>
          <p:cNvSpPr/>
          <p:nvPr/>
        </p:nvSpPr>
        <p:spPr>
          <a:xfrm>
            <a:off x="4731316"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218"/>
                </a:lnTo>
                <a:lnTo>
                  <a:pt x="188436" y="271779"/>
                </a:lnTo>
                <a:lnTo>
                  <a:pt x="194488"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2144" y="315158"/>
                </a:lnTo>
                <a:lnTo>
                  <a:pt x="5714" y="271779"/>
                </a:lnTo>
                <a:lnTo>
                  <a:pt x="2143" y="219829"/>
                </a:lnTo>
                <a:lnTo>
                  <a:pt x="0" y="167639"/>
                </a:lnTo>
                <a:lnTo>
                  <a:pt x="2678" y="116264"/>
                </a:lnTo>
                <a:lnTo>
                  <a:pt x="6191" y="66198"/>
                </a:lnTo>
                <a:lnTo>
                  <a:pt x="12322"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6" name="object 16"/>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17" name="object 17"/>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5254598"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0" name="object 20"/>
          <p:cNvSpPr/>
          <p:nvPr/>
        </p:nvSpPr>
        <p:spPr>
          <a:xfrm>
            <a:off x="7025000" y="3113186"/>
            <a:ext cx="207469" cy="622407"/>
          </a:xfrm>
          <a:custGeom>
            <a:avLst/>
            <a:gdLst/>
            <a:ahLst/>
            <a:cxnLst/>
            <a:rect l="l" t="t" r="r" b="b"/>
            <a:pathLst>
              <a:path w="228600" h="685800">
                <a:moveTo>
                  <a:pt x="204469" y="0"/>
                </a:moveTo>
                <a:lnTo>
                  <a:pt x="22859" y="0"/>
                </a:lnTo>
                <a:lnTo>
                  <a:pt x="11787" y="24943"/>
                </a:lnTo>
                <a:lnTo>
                  <a:pt x="5714" y="66198"/>
                </a:lnTo>
                <a:lnTo>
                  <a:pt x="2500" y="116264"/>
                </a:lnTo>
                <a:lnTo>
                  <a:pt x="0" y="167639"/>
                </a:lnTo>
                <a:lnTo>
                  <a:pt x="1964" y="219829"/>
                </a:lnTo>
                <a:lnTo>
                  <a:pt x="5238" y="271779"/>
                </a:lnTo>
                <a:lnTo>
                  <a:pt x="11608"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3952" y="313769"/>
                </a:lnTo>
                <a:lnTo>
                  <a:pt x="187959" y="271779"/>
                </a:lnTo>
                <a:lnTo>
                  <a:pt x="184824"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21" name="object 21"/>
          <p:cNvSpPr/>
          <p:nvPr/>
        </p:nvSpPr>
        <p:spPr>
          <a:xfrm>
            <a:off x="7025000"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4824" y="221218"/>
                </a:lnTo>
                <a:lnTo>
                  <a:pt x="187959" y="271779"/>
                </a:lnTo>
                <a:lnTo>
                  <a:pt x="193952"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1608" y="315158"/>
                </a:lnTo>
                <a:lnTo>
                  <a:pt x="5238" y="271779"/>
                </a:lnTo>
                <a:lnTo>
                  <a:pt x="1964" y="219829"/>
                </a:lnTo>
                <a:lnTo>
                  <a:pt x="0" y="167639"/>
                </a:lnTo>
                <a:lnTo>
                  <a:pt x="2500" y="116264"/>
                </a:lnTo>
                <a:lnTo>
                  <a:pt x="5714" y="66198"/>
                </a:lnTo>
                <a:lnTo>
                  <a:pt x="11787"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723246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702500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8030070" y="3113186"/>
            <a:ext cx="207469" cy="622407"/>
          </a:xfrm>
          <a:custGeom>
            <a:avLst/>
            <a:gdLst/>
            <a:ahLst/>
            <a:cxnLst/>
            <a:rect l="l" t="t" r="r" b="b"/>
            <a:pathLst>
              <a:path w="228600" h="685800">
                <a:moveTo>
                  <a:pt x="205740" y="0"/>
                </a:moveTo>
                <a:lnTo>
                  <a:pt x="22860" y="0"/>
                </a:lnTo>
                <a:lnTo>
                  <a:pt x="12322" y="24943"/>
                </a:lnTo>
                <a:lnTo>
                  <a:pt x="6191" y="66198"/>
                </a:lnTo>
                <a:lnTo>
                  <a:pt x="2678" y="116264"/>
                </a:lnTo>
                <a:lnTo>
                  <a:pt x="0" y="167639"/>
                </a:lnTo>
                <a:lnTo>
                  <a:pt x="2678" y="219829"/>
                </a:lnTo>
                <a:lnTo>
                  <a:pt x="6191" y="271779"/>
                </a:lnTo>
                <a:lnTo>
                  <a:pt x="12322" y="315158"/>
                </a:lnTo>
                <a:lnTo>
                  <a:pt x="22860" y="341629"/>
                </a:lnTo>
                <a:lnTo>
                  <a:pt x="34845" y="368935"/>
                </a:lnTo>
                <a:lnTo>
                  <a:pt x="41592" y="416242"/>
                </a:lnTo>
                <a:lnTo>
                  <a:pt x="45005" y="468788"/>
                </a:lnTo>
                <a:lnTo>
                  <a:pt x="46990" y="511809"/>
                </a:lnTo>
                <a:lnTo>
                  <a:pt x="45005" y="564177"/>
                </a:lnTo>
                <a:lnTo>
                  <a:pt x="41592" y="613568"/>
                </a:lnTo>
                <a:lnTo>
                  <a:pt x="34845" y="655577"/>
                </a:lnTo>
                <a:lnTo>
                  <a:pt x="22860" y="685800"/>
                </a:lnTo>
                <a:lnTo>
                  <a:pt x="205740" y="685800"/>
                </a:lnTo>
                <a:lnTo>
                  <a:pt x="217170" y="657562"/>
                </a:lnTo>
                <a:lnTo>
                  <a:pt x="223837" y="618013"/>
                </a:lnTo>
                <a:lnTo>
                  <a:pt x="227171" y="569178"/>
                </a:lnTo>
                <a:lnTo>
                  <a:pt x="228600" y="513079"/>
                </a:lnTo>
                <a:lnTo>
                  <a:pt x="227349" y="463034"/>
                </a:lnTo>
                <a:lnTo>
                  <a:pt x="224313" y="411797"/>
                </a:lnTo>
                <a:lnTo>
                  <a:pt x="217705" y="367704"/>
                </a:lnTo>
                <a:lnTo>
                  <a:pt x="205740" y="339089"/>
                </a:lnTo>
                <a:lnTo>
                  <a:pt x="195202" y="313769"/>
                </a:lnTo>
                <a:lnTo>
                  <a:pt x="189071" y="271779"/>
                </a:lnTo>
                <a:lnTo>
                  <a:pt x="185558" y="221218"/>
                </a:lnTo>
                <a:lnTo>
                  <a:pt x="182880" y="170179"/>
                </a:lnTo>
                <a:lnTo>
                  <a:pt x="185380" y="120907"/>
                </a:lnTo>
                <a:lnTo>
                  <a:pt x="188595" y="71278"/>
                </a:lnTo>
                <a:lnTo>
                  <a:pt x="194667" y="28555"/>
                </a:lnTo>
                <a:lnTo>
                  <a:pt x="205740" y="0"/>
                </a:lnTo>
                <a:close/>
              </a:path>
            </a:pathLst>
          </a:custGeom>
          <a:solidFill>
            <a:srgbClr val="7F7F7F"/>
          </a:solidFill>
        </p:spPr>
        <p:txBody>
          <a:bodyPr wrap="square" lIns="0" tIns="0" rIns="0" bIns="0" rtlCol="0"/>
          <a:lstStyle/>
          <a:p>
            <a:endParaRPr sz="1634"/>
          </a:p>
        </p:txBody>
      </p:sp>
      <p:sp>
        <p:nvSpPr>
          <p:cNvPr id="25" name="object 25"/>
          <p:cNvSpPr/>
          <p:nvPr/>
        </p:nvSpPr>
        <p:spPr>
          <a:xfrm>
            <a:off x="8030070" y="3113186"/>
            <a:ext cx="207469" cy="622407"/>
          </a:xfrm>
          <a:custGeom>
            <a:avLst/>
            <a:gdLst/>
            <a:ahLst/>
            <a:cxnLst/>
            <a:rect l="l" t="t" r="r" b="b"/>
            <a:pathLst>
              <a:path w="228600" h="685800">
                <a:moveTo>
                  <a:pt x="205740" y="0"/>
                </a:moveTo>
                <a:lnTo>
                  <a:pt x="194667" y="28555"/>
                </a:lnTo>
                <a:lnTo>
                  <a:pt x="188595" y="71278"/>
                </a:lnTo>
                <a:lnTo>
                  <a:pt x="185380" y="120907"/>
                </a:lnTo>
                <a:lnTo>
                  <a:pt x="182880" y="170179"/>
                </a:lnTo>
                <a:lnTo>
                  <a:pt x="185558" y="221218"/>
                </a:lnTo>
                <a:lnTo>
                  <a:pt x="189071" y="271779"/>
                </a:lnTo>
                <a:lnTo>
                  <a:pt x="195202" y="313769"/>
                </a:lnTo>
                <a:lnTo>
                  <a:pt x="205740" y="339089"/>
                </a:lnTo>
                <a:lnTo>
                  <a:pt x="217705" y="367704"/>
                </a:lnTo>
                <a:lnTo>
                  <a:pt x="224313" y="411797"/>
                </a:lnTo>
                <a:lnTo>
                  <a:pt x="227349" y="463034"/>
                </a:lnTo>
                <a:lnTo>
                  <a:pt x="228600" y="513079"/>
                </a:lnTo>
                <a:lnTo>
                  <a:pt x="227171" y="569178"/>
                </a:lnTo>
                <a:lnTo>
                  <a:pt x="223837" y="618013"/>
                </a:lnTo>
                <a:lnTo>
                  <a:pt x="217170" y="657562"/>
                </a:lnTo>
                <a:lnTo>
                  <a:pt x="205740" y="685800"/>
                </a:lnTo>
                <a:lnTo>
                  <a:pt x="22860" y="685800"/>
                </a:lnTo>
                <a:lnTo>
                  <a:pt x="34845" y="655577"/>
                </a:lnTo>
                <a:lnTo>
                  <a:pt x="41592" y="613568"/>
                </a:lnTo>
                <a:lnTo>
                  <a:pt x="45005" y="564177"/>
                </a:lnTo>
                <a:lnTo>
                  <a:pt x="46990" y="511809"/>
                </a:lnTo>
                <a:lnTo>
                  <a:pt x="45005" y="468788"/>
                </a:lnTo>
                <a:lnTo>
                  <a:pt x="41592" y="416242"/>
                </a:lnTo>
                <a:lnTo>
                  <a:pt x="34845" y="368935"/>
                </a:lnTo>
                <a:lnTo>
                  <a:pt x="22860" y="341629"/>
                </a:lnTo>
                <a:lnTo>
                  <a:pt x="12322" y="315158"/>
                </a:lnTo>
                <a:lnTo>
                  <a:pt x="6191" y="271779"/>
                </a:lnTo>
                <a:lnTo>
                  <a:pt x="2678" y="219829"/>
                </a:lnTo>
                <a:lnTo>
                  <a:pt x="0" y="167639"/>
                </a:lnTo>
                <a:lnTo>
                  <a:pt x="2678" y="116264"/>
                </a:lnTo>
                <a:lnTo>
                  <a:pt x="6191" y="66198"/>
                </a:lnTo>
                <a:lnTo>
                  <a:pt x="12322" y="24943"/>
                </a:lnTo>
                <a:lnTo>
                  <a:pt x="22860" y="0"/>
                </a:lnTo>
                <a:lnTo>
                  <a:pt x="205740" y="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823753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p:nvPr/>
        </p:nvSpPr>
        <p:spPr>
          <a:xfrm>
            <a:off x="803007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8" name="object 28"/>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29" name="object 29"/>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30" name="object 30"/>
          <p:cNvSpPr/>
          <p:nvPr/>
        </p:nvSpPr>
        <p:spPr>
          <a:xfrm>
            <a:off x="5005635"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31" name="object 31"/>
          <p:cNvSpPr/>
          <p:nvPr/>
        </p:nvSpPr>
        <p:spPr>
          <a:xfrm>
            <a:off x="5005635"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005635"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p:nvPr/>
        </p:nvSpPr>
        <p:spPr>
          <a:xfrm>
            <a:off x="5213104" y="539534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24723" y="4565470"/>
            <a:ext cx="3319503" cy="1659751"/>
          </a:xfrm>
          <a:custGeom>
            <a:avLst/>
            <a:gdLst/>
            <a:ahLst/>
            <a:cxnLst/>
            <a:rect l="l" t="t" r="r" b="b"/>
            <a:pathLst>
              <a:path w="3657600" h="1828800">
                <a:moveTo>
                  <a:pt x="304800" y="0"/>
                </a:moveTo>
                <a:lnTo>
                  <a:pt x="259232" y="4419"/>
                </a:lnTo>
                <a:lnTo>
                  <a:pt x="214579" y="17068"/>
                </a:lnTo>
                <a:lnTo>
                  <a:pt x="171754" y="37033"/>
                </a:lnTo>
                <a:lnTo>
                  <a:pt x="131673" y="63398"/>
                </a:lnTo>
                <a:lnTo>
                  <a:pt x="95249" y="95250"/>
                </a:lnTo>
                <a:lnTo>
                  <a:pt x="63398" y="131673"/>
                </a:lnTo>
                <a:lnTo>
                  <a:pt x="37033" y="171754"/>
                </a:lnTo>
                <a:lnTo>
                  <a:pt x="17068" y="214579"/>
                </a:lnTo>
                <a:lnTo>
                  <a:pt x="4419" y="259232"/>
                </a:lnTo>
                <a:lnTo>
                  <a:pt x="0" y="30479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4799"/>
                </a:lnTo>
                <a:lnTo>
                  <a:pt x="3653180" y="259232"/>
                </a:lnTo>
                <a:lnTo>
                  <a:pt x="3640531" y="214579"/>
                </a:lnTo>
                <a:lnTo>
                  <a:pt x="3620566" y="171754"/>
                </a:lnTo>
                <a:lnTo>
                  <a:pt x="3594201" y="131673"/>
                </a:lnTo>
                <a:lnTo>
                  <a:pt x="3562350" y="95249"/>
                </a:lnTo>
                <a:lnTo>
                  <a:pt x="3525926" y="63398"/>
                </a:lnTo>
                <a:lnTo>
                  <a:pt x="3485845" y="37033"/>
                </a:lnTo>
                <a:lnTo>
                  <a:pt x="3443020" y="17068"/>
                </a:lnTo>
                <a:lnTo>
                  <a:pt x="3398367" y="4419"/>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2729"/>
                </a:lnTo>
                <a:lnTo>
                  <a:pt x="4365" y="270648"/>
                </a:lnTo>
                <a:lnTo>
                  <a:pt x="15875" y="286543"/>
                </a:lnTo>
                <a:lnTo>
                  <a:pt x="32146" y="297914"/>
                </a:lnTo>
                <a:lnTo>
                  <a:pt x="50800" y="302259"/>
                </a:lnTo>
                <a:lnTo>
                  <a:pt x="2922270" y="302259"/>
                </a:lnTo>
                <a:lnTo>
                  <a:pt x="2940724" y="297914"/>
                </a:lnTo>
                <a:lnTo>
                  <a:pt x="2956560" y="286543"/>
                </a:lnTo>
                <a:lnTo>
                  <a:pt x="2967632" y="270648"/>
                </a:lnTo>
                <a:lnTo>
                  <a:pt x="2971800" y="25272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40" name="object 40"/>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2729"/>
                </a:lnTo>
                <a:lnTo>
                  <a:pt x="4365" y="270648"/>
                </a:lnTo>
                <a:lnTo>
                  <a:pt x="15875" y="286543"/>
                </a:lnTo>
                <a:lnTo>
                  <a:pt x="32146" y="297914"/>
                </a:lnTo>
                <a:lnTo>
                  <a:pt x="50800" y="302259"/>
                </a:lnTo>
                <a:lnTo>
                  <a:pt x="2922270" y="302259"/>
                </a:lnTo>
                <a:lnTo>
                  <a:pt x="2940724" y="297914"/>
                </a:lnTo>
                <a:lnTo>
                  <a:pt x="2956560" y="286543"/>
                </a:lnTo>
                <a:lnTo>
                  <a:pt x="2967632" y="270648"/>
                </a:lnTo>
                <a:lnTo>
                  <a:pt x="2971800" y="25272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5782490" y="4980406"/>
            <a:ext cx="622407" cy="622407"/>
          </a:xfrm>
          <a:custGeom>
            <a:avLst/>
            <a:gdLst/>
            <a:ahLst/>
            <a:cxnLst/>
            <a:rect l="l" t="t" r="r" b="b"/>
            <a:pathLst>
              <a:path w="685800" h="685800">
                <a:moveTo>
                  <a:pt x="344169" y="685799"/>
                </a:moveTo>
                <a:lnTo>
                  <a:pt x="0" y="685799"/>
                </a:lnTo>
                <a:lnTo>
                  <a:pt x="0" y="0"/>
                </a:lnTo>
                <a:lnTo>
                  <a:pt x="685800" y="0"/>
                </a:lnTo>
                <a:lnTo>
                  <a:pt x="685800" y="685799"/>
                </a:lnTo>
                <a:lnTo>
                  <a:pt x="344169" y="68579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6880924"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5" name="object 45"/>
          <p:cNvSpPr/>
          <p:nvPr/>
        </p:nvSpPr>
        <p:spPr>
          <a:xfrm>
            <a:off x="6880924"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6880924"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7" name="object 47"/>
          <p:cNvSpPr/>
          <p:nvPr/>
        </p:nvSpPr>
        <p:spPr>
          <a:xfrm>
            <a:off x="7089546"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8" name="object 48"/>
          <p:cNvSpPr/>
          <p:nvPr/>
        </p:nvSpPr>
        <p:spPr>
          <a:xfrm>
            <a:off x="7088393"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49" name="object 49"/>
          <p:cNvSpPr/>
          <p:nvPr/>
        </p:nvSpPr>
        <p:spPr>
          <a:xfrm>
            <a:off x="7088393"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7088393"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1" name="object 51"/>
          <p:cNvSpPr/>
          <p:nvPr/>
        </p:nvSpPr>
        <p:spPr>
          <a:xfrm>
            <a:off x="7297014"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2" name="object 52"/>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4</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53" name="object 53"/>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4" name="object 54"/>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5" name="object 55"/>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3790793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7025000" y="3113186"/>
            <a:ext cx="207469" cy="622407"/>
          </a:xfrm>
          <a:custGeom>
            <a:avLst/>
            <a:gdLst/>
            <a:ahLst/>
            <a:cxnLst/>
            <a:rect l="l" t="t" r="r" b="b"/>
            <a:pathLst>
              <a:path w="228600" h="685800">
                <a:moveTo>
                  <a:pt x="204469" y="0"/>
                </a:moveTo>
                <a:lnTo>
                  <a:pt x="22859" y="0"/>
                </a:lnTo>
                <a:lnTo>
                  <a:pt x="11787" y="24943"/>
                </a:lnTo>
                <a:lnTo>
                  <a:pt x="5714" y="66198"/>
                </a:lnTo>
                <a:lnTo>
                  <a:pt x="2500" y="116264"/>
                </a:lnTo>
                <a:lnTo>
                  <a:pt x="0" y="167639"/>
                </a:lnTo>
                <a:lnTo>
                  <a:pt x="1964" y="219829"/>
                </a:lnTo>
                <a:lnTo>
                  <a:pt x="5238" y="271779"/>
                </a:lnTo>
                <a:lnTo>
                  <a:pt x="11608"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3952" y="313769"/>
                </a:lnTo>
                <a:lnTo>
                  <a:pt x="187959" y="271779"/>
                </a:lnTo>
                <a:lnTo>
                  <a:pt x="184824"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8" name="object 8"/>
          <p:cNvSpPr/>
          <p:nvPr/>
        </p:nvSpPr>
        <p:spPr>
          <a:xfrm>
            <a:off x="7025000"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4824" y="221218"/>
                </a:lnTo>
                <a:lnTo>
                  <a:pt x="187959" y="271779"/>
                </a:lnTo>
                <a:lnTo>
                  <a:pt x="193952"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1608" y="315158"/>
                </a:lnTo>
                <a:lnTo>
                  <a:pt x="5238" y="271779"/>
                </a:lnTo>
                <a:lnTo>
                  <a:pt x="1964" y="219829"/>
                </a:lnTo>
                <a:lnTo>
                  <a:pt x="0" y="167639"/>
                </a:lnTo>
                <a:lnTo>
                  <a:pt x="2500" y="116264"/>
                </a:lnTo>
                <a:lnTo>
                  <a:pt x="5714" y="66198"/>
                </a:lnTo>
                <a:lnTo>
                  <a:pt x="11787"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723246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702500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8030070" y="3113186"/>
            <a:ext cx="207469" cy="622407"/>
          </a:xfrm>
          <a:custGeom>
            <a:avLst/>
            <a:gdLst/>
            <a:ahLst/>
            <a:cxnLst/>
            <a:rect l="l" t="t" r="r" b="b"/>
            <a:pathLst>
              <a:path w="228600" h="685800">
                <a:moveTo>
                  <a:pt x="205740" y="0"/>
                </a:moveTo>
                <a:lnTo>
                  <a:pt x="22860" y="0"/>
                </a:lnTo>
                <a:lnTo>
                  <a:pt x="12322" y="24943"/>
                </a:lnTo>
                <a:lnTo>
                  <a:pt x="6191" y="66198"/>
                </a:lnTo>
                <a:lnTo>
                  <a:pt x="2678" y="116264"/>
                </a:lnTo>
                <a:lnTo>
                  <a:pt x="0" y="167639"/>
                </a:lnTo>
                <a:lnTo>
                  <a:pt x="2678" y="219829"/>
                </a:lnTo>
                <a:lnTo>
                  <a:pt x="6191" y="271779"/>
                </a:lnTo>
                <a:lnTo>
                  <a:pt x="12322" y="315158"/>
                </a:lnTo>
                <a:lnTo>
                  <a:pt x="22860" y="341629"/>
                </a:lnTo>
                <a:lnTo>
                  <a:pt x="34845" y="368935"/>
                </a:lnTo>
                <a:lnTo>
                  <a:pt x="41592" y="416242"/>
                </a:lnTo>
                <a:lnTo>
                  <a:pt x="45005" y="468788"/>
                </a:lnTo>
                <a:lnTo>
                  <a:pt x="46990" y="511809"/>
                </a:lnTo>
                <a:lnTo>
                  <a:pt x="45005" y="564177"/>
                </a:lnTo>
                <a:lnTo>
                  <a:pt x="41592" y="613568"/>
                </a:lnTo>
                <a:lnTo>
                  <a:pt x="34845" y="655577"/>
                </a:lnTo>
                <a:lnTo>
                  <a:pt x="22860" y="685800"/>
                </a:lnTo>
                <a:lnTo>
                  <a:pt x="205740" y="685800"/>
                </a:lnTo>
                <a:lnTo>
                  <a:pt x="217170" y="657562"/>
                </a:lnTo>
                <a:lnTo>
                  <a:pt x="223837" y="618013"/>
                </a:lnTo>
                <a:lnTo>
                  <a:pt x="227171" y="569178"/>
                </a:lnTo>
                <a:lnTo>
                  <a:pt x="228600" y="513079"/>
                </a:lnTo>
                <a:lnTo>
                  <a:pt x="227349" y="463034"/>
                </a:lnTo>
                <a:lnTo>
                  <a:pt x="224313" y="411797"/>
                </a:lnTo>
                <a:lnTo>
                  <a:pt x="217705" y="367704"/>
                </a:lnTo>
                <a:lnTo>
                  <a:pt x="205740" y="339089"/>
                </a:lnTo>
                <a:lnTo>
                  <a:pt x="195202" y="313769"/>
                </a:lnTo>
                <a:lnTo>
                  <a:pt x="189071" y="271779"/>
                </a:lnTo>
                <a:lnTo>
                  <a:pt x="185558" y="221218"/>
                </a:lnTo>
                <a:lnTo>
                  <a:pt x="182880" y="170179"/>
                </a:lnTo>
                <a:lnTo>
                  <a:pt x="185380" y="120907"/>
                </a:lnTo>
                <a:lnTo>
                  <a:pt x="188595" y="71278"/>
                </a:lnTo>
                <a:lnTo>
                  <a:pt x="194667" y="28555"/>
                </a:lnTo>
                <a:lnTo>
                  <a:pt x="205740" y="0"/>
                </a:lnTo>
                <a:close/>
              </a:path>
            </a:pathLst>
          </a:custGeom>
          <a:solidFill>
            <a:srgbClr val="7F7F7F"/>
          </a:solidFill>
        </p:spPr>
        <p:txBody>
          <a:bodyPr wrap="square" lIns="0" tIns="0" rIns="0" bIns="0" rtlCol="0"/>
          <a:lstStyle/>
          <a:p>
            <a:endParaRPr sz="1634"/>
          </a:p>
        </p:txBody>
      </p:sp>
      <p:sp>
        <p:nvSpPr>
          <p:cNvPr id="12" name="object 12"/>
          <p:cNvSpPr/>
          <p:nvPr/>
        </p:nvSpPr>
        <p:spPr>
          <a:xfrm>
            <a:off x="8030070" y="3113186"/>
            <a:ext cx="207469" cy="622407"/>
          </a:xfrm>
          <a:custGeom>
            <a:avLst/>
            <a:gdLst/>
            <a:ahLst/>
            <a:cxnLst/>
            <a:rect l="l" t="t" r="r" b="b"/>
            <a:pathLst>
              <a:path w="228600" h="685800">
                <a:moveTo>
                  <a:pt x="205740" y="0"/>
                </a:moveTo>
                <a:lnTo>
                  <a:pt x="194667" y="28555"/>
                </a:lnTo>
                <a:lnTo>
                  <a:pt x="188595" y="71278"/>
                </a:lnTo>
                <a:lnTo>
                  <a:pt x="185380" y="120907"/>
                </a:lnTo>
                <a:lnTo>
                  <a:pt x="182880" y="170179"/>
                </a:lnTo>
                <a:lnTo>
                  <a:pt x="185558" y="221218"/>
                </a:lnTo>
                <a:lnTo>
                  <a:pt x="189071" y="271779"/>
                </a:lnTo>
                <a:lnTo>
                  <a:pt x="195202" y="313769"/>
                </a:lnTo>
                <a:lnTo>
                  <a:pt x="205740" y="339089"/>
                </a:lnTo>
                <a:lnTo>
                  <a:pt x="217705" y="367704"/>
                </a:lnTo>
                <a:lnTo>
                  <a:pt x="224313" y="411797"/>
                </a:lnTo>
                <a:lnTo>
                  <a:pt x="227349" y="463034"/>
                </a:lnTo>
                <a:lnTo>
                  <a:pt x="228600" y="513079"/>
                </a:lnTo>
                <a:lnTo>
                  <a:pt x="227171" y="569178"/>
                </a:lnTo>
                <a:lnTo>
                  <a:pt x="223837" y="618013"/>
                </a:lnTo>
                <a:lnTo>
                  <a:pt x="217170" y="657562"/>
                </a:lnTo>
                <a:lnTo>
                  <a:pt x="205740" y="685800"/>
                </a:lnTo>
                <a:lnTo>
                  <a:pt x="22860" y="685800"/>
                </a:lnTo>
                <a:lnTo>
                  <a:pt x="34845" y="655577"/>
                </a:lnTo>
                <a:lnTo>
                  <a:pt x="41592" y="613568"/>
                </a:lnTo>
                <a:lnTo>
                  <a:pt x="45005" y="564177"/>
                </a:lnTo>
                <a:lnTo>
                  <a:pt x="46990" y="511809"/>
                </a:lnTo>
                <a:lnTo>
                  <a:pt x="45005" y="468788"/>
                </a:lnTo>
                <a:lnTo>
                  <a:pt x="41592" y="416242"/>
                </a:lnTo>
                <a:lnTo>
                  <a:pt x="34845" y="368935"/>
                </a:lnTo>
                <a:lnTo>
                  <a:pt x="22860" y="341629"/>
                </a:lnTo>
                <a:lnTo>
                  <a:pt x="12322" y="315158"/>
                </a:lnTo>
                <a:lnTo>
                  <a:pt x="6191" y="271779"/>
                </a:lnTo>
                <a:lnTo>
                  <a:pt x="2678" y="219829"/>
                </a:lnTo>
                <a:lnTo>
                  <a:pt x="0" y="167639"/>
                </a:lnTo>
                <a:lnTo>
                  <a:pt x="2678" y="116264"/>
                </a:lnTo>
                <a:lnTo>
                  <a:pt x="6191" y="66198"/>
                </a:lnTo>
                <a:lnTo>
                  <a:pt x="12322" y="24943"/>
                </a:lnTo>
                <a:lnTo>
                  <a:pt x="22860" y="0"/>
                </a:lnTo>
                <a:lnTo>
                  <a:pt x="205740" y="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823753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4" name="object 14"/>
          <p:cNvSpPr/>
          <p:nvPr/>
        </p:nvSpPr>
        <p:spPr>
          <a:xfrm>
            <a:off x="803007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3725091" y="3113186"/>
            <a:ext cx="208622" cy="622407"/>
          </a:xfrm>
          <a:custGeom>
            <a:avLst/>
            <a:gdLst/>
            <a:ahLst/>
            <a:cxnLst/>
            <a:rect l="l" t="t" r="r" b="b"/>
            <a:pathLst>
              <a:path w="229869" h="685800">
                <a:moveTo>
                  <a:pt x="205739" y="0"/>
                </a:moveTo>
                <a:lnTo>
                  <a:pt x="24129" y="0"/>
                </a:lnTo>
                <a:lnTo>
                  <a:pt x="13037" y="24943"/>
                </a:lnTo>
                <a:lnTo>
                  <a:pt x="6826" y="66198"/>
                </a:lnTo>
                <a:lnTo>
                  <a:pt x="3234" y="116264"/>
                </a:lnTo>
                <a:lnTo>
                  <a:pt x="0" y="167639"/>
                </a:lnTo>
                <a:lnTo>
                  <a:pt x="2698" y="220007"/>
                </a:lnTo>
                <a:lnTo>
                  <a:pt x="6350" y="272256"/>
                </a:lnTo>
                <a:lnTo>
                  <a:pt x="12858" y="315694"/>
                </a:lnTo>
                <a:lnTo>
                  <a:pt x="24129" y="341629"/>
                </a:lnTo>
                <a:lnTo>
                  <a:pt x="36095" y="369490"/>
                </a:lnTo>
                <a:lnTo>
                  <a:pt x="42703" y="416877"/>
                </a:lnTo>
                <a:lnTo>
                  <a:pt x="45739" y="469503"/>
                </a:lnTo>
                <a:lnTo>
                  <a:pt x="46989" y="513079"/>
                </a:lnTo>
                <a:lnTo>
                  <a:pt x="45204" y="564713"/>
                </a:lnTo>
                <a:lnTo>
                  <a:pt x="42227" y="613727"/>
                </a:lnTo>
                <a:lnTo>
                  <a:pt x="35917" y="655597"/>
                </a:lnTo>
                <a:lnTo>
                  <a:pt x="24129" y="685800"/>
                </a:lnTo>
                <a:lnTo>
                  <a:pt x="205739" y="685800"/>
                </a:lnTo>
                <a:lnTo>
                  <a:pt x="217725" y="657740"/>
                </a:lnTo>
                <a:lnTo>
                  <a:pt x="224472" y="618489"/>
                </a:lnTo>
                <a:lnTo>
                  <a:pt x="227885" y="569714"/>
                </a:lnTo>
                <a:lnTo>
                  <a:pt x="229869" y="513079"/>
                </a:lnTo>
                <a:lnTo>
                  <a:pt x="228421" y="463034"/>
                </a:lnTo>
                <a:lnTo>
                  <a:pt x="224948" y="411797"/>
                </a:lnTo>
                <a:lnTo>
                  <a:pt x="217904" y="367704"/>
                </a:lnTo>
                <a:lnTo>
                  <a:pt x="205739" y="339089"/>
                </a:lnTo>
                <a:lnTo>
                  <a:pt x="195202" y="314483"/>
                </a:lnTo>
                <a:lnTo>
                  <a:pt x="189071" y="272732"/>
                </a:lnTo>
                <a:lnTo>
                  <a:pt x="185558" y="221932"/>
                </a:lnTo>
                <a:lnTo>
                  <a:pt x="182879" y="170179"/>
                </a:lnTo>
                <a:lnTo>
                  <a:pt x="186094" y="120907"/>
                </a:lnTo>
                <a:lnTo>
                  <a:pt x="189547" y="71278"/>
                </a:lnTo>
                <a:lnTo>
                  <a:pt x="195381" y="28555"/>
                </a:lnTo>
                <a:lnTo>
                  <a:pt x="205739" y="0"/>
                </a:lnTo>
                <a:close/>
              </a:path>
            </a:pathLst>
          </a:custGeom>
          <a:solidFill>
            <a:srgbClr val="7F7F7F"/>
          </a:solidFill>
        </p:spPr>
        <p:txBody>
          <a:bodyPr wrap="square" lIns="0" tIns="0" rIns="0" bIns="0" rtlCol="0"/>
          <a:lstStyle/>
          <a:p>
            <a:endParaRPr sz="1634"/>
          </a:p>
        </p:txBody>
      </p:sp>
      <p:sp>
        <p:nvSpPr>
          <p:cNvPr id="16" name="object 16"/>
          <p:cNvSpPr/>
          <p:nvPr/>
        </p:nvSpPr>
        <p:spPr>
          <a:xfrm>
            <a:off x="3725091" y="3113186"/>
            <a:ext cx="208622" cy="622407"/>
          </a:xfrm>
          <a:custGeom>
            <a:avLst/>
            <a:gdLst/>
            <a:ahLst/>
            <a:cxnLst/>
            <a:rect l="l" t="t" r="r" b="b"/>
            <a:pathLst>
              <a:path w="229869" h="685800">
                <a:moveTo>
                  <a:pt x="205739" y="0"/>
                </a:moveTo>
                <a:lnTo>
                  <a:pt x="195381" y="28555"/>
                </a:lnTo>
                <a:lnTo>
                  <a:pt x="189547" y="71278"/>
                </a:lnTo>
                <a:lnTo>
                  <a:pt x="186094" y="120907"/>
                </a:lnTo>
                <a:lnTo>
                  <a:pt x="182879" y="170179"/>
                </a:lnTo>
                <a:lnTo>
                  <a:pt x="185558" y="221932"/>
                </a:lnTo>
                <a:lnTo>
                  <a:pt x="189071" y="272732"/>
                </a:lnTo>
                <a:lnTo>
                  <a:pt x="195202" y="314483"/>
                </a:lnTo>
                <a:lnTo>
                  <a:pt x="205739" y="339089"/>
                </a:lnTo>
                <a:lnTo>
                  <a:pt x="217904" y="367704"/>
                </a:lnTo>
                <a:lnTo>
                  <a:pt x="224948" y="411797"/>
                </a:lnTo>
                <a:lnTo>
                  <a:pt x="228421" y="463034"/>
                </a:lnTo>
                <a:lnTo>
                  <a:pt x="229869" y="513079"/>
                </a:lnTo>
                <a:lnTo>
                  <a:pt x="227885" y="569714"/>
                </a:lnTo>
                <a:lnTo>
                  <a:pt x="224472" y="618489"/>
                </a:lnTo>
                <a:lnTo>
                  <a:pt x="217725" y="657740"/>
                </a:lnTo>
                <a:lnTo>
                  <a:pt x="205739" y="685800"/>
                </a:lnTo>
                <a:lnTo>
                  <a:pt x="24129" y="685800"/>
                </a:lnTo>
                <a:lnTo>
                  <a:pt x="35917" y="655597"/>
                </a:lnTo>
                <a:lnTo>
                  <a:pt x="42227" y="613727"/>
                </a:lnTo>
                <a:lnTo>
                  <a:pt x="45204" y="564713"/>
                </a:lnTo>
                <a:lnTo>
                  <a:pt x="46989" y="513079"/>
                </a:lnTo>
                <a:lnTo>
                  <a:pt x="45739" y="469503"/>
                </a:lnTo>
                <a:lnTo>
                  <a:pt x="42703" y="416877"/>
                </a:lnTo>
                <a:lnTo>
                  <a:pt x="36095" y="369490"/>
                </a:lnTo>
                <a:lnTo>
                  <a:pt x="24129" y="341629"/>
                </a:lnTo>
                <a:lnTo>
                  <a:pt x="12858" y="315694"/>
                </a:lnTo>
                <a:lnTo>
                  <a:pt x="6350" y="272256"/>
                </a:lnTo>
                <a:lnTo>
                  <a:pt x="2698" y="220007"/>
                </a:lnTo>
                <a:lnTo>
                  <a:pt x="0" y="167639"/>
                </a:lnTo>
                <a:lnTo>
                  <a:pt x="3234" y="116264"/>
                </a:lnTo>
                <a:lnTo>
                  <a:pt x="6826" y="66198"/>
                </a:lnTo>
                <a:lnTo>
                  <a:pt x="13037"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933712"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8" name="object 18"/>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4731316" y="3113186"/>
            <a:ext cx="207469" cy="622407"/>
          </a:xfrm>
          <a:custGeom>
            <a:avLst/>
            <a:gdLst/>
            <a:ahLst/>
            <a:cxnLst/>
            <a:rect l="l" t="t" r="r" b="b"/>
            <a:pathLst>
              <a:path w="228600" h="685800">
                <a:moveTo>
                  <a:pt x="205739" y="0"/>
                </a:moveTo>
                <a:lnTo>
                  <a:pt x="22859" y="0"/>
                </a:lnTo>
                <a:lnTo>
                  <a:pt x="12322" y="24943"/>
                </a:lnTo>
                <a:lnTo>
                  <a:pt x="6191" y="66198"/>
                </a:lnTo>
                <a:lnTo>
                  <a:pt x="2678" y="116264"/>
                </a:lnTo>
                <a:lnTo>
                  <a:pt x="0" y="167639"/>
                </a:lnTo>
                <a:lnTo>
                  <a:pt x="2678" y="220007"/>
                </a:lnTo>
                <a:lnTo>
                  <a:pt x="6191" y="272256"/>
                </a:lnTo>
                <a:lnTo>
                  <a:pt x="12322" y="315694"/>
                </a:lnTo>
                <a:lnTo>
                  <a:pt x="22859" y="341629"/>
                </a:lnTo>
                <a:lnTo>
                  <a:pt x="34825" y="369490"/>
                </a:lnTo>
                <a:lnTo>
                  <a:pt x="41433" y="416877"/>
                </a:lnTo>
                <a:lnTo>
                  <a:pt x="44469" y="469503"/>
                </a:lnTo>
                <a:lnTo>
                  <a:pt x="45719" y="513079"/>
                </a:lnTo>
                <a:lnTo>
                  <a:pt x="43934" y="564713"/>
                </a:lnTo>
                <a:lnTo>
                  <a:pt x="40957" y="613727"/>
                </a:lnTo>
                <a:lnTo>
                  <a:pt x="34647" y="655597"/>
                </a:lnTo>
                <a:lnTo>
                  <a:pt x="22859" y="685800"/>
                </a:lnTo>
                <a:lnTo>
                  <a:pt x="205739" y="685800"/>
                </a:lnTo>
                <a:lnTo>
                  <a:pt x="217170" y="657740"/>
                </a:lnTo>
                <a:lnTo>
                  <a:pt x="223837" y="618489"/>
                </a:lnTo>
                <a:lnTo>
                  <a:pt x="227171" y="569714"/>
                </a:lnTo>
                <a:lnTo>
                  <a:pt x="228600" y="513079"/>
                </a:lnTo>
                <a:lnTo>
                  <a:pt x="227329" y="463034"/>
                </a:lnTo>
                <a:lnTo>
                  <a:pt x="224154" y="411797"/>
                </a:lnTo>
                <a:lnTo>
                  <a:pt x="217169" y="367704"/>
                </a:lnTo>
                <a:lnTo>
                  <a:pt x="204469" y="339089"/>
                </a:lnTo>
                <a:lnTo>
                  <a:pt x="194667" y="314483"/>
                </a:lnTo>
                <a:lnTo>
                  <a:pt x="188912" y="272732"/>
                </a:lnTo>
                <a:lnTo>
                  <a:pt x="185539"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20" name="object 20"/>
          <p:cNvSpPr/>
          <p:nvPr/>
        </p:nvSpPr>
        <p:spPr>
          <a:xfrm>
            <a:off x="4731316" y="3113186"/>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39" y="221932"/>
                </a:lnTo>
                <a:lnTo>
                  <a:pt x="188912" y="272732"/>
                </a:lnTo>
                <a:lnTo>
                  <a:pt x="194667" y="314483"/>
                </a:lnTo>
                <a:lnTo>
                  <a:pt x="204469" y="339089"/>
                </a:lnTo>
                <a:lnTo>
                  <a:pt x="217169" y="367704"/>
                </a:lnTo>
                <a:lnTo>
                  <a:pt x="224154" y="411797"/>
                </a:lnTo>
                <a:lnTo>
                  <a:pt x="227329" y="463034"/>
                </a:lnTo>
                <a:lnTo>
                  <a:pt x="228600" y="513079"/>
                </a:lnTo>
                <a:lnTo>
                  <a:pt x="227171" y="569714"/>
                </a:lnTo>
                <a:lnTo>
                  <a:pt x="223837" y="618489"/>
                </a:lnTo>
                <a:lnTo>
                  <a:pt x="217170" y="657740"/>
                </a:lnTo>
                <a:lnTo>
                  <a:pt x="205739" y="685800"/>
                </a:lnTo>
                <a:lnTo>
                  <a:pt x="22859" y="685800"/>
                </a:lnTo>
                <a:lnTo>
                  <a:pt x="34647" y="655597"/>
                </a:lnTo>
                <a:lnTo>
                  <a:pt x="40957" y="613727"/>
                </a:lnTo>
                <a:lnTo>
                  <a:pt x="43934" y="564713"/>
                </a:lnTo>
                <a:lnTo>
                  <a:pt x="45719" y="513079"/>
                </a:lnTo>
                <a:lnTo>
                  <a:pt x="44469" y="469503"/>
                </a:lnTo>
                <a:lnTo>
                  <a:pt x="41433" y="416877"/>
                </a:lnTo>
                <a:lnTo>
                  <a:pt x="34825" y="369490"/>
                </a:lnTo>
                <a:lnTo>
                  <a:pt x="22859" y="341629"/>
                </a:lnTo>
                <a:lnTo>
                  <a:pt x="12322" y="315694"/>
                </a:lnTo>
                <a:lnTo>
                  <a:pt x="6191" y="272256"/>
                </a:lnTo>
                <a:lnTo>
                  <a:pt x="2678" y="220007"/>
                </a:lnTo>
                <a:lnTo>
                  <a:pt x="0" y="167639"/>
                </a:lnTo>
                <a:lnTo>
                  <a:pt x="2678" y="116264"/>
                </a:lnTo>
                <a:lnTo>
                  <a:pt x="6191" y="66198"/>
                </a:lnTo>
                <a:lnTo>
                  <a:pt x="12322" y="24943"/>
                </a:lnTo>
                <a:lnTo>
                  <a:pt x="22859" y="0"/>
                </a:lnTo>
                <a:lnTo>
                  <a:pt x="205739"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4" name="object 24"/>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5255751" y="352812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28" name="object 28"/>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29" name="object 29"/>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4424723" y="4565470"/>
            <a:ext cx="3319503" cy="1659751"/>
          </a:xfrm>
          <a:custGeom>
            <a:avLst/>
            <a:gdLst/>
            <a:ahLst/>
            <a:cxnLst/>
            <a:rect l="l" t="t" r="r" b="b"/>
            <a:pathLst>
              <a:path w="3657600" h="1828800">
                <a:moveTo>
                  <a:pt x="304800" y="0"/>
                </a:moveTo>
                <a:lnTo>
                  <a:pt x="259232" y="4419"/>
                </a:lnTo>
                <a:lnTo>
                  <a:pt x="214579" y="17068"/>
                </a:lnTo>
                <a:lnTo>
                  <a:pt x="171754" y="37033"/>
                </a:lnTo>
                <a:lnTo>
                  <a:pt x="131673" y="63398"/>
                </a:lnTo>
                <a:lnTo>
                  <a:pt x="95249" y="95250"/>
                </a:lnTo>
                <a:lnTo>
                  <a:pt x="63398" y="131673"/>
                </a:lnTo>
                <a:lnTo>
                  <a:pt x="37033" y="171754"/>
                </a:lnTo>
                <a:lnTo>
                  <a:pt x="17068" y="214579"/>
                </a:lnTo>
                <a:lnTo>
                  <a:pt x="4419" y="259232"/>
                </a:lnTo>
                <a:lnTo>
                  <a:pt x="0" y="30479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4799"/>
                </a:lnTo>
                <a:lnTo>
                  <a:pt x="3653180" y="259232"/>
                </a:lnTo>
                <a:lnTo>
                  <a:pt x="3640531" y="214579"/>
                </a:lnTo>
                <a:lnTo>
                  <a:pt x="3620566" y="171754"/>
                </a:lnTo>
                <a:lnTo>
                  <a:pt x="3594201" y="131673"/>
                </a:lnTo>
                <a:lnTo>
                  <a:pt x="3562350" y="95249"/>
                </a:lnTo>
                <a:lnTo>
                  <a:pt x="3525926" y="63398"/>
                </a:lnTo>
                <a:lnTo>
                  <a:pt x="3485845" y="37033"/>
                </a:lnTo>
                <a:lnTo>
                  <a:pt x="3443020" y="17068"/>
                </a:lnTo>
                <a:lnTo>
                  <a:pt x="3398367" y="4419"/>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2729"/>
                </a:lnTo>
                <a:lnTo>
                  <a:pt x="4365" y="270648"/>
                </a:lnTo>
                <a:lnTo>
                  <a:pt x="15875" y="286543"/>
                </a:lnTo>
                <a:lnTo>
                  <a:pt x="32146" y="297914"/>
                </a:lnTo>
                <a:lnTo>
                  <a:pt x="50800" y="302259"/>
                </a:lnTo>
                <a:lnTo>
                  <a:pt x="2922270" y="302259"/>
                </a:lnTo>
                <a:lnTo>
                  <a:pt x="2940724" y="297914"/>
                </a:lnTo>
                <a:lnTo>
                  <a:pt x="2956560" y="286543"/>
                </a:lnTo>
                <a:lnTo>
                  <a:pt x="2967632" y="270648"/>
                </a:lnTo>
                <a:lnTo>
                  <a:pt x="2971800" y="25272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35" name="object 35"/>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2729"/>
                </a:lnTo>
                <a:lnTo>
                  <a:pt x="4365" y="270648"/>
                </a:lnTo>
                <a:lnTo>
                  <a:pt x="15875" y="286543"/>
                </a:lnTo>
                <a:lnTo>
                  <a:pt x="32146" y="297914"/>
                </a:lnTo>
                <a:lnTo>
                  <a:pt x="50800" y="302259"/>
                </a:lnTo>
                <a:lnTo>
                  <a:pt x="2922270" y="302259"/>
                </a:lnTo>
                <a:lnTo>
                  <a:pt x="2940724" y="297914"/>
                </a:lnTo>
                <a:lnTo>
                  <a:pt x="2956560" y="286543"/>
                </a:lnTo>
                <a:lnTo>
                  <a:pt x="2967632" y="270648"/>
                </a:lnTo>
                <a:lnTo>
                  <a:pt x="2971800" y="25272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5782490" y="4980406"/>
            <a:ext cx="622407" cy="622407"/>
          </a:xfrm>
          <a:custGeom>
            <a:avLst/>
            <a:gdLst/>
            <a:ahLst/>
            <a:cxnLst/>
            <a:rect l="l" t="t" r="r" b="b"/>
            <a:pathLst>
              <a:path w="685800" h="685800">
                <a:moveTo>
                  <a:pt x="344169" y="685799"/>
                </a:moveTo>
                <a:lnTo>
                  <a:pt x="0" y="685799"/>
                </a:lnTo>
                <a:lnTo>
                  <a:pt x="0" y="0"/>
                </a:lnTo>
                <a:lnTo>
                  <a:pt x="685800" y="0"/>
                </a:lnTo>
                <a:lnTo>
                  <a:pt x="685800" y="685799"/>
                </a:lnTo>
                <a:lnTo>
                  <a:pt x="344169" y="685799"/>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5084013" y="4920471"/>
            <a:ext cx="57630" cy="59935"/>
          </a:xfrm>
          <a:custGeom>
            <a:avLst/>
            <a:gdLst/>
            <a:ahLst/>
            <a:cxnLst/>
            <a:rect l="l" t="t" r="r" b="b"/>
            <a:pathLst>
              <a:path w="63500" h="66039">
                <a:moveTo>
                  <a:pt x="12700" y="0"/>
                </a:moveTo>
                <a:lnTo>
                  <a:pt x="6965" y="15497"/>
                </a:lnTo>
                <a:lnTo>
                  <a:pt x="3016" y="31591"/>
                </a:lnTo>
                <a:lnTo>
                  <a:pt x="734" y="48398"/>
                </a:lnTo>
                <a:lnTo>
                  <a:pt x="0" y="66040"/>
                </a:lnTo>
                <a:lnTo>
                  <a:pt x="54610" y="66040"/>
                </a:lnTo>
                <a:lnTo>
                  <a:pt x="55284" y="53895"/>
                </a:lnTo>
                <a:lnTo>
                  <a:pt x="57150" y="42227"/>
                </a:lnTo>
                <a:lnTo>
                  <a:pt x="59967" y="31035"/>
                </a:lnTo>
                <a:lnTo>
                  <a:pt x="63500" y="20320"/>
                </a:lnTo>
                <a:lnTo>
                  <a:pt x="12700" y="0"/>
                </a:lnTo>
                <a:close/>
              </a:path>
            </a:pathLst>
          </a:custGeom>
          <a:solidFill>
            <a:srgbClr val="000000"/>
          </a:solidFill>
        </p:spPr>
        <p:txBody>
          <a:bodyPr wrap="square" lIns="0" tIns="0" rIns="0" bIns="0" rtlCol="0"/>
          <a:lstStyle/>
          <a:p>
            <a:endParaRPr sz="1634"/>
          </a:p>
        </p:txBody>
      </p:sp>
      <p:sp>
        <p:nvSpPr>
          <p:cNvPr id="40" name="object 40"/>
          <p:cNvSpPr/>
          <p:nvPr/>
        </p:nvSpPr>
        <p:spPr>
          <a:xfrm>
            <a:off x="5095539" y="4870909"/>
            <a:ext cx="66851" cy="68004"/>
          </a:xfrm>
          <a:custGeom>
            <a:avLst/>
            <a:gdLst/>
            <a:ahLst/>
            <a:cxnLst/>
            <a:rect l="l" t="t" r="r" b="b"/>
            <a:pathLst>
              <a:path w="73660" h="74929">
                <a:moveTo>
                  <a:pt x="33020" y="0"/>
                </a:moveTo>
                <a:lnTo>
                  <a:pt x="22502" y="12819"/>
                </a:lnTo>
                <a:lnTo>
                  <a:pt x="13652" y="26352"/>
                </a:lnTo>
                <a:lnTo>
                  <a:pt x="6230" y="40362"/>
                </a:lnTo>
                <a:lnTo>
                  <a:pt x="0" y="54609"/>
                </a:lnTo>
                <a:lnTo>
                  <a:pt x="50800" y="74929"/>
                </a:lnTo>
                <a:lnTo>
                  <a:pt x="55086" y="64690"/>
                </a:lnTo>
                <a:lnTo>
                  <a:pt x="60325" y="54927"/>
                </a:lnTo>
                <a:lnTo>
                  <a:pt x="66516" y="45640"/>
                </a:lnTo>
                <a:lnTo>
                  <a:pt x="73660" y="36829"/>
                </a:lnTo>
                <a:lnTo>
                  <a:pt x="53339" y="17779"/>
                </a:lnTo>
                <a:lnTo>
                  <a:pt x="33020" y="0"/>
                </a:lnTo>
                <a:close/>
              </a:path>
            </a:pathLst>
          </a:custGeom>
          <a:solidFill>
            <a:srgbClr val="000000"/>
          </a:solidFill>
        </p:spPr>
        <p:txBody>
          <a:bodyPr wrap="square" lIns="0" tIns="0" rIns="0" bIns="0" rtlCol="0"/>
          <a:lstStyle/>
          <a:p>
            <a:endParaRPr sz="1634"/>
          </a:p>
        </p:txBody>
      </p:sp>
      <p:sp>
        <p:nvSpPr>
          <p:cNvPr id="41" name="object 41"/>
          <p:cNvSpPr/>
          <p:nvPr/>
        </p:nvSpPr>
        <p:spPr>
          <a:xfrm>
            <a:off x="5125506" y="4831720"/>
            <a:ext cx="72614" cy="72614"/>
          </a:xfrm>
          <a:custGeom>
            <a:avLst/>
            <a:gdLst/>
            <a:ahLst/>
            <a:cxnLst/>
            <a:rect l="l" t="t" r="r" b="b"/>
            <a:pathLst>
              <a:path w="80010" h="80010">
                <a:moveTo>
                  <a:pt x="49529" y="0"/>
                </a:moveTo>
                <a:lnTo>
                  <a:pt x="35718" y="9961"/>
                </a:lnTo>
                <a:lnTo>
                  <a:pt x="22859" y="20637"/>
                </a:lnTo>
                <a:lnTo>
                  <a:pt x="10953" y="31789"/>
                </a:lnTo>
                <a:lnTo>
                  <a:pt x="0" y="43180"/>
                </a:lnTo>
                <a:lnTo>
                  <a:pt x="20319" y="60960"/>
                </a:lnTo>
                <a:lnTo>
                  <a:pt x="40639" y="80010"/>
                </a:lnTo>
                <a:lnTo>
                  <a:pt x="49470" y="70723"/>
                </a:lnTo>
                <a:lnTo>
                  <a:pt x="58896" y="61912"/>
                </a:lnTo>
                <a:lnTo>
                  <a:pt x="69036" y="53578"/>
                </a:lnTo>
                <a:lnTo>
                  <a:pt x="80010" y="45720"/>
                </a:lnTo>
                <a:lnTo>
                  <a:pt x="49529" y="0"/>
                </a:lnTo>
                <a:close/>
              </a:path>
            </a:pathLst>
          </a:custGeom>
          <a:solidFill>
            <a:srgbClr val="000000"/>
          </a:solidFill>
        </p:spPr>
        <p:txBody>
          <a:bodyPr wrap="square" lIns="0" tIns="0" rIns="0" bIns="0" rtlCol="0"/>
          <a:lstStyle/>
          <a:p>
            <a:endParaRPr sz="1634"/>
          </a:p>
        </p:txBody>
      </p:sp>
      <p:sp>
        <p:nvSpPr>
          <p:cNvPr id="42" name="object 42"/>
          <p:cNvSpPr/>
          <p:nvPr/>
        </p:nvSpPr>
        <p:spPr>
          <a:xfrm>
            <a:off x="5170459" y="4802905"/>
            <a:ext cx="76072" cy="70309"/>
          </a:xfrm>
          <a:custGeom>
            <a:avLst/>
            <a:gdLst/>
            <a:ahLst/>
            <a:cxnLst/>
            <a:rect l="l" t="t" r="r" b="b"/>
            <a:pathLst>
              <a:path w="83820" h="77470">
                <a:moveTo>
                  <a:pt x="63500" y="0"/>
                </a:moveTo>
                <a:lnTo>
                  <a:pt x="46612" y="7104"/>
                </a:lnTo>
                <a:lnTo>
                  <a:pt x="30321" y="14922"/>
                </a:lnTo>
                <a:lnTo>
                  <a:pt x="14743" y="23217"/>
                </a:lnTo>
                <a:lnTo>
                  <a:pt x="0" y="31750"/>
                </a:lnTo>
                <a:lnTo>
                  <a:pt x="30480" y="77470"/>
                </a:lnTo>
                <a:lnTo>
                  <a:pt x="42564" y="70088"/>
                </a:lnTo>
                <a:lnTo>
                  <a:pt x="55721" y="63182"/>
                </a:lnTo>
                <a:lnTo>
                  <a:pt x="69592" y="56753"/>
                </a:lnTo>
                <a:lnTo>
                  <a:pt x="83820" y="50800"/>
                </a:lnTo>
                <a:lnTo>
                  <a:pt x="63500" y="0"/>
                </a:lnTo>
                <a:close/>
              </a:path>
            </a:pathLst>
          </a:custGeom>
          <a:solidFill>
            <a:srgbClr val="000000"/>
          </a:solidFill>
        </p:spPr>
        <p:txBody>
          <a:bodyPr wrap="square" lIns="0" tIns="0" rIns="0" bIns="0" rtlCol="0"/>
          <a:lstStyle/>
          <a:p>
            <a:endParaRPr sz="1634"/>
          </a:p>
        </p:txBody>
      </p:sp>
      <p:sp>
        <p:nvSpPr>
          <p:cNvPr id="43" name="object 43"/>
          <p:cNvSpPr/>
          <p:nvPr/>
        </p:nvSpPr>
        <p:spPr>
          <a:xfrm>
            <a:off x="5228089" y="4766022"/>
            <a:ext cx="147533" cy="82988"/>
          </a:xfrm>
          <a:custGeom>
            <a:avLst/>
            <a:gdLst/>
            <a:ahLst/>
            <a:cxnLst/>
            <a:rect l="l" t="t" r="r" b="b"/>
            <a:pathLst>
              <a:path w="162560" h="91439">
                <a:moveTo>
                  <a:pt x="154939" y="0"/>
                </a:moveTo>
                <a:lnTo>
                  <a:pt x="112871" y="7421"/>
                </a:lnTo>
                <a:lnTo>
                  <a:pt x="72707" y="16509"/>
                </a:lnTo>
                <a:lnTo>
                  <a:pt x="34925" y="27503"/>
                </a:lnTo>
                <a:lnTo>
                  <a:pt x="0" y="40639"/>
                </a:lnTo>
                <a:lnTo>
                  <a:pt x="20320" y="91439"/>
                </a:lnTo>
                <a:lnTo>
                  <a:pt x="52903" y="79255"/>
                </a:lnTo>
                <a:lnTo>
                  <a:pt x="87630" y="69215"/>
                </a:lnTo>
                <a:lnTo>
                  <a:pt x="124261" y="61079"/>
                </a:lnTo>
                <a:lnTo>
                  <a:pt x="162560" y="54610"/>
                </a:lnTo>
                <a:lnTo>
                  <a:pt x="158750" y="26669"/>
                </a:lnTo>
                <a:lnTo>
                  <a:pt x="154939" y="0"/>
                </a:lnTo>
                <a:close/>
              </a:path>
            </a:pathLst>
          </a:custGeom>
          <a:solidFill>
            <a:srgbClr val="000000"/>
          </a:solidFill>
        </p:spPr>
        <p:txBody>
          <a:bodyPr wrap="square" lIns="0" tIns="0" rIns="0" bIns="0" rtlCol="0"/>
          <a:lstStyle/>
          <a:p>
            <a:endParaRPr sz="1634"/>
          </a:p>
        </p:txBody>
      </p:sp>
      <p:sp>
        <p:nvSpPr>
          <p:cNvPr id="44" name="object 44"/>
          <p:cNvSpPr/>
          <p:nvPr/>
        </p:nvSpPr>
        <p:spPr>
          <a:xfrm>
            <a:off x="5368706" y="4755649"/>
            <a:ext cx="162517" cy="59935"/>
          </a:xfrm>
          <a:custGeom>
            <a:avLst/>
            <a:gdLst/>
            <a:ahLst/>
            <a:cxnLst/>
            <a:rect l="l" t="t" r="r" b="b"/>
            <a:pathLst>
              <a:path w="179070" h="66039">
                <a:moveTo>
                  <a:pt x="179070" y="0"/>
                </a:moveTo>
                <a:lnTo>
                  <a:pt x="132695" y="714"/>
                </a:lnTo>
                <a:lnTo>
                  <a:pt x="87153" y="2857"/>
                </a:lnTo>
                <a:lnTo>
                  <a:pt x="42802" y="6429"/>
                </a:lnTo>
                <a:lnTo>
                  <a:pt x="0" y="11429"/>
                </a:lnTo>
                <a:lnTo>
                  <a:pt x="3810" y="38099"/>
                </a:lnTo>
                <a:lnTo>
                  <a:pt x="7620" y="66039"/>
                </a:lnTo>
                <a:lnTo>
                  <a:pt x="48517" y="60503"/>
                </a:lnTo>
                <a:lnTo>
                  <a:pt x="90963" y="56991"/>
                </a:lnTo>
                <a:lnTo>
                  <a:pt x="134600" y="55145"/>
                </a:lnTo>
                <a:lnTo>
                  <a:pt x="179070" y="54609"/>
                </a:lnTo>
                <a:lnTo>
                  <a:pt x="179070" y="0"/>
                </a:lnTo>
                <a:close/>
              </a:path>
            </a:pathLst>
          </a:custGeom>
          <a:solidFill>
            <a:srgbClr val="000000"/>
          </a:solidFill>
        </p:spPr>
        <p:txBody>
          <a:bodyPr wrap="square" lIns="0" tIns="0" rIns="0" bIns="0" rtlCol="0"/>
          <a:lstStyle/>
          <a:p>
            <a:endParaRPr sz="1634"/>
          </a:p>
        </p:txBody>
      </p:sp>
      <p:sp>
        <p:nvSpPr>
          <p:cNvPr id="45" name="object 45"/>
          <p:cNvSpPr/>
          <p:nvPr/>
        </p:nvSpPr>
        <p:spPr>
          <a:xfrm>
            <a:off x="5531224" y="4755648"/>
            <a:ext cx="436837" cy="115261"/>
          </a:xfrm>
          <a:custGeom>
            <a:avLst/>
            <a:gdLst/>
            <a:ahLst/>
            <a:cxnLst/>
            <a:rect l="l" t="t" r="r" b="b"/>
            <a:pathLst>
              <a:path w="481329" h="127000">
                <a:moveTo>
                  <a:pt x="0" y="0"/>
                </a:moveTo>
                <a:lnTo>
                  <a:pt x="0" y="54609"/>
                </a:lnTo>
                <a:lnTo>
                  <a:pt x="55362" y="55629"/>
                </a:lnTo>
                <a:lnTo>
                  <a:pt x="111007" y="58623"/>
                </a:lnTo>
                <a:lnTo>
                  <a:pt x="166370" y="63499"/>
                </a:lnTo>
                <a:lnTo>
                  <a:pt x="220885" y="70163"/>
                </a:lnTo>
                <a:lnTo>
                  <a:pt x="273990" y="78520"/>
                </a:lnTo>
                <a:lnTo>
                  <a:pt x="325120" y="88476"/>
                </a:lnTo>
                <a:lnTo>
                  <a:pt x="373709" y="99938"/>
                </a:lnTo>
                <a:lnTo>
                  <a:pt x="419194" y="112810"/>
                </a:lnTo>
                <a:lnTo>
                  <a:pt x="461010" y="126999"/>
                </a:lnTo>
                <a:lnTo>
                  <a:pt x="481329" y="76199"/>
                </a:lnTo>
                <a:lnTo>
                  <a:pt x="441963" y="62647"/>
                </a:lnTo>
                <a:lnTo>
                  <a:pt x="399572" y="50231"/>
                </a:lnTo>
                <a:lnTo>
                  <a:pt x="354559" y="39018"/>
                </a:lnTo>
                <a:lnTo>
                  <a:pt x="307329" y="29077"/>
                </a:lnTo>
                <a:lnTo>
                  <a:pt x="258286" y="20478"/>
                </a:lnTo>
                <a:lnTo>
                  <a:pt x="207832" y="13289"/>
                </a:lnTo>
                <a:lnTo>
                  <a:pt x="156373" y="7578"/>
                </a:lnTo>
                <a:lnTo>
                  <a:pt x="104312" y="3413"/>
                </a:lnTo>
                <a:lnTo>
                  <a:pt x="52053" y="864"/>
                </a:lnTo>
                <a:lnTo>
                  <a:pt x="0" y="0"/>
                </a:lnTo>
                <a:close/>
              </a:path>
            </a:pathLst>
          </a:custGeom>
          <a:solidFill>
            <a:srgbClr val="000000"/>
          </a:solidFill>
        </p:spPr>
        <p:txBody>
          <a:bodyPr wrap="square" lIns="0" tIns="0" rIns="0" bIns="0" rtlCol="0"/>
          <a:lstStyle/>
          <a:p>
            <a:endParaRPr sz="1634"/>
          </a:p>
        </p:txBody>
      </p:sp>
      <p:sp>
        <p:nvSpPr>
          <p:cNvPr id="46" name="object 46"/>
          <p:cNvSpPr/>
          <p:nvPr/>
        </p:nvSpPr>
        <p:spPr>
          <a:xfrm>
            <a:off x="5838969" y="4752190"/>
            <a:ext cx="255878" cy="228216"/>
          </a:xfrm>
          <a:custGeom>
            <a:avLst/>
            <a:gdLst/>
            <a:ahLst/>
            <a:cxnLst/>
            <a:rect l="l" t="t" r="r" b="b"/>
            <a:pathLst>
              <a:path w="281939" h="251460">
                <a:moveTo>
                  <a:pt x="118110" y="0"/>
                </a:moveTo>
                <a:lnTo>
                  <a:pt x="0" y="147319"/>
                </a:lnTo>
                <a:lnTo>
                  <a:pt x="281939" y="251459"/>
                </a:lnTo>
                <a:lnTo>
                  <a:pt x="118110" y="0"/>
                </a:lnTo>
                <a:close/>
              </a:path>
            </a:pathLst>
          </a:custGeom>
          <a:solidFill>
            <a:srgbClr val="000000"/>
          </a:solidFill>
        </p:spPr>
        <p:txBody>
          <a:bodyPr wrap="square" lIns="0" tIns="0" rIns="0" bIns="0" rtlCol="0"/>
          <a:lstStyle/>
          <a:p>
            <a:endParaRPr sz="1634"/>
          </a:p>
        </p:txBody>
      </p:sp>
      <p:sp>
        <p:nvSpPr>
          <p:cNvPr id="47" name="object 47"/>
          <p:cNvSpPr/>
          <p:nvPr/>
        </p:nvSpPr>
        <p:spPr>
          <a:xfrm>
            <a:off x="7054968" y="4920471"/>
            <a:ext cx="56478" cy="59935"/>
          </a:xfrm>
          <a:custGeom>
            <a:avLst/>
            <a:gdLst/>
            <a:ahLst/>
            <a:cxnLst/>
            <a:rect l="l" t="t" r="r" b="b"/>
            <a:pathLst>
              <a:path w="62229" h="66039">
                <a:moveTo>
                  <a:pt x="50800" y="0"/>
                </a:moveTo>
                <a:lnTo>
                  <a:pt x="0" y="20320"/>
                </a:lnTo>
                <a:lnTo>
                  <a:pt x="3333" y="31035"/>
                </a:lnTo>
                <a:lnTo>
                  <a:pt x="5714" y="42227"/>
                </a:lnTo>
                <a:lnTo>
                  <a:pt x="7143" y="53895"/>
                </a:lnTo>
                <a:lnTo>
                  <a:pt x="7620" y="66040"/>
                </a:lnTo>
                <a:lnTo>
                  <a:pt x="62230" y="66040"/>
                </a:lnTo>
                <a:lnTo>
                  <a:pt x="61515" y="48398"/>
                </a:lnTo>
                <a:lnTo>
                  <a:pt x="59372" y="31591"/>
                </a:lnTo>
                <a:lnTo>
                  <a:pt x="55800" y="15497"/>
                </a:lnTo>
                <a:lnTo>
                  <a:pt x="50800" y="0"/>
                </a:lnTo>
                <a:close/>
              </a:path>
            </a:pathLst>
          </a:custGeom>
          <a:solidFill>
            <a:srgbClr val="000000"/>
          </a:solidFill>
        </p:spPr>
        <p:txBody>
          <a:bodyPr wrap="square" lIns="0" tIns="0" rIns="0" bIns="0" rtlCol="0"/>
          <a:lstStyle/>
          <a:p>
            <a:endParaRPr sz="1634"/>
          </a:p>
        </p:txBody>
      </p:sp>
      <p:sp>
        <p:nvSpPr>
          <p:cNvPr id="48" name="object 48"/>
          <p:cNvSpPr/>
          <p:nvPr/>
        </p:nvSpPr>
        <p:spPr>
          <a:xfrm>
            <a:off x="7033067" y="4870909"/>
            <a:ext cx="68004" cy="68004"/>
          </a:xfrm>
          <a:custGeom>
            <a:avLst/>
            <a:gdLst/>
            <a:ahLst/>
            <a:cxnLst/>
            <a:rect l="l" t="t" r="r" b="b"/>
            <a:pathLst>
              <a:path w="74929" h="74929">
                <a:moveTo>
                  <a:pt x="40639" y="0"/>
                </a:moveTo>
                <a:lnTo>
                  <a:pt x="20319" y="17779"/>
                </a:lnTo>
                <a:lnTo>
                  <a:pt x="0" y="36829"/>
                </a:lnTo>
                <a:lnTo>
                  <a:pt x="7342" y="45640"/>
                </a:lnTo>
                <a:lnTo>
                  <a:pt x="13970" y="54927"/>
                </a:lnTo>
                <a:lnTo>
                  <a:pt x="19645" y="64690"/>
                </a:lnTo>
                <a:lnTo>
                  <a:pt x="24129" y="74929"/>
                </a:lnTo>
                <a:lnTo>
                  <a:pt x="74929" y="54609"/>
                </a:lnTo>
                <a:lnTo>
                  <a:pt x="68500" y="40362"/>
                </a:lnTo>
                <a:lnTo>
                  <a:pt x="60642" y="26352"/>
                </a:lnTo>
                <a:lnTo>
                  <a:pt x="51355" y="12819"/>
                </a:lnTo>
                <a:lnTo>
                  <a:pt x="40639" y="0"/>
                </a:lnTo>
                <a:close/>
              </a:path>
            </a:pathLst>
          </a:custGeom>
          <a:solidFill>
            <a:srgbClr val="000000"/>
          </a:solidFill>
        </p:spPr>
        <p:txBody>
          <a:bodyPr wrap="square" lIns="0" tIns="0" rIns="0" bIns="0" rtlCol="0"/>
          <a:lstStyle/>
          <a:p>
            <a:endParaRPr sz="1634"/>
          </a:p>
        </p:txBody>
      </p:sp>
      <p:sp>
        <p:nvSpPr>
          <p:cNvPr id="49" name="object 49"/>
          <p:cNvSpPr/>
          <p:nvPr/>
        </p:nvSpPr>
        <p:spPr>
          <a:xfrm>
            <a:off x="6997337" y="4831720"/>
            <a:ext cx="72614" cy="72614"/>
          </a:xfrm>
          <a:custGeom>
            <a:avLst/>
            <a:gdLst/>
            <a:ahLst/>
            <a:cxnLst/>
            <a:rect l="l" t="t" r="r" b="b"/>
            <a:pathLst>
              <a:path w="80010" h="80010">
                <a:moveTo>
                  <a:pt x="30480" y="0"/>
                </a:moveTo>
                <a:lnTo>
                  <a:pt x="15239" y="24130"/>
                </a:lnTo>
                <a:lnTo>
                  <a:pt x="0" y="45720"/>
                </a:lnTo>
                <a:lnTo>
                  <a:pt x="11152" y="53578"/>
                </a:lnTo>
                <a:lnTo>
                  <a:pt x="21590" y="61912"/>
                </a:lnTo>
                <a:lnTo>
                  <a:pt x="31075" y="70723"/>
                </a:lnTo>
                <a:lnTo>
                  <a:pt x="39370" y="80010"/>
                </a:lnTo>
                <a:lnTo>
                  <a:pt x="59689" y="60960"/>
                </a:lnTo>
                <a:lnTo>
                  <a:pt x="80010" y="43180"/>
                </a:lnTo>
                <a:lnTo>
                  <a:pt x="69056" y="31789"/>
                </a:lnTo>
                <a:lnTo>
                  <a:pt x="57150" y="20637"/>
                </a:lnTo>
                <a:lnTo>
                  <a:pt x="44291" y="9961"/>
                </a:lnTo>
                <a:lnTo>
                  <a:pt x="30480" y="0"/>
                </a:lnTo>
                <a:close/>
              </a:path>
            </a:pathLst>
          </a:custGeom>
          <a:solidFill>
            <a:srgbClr val="000000"/>
          </a:solidFill>
        </p:spPr>
        <p:txBody>
          <a:bodyPr wrap="square" lIns="0" tIns="0" rIns="0" bIns="0" rtlCol="0"/>
          <a:lstStyle/>
          <a:p>
            <a:endParaRPr sz="1634"/>
          </a:p>
        </p:txBody>
      </p:sp>
      <p:sp>
        <p:nvSpPr>
          <p:cNvPr id="50" name="object 50"/>
          <p:cNvSpPr/>
          <p:nvPr/>
        </p:nvSpPr>
        <p:spPr>
          <a:xfrm>
            <a:off x="6948929" y="4802905"/>
            <a:ext cx="76072" cy="70309"/>
          </a:xfrm>
          <a:custGeom>
            <a:avLst/>
            <a:gdLst/>
            <a:ahLst/>
            <a:cxnLst/>
            <a:rect l="l" t="t" r="r" b="b"/>
            <a:pathLst>
              <a:path w="83820" h="77470">
                <a:moveTo>
                  <a:pt x="20320" y="0"/>
                </a:moveTo>
                <a:lnTo>
                  <a:pt x="0" y="50800"/>
                </a:lnTo>
                <a:lnTo>
                  <a:pt x="14227" y="56753"/>
                </a:lnTo>
                <a:lnTo>
                  <a:pt x="28098" y="63182"/>
                </a:lnTo>
                <a:lnTo>
                  <a:pt x="41255" y="70088"/>
                </a:lnTo>
                <a:lnTo>
                  <a:pt x="53339" y="77470"/>
                </a:lnTo>
                <a:lnTo>
                  <a:pt x="68579" y="55880"/>
                </a:lnTo>
                <a:lnTo>
                  <a:pt x="83820" y="31750"/>
                </a:lnTo>
                <a:lnTo>
                  <a:pt x="69076" y="23217"/>
                </a:lnTo>
                <a:lnTo>
                  <a:pt x="53498" y="14922"/>
                </a:lnTo>
                <a:lnTo>
                  <a:pt x="37207" y="7104"/>
                </a:lnTo>
                <a:lnTo>
                  <a:pt x="20320" y="0"/>
                </a:lnTo>
                <a:close/>
              </a:path>
            </a:pathLst>
          </a:custGeom>
          <a:solidFill>
            <a:srgbClr val="000000"/>
          </a:solidFill>
        </p:spPr>
        <p:txBody>
          <a:bodyPr wrap="square" lIns="0" tIns="0" rIns="0" bIns="0" rtlCol="0"/>
          <a:lstStyle/>
          <a:p>
            <a:endParaRPr sz="1634"/>
          </a:p>
        </p:txBody>
      </p:sp>
      <p:sp>
        <p:nvSpPr>
          <p:cNvPr id="51" name="object 51"/>
          <p:cNvSpPr/>
          <p:nvPr/>
        </p:nvSpPr>
        <p:spPr>
          <a:xfrm>
            <a:off x="6818684" y="4766022"/>
            <a:ext cx="148686" cy="82988"/>
          </a:xfrm>
          <a:custGeom>
            <a:avLst/>
            <a:gdLst/>
            <a:ahLst/>
            <a:cxnLst/>
            <a:rect l="l" t="t" r="r" b="b"/>
            <a:pathLst>
              <a:path w="163829" h="91439">
                <a:moveTo>
                  <a:pt x="7620" y="0"/>
                </a:moveTo>
                <a:lnTo>
                  <a:pt x="3810" y="27939"/>
                </a:lnTo>
                <a:lnTo>
                  <a:pt x="0" y="54610"/>
                </a:lnTo>
                <a:lnTo>
                  <a:pt x="39032" y="61257"/>
                </a:lnTo>
                <a:lnTo>
                  <a:pt x="76041" y="69691"/>
                </a:lnTo>
                <a:lnTo>
                  <a:pt x="110906" y="79791"/>
                </a:lnTo>
                <a:lnTo>
                  <a:pt x="143510" y="91439"/>
                </a:lnTo>
                <a:lnTo>
                  <a:pt x="163830" y="40639"/>
                </a:lnTo>
                <a:lnTo>
                  <a:pt x="128349" y="27503"/>
                </a:lnTo>
                <a:lnTo>
                  <a:pt x="90487" y="16509"/>
                </a:lnTo>
                <a:lnTo>
                  <a:pt x="50244" y="7421"/>
                </a:lnTo>
                <a:lnTo>
                  <a:pt x="7620" y="0"/>
                </a:lnTo>
                <a:close/>
              </a:path>
            </a:pathLst>
          </a:custGeom>
          <a:solidFill>
            <a:srgbClr val="000000"/>
          </a:solidFill>
        </p:spPr>
        <p:txBody>
          <a:bodyPr wrap="square" lIns="0" tIns="0" rIns="0" bIns="0" rtlCol="0"/>
          <a:lstStyle/>
          <a:p>
            <a:endParaRPr sz="1634"/>
          </a:p>
        </p:txBody>
      </p:sp>
      <p:sp>
        <p:nvSpPr>
          <p:cNvPr id="52" name="object 52"/>
          <p:cNvSpPr/>
          <p:nvPr/>
        </p:nvSpPr>
        <p:spPr>
          <a:xfrm>
            <a:off x="6661930" y="4755649"/>
            <a:ext cx="163670" cy="59935"/>
          </a:xfrm>
          <a:custGeom>
            <a:avLst/>
            <a:gdLst/>
            <a:ahLst/>
            <a:cxnLst/>
            <a:rect l="l" t="t" r="r" b="b"/>
            <a:pathLst>
              <a:path w="180339" h="66039">
                <a:moveTo>
                  <a:pt x="0" y="0"/>
                </a:moveTo>
                <a:lnTo>
                  <a:pt x="0" y="54609"/>
                </a:lnTo>
                <a:lnTo>
                  <a:pt x="44489" y="55324"/>
                </a:lnTo>
                <a:lnTo>
                  <a:pt x="88264" y="57467"/>
                </a:lnTo>
                <a:lnTo>
                  <a:pt x="131087" y="61039"/>
                </a:lnTo>
                <a:lnTo>
                  <a:pt x="172719" y="66039"/>
                </a:lnTo>
                <a:lnTo>
                  <a:pt x="176529" y="39369"/>
                </a:lnTo>
                <a:lnTo>
                  <a:pt x="180339" y="11429"/>
                </a:lnTo>
                <a:lnTo>
                  <a:pt x="136802" y="6429"/>
                </a:lnTo>
                <a:lnTo>
                  <a:pt x="92075" y="2857"/>
                </a:lnTo>
                <a:lnTo>
                  <a:pt x="46394" y="714"/>
                </a:lnTo>
                <a:lnTo>
                  <a:pt x="0" y="0"/>
                </a:lnTo>
                <a:close/>
              </a:path>
            </a:pathLst>
          </a:custGeom>
          <a:solidFill>
            <a:srgbClr val="000000"/>
          </a:solidFill>
        </p:spPr>
        <p:txBody>
          <a:bodyPr wrap="square" lIns="0" tIns="0" rIns="0" bIns="0" rtlCol="0"/>
          <a:lstStyle/>
          <a:p>
            <a:endParaRPr sz="1634"/>
          </a:p>
        </p:txBody>
      </p:sp>
      <p:sp>
        <p:nvSpPr>
          <p:cNvPr id="53" name="object 53"/>
          <p:cNvSpPr/>
          <p:nvPr/>
        </p:nvSpPr>
        <p:spPr>
          <a:xfrm>
            <a:off x="6221633" y="4755648"/>
            <a:ext cx="440295" cy="116413"/>
          </a:xfrm>
          <a:custGeom>
            <a:avLst/>
            <a:gdLst/>
            <a:ahLst/>
            <a:cxnLst/>
            <a:rect l="l" t="t" r="r" b="b"/>
            <a:pathLst>
              <a:path w="485139" h="128270">
                <a:moveTo>
                  <a:pt x="485140" y="0"/>
                </a:moveTo>
                <a:lnTo>
                  <a:pt x="432362" y="864"/>
                </a:lnTo>
                <a:lnTo>
                  <a:pt x="379455" y="3413"/>
                </a:lnTo>
                <a:lnTo>
                  <a:pt x="326823" y="7578"/>
                </a:lnTo>
                <a:lnTo>
                  <a:pt x="274868" y="13289"/>
                </a:lnTo>
                <a:lnTo>
                  <a:pt x="223996" y="20478"/>
                </a:lnTo>
                <a:lnTo>
                  <a:pt x="174609" y="29077"/>
                </a:lnTo>
                <a:lnTo>
                  <a:pt x="127113" y="39018"/>
                </a:lnTo>
                <a:lnTo>
                  <a:pt x="81909" y="50231"/>
                </a:lnTo>
                <a:lnTo>
                  <a:pt x="39404" y="62647"/>
                </a:lnTo>
                <a:lnTo>
                  <a:pt x="0" y="76199"/>
                </a:lnTo>
                <a:lnTo>
                  <a:pt x="8890" y="102869"/>
                </a:lnTo>
                <a:lnTo>
                  <a:pt x="19050" y="128269"/>
                </a:lnTo>
                <a:lnTo>
                  <a:pt x="61291" y="113702"/>
                </a:lnTo>
                <a:lnTo>
                  <a:pt x="107211" y="100535"/>
                </a:lnTo>
                <a:lnTo>
                  <a:pt x="156257" y="88852"/>
                </a:lnTo>
                <a:lnTo>
                  <a:pt x="207874" y="78738"/>
                </a:lnTo>
                <a:lnTo>
                  <a:pt x="261508" y="70275"/>
                </a:lnTo>
                <a:lnTo>
                  <a:pt x="316606" y="63547"/>
                </a:lnTo>
                <a:lnTo>
                  <a:pt x="372613" y="58637"/>
                </a:lnTo>
                <a:lnTo>
                  <a:pt x="428976" y="55630"/>
                </a:lnTo>
                <a:lnTo>
                  <a:pt x="485140" y="54609"/>
                </a:lnTo>
                <a:lnTo>
                  <a:pt x="485140" y="0"/>
                </a:lnTo>
                <a:close/>
              </a:path>
            </a:pathLst>
          </a:custGeom>
          <a:solidFill>
            <a:srgbClr val="000000"/>
          </a:solidFill>
        </p:spPr>
        <p:txBody>
          <a:bodyPr wrap="square" lIns="0" tIns="0" rIns="0" bIns="0" rtlCol="0"/>
          <a:lstStyle/>
          <a:p>
            <a:endParaRPr sz="1634"/>
          </a:p>
        </p:txBody>
      </p:sp>
      <p:sp>
        <p:nvSpPr>
          <p:cNvPr id="54" name="object 54"/>
          <p:cNvSpPr/>
          <p:nvPr/>
        </p:nvSpPr>
        <p:spPr>
          <a:xfrm>
            <a:off x="6094847" y="4752190"/>
            <a:ext cx="254726" cy="228216"/>
          </a:xfrm>
          <a:custGeom>
            <a:avLst/>
            <a:gdLst/>
            <a:ahLst/>
            <a:cxnLst/>
            <a:rect l="l" t="t" r="r" b="b"/>
            <a:pathLst>
              <a:path w="280670" h="251460">
                <a:moveTo>
                  <a:pt x="162560" y="0"/>
                </a:moveTo>
                <a:lnTo>
                  <a:pt x="0" y="251459"/>
                </a:lnTo>
                <a:lnTo>
                  <a:pt x="280670" y="147319"/>
                </a:lnTo>
                <a:lnTo>
                  <a:pt x="162560" y="0"/>
                </a:lnTo>
                <a:close/>
              </a:path>
            </a:pathLst>
          </a:custGeom>
          <a:solidFill>
            <a:srgbClr val="000000"/>
          </a:solidFill>
        </p:spPr>
        <p:txBody>
          <a:bodyPr wrap="square" lIns="0" tIns="0" rIns="0" bIns="0" rtlCol="0"/>
          <a:lstStyle/>
          <a:p>
            <a:endParaRPr sz="1634"/>
          </a:p>
        </p:txBody>
      </p:sp>
      <p:sp>
        <p:nvSpPr>
          <p:cNvPr id="55" name="object 55"/>
          <p:cNvSpPr txBox="1"/>
          <p:nvPr/>
        </p:nvSpPr>
        <p:spPr>
          <a:xfrm>
            <a:off x="5034451" y="2959889"/>
            <a:ext cx="1305325" cy="318967"/>
          </a:xfrm>
          <a:prstGeom prst="rect">
            <a:avLst/>
          </a:prstGeom>
        </p:spPr>
        <p:txBody>
          <a:bodyPr vert="horz" wrap="square" lIns="0" tIns="11526" rIns="0" bIns="0" rtlCol="0">
            <a:spAutoFit/>
          </a:bodyPr>
          <a:lstStyle/>
          <a:p>
            <a:pPr marL="11526">
              <a:spcBef>
                <a:spcPts val="91"/>
              </a:spcBef>
            </a:pPr>
            <a:r>
              <a:rPr sz="1997" spc="-5" dirty="0">
                <a:latin typeface="Arial"/>
                <a:cs typeface="Arial"/>
              </a:rPr>
              <a:t>rm</a:t>
            </a:r>
            <a:r>
              <a:rPr sz="1997" spc="-68" dirty="0">
                <a:latin typeface="Arial"/>
                <a:cs typeface="Arial"/>
              </a:rPr>
              <a:t> </a:t>
            </a:r>
            <a:r>
              <a:rPr sz="1997" spc="-5" dirty="0">
                <a:latin typeface="Arial"/>
                <a:cs typeface="Arial"/>
              </a:rPr>
              <a:t>/tmp/foo</a:t>
            </a:r>
            <a:endParaRPr sz="1997">
              <a:latin typeface="Arial"/>
              <a:cs typeface="Arial"/>
            </a:endParaRPr>
          </a:p>
        </p:txBody>
      </p:sp>
      <p:sp>
        <p:nvSpPr>
          <p:cNvPr id="56" name="object 56"/>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1</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57" name="object 57"/>
          <p:cNvSpPr txBox="1"/>
          <p:nvPr/>
        </p:nvSpPr>
        <p:spPr>
          <a:xfrm>
            <a:off x="4702500" y="5733116"/>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8" name="object 58"/>
          <p:cNvSpPr txBox="1"/>
          <p:nvPr/>
        </p:nvSpPr>
        <p:spPr>
          <a:xfrm>
            <a:off x="6672304" y="5733116"/>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9" name="object 59"/>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42291747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7025000" y="3113186"/>
            <a:ext cx="207469" cy="622407"/>
          </a:xfrm>
          <a:custGeom>
            <a:avLst/>
            <a:gdLst/>
            <a:ahLst/>
            <a:cxnLst/>
            <a:rect l="l" t="t" r="r" b="b"/>
            <a:pathLst>
              <a:path w="228600" h="685800">
                <a:moveTo>
                  <a:pt x="204469" y="0"/>
                </a:moveTo>
                <a:lnTo>
                  <a:pt x="22859" y="0"/>
                </a:lnTo>
                <a:lnTo>
                  <a:pt x="11787" y="24943"/>
                </a:lnTo>
                <a:lnTo>
                  <a:pt x="5714" y="66198"/>
                </a:lnTo>
                <a:lnTo>
                  <a:pt x="2500" y="116264"/>
                </a:lnTo>
                <a:lnTo>
                  <a:pt x="0" y="167639"/>
                </a:lnTo>
                <a:lnTo>
                  <a:pt x="1964" y="219829"/>
                </a:lnTo>
                <a:lnTo>
                  <a:pt x="5238" y="271779"/>
                </a:lnTo>
                <a:lnTo>
                  <a:pt x="11608"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3952" y="313769"/>
                </a:lnTo>
                <a:lnTo>
                  <a:pt x="187959" y="271779"/>
                </a:lnTo>
                <a:lnTo>
                  <a:pt x="184824"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8" name="object 8"/>
          <p:cNvSpPr/>
          <p:nvPr/>
        </p:nvSpPr>
        <p:spPr>
          <a:xfrm>
            <a:off x="7025000"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4824" y="221218"/>
                </a:lnTo>
                <a:lnTo>
                  <a:pt x="187959" y="271779"/>
                </a:lnTo>
                <a:lnTo>
                  <a:pt x="193952"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1608" y="315158"/>
                </a:lnTo>
                <a:lnTo>
                  <a:pt x="5238" y="271779"/>
                </a:lnTo>
                <a:lnTo>
                  <a:pt x="1964" y="219829"/>
                </a:lnTo>
                <a:lnTo>
                  <a:pt x="0" y="167639"/>
                </a:lnTo>
                <a:lnTo>
                  <a:pt x="2500" y="116264"/>
                </a:lnTo>
                <a:lnTo>
                  <a:pt x="5714" y="66198"/>
                </a:lnTo>
                <a:lnTo>
                  <a:pt x="11787"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723246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702500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8030070" y="3113186"/>
            <a:ext cx="207469" cy="622407"/>
          </a:xfrm>
          <a:custGeom>
            <a:avLst/>
            <a:gdLst/>
            <a:ahLst/>
            <a:cxnLst/>
            <a:rect l="l" t="t" r="r" b="b"/>
            <a:pathLst>
              <a:path w="228600" h="685800">
                <a:moveTo>
                  <a:pt x="205740" y="0"/>
                </a:moveTo>
                <a:lnTo>
                  <a:pt x="22860" y="0"/>
                </a:lnTo>
                <a:lnTo>
                  <a:pt x="12322" y="24943"/>
                </a:lnTo>
                <a:lnTo>
                  <a:pt x="6191" y="66198"/>
                </a:lnTo>
                <a:lnTo>
                  <a:pt x="2678" y="116264"/>
                </a:lnTo>
                <a:lnTo>
                  <a:pt x="0" y="167639"/>
                </a:lnTo>
                <a:lnTo>
                  <a:pt x="2678" y="219829"/>
                </a:lnTo>
                <a:lnTo>
                  <a:pt x="6191" y="271779"/>
                </a:lnTo>
                <a:lnTo>
                  <a:pt x="12322" y="315158"/>
                </a:lnTo>
                <a:lnTo>
                  <a:pt x="22860" y="341629"/>
                </a:lnTo>
                <a:lnTo>
                  <a:pt x="34845" y="368935"/>
                </a:lnTo>
                <a:lnTo>
                  <a:pt x="41592" y="416242"/>
                </a:lnTo>
                <a:lnTo>
                  <a:pt x="45005" y="468788"/>
                </a:lnTo>
                <a:lnTo>
                  <a:pt x="46990" y="511809"/>
                </a:lnTo>
                <a:lnTo>
                  <a:pt x="45005" y="564177"/>
                </a:lnTo>
                <a:lnTo>
                  <a:pt x="41592" y="613568"/>
                </a:lnTo>
                <a:lnTo>
                  <a:pt x="34845" y="655577"/>
                </a:lnTo>
                <a:lnTo>
                  <a:pt x="22860" y="685800"/>
                </a:lnTo>
                <a:lnTo>
                  <a:pt x="205740" y="685800"/>
                </a:lnTo>
                <a:lnTo>
                  <a:pt x="217170" y="657562"/>
                </a:lnTo>
                <a:lnTo>
                  <a:pt x="223837" y="618013"/>
                </a:lnTo>
                <a:lnTo>
                  <a:pt x="227171" y="569178"/>
                </a:lnTo>
                <a:lnTo>
                  <a:pt x="228600" y="513079"/>
                </a:lnTo>
                <a:lnTo>
                  <a:pt x="227349" y="463034"/>
                </a:lnTo>
                <a:lnTo>
                  <a:pt x="224313" y="411797"/>
                </a:lnTo>
                <a:lnTo>
                  <a:pt x="217705" y="367704"/>
                </a:lnTo>
                <a:lnTo>
                  <a:pt x="205740" y="339089"/>
                </a:lnTo>
                <a:lnTo>
                  <a:pt x="195202" y="313769"/>
                </a:lnTo>
                <a:lnTo>
                  <a:pt x="189071" y="271779"/>
                </a:lnTo>
                <a:lnTo>
                  <a:pt x="185558" y="221218"/>
                </a:lnTo>
                <a:lnTo>
                  <a:pt x="182880" y="170179"/>
                </a:lnTo>
                <a:lnTo>
                  <a:pt x="185380" y="120907"/>
                </a:lnTo>
                <a:lnTo>
                  <a:pt x="188595" y="71278"/>
                </a:lnTo>
                <a:lnTo>
                  <a:pt x="194667" y="28555"/>
                </a:lnTo>
                <a:lnTo>
                  <a:pt x="205740" y="0"/>
                </a:lnTo>
                <a:close/>
              </a:path>
            </a:pathLst>
          </a:custGeom>
          <a:solidFill>
            <a:srgbClr val="7F7F7F"/>
          </a:solidFill>
        </p:spPr>
        <p:txBody>
          <a:bodyPr wrap="square" lIns="0" tIns="0" rIns="0" bIns="0" rtlCol="0"/>
          <a:lstStyle/>
          <a:p>
            <a:endParaRPr sz="1634"/>
          </a:p>
        </p:txBody>
      </p:sp>
      <p:sp>
        <p:nvSpPr>
          <p:cNvPr id="12" name="object 12"/>
          <p:cNvSpPr/>
          <p:nvPr/>
        </p:nvSpPr>
        <p:spPr>
          <a:xfrm>
            <a:off x="8030070" y="3113186"/>
            <a:ext cx="207469" cy="622407"/>
          </a:xfrm>
          <a:custGeom>
            <a:avLst/>
            <a:gdLst/>
            <a:ahLst/>
            <a:cxnLst/>
            <a:rect l="l" t="t" r="r" b="b"/>
            <a:pathLst>
              <a:path w="228600" h="685800">
                <a:moveTo>
                  <a:pt x="205740" y="0"/>
                </a:moveTo>
                <a:lnTo>
                  <a:pt x="194667" y="28555"/>
                </a:lnTo>
                <a:lnTo>
                  <a:pt x="188595" y="71278"/>
                </a:lnTo>
                <a:lnTo>
                  <a:pt x="185380" y="120907"/>
                </a:lnTo>
                <a:lnTo>
                  <a:pt x="182880" y="170179"/>
                </a:lnTo>
                <a:lnTo>
                  <a:pt x="185558" y="221218"/>
                </a:lnTo>
                <a:lnTo>
                  <a:pt x="189071" y="271779"/>
                </a:lnTo>
                <a:lnTo>
                  <a:pt x="195202" y="313769"/>
                </a:lnTo>
                <a:lnTo>
                  <a:pt x="205740" y="339089"/>
                </a:lnTo>
                <a:lnTo>
                  <a:pt x="217705" y="367704"/>
                </a:lnTo>
                <a:lnTo>
                  <a:pt x="224313" y="411797"/>
                </a:lnTo>
                <a:lnTo>
                  <a:pt x="227349" y="463034"/>
                </a:lnTo>
                <a:lnTo>
                  <a:pt x="228600" y="513079"/>
                </a:lnTo>
                <a:lnTo>
                  <a:pt x="227171" y="569178"/>
                </a:lnTo>
                <a:lnTo>
                  <a:pt x="223837" y="618013"/>
                </a:lnTo>
                <a:lnTo>
                  <a:pt x="217170" y="657562"/>
                </a:lnTo>
                <a:lnTo>
                  <a:pt x="205740" y="685800"/>
                </a:lnTo>
                <a:lnTo>
                  <a:pt x="22860" y="685800"/>
                </a:lnTo>
                <a:lnTo>
                  <a:pt x="34845" y="655577"/>
                </a:lnTo>
                <a:lnTo>
                  <a:pt x="41592" y="613568"/>
                </a:lnTo>
                <a:lnTo>
                  <a:pt x="45005" y="564177"/>
                </a:lnTo>
                <a:lnTo>
                  <a:pt x="46990" y="511809"/>
                </a:lnTo>
                <a:lnTo>
                  <a:pt x="45005" y="468788"/>
                </a:lnTo>
                <a:lnTo>
                  <a:pt x="41592" y="416242"/>
                </a:lnTo>
                <a:lnTo>
                  <a:pt x="34845" y="368935"/>
                </a:lnTo>
                <a:lnTo>
                  <a:pt x="22860" y="341629"/>
                </a:lnTo>
                <a:lnTo>
                  <a:pt x="12322" y="315158"/>
                </a:lnTo>
                <a:lnTo>
                  <a:pt x="6191" y="271779"/>
                </a:lnTo>
                <a:lnTo>
                  <a:pt x="2678" y="219829"/>
                </a:lnTo>
                <a:lnTo>
                  <a:pt x="0" y="167639"/>
                </a:lnTo>
                <a:lnTo>
                  <a:pt x="2678" y="116264"/>
                </a:lnTo>
                <a:lnTo>
                  <a:pt x="6191" y="66198"/>
                </a:lnTo>
                <a:lnTo>
                  <a:pt x="12322" y="24943"/>
                </a:lnTo>
                <a:lnTo>
                  <a:pt x="22860" y="0"/>
                </a:lnTo>
                <a:lnTo>
                  <a:pt x="205740" y="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823753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4" name="object 14"/>
          <p:cNvSpPr/>
          <p:nvPr/>
        </p:nvSpPr>
        <p:spPr>
          <a:xfrm>
            <a:off x="803007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3725091" y="3113186"/>
            <a:ext cx="208622" cy="622407"/>
          </a:xfrm>
          <a:custGeom>
            <a:avLst/>
            <a:gdLst/>
            <a:ahLst/>
            <a:cxnLst/>
            <a:rect l="l" t="t" r="r" b="b"/>
            <a:pathLst>
              <a:path w="229869" h="685800">
                <a:moveTo>
                  <a:pt x="205739" y="0"/>
                </a:moveTo>
                <a:lnTo>
                  <a:pt x="24129" y="0"/>
                </a:lnTo>
                <a:lnTo>
                  <a:pt x="13037" y="24943"/>
                </a:lnTo>
                <a:lnTo>
                  <a:pt x="6826" y="66198"/>
                </a:lnTo>
                <a:lnTo>
                  <a:pt x="3234" y="116264"/>
                </a:lnTo>
                <a:lnTo>
                  <a:pt x="0" y="167639"/>
                </a:lnTo>
                <a:lnTo>
                  <a:pt x="2698" y="220007"/>
                </a:lnTo>
                <a:lnTo>
                  <a:pt x="6350" y="272256"/>
                </a:lnTo>
                <a:lnTo>
                  <a:pt x="12858" y="315694"/>
                </a:lnTo>
                <a:lnTo>
                  <a:pt x="24129" y="341629"/>
                </a:lnTo>
                <a:lnTo>
                  <a:pt x="36095" y="369490"/>
                </a:lnTo>
                <a:lnTo>
                  <a:pt x="42703" y="416877"/>
                </a:lnTo>
                <a:lnTo>
                  <a:pt x="45739" y="469503"/>
                </a:lnTo>
                <a:lnTo>
                  <a:pt x="46989" y="513079"/>
                </a:lnTo>
                <a:lnTo>
                  <a:pt x="45204" y="564713"/>
                </a:lnTo>
                <a:lnTo>
                  <a:pt x="42227" y="613727"/>
                </a:lnTo>
                <a:lnTo>
                  <a:pt x="35917" y="655597"/>
                </a:lnTo>
                <a:lnTo>
                  <a:pt x="24129" y="685800"/>
                </a:lnTo>
                <a:lnTo>
                  <a:pt x="205739" y="685800"/>
                </a:lnTo>
                <a:lnTo>
                  <a:pt x="217725" y="657740"/>
                </a:lnTo>
                <a:lnTo>
                  <a:pt x="224472" y="618489"/>
                </a:lnTo>
                <a:lnTo>
                  <a:pt x="227885" y="569714"/>
                </a:lnTo>
                <a:lnTo>
                  <a:pt x="229869" y="513079"/>
                </a:lnTo>
                <a:lnTo>
                  <a:pt x="228421" y="463034"/>
                </a:lnTo>
                <a:lnTo>
                  <a:pt x="224948" y="411797"/>
                </a:lnTo>
                <a:lnTo>
                  <a:pt x="217904" y="367704"/>
                </a:lnTo>
                <a:lnTo>
                  <a:pt x="205739" y="339089"/>
                </a:lnTo>
                <a:lnTo>
                  <a:pt x="195202" y="314483"/>
                </a:lnTo>
                <a:lnTo>
                  <a:pt x="189071" y="272732"/>
                </a:lnTo>
                <a:lnTo>
                  <a:pt x="185558" y="221932"/>
                </a:lnTo>
                <a:lnTo>
                  <a:pt x="182879" y="170179"/>
                </a:lnTo>
                <a:lnTo>
                  <a:pt x="186094" y="120907"/>
                </a:lnTo>
                <a:lnTo>
                  <a:pt x="189547" y="71278"/>
                </a:lnTo>
                <a:lnTo>
                  <a:pt x="195381" y="28555"/>
                </a:lnTo>
                <a:lnTo>
                  <a:pt x="205739" y="0"/>
                </a:lnTo>
                <a:close/>
              </a:path>
            </a:pathLst>
          </a:custGeom>
          <a:solidFill>
            <a:srgbClr val="7F7F7F"/>
          </a:solidFill>
        </p:spPr>
        <p:txBody>
          <a:bodyPr wrap="square" lIns="0" tIns="0" rIns="0" bIns="0" rtlCol="0"/>
          <a:lstStyle/>
          <a:p>
            <a:endParaRPr sz="1634"/>
          </a:p>
        </p:txBody>
      </p:sp>
      <p:sp>
        <p:nvSpPr>
          <p:cNvPr id="16" name="object 16"/>
          <p:cNvSpPr/>
          <p:nvPr/>
        </p:nvSpPr>
        <p:spPr>
          <a:xfrm>
            <a:off x="3725091" y="3113186"/>
            <a:ext cx="208622" cy="622407"/>
          </a:xfrm>
          <a:custGeom>
            <a:avLst/>
            <a:gdLst/>
            <a:ahLst/>
            <a:cxnLst/>
            <a:rect l="l" t="t" r="r" b="b"/>
            <a:pathLst>
              <a:path w="229869" h="685800">
                <a:moveTo>
                  <a:pt x="205739" y="0"/>
                </a:moveTo>
                <a:lnTo>
                  <a:pt x="195381" y="28555"/>
                </a:lnTo>
                <a:lnTo>
                  <a:pt x="189547" y="71278"/>
                </a:lnTo>
                <a:lnTo>
                  <a:pt x="186094" y="120907"/>
                </a:lnTo>
                <a:lnTo>
                  <a:pt x="182879" y="170179"/>
                </a:lnTo>
                <a:lnTo>
                  <a:pt x="185558" y="221932"/>
                </a:lnTo>
                <a:lnTo>
                  <a:pt x="189071" y="272732"/>
                </a:lnTo>
                <a:lnTo>
                  <a:pt x="195202" y="314483"/>
                </a:lnTo>
                <a:lnTo>
                  <a:pt x="205739" y="339089"/>
                </a:lnTo>
                <a:lnTo>
                  <a:pt x="217904" y="367704"/>
                </a:lnTo>
                <a:lnTo>
                  <a:pt x="224948" y="411797"/>
                </a:lnTo>
                <a:lnTo>
                  <a:pt x="228421" y="463034"/>
                </a:lnTo>
                <a:lnTo>
                  <a:pt x="229869" y="513079"/>
                </a:lnTo>
                <a:lnTo>
                  <a:pt x="227885" y="569714"/>
                </a:lnTo>
                <a:lnTo>
                  <a:pt x="224472" y="618489"/>
                </a:lnTo>
                <a:lnTo>
                  <a:pt x="217725" y="657740"/>
                </a:lnTo>
                <a:lnTo>
                  <a:pt x="205739" y="685800"/>
                </a:lnTo>
                <a:lnTo>
                  <a:pt x="24129" y="685800"/>
                </a:lnTo>
                <a:lnTo>
                  <a:pt x="35917" y="655597"/>
                </a:lnTo>
                <a:lnTo>
                  <a:pt x="42227" y="613727"/>
                </a:lnTo>
                <a:lnTo>
                  <a:pt x="45204" y="564713"/>
                </a:lnTo>
                <a:lnTo>
                  <a:pt x="46989" y="513079"/>
                </a:lnTo>
                <a:lnTo>
                  <a:pt x="45739" y="469503"/>
                </a:lnTo>
                <a:lnTo>
                  <a:pt x="42703" y="416877"/>
                </a:lnTo>
                <a:lnTo>
                  <a:pt x="36095" y="369490"/>
                </a:lnTo>
                <a:lnTo>
                  <a:pt x="24129" y="341629"/>
                </a:lnTo>
                <a:lnTo>
                  <a:pt x="12858" y="315694"/>
                </a:lnTo>
                <a:lnTo>
                  <a:pt x="6350" y="272256"/>
                </a:lnTo>
                <a:lnTo>
                  <a:pt x="2698" y="220007"/>
                </a:lnTo>
                <a:lnTo>
                  <a:pt x="0" y="167639"/>
                </a:lnTo>
                <a:lnTo>
                  <a:pt x="3234" y="116264"/>
                </a:lnTo>
                <a:lnTo>
                  <a:pt x="6826" y="66198"/>
                </a:lnTo>
                <a:lnTo>
                  <a:pt x="13037"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933712"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8" name="object 18"/>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4731316" y="3113186"/>
            <a:ext cx="207469" cy="622407"/>
          </a:xfrm>
          <a:custGeom>
            <a:avLst/>
            <a:gdLst/>
            <a:ahLst/>
            <a:cxnLst/>
            <a:rect l="l" t="t" r="r" b="b"/>
            <a:pathLst>
              <a:path w="228600" h="685800">
                <a:moveTo>
                  <a:pt x="205739" y="0"/>
                </a:moveTo>
                <a:lnTo>
                  <a:pt x="22859" y="0"/>
                </a:lnTo>
                <a:lnTo>
                  <a:pt x="12322" y="24943"/>
                </a:lnTo>
                <a:lnTo>
                  <a:pt x="6191" y="66198"/>
                </a:lnTo>
                <a:lnTo>
                  <a:pt x="2678" y="116264"/>
                </a:lnTo>
                <a:lnTo>
                  <a:pt x="0" y="167639"/>
                </a:lnTo>
                <a:lnTo>
                  <a:pt x="2678" y="220007"/>
                </a:lnTo>
                <a:lnTo>
                  <a:pt x="6191" y="272256"/>
                </a:lnTo>
                <a:lnTo>
                  <a:pt x="12322" y="315694"/>
                </a:lnTo>
                <a:lnTo>
                  <a:pt x="22859" y="341629"/>
                </a:lnTo>
                <a:lnTo>
                  <a:pt x="34825" y="369490"/>
                </a:lnTo>
                <a:lnTo>
                  <a:pt x="41433" y="416877"/>
                </a:lnTo>
                <a:lnTo>
                  <a:pt x="44469" y="469503"/>
                </a:lnTo>
                <a:lnTo>
                  <a:pt x="45719" y="513079"/>
                </a:lnTo>
                <a:lnTo>
                  <a:pt x="43934" y="564713"/>
                </a:lnTo>
                <a:lnTo>
                  <a:pt x="40957" y="613727"/>
                </a:lnTo>
                <a:lnTo>
                  <a:pt x="34647" y="655597"/>
                </a:lnTo>
                <a:lnTo>
                  <a:pt x="22859" y="685800"/>
                </a:lnTo>
                <a:lnTo>
                  <a:pt x="205739" y="685800"/>
                </a:lnTo>
                <a:lnTo>
                  <a:pt x="217170" y="657740"/>
                </a:lnTo>
                <a:lnTo>
                  <a:pt x="223837" y="618489"/>
                </a:lnTo>
                <a:lnTo>
                  <a:pt x="227171" y="569714"/>
                </a:lnTo>
                <a:lnTo>
                  <a:pt x="228600" y="513079"/>
                </a:lnTo>
                <a:lnTo>
                  <a:pt x="227329" y="463034"/>
                </a:lnTo>
                <a:lnTo>
                  <a:pt x="224154" y="411797"/>
                </a:lnTo>
                <a:lnTo>
                  <a:pt x="217169" y="367704"/>
                </a:lnTo>
                <a:lnTo>
                  <a:pt x="204469" y="339089"/>
                </a:lnTo>
                <a:lnTo>
                  <a:pt x="194667" y="314483"/>
                </a:lnTo>
                <a:lnTo>
                  <a:pt x="188912" y="272732"/>
                </a:lnTo>
                <a:lnTo>
                  <a:pt x="185539"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20" name="object 20"/>
          <p:cNvSpPr/>
          <p:nvPr/>
        </p:nvSpPr>
        <p:spPr>
          <a:xfrm>
            <a:off x="4731316" y="3113186"/>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39" y="221932"/>
                </a:lnTo>
                <a:lnTo>
                  <a:pt x="188912" y="272732"/>
                </a:lnTo>
                <a:lnTo>
                  <a:pt x="194667" y="314483"/>
                </a:lnTo>
                <a:lnTo>
                  <a:pt x="204469" y="339089"/>
                </a:lnTo>
                <a:lnTo>
                  <a:pt x="217169" y="367704"/>
                </a:lnTo>
                <a:lnTo>
                  <a:pt x="224154" y="411797"/>
                </a:lnTo>
                <a:lnTo>
                  <a:pt x="227329" y="463034"/>
                </a:lnTo>
                <a:lnTo>
                  <a:pt x="228600" y="513079"/>
                </a:lnTo>
                <a:lnTo>
                  <a:pt x="227171" y="569714"/>
                </a:lnTo>
                <a:lnTo>
                  <a:pt x="223837" y="618489"/>
                </a:lnTo>
                <a:lnTo>
                  <a:pt x="217170" y="657740"/>
                </a:lnTo>
                <a:lnTo>
                  <a:pt x="205739" y="685800"/>
                </a:lnTo>
                <a:lnTo>
                  <a:pt x="22859" y="685800"/>
                </a:lnTo>
                <a:lnTo>
                  <a:pt x="34647" y="655597"/>
                </a:lnTo>
                <a:lnTo>
                  <a:pt x="40957" y="613727"/>
                </a:lnTo>
                <a:lnTo>
                  <a:pt x="43934" y="564713"/>
                </a:lnTo>
                <a:lnTo>
                  <a:pt x="45719" y="513079"/>
                </a:lnTo>
                <a:lnTo>
                  <a:pt x="44469" y="469503"/>
                </a:lnTo>
                <a:lnTo>
                  <a:pt x="41433" y="416877"/>
                </a:lnTo>
                <a:lnTo>
                  <a:pt x="34825" y="369490"/>
                </a:lnTo>
                <a:lnTo>
                  <a:pt x="22859" y="341629"/>
                </a:lnTo>
                <a:lnTo>
                  <a:pt x="12322" y="315694"/>
                </a:lnTo>
                <a:lnTo>
                  <a:pt x="6191" y="272256"/>
                </a:lnTo>
                <a:lnTo>
                  <a:pt x="2678" y="220007"/>
                </a:lnTo>
                <a:lnTo>
                  <a:pt x="0" y="167639"/>
                </a:lnTo>
                <a:lnTo>
                  <a:pt x="2678" y="116264"/>
                </a:lnTo>
                <a:lnTo>
                  <a:pt x="6191" y="66198"/>
                </a:lnTo>
                <a:lnTo>
                  <a:pt x="12322" y="24943"/>
                </a:lnTo>
                <a:lnTo>
                  <a:pt x="22859" y="0"/>
                </a:lnTo>
                <a:lnTo>
                  <a:pt x="205739"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938785"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731316"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047129"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4" name="object 24"/>
          <p:cNvSpPr/>
          <p:nvPr/>
        </p:nvSpPr>
        <p:spPr>
          <a:xfrm>
            <a:off x="5047129"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47129"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5255751" y="352812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28" name="object 28"/>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29" name="object 29"/>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4424723" y="4565470"/>
            <a:ext cx="3319503" cy="1659751"/>
          </a:xfrm>
          <a:custGeom>
            <a:avLst/>
            <a:gdLst/>
            <a:ahLst/>
            <a:cxnLst/>
            <a:rect l="l" t="t" r="r" b="b"/>
            <a:pathLst>
              <a:path w="3657600" h="1828800">
                <a:moveTo>
                  <a:pt x="304800" y="0"/>
                </a:moveTo>
                <a:lnTo>
                  <a:pt x="259232" y="4419"/>
                </a:lnTo>
                <a:lnTo>
                  <a:pt x="214579" y="17068"/>
                </a:lnTo>
                <a:lnTo>
                  <a:pt x="171754" y="37033"/>
                </a:lnTo>
                <a:lnTo>
                  <a:pt x="131673" y="63398"/>
                </a:lnTo>
                <a:lnTo>
                  <a:pt x="95249" y="95250"/>
                </a:lnTo>
                <a:lnTo>
                  <a:pt x="63398" y="131673"/>
                </a:lnTo>
                <a:lnTo>
                  <a:pt x="37033" y="171754"/>
                </a:lnTo>
                <a:lnTo>
                  <a:pt x="17068" y="214579"/>
                </a:lnTo>
                <a:lnTo>
                  <a:pt x="4419" y="259232"/>
                </a:lnTo>
                <a:lnTo>
                  <a:pt x="0" y="30479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4799"/>
                </a:lnTo>
                <a:lnTo>
                  <a:pt x="3653180" y="259232"/>
                </a:lnTo>
                <a:lnTo>
                  <a:pt x="3640531" y="214579"/>
                </a:lnTo>
                <a:lnTo>
                  <a:pt x="3620566" y="171754"/>
                </a:lnTo>
                <a:lnTo>
                  <a:pt x="3594201" y="131673"/>
                </a:lnTo>
                <a:lnTo>
                  <a:pt x="3562350" y="95249"/>
                </a:lnTo>
                <a:lnTo>
                  <a:pt x="3525926" y="63398"/>
                </a:lnTo>
                <a:lnTo>
                  <a:pt x="3485845" y="37033"/>
                </a:lnTo>
                <a:lnTo>
                  <a:pt x="3443020" y="17068"/>
                </a:lnTo>
                <a:lnTo>
                  <a:pt x="3398367" y="4419"/>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2729"/>
                </a:lnTo>
                <a:lnTo>
                  <a:pt x="4365" y="270648"/>
                </a:lnTo>
                <a:lnTo>
                  <a:pt x="15875" y="286543"/>
                </a:lnTo>
                <a:lnTo>
                  <a:pt x="32146" y="297914"/>
                </a:lnTo>
                <a:lnTo>
                  <a:pt x="50800" y="302259"/>
                </a:lnTo>
                <a:lnTo>
                  <a:pt x="2922270" y="302259"/>
                </a:lnTo>
                <a:lnTo>
                  <a:pt x="2940724" y="297914"/>
                </a:lnTo>
                <a:lnTo>
                  <a:pt x="2956560" y="286543"/>
                </a:lnTo>
                <a:lnTo>
                  <a:pt x="2967632" y="270648"/>
                </a:lnTo>
                <a:lnTo>
                  <a:pt x="2971800" y="25272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35" name="object 35"/>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2729"/>
                </a:lnTo>
                <a:lnTo>
                  <a:pt x="4365" y="270648"/>
                </a:lnTo>
                <a:lnTo>
                  <a:pt x="15875" y="286543"/>
                </a:lnTo>
                <a:lnTo>
                  <a:pt x="32146" y="297914"/>
                </a:lnTo>
                <a:lnTo>
                  <a:pt x="50800" y="302259"/>
                </a:lnTo>
                <a:lnTo>
                  <a:pt x="2922270" y="302259"/>
                </a:lnTo>
                <a:lnTo>
                  <a:pt x="2940724" y="297914"/>
                </a:lnTo>
                <a:lnTo>
                  <a:pt x="2956560" y="286543"/>
                </a:lnTo>
                <a:lnTo>
                  <a:pt x="2967632" y="270648"/>
                </a:lnTo>
                <a:lnTo>
                  <a:pt x="2971800" y="25272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5782490" y="4980406"/>
            <a:ext cx="622407" cy="622407"/>
          </a:xfrm>
          <a:custGeom>
            <a:avLst/>
            <a:gdLst/>
            <a:ahLst/>
            <a:cxnLst/>
            <a:rect l="l" t="t" r="r" b="b"/>
            <a:pathLst>
              <a:path w="685800" h="685800">
                <a:moveTo>
                  <a:pt x="344169" y="685799"/>
                </a:moveTo>
                <a:lnTo>
                  <a:pt x="0" y="685799"/>
                </a:lnTo>
                <a:lnTo>
                  <a:pt x="0" y="0"/>
                </a:lnTo>
                <a:lnTo>
                  <a:pt x="685800" y="0"/>
                </a:lnTo>
                <a:lnTo>
                  <a:pt x="685800" y="685799"/>
                </a:lnTo>
                <a:lnTo>
                  <a:pt x="344169" y="685799"/>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806235" y="4979254"/>
            <a:ext cx="622407" cy="622407"/>
          </a:xfrm>
          <a:custGeom>
            <a:avLst/>
            <a:gdLst/>
            <a:ahLst/>
            <a:cxnLst/>
            <a:rect l="l" t="t" r="r" b="b"/>
            <a:pathLst>
              <a:path w="685800" h="685800">
                <a:moveTo>
                  <a:pt x="342900" y="0"/>
                </a:moveTo>
                <a:lnTo>
                  <a:pt x="295334" y="3036"/>
                </a:lnTo>
                <a:lnTo>
                  <a:pt x="250031" y="11906"/>
                </a:lnTo>
                <a:lnTo>
                  <a:pt x="207347" y="26253"/>
                </a:lnTo>
                <a:lnTo>
                  <a:pt x="167639" y="45719"/>
                </a:lnTo>
                <a:lnTo>
                  <a:pt x="131266" y="69949"/>
                </a:lnTo>
                <a:lnTo>
                  <a:pt x="98583" y="98583"/>
                </a:lnTo>
                <a:lnTo>
                  <a:pt x="69949" y="131266"/>
                </a:lnTo>
                <a:lnTo>
                  <a:pt x="45719" y="167639"/>
                </a:lnTo>
                <a:lnTo>
                  <a:pt x="26253" y="207347"/>
                </a:lnTo>
                <a:lnTo>
                  <a:pt x="11906" y="250031"/>
                </a:lnTo>
                <a:lnTo>
                  <a:pt x="3036" y="295334"/>
                </a:lnTo>
                <a:lnTo>
                  <a:pt x="0" y="342900"/>
                </a:lnTo>
                <a:lnTo>
                  <a:pt x="3036" y="390465"/>
                </a:lnTo>
                <a:lnTo>
                  <a:pt x="11906" y="435768"/>
                </a:lnTo>
                <a:lnTo>
                  <a:pt x="26253" y="478452"/>
                </a:lnTo>
                <a:lnTo>
                  <a:pt x="45720" y="518160"/>
                </a:lnTo>
                <a:lnTo>
                  <a:pt x="69949" y="554533"/>
                </a:lnTo>
                <a:lnTo>
                  <a:pt x="98583" y="587216"/>
                </a:lnTo>
                <a:lnTo>
                  <a:pt x="131266" y="615850"/>
                </a:lnTo>
                <a:lnTo>
                  <a:pt x="167640" y="640080"/>
                </a:lnTo>
                <a:lnTo>
                  <a:pt x="207347" y="659546"/>
                </a:lnTo>
                <a:lnTo>
                  <a:pt x="250031" y="673893"/>
                </a:lnTo>
                <a:lnTo>
                  <a:pt x="295334" y="682763"/>
                </a:lnTo>
                <a:lnTo>
                  <a:pt x="342900" y="685800"/>
                </a:lnTo>
                <a:lnTo>
                  <a:pt x="390465" y="682763"/>
                </a:lnTo>
                <a:lnTo>
                  <a:pt x="435768" y="673893"/>
                </a:lnTo>
                <a:lnTo>
                  <a:pt x="478452" y="659546"/>
                </a:lnTo>
                <a:lnTo>
                  <a:pt x="518160" y="640080"/>
                </a:lnTo>
                <a:lnTo>
                  <a:pt x="554533" y="615850"/>
                </a:lnTo>
                <a:lnTo>
                  <a:pt x="573264" y="599440"/>
                </a:lnTo>
                <a:lnTo>
                  <a:pt x="334009" y="599440"/>
                </a:lnTo>
                <a:lnTo>
                  <a:pt x="322579" y="598169"/>
                </a:lnTo>
                <a:lnTo>
                  <a:pt x="295909" y="595630"/>
                </a:lnTo>
                <a:lnTo>
                  <a:pt x="283209" y="593090"/>
                </a:lnTo>
                <a:lnTo>
                  <a:pt x="271779" y="589280"/>
                </a:lnTo>
                <a:lnTo>
                  <a:pt x="259079" y="585469"/>
                </a:lnTo>
                <a:lnTo>
                  <a:pt x="246379" y="580390"/>
                </a:lnTo>
                <a:lnTo>
                  <a:pt x="223519" y="570230"/>
                </a:lnTo>
                <a:lnTo>
                  <a:pt x="212089" y="563880"/>
                </a:lnTo>
                <a:lnTo>
                  <a:pt x="201929" y="556260"/>
                </a:lnTo>
                <a:lnTo>
                  <a:pt x="190500" y="549910"/>
                </a:lnTo>
                <a:lnTo>
                  <a:pt x="180339" y="541019"/>
                </a:lnTo>
                <a:lnTo>
                  <a:pt x="170179" y="533400"/>
                </a:lnTo>
                <a:lnTo>
                  <a:pt x="161289" y="524510"/>
                </a:lnTo>
                <a:lnTo>
                  <a:pt x="152400" y="514350"/>
                </a:lnTo>
                <a:lnTo>
                  <a:pt x="143509" y="505459"/>
                </a:lnTo>
                <a:lnTo>
                  <a:pt x="135889" y="495300"/>
                </a:lnTo>
                <a:lnTo>
                  <a:pt x="129539" y="483869"/>
                </a:lnTo>
                <a:lnTo>
                  <a:pt x="121919" y="473709"/>
                </a:lnTo>
                <a:lnTo>
                  <a:pt x="115569" y="462280"/>
                </a:lnTo>
                <a:lnTo>
                  <a:pt x="105409" y="439419"/>
                </a:lnTo>
                <a:lnTo>
                  <a:pt x="100329" y="426719"/>
                </a:lnTo>
                <a:lnTo>
                  <a:pt x="96519" y="414019"/>
                </a:lnTo>
                <a:lnTo>
                  <a:pt x="92709" y="402589"/>
                </a:lnTo>
                <a:lnTo>
                  <a:pt x="90169" y="389889"/>
                </a:lnTo>
                <a:lnTo>
                  <a:pt x="88900" y="377189"/>
                </a:lnTo>
                <a:lnTo>
                  <a:pt x="86359" y="364489"/>
                </a:lnTo>
                <a:lnTo>
                  <a:pt x="86359" y="325119"/>
                </a:lnTo>
                <a:lnTo>
                  <a:pt x="87629" y="312419"/>
                </a:lnTo>
                <a:lnTo>
                  <a:pt x="95250" y="274319"/>
                </a:lnTo>
                <a:lnTo>
                  <a:pt x="107950" y="237489"/>
                </a:lnTo>
                <a:lnTo>
                  <a:pt x="114300" y="226060"/>
                </a:lnTo>
                <a:lnTo>
                  <a:pt x="119379" y="214630"/>
                </a:lnTo>
                <a:lnTo>
                  <a:pt x="127000" y="204469"/>
                </a:lnTo>
                <a:lnTo>
                  <a:pt x="133350" y="193039"/>
                </a:lnTo>
                <a:lnTo>
                  <a:pt x="253999" y="193039"/>
                </a:lnTo>
                <a:lnTo>
                  <a:pt x="194309" y="133350"/>
                </a:lnTo>
                <a:lnTo>
                  <a:pt x="204469" y="125730"/>
                </a:lnTo>
                <a:lnTo>
                  <a:pt x="238759" y="106680"/>
                </a:lnTo>
                <a:lnTo>
                  <a:pt x="250189" y="102869"/>
                </a:lnTo>
                <a:lnTo>
                  <a:pt x="262889" y="97789"/>
                </a:lnTo>
                <a:lnTo>
                  <a:pt x="275589" y="93980"/>
                </a:lnTo>
                <a:lnTo>
                  <a:pt x="288289" y="91439"/>
                </a:lnTo>
                <a:lnTo>
                  <a:pt x="299719" y="88900"/>
                </a:lnTo>
                <a:lnTo>
                  <a:pt x="339089" y="85089"/>
                </a:lnTo>
                <a:lnTo>
                  <a:pt x="571814" y="85089"/>
                </a:lnTo>
                <a:lnTo>
                  <a:pt x="554533" y="69949"/>
                </a:lnTo>
                <a:lnTo>
                  <a:pt x="518159" y="45719"/>
                </a:lnTo>
                <a:lnTo>
                  <a:pt x="478452" y="26253"/>
                </a:lnTo>
                <a:lnTo>
                  <a:pt x="435768" y="11906"/>
                </a:lnTo>
                <a:lnTo>
                  <a:pt x="390465" y="3036"/>
                </a:lnTo>
                <a:lnTo>
                  <a:pt x="342900" y="0"/>
                </a:lnTo>
                <a:close/>
              </a:path>
              <a:path w="685800" h="685800">
                <a:moveTo>
                  <a:pt x="253999" y="193039"/>
                </a:moveTo>
                <a:lnTo>
                  <a:pt x="133350" y="193039"/>
                </a:lnTo>
                <a:lnTo>
                  <a:pt x="492759" y="552450"/>
                </a:lnTo>
                <a:lnTo>
                  <a:pt x="481329" y="558800"/>
                </a:lnTo>
                <a:lnTo>
                  <a:pt x="471169" y="565150"/>
                </a:lnTo>
                <a:lnTo>
                  <a:pt x="459739" y="571500"/>
                </a:lnTo>
                <a:lnTo>
                  <a:pt x="447039" y="577850"/>
                </a:lnTo>
                <a:lnTo>
                  <a:pt x="435609" y="581660"/>
                </a:lnTo>
                <a:lnTo>
                  <a:pt x="422909" y="586740"/>
                </a:lnTo>
                <a:lnTo>
                  <a:pt x="411479" y="590550"/>
                </a:lnTo>
                <a:lnTo>
                  <a:pt x="373379" y="598169"/>
                </a:lnTo>
                <a:lnTo>
                  <a:pt x="360679" y="598169"/>
                </a:lnTo>
                <a:lnTo>
                  <a:pt x="347979" y="599440"/>
                </a:lnTo>
                <a:lnTo>
                  <a:pt x="573264" y="599440"/>
                </a:lnTo>
                <a:lnTo>
                  <a:pt x="587216" y="587216"/>
                </a:lnTo>
                <a:lnTo>
                  <a:pt x="615850" y="554533"/>
                </a:lnTo>
                <a:lnTo>
                  <a:pt x="640080" y="518160"/>
                </a:lnTo>
                <a:lnTo>
                  <a:pt x="653155" y="491490"/>
                </a:lnTo>
                <a:lnTo>
                  <a:pt x="552450" y="491490"/>
                </a:lnTo>
                <a:lnTo>
                  <a:pt x="253999" y="193039"/>
                </a:lnTo>
                <a:close/>
              </a:path>
              <a:path w="685800" h="685800">
                <a:moveTo>
                  <a:pt x="571814" y="85089"/>
                </a:moveTo>
                <a:lnTo>
                  <a:pt x="351789" y="85089"/>
                </a:lnTo>
                <a:lnTo>
                  <a:pt x="377189" y="87630"/>
                </a:lnTo>
                <a:lnTo>
                  <a:pt x="415289" y="95250"/>
                </a:lnTo>
                <a:lnTo>
                  <a:pt x="427989" y="100330"/>
                </a:lnTo>
                <a:lnTo>
                  <a:pt x="439419" y="104139"/>
                </a:lnTo>
                <a:lnTo>
                  <a:pt x="452119" y="109219"/>
                </a:lnTo>
                <a:lnTo>
                  <a:pt x="463550" y="114300"/>
                </a:lnTo>
                <a:lnTo>
                  <a:pt x="473709" y="121919"/>
                </a:lnTo>
                <a:lnTo>
                  <a:pt x="485139" y="128269"/>
                </a:lnTo>
                <a:lnTo>
                  <a:pt x="505459" y="143510"/>
                </a:lnTo>
                <a:lnTo>
                  <a:pt x="515619" y="152400"/>
                </a:lnTo>
                <a:lnTo>
                  <a:pt x="524509" y="160019"/>
                </a:lnTo>
                <a:lnTo>
                  <a:pt x="533400" y="170180"/>
                </a:lnTo>
                <a:lnTo>
                  <a:pt x="542289" y="179069"/>
                </a:lnTo>
                <a:lnTo>
                  <a:pt x="549909" y="190500"/>
                </a:lnTo>
                <a:lnTo>
                  <a:pt x="576579" y="234950"/>
                </a:lnTo>
                <a:lnTo>
                  <a:pt x="589279" y="270510"/>
                </a:lnTo>
                <a:lnTo>
                  <a:pt x="593089" y="283210"/>
                </a:lnTo>
                <a:lnTo>
                  <a:pt x="598169" y="308610"/>
                </a:lnTo>
                <a:lnTo>
                  <a:pt x="600709" y="334010"/>
                </a:lnTo>
                <a:lnTo>
                  <a:pt x="600709" y="346710"/>
                </a:lnTo>
                <a:lnTo>
                  <a:pt x="596900" y="384810"/>
                </a:lnTo>
                <a:lnTo>
                  <a:pt x="591819" y="410210"/>
                </a:lnTo>
                <a:lnTo>
                  <a:pt x="586739" y="422910"/>
                </a:lnTo>
                <a:lnTo>
                  <a:pt x="582929" y="434339"/>
                </a:lnTo>
                <a:lnTo>
                  <a:pt x="566419" y="469900"/>
                </a:lnTo>
                <a:lnTo>
                  <a:pt x="552450" y="491490"/>
                </a:lnTo>
                <a:lnTo>
                  <a:pt x="653155" y="491490"/>
                </a:lnTo>
                <a:lnTo>
                  <a:pt x="659546" y="478452"/>
                </a:lnTo>
                <a:lnTo>
                  <a:pt x="673893" y="435768"/>
                </a:lnTo>
                <a:lnTo>
                  <a:pt x="682763" y="390465"/>
                </a:lnTo>
                <a:lnTo>
                  <a:pt x="685800" y="342900"/>
                </a:lnTo>
                <a:lnTo>
                  <a:pt x="682763" y="295334"/>
                </a:lnTo>
                <a:lnTo>
                  <a:pt x="673893" y="250031"/>
                </a:lnTo>
                <a:lnTo>
                  <a:pt x="659546" y="207347"/>
                </a:lnTo>
                <a:lnTo>
                  <a:pt x="640079" y="167639"/>
                </a:lnTo>
                <a:lnTo>
                  <a:pt x="615850" y="131266"/>
                </a:lnTo>
                <a:lnTo>
                  <a:pt x="587216" y="98583"/>
                </a:lnTo>
                <a:lnTo>
                  <a:pt x="571814" y="85089"/>
                </a:lnTo>
                <a:close/>
              </a:path>
            </a:pathLst>
          </a:custGeom>
          <a:solidFill>
            <a:srgbClr val="FF0000"/>
          </a:solidFill>
        </p:spPr>
        <p:txBody>
          <a:bodyPr wrap="square" lIns="0" tIns="0" rIns="0" bIns="0" rtlCol="0"/>
          <a:lstStyle/>
          <a:p>
            <a:endParaRPr sz="1634"/>
          </a:p>
        </p:txBody>
      </p:sp>
      <p:sp>
        <p:nvSpPr>
          <p:cNvPr id="40" name="object 40"/>
          <p:cNvSpPr/>
          <p:nvPr/>
        </p:nvSpPr>
        <p:spPr>
          <a:xfrm>
            <a:off x="4806235" y="4979254"/>
            <a:ext cx="622407" cy="622407"/>
          </a:xfrm>
          <a:custGeom>
            <a:avLst/>
            <a:gdLst/>
            <a:ahLst/>
            <a:cxnLst/>
            <a:rect l="l" t="t" r="r" b="b"/>
            <a:pathLst>
              <a:path w="685800" h="685800">
                <a:moveTo>
                  <a:pt x="342900" y="0"/>
                </a:moveTo>
                <a:lnTo>
                  <a:pt x="390465" y="3036"/>
                </a:lnTo>
                <a:lnTo>
                  <a:pt x="435768" y="11906"/>
                </a:lnTo>
                <a:lnTo>
                  <a:pt x="478452" y="26253"/>
                </a:lnTo>
                <a:lnTo>
                  <a:pt x="518159" y="45719"/>
                </a:lnTo>
                <a:lnTo>
                  <a:pt x="554533" y="69949"/>
                </a:lnTo>
                <a:lnTo>
                  <a:pt x="587216" y="98583"/>
                </a:lnTo>
                <a:lnTo>
                  <a:pt x="615850" y="131266"/>
                </a:lnTo>
                <a:lnTo>
                  <a:pt x="640079" y="167639"/>
                </a:lnTo>
                <a:lnTo>
                  <a:pt x="659546" y="207347"/>
                </a:lnTo>
                <a:lnTo>
                  <a:pt x="673893" y="250031"/>
                </a:lnTo>
                <a:lnTo>
                  <a:pt x="682763" y="295334"/>
                </a:lnTo>
                <a:lnTo>
                  <a:pt x="685800" y="342900"/>
                </a:lnTo>
                <a:lnTo>
                  <a:pt x="682763" y="390465"/>
                </a:lnTo>
                <a:lnTo>
                  <a:pt x="673893" y="435768"/>
                </a:lnTo>
                <a:lnTo>
                  <a:pt x="659546" y="478452"/>
                </a:lnTo>
                <a:lnTo>
                  <a:pt x="640080" y="518160"/>
                </a:lnTo>
                <a:lnTo>
                  <a:pt x="615850" y="554533"/>
                </a:lnTo>
                <a:lnTo>
                  <a:pt x="587216" y="587216"/>
                </a:lnTo>
                <a:lnTo>
                  <a:pt x="554533" y="615850"/>
                </a:lnTo>
                <a:lnTo>
                  <a:pt x="518160" y="640080"/>
                </a:lnTo>
                <a:lnTo>
                  <a:pt x="478452" y="659546"/>
                </a:lnTo>
                <a:lnTo>
                  <a:pt x="435768" y="673893"/>
                </a:lnTo>
                <a:lnTo>
                  <a:pt x="390465" y="682763"/>
                </a:lnTo>
                <a:lnTo>
                  <a:pt x="342900" y="685800"/>
                </a:lnTo>
                <a:lnTo>
                  <a:pt x="295334" y="682763"/>
                </a:lnTo>
                <a:lnTo>
                  <a:pt x="250031" y="673893"/>
                </a:lnTo>
                <a:lnTo>
                  <a:pt x="207347" y="659546"/>
                </a:lnTo>
                <a:lnTo>
                  <a:pt x="167640" y="640079"/>
                </a:lnTo>
                <a:lnTo>
                  <a:pt x="131266" y="615850"/>
                </a:lnTo>
                <a:lnTo>
                  <a:pt x="98583" y="587216"/>
                </a:lnTo>
                <a:lnTo>
                  <a:pt x="69949" y="554533"/>
                </a:lnTo>
                <a:lnTo>
                  <a:pt x="45720" y="518159"/>
                </a:lnTo>
                <a:lnTo>
                  <a:pt x="26253" y="478452"/>
                </a:lnTo>
                <a:lnTo>
                  <a:pt x="11906" y="435768"/>
                </a:lnTo>
                <a:lnTo>
                  <a:pt x="3036" y="390465"/>
                </a:lnTo>
                <a:lnTo>
                  <a:pt x="0" y="342900"/>
                </a:lnTo>
                <a:lnTo>
                  <a:pt x="3036" y="295334"/>
                </a:lnTo>
                <a:lnTo>
                  <a:pt x="11906" y="250031"/>
                </a:lnTo>
                <a:lnTo>
                  <a:pt x="26253" y="207347"/>
                </a:lnTo>
                <a:lnTo>
                  <a:pt x="45719" y="167639"/>
                </a:lnTo>
                <a:lnTo>
                  <a:pt x="69949" y="131266"/>
                </a:lnTo>
                <a:lnTo>
                  <a:pt x="98583" y="98583"/>
                </a:lnTo>
                <a:lnTo>
                  <a:pt x="131266" y="69949"/>
                </a:lnTo>
                <a:lnTo>
                  <a:pt x="167639" y="45719"/>
                </a:lnTo>
                <a:lnTo>
                  <a:pt x="207347" y="26253"/>
                </a:lnTo>
                <a:lnTo>
                  <a:pt x="250031" y="11906"/>
                </a:lnTo>
                <a:lnTo>
                  <a:pt x="295334" y="3036"/>
                </a:lnTo>
                <a:lnTo>
                  <a:pt x="3429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884612" y="5154450"/>
            <a:ext cx="368834" cy="368834"/>
          </a:xfrm>
          <a:custGeom>
            <a:avLst/>
            <a:gdLst/>
            <a:ahLst/>
            <a:cxnLst/>
            <a:rect l="l" t="t" r="r" b="b"/>
            <a:pathLst>
              <a:path w="406400" h="406400">
                <a:moveTo>
                  <a:pt x="46990" y="0"/>
                </a:moveTo>
                <a:lnTo>
                  <a:pt x="40640" y="11430"/>
                </a:lnTo>
                <a:lnTo>
                  <a:pt x="33020" y="21590"/>
                </a:lnTo>
                <a:lnTo>
                  <a:pt x="27940" y="33020"/>
                </a:lnTo>
                <a:lnTo>
                  <a:pt x="12700" y="68580"/>
                </a:lnTo>
                <a:lnTo>
                  <a:pt x="3810" y="106680"/>
                </a:lnTo>
                <a:lnTo>
                  <a:pt x="1270" y="119380"/>
                </a:lnTo>
                <a:lnTo>
                  <a:pt x="0" y="132080"/>
                </a:lnTo>
                <a:lnTo>
                  <a:pt x="0" y="144780"/>
                </a:lnTo>
                <a:lnTo>
                  <a:pt x="0" y="157480"/>
                </a:lnTo>
                <a:lnTo>
                  <a:pt x="0" y="171450"/>
                </a:lnTo>
                <a:lnTo>
                  <a:pt x="2540" y="184150"/>
                </a:lnTo>
                <a:lnTo>
                  <a:pt x="3810" y="196850"/>
                </a:lnTo>
                <a:lnTo>
                  <a:pt x="6350" y="209550"/>
                </a:lnTo>
                <a:lnTo>
                  <a:pt x="10160" y="220980"/>
                </a:lnTo>
                <a:lnTo>
                  <a:pt x="13970" y="233680"/>
                </a:lnTo>
                <a:lnTo>
                  <a:pt x="19050" y="246380"/>
                </a:lnTo>
                <a:lnTo>
                  <a:pt x="24130" y="257810"/>
                </a:lnTo>
                <a:lnTo>
                  <a:pt x="29210" y="269240"/>
                </a:lnTo>
                <a:lnTo>
                  <a:pt x="35560" y="280670"/>
                </a:lnTo>
                <a:lnTo>
                  <a:pt x="43180" y="290830"/>
                </a:lnTo>
                <a:lnTo>
                  <a:pt x="49530" y="302260"/>
                </a:lnTo>
                <a:lnTo>
                  <a:pt x="57150" y="312420"/>
                </a:lnTo>
                <a:lnTo>
                  <a:pt x="66040" y="321310"/>
                </a:lnTo>
                <a:lnTo>
                  <a:pt x="74930" y="331470"/>
                </a:lnTo>
                <a:lnTo>
                  <a:pt x="83820" y="340360"/>
                </a:lnTo>
                <a:lnTo>
                  <a:pt x="93980" y="347980"/>
                </a:lnTo>
                <a:lnTo>
                  <a:pt x="104140" y="356870"/>
                </a:lnTo>
                <a:lnTo>
                  <a:pt x="115570" y="363220"/>
                </a:lnTo>
                <a:lnTo>
                  <a:pt x="125730" y="370840"/>
                </a:lnTo>
                <a:lnTo>
                  <a:pt x="137160" y="377190"/>
                </a:lnTo>
                <a:lnTo>
                  <a:pt x="148590" y="382270"/>
                </a:lnTo>
                <a:lnTo>
                  <a:pt x="160020" y="387350"/>
                </a:lnTo>
                <a:lnTo>
                  <a:pt x="172720" y="392430"/>
                </a:lnTo>
                <a:lnTo>
                  <a:pt x="185420" y="396240"/>
                </a:lnTo>
                <a:lnTo>
                  <a:pt x="196850" y="400050"/>
                </a:lnTo>
                <a:lnTo>
                  <a:pt x="209550" y="402590"/>
                </a:lnTo>
                <a:lnTo>
                  <a:pt x="222250" y="403860"/>
                </a:lnTo>
                <a:lnTo>
                  <a:pt x="236220" y="405130"/>
                </a:lnTo>
                <a:lnTo>
                  <a:pt x="247650" y="406400"/>
                </a:lnTo>
                <a:lnTo>
                  <a:pt x="261620" y="406400"/>
                </a:lnTo>
                <a:lnTo>
                  <a:pt x="274320" y="405130"/>
                </a:lnTo>
                <a:lnTo>
                  <a:pt x="287020" y="405130"/>
                </a:lnTo>
                <a:lnTo>
                  <a:pt x="299720" y="402590"/>
                </a:lnTo>
                <a:lnTo>
                  <a:pt x="312420" y="400050"/>
                </a:lnTo>
                <a:lnTo>
                  <a:pt x="325120" y="397510"/>
                </a:lnTo>
                <a:lnTo>
                  <a:pt x="336550" y="393700"/>
                </a:lnTo>
                <a:lnTo>
                  <a:pt x="349250" y="388620"/>
                </a:lnTo>
                <a:lnTo>
                  <a:pt x="360680" y="384810"/>
                </a:lnTo>
                <a:lnTo>
                  <a:pt x="373380" y="378460"/>
                </a:lnTo>
                <a:lnTo>
                  <a:pt x="384810" y="372110"/>
                </a:lnTo>
                <a:lnTo>
                  <a:pt x="394970" y="365760"/>
                </a:lnTo>
                <a:lnTo>
                  <a:pt x="406400" y="359410"/>
                </a:lnTo>
                <a:lnTo>
                  <a:pt x="46990" y="0"/>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4982582" y="5056479"/>
            <a:ext cx="368834" cy="368834"/>
          </a:xfrm>
          <a:custGeom>
            <a:avLst/>
            <a:gdLst/>
            <a:ahLst/>
            <a:cxnLst/>
            <a:rect l="l" t="t" r="r" b="b"/>
            <a:pathLst>
              <a:path w="406400" h="406400">
                <a:moveTo>
                  <a:pt x="358140" y="406400"/>
                </a:moveTo>
                <a:lnTo>
                  <a:pt x="378460" y="373380"/>
                </a:lnTo>
                <a:lnTo>
                  <a:pt x="392430" y="337820"/>
                </a:lnTo>
                <a:lnTo>
                  <a:pt x="397510" y="325120"/>
                </a:lnTo>
                <a:lnTo>
                  <a:pt x="400050" y="312420"/>
                </a:lnTo>
                <a:lnTo>
                  <a:pt x="402590" y="299720"/>
                </a:lnTo>
                <a:lnTo>
                  <a:pt x="403860" y="287020"/>
                </a:lnTo>
                <a:lnTo>
                  <a:pt x="405130" y="274320"/>
                </a:lnTo>
                <a:lnTo>
                  <a:pt x="406400" y="261620"/>
                </a:lnTo>
                <a:lnTo>
                  <a:pt x="406400" y="248920"/>
                </a:lnTo>
                <a:lnTo>
                  <a:pt x="405130" y="236220"/>
                </a:lnTo>
                <a:lnTo>
                  <a:pt x="403860" y="223520"/>
                </a:lnTo>
                <a:lnTo>
                  <a:pt x="401320" y="210820"/>
                </a:lnTo>
                <a:lnTo>
                  <a:pt x="398780" y="198120"/>
                </a:lnTo>
                <a:lnTo>
                  <a:pt x="394970" y="185420"/>
                </a:lnTo>
                <a:lnTo>
                  <a:pt x="392430" y="172720"/>
                </a:lnTo>
                <a:lnTo>
                  <a:pt x="387350" y="161290"/>
                </a:lnTo>
                <a:lnTo>
                  <a:pt x="369570" y="125730"/>
                </a:lnTo>
                <a:lnTo>
                  <a:pt x="355600" y="105410"/>
                </a:lnTo>
                <a:lnTo>
                  <a:pt x="347980" y="93980"/>
                </a:lnTo>
                <a:lnTo>
                  <a:pt x="339090" y="85090"/>
                </a:lnTo>
                <a:lnTo>
                  <a:pt x="330200" y="74930"/>
                </a:lnTo>
                <a:lnTo>
                  <a:pt x="321310" y="67310"/>
                </a:lnTo>
                <a:lnTo>
                  <a:pt x="311150" y="58420"/>
                </a:lnTo>
                <a:lnTo>
                  <a:pt x="300990" y="50800"/>
                </a:lnTo>
                <a:lnTo>
                  <a:pt x="290830" y="43180"/>
                </a:lnTo>
                <a:lnTo>
                  <a:pt x="279400" y="36830"/>
                </a:lnTo>
                <a:lnTo>
                  <a:pt x="269240" y="29210"/>
                </a:lnTo>
                <a:lnTo>
                  <a:pt x="257810" y="24130"/>
                </a:lnTo>
                <a:lnTo>
                  <a:pt x="245110" y="19050"/>
                </a:lnTo>
                <a:lnTo>
                  <a:pt x="233680" y="15240"/>
                </a:lnTo>
                <a:lnTo>
                  <a:pt x="220980" y="10160"/>
                </a:lnTo>
                <a:lnTo>
                  <a:pt x="208280" y="7620"/>
                </a:lnTo>
                <a:lnTo>
                  <a:pt x="195580" y="5080"/>
                </a:lnTo>
                <a:lnTo>
                  <a:pt x="182880" y="2540"/>
                </a:lnTo>
                <a:lnTo>
                  <a:pt x="170180" y="1270"/>
                </a:lnTo>
                <a:lnTo>
                  <a:pt x="157480" y="0"/>
                </a:lnTo>
                <a:lnTo>
                  <a:pt x="144780" y="0"/>
                </a:lnTo>
                <a:lnTo>
                  <a:pt x="132080" y="1270"/>
                </a:lnTo>
                <a:lnTo>
                  <a:pt x="119380" y="2540"/>
                </a:lnTo>
                <a:lnTo>
                  <a:pt x="105410" y="3810"/>
                </a:lnTo>
                <a:lnTo>
                  <a:pt x="93980" y="6350"/>
                </a:lnTo>
                <a:lnTo>
                  <a:pt x="81280" y="8890"/>
                </a:lnTo>
                <a:lnTo>
                  <a:pt x="68580" y="12700"/>
                </a:lnTo>
                <a:lnTo>
                  <a:pt x="55880" y="17780"/>
                </a:lnTo>
                <a:lnTo>
                  <a:pt x="44450" y="21590"/>
                </a:lnTo>
                <a:lnTo>
                  <a:pt x="33020" y="27940"/>
                </a:lnTo>
                <a:lnTo>
                  <a:pt x="21590" y="34290"/>
                </a:lnTo>
                <a:lnTo>
                  <a:pt x="10160" y="40640"/>
                </a:lnTo>
                <a:lnTo>
                  <a:pt x="0" y="48260"/>
                </a:lnTo>
                <a:lnTo>
                  <a:pt x="358140" y="406400"/>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4806235" y="497925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5429794" y="560166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5" name="object 45"/>
          <p:cNvSpPr/>
          <p:nvPr/>
        </p:nvSpPr>
        <p:spPr>
          <a:xfrm>
            <a:off x="6766816" y="4979254"/>
            <a:ext cx="622407" cy="622407"/>
          </a:xfrm>
          <a:custGeom>
            <a:avLst/>
            <a:gdLst/>
            <a:ahLst/>
            <a:cxnLst/>
            <a:rect l="l" t="t" r="r" b="b"/>
            <a:pathLst>
              <a:path w="685800" h="685800">
                <a:moveTo>
                  <a:pt x="342900" y="0"/>
                </a:moveTo>
                <a:lnTo>
                  <a:pt x="295334" y="3036"/>
                </a:lnTo>
                <a:lnTo>
                  <a:pt x="250031" y="11906"/>
                </a:lnTo>
                <a:lnTo>
                  <a:pt x="207347" y="26253"/>
                </a:lnTo>
                <a:lnTo>
                  <a:pt x="167639" y="45719"/>
                </a:lnTo>
                <a:lnTo>
                  <a:pt x="131266" y="69949"/>
                </a:lnTo>
                <a:lnTo>
                  <a:pt x="98583" y="98583"/>
                </a:lnTo>
                <a:lnTo>
                  <a:pt x="69949" y="131266"/>
                </a:lnTo>
                <a:lnTo>
                  <a:pt x="45719" y="167639"/>
                </a:lnTo>
                <a:lnTo>
                  <a:pt x="26253" y="207347"/>
                </a:lnTo>
                <a:lnTo>
                  <a:pt x="11906" y="250031"/>
                </a:lnTo>
                <a:lnTo>
                  <a:pt x="3036" y="295334"/>
                </a:lnTo>
                <a:lnTo>
                  <a:pt x="0" y="342900"/>
                </a:lnTo>
                <a:lnTo>
                  <a:pt x="3036" y="390465"/>
                </a:lnTo>
                <a:lnTo>
                  <a:pt x="11906" y="435768"/>
                </a:lnTo>
                <a:lnTo>
                  <a:pt x="26253" y="478452"/>
                </a:lnTo>
                <a:lnTo>
                  <a:pt x="45720" y="518160"/>
                </a:lnTo>
                <a:lnTo>
                  <a:pt x="69949" y="554533"/>
                </a:lnTo>
                <a:lnTo>
                  <a:pt x="98583" y="587216"/>
                </a:lnTo>
                <a:lnTo>
                  <a:pt x="131266" y="615850"/>
                </a:lnTo>
                <a:lnTo>
                  <a:pt x="167640" y="640080"/>
                </a:lnTo>
                <a:lnTo>
                  <a:pt x="207347" y="659546"/>
                </a:lnTo>
                <a:lnTo>
                  <a:pt x="250031" y="673893"/>
                </a:lnTo>
                <a:lnTo>
                  <a:pt x="295334" y="682763"/>
                </a:lnTo>
                <a:lnTo>
                  <a:pt x="342900" y="685800"/>
                </a:lnTo>
                <a:lnTo>
                  <a:pt x="390465" y="682763"/>
                </a:lnTo>
                <a:lnTo>
                  <a:pt x="435768" y="673893"/>
                </a:lnTo>
                <a:lnTo>
                  <a:pt x="478452" y="659546"/>
                </a:lnTo>
                <a:lnTo>
                  <a:pt x="518160" y="640080"/>
                </a:lnTo>
                <a:lnTo>
                  <a:pt x="554533" y="615850"/>
                </a:lnTo>
                <a:lnTo>
                  <a:pt x="573264" y="599440"/>
                </a:lnTo>
                <a:lnTo>
                  <a:pt x="322580" y="599440"/>
                </a:lnTo>
                <a:lnTo>
                  <a:pt x="308610" y="598169"/>
                </a:lnTo>
                <a:lnTo>
                  <a:pt x="246380" y="581660"/>
                </a:lnTo>
                <a:lnTo>
                  <a:pt x="212089" y="563880"/>
                </a:lnTo>
                <a:lnTo>
                  <a:pt x="180339" y="542290"/>
                </a:lnTo>
                <a:lnTo>
                  <a:pt x="171450" y="533400"/>
                </a:lnTo>
                <a:lnTo>
                  <a:pt x="161289" y="524510"/>
                </a:lnTo>
                <a:lnTo>
                  <a:pt x="152400" y="515619"/>
                </a:lnTo>
                <a:lnTo>
                  <a:pt x="144780" y="505459"/>
                </a:lnTo>
                <a:lnTo>
                  <a:pt x="135889" y="495300"/>
                </a:lnTo>
                <a:lnTo>
                  <a:pt x="129539" y="485140"/>
                </a:lnTo>
                <a:lnTo>
                  <a:pt x="121920" y="473709"/>
                </a:lnTo>
                <a:lnTo>
                  <a:pt x="115570" y="462280"/>
                </a:lnTo>
                <a:lnTo>
                  <a:pt x="100330" y="426719"/>
                </a:lnTo>
                <a:lnTo>
                  <a:pt x="90170" y="389889"/>
                </a:lnTo>
                <a:lnTo>
                  <a:pt x="88900" y="377189"/>
                </a:lnTo>
                <a:lnTo>
                  <a:pt x="86360" y="364489"/>
                </a:lnTo>
                <a:lnTo>
                  <a:pt x="86360" y="325119"/>
                </a:lnTo>
                <a:lnTo>
                  <a:pt x="87630" y="312419"/>
                </a:lnTo>
                <a:lnTo>
                  <a:pt x="95250" y="274319"/>
                </a:lnTo>
                <a:lnTo>
                  <a:pt x="99060" y="262889"/>
                </a:lnTo>
                <a:lnTo>
                  <a:pt x="104192" y="250031"/>
                </a:lnTo>
                <a:lnTo>
                  <a:pt x="107950" y="238760"/>
                </a:lnTo>
                <a:lnTo>
                  <a:pt x="127000" y="204469"/>
                </a:lnTo>
                <a:lnTo>
                  <a:pt x="133350" y="194310"/>
                </a:lnTo>
                <a:lnTo>
                  <a:pt x="255270" y="194310"/>
                </a:lnTo>
                <a:lnTo>
                  <a:pt x="194310" y="133350"/>
                </a:lnTo>
                <a:lnTo>
                  <a:pt x="227330" y="113030"/>
                </a:lnTo>
                <a:lnTo>
                  <a:pt x="288289" y="91439"/>
                </a:lnTo>
                <a:lnTo>
                  <a:pt x="339089" y="85089"/>
                </a:lnTo>
                <a:lnTo>
                  <a:pt x="571814" y="85089"/>
                </a:lnTo>
                <a:lnTo>
                  <a:pt x="554533" y="69949"/>
                </a:lnTo>
                <a:lnTo>
                  <a:pt x="518160" y="45719"/>
                </a:lnTo>
                <a:lnTo>
                  <a:pt x="478452" y="26253"/>
                </a:lnTo>
                <a:lnTo>
                  <a:pt x="435768" y="11906"/>
                </a:lnTo>
                <a:lnTo>
                  <a:pt x="390465" y="3036"/>
                </a:lnTo>
                <a:lnTo>
                  <a:pt x="342900" y="0"/>
                </a:lnTo>
                <a:close/>
              </a:path>
              <a:path w="685800" h="685800">
                <a:moveTo>
                  <a:pt x="255270" y="194310"/>
                </a:moveTo>
                <a:lnTo>
                  <a:pt x="133350" y="194310"/>
                </a:lnTo>
                <a:lnTo>
                  <a:pt x="492760" y="552450"/>
                </a:lnTo>
                <a:lnTo>
                  <a:pt x="481330" y="560069"/>
                </a:lnTo>
                <a:lnTo>
                  <a:pt x="471170" y="566419"/>
                </a:lnTo>
                <a:lnTo>
                  <a:pt x="459739" y="571500"/>
                </a:lnTo>
                <a:lnTo>
                  <a:pt x="448310" y="577850"/>
                </a:lnTo>
                <a:lnTo>
                  <a:pt x="411480" y="590550"/>
                </a:lnTo>
                <a:lnTo>
                  <a:pt x="373380" y="598169"/>
                </a:lnTo>
                <a:lnTo>
                  <a:pt x="360680" y="599440"/>
                </a:lnTo>
                <a:lnTo>
                  <a:pt x="573264" y="599440"/>
                </a:lnTo>
                <a:lnTo>
                  <a:pt x="587216" y="587216"/>
                </a:lnTo>
                <a:lnTo>
                  <a:pt x="615850" y="554533"/>
                </a:lnTo>
                <a:lnTo>
                  <a:pt x="640080" y="518160"/>
                </a:lnTo>
                <a:lnTo>
                  <a:pt x="653155" y="491490"/>
                </a:lnTo>
                <a:lnTo>
                  <a:pt x="552450" y="491490"/>
                </a:lnTo>
                <a:lnTo>
                  <a:pt x="255270" y="194310"/>
                </a:lnTo>
                <a:close/>
              </a:path>
              <a:path w="685800" h="685800">
                <a:moveTo>
                  <a:pt x="571814" y="85089"/>
                </a:moveTo>
                <a:lnTo>
                  <a:pt x="351789" y="85089"/>
                </a:lnTo>
                <a:lnTo>
                  <a:pt x="377189" y="87630"/>
                </a:lnTo>
                <a:lnTo>
                  <a:pt x="402589" y="92710"/>
                </a:lnTo>
                <a:lnTo>
                  <a:pt x="439420" y="104139"/>
                </a:lnTo>
                <a:lnTo>
                  <a:pt x="473710" y="121919"/>
                </a:lnTo>
                <a:lnTo>
                  <a:pt x="485139" y="128269"/>
                </a:lnTo>
                <a:lnTo>
                  <a:pt x="505460" y="143510"/>
                </a:lnTo>
                <a:lnTo>
                  <a:pt x="515620" y="152400"/>
                </a:lnTo>
                <a:lnTo>
                  <a:pt x="524510" y="161289"/>
                </a:lnTo>
                <a:lnTo>
                  <a:pt x="534670" y="170180"/>
                </a:lnTo>
                <a:lnTo>
                  <a:pt x="557530" y="200660"/>
                </a:lnTo>
                <a:lnTo>
                  <a:pt x="576580" y="234950"/>
                </a:lnTo>
                <a:lnTo>
                  <a:pt x="589280" y="270510"/>
                </a:lnTo>
                <a:lnTo>
                  <a:pt x="593089" y="283210"/>
                </a:lnTo>
                <a:lnTo>
                  <a:pt x="598170" y="308610"/>
                </a:lnTo>
                <a:lnTo>
                  <a:pt x="600710" y="334010"/>
                </a:lnTo>
                <a:lnTo>
                  <a:pt x="600710" y="346710"/>
                </a:lnTo>
                <a:lnTo>
                  <a:pt x="599439" y="359410"/>
                </a:lnTo>
                <a:lnTo>
                  <a:pt x="598170" y="373380"/>
                </a:lnTo>
                <a:lnTo>
                  <a:pt x="596900" y="386080"/>
                </a:lnTo>
                <a:lnTo>
                  <a:pt x="594360" y="398780"/>
                </a:lnTo>
                <a:lnTo>
                  <a:pt x="591820" y="410210"/>
                </a:lnTo>
                <a:lnTo>
                  <a:pt x="586739" y="422910"/>
                </a:lnTo>
                <a:lnTo>
                  <a:pt x="582930" y="435610"/>
                </a:lnTo>
                <a:lnTo>
                  <a:pt x="572770" y="458469"/>
                </a:lnTo>
                <a:lnTo>
                  <a:pt x="560070" y="481330"/>
                </a:lnTo>
                <a:lnTo>
                  <a:pt x="552450" y="491490"/>
                </a:lnTo>
                <a:lnTo>
                  <a:pt x="653155" y="491490"/>
                </a:lnTo>
                <a:lnTo>
                  <a:pt x="659546" y="478452"/>
                </a:lnTo>
                <a:lnTo>
                  <a:pt x="673893" y="435768"/>
                </a:lnTo>
                <a:lnTo>
                  <a:pt x="682763" y="390465"/>
                </a:lnTo>
                <a:lnTo>
                  <a:pt x="685800" y="342900"/>
                </a:lnTo>
                <a:lnTo>
                  <a:pt x="682763" y="295334"/>
                </a:lnTo>
                <a:lnTo>
                  <a:pt x="673893" y="250031"/>
                </a:lnTo>
                <a:lnTo>
                  <a:pt x="659546" y="207347"/>
                </a:lnTo>
                <a:lnTo>
                  <a:pt x="640080" y="167639"/>
                </a:lnTo>
                <a:lnTo>
                  <a:pt x="615850" y="131266"/>
                </a:lnTo>
                <a:lnTo>
                  <a:pt x="587216" y="98583"/>
                </a:lnTo>
                <a:lnTo>
                  <a:pt x="571814" y="85089"/>
                </a:lnTo>
                <a:close/>
              </a:path>
            </a:pathLst>
          </a:custGeom>
          <a:solidFill>
            <a:srgbClr val="FF0000"/>
          </a:solidFill>
        </p:spPr>
        <p:txBody>
          <a:bodyPr wrap="square" lIns="0" tIns="0" rIns="0" bIns="0" rtlCol="0"/>
          <a:lstStyle/>
          <a:p>
            <a:endParaRPr sz="1634"/>
          </a:p>
        </p:txBody>
      </p:sp>
      <p:sp>
        <p:nvSpPr>
          <p:cNvPr id="46" name="object 46"/>
          <p:cNvSpPr/>
          <p:nvPr/>
        </p:nvSpPr>
        <p:spPr>
          <a:xfrm>
            <a:off x="6766816" y="4979254"/>
            <a:ext cx="622407" cy="622407"/>
          </a:xfrm>
          <a:custGeom>
            <a:avLst/>
            <a:gdLst/>
            <a:ahLst/>
            <a:cxnLst/>
            <a:rect l="l" t="t" r="r" b="b"/>
            <a:pathLst>
              <a:path w="685800" h="685800">
                <a:moveTo>
                  <a:pt x="342900" y="0"/>
                </a:moveTo>
                <a:lnTo>
                  <a:pt x="390465" y="3036"/>
                </a:lnTo>
                <a:lnTo>
                  <a:pt x="435768" y="11906"/>
                </a:lnTo>
                <a:lnTo>
                  <a:pt x="478452" y="26253"/>
                </a:lnTo>
                <a:lnTo>
                  <a:pt x="518160" y="45719"/>
                </a:lnTo>
                <a:lnTo>
                  <a:pt x="554533" y="69949"/>
                </a:lnTo>
                <a:lnTo>
                  <a:pt x="587216" y="98583"/>
                </a:lnTo>
                <a:lnTo>
                  <a:pt x="615850" y="131266"/>
                </a:lnTo>
                <a:lnTo>
                  <a:pt x="640080" y="167639"/>
                </a:lnTo>
                <a:lnTo>
                  <a:pt x="659546" y="207347"/>
                </a:lnTo>
                <a:lnTo>
                  <a:pt x="673893" y="250031"/>
                </a:lnTo>
                <a:lnTo>
                  <a:pt x="682763" y="295334"/>
                </a:lnTo>
                <a:lnTo>
                  <a:pt x="685800" y="342900"/>
                </a:lnTo>
                <a:lnTo>
                  <a:pt x="682763" y="390465"/>
                </a:lnTo>
                <a:lnTo>
                  <a:pt x="673893" y="435768"/>
                </a:lnTo>
                <a:lnTo>
                  <a:pt x="659546" y="478452"/>
                </a:lnTo>
                <a:lnTo>
                  <a:pt x="640080" y="518160"/>
                </a:lnTo>
                <a:lnTo>
                  <a:pt x="615850" y="554533"/>
                </a:lnTo>
                <a:lnTo>
                  <a:pt x="587216" y="587216"/>
                </a:lnTo>
                <a:lnTo>
                  <a:pt x="554533" y="615850"/>
                </a:lnTo>
                <a:lnTo>
                  <a:pt x="518160" y="640080"/>
                </a:lnTo>
                <a:lnTo>
                  <a:pt x="478452" y="659546"/>
                </a:lnTo>
                <a:lnTo>
                  <a:pt x="435768" y="673893"/>
                </a:lnTo>
                <a:lnTo>
                  <a:pt x="390465" y="682763"/>
                </a:lnTo>
                <a:lnTo>
                  <a:pt x="342900" y="685800"/>
                </a:lnTo>
                <a:lnTo>
                  <a:pt x="295334" y="682763"/>
                </a:lnTo>
                <a:lnTo>
                  <a:pt x="250031" y="673893"/>
                </a:lnTo>
                <a:lnTo>
                  <a:pt x="207347" y="659546"/>
                </a:lnTo>
                <a:lnTo>
                  <a:pt x="167640" y="640079"/>
                </a:lnTo>
                <a:lnTo>
                  <a:pt x="131266" y="615850"/>
                </a:lnTo>
                <a:lnTo>
                  <a:pt x="98583" y="587216"/>
                </a:lnTo>
                <a:lnTo>
                  <a:pt x="69949" y="554533"/>
                </a:lnTo>
                <a:lnTo>
                  <a:pt x="45720" y="518159"/>
                </a:lnTo>
                <a:lnTo>
                  <a:pt x="26253" y="478452"/>
                </a:lnTo>
                <a:lnTo>
                  <a:pt x="11906" y="435768"/>
                </a:lnTo>
                <a:lnTo>
                  <a:pt x="3036" y="390465"/>
                </a:lnTo>
                <a:lnTo>
                  <a:pt x="0" y="342900"/>
                </a:lnTo>
                <a:lnTo>
                  <a:pt x="3036" y="295334"/>
                </a:lnTo>
                <a:lnTo>
                  <a:pt x="11906" y="250031"/>
                </a:lnTo>
                <a:lnTo>
                  <a:pt x="26253" y="207347"/>
                </a:lnTo>
                <a:lnTo>
                  <a:pt x="45719" y="167639"/>
                </a:lnTo>
                <a:lnTo>
                  <a:pt x="69949" y="131266"/>
                </a:lnTo>
                <a:lnTo>
                  <a:pt x="98583" y="98583"/>
                </a:lnTo>
                <a:lnTo>
                  <a:pt x="131266" y="69949"/>
                </a:lnTo>
                <a:lnTo>
                  <a:pt x="167639" y="45719"/>
                </a:lnTo>
                <a:lnTo>
                  <a:pt x="207347" y="26253"/>
                </a:lnTo>
                <a:lnTo>
                  <a:pt x="250031" y="11906"/>
                </a:lnTo>
                <a:lnTo>
                  <a:pt x="295334" y="3036"/>
                </a:lnTo>
                <a:lnTo>
                  <a:pt x="342900" y="0"/>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6845193" y="5155601"/>
            <a:ext cx="368834" cy="367681"/>
          </a:xfrm>
          <a:custGeom>
            <a:avLst/>
            <a:gdLst/>
            <a:ahLst/>
            <a:cxnLst/>
            <a:rect l="l" t="t" r="r" b="b"/>
            <a:pathLst>
              <a:path w="406400" h="405129">
                <a:moveTo>
                  <a:pt x="46989" y="0"/>
                </a:moveTo>
                <a:lnTo>
                  <a:pt x="40639" y="10159"/>
                </a:lnTo>
                <a:lnTo>
                  <a:pt x="34289" y="21589"/>
                </a:lnTo>
                <a:lnTo>
                  <a:pt x="27939" y="33019"/>
                </a:lnTo>
                <a:lnTo>
                  <a:pt x="21589" y="44450"/>
                </a:lnTo>
                <a:lnTo>
                  <a:pt x="17779" y="55879"/>
                </a:lnTo>
                <a:lnTo>
                  <a:pt x="12700" y="68579"/>
                </a:lnTo>
                <a:lnTo>
                  <a:pt x="8889" y="80009"/>
                </a:lnTo>
                <a:lnTo>
                  <a:pt x="6350" y="92709"/>
                </a:lnTo>
                <a:lnTo>
                  <a:pt x="3810" y="105409"/>
                </a:lnTo>
                <a:lnTo>
                  <a:pt x="1270" y="118109"/>
                </a:lnTo>
                <a:lnTo>
                  <a:pt x="0" y="130809"/>
                </a:lnTo>
                <a:lnTo>
                  <a:pt x="0" y="143509"/>
                </a:lnTo>
                <a:lnTo>
                  <a:pt x="0" y="157479"/>
                </a:lnTo>
                <a:lnTo>
                  <a:pt x="0" y="170179"/>
                </a:lnTo>
                <a:lnTo>
                  <a:pt x="2539" y="182879"/>
                </a:lnTo>
                <a:lnTo>
                  <a:pt x="3810" y="195579"/>
                </a:lnTo>
                <a:lnTo>
                  <a:pt x="13970" y="232409"/>
                </a:lnTo>
                <a:lnTo>
                  <a:pt x="29210" y="267969"/>
                </a:lnTo>
                <a:lnTo>
                  <a:pt x="43179" y="290829"/>
                </a:lnTo>
                <a:lnTo>
                  <a:pt x="49529" y="300989"/>
                </a:lnTo>
                <a:lnTo>
                  <a:pt x="58420" y="311149"/>
                </a:lnTo>
                <a:lnTo>
                  <a:pt x="66039" y="321309"/>
                </a:lnTo>
                <a:lnTo>
                  <a:pt x="74929" y="330199"/>
                </a:lnTo>
                <a:lnTo>
                  <a:pt x="85089" y="339089"/>
                </a:lnTo>
                <a:lnTo>
                  <a:pt x="93979" y="347979"/>
                </a:lnTo>
                <a:lnTo>
                  <a:pt x="104139" y="355599"/>
                </a:lnTo>
                <a:lnTo>
                  <a:pt x="115570" y="363219"/>
                </a:lnTo>
                <a:lnTo>
                  <a:pt x="125729" y="369569"/>
                </a:lnTo>
                <a:lnTo>
                  <a:pt x="137160" y="375919"/>
                </a:lnTo>
                <a:lnTo>
                  <a:pt x="148589" y="382269"/>
                </a:lnTo>
                <a:lnTo>
                  <a:pt x="160020" y="387349"/>
                </a:lnTo>
                <a:lnTo>
                  <a:pt x="172720" y="391159"/>
                </a:lnTo>
                <a:lnTo>
                  <a:pt x="185420" y="394969"/>
                </a:lnTo>
                <a:lnTo>
                  <a:pt x="198120" y="398779"/>
                </a:lnTo>
                <a:lnTo>
                  <a:pt x="209550" y="401319"/>
                </a:lnTo>
                <a:lnTo>
                  <a:pt x="222250" y="403859"/>
                </a:lnTo>
                <a:lnTo>
                  <a:pt x="236220" y="405129"/>
                </a:lnTo>
                <a:lnTo>
                  <a:pt x="247650" y="405129"/>
                </a:lnTo>
                <a:lnTo>
                  <a:pt x="261620" y="405129"/>
                </a:lnTo>
                <a:lnTo>
                  <a:pt x="274320" y="405129"/>
                </a:lnTo>
                <a:lnTo>
                  <a:pt x="287020" y="403859"/>
                </a:lnTo>
                <a:lnTo>
                  <a:pt x="299720" y="401319"/>
                </a:lnTo>
                <a:lnTo>
                  <a:pt x="312420" y="398779"/>
                </a:lnTo>
                <a:lnTo>
                  <a:pt x="325120" y="396239"/>
                </a:lnTo>
                <a:lnTo>
                  <a:pt x="337820" y="392429"/>
                </a:lnTo>
                <a:lnTo>
                  <a:pt x="349250" y="388619"/>
                </a:lnTo>
                <a:lnTo>
                  <a:pt x="361950" y="383539"/>
                </a:lnTo>
                <a:lnTo>
                  <a:pt x="373379" y="377189"/>
                </a:lnTo>
                <a:lnTo>
                  <a:pt x="384810" y="372109"/>
                </a:lnTo>
                <a:lnTo>
                  <a:pt x="394970" y="365759"/>
                </a:lnTo>
                <a:lnTo>
                  <a:pt x="406400" y="358139"/>
                </a:lnTo>
                <a:lnTo>
                  <a:pt x="46989" y="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6943165" y="5056479"/>
            <a:ext cx="368834" cy="368834"/>
          </a:xfrm>
          <a:custGeom>
            <a:avLst/>
            <a:gdLst/>
            <a:ahLst/>
            <a:cxnLst/>
            <a:rect l="l" t="t" r="r" b="b"/>
            <a:pathLst>
              <a:path w="406400" h="406400">
                <a:moveTo>
                  <a:pt x="358139" y="406400"/>
                </a:moveTo>
                <a:lnTo>
                  <a:pt x="365760" y="396240"/>
                </a:lnTo>
                <a:lnTo>
                  <a:pt x="372110" y="384810"/>
                </a:lnTo>
                <a:lnTo>
                  <a:pt x="378460" y="373380"/>
                </a:lnTo>
                <a:lnTo>
                  <a:pt x="383539" y="361950"/>
                </a:lnTo>
                <a:lnTo>
                  <a:pt x="388620" y="350520"/>
                </a:lnTo>
                <a:lnTo>
                  <a:pt x="392429" y="337820"/>
                </a:lnTo>
                <a:lnTo>
                  <a:pt x="402589" y="300990"/>
                </a:lnTo>
                <a:lnTo>
                  <a:pt x="405129" y="274320"/>
                </a:lnTo>
                <a:lnTo>
                  <a:pt x="406400" y="261620"/>
                </a:lnTo>
                <a:lnTo>
                  <a:pt x="406400" y="248920"/>
                </a:lnTo>
                <a:lnTo>
                  <a:pt x="405129" y="236220"/>
                </a:lnTo>
                <a:lnTo>
                  <a:pt x="403860" y="223520"/>
                </a:lnTo>
                <a:lnTo>
                  <a:pt x="401320" y="210820"/>
                </a:lnTo>
                <a:lnTo>
                  <a:pt x="398779" y="198120"/>
                </a:lnTo>
                <a:lnTo>
                  <a:pt x="394970" y="185420"/>
                </a:lnTo>
                <a:lnTo>
                  <a:pt x="392429" y="173990"/>
                </a:lnTo>
                <a:lnTo>
                  <a:pt x="387350" y="161290"/>
                </a:lnTo>
                <a:lnTo>
                  <a:pt x="382270" y="149860"/>
                </a:lnTo>
                <a:lnTo>
                  <a:pt x="375920" y="138430"/>
                </a:lnTo>
                <a:lnTo>
                  <a:pt x="369570" y="127000"/>
                </a:lnTo>
                <a:lnTo>
                  <a:pt x="363220" y="115570"/>
                </a:lnTo>
                <a:lnTo>
                  <a:pt x="355600" y="105410"/>
                </a:lnTo>
                <a:lnTo>
                  <a:pt x="347979" y="95250"/>
                </a:lnTo>
                <a:lnTo>
                  <a:pt x="340360" y="85090"/>
                </a:lnTo>
                <a:lnTo>
                  <a:pt x="330200" y="76200"/>
                </a:lnTo>
                <a:lnTo>
                  <a:pt x="321310" y="67310"/>
                </a:lnTo>
                <a:lnTo>
                  <a:pt x="311150" y="58420"/>
                </a:lnTo>
                <a:lnTo>
                  <a:pt x="300989" y="50800"/>
                </a:lnTo>
                <a:lnTo>
                  <a:pt x="290829" y="43180"/>
                </a:lnTo>
                <a:lnTo>
                  <a:pt x="279400" y="36830"/>
                </a:lnTo>
                <a:lnTo>
                  <a:pt x="269239" y="30480"/>
                </a:lnTo>
                <a:lnTo>
                  <a:pt x="233679" y="15240"/>
                </a:lnTo>
                <a:lnTo>
                  <a:pt x="195579" y="5080"/>
                </a:lnTo>
                <a:lnTo>
                  <a:pt x="170179" y="1270"/>
                </a:lnTo>
                <a:lnTo>
                  <a:pt x="157479" y="0"/>
                </a:lnTo>
                <a:lnTo>
                  <a:pt x="144779" y="0"/>
                </a:lnTo>
                <a:lnTo>
                  <a:pt x="132079" y="1270"/>
                </a:lnTo>
                <a:lnTo>
                  <a:pt x="119379" y="2540"/>
                </a:lnTo>
                <a:lnTo>
                  <a:pt x="106679" y="3810"/>
                </a:lnTo>
                <a:lnTo>
                  <a:pt x="93979" y="6350"/>
                </a:lnTo>
                <a:lnTo>
                  <a:pt x="81279" y="10160"/>
                </a:lnTo>
                <a:lnTo>
                  <a:pt x="68579" y="13970"/>
                </a:lnTo>
                <a:lnTo>
                  <a:pt x="55879" y="17780"/>
                </a:lnTo>
                <a:lnTo>
                  <a:pt x="44450" y="22860"/>
                </a:lnTo>
                <a:lnTo>
                  <a:pt x="33020" y="27940"/>
                </a:lnTo>
                <a:lnTo>
                  <a:pt x="21589" y="34290"/>
                </a:lnTo>
                <a:lnTo>
                  <a:pt x="10160" y="40640"/>
                </a:lnTo>
                <a:lnTo>
                  <a:pt x="0" y="48260"/>
                </a:lnTo>
                <a:lnTo>
                  <a:pt x="358139" y="406400"/>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6766816" y="497925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0" name="object 50"/>
          <p:cNvSpPr/>
          <p:nvPr/>
        </p:nvSpPr>
        <p:spPr>
          <a:xfrm>
            <a:off x="7390375" y="560166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1" name="object 51"/>
          <p:cNvSpPr txBox="1"/>
          <p:nvPr/>
        </p:nvSpPr>
        <p:spPr>
          <a:xfrm>
            <a:off x="5034451" y="2959889"/>
            <a:ext cx="1305325" cy="318967"/>
          </a:xfrm>
          <a:prstGeom prst="rect">
            <a:avLst/>
          </a:prstGeom>
        </p:spPr>
        <p:txBody>
          <a:bodyPr vert="horz" wrap="square" lIns="0" tIns="11526" rIns="0" bIns="0" rtlCol="0">
            <a:spAutoFit/>
          </a:bodyPr>
          <a:lstStyle/>
          <a:p>
            <a:pPr marL="11526">
              <a:spcBef>
                <a:spcPts val="91"/>
              </a:spcBef>
            </a:pPr>
            <a:r>
              <a:rPr sz="1997" spc="-5" dirty="0">
                <a:latin typeface="Arial"/>
                <a:cs typeface="Arial"/>
              </a:rPr>
              <a:t>rm</a:t>
            </a:r>
            <a:r>
              <a:rPr sz="1997" spc="-68" dirty="0">
                <a:latin typeface="Arial"/>
                <a:cs typeface="Arial"/>
              </a:rPr>
              <a:t> </a:t>
            </a:r>
            <a:r>
              <a:rPr sz="1997" spc="-5" dirty="0">
                <a:latin typeface="Arial"/>
                <a:cs typeface="Arial"/>
              </a:rPr>
              <a:t>/tmp/foo</a:t>
            </a:r>
            <a:endParaRPr sz="1997">
              <a:latin typeface="Arial"/>
              <a:cs typeface="Arial"/>
            </a:endParaRPr>
          </a:p>
        </p:txBody>
      </p:sp>
      <p:sp>
        <p:nvSpPr>
          <p:cNvPr id="52" name="object 52"/>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1</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53" name="object 53"/>
          <p:cNvSpPr txBox="1"/>
          <p:nvPr/>
        </p:nvSpPr>
        <p:spPr>
          <a:xfrm>
            <a:off x="4702500" y="5733116"/>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4" name="object 54"/>
          <p:cNvSpPr txBox="1"/>
          <p:nvPr/>
        </p:nvSpPr>
        <p:spPr>
          <a:xfrm>
            <a:off x="6672304" y="5733116"/>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55" name="object 55"/>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40919610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4424723" y="3113189"/>
            <a:ext cx="3319503" cy="3253803"/>
          </a:xfrm>
          <a:prstGeom prst="rect">
            <a:avLst/>
          </a:prstGeom>
          <a:blipFill>
            <a:blip r:embed="rId3" cstate="print"/>
            <a:stretch>
              <a:fillRect/>
            </a:stretch>
          </a:blipFill>
        </p:spPr>
        <p:txBody>
          <a:bodyPr wrap="square" lIns="0" tIns="0" rIns="0" bIns="0" rtlCol="0"/>
          <a:lstStyle/>
          <a:p>
            <a:endParaRPr sz="1634"/>
          </a:p>
        </p:txBody>
      </p:sp>
      <p:sp>
        <p:nvSpPr>
          <p:cNvPr id="8" name="object 8"/>
          <p:cNvSpPr/>
          <p:nvPr/>
        </p:nvSpPr>
        <p:spPr>
          <a:xfrm>
            <a:off x="7025000" y="3113186"/>
            <a:ext cx="207469" cy="622407"/>
          </a:xfrm>
          <a:custGeom>
            <a:avLst/>
            <a:gdLst/>
            <a:ahLst/>
            <a:cxnLst/>
            <a:rect l="l" t="t" r="r" b="b"/>
            <a:pathLst>
              <a:path w="228600" h="685800">
                <a:moveTo>
                  <a:pt x="204469" y="0"/>
                </a:moveTo>
                <a:lnTo>
                  <a:pt x="22859" y="0"/>
                </a:lnTo>
                <a:lnTo>
                  <a:pt x="11787" y="24943"/>
                </a:lnTo>
                <a:lnTo>
                  <a:pt x="5714" y="66198"/>
                </a:lnTo>
                <a:lnTo>
                  <a:pt x="2500" y="116264"/>
                </a:lnTo>
                <a:lnTo>
                  <a:pt x="0" y="167639"/>
                </a:lnTo>
                <a:lnTo>
                  <a:pt x="1964" y="219829"/>
                </a:lnTo>
                <a:lnTo>
                  <a:pt x="5238" y="271779"/>
                </a:lnTo>
                <a:lnTo>
                  <a:pt x="11608" y="315158"/>
                </a:lnTo>
                <a:lnTo>
                  <a:pt x="22859" y="341629"/>
                </a:lnTo>
                <a:lnTo>
                  <a:pt x="34825" y="368935"/>
                </a:lnTo>
                <a:lnTo>
                  <a:pt x="41433" y="416242"/>
                </a:lnTo>
                <a:lnTo>
                  <a:pt x="44469" y="468788"/>
                </a:lnTo>
                <a:lnTo>
                  <a:pt x="45719" y="511809"/>
                </a:lnTo>
                <a:lnTo>
                  <a:pt x="43934" y="564177"/>
                </a:lnTo>
                <a:lnTo>
                  <a:pt x="40957" y="613568"/>
                </a:lnTo>
                <a:lnTo>
                  <a:pt x="34647" y="655577"/>
                </a:lnTo>
                <a:lnTo>
                  <a:pt x="22859" y="685800"/>
                </a:lnTo>
                <a:lnTo>
                  <a:pt x="204469" y="685800"/>
                </a:lnTo>
                <a:lnTo>
                  <a:pt x="216455" y="657562"/>
                </a:lnTo>
                <a:lnTo>
                  <a:pt x="223202" y="618013"/>
                </a:lnTo>
                <a:lnTo>
                  <a:pt x="226615" y="569178"/>
                </a:lnTo>
                <a:lnTo>
                  <a:pt x="228600" y="513079"/>
                </a:lnTo>
                <a:lnTo>
                  <a:pt x="227329" y="463034"/>
                </a:lnTo>
                <a:lnTo>
                  <a:pt x="224154" y="411797"/>
                </a:lnTo>
                <a:lnTo>
                  <a:pt x="217169" y="367704"/>
                </a:lnTo>
                <a:lnTo>
                  <a:pt x="204469" y="339089"/>
                </a:lnTo>
                <a:lnTo>
                  <a:pt x="193952" y="313769"/>
                </a:lnTo>
                <a:lnTo>
                  <a:pt x="187959" y="271779"/>
                </a:lnTo>
                <a:lnTo>
                  <a:pt x="184824" y="221218"/>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9" name="object 9"/>
          <p:cNvSpPr/>
          <p:nvPr/>
        </p:nvSpPr>
        <p:spPr>
          <a:xfrm>
            <a:off x="7025000" y="3113186"/>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4824" y="221218"/>
                </a:lnTo>
                <a:lnTo>
                  <a:pt x="187959" y="271779"/>
                </a:lnTo>
                <a:lnTo>
                  <a:pt x="193952" y="313769"/>
                </a:lnTo>
                <a:lnTo>
                  <a:pt x="204469" y="339089"/>
                </a:lnTo>
                <a:lnTo>
                  <a:pt x="217169" y="367704"/>
                </a:lnTo>
                <a:lnTo>
                  <a:pt x="224154" y="411797"/>
                </a:lnTo>
                <a:lnTo>
                  <a:pt x="227329" y="463034"/>
                </a:lnTo>
                <a:lnTo>
                  <a:pt x="228600" y="513079"/>
                </a:lnTo>
                <a:lnTo>
                  <a:pt x="226615" y="569178"/>
                </a:lnTo>
                <a:lnTo>
                  <a:pt x="223202" y="618013"/>
                </a:lnTo>
                <a:lnTo>
                  <a:pt x="216455" y="657562"/>
                </a:lnTo>
                <a:lnTo>
                  <a:pt x="204469" y="685800"/>
                </a:lnTo>
                <a:lnTo>
                  <a:pt x="22859" y="685800"/>
                </a:lnTo>
                <a:lnTo>
                  <a:pt x="34647" y="655577"/>
                </a:lnTo>
                <a:lnTo>
                  <a:pt x="40957" y="613568"/>
                </a:lnTo>
                <a:lnTo>
                  <a:pt x="43934" y="564177"/>
                </a:lnTo>
                <a:lnTo>
                  <a:pt x="45719" y="511809"/>
                </a:lnTo>
                <a:lnTo>
                  <a:pt x="44469" y="468788"/>
                </a:lnTo>
                <a:lnTo>
                  <a:pt x="41433" y="416242"/>
                </a:lnTo>
                <a:lnTo>
                  <a:pt x="34825" y="368935"/>
                </a:lnTo>
                <a:lnTo>
                  <a:pt x="22859" y="341629"/>
                </a:lnTo>
                <a:lnTo>
                  <a:pt x="11608" y="315158"/>
                </a:lnTo>
                <a:lnTo>
                  <a:pt x="5238" y="271779"/>
                </a:lnTo>
                <a:lnTo>
                  <a:pt x="1964" y="219829"/>
                </a:lnTo>
                <a:lnTo>
                  <a:pt x="0" y="167639"/>
                </a:lnTo>
                <a:lnTo>
                  <a:pt x="2500" y="116264"/>
                </a:lnTo>
                <a:lnTo>
                  <a:pt x="5714" y="66198"/>
                </a:lnTo>
                <a:lnTo>
                  <a:pt x="11787" y="24943"/>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723246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702500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 name="object 12"/>
          <p:cNvSpPr/>
          <p:nvPr/>
        </p:nvSpPr>
        <p:spPr>
          <a:xfrm>
            <a:off x="8030070" y="3113186"/>
            <a:ext cx="207469" cy="622407"/>
          </a:xfrm>
          <a:custGeom>
            <a:avLst/>
            <a:gdLst/>
            <a:ahLst/>
            <a:cxnLst/>
            <a:rect l="l" t="t" r="r" b="b"/>
            <a:pathLst>
              <a:path w="228600" h="685800">
                <a:moveTo>
                  <a:pt x="205740" y="0"/>
                </a:moveTo>
                <a:lnTo>
                  <a:pt x="22860" y="0"/>
                </a:lnTo>
                <a:lnTo>
                  <a:pt x="12322" y="24943"/>
                </a:lnTo>
                <a:lnTo>
                  <a:pt x="6191" y="66198"/>
                </a:lnTo>
                <a:lnTo>
                  <a:pt x="2678" y="116264"/>
                </a:lnTo>
                <a:lnTo>
                  <a:pt x="0" y="167639"/>
                </a:lnTo>
                <a:lnTo>
                  <a:pt x="2678" y="219829"/>
                </a:lnTo>
                <a:lnTo>
                  <a:pt x="6191" y="271779"/>
                </a:lnTo>
                <a:lnTo>
                  <a:pt x="12322" y="315158"/>
                </a:lnTo>
                <a:lnTo>
                  <a:pt x="22860" y="341629"/>
                </a:lnTo>
                <a:lnTo>
                  <a:pt x="34845" y="368935"/>
                </a:lnTo>
                <a:lnTo>
                  <a:pt x="41592" y="416242"/>
                </a:lnTo>
                <a:lnTo>
                  <a:pt x="45005" y="468788"/>
                </a:lnTo>
                <a:lnTo>
                  <a:pt x="46990" y="511809"/>
                </a:lnTo>
                <a:lnTo>
                  <a:pt x="45005" y="564177"/>
                </a:lnTo>
                <a:lnTo>
                  <a:pt x="41592" y="613568"/>
                </a:lnTo>
                <a:lnTo>
                  <a:pt x="34845" y="655577"/>
                </a:lnTo>
                <a:lnTo>
                  <a:pt x="22860" y="685800"/>
                </a:lnTo>
                <a:lnTo>
                  <a:pt x="205740" y="685800"/>
                </a:lnTo>
                <a:lnTo>
                  <a:pt x="217170" y="657562"/>
                </a:lnTo>
                <a:lnTo>
                  <a:pt x="223837" y="618013"/>
                </a:lnTo>
                <a:lnTo>
                  <a:pt x="227171" y="569178"/>
                </a:lnTo>
                <a:lnTo>
                  <a:pt x="228600" y="513079"/>
                </a:lnTo>
                <a:lnTo>
                  <a:pt x="227349" y="463034"/>
                </a:lnTo>
                <a:lnTo>
                  <a:pt x="224313" y="411797"/>
                </a:lnTo>
                <a:lnTo>
                  <a:pt x="217705" y="367704"/>
                </a:lnTo>
                <a:lnTo>
                  <a:pt x="205740" y="339089"/>
                </a:lnTo>
                <a:lnTo>
                  <a:pt x="195202" y="313769"/>
                </a:lnTo>
                <a:lnTo>
                  <a:pt x="189071" y="271779"/>
                </a:lnTo>
                <a:lnTo>
                  <a:pt x="185558" y="221218"/>
                </a:lnTo>
                <a:lnTo>
                  <a:pt x="182880" y="170179"/>
                </a:lnTo>
                <a:lnTo>
                  <a:pt x="185380" y="120907"/>
                </a:lnTo>
                <a:lnTo>
                  <a:pt x="188595" y="71278"/>
                </a:lnTo>
                <a:lnTo>
                  <a:pt x="194667" y="28555"/>
                </a:lnTo>
                <a:lnTo>
                  <a:pt x="205740" y="0"/>
                </a:lnTo>
                <a:close/>
              </a:path>
            </a:pathLst>
          </a:custGeom>
          <a:solidFill>
            <a:srgbClr val="7F7F7F"/>
          </a:solidFill>
        </p:spPr>
        <p:txBody>
          <a:bodyPr wrap="square" lIns="0" tIns="0" rIns="0" bIns="0" rtlCol="0"/>
          <a:lstStyle/>
          <a:p>
            <a:endParaRPr sz="1634"/>
          </a:p>
        </p:txBody>
      </p:sp>
      <p:sp>
        <p:nvSpPr>
          <p:cNvPr id="13" name="object 13"/>
          <p:cNvSpPr/>
          <p:nvPr/>
        </p:nvSpPr>
        <p:spPr>
          <a:xfrm>
            <a:off x="8030070" y="3113186"/>
            <a:ext cx="207469" cy="622407"/>
          </a:xfrm>
          <a:custGeom>
            <a:avLst/>
            <a:gdLst/>
            <a:ahLst/>
            <a:cxnLst/>
            <a:rect l="l" t="t" r="r" b="b"/>
            <a:pathLst>
              <a:path w="228600" h="685800">
                <a:moveTo>
                  <a:pt x="205740" y="0"/>
                </a:moveTo>
                <a:lnTo>
                  <a:pt x="194667" y="28555"/>
                </a:lnTo>
                <a:lnTo>
                  <a:pt x="188595" y="71278"/>
                </a:lnTo>
                <a:lnTo>
                  <a:pt x="185380" y="120907"/>
                </a:lnTo>
                <a:lnTo>
                  <a:pt x="182880" y="170179"/>
                </a:lnTo>
                <a:lnTo>
                  <a:pt x="185558" y="221218"/>
                </a:lnTo>
                <a:lnTo>
                  <a:pt x="189071" y="271779"/>
                </a:lnTo>
                <a:lnTo>
                  <a:pt x="195202" y="313769"/>
                </a:lnTo>
                <a:lnTo>
                  <a:pt x="205740" y="339089"/>
                </a:lnTo>
                <a:lnTo>
                  <a:pt x="217705" y="367704"/>
                </a:lnTo>
                <a:lnTo>
                  <a:pt x="224313" y="411797"/>
                </a:lnTo>
                <a:lnTo>
                  <a:pt x="227349" y="463034"/>
                </a:lnTo>
                <a:lnTo>
                  <a:pt x="228600" y="513079"/>
                </a:lnTo>
                <a:lnTo>
                  <a:pt x="227171" y="569178"/>
                </a:lnTo>
                <a:lnTo>
                  <a:pt x="223837" y="618013"/>
                </a:lnTo>
                <a:lnTo>
                  <a:pt x="217170" y="657562"/>
                </a:lnTo>
                <a:lnTo>
                  <a:pt x="205740" y="685800"/>
                </a:lnTo>
                <a:lnTo>
                  <a:pt x="22860" y="685800"/>
                </a:lnTo>
                <a:lnTo>
                  <a:pt x="34845" y="655577"/>
                </a:lnTo>
                <a:lnTo>
                  <a:pt x="41592" y="613568"/>
                </a:lnTo>
                <a:lnTo>
                  <a:pt x="45005" y="564177"/>
                </a:lnTo>
                <a:lnTo>
                  <a:pt x="46990" y="511809"/>
                </a:lnTo>
                <a:lnTo>
                  <a:pt x="45005" y="468788"/>
                </a:lnTo>
                <a:lnTo>
                  <a:pt x="41592" y="416242"/>
                </a:lnTo>
                <a:lnTo>
                  <a:pt x="34845" y="368935"/>
                </a:lnTo>
                <a:lnTo>
                  <a:pt x="22860" y="341629"/>
                </a:lnTo>
                <a:lnTo>
                  <a:pt x="12322" y="315158"/>
                </a:lnTo>
                <a:lnTo>
                  <a:pt x="6191" y="271779"/>
                </a:lnTo>
                <a:lnTo>
                  <a:pt x="2678" y="219829"/>
                </a:lnTo>
                <a:lnTo>
                  <a:pt x="0" y="167639"/>
                </a:lnTo>
                <a:lnTo>
                  <a:pt x="2678" y="116264"/>
                </a:lnTo>
                <a:lnTo>
                  <a:pt x="6191" y="66198"/>
                </a:lnTo>
                <a:lnTo>
                  <a:pt x="12322" y="24943"/>
                </a:lnTo>
                <a:lnTo>
                  <a:pt x="22860" y="0"/>
                </a:lnTo>
                <a:lnTo>
                  <a:pt x="205740" y="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8237539"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8030070"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6" name="object 16"/>
          <p:cNvSpPr/>
          <p:nvPr/>
        </p:nvSpPr>
        <p:spPr>
          <a:xfrm>
            <a:off x="3725091" y="3113186"/>
            <a:ext cx="208622" cy="622407"/>
          </a:xfrm>
          <a:custGeom>
            <a:avLst/>
            <a:gdLst/>
            <a:ahLst/>
            <a:cxnLst/>
            <a:rect l="l" t="t" r="r" b="b"/>
            <a:pathLst>
              <a:path w="229869" h="685800">
                <a:moveTo>
                  <a:pt x="205739" y="0"/>
                </a:moveTo>
                <a:lnTo>
                  <a:pt x="24129" y="0"/>
                </a:lnTo>
                <a:lnTo>
                  <a:pt x="13037" y="24943"/>
                </a:lnTo>
                <a:lnTo>
                  <a:pt x="6826" y="66198"/>
                </a:lnTo>
                <a:lnTo>
                  <a:pt x="3234" y="116264"/>
                </a:lnTo>
                <a:lnTo>
                  <a:pt x="0" y="167639"/>
                </a:lnTo>
                <a:lnTo>
                  <a:pt x="2698" y="220007"/>
                </a:lnTo>
                <a:lnTo>
                  <a:pt x="6350" y="272256"/>
                </a:lnTo>
                <a:lnTo>
                  <a:pt x="12858" y="315694"/>
                </a:lnTo>
                <a:lnTo>
                  <a:pt x="24129" y="341629"/>
                </a:lnTo>
                <a:lnTo>
                  <a:pt x="36095" y="369490"/>
                </a:lnTo>
                <a:lnTo>
                  <a:pt x="42703" y="416877"/>
                </a:lnTo>
                <a:lnTo>
                  <a:pt x="45739" y="469503"/>
                </a:lnTo>
                <a:lnTo>
                  <a:pt x="46989" y="513079"/>
                </a:lnTo>
                <a:lnTo>
                  <a:pt x="45204" y="564713"/>
                </a:lnTo>
                <a:lnTo>
                  <a:pt x="42227" y="613727"/>
                </a:lnTo>
                <a:lnTo>
                  <a:pt x="35917" y="655597"/>
                </a:lnTo>
                <a:lnTo>
                  <a:pt x="24129" y="685800"/>
                </a:lnTo>
                <a:lnTo>
                  <a:pt x="205739" y="685800"/>
                </a:lnTo>
                <a:lnTo>
                  <a:pt x="217725" y="657740"/>
                </a:lnTo>
                <a:lnTo>
                  <a:pt x="224472" y="618489"/>
                </a:lnTo>
                <a:lnTo>
                  <a:pt x="227885" y="569714"/>
                </a:lnTo>
                <a:lnTo>
                  <a:pt x="229869" y="513079"/>
                </a:lnTo>
                <a:lnTo>
                  <a:pt x="228421" y="463034"/>
                </a:lnTo>
                <a:lnTo>
                  <a:pt x="224948" y="411797"/>
                </a:lnTo>
                <a:lnTo>
                  <a:pt x="217904" y="367704"/>
                </a:lnTo>
                <a:lnTo>
                  <a:pt x="205739" y="339089"/>
                </a:lnTo>
                <a:lnTo>
                  <a:pt x="195202" y="314483"/>
                </a:lnTo>
                <a:lnTo>
                  <a:pt x="189071" y="272732"/>
                </a:lnTo>
                <a:lnTo>
                  <a:pt x="185558" y="221932"/>
                </a:lnTo>
                <a:lnTo>
                  <a:pt x="182879" y="170179"/>
                </a:lnTo>
                <a:lnTo>
                  <a:pt x="186094" y="120907"/>
                </a:lnTo>
                <a:lnTo>
                  <a:pt x="189547" y="71278"/>
                </a:lnTo>
                <a:lnTo>
                  <a:pt x="195381" y="28555"/>
                </a:lnTo>
                <a:lnTo>
                  <a:pt x="205739" y="0"/>
                </a:lnTo>
                <a:close/>
              </a:path>
            </a:pathLst>
          </a:custGeom>
          <a:solidFill>
            <a:srgbClr val="7F7F7F"/>
          </a:solidFill>
        </p:spPr>
        <p:txBody>
          <a:bodyPr wrap="square" lIns="0" tIns="0" rIns="0" bIns="0" rtlCol="0"/>
          <a:lstStyle/>
          <a:p>
            <a:endParaRPr sz="1634"/>
          </a:p>
        </p:txBody>
      </p:sp>
      <p:sp>
        <p:nvSpPr>
          <p:cNvPr id="17" name="object 17"/>
          <p:cNvSpPr/>
          <p:nvPr/>
        </p:nvSpPr>
        <p:spPr>
          <a:xfrm>
            <a:off x="3725091" y="3113186"/>
            <a:ext cx="208622" cy="622407"/>
          </a:xfrm>
          <a:custGeom>
            <a:avLst/>
            <a:gdLst/>
            <a:ahLst/>
            <a:cxnLst/>
            <a:rect l="l" t="t" r="r" b="b"/>
            <a:pathLst>
              <a:path w="229869" h="685800">
                <a:moveTo>
                  <a:pt x="205739" y="0"/>
                </a:moveTo>
                <a:lnTo>
                  <a:pt x="195381" y="28555"/>
                </a:lnTo>
                <a:lnTo>
                  <a:pt x="189547" y="71278"/>
                </a:lnTo>
                <a:lnTo>
                  <a:pt x="186094" y="120907"/>
                </a:lnTo>
                <a:lnTo>
                  <a:pt x="182879" y="170179"/>
                </a:lnTo>
                <a:lnTo>
                  <a:pt x="185558" y="221932"/>
                </a:lnTo>
                <a:lnTo>
                  <a:pt x="189071" y="272732"/>
                </a:lnTo>
                <a:lnTo>
                  <a:pt x="195202" y="314483"/>
                </a:lnTo>
                <a:lnTo>
                  <a:pt x="205739" y="339089"/>
                </a:lnTo>
                <a:lnTo>
                  <a:pt x="217904" y="367704"/>
                </a:lnTo>
                <a:lnTo>
                  <a:pt x="224948" y="411797"/>
                </a:lnTo>
                <a:lnTo>
                  <a:pt x="228421" y="463034"/>
                </a:lnTo>
                <a:lnTo>
                  <a:pt x="229869" y="513079"/>
                </a:lnTo>
                <a:lnTo>
                  <a:pt x="227885" y="569714"/>
                </a:lnTo>
                <a:lnTo>
                  <a:pt x="224472" y="618489"/>
                </a:lnTo>
                <a:lnTo>
                  <a:pt x="217725" y="657740"/>
                </a:lnTo>
                <a:lnTo>
                  <a:pt x="205739" y="685800"/>
                </a:lnTo>
                <a:lnTo>
                  <a:pt x="24129" y="685800"/>
                </a:lnTo>
                <a:lnTo>
                  <a:pt x="35917" y="655597"/>
                </a:lnTo>
                <a:lnTo>
                  <a:pt x="42227" y="613727"/>
                </a:lnTo>
                <a:lnTo>
                  <a:pt x="45204" y="564713"/>
                </a:lnTo>
                <a:lnTo>
                  <a:pt x="46989" y="513079"/>
                </a:lnTo>
                <a:lnTo>
                  <a:pt x="45739" y="469503"/>
                </a:lnTo>
                <a:lnTo>
                  <a:pt x="42703" y="416877"/>
                </a:lnTo>
                <a:lnTo>
                  <a:pt x="36095" y="369490"/>
                </a:lnTo>
                <a:lnTo>
                  <a:pt x="24129" y="341629"/>
                </a:lnTo>
                <a:lnTo>
                  <a:pt x="12858" y="315694"/>
                </a:lnTo>
                <a:lnTo>
                  <a:pt x="6350" y="272256"/>
                </a:lnTo>
                <a:lnTo>
                  <a:pt x="2698" y="220007"/>
                </a:lnTo>
                <a:lnTo>
                  <a:pt x="0" y="167639"/>
                </a:lnTo>
                <a:lnTo>
                  <a:pt x="3234" y="116264"/>
                </a:lnTo>
                <a:lnTo>
                  <a:pt x="6826" y="66198"/>
                </a:lnTo>
                <a:lnTo>
                  <a:pt x="13037" y="24943"/>
                </a:lnTo>
                <a:lnTo>
                  <a:pt x="24129" y="0"/>
                </a:lnTo>
                <a:lnTo>
                  <a:pt x="205739" y="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933712" y="311318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3725091" y="37355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0" name="object 20"/>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23" name="object 23"/>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0</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24" name="object 24"/>
          <p:cNvSpPr txBox="1"/>
          <p:nvPr/>
        </p:nvSpPr>
        <p:spPr>
          <a:xfrm>
            <a:off x="4702500" y="5733116"/>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25" name="object 25"/>
          <p:cNvSpPr txBox="1"/>
          <p:nvPr/>
        </p:nvSpPr>
        <p:spPr>
          <a:xfrm>
            <a:off x="6672304" y="5733116"/>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26" name="object 26"/>
          <p:cNvSpPr txBox="1"/>
          <p:nvPr/>
        </p:nvSpPr>
        <p:spPr>
          <a:xfrm>
            <a:off x="5073638" y="6080131"/>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
        <p:nvSpPr>
          <p:cNvPr id="21" name="object 21"/>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22" name="object 22"/>
          <p:cNvSpPr txBox="1"/>
          <p:nvPr/>
        </p:nvSpPr>
        <p:spPr>
          <a:xfrm>
            <a:off x="5034451" y="2959889"/>
            <a:ext cx="1305325" cy="318967"/>
          </a:xfrm>
          <a:prstGeom prst="rect">
            <a:avLst/>
          </a:prstGeom>
        </p:spPr>
        <p:txBody>
          <a:bodyPr vert="horz" wrap="square" lIns="0" tIns="11526" rIns="0" bIns="0" rtlCol="0">
            <a:spAutoFit/>
          </a:bodyPr>
          <a:lstStyle/>
          <a:p>
            <a:pPr marL="11526">
              <a:spcBef>
                <a:spcPts val="91"/>
              </a:spcBef>
            </a:pPr>
            <a:r>
              <a:rPr sz="1997" spc="-5" dirty="0">
                <a:latin typeface="Arial"/>
                <a:cs typeface="Arial"/>
              </a:rPr>
              <a:t>rm</a:t>
            </a:r>
            <a:r>
              <a:rPr sz="1997" spc="-68" dirty="0">
                <a:latin typeface="Arial"/>
                <a:cs typeface="Arial"/>
              </a:rPr>
              <a:t> </a:t>
            </a:r>
            <a:r>
              <a:rPr sz="1997" spc="-5" dirty="0">
                <a:latin typeface="Arial"/>
                <a:cs typeface="Arial"/>
              </a:rPr>
              <a:t>/tmp/foo</a:t>
            </a:r>
            <a:endParaRPr sz="1997">
              <a:latin typeface="Arial"/>
              <a:cs typeface="Arial"/>
            </a:endParaRPr>
          </a:p>
        </p:txBody>
      </p:sp>
    </p:spTree>
    <p:extLst>
      <p:ext uri="{BB962C8B-B14F-4D97-AF65-F5344CB8AC3E}">
        <p14:creationId xmlns:p14="http://schemas.microsoft.com/office/powerpoint/2010/main" val="384741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3CCB-4492-4FF5-9E48-B90D53FFFEB4}"/>
              </a:ext>
            </a:extLst>
          </p:cNvPr>
          <p:cNvSpPr>
            <a:spLocks noGrp="1"/>
          </p:cNvSpPr>
          <p:nvPr>
            <p:ph type="title"/>
          </p:nvPr>
        </p:nvSpPr>
        <p:spPr/>
        <p:txBody>
          <a:bodyPr/>
          <a:lstStyle/>
          <a:p>
            <a:r>
              <a:rPr lang="en-US" dirty="0"/>
              <a:t>How Linux evolved</a:t>
            </a:r>
          </a:p>
        </p:txBody>
      </p:sp>
      <p:sp>
        <p:nvSpPr>
          <p:cNvPr id="3" name="Content Placeholder 2">
            <a:extLst>
              <a:ext uri="{FF2B5EF4-FFF2-40B4-BE49-F238E27FC236}">
                <a16:creationId xmlns:a16="http://schemas.microsoft.com/office/drawing/2014/main" id="{C24C3585-5957-49C1-A1CD-27ACD8736A55}"/>
              </a:ext>
            </a:extLst>
          </p:cNvPr>
          <p:cNvSpPr>
            <a:spLocks noGrp="1"/>
          </p:cNvSpPr>
          <p:nvPr>
            <p:ph idx="1"/>
          </p:nvPr>
        </p:nvSpPr>
        <p:spPr/>
        <p:txBody>
          <a:bodyPr/>
          <a:lstStyle/>
          <a:p>
            <a:r>
              <a:rPr lang="en-US" dirty="0"/>
              <a:t>Another major change focused on malloc</a:t>
            </a:r>
          </a:p>
          <a:p>
            <a:pPr>
              <a:buFont typeface="Wingdings" panose="05000000000000000000" pitchFamily="2" charset="2"/>
              <a:buChar char="Ø"/>
            </a:pPr>
            <a:r>
              <a:rPr lang="en-US" dirty="0"/>
              <a:t>  In old days, malloc simply called the Linux “</a:t>
            </a:r>
            <a:r>
              <a:rPr lang="en-US" dirty="0" err="1"/>
              <a:t>sbrk</a:t>
            </a:r>
            <a:r>
              <a:rPr lang="en-US" dirty="0"/>
              <a:t>” method when new</a:t>
            </a:r>
            <a:br>
              <a:rPr lang="en-US" dirty="0"/>
            </a:br>
            <a:r>
              <a:rPr lang="en-US" dirty="0"/>
              <a:t>    pages were needed, and all memory was in one large segment.</a:t>
            </a:r>
          </a:p>
          <a:p>
            <a:pPr>
              <a:buFont typeface="Wingdings" panose="05000000000000000000" pitchFamily="2" charset="2"/>
              <a:buChar char="Ø"/>
            </a:pPr>
            <a:r>
              <a:rPr lang="en-US" dirty="0"/>
              <a:t>  In modern Linux, if a program is assigned to cores that span 2 DRAM</a:t>
            </a:r>
            <a:br>
              <a:rPr lang="en-US" dirty="0"/>
            </a:br>
            <a:r>
              <a:rPr lang="en-US" dirty="0"/>
              <a:t>    memory regions, the malloc program will have 2 pools of memory.</a:t>
            </a:r>
          </a:p>
          <a:p>
            <a:pPr>
              <a:buFont typeface="Wingdings" panose="05000000000000000000" pitchFamily="2" charset="2"/>
              <a:buChar char="Ø"/>
            </a:pPr>
            <a:r>
              <a:rPr lang="en-US" dirty="0"/>
              <a:t>  When a thread calls malloc, the memory block it receives will be from</a:t>
            </a:r>
            <a:br>
              <a:rPr lang="en-US" dirty="0"/>
            </a:br>
            <a:r>
              <a:rPr lang="en-US" dirty="0"/>
              <a:t>    the memory pool close to its core.  Called a “next-touch” policy.</a:t>
            </a:r>
          </a:p>
          <a:p>
            <a:pPr>
              <a:buFont typeface="Wingdings" panose="05000000000000000000" pitchFamily="2" charset="2"/>
              <a:buChar char="Ø"/>
            </a:pPr>
            <a:r>
              <a:rPr lang="en-US" dirty="0"/>
              <a:t>  This minimizes memory sharing between different cores…</a:t>
            </a:r>
          </a:p>
        </p:txBody>
      </p:sp>
      <p:sp>
        <p:nvSpPr>
          <p:cNvPr id="4" name="Footer Placeholder 3">
            <a:extLst>
              <a:ext uri="{FF2B5EF4-FFF2-40B4-BE49-F238E27FC236}">
                <a16:creationId xmlns:a16="http://schemas.microsoft.com/office/drawing/2014/main" id="{45CF8CC3-C4FB-446F-9C70-A1BE11E48AD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8DCA88F-3FA1-421B-93F2-DB71AF21EA81}"/>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6864727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3788" y="564022"/>
            <a:ext cx="6591172" cy="503183"/>
          </a:xfrm>
          <a:prstGeom prst="rect">
            <a:avLst/>
          </a:prstGeom>
        </p:spPr>
        <p:txBody>
          <a:bodyPr vert="horz" wrap="square" lIns="0" tIns="11526" rIns="0" bIns="0" rtlCol="0" anchor="ctr">
            <a:spAutoFit/>
          </a:bodyPr>
          <a:lstStyle/>
          <a:p>
            <a:pPr marL="11526">
              <a:spcBef>
                <a:spcPts val="91"/>
              </a:spcBef>
              <a:tabLst>
                <a:tab pos="2462517" algn="l"/>
              </a:tabLst>
            </a:pPr>
            <a:r>
              <a:rPr sz="3993" spc="-5"/>
              <a:t>Properties	of sloppy</a:t>
            </a:r>
            <a:r>
              <a:rPr sz="3993" spc="-68"/>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7"/>
            <a:ext cx="3467612"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Simple to start</a:t>
            </a:r>
            <a:r>
              <a:rPr sz="2904" spc="-41" dirty="0">
                <a:latin typeface="Arial"/>
                <a:cs typeface="Arial"/>
              </a:rPr>
              <a:t> </a:t>
            </a:r>
            <a:r>
              <a:rPr sz="2904" spc="-5" dirty="0">
                <a:latin typeface="Arial"/>
                <a:cs typeface="Arial"/>
              </a:rPr>
              <a:t>using:</a:t>
            </a:r>
            <a:endParaRPr sz="2904">
              <a:latin typeface="Arial"/>
              <a:cs typeface="Arial"/>
            </a:endParaRPr>
          </a:p>
        </p:txBody>
      </p:sp>
      <p:sp>
        <p:nvSpPr>
          <p:cNvPr id="5" name="object 5"/>
          <p:cNvSpPr txBox="1"/>
          <p:nvPr/>
        </p:nvSpPr>
        <p:spPr>
          <a:xfrm>
            <a:off x="2456074" y="2261412"/>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6" name="object 6"/>
          <p:cNvSpPr txBox="1"/>
          <p:nvPr/>
        </p:nvSpPr>
        <p:spPr>
          <a:xfrm>
            <a:off x="2456074" y="2845783"/>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7" name="object 7"/>
          <p:cNvSpPr txBox="1"/>
          <p:nvPr/>
        </p:nvSpPr>
        <p:spPr>
          <a:xfrm>
            <a:off x="2749987" y="1994009"/>
            <a:ext cx="4476718" cy="1190856"/>
          </a:xfrm>
          <a:prstGeom prst="rect">
            <a:avLst/>
          </a:prstGeom>
        </p:spPr>
        <p:txBody>
          <a:bodyPr vert="horz" wrap="square" lIns="0" tIns="154449" rIns="0" bIns="0" rtlCol="0">
            <a:spAutoFit/>
          </a:bodyPr>
          <a:lstStyle/>
          <a:p>
            <a:pPr marL="11526">
              <a:spcBef>
                <a:spcPts val="1216"/>
              </a:spcBef>
            </a:pPr>
            <a:r>
              <a:rPr sz="2904" spc="-5" dirty="0">
                <a:latin typeface="Arial"/>
                <a:cs typeface="Arial"/>
              </a:rPr>
              <a:t>Change data</a:t>
            </a:r>
            <a:r>
              <a:rPr sz="2904" dirty="0">
                <a:latin typeface="Arial"/>
                <a:cs typeface="Arial"/>
              </a:rPr>
              <a:t> </a:t>
            </a:r>
            <a:r>
              <a:rPr sz="2904" spc="-5" dirty="0">
                <a:latin typeface="Arial"/>
                <a:cs typeface="Arial"/>
              </a:rPr>
              <a:t>structure</a:t>
            </a:r>
            <a:endParaRPr sz="2904">
              <a:latin typeface="Arial"/>
              <a:cs typeface="Arial"/>
            </a:endParaRPr>
          </a:p>
          <a:p>
            <a:pPr marL="11526">
              <a:spcBef>
                <a:spcPts val="1125"/>
              </a:spcBef>
            </a:pPr>
            <a:r>
              <a:rPr sz="2904" spc="-222" dirty="0">
                <a:latin typeface="Courier New"/>
                <a:cs typeface="Courier New"/>
              </a:rPr>
              <a:t>atomic_inc →</a:t>
            </a:r>
            <a:r>
              <a:rPr sz="2904" spc="-227" dirty="0">
                <a:latin typeface="Courier New"/>
                <a:cs typeface="Courier New"/>
              </a:rPr>
              <a:t> </a:t>
            </a:r>
            <a:r>
              <a:rPr sz="2904" spc="-222" dirty="0">
                <a:latin typeface="Courier New"/>
                <a:cs typeface="Courier New"/>
              </a:rPr>
              <a:t>sloppy_inc</a:t>
            </a:r>
            <a:endParaRPr sz="2904">
              <a:latin typeface="Courier New"/>
              <a:cs typeface="Courier New"/>
            </a:endParaRPr>
          </a:p>
        </p:txBody>
      </p:sp>
      <p:sp>
        <p:nvSpPr>
          <p:cNvPr id="8" name="object 8"/>
          <p:cNvSpPr txBox="1"/>
          <p:nvPr/>
        </p:nvSpPr>
        <p:spPr>
          <a:xfrm>
            <a:off x="2064190" y="3430154"/>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9" name="object 9"/>
          <p:cNvSpPr txBox="1"/>
          <p:nvPr/>
        </p:nvSpPr>
        <p:spPr>
          <a:xfrm>
            <a:off x="2064190" y="4006457"/>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10" name="object 10"/>
          <p:cNvSpPr txBox="1"/>
          <p:nvPr/>
        </p:nvSpPr>
        <p:spPr>
          <a:xfrm>
            <a:off x="2064190" y="4583912"/>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11" name="object 11"/>
          <p:cNvSpPr txBox="1"/>
          <p:nvPr/>
        </p:nvSpPr>
        <p:spPr>
          <a:xfrm>
            <a:off x="2358102" y="3171970"/>
            <a:ext cx="7430845" cy="2199545"/>
          </a:xfrm>
          <a:prstGeom prst="rect">
            <a:avLst/>
          </a:prstGeom>
        </p:spPr>
        <p:txBody>
          <a:bodyPr vert="horz" wrap="square" lIns="0" tIns="11526" rIns="0" bIns="0" rtlCol="0">
            <a:spAutoFit/>
          </a:bodyPr>
          <a:lstStyle/>
          <a:p>
            <a:pPr marL="11526" marR="4611">
              <a:lnSpc>
                <a:spcPct val="130200"/>
              </a:lnSpc>
              <a:spcBef>
                <a:spcPts val="91"/>
              </a:spcBef>
            </a:pPr>
            <a:r>
              <a:rPr sz="2904" spc="-5" dirty="0">
                <a:latin typeface="Arial"/>
                <a:cs typeface="Arial"/>
              </a:rPr>
              <a:t>Scale well: </a:t>
            </a:r>
            <a:r>
              <a:rPr sz="2904" dirty="0">
                <a:latin typeface="Arial"/>
                <a:cs typeface="Arial"/>
              </a:rPr>
              <a:t>no cache </a:t>
            </a:r>
            <a:r>
              <a:rPr sz="2904" spc="-5" dirty="0">
                <a:latin typeface="Arial"/>
                <a:cs typeface="Arial"/>
              </a:rPr>
              <a:t>misses </a:t>
            </a:r>
            <a:r>
              <a:rPr sz="2904" spc="-9" dirty="0">
                <a:latin typeface="Arial"/>
                <a:cs typeface="Arial"/>
              </a:rPr>
              <a:t>in </a:t>
            </a:r>
            <a:r>
              <a:rPr sz="2904" spc="-5" dirty="0">
                <a:latin typeface="Arial"/>
                <a:cs typeface="Arial"/>
              </a:rPr>
              <a:t>common case  Memory </a:t>
            </a:r>
            <a:r>
              <a:rPr sz="2904" dirty="0">
                <a:latin typeface="Arial"/>
                <a:cs typeface="Arial"/>
              </a:rPr>
              <a:t>usage: </a:t>
            </a:r>
            <a:r>
              <a:rPr sz="2904" spc="-5" dirty="0">
                <a:latin typeface="Arial"/>
                <a:cs typeface="Arial"/>
              </a:rPr>
              <a:t>O(N)</a:t>
            </a:r>
            <a:r>
              <a:rPr sz="2904" spc="-27" dirty="0">
                <a:latin typeface="Arial"/>
                <a:cs typeface="Arial"/>
              </a:rPr>
              <a:t> </a:t>
            </a:r>
            <a:r>
              <a:rPr sz="2904" spc="-5" dirty="0">
                <a:latin typeface="Arial"/>
                <a:cs typeface="Arial"/>
              </a:rPr>
              <a:t>space</a:t>
            </a:r>
            <a:endParaRPr sz="2904">
              <a:latin typeface="Arial"/>
              <a:cs typeface="Arial"/>
            </a:endParaRPr>
          </a:p>
          <a:p>
            <a:pPr marL="11526" marR="523854">
              <a:lnSpc>
                <a:spcPts val="3258"/>
              </a:lnSpc>
              <a:spcBef>
                <a:spcPts val="1357"/>
              </a:spcBef>
            </a:pPr>
            <a:r>
              <a:rPr sz="2904" spc="-5" dirty="0">
                <a:latin typeface="Arial"/>
                <a:cs typeface="Arial"/>
              </a:rPr>
              <a:t>Related to: SNZI [Ellen </a:t>
            </a:r>
            <a:r>
              <a:rPr sz="2904" dirty="0">
                <a:latin typeface="Arial"/>
                <a:cs typeface="Arial"/>
              </a:rPr>
              <a:t>07] and </a:t>
            </a:r>
            <a:r>
              <a:rPr sz="2904" spc="-5" dirty="0">
                <a:latin typeface="Arial"/>
                <a:cs typeface="Arial"/>
              </a:rPr>
              <a:t>distributed  counters [Appavoo</a:t>
            </a:r>
            <a:r>
              <a:rPr sz="2904" spc="-9" dirty="0">
                <a:latin typeface="Arial"/>
                <a:cs typeface="Arial"/>
              </a:rPr>
              <a:t> </a:t>
            </a:r>
            <a:r>
              <a:rPr sz="2904" dirty="0">
                <a:latin typeface="Arial"/>
                <a:cs typeface="Arial"/>
              </a:rPr>
              <a:t>07]</a:t>
            </a:r>
            <a:endParaRPr sz="2904">
              <a:latin typeface="Arial"/>
              <a:cs typeface="Arial"/>
            </a:endParaRPr>
          </a:p>
        </p:txBody>
      </p:sp>
    </p:spTree>
    <p:extLst>
      <p:ext uri="{BB962C8B-B14F-4D97-AF65-F5344CB8AC3E}">
        <p14:creationId xmlns:p14="http://schemas.microsoft.com/office/powerpoint/2010/main" val="3323444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9628" y="564022"/>
            <a:ext cx="7437184" cy="503183"/>
          </a:xfrm>
          <a:prstGeom prst="rect">
            <a:avLst/>
          </a:prstGeom>
        </p:spPr>
        <p:txBody>
          <a:bodyPr vert="horz" wrap="square" lIns="0" tIns="11526" rIns="0" bIns="0" rtlCol="0" anchor="ctr">
            <a:spAutoFit/>
          </a:bodyPr>
          <a:lstStyle/>
          <a:p>
            <a:pPr marL="11526">
              <a:spcBef>
                <a:spcPts val="91"/>
              </a:spcBef>
              <a:tabLst>
                <a:tab pos="1702380" algn="l"/>
              </a:tabLst>
            </a:pPr>
            <a:r>
              <a:rPr sz="3993" spc="-5"/>
              <a:t>Sloppy	counters: more</a:t>
            </a:r>
            <a:r>
              <a:rPr sz="3993" spc="-54"/>
              <a:t> </a:t>
            </a:r>
            <a:r>
              <a:rPr sz="3993" spc="-5"/>
              <a:t>scalability</a:t>
            </a:r>
            <a:endParaRPr sz="3993"/>
          </a:p>
        </p:txBody>
      </p:sp>
      <p:sp>
        <p:nvSpPr>
          <p:cNvPr id="3" name="object 3"/>
          <p:cNvSpPr/>
          <p:nvPr/>
        </p:nvSpPr>
        <p:spPr>
          <a:xfrm>
            <a:off x="3800011" y="1425772"/>
            <a:ext cx="5442601" cy="4455971"/>
          </a:xfrm>
          <a:custGeom>
            <a:avLst/>
            <a:gdLst/>
            <a:ahLst/>
            <a:cxnLst/>
            <a:rect l="l" t="t" r="r" b="b"/>
            <a:pathLst>
              <a:path w="5996940" h="4909820">
                <a:moveTo>
                  <a:pt x="2998469" y="4909820"/>
                </a:moveTo>
                <a:lnTo>
                  <a:pt x="0" y="4909820"/>
                </a:lnTo>
                <a:lnTo>
                  <a:pt x="0" y="0"/>
                </a:lnTo>
                <a:lnTo>
                  <a:pt x="5996940" y="0"/>
                </a:lnTo>
                <a:lnTo>
                  <a:pt x="5996940" y="4909820"/>
                </a:lnTo>
                <a:lnTo>
                  <a:pt x="2998469" y="4909820"/>
                </a:lnTo>
                <a:close/>
              </a:path>
            </a:pathLst>
          </a:custGeom>
          <a:ln w="3175">
            <a:solidFill>
              <a:srgbClr val="B2B2B2"/>
            </a:solidFill>
          </a:ln>
        </p:spPr>
        <p:txBody>
          <a:bodyPr wrap="square" lIns="0" tIns="0" rIns="0" bIns="0" rtlCol="0"/>
          <a:lstStyle/>
          <a:p>
            <a:endParaRPr sz="1634"/>
          </a:p>
        </p:txBody>
      </p:sp>
      <p:sp>
        <p:nvSpPr>
          <p:cNvPr id="4" name="object 4"/>
          <p:cNvSpPr/>
          <p:nvPr/>
        </p:nvSpPr>
        <p:spPr>
          <a:xfrm>
            <a:off x="3800011" y="5881743"/>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5" name="object 5"/>
          <p:cNvSpPr/>
          <p:nvPr/>
        </p:nvSpPr>
        <p:spPr>
          <a:xfrm>
            <a:off x="3800011" y="5244353"/>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3800011" y="4608114"/>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3800011" y="3971877"/>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800011" y="3334485"/>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9" name="object 9"/>
          <p:cNvSpPr/>
          <p:nvPr/>
        </p:nvSpPr>
        <p:spPr>
          <a:xfrm>
            <a:off x="3800011" y="2698248"/>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3800011" y="2062010"/>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3800011" y="1424619"/>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8000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8000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42541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42541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7071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7071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51612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51612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56142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6142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6068337"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6068337"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521310"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521310"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9742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9742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74284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74284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8813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8813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83355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83355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8788484"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788484"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9242612"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9242612"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3800011" y="5881743"/>
            <a:ext cx="5442601" cy="0"/>
          </a:xfrm>
          <a:custGeom>
            <a:avLst/>
            <a:gdLst/>
            <a:ahLst/>
            <a:cxnLst/>
            <a:rect l="l" t="t" r="r" b="b"/>
            <a:pathLst>
              <a:path w="5996940">
                <a:moveTo>
                  <a:pt x="0" y="0"/>
                </a:moveTo>
                <a:lnTo>
                  <a:pt x="599694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3751602" y="588174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3751602" y="588174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51602" y="524435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51602" y="524435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51602" y="4608114"/>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51602" y="4608114"/>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51602" y="3971877"/>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51602" y="3971877"/>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51602" y="3334485"/>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51602" y="3334485"/>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51602" y="2698248"/>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51602" y="2698248"/>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51602" y="2062010"/>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51602" y="2062010"/>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51602" y="1424619"/>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51602" y="1424619"/>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800011" y="1424619"/>
            <a:ext cx="0" cy="4220840"/>
          </a:xfrm>
          <a:custGeom>
            <a:avLst/>
            <a:gdLst/>
            <a:ahLst/>
            <a:cxnLst/>
            <a:rect l="l" t="t" r="r" b="b"/>
            <a:pathLst>
              <a:path h="4650740">
                <a:moveTo>
                  <a:pt x="0" y="0"/>
                </a:moveTo>
                <a:lnTo>
                  <a:pt x="0" y="4650740"/>
                </a:lnTo>
              </a:path>
            </a:pathLst>
          </a:custGeom>
          <a:ln w="3175">
            <a:solidFill>
              <a:srgbClr val="B2B2B2"/>
            </a:solidFill>
          </a:ln>
        </p:spPr>
        <p:txBody>
          <a:bodyPr wrap="square" lIns="0" tIns="0" rIns="0" bIns="0" rtlCol="0"/>
          <a:lstStyle/>
          <a:p>
            <a:endParaRPr sz="1634"/>
          </a:p>
        </p:txBody>
      </p:sp>
      <p:sp>
        <p:nvSpPr>
          <p:cNvPr id="56" name="object 56"/>
          <p:cNvSpPr/>
          <p:nvPr/>
        </p:nvSpPr>
        <p:spPr>
          <a:xfrm>
            <a:off x="3800011" y="5727294"/>
            <a:ext cx="0" cy="154449"/>
          </a:xfrm>
          <a:custGeom>
            <a:avLst/>
            <a:gdLst/>
            <a:ahLst/>
            <a:cxnLst/>
            <a:rect l="l" t="t" r="r" b="b"/>
            <a:pathLst>
              <a:path h="170179">
                <a:moveTo>
                  <a:pt x="0" y="0"/>
                </a:moveTo>
                <a:lnTo>
                  <a:pt x="0" y="170180"/>
                </a:lnTo>
              </a:path>
            </a:pathLst>
          </a:custGeom>
          <a:ln w="3175">
            <a:solidFill>
              <a:srgbClr val="B2B2B2"/>
            </a:solidFill>
          </a:ln>
        </p:spPr>
        <p:txBody>
          <a:bodyPr wrap="square" lIns="0" tIns="0" rIns="0" bIns="0" rtlCol="0"/>
          <a:lstStyle/>
          <a:p>
            <a:endParaRPr sz="1634"/>
          </a:p>
        </p:txBody>
      </p:sp>
      <p:sp>
        <p:nvSpPr>
          <p:cNvPr id="57" name="object 57"/>
          <p:cNvSpPr/>
          <p:nvPr/>
        </p:nvSpPr>
        <p:spPr>
          <a:xfrm>
            <a:off x="3800011" y="1687413"/>
            <a:ext cx="5442601" cy="3999539"/>
          </a:xfrm>
          <a:custGeom>
            <a:avLst/>
            <a:gdLst/>
            <a:ahLst/>
            <a:cxnLst/>
            <a:rect l="l" t="t" r="r" b="b"/>
            <a:pathLst>
              <a:path w="5996940" h="4406900">
                <a:moveTo>
                  <a:pt x="0" y="4406900"/>
                </a:moveTo>
                <a:lnTo>
                  <a:pt x="500379" y="3977640"/>
                </a:lnTo>
                <a:lnTo>
                  <a:pt x="999489" y="3437890"/>
                </a:lnTo>
                <a:lnTo>
                  <a:pt x="1499869" y="2951480"/>
                </a:lnTo>
                <a:lnTo>
                  <a:pt x="1998979" y="2456180"/>
                </a:lnTo>
                <a:lnTo>
                  <a:pt x="2499360" y="1982470"/>
                </a:lnTo>
                <a:lnTo>
                  <a:pt x="2998469" y="1553210"/>
                </a:lnTo>
                <a:lnTo>
                  <a:pt x="3497579" y="1177290"/>
                </a:lnTo>
                <a:lnTo>
                  <a:pt x="3997960" y="825500"/>
                </a:lnTo>
                <a:lnTo>
                  <a:pt x="4497070" y="580390"/>
                </a:lnTo>
                <a:lnTo>
                  <a:pt x="4997449" y="361950"/>
                </a:lnTo>
                <a:lnTo>
                  <a:pt x="5496560" y="102870"/>
                </a:lnTo>
                <a:lnTo>
                  <a:pt x="5996940" y="0"/>
                </a:lnTo>
              </a:path>
            </a:pathLst>
          </a:custGeom>
          <a:ln w="63974">
            <a:solidFill>
              <a:srgbClr val="00FF00"/>
            </a:solidFill>
          </a:ln>
        </p:spPr>
        <p:txBody>
          <a:bodyPr wrap="square" lIns="0" tIns="0" rIns="0" bIns="0" rtlCol="0"/>
          <a:lstStyle/>
          <a:p>
            <a:endParaRPr sz="1634"/>
          </a:p>
        </p:txBody>
      </p:sp>
      <p:sp>
        <p:nvSpPr>
          <p:cNvPr id="58" name="object 58"/>
          <p:cNvSpPr/>
          <p:nvPr/>
        </p:nvSpPr>
        <p:spPr>
          <a:xfrm>
            <a:off x="3759670" y="5645459"/>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00FF00"/>
          </a:solidFill>
        </p:spPr>
        <p:txBody>
          <a:bodyPr wrap="square" lIns="0" tIns="0" rIns="0" bIns="0" rtlCol="0"/>
          <a:lstStyle/>
          <a:p>
            <a:endParaRPr sz="1634"/>
          </a:p>
        </p:txBody>
      </p:sp>
      <p:sp>
        <p:nvSpPr>
          <p:cNvPr id="59" name="object 59"/>
          <p:cNvSpPr/>
          <p:nvPr/>
        </p:nvSpPr>
        <p:spPr>
          <a:xfrm>
            <a:off x="3759670" y="5645459"/>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4212643" y="5255879"/>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00FF00"/>
          </a:solidFill>
        </p:spPr>
        <p:txBody>
          <a:bodyPr wrap="square" lIns="0" tIns="0" rIns="0" bIns="0" rtlCol="0"/>
          <a:lstStyle/>
          <a:p>
            <a:endParaRPr sz="1634"/>
          </a:p>
        </p:txBody>
      </p:sp>
      <p:sp>
        <p:nvSpPr>
          <p:cNvPr id="61" name="object 61"/>
          <p:cNvSpPr/>
          <p:nvPr/>
        </p:nvSpPr>
        <p:spPr>
          <a:xfrm>
            <a:off x="4212643" y="5255879"/>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4666771" y="4767175"/>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63" name="object 63"/>
          <p:cNvSpPr/>
          <p:nvPr/>
        </p:nvSpPr>
        <p:spPr>
          <a:xfrm>
            <a:off x="4666771" y="4767175"/>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5119743" y="4325726"/>
            <a:ext cx="81835" cy="80682"/>
          </a:xfrm>
          <a:custGeom>
            <a:avLst/>
            <a:gdLst/>
            <a:ahLst/>
            <a:cxnLst/>
            <a:rect l="l" t="t" r="r" b="b"/>
            <a:pathLst>
              <a:path w="90170" h="88900">
                <a:moveTo>
                  <a:pt x="0" y="0"/>
                </a:moveTo>
                <a:lnTo>
                  <a:pt x="90169" y="0"/>
                </a:lnTo>
                <a:lnTo>
                  <a:pt x="90169" y="88900"/>
                </a:lnTo>
                <a:lnTo>
                  <a:pt x="0" y="88900"/>
                </a:lnTo>
                <a:lnTo>
                  <a:pt x="0" y="0"/>
                </a:lnTo>
                <a:close/>
              </a:path>
            </a:pathLst>
          </a:custGeom>
          <a:solidFill>
            <a:srgbClr val="00FF00"/>
          </a:solidFill>
        </p:spPr>
        <p:txBody>
          <a:bodyPr wrap="square" lIns="0" tIns="0" rIns="0" bIns="0" rtlCol="0"/>
          <a:lstStyle/>
          <a:p>
            <a:endParaRPr sz="1634"/>
          </a:p>
        </p:txBody>
      </p:sp>
      <p:sp>
        <p:nvSpPr>
          <p:cNvPr id="65" name="object 65"/>
          <p:cNvSpPr/>
          <p:nvPr/>
        </p:nvSpPr>
        <p:spPr>
          <a:xfrm>
            <a:off x="5119743" y="4325726"/>
            <a:ext cx="81835" cy="80682"/>
          </a:xfrm>
          <a:custGeom>
            <a:avLst/>
            <a:gdLst/>
            <a:ahLst/>
            <a:cxnLst/>
            <a:rect l="l" t="t" r="r" b="b"/>
            <a:pathLst>
              <a:path w="90170" h="88900">
                <a:moveTo>
                  <a:pt x="0" y="0"/>
                </a:moveTo>
                <a:lnTo>
                  <a:pt x="0" y="88900"/>
                </a:lnTo>
                <a:lnTo>
                  <a:pt x="90169" y="88900"/>
                </a:lnTo>
                <a:lnTo>
                  <a:pt x="90169" y="0"/>
                </a:lnTo>
                <a:lnTo>
                  <a:pt x="0" y="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5573870" y="3876210"/>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67" name="object 67"/>
          <p:cNvSpPr/>
          <p:nvPr/>
        </p:nvSpPr>
        <p:spPr>
          <a:xfrm>
            <a:off x="5573870" y="3876210"/>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026845" y="3445136"/>
            <a:ext cx="81835" cy="81835"/>
          </a:xfrm>
          <a:custGeom>
            <a:avLst/>
            <a:gdLst/>
            <a:ahLst/>
            <a:cxnLst/>
            <a:rect l="l" t="t" r="r" b="b"/>
            <a:pathLst>
              <a:path w="90170" h="90170">
                <a:moveTo>
                  <a:pt x="0" y="0"/>
                </a:moveTo>
                <a:lnTo>
                  <a:pt x="90170" y="0"/>
                </a:lnTo>
                <a:lnTo>
                  <a:pt x="90170" y="90170"/>
                </a:lnTo>
                <a:lnTo>
                  <a:pt x="0" y="90170"/>
                </a:lnTo>
                <a:lnTo>
                  <a:pt x="0" y="0"/>
                </a:lnTo>
                <a:close/>
              </a:path>
            </a:pathLst>
          </a:custGeom>
          <a:solidFill>
            <a:srgbClr val="00FF00"/>
          </a:solidFill>
        </p:spPr>
        <p:txBody>
          <a:bodyPr wrap="square" lIns="0" tIns="0" rIns="0" bIns="0" rtlCol="0"/>
          <a:lstStyle/>
          <a:p>
            <a:endParaRPr sz="1634"/>
          </a:p>
        </p:txBody>
      </p:sp>
      <p:sp>
        <p:nvSpPr>
          <p:cNvPr id="69" name="object 69"/>
          <p:cNvSpPr/>
          <p:nvPr/>
        </p:nvSpPr>
        <p:spPr>
          <a:xfrm>
            <a:off x="6026845" y="3445136"/>
            <a:ext cx="81835" cy="81835"/>
          </a:xfrm>
          <a:custGeom>
            <a:avLst/>
            <a:gdLst/>
            <a:ahLst/>
            <a:cxnLst/>
            <a:rect l="l" t="t" r="r" b="b"/>
            <a:pathLst>
              <a:path w="90170" h="90170">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480969" y="3056709"/>
            <a:ext cx="80682" cy="81835"/>
          </a:xfrm>
          <a:custGeom>
            <a:avLst/>
            <a:gdLst/>
            <a:ahLst/>
            <a:cxnLst/>
            <a:rect l="l" t="t" r="r" b="b"/>
            <a:pathLst>
              <a:path w="88900" h="90170">
                <a:moveTo>
                  <a:pt x="0" y="0"/>
                </a:moveTo>
                <a:lnTo>
                  <a:pt x="88900" y="0"/>
                </a:lnTo>
                <a:lnTo>
                  <a:pt x="88900" y="90170"/>
                </a:lnTo>
                <a:lnTo>
                  <a:pt x="0" y="90170"/>
                </a:lnTo>
                <a:lnTo>
                  <a:pt x="0" y="0"/>
                </a:lnTo>
                <a:close/>
              </a:path>
            </a:pathLst>
          </a:custGeom>
          <a:solidFill>
            <a:srgbClr val="00FF00"/>
          </a:solidFill>
        </p:spPr>
        <p:txBody>
          <a:bodyPr wrap="square" lIns="0" tIns="0" rIns="0" bIns="0" rtlCol="0"/>
          <a:lstStyle/>
          <a:p>
            <a:endParaRPr sz="1634"/>
          </a:p>
        </p:txBody>
      </p:sp>
      <p:sp>
        <p:nvSpPr>
          <p:cNvPr id="71" name="object 71"/>
          <p:cNvSpPr/>
          <p:nvPr/>
        </p:nvSpPr>
        <p:spPr>
          <a:xfrm>
            <a:off x="6480969" y="3056709"/>
            <a:ext cx="80682" cy="81835"/>
          </a:xfrm>
          <a:custGeom>
            <a:avLst/>
            <a:gdLst/>
            <a:ahLst/>
            <a:cxnLst/>
            <a:rect l="l" t="t" r="r" b="b"/>
            <a:pathLst>
              <a:path w="88900" h="90170">
                <a:moveTo>
                  <a:pt x="0" y="0"/>
                </a:moveTo>
                <a:lnTo>
                  <a:pt x="0" y="90170"/>
                </a:lnTo>
                <a:lnTo>
                  <a:pt x="8890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933944" y="2715538"/>
            <a:ext cx="81835" cy="80682"/>
          </a:xfrm>
          <a:custGeom>
            <a:avLst/>
            <a:gdLst/>
            <a:ahLst/>
            <a:cxnLst/>
            <a:rect l="l" t="t" r="r" b="b"/>
            <a:pathLst>
              <a:path w="90170" h="88900">
                <a:moveTo>
                  <a:pt x="0" y="0"/>
                </a:moveTo>
                <a:lnTo>
                  <a:pt x="90170" y="0"/>
                </a:lnTo>
                <a:lnTo>
                  <a:pt x="90170" y="88900"/>
                </a:lnTo>
                <a:lnTo>
                  <a:pt x="0" y="88900"/>
                </a:lnTo>
                <a:lnTo>
                  <a:pt x="0" y="0"/>
                </a:lnTo>
                <a:close/>
              </a:path>
            </a:pathLst>
          </a:custGeom>
          <a:solidFill>
            <a:srgbClr val="00FF00"/>
          </a:solidFill>
        </p:spPr>
        <p:txBody>
          <a:bodyPr wrap="square" lIns="0" tIns="0" rIns="0" bIns="0" rtlCol="0"/>
          <a:lstStyle/>
          <a:p>
            <a:endParaRPr sz="1634"/>
          </a:p>
        </p:txBody>
      </p:sp>
      <p:sp>
        <p:nvSpPr>
          <p:cNvPr id="73" name="object 73"/>
          <p:cNvSpPr/>
          <p:nvPr/>
        </p:nvSpPr>
        <p:spPr>
          <a:xfrm>
            <a:off x="6933944" y="2715538"/>
            <a:ext cx="81835" cy="80682"/>
          </a:xfrm>
          <a:custGeom>
            <a:avLst/>
            <a:gdLst/>
            <a:ahLst/>
            <a:cxnLst/>
            <a:rect l="l" t="t" r="r" b="b"/>
            <a:pathLst>
              <a:path w="90170" h="88900">
                <a:moveTo>
                  <a:pt x="0" y="0"/>
                </a:moveTo>
                <a:lnTo>
                  <a:pt x="0" y="88900"/>
                </a:lnTo>
                <a:lnTo>
                  <a:pt x="90170" y="88900"/>
                </a:lnTo>
                <a:lnTo>
                  <a:pt x="90170" y="0"/>
                </a:lnTo>
                <a:lnTo>
                  <a:pt x="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7386918" y="2395113"/>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75" name="object 75"/>
          <p:cNvSpPr/>
          <p:nvPr/>
        </p:nvSpPr>
        <p:spPr>
          <a:xfrm>
            <a:off x="7386918" y="2395113"/>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7841045" y="2173814"/>
            <a:ext cx="81835" cy="80682"/>
          </a:xfrm>
          <a:custGeom>
            <a:avLst/>
            <a:gdLst/>
            <a:ahLst/>
            <a:cxnLst/>
            <a:rect l="l" t="t" r="r" b="b"/>
            <a:pathLst>
              <a:path w="90170" h="88900">
                <a:moveTo>
                  <a:pt x="0" y="0"/>
                </a:moveTo>
                <a:lnTo>
                  <a:pt x="90170" y="0"/>
                </a:lnTo>
                <a:lnTo>
                  <a:pt x="90170" y="88900"/>
                </a:lnTo>
                <a:lnTo>
                  <a:pt x="0" y="88900"/>
                </a:lnTo>
                <a:lnTo>
                  <a:pt x="0" y="0"/>
                </a:lnTo>
                <a:close/>
              </a:path>
            </a:pathLst>
          </a:custGeom>
          <a:solidFill>
            <a:srgbClr val="00FF00"/>
          </a:solidFill>
        </p:spPr>
        <p:txBody>
          <a:bodyPr wrap="square" lIns="0" tIns="0" rIns="0" bIns="0" rtlCol="0"/>
          <a:lstStyle/>
          <a:p>
            <a:endParaRPr sz="1634"/>
          </a:p>
        </p:txBody>
      </p:sp>
      <p:sp>
        <p:nvSpPr>
          <p:cNvPr id="77" name="object 77"/>
          <p:cNvSpPr/>
          <p:nvPr/>
        </p:nvSpPr>
        <p:spPr>
          <a:xfrm>
            <a:off x="7841045" y="2173814"/>
            <a:ext cx="81835" cy="80682"/>
          </a:xfrm>
          <a:custGeom>
            <a:avLst/>
            <a:gdLst/>
            <a:ahLst/>
            <a:cxnLst/>
            <a:rect l="l" t="t" r="r" b="b"/>
            <a:pathLst>
              <a:path w="90170" h="88900">
                <a:moveTo>
                  <a:pt x="0" y="0"/>
                </a:moveTo>
                <a:lnTo>
                  <a:pt x="0" y="88900"/>
                </a:lnTo>
                <a:lnTo>
                  <a:pt x="90170" y="88900"/>
                </a:lnTo>
                <a:lnTo>
                  <a:pt x="90170" y="0"/>
                </a:lnTo>
                <a:lnTo>
                  <a:pt x="0" y="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8294018" y="1975564"/>
            <a:ext cx="81835" cy="80682"/>
          </a:xfrm>
          <a:custGeom>
            <a:avLst/>
            <a:gdLst/>
            <a:ahLst/>
            <a:cxnLst/>
            <a:rect l="l" t="t" r="r" b="b"/>
            <a:pathLst>
              <a:path w="90170" h="88900">
                <a:moveTo>
                  <a:pt x="0" y="0"/>
                </a:moveTo>
                <a:lnTo>
                  <a:pt x="90169" y="0"/>
                </a:lnTo>
                <a:lnTo>
                  <a:pt x="90169" y="88900"/>
                </a:lnTo>
                <a:lnTo>
                  <a:pt x="0" y="88900"/>
                </a:lnTo>
                <a:lnTo>
                  <a:pt x="0" y="0"/>
                </a:lnTo>
                <a:close/>
              </a:path>
            </a:pathLst>
          </a:custGeom>
          <a:solidFill>
            <a:srgbClr val="00FF00"/>
          </a:solidFill>
        </p:spPr>
        <p:txBody>
          <a:bodyPr wrap="square" lIns="0" tIns="0" rIns="0" bIns="0" rtlCol="0"/>
          <a:lstStyle/>
          <a:p>
            <a:endParaRPr sz="1634"/>
          </a:p>
        </p:txBody>
      </p:sp>
      <p:sp>
        <p:nvSpPr>
          <p:cNvPr id="79" name="object 79"/>
          <p:cNvSpPr/>
          <p:nvPr/>
        </p:nvSpPr>
        <p:spPr>
          <a:xfrm>
            <a:off x="8294018" y="1975564"/>
            <a:ext cx="81835" cy="80682"/>
          </a:xfrm>
          <a:custGeom>
            <a:avLst/>
            <a:gdLst/>
            <a:ahLst/>
            <a:cxnLst/>
            <a:rect l="l" t="t" r="r" b="b"/>
            <a:pathLst>
              <a:path w="90170" h="88900">
                <a:moveTo>
                  <a:pt x="0" y="0"/>
                </a:moveTo>
                <a:lnTo>
                  <a:pt x="0" y="88900"/>
                </a:lnTo>
                <a:lnTo>
                  <a:pt x="90169" y="88900"/>
                </a:lnTo>
                <a:lnTo>
                  <a:pt x="90169" y="0"/>
                </a:lnTo>
                <a:lnTo>
                  <a:pt x="0" y="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8748144" y="1739280"/>
            <a:ext cx="81835" cy="81835"/>
          </a:xfrm>
          <a:custGeom>
            <a:avLst/>
            <a:gdLst/>
            <a:ahLst/>
            <a:cxnLst/>
            <a:rect l="l" t="t" r="r" b="b"/>
            <a:pathLst>
              <a:path w="90170" h="90169">
                <a:moveTo>
                  <a:pt x="0" y="0"/>
                </a:moveTo>
                <a:lnTo>
                  <a:pt x="90170" y="0"/>
                </a:lnTo>
                <a:lnTo>
                  <a:pt x="90170" y="90170"/>
                </a:lnTo>
                <a:lnTo>
                  <a:pt x="0" y="90170"/>
                </a:lnTo>
                <a:lnTo>
                  <a:pt x="0" y="0"/>
                </a:lnTo>
                <a:close/>
              </a:path>
            </a:pathLst>
          </a:custGeom>
          <a:solidFill>
            <a:srgbClr val="00FF00"/>
          </a:solidFill>
        </p:spPr>
        <p:txBody>
          <a:bodyPr wrap="square" lIns="0" tIns="0" rIns="0" bIns="0" rtlCol="0"/>
          <a:lstStyle/>
          <a:p>
            <a:endParaRPr sz="1634"/>
          </a:p>
        </p:txBody>
      </p:sp>
      <p:sp>
        <p:nvSpPr>
          <p:cNvPr id="81" name="object 81"/>
          <p:cNvSpPr/>
          <p:nvPr/>
        </p:nvSpPr>
        <p:spPr>
          <a:xfrm>
            <a:off x="8748144" y="1739280"/>
            <a:ext cx="81835" cy="81835"/>
          </a:xfrm>
          <a:custGeom>
            <a:avLst/>
            <a:gdLst/>
            <a:ahLst/>
            <a:cxnLst/>
            <a:rect l="l" t="t" r="r" b="b"/>
            <a:pathLst>
              <a:path w="90170" h="90169">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9201119" y="1645920"/>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83" name="object 83"/>
          <p:cNvSpPr/>
          <p:nvPr/>
        </p:nvSpPr>
        <p:spPr>
          <a:xfrm>
            <a:off x="9201119" y="1645920"/>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3800011" y="2155372"/>
            <a:ext cx="5442601" cy="3521208"/>
          </a:xfrm>
          <a:custGeom>
            <a:avLst/>
            <a:gdLst/>
            <a:ahLst/>
            <a:cxnLst/>
            <a:rect l="l" t="t" r="r" b="b"/>
            <a:pathLst>
              <a:path w="5996940" h="3879850">
                <a:moveTo>
                  <a:pt x="0" y="3879850"/>
                </a:moveTo>
                <a:lnTo>
                  <a:pt x="500379" y="3458210"/>
                </a:lnTo>
                <a:lnTo>
                  <a:pt x="999489" y="2957830"/>
                </a:lnTo>
                <a:lnTo>
                  <a:pt x="1499869" y="2499360"/>
                </a:lnTo>
                <a:lnTo>
                  <a:pt x="1998979" y="2015489"/>
                </a:lnTo>
                <a:lnTo>
                  <a:pt x="2499360" y="1587500"/>
                </a:lnTo>
                <a:lnTo>
                  <a:pt x="2998469" y="1206500"/>
                </a:lnTo>
                <a:lnTo>
                  <a:pt x="3497579" y="881379"/>
                </a:lnTo>
                <a:lnTo>
                  <a:pt x="3997960" y="584200"/>
                </a:lnTo>
                <a:lnTo>
                  <a:pt x="4497070" y="464820"/>
                </a:lnTo>
                <a:lnTo>
                  <a:pt x="4997449" y="267970"/>
                </a:lnTo>
                <a:lnTo>
                  <a:pt x="5496560" y="177800"/>
                </a:lnTo>
                <a:lnTo>
                  <a:pt x="5996940" y="0"/>
                </a:lnTo>
              </a:path>
            </a:pathLst>
          </a:custGeom>
          <a:ln w="63974">
            <a:solidFill>
              <a:srgbClr val="0046FF"/>
            </a:solidFill>
          </a:ln>
        </p:spPr>
        <p:txBody>
          <a:bodyPr wrap="square" lIns="0" tIns="0" rIns="0" bIns="0" rtlCol="0"/>
          <a:lstStyle/>
          <a:p>
            <a:endParaRPr sz="1634"/>
          </a:p>
        </p:txBody>
      </p:sp>
      <p:sp>
        <p:nvSpPr>
          <p:cNvPr id="85" name="object 85"/>
          <p:cNvSpPr/>
          <p:nvPr/>
        </p:nvSpPr>
        <p:spPr>
          <a:xfrm>
            <a:off x="3759670" y="5636239"/>
            <a:ext cx="81835" cy="81835"/>
          </a:xfrm>
          <a:custGeom>
            <a:avLst/>
            <a:gdLst/>
            <a:ahLst/>
            <a:cxnLst/>
            <a:rect l="l" t="t" r="r" b="b"/>
            <a:pathLst>
              <a:path w="90169" h="90170">
                <a:moveTo>
                  <a:pt x="44450" y="0"/>
                </a:moveTo>
                <a:lnTo>
                  <a:pt x="0" y="44450"/>
                </a:lnTo>
                <a:lnTo>
                  <a:pt x="44450" y="90169"/>
                </a:lnTo>
                <a:lnTo>
                  <a:pt x="90169" y="44450"/>
                </a:lnTo>
                <a:lnTo>
                  <a:pt x="44450" y="0"/>
                </a:lnTo>
                <a:close/>
              </a:path>
            </a:pathLst>
          </a:custGeom>
          <a:solidFill>
            <a:srgbClr val="0046FF"/>
          </a:solidFill>
        </p:spPr>
        <p:txBody>
          <a:bodyPr wrap="square" lIns="0" tIns="0" rIns="0" bIns="0" rtlCol="0"/>
          <a:lstStyle/>
          <a:p>
            <a:endParaRPr sz="1634"/>
          </a:p>
        </p:txBody>
      </p:sp>
      <p:sp>
        <p:nvSpPr>
          <p:cNvPr id="86" name="object 86"/>
          <p:cNvSpPr/>
          <p:nvPr/>
        </p:nvSpPr>
        <p:spPr>
          <a:xfrm>
            <a:off x="3759670" y="5636239"/>
            <a:ext cx="81835" cy="81835"/>
          </a:xfrm>
          <a:custGeom>
            <a:avLst/>
            <a:gdLst/>
            <a:ahLst/>
            <a:cxnLst/>
            <a:rect l="l" t="t" r="r" b="b"/>
            <a:pathLst>
              <a:path w="90169"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4212643" y="5253573"/>
            <a:ext cx="81835" cy="80682"/>
          </a:xfrm>
          <a:custGeom>
            <a:avLst/>
            <a:gdLst/>
            <a:ahLst/>
            <a:cxnLst/>
            <a:rect l="l" t="t" r="r" b="b"/>
            <a:pathLst>
              <a:path w="90169" h="88900">
                <a:moveTo>
                  <a:pt x="45719" y="0"/>
                </a:moveTo>
                <a:lnTo>
                  <a:pt x="0" y="44450"/>
                </a:lnTo>
                <a:lnTo>
                  <a:pt x="45719" y="88900"/>
                </a:lnTo>
                <a:lnTo>
                  <a:pt x="90169" y="44450"/>
                </a:lnTo>
                <a:lnTo>
                  <a:pt x="45719" y="0"/>
                </a:lnTo>
                <a:close/>
              </a:path>
            </a:pathLst>
          </a:custGeom>
          <a:solidFill>
            <a:srgbClr val="0046FF"/>
          </a:solidFill>
        </p:spPr>
        <p:txBody>
          <a:bodyPr wrap="square" lIns="0" tIns="0" rIns="0" bIns="0" rtlCol="0"/>
          <a:lstStyle/>
          <a:p>
            <a:endParaRPr sz="1634"/>
          </a:p>
        </p:txBody>
      </p:sp>
      <p:sp>
        <p:nvSpPr>
          <p:cNvPr id="88" name="object 88"/>
          <p:cNvSpPr/>
          <p:nvPr/>
        </p:nvSpPr>
        <p:spPr>
          <a:xfrm>
            <a:off x="4212643" y="5253573"/>
            <a:ext cx="81835" cy="80682"/>
          </a:xfrm>
          <a:custGeom>
            <a:avLst/>
            <a:gdLst/>
            <a:ahLst/>
            <a:cxnLst/>
            <a:rect l="l" t="t" r="r" b="b"/>
            <a:pathLst>
              <a:path w="90169" h="88900">
                <a:moveTo>
                  <a:pt x="0" y="44450"/>
                </a:moveTo>
                <a:lnTo>
                  <a:pt x="45719" y="88900"/>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4666771" y="4798295"/>
            <a:ext cx="81835" cy="81835"/>
          </a:xfrm>
          <a:custGeom>
            <a:avLst/>
            <a:gdLst/>
            <a:ahLst/>
            <a:cxnLst/>
            <a:rect l="l" t="t" r="r" b="b"/>
            <a:pathLst>
              <a:path w="90170" h="90170">
                <a:moveTo>
                  <a:pt x="44450" y="0"/>
                </a:moveTo>
                <a:lnTo>
                  <a:pt x="0" y="45719"/>
                </a:lnTo>
                <a:lnTo>
                  <a:pt x="44450" y="90169"/>
                </a:lnTo>
                <a:lnTo>
                  <a:pt x="90170" y="45719"/>
                </a:lnTo>
                <a:lnTo>
                  <a:pt x="44450" y="0"/>
                </a:lnTo>
                <a:close/>
              </a:path>
            </a:pathLst>
          </a:custGeom>
          <a:solidFill>
            <a:srgbClr val="0046FF"/>
          </a:solidFill>
        </p:spPr>
        <p:txBody>
          <a:bodyPr wrap="square" lIns="0" tIns="0" rIns="0" bIns="0" rtlCol="0"/>
          <a:lstStyle/>
          <a:p>
            <a:endParaRPr sz="1634"/>
          </a:p>
        </p:txBody>
      </p:sp>
      <p:sp>
        <p:nvSpPr>
          <p:cNvPr id="90" name="object 90"/>
          <p:cNvSpPr/>
          <p:nvPr/>
        </p:nvSpPr>
        <p:spPr>
          <a:xfrm>
            <a:off x="4666771" y="4798295"/>
            <a:ext cx="81835" cy="81835"/>
          </a:xfrm>
          <a:custGeom>
            <a:avLst/>
            <a:gdLst/>
            <a:ahLst/>
            <a:cxnLst/>
            <a:rect l="l" t="t" r="r" b="b"/>
            <a:pathLst>
              <a:path w="90170" h="90170">
                <a:moveTo>
                  <a:pt x="0" y="45719"/>
                </a:moveTo>
                <a:lnTo>
                  <a:pt x="44450" y="90169"/>
                </a:lnTo>
                <a:lnTo>
                  <a:pt x="90170" y="45719"/>
                </a:lnTo>
                <a:lnTo>
                  <a:pt x="44450" y="0"/>
                </a:lnTo>
                <a:lnTo>
                  <a:pt x="0" y="45719"/>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5119743" y="4383356"/>
            <a:ext cx="81835" cy="81835"/>
          </a:xfrm>
          <a:custGeom>
            <a:avLst/>
            <a:gdLst/>
            <a:ahLst/>
            <a:cxnLst/>
            <a:rect l="l" t="t" r="r" b="b"/>
            <a:pathLst>
              <a:path w="90170" h="90170">
                <a:moveTo>
                  <a:pt x="45719" y="0"/>
                </a:moveTo>
                <a:lnTo>
                  <a:pt x="0" y="44450"/>
                </a:lnTo>
                <a:lnTo>
                  <a:pt x="45719" y="90169"/>
                </a:lnTo>
                <a:lnTo>
                  <a:pt x="90169" y="44450"/>
                </a:lnTo>
                <a:lnTo>
                  <a:pt x="45719" y="0"/>
                </a:lnTo>
                <a:close/>
              </a:path>
            </a:pathLst>
          </a:custGeom>
          <a:solidFill>
            <a:srgbClr val="0046FF"/>
          </a:solidFill>
        </p:spPr>
        <p:txBody>
          <a:bodyPr wrap="square" lIns="0" tIns="0" rIns="0" bIns="0" rtlCol="0"/>
          <a:lstStyle/>
          <a:p>
            <a:endParaRPr sz="1634"/>
          </a:p>
        </p:txBody>
      </p:sp>
      <p:sp>
        <p:nvSpPr>
          <p:cNvPr id="92" name="object 92"/>
          <p:cNvSpPr/>
          <p:nvPr/>
        </p:nvSpPr>
        <p:spPr>
          <a:xfrm>
            <a:off x="5119743" y="4383356"/>
            <a:ext cx="81835" cy="81835"/>
          </a:xfrm>
          <a:custGeom>
            <a:avLst/>
            <a:gdLst/>
            <a:ahLst/>
            <a:cxnLst/>
            <a:rect l="l" t="t" r="r" b="b"/>
            <a:pathLst>
              <a:path w="90170" h="90170">
                <a:moveTo>
                  <a:pt x="0" y="44450"/>
                </a:moveTo>
                <a:lnTo>
                  <a:pt x="45719" y="90169"/>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5573870" y="3943063"/>
            <a:ext cx="81835" cy="81835"/>
          </a:xfrm>
          <a:custGeom>
            <a:avLst/>
            <a:gdLst/>
            <a:ahLst/>
            <a:cxnLst/>
            <a:rect l="l" t="t" r="r" b="b"/>
            <a:pathLst>
              <a:path w="90170" h="90170">
                <a:moveTo>
                  <a:pt x="44450" y="0"/>
                </a:moveTo>
                <a:lnTo>
                  <a:pt x="0" y="45719"/>
                </a:lnTo>
                <a:lnTo>
                  <a:pt x="44450" y="90169"/>
                </a:lnTo>
                <a:lnTo>
                  <a:pt x="90170" y="45719"/>
                </a:lnTo>
                <a:lnTo>
                  <a:pt x="44450" y="0"/>
                </a:lnTo>
                <a:close/>
              </a:path>
            </a:pathLst>
          </a:custGeom>
          <a:solidFill>
            <a:srgbClr val="0046FF"/>
          </a:solidFill>
        </p:spPr>
        <p:txBody>
          <a:bodyPr wrap="square" lIns="0" tIns="0" rIns="0" bIns="0" rtlCol="0"/>
          <a:lstStyle/>
          <a:p>
            <a:endParaRPr sz="1634"/>
          </a:p>
        </p:txBody>
      </p:sp>
      <p:sp>
        <p:nvSpPr>
          <p:cNvPr id="94" name="object 94"/>
          <p:cNvSpPr/>
          <p:nvPr/>
        </p:nvSpPr>
        <p:spPr>
          <a:xfrm>
            <a:off x="5573870" y="3943063"/>
            <a:ext cx="81835" cy="81835"/>
          </a:xfrm>
          <a:custGeom>
            <a:avLst/>
            <a:gdLst/>
            <a:ahLst/>
            <a:cxnLst/>
            <a:rect l="l" t="t" r="r" b="b"/>
            <a:pathLst>
              <a:path w="90170" h="90170">
                <a:moveTo>
                  <a:pt x="0" y="45719"/>
                </a:moveTo>
                <a:lnTo>
                  <a:pt x="44450" y="90169"/>
                </a:lnTo>
                <a:lnTo>
                  <a:pt x="90170" y="45719"/>
                </a:lnTo>
                <a:lnTo>
                  <a:pt x="44450" y="0"/>
                </a:lnTo>
                <a:lnTo>
                  <a:pt x="0" y="4571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026845" y="3554633"/>
            <a:ext cx="81835" cy="81835"/>
          </a:xfrm>
          <a:custGeom>
            <a:avLst/>
            <a:gdLst/>
            <a:ahLst/>
            <a:cxnLst/>
            <a:rect l="l" t="t" r="r" b="b"/>
            <a:pathLst>
              <a:path w="90170" h="90170">
                <a:moveTo>
                  <a:pt x="45720" y="0"/>
                </a:moveTo>
                <a:lnTo>
                  <a:pt x="0" y="45720"/>
                </a:lnTo>
                <a:lnTo>
                  <a:pt x="45720" y="90170"/>
                </a:lnTo>
                <a:lnTo>
                  <a:pt x="90170" y="45720"/>
                </a:lnTo>
                <a:lnTo>
                  <a:pt x="45720" y="0"/>
                </a:lnTo>
                <a:close/>
              </a:path>
            </a:pathLst>
          </a:custGeom>
          <a:solidFill>
            <a:srgbClr val="0046FF"/>
          </a:solidFill>
        </p:spPr>
        <p:txBody>
          <a:bodyPr wrap="square" lIns="0" tIns="0" rIns="0" bIns="0" rtlCol="0"/>
          <a:lstStyle/>
          <a:p>
            <a:endParaRPr sz="1634"/>
          </a:p>
        </p:txBody>
      </p:sp>
      <p:sp>
        <p:nvSpPr>
          <p:cNvPr id="96" name="object 96"/>
          <p:cNvSpPr/>
          <p:nvPr/>
        </p:nvSpPr>
        <p:spPr>
          <a:xfrm>
            <a:off x="6026845" y="3554633"/>
            <a:ext cx="81835" cy="81835"/>
          </a:xfrm>
          <a:custGeom>
            <a:avLst/>
            <a:gdLst/>
            <a:ahLst/>
            <a:cxnLst/>
            <a:rect l="l" t="t" r="r" b="b"/>
            <a:pathLst>
              <a:path w="90170" h="90170">
                <a:moveTo>
                  <a:pt x="0" y="45720"/>
                </a:moveTo>
                <a:lnTo>
                  <a:pt x="45720" y="90170"/>
                </a:lnTo>
                <a:lnTo>
                  <a:pt x="90170" y="45720"/>
                </a:lnTo>
                <a:lnTo>
                  <a:pt x="45720" y="0"/>
                </a:lnTo>
                <a:lnTo>
                  <a:pt x="0" y="4572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480969" y="3210005"/>
            <a:ext cx="80682" cy="81835"/>
          </a:xfrm>
          <a:custGeom>
            <a:avLst/>
            <a:gdLst/>
            <a:ahLst/>
            <a:cxnLst/>
            <a:rect l="l" t="t" r="r" b="b"/>
            <a:pathLst>
              <a:path w="88900" h="90170">
                <a:moveTo>
                  <a:pt x="44450" y="0"/>
                </a:moveTo>
                <a:lnTo>
                  <a:pt x="0" y="44450"/>
                </a:lnTo>
                <a:lnTo>
                  <a:pt x="44450" y="90170"/>
                </a:lnTo>
                <a:lnTo>
                  <a:pt x="88900" y="44450"/>
                </a:lnTo>
                <a:lnTo>
                  <a:pt x="44450" y="0"/>
                </a:lnTo>
                <a:close/>
              </a:path>
            </a:pathLst>
          </a:custGeom>
          <a:solidFill>
            <a:srgbClr val="0046FF"/>
          </a:solidFill>
        </p:spPr>
        <p:txBody>
          <a:bodyPr wrap="square" lIns="0" tIns="0" rIns="0" bIns="0" rtlCol="0"/>
          <a:lstStyle/>
          <a:p>
            <a:endParaRPr sz="1634"/>
          </a:p>
        </p:txBody>
      </p:sp>
      <p:sp>
        <p:nvSpPr>
          <p:cNvPr id="98" name="object 98"/>
          <p:cNvSpPr/>
          <p:nvPr/>
        </p:nvSpPr>
        <p:spPr>
          <a:xfrm>
            <a:off x="6480969" y="3210005"/>
            <a:ext cx="80682" cy="81835"/>
          </a:xfrm>
          <a:custGeom>
            <a:avLst/>
            <a:gdLst/>
            <a:ahLst/>
            <a:cxnLst/>
            <a:rect l="l" t="t" r="r" b="b"/>
            <a:pathLst>
              <a:path w="88900" h="90170">
                <a:moveTo>
                  <a:pt x="0" y="44450"/>
                </a:moveTo>
                <a:lnTo>
                  <a:pt x="44450" y="90170"/>
                </a:lnTo>
                <a:lnTo>
                  <a:pt x="8890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933944" y="2914938"/>
            <a:ext cx="81835" cy="81835"/>
          </a:xfrm>
          <a:custGeom>
            <a:avLst/>
            <a:gdLst/>
            <a:ahLst/>
            <a:cxnLst/>
            <a:rect l="l" t="t" r="r" b="b"/>
            <a:pathLst>
              <a:path w="90170" h="90170">
                <a:moveTo>
                  <a:pt x="44450" y="0"/>
                </a:moveTo>
                <a:lnTo>
                  <a:pt x="0" y="44450"/>
                </a:lnTo>
                <a:lnTo>
                  <a:pt x="44450" y="90170"/>
                </a:lnTo>
                <a:lnTo>
                  <a:pt x="90170" y="44450"/>
                </a:lnTo>
                <a:lnTo>
                  <a:pt x="44450" y="0"/>
                </a:lnTo>
                <a:close/>
              </a:path>
            </a:pathLst>
          </a:custGeom>
          <a:solidFill>
            <a:srgbClr val="0046FF"/>
          </a:solidFill>
        </p:spPr>
        <p:txBody>
          <a:bodyPr wrap="square" lIns="0" tIns="0" rIns="0" bIns="0" rtlCol="0"/>
          <a:lstStyle/>
          <a:p>
            <a:endParaRPr sz="1634"/>
          </a:p>
        </p:txBody>
      </p:sp>
      <p:sp>
        <p:nvSpPr>
          <p:cNvPr id="100" name="object 100"/>
          <p:cNvSpPr/>
          <p:nvPr/>
        </p:nvSpPr>
        <p:spPr>
          <a:xfrm>
            <a:off x="6933944" y="2914938"/>
            <a:ext cx="81835" cy="81835"/>
          </a:xfrm>
          <a:custGeom>
            <a:avLst/>
            <a:gdLst/>
            <a:ahLst/>
            <a:cxnLst/>
            <a:rect l="l" t="t" r="r" b="b"/>
            <a:pathLst>
              <a:path w="90170" h="90170">
                <a:moveTo>
                  <a:pt x="0" y="44450"/>
                </a:moveTo>
                <a:lnTo>
                  <a:pt x="44450" y="90170"/>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386918" y="2644075"/>
            <a:ext cx="81835" cy="81835"/>
          </a:xfrm>
          <a:custGeom>
            <a:avLst/>
            <a:gdLst/>
            <a:ahLst/>
            <a:cxnLst/>
            <a:rect l="l" t="t" r="r" b="b"/>
            <a:pathLst>
              <a:path w="90170" h="90169">
                <a:moveTo>
                  <a:pt x="45720" y="0"/>
                </a:moveTo>
                <a:lnTo>
                  <a:pt x="0" y="45720"/>
                </a:lnTo>
                <a:lnTo>
                  <a:pt x="45720" y="90170"/>
                </a:lnTo>
                <a:lnTo>
                  <a:pt x="90170" y="45720"/>
                </a:lnTo>
                <a:lnTo>
                  <a:pt x="45720" y="0"/>
                </a:lnTo>
                <a:close/>
              </a:path>
            </a:pathLst>
          </a:custGeom>
          <a:solidFill>
            <a:srgbClr val="0046FF"/>
          </a:solidFill>
        </p:spPr>
        <p:txBody>
          <a:bodyPr wrap="square" lIns="0" tIns="0" rIns="0" bIns="0" rtlCol="0"/>
          <a:lstStyle/>
          <a:p>
            <a:endParaRPr sz="1634"/>
          </a:p>
        </p:txBody>
      </p:sp>
      <p:sp>
        <p:nvSpPr>
          <p:cNvPr id="102" name="object 102"/>
          <p:cNvSpPr/>
          <p:nvPr/>
        </p:nvSpPr>
        <p:spPr>
          <a:xfrm>
            <a:off x="7386918" y="2644075"/>
            <a:ext cx="81835" cy="81835"/>
          </a:xfrm>
          <a:custGeom>
            <a:avLst/>
            <a:gdLst/>
            <a:ahLst/>
            <a:cxnLst/>
            <a:rect l="l" t="t" r="r" b="b"/>
            <a:pathLst>
              <a:path w="90170" h="90169">
                <a:moveTo>
                  <a:pt x="0" y="45720"/>
                </a:moveTo>
                <a:lnTo>
                  <a:pt x="45720" y="90170"/>
                </a:lnTo>
                <a:lnTo>
                  <a:pt x="90170" y="45720"/>
                </a:lnTo>
                <a:lnTo>
                  <a:pt x="45720" y="0"/>
                </a:lnTo>
                <a:lnTo>
                  <a:pt x="0" y="4572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841045" y="2536885"/>
            <a:ext cx="81835" cy="81835"/>
          </a:xfrm>
          <a:custGeom>
            <a:avLst/>
            <a:gdLst/>
            <a:ahLst/>
            <a:cxnLst/>
            <a:rect l="l" t="t" r="r" b="b"/>
            <a:pathLst>
              <a:path w="90170" h="90169">
                <a:moveTo>
                  <a:pt x="44450" y="0"/>
                </a:moveTo>
                <a:lnTo>
                  <a:pt x="0" y="44450"/>
                </a:lnTo>
                <a:lnTo>
                  <a:pt x="44450" y="90169"/>
                </a:lnTo>
                <a:lnTo>
                  <a:pt x="90170" y="44450"/>
                </a:lnTo>
                <a:lnTo>
                  <a:pt x="44450" y="0"/>
                </a:lnTo>
                <a:close/>
              </a:path>
            </a:pathLst>
          </a:custGeom>
          <a:solidFill>
            <a:srgbClr val="0046FF"/>
          </a:solidFill>
        </p:spPr>
        <p:txBody>
          <a:bodyPr wrap="square" lIns="0" tIns="0" rIns="0" bIns="0" rtlCol="0"/>
          <a:lstStyle/>
          <a:p>
            <a:endParaRPr sz="1634"/>
          </a:p>
        </p:txBody>
      </p:sp>
      <p:sp>
        <p:nvSpPr>
          <p:cNvPr id="104" name="object 104"/>
          <p:cNvSpPr/>
          <p:nvPr/>
        </p:nvSpPr>
        <p:spPr>
          <a:xfrm>
            <a:off x="7841045" y="2536885"/>
            <a:ext cx="81835" cy="81835"/>
          </a:xfrm>
          <a:custGeom>
            <a:avLst/>
            <a:gdLst/>
            <a:ahLst/>
            <a:cxnLst/>
            <a:rect l="l" t="t" r="r" b="b"/>
            <a:pathLst>
              <a:path w="90170" h="90169">
                <a:moveTo>
                  <a:pt x="0" y="44450"/>
                </a:moveTo>
                <a:lnTo>
                  <a:pt x="44450" y="90169"/>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294018" y="2358230"/>
            <a:ext cx="81835" cy="81835"/>
          </a:xfrm>
          <a:custGeom>
            <a:avLst/>
            <a:gdLst/>
            <a:ahLst/>
            <a:cxnLst/>
            <a:rect l="l" t="t" r="r" b="b"/>
            <a:pathLst>
              <a:path w="90170" h="90169">
                <a:moveTo>
                  <a:pt x="45719" y="0"/>
                </a:moveTo>
                <a:lnTo>
                  <a:pt x="0" y="44450"/>
                </a:lnTo>
                <a:lnTo>
                  <a:pt x="45719" y="90169"/>
                </a:lnTo>
                <a:lnTo>
                  <a:pt x="90169" y="44450"/>
                </a:lnTo>
                <a:lnTo>
                  <a:pt x="45719" y="0"/>
                </a:lnTo>
                <a:close/>
              </a:path>
            </a:pathLst>
          </a:custGeom>
          <a:solidFill>
            <a:srgbClr val="0046FF"/>
          </a:solidFill>
        </p:spPr>
        <p:txBody>
          <a:bodyPr wrap="square" lIns="0" tIns="0" rIns="0" bIns="0" rtlCol="0"/>
          <a:lstStyle/>
          <a:p>
            <a:endParaRPr sz="1634"/>
          </a:p>
        </p:txBody>
      </p:sp>
      <p:sp>
        <p:nvSpPr>
          <p:cNvPr id="106" name="object 106"/>
          <p:cNvSpPr/>
          <p:nvPr/>
        </p:nvSpPr>
        <p:spPr>
          <a:xfrm>
            <a:off x="8294018" y="2358230"/>
            <a:ext cx="81835" cy="81835"/>
          </a:xfrm>
          <a:custGeom>
            <a:avLst/>
            <a:gdLst/>
            <a:ahLst/>
            <a:cxnLst/>
            <a:rect l="l" t="t" r="r" b="b"/>
            <a:pathLst>
              <a:path w="90170" h="90169">
                <a:moveTo>
                  <a:pt x="0" y="44450"/>
                </a:moveTo>
                <a:lnTo>
                  <a:pt x="45719" y="90169"/>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748144" y="2276396"/>
            <a:ext cx="81835" cy="81835"/>
          </a:xfrm>
          <a:custGeom>
            <a:avLst/>
            <a:gdLst/>
            <a:ahLst/>
            <a:cxnLst/>
            <a:rect l="l" t="t" r="r" b="b"/>
            <a:pathLst>
              <a:path w="90170" h="90169">
                <a:moveTo>
                  <a:pt x="44450" y="0"/>
                </a:moveTo>
                <a:lnTo>
                  <a:pt x="0" y="44450"/>
                </a:lnTo>
                <a:lnTo>
                  <a:pt x="44450" y="90170"/>
                </a:lnTo>
                <a:lnTo>
                  <a:pt x="90170" y="44450"/>
                </a:lnTo>
                <a:lnTo>
                  <a:pt x="44450" y="0"/>
                </a:lnTo>
                <a:close/>
              </a:path>
            </a:pathLst>
          </a:custGeom>
          <a:solidFill>
            <a:srgbClr val="0046FF"/>
          </a:solidFill>
        </p:spPr>
        <p:txBody>
          <a:bodyPr wrap="square" lIns="0" tIns="0" rIns="0" bIns="0" rtlCol="0"/>
          <a:lstStyle/>
          <a:p>
            <a:endParaRPr sz="1634"/>
          </a:p>
        </p:txBody>
      </p:sp>
      <p:sp>
        <p:nvSpPr>
          <p:cNvPr id="108" name="object 108"/>
          <p:cNvSpPr/>
          <p:nvPr/>
        </p:nvSpPr>
        <p:spPr>
          <a:xfrm>
            <a:off x="8748144" y="2276396"/>
            <a:ext cx="81835" cy="81835"/>
          </a:xfrm>
          <a:custGeom>
            <a:avLst/>
            <a:gdLst/>
            <a:ahLst/>
            <a:cxnLst/>
            <a:rect l="l" t="t" r="r" b="b"/>
            <a:pathLst>
              <a:path w="90170" h="90169">
                <a:moveTo>
                  <a:pt x="0" y="44450"/>
                </a:moveTo>
                <a:lnTo>
                  <a:pt x="44450" y="90170"/>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9201119" y="2115030"/>
            <a:ext cx="81835" cy="80682"/>
          </a:xfrm>
          <a:custGeom>
            <a:avLst/>
            <a:gdLst/>
            <a:ahLst/>
            <a:cxnLst/>
            <a:rect l="l" t="t" r="r" b="b"/>
            <a:pathLst>
              <a:path w="90170" h="88900">
                <a:moveTo>
                  <a:pt x="45720" y="0"/>
                </a:moveTo>
                <a:lnTo>
                  <a:pt x="0" y="44450"/>
                </a:lnTo>
                <a:lnTo>
                  <a:pt x="45720" y="88900"/>
                </a:lnTo>
                <a:lnTo>
                  <a:pt x="90170" y="44450"/>
                </a:lnTo>
                <a:lnTo>
                  <a:pt x="45720" y="0"/>
                </a:lnTo>
                <a:close/>
              </a:path>
            </a:pathLst>
          </a:custGeom>
          <a:solidFill>
            <a:srgbClr val="0046FF"/>
          </a:solidFill>
        </p:spPr>
        <p:txBody>
          <a:bodyPr wrap="square" lIns="0" tIns="0" rIns="0" bIns="0" rtlCol="0"/>
          <a:lstStyle/>
          <a:p>
            <a:endParaRPr sz="1634"/>
          </a:p>
        </p:txBody>
      </p:sp>
      <p:sp>
        <p:nvSpPr>
          <p:cNvPr id="110" name="object 110"/>
          <p:cNvSpPr/>
          <p:nvPr/>
        </p:nvSpPr>
        <p:spPr>
          <a:xfrm>
            <a:off x="9201119" y="2115030"/>
            <a:ext cx="81835" cy="80682"/>
          </a:xfrm>
          <a:custGeom>
            <a:avLst/>
            <a:gdLst/>
            <a:ahLst/>
            <a:cxnLst/>
            <a:rect l="l" t="t" r="r" b="b"/>
            <a:pathLst>
              <a:path w="90170" h="88900">
                <a:moveTo>
                  <a:pt x="0" y="44450"/>
                </a:moveTo>
                <a:lnTo>
                  <a:pt x="45720" y="88900"/>
                </a:lnTo>
                <a:lnTo>
                  <a:pt x="90170" y="44450"/>
                </a:lnTo>
                <a:lnTo>
                  <a:pt x="45720" y="0"/>
                </a:lnTo>
                <a:lnTo>
                  <a:pt x="0" y="4445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3800011" y="2685571"/>
            <a:ext cx="5442601" cy="2991010"/>
          </a:xfrm>
          <a:custGeom>
            <a:avLst/>
            <a:gdLst/>
            <a:ahLst/>
            <a:cxnLst/>
            <a:rect l="l" t="t" r="r" b="b"/>
            <a:pathLst>
              <a:path w="5996940" h="3295650">
                <a:moveTo>
                  <a:pt x="0" y="3295650"/>
                </a:moveTo>
                <a:lnTo>
                  <a:pt x="500379" y="2875280"/>
                </a:lnTo>
                <a:lnTo>
                  <a:pt x="999489" y="2378710"/>
                </a:lnTo>
                <a:lnTo>
                  <a:pt x="1499869" y="1927860"/>
                </a:lnTo>
                <a:lnTo>
                  <a:pt x="1998979" y="1473200"/>
                </a:lnTo>
                <a:lnTo>
                  <a:pt x="2499360" y="1049020"/>
                </a:lnTo>
                <a:lnTo>
                  <a:pt x="2998469" y="673100"/>
                </a:lnTo>
                <a:lnTo>
                  <a:pt x="3497579" y="369570"/>
                </a:lnTo>
                <a:lnTo>
                  <a:pt x="3997960" y="113029"/>
                </a:lnTo>
                <a:lnTo>
                  <a:pt x="4497070" y="16510"/>
                </a:lnTo>
                <a:lnTo>
                  <a:pt x="4997449" y="0"/>
                </a:lnTo>
                <a:lnTo>
                  <a:pt x="5496560" y="1695450"/>
                </a:lnTo>
                <a:lnTo>
                  <a:pt x="5996940" y="2094230"/>
                </a:lnTo>
              </a:path>
            </a:pathLst>
          </a:custGeom>
          <a:ln w="63974">
            <a:solidFill>
              <a:srgbClr val="999999"/>
            </a:solidFill>
          </a:ln>
        </p:spPr>
        <p:txBody>
          <a:bodyPr wrap="square" lIns="0" tIns="0" rIns="0" bIns="0" rtlCol="0"/>
          <a:lstStyle/>
          <a:p>
            <a:endParaRPr sz="1634"/>
          </a:p>
        </p:txBody>
      </p:sp>
      <p:sp>
        <p:nvSpPr>
          <p:cNvPr id="112" name="object 112"/>
          <p:cNvSpPr/>
          <p:nvPr/>
        </p:nvSpPr>
        <p:spPr>
          <a:xfrm>
            <a:off x="3759670" y="5636239"/>
            <a:ext cx="81835" cy="81835"/>
          </a:xfrm>
          <a:custGeom>
            <a:avLst/>
            <a:gdLst/>
            <a:ahLst/>
            <a:cxnLst/>
            <a:rect l="l" t="t" r="r" b="b"/>
            <a:pathLst>
              <a:path w="90169" h="90170">
                <a:moveTo>
                  <a:pt x="90169" y="0"/>
                </a:moveTo>
                <a:lnTo>
                  <a:pt x="0" y="0"/>
                </a:lnTo>
                <a:lnTo>
                  <a:pt x="44450" y="90169"/>
                </a:lnTo>
                <a:lnTo>
                  <a:pt x="90169" y="0"/>
                </a:lnTo>
                <a:close/>
              </a:path>
            </a:pathLst>
          </a:custGeom>
          <a:solidFill>
            <a:srgbClr val="999999"/>
          </a:solidFill>
        </p:spPr>
        <p:txBody>
          <a:bodyPr wrap="square" lIns="0" tIns="0" rIns="0" bIns="0" rtlCol="0"/>
          <a:lstStyle/>
          <a:p>
            <a:endParaRPr sz="1634"/>
          </a:p>
        </p:txBody>
      </p:sp>
      <p:sp>
        <p:nvSpPr>
          <p:cNvPr id="113" name="object 113"/>
          <p:cNvSpPr/>
          <p:nvPr/>
        </p:nvSpPr>
        <p:spPr>
          <a:xfrm>
            <a:off x="3759670" y="5636239"/>
            <a:ext cx="81835" cy="81835"/>
          </a:xfrm>
          <a:custGeom>
            <a:avLst/>
            <a:gdLst/>
            <a:ahLst/>
            <a:cxnLst/>
            <a:rect l="l" t="t" r="r" b="b"/>
            <a:pathLst>
              <a:path w="90169" h="90170">
                <a:moveTo>
                  <a:pt x="0" y="0"/>
                </a:moveTo>
                <a:lnTo>
                  <a:pt x="44450"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4212643" y="5254725"/>
            <a:ext cx="81835" cy="81835"/>
          </a:xfrm>
          <a:custGeom>
            <a:avLst/>
            <a:gdLst/>
            <a:ahLst/>
            <a:cxnLst/>
            <a:rect l="l" t="t" r="r" b="b"/>
            <a:pathLst>
              <a:path w="90169" h="90170">
                <a:moveTo>
                  <a:pt x="90169" y="0"/>
                </a:moveTo>
                <a:lnTo>
                  <a:pt x="0" y="0"/>
                </a:lnTo>
                <a:lnTo>
                  <a:pt x="45719" y="90170"/>
                </a:lnTo>
                <a:lnTo>
                  <a:pt x="90169" y="0"/>
                </a:lnTo>
                <a:close/>
              </a:path>
            </a:pathLst>
          </a:custGeom>
          <a:solidFill>
            <a:srgbClr val="999999"/>
          </a:solidFill>
        </p:spPr>
        <p:txBody>
          <a:bodyPr wrap="square" lIns="0" tIns="0" rIns="0" bIns="0" rtlCol="0"/>
          <a:lstStyle/>
          <a:p>
            <a:endParaRPr sz="1634"/>
          </a:p>
        </p:txBody>
      </p:sp>
      <p:sp>
        <p:nvSpPr>
          <p:cNvPr id="115" name="object 115"/>
          <p:cNvSpPr/>
          <p:nvPr/>
        </p:nvSpPr>
        <p:spPr>
          <a:xfrm>
            <a:off x="4212643" y="5254725"/>
            <a:ext cx="81835" cy="81835"/>
          </a:xfrm>
          <a:custGeom>
            <a:avLst/>
            <a:gdLst/>
            <a:ahLst/>
            <a:cxnLst/>
            <a:rect l="l" t="t" r="r" b="b"/>
            <a:pathLst>
              <a:path w="90169" h="90170">
                <a:moveTo>
                  <a:pt x="0" y="0"/>
                </a:moveTo>
                <a:lnTo>
                  <a:pt x="4571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4666771" y="4804057"/>
            <a:ext cx="81835" cy="81835"/>
          </a:xfrm>
          <a:custGeom>
            <a:avLst/>
            <a:gdLst/>
            <a:ahLst/>
            <a:cxnLst/>
            <a:rect l="l" t="t" r="r" b="b"/>
            <a:pathLst>
              <a:path w="90170" h="90170">
                <a:moveTo>
                  <a:pt x="90170" y="0"/>
                </a:moveTo>
                <a:lnTo>
                  <a:pt x="0" y="0"/>
                </a:lnTo>
                <a:lnTo>
                  <a:pt x="44450" y="90169"/>
                </a:lnTo>
                <a:lnTo>
                  <a:pt x="90170" y="0"/>
                </a:lnTo>
                <a:close/>
              </a:path>
            </a:pathLst>
          </a:custGeom>
          <a:solidFill>
            <a:srgbClr val="999999"/>
          </a:solidFill>
        </p:spPr>
        <p:txBody>
          <a:bodyPr wrap="square" lIns="0" tIns="0" rIns="0" bIns="0" rtlCol="0"/>
          <a:lstStyle/>
          <a:p>
            <a:endParaRPr sz="1634"/>
          </a:p>
        </p:txBody>
      </p:sp>
      <p:sp>
        <p:nvSpPr>
          <p:cNvPr id="117" name="object 117"/>
          <p:cNvSpPr/>
          <p:nvPr/>
        </p:nvSpPr>
        <p:spPr>
          <a:xfrm>
            <a:off x="4666771" y="4804057"/>
            <a:ext cx="81835" cy="81835"/>
          </a:xfrm>
          <a:custGeom>
            <a:avLst/>
            <a:gdLst/>
            <a:ahLst/>
            <a:cxnLst/>
            <a:rect l="l" t="t" r="r" b="b"/>
            <a:pathLst>
              <a:path w="90170" h="90170">
                <a:moveTo>
                  <a:pt x="0" y="0"/>
                </a:moveTo>
                <a:lnTo>
                  <a:pt x="4445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5119743" y="4394882"/>
            <a:ext cx="81835" cy="81835"/>
          </a:xfrm>
          <a:custGeom>
            <a:avLst/>
            <a:gdLst/>
            <a:ahLst/>
            <a:cxnLst/>
            <a:rect l="l" t="t" r="r" b="b"/>
            <a:pathLst>
              <a:path w="90170" h="90170">
                <a:moveTo>
                  <a:pt x="90169" y="0"/>
                </a:moveTo>
                <a:lnTo>
                  <a:pt x="0" y="0"/>
                </a:lnTo>
                <a:lnTo>
                  <a:pt x="45719" y="90169"/>
                </a:lnTo>
                <a:lnTo>
                  <a:pt x="90169" y="0"/>
                </a:lnTo>
                <a:close/>
              </a:path>
            </a:pathLst>
          </a:custGeom>
          <a:solidFill>
            <a:srgbClr val="999999"/>
          </a:solidFill>
        </p:spPr>
        <p:txBody>
          <a:bodyPr wrap="square" lIns="0" tIns="0" rIns="0" bIns="0" rtlCol="0"/>
          <a:lstStyle/>
          <a:p>
            <a:endParaRPr sz="1634"/>
          </a:p>
        </p:txBody>
      </p:sp>
      <p:sp>
        <p:nvSpPr>
          <p:cNvPr id="119" name="object 119"/>
          <p:cNvSpPr/>
          <p:nvPr/>
        </p:nvSpPr>
        <p:spPr>
          <a:xfrm>
            <a:off x="5119743" y="4394882"/>
            <a:ext cx="81835" cy="81835"/>
          </a:xfrm>
          <a:custGeom>
            <a:avLst/>
            <a:gdLst/>
            <a:ahLst/>
            <a:cxnLst/>
            <a:rect l="l" t="t" r="r" b="b"/>
            <a:pathLst>
              <a:path w="90170" h="90170">
                <a:moveTo>
                  <a:pt x="0" y="0"/>
                </a:moveTo>
                <a:lnTo>
                  <a:pt x="4571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5573870" y="3981098"/>
            <a:ext cx="81835" cy="81835"/>
          </a:xfrm>
          <a:custGeom>
            <a:avLst/>
            <a:gdLst/>
            <a:ahLst/>
            <a:cxnLst/>
            <a:rect l="l" t="t" r="r" b="b"/>
            <a:pathLst>
              <a:path w="90170" h="90170">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21" name="object 121"/>
          <p:cNvSpPr/>
          <p:nvPr/>
        </p:nvSpPr>
        <p:spPr>
          <a:xfrm>
            <a:off x="5573870" y="3981098"/>
            <a:ext cx="81835" cy="81835"/>
          </a:xfrm>
          <a:custGeom>
            <a:avLst/>
            <a:gdLst/>
            <a:ahLst/>
            <a:cxnLst/>
            <a:rect l="l" t="t" r="r" b="b"/>
            <a:pathLst>
              <a:path w="90170" h="90170">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6026845" y="3596129"/>
            <a:ext cx="81835" cy="81835"/>
          </a:xfrm>
          <a:custGeom>
            <a:avLst/>
            <a:gdLst/>
            <a:ahLst/>
            <a:cxnLst/>
            <a:rect l="l" t="t" r="r" b="b"/>
            <a:pathLst>
              <a:path w="90170" h="90170">
                <a:moveTo>
                  <a:pt x="90170" y="0"/>
                </a:moveTo>
                <a:lnTo>
                  <a:pt x="0" y="0"/>
                </a:lnTo>
                <a:lnTo>
                  <a:pt x="45720" y="90170"/>
                </a:lnTo>
                <a:lnTo>
                  <a:pt x="90170" y="0"/>
                </a:lnTo>
                <a:close/>
              </a:path>
            </a:pathLst>
          </a:custGeom>
          <a:solidFill>
            <a:srgbClr val="999999"/>
          </a:solidFill>
        </p:spPr>
        <p:txBody>
          <a:bodyPr wrap="square" lIns="0" tIns="0" rIns="0" bIns="0" rtlCol="0"/>
          <a:lstStyle/>
          <a:p>
            <a:endParaRPr sz="1634"/>
          </a:p>
        </p:txBody>
      </p:sp>
      <p:sp>
        <p:nvSpPr>
          <p:cNvPr id="123" name="object 123"/>
          <p:cNvSpPr/>
          <p:nvPr/>
        </p:nvSpPr>
        <p:spPr>
          <a:xfrm>
            <a:off x="6026845" y="3596129"/>
            <a:ext cx="81835" cy="81835"/>
          </a:xfrm>
          <a:custGeom>
            <a:avLst/>
            <a:gdLst/>
            <a:ahLst/>
            <a:cxnLst/>
            <a:rect l="l" t="t" r="r" b="b"/>
            <a:pathLst>
              <a:path w="90170" h="90170">
                <a:moveTo>
                  <a:pt x="0" y="0"/>
                </a:moveTo>
                <a:lnTo>
                  <a:pt x="4572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6480969" y="3256110"/>
            <a:ext cx="80682" cy="81835"/>
          </a:xfrm>
          <a:custGeom>
            <a:avLst/>
            <a:gdLst/>
            <a:ahLst/>
            <a:cxnLst/>
            <a:rect l="l" t="t" r="r" b="b"/>
            <a:pathLst>
              <a:path w="88900" h="90170">
                <a:moveTo>
                  <a:pt x="88900" y="0"/>
                </a:moveTo>
                <a:lnTo>
                  <a:pt x="0" y="0"/>
                </a:lnTo>
                <a:lnTo>
                  <a:pt x="44450" y="90170"/>
                </a:lnTo>
                <a:lnTo>
                  <a:pt x="88900" y="0"/>
                </a:lnTo>
                <a:close/>
              </a:path>
            </a:pathLst>
          </a:custGeom>
          <a:solidFill>
            <a:srgbClr val="999999"/>
          </a:solidFill>
        </p:spPr>
        <p:txBody>
          <a:bodyPr wrap="square" lIns="0" tIns="0" rIns="0" bIns="0" rtlCol="0"/>
          <a:lstStyle/>
          <a:p>
            <a:endParaRPr sz="1634"/>
          </a:p>
        </p:txBody>
      </p:sp>
      <p:sp>
        <p:nvSpPr>
          <p:cNvPr id="125" name="object 125"/>
          <p:cNvSpPr/>
          <p:nvPr/>
        </p:nvSpPr>
        <p:spPr>
          <a:xfrm>
            <a:off x="6480969" y="3256110"/>
            <a:ext cx="80682" cy="81835"/>
          </a:xfrm>
          <a:custGeom>
            <a:avLst/>
            <a:gdLst/>
            <a:ahLst/>
            <a:cxnLst/>
            <a:rect l="l" t="t" r="r" b="b"/>
            <a:pathLst>
              <a:path w="88900" h="90170">
                <a:moveTo>
                  <a:pt x="0" y="0"/>
                </a:moveTo>
                <a:lnTo>
                  <a:pt x="4445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6933944" y="2979485"/>
            <a:ext cx="81835" cy="81835"/>
          </a:xfrm>
          <a:custGeom>
            <a:avLst/>
            <a:gdLst/>
            <a:ahLst/>
            <a:cxnLst/>
            <a:rect l="l" t="t" r="r" b="b"/>
            <a:pathLst>
              <a:path w="90170" h="90170">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27" name="object 127"/>
          <p:cNvSpPr/>
          <p:nvPr/>
        </p:nvSpPr>
        <p:spPr>
          <a:xfrm>
            <a:off x="6933944" y="2979485"/>
            <a:ext cx="81835" cy="81835"/>
          </a:xfrm>
          <a:custGeom>
            <a:avLst/>
            <a:gdLst/>
            <a:ahLst/>
            <a:cxnLst/>
            <a:rect l="l" t="t" r="r" b="b"/>
            <a:pathLst>
              <a:path w="90170" h="90170">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7386918" y="2746658"/>
            <a:ext cx="81835" cy="81835"/>
          </a:xfrm>
          <a:custGeom>
            <a:avLst/>
            <a:gdLst/>
            <a:ahLst/>
            <a:cxnLst/>
            <a:rect l="l" t="t" r="r" b="b"/>
            <a:pathLst>
              <a:path w="90170" h="90169">
                <a:moveTo>
                  <a:pt x="90170" y="0"/>
                </a:moveTo>
                <a:lnTo>
                  <a:pt x="0" y="0"/>
                </a:lnTo>
                <a:lnTo>
                  <a:pt x="45720" y="90169"/>
                </a:lnTo>
                <a:lnTo>
                  <a:pt x="90170" y="0"/>
                </a:lnTo>
                <a:close/>
              </a:path>
            </a:pathLst>
          </a:custGeom>
          <a:solidFill>
            <a:srgbClr val="999999"/>
          </a:solidFill>
        </p:spPr>
        <p:txBody>
          <a:bodyPr wrap="square" lIns="0" tIns="0" rIns="0" bIns="0" rtlCol="0"/>
          <a:lstStyle/>
          <a:p>
            <a:endParaRPr sz="1634"/>
          </a:p>
        </p:txBody>
      </p:sp>
      <p:sp>
        <p:nvSpPr>
          <p:cNvPr id="129" name="object 129"/>
          <p:cNvSpPr/>
          <p:nvPr/>
        </p:nvSpPr>
        <p:spPr>
          <a:xfrm>
            <a:off x="7386918" y="2746658"/>
            <a:ext cx="81835" cy="81835"/>
          </a:xfrm>
          <a:custGeom>
            <a:avLst/>
            <a:gdLst/>
            <a:ahLst/>
            <a:cxnLst/>
            <a:rect l="l" t="t" r="r" b="b"/>
            <a:pathLst>
              <a:path w="90170" h="90169">
                <a:moveTo>
                  <a:pt x="0" y="0"/>
                </a:moveTo>
                <a:lnTo>
                  <a:pt x="4572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7841045" y="2659059"/>
            <a:ext cx="81835" cy="81835"/>
          </a:xfrm>
          <a:custGeom>
            <a:avLst/>
            <a:gdLst/>
            <a:ahLst/>
            <a:cxnLst/>
            <a:rect l="l" t="t" r="r" b="b"/>
            <a:pathLst>
              <a:path w="90170" h="90169">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31" name="object 131"/>
          <p:cNvSpPr/>
          <p:nvPr/>
        </p:nvSpPr>
        <p:spPr>
          <a:xfrm>
            <a:off x="7841045" y="2659059"/>
            <a:ext cx="81835" cy="81835"/>
          </a:xfrm>
          <a:custGeom>
            <a:avLst/>
            <a:gdLst/>
            <a:ahLst/>
            <a:cxnLst/>
            <a:rect l="l" t="t" r="r" b="b"/>
            <a:pathLst>
              <a:path w="90170" h="90169">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294018" y="2645229"/>
            <a:ext cx="81835" cy="81835"/>
          </a:xfrm>
          <a:custGeom>
            <a:avLst/>
            <a:gdLst/>
            <a:ahLst/>
            <a:cxnLst/>
            <a:rect l="l" t="t" r="r" b="b"/>
            <a:pathLst>
              <a:path w="90170" h="90169">
                <a:moveTo>
                  <a:pt x="90169" y="0"/>
                </a:moveTo>
                <a:lnTo>
                  <a:pt x="0" y="0"/>
                </a:lnTo>
                <a:lnTo>
                  <a:pt x="45719" y="90170"/>
                </a:lnTo>
                <a:lnTo>
                  <a:pt x="90169" y="0"/>
                </a:lnTo>
                <a:close/>
              </a:path>
            </a:pathLst>
          </a:custGeom>
          <a:solidFill>
            <a:srgbClr val="999999"/>
          </a:solidFill>
        </p:spPr>
        <p:txBody>
          <a:bodyPr wrap="square" lIns="0" tIns="0" rIns="0" bIns="0" rtlCol="0"/>
          <a:lstStyle/>
          <a:p>
            <a:endParaRPr sz="1634"/>
          </a:p>
        </p:txBody>
      </p:sp>
      <p:sp>
        <p:nvSpPr>
          <p:cNvPr id="133" name="object 133"/>
          <p:cNvSpPr/>
          <p:nvPr/>
        </p:nvSpPr>
        <p:spPr>
          <a:xfrm>
            <a:off x="8294018" y="2645229"/>
            <a:ext cx="81835" cy="81835"/>
          </a:xfrm>
          <a:custGeom>
            <a:avLst/>
            <a:gdLst/>
            <a:ahLst/>
            <a:cxnLst/>
            <a:rect l="l" t="t" r="r" b="b"/>
            <a:pathLst>
              <a:path w="90170" h="90169">
                <a:moveTo>
                  <a:pt x="0" y="0"/>
                </a:moveTo>
                <a:lnTo>
                  <a:pt x="4571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8748144" y="4182804"/>
            <a:ext cx="81835" cy="81835"/>
          </a:xfrm>
          <a:custGeom>
            <a:avLst/>
            <a:gdLst/>
            <a:ahLst/>
            <a:cxnLst/>
            <a:rect l="l" t="t" r="r" b="b"/>
            <a:pathLst>
              <a:path w="90170" h="90170">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35" name="object 135"/>
          <p:cNvSpPr/>
          <p:nvPr/>
        </p:nvSpPr>
        <p:spPr>
          <a:xfrm>
            <a:off x="8748144" y="4182804"/>
            <a:ext cx="81835" cy="81835"/>
          </a:xfrm>
          <a:custGeom>
            <a:avLst/>
            <a:gdLst/>
            <a:ahLst/>
            <a:cxnLst/>
            <a:rect l="l" t="t" r="r" b="b"/>
            <a:pathLst>
              <a:path w="90170" h="90170">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36" name="object 136"/>
          <p:cNvSpPr/>
          <p:nvPr/>
        </p:nvSpPr>
        <p:spPr>
          <a:xfrm>
            <a:off x="9201119" y="4545874"/>
            <a:ext cx="81835" cy="80682"/>
          </a:xfrm>
          <a:custGeom>
            <a:avLst/>
            <a:gdLst/>
            <a:ahLst/>
            <a:cxnLst/>
            <a:rect l="l" t="t" r="r" b="b"/>
            <a:pathLst>
              <a:path w="90170" h="88900">
                <a:moveTo>
                  <a:pt x="90170" y="0"/>
                </a:moveTo>
                <a:lnTo>
                  <a:pt x="0" y="0"/>
                </a:lnTo>
                <a:lnTo>
                  <a:pt x="45720" y="88900"/>
                </a:lnTo>
                <a:lnTo>
                  <a:pt x="90170" y="0"/>
                </a:lnTo>
                <a:close/>
              </a:path>
            </a:pathLst>
          </a:custGeom>
          <a:solidFill>
            <a:srgbClr val="999999"/>
          </a:solidFill>
        </p:spPr>
        <p:txBody>
          <a:bodyPr wrap="square" lIns="0" tIns="0" rIns="0" bIns="0" rtlCol="0"/>
          <a:lstStyle/>
          <a:p>
            <a:endParaRPr sz="1634"/>
          </a:p>
        </p:txBody>
      </p:sp>
      <p:sp>
        <p:nvSpPr>
          <p:cNvPr id="137" name="object 137"/>
          <p:cNvSpPr/>
          <p:nvPr/>
        </p:nvSpPr>
        <p:spPr>
          <a:xfrm>
            <a:off x="9201119" y="4545874"/>
            <a:ext cx="81835" cy="80682"/>
          </a:xfrm>
          <a:custGeom>
            <a:avLst/>
            <a:gdLst/>
            <a:ahLst/>
            <a:cxnLst/>
            <a:rect l="l" t="t" r="r" b="b"/>
            <a:pathLst>
              <a:path w="90170" h="88900">
                <a:moveTo>
                  <a:pt x="0" y="0"/>
                </a:moveTo>
                <a:lnTo>
                  <a:pt x="45720" y="88900"/>
                </a:lnTo>
                <a:lnTo>
                  <a:pt x="90170" y="0"/>
                </a:lnTo>
                <a:lnTo>
                  <a:pt x="0" y="0"/>
                </a:lnTo>
                <a:close/>
              </a:path>
            </a:pathLst>
          </a:custGeom>
          <a:ln w="3175">
            <a:solidFill>
              <a:srgbClr val="000000"/>
            </a:solidFill>
          </a:ln>
        </p:spPr>
        <p:txBody>
          <a:bodyPr wrap="square" lIns="0" tIns="0" rIns="0" bIns="0" rtlCol="0"/>
          <a:lstStyle/>
          <a:p>
            <a:endParaRPr sz="1634"/>
          </a:p>
        </p:txBody>
      </p:sp>
      <p:sp>
        <p:nvSpPr>
          <p:cNvPr id="138" name="object 138"/>
          <p:cNvSpPr txBox="1"/>
          <p:nvPr/>
        </p:nvSpPr>
        <p:spPr>
          <a:xfrm>
            <a:off x="3395447" y="5142923"/>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39" name="object 139"/>
          <p:cNvSpPr txBox="1"/>
          <p:nvPr/>
        </p:nvSpPr>
        <p:spPr>
          <a:xfrm>
            <a:off x="3395447" y="4505531"/>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140" name="object 140"/>
          <p:cNvSpPr txBox="1"/>
          <p:nvPr/>
        </p:nvSpPr>
        <p:spPr>
          <a:xfrm>
            <a:off x="3395447" y="3869295"/>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r>
              <a:rPr sz="1089" spc="5" dirty="0">
                <a:latin typeface="Arial"/>
                <a:cs typeface="Arial"/>
              </a:rPr>
              <a:t>0</a:t>
            </a:r>
            <a:r>
              <a:rPr sz="1089" dirty="0">
                <a:latin typeface="Arial"/>
                <a:cs typeface="Arial"/>
              </a:rPr>
              <a:t>00</a:t>
            </a:r>
            <a:endParaRPr sz="1089">
              <a:latin typeface="Arial"/>
              <a:cs typeface="Arial"/>
            </a:endParaRPr>
          </a:p>
        </p:txBody>
      </p:sp>
      <p:sp>
        <p:nvSpPr>
          <p:cNvPr id="141" name="object 141"/>
          <p:cNvSpPr txBox="1"/>
          <p:nvPr/>
        </p:nvSpPr>
        <p:spPr>
          <a:xfrm>
            <a:off x="3395447" y="3233056"/>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r>
              <a:rPr sz="1089" spc="5" dirty="0">
                <a:latin typeface="Arial"/>
                <a:cs typeface="Arial"/>
              </a:rPr>
              <a:t>0</a:t>
            </a:r>
            <a:r>
              <a:rPr sz="1089" dirty="0">
                <a:latin typeface="Arial"/>
                <a:cs typeface="Arial"/>
              </a:rPr>
              <a:t>00</a:t>
            </a:r>
            <a:endParaRPr sz="1089">
              <a:latin typeface="Arial"/>
              <a:cs typeface="Arial"/>
            </a:endParaRPr>
          </a:p>
        </p:txBody>
      </p:sp>
      <p:sp>
        <p:nvSpPr>
          <p:cNvPr id="142" name="object 142"/>
          <p:cNvSpPr txBox="1"/>
          <p:nvPr/>
        </p:nvSpPr>
        <p:spPr>
          <a:xfrm>
            <a:off x="3318224" y="2596819"/>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0</a:t>
            </a:r>
            <a:r>
              <a:rPr sz="1089" spc="5" dirty="0">
                <a:latin typeface="Arial"/>
                <a:cs typeface="Arial"/>
              </a:rPr>
              <a:t>0</a:t>
            </a:r>
            <a:r>
              <a:rPr sz="1089" dirty="0">
                <a:latin typeface="Arial"/>
                <a:cs typeface="Arial"/>
              </a:rPr>
              <a:t>00</a:t>
            </a:r>
            <a:endParaRPr sz="1089">
              <a:latin typeface="Arial"/>
              <a:cs typeface="Arial"/>
            </a:endParaRPr>
          </a:p>
        </p:txBody>
      </p:sp>
      <p:sp>
        <p:nvSpPr>
          <p:cNvPr id="143" name="object 143"/>
          <p:cNvSpPr txBox="1"/>
          <p:nvPr/>
        </p:nvSpPr>
        <p:spPr>
          <a:xfrm>
            <a:off x="3318224" y="1959429"/>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44" name="object 144"/>
          <p:cNvSpPr txBox="1"/>
          <p:nvPr/>
        </p:nvSpPr>
        <p:spPr>
          <a:xfrm>
            <a:off x="3318224" y="1323191"/>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145" name="object 145"/>
          <p:cNvSpPr/>
          <p:nvPr/>
        </p:nvSpPr>
        <p:spPr>
          <a:xfrm>
            <a:off x="4119859" y="1720625"/>
            <a:ext cx="0" cy="58207"/>
          </a:xfrm>
          <a:custGeom>
            <a:avLst/>
            <a:gdLst/>
            <a:ahLst/>
            <a:cxnLst/>
            <a:rect l="l" t="t" r="r" b="b"/>
            <a:pathLst>
              <a:path h="64135">
                <a:moveTo>
                  <a:pt x="0" y="0"/>
                </a:moveTo>
                <a:lnTo>
                  <a:pt x="0" y="63974"/>
                </a:lnTo>
              </a:path>
            </a:pathLst>
          </a:custGeom>
          <a:ln w="49529">
            <a:solidFill>
              <a:srgbClr val="00FF00"/>
            </a:solidFill>
          </a:ln>
        </p:spPr>
        <p:txBody>
          <a:bodyPr wrap="square" lIns="0" tIns="0" rIns="0" bIns="0" rtlCol="0"/>
          <a:lstStyle/>
          <a:p>
            <a:endParaRPr sz="1634"/>
          </a:p>
        </p:txBody>
      </p:sp>
      <p:sp>
        <p:nvSpPr>
          <p:cNvPr id="146" name="object 146"/>
          <p:cNvSpPr/>
          <p:nvPr/>
        </p:nvSpPr>
        <p:spPr>
          <a:xfrm>
            <a:off x="3983851" y="1720625"/>
            <a:ext cx="0" cy="58207"/>
          </a:xfrm>
          <a:custGeom>
            <a:avLst/>
            <a:gdLst/>
            <a:ahLst/>
            <a:cxnLst/>
            <a:rect l="l" t="t" r="r" b="b"/>
            <a:pathLst>
              <a:path h="64135">
                <a:moveTo>
                  <a:pt x="0" y="0"/>
                </a:moveTo>
                <a:lnTo>
                  <a:pt x="0" y="63974"/>
                </a:lnTo>
              </a:path>
            </a:pathLst>
          </a:custGeom>
          <a:ln w="49529">
            <a:solidFill>
              <a:srgbClr val="00FF00"/>
            </a:solidFill>
          </a:ln>
        </p:spPr>
        <p:txBody>
          <a:bodyPr wrap="square" lIns="0" tIns="0" rIns="0" bIns="0" rtlCol="0"/>
          <a:lstStyle/>
          <a:p>
            <a:endParaRPr sz="1634"/>
          </a:p>
        </p:txBody>
      </p:sp>
      <p:sp>
        <p:nvSpPr>
          <p:cNvPr id="147" name="object 147"/>
          <p:cNvSpPr/>
          <p:nvPr/>
        </p:nvSpPr>
        <p:spPr>
          <a:xfrm>
            <a:off x="4006326" y="1704702"/>
            <a:ext cx="91056" cy="89903"/>
          </a:xfrm>
          <a:custGeom>
            <a:avLst/>
            <a:gdLst/>
            <a:ahLst/>
            <a:cxnLst/>
            <a:rect l="l" t="t" r="r" b="b"/>
            <a:pathLst>
              <a:path w="100330" h="99060">
                <a:moveTo>
                  <a:pt x="0" y="0"/>
                </a:moveTo>
                <a:lnTo>
                  <a:pt x="100330" y="0"/>
                </a:lnTo>
                <a:lnTo>
                  <a:pt x="100330" y="99060"/>
                </a:lnTo>
                <a:lnTo>
                  <a:pt x="0" y="99060"/>
                </a:lnTo>
                <a:lnTo>
                  <a:pt x="0" y="0"/>
                </a:lnTo>
                <a:close/>
              </a:path>
            </a:pathLst>
          </a:custGeom>
          <a:solidFill>
            <a:srgbClr val="00FF00"/>
          </a:solidFill>
        </p:spPr>
        <p:txBody>
          <a:bodyPr wrap="square" lIns="0" tIns="0" rIns="0" bIns="0" rtlCol="0"/>
          <a:lstStyle/>
          <a:p>
            <a:endParaRPr sz="1634"/>
          </a:p>
        </p:txBody>
      </p:sp>
      <p:sp>
        <p:nvSpPr>
          <p:cNvPr id="148" name="object 148"/>
          <p:cNvSpPr/>
          <p:nvPr/>
        </p:nvSpPr>
        <p:spPr>
          <a:xfrm>
            <a:off x="4006326" y="1704702"/>
            <a:ext cx="91056" cy="89903"/>
          </a:xfrm>
          <a:custGeom>
            <a:avLst/>
            <a:gdLst/>
            <a:ahLst/>
            <a:cxnLst/>
            <a:rect l="l" t="t" r="r" b="b"/>
            <a:pathLst>
              <a:path w="100330" h="99060">
                <a:moveTo>
                  <a:pt x="0" y="0"/>
                </a:moveTo>
                <a:lnTo>
                  <a:pt x="0" y="99060"/>
                </a:lnTo>
                <a:lnTo>
                  <a:pt x="100330" y="99060"/>
                </a:lnTo>
                <a:lnTo>
                  <a:pt x="100330" y="0"/>
                </a:lnTo>
                <a:lnTo>
                  <a:pt x="0" y="0"/>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3961375" y="2144998"/>
            <a:ext cx="180959" cy="0"/>
          </a:xfrm>
          <a:custGeom>
            <a:avLst/>
            <a:gdLst/>
            <a:ahLst/>
            <a:cxnLst/>
            <a:rect l="l" t="t" r="r" b="b"/>
            <a:pathLst>
              <a:path w="199389">
                <a:moveTo>
                  <a:pt x="0" y="0"/>
                </a:moveTo>
                <a:lnTo>
                  <a:pt x="199389" y="0"/>
                </a:lnTo>
              </a:path>
            </a:pathLst>
          </a:custGeom>
          <a:ln w="63974">
            <a:solidFill>
              <a:srgbClr val="0046FF"/>
            </a:solidFill>
          </a:ln>
        </p:spPr>
        <p:txBody>
          <a:bodyPr wrap="square" lIns="0" tIns="0" rIns="0" bIns="0" rtlCol="0"/>
          <a:lstStyle/>
          <a:p>
            <a:endParaRPr sz="1634"/>
          </a:p>
        </p:txBody>
      </p:sp>
      <p:sp>
        <p:nvSpPr>
          <p:cNvPr id="150" name="object 150"/>
          <p:cNvSpPr/>
          <p:nvPr/>
        </p:nvSpPr>
        <p:spPr>
          <a:xfrm>
            <a:off x="4006326" y="2100046"/>
            <a:ext cx="91056" cy="89903"/>
          </a:xfrm>
          <a:custGeom>
            <a:avLst/>
            <a:gdLst/>
            <a:ahLst/>
            <a:cxnLst/>
            <a:rect l="l" t="t" r="r" b="b"/>
            <a:pathLst>
              <a:path w="100330" h="99060">
                <a:moveTo>
                  <a:pt x="50800" y="0"/>
                </a:moveTo>
                <a:lnTo>
                  <a:pt x="0" y="49530"/>
                </a:lnTo>
                <a:lnTo>
                  <a:pt x="50800" y="99060"/>
                </a:lnTo>
                <a:lnTo>
                  <a:pt x="100330" y="49530"/>
                </a:lnTo>
                <a:lnTo>
                  <a:pt x="50800" y="0"/>
                </a:lnTo>
                <a:close/>
              </a:path>
            </a:pathLst>
          </a:custGeom>
          <a:solidFill>
            <a:srgbClr val="0046FF"/>
          </a:solidFill>
        </p:spPr>
        <p:txBody>
          <a:bodyPr wrap="square" lIns="0" tIns="0" rIns="0" bIns="0" rtlCol="0"/>
          <a:lstStyle/>
          <a:p>
            <a:endParaRPr sz="1634"/>
          </a:p>
        </p:txBody>
      </p:sp>
      <p:sp>
        <p:nvSpPr>
          <p:cNvPr id="151" name="object 151"/>
          <p:cNvSpPr/>
          <p:nvPr/>
        </p:nvSpPr>
        <p:spPr>
          <a:xfrm>
            <a:off x="4006326" y="2100046"/>
            <a:ext cx="91056" cy="89903"/>
          </a:xfrm>
          <a:custGeom>
            <a:avLst/>
            <a:gdLst/>
            <a:ahLst/>
            <a:cxnLst/>
            <a:rect l="l" t="t" r="r" b="b"/>
            <a:pathLst>
              <a:path w="100330" h="99060">
                <a:moveTo>
                  <a:pt x="0" y="49530"/>
                </a:moveTo>
                <a:lnTo>
                  <a:pt x="50800" y="99060"/>
                </a:lnTo>
                <a:lnTo>
                  <a:pt x="100330" y="49530"/>
                </a:lnTo>
                <a:lnTo>
                  <a:pt x="50800" y="0"/>
                </a:lnTo>
                <a:lnTo>
                  <a:pt x="0" y="49530"/>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3961375" y="2541494"/>
            <a:ext cx="180959" cy="0"/>
          </a:xfrm>
          <a:custGeom>
            <a:avLst/>
            <a:gdLst/>
            <a:ahLst/>
            <a:cxnLst/>
            <a:rect l="l" t="t" r="r" b="b"/>
            <a:pathLst>
              <a:path w="199389">
                <a:moveTo>
                  <a:pt x="0" y="0"/>
                </a:moveTo>
                <a:lnTo>
                  <a:pt x="199389" y="0"/>
                </a:lnTo>
              </a:path>
            </a:pathLst>
          </a:custGeom>
          <a:ln w="63974">
            <a:solidFill>
              <a:srgbClr val="999999"/>
            </a:solidFill>
          </a:ln>
        </p:spPr>
        <p:txBody>
          <a:bodyPr wrap="square" lIns="0" tIns="0" rIns="0" bIns="0" rtlCol="0"/>
          <a:lstStyle/>
          <a:p>
            <a:endParaRPr sz="1634"/>
          </a:p>
        </p:txBody>
      </p:sp>
      <p:sp>
        <p:nvSpPr>
          <p:cNvPr id="153" name="object 153"/>
          <p:cNvSpPr/>
          <p:nvPr/>
        </p:nvSpPr>
        <p:spPr>
          <a:xfrm>
            <a:off x="4006326" y="2495390"/>
            <a:ext cx="91056" cy="91056"/>
          </a:xfrm>
          <a:custGeom>
            <a:avLst/>
            <a:gdLst/>
            <a:ahLst/>
            <a:cxnLst/>
            <a:rect l="l" t="t" r="r" b="b"/>
            <a:pathLst>
              <a:path w="100330" h="100330">
                <a:moveTo>
                  <a:pt x="100330" y="0"/>
                </a:moveTo>
                <a:lnTo>
                  <a:pt x="0" y="0"/>
                </a:lnTo>
                <a:lnTo>
                  <a:pt x="50800" y="100329"/>
                </a:lnTo>
                <a:lnTo>
                  <a:pt x="100330" y="0"/>
                </a:lnTo>
                <a:close/>
              </a:path>
            </a:pathLst>
          </a:custGeom>
          <a:solidFill>
            <a:srgbClr val="999999"/>
          </a:solidFill>
        </p:spPr>
        <p:txBody>
          <a:bodyPr wrap="square" lIns="0" tIns="0" rIns="0" bIns="0" rtlCol="0"/>
          <a:lstStyle/>
          <a:p>
            <a:endParaRPr sz="1634"/>
          </a:p>
        </p:txBody>
      </p:sp>
      <p:sp>
        <p:nvSpPr>
          <p:cNvPr id="154" name="object 154"/>
          <p:cNvSpPr/>
          <p:nvPr/>
        </p:nvSpPr>
        <p:spPr>
          <a:xfrm>
            <a:off x="4006326" y="2495390"/>
            <a:ext cx="91056" cy="91056"/>
          </a:xfrm>
          <a:custGeom>
            <a:avLst/>
            <a:gdLst/>
            <a:ahLst/>
            <a:cxnLst/>
            <a:rect l="l" t="t" r="r" b="b"/>
            <a:pathLst>
              <a:path w="100330" h="100330">
                <a:moveTo>
                  <a:pt x="0" y="0"/>
                </a:moveTo>
                <a:lnTo>
                  <a:pt x="50800" y="100329"/>
                </a:lnTo>
                <a:lnTo>
                  <a:pt x="100330" y="0"/>
                </a:lnTo>
                <a:lnTo>
                  <a:pt x="0" y="0"/>
                </a:lnTo>
                <a:close/>
              </a:path>
            </a:pathLst>
          </a:custGeom>
          <a:ln w="3175">
            <a:solidFill>
              <a:srgbClr val="000000"/>
            </a:solidFill>
          </a:ln>
        </p:spPr>
        <p:txBody>
          <a:bodyPr wrap="square" lIns="0" tIns="0" rIns="0" bIns="0" rtlCol="0"/>
          <a:lstStyle/>
          <a:p>
            <a:endParaRPr sz="1634"/>
          </a:p>
        </p:txBody>
      </p:sp>
      <p:sp>
        <p:nvSpPr>
          <p:cNvPr id="155" name="object 155"/>
          <p:cNvSpPr txBox="1"/>
          <p:nvPr/>
        </p:nvSpPr>
        <p:spPr>
          <a:xfrm>
            <a:off x="3800011" y="1425485"/>
            <a:ext cx="5442601" cy="615207"/>
          </a:xfrm>
          <a:prstGeom prst="rect">
            <a:avLst/>
          </a:prstGeom>
          <a:ln w="3175">
            <a:solidFill>
              <a:srgbClr val="B2B2B2"/>
            </a:solidFill>
          </a:ln>
        </p:spPr>
        <p:txBody>
          <a:bodyPr vert="horz" wrap="square" lIns="0" tIns="4610" rIns="0" bIns="0" rtlCol="0">
            <a:spAutoFit/>
          </a:bodyPr>
          <a:lstStyle/>
          <a:p>
            <a:pPr>
              <a:spcBef>
                <a:spcPts val="36"/>
              </a:spcBef>
            </a:pPr>
            <a:endParaRPr sz="1634">
              <a:latin typeface="Times New Roman"/>
              <a:cs typeface="Times New Roman"/>
            </a:endParaRPr>
          </a:p>
          <a:p>
            <a:pPr marL="372864" marR="3908445">
              <a:lnSpc>
                <a:spcPts val="1434"/>
              </a:lnSpc>
            </a:pPr>
            <a:r>
              <a:rPr sz="1271" dirty="0">
                <a:latin typeface="Arial"/>
                <a:cs typeface="Arial"/>
              </a:rPr>
              <a:t>Throughput</a:t>
            </a:r>
            <a:r>
              <a:rPr sz="1271" spc="-68" dirty="0">
                <a:latin typeface="Arial"/>
                <a:cs typeface="Arial"/>
              </a:rPr>
              <a:t> </a:t>
            </a:r>
            <a:r>
              <a:rPr sz="1271" spc="-18" dirty="0">
                <a:latin typeface="Arial"/>
                <a:cs typeface="Arial"/>
              </a:rPr>
              <a:t>with  </a:t>
            </a:r>
            <a:r>
              <a:rPr sz="1271" spc="23" dirty="0">
                <a:latin typeface="Arial"/>
                <a:cs typeface="Arial"/>
              </a:rPr>
              <a:t>sloppy</a:t>
            </a:r>
            <a:r>
              <a:rPr sz="1271" spc="-82" dirty="0">
                <a:latin typeface="Arial"/>
                <a:cs typeface="Arial"/>
              </a:rPr>
              <a:t> </a:t>
            </a:r>
            <a:r>
              <a:rPr sz="1271" dirty="0">
                <a:latin typeface="Arial"/>
                <a:cs typeface="Arial"/>
              </a:rPr>
              <a:t>counters</a:t>
            </a:r>
            <a:endParaRPr sz="1271">
              <a:latin typeface="Arial"/>
              <a:cs typeface="Arial"/>
            </a:endParaRPr>
          </a:p>
        </p:txBody>
      </p:sp>
      <p:sp>
        <p:nvSpPr>
          <p:cNvPr id="159" name="object 159"/>
          <p:cNvSpPr txBox="1"/>
          <p:nvPr/>
        </p:nvSpPr>
        <p:spPr>
          <a:xfrm>
            <a:off x="3629427" y="579226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160" name="object 160"/>
          <p:cNvSpPr txBox="1"/>
          <p:nvPr/>
        </p:nvSpPr>
        <p:spPr>
          <a:xfrm>
            <a:off x="3750451" y="594786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161" name="object 161"/>
          <p:cNvSpPr txBox="1"/>
          <p:nvPr/>
        </p:nvSpPr>
        <p:spPr>
          <a:xfrm>
            <a:off x="4203425" y="594786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162" name="object 162"/>
          <p:cNvSpPr txBox="1"/>
          <p:nvPr/>
        </p:nvSpPr>
        <p:spPr>
          <a:xfrm>
            <a:off x="4657551" y="594786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163" name="object 163"/>
          <p:cNvSpPr txBox="1"/>
          <p:nvPr/>
        </p:nvSpPr>
        <p:spPr>
          <a:xfrm>
            <a:off x="5071334"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12</a:t>
            </a:r>
            <a:endParaRPr sz="1089">
              <a:latin typeface="Arial"/>
              <a:cs typeface="Arial"/>
            </a:endParaRPr>
          </a:p>
        </p:txBody>
      </p:sp>
      <p:sp>
        <p:nvSpPr>
          <p:cNvPr id="164" name="object 164"/>
          <p:cNvSpPr txBox="1"/>
          <p:nvPr/>
        </p:nvSpPr>
        <p:spPr>
          <a:xfrm>
            <a:off x="5525460"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6</a:t>
            </a:r>
            <a:endParaRPr sz="1089">
              <a:latin typeface="Arial"/>
              <a:cs typeface="Arial"/>
            </a:endParaRPr>
          </a:p>
        </p:txBody>
      </p:sp>
      <p:sp>
        <p:nvSpPr>
          <p:cNvPr id="165" name="object 165"/>
          <p:cNvSpPr txBox="1"/>
          <p:nvPr/>
        </p:nvSpPr>
        <p:spPr>
          <a:xfrm>
            <a:off x="5978433"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20</a:t>
            </a:r>
            <a:endParaRPr sz="1089">
              <a:latin typeface="Arial"/>
              <a:cs typeface="Arial"/>
            </a:endParaRPr>
          </a:p>
        </p:txBody>
      </p:sp>
      <p:sp>
        <p:nvSpPr>
          <p:cNvPr id="166" name="object 166"/>
          <p:cNvSpPr txBox="1"/>
          <p:nvPr/>
        </p:nvSpPr>
        <p:spPr>
          <a:xfrm>
            <a:off x="6432561"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4</a:t>
            </a:r>
            <a:endParaRPr sz="1089">
              <a:latin typeface="Arial"/>
              <a:cs typeface="Arial"/>
            </a:endParaRPr>
          </a:p>
        </p:txBody>
      </p:sp>
      <p:sp>
        <p:nvSpPr>
          <p:cNvPr id="167" name="object 167"/>
          <p:cNvSpPr txBox="1"/>
          <p:nvPr/>
        </p:nvSpPr>
        <p:spPr>
          <a:xfrm>
            <a:off x="6885534"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68" name="object 168"/>
          <p:cNvSpPr txBox="1"/>
          <p:nvPr/>
        </p:nvSpPr>
        <p:spPr>
          <a:xfrm>
            <a:off x="7339661"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3</a:t>
            </a:r>
            <a:r>
              <a:rPr sz="1089" dirty="0">
                <a:latin typeface="Arial"/>
                <a:cs typeface="Arial"/>
              </a:rPr>
              <a:t>2</a:t>
            </a:r>
            <a:endParaRPr sz="1089">
              <a:latin typeface="Arial"/>
              <a:cs typeface="Arial"/>
            </a:endParaRPr>
          </a:p>
        </p:txBody>
      </p:sp>
      <p:sp>
        <p:nvSpPr>
          <p:cNvPr id="169" name="object 169"/>
          <p:cNvSpPr txBox="1"/>
          <p:nvPr/>
        </p:nvSpPr>
        <p:spPr>
          <a:xfrm>
            <a:off x="7792635"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36</a:t>
            </a:r>
            <a:endParaRPr sz="1089">
              <a:latin typeface="Arial"/>
              <a:cs typeface="Arial"/>
            </a:endParaRPr>
          </a:p>
        </p:txBody>
      </p:sp>
      <p:sp>
        <p:nvSpPr>
          <p:cNvPr id="170" name="object 170"/>
          <p:cNvSpPr txBox="1"/>
          <p:nvPr/>
        </p:nvSpPr>
        <p:spPr>
          <a:xfrm>
            <a:off x="8246760"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0</a:t>
            </a:r>
            <a:endParaRPr sz="1089">
              <a:latin typeface="Arial"/>
              <a:cs typeface="Arial"/>
            </a:endParaRPr>
          </a:p>
        </p:txBody>
      </p:sp>
      <p:sp>
        <p:nvSpPr>
          <p:cNvPr id="171" name="object 171"/>
          <p:cNvSpPr txBox="1"/>
          <p:nvPr/>
        </p:nvSpPr>
        <p:spPr>
          <a:xfrm>
            <a:off x="8699735"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44</a:t>
            </a:r>
            <a:endParaRPr sz="1089">
              <a:latin typeface="Arial"/>
              <a:cs typeface="Arial"/>
            </a:endParaRPr>
          </a:p>
        </p:txBody>
      </p:sp>
      <p:sp>
        <p:nvSpPr>
          <p:cNvPr id="172" name="object 172"/>
          <p:cNvSpPr txBox="1"/>
          <p:nvPr/>
        </p:nvSpPr>
        <p:spPr>
          <a:xfrm>
            <a:off x="9153860"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48</a:t>
            </a:r>
            <a:endParaRPr sz="1089">
              <a:latin typeface="Arial"/>
              <a:cs typeface="Arial"/>
            </a:endParaRPr>
          </a:p>
        </p:txBody>
      </p:sp>
      <p:sp>
        <p:nvSpPr>
          <p:cNvPr id="173" name="object 173"/>
          <p:cNvSpPr txBox="1"/>
          <p:nvPr/>
        </p:nvSpPr>
        <p:spPr>
          <a:xfrm>
            <a:off x="6089083" y="6207079"/>
            <a:ext cx="466805" cy="192360"/>
          </a:xfrm>
          <a:prstGeom prst="rect">
            <a:avLst/>
          </a:prstGeom>
        </p:spPr>
        <p:txBody>
          <a:bodyPr vert="horz" wrap="square" lIns="0" tIns="0" rIns="0" bIns="0" rtlCol="0">
            <a:spAutoFit/>
          </a:bodyPr>
          <a:lstStyle/>
          <a:p>
            <a:pPr marL="11526">
              <a:lnSpc>
                <a:spcPts val="1493"/>
              </a:lnSpc>
            </a:pPr>
            <a:r>
              <a:rPr sz="1271" spc="9" dirty="0">
                <a:latin typeface="Arial"/>
                <a:cs typeface="Arial"/>
              </a:rPr>
              <a:t>Cores</a:t>
            </a:r>
            <a:endParaRPr sz="1271">
              <a:latin typeface="Arial"/>
              <a:cs typeface="Arial"/>
            </a:endParaRPr>
          </a:p>
        </p:txBody>
      </p:sp>
      <p:sp>
        <p:nvSpPr>
          <p:cNvPr id="156" name="object 156"/>
          <p:cNvSpPr txBox="1"/>
          <p:nvPr/>
        </p:nvSpPr>
        <p:spPr>
          <a:xfrm>
            <a:off x="3800011" y="2062011"/>
            <a:ext cx="5442601" cy="571536"/>
          </a:xfrm>
          <a:prstGeom prst="rect">
            <a:avLst/>
          </a:prstGeom>
          <a:ln w="3175">
            <a:solidFill>
              <a:srgbClr val="B2B2B2"/>
            </a:solidFill>
          </a:ln>
        </p:spPr>
        <p:txBody>
          <a:bodyPr vert="horz" wrap="square" lIns="0" tIns="4034" rIns="0" bIns="0" rtlCol="0">
            <a:spAutoFit/>
          </a:bodyPr>
          <a:lstStyle/>
          <a:p>
            <a:pPr marL="372864" marR="3908445">
              <a:lnSpc>
                <a:spcPts val="1425"/>
              </a:lnSpc>
              <a:spcBef>
                <a:spcPts val="32"/>
              </a:spcBef>
            </a:pPr>
            <a:r>
              <a:rPr sz="1271" dirty="0">
                <a:latin typeface="Arial"/>
                <a:cs typeface="Arial"/>
              </a:rPr>
              <a:t>Throughput</a:t>
            </a:r>
            <a:r>
              <a:rPr sz="1271" spc="-68" dirty="0">
                <a:latin typeface="Arial"/>
                <a:cs typeface="Arial"/>
              </a:rPr>
              <a:t> </a:t>
            </a:r>
            <a:r>
              <a:rPr sz="1271" spc="-18" dirty="0">
                <a:latin typeface="Arial"/>
                <a:cs typeface="Arial"/>
              </a:rPr>
              <a:t>with  </a:t>
            </a:r>
            <a:r>
              <a:rPr sz="1271" spc="5" dirty="0">
                <a:latin typeface="Arial"/>
                <a:cs typeface="Arial"/>
              </a:rPr>
              <a:t>per-core</a:t>
            </a:r>
            <a:r>
              <a:rPr sz="1271" spc="-9" dirty="0">
                <a:latin typeface="Arial"/>
                <a:cs typeface="Arial"/>
              </a:rPr>
              <a:t> </a:t>
            </a:r>
            <a:r>
              <a:rPr sz="1271" dirty="0">
                <a:latin typeface="Arial"/>
                <a:cs typeface="Arial"/>
              </a:rPr>
              <a:t>lookup</a:t>
            </a:r>
            <a:endParaRPr sz="1271">
              <a:latin typeface="Arial"/>
              <a:cs typeface="Arial"/>
            </a:endParaRPr>
          </a:p>
          <a:p>
            <a:pPr marL="372864">
              <a:spcBef>
                <a:spcPts val="127"/>
              </a:spcBef>
            </a:pPr>
            <a:r>
              <a:rPr sz="1271" dirty="0">
                <a:latin typeface="Arial"/>
                <a:cs typeface="Arial"/>
              </a:rPr>
              <a:t>Throughput</a:t>
            </a:r>
            <a:r>
              <a:rPr sz="1271" spc="-73" dirty="0">
                <a:latin typeface="Arial"/>
                <a:cs typeface="Arial"/>
              </a:rPr>
              <a:t> </a:t>
            </a:r>
            <a:r>
              <a:rPr sz="1271" spc="9" dirty="0">
                <a:latin typeface="Arial"/>
                <a:cs typeface="Arial"/>
              </a:rPr>
              <a:t>of</a:t>
            </a:r>
            <a:endParaRPr sz="1271">
              <a:latin typeface="Arial"/>
              <a:cs typeface="Arial"/>
            </a:endParaRPr>
          </a:p>
        </p:txBody>
      </p:sp>
      <p:sp>
        <p:nvSpPr>
          <p:cNvPr id="157" name="object 157"/>
          <p:cNvSpPr txBox="1"/>
          <p:nvPr/>
        </p:nvSpPr>
        <p:spPr>
          <a:xfrm>
            <a:off x="4173454" y="2616413"/>
            <a:ext cx="827570" cy="207205"/>
          </a:xfrm>
          <a:prstGeom prst="rect">
            <a:avLst/>
          </a:prstGeom>
        </p:spPr>
        <p:txBody>
          <a:bodyPr vert="horz" wrap="square" lIns="0" tIns="11526" rIns="0" bIns="0" rtlCol="0">
            <a:spAutoFit/>
          </a:bodyPr>
          <a:lstStyle/>
          <a:p>
            <a:pPr>
              <a:spcBef>
                <a:spcPts val="91"/>
              </a:spcBef>
            </a:pPr>
            <a:r>
              <a:rPr sz="1271" spc="14" dirty="0">
                <a:latin typeface="Arial"/>
                <a:cs typeface="Arial"/>
              </a:rPr>
              <a:t>stock</a:t>
            </a:r>
            <a:r>
              <a:rPr sz="1271" spc="-113" dirty="0">
                <a:latin typeface="Arial"/>
                <a:cs typeface="Arial"/>
              </a:rPr>
              <a:t> </a:t>
            </a:r>
            <a:r>
              <a:rPr sz="1271" spc="-5" dirty="0">
                <a:latin typeface="Arial"/>
                <a:cs typeface="Arial"/>
              </a:rPr>
              <a:t>Linux</a:t>
            </a:r>
            <a:endParaRPr sz="1271">
              <a:latin typeface="Arial"/>
              <a:cs typeface="Arial"/>
            </a:endParaRPr>
          </a:p>
        </p:txBody>
      </p:sp>
      <p:sp>
        <p:nvSpPr>
          <p:cNvPr id="158" name="object 158"/>
          <p:cNvSpPr txBox="1"/>
          <p:nvPr/>
        </p:nvSpPr>
        <p:spPr>
          <a:xfrm>
            <a:off x="2987605" y="2452421"/>
            <a:ext cx="218008" cy="2557054"/>
          </a:xfrm>
          <a:prstGeom prst="rect">
            <a:avLst/>
          </a:prstGeom>
        </p:spPr>
        <p:txBody>
          <a:bodyPr vert="vert270" wrap="square" lIns="0" tIns="0" rIns="0" bIns="0" rtlCol="0">
            <a:spAutoFit/>
          </a:bodyPr>
          <a:lstStyle/>
          <a:p>
            <a:pPr marL="11526">
              <a:lnSpc>
                <a:spcPts val="1697"/>
              </a:lnSpc>
            </a:pPr>
            <a:r>
              <a:rPr sz="1452" spc="-73" dirty="0">
                <a:latin typeface="Arial"/>
                <a:cs typeface="Arial"/>
              </a:rPr>
              <a:t>T</a:t>
            </a:r>
            <a:r>
              <a:rPr sz="1452" spc="-64" dirty="0">
                <a:latin typeface="Arial"/>
                <a:cs typeface="Arial"/>
              </a:rPr>
              <a:t>h</a:t>
            </a:r>
            <a:r>
              <a:rPr sz="1452" spc="-5" dirty="0">
                <a:latin typeface="Arial"/>
                <a:cs typeface="Arial"/>
              </a:rPr>
              <a:t>r</a:t>
            </a:r>
            <a:r>
              <a:rPr sz="1452" dirty="0">
                <a:latin typeface="Arial"/>
                <a:cs typeface="Arial"/>
              </a:rPr>
              <a:t>o</a:t>
            </a:r>
            <a:r>
              <a:rPr sz="1452" spc="-54" dirty="0">
                <a:latin typeface="Arial"/>
                <a:cs typeface="Arial"/>
              </a:rPr>
              <a:t>u</a:t>
            </a:r>
            <a:r>
              <a:rPr sz="1452" spc="-64" dirty="0">
                <a:latin typeface="Arial"/>
                <a:cs typeface="Arial"/>
              </a:rPr>
              <a:t>g</a:t>
            </a:r>
            <a:r>
              <a:rPr sz="1452" spc="-54" dirty="0">
                <a:latin typeface="Arial"/>
                <a:cs typeface="Arial"/>
              </a:rPr>
              <a:t>h</a:t>
            </a:r>
            <a:r>
              <a:rPr sz="1452" spc="-64" dirty="0">
                <a:latin typeface="Arial"/>
                <a:cs typeface="Arial"/>
              </a:rPr>
              <a:t>p</a:t>
            </a:r>
            <a:r>
              <a:rPr sz="1452" spc="-54" dirty="0">
                <a:latin typeface="Arial"/>
                <a:cs typeface="Arial"/>
              </a:rPr>
              <a:t>u</a:t>
            </a:r>
            <a:r>
              <a:rPr sz="1452" dirty="0">
                <a:latin typeface="Arial"/>
                <a:cs typeface="Arial"/>
              </a:rPr>
              <a:t>t</a:t>
            </a:r>
            <a:r>
              <a:rPr sz="1452" spc="5" dirty="0">
                <a:latin typeface="Arial"/>
                <a:cs typeface="Arial"/>
              </a:rPr>
              <a:t> </a:t>
            </a:r>
            <a:r>
              <a:rPr sz="1452" spc="-5" dirty="0">
                <a:latin typeface="Arial"/>
                <a:cs typeface="Arial"/>
              </a:rPr>
              <a:t>(</a:t>
            </a:r>
            <a:r>
              <a:rPr sz="1452" spc="-123" dirty="0">
                <a:latin typeface="Arial"/>
                <a:cs typeface="Arial"/>
              </a:rPr>
              <a:t>m</a:t>
            </a:r>
            <a:r>
              <a:rPr sz="1452" spc="5" dirty="0">
                <a:latin typeface="Arial"/>
                <a:cs typeface="Arial"/>
              </a:rPr>
              <a:t>e</a:t>
            </a:r>
            <a:r>
              <a:rPr sz="1452" spc="14" dirty="0">
                <a:latin typeface="Arial"/>
                <a:cs typeface="Arial"/>
              </a:rPr>
              <a:t>s</a:t>
            </a:r>
            <a:r>
              <a:rPr sz="1452" spc="23" dirty="0">
                <a:latin typeface="Arial"/>
                <a:cs typeface="Arial"/>
              </a:rPr>
              <a:t>s</a:t>
            </a:r>
            <a:r>
              <a:rPr sz="1452" spc="5" dirty="0">
                <a:latin typeface="Arial"/>
                <a:cs typeface="Arial"/>
              </a:rPr>
              <a:t>a</a:t>
            </a:r>
            <a:r>
              <a:rPr sz="1452" spc="-64" dirty="0">
                <a:latin typeface="Arial"/>
                <a:cs typeface="Arial"/>
              </a:rPr>
              <a:t>g</a:t>
            </a:r>
            <a:r>
              <a:rPr sz="1452" spc="5" dirty="0">
                <a:latin typeface="Arial"/>
                <a:cs typeface="Arial"/>
              </a:rPr>
              <a:t>e</a:t>
            </a:r>
            <a:r>
              <a:rPr sz="1452" spc="23" dirty="0">
                <a:latin typeface="Arial"/>
                <a:cs typeface="Arial"/>
              </a:rPr>
              <a:t>s</a:t>
            </a:r>
            <a:r>
              <a:rPr sz="1452" dirty="0">
                <a:latin typeface="Arial"/>
                <a:cs typeface="Arial"/>
              </a:rPr>
              <a:t>/</a:t>
            </a:r>
            <a:r>
              <a:rPr sz="1452" spc="14" dirty="0">
                <a:latin typeface="Arial"/>
                <a:cs typeface="Arial"/>
              </a:rPr>
              <a:t>s</a:t>
            </a:r>
            <a:r>
              <a:rPr sz="1452" spc="5" dirty="0">
                <a:latin typeface="Arial"/>
                <a:cs typeface="Arial"/>
              </a:rPr>
              <a:t>e</a:t>
            </a:r>
            <a:r>
              <a:rPr sz="1452" spc="23" dirty="0">
                <a:latin typeface="Arial"/>
                <a:cs typeface="Arial"/>
              </a:rPr>
              <a:t>c</a:t>
            </a:r>
            <a:r>
              <a:rPr sz="1452" spc="5" dirty="0">
                <a:latin typeface="Arial"/>
                <a:cs typeface="Arial"/>
              </a:rPr>
              <a:t>o</a:t>
            </a:r>
            <a:r>
              <a:rPr sz="1452" spc="-64" dirty="0">
                <a:latin typeface="Arial"/>
                <a:cs typeface="Arial"/>
              </a:rPr>
              <a:t>n</a:t>
            </a:r>
            <a:r>
              <a:rPr sz="1452" spc="-54" dirty="0">
                <a:latin typeface="Arial"/>
                <a:cs typeface="Arial"/>
              </a:rPr>
              <a:t>d</a:t>
            </a:r>
            <a:r>
              <a:rPr sz="1452" dirty="0">
                <a:latin typeface="Arial"/>
                <a:cs typeface="Arial"/>
              </a:rPr>
              <a:t>)</a:t>
            </a:r>
            <a:endParaRPr sz="1452">
              <a:latin typeface="Arial"/>
              <a:cs typeface="Arial"/>
            </a:endParaRPr>
          </a:p>
        </p:txBody>
      </p:sp>
    </p:spTree>
    <p:extLst>
      <p:ext uri="{BB962C8B-B14F-4D97-AF65-F5344CB8AC3E}">
        <p14:creationId xmlns:p14="http://schemas.microsoft.com/office/powerpoint/2010/main" val="28661135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9628" y="564022"/>
            <a:ext cx="7437184" cy="503183"/>
          </a:xfrm>
          <a:prstGeom prst="rect">
            <a:avLst/>
          </a:prstGeom>
        </p:spPr>
        <p:txBody>
          <a:bodyPr vert="horz" wrap="square" lIns="0" tIns="11526" rIns="0" bIns="0" rtlCol="0" anchor="ctr">
            <a:spAutoFit/>
          </a:bodyPr>
          <a:lstStyle/>
          <a:p>
            <a:pPr marL="11526">
              <a:spcBef>
                <a:spcPts val="91"/>
              </a:spcBef>
              <a:tabLst>
                <a:tab pos="1702380" algn="l"/>
              </a:tabLst>
            </a:pPr>
            <a:r>
              <a:rPr sz="3993" spc="-5"/>
              <a:t>Sloppy	counters: more</a:t>
            </a:r>
            <a:r>
              <a:rPr sz="3993" spc="-54"/>
              <a:t> </a:t>
            </a:r>
            <a:r>
              <a:rPr sz="3993" spc="-5"/>
              <a:t>scalability</a:t>
            </a:r>
            <a:endParaRPr sz="3993"/>
          </a:p>
        </p:txBody>
      </p:sp>
      <p:sp>
        <p:nvSpPr>
          <p:cNvPr id="3" name="object 3"/>
          <p:cNvSpPr/>
          <p:nvPr/>
        </p:nvSpPr>
        <p:spPr>
          <a:xfrm>
            <a:off x="3800011" y="1425772"/>
            <a:ext cx="5442601" cy="4455971"/>
          </a:xfrm>
          <a:custGeom>
            <a:avLst/>
            <a:gdLst/>
            <a:ahLst/>
            <a:cxnLst/>
            <a:rect l="l" t="t" r="r" b="b"/>
            <a:pathLst>
              <a:path w="5996940" h="4909820">
                <a:moveTo>
                  <a:pt x="2998469" y="4909820"/>
                </a:moveTo>
                <a:lnTo>
                  <a:pt x="0" y="4909820"/>
                </a:lnTo>
                <a:lnTo>
                  <a:pt x="0" y="0"/>
                </a:lnTo>
                <a:lnTo>
                  <a:pt x="5996940" y="0"/>
                </a:lnTo>
                <a:lnTo>
                  <a:pt x="5996940" y="4909820"/>
                </a:lnTo>
                <a:lnTo>
                  <a:pt x="2998469" y="4909820"/>
                </a:lnTo>
                <a:close/>
              </a:path>
            </a:pathLst>
          </a:custGeom>
          <a:ln w="3175">
            <a:solidFill>
              <a:srgbClr val="B2B2B2"/>
            </a:solidFill>
          </a:ln>
        </p:spPr>
        <p:txBody>
          <a:bodyPr wrap="square" lIns="0" tIns="0" rIns="0" bIns="0" rtlCol="0"/>
          <a:lstStyle/>
          <a:p>
            <a:endParaRPr sz="1634"/>
          </a:p>
        </p:txBody>
      </p:sp>
      <p:sp>
        <p:nvSpPr>
          <p:cNvPr id="4" name="object 4"/>
          <p:cNvSpPr/>
          <p:nvPr/>
        </p:nvSpPr>
        <p:spPr>
          <a:xfrm>
            <a:off x="3800011" y="5881743"/>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5" name="object 5"/>
          <p:cNvSpPr/>
          <p:nvPr/>
        </p:nvSpPr>
        <p:spPr>
          <a:xfrm>
            <a:off x="3800011" y="5244353"/>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3800011" y="4608114"/>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3800011" y="3971877"/>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800011" y="3334485"/>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9" name="object 9"/>
          <p:cNvSpPr/>
          <p:nvPr/>
        </p:nvSpPr>
        <p:spPr>
          <a:xfrm>
            <a:off x="3800011" y="2698248"/>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3800011" y="2062010"/>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3800011" y="1424619"/>
            <a:ext cx="5442601" cy="0"/>
          </a:xfrm>
          <a:custGeom>
            <a:avLst/>
            <a:gdLst/>
            <a:ahLst/>
            <a:cxnLst/>
            <a:rect l="l" t="t" r="r" b="b"/>
            <a:pathLst>
              <a:path w="5996940">
                <a:moveTo>
                  <a:pt x="5996940" y="0"/>
                </a:moveTo>
                <a:lnTo>
                  <a:pt x="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8000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8000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42541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42541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7071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7071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51612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5161236"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56142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6142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6068337"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6068337"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521310"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521310"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9742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9742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74284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74284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8813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881385"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83355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8335511"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8788484"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788484"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9242612"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9242612" y="5881743"/>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3800011" y="5881743"/>
            <a:ext cx="5442601" cy="0"/>
          </a:xfrm>
          <a:custGeom>
            <a:avLst/>
            <a:gdLst/>
            <a:ahLst/>
            <a:cxnLst/>
            <a:rect l="l" t="t" r="r" b="b"/>
            <a:pathLst>
              <a:path w="5996940">
                <a:moveTo>
                  <a:pt x="0" y="0"/>
                </a:moveTo>
                <a:lnTo>
                  <a:pt x="599694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3751602" y="588174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3751602" y="588174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51602" y="524435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51602" y="5244353"/>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51602" y="4608114"/>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51602" y="4608114"/>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51602" y="3971877"/>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51602" y="3971877"/>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51602" y="3334485"/>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51602" y="3334485"/>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51602" y="2698248"/>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51602" y="2698248"/>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51602" y="2062010"/>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51602" y="2062010"/>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51602" y="1424619"/>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51602" y="1424619"/>
            <a:ext cx="48409" cy="0"/>
          </a:xfrm>
          <a:custGeom>
            <a:avLst/>
            <a:gdLst/>
            <a:ahLst/>
            <a:cxnLst/>
            <a:rect l="l" t="t" r="r" b="b"/>
            <a:pathLst>
              <a:path w="53339">
                <a:moveTo>
                  <a:pt x="0" y="0"/>
                </a:moveTo>
                <a:lnTo>
                  <a:pt x="53340"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800011" y="1424619"/>
            <a:ext cx="0" cy="4220840"/>
          </a:xfrm>
          <a:custGeom>
            <a:avLst/>
            <a:gdLst/>
            <a:ahLst/>
            <a:cxnLst/>
            <a:rect l="l" t="t" r="r" b="b"/>
            <a:pathLst>
              <a:path h="4650740">
                <a:moveTo>
                  <a:pt x="0" y="0"/>
                </a:moveTo>
                <a:lnTo>
                  <a:pt x="0" y="4650740"/>
                </a:lnTo>
              </a:path>
            </a:pathLst>
          </a:custGeom>
          <a:ln w="3175">
            <a:solidFill>
              <a:srgbClr val="B2B2B2"/>
            </a:solidFill>
          </a:ln>
        </p:spPr>
        <p:txBody>
          <a:bodyPr wrap="square" lIns="0" tIns="0" rIns="0" bIns="0" rtlCol="0"/>
          <a:lstStyle/>
          <a:p>
            <a:endParaRPr sz="1634"/>
          </a:p>
        </p:txBody>
      </p:sp>
      <p:sp>
        <p:nvSpPr>
          <p:cNvPr id="56" name="object 56"/>
          <p:cNvSpPr/>
          <p:nvPr/>
        </p:nvSpPr>
        <p:spPr>
          <a:xfrm>
            <a:off x="3800011" y="5727294"/>
            <a:ext cx="0" cy="154449"/>
          </a:xfrm>
          <a:custGeom>
            <a:avLst/>
            <a:gdLst/>
            <a:ahLst/>
            <a:cxnLst/>
            <a:rect l="l" t="t" r="r" b="b"/>
            <a:pathLst>
              <a:path h="170179">
                <a:moveTo>
                  <a:pt x="0" y="0"/>
                </a:moveTo>
                <a:lnTo>
                  <a:pt x="0" y="170180"/>
                </a:lnTo>
              </a:path>
            </a:pathLst>
          </a:custGeom>
          <a:ln w="3175">
            <a:solidFill>
              <a:srgbClr val="B2B2B2"/>
            </a:solidFill>
          </a:ln>
        </p:spPr>
        <p:txBody>
          <a:bodyPr wrap="square" lIns="0" tIns="0" rIns="0" bIns="0" rtlCol="0"/>
          <a:lstStyle/>
          <a:p>
            <a:endParaRPr sz="1634"/>
          </a:p>
        </p:txBody>
      </p:sp>
      <p:sp>
        <p:nvSpPr>
          <p:cNvPr id="57" name="object 57"/>
          <p:cNvSpPr/>
          <p:nvPr/>
        </p:nvSpPr>
        <p:spPr>
          <a:xfrm>
            <a:off x="3800011" y="1687413"/>
            <a:ext cx="5442601" cy="3999539"/>
          </a:xfrm>
          <a:custGeom>
            <a:avLst/>
            <a:gdLst/>
            <a:ahLst/>
            <a:cxnLst/>
            <a:rect l="l" t="t" r="r" b="b"/>
            <a:pathLst>
              <a:path w="5996940" h="4406900">
                <a:moveTo>
                  <a:pt x="0" y="4406900"/>
                </a:moveTo>
                <a:lnTo>
                  <a:pt x="500379" y="3977640"/>
                </a:lnTo>
                <a:lnTo>
                  <a:pt x="999489" y="3437890"/>
                </a:lnTo>
                <a:lnTo>
                  <a:pt x="1499869" y="2951480"/>
                </a:lnTo>
                <a:lnTo>
                  <a:pt x="1998979" y="2456180"/>
                </a:lnTo>
                <a:lnTo>
                  <a:pt x="2499360" y="1982470"/>
                </a:lnTo>
                <a:lnTo>
                  <a:pt x="2998469" y="1553210"/>
                </a:lnTo>
                <a:lnTo>
                  <a:pt x="3497579" y="1177290"/>
                </a:lnTo>
                <a:lnTo>
                  <a:pt x="3997960" y="825500"/>
                </a:lnTo>
                <a:lnTo>
                  <a:pt x="4497070" y="580390"/>
                </a:lnTo>
                <a:lnTo>
                  <a:pt x="4997449" y="361950"/>
                </a:lnTo>
                <a:lnTo>
                  <a:pt x="5496560" y="102870"/>
                </a:lnTo>
                <a:lnTo>
                  <a:pt x="5996940" y="0"/>
                </a:lnTo>
              </a:path>
            </a:pathLst>
          </a:custGeom>
          <a:ln w="63974">
            <a:solidFill>
              <a:srgbClr val="00FF00"/>
            </a:solidFill>
          </a:ln>
        </p:spPr>
        <p:txBody>
          <a:bodyPr wrap="square" lIns="0" tIns="0" rIns="0" bIns="0" rtlCol="0"/>
          <a:lstStyle/>
          <a:p>
            <a:endParaRPr sz="1634"/>
          </a:p>
        </p:txBody>
      </p:sp>
      <p:sp>
        <p:nvSpPr>
          <p:cNvPr id="58" name="object 58"/>
          <p:cNvSpPr/>
          <p:nvPr/>
        </p:nvSpPr>
        <p:spPr>
          <a:xfrm>
            <a:off x="3759670" y="5645459"/>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00FF00"/>
          </a:solidFill>
        </p:spPr>
        <p:txBody>
          <a:bodyPr wrap="square" lIns="0" tIns="0" rIns="0" bIns="0" rtlCol="0"/>
          <a:lstStyle/>
          <a:p>
            <a:endParaRPr sz="1634"/>
          </a:p>
        </p:txBody>
      </p:sp>
      <p:sp>
        <p:nvSpPr>
          <p:cNvPr id="59" name="object 59"/>
          <p:cNvSpPr/>
          <p:nvPr/>
        </p:nvSpPr>
        <p:spPr>
          <a:xfrm>
            <a:off x="3759670" y="5645459"/>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4212643" y="5255879"/>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00FF00"/>
          </a:solidFill>
        </p:spPr>
        <p:txBody>
          <a:bodyPr wrap="square" lIns="0" tIns="0" rIns="0" bIns="0" rtlCol="0"/>
          <a:lstStyle/>
          <a:p>
            <a:endParaRPr sz="1634"/>
          </a:p>
        </p:txBody>
      </p:sp>
      <p:sp>
        <p:nvSpPr>
          <p:cNvPr id="61" name="object 61"/>
          <p:cNvSpPr/>
          <p:nvPr/>
        </p:nvSpPr>
        <p:spPr>
          <a:xfrm>
            <a:off x="4212643" y="5255879"/>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4666771" y="4767175"/>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63" name="object 63"/>
          <p:cNvSpPr/>
          <p:nvPr/>
        </p:nvSpPr>
        <p:spPr>
          <a:xfrm>
            <a:off x="4666771" y="4767175"/>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5119743" y="4325726"/>
            <a:ext cx="81835" cy="80682"/>
          </a:xfrm>
          <a:custGeom>
            <a:avLst/>
            <a:gdLst/>
            <a:ahLst/>
            <a:cxnLst/>
            <a:rect l="l" t="t" r="r" b="b"/>
            <a:pathLst>
              <a:path w="90170" h="88900">
                <a:moveTo>
                  <a:pt x="0" y="0"/>
                </a:moveTo>
                <a:lnTo>
                  <a:pt x="90169" y="0"/>
                </a:lnTo>
                <a:lnTo>
                  <a:pt x="90169" y="88900"/>
                </a:lnTo>
                <a:lnTo>
                  <a:pt x="0" y="88900"/>
                </a:lnTo>
                <a:lnTo>
                  <a:pt x="0" y="0"/>
                </a:lnTo>
                <a:close/>
              </a:path>
            </a:pathLst>
          </a:custGeom>
          <a:solidFill>
            <a:srgbClr val="00FF00"/>
          </a:solidFill>
        </p:spPr>
        <p:txBody>
          <a:bodyPr wrap="square" lIns="0" tIns="0" rIns="0" bIns="0" rtlCol="0"/>
          <a:lstStyle/>
          <a:p>
            <a:endParaRPr sz="1634"/>
          </a:p>
        </p:txBody>
      </p:sp>
      <p:sp>
        <p:nvSpPr>
          <p:cNvPr id="65" name="object 65"/>
          <p:cNvSpPr/>
          <p:nvPr/>
        </p:nvSpPr>
        <p:spPr>
          <a:xfrm>
            <a:off x="5119743" y="4325726"/>
            <a:ext cx="81835" cy="80682"/>
          </a:xfrm>
          <a:custGeom>
            <a:avLst/>
            <a:gdLst/>
            <a:ahLst/>
            <a:cxnLst/>
            <a:rect l="l" t="t" r="r" b="b"/>
            <a:pathLst>
              <a:path w="90170" h="88900">
                <a:moveTo>
                  <a:pt x="0" y="0"/>
                </a:moveTo>
                <a:lnTo>
                  <a:pt x="0" y="88900"/>
                </a:lnTo>
                <a:lnTo>
                  <a:pt x="90169" y="88900"/>
                </a:lnTo>
                <a:lnTo>
                  <a:pt x="90169" y="0"/>
                </a:lnTo>
                <a:lnTo>
                  <a:pt x="0" y="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5573870" y="3876210"/>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67" name="object 67"/>
          <p:cNvSpPr/>
          <p:nvPr/>
        </p:nvSpPr>
        <p:spPr>
          <a:xfrm>
            <a:off x="5573870" y="3876210"/>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026845" y="3445136"/>
            <a:ext cx="81835" cy="81835"/>
          </a:xfrm>
          <a:custGeom>
            <a:avLst/>
            <a:gdLst/>
            <a:ahLst/>
            <a:cxnLst/>
            <a:rect l="l" t="t" r="r" b="b"/>
            <a:pathLst>
              <a:path w="90170" h="90170">
                <a:moveTo>
                  <a:pt x="0" y="0"/>
                </a:moveTo>
                <a:lnTo>
                  <a:pt x="90170" y="0"/>
                </a:lnTo>
                <a:lnTo>
                  <a:pt x="90170" y="90170"/>
                </a:lnTo>
                <a:lnTo>
                  <a:pt x="0" y="90170"/>
                </a:lnTo>
                <a:lnTo>
                  <a:pt x="0" y="0"/>
                </a:lnTo>
                <a:close/>
              </a:path>
            </a:pathLst>
          </a:custGeom>
          <a:solidFill>
            <a:srgbClr val="00FF00"/>
          </a:solidFill>
        </p:spPr>
        <p:txBody>
          <a:bodyPr wrap="square" lIns="0" tIns="0" rIns="0" bIns="0" rtlCol="0"/>
          <a:lstStyle/>
          <a:p>
            <a:endParaRPr sz="1634"/>
          </a:p>
        </p:txBody>
      </p:sp>
      <p:sp>
        <p:nvSpPr>
          <p:cNvPr id="69" name="object 69"/>
          <p:cNvSpPr/>
          <p:nvPr/>
        </p:nvSpPr>
        <p:spPr>
          <a:xfrm>
            <a:off x="6026845" y="3445136"/>
            <a:ext cx="81835" cy="81835"/>
          </a:xfrm>
          <a:custGeom>
            <a:avLst/>
            <a:gdLst/>
            <a:ahLst/>
            <a:cxnLst/>
            <a:rect l="l" t="t" r="r" b="b"/>
            <a:pathLst>
              <a:path w="90170" h="90170">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480969" y="3056709"/>
            <a:ext cx="80682" cy="81835"/>
          </a:xfrm>
          <a:custGeom>
            <a:avLst/>
            <a:gdLst/>
            <a:ahLst/>
            <a:cxnLst/>
            <a:rect l="l" t="t" r="r" b="b"/>
            <a:pathLst>
              <a:path w="88900" h="90170">
                <a:moveTo>
                  <a:pt x="0" y="0"/>
                </a:moveTo>
                <a:lnTo>
                  <a:pt x="88900" y="0"/>
                </a:lnTo>
                <a:lnTo>
                  <a:pt x="88900" y="90170"/>
                </a:lnTo>
                <a:lnTo>
                  <a:pt x="0" y="90170"/>
                </a:lnTo>
                <a:lnTo>
                  <a:pt x="0" y="0"/>
                </a:lnTo>
                <a:close/>
              </a:path>
            </a:pathLst>
          </a:custGeom>
          <a:solidFill>
            <a:srgbClr val="00FF00"/>
          </a:solidFill>
        </p:spPr>
        <p:txBody>
          <a:bodyPr wrap="square" lIns="0" tIns="0" rIns="0" bIns="0" rtlCol="0"/>
          <a:lstStyle/>
          <a:p>
            <a:endParaRPr sz="1634"/>
          </a:p>
        </p:txBody>
      </p:sp>
      <p:sp>
        <p:nvSpPr>
          <p:cNvPr id="71" name="object 71"/>
          <p:cNvSpPr/>
          <p:nvPr/>
        </p:nvSpPr>
        <p:spPr>
          <a:xfrm>
            <a:off x="6480969" y="3056709"/>
            <a:ext cx="80682" cy="81835"/>
          </a:xfrm>
          <a:custGeom>
            <a:avLst/>
            <a:gdLst/>
            <a:ahLst/>
            <a:cxnLst/>
            <a:rect l="l" t="t" r="r" b="b"/>
            <a:pathLst>
              <a:path w="88900" h="90170">
                <a:moveTo>
                  <a:pt x="0" y="0"/>
                </a:moveTo>
                <a:lnTo>
                  <a:pt x="0" y="90170"/>
                </a:lnTo>
                <a:lnTo>
                  <a:pt x="8890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933944" y="2715538"/>
            <a:ext cx="81835" cy="80682"/>
          </a:xfrm>
          <a:custGeom>
            <a:avLst/>
            <a:gdLst/>
            <a:ahLst/>
            <a:cxnLst/>
            <a:rect l="l" t="t" r="r" b="b"/>
            <a:pathLst>
              <a:path w="90170" h="88900">
                <a:moveTo>
                  <a:pt x="0" y="0"/>
                </a:moveTo>
                <a:lnTo>
                  <a:pt x="90170" y="0"/>
                </a:lnTo>
                <a:lnTo>
                  <a:pt x="90170" y="88900"/>
                </a:lnTo>
                <a:lnTo>
                  <a:pt x="0" y="88900"/>
                </a:lnTo>
                <a:lnTo>
                  <a:pt x="0" y="0"/>
                </a:lnTo>
                <a:close/>
              </a:path>
            </a:pathLst>
          </a:custGeom>
          <a:solidFill>
            <a:srgbClr val="00FF00"/>
          </a:solidFill>
        </p:spPr>
        <p:txBody>
          <a:bodyPr wrap="square" lIns="0" tIns="0" rIns="0" bIns="0" rtlCol="0"/>
          <a:lstStyle/>
          <a:p>
            <a:endParaRPr sz="1634"/>
          </a:p>
        </p:txBody>
      </p:sp>
      <p:sp>
        <p:nvSpPr>
          <p:cNvPr id="73" name="object 73"/>
          <p:cNvSpPr/>
          <p:nvPr/>
        </p:nvSpPr>
        <p:spPr>
          <a:xfrm>
            <a:off x="6933944" y="2715538"/>
            <a:ext cx="81835" cy="80682"/>
          </a:xfrm>
          <a:custGeom>
            <a:avLst/>
            <a:gdLst/>
            <a:ahLst/>
            <a:cxnLst/>
            <a:rect l="l" t="t" r="r" b="b"/>
            <a:pathLst>
              <a:path w="90170" h="88900">
                <a:moveTo>
                  <a:pt x="0" y="0"/>
                </a:moveTo>
                <a:lnTo>
                  <a:pt x="0" y="88900"/>
                </a:lnTo>
                <a:lnTo>
                  <a:pt x="90170" y="88900"/>
                </a:lnTo>
                <a:lnTo>
                  <a:pt x="90170" y="0"/>
                </a:lnTo>
                <a:lnTo>
                  <a:pt x="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7386918" y="2395113"/>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75" name="object 75"/>
          <p:cNvSpPr/>
          <p:nvPr/>
        </p:nvSpPr>
        <p:spPr>
          <a:xfrm>
            <a:off x="7386918" y="2395113"/>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7841045" y="2173814"/>
            <a:ext cx="81835" cy="80682"/>
          </a:xfrm>
          <a:custGeom>
            <a:avLst/>
            <a:gdLst/>
            <a:ahLst/>
            <a:cxnLst/>
            <a:rect l="l" t="t" r="r" b="b"/>
            <a:pathLst>
              <a:path w="90170" h="88900">
                <a:moveTo>
                  <a:pt x="0" y="0"/>
                </a:moveTo>
                <a:lnTo>
                  <a:pt x="90170" y="0"/>
                </a:lnTo>
                <a:lnTo>
                  <a:pt x="90170" y="88900"/>
                </a:lnTo>
                <a:lnTo>
                  <a:pt x="0" y="88900"/>
                </a:lnTo>
                <a:lnTo>
                  <a:pt x="0" y="0"/>
                </a:lnTo>
                <a:close/>
              </a:path>
            </a:pathLst>
          </a:custGeom>
          <a:solidFill>
            <a:srgbClr val="00FF00"/>
          </a:solidFill>
        </p:spPr>
        <p:txBody>
          <a:bodyPr wrap="square" lIns="0" tIns="0" rIns="0" bIns="0" rtlCol="0"/>
          <a:lstStyle/>
          <a:p>
            <a:endParaRPr sz="1634"/>
          </a:p>
        </p:txBody>
      </p:sp>
      <p:sp>
        <p:nvSpPr>
          <p:cNvPr id="77" name="object 77"/>
          <p:cNvSpPr/>
          <p:nvPr/>
        </p:nvSpPr>
        <p:spPr>
          <a:xfrm>
            <a:off x="7841045" y="2173814"/>
            <a:ext cx="81835" cy="80682"/>
          </a:xfrm>
          <a:custGeom>
            <a:avLst/>
            <a:gdLst/>
            <a:ahLst/>
            <a:cxnLst/>
            <a:rect l="l" t="t" r="r" b="b"/>
            <a:pathLst>
              <a:path w="90170" h="88900">
                <a:moveTo>
                  <a:pt x="0" y="0"/>
                </a:moveTo>
                <a:lnTo>
                  <a:pt x="0" y="88900"/>
                </a:lnTo>
                <a:lnTo>
                  <a:pt x="90170" y="88900"/>
                </a:lnTo>
                <a:lnTo>
                  <a:pt x="90170" y="0"/>
                </a:lnTo>
                <a:lnTo>
                  <a:pt x="0" y="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8294018" y="1975564"/>
            <a:ext cx="81835" cy="80682"/>
          </a:xfrm>
          <a:custGeom>
            <a:avLst/>
            <a:gdLst/>
            <a:ahLst/>
            <a:cxnLst/>
            <a:rect l="l" t="t" r="r" b="b"/>
            <a:pathLst>
              <a:path w="90170" h="88900">
                <a:moveTo>
                  <a:pt x="0" y="0"/>
                </a:moveTo>
                <a:lnTo>
                  <a:pt x="90169" y="0"/>
                </a:lnTo>
                <a:lnTo>
                  <a:pt x="90169" y="88900"/>
                </a:lnTo>
                <a:lnTo>
                  <a:pt x="0" y="88900"/>
                </a:lnTo>
                <a:lnTo>
                  <a:pt x="0" y="0"/>
                </a:lnTo>
                <a:close/>
              </a:path>
            </a:pathLst>
          </a:custGeom>
          <a:solidFill>
            <a:srgbClr val="00FF00"/>
          </a:solidFill>
        </p:spPr>
        <p:txBody>
          <a:bodyPr wrap="square" lIns="0" tIns="0" rIns="0" bIns="0" rtlCol="0"/>
          <a:lstStyle/>
          <a:p>
            <a:endParaRPr sz="1634"/>
          </a:p>
        </p:txBody>
      </p:sp>
      <p:sp>
        <p:nvSpPr>
          <p:cNvPr id="79" name="object 79"/>
          <p:cNvSpPr/>
          <p:nvPr/>
        </p:nvSpPr>
        <p:spPr>
          <a:xfrm>
            <a:off x="8294018" y="1975564"/>
            <a:ext cx="81835" cy="80682"/>
          </a:xfrm>
          <a:custGeom>
            <a:avLst/>
            <a:gdLst/>
            <a:ahLst/>
            <a:cxnLst/>
            <a:rect l="l" t="t" r="r" b="b"/>
            <a:pathLst>
              <a:path w="90170" h="88900">
                <a:moveTo>
                  <a:pt x="0" y="0"/>
                </a:moveTo>
                <a:lnTo>
                  <a:pt x="0" y="88900"/>
                </a:lnTo>
                <a:lnTo>
                  <a:pt x="90169" y="88900"/>
                </a:lnTo>
                <a:lnTo>
                  <a:pt x="90169" y="0"/>
                </a:lnTo>
                <a:lnTo>
                  <a:pt x="0" y="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8748144" y="1739280"/>
            <a:ext cx="81835" cy="81835"/>
          </a:xfrm>
          <a:custGeom>
            <a:avLst/>
            <a:gdLst/>
            <a:ahLst/>
            <a:cxnLst/>
            <a:rect l="l" t="t" r="r" b="b"/>
            <a:pathLst>
              <a:path w="90170" h="90169">
                <a:moveTo>
                  <a:pt x="0" y="0"/>
                </a:moveTo>
                <a:lnTo>
                  <a:pt x="90170" y="0"/>
                </a:lnTo>
                <a:lnTo>
                  <a:pt x="90170" y="90170"/>
                </a:lnTo>
                <a:lnTo>
                  <a:pt x="0" y="90170"/>
                </a:lnTo>
                <a:lnTo>
                  <a:pt x="0" y="0"/>
                </a:lnTo>
                <a:close/>
              </a:path>
            </a:pathLst>
          </a:custGeom>
          <a:solidFill>
            <a:srgbClr val="00FF00"/>
          </a:solidFill>
        </p:spPr>
        <p:txBody>
          <a:bodyPr wrap="square" lIns="0" tIns="0" rIns="0" bIns="0" rtlCol="0"/>
          <a:lstStyle/>
          <a:p>
            <a:endParaRPr sz="1634"/>
          </a:p>
        </p:txBody>
      </p:sp>
      <p:sp>
        <p:nvSpPr>
          <p:cNvPr id="81" name="object 81"/>
          <p:cNvSpPr/>
          <p:nvPr/>
        </p:nvSpPr>
        <p:spPr>
          <a:xfrm>
            <a:off x="8748144" y="1739280"/>
            <a:ext cx="81835" cy="81835"/>
          </a:xfrm>
          <a:custGeom>
            <a:avLst/>
            <a:gdLst/>
            <a:ahLst/>
            <a:cxnLst/>
            <a:rect l="l" t="t" r="r" b="b"/>
            <a:pathLst>
              <a:path w="90170" h="90169">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9201119" y="1645920"/>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00FF00"/>
          </a:solidFill>
        </p:spPr>
        <p:txBody>
          <a:bodyPr wrap="square" lIns="0" tIns="0" rIns="0" bIns="0" rtlCol="0"/>
          <a:lstStyle/>
          <a:p>
            <a:endParaRPr sz="1634"/>
          </a:p>
        </p:txBody>
      </p:sp>
      <p:sp>
        <p:nvSpPr>
          <p:cNvPr id="83" name="object 83"/>
          <p:cNvSpPr/>
          <p:nvPr/>
        </p:nvSpPr>
        <p:spPr>
          <a:xfrm>
            <a:off x="9201119" y="1645920"/>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3800011" y="2155372"/>
            <a:ext cx="5442601" cy="3521208"/>
          </a:xfrm>
          <a:custGeom>
            <a:avLst/>
            <a:gdLst/>
            <a:ahLst/>
            <a:cxnLst/>
            <a:rect l="l" t="t" r="r" b="b"/>
            <a:pathLst>
              <a:path w="5996940" h="3879850">
                <a:moveTo>
                  <a:pt x="0" y="3879850"/>
                </a:moveTo>
                <a:lnTo>
                  <a:pt x="500379" y="3458210"/>
                </a:lnTo>
                <a:lnTo>
                  <a:pt x="999489" y="2957830"/>
                </a:lnTo>
                <a:lnTo>
                  <a:pt x="1499869" y="2499360"/>
                </a:lnTo>
                <a:lnTo>
                  <a:pt x="1998979" y="2015489"/>
                </a:lnTo>
                <a:lnTo>
                  <a:pt x="2499360" y="1587500"/>
                </a:lnTo>
                <a:lnTo>
                  <a:pt x="2998469" y="1206500"/>
                </a:lnTo>
                <a:lnTo>
                  <a:pt x="3497579" y="881379"/>
                </a:lnTo>
                <a:lnTo>
                  <a:pt x="3997960" y="584200"/>
                </a:lnTo>
                <a:lnTo>
                  <a:pt x="4497070" y="464820"/>
                </a:lnTo>
                <a:lnTo>
                  <a:pt x="4997449" y="267970"/>
                </a:lnTo>
                <a:lnTo>
                  <a:pt x="5496560" y="177800"/>
                </a:lnTo>
                <a:lnTo>
                  <a:pt x="5996940" y="0"/>
                </a:lnTo>
              </a:path>
            </a:pathLst>
          </a:custGeom>
          <a:ln w="63974">
            <a:solidFill>
              <a:srgbClr val="0046FF"/>
            </a:solidFill>
          </a:ln>
        </p:spPr>
        <p:txBody>
          <a:bodyPr wrap="square" lIns="0" tIns="0" rIns="0" bIns="0" rtlCol="0"/>
          <a:lstStyle/>
          <a:p>
            <a:endParaRPr sz="1634"/>
          </a:p>
        </p:txBody>
      </p:sp>
      <p:sp>
        <p:nvSpPr>
          <p:cNvPr id="85" name="object 85"/>
          <p:cNvSpPr/>
          <p:nvPr/>
        </p:nvSpPr>
        <p:spPr>
          <a:xfrm>
            <a:off x="3759670" y="5636239"/>
            <a:ext cx="81835" cy="81835"/>
          </a:xfrm>
          <a:custGeom>
            <a:avLst/>
            <a:gdLst/>
            <a:ahLst/>
            <a:cxnLst/>
            <a:rect l="l" t="t" r="r" b="b"/>
            <a:pathLst>
              <a:path w="90169" h="90170">
                <a:moveTo>
                  <a:pt x="44450" y="0"/>
                </a:moveTo>
                <a:lnTo>
                  <a:pt x="0" y="44450"/>
                </a:lnTo>
                <a:lnTo>
                  <a:pt x="44450" y="90169"/>
                </a:lnTo>
                <a:lnTo>
                  <a:pt x="90169" y="44450"/>
                </a:lnTo>
                <a:lnTo>
                  <a:pt x="44450" y="0"/>
                </a:lnTo>
                <a:close/>
              </a:path>
            </a:pathLst>
          </a:custGeom>
          <a:solidFill>
            <a:srgbClr val="0046FF"/>
          </a:solidFill>
        </p:spPr>
        <p:txBody>
          <a:bodyPr wrap="square" lIns="0" tIns="0" rIns="0" bIns="0" rtlCol="0"/>
          <a:lstStyle/>
          <a:p>
            <a:endParaRPr sz="1634"/>
          </a:p>
        </p:txBody>
      </p:sp>
      <p:sp>
        <p:nvSpPr>
          <p:cNvPr id="86" name="object 86"/>
          <p:cNvSpPr/>
          <p:nvPr/>
        </p:nvSpPr>
        <p:spPr>
          <a:xfrm>
            <a:off x="3759670" y="5636239"/>
            <a:ext cx="81835" cy="81835"/>
          </a:xfrm>
          <a:custGeom>
            <a:avLst/>
            <a:gdLst/>
            <a:ahLst/>
            <a:cxnLst/>
            <a:rect l="l" t="t" r="r" b="b"/>
            <a:pathLst>
              <a:path w="90169"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4212643" y="5253573"/>
            <a:ext cx="81835" cy="80682"/>
          </a:xfrm>
          <a:custGeom>
            <a:avLst/>
            <a:gdLst/>
            <a:ahLst/>
            <a:cxnLst/>
            <a:rect l="l" t="t" r="r" b="b"/>
            <a:pathLst>
              <a:path w="90169" h="88900">
                <a:moveTo>
                  <a:pt x="45719" y="0"/>
                </a:moveTo>
                <a:lnTo>
                  <a:pt x="0" y="44450"/>
                </a:lnTo>
                <a:lnTo>
                  <a:pt x="45719" y="88900"/>
                </a:lnTo>
                <a:lnTo>
                  <a:pt x="90169" y="44450"/>
                </a:lnTo>
                <a:lnTo>
                  <a:pt x="45719" y="0"/>
                </a:lnTo>
                <a:close/>
              </a:path>
            </a:pathLst>
          </a:custGeom>
          <a:solidFill>
            <a:srgbClr val="0046FF"/>
          </a:solidFill>
        </p:spPr>
        <p:txBody>
          <a:bodyPr wrap="square" lIns="0" tIns="0" rIns="0" bIns="0" rtlCol="0"/>
          <a:lstStyle/>
          <a:p>
            <a:endParaRPr sz="1634"/>
          </a:p>
        </p:txBody>
      </p:sp>
      <p:sp>
        <p:nvSpPr>
          <p:cNvPr id="88" name="object 88"/>
          <p:cNvSpPr/>
          <p:nvPr/>
        </p:nvSpPr>
        <p:spPr>
          <a:xfrm>
            <a:off x="4212643" y="5253573"/>
            <a:ext cx="81835" cy="80682"/>
          </a:xfrm>
          <a:custGeom>
            <a:avLst/>
            <a:gdLst/>
            <a:ahLst/>
            <a:cxnLst/>
            <a:rect l="l" t="t" r="r" b="b"/>
            <a:pathLst>
              <a:path w="90169" h="88900">
                <a:moveTo>
                  <a:pt x="0" y="44450"/>
                </a:moveTo>
                <a:lnTo>
                  <a:pt x="45719" y="88900"/>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4666771" y="4798295"/>
            <a:ext cx="81835" cy="81835"/>
          </a:xfrm>
          <a:custGeom>
            <a:avLst/>
            <a:gdLst/>
            <a:ahLst/>
            <a:cxnLst/>
            <a:rect l="l" t="t" r="r" b="b"/>
            <a:pathLst>
              <a:path w="90170" h="90170">
                <a:moveTo>
                  <a:pt x="44450" y="0"/>
                </a:moveTo>
                <a:lnTo>
                  <a:pt x="0" y="45719"/>
                </a:lnTo>
                <a:lnTo>
                  <a:pt x="44450" y="90169"/>
                </a:lnTo>
                <a:lnTo>
                  <a:pt x="90170" y="45719"/>
                </a:lnTo>
                <a:lnTo>
                  <a:pt x="44450" y="0"/>
                </a:lnTo>
                <a:close/>
              </a:path>
            </a:pathLst>
          </a:custGeom>
          <a:solidFill>
            <a:srgbClr val="0046FF"/>
          </a:solidFill>
        </p:spPr>
        <p:txBody>
          <a:bodyPr wrap="square" lIns="0" tIns="0" rIns="0" bIns="0" rtlCol="0"/>
          <a:lstStyle/>
          <a:p>
            <a:endParaRPr sz="1634"/>
          </a:p>
        </p:txBody>
      </p:sp>
      <p:sp>
        <p:nvSpPr>
          <p:cNvPr id="90" name="object 90"/>
          <p:cNvSpPr/>
          <p:nvPr/>
        </p:nvSpPr>
        <p:spPr>
          <a:xfrm>
            <a:off x="4666771" y="4798295"/>
            <a:ext cx="81835" cy="81835"/>
          </a:xfrm>
          <a:custGeom>
            <a:avLst/>
            <a:gdLst/>
            <a:ahLst/>
            <a:cxnLst/>
            <a:rect l="l" t="t" r="r" b="b"/>
            <a:pathLst>
              <a:path w="90170" h="90170">
                <a:moveTo>
                  <a:pt x="0" y="45719"/>
                </a:moveTo>
                <a:lnTo>
                  <a:pt x="44450" y="90169"/>
                </a:lnTo>
                <a:lnTo>
                  <a:pt x="90170" y="45719"/>
                </a:lnTo>
                <a:lnTo>
                  <a:pt x="44450" y="0"/>
                </a:lnTo>
                <a:lnTo>
                  <a:pt x="0" y="45719"/>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5119743" y="4383356"/>
            <a:ext cx="81835" cy="81835"/>
          </a:xfrm>
          <a:custGeom>
            <a:avLst/>
            <a:gdLst/>
            <a:ahLst/>
            <a:cxnLst/>
            <a:rect l="l" t="t" r="r" b="b"/>
            <a:pathLst>
              <a:path w="90170" h="90170">
                <a:moveTo>
                  <a:pt x="45719" y="0"/>
                </a:moveTo>
                <a:lnTo>
                  <a:pt x="0" y="44450"/>
                </a:lnTo>
                <a:lnTo>
                  <a:pt x="45719" y="90169"/>
                </a:lnTo>
                <a:lnTo>
                  <a:pt x="90169" y="44450"/>
                </a:lnTo>
                <a:lnTo>
                  <a:pt x="45719" y="0"/>
                </a:lnTo>
                <a:close/>
              </a:path>
            </a:pathLst>
          </a:custGeom>
          <a:solidFill>
            <a:srgbClr val="0046FF"/>
          </a:solidFill>
        </p:spPr>
        <p:txBody>
          <a:bodyPr wrap="square" lIns="0" tIns="0" rIns="0" bIns="0" rtlCol="0"/>
          <a:lstStyle/>
          <a:p>
            <a:endParaRPr sz="1634"/>
          </a:p>
        </p:txBody>
      </p:sp>
      <p:sp>
        <p:nvSpPr>
          <p:cNvPr id="92" name="object 92"/>
          <p:cNvSpPr/>
          <p:nvPr/>
        </p:nvSpPr>
        <p:spPr>
          <a:xfrm>
            <a:off x="5119743" y="4383356"/>
            <a:ext cx="81835" cy="81835"/>
          </a:xfrm>
          <a:custGeom>
            <a:avLst/>
            <a:gdLst/>
            <a:ahLst/>
            <a:cxnLst/>
            <a:rect l="l" t="t" r="r" b="b"/>
            <a:pathLst>
              <a:path w="90170" h="90170">
                <a:moveTo>
                  <a:pt x="0" y="44450"/>
                </a:moveTo>
                <a:lnTo>
                  <a:pt x="45719" y="90169"/>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5573870" y="3943063"/>
            <a:ext cx="81835" cy="81835"/>
          </a:xfrm>
          <a:custGeom>
            <a:avLst/>
            <a:gdLst/>
            <a:ahLst/>
            <a:cxnLst/>
            <a:rect l="l" t="t" r="r" b="b"/>
            <a:pathLst>
              <a:path w="90170" h="90170">
                <a:moveTo>
                  <a:pt x="44450" y="0"/>
                </a:moveTo>
                <a:lnTo>
                  <a:pt x="0" y="45719"/>
                </a:lnTo>
                <a:lnTo>
                  <a:pt x="44450" y="90169"/>
                </a:lnTo>
                <a:lnTo>
                  <a:pt x="90170" y="45719"/>
                </a:lnTo>
                <a:lnTo>
                  <a:pt x="44450" y="0"/>
                </a:lnTo>
                <a:close/>
              </a:path>
            </a:pathLst>
          </a:custGeom>
          <a:solidFill>
            <a:srgbClr val="0046FF"/>
          </a:solidFill>
        </p:spPr>
        <p:txBody>
          <a:bodyPr wrap="square" lIns="0" tIns="0" rIns="0" bIns="0" rtlCol="0"/>
          <a:lstStyle/>
          <a:p>
            <a:endParaRPr sz="1634"/>
          </a:p>
        </p:txBody>
      </p:sp>
      <p:sp>
        <p:nvSpPr>
          <p:cNvPr id="94" name="object 94"/>
          <p:cNvSpPr/>
          <p:nvPr/>
        </p:nvSpPr>
        <p:spPr>
          <a:xfrm>
            <a:off x="5573870" y="3943063"/>
            <a:ext cx="81835" cy="81835"/>
          </a:xfrm>
          <a:custGeom>
            <a:avLst/>
            <a:gdLst/>
            <a:ahLst/>
            <a:cxnLst/>
            <a:rect l="l" t="t" r="r" b="b"/>
            <a:pathLst>
              <a:path w="90170" h="90170">
                <a:moveTo>
                  <a:pt x="0" y="45719"/>
                </a:moveTo>
                <a:lnTo>
                  <a:pt x="44450" y="90169"/>
                </a:lnTo>
                <a:lnTo>
                  <a:pt x="90170" y="45719"/>
                </a:lnTo>
                <a:lnTo>
                  <a:pt x="44450" y="0"/>
                </a:lnTo>
                <a:lnTo>
                  <a:pt x="0" y="4571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026845" y="3554633"/>
            <a:ext cx="81835" cy="81835"/>
          </a:xfrm>
          <a:custGeom>
            <a:avLst/>
            <a:gdLst/>
            <a:ahLst/>
            <a:cxnLst/>
            <a:rect l="l" t="t" r="r" b="b"/>
            <a:pathLst>
              <a:path w="90170" h="90170">
                <a:moveTo>
                  <a:pt x="45720" y="0"/>
                </a:moveTo>
                <a:lnTo>
                  <a:pt x="0" y="45720"/>
                </a:lnTo>
                <a:lnTo>
                  <a:pt x="45720" y="90170"/>
                </a:lnTo>
                <a:lnTo>
                  <a:pt x="90170" y="45720"/>
                </a:lnTo>
                <a:lnTo>
                  <a:pt x="45720" y="0"/>
                </a:lnTo>
                <a:close/>
              </a:path>
            </a:pathLst>
          </a:custGeom>
          <a:solidFill>
            <a:srgbClr val="0046FF"/>
          </a:solidFill>
        </p:spPr>
        <p:txBody>
          <a:bodyPr wrap="square" lIns="0" tIns="0" rIns="0" bIns="0" rtlCol="0"/>
          <a:lstStyle/>
          <a:p>
            <a:endParaRPr sz="1634"/>
          </a:p>
        </p:txBody>
      </p:sp>
      <p:sp>
        <p:nvSpPr>
          <p:cNvPr id="96" name="object 96"/>
          <p:cNvSpPr/>
          <p:nvPr/>
        </p:nvSpPr>
        <p:spPr>
          <a:xfrm>
            <a:off x="6026845" y="3554633"/>
            <a:ext cx="81835" cy="81835"/>
          </a:xfrm>
          <a:custGeom>
            <a:avLst/>
            <a:gdLst/>
            <a:ahLst/>
            <a:cxnLst/>
            <a:rect l="l" t="t" r="r" b="b"/>
            <a:pathLst>
              <a:path w="90170" h="90170">
                <a:moveTo>
                  <a:pt x="0" y="45720"/>
                </a:moveTo>
                <a:lnTo>
                  <a:pt x="45720" y="90170"/>
                </a:lnTo>
                <a:lnTo>
                  <a:pt x="90170" y="45720"/>
                </a:lnTo>
                <a:lnTo>
                  <a:pt x="45720" y="0"/>
                </a:lnTo>
                <a:lnTo>
                  <a:pt x="0" y="4572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480969" y="3210005"/>
            <a:ext cx="80682" cy="81835"/>
          </a:xfrm>
          <a:custGeom>
            <a:avLst/>
            <a:gdLst/>
            <a:ahLst/>
            <a:cxnLst/>
            <a:rect l="l" t="t" r="r" b="b"/>
            <a:pathLst>
              <a:path w="88900" h="90170">
                <a:moveTo>
                  <a:pt x="44450" y="0"/>
                </a:moveTo>
                <a:lnTo>
                  <a:pt x="0" y="44450"/>
                </a:lnTo>
                <a:lnTo>
                  <a:pt x="44450" y="90170"/>
                </a:lnTo>
                <a:lnTo>
                  <a:pt x="88900" y="44450"/>
                </a:lnTo>
                <a:lnTo>
                  <a:pt x="44450" y="0"/>
                </a:lnTo>
                <a:close/>
              </a:path>
            </a:pathLst>
          </a:custGeom>
          <a:solidFill>
            <a:srgbClr val="0046FF"/>
          </a:solidFill>
        </p:spPr>
        <p:txBody>
          <a:bodyPr wrap="square" lIns="0" tIns="0" rIns="0" bIns="0" rtlCol="0"/>
          <a:lstStyle/>
          <a:p>
            <a:endParaRPr sz="1634"/>
          </a:p>
        </p:txBody>
      </p:sp>
      <p:sp>
        <p:nvSpPr>
          <p:cNvPr id="98" name="object 98"/>
          <p:cNvSpPr/>
          <p:nvPr/>
        </p:nvSpPr>
        <p:spPr>
          <a:xfrm>
            <a:off x="6480969" y="3210005"/>
            <a:ext cx="80682" cy="81835"/>
          </a:xfrm>
          <a:custGeom>
            <a:avLst/>
            <a:gdLst/>
            <a:ahLst/>
            <a:cxnLst/>
            <a:rect l="l" t="t" r="r" b="b"/>
            <a:pathLst>
              <a:path w="88900" h="90170">
                <a:moveTo>
                  <a:pt x="0" y="44450"/>
                </a:moveTo>
                <a:lnTo>
                  <a:pt x="44450" y="90170"/>
                </a:lnTo>
                <a:lnTo>
                  <a:pt x="8890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933944" y="2914938"/>
            <a:ext cx="81835" cy="81835"/>
          </a:xfrm>
          <a:custGeom>
            <a:avLst/>
            <a:gdLst/>
            <a:ahLst/>
            <a:cxnLst/>
            <a:rect l="l" t="t" r="r" b="b"/>
            <a:pathLst>
              <a:path w="90170" h="90170">
                <a:moveTo>
                  <a:pt x="44450" y="0"/>
                </a:moveTo>
                <a:lnTo>
                  <a:pt x="0" y="44450"/>
                </a:lnTo>
                <a:lnTo>
                  <a:pt x="44450" y="90170"/>
                </a:lnTo>
                <a:lnTo>
                  <a:pt x="90170" y="44450"/>
                </a:lnTo>
                <a:lnTo>
                  <a:pt x="44450" y="0"/>
                </a:lnTo>
                <a:close/>
              </a:path>
            </a:pathLst>
          </a:custGeom>
          <a:solidFill>
            <a:srgbClr val="0046FF"/>
          </a:solidFill>
        </p:spPr>
        <p:txBody>
          <a:bodyPr wrap="square" lIns="0" tIns="0" rIns="0" bIns="0" rtlCol="0"/>
          <a:lstStyle/>
          <a:p>
            <a:endParaRPr sz="1634"/>
          </a:p>
        </p:txBody>
      </p:sp>
      <p:sp>
        <p:nvSpPr>
          <p:cNvPr id="100" name="object 100"/>
          <p:cNvSpPr/>
          <p:nvPr/>
        </p:nvSpPr>
        <p:spPr>
          <a:xfrm>
            <a:off x="6933944" y="2914938"/>
            <a:ext cx="81835" cy="81835"/>
          </a:xfrm>
          <a:custGeom>
            <a:avLst/>
            <a:gdLst/>
            <a:ahLst/>
            <a:cxnLst/>
            <a:rect l="l" t="t" r="r" b="b"/>
            <a:pathLst>
              <a:path w="90170" h="90170">
                <a:moveTo>
                  <a:pt x="0" y="44450"/>
                </a:moveTo>
                <a:lnTo>
                  <a:pt x="44450" y="90170"/>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386918" y="2644075"/>
            <a:ext cx="81835" cy="81835"/>
          </a:xfrm>
          <a:custGeom>
            <a:avLst/>
            <a:gdLst/>
            <a:ahLst/>
            <a:cxnLst/>
            <a:rect l="l" t="t" r="r" b="b"/>
            <a:pathLst>
              <a:path w="90170" h="90169">
                <a:moveTo>
                  <a:pt x="45720" y="0"/>
                </a:moveTo>
                <a:lnTo>
                  <a:pt x="0" y="45720"/>
                </a:lnTo>
                <a:lnTo>
                  <a:pt x="45720" y="90170"/>
                </a:lnTo>
                <a:lnTo>
                  <a:pt x="90170" y="45720"/>
                </a:lnTo>
                <a:lnTo>
                  <a:pt x="45720" y="0"/>
                </a:lnTo>
                <a:close/>
              </a:path>
            </a:pathLst>
          </a:custGeom>
          <a:solidFill>
            <a:srgbClr val="0046FF"/>
          </a:solidFill>
        </p:spPr>
        <p:txBody>
          <a:bodyPr wrap="square" lIns="0" tIns="0" rIns="0" bIns="0" rtlCol="0"/>
          <a:lstStyle/>
          <a:p>
            <a:endParaRPr sz="1634"/>
          </a:p>
        </p:txBody>
      </p:sp>
      <p:sp>
        <p:nvSpPr>
          <p:cNvPr id="102" name="object 102"/>
          <p:cNvSpPr/>
          <p:nvPr/>
        </p:nvSpPr>
        <p:spPr>
          <a:xfrm>
            <a:off x="7386918" y="2644075"/>
            <a:ext cx="81835" cy="81835"/>
          </a:xfrm>
          <a:custGeom>
            <a:avLst/>
            <a:gdLst/>
            <a:ahLst/>
            <a:cxnLst/>
            <a:rect l="l" t="t" r="r" b="b"/>
            <a:pathLst>
              <a:path w="90170" h="90169">
                <a:moveTo>
                  <a:pt x="0" y="45720"/>
                </a:moveTo>
                <a:lnTo>
                  <a:pt x="45720" y="90170"/>
                </a:lnTo>
                <a:lnTo>
                  <a:pt x="90170" y="45720"/>
                </a:lnTo>
                <a:lnTo>
                  <a:pt x="45720" y="0"/>
                </a:lnTo>
                <a:lnTo>
                  <a:pt x="0" y="4572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841045" y="2536885"/>
            <a:ext cx="81835" cy="81835"/>
          </a:xfrm>
          <a:custGeom>
            <a:avLst/>
            <a:gdLst/>
            <a:ahLst/>
            <a:cxnLst/>
            <a:rect l="l" t="t" r="r" b="b"/>
            <a:pathLst>
              <a:path w="90170" h="90169">
                <a:moveTo>
                  <a:pt x="44450" y="0"/>
                </a:moveTo>
                <a:lnTo>
                  <a:pt x="0" y="44450"/>
                </a:lnTo>
                <a:lnTo>
                  <a:pt x="44450" y="90169"/>
                </a:lnTo>
                <a:lnTo>
                  <a:pt x="90170" y="44450"/>
                </a:lnTo>
                <a:lnTo>
                  <a:pt x="44450" y="0"/>
                </a:lnTo>
                <a:close/>
              </a:path>
            </a:pathLst>
          </a:custGeom>
          <a:solidFill>
            <a:srgbClr val="0046FF"/>
          </a:solidFill>
        </p:spPr>
        <p:txBody>
          <a:bodyPr wrap="square" lIns="0" tIns="0" rIns="0" bIns="0" rtlCol="0"/>
          <a:lstStyle/>
          <a:p>
            <a:endParaRPr sz="1634"/>
          </a:p>
        </p:txBody>
      </p:sp>
      <p:sp>
        <p:nvSpPr>
          <p:cNvPr id="104" name="object 104"/>
          <p:cNvSpPr/>
          <p:nvPr/>
        </p:nvSpPr>
        <p:spPr>
          <a:xfrm>
            <a:off x="7841045" y="2536885"/>
            <a:ext cx="81835" cy="81835"/>
          </a:xfrm>
          <a:custGeom>
            <a:avLst/>
            <a:gdLst/>
            <a:ahLst/>
            <a:cxnLst/>
            <a:rect l="l" t="t" r="r" b="b"/>
            <a:pathLst>
              <a:path w="90170" h="90169">
                <a:moveTo>
                  <a:pt x="0" y="44450"/>
                </a:moveTo>
                <a:lnTo>
                  <a:pt x="44450" y="90169"/>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294018" y="2358230"/>
            <a:ext cx="81835" cy="81835"/>
          </a:xfrm>
          <a:custGeom>
            <a:avLst/>
            <a:gdLst/>
            <a:ahLst/>
            <a:cxnLst/>
            <a:rect l="l" t="t" r="r" b="b"/>
            <a:pathLst>
              <a:path w="90170" h="90169">
                <a:moveTo>
                  <a:pt x="45719" y="0"/>
                </a:moveTo>
                <a:lnTo>
                  <a:pt x="0" y="44450"/>
                </a:lnTo>
                <a:lnTo>
                  <a:pt x="45719" y="90169"/>
                </a:lnTo>
                <a:lnTo>
                  <a:pt x="90169" y="44450"/>
                </a:lnTo>
                <a:lnTo>
                  <a:pt x="45719" y="0"/>
                </a:lnTo>
                <a:close/>
              </a:path>
            </a:pathLst>
          </a:custGeom>
          <a:solidFill>
            <a:srgbClr val="0046FF"/>
          </a:solidFill>
        </p:spPr>
        <p:txBody>
          <a:bodyPr wrap="square" lIns="0" tIns="0" rIns="0" bIns="0" rtlCol="0"/>
          <a:lstStyle/>
          <a:p>
            <a:endParaRPr sz="1634"/>
          </a:p>
        </p:txBody>
      </p:sp>
      <p:sp>
        <p:nvSpPr>
          <p:cNvPr id="106" name="object 106"/>
          <p:cNvSpPr/>
          <p:nvPr/>
        </p:nvSpPr>
        <p:spPr>
          <a:xfrm>
            <a:off x="8294018" y="2358230"/>
            <a:ext cx="81835" cy="81835"/>
          </a:xfrm>
          <a:custGeom>
            <a:avLst/>
            <a:gdLst/>
            <a:ahLst/>
            <a:cxnLst/>
            <a:rect l="l" t="t" r="r" b="b"/>
            <a:pathLst>
              <a:path w="90170" h="90169">
                <a:moveTo>
                  <a:pt x="0" y="44450"/>
                </a:moveTo>
                <a:lnTo>
                  <a:pt x="45719" y="90169"/>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748144" y="2276396"/>
            <a:ext cx="81835" cy="81835"/>
          </a:xfrm>
          <a:custGeom>
            <a:avLst/>
            <a:gdLst/>
            <a:ahLst/>
            <a:cxnLst/>
            <a:rect l="l" t="t" r="r" b="b"/>
            <a:pathLst>
              <a:path w="90170" h="90169">
                <a:moveTo>
                  <a:pt x="44450" y="0"/>
                </a:moveTo>
                <a:lnTo>
                  <a:pt x="0" y="44450"/>
                </a:lnTo>
                <a:lnTo>
                  <a:pt x="44450" y="90170"/>
                </a:lnTo>
                <a:lnTo>
                  <a:pt x="90170" y="44450"/>
                </a:lnTo>
                <a:lnTo>
                  <a:pt x="44450" y="0"/>
                </a:lnTo>
                <a:close/>
              </a:path>
            </a:pathLst>
          </a:custGeom>
          <a:solidFill>
            <a:srgbClr val="0046FF"/>
          </a:solidFill>
        </p:spPr>
        <p:txBody>
          <a:bodyPr wrap="square" lIns="0" tIns="0" rIns="0" bIns="0" rtlCol="0"/>
          <a:lstStyle/>
          <a:p>
            <a:endParaRPr sz="1634"/>
          </a:p>
        </p:txBody>
      </p:sp>
      <p:sp>
        <p:nvSpPr>
          <p:cNvPr id="108" name="object 108"/>
          <p:cNvSpPr/>
          <p:nvPr/>
        </p:nvSpPr>
        <p:spPr>
          <a:xfrm>
            <a:off x="8748144" y="2276396"/>
            <a:ext cx="81835" cy="81835"/>
          </a:xfrm>
          <a:custGeom>
            <a:avLst/>
            <a:gdLst/>
            <a:ahLst/>
            <a:cxnLst/>
            <a:rect l="l" t="t" r="r" b="b"/>
            <a:pathLst>
              <a:path w="90170" h="90169">
                <a:moveTo>
                  <a:pt x="0" y="44450"/>
                </a:moveTo>
                <a:lnTo>
                  <a:pt x="44450" y="90170"/>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9201119" y="2115030"/>
            <a:ext cx="81835" cy="80682"/>
          </a:xfrm>
          <a:custGeom>
            <a:avLst/>
            <a:gdLst/>
            <a:ahLst/>
            <a:cxnLst/>
            <a:rect l="l" t="t" r="r" b="b"/>
            <a:pathLst>
              <a:path w="90170" h="88900">
                <a:moveTo>
                  <a:pt x="45720" y="0"/>
                </a:moveTo>
                <a:lnTo>
                  <a:pt x="0" y="44450"/>
                </a:lnTo>
                <a:lnTo>
                  <a:pt x="45720" y="88900"/>
                </a:lnTo>
                <a:lnTo>
                  <a:pt x="90170" y="44450"/>
                </a:lnTo>
                <a:lnTo>
                  <a:pt x="45720" y="0"/>
                </a:lnTo>
                <a:close/>
              </a:path>
            </a:pathLst>
          </a:custGeom>
          <a:solidFill>
            <a:srgbClr val="0046FF"/>
          </a:solidFill>
        </p:spPr>
        <p:txBody>
          <a:bodyPr wrap="square" lIns="0" tIns="0" rIns="0" bIns="0" rtlCol="0"/>
          <a:lstStyle/>
          <a:p>
            <a:endParaRPr sz="1634"/>
          </a:p>
        </p:txBody>
      </p:sp>
      <p:sp>
        <p:nvSpPr>
          <p:cNvPr id="110" name="object 110"/>
          <p:cNvSpPr/>
          <p:nvPr/>
        </p:nvSpPr>
        <p:spPr>
          <a:xfrm>
            <a:off x="9201119" y="2115030"/>
            <a:ext cx="81835" cy="80682"/>
          </a:xfrm>
          <a:custGeom>
            <a:avLst/>
            <a:gdLst/>
            <a:ahLst/>
            <a:cxnLst/>
            <a:rect l="l" t="t" r="r" b="b"/>
            <a:pathLst>
              <a:path w="90170" h="88900">
                <a:moveTo>
                  <a:pt x="0" y="44450"/>
                </a:moveTo>
                <a:lnTo>
                  <a:pt x="45720" y="88900"/>
                </a:lnTo>
                <a:lnTo>
                  <a:pt x="90170" y="44450"/>
                </a:lnTo>
                <a:lnTo>
                  <a:pt x="45720" y="0"/>
                </a:lnTo>
                <a:lnTo>
                  <a:pt x="0" y="4445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3800011" y="2685571"/>
            <a:ext cx="5442601" cy="2991010"/>
          </a:xfrm>
          <a:custGeom>
            <a:avLst/>
            <a:gdLst/>
            <a:ahLst/>
            <a:cxnLst/>
            <a:rect l="l" t="t" r="r" b="b"/>
            <a:pathLst>
              <a:path w="5996940" h="3295650">
                <a:moveTo>
                  <a:pt x="0" y="3295650"/>
                </a:moveTo>
                <a:lnTo>
                  <a:pt x="500379" y="2875280"/>
                </a:lnTo>
                <a:lnTo>
                  <a:pt x="999489" y="2378710"/>
                </a:lnTo>
                <a:lnTo>
                  <a:pt x="1499869" y="1927860"/>
                </a:lnTo>
                <a:lnTo>
                  <a:pt x="1998979" y="1473200"/>
                </a:lnTo>
                <a:lnTo>
                  <a:pt x="2499360" y="1049020"/>
                </a:lnTo>
                <a:lnTo>
                  <a:pt x="2998469" y="673100"/>
                </a:lnTo>
                <a:lnTo>
                  <a:pt x="3497579" y="369570"/>
                </a:lnTo>
                <a:lnTo>
                  <a:pt x="3997960" y="113029"/>
                </a:lnTo>
                <a:lnTo>
                  <a:pt x="4497070" y="16510"/>
                </a:lnTo>
                <a:lnTo>
                  <a:pt x="4997449" y="0"/>
                </a:lnTo>
                <a:lnTo>
                  <a:pt x="5496560" y="1695450"/>
                </a:lnTo>
                <a:lnTo>
                  <a:pt x="5996940" y="2094230"/>
                </a:lnTo>
              </a:path>
            </a:pathLst>
          </a:custGeom>
          <a:ln w="63974">
            <a:solidFill>
              <a:srgbClr val="999999"/>
            </a:solidFill>
          </a:ln>
        </p:spPr>
        <p:txBody>
          <a:bodyPr wrap="square" lIns="0" tIns="0" rIns="0" bIns="0" rtlCol="0"/>
          <a:lstStyle/>
          <a:p>
            <a:endParaRPr sz="1634"/>
          </a:p>
        </p:txBody>
      </p:sp>
      <p:sp>
        <p:nvSpPr>
          <p:cNvPr id="112" name="object 112"/>
          <p:cNvSpPr/>
          <p:nvPr/>
        </p:nvSpPr>
        <p:spPr>
          <a:xfrm>
            <a:off x="3759670" y="5636239"/>
            <a:ext cx="81835" cy="81835"/>
          </a:xfrm>
          <a:custGeom>
            <a:avLst/>
            <a:gdLst/>
            <a:ahLst/>
            <a:cxnLst/>
            <a:rect l="l" t="t" r="r" b="b"/>
            <a:pathLst>
              <a:path w="90169" h="90170">
                <a:moveTo>
                  <a:pt x="90169" y="0"/>
                </a:moveTo>
                <a:lnTo>
                  <a:pt x="0" y="0"/>
                </a:lnTo>
                <a:lnTo>
                  <a:pt x="44450" y="90169"/>
                </a:lnTo>
                <a:lnTo>
                  <a:pt x="90169" y="0"/>
                </a:lnTo>
                <a:close/>
              </a:path>
            </a:pathLst>
          </a:custGeom>
          <a:solidFill>
            <a:srgbClr val="999999"/>
          </a:solidFill>
        </p:spPr>
        <p:txBody>
          <a:bodyPr wrap="square" lIns="0" tIns="0" rIns="0" bIns="0" rtlCol="0"/>
          <a:lstStyle/>
          <a:p>
            <a:endParaRPr sz="1634"/>
          </a:p>
        </p:txBody>
      </p:sp>
      <p:sp>
        <p:nvSpPr>
          <p:cNvPr id="113" name="object 113"/>
          <p:cNvSpPr/>
          <p:nvPr/>
        </p:nvSpPr>
        <p:spPr>
          <a:xfrm>
            <a:off x="3759670" y="5636239"/>
            <a:ext cx="81835" cy="81835"/>
          </a:xfrm>
          <a:custGeom>
            <a:avLst/>
            <a:gdLst/>
            <a:ahLst/>
            <a:cxnLst/>
            <a:rect l="l" t="t" r="r" b="b"/>
            <a:pathLst>
              <a:path w="90169" h="90170">
                <a:moveTo>
                  <a:pt x="0" y="0"/>
                </a:moveTo>
                <a:lnTo>
                  <a:pt x="44450"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4212643" y="5254725"/>
            <a:ext cx="81835" cy="81835"/>
          </a:xfrm>
          <a:custGeom>
            <a:avLst/>
            <a:gdLst/>
            <a:ahLst/>
            <a:cxnLst/>
            <a:rect l="l" t="t" r="r" b="b"/>
            <a:pathLst>
              <a:path w="90169" h="90170">
                <a:moveTo>
                  <a:pt x="90169" y="0"/>
                </a:moveTo>
                <a:lnTo>
                  <a:pt x="0" y="0"/>
                </a:lnTo>
                <a:lnTo>
                  <a:pt x="45719" y="90170"/>
                </a:lnTo>
                <a:lnTo>
                  <a:pt x="90169" y="0"/>
                </a:lnTo>
                <a:close/>
              </a:path>
            </a:pathLst>
          </a:custGeom>
          <a:solidFill>
            <a:srgbClr val="999999"/>
          </a:solidFill>
        </p:spPr>
        <p:txBody>
          <a:bodyPr wrap="square" lIns="0" tIns="0" rIns="0" bIns="0" rtlCol="0"/>
          <a:lstStyle/>
          <a:p>
            <a:endParaRPr sz="1634"/>
          </a:p>
        </p:txBody>
      </p:sp>
      <p:sp>
        <p:nvSpPr>
          <p:cNvPr id="115" name="object 115"/>
          <p:cNvSpPr/>
          <p:nvPr/>
        </p:nvSpPr>
        <p:spPr>
          <a:xfrm>
            <a:off x="4212643" y="5254725"/>
            <a:ext cx="81835" cy="81835"/>
          </a:xfrm>
          <a:custGeom>
            <a:avLst/>
            <a:gdLst/>
            <a:ahLst/>
            <a:cxnLst/>
            <a:rect l="l" t="t" r="r" b="b"/>
            <a:pathLst>
              <a:path w="90169" h="90170">
                <a:moveTo>
                  <a:pt x="0" y="0"/>
                </a:moveTo>
                <a:lnTo>
                  <a:pt x="4571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4666771" y="4804057"/>
            <a:ext cx="81835" cy="81835"/>
          </a:xfrm>
          <a:custGeom>
            <a:avLst/>
            <a:gdLst/>
            <a:ahLst/>
            <a:cxnLst/>
            <a:rect l="l" t="t" r="r" b="b"/>
            <a:pathLst>
              <a:path w="90170" h="90170">
                <a:moveTo>
                  <a:pt x="90170" y="0"/>
                </a:moveTo>
                <a:lnTo>
                  <a:pt x="0" y="0"/>
                </a:lnTo>
                <a:lnTo>
                  <a:pt x="44450" y="90169"/>
                </a:lnTo>
                <a:lnTo>
                  <a:pt x="90170" y="0"/>
                </a:lnTo>
                <a:close/>
              </a:path>
            </a:pathLst>
          </a:custGeom>
          <a:solidFill>
            <a:srgbClr val="999999"/>
          </a:solidFill>
        </p:spPr>
        <p:txBody>
          <a:bodyPr wrap="square" lIns="0" tIns="0" rIns="0" bIns="0" rtlCol="0"/>
          <a:lstStyle/>
          <a:p>
            <a:endParaRPr sz="1634"/>
          </a:p>
        </p:txBody>
      </p:sp>
      <p:sp>
        <p:nvSpPr>
          <p:cNvPr id="117" name="object 117"/>
          <p:cNvSpPr/>
          <p:nvPr/>
        </p:nvSpPr>
        <p:spPr>
          <a:xfrm>
            <a:off x="4666771" y="4804057"/>
            <a:ext cx="81835" cy="81835"/>
          </a:xfrm>
          <a:custGeom>
            <a:avLst/>
            <a:gdLst/>
            <a:ahLst/>
            <a:cxnLst/>
            <a:rect l="l" t="t" r="r" b="b"/>
            <a:pathLst>
              <a:path w="90170" h="90170">
                <a:moveTo>
                  <a:pt x="0" y="0"/>
                </a:moveTo>
                <a:lnTo>
                  <a:pt x="4445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5119743" y="4394882"/>
            <a:ext cx="81835" cy="81835"/>
          </a:xfrm>
          <a:custGeom>
            <a:avLst/>
            <a:gdLst/>
            <a:ahLst/>
            <a:cxnLst/>
            <a:rect l="l" t="t" r="r" b="b"/>
            <a:pathLst>
              <a:path w="90170" h="90170">
                <a:moveTo>
                  <a:pt x="90169" y="0"/>
                </a:moveTo>
                <a:lnTo>
                  <a:pt x="0" y="0"/>
                </a:lnTo>
                <a:lnTo>
                  <a:pt x="45719" y="90169"/>
                </a:lnTo>
                <a:lnTo>
                  <a:pt x="90169" y="0"/>
                </a:lnTo>
                <a:close/>
              </a:path>
            </a:pathLst>
          </a:custGeom>
          <a:solidFill>
            <a:srgbClr val="999999"/>
          </a:solidFill>
        </p:spPr>
        <p:txBody>
          <a:bodyPr wrap="square" lIns="0" tIns="0" rIns="0" bIns="0" rtlCol="0"/>
          <a:lstStyle/>
          <a:p>
            <a:endParaRPr sz="1634"/>
          </a:p>
        </p:txBody>
      </p:sp>
      <p:sp>
        <p:nvSpPr>
          <p:cNvPr id="119" name="object 119"/>
          <p:cNvSpPr/>
          <p:nvPr/>
        </p:nvSpPr>
        <p:spPr>
          <a:xfrm>
            <a:off x="5119743" y="4394882"/>
            <a:ext cx="81835" cy="81835"/>
          </a:xfrm>
          <a:custGeom>
            <a:avLst/>
            <a:gdLst/>
            <a:ahLst/>
            <a:cxnLst/>
            <a:rect l="l" t="t" r="r" b="b"/>
            <a:pathLst>
              <a:path w="90170" h="90170">
                <a:moveTo>
                  <a:pt x="0" y="0"/>
                </a:moveTo>
                <a:lnTo>
                  <a:pt x="4571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5573870" y="3981098"/>
            <a:ext cx="81835" cy="81835"/>
          </a:xfrm>
          <a:custGeom>
            <a:avLst/>
            <a:gdLst/>
            <a:ahLst/>
            <a:cxnLst/>
            <a:rect l="l" t="t" r="r" b="b"/>
            <a:pathLst>
              <a:path w="90170" h="90170">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21" name="object 121"/>
          <p:cNvSpPr/>
          <p:nvPr/>
        </p:nvSpPr>
        <p:spPr>
          <a:xfrm>
            <a:off x="5573870" y="3981098"/>
            <a:ext cx="81835" cy="81835"/>
          </a:xfrm>
          <a:custGeom>
            <a:avLst/>
            <a:gdLst/>
            <a:ahLst/>
            <a:cxnLst/>
            <a:rect l="l" t="t" r="r" b="b"/>
            <a:pathLst>
              <a:path w="90170" h="90170">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6026845" y="3596129"/>
            <a:ext cx="81835" cy="81835"/>
          </a:xfrm>
          <a:custGeom>
            <a:avLst/>
            <a:gdLst/>
            <a:ahLst/>
            <a:cxnLst/>
            <a:rect l="l" t="t" r="r" b="b"/>
            <a:pathLst>
              <a:path w="90170" h="90170">
                <a:moveTo>
                  <a:pt x="90170" y="0"/>
                </a:moveTo>
                <a:lnTo>
                  <a:pt x="0" y="0"/>
                </a:lnTo>
                <a:lnTo>
                  <a:pt x="45720" y="90170"/>
                </a:lnTo>
                <a:lnTo>
                  <a:pt x="90170" y="0"/>
                </a:lnTo>
                <a:close/>
              </a:path>
            </a:pathLst>
          </a:custGeom>
          <a:solidFill>
            <a:srgbClr val="999999"/>
          </a:solidFill>
        </p:spPr>
        <p:txBody>
          <a:bodyPr wrap="square" lIns="0" tIns="0" rIns="0" bIns="0" rtlCol="0"/>
          <a:lstStyle/>
          <a:p>
            <a:endParaRPr sz="1634"/>
          </a:p>
        </p:txBody>
      </p:sp>
      <p:sp>
        <p:nvSpPr>
          <p:cNvPr id="123" name="object 123"/>
          <p:cNvSpPr/>
          <p:nvPr/>
        </p:nvSpPr>
        <p:spPr>
          <a:xfrm>
            <a:off x="6026845" y="3596129"/>
            <a:ext cx="81835" cy="81835"/>
          </a:xfrm>
          <a:custGeom>
            <a:avLst/>
            <a:gdLst/>
            <a:ahLst/>
            <a:cxnLst/>
            <a:rect l="l" t="t" r="r" b="b"/>
            <a:pathLst>
              <a:path w="90170" h="90170">
                <a:moveTo>
                  <a:pt x="0" y="0"/>
                </a:moveTo>
                <a:lnTo>
                  <a:pt x="4572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6480969" y="3256110"/>
            <a:ext cx="80682" cy="81835"/>
          </a:xfrm>
          <a:custGeom>
            <a:avLst/>
            <a:gdLst/>
            <a:ahLst/>
            <a:cxnLst/>
            <a:rect l="l" t="t" r="r" b="b"/>
            <a:pathLst>
              <a:path w="88900" h="90170">
                <a:moveTo>
                  <a:pt x="88900" y="0"/>
                </a:moveTo>
                <a:lnTo>
                  <a:pt x="0" y="0"/>
                </a:lnTo>
                <a:lnTo>
                  <a:pt x="44450" y="90170"/>
                </a:lnTo>
                <a:lnTo>
                  <a:pt x="88900" y="0"/>
                </a:lnTo>
                <a:close/>
              </a:path>
            </a:pathLst>
          </a:custGeom>
          <a:solidFill>
            <a:srgbClr val="999999"/>
          </a:solidFill>
        </p:spPr>
        <p:txBody>
          <a:bodyPr wrap="square" lIns="0" tIns="0" rIns="0" bIns="0" rtlCol="0"/>
          <a:lstStyle/>
          <a:p>
            <a:endParaRPr sz="1634"/>
          </a:p>
        </p:txBody>
      </p:sp>
      <p:sp>
        <p:nvSpPr>
          <p:cNvPr id="125" name="object 125"/>
          <p:cNvSpPr/>
          <p:nvPr/>
        </p:nvSpPr>
        <p:spPr>
          <a:xfrm>
            <a:off x="6480969" y="3256110"/>
            <a:ext cx="80682" cy="81835"/>
          </a:xfrm>
          <a:custGeom>
            <a:avLst/>
            <a:gdLst/>
            <a:ahLst/>
            <a:cxnLst/>
            <a:rect l="l" t="t" r="r" b="b"/>
            <a:pathLst>
              <a:path w="88900" h="90170">
                <a:moveTo>
                  <a:pt x="0" y="0"/>
                </a:moveTo>
                <a:lnTo>
                  <a:pt x="4445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6933944" y="2979485"/>
            <a:ext cx="81835" cy="81835"/>
          </a:xfrm>
          <a:custGeom>
            <a:avLst/>
            <a:gdLst/>
            <a:ahLst/>
            <a:cxnLst/>
            <a:rect l="l" t="t" r="r" b="b"/>
            <a:pathLst>
              <a:path w="90170" h="90170">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27" name="object 127"/>
          <p:cNvSpPr/>
          <p:nvPr/>
        </p:nvSpPr>
        <p:spPr>
          <a:xfrm>
            <a:off x="6933944" y="2979485"/>
            <a:ext cx="81835" cy="81835"/>
          </a:xfrm>
          <a:custGeom>
            <a:avLst/>
            <a:gdLst/>
            <a:ahLst/>
            <a:cxnLst/>
            <a:rect l="l" t="t" r="r" b="b"/>
            <a:pathLst>
              <a:path w="90170" h="90170">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7386918" y="2746658"/>
            <a:ext cx="81835" cy="81835"/>
          </a:xfrm>
          <a:custGeom>
            <a:avLst/>
            <a:gdLst/>
            <a:ahLst/>
            <a:cxnLst/>
            <a:rect l="l" t="t" r="r" b="b"/>
            <a:pathLst>
              <a:path w="90170" h="90169">
                <a:moveTo>
                  <a:pt x="90170" y="0"/>
                </a:moveTo>
                <a:lnTo>
                  <a:pt x="0" y="0"/>
                </a:lnTo>
                <a:lnTo>
                  <a:pt x="45720" y="90169"/>
                </a:lnTo>
                <a:lnTo>
                  <a:pt x="90170" y="0"/>
                </a:lnTo>
                <a:close/>
              </a:path>
            </a:pathLst>
          </a:custGeom>
          <a:solidFill>
            <a:srgbClr val="999999"/>
          </a:solidFill>
        </p:spPr>
        <p:txBody>
          <a:bodyPr wrap="square" lIns="0" tIns="0" rIns="0" bIns="0" rtlCol="0"/>
          <a:lstStyle/>
          <a:p>
            <a:endParaRPr sz="1634"/>
          </a:p>
        </p:txBody>
      </p:sp>
      <p:sp>
        <p:nvSpPr>
          <p:cNvPr id="129" name="object 129"/>
          <p:cNvSpPr/>
          <p:nvPr/>
        </p:nvSpPr>
        <p:spPr>
          <a:xfrm>
            <a:off x="7386918" y="2746658"/>
            <a:ext cx="81835" cy="81835"/>
          </a:xfrm>
          <a:custGeom>
            <a:avLst/>
            <a:gdLst/>
            <a:ahLst/>
            <a:cxnLst/>
            <a:rect l="l" t="t" r="r" b="b"/>
            <a:pathLst>
              <a:path w="90170" h="90169">
                <a:moveTo>
                  <a:pt x="0" y="0"/>
                </a:moveTo>
                <a:lnTo>
                  <a:pt x="4572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7841045" y="2659059"/>
            <a:ext cx="81835" cy="81835"/>
          </a:xfrm>
          <a:custGeom>
            <a:avLst/>
            <a:gdLst/>
            <a:ahLst/>
            <a:cxnLst/>
            <a:rect l="l" t="t" r="r" b="b"/>
            <a:pathLst>
              <a:path w="90170" h="90169">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31" name="object 131"/>
          <p:cNvSpPr/>
          <p:nvPr/>
        </p:nvSpPr>
        <p:spPr>
          <a:xfrm>
            <a:off x="7841045" y="2659059"/>
            <a:ext cx="81835" cy="81835"/>
          </a:xfrm>
          <a:custGeom>
            <a:avLst/>
            <a:gdLst/>
            <a:ahLst/>
            <a:cxnLst/>
            <a:rect l="l" t="t" r="r" b="b"/>
            <a:pathLst>
              <a:path w="90170" h="90169">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294018" y="2645229"/>
            <a:ext cx="81835" cy="81835"/>
          </a:xfrm>
          <a:custGeom>
            <a:avLst/>
            <a:gdLst/>
            <a:ahLst/>
            <a:cxnLst/>
            <a:rect l="l" t="t" r="r" b="b"/>
            <a:pathLst>
              <a:path w="90170" h="90169">
                <a:moveTo>
                  <a:pt x="90169" y="0"/>
                </a:moveTo>
                <a:lnTo>
                  <a:pt x="0" y="0"/>
                </a:lnTo>
                <a:lnTo>
                  <a:pt x="45719" y="90170"/>
                </a:lnTo>
                <a:lnTo>
                  <a:pt x="90169" y="0"/>
                </a:lnTo>
                <a:close/>
              </a:path>
            </a:pathLst>
          </a:custGeom>
          <a:solidFill>
            <a:srgbClr val="999999"/>
          </a:solidFill>
        </p:spPr>
        <p:txBody>
          <a:bodyPr wrap="square" lIns="0" tIns="0" rIns="0" bIns="0" rtlCol="0"/>
          <a:lstStyle/>
          <a:p>
            <a:endParaRPr sz="1634"/>
          </a:p>
        </p:txBody>
      </p:sp>
      <p:sp>
        <p:nvSpPr>
          <p:cNvPr id="133" name="object 133"/>
          <p:cNvSpPr/>
          <p:nvPr/>
        </p:nvSpPr>
        <p:spPr>
          <a:xfrm>
            <a:off x="8294018" y="2645229"/>
            <a:ext cx="81835" cy="81835"/>
          </a:xfrm>
          <a:custGeom>
            <a:avLst/>
            <a:gdLst/>
            <a:ahLst/>
            <a:cxnLst/>
            <a:rect l="l" t="t" r="r" b="b"/>
            <a:pathLst>
              <a:path w="90170" h="90169">
                <a:moveTo>
                  <a:pt x="0" y="0"/>
                </a:moveTo>
                <a:lnTo>
                  <a:pt x="4571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8748144" y="4182804"/>
            <a:ext cx="81835" cy="81835"/>
          </a:xfrm>
          <a:custGeom>
            <a:avLst/>
            <a:gdLst/>
            <a:ahLst/>
            <a:cxnLst/>
            <a:rect l="l" t="t" r="r" b="b"/>
            <a:pathLst>
              <a:path w="90170" h="90170">
                <a:moveTo>
                  <a:pt x="90170" y="0"/>
                </a:moveTo>
                <a:lnTo>
                  <a:pt x="0" y="0"/>
                </a:lnTo>
                <a:lnTo>
                  <a:pt x="44450" y="90170"/>
                </a:lnTo>
                <a:lnTo>
                  <a:pt x="90170" y="0"/>
                </a:lnTo>
                <a:close/>
              </a:path>
            </a:pathLst>
          </a:custGeom>
          <a:solidFill>
            <a:srgbClr val="999999"/>
          </a:solidFill>
        </p:spPr>
        <p:txBody>
          <a:bodyPr wrap="square" lIns="0" tIns="0" rIns="0" bIns="0" rtlCol="0"/>
          <a:lstStyle/>
          <a:p>
            <a:endParaRPr sz="1634"/>
          </a:p>
        </p:txBody>
      </p:sp>
      <p:sp>
        <p:nvSpPr>
          <p:cNvPr id="135" name="object 135"/>
          <p:cNvSpPr/>
          <p:nvPr/>
        </p:nvSpPr>
        <p:spPr>
          <a:xfrm>
            <a:off x="8748144" y="4182804"/>
            <a:ext cx="81835" cy="81835"/>
          </a:xfrm>
          <a:custGeom>
            <a:avLst/>
            <a:gdLst/>
            <a:ahLst/>
            <a:cxnLst/>
            <a:rect l="l" t="t" r="r" b="b"/>
            <a:pathLst>
              <a:path w="90170" h="90170">
                <a:moveTo>
                  <a:pt x="0" y="0"/>
                </a:moveTo>
                <a:lnTo>
                  <a:pt x="4445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136" name="object 136"/>
          <p:cNvSpPr/>
          <p:nvPr/>
        </p:nvSpPr>
        <p:spPr>
          <a:xfrm>
            <a:off x="9201119" y="4545874"/>
            <a:ext cx="81835" cy="80682"/>
          </a:xfrm>
          <a:custGeom>
            <a:avLst/>
            <a:gdLst/>
            <a:ahLst/>
            <a:cxnLst/>
            <a:rect l="l" t="t" r="r" b="b"/>
            <a:pathLst>
              <a:path w="90170" h="88900">
                <a:moveTo>
                  <a:pt x="90170" y="0"/>
                </a:moveTo>
                <a:lnTo>
                  <a:pt x="0" y="0"/>
                </a:lnTo>
                <a:lnTo>
                  <a:pt x="45720" y="88900"/>
                </a:lnTo>
                <a:lnTo>
                  <a:pt x="90170" y="0"/>
                </a:lnTo>
                <a:close/>
              </a:path>
            </a:pathLst>
          </a:custGeom>
          <a:solidFill>
            <a:srgbClr val="999999"/>
          </a:solidFill>
        </p:spPr>
        <p:txBody>
          <a:bodyPr wrap="square" lIns="0" tIns="0" rIns="0" bIns="0" rtlCol="0"/>
          <a:lstStyle/>
          <a:p>
            <a:endParaRPr sz="1634"/>
          </a:p>
        </p:txBody>
      </p:sp>
      <p:sp>
        <p:nvSpPr>
          <p:cNvPr id="137" name="object 137"/>
          <p:cNvSpPr/>
          <p:nvPr/>
        </p:nvSpPr>
        <p:spPr>
          <a:xfrm>
            <a:off x="9201119" y="4545874"/>
            <a:ext cx="81835" cy="80682"/>
          </a:xfrm>
          <a:custGeom>
            <a:avLst/>
            <a:gdLst/>
            <a:ahLst/>
            <a:cxnLst/>
            <a:rect l="l" t="t" r="r" b="b"/>
            <a:pathLst>
              <a:path w="90170" h="88900">
                <a:moveTo>
                  <a:pt x="0" y="0"/>
                </a:moveTo>
                <a:lnTo>
                  <a:pt x="45720" y="88900"/>
                </a:lnTo>
                <a:lnTo>
                  <a:pt x="90170" y="0"/>
                </a:lnTo>
                <a:lnTo>
                  <a:pt x="0" y="0"/>
                </a:lnTo>
                <a:close/>
              </a:path>
            </a:pathLst>
          </a:custGeom>
          <a:ln w="3175">
            <a:solidFill>
              <a:srgbClr val="000000"/>
            </a:solidFill>
          </a:ln>
        </p:spPr>
        <p:txBody>
          <a:bodyPr wrap="square" lIns="0" tIns="0" rIns="0" bIns="0" rtlCol="0"/>
          <a:lstStyle/>
          <a:p>
            <a:endParaRPr sz="1634"/>
          </a:p>
        </p:txBody>
      </p:sp>
      <p:sp>
        <p:nvSpPr>
          <p:cNvPr id="138" name="object 138"/>
          <p:cNvSpPr txBox="1"/>
          <p:nvPr/>
        </p:nvSpPr>
        <p:spPr>
          <a:xfrm>
            <a:off x="3395447" y="5142923"/>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39" name="object 139"/>
          <p:cNvSpPr txBox="1"/>
          <p:nvPr/>
        </p:nvSpPr>
        <p:spPr>
          <a:xfrm>
            <a:off x="3395447" y="4505531"/>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140" name="object 140"/>
          <p:cNvSpPr txBox="1"/>
          <p:nvPr/>
        </p:nvSpPr>
        <p:spPr>
          <a:xfrm>
            <a:off x="3395447" y="3869295"/>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r>
              <a:rPr sz="1089" spc="5" dirty="0">
                <a:latin typeface="Arial"/>
                <a:cs typeface="Arial"/>
              </a:rPr>
              <a:t>0</a:t>
            </a:r>
            <a:r>
              <a:rPr sz="1089" dirty="0">
                <a:latin typeface="Arial"/>
                <a:cs typeface="Arial"/>
              </a:rPr>
              <a:t>00</a:t>
            </a:r>
            <a:endParaRPr sz="1089">
              <a:latin typeface="Arial"/>
              <a:cs typeface="Arial"/>
            </a:endParaRPr>
          </a:p>
        </p:txBody>
      </p:sp>
      <p:sp>
        <p:nvSpPr>
          <p:cNvPr id="141" name="object 141"/>
          <p:cNvSpPr txBox="1"/>
          <p:nvPr/>
        </p:nvSpPr>
        <p:spPr>
          <a:xfrm>
            <a:off x="3395447" y="3233056"/>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r>
              <a:rPr sz="1089" spc="5" dirty="0">
                <a:latin typeface="Arial"/>
                <a:cs typeface="Arial"/>
              </a:rPr>
              <a:t>0</a:t>
            </a:r>
            <a:r>
              <a:rPr sz="1089" dirty="0">
                <a:latin typeface="Arial"/>
                <a:cs typeface="Arial"/>
              </a:rPr>
              <a:t>00</a:t>
            </a:r>
            <a:endParaRPr sz="1089">
              <a:latin typeface="Arial"/>
              <a:cs typeface="Arial"/>
            </a:endParaRPr>
          </a:p>
        </p:txBody>
      </p:sp>
      <p:sp>
        <p:nvSpPr>
          <p:cNvPr id="142" name="object 142"/>
          <p:cNvSpPr txBox="1"/>
          <p:nvPr/>
        </p:nvSpPr>
        <p:spPr>
          <a:xfrm>
            <a:off x="3318224" y="2596819"/>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0</a:t>
            </a:r>
            <a:r>
              <a:rPr sz="1089" spc="5" dirty="0">
                <a:latin typeface="Arial"/>
                <a:cs typeface="Arial"/>
              </a:rPr>
              <a:t>0</a:t>
            </a:r>
            <a:r>
              <a:rPr sz="1089" dirty="0">
                <a:latin typeface="Arial"/>
                <a:cs typeface="Arial"/>
              </a:rPr>
              <a:t>00</a:t>
            </a:r>
            <a:endParaRPr sz="1089">
              <a:latin typeface="Arial"/>
              <a:cs typeface="Arial"/>
            </a:endParaRPr>
          </a:p>
        </p:txBody>
      </p:sp>
      <p:sp>
        <p:nvSpPr>
          <p:cNvPr id="143" name="object 143"/>
          <p:cNvSpPr txBox="1"/>
          <p:nvPr/>
        </p:nvSpPr>
        <p:spPr>
          <a:xfrm>
            <a:off x="3318224" y="1959429"/>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44" name="object 144"/>
          <p:cNvSpPr txBox="1"/>
          <p:nvPr/>
        </p:nvSpPr>
        <p:spPr>
          <a:xfrm>
            <a:off x="3318224" y="1323191"/>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145" name="object 145"/>
          <p:cNvSpPr/>
          <p:nvPr/>
        </p:nvSpPr>
        <p:spPr>
          <a:xfrm>
            <a:off x="4119859" y="1720625"/>
            <a:ext cx="0" cy="58207"/>
          </a:xfrm>
          <a:custGeom>
            <a:avLst/>
            <a:gdLst/>
            <a:ahLst/>
            <a:cxnLst/>
            <a:rect l="l" t="t" r="r" b="b"/>
            <a:pathLst>
              <a:path h="64135">
                <a:moveTo>
                  <a:pt x="0" y="0"/>
                </a:moveTo>
                <a:lnTo>
                  <a:pt x="0" y="63974"/>
                </a:lnTo>
              </a:path>
            </a:pathLst>
          </a:custGeom>
          <a:ln w="49529">
            <a:solidFill>
              <a:srgbClr val="00FF00"/>
            </a:solidFill>
          </a:ln>
        </p:spPr>
        <p:txBody>
          <a:bodyPr wrap="square" lIns="0" tIns="0" rIns="0" bIns="0" rtlCol="0"/>
          <a:lstStyle/>
          <a:p>
            <a:endParaRPr sz="1634"/>
          </a:p>
        </p:txBody>
      </p:sp>
      <p:sp>
        <p:nvSpPr>
          <p:cNvPr id="146" name="object 146"/>
          <p:cNvSpPr/>
          <p:nvPr/>
        </p:nvSpPr>
        <p:spPr>
          <a:xfrm>
            <a:off x="3983851" y="1720625"/>
            <a:ext cx="0" cy="58207"/>
          </a:xfrm>
          <a:custGeom>
            <a:avLst/>
            <a:gdLst/>
            <a:ahLst/>
            <a:cxnLst/>
            <a:rect l="l" t="t" r="r" b="b"/>
            <a:pathLst>
              <a:path h="64135">
                <a:moveTo>
                  <a:pt x="0" y="0"/>
                </a:moveTo>
                <a:lnTo>
                  <a:pt x="0" y="63974"/>
                </a:lnTo>
              </a:path>
            </a:pathLst>
          </a:custGeom>
          <a:ln w="49529">
            <a:solidFill>
              <a:srgbClr val="00FF00"/>
            </a:solidFill>
          </a:ln>
        </p:spPr>
        <p:txBody>
          <a:bodyPr wrap="square" lIns="0" tIns="0" rIns="0" bIns="0" rtlCol="0"/>
          <a:lstStyle/>
          <a:p>
            <a:endParaRPr sz="1634"/>
          </a:p>
        </p:txBody>
      </p:sp>
      <p:sp>
        <p:nvSpPr>
          <p:cNvPr id="147" name="object 147"/>
          <p:cNvSpPr/>
          <p:nvPr/>
        </p:nvSpPr>
        <p:spPr>
          <a:xfrm>
            <a:off x="4006326" y="1704702"/>
            <a:ext cx="91056" cy="89903"/>
          </a:xfrm>
          <a:custGeom>
            <a:avLst/>
            <a:gdLst/>
            <a:ahLst/>
            <a:cxnLst/>
            <a:rect l="l" t="t" r="r" b="b"/>
            <a:pathLst>
              <a:path w="100330" h="99060">
                <a:moveTo>
                  <a:pt x="0" y="0"/>
                </a:moveTo>
                <a:lnTo>
                  <a:pt x="100330" y="0"/>
                </a:lnTo>
                <a:lnTo>
                  <a:pt x="100330" y="99060"/>
                </a:lnTo>
                <a:lnTo>
                  <a:pt x="0" y="99060"/>
                </a:lnTo>
                <a:lnTo>
                  <a:pt x="0" y="0"/>
                </a:lnTo>
                <a:close/>
              </a:path>
            </a:pathLst>
          </a:custGeom>
          <a:solidFill>
            <a:srgbClr val="00FF00"/>
          </a:solidFill>
        </p:spPr>
        <p:txBody>
          <a:bodyPr wrap="square" lIns="0" tIns="0" rIns="0" bIns="0" rtlCol="0"/>
          <a:lstStyle/>
          <a:p>
            <a:endParaRPr sz="1634"/>
          </a:p>
        </p:txBody>
      </p:sp>
      <p:sp>
        <p:nvSpPr>
          <p:cNvPr id="148" name="object 148"/>
          <p:cNvSpPr/>
          <p:nvPr/>
        </p:nvSpPr>
        <p:spPr>
          <a:xfrm>
            <a:off x="4006326" y="1704702"/>
            <a:ext cx="91056" cy="89903"/>
          </a:xfrm>
          <a:custGeom>
            <a:avLst/>
            <a:gdLst/>
            <a:ahLst/>
            <a:cxnLst/>
            <a:rect l="l" t="t" r="r" b="b"/>
            <a:pathLst>
              <a:path w="100330" h="99060">
                <a:moveTo>
                  <a:pt x="0" y="0"/>
                </a:moveTo>
                <a:lnTo>
                  <a:pt x="0" y="99060"/>
                </a:lnTo>
                <a:lnTo>
                  <a:pt x="100330" y="99060"/>
                </a:lnTo>
                <a:lnTo>
                  <a:pt x="100330" y="0"/>
                </a:lnTo>
                <a:lnTo>
                  <a:pt x="0" y="0"/>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3961375" y="2144998"/>
            <a:ext cx="180959" cy="0"/>
          </a:xfrm>
          <a:custGeom>
            <a:avLst/>
            <a:gdLst/>
            <a:ahLst/>
            <a:cxnLst/>
            <a:rect l="l" t="t" r="r" b="b"/>
            <a:pathLst>
              <a:path w="199389">
                <a:moveTo>
                  <a:pt x="0" y="0"/>
                </a:moveTo>
                <a:lnTo>
                  <a:pt x="199389" y="0"/>
                </a:lnTo>
              </a:path>
            </a:pathLst>
          </a:custGeom>
          <a:ln w="63974">
            <a:solidFill>
              <a:srgbClr val="0046FF"/>
            </a:solidFill>
          </a:ln>
        </p:spPr>
        <p:txBody>
          <a:bodyPr wrap="square" lIns="0" tIns="0" rIns="0" bIns="0" rtlCol="0"/>
          <a:lstStyle/>
          <a:p>
            <a:endParaRPr sz="1634"/>
          </a:p>
        </p:txBody>
      </p:sp>
      <p:sp>
        <p:nvSpPr>
          <p:cNvPr id="150" name="object 150"/>
          <p:cNvSpPr/>
          <p:nvPr/>
        </p:nvSpPr>
        <p:spPr>
          <a:xfrm>
            <a:off x="4006326" y="2100046"/>
            <a:ext cx="91056" cy="89903"/>
          </a:xfrm>
          <a:custGeom>
            <a:avLst/>
            <a:gdLst/>
            <a:ahLst/>
            <a:cxnLst/>
            <a:rect l="l" t="t" r="r" b="b"/>
            <a:pathLst>
              <a:path w="100330" h="99060">
                <a:moveTo>
                  <a:pt x="50800" y="0"/>
                </a:moveTo>
                <a:lnTo>
                  <a:pt x="0" y="49530"/>
                </a:lnTo>
                <a:lnTo>
                  <a:pt x="50800" y="99060"/>
                </a:lnTo>
                <a:lnTo>
                  <a:pt x="100330" y="49530"/>
                </a:lnTo>
                <a:lnTo>
                  <a:pt x="50800" y="0"/>
                </a:lnTo>
                <a:close/>
              </a:path>
            </a:pathLst>
          </a:custGeom>
          <a:solidFill>
            <a:srgbClr val="0046FF"/>
          </a:solidFill>
        </p:spPr>
        <p:txBody>
          <a:bodyPr wrap="square" lIns="0" tIns="0" rIns="0" bIns="0" rtlCol="0"/>
          <a:lstStyle/>
          <a:p>
            <a:endParaRPr sz="1634"/>
          </a:p>
        </p:txBody>
      </p:sp>
      <p:sp>
        <p:nvSpPr>
          <p:cNvPr id="151" name="object 151"/>
          <p:cNvSpPr/>
          <p:nvPr/>
        </p:nvSpPr>
        <p:spPr>
          <a:xfrm>
            <a:off x="4006326" y="2100046"/>
            <a:ext cx="91056" cy="89903"/>
          </a:xfrm>
          <a:custGeom>
            <a:avLst/>
            <a:gdLst/>
            <a:ahLst/>
            <a:cxnLst/>
            <a:rect l="l" t="t" r="r" b="b"/>
            <a:pathLst>
              <a:path w="100330" h="99060">
                <a:moveTo>
                  <a:pt x="0" y="49530"/>
                </a:moveTo>
                <a:lnTo>
                  <a:pt x="50800" y="99060"/>
                </a:lnTo>
                <a:lnTo>
                  <a:pt x="100330" y="49530"/>
                </a:lnTo>
                <a:lnTo>
                  <a:pt x="50800" y="0"/>
                </a:lnTo>
                <a:lnTo>
                  <a:pt x="0" y="49530"/>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3961375" y="2541494"/>
            <a:ext cx="180959" cy="0"/>
          </a:xfrm>
          <a:custGeom>
            <a:avLst/>
            <a:gdLst/>
            <a:ahLst/>
            <a:cxnLst/>
            <a:rect l="l" t="t" r="r" b="b"/>
            <a:pathLst>
              <a:path w="199389">
                <a:moveTo>
                  <a:pt x="0" y="0"/>
                </a:moveTo>
                <a:lnTo>
                  <a:pt x="199389" y="0"/>
                </a:lnTo>
              </a:path>
            </a:pathLst>
          </a:custGeom>
          <a:ln w="63974">
            <a:solidFill>
              <a:srgbClr val="999999"/>
            </a:solidFill>
          </a:ln>
        </p:spPr>
        <p:txBody>
          <a:bodyPr wrap="square" lIns="0" tIns="0" rIns="0" bIns="0" rtlCol="0"/>
          <a:lstStyle/>
          <a:p>
            <a:endParaRPr sz="1634"/>
          </a:p>
        </p:txBody>
      </p:sp>
      <p:sp>
        <p:nvSpPr>
          <p:cNvPr id="153" name="object 153"/>
          <p:cNvSpPr/>
          <p:nvPr/>
        </p:nvSpPr>
        <p:spPr>
          <a:xfrm>
            <a:off x="4006326" y="2495390"/>
            <a:ext cx="91056" cy="91056"/>
          </a:xfrm>
          <a:custGeom>
            <a:avLst/>
            <a:gdLst/>
            <a:ahLst/>
            <a:cxnLst/>
            <a:rect l="l" t="t" r="r" b="b"/>
            <a:pathLst>
              <a:path w="100330" h="100330">
                <a:moveTo>
                  <a:pt x="100330" y="0"/>
                </a:moveTo>
                <a:lnTo>
                  <a:pt x="0" y="0"/>
                </a:lnTo>
                <a:lnTo>
                  <a:pt x="50800" y="100329"/>
                </a:lnTo>
                <a:lnTo>
                  <a:pt x="100330" y="0"/>
                </a:lnTo>
                <a:close/>
              </a:path>
            </a:pathLst>
          </a:custGeom>
          <a:solidFill>
            <a:srgbClr val="999999"/>
          </a:solidFill>
        </p:spPr>
        <p:txBody>
          <a:bodyPr wrap="square" lIns="0" tIns="0" rIns="0" bIns="0" rtlCol="0"/>
          <a:lstStyle/>
          <a:p>
            <a:endParaRPr sz="1634"/>
          </a:p>
        </p:txBody>
      </p:sp>
      <p:sp>
        <p:nvSpPr>
          <p:cNvPr id="154" name="object 154"/>
          <p:cNvSpPr/>
          <p:nvPr/>
        </p:nvSpPr>
        <p:spPr>
          <a:xfrm>
            <a:off x="4006326" y="2495390"/>
            <a:ext cx="91056" cy="91056"/>
          </a:xfrm>
          <a:custGeom>
            <a:avLst/>
            <a:gdLst/>
            <a:ahLst/>
            <a:cxnLst/>
            <a:rect l="l" t="t" r="r" b="b"/>
            <a:pathLst>
              <a:path w="100330" h="100330">
                <a:moveTo>
                  <a:pt x="0" y="0"/>
                </a:moveTo>
                <a:lnTo>
                  <a:pt x="50800" y="100329"/>
                </a:lnTo>
                <a:lnTo>
                  <a:pt x="100330" y="0"/>
                </a:lnTo>
                <a:lnTo>
                  <a:pt x="0" y="0"/>
                </a:lnTo>
                <a:close/>
              </a:path>
            </a:pathLst>
          </a:custGeom>
          <a:ln w="3175">
            <a:solidFill>
              <a:srgbClr val="000000"/>
            </a:solidFill>
          </a:ln>
        </p:spPr>
        <p:txBody>
          <a:bodyPr wrap="square" lIns="0" tIns="0" rIns="0" bIns="0" rtlCol="0"/>
          <a:lstStyle/>
          <a:p>
            <a:endParaRPr sz="1634"/>
          </a:p>
        </p:txBody>
      </p:sp>
      <p:sp>
        <p:nvSpPr>
          <p:cNvPr id="155" name="object 155"/>
          <p:cNvSpPr txBox="1"/>
          <p:nvPr/>
        </p:nvSpPr>
        <p:spPr>
          <a:xfrm>
            <a:off x="3800011" y="1425485"/>
            <a:ext cx="5442601" cy="615207"/>
          </a:xfrm>
          <a:prstGeom prst="rect">
            <a:avLst/>
          </a:prstGeom>
          <a:ln w="3175">
            <a:solidFill>
              <a:srgbClr val="B2B2B2"/>
            </a:solidFill>
          </a:ln>
        </p:spPr>
        <p:txBody>
          <a:bodyPr vert="horz" wrap="square" lIns="0" tIns="4610" rIns="0" bIns="0" rtlCol="0">
            <a:spAutoFit/>
          </a:bodyPr>
          <a:lstStyle/>
          <a:p>
            <a:pPr>
              <a:spcBef>
                <a:spcPts val="36"/>
              </a:spcBef>
            </a:pPr>
            <a:endParaRPr sz="1634">
              <a:latin typeface="Times New Roman"/>
              <a:cs typeface="Times New Roman"/>
            </a:endParaRPr>
          </a:p>
          <a:p>
            <a:pPr marL="372864" marR="3908445">
              <a:lnSpc>
                <a:spcPts val="1434"/>
              </a:lnSpc>
            </a:pPr>
            <a:r>
              <a:rPr sz="1271" dirty="0">
                <a:latin typeface="Arial"/>
                <a:cs typeface="Arial"/>
              </a:rPr>
              <a:t>Throughput</a:t>
            </a:r>
            <a:r>
              <a:rPr sz="1271" spc="-68" dirty="0">
                <a:latin typeface="Arial"/>
                <a:cs typeface="Arial"/>
              </a:rPr>
              <a:t> </a:t>
            </a:r>
            <a:r>
              <a:rPr sz="1271" spc="-18" dirty="0">
                <a:latin typeface="Arial"/>
                <a:cs typeface="Arial"/>
              </a:rPr>
              <a:t>with  </a:t>
            </a:r>
            <a:r>
              <a:rPr sz="1271" spc="23" dirty="0">
                <a:latin typeface="Arial"/>
                <a:cs typeface="Arial"/>
              </a:rPr>
              <a:t>sloppy</a:t>
            </a:r>
            <a:r>
              <a:rPr sz="1271" spc="-82" dirty="0">
                <a:latin typeface="Arial"/>
                <a:cs typeface="Arial"/>
              </a:rPr>
              <a:t> </a:t>
            </a:r>
            <a:r>
              <a:rPr sz="1271" dirty="0">
                <a:latin typeface="Arial"/>
                <a:cs typeface="Arial"/>
              </a:rPr>
              <a:t>counters</a:t>
            </a:r>
            <a:endParaRPr sz="1271">
              <a:latin typeface="Arial"/>
              <a:cs typeface="Arial"/>
            </a:endParaRPr>
          </a:p>
        </p:txBody>
      </p:sp>
      <p:sp>
        <p:nvSpPr>
          <p:cNvPr id="156" name="object 156"/>
          <p:cNvSpPr txBox="1"/>
          <p:nvPr/>
        </p:nvSpPr>
        <p:spPr>
          <a:xfrm>
            <a:off x="3800011" y="2062011"/>
            <a:ext cx="5442601" cy="571536"/>
          </a:xfrm>
          <a:prstGeom prst="rect">
            <a:avLst/>
          </a:prstGeom>
          <a:ln w="3175">
            <a:solidFill>
              <a:srgbClr val="B2B2B2"/>
            </a:solidFill>
          </a:ln>
        </p:spPr>
        <p:txBody>
          <a:bodyPr vert="horz" wrap="square" lIns="0" tIns="4034" rIns="0" bIns="0" rtlCol="0">
            <a:spAutoFit/>
          </a:bodyPr>
          <a:lstStyle/>
          <a:p>
            <a:pPr marL="372864" marR="3908445">
              <a:lnSpc>
                <a:spcPts val="1425"/>
              </a:lnSpc>
              <a:spcBef>
                <a:spcPts val="32"/>
              </a:spcBef>
            </a:pPr>
            <a:r>
              <a:rPr sz="1271" dirty="0">
                <a:latin typeface="Arial"/>
                <a:cs typeface="Arial"/>
              </a:rPr>
              <a:t>Throughput</a:t>
            </a:r>
            <a:r>
              <a:rPr sz="1271" spc="-68" dirty="0">
                <a:latin typeface="Arial"/>
                <a:cs typeface="Arial"/>
              </a:rPr>
              <a:t> </a:t>
            </a:r>
            <a:r>
              <a:rPr sz="1271" spc="-18" dirty="0">
                <a:latin typeface="Arial"/>
                <a:cs typeface="Arial"/>
              </a:rPr>
              <a:t>with  </a:t>
            </a:r>
            <a:r>
              <a:rPr sz="1271" spc="5" dirty="0">
                <a:latin typeface="Arial"/>
                <a:cs typeface="Arial"/>
              </a:rPr>
              <a:t>per-core</a:t>
            </a:r>
            <a:r>
              <a:rPr sz="1271" spc="-9" dirty="0">
                <a:latin typeface="Arial"/>
                <a:cs typeface="Arial"/>
              </a:rPr>
              <a:t> </a:t>
            </a:r>
            <a:r>
              <a:rPr sz="1271" dirty="0">
                <a:latin typeface="Arial"/>
                <a:cs typeface="Arial"/>
              </a:rPr>
              <a:t>lookup</a:t>
            </a:r>
            <a:endParaRPr sz="1271">
              <a:latin typeface="Arial"/>
              <a:cs typeface="Arial"/>
            </a:endParaRPr>
          </a:p>
          <a:p>
            <a:pPr marL="372864">
              <a:spcBef>
                <a:spcPts val="127"/>
              </a:spcBef>
            </a:pPr>
            <a:r>
              <a:rPr sz="1271" dirty="0">
                <a:latin typeface="Arial"/>
                <a:cs typeface="Arial"/>
              </a:rPr>
              <a:t>Throughput</a:t>
            </a:r>
            <a:r>
              <a:rPr sz="1271" spc="-73" dirty="0">
                <a:latin typeface="Arial"/>
                <a:cs typeface="Arial"/>
              </a:rPr>
              <a:t> </a:t>
            </a:r>
            <a:r>
              <a:rPr sz="1271" spc="9" dirty="0">
                <a:latin typeface="Arial"/>
                <a:cs typeface="Arial"/>
              </a:rPr>
              <a:t>of</a:t>
            </a:r>
            <a:endParaRPr sz="1271">
              <a:latin typeface="Arial"/>
              <a:cs typeface="Arial"/>
            </a:endParaRPr>
          </a:p>
        </p:txBody>
      </p:sp>
      <p:sp>
        <p:nvSpPr>
          <p:cNvPr id="157" name="object 157"/>
          <p:cNvSpPr txBox="1"/>
          <p:nvPr/>
        </p:nvSpPr>
        <p:spPr>
          <a:xfrm>
            <a:off x="4173454" y="2616413"/>
            <a:ext cx="827570" cy="207205"/>
          </a:xfrm>
          <a:prstGeom prst="rect">
            <a:avLst/>
          </a:prstGeom>
        </p:spPr>
        <p:txBody>
          <a:bodyPr vert="horz" wrap="square" lIns="0" tIns="11526" rIns="0" bIns="0" rtlCol="0">
            <a:spAutoFit/>
          </a:bodyPr>
          <a:lstStyle/>
          <a:p>
            <a:pPr>
              <a:spcBef>
                <a:spcPts val="91"/>
              </a:spcBef>
            </a:pPr>
            <a:r>
              <a:rPr sz="1271" spc="14" dirty="0">
                <a:latin typeface="Arial"/>
                <a:cs typeface="Arial"/>
              </a:rPr>
              <a:t>stock</a:t>
            </a:r>
            <a:r>
              <a:rPr sz="1271" spc="-113" dirty="0">
                <a:latin typeface="Arial"/>
                <a:cs typeface="Arial"/>
              </a:rPr>
              <a:t> </a:t>
            </a:r>
            <a:r>
              <a:rPr sz="1271" spc="-5" dirty="0">
                <a:latin typeface="Arial"/>
                <a:cs typeface="Arial"/>
              </a:rPr>
              <a:t>Linux</a:t>
            </a:r>
            <a:endParaRPr sz="1271">
              <a:latin typeface="Arial"/>
              <a:cs typeface="Arial"/>
            </a:endParaRPr>
          </a:p>
        </p:txBody>
      </p:sp>
      <p:sp>
        <p:nvSpPr>
          <p:cNvPr id="158" name="object 158"/>
          <p:cNvSpPr txBox="1"/>
          <p:nvPr/>
        </p:nvSpPr>
        <p:spPr>
          <a:xfrm>
            <a:off x="2987605" y="2452421"/>
            <a:ext cx="218008" cy="2557054"/>
          </a:xfrm>
          <a:prstGeom prst="rect">
            <a:avLst/>
          </a:prstGeom>
        </p:spPr>
        <p:txBody>
          <a:bodyPr vert="vert270" wrap="square" lIns="0" tIns="0" rIns="0" bIns="0" rtlCol="0">
            <a:spAutoFit/>
          </a:bodyPr>
          <a:lstStyle/>
          <a:p>
            <a:pPr marL="11526">
              <a:lnSpc>
                <a:spcPts val="1697"/>
              </a:lnSpc>
            </a:pPr>
            <a:r>
              <a:rPr sz="1452" spc="-73" dirty="0">
                <a:latin typeface="Arial"/>
                <a:cs typeface="Arial"/>
              </a:rPr>
              <a:t>T</a:t>
            </a:r>
            <a:r>
              <a:rPr sz="1452" spc="-64" dirty="0">
                <a:latin typeface="Arial"/>
                <a:cs typeface="Arial"/>
              </a:rPr>
              <a:t>h</a:t>
            </a:r>
            <a:r>
              <a:rPr sz="1452" spc="-5" dirty="0">
                <a:latin typeface="Arial"/>
                <a:cs typeface="Arial"/>
              </a:rPr>
              <a:t>r</a:t>
            </a:r>
            <a:r>
              <a:rPr sz="1452" dirty="0">
                <a:latin typeface="Arial"/>
                <a:cs typeface="Arial"/>
              </a:rPr>
              <a:t>o</a:t>
            </a:r>
            <a:r>
              <a:rPr sz="1452" spc="-54" dirty="0">
                <a:latin typeface="Arial"/>
                <a:cs typeface="Arial"/>
              </a:rPr>
              <a:t>u</a:t>
            </a:r>
            <a:r>
              <a:rPr sz="1452" spc="-64" dirty="0">
                <a:latin typeface="Arial"/>
                <a:cs typeface="Arial"/>
              </a:rPr>
              <a:t>g</a:t>
            </a:r>
            <a:r>
              <a:rPr sz="1452" spc="-54" dirty="0">
                <a:latin typeface="Arial"/>
                <a:cs typeface="Arial"/>
              </a:rPr>
              <a:t>h</a:t>
            </a:r>
            <a:r>
              <a:rPr sz="1452" spc="-64" dirty="0">
                <a:latin typeface="Arial"/>
                <a:cs typeface="Arial"/>
              </a:rPr>
              <a:t>p</a:t>
            </a:r>
            <a:r>
              <a:rPr sz="1452" spc="-54" dirty="0">
                <a:latin typeface="Arial"/>
                <a:cs typeface="Arial"/>
              </a:rPr>
              <a:t>u</a:t>
            </a:r>
            <a:r>
              <a:rPr sz="1452" dirty="0">
                <a:latin typeface="Arial"/>
                <a:cs typeface="Arial"/>
              </a:rPr>
              <a:t>t</a:t>
            </a:r>
            <a:r>
              <a:rPr sz="1452" spc="5" dirty="0">
                <a:latin typeface="Arial"/>
                <a:cs typeface="Arial"/>
              </a:rPr>
              <a:t> </a:t>
            </a:r>
            <a:r>
              <a:rPr sz="1452" spc="-5" dirty="0">
                <a:latin typeface="Arial"/>
                <a:cs typeface="Arial"/>
              </a:rPr>
              <a:t>(</a:t>
            </a:r>
            <a:r>
              <a:rPr sz="1452" spc="-123" dirty="0">
                <a:latin typeface="Arial"/>
                <a:cs typeface="Arial"/>
              </a:rPr>
              <a:t>m</a:t>
            </a:r>
            <a:r>
              <a:rPr sz="1452" spc="5" dirty="0">
                <a:latin typeface="Arial"/>
                <a:cs typeface="Arial"/>
              </a:rPr>
              <a:t>e</a:t>
            </a:r>
            <a:r>
              <a:rPr sz="1452" spc="14" dirty="0">
                <a:latin typeface="Arial"/>
                <a:cs typeface="Arial"/>
              </a:rPr>
              <a:t>s</a:t>
            </a:r>
            <a:r>
              <a:rPr sz="1452" spc="23" dirty="0">
                <a:latin typeface="Arial"/>
                <a:cs typeface="Arial"/>
              </a:rPr>
              <a:t>s</a:t>
            </a:r>
            <a:r>
              <a:rPr sz="1452" spc="5" dirty="0">
                <a:latin typeface="Arial"/>
                <a:cs typeface="Arial"/>
              </a:rPr>
              <a:t>a</a:t>
            </a:r>
            <a:r>
              <a:rPr sz="1452" spc="-64" dirty="0">
                <a:latin typeface="Arial"/>
                <a:cs typeface="Arial"/>
              </a:rPr>
              <a:t>g</a:t>
            </a:r>
            <a:r>
              <a:rPr sz="1452" spc="5" dirty="0">
                <a:latin typeface="Arial"/>
                <a:cs typeface="Arial"/>
              </a:rPr>
              <a:t>e</a:t>
            </a:r>
            <a:r>
              <a:rPr sz="1452" spc="23" dirty="0">
                <a:latin typeface="Arial"/>
                <a:cs typeface="Arial"/>
              </a:rPr>
              <a:t>s</a:t>
            </a:r>
            <a:r>
              <a:rPr sz="1452" dirty="0">
                <a:latin typeface="Arial"/>
                <a:cs typeface="Arial"/>
              </a:rPr>
              <a:t>/</a:t>
            </a:r>
            <a:r>
              <a:rPr sz="1452" spc="14" dirty="0">
                <a:latin typeface="Arial"/>
                <a:cs typeface="Arial"/>
              </a:rPr>
              <a:t>s</a:t>
            </a:r>
            <a:r>
              <a:rPr sz="1452" spc="5" dirty="0">
                <a:latin typeface="Arial"/>
                <a:cs typeface="Arial"/>
              </a:rPr>
              <a:t>e</a:t>
            </a:r>
            <a:r>
              <a:rPr sz="1452" spc="23" dirty="0">
                <a:latin typeface="Arial"/>
                <a:cs typeface="Arial"/>
              </a:rPr>
              <a:t>c</a:t>
            </a:r>
            <a:r>
              <a:rPr sz="1452" spc="5" dirty="0">
                <a:latin typeface="Arial"/>
                <a:cs typeface="Arial"/>
              </a:rPr>
              <a:t>o</a:t>
            </a:r>
            <a:r>
              <a:rPr sz="1452" spc="-64" dirty="0">
                <a:latin typeface="Arial"/>
                <a:cs typeface="Arial"/>
              </a:rPr>
              <a:t>n</a:t>
            </a:r>
            <a:r>
              <a:rPr sz="1452" spc="-54" dirty="0">
                <a:latin typeface="Arial"/>
                <a:cs typeface="Arial"/>
              </a:rPr>
              <a:t>d</a:t>
            </a:r>
            <a:r>
              <a:rPr sz="1452" dirty="0">
                <a:latin typeface="Arial"/>
                <a:cs typeface="Arial"/>
              </a:rPr>
              <a:t>)</a:t>
            </a:r>
            <a:endParaRPr sz="1452">
              <a:latin typeface="Arial"/>
              <a:cs typeface="Arial"/>
            </a:endParaRPr>
          </a:p>
        </p:txBody>
      </p:sp>
      <p:sp>
        <p:nvSpPr>
          <p:cNvPr id="159" name="object 159"/>
          <p:cNvSpPr/>
          <p:nvPr/>
        </p:nvSpPr>
        <p:spPr>
          <a:xfrm>
            <a:off x="9066263" y="1505302"/>
            <a:ext cx="349239" cy="776856"/>
          </a:xfrm>
          <a:custGeom>
            <a:avLst/>
            <a:gdLst/>
            <a:ahLst/>
            <a:cxnLst/>
            <a:rect l="l" t="t" r="r" b="b"/>
            <a:pathLst>
              <a:path w="384809" h="855980">
                <a:moveTo>
                  <a:pt x="191769" y="0"/>
                </a:moveTo>
                <a:lnTo>
                  <a:pt x="248474" y="17617"/>
                </a:lnTo>
                <a:lnTo>
                  <a:pt x="298033" y="67387"/>
                </a:lnTo>
                <a:lnTo>
                  <a:pt x="319476" y="102883"/>
                </a:lnTo>
                <a:lnTo>
                  <a:pt x="338341" y="144682"/>
                </a:lnTo>
                <a:lnTo>
                  <a:pt x="354368" y="192207"/>
                </a:lnTo>
                <a:lnTo>
                  <a:pt x="367291" y="244878"/>
                </a:lnTo>
                <a:lnTo>
                  <a:pt x="376848" y="302117"/>
                </a:lnTo>
                <a:lnTo>
                  <a:pt x="382775" y="363347"/>
                </a:lnTo>
                <a:lnTo>
                  <a:pt x="384809" y="427989"/>
                </a:lnTo>
                <a:lnTo>
                  <a:pt x="382775" y="492632"/>
                </a:lnTo>
                <a:lnTo>
                  <a:pt x="376848" y="553862"/>
                </a:lnTo>
                <a:lnTo>
                  <a:pt x="367291" y="611101"/>
                </a:lnTo>
                <a:lnTo>
                  <a:pt x="354368" y="663772"/>
                </a:lnTo>
                <a:lnTo>
                  <a:pt x="338341" y="711297"/>
                </a:lnTo>
                <a:lnTo>
                  <a:pt x="319476" y="753096"/>
                </a:lnTo>
                <a:lnTo>
                  <a:pt x="298033" y="788592"/>
                </a:lnTo>
                <a:lnTo>
                  <a:pt x="248474" y="838362"/>
                </a:lnTo>
                <a:lnTo>
                  <a:pt x="191769" y="855979"/>
                </a:lnTo>
                <a:lnTo>
                  <a:pt x="162685" y="851479"/>
                </a:lnTo>
                <a:lnTo>
                  <a:pt x="109492" y="817207"/>
                </a:lnTo>
                <a:lnTo>
                  <a:pt x="64612" y="753096"/>
                </a:lnTo>
                <a:lnTo>
                  <a:pt x="45919" y="711297"/>
                </a:lnTo>
                <a:lnTo>
                  <a:pt x="30060" y="663772"/>
                </a:lnTo>
                <a:lnTo>
                  <a:pt x="17286" y="611101"/>
                </a:lnTo>
                <a:lnTo>
                  <a:pt x="7850" y="553862"/>
                </a:lnTo>
                <a:lnTo>
                  <a:pt x="2004" y="492632"/>
                </a:lnTo>
                <a:lnTo>
                  <a:pt x="0" y="427989"/>
                </a:lnTo>
                <a:lnTo>
                  <a:pt x="2004" y="363347"/>
                </a:lnTo>
                <a:lnTo>
                  <a:pt x="7850" y="302117"/>
                </a:lnTo>
                <a:lnTo>
                  <a:pt x="17286" y="244878"/>
                </a:lnTo>
                <a:lnTo>
                  <a:pt x="30060" y="192207"/>
                </a:lnTo>
                <a:lnTo>
                  <a:pt x="45919" y="144682"/>
                </a:lnTo>
                <a:lnTo>
                  <a:pt x="64612" y="102883"/>
                </a:lnTo>
                <a:lnTo>
                  <a:pt x="85887" y="67387"/>
                </a:lnTo>
                <a:lnTo>
                  <a:pt x="135176" y="17617"/>
                </a:lnTo>
                <a:lnTo>
                  <a:pt x="191769" y="0"/>
                </a:lnTo>
                <a:close/>
              </a:path>
            </a:pathLst>
          </a:custGeom>
          <a:ln w="54630">
            <a:solidFill>
              <a:srgbClr val="FF0000"/>
            </a:solidFill>
          </a:ln>
        </p:spPr>
        <p:txBody>
          <a:bodyPr wrap="square" lIns="0" tIns="0" rIns="0" bIns="0" rtlCol="0"/>
          <a:lstStyle/>
          <a:p>
            <a:endParaRPr sz="1634"/>
          </a:p>
        </p:txBody>
      </p:sp>
      <p:sp>
        <p:nvSpPr>
          <p:cNvPr id="160" name="object 160"/>
          <p:cNvSpPr/>
          <p:nvPr/>
        </p:nvSpPr>
        <p:spPr>
          <a:xfrm>
            <a:off x="9066263" y="1505302"/>
            <a:ext cx="0" cy="0"/>
          </a:xfrm>
          <a:custGeom>
            <a:avLst/>
            <a:gdLst/>
            <a:ahLst/>
            <a:cxnLst/>
            <a:rect l="l" t="t" r="r" b="b"/>
            <a:pathLst>
              <a:path>
                <a:moveTo>
                  <a:pt x="0" y="-27315"/>
                </a:moveTo>
                <a:lnTo>
                  <a:pt x="0" y="27315"/>
                </a:lnTo>
              </a:path>
            </a:pathLst>
          </a:custGeom>
          <a:ln w="54630">
            <a:solidFill>
              <a:srgbClr val="FF0000"/>
            </a:solidFill>
          </a:ln>
        </p:spPr>
        <p:txBody>
          <a:bodyPr wrap="square" lIns="0" tIns="0" rIns="0" bIns="0" rtlCol="0"/>
          <a:lstStyle/>
          <a:p>
            <a:endParaRPr sz="1634"/>
          </a:p>
        </p:txBody>
      </p:sp>
      <p:sp>
        <p:nvSpPr>
          <p:cNvPr id="161" name="object 161"/>
          <p:cNvSpPr/>
          <p:nvPr/>
        </p:nvSpPr>
        <p:spPr>
          <a:xfrm>
            <a:off x="9415503" y="2282158"/>
            <a:ext cx="0" cy="0"/>
          </a:xfrm>
          <a:custGeom>
            <a:avLst/>
            <a:gdLst/>
            <a:ahLst/>
            <a:cxnLst/>
            <a:rect l="l" t="t" r="r" b="b"/>
            <a:pathLst>
              <a:path>
                <a:moveTo>
                  <a:pt x="0" y="-27315"/>
                </a:moveTo>
                <a:lnTo>
                  <a:pt x="0" y="27315"/>
                </a:lnTo>
              </a:path>
            </a:pathLst>
          </a:custGeom>
          <a:ln w="54630">
            <a:solidFill>
              <a:srgbClr val="FF0000"/>
            </a:solidFill>
          </a:ln>
        </p:spPr>
        <p:txBody>
          <a:bodyPr wrap="square" lIns="0" tIns="0" rIns="0" bIns="0" rtlCol="0"/>
          <a:lstStyle/>
          <a:p>
            <a:endParaRPr sz="1634"/>
          </a:p>
        </p:txBody>
      </p:sp>
      <p:sp>
        <p:nvSpPr>
          <p:cNvPr id="162" name="object 162"/>
          <p:cNvSpPr txBox="1"/>
          <p:nvPr/>
        </p:nvSpPr>
        <p:spPr>
          <a:xfrm>
            <a:off x="3629427" y="579226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163" name="object 163"/>
          <p:cNvSpPr txBox="1"/>
          <p:nvPr/>
        </p:nvSpPr>
        <p:spPr>
          <a:xfrm>
            <a:off x="3750451" y="594786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164" name="object 164"/>
          <p:cNvSpPr txBox="1"/>
          <p:nvPr/>
        </p:nvSpPr>
        <p:spPr>
          <a:xfrm>
            <a:off x="4203425" y="594786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165" name="object 165"/>
          <p:cNvSpPr txBox="1"/>
          <p:nvPr/>
        </p:nvSpPr>
        <p:spPr>
          <a:xfrm>
            <a:off x="4657551" y="594786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166" name="object 166"/>
          <p:cNvSpPr txBox="1"/>
          <p:nvPr/>
        </p:nvSpPr>
        <p:spPr>
          <a:xfrm>
            <a:off x="5071334"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12</a:t>
            </a:r>
            <a:endParaRPr sz="1089">
              <a:latin typeface="Arial"/>
              <a:cs typeface="Arial"/>
            </a:endParaRPr>
          </a:p>
        </p:txBody>
      </p:sp>
      <p:sp>
        <p:nvSpPr>
          <p:cNvPr id="167" name="object 167"/>
          <p:cNvSpPr txBox="1"/>
          <p:nvPr/>
        </p:nvSpPr>
        <p:spPr>
          <a:xfrm>
            <a:off x="5525460"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6</a:t>
            </a:r>
            <a:endParaRPr sz="1089">
              <a:latin typeface="Arial"/>
              <a:cs typeface="Arial"/>
            </a:endParaRPr>
          </a:p>
        </p:txBody>
      </p:sp>
      <p:sp>
        <p:nvSpPr>
          <p:cNvPr id="168" name="object 168"/>
          <p:cNvSpPr txBox="1"/>
          <p:nvPr/>
        </p:nvSpPr>
        <p:spPr>
          <a:xfrm>
            <a:off x="5978433"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20</a:t>
            </a:r>
            <a:endParaRPr sz="1089">
              <a:latin typeface="Arial"/>
              <a:cs typeface="Arial"/>
            </a:endParaRPr>
          </a:p>
        </p:txBody>
      </p:sp>
      <p:sp>
        <p:nvSpPr>
          <p:cNvPr id="169" name="object 169"/>
          <p:cNvSpPr txBox="1"/>
          <p:nvPr/>
        </p:nvSpPr>
        <p:spPr>
          <a:xfrm>
            <a:off x="6432561"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4</a:t>
            </a:r>
            <a:endParaRPr sz="1089">
              <a:latin typeface="Arial"/>
              <a:cs typeface="Arial"/>
            </a:endParaRPr>
          </a:p>
        </p:txBody>
      </p:sp>
      <p:sp>
        <p:nvSpPr>
          <p:cNvPr id="170" name="object 170"/>
          <p:cNvSpPr txBox="1"/>
          <p:nvPr/>
        </p:nvSpPr>
        <p:spPr>
          <a:xfrm>
            <a:off x="6885534"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71" name="object 171"/>
          <p:cNvSpPr txBox="1"/>
          <p:nvPr/>
        </p:nvSpPr>
        <p:spPr>
          <a:xfrm>
            <a:off x="7339661"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3</a:t>
            </a:r>
            <a:r>
              <a:rPr sz="1089" dirty="0">
                <a:latin typeface="Arial"/>
                <a:cs typeface="Arial"/>
              </a:rPr>
              <a:t>2</a:t>
            </a:r>
            <a:endParaRPr sz="1089">
              <a:latin typeface="Arial"/>
              <a:cs typeface="Arial"/>
            </a:endParaRPr>
          </a:p>
        </p:txBody>
      </p:sp>
      <p:sp>
        <p:nvSpPr>
          <p:cNvPr id="172" name="object 172"/>
          <p:cNvSpPr txBox="1"/>
          <p:nvPr/>
        </p:nvSpPr>
        <p:spPr>
          <a:xfrm>
            <a:off x="7792635"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36</a:t>
            </a:r>
            <a:endParaRPr sz="1089">
              <a:latin typeface="Arial"/>
              <a:cs typeface="Arial"/>
            </a:endParaRPr>
          </a:p>
        </p:txBody>
      </p:sp>
      <p:sp>
        <p:nvSpPr>
          <p:cNvPr id="173" name="object 173"/>
          <p:cNvSpPr txBox="1"/>
          <p:nvPr/>
        </p:nvSpPr>
        <p:spPr>
          <a:xfrm>
            <a:off x="8246760" y="594786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0</a:t>
            </a:r>
            <a:endParaRPr sz="1089">
              <a:latin typeface="Arial"/>
              <a:cs typeface="Arial"/>
            </a:endParaRPr>
          </a:p>
        </p:txBody>
      </p:sp>
      <p:sp>
        <p:nvSpPr>
          <p:cNvPr id="174" name="object 174"/>
          <p:cNvSpPr txBox="1"/>
          <p:nvPr/>
        </p:nvSpPr>
        <p:spPr>
          <a:xfrm>
            <a:off x="8699735"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44</a:t>
            </a:r>
            <a:endParaRPr sz="1089">
              <a:latin typeface="Arial"/>
              <a:cs typeface="Arial"/>
            </a:endParaRPr>
          </a:p>
        </p:txBody>
      </p:sp>
      <p:sp>
        <p:nvSpPr>
          <p:cNvPr id="175" name="object 175"/>
          <p:cNvSpPr txBox="1"/>
          <p:nvPr/>
        </p:nvSpPr>
        <p:spPr>
          <a:xfrm>
            <a:off x="9153860" y="594786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48</a:t>
            </a:r>
            <a:endParaRPr sz="1089">
              <a:latin typeface="Arial"/>
              <a:cs typeface="Arial"/>
            </a:endParaRPr>
          </a:p>
        </p:txBody>
      </p:sp>
      <p:sp>
        <p:nvSpPr>
          <p:cNvPr id="176" name="object 176"/>
          <p:cNvSpPr txBox="1"/>
          <p:nvPr/>
        </p:nvSpPr>
        <p:spPr>
          <a:xfrm>
            <a:off x="6089083" y="6207079"/>
            <a:ext cx="466805" cy="192360"/>
          </a:xfrm>
          <a:prstGeom prst="rect">
            <a:avLst/>
          </a:prstGeom>
        </p:spPr>
        <p:txBody>
          <a:bodyPr vert="horz" wrap="square" lIns="0" tIns="0" rIns="0" bIns="0" rtlCol="0">
            <a:spAutoFit/>
          </a:bodyPr>
          <a:lstStyle/>
          <a:p>
            <a:pPr marL="11526">
              <a:lnSpc>
                <a:spcPts val="1493"/>
              </a:lnSpc>
            </a:pPr>
            <a:r>
              <a:rPr sz="1271" spc="9" dirty="0">
                <a:latin typeface="Arial"/>
                <a:cs typeface="Arial"/>
              </a:rPr>
              <a:t>Cores</a:t>
            </a:r>
            <a:endParaRPr sz="1271">
              <a:latin typeface="Arial"/>
              <a:cs typeface="Arial"/>
            </a:endParaRPr>
          </a:p>
        </p:txBody>
      </p:sp>
    </p:spTree>
    <p:extLst>
      <p:ext uri="{BB962C8B-B14F-4D97-AF65-F5344CB8AC3E}">
        <p14:creationId xmlns:p14="http://schemas.microsoft.com/office/powerpoint/2010/main" val="5275686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598" y="564022"/>
            <a:ext cx="4813855" cy="503183"/>
          </a:xfrm>
          <a:prstGeom prst="rect">
            <a:avLst/>
          </a:prstGeom>
        </p:spPr>
        <p:txBody>
          <a:bodyPr vert="horz" wrap="square" lIns="0" tIns="11526" rIns="0" bIns="0" rtlCol="0" anchor="ctr">
            <a:spAutoFit/>
          </a:bodyPr>
          <a:lstStyle/>
          <a:p>
            <a:pPr marL="11526">
              <a:spcBef>
                <a:spcPts val="91"/>
              </a:spcBef>
            </a:pPr>
            <a:r>
              <a:rPr sz="3993" spc="-5"/>
              <a:t>Summary of</a:t>
            </a:r>
            <a:r>
              <a:rPr sz="3993" spc="-77"/>
              <a:t> </a:t>
            </a:r>
            <a:r>
              <a:rPr sz="3993" spc="-5"/>
              <a:t>changes</a:t>
            </a:r>
            <a:endParaRPr sz="3993"/>
          </a:p>
        </p:txBody>
      </p:sp>
      <p:sp>
        <p:nvSpPr>
          <p:cNvPr id="3" name="object 3"/>
          <p:cNvSpPr txBox="1"/>
          <p:nvPr/>
        </p:nvSpPr>
        <p:spPr>
          <a:xfrm>
            <a:off x="2064190" y="568003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064189" y="6257494"/>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5" name="object 5"/>
          <p:cNvSpPr txBox="1"/>
          <p:nvPr/>
        </p:nvSpPr>
        <p:spPr>
          <a:xfrm>
            <a:off x="2358101" y="5420702"/>
            <a:ext cx="6282850"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3002 lines </a:t>
            </a:r>
            <a:r>
              <a:rPr sz="2904" dirty="0">
                <a:latin typeface="Arial"/>
                <a:cs typeface="Arial"/>
              </a:rPr>
              <a:t>of </a:t>
            </a:r>
            <a:r>
              <a:rPr sz="2904" spc="-5" dirty="0">
                <a:latin typeface="Arial"/>
                <a:cs typeface="Arial"/>
              </a:rPr>
              <a:t>changes to the</a:t>
            </a:r>
            <a:r>
              <a:rPr sz="2904" spc="36" dirty="0">
                <a:latin typeface="Arial"/>
                <a:cs typeface="Arial"/>
              </a:rPr>
              <a:t> </a:t>
            </a:r>
            <a:r>
              <a:rPr sz="2904" spc="-5" dirty="0">
                <a:latin typeface="Arial"/>
                <a:cs typeface="Arial"/>
              </a:rPr>
              <a:t>kernel</a:t>
            </a:r>
            <a:endParaRPr sz="2904">
              <a:latin typeface="Arial"/>
              <a:cs typeface="Arial"/>
            </a:endParaRPr>
          </a:p>
          <a:p>
            <a:pPr marL="11526">
              <a:spcBef>
                <a:spcPts val="1062"/>
              </a:spcBef>
            </a:pPr>
            <a:r>
              <a:rPr sz="2904" dirty="0">
                <a:latin typeface="Arial"/>
                <a:cs typeface="Arial"/>
              </a:rPr>
              <a:t>60 </a:t>
            </a:r>
            <a:r>
              <a:rPr sz="2904" spc="-5" dirty="0">
                <a:latin typeface="Arial"/>
                <a:cs typeface="Arial"/>
              </a:rPr>
              <a:t>lines </a:t>
            </a:r>
            <a:r>
              <a:rPr sz="2904" dirty="0">
                <a:latin typeface="Arial"/>
                <a:cs typeface="Arial"/>
              </a:rPr>
              <a:t>of </a:t>
            </a:r>
            <a:r>
              <a:rPr sz="2904" spc="-5" dirty="0">
                <a:latin typeface="Arial"/>
                <a:cs typeface="Arial"/>
              </a:rPr>
              <a:t>changes to the</a:t>
            </a:r>
            <a:r>
              <a:rPr sz="2904" spc="23" dirty="0">
                <a:latin typeface="Arial"/>
                <a:cs typeface="Arial"/>
              </a:rPr>
              <a:t> </a:t>
            </a:r>
            <a:r>
              <a:rPr sz="2904" spc="-5" dirty="0">
                <a:latin typeface="Arial"/>
                <a:cs typeface="Arial"/>
              </a:rPr>
              <a:t>applications</a:t>
            </a:r>
            <a:endParaRPr sz="2904">
              <a:latin typeface="Arial"/>
              <a:cs typeface="Arial"/>
            </a:endParaRPr>
          </a:p>
        </p:txBody>
      </p:sp>
      <p:graphicFrame>
        <p:nvGraphicFramePr>
          <p:cNvPr id="6" name="object 6"/>
          <p:cNvGraphicFramePr>
            <a:graphicFrameLocks noGrp="1"/>
          </p:cNvGraphicFramePr>
          <p:nvPr/>
        </p:nvGraphicFramePr>
        <p:xfrm>
          <a:off x="2037678" y="1169895"/>
          <a:ext cx="8101660" cy="4170296"/>
        </p:xfrm>
        <a:graphic>
          <a:graphicData uri="http://schemas.openxmlformats.org/drawingml/2006/table">
            <a:tbl>
              <a:tblPr firstRow="1" bandRow="1">
                <a:tableStyleId>{2D5ABB26-0587-4C30-8999-92F81FD0307C}</a:tableStyleId>
              </a:tblPr>
              <a:tblGrid>
                <a:gridCol w="2946058">
                  <a:extLst>
                    <a:ext uri="{9D8B030D-6E8A-4147-A177-3AD203B41FA5}">
                      <a16:colId xmlns:a16="http://schemas.microsoft.com/office/drawing/2014/main" val="20000"/>
                    </a:ext>
                  </a:extLst>
                </a:gridCol>
                <a:gridCol w="736515">
                  <a:extLst>
                    <a:ext uri="{9D8B030D-6E8A-4147-A177-3AD203B41FA5}">
                      <a16:colId xmlns:a16="http://schemas.microsoft.com/office/drawing/2014/main" val="20001"/>
                    </a:ext>
                  </a:extLst>
                </a:gridCol>
                <a:gridCol w="734786">
                  <a:extLst>
                    <a:ext uri="{9D8B030D-6E8A-4147-A177-3AD203B41FA5}">
                      <a16:colId xmlns:a16="http://schemas.microsoft.com/office/drawing/2014/main" val="20002"/>
                    </a:ext>
                  </a:extLst>
                </a:gridCol>
                <a:gridCol w="734786">
                  <a:extLst>
                    <a:ext uri="{9D8B030D-6E8A-4147-A177-3AD203B41FA5}">
                      <a16:colId xmlns:a16="http://schemas.microsoft.com/office/drawing/2014/main" val="20003"/>
                    </a:ext>
                  </a:extLst>
                </a:gridCol>
                <a:gridCol w="743430">
                  <a:extLst>
                    <a:ext uri="{9D8B030D-6E8A-4147-A177-3AD203B41FA5}">
                      <a16:colId xmlns:a16="http://schemas.microsoft.com/office/drawing/2014/main" val="20004"/>
                    </a:ext>
                  </a:extLst>
                </a:gridCol>
                <a:gridCol w="734786">
                  <a:extLst>
                    <a:ext uri="{9D8B030D-6E8A-4147-A177-3AD203B41FA5}">
                      <a16:colId xmlns:a16="http://schemas.microsoft.com/office/drawing/2014/main" val="20005"/>
                    </a:ext>
                  </a:extLst>
                </a:gridCol>
                <a:gridCol w="734785">
                  <a:extLst>
                    <a:ext uri="{9D8B030D-6E8A-4147-A177-3AD203B41FA5}">
                      <a16:colId xmlns:a16="http://schemas.microsoft.com/office/drawing/2014/main" val="20006"/>
                    </a:ext>
                  </a:extLst>
                </a:gridCol>
                <a:gridCol w="736514">
                  <a:extLst>
                    <a:ext uri="{9D8B030D-6E8A-4147-A177-3AD203B41FA5}">
                      <a16:colId xmlns:a16="http://schemas.microsoft.com/office/drawing/2014/main" val="20007"/>
                    </a:ext>
                  </a:extLst>
                </a:gridCol>
              </a:tblGrid>
              <a:tr h="1325496">
                <a:tc>
                  <a:txBody>
                    <a:bodyPr/>
                    <a:lstStyle/>
                    <a:p>
                      <a:pPr>
                        <a:lnSpc>
                          <a:spcPct val="100000"/>
                        </a:lnSpc>
                      </a:pPr>
                      <a:endParaRPr sz="2100">
                        <a:latin typeface="Times New Roman"/>
                        <a:cs typeface="Times New Roman"/>
                      </a:endParaRPr>
                    </a:p>
                  </a:txBody>
                  <a:tcPr marL="0" marR="0" marT="0" marB="0"/>
                </a:tc>
                <a:tc>
                  <a:txBody>
                    <a:bodyPr/>
                    <a:lstStyle/>
                    <a:p>
                      <a:pPr marL="16510">
                        <a:lnSpc>
                          <a:spcPct val="100000"/>
                        </a:lnSpc>
                        <a:spcBef>
                          <a:spcPts val="1870"/>
                        </a:spcBef>
                      </a:pPr>
                      <a:r>
                        <a:rPr sz="1800" spc="-15" dirty="0">
                          <a:solidFill>
                            <a:srgbClr val="FFFFFF"/>
                          </a:solidFill>
                          <a:latin typeface="Arial"/>
                          <a:cs typeface="Arial"/>
                        </a:rPr>
                        <a:t>m</a:t>
                      </a:r>
                      <a:r>
                        <a:rPr sz="1800" spc="0" dirty="0">
                          <a:solidFill>
                            <a:srgbClr val="FFFFFF"/>
                          </a:solidFill>
                          <a:latin typeface="Arial"/>
                          <a:cs typeface="Arial"/>
                        </a:rPr>
                        <a:t>e</a:t>
                      </a:r>
                      <a:r>
                        <a:rPr sz="1800" spc="-15" dirty="0">
                          <a:solidFill>
                            <a:srgbClr val="FFFFFF"/>
                          </a:solidFill>
                          <a:latin typeface="Arial"/>
                          <a:cs typeface="Arial"/>
                        </a:rPr>
                        <a:t>m</a:t>
                      </a:r>
                      <a:r>
                        <a:rPr sz="1800" spc="50" dirty="0">
                          <a:solidFill>
                            <a:srgbClr val="FFFFFF"/>
                          </a:solidFill>
                          <a:latin typeface="Arial"/>
                          <a:cs typeface="Arial"/>
                        </a:rPr>
                        <a:t>c</a:t>
                      </a:r>
                      <a:r>
                        <a:rPr sz="1800" spc="10" dirty="0">
                          <a:solidFill>
                            <a:srgbClr val="FFFFFF"/>
                          </a:solidFill>
                          <a:latin typeface="Arial"/>
                          <a:cs typeface="Arial"/>
                        </a:rPr>
                        <a:t>a</a:t>
                      </a:r>
                      <a:r>
                        <a:rPr sz="1800" spc="50" dirty="0">
                          <a:solidFill>
                            <a:srgbClr val="FFFFFF"/>
                          </a:solidFill>
                          <a:latin typeface="Arial"/>
                          <a:cs typeface="Arial"/>
                        </a:rPr>
                        <a:t>c</a:t>
                      </a:r>
                      <a:r>
                        <a:rPr sz="1800" spc="0" dirty="0">
                          <a:solidFill>
                            <a:srgbClr val="FFFFFF"/>
                          </a:solidFill>
                          <a:latin typeface="Arial"/>
                          <a:cs typeface="Arial"/>
                        </a:rPr>
                        <a:t>h</a:t>
                      </a:r>
                      <a:r>
                        <a:rPr sz="1800" spc="10" dirty="0">
                          <a:solidFill>
                            <a:srgbClr val="FFFFFF"/>
                          </a:solidFill>
                          <a:latin typeface="Arial"/>
                          <a:cs typeface="Arial"/>
                        </a:rPr>
                        <a:t>e</a:t>
                      </a:r>
                      <a:r>
                        <a:rPr sz="1800" dirty="0">
                          <a:solidFill>
                            <a:srgbClr val="FFFFFF"/>
                          </a:solidFill>
                          <a:latin typeface="Arial"/>
                          <a:cs typeface="Arial"/>
                        </a:rPr>
                        <a:t>d</a:t>
                      </a:r>
                      <a:endParaRPr sz="1800">
                        <a:latin typeface="Arial"/>
                        <a:cs typeface="Arial"/>
                      </a:endParaRPr>
                    </a:p>
                  </a:txBody>
                  <a:tcPr marL="0" marR="0" marT="215537" marB="0" vert="vert270">
                    <a:lnR w="12700">
                      <a:solidFill>
                        <a:srgbClr val="FFFFFF"/>
                      </a:solidFill>
                      <a:prstDash val="solid"/>
                    </a:lnR>
                    <a:solidFill>
                      <a:srgbClr val="004485"/>
                    </a:solidFill>
                  </a:tcPr>
                </a:tc>
                <a:tc>
                  <a:txBody>
                    <a:bodyPr/>
                    <a:lstStyle/>
                    <a:p>
                      <a:pPr marL="16510">
                        <a:lnSpc>
                          <a:spcPct val="100000"/>
                        </a:lnSpc>
                        <a:spcBef>
                          <a:spcPts val="1820"/>
                        </a:spcBef>
                      </a:pPr>
                      <a:r>
                        <a:rPr sz="1800" spc="10" dirty="0">
                          <a:solidFill>
                            <a:srgbClr val="FFFFFF"/>
                          </a:solidFill>
                          <a:latin typeface="Arial"/>
                          <a:cs typeface="Arial"/>
                        </a:rPr>
                        <a:t>A</a:t>
                      </a:r>
                      <a:r>
                        <a:rPr sz="1800" spc="0" dirty="0">
                          <a:solidFill>
                            <a:srgbClr val="FFFFFF"/>
                          </a:solidFill>
                          <a:latin typeface="Arial"/>
                          <a:cs typeface="Arial"/>
                        </a:rPr>
                        <a:t>p</a:t>
                      </a:r>
                      <a:r>
                        <a:rPr sz="1800" spc="10" dirty="0">
                          <a:solidFill>
                            <a:srgbClr val="FFFFFF"/>
                          </a:solidFill>
                          <a:latin typeface="Arial"/>
                          <a:cs typeface="Arial"/>
                        </a:rPr>
                        <a:t>a</a:t>
                      </a:r>
                      <a:r>
                        <a:rPr sz="1800" spc="35" dirty="0">
                          <a:solidFill>
                            <a:srgbClr val="FFFFFF"/>
                          </a:solidFill>
                          <a:latin typeface="Arial"/>
                          <a:cs typeface="Arial"/>
                        </a:rPr>
                        <a:t>c</a:t>
                      </a:r>
                      <a:r>
                        <a:rPr sz="1800" spc="10" dirty="0">
                          <a:solidFill>
                            <a:srgbClr val="FFFFFF"/>
                          </a:solidFill>
                          <a:latin typeface="Arial"/>
                          <a:cs typeface="Arial"/>
                        </a:rPr>
                        <a:t>h</a:t>
                      </a:r>
                      <a:r>
                        <a:rPr sz="1800" dirty="0">
                          <a:solidFill>
                            <a:srgbClr val="FFFFFF"/>
                          </a:solidFill>
                          <a:latin typeface="Arial"/>
                          <a:cs typeface="Arial"/>
                        </a:rPr>
                        <a:t>e</a:t>
                      </a:r>
                      <a:endParaRPr sz="1800">
                        <a:latin typeface="Arial"/>
                        <a:cs typeface="Arial"/>
                      </a:endParaRPr>
                    </a:p>
                  </a:txBody>
                  <a:tcPr marL="0" marR="0" marT="209774" marB="0" vert="vert270">
                    <a:lnL w="12700">
                      <a:solidFill>
                        <a:srgbClr val="FFFFFF"/>
                      </a:solidFill>
                      <a:prstDash val="solid"/>
                    </a:lnL>
                    <a:lnR w="12700">
                      <a:solidFill>
                        <a:srgbClr val="FFFFFF"/>
                      </a:solidFill>
                      <a:prstDash val="solid"/>
                    </a:lnR>
                    <a:solidFill>
                      <a:srgbClr val="004485"/>
                    </a:solidFill>
                  </a:tcPr>
                </a:tc>
                <a:tc>
                  <a:txBody>
                    <a:bodyPr/>
                    <a:lstStyle/>
                    <a:p>
                      <a:pPr marL="16510">
                        <a:lnSpc>
                          <a:spcPct val="100000"/>
                        </a:lnSpc>
                        <a:spcBef>
                          <a:spcPts val="1835"/>
                        </a:spcBef>
                      </a:pPr>
                      <a:r>
                        <a:rPr sz="1800" spc="0" dirty="0">
                          <a:solidFill>
                            <a:srgbClr val="FFFFFF"/>
                          </a:solidFill>
                          <a:latin typeface="Arial"/>
                          <a:cs typeface="Arial"/>
                        </a:rPr>
                        <a:t>E</a:t>
                      </a:r>
                      <a:r>
                        <a:rPr sz="1800" spc="-90" dirty="0">
                          <a:solidFill>
                            <a:srgbClr val="FFFFFF"/>
                          </a:solidFill>
                          <a:latin typeface="Arial"/>
                          <a:cs typeface="Arial"/>
                        </a:rPr>
                        <a:t>x</a:t>
                      </a:r>
                      <a:r>
                        <a:rPr sz="1800" spc="0" dirty="0">
                          <a:solidFill>
                            <a:srgbClr val="FFFFFF"/>
                          </a:solidFill>
                          <a:latin typeface="Arial"/>
                          <a:cs typeface="Arial"/>
                        </a:rPr>
                        <a:t>i</a:t>
                      </a:r>
                      <a:r>
                        <a:rPr sz="1800" dirty="0">
                          <a:solidFill>
                            <a:srgbClr val="FFFFFF"/>
                          </a:solidFill>
                          <a:latin typeface="Arial"/>
                          <a:cs typeface="Arial"/>
                        </a:rPr>
                        <a:t>m</a:t>
                      </a:r>
                      <a:endParaRPr sz="1800">
                        <a:latin typeface="Arial"/>
                        <a:cs typeface="Arial"/>
                      </a:endParaRPr>
                    </a:p>
                  </a:txBody>
                  <a:tcPr marL="0" marR="0" marT="211503" marB="0" vert="vert270">
                    <a:lnL w="12700">
                      <a:solidFill>
                        <a:srgbClr val="FFFFFF"/>
                      </a:solidFill>
                      <a:prstDash val="solid"/>
                    </a:lnL>
                    <a:lnR w="12700">
                      <a:solidFill>
                        <a:srgbClr val="FFFFFF"/>
                      </a:solidFill>
                      <a:prstDash val="solid"/>
                    </a:lnR>
                    <a:solidFill>
                      <a:srgbClr val="004485"/>
                    </a:solidFill>
                  </a:tcPr>
                </a:tc>
                <a:tc>
                  <a:txBody>
                    <a:bodyPr/>
                    <a:lstStyle/>
                    <a:p>
                      <a:pPr marL="16510">
                        <a:lnSpc>
                          <a:spcPct val="100000"/>
                        </a:lnSpc>
                        <a:spcBef>
                          <a:spcPts val="1840"/>
                        </a:spcBef>
                      </a:pPr>
                      <a:r>
                        <a:rPr sz="1800" spc="-55" dirty="0">
                          <a:solidFill>
                            <a:srgbClr val="FFFFFF"/>
                          </a:solidFill>
                          <a:latin typeface="Arial"/>
                          <a:cs typeface="Arial"/>
                        </a:rPr>
                        <a:t>P</a:t>
                      </a:r>
                      <a:r>
                        <a:rPr sz="1800" spc="10" dirty="0">
                          <a:solidFill>
                            <a:srgbClr val="FFFFFF"/>
                          </a:solidFill>
                          <a:latin typeface="Arial"/>
                          <a:cs typeface="Arial"/>
                        </a:rPr>
                        <a:t>o</a:t>
                      </a:r>
                      <a:r>
                        <a:rPr sz="1800" spc="35" dirty="0">
                          <a:solidFill>
                            <a:srgbClr val="FFFFFF"/>
                          </a:solidFill>
                          <a:latin typeface="Arial"/>
                          <a:cs typeface="Arial"/>
                        </a:rPr>
                        <a:t>s</a:t>
                      </a:r>
                      <a:r>
                        <a:rPr sz="1800" spc="50" dirty="0">
                          <a:solidFill>
                            <a:srgbClr val="FFFFFF"/>
                          </a:solidFill>
                          <a:latin typeface="Arial"/>
                          <a:cs typeface="Arial"/>
                        </a:rPr>
                        <a:t>t</a:t>
                      </a:r>
                      <a:r>
                        <a:rPr sz="1800" spc="0" dirty="0">
                          <a:solidFill>
                            <a:srgbClr val="FFFFFF"/>
                          </a:solidFill>
                          <a:latin typeface="Arial"/>
                          <a:cs typeface="Arial"/>
                        </a:rPr>
                        <a:t>g</a:t>
                      </a:r>
                      <a:r>
                        <a:rPr sz="1800" spc="5" dirty="0">
                          <a:solidFill>
                            <a:srgbClr val="FFFFFF"/>
                          </a:solidFill>
                          <a:latin typeface="Arial"/>
                          <a:cs typeface="Arial"/>
                        </a:rPr>
                        <a:t>r</a:t>
                      </a:r>
                      <a:r>
                        <a:rPr sz="1800" spc="0" dirty="0">
                          <a:solidFill>
                            <a:srgbClr val="FFFFFF"/>
                          </a:solidFill>
                          <a:latin typeface="Arial"/>
                          <a:cs typeface="Arial"/>
                        </a:rPr>
                        <a:t>e</a:t>
                      </a:r>
                      <a:r>
                        <a:rPr sz="1800" spc="10" dirty="0">
                          <a:solidFill>
                            <a:srgbClr val="FFFFFF"/>
                          </a:solidFill>
                          <a:latin typeface="Arial"/>
                          <a:cs typeface="Arial"/>
                        </a:rPr>
                        <a:t>S</a:t>
                      </a:r>
                      <a:r>
                        <a:rPr sz="1800" spc="25" dirty="0">
                          <a:solidFill>
                            <a:srgbClr val="FFFFFF"/>
                          </a:solidFill>
                          <a:latin typeface="Arial"/>
                          <a:cs typeface="Arial"/>
                        </a:rPr>
                        <a:t>Q</a:t>
                      </a:r>
                      <a:r>
                        <a:rPr sz="1800" dirty="0">
                          <a:solidFill>
                            <a:srgbClr val="FFFFFF"/>
                          </a:solidFill>
                          <a:latin typeface="Arial"/>
                          <a:cs typeface="Arial"/>
                        </a:rPr>
                        <a:t>L</a:t>
                      </a:r>
                      <a:endParaRPr sz="1800">
                        <a:latin typeface="Arial"/>
                        <a:cs typeface="Arial"/>
                      </a:endParaRPr>
                    </a:p>
                  </a:txBody>
                  <a:tcPr marL="0" marR="0" marT="212079" marB="0" vert="vert270">
                    <a:lnL w="12700">
                      <a:solidFill>
                        <a:srgbClr val="FFFFFF"/>
                      </a:solidFill>
                      <a:prstDash val="solid"/>
                    </a:lnL>
                    <a:lnR w="12700">
                      <a:solidFill>
                        <a:srgbClr val="FFFFFF"/>
                      </a:solidFill>
                      <a:prstDash val="solid"/>
                    </a:lnR>
                    <a:solidFill>
                      <a:srgbClr val="004485"/>
                    </a:solidFill>
                  </a:tcPr>
                </a:tc>
                <a:tc>
                  <a:txBody>
                    <a:bodyPr/>
                    <a:lstStyle/>
                    <a:p>
                      <a:pPr marL="16510">
                        <a:lnSpc>
                          <a:spcPct val="100000"/>
                        </a:lnSpc>
                        <a:spcBef>
                          <a:spcPts val="1780"/>
                        </a:spcBef>
                      </a:pPr>
                      <a:r>
                        <a:rPr sz="1800" spc="10" dirty="0">
                          <a:solidFill>
                            <a:srgbClr val="FFFFFF"/>
                          </a:solidFill>
                          <a:latin typeface="Arial"/>
                          <a:cs typeface="Arial"/>
                        </a:rPr>
                        <a:t>g</a:t>
                      </a:r>
                      <a:r>
                        <a:rPr sz="1800" spc="-15" dirty="0">
                          <a:solidFill>
                            <a:srgbClr val="FFFFFF"/>
                          </a:solidFill>
                          <a:latin typeface="Arial"/>
                          <a:cs typeface="Arial"/>
                        </a:rPr>
                        <a:t>m</a:t>
                      </a:r>
                      <a:r>
                        <a:rPr sz="1800" spc="0" dirty="0">
                          <a:solidFill>
                            <a:srgbClr val="FFFFFF"/>
                          </a:solidFill>
                          <a:latin typeface="Arial"/>
                          <a:cs typeface="Arial"/>
                        </a:rPr>
                        <a:t>a</a:t>
                      </a:r>
                      <a:r>
                        <a:rPr sz="1800" spc="50" dirty="0">
                          <a:solidFill>
                            <a:srgbClr val="FFFFFF"/>
                          </a:solidFill>
                          <a:latin typeface="Arial"/>
                          <a:cs typeface="Arial"/>
                        </a:rPr>
                        <a:t>k</a:t>
                      </a:r>
                      <a:r>
                        <a:rPr sz="1800" dirty="0">
                          <a:solidFill>
                            <a:srgbClr val="FFFFFF"/>
                          </a:solidFill>
                          <a:latin typeface="Arial"/>
                          <a:cs typeface="Arial"/>
                        </a:rPr>
                        <a:t>e</a:t>
                      </a:r>
                      <a:endParaRPr sz="1800">
                        <a:latin typeface="Arial"/>
                        <a:cs typeface="Arial"/>
                      </a:endParaRPr>
                    </a:p>
                  </a:txBody>
                  <a:tcPr marL="0" marR="0" marT="205164" marB="0" vert="vert270">
                    <a:lnL w="12700">
                      <a:solidFill>
                        <a:srgbClr val="FFFFFF"/>
                      </a:solidFill>
                      <a:prstDash val="solid"/>
                    </a:lnL>
                    <a:lnR w="12700">
                      <a:solidFill>
                        <a:srgbClr val="FFFFFF"/>
                      </a:solidFill>
                      <a:prstDash val="solid"/>
                    </a:lnR>
                    <a:solidFill>
                      <a:srgbClr val="004485"/>
                    </a:solidFill>
                  </a:tcPr>
                </a:tc>
                <a:tc>
                  <a:txBody>
                    <a:bodyPr/>
                    <a:lstStyle/>
                    <a:p>
                      <a:pPr marL="16510">
                        <a:lnSpc>
                          <a:spcPct val="100000"/>
                        </a:lnSpc>
                        <a:spcBef>
                          <a:spcPts val="1795"/>
                        </a:spcBef>
                      </a:pPr>
                      <a:r>
                        <a:rPr sz="1800" spc="-55" dirty="0">
                          <a:solidFill>
                            <a:srgbClr val="FFFFFF"/>
                          </a:solidFill>
                          <a:latin typeface="Arial"/>
                          <a:cs typeface="Arial"/>
                        </a:rPr>
                        <a:t>P</a:t>
                      </a:r>
                      <a:r>
                        <a:rPr sz="1800" spc="50" dirty="0">
                          <a:solidFill>
                            <a:srgbClr val="FFFFFF"/>
                          </a:solidFill>
                          <a:latin typeface="Arial"/>
                          <a:cs typeface="Arial"/>
                        </a:rPr>
                        <a:t>s</a:t>
                      </a:r>
                      <a:r>
                        <a:rPr sz="1800" spc="0" dirty="0">
                          <a:solidFill>
                            <a:srgbClr val="FFFFFF"/>
                          </a:solidFill>
                          <a:latin typeface="Arial"/>
                          <a:cs typeface="Arial"/>
                        </a:rPr>
                        <a:t>e</a:t>
                      </a:r>
                      <a:r>
                        <a:rPr sz="1800" spc="10" dirty="0">
                          <a:solidFill>
                            <a:srgbClr val="FFFFFF"/>
                          </a:solidFill>
                          <a:latin typeface="Arial"/>
                          <a:cs typeface="Arial"/>
                        </a:rPr>
                        <a:t>a</a:t>
                      </a:r>
                      <a:r>
                        <a:rPr sz="1800" dirty="0">
                          <a:solidFill>
                            <a:srgbClr val="FFFFFF"/>
                          </a:solidFill>
                          <a:latin typeface="Arial"/>
                          <a:cs typeface="Arial"/>
                        </a:rPr>
                        <a:t>r</a:t>
                      </a:r>
                      <a:r>
                        <a:rPr sz="1800" spc="50" dirty="0">
                          <a:solidFill>
                            <a:srgbClr val="FFFFFF"/>
                          </a:solidFill>
                          <a:latin typeface="Arial"/>
                          <a:cs typeface="Arial"/>
                        </a:rPr>
                        <a:t>c</a:t>
                      </a:r>
                      <a:r>
                        <a:rPr sz="1800" spc="10" dirty="0">
                          <a:solidFill>
                            <a:srgbClr val="FFFFFF"/>
                          </a:solidFill>
                          <a:latin typeface="Arial"/>
                          <a:cs typeface="Arial"/>
                        </a:rPr>
                        <a:t>h</a:t>
                      </a:r>
                      <a:r>
                        <a:rPr sz="1800" dirty="0">
                          <a:solidFill>
                            <a:srgbClr val="FFFFFF"/>
                          </a:solidFill>
                          <a:latin typeface="Arial"/>
                          <a:cs typeface="Arial"/>
                        </a:rPr>
                        <a:t>y</a:t>
                      </a:r>
                      <a:endParaRPr sz="1800">
                        <a:latin typeface="Arial"/>
                        <a:cs typeface="Arial"/>
                      </a:endParaRPr>
                    </a:p>
                  </a:txBody>
                  <a:tcPr marL="0" marR="0" marT="206893" marB="0" vert="vert270">
                    <a:lnL w="12700">
                      <a:solidFill>
                        <a:srgbClr val="FFFFFF"/>
                      </a:solidFill>
                      <a:prstDash val="solid"/>
                    </a:lnL>
                    <a:lnR w="12700">
                      <a:solidFill>
                        <a:srgbClr val="FFFFFF"/>
                      </a:solidFill>
                      <a:prstDash val="solid"/>
                    </a:lnR>
                    <a:solidFill>
                      <a:srgbClr val="004485"/>
                    </a:solidFill>
                  </a:tcPr>
                </a:tc>
                <a:tc>
                  <a:txBody>
                    <a:bodyPr/>
                    <a:lstStyle/>
                    <a:p>
                      <a:pPr marL="16510">
                        <a:lnSpc>
                          <a:spcPct val="100000"/>
                        </a:lnSpc>
                        <a:spcBef>
                          <a:spcPts val="1810"/>
                        </a:spcBef>
                      </a:pPr>
                      <a:r>
                        <a:rPr sz="1800" spc="60" dirty="0">
                          <a:solidFill>
                            <a:srgbClr val="FFFFFF"/>
                          </a:solidFill>
                          <a:latin typeface="Arial"/>
                          <a:cs typeface="Arial"/>
                        </a:rPr>
                        <a:t>M</a:t>
                      </a:r>
                      <a:r>
                        <a:rPr sz="1800" spc="0" dirty="0">
                          <a:solidFill>
                            <a:srgbClr val="FFFFFF"/>
                          </a:solidFill>
                          <a:latin typeface="Arial"/>
                          <a:cs typeface="Arial"/>
                        </a:rPr>
                        <a:t>e</a:t>
                      </a:r>
                      <a:r>
                        <a:rPr sz="1800" spc="35" dirty="0">
                          <a:solidFill>
                            <a:srgbClr val="FFFFFF"/>
                          </a:solidFill>
                          <a:latin typeface="Arial"/>
                          <a:cs typeface="Arial"/>
                        </a:rPr>
                        <a:t>t</a:t>
                      </a:r>
                      <a:r>
                        <a:rPr sz="1800" spc="0" dirty="0">
                          <a:solidFill>
                            <a:srgbClr val="FFFFFF"/>
                          </a:solidFill>
                          <a:latin typeface="Arial"/>
                          <a:cs typeface="Arial"/>
                        </a:rPr>
                        <a:t>i</a:t>
                      </a:r>
                      <a:r>
                        <a:rPr sz="1800" dirty="0">
                          <a:solidFill>
                            <a:srgbClr val="FFFFFF"/>
                          </a:solidFill>
                          <a:latin typeface="Arial"/>
                          <a:cs typeface="Arial"/>
                        </a:rPr>
                        <a:t>s</a:t>
                      </a:r>
                      <a:endParaRPr sz="1800">
                        <a:latin typeface="Arial"/>
                        <a:cs typeface="Arial"/>
                      </a:endParaRPr>
                    </a:p>
                  </a:txBody>
                  <a:tcPr marL="0" marR="0" marT="208622" marB="0" vert="vert270">
                    <a:lnL w="12700">
                      <a:solidFill>
                        <a:srgbClr val="FFFFFF"/>
                      </a:solidFill>
                      <a:prstDash val="solid"/>
                    </a:lnL>
                    <a:solidFill>
                      <a:srgbClr val="004485"/>
                    </a:solidFill>
                  </a:tcPr>
                </a:tc>
                <a:extLst>
                  <a:ext uri="{0D108BD9-81ED-4DB2-BD59-A6C34878D82A}">
                    <a16:rowId xmlns:a16="http://schemas.microsoft.com/office/drawing/2014/main" val="10000"/>
                  </a:ext>
                </a:extLst>
              </a:tr>
              <a:tr h="276625">
                <a:tc>
                  <a:txBody>
                    <a:bodyPr/>
                    <a:lstStyle/>
                    <a:p>
                      <a:pPr marL="12700">
                        <a:lnSpc>
                          <a:spcPts val="2285"/>
                        </a:lnSpc>
                      </a:pPr>
                      <a:r>
                        <a:rPr sz="1800" spc="5" dirty="0">
                          <a:solidFill>
                            <a:srgbClr val="FFFFFF"/>
                          </a:solidFill>
                          <a:latin typeface="Arial"/>
                          <a:cs typeface="Arial"/>
                        </a:rPr>
                        <a:t>Mount</a:t>
                      </a:r>
                      <a:r>
                        <a:rPr sz="1800" spc="50" dirty="0">
                          <a:solidFill>
                            <a:srgbClr val="FFFFFF"/>
                          </a:solidFill>
                          <a:latin typeface="Arial"/>
                          <a:cs typeface="Arial"/>
                        </a:rPr>
                        <a:t> </a:t>
                      </a:r>
                      <a:r>
                        <a:rPr sz="1800" spc="0" dirty="0">
                          <a:solidFill>
                            <a:srgbClr val="FFFFFF"/>
                          </a:solidFill>
                          <a:latin typeface="Arial"/>
                          <a:cs typeface="Arial"/>
                        </a:rPr>
                        <a:t>tables</a:t>
                      </a:r>
                      <a:endParaRPr sz="1800">
                        <a:latin typeface="Arial"/>
                        <a:cs typeface="Arial"/>
                      </a:endParaRPr>
                    </a:p>
                  </a:txBody>
                  <a:tcPr marL="0" marR="0" marT="0" marB="0">
                    <a:lnB w="12700">
                      <a:solidFill>
                        <a:srgbClr val="FFFFFF"/>
                      </a:solidFill>
                      <a:prstDash val="solid"/>
                    </a:lnB>
                    <a:solidFill>
                      <a:srgbClr val="004485"/>
                    </a:solidFill>
                  </a:tcPr>
                </a:tc>
                <a:tc>
                  <a:txBody>
                    <a:bodyPr/>
                    <a:lstStyle/>
                    <a:p>
                      <a:pPr>
                        <a:lnSpc>
                          <a:spcPct val="100000"/>
                        </a:lnSpc>
                      </a:pPr>
                      <a:endParaRPr sz="170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0099FF"/>
                    </a:solidFill>
                  </a:tcPr>
                </a:tc>
                <a:tc>
                  <a:txBody>
                    <a:bodyPr/>
                    <a:lstStyle/>
                    <a:p>
                      <a:pPr algn="ctr">
                        <a:lnSpc>
                          <a:spcPts val="228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099FF"/>
                    </a:solidFill>
                  </a:tcPr>
                </a:tc>
                <a:tc>
                  <a:txBody>
                    <a:bodyPr/>
                    <a:lstStyle/>
                    <a:p>
                      <a:pPr marL="3175" algn="ctr">
                        <a:lnSpc>
                          <a:spcPts val="228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099FF"/>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099FF"/>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099FF"/>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0099FF"/>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B w="12700">
                      <a:solidFill>
                        <a:srgbClr val="FFFFFF"/>
                      </a:solidFill>
                      <a:prstDash val="solid"/>
                    </a:lnB>
                    <a:solidFill>
                      <a:srgbClr val="0099FF"/>
                    </a:solidFill>
                  </a:tcPr>
                </a:tc>
                <a:extLst>
                  <a:ext uri="{0D108BD9-81ED-4DB2-BD59-A6C34878D82A}">
                    <a16:rowId xmlns:a16="http://schemas.microsoft.com/office/drawing/2014/main" val="10001"/>
                  </a:ext>
                </a:extLst>
              </a:tr>
              <a:tr h="265099">
                <a:tc>
                  <a:txBody>
                    <a:bodyPr/>
                    <a:lstStyle/>
                    <a:p>
                      <a:pPr marL="12700">
                        <a:lnSpc>
                          <a:spcPts val="2220"/>
                        </a:lnSpc>
                      </a:pPr>
                      <a:r>
                        <a:rPr sz="1800" dirty="0">
                          <a:solidFill>
                            <a:srgbClr val="FFFFFF"/>
                          </a:solidFill>
                          <a:latin typeface="Arial"/>
                          <a:cs typeface="Arial"/>
                        </a:rPr>
                        <a:t>Open </a:t>
                      </a:r>
                      <a:r>
                        <a:rPr sz="1800" spc="-10" dirty="0">
                          <a:solidFill>
                            <a:srgbClr val="FFFFFF"/>
                          </a:solidFill>
                          <a:latin typeface="Arial"/>
                          <a:cs typeface="Arial"/>
                        </a:rPr>
                        <a:t>file</a:t>
                      </a:r>
                      <a:r>
                        <a:rPr sz="1800" spc="65" dirty="0">
                          <a:solidFill>
                            <a:srgbClr val="FFFFFF"/>
                          </a:solidFill>
                          <a:latin typeface="Arial"/>
                          <a:cs typeface="Arial"/>
                        </a:rPr>
                        <a:t> </a:t>
                      </a:r>
                      <a:r>
                        <a:rPr sz="1800" spc="0" dirty="0">
                          <a:solidFill>
                            <a:srgbClr val="FFFFFF"/>
                          </a:solidFill>
                          <a:latin typeface="Arial"/>
                          <a:cs typeface="Arial"/>
                        </a:rPr>
                        <a:t>table</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gn="ctr">
                        <a:lnSpc>
                          <a:spcPts val="2220"/>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marL="3175" algn="ctr">
                        <a:lnSpc>
                          <a:spcPts val="2220"/>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82C9FF"/>
                    </a:solidFill>
                  </a:tcPr>
                </a:tc>
                <a:extLst>
                  <a:ext uri="{0D108BD9-81ED-4DB2-BD59-A6C34878D82A}">
                    <a16:rowId xmlns:a16="http://schemas.microsoft.com/office/drawing/2014/main" val="10002"/>
                  </a:ext>
                </a:extLst>
              </a:tr>
              <a:tr h="265099">
                <a:tc>
                  <a:txBody>
                    <a:bodyPr/>
                    <a:lstStyle/>
                    <a:p>
                      <a:pPr marL="12700">
                        <a:lnSpc>
                          <a:spcPts val="2220"/>
                        </a:lnSpc>
                      </a:pPr>
                      <a:r>
                        <a:rPr sz="1800" spc="0" dirty="0">
                          <a:solidFill>
                            <a:srgbClr val="FFFFFF"/>
                          </a:solidFill>
                          <a:latin typeface="Arial"/>
                          <a:cs typeface="Arial"/>
                        </a:rPr>
                        <a:t>Sloppy</a:t>
                      </a:r>
                      <a:r>
                        <a:rPr sz="1800" spc="30" dirty="0">
                          <a:solidFill>
                            <a:srgbClr val="FFFFFF"/>
                          </a:solidFill>
                          <a:latin typeface="Arial"/>
                          <a:cs typeface="Arial"/>
                        </a:rPr>
                        <a:t> </a:t>
                      </a:r>
                      <a:r>
                        <a:rPr sz="1800" spc="5" dirty="0">
                          <a:solidFill>
                            <a:srgbClr val="FFFFFF"/>
                          </a:solidFill>
                          <a:latin typeface="Arial"/>
                          <a:cs typeface="Arial"/>
                        </a:rPr>
                        <a:t>counters</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marL="3810" algn="ctr">
                        <a:lnSpc>
                          <a:spcPts val="2220"/>
                        </a:lnSpc>
                      </a:pPr>
                      <a:r>
                        <a:rPr sz="1800" b="1" dirty="0">
                          <a:latin typeface="Arial"/>
                          <a:cs typeface="Arial"/>
                        </a:rPr>
                        <a:t>X</a:t>
                      </a:r>
                      <a:endParaRPr sz="1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gn="ctr">
                        <a:lnSpc>
                          <a:spcPts val="2220"/>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marL="3175" algn="ctr">
                        <a:lnSpc>
                          <a:spcPts val="2220"/>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0099FF"/>
                    </a:solidFill>
                  </a:tcPr>
                </a:tc>
                <a:extLst>
                  <a:ext uri="{0D108BD9-81ED-4DB2-BD59-A6C34878D82A}">
                    <a16:rowId xmlns:a16="http://schemas.microsoft.com/office/drawing/2014/main" val="10003"/>
                  </a:ext>
                </a:extLst>
              </a:tr>
              <a:tr h="265099">
                <a:tc>
                  <a:txBody>
                    <a:bodyPr/>
                    <a:lstStyle/>
                    <a:p>
                      <a:pPr marL="12700">
                        <a:lnSpc>
                          <a:spcPts val="2235"/>
                        </a:lnSpc>
                      </a:pPr>
                      <a:r>
                        <a:rPr sz="1800" dirty="0">
                          <a:solidFill>
                            <a:srgbClr val="FFFFFF"/>
                          </a:solidFill>
                          <a:latin typeface="Arial"/>
                          <a:cs typeface="Arial"/>
                        </a:rPr>
                        <a:t>inode</a:t>
                      </a:r>
                      <a:r>
                        <a:rPr sz="1800" spc="40" dirty="0">
                          <a:solidFill>
                            <a:srgbClr val="FFFFFF"/>
                          </a:solidFill>
                          <a:latin typeface="Arial"/>
                          <a:cs typeface="Arial"/>
                        </a:rPr>
                        <a:t> </a:t>
                      </a:r>
                      <a:r>
                        <a:rPr sz="1800" spc="0" dirty="0">
                          <a:solidFill>
                            <a:srgbClr val="FFFFFF"/>
                          </a:solidFill>
                          <a:latin typeface="Arial"/>
                          <a:cs typeface="Arial"/>
                        </a:rPr>
                        <a:t>allocation</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marL="3810" algn="ctr">
                        <a:lnSpc>
                          <a:spcPts val="2235"/>
                        </a:lnSpc>
                      </a:pPr>
                      <a:r>
                        <a:rPr sz="1800" b="1" dirty="0">
                          <a:latin typeface="Arial"/>
                          <a:cs typeface="Arial"/>
                        </a:rPr>
                        <a:t>X</a:t>
                      </a:r>
                      <a:endParaRPr sz="1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gn="ctr">
                        <a:lnSpc>
                          <a:spcPts val="223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82C9FF"/>
                    </a:solidFill>
                  </a:tcPr>
                </a:tc>
                <a:extLst>
                  <a:ext uri="{0D108BD9-81ED-4DB2-BD59-A6C34878D82A}">
                    <a16:rowId xmlns:a16="http://schemas.microsoft.com/office/drawing/2014/main" val="10004"/>
                  </a:ext>
                </a:extLst>
              </a:tr>
              <a:tr h="265099">
                <a:tc>
                  <a:txBody>
                    <a:bodyPr/>
                    <a:lstStyle/>
                    <a:p>
                      <a:pPr marL="12700">
                        <a:lnSpc>
                          <a:spcPts val="2255"/>
                        </a:lnSpc>
                      </a:pPr>
                      <a:r>
                        <a:rPr sz="1800" spc="0" dirty="0">
                          <a:solidFill>
                            <a:srgbClr val="FFFFFF"/>
                          </a:solidFill>
                          <a:latin typeface="Arial"/>
                          <a:cs typeface="Arial"/>
                        </a:rPr>
                        <a:t>Lock-free dentry</a:t>
                      </a:r>
                      <a:r>
                        <a:rPr sz="1800" spc="160" dirty="0">
                          <a:solidFill>
                            <a:srgbClr val="FFFFFF"/>
                          </a:solidFill>
                          <a:latin typeface="Arial"/>
                          <a:cs typeface="Arial"/>
                        </a:rPr>
                        <a:t> </a:t>
                      </a:r>
                      <a:r>
                        <a:rPr sz="1800" spc="0" dirty="0">
                          <a:solidFill>
                            <a:srgbClr val="FFFFFF"/>
                          </a:solidFill>
                          <a:latin typeface="Arial"/>
                          <a:cs typeface="Arial"/>
                        </a:rPr>
                        <a:t>lookup</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gn="ctr">
                        <a:lnSpc>
                          <a:spcPts val="225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marL="3175" algn="ctr">
                        <a:lnSpc>
                          <a:spcPts val="225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0099FF"/>
                    </a:solidFill>
                  </a:tcPr>
                </a:tc>
                <a:extLst>
                  <a:ext uri="{0D108BD9-81ED-4DB2-BD59-A6C34878D82A}">
                    <a16:rowId xmlns:a16="http://schemas.microsoft.com/office/drawing/2014/main" val="10005"/>
                  </a:ext>
                </a:extLst>
              </a:tr>
              <a:tr h="265099">
                <a:tc>
                  <a:txBody>
                    <a:bodyPr/>
                    <a:lstStyle/>
                    <a:p>
                      <a:pPr marL="12700">
                        <a:lnSpc>
                          <a:spcPts val="2250"/>
                        </a:lnSpc>
                      </a:pPr>
                      <a:r>
                        <a:rPr sz="1800" dirty="0">
                          <a:solidFill>
                            <a:srgbClr val="FFFFFF"/>
                          </a:solidFill>
                          <a:latin typeface="Arial"/>
                          <a:cs typeface="Arial"/>
                        </a:rPr>
                        <a:t>Super</a:t>
                      </a:r>
                      <a:r>
                        <a:rPr sz="1800" spc="15" dirty="0">
                          <a:solidFill>
                            <a:srgbClr val="FFFFFF"/>
                          </a:solidFill>
                          <a:latin typeface="Arial"/>
                          <a:cs typeface="Arial"/>
                        </a:rPr>
                        <a:t> </a:t>
                      </a:r>
                      <a:r>
                        <a:rPr sz="1800" dirty="0">
                          <a:solidFill>
                            <a:srgbClr val="FFFFFF"/>
                          </a:solidFill>
                          <a:latin typeface="Arial"/>
                          <a:cs typeface="Arial"/>
                        </a:rPr>
                        <a:t>pages</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marR="3175" algn="ctr">
                        <a:lnSpc>
                          <a:spcPts val="2250"/>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82C9FF"/>
                    </a:solidFill>
                  </a:tcPr>
                </a:tc>
                <a:extLst>
                  <a:ext uri="{0D108BD9-81ED-4DB2-BD59-A6C34878D82A}">
                    <a16:rowId xmlns:a16="http://schemas.microsoft.com/office/drawing/2014/main" val="10006"/>
                  </a:ext>
                </a:extLst>
              </a:tr>
              <a:tr h="265099">
                <a:tc>
                  <a:txBody>
                    <a:bodyPr/>
                    <a:lstStyle/>
                    <a:p>
                      <a:pPr marL="12700">
                        <a:lnSpc>
                          <a:spcPts val="2250"/>
                        </a:lnSpc>
                      </a:pPr>
                      <a:r>
                        <a:rPr sz="1800" spc="25" dirty="0">
                          <a:solidFill>
                            <a:srgbClr val="FFFFFF"/>
                          </a:solidFill>
                          <a:latin typeface="Arial"/>
                          <a:cs typeface="Arial"/>
                        </a:rPr>
                        <a:t>DMA </a:t>
                      </a:r>
                      <a:r>
                        <a:rPr sz="1800" spc="-15" dirty="0">
                          <a:solidFill>
                            <a:srgbClr val="FFFFFF"/>
                          </a:solidFill>
                          <a:latin typeface="Arial"/>
                          <a:cs typeface="Arial"/>
                        </a:rPr>
                        <a:t>buffer</a:t>
                      </a:r>
                      <a:r>
                        <a:rPr sz="1800" spc="55" dirty="0">
                          <a:solidFill>
                            <a:srgbClr val="FFFFFF"/>
                          </a:solidFill>
                          <a:latin typeface="Arial"/>
                          <a:cs typeface="Arial"/>
                        </a:rPr>
                        <a:t> </a:t>
                      </a:r>
                      <a:r>
                        <a:rPr sz="1800" spc="5" dirty="0">
                          <a:solidFill>
                            <a:srgbClr val="FFFFFF"/>
                          </a:solidFill>
                          <a:latin typeface="Arial"/>
                          <a:cs typeface="Arial"/>
                        </a:rPr>
                        <a:t>allocation</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marL="3810" algn="ctr">
                        <a:lnSpc>
                          <a:spcPts val="2250"/>
                        </a:lnSpc>
                      </a:pPr>
                      <a:r>
                        <a:rPr sz="1800" b="1" dirty="0">
                          <a:latin typeface="Arial"/>
                          <a:cs typeface="Arial"/>
                        </a:rPr>
                        <a:t>X</a:t>
                      </a:r>
                      <a:endParaRPr sz="1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gn="ctr">
                        <a:lnSpc>
                          <a:spcPts val="2250"/>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0099FF"/>
                    </a:solidFill>
                  </a:tcPr>
                </a:tc>
                <a:extLst>
                  <a:ext uri="{0D108BD9-81ED-4DB2-BD59-A6C34878D82A}">
                    <a16:rowId xmlns:a16="http://schemas.microsoft.com/office/drawing/2014/main" val="10007"/>
                  </a:ext>
                </a:extLst>
              </a:tr>
              <a:tr h="265099">
                <a:tc>
                  <a:txBody>
                    <a:bodyPr/>
                    <a:lstStyle/>
                    <a:p>
                      <a:pPr marL="12700">
                        <a:lnSpc>
                          <a:spcPts val="2245"/>
                        </a:lnSpc>
                      </a:pPr>
                      <a:r>
                        <a:rPr sz="1800" dirty="0">
                          <a:solidFill>
                            <a:srgbClr val="FFFFFF"/>
                          </a:solidFill>
                          <a:latin typeface="Arial"/>
                          <a:cs typeface="Arial"/>
                        </a:rPr>
                        <a:t>Network </a:t>
                      </a:r>
                      <a:r>
                        <a:rPr sz="1800" spc="15" dirty="0">
                          <a:solidFill>
                            <a:srgbClr val="FFFFFF"/>
                          </a:solidFill>
                          <a:latin typeface="Arial"/>
                          <a:cs typeface="Arial"/>
                        </a:rPr>
                        <a:t>stack </a:t>
                      </a:r>
                      <a:r>
                        <a:rPr sz="1800" dirty="0">
                          <a:solidFill>
                            <a:srgbClr val="FFFFFF"/>
                          </a:solidFill>
                          <a:latin typeface="Arial"/>
                          <a:cs typeface="Arial"/>
                        </a:rPr>
                        <a:t>false</a:t>
                      </a:r>
                      <a:r>
                        <a:rPr sz="1800" spc="229" dirty="0">
                          <a:solidFill>
                            <a:srgbClr val="FFFFFF"/>
                          </a:solidFill>
                          <a:latin typeface="Arial"/>
                          <a:cs typeface="Arial"/>
                        </a:rPr>
                        <a:t> </a:t>
                      </a:r>
                      <a:r>
                        <a:rPr sz="1800" spc="0" dirty="0">
                          <a:solidFill>
                            <a:srgbClr val="FFFFFF"/>
                          </a:solidFill>
                          <a:latin typeface="Arial"/>
                          <a:cs typeface="Arial"/>
                        </a:rPr>
                        <a:t>sharing</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marL="3810" algn="ctr">
                        <a:lnSpc>
                          <a:spcPts val="2245"/>
                        </a:lnSpc>
                      </a:pPr>
                      <a:r>
                        <a:rPr sz="1800" b="1" dirty="0">
                          <a:latin typeface="Arial"/>
                          <a:cs typeface="Arial"/>
                        </a:rPr>
                        <a:t>X</a:t>
                      </a:r>
                      <a:endParaRPr sz="1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gn="ctr">
                        <a:lnSpc>
                          <a:spcPts val="224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gn="ctr">
                        <a:lnSpc>
                          <a:spcPts val="224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2C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82C9FF"/>
                    </a:solidFill>
                  </a:tcPr>
                </a:tc>
                <a:extLst>
                  <a:ext uri="{0D108BD9-81ED-4DB2-BD59-A6C34878D82A}">
                    <a16:rowId xmlns:a16="http://schemas.microsoft.com/office/drawing/2014/main" val="10008"/>
                  </a:ext>
                </a:extLst>
              </a:tr>
              <a:tr h="265099">
                <a:tc>
                  <a:txBody>
                    <a:bodyPr/>
                    <a:lstStyle/>
                    <a:p>
                      <a:pPr marL="12700">
                        <a:lnSpc>
                          <a:spcPts val="2245"/>
                        </a:lnSpc>
                      </a:pPr>
                      <a:r>
                        <a:rPr sz="1800" spc="-10" dirty="0">
                          <a:solidFill>
                            <a:srgbClr val="FFFFFF"/>
                          </a:solidFill>
                          <a:latin typeface="Arial"/>
                          <a:cs typeface="Arial"/>
                        </a:rPr>
                        <a:t>Parallel</a:t>
                      </a:r>
                      <a:r>
                        <a:rPr sz="1800" spc="50" dirty="0">
                          <a:solidFill>
                            <a:srgbClr val="FFFFFF"/>
                          </a:solidFill>
                          <a:latin typeface="Arial"/>
                          <a:cs typeface="Arial"/>
                        </a:rPr>
                        <a:t> </a:t>
                      </a:r>
                      <a:r>
                        <a:rPr sz="1800" spc="5" dirty="0">
                          <a:solidFill>
                            <a:srgbClr val="FFFFFF"/>
                          </a:solidFill>
                          <a:latin typeface="Arial"/>
                          <a:cs typeface="Arial"/>
                        </a:rPr>
                        <a:t>accept</a:t>
                      </a:r>
                      <a:endParaRPr sz="1800">
                        <a:latin typeface="Arial"/>
                        <a:cs typeface="Arial"/>
                      </a:endParaRPr>
                    </a:p>
                  </a:txBody>
                  <a:tcPr marL="0" marR="0" marT="0" marB="0">
                    <a:lnT w="12700">
                      <a:solidFill>
                        <a:srgbClr val="FFFFFF"/>
                      </a:solidFill>
                      <a:prstDash val="solid"/>
                    </a:lnT>
                    <a:lnB w="12700">
                      <a:solidFill>
                        <a:srgbClr val="FFFFFF"/>
                      </a:solidFill>
                      <a:prstDash val="solid"/>
                    </a:lnB>
                    <a:solidFill>
                      <a:srgbClr val="004485"/>
                    </a:solidFill>
                  </a:tcPr>
                </a:tc>
                <a:tc>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gn="ctr">
                        <a:lnSpc>
                          <a:spcPts val="224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9FF"/>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0099FF"/>
                    </a:solidFill>
                  </a:tcPr>
                </a:tc>
                <a:extLst>
                  <a:ext uri="{0D108BD9-81ED-4DB2-BD59-A6C34878D82A}">
                    <a16:rowId xmlns:a16="http://schemas.microsoft.com/office/drawing/2014/main" val="10009"/>
                  </a:ext>
                </a:extLst>
              </a:tr>
              <a:tr h="276625">
                <a:tc>
                  <a:txBody>
                    <a:bodyPr/>
                    <a:lstStyle/>
                    <a:p>
                      <a:pPr marL="12700">
                        <a:lnSpc>
                          <a:spcPts val="2235"/>
                        </a:lnSpc>
                      </a:pPr>
                      <a:r>
                        <a:rPr sz="1800" spc="0" dirty="0">
                          <a:solidFill>
                            <a:srgbClr val="FFFFFF"/>
                          </a:solidFill>
                          <a:latin typeface="Arial"/>
                          <a:cs typeface="Arial"/>
                        </a:rPr>
                        <a:t>Application</a:t>
                      </a:r>
                      <a:r>
                        <a:rPr sz="1800" spc="105" dirty="0">
                          <a:solidFill>
                            <a:srgbClr val="FFFFFF"/>
                          </a:solidFill>
                          <a:latin typeface="Arial"/>
                          <a:cs typeface="Arial"/>
                        </a:rPr>
                        <a:t> </a:t>
                      </a:r>
                      <a:r>
                        <a:rPr sz="1800" dirty="0">
                          <a:solidFill>
                            <a:srgbClr val="FFFFFF"/>
                          </a:solidFill>
                          <a:latin typeface="Arial"/>
                          <a:cs typeface="Arial"/>
                        </a:rPr>
                        <a:t>modifications</a:t>
                      </a:r>
                      <a:endParaRPr sz="1800">
                        <a:latin typeface="Arial"/>
                        <a:cs typeface="Arial"/>
                      </a:endParaRPr>
                    </a:p>
                  </a:txBody>
                  <a:tcPr marL="0" marR="0" marT="0" marB="0">
                    <a:lnT w="12700">
                      <a:solidFill>
                        <a:srgbClr val="FFFFFF"/>
                      </a:solidFill>
                      <a:prstDash val="solid"/>
                    </a:lnT>
                    <a:solidFill>
                      <a:srgbClr val="006A6A"/>
                    </a:solidFill>
                  </a:tcPr>
                </a:tc>
                <a:tc>
                  <a:txBody>
                    <a:bodyPr/>
                    <a:lstStyle/>
                    <a:p>
                      <a:pPr>
                        <a:lnSpc>
                          <a:spcPct val="100000"/>
                        </a:lnSpc>
                      </a:pPr>
                      <a:endParaRPr sz="1700">
                        <a:latin typeface="Times New Roman"/>
                        <a:cs typeface="Times New Roman"/>
                      </a:endParaRPr>
                    </a:p>
                  </a:txBody>
                  <a:tcPr marL="0" marR="0" marT="0" marB="0">
                    <a:lnR w="12700">
                      <a:solidFill>
                        <a:srgbClr val="FFFFFF"/>
                      </a:solidFill>
                      <a:prstDash val="solid"/>
                    </a:lnR>
                    <a:lnT w="12700">
                      <a:solidFill>
                        <a:srgbClr val="FFFFFF"/>
                      </a:solidFill>
                      <a:prstDash val="solid"/>
                    </a:lnT>
                    <a:solidFill>
                      <a:srgbClr val="B2B2B2"/>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B2B2B2"/>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B2B2B2"/>
                    </a:solidFill>
                  </a:tcPr>
                </a:tc>
                <a:tc>
                  <a:txBody>
                    <a:bodyPr/>
                    <a:lstStyle/>
                    <a:p>
                      <a:pPr algn="ctr">
                        <a:lnSpc>
                          <a:spcPts val="223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B2B2B2"/>
                    </a:solidFill>
                  </a:tcPr>
                </a:tc>
                <a:tc>
                  <a:txBody>
                    <a:bodyPr/>
                    <a:lstStyle/>
                    <a:p>
                      <a:pPr>
                        <a:lnSpc>
                          <a:spcPct val="100000"/>
                        </a:lnSpc>
                      </a:pPr>
                      <a:endParaRPr sz="17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B2B2B2"/>
                    </a:solidFill>
                  </a:tcPr>
                </a:tc>
                <a:tc>
                  <a:txBody>
                    <a:bodyPr/>
                    <a:lstStyle/>
                    <a:p>
                      <a:pPr algn="ctr">
                        <a:lnSpc>
                          <a:spcPts val="223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B2B2B2"/>
                    </a:solidFill>
                  </a:tcPr>
                </a:tc>
                <a:tc>
                  <a:txBody>
                    <a:bodyPr/>
                    <a:lstStyle/>
                    <a:p>
                      <a:pPr marR="3175" algn="ctr">
                        <a:lnSpc>
                          <a:spcPts val="2235"/>
                        </a:lnSpc>
                      </a:pPr>
                      <a:r>
                        <a:rPr sz="1800" b="1" dirty="0">
                          <a:latin typeface="Arial"/>
                          <a:cs typeface="Arial"/>
                        </a:rPr>
                        <a:t>X</a:t>
                      </a:r>
                      <a:endParaRPr sz="1800">
                        <a:latin typeface="Arial"/>
                        <a:cs typeface="Arial"/>
                      </a:endParaRPr>
                    </a:p>
                  </a:txBody>
                  <a:tcPr marL="0" marR="0" marT="0" marB="0">
                    <a:lnL w="12700">
                      <a:solidFill>
                        <a:srgbClr val="FFFFFF"/>
                      </a:solidFill>
                      <a:prstDash val="solid"/>
                    </a:lnL>
                    <a:lnT w="12700">
                      <a:solidFill>
                        <a:srgbClr val="FFFFFF"/>
                      </a:solidFill>
                      <a:prstDash val="solid"/>
                    </a:lnT>
                    <a:solidFill>
                      <a:srgbClr val="B2B2B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919641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9694" y="613905"/>
            <a:ext cx="7563971" cy="413865"/>
          </a:xfrm>
          <a:prstGeom prst="rect">
            <a:avLst/>
          </a:prstGeom>
        </p:spPr>
        <p:txBody>
          <a:bodyPr vert="horz" wrap="square" lIns="0" tIns="11526" rIns="0" bIns="0" rtlCol="0" anchor="ctr">
            <a:spAutoFit/>
          </a:bodyPr>
          <a:lstStyle/>
          <a:p>
            <a:pPr marL="11526">
              <a:spcBef>
                <a:spcPts val="91"/>
              </a:spcBef>
            </a:pPr>
            <a:r>
              <a:rPr sz="3267" spc="-5"/>
              <a:t>Handful of </a:t>
            </a:r>
            <a:r>
              <a:rPr sz="3267"/>
              <a:t>known </a:t>
            </a:r>
            <a:r>
              <a:rPr sz="3267" spc="-5"/>
              <a:t>techniques [Cantrill</a:t>
            </a:r>
            <a:r>
              <a:rPr sz="3267" spc="-36"/>
              <a:t> </a:t>
            </a:r>
            <a:r>
              <a:rPr sz="3267" spc="-5"/>
              <a:t>08]</a:t>
            </a:r>
            <a:endParaRPr sz="3267"/>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064190" y="2261412"/>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5" name="object 5"/>
          <p:cNvSpPr txBox="1"/>
          <p:nvPr/>
        </p:nvSpPr>
        <p:spPr>
          <a:xfrm>
            <a:off x="2064190" y="283771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6" name="object 6"/>
          <p:cNvSpPr txBox="1"/>
          <p:nvPr/>
        </p:nvSpPr>
        <p:spPr>
          <a:xfrm>
            <a:off x="2064190" y="34151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7" name="object 7"/>
          <p:cNvSpPr txBox="1"/>
          <p:nvPr/>
        </p:nvSpPr>
        <p:spPr>
          <a:xfrm>
            <a:off x="2064190" y="3992625"/>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358102" y="1424620"/>
            <a:ext cx="3982250" cy="2916601"/>
          </a:xfrm>
          <a:prstGeom prst="rect">
            <a:avLst/>
          </a:prstGeom>
        </p:spPr>
        <p:txBody>
          <a:bodyPr vert="horz" wrap="square" lIns="0" tIns="11526" rIns="0" bIns="0" rtlCol="0">
            <a:spAutoFit/>
          </a:bodyPr>
          <a:lstStyle/>
          <a:p>
            <a:pPr marL="11526" marR="4611">
              <a:lnSpc>
                <a:spcPct val="130400"/>
              </a:lnSpc>
              <a:spcBef>
                <a:spcPts val="91"/>
              </a:spcBef>
            </a:pPr>
            <a:r>
              <a:rPr sz="2904" spc="-5" dirty="0">
                <a:latin typeface="Arial"/>
                <a:cs typeface="Arial"/>
              </a:rPr>
              <a:t>Lock-free algorithms  Per-core data structures  Fine-grained locking  Cache-alignment  Sloppy</a:t>
            </a:r>
            <a:r>
              <a:rPr sz="2904" spc="-27" dirty="0">
                <a:latin typeface="Arial"/>
                <a:cs typeface="Arial"/>
              </a:rPr>
              <a:t> </a:t>
            </a:r>
            <a:r>
              <a:rPr sz="2904" spc="-5" dirty="0">
                <a:latin typeface="Arial"/>
                <a:cs typeface="Arial"/>
              </a:rPr>
              <a:t>counters</a:t>
            </a:r>
            <a:endParaRPr sz="2904">
              <a:latin typeface="Arial"/>
              <a:cs typeface="Arial"/>
            </a:endParaRPr>
          </a:p>
        </p:txBody>
      </p:sp>
    </p:spTree>
    <p:extLst>
      <p:ext uri="{BB962C8B-B14F-4D97-AF65-F5344CB8AC3E}">
        <p14:creationId xmlns:p14="http://schemas.microsoft.com/office/powerpoint/2010/main" val="5915769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1916" y="556103"/>
            <a:ext cx="8113763" cy="519022"/>
          </a:xfrm>
          <a:prstGeom prst="rect">
            <a:avLst/>
          </a:prstGeom>
        </p:spPr>
        <p:txBody>
          <a:bodyPr vert="horz" wrap="square" lIns="0" tIns="11526" rIns="0" bIns="0" rtlCol="0" anchor="ctr">
            <a:spAutoFit/>
          </a:bodyPr>
          <a:lstStyle/>
          <a:p>
            <a:pPr marL="11526">
              <a:spcBef>
                <a:spcPts val="91"/>
              </a:spcBef>
              <a:tabLst>
                <a:tab pos="3224381" algn="l"/>
                <a:tab pos="4267478" algn="l"/>
              </a:tabLst>
            </a:pPr>
            <a:r>
              <a:rPr sz="3993" spc="-5" dirty="0"/>
              <a:t>Better</a:t>
            </a:r>
            <a:r>
              <a:rPr sz="3993" spc="5" dirty="0"/>
              <a:t> </a:t>
            </a:r>
            <a:r>
              <a:rPr sz="3993" spc="-5" dirty="0"/>
              <a:t>scaling	with	</a:t>
            </a:r>
            <a:r>
              <a:rPr lang="en-US" sz="3993" spc="-5" dirty="0"/>
              <a:t>MIT</a:t>
            </a:r>
            <a:r>
              <a:rPr sz="3993" spc="-73" dirty="0"/>
              <a:t> </a:t>
            </a:r>
            <a:r>
              <a:rPr sz="3993" spc="-5" dirty="0"/>
              <a:t>modifications</a:t>
            </a:r>
            <a:endParaRPr sz="3993" dirty="0"/>
          </a:p>
        </p:txBody>
      </p:sp>
      <p:sp>
        <p:nvSpPr>
          <p:cNvPr id="3" name="object 3"/>
          <p:cNvSpPr/>
          <p:nvPr/>
        </p:nvSpPr>
        <p:spPr>
          <a:xfrm>
            <a:off x="3356258" y="1252881"/>
            <a:ext cx="5443754" cy="4331490"/>
          </a:xfrm>
          <a:custGeom>
            <a:avLst/>
            <a:gdLst/>
            <a:ahLst/>
            <a:cxnLst/>
            <a:rect l="l" t="t" r="r" b="b"/>
            <a:pathLst>
              <a:path w="5998209" h="4772660">
                <a:moveTo>
                  <a:pt x="5998210" y="0"/>
                </a:moveTo>
                <a:lnTo>
                  <a:pt x="0" y="0"/>
                </a:lnTo>
                <a:lnTo>
                  <a:pt x="0" y="4772660"/>
                </a:lnTo>
                <a:lnTo>
                  <a:pt x="5998210" y="4772660"/>
                </a:lnTo>
                <a:lnTo>
                  <a:pt x="5998210" y="0"/>
                </a:lnTo>
                <a:close/>
              </a:path>
            </a:pathLst>
          </a:custGeom>
          <a:solidFill>
            <a:srgbClr val="FFFFFF"/>
          </a:solidFill>
        </p:spPr>
        <p:txBody>
          <a:bodyPr wrap="square" lIns="0" tIns="0" rIns="0" bIns="0" rtlCol="0"/>
          <a:lstStyle/>
          <a:p>
            <a:endParaRPr sz="1634"/>
          </a:p>
        </p:txBody>
      </p:sp>
      <p:sp>
        <p:nvSpPr>
          <p:cNvPr id="4" name="object 4"/>
          <p:cNvSpPr/>
          <p:nvPr/>
        </p:nvSpPr>
        <p:spPr>
          <a:xfrm>
            <a:off x="3703191" y="1413093"/>
            <a:ext cx="5096819" cy="3552329"/>
          </a:xfrm>
          <a:custGeom>
            <a:avLst/>
            <a:gdLst/>
            <a:ahLst/>
            <a:cxnLst/>
            <a:rect l="l" t="t" r="r" b="b"/>
            <a:pathLst>
              <a:path w="5615940" h="3914140">
                <a:moveTo>
                  <a:pt x="2807970" y="3914140"/>
                </a:moveTo>
                <a:lnTo>
                  <a:pt x="0" y="3914140"/>
                </a:lnTo>
                <a:lnTo>
                  <a:pt x="0" y="0"/>
                </a:lnTo>
                <a:lnTo>
                  <a:pt x="5615940" y="0"/>
                </a:lnTo>
                <a:lnTo>
                  <a:pt x="5615940" y="3914140"/>
                </a:lnTo>
                <a:lnTo>
                  <a:pt x="2807970" y="3914140"/>
                </a:lnTo>
                <a:close/>
              </a:path>
            </a:pathLst>
          </a:custGeom>
          <a:ln w="3175">
            <a:solidFill>
              <a:srgbClr val="B2B2B2"/>
            </a:solidFill>
          </a:ln>
        </p:spPr>
        <p:txBody>
          <a:bodyPr wrap="square" lIns="0" tIns="0" rIns="0" bIns="0" rtlCol="0"/>
          <a:lstStyle/>
          <a:p>
            <a:endParaRPr sz="1634"/>
          </a:p>
        </p:txBody>
      </p:sp>
      <p:sp>
        <p:nvSpPr>
          <p:cNvPr id="5" name="object 5"/>
          <p:cNvSpPr/>
          <p:nvPr/>
        </p:nvSpPr>
        <p:spPr>
          <a:xfrm>
            <a:off x="8677835" y="4965422"/>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7950542" y="4965422"/>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7222095" y="4965422"/>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8" name="object 8"/>
          <p:cNvSpPr/>
          <p:nvPr/>
        </p:nvSpPr>
        <p:spPr>
          <a:xfrm>
            <a:off x="6493649" y="4965422"/>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9" name="object 9"/>
          <p:cNvSpPr/>
          <p:nvPr/>
        </p:nvSpPr>
        <p:spPr>
          <a:xfrm>
            <a:off x="5765201" y="4965422"/>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5036756" y="4965422"/>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4309462" y="4965422"/>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703191" y="4965422"/>
            <a:ext cx="121024" cy="0"/>
          </a:xfrm>
          <a:custGeom>
            <a:avLst/>
            <a:gdLst/>
            <a:ahLst/>
            <a:cxnLst/>
            <a:rect l="l" t="t" r="r" b="b"/>
            <a:pathLst>
              <a:path w="133350">
                <a:moveTo>
                  <a:pt x="0" y="0"/>
                </a:moveTo>
                <a:lnTo>
                  <a:pt x="13335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8677835" y="4669203"/>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7950542" y="4669203"/>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7222095" y="4669203"/>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6493649" y="4669203"/>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5765201" y="4669203"/>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5036756" y="4669203"/>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4309462" y="4669203"/>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3703191" y="4669203"/>
            <a:ext cx="121024" cy="0"/>
          </a:xfrm>
          <a:custGeom>
            <a:avLst/>
            <a:gdLst/>
            <a:ahLst/>
            <a:cxnLst/>
            <a:rect l="l" t="t" r="r" b="b"/>
            <a:pathLst>
              <a:path w="133350">
                <a:moveTo>
                  <a:pt x="0" y="0"/>
                </a:moveTo>
                <a:lnTo>
                  <a:pt x="13335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8677835" y="4372983"/>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7950542" y="4372983"/>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7222095" y="4372983"/>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493649" y="4372983"/>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5765202" y="4372983"/>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5036756" y="4372983"/>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4309462" y="4372983"/>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3703191" y="4372983"/>
            <a:ext cx="121024" cy="0"/>
          </a:xfrm>
          <a:custGeom>
            <a:avLst/>
            <a:gdLst/>
            <a:ahLst/>
            <a:cxnLst/>
            <a:rect l="l" t="t" r="r" b="b"/>
            <a:pathLst>
              <a:path w="133350">
                <a:moveTo>
                  <a:pt x="0" y="0"/>
                </a:moveTo>
                <a:lnTo>
                  <a:pt x="13335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8677835" y="4076764"/>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950542" y="4076764"/>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222095" y="4076764"/>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6493649" y="4076764"/>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5765202" y="4076764"/>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5036756" y="4076764"/>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4309462" y="4076764"/>
            <a:ext cx="485247" cy="0"/>
          </a:xfrm>
          <a:custGeom>
            <a:avLst/>
            <a:gdLst/>
            <a:ahLst/>
            <a:cxnLst/>
            <a:rect l="l" t="t" r="r" b="b"/>
            <a:pathLst>
              <a:path w="534670">
                <a:moveTo>
                  <a:pt x="0" y="0"/>
                </a:moveTo>
                <a:lnTo>
                  <a:pt x="53467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3703191" y="4076764"/>
            <a:ext cx="363071" cy="0"/>
          </a:xfrm>
          <a:custGeom>
            <a:avLst/>
            <a:gdLst/>
            <a:ahLst/>
            <a:cxnLst/>
            <a:rect l="l" t="t" r="r" b="b"/>
            <a:pathLst>
              <a:path w="400050">
                <a:moveTo>
                  <a:pt x="0" y="0"/>
                </a:moveTo>
                <a:lnTo>
                  <a:pt x="40005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8677835" y="3781697"/>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7950542" y="3781697"/>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7222095" y="3781697"/>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6493649" y="3781697"/>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5765202" y="3781697"/>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5036756" y="3781697"/>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4309462" y="3781697"/>
            <a:ext cx="485247" cy="0"/>
          </a:xfrm>
          <a:custGeom>
            <a:avLst/>
            <a:gdLst/>
            <a:ahLst/>
            <a:cxnLst/>
            <a:rect l="l" t="t" r="r" b="b"/>
            <a:pathLst>
              <a:path w="534670">
                <a:moveTo>
                  <a:pt x="0" y="0"/>
                </a:moveTo>
                <a:lnTo>
                  <a:pt x="534670"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03191" y="3781697"/>
            <a:ext cx="363071" cy="0"/>
          </a:xfrm>
          <a:custGeom>
            <a:avLst/>
            <a:gdLst/>
            <a:ahLst/>
            <a:cxnLst/>
            <a:rect l="l" t="t" r="r" b="b"/>
            <a:pathLst>
              <a:path w="400050">
                <a:moveTo>
                  <a:pt x="0" y="0"/>
                </a:moveTo>
                <a:lnTo>
                  <a:pt x="400050"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8677835" y="3484324"/>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7950542" y="3484324"/>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7222095" y="3484324"/>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6493649" y="3484324"/>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5765202" y="3484324"/>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4309462" y="3484324"/>
            <a:ext cx="1213693" cy="0"/>
          </a:xfrm>
          <a:custGeom>
            <a:avLst/>
            <a:gdLst/>
            <a:ahLst/>
            <a:cxnLst/>
            <a:rect l="l" t="t" r="r" b="b"/>
            <a:pathLst>
              <a:path w="1337310">
                <a:moveTo>
                  <a:pt x="0" y="0"/>
                </a:moveTo>
                <a:lnTo>
                  <a:pt x="1337310"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03191" y="3484324"/>
            <a:ext cx="363071" cy="0"/>
          </a:xfrm>
          <a:custGeom>
            <a:avLst/>
            <a:gdLst/>
            <a:ahLst/>
            <a:cxnLst/>
            <a:rect l="l" t="t" r="r" b="b"/>
            <a:pathLst>
              <a:path w="400050">
                <a:moveTo>
                  <a:pt x="0" y="0"/>
                </a:moveTo>
                <a:lnTo>
                  <a:pt x="400050"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8677835" y="3189258"/>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7950542" y="3189258"/>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7222095" y="3189258"/>
            <a:ext cx="485247" cy="0"/>
          </a:xfrm>
          <a:custGeom>
            <a:avLst/>
            <a:gdLst/>
            <a:ahLst/>
            <a:cxnLst/>
            <a:rect l="l" t="t" r="r" b="b"/>
            <a:pathLst>
              <a:path w="534670">
                <a:moveTo>
                  <a:pt x="0" y="0"/>
                </a:moveTo>
                <a:lnTo>
                  <a:pt x="534669"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6493649" y="3189258"/>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56" name="object 56"/>
          <p:cNvSpPr/>
          <p:nvPr/>
        </p:nvSpPr>
        <p:spPr>
          <a:xfrm>
            <a:off x="5765202" y="3189258"/>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57" name="object 57"/>
          <p:cNvSpPr/>
          <p:nvPr/>
        </p:nvSpPr>
        <p:spPr>
          <a:xfrm>
            <a:off x="4309462" y="3189258"/>
            <a:ext cx="1213693" cy="0"/>
          </a:xfrm>
          <a:custGeom>
            <a:avLst/>
            <a:gdLst/>
            <a:ahLst/>
            <a:cxnLst/>
            <a:rect l="l" t="t" r="r" b="b"/>
            <a:pathLst>
              <a:path w="1337310">
                <a:moveTo>
                  <a:pt x="0" y="0"/>
                </a:moveTo>
                <a:lnTo>
                  <a:pt x="1337310" y="0"/>
                </a:lnTo>
              </a:path>
            </a:pathLst>
          </a:custGeom>
          <a:ln w="3175">
            <a:solidFill>
              <a:srgbClr val="B2B2B2"/>
            </a:solidFill>
          </a:ln>
        </p:spPr>
        <p:txBody>
          <a:bodyPr wrap="square" lIns="0" tIns="0" rIns="0" bIns="0" rtlCol="0"/>
          <a:lstStyle/>
          <a:p>
            <a:endParaRPr sz="1634"/>
          </a:p>
        </p:txBody>
      </p:sp>
      <p:sp>
        <p:nvSpPr>
          <p:cNvPr id="58" name="object 58"/>
          <p:cNvSpPr/>
          <p:nvPr/>
        </p:nvSpPr>
        <p:spPr>
          <a:xfrm>
            <a:off x="3703191" y="3189258"/>
            <a:ext cx="363071" cy="0"/>
          </a:xfrm>
          <a:custGeom>
            <a:avLst/>
            <a:gdLst/>
            <a:ahLst/>
            <a:cxnLst/>
            <a:rect l="l" t="t" r="r" b="b"/>
            <a:pathLst>
              <a:path w="400050">
                <a:moveTo>
                  <a:pt x="0" y="0"/>
                </a:moveTo>
                <a:lnTo>
                  <a:pt x="400050" y="0"/>
                </a:lnTo>
              </a:path>
            </a:pathLst>
          </a:custGeom>
          <a:ln w="3175">
            <a:solidFill>
              <a:srgbClr val="B2B2B2"/>
            </a:solidFill>
          </a:ln>
        </p:spPr>
        <p:txBody>
          <a:bodyPr wrap="square" lIns="0" tIns="0" rIns="0" bIns="0" rtlCol="0"/>
          <a:lstStyle/>
          <a:p>
            <a:endParaRPr sz="1634"/>
          </a:p>
        </p:txBody>
      </p:sp>
      <p:sp>
        <p:nvSpPr>
          <p:cNvPr id="59" name="object 59"/>
          <p:cNvSpPr/>
          <p:nvPr/>
        </p:nvSpPr>
        <p:spPr>
          <a:xfrm>
            <a:off x="8677835" y="2893039"/>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60" name="object 60"/>
          <p:cNvSpPr/>
          <p:nvPr/>
        </p:nvSpPr>
        <p:spPr>
          <a:xfrm>
            <a:off x="7950542" y="2893039"/>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61" name="object 61"/>
          <p:cNvSpPr/>
          <p:nvPr/>
        </p:nvSpPr>
        <p:spPr>
          <a:xfrm>
            <a:off x="7222095" y="2893039"/>
            <a:ext cx="485247" cy="0"/>
          </a:xfrm>
          <a:custGeom>
            <a:avLst/>
            <a:gdLst/>
            <a:ahLst/>
            <a:cxnLst/>
            <a:rect l="l" t="t" r="r" b="b"/>
            <a:pathLst>
              <a:path w="534670">
                <a:moveTo>
                  <a:pt x="0" y="0"/>
                </a:moveTo>
                <a:lnTo>
                  <a:pt x="534669" y="0"/>
                </a:lnTo>
              </a:path>
            </a:pathLst>
          </a:custGeom>
          <a:ln w="3175">
            <a:solidFill>
              <a:srgbClr val="B2B2B2"/>
            </a:solidFill>
          </a:ln>
        </p:spPr>
        <p:txBody>
          <a:bodyPr wrap="square" lIns="0" tIns="0" rIns="0" bIns="0" rtlCol="0"/>
          <a:lstStyle/>
          <a:p>
            <a:endParaRPr sz="1634"/>
          </a:p>
        </p:txBody>
      </p:sp>
      <p:sp>
        <p:nvSpPr>
          <p:cNvPr id="62" name="object 62"/>
          <p:cNvSpPr/>
          <p:nvPr/>
        </p:nvSpPr>
        <p:spPr>
          <a:xfrm>
            <a:off x="6493649" y="2893039"/>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63" name="object 63"/>
          <p:cNvSpPr/>
          <p:nvPr/>
        </p:nvSpPr>
        <p:spPr>
          <a:xfrm>
            <a:off x="5765202" y="2893039"/>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64" name="object 64"/>
          <p:cNvSpPr/>
          <p:nvPr/>
        </p:nvSpPr>
        <p:spPr>
          <a:xfrm>
            <a:off x="3703191" y="2893039"/>
            <a:ext cx="1819963" cy="0"/>
          </a:xfrm>
          <a:custGeom>
            <a:avLst/>
            <a:gdLst/>
            <a:ahLst/>
            <a:cxnLst/>
            <a:rect l="l" t="t" r="r" b="b"/>
            <a:pathLst>
              <a:path w="2005329">
                <a:moveTo>
                  <a:pt x="0" y="0"/>
                </a:moveTo>
                <a:lnTo>
                  <a:pt x="2005330" y="0"/>
                </a:lnTo>
              </a:path>
            </a:pathLst>
          </a:custGeom>
          <a:ln w="3175">
            <a:solidFill>
              <a:srgbClr val="B2B2B2"/>
            </a:solidFill>
          </a:ln>
        </p:spPr>
        <p:txBody>
          <a:bodyPr wrap="square" lIns="0" tIns="0" rIns="0" bIns="0" rtlCol="0"/>
          <a:lstStyle/>
          <a:p>
            <a:endParaRPr sz="1634"/>
          </a:p>
        </p:txBody>
      </p:sp>
      <p:sp>
        <p:nvSpPr>
          <p:cNvPr id="65" name="object 65"/>
          <p:cNvSpPr/>
          <p:nvPr/>
        </p:nvSpPr>
        <p:spPr>
          <a:xfrm>
            <a:off x="8677835" y="2596819"/>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66" name="object 66"/>
          <p:cNvSpPr/>
          <p:nvPr/>
        </p:nvSpPr>
        <p:spPr>
          <a:xfrm>
            <a:off x="7950542" y="2596819"/>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67" name="object 67"/>
          <p:cNvSpPr/>
          <p:nvPr/>
        </p:nvSpPr>
        <p:spPr>
          <a:xfrm>
            <a:off x="7222095" y="2596819"/>
            <a:ext cx="485247" cy="0"/>
          </a:xfrm>
          <a:custGeom>
            <a:avLst/>
            <a:gdLst/>
            <a:ahLst/>
            <a:cxnLst/>
            <a:rect l="l" t="t" r="r" b="b"/>
            <a:pathLst>
              <a:path w="534670">
                <a:moveTo>
                  <a:pt x="0" y="0"/>
                </a:moveTo>
                <a:lnTo>
                  <a:pt x="534669" y="0"/>
                </a:lnTo>
              </a:path>
            </a:pathLst>
          </a:custGeom>
          <a:ln w="3175">
            <a:solidFill>
              <a:srgbClr val="B2B2B2"/>
            </a:solidFill>
          </a:ln>
        </p:spPr>
        <p:txBody>
          <a:bodyPr wrap="square" lIns="0" tIns="0" rIns="0" bIns="0" rtlCol="0"/>
          <a:lstStyle/>
          <a:p>
            <a:endParaRPr sz="1634"/>
          </a:p>
        </p:txBody>
      </p:sp>
      <p:sp>
        <p:nvSpPr>
          <p:cNvPr id="68" name="object 68"/>
          <p:cNvSpPr/>
          <p:nvPr/>
        </p:nvSpPr>
        <p:spPr>
          <a:xfrm>
            <a:off x="6493649" y="2596819"/>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69" name="object 69"/>
          <p:cNvSpPr/>
          <p:nvPr/>
        </p:nvSpPr>
        <p:spPr>
          <a:xfrm>
            <a:off x="5765202" y="2596819"/>
            <a:ext cx="486399" cy="0"/>
          </a:xfrm>
          <a:custGeom>
            <a:avLst/>
            <a:gdLst/>
            <a:ahLst/>
            <a:cxnLst/>
            <a:rect l="l" t="t" r="r" b="b"/>
            <a:pathLst>
              <a:path w="535939">
                <a:moveTo>
                  <a:pt x="0" y="0"/>
                </a:moveTo>
                <a:lnTo>
                  <a:pt x="535939" y="0"/>
                </a:lnTo>
              </a:path>
            </a:pathLst>
          </a:custGeom>
          <a:ln w="3175">
            <a:solidFill>
              <a:srgbClr val="B2B2B2"/>
            </a:solidFill>
          </a:ln>
        </p:spPr>
        <p:txBody>
          <a:bodyPr wrap="square" lIns="0" tIns="0" rIns="0" bIns="0" rtlCol="0"/>
          <a:lstStyle/>
          <a:p>
            <a:endParaRPr sz="1634"/>
          </a:p>
        </p:txBody>
      </p:sp>
      <p:sp>
        <p:nvSpPr>
          <p:cNvPr id="70" name="object 70"/>
          <p:cNvSpPr/>
          <p:nvPr/>
        </p:nvSpPr>
        <p:spPr>
          <a:xfrm>
            <a:off x="3703191" y="2596819"/>
            <a:ext cx="1819963" cy="0"/>
          </a:xfrm>
          <a:custGeom>
            <a:avLst/>
            <a:gdLst/>
            <a:ahLst/>
            <a:cxnLst/>
            <a:rect l="l" t="t" r="r" b="b"/>
            <a:pathLst>
              <a:path w="2005329">
                <a:moveTo>
                  <a:pt x="0" y="0"/>
                </a:moveTo>
                <a:lnTo>
                  <a:pt x="2005330" y="0"/>
                </a:lnTo>
              </a:path>
            </a:pathLst>
          </a:custGeom>
          <a:ln w="3175">
            <a:solidFill>
              <a:srgbClr val="B2B2B2"/>
            </a:solidFill>
          </a:ln>
        </p:spPr>
        <p:txBody>
          <a:bodyPr wrap="square" lIns="0" tIns="0" rIns="0" bIns="0" rtlCol="0"/>
          <a:lstStyle/>
          <a:p>
            <a:endParaRPr sz="1634"/>
          </a:p>
        </p:txBody>
      </p:sp>
      <p:sp>
        <p:nvSpPr>
          <p:cNvPr id="71" name="object 71"/>
          <p:cNvSpPr/>
          <p:nvPr/>
        </p:nvSpPr>
        <p:spPr>
          <a:xfrm>
            <a:off x="3703191" y="2300600"/>
            <a:ext cx="5096819" cy="0"/>
          </a:xfrm>
          <a:custGeom>
            <a:avLst/>
            <a:gdLst/>
            <a:ahLst/>
            <a:cxnLst/>
            <a:rect l="l" t="t" r="r" b="b"/>
            <a:pathLst>
              <a:path w="5615940">
                <a:moveTo>
                  <a:pt x="5615940" y="0"/>
                </a:moveTo>
                <a:lnTo>
                  <a:pt x="0" y="0"/>
                </a:lnTo>
              </a:path>
            </a:pathLst>
          </a:custGeom>
          <a:ln w="3175">
            <a:solidFill>
              <a:srgbClr val="B2B2B2"/>
            </a:solidFill>
          </a:ln>
        </p:spPr>
        <p:txBody>
          <a:bodyPr wrap="square" lIns="0" tIns="0" rIns="0" bIns="0" rtlCol="0"/>
          <a:lstStyle/>
          <a:p>
            <a:endParaRPr sz="1634"/>
          </a:p>
        </p:txBody>
      </p:sp>
      <p:sp>
        <p:nvSpPr>
          <p:cNvPr id="72" name="object 72"/>
          <p:cNvSpPr/>
          <p:nvPr/>
        </p:nvSpPr>
        <p:spPr>
          <a:xfrm>
            <a:off x="3703191" y="2004379"/>
            <a:ext cx="5096819" cy="0"/>
          </a:xfrm>
          <a:custGeom>
            <a:avLst/>
            <a:gdLst/>
            <a:ahLst/>
            <a:cxnLst/>
            <a:rect l="l" t="t" r="r" b="b"/>
            <a:pathLst>
              <a:path w="5615940">
                <a:moveTo>
                  <a:pt x="5615940" y="0"/>
                </a:moveTo>
                <a:lnTo>
                  <a:pt x="0" y="0"/>
                </a:lnTo>
              </a:path>
            </a:pathLst>
          </a:custGeom>
          <a:ln w="3175">
            <a:solidFill>
              <a:srgbClr val="B2B2B2"/>
            </a:solidFill>
          </a:ln>
        </p:spPr>
        <p:txBody>
          <a:bodyPr wrap="square" lIns="0" tIns="0" rIns="0" bIns="0" rtlCol="0"/>
          <a:lstStyle/>
          <a:p>
            <a:endParaRPr sz="1634"/>
          </a:p>
        </p:txBody>
      </p:sp>
      <p:sp>
        <p:nvSpPr>
          <p:cNvPr id="73" name="object 73"/>
          <p:cNvSpPr/>
          <p:nvPr/>
        </p:nvSpPr>
        <p:spPr>
          <a:xfrm>
            <a:off x="3978664" y="1708160"/>
            <a:ext cx="4821347" cy="0"/>
          </a:xfrm>
          <a:custGeom>
            <a:avLst/>
            <a:gdLst/>
            <a:ahLst/>
            <a:cxnLst/>
            <a:rect l="l" t="t" r="r" b="b"/>
            <a:pathLst>
              <a:path w="5312409">
                <a:moveTo>
                  <a:pt x="0" y="0"/>
                </a:moveTo>
                <a:lnTo>
                  <a:pt x="5312410" y="0"/>
                </a:lnTo>
              </a:path>
            </a:pathLst>
          </a:custGeom>
          <a:ln w="3175">
            <a:solidFill>
              <a:srgbClr val="B2B2B2"/>
            </a:solidFill>
          </a:ln>
        </p:spPr>
        <p:txBody>
          <a:bodyPr wrap="square" lIns="0" tIns="0" rIns="0" bIns="0" rtlCol="0"/>
          <a:lstStyle/>
          <a:p>
            <a:endParaRPr sz="1634"/>
          </a:p>
        </p:txBody>
      </p:sp>
      <p:sp>
        <p:nvSpPr>
          <p:cNvPr id="74" name="object 74"/>
          <p:cNvSpPr/>
          <p:nvPr/>
        </p:nvSpPr>
        <p:spPr>
          <a:xfrm>
            <a:off x="3703191" y="1708160"/>
            <a:ext cx="171738" cy="0"/>
          </a:xfrm>
          <a:custGeom>
            <a:avLst/>
            <a:gdLst/>
            <a:ahLst/>
            <a:cxnLst/>
            <a:rect l="l" t="t" r="r" b="b"/>
            <a:pathLst>
              <a:path w="189230">
                <a:moveTo>
                  <a:pt x="0" y="0"/>
                </a:moveTo>
                <a:lnTo>
                  <a:pt x="189230" y="0"/>
                </a:lnTo>
              </a:path>
            </a:pathLst>
          </a:custGeom>
          <a:ln w="3175">
            <a:solidFill>
              <a:srgbClr val="B2B2B2"/>
            </a:solidFill>
          </a:ln>
        </p:spPr>
        <p:txBody>
          <a:bodyPr wrap="square" lIns="0" tIns="0" rIns="0" bIns="0" rtlCol="0"/>
          <a:lstStyle/>
          <a:p>
            <a:endParaRPr sz="1634"/>
          </a:p>
        </p:txBody>
      </p:sp>
      <p:sp>
        <p:nvSpPr>
          <p:cNvPr id="75" name="object 75"/>
          <p:cNvSpPr/>
          <p:nvPr/>
        </p:nvSpPr>
        <p:spPr>
          <a:xfrm>
            <a:off x="3703191" y="1411941"/>
            <a:ext cx="5096819" cy="0"/>
          </a:xfrm>
          <a:custGeom>
            <a:avLst/>
            <a:gdLst/>
            <a:ahLst/>
            <a:cxnLst/>
            <a:rect l="l" t="t" r="r" b="b"/>
            <a:pathLst>
              <a:path w="5615940">
                <a:moveTo>
                  <a:pt x="5615940" y="0"/>
                </a:moveTo>
                <a:lnTo>
                  <a:pt x="0" y="0"/>
                </a:lnTo>
              </a:path>
            </a:pathLst>
          </a:custGeom>
          <a:ln w="3175">
            <a:solidFill>
              <a:srgbClr val="B2B2B2"/>
            </a:solidFill>
          </a:ln>
        </p:spPr>
        <p:txBody>
          <a:bodyPr wrap="square" lIns="0" tIns="0" rIns="0" bIns="0" rtlCol="0"/>
          <a:lstStyle/>
          <a:p>
            <a:endParaRPr sz="1634"/>
          </a:p>
        </p:txBody>
      </p:sp>
      <p:sp>
        <p:nvSpPr>
          <p:cNvPr id="76" name="object 76"/>
          <p:cNvSpPr/>
          <p:nvPr/>
        </p:nvSpPr>
        <p:spPr>
          <a:xfrm>
            <a:off x="3703191"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77" name="object 77"/>
          <p:cNvSpPr/>
          <p:nvPr/>
        </p:nvSpPr>
        <p:spPr>
          <a:xfrm>
            <a:off x="3703191"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78" name="object 78"/>
          <p:cNvSpPr/>
          <p:nvPr/>
        </p:nvSpPr>
        <p:spPr>
          <a:xfrm>
            <a:off x="4430486"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79" name="object 79"/>
          <p:cNvSpPr/>
          <p:nvPr/>
        </p:nvSpPr>
        <p:spPr>
          <a:xfrm>
            <a:off x="4430486"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0" name="object 80"/>
          <p:cNvSpPr/>
          <p:nvPr/>
        </p:nvSpPr>
        <p:spPr>
          <a:xfrm>
            <a:off x="5158932"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1" name="object 81"/>
          <p:cNvSpPr/>
          <p:nvPr/>
        </p:nvSpPr>
        <p:spPr>
          <a:xfrm>
            <a:off x="5158932"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2" name="object 82"/>
          <p:cNvSpPr/>
          <p:nvPr/>
        </p:nvSpPr>
        <p:spPr>
          <a:xfrm>
            <a:off x="5887378"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3" name="object 83"/>
          <p:cNvSpPr/>
          <p:nvPr/>
        </p:nvSpPr>
        <p:spPr>
          <a:xfrm>
            <a:off x="5887378"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4" name="object 84"/>
          <p:cNvSpPr/>
          <p:nvPr/>
        </p:nvSpPr>
        <p:spPr>
          <a:xfrm>
            <a:off x="6614672"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5" name="object 85"/>
          <p:cNvSpPr/>
          <p:nvPr/>
        </p:nvSpPr>
        <p:spPr>
          <a:xfrm>
            <a:off x="6614672"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6" name="object 86"/>
          <p:cNvSpPr/>
          <p:nvPr/>
        </p:nvSpPr>
        <p:spPr>
          <a:xfrm>
            <a:off x="7343119"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7" name="object 87"/>
          <p:cNvSpPr/>
          <p:nvPr/>
        </p:nvSpPr>
        <p:spPr>
          <a:xfrm>
            <a:off x="7343119"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8" name="object 88"/>
          <p:cNvSpPr/>
          <p:nvPr/>
        </p:nvSpPr>
        <p:spPr>
          <a:xfrm>
            <a:off x="8071565"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89" name="object 89"/>
          <p:cNvSpPr/>
          <p:nvPr/>
        </p:nvSpPr>
        <p:spPr>
          <a:xfrm>
            <a:off x="8071565"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90" name="object 90"/>
          <p:cNvSpPr/>
          <p:nvPr/>
        </p:nvSpPr>
        <p:spPr>
          <a:xfrm>
            <a:off x="8800011"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91" name="object 91"/>
          <p:cNvSpPr/>
          <p:nvPr/>
        </p:nvSpPr>
        <p:spPr>
          <a:xfrm>
            <a:off x="8800011" y="4965422"/>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92" name="object 92"/>
          <p:cNvSpPr/>
          <p:nvPr/>
        </p:nvSpPr>
        <p:spPr>
          <a:xfrm>
            <a:off x="8677835" y="4965422"/>
            <a:ext cx="122176" cy="0"/>
          </a:xfrm>
          <a:custGeom>
            <a:avLst/>
            <a:gdLst/>
            <a:ahLst/>
            <a:cxnLst/>
            <a:rect l="l" t="t" r="r" b="b"/>
            <a:pathLst>
              <a:path w="134620">
                <a:moveTo>
                  <a:pt x="0" y="0"/>
                </a:moveTo>
                <a:lnTo>
                  <a:pt x="134620" y="0"/>
                </a:lnTo>
              </a:path>
            </a:pathLst>
          </a:custGeom>
          <a:ln w="3175">
            <a:solidFill>
              <a:srgbClr val="B2B2B2"/>
            </a:solidFill>
          </a:ln>
        </p:spPr>
        <p:txBody>
          <a:bodyPr wrap="square" lIns="0" tIns="0" rIns="0" bIns="0" rtlCol="0"/>
          <a:lstStyle/>
          <a:p>
            <a:endParaRPr sz="1634"/>
          </a:p>
        </p:txBody>
      </p:sp>
      <p:sp>
        <p:nvSpPr>
          <p:cNvPr id="93" name="object 93"/>
          <p:cNvSpPr/>
          <p:nvPr/>
        </p:nvSpPr>
        <p:spPr>
          <a:xfrm>
            <a:off x="7950542" y="4965422"/>
            <a:ext cx="242047" cy="0"/>
          </a:xfrm>
          <a:custGeom>
            <a:avLst/>
            <a:gdLst/>
            <a:ahLst/>
            <a:cxnLst/>
            <a:rect l="l" t="t" r="r" b="b"/>
            <a:pathLst>
              <a:path w="266700">
                <a:moveTo>
                  <a:pt x="0" y="0"/>
                </a:moveTo>
                <a:lnTo>
                  <a:pt x="266700" y="0"/>
                </a:lnTo>
              </a:path>
            </a:pathLst>
          </a:custGeom>
          <a:ln w="3175">
            <a:solidFill>
              <a:srgbClr val="B2B2B2"/>
            </a:solidFill>
          </a:ln>
        </p:spPr>
        <p:txBody>
          <a:bodyPr wrap="square" lIns="0" tIns="0" rIns="0" bIns="0" rtlCol="0"/>
          <a:lstStyle/>
          <a:p>
            <a:endParaRPr sz="1634"/>
          </a:p>
        </p:txBody>
      </p:sp>
      <p:sp>
        <p:nvSpPr>
          <p:cNvPr id="94" name="object 94"/>
          <p:cNvSpPr/>
          <p:nvPr/>
        </p:nvSpPr>
        <p:spPr>
          <a:xfrm>
            <a:off x="7222095" y="4965422"/>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95" name="object 95"/>
          <p:cNvSpPr/>
          <p:nvPr/>
        </p:nvSpPr>
        <p:spPr>
          <a:xfrm>
            <a:off x="6493649" y="4965422"/>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96" name="object 96"/>
          <p:cNvSpPr/>
          <p:nvPr/>
        </p:nvSpPr>
        <p:spPr>
          <a:xfrm>
            <a:off x="5765201" y="4965422"/>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97" name="object 97"/>
          <p:cNvSpPr/>
          <p:nvPr/>
        </p:nvSpPr>
        <p:spPr>
          <a:xfrm>
            <a:off x="5036756" y="4965422"/>
            <a:ext cx="243200" cy="0"/>
          </a:xfrm>
          <a:custGeom>
            <a:avLst/>
            <a:gdLst/>
            <a:ahLst/>
            <a:cxnLst/>
            <a:rect l="l" t="t" r="r" b="b"/>
            <a:pathLst>
              <a:path w="267970">
                <a:moveTo>
                  <a:pt x="0" y="0"/>
                </a:moveTo>
                <a:lnTo>
                  <a:pt x="267969" y="0"/>
                </a:lnTo>
              </a:path>
            </a:pathLst>
          </a:custGeom>
          <a:ln w="3175">
            <a:solidFill>
              <a:srgbClr val="B2B2B2"/>
            </a:solidFill>
          </a:ln>
        </p:spPr>
        <p:txBody>
          <a:bodyPr wrap="square" lIns="0" tIns="0" rIns="0" bIns="0" rtlCol="0"/>
          <a:lstStyle/>
          <a:p>
            <a:endParaRPr sz="1634"/>
          </a:p>
        </p:txBody>
      </p:sp>
      <p:sp>
        <p:nvSpPr>
          <p:cNvPr id="98" name="object 98"/>
          <p:cNvSpPr/>
          <p:nvPr/>
        </p:nvSpPr>
        <p:spPr>
          <a:xfrm>
            <a:off x="4309462" y="4965422"/>
            <a:ext cx="243200" cy="0"/>
          </a:xfrm>
          <a:custGeom>
            <a:avLst/>
            <a:gdLst/>
            <a:ahLst/>
            <a:cxnLst/>
            <a:rect l="l" t="t" r="r" b="b"/>
            <a:pathLst>
              <a:path w="267970">
                <a:moveTo>
                  <a:pt x="0" y="0"/>
                </a:moveTo>
                <a:lnTo>
                  <a:pt x="267970" y="0"/>
                </a:lnTo>
              </a:path>
            </a:pathLst>
          </a:custGeom>
          <a:ln w="3175">
            <a:solidFill>
              <a:srgbClr val="B2B2B2"/>
            </a:solidFill>
          </a:ln>
        </p:spPr>
        <p:txBody>
          <a:bodyPr wrap="square" lIns="0" tIns="0" rIns="0" bIns="0" rtlCol="0"/>
          <a:lstStyle/>
          <a:p>
            <a:endParaRPr sz="1634"/>
          </a:p>
        </p:txBody>
      </p:sp>
      <p:sp>
        <p:nvSpPr>
          <p:cNvPr id="99" name="object 99"/>
          <p:cNvSpPr/>
          <p:nvPr/>
        </p:nvSpPr>
        <p:spPr>
          <a:xfrm>
            <a:off x="3703191" y="4965422"/>
            <a:ext cx="121024" cy="0"/>
          </a:xfrm>
          <a:custGeom>
            <a:avLst/>
            <a:gdLst/>
            <a:ahLst/>
            <a:cxnLst/>
            <a:rect l="l" t="t" r="r" b="b"/>
            <a:pathLst>
              <a:path w="133350">
                <a:moveTo>
                  <a:pt x="0" y="0"/>
                </a:moveTo>
                <a:lnTo>
                  <a:pt x="133350" y="0"/>
                </a:lnTo>
              </a:path>
            </a:pathLst>
          </a:custGeom>
          <a:ln w="3175">
            <a:solidFill>
              <a:srgbClr val="B2B2B2"/>
            </a:solidFill>
          </a:ln>
        </p:spPr>
        <p:txBody>
          <a:bodyPr wrap="square" lIns="0" tIns="0" rIns="0" bIns="0" rtlCol="0"/>
          <a:lstStyle/>
          <a:p>
            <a:endParaRPr sz="1634"/>
          </a:p>
        </p:txBody>
      </p:sp>
      <p:sp>
        <p:nvSpPr>
          <p:cNvPr id="100" name="object 100"/>
          <p:cNvSpPr/>
          <p:nvPr/>
        </p:nvSpPr>
        <p:spPr>
          <a:xfrm>
            <a:off x="3653630" y="4965422"/>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1" name="object 101"/>
          <p:cNvSpPr/>
          <p:nvPr/>
        </p:nvSpPr>
        <p:spPr>
          <a:xfrm>
            <a:off x="3653630" y="4965422"/>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2" name="object 102"/>
          <p:cNvSpPr/>
          <p:nvPr/>
        </p:nvSpPr>
        <p:spPr>
          <a:xfrm>
            <a:off x="3653630" y="4669203"/>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3" name="object 103"/>
          <p:cNvSpPr/>
          <p:nvPr/>
        </p:nvSpPr>
        <p:spPr>
          <a:xfrm>
            <a:off x="3653630" y="4669203"/>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4" name="object 104"/>
          <p:cNvSpPr/>
          <p:nvPr/>
        </p:nvSpPr>
        <p:spPr>
          <a:xfrm>
            <a:off x="3653630" y="4372983"/>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5" name="object 105"/>
          <p:cNvSpPr/>
          <p:nvPr/>
        </p:nvSpPr>
        <p:spPr>
          <a:xfrm>
            <a:off x="3653630" y="4372983"/>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6" name="object 106"/>
          <p:cNvSpPr/>
          <p:nvPr/>
        </p:nvSpPr>
        <p:spPr>
          <a:xfrm>
            <a:off x="3653630" y="4076764"/>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7" name="object 107"/>
          <p:cNvSpPr/>
          <p:nvPr/>
        </p:nvSpPr>
        <p:spPr>
          <a:xfrm>
            <a:off x="3653630" y="4076764"/>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8" name="object 108"/>
          <p:cNvSpPr/>
          <p:nvPr/>
        </p:nvSpPr>
        <p:spPr>
          <a:xfrm>
            <a:off x="3653630" y="3781697"/>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09" name="object 109"/>
          <p:cNvSpPr/>
          <p:nvPr/>
        </p:nvSpPr>
        <p:spPr>
          <a:xfrm>
            <a:off x="3653630" y="3781697"/>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0" name="object 110"/>
          <p:cNvSpPr/>
          <p:nvPr/>
        </p:nvSpPr>
        <p:spPr>
          <a:xfrm>
            <a:off x="3653630" y="3484324"/>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1" name="object 111"/>
          <p:cNvSpPr/>
          <p:nvPr/>
        </p:nvSpPr>
        <p:spPr>
          <a:xfrm>
            <a:off x="3653630" y="3484324"/>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2" name="object 112"/>
          <p:cNvSpPr/>
          <p:nvPr/>
        </p:nvSpPr>
        <p:spPr>
          <a:xfrm>
            <a:off x="3653630" y="3189258"/>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3" name="object 113"/>
          <p:cNvSpPr/>
          <p:nvPr/>
        </p:nvSpPr>
        <p:spPr>
          <a:xfrm>
            <a:off x="3653630" y="3189258"/>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4" name="object 114"/>
          <p:cNvSpPr/>
          <p:nvPr/>
        </p:nvSpPr>
        <p:spPr>
          <a:xfrm>
            <a:off x="3653630" y="2893039"/>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5" name="object 115"/>
          <p:cNvSpPr/>
          <p:nvPr/>
        </p:nvSpPr>
        <p:spPr>
          <a:xfrm>
            <a:off x="3653630" y="2893039"/>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6" name="object 116"/>
          <p:cNvSpPr/>
          <p:nvPr/>
        </p:nvSpPr>
        <p:spPr>
          <a:xfrm>
            <a:off x="3653630" y="2596819"/>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7" name="object 117"/>
          <p:cNvSpPr/>
          <p:nvPr/>
        </p:nvSpPr>
        <p:spPr>
          <a:xfrm>
            <a:off x="3653630" y="2596819"/>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8" name="object 118"/>
          <p:cNvSpPr/>
          <p:nvPr/>
        </p:nvSpPr>
        <p:spPr>
          <a:xfrm>
            <a:off x="3653630" y="2300600"/>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19" name="object 119"/>
          <p:cNvSpPr/>
          <p:nvPr/>
        </p:nvSpPr>
        <p:spPr>
          <a:xfrm>
            <a:off x="3653630" y="2300600"/>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0" name="object 120"/>
          <p:cNvSpPr/>
          <p:nvPr/>
        </p:nvSpPr>
        <p:spPr>
          <a:xfrm>
            <a:off x="3653630" y="2004379"/>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1" name="object 121"/>
          <p:cNvSpPr/>
          <p:nvPr/>
        </p:nvSpPr>
        <p:spPr>
          <a:xfrm>
            <a:off x="3653630" y="2004379"/>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2" name="object 122"/>
          <p:cNvSpPr/>
          <p:nvPr/>
        </p:nvSpPr>
        <p:spPr>
          <a:xfrm>
            <a:off x="3653630" y="1708160"/>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3" name="object 123"/>
          <p:cNvSpPr/>
          <p:nvPr/>
        </p:nvSpPr>
        <p:spPr>
          <a:xfrm>
            <a:off x="3653630" y="1708160"/>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4" name="object 124"/>
          <p:cNvSpPr/>
          <p:nvPr/>
        </p:nvSpPr>
        <p:spPr>
          <a:xfrm>
            <a:off x="3653630" y="1411941"/>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5" name="object 125"/>
          <p:cNvSpPr/>
          <p:nvPr/>
        </p:nvSpPr>
        <p:spPr>
          <a:xfrm>
            <a:off x="3653630" y="1411941"/>
            <a:ext cx="49562" cy="0"/>
          </a:xfrm>
          <a:custGeom>
            <a:avLst/>
            <a:gdLst/>
            <a:ahLst/>
            <a:cxnLst/>
            <a:rect l="l" t="t" r="r" b="b"/>
            <a:pathLst>
              <a:path w="54610">
                <a:moveTo>
                  <a:pt x="0" y="0"/>
                </a:moveTo>
                <a:lnTo>
                  <a:pt x="54610" y="0"/>
                </a:lnTo>
              </a:path>
            </a:pathLst>
          </a:custGeom>
          <a:ln w="3175">
            <a:solidFill>
              <a:srgbClr val="B2B2B2"/>
            </a:solidFill>
          </a:ln>
        </p:spPr>
        <p:txBody>
          <a:bodyPr wrap="square" lIns="0" tIns="0" rIns="0" bIns="0" rtlCol="0"/>
          <a:lstStyle/>
          <a:p>
            <a:endParaRPr sz="1634"/>
          </a:p>
        </p:txBody>
      </p:sp>
      <p:sp>
        <p:nvSpPr>
          <p:cNvPr id="126" name="object 126"/>
          <p:cNvSpPr/>
          <p:nvPr/>
        </p:nvSpPr>
        <p:spPr>
          <a:xfrm>
            <a:off x="3703191" y="1411941"/>
            <a:ext cx="0" cy="3553481"/>
          </a:xfrm>
          <a:custGeom>
            <a:avLst/>
            <a:gdLst/>
            <a:ahLst/>
            <a:cxnLst/>
            <a:rect l="l" t="t" r="r" b="b"/>
            <a:pathLst>
              <a:path h="3915410">
                <a:moveTo>
                  <a:pt x="0" y="3915410"/>
                </a:moveTo>
                <a:lnTo>
                  <a:pt x="0" y="0"/>
                </a:lnTo>
              </a:path>
            </a:pathLst>
          </a:custGeom>
          <a:ln w="3175">
            <a:solidFill>
              <a:srgbClr val="B2B2B2"/>
            </a:solidFill>
          </a:ln>
        </p:spPr>
        <p:txBody>
          <a:bodyPr wrap="square" lIns="0" tIns="0" rIns="0" bIns="0" rtlCol="0"/>
          <a:lstStyle/>
          <a:p>
            <a:endParaRPr sz="1634"/>
          </a:p>
        </p:txBody>
      </p:sp>
      <p:sp>
        <p:nvSpPr>
          <p:cNvPr id="127" name="object 127"/>
          <p:cNvSpPr/>
          <p:nvPr/>
        </p:nvSpPr>
        <p:spPr>
          <a:xfrm>
            <a:off x="8192588" y="2404334"/>
            <a:ext cx="243200" cy="2561088"/>
          </a:xfrm>
          <a:custGeom>
            <a:avLst/>
            <a:gdLst/>
            <a:ahLst/>
            <a:cxnLst/>
            <a:rect l="l" t="t" r="r" b="b"/>
            <a:pathLst>
              <a:path w="267970" h="2821940">
                <a:moveTo>
                  <a:pt x="0" y="2821940"/>
                </a:moveTo>
                <a:lnTo>
                  <a:pt x="0" y="0"/>
                </a:lnTo>
                <a:lnTo>
                  <a:pt x="267970" y="0"/>
                </a:lnTo>
                <a:lnTo>
                  <a:pt x="267970" y="2821940"/>
                </a:lnTo>
                <a:lnTo>
                  <a:pt x="0" y="2821940"/>
                </a:lnTo>
                <a:close/>
              </a:path>
            </a:pathLst>
          </a:custGeom>
          <a:solidFill>
            <a:srgbClr val="999999"/>
          </a:solidFill>
        </p:spPr>
        <p:txBody>
          <a:bodyPr wrap="square" lIns="0" tIns="0" rIns="0" bIns="0" rtlCol="0"/>
          <a:lstStyle/>
          <a:p>
            <a:endParaRPr sz="1634"/>
          </a:p>
        </p:txBody>
      </p:sp>
      <p:sp>
        <p:nvSpPr>
          <p:cNvPr id="128" name="object 128"/>
          <p:cNvSpPr/>
          <p:nvPr/>
        </p:nvSpPr>
        <p:spPr>
          <a:xfrm>
            <a:off x="8192588" y="2404334"/>
            <a:ext cx="243200" cy="2561088"/>
          </a:xfrm>
          <a:custGeom>
            <a:avLst/>
            <a:gdLst/>
            <a:ahLst/>
            <a:cxnLst/>
            <a:rect l="l" t="t" r="r" b="b"/>
            <a:pathLst>
              <a:path w="267970" h="2821940">
                <a:moveTo>
                  <a:pt x="0" y="2821940"/>
                </a:moveTo>
                <a:lnTo>
                  <a:pt x="267970" y="2821940"/>
                </a:lnTo>
                <a:lnTo>
                  <a:pt x="267970" y="0"/>
                </a:lnTo>
                <a:lnTo>
                  <a:pt x="0" y="0"/>
                </a:lnTo>
                <a:lnTo>
                  <a:pt x="0" y="282194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7465294" y="3479715"/>
            <a:ext cx="242047" cy="1485708"/>
          </a:xfrm>
          <a:custGeom>
            <a:avLst/>
            <a:gdLst/>
            <a:ahLst/>
            <a:cxnLst/>
            <a:rect l="l" t="t" r="r" b="b"/>
            <a:pathLst>
              <a:path w="266700" h="1637029">
                <a:moveTo>
                  <a:pt x="0" y="1637030"/>
                </a:moveTo>
                <a:lnTo>
                  <a:pt x="0" y="0"/>
                </a:lnTo>
                <a:lnTo>
                  <a:pt x="266700" y="0"/>
                </a:lnTo>
                <a:lnTo>
                  <a:pt x="266700" y="1637030"/>
                </a:lnTo>
                <a:lnTo>
                  <a:pt x="0" y="1637030"/>
                </a:lnTo>
                <a:close/>
              </a:path>
            </a:pathLst>
          </a:custGeom>
          <a:solidFill>
            <a:srgbClr val="999999"/>
          </a:solidFill>
        </p:spPr>
        <p:txBody>
          <a:bodyPr wrap="square" lIns="0" tIns="0" rIns="0" bIns="0" rtlCol="0"/>
          <a:lstStyle/>
          <a:p>
            <a:endParaRPr sz="1634"/>
          </a:p>
        </p:txBody>
      </p:sp>
      <p:sp>
        <p:nvSpPr>
          <p:cNvPr id="130" name="object 130"/>
          <p:cNvSpPr/>
          <p:nvPr/>
        </p:nvSpPr>
        <p:spPr>
          <a:xfrm>
            <a:off x="7465294" y="3479715"/>
            <a:ext cx="242047" cy="1485708"/>
          </a:xfrm>
          <a:custGeom>
            <a:avLst/>
            <a:gdLst/>
            <a:ahLst/>
            <a:cxnLst/>
            <a:rect l="l" t="t" r="r" b="b"/>
            <a:pathLst>
              <a:path w="266700" h="1637029">
                <a:moveTo>
                  <a:pt x="0" y="1637030"/>
                </a:moveTo>
                <a:lnTo>
                  <a:pt x="266700" y="1637030"/>
                </a:lnTo>
                <a:lnTo>
                  <a:pt x="266700" y="0"/>
                </a:lnTo>
                <a:lnTo>
                  <a:pt x="0" y="0"/>
                </a:lnTo>
                <a:lnTo>
                  <a:pt x="0" y="163703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6736848" y="2325957"/>
            <a:ext cx="242047" cy="2639466"/>
          </a:xfrm>
          <a:custGeom>
            <a:avLst/>
            <a:gdLst/>
            <a:ahLst/>
            <a:cxnLst/>
            <a:rect l="l" t="t" r="r" b="b"/>
            <a:pathLst>
              <a:path w="266700" h="2908300">
                <a:moveTo>
                  <a:pt x="0" y="2908300"/>
                </a:moveTo>
                <a:lnTo>
                  <a:pt x="0" y="0"/>
                </a:lnTo>
                <a:lnTo>
                  <a:pt x="266700" y="0"/>
                </a:lnTo>
                <a:lnTo>
                  <a:pt x="266700" y="2908300"/>
                </a:lnTo>
                <a:lnTo>
                  <a:pt x="0" y="2908300"/>
                </a:lnTo>
                <a:close/>
              </a:path>
            </a:pathLst>
          </a:custGeom>
          <a:solidFill>
            <a:srgbClr val="999999"/>
          </a:solidFill>
        </p:spPr>
        <p:txBody>
          <a:bodyPr wrap="square" lIns="0" tIns="0" rIns="0" bIns="0" rtlCol="0"/>
          <a:lstStyle/>
          <a:p>
            <a:endParaRPr sz="1634"/>
          </a:p>
        </p:txBody>
      </p:sp>
      <p:sp>
        <p:nvSpPr>
          <p:cNvPr id="132" name="object 132"/>
          <p:cNvSpPr/>
          <p:nvPr/>
        </p:nvSpPr>
        <p:spPr>
          <a:xfrm>
            <a:off x="6736848" y="2325957"/>
            <a:ext cx="242047" cy="2639466"/>
          </a:xfrm>
          <a:custGeom>
            <a:avLst/>
            <a:gdLst/>
            <a:ahLst/>
            <a:cxnLst/>
            <a:rect l="l" t="t" r="r" b="b"/>
            <a:pathLst>
              <a:path w="266700" h="2908300">
                <a:moveTo>
                  <a:pt x="0" y="2908300"/>
                </a:moveTo>
                <a:lnTo>
                  <a:pt x="266700" y="2908300"/>
                </a:lnTo>
                <a:lnTo>
                  <a:pt x="266700" y="0"/>
                </a:lnTo>
                <a:lnTo>
                  <a:pt x="0" y="0"/>
                </a:lnTo>
                <a:lnTo>
                  <a:pt x="0" y="2908300"/>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6008401" y="4615030"/>
            <a:ext cx="243200" cy="350392"/>
          </a:xfrm>
          <a:custGeom>
            <a:avLst/>
            <a:gdLst/>
            <a:ahLst/>
            <a:cxnLst/>
            <a:rect l="l" t="t" r="r" b="b"/>
            <a:pathLst>
              <a:path w="267970" h="386079">
                <a:moveTo>
                  <a:pt x="0" y="386080"/>
                </a:moveTo>
                <a:lnTo>
                  <a:pt x="0" y="0"/>
                </a:lnTo>
                <a:lnTo>
                  <a:pt x="267970" y="0"/>
                </a:lnTo>
                <a:lnTo>
                  <a:pt x="267970" y="386080"/>
                </a:lnTo>
                <a:lnTo>
                  <a:pt x="0" y="386080"/>
                </a:lnTo>
                <a:close/>
              </a:path>
            </a:pathLst>
          </a:custGeom>
          <a:solidFill>
            <a:srgbClr val="999999"/>
          </a:solidFill>
        </p:spPr>
        <p:txBody>
          <a:bodyPr wrap="square" lIns="0" tIns="0" rIns="0" bIns="0" rtlCol="0"/>
          <a:lstStyle/>
          <a:p>
            <a:endParaRPr sz="1634"/>
          </a:p>
        </p:txBody>
      </p:sp>
      <p:sp>
        <p:nvSpPr>
          <p:cNvPr id="134" name="object 134"/>
          <p:cNvSpPr/>
          <p:nvPr/>
        </p:nvSpPr>
        <p:spPr>
          <a:xfrm>
            <a:off x="6008401" y="4615030"/>
            <a:ext cx="243200" cy="350392"/>
          </a:xfrm>
          <a:custGeom>
            <a:avLst/>
            <a:gdLst/>
            <a:ahLst/>
            <a:cxnLst/>
            <a:rect l="l" t="t" r="r" b="b"/>
            <a:pathLst>
              <a:path w="267970" h="386079">
                <a:moveTo>
                  <a:pt x="0" y="386080"/>
                </a:moveTo>
                <a:lnTo>
                  <a:pt x="267970" y="386080"/>
                </a:lnTo>
                <a:lnTo>
                  <a:pt x="267970" y="0"/>
                </a:lnTo>
                <a:lnTo>
                  <a:pt x="0" y="0"/>
                </a:lnTo>
                <a:lnTo>
                  <a:pt x="0" y="386080"/>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5279955" y="4837484"/>
            <a:ext cx="243200" cy="127939"/>
          </a:xfrm>
          <a:custGeom>
            <a:avLst/>
            <a:gdLst/>
            <a:ahLst/>
            <a:cxnLst/>
            <a:rect l="l" t="t" r="r" b="b"/>
            <a:pathLst>
              <a:path w="267970" h="140970">
                <a:moveTo>
                  <a:pt x="0" y="140970"/>
                </a:moveTo>
                <a:lnTo>
                  <a:pt x="0" y="0"/>
                </a:lnTo>
                <a:lnTo>
                  <a:pt x="267970" y="0"/>
                </a:lnTo>
                <a:lnTo>
                  <a:pt x="267970" y="140970"/>
                </a:lnTo>
                <a:lnTo>
                  <a:pt x="0" y="140970"/>
                </a:lnTo>
                <a:close/>
              </a:path>
            </a:pathLst>
          </a:custGeom>
          <a:solidFill>
            <a:srgbClr val="999999"/>
          </a:solidFill>
        </p:spPr>
        <p:txBody>
          <a:bodyPr wrap="square" lIns="0" tIns="0" rIns="0" bIns="0" rtlCol="0"/>
          <a:lstStyle/>
          <a:p>
            <a:endParaRPr sz="1634"/>
          </a:p>
        </p:txBody>
      </p:sp>
      <p:sp>
        <p:nvSpPr>
          <p:cNvPr id="136" name="object 136"/>
          <p:cNvSpPr/>
          <p:nvPr/>
        </p:nvSpPr>
        <p:spPr>
          <a:xfrm>
            <a:off x="5279955" y="4837484"/>
            <a:ext cx="243200" cy="127939"/>
          </a:xfrm>
          <a:custGeom>
            <a:avLst/>
            <a:gdLst/>
            <a:ahLst/>
            <a:cxnLst/>
            <a:rect l="l" t="t" r="r" b="b"/>
            <a:pathLst>
              <a:path w="267970" h="140970">
                <a:moveTo>
                  <a:pt x="0" y="140970"/>
                </a:moveTo>
                <a:lnTo>
                  <a:pt x="267970" y="140970"/>
                </a:lnTo>
                <a:lnTo>
                  <a:pt x="267970" y="0"/>
                </a:lnTo>
                <a:lnTo>
                  <a:pt x="0" y="0"/>
                </a:lnTo>
                <a:lnTo>
                  <a:pt x="0" y="140970"/>
                </a:lnTo>
                <a:close/>
              </a:path>
            </a:pathLst>
          </a:custGeom>
          <a:ln w="3175">
            <a:solidFill>
              <a:srgbClr val="000000"/>
            </a:solidFill>
          </a:ln>
        </p:spPr>
        <p:txBody>
          <a:bodyPr wrap="square" lIns="0" tIns="0" rIns="0" bIns="0" rtlCol="0"/>
          <a:lstStyle/>
          <a:p>
            <a:endParaRPr sz="1634"/>
          </a:p>
        </p:txBody>
      </p:sp>
      <p:sp>
        <p:nvSpPr>
          <p:cNvPr id="137" name="object 137"/>
          <p:cNvSpPr/>
          <p:nvPr/>
        </p:nvSpPr>
        <p:spPr>
          <a:xfrm>
            <a:off x="4552662" y="4318812"/>
            <a:ext cx="242047" cy="646611"/>
          </a:xfrm>
          <a:custGeom>
            <a:avLst/>
            <a:gdLst/>
            <a:ahLst/>
            <a:cxnLst/>
            <a:rect l="l" t="t" r="r" b="b"/>
            <a:pathLst>
              <a:path w="266700" h="712470">
                <a:moveTo>
                  <a:pt x="0" y="712470"/>
                </a:moveTo>
                <a:lnTo>
                  <a:pt x="0" y="0"/>
                </a:lnTo>
                <a:lnTo>
                  <a:pt x="266700" y="0"/>
                </a:lnTo>
                <a:lnTo>
                  <a:pt x="266700" y="712470"/>
                </a:lnTo>
                <a:lnTo>
                  <a:pt x="0" y="712470"/>
                </a:lnTo>
                <a:close/>
              </a:path>
            </a:pathLst>
          </a:custGeom>
          <a:solidFill>
            <a:srgbClr val="999999"/>
          </a:solidFill>
        </p:spPr>
        <p:txBody>
          <a:bodyPr wrap="square" lIns="0" tIns="0" rIns="0" bIns="0" rtlCol="0"/>
          <a:lstStyle/>
          <a:p>
            <a:endParaRPr sz="1634"/>
          </a:p>
        </p:txBody>
      </p:sp>
      <p:sp>
        <p:nvSpPr>
          <p:cNvPr id="138" name="object 138"/>
          <p:cNvSpPr/>
          <p:nvPr/>
        </p:nvSpPr>
        <p:spPr>
          <a:xfrm>
            <a:off x="4552662" y="4318812"/>
            <a:ext cx="242047" cy="646611"/>
          </a:xfrm>
          <a:custGeom>
            <a:avLst/>
            <a:gdLst/>
            <a:ahLst/>
            <a:cxnLst/>
            <a:rect l="l" t="t" r="r" b="b"/>
            <a:pathLst>
              <a:path w="266700" h="712470">
                <a:moveTo>
                  <a:pt x="0" y="712470"/>
                </a:moveTo>
                <a:lnTo>
                  <a:pt x="266700" y="712470"/>
                </a:lnTo>
                <a:lnTo>
                  <a:pt x="266700" y="0"/>
                </a:lnTo>
                <a:lnTo>
                  <a:pt x="0" y="0"/>
                </a:lnTo>
                <a:lnTo>
                  <a:pt x="0" y="712470"/>
                </a:lnTo>
                <a:close/>
              </a:path>
            </a:pathLst>
          </a:custGeom>
          <a:ln w="3175">
            <a:solidFill>
              <a:srgbClr val="000000"/>
            </a:solidFill>
          </a:ln>
        </p:spPr>
        <p:txBody>
          <a:bodyPr wrap="square" lIns="0" tIns="0" rIns="0" bIns="0" rtlCol="0"/>
          <a:lstStyle/>
          <a:p>
            <a:endParaRPr sz="1634"/>
          </a:p>
        </p:txBody>
      </p:sp>
      <p:sp>
        <p:nvSpPr>
          <p:cNvPr id="139" name="object 139"/>
          <p:cNvSpPr/>
          <p:nvPr/>
        </p:nvSpPr>
        <p:spPr>
          <a:xfrm>
            <a:off x="3824215" y="4306132"/>
            <a:ext cx="242047" cy="659290"/>
          </a:xfrm>
          <a:custGeom>
            <a:avLst/>
            <a:gdLst/>
            <a:ahLst/>
            <a:cxnLst/>
            <a:rect l="l" t="t" r="r" b="b"/>
            <a:pathLst>
              <a:path w="266700" h="726439">
                <a:moveTo>
                  <a:pt x="0" y="726439"/>
                </a:moveTo>
                <a:lnTo>
                  <a:pt x="0" y="0"/>
                </a:lnTo>
                <a:lnTo>
                  <a:pt x="266700" y="0"/>
                </a:lnTo>
                <a:lnTo>
                  <a:pt x="266700" y="726439"/>
                </a:lnTo>
                <a:lnTo>
                  <a:pt x="0" y="726439"/>
                </a:lnTo>
                <a:close/>
              </a:path>
            </a:pathLst>
          </a:custGeom>
          <a:solidFill>
            <a:srgbClr val="999999"/>
          </a:solidFill>
        </p:spPr>
        <p:txBody>
          <a:bodyPr wrap="square" lIns="0" tIns="0" rIns="0" bIns="0" rtlCol="0"/>
          <a:lstStyle/>
          <a:p>
            <a:endParaRPr sz="1634"/>
          </a:p>
        </p:txBody>
      </p:sp>
      <p:sp>
        <p:nvSpPr>
          <p:cNvPr id="140" name="object 140"/>
          <p:cNvSpPr/>
          <p:nvPr/>
        </p:nvSpPr>
        <p:spPr>
          <a:xfrm>
            <a:off x="3824215" y="4306132"/>
            <a:ext cx="242047" cy="659290"/>
          </a:xfrm>
          <a:custGeom>
            <a:avLst/>
            <a:gdLst/>
            <a:ahLst/>
            <a:cxnLst/>
            <a:rect l="l" t="t" r="r" b="b"/>
            <a:pathLst>
              <a:path w="266700" h="726439">
                <a:moveTo>
                  <a:pt x="0" y="726439"/>
                </a:moveTo>
                <a:lnTo>
                  <a:pt x="266700" y="726439"/>
                </a:lnTo>
                <a:lnTo>
                  <a:pt x="266700" y="0"/>
                </a:lnTo>
                <a:lnTo>
                  <a:pt x="0" y="0"/>
                </a:lnTo>
                <a:lnTo>
                  <a:pt x="0" y="726439"/>
                </a:lnTo>
                <a:close/>
              </a:path>
            </a:pathLst>
          </a:custGeom>
          <a:ln w="3175">
            <a:solidFill>
              <a:srgbClr val="000000"/>
            </a:solidFill>
          </a:ln>
        </p:spPr>
        <p:txBody>
          <a:bodyPr wrap="square" lIns="0" tIns="0" rIns="0" bIns="0" rtlCol="0"/>
          <a:lstStyle/>
          <a:p>
            <a:endParaRPr sz="1634"/>
          </a:p>
        </p:txBody>
      </p:sp>
      <p:sp>
        <p:nvSpPr>
          <p:cNvPr id="141" name="object 141"/>
          <p:cNvSpPr/>
          <p:nvPr/>
        </p:nvSpPr>
        <p:spPr>
          <a:xfrm>
            <a:off x="8435788" y="2351314"/>
            <a:ext cx="242047" cy="2614108"/>
          </a:xfrm>
          <a:custGeom>
            <a:avLst/>
            <a:gdLst/>
            <a:ahLst/>
            <a:cxnLst/>
            <a:rect l="l" t="t" r="r" b="b"/>
            <a:pathLst>
              <a:path w="266700" h="2880360">
                <a:moveTo>
                  <a:pt x="0" y="2880360"/>
                </a:moveTo>
                <a:lnTo>
                  <a:pt x="0" y="0"/>
                </a:lnTo>
                <a:lnTo>
                  <a:pt x="266700" y="0"/>
                </a:lnTo>
                <a:lnTo>
                  <a:pt x="266700" y="2880360"/>
                </a:lnTo>
                <a:lnTo>
                  <a:pt x="0" y="2880360"/>
                </a:lnTo>
                <a:close/>
              </a:path>
            </a:pathLst>
          </a:custGeom>
          <a:solidFill>
            <a:srgbClr val="00FF00"/>
          </a:solidFill>
        </p:spPr>
        <p:txBody>
          <a:bodyPr wrap="square" lIns="0" tIns="0" rIns="0" bIns="0" rtlCol="0"/>
          <a:lstStyle/>
          <a:p>
            <a:endParaRPr sz="1634"/>
          </a:p>
        </p:txBody>
      </p:sp>
      <p:sp>
        <p:nvSpPr>
          <p:cNvPr id="142" name="object 142"/>
          <p:cNvSpPr/>
          <p:nvPr/>
        </p:nvSpPr>
        <p:spPr>
          <a:xfrm>
            <a:off x="8435788" y="2351314"/>
            <a:ext cx="242047" cy="2614108"/>
          </a:xfrm>
          <a:custGeom>
            <a:avLst/>
            <a:gdLst/>
            <a:ahLst/>
            <a:cxnLst/>
            <a:rect l="l" t="t" r="r" b="b"/>
            <a:pathLst>
              <a:path w="266700" h="2880360">
                <a:moveTo>
                  <a:pt x="0" y="2880360"/>
                </a:moveTo>
                <a:lnTo>
                  <a:pt x="266700" y="2880360"/>
                </a:lnTo>
                <a:lnTo>
                  <a:pt x="266700" y="0"/>
                </a:lnTo>
                <a:lnTo>
                  <a:pt x="0" y="0"/>
                </a:lnTo>
                <a:lnTo>
                  <a:pt x="0" y="288036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7707341" y="2404334"/>
            <a:ext cx="243200" cy="2561088"/>
          </a:xfrm>
          <a:custGeom>
            <a:avLst/>
            <a:gdLst/>
            <a:ahLst/>
            <a:cxnLst/>
            <a:rect l="l" t="t" r="r" b="b"/>
            <a:pathLst>
              <a:path w="267970" h="2821940">
                <a:moveTo>
                  <a:pt x="0" y="2821940"/>
                </a:moveTo>
                <a:lnTo>
                  <a:pt x="0" y="0"/>
                </a:lnTo>
                <a:lnTo>
                  <a:pt x="267970" y="0"/>
                </a:lnTo>
                <a:lnTo>
                  <a:pt x="267970" y="2821940"/>
                </a:lnTo>
                <a:lnTo>
                  <a:pt x="0" y="2821940"/>
                </a:lnTo>
                <a:close/>
              </a:path>
            </a:pathLst>
          </a:custGeom>
          <a:solidFill>
            <a:srgbClr val="00FF00"/>
          </a:solidFill>
        </p:spPr>
        <p:txBody>
          <a:bodyPr wrap="square" lIns="0" tIns="0" rIns="0" bIns="0" rtlCol="0"/>
          <a:lstStyle/>
          <a:p>
            <a:endParaRPr sz="1634"/>
          </a:p>
        </p:txBody>
      </p:sp>
      <p:sp>
        <p:nvSpPr>
          <p:cNvPr id="144" name="object 144"/>
          <p:cNvSpPr/>
          <p:nvPr/>
        </p:nvSpPr>
        <p:spPr>
          <a:xfrm>
            <a:off x="7707341" y="2404334"/>
            <a:ext cx="243200" cy="2561088"/>
          </a:xfrm>
          <a:custGeom>
            <a:avLst/>
            <a:gdLst/>
            <a:ahLst/>
            <a:cxnLst/>
            <a:rect l="l" t="t" r="r" b="b"/>
            <a:pathLst>
              <a:path w="267970" h="2821940">
                <a:moveTo>
                  <a:pt x="0" y="2821940"/>
                </a:moveTo>
                <a:lnTo>
                  <a:pt x="267970" y="2821940"/>
                </a:lnTo>
                <a:lnTo>
                  <a:pt x="267970" y="0"/>
                </a:lnTo>
                <a:lnTo>
                  <a:pt x="0" y="0"/>
                </a:lnTo>
                <a:lnTo>
                  <a:pt x="0" y="2821940"/>
                </a:lnTo>
                <a:close/>
              </a:path>
            </a:pathLst>
          </a:custGeom>
          <a:ln w="3175">
            <a:solidFill>
              <a:srgbClr val="000000"/>
            </a:solidFill>
          </a:ln>
        </p:spPr>
        <p:txBody>
          <a:bodyPr wrap="square" lIns="0" tIns="0" rIns="0" bIns="0" rtlCol="0"/>
          <a:lstStyle/>
          <a:p>
            <a:endParaRPr sz="1634"/>
          </a:p>
        </p:txBody>
      </p:sp>
      <p:sp>
        <p:nvSpPr>
          <p:cNvPr id="145" name="object 145"/>
          <p:cNvSpPr/>
          <p:nvPr/>
        </p:nvSpPr>
        <p:spPr>
          <a:xfrm>
            <a:off x="6978895" y="2320194"/>
            <a:ext cx="243200" cy="2645229"/>
          </a:xfrm>
          <a:custGeom>
            <a:avLst/>
            <a:gdLst/>
            <a:ahLst/>
            <a:cxnLst/>
            <a:rect l="l" t="t" r="r" b="b"/>
            <a:pathLst>
              <a:path w="267970" h="2914650">
                <a:moveTo>
                  <a:pt x="0" y="2914650"/>
                </a:moveTo>
                <a:lnTo>
                  <a:pt x="0" y="0"/>
                </a:lnTo>
                <a:lnTo>
                  <a:pt x="267969" y="0"/>
                </a:lnTo>
                <a:lnTo>
                  <a:pt x="267969" y="2914650"/>
                </a:lnTo>
                <a:lnTo>
                  <a:pt x="0" y="2914650"/>
                </a:lnTo>
                <a:close/>
              </a:path>
            </a:pathLst>
          </a:custGeom>
          <a:solidFill>
            <a:srgbClr val="00FF00"/>
          </a:solidFill>
        </p:spPr>
        <p:txBody>
          <a:bodyPr wrap="square" lIns="0" tIns="0" rIns="0" bIns="0" rtlCol="0"/>
          <a:lstStyle/>
          <a:p>
            <a:endParaRPr sz="1634"/>
          </a:p>
        </p:txBody>
      </p:sp>
      <p:sp>
        <p:nvSpPr>
          <p:cNvPr id="146" name="object 146"/>
          <p:cNvSpPr/>
          <p:nvPr/>
        </p:nvSpPr>
        <p:spPr>
          <a:xfrm>
            <a:off x="6978895" y="2320194"/>
            <a:ext cx="243200" cy="2645229"/>
          </a:xfrm>
          <a:custGeom>
            <a:avLst/>
            <a:gdLst/>
            <a:ahLst/>
            <a:cxnLst/>
            <a:rect l="l" t="t" r="r" b="b"/>
            <a:pathLst>
              <a:path w="267970" h="2914650">
                <a:moveTo>
                  <a:pt x="0" y="2914650"/>
                </a:moveTo>
                <a:lnTo>
                  <a:pt x="267969" y="2914650"/>
                </a:lnTo>
                <a:lnTo>
                  <a:pt x="267969" y="0"/>
                </a:lnTo>
                <a:lnTo>
                  <a:pt x="0" y="0"/>
                </a:lnTo>
                <a:lnTo>
                  <a:pt x="0" y="2914650"/>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6251602" y="2419317"/>
            <a:ext cx="242047" cy="2546105"/>
          </a:xfrm>
          <a:custGeom>
            <a:avLst/>
            <a:gdLst/>
            <a:ahLst/>
            <a:cxnLst/>
            <a:rect l="l" t="t" r="r" b="b"/>
            <a:pathLst>
              <a:path w="266700" h="2805429">
                <a:moveTo>
                  <a:pt x="0" y="2805430"/>
                </a:moveTo>
                <a:lnTo>
                  <a:pt x="0" y="0"/>
                </a:lnTo>
                <a:lnTo>
                  <a:pt x="266700" y="0"/>
                </a:lnTo>
                <a:lnTo>
                  <a:pt x="266700" y="2805430"/>
                </a:lnTo>
                <a:lnTo>
                  <a:pt x="0" y="2805430"/>
                </a:lnTo>
                <a:close/>
              </a:path>
            </a:pathLst>
          </a:custGeom>
          <a:solidFill>
            <a:srgbClr val="00FF00"/>
          </a:solidFill>
        </p:spPr>
        <p:txBody>
          <a:bodyPr wrap="square" lIns="0" tIns="0" rIns="0" bIns="0" rtlCol="0"/>
          <a:lstStyle/>
          <a:p>
            <a:endParaRPr sz="1634"/>
          </a:p>
        </p:txBody>
      </p:sp>
      <p:sp>
        <p:nvSpPr>
          <p:cNvPr id="148" name="object 148"/>
          <p:cNvSpPr/>
          <p:nvPr/>
        </p:nvSpPr>
        <p:spPr>
          <a:xfrm>
            <a:off x="6251602" y="2419317"/>
            <a:ext cx="242047" cy="2546105"/>
          </a:xfrm>
          <a:custGeom>
            <a:avLst/>
            <a:gdLst/>
            <a:ahLst/>
            <a:cxnLst/>
            <a:rect l="l" t="t" r="r" b="b"/>
            <a:pathLst>
              <a:path w="266700" h="2805429">
                <a:moveTo>
                  <a:pt x="0" y="2805430"/>
                </a:moveTo>
                <a:lnTo>
                  <a:pt x="266700" y="2805430"/>
                </a:lnTo>
                <a:lnTo>
                  <a:pt x="266700" y="0"/>
                </a:lnTo>
                <a:lnTo>
                  <a:pt x="0" y="0"/>
                </a:lnTo>
                <a:lnTo>
                  <a:pt x="0" y="2805430"/>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5523154" y="2436606"/>
            <a:ext cx="242047" cy="2528815"/>
          </a:xfrm>
          <a:custGeom>
            <a:avLst/>
            <a:gdLst/>
            <a:ahLst/>
            <a:cxnLst/>
            <a:rect l="l" t="t" r="r" b="b"/>
            <a:pathLst>
              <a:path w="266700" h="2786379">
                <a:moveTo>
                  <a:pt x="0" y="2786380"/>
                </a:moveTo>
                <a:lnTo>
                  <a:pt x="0" y="0"/>
                </a:lnTo>
                <a:lnTo>
                  <a:pt x="266700" y="0"/>
                </a:lnTo>
                <a:lnTo>
                  <a:pt x="266700" y="2786380"/>
                </a:lnTo>
                <a:lnTo>
                  <a:pt x="0" y="2786380"/>
                </a:lnTo>
                <a:close/>
              </a:path>
            </a:pathLst>
          </a:custGeom>
          <a:solidFill>
            <a:srgbClr val="00FF00"/>
          </a:solidFill>
        </p:spPr>
        <p:txBody>
          <a:bodyPr wrap="square" lIns="0" tIns="0" rIns="0" bIns="0" rtlCol="0"/>
          <a:lstStyle/>
          <a:p>
            <a:endParaRPr sz="1634"/>
          </a:p>
        </p:txBody>
      </p:sp>
      <p:sp>
        <p:nvSpPr>
          <p:cNvPr id="150" name="object 150"/>
          <p:cNvSpPr/>
          <p:nvPr/>
        </p:nvSpPr>
        <p:spPr>
          <a:xfrm>
            <a:off x="5523154" y="2436606"/>
            <a:ext cx="242047" cy="2528815"/>
          </a:xfrm>
          <a:custGeom>
            <a:avLst/>
            <a:gdLst/>
            <a:ahLst/>
            <a:cxnLst/>
            <a:rect l="l" t="t" r="r" b="b"/>
            <a:pathLst>
              <a:path w="266700" h="2786379">
                <a:moveTo>
                  <a:pt x="0" y="2786380"/>
                </a:moveTo>
                <a:lnTo>
                  <a:pt x="266700" y="2786380"/>
                </a:lnTo>
                <a:lnTo>
                  <a:pt x="266700" y="0"/>
                </a:lnTo>
                <a:lnTo>
                  <a:pt x="0" y="0"/>
                </a:lnTo>
                <a:lnTo>
                  <a:pt x="0" y="2786380"/>
                </a:lnTo>
                <a:close/>
              </a:path>
            </a:pathLst>
          </a:custGeom>
          <a:ln w="3175">
            <a:solidFill>
              <a:srgbClr val="000000"/>
            </a:solidFill>
          </a:ln>
        </p:spPr>
        <p:txBody>
          <a:bodyPr wrap="square" lIns="0" tIns="0" rIns="0" bIns="0" rtlCol="0"/>
          <a:lstStyle/>
          <a:p>
            <a:endParaRPr sz="1634"/>
          </a:p>
        </p:txBody>
      </p:sp>
      <p:sp>
        <p:nvSpPr>
          <p:cNvPr id="151" name="object 151"/>
          <p:cNvSpPr/>
          <p:nvPr/>
        </p:nvSpPr>
        <p:spPr>
          <a:xfrm>
            <a:off x="4794709" y="3546566"/>
            <a:ext cx="242047" cy="1418857"/>
          </a:xfrm>
          <a:custGeom>
            <a:avLst/>
            <a:gdLst/>
            <a:ahLst/>
            <a:cxnLst/>
            <a:rect l="l" t="t" r="r" b="b"/>
            <a:pathLst>
              <a:path w="266700" h="1563370">
                <a:moveTo>
                  <a:pt x="0" y="1563370"/>
                </a:moveTo>
                <a:lnTo>
                  <a:pt x="0" y="0"/>
                </a:lnTo>
                <a:lnTo>
                  <a:pt x="266700" y="0"/>
                </a:lnTo>
                <a:lnTo>
                  <a:pt x="266700" y="1563370"/>
                </a:lnTo>
                <a:lnTo>
                  <a:pt x="0" y="1563370"/>
                </a:lnTo>
                <a:close/>
              </a:path>
            </a:pathLst>
          </a:custGeom>
          <a:solidFill>
            <a:srgbClr val="00FF00"/>
          </a:solidFill>
        </p:spPr>
        <p:txBody>
          <a:bodyPr wrap="square" lIns="0" tIns="0" rIns="0" bIns="0" rtlCol="0"/>
          <a:lstStyle/>
          <a:p>
            <a:endParaRPr sz="1634"/>
          </a:p>
        </p:txBody>
      </p:sp>
      <p:sp>
        <p:nvSpPr>
          <p:cNvPr id="152" name="object 152"/>
          <p:cNvSpPr/>
          <p:nvPr/>
        </p:nvSpPr>
        <p:spPr>
          <a:xfrm>
            <a:off x="4794709" y="3546566"/>
            <a:ext cx="242047" cy="1418857"/>
          </a:xfrm>
          <a:custGeom>
            <a:avLst/>
            <a:gdLst/>
            <a:ahLst/>
            <a:cxnLst/>
            <a:rect l="l" t="t" r="r" b="b"/>
            <a:pathLst>
              <a:path w="266700" h="1563370">
                <a:moveTo>
                  <a:pt x="0" y="1563370"/>
                </a:moveTo>
                <a:lnTo>
                  <a:pt x="266700" y="1563370"/>
                </a:lnTo>
                <a:lnTo>
                  <a:pt x="266700" y="0"/>
                </a:lnTo>
                <a:lnTo>
                  <a:pt x="0" y="0"/>
                </a:lnTo>
                <a:lnTo>
                  <a:pt x="0" y="1563370"/>
                </a:lnTo>
                <a:close/>
              </a:path>
            </a:pathLst>
          </a:custGeom>
          <a:ln w="3175">
            <a:solidFill>
              <a:srgbClr val="000000"/>
            </a:solidFill>
          </a:ln>
        </p:spPr>
        <p:txBody>
          <a:bodyPr wrap="square" lIns="0" tIns="0" rIns="0" bIns="0" rtlCol="0"/>
          <a:lstStyle/>
          <a:p>
            <a:endParaRPr sz="1634"/>
          </a:p>
        </p:txBody>
      </p:sp>
      <p:sp>
        <p:nvSpPr>
          <p:cNvPr id="153" name="object 153"/>
          <p:cNvSpPr/>
          <p:nvPr/>
        </p:nvSpPr>
        <p:spPr>
          <a:xfrm>
            <a:off x="4066261" y="2925312"/>
            <a:ext cx="243200" cy="2040111"/>
          </a:xfrm>
          <a:custGeom>
            <a:avLst/>
            <a:gdLst/>
            <a:ahLst/>
            <a:cxnLst/>
            <a:rect l="l" t="t" r="r" b="b"/>
            <a:pathLst>
              <a:path w="267969" h="2247900">
                <a:moveTo>
                  <a:pt x="0" y="2247900"/>
                </a:moveTo>
                <a:lnTo>
                  <a:pt x="0" y="0"/>
                </a:lnTo>
                <a:lnTo>
                  <a:pt x="267969" y="0"/>
                </a:lnTo>
                <a:lnTo>
                  <a:pt x="267969" y="2247900"/>
                </a:lnTo>
                <a:lnTo>
                  <a:pt x="0" y="2247900"/>
                </a:lnTo>
                <a:close/>
              </a:path>
            </a:pathLst>
          </a:custGeom>
          <a:solidFill>
            <a:srgbClr val="00FF00"/>
          </a:solidFill>
        </p:spPr>
        <p:txBody>
          <a:bodyPr wrap="square" lIns="0" tIns="0" rIns="0" bIns="0" rtlCol="0"/>
          <a:lstStyle/>
          <a:p>
            <a:endParaRPr sz="1634"/>
          </a:p>
        </p:txBody>
      </p:sp>
      <p:sp>
        <p:nvSpPr>
          <p:cNvPr id="154" name="object 154"/>
          <p:cNvSpPr/>
          <p:nvPr/>
        </p:nvSpPr>
        <p:spPr>
          <a:xfrm>
            <a:off x="4066261" y="2925312"/>
            <a:ext cx="243200" cy="2040111"/>
          </a:xfrm>
          <a:custGeom>
            <a:avLst/>
            <a:gdLst/>
            <a:ahLst/>
            <a:cxnLst/>
            <a:rect l="l" t="t" r="r" b="b"/>
            <a:pathLst>
              <a:path w="267969" h="2247900">
                <a:moveTo>
                  <a:pt x="0" y="2247900"/>
                </a:moveTo>
                <a:lnTo>
                  <a:pt x="267969" y="2247900"/>
                </a:lnTo>
                <a:lnTo>
                  <a:pt x="267969" y="0"/>
                </a:lnTo>
                <a:lnTo>
                  <a:pt x="0" y="0"/>
                </a:lnTo>
                <a:lnTo>
                  <a:pt x="0" y="2247900"/>
                </a:lnTo>
                <a:close/>
              </a:path>
            </a:pathLst>
          </a:custGeom>
          <a:ln w="3175">
            <a:solidFill>
              <a:srgbClr val="000000"/>
            </a:solidFill>
          </a:ln>
        </p:spPr>
        <p:txBody>
          <a:bodyPr wrap="square" lIns="0" tIns="0" rIns="0" bIns="0" rtlCol="0"/>
          <a:lstStyle/>
          <a:p>
            <a:endParaRPr sz="1634"/>
          </a:p>
        </p:txBody>
      </p:sp>
      <p:sp>
        <p:nvSpPr>
          <p:cNvPr id="155" name="object 155"/>
          <p:cNvSpPr txBox="1"/>
          <p:nvPr/>
        </p:nvSpPr>
        <p:spPr>
          <a:xfrm>
            <a:off x="2850264" y="1901800"/>
            <a:ext cx="6334140" cy="3916297"/>
          </a:xfrm>
          <a:prstGeom prst="rect">
            <a:avLst/>
          </a:prstGeom>
        </p:spPr>
        <p:txBody>
          <a:bodyPr vert="horz" wrap="square" lIns="0" tIns="11526" rIns="0" bIns="0" rtlCol="0">
            <a:spAutoFit/>
          </a:bodyPr>
          <a:lstStyle/>
          <a:p>
            <a:pPr marR="4941745" algn="ctr">
              <a:spcBef>
                <a:spcPts val="91"/>
              </a:spcBef>
            </a:pPr>
            <a:r>
              <a:rPr sz="1089" dirty="0">
                <a:latin typeface="Arial"/>
                <a:cs typeface="Arial"/>
              </a:rPr>
              <a:t>40</a:t>
            </a:r>
            <a:endParaRPr sz="1089">
              <a:latin typeface="Arial"/>
              <a:cs typeface="Arial"/>
            </a:endParaRPr>
          </a:p>
          <a:p>
            <a:pPr marR="4941745" algn="ctr">
              <a:spcBef>
                <a:spcPts val="1026"/>
              </a:spcBef>
            </a:pPr>
            <a:r>
              <a:rPr sz="1089" dirty="0">
                <a:latin typeface="Arial"/>
                <a:cs typeface="Arial"/>
              </a:rPr>
              <a:t>36</a:t>
            </a:r>
            <a:endParaRPr sz="1089">
              <a:latin typeface="Arial"/>
              <a:cs typeface="Arial"/>
            </a:endParaRPr>
          </a:p>
          <a:p>
            <a:pPr marR="4941745" algn="ctr">
              <a:spcBef>
                <a:spcPts val="1026"/>
              </a:spcBef>
            </a:pPr>
            <a:r>
              <a:rPr sz="1089" dirty="0">
                <a:latin typeface="Arial"/>
                <a:cs typeface="Arial"/>
              </a:rPr>
              <a:t>32</a:t>
            </a:r>
            <a:endParaRPr sz="1089">
              <a:latin typeface="Arial"/>
              <a:cs typeface="Arial"/>
            </a:endParaRPr>
          </a:p>
          <a:p>
            <a:pPr marR="4941745" algn="ctr">
              <a:spcBef>
                <a:spcPts val="1026"/>
              </a:spcBef>
            </a:pPr>
            <a:r>
              <a:rPr sz="1089" dirty="0">
                <a:latin typeface="Arial"/>
                <a:cs typeface="Arial"/>
              </a:rPr>
              <a:t>28</a:t>
            </a:r>
            <a:endParaRPr sz="1089">
              <a:latin typeface="Arial"/>
              <a:cs typeface="Arial"/>
            </a:endParaRPr>
          </a:p>
          <a:p>
            <a:pPr marR="4941745" algn="ctr">
              <a:spcBef>
                <a:spcPts val="1026"/>
              </a:spcBef>
            </a:pPr>
            <a:r>
              <a:rPr sz="1089" dirty="0">
                <a:latin typeface="Arial"/>
                <a:cs typeface="Arial"/>
              </a:rPr>
              <a:t>24</a:t>
            </a:r>
            <a:endParaRPr sz="1089">
              <a:latin typeface="Arial"/>
              <a:cs typeface="Arial"/>
            </a:endParaRPr>
          </a:p>
          <a:p>
            <a:pPr marR="4941745" algn="ctr">
              <a:spcBef>
                <a:spcPts val="1026"/>
              </a:spcBef>
            </a:pPr>
            <a:r>
              <a:rPr sz="1089" dirty="0">
                <a:latin typeface="Arial"/>
                <a:cs typeface="Arial"/>
              </a:rPr>
              <a:t>20</a:t>
            </a:r>
            <a:endParaRPr sz="1089">
              <a:latin typeface="Arial"/>
              <a:cs typeface="Arial"/>
            </a:endParaRPr>
          </a:p>
          <a:p>
            <a:pPr marR="4941745" algn="ctr">
              <a:spcBef>
                <a:spcPts val="1026"/>
              </a:spcBef>
            </a:pPr>
            <a:r>
              <a:rPr sz="1089" dirty="0">
                <a:latin typeface="Arial"/>
                <a:cs typeface="Arial"/>
              </a:rPr>
              <a:t>16</a:t>
            </a:r>
            <a:endParaRPr sz="1089">
              <a:latin typeface="Arial"/>
              <a:cs typeface="Arial"/>
            </a:endParaRPr>
          </a:p>
          <a:p>
            <a:pPr marR="4941745" algn="ctr">
              <a:spcBef>
                <a:spcPts val="1026"/>
              </a:spcBef>
            </a:pPr>
            <a:r>
              <a:rPr sz="1089" dirty="0">
                <a:latin typeface="Arial"/>
                <a:cs typeface="Arial"/>
              </a:rPr>
              <a:t>12</a:t>
            </a:r>
            <a:endParaRPr sz="1089">
              <a:latin typeface="Arial"/>
              <a:cs typeface="Arial"/>
            </a:endParaRPr>
          </a:p>
          <a:p>
            <a:pPr marR="4864522" algn="ctr">
              <a:spcBef>
                <a:spcPts val="1026"/>
              </a:spcBef>
            </a:pPr>
            <a:r>
              <a:rPr sz="1089" dirty="0">
                <a:latin typeface="Arial"/>
                <a:cs typeface="Arial"/>
              </a:rPr>
              <a:t>8</a:t>
            </a:r>
            <a:endParaRPr sz="1089">
              <a:latin typeface="Arial"/>
              <a:cs typeface="Arial"/>
            </a:endParaRPr>
          </a:p>
          <a:p>
            <a:pPr marR="4864522" algn="ctr">
              <a:spcBef>
                <a:spcPts val="1017"/>
              </a:spcBef>
            </a:pPr>
            <a:r>
              <a:rPr sz="1089" dirty="0">
                <a:latin typeface="Arial"/>
                <a:cs typeface="Arial"/>
              </a:rPr>
              <a:t>4</a:t>
            </a:r>
            <a:endParaRPr sz="1089">
              <a:latin typeface="Arial"/>
              <a:cs typeface="Arial"/>
            </a:endParaRPr>
          </a:p>
          <a:p>
            <a:pPr marR="4864522" algn="ctr">
              <a:lnSpc>
                <a:spcPts val="1280"/>
              </a:lnSpc>
              <a:spcBef>
                <a:spcPts val="1026"/>
              </a:spcBef>
            </a:pPr>
            <a:r>
              <a:rPr sz="1089" dirty="0">
                <a:latin typeface="Arial"/>
                <a:cs typeface="Arial"/>
              </a:rPr>
              <a:t>0</a:t>
            </a:r>
            <a:endParaRPr sz="1089">
              <a:latin typeface="Arial"/>
              <a:cs typeface="Arial"/>
            </a:endParaRPr>
          </a:p>
          <a:p>
            <a:pPr marL="1491456">
              <a:lnSpc>
                <a:spcPts val="1448"/>
              </a:lnSpc>
              <a:tabLst>
                <a:tab pos="2941994" algn="l"/>
                <a:tab pos="4515285" algn="l"/>
              </a:tabLst>
            </a:pPr>
            <a:r>
              <a:rPr sz="1271" spc="9" dirty="0">
                <a:latin typeface="Arial"/>
                <a:cs typeface="Arial"/>
              </a:rPr>
              <a:t>memcached	</a:t>
            </a:r>
            <a:r>
              <a:rPr sz="1271" spc="14" dirty="0">
                <a:latin typeface="Arial"/>
                <a:cs typeface="Arial"/>
              </a:rPr>
              <a:t>PostgreSQL	</a:t>
            </a:r>
            <a:r>
              <a:rPr sz="1271" dirty="0">
                <a:latin typeface="Arial"/>
                <a:cs typeface="Arial"/>
              </a:rPr>
              <a:t>Psearchy</a:t>
            </a:r>
            <a:endParaRPr sz="1271">
              <a:latin typeface="Arial"/>
              <a:cs typeface="Arial"/>
            </a:endParaRPr>
          </a:p>
          <a:p>
            <a:pPr marL="1034453">
              <a:lnSpc>
                <a:spcPts val="1475"/>
              </a:lnSpc>
              <a:tabLst>
                <a:tab pos="2391055" algn="l"/>
                <a:tab pos="3882511" algn="l"/>
                <a:tab pos="5390104" algn="l"/>
              </a:tabLst>
            </a:pPr>
            <a:r>
              <a:rPr sz="1271" spc="-5" dirty="0">
                <a:latin typeface="Arial"/>
                <a:cs typeface="Arial"/>
              </a:rPr>
              <a:t>Exim	</a:t>
            </a:r>
            <a:r>
              <a:rPr sz="1271" dirty="0">
                <a:latin typeface="Arial"/>
                <a:cs typeface="Arial"/>
              </a:rPr>
              <a:t>Apache	gmake	</a:t>
            </a:r>
            <a:r>
              <a:rPr sz="1271" spc="-9" dirty="0">
                <a:latin typeface="Arial"/>
                <a:cs typeface="Arial"/>
              </a:rPr>
              <a:t>Metis</a:t>
            </a:r>
            <a:endParaRPr sz="1271">
              <a:latin typeface="Arial"/>
              <a:cs typeface="Arial"/>
            </a:endParaRPr>
          </a:p>
          <a:p>
            <a:pPr marL="11526">
              <a:spcBef>
                <a:spcPts val="962"/>
              </a:spcBef>
            </a:pPr>
            <a:r>
              <a:rPr sz="1815" spc="-27" dirty="0">
                <a:latin typeface="Arial"/>
                <a:cs typeface="Arial"/>
              </a:rPr>
              <a:t>Y-axis: </a:t>
            </a:r>
            <a:r>
              <a:rPr sz="1815" spc="-5" dirty="0">
                <a:latin typeface="Arial"/>
                <a:cs typeface="Arial"/>
              </a:rPr>
              <a:t>(throughput </a:t>
            </a:r>
            <a:r>
              <a:rPr sz="1815" spc="-9" dirty="0">
                <a:latin typeface="Arial"/>
                <a:cs typeface="Arial"/>
              </a:rPr>
              <a:t>with </a:t>
            </a:r>
            <a:r>
              <a:rPr sz="1815" spc="-5" dirty="0">
                <a:latin typeface="Arial"/>
                <a:cs typeface="Arial"/>
              </a:rPr>
              <a:t>48 cores) </a:t>
            </a:r>
            <a:r>
              <a:rPr sz="1815" dirty="0">
                <a:latin typeface="Arial"/>
                <a:cs typeface="Arial"/>
              </a:rPr>
              <a:t>/ </a:t>
            </a:r>
            <a:r>
              <a:rPr sz="1815" spc="-5" dirty="0">
                <a:latin typeface="Arial"/>
                <a:cs typeface="Arial"/>
              </a:rPr>
              <a:t>(throughput with </a:t>
            </a:r>
            <a:r>
              <a:rPr sz="1815" dirty="0">
                <a:latin typeface="Arial"/>
                <a:cs typeface="Arial"/>
              </a:rPr>
              <a:t>one</a:t>
            </a:r>
            <a:r>
              <a:rPr sz="1815" spc="127" dirty="0">
                <a:latin typeface="Arial"/>
                <a:cs typeface="Arial"/>
              </a:rPr>
              <a:t> </a:t>
            </a:r>
            <a:r>
              <a:rPr sz="1815" spc="-5" dirty="0">
                <a:latin typeface="Arial"/>
                <a:cs typeface="Arial"/>
              </a:rPr>
              <a:t>core)</a:t>
            </a:r>
            <a:endParaRPr sz="1815">
              <a:latin typeface="Arial"/>
              <a:cs typeface="Arial"/>
            </a:endParaRPr>
          </a:p>
        </p:txBody>
      </p:sp>
      <p:sp>
        <p:nvSpPr>
          <p:cNvPr id="156" name="object 156"/>
          <p:cNvSpPr txBox="1"/>
          <p:nvPr/>
        </p:nvSpPr>
        <p:spPr>
          <a:xfrm>
            <a:off x="3454229" y="1606731"/>
            <a:ext cx="177501"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44</a:t>
            </a:r>
            <a:endParaRPr sz="1089">
              <a:latin typeface="Arial"/>
              <a:cs typeface="Arial"/>
            </a:endParaRPr>
          </a:p>
        </p:txBody>
      </p:sp>
      <p:sp>
        <p:nvSpPr>
          <p:cNvPr id="157" name="object 157"/>
          <p:cNvSpPr txBox="1"/>
          <p:nvPr/>
        </p:nvSpPr>
        <p:spPr>
          <a:xfrm>
            <a:off x="3454229" y="1310511"/>
            <a:ext cx="177501"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48</a:t>
            </a:r>
            <a:endParaRPr sz="1089">
              <a:latin typeface="Arial"/>
              <a:cs typeface="Arial"/>
            </a:endParaRPr>
          </a:p>
        </p:txBody>
      </p:sp>
      <p:sp>
        <p:nvSpPr>
          <p:cNvPr id="158" name="object 158"/>
          <p:cNvSpPr/>
          <p:nvPr/>
        </p:nvSpPr>
        <p:spPr>
          <a:xfrm>
            <a:off x="3874930" y="1492623"/>
            <a:ext cx="103734" cy="102582"/>
          </a:xfrm>
          <a:custGeom>
            <a:avLst/>
            <a:gdLst/>
            <a:ahLst/>
            <a:cxnLst/>
            <a:rect l="l" t="t" r="r" b="b"/>
            <a:pathLst>
              <a:path w="114300" h="113030">
                <a:moveTo>
                  <a:pt x="114300" y="0"/>
                </a:moveTo>
                <a:lnTo>
                  <a:pt x="0" y="0"/>
                </a:lnTo>
                <a:lnTo>
                  <a:pt x="0" y="113029"/>
                </a:lnTo>
                <a:lnTo>
                  <a:pt x="114300" y="113029"/>
                </a:lnTo>
                <a:lnTo>
                  <a:pt x="114300" y="0"/>
                </a:lnTo>
                <a:close/>
              </a:path>
            </a:pathLst>
          </a:custGeom>
          <a:solidFill>
            <a:srgbClr val="999999"/>
          </a:solidFill>
        </p:spPr>
        <p:txBody>
          <a:bodyPr wrap="square" lIns="0" tIns="0" rIns="0" bIns="0" rtlCol="0"/>
          <a:lstStyle/>
          <a:p>
            <a:endParaRPr sz="1634"/>
          </a:p>
        </p:txBody>
      </p:sp>
      <p:sp>
        <p:nvSpPr>
          <p:cNvPr id="159" name="object 159"/>
          <p:cNvSpPr/>
          <p:nvPr/>
        </p:nvSpPr>
        <p:spPr>
          <a:xfrm>
            <a:off x="3874930" y="1492623"/>
            <a:ext cx="103734" cy="102582"/>
          </a:xfrm>
          <a:custGeom>
            <a:avLst/>
            <a:gdLst/>
            <a:ahLst/>
            <a:cxnLst/>
            <a:rect l="l" t="t" r="r" b="b"/>
            <a:pathLst>
              <a:path w="114300" h="113030">
                <a:moveTo>
                  <a:pt x="57150" y="113029"/>
                </a:moveTo>
                <a:lnTo>
                  <a:pt x="0" y="113029"/>
                </a:lnTo>
                <a:lnTo>
                  <a:pt x="0" y="0"/>
                </a:lnTo>
                <a:lnTo>
                  <a:pt x="114300" y="0"/>
                </a:lnTo>
                <a:lnTo>
                  <a:pt x="114300" y="113029"/>
                </a:lnTo>
                <a:lnTo>
                  <a:pt x="57150" y="113029"/>
                </a:lnTo>
                <a:close/>
              </a:path>
            </a:pathLst>
          </a:custGeom>
          <a:ln w="3175">
            <a:solidFill>
              <a:srgbClr val="000000"/>
            </a:solidFill>
          </a:ln>
        </p:spPr>
        <p:txBody>
          <a:bodyPr wrap="square" lIns="0" tIns="0" rIns="0" bIns="0" rtlCol="0"/>
          <a:lstStyle/>
          <a:p>
            <a:endParaRPr sz="1634"/>
          </a:p>
        </p:txBody>
      </p:sp>
      <p:sp>
        <p:nvSpPr>
          <p:cNvPr id="160" name="object 160"/>
          <p:cNvSpPr/>
          <p:nvPr/>
        </p:nvSpPr>
        <p:spPr>
          <a:xfrm>
            <a:off x="3874930" y="1666667"/>
            <a:ext cx="103734" cy="103734"/>
          </a:xfrm>
          <a:custGeom>
            <a:avLst/>
            <a:gdLst/>
            <a:ahLst/>
            <a:cxnLst/>
            <a:rect l="l" t="t" r="r" b="b"/>
            <a:pathLst>
              <a:path w="114300" h="114300">
                <a:moveTo>
                  <a:pt x="114300" y="0"/>
                </a:moveTo>
                <a:lnTo>
                  <a:pt x="0" y="0"/>
                </a:lnTo>
                <a:lnTo>
                  <a:pt x="0" y="114300"/>
                </a:lnTo>
                <a:lnTo>
                  <a:pt x="114300" y="114300"/>
                </a:lnTo>
                <a:lnTo>
                  <a:pt x="114300" y="0"/>
                </a:lnTo>
                <a:close/>
              </a:path>
            </a:pathLst>
          </a:custGeom>
          <a:solidFill>
            <a:srgbClr val="00FF00"/>
          </a:solidFill>
        </p:spPr>
        <p:txBody>
          <a:bodyPr wrap="square" lIns="0" tIns="0" rIns="0" bIns="0" rtlCol="0"/>
          <a:lstStyle/>
          <a:p>
            <a:endParaRPr sz="1634"/>
          </a:p>
        </p:txBody>
      </p:sp>
      <p:sp>
        <p:nvSpPr>
          <p:cNvPr id="161" name="object 161"/>
          <p:cNvSpPr/>
          <p:nvPr/>
        </p:nvSpPr>
        <p:spPr>
          <a:xfrm>
            <a:off x="3874930" y="1666667"/>
            <a:ext cx="103734" cy="103734"/>
          </a:xfrm>
          <a:custGeom>
            <a:avLst/>
            <a:gdLst/>
            <a:ahLst/>
            <a:cxnLst/>
            <a:rect l="l" t="t" r="r" b="b"/>
            <a:pathLst>
              <a:path w="114300" h="114300">
                <a:moveTo>
                  <a:pt x="57150" y="114300"/>
                </a:moveTo>
                <a:lnTo>
                  <a:pt x="0" y="114300"/>
                </a:lnTo>
                <a:lnTo>
                  <a:pt x="0" y="0"/>
                </a:lnTo>
                <a:lnTo>
                  <a:pt x="114300" y="0"/>
                </a:lnTo>
                <a:lnTo>
                  <a:pt x="114300" y="114300"/>
                </a:lnTo>
                <a:lnTo>
                  <a:pt x="57150" y="114300"/>
                </a:lnTo>
                <a:close/>
              </a:path>
            </a:pathLst>
          </a:custGeom>
          <a:ln w="3175">
            <a:solidFill>
              <a:srgbClr val="000000"/>
            </a:solidFill>
          </a:ln>
        </p:spPr>
        <p:txBody>
          <a:bodyPr wrap="square" lIns="0" tIns="0" rIns="0" bIns="0" rtlCol="0"/>
          <a:lstStyle/>
          <a:p>
            <a:endParaRPr sz="1634"/>
          </a:p>
        </p:txBody>
      </p:sp>
      <p:sp>
        <p:nvSpPr>
          <p:cNvPr id="162" name="object 162"/>
          <p:cNvSpPr txBox="1"/>
          <p:nvPr/>
        </p:nvSpPr>
        <p:spPr>
          <a:xfrm>
            <a:off x="4019008" y="1436146"/>
            <a:ext cx="522706" cy="366992"/>
          </a:xfrm>
          <a:prstGeom prst="rect">
            <a:avLst/>
          </a:prstGeom>
        </p:spPr>
        <p:txBody>
          <a:bodyPr vert="horz" wrap="square" lIns="0" tIns="11526" rIns="0" bIns="0" rtlCol="0">
            <a:spAutoFit/>
          </a:bodyPr>
          <a:lstStyle/>
          <a:p>
            <a:pPr marL="11526" marR="4611">
              <a:lnSpc>
                <a:spcPct val="105600"/>
              </a:lnSpc>
              <a:spcBef>
                <a:spcPts val="91"/>
              </a:spcBef>
            </a:pPr>
            <a:r>
              <a:rPr sz="1089" spc="-5" dirty="0">
                <a:latin typeface="Arial"/>
                <a:cs typeface="Arial"/>
              </a:rPr>
              <a:t>Stock  </a:t>
            </a:r>
            <a:r>
              <a:rPr sz="1089" spc="23" dirty="0">
                <a:latin typeface="Arial"/>
                <a:cs typeface="Arial"/>
              </a:rPr>
              <a:t>P</a:t>
            </a:r>
            <a:r>
              <a:rPr sz="1089" dirty="0">
                <a:latin typeface="Arial"/>
                <a:cs typeface="Arial"/>
              </a:rPr>
              <a:t>a</a:t>
            </a:r>
            <a:r>
              <a:rPr sz="1089" spc="-32" dirty="0">
                <a:latin typeface="Arial"/>
                <a:cs typeface="Arial"/>
              </a:rPr>
              <a:t>t</a:t>
            </a:r>
            <a:r>
              <a:rPr sz="1089" dirty="0">
                <a:latin typeface="Arial"/>
                <a:cs typeface="Arial"/>
              </a:rPr>
              <a:t>c</a:t>
            </a:r>
            <a:r>
              <a:rPr sz="1089" spc="-64" dirty="0">
                <a:latin typeface="Arial"/>
                <a:cs typeface="Arial"/>
              </a:rPr>
              <a:t>h</a:t>
            </a:r>
            <a:r>
              <a:rPr sz="1089" dirty="0">
                <a:latin typeface="Arial"/>
                <a:cs typeface="Arial"/>
              </a:rPr>
              <a:t>ed</a:t>
            </a:r>
            <a:endParaRPr sz="1089">
              <a:latin typeface="Arial"/>
              <a:cs typeface="Arial"/>
            </a:endParaRPr>
          </a:p>
        </p:txBody>
      </p:sp>
      <p:sp>
        <p:nvSpPr>
          <p:cNvPr id="163" name="object 163"/>
          <p:cNvSpPr txBox="1"/>
          <p:nvPr/>
        </p:nvSpPr>
        <p:spPr>
          <a:xfrm>
            <a:off x="2084936" y="6029277"/>
            <a:ext cx="152720" cy="208369"/>
          </a:xfrm>
          <a:prstGeom prst="rect">
            <a:avLst/>
          </a:prstGeom>
        </p:spPr>
        <p:txBody>
          <a:bodyPr vert="horz" wrap="square" lIns="0" tIns="12679" rIns="0" bIns="0" rtlCol="0">
            <a:spAutoFit/>
          </a:bodyPr>
          <a:lstStyle/>
          <a:p>
            <a:pPr marL="11526">
              <a:spcBef>
                <a:spcPts val="100"/>
              </a:spcBef>
            </a:pPr>
            <a:r>
              <a:rPr sz="1271" spc="250" dirty="0">
                <a:latin typeface="Calibri"/>
                <a:cs typeface="Calibri"/>
              </a:rPr>
              <a:t>●</a:t>
            </a:r>
            <a:endParaRPr sz="1271">
              <a:latin typeface="Calibri"/>
              <a:cs typeface="Calibri"/>
            </a:endParaRPr>
          </a:p>
        </p:txBody>
      </p:sp>
      <p:sp>
        <p:nvSpPr>
          <p:cNvPr id="164" name="object 164"/>
          <p:cNvSpPr txBox="1"/>
          <p:nvPr/>
        </p:nvSpPr>
        <p:spPr>
          <a:xfrm>
            <a:off x="2373088" y="5903643"/>
            <a:ext cx="6508184" cy="871947"/>
          </a:xfrm>
          <a:prstGeom prst="rect">
            <a:avLst/>
          </a:prstGeom>
        </p:spPr>
        <p:txBody>
          <a:bodyPr vert="horz" wrap="square" lIns="0" tIns="50714" rIns="0" bIns="0" rtlCol="0">
            <a:spAutoFit/>
          </a:bodyPr>
          <a:lstStyle/>
          <a:p>
            <a:pPr marL="11526" marR="4611">
              <a:lnSpc>
                <a:spcPts val="3177"/>
              </a:lnSpc>
              <a:spcBef>
                <a:spcPts val="398"/>
              </a:spcBef>
            </a:pPr>
            <a:r>
              <a:rPr sz="2814" spc="9" dirty="0">
                <a:latin typeface="Arial"/>
                <a:cs typeface="Arial"/>
              </a:rPr>
              <a:t>Most </a:t>
            </a:r>
            <a:r>
              <a:rPr sz="2814" spc="5" dirty="0">
                <a:latin typeface="Arial"/>
                <a:cs typeface="Arial"/>
              </a:rPr>
              <a:t>of </a:t>
            </a:r>
            <a:r>
              <a:rPr sz="2814" spc="9" dirty="0">
                <a:latin typeface="Arial"/>
                <a:cs typeface="Arial"/>
              </a:rPr>
              <a:t>the </a:t>
            </a:r>
            <a:r>
              <a:rPr sz="2814" spc="5" dirty="0">
                <a:latin typeface="Arial"/>
                <a:cs typeface="Arial"/>
              </a:rPr>
              <a:t>scalability </a:t>
            </a:r>
            <a:r>
              <a:rPr sz="2814" dirty="0">
                <a:latin typeface="Arial"/>
                <a:cs typeface="Arial"/>
              </a:rPr>
              <a:t>is </a:t>
            </a:r>
            <a:r>
              <a:rPr sz="2814" spc="9" dirty="0">
                <a:latin typeface="Arial"/>
                <a:cs typeface="Arial"/>
              </a:rPr>
              <a:t>due </a:t>
            </a:r>
            <a:r>
              <a:rPr sz="2814" spc="5" dirty="0">
                <a:latin typeface="Arial"/>
                <a:cs typeface="Arial"/>
              </a:rPr>
              <a:t>to </a:t>
            </a:r>
            <a:r>
              <a:rPr sz="2814" spc="9" dirty="0">
                <a:latin typeface="Arial"/>
                <a:cs typeface="Arial"/>
              </a:rPr>
              <a:t>the </a:t>
            </a:r>
            <a:r>
              <a:rPr sz="2814" spc="5" dirty="0">
                <a:latin typeface="Arial"/>
                <a:cs typeface="Arial"/>
              </a:rPr>
              <a:t>Linux  </a:t>
            </a:r>
            <a:r>
              <a:rPr sz="2814" spc="-14" dirty="0">
                <a:latin typeface="Arial"/>
                <a:cs typeface="Arial"/>
              </a:rPr>
              <a:t>community's</a:t>
            </a:r>
            <a:r>
              <a:rPr sz="2814" spc="-27" dirty="0">
                <a:latin typeface="Arial"/>
                <a:cs typeface="Arial"/>
              </a:rPr>
              <a:t> </a:t>
            </a:r>
            <a:r>
              <a:rPr sz="2814" spc="-18" dirty="0">
                <a:latin typeface="Arial"/>
                <a:cs typeface="Arial"/>
              </a:rPr>
              <a:t>efforts</a:t>
            </a:r>
            <a:endParaRPr sz="2814">
              <a:latin typeface="Arial"/>
              <a:cs typeface="Arial"/>
            </a:endParaRPr>
          </a:p>
        </p:txBody>
      </p:sp>
    </p:spTree>
    <p:extLst>
      <p:ext uri="{BB962C8B-B14F-4D97-AF65-F5344CB8AC3E}">
        <p14:creationId xmlns:p14="http://schemas.microsoft.com/office/powerpoint/2010/main" val="2095468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MIT Group Also Created “Hot spot Detector” Tool</a:t>
            </a:r>
          </a:p>
        </p:txBody>
      </p:sp>
      <p:sp>
        <p:nvSpPr>
          <p:cNvPr id="3" name="Content Placeholder 2"/>
          <p:cNvSpPr>
            <a:spLocks noGrp="1"/>
          </p:cNvSpPr>
          <p:nvPr>
            <p:ph idx="1"/>
          </p:nvPr>
        </p:nvSpPr>
        <p:spPr/>
        <p:txBody>
          <a:bodyPr>
            <a:normAutofit lnSpcReduction="10000"/>
          </a:bodyPr>
          <a:lstStyle/>
          <a:p>
            <a:r>
              <a:rPr lang="en-US" dirty="0"/>
              <a:t>They call it “commuter”.  Job is to find operations that</a:t>
            </a:r>
          </a:p>
          <a:p>
            <a:pPr>
              <a:buFont typeface="Wingdings" panose="05000000000000000000" pitchFamily="2" charset="2"/>
              <a:buChar char="Ø"/>
            </a:pPr>
            <a:r>
              <a:rPr lang="en-US" dirty="0"/>
              <a:t>  Execute concurrently</a:t>
            </a:r>
          </a:p>
          <a:p>
            <a:pPr>
              <a:buFont typeface="Wingdings" panose="05000000000000000000" pitchFamily="2" charset="2"/>
              <a:buChar char="Ø"/>
            </a:pPr>
            <a:r>
              <a:rPr lang="en-US" dirty="0"/>
              <a:t>  But in fact interfere with one-another: they “do not commute”.</a:t>
            </a:r>
          </a:p>
          <a:p>
            <a:pPr>
              <a:buFont typeface="Wingdings" panose="05000000000000000000" pitchFamily="2" charset="2"/>
              <a:buChar char="Ø"/>
            </a:pPr>
            <a:endParaRPr lang="en-US" dirty="0"/>
          </a:p>
          <a:p>
            <a:pPr marL="0" indent="0">
              <a:buNone/>
            </a:pPr>
            <a:r>
              <a:rPr lang="en-US" dirty="0"/>
              <a:t>Interference is shown in </a:t>
            </a:r>
            <a:r>
              <a:rPr lang="en-US" b="1" dirty="0">
                <a:solidFill>
                  <a:srgbClr val="FF0000"/>
                </a:solidFill>
              </a:rPr>
              <a:t>red</a:t>
            </a:r>
            <a:r>
              <a:rPr lang="en-US" dirty="0"/>
              <a:t> (more red if the operations are more likely to interfere and slow one-another down)</a:t>
            </a:r>
          </a:p>
          <a:p>
            <a:pPr marL="0" indent="0">
              <a:buNone/>
            </a:pPr>
            <a:endParaRPr lang="en-US" dirty="0"/>
          </a:p>
          <a:p>
            <a:pPr marL="0" indent="0">
              <a:buNone/>
            </a:pPr>
            <a:r>
              <a:rPr lang="en-US" b="1" dirty="0">
                <a:solidFill>
                  <a:srgbClr val="00B050"/>
                </a:solidFill>
              </a:rPr>
              <a:t>Green</a:t>
            </a:r>
            <a:r>
              <a:rPr lang="en-US" dirty="0"/>
              <a:t> is good news.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116</a:t>
            </a:fld>
            <a:endParaRPr lang="en-US"/>
          </a:p>
        </p:txBody>
      </p:sp>
    </p:spTree>
    <p:extLst>
      <p:ext uri="{BB962C8B-B14F-4D97-AF65-F5344CB8AC3E}">
        <p14:creationId xmlns:p14="http://schemas.microsoft.com/office/powerpoint/2010/main" val="3655547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28193" y="979912"/>
            <a:ext cx="1922263" cy="307596"/>
          </a:xfrm>
          <a:prstGeom prst="rect">
            <a:avLst/>
          </a:prstGeom>
        </p:spPr>
        <p:txBody>
          <a:bodyPr vert="horz" wrap="square" lIns="0" tIns="10044" rIns="0" bIns="0" rtlCol="0">
            <a:spAutoFit/>
          </a:bodyPr>
          <a:lstStyle/>
          <a:p>
            <a:pPr marL="11159" defTabSz="803483">
              <a:spcBef>
                <a:spcPts val="79"/>
              </a:spcBef>
            </a:pPr>
            <a:r>
              <a:rPr sz="1933" spc="-22" dirty="0">
                <a:solidFill>
                  <a:srgbClr val="878985"/>
                </a:solidFill>
                <a:latin typeface="Arial"/>
                <a:cs typeface="Arial"/>
              </a:rPr>
              <a:t>(Linux </a:t>
            </a:r>
            <a:r>
              <a:rPr sz="1933" spc="-44" dirty="0">
                <a:solidFill>
                  <a:srgbClr val="878985"/>
                </a:solidFill>
                <a:latin typeface="Arial"/>
                <a:cs typeface="Arial"/>
              </a:rPr>
              <a:t>3.8,</a:t>
            </a:r>
            <a:r>
              <a:rPr sz="1933" spc="-105" dirty="0">
                <a:solidFill>
                  <a:srgbClr val="878985"/>
                </a:solidFill>
                <a:latin typeface="Arial"/>
                <a:cs typeface="Arial"/>
              </a:rPr>
              <a:t> </a:t>
            </a:r>
            <a:r>
              <a:rPr sz="1933" spc="-13" dirty="0">
                <a:solidFill>
                  <a:srgbClr val="878985"/>
                </a:solidFill>
                <a:latin typeface="Arial"/>
                <a:cs typeface="Arial"/>
              </a:rPr>
              <a:t>ramfs)</a:t>
            </a:r>
            <a:endParaRPr sz="1933">
              <a:solidFill>
                <a:prstClr val="black"/>
              </a:solidFill>
              <a:latin typeface="Arial"/>
              <a:cs typeface="Arial"/>
            </a:endParaRPr>
          </a:p>
        </p:txBody>
      </p:sp>
      <p:sp>
        <p:nvSpPr>
          <p:cNvPr id="3" name="object 3"/>
          <p:cNvSpPr/>
          <p:nvPr/>
        </p:nvSpPr>
        <p:spPr>
          <a:xfrm>
            <a:off x="4402691" y="1821385"/>
            <a:ext cx="802942" cy="1873718"/>
          </a:xfrm>
          <a:custGeom>
            <a:avLst/>
            <a:gdLst/>
            <a:ahLst/>
            <a:cxnLst/>
            <a:rect l="l" t="t" r="r" b="b"/>
            <a:pathLst>
              <a:path w="913764" h="2132329">
                <a:moveTo>
                  <a:pt x="406044" y="0"/>
                </a:moveTo>
                <a:lnTo>
                  <a:pt x="0" y="0"/>
                </a:lnTo>
                <a:lnTo>
                  <a:pt x="0" y="2030463"/>
                </a:lnTo>
                <a:lnTo>
                  <a:pt x="101498" y="2131961"/>
                </a:lnTo>
                <a:lnTo>
                  <a:pt x="203047" y="2030463"/>
                </a:lnTo>
                <a:lnTo>
                  <a:pt x="406048" y="2030463"/>
                </a:lnTo>
                <a:lnTo>
                  <a:pt x="609104" y="1827415"/>
                </a:lnTo>
                <a:lnTo>
                  <a:pt x="812152" y="1827415"/>
                </a:lnTo>
                <a:lnTo>
                  <a:pt x="913650" y="1725866"/>
                </a:lnTo>
                <a:lnTo>
                  <a:pt x="812152" y="1624368"/>
                </a:lnTo>
                <a:lnTo>
                  <a:pt x="913650" y="1522856"/>
                </a:lnTo>
                <a:lnTo>
                  <a:pt x="812152" y="1421307"/>
                </a:lnTo>
                <a:lnTo>
                  <a:pt x="913650" y="1319809"/>
                </a:lnTo>
                <a:lnTo>
                  <a:pt x="812152" y="1218260"/>
                </a:lnTo>
                <a:lnTo>
                  <a:pt x="913650" y="1116761"/>
                </a:lnTo>
                <a:lnTo>
                  <a:pt x="812152" y="1015212"/>
                </a:lnTo>
                <a:lnTo>
                  <a:pt x="609104" y="1015212"/>
                </a:lnTo>
                <a:lnTo>
                  <a:pt x="406044" y="812203"/>
                </a:lnTo>
                <a:lnTo>
                  <a:pt x="507593" y="710653"/>
                </a:lnTo>
                <a:lnTo>
                  <a:pt x="406044" y="609155"/>
                </a:lnTo>
                <a:lnTo>
                  <a:pt x="507593" y="507606"/>
                </a:lnTo>
                <a:lnTo>
                  <a:pt x="304545" y="304609"/>
                </a:lnTo>
                <a:lnTo>
                  <a:pt x="507593" y="101549"/>
                </a:lnTo>
                <a:lnTo>
                  <a:pt x="406044" y="0"/>
                </a:lnTo>
                <a:close/>
              </a:path>
              <a:path w="913764" h="2132329">
                <a:moveTo>
                  <a:pt x="406048" y="2030463"/>
                </a:moveTo>
                <a:lnTo>
                  <a:pt x="203047" y="2030463"/>
                </a:lnTo>
                <a:lnTo>
                  <a:pt x="304545" y="2131961"/>
                </a:lnTo>
                <a:lnTo>
                  <a:pt x="406048" y="2030463"/>
                </a:lnTo>
                <a:close/>
              </a:path>
              <a:path w="913764" h="2132329">
                <a:moveTo>
                  <a:pt x="812152" y="1827415"/>
                </a:moveTo>
                <a:lnTo>
                  <a:pt x="609104" y="1827415"/>
                </a:lnTo>
                <a:lnTo>
                  <a:pt x="710653" y="1928914"/>
                </a:lnTo>
                <a:lnTo>
                  <a:pt x="812152" y="1827415"/>
                </a:lnTo>
                <a:close/>
              </a:path>
              <a:path w="913764" h="2132329">
                <a:moveTo>
                  <a:pt x="710653" y="913714"/>
                </a:moveTo>
                <a:lnTo>
                  <a:pt x="609104" y="1015212"/>
                </a:lnTo>
                <a:lnTo>
                  <a:pt x="812152" y="1015212"/>
                </a:lnTo>
                <a:lnTo>
                  <a:pt x="710653" y="913714"/>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4" name="object 4"/>
          <p:cNvSpPr/>
          <p:nvPr/>
        </p:nvSpPr>
        <p:spPr>
          <a:xfrm>
            <a:off x="4402690" y="3427180"/>
            <a:ext cx="178556" cy="178556"/>
          </a:xfrm>
          <a:custGeom>
            <a:avLst/>
            <a:gdLst/>
            <a:ahLst/>
            <a:cxnLst/>
            <a:rect l="l" t="t" r="r" b="b"/>
            <a:pathLst>
              <a:path w="203200" h="203200">
                <a:moveTo>
                  <a:pt x="0" y="0"/>
                </a:moveTo>
                <a:lnTo>
                  <a:pt x="203041" y="203041"/>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 name="object 5"/>
          <p:cNvSpPr/>
          <p:nvPr/>
        </p:nvSpPr>
        <p:spPr>
          <a:xfrm>
            <a:off x="4402690" y="3248748"/>
            <a:ext cx="357111" cy="357111"/>
          </a:xfrm>
          <a:custGeom>
            <a:avLst/>
            <a:gdLst/>
            <a:ahLst/>
            <a:cxnLst/>
            <a:rect l="l" t="t" r="r" b="b"/>
            <a:pathLst>
              <a:path w="406400" h="406400">
                <a:moveTo>
                  <a:pt x="0" y="0"/>
                </a:moveTo>
                <a:lnTo>
                  <a:pt x="406072" y="40607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6" name="object 6"/>
          <p:cNvSpPr/>
          <p:nvPr/>
        </p:nvSpPr>
        <p:spPr>
          <a:xfrm>
            <a:off x="4402690" y="3070334"/>
            <a:ext cx="446389" cy="446389"/>
          </a:xfrm>
          <a:custGeom>
            <a:avLst/>
            <a:gdLst/>
            <a:ahLst/>
            <a:cxnLst/>
            <a:rect l="l" t="t" r="r" b="b"/>
            <a:pathLst>
              <a:path w="508000" h="508000">
                <a:moveTo>
                  <a:pt x="0" y="0"/>
                </a:moveTo>
                <a:lnTo>
                  <a:pt x="507581" y="50760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7" name="object 7"/>
          <p:cNvSpPr/>
          <p:nvPr/>
        </p:nvSpPr>
        <p:spPr>
          <a:xfrm>
            <a:off x="4402690" y="2891911"/>
            <a:ext cx="535667" cy="535667"/>
          </a:xfrm>
          <a:custGeom>
            <a:avLst/>
            <a:gdLst/>
            <a:ahLst/>
            <a:cxnLst/>
            <a:rect l="l" t="t" r="r" b="b"/>
            <a:pathLst>
              <a:path w="609600" h="609600">
                <a:moveTo>
                  <a:pt x="0" y="0"/>
                </a:moveTo>
                <a:lnTo>
                  <a:pt x="609111" y="60913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8" name="object 8"/>
          <p:cNvSpPr/>
          <p:nvPr/>
        </p:nvSpPr>
        <p:spPr>
          <a:xfrm>
            <a:off x="4937929" y="3427171"/>
            <a:ext cx="11718" cy="11718"/>
          </a:xfrm>
          <a:custGeom>
            <a:avLst/>
            <a:gdLst/>
            <a:ahLst/>
            <a:cxnLst/>
            <a:rect l="l" t="t" r="r" b="b"/>
            <a:pathLst>
              <a:path w="13335" h="13335">
                <a:moveTo>
                  <a:pt x="0" y="0"/>
                </a:moveTo>
                <a:lnTo>
                  <a:pt x="13261" y="13261"/>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9" name="object 9"/>
          <p:cNvSpPr/>
          <p:nvPr/>
        </p:nvSpPr>
        <p:spPr>
          <a:xfrm>
            <a:off x="4402692" y="2713517"/>
            <a:ext cx="713664" cy="713664"/>
          </a:xfrm>
          <a:custGeom>
            <a:avLst/>
            <a:gdLst/>
            <a:ahLst/>
            <a:cxnLst/>
            <a:rect l="l" t="t" r="r" b="b"/>
            <a:pathLst>
              <a:path w="812164" h="812164">
                <a:moveTo>
                  <a:pt x="0" y="0"/>
                </a:moveTo>
                <a:lnTo>
                  <a:pt x="812152" y="8121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 name="object 10"/>
          <p:cNvSpPr/>
          <p:nvPr/>
        </p:nvSpPr>
        <p:spPr>
          <a:xfrm>
            <a:off x="4402692" y="2535096"/>
            <a:ext cx="713664" cy="713664"/>
          </a:xfrm>
          <a:custGeom>
            <a:avLst/>
            <a:gdLst/>
            <a:ahLst/>
            <a:cxnLst/>
            <a:rect l="l" t="t" r="r" b="b"/>
            <a:pathLst>
              <a:path w="812164" h="812164">
                <a:moveTo>
                  <a:pt x="0" y="0"/>
                </a:moveTo>
                <a:lnTo>
                  <a:pt x="812152" y="8121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1" name="object 11"/>
          <p:cNvSpPr/>
          <p:nvPr/>
        </p:nvSpPr>
        <p:spPr>
          <a:xfrm>
            <a:off x="4402690" y="2356672"/>
            <a:ext cx="735426" cy="735426"/>
          </a:xfrm>
          <a:custGeom>
            <a:avLst/>
            <a:gdLst/>
            <a:ahLst/>
            <a:cxnLst/>
            <a:rect l="l" t="t" r="r" b="b"/>
            <a:pathLst>
              <a:path w="836929" h="836929">
                <a:moveTo>
                  <a:pt x="0" y="0"/>
                </a:moveTo>
                <a:lnTo>
                  <a:pt x="836907" y="83690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 name="object 12"/>
          <p:cNvSpPr/>
          <p:nvPr/>
        </p:nvSpPr>
        <p:spPr>
          <a:xfrm>
            <a:off x="4402690" y="2178256"/>
            <a:ext cx="357111" cy="357111"/>
          </a:xfrm>
          <a:custGeom>
            <a:avLst/>
            <a:gdLst/>
            <a:ahLst/>
            <a:cxnLst/>
            <a:rect l="l" t="t" r="r" b="b"/>
            <a:pathLst>
              <a:path w="406400" h="406400">
                <a:moveTo>
                  <a:pt x="0" y="0"/>
                </a:moveTo>
                <a:lnTo>
                  <a:pt x="406054" y="40606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 name="object 13"/>
          <p:cNvSpPr/>
          <p:nvPr/>
        </p:nvSpPr>
        <p:spPr>
          <a:xfrm>
            <a:off x="4825071" y="2600649"/>
            <a:ext cx="369387" cy="369387"/>
          </a:xfrm>
          <a:custGeom>
            <a:avLst/>
            <a:gdLst/>
            <a:ahLst/>
            <a:cxnLst/>
            <a:rect l="l" t="t" r="r" b="b"/>
            <a:pathLst>
              <a:path w="420370" h="420370">
                <a:moveTo>
                  <a:pt x="0" y="0"/>
                </a:moveTo>
                <a:lnTo>
                  <a:pt x="419886" y="41989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4" name="object 14"/>
          <p:cNvSpPr/>
          <p:nvPr/>
        </p:nvSpPr>
        <p:spPr>
          <a:xfrm>
            <a:off x="4402690" y="1999825"/>
            <a:ext cx="357111" cy="357111"/>
          </a:xfrm>
          <a:custGeom>
            <a:avLst/>
            <a:gdLst/>
            <a:ahLst/>
            <a:cxnLst/>
            <a:rect l="l" t="t" r="r" b="b"/>
            <a:pathLst>
              <a:path w="406400" h="406400">
                <a:moveTo>
                  <a:pt x="0" y="0"/>
                </a:moveTo>
                <a:lnTo>
                  <a:pt x="406058" y="40607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 name="object 15"/>
          <p:cNvSpPr/>
          <p:nvPr/>
        </p:nvSpPr>
        <p:spPr>
          <a:xfrm>
            <a:off x="4804611" y="2401761"/>
            <a:ext cx="44639" cy="44639"/>
          </a:xfrm>
          <a:custGeom>
            <a:avLst/>
            <a:gdLst/>
            <a:ahLst/>
            <a:cxnLst/>
            <a:rect l="l" t="t" r="r" b="b"/>
            <a:pathLst>
              <a:path w="50800" h="50800">
                <a:moveTo>
                  <a:pt x="0" y="0"/>
                </a:moveTo>
                <a:lnTo>
                  <a:pt x="50185" y="5018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6" name="object 16"/>
          <p:cNvSpPr/>
          <p:nvPr/>
        </p:nvSpPr>
        <p:spPr>
          <a:xfrm>
            <a:off x="5116310" y="2713473"/>
            <a:ext cx="74212" cy="74212"/>
          </a:xfrm>
          <a:custGeom>
            <a:avLst/>
            <a:gdLst/>
            <a:ahLst/>
            <a:cxnLst/>
            <a:rect l="l" t="t" r="r" b="b"/>
            <a:pathLst>
              <a:path w="84454" h="84455">
                <a:moveTo>
                  <a:pt x="0" y="0"/>
                </a:moveTo>
                <a:lnTo>
                  <a:pt x="83949" y="839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7" name="object 17"/>
          <p:cNvSpPr/>
          <p:nvPr/>
        </p:nvSpPr>
        <p:spPr>
          <a:xfrm>
            <a:off x="5027139" y="2624298"/>
            <a:ext cx="89278" cy="89278"/>
          </a:xfrm>
          <a:custGeom>
            <a:avLst/>
            <a:gdLst/>
            <a:ahLst/>
            <a:cxnLst/>
            <a:rect l="l" t="t" r="r" b="b"/>
            <a:pathLst>
              <a:path w="101600" h="101600">
                <a:moveTo>
                  <a:pt x="0" y="0"/>
                </a:moveTo>
                <a:lnTo>
                  <a:pt x="101477" y="10148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8" name="object 18"/>
          <p:cNvSpPr/>
          <p:nvPr/>
        </p:nvSpPr>
        <p:spPr>
          <a:xfrm>
            <a:off x="4402690" y="1821441"/>
            <a:ext cx="267833" cy="267833"/>
          </a:xfrm>
          <a:custGeom>
            <a:avLst/>
            <a:gdLst/>
            <a:ahLst/>
            <a:cxnLst/>
            <a:rect l="l" t="t" r="r" b="b"/>
            <a:pathLst>
              <a:path w="304800" h="304800">
                <a:moveTo>
                  <a:pt x="0" y="0"/>
                </a:moveTo>
                <a:lnTo>
                  <a:pt x="304546" y="30454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9" name="object 19"/>
          <p:cNvSpPr/>
          <p:nvPr/>
        </p:nvSpPr>
        <p:spPr>
          <a:xfrm>
            <a:off x="4671389" y="2090140"/>
            <a:ext cx="177440" cy="177440"/>
          </a:xfrm>
          <a:custGeom>
            <a:avLst/>
            <a:gdLst/>
            <a:ahLst/>
            <a:cxnLst/>
            <a:rect l="l" t="t" r="r" b="b"/>
            <a:pathLst>
              <a:path w="201929" h="201930">
                <a:moveTo>
                  <a:pt x="0" y="0"/>
                </a:moveTo>
                <a:lnTo>
                  <a:pt x="201783" y="20178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0" name="object 20"/>
          <p:cNvSpPr/>
          <p:nvPr/>
        </p:nvSpPr>
        <p:spPr>
          <a:xfrm>
            <a:off x="4581065" y="1821385"/>
            <a:ext cx="178556" cy="178556"/>
          </a:xfrm>
          <a:custGeom>
            <a:avLst/>
            <a:gdLst/>
            <a:ahLst/>
            <a:cxnLst/>
            <a:rect l="l" t="t" r="r" b="b"/>
            <a:pathLst>
              <a:path w="203200" h="203200">
                <a:moveTo>
                  <a:pt x="0" y="0"/>
                </a:moveTo>
                <a:lnTo>
                  <a:pt x="203076" y="20307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1" name="object 21"/>
          <p:cNvSpPr/>
          <p:nvPr/>
        </p:nvSpPr>
        <p:spPr>
          <a:xfrm>
            <a:off x="4759489" y="1821386"/>
            <a:ext cx="267833" cy="267833"/>
          </a:xfrm>
          <a:custGeom>
            <a:avLst/>
            <a:gdLst/>
            <a:ahLst/>
            <a:cxnLst/>
            <a:rect l="l" t="t" r="r" b="b"/>
            <a:pathLst>
              <a:path w="304800" h="304800">
                <a:moveTo>
                  <a:pt x="203060" y="0"/>
                </a:moveTo>
                <a:lnTo>
                  <a:pt x="0" y="0"/>
                </a:lnTo>
                <a:lnTo>
                  <a:pt x="0" y="203060"/>
                </a:lnTo>
                <a:lnTo>
                  <a:pt x="101549" y="304609"/>
                </a:lnTo>
                <a:lnTo>
                  <a:pt x="304609" y="101549"/>
                </a:lnTo>
                <a:lnTo>
                  <a:pt x="203060" y="0"/>
                </a:lnTo>
                <a:close/>
              </a:path>
            </a:pathLst>
          </a:custGeom>
          <a:solidFill>
            <a:srgbClr val="F97E28"/>
          </a:solidFill>
        </p:spPr>
        <p:txBody>
          <a:bodyPr wrap="square" lIns="0" tIns="0" rIns="0" bIns="0" rtlCol="0"/>
          <a:lstStyle/>
          <a:p>
            <a:pPr defTabSz="803483"/>
            <a:endParaRPr sz="1582">
              <a:solidFill>
                <a:prstClr val="black"/>
              </a:solidFill>
              <a:latin typeface="Calibri"/>
            </a:endParaRPr>
          </a:p>
        </p:txBody>
      </p:sp>
      <p:sp>
        <p:nvSpPr>
          <p:cNvPr id="22" name="object 22"/>
          <p:cNvSpPr/>
          <p:nvPr/>
        </p:nvSpPr>
        <p:spPr>
          <a:xfrm>
            <a:off x="4937921" y="1821386"/>
            <a:ext cx="267833" cy="267833"/>
          </a:xfrm>
          <a:custGeom>
            <a:avLst/>
            <a:gdLst/>
            <a:ahLst/>
            <a:cxnLst/>
            <a:rect l="l" t="t" r="r" b="b"/>
            <a:pathLst>
              <a:path w="304800" h="304800">
                <a:moveTo>
                  <a:pt x="203047" y="0"/>
                </a:moveTo>
                <a:lnTo>
                  <a:pt x="0" y="0"/>
                </a:lnTo>
                <a:lnTo>
                  <a:pt x="0" y="203060"/>
                </a:lnTo>
                <a:lnTo>
                  <a:pt x="101549" y="304609"/>
                </a:lnTo>
                <a:lnTo>
                  <a:pt x="304546" y="101549"/>
                </a:lnTo>
                <a:lnTo>
                  <a:pt x="203047" y="0"/>
                </a:lnTo>
                <a:close/>
              </a:path>
            </a:pathLst>
          </a:custGeom>
          <a:solidFill>
            <a:srgbClr val="F98326"/>
          </a:solidFill>
        </p:spPr>
        <p:txBody>
          <a:bodyPr wrap="square" lIns="0" tIns="0" rIns="0" bIns="0" rtlCol="0"/>
          <a:lstStyle/>
          <a:p>
            <a:pPr defTabSz="803483"/>
            <a:endParaRPr sz="1582">
              <a:solidFill>
                <a:prstClr val="black"/>
              </a:solidFill>
              <a:latin typeface="Calibri"/>
            </a:endParaRPr>
          </a:p>
        </p:txBody>
      </p:sp>
      <p:sp>
        <p:nvSpPr>
          <p:cNvPr id="23" name="object 23"/>
          <p:cNvSpPr/>
          <p:nvPr/>
        </p:nvSpPr>
        <p:spPr>
          <a:xfrm>
            <a:off x="5116343" y="1821386"/>
            <a:ext cx="267833" cy="267833"/>
          </a:xfrm>
          <a:custGeom>
            <a:avLst/>
            <a:gdLst/>
            <a:ahLst/>
            <a:cxnLst/>
            <a:rect l="l" t="t" r="r" b="b"/>
            <a:pathLst>
              <a:path w="304800" h="304800">
                <a:moveTo>
                  <a:pt x="203047" y="0"/>
                </a:moveTo>
                <a:lnTo>
                  <a:pt x="0" y="0"/>
                </a:lnTo>
                <a:lnTo>
                  <a:pt x="0" y="203060"/>
                </a:lnTo>
                <a:lnTo>
                  <a:pt x="101498" y="304609"/>
                </a:lnTo>
                <a:lnTo>
                  <a:pt x="304546" y="101549"/>
                </a:lnTo>
                <a:lnTo>
                  <a:pt x="203047" y="0"/>
                </a:lnTo>
                <a:close/>
              </a:path>
            </a:pathLst>
          </a:custGeom>
          <a:solidFill>
            <a:srgbClr val="F97728"/>
          </a:solidFill>
        </p:spPr>
        <p:txBody>
          <a:bodyPr wrap="square" lIns="0" tIns="0" rIns="0" bIns="0" rtlCol="0"/>
          <a:lstStyle/>
          <a:p>
            <a:pPr defTabSz="803483"/>
            <a:endParaRPr sz="1582">
              <a:solidFill>
                <a:prstClr val="black"/>
              </a:solidFill>
              <a:latin typeface="Calibri"/>
            </a:endParaRPr>
          </a:p>
        </p:txBody>
      </p:sp>
      <p:sp>
        <p:nvSpPr>
          <p:cNvPr id="24" name="object 24"/>
          <p:cNvSpPr/>
          <p:nvPr/>
        </p:nvSpPr>
        <p:spPr>
          <a:xfrm>
            <a:off x="5294765" y="1821386"/>
            <a:ext cx="267833" cy="267833"/>
          </a:xfrm>
          <a:custGeom>
            <a:avLst/>
            <a:gdLst/>
            <a:ahLst/>
            <a:cxnLst/>
            <a:rect l="l" t="t" r="r" b="b"/>
            <a:pathLst>
              <a:path w="304800" h="304800">
                <a:moveTo>
                  <a:pt x="203047" y="0"/>
                </a:moveTo>
                <a:lnTo>
                  <a:pt x="0" y="0"/>
                </a:lnTo>
                <a:lnTo>
                  <a:pt x="0" y="203060"/>
                </a:lnTo>
                <a:lnTo>
                  <a:pt x="101498" y="304609"/>
                </a:lnTo>
                <a:lnTo>
                  <a:pt x="304558" y="101549"/>
                </a:lnTo>
                <a:lnTo>
                  <a:pt x="203047" y="0"/>
                </a:lnTo>
                <a:close/>
              </a:path>
            </a:pathLst>
          </a:custGeom>
          <a:solidFill>
            <a:srgbClr val="F6C11F"/>
          </a:solidFill>
        </p:spPr>
        <p:txBody>
          <a:bodyPr wrap="square" lIns="0" tIns="0" rIns="0" bIns="0" rtlCol="0"/>
          <a:lstStyle/>
          <a:p>
            <a:pPr defTabSz="803483"/>
            <a:endParaRPr sz="1582">
              <a:solidFill>
                <a:prstClr val="black"/>
              </a:solidFill>
              <a:latin typeface="Calibri"/>
            </a:endParaRPr>
          </a:p>
        </p:txBody>
      </p:sp>
      <p:sp>
        <p:nvSpPr>
          <p:cNvPr id="25" name="object 25"/>
          <p:cNvSpPr/>
          <p:nvPr/>
        </p:nvSpPr>
        <p:spPr>
          <a:xfrm>
            <a:off x="5473186" y="1821386"/>
            <a:ext cx="267833" cy="267833"/>
          </a:xfrm>
          <a:custGeom>
            <a:avLst/>
            <a:gdLst/>
            <a:ahLst/>
            <a:cxnLst/>
            <a:rect l="l" t="t" r="r" b="b"/>
            <a:pathLst>
              <a:path w="304800" h="304800">
                <a:moveTo>
                  <a:pt x="203009" y="0"/>
                </a:moveTo>
                <a:lnTo>
                  <a:pt x="0" y="0"/>
                </a:lnTo>
                <a:lnTo>
                  <a:pt x="0" y="203060"/>
                </a:lnTo>
                <a:lnTo>
                  <a:pt x="101511" y="304609"/>
                </a:lnTo>
                <a:lnTo>
                  <a:pt x="304558" y="101549"/>
                </a:lnTo>
                <a:lnTo>
                  <a:pt x="203009" y="0"/>
                </a:lnTo>
                <a:close/>
              </a:path>
            </a:pathLst>
          </a:custGeom>
          <a:solidFill>
            <a:srgbClr val="F4CF1C"/>
          </a:solidFill>
        </p:spPr>
        <p:txBody>
          <a:bodyPr wrap="square" lIns="0" tIns="0" rIns="0" bIns="0" rtlCol="0"/>
          <a:lstStyle/>
          <a:p>
            <a:pPr defTabSz="803483"/>
            <a:endParaRPr sz="1582">
              <a:solidFill>
                <a:prstClr val="black"/>
              </a:solidFill>
              <a:latin typeface="Calibri"/>
            </a:endParaRPr>
          </a:p>
        </p:txBody>
      </p:sp>
      <p:sp>
        <p:nvSpPr>
          <p:cNvPr id="26" name="object 26"/>
          <p:cNvSpPr/>
          <p:nvPr/>
        </p:nvSpPr>
        <p:spPr>
          <a:xfrm>
            <a:off x="5651575" y="1821386"/>
            <a:ext cx="267833" cy="267833"/>
          </a:xfrm>
          <a:custGeom>
            <a:avLst/>
            <a:gdLst/>
            <a:ahLst/>
            <a:cxnLst/>
            <a:rect l="l" t="t" r="r" b="b"/>
            <a:pathLst>
              <a:path w="304800" h="304800">
                <a:moveTo>
                  <a:pt x="203047" y="0"/>
                </a:moveTo>
                <a:lnTo>
                  <a:pt x="0" y="0"/>
                </a:lnTo>
                <a:lnTo>
                  <a:pt x="0" y="203060"/>
                </a:lnTo>
                <a:lnTo>
                  <a:pt x="101549" y="304609"/>
                </a:lnTo>
                <a:lnTo>
                  <a:pt x="304596" y="101549"/>
                </a:lnTo>
                <a:lnTo>
                  <a:pt x="203047" y="0"/>
                </a:lnTo>
                <a:close/>
              </a:path>
            </a:pathLst>
          </a:custGeom>
          <a:solidFill>
            <a:srgbClr val="F6C81D"/>
          </a:solidFill>
        </p:spPr>
        <p:txBody>
          <a:bodyPr wrap="square" lIns="0" tIns="0" rIns="0" bIns="0" rtlCol="0"/>
          <a:lstStyle/>
          <a:p>
            <a:pPr defTabSz="803483"/>
            <a:endParaRPr sz="1582">
              <a:solidFill>
                <a:prstClr val="black"/>
              </a:solidFill>
              <a:latin typeface="Calibri"/>
            </a:endParaRPr>
          </a:p>
        </p:txBody>
      </p:sp>
      <p:sp>
        <p:nvSpPr>
          <p:cNvPr id="27" name="object 27"/>
          <p:cNvSpPr/>
          <p:nvPr/>
        </p:nvSpPr>
        <p:spPr>
          <a:xfrm>
            <a:off x="5829996" y="1821386"/>
            <a:ext cx="267833" cy="267833"/>
          </a:xfrm>
          <a:custGeom>
            <a:avLst/>
            <a:gdLst/>
            <a:ahLst/>
            <a:cxnLst/>
            <a:rect l="l" t="t" r="r" b="b"/>
            <a:pathLst>
              <a:path w="304800" h="304800">
                <a:moveTo>
                  <a:pt x="203047" y="0"/>
                </a:moveTo>
                <a:lnTo>
                  <a:pt x="0" y="0"/>
                </a:lnTo>
                <a:lnTo>
                  <a:pt x="0" y="203060"/>
                </a:lnTo>
                <a:lnTo>
                  <a:pt x="101549" y="304609"/>
                </a:lnTo>
                <a:lnTo>
                  <a:pt x="304558" y="101549"/>
                </a:lnTo>
                <a:lnTo>
                  <a:pt x="203047" y="0"/>
                </a:lnTo>
                <a:close/>
              </a:path>
            </a:pathLst>
          </a:custGeom>
          <a:solidFill>
            <a:srgbClr val="F4D11C"/>
          </a:solidFill>
        </p:spPr>
        <p:txBody>
          <a:bodyPr wrap="square" lIns="0" tIns="0" rIns="0" bIns="0" rtlCol="0"/>
          <a:lstStyle/>
          <a:p>
            <a:pPr defTabSz="803483"/>
            <a:endParaRPr sz="1582">
              <a:solidFill>
                <a:prstClr val="black"/>
              </a:solidFill>
              <a:latin typeface="Calibri"/>
            </a:endParaRPr>
          </a:p>
        </p:txBody>
      </p:sp>
      <p:sp>
        <p:nvSpPr>
          <p:cNvPr id="28" name="object 28"/>
          <p:cNvSpPr/>
          <p:nvPr/>
        </p:nvSpPr>
        <p:spPr>
          <a:xfrm>
            <a:off x="6008418" y="1821386"/>
            <a:ext cx="267833" cy="267833"/>
          </a:xfrm>
          <a:custGeom>
            <a:avLst/>
            <a:gdLst/>
            <a:ahLst/>
            <a:cxnLst/>
            <a:rect l="l" t="t" r="r" b="b"/>
            <a:pathLst>
              <a:path w="304800" h="304800">
                <a:moveTo>
                  <a:pt x="203060" y="0"/>
                </a:moveTo>
                <a:lnTo>
                  <a:pt x="0" y="0"/>
                </a:lnTo>
                <a:lnTo>
                  <a:pt x="0" y="203060"/>
                </a:lnTo>
                <a:lnTo>
                  <a:pt x="101511" y="304609"/>
                </a:lnTo>
                <a:lnTo>
                  <a:pt x="304558" y="101549"/>
                </a:lnTo>
                <a:lnTo>
                  <a:pt x="203060" y="0"/>
                </a:lnTo>
                <a:close/>
              </a:path>
            </a:pathLst>
          </a:custGeom>
          <a:solidFill>
            <a:srgbClr val="F4CD1C"/>
          </a:solidFill>
        </p:spPr>
        <p:txBody>
          <a:bodyPr wrap="square" lIns="0" tIns="0" rIns="0" bIns="0" rtlCol="0"/>
          <a:lstStyle/>
          <a:p>
            <a:pPr defTabSz="803483"/>
            <a:endParaRPr sz="1582">
              <a:solidFill>
                <a:prstClr val="black"/>
              </a:solidFill>
              <a:latin typeface="Calibri"/>
            </a:endParaRPr>
          </a:p>
        </p:txBody>
      </p:sp>
      <p:sp>
        <p:nvSpPr>
          <p:cNvPr id="29" name="object 29"/>
          <p:cNvSpPr/>
          <p:nvPr/>
        </p:nvSpPr>
        <p:spPr>
          <a:xfrm>
            <a:off x="6186851" y="1821386"/>
            <a:ext cx="267833" cy="267833"/>
          </a:xfrm>
          <a:custGeom>
            <a:avLst/>
            <a:gdLst/>
            <a:ahLst/>
            <a:cxnLst/>
            <a:rect l="l" t="t" r="r" b="b"/>
            <a:pathLst>
              <a:path w="304800" h="304800">
                <a:moveTo>
                  <a:pt x="203047" y="0"/>
                </a:moveTo>
                <a:lnTo>
                  <a:pt x="0" y="0"/>
                </a:lnTo>
                <a:lnTo>
                  <a:pt x="0" y="203060"/>
                </a:lnTo>
                <a:lnTo>
                  <a:pt x="101498" y="304609"/>
                </a:lnTo>
                <a:lnTo>
                  <a:pt x="304545" y="101549"/>
                </a:lnTo>
                <a:lnTo>
                  <a:pt x="203047" y="0"/>
                </a:lnTo>
                <a:close/>
              </a:path>
            </a:pathLst>
          </a:custGeom>
          <a:solidFill>
            <a:srgbClr val="F98326"/>
          </a:solidFill>
        </p:spPr>
        <p:txBody>
          <a:bodyPr wrap="square" lIns="0" tIns="0" rIns="0" bIns="0" rtlCol="0"/>
          <a:lstStyle/>
          <a:p>
            <a:pPr defTabSz="803483"/>
            <a:endParaRPr sz="1582">
              <a:solidFill>
                <a:prstClr val="black"/>
              </a:solidFill>
              <a:latin typeface="Calibri"/>
            </a:endParaRPr>
          </a:p>
        </p:txBody>
      </p:sp>
      <p:sp>
        <p:nvSpPr>
          <p:cNvPr id="30" name="object 30"/>
          <p:cNvSpPr/>
          <p:nvPr/>
        </p:nvSpPr>
        <p:spPr>
          <a:xfrm>
            <a:off x="6365273" y="1821386"/>
            <a:ext cx="267833" cy="267833"/>
          </a:xfrm>
          <a:custGeom>
            <a:avLst/>
            <a:gdLst/>
            <a:ahLst/>
            <a:cxnLst/>
            <a:rect l="l" t="t" r="r" b="b"/>
            <a:pathLst>
              <a:path w="304800" h="304800">
                <a:moveTo>
                  <a:pt x="203047" y="0"/>
                </a:moveTo>
                <a:lnTo>
                  <a:pt x="0" y="0"/>
                </a:lnTo>
                <a:lnTo>
                  <a:pt x="0" y="203060"/>
                </a:lnTo>
                <a:lnTo>
                  <a:pt x="101498" y="304609"/>
                </a:lnTo>
                <a:lnTo>
                  <a:pt x="304545" y="101549"/>
                </a:lnTo>
                <a:lnTo>
                  <a:pt x="203047" y="0"/>
                </a:lnTo>
                <a:close/>
              </a:path>
            </a:pathLst>
          </a:custGeom>
          <a:solidFill>
            <a:srgbClr val="F4D11C"/>
          </a:solidFill>
        </p:spPr>
        <p:txBody>
          <a:bodyPr wrap="square" lIns="0" tIns="0" rIns="0" bIns="0" rtlCol="0"/>
          <a:lstStyle/>
          <a:p>
            <a:pPr defTabSz="803483"/>
            <a:endParaRPr sz="1582">
              <a:solidFill>
                <a:prstClr val="black"/>
              </a:solidFill>
              <a:latin typeface="Calibri"/>
            </a:endParaRPr>
          </a:p>
        </p:txBody>
      </p:sp>
      <p:sp>
        <p:nvSpPr>
          <p:cNvPr id="31" name="object 31"/>
          <p:cNvSpPr/>
          <p:nvPr/>
        </p:nvSpPr>
        <p:spPr>
          <a:xfrm>
            <a:off x="6543694" y="1821386"/>
            <a:ext cx="267833" cy="267833"/>
          </a:xfrm>
          <a:custGeom>
            <a:avLst/>
            <a:gdLst/>
            <a:ahLst/>
            <a:cxnLst/>
            <a:rect l="l" t="t" r="r" b="b"/>
            <a:pathLst>
              <a:path w="304800" h="304800">
                <a:moveTo>
                  <a:pt x="203009" y="0"/>
                </a:moveTo>
                <a:lnTo>
                  <a:pt x="0" y="0"/>
                </a:lnTo>
                <a:lnTo>
                  <a:pt x="0" y="203060"/>
                </a:lnTo>
                <a:lnTo>
                  <a:pt x="101498" y="304609"/>
                </a:lnTo>
                <a:lnTo>
                  <a:pt x="304558" y="101549"/>
                </a:lnTo>
                <a:lnTo>
                  <a:pt x="203009" y="0"/>
                </a:lnTo>
                <a:close/>
              </a:path>
            </a:pathLst>
          </a:custGeom>
          <a:solidFill>
            <a:srgbClr val="F4E91A"/>
          </a:solidFill>
        </p:spPr>
        <p:txBody>
          <a:bodyPr wrap="square" lIns="0" tIns="0" rIns="0" bIns="0" rtlCol="0"/>
          <a:lstStyle/>
          <a:p>
            <a:pPr defTabSz="803483"/>
            <a:endParaRPr sz="1582">
              <a:solidFill>
                <a:prstClr val="black"/>
              </a:solidFill>
              <a:latin typeface="Calibri"/>
            </a:endParaRPr>
          </a:p>
        </p:txBody>
      </p:sp>
      <p:sp>
        <p:nvSpPr>
          <p:cNvPr id="32" name="object 32"/>
          <p:cNvSpPr/>
          <p:nvPr/>
        </p:nvSpPr>
        <p:spPr>
          <a:xfrm>
            <a:off x="6722083" y="1821386"/>
            <a:ext cx="267833" cy="267833"/>
          </a:xfrm>
          <a:custGeom>
            <a:avLst/>
            <a:gdLst/>
            <a:ahLst/>
            <a:cxnLst/>
            <a:rect l="l" t="t" r="r" b="b"/>
            <a:pathLst>
              <a:path w="304800" h="304800">
                <a:moveTo>
                  <a:pt x="203047" y="0"/>
                </a:moveTo>
                <a:lnTo>
                  <a:pt x="0" y="0"/>
                </a:lnTo>
                <a:lnTo>
                  <a:pt x="0" y="203060"/>
                </a:lnTo>
                <a:lnTo>
                  <a:pt x="101549" y="304609"/>
                </a:lnTo>
                <a:lnTo>
                  <a:pt x="304596" y="101549"/>
                </a:lnTo>
                <a:lnTo>
                  <a:pt x="203047" y="0"/>
                </a:lnTo>
                <a:close/>
              </a:path>
            </a:pathLst>
          </a:custGeom>
          <a:solidFill>
            <a:srgbClr val="F98026"/>
          </a:solidFill>
        </p:spPr>
        <p:txBody>
          <a:bodyPr wrap="square" lIns="0" tIns="0" rIns="0" bIns="0" rtlCol="0"/>
          <a:lstStyle/>
          <a:p>
            <a:pPr defTabSz="803483"/>
            <a:endParaRPr sz="1582">
              <a:solidFill>
                <a:prstClr val="black"/>
              </a:solidFill>
              <a:latin typeface="Calibri"/>
            </a:endParaRPr>
          </a:p>
        </p:txBody>
      </p:sp>
      <p:sp>
        <p:nvSpPr>
          <p:cNvPr id="33" name="object 33"/>
          <p:cNvSpPr/>
          <p:nvPr/>
        </p:nvSpPr>
        <p:spPr>
          <a:xfrm>
            <a:off x="6900504" y="1821386"/>
            <a:ext cx="267833" cy="267833"/>
          </a:xfrm>
          <a:custGeom>
            <a:avLst/>
            <a:gdLst/>
            <a:ahLst/>
            <a:cxnLst/>
            <a:rect l="l" t="t" r="r" b="b"/>
            <a:pathLst>
              <a:path w="304800" h="304800">
                <a:moveTo>
                  <a:pt x="203047" y="0"/>
                </a:moveTo>
                <a:lnTo>
                  <a:pt x="0" y="0"/>
                </a:lnTo>
                <a:lnTo>
                  <a:pt x="0" y="203060"/>
                </a:lnTo>
                <a:lnTo>
                  <a:pt x="101549" y="304609"/>
                </a:lnTo>
                <a:lnTo>
                  <a:pt x="304546" y="101549"/>
                </a:lnTo>
                <a:lnTo>
                  <a:pt x="203047" y="0"/>
                </a:lnTo>
                <a:close/>
              </a:path>
            </a:pathLst>
          </a:custGeom>
          <a:solidFill>
            <a:srgbClr val="FD4D2D"/>
          </a:solidFill>
        </p:spPr>
        <p:txBody>
          <a:bodyPr wrap="square" lIns="0" tIns="0" rIns="0" bIns="0" rtlCol="0"/>
          <a:lstStyle/>
          <a:p>
            <a:pPr defTabSz="803483"/>
            <a:endParaRPr sz="1582">
              <a:solidFill>
                <a:prstClr val="black"/>
              </a:solidFill>
              <a:latin typeface="Calibri"/>
            </a:endParaRPr>
          </a:p>
        </p:txBody>
      </p:sp>
      <p:sp>
        <p:nvSpPr>
          <p:cNvPr id="34" name="object 34"/>
          <p:cNvSpPr/>
          <p:nvPr/>
        </p:nvSpPr>
        <p:spPr>
          <a:xfrm>
            <a:off x="7078926" y="1821386"/>
            <a:ext cx="267833" cy="267833"/>
          </a:xfrm>
          <a:custGeom>
            <a:avLst/>
            <a:gdLst/>
            <a:ahLst/>
            <a:cxnLst/>
            <a:rect l="l" t="t" r="r" b="b"/>
            <a:pathLst>
              <a:path w="304800" h="304800">
                <a:moveTo>
                  <a:pt x="203047" y="0"/>
                </a:moveTo>
                <a:lnTo>
                  <a:pt x="0" y="0"/>
                </a:lnTo>
                <a:lnTo>
                  <a:pt x="0" y="203060"/>
                </a:lnTo>
                <a:lnTo>
                  <a:pt x="101498" y="304609"/>
                </a:lnTo>
                <a:lnTo>
                  <a:pt x="304558" y="101549"/>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35" name="object 35"/>
          <p:cNvSpPr/>
          <p:nvPr/>
        </p:nvSpPr>
        <p:spPr>
          <a:xfrm>
            <a:off x="7257347" y="1821386"/>
            <a:ext cx="267833" cy="267833"/>
          </a:xfrm>
          <a:custGeom>
            <a:avLst/>
            <a:gdLst/>
            <a:ahLst/>
            <a:cxnLst/>
            <a:rect l="l" t="t" r="r" b="b"/>
            <a:pathLst>
              <a:path w="304800" h="304800">
                <a:moveTo>
                  <a:pt x="203060" y="0"/>
                </a:moveTo>
                <a:lnTo>
                  <a:pt x="0" y="0"/>
                </a:lnTo>
                <a:lnTo>
                  <a:pt x="0" y="203060"/>
                </a:lnTo>
                <a:lnTo>
                  <a:pt x="101511" y="304609"/>
                </a:lnTo>
                <a:lnTo>
                  <a:pt x="304558" y="101549"/>
                </a:lnTo>
                <a:lnTo>
                  <a:pt x="203060" y="0"/>
                </a:lnTo>
                <a:close/>
              </a:path>
            </a:pathLst>
          </a:custGeom>
          <a:solidFill>
            <a:srgbClr val="FD422F"/>
          </a:solidFill>
        </p:spPr>
        <p:txBody>
          <a:bodyPr wrap="square" lIns="0" tIns="0" rIns="0" bIns="0" rtlCol="0"/>
          <a:lstStyle/>
          <a:p>
            <a:pPr defTabSz="803483"/>
            <a:endParaRPr sz="1582">
              <a:solidFill>
                <a:prstClr val="black"/>
              </a:solidFill>
              <a:latin typeface="Calibri"/>
            </a:endParaRPr>
          </a:p>
        </p:txBody>
      </p:sp>
      <p:sp>
        <p:nvSpPr>
          <p:cNvPr id="36" name="object 36"/>
          <p:cNvSpPr/>
          <p:nvPr/>
        </p:nvSpPr>
        <p:spPr>
          <a:xfrm>
            <a:off x="7435780" y="1821385"/>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37" name="object 37"/>
          <p:cNvSpPr/>
          <p:nvPr/>
        </p:nvSpPr>
        <p:spPr>
          <a:xfrm>
            <a:off x="4581111" y="1999819"/>
            <a:ext cx="267833" cy="178556"/>
          </a:xfrm>
          <a:custGeom>
            <a:avLst/>
            <a:gdLst/>
            <a:ahLst/>
            <a:cxnLst/>
            <a:rect l="l" t="t" r="r" b="b"/>
            <a:pathLst>
              <a:path w="304800" h="203200">
                <a:moveTo>
                  <a:pt x="202996" y="0"/>
                </a:moveTo>
                <a:lnTo>
                  <a:pt x="0" y="0"/>
                </a:lnTo>
                <a:lnTo>
                  <a:pt x="0" y="203047"/>
                </a:lnTo>
                <a:lnTo>
                  <a:pt x="202996" y="203047"/>
                </a:lnTo>
                <a:lnTo>
                  <a:pt x="304545" y="101549"/>
                </a:lnTo>
                <a:lnTo>
                  <a:pt x="202996" y="0"/>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38" name="object 38"/>
          <p:cNvSpPr/>
          <p:nvPr/>
        </p:nvSpPr>
        <p:spPr>
          <a:xfrm>
            <a:off x="4759488" y="1999819"/>
            <a:ext cx="446389" cy="267833"/>
          </a:xfrm>
          <a:custGeom>
            <a:avLst/>
            <a:gdLst/>
            <a:ahLst/>
            <a:cxnLst/>
            <a:rect l="l" t="t" r="r" b="b"/>
            <a:pathLst>
              <a:path w="508000" h="304800">
                <a:moveTo>
                  <a:pt x="406107" y="0"/>
                </a:moveTo>
                <a:lnTo>
                  <a:pt x="0" y="0"/>
                </a:lnTo>
                <a:lnTo>
                  <a:pt x="0" y="203047"/>
                </a:lnTo>
                <a:lnTo>
                  <a:pt x="101549" y="304546"/>
                </a:lnTo>
                <a:lnTo>
                  <a:pt x="203060" y="203047"/>
                </a:lnTo>
                <a:lnTo>
                  <a:pt x="406107" y="203047"/>
                </a:lnTo>
                <a:lnTo>
                  <a:pt x="507606" y="101549"/>
                </a:lnTo>
                <a:lnTo>
                  <a:pt x="406107" y="0"/>
                </a:lnTo>
                <a:close/>
              </a:path>
              <a:path w="508000" h="304800">
                <a:moveTo>
                  <a:pt x="406107" y="203047"/>
                </a:moveTo>
                <a:lnTo>
                  <a:pt x="203060" y="203047"/>
                </a:lnTo>
                <a:lnTo>
                  <a:pt x="304609" y="304546"/>
                </a:lnTo>
                <a:lnTo>
                  <a:pt x="406107" y="203047"/>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39" name="object 39"/>
          <p:cNvSpPr/>
          <p:nvPr/>
        </p:nvSpPr>
        <p:spPr>
          <a:xfrm>
            <a:off x="5116343" y="1999819"/>
            <a:ext cx="267833" cy="267833"/>
          </a:xfrm>
          <a:custGeom>
            <a:avLst/>
            <a:gdLst/>
            <a:ahLst/>
            <a:cxnLst/>
            <a:rect l="l" t="t" r="r" b="b"/>
            <a:pathLst>
              <a:path w="304800" h="304800">
                <a:moveTo>
                  <a:pt x="203047" y="0"/>
                </a:moveTo>
                <a:lnTo>
                  <a:pt x="0" y="0"/>
                </a:lnTo>
                <a:lnTo>
                  <a:pt x="0" y="203047"/>
                </a:lnTo>
                <a:lnTo>
                  <a:pt x="101498" y="304546"/>
                </a:lnTo>
                <a:lnTo>
                  <a:pt x="304546" y="101549"/>
                </a:lnTo>
                <a:lnTo>
                  <a:pt x="203047" y="0"/>
                </a:lnTo>
                <a:close/>
              </a:path>
            </a:pathLst>
          </a:custGeom>
          <a:solidFill>
            <a:srgbClr val="F7A123"/>
          </a:solidFill>
        </p:spPr>
        <p:txBody>
          <a:bodyPr wrap="square" lIns="0" tIns="0" rIns="0" bIns="0" rtlCol="0"/>
          <a:lstStyle/>
          <a:p>
            <a:pPr defTabSz="803483"/>
            <a:endParaRPr sz="1582">
              <a:solidFill>
                <a:prstClr val="black"/>
              </a:solidFill>
              <a:latin typeface="Calibri"/>
            </a:endParaRPr>
          </a:p>
        </p:txBody>
      </p:sp>
      <p:sp>
        <p:nvSpPr>
          <p:cNvPr id="40" name="object 40"/>
          <p:cNvSpPr/>
          <p:nvPr/>
        </p:nvSpPr>
        <p:spPr>
          <a:xfrm>
            <a:off x="5294765" y="1999819"/>
            <a:ext cx="267833" cy="267833"/>
          </a:xfrm>
          <a:custGeom>
            <a:avLst/>
            <a:gdLst/>
            <a:ahLst/>
            <a:cxnLst/>
            <a:rect l="l" t="t" r="r" b="b"/>
            <a:pathLst>
              <a:path w="304800" h="304800">
                <a:moveTo>
                  <a:pt x="203047" y="0"/>
                </a:moveTo>
                <a:lnTo>
                  <a:pt x="0" y="0"/>
                </a:lnTo>
                <a:lnTo>
                  <a:pt x="0" y="203047"/>
                </a:lnTo>
                <a:lnTo>
                  <a:pt x="101498" y="304546"/>
                </a:lnTo>
                <a:lnTo>
                  <a:pt x="304558" y="101549"/>
                </a:lnTo>
                <a:lnTo>
                  <a:pt x="203047" y="0"/>
                </a:lnTo>
                <a:close/>
              </a:path>
            </a:pathLst>
          </a:custGeom>
          <a:solidFill>
            <a:srgbClr val="F6AE21"/>
          </a:solidFill>
        </p:spPr>
        <p:txBody>
          <a:bodyPr wrap="square" lIns="0" tIns="0" rIns="0" bIns="0" rtlCol="0"/>
          <a:lstStyle/>
          <a:p>
            <a:pPr defTabSz="803483"/>
            <a:endParaRPr sz="1582">
              <a:solidFill>
                <a:prstClr val="black"/>
              </a:solidFill>
              <a:latin typeface="Calibri"/>
            </a:endParaRPr>
          </a:p>
        </p:txBody>
      </p:sp>
      <p:sp>
        <p:nvSpPr>
          <p:cNvPr id="41" name="object 41"/>
          <p:cNvSpPr/>
          <p:nvPr/>
        </p:nvSpPr>
        <p:spPr>
          <a:xfrm>
            <a:off x="5473186" y="1999819"/>
            <a:ext cx="267833" cy="267833"/>
          </a:xfrm>
          <a:custGeom>
            <a:avLst/>
            <a:gdLst/>
            <a:ahLst/>
            <a:cxnLst/>
            <a:rect l="l" t="t" r="r" b="b"/>
            <a:pathLst>
              <a:path w="304800" h="304800">
                <a:moveTo>
                  <a:pt x="203009" y="0"/>
                </a:moveTo>
                <a:lnTo>
                  <a:pt x="0" y="0"/>
                </a:lnTo>
                <a:lnTo>
                  <a:pt x="0" y="203047"/>
                </a:lnTo>
                <a:lnTo>
                  <a:pt x="101511" y="304546"/>
                </a:lnTo>
                <a:lnTo>
                  <a:pt x="304558" y="101549"/>
                </a:lnTo>
                <a:lnTo>
                  <a:pt x="203009"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42" name="object 42"/>
          <p:cNvSpPr/>
          <p:nvPr/>
        </p:nvSpPr>
        <p:spPr>
          <a:xfrm>
            <a:off x="5651575" y="1999819"/>
            <a:ext cx="267833" cy="267833"/>
          </a:xfrm>
          <a:custGeom>
            <a:avLst/>
            <a:gdLst/>
            <a:ahLst/>
            <a:cxnLst/>
            <a:rect l="l" t="t" r="r" b="b"/>
            <a:pathLst>
              <a:path w="304800" h="304800">
                <a:moveTo>
                  <a:pt x="203047" y="0"/>
                </a:moveTo>
                <a:lnTo>
                  <a:pt x="0" y="0"/>
                </a:lnTo>
                <a:lnTo>
                  <a:pt x="0" y="203047"/>
                </a:lnTo>
                <a:lnTo>
                  <a:pt x="101549" y="304546"/>
                </a:lnTo>
                <a:lnTo>
                  <a:pt x="304596" y="101549"/>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43" name="object 43"/>
          <p:cNvSpPr/>
          <p:nvPr/>
        </p:nvSpPr>
        <p:spPr>
          <a:xfrm>
            <a:off x="5829996" y="1999819"/>
            <a:ext cx="267833" cy="267833"/>
          </a:xfrm>
          <a:custGeom>
            <a:avLst/>
            <a:gdLst/>
            <a:ahLst/>
            <a:cxnLst/>
            <a:rect l="l" t="t" r="r" b="b"/>
            <a:pathLst>
              <a:path w="304800" h="304800">
                <a:moveTo>
                  <a:pt x="203047" y="0"/>
                </a:moveTo>
                <a:lnTo>
                  <a:pt x="0" y="0"/>
                </a:lnTo>
                <a:lnTo>
                  <a:pt x="0" y="203047"/>
                </a:lnTo>
                <a:lnTo>
                  <a:pt x="101549" y="304546"/>
                </a:lnTo>
                <a:lnTo>
                  <a:pt x="304558" y="101549"/>
                </a:lnTo>
                <a:lnTo>
                  <a:pt x="203047" y="0"/>
                </a:lnTo>
                <a:close/>
              </a:path>
            </a:pathLst>
          </a:custGeom>
          <a:solidFill>
            <a:srgbClr val="F4D81C"/>
          </a:solidFill>
        </p:spPr>
        <p:txBody>
          <a:bodyPr wrap="square" lIns="0" tIns="0" rIns="0" bIns="0" rtlCol="0"/>
          <a:lstStyle/>
          <a:p>
            <a:pPr defTabSz="803483"/>
            <a:endParaRPr sz="1582">
              <a:solidFill>
                <a:prstClr val="black"/>
              </a:solidFill>
              <a:latin typeface="Calibri"/>
            </a:endParaRPr>
          </a:p>
        </p:txBody>
      </p:sp>
      <p:sp>
        <p:nvSpPr>
          <p:cNvPr id="44" name="object 44"/>
          <p:cNvSpPr/>
          <p:nvPr/>
        </p:nvSpPr>
        <p:spPr>
          <a:xfrm>
            <a:off x="5919231" y="1999820"/>
            <a:ext cx="892220" cy="1160053"/>
          </a:xfrm>
          <a:custGeom>
            <a:avLst/>
            <a:gdLst/>
            <a:ahLst/>
            <a:cxnLst/>
            <a:rect l="l" t="t" r="r" b="b"/>
            <a:pathLst>
              <a:path w="1015364" h="1320164">
                <a:moveTo>
                  <a:pt x="913663" y="0"/>
                </a:moveTo>
                <a:lnTo>
                  <a:pt x="101498" y="0"/>
                </a:lnTo>
                <a:lnTo>
                  <a:pt x="101498" y="203047"/>
                </a:lnTo>
                <a:lnTo>
                  <a:pt x="0" y="304546"/>
                </a:lnTo>
                <a:lnTo>
                  <a:pt x="101498" y="406095"/>
                </a:lnTo>
                <a:lnTo>
                  <a:pt x="0" y="507593"/>
                </a:lnTo>
                <a:lnTo>
                  <a:pt x="101498" y="609142"/>
                </a:lnTo>
                <a:lnTo>
                  <a:pt x="0" y="710653"/>
                </a:lnTo>
                <a:lnTo>
                  <a:pt x="101498" y="812152"/>
                </a:lnTo>
                <a:lnTo>
                  <a:pt x="0" y="913701"/>
                </a:lnTo>
                <a:lnTo>
                  <a:pt x="101498" y="1015199"/>
                </a:lnTo>
                <a:lnTo>
                  <a:pt x="0" y="1116749"/>
                </a:lnTo>
                <a:lnTo>
                  <a:pt x="203009" y="1319796"/>
                </a:lnTo>
                <a:lnTo>
                  <a:pt x="406057" y="1116749"/>
                </a:lnTo>
                <a:lnTo>
                  <a:pt x="304558" y="1015199"/>
                </a:lnTo>
                <a:lnTo>
                  <a:pt x="507606" y="812152"/>
                </a:lnTo>
                <a:lnTo>
                  <a:pt x="913663" y="812152"/>
                </a:lnTo>
                <a:lnTo>
                  <a:pt x="1015212" y="710653"/>
                </a:lnTo>
                <a:lnTo>
                  <a:pt x="812152" y="507593"/>
                </a:lnTo>
                <a:lnTo>
                  <a:pt x="1015212" y="304546"/>
                </a:lnTo>
                <a:lnTo>
                  <a:pt x="913663" y="203047"/>
                </a:lnTo>
                <a:lnTo>
                  <a:pt x="1015212" y="101549"/>
                </a:lnTo>
                <a:lnTo>
                  <a:pt x="913663" y="0"/>
                </a:lnTo>
                <a:close/>
              </a:path>
              <a:path w="1015364" h="1320164">
                <a:moveTo>
                  <a:pt x="710653" y="812152"/>
                </a:moveTo>
                <a:lnTo>
                  <a:pt x="507606" y="812152"/>
                </a:lnTo>
                <a:lnTo>
                  <a:pt x="609104" y="913701"/>
                </a:lnTo>
                <a:lnTo>
                  <a:pt x="710653" y="812152"/>
                </a:lnTo>
                <a:close/>
              </a:path>
              <a:path w="1015364" h="1320164">
                <a:moveTo>
                  <a:pt x="913663" y="812152"/>
                </a:moveTo>
                <a:lnTo>
                  <a:pt x="710653" y="812152"/>
                </a:lnTo>
                <a:lnTo>
                  <a:pt x="812152" y="913701"/>
                </a:lnTo>
                <a:lnTo>
                  <a:pt x="913663" y="812152"/>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45" name="object 45"/>
          <p:cNvSpPr/>
          <p:nvPr/>
        </p:nvSpPr>
        <p:spPr>
          <a:xfrm>
            <a:off x="5919230" y="2981126"/>
            <a:ext cx="178556" cy="178556"/>
          </a:xfrm>
          <a:custGeom>
            <a:avLst/>
            <a:gdLst/>
            <a:ahLst/>
            <a:cxnLst/>
            <a:rect l="l" t="t" r="r" b="b"/>
            <a:pathLst>
              <a:path w="203200" h="203200">
                <a:moveTo>
                  <a:pt x="0" y="0"/>
                </a:moveTo>
                <a:lnTo>
                  <a:pt x="203028" y="20302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6" name="object 46"/>
          <p:cNvSpPr/>
          <p:nvPr/>
        </p:nvSpPr>
        <p:spPr>
          <a:xfrm>
            <a:off x="5919230" y="2802705"/>
            <a:ext cx="267833" cy="267833"/>
          </a:xfrm>
          <a:custGeom>
            <a:avLst/>
            <a:gdLst/>
            <a:ahLst/>
            <a:cxnLst/>
            <a:rect l="l" t="t" r="r" b="b"/>
            <a:pathLst>
              <a:path w="304800" h="304800">
                <a:moveTo>
                  <a:pt x="0" y="0"/>
                </a:moveTo>
                <a:lnTo>
                  <a:pt x="304552" y="3045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7" name="object 47"/>
          <p:cNvSpPr/>
          <p:nvPr/>
        </p:nvSpPr>
        <p:spPr>
          <a:xfrm>
            <a:off x="5919234" y="2624278"/>
            <a:ext cx="278993" cy="278993"/>
          </a:xfrm>
          <a:custGeom>
            <a:avLst/>
            <a:gdLst/>
            <a:ahLst/>
            <a:cxnLst/>
            <a:rect l="l" t="t" r="r" b="b"/>
            <a:pathLst>
              <a:path w="317500" h="317500">
                <a:moveTo>
                  <a:pt x="0" y="0"/>
                </a:moveTo>
                <a:lnTo>
                  <a:pt x="316930" y="31693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8" name="object 48"/>
          <p:cNvSpPr/>
          <p:nvPr/>
        </p:nvSpPr>
        <p:spPr>
          <a:xfrm>
            <a:off x="5919230" y="2445850"/>
            <a:ext cx="357111" cy="357111"/>
          </a:xfrm>
          <a:custGeom>
            <a:avLst/>
            <a:gdLst/>
            <a:ahLst/>
            <a:cxnLst/>
            <a:rect l="l" t="t" r="r" b="b"/>
            <a:pathLst>
              <a:path w="406400" h="406400">
                <a:moveTo>
                  <a:pt x="0" y="0"/>
                </a:moveTo>
                <a:lnTo>
                  <a:pt x="406082" y="40608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9" name="object 49"/>
          <p:cNvSpPr/>
          <p:nvPr/>
        </p:nvSpPr>
        <p:spPr>
          <a:xfrm>
            <a:off x="5990074" y="2338309"/>
            <a:ext cx="375525" cy="375525"/>
          </a:xfrm>
          <a:custGeom>
            <a:avLst/>
            <a:gdLst/>
            <a:ahLst/>
            <a:cxnLst/>
            <a:rect l="l" t="t" r="r" b="b"/>
            <a:pathLst>
              <a:path w="427354" h="427355">
                <a:moveTo>
                  <a:pt x="0" y="0"/>
                </a:moveTo>
                <a:lnTo>
                  <a:pt x="426972" y="42695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0" name="object 50"/>
          <p:cNvSpPr/>
          <p:nvPr/>
        </p:nvSpPr>
        <p:spPr>
          <a:xfrm>
            <a:off x="6406386" y="2754606"/>
            <a:ext cx="48544" cy="48544"/>
          </a:xfrm>
          <a:custGeom>
            <a:avLst/>
            <a:gdLst/>
            <a:ahLst/>
            <a:cxnLst/>
            <a:rect l="l" t="t" r="r" b="b"/>
            <a:pathLst>
              <a:path w="55245" h="55244">
                <a:moveTo>
                  <a:pt x="0" y="0"/>
                </a:moveTo>
                <a:lnTo>
                  <a:pt x="54724" y="5472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1" name="object 51"/>
          <p:cNvSpPr/>
          <p:nvPr/>
        </p:nvSpPr>
        <p:spPr>
          <a:xfrm>
            <a:off x="6008418" y="2178228"/>
            <a:ext cx="535667" cy="535667"/>
          </a:xfrm>
          <a:custGeom>
            <a:avLst/>
            <a:gdLst/>
            <a:ahLst/>
            <a:cxnLst/>
            <a:rect l="l" t="t" r="r" b="b"/>
            <a:pathLst>
              <a:path w="609600" h="609600">
                <a:moveTo>
                  <a:pt x="0" y="0"/>
                </a:moveTo>
                <a:lnTo>
                  <a:pt x="609117" y="60911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2" name="object 52"/>
          <p:cNvSpPr/>
          <p:nvPr/>
        </p:nvSpPr>
        <p:spPr>
          <a:xfrm>
            <a:off x="6543669" y="2681932"/>
            <a:ext cx="0" cy="63610"/>
          </a:xfrm>
          <a:custGeom>
            <a:avLst/>
            <a:gdLst/>
            <a:ahLst/>
            <a:cxnLst/>
            <a:rect l="l" t="t" r="r" b="b"/>
            <a:pathLst>
              <a:path h="72389">
                <a:moveTo>
                  <a:pt x="0" y="0"/>
                </a:moveTo>
                <a:lnTo>
                  <a:pt x="0" y="71805"/>
                </a:lnTo>
              </a:path>
            </a:pathLst>
          </a:custGeom>
          <a:ln w="3175">
            <a:solidFill>
              <a:srgbClr val="4BED52"/>
            </a:solidFill>
          </a:ln>
        </p:spPr>
        <p:txBody>
          <a:bodyPr wrap="square" lIns="0" tIns="0" rIns="0" bIns="0" rtlCol="0"/>
          <a:lstStyle/>
          <a:p>
            <a:pPr defTabSz="803483"/>
            <a:endParaRPr sz="1582">
              <a:solidFill>
                <a:prstClr val="black"/>
              </a:solidFill>
              <a:latin typeface="Calibri"/>
            </a:endParaRPr>
          </a:p>
        </p:txBody>
      </p:sp>
      <p:sp>
        <p:nvSpPr>
          <p:cNvPr id="53" name="object 53"/>
          <p:cNvSpPr/>
          <p:nvPr/>
        </p:nvSpPr>
        <p:spPr>
          <a:xfrm>
            <a:off x="6610041" y="2779852"/>
            <a:ext cx="22877" cy="22877"/>
          </a:xfrm>
          <a:custGeom>
            <a:avLst/>
            <a:gdLst/>
            <a:ahLst/>
            <a:cxnLst/>
            <a:rect l="l" t="t" r="r" b="b"/>
            <a:pathLst>
              <a:path w="26035" h="26035">
                <a:moveTo>
                  <a:pt x="0" y="0"/>
                </a:moveTo>
                <a:lnTo>
                  <a:pt x="26000" y="2600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4" name="object 54"/>
          <p:cNvSpPr/>
          <p:nvPr/>
        </p:nvSpPr>
        <p:spPr>
          <a:xfrm>
            <a:off x="6008431" y="1999820"/>
            <a:ext cx="713664" cy="713664"/>
          </a:xfrm>
          <a:custGeom>
            <a:avLst/>
            <a:gdLst/>
            <a:ahLst/>
            <a:cxnLst/>
            <a:rect l="l" t="t" r="r" b="b"/>
            <a:pathLst>
              <a:path w="812164" h="812164">
                <a:moveTo>
                  <a:pt x="0" y="0"/>
                </a:moveTo>
                <a:lnTo>
                  <a:pt x="812152" y="8121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5" name="object 55"/>
          <p:cNvSpPr/>
          <p:nvPr/>
        </p:nvSpPr>
        <p:spPr>
          <a:xfrm>
            <a:off x="6186851" y="1999819"/>
            <a:ext cx="446389" cy="446389"/>
          </a:xfrm>
          <a:custGeom>
            <a:avLst/>
            <a:gdLst/>
            <a:ahLst/>
            <a:cxnLst/>
            <a:rect l="l" t="t" r="r" b="b"/>
            <a:pathLst>
              <a:path w="508000" h="508000">
                <a:moveTo>
                  <a:pt x="0" y="0"/>
                </a:moveTo>
                <a:lnTo>
                  <a:pt x="507593" y="50759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6" name="object 56"/>
          <p:cNvSpPr/>
          <p:nvPr/>
        </p:nvSpPr>
        <p:spPr>
          <a:xfrm>
            <a:off x="6365282" y="1999819"/>
            <a:ext cx="357111" cy="357111"/>
          </a:xfrm>
          <a:custGeom>
            <a:avLst/>
            <a:gdLst/>
            <a:ahLst/>
            <a:cxnLst/>
            <a:rect l="l" t="t" r="r" b="b"/>
            <a:pathLst>
              <a:path w="406400" h="406400">
                <a:moveTo>
                  <a:pt x="0" y="0"/>
                </a:moveTo>
                <a:lnTo>
                  <a:pt x="406065" y="40607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7" name="object 57"/>
          <p:cNvSpPr/>
          <p:nvPr/>
        </p:nvSpPr>
        <p:spPr>
          <a:xfrm>
            <a:off x="6543705" y="1999819"/>
            <a:ext cx="178556" cy="178556"/>
          </a:xfrm>
          <a:custGeom>
            <a:avLst/>
            <a:gdLst/>
            <a:ahLst/>
            <a:cxnLst/>
            <a:rect l="l" t="t" r="r" b="b"/>
            <a:pathLst>
              <a:path w="203200" h="203200">
                <a:moveTo>
                  <a:pt x="0" y="0"/>
                </a:moveTo>
                <a:lnTo>
                  <a:pt x="203022" y="20302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8" name="object 58"/>
          <p:cNvSpPr/>
          <p:nvPr/>
        </p:nvSpPr>
        <p:spPr>
          <a:xfrm>
            <a:off x="6722083" y="1999819"/>
            <a:ext cx="267833" cy="267833"/>
          </a:xfrm>
          <a:custGeom>
            <a:avLst/>
            <a:gdLst/>
            <a:ahLst/>
            <a:cxnLst/>
            <a:rect l="l" t="t" r="r" b="b"/>
            <a:pathLst>
              <a:path w="304800" h="304800">
                <a:moveTo>
                  <a:pt x="203047" y="0"/>
                </a:moveTo>
                <a:lnTo>
                  <a:pt x="0" y="0"/>
                </a:lnTo>
                <a:lnTo>
                  <a:pt x="0" y="203047"/>
                </a:lnTo>
                <a:lnTo>
                  <a:pt x="101549" y="304546"/>
                </a:lnTo>
                <a:lnTo>
                  <a:pt x="304596" y="101549"/>
                </a:lnTo>
                <a:lnTo>
                  <a:pt x="203047" y="0"/>
                </a:lnTo>
                <a:close/>
              </a:path>
            </a:pathLst>
          </a:custGeom>
          <a:solidFill>
            <a:srgbClr val="F97728"/>
          </a:solidFill>
        </p:spPr>
        <p:txBody>
          <a:bodyPr wrap="square" lIns="0" tIns="0" rIns="0" bIns="0" rtlCol="0"/>
          <a:lstStyle/>
          <a:p>
            <a:pPr defTabSz="803483"/>
            <a:endParaRPr sz="1582">
              <a:solidFill>
                <a:prstClr val="black"/>
              </a:solidFill>
              <a:latin typeface="Calibri"/>
            </a:endParaRPr>
          </a:p>
        </p:txBody>
      </p:sp>
      <p:sp>
        <p:nvSpPr>
          <p:cNvPr id="59" name="object 59"/>
          <p:cNvSpPr/>
          <p:nvPr/>
        </p:nvSpPr>
        <p:spPr>
          <a:xfrm>
            <a:off x="6811315" y="1999819"/>
            <a:ext cx="624945" cy="535667"/>
          </a:xfrm>
          <a:custGeom>
            <a:avLst/>
            <a:gdLst/>
            <a:ahLst/>
            <a:cxnLst/>
            <a:rect l="l" t="t" r="r" b="b"/>
            <a:pathLst>
              <a:path w="711200" h="609600">
                <a:moveTo>
                  <a:pt x="710653" y="0"/>
                </a:moveTo>
                <a:lnTo>
                  <a:pt x="101498" y="0"/>
                </a:lnTo>
                <a:lnTo>
                  <a:pt x="101498" y="203047"/>
                </a:lnTo>
                <a:lnTo>
                  <a:pt x="0" y="304546"/>
                </a:lnTo>
                <a:lnTo>
                  <a:pt x="101498" y="406095"/>
                </a:lnTo>
                <a:lnTo>
                  <a:pt x="0" y="507593"/>
                </a:lnTo>
                <a:lnTo>
                  <a:pt x="101498" y="609142"/>
                </a:lnTo>
                <a:lnTo>
                  <a:pt x="304545" y="609142"/>
                </a:lnTo>
                <a:lnTo>
                  <a:pt x="304545" y="406095"/>
                </a:lnTo>
                <a:lnTo>
                  <a:pt x="507593" y="406095"/>
                </a:lnTo>
                <a:lnTo>
                  <a:pt x="507593" y="203047"/>
                </a:lnTo>
                <a:lnTo>
                  <a:pt x="710653" y="203047"/>
                </a:lnTo>
                <a:lnTo>
                  <a:pt x="710653"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60" name="object 60"/>
          <p:cNvSpPr/>
          <p:nvPr/>
        </p:nvSpPr>
        <p:spPr>
          <a:xfrm>
            <a:off x="4759488" y="2178240"/>
            <a:ext cx="446389" cy="535667"/>
          </a:xfrm>
          <a:custGeom>
            <a:avLst/>
            <a:gdLst/>
            <a:ahLst/>
            <a:cxnLst/>
            <a:rect l="l" t="t" r="r" b="b"/>
            <a:pathLst>
              <a:path w="508000" h="609600">
                <a:moveTo>
                  <a:pt x="406107" y="0"/>
                </a:moveTo>
                <a:lnTo>
                  <a:pt x="0" y="0"/>
                </a:lnTo>
                <a:lnTo>
                  <a:pt x="0" y="609104"/>
                </a:lnTo>
                <a:lnTo>
                  <a:pt x="406107" y="609104"/>
                </a:lnTo>
                <a:lnTo>
                  <a:pt x="507606" y="507606"/>
                </a:lnTo>
                <a:lnTo>
                  <a:pt x="406107" y="406095"/>
                </a:lnTo>
                <a:lnTo>
                  <a:pt x="507606" y="304546"/>
                </a:lnTo>
                <a:lnTo>
                  <a:pt x="406107" y="203047"/>
                </a:lnTo>
                <a:lnTo>
                  <a:pt x="507606" y="101498"/>
                </a:lnTo>
                <a:lnTo>
                  <a:pt x="406107"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61" name="object 61"/>
          <p:cNvSpPr/>
          <p:nvPr/>
        </p:nvSpPr>
        <p:spPr>
          <a:xfrm>
            <a:off x="5116343" y="2178240"/>
            <a:ext cx="267833" cy="267833"/>
          </a:xfrm>
          <a:custGeom>
            <a:avLst/>
            <a:gdLst/>
            <a:ahLst/>
            <a:cxnLst/>
            <a:rect l="l" t="t" r="r" b="b"/>
            <a:pathLst>
              <a:path w="304800" h="304800">
                <a:moveTo>
                  <a:pt x="203047" y="0"/>
                </a:moveTo>
                <a:lnTo>
                  <a:pt x="0" y="0"/>
                </a:lnTo>
                <a:lnTo>
                  <a:pt x="0" y="203047"/>
                </a:lnTo>
                <a:lnTo>
                  <a:pt x="101498" y="304546"/>
                </a:lnTo>
                <a:lnTo>
                  <a:pt x="304546" y="101498"/>
                </a:lnTo>
                <a:lnTo>
                  <a:pt x="203047" y="0"/>
                </a:lnTo>
                <a:close/>
              </a:path>
            </a:pathLst>
          </a:custGeom>
          <a:solidFill>
            <a:srgbClr val="FD4F2D"/>
          </a:solidFill>
        </p:spPr>
        <p:txBody>
          <a:bodyPr wrap="square" lIns="0" tIns="0" rIns="0" bIns="0" rtlCol="0"/>
          <a:lstStyle/>
          <a:p>
            <a:pPr defTabSz="803483"/>
            <a:endParaRPr sz="1582">
              <a:solidFill>
                <a:prstClr val="black"/>
              </a:solidFill>
              <a:latin typeface="Calibri"/>
            </a:endParaRPr>
          </a:p>
        </p:txBody>
      </p:sp>
      <p:sp>
        <p:nvSpPr>
          <p:cNvPr id="62" name="object 62"/>
          <p:cNvSpPr/>
          <p:nvPr/>
        </p:nvSpPr>
        <p:spPr>
          <a:xfrm>
            <a:off x="5205531" y="2178240"/>
            <a:ext cx="357111" cy="446389"/>
          </a:xfrm>
          <a:custGeom>
            <a:avLst/>
            <a:gdLst/>
            <a:ahLst/>
            <a:cxnLst/>
            <a:rect l="l" t="t" r="r" b="b"/>
            <a:pathLst>
              <a:path w="406400" h="508000">
                <a:moveTo>
                  <a:pt x="304596" y="0"/>
                </a:moveTo>
                <a:lnTo>
                  <a:pt x="101549" y="0"/>
                </a:lnTo>
                <a:lnTo>
                  <a:pt x="101549" y="203047"/>
                </a:lnTo>
                <a:lnTo>
                  <a:pt x="0" y="304546"/>
                </a:lnTo>
                <a:lnTo>
                  <a:pt x="203047" y="507606"/>
                </a:lnTo>
                <a:lnTo>
                  <a:pt x="406107" y="304546"/>
                </a:lnTo>
                <a:lnTo>
                  <a:pt x="304596" y="203047"/>
                </a:lnTo>
                <a:lnTo>
                  <a:pt x="406107" y="101498"/>
                </a:lnTo>
                <a:lnTo>
                  <a:pt x="304596" y="0"/>
                </a:lnTo>
                <a:close/>
              </a:path>
            </a:pathLst>
          </a:custGeom>
          <a:solidFill>
            <a:srgbClr val="FB7028"/>
          </a:solidFill>
        </p:spPr>
        <p:txBody>
          <a:bodyPr wrap="square" lIns="0" tIns="0" rIns="0" bIns="0" rtlCol="0"/>
          <a:lstStyle/>
          <a:p>
            <a:pPr defTabSz="803483"/>
            <a:endParaRPr sz="1582">
              <a:solidFill>
                <a:prstClr val="black"/>
              </a:solidFill>
              <a:latin typeface="Calibri"/>
            </a:endParaRPr>
          </a:p>
        </p:txBody>
      </p:sp>
      <p:sp>
        <p:nvSpPr>
          <p:cNvPr id="63" name="object 63"/>
          <p:cNvSpPr/>
          <p:nvPr/>
        </p:nvSpPr>
        <p:spPr>
          <a:xfrm>
            <a:off x="5473186" y="2178240"/>
            <a:ext cx="267833" cy="446389"/>
          </a:xfrm>
          <a:custGeom>
            <a:avLst/>
            <a:gdLst/>
            <a:ahLst/>
            <a:cxnLst/>
            <a:rect l="l" t="t" r="r" b="b"/>
            <a:pathLst>
              <a:path w="304800" h="508000">
                <a:moveTo>
                  <a:pt x="203009" y="0"/>
                </a:moveTo>
                <a:lnTo>
                  <a:pt x="0" y="0"/>
                </a:lnTo>
                <a:lnTo>
                  <a:pt x="0" y="406095"/>
                </a:lnTo>
                <a:lnTo>
                  <a:pt x="101511" y="507606"/>
                </a:lnTo>
                <a:lnTo>
                  <a:pt x="304558" y="304546"/>
                </a:lnTo>
                <a:lnTo>
                  <a:pt x="203009" y="203047"/>
                </a:lnTo>
                <a:lnTo>
                  <a:pt x="304558" y="101498"/>
                </a:lnTo>
                <a:lnTo>
                  <a:pt x="203009" y="0"/>
                </a:lnTo>
                <a:close/>
              </a:path>
            </a:pathLst>
          </a:custGeom>
          <a:solidFill>
            <a:srgbClr val="F6B31F"/>
          </a:solidFill>
        </p:spPr>
        <p:txBody>
          <a:bodyPr wrap="square" lIns="0" tIns="0" rIns="0" bIns="0" rtlCol="0"/>
          <a:lstStyle/>
          <a:p>
            <a:pPr defTabSz="803483"/>
            <a:endParaRPr sz="1582">
              <a:solidFill>
                <a:prstClr val="black"/>
              </a:solidFill>
              <a:latin typeface="Calibri"/>
            </a:endParaRPr>
          </a:p>
        </p:txBody>
      </p:sp>
      <p:sp>
        <p:nvSpPr>
          <p:cNvPr id="64" name="object 64"/>
          <p:cNvSpPr/>
          <p:nvPr/>
        </p:nvSpPr>
        <p:spPr>
          <a:xfrm>
            <a:off x="5651575" y="2178240"/>
            <a:ext cx="267833" cy="267833"/>
          </a:xfrm>
          <a:custGeom>
            <a:avLst/>
            <a:gdLst/>
            <a:ahLst/>
            <a:cxnLst/>
            <a:rect l="l" t="t" r="r" b="b"/>
            <a:pathLst>
              <a:path w="304800" h="304800">
                <a:moveTo>
                  <a:pt x="203047" y="0"/>
                </a:moveTo>
                <a:lnTo>
                  <a:pt x="0" y="0"/>
                </a:lnTo>
                <a:lnTo>
                  <a:pt x="0" y="203047"/>
                </a:lnTo>
                <a:lnTo>
                  <a:pt x="101549" y="304546"/>
                </a:lnTo>
                <a:lnTo>
                  <a:pt x="304596" y="101498"/>
                </a:lnTo>
                <a:lnTo>
                  <a:pt x="203047" y="0"/>
                </a:lnTo>
                <a:close/>
              </a:path>
            </a:pathLst>
          </a:custGeom>
          <a:solidFill>
            <a:srgbClr val="F6B61F"/>
          </a:solidFill>
        </p:spPr>
        <p:txBody>
          <a:bodyPr wrap="square" lIns="0" tIns="0" rIns="0" bIns="0" rtlCol="0"/>
          <a:lstStyle/>
          <a:p>
            <a:pPr defTabSz="803483"/>
            <a:endParaRPr sz="1582">
              <a:solidFill>
                <a:prstClr val="black"/>
              </a:solidFill>
              <a:latin typeface="Calibri"/>
            </a:endParaRPr>
          </a:p>
        </p:txBody>
      </p:sp>
      <p:sp>
        <p:nvSpPr>
          <p:cNvPr id="65" name="object 65"/>
          <p:cNvSpPr/>
          <p:nvPr/>
        </p:nvSpPr>
        <p:spPr>
          <a:xfrm>
            <a:off x="5740808" y="2178240"/>
            <a:ext cx="267833" cy="446389"/>
          </a:xfrm>
          <a:custGeom>
            <a:avLst/>
            <a:gdLst/>
            <a:ahLst/>
            <a:cxnLst/>
            <a:rect l="l" t="t" r="r" b="b"/>
            <a:pathLst>
              <a:path w="304800" h="508000">
                <a:moveTo>
                  <a:pt x="304545" y="0"/>
                </a:moveTo>
                <a:lnTo>
                  <a:pt x="101498" y="0"/>
                </a:lnTo>
                <a:lnTo>
                  <a:pt x="101498" y="203047"/>
                </a:lnTo>
                <a:lnTo>
                  <a:pt x="0" y="304546"/>
                </a:lnTo>
                <a:lnTo>
                  <a:pt x="203047" y="507606"/>
                </a:lnTo>
                <a:lnTo>
                  <a:pt x="304545" y="406095"/>
                </a:lnTo>
                <a:lnTo>
                  <a:pt x="304545" y="0"/>
                </a:lnTo>
                <a:close/>
              </a:path>
            </a:pathLst>
          </a:custGeom>
          <a:solidFill>
            <a:srgbClr val="F6B61F"/>
          </a:solidFill>
        </p:spPr>
        <p:txBody>
          <a:bodyPr wrap="square" lIns="0" tIns="0" rIns="0" bIns="0" rtlCol="0"/>
          <a:lstStyle/>
          <a:p>
            <a:pPr defTabSz="803483"/>
            <a:endParaRPr sz="1582">
              <a:solidFill>
                <a:prstClr val="black"/>
              </a:solidFill>
              <a:latin typeface="Calibri"/>
            </a:endParaRPr>
          </a:p>
        </p:txBody>
      </p:sp>
      <p:sp>
        <p:nvSpPr>
          <p:cNvPr id="66" name="object 66"/>
          <p:cNvSpPr/>
          <p:nvPr/>
        </p:nvSpPr>
        <p:spPr>
          <a:xfrm>
            <a:off x="6722082" y="2178240"/>
            <a:ext cx="178556" cy="267833"/>
          </a:xfrm>
          <a:custGeom>
            <a:avLst/>
            <a:gdLst/>
            <a:ahLst/>
            <a:cxnLst/>
            <a:rect l="l" t="t" r="r" b="b"/>
            <a:pathLst>
              <a:path w="203200" h="304800">
                <a:moveTo>
                  <a:pt x="203047" y="0"/>
                </a:moveTo>
                <a:lnTo>
                  <a:pt x="0" y="0"/>
                </a:lnTo>
                <a:lnTo>
                  <a:pt x="0" y="203047"/>
                </a:lnTo>
                <a:lnTo>
                  <a:pt x="101549" y="304546"/>
                </a:lnTo>
                <a:lnTo>
                  <a:pt x="203047" y="203047"/>
                </a:lnTo>
                <a:lnTo>
                  <a:pt x="203047" y="0"/>
                </a:lnTo>
                <a:close/>
              </a:path>
            </a:pathLst>
          </a:custGeom>
          <a:solidFill>
            <a:srgbClr val="F97E28"/>
          </a:solidFill>
        </p:spPr>
        <p:txBody>
          <a:bodyPr wrap="square" lIns="0" tIns="0" rIns="0" bIns="0" rtlCol="0"/>
          <a:lstStyle/>
          <a:p>
            <a:pPr defTabSz="803483"/>
            <a:endParaRPr sz="1582">
              <a:solidFill>
                <a:prstClr val="black"/>
              </a:solidFill>
              <a:latin typeface="Calibri"/>
            </a:endParaRPr>
          </a:p>
        </p:txBody>
      </p:sp>
      <p:sp>
        <p:nvSpPr>
          <p:cNvPr id="67" name="object 67"/>
          <p:cNvSpPr/>
          <p:nvPr/>
        </p:nvSpPr>
        <p:spPr>
          <a:xfrm>
            <a:off x="5116343" y="2356662"/>
            <a:ext cx="178556" cy="267833"/>
          </a:xfrm>
          <a:custGeom>
            <a:avLst/>
            <a:gdLst/>
            <a:ahLst/>
            <a:cxnLst/>
            <a:rect l="l" t="t" r="r" b="b"/>
            <a:pathLst>
              <a:path w="203200" h="304800">
                <a:moveTo>
                  <a:pt x="203047" y="0"/>
                </a:moveTo>
                <a:lnTo>
                  <a:pt x="0" y="0"/>
                </a:lnTo>
                <a:lnTo>
                  <a:pt x="0" y="203047"/>
                </a:lnTo>
                <a:lnTo>
                  <a:pt x="101498" y="304558"/>
                </a:lnTo>
                <a:lnTo>
                  <a:pt x="203047" y="203047"/>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68" name="object 68"/>
          <p:cNvSpPr/>
          <p:nvPr/>
        </p:nvSpPr>
        <p:spPr>
          <a:xfrm>
            <a:off x="5651575" y="2356662"/>
            <a:ext cx="178556" cy="267833"/>
          </a:xfrm>
          <a:custGeom>
            <a:avLst/>
            <a:gdLst/>
            <a:ahLst/>
            <a:cxnLst/>
            <a:rect l="l" t="t" r="r" b="b"/>
            <a:pathLst>
              <a:path w="203200" h="304800">
                <a:moveTo>
                  <a:pt x="203047" y="0"/>
                </a:moveTo>
                <a:lnTo>
                  <a:pt x="0" y="0"/>
                </a:lnTo>
                <a:lnTo>
                  <a:pt x="0" y="203047"/>
                </a:lnTo>
                <a:lnTo>
                  <a:pt x="101549" y="304558"/>
                </a:lnTo>
                <a:lnTo>
                  <a:pt x="203047" y="203047"/>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69" name="object 69"/>
          <p:cNvSpPr/>
          <p:nvPr/>
        </p:nvSpPr>
        <p:spPr>
          <a:xfrm>
            <a:off x="6543694" y="2356662"/>
            <a:ext cx="267833" cy="178556"/>
          </a:xfrm>
          <a:custGeom>
            <a:avLst/>
            <a:gdLst/>
            <a:ahLst/>
            <a:cxnLst/>
            <a:rect l="l" t="t" r="r" b="b"/>
            <a:pathLst>
              <a:path w="304800" h="203200">
                <a:moveTo>
                  <a:pt x="203009" y="0"/>
                </a:moveTo>
                <a:lnTo>
                  <a:pt x="0" y="0"/>
                </a:lnTo>
                <a:lnTo>
                  <a:pt x="0" y="203047"/>
                </a:lnTo>
                <a:lnTo>
                  <a:pt x="203009" y="203047"/>
                </a:lnTo>
                <a:lnTo>
                  <a:pt x="304558" y="101498"/>
                </a:lnTo>
                <a:lnTo>
                  <a:pt x="203009" y="0"/>
                </a:lnTo>
                <a:close/>
              </a:path>
            </a:pathLst>
          </a:custGeom>
          <a:solidFill>
            <a:srgbClr val="F4DF1A"/>
          </a:solidFill>
        </p:spPr>
        <p:txBody>
          <a:bodyPr wrap="square" lIns="0" tIns="0" rIns="0" bIns="0" rtlCol="0"/>
          <a:lstStyle/>
          <a:p>
            <a:pPr defTabSz="803483"/>
            <a:endParaRPr sz="1582">
              <a:solidFill>
                <a:prstClr val="black"/>
              </a:solidFill>
              <a:latin typeface="Calibri"/>
            </a:endParaRPr>
          </a:p>
        </p:txBody>
      </p:sp>
      <p:sp>
        <p:nvSpPr>
          <p:cNvPr id="70" name="object 70"/>
          <p:cNvSpPr/>
          <p:nvPr/>
        </p:nvSpPr>
        <p:spPr>
          <a:xfrm>
            <a:off x="6722082" y="2356662"/>
            <a:ext cx="178556" cy="267833"/>
          </a:xfrm>
          <a:custGeom>
            <a:avLst/>
            <a:gdLst/>
            <a:ahLst/>
            <a:cxnLst/>
            <a:rect l="l" t="t" r="r" b="b"/>
            <a:pathLst>
              <a:path w="203200" h="304800">
                <a:moveTo>
                  <a:pt x="203047" y="0"/>
                </a:moveTo>
                <a:lnTo>
                  <a:pt x="0" y="0"/>
                </a:lnTo>
                <a:lnTo>
                  <a:pt x="0" y="203047"/>
                </a:lnTo>
                <a:lnTo>
                  <a:pt x="101549" y="304558"/>
                </a:lnTo>
                <a:lnTo>
                  <a:pt x="203047" y="203047"/>
                </a:lnTo>
                <a:lnTo>
                  <a:pt x="203047" y="0"/>
                </a:lnTo>
                <a:close/>
              </a:path>
            </a:pathLst>
          </a:custGeom>
          <a:solidFill>
            <a:srgbClr val="FB642A"/>
          </a:solidFill>
        </p:spPr>
        <p:txBody>
          <a:bodyPr wrap="square" lIns="0" tIns="0" rIns="0" bIns="0" rtlCol="0"/>
          <a:lstStyle/>
          <a:p>
            <a:pPr defTabSz="803483"/>
            <a:endParaRPr sz="1582">
              <a:solidFill>
                <a:prstClr val="black"/>
              </a:solidFill>
              <a:latin typeface="Calibri"/>
            </a:endParaRPr>
          </a:p>
        </p:txBody>
      </p:sp>
      <p:sp>
        <p:nvSpPr>
          <p:cNvPr id="71" name="object 71"/>
          <p:cNvSpPr/>
          <p:nvPr/>
        </p:nvSpPr>
        <p:spPr>
          <a:xfrm>
            <a:off x="5116343" y="2535083"/>
            <a:ext cx="267833" cy="267833"/>
          </a:xfrm>
          <a:custGeom>
            <a:avLst/>
            <a:gdLst/>
            <a:ahLst/>
            <a:cxnLst/>
            <a:rect l="l" t="t" r="r" b="b"/>
            <a:pathLst>
              <a:path w="304800" h="304800">
                <a:moveTo>
                  <a:pt x="203047" y="0"/>
                </a:moveTo>
                <a:lnTo>
                  <a:pt x="0" y="0"/>
                </a:lnTo>
                <a:lnTo>
                  <a:pt x="0" y="203009"/>
                </a:lnTo>
                <a:lnTo>
                  <a:pt x="101498" y="304558"/>
                </a:lnTo>
                <a:lnTo>
                  <a:pt x="304546" y="101511"/>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72" name="object 72"/>
          <p:cNvSpPr/>
          <p:nvPr/>
        </p:nvSpPr>
        <p:spPr>
          <a:xfrm>
            <a:off x="5294765" y="2535083"/>
            <a:ext cx="267833" cy="267833"/>
          </a:xfrm>
          <a:custGeom>
            <a:avLst/>
            <a:gdLst/>
            <a:ahLst/>
            <a:cxnLst/>
            <a:rect l="l" t="t" r="r" b="b"/>
            <a:pathLst>
              <a:path w="304800" h="304800">
                <a:moveTo>
                  <a:pt x="203047" y="0"/>
                </a:moveTo>
                <a:lnTo>
                  <a:pt x="0" y="0"/>
                </a:lnTo>
                <a:lnTo>
                  <a:pt x="0" y="203009"/>
                </a:lnTo>
                <a:lnTo>
                  <a:pt x="101498" y="304558"/>
                </a:lnTo>
                <a:lnTo>
                  <a:pt x="304558" y="101511"/>
                </a:lnTo>
                <a:lnTo>
                  <a:pt x="203047" y="0"/>
                </a:lnTo>
                <a:close/>
              </a:path>
            </a:pathLst>
          </a:custGeom>
          <a:solidFill>
            <a:srgbClr val="F97928"/>
          </a:solidFill>
        </p:spPr>
        <p:txBody>
          <a:bodyPr wrap="square" lIns="0" tIns="0" rIns="0" bIns="0" rtlCol="0"/>
          <a:lstStyle/>
          <a:p>
            <a:pPr defTabSz="803483"/>
            <a:endParaRPr sz="1582">
              <a:solidFill>
                <a:prstClr val="black"/>
              </a:solidFill>
              <a:latin typeface="Calibri"/>
            </a:endParaRPr>
          </a:p>
        </p:txBody>
      </p:sp>
      <p:sp>
        <p:nvSpPr>
          <p:cNvPr id="73" name="object 73"/>
          <p:cNvSpPr/>
          <p:nvPr/>
        </p:nvSpPr>
        <p:spPr>
          <a:xfrm>
            <a:off x="5473186" y="2535083"/>
            <a:ext cx="267833" cy="267833"/>
          </a:xfrm>
          <a:custGeom>
            <a:avLst/>
            <a:gdLst/>
            <a:ahLst/>
            <a:cxnLst/>
            <a:rect l="l" t="t" r="r" b="b"/>
            <a:pathLst>
              <a:path w="304800" h="304800">
                <a:moveTo>
                  <a:pt x="203009" y="0"/>
                </a:moveTo>
                <a:lnTo>
                  <a:pt x="0" y="0"/>
                </a:lnTo>
                <a:lnTo>
                  <a:pt x="0" y="203009"/>
                </a:lnTo>
                <a:lnTo>
                  <a:pt x="101511" y="304558"/>
                </a:lnTo>
                <a:lnTo>
                  <a:pt x="304558" y="101511"/>
                </a:lnTo>
                <a:lnTo>
                  <a:pt x="203009"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74" name="object 74"/>
          <p:cNvSpPr/>
          <p:nvPr/>
        </p:nvSpPr>
        <p:spPr>
          <a:xfrm>
            <a:off x="5651575" y="2535083"/>
            <a:ext cx="267833" cy="267833"/>
          </a:xfrm>
          <a:custGeom>
            <a:avLst/>
            <a:gdLst/>
            <a:ahLst/>
            <a:cxnLst/>
            <a:rect l="l" t="t" r="r" b="b"/>
            <a:pathLst>
              <a:path w="304800" h="304800">
                <a:moveTo>
                  <a:pt x="203047" y="0"/>
                </a:moveTo>
                <a:lnTo>
                  <a:pt x="0" y="0"/>
                </a:lnTo>
                <a:lnTo>
                  <a:pt x="0" y="203009"/>
                </a:lnTo>
                <a:lnTo>
                  <a:pt x="101549" y="304558"/>
                </a:lnTo>
                <a:lnTo>
                  <a:pt x="304596" y="101511"/>
                </a:lnTo>
                <a:lnTo>
                  <a:pt x="203047" y="0"/>
                </a:lnTo>
                <a:close/>
              </a:path>
            </a:pathLst>
          </a:custGeom>
          <a:solidFill>
            <a:srgbClr val="F6B81F"/>
          </a:solidFill>
        </p:spPr>
        <p:txBody>
          <a:bodyPr wrap="square" lIns="0" tIns="0" rIns="0" bIns="0" rtlCol="0"/>
          <a:lstStyle/>
          <a:p>
            <a:pPr defTabSz="803483"/>
            <a:endParaRPr sz="1582">
              <a:solidFill>
                <a:prstClr val="black"/>
              </a:solidFill>
              <a:latin typeface="Calibri"/>
            </a:endParaRPr>
          </a:p>
        </p:txBody>
      </p:sp>
      <p:sp>
        <p:nvSpPr>
          <p:cNvPr id="75" name="object 75"/>
          <p:cNvSpPr/>
          <p:nvPr/>
        </p:nvSpPr>
        <p:spPr>
          <a:xfrm>
            <a:off x="5829996" y="2535083"/>
            <a:ext cx="178556" cy="267833"/>
          </a:xfrm>
          <a:custGeom>
            <a:avLst/>
            <a:gdLst/>
            <a:ahLst/>
            <a:cxnLst/>
            <a:rect l="l" t="t" r="r" b="b"/>
            <a:pathLst>
              <a:path w="203200" h="304800">
                <a:moveTo>
                  <a:pt x="203047" y="0"/>
                </a:moveTo>
                <a:lnTo>
                  <a:pt x="0" y="0"/>
                </a:lnTo>
                <a:lnTo>
                  <a:pt x="0" y="203009"/>
                </a:lnTo>
                <a:lnTo>
                  <a:pt x="101549" y="304558"/>
                </a:lnTo>
                <a:lnTo>
                  <a:pt x="203047" y="203009"/>
                </a:lnTo>
                <a:lnTo>
                  <a:pt x="203047" y="0"/>
                </a:lnTo>
                <a:close/>
              </a:path>
            </a:pathLst>
          </a:custGeom>
          <a:solidFill>
            <a:srgbClr val="F7A521"/>
          </a:solidFill>
        </p:spPr>
        <p:txBody>
          <a:bodyPr wrap="square" lIns="0" tIns="0" rIns="0" bIns="0" rtlCol="0"/>
          <a:lstStyle/>
          <a:p>
            <a:pPr defTabSz="803483"/>
            <a:endParaRPr sz="1582">
              <a:solidFill>
                <a:prstClr val="black"/>
              </a:solidFill>
              <a:latin typeface="Calibri"/>
            </a:endParaRPr>
          </a:p>
        </p:txBody>
      </p:sp>
      <p:sp>
        <p:nvSpPr>
          <p:cNvPr id="76" name="object 76"/>
          <p:cNvSpPr/>
          <p:nvPr/>
        </p:nvSpPr>
        <p:spPr>
          <a:xfrm>
            <a:off x="6722082" y="2535083"/>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77" name="object 77"/>
          <p:cNvSpPr/>
          <p:nvPr/>
        </p:nvSpPr>
        <p:spPr>
          <a:xfrm>
            <a:off x="5116343" y="2713472"/>
            <a:ext cx="267833" cy="267833"/>
          </a:xfrm>
          <a:custGeom>
            <a:avLst/>
            <a:gdLst/>
            <a:ahLst/>
            <a:cxnLst/>
            <a:rect l="l" t="t" r="r" b="b"/>
            <a:pathLst>
              <a:path w="304800" h="304800">
                <a:moveTo>
                  <a:pt x="203047" y="0"/>
                </a:moveTo>
                <a:lnTo>
                  <a:pt x="0" y="0"/>
                </a:lnTo>
                <a:lnTo>
                  <a:pt x="0" y="203047"/>
                </a:lnTo>
                <a:lnTo>
                  <a:pt x="101498" y="304596"/>
                </a:lnTo>
                <a:lnTo>
                  <a:pt x="304546" y="101549"/>
                </a:lnTo>
                <a:lnTo>
                  <a:pt x="203047"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78" name="object 78"/>
          <p:cNvSpPr/>
          <p:nvPr/>
        </p:nvSpPr>
        <p:spPr>
          <a:xfrm>
            <a:off x="5294765" y="2713472"/>
            <a:ext cx="267833" cy="267833"/>
          </a:xfrm>
          <a:custGeom>
            <a:avLst/>
            <a:gdLst/>
            <a:ahLst/>
            <a:cxnLst/>
            <a:rect l="l" t="t" r="r" b="b"/>
            <a:pathLst>
              <a:path w="304800" h="304800">
                <a:moveTo>
                  <a:pt x="203047" y="0"/>
                </a:moveTo>
                <a:lnTo>
                  <a:pt x="0" y="0"/>
                </a:lnTo>
                <a:lnTo>
                  <a:pt x="0" y="203047"/>
                </a:lnTo>
                <a:lnTo>
                  <a:pt x="101498" y="304596"/>
                </a:lnTo>
                <a:lnTo>
                  <a:pt x="304558" y="101549"/>
                </a:lnTo>
                <a:lnTo>
                  <a:pt x="203047"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79" name="object 79"/>
          <p:cNvSpPr/>
          <p:nvPr/>
        </p:nvSpPr>
        <p:spPr>
          <a:xfrm>
            <a:off x="5473186" y="2713472"/>
            <a:ext cx="267833" cy="267833"/>
          </a:xfrm>
          <a:custGeom>
            <a:avLst/>
            <a:gdLst/>
            <a:ahLst/>
            <a:cxnLst/>
            <a:rect l="l" t="t" r="r" b="b"/>
            <a:pathLst>
              <a:path w="304800" h="304800">
                <a:moveTo>
                  <a:pt x="203009" y="0"/>
                </a:moveTo>
                <a:lnTo>
                  <a:pt x="0" y="0"/>
                </a:lnTo>
                <a:lnTo>
                  <a:pt x="0" y="203047"/>
                </a:lnTo>
                <a:lnTo>
                  <a:pt x="101511" y="304596"/>
                </a:lnTo>
                <a:lnTo>
                  <a:pt x="304558" y="101549"/>
                </a:lnTo>
                <a:lnTo>
                  <a:pt x="203009"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80" name="object 80"/>
          <p:cNvSpPr/>
          <p:nvPr/>
        </p:nvSpPr>
        <p:spPr>
          <a:xfrm>
            <a:off x="5651575" y="2713472"/>
            <a:ext cx="267833" cy="267833"/>
          </a:xfrm>
          <a:custGeom>
            <a:avLst/>
            <a:gdLst/>
            <a:ahLst/>
            <a:cxnLst/>
            <a:rect l="l" t="t" r="r" b="b"/>
            <a:pathLst>
              <a:path w="304800" h="304800">
                <a:moveTo>
                  <a:pt x="203047" y="0"/>
                </a:moveTo>
                <a:lnTo>
                  <a:pt x="0" y="0"/>
                </a:lnTo>
                <a:lnTo>
                  <a:pt x="0" y="203047"/>
                </a:lnTo>
                <a:lnTo>
                  <a:pt x="101549" y="304596"/>
                </a:lnTo>
                <a:lnTo>
                  <a:pt x="304596" y="101549"/>
                </a:lnTo>
                <a:lnTo>
                  <a:pt x="203047" y="0"/>
                </a:lnTo>
                <a:close/>
              </a:path>
            </a:pathLst>
          </a:custGeom>
          <a:solidFill>
            <a:srgbClr val="F4CC1C"/>
          </a:solidFill>
        </p:spPr>
        <p:txBody>
          <a:bodyPr wrap="square" lIns="0" tIns="0" rIns="0" bIns="0" rtlCol="0"/>
          <a:lstStyle/>
          <a:p>
            <a:pPr defTabSz="803483"/>
            <a:endParaRPr sz="1582">
              <a:solidFill>
                <a:prstClr val="black"/>
              </a:solidFill>
              <a:latin typeface="Calibri"/>
            </a:endParaRPr>
          </a:p>
        </p:txBody>
      </p:sp>
      <p:sp>
        <p:nvSpPr>
          <p:cNvPr id="81" name="object 81"/>
          <p:cNvSpPr/>
          <p:nvPr/>
        </p:nvSpPr>
        <p:spPr>
          <a:xfrm>
            <a:off x="5829996" y="2713472"/>
            <a:ext cx="178556" cy="267833"/>
          </a:xfrm>
          <a:custGeom>
            <a:avLst/>
            <a:gdLst/>
            <a:ahLst/>
            <a:cxnLst/>
            <a:rect l="l" t="t" r="r" b="b"/>
            <a:pathLst>
              <a:path w="203200" h="304800">
                <a:moveTo>
                  <a:pt x="203047" y="0"/>
                </a:moveTo>
                <a:lnTo>
                  <a:pt x="0" y="0"/>
                </a:lnTo>
                <a:lnTo>
                  <a:pt x="0" y="203047"/>
                </a:lnTo>
                <a:lnTo>
                  <a:pt x="101549" y="304596"/>
                </a:lnTo>
                <a:lnTo>
                  <a:pt x="203047" y="203047"/>
                </a:lnTo>
                <a:lnTo>
                  <a:pt x="203047"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82" name="object 82"/>
          <p:cNvSpPr/>
          <p:nvPr/>
        </p:nvSpPr>
        <p:spPr>
          <a:xfrm>
            <a:off x="6186851" y="2713472"/>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4EB18"/>
          </a:solidFill>
        </p:spPr>
        <p:txBody>
          <a:bodyPr wrap="square" lIns="0" tIns="0" rIns="0" bIns="0" rtlCol="0"/>
          <a:lstStyle/>
          <a:p>
            <a:pPr defTabSz="803483"/>
            <a:endParaRPr sz="1582">
              <a:solidFill>
                <a:prstClr val="black"/>
              </a:solidFill>
              <a:latin typeface="Calibri"/>
            </a:endParaRPr>
          </a:p>
        </p:txBody>
      </p:sp>
      <p:sp>
        <p:nvSpPr>
          <p:cNvPr id="83" name="object 83"/>
          <p:cNvSpPr/>
          <p:nvPr/>
        </p:nvSpPr>
        <p:spPr>
          <a:xfrm>
            <a:off x="6365273" y="2713472"/>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84" name="object 84"/>
          <p:cNvSpPr/>
          <p:nvPr/>
        </p:nvSpPr>
        <p:spPr>
          <a:xfrm>
            <a:off x="6543694" y="2713472"/>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4DB1A"/>
          </a:solidFill>
        </p:spPr>
        <p:txBody>
          <a:bodyPr wrap="square" lIns="0" tIns="0" rIns="0" bIns="0" rtlCol="0"/>
          <a:lstStyle/>
          <a:p>
            <a:pPr defTabSz="803483"/>
            <a:endParaRPr sz="1582">
              <a:solidFill>
                <a:prstClr val="black"/>
              </a:solidFill>
              <a:latin typeface="Calibri"/>
            </a:endParaRPr>
          </a:p>
        </p:txBody>
      </p:sp>
      <p:sp>
        <p:nvSpPr>
          <p:cNvPr id="85" name="object 85"/>
          <p:cNvSpPr/>
          <p:nvPr/>
        </p:nvSpPr>
        <p:spPr>
          <a:xfrm>
            <a:off x="5116343" y="2891894"/>
            <a:ext cx="267833" cy="267833"/>
          </a:xfrm>
          <a:custGeom>
            <a:avLst/>
            <a:gdLst/>
            <a:ahLst/>
            <a:cxnLst/>
            <a:rect l="l" t="t" r="r" b="b"/>
            <a:pathLst>
              <a:path w="304800" h="304800">
                <a:moveTo>
                  <a:pt x="203047" y="0"/>
                </a:moveTo>
                <a:lnTo>
                  <a:pt x="0" y="0"/>
                </a:lnTo>
                <a:lnTo>
                  <a:pt x="0" y="203047"/>
                </a:lnTo>
                <a:lnTo>
                  <a:pt x="101498" y="304596"/>
                </a:lnTo>
                <a:lnTo>
                  <a:pt x="304546" y="101549"/>
                </a:lnTo>
                <a:lnTo>
                  <a:pt x="203047" y="0"/>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86" name="object 86"/>
          <p:cNvSpPr/>
          <p:nvPr/>
        </p:nvSpPr>
        <p:spPr>
          <a:xfrm>
            <a:off x="5294765" y="2891894"/>
            <a:ext cx="267833" cy="267833"/>
          </a:xfrm>
          <a:custGeom>
            <a:avLst/>
            <a:gdLst/>
            <a:ahLst/>
            <a:cxnLst/>
            <a:rect l="l" t="t" r="r" b="b"/>
            <a:pathLst>
              <a:path w="304800" h="304800">
                <a:moveTo>
                  <a:pt x="203047" y="0"/>
                </a:moveTo>
                <a:lnTo>
                  <a:pt x="0" y="0"/>
                </a:lnTo>
                <a:lnTo>
                  <a:pt x="0" y="203047"/>
                </a:lnTo>
                <a:lnTo>
                  <a:pt x="101498" y="304596"/>
                </a:lnTo>
                <a:lnTo>
                  <a:pt x="304558" y="101549"/>
                </a:lnTo>
                <a:lnTo>
                  <a:pt x="203047" y="0"/>
                </a:lnTo>
                <a:close/>
              </a:path>
            </a:pathLst>
          </a:custGeom>
          <a:solidFill>
            <a:srgbClr val="F6BC1F"/>
          </a:solidFill>
        </p:spPr>
        <p:txBody>
          <a:bodyPr wrap="square" lIns="0" tIns="0" rIns="0" bIns="0" rtlCol="0"/>
          <a:lstStyle/>
          <a:p>
            <a:pPr defTabSz="803483"/>
            <a:endParaRPr sz="1582">
              <a:solidFill>
                <a:prstClr val="black"/>
              </a:solidFill>
              <a:latin typeface="Calibri"/>
            </a:endParaRPr>
          </a:p>
        </p:txBody>
      </p:sp>
      <p:sp>
        <p:nvSpPr>
          <p:cNvPr id="87" name="object 87"/>
          <p:cNvSpPr/>
          <p:nvPr/>
        </p:nvSpPr>
        <p:spPr>
          <a:xfrm>
            <a:off x="5473186" y="2891894"/>
            <a:ext cx="267833" cy="267833"/>
          </a:xfrm>
          <a:custGeom>
            <a:avLst/>
            <a:gdLst/>
            <a:ahLst/>
            <a:cxnLst/>
            <a:rect l="l" t="t" r="r" b="b"/>
            <a:pathLst>
              <a:path w="304800" h="304800">
                <a:moveTo>
                  <a:pt x="203009" y="0"/>
                </a:moveTo>
                <a:lnTo>
                  <a:pt x="0" y="0"/>
                </a:lnTo>
                <a:lnTo>
                  <a:pt x="0" y="203047"/>
                </a:lnTo>
                <a:lnTo>
                  <a:pt x="101511" y="304596"/>
                </a:lnTo>
                <a:lnTo>
                  <a:pt x="304558" y="101549"/>
                </a:lnTo>
                <a:lnTo>
                  <a:pt x="203009" y="0"/>
                </a:lnTo>
                <a:close/>
              </a:path>
            </a:pathLst>
          </a:custGeom>
          <a:solidFill>
            <a:srgbClr val="F4D81C"/>
          </a:solidFill>
        </p:spPr>
        <p:txBody>
          <a:bodyPr wrap="square" lIns="0" tIns="0" rIns="0" bIns="0" rtlCol="0"/>
          <a:lstStyle/>
          <a:p>
            <a:pPr defTabSz="803483"/>
            <a:endParaRPr sz="1582">
              <a:solidFill>
                <a:prstClr val="black"/>
              </a:solidFill>
              <a:latin typeface="Calibri"/>
            </a:endParaRPr>
          </a:p>
        </p:txBody>
      </p:sp>
      <p:sp>
        <p:nvSpPr>
          <p:cNvPr id="88" name="object 88"/>
          <p:cNvSpPr/>
          <p:nvPr/>
        </p:nvSpPr>
        <p:spPr>
          <a:xfrm>
            <a:off x="5651575" y="2891894"/>
            <a:ext cx="267833" cy="267833"/>
          </a:xfrm>
          <a:custGeom>
            <a:avLst/>
            <a:gdLst/>
            <a:ahLst/>
            <a:cxnLst/>
            <a:rect l="l" t="t" r="r" b="b"/>
            <a:pathLst>
              <a:path w="304800" h="304800">
                <a:moveTo>
                  <a:pt x="203047" y="0"/>
                </a:moveTo>
                <a:lnTo>
                  <a:pt x="0" y="0"/>
                </a:lnTo>
                <a:lnTo>
                  <a:pt x="0" y="203047"/>
                </a:lnTo>
                <a:lnTo>
                  <a:pt x="101549" y="304596"/>
                </a:lnTo>
                <a:lnTo>
                  <a:pt x="304596" y="101549"/>
                </a:lnTo>
                <a:lnTo>
                  <a:pt x="203047" y="0"/>
                </a:lnTo>
                <a:close/>
              </a:path>
            </a:pathLst>
          </a:custGeom>
          <a:solidFill>
            <a:srgbClr val="F4D31C"/>
          </a:solidFill>
        </p:spPr>
        <p:txBody>
          <a:bodyPr wrap="square" lIns="0" tIns="0" rIns="0" bIns="0" rtlCol="0"/>
          <a:lstStyle/>
          <a:p>
            <a:pPr defTabSz="803483"/>
            <a:endParaRPr sz="1582">
              <a:solidFill>
                <a:prstClr val="black"/>
              </a:solidFill>
              <a:latin typeface="Calibri"/>
            </a:endParaRPr>
          </a:p>
        </p:txBody>
      </p:sp>
      <p:sp>
        <p:nvSpPr>
          <p:cNvPr id="89" name="object 89"/>
          <p:cNvSpPr/>
          <p:nvPr/>
        </p:nvSpPr>
        <p:spPr>
          <a:xfrm>
            <a:off x="5829996" y="2891894"/>
            <a:ext cx="178556" cy="267833"/>
          </a:xfrm>
          <a:custGeom>
            <a:avLst/>
            <a:gdLst/>
            <a:ahLst/>
            <a:cxnLst/>
            <a:rect l="l" t="t" r="r" b="b"/>
            <a:pathLst>
              <a:path w="203200" h="304800">
                <a:moveTo>
                  <a:pt x="203047" y="0"/>
                </a:moveTo>
                <a:lnTo>
                  <a:pt x="0" y="0"/>
                </a:lnTo>
                <a:lnTo>
                  <a:pt x="0" y="203047"/>
                </a:lnTo>
                <a:lnTo>
                  <a:pt x="101549" y="304596"/>
                </a:lnTo>
                <a:lnTo>
                  <a:pt x="203047" y="203047"/>
                </a:lnTo>
                <a:lnTo>
                  <a:pt x="203047" y="0"/>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90" name="object 90"/>
          <p:cNvSpPr/>
          <p:nvPr/>
        </p:nvSpPr>
        <p:spPr>
          <a:xfrm>
            <a:off x="6186851" y="2891894"/>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91" name="object 91"/>
          <p:cNvSpPr/>
          <p:nvPr/>
        </p:nvSpPr>
        <p:spPr>
          <a:xfrm>
            <a:off x="6365273" y="2891894"/>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4CA1C"/>
          </a:solidFill>
        </p:spPr>
        <p:txBody>
          <a:bodyPr wrap="square" lIns="0" tIns="0" rIns="0" bIns="0" rtlCol="0"/>
          <a:lstStyle/>
          <a:p>
            <a:pPr defTabSz="803483"/>
            <a:endParaRPr sz="1582">
              <a:solidFill>
                <a:prstClr val="black"/>
              </a:solidFill>
              <a:latin typeface="Calibri"/>
            </a:endParaRPr>
          </a:p>
        </p:txBody>
      </p:sp>
      <p:sp>
        <p:nvSpPr>
          <p:cNvPr id="92" name="object 92"/>
          <p:cNvSpPr/>
          <p:nvPr/>
        </p:nvSpPr>
        <p:spPr>
          <a:xfrm>
            <a:off x="5116343" y="3070315"/>
            <a:ext cx="267833" cy="267833"/>
          </a:xfrm>
          <a:custGeom>
            <a:avLst/>
            <a:gdLst/>
            <a:ahLst/>
            <a:cxnLst/>
            <a:rect l="l" t="t" r="r" b="b"/>
            <a:pathLst>
              <a:path w="304800" h="304800">
                <a:moveTo>
                  <a:pt x="203047" y="0"/>
                </a:moveTo>
                <a:lnTo>
                  <a:pt x="0" y="0"/>
                </a:lnTo>
                <a:lnTo>
                  <a:pt x="0" y="203060"/>
                </a:lnTo>
                <a:lnTo>
                  <a:pt x="101498" y="304558"/>
                </a:lnTo>
                <a:lnTo>
                  <a:pt x="304546" y="101549"/>
                </a:lnTo>
                <a:lnTo>
                  <a:pt x="203047" y="0"/>
                </a:lnTo>
                <a:close/>
              </a:path>
            </a:pathLst>
          </a:custGeom>
          <a:solidFill>
            <a:srgbClr val="F4E918"/>
          </a:solidFill>
        </p:spPr>
        <p:txBody>
          <a:bodyPr wrap="square" lIns="0" tIns="0" rIns="0" bIns="0" rtlCol="0"/>
          <a:lstStyle/>
          <a:p>
            <a:pPr defTabSz="803483"/>
            <a:endParaRPr sz="1582">
              <a:solidFill>
                <a:prstClr val="black"/>
              </a:solidFill>
              <a:latin typeface="Calibri"/>
            </a:endParaRPr>
          </a:p>
        </p:txBody>
      </p:sp>
      <p:sp>
        <p:nvSpPr>
          <p:cNvPr id="93" name="object 93"/>
          <p:cNvSpPr/>
          <p:nvPr/>
        </p:nvSpPr>
        <p:spPr>
          <a:xfrm>
            <a:off x="5294765" y="3070315"/>
            <a:ext cx="267833" cy="267833"/>
          </a:xfrm>
          <a:custGeom>
            <a:avLst/>
            <a:gdLst/>
            <a:ahLst/>
            <a:cxnLst/>
            <a:rect l="l" t="t" r="r" b="b"/>
            <a:pathLst>
              <a:path w="304800" h="304800">
                <a:moveTo>
                  <a:pt x="203047" y="0"/>
                </a:moveTo>
                <a:lnTo>
                  <a:pt x="0" y="0"/>
                </a:lnTo>
                <a:lnTo>
                  <a:pt x="0" y="203060"/>
                </a:lnTo>
                <a:lnTo>
                  <a:pt x="101498" y="304558"/>
                </a:lnTo>
                <a:lnTo>
                  <a:pt x="304558" y="101549"/>
                </a:lnTo>
                <a:lnTo>
                  <a:pt x="203047"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94" name="object 94"/>
          <p:cNvSpPr/>
          <p:nvPr/>
        </p:nvSpPr>
        <p:spPr>
          <a:xfrm>
            <a:off x="5473186" y="3070315"/>
            <a:ext cx="267833" cy="267833"/>
          </a:xfrm>
          <a:custGeom>
            <a:avLst/>
            <a:gdLst/>
            <a:ahLst/>
            <a:cxnLst/>
            <a:rect l="l" t="t" r="r" b="b"/>
            <a:pathLst>
              <a:path w="304800" h="304800">
                <a:moveTo>
                  <a:pt x="203009" y="0"/>
                </a:moveTo>
                <a:lnTo>
                  <a:pt x="0" y="0"/>
                </a:lnTo>
                <a:lnTo>
                  <a:pt x="0" y="203060"/>
                </a:lnTo>
                <a:lnTo>
                  <a:pt x="101511" y="304558"/>
                </a:lnTo>
                <a:lnTo>
                  <a:pt x="304558" y="101549"/>
                </a:lnTo>
                <a:lnTo>
                  <a:pt x="203009" y="0"/>
                </a:lnTo>
                <a:close/>
              </a:path>
            </a:pathLst>
          </a:custGeom>
          <a:solidFill>
            <a:srgbClr val="F2EF18"/>
          </a:solidFill>
        </p:spPr>
        <p:txBody>
          <a:bodyPr wrap="square" lIns="0" tIns="0" rIns="0" bIns="0" rtlCol="0"/>
          <a:lstStyle/>
          <a:p>
            <a:pPr defTabSz="803483"/>
            <a:endParaRPr sz="1582">
              <a:solidFill>
                <a:prstClr val="black"/>
              </a:solidFill>
              <a:latin typeface="Calibri"/>
            </a:endParaRPr>
          </a:p>
        </p:txBody>
      </p:sp>
      <p:sp>
        <p:nvSpPr>
          <p:cNvPr id="95" name="object 95"/>
          <p:cNvSpPr/>
          <p:nvPr/>
        </p:nvSpPr>
        <p:spPr>
          <a:xfrm>
            <a:off x="5651575" y="3070315"/>
            <a:ext cx="267833" cy="267833"/>
          </a:xfrm>
          <a:custGeom>
            <a:avLst/>
            <a:gdLst/>
            <a:ahLst/>
            <a:cxnLst/>
            <a:rect l="l" t="t" r="r" b="b"/>
            <a:pathLst>
              <a:path w="304800" h="304800">
                <a:moveTo>
                  <a:pt x="203047" y="0"/>
                </a:moveTo>
                <a:lnTo>
                  <a:pt x="0" y="0"/>
                </a:lnTo>
                <a:lnTo>
                  <a:pt x="0" y="203060"/>
                </a:lnTo>
                <a:lnTo>
                  <a:pt x="101549" y="304558"/>
                </a:lnTo>
                <a:lnTo>
                  <a:pt x="304596" y="101549"/>
                </a:lnTo>
                <a:lnTo>
                  <a:pt x="203047" y="0"/>
                </a:lnTo>
                <a:close/>
              </a:path>
            </a:pathLst>
          </a:custGeom>
          <a:solidFill>
            <a:srgbClr val="F4E81A"/>
          </a:solidFill>
        </p:spPr>
        <p:txBody>
          <a:bodyPr wrap="square" lIns="0" tIns="0" rIns="0" bIns="0" rtlCol="0"/>
          <a:lstStyle/>
          <a:p>
            <a:pPr defTabSz="803483"/>
            <a:endParaRPr sz="1582">
              <a:solidFill>
                <a:prstClr val="black"/>
              </a:solidFill>
              <a:latin typeface="Calibri"/>
            </a:endParaRPr>
          </a:p>
        </p:txBody>
      </p:sp>
      <p:sp>
        <p:nvSpPr>
          <p:cNvPr id="96" name="object 96"/>
          <p:cNvSpPr/>
          <p:nvPr/>
        </p:nvSpPr>
        <p:spPr>
          <a:xfrm>
            <a:off x="5829996" y="3070315"/>
            <a:ext cx="267833" cy="267833"/>
          </a:xfrm>
          <a:custGeom>
            <a:avLst/>
            <a:gdLst/>
            <a:ahLst/>
            <a:cxnLst/>
            <a:rect l="l" t="t" r="r" b="b"/>
            <a:pathLst>
              <a:path w="304800" h="304800">
                <a:moveTo>
                  <a:pt x="203047" y="0"/>
                </a:moveTo>
                <a:lnTo>
                  <a:pt x="0" y="0"/>
                </a:lnTo>
                <a:lnTo>
                  <a:pt x="0" y="203060"/>
                </a:lnTo>
                <a:lnTo>
                  <a:pt x="101549" y="304558"/>
                </a:lnTo>
                <a:lnTo>
                  <a:pt x="304558" y="101549"/>
                </a:lnTo>
                <a:lnTo>
                  <a:pt x="203047" y="0"/>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97" name="object 97"/>
          <p:cNvSpPr/>
          <p:nvPr/>
        </p:nvSpPr>
        <p:spPr>
          <a:xfrm>
            <a:off x="6008418" y="3070315"/>
            <a:ext cx="267833" cy="267833"/>
          </a:xfrm>
          <a:custGeom>
            <a:avLst/>
            <a:gdLst/>
            <a:ahLst/>
            <a:cxnLst/>
            <a:rect l="l" t="t" r="r" b="b"/>
            <a:pathLst>
              <a:path w="304800" h="304800">
                <a:moveTo>
                  <a:pt x="203060" y="0"/>
                </a:moveTo>
                <a:lnTo>
                  <a:pt x="0" y="0"/>
                </a:lnTo>
                <a:lnTo>
                  <a:pt x="0" y="203060"/>
                </a:lnTo>
                <a:lnTo>
                  <a:pt x="101511" y="304558"/>
                </a:lnTo>
                <a:lnTo>
                  <a:pt x="304558" y="101549"/>
                </a:lnTo>
                <a:lnTo>
                  <a:pt x="20306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98" name="object 98"/>
          <p:cNvSpPr/>
          <p:nvPr/>
        </p:nvSpPr>
        <p:spPr>
          <a:xfrm>
            <a:off x="6186851" y="3070315"/>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98226"/>
          </a:solidFill>
        </p:spPr>
        <p:txBody>
          <a:bodyPr wrap="square" lIns="0" tIns="0" rIns="0" bIns="0" rtlCol="0"/>
          <a:lstStyle/>
          <a:p>
            <a:pPr defTabSz="803483"/>
            <a:endParaRPr sz="1582">
              <a:solidFill>
                <a:prstClr val="black"/>
              </a:solidFill>
              <a:latin typeface="Calibri"/>
            </a:endParaRPr>
          </a:p>
        </p:txBody>
      </p:sp>
      <p:sp>
        <p:nvSpPr>
          <p:cNvPr id="99" name="object 99"/>
          <p:cNvSpPr/>
          <p:nvPr/>
        </p:nvSpPr>
        <p:spPr>
          <a:xfrm>
            <a:off x="5116343" y="3248748"/>
            <a:ext cx="267833" cy="267833"/>
          </a:xfrm>
          <a:custGeom>
            <a:avLst/>
            <a:gdLst/>
            <a:ahLst/>
            <a:cxnLst/>
            <a:rect l="l" t="t" r="r" b="b"/>
            <a:pathLst>
              <a:path w="304800" h="304800">
                <a:moveTo>
                  <a:pt x="203047" y="0"/>
                </a:moveTo>
                <a:lnTo>
                  <a:pt x="0" y="0"/>
                </a:lnTo>
                <a:lnTo>
                  <a:pt x="0" y="203047"/>
                </a:lnTo>
                <a:lnTo>
                  <a:pt x="101498" y="304546"/>
                </a:lnTo>
                <a:lnTo>
                  <a:pt x="304546" y="101498"/>
                </a:lnTo>
                <a:lnTo>
                  <a:pt x="203047" y="0"/>
                </a:lnTo>
                <a:close/>
              </a:path>
            </a:pathLst>
          </a:custGeom>
          <a:solidFill>
            <a:srgbClr val="F2F218"/>
          </a:solidFill>
        </p:spPr>
        <p:txBody>
          <a:bodyPr wrap="square" lIns="0" tIns="0" rIns="0" bIns="0" rtlCol="0"/>
          <a:lstStyle/>
          <a:p>
            <a:pPr defTabSz="803483"/>
            <a:endParaRPr sz="1582">
              <a:solidFill>
                <a:prstClr val="black"/>
              </a:solidFill>
              <a:latin typeface="Calibri"/>
            </a:endParaRPr>
          </a:p>
        </p:txBody>
      </p:sp>
      <p:sp>
        <p:nvSpPr>
          <p:cNvPr id="100" name="object 100"/>
          <p:cNvSpPr/>
          <p:nvPr/>
        </p:nvSpPr>
        <p:spPr>
          <a:xfrm>
            <a:off x="5294766" y="3248748"/>
            <a:ext cx="892220" cy="267833"/>
          </a:xfrm>
          <a:custGeom>
            <a:avLst/>
            <a:gdLst/>
            <a:ahLst/>
            <a:cxnLst/>
            <a:rect l="l" t="t" r="r" b="b"/>
            <a:pathLst>
              <a:path w="1015364" h="304800">
                <a:moveTo>
                  <a:pt x="1015212" y="0"/>
                </a:moveTo>
                <a:lnTo>
                  <a:pt x="0" y="0"/>
                </a:lnTo>
                <a:lnTo>
                  <a:pt x="0" y="203047"/>
                </a:lnTo>
                <a:lnTo>
                  <a:pt x="101498" y="304546"/>
                </a:lnTo>
                <a:lnTo>
                  <a:pt x="203047" y="203047"/>
                </a:lnTo>
                <a:lnTo>
                  <a:pt x="1015212" y="203047"/>
                </a:lnTo>
                <a:lnTo>
                  <a:pt x="1015212" y="0"/>
                </a:lnTo>
                <a:close/>
              </a:path>
              <a:path w="1015364" h="304800">
                <a:moveTo>
                  <a:pt x="406057" y="203047"/>
                </a:moveTo>
                <a:lnTo>
                  <a:pt x="203047" y="203047"/>
                </a:lnTo>
                <a:lnTo>
                  <a:pt x="304558" y="304546"/>
                </a:lnTo>
                <a:lnTo>
                  <a:pt x="406057" y="203047"/>
                </a:lnTo>
                <a:close/>
              </a:path>
              <a:path w="1015364" h="304800">
                <a:moveTo>
                  <a:pt x="609104" y="203047"/>
                </a:moveTo>
                <a:lnTo>
                  <a:pt x="406057" y="203047"/>
                </a:lnTo>
                <a:lnTo>
                  <a:pt x="507606" y="304546"/>
                </a:lnTo>
                <a:lnTo>
                  <a:pt x="609104" y="203047"/>
                </a:lnTo>
                <a:close/>
              </a:path>
              <a:path w="1015364" h="304800">
                <a:moveTo>
                  <a:pt x="812152" y="203047"/>
                </a:moveTo>
                <a:lnTo>
                  <a:pt x="609104" y="203047"/>
                </a:lnTo>
                <a:lnTo>
                  <a:pt x="710653" y="304546"/>
                </a:lnTo>
                <a:lnTo>
                  <a:pt x="812152" y="203047"/>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101" name="object 101"/>
          <p:cNvSpPr/>
          <p:nvPr/>
        </p:nvSpPr>
        <p:spPr>
          <a:xfrm>
            <a:off x="5294765" y="3427165"/>
            <a:ext cx="89278" cy="89278"/>
          </a:xfrm>
          <a:custGeom>
            <a:avLst/>
            <a:gdLst/>
            <a:ahLst/>
            <a:cxnLst/>
            <a:rect l="l" t="t" r="r" b="b"/>
            <a:pathLst>
              <a:path w="101600" h="101600">
                <a:moveTo>
                  <a:pt x="0" y="0"/>
                </a:moveTo>
                <a:lnTo>
                  <a:pt x="101502" y="101499"/>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2" name="object 102"/>
          <p:cNvSpPr/>
          <p:nvPr/>
        </p:nvSpPr>
        <p:spPr>
          <a:xfrm>
            <a:off x="5294775"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3" name="object 103"/>
          <p:cNvSpPr/>
          <p:nvPr/>
        </p:nvSpPr>
        <p:spPr>
          <a:xfrm>
            <a:off x="5473198" y="3427170"/>
            <a:ext cx="89278" cy="89278"/>
          </a:xfrm>
          <a:custGeom>
            <a:avLst/>
            <a:gdLst/>
            <a:ahLst/>
            <a:cxnLst/>
            <a:rect l="l" t="t" r="r" b="b"/>
            <a:pathLst>
              <a:path w="101600" h="101600">
                <a:moveTo>
                  <a:pt x="0" y="0"/>
                </a:moveTo>
                <a:lnTo>
                  <a:pt x="101498" y="10149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4" name="object 104"/>
          <p:cNvSpPr/>
          <p:nvPr/>
        </p:nvSpPr>
        <p:spPr>
          <a:xfrm>
            <a:off x="5473197"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5" name="object 105"/>
          <p:cNvSpPr/>
          <p:nvPr/>
        </p:nvSpPr>
        <p:spPr>
          <a:xfrm>
            <a:off x="5651620" y="3427170"/>
            <a:ext cx="89278" cy="89278"/>
          </a:xfrm>
          <a:custGeom>
            <a:avLst/>
            <a:gdLst/>
            <a:ahLst/>
            <a:cxnLst/>
            <a:rect l="l" t="t" r="r" b="b"/>
            <a:pathLst>
              <a:path w="101600" h="101600">
                <a:moveTo>
                  <a:pt x="0" y="0"/>
                </a:moveTo>
                <a:lnTo>
                  <a:pt x="101498" y="10149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6" name="object 106"/>
          <p:cNvSpPr/>
          <p:nvPr/>
        </p:nvSpPr>
        <p:spPr>
          <a:xfrm>
            <a:off x="5651610" y="3248747"/>
            <a:ext cx="178556" cy="178556"/>
          </a:xfrm>
          <a:custGeom>
            <a:avLst/>
            <a:gdLst/>
            <a:ahLst/>
            <a:cxnLst/>
            <a:rect l="l" t="t" r="r" b="b"/>
            <a:pathLst>
              <a:path w="203200" h="203200">
                <a:moveTo>
                  <a:pt x="0" y="0"/>
                </a:moveTo>
                <a:lnTo>
                  <a:pt x="203036"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7" name="object 107"/>
          <p:cNvSpPr/>
          <p:nvPr/>
        </p:nvSpPr>
        <p:spPr>
          <a:xfrm>
            <a:off x="5830022" y="3427170"/>
            <a:ext cx="46871" cy="46871"/>
          </a:xfrm>
          <a:custGeom>
            <a:avLst/>
            <a:gdLst/>
            <a:ahLst/>
            <a:cxnLst/>
            <a:rect l="l" t="t" r="r" b="b"/>
            <a:pathLst>
              <a:path w="53339" h="53339">
                <a:moveTo>
                  <a:pt x="0" y="0"/>
                </a:moveTo>
                <a:lnTo>
                  <a:pt x="52942" y="5294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8" name="object 108"/>
          <p:cNvSpPr/>
          <p:nvPr/>
        </p:nvSpPr>
        <p:spPr>
          <a:xfrm>
            <a:off x="5830007"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9" name="object 109"/>
          <p:cNvSpPr/>
          <p:nvPr/>
        </p:nvSpPr>
        <p:spPr>
          <a:xfrm>
            <a:off x="6008429"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10" name="object 110"/>
          <p:cNvSpPr/>
          <p:nvPr/>
        </p:nvSpPr>
        <p:spPr>
          <a:xfrm>
            <a:off x="4759489" y="3427170"/>
            <a:ext cx="267833" cy="267833"/>
          </a:xfrm>
          <a:custGeom>
            <a:avLst/>
            <a:gdLst/>
            <a:ahLst/>
            <a:cxnLst/>
            <a:rect l="l" t="t" r="r" b="b"/>
            <a:pathLst>
              <a:path w="304800" h="304800">
                <a:moveTo>
                  <a:pt x="203060" y="0"/>
                </a:moveTo>
                <a:lnTo>
                  <a:pt x="0" y="0"/>
                </a:lnTo>
                <a:lnTo>
                  <a:pt x="0" y="203047"/>
                </a:lnTo>
                <a:lnTo>
                  <a:pt x="101549" y="304546"/>
                </a:lnTo>
                <a:lnTo>
                  <a:pt x="304609" y="101498"/>
                </a:lnTo>
                <a:lnTo>
                  <a:pt x="203060" y="0"/>
                </a:lnTo>
                <a:close/>
              </a:path>
            </a:pathLst>
          </a:custGeom>
          <a:solidFill>
            <a:srgbClr val="F4D41C"/>
          </a:solidFill>
        </p:spPr>
        <p:txBody>
          <a:bodyPr wrap="square" lIns="0" tIns="0" rIns="0" bIns="0" rtlCol="0"/>
          <a:lstStyle/>
          <a:p>
            <a:pPr defTabSz="803483"/>
            <a:endParaRPr sz="1582">
              <a:solidFill>
                <a:prstClr val="black"/>
              </a:solidFill>
              <a:latin typeface="Calibri"/>
            </a:endParaRPr>
          </a:p>
        </p:txBody>
      </p:sp>
      <p:sp>
        <p:nvSpPr>
          <p:cNvPr id="111" name="object 111"/>
          <p:cNvSpPr/>
          <p:nvPr/>
        </p:nvSpPr>
        <p:spPr>
          <a:xfrm>
            <a:off x="4937921" y="3427170"/>
            <a:ext cx="267833" cy="267833"/>
          </a:xfrm>
          <a:custGeom>
            <a:avLst/>
            <a:gdLst/>
            <a:ahLst/>
            <a:cxnLst/>
            <a:rect l="l" t="t" r="r" b="b"/>
            <a:pathLst>
              <a:path w="304800" h="304800">
                <a:moveTo>
                  <a:pt x="203047" y="0"/>
                </a:moveTo>
                <a:lnTo>
                  <a:pt x="0" y="0"/>
                </a:lnTo>
                <a:lnTo>
                  <a:pt x="0" y="203047"/>
                </a:lnTo>
                <a:lnTo>
                  <a:pt x="101549" y="304546"/>
                </a:lnTo>
                <a:lnTo>
                  <a:pt x="304546" y="101498"/>
                </a:lnTo>
                <a:lnTo>
                  <a:pt x="203047" y="0"/>
                </a:lnTo>
                <a:close/>
              </a:path>
            </a:pathLst>
          </a:custGeom>
          <a:solidFill>
            <a:srgbClr val="F4DA1C"/>
          </a:solidFill>
        </p:spPr>
        <p:txBody>
          <a:bodyPr wrap="square" lIns="0" tIns="0" rIns="0" bIns="0" rtlCol="0"/>
          <a:lstStyle/>
          <a:p>
            <a:pPr defTabSz="803483"/>
            <a:endParaRPr sz="1582">
              <a:solidFill>
                <a:prstClr val="black"/>
              </a:solidFill>
              <a:latin typeface="Calibri"/>
            </a:endParaRPr>
          </a:p>
        </p:txBody>
      </p:sp>
      <p:sp>
        <p:nvSpPr>
          <p:cNvPr id="112" name="object 112"/>
          <p:cNvSpPr/>
          <p:nvPr/>
        </p:nvSpPr>
        <p:spPr>
          <a:xfrm>
            <a:off x="5116343" y="3427170"/>
            <a:ext cx="267833" cy="267833"/>
          </a:xfrm>
          <a:custGeom>
            <a:avLst/>
            <a:gdLst/>
            <a:ahLst/>
            <a:cxnLst/>
            <a:rect l="l" t="t" r="r" b="b"/>
            <a:pathLst>
              <a:path w="304800" h="304800">
                <a:moveTo>
                  <a:pt x="203047" y="0"/>
                </a:moveTo>
                <a:lnTo>
                  <a:pt x="0" y="0"/>
                </a:lnTo>
                <a:lnTo>
                  <a:pt x="0" y="203047"/>
                </a:lnTo>
                <a:lnTo>
                  <a:pt x="101498" y="304546"/>
                </a:lnTo>
                <a:lnTo>
                  <a:pt x="304546" y="101498"/>
                </a:lnTo>
                <a:lnTo>
                  <a:pt x="203047" y="0"/>
                </a:lnTo>
                <a:close/>
              </a:path>
            </a:pathLst>
          </a:custGeom>
          <a:solidFill>
            <a:srgbClr val="F6C11F"/>
          </a:solidFill>
        </p:spPr>
        <p:txBody>
          <a:bodyPr wrap="square" lIns="0" tIns="0" rIns="0" bIns="0" rtlCol="0"/>
          <a:lstStyle/>
          <a:p>
            <a:pPr defTabSz="803483"/>
            <a:endParaRPr sz="1582">
              <a:solidFill>
                <a:prstClr val="black"/>
              </a:solidFill>
              <a:latin typeface="Calibri"/>
            </a:endParaRPr>
          </a:p>
        </p:txBody>
      </p:sp>
      <p:sp>
        <p:nvSpPr>
          <p:cNvPr id="113" name="object 113"/>
          <p:cNvSpPr/>
          <p:nvPr/>
        </p:nvSpPr>
        <p:spPr>
          <a:xfrm>
            <a:off x="5294765" y="3427170"/>
            <a:ext cx="267833" cy="267833"/>
          </a:xfrm>
          <a:custGeom>
            <a:avLst/>
            <a:gdLst/>
            <a:ahLst/>
            <a:cxnLst/>
            <a:rect l="l" t="t" r="r" b="b"/>
            <a:pathLst>
              <a:path w="304800" h="304800">
                <a:moveTo>
                  <a:pt x="203047" y="0"/>
                </a:moveTo>
                <a:lnTo>
                  <a:pt x="0" y="0"/>
                </a:lnTo>
                <a:lnTo>
                  <a:pt x="0" y="203047"/>
                </a:lnTo>
                <a:lnTo>
                  <a:pt x="101498" y="304546"/>
                </a:lnTo>
                <a:lnTo>
                  <a:pt x="304558" y="101498"/>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114" name="object 114"/>
          <p:cNvSpPr/>
          <p:nvPr/>
        </p:nvSpPr>
        <p:spPr>
          <a:xfrm>
            <a:off x="5473186" y="3427170"/>
            <a:ext cx="267833" cy="267833"/>
          </a:xfrm>
          <a:custGeom>
            <a:avLst/>
            <a:gdLst/>
            <a:ahLst/>
            <a:cxnLst/>
            <a:rect l="l" t="t" r="r" b="b"/>
            <a:pathLst>
              <a:path w="304800" h="304800">
                <a:moveTo>
                  <a:pt x="203009" y="0"/>
                </a:moveTo>
                <a:lnTo>
                  <a:pt x="0" y="0"/>
                </a:lnTo>
                <a:lnTo>
                  <a:pt x="0" y="203047"/>
                </a:lnTo>
                <a:lnTo>
                  <a:pt x="101511" y="304546"/>
                </a:lnTo>
                <a:lnTo>
                  <a:pt x="304558" y="101498"/>
                </a:lnTo>
                <a:lnTo>
                  <a:pt x="203009" y="0"/>
                </a:lnTo>
                <a:close/>
              </a:path>
            </a:pathLst>
          </a:custGeom>
          <a:solidFill>
            <a:srgbClr val="F6C61D"/>
          </a:solidFill>
        </p:spPr>
        <p:txBody>
          <a:bodyPr wrap="square" lIns="0" tIns="0" rIns="0" bIns="0" rtlCol="0"/>
          <a:lstStyle/>
          <a:p>
            <a:pPr defTabSz="803483"/>
            <a:endParaRPr sz="1582">
              <a:solidFill>
                <a:prstClr val="black"/>
              </a:solidFill>
              <a:latin typeface="Calibri"/>
            </a:endParaRPr>
          </a:p>
        </p:txBody>
      </p:sp>
      <p:sp>
        <p:nvSpPr>
          <p:cNvPr id="115" name="object 115"/>
          <p:cNvSpPr/>
          <p:nvPr/>
        </p:nvSpPr>
        <p:spPr>
          <a:xfrm>
            <a:off x="5651575" y="3427170"/>
            <a:ext cx="267833" cy="267833"/>
          </a:xfrm>
          <a:custGeom>
            <a:avLst/>
            <a:gdLst/>
            <a:ahLst/>
            <a:cxnLst/>
            <a:rect l="l" t="t" r="r" b="b"/>
            <a:pathLst>
              <a:path w="304800" h="304800">
                <a:moveTo>
                  <a:pt x="203047" y="0"/>
                </a:moveTo>
                <a:lnTo>
                  <a:pt x="0" y="0"/>
                </a:lnTo>
                <a:lnTo>
                  <a:pt x="0" y="203047"/>
                </a:lnTo>
                <a:lnTo>
                  <a:pt x="101549" y="304546"/>
                </a:lnTo>
                <a:lnTo>
                  <a:pt x="304596" y="101498"/>
                </a:lnTo>
                <a:lnTo>
                  <a:pt x="203047" y="0"/>
                </a:lnTo>
                <a:close/>
              </a:path>
            </a:pathLst>
          </a:custGeom>
          <a:solidFill>
            <a:srgbClr val="F6BF1F"/>
          </a:solidFill>
        </p:spPr>
        <p:txBody>
          <a:bodyPr wrap="square" lIns="0" tIns="0" rIns="0" bIns="0" rtlCol="0"/>
          <a:lstStyle/>
          <a:p>
            <a:pPr defTabSz="803483"/>
            <a:endParaRPr sz="1582">
              <a:solidFill>
                <a:prstClr val="black"/>
              </a:solidFill>
              <a:latin typeface="Calibri"/>
            </a:endParaRPr>
          </a:p>
        </p:txBody>
      </p:sp>
      <p:sp>
        <p:nvSpPr>
          <p:cNvPr id="116" name="object 116"/>
          <p:cNvSpPr/>
          <p:nvPr/>
        </p:nvSpPr>
        <p:spPr>
          <a:xfrm>
            <a:off x="5829996" y="3427169"/>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4CD1C"/>
          </a:solidFill>
        </p:spPr>
        <p:txBody>
          <a:bodyPr wrap="square" lIns="0" tIns="0" rIns="0" bIns="0" rtlCol="0"/>
          <a:lstStyle/>
          <a:p>
            <a:pPr defTabSz="803483"/>
            <a:endParaRPr sz="1582">
              <a:solidFill>
                <a:prstClr val="black"/>
              </a:solidFill>
              <a:latin typeface="Calibri"/>
            </a:endParaRPr>
          </a:p>
        </p:txBody>
      </p:sp>
      <p:sp>
        <p:nvSpPr>
          <p:cNvPr id="117" name="object 117"/>
          <p:cNvSpPr/>
          <p:nvPr/>
        </p:nvSpPr>
        <p:spPr>
          <a:xfrm>
            <a:off x="4402690" y="3605592"/>
            <a:ext cx="267833" cy="267833"/>
          </a:xfrm>
          <a:custGeom>
            <a:avLst/>
            <a:gdLst/>
            <a:ahLst/>
            <a:cxnLst/>
            <a:rect l="l" t="t" r="r" b="b"/>
            <a:pathLst>
              <a:path w="304800" h="304800">
                <a:moveTo>
                  <a:pt x="203047" y="0"/>
                </a:moveTo>
                <a:lnTo>
                  <a:pt x="0" y="0"/>
                </a:lnTo>
                <a:lnTo>
                  <a:pt x="0" y="203009"/>
                </a:lnTo>
                <a:lnTo>
                  <a:pt x="101498" y="304558"/>
                </a:lnTo>
                <a:lnTo>
                  <a:pt x="304545" y="101498"/>
                </a:lnTo>
                <a:lnTo>
                  <a:pt x="203047" y="0"/>
                </a:lnTo>
                <a:close/>
              </a:path>
            </a:pathLst>
          </a:custGeom>
          <a:solidFill>
            <a:srgbClr val="F4ED18"/>
          </a:solidFill>
        </p:spPr>
        <p:txBody>
          <a:bodyPr wrap="square" lIns="0" tIns="0" rIns="0" bIns="0" rtlCol="0"/>
          <a:lstStyle/>
          <a:p>
            <a:pPr defTabSz="803483"/>
            <a:endParaRPr sz="1582">
              <a:solidFill>
                <a:prstClr val="black"/>
              </a:solidFill>
              <a:latin typeface="Calibri"/>
            </a:endParaRPr>
          </a:p>
        </p:txBody>
      </p:sp>
      <p:sp>
        <p:nvSpPr>
          <p:cNvPr id="118" name="object 118"/>
          <p:cNvSpPr/>
          <p:nvPr/>
        </p:nvSpPr>
        <p:spPr>
          <a:xfrm>
            <a:off x="4581111" y="3605592"/>
            <a:ext cx="267833" cy="267833"/>
          </a:xfrm>
          <a:custGeom>
            <a:avLst/>
            <a:gdLst/>
            <a:ahLst/>
            <a:cxnLst/>
            <a:rect l="l" t="t" r="r" b="b"/>
            <a:pathLst>
              <a:path w="304800" h="304800">
                <a:moveTo>
                  <a:pt x="202996" y="0"/>
                </a:moveTo>
                <a:lnTo>
                  <a:pt x="0" y="0"/>
                </a:lnTo>
                <a:lnTo>
                  <a:pt x="0" y="203009"/>
                </a:lnTo>
                <a:lnTo>
                  <a:pt x="101498" y="304558"/>
                </a:lnTo>
                <a:lnTo>
                  <a:pt x="304545" y="101498"/>
                </a:lnTo>
                <a:lnTo>
                  <a:pt x="202996"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119" name="object 119"/>
          <p:cNvSpPr/>
          <p:nvPr/>
        </p:nvSpPr>
        <p:spPr>
          <a:xfrm>
            <a:off x="4759489" y="3605592"/>
            <a:ext cx="267833" cy="267833"/>
          </a:xfrm>
          <a:custGeom>
            <a:avLst/>
            <a:gdLst/>
            <a:ahLst/>
            <a:cxnLst/>
            <a:rect l="l" t="t" r="r" b="b"/>
            <a:pathLst>
              <a:path w="304800" h="304800">
                <a:moveTo>
                  <a:pt x="203060" y="0"/>
                </a:moveTo>
                <a:lnTo>
                  <a:pt x="0" y="0"/>
                </a:lnTo>
                <a:lnTo>
                  <a:pt x="0" y="203009"/>
                </a:lnTo>
                <a:lnTo>
                  <a:pt x="101549" y="304558"/>
                </a:lnTo>
                <a:lnTo>
                  <a:pt x="304609" y="101498"/>
                </a:lnTo>
                <a:lnTo>
                  <a:pt x="203060" y="0"/>
                </a:lnTo>
                <a:close/>
              </a:path>
            </a:pathLst>
          </a:custGeom>
          <a:solidFill>
            <a:srgbClr val="F6BD1F"/>
          </a:solidFill>
        </p:spPr>
        <p:txBody>
          <a:bodyPr wrap="square" lIns="0" tIns="0" rIns="0" bIns="0" rtlCol="0"/>
          <a:lstStyle/>
          <a:p>
            <a:pPr defTabSz="803483"/>
            <a:endParaRPr sz="1582">
              <a:solidFill>
                <a:prstClr val="black"/>
              </a:solidFill>
              <a:latin typeface="Calibri"/>
            </a:endParaRPr>
          </a:p>
        </p:txBody>
      </p:sp>
      <p:sp>
        <p:nvSpPr>
          <p:cNvPr id="120" name="object 120"/>
          <p:cNvSpPr/>
          <p:nvPr/>
        </p:nvSpPr>
        <p:spPr>
          <a:xfrm>
            <a:off x="4937921" y="3605592"/>
            <a:ext cx="267833" cy="267833"/>
          </a:xfrm>
          <a:custGeom>
            <a:avLst/>
            <a:gdLst/>
            <a:ahLst/>
            <a:cxnLst/>
            <a:rect l="l" t="t" r="r" b="b"/>
            <a:pathLst>
              <a:path w="304800" h="304800">
                <a:moveTo>
                  <a:pt x="203047" y="0"/>
                </a:moveTo>
                <a:lnTo>
                  <a:pt x="0" y="0"/>
                </a:lnTo>
                <a:lnTo>
                  <a:pt x="0" y="203009"/>
                </a:lnTo>
                <a:lnTo>
                  <a:pt x="101549" y="304558"/>
                </a:lnTo>
                <a:lnTo>
                  <a:pt x="304546" y="101498"/>
                </a:lnTo>
                <a:lnTo>
                  <a:pt x="203047"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121" name="object 121"/>
          <p:cNvSpPr/>
          <p:nvPr/>
        </p:nvSpPr>
        <p:spPr>
          <a:xfrm>
            <a:off x="5116343" y="3605592"/>
            <a:ext cx="267833" cy="267833"/>
          </a:xfrm>
          <a:custGeom>
            <a:avLst/>
            <a:gdLst/>
            <a:ahLst/>
            <a:cxnLst/>
            <a:rect l="l" t="t" r="r" b="b"/>
            <a:pathLst>
              <a:path w="304800" h="304800">
                <a:moveTo>
                  <a:pt x="203047" y="0"/>
                </a:moveTo>
                <a:lnTo>
                  <a:pt x="0" y="0"/>
                </a:lnTo>
                <a:lnTo>
                  <a:pt x="0" y="203009"/>
                </a:lnTo>
                <a:lnTo>
                  <a:pt x="101498" y="304558"/>
                </a:lnTo>
                <a:lnTo>
                  <a:pt x="304546" y="101498"/>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122" name="object 122"/>
          <p:cNvSpPr/>
          <p:nvPr/>
        </p:nvSpPr>
        <p:spPr>
          <a:xfrm>
            <a:off x="5294765" y="3605592"/>
            <a:ext cx="267833" cy="267833"/>
          </a:xfrm>
          <a:custGeom>
            <a:avLst/>
            <a:gdLst/>
            <a:ahLst/>
            <a:cxnLst/>
            <a:rect l="l" t="t" r="r" b="b"/>
            <a:pathLst>
              <a:path w="304800" h="304800">
                <a:moveTo>
                  <a:pt x="203047" y="0"/>
                </a:moveTo>
                <a:lnTo>
                  <a:pt x="0" y="0"/>
                </a:lnTo>
                <a:lnTo>
                  <a:pt x="0" y="203009"/>
                </a:lnTo>
                <a:lnTo>
                  <a:pt x="101498" y="304558"/>
                </a:lnTo>
                <a:lnTo>
                  <a:pt x="304558" y="101498"/>
                </a:lnTo>
                <a:lnTo>
                  <a:pt x="203047" y="0"/>
                </a:lnTo>
                <a:close/>
              </a:path>
            </a:pathLst>
          </a:custGeom>
          <a:solidFill>
            <a:srgbClr val="F79E23"/>
          </a:solidFill>
        </p:spPr>
        <p:txBody>
          <a:bodyPr wrap="square" lIns="0" tIns="0" rIns="0" bIns="0" rtlCol="0"/>
          <a:lstStyle/>
          <a:p>
            <a:pPr defTabSz="803483"/>
            <a:endParaRPr sz="1582">
              <a:solidFill>
                <a:prstClr val="black"/>
              </a:solidFill>
              <a:latin typeface="Calibri"/>
            </a:endParaRPr>
          </a:p>
        </p:txBody>
      </p:sp>
      <p:sp>
        <p:nvSpPr>
          <p:cNvPr id="123" name="object 123"/>
          <p:cNvSpPr/>
          <p:nvPr/>
        </p:nvSpPr>
        <p:spPr>
          <a:xfrm>
            <a:off x="5473186" y="3605592"/>
            <a:ext cx="267833" cy="267833"/>
          </a:xfrm>
          <a:custGeom>
            <a:avLst/>
            <a:gdLst/>
            <a:ahLst/>
            <a:cxnLst/>
            <a:rect l="l" t="t" r="r" b="b"/>
            <a:pathLst>
              <a:path w="304800" h="304800">
                <a:moveTo>
                  <a:pt x="203009" y="0"/>
                </a:moveTo>
                <a:lnTo>
                  <a:pt x="0" y="0"/>
                </a:lnTo>
                <a:lnTo>
                  <a:pt x="0" y="203009"/>
                </a:lnTo>
                <a:lnTo>
                  <a:pt x="101511" y="304558"/>
                </a:lnTo>
                <a:lnTo>
                  <a:pt x="304558" y="101498"/>
                </a:lnTo>
                <a:lnTo>
                  <a:pt x="203009" y="0"/>
                </a:lnTo>
                <a:close/>
              </a:path>
            </a:pathLst>
          </a:custGeom>
          <a:solidFill>
            <a:srgbClr val="F6BF1F"/>
          </a:solidFill>
        </p:spPr>
        <p:txBody>
          <a:bodyPr wrap="square" lIns="0" tIns="0" rIns="0" bIns="0" rtlCol="0"/>
          <a:lstStyle/>
          <a:p>
            <a:pPr defTabSz="803483"/>
            <a:endParaRPr sz="1582">
              <a:solidFill>
                <a:prstClr val="black"/>
              </a:solidFill>
              <a:latin typeface="Calibri"/>
            </a:endParaRPr>
          </a:p>
        </p:txBody>
      </p:sp>
      <p:sp>
        <p:nvSpPr>
          <p:cNvPr id="124" name="object 124"/>
          <p:cNvSpPr/>
          <p:nvPr/>
        </p:nvSpPr>
        <p:spPr>
          <a:xfrm>
            <a:off x="5651575" y="3605591"/>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6B51F"/>
          </a:solidFill>
        </p:spPr>
        <p:txBody>
          <a:bodyPr wrap="square" lIns="0" tIns="0" rIns="0" bIns="0" rtlCol="0"/>
          <a:lstStyle/>
          <a:p>
            <a:pPr defTabSz="803483"/>
            <a:endParaRPr sz="1582">
              <a:solidFill>
                <a:prstClr val="black"/>
              </a:solidFill>
              <a:latin typeface="Calibri"/>
            </a:endParaRPr>
          </a:p>
        </p:txBody>
      </p:sp>
      <p:sp>
        <p:nvSpPr>
          <p:cNvPr id="125" name="object 125"/>
          <p:cNvSpPr/>
          <p:nvPr/>
        </p:nvSpPr>
        <p:spPr>
          <a:xfrm>
            <a:off x="4402690" y="3783981"/>
            <a:ext cx="446389" cy="981498"/>
          </a:xfrm>
          <a:custGeom>
            <a:avLst/>
            <a:gdLst/>
            <a:ahLst/>
            <a:cxnLst/>
            <a:rect l="l" t="t" r="r" b="b"/>
            <a:pathLst>
              <a:path w="508000" h="1116964">
                <a:moveTo>
                  <a:pt x="406044" y="0"/>
                </a:moveTo>
                <a:lnTo>
                  <a:pt x="0" y="0"/>
                </a:lnTo>
                <a:lnTo>
                  <a:pt x="0" y="1015199"/>
                </a:lnTo>
                <a:lnTo>
                  <a:pt x="101498" y="1116749"/>
                </a:lnTo>
                <a:lnTo>
                  <a:pt x="203047" y="1015199"/>
                </a:lnTo>
                <a:lnTo>
                  <a:pt x="406044" y="1015199"/>
                </a:lnTo>
                <a:lnTo>
                  <a:pt x="507593" y="913701"/>
                </a:lnTo>
                <a:lnTo>
                  <a:pt x="406044" y="812203"/>
                </a:lnTo>
                <a:lnTo>
                  <a:pt x="507593" y="710653"/>
                </a:lnTo>
                <a:lnTo>
                  <a:pt x="406044" y="609142"/>
                </a:lnTo>
                <a:lnTo>
                  <a:pt x="507593" y="507593"/>
                </a:lnTo>
                <a:lnTo>
                  <a:pt x="406044" y="406095"/>
                </a:lnTo>
                <a:lnTo>
                  <a:pt x="507593" y="304596"/>
                </a:lnTo>
                <a:lnTo>
                  <a:pt x="406044" y="203047"/>
                </a:lnTo>
                <a:lnTo>
                  <a:pt x="507593" y="101549"/>
                </a:lnTo>
                <a:lnTo>
                  <a:pt x="406044" y="0"/>
                </a:lnTo>
                <a:close/>
              </a:path>
              <a:path w="508000" h="1116964">
                <a:moveTo>
                  <a:pt x="406044" y="1015199"/>
                </a:moveTo>
                <a:lnTo>
                  <a:pt x="203047" y="1015199"/>
                </a:lnTo>
                <a:lnTo>
                  <a:pt x="304545" y="1116749"/>
                </a:lnTo>
                <a:lnTo>
                  <a:pt x="406044" y="1015199"/>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126" name="object 126"/>
          <p:cNvSpPr/>
          <p:nvPr/>
        </p:nvSpPr>
        <p:spPr>
          <a:xfrm>
            <a:off x="4402690" y="4497677"/>
            <a:ext cx="178556" cy="178556"/>
          </a:xfrm>
          <a:custGeom>
            <a:avLst/>
            <a:gdLst/>
            <a:ahLst/>
            <a:cxnLst/>
            <a:rect l="l" t="t" r="r" b="b"/>
            <a:pathLst>
              <a:path w="203200" h="203200">
                <a:moveTo>
                  <a:pt x="0" y="0"/>
                </a:moveTo>
                <a:lnTo>
                  <a:pt x="203022" y="20302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7" name="object 127"/>
          <p:cNvSpPr/>
          <p:nvPr/>
        </p:nvSpPr>
        <p:spPr>
          <a:xfrm>
            <a:off x="4402690" y="4319253"/>
            <a:ext cx="357111" cy="357111"/>
          </a:xfrm>
          <a:custGeom>
            <a:avLst/>
            <a:gdLst/>
            <a:ahLst/>
            <a:cxnLst/>
            <a:rect l="l" t="t" r="r" b="b"/>
            <a:pathLst>
              <a:path w="406400" h="406400">
                <a:moveTo>
                  <a:pt x="0" y="0"/>
                </a:moveTo>
                <a:lnTo>
                  <a:pt x="406048" y="40604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8" name="object 128"/>
          <p:cNvSpPr/>
          <p:nvPr/>
        </p:nvSpPr>
        <p:spPr>
          <a:xfrm>
            <a:off x="4402690" y="4140832"/>
            <a:ext cx="357111" cy="357111"/>
          </a:xfrm>
          <a:custGeom>
            <a:avLst/>
            <a:gdLst/>
            <a:ahLst/>
            <a:cxnLst/>
            <a:rect l="l" t="t" r="r" b="b"/>
            <a:pathLst>
              <a:path w="406400" h="406400">
                <a:moveTo>
                  <a:pt x="0" y="0"/>
                </a:moveTo>
                <a:lnTo>
                  <a:pt x="406074" y="40606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9" name="object 129"/>
          <p:cNvSpPr/>
          <p:nvPr/>
        </p:nvSpPr>
        <p:spPr>
          <a:xfrm>
            <a:off x="4402690" y="3962409"/>
            <a:ext cx="357111" cy="357111"/>
          </a:xfrm>
          <a:custGeom>
            <a:avLst/>
            <a:gdLst/>
            <a:ahLst/>
            <a:cxnLst/>
            <a:rect l="l" t="t" r="r" b="b"/>
            <a:pathLst>
              <a:path w="406400" h="406400">
                <a:moveTo>
                  <a:pt x="0" y="0"/>
                </a:moveTo>
                <a:lnTo>
                  <a:pt x="406067" y="40606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0" name="object 130"/>
          <p:cNvSpPr/>
          <p:nvPr/>
        </p:nvSpPr>
        <p:spPr>
          <a:xfrm>
            <a:off x="4402690" y="3784014"/>
            <a:ext cx="357111" cy="357111"/>
          </a:xfrm>
          <a:custGeom>
            <a:avLst/>
            <a:gdLst/>
            <a:ahLst/>
            <a:cxnLst/>
            <a:rect l="l" t="t" r="r" b="b"/>
            <a:pathLst>
              <a:path w="406400" h="406400">
                <a:moveTo>
                  <a:pt x="0" y="0"/>
                </a:moveTo>
                <a:lnTo>
                  <a:pt x="406061" y="40603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1" name="object 131"/>
          <p:cNvSpPr/>
          <p:nvPr/>
        </p:nvSpPr>
        <p:spPr>
          <a:xfrm>
            <a:off x="4827026" y="4208326"/>
            <a:ext cx="21761" cy="21761"/>
          </a:xfrm>
          <a:custGeom>
            <a:avLst/>
            <a:gdLst/>
            <a:ahLst/>
            <a:cxnLst/>
            <a:rect l="l" t="t" r="r" b="b"/>
            <a:pathLst>
              <a:path w="24764" h="24764">
                <a:moveTo>
                  <a:pt x="0" y="0"/>
                </a:moveTo>
                <a:lnTo>
                  <a:pt x="24686" y="2468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2" name="object 132"/>
          <p:cNvSpPr/>
          <p:nvPr/>
        </p:nvSpPr>
        <p:spPr>
          <a:xfrm>
            <a:off x="4581091" y="3783979"/>
            <a:ext cx="178556" cy="178556"/>
          </a:xfrm>
          <a:custGeom>
            <a:avLst/>
            <a:gdLst/>
            <a:ahLst/>
            <a:cxnLst/>
            <a:rect l="l" t="t" r="r" b="b"/>
            <a:pathLst>
              <a:path w="203200" h="203200">
                <a:moveTo>
                  <a:pt x="0" y="0"/>
                </a:moveTo>
                <a:lnTo>
                  <a:pt x="203041" y="20302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3" name="object 133"/>
          <p:cNvSpPr/>
          <p:nvPr/>
        </p:nvSpPr>
        <p:spPr>
          <a:xfrm>
            <a:off x="4759489" y="3783980"/>
            <a:ext cx="267833" cy="267833"/>
          </a:xfrm>
          <a:custGeom>
            <a:avLst/>
            <a:gdLst/>
            <a:ahLst/>
            <a:cxnLst/>
            <a:rect l="l" t="t" r="r" b="b"/>
            <a:pathLst>
              <a:path w="304800" h="304800">
                <a:moveTo>
                  <a:pt x="203060" y="0"/>
                </a:moveTo>
                <a:lnTo>
                  <a:pt x="0" y="0"/>
                </a:lnTo>
                <a:lnTo>
                  <a:pt x="0" y="203047"/>
                </a:lnTo>
                <a:lnTo>
                  <a:pt x="101549" y="304596"/>
                </a:lnTo>
                <a:lnTo>
                  <a:pt x="304609" y="101549"/>
                </a:lnTo>
                <a:lnTo>
                  <a:pt x="203060"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134" name="object 134"/>
          <p:cNvSpPr/>
          <p:nvPr/>
        </p:nvSpPr>
        <p:spPr>
          <a:xfrm>
            <a:off x="4937921" y="3783980"/>
            <a:ext cx="267833" cy="267833"/>
          </a:xfrm>
          <a:custGeom>
            <a:avLst/>
            <a:gdLst/>
            <a:ahLst/>
            <a:cxnLst/>
            <a:rect l="l" t="t" r="r" b="b"/>
            <a:pathLst>
              <a:path w="304800" h="304800">
                <a:moveTo>
                  <a:pt x="203047" y="0"/>
                </a:moveTo>
                <a:lnTo>
                  <a:pt x="0" y="0"/>
                </a:lnTo>
                <a:lnTo>
                  <a:pt x="0" y="203047"/>
                </a:lnTo>
                <a:lnTo>
                  <a:pt x="101549" y="304596"/>
                </a:lnTo>
                <a:lnTo>
                  <a:pt x="304546" y="101549"/>
                </a:lnTo>
                <a:lnTo>
                  <a:pt x="203047" y="0"/>
                </a:lnTo>
                <a:close/>
              </a:path>
            </a:pathLst>
          </a:custGeom>
          <a:solidFill>
            <a:srgbClr val="F4DA1C"/>
          </a:solidFill>
        </p:spPr>
        <p:txBody>
          <a:bodyPr wrap="square" lIns="0" tIns="0" rIns="0" bIns="0" rtlCol="0"/>
          <a:lstStyle/>
          <a:p>
            <a:pPr defTabSz="803483"/>
            <a:endParaRPr sz="1582">
              <a:solidFill>
                <a:prstClr val="black"/>
              </a:solidFill>
              <a:latin typeface="Calibri"/>
            </a:endParaRPr>
          </a:p>
        </p:txBody>
      </p:sp>
      <p:sp>
        <p:nvSpPr>
          <p:cNvPr id="135" name="object 135"/>
          <p:cNvSpPr/>
          <p:nvPr/>
        </p:nvSpPr>
        <p:spPr>
          <a:xfrm>
            <a:off x="5116343" y="3783980"/>
            <a:ext cx="267833" cy="267833"/>
          </a:xfrm>
          <a:custGeom>
            <a:avLst/>
            <a:gdLst/>
            <a:ahLst/>
            <a:cxnLst/>
            <a:rect l="l" t="t" r="r" b="b"/>
            <a:pathLst>
              <a:path w="304800" h="304800">
                <a:moveTo>
                  <a:pt x="203047" y="0"/>
                </a:moveTo>
                <a:lnTo>
                  <a:pt x="0" y="0"/>
                </a:lnTo>
                <a:lnTo>
                  <a:pt x="0" y="203047"/>
                </a:lnTo>
                <a:lnTo>
                  <a:pt x="101498" y="304596"/>
                </a:lnTo>
                <a:lnTo>
                  <a:pt x="304546" y="101549"/>
                </a:lnTo>
                <a:lnTo>
                  <a:pt x="203047" y="0"/>
                </a:lnTo>
                <a:close/>
              </a:path>
            </a:pathLst>
          </a:custGeom>
          <a:solidFill>
            <a:srgbClr val="F6B81F"/>
          </a:solidFill>
        </p:spPr>
        <p:txBody>
          <a:bodyPr wrap="square" lIns="0" tIns="0" rIns="0" bIns="0" rtlCol="0"/>
          <a:lstStyle/>
          <a:p>
            <a:pPr defTabSz="803483"/>
            <a:endParaRPr sz="1582">
              <a:solidFill>
                <a:prstClr val="black"/>
              </a:solidFill>
              <a:latin typeface="Calibri"/>
            </a:endParaRPr>
          </a:p>
        </p:txBody>
      </p:sp>
      <p:sp>
        <p:nvSpPr>
          <p:cNvPr id="136" name="object 136"/>
          <p:cNvSpPr/>
          <p:nvPr/>
        </p:nvSpPr>
        <p:spPr>
          <a:xfrm>
            <a:off x="5294765" y="3783980"/>
            <a:ext cx="267833" cy="267833"/>
          </a:xfrm>
          <a:custGeom>
            <a:avLst/>
            <a:gdLst/>
            <a:ahLst/>
            <a:cxnLst/>
            <a:rect l="l" t="t" r="r" b="b"/>
            <a:pathLst>
              <a:path w="304800" h="304800">
                <a:moveTo>
                  <a:pt x="203047" y="0"/>
                </a:moveTo>
                <a:lnTo>
                  <a:pt x="0" y="0"/>
                </a:lnTo>
                <a:lnTo>
                  <a:pt x="0" y="203047"/>
                </a:lnTo>
                <a:lnTo>
                  <a:pt x="101498" y="304596"/>
                </a:lnTo>
                <a:lnTo>
                  <a:pt x="304558" y="101549"/>
                </a:lnTo>
                <a:lnTo>
                  <a:pt x="203047" y="0"/>
                </a:lnTo>
                <a:close/>
              </a:path>
            </a:pathLst>
          </a:custGeom>
          <a:solidFill>
            <a:srgbClr val="F6B31F"/>
          </a:solidFill>
        </p:spPr>
        <p:txBody>
          <a:bodyPr wrap="square" lIns="0" tIns="0" rIns="0" bIns="0" rtlCol="0"/>
          <a:lstStyle/>
          <a:p>
            <a:pPr defTabSz="803483"/>
            <a:endParaRPr sz="1582">
              <a:solidFill>
                <a:prstClr val="black"/>
              </a:solidFill>
              <a:latin typeface="Calibri"/>
            </a:endParaRPr>
          </a:p>
        </p:txBody>
      </p:sp>
      <p:sp>
        <p:nvSpPr>
          <p:cNvPr id="137" name="object 137"/>
          <p:cNvSpPr/>
          <p:nvPr/>
        </p:nvSpPr>
        <p:spPr>
          <a:xfrm>
            <a:off x="5473186" y="3783979"/>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138" name="object 138"/>
          <p:cNvSpPr/>
          <p:nvPr/>
        </p:nvSpPr>
        <p:spPr>
          <a:xfrm>
            <a:off x="4759489" y="3962402"/>
            <a:ext cx="267833" cy="267833"/>
          </a:xfrm>
          <a:custGeom>
            <a:avLst/>
            <a:gdLst/>
            <a:ahLst/>
            <a:cxnLst/>
            <a:rect l="l" t="t" r="r" b="b"/>
            <a:pathLst>
              <a:path w="304800" h="304800">
                <a:moveTo>
                  <a:pt x="203060" y="0"/>
                </a:moveTo>
                <a:lnTo>
                  <a:pt x="0" y="0"/>
                </a:lnTo>
                <a:lnTo>
                  <a:pt x="0" y="203047"/>
                </a:lnTo>
                <a:lnTo>
                  <a:pt x="101549" y="304546"/>
                </a:lnTo>
                <a:lnTo>
                  <a:pt x="304609" y="101549"/>
                </a:lnTo>
                <a:lnTo>
                  <a:pt x="203060" y="0"/>
                </a:lnTo>
                <a:close/>
              </a:path>
            </a:pathLst>
          </a:custGeom>
          <a:solidFill>
            <a:srgbClr val="F6B51F"/>
          </a:solidFill>
        </p:spPr>
        <p:txBody>
          <a:bodyPr wrap="square" lIns="0" tIns="0" rIns="0" bIns="0" rtlCol="0"/>
          <a:lstStyle/>
          <a:p>
            <a:pPr defTabSz="803483"/>
            <a:endParaRPr sz="1582">
              <a:solidFill>
                <a:prstClr val="black"/>
              </a:solidFill>
              <a:latin typeface="Calibri"/>
            </a:endParaRPr>
          </a:p>
        </p:txBody>
      </p:sp>
      <p:sp>
        <p:nvSpPr>
          <p:cNvPr id="139" name="object 139"/>
          <p:cNvSpPr/>
          <p:nvPr/>
        </p:nvSpPr>
        <p:spPr>
          <a:xfrm>
            <a:off x="4937921" y="3962402"/>
            <a:ext cx="267833" cy="267833"/>
          </a:xfrm>
          <a:custGeom>
            <a:avLst/>
            <a:gdLst/>
            <a:ahLst/>
            <a:cxnLst/>
            <a:rect l="l" t="t" r="r" b="b"/>
            <a:pathLst>
              <a:path w="304800" h="304800">
                <a:moveTo>
                  <a:pt x="203047" y="0"/>
                </a:moveTo>
                <a:lnTo>
                  <a:pt x="0" y="0"/>
                </a:lnTo>
                <a:lnTo>
                  <a:pt x="0" y="203047"/>
                </a:lnTo>
                <a:lnTo>
                  <a:pt x="101549" y="304546"/>
                </a:lnTo>
                <a:lnTo>
                  <a:pt x="304546" y="101549"/>
                </a:lnTo>
                <a:lnTo>
                  <a:pt x="203047" y="0"/>
                </a:lnTo>
                <a:close/>
              </a:path>
            </a:pathLst>
          </a:custGeom>
          <a:solidFill>
            <a:srgbClr val="F6BC1F"/>
          </a:solidFill>
        </p:spPr>
        <p:txBody>
          <a:bodyPr wrap="square" lIns="0" tIns="0" rIns="0" bIns="0" rtlCol="0"/>
          <a:lstStyle/>
          <a:p>
            <a:pPr defTabSz="803483"/>
            <a:endParaRPr sz="1582">
              <a:solidFill>
                <a:prstClr val="black"/>
              </a:solidFill>
              <a:latin typeface="Calibri"/>
            </a:endParaRPr>
          </a:p>
        </p:txBody>
      </p:sp>
      <p:sp>
        <p:nvSpPr>
          <p:cNvPr id="140" name="object 140"/>
          <p:cNvSpPr/>
          <p:nvPr/>
        </p:nvSpPr>
        <p:spPr>
          <a:xfrm>
            <a:off x="5116343" y="3962402"/>
            <a:ext cx="267833" cy="267833"/>
          </a:xfrm>
          <a:custGeom>
            <a:avLst/>
            <a:gdLst/>
            <a:ahLst/>
            <a:cxnLst/>
            <a:rect l="l" t="t" r="r" b="b"/>
            <a:pathLst>
              <a:path w="304800" h="304800">
                <a:moveTo>
                  <a:pt x="203047" y="0"/>
                </a:moveTo>
                <a:lnTo>
                  <a:pt x="0" y="0"/>
                </a:lnTo>
                <a:lnTo>
                  <a:pt x="0" y="203047"/>
                </a:lnTo>
                <a:lnTo>
                  <a:pt x="101498" y="304546"/>
                </a:lnTo>
                <a:lnTo>
                  <a:pt x="304546" y="101549"/>
                </a:lnTo>
                <a:lnTo>
                  <a:pt x="203047" y="0"/>
                </a:lnTo>
                <a:close/>
              </a:path>
            </a:pathLst>
          </a:custGeom>
          <a:solidFill>
            <a:srgbClr val="F6AF21"/>
          </a:solidFill>
        </p:spPr>
        <p:txBody>
          <a:bodyPr wrap="square" lIns="0" tIns="0" rIns="0" bIns="0" rtlCol="0"/>
          <a:lstStyle/>
          <a:p>
            <a:pPr defTabSz="803483"/>
            <a:endParaRPr sz="1582">
              <a:solidFill>
                <a:prstClr val="black"/>
              </a:solidFill>
              <a:latin typeface="Calibri"/>
            </a:endParaRPr>
          </a:p>
        </p:txBody>
      </p:sp>
      <p:sp>
        <p:nvSpPr>
          <p:cNvPr id="141" name="object 141"/>
          <p:cNvSpPr/>
          <p:nvPr/>
        </p:nvSpPr>
        <p:spPr>
          <a:xfrm>
            <a:off x="5294765" y="3962401"/>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98E24"/>
          </a:solidFill>
        </p:spPr>
        <p:txBody>
          <a:bodyPr wrap="square" lIns="0" tIns="0" rIns="0" bIns="0" rtlCol="0"/>
          <a:lstStyle/>
          <a:p>
            <a:pPr defTabSz="803483"/>
            <a:endParaRPr sz="1582">
              <a:solidFill>
                <a:prstClr val="black"/>
              </a:solidFill>
              <a:latin typeface="Calibri"/>
            </a:endParaRPr>
          </a:p>
        </p:txBody>
      </p:sp>
      <p:sp>
        <p:nvSpPr>
          <p:cNvPr id="142" name="object 142"/>
          <p:cNvSpPr/>
          <p:nvPr/>
        </p:nvSpPr>
        <p:spPr>
          <a:xfrm>
            <a:off x="4759489" y="4140823"/>
            <a:ext cx="267833" cy="267833"/>
          </a:xfrm>
          <a:custGeom>
            <a:avLst/>
            <a:gdLst/>
            <a:ahLst/>
            <a:cxnLst/>
            <a:rect l="l" t="t" r="r" b="b"/>
            <a:pathLst>
              <a:path w="304800" h="304800">
                <a:moveTo>
                  <a:pt x="203060" y="0"/>
                </a:moveTo>
                <a:lnTo>
                  <a:pt x="0" y="0"/>
                </a:lnTo>
                <a:lnTo>
                  <a:pt x="0" y="203047"/>
                </a:lnTo>
                <a:lnTo>
                  <a:pt x="101549" y="304558"/>
                </a:lnTo>
                <a:lnTo>
                  <a:pt x="304609" y="101498"/>
                </a:lnTo>
                <a:lnTo>
                  <a:pt x="203060" y="0"/>
                </a:lnTo>
                <a:close/>
              </a:path>
            </a:pathLst>
          </a:custGeom>
          <a:solidFill>
            <a:srgbClr val="FB5D2B"/>
          </a:solidFill>
        </p:spPr>
        <p:txBody>
          <a:bodyPr wrap="square" lIns="0" tIns="0" rIns="0" bIns="0" rtlCol="0"/>
          <a:lstStyle/>
          <a:p>
            <a:pPr defTabSz="803483"/>
            <a:endParaRPr sz="1582">
              <a:solidFill>
                <a:prstClr val="black"/>
              </a:solidFill>
              <a:latin typeface="Calibri"/>
            </a:endParaRPr>
          </a:p>
        </p:txBody>
      </p:sp>
      <p:sp>
        <p:nvSpPr>
          <p:cNvPr id="143" name="object 143"/>
          <p:cNvSpPr/>
          <p:nvPr/>
        </p:nvSpPr>
        <p:spPr>
          <a:xfrm>
            <a:off x="4937921" y="4140823"/>
            <a:ext cx="267833" cy="267833"/>
          </a:xfrm>
          <a:custGeom>
            <a:avLst/>
            <a:gdLst/>
            <a:ahLst/>
            <a:cxnLst/>
            <a:rect l="l" t="t" r="r" b="b"/>
            <a:pathLst>
              <a:path w="304800" h="304800">
                <a:moveTo>
                  <a:pt x="203047" y="0"/>
                </a:moveTo>
                <a:lnTo>
                  <a:pt x="0" y="0"/>
                </a:lnTo>
                <a:lnTo>
                  <a:pt x="0" y="203047"/>
                </a:lnTo>
                <a:lnTo>
                  <a:pt x="101549" y="304558"/>
                </a:lnTo>
                <a:lnTo>
                  <a:pt x="304546" y="101498"/>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144" name="object 144"/>
          <p:cNvSpPr/>
          <p:nvPr/>
        </p:nvSpPr>
        <p:spPr>
          <a:xfrm>
            <a:off x="5116343" y="4140822"/>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145" name="object 145"/>
          <p:cNvSpPr/>
          <p:nvPr/>
        </p:nvSpPr>
        <p:spPr>
          <a:xfrm>
            <a:off x="4759489" y="4319245"/>
            <a:ext cx="267833" cy="267833"/>
          </a:xfrm>
          <a:custGeom>
            <a:avLst/>
            <a:gdLst/>
            <a:ahLst/>
            <a:cxnLst/>
            <a:rect l="l" t="t" r="r" b="b"/>
            <a:pathLst>
              <a:path w="304800" h="304800">
                <a:moveTo>
                  <a:pt x="203060" y="0"/>
                </a:moveTo>
                <a:lnTo>
                  <a:pt x="0" y="0"/>
                </a:lnTo>
                <a:lnTo>
                  <a:pt x="0" y="203060"/>
                </a:lnTo>
                <a:lnTo>
                  <a:pt x="101549" y="304558"/>
                </a:lnTo>
                <a:lnTo>
                  <a:pt x="304609" y="101511"/>
                </a:lnTo>
                <a:lnTo>
                  <a:pt x="203060" y="0"/>
                </a:lnTo>
                <a:close/>
              </a:path>
            </a:pathLst>
          </a:custGeom>
          <a:solidFill>
            <a:srgbClr val="FB562D"/>
          </a:solidFill>
        </p:spPr>
        <p:txBody>
          <a:bodyPr wrap="square" lIns="0" tIns="0" rIns="0" bIns="0" rtlCol="0"/>
          <a:lstStyle/>
          <a:p>
            <a:pPr defTabSz="803483"/>
            <a:endParaRPr sz="1582">
              <a:solidFill>
                <a:prstClr val="black"/>
              </a:solidFill>
              <a:latin typeface="Calibri"/>
            </a:endParaRPr>
          </a:p>
        </p:txBody>
      </p:sp>
      <p:sp>
        <p:nvSpPr>
          <p:cNvPr id="146" name="object 146"/>
          <p:cNvSpPr/>
          <p:nvPr/>
        </p:nvSpPr>
        <p:spPr>
          <a:xfrm>
            <a:off x="4937921" y="4319244"/>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147" name="object 147"/>
          <p:cNvSpPr/>
          <p:nvPr/>
        </p:nvSpPr>
        <p:spPr>
          <a:xfrm>
            <a:off x="4759488" y="4497677"/>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B5D2B"/>
          </a:solidFill>
        </p:spPr>
        <p:txBody>
          <a:bodyPr wrap="square" lIns="0" tIns="0" rIns="0" bIns="0" rtlCol="0"/>
          <a:lstStyle/>
          <a:p>
            <a:pPr defTabSz="803483"/>
            <a:endParaRPr sz="1582">
              <a:solidFill>
                <a:prstClr val="black"/>
              </a:solidFill>
              <a:latin typeface="Calibri"/>
            </a:endParaRPr>
          </a:p>
        </p:txBody>
      </p:sp>
      <p:sp>
        <p:nvSpPr>
          <p:cNvPr id="148" name="object 148"/>
          <p:cNvSpPr/>
          <p:nvPr/>
        </p:nvSpPr>
        <p:spPr>
          <a:xfrm>
            <a:off x="4402690" y="4676055"/>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4D41C"/>
          </a:solidFill>
        </p:spPr>
        <p:txBody>
          <a:bodyPr wrap="square" lIns="0" tIns="0" rIns="0" bIns="0" rtlCol="0"/>
          <a:lstStyle/>
          <a:p>
            <a:pPr defTabSz="803483"/>
            <a:endParaRPr sz="1582">
              <a:solidFill>
                <a:prstClr val="black"/>
              </a:solidFill>
              <a:latin typeface="Calibri"/>
            </a:endParaRPr>
          </a:p>
        </p:txBody>
      </p:sp>
      <p:sp>
        <p:nvSpPr>
          <p:cNvPr id="149" name="object 149"/>
          <p:cNvSpPr/>
          <p:nvPr/>
        </p:nvSpPr>
        <p:spPr>
          <a:xfrm>
            <a:off x="4581111" y="4676054"/>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4DB1A"/>
          </a:solidFill>
        </p:spPr>
        <p:txBody>
          <a:bodyPr wrap="square" lIns="0" tIns="0" rIns="0" bIns="0" rtlCol="0"/>
          <a:lstStyle/>
          <a:p>
            <a:pPr defTabSz="803483"/>
            <a:endParaRPr sz="1582">
              <a:solidFill>
                <a:prstClr val="black"/>
              </a:solidFill>
              <a:latin typeface="Calibri"/>
            </a:endParaRPr>
          </a:p>
        </p:txBody>
      </p:sp>
      <p:sp>
        <p:nvSpPr>
          <p:cNvPr id="150" name="object 150"/>
          <p:cNvSpPr/>
          <p:nvPr/>
        </p:nvSpPr>
        <p:spPr>
          <a:xfrm>
            <a:off x="4402690" y="4854476"/>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151" name="object 151"/>
          <p:cNvSpPr txBox="1"/>
          <p:nvPr/>
        </p:nvSpPr>
        <p:spPr>
          <a:xfrm>
            <a:off x="3588008" y="1787387"/>
            <a:ext cx="781181" cy="3268007"/>
          </a:xfrm>
          <a:prstGeom prst="rect">
            <a:avLst/>
          </a:prstGeom>
        </p:spPr>
        <p:txBody>
          <a:bodyPr vert="horz" wrap="square" lIns="0" tIns="10602" rIns="0" bIns="0" rtlCol="0">
            <a:spAutoFit/>
          </a:bodyPr>
          <a:lstStyle/>
          <a:p>
            <a:pPr marR="4464" algn="r" defTabSz="803483">
              <a:lnSpc>
                <a:spcPts val="1494"/>
              </a:lnSpc>
              <a:spcBef>
                <a:spcPts val="83"/>
              </a:spcBef>
            </a:pPr>
            <a:r>
              <a:rPr sz="1318" spc="22" dirty="0">
                <a:solidFill>
                  <a:prstClr val="black"/>
                </a:solidFill>
                <a:latin typeface="Arial"/>
                <a:cs typeface="Arial"/>
              </a:rPr>
              <a:t>open</a:t>
            </a:r>
            <a:endParaRPr sz="1318">
              <a:solidFill>
                <a:prstClr val="black"/>
              </a:solidFill>
              <a:latin typeface="Arial"/>
              <a:cs typeface="Arial"/>
            </a:endParaRPr>
          </a:p>
          <a:p>
            <a:pPr marL="189711" marR="4464" indent="324183" algn="r" defTabSz="803483">
              <a:lnSpc>
                <a:spcPts val="1406"/>
              </a:lnSpc>
              <a:spcBef>
                <a:spcPts val="100"/>
              </a:spcBef>
            </a:pPr>
            <a:r>
              <a:rPr sz="1318" dirty="0">
                <a:solidFill>
                  <a:prstClr val="black"/>
                </a:solidFill>
                <a:latin typeface="Arial"/>
                <a:cs typeface="Arial"/>
              </a:rPr>
              <a:t>link  </a:t>
            </a:r>
            <a:r>
              <a:rPr sz="1318" spc="9" dirty="0">
                <a:solidFill>
                  <a:prstClr val="black"/>
                </a:solidFill>
                <a:latin typeface="Arial"/>
                <a:cs typeface="Arial"/>
              </a:rPr>
              <a:t>unlink  </a:t>
            </a:r>
            <a:r>
              <a:rPr sz="1318" spc="40" dirty="0">
                <a:solidFill>
                  <a:prstClr val="black"/>
                </a:solidFill>
                <a:latin typeface="Arial"/>
                <a:cs typeface="Arial"/>
              </a:rPr>
              <a:t>r</a:t>
            </a:r>
            <a:r>
              <a:rPr sz="1318" dirty="0">
                <a:solidFill>
                  <a:prstClr val="black"/>
                </a:solidFill>
                <a:latin typeface="Arial"/>
                <a:cs typeface="Arial"/>
              </a:rPr>
              <a:t>ename</a:t>
            </a:r>
            <a:endParaRPr sz="1318">
              <a:solidFill>
                <a:prstClr val="black"/>
              </a:solidFill>
              <a:latin typeface="Arial"/>
              <a:cs typeface="Arial"/>
            </a:endParaRPr>
          </a:p>
          <a:p>
            <a:pPr marR="4464" algn="r" defTabSz="803483">
              <a:lnSpc>
                <a:spcPts val="1300"/>
              </a:lnSpc>
            </a:pPr>
            <a:r>
              <a:rPr sz="1318" spc="4" dirty="0">
                <a:solidFill>
                  <a:prstClr val="black"/>
                </a:solidFill>
                <a:latin typeface="Arial"/>
                <a:cs typeface="Arial"/>
              </a:rPr>
              <a:t>stat</a:t>
            </a:r>
            <a:endParaRPr sz="1318">
              <a:solidFill>
                <a:prstClr val="black"/>
              </a:solidFill>
              <a:latin typeface="Arial"/>
              <a:cs typeface="Arial"/>
            </a:endParaRPr>
          </a:p>
          <a:p>
            <a:pPr marL="79232" marR="4464" indent="361010" algn="r" defTabSz="803483">
              <a:lnSpc>
                <a:spcPts val="1406"/>
              </a:lnSpc>
              <a:spcBef>
                <a:spcPts val="105"/>
              </a:spcBef>
            </a:pPr>
            <a:r>
              <a:rPr sz="1318" spc="9" dirty="0">
                <a:solidFill>
                  <a:prstClr val="black"/>
                </a:solidFill>
                <a:latin typeface="Arial"/>
                <a:cs typeface="Arial"/>
              </a:rPr>
              <a:t>fst</a:t>
            </a:r>
            <a:r>
              <a:rPr sz="1318" spc="4" dirty="0">
                <a:solidFill>
                  <a:prstClr val="black"/>
                </a:solidFill>
                <a:latin typeface="Arial"/>
                <a:cs typeface="Arial"/>
              </a:rPr>
              <a:t>at  </a:t>
            </a:r>
            <a:r>
              <a:rPr sz="1318" spc="-22" dirty="0">
                <a:solidFill>
                  <a:prstClr val="black"/>
                </a:solidFill>
                <a:latin typeface="Arial"/>
                <a:cs typeface="Arial"/>
              </a:rPr>
              <a:t>lseek  </a:t>
            </a:r>
            <a:r>
              <a:rPr sz="1318" spc="-13" dirty="0">
                <a:solidFill>
                  <a:prstClr val="black"/>
                </a:solidFill>
                <a:latin typeface="Arial"/>
                <a:cs typeface="Arial"/>
              </a:rPr>
              <a:t>close  </a:t>
            </a:r>
            <a:r>
              <a:rPr sz="1318" spc="9" dirty="0">
                <a:solidFill>
                  <a:prstClr val="black"/>
                </a:solidFill>
                <a:latin typeface="Arial"/>
                <a:cs typeface="Arial"/>
              </a:rPr>
              <a:t>pipe  </a:t>
            </a:r>
            <a:r>
              <a:rPr sz="1318" spc="40" dirty="0">
                <a:solidFill>
                  <a:prstClr val="black"/>
                </a:solidFill>
                <a:latin typeface="Arial"/>
                <a:cs typeface="Arial"/>
              </a:rPr>
              <a:t>r</a:t>
            </a:r>
            <a:r>
              <a:rPr sz="1318" spc="-4" dirty="0">
                <a:solidFill>
                  <a:prstClr val="black"/>
                </a:solidFill>
                <a:latin typeface="Arial"/>
                <a:cs typeface="Arial"/>
              </a:rPr>
              <a:t>ead  </a:t>
            </a:r>
            <a:r>
              <a:rPr sz="1318" spc="18" dirty="0">
                <a:solidFill>
                  <a:prstClr val="black"/>
                </a:solidFill>
                <a:latin typeface="Arial"/>
                <a:cs typeface="Arial"/>
              </a:rPr>
              <a:t>write  </a:t>
            </a:r>
            <a:r>
              <a:rPr sz="1318" spc="66" dirty="0">
                <a:solidFill>
                  <a:prstClr val="black"/>
                </a:solidFill>
                <a:latin typeface="Arial"/>
                <a:cs typeface="Arial"/>
              </a:rPr>
              <a:t>p</a:t>
            </a:r>
            <a:r>
              <a:rPr sz="1318" spc="13" dirty="0">
                <a:solidFill>
                  <a:prstClr val="black"/>
                </a:solidFill>
                <a:latin typeface="Arial"/>
                <a:cs typeface="Arial"/>
              </a:rPr>
              <a:t>r</a:t>
            </a:r>
            <a:r>
              <a:rPr sz="1318" spc="-4" dirty="0">
                <a:solidFill>
                  <a:prstClr val="black"/>
                </a:solidFill>
                <a:latin typeface="Arial"/>
                <a:cs typeface="Arial"/>
              </a:rPr>
              <a:t>ead  </a:t>
            </a:r>
            <a:r>
              <a:rPr sz="1318" spc="22" dirty="0">
                <a:solidFill>
                  <a:prstClr val="black"/>
                </a:solidFill>
                <a:latin typeface="Arial"/>
                <a:cs typeface="Arial"/>
              </a:rPr>
              <a:t>p</a:t>
            </a:r>
            <a:r>
              <a:rPr sz="1318" spc="18" dirty="0">
                <a:solidFill>
                  <a:prstClr val="black"/>
                </a:solidFill>
                <a:latin typeface="Arial"/>
                <a:cs typeface="Arial"/>
              </a:rPr>
              <a:t>write  </a:t>
            </a:r>
            <a:r>
              <a:rPr sz="1318" spc="22" dirty="0">
                <a:solidFill>
                  <a:prstClr val="black"/>
                </a:solidFill>
                <a:latin typeface="Arial"/>
                <a:cs typeface="Arial"/>
              </a:rPr>
              <a:t>mmap  munmap  </a:t>
            </a:r>
            <a:r>
              <a:rPr sz="1318" spc="66" dirty="0">
                <a:solidFill>
                  <a:prstClr val="black"/>
                </a:solidFill>
                <a:latin typeface="Arial"/>
                <a:cs typeface="Arial"/>
              </a:rPr>
              <a:t>mp</a:t>
            </a:r>
            <a:r>
              <a:rPr sz="1318" dirty="0">
                <a:solidFill>
                  <a:prstClr val="black"/>
                </a:solidFill>
                <a:latin typeface="Arial"/>
                <a:cs typeface="Arial"/>
              </a:rPr>
              <a:t>r</a:t>
            </a:r>
            <a:r>
              <a:rPr sz="1318" spc="22" dirty="0">
                <a:solidFill>
                  <a:prstClr val="black"/>
                </a:solidFill>
                <a:latin typeface="Arial"/>
                <a:cs typeface="Arial"/>
              </a:rPr>
              <a:t>otect</a:t>
            </a:r>
            <a:endParaRPr sz="1318">
              <a:solidFill>
                <a:prstClr val="black"/>
              </a:solidFill>
              <a:latin typeface="Arial"/>
              <a:cs typeface="Arial"/>
            </a:endParaRPr>
          </a:p>
          <a:p>
            <a:pPr marR="5022" algn="r" defTabSz="803483">
              <a:lnSpc>
                <a:spcPts val="1300"/>
              </a:lnSpc>
            </a:pPr>
            <a:r>
              <a:rPr sz="1318" spc="44" dirty="0">
                <a:solidFill>
                  <a:prstClr val="black"/>
                </a:solidFill>
                <a:latin typeface="Arial"/>
                <a:cs typeface="Arial"/>
              </a:rPr>
              <a:t>mem</a:t>
            </a:r>
            <a:r>
              <a:rPr sz="1318" spc="-9" dirty="0">
                <a:solidFill>
                  <a:prstClr val="black"/>
                </a:solidFill>
                <a:latin typeface="Arial"/>
                <a:cs typeface="Arial"/>
              </a:rPr>
              <a:t>r</a:t>
            </a:r>
            <a:r>
              <a:rPr sz="1318" spc="-4" dirty="0">
                <a:solidFill>
                  <a:prstClr val="black"/>
                </a:solidFill>
                <a:latin typeface="Arial"/>
                <a:cs typeface="Arial"/>
              </a:rPr>
              <a:t>ead</a:t>
            </a:r>
            <a:endParaRPr sz="1318">
              <a:solidFill>
                <a:prstClr val="black"/>
              </a:solidFill>
              <a:latin typeface="Arial"/>
              <a:cs typeface="Arial"/>
            </a:endParaRPr>
          </a:p>
          <a:p>
            <a:pPr marR="5022" algn="r" defTabSz="803483">
              <a:lnSpc>
                <a:spcPts val="1494"/>
              </a:lnSpc>
            </a:pPr>
            <a:r>
              <a:rPr sz="1318" spc="22" dirty="0">
                <a:solidFill>
                  <a:prstClr val="black"/>
                </a:solidFill>
                <a:latin typeface="Arial"/>
                <a:cs typeface="Arial"/>
              </a:rPr>
              <a:t>memwrite</a:t>
            </a:r>
            <a:endParaRPr sz="1318">
              <a:solidFill>
                <a:prstClr val="black"/>
              </a:solidFill>
              <a:latin typeface="Arial"/>
              <a:cs typeface="Arial"/>
            </a:endParaRPr>
          </a:p>
        </p:txBody>
      </p:sp>
      <p:sp>
        <p:nvSpPr>
          <p:cNvPr id="152" name="object 152"/>
          <p:cNvSpPr txBox="1"/>
          <p:nvPr/>
        </p:nvSpPr>
        <p:spPr>
          <a:xfrm>
            <a:off x="4357139" y="1007909"/>
            <a:ext cx="3590727" cy="780065"/>
          </a:xfrm>
          <a:prstGeom prst="rect">
            <a:avLst/>
          </a:prstGeom>
        </p:spPr>
        <p:txBody>
          <a:bodyPr vert="vert270" wrap="square" lIns="0" tIns="46871" rIns="0" bIns="0" rtlCol="0">
            <a:spAutoFit/>
          </a:bodyPr>
          <a:lstStyle/>
          <a:p>
            <a:pPr marL="11159" marR="4464" defTabSz="803483">
              <a:lnSpc>
                <a:spcPts val="1406"/>
              </a:lnSpc>
              <a:spcBef>
                <a:spcPts val="369"/>
              </a:spcBef>
            </a:pPr>
            <a:r>
              <a:rPr sz="1318" spc="-4" dirty="0">
                <a:solidFill>
                  <a:prstClr val="black"/>
                </a:solidFill>
                <a:latin typeface="Arial"/>
                <a:cs typeface="Arial"/>
              </a:rPr>
              <a:t>memwrite mem</a:t>
            </a:r>
            <a:r>
              <a:rPr sz="1318" spc="-31" dirty="0">
                <a:solidFill>
                  <a:prstClr val="black"/>
                </a:solidFill>
                <a:latin typeface="Arial"/>
                <a:cs typeface="Arial"/>
              </a:rPr>
              <a:t>r</a:t>
            </a:r>
            <a:r>
              <a:rPr sz="1318" spc="-4" dirty="0">
                <a:solidFill>
                  <a:prstClr val="black"/>
                </a:solidFill>
                <a:latin typeface="Arial"/>
                <a:cs typeface="Arial"/>
              </a:rPr>
              <a:t>ead mp</a:t>
            </a:r>
            <a:r>
              <a:rPr sz="1318" spc="-31" dirty="0">
                <a:solidFill>
                  <a:prstClr val="black"/>
                </a:solidFill>
                <a:latin typeface="Arial"/>
                <a:cs typeface="Arial"/>
              </a:rPr>
              <a:t>r</a:t>
            </a:r>
            <a:r>
              <a:rPr sz="1318" spc="-4" dirty="0">
                <a:solidFill>
                  <a:prstClr val="black"/>
                </a:solidFill>
                <a:latin typeface="Arial"/>
                <a:cs typeface="Arial"/>
              </a:rPr>
              <a:t>otect munmap mmap </a:t>
            </a:r>
            <a:r>
              <a:rPr sz="1318" spc="-26" dirty="0">
                <a:solidFill>
                  <a:prstClr val="black"/>
                </a:solidFill>
                <a:latin typeface="Arial"/>
                <a:cs typeface="Arial"/>
              </a:rPr>
              <a:t>p</a:t>
            </a:r>
            <a:r>
              <a:rPr sz="1318" spc="-4" dirty="0">
                <a:solidFill>
                  <a:prstClr val="black"/>
                </a:solidFill>
                <a:latin typeface="Arial"/>
                <a:cs typeface="Arial"/>
              </a:rPr>
              <a:t>write p</a:t>
            </a:r>
            <a:r>
              <a:rPr sz="1318" spc="-31" dirty="0">
                <a:solidFill>
                  <a:prstClr val="black"/>
                </a:solidFill>
                <a:latin typeface="Arial"/>
                <a:cs typeface="Arial"/>
              </a:rPr>
              <a:t>r</a:t>
            </a:r>
            <a:r>
              <a:rPr sz="1318" spc="-4" dirty="0">
                <a:solidFill>
                  <a:prstClr val="black"/>
                </a:solidFill>
                <a:latin typeface="Arial"/>
                <a:cs typeface="Arial"/>
              </a:rPr>
              <a:t>ead write</a:t>
            </a:r>
            <a:endParaRPr sz="1318">
              <a:solidFill>
                <a:prstClr val="black"/>
              </a:solidFill>
              <a:latin typeface="Arial"/>
              <a:cs typeface="Arial"/>
            </a:endParaRPr>
          </a:p>
          <a:p>
            <a:pPr marL="11159" defTabSz="803483">
              <a:lnSpc>
                <a:spcPts val="1300"/>
              </a:lnSpc>
            </a:pPr>
            <a:r>
              <a:rPr sz="1318" spc="-31" dirty="0">
                <a:solidFill>
                  <a:prstClr val="black"/>
                </a:solidFill>
                <a:latin typeface="Arial"/>
                <a:cs typeface="Arial"/>
              </a:rPr>
              <a:t>r</a:t>
            </a:r>
            <a:r>
              <a:rPr sz="1318" spc="-4" dirty="0">
                <a:solidFill>
                  <a:prstClr val="black"/>
                </a:solidFill>
                <a:latin typeface="Arial"/>
                <a:cs typeface="Arial"/>
              </a:rPr>
              <a:t>ead</a:t>
            </a:r>
            <a:endParaRPr sz="1318">
              <a:solidFill>
                <a:prstClr val="black"/>
              </a:solidFill>
              <a:latin typeface="Arial"/>
              <a:cs typeface="Arial"/>
            </a:endParaRPr>
          </a:p>
          <a:p>
            <a:pPr marL="11159" marR="182458" defTabSz="803483">
              <a:lnSpc>
                <a:spcPts val="1406"/>
              </a:lnSpc>
              <a:spcBef>
                <a:spcPts val="105"/>
              </a:spcBef>
            </a:pPr>
            <a:r>
              <a:rPr sz="1318" spc="-4" dirty="0">
                <a:solidFill>
                  <a:prstClr val="black"/>
                </a:solidFill>
                <a:latin typeface="Arial"/>
                <a:cs typeface="Arial"/>
              </a:rPr>
              <a:t>pipe close lseek fs</a:t>
            </a:r>
            <a:r>
              <a:rPr sz="1318" dirty="0">
                <a:solidFill>
                  <a:prstClr val="black"/>
                </a:solidFill>
                <a:latin typeface="Arial"/>
                <a:cs typeface="Arial"/>
              </a:rPr>
              <a:t>t</a:t>
            </a:r>
            <a:r>
              <a:rPr sz="1318" spc="-4" dirty="0">
                <a:solidFill>
                  <a:prstClr val="black"/>
                </a:solidFill>
                <a:latin typeface="Arial"/>
                <a:cs typeface="Arial"/>
              </a:rPr>
              <a:t>at stat </a:t>
            </a:r>
            <a:r>
              <a:rPr sz="1318" spc="-31" dirty="0">
                <a:solidFill>
                  <a:prstClr val="black"/>
                </a:solidFill>
                <a:latin typeface="Arial"/>
                <a:cs typeface="Arial"/>
              </a:rPr>
              <a:t>r</a:t>
            </a:r>
            <a:r>
              <a:rPr sz="1318" spc="-4" dirty="0">
                <a:solidFill>
                  <a:prstClr val="black"/>
                </a:solidFill>
                <a:latin typeface="Arial"/>
                <a:cs typeface="Arial"/>
              </a:rPr>
              <a:t>ename unlink link open</a:t>
            </a:r>
            <a:endParaRPr sz="1318">
              <a:solidFill>
                <a:prstClr val="black"/>
              </a:solidFill>
              <a:latin typeface="Arial"/>
              <a:cs typeface="Arial"/>
            </a:endParaRPr>
          </a:p>
        </p:txBody>
      </p:sp>
      <p:sp>
        <p:nvSpPr>
          <p:cNvPr id="153" name="object 153"/>
          <p:cNvSpPr/>
          <p:nvPr/>
        </p:nvSpPr>
        <p:spPr>
          <a:xfrm>
            <a:off x="7792579" y="1821385"/>
            <a:ext cx="267833" cy="178556"/>
          </a:xfrm>
          <a:custGeom>
            <a:avLst/>
            <a:gdLst/>
            <a:ahLst/>
            <a:cxnLst/>
            <a:rect l="l" t="t" r="r" b="b"/>
            <a:pathLst>
              <a:path w="304800" h="203200">
                <a:moveTo>
                  <a:pt x="0" y="0"/>
                </a:moveTo>
                <a:lnTo>
                  <a:pt x="304546" y="0"/>
                </a:lnTo>
                <a:lnTo>
                  <a:pt x="304546" y="203047"/>
                </a:lnTo>
                <a:lnTo>
                  <a:pt x="0" y="203047"/>
                </a:lnTo>
                <a:lnTo>
                  <a:pt x="0" y="0"/>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154" name="object 154"/>
          <p:cNvSpPr/>
          <p:nvPr/>
        </p:nvSpPr>
        <p:spPr>
          <a:xfrm>
            <a:off x="7792580" y="1968268"/>
            <a:ext cx="0" cy="31805"/>
          </a:xfrm>
          <a:custGeom>
            <a:avLst/>
            <a:gdLst/>
            <a:ahLst/>
            <a:cxnLst/>
            <a:rect l="l" t="t" r="r" b="b"/>
            <a:pathLst>
              <a:path h="36194">
                <a:moveTo>
                  <a:pt x="0" y="0"/>
                </a:moveTo>
                <a:lnTo>
                  <a:pt x="0" y="35906"/>
                </a:lnTo>
              </a:path>
            </a:pathLst>
          </a:custGeom>
          <a:ln w="3175">
            <a:solidFill>
              <a:srgbClr val="4BED52"/>
            </a:solidFill>
          </a:ln>
        </p:spPr>
        <p:txBody>
          <a:bodyPr wrap="square" lIns="0" tIns="0" rIns="0" bIns="0" rtlCol="0"/>
          <a:lstStyle/>
          <a:p>
            <a:pPr defTabSz="803483"/>
            <a:endParaRPr sz="1582">
              <a:solidFill>
                <a:prstClr val="black"/>
              </a:solidFill>
              <a:latin typeface="Calibri"/>
            </a:endParaRPr>
          </a:p>
        </p:txBody>
      </p:sp>
      <p:sp>
        <p:nvSpPr>
          <p:cNvPr id="155" name="object 155"/>
          <p:cNvSpPr/>
          <p:nvPr/>
        </p:nvSpPr>
        <p:spPr>
          <a:xfrm>
            <a:off x="7792579" y="1821415"/>
            <a:ext cx="178556" cy="178556"/>
          </a:xfrm>
          <a:custGeom>
            <a:avLst/>
            <a:gdLst/>
            <a:ahLst/>
            <a:cxnLst/>
            <a:rect l="l" t="t" r="r" b="b"/>
            <a:pathLst>
              <a:path w="203200" h="203200">
                <a:moveTo>
                  <a:pt x="0" y="0"/>
                </a:moveTo>
                <a:lnTo>
                  <a:pt x="203030" y="20301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6" name="object 156"/>
          <p:cNvSpPr/>
          <p:nvPr/>
        </p:nvSpPr>
        <p:spPr>
          <a:xfrm>
            <a:off x="7970957" y="1821385"/>
            <a:ext cx="89278" cy="89278"/>
          </a:xfrm>
          <a:custGeom>
            <a:avLst/>
            <a:gdLst/>
            <a:ahLst/>
            <a:cxnLst/>
            <a:rect l="l" t="t" r="r" b="b"/>
            <a:pathLst>
              <a:path w="101600" h="101600">
                <a:moveTo>
                  <a:pt x="0" y="0"/>
                </a:moveTo>
                <a:lnTo>
                  <a:pt x="101548" y="10154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7" name="object 157"/>
          <p:cNvSpPr/>
          <p:nvPr/>
        </p:nvSpPr>
        <p:spPr>
          <a:xfrm>
            <a:off x="7792579" y="1821385"/>
            <a:ext cx="267833" cy="178556"/>
          </a:xfrm>
          <a:custGeom>
            <a:avLst/>
            <a:gdLst/>
            <a:ahLst/>
            <a:cxnLst/>
            <a:rect l="l" t="t" r="r" b="b"/>
            <a:pathLst>
              <a:path w="304800" h="203200">
                <a:moveTo>
                  <a:pt x="0" y="0"/>
                </a:moveTo>
                <a:lnTo>
                  <a:pt x="304546" y="0"/>
                </a:lnTo>
                <a:lnTo>
                  <a:pt x="304546" y="203047"/>
                </a:lnTo>
                <a:lnTo>
                  <a:pt x="0" y="203047"/>
                </a:lnTo>
                <a:lnTo>
                  <a:pt x="0" y="0"/>
                </a:lnTo>
                <a:close/>
              </a:path>
            </a:pathLst>
          </a:custGeom>
          <a:ln w="10152">
            <a:solidFill>
              <a:srgbClr val="000000"/>
            </a:solidFill>
          </a:ln>
        </p:spPr>
        <p:txBody>
          <a:bodyPr wrap="square" lIns="0" tIns="0" rIns="0" bIns="0" rtlCol="0"/>
          <a:lstStyle/>
          <a:p>
            <a:pPr defTabSz="803483"/>
            <a:endParaRPr sz="1582">
              <a:solidFill>
                <a:prstClr val="black"/>
              </a:solidFill>
              <a:latin typeface="Calibri"/>
            </a:endParaRPr>
          </a:p>
        </p:txBody>
      </p:sp>
      <p:sp>
        <p:nvSpPr>
          <p:cNvPr id="158" name="object 158"/>
          <p:cNvSpPr/>
          <p:nvPr/>
        </p:nvSpPr>
        <p:spPr>
          <a:xfrm>
            <a:off x="7792579" y="1999820"/>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159" name="object 159"/>
          <p:cNvSpPr/>
          <p:nvPr/>
        </p:nvSpPr>
        <p:spPr>
          <a:xfrm>
            <a:off x="7792579" y="2060494"/>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2EF18"/>
          </a:solidFill>
        </p:spPr>
        <p:txBody>
          <a:bodyPr wrap="square" lIns="0" tIns="0" rIns="0" bIns="0" rtlCol="0"/>
          <a:lstStyle/>
          <a:p>
            <a:pPr defTabSz="803483"/>
            <a:endParaRPr sz="1582">
              <a:solidFill>
                <a:prstClr val="black"/>
              </a:solidFill>
              <a:latin typeface="Calibri"/>
            </a:endParaRPr>
          </a:p>
        </p:txBody>
      </p:sp>
      <p:sp>
        <p:nvSpPr>
          <p:cNvPr id="160" name="object 160"/>
          <p:cNvSpPr/>
          <p:nvPr/>
        </p:nvSpPr>
        <p:spPr>
          <a:xfrm>
            <a:off x="7792579" y="2121137"/>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4EB18"/>
          </a:solidFill>
        </p:spPr>
        <p:txBody>
          <a:bodyPr wrap="square" lIns="0" tIns="0" rIns="0" bIns="0" rtlCol="0"/>
          <a:lstStyle/>
          <a:p>
            <a:pPr defTabSz="803483"/>
            <a:endParaRPr sz="1582">
              <a:solidFill>
                <a:prstClr val="black"/>
              </a:solidFill>
              <a:latin typeface="Calibri"/>
            </a:endParaRPr>
          </a:p>
        </p:txBody>
      </p:sp>
      <p:sp>
        <p:nvSpPr>
          <p:cNvPr id="161" name="object 161"/>
          <p:cNvSpPr/>
          <p:nvPr/>
        </p:nvSpPr>
        <p:spPr>
          <a:xfrm>
            <a:off x="7792579" y="2181812"/>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162" name="object 162"/>
          <p:cNvSpPr/>
          <p:nvPr/>
        </p:nvSpPr>
        <p:spPr>
          <a:xfrm>
            <a:off x="7792579" y="2242454"/>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163" name="object 163"/>
          <p:cNvSpPr/>
          <p:nvPr/>
        </p:nvSpPr>
        <p:spPr>
          <a:xfrm>
            <a:off x="7792579" y="2303130"/>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4DF1A"/>
          </a:solidFill>
        </p:spPr>
        <p:txBody>
          <a:bodyPr wrap="square" lIns="0" tIns="0" rIns="0" bIns="0" rtlCol="0"/>
          <a:lstStyle/>
          <a:p>
            <a:pPr defTabSz="803483"/>
            <a:endParaRPr sz="1582">
              <a:solidFill>
                <a:prstClr val="black"/>
              </a:solidFill>
              <a:latin typeface="Calibri"/>
            </a:endParaRPr>
          </a:p>
        </p:txBody>
      </p:sp>
      <p:sp>
        <p:nvSpPr>
          <p:cNvPr id="164" name="object 164"/>
          <p:cNvSpPr/>
          <p:nvPr/>
        </p:nvSpPr>
        <p:spPr>
          <a:xfrm>
            <a:off x="7792579" y="2363817"/>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4DA1A"/>
          </a:solidFill>
        </p:spPr>
        <p:txBody>
          <a:bodyPr wrap="square" lIns="0" tIns="0" rIns="0" bIns="0" rtlCol="0"/>
          <a:lstStyle/>
          <a:p>
            <a:pPr defTabSz="803483"/>
            <a:endParaRPr sz="1582">
              <a:solidFill>
                <a:prstClr val="black"/>
              </a:solidFill>
              <a:latin typeface="Calibri"/>
            </a:endParaRPr>
          </a:p>
        </p:txBody>
      </p:sp>
      <p:sp>
        <p:nvSpPr>
          <p:cNvPr id="165" name="object 165"/>
          <p:cNvSpPr/>
          <p:nvPr/>
        </p:nvSpPr>
        <p:spPr>
          <a:xfrm>
            <a:off x="7792579" y="2424447"/>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166" name="object 166"/>
          <p:cNvSpPr/>
          <p:nvPr/>
        </p:nvSpPr>
        <p:spPr>
          <a:xfrm>
            <a:off x="7792579" y="2485133"/>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4D11C"/>
          </a:solidFill>
        </p:spPr>
        <p:txBody>
          <a:bodyPr wrap="square" lIns="0" tIns="0" rIns="0" bIns="0" rtlCol="0"/>
          <a:lstStyle/>
          <a:p>
            <a:pPr defTabSz="803483"/>
            <a:endParaRPr sz="1582">
              <a:solidFill>
                <a:prstClr val="black"/>
              </a:solidFill>
              <a:latin typeface="Calibri"/>
            </a:endParaRPr>
          </a:p>
        </p:txBody>
      </p:sp>
      <p:sp>
        <p:nvSpPr>
          <p:cNvPr id="167" name="object 167"/>
          <p:cNvSpPr/>
          <p:nvPr/>
        </p:nvSpPr>
        <p:spPr>
          <a:xfrm>
            <a:off x="7792579" y="2545764"/>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4CD1C"/>
          </a:solidFill>
        </p:spPr>
        <p:txBody>
          <a:bodyPr wrap="square" lIns="0" tIns="0" rIns="0" bIns="0" rtlCol="0"/>
          <a:lstStyle/>
          <a:p>
            <a:pPr defTabSz="803483"/>
            <a:endParaRPr sz="1582">
              <a:solidFill>
                <a:prstClr val="black"/>
              </a:solidFill>
              <a:latin typeface="Calibri"/>
            </a:endParaRPr>
          </a:p>
        </p:txBody>
      </p:sp>
      <p:sp>
        <p:nvSpPr>
          <p:cNvPr id="168" name="object 168"/>
          <p:cNvSpPr/>
          <p:nvPr/>
        </p:nvSpPr>
        <p:spPr>
          <a:xfrm>
            <a:off x="7792579" y="2606451"/>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6CA1D"/>
          </a:solidFill>
        </p:spPr>
        <p:txBody>
          <a:bodyPr wrap="square" lIns="0" tIns="0" rIns="0" bIns="0" rtlCol="0"/>
          <a:lstStyle/>
          <a:p>
            <a:pPr defTabSz="803483"/>
            <a:endParaRPr sz="1582">
              <a:solidFill>
                <a:prstClr val="black"/>
              </a:solidFill>
              <a:latin typeface="Calibri"/>
            </a:endParaRPr>
          </a:p>
        </p:txBody>
      </p:sp>
      <p:sp>
        <p:nvSpPr>
          <p:cNvPr id="169" name="object 169"/>
          <p:cNvSpPr/>
          <p:nvPr/>
        </p:nvSpPr>
        <p:spPr>
          <a:xfrm>
            <a:off x="7792579" y="2667093"/>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6C61D"/>
          </a:solidFill>
        </p:spPr>
        <p:txBody>
          <a:bodyPr wrap="square" lIns="0" tIns="0" rIns="0" bIns="0" rtlCol="0"/>
          <a:lstStyle/>
          <a:p>
            <a:pPr defTabSz="803483"/>
            <a:endParaRPr sz="1582">
              <a:solidFill>
                <a:prstClr val="black"/>
              </a:solidFill>
              <a:latin typeface="Calibri"/>
            </a:endParaRPr>
          </a:p>
        </p:txBody>
      </p:sp>
      <p:sp>
        <p:nvSpPr>
          <p:cNvPr id="170" name="object 170"/>
          <p:cNvSpPr/>
          <p:nvPr/>
        </p:nvSpPr>
        <p:spPr>
          <a:xfrm>
            <a:off x="7792579" y="2727769"/>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6C11F"/>
          </a:solidFill>
        </p:spPr>
        <p:txBody>
          <a:bodyPr wrap="square" lIns="0" tIns="0" rIns="0" bIns="0" rtlCol="0"/>
          <a:lstStyle/>
          <a:p>
            <a:pPr defTabSz="803483"/>
            <a:endParaRPr sz="1582">
              <a:solidFill>
                <a:prstClr val="black"/>
              </a:solidFill>
              <a:latin typeface="Calibri"/>
            </a:endParaRPr>
          </a:p>
        </p:txBody>
      </p:sp>
      <p:sp>
        <p:nvSpPr>
          <p:cNvPr id="171" name="object 171"/>
          <p:cNvSpPr/>
          <p:nvPr/>
        </p:nvSpPr>
        <p:spPr>
          <a:xfrm>
            <a:off x="7792579" y="2788410"/>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6BC1F"/>
          </a:solidFill>
        </p:spPr>
        <p:txBody>
          <a:bodyPr wrap="square" lIns="0" tIns="0" rIns="0" bIns="0" rtlCol="0"/>
          <a:lstStyle/>
          <a:p>
            <a:pPr defTabSz="803483"/>
            <a:endParaRPr sz="1582">
              <a:solidFill>
                <a:prstClr val="black"/>
              </a:solidFill>
              <a:latin typeface="Calibri"/>
            </a:endParaRPr>
          </a:p>
        </p:txBody>
      </p:sp>
      <p:sp>
        <p:nvSpPr>
          <p:cNvPr id="172" name="object 172"/>
          <p:cNvSpPr/>
          <p:nvPr/>
        </p:nvSpPr>
        <p:spPr>
          <a:xfrm>
            <a:off x="7792579" y="2849086"/>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6B81F"/>
          </a:solidFill>
        </p:spPr>
        <p:txBody>
          <a:bodyPr wrap="square" lIns="0" tIns="0" rIns="0" bIns="0" rtlCol="0"/>
          <a:lstStyle/>
          <a:p>
            <a:pPr defTabSz="803483"/>
            <a:endParaRPr sz="1582">
              <a:solidFill>
                <a:prstClr val="black"/>
              </a:solidFill>
              <a:latin typeface="Calibri"/>
            </a:endParaRPr>
          </a:p>
        </p:txBody>
      </p:sp>
      <p:sp>
        <p:nvSpPr>
          <p:cNvPr id="173" name="object 173"/>
          <p:cNvSpPr/>
          <p:nvPr/>
        </p:nvSpPr>
        <p:spPr>
          <a:xfrm>
            <a:off x="7792579" y="2909772"/>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6B51F"/>
          </a:solidFill>
        </p:spPr>
        <p:txBody>
          <a:bodyPr wrap="square" lIns="0" tIns="0" rIns="0" bIns="0" rtlCol="0"/>
          <a:lstStyle/>
          <a:p>
            <a:pPr defTabSz="803483"/>
            <a:endParaRPr sz="1582">
              <a:solidFill>
                <a:prstClr val="black"/>
              </a:solidFill>
              <a:latin typeface="Calibri"/>
            </a:endParaRPr>
          </a:p>
        </p:txBody>
      </p:sp>
      <p:sp>
        <p:nvSpPr>
          <p:cNvPr id="174" name="object 174"/>
          <p:cNvSpPr/>
          <p:nvPr/>
        </p:nvSpPr>
        <p:spPr>
          <a:xfrm>
            <a:off x="7792579" y="2970403"/>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6B121"/>
          </a:solidFill>
        </p:spPr>
        <p:txBody>
          <a:bodyPr wrap="square" lIns="0" tIns="0" rIns="0" bIns="0" rtlCol="0"/>
          <a:lstStyle/>
          <a:p>
            <a:pPr defTabSz="803483"/>
            <a:endParaRPr sz="1582">
              <a:solidFill>
                <a:prstClr val="black"/>
              </a:solidFill>
              <a:latin typeface="Calibri"/>
            </a:endParaRPr>
          </a:p>
        </p:txBody>
      </p:sp>
      <p:sp>
        <p:nvSpPr>
          <p:cNvPr id="175" name="object 175"/>
          <p:cNvSpPr/>
          <p:nvPr/>
        </p:nvSpPr>
        <p:spPr>
          <a:xfrm>
            <a:off x="7792579" y="3031090"/>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6AC21"/>
          </a:solidFill>
        </p:spPr>
        <p:txBody>
          <a:bodyPr wrap="square" lIns="0" tIns="0" rIns="0" bIns="0" rtlCol="0"/>
          <a:lstStyle/>
          <a:p>
            <a:pPr defTabSz="803483"/>
            <a:endParaRPr sz="1582">
              <a:solidFill>
                <a:prstClr val="black"/>
              </a:solidFill>
              <a:latin typeface="Calibri"/>
            </a:endParaRPr>
          </a:p>
        </p:txBody>
      </p:sp>
      <p:sp>
        <p:nvSpPr>
          <p:cNvPr id="176" name="object 176"/>
          <p:cNvSpPr/>
          <p:nvPr/>
        </p:nvSpPr>
        <p:spPr>
          <a:xfrm>
            <a:off x="7792579" y="3091721"/>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6A821"/>
          </a:solidFill>
        </p:spPr>
        <p:txBody>
          <a:bodyPr wrap="square" lIns="0" tIns="0" rIns="0" bIns="0" rtlCol="0"/>
          <a:lstStyle/>
          <a:p>
            <a:pPr defTabSz="803483"/>
            <a:endParaRPr sz="1582">
              <a:solidFill>
                <a:prstClr val="black"/>
              </a:solidFill>
              <a:latin typeface="Calibri"/>
            </a:endParaRPr>
          </a:p>
        </p:txBody>
      </p:sp>
      <p:sp>
        <p:nvSpPr>
          <p:cNvPr id="177" name="object 177"/>
          <p:cNvSpPr/>
          <p:nvPr/>
        </p:nvSpPr>
        <p:spPr>
          <a:xfrm>
            <a:off x="7792579" y="3152407"/>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7A521"/>
          </a:solidFill>
        </p:spPr>
        <p:txBody>
          <a:bodyPr wrap="square" lIns="0" tIns="0" rIns="0" bIns="0" rtlCol="0"/>
          <a:lstStyle/>
          <a:p>
            <a:pPr defTabSz="803483"/>
            <a:endParaRPr sz="1582">
              <a:solidFill>
                <a:prstClr val="black"/>
              </a:solidFill>
              <a:latin typeface="Calibri"/>
            </a:endParaRPr>
          </a:p>
        </p:txBody>
      </p:sp>
      <p:sp>
        <p:nvSpPr>
          <p:cNvPr id="178" name="object 178"/>
          <p:cNvSpPr/>
          <p:nvPr/>
        </p:nvSpPr>
        <p:spPr>
          <a:xfrm>
            <a:off x="7792579" y="3213038"/>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7A123"/>
          </a:solidFill>
        </p:spPr>
        <p:txBody>
          <a:bodyPr wrap="square" lIns="0" tIns="0" rIns="0" bIns="0" rtlCol="0"/>
          <a:lstStyle/>
          <a:p>
            <a:pPr defTabSz="803483"/>
            <a:endParaRPr sz="1582">
              <a:solidFill>
                <a:prstClr val="black"/>
              </a:solidFill>
              <a:latin typeface="Calibri"/>
            </a:endParaRPr>
          </a:p>
        </p:txBody>
      </p:sp>
      <p:sp>
        <p:nvSpPr>
          <p:cNvPr id="179" name="object 179"/>
          <p:cNvSpPr/>
          <p:nvPr/>
        </p:nvSpPr>
        <p:spPr>
          <a:xfrm>
            <a:off x="7792579" y="3273724"/>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79C23"/>
          </a:solidFill>
        </p:spPr>
        <p:txBody>
          <a:bodyPr wrap="square" lIns="0" tIns="0" rIns="0" bIns="0" rtlCol="0"/>
          <a:lstStyle/>
          <a:p>
            <a:pPr defTabSz="803483"/>
            <a:endParaRPr sz="1582">
              <a:solidFill>
                <a:prstClr val="black"/>
              </a:solidFill>
              <a:latin typeface="Calibri"/>
            </a:endParaRPr>
          </a:p>
        </p:txBody>
      </p:sp>
      <p:sp>
        <p:nvSpPr>
          <p:cNvPr id="180" name="object 180"/>
          <p:cNvSpPr/>
          <p:nvPr/>
        </p:nvSpPr>
        <p:spPr>
          <a:xfrm>
            <a:off x="7792579" y="3334367"/>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79923"/>
          </a:solidFill>
        </p:spPr>
        <p:txBody>
          <a:bodyPr wrap="square" lIns="0" tIns="0" rIns="0" bIns="0" rtlCol="0"/>
          <a:lstStyle/>
          <a:p>
            <a:pPr defTabSz="803483"/>
            <a:endParaRPr sz="1582">
              <a:solidFill>
                <a:prstClr val="black"/>
              </a:solidFill>
              <a:latin typeface="Calibri"/>
            </a:endParaRPr>
          </a:p>
        </p:txBody>
      </p:sp>
      <p:sp>
        <p:nvSpPr>
          <p:cNvPr id="181" name="object 181"/>
          <p:cNvSpPr/>
          <p:nvPr/>
        </p:nvSpPr>
        <p:spPr>
          <a:xfrm>
            <a:off x="7792579" y="3395042"/>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9523"/>
          </a:solidFill>
        </p:spPr>
        <p:txBody>
          <a:bodyPr wrap="square" lIns="0" tIns="0" rIns="0" bIns="0" rtlCol="0"/>
          <a:lstStyle/>
          <a:p>
            <a:pPr defTabSz="803483"/>
            <a:endParaRPr sz="1582">
              <a:solidFill>
                <a:prstClr val="black"/>
              </a:solidFill>
              <a:latin typeface="Calibri"/>
            </a:endParaRPr>
          </a:p>
        </p:txBody>
      </p:sp>
      <p:sp>
        <p:nvSpPr>
          <p:cNvPr id="182" name="object 182"/>
          <p:cNvSpPr/>
          <p:nvPr/>
        </p:nvSpPr>
        <p:spPr>
          <a:xfrm>
            <a:off x="7792579" y="3455728"/>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183" name="object 183"/>
          <p:cNvSpPr/>
          <p:nvPr/>
        </p:nvSpPr>
        <p:spPr>
          <a:xfrm>
            <a:off x="7792579" y="3516360"/>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8C24"/>
          </a:solidFill>
        </p:spPr>
        <p:txBody>
          <a:bodyPr wrap="square" lIns="0" tIns="0" rIns="0" bIns="0" rtlCol="0"/>
          <a:lstStyle/>
          <a:p>
            <a:pPr defTabSz="803483"/>
            <a:endParaRPr sz="1582">
              <a:solidFill>
                <a:prstClr val="black"/>
              </a:solidFill>
              <a:latin typeface="Calibri"/>
            </a:endParaRPr>
          </a:p>
        </p:txBody>
      </p:sp>
      <p:sp>
        <p:nvSpPr>
          <p:cNvPr id="184" name="object 184"/>
          <p:cNvSpPr/>
          <p:nvPr/>
        </p:nvSpPr>
        <p:spPr>
          <a:xfrm>
            <a:off x="7792579" y="3577046"/>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8926"/>
          </a:solidFill>
        </p:spPr>
        <p:txBody>
          <a:bodyPr wrap="square" lIns="0" tIns="0" rIns="0" bIns="0" rtlCol="0"/>
          <a:lstStyle/>
          <a:p>
            <a:pPr defTabSz="803483"/>
            <a:endParaRPr sz="1582">
              <a:solidFill>
                <a:prstClr val="black"/>
              </a:solidFill>
              <a:latin typeface="Calibri"/>
            </a:endParaRPr>
          </a:p>
        </p:txBody>
      </p:sp>
      <p:sp>
        <p:nvSpPr>
          <p:cNvPr id="185" name="object 185"/>
          <p:cNvSpPr/>
          <p:nvPr/>
        </p:nvSpPr>
        <p:spPr>
          <a:xfrm>
            <a:off x="7792579" y="3637677"/>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8526"/>
          </a:solidFill>
        </p:spPr>
        <p:txBody>
          <a:bodyPr wrap="square" lIns="0" tIns="0" rIns="0" bIns="0" rtlCol="0"/>
          <a:lstStyle/>
          <a:p>
            <a:pPr defTabSz="803483"/>
            <a:endParaRPr sz="1582">
              <a:solidFill>
                <a:prstClr val="black"/>
              </a:solidFill>
              <a:latin typeface="Calibri"/>
            </a:endParaRPr>
          </a:p>
        </p:txBody>
      </p:sp>
      <p:sp>
        <p:nvSpPr>
          <p:cNvPr id="186" name="object 186"/>
          <p:cNvSpPr/>
          <p:nvPr/>
        </p:nvSpPr>
        <p:spPr>
          <a:xfrm>
            <a:off x="7792579" y="3698363"/>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8026"/>
          </a:solidFill>
        </p:spPr>
        <p:txBody>
          <a:bodyPr wrap="square" lIns="0" tIns="0" rIns="0" bIns="0" rtlCol="0"/>
          <a:lstStyle/>
          <a:p>
            <a:pPr defTabSz="803483"/>
            <a:endParaRPr sz="1582">
              <a:solidFill>
                <a:prstClr val="black"/>
              </a:solidFill>
              <a:latin typeface="Calibri"/>
            </a:endParaRPr>
          </a:p>
        </p:txBody>
      </p:sp>
      <p:sp>
        <p:nvSpPr>
          <p:cNvPr id="187" name="object 187"/>
          <p:cNvSpPr/>
          <p:nvPr/>
        </p:nvSpPr>
        <p:spPr>
          <a:xfrm>
            <a:off x="7792579" y="3758994"/>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7E28"/>
          </a:solidFill>
        </p:spPr>
        <p:txBody>
          <a:bodyPr wrap="square" lIns="0" tIns="0" rIns="0" bIns="0" rtlCol="0"/>
          <a:lstStyle/>
          <a:p>
            <a:pPr defTabSz="803483"/>
            <a:endParaRPr sz="1582">
              <a:solidFill>
                <a:prstClr val="black"/>
              </a:solidFill>
              <a:latin typeface="Calibri"/>
            </a:endParaRPr>
          </a:p>
        </p:txBody>
      </p:sp>
      <p:sp>
        <p:nvSpPr>
          <p:cNvPr id="188" name="object 188"/>
          <p:cNvSpPr/>
          <p:nvPr/>
        </p:nvSpPr>
        <p:spPr>
          <a:xfrm>
            <a:off x="7792579" y="3819680"/>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7928"/>
          </a:solidFill>
        </p:spPr>
        <p:txBody>
          <a:bodyPr wrap="square" lIns="0" tIns="0" rIns="0" bIns="0" rtlCol="0"/>
          <a:lstStyle/>
          <a:p>
            <a:pPr defTabSz="803483"/>
            <a:endParaRPr sz="1582">
              <a:solidFill>
                <a:prstClr val="black"/>
              </a:solidFill>
              <a:latin typeface="Calibri"/>
            </a:endParaRPr>
          </a:p>
        </p:txBody>
      </p:sp>
      <p:sp>
        <p:nvSpPr>
          <p:cNvPr id="189" name="object 189"/>
          <p:cNvSpPr/>
          <p:nvPr/>
        </p:nvSpPr>
        <p:spPr>
          <a:xfrm>
            <a:off x="7792579" y="3880311"/>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7528"/>
          </a:solidFill>
        </p:spPr>
        <p:txBody>
          <a:bodyPr wrap="square" lIns="0" tIns="0" rIns="0" bIns="0" rtlCol="0"/>
          <a:lstStyle/>
          <a:p>
            <a:pPr defTabSz="803483"/>
            <a:endParaRPr sz="1582">
              <a:solidFill>
                <a:prstClr val="black"/>
              </a:solidFill>
              <a:latin typeface="Calibri"/>
            </a:endParaRPr>
          </a:p>
        </p:txBody>
      </p:sp>
      <p:sp>
        <p:nvSpPr>
          <p:cNvPr id="190" name="object 190"/>
          <p:cNvSpPr/>
          <p:nvPr/>
        </p:nvSpPr>
        <p:spPr>
          <a:xfrm>
            <a:off x="7792579" y="3940998"/>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B7228"/>
          </a:solidFill>
        </p:spPr>
        <p:txBody>
          <a:bodyPr wrap="square" lIns="0" tIns="0" rIns="0" bIns="0" rtlCol="0"/>
          <a:lstStyle/>
          <a:p>
            <a:pPr defTabSz="803483"/>
            <a:endParaRPr sz="1582">
              <a:solidFill>
                <a:prstClr val="black"/>
              </a:solidFill>
              <a:latin typeface="Calibri"/>
            </a:endParaRPr>
          </a:p>
        </p:txBody>
      </p:sp>
      <p:sp>
        <p:nvSpPr>
          <p:cNvPr id="191" name="object 191"/>
          <p:cNvSpPr/>
          <p:nvPr/>
        </p:nvSpPr>
        <p:spPr>
          <a:xfrm>
            <a:off x="7792579" y="4001673"/>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B6E2A"/>
          </a:solidFill>
        </p:spPr>
        <p:txBody>
          <a:bodyPr wrap="square" lIns="0" tIns="0" rIns="0" bIns="0" rtlCol="0"/>
          <a:lstStyle/>
          <a:p>
            <a:pPr defTabSz="803483"/>
            <a:endParaRPr sz="1582">
              <a:solidFill>
                <a:prstClr val="black"/>
              </a:solidFill>
              <a:latin typeface="Calibri"/>
            </a:endParaRPr>
          </a:p>
        </p:txBody>
      </p:sp>
      <p:sp>
        <p:nvSpPr>
          <p:cNvPr id="192" name="object 192"/>
          <p:cNvSpPr/>
          <p:nvPr/>
        </p:nvSpPr>
        <p:spPr>
          <a:xfrm>
            <a:off x="7792579" y="4062315"/>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B692A"/>
          </a:solidFill>
        </p:spPr>
        <p:txBody>
          <a:bodyPr wrap="square" lIns="0" tIns="0" rIns="0" bIns="0" rtlCol="0"/>
          <a:lstStyle/>
          <a:p>
            <a:pPr defTabSz="803483"/>
            <a:endParaRPr sz="1582">
              <a:solidFill>
                <a:prstClr val="black"/>
              </a:solidFill>
              <a:latin typeface="Calibri"/>
            </a:endParaRPr>
          </a:p>
        </p:txBody>
      </p:sp>
      <p:sp>
        <p:nvSpPr>
          <p:cNvPr id="193" name="object 193"/>
          <p:cNvSpPr/>
          <p:nvPr/>
        </p:nvSpPr>
        <p:spPr>
          <a:xfrm>
            <a:off x="7792579" y="4122991"/>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B662A"/>
          </a:solidFill>
        </p:spPr>
        <p:txBody>
          <a:bodyPr wrap="square" lIns="0" tIns="0" rIns="0" bIns="0" rtlCol="0"/>
          <a:lstStyle/>
          <a:p>
            <a:pPr defTabSz="803483"/>
            <a:endParaRPr sz="1582">
              <a:solidFill>
                <a:prstClr val="black"/>
              </a:solidFill>
              <a:latin typeface="Calibri"/>
            </a:endParaRPr>
          </a:p>
        </p:txBody>
      </p:sp>
      <p:sp>
        <p:nvSpPr>
          <p:cNvPr id="194" name="object 194"/>
          <p:cNvSpPr/>
          <p:nvPr/>
        </p:nvSpPr>
        <p:spPr>
          <a:xfrm>
            <a:off x="7792579" y="4183633"/>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B622A"/>
          </a:solidFill>
        </p:spPr>
        <p:txBody>
          <a:bodyPr wrap="square" lIns="0" tIns="0" rIns="0" bIns="0" rtlCol="0"/>
          <a:lstStyle/>
          <a:p>
            <a:pPr defTabSz="803483"/>
            <a:endParaRPr sz="1582">
              <a:solidFill>
                <a:prstClr val="black"/>
              </a:solidFill>
              <a:latin typeface="Calibri"/>
            </a:endParaRPr>
          </a:p>
        </p:txBody>
      </p:sp>
      <p:sp>
        <p:nvSpPr>
          <p:cNvPr id="195" name="object 195"/>
          <p:cNvSpPr/>
          <p:nvPr/>
        </p:nvSpPr>
        <p:spPr>
          <a:xfrm>
            <a:off x="7792579" y="4244319"/>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B5E2B"/>
          </a:solidFill>
        </p:spPr>
        <p:txBody>
          <a:bodyPr wrap="square" lIns="0" tIns="0" rIns="0" bIns="0" rtlCol="0"/>
          <a:lstStyle/>
          <a:p>
            <a:pPr defTabSz="803483"/>
            <a:endParaRPr sz="1582">
              <a:solidFill>
                <a:prstClr val="black"/>
              </a:solidFill>
              <a:latin typeface="Calibri"/>
            </a:endParaRPr>
          </a:p>
        </p:txBody>
      </p:sp>
      <p:sp>
        <p:nvSpPr>
          <p:cNvPr id="196" name="object 196"/>
          <p:cNvSpPr/>
          <p:nvPr/>
        </p:nvSpPr>
        <p:spPr>
          <a:xfrm>
            <a:off x="7792579" y="4304950"/>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B5B2B"/>
          </a:solidFill>
        </p:spPr>
        <p:txBody>
          <a:bodyPr wrap="square" lIns="0" tIns="0" rIns="0" bIns="0" rtlCol="0"/>
          <a:lstStyle/>
          <a:p>
            <a:pPr defTabSz="803483"/>
            <a:endParaRPr sz="1582">
              <a:solidFill>
                <a:prstClr val="black"/>
              </a:solidFill>
              <a:latin typeface="Calibri"/>
            </a:endParaRPr>
          </a:p>
        </p:txBody>
      </p:sp>
      <p:sp>
        <p:nvSpPr>
          <p:cNvPr id="197" name="object 197"/>
          <p:cNvSpPr/>
          <p:nvPr/>
        </p:nvSpPr>
        <p:spPr>
          <a:xfrm>
            <a:off x="7792579" y="4365637"/>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B562D"/>
          </a:solidFill>
        </p:spPr>
        <p:txBody>
          <a:bodyPr wrap="square" lIns="0" tIns="0" rIns="0" bIns="0" rtlCol="0"/>
          <a:lstStyle/>
          <a:p>
            <a:pPr defTabSz="803483"/>
            <a:endParaRPr sz="1582">
              <a:solidFill>
                <a:prstClr val="black"/>
              </a:solidFill>
              <a:latin typeface="Calibri"/>
            </a:endParaRPr>
          </a:p>
        </p:txBody>
      </p:sp>
      <p:sp>
        <p:nvSpPr>
          <p:cNvPr id="198" name="object 198"/>
          <p:cNvSpPr/>
          <p:nvPr/>
        </p:nvSpPr>
        <p:spPr>
          <a:xfrm>
            <a:off x="7792579" y="4426268"/>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B542D"/>
          </a:solidFill>
        </p:spPr>
        <p:txBody>
          <a:bodyPr wrap="square" lIns="0" tIns="0" rIns="0" bIns="0" rtlCol="0"/>
          <a:lstStyle/>
          <a:p>
            <a:pPr defTabSz="803483"/>
            <a:endParaRPr sz="1582">
              <a:solidFill>
                <a:prstClr val="black"/>
              </a:solidFill>
              <a:latin typeface="Calibri"/>
            </a:endParaRPr>
          </a:p>
        </p:txBody>
      </p:sp>
      <p:sp>
        <p:nvSpPr>
          <p:cNvPr id="199" name="object 199"/>
          <p:cNvSpPr/>
          <p:nvPr/>
        </p:nvSpPr>
        <p:spPr>
          <a:xfrm>
            <a:off x="7792579" y="4486954"/>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200" name="object 200"/>
          <p:cNvSpPr/>
          <p:nvPr/>
        </p:nvSpPr>
        <p:spPr>
          <a:xfrm>
            <a:off x="7792579" y="4547630"/>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D4B2F"/>
          </a:solidFill>
        </p:spPr>
        <p:txBody>
          <a:bodyPr wrap="square" lIns="0" tIns="0" rIns="0" bIns="0" rtlCol="0"/>
          <a:lstStyle/>
          <a:p>
            <a:pPr defTabSz="803483"/>
            <a:endParaRPr sz="1582">
              <a:solidFill>
                <a:prstClr val="black"/>
              </a:solidFill>
              <a:latin typeface="Calibri"/>
            </a:endParaRPr>
          </a:p>
        </p:txBody>
      </p:sp>
      <p:sp>
        <p:nvSpPr>
          <p:cNvPr id="201" name="object 201"/>
          <p:cNvSpPr/>
          <p:nvPr/>
        </p:nvSpPr>
        <p:spPr>
          <a:xfrm>
            <a:off x="7792579" y="4608271"/>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482F"/>
          </a:solidFill>
        </p:spPr>
        <p:txBody>
          <a:bodyPr wrap="square" lIns="0" tIns="0" rIns="0" bIns="0" rtlCol="0"/>
          <a:lstStyle/>
          <a:p>
            <a:pPr defTabSz="803483"/>
            <a:endParaRPr sz="1582">
              <a:solidFill>
                <a:prstClr val="black"/>
              </a:solidFill>
              <a:latin typeface="Calibri"/>
            </a:endParaRPr>
          </a:p>
        </p:txBody>
      </p:sp>
      <p:sp>
        <p:nvSpPr>
          <p:cNvPr id="202" name="object 202"/>
          <p:cNvSpPr/>
          <p:nvPr/>
        </p:nvSpPr>
        <p:spPr>
          <a:xfrm>
            <a:off x="7792579" y="4668947"/>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D442F"/>
          </a:solidFill>
        </p:spPr>
        <p:txBody>
          <a:bodyPr wrap="square" lIns="0" tIns="0" rIns="0" bIns="0" rtlCol="0"/>
          <a:lstStyle/>
          <a:p>
            <a:pPr defTabSz="803483"/>
            <a:endParaRPr sz="1582">
              <a:solidFill>
                <a:prstClr val="black"/>
              </a:solidFill>
              <a:latin typeface="Calibri"/>
            </a:endParaRPr>
          </a:p>
        </p:txBody>
      </p:sp>
      <p:sp>
        <p:nvSpPr>
          <p:cNvPr id="203" name="object 203"/>
          <p:cNvSpPr/>
          <p:nvPr/>
        </p:nvSpPr>
        <p:spPr>
          <a:xfrm>
            <a:off x="7792579" y="4729589"/>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412F"/>
          </a:solidFill>
        </p:spPr>
        <p:txBody>
          <a:bodyPr wrap="square" lIns="0" tIns="0" rIns="0" bIns="0" rtlCol="0"/>
          <a:lstStyle/>
          <a:p>
            <a:pPr defTabSz="803483"/>
            <a:endParaRPr sz="1582">
              <a:solidFill>
                <a:prstClr val="black"/>
              </a:solidFill>
              <a:latin typeface="Calibri"/>
            </a:endParaRPr>
          </a:p>
        </p:txBody>
      </p:sp>
      <p:sp>
        <p:nvSpPr>
          <p:cNvPr id="204" name="object 204"/>
          <p:cNvSpPr/>
          <p:nvPr/>
        </p:nvSpPr>
        <p:spPr>
          <a:xfrm>
            <a:off x="7792579" y="4790264"/>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D3D31"/>
          </a:solidFill>
        </p:spPr>
        <p:txBody>
          <a:bodyPr wrap="square" lIns="0" tIns="0" rIns="0" bIns="0" rtlCol="0"/>
          <a:lstStyle/>
          <a:p>
            <a:pPr defTabSz="803483"/>
            <a:endParaRPr sz="1582">
              <a:solidFill>
                <a:prstClr val="black"/>
              </a:solidFill>
              <a:latin typeface="Calibri"/>
            </a:endParaRPr>
          </a:p>
        </p:txBody>
      </p:sp>
      <p:sp>
        <p:nvSpPr>
          <p:cNvPr id="205" name="object 205"/>
          <p:cNvSpPr/>
          <p:nvPr/>
        </p:nvSpPr>
        <p:spPr>
          <a:xfrm>
            <a:off x="7792579" y="4850906"/>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D3A31"/>
          </a:solidFill>
        </p:spPr>
        <p:txBody>
          <a:bodyPr wrap="square" lIns="0" tIns="0" rIns="0" bIns="0" rtlCol="0"/>
          <a:lstStyle/>
          <a:p>
            <a:pPr defTabSz="803483"/>
            <a:endParaRPr sz="1582">
              <a:solidFill>
                <a:prstClr val="black"/>
              </a:solidFill>
              <a:latin typeface="Calibri"/>
            </a:endParaRPr>
          </a:p>
        </p:txBody>
      </p:sp>
      <p:sp>
        <p:nvSpPr>
          <p:cNvPr id="206" name="object 206"/>
          <p:cNvSpPr/>
          <p:nvPr/>
        </p:nvSpPr>
        <p:spPr>
          <a:xfrm>
            <a:off x="7792579" y="4911593"/>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3631"/>
          </a:solidFill>
        </p:spPr>
        <p:txBody>
          <a:bodyPr wrap="square" lIns="0" tIns="0" rIns="0" bIns="0" rtlCol="0"/>
          <a:lstStyle/>
          <a:p>
            <a:pPr defTabSz="803483"/>
            <a:endParaRPr sz="1582">
              <a:solidFill>
                <a:prstClr val="black"/>
              </a:solidFill>
              <a:latin typeface="Calibri"/>
            </a:endParaRPr>
          </a:p>
        </p:txBody>
      </p:sp>
      <p:sp>
        <p:nvSpPr>
          <p:cNvPr id="207" name="object 207"/>
          <p:cNvSpPr/>
          <p:nvPr/>
        </p:nvSpPr>
        <p:spPr>
          <a:xfrm>
            <a:off x="7792579" y="4972268"/>
            <a:ext cx="267833" cy="60821"/>
          </a:xfrm>
          <a:custGeom>
            <a:avLst/>
            <a:gdLst/>
            <a:ahLst/>
            <a:cxnLst/>
            <a:rect l="l" t="t" r="r" b="b"/>
            <a:pathLst>
              <a:path w="304800" h="69214">
                <a:moveTo>
                  <a:pt x="0" y="0"/>
                </a:moveTo>
                <a:lnTo>
                  <a:pt x="304546" y="0"/>
                </a:lnTo>
                <a:lnTo>
                  <a:pt x="304546" y="69011"/>
                </a:lnTo>
                <a:lnTo>
                  <a:pt x="0" y="69011"/>
                </a:lnTo>
                <a:lnTo>
                  <a:pt x="0"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208" name="object 208"/>
          <p:cNvSpPr/>
          <p:nvPr/>
        </p:nvSpPr>
        <p:spPr>
          <a:xfrm>
            <a:off x="7792579" y="1999818"/>
            <a:ext cx="267833" cy="3033213"/>
          </a:xfrm>
          <a:custGeom>
            <a:avLst/>
            <a:gdLst/>
            <a:ahLst/>
            <a:cxnLst/>
            <a:rect l="l" t="t" r="r" b="b"/>
            <a:pathLst>
              <a:path w="304800" h="3451860">
                <a:moveTo>
                  <a:pt x="0" y="0"/>
                </a:moveTo>
                <a:lnTo>
                  <a:pt x="304546" y="0"/>
                </a:lnTo>
                <a:lnTo>
                  <a:pt x="304546" y="3451720"/>
                </a:lnTo>
                <a:lnTo>
                  <a:pt x="0" y="3451720"/>
                </a:lnTo>
                <a:lnTo>
                  <a:pt x="0" y="0"/>
                </a:lnTo>
                <a:close/>
              </a:path>
            </a:pathLst>
          </a:custGeom>
          <a:ln w="10152">
            <a:solidFill>
              <a:srgbClr val="000000"/>
            </a:solidFill>
          </a:ln>
        </p:spPr>
        <p:txBody>
          <a:bodyPr wrap="square" lIns="0" tIns="0" rIns="0" bIns="0" rtlCol="0"/>
          <a:lstStyle/>
          <a:p>
            <a:pPr defTabSz="803483"/>
            <a:endParaRPr sz="1582">
              <a:solidFill>
                <a:prstClr val="black"/>
              </a:solidFill>
              <a:latin typeface="Calibri"/>
            </a:endParaRPr>
          </a:p>
        </p:txBody>
      </p:sp>
      <p:sp>
        <p:nvSpPr>
          <p:cNvPr id="209" name="object 209"/>
          <p:cNvSpPr txBox="1"/>
          <p:nvPr/>
        </p:nvSpPr>
        <p:spPr>
          <a:xfrm>
            <a:off x="8093663" y="1792328"/>
            <a:ext cx="909518" cy="424728"/>
          </a:xfrm>
          <a:prstGeom prst="rect">
            <a:avLst/>
          </a:prstGeom>
        </p:spPr>
        <p:txBody>
          <a:bodyPr vert="horz" wrap="square" lIns="0" tIns="2790" rIns="0" bIns="0" rtlCol="0">
            <a:spAutoFit/>
          </a:bodyPr>
          <a:lstStyle/>
          <a:p>
            <a:pPr marL="11159" marR="4464" defTabSz="803483">
              <a:lnSpc>
                <a:spcPct val="104099"/>
              </a:lnSpc>
              <a:spcBef>
                <a:spcPts val="22"/>
              </a:spcBef>
            </a:pPr>
            <a:r>
              <a:rPr sz="1318" spc="-31" dirty="0">
                <a:solidFill>
                  <a:prstClr val="black"/>
                </a:solidFill>
                <a:latin typeface="Arial"/>
                <a:cs typeface="Arial"/>
              </a:rPr>
              <a:t>All </a:t>
            </a:r>
            <a:r>
              <a:rPr sz="1318" dirty="0">
                <a:solidFill>
                  <a:prstClr val="black"/>
                </a:solidFill>
                <a:latin typeface="Arial"/>
                <a:cs typeface="Arial"/>
              </a:rPr>
              <a:t>tests  </a:t>
            </a:r>
            <a:r>
              <a:rPr sz="1318" spc="4" dirty="0">
                <a:solidFill>
                  <a:prstClr val="black"/>
                </a:solidFill>
                <a:latin typeface="Arial"/>
                <a:cs typeface="Arial"/>
              </a:rPr>
              <a:t>conflict-f</a:t>
            </a:r>
            <a:r>
              <a:rPr sz="1318" spc="40" dirty="0">
                <a:solidFill>
                  <a:prstClr val="black"/>
                </a:solidFill>
                <a:latin typeface="Arial"/>
                <a:cs typeface="Arial"/>
              </a:rPr>
              <a:t>r</a:t>
            </a:r>
            <a:r>
              <a:rPr sz="1318" spc="-18" dirty="0">
                <a:solidFill>
                  <a:prstClr val="black"/>
                </a:solidFill>
                <a:latin typeface="Arial"/>
                <a:cs typeface="Arial"/>
              </a:rPr>
              <a:t>ee</a:t>
            </a:r>
            <a:endParaRPr sz="1318">
              <a:solidFill>
                <a:prstClr val="black"/>
              </a:solidFill>
              <a:latin typeface="Arial"/>
              <a:cs typeface="Arial"/>
            </a:endParaRPr>
          </a:p>
        </p:txBody>
      </p:sp>
      <p:sp>
        <p:nvSpPr>
          <p:cNvPr id="210" name="object 210"/>
          <p:cNvSpPr txBox="1"/>
          <p:nvPr/>
        </p:nvSpPr>
        <p:spPr>
          <a:xfrm>
            <a:off x="8093663" y="4608878"/>
            <a:ext cx="751050" cy="424728"/>
          </a:xfrm>
          <a:prstGeom prst="rect">
            <a:avLst/>
          </a:prstGeom>
        </p:spPr>
        <p:txBody>
          <a:bodyPr vert="horz" wrap="square" lIns="0" tIns="2790" rIns="0" bIns="0" rtlCol="0">
            <a:spAutoFit/>
          </a:bodyPr>
          <a:lstStyle/>
          <a:p>
            <a:pPr marL="11159" marR="4464" defTabSz="803483">
              <a:lnSpc>
                <a:spcPct val="104099"/>
              </a:lnSpc>
              <a:spcBef>
                <a:spcPts val="22"/>
              </a:spcBef>
            </a:pPr>
            <a:r>
              <a:rPr sz="1318" spc="-31" dirty="0">
                <a:solidFill>
                  <a:prstClr val="black"/>
                </a:solidFill>
                <a:latin typeface="Arial"/>
                <a:cs typeface="Arial"/>
              </a:rPr>
              <a:t>All </a:t>
            </a:r>
            <a:r>
              <a:rPr sz="1318" dirty="0">
                <a:solidFill>
                  <a:prstClr val="black"/>
                </a:solidFill>
                <a:latin typeface="Arial"/>
                <a:cs typeface="Arial"/>
              </a:rPr>
              <a:t>tests  </a:t>
            </a:r>
            <a:r>
              <a:rPr sz="1318" spc="4" dirty="0">
                <a:solidFill>
                  <a:prstClr val="black"/>
                </a:solidFill>
                <a:latin typeface="Arial"/>
                <a:cs typeface="Arial"/>
              </a:rPr>
              <a:t>conflicted</a:t>
            </a:r>
            <a:endParaRPr sz="1318">
              <a:solidFill>
                <a:prstClr val="black"/>
              </a:solidFill>
              <a:latin typeface="Arial"/>
              <a:cs typeface="Arial"/>
            </a:endParaRPr>
          </a:p>
        </p:txBody>
      </p:sp>
      <p:sp>
        <p:nvSpPr>
          <p:cNvPr id="211" name="object 211"/>
          <p:cNvSpPr/>
          <p:nvPr/>
        </p:nvSpPr>
        <p:spPr>
          <a:xfrm>
            <a:off x="4349805" y="5195853"/>
            <a:ext cx="3820532" cy="82582"/>
          </a:xfrm>
          <a:custGeom>
            <a:avLst/>
            <a:gdLst/>
            <a:ahLst/>
            <a:cxnLst/>
            <a:rect l="l" t="t" r="r" b="b"/>
            <a:pathLst>
              <a:path w="4347845" h="93979">
                <a:moveTo>
                  <a:pt x="14287" y="0"/>
                </a:moveTo>
                <a:lnTo>
                  <a:pt x="0" y="0"/>
                </a:lnTo>
                <a:lnTo>
                  <a:pt x="3367" y="25003"/>
                </a:lnTo>
                <a:lnTo>
                  <a:pt x="12568" y="42862"/>
                </a:lnTo>
                <a:lnTo>
                  <a:pt x="27590" y="53578"/>
                </a:lnTo>
                <a:lnTo>
                  <a:pt x="48425" y="57150"/>
                </a:lnTo>
                <a:lnTo>
                  <a:pt x="2146452" y="57150"/>
                </a:lnTo>
                <a:lnTo>
                  <a:pt x="2154288" y="59982"/>
                </a:lnTo>
                <a:lnTo>
                  <a:pt x="2167534" y="93662"/>
                </a:lnTo>
                <a:lnTo>
                  <a:pt x="2180234" y="93662"/>
                </a:lnTo>
                <a:lnTo>
                  <a:pt x="2182558" y="77681"/>
                </a:lnTo>
                <a:lnTo>
                  <a:pt x="2186198" y="71094"/>
                </a:lnTo>
                <a:lnTo>
                  <a:pt x="2173097" y="71094"/>
                </a:lnTo>
                <a:lnTo>
                  <a:pt x="2146841" y="43324"/>
                </a:lnTo>
                <a:lnTo>
                  <a:pt x="2128837" y="41579"/>
                </a:lnTo>
                <a:lnTo>
                  <a:pt x="48425" y="41579"/>
                </a:lnTo>
                <a:lnTo>
                  <a:pt x="40668" y="40965"/>
                </a:lnTo>
                <a:lnTo>
                  <a:pt x="15143" y="10190"/>
                </a:lnTo>
                <a:lnTo>
                  <a:pt x="14287" y="0"/>
                </a:lnTo>
                <a:close/>
              </a:path>
              <a:path w="4347845" h="93979">
                <a:moveTo>
                  <a:pt x="4347527" y="0"/>
                </a:moveTo>
                <a:lnTo>
                  <a:pt x="4333087" y="0"/>
                </a:lnTo>
                <a:lnTo>
                  <a:pt x="4332362" y="10523"/>
                </a:lnTo>
                <a:lnTo>
                  <a:pt x="4330695" y="19392"/>
                </a:lnTo>
                <a:lnTo>
                  <a:pt x="4300346" y="41579"/>
                </a:lnTo>
                <a:lnTo>
                  <a:pt x="2217242" y="41579"/>
                </a:lnTo>
                <a:lnTo>
                  <a:pt x="2208083" y="42025"/>
                </a:lnTo>
                <a:lnTo>
                  <a:pt x="2176409" y="63919"/>
                </a:lnTo>
                <a:lnTo>
                  <a:pt x="2174379" y="71094"/>
                </a:lnTo>
                <a:lnTo>
                  <a:pt x="2186198" y="71094"/>
                </a:lnTo>
                <a:lnTo>
                  <a:pt x="2188864" y="66271"/>
                </a:lnTo>
                <a:lnTo>
                  <a:pt x="2199151" y="59429"/>
                </a:lnTo>
                <a:lnTo>
                  <a:pt x="2213419" y="57150"/>
                </a:lnTo>
                <a:lnTo>
                  <a:pt x="4298950" y="57150"/>
                </a:lnTo>
                <a:lnTo>
                  <a:pt x="4310511" y="56331"/>
                </a:lnTo>
                <a:lnTo>
                  <a:pt x="4344503" y="26614"/>
                </a:lnTo>
                <a:lnTo>
                  <a:pt x="4346782" y="14362"/>
                </a:lnTo>
                <a:lnTo>
                  <a:pt x="4347527" y="0"/>
                </a:lnTo>
                <a:close/>
              </a:path>
            </a:pathLst>
          </a:custGeom>
          <a:solidFill>
            <a:srgbClr val="000000"/>
          </a:solidFill>
        </p:spPr>
        <p:txBody>
          <a:bodyPr wrap="square" lIns="0" tIns="0" rIns="0" bIns="0" rtlCol="0"/>
          <a:lstStyle/>
          <a:p>
            <a:pPr defTabSz="803483"/>
            <a:endParaRPr sz="1582">
              <a:solidFill>
                <a:prstClr val="black"/>
              </a:solidFill>
              <a:latin typeface="Calibri"/>
            </a:endParaRPr>
          </a:p>
        </p:txBody>
      </p:sp>
      <p:sp>
        <p:nvSpPr>
          <p:cNvPr id="212" name="object 212"/>
          <p:cNvSpPr txBox="1"/>
          <p:nvPr/>
        </p:nvSpPr>
        <p:spPr>
          <a:xfrm>
            <a:off x="3752120" y="5270314"/>
            <a:ext cx="4992861" cy="1074252"/>
          </a:xfrm>
          <a:prstGeom prst="rect">
            <a:avLst/>
          </a:prstGeom>
        </p:spPr>
        <p:txBody>
          <a:bodyPr vert="horz" wrap="square" lIns="0" tIns="11160" rIns="0" bIns="0" rtlCol="0">
            <a:spAutoFit/>
          </a:bodyPr>
          <a:lstStyle/>
          <a:p>
            <a:pPr marL="1067405" marR="1061267" algn="ctr" defTabSz="803483">
              <a:lnSpc>
                <a:spcPts val="2812"/>
              </a:lnSpc>
              <a:spcBef>
                <a:spcPts val="88"/>
              </a:spcBef>
            </a:pPr>
            <a:r>
              <a:rPr sz="2241" dirty="0">
                <a:solidFill>
                  <a:prstClr val="black"/>
                </a:solidFill>
                <a:latin typeface="Arial"/>
                <a:cs typeface="Arial"/>
              </a:rPr>
              <a:t>13,664 </a:t>
            </a:r>
            <a:r>
              <a:rPr sz="2241" spc="48" dirty="0">
                <a:solidFill>
                  <a:prstClr val="black"/>
                </a:solidFill>
                <a:latin typeface="Arial"/>
                <a:cs typeface="Arial"/>
              </a:rPr>
              <a:t>total </a:t>
            </a:r>
            <a:r>
              <a:rPr sz="2241" spc="35" dirty="0">
                <a:solidFill>
                  <a:prstClr val="black"/>
                </a:solidFill>
                <a:latin typeface="Arial"/>
                <a:cs typeface="Arial"/>
              </a:rPr>
              <a:t>test</a:t>
            </a:r>
            <a:r>
              <a:rPr sz="2241" spc="-268" dirty="0">
                <a:solidFill>
                  <a:prstClr val="black"/>
                </a:solidFill>
                <a:latin typeface="Arial"/>
                <a:cs typeface="Arial"/>
              </a:rPr>
              <a:t> </a:t>
            </a:r>
            <a:r>
              <a:rPr sz="2241" spc="-57" dirty="0">
                <a:solidFill>
                  <a:prstClr val="black"/>
                </a:solidFill>
                <a:latin typeface="Arial"/>
                <a:cs typeface="Arial"/>
              </a:rPr>
              <a:t>cases  </a:t>
            </a:r>
            <a:r>
              <a:rPr sz="2241" spc="-40" dirty="0">
                <a:solidFill>
                  <a:prstClr val="black"/>
                </a:solidFill>
                <a:latin typeface="Arial"/>
                <a:cs typeface="Arial"/>
              </a:rPr>
              <a:t>68% </a:t>
            </a:r>
            <a:r>
              <a:rPr sz="2241" dirty="0">
                <a:solidFill>
                  <a:prstClr val="black"/>
                </a:solidFill>
                <a:latin typeface="Arial"/>
                <a:cs typeface="Arial"/>
              </a:rPr>
              <a:t>are</a:t>
            </a:r>
            <a:r>
              <a:rPr sz="2241" spc="-110" dirty="0">
                <a:solidFill>
                  <a:prstClr val="black"/>
                </a:solidFill>
                <a:latin typeface="Arial"/>
                <a:cs typeface="Arial"/>
              </a:rPr>
              <a:t> </a:t>
            </a:r>
            <a:r>
              <a:rPr sz="2241" spc="22" dirty="0">
                <a:solidFill>
                  <a:prstClr val="black"/>
                </a:solidFill>
                <a:latin typeface="Arial"/>
                <a:cs typeface="Arial"/>
              </a:rPr>
              <a:t>conflict-free</a:t>
            </a:r>
            <a:endParaRPr sz="2241">
              <a:solidFill>
                <a:prstClr val="black"/>
              </a:solidFill>
              <a:latin typeface="Arial"/>
              <a:cs typeface="Arial"/>
            </a:endParaRPr>
          </a:p>
          <a:p>
            <a:pPr algn="ctr" defTabSz="803483">
              <a:spcBef>
                <a:spcPts val="9"/>
              </a:spcBef>
            </a:pPr>
            <a:r>
              <a:rPr sz="2241" spc="-4" dirty="0">
                <a:solidFill>
                  <a:prstClr val="black"/>
                </a:solidFill>
                <a:latin typeface="Arial"/>
                <a:cs typeface="Arial"/>
              </a:rPr>
              <a:t>Many </a:t>
            </a:r>
            <a:r>
              <a:rPr sz="2241" dirty="0">
                <a:solidFill>
                  <a:prstClr val="black"/>
                </a:solidFill>
                <a:latin typeface="Arial"/>
                <a:cs typeface="Arial"/>
              </a:rPr>
              <a:t>are </a:t>
            </a:r>
            <a:r>
              <a:rPr sz="2241" spc="22" dirty="0">
                <a:solidFill>
                  <a:prstClr val="black"/>
                </a:solidFill>
                <a:latin typeface="Arial"/>
                <a:cs typeface="Arial"/>
              </a:rPr>
              <a:t>"corner </a:t>
            </a:r>
            <a:r>
              <a:rPr sz="2241" spc="-62" dirty="0">
                <a:solidFill>
                  <a:prstClr val="black"/>
                </a:solidFill>
                <a:latin typeface="Arial"/>
                <a:cs typeface="Arial"/>
              </a:rPr>
              <a:t>cases," </a:t>
            </a:r>
            <a:r>
              <a:rPr sz="2241" spc="4" dirty="0">
                <a:solidFill>
                  <a:prstClr val="black"/>
                </a:solidFill>
                <a:latin typeface="Arial"/>
                <a:cs typeface="Arial"/>
              </a:rPr>
              <a:t>many </a:t>
            </a:r>
            <a:r>
              <a:rPr sz="2241" dirty="0">
                <a:solidFill>
                  <a:prstClr val="black"/>
                </a:solidFill>
                <a:latin typeface="Arial"/>
                <a:cs typeface="Arial"/>
              </a:rPr>
              <a:t>are</a:t>
            </a:r>
            <a:r>
              <a:rPr sz="2241" spc="-277" dirty="0">
                <a:solidFill>
                  <a:prstClr val="black"/>
                </a:solidFill>
                <a:latin typeface="Arial"/>
                <a:cs typeface="Arial"/>
              </a:rPr>
              <a:t> </a:t>
            </a:r>
            <a:r>
              <a:rPr sz="2241" spc="44" dirty="0">
                <a:solidFill>
                  <a:prstClr val="black"/>
                </a:solidFill>
                <a:latin typeface="Arial"/>
                <a:cs typeface="Arial"/>
              </a:rPr>
              <a:t>not.</a:t>
            </a:r>
            <a:endParaRPr sz="2241">
              <a:solidFill>
                <a:prstClr val="black"/>
              </a:solidFill>
              <a:latin typeface="Arial"/>
              <a:cs typeface="Arial"/>
            </a:endParaRPr>
          </a:p>
        </p:txBody>
      </p:sp>
      <p:sp>
        <p:nvSpPr>
          <p:cNvPr id="213" name="object 213"/>
          <p:cNvSpPr/>
          <p:nvPr/>
        </p:nvSpPr>
        <p:spPr>
          <a:xfrm>
            <a:off x="1526092" y="6856698"/>
            <a:ext cx="9142047" cy="0"/>
          </a:xfrm>
          <a:custGeom>
            <a:avLst/>
            <a:gdLst/>
            <a:ahLst/>
            <a:cxnLst/>
            <a:rect l="l" t="t" r="r" b="b"/>
            <a:pathLst>
              <a:path w="10403840">
                <a:moveTo>
                  <a:pt x="0" y="0"/>
                </a:moveTo>
                <a:lnTo>
                  <a:pt x="10403827" y="0"/>
                </a:lnTo>
              </a:path>
            </a:pathLst>
          </a:custGeom>
          <a:ln w="3175">
            <a:solidFill>
              <a:srgbClr val="000000"/>
            </a:solidFill>
          </a:ln>
        </p:spPr>
        <p:txBody>
          <a:bodyPr wrap="square" lIns="0" tIns="0" rIns="0" bIns="0" rtlCol="0"/>
          <a:lstStyle/>
          <a:p>
            <a:pPr defTabSz="803483"/>
            <a:endParaRPr sz="1582">
              <a:solidFill>
                <a:prstClr val="black"/>
              </a:solidFill>
              <a:latin typeface="Calibri"/>
            </a:endParaRPr>
          </a:p>
        </p:txBody>
      </p:sp>
      <p:sp>
        <p:nvSpPr>
          <p:cNvPr id="214" name="object 214"/>
          <p:cNvSpPr/>
          <p:nvPr/>
        </p:nvSpPr>
        <p:spPr>
          <a:xfrm>
            <a:off x="1526092" y="174"/>
            <a:ext cx="9142047" cy="669584"/>
          </a:xfrm>
          <a:custGeom>
            <a:avLst/>
            <a:gdLst/>
            <a:ahLst/>
            <a:cxnLst/>
            <a:rect l="l" t="t" r="r" b="b"/>
            <a:pathLst>
              <a:path w="10403840" h="762000">
                <a:moveTo>
                  <a:pt x="0" y="0"/>
                </a:moveTo>
                <a:lnTo>
                  <a:pt x="10403827" y="0"/>
                </a:lnTo>
                <a:lnTo>
                  <a:pt x="10403827" y="762000"/>
                </a:lnTo>
                <a:lnTo>
                  <a:pt x="0" y="762000"/>
                </a:lnTo>
                <a:lnTo>
                  <a:pt x="0" y="0"/>
                </a:lnTo>
                <a:close/>
              </a:path>
            </a:pathLst>
          </a:custGeom>
          <a:solidFill>
            <a:srgbClr val="DFDFDF"/>
          </a:solidFill>
        </p:spPr>
        <p:txBody>
          <a:bodyPr wrap="square" lIns="0" tIns="0" rIns="0" bIns="0" rtlCol="0"/>
          <a:lstStyle/>
          <a:p>
            <a:pPr defTabSz="803483"/>
            <a:endParaRPr sz="1582">
              <a:solidFill>
                <a:prstClr val="black"/>
              </a:solidFill>
              <a:latin typeface="Calibri"/>
            </a:endParaRPr>
          </a:p>
        </p:txBody>
      </p:sp>
      <p:sp>
        <p:nvSpPr>
          <p:cNvPr id="215" name="object 215"/>
          <p:cNvSpPr txBox="1">
            <a:spLocks noGrp="1"/>
          </p:cNvSpPr>
          <p:nvPr>
            <p:ph type="title"/>
          </p:nvPr>
        </p:nvSpPr>
        <p:spPr>
          <a:xfrm>
            <a:off x="1738127" y="51509"/>
            <a:ext cx="7044019" cy="508183"/>
          </a:xfrm>
          <a:prstGeom prst="rect">
            <a:avLst/>
          </a:prstGeom>
        </p:spPr>
        <p:txBody>
          <a:bodyPr vert="horz" wrap="square" lIns="0" tIns="14508" rIns="0" bIns="0" rtlCol="0">
            <a:spAutoFit/>
          </a:bodyPr>
          <a:lstStyle/>
          <a:p>
            <a:pPr marL="11159">
              <a:spcBef>
                <a:spcPts val="114"/>
              </a:spcBef>
            </a:pPr>
            <a:r>
              <a:rPr spc="-114" dirty="0"/>
              <a:t>Commuter  </a:t>
            </a:r>
            <a:r>
              <a:rPr spc="-75" dirty="0"/>
              <a:t>finds </a:t>
            </a:r>
            <a:r>
              <a:rPr spc="-79" dirty="0"/>
              <a:t>non-scalable </a:t>
            </a:r>
            <a:r>
              <a:rPr spc="-100" dirty="0"/>
              <a:t>cases </a:t>
            </a:r>
            <a:r>
              <a:rPr spc="-48" dirty="0"/>
              <a:t>in</a:t>
            </a:r>
            <a:r>
              <a:rPr spc="119" dirty="0"/>
              <a:t> </a:t>
            </a:r>
            <a:r>
              <a:rPr spc="-66" dirty="0"/>
              <a:t>Linux</a:t>
            </a:r>
          </a:p>
        </p:txBody>
      </p:sp>
      <p:sp>
        <p:nvSpPr>
          <p:cNvPr id="216" name="object 216"/>
          <p:cNvSpPr/>
          <p:nvPr/>
        </p:nvSpPr>
        <p:spPr>
          <a:xfrm>
            <a:off x="1526094" y="669758"/>
            <a:ext cx="9142036" cy="178556"/>
          </a:xfrm>
          <a:prstGeom prst="rect">
            <a:avLst/>
          </a:prstGeom>
          <a:blipFill>
            <a:blip r:embed="rId3" cstate="print"/>
            <a:stretch>
              <a:fillRect/>
            </a:stretch>
          </a:blipFill>
        </p:spPr>
        <p:txBody>
          <a:bodyPr wrap="square" lIns="0" tIns="0" rIns="0" bIns="0" rtlCol="0"/>
          <a:lstStyle/>
          <a:p>
            <a:pPr defTabSz="803483"/>
            <a:endParaRPr sz="1582">
              <a:solidFill>
                <a:prstClr val="black"/>
              </a:solidFill>
              <a:latin typeface="Calibri"/>
            </a:endParaRPr>
          </a:p>
        </p:txBody>
      </p:sp>
    </p:spTree>
    <p:extLst>
      <p:ext uri="{BB962C8B-B14F-4D97-AF65-F5344CB8AC3E}">
        <p14:creationId xmlns:p14="http://schemas.microsoft.com/office/powerpoint/2010/main" val="1994469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28193" y="979912"/>
            <a:ext cx="1922263" cy="307596"/>
          </a:xfrm>
          <a:prstGeom prst="rect">
            <a:avLst/>
          </a:prstGeom>
        </p:spPr>
        <p:txBody>
          <a:bodyPr vert="horz" wrap="square" lIns="0" tIns="10044" rIns="0" bIns="0" rtlCol="0">
            <a:spAutoFit/>
          </a:bodyPr>
          <a:lstStyle/>
          <a:p>
            <a:pPr marL="11159" defTabSz="803483">
              <a:spcBef>
                <a:spcPts val="79"/>
              </a:spcBef>
            </a:pPr>
            <a:r>
              <a:rPr sz="1933" spc="66" dirty="0">
                <a:solidFill>
                  <a:srgbClr val="878985"/>
                </a:solidFill>
                <a:latin typeface="Calibri"/>
                <a:cs typeface="Calibri"/>
              </a:rPr>
              <a:t>(Linux </a:t>
            </a:r>
            <a:r>
              <a:rPr sz="1933" spc="26" dirty="0">
                <a:solidFill>
                  <a:srgbClr val="878985"/>
                </a:solidFill>
                <a:latin typeface="Calibri"/>
                <a:cs typeface="Calibri"/>
              </a:rPr>
              <a:t>3.8,</a:t>
            </a:r>
            <a:r>
              <a:rPr sz="1933" dirty="0">
                <a:solidFill>
                  <a:srgbClr val="878985"/>
                </a:solidFill>
                <a:latin typeface="Calibri"/>
                <a:cs typeface="Calibri"/>
              </a:rPr>
              <a:t> </a:t>
            </a:r>
            <a:r>
              <a:rPr sz="1933" spc="48" dirty="0">
                <a:solidFill>
                  <a:srgbClr val="878985"/>
                </a:solidFill>
                <a:latin typeface="Calibri"/>
                <a:cs typeface="Calibri"/>
              </a:rPr>
              <a:t>ramfs)</a:t>
            </a:r>
            <a:endParaRPr sz="1933">
              <a:solidFill>
                <a:prstClr val="black"/>
              </a:solidFill>
              <a:latin typeface="Calibri"/>
              <a:cs typeface="Calibri"/>
            </a:endParaRPr>
          </a:p>
        </p:txBody>
      </p:sp>
      <p:sp>
        <p:nvSpPr>
          <p:cNvPr id="3" name="object 3"/>
          <p:cNvSpPr/>
          <p:nvPr/>
        </p:nvSpPr>
        <p:spPr>
          <a:xfrm>
            <a:off x="4402691" y="1821385"/>
            <a:ext cx="802942" cy="1873718"/>
          </a:xfrm>
          <a:custGeom>
            <a:avLst/>
            <a:gdLst/>
            <a:ahLst/>
            <a:cxnLst/>
            <a:rect l="l" t="t" r="r" b="b"/>
            <a:pathLst>
              <a:path w="913764" h="2132329">
                <a:moveTo>
                  <a:pt x="406044" y="0"/>
                </a:moveTo>
                <a:lnTo>
                  <a:pt x="0" y="0"/>
                </a:lnTo>
                <a:lnTo>
                  <a:pt x="0" y="2030463"/>
                </a:lnTo>
                <a:lnTo>
                  <a:pt x="101498" y="2131961"/>
                </a:lnTo>
                <a:lnTo>
                  <a:pt x="203047" y="2030463"/>
                </a:lnTo>
                <a:lnTo>
                  <a:pt x="406048" y="2030463"/>
                </a:lnTo>
                <a:lnTo>
                  <a:pt x="609104" y="1827415"/>
                </a:lnTo>
                <a:lnTo>
                  <a:pt x="812152" y="1827415"/>
                </a:lnTo>
                <a:lnTo>
                  <a:pt x="913650" y="1725866"/>
                </a:lnTo>
                <a:lnTo>
                  <a:pt x="812152" y="1624368"/>
                </a:lnTo>
                <a:lnTo>
                  <a:pt x="913650" y="1522856"/>
                </a:lnTo>
                <a:lnTo>
                  <a:pt x="812152" y="1421307"/>
                </a:lnTo>
                <a:lnTo>
                  <a:pt x="913650" y="1319809"/>
                </a:lnTo>
                <a:lnTo>
                  <a:pt x="812152" y="1218260"/>
                </a:lnTo>
                <a:lnTo>
                  <a:pt x="913650" y="1116761"/>
                </a:lnTo>
                <a:lnTo>
                  <a:pt x="812152" y="1015212"/>
                </a:lnTo>
                <a:lnTo>
                  <a:pt x="609104" y="1015212"/>
                </a:lnTo>
                <a:lnTo>
                  <a:pt x="406044" y="812203"/>
                </a:lnTo>
                <a:lnTo>
                  <a:pt x="507593" y="710653"/>
                </a:lnTo>
                <a:lnTo>
                  <a:pt x="406044" y="609155"/>
                </a:lnTo>
                <a:lnTo>
                  <a:pt x="507593" y="507606"/>
                </a:lnTo>
                <a:lnTo>
                  <a:pt x="304545" y="304609"/>
                </a:lnTo>
                <a:lnTo>
                  <a:pt x="507593" y="101549"/>
                </a:lnTo>
                <a:lnTo>
                  <a:pt x="406044" y="0"/>
                </a:lnTo>
                <a:close/>
              </a:path>
              <a:path w="913764" h="2132329">
                <a:moveTo>
                  <a:pt x="406048" y="2030463"/>
                </a:moveTo>
                <a:lnTo>
                  <a:pt x="203047" y="2030463"/>
                </a:lnTo>
                <a:lnTo>
                  <a:pt x="304545" y="2131961"/>
                </a:lnTo>
                <a:lnTo>
                  <a:pt x="406048" y="2030463"/>
                </a:lnTo>
                <a:close/>
              </a:path>
              <a:path w="913764" h="2132329">
                <a:moveTo>
                  <a:pt x="812152" y="1827415"/>
                </a:moveTo>
                <a:lnTo>
                  <a:pt x="609104" y="1827415"/>
                </a:lnTo>
                <a:lnTo>
                  <a:pt x="710653" y="1928914"/>
                </a:lnTo>
                <a:lnTo>
                  <a:pt x="812152" y="1827415"/>
                </a:lnTo>
                <a:close/>
              </a:path>
              <a:path w="913764" h="2132329">
                <a:moveTo>
                  <a:pt x="710653" y="913714"/>
                </a:moveTo>
                <a:lnTo>
                  <a:pt x="609104" y="1015212"/>
                </a:lnTo>
                <a:lnTo>
                  <a:pt x="812152" y="1015212"/>
                </a:lnTo>
                <a:lnTo>
                  <a:pt x="710653" y="913714"/>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4" name="object 4"/>
          <p:cNvSpPr/>
          <p:nvPr/>
        </p:nvSpPr>
        <p:spPr>
          <a:xfrm>
            <a:off x="4402690" y="3427180"/>
            <a:ext cx="178556" cy="178556"/>
          </a:xfrm>
          <a:custGeom>
            <a:avLst/>
            <a:gdLst/>
            <a:ahLst/>
            <a:cxnLst/>
            <a:rect l="l" t="t" r="r" b="b"/>
            <a:pathLst>
              <a:path w="203200" h="203200">
                <a:moveTo>
                  <a:pt x="0" y="0"/>
                </a:moveTo>
                <a:lnTo>
                  <a:pt x="203041" y="203041"/>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 name="object 5"/>
          <p:cNvSpPr/>
          <p:nvPr/>
        </p:nvSpPr>
        <p:spPr>
          <a:xfrm>
            <a:off x="4402690" y="3248748"/>
            <a:ext cx="357111" cy="357111"/>
          </a:xfrm>
          <a:custGeom>
            <a:avLst/>
            <a:gdLst/>
            <a:ahLst/>
            <a:cxnLst/>
            <a:rect l="l" t="t" r="r" b="b"/>
            <a:pathLst>
              <a:path w="406400" h="406400">
                <a:moveTo>
                  <a:pt x="0" y="0"/>
                </a:moveTo>
                <a:lnTo>
                  <a:pt x="406072" y="40607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6" name="object 6"/>
          <p:cNvSpPr/>
          <p:nvPr/>
        </p:nvSpPr>
        <p:spPr>
          <a:xfrm>
            <a:off x="4402690" y="3070334"/>
            <a:ext cx="446389" cy="446389"/>
          </a:xfrm>
          <a:custGeom>
            <a:avLst/>
            <a:gdLst/>
            <a:ahLst/>
            <a:cxnLst/>
            <a:rect l="l" t="t" r="r" b="b"/>
            <a:pathLst>
              <a:path w="508000" h="508000">
                <a:moveTo>
                  <a:pt x="0" y="0"/>
                </a:moveTo>
                <a:lnTo>
                  <a:pt x="507581" y="50760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7" name="object 7"/>
          <p:cNvSpPr/>
          <p:nvPr/>
        </p:nvSpPr>
        <p:spPr>
          <a:xfrm>
            <a:off x="4402690" y="2891911"/>
            <a:ext cx="535667" cy="535667"/>
          </a:xfrm>
          <a:custGeom>
            <a:avLst/>
            <a:gdLst/>
            <a:ahLst/>
            <a:cxnLst/>
            <a:rect l="l" t="t" r="r" b="b"/>
            <a:pathLst>
              <a:path w="609600" h="609600">
                <a:moveTo>
                  <a:pt x="0" y="0"/>
                </a:moveTo>
                <a:lnTo>
                  <a:pt x="609111" y="60913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8" name="object 8"/>
          <p:cNvSpPr/>
          <p:nvPr/>
        </p:nvSpPr>
        <p:spPr>
          <a:xfrm>
            <a:off x="4937929" y="3427171"/>
            <a:ext cx="11718" cy="11718"/>
          </a:xfrm>
          <a:custGeom>
            <a:avLst/>
            <a:gdLst/>
            <a:ahLst/>
            <a:cxnLst/>
            <a:rect l="l" t="t" r="r" b="b"/>
            <a:pathLst>
              <a:path w="13335" h="13335">
                <a:moveTo>
                  <a:pt x="0" y="0"/>
                </a:moveTo>
                <a:lnTo>
                  <a:pt x="13261" y="13261"/>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9" name="object 9"/>
          <p:cNvSpPr/>
          <p:nvPr/>
        </p:nvSpPr>
        <p:spPr>
          <a:xfrm>
            <a:off x="4402692" y="2713517"/>
            <a:ext cx="713664" cy="713664"/>
          </a:xfrm>
          <a:custGeom>
            <a:avLst/>
            <a:gdLst/>
            <a:ahLst/>
            <a:cxnLst/>
            <a:rect l="l" t="t" r="r" b="b"/>
            <a:pathLst>
              <a:path w="812164" h="812164">
                <a:moveTo>
                  <a:pt x="0" y="0"/>
                </a:moveTo>
                <a:lnTo>
                  <a:pt x="812152" y="8121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 name="object 10"/>
          <p:cNvSpPr/>
          <p:nvPr/>
        </p:nvSpPr>
        <p:spPr>
          <a:xfrm>
            <a:off x="4402692" y="2535096"/>
            <a:ext cx="713664" cy="713664"/>
          </a:xfrm>
          <a:custGeom>
            <a:avLst/>
            <a:gdLst/>
            <a:ahLst/>
            <a:cxnLst/>
            <a:rect l="l" t="t" r="r" b="b"/>
            <a:pathLst>
              <a:path w="812164" h="812164">
                <a:moveTo>
                  <a:pt x="0" y="0"/>
                </a:moveTo>
                <a:lnTo>
                  <a:pt x="812152" y="8121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1" name="object 11"/>
          <p:cNvSpPr/>
          <p:nvPr/>
        </p:nvSpPr>
        <p:spPr>
          <a:xfrm>
            <a:off x="4402690" y="2356672"/>
            <a:ext cx="735426" cy="735426"/>
          </a:xfrm>
          <a:custGeom>
            <a:avLst/>
            <a:gdLst/>
            <a:ahLst/>
            <a:cxnLst/>
            <a:rect l="l" t="t" r="r" b="b"/>
            <a:pathLst>
              <a:path w="836929" h="836929">
                <a:moveTo>
                  <a:pt x="0" y="0"/>
                </a:moveTo>
                <a:lnTo>
                  <a:pt x="836907" y="83690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 name="object 12"/>
          <p:cNvSpPr/>
          <p:nvPr/>
        </p:nvSpPr>
        <p:spPr>
          <a:xfrm>
            <a:off x="4402690" y="2178256"/>
            <a:ext cx="357111" cy="357111"/>
          </a:xfrm>
          <a:custGeom>
            <a:avLst/>
            <a:gdLst/>
            <a:ahLst/>
            <a:cxnLst/>
            <a:rect l="l" t="t" r="r" b="b"/>
            <a:pathLst>
              <a:path w="406400" h="406400">
                <a:moveTo>
                  <a:pt x="0" y="0"/>
                </a:moveTo>
                <a:lnTo>
                  <a:pt x="406054" y="40606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 name="object 13"/>
          <p:cNvSpPr/>
          <p:nvPr/>
        </p:nvSpPr>
        <p:spPr>
          <a:xfrm>
            <a:off x="4825071" y="2600649"/>
            <a:ext cx="369387" cy="369387"/>
          </a:xfrm>
          <a:custGeom>
            <a:avLst/>
            <a:gdLst/>
            <a:ahLst/>
            <a:cxnLst/>
            <a:rect l="l" t="t" r="r" b="b"/>
            <a:pathLst>
              <a:path w="420370" h="420370">
                <a:moveTo>
                  <a:pt x="0" y="0"/>
                </a:moveTo>
                <a:lnTo>
                  <a:pt x="419886" y="41989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4" name="object 14"/>
          <p:cNvSpPr/>
          <p:nvPr/>
        </p:nvSpPr>
        <p:spPr>
          <a:xfrm>
            <a:off x="4402690" y="1999825"/>
            <a:ext cx="357111" cy="357111"/>
          </a:xfrm>
          <a:custGeom>
            <a:avLst/>
            <a:gdLst/>
            <a:ahLst/>
            <a:cxnLst/>
            <a:rect l="l" t="t" r="r" b="b"/>
            <a:pathLst>
              <a:path w="406400" h="406400">
                <a:moveTo>
                  <a:pt x="0" y="0"/>
                </a:moveTo>
                <a:lnTo>
                  <a:pt x="406058" y="40607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 name="object 15"/>
          <p:cNvSpPr/>
          <p:nvPr/>
        </p:nvSpPr>
        <p:spPr>
          <a:xfrm>
            <a:off x="4804611" y="2401761"/>
            <a:ext cx="44639" cy="44639"/>
          </a:xfrm>
          <a:custGeom>
            <a:avLst/>
            <a:gdLst/>
            <a:ahLst/>
            <a:cxnLst/>
            <a:rect l="l" t="t" r="r" b="b"/>
            <a:pathLst>
              <a:path w="50800" h="50800">
                <a:moveTo>
                  <a:pt x="0" y="0"/>
                </a:moveTo>
                <a:lnTo>
                  <a:pt x="50185" y="5018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6" name="object 16"/>
          <p:cNvSpPr/>
          <p:nvPr/>
        </p:nvSpPr>
        <p:spPr>
          <a:xfrm>
            <a:off x="5116310" y="2713473"/>
            <a:ext cx="74212" cy="74212"/>
          </a:xfrm>
          <a:custGeom>
            <a:avLst/>
            <a:gdLst/>
            <a:ahLst/>
            <a:cxnLst/>
            <a:rect l="l" t="t" r="r" b="b"/>
            <a:pathLst>
              <a:path w="84454" h="84455">
                <a:moveTo>
                  <a:pt x="0" y="0"/>
                </a:moveTo>
                <a:lnTo>
                  <a:pt x="83949" y="839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7" name="object 17"/>
          <p:cNvSpPr/>
          <p:nvPr/>
        </p:nvSpPr>
        <p:spPr>
          <a:xfrm>
            <a:off x="5027139" y="2624298"/>
            <a:ext cx="89278" cy="89278"/>
          </a:xfrm>
          <a:custGeom>
            <a:avLst/>
            <a:gdLst/>
            <a:ahLst/>
            <a:cxnLst/>
            <a:rect l="l" t="t" r="r" b="b"/>
            <a:pathLst>
              <a:path w="101600" h="101600">
                <a:moveTo>
                  <a:pt x="0" y="0"/>
                </a:moveTo>
                <a:lnTo>
                  <a:pt x="101477" y="10148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8" name="object 18"/>
          <p:cNvSpPr/>
          <p:nvPr/>
        </p:nvSpPr>
        <p:spPr>
          <a:xfrm>
            <a:off x="4402690" y="1821441"/>
            <a:ext cx="267833" cy="267833"/>
          </a:xfrm>
          <a:custGeom>
            <a:avLst/>
            <a:gdLst/>
            <a:ahLst/>
            <a:cxnLst/>
            <a:rect l="l" t="t" r="r" b="b"/>
            <a:pathLst>
              <a:path w="304800" h="304800">
                <a:moveTo>
                  <a:pt x="0" y="0"/>
                </a:moveTo>
                <a:lnTo>
                  <a:pt x="304546" y="30454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9" name="object 19"/>
          <p:cNvSpPr/>
          <p:nvPr/>
        </p:nvSpPr>
        <p:spPr>
          <a:xfrm>
            <a:off x="4671389" y="2090140"/>
            <a:ext cx="177440" cy="177440"/>
          </a:xfrm>
          <a:custGeom>
            <a:avLst/>
            <a:gdLst/>
            <a:ahLst/>
            <a:cxnLst/>
            <a:rect l="l" t="t" r="r" b="b"/>
            <a:pathLst>
              <a:path w="201929" h="201930">
                <a:moveTo>
                  <a:pt x="0" y="0"/>
                </a:moveTo>
                <a:lnTo>
                  <a:pt x="201783" y="20178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0" name="object 20"/>
          <p:cNvSpPr/>
          <p:nvPr/>
        </p:nvSpPr>
        <p:spPr>
          <a:xfrm>
            <a:off x="4581065" y="1821385"/>
            <a:ext cx="178556" cy="178556"/>
          </a:xfrm>
          <a:custGeom>
            <a:avLst/>
            <a:gdLst/>
            <a:ahLst/>
            <a:cxnLst/>
            <a:rect l="l" t="t" r="r" b="b"/>
            <a:pathLst>
              <a:path w="203200" h="203200">
                <a:moveTo>
                  <a:pt x="0" y="0"/>
                </a:moveTo>
                <a:lnTo>
                  <a:pt x="203076" y="20307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1" name="object 21"/>
          <p:cNvSpPr/>
          <p:nvPr/>
        </p:nvSpPr>
        <p:spPr>
          <a:xfrm>
            <a:off x="4759489" y="1821386"/>
            <a:ext cx="267833" cy="267833"/>
          </a:xfrm>
          <a:custGeom>
            <a:avLst/>
            <a:gdLst/>
            <a:ahLst/>
            <a:cxnLst/>
            <a:rect l="l" t="t" r="r" b="b"/>
            <a:pathLst>
              <a:path w="304800" h="304800">
                <a:moveTo>
                  <a:pt x="203060" y="0"/>
                </a:moveTo>
                <a:lnTo>
                  <a:pt x="0" y="0"/>
                </a:lnTo>
                <a:lnTo>
                  <a:pt x="0" y="203060"/>
                </a:lnTo>
                <a:lnTo>
                  <a:pt x="101549" y="304609"/>
                </a:lnTo>
                <a:lnTo>
                  <a:pt x="304609" y="101549"/>
                </a:lnTo>
                <a:lnTo>
                  <a:pt x="203060" y="0"/>
                </a:lnTo>
                <a:close/>
              </a:path>
            </a:pathLst>
          </a:custGeom>
          <a:solidFill>
            <a:srgbClr val="F97E28"/>
          </a:solidFill>
        </p:spPr>
        <p:txBody>
          <a:bodyPr wrap="square" lIns="0" tIns="0" rIns="0" bIns="0" rtlCol="0"/>
          <a:lstStyle/>
          <a:p>
            <a:pPr defTabSz="803483"/>
            <a:endParaRPr sz="1582">
              <a:solidFill>
                <a:prstClr val="black"/>
              </a:solidFill>
              <a:latin typeface="Calibri"/>
            </a:endParaRPr>
          </a:p>
        </p:txBody>
      </p:sp>
      <p:sp>
        <p:nvSpPr>
          <p:cNvPr id="22" name="object 22"/>
          <p:cNvSpPr/>
          <p:nvPr/>
        </p:nvSpPr>
        <p:spPr>
          <a:xfrm>
            <a:off x="4937921" y="1821386"/>
            <a:ext cx="267833" cy="267833"/>
          </a:xfrm>
          <a:custGeom>
            <a:avLst/>
            <a:gdLst/>
            <a:ahLst/>
            <a:cxnLst/>
            <a:rect l="l" t="t" r="r" b="b"/>
            <a:pathLst>
              <a:path w="304800" h="304800">
                <a:moveTo>
                  <a:pt x="203047" y="0"/>
                </a:moveTo>
                <a:lnTo>
                  <a:pt x="0" y="0"/>
                </a:lnTo>
                <a:lnTo>
                  <a:pt x="0" y="203060"/>
                </a:lnTo>
                <a:lnTo>
                  <a:pt x="101549" y="304609"/>
                </a:lnTo>
                <a:lnTo>
                  <a:pt x="304546" y="101549"/>
                </a:lnTo>
                <a:lnTo>
                  <a:pt x="203047" y="0"/>
                </a:lnTo>
                <a:close/>
              </a:path>
            </a:pathLst>
          </a:custGeom>
          <a:solidFill>
            <a:srgbClr val="F98326"/>
          </a:solidFill>
        </p:spPr>
        <p:txBody>
          <a:bodyPr wrap="square" lIns="0" tIns="0" rIns="0" bIns="0" rtlCol="0"/>
          <a:lstStyle/>
          <a:p>
            <a:pPr defTabSz="803483"/>
            <a:endParaRPr sz="1582">
              <a:solidFill>
                <a:prstClr val="black"/>
              </a:solidFill>
              <a:latin typeface="Calibri"/>
            </a:endParaRPr>
          </a:p>
        </p:txBody>
      </p:sp>
      <p:sp>
        <p:nvSpPr>
          <p:cNvPr id="23" name="object 23"/>
          <p:cNvSpPr/>
          <p:nvPr/>
        </p:nvSpPr>
        <p:spPr>
          <a:xfrm>
            <a:off x="5116343" y="1821386"/>
            <a:ext cx="267833" cy="267833"/>
          </a:xfrm>
          <a:custGeom>
            <a:avLst/>
            <a:gdLst/>
            <a:ahLst/>
            <a:cxnLst/>
            <a:rect l="l" t="t" r="r" b="b"/>
            <a:pathLst>
              <a:path w="304800" h="304800">
                <a:moveTo>
                  <a:pt x="203047" y="0"/>
                </a:moveTo>
                <a:lnTo>
                  <a:pt x="0" y="0"/>
                </a:lnTo>
                <a:lnTo>
                  <a:pt x="0" y="203060"/>
                </a:lnTo>
                <a:lnTo>
                  <a:pt x="101498" y="304609"/>
                </a:lnTo>
                <a:lnTo>
                  <a:pt x="304546" y="101549"/>
                </a:lnTo>
                <a:lnTo>
                  <a:pt x="203047" y="0"/>
                </a:lnTo>
                <a:close/>
              </a:path>
            </a:pathLst>
          </a:custGeom>
          <a:solidFill>
            <a:srgbClr val="F97728"/>
          </a:solidFill>
        </p:spPr>
        <p:txBody>
          <a:bodyPr wrap="square" lIns="0" tIns="0" rIns="0" bIns="0" rtlCol="0"/>
          <a:lstStyle/>
          <a:p>
            <a:pPr defTabSz="803483"/>
            <a:endParaRPr sz="1582">
              <a:solidFill>
                <a:prstClr val="black"/>
              </a:solidFill>
              <a:latin typeface="Calibri"/>
            </a:endParaRPr>
          </a:p>
        </p:txBody>
      </p:sp>
      <p:sp>
        <p:nvSpPr>
          <p:cNvPr id="24" name="object 24"/>
          <p:cNvSpPr/>
          <p:nvPr/>
        </p:nvSpPr>
        <p:spPr>
          <a:xfrm>
            <a:off x="5294765" y="1821386"/>
            <a:ext cx="267833" cy="267833"/>
          </a:xfrm>
          <a:custGeom>
            <a:avLst/>
            <a:gdLst/>
            <a:ahLst/>
            <a:cxnLst/>
            <a:rect l="l" t="t" r="r" b="b"/>
            <a:pathLst>
              <a:path w="304800" h="304800">
                <a:moveTo>
                  <a:pt x="203047" y="0"/>
                </a:moveTo>
                <a:lnTo>
                  <a:pt x="0" y="0"/>
                </a:lnTo>
                <a:lnTo>
                  <a:pt x="0" y="203060"/>
                </a:lnTo>
                <a:lnTo>
                  <a:pt x="101498" y="304609"/>
                </a:lnTo>
                <a:lnTo>
                  <a:pt x="304558" y="101549"/>
                </a:lnTo>
                <a:lnTo>
                  <a:pt x="203047" y="0"/>
                </a:lnTo>
                <a:close/>
              </a:path>
            </a:pathLst>
          </a:custGeom>
          <a:solidFill>
            <a:srgbClr val="F6C11F"/>
          </a:solidFill>
        </p:spPr>
        <p:txBody>
          <a:bodyPr wrap="square" lIns="0" tIns="0" rIns="0" bIns="0" rtlCol="0"/>
          <a:lstStyle/>
          <a:p>
            <a:pPr defTabSz="803483"/>
            <a:endParaRPr sz="1582">
              <a:solidFill>
                <a:prstClr val="black"/>
              </a:solidFill>
              <a:latin typeface="Calibri"/>
            </a:endParaRPr>
          </a:p>
        </p:txBody>
      </p:sp>
      <p:sp>
        <p:nvSpPr>
          <p:cNvPr id="25" name="object 25"/>
          <p:cNvSpPr/>
          <p:nvPr/>
        </p:nvSpPr>
        <p:spPr>
          <a:xfrm>
            <a:off x="5473186" y="1821386"/>
            <a:ext cx="267833" cy="267833"/>
          </a:xfrm>
          <a:custGeom>
            <a:avLst/>
            <a:gdLst/>
            <a:ahLst/>
            <a:cxnLst/>
            <a:rect l="l" t="t" r="r" b="b"/>
            <a:pathLst>
              <a:path w="304800" h="304800">
                <a:moveTo>
                  <a:pt x="203009" y="0"/>
                </a:moveTo>
                <a:lnTo>
                  <a:pt x="0" y="0"/>
                </a:lnTo>
                <a:lnTo>
                  <a:pt x="0" y="203060"/>
                </a:lnTo>
                <a:lnTo>
                  <a:pt x="101511" y="304609"/>
                </a:lnTo>
                <a:lnTo>
                  <a:pt x="304558" y="101549"/>
                </a:lnTo>
                <a:lnTo>
                  <a:pt x="203009" y="0"/>
                </a:lnTo>
                <a:close/>
              </a:path>
            </a:pathLst>
          </a:custGeom>
          <a:solidFill>
            <a:srgbClr val="F4CF1C"/>
          </a:solidFill>
        </p:spPr>
        <p:txBody>
          <a:bodyPr wrap="square" lIns="0" tIns="0" rIns="0" bIns="0" rtlCol="0"/>
          <a:lstStyle/>
          <a:p>
            <a:pPr defTabSz="803483"/>
            <a:endParaRPr sz="1582">
              <a:solidFill>
                <a:prstClr val="black"/>
              </a:solidFill>
              <a:latin typeface="Calibri"/>
            </a:endParaRPr>
          </a:p>
        </p:txBody>
      </p:sp>
      <p:sp>
        <p:nvSpPr>
          <p:cNvPr id="26" name="object 26"/>
          <p:cNvSpPr/>
          <p:nvPr/>
        </p:nvSpPr>
        <p:spPr>
          <a:xfrm>
            <a:off x="5651575" y="1821386"/>
            <a:ext cx="267833" cy="267833"/>
          </a:xfrm>
          <a:custGeom>
            <a:avLst/>
            <a:gdLst/>
            <a:ahLst/>
            <a:cxnLst/>
            <a:rect l="l" t="t" r="r" b="b"/>
            <a:pathLst>
              <a:path w="304800" h="304800">
                <a:moveTo>
                  <a:pt x="203047" y="0"/>
                </a:moveTo>
                <a:lnTo>
                  <a:pt x="0" y="0"/>
                </a:lnTo>
                <a:lnTo>
                  <a:pt x="0" y="203060"/>
                </a:lnTo>
                <a:lnTo>
                  <a:pt x="101549" y="304609"/>
                </a:lnTo>
                <a:lnTo>
                  <a:pt x="304596" y="101549"/>
                </a:lnTo>
                <a:lnTo>
                  <a:pt x="203047" y="0"/>
                </a:lnTo>
                <a:close/>
              </a:path>
            </a:pathLst>
          </a:custGeom>
          <a:solidFill>
            <a:srgbClr val="F6C81D"/>
          </a:solidFill>
        </p:spPr>
        <p:txBody>
          <a:bodyPr wrap="square" lIns="0" tIns="0" rIns="0" bIns="0" rtlCol="0"/>
          <a:lstStyle/>
          <a:p>
            <a:pPr defTabSz="803483"/>
            <a:endParaRPr sz="1582">
              <a:solidFill>
                <a:prstClr val="black"/>
              </a:solidFill>
              <a:latin typeface="Calibri"/>
            </a:endParaRPr>
          </a:p>
        </p:txBody>
      </p:sp>
      <p:sp>
        <p:nvSpPr>
          <p:cNvPr id="27" name="object 27"/>
          <p:cNvSpPr/>
          <p:nvPr/>
        </p:nvSpPr>
        <p:spPr>
          <a:xfrm>
            <a:off x="5829996" y="1821386"/>
            <a:ext cx="267833" cy="267833"/>
          </a:xfrm>
          <a:custGeom>
            <a:avLst/>
            <a:gdLst/>
            <a:ahLst/>
            <a:cxnLst/>
            <a:rect l="l" t="t" r="r" b="b"/>
            <a:pathLst>
              <a:path w="304800" h="304800">
                <a:moveTo>
                  <a:pt x="203047" y="0"/>
                </a:moveTo>
                <a:lnTo>
                  <a:pt x="0" y="0"/>
                </a:lnTo>
                <a:lnTo>
                  <a:pt x="0" y="203060"/>
                </a:lnTo>
                <a:lnTo>
                  <a:pt x="101549" y="304609"/>
                </a:lnTo>
                <a:lnTo>
                  <a:pt x="304558" y="101549"/>
                </a:lnTo>
                <a:lnTo>
                  <a:pt x="203047" y="0"/>
                </a:lnTo>
                <a:close/>
              </a:path>
            </a:pathLst>
          </a:custGeom>
          <a:solidFill>
            <a:srgbClr val="F4D11C"/>
          </a:solidFill>
        </p:spPr>
        <p:txBody>
          <a:bodyPr wrap="square" lIns="0" tIns="0" rIns="0" bIns="0" rtlCol="0"/>
          <a:lstStyle/>
          <a:p>
            <a:pPr defTabSz="803483"/>
            <a:endParaRPr sz="1582">
              <a:solidFill>
                <a:prstClr val="black"/>
              </a:solidFill>
              <a:latin typeface="Calibri"/>
            </a:endParaRPr>
          </a:p>
        </p:txBody>
      </p:sp>
      <p:sp>
        <p:nvSpPr>
          <p:cNvPr id="28" name="object 28"/>
          <p:cNvSpPr/>
          <p:nvPr/>
        </p:nvSpPr>
        <p:spPr>
          <a:xfrm>
            <a:off x="6008418" y="1821386"/>
            <a:ext cx="267833" cy="267833"/>
          </a:xfrm>
          <a:custGeom>
            <a:avLst/>
            <a:gdLst/>
            <a:ahLst/>
            <a:cxnLst/>
            <a:rect l="l" t="t" r="r" b="b"/>
            <a:pathLst>
              <a:path w="304800" h="304800">
                <a:moveTo>
                  <a:pt x="203060" y="0"/>
                </a:moveTo>
                <a:lnTo>
                  <a:pt x="0" y="0"/>
                </a:lnTo>
                <a:lnTo>
                  <a:pt x="0" y="203060"/>
                </a:lnTo>
                <a:lnTo>
                  <a:pt x="101511" y="304609"/>
                </a:lnTo>
                <a:lnTo>
                  <a:pt x="304558" y="101549"/>
                </a:lnTo>
                <a:lnTo>
                  <a:pt x="203060" y="0"/>
                </a:lnTo>
                <a:close/>
              </a:path>
            </a:pathLst>
          </a:custGeom>
          <a:solidFill>
            <a:srgbClr val="F4CD1C"/>
          </a:solidFill>
        </p:spPr>
        <p:txBody>
          <a:bodyPr wrap="square" lIns="0" tIns="0" rIns="0" bIns="0" rtlCol="0"/>
          <a:lstStyle/>
          <a:p>
            <a:pPr defTabSz="803483"/>
            <a:endParaRPr sz="1582">
              <a:solidFill>
                <a:prstClr val="black"/>
              </a:solidFill>
              <a:latin typeface="Calibri"/>
            </a:endParaRPr>
          </a:p>
        </p:txBody>
      </p:sp>
      <p:sp>
        <p:nvSpPr>
          <p:cNvPr id="29" name="object 29"/>
          <p:cNvSpPr/>
          <p:nvPr/>
        </p:nvSpPr>
        <p:spPr>
          <a:xfrm>
            <a:off x="6186851" y="1821386"/>
            <a:ext cx="267833" cy="267833"/>
          </a:xfrm>
          <a:custGeom>
            <a:avLst/>
            <a:gdLst/>
            <a:ahLst/>
            <a:cxnLst/>
            <a:rect l="l" t="t" r="r" b="b"/>
            <a:pathLst>
              <a:path w="304800" h="304800">
                <a:moveTo>
                  <a:pt x="203047" y="0"/>
                </a:moveTo>
                <a:lnTo>
                  <a:pt x="0" y="0"/>
                </a:lnTo>
                <a:lnTo>
                  <a:pt x="0" y="203060"/>
                </a:lnTo>
                <a:lnTo>
                  <a:pt x="101498" y="304609"/>
                </a:lnTo>
                <a:lnTo>
                  <a:pt x="304545" y="101549"/>
                </a:lnTo>
                <a:lnTo>
                  <a:pt x="203047" y="0"/>
                </a:lnTo>
                <a:close/>
              </a:path>
            </a:pathLst>
          </a:custGeom>
          <a:solidFill>
            <a:srgbClr val="F98326"/>
          </a:solidFill>
        </p:spPr>
        <p:txBody>
          <a:bodyPr wrap="square" lIns="0" tIns="0" rIns="0" bIns="0" rtlCol="0"/>
          <a:lstStyle/>
          <a:p>
            <a:pPr defTabSz="803483"/>
            <a:endParaRPr sz="1582">
              <a:solidFill>
                <a:prstClr val="black"/>
              </a:solidFill>
              <a:latin typeface="Calibri"/>
            </a:endParaRPr>
          </a:p>
        </p:txBody>
      </p:sp>
      <p:sp>
        <p:nvSpPr>
          <p:cNvPr id="30" name="object 30"/>
          <p:cNvSpPr/>
          <p:nvPr/>
        </p:nvSpPr>
        <p:spPr>
          <a:xfrm>
            <a:off x="6365273" y="1821386"/>
            <a:ext cx="267833" cy="267833"/>
          </a:xfrm>
          <a:custGeom>
            <a:avLst/>
            <a:gdLst/>
            <a:ahLst/>
            <a:cxnLst/>
            <a:rect l="l" t="t" r="r" b="b"/>
            <a:pathLst>
              <a:path w="304800" h="304800">
                <a:moveTo>
                  <a:pt x="203047" y="0"/>
                </a:moveTo>
                <a:lnTo>
                  <a:pt x="0" y="0"/>
                </a:lnTo>
                <a:lnTo>
                  <a:pt x="0" y="203060"/>
                </a:lnTo>
                <a:lnTo>
                  <a:pt x="101498" y="304609"/>
                </a:lnTo>
                <a:lnTo>
                  <a:pt x="304545" y="101549"/>
                </a:lnTo>
                <a:lnTo>
                  <a:pt x="203047" y="0"/>
                </a:lnTo>
                <a:close/>
              </a:path>
            </a:pathLst>
          </a:custGeom>
          <a:solidFill>
            <a:srgbClr val="F4D11C"/>
          </a:solidFill>
        </p:spPr>
        <p:txBody>
          <a:bodyPr wrap="square" lIns="0" tIns="0" rIns="0" bIns="0" rtlCol="0"/>
          <a:lstStyle/>
          <a:p>
            <a:pPr defTabSz="803483"/>
            <a:endParaRPr sz="1582">
              <a:solidFill>
                <a:prstClr val="black"/>
              </a:solidFill>
              <a:latin typeface="Calibri"/>
            </a:endParaRPr>
          </a:p>
        </p:txBody>
      </p:sp>
      <p:sp>
        <p:nvSpPr>
          <p:cNvPr id="31" name="object 31"/>
          <p:cNvSpPr/>
          <p:nvPr/>
        </p:nvSpPr>
        <p:spPr>
          <a:xfrm>
            <a:off x="6543694" y="1821386"/>
            <a:ext cx="267833" cy="267833"/>
          </a:xfrm>
          <a:custGeom>
            <a:avLst/>
            <a:gdLst/>
            <a:ahLst/>
            <a:cxnLst/>
            <a:rect l="l" t="t" r="r" b="b"/>
            <a:pathLst>
              <a:path w="304800" h="304800">
                <a:moveTo>
                  <a:pt x="203009" y="0"/>
                </a:moveTo>
                <a:lnTo>
                  <a:pt x="0" y="0"/>
                </a:lnTo>
                <a:lnTo>
                  <a:pt x="0" y="203060"/>
                </a:lnTo>
                <a:lnTo>
                  <a:pt x="101498" y="304609"/>
                </a:lnTo>
                <a:lnTo>
                  <a:pt x="304558" y="101549"/>
                </a:lnTo>
                <a:lnTo>
                  <a:pt x="203009" y="0"/>
                </a:lnTo>
                <a:close/>
              </a:path>
            </a:pathLst>
          </a:custGeom>
          <a:solidFill>
            <a:srgbClr val="F4E91A"/>
          </a:solidFill>
        </p:spPr>
        <p:txBody>
          <a:bodyPr wrap="square" lIns="0" tIns="0" rIns="0" bIns="0" rtlCol="0"/>
          <a:lstStyle/>
          <a:p>
            <a:pPr defTabSz="803483"/>
            <a:endParaRPr sz="1582">
              <a:solidFill>
                <a:prstClr val="black"/>
              </a:solidFill>
              <a:latin typeface="Calibri"/>
            </a:endParaRPr>
          </a:p>
        </p:txBody>
      </p:sp>
      <p:sp>
        <p:nvSpPr>
          <p:cNvPr id="32" name="object 32"/>
          <p:cNvSpPr/>
          <p:nvPr/>
        </p:nvSpPr>
        <p:spPr>
          <a:xfrm>
            <a:off x="6722083" y="1821386"/>
            <a:ext cx="267833" cy="267833"/>
          </a:xfrm>
          <a:custGeom>
            <a:avLst/>
            <a:gdLst/>
            <a:ahLst/>
            <a:cxnLst/>
            <a:rect l="l" t="t" r="r" b="b"/>
            <a:pathLst>
              <a:path w="304800" h="304800">
                <a:moveTo>
                  <a:pt x="203047" y="0"/>
                </a:moveTo>
                <a:lnTo>
                  <a:pt x="0" y="0"/>
                </a:lnTo>
                <a:lnTo>
                  <a:pt x="0" y="203060"/>
                </a:lnTo>
                <a:lnTo>
                  <a:pt x="101549" y="304609"/>
                </a:lnTo>
                <a:lnTo>
                  <a:pt x="304596" y="101549"/>
                </a:lnTo>
                <a:lnTo>
                  <a:pt x="203047" y="0"/>
                </a:lnTo>
                <a:close/>
              </a:path>
            </a:pathLst>
          </a:custGeom>
          <a:solidFill>
            <a:srgbClr val="F98026"/>
          </a:solidFill>
        </p:spPr>
        <p:txBody>
          <a:bodyPr wrap="square" lIns="0" tIns="0" rIns="0" bIns="0" rtlCol="0"/>
          <a:lstStyle/>
          <a:p>
            <a:pPr defTabSz="803483"/>
            <a:endParaRPr sz="1582">
              <a:solidFill>
                <a:prstClr val="black"/>
              </a:solidFill>
              <a:latin typeface="Calibri"/>
            </a:endParaRPr>
          </a:p>
        </p:txBody>
      </p:sp>
      <p:sp>
        <p:nvSpPr>
          <p:cNvPr id="33" name="object 33"/>
          <p:cNvSpPr/>
          <p:nvPr/>
        </p:nvSpPr>
        <p:spPr>
          <a:xfrm>
            <a:off x="6900504" y="1821386"/>
            <a:ext cx="267833" cy="267833"/>
          </a:xfrm>
          <a:custGeom>
            <a:avLst/>
            <a:gdLst/>
            <a:ahLst/>
            <a:cxnLst/>
            <a:rect l="l" t="t" r="r" b="b"/>
            <a:pathLst>
              <a:path w="304800" h="304800">
                <a:moveTo>
                  <a:pt x="203047" y="0"/>
                </a:moveTo>
                <a:lnTo>
                  <a:pt x="0" y="0"/>
                </a:lnTo>
                <a:lnTo>
                  <a:pt x="0" y="203060"/>
                </a:lnTo>
                <a:lnTo>
                  <a:pt x="101549" y="304609"/>
                </a:lnTo>
                <a:lnTo>
                  <a:pt x="304546" y="101549"/>
                </a:lnTo>
                <a:lnTo>
                  <a:pt x="203047" y="0"/>
                </a:lnTo>
                <a:close/>
              </a:path>
            </a:pathLst>
          </a:custGeom>
          <a:solidFill>
            <a:srgbClr val="FD4D2D"/>
          </a:solidFill>
        </p:spPr>
        <p:txBody>
          <a:bodyPr wrap="square" lIns="0" tIns="0" rIns="0" bIns="0" rtlCol="0"/>
          <a:lstStyle/>
          <a:p>
            <a:pPr defTabSz="803483"/>
            <a:endParaRPr sz="1582">
              <a:solidFill>
                <a:prstClr val="black"/>
              </a:solidFill>
              <a:latin typeface="Calibri"/>
            </a:endParaRPr>
          </a:p>
        </p:txBody>
      </p:sp>
      <p:sp>
        <p:nvSpPr>
          <p:cNvPr id="34" name="object 34"/>
          <p:cNvSpPr/>
          <p:nvPr/>
        </p:nvSpPr>
        <p:spPr>
          <a:xfrm>
            <a:off x="7078926" y="1821386"/>
            <a:ext cx="267833" cy="267833"/>
          </a:xfrm>
          <a:custGeom>
            <a:avLst/>
            <a:gdLst/>
            <a:ahLst/>
            <a:cxnLst/>
            <a:rect l="l" t="t" r="r" b="b"/>
            <a:pathLst>
              <a:path w="304800" h="304800">
                <a:moveTo>
                  <a:pt x="203047" y="0"/>
                </a:moveTo>
                <a:lnTo>
                  <a:pt x="0" y="0"/>
                </a:lnTo>
                <a:lnTo>
                  <a:pt x="0" y="203060"/>
                </a:lnTo>
                <a:lnTo>
                  <a:pt x="101498" y="304609"/>
                </a:lnTo>
                <a:lnTo>
                  <a:pt x="304558" y="101549"/>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35" name="object 35"/>
          <p:cNvSpPr/>
          <p:nvPr/>
        </p:nvSpPr>
        <p:spPr>
          <a:xfrm>
            <a:off x="7257347" y="1821386"/>
            <a:ext cx="267833" cy="267833"/>
          </a:xfrm>
          <a:custGeom>
            <a:avLst/>
            <a:gdLst/>
            <a:ahLst/>
            <a:cxnLst/>
            <a:rect l="l" t="t" r="r" b="b"/>
            <a:pathLst>
              <a:path w="304800" h="304800">
                <a:moveTo>
                  <a:pt x="203060" y="0"/>
                </a:moveTo>
                <a:lnTo>
                  <a:pt x="0" y="0"/>
                </a:lnTo>
                <a:lnTo>
                  <a:pt x="0" y="203060"/>
                </a:lnTo>
                <a:lnTo>
                  <a:pt x="101511" y="304609"/>
                </a:lnTo>
                <a:lnTo>
                  <a:pt x="304558" y="101549"/>
                </a:lnTo>
                <a:lnTo>
                  <a:pt x="203060" y="0"/>
                </a:lnTo>
                <a:close/>
              </a:path>
            </a:pathLst>
          </a:custGeom>
          <a:solidFill>
            <a:srgbClr val="FD422F"/>
          </a:solidFill>
        </p:spPr>
        <p:txBody>
          <a:bodyPr wrap="square" lIns="0" tIns="0" rIns="0" bIns="0" rtlCol="0"/>
          <a:lstStyle/>
          <a:p>
            <a:pPr defTabSz="803483"/>
            <a:endParaRPr sz="1582">
              <a:solidFill>
                <a:prstClr val="black"/>
              </a:solidFill>
              <a:latin typeface="Calibri"/>
            </a:endParaRPr>
          </a:p>
        </p:txBody>
      </p:sp>
      <p:sp>
        <p:nvSpPr>
          <p:cNvPr id="36" name="object 36"/>
          <p:cNvSpPr/>
          <p:nvPr/>
        </p:nvSpPr>
        <p:spPr>
          <a:xfrm>
            <a:off x="7435780" y="1821385"/>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37" name="object 37"/>
          <p:cNvSpPr/>
          <p:nvPr/>
        </p:nvSpPr>
        <p:spPr>
          <a:xfrm>
            <a:off x="4581111" y="1999819"/>
            <a:ext cx="267833" cy="178556"/>
          </a:xfrm>
          <a:custGeom>
            <a:avLst/>
            <a:gdLst/>
            <a:ahLst/>
            <a:cxnLst/>
            <a:rect l="l" t="t" r="r" b="b"/>
            <a:pathLst>
              <a:path w="304800" h="203200">
                <a:moveTo>
                  <a:pt x="202996" y="0"/>
                </a:moveTo>
                <a:lnTo>
                  <a:pt x="0" y="0"/>
                </a:lnTo>
                <a:lnTo>
                  <a:pt x="0" y="203047"/>
                </a:lnTo>
                <a:lnTo>
                  <a:pt x="202996" y="203047"/>
                </a:lnTo>
                <a:lnTo>
                  <a:pt x="304545" y="101549"/>
                </a:lnTo>
                <a:lnTo>
                  <a:pt x="202996" y="0"/>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38" name="object 38"/>
          <p:cNvSpPr/>
          <p:nvPr/>
        </p:nvSpPr>
        <p:spPr>
          <a:xfrm>
            <a:off x="4759488" y="1999819"/>
            <a:ext cx="446389" cy="267833"/>
          </a:xfrm>
          <a:custGeom>
            <a:avLst/>
            <a:gdLst/>
            <a:ahLst/>
            <a:cxnLst/>
            <a:rect l="l" t="t" r="r" b="b"/>
            <a:pathLst>
              <a:path w="508000" h="304800">
                <a:moveTo>
                  <a:pt x="406107" y="0"/>
                </a:moveTo>
                <a:lnTo>
                  <a:pt x="0" y="0"/>
                </a:lnTo>
                <a:lnTo>
                  <a:pt x="0" y="203047"/>
                </a:lnTo>
                <a:lnTo>
                  <a:pt x="101549" y="304546"/>
                </a:lnTo>
                <a:lnTo>
                  <a:pt x="203060" y="203047"/>
                </a:lnTo>
                <a:lnTo>
                  <a:pt x="406107" y="203047"/>
                </a:lnTo>
                <a:lnTo>
                  <a:pt x="507606" y="101549"/>
                </a:lnTo>
                <a:lnTo>
                  <a:pt x="406107" y="0"/>
                </a:lnTo>
                <a:close/>
              </a:path>
              <a:path w="508000" h="304800">
                <a:moveTo>
                  <a:pt x="406107" y="203047"/>
                </a:moveTo>
                <a:lnTo>
                  <a:pt x="203060" y="203047"/>
                </a:lnTo>
                <a:lnTo>
                  <a:pt x="304609" y="304546"/>
                </a:lnTo>
                <a:lnTo>
                  <a:pt x="406107" y="203047"/>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39" name="object 39"/>
          <p:cNvSpPr/>
          <p:nvPr/>
        </p:nvSpPr>
        <p:spPr>
          <a:xfrm>
            <a:off x="5116343" y="1999819"/>
            <a:ext cx="267833" cy="267833"/>
          </a:xfrm>
          <a:custGeom>
            <a:avLst/>
            <a:gdLst/>
            <a:ahLst/>
            <a:cxnLst/>
            <a:rect l="l" t="t" r="r" b="b"/>
            <a:pathLst>
              <a:path w="304800" h="304800">
                <a:moveTo>
                  <a:pt x="203047" y="0"/>
                </a:moveTo>
                <a:lnTo>
                  <a:pt x="0" y="0"/>
                </a:lnTo>
                <a:lnTo>
                  <a:pt x="0" y="203047"/>
                </a:lnTo>
                <a:lnTo>
                  <a:pt x="101498" y="304546"/>
                </a:lnTo>
                <a:lnTo>
                  <a:pt x="304546" y="101549"/>
                </a:lnTo>
                <a:lnTo>
                  <a:pt x="203047" y="0"/>
                </a:lnTo>
                <a:close/>
              </a:path>
            </a:pathLst>
          </a:custGeom>
          <a:solidFill>
            <a:srgbClr val="F7A123"/>
          </a:solidFill>
        </p:spPr>
        <p:txBody>
          <a:bodyPr wrap="square" lIns="0" tIns="0" rIns="0" bIns="0" rtlCol="0"/>
          <a:lstStyle/>
          <a:p>
            <a:pPr defTabSz="803483"/>
            <a:endParaRPr sz="1582">
              <a:solidFill>
                <a:prstClr val="black"/>
              </a:solidFill>
              <a:latin typeface="Calibri"/>
            </a:endParaRPr>
          </a:p>
        </p:txBody>
      </p:sp>
      <p:sp>
        <p:nvSpPr>
          <p:cNvPr id="40" name="object 40"/>
          <p:cNvSpPr/>
          <p:nvPr/>
        </p:nvSpPr>
        <p:spPr>
          <a:xfrm>
            <a:off x="5294765" y="1999819"/>
            <a:ext cx="267833" cy="267833"/>
          </a:xfrm>
          <a:custGeom>
            <a:avLst/>
            <a:gdLst/>
            <a:ahLst/>
            <a:cxnLst/>
            <a:rect l="l" t="t" r="r" b="b"/>
            <a:pathLst>
              <a:path w="304800" h="304800">
                <a:moveTo>
                  <a:pt x="203047" y="0"/>
                </a:moveTo>
                <a:lnTo>
                  <a:pt x="0" y="0"/>
                </a:lnTo>
                <a:lnTo>
                  <a:pt x="0" y="203047"/>
                </a:lnTo>
                <a:lnTo>
                  <a:pt x="101498" y="304546"/>
                </a:lnTo>
                <a:lnTo>
                  <a:pt x="304558" y="101549"/>
                </a:lnTo>
                <a:lnTo>
                  <a:pt x="203047" y="0"/>
                </a:lnTo>
                <a:close/>
              </a:path>
            </a:pathLst>
          </a:custGeom>
          <a:solidFill>
            <a:srgbClr val="F6AE21"/>
          </a:solidFill>
        </p:spPr>
        <p:txBody>
          <a:bodyPr wrap="square" lIns="0" tIns="0" rIns="0" bIns="0" rtlCol="0"/>
          <a:lstStyle/>
          <a:p>
            <a:pPr defTabSz="803483"/>
            <a:endParaRPr sz="1582">
              <a:solidFill>
                <a:prstClr val="black"/>
              </a:solidFill>
              <a:latin typeface="Calibri"/>
            </a:endParaRPr>
          </a:p>
        </p:txBody>
      </p:sp>
      <p:sp>
        <p:nvSpPr>
          <p:cNvPr id="41" name="object 41"/>
          <p:cNvSpPr/>
          <p:nvPr/>
        </p:nvSpPr>
        <p:spPr>
          <a:xfrm>
            <a:off x="5473186" y="1999819"/>
            <a:ext cx="267833" cy="267833"/>
          </a:xfrm>
          <a:custGeom>
            <a:avLst/>
            <a:gdLst/>
            <a:ahLst/>
            <a:cxnLst/>
            <a:rect l="l" t="t" r="r" b="b"/>
            <a:pathLst>
              <a:path w="304800" h="304800">
                <a:moveTo>
                  <a:pt x="203009" y="0"/>
                </a:moveTo>
                <a:lnTo>
                  <a:pt x="0" y="0"/>
                </a:lnTo>
                <a:lnTo>
                  <a:pt x="0" y="203047"/>
                </a:lnTo>
                <a:lnTo>
                  <a:pt x="101511" y="304546"/>
                </a:lnTo>
                <a:lnTo>
                  <a:pt x="304558" y="101549"/>
                </a:lnTo>
                <a:lnTo>
                  <a:pt x="203009"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42" name="object 42"/>
          <p:cNvSpPr/>
          <p:nvPr/>
        </p:nvSpPr>
        <p:spPr>
          <a:xfrm>
            <a:off x="5651575" y="1999819"/>
            <a:ext cx="267833" cy="267833"/>
          </a:xfrm>
          <a:custGeom>
            <a:avLst/>
            <a:gdLst/>
            <a:ahLst/>
            <a:cxnLst/>
            <a:rect l="l" t="t" r="r" b="b"/>
            <a:pathLst>
              <a:path w="304800" h="304800">
                <a:moveTo>
                  <a:pt x="203047" y="0"/>
                </a:moveTo>
                <a:lnTo>
                  <a:pt x="0" y="0"/>
                </a:lnTo>
                <a:lnTo>
                  <a:pt x="0" y="203047"/>
                </a:lnTo>
                <a:lnTo>
                  <a:pt x="101549" y="304546"/>
                </a:lnTo>
                <a:lnTo>
                  <a:pt x="304596" y="101549"/>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43" name="object 43"/>
          <p:cNvSpPr/>
          <p:nvPr/>
        </p:nvSpPr>
        <p:spPr>
          <a:xfrm>
            <a:off x="5829996" y="1999819"/>
            <a:ext cx="267833" cy="267833"/>
          </a:xfrm>
          <a:custGeom>
            <a:avLst/>
            <a:gdLst/>
            <a:ahLst/>
            <a:cxnLst/>
            <a:rect l="l" t="t" r="r" b="b"/>
            <a:pathLst>
              <a:path w="304800" h="304800">
                <a:moveTo>
                  <a:pt x="203047" y="0"/>
                </a:moveTo>
                <a:lnTo>
                  <a:pt x="0" y="0"/>
                </a:lnTo>
                <a:lnTo>
                  <a:pt x="0" y="203047"/>
                </a:lnTo>
                <a:lnTo>
                  <a:pt x="101549" y="304546"/>
                </a:lnTo>
                <a:lnTo>
                  <a:pt x="304558" y="101549"/>
                </a:lnTo>
                <a:lnTo>
                  <a:pt x="203047" y="0"/>
                </a:lnTo>
                <a:close/>
              </a:path>
            </a:pathLst>
          </a:custGeom>
          <a:solidFill>
            <a:srgbClr val="F4D81C"/>
          </a:solidFill>
        </p:spPr>
        <p:txBody>
          <a:bodyPr wrap="square" lIns="0" tIns="0" rIns="0" bIns="0" rtlCol="0"/>
          <a:lstStyle/>
          <a:p>
            <a:pPr defTabSz="803483"/>
            <a:endParaRPr sz="1582">
              <a:solidFill>
                <a:prstClr val="black"/>
              </a:solidFill>
              <a:latin typeface="Calibri"/>
            </a:endParaRPr>
          </a:p>
        </p:txBody>
      </p:sp>
      <p:sp>
        <p:nvSpPr>
          <p:cNvPr id="44" name="object 44"/>
          <p:cNvSpPr/>
          <p:nvPr/>
        </p:nvSpPr>
        <p:spPr>
          <a:xfrm>
            <a:off x="5919231" y="1999820"/>
            <a:ext cx="892220" cy="1160053"/>
          </a:xfrm>
          <a:custGeom>
            <a:avLst/>
            <a:gdLst/>
            <a:ahLst/>
            <a:cxnLst/>
            <a:rect l="l" t="t" r="r" b="b"/>
            <a:pathLst>
              <a:path w="1015364" h="1320164">
                <a:moveTo>
                  <a:pt x="913663" y="0"/>
                </a:moveTo>
                <a:lnTo>
                  <a:pt x="101498" y="0"/>
                </a:lnTo>
                <a:lnTo>
                  <a:pt x="101498" y="203047"/>
                </a:lnTo>
                <a:lnTo>
                  <a:pt x="0" y="304546"/>
                </a:lnTo>
                <a:lnTo>
                  <a:pt x="101498" y="406095"/>
                </a:lnTo>
                <a:lnTo>
                  <a:pt x="0" y="507593"/>
                </a:lnTo>
                <a:lnTo>
                  <a:pt x="101498" y="609142"/>
                </a:lnTo>
                <a:lnTo>
                  <a:pt x="0" y="710653"/>
                </a:lnTo>
                <a:lnTo>
                  <a:pt x="101498" y="812152"/>
                </a:lnTo>
                <a:lnTo>
                  <a:pt x="0" y="913701"/>
                </a:lnTo>
                <a:lnTo>
                  <a:pt x="101498" y="1015199"/>
                </a:lnTo>
                <a:lnTo>
                  <a:pt x="0" y="1116749"/>
                </a:lnTo>
                <a:lnTo>
                  <a:pt x="203009" y="1319796"/>
                </a:lnTo>
                <a:lnTo>
                  <a:pt x="406057" y="1116749"/>
                </a:lnTo>
                <a:lnTo>
                  <a:pt x="304558" y="1015199"/>
                </a:lnTo>
                <a:lnTo>
                  <a:pt x="507606" y="812152"/>
                </a:lnTo>
                <a:lnTo>
                  <a:pt x="913663" y="812152"/>
                </a:lnTo>
                <a:lnTo>
                  <a:pt x="1015212" y="710653"/>
                </a:lnTo>
                <a:lnTo>
                  <a:pt x="812152" y="507593"/>
                </a:lnTo>
                <a:lnTo>
                  <a:pt x="1015212" y="304546"/>
                </a:lnTo>
                <a:lnTo>
                  <a:pt x="913663" y="203047"/>
                </a:lnTo>
                <a:lnTo>
                  <a:pt x="1015212" y="101549"/>
                </a:lnTo>
                <a:lnTo>
                  <a:pt x="913663" y="0"/>
                </a:lnTo>
                <a:close/>
              </a:path>
              <a:path w="1015364" h="1320164">
                <a:moveTo>
                  <a:pt x="710653" y="812152"/>
                </a:moveTo>
                <a:lnTo>
                  <a:pt x="507606" y="812152"/>
                </a:lnTo>
                <a:lnTo>
                  <a:pt x="609104" y="913701"/>
                </a:lnTo>
                <a:lnTo>
                  <a:pt x="710653" y="812152"/>
                </a:lnTo>
                <a:close/>
              </a:path>
              <a:path w="1015364" h="1320164">
                <a:moveTo>
                  <a:pt x="913663" y="812152"/>
                </a:moveTo>
                <a:lnTo>
                  <a:pt x="710653" y="812152"/>
                </a:lnTo>
                <a:lnTo>
                  <a:pt x="812152" y="913701"/>
                </a:lnTo>
                <a:lnTo>
                  <a:pt x="913663" y="812152"/>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45" name="object 45"/>
          <p:cNvSpPr/>
          <p:nvPr/>
        </p:nvSpPr>
        <p:spPr>
          <a:xfrm>
            <a:off x="5919230" y="2981126"/>
            <a:ext cx="178556" cy="178556"/>
          </a:xfrm>
          <a:custGeom>
            <a:avLst/>
            <a:gdLst/>
            <a:ahLst/>
            <a:cxnLst/>
            <a:rect l="l" t="t" r="r" b="b"/>
            <a:pathLst>
              <a:path w="203200" h="203200">
                <a:moveTo>
                  <a:pt x="0" y="0"/>
                </a:moveTo>
                <a:lnTo>
                  <a:pt x="203028" y="20302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6" name="object 46"/>
          <p:cNvSpPr/>
          <p:nvPr/>
        </p:nvSpPr>
        <p:spPr>
          <a:xfrm>
            <a:off x="5919230" y="2802705"/>
            <a:ext cx="267833" cy="267833"/>
          </a:xfrm>
          <a:custGeom>
            <a:avLst/>
            <a:gdLst/>
            <a:ahLst/>
            <a:cxnLst/>
            <a:rect l="l" t="t" r="r" b="b"/>
            <a:pathLst>
              <a:path w="304800" h="304800">
                <a:moveTo>
                  <a:pt x="0" y="0"/>
                </a:moveTo>
                <a:lnTo>
                  <a:pt x="304552" y="3045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7" name="object 47"/>
          <p:cNvSpPr/>
          <p:nvPr/>
        </p:nvSpPr>
        <p:spPr>
          <a:xfrm>
            <a:off x="5919234" y="2624278"/>
            <a:ext cx="278993" cy="278993"/>
          </a:xfrm>
          <a:custGeom>
            <a:avLst/>
            <a:gdLst/>
            <a:ahLst/>
            <a:cxnLst/>
            <a:rect l="l" t="t" r="r" b="b"/>
            <a:pathLst>
              <a:path w="317500" h="317500">
                <a:moveTo>
                  <a:pt x="0" y="0"/>
                </a:moveTo>
                <a:lnTo>
                  <a:pt x="316930" y="31693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8" name="object 48"/>
          <p:cNvSpPr/>
          <p:nvPr/>
        </p:nvSpPr>
        <p:spPr>
          <a:xfrm>
            <a:off x="5919230" y="2445850"/>
            <a:ext cx="357111" cy="357111"/>
          </a:xfrm>
          <a:custGeom>
            <a:avLst/>
            <a:gdLst/>
            <a:ahLst/>
            <a:cxnLst/>
            <a:rect l="l" t="t" r="r" b="b"/>
            <a:pathLst>
              <a:path w="406400" h="406400">
                <a:moveTo>
                  <a:pt x="0" y="0"/>
                </a:moveTo>
                <a:lnTo>
                  <a:pt x="406082" y="40608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9" name="object 49"/>
          <p:cNvSpPr/>
          <p:nvPr/>
        </p:nvSpPr>
        <p:spPr>
          <a:xfrm>
            <a:off x="5990074" y="2338309"/>
            <a:ext cx="375525" cy="375525"/>
          </a:xfrm>
          <a:custGeom>
            <a:avLst/>
            <a:gdLst/>
            <a:ahLst/>
            <a:cxnLst/>
            <a:rect l="l" t="t" r="r" b="b"/>
            <a:pathLst>
              <a:path w="427354" h="427355">
                <a:moveTo>
                  <a:pt x="0" y="0"/>
                </a:moveTo>
                <a:lnTo>
                  <a:pt x="426972" y="42695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0" name="object 50"/>
          <p:cNvSpPr/>
          <p:nvPr/>
        </p:nvSpPr>
        <p:spPr>
          <a:xfrm>
            <a:off x="6406386" y="2754606"/>
            <a:ext cx="48544" cy="48544"/>
          </a:xfrm>
          <a:custGeom>
            <a:avLst/>
            <a:gdLst/>
            <a:ahLst/>
            <a:cxnLst/>
            <a:rect l="l" t="t" r="r" b="b"/>
            <a:pathLst>
              <a:path w="55245" h="55244">
                <a:moveTo>
                  <a:pt x="0" y="0"/>
                </a:moveTo>
                <a:lnTo>
                  <a:pt x="54724" y="5472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1" name="object 51"/>
          <p:cNvSpPr/>
          <p:nvPr/>
        </p:nvSpPr>
        <p:spPr>
          <a:xfrm>
            <a:off x="6008418" y="2178228"/>
            <a:ext cx="535667" cy="535667"/>
          </a:xfrm>
          <a:custGeom>
            <a:avLst/>
            <a:gdLst/>
            <a:ahLst/>
            <a:cxnLst/>
            <a:rect l="l" t="t" r="r" b="b"/>
            <a:pathLst>
              <a:path w="609600" h="609600">
                <a:moveTo>
                  <a:pt x="0" y="0"/>
                </a:moveTo>
                <a:lnTo>
                  <a:pt x="609117" y="60911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2" name="object 52"/>
          <p:cNvSpPr/>
          <p:nvPr/>
        </p:nvSpPr>
        <p:spPr>
          <a:xfrm>
            <a:off x="6610041" y="2779852"/>
            <a:ext cx="22877" cy="22877"/>
          </a:xfrm>
          <a:custGeom>
            <a:avLst/>
            <a:gdLst/>
            <a:ahLst/>
            <a:cxnLst/>
            <a:rect l="l" t="t" r="r" b="b"/>
            <a:pathLst>
              <a:path w="26035" h="26035">
                <a:moveTo>
                  <a:pt x="0" y="0"/>
                </a:moveTo>
                <a:lnTo>
                  <a:pt x="26000" y="2600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3" name="object 53"/>
          <p:cNvSpPr/>
          <p:nvPr/>
        </p:nvSpPr>
        <p:spPr>
          <a:xfrm>
            <a:off x="6008431" y="1999820"/>
            <a:ext cx="713664" cy="713664"/>
          </a:xfrm>
          <a:custGeom>
            <a:avLst/>
            <a:gdLst/>
            <a:ahLst/>
            <a:cxnLst/>
            <a:rect l="l" t="t" r="r" b="b"/>
            <a:pathLst>
              <a:path w="812164" h="812164">
                <a:moveTo>
                  <a:pt x="0" y="0"/>
                </a:moveTo>
                <a:lnTo>
                  <a:pt x="812152" y="81215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4" name="object 54"/>
          <p:cNvSpPr/>
          <p:nvPr/>
        </p:nvSpPr>
        <p:spPr>
          <a:xfrm>
            <a:off x="6186851" y="1999819"/>
            <a:ext cx="446389" cy="446389"/>
          </a:xfrm>
          <a:custGeom>
            <a:avLst/>
            <a:gdLst/>
            <a:ahLst/>
            <a:cxnLst/>
            <a:rect l="l" t="t" r="r" b="b"/>
            <a:pathLst>
              <a:path w="508000" h="508000">
                <a:moveTo>
                  <a:pt x="0" y="0"/>
                </a:moveTo>
                <a:lnTo>
                  <a:pt x="507593" y="50759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5" name="object 55"/>
          <p:cNvSpPr/>
          <p:nvPr/>
        </p:nvSpPr>
        <p:spPr>
          <a:xfrm>
            <a:off x="6365282" y="1999819"/>
            <a:ext cx="357111" cy="357111"/>
          </a:xfrm>
          <a:custGeom>
            <a:avLst/>
            <a:gdLst/>
            <a:ahLst/>
            <a:cxnLst/>
            <a:rect l="l" t="t" r="r" b="b"/>
            <a:pathLst>
              <a:path w="406400" h="406400">
                <a:moveTo>
                  <a:pt x="0" y="0"/>
                </a:moveTo>
                <a:lnTo>
                  <a:pt x="406065" y="40607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6" name="object 56"/>
          <p:cNvSpPr/>
          <p:nvPr/>
        </p:nvSpPr>
        <p:spPr>
          <a:xfrm>
            <a:off x="6543705" y="1999819"/>
            <a:ext cx="178556" cy="178556"/>
          </a:xfrm>
          <a:custGeom>
            <a:avLst/>
            <a:gdLst/>
            <a:ahLst/>
            <a:cxnLst/>
            <a:rect l="l" t="t" r="r" b="b"/>
            <a:pathLst>
              <a:path w="203200" h="203200">
                <a:moveTo>
                  <a:pt x="0" y="0"/>
                </a:moveTo>
                <a:lnTo>
                  <a:pt x="203022" y="20302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7" name="object 57"/>
          <p:cNvSpPr/>
          <p:nvPr/>
        </p:nvSpPr>
        <p:spPr>
          <a:xfrm>
            <a:off x="6722083" y="1999819"/>
            <a:ext cx="267833" cy="267833"/>
          </a:xfrm>
          <a:custGeom>
            <a:avLst/>
            <a:gdLst/>
            <a:ahLst/>
            <a:cxnLst/>
            <a:rect l="l" t="t" r="r" b="b"/>
            <a:pathLst>
              <a:path w="304800" h="304800">
                <a:moveTo>
                  <a:pt x="203047" y="0"/>
                </a:moveTo>
                <a:lnTo>
                  <a:pt x="0" y="0"/>
                </a:lnTo>
                <a:lnTo>
                  <a:pt x="0" y="203047"/>
                </a:lnTo>
                <a:lnTo>
                  <a:pt x="101549" y="304546"/>
                </a:lnTo>
                <a:lnTo>
                  <a:pt x="304596" y="101549"/>
                </a:lnTo>
                <a:lnTo>
                  <a:pt x="203047" y="0"/>
                </a:lnTo>
                <a:close/>
              </a:path>
            </a:pathLst>
          </a:custGeom>
          <a:solidFill>
            <a:srgbClr val="F97728"/>
          </a:solidFill>
        </p:spPr>
        <p:txBody>
          <a:bodyPr wrap="square" lIns="0" tIns="0" rIns="0" bIns="0" rtlCol="0"/>
          <a:lstStyle/>
          <a:p>
            <a:pPr defTabSz="803483"/>
            <a:endParaRPr sz="1582">
              <a:solidFill>
                <a:prstClr val="black"/>
              </a:solidFill>
              <a:latin typeface="Calibri"/>
            </a:endParaRPr>
          </a:p>
        </p:txBody>
      </p:sp>
      <p:sp>
        <p:nvSpPr>
          <p:cNvPr id="58" name="object 58"/>
          <p:cNvSpPr/>
          <p:nvPr/>
        </p:nvSpPr>
        <p:spPr>
          <a:xfrm>
            <a:off x="6811315" y="1999819"/>
            <a:ext cx="624945" cy="535667"/>
          </a:xfrm>
          <a:custGeom>
            <a:avLst/>
            <a:gdLst/>
            <a:ahLst/>
            <a:cxnLst/>
            <a:rect l="l" t="t" r="r" b="b"/>
            <a:pathLst>
              <a:path w="711200" h="609600">
                <a:moveTo>
                  <a:pt x="710653" y="0"/>
                </a:moveTo>
                <a:lnTo>
                  <a:pt x="101498" y="0"/>
                </a:lnTo>
                <a:lnTo>
                  <a:pt x="101498" y="203047"/>
                </a:lnTo>
                <a:lnTo>
                  <a:pt x="0" y="304546"/>
                </a:lnTo>
                <a:lnTo>
                  <a:pt x="101498" y="406095"/>
                </a:lnTo>
                <a:lnTo>
                  <a:pt x="0" y="507593"/>
                </a:lnTo>
                <a:lnTo>
                  <a:pt x="101498" y="609142"/>
                </a:lnTo>
                <a:lnTo>
                  <a:pt x="304545" y="609142"/>
                </a:lnTo>
                <a:lnTo>
                  <a:pt x="304545" y="406095"/>
                </a:lnTo>
                <a:lnTo>
                  <a:pt x="507593" y="406095"/>
                </a:lnTo>
                <a:lnTo>
                  <a:pt x="507593" y="203047"/>
                </a:lnTo>
                <a:lnTo>
                  <a:pt x="710653" y="203047"/>
                </a:lnTo>
                <a:lnTo>
                  <a:pt x="710653"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59" name="object 59"/>
          <p:cNvSpPr/>
          <p:nvPr/>
        </p:nvSpPr>
        <p:spPr>
          <a:xfrm>
            <a:off x="4759488" y="2178240"/>
            <a:ext cx="446389" cy="535667"/>
          </a:xfrm>
          <a:custGeom>
            <a:avLst/>
            <a:gdLst/>
            <a:ahLst/>
            <a:cxnLst/>
            <a:rect l="l" t="t" r="r" b="b"/>
            <a:pathLst>
              <a:path w="508000" h="609600">
                <a:moveTo>
                  <a:pt x="406107" y="0"/>
                </a:moveTo>
                <a:lnTo>
                  <a:pt x="0" y="0"/>
                </a:lnTo>
                <a:lnTo>
                  <a:pt x="0" y="609104"/>
                </a:lnTo>
                <a:lnTo>
                  <a:pt x="406107" y="609104"/>
                </a:lnTo>
                <a:lnTo>
                  <a:pt x="507606" y="507606"/>
                </a:lnTo>
                <a:lnTo>
                  <a:pt x="406107" y="406095"/>
                </a:lnTo>
                <a:lnTo>
                  <a:pt x="507606" y="304546"/>
                </a:lnTo>
                <a:lnTo>
                  <a:pt x="406107" y="203047"/>
                </a:lnTo>
                <a:lnTo>
                  <a:pt x="507606" y="101498"/>
                </a:lnTo>
                <a:lnTo>
                  <a:pt x="406107"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60" name="object 60"/>
          <p:cNvSpPr/>
          <p:nvPr/>
        </p:nvSpPr>
        <p:spPr>
          <a:xfrm>
            <a:off x="5116343" y="2178240"/>
            <a:ext cx="267833" cy="267833"/>
          </a:xfrm>
          <a:custGeom>
            <a:avLst/>
            <a:gdLst/>
            <a:ahLst/>
            <a:cxnLst/>
            <a:rect l="l" t="t" r="r" b="b"/>
            <a:pathLst>
              <a:path w="304800" h="304800">
                <a:moveTo>
                  <a:pt x="203047" y="0"/>
                </a:moveTo>
                <a:lnTo>
                  <a:pt x="0" y="0"/>
                </a:lnTo>
                <a:lnTo>
                  <a:pt x="0" y="203047"/>
                </a:lnTo>
                <a:lnTo>
                  <a:pt x="101498" y="304546"/>
                </a:lnTo>
                <a:lnTo>
                  <a:pt x="304546" y="101498"/>
                </a:lnTo>
                <a:lnTo>
                  <a:pt x="203047" y="0"/>
                </a:lnTo>
                <a:close/>
              </a:path>
            </a:pathLst>
          </a:custGeom>
          <a:solidFill>
            <a:srgbClr val="FD4F2D"/>
          </a:solidFill>
        </p:spPr>
        <p:txBody>
          <a:bodyPr wrap="square" lIns="0" tIns="0" rIns="0" bIns="0" rtlCol="0"/>
          <a:lstStyle/>
          <a:p>
            <a:pPr defTabSz="803483"/>
            <a:endParaRPr sz="1582">
              <a:solidFill>
                <a:prstClr val="black"/>
              </a:solidFill>
              <a:latin typeface="Calibri"/>
            </a:endParaRPr>
          </a:p>
        </p:txBody>
      </p:sp>
      <p:sp>
        <p:nvSpPr>
          <p:cNvPr id="61" name="object 61"/>
          <p:cNvSpPr/>
          <p:nvPr/>
        </p:nvSpPr>
        <p:spPr>
          <a:xfrm>
            <a:off x="5205531" y="2178240"/>
            <a:ext cx="357111" cy="446389"/>
          </a:xfrm>
          <a:custGeom>
            <a:avLst/>
            <a:gdLst/>
            <a:ahLst/>
            <a:cxnLst/>
            <a:rect l="l" t="t" r="r" b="b"/>
            <a:pathLst>
              <a:path w="406400" h="508000">
                <a:moveTo>
                  <a:pt x="304596" y="0"/>
                </a:moveTo>
                <a:lnTo>
                  <a:pt x="101549" y="0"/>
                </a:lnTo>
                <a:lnTo>
                  <a:pt x="101549" y="203047"/>
                </a:lnTo>
                <a:lnTo>
                  <a:pt x="0" y="304546"/>
                </a:lnTo>
                <a:lnTo>
                  <a:pt x="203047" y="507606"/>
                </a:lnTo>
                <a:lnTo>
                  <a:pt x="406107" y="304546"/>
                </a:lnTo>
                <a:lnTo>
                  <a:pt x="304596" y="203047"/>
                </a:lnTo>
                <a:lnTo>
                  <a:pt x="406107" y="101498"/>
                </a:lnTo>
                <a:lnTo>
                  <a:pt x="304596" y="0"/>
                </a:lnTo>
                <a:close/>
              </a:path>
            </a:pathLst>
          </a:custGeom>
          <a:solidFill>
            <a:srgbClr val="FB7028"/>
          </a:solidFill>
        </p:spPr>
        <p:txBody>
          <a:bodyPr wrap="square" lIns="0" tIns="0" rIns="0" bIns="0" rtlCol="0"/>
          <a:lstStyle/>
          <a:p>
            <a:pPr defTabSz="803483"/>
            <a:endParaRPr sz="1582">
              <a:solidFill>
                <a:prstClr val="black"/>
              </a:solidFill>
              <a:latin typeface="Calibri"/>
            </a:endParaRPr>
          </a:p>
        </p:txBody>
      </p:sp>
      <p:sp>
        <p:nvSpPr>
          <p:cNvPr id="62" name="object 62"/>
          <p:cNvSpPr/>
          <p:nvPr/>
        </p:nvSpPr>
        <p:spPr>
          <a:xfrm>
            <a:off x="5473186" y="2178240"/>
            <a:ext cx="267833" cy="446389"/>
          </a:xfrm>
          <a:custGeom>
            <a:avLst/>
            <a:gdLst/>
            <a:ahLst/>
            <a:cxnLst/>
            <a:rect l="l" t="t" r="r" b="b"/>
            <a:pathLst>
              <a:path w="304800" h="508000">
                <a:moveTo>
                  <a:pt x="203009" y="0"/>
                </a:moveTo>
                <a:lnTo>
                  <a:pt x="0" y="0"/>
                </a:lnTo>
                <a:lnTo>
                  <a:pt x="0" y="406095"/>
                </a:lnTo>
                <a:lnTo>
                  <a:pt x="101511" y="507606"/>
                </a:lnTo>
                <a:lnTo>
                  <a:pt x="304558" y="304546"/>
                </a:lnTo>
                <a:lnTo>
                  <a:pt x="203009" y="203047"/>
                </a:lnTo>
                <a:lnTo>
                  <a:pt x="304558" y="101498"/>
                </a:lnTo>
                <a:lnTo>
                  <a:pt x="203009" y="0"/>
                </a:lnTo>
                <a:close/>
              </a:path>
            </a:pathLst>
          </a:custGeom>
          <a:solidFill>
            <a:srgbClr val="F6B31F"/>
          </a:solidFill>
        </p:spPr>
        <p:txBody>
          <a:bodyPr wrap="square" lIns="0" tIns="0" rIns="0" bIns="0" rtlCol="0"/>
          <a:lstStyle/>
          <a:p>
            <a:pPr defTabSz="803483"/>
            <a:endParaRPr sz="1582">
              <a:solidFill>
                <a:prstClr val="black"/>
              </a:solidFill>
              <a:latin typeface="Calibri"/>
            </a:endParaRPr>
          </a:p>
        </p:txBody>
      </p:sp>
      <p:sp>
        <p:nvSpPr>
          <p:cNvPr id="63" name="object 63"/>
          <p:cNvSpPr/>
          <p:nvPr/>
        </p:nvSpPr>
        <p:spPr>
          <a:xfrm>
            <a:off x="5651575" y="2178240"/>
            <a:ext cx="267833" cy="267833"/>
          </a:xfrm>
          <a:custGeom>
            <a:avLst/>
            <a:gdLst/>
            <a:ahLst/>
            <a:cxnLst/>
            <a:rect l="l" t="t" r="r" b="b"/>
            <a:pathLst>
              <a:path w="304800" h="304800">
                <a:moveTo>
                  <a:pt x="203047" y="0"/>
                </a:moveTo>
                <a:lnTo>
                  <a:pt x="0" y="0"/>
                </a:lnTo>
                <a:lnTo>
                  <a:pt x="0" y="203047"/>
                </a:lnTo>
                <a:lnTo>
                  <a:pt x="101549" y="304546"/>
                </a:lnTo>
                <a:lnTo>
                  <a:pt x="304596" y="101498"/>
                </a:lnTo>
                <a:lnTo>
                  <a:pt x="203047" y="0"/>
                </a:lnTo>
                <a:close/>
              </a:path>
            </a:pathLst>
          </a:custGeom>
          <a:solidFill>
            <a:srgbClr val="F6B61F"/>
          </a:solidFill>
        </p:spPr>
        <p:txBody>
          <a:bodyPr wrap="square" lIns="0" tIns="0" rIns="0" bIns="0" rtlCol="0"/>
          <a:lstStyle/>
          <a:p>
            <a:pPr defTabSz="803483"/>
            <a:endParaRPr sz="1582">
              <a:solidFill>
                <a:prstClr val="black"/>
              </a:solidFill>
              <a:latin typeface="Calibri"/>
            </a:endParaRPr>
          </a:p>
        </p:txBody>
      </p:sp>
      <p:sp>
        <p:nvSpPr>
          <p:cNvPr id="64" name="object 64"/>
          <p:cNvSpPr/>
          <p:nvPr/>
        </p:nvSpPr>
        <p:spPr>
          <a:xfrm>
            <a:off x="5740808" y="2178240"/>
            <a:ext cx="267833" cy="446389"/>
          </a:xfrm>
          <a:custGeom>
            <a:avLst/>
            <a:gdLst/>
            <a:ahLst/>
            <a:cxnLst/>
            <a:rect l="l" t="t" r="r" b="b"/>
            <a:pathLst>
              <a:path w="304800" h="508000">
                <a:moveTo>
                  <a:pt x="304545" y="0"/>
                </a:moveTo>
                <a:lnTo>
                  <a:pt x="101498" y="0"/>
                </a:lnTo>
                <a:lnTo>
                  <a:pt x="101498" y="203047"/>
                </a:lnTo>
                <a:lnTo>
                  <a:pt x="0" y="304546"/>
                </a:lnTo>
                <a:lnTo>
                  <a:pt x="203047" y="507606"/>
                </a:lnTo>
                <a:lnTo>
                  <a:pt x="304545" y="406095"/>
                </a:lnTo>
                <a:lnTo>
                  <a:pt x="304545" y="0"/>
                </a:lnTo>
                <a:close/>
              </a:path>
            </a:pathLst>
          </a:custGeom>
          <a:solidFill>
            <a:srgbClr val="F6B61F"/>
          </a:solidFill>
        </p:spPr>
        <p:txBody>
          <a:bodyPr wrap="square" lIns="0" tIns="0" rIns="0" bIns="0" rtlCol="0"/>
          <a:lstStyle/>
          <a:p>
            <a:pPr defTabSz="803483"/>
            <a:endParaRPr sz="1582">
              <a:solidFill>
                <a:prstClr val="black"/>
              </a:solidFill>
              <a:latin typeface="Calibri"/>
            </a:endParaRPr>
          </a:p>
        </p:txBody>
      </p:sp>
      <p:sp>
        <p:nvSpPr>
          <p:cNvPr id="65" name="object 65"/>
          <p:cNvSpPr/>
          <p:nvPr/>
        </p:nvSpPr>
        <p:spPr>
          <a:xfrm>
            <a:off x="6722082" y="2178240"/>
            <a:ext cx="178556" cy="267833"/>
          </a:xfrm>
          <a:custGeom>
            <a:avLst/>
            <a:gdLst/>
            <a:ahLst/>
            <a:cxnLst/>
            <a:rect l="l" t="t" r="r" b="b"/>
            <a:pathLst>
              <a:path w="203200" h="304800">
                <a:moveTo>
                  <a:pt x="203047" y="0"/>
                </a:moveTo>
                <a:lnTo>
                  <a:pt x="0" y="0"/>
                </a:lnTo>
                <a:lnTo>
                  <a:pt x="0" y="203047"/>
                </a:lnTo>
                <a:lnTo>
                  <a:pt x="101549" y="304546"/>
                </a:lnTo>
                <a:lnTo>
                  <a:pt x="203047" y="203047"/>
                </a:lnTo>
                <a:lnTo>
                  <a:pt x="203047" y="0"/>
                </a:lnTo>
                <a:close/>
              </a:path>
            </a:pathLst>
          </a:custGeom>
          <a:solidFill>
            <a:srgbClr val="F97E28"/>
          </a:solidFill>
        </p:spPr>
        <p:txBody>
          <a:bodyPr wrap="square" lIns="0" tIns="0" rIns="0" bIns="0" rtlCol="0"/>
          <a:lstStyle/>
          <a:p>
            <a:pPr defTabSz="803483"/>
            <a:endParaRPr sz="1582">
              <a:solidFill>
                <a:prstClr val="black"/>
              </a:solidFill>
              <a:latin typeface="Calibri"/>
            </a:endParaRPr>
          </a:p>
        </p:txBody>
      </p:sp>
      <p:sp>
        <p:nvSpPr>
          <p:cNvPr id="66" name="object 66"/>
          <p:cNvSpPr/>
          <p:nvPr/>
        </p:nvSpPr>
        <p:spPr>
          <a:xfrm>
            <a:off x="5116343" y="2356662"/>
            <a:ext cx="178556" cy="267833"/>
          </a:xfrm>
          <a:custGeom>
            <a:avLst/>
            <a:gdLst/>
            <a:ahLst/>
            <a:cxnLst/>
            <a:rect l="l" t="t" r="r" b="b"/>
            <a:pathLst>
              <a:path w="203200" h="304800">
                <a:moveTo>
                  <a:pt x="203047" y="0"/>
                </a:moveTo>
                <a:lnTo>
                  <a:pt x="0" y="0"/>
                </a:lnTo>
                <a:lnTo>
                  <a:pt x="0" y="203047"/>
                </a:lnTo>
                <a:lnTo>
                  <a:pt x="101498" y="304558"/>
                </a:lnTo>
                <a:lnTo>
                  <a:pt x="203047" y="203047"/>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67" name="object 67"/>
          <p:cNvSpPr/>
          <p:nvPr/>
        </p:nvSpPr>
        <p:spPr>
          <a:xfrm>
            <a:off x="5651575" y="2356662"/>
            <a:ext cx="178556" cy="267833"/>
          </a:xfrm>
          <a:custGeom>
            <a:avLst/>
            <a:gdLst/>
            <a:ahLst/>
            <a:cxnLst/>
            <a:rect l="l" t="t" r="r" b="b"/>
            <a:pathLst>
              <a:path w="203200" h="304800">
                <a:moveTo>
                  <a:pt x="203047" y="0"/>
                </a:moveTo>
                <a:lnTo>
                  <a:pt x="0" y="0"/>
                </a:lnTo>
                <a:lnTo>
                  <a:pt x="0" y="203047"/>
                </a:lnTo>
                <a:lnTo>
                  <a:pt x="101549" y="304558"/>
                </a:lnTo>
                <a:lnTo>
                  <a:pt x="203047" y="203047"/>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68" name="object 68"/>
          <p:cNvSpPr/>
          <p:nvPr/>
        </p:nvSpPr>
        <p:spPr>
          <a:xfrm>
            <a:off x="6543694" y="2356662"/>
            <a:ext cx="267833" cy="178556"/>
          </a:xfrm>
          <a:custGeom>
            <a:avLst/>
            <a:gdLst/>
            <a:ahLst/>
            <a:cxnLst/>
            <a:rect l="l" t="t" r="r" b="b"/>
            <a:pathLst>
              <a:path w="304800" h="203200">
                <a:moveTo>
                  <a:pt x="203009" y="0"/>
                </a:moveTo>
                <a:lnTo>
                  <a:pt x="0" y="0"/>
                </a:lnTo>
                <a:lnTo>
                  <a:pt x="0" y="203047"/>
                </a:lnTo>
                <a:lnTo>
                  <a:pt x="203009" y="203047"/>
                </a:lnTo>
                <a:lnTo>
                  <a:pt x="304558" y="101498"/>
                </a:lnTo>
                <a:lnTo>
                  <a:pt x="203009" y="0"/>
                </a:lnTo>
                <a:close/>
              </a:path>
            </a:pathLst>
          </a:custGeom>
          <a:solidFill>
            <a:srgbClr val="F4DF1A"/>
          </a:solidFill>
        </p:spPr>
        <p:txBody>
          <a:bodyPr wrap="square" lIns="0" tIns="0" rIns="0" bIns="0" rtlCol="0"/>
          <a:lstStyle/>
          <a:p>
            <a:pPr defTabSz="803483"/>
            <a:endParaRPr sz="1582">
              <a:solidFill>
                <a:prstClr val="black"/>
              </a:solidFill>
              <a:latin typeface="Calibri"/>
            </a:endParaRPr>
          </a:p>
        </p:txBody>
      </p:sp>
      <p:sp>
        <p:nvSpPr>
          <p:cNvPr id="69" name="object 69"/>
          <p:cNvSpPr/>
          <p:nvPr/>
        </p:nvSpPr>
        <p:spPr>
          <a:xfrm>
            <a:off x="6722082" y="2356662"/>
            <a:ext cx="178556" cy="267833"/>
          </a:xfrm>
          <a:custGeom>
            <a:avLst/>
            <a:gdLst/>
            <a:ahLst/>
            <a:cxnLst/>
            <a:rect l="l" t="t" r="r" b="b"/>
            <a:pathLst>
              <a:path w="203200" h="304800">
                <a:moveTo>
                  <a:pt x="203047" y="0"/>
                </a:moveTo>
                <a:lnTo>
                  <a:pt x="0" y="0"/>
                </a:lnTo>
                <a:lnTo>
                  <a:pt x="0" y="203047"/>
                </a:lnTo>
                <a:lnTo>
                  <a:pt x="101549" y="304558"/>
                </a:lnTo>
                <a:lnTo>
                  <a:pt x="203047" y="203047"/>
                </a:lnTo>
                <a:lnTo>
                  <a:pt x="203047" y="0"/>
                </a:lnTo>
                <a:close/>
              </a:path>
            </a:pathLst>
          </a:custGeom>
          <a:solidFill>
            <a:srgbClr val="FB642A"/>
          </a:solidFill>
        </p:spPr>
        <p:txBody>
          <a:bodyPr wrap="square" lIns="0" tIns="0" rIns="0" bIns="0" rtlCol="0"/>
          <a:lstStyle/>
          <a:p>
            <a:pPr defTabSz="803483"/>
            <a:endParaRPr sz="1582">
              <a:solidFill>
                <a:prstClr val="black"/>
              </a:solidFill>
              <a:latin typeface="Calibri"/>
            </a:endParaRPr>
          </a:p>
        </p:txBody>
      </p:sp>
      <p:sp>
        <p:nvSpPr>
          <p:cNvPr id="70" name="object 70"/>
          <p:cNvSpPr/>
          <p:nvPr/>
        </p:nvSpPr>
        <p:spPr>
          <a:xfrm>
            <a:off x="5116343" y="2535083"/>
            <a:ext cx="267833" cy="267833"/>
          </a:xfrm>
          <a:custGeom>
            <a:avLst/>
            <a:gdLst/>
            <a:ahLst/>
            <a:cxnLst/>
            <a:rect l="l" t="t" r="r" b="b"/>
            <a:pathLst>
              <a:path w="304800" h="304800">
                <a:moveTo>
                  <a:pt x="203047" y="0"/>
                </a:moveTo>
                <a:lnTo>
                  <a:pt x="0" y="0"/>
                </a:lnTo>
                <a:lnTo>
                  <a:pt x="0" y="203009"/>
                </a:lnTo>
                <a:lnTo>
                  <a:pt x="101498" y="304558"/>
                </a:lnTo>
                <a:lnTo>
                  <a:pt x="304546" y="101511"/>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71" name="object 71"/>
          <p:cNvSpPr/>
          <p:nvPr/>
        </p:nvSpPr>
        <p:spPr>
          <a:xfrm>
            <a:off x="5294765" y="2535083"/>
            <a:ext cx="267833" cy="267833"/>
          </a:xfrm>
          <a:custGeom>
            <a:avLst/>
            <a:gdLst/>
            <a:ahLst/>
            <a:cxnLst/>
            <a:rect l="l" t="t" r="r" b="b"/>
            <a:pathLst>
              <a:path w="304800" h="304800">
                <a:moveTo>
                  <a:pt x="203047" y="0"/>
                </a:moveTo>
                <a:lnTo>
                  <a:pt x="0" y="0"/>
                </a:lnTo>
                <a:lnTo>
                  <a:pt x="0" y="203009"/>
                </a:lnTo>
                <a:lnTo>
                  <a:pt x="101498" y="304558"/>
                </a:lnTo>
                <a:lnTo>
                  <a:pt x="304558" y="101511"/>
                </a:lnTo>
                <a:lnTo>
                  <a:pt x="203047" y="0"/>
                </a:lnTo>
                <a:close/>
              </a:path>
            </a:pathLst>
          </a:custGeom>
          <a:solidFill>
            <a:srgbClr val="F97928"/>
          </a:solidFill>
        </p:spPr>
        <p:txBody>
          <a:bodyPr wrap="square" lIns="0" tIns="0" rIns="0" bIns="0" rtlCol="0"/>
          <a:lstStyle/>
          <a:p>
            <a:pPr defTabSz="803483"/>
            <a:endParaRPr sz="1582">
              <a:solidFill>
                <a:prstClr val="black"/>
              </a:solidFill>
              <a:latin typeface="Calibri"/>
            </a:endParaRPr>
          </a:p>
        </p:txBody>
      </p:sp>
      <p:sp>
        <p:nvSpPr>
          <p:cNvPr id="72" name="object 72"/>
          <p:cNvSpPr/>
          <p:nvPr/>
        </p:nvSpPr>
        <p:spPr>
          <a:xfrm>
            <a:off x="5473186" y="2535083"/>
            <a:ext cx="267833" cy="267833"/>
          </a:xfrm>
          <a:custGeom>
            <a:avLst/>
            <a:gdLst/>
            <a:ahLst/>
            <a:cxnLst/>
            <a:rect l="l" t="t" r="r" b="b"/>
            <a:pathLst>
              <a:path w="304800" h="304800">
                <a:moveTo>
                  <a:pt x="203009" y="0"/>
                </a:moveTo>
                <a:lnTo>
                  <a:pt x="0" y="0"/>
                </a:lnTo>
                <a:lnTo>
                  <a:pt x="0" y="203009"/>
                </a:lnTo>
                <a:lnTo>
                  <a:pt x="101511" y="304558"/>
                </a:lnTo>
                <a:lnTo>
                  <a:pt x="304558" y="101511"/>
                </a:lnTo>
                <a:lnTo>
                  <a:pt x="203009"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73" name="object 73"/>
          <p:cNvSpPr/>
          <p:nvPr/>
        </p:nvSpPr>
        <p:spPr>
          <a:xfrm>
            <a:off x="5651575" y="2535083"/>
            <a:ext cx="267833" cy="267833"/>
          </a:xfrm>
          <a:custGeom>
            <a:avLst/>
            <a:gdLst/>
            <a:ahLst/>
            <a:cxnLst/>
            <a:rect l="l" t="t" r="r" b="b"/>
            <a:pathLst>
              <a:path w="304800" h="304800">
                <a:moveTo>
                  <a:pt x="203047" y="0"/>
                </a:moveTo>
                <a:lnTo>
                  <a:pt x="0" y="0"/>
                </a:lnTo>
                <a:lnTo>
                  <a:pt x="0" y="203009"/>
                </a:lnTo>
                <a:lnTo>
                  <a:pt x="101549" y="304558"/>
                </a:lnTo>
                <a:lnTo>
                  <a:pt x="304596" y="101511"/>
                </a:lnTo>
                <a:lnTo>
                  <a:pt x="203047" y="0"/>
                </a:lnTo>
                <a:close/>
              </a:path>
            </a:pathLst>
          </a:custGeom>
          <a:solidFill>
            <a:srgbClr val="F6B81F"/>
          </a:solidFill>
        </p:spPr>
        <p:txBody>
          <a:bodyPr wrap="square" lIns="0" tIns="0" rIns="0" bIns="0" rtlCol="0"/>
          <a:lstStyle/>
          <a:p>
            <a:pPr defTabSz="803483"/>
            <a:endParaRPr sz="1582">
              <a:solidFill>
                <a:prstClr val="black"/>
              </a:solidFill>
              <a:latin typeface="Calibri"/>
            </a:endParaRPr>
          </a:p>
        </p:txBody>
      </p:sp>
      <p:sp>
        <p:nvSpPr>
          <p:cNvPr id="74" name="object 74"/>
          <p:cNvSpPr/>
          <p:nvPr/>
        </p:nvSpPr>
        <p:spPr>
          <a:xfrm>
            <a:off x="5829996" y="2535083"/>
            <a:ext cx="178556" cy="267833"/>
          </a:xfrm>
          <a:custGeom>
            <a:avLst/>
            <a:gdLst/>
            <a:ahLst/>
            <a:cxnLst/>
            <a:rect l="l" t="t" r="r" b="b"/>
            <a:pathLst>
              <a:path w="203200" h="304800">
                <a:moveTo>
                  <a:pt x="203047" y="0"/>
                </a:moveTo>
                <a:lnTo>
                  <a:pt x="0" y="0"/>
                </a:lnTo>
                <a:lnTo>
                  <a:pt x="0" y="203009"/>
                </a:lnTo>
                <a:lnTo>
                  <a:pt x="101549" y="304558"/>
                </a:lnTo>
                <a:lnTo>
                  <a:pt x="203047" y="203009"/>
                </a:lnTo>
                <a:lnTo>
                  <a:pt x="203047" y="0"/>
                </a:lnTo>
                <a:close/>
              </a:path>
            </a:pathLst>
          </a:custGeom>
          <a:solidFill>
            <a:srgbClr val="F7A521"/>
          </a:solidFill>
        </p:spPr>
        <p:txBody>
          <a:bodyPr wrap="square" lIns="0" tIns="0" rIns="0" bIns="0" rtlCol="0"/>
          <a:lstStyle/>
          <a:p>
            <a:pPr defTabSz="803483"/>
            <a:endParaRPr sz="1582">
              <a:solidFill>
                <a:prstClr val="black"/>
              </a:solidFill>
              <a:latin typeface="Calibri"/>
            </a:endParaRPr>
          </a:p>
        </p:txBody>
      </p:sp>
      <p:sp>
        <p:nvSpPr>
          <p:cNvPr id="75" name="object 75"/>
          <p:cNvSpPr/>
          <p:nvPr/>
        </p:nvSpPr>
        <p:spPr>
          <a:xfrm>
            <a:off x="6722082" y="2535083"/>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76" name="object 76"/>
          <p:cNvSpPr/>
          <p:nvPr/>
        </p:nvSpPr>
        <p:spPr>
          <a:xfrm>
            <a:off x="5116343" y="2713472"/>
            <a:ext cx="267833" cy="267833"/>
          </a:xfrm>
          <a:custGeom>
            <a:avLst/>
            <a:gdLst/>
            <a:ahLst/>
            <a:cxnLst/>
            <a:rect l="l" t="t" r="r" b="b"/>
            <a:pathLst>
              <a:path w="304800" h="304800">
                <a:moveTo>
                  <a:pt x="203047" y="0"/>
                </a:moveTo>
                <a:lnTo>
                  <a:pt x="0" y="0"/>
                </a:lnTo>
                <a:lnTo>
                  <a:pt x="0" y="203047"/>
                </a:lnTo>
                <a:lnTo>
                  <a:pt x="101498" y="304596"/>
                </a:lnTo>
                <a:lnTo>
                  <a:pt x="304546" y="101549"/>
                </a:lnTo>
                <a:lnTo>
                  <a:pt x="203047"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77" name="object 77"/>
          <p:cNvSpPr/>
          <p:nvPr/>
        </p:nvSpPr>
        <p:spPr>
          <a:xfrm>
            <a:off x="5294765" y="2713472"/>
            <a:ext cx="267833" cy="267833"/>
          </a:xfrm>
          <a:custGeom>
            <a:avLst/>
            <a:gdLst/>
            <a:ahLst/>
            <a:cxnLst/>
            <a:rect l="l" t="t" r="r" b="b"/>
            <a:pathLst>
              <a:path w="304800" h="304800">
                <a:moveTo>
                  <a:pt x="203047" y="0"/>
                </a:moveTo>
                <a:lnTo>
                  <a:pt x="0" y="0"/>
                </a:lnTo>
                <a:lnTo>
                  <a:pt x="0" y="203047"/>
                </a:lnTo>
                <a:lnTo>
                  <a:pt x="101498" y="304596"/>
                </a:lnTo>
                <a:lnTo>
                  <a:pt x="304558" y="101549"/>
                </a:lnTo>
                <a:lnTo>
                  <a:pt x="203047"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78" name="object 78"/>
          <p:cNvSpPr/>
          <p:nvPr/>
        </p:nvSpPr>
        <p:spPr>
          <a:xfrm>
            <a:off x="5473186" y="2713472"/>
            <a:ext cx="267833" cy="267833"/>
          </a:xfrm>
          <a:custGeom>
            <a:avLst/>
            <a:gdLst/>
            <a:ahLst/>
            <a:cxnLst/>
            <a:rect l="l" t="t" r="r" b="b"/>
            <a:pathLst>
              <a:path w="304800" h="304800">
                <a:moveTo>
                  <a:pt x="203009" y="0"/>
                </a:moveTo>
                <a:lnTo>
                  <a:pt x="0" y="0"/>
                </a:lnTo>
                <a:lnTo>
                  <a:pt x="0" y="203047"/>
                </a:lnTo>
                <a:lnTo>
                  <a:pt x="101511" y="304596"/>
                </a:lnTo>
                <a:lnTo>
                  <a:pt x="304558" y="101549"/>
                </a:lnTo>
                <a:lnTo>
                  <a:pt x="203009"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79" name="object 79"/>
          <p:cNvSpPr/>
          <p:nvPr/>
        </p:nvSpPr>
        <p:spPr>
          <a:xfrm>
            <a:off x="5651575" y="2713472"/>
            <a:ext cx="267833" cy="267833"/>
          </a:xfrm>
          <a:custGeom>
            <a:avLst/>
            <a:gdLst/>
            <a:ahLst/>
            <a:cxnLst/>
            <a:rect l="l" t="t" r="r" b="b"/>
            <a:pathLst>
              <a:path w="304800" h="304800">
                <a:moveTo>
                  <a:pt x="203047" y="0"/>
                </a:moveTo>
                <a:lnTo>
                  <a:pt x="0" y="0"/>
                </a:lnTo>
                <a:lnTo>
                  <a:pt x="0" y="203047"/>
                </a:lnTo>
                <a:lnTo>
                  <a:pt x="101549" y="304596"/>
                </a:lnTo>
                <a:lnTo>
                  <a:pt x="304596" y="101549"/>
                </a:lnTo>
                <a:lnTo>
                  <a:pt x="203047" y="0"/>
                </a:lnTo>
                <a:close/>
              </a:path>
            </a:pathLst>
          </a:custGeom>
          <a:solidFill>
            <a:srgbClr val="F4CC1C"/>
          </a:solidFill>
        </p:spPr>
        <p:txBody>
          <a:bodyPr wrap="square" lIns="0" tIns="0" rIns="0" bIns="0" rtlCol="0"/>
          <a:lstStyle/>
          <a:p>
            <a:pPr defTabSz="803483"/>
            <a:endParaRPr sz="1582">
              <a:solidFill>
                <a:prstClr val="black"/>
              </a:solidFill>
              <a:latin typeface="Calibri"/>
            </a:endParaRPr>
          </a:p>
        </p:txBody>
      </p:sp>
      <p:sp>
        <p:nvSpPr>
          <p:cNvPr id="80" name="object 80"/>
          <p:cNvSpPr/>
          <p:nvPr/>
        </p:nvSpPr>
        <p:spPr>
          <a:xfrm>
            <a:off x="5829996" y="2713472"/>
            <a:ext cx="178556" cy="267833"/>
          </a:xfrm>
          <a:custGeom>
            <a:avLst/>
            <a:gdLst/>
            <a:ahLst/>
            <a:cxnLst/>
            <a:rect l="l" t="t" r="r" b="b"/>
            <a:pathLst>
              <a:path w="203200" h="304800">
                <a:moveTo>
                  <a:pt x="203047" y="0"/>
                </a:moveTo>
                <a:lnTo>
                  <a:pt x="0" y="0"/>
                </a:lnTo>
                <a:lnTo>
                  <a:pt x="0" y="203047"/>
                </a:lnTo>
                <a:lnTo>
                  <a:pt x="101549" y="304596"/>
                </a:lnTo>
                <a:lnTo>
                  <a:pt x="203047" y="203047"/>
                </a:lnTo>
                <a:lnTo>
                  <a:pt x="203047"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81" name="object 81"/>
          <p:cNvSpPr/>
          <p:nvPr/>
        </p:nvSpPr>
        <p:spPr>
          <a:xfrm>
            <a:off x="6186851" y="2713472"/>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4EB18"/>
          </a:solidFill>
        </p:spPr>
        <p:txBody>
          <a:bodyPr wrap="square" lIns="0" tIns="0" rIns="0" bIns="0" rtlCol="0"/>
          <a:lstStyle/>
          <a:p>
            <a:pPr defTabSz="803483"/>
            <a:endParaRPr sz="1582">
              <a:solidFill>
                <a:prstClr val="black"/>
              </a:solidFill>
              <a:latin typeface="Calibri"/>
            </a:endParaRPr>
          </a:p>
        </p:txBody>
      </p:sp>
      <p:sp>
        <p:nvSpPr>
          <p:cNvPr id="82" name="object 82"/>
          <p:cNvSpPr/>
          <p:nvPr/>
        </p:nvSpPr>
        <p:spPr>
          <a:xfrm>
            <a:off x="6365273" y="2713472"/>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83" name="object 83"/>
          <p:cNvSpPr/>
          <p:nvPr/>
        </p:nvSpPr>
        <p:spPr>
          <a:xfrm>
            <a:off x="5116343" y="2891894"/>
            <a:ext cx="267833" cy="267833"/>
          </a:xfrm>
          <a:custGeom>
            <a:avLst/>
            <a:gdLst/>
            <a:ahLst/>
            <a:cxnLst/>
            <a:rect l="l" t="t" r="r" b="b"/>
            <a:pathLst>
              <a:path w="304800" h="304800">
                <a:moveTo>
                  <a:pt x="203047" y="0"/>
                </a:moveTo>
                <a:lnTo>
                  <a:pt x="0" y="0"/>
                </a:lnTo>
                <a:lnTo>
                  <a:pt x="0" y="203047"/>
                </a:lnTo>
                <a:lnTo>
                  <a:pt x="101498" y="304596"/>
                </a:lnTo>
                <a:lnTo>
                  <a:pt x="304546" y="101549"/>
                </a:lnTo>
                <a:lnTo>
                  <a:pt x="203047" y="0"/>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84" name="object 84"/>
          <p:cNvSpPr/>
          <p:nvPr/>
        </p:nvSpPr>
        <p:spPr>
          <a:xfrm>
            <a:off x="5294765" y="2891894"/>
            <a:ext cx="267833" cy="267833"/>
          </a:xfrm>
          <a:custGeom>
            <a:avLst/>
            <a:gdLst/>
            <a:ahLst/>
            <a:cxnLst/>
            <a:rect l="l" t="t" r="r" b="b"/>
            <a:pathLst>
              <a:path w="304800" h="304800">
                <a:moveTo>
                  <a:pt x="203047" y="0"/>
                </a:moveTo>
                <a:lnTo>
                  <a:pt x="0" y="0"/>
                </a:lnTo>
                <a:lnTo>
                  <a:pt x="0" y="203047"/>
                </a:lnTo>
                <a:lnTo>
                  <a:pt x="101498" y="304596"/>
                </a:lnTo>
                <a:lnTo>
                  <a:pt x="304558" y="101549"/>
                </a:lnTo>
                <a:lnTo>
                  <a:pt x="203047" y="0"/>
                </a:lnTo>
                <a:close/>
              </a:path>
            </a:pathLst>
          </a:custGeom>
          <a:solidFill>
            <a:srgbClr val="F6BC1F"/>
          </a:solidFill>
        </p:spPr>
        <p:txBody>
          <a:bodyPr wrap="square" lIns="0" tIns="0" rIns="0" bIns="0" rtlCol="0"/>
          <a:lstStyle/>
          <a:p>
            <a:pPr defTabSz="803483"/>
            <a:endParaRPr sz="1582">
              <a:solidFill>
                <a:prstClr val="black"/>
              </a:solidFill>
              <a:latin typeface="Calibri"/>
            </a:endParaRPr>
          </a:p>
        </p:txBody>
      </p:sp>
      <p:sp>
        <p:nvSpPr>
          <p:cNvPr id="85" name="object 85"/>
          <p:cNvSpPr/>
          <p:nvPr/>
        </p:nvSpPr>
        <p:spPr>
          <a:xfrm>
            <a:off x="5473186" y="2891894"/>
            <a:ext cx="267833" cy="267833"/>
          </a:xfrm>
          <a:custGeom>
            <a:avLst/>
            <a:gdLst/>
            <a:ahLst/>
            <a:cxnLst/>
            <a:rect l="l" t="t" r="r" b="b"/>
            <a:pathLst>
              <a:path w="304800" h="304800">
                <a:moveTo>
                  <a:pt x="203009" y="0"/>
                </a:moveTo>
                <a:lnTo>
                  <a:pt x="0" y="0"/>
                </a:lnTo>
                <a:lnTo>
                  <a:pt x="0" y="203047"/>
                </a:lnTo>
                <a:lnTo>
                  <a:pt x="101511" y="304596"/>
                </a:lnTo>
                <a:lnTo>
                  <a:pt x="304558" y="101549"/>
                </a:lnTo>
                <a:lnTo>
                  <a:pt x="203009" y="0"/>
                </a:lnTo>
                <a:close/>
              </a:path>
            </a:pathLst>
          </a:custGeom>
          <a:solidFill>
            <a:srgbClr val="F4D81C"/>
          </a:solidFill>
        </p:spPr>
        <p:txBody>
          <a:bodyPr wrap="square" lIns="0" tIns="0" rIns="0" bIns="0" rtlCol="0"/>
          <a:lstStyle/>
          <a:p>
            <a:pPr defTabSz="803483"/>
            <a:endParaRPr sz="1582">
              <a:solidFill>
                <a:prstClr val="black"/>
              </a:solidFill>
              <a:latin typeface="Calibri"/>
            </a:endParaRPr>
          </a:p>
        </p:txBody>
      </p:sp>
      <p:sp>
        <p:nvSpPr>
          <p:cNvPr id="86" name="object 86"/>
          <p:cNvSpPr/>
          <p:nvPr/>
        </p:nvSpPr>
        <p:spPr>
          <a:xfrm>
            <a:off x="5651575" y="2891894"/>
            <a:ext cx="267833" cy="267833"/>
          </a:xfrm>
          <a:custGeom>
            <a:avLst/>
            <a:gdLst/>
            <a:ahLst/>
            <a:cxnLst/>
            <a:rect l="l" t="t" r="r" b="b"/>
            <a:pathLst>
              <a:path w="304800" h="304800">
                <a:moveTo>
                  <a:pt x="203047" y="0"/>
                </a:moveTo>
                <a:lnTo>
                  <a:pt x="0" y="0"/>
                </a:lnTo>
                <a:lnTo>
                  <a:pt x="0" y="203047"/>
                </a:lnTo>
                <a:lnTo>
                  <a:pt x="101549" y="304596"/>
                </a:lnTo>
                <a:lnTo>
                  <a:pt x="304596" y="101549"/>
                </a:lnTo>
                <a:lnTo>
                  <a:pt x="203047" y="0"/>
                </a:lnTo>
                <a:close/>
              </a:path>
            </a:pathLst>
          </a:custGeom>
          <a:solidFill>
            <a:srgbClr val="F4D31C"/>
          </a:solidFill>
        </p:spPr>
        <p:txBody>
          <a:bodyPr wrap="square" lIns="0" tIns="0" rIns="0" bIns="0" rtlCol="0"/>
          <a:lstStyle/>
          <a:p>
            <a:pPr defTabSz="803483"/>
            <a:endParaRPr sz="1582">
              <a:solidFill>
                <a:prstClr val="black"/>
              </a:solidFill>
              <a:latin typeface="Calibri"/>
            </a:endParaRPr>
          </a:p>
        </p:txBody>
      </p:sp>
      <p:sp>
        <p:nvSpPr>
          <p:cNvPr id="87" name="object 87"/>
          <p:cNvSpPr/>
          <p:nvPr/>
        </p:nvSpPr>
        <p:spPr>
          <a:xfrm>
            <a:off x="5829996" y="2891894"/>
            <a:ext cx="178556" cy="267833"/>
          </a:xfrm>
          <a:custGeom>
            <a:avLst/>
            <a:gdLst/>
            <a:ahLst/>
            <a:cxnLst/>
            <a:rect l="l" t="t" r="r" b="b"/>
            <a:pathLst>
              <a:path w="203200" h="304800">
                <a:moveTo>
                  <a:pt x="203047" y="0"/>
                </a:moveTo>
                <a:lnTo>
                  <a:pt x="0" y="0"/>
                </a:lnTo>
                <a:lnTo>
                  <a:pt x="0" y="203047"/>
                </a:lnTo>
                <a:lnTo>
                  <a:pt x="101549" y="304596"/>
                </a:lnTo>
                <a:lnTo>
                  <a:pt x="203047" y="203047"/>
                </a:lnTo>
                <a:lnTo>
                  <a:pt x="203047" y="0"/>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88" name="object 88"/>
          <p:cNvSpPr/>
          <p:nvPr/>
        </p:nvSpPr>
        <p:spPr>
          <a:xfrm>
            <a:off x="6186851" y="2891894"/>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89" name="object 89"/>
          <p:cNvSpPr/>
          <p:nvPr/>
        </p:nvSpPr>
        <p:spPr>
          <a:xfrm>
            <a:off x="5116343" y="3070315"/>
            <a:ext cx="267833" cy="267833"/>
          </a:xfrm>
          <a:custGeom>
            <a:avLst/>
            <a:gdLst/>
            <a:ahLst/>
            <a:cxnLst/>
            <a:rect l="l" t="t" r="r" b="b"/>
            <a:pathLst>
              <a:path w="304800" h="304800">
                <a:moveTo>
                  <a:pt x="203047" y="0"/>
                </a:moveTo>
                <a:lnTo>
                  <a:pt x="0" y="0"/>
                </a:lnTo>
                <a:lnTo>
                  <a:pt x="0" y="203060"/>
                </a:lnTo>
                <a:lnTo>
                  <a:pt x="101498" y="304558"/>
                </a:lnTo>
                <a:lnTo>
                  <a:pt x="304546" y="101549"/>
                </a:lnTo>
                <a:lnTo>
                  <a:pt x="203047" y="0"/>
                </a:lnTo>
                <a:close/>
              </a:path>
            </a:pathLst>
          </a:custGeom>
          <a:solidFill>
            <a:srgbClr val="F4E918"/>
          </a:solidFill>
        </p:spPr>
        <p:txBody>
          <a:bodyPr wrap="square" lIns="0" tIns="0" rIns="0" bIns="0" rtlCol="0"/>
          <a:lstStyle/>
          <a:p>
            <a:pPr defTabSz="803483"/>
            <a:endParaRPr sz="1582">
              <a:solidFill>
                <a:prstClr val="black"/>
              </a:solidFill>
              <a:latin typeface="Calibri"/>
            </a:endParaRPr>
          </a:p>
        </p:txBody>
      </p:sp>
      <p:sp>
        <p:nvSpPr>
          <p:cNvPr id="90" name="object 90"/>
          <p:cNvSpPr/>
          <p:nvPr/>
        </p:nvSpPr>
        <p:spPr>
          <a:xfrm>
            <a:off x="5294765" y="3070315"/>
            <a:ext cx="267833" cy="267833"/>
          </a:xfrm>
          <a:custGeom>
            <a:avLst/>
            <a:gdLst/>
            <a:ahLst/>
            <a:cxnLst/>
            <a:rect l="l" t="t" r="r" b="b"/>
            <a:pathLst>
              <a:path w="304800" h="304800">
                <a:moveTo>
                  <a:pt x="203047" y="0"/>
                </a:moveTo>
                <a:lnTo>
                  <a:pt x="0" y="0"/>
                </a:lnTo>
                <a:lnTo>
                  <a:pt x="0" y="203060"/>
                </a:lnTo>
                <a:lnTo>
                  <a:pt x="101498" y="304558"/>
                </a:lnTo>
                <a:lnTo>
                  <a:pt x="304558" y="101549"/>
                </a:lnTo>
                <a:lnTo>
                  <a:pt x="203047"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91" name="object 91"/>
          <p:cNvSpPr/>
          <p:nvPr/>
        </p:nvSpPr>
        <p:spPr>
          <a:xfrm>
            <a:off x="5473186" y="3070315"/>
            <a:ext cx="267833" cy="267833"/>
          </a:xfrm>
          <a:custGeom>
            <a:avLst/>
            <a:gdLst/>
            <a:ahLst/>
            <a:cxnLst/>
            <a:rect l="l" t="t" r="r" b="b"/>
            <a:pathLst>
              <a:path w="304800" h="304800">
                <a:moveTo>
                  <a:pt x="203009" y="0"/>
                </a:moveTo>
                <a:lnTo>
                  <a:pt x="0" y="0"/>
                </a:lnTo>
                <a:lnTo>
                  <a:pt x="0" y="203060"/>
                </a:lnTo>
                <a:lnTo>
                  <a:pt x="101511" y="304558"/>
                </a:lnTo>
                <a:lnTo>
                  <a:pt x="304558" y="101549"/>
                </a:lnTo>
                <a:lnTo>
                  <a:pt x="203009" y="0"/>
                </a:lnTo>
                <a:close/>
              </a:path>
            </a:pathLst>
          </a:custGeom>
          <a:solidFill>
            <a:srgbClr val="F2EF18"/>
          </a:solidFill>
        </p:spPr>
        <p:txBody>
          <a:bodyPr wrap="square" lIns="0" tIns="0" rIns="0" bIns="0" rtlCol="0"/>
          <a:lstStyle/>
          <a:p>
            <a:pPr defTabSz="803483"/>
            <a:endParaRPr sz="1582">
              <a:solidFill>
                <a:prstClr val="black"/>
              </a:solidFill>
              <a:latin typeface="Calibri"/>
            </a:endParaRPr>
          </a:p>
        </p:txBody>
      </p:sp>
      <p:sp>
        <p:nvSpPr>
          <p:cNvPr id="92" name="object 92"/>
          <p:cNvSpPr/>
          <p:nvPr/>
        </p:nvSpPr>
        <p:spPr>
          <a:xfrm>
            <a:off x="5651575" y="3070315"/>
            <a:ext cx="267833" cy="267833"/>
          </a:xfrm>
          <a:custGeom>
            <a:avLst/>
            <a:gdLst/>
            <a:ahLst/>
            <a:cxnLst/>
            <a:rect l="l" t="t" r="r" b="b"/>
            <a:pathLst>
              <a:path w="304800" h="304800">
                <a:moveTo>
                  <a:pt x="203047" y="0"/>
                </a:moveTo>
                <a:lnTo>
                  <a:pt x="0" y="0"/>
                </a:lnTo>
                <a:lnTo>
                  <a:pt x="0" y="203060"/>
                </a:lnTo>
                <a:lnTo>
                  <a:pt x="101549" y="304558"/>
                </a:lnTo>
                <a:lnTo>
                  <a:pt x="304596" y="101549"/>
                </a:lnTo>
                <a:lnTo>
                  <a:pt x="203047" y="0"/>
                </a:lnTo>
                <a:close/>
              </a:path>
            </a:pathLst>
          </a:custGeom>
          <a:solidFill>
            <a:srgbClr val="F4E81A"/>
          </a:solidFill>
        </p:spPr>
        <p:txBody>
          <a:bodyPr wrap="square" lIns="0" tIns="0" rIns="0" bIns="0" rtlCol="0"/>
          <a:lstStyle/>
          <a:p>
            <a:pPr defTabSz="803483"/>
            <a:endParaRPr sz="1582">
              <a:solidFill>
                <a:prstClr val="black"/>
              </a:solidFill>
              <a:latin typeface="Calibri"/>
            </a:endParaRPr>
          </a:p>
        </p:txBody>
      </p:sp>
      <p:sp>
        <p:nvSpPr>
          <p:cNvPr id="93" name="object 93"/>
          <p:cNvSpPr/>
          <p:nvPr/>
        </p:nvSpPr>
        <p:spPr>
          <a:xfrm>
            <a:off x="5829996" y="3070315"/>
            <a:ext cx="267833" cy="267833"/>
          </a:xfrm>
          <a:custGeom>
            <a:avLst/>
            <a:gdLst/>
            <a:ahLst/>
            <a:cxnLst/>
            <a:rect l="l" t="t" r="r" b="b"/>
            <a:pathLst>
              <a:path w="304800" h="304800">
                <a:moveTo>
                  <a:pt x="203047" y="0"/>
                </a:moveTo>
                <a:lnTo>
                  <a:pt x="0" y="0"/>
                </a:lnTo>
                <a:lnTo>
                  <a:pt x="0" y="203060"/>
                </a:lnTo>
                <a:lnTo>
                  <a:pt x="101549" y="304558"/>
                </a:lnTo>
                <a:lnTo>
                  <a:pt x="304558" y="101549"/>
                </a:lnTo>
                <a:lnTo>
                  <a:pt x="203047" y="0"/>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94" name="object 94"/>
          <p:cNvSpPr/>
          <p:nvPr/>
        </p:nvSpPr>
        <p:spPr>
          <a:xfrm>
            <a:off x="6008418" y="3070315"/>
            <a:ext cx="267833" cy="267833"/>
          </a:xfrm>
          <a:custGeom>
            <a:avLst/>
            <a:gdLst/>
            <a:ahLst/>
            <a:cxnLst/>
            <a:rect l="l" t="t" r="r" b="b"/>
            <a:pathLst>
              <a:path w="304800" h="304800">
                <a:moveTo>
                  <a:pt x="203060" y="0"/>
                </a:moveTo>
                <a:lnTo>
                  <a:pt x="0" y="0"/>
                </a:lnTo>
                <a:lnTo>
                  <a:pt x="0" y="203060"/>
                </a:lnTo>
                <a:lnTo>
                  <a:pt x="101511" y="304558"/>
                </a:lnTo>
                <a:lnTo>
                  <a:pt x="304558" y="101549"/>
                </a:lnTo>
                <a:lnTo>
                  <a:pt x="20306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95" name="object 95"/>
          <p:cNvSpPr/>
          <p:nvPr/>
        </p:nvSpPr>
        <p:spPr>
          <a:xfrm>
            <a:off x="5116343" y="3248748"/>
            <a:ext cx="267833" cy="267833"/>
          </a:xfrm>
          <a:custGeom>
            <a:avLst/>
            <a:gdLst/>
            <a:ahLst/>
            <a:cxnLst/>
            <a:rect l="l" t="t" r="r" b="b"/>
            <a:pathLst>
              <a:path w="304800" h="304800">
                <a:moveTo>
                  <a:pt x="203047" y="0"/>
                </a:moveTo>
                <a:lnTo>
                  <a:pt x="0" y="0"/>
                </a:lnTo>
                <a:lnTo>
                  <a:pt x="0" y="203047"/>
                </a:lnTo>
                <a:lnTo>
                  <a:pt x="101498" y="304546"/>
                </a:lnTo>
                <a:lnTo>
                  <a:pt x="304546" y="101498"/>
                </a:lnTo>
                <a:lnTo>
                  <a:pt x="203047" y="0"/>
                </a:lnTo>
                <a:close/>
              </a:path>
            </a:pathLst>
          </a:custGeom>
          <a:solidFill>
            <a:srgbClr val="F2F218"/>
          </a:solidFill>
        </p:spPr>
        <p:txBody>
          <a:bodyPr wrap="square" lIns="0" tIns="0" rIns="0" bIns="0" rtlCol="0"/>
          <a:lstStyle/>
          <a:p>
            <a:pPr defTabSz="803483"/>
            <a:endParaRPr sz="1582">
              <a:solidFill>
                <a:prstClr val="black"/>
              </a:solidFill>
              <a:latin typeface="Calibri"/>
            </a:endParaRPr>
          </a:p>
        </p:txBody>
      </p:sp>
      <p:sp>
        <p:nvSpPr>
          <p:cNvPr id="96" name="object 96"/>
          <p:cNvSpPr/>
          <p:nvPr/>
        </p:nvSpPr>
        <p:spPr>
          <a:xfrm>
            <a:off x="5294766" y="3248748"/>
            <a:ext cx="892220" cy="267833"/>
          </a:xfrm>
          <a:custGeom>
            <a:avLst/>
            <a:gdLst/>
            <a:ahLst/>
            <a:cxnLst/>
            <a:rect l="l" t="t" r="r" b="b"/>
            <a:pathLst>
              <a:path w="1015364" h="304800">
                <a:moveTo>
                  <a:pt x="1015212" y="0"/>
                </a:moveTo>
                <a:lnTo>
                  <a:pt x="0" y="0"/>
                </a:lnTo>
                <a:lnTo>
                  <a:pt x="0" y="203047"/>
                </a:lnTo>
                <a:lnTo>
                  <a:pt x="101498" y="304546"/>
                </a:lnTo>
                <a:lnTo>
                  <a:pt x="203047" y="203047"/>
                </a:lnTo>
                <a:lnTo>
                  <a:pt x="1015212" y="203047"/>
                </a:lnTo>
                <a:lnTo>
                  <a:pt x="1015212" y="0"/>
                </a:lnTo>
                <a:close/>
              </a:path>
              <a:path w="1015364" h="304800">
                <a:moveTo>
                  <a:pt x="406057" y="203047"/>
                </a:moveTo>
                <a:lnTo>
                  <a:pt x="203047" y="203047"/>
                </a:lnTo>
                <a:lnTo>
                  <a:pt x="304558" y="304546"/>
                </a:lnTo>
                <a:lnTo>
                  <a:pt x="406057" y="203047"/>
                </a:lnTo>
                <a:close/>
              </a:path>
              <a:path w="1015364" h="304800">
                <a:moveTo>
                  <a:pt x="609104" y="203047"/>
                </a:moveTo>
                <a:lnTo>
                  <a:pt x="406057" y="203047"/>
                </a:lnTo>
                <a:lnTo>
                  <a:pt x="507606" y="304546"/>
                </a:lnTo>
                <a:lnTo>
                  <a:pt x="609104" y="203047"/>
                </a:lnTo>
                <a:close/>
              </a:path>
              <a:path w="1015364" h="304800">
                <a:moveTo>
                  <a:pt x="812152" y="203047"/>
                </a:moveTo>
                <a:lnTo>
                  <a:pt x="609104" y="203047"/>
                </a:lnTo>
                <a:lnTo>
                  <a:pt x="710653" y="304546"/>
                </a:lnTo>
                <a:lnTo>
                  <a:pt x="812152" y="203047"/>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97" name="object 97"/>
          <p:cNvSpPr/>
          <p:nvPr/>
        </p:nvSpPr>
        <p:spPr>
          <a:xfrm>
            <a:off x="5294765" y="3427165"/>
            <a:ext cx="89278" cy="89278"/>
          </a:xfrm>
          <a:custGeom>
            <a:avLst/>
            <a:gdLst/>
            <a:ahLst/>
            <a:cxnLst/>
            <a:rect l="l" t="t" r="r" b="b"/>
            <a:pathLst>
              <a:path w="101600" h="101600">
                <a:moveTo>
                  <a:pt x="0" y="0"/>
                </a:moveTo>
                <a:lnTo>
                  <a:pt x="101502" y="101499"/>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98" name="object 98"/>
          <p:cNvSpPr/>
          <p:nvPr/>
        </p:nvSpPr>
        <p:spPr>
          <a:xfrm>
            <a:off x="5294775"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99" name="object 99"/>
          <p:cNvSpPr/>
          <p:nvPr/>
        </p:nvSpPr>
        <p:spPr>
          <a:xfrm>
            <a:off x="5473198" y="3427170"/>
            <a:ext cx="89278" cy="89278"/>
          </a:xfrm>
          <a:custGeom>
            <a:avLst/>
            <a:gdLst/>
            <a:ahLst/>
            <a:cxnLst/>
            <a:rect l="l" t="t" r="r" b="b"/>
            <a:pathLst>
              <a:path w="101600" h="101600">
                <a:moveTo>
                  <a:pt x="0" y="0"/>
                </a:moveTo>
                <a:lnTo>
                  <a:pt x="101498" y="10149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0" name="object 100"/>
          <p:cNvSpPr/>
          <p:nvPr/>
        </p:nvSpPr>
        <p:spPr>
          <a:xfrm>
            <a:off x="5473197"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1" name="object 101"/>
          <p:cNvSpPr/>
          <p:nvPr/>
        </p:nvSpPr>
        <p:spPr>
          <a:xfrm>
            <a:off x="5651620" y="3427170"/>
            <a:ext cx="89278" cy="89278"/>
          </a:xfrm>
          <a:custGeom>
            <a:avLst/>
            <a:gdLst/>
            <a:ahLst/>
            <a:cxnLst/>
            <a:rect l="l" t="t" r="r" b="b"/>
            <a:pathLst>
              <a:path w="101600" h="101600">
                <a:moveTo>
                  <a:pt x="0" y="0"/>
                </a:moveTo>
                <a:lnTo>
                  <a:pt x="101498" y="10149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2" name="object 102"/>
          <p:cNvSpPr/>
          <p:nvPr/>
        </p:nvSpPr>
        <p:spPr>
          <a:xfrm>
            <a:off x="5651610" y="3248747"/>
            <a:ext cx="178556" cy="178556"/>
          </a:xfrm>
          <a:custGeom>
            <a:avLst/>
            <a:gdLst/>
            <a:ahLst/>
            <a:cxnLst/>
            <a:rect l="l" t="t" r="r" b="b"/>
            <a:pathLst>
              <a:path w="203200" h="203200">
                <a:moveTo>
                  <a:pt x="0" y="0"/>
                </a:moveTo>
                <a:lnTo>
                  <a:pt x="203036"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3" name="object 103"/>
          <p:cNvSpPr/>
          <p:nvPr/>
        </p:nvSpPr>
        <p:spPr>
          <a:xfrm>
            <a:off x="5830022" y="3427170"/>
            <a:ext cx="46871" cy="46871"/>
          </a:xfrm>
          <a:custGeom>
            <a:avLst/>
            <a:gdLst/>
            <a:ahLst/>
            <a:cxnLst/>
            <a:rect l="l" t="t" r="r" b="b"/>
            <a:pathLst>
              <a:path w="53339" h="53339">
                <a:moveTo>
                  <a:pt x="0" y="0"/>
                </a:moveTo>
                <a:lnTo>
                  <a:pt x="52942" y="5294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4" name="object 104"/>
          <p:cNvSpPr/>
          <p:nvPr/>
        </p:nvSpPr>
        <p:spPr>
          <a:xfrm>
            <a:off x="5830007"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5" name="object 105"/>
          <p:cNvSpPr/>
          <p:nvPr/>
        </p:nvSpPr>
        <p:spPr>
          <a:xfrm>
            <a:off x="6008429" y="3248747"/>
            <a:ext cx="178556" cy="178556"/>
          </a:xfrm>
          <a:custGeom>
            <a:avLst/>
            <a:gdLst/>
            <a:ahLst/>
            <a:cxnLst/>
            <a:rect l="l" t="t" r="r" b="b"/>
            <a:pathLst>
              <a:path w="203200" h="203200">
                <a:moveTo>
                  <a:pt x="0" y="0"/>
                </a:moveTo>
                <a:lnTo>
                  <a:pt x="203047" y="20304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6" name="object 106"/>
          <p:cNvSpPr/>
          <p:nvPr/>
        </p:nvSpPr>
        <p:spPr>
          <a:xfrm>
            <a:off x="4759489" y="3427170"/>
            <a:ext cx="267833" cy="267833"/>
          </a:xfrm>
          <a:custGeom>
            <a:avLst/>
            <a:gdLst/>
            <a:ahLst/>
            <a:cxnLst/>
            <a:rect l="l" t="t" r="r" b="b"/>
            <a:pathLst>
              <a:path w="304800" h="304800">
                <a:moveTo>
                  <a:pt x="203060" y="0"/>
                </a:moveTo>
                <a:lnTo>
                  <a:pt x="0" y="0"/>
                </a:lnTo>
                <a:lnTo>
                  <a:pt x="0" y="203047"/>
                </a:lnTo>
                <a:lnTo>
                  <a:pt x="101549" y="304546"/>
                </a:lnTo>
                <a:lnTo>
                  <a:pt x="304609" y="101498"/>
                </a:lnTo>
                <a:lnTo>
                  <a:pt x="203060" y="0"/>
                </a:lnTo>
                <a:close/>
              </a:path>
            </a:pathLst>
          </a:custGeom>
          <a:solidFill>
            <a:srgbClr val="F4D41C"/>
          </a:solidFill>
        </p:spPr>
        <p:txBody>
          <a:bodyPr wrap="square" lIns="0" tIns="0" rIns="0" bIns="0" rtlCol="0"/>
          <a:lstStyle/>
          <a:p>
            <a:pPr defTabSz="803483"/>
            <a:endParaRPr sz="1582">
              <a:solidFill>
                <a:prstClr val="black"/>
              </a:solidFill>
              <a:latin typeface="Calibri"/>
            </a:endParaRPr>
          </a:p>
        </p:txBody>
      </p:sp>
      <p:sp>
        <p:nvSpPr>
          <p:cNvPr id="107" name="object 107"/>
          <p:cNvSpPr/>
          <p:nvPr/>
        </p:nvSpPr>
        <p:spPr>
          <a:xfrm>
            <a:off x="4937921" y="3427170"/>
            <a:ext cx="267833" cy="267833"/>
          </a:xfrm>
          <a:custGeom>
            <a:avLst/>
            <a:gdLst/>
            <a:ahLst/>
            <a:cxnLst/>
            <a:rect l="l" t="t" r="r" b="b"/>
            <a:pathLst>
              <a:path w="304800" h="304800">
                <a:moveTo>
                  <a:pt x="203047" y="0"/>
                </a:moveTo>
                <a:lnTo>
                  <a:pt x="0" y="0"/>
                </a:lnTo>
                <a:lnTo>
                  <a:pt x="0" y="203047"/>
                </a:lnTo>
                <a:lnTo>
                  <a:pt x="101549" y="304546"/>
                </a:lnTo>
                <a:lnTo>
                  <a:pt x="304546" y="101498"/>
                </a:lnTo>
                <a:lnTo>
                  <a:pt x="203047" y="0"/>
                </a:lnTo>
                <a:close/>
              </a:path>
            </a:pathLst>
          </a:custGeom>
          <a:solidFill>
            <a:srgbClr val="F4DA1C"/>
          </a:solidFill>
        </p:spPr>
        <p:txBody>
          <a:bodyPr wrap="square" lIns="0" tIns="0" rIns="0" bIns="0" rtlCol="0"/>
          <a:lstStyle/>
          <a:p>
            <a:pPr defTabSz="803483"/>
            <a:endParaRPr sz="1582">
              <a:solidFill>
                <a:prstClr val="black"/>
              </a:solidFill>
              <a:latin typeface="Calibri"/>
            </a:endParaRPr>
          </a:p>
        </p:txBody>
      </p:sp>
      <p:sp>
        <p:nvSpPr>
          <p:cNvPr id="108" name="object 108"/>
          <p:cNvSpPr/>
          <p:nvPr/>
        </p:nvSpPr>
        <p:spPr>
          <a:xfrm>
            <a:off x="5116343" y="3427170"/>
            <a:ext cx="267833" cy="267833"/>
          </a:xfrm>
          <a:custGeom>
            <a:avLst/>
            <a:gdLst/>
            <a:ahLst/>
            <a:cxnLst/>
            <a:rect l="l" t="t" r="r" b="b"/>
            <a:pathLst>
              <a:path w="304800" h="304800">
                <a:moveTo>
                  <a:pt x="203047" y="0"/>
                </a:moveTo>
                <a:lnTo>
                  <a:pt x="0" y="0"/>
                </a:lnTo>
                <a:lnTo>
                  <a:pt x="0" y="203047"/>
                </a:lnTo>
                <a:lnTo>
                  <a:pt x="101498" y="304546"/>
                </a:lnTo>
                <a:lnTo>
                  <a:pt x="304546" y="101498"/>
                </a:lnTo>
                <a:lnTo>
                  <a:pt x="203047" y="0"/>
                </a:lnTo>
                <a:close/>
              </a:path>
            </a:pathLst>
          </a:custGeom>
          <a:solidFill>
            <a:srgbClr val="F6C11F"/>
          </a:solidFill>
        </p:spPr>
        <p:txBody>
          <a:bodyPr wrap="square" lIns="0" tIns="0" rIns="0" bIns="0" rtlCol="0"/>
          <a:lstStyle/>
          <a:p>
            <a:pPr defTabSz="803483"/>
            <a:endParaRPr sz="1582">
              <a:solidFill>
                <a:prstClr val="black"/>
              </a:solidFill>
              <a:latin typeface="Calibri"/>
            </a:endParaRPr>
          </a:p>
        </p:txBody>
      </p:sp>
      <p:sp>
        <p:nvSpPr>
          <p:cNvPr id="109" name="object 109"/>
          <p:cNvSpPr/>
          <p:nvPr/>
        </p:nvSpPr>
        <p:spPr>
          <a:xfrm>
            <a:off x="5294765" y="3427170"/>
            <a:ext cx="267833" cy="267833"/>
          </a:xfrm>
          <a:custGeom>
            <a:avLst/>
            <a:gdLst/>
            <a:ahLst/>
            <a:cxnLst/>
            <a:rect l="l" t="t" r="r" b="b"/>
            <a:pathLst>
              <a:path w="304800" h="304800">
                <a:moveTo>
                  <a:pt x="203047" y="0"/>
                </a:moveTo>
                <a:lnTo>
                  <a:pt x="0" y="0"/>
                </a:lnTo>
                <a:lnTo>
                  <a:pt x="0" y="203047"/>
                </a:lnTo>
                <a:lnTo>
                  <a:pt x="101498" y="304546"/>
                </a:lnTo>
                <a:lnTo>
                  <a:pt x="304558" y="101498"/>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110" name="object 110"/>
          <p:cNvSpPr/>
          <p:nvPr/>
        </p:nvSpPr>
        <p:spPr>
          <a:xfrm>
            <a:off x="5473186" y="3427170"/>
            <a:ext cx="267833" cy="267833"/>
          </a:xfrm>
          <a:custGeom>
            <a:avLst/>
            <a:gdLst/>
            <a:ahLst/>
            <a:cxnLst/>
            <a:rect l="l" t="t" r="r" b="b"/>
            <a:pathLst>
              <a:path w="304800" h="304800">
                <a:moveTo>
                  <a:pt x="203009" y="0"/>
                </a:moveTo>
                <a:lnTo>
                  <a:pt x="0" y="0"/>
                </a:lnTo>
                <a:lnTo>
                  <a:pt x="0" y="203047"/>
                </a:lnTo>
                <a:lnTo>
                  <a:pt x="101511" y="304546"/>
                </a:lnTo>
                <a:lnTo>
                  <a:pt x="304558" y="101498"/>
                </a:lnTo>
                <a:lnTo>
                  <a:pt x="203009" y="0"/>
                </a:lnTo>
                <a:close/>
              </a:path>
            </a:pathLst>
          </a:custGeom>
          <a:solidFill>
            <a:srgbClr val="F6C61D"/>
          </a:solidFill>
        </p:spPr>
        <p:txBody>
          <a:bodyPr wrap="square" lIns="0" tIns="0" rIns="0" bIns="0" rtlCol="0"/>
          <a:lstStyle/>
          <a:p>
            <a:pPr defTabSz="803483"/>
            <a:endParaRPr sz="1582">
              <a:solidFill>
                <a:prstClr val="black"/>
              </a:solidFill>
              <a:latin typeface="Calibri"/>
            </a:endParaRPr>
          </a:p>
        </p:txBody>
      </p:sp>
      <p:sp>
        <p:nvSpPr>
          <p:cNvPr id="111" name="object 111"/>
          <p:cNvSpPr/>
          <p:nvPr/>
        </p:nvSpPr>
        <p:spPr>
          <a:xfrm>
            <a:off x="5651575" y="3427170"/>
            <a:ext cx="267833" cy="267833"/>
          </a:xfrm>
          <a:custGeom>
            <a:avLst/>
            <a:gdLst/>
            <a:ahLst/>
            <a:cxnLst/>
            <a:rect l="l" t="t" r="r" b="b"/>
            <a:pathLst>
              <a:path w="304800" h="304800">
                <a:moveTo>
                  <a:pt x="203047" y="0"/>
                </a:moveTo>
                <a:lnTo>
                  <a:pt x="0" y="0"/>
                </a:lnTo>
                <a:lnTo>
                  <a:pt x="0" y="203047"/>
                </a:lnTo>
                <a:lnTo>
                  <a:pt x="101549" y="304546"/>
                </a:lnTo>
                <a:lnTo>
                  <a:pt x="304596" y="101498"/>
                </a:lnTo>
                <a:lnTo>
                  <a:pt x="203047" y="0"/>
                </a:lnTo>
                <a:close/>
              </a:path>
            </a:pathLst>
          </a:custGeom>
          <a:solidFill>
            <a:srgbClr val="F6BF1F"/>
          </a:solidFill>
        </p:spPr>
        <p:txBody>
          <a:bodyPr wrap="square" lIns="0" tIns="0" rIns="0" bIns="0" rtlCol="0"/>
          <a:lstStyle/>
          <a:p>
            <a:pPr defTabSz="803483"/>
            <a:endParaRPr sz="1582">
              <a:solidFill>
                <a:prstClr val="black"/>
              </a:solidFill>
              <a:latin typeface="Calibri"/>
            </a:endParaRPr>
          </a:p>
        </p:txBody>
      </p:sp>
      <p:sp>
        <p:nvSpPr>
          <p:cNvPr id="112" name="object 112"/>
          <p:cNvSpPr/>
          <p:nvPr/>
        </p:nvSpPr>
        <p:spPr>
          <a:xfrm>
            <a:off x="5829996" y="3427169"/>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4CD1C"/>
          </a:solidFill>
        </p:spPr>
        <p:txBody>
          <a:bodyPr wrap="square" lIns="0" tIns="0" rIns="0" bIns="0" rtlCol="0"/>
          <a:lstStyle/>
          <a:p>
            <a:pPr defTabSz="803483"/>
            <a:endParaRPr sz="1582">
              <a:solidFill>
                <a:prstClr val="black"/>
              </a:solidFill>
              <a:latin typeface="Calibri"/>
            </a:endParaRPr>
          </a:p>
        </p:txBody>
      </p:sp>
      <p:sp>
        <p:nvSpPr>
          <p:cNvPr id="113" name="object 113"/>
          <p:cNvSpPr/>
          <p:nvPr/>
        </p:nvSpPr>
        <p:spPr>
          <a:xfrm>
            <a:off x="4402690" y="3605592"/>
            <a:ext cx="267833" cy="267833"/>
          </a:xfrm>
          <a:custGeom>
            <a:avLst/>
            <a:gdLst/>
            <a:ahLst/>
            <a:cxnLst/>
            <a:rect l="l" t="t" r="r" b="b"/>
            <a:pathLst>
              <a:path w="304800" h="304800">
                <a:moveTo>
                  <a:pt x="203047" y="0"/>
                </a:moveTo>
                <a:lnTo>
                  <a:pt x="0" y="0"/>
                </a:lnTo>
                <a:lnTo>
                  <a:pt x="0" y="203009"/>
                </a:lnTo>
                <a:lnTo>
                  <a:pt x="101498" y="304558"/>
                </a:lnTo>
                <a:lnTo>
                  <a:pt x="304545" y="101498"/>
                </a:lnTo>
                <a:lnTo>
                  <a:pt x="203047" y="0"/>
                </a:lnTo>
                <a:close/>
              </a:path>
            </a:pathLst>
          </a:custGeom>
          <a:solidFill>
            <a:srgbClr val="F4ED18"/>
          </a:solidFill>
        </p:spPr>
        <p:txBody>
          <a:bodyPr wrap="square" lIns="0" tIns="0" rIns="0" bIns="0" rtlCol="0"/>
          <a:lstStyle/>
          <a:p>
            <a:pPr defTabSz="803483"/>
            <a:endParaRPr sz="1582">
              <a:solidFill>
                <a:prstClr val="black"/>
              </a:solidFill>
              <a:latin typeface="Calibri"/>
            </a:endParaRPr>
          </a:p>
        </p:txBody>
      </p:sp>
      <p:sp>
        <p:nvSpPr>
          <p:cNvPr id="114" name="object 114"/>
          <p:cNvSpPr/>
          <p:nvPr/>
        </p:nvSpPr>
        <p:spPr>
          <a:xfrm>
            <a:off x="4581111" y="3605592"/>
            <a:ext cx="267833" cy="267833"/>
          </a:xfrm>
          <a:custGeom>
            <a:avLst/>
            <a:gdLst/>
            <a:ahLst/>
            <a:cxnLst/>
            <a:rect l="l" t="t" r="r" b="b"/>
            <a:pathLst>
              <a:path w="304800" h="304800">
                <a:moveTo>
                  <a:pt x="202996" y="0"/>
                </a:moveTo>
                <a:lnTo>
                  <a:pt x="0" y="0"/>
                </a:lnTo>
                <a:lnTo>
                  <a:pt x="0" y="203009"/>
                </a:lnTo>
                <a:lnTo>
                  <a:pt x="101498" y="304558"/>
                </a:lnTo>
                <a:lnTo>
                  <a:pt x="304545" y="101498"/>
                </a:lnTo>
                <a:lnTo>
                  <a:pt x="202996"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115" name="object 115"/>
          <p:cNvSpPr/>
          <p:nvPr/>
        </p:nvSpPr>
        <p:spPr>
          <a:xfrm>
            <a:off x="4759489" y="3605592"/>
            <a:ext cx="267833" cy="267833"/>
          </a:xfrm>
          <a:custGeom>
            <a:avLst/>
            <a:gdLst/>
            <a:ahLst/>
            <a:cxnLst/>
            <a:rect l="l" t="t" r="r" b="b"/>
            <a:pathLst>
              <a:path w="304800" h="304800">
                <a:moveTo>
                  <a:pt x="203060" y="0"/>
                </a:moveTo>
                <a:lnTo>
                  <a:pt x="0" y="0"/>
                </a:lnTo>
                <a:lnTo>
                  <a:pt x="0" y="203009"/>
                </a:lnTo>
                <a:lnTo>
                  <a:pt x="101549" y="304558"/>
                </a:lnTo>
                <a:lnTo>
                  <a:pt x="304609" y="101498"/>
                </a:lnTo>
                <a:lnTo>
                  <a:pt x="203060" y="0"/>
                </a:lnTo>
                <a:close/>
              </a:path>
            </a:pathLst>
          </a:custGeom>
          <a:solidFill>
            <a:srgbClr val="F6BD1F"/>
          </a:solidFill>
        </p:spPr>
        <p:txBody>
          <a:bodyPr wrap="square" lIns="0" tIns="0" rIns="0" bIns="0" rtlCol="0"/>
          <a:lstStyle/>
          <a:p>
            <a:pPr defTabSz="803483"/>
            <a:endParaRPr sz="1582">
              <a:solidFill>
                <a:prstClr val="black"/>
              </a:solidFill>
              <a:latin typeface="Calibri"/>
            </a:endParaRPr>
          </a:p>
        </p:txBody>
      </p:sp>
      <p:sp>
        <p:nvSpPr>
          <p:cNvPr id="116" name="object 116"/>
          <p:cNvSpPr/>
          <p:nvPr/>
        </p:nvSpPr>
        <p:spPr>
          <a:xfrm>
            <a:off x="4937921" y="3605592"/>
            <a:ext cx="267833" cy="267833"/>
          </a:xfrm>
          <a:custGeom>
            <a:avLst/>
            <a:gdLst/>
            <a:ahLst/>
            <a:cxnLst/>
            <a:rect l="l" t="t" r="r" b="b"/>
            <a:pathLst>
              <a:path w="304800" h="304800">
                <a:moveTo>
                  <a:pt x="203047" y="0"/>
                </a:moveTo>
                <a:lnTo>
                  <a:pt x="0" y="0"/>
                </a:lnTo>
                <a:lnTo>
                  <a:pt x="0" y="203009"/>
                </a:lnTo>
                <a:lnTo>
                  <a:pt x="101549" y="304558"/>
                </a:lnTo>
                <a:lnTo>
                  <a:pt x="304546" y="101498"/>
                </a:lnTo>
                <a:lnTo>
                  <a:pt x="203047"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117" name="object 117"/>
          <p:cNvSpPr/>
          <p:nvPr/>
        </p:nvSpPr>
        <p:spPr>
          <a:xfrm>
            <a:off x="5116343" y="3605592"/>
            <a:ext cx="267833" cy="267833"/>
          </a:xfrm>
          <a:custGeom>
            <a:avLst/>
            <a:gdLst/>
            <a:ahLst/>
            <a:cxnLst/>
            <a:rect l="l" t="t" r="r" b="b"/>
            <a:pathLst>
              <a:path w="304800" h="304800">
                <a:moveTo>
                  <a:pt x="203047" y="0"/>
                </a:moveTo>
                <a:lnTo>
                  <a:pt x="0" y="0"/>
                </a:lnTo>
                <a:lnTo>
                  <a:pt x="0" y="203009"/>
                </a:lnTo>
                <a:lnTo>
                  <a:pt x="101498" y="304558"/>
                </a:lnTo>
                <a:lnTo>
                  <a:pt x="304546" y="101498"/>
                </a:lnTo>
                <a:lnTo>
                  <a:pt x="203047" y="0"/>
                </a:lnTo>
                <a:close/>
              </a:path>
            </a:pathLst>
          </a:custGeom>
          <a:solidFill>
            <a:srgbClr val="F6BA1F"/>
          </a:solidFill>
        </p:spPr>
        <p:txBody>
          <a:bodyPr wrap="square" lIns="0" tIns="0" rIns="0" bIns="0" rtlCol="0"/>
          <a:lstStyle/>
          <a:p>
            <a:pPr defTabSz="803483"/>
            <a:endParaRPr sz="1582">
              <a:solidFill>
                <a:prstClr val="black"/>
              </a:solidFill>
              <a:latin typeface="Calibri"/>
            </a:endParaRPr>
          </a:p>
        </p:txBody>
      </p:sp>
      <p:sp>
        <p:nvSpPr>
          <p:cNvPr id="118" name="object 118"/>
          <p:cNvSpPr/>
          <p:nvPr/>
        </p:nvSpPr>
        <p:spPr>
          <a:xfrm>
            <a:off x="5294765" y="3605592"/>
            <a:ext cx="267833" cy="267833"/>
          </a:xfrm>
          <a:custGeom>
            <a:avLst/>
            <a:gdLst/>
            <a:ahLst/>
            <a:cxnLst/>
            <a:rect l="l" t="t" r="r" b="b"/>
            <a:pathLst>
              <a:path w="304800" h="304800">
                <a:moveTo>
                  <a:pt x="203047" y="0"/>
                </a:moveTo>
                <a:lnTo>
                  <a:pt x="0" y="0"/>
                </a:lnTo>
                <a:lnTo>
                  <a:pt x="0" y="203009"/>
                </a:lnTo>
                <a:lnTo>
                  <a:pt x="101498" y="304558"/>
                </a:lnTo>
                <a:lnTo>
                  <a:pt x="304558" y="101498"/>
                </a:lnTo>
                <a:lnTo>
                  <a:pt x="203047" y="0"/>
                </a:lnTo>
                <a:close/>
              </a:path>
            </a:pathLst>
          </a:custGeom>
          <a:solidFill>
            <a:srgbClr val="F79E23"/>
          </a:solidFill>
        </p:spPr>
        <p:txBody>
          <a:bodyPr wrap="square" lIns="0" tIns="0" rIns="0" bIns="0" rtlCol="0"/>
          <a:lstStyle/>
          <a:p>
            <a:pPr defTabSz="803483"/>
            <a:endParaRPr sz="1582">
              <a:solidFill>
                <a:prstClr val="black"/>
              </a:solidFill>
              <a:latin typeface="Calibri"/>
            </a:endParaRPr>
          </a:p>
        </p:txBody>
      </p:sp>
      <p:sp>
        <p:nvSpPr>
          <p:cNvPr id="119" name="object 119"/>
          <p:cNvSpPr/>
          <p:nvPr/>
        </p:nvSpPr>
        <p:spPr>
          <a:xfrm>
            <a:off x="5473186" y="3605592"/>
            <a:ext cx="267833" cy="267833"/>
          </a:xfrm>
          <a:custGeom>
            <a:avLst/>
            <a:gdLst/>
            <a:ahLst/>
            <a:cxnLst/>
            <a:rect l="l" t="t" r="r" b="b"/>
            <a:pathLst>
              <a:path w="304800" h="304800">
                <a:moveTo>
                  <a:pt x="203009" y="0"/>
                </a:moveTo>
                <a:lnTo>
                  <a:pt x="0" y="0"/>
                </a:lnTo>
                <a:lnTo>
                  <a:pt x="0" y="203009"/>
                </a:lnTo>
                <a:lnTo>
                  <a:pt x="101511" y="304558"/>
                </a:lnTo>
                <a:lnTo>
                  <a:pt x="304558" y="101498"/>
                </a:lnTo>
                <a:lnTo>
                  <a:pt x="203009" y="0"/>
                </a:lnTo>
                <a:close/>
              </a:path>
            </a:pathLst>
          </a:custGeom>
          <a:solidFill>
            <a:srgbClr val="F6BF1F"/>
          </a:solidFill>
        </p:spPr>
        <p:txBody>
          <a:bodyPr wrap="square" lIns="0" tIns="0" rIns="0" bIns="0" rtlCol="0"/>
          <a:lstStyle/>
          <a:p>
            <a:pPr defTabSz="803483"/>
            <a:endParaRPr sz="1582">
              <a:solidFill>
                <a:prstClr val="black"/>
              </a:solidFill>
              <a:latin typeface="Calibri"/>
            </a:endParaRPr>
          </a:p>
        </p:txBody>
      </p:sp>
      <p:sp>
        <p:nvSpPr>
          <p:cNvPr id="120" name="object 120"/>
          <p:cNvSpPr/>
          <p:nvPr/>
        </p:nvSpPr>
        <p:spPr>
          <a:xfrm>
            <a:off x="5651575" y="3605591"/>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6B51F"/>
          </a:solidFill>
        </p:spPr>
        <p:txBody>
          <a:bodyPr wrap="square" lIns="0" tIns="0" rIns="0" bIns="0" rtlCol="0"/>
          <a:lstStyle/>
          <a:p>
            <a:pPr defTabSz="803483"/>
            <a:endParaRPr sz="1582">
              <a:solidFill>
                <a:prstClr val="black"/>
              </a:solidFill>
              <a:latin typeface="Calibri"/>
            </a:endParaRPr>
          </a:p>
        </p:txBody>
      </p:sp>
      <p:sp>
        <p:nvSpPr>
          <p:cNvPr id="121" name="object 121"/>
          <p:cNvSpPr/>
          <p:nvPr/>
        </p:nvSpPr>
        <p:spPr>
          <a:xfrm>
            <a:off x="4402690" y="3783981"/>
            <a:ext cx="446389" cy="981498"/>
          </a:xfrm>
          <a:custGeom>
            <a:avLst/>
            <a:gdLst/>
            <a:ahLst/>
            <a:cxnLst/>
            <a:rect l="l" t="t" r="r" b="b"/>
            <a:pathLst>
              <a:path w="508000" h="1116964">
                <a:moveTo>
                  <a:pt x="406044" y="0"/>
                </a:moveTo>
                <a:lnTo>
                  <a:pt x="0" y="0"/>
                </a:lnTo>
                <a:lnTo>
                  <a:pt x="0" y="1015199"/>
                </a:lnTo>
                <a:lnTo>
                  <a:pt x="101498" y="1116749"/>
                </a:lnTo>
                <a:lnTo>
                  <a:pt x="203047" y="1015199"/>
                </a:lnTo>
                <a:lnTo>
                  <a:pt x="406044" y="1015199"/>
                </a:lnTo>
                <a:lnTo>
                  <a:pt x="507593" y="913701"/>
                </a:lnTo>
                <a:lnTo>
                  <a:pt x="406044" y="812203"/>
                </a:lnTo>
                <a:lnTo>
                  <a:pt x="507593" y="710653"/>
                </a:lnTo>
                <a:lnTo>
                  <a:pt x="406044" y="609142"/>
                </a:lnTo>
                <a:lnTo>
                  <a:pt x="507593" y="507593"/>
                </a:lnTo>
                <a:lnTo>
                  <a:pt x="406044" y="406095"/>
                </a:lnTo>
                <a:lnTo>
                  <a:pt x="507593" y="304596"/>
                </a:lnTo>
                <a:lnTo>
                  <a:pt x="406044" y="203047"/>
                </a:lnTo>
                <a:lnTo>
                  <a:pt x="507593" y="101549"/>
                </a:lnTo>
                <a:lnTo>
                  <a:pt x="406044" y="0"/>
                </a:lnTo>
                <a:close/>
              </a:path>
              <a:path w="508000" h="1116964">
                <a:moveTo>
                  <a:pt x="406044" y="1015199"/>
                </a:moveTo>
                <a:lnTo>
                  <a:pt x="203047" y="1015199"/>
                </a:lnTo>
                <a:lnTo>
                  <a:pt x="304545" y="1116749"/>
                </a:lnTo>
                <a:lnTo>
                  <a:pt x="406044" y="1015199"/>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122" name="object 122"/>
          <p:cNvSpPr/>
          <p:nvPr/>
        </p:nvSpPr>
        <p:spPr>
          <a:xfrm>
            <a:off x="4402690" y="4497677"/>
            <a:ext cx="178556" cy="178556"/>
          </a:xfrm>
          <a:custGeom>
            <a:avLst/>
            <a:gdLst/>
            <a:ahLst/>
            <a:cxnLst/>
            <a:rect l="l" t="t" r="r" b="b"/>
            <a:pathLst>
              <a:path w="203200" h="203200">
                <a:moveTo>
                  <a:pt x="0" y="0"/>
                </a:moveTo>
                <a:lnTo>
                  <a:pt x="203022" y="20302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3" name="object 123"/>
          <p:cNvSpPr/>
          <p:nvPr/>
        </p:nvSpPr>
        <p:spPr>
          <a:xfrm>
            <a:off x="4402690" y="4319253"/>
            <a:ext cx="357111" cy="357111"/>
          </a:xfrm>
          <a:custGeom>
            <a:avLst/>
            <a:gdLst/>
            <a:ahLst/>
            <a:cxnLst/>
            <a:rect l="l" t="t" r="r" b="b"/>
            <a:pathLst>
              <a:path w="406400" h="406400">
                <a:moveTo>
                  <a:pt x="0" y="0"/>
                </a:moveTo>
                <a:lnTo>
                  <a:pt x="406048" y="40604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4" name="object 124"/>
          <p:cNvSpPr/>
          <p:nvPr/>
        </p:nvSpPr>
        <p:spPr>
          <a:xfrm>
            <a:off x="4402690" y="4140832"/>
            <a:ext cx="357111" cy="357111"/>
          </a:xfrm>
          <a:custGeom>
            <a:avLst/>
            <a:gdLst/>
            <a:ahLst/>
            <a:cxnLst/>
            <a:rect l="l" t="t" r="r" b="b"/>
            <a:pathLst>
              <a:path w="406400" h="406400">
                <a:moveTo>
                  <a:pt x="0" y="0"/>
                </a:moveTo>
                <a:lnTo>
                  <a:pt x="406074" y="40606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5" name="object 125"/>
          <p:cNvSpPr/>
          <p:nvPr/>
        </p:nvSpPr>
        <p:spPr>
          <a:xfrm>
            <a:off x="4402690" y="3962409"/>
            <a:ext cx="357111" cy="357111"/>
          </a:xfrm>
          <a:custGeom>
            <a:avLst/>
            <a:gdLst/>
            <a:ahLst/>
            <a:cxnLst/>
            <a:rect l="l" t="t" r="r" b="b"/>
            <a:pathLst>
              <a:path w="406400" h="406400">
                <a:moveTo>
                  <a:pt x="0" y="0"/>
                </a:moveTo>
                <a:lnTo>
                  <a:pt x="406067" y="40606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6" name="object 126"/>
          <p:cNvSpPr/>
          <p:nvPr/>
        </p:nvSpPr>
        <p:spPr>
          <a:xfrm>
            <a:off x="4402690" y="3784014"/>
            <a:ext cx="357111" cy="357111"/>
          </a:xfrm>
          <a:custGeom>
            <a:avLst/>
            <a:gdLst/>
            <a:ahLst/>
            <a:cxnLst/>
            <a:rect l="l" t="t" r="r" b="b"/>
            <a:pathLst>
              <a:path w="406400" h="406400">
                <a:moveTo>
                  <a:pt x="0" y="0"/>
                </a:moveTo>
                <a:lnTo>
                  <a:pt x="406061" y="40603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7" name="object 127"/>
          <p:cNvSpPr/>
          <p:nvPr/>
        </p:nvSpPr>
        <p:spPr>
          <a:xfrm>
            <a:off x="4827026" y="4208326"/>
            <a:ext cx="21761" cy="21761"/>
          </a:xfrm>
          <a:custGeom>
            <a:avLst/>
            <a:gdLst/>
            <a:ahLst/>
            <a:cxnLst/>
            <a:rect l="l" t="t" r="r" b="b"/>
            <a:pathLst>
              <a:path w="24764" h="24764">
                <a:moveTo>
                  <a:pt x="0" y="0"/>
                </a:moveTo>
                <a:lnTo>
                  <a:pt x="24686" y="2468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8" name="object 128"/>
          <p:cNvSpPr/>
          <p:nvPr/>
        </p:nvSpPr>
        <p:spPr>
          <a:xfrm>
            <a:off x="4581091" y="3783979"/>
            <a:ext cx="178556" cy="178556"/>
          </a:xfrm>
          <a:custGeom>
            <a:avLst/>
            <a:gdLst/>
            <a:ahLst/>
            <a:cxnLst/>
            <a:rect l="l" t="t" r="r" b="b"/>
            <a:pathLst>
              <a:path w="203200" h="203200">
                <a:moveTo>
                  <a:pt x="0" y="0"/>
                </a:moveTo>
                <a:lnTo>
                  <a:pt x="203041" y="20302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9" name="object 129"/>
          <p:cNvSpPr/>
          <p:nvPr/>
        </p:nvSpPr>
        <p:spPr>
          <a:xfrm>
            <a:off x="4759489" y="3783980"/>
            <a:ext cx="267833" cy="267833"/>
          </a:xfrm>
          <a:custGeom>
            <a:avLst/>
            <a:gdLst/>
            <a:ahLst/>
            <a:cxnLst/>
            <a:rect l="l" t="t" r="r" b="b"/>
            <a:pathLst>
              <a:path w="304800" h="304800">
                <a:moveTo>
                  <a:pt x="203060" y="0"/>
                </a:moveTo>
                <a:lnTo>
                  <a:pt x="0" y="0"/>
                </a:lnTo>
                <a:lnTo>
                  <a:pt x="0" y="203047"/>
                </a:lnTo>
                <a:lnTo>
                  <a:pt x="101549" y="304596"/>
                </a:lnTo>
                <a:lnTo>
                  <a:pt x="304609" y="101549"/>
                </a:lnTo>
                <a:lnTo>
                  <a:pt x="203060" y="0"/>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130" name="object 130"/>
          <p:cNvSpPr/>
          <p:nvPr/>
        </p:nvSpPr>
        <p:spPr>
          <a:xfrm>
            <a:off x="4937921" y="3783980"/>
            <a:ext cx="267833" cy="267833"/>
          </a:xfrm>
          <a:custGeom>
            <a:avLst/>
            <a:gdLst/>
            <a:ahLst/>
            <a:cxnLst/>
            <a:rect l="l" t="t" r="r" b="b"/>
            <a:pathLst>
              <a:path w="304800" h="304800">
                <a:moveTo>
                  <a:pt x="203047" y="0"/>
                </a:moveTo>
                <a:lnTo>
                  <a:pt x="0" y="0"/>
                </a:lnTo>
                <a:lnTo>
                  <a:pt x="0" y="203047"/>
                </a:lnTo>
                <a:lnTo>
                  <a:pt x="101549" y="304596"/>
                </a:lnTo>
                <a:lnTo>
                  <a:pt x="304546" y="101549"/>
                </a:lnTo>
                <a:lnTo>
                  <a:pt x="203047" y="0"/>
                </a:lnTo>
                <a:close/>
              </a:path>
            </a:pathLst>
          </a:custGeom>
          <a:solidFill>
            <a:srgbClr val="F4DA1C"/>
          </a:solidFill>
        </p:spPr>
        <p:txBody>
          <a:bodyPr wrap="square" lIns="0" tIns="0" rIns="0" bIns="0" rtlCol="0"/>
          <a:lstStyle/>
          <a:p>
            <a:pPr defTabSz="803483"/>
            <a:endParaRPr sz="1582">
              <a:solidFill>
                <a:prstClr val="black"/>
              </a:solidFill>
              <a:latin typeface="Calibri"/>
            </a:endParaRPr>
          </a:p>
        </p:txBody>
      </p:sp>
      <p:sp>
        <p:nvSpPr>
          <p:cNvPr id="131" name="object 131"/>
          <p:cNvSpPr/>
          <p:nvPr/>
        </p:nvSpPr>
        <p:spPr>
          <a:xfrm>
            <a:off x="5116343" y="3783980"/>
            <a:ext cx="267833" cy="267833"/>
          </a:xfrm>
          <a:custGeom>
            <a:avLst/>
            <a:gdLst/>
            <a:ahLst/>
            <a:cxnLst/>
            <a:rect l="l" t="t" r="r" b="b"/>
            <a:pathLst>
              <a:path w="304800" h="304800">
                <a:moveTo>
                  <a:pt x="203047" y="0"/>
                </a:moveTo>
                <a:lnTo>
                  <a:pt x="0" y="0"/>
                </a:lnTo>
                <a:lnTo>
                  <a:pt x="0" y="203047"/>
                </a:lnTo>
                <a:lnTo>
                  <a:pt x="101498" y="304596"/>
                </a:lnTo>
                <a:lnTo>
                  <a:pt x="304546" y="101549"/>
                </a:lnTo>
                <a:lnTo>
                  <a:pt x="203047" y="0"/>
                </a:lnTo>
                <a:close/>
              </a:path>
            </a:pathLst>
          </a:custGeom>
          <a:solidFill>
            <a:srgbClr val="F6B81F"/>
          </a:solidFill>
        </p:spPr>
        <p:txBody>
          <a:bodyPr wrap="square" lIns="0" tIns="0" rIns="0" bIns="0" rtlCol="0"/>
          <a:lstStyle/>
          <a:p>
            <a:pPr defTabSz="803483"/>
            <a:endParaRPr sz="1582">
              <a:solidFill>
                <a:prstClr val="black"/>
              </a:solidFill>
              <a:latin typeface="Calibri"/>
            </a:endParaRPr>
          </a:p>
        </p:txBody>
      </p:sp>
      <p:sp>
        <p:nvSpPr>
          <p:cNvPr id="132" name="object 132"/>
          <p:cNvSpPr/>
          <p:nvPr/>
        </p:nvSpPr>
        <p:spPr>
          <a:xfrm>
            <a:off x="5294765" y="3783980"/>
            <a:ext cx="267833" cy="267833"/>
          </a:xfrm>
          <a:custGeom>
            <a:avLst/>
            <a:gdLst/>
            <a:ahLst/>
            <a:cxnLst/>
            <a:rect l="l" t="t" r="r" b="b"/>
            <a:pathLst>
              <a:path w="304800" h="304800">
                <a:moveTo>
                  <a:pt x="203047" y="0"/>
                </a:moveTo>
                <a:lnTo>
                  <a:pt x="0" y="0"/>
                </a:lnTo>
                <a:lnTo>
                  <a:pt x="0" y="203047"/>
                </a:lnTo>
                <a:lnTo>
                  <a:pt x="101498" y="304596"/>
                </a:lnTo>
                <a:lnTo>
                  <a:pt x="304558" y="101549"/>
                </a:lnTo>
                <a:lnTo>
                  <a:pt x="203047" y="0"/>
                </a:lnTo>
                <a:close/>
              </a:path>
            </a:pathLst>
          </a:custGeom>
          <a:solidFill>
            <a:srgbClr val="F6B31F"/>
          </a:solidFill>
        </p:spPr>
        <p:txBody>
          <a:bodyPr wrap="square" lIns="0" tIns="0" rIns="0" bIns="0" rtlCol="0"/>
          <a:lstStyle/>
          <a:p>
            <a:pPr defTabSz="803483"/>
            <a:endParaRPr sz="1582">
              <a:solidFill>
                <a:prstClr val="black"/>
              </a:solidFill>
              <a:latin typeface="Calibri"/>
            </a:endParaRPr>
          </a:p>
        </p:txBody>
      </p:sp>
      <p:sp>
        <p:nvSpPr>
          <p:cNvPr id="133" name="object 133"/>
          <p:cNvSpPr/>
          <p:nvPr/>
        </p:nvSpPr>
        <p:spPr>
          <a:xfrm>
            <a:off x="5473186" y="3783979"/>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6C31D"/>
          </a:solidFill>
        </p:spPr>
        <p:txBody>
          <a:bodyPr wrap="square" lIns="0" tIns="0" rIns="0" bIns="0" rtlCol="0"/>
          <a:lstStyle/>
          <a:p>
            <a:pPr defTabSz="803483"/>
            <a:endParaRPr sz="1582">
              <a:solidFill>
                <a:prstClr val="black"/>
              </a:solidFill>
              <a:latin typeface="Calibri"/>
            </a:endParaRPr>
          </a:p>
        </p:txBody>
      </p:sp>
      <p:sp>
        <p:nvSpPr>
          <p:cNvPr id="134" name="object 134"/>
          <p:cNvSpPr/>
          <p:nvPr/>
        </p:nvSpPr>
        <p:spPr>
          <a:xfrm>
            <a:off x="4759489" y="3962402"/>
            <a:ext cx="267833" cy="267833"/>
          </a:xfrm>
          <a:custGeom>
            <a:avLst/>
            <a:gdLst/>
            <a:ahLst/>
            <a:cxnLst/>
            <a:rect l="l" t="t" r="r" b="b"/>
            <a:pathLst>
              <a:path w="304800" h="304800">
                <a:moveTo>
                  <a:pt x="203060" y="0"/>
                </a:moveTo>
                <a:lnTo>
                  <a:pt x="0" y="0"/>
                </a:lnTo>
                <a:lnTo>
                  <a:pt x="0" y="203047"/>
                </a:lnTo>
                <a:lnTo>
                  <a:pt x="101549" y="304546"/>
                </a:lnTo>
                <a:lnTo>
                  <a:pt x="304609" y="101549"/>
                </a:lnTo>
                <a:lnTo>
                  <a:pt x="203060" y="0"/>
                </a:lnTo>
                <a:close/>
              </a:path>
            </a:pathLst>
          </a:custGeom>
          <a:solidFill>
            <a:srgbClr val="F6B51F"/>
          </a:solidFill>
        </p:spPr>
        <p:txBody>
          <a:bodyPr wrap="square" lIns="0" tIns="0" rIns="0" bIns="0" rtlCol="0"/>
          <a:lstStyle/>
          <a:p>
            <a:pPr defTabSz="803483"/>
            <a:endParaRPr sz="1582">
              <a:solidFill>
                <a:prstClr val="black"/>
              </a:solidFill>
              <a:latin typeface="Calibri"/>
            </a:endParaRPr>
          </a:p>
        </p:txBody>
      </p:sp>
      <p:sp>
        <p:nvSpPr>
          <p:cNvPr id="135" name="object 135"/>
          <p:cNvSpPr/>
          <p:nvPr/>
        </p:nvSpPr>
        <p:spPr>
          <a:xfrm>
            <a:off x="4937921" y="3962402"/>
            <a:ext cx="267833" cy="267833"/>
          </a:xfrm>
          <a:custGeom>
            <a:avLst/>
            <a:gdLst/>
            <a:ahLst/>
            <a:cxnLst/>
            <a:rect l="l" t="t" r="r" b="b"/>
            <a:pathLst>
              <a:path w="304800" h="304800">
                <a:moveTo>
                  <a:pt x="203047" y="0"/>
                </a:moveTo>
                <a:lnTo>
                  <a:pt x="0" y="0"/>
                </a:lnTo>
                <a:lnTo>
                  <a:pt x="0" y="203047"/>
                </a:lnTo>
                <a:lnTo>
                  <a:pt x="101549" y="304546"/>
                </a:lnTo>
                <a:lnTo>
                  <a:pt x="304546" y="101549"/>
                </a:lnTo>
                <a:lnTo>
                  <a:pt x="203047" y="0"/>
                </a:lnTo>
                <a:close/>
              </a:path>
            </a:pathLst>
          </a:custGeom>
          <a:solidFill>
            <a:srgbClr val="F6BC1F"/>
          </a:solidFill>
        </p:spPr>
        <p:txBody>
          <a:bodyPr wrap="square" lIns="0" tIns="0" rIns="0" bIns="0" rtlCol="0"/>
          <a:lstStyle/>
          <a:p>
            <a:pPr defTabSz="803483"/>
            <a:endParaRPr sz="1582">
              <a:solidFill>
                <a:prstClr val="black"/>
              </a:solidFill>
              <a:latin typeface="Calibri"/>
            </a:endParaRPr>
          </a:p>
        </p:txBody>
      </p:sp>
      <p:sp>
        <p:nvSpPr>
          <p:cNvPr id="136" name="object 136"/>
          <p:cNvSpPr/>
          <p:nvPr/>
        </p:nvSpPr>
        <p:spPr>
          <a:xfrm>
            <a:off x="5116343" y="3962402"/>
            <a:ext cx="267833" cy="267833"/>
          </a:xfrm>
          <a:custGeom>
            <a:avLst/>
            <a:gdLst/>
            <a:ahLst/>
            <a:cxnLst/>
            <a:rect l="l" t="t" r="r" b="b"/>
            <a:pathLst>
              <a:path w="304800" h="304800">
                <a:moveTo>
                  <a:pt x="203047" y="0"/>
                </a:moveTo>
                <a:lnTo>
                  <a:pt x="0" y="0"/>
                </a:lnTo>
                <a:lnTo>
                  <a:pt x="0" y="203047"/>
                </a:lnTo>
                <a:lnTo>
                  <a:pt x="101498" y="304546"/>
                </a:lnTo>
                <a:lnTo>
                  <a:pt x="304546" y="101549"/>
                </a:lnTo>
                <a:lnTo>
                  <a:pt x="203047" y="0"/>
                </a:lnTo>
                <a:close/>
              </a:path>
            </a:pathLst>
          </a:custGeom>
          <a:solidFill>
            <a:srgbClr val="F6AF21"/>
          </a:solidFill>
        </p:spPr>
        <p:txBody>
          <a:bodyPr wrap="square" lIns="0" tIns="0" rIns="0" bIns="0" rtlCol="0"/>
          <a:lstStyle/>
          <a:p>
            <a:pPr defTabSz="803483"/>
            <a:endParaRPr sz="1582">
              <a:solidFill>
                <a:prstClr val="black"/>
              </a:solidFill>
              <a:latin typeface="Calibri"/>
            </a:endParaRPr>
          </a:p>
        </p:txBody>
      </p:sp>
      <p:sp>
        <p:nvSpPr>
          <p:cNvPr id="137" name="object 137"/>
          <p:cNvSpPr/>
          <p:nvPr/>
        </p:nvSpPr>
        <p:spPr>
          <a:xfrm>
            <a:off x="5294765" y="3962401"/>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98E24"/>
          </a:solidFill>
        </p:spPr>
        <p:txBody>
          <a:bodyPr wrap="square" lIns="0" tIns="0" rIns="0" bIns="0" rtlCol="0"/>
          <a:lstStyle/>
          <a:p>
            <a:pPr defTabSz="803483"/>
            <a:endParaRPr sz="1582">
              <a:solidFill>
                <a:prstClr val="black"/>
              </a:solidFill>
              <a:latin typeface="Calibri"/>
            </a:endParaRPr>
          </a:p>
        </p:txBody>
      </p:sp>
      <p:sp>
        <p:nvSpPr>
          <p:cNvPr id="138" name="object 138"/>
          <p:cNvSpPr/>
          <p:nvPr/>
        </p:nvSpPr>
        <p:spPr>
          <a:xfrm>
            <a:off x="4759489" y="4140823"/>
            <a:ext cx="267833" cy="267833"/>
          </a:xfrm>
          <a:custGeom>
            <a:avLst/>
            <a:gdLst/>
            <a:ahLst/>
            <a:cxnLst/>
            <a:rect l="l" t="t" r="r" b="b"/>
            <a:pathLst>
              <a:path w="304800" h="304800">
                <a:moveTo>
                  <a:pt x="203060" y="0"/>
                </a:moveTo>
                <a:lnTo>
                  <a:pt x="0" y="0"/>
                </a:lnTo>
                <a:lnTo>
                  <a:pt x="0" y="203047"/>
                </a:lnTo>
                <a:lnTo>
                  <a:pt x="101549" y="304558"/>
                </a:lnTo>
                <a:lnTo>
                  <a:pt x="304609" y="101498"/>
                </a:lnTo>
                <a:lnTo>
                  <a:pt x="203060" y="0"/>
                </a:lnTo>
                <a:close/>
              </a:path>
            </a:pathLst>
          </a:custGeom>
          <a:solidFill>
            <a:srgbClr val="FB5D2B"/>
          </a:solidFill>
        </p:spPr>
        <p:txBody>
          <a:bodyPr wrap="square" lIns="0" tIns="0" rIns="0" bIns="0" rtlCol="0"/>
          <a:lstStyle/>
          <a:p>
            <a:pPr defTabSz="803483"/>
            <a:endParaRPr sz="1582">
              <a:solidFill>
                <a:prstClr val="black"/>
              </a:solidFill>
              <a:latin typeface="Calibri"/>
            </a:endParaRPr>
          </a:p>
        </p:txBody>
      </p:sp>
      <p:sp>
        <p:nvSpPr>
          <p:cNvPr id="139" name="object 139"/>
          <p:cNvSpPr/>
          <p:nvPr/>
        </p:nvSpPr>
        <p:spPr>
          <a:xfrm>
            <a:off x="4937921" y="4140823"/>
            <a:ext cx="267833" cy="267833"/>
          </a:xfrm>
          <a:custGeom>
            <a:avLst/>
            <a:gdLst/>
            <a:ahLst/>
            <a:cxnLst/>
            <a:rect l="l" t="t" r="r" b="b"/>
            <a:pathLst>
              <a:path w="304800" h="304800">
                <a:moveTo>
                  <a:pt x="203047" y="0"/>
                </a:moveTo>
                <a:lnTo>
                  <a:pt x="0" y="0"/>
                </a:lnTo>
                <a:lnTo>
                  <a:pt x="0" y="203047"/>
                </a:lnTo>
                <a:lnTo>
                  <a:pt x="101549" y="304558"/>
                </a:lnTo>
                <a:lnTo>
                  <a:pt x="304546" y="101498"/>
                </a:lnTo>
                <a:lnTo>
                  <a:pt x="203047"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140" name="object 140"/>
          <p:cNvSpPr/>
          <p:nvPr/>
        </p:nvSpPr>
        <p:spPr>
          <a:xfrm>
            <a:off x="5116343" y="4140822"/>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141" name="object 141"/>
          <p:cNvSpPr/>
          <p:nvPr/>
        </p:nvSpPr>
        <p:spPr>
          <a:xfrm>
            <a:off x="4759489" y="4319245"/>
            <a:ext cx="267833" cy="267833"/>
          </a:xfrm>
          <a:custGeom>
            <a:avLst/>
            <a:gdLst/>
            <a:ahLst/>
            <a:cxnLst/>
            <a:rect l="l" t="t" r="r" b="b"/>
            <a:pathLst>
              <a:path w="304800" h="304800">
                <a:moveTo>
                  <a:pt x="203060" y="0"/>
                </a:moveTo>
                <a:lnTo>
                  <a:pt x="0" y="0"/>
                </a:lnTo>
                <a:lnTo>
                  <a:pt x="0" y="203060"/>
                </a:lnTo>
                <a:lnTo>
                  <a:pt x="101549" y="304558"/>
                </a:lnTo>
                <a:lnTo>
                  <a:pt x="304609" y="101511"/>
                </a:lnTo>
                <a:lnTo>
                  <a:pt x="203060" y="0"/>
                </a:lnTo>
                <a:close/>
              </a:path>
            </a:pathLst>
          </a:custGeom>
          <a:solidFill>
            <a:srgbClr val="FB562D"/>
          </a:solidFill>
        </p:spPr>
        <p:txBody>
          <a:bodyPr wrap="square" lIns="0" tIns="0" rIns="0" bIns="0" rtlCol="0"/>
          <a:lstStyle/>
          <a:p>
            <a:pPr defTabSz="803483"/>
            <a:endParaRPr sz="1582">
              <a:solidFill>
                <a:prstClr val="black"/>
              </a:solidFill>
              <a:latin typeface="Calibri"/>
            </a:endParaRPr>
          </a:p>
        </p:txBody>
      </p:sp>
      <p:sp>
        <p:nvSpPr>
          <p:cNvPr id="142" name="object 142"/>
          <p:cNvSpPr/>
          <p:nvPr/>
        </p:nvSpPr>
        <p:spPr>
          <a:xfrm>
            <a:off x="4937921" y="4319244"/>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143" name="object 143"/>
          <p:cNvSpPr/>
          <p:nvPr/>
        </p:nvSpPr>
        <p:spPr>
          <a:xfrm>
            <a:off x="4759488" y="4497677"/>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B5D2B"/>
          </a:solidFill>
        </p:spPr>
        <p:txBody>
          <a:bodyPr wrap="square" lIns="0" tIns="0" rIns="0" bIns="0" rtlCol="0"/>
          <a:lstStyle/>
          <a:p>
            <a:pPr defTabSz="803483"/>
            <a:endParaRPr sz="1582">
              <a:solidFill>
                <a:prstClr val="black"/>
              </a:solidFill>
              <a:latin typeface="Calibri"/>
            </a:endParaRPr>
          </a:p>
        </p:txBody>
      </p:sp>
      <p:sp>
        <p:nvSpPr>
          <p:cNvPr id="144" name="object 144"/>
          <p:cNvSpPr/>
          <p:nvPr/>
        </p:nvSpPr>
        <p:spPr>
          <a:xfrm>
            <a:off x="4402690" y="4676055"/>
            <a:ext cx="267833" cy="267833"/>
          </a:xfrm>
          <a:custGeom>
            <a:avLst/>
            <a:gdLst/>
            <a:ahLst/>
            <a:cxnLst/>
            <a:rect l="l" t="t" r="r" b="b"/>
            <a:pathLst>
              <a:path w="304800" h="304800">
                <a:moveTo>
                  <a:pt x="203047" y="0"/>
                </a:moveTo>
                <a:lnTo>
                  <a:pt x="0" y="0"/>
                </a:lnTo>
                <a:lnTo>
                  <a:pt x="0" y="203047"/>
                </a:lnTo>
                <a:lnTo>
                  <a:pt x="101498" y="304596"/>
                </a:lnTo>
                <a:lnTo>
                  <a:pt x="304545" y="101549"/>
                </a:lnTo>
                <a:lnTo>
                  <a:pt x="203047" y="0"/>
                </a:lnTo>
                <a:close/>
              </a:path>
            </a:pathLst>
          </a:custGeom>
          <a:solidFill>
            <a:srgbClr val="F4D41C"/>
          </a:solidFill>
        </p:spPr>
        <p:txBody>
          <a:bodyPr wrap="square" lIns="0" tIns="0" rIns="0" bIns="0" rtlCol="0"/>
          <a:lstStyle/>
          <a:p>
            <a:pPr defTabSz="803483"/>
            <a:endParaRPr sz="1582">
              <a:solidFill>
                <a:prstClr val="black"/>
              </a:solidFill>
              <a:latin typeface="Calibri"/>
            </a:endParaRPr>
          </a:p>
        </p:txBody>
      </p:sp>
      <p:sp>
        <p:nvSpPr>
          <p:cNvPr id="145" name="object 145"/>
          <p:cNvSpPr txBox="1"/>
          <p:nvPr/>
        </p:nvSpPr>
        <p:spPr>
          <a:xfrm>
            <a:off x="3958803" y="1787387"/>
            <a:ext cx="410677" cy="395426"/>
          </a:xfrm>
          <a:prstGeom prst="rect">
            <a:avLst/>
          </a:prstGeom>
        </p:spPr>
        <p:txBody>
          <a:bodyPr vert="horz" wrap="square" lIns="0" tIns="10602" rIns="0" bIns="0" rtlCol="0">
            <a:spAutoFit/>
          </a:bodyPr>
          <a:lstStyle/>
          <a:p>
            <a:pPr marL="11159" defTabSz="803483">
              <a:lnSpc>
                <a:spcPts val="1494"/>
              </a:lnSpc>
              <a:spcBef>
                <a:spcPts val="83"/>
              </a:spcBef>
            </a:pPr>
            <a:r>
              <a:rPr sz="1318" spc="70" dirty="0">
                <a:solidFill>
                  <a:prstClr val="black"/>
                </a:solidFill>
                <a:latin typeface="Calibri"/>
                <a:cs typeface="Calibri"/>
              </a:rPr>
              <a:t>open</a:t>
            </a:r>
            <a:endParaRPr sz="1318">
              <a:solidFill>
                <a:prstClr val="black"/>
              </a:solidFill>
              <a:latin typeface="Calibri"/>
              <a:cs typeface="Calibri"/>
            </a:endParaRPr>
          </a:p>
          <a:p>
            <a:pPr marL="143399" defTabSz="803483">
              <a:lnSpc>
                <a:spcPts val="1494"/>
              </a:lnSpc>
            </a:pPr>
            <a:r>
              <a:rPr sz="1318" spc="22" dirty="0">
                <a:solidFill>
                  <a:prstClr val="black"/>
                </a:solidFill>
                <a:latin typeface="Calibri"/>
                <a:cs typeface="Calibri"/>
              </a:rPr>
              <a:t>link</a:t>
            </a:r>
            <a:endParaRPr sz="1318">
              <a:solidFill>
                <a:prstClr val="black"/>
              </a:solidFill>
              <a:latin typeface="Calibri"/>
              <a:cs typeface="Calibri"/>
            </a:endParaRPr>
          </a:p>
        </p:txBody>
      </p:sp>
      <p:sp>
        <p:nvSpPr>
          <p:cNvPr id="146" name="object 146"/>
          <p:cNvSpPr txBox="1"/>
          <p:nvPr/>
        </p:nvSpPr>
        <p:spPr>
          <a:xfrm>
            <a:off x="3766709" y="2144221"/>
            <a:ext cx="602067" cy="574105"/>
          </a:xfrm>
          <a:prstGeom prst="rect">
            <a:avLst/>
          </a:prstGeom>
        </p:spPr>
        <p:txBody>
          <a:bodyPr vert="horz" wrap="square" lIns="0" tIns="35153" rIns="0" bIns="0" rtlCol="0">
            <a:spAutoFit/>
          </a:bodyPr>
          <a:lstStyle/>
          <a:p>
            <a:pPr marL="11159" marR="4464" indent="127218" defTabSz="803483">
              <a:lnSpc>
                <a:spcPts val="1406"/>
              </a:lnSpc>
              <a:spcBef>
                <a:spcPts val="277"/>
              </a:spcBef>
            </a:pPr>
            <a:r>
              <a:rPr sz="1318" spc="31" dirty="0">
                <a:solidFill>
                  <a:prstClr val="black"/>
                </a:solidFill>
                <a:latin typeface="Calibri"/>
                <a:cs typeface="Calibri"/>
              </a:rPr>
              <a:t>unlink  </a:t>
            </a:r>
            <a:r>
              <a:rPr sz="1318" spc="22" dirty="0">
                <a:solidFill>
                  <a:prstClr val="black"/>
                </a:solidFill>
                <a:latin typeface="Calibri"/>
                <a:cs typeface="Calibri"/>
              </a:rPr>
              <a:t>r</a:t>
            </a:r>
            <a:r>
              <a:rPr sz="1318" spc="66" dirty="0">
                <a:solidFill>
                  <a:prstClr val="black"/>
                </a:solidFill>
                <a:latin typeface="Calibri"/>
                <a:cs typeface="Calibri"/>
              </a:rPr>
              <a:t>ename</a:t>
            </a:r>
            <a:endParaRPr sz="1318">
              <a:solidFill>
                <a:prstClr val="black"/>
              </a:solidFill>
              <a:latin typeface="Calibri"/>
              <a:cs typeface="Calibri"/>
            </a:endParaRPr>
          </a:p>
          <a:p>
            <a:pPr marL="311908" defTabSz="803483">
              <a:lnSpc>
                <a:spcPts val="1388"/>
              </a:lnSpc>
            </a:pPr>
            <a:r>
              <a:rPr sz="1318" spc="31" dirty="0">
                <a:solidFill>
                  <a:prstClr val="black"/>
                </a:solidFill>
                <a:latin typeface="Calibri"/>
                <a:cs typeface="Calibri"/>
              </a:rPr>
              <a:t>stat</a:t>
            </a:r>
            <a:endParaRPr sz="1318">
              <a:solidFill>
                <a:prstClr val="black"/>
              </a:solidFill>
              <a:latin typeface="Calibri"/>
              <a:cs typeface="Calibri"/>
            </a:endParaRPr>
          </a:p>
        </p:txBody>
      </p:sp>
      <p:sp>
        <p:nvSpPr>
          <p:cNvPr id="147" name="object 147"/>
          <p:cNvSpPr txBox="1"/>
          <p:nvPr/>
        </p:nvSpPr>
        <p:spPr>
          <a:xfrm>
            <a:off x="3972902" y="2679115"/>
            <a:ext cx="385011" cy="754205"/>
          </a:xfrm>
          <a:prstGeom prst="rect">
            <a:avLst/>
          </a:prstGeom>
        </p:spPr>
        <p:txBody>
          <a:bodyPr vert="horz" wrap="square" lIns="0" tIns="35711" rIns="0" bIns="0" rtlCol="0">
            <a:spAutoFit/>
          </a:bodyPr>
          <a:lstStyle/>
          <a:p>
            <a:pPr indent="55797" algn="just" defTabSz="803483">
              <a:lnSpc>
                <a:spcPts val="1406"/>
              </a:lnSpc>
              <a:spcBef>
                <a:spcPts val="281"/>
              </a:spcBef>
            </a:pPr>
            <a:r>
              <a:rPr sz="1318" spc="22" dirty="0">
                <a:solidFill>
                  <a:prstClr val="black"/>
                </a:solidFill>
                <a:latin typeface="Calibri"/>
                <a:cs typeface="Calibri"/>
              </a:rPr>
              <a:t>fst</a:t>
            </a:r>
            <a:r>
              <a:rPr sz="1318" spc="18" dirty="0">
                <a:solidFill>
                  <a:prstClr val="black"/>
                </a:solidFill>
                <a:latin typeface="Calibri"/>
                <a:cs typeface="Calibri"/>
              </a:rPr>
              <a:t>at  </a:t>
            </a:r>
            <a:r>
              <a:rPr sz="1318" spc="40" dirty="0">
                <a:solidFill>
                  <a:prstClr val="black"/>
                </a:solidFill>
                <a:latin typeface="Calibri"/>
                <a:cs typeface="Calibri"/>
              </a:rPr>
              <a:t>lseek  </a:t>
            </a:r>
            <a:r>
              <a:rPr sz="1318" spc="44" dirty="0">
                <a:solidFill>
                  <a:prstClr val="black"/>
                </a:solidFill>
                <a:latin typeface="Calibri"/>
                <a:cs typeface="Calibri"/>
              </a:rPr>
              <a:t>close  </a:t>
            </a:r>
            <a:r>
              <a:rPr sz="1318" spc="48" dirty="0">
                <a:solidFill>
                  <a:prstClr val="black"/>
                </a:solidFill>
                <a:latin typeface="Calibri"/>
                <a:cs typeface="Calibri"/>
              </a:rPr>
              <a:t>pipe</a:t>
            </a:r>
            <a:endParaRPr sz="1318">
              <a:solidFill>
                <a:prstClr val="black"/>
              </a:solidFill>
              <a:latin typeface="Calibri"/>
              <a:cs typeface="Calibri"/>
            </a:endParaRPr>
          </a:p>
        </p:txBody>
      </p:sp>
      <p:sp>
        <p:nvSpPr>
          <p:cNvPr id="148" name="object 148"/>
          <p:cNvSpPr txBox="1"/>
          <p:nvPr/>
        </p:nvSpPr>
        <p:spPr>
          <a:xfrm>
            <a:off x="3656287" y="3393138"/>
            <a:ext cx="713106" cy="1292251"/>
          </a:xfrm>
          <a:prstGeom prst="rect">
            <a:avLst/>
          </a:prstGeom>
        </p:spPr>
        <p:txBody>
          <a:bodyPr vert="horz" wrap="square" lIns="0" tIns="35153" rIns="0" bIns="0" rtlCol="0">
            <a:spAutoFit/>
          </a:bodyPr>
          <a:lstStyle/>
          <a:p>
            <a:pPr marL="11159" marR="4464" indent="348734" algn="r" defTabSz="803483">
              <a:lnSpc>
                <a:spcPts val="1406"/>
              </a:lnSpc>
              <a:spcBef>
                <a:spcPts val="277"/>
              </a:spcBef>
            </a:pPr>
            <a:r>
              <a:rPr sz="1318" spc="22" dirty="0">
                <a:solidFill>
                  <a:prstClr val="black"/>
                </a:solidFill>
                <a:latin typeface="Calibri"/>
                <a:cs typeface="Calibri"/>
              </a:rPr>
              <a:t>r</a:t>
            </a:r>
            <a:r>
              <a:rPr sz="1318" spc="48" dirty="0">
                <a:solidFill>
                  <a:prstClr val="black"/>
                </a:solidFill>
                <a:latin typeface="Calibri"/>
                <a:cs typeface="Calibri"/>
              </a:rPr>
              <a:t>ead  </a:t>
            </a:r>
            <a:r>
              <a:rPr sz="1318" spc="9" dirty="0">
                <a:solidFill>
                  <a:prstClr val="black"/>
                </a:solidFill>
                <a:latin typeface="Calibri"/>
                <a:cs typeface="Calibri"/>
              </a:rPr>
              <a:t>write  </a:t>
            </a:r>
            <a:r>
              <a:rPr sz="1318" spc="75" dirty="0">
                <a:solidFill>
                  <a:prstClr val="black"/>
                </a:solidFill>
                <a:latin typeface="Calibri"/>
                <a:cs typeface="Calibri"/>
              </a:rPr>
              <a:t>p</a:t>
            </a:r>
            <a:r>
              <a:rPr sz="1318" spc="22" dirty="0">
                <a:solidFill>
                  <a:prstClr val="black"/>
                </a:solidFill>
                <a:latin typeface="Calibri"/>
                <a:cs typeface="Calibri"/>
              </a:rPr>
              <a:t>r</a:t>
            </a:r>
            <a:r>
              <a:rPr sz="1318" spc="48" dirty="0">
                <a:solidFill>
                  <a:prstClr val="black"/>
                </a:solidFill>
                <a:latin typeface="Calibri"/>
                <a:cs typeface="Calibri"/>
              </a:rPr>
              <a:t>ead  </a:t>
            </a:r>
            <a:r>
              <a:rPr sz="1318" spc="62" dirty="0">
                <a:solidFill>
                  <a:prstClr val="black"/>
                </a:solidFill>
                <a:latin typeface="Calibri"/>
                <a:cs typeface="Calibri"/>
              </a:rPr>
              <a:t>p</a:t>
            </a:r>
            <a:r>
              <a:rPr sz="1318" spc="9" dirty="0">
                <a:solidFill>
                  <a:prstClr val="black"/>
                </a:solidFill>
                <a:latin typeface="Calibri"/>
                <a:cs typeface="Calibri"/>
              </a:rPr>
              <a:t>write  </a:t>
            </a:r>
            <a:r>
              <a:rPr sz="1318" spc="66" dirty="0">
                <a:solidFill>
                  <a:prstClr val="black"/>
                </a:solidFill>
                <a:latin typeface="Calibri"/>
                <a:cs typeface="Calibri"/>
              </a:rPr>
              <a:t>mmap  munmap  </a:t>
            </a:r>
            <a:r>
              <a:rPr sz="1318" spc="88" dirty="0">
                <a:solidFill>
                  <a:prstClr val="black"/>
                </a:solidFill>
                <a:latin typeface="Calibri"/>
                <a:cs typeface="Calibri"/>
              </a:rPr>
              <a:t>mp</a:t>
            </a:r>
            <a:r>
              <a:rPr sz="1318" spc="22" dirty="0">
                <a:solidFill>
                  <a:prstClr val="black"/>
                </a:solidFill>
                <a:latin typeface="Calibri"/>
                <a:cs typeface="Calibri"/>
              </a:rPr>
              <a:t>r</a:t>
            </a:r>
            <a:r>
              <a:rPr sz="1318" spc="31" dirty="0">
                <a:solidFill>
                  <a:prstClr val="black"/>
                </a:solidFill>
                <a:latin typeface="Calibri"/>
                <a:cs typeface="Calibri"/>
              </a:rPr>
              <a:t>otect</a:t>
            </a:r>
            <a:endParaRPr sz="1318">
              <a:solidFill>
                <a:prstClr val="black"/>
              </a:solidFill>
              <a:latin typeface="Calibri"/>
              <a:cs typeface="Calibri"/>
            </a:endParaRPr>
          </a:p>
        </p:txBody>
      </p:sp>
      <p:sp>
        <p:nvSpPr>
          <p:cNvPr id="149" name="object 149"/>
          <p:cNvSpPr txBox="1"/>
          <p:nvPr/>
        </p:nvSpPr>
        <p:spPr>
          <a:xfrm>
            <a:off x="3599169" y="4641699"/>
            <a:ext cx="758303" cy="395132"/>
          </a:xfrm>
          <a:prstGeom prst="rect">
            <a:avLst/>
          </a:prstGeom>
        </p:spPr>
        <p:txBody>
          <a:bodyPr vert="horz" wrap="square" lIns="0" tIns="35711" rIns="0" bIns="0" rtlCol="0">
            <a:spAutoFit/>
          </a:bodyPr>
          <a:lstStyle/>
          <a:p>
            <a:pPr indent="29573" defTabSz="803483">
              <a:lnSpc>
                <a:spcPts val="1406"/>
              </a:lnSpc>
              <a:spcBef>
                <a:spcPts val="281"/>
              </a:spcBef>
            </a:pPr>
            <a:r>
              <a:rPr sz="1318" spc="88" dirty="0">
                <a:solidFill>
                  <a:prstClr val="black"/>
                </a:solidFill>
                <a:latin typeface="Calibri"/>
                <a:cs typeface="Calibri"/>
              </a:rPr>
              <a:t>mem</a:t>
            </a:r>
            <a:r>
              <a:rPr sz="1318" spc="18" dirty="0">
                <a:solidFill>
                  <a:prstClr val="black"/>
                </a:solidFill>
                <a:latin typeface="Calibri"/>
                <a:cs typeface="Calibri"/>
              </a:rPr>
              <a:t>r</a:t>
            </a:r>
            <a:r>
              <a:rPr sz="1318" spc="48" dirty="0">
                <a:solidFill>
                  <a:prstClr val="black"/>
                </a:solidFill>
                <a:latin typeface="Calibri"/>
                <a:cs typeface="Calibri"/>
              </a:rPr>
              <a:t>ead  </a:t>
            </a:r>
            <a:r>
              <a:rPr sz="1318" spc="44" dirty="0">
                <a:solidFill>
                  <a:prstClr val="black"/>
                </a:solidFill>
                <a:latin typeface="Calibri"/>
                <a:cs typeface="Calibri"/>
              </a:rPr>
              <a:t>memwrite</a:t>
            </a:r>
            <a:endParaRPr sz="1318">
              <a:solidFill>
                <a:prstClr val="black"/>
              </a:solidFill>
              <a:latin typeface="Calibri"/>
              <a:cs typeface="Calibri"/>
            </a:endParaRPr>
          </a:p>
        </p:txBody>
      </p:sp>
      <p:sp>
        <p:nvSpPr>
          <p:cNvPr id="150" name="object 150"/>
          <p:cNvSpPr txBox="1"/>
          <p:nvPr/>
        </p:nvSpPr>
        <p:spPr>
          <a:xfrm>
            <a:off x="4368299" y="1019070"/>
            <a:ext cx="406214" cy="2202527"/>
          </a:xfrm>
          <a:prstGeom prst="rect">
            <a:avLst/>
          </a:prstGeom>
        </p:spPr>
        <p:txBody>
          <a:bodyPr vert="horz" wrap="square" lIns="0" tIns="225426" rIns="0" bIns="0" rtlCol="0">
            <a:spAutoFit/>
          </a:bodyPr>
          <a:lstStyle/>
          <a:p>
            <a:pPr defTabSz="803483">
              <a:lnSpc>
                <a:spcPts val="2869"/>
              </a:lnSpc>
              <a:spcBef>
                <a:spcPts val="1775"/>
              </a:spcBef>
            </a:pPr>
            <a:r>
              <a:rPr sz="1318" spc="44" dirty="0">
                <a:solidFill>
                  <a:prstClr val="black"/>
                </a:solidFill>
                <a:latin typeface="Calibri"/>
                <a:cs typeface="Calibri"/>
              </a:rPr>
              <a:t>memwrit</a:t>
            </a:r>
            <a:r>
              <a:rPr sz="1318" spc="-343" dirty="0">
                <a:solidFill>
                  <a:prstClr val="black"/>
                </a:solidFill>
                <a:latin typeface="Calibri"/>
                <a:cs typeface="Calibri"/>
              </a:rPr>
              <a:t>e</a:t>
            </a:r>
            <a:r>
              <a:rPr sz="1318" spc="75" dirty="0">
                <a:solidFill>
                  <a:prstClr val="black"/>
                </a:solidFill>
                <a:latin typeface="Calibri"/>
                <a:cs typeface="Calibri"/>
              </a:rPr>
              <a:t>memr</a:t>
            </a:r>
            <a:endParaRPr sz="1318">
              <a:solidFill>
                <a:prstClr val="black"/>
              </a:solidFill>
              <a:latin typeface="Calibri"/>
              <a:cs typeface="Calibri"/>
            </a:endParaRPr>
          </a:p>
          <a:p>
            <a:pPr marL="177994" defTabSz="803483">
              <a:lnSpc>
                <a:spcPts val="1946"/>
              </a:lnSpc>
            </a:pPr>
            <a:r>
              <a:rPr sz="1318" spc="66" dirty="0">
                <a:solidFill>
                  <a:prstClr val="black"/>
                </a:solidFill>
                <a:latin typeface="Calibri"/>
                <a:cs typeface="Calibri"/>
              </a:rPr>
              <a:t>ead</a:t>
            </a:r>
            <a:endParaRPr sz="1318">
              <a:solidFill>
                <a:prstClr val="black"/>
              </a:solidFill>
              <a:latin typeface="Calibri"/>
              <a:cs typeface="Calibri"/>
            </a:endParaRPr>
          </a:p>
        </p:txBody>
      </p:sp>
      <p:sp>
        <p:nvSpPr>
          <p:cNvPr id="151" name="object 151"/>
          <p:cNvSpPr txBox="1"/>
          <p:nvPr/>
        </p:nvSpPr>
        <p:spPr>
          <a:xfrm>
            <a:off x="4713975" y="1076535"/>
            <a:ext cx="1256754" cy="711432"/>
          </a:xfrm>
          <a:prstGeom prst="rect">
            <a:avLst/>
          </a:prstGeom>
        </p:spPr>
        <p:txBody>
          <a:bodyPr vert="vert270" wrap="square" lIns="0" tIns="46871" rIns="0" bIns="0" rtlCol="0">
            <a:spAutoFit/>
          </a:bodyPr>
          <a:lstStyle/>
          <a:p>
            <a:pPr marL="11159" marR="4464" defTabSz="803483">
              <a:lnSpc>
                <a:spcPts val="1406"/>
              </a:lnSpc>
              <a:spcBef>
                <a:spcPts val="369"/>
              </a:spcBef>
            </a:pPr>
            <a:r>
              <a:rPr sz="1318" spc="-4" dirty="0">
                <a:solidFill>
                  <a:prstClr val="black"/>
                </a:solidFill>
                <a:latin typeface="Calibri"/>
                <a:cs typeface="Calibri"/>
              </a:rPr>
              <a:t>mp</a:t>
            </a:r>
            <a:r>
              <a:rPr sz="1318" spc="-31" dirty="0">
                <a:solidFill>
                  <a:prstClr val="black"/>
                </a:solidFill>
                <a:latin typeface="Calibri"/>
                <a:cs typeface="Calibri"/>
              </a:rPr>
              <a:t>r</a:t>
            </a:r>
            <a:r>
              <a:rPr sz="1318" spc="-4" dirty="0">
                <a:solidFill>
                  <a:prstClr val="black"/>
                </a:solidFill>
                <a:latin typeface="Calibri"/>
                <a:cs typeface="Calibri"/>
              </a:rPr>
              <a:t>otect munmap mmap </a:t>
            </a:r>
            <a:r>
              <a:rPr sz="1318" spc="-26" dirty="0">
                <a:solidFill>
                  <a:prstClr val="black"/>
                </a:solidFill>
                <a:latin typeface="Calibri"/>
                <a:cs typeface="Calibri"/>
              </a:rPr>
              <a:t>p</a:t>
            </a:r>
            <a:r>
              <a:rPr sz="1318" spc="-4" dirty="0">
                <a:solidFill>
                  <a:prstClr val="black"/>
                </a:solidFill>
                <a:latin typeface="Calibri"/>
                <a:cs typeface="Calibri"/>
              </a:rPr>
              <a:t>write p</a:t>
            </a:r>
            <a:r>
              <a:rPr sz="1318" spc="-31" dirty="0">
                <a:solidFill>
                  <a:prstClr val="black"/>
                </a:solidFill>
                <a:latin typeface="Calibri"/>
                <a:cs typeface="Calibri"/>
              </a:rPr>
              <a:t>r</a:t>
            </a:r>
            <a:r>
              <a:rPr sz="1318" spc="-4" dirty="0">
                <a:solidFill>
                  <a:prstClr val="black"/>
                </a:solidFill>
                <a:latin typeface="Calibri"/>
                <a:cs typeface="Calibri"/>
              </a:rPr>
              <a:t>ead write </a:t>
            </a:r>
            <a:r>
              <a:rPr sz="1318" spc="-31" dirty="0">
                <a:solidFill>
                  <a:prstClr val="black"/>
                </a:solidFill>
                <a:latin typeface="Calibri"/>
                <a:cs typeface="Calibri"/>
              </a:rPr>
              <a:t>r</a:t>
            </a:r>
            <a:r>
              <a:rPr sz="1318" spc="-4" dirty="0">
                <a:solidFill>
                  <a:prstClr val="black"/>
                </a:solidFill>
                <a:latin typeface="Calibri"/>
                <a:cs typeface="Calibri"/>
              </a:rPr>
              <a:t>ead</a:t>
            </a:r>
            <a:endParaRPr sz="1318">
              <a:solidFill>
                <a:prstClr val="black"/>
              </a:solidFill>
              <a:latin typeface="Calibri"/>
              <a:cs typeface="Calibri"/>
            </a:endParaRPr>
          </a:p>
        </p:txBody>
      </p:sp>
      <p:sp>
        <p:nvSpPr>
          <p:cNvPr id="152" name="object 152"/>
          <p:cNvSpPr txBox="1"/>
          <p:nvPr/>
        </p:nvSpPr>
        <p:spPr>
          <a:xfrm>
            <a:off x="5974052" y="1856061"/>
            <a:ext cx="228216" cy="102592"/>
          </a:xfrm>
          <a:prstGeom prst="rect">
            <a:avLst/>
          </a:prstGeom>
        </p:spPr>
        <p:txBody>
          <a:bodyPr vert="horz" wrap="square" lIns="0" tIns="0" rIns="0" bIns="0" rtlCol="0">
            <a:spAutoFit/>
          </a:bodyPr>
          <a:lstStyle/>
          <a:p>
            <a:pPr defTabSz="803483">
              <a:lnSpc>
                <a:spcPts val="782"/>
              </a:lnSpc>
            </a:pPr>
            <a:r>
              <a:rPr sz="1318" spc="83" dirty="0">
                <a:solidFill>
                  <a:prstClr val="black"/>
                </a:solidFill>
                <a:latin typeface="Calibri"/>
                <a:cs typeface="Calibri"/>
              </a:rPr>
              <a:t>p</a:t>
            </a:r>
            <a:endParaRPr sz="1318">
              <a:solidFill>
                <a:prstClr val="black"/>
              </a:solidFill>
              <a:latin typeface="Calibri"/>
              <a:cs typeface="Calibri"/>
            </a:endParaRPr>
          </a:p>
        </p:txBody>
      </p:sp>
      <p:sp>
        <p:nvSpPr>
          <p:cNvPr id="153" name="object 153"/>
          <p:cNvSpPr txBox="1"/>
          <p:nvPr/>
        </p:nvSpPr>
        <p:spPr>
          <a:xfrm>
            <a:off x="5974050" y="1391879"/>
            <a:ext cx="941881" cy="671436"/>
          </a:xfrm>
          <a:prstGeom prst="rect">
            <a:avLst/>
          </a:prstGeom>
        </p:spPr>
        <p:txBody>
          <a:bodyPr vert="horz" wrap="square" lIns="0" tIns="116619" rIns="0" bIns="0" rtlCol="0">
            <a:spAutoFit/>
          </a:bodyPr>
          <a:lstStyle/>
          <a:p>
            <a:pPr defTabSz="803483">
              <a:lnSpc>
                <a:spcPts val="791"/>
              </a:lnSpc>
              <a:spcBef>
                <a:spcPts val="918"/>
              </a:spcBef>
            </a:pPr>
            <a:r>
              <a:rPr sz="1977" spc="59" baseline="-25925" dirty="0">
                <a:solidFill>
                  <a:prstClr val="black"/>
                </a:solidFill>
                <a:latin typeface="Calibri"/>
                <a:cs typeface="Calibri"/>
              </a:rPr>
              <a:t>ip</a:t>
            </a:r>
            <a:r>
              <a:rPr sz="1977" spc="-500" baseline="-25925" dirty="0">
                <a:solidFill>
                  <a:prstClr val="black"/>
                </a:solidFill>
                <a:latin typeface="Calibri"/>
                <a:cs typeface="Calibri"/>
              </a:rPr>
              <a:t>e</a:t>
            </a:r>
            <a:r>
              <a:rPr sz="1318" spc="48" dirty="0">
                <a:solidFill>
                  <a:prstClr val="black"/>
                </a:solidFill>
                <a:latin typeface="Calibri"/>
                <a:cs typeface="Calibri"/>
              </a:rPr>
              <a:t>clos</a:t>
            </a:r>
            <a:r>
              <a:rPr sz="1318" spc="-321" dirty="0">
                <a:solidFill>
                  <a:prstClr val="black"/>
                </a:solidFill>
                <a:latin typeface="Calibri"/>
                <a:cs typeface="Calibri"/>
              </a:rPr>
              <a:t>e</a:t>
            </a:r>
            <a:r>
              <a:rPr sz="1318" spc="44" dirty="0">
                <a:solidFill>
                  <a:prstClr val="black"/>
                </a:solidFill>
                <a:latin typeface="Calibri"/>
                <a:cs typeface="Calibri"/>
              </a:rPr>
              <a:t>lsee</a:t>
            </a:r>
            <a:r>
              <a:rPr sz="1318" spc="-334" dirty="0">
                <a:solidFill>
                  <a:prstClr val="black"/>
                </a:solidFill>
                <a:latin typeface="Calibri"/>
                <a:cs typeface="Calibri"/>
              </a:rPr>
              <a:t>k</a:t>
            </a:r>
            <a:r>
              <a:rPr sz="1318" spc="22" dirty="0">
                <a:solidFill>
                  <a:prstClr val="black"/>
                </a:solidFill>
                <a:latin typeface="Calibri"/>
                <a:cs typeface="Calibri"/>
              </a:rPr>
              <a:t>fst</a:t>
            </a:r>
            <a:endParaRPr sz="1318">
              <a:solidFill>
                <a:prstClr val="black"/>
              </a:solidFill>
              <a:latin typeface="Calibri"/>
              <a:cs typeface="Calibri"/>
            </a:endParaRPr>
          </a:p>
          <a:p>
            <a:pPr marL="535098" defTabSz="803483">
              <a:lnSpc>
                <a:spcPts val="132"/>
              </a:lnSpc>
            </a:pPr>
            <a:r>
              <a:rPr sz="1318" spc="22" dirty="0">
                <a:solidFill>
                  <a:prstClr val="black"/>
                </a:solidFill>
                <a:latin typeface="Calibri"/>
                <a:cs typeface="Calibri"/>
              </a:rPr>
              <a:t>at</a:t>
            </a:r>
            <a:endParaRPr sz="1318">
              <a:solidFill>
                <a:prstClr val="black"/>
              </a:solidFill>
              <a:latin typeface="Calibri"/>
              <a:cs typeface="Calibri"/>
            </a:endParaRPr>
          </a:p>
          <a:p>
            <a:pPr defTabSz="803483">
              <a:spcBef>
                <a:spcPts val="13"/>
              </a:spcBef>
            </a:pPr>
            <a:endParaRPr sz="1098">
              <a:solidFill>
                <a:prstClr val="black"/>
              </a:solidFill>
              <a:latin typeface="Times New Roman"/>
              <a:cs typeface="Times New Roman"/>
            </a:endParaRPr>
          </a:p>
          <a:p>
            <a:pPr algn="r" defTabSz="803483">
              <a:lnSpc>
                <a:spcPts val="1318"/>
              </a:lnSpc>
            </a:pPr>
            <a:r>
              <a:rPr sz="1318" spc="88" dirty="0">
                <a:solidFill>
                  <a:prstClr val="black"/>
                </a:solidFill>
                <a:latin typeface="Calibri"/>
                <a:cs typeface="Calibri"/>
              </a:rPr>
              <a:t>s</a:t>
            </a:r>
            <a:endParaRPr sz="1318">
              <a:solidFill>
                <a:prstClr val="black"/>
              </a:solidFill>
              <a:latin typeface="Calibri"/>
              <a:cs typeface="Calibri"/>
            </a:endParaRPr>
          </a:p>
        </p:txBody>
      </p:sp>
      <p:sp>
        <p:nvSpPr>
          <p:cNvPr id="154" name="object 154"/>
          <p:cNvSpPr txBox="1"/>
          <p:nvPr/>
        </p:nvSpPr>
        <p:spPr>
          <a:xfrm>
            <a:off x="6676558" y="1186074"/>
            <a:ext cx="923330" cy="703063"/>
          </a:xfrm>
          <a:prstGeom prst="rect">
            <a:avLst/>
          </a:prstGeom>
        </p:spPr>
        <p:txBody>
          <a:bodyPr vert="vert270" wrap="square" lIns="0" tIns="22319" rIns="0" bIns="0" rtlCol="0">
            <a:spAutoFit/>
          </a:bodyPr>
          <a:lstStyle/>
          <a:p>
            <a:pPr marL="11159" defTabSz="803483">
              <a:lnSpc>
                <a:spcPts val="1494"/>
              </a:lnSpc>
              <a:spcBef>
                <a:spcPts val="176"/>
              </a:spcBef>
            </a:pPr>
            <a:r>
              <a:rPr sz="1318" spc="-4" dirty="0">
                <a:solidFill>
                  <a:prstClr val="black"/>
                </a:solidFill>
                <a:latin typeface="Calibri"/>
                <a:cs typeface="Calibri"/>
              </a:rPr>
              <a:t>tat</a:t>
            </a:r>
            <a:endParaRPr sz="1318">
              <a:solidFill>
                <a:prstClr val="black"/>
              </a:solidFill>
              <a:latin typeface="Calibri"/>
              <a:cs typeface="Calibri"/>
            </a:endParaRPr>
          </a:p>
          <a:p>
            <a:pPr marL="112153" marR="4464" defTabSz="803483">
              <a:lnSpc>
                <a:spcPts val="1406"/>
              </a:lnSpc>
              <a:spcBef>
                <a:spcPts val="100"/>
              </a:spcBef>
            </a:pPr>
            <a:r>
              <a:rPr sz="1318" spc="-31" dirty="0">
                <a:solidFill>
                  <a:prstClr val="black"/>
                </a:solidFill>
                <a:latin typeface="Calibri"/>
                <a:cs typeface="Calibri"/>
              </a:rPr>
              <a:t>r</a:t>
            </a:r>
            <a:r>
              <a:rPr sz="1318" spc="-4" dirty="0">
                <a:solidFill>
                  <a:prstClr val="black"/>
                </a:solidFill>
                <a:latin typeface="Calibri"/>
                <a:cs typeface="Calibri"/>
              </a:rPr>
              <a:t>ename unlink link open</a:t>
            </a:r>
            <a:endParaRPr sz="1318">
              <a:solidFill>
                <a:prstClr val="black"/>
              </a:solidFill>
              <a:latin typeface="Calibri"/>
              <a:cs typeface="Calibri"/>
            </a:endParaRPr>
          </a:p>
        </p:txBody>
      </p:sp>
      <p:sp>
        <p:nvSpPr>
          <p:cNvPr id="155" name="object 155"/>
          <p:cNvSpPr/>
          <p:nvPr/>
        </p:nvSpPr>
        <p:spPr>
          <a:xfrm>
            <a:off x="7792579" y="1821415"/>
            <a:ext cx="178556" cy="178556"/>
          </a:xfrm>
          <a:custGeom>
            <a:avLst/>
            <a:gdLst/>
            <a:ahLst/>
            <a:cxnLst/>
            <a:rect l="l" t="t" r="r" b="b"/>
            <a:pathLst>
              <a:path w="203200" h="203200">
                <a:moveTo>
                  <a:pt x="0" y="0"/>
                </a:moveTo>
                <a:lnTo>
                  <a:pt x="203030" y="20301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6" name="object 156"/>
          <p:cNvSpPr/>
          <p:nvPr/>
        </p:nvSpPr>
        <p:spPr>
          <a:xfrm>
            <a:off x="7970957" y="1821385"/>
            <a:ext cx="89278" cy="89278"/>
          </a:xfrm>
          <a:custGeom>
            <a:avLst/>
            <a:gdLst/>
            <a:ahLst/>
            <a:cxnLst/>
            <a:rect l="l" t="t" r="r" b="b"/>
            <a:pathLst>
              <a:path w="101600" h="101600">
                <a:moveTo>
                  <a:pt x="0" y="0"/>
                </a:moveTo>
                <a:lnTo>
                  <a:pt x="101548" y="10154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7" name="object 157"/>
          <p:cNvSpPr/>
          <p:nvPr/>
        </p:nvSpPr>
        <p:spPr>
          <a:xfrm>
            <a:off x="7792579" y="1821385"/>
            <a:ext cx="267833" cy="178556"/>
          </a:xfrm>
          <a:custGeom>
            <a:avLst/>
            <a:gdLst/>
            <a:ahLst/>
            <a:cxnLst/>
            <a:rect l="l" t="t" r="r" b="b"/>
            <a:pathLst>
              <a:path w="304800" h="203200">
                <a:moveTo>
                  <a:pt x="0" y="0"/>
                </a:moveTo>
                <a:lnTo>
                  <a:pt x="304546" y="0"/>
                </a:lnTo>
                <a:lnTo>
                  <a:pt x="304546" y="203047"/>
                </a:lnTo>
                <a:lnTo>
                  <a:pt x="0" y="203047"/>
                </a:lnTo>
                <a:lnTo>
                  <a:pt x="0" y="0"/>
                </a:lnTo>
                <a:close/>
              </a:path>
            </a:pathLst>
          </a:custGeom>
          <a:ln w="10152">
            <a:solidFill>
              <a:srgbClr val="000000"/>
            </a:solidFill>
          </a:ln>
        </p:spPr>
        <p:txBody>
          <a:bodyPr wrap="square" lIns="0" tIns="0" rIns="0" bIns="0" rtlCol="0"/>
          <a:lstStyle/>
          <a:p>
            <a:pPr defTabSz="803483"/>
            <a:endParaRPr sz="1582">
              <a:solidFill>
                <a:prstClr val="black"/>
              </a:solidFill>
              <a:latin typeface="Calibri"/>
            </a:endParaRPr>
          </a:p>
        </p:txBody>
      </p:sp>
      <p:sp>
        <p:nvSpPr>
          <p:cNvPr id="158" name="object 158"/>
          <p:cNvSpPr/>
          <p:nvPr/>
        </p:nvSpPr>
        <p:spPr>
          <a:xfrm>
            <a:off x="7792579" y="1999818"/>
            <a:ext cx="267833" cy="3033213"/>
          </a:xfrm>
          <a:custGeom>
            <a:avLst/>
            <a:gdLst/>
            <a:ahLst/>
            <a:cxnLst/>
            <a:rect l="l" t="t" r="r" b="b"/>
            <a:pathLst>
              <a:path w="304800" h="3451860">
                <a:moveTo>
                  <a:pt x="0" y="0"/>
                </a:moveTo>
                <a:lnTo>
                  <a:pt x="304546" y="0"/>
                </a:lnTo>
                <a:lnTo>
                  <a:pt x="304546" y="3451720"/>
                </a:lnTo>
                <a:lnTo>
                  <a:pt x="0" y="3451720"/>
                </a:lnTo>
                <a:lnTo>
                  <a:pt x="0" y="0"/>
                </a:lnTo>
                <a:close/>
              </a:path>
            </a:pathLst>
          </a:custGeom>
          <a:ln w="10152">
            <a:solidFill>
              <a:srgbClr val="000000"/>
            </a:solidFill>
          </a:ln>
        </p:spPr>
        <p:txBody>
          <a:bodyPr wrap="square" lIns="0" tIns="0" rIns="0" bIns="0" rtlCol="0"/>
          <a:lstStyle/>
          <a:p>
            <a:pPr defTabSz="803483"/>
            <a:endParaRPr sz="1582">
              <a:solidFill>
                <a:prstClr val="black"/>
              </a:solidFill>
              <a:latin typeface="Calibri"/>
            </a:endParaRPr>
          </a:p>
        </p:txBody>
      </p:sp>
      <p:sp>
        <p:nvSpPr>
          <p:cNvPr id="159" name="object 159"/>
          <p:cNvSpPr txBox="1"/>
          <p:nvPr/>
        </p:nvSpPr>
        <p:spPr>
          <a:xfrm>
            <a:off x="8104823" y="1791972"/>
            <a:ext cx="887198" cy="3368226"/>
          </a:xfrm>
          <a:prstGeom prst="rect">
            <a:avLst/>
          </a:prstGeom>
        </p:spPr>
        <p:txBody>
          <a:bodyPr vert="horz" wrap="square" lIns="0" tIns="2790" rIns="0" bIns="0" rtlCol="0">
            <a:spAutoFit/>
          </a:bodyPr>
          <a:lstStyle/>
          <a:p>
            <a:pPr defTabSz="803483">
              <a:lnSpc>
                <a:spcPct val="104099"/>
              </a:lnSpc>
              <a:spcBef>
                <a:spcPts val="22"/>
              </a:spcBef>
            </a:pPr>
            <a:r>
              <a:rPr sz="1318" dirty="0">
                <a:solidFill>
                  <a:prstClr val="black"/>
                </a:solidFill>
                <a:latin typeface="Calibri"/>
                <a:cs typeface="Calibri"/>
              </a:rPr>
              <a:t>All </a:t>
            </a:r>
            <a:r>
              <a:rPr sz="1318" spc="44" dirty="0">
                <a:solidFill>
                  <a:prstClr val="black"/>
                </a:solidFill>
                <a:latin typeface="Calibri"/>
                <a:cs typeface="Calibri"/>
              </a:rPr>
              <a:t>tests  </a:t>
            </a:r>
            <a:r>
              <a:rPr sz="1318" spc="22" dirty="0">
                <a:solidFill>
                  <a:prstClr val="black"/>
                </a:solidFill>
                <a:latin typeface="Calibri"/>
                <a:cs typeface="Calibri"/>
              </a:rPr>
              <a:t>conflict-fr</a:t>
            </a:r>
            <a:r>
              <a:rPr sz="1318" spc="62" dirty="0">
                <a:solidFill>
                  <a:prstClr val="black"/>
                </a:solidFill>
                <a:latin typeface="Calibri"/>
                <a:cs typeface="Calibri"/>
              </a:rPr>
              <a:t>ee</a:t>
            </a:r>
            <a:endParaRPr sz="1318">
              <a:solidFill>
                <a:prstClr val="black"/>
              </a:solidFill>
              <a:latin typeface="Calibri"/>
              <a:cs typeface="Calibri"/>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endParaRPr sz="1757">
              <a:solidFill>
                <a:prstClr val="black"/>
              </a:solidFill>
              <a:latin typeface="Times New Roman"/>
              <a:cs typeface="Times New Roman"/>
            </a:endParaRPr>
          </a:p>
          <a:p>
            <a:pPr defTabSz="803483">
              <a:spcBef>
                <a:spcPts val="35"/>
              </a:spcBef>
            </a:pPr>
            <a:endParaRPr sz="2329">
              <a:solidFill>
                <a:prstClr val="black"/>
              </a:solidFill>
              <a:latin typeface="Times New Roman"/>
              <a:cs typeface="Times New Roman"/>
            </a:endParaRPr>
          </a:p>
          <a:p>
            <a:pPr marR="151211" defTabSz="803483">
              <a:lnSpc>
                <a:spcPct val="104099"/>
              </a:lnSpc>
            </a:pPr>
            <a:r>
              <a:rPr sz="1318" dirty="0">
                <a:solidFill>
                  <a:prstClr val="black"/>
                </a:solidFill>
                <a:latin typeface="Calibri"/>
                <a:cs typeface="Calibri"/>
              </a:rPr>
              <a:t>All </a:t>
            </a:r>
            <a:r>
              <a:rPr sz="1318" spc="44" dirty="0">
                <a:solidFill>
                  <a:prstClr val="black"/>
                </a:solidFill>
                <a:latin typeface="Calibri"/>
                <a:cs typeface="Calibri"/>
              </a:rPr>
              <a:t>tests  </a:t>
            </a:r>
            <a:r>
              <a:rPr sz="1318" spc="31" dirty="0">
                <a:solidFill>
                  <a:prstClr val="black"/>
                </a:solidFill>
                <a:latin typeface="Calibri"/>
                <a:cs typeface="Calibri"/>
              </a:rPr>
              <a:t>conflicted</a:t>
            </a:r>
            <a:endParaRPr sz="1318">
              <a:solidFill>
                <a:prstClr val="black"/>
              </a:solidFill>
              <a:latin typeface="Calibri"/>
              <a:cs typeface="Calibri"/>
            </a:endParaRPr>
          </a:p>
        </p:txBody>
      </p:sp>
      <p:sp>
        <p:nvSpPr>
          <p:cNvPr id="160" name="object 160"/>
          <p:cNvSpPr/>
          <p:nvPr/>
        </p:nvSpPr>
        <p:spPr>
          <a:xfrm>
            <a:off x="4349805" y="5195853"/>
            <a:ext cx="3820532" cy="82582"/>
          </a:xfrm>
          <a:custGeom>
            <a:avLst/>
            <a:gdLst/>
            <a:ahLst/>
            <a:cxnLst/>
            <a:rect l="l" t="t" r="r" b="b"/>
            <a:pathLst>
              <a:path w="4347845" h="93979">
                <a:moveTo>
                  <a:pt x="14287" y="0"/>
                </a:moveTo>
                <a:lnTo>
                  <a:pt x="0" y="0"/>
                </a:lnTo>
                <a:lnTo>
                  <a:pt x="3367" y="25003"/>
                </a:lnTo>
                <a:lnTo>
                  <a:pt x="12568" y="42862"/>
                </a:lnTo>
                <a:lnTo>
                  <a:pt x="27590" y="53578"/>
                </a:lnTo>
                <a:lnTo>
                  <a:pt x="48425" y="57150"/>
                </a:lnTo>
                <a:lnTo>
                  <a:pt x="2146452" y="57150"/>
                </a:lnTo>
                <a:lnTo>
                  <a:pt x="2154288" y="59982"/>
                </a:lnTo>
                <a:lnTo>
                  <a:pt x="2167534" y="93662"/>
                </a:lnTo>
                <a:lnTo>
                  <a:pt x="2180234" y="93662"/>
                </a:lnTo>
                <a:lnTo>
                  <a:pt x="2182558" y="77681"/>
                </a:lnTo>
                <a:lnTo>
                  <a:pt x="2186198" y="71094"/>
                </a:lnTo>
                <a:lnTo>
                  <a:pt x="2173097" y="71094"/>
                </a:lnTo>
                <a:lnTo>
                  <a:pt x="2146841" y="43324"/>
                </a:lnTo>
                <a:lnTo>
                  <a:pt x="2128837" y="41579"/>
                </a:lnTo>
                <a:lnTo>
                  <a:pt x="48425" y="41579"/>
                </a:lnTo>
                <a:lnTo>
                  <a:pt x="40668" y="40965"/>
                </a:lnTo>
                <a:lnTo>
                  <a:pt x="15143" y="10190"/>
                </a:lnTo>
                <a:lnTo>
                  <a:pt x="14287" y="0"/>
                </a:lnTo>
                <a:close/>
              </a:path>
              <a:path w="4347845" h="93979">
                <a:moveTo>
                  <a:pt x="4347527" y="0"/>
                </a:moveTo>
                <a:lnTo>
                  <a:pt x="4333087" y="0"/>
                </a:lnTo>
                <a:lnTo>
                  <a:pt x="4332362" y="10523"/>
                </a:lnTo>
                <a:lnTo>
                  <a:pt x="4330695" y="19392"/>
                </a:lnTo>
                <a:lnTo>
                  <a:pt x="4300346" y="41579"/>
                </a:lnTo>
                <a:lnTo>
                  <a:pt x="2217242" y="41579"/>
                </a:lnTo>
                <a:lnTo>
                  <a:pt x="2208083" y="42025"/>
                </a:lnTo>
                <a:lnTo>
                  <a:pt x="2176409" y="63919"/>
                </a:lnTo>
                <a:lnTo>
                  <a:pt x="2174379" y="71094"/>
                </a:lnTo>
                <a:lnTo>
                  <a:pt x="2186198" y="71094"/>
                </a:lnTo>
                <a:lnTo>
                  <a:pt x="2188864" y="66271"/>
                </a:lnTo>
                <a:lnTo>
                  <a:pt x="2199151" y="59429"/>
                </a:lnTo>
                <a:lnTo>
                  <a:pt x="2213419" y="57150"/>
                </a:lnTo>
                <a:lnTo>
                  <a:pt x="4298950" y="57150"/>
                </a:lnTo>
                <a:lnTo>
                  <a:pt x="4310511" y="56331"/>
                </a:lnTo>
                <a:lnTo>
                  <a:pt x="4344503" y="26614"/>
                </a:lnTo>
                <a:lnTo>
                  <a:pt x="4346782" y="14362"/>
                </a:lnTo>
                <a:lnTo>
                  <a:pt x="4347527" y="0"/>
                </a:lnTo>
                <a:close/>
              </a:path>
            </a:pathLst>
          </a:custGeom>
          <a:solidFill>
            <a:srgbClr val="000000"/>
          </a:solidFill>
        </p:spPr>
        <p:txBody>
          <a:bodyPr wrap="square" lIns="0" tIns="0" rIns="0" bIns="0" rtlCol="0"/>
          <a:lstStyle/>
          <a:p>
            <a:pPr defTabSz="803483"/>
            <a:endParaRPr sz="1582">
              <a:solidFill>
                <a:prstClr val="black"/>
              </a:solidFill>
              <a:latin typeface="Calibri"/>
            </a:endParaRPr>
          </a:p>
        </p:txBody>
      </p:sp>
      <p:sp>
        <p:nvSpPr>
          <p:cNvPr id="161" name="object 161"/>
          <p:cNvSpPr txBox="1"/>
          <p:nvPr/>
        </p:nvSpPr>
        <p:spPr>
          <a:xfrm>
            <a:off x="3752120" y="5270314"/>
            <a:ext cx="4992861" cy="1074252"/>
          </a:xfrm>
          <a:prstGeom prst="rect">
            <a:avLst/>
          </a:prstGeom>
        </p:spPr>
        <p:txBody>
          <a:bodyPr vert="horz" wrap="square" lIns="0" tIns="11160" rIns="0" bIns="0" rtlCol="0">
            <a:spAutoFit/>
          </a:bodyPr>
          <a:lstStyle/>
          <a:p>
            <a:pPr marL="1067405" marR="1061267" algn="ctr" defTabSz="803483">
              <a:lnSpc>
                <a:spcPts val="2812"/>
              </a:lnSpc>
              <a:spcBef>
                <a:spcPts val="88"/>
              </a:spcBef>
            </a:pPr>
            <a:r>
              <a:rPr sz="2241" spc="100" dirty="0">
                <a:solidFill>
                  <a:prstClr val="black"/>
                </a:solidFill>
                <a:latin typeface="Calibri"/>
                <a:cs typeface="Calibri"/>
              </a:rPr>
              <a:t>13,664 </a:t>
            </a:r>
            <a:r>
              <a:rPr sz="2241" spc="44" dirty="0">
                <a:solidFill>
                  <a:prstClr val="black"/>
                </a:solidFill>
                <a:latin typeface="Calibri"/>
                <a:cs typeface="Calibri"/>
              </a:rPr>
              <a:t>total </a:t>
            </a:r>
            <a:r>
              <a:rPr sz="2241" spc="66" dirty="0">
                <a:solidFill>
                  <a:prstClr val="black"/>
                </a:solidFill>
                <a:latin typeface="Calibri"/>
                <a:cs typeface="Calibri"/>
              </a:rPr>
              <a:t>test</a:t>
            </a:r>
            <a:r>
              <a:rPr sz="2241" spc="22" dirty="0">
                <a:solidFill>
                  <a:prstClr val="black"/>
                </a:solidFill>
                <a:latin typeface="Calibri"/>
                <a:cs typeface="Calibri"/>
              </a:rPr>
              <a:t> </a:t>
            </a:r>
            <a:r>
              <a:rPr sz="2241" spc="132" dirty="0">
                <a:solidFill>
                  <a:prstClr val="black"/>
                </a:solidFill>
                <a:latin typeface="Calibri"/>
                <a:cs typeface="Calibri"/>
              </a:rPr>
              <a:t>cases  </a:t>
            </a:r>
            <a:r>
              <a:rPr sz="2241" spc="163" dirty="0">
                <a:solidFill>
                  <a:prstClr val="black"/>
                </a:solidFill>
                <a:latin typeface="Calibri"/>
                <a:cs typeface="Calibri"/>
              </a:rPr>
              <a:t>68% </a:t>
            </a:r>
            <a:r>
              <a:rPr sz="2241" spc="88" dirty="0">
                <a:solidFill>
                  <a:prstClr val="black"/>
                </a:solidFill>
                <a:latin typeface="Calibri"/>
                <a:cs typeface="Calibri"/>
              </a:rPr>
              <a:t>are</a:t>
            </a:r>
            <a:r>
              <a:rPr sz="2241" spc="-66" dirty="0">
                <a:solidFill>
                  <a:prstClr val="black"/>
                </a:solidFill>
                <a:latin typeface="Calibri"/>
                <a:cs typeface="Calibri"/>
              </a:rPr>
              <a:t> </a:t>
            </a:r>
            <a:r>
              <a:rPr sz="2241" spc="53" dirty="0">
                <a:solidFill>
                  <a:prstClr val="black"/>
                </a:solidFill>
                <a:latin typeface="Calibri"/>
                <a:cs typeface="Calibri"/>
              </a:rPr>
              <a:t>conflict-free</a:t>
            </a:r>
            <a:endParaRPr sz="2241">
              <a:solidFill>
                <a:prstClr val="black"/>
              </a:solidFill>
              <a:latin typeface="Calibri"/>
              <a:cs typeface="Calibri"/>
            </a:endParaRPr>
          </a:p>
          <a:p>
            <a:pPr algn="ctr" defTabSz="803483">
              <a:spcBef>
                <a:spcPts val="9"/>
              </a:spcBef>
            </a:pPr>
            <a:r>
              <a:rPr sz="2241" spc="66" dirty="0">
                <a:solidFill>
                  <a:prstClr val="black"/>
                </a:solidFill>
                <a:latin typeface="Calibri"/>
                <a:cs typeface="Calibri"/>
              </a:rPr>
              <a:t>Many </a:t>
            </a:r>
            <a:r>
              <a:rPr sz="2241" spc="88" dirty="0">
                <a:solidFill>
                  <a:prstClr val="black"/>
                </a:solidFill>
                <a:latin typeface="Calibri"/>
                <a:cs typeface="Calibri"/>
              </a:rPr>
              <a:t>are </a:t>
            </a:r>
            <a:r>
              <a:rPr sz="2241" spc="57" dirty="0">
                <a:solidFill>
                  <a:prstClr val="black"/>
                </a:solidFill>
                <a:latin typeface="Calibri"/>
                <a:cs typeface="Calibri"/>
              </a:rPr>
              <a:t>"corner </a:t>
            </a:r>
            <a:r>
              <a:rPr sz="2241" spc="66" dirty="0">
                <a:solidFill>
                  <a:prstClr val="black"/>
                </a:solidFill>
                <a:latin typeface="Calibri"/>
                <a:cs typeface="Calibri"/>
              </a:rPr>
              <a:t>cases," </a:t>
            </a:r>
            <a:r>
              <a:rPr sz="2241" spc="110" dirty="0">
                <a:solidFill>
                  <a:prstClr val="black"/>
                </a:solidFill>
                <a:latin typeface="Calibri"/>
                <a:cs typeface="Calibri"/>
              </a:rPr>
              <a:t>many </a:t>
            </a:r>
            <a:r>
              <a:rPr sz="2241" spc="88" dirty="0">
                <a:solidFill>
                  <a:prstClr val="black"/>
                </a:solidFill>
                <a:latin typeface="Calibri"/>
                <a:cs typeface="Calibri"/>
              </a:rPr>
              <a:t>are</a:t>
            </a:r>
            <a:r>
              <a:rPr sz="2241" spc="22" dirty="0">
                <a:solidFill>
                  <a:prstClr val="black"/>
                </a:solidFill>
                <a:latin typeface="Calibri"/>
                <a:cs typeface="Calibri"/>
              </a:rPr>
              <a:t> </a:t>
            </a:r>
            <a:r>
              <a:rPr sz="2241" spc="53" dirty="0">
                <a:solidFill>
                  <a:prstClr val="black"/>
                </a:solidFill>
                <a:latin typeface="Calibri"/>
                <a:cs typeface="Calibri"/>
              </a:rPr>
              <a:t>not.</a:t>
            </a:r>
            <a:endParaRPr sz="2241">
              <a:solidFill>
                <a:prstClr val="black"/>
              </a:solidFill>
              <a:latin typeface="Calibri"/>
              <a:cs typeface="Calibri"/>
            </a:endParaRPr>
          </a:p>
        </p:txBody>
      </p:sp>
      <p:sp>
        <p:nvSpPr>
          <p:cNvPr id="162" name="object 162"/>
          <p:cNvSpPr/>
          <p:nvPr/>
        </p:nvSpPr>
        <p:spPr>
          <a:xfrm>
            <a:off x="7725756" y="1748547"/>
            <a:ext cx="1464155" cy="3381955"/>
          </a:xfrm>
          <a:custGeom>
            <a:avLst/>
            <a:gdLst/>
            <a:ahLst/>
            <a:cxnLst/>
            <a:rect l="l" t="t" r="r" b="b"/>
            <a:pathLst>
              <a:path w="1666240" h="3848735">
                <a:moveTo>
                  <a:pt x="0" y="0"/>
                </a:moveTo>
                <a:lnTo>
                  <a:pt x="1666227" y="0"/>
                </a:lnTo>
                <a:lnTo>
                  <a:pt x="1666227" y="3848696"/>
                </a:lnTo>
                <a:lnTo>
                  <a:pt x="0" y="3848696"/>
                </a:lnTo>
                <a:lnTo>
                  <a:pt x="0" y="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63" name="object 163"/>
          <p:cNvSpPr txBox="1"/>
          <p:nvPr/>
        </p:nvSpPr>
        <p:spPr>
          <a:xfrm>
            <a:off x="7307225" y="2195971"/>
            <a:ext cx="2839592" cy="357234"/>
          </a:xfrm>
          <a:prstGeom prst="rect">
            <a:avLst/>
          </a:prstGeom>
        </p:spPr>
        <p:txBody>
          <a:bodyPr vert="horz" wrap="square" lIns="0" tIns="12276" rIns="0" bIns="0" rtlCol="0">
            <a:spAutoFit/>
          </a:bodyPr>
          <a:lstStyle/>
          <a:p>
            <a:pPr marL="11159" defTabSz="803483">
              <a:spcBef>
                <a:spcPts val="97"/>
              </a:spcBef>
            </a:pPr>
            <a:r>
              <a:rPr sz="2241" spc="66" dirty="0">
                <a:solidFill>
                  <a:prstClr val="black"/>
                </a:solidFill>
                <a:latin typeface="Calibri"/>
                <a:cs typeface="Calibri"/>
              </a:rPr>
              <a:t>Directory-wide</a:t>
            </a:r>
            <a:r>
              <a:rPr sz="2241" spc="26" dirty="0">
                <a:solidFill>
                  <a:prstClr val="black"/>
                </a:solidFill>
                <a:latin typeface="Calibri"/>
                <a:cs typeface="Calibri"/>
              </a:rPr>
              <a:t> </a:t>
            </a:r>
            <a:r>
              <a:rPr sz="2241" spc="75" dirty="0">
                <a:solidFill>
                  <a:prstClr val="black"/>
                </a:solidFill>
                <a:latin typeface="Calibri"/>
                <a:cs typeface="Calibri"/>
              </a:rPr>
              <a:t>locking</a:t>
            </a:r>
            <a:endParaRPr sz="2241">
              <a:solidFill>
                <a:prstClr val="black"/>
              </a:solidFill>
              <a:latin typeface="Calibri"/>
              <a:cs typeface="Calibri"/>
            </a:endParaRPr>
          </a:p>
        </p:txBody>
      </p:sp>
      <p:sp>
        <p:nvSpPr>
          <p:cNvPr id="164" name="object 164"/>
          <p:cNvSpPr txBox="1"/>
          <p:nvPr/>
        </p:nvSpPr>
        <p:spPr>
          <a:xfrm>
            <a:off x="5871919" y="3651297"/>
            <a:ext cx="4081112" cy="357234"/>
          </a:xfrm>
          <a:prstGeom prst="rect">
            <a:avLst/>
          </a:prstGeom>
        </p:spPr>
        <p:txBody>
          <a:bodyPr vert="horz" wrap="square" lIns="0" tIns="12276" rIns="0" bIns="0" rtlCol="0">
            <a:spAutoFit/>
          </a:bodyPr>
          <a:lstStyle/>
          <a:p>
            <a:pPr marL="11159" defTabSz="803483">
              <a:spcBef>
                <a:spcPts val="97"/>
              </a:spcBef>
            </a:pPr>
            <a:r>
              <a:rPr sz="2241" spc="44" dirty="0">
                <a:solidFill>
                  <a:prstClr val="black"/>
                </a:solidFill>
                <a:latin typeface="Calibri"/>
                <a:cs typeface="Calibri"/>
              </a:rPr>
              <a:t>File </a:t>
            </a:r>
            <a:r>
              <a:rPr sz="2241" spc="97" dirty="0">
                <a:solidFill>
                  <a:prstClr val="black"/>
                </a:solidFill>
                <a:latin typeface="Calibri"/>
                <a:cs typeface="Calibri"/>
              </a:rPr>
              <a:t>descriptor </a:t>
            </a:r>
            <a:r>
              <a:rPr sz="2241" spc="88" dirty="0">
                <a:solidFill>
                  <a:prstClr val="black"/>
                </a:solidFill>
                <a:latin typeface="Calibri"/>
                <a:cs typeface="Calibri"/>
              </a:rPr>
              <a:t>reference</a:t>
            </a:r>
            <a:r>
              <a:rPr sz="2241" spc="22" dirty="0">
                <a:solidFill>
                  <a:prstClr val="black"/>
                </a:solidFill>
                <a:latin typeface="Calibri"/>
                <a:cs typeface="Calibri"/>
              </a:rPr>
              <a:t> </a:t>
            </a:r>
            <a:r>
              <a:rPr sz="2241" spc="110" dirty="0">
                <a:solidFill>
                  <a:prstClr val="black"/>
                </a:solidFill>
                <a:latin typeface="Calibri"/>
                <a:cs typeface="Calibri"/>
              </a:rPr>
              <a:t>counts</a:t>
            </a:r>
            <a:endParaRPr sz="2241">
              <a:solidFill>
                <a:prstClr val="black"/>
              </a:solidFill>
              <a:latin typeface="Calibri"/>
              <a:cs typeface="Calibri"/>
            </a:endParaRPr>
          </a:p>
        </p:txBody>
      </p:sp>
      <p:sp>
        <p:nvSpPr>
          <p:cNvPr id="165" name="object 165"/>
          <p:cNvSpPr txBox="1"/>
          <p:nvPr/>
        </p:nvSpPr>
        <p:spPr>
          <a:xfrm>
            <a:off x="5182964" y="4341083"/>
            <a:ext cx="3533726" cy="357234"/>
          </a:xfrm>
          <a:prstGeom prst="rect">
            <a:avLst/>
          </a:prstGeom>
        </p:spPr>
        <p:txBody>
          <a:bodyPr vert="horz" wrap="square" lIns="0" tIns="12276" rIns="0" bIns="0" rtlCol="0">
            <a:spAutoFit/>
          </a:bodyPr>
          <a:lstStyle/>
          <a:p>
            <a:pPr marL="11159" defTabSz="803483">
              <a:spcBef>
                <a:spcPts val="97"/>
              </a:spcBef>
            </a:pPr>
            <a:r>
              <a:rPr sz="2241" spc="119" dirty="0">
                <a:solidFill>
                  <a:prstClr val="black"/>
                </a:solidFill>
                <a:latin typeface="Calibri"/>
                <a:cs typeface="Calibri"/>
              </a:rPr>
              <a:t>Address </a:t>
            </a:r>
            <a:r>
              <a:rPr sz="2241" spc="92" dirty="0">
                <a:solidFill>
                  <a:prstClr val="black"/>
                </a:solidFill>
                <a:latin typeface="Calibri"/>
                <a:cs typeface="Calibri"/>
              </a:rPr>
              <a:t>space-wide</a:t>
            </a:r>
            <a:r>
              <a:rPr sz="2241" spc="-31" dirty="0">
                <a:solidFill>
                  <a:prstClr val="black"/>
                </a:solidFill>
                <a:latin typeface="Calibri"/>
                <a:cs typeface="Calibri"/>
              </a:rPr>
              <a:t> </a:t>
            </a:r>
            <a:r>
              <a:rPr sz="2241" spc="75" dirty="0">
                <a:solidFill>
                  <a:prstClr val="black"/>
                </a:solidFill>
                <a:latin typeface="Calibri"/>
                <a:cs typeface="Calibri"/>
              </a:rPr>
              <a:t>locking</a:t>
            </a:r>
            <a:endParaRPr sz="2241">
              <a:solidFill>
                <a:prstClr val="black"/>
              </a:solidFill>
              <a:latin typeface="Calibri"/>
              <a:cs typeface="Calibri"/>
            </a:endParaRPr>
          </a:p>
        </p:txBody>
      </p:sp>
      <p:sp>
        <p:nvSpPr>
          <p:cNvPr id="166" name="object 166"/>
          <p:cNvSpPr/>
          <p:nvPr/>
        </p:nvSpPr>
        <p:spPr>
          <a:xfrm>
            <a:off x="6007894" y="1059691"/>
            <a:ext cx="714222" cy="721476"/>
          </a:xfrm>
          <a:custGeom>
            <a:avLst/>
            <a:gdLst/>
            <a:ahLst/>
            <a:cxnLst/>
            <a:rect l="l" t="t" r="r" b="b"/>
            <a:pathLst>
              <a:path w="812800" h="821055">
                <a:moveTo>
                  <a:pt x="0" y="0"/>
                </a:moveTo>
                <a:lnTo>
                  <a:pt x="812800" y="0"/>
                </a:lnTo>
                <a:lnTo>
                  <a:pt x="812800" y="820991"/>
                </a:lnTo>
                <a:lnTo>
                  <a:pt x="0" y="820991"/>
                </a:lnTo>
                <a:lnTo>
                  <a:pt x="0" y="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67" name="object 167"/>
          <p:cNvSpPr/>
          <p:nvPr/>
        </p:nvSpPr>
        <p:spPr>
          <a:xfrm>
            <a:off x="4372259" y="4140433"/>
            <a:ext cx="387800" cy="926257"/>
          </a:xfrm>
          <a:custGeom>
            <a:avLst/>
            <a:gdLst/>
            <a:ahLst/>
            <a:cxnLst/>
            <a:rect l="l" t="t" r="r" b="b"/>
            <a:pathLst>
              <a:path w="441325" h="1054100">
                <a:moveTo>
                  <a:pt x="0" y="1054100"/>
                </a:moveTo>
                <a:lnTo>
                  <a:pt x="440829" y="1054100"/>
                </a:lnTo>
                <a:lnTo>
                  <a:pt x="440829" y="0"/>
                </a:lnTo>
                <a:lnTo>
                  <a:pt x="0" y="0"/>
                </a:lnTo>
                <a:lnTo>
                  <a:pt x="0" y="105410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68" name="object 168"/>
          <p:cNvSpPr/>
          <p:nvPr/>
        </p:nvSpPr>
        <p:spPr>
          <a:xfrm>
            <a:off x="4372259" y="3428442"/>
            <a:ext cx="922351" cy="711990"/>
          </a:xfrm>
          <a:custGeom>
            <a:avLst/>
            <a:gdLst/>
            <a:ahLst/>
            <a:cxnLst/>
            <a:rect l="l" t="t" r="r" b="b"/>
            <a:pathLst>
              <a:path w="1049654" h="810260">
                <a:moveTo>
                  <a:pt x="0" y="810260"/>
                </a:moveTo>
                <a:lnTo>
                  <a:pt x="1049134" y="810260"/>
                </a:lnTo>
                <a:lnTo>
                  <a:pt x="1049134" y="0"/>
                </a:lnTo>
                <a:lnTo>
                  <a:pt x="0" y="0"/>
                </a:lnTo>
                <a:lnTo>
                  <a:pt x="0" y="81026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69" name="object 169"/>
          <p:cNvSpPr/>
          <p:nvPr/>
        </p:nvSpPr>
        <p:spPr>
          <a:xfrm>
            <a:off x="4372257" y="1789078"/>
            <a:ext cx="2350238" cy="1639364"/>
          </a:xfrm>
          <a:custGeom>
            <a:avLst/>
            <a:gdLst/>
            <a:ahLst/>
            <a:cxnLst/>
            <a:rect l="l" t="t" r="r" b="b"/>
            <a:pathLst>
              <a:path w="2674620" h="1865629">
                <a:moveTo>
                  <a:pt x="0" y="1865630"/>
                </a:moveTo>
                <a:lnTo>
                  <a:pt x="2674150" y="1865630"/>
                </a:lnTo>
                <a:lnTo>
                  <a:pt x="2674150" y="0"/>
                </a:lnTo>
                <a:lnTo>
                  <a:pt x="0" y="0"/>
                </a:lnTo>
                <a:lnTo>
                  <a:pt x="0" y="186563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70" name="object 170"/>
          <p:cNvSpPr/>
          <p:nvPr/>
        </p:nvSpPr>
        <p:spPr>
          <a:xfrm>
            <a:off x="4373921" y="948707"/>
            <a:ext cx="375525" cy="832515"/>
          </a:xfrm>
          <a:custGeom>
            <a:avLst/>
            <a:gdLst/>
            <a:ahLst/>
            <a:cxnLst/>
            <a:rect l="l" t="t" r="r" b="b"/>
            <a:pathLst>
              <a:path w="427354" h="947419">
                <a:moveTo>
                  <a:pt x="0" y="0"/>
                </a:moveTo>
                <a:lnTo>
                  <a:pt x="426885" y="0"/>
                </a:lnTo>
                <a:lnTo>
                  <a:pt x="426885" y="947293"/>
                </a:lnTo>
                <a:lnTo>
                  <a:pt x="0" y="947293"/>
                </a:lnTo>
                <a:lnTo>
                  <a:pt x="0" y="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71" name="object 171"/>
          <p:cNvSpPr/>
          <p:nvPr/>
        </p:nvSpPr>
        <p:spPr>
          <a:xfrm>
            <a:off x="3528215" y="4676011"/>
            <a:ext cx="832515" cy="375525"/>
          </a:xfrm>
          <a:custGeom>
            <a:avLst/>
            <a:gdLst/>
            <a:ahLst/>
            <a:cxnLst/>
            <a:rect l="l" t="t" r="r" b="b"/>
            <a:pathLst>
              <a:path w="947419" h="427354">
                <a:moveTo>
                  <a:pt x="0" y="0"/>
                </a:moveTo>
                <a:lnTo>
                  <a:pt x="947293" y="0"/>
                </a:lnTo>
                <a:lnTo>
                  <a:pt x="947293" y="426834"/>
                </a:lnTo>
                <a:lnTo>
                  <a:pt x="0" y="426834"/>
                </a:lnTo>
                <a:lnTo>
                  <a:pt x="0" y="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72" name="object 172"/>
          <p:cNvSpPr/>
          <p:nvPr/>
        </p:nvSpPr>
        <p:spPr>
          <a:xfrm>
            <a:off x="3653505" y="2716475"/>
            <a:ext cx="714222" cy="721476"/>
          </a:xfrm>
          <a:custGeom>
            <a:avLst/>
            <a:gdLst/>
            <a:ahLst/>
            <a:cxnLst/>
            <a:rect l="l" t="t" r="r" b="b"/>
            <a:pathLst>
              <a:path w="812800" h="821054">
                <a:moveTo>
                  <a:pt x="0" y="0"/>
                </a:moveTo>
                <a:lnTo>
                  <a:pt x="812800" y="0"/>
                </a:lnTo>
                <a:lnTo>
                  <a:pt x="812800" y="820991"/>
                </a:lnTo>
                <a:lnTo>
                  <a:pt x="0" y="820991"/>
                </a:lnTo>
                <a:lnTo>
                  <a:pt x="0" y="0"/>
                </a:lnTo>
                <a:close/>
              </a:path>
            </a:pathLst>
          </a:custGeom>
          <a:solidFill>
            <a:srgbClr val="FFFFFF"/>
          </a:solidFill>
        </p:spPr>
        <p:txBody>
          <a:bodyPr wrap="square" lIns="0" tIns="0" rIns="0" bIns="0" rtlCol="0"/>
          <a:lstStyle/>
          <a:p>
            <a:pPr defTabSz="803483"/>
            <a:endParaRPr sz="1582">
              <a:solidFill>
                <a:prstClr val="black"/>
              </a:solidFill>
              <a:latin typeface="Calibri"/>
            </a:endParaRPr>
          </a:p>
        </p:txBody>
      </p:sp>
      <p:sp>
        <p:nvSpPr>
          <p:cNvPr id="173" name="object 173"/>
          <p:cNvSpPr/>
          <p:nvPr/>
        </p:nvSpPr>
        <p:spPr>
          <a:xfrm>
            <a:off x="1526092" y="6856698"/>
            <a:ext cx="9142047" cy="0"/>
          </a:xfrm>
          <a:custGeom>
            <a:avLst/>
            <a:gdLst/>
            <a:ahLst/>
            <a:cxnLst/>
            <a:rect l="l" t="t" r="r" b="b"/>
            <a:pathLst>
              <a:path w="10403840">
                <a:moveTo>
                  <a:pt x="0" y="0"/>
                </a:moveTo>
                <a:lnTo>
                  <a:pt x="10403827" y="0"/>
                </a:lnTo>
              </a:path>
            </a:pathLst>
          </a:custGeom>
          <a:ln w="3175">
            <a:solidFill>
              <a:srgbClr val="000000"/>
            </a:solidFill>
          </a:ln>
        </p:spPr>
        <p:txBody>
          <a:bodyPr wrap="square" lIns="0" tIns="0" rIns="0" bIns="0" rtlCol="0"/>
          <a:lstStyle/>
          <a:p>
            <a:pPr defTabSz="803483"/>
            <a:endParaRPr sz="1582">
              <a:solidFill>
                <a:prstClr val="black"/>
              </a:solidFill>
              <a:latin typeface="Calibri"/>
            </a:endParaRPr>
          </a:p>
        </p:txBody>
      </p:sp>
      <p:sp>
        <p:nvSpPr>
          <p:cNvPr id="174" name="object 174"/>
          <p:cNvSpPr/>
          <p:nvPr/>
        </p:nvSpPr>
        <p:spPr>
          <a:xfrm>
            <a:off x="1526092" y="174"/>
            <a:ext cx="9142047" cy="669584"/>
          </a:xfrm>
          <a:custGeom>
            <a:avLst/>
            <a:gdLst/>
            <a:ahLst/>
            <a:cxnLst/>
            <a:rect l="l" t="t" r="r" b="b"/>
            <a:pathLst>
              <a:path w="10403840" h="762000">
                <a:moveTo>
                  <a:pt x="0" y="0"/>
                </a:moveTo>
                <a:lnTo>
                  <a:pt x="10403827" y="0"/>
                </a:lnTo>
                <a:lnTo>
                  <a:pt x="10403827" y="762000"/>
                </a:lnTo>
                <a:lnTo>
                  <a:pt x="0" y="762000"/>
                </a:lnTo>
                <a:lnTo>
                  <a:pt x="0" y="0"/>
                </a:lnTo>
                <a:close/>
              </a:path>
            </a:pathLst>
          </a:custGeom>
          <a:solidFill>
            <a:srgbClr val="DFDFDF"/>
          </a:solidFill>
        </p:spPr>
        <p:txBody>
          <a:bodyPr wrap="square" lIns="0" tIns="0" rIns="0" bIns="0" rtlCol="0"/>
          <a:lstStyle/>
          <a:p>
            <a:pPr defTabSz="803483"/>
            <a:endParaRPr sz="1582">
              <a:solidFill>
                <a:prstClr val="black"/>
              </a:solidFill>
              <a:latin typeface="Calibri"/>
            </a:endParaRPr>
          </a:p>
        </p:txBody>
      </p:sp>
      <p:sp>
        <p:nvSpPr>
          <p:cNvPr id="175" name="object 175"/>
          <p:cNvSpPr txBox="1">
            <a:spLocks noGrp="1"/>
          </p:cNvSpPr>
          <p:nvPr>
            <p:ph type="title"/>
          </p:nvPr>
        </p:nvSpPr>
        <p:spPr>
          <a:xfrm>
            <a:off x="1738127" y="51509"/>
            <a:ext cx="7044019" cy="508183"/>
          </a:xfrm>
          <a:prstGeom prst="rect">
            <a:avLst/>
          </a:prstGeom>
        </p:spPr>
        <p:txBody>
          <a:bodyPr vert="horz" wrap="square" lIns="0" tIns="14508" rIns="0" bIns="0" rtlCol="0">
            <a:spAutoFit/>
          </a:bodyPr>
          <a:lstStyle/>
          <a:p>
            <a:pPr marL="11159">
              <a:spcBef>
                <a:spcPts val="114"/>
              </a:spcBef>
            </a:pPr>
            <a:r>
              <a:rPr spc="-114" dirty="0"/>
              <a:t>Commuter  </a:t>
            </a:r>
            <a:r>
              <a:rPr spc="-75" dirty="0"/>
              <a:t>finds </a:t>
            </a:r>
            <a:r>
              <a:rPr spc="-79" dirty="0"/>
              <a:t>non-scalable </a:t>
            </a:r>
            <a:r>
              <a:rPr spc="-100" dirty="0"/>
              <a:t>cases </a:t>
            </a:r>
            <a:r>
              <a:rPr spc="-48" dirty="0"/>
              <a:t>in</a:t>
            </a:r>
            <a:r>
              <a:rPr spc="119" dirty="0"/>
              <a:t> </a:t>
            </a:r>
            <a:r>
              <a:rPr spc="-66" dirty="0"/>
              <a:t>Linux</a:t>
            </a:r>
          </a:p>
        </p:txBody>
      </p:sp>
      <p:sp>
        <p:nvSpPr>
          <p:cNvPr id="176" name="object 176"/>
          <p:cNvSpPr/>
          <p:nvPr/>
        </p:nvSpPr>
        <p:spPr>
          <a:xfrm>
            <a:off x="1526094" y="669758"/>
            <a:ext cx="9142036" cy="178556"/>
          </a:xfrm>
          <a:prstGeom prst="rect">
            <a:avLst/>
          </a:prstGeom>
          <a:blipFill>
            <a:blip r:embed="rId3" cstate="print"/>
            <a:stretch>
              <a:fillRect/>
            </a:stretch>
          </a:blipFill>
        </p:spPr>
        <p:txBody>
          <a:bodyPr wrap="square" lIns="0" tIns="0" rIns="0" bIns="0" rtlCol="0"/>
          <a:lstStyle/>
          <a:p>
            <a:pPr defTabSz="803483"/>
            <a:endParaRPr sz="1582">
              <a:solidFill>
                <a:prstClr val="black"/>
              </a:solidFill>
              <a:latin typeface="Calibri"/>
            </a:endParaRPr>
          </a:p>
        </p:txBody>
      </p:sp>
    </p:spTree>
    <p:extLst>
      <p:ext uri="{BB962C8B-B14F-4D97-AF65-F5344CB8AC3E}">
        <p14:creationId xmlns:p14="http://schemas.microsoft.com/office/powerpoint/2010/main" val="17640747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Commuter</a:t>
            </a:r>
          </a:p>
        </p:txBody>
      </p:sp>
      <p:sp>
        <p:nvSpPr>
          <p:cNvPr id="5" name="Content Placeholder 4"/>
          <p:cNvSpPr>
            <a:spLocks noGrp="1"/>
          </p:cNvSpPr>
          <p:nvPr>
            <p:ph idx="1"/>
          </p:nvPr>
        </p:nvSpPr>
        <p:spPr/>
        <p:txBody>
          <a:bodyPr/>
          <a:lstStyle/>
          <a:p>
            <a:r>
              <a:rPr lang="en-US" dirty="0"/>
              <a:t>Once they found the system calls that interfere they focused on them.</a:t>
            </a:r>
          </a:p>
          <a:p>
            <a:endParaRPr lang="en-US" dirty="0"/>
          </a:p>
          <a:p>
            <a:r>
              <a:rPr lang="en-US" dirty="0"/>
              <a:t>Tricks just like the ones mentioned sufficed.</a:t>
            </a:r>
          </a:p>
          <a:p>
            <a:endParaRPr lang="en-US" dirty="0"/>
          </a:p>
          <a:p>
            <a:r>
              <a:rPr lang="en-US" dirty="0"/>
              <a:t>They eliminated almost all non-</a:t>
            </a:r>
            <a:r>
              <a:rPr lang="en-US" dirty="0" err="1"/>
              <a:t>commutive</a:t>
            </a:r>
            <a:r>
              <a:rPr lang="en-US" dirty="0"/>
              <a:t> cases.</a:t>
            </a:r>
          </a:p>
        </p:txBody>
      </p:sp>
    </p:spTree>
    <p:extLst>
      <p:ext uri="{BB962C8B-B14F-4D97-AF65-F5344CB8AC3E}">
        <p14:creationId xmlns:p14="http://schemas.microsoft.com/office/powerpoint/2010/main" val="91245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DCE5-C419-4167-9A31-14CA3E91D80A}"/>
              </a:ext>
            </a:extLst>
          </p:cNvPr>
          <p:cNvSpPr>
            <a:spLocks noGrp="1"/>
          </p:cNvSpPr>
          <p:nvPr>
            <p:ph type="title"/>
          </p:nvPr>
        </p:nvSpPr>
        <p:spPr/>
        <p:txBody>
          <a:bodyPr/>
          <a:lstStyle/>
          <a:p>
            <a:r>
              <a:rPr lang="en-US" dirty="0"/>
              <a:t>How the scheduler evolved</a:t>
            </a:r>
          </a:p>
        </p:txBody>
      </p:sp>
      <p:sp>
        <p:nvSpPr>
          <p:cNvPr id="3" name="Content Placeholder 2">
            <a:extLst>
              <a:ext uri="{FF2B5EF4-FFF2-40B4-BE49-F238E27FC236}">
                <a16:creationId xmlns:a16="http://schemas.microsoft.com/office/drawing/2014/main" id="{D44B8AB6-A519-4932-8DF5-596759F04025}"/>
              </a:ext>
            </a:extLst>
          </p:cNvPr>
          <p:cNvSpPr>
            <a:spLocks noGrp="1"/>
          </p:cNvSpPr>
          <p:nvPr>
            <p:ph idx="1"/>
          </p:nvPr>
        </p:nvSpPr>
        <p:spPr/>
        <p:txBody>
          <a:bodyPr>
            <a:normAutofit/>
          </a:bodyPr>
          <a:lstStyle/>
          <a:p>
            <a:r>
              <a:rPr lang="en-US" dirty="0"/>
              <a:t>The scheduler also evolved, to become core-aware</a:t>
            </a:r>
          </a:p>
          <a:p>
            <a:endParaRPr lang="en-US" dirty="0"/>
          </a:p>
          <a:p>
            <a:r>
              <a:rPr lang="en-US" dirty="0"/>
              <a:t>A limitation is that the Linux scheduler doesn’t know what your threads are actually doing.   When you allocate lock objects, the scheduler is unaware.</a:t>
            </a:r>
          </a:p>
          <a:p>
            <a:endParaRPr lang="en-US" dirty="0"/>
          </a:p>
          <a:p>
            <a:r>
              <a:rPr lang="en-US" dirty="0"/>
              <a:t>This is an issue because the O/S scheduler places threads randomly to even load across the available cores.  Moreover, the scheduler sometimes migrates threads across cores to load balance.  </a:t>
            </a:r>
          </a:p>
          <a:p>
            <a:endParaRPr lang="en-US" dirty="0"/>
          </a:p>
        </p:txBody>
      </p:sp>
      <p:sp>
        <p:nvSpPr>
          <p:cNvPr id="4" name="Footer Placeholder 3">
            <a:extLst>
              <a:ext uri="{FF2B5EF4-FFF2-40B4-BE49-F238E27FC236}">
                <a16:creationId xmlns:a16="http://schemas.microsoft.com/office/drawing/2014/main" id="{ECBCC220-90BF-4C2C-A561-D9C66F4F2EB8}"/>
              </a:ext>
            </a:extLst>
          </p:cNvPr>
          <p:cNvSpPr>
            <a:spLocks noGrp="1"/>
          </p:cNvSpPr>
          <p:nvPr>
            <p:ph type="ftr" sz="quarter" idx="11"/>
          </p:nvPr>
        </p:nvSpPr>
        <p:spPr/>
        <p:txBody>
          <a:bodyPr/>
          <a:lstStyle/>
          <a:p>
            <a:r>
              <a:rPr lang="en-US" dirty="0"/>
              <a:t>http://www.cs.cornell.edu/courses/cs5412/2018sp</a:t>
            </a:r>
          </a:p>
        </p:txBody>
      </p:sp>
      <p:sp>
        <p:nvSpPr>
          <p:cNvPr id="5" name="Slide Number Placeholder 4">
            <a:extLst>
              <a:ext uri="{FF2B5EF4-FFF2-40B4-BE49-F238E27FC236}">
                <a16:creationId xmlns:a16="http://schemas.microsoft.com/office/drawing/2014/main" id="{E1186C55-F928-476D-A337-F45E344E67FD}"/>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29303189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02690" y="1821385"/>
            <a:ext cx="3122491" cy="3211769"/>
          </a:xfrm>
          <a:custGeom>
            <a:avLst/>
            <a:gdLst/>
            <a:ahLst/>
            <a:cxnLst/>
            <a:rect l="l" t="t" r="r" b="b"/>
            <a:pathLst>
              <a:path w="3553459" h="3655060">
                <a:moveTo>
                  <a:pt x="3451720" y="0"/>
                </a:moveTo>
                <a:lnTo>
                  <a:pt x="0" y="0"/>
                </a:lnTo>
                <a:lnTo>
                  <a:pt x="0" y="3654780"/>
                </a:lnTo>
                <a:lnTo>
                  <a:pt x="203047" y="3654780"/>
                </a:lnTo>
                <a:lnTo>
                  <a:pt x="203047" y="3451720"/>
                </a:lnTo>
                <a:lnTo>
                  <a:pt x="406044" y="3451720"/>
                </a:lnTo>
                <a:lnTo>
                  <a:pt x="406044" y="3248672"/>
                </a:lnTo>
                <a:lnTo>
                  <a:pt x="507593" y="3147174"/>
                </a:lnTo>
                <a:lnTo>
                  <a:pt x="406044" y="3045675"/>
                </a:lnTo>
                <a:lnTo>
                  <a:pt x="507593" y="2944126"/>
                </a:lnTo>
                <a:lnTo>
                  <a:pt x="406044" y="2842615"/>
                </a:lnTo>
                <a:lnTo>
                  <a:pt x="507593" y="2741066"/>
                </a:lnTo>
                <a:lnTo>
                  <a:pt x="913650" y="2741066"/>
                </a:lnTo>
                <a:lnTo>
                  <a:pt x="1218247" y="2436520"/>
                </a:lnTo>
                <a:lnTo>
                  <a:pt x="1421256" y="2436520"/>
                </a:lnTo>
                <a:lnTo>
                  <a:pt x="1421256" y="2233472"/>
                </a:lnTo>
                <a:lnTo>
                  <a:pt x="1522806" y="2131961"/>
                </a:lnTo>
                <a:lnTo>
                  <a:pt x="1421256" y="2030463"/>
                </a:lnTo>
                <a:lnTo>
                  <a:pt x="1624304" y="1827415"/>
                </a:lnTo>
                <a:lnTo>
                  <a:pt x="2030412" y="1827415"/>
                </a:lnTo>
                <a:lnTo>
                  <a:pt x="2030412" y="1624368"/>
                </a:lnTo>
                <a:lnTo>
                  <a:pt x="2436507" y="1218260"/>
                </a:lnTo>
                <a:lnTo>
                  <a:pt x="2639517" y="1218260"/>
                </a:lnTo>
                <a:lnTo>
                  <a:pt x="2639517" y="1015212"/>
                </a:lnTo>
                <a:lnTo>
                  <a:pt x="2842564" y="1015212"/>
                </a:lnTo>
                <a:lnTo>
                  <a:pt x="2842564" y="812203"/>
                </a:lnTo>
                <a:lnTo>
                  <a:pt x="3045612" y="609155"/>
                </a:lnTo>
                <a:lnTo>
                  <a:pt x="3248660" y="609155"/>
                </a:lnTo>
                <a:lnTo>
                  <a:pt x="3248660" y="406107"/>
                </a:lnTo>
                <a:lnTo>
                  <a:pt x="3451720" y="406107"/>
                </a:lnTo>
                <a:lnTo>
                  <a:pt x="3451720" y="203060"/>
                </a:lnTo>
                <a:lnTo>
                  <a:pt x="3553218" y="101549"/>
                </a:lnTo>
                <a:lnTo>
                  <a:pt x="3451720" y="0"/>
                </a:lnTo>
                <a:close/>
              </a:path>
              <a:path w="3553459" h="3655060">
                <a:moveTo>
                  <a:pt x="913650" y="2741066"/>
                </a:moveTo>
                <a:lnTo>
                  <a:pt x="507593" y="2741066"/>
                </a:lnTo>
                <a:lnTo>
                  <a:pt x="710653" y="2944126"/>
                </a:lnTo>
                <a:lnTo>
                  <a:pt x="913650" y="2741066"/>
                </a:lnTo>
                <a:close/>
              </a:path>
              <a:path w="3553459" h="3655060">
                <a:moveTo>
                  <a:pt x="1827352" y="1827415"/>
                </a:moveTo>
                <a:lnTo>
                  <a:pt x="1624304" y="1827415"/>
                </a:lnTo>
                <a:lnTo>
                  <a:pt x="1725853" y="1928914"/>
                </a:lnTo>
                <a:lnTo>
                  <a:pt x="1827352" y="1827415"/>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3" name="object 3"/>
          <p:cNvSpPr/>
          <p:nvPr/>
        </p:nvSpPr>
        <p:spPr>
          <a:xfrm>
            <a:off x="4402690" y="5001369"/>
            <a:ext cx="0" cy="63610"/>
          </a:xfrm>
          <a:custGeom>
            <a:avLst/>
            <a:gdLst/>
            <a:ahLst/>
            <a:cxnLst/>
            <a:rect l="l" t="t" r="r" b="b"/>
            <a:pathLst>
              <a:path h="72389">
                <a:moveTo>
                  <a:pt x="0" y="0"/>
                </a:moveTo>
                <a:lnTo>
                  <a:pt x="0" y="71786"/>
                </a:lnTo>
              </a:path>
            </a:pathLst>
          </a:custGeom>
          <a:ln w="3175">
            <a:solidFill>
              <a:srgbClr val="4BED52"/>
            </a:solidFill>
          </a:ln>
        </p:spPr>
        <p:txBody>
          <a:bodyPr wrap="square" lIns="0" tIns="0" rIns="0" bIns="0" rtlCol="0"/>
          <a:lstStyle/>
          <a:p>
            <a:pPr defTabSz="803483"/>
            <a:endParaRPr sz="1582">
              <a:solidFill>
                <a:prstClr val="black"/>
              </a:solidFill>
              <a:latin typeface="Calibri"/>
            </a:endParaRPr>
          </a:p>
        </p:txBody>
      </p:sp>
      <p:sp>
        <p:nvSpPr>
          <p:cNvPr id="4" name="object 4"/>
          <p:cNvSpPr/>
          <p:nvPr/>
        </p:nvSpPr>
        <p:spPr>
          <a:xfrm>
            <a:off x="4402690" y="4854502"/>
            <a:ext cx="178556" cy="178556"/>
          </a:xfrm>
          <a:custGeom>
            <a:avLst/>
            <a:gdLst/>
            <a:ahLst/>
            <a:cxnLst/>
            <a:rect l="l" t="t" r="r" b="b"/>
            <a:pathLst>
              <a:path w="203200" h="203200">
                <a:moveTo>
                  <a:pt x="0" y="0"/>
                </a:moveTo>
                <a:lnTo>
                  <a:pt x="203014" y="20303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5" name="object 5"/>
          <p:cNvSpPr/>
          <p:nvPr/>
        </p:nvSpPr>
        <p:spPr>
          <a:xfrm>
            <a:off x="4402690" y="4676107"/>
            <a:ext cx="178556" cy="178556"/>
          </a:xfrm>
          <a:custGeom>
            <a:avLst/>
            <a:gdLst/>
            <a:ahLst/>
            <a:cxnLst/>
            <a:rect l="l" t="t" r="r" b="b"/>
            <a:pathLst>
              <a:path w="203200" h="203200">
                <a:moveTo>
                  <a:pt x="0" y="0"/>
                </a:moveTo>
                <a:lnTo>
                  <a:pt x="203047" y="20304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6" name="object 6"/>
          <p:cNvSpPr/>
          <p:nvPr/>
        </p:nvSpPr>
        <p:spPr>
          <a:xfrm>
            <a:off x="4402690" y="4497677"/>
            <a:ext cx="357111" cy="357111"/>
          </a:xfrm>
          <a:custGeom>
            <a:avLst/>
            <a:gdLst/>
            <a:ahLst/>
            <a:cxnLst/>
            <a:rect l="l" t="t" r="r" b="b"/>
            <a:pathLst>
              <a:path w="406400" h="406400">
                <a:moveTo>
                  <a:pt x="0" y="0"/>
                </a:moveTo>
                <a:lnTo>
                  <a:pt x="406044" y="40604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7" name="object 7"/>
          <p:cNvSpPr/>
          <p:nvPr/>
        </p:nvSpPr>
        <p:spPr>
          <a:xfrm>
            <a:off x="4402690" y="4319255"/>
            <a:ext cx="357111" cy="357111"/>
          </a:xfrm>
          <a:custGeom>
            <a:avLst/>
            <a:gdLst/>
            <a:ahLst/>
            <a:cxnLst/>
            <a:rect l="l" t="t" r="r" b="b"/>
            <a:pathLst>
              <a:path w="406400" h="406400">
                <a:moveTo>
                  <a:pt x="0" y="0"/>
                </a:moveTo>
                <a:lnTo>
                  <a:pt x="406044" y="40604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8" name="object 8"/>
          <p:cNvSpPr/>
          <p:nvPr/>
        </p:nvSpPr>
        <p:spPr>
          <a:xfrm>
            <a:off x="4402690" y="4140834"/>
            <a:ext cx="357111" cy="357111"/>
          </a:xfrm>
          <a:custGeom>
            <a:avLst/>
            <a:gdLst/>
            <a:ahLst/>
            <a:cxnLst/>
            <a:rect l="l" t="t" r="r" b="b"/>
            <a:pathLst>
              <a:path w="406400" h="406400">
                <a:moveTo>
                  <a:pt x="0" y="0"/>
                </a:moveTo>
                <a:lnTo>
                  <a:pt x="406069" y="406069"/>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9" name="object 9"/>
          <p:cNvSpPr/>
          <p:nvPr/>
        </p:nvSpPr>
        <p:spPr>
          <a:xfrm>
            <a:off x="4402690" y="3962417"/>
            <a:ext cx="357111" cy="357111"/>
          </a:xfrm>
          <a:custGeom>
            <a:avLst/>
            <a:gdLst/>
            <a:ahLst/>
            <a:cxnLst/>
            <a:rect l="l" t="t" r="r" b="b"/>
            <a:pathLst>
              <a:path w="406400" h="406400">
                <a:moveTo>
                  <a:pt x="0" y="0"/>
                </a:moveTo>
                <a:lnTo>
                  <a:pt x="406056" y="40606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0" name="object 10"/>
          <p:cNvSpPr/>
          <p:nvPr/>
        </p:nvSpPr>
        <p:spPr>
          <a:xfrm>
            <a:off x="4812663" y="4372400"/>
            <a:ext cx="36269" cy="36269"/>
          </a:xfrm>
          <a:custGeom>
            <a:avLst/>
            <a:gdLst/>
            <a:ahLst/>
            <a:cxnLst/>
            <a:rect l="l" t="t" r="r" b="b"/>
            <a:pathLst>
              <a:path w="41275" h="41275">
                <a:moveTo>
                  <a:pt x="0" y="0"/>
                </a:moveTo>
                <a:lnTo>
                  <a:pt x="41028" y="41029"/>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1" name="object 11"/>
          <p:cNvSpPr/>
          <p:nvPr/>
        </p:nvSpPr>
        <p:spPr>
          <a:xfrm>
            <a:off x="4402690" y="3784023"/>
            <a:ext cx="446389" cy="446389"/>
          </a:xfrm>
          <a:custGeom>
            <a:avLst/>
            <a:gdLst/>
            <a:ahLst/>
            <a:cxnLst/>
            <a:rect l="l" t="t" r="r" b="b"/>
            <a:pathLst>
              <a:path w="508000" h="508000">
                <a:moveTo>
                  <a:pt x="0" y="0"/>
                </a:moveTo>
                <a:lnTo>
                  <a:pt x="507568" y="50756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2" name="object 12"/>
          <p:cNvSpPr/>
          <p:nvPr/>
        </p:nvSpPr>
        <p:spPr>
          <a:xfrm>
            <a:off x="4402690" y="3605602"/>
            <a:ext cx="624945" cy="624945"/>
          </a:xfrm>
          <a:custGeom>
            <a:avLst/>
            <a:gdLst/>
            <a:ahLst/>
            <a:cxnLst/>
            <a:rect l="l" t="t" r="r" b="b"/>
            <a:pathLst>
              <a:path w="711200" h="711200">
                <a:moveTo>
                  <a:pt x="0" y="0"/>
                </a:moveTo>
                <a:lnTo>
                  <a:pt x="710590" y="71059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3" name="object 13"/>
          <p:cNvSpPr/>
          <p:nvPr/>
        </p:nvSpPr>
        <p:spPr>
          <a:xfrm>
            <a:off x="5027099" y="4230012"/>
            <a:ext cx="89278" cy="89278"/>
          </a:xfrm>
          <a:custGeom>
            <a:avLst/>
            <a:gdLst/>
            <a:ahLst/>
            <a:cxnLst/>
            <a:rect l="l" t="t" r="r" b="b"/>
            <a:pathLst>
              <a:path w="101600" h="101600">
                <a:moveTo>
                  <a:pt x="0" y="0"/>
                </a:moveTo>
                <a:lnTo>
                  <a:pt x="101545" y="10154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4" name="object 14"/>
          <p:cNvSpPr/>
          <p:nvPr/>
        </p:nvSpPr>
        <p:spPr>
          <a:xfrm>
            <a:off x="4402691" y="3427181"/>
            <a:ext cx="802942" cy="802942"/>
          </a:xfrm>
          <a:custGeom>
            <a:avLst/>
            <a:gdLst/>
            <a:ahLst/>
            <a:cxnLst/>
            <a:rect l="l" t="t" r="r" b="b"/>
            <a:pathLst>
              <a:path w="913764" h="913764">
                <a:moveTo>
                  <a:pt x="0" y="0"/>
                </a:moveTo>
                <a:lnTo>
                  <a:pt x="913644" y="913639"/>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5" name="object 15"/>
          <p:cNvSpPr/>
          <p:nvPr/>
        </p:nvSpPr>
        <p:spPr>
          <a:xfrm>
            <a:off x="4402691" y="3248749"/>
            <a:ext cx="892220" cy="892220"/>
          </a:xfrm>
          <a:custGeom>
            <a:avLst/>
            <a:gdLst/>
            <a:ahLst/>
            <a:cxnLst/>
            <a:rect l="l" t="t" r="r" b="b"/>
            <a:pathLst>
              <a:path w="1015364" h="1015364">
                <a:moveTo>
                  <a:pt x="0" y="0"/>
                </a:moveTo>
                <a:lnTo>
                  <a:pt x="1015183" y="101518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6" name="object 16"/>
          <p:cNvSpPr/>
          <p:nvPr/>
        </p:nvSpPr>
        <p:spPr>
          <a:xfrm>
            <a:off x="4402691" y="3070327"/>
            <a:ext cx="981498" cy="981498"/>
          </a:xfrm>
          <a:custGeom>
            <a:avLst/>
            <a:gdLst/>
            <a:ahLst/>
            <a:cxnLst/>
            <a:rect l="l" t="t" r="r" b="b"/>
            <a:pathLst>
              <a:path w="1116964" h="1116964">
                <a:moveTo>
                  <a:pt x="0" y="0"/>
                </a:moveTo>
                <a:lnTo>
                  <a:pt x="1116715" y="111671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7" name="object 17"/>
          <p:cNvSpPr/>
          <p:nvPr/>
        </p:nvSpPr>
        <p:spPr>
          <a:xfrm>
            <a:off x="4402691" y="2891908"/>
            <a:ext cx="1070776" cy="1070776"/>
          </a:xfrm>
          <a:custGeom>
            <a:avLst/>
            <a:gdLst/>
            <a:ahLst/>
            <a:cxnLst/>
            <a:rect l="l" t="t" r="r" b="b"/>
            <a:pathLst>
              <a:path w="1218564" h="1218564">
                <a:moveTo>
                  <a:pt x="0" y="0"/>
                </a:moveTo>
                <a:lnTo>
                  <a:pt x="1218238" y="121825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8" name="object 18"/>
          <p:cNvSpPr/>
          <p:nvPr/>
        </p:nvSpPr>
        <p:spPr>
          <a:xfrm>
            <a:off x="4402691" y="2713517"/>
            <a:ext cx="1249331" cy="1249331"/>
          </a:xfrm>
          <a:custGeom>
            <a:avLst/>
            <a:gdLst/>
            <a:ahLst/>
            <a:cxnLst/>
            <a:rect l="l" t="t" r="r" b="b"/>
            <a:pathLst>
              <a:path w="1421764" h="1421764">
                <a:moveTo>
                  <a:pt x="0" y="0"/>
                </a:moveTo>
                <a:lnTo>
                  <a:pt x="1421256" y="142125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19" name="object 19"/>
          <p:cNvSpPr/>
          <p:nvPr/>
        </p:nvSpPr>
        <p:spPr>
          <a:xfrm>
            <a:off x="4402691" y="2535096"/>
            <a:ext cx="1249331" cy="1249331"/>
          </a:xfrm>
          <a:custGeom>
            <a:avLst/>
            <a:gdLst/>
            <a:ahLst/>
            <a:cxnLst/>
            <a:rect l="l" t="t" r="r" b="b"/>
            <a:pathLst>
              <a:path w="1421764" h="1421764">
                <a:moveTo>
                  <a:pt x="0" y="0"/>
                </a:moveTo>
                <a:lnTo>
                  <a:pt x="1421257" y="142125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0" name="object 20"/>
          <p:cNvSpPr/>
          <p:nvPr/>
        </p:nvSpPr>
        <p:spPr>
          <a:xfrm>
            <a:off x="4402691" y="2356674"/>
            <a:ext cx="1249331" cy="1249331"/>
          </a:xfrm>
          <a:custGeom>
            <a:avLst/>
            <a:gdLst/>
            <a:ahLst/>
            <a:cxnLst/>
            <a:rect l="l" t="t" r="r" b="b"/>
            <a:pathLst>
              <a:path w="1421764" h="1421764">
                <a:moveTo>
                  <a:pt x="0" y="0"/>
                </a:moveTo>
                <a:lnTo>
                  <a:pt x="1421276" y="142127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1" name="object 21"/>
          <p:cNvSpPr/>
          <p:nvPr/>
        </p:nvSpPr>
        <p:spPr>
          <a:xfrm>
            <a:off x="5719045" y="3673029"/>
            <a:ext cx="21761" cy="21761"/>
          </a:xfrm>
          <a:custGeom>
            <a:avLst/>
            <a:gdLst/>
            <a:ahLst/>
            <a:cxnLst/>
            <a:rect l="l" t="t" r="r" b="b"/>
            <a:pathLst>
              <a:path w="24764" h="24764">
                <a:moveTo>
                  <a:pt x="0" y="0"/>
                </a:moveTo>
                <a:lnTo>
                  <a:pt x="24761" y="24761"/>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2" name="object 22"/>
          <p:cNvSpPr/>
          <p:nvPr/>
        </p:nvSpPr>
        <p:spPr>
          <a:xfrm>
            <a:off x="4402691" y="2178252"/>
            <a:ext cx="1338609" cy="1338609"/>
          </a:xfrm>
          <a:custGeom>
            <a:avLst/>
            <a:gdLst/>
            <a:ahLst/>
            <a:cxnLst/>
            <a:rect l="l" t="t" r="r" b="b"/>
            <a:pathLst>
              <a:path w="1523364" h="1523364">
                <a:moveTo>
                  <a:pt x="0" y="0"/>
                </a:moveTo>
                <a:lnTo>
                  <a:pt x="1522803" y="152279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3" name="object 23"/>
          <p:cNvSpPr/>
          <p:nvPr/>
        </p:nvSpPr>
        <p:spPr>
          <a:xfrm>
            <a:off x="4402691" y="1999822"/>
            <a:ext cx="1427887" cy="1427887"/>
          </a:xfrm>
          <a:custGeom>
            <a:avLst/>
            <a:gdLst/>
            <a:ahLst/>
            <a:cxnLst/>
            <a:rect l="l" t="t" r="r" b="b"/>
            <a:pathLst>
              <a:path w="1624964" h="1624964">
                <a:moveTo>
                  <a:pt x="0" y="0"/>
                </a:moveTo>
                <a:lnTo>
                  <a:pt x="1624331" y="162435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4" name="object 24"/>
          <p:cNvSpPr/>
          <p:nvPr/>
        </p:nvSpPr>
        <p:spPr>
          <a:xfrm>
            <a:off x="5830021" y="3427171"/>
            <a:ext cx="46313" cy="46313"/>
          </a:xfrm>
          <a:custGeom>
            <a:avLst/>
            <a:gdLst/>
            <a:ahLst/>
            <a:cxnLst/>
            <a:rect l="l" t="t" r="r" b="b"/>
            <a:pathLst>
              <a:path w="52704" h="52704">
                <a:moveTo>
                  <a:pt x="0" y="0"/>
                </a:moveTo>
                <a:lnTo>
                  <a:pt x="52653" y="52653"/>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5" name="object 25"/>
          <p:cNvSpPr/>
          <p:nvPr/>
        </p:nvSpPr>
        <p:spPr>
          <a:xfrm>
            <a:off x="4402690" y="1821439"/>
            <a:ext cx="1605884" cy="1605884"/>
          </a:xfrm>
          <a:custGeom>
            <a:avLst/>
            <a:gdLst/>
            <a:ahLst/>
            <a:cxnLst/>
            <a:rect l="l" t="t" r="r" b="b"/>
            <a:pathLst>
              <a:path w="1827529" h="1827529">
                <a:moveTo>
                  <a:pt x="0" y="0"/>
                </a:moveTo>
                <a:lnTo>
                  <a:pt x="1827378" y="182735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6" name="object 26"/>
          <p:cNvSpPr/>
          <p:nvPr/>
        </p:nvSpPr>
        <p:spPr>
          <a:xfrm>
            <a:off x="4581068" y="1821386"/>
            <a:ext cx="1605884" cy="1605884"/>
          </a:xfrm>
          <a:custGeom>
            <a:avLst/>
            <a:gdLst/>
            <a:ahLst/>
            <a:cxnLst/>
            <a:rect l="l" t="t" r="r" b="b"/>
            <a:pathLst>
              <a:path w="1827529" h="1827529">
                <a:moveTo>
                  <a:pt x="0" y="0"/>
                </a:moveTo>
                <a:lnTo>
                  <a:pt x="1827415" y="182741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7" name="object 27"/>
          <p:cNvSpPr/>
          <p:nvPr/>
        </p:nvSpPr>
        <p:spPr>
          <a:xfrm>
            <a:off x="4759491" y="1821387"/>
            <a:ext cx="1427887" cy="1427887"/>
          </a:xfrm>
          <a:custGeom>
            <a:avLst/>
            <a:gdLst/>
            <a:ahLst/>
            <a:cxnLst/>
            <a:rect l="l" t="t" r="r" b="b"/>
            <a:pathLst>
              <a:path w="1624964" h="1624964">
                <a:moveTo>
                  <a:pt x="0" y="0"/>
                </a:moveTo>
                <a:lnTo>
                  <a:pt x="1624367" y="162436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8" name="object 28"/>
          <p:cNvSpPr/>
          <p:nvPr/>
        </p:nvSpPr>
        <p:spPr>
          <a:xfrm>
            <a:off x="4937870" y="1821387"/>
            <a:ext cx="1338609" cy="1338609"/>
          </a:xfrm>
          <a:custGeom>
            <a:avLst/>
            <a:gdLst/>
            <a:ahLst/>
            <a:cxnLst/>
            <a:rect l="l" t="t" r="r" b="b"/>
            <a:pathLst>
              <a:path w="1523364" h="1523364">
                <a:moveTo>
                  <a:pt x="0" y="0"/>
                </a:moveTo>
                <a:lnTo>
                  <a:pt x="1522877" y="152285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29" name="object 29"/>
          <p:cNvSpPr/>
          <p:nvPr/>
        </p:nvSpPr>
        <p:spPr>
          <a:xfrm>
            <a:off x="5116302" y="1821387"/>
            <a:ext cx="1249331" cy="1249331"/>
          </a:xfrm>
          <a:custGeom>
            <a:avLst/>
            <a:gdLst/>
            <a:ahLst/>
            <a:cxnLst/>
            <a:rect l="l" t="t" r="r" b="b"/>
            <a:pathLst>
              <a:path w="1421764" h="1421764">
                <a:moveTo>
                  <a:pt x="0" y="0"/>
                </a:moveTo>
                <a:lnTo>
                  <a:pt x="1421343" y="142132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0" name="object 30"/>
          <p:cNvSpPr/>
          <p:nvPr/>
        </p:nvSpPr>
        <p:spPr>
          <a:xfrm>
            <a:off x="5294725" y="1821387"/>
            <a:ext cx="1160053" cy="1160053"/>
          </a:xfrm>
          <a:custGeom>
            <a:avLst/>
            <a:gdLst/>
            <a:ahLst/>
            <a:cxnLst/>
            <a:rect l="l" t="t" r="r" b="b"/>
            <a:pathLst>
              <a:path w="1320164" h="1320164">
                <a:moveTo>
                  <a:pt x="0" y="0"/>
                </a:moveTo>
                <a:lnTo>
                  <a:pt x="1319820" y="131979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1" name="object 31"/>
          <p:cNvSpPr/>
          <p:nvPr/>
        </p:nvSpPr>
        <p:spPr>
          <a:xfrm>
            <a:off x="5473143" y="1821386"/>
            <a:ext cx="1070776" cy="1070776"/>
          </a:xfrm>
          <a:custGeom>
            <a:avLst/>
            <a:gdLst/>
            <a:ahLst/>
            <a:cxnLst/>
            <a:rect l="l" t="t" r="r" b="b"/>
            <a:pathLst>
              <a:path w="1218564" h="1218564">
                <a:moveTo>
                  <a:pt x="0" y="0"/>
                </a:moveTo>
                <a:lnTo>
                  <a:pt x="1218285" y="121828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2" name="object 32"/>
          <p:cNvSpPr/>
          <p:nvPr/>
        </p:nvSpPr>
        <p:spPr>
          <a:xfrm>
            <a:off x="5651565" y="1821386"/>
            <a:ext cx="1070776" cy="1070776"/>
          </a:xfrm>
          <a:custGeom>
            <a:avLst/>
            <a:gdLst/>
            <a:ahLst/>
            <a:cxnLst/>
            <a:rect l="l" t="t" r="r" b="b"/>
            <a:pathLst>
              <a:path w="1218564" h="1218564">
                <a:moveTo>
                  <a:pt x="0" y="0"/>
                </a:moveTo>
                <a:lnTo>
                  <a:pt x="1218260" y="1218260"/>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3" name="object 33"/>
          <p:cNvSpPr/>
          <p:nvPr/>
        </p:nvSpPr>
        <p:spPr>
          <a:xfrm>
            <a:off x="5829957" y="1821387"/>
            <a:ext cx="892220" cy="892220"/>
          </a:xfrm>
          <a:custGeom>
            <a:avLst/>
            <a:gdLst/>
            <a:ahLst/>
            <a:cxnLst/>
            <a:rect l="l" t="t" r="r" b="b"/>
            <a:pathLst>
              <a:path w="1015364" h="1015364">
                <a:moveTo>
                  <a:pt x="0" y="0"/>
                </a:moveTo>
                <a:lnTo>
                  <a:pt x="1015258" y="1015236"/>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4" name="object 34"/>
          <p:cNvSpPr/>
          <p:nvPr/>
        </p:nvSpPr>
        <p:spPr>
          <a:xfrm>
            <a:off x="6008379" y="1821387"/>
            <a:ext cx="892220" cy="892220"/>
          </a:xfrm>
          <a:custGeom>
            <a:avLst/>
            <a:gdLst/>
            <a:ahLst/>
            <a:cxnLst/>
            <a:rect l="l" t="t" r="r" b="b"/>
            <a:pathLst>
              <a:path w="1015364" h="1015364">
                <a:moveTo>
                  <a:pt x="0" y="0"/>
                </a:moveTo>
                <a:lnTo>
                  <a:pt x="1015236" y="1015212"/>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5" name="object 35"/>
          <p:cNvSpPr/>
          <p:nvPr/>
        </p:nvSpPr>
        <p:spPr>
          <a:xfrm>
            <a:off x="6186800" y="1821386"/>
            <a:ext cx="714222" cy="714222"/>
          </a:xfrm>
          <a:custGeom>
            <a:avLst/>
            <a:gdLst/>
            <a:ahLst/>
            <a:cxnLst/>
            <a:rect l="l" t="t" r="r" b="b"/>
            <a:pathLst>
              <a:path w="812800" h="812800">
                <a:moveTo>
                  <a:pt x="0" y="0"/>
                </a:moveTo>
                <a:lnTo>
                  <a:pt x="812217" y="81219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6" name="object 36"/>
          <p:cNvSpPr/>
          <p:nvPr/>
        </p:nvSpPr>
        <p:spPr>
          <a:xfrm>
            <a:off x="6365228" y="1821385"/>
            <a:ext cx="624945" cy="624945"/>
          </a:xfrm>
          <a:custGeom>
            <a:avLst/>
            <a:gdLst/>
            <a:ahLst/>
            <a:cxnLst/>
            <a:rect l="l" t="t" r="r" b="b"/>
            <a:pathLst>
              <a:path w="711200" h="711200">
                <a:moveTo>
                  <a:pt x="0" y="0"/>
                </a:moveTo>
                <a:lnTo>
                  <a:pt x="710679" y="710679"/>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7" name="object 37"/>
          <p:cNvSpPr/>
          <p:nvPr/>
        </p:nvSpPr>
        <p:spPr>
          <a:xfrm>
            <a:off x="6543650" y="1821385"/>
            <a:ext cx="535667" cy="535667"/>
          </a:xfrm>
          <a:custGeom>
            <a:avLst/>
            <a:gdLst/>
            <a:ahLst/>
            <a:cxnLst/>
            <a:rect l="l" t="t" r="r" b="b"/>
            <a:pathLst>
              <a:path w="609600" h="609600">
                <a:moveTo>
                  <a:pt x="0" y="0"/>
                </a:moveTo>
                <a:lnTo>
                  <a:pt x="609155" y="60915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8" name="object 38"/>
          <p:cNvSpPr/>
          <p:nvPr/>
        </p:nvSpPr>
        <p:spPr>
          <a:xfrm>
            <a:off x="6722071" y="1821385"/>
            <a:ext cx="535667" cy="535667"/>
          </a:xfrm>
          <a:custGeom>
            <a:avLst/>
            <a:gdLst/>
            <a:ahLst/>
            <a:cxnLst/>
            <a:rect l="l" t="t" r="r" b="b"/>
            <a:pathLst>
              <a:path w="609600" h="609600">
                <a:moveTo>
                  <a:pt x="0" y="0"/>
                </a:moveTo>
                <a:lnTo>
                  <a:pt x="609155" y="60915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39" name="object 39"/>
          <p:cNvSpPr/>
          <p:nvPr/>
        </p:nvSpPr>
        <p:spPr>
          <a:xfrm>
            <a:off x="6900466" y="1821385"/>
            <a:ext cx="357111" cy="357111"/>
          </a:xfrm>
          <a:custGeom>
            <a:avLst/>
            <a:gdLst/>
            <a:ahLst/>
            <a:cxnLst/>
            <a:rect l="l" t="t" r="r" b="b"/>
            <a:pathLst>
              <a:path w="406400" h="406400">
                <a:moveTo>
                  <a:pt x="0" y="0"/>
                </a:moveTo>
                <a:lnTo>
                  <a:pt x="406138" y="40612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0" name="object 40"/>
          <p:cNvSpPr/>
          <p:nvPr/>
        </p:nvSpPr>
        <p:spPr>
          <a:xfrm>
            <a:off x="7078892" y="1821385"/>
            <a:ext cx="357111" cy="357111"/>
          </a:xfrm>
          <a:custGeom>
            <a:avLst/>
            <a:gdLst/>
            <a:ahLst/>
            <a:cxnLst/>
            <a:rect l="l" t="t" r="r" b="b"/>
            <a:pathLst>
              <a:path w="406400" h="406400">
                <a:moveTo>
                  <a:pt x="0" y="0"/>
                </a:moveTo>
                <a:lnTo>
                  <a:pt x="406130" y="406107"/>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1" name="object 41"/>
          <p:cNvSpPr/>
          <p:nvPr/>
        </p:nvSpPr>
        <p:spPr>
          <a:xfrm>
            <a:off x="7257316" y="1821385"/>
            <a:ext cx="178556" cy="178556"/>
          </a:xfrm>
          <a:custGeom>
            <a:avLst/>
            <a:gdLst/>
            <a:ahLst/>
            <a:cxnLst/>
            <a:rect l="l" t="t" r="r" b="b"/>
            <a:pathLst>
              <a:path w="203200" h="203200">
                <a:moveTo>
                  <a:pt x="0" y="0"/>
                </a:moveTo>
                <a:lnTo>
                  <a:pt x="203096" y="203081"/>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2" name="object 42"/>
          <p:cNvSpPr/>
          <p:nvPr/>
        </p:nvSpPr>
        <p:spPr>
          <a:xfrm>
            <a:off x="7435725" y="1821385"/>
            <a:ext cx="89278" cy="89278"/>
          </a:xfrm>
          <a:custGeom>
            <a:avLst/>
            <a:gdLst/>
            <a:ahLst/>
            <a:cxnLst/>
            <a:rect l="l" t="t" r="r" b="b"/>
            <a:pathLst>
              <a:path w="101600" h="101600">
                <a:moveTo>
                  <a:pt x="0" y="0"/>
                </a:moveTo>
                <a:lnTo>
                  <a:pt x="101555" y="101555"/>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43" name="object 43"/>
          <p:cNvSpPr/>
          <p:nvPr/>
        </p:nvSpPr>
        <p:spPr>
          <a:xfrm>
            <a:off x="7435780" y="1821385"/>
            <a:ext cx="178556" cy="178556"/>
          </a:xfrm>
          <a:custGeom>
            <a:avLst/>
            <a:gdLst/>
            <a:ahLst/>
            <a:cxnLst/>
            <a:rect l="l" t="t" r="r" b="b"/>
            <a:pathLst>
              <a:path w="203200" h="203200">
                <a:moveTo>
                  <a:pt x="0" y="0"/>
                </a:moveTo>
                <a:lnTo>
                  <a:pt x="202996" y="0"/>
                </a:lnTo>
                <a:lnTo>
                  <a:pt x="202996" y="203047"/>
                </a:lnTo>
                <a:lnTo>
                  <a:pt x="0" y="203047"/>
                </a:lnTo>
                <a:lnTo>
                  <a:pt x="0" y="0"/>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44" name="object 44"/>
          <p:cNvSpPr/>
          <p:nvPr/>
        </p:nvSpPr>
        <p:spPr>
          <a:xfrm>
            <a:off x="6900504" y="2356662"/>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2EF18"/>
          </a:solidFill>
        </p:spPr>
        <p:txBody>
          <a:bodyPr wrap="square" lIns="0" tIns="0" rIns="0" bIns="0" rtlCol="0"/>
          <a:lstStyle/>
          <a:p>
            <a:pPr defTabSz="803483"/>
            <a:endParaRPr sz="1582">
              <a:solidFill>
                <a:prstClr val="black"/>
              </a:solidFill>
              <a:latin typeface="Calibri"/>
            </a:endParaRPr>
          </a:p>
        </p:txBody>
      </p:sp>
      <p:sp>
        <p:nvSpPr>
          <p:cNvPr id="45" name="object 45"/>
          <p:cNvSpPr/>
          <p:nvPr/>
        </p:nvSpPr>
        <p:spPr>
          <a:xfrm>
            <a:off x="5651575" y="2891894"/>
            <a:ext cx="267833" cy="267833"/>
          </a:xfrm>
          <a:custGeom>
            <a:avLst/>
            <a:gdLst/>
            <a:ahLst/>
            <a:cxnLst/>
            <a:rect l="l" t="t" r="r" b="b"/>
            <a:pathLst>
              <a:path w="304800" h="304800">
                <a:moveTo>
                  <a:pt x="203047" y="0"/>
                </a:moveTo>
                <a:lnTo>
                  <a:pt x="0" y="0"/>
                </a:lnTo>
                <a:lnTo>
                  <a:pt x="0" y="203047"/>
                </a:lnTo>
                <a:lnTo>
                  <a:pt x="101549" y="304596"/>
                </a:lnTo>
                <a:lnTo>
                  <a:pt x="304596" y="101549"/>
                </a:lnTo>
                <a:lnTo>
                  <a:pt x="203047" y="0"/>
                </a:lnTo>
                <a:close/>
              </a:path>
            </a:pathLst>
          </a:custGeom>
          <a:solidFill>
            <a:srgbClr val="F0F217"/>
          </a:solidFill>
        </p:spPr>
        <p:txBody>
          <a:bodyPr wrap="square" lIns="0" tIns="0" rIns="0" bIns="0" rtlCol="0"/>
          <a:lstStyle/>
          <a:p>
            <a:pPr defTabSz="803483"/>
            <a:endParaRPr sz="1582">
              <a:solidFill>
                <a:prstClr val="black"/>
              </a:solidFill>
              <a:latin typeface="Calibri"/>
            </a:endParaRPr>
          </a:p>
        </p:txBody>
      </p:sp>
      <p:sp>
        <p:nvSpPr>
          <p:cNvPr id="46" name="object 46"/>
          <p:cNvSpPr/>
          <p:nvPr/>
        </p:nvSpPr>
        <p:spPr>
          <a:xfrm>
            <a:off x="5829996" y="2891894"/>
            <a:ext cx="178556" cy="267833"/>
          </a:xfrm>
          <a:custGeom>
            <a:avLst/>
            <a:gdLst/>
            <a:ahLst/>
            <a:cxnLst/>
            <a:rect l="l" t="t" r="r" b="b"/>
            <a:pathLst>
              <a:path w="203200" h="304800">
                <a:moveTo>
                  <a:pt x="203047" y="0"/>
                </a:moveTo>
                <a:lnTo>
                  <a:pt x="0" y="0"/>
                </a:lnTo>
                <a:lnTo>
                  <a:pt x="0" y="203047"/>
                </a:lnTo>
                <a:lnTo>
                  <a:pt x="101549" y="304596"/>
                </a:lnTo>
                <a:lnTo>
                  <a:pt x="203047" y="203047"/>
                </a:lnTo>
                <a:lnTo>
                  <a:pt x="203047" y="0"/>
                </a:lnTo>
                <a:close/>
              </a:path>
            </a:pathLst>
          </a:custGeom>
          <a:solidFill>
            <a:srgbClr val="EFF217"/>
          </a:solidFill>
        </p:spPr>
        <p:txBody>
          <a:bodyPr wrap="square" lIns="0" tIns="0" rIns="0" bIns="0" rtlCol="0"/>
          <a:lstStyle/>
          <a:p>
            <a:pPr defTabSz="803483"/>
            <a:endParaRPr sz="1582">
              <a:solidFill>
                <a:prstClr val="black"/>
              </a:solidFill>
              <a:latin typeface="Calibri"/>
            </a:endParaRPr>
          </a:p>
        </p:txBody>
      </p:sp>
      <p:sp>
        <p:nvSpPr>
          <p:cNvPr id="47" name="object 47"/>
          <p:cNvSpPr/>
          <p:nvPr/>
        </p:nvSpPr>
        <p:spPr>
          <a:xfrm>
            <a:off x="6365273" y="2891894"/>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0F217"/>
          </a:solidFill>
        </p:spPr>
        <p:txBody>
          <a:bodyPr wrap="square" lIns="0" tIns="0" rIns="0" bIns="0" rtlCol="0"/>
          <a:lstStyle/>
          <a:p>
            <a:pPr defTabSz="803483"/>
            <a:endParaRPr sz="1582">
              <a:solidFill>
                <a:prstClr val="black"/>
              </a:solidFill>
              <a:latin typeface="Calibri"/>
            </a:endParaRPr>
          </a:p>
        </p:txBody>
      </p:sp>
      <p:sp>
        <p:nvSpPr>
          <p:cNvPr id="48" name="object 48"/>
          <p:cNvSpPr/>
          <p:nvPr/>
        </p:nvSpPr>
        <p:spPr>
          <a:xfrm>
            <a:off x="5651575" y="3070315"/>
            <a:ext cx="267833" cy="178556"/>
          </a:xfrm>
          <a:custGeom>
            <a:avLst/>
            <a:gdLst/>
            <a:ahLst/>
            <a:cxnLst/>
            <a:rect l="l" t="t" r="r" b="b"/>
            <a:pathLst>
              <a:path w="304800" h="203200">
                <a:moveTo>
                  <a:pt x="203047" y="0"/>
                </a:moveTo>
                <a:lnTo>
                  <a:pt x="0" y="0"/>
                </a:lnTo>
                <a:lnTo>
                  <a:pt x="0" y="203060"/>
                </a:lnTo>
                <a:lnTo>
                  <a:pt x="203047" y="203060"/>
                </a:lnTo>
                <a:lnTo>
                  <a:pt x="304596" y="101549"/>
                </a:lnTo>
                <a:lnTo>
                  <a:pt x="203047" y="0"/>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49" name="object 49"/>
          <p:cNvSpPr/>
          <p:nvPr/>
        </p:nvSpPr>
        <p:spPr>
          <a:xfrm>
            <a:off x="5829996" y="3070315"/>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50" name="object 50"/>
          <p:cNvSpPr/>
          <p:nvPr/>
        </p:nvSpPr>
        <p:spPr>
          <a:xfrm>
            <a:off x="6186851" y="3070315"/>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4EB18"/>
          </a:solidFill>
        </p:spPr>
        <p:txBody>
          <a:bodyPr wrap="square" lIns="0" tIns="0" rIns="0" bIns="0" rtlCol="0"/>
          <a:lstStyle/>
          <a:p>
            <a:pPr defTabSz="803483"/>
            <a:endParaRPr sz="1582">
              <a:solidFill>
                <a:prstClr val="black"/>
              </a:solidFill>
              <a:latin typeface="Calibri"/>
            </a:endParaRPr>
          </a:p>
        </p:txBody>
      </p:sp>
      <p:sp>
        <p:nvSpPr>
          <p:cNvPr id="51" name="object 51"/>
          <p:cNvSpPr/>
          <p:nvPr/>
        </p:nvSpPr>
        <p:spPr>
          <a:xfrm>
            <a:off x="5651575" y="3427170"/>
            <a:ext cx="267833" cy="267833"/>
          </a:xfrm>
          <a:custGeom>
            <a:avLst/>
            <a:gdLst/>
            <a:ahLst/>
            <a:cxnLst/>
            <a:rect l="l" t="t" r="r" b="b"/>
            <a:pathLst>
              <a:path w="304800" h="304800">
                <a:moveTo>
                  <a:pt x="203047" y="0"/>
                </a:moveTo>
                <a:lnTo>
                  <a:pt x="0" y="0"/>
                </a:lnTo>
                <a:lnTo>
                  <a:pt x="0" y="203047"/>
                </a:lnTo>
                <a:lnTo>
                  <a:pt x="101549" y="304546"/>
                </a:lnTo>
                <a:lnTo>
                  <a:pt x="304596" y="101498"/>
                </a:lnTo>
                <a:lnTo>
                  <a:pt x="203047"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52" name="object 52"/>
          <p:cNvSpPr/>
          <p:nvPr/>
        </p:nvSpPr>
        <p:spPr>
          <a:xfrm>
            <a:off x="5829996" y="3427169"/>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53" name="object 53"/>
          <p:cNvSpPr/>
          <p:nvPr/>
        </p:nvSpPr>
        <p:spPr>
          <a:xfrm>
            <a:off x="5294765" y="3605591"/>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4ED18"/>
          </a:solidFill>
        </p:spPr>
        <p:txBody>
          <a:bodyPr wrap="square" lIns="0" tIns="0" rIns="0" bIns="0" rtlCol="0"/>
          <a:lstStyle/>
          <a:p>
            <a:pPr defTabSz="803483"/>
            <a:endParaRPr sz="1582">
              <a:solidFill>
                <a:prstClr val="black"/>
              </a:solidFill>
              <a:latin typeface="Calibri"/>
            </a:endParaRPr>
          </a:p>
        </p:txBody>
      </p:sp>
      <p:sp>
        <p:nvSpPr>
          <p:cNvPr id="54" name="object 54"/>
          <p:cNvSpPr/>
          <p:nvPr/>
        </p:nvSpPr>
        <p:spPr>
          <a:xfrm>
            <a:off x="5651575" y="3605591"/>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55" name="object 55"/>
          <p:cNvSpPr/>
          <p:nvPr/>
        </p:nvSpPr>
        <p:spPr>
          <a:xfrm>
            <a:off x="5294765" y="3962401"/>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4EB18"/>
          </a:solidFill>
        </p:spPr>
        <p:txBody>
          <a:bodyPr wrap="square" lIns="0" tIns="0" rIns="0" bIns="0" rtlCol="0"/>
          <a:lstStyle/>
          <a:p>
            <a:pPr defTabSz="803483"/>
            <a:endParaRPr sz="1582">
              <a:solidFill>
                <a:prstClr val="black"/>
              </a:solidFill>
              <a:latin typeface="Calibri"/>
            </a:endParaRPr>
          </a:p>
        </p:txBody>
      </p:sp>
      <p:sp>
        <p:nvSpPr>
          <p:cNvPr id="56" name="object 56"/>
          <p:cNvSpPr/>
          <p:nvPr/>
        </p:nvSpPr>
        <p:spPr>
          <a:xfrm>
            <a:off x="4759488" y="4140823"/>
            <a:ext cx="178556" cy="267833"/>
          </a:xfrm>
          <a:custGeom>
            <a:avLst/>
            <a:gdLst/>
            <a:ahLst/>
            <a:cxnLst/>
            <a:rect l="l" t="t" r="r" b="b"/>
            <a:pathLst>
              <a:path w="203200" h="304800">
                <a:moveTo>
                  <a:pt x="203060" y="0"/>
                </a:moveTo>
                <a:lnTo>
                  <a:pt x="0" y="0"/>
                </a:lnTo>
                <a:lnTo>
                  <a:pt x="0" y="203047"/>
                </a:lnTo>
                <a:lnTo>
                  <a:pt x="101549" y="304558"/>
                </a:lnTo>
                <a:lnTo>
                  <a:pt x="203060" y="203047"/>
                </a:lnTo>
                <a:lnTo>
                  <a:pt x="203060" y="0"/>
                </a:lnTo>
                <a:close/>
              </a:path>
            </a:pathLst>
          </a:custGeom>
          <a:solidFill>
            <a:srgbClr val="F4ED18"/>
          </a:solidFill>
        </p:spPr>
        <p:txBody>
          <a:bodyPr wrap="square" lIns="0" tIns="0" rIns="0" bIns="0" rtlCol="0"/>
          <a:lstStyle/>
          <a:p>
            <a:pPr defTabSz="803483"/>
            <a:endParaRPr sz="1582">
              <a:solidFill>
                <a:prstClr val="black"/>
              </a:solidFill>
              <a:latin typeface="Calibri"/>
            </a:endParaRPr>
          </a:p>
        </p:txBody>
      </p:sp>
      <p:sp>
        <p:nvSpPr>
          <p:cNvPr id="57" name="object 57"/>
          <p:cNvSpPr/>
          <p:nvPr/>
        </p:nvSpPr>
        <p:spPr>
          <a:xfrm>
            <a:off x="5116343" y="4140822"/>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2F018"/>
          </a:solidFill>
        </p:spPr>
        <p:txBody>
          <a:bodyPr wrap="square" lIns="0" tIns="0" rIns="0" bIns="0" rtlCol="0"/>
          <a:lstStyle/>
          <a:p>
            <a:pPr defTabSz="803483"/>
            <a:endParaRPr sz="1582">
              <a:solidFill>
                <a:prstClr val="black"/>
              </a:solidFill>
              <a:latin typeface="Calibri"/>
            </a:endParaRPr>
          </a:p>
        </p:txBody>
      </p:sp>
      <p:sp>
        <p:nvSpPr>
          <p:cNvPr id="58" name="object 58"/>
          <p:cNvSpPr/>
          <p:nvPr/>
        </p:nvSpPr>
        <p:spPr>
          <a:xfrm>
            <a:off x="4759489" y="4319245"/>
            <a:ext cx="267833" cy="267833"/>
          </a:xfrm>
          <a:custGeom>
            <a:avLst/>
            <a:gdLst/>
            <a:ahLst/>
            <a:cxnLst/>
            <a:rect l="l" t="t" r="r" b="b"/>
            <a:pathLst>
              <a:path w="304800" h="304800">
                <a:moveTo>
                  <a:pt x="203060" y="0"/>
                </a:moveTo>
                <a:lnTo>
                  <a:pt x="0" y="0"/>
                </a:lnTo>
                <a:lnTo>
                  <a:pt x="0" y="203060"/>
                </a:lnTo>
                <a:lnTo>
                  <a:pt x="101549" y="304558"/>
                </a:lnTo>
                <a:lnTo>
                  <a:pt x="304609" y="101511"/>
                </a:lnTo>
                <a:lnTo>
                  <a:pt x="203060" y="0"/>
                </a:lnTo>
                <a:close/>
              </a:path>
            </a:pathLst>
          </a:custGeom>
          <a:solidFill>
            <a:srgbClr val="F2EF18"/>
          </a:solidFill>
        </p:spPr>
        <p:txBody>
          <a:bodyPr wrap="square" lIns="0" tIns="0" rIns="0" bIns="0" rtlCol="0"/>
          <a:lstStyle/>
          <a:p>
            <a:pPr defTabSz="803483"/>
            <a:endParaRPr sz="1582">
              <a:solidFill>
                <a:prstClr val="black"/>
              </a:solidFill>
              <a:latin typeface="Calibri"/>
            </a:endParaRPr>
          </a:p>
        </p:txBody>
      </p:sp>
      <p:sp>
        <p:nvSpPr>
          <p:cNvPr id="59" name="object 59"/>
          <p:cNvSpPr/>
          <p:nvPr/>
        </p:nvSpPr>
        <p:spPr>
          <a:xfrm>
            <a:off x="4937921" y="4319244"/>
            <a:ext cx="178556" cy="178556"/>
          </a:xfrm>
          <a:custGeom>
            <a:avLst/>
            <a:gdLst/>
            <a:ahLst/>
            <a:cxnLst/>
            <a:rect l="l" t="t" r="r" b="b"/>
            <a:pathLst>
              <a:path w="203200" h="203200">
                <a:moveTo>
                  <a:pt x="0" y="0"/>
                </a:moveTo>
                <a:lnTo>
                  <a:pt x="203047" y="0"/>
                </a:lnTo>
                <a:lnTo>
                  <a:pt x="203047" y="203047"/>
                </a:lnTo>
                <a:lnTo>
                  <a:pt x="0" y="203047"/>
                </a:lnTo>
                <a:lnTo>
                  <a:pt x="0" y="0"/>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60" name="object 60"/>
          <p:cNvSpPr/>
          <p:nvPr/>
        </p:nvSpPr>
        <p:spPr>
          <a:xfrm>
            <a:off x="4759488" y="4497677"/>
            <a:ext cx="178556" cy="178556"/>
          </a:xfrm>
          <a:custGeom>
            <a:avLst/>
            <a:gdLst/>
            <a:ahLst/>
            <a:cxnLst/>
            <a:rect l="l" t="t" r="r" b="b"/>
            <a:pathLst>
              <a:path w="203200" h="203200">
                <a:moveTo>
                  <a:pt x="0" y="0"/>
                </a:moveTo>
                <a:lnTo>
                  <a:pt x="203047" y="0"/>
                </a:lnTo>
                <a:lnTo>
                  <a:pt x="203047" y="202996"/>
                </a:lnTo>
                <a:lnTo>
                  <a:pt x="0" y="202996"/>
                </a:lnTo>
                <a:lnTo>
                  <a:pt x="0" y="0"/>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61" name="object 61"/>
          <p:cNvSpPr txBox="1"/>
          <p:nvPr/>
        </p:nvSpPr>
        <p:spPr>
          <a:xfrm>
            <a:off x="3588008" y="1787387"/>
            <a:ext cx="781181" cy="3268007"/>
          </a:xfrm>
          <a:prstGeom prst="rect">
            <a:avLst/>
          </a:prstGeom>
        </p:spPr>
        <p:txBody>
          <a:bodyPr vert="horz" wrap="square" lIns="0" tIns="10602" rIns="0" bIns="0" rtlCol="0">
            <a:spAutoFit/>
          </a:bodyPr>
          <a:lstStyle/>
          <a:p>
            <a:pPr marR="4464" algn="r" defTabSz="803483">
              <a:lnSpc>
                <a:spcPts val="1494"/>
              </a:lnSpc>
              <a:spcBef>
                <a:spcPts val="83"/>
              </a:spcBef>
            </a:pPr>
            <a:r>
              <a:rPr sz="1318" spc="70" dirty="0">
                <a:solidFill>
                  <a:prstClr val="black"/>
                </a:solidFill>
                <a:latin typeface="Calibri"/>
                <a:cs typeface="Calibri"/>
              </a:rPr>
              <a:t>open</a:t>
            </a:r>
            <a:endParaRPr sz="1318">
              <a:solidFill>
                <a:prstClr val="black"/>
              </a:solidFill>
              <a:latin typeface="Calibri"/>
              <a:cs typeface="Calibri"/>
            </a:endParaRPr>
          </a:p>
          <a:p>
            <a:pPr marL="189711" marR="4464" indent="324183" algn="r" defTabSz="803483">
              <a:lnSpc>
                <a:spcPts val="1406"/>
              </a:lnSpc>
              <a:spcBef>
                <a:spcPts val="100"/>
              </a:spcBef>
            </a:pPr>
            <a:r>
              <a:rPr sz="1318" spc="18" dirty="0">
                <a:solidFill>
                  <a:prstClr val="black"/>
                </a:solidFill>
                <a:latin typeface="Calibri"/>
                <a:cs typeface="Calibri"/>
              </a:rPr>
              <a:t>link  </a:t>
            </a:r>
            <a:r>
              <a:rPr sz="1318" spc="31" dirty="0">
                <a:solidFill>
                  <a:prstClr val="black"/>
                </a:solidFill>
                <a:latin typeface="Calibri"/>
                <a:cs typeface="Calibri"/>
              </a:rPr>
              <a:t>unlink  </a:t>
            </a:r>
            <a:r>
              <a:rPr sz="1318" spc="22" dirty="0">
                <a:solidFill>
                  <a:prstClr val="black"/>
                </a:solidFill>
                <a:latin typeface="Calibri"/>
                <a:cs typeface="Calibri"/>
              </a:rPr>
              <a:t>r</a:t>
            </a:r>
            <a:r>
              <a:rPr sz="1318" spc="66" dirty="0">
                <a:solidFill>
                  <a:prstClr val="black"/>
                </a:solidFill>
                <a:latin typeface="Calibri"/>
                <a:cs typeface="Calibri"/>
              </a:rPr>
              <a:t>ename</a:t>
            </a:r>
            <a:endParaRPr sz="1318">
              <a:solidFill>
                <a:prstClr val="black"/>
              </a:solidFill>
              <a:latin typeface="Calibri"/>
              <a:cs typeface="Calibri"/>
            </a:endParaRPr>
          </a:p>
          <a:p>
            <a:pPr marR="4464" algn="r" defTabSz="803483">
              <a:lnSpc>
                <a:spcPts val="1300"/>
              </a:lnSpc>
            </a:pPr>
            <a:r>
              <a:rPr sz="1318" spc="31" dirty="0">
                <a:solidFill>
                  <a:prstClr val="black"/>
                </a:solidFill>
                <a:latin typeface="Calibri"/>
                <a:cs typeface="Calibri"/>
              </a:rPr>
              <a:t>stat</a:t>
            </a:r>
            <a:endParaRPr sz="1318">
              <a:solidFill>
                <a:prstClr val="black"/>
              </a:solidFill>
              <a:latin typeface="Calibri"/>
              <a:cs typeface="Calibri"/>
            </a:endParaRPr>
          </a:p>
          <a:p>
            <a:pPr marL="79232" marR="4464" indent="361010" algn="r" defTabSz="803483">
              <a:lnSpc>
                <a:spcPts val="1406"/>
              </a:lnSpc>
              <a:spcBef>
                <a:spcPts val="105"/>
              </a:spcBef>
            </a:pPr>
            <a:r>
              <a:rPr sz="1318" spc="22" dirty="0">
                <a:solidFill>
                  <a:prstClr val="black"/>
                </a:solidFill>
                <a:latin typeface="Calibri"/>
                <a:cs typeface="Calibri"/>
              </a:rPr>
              <a:t>fst</a:t>
            </a:r>
            <a:r>
              <a:rPr sz="1318" spc="18" dirty="0">
                <a:solidFill>
                  <a:prstClr val="black"/>
                </a:solidFill>
                <a:latin typeface="Calibri"/>
                <a:cs typeface="Calibri"/>
              </a:rPr>
              <a:t>at  </a:t>
            </a:r>
            <a:r>
              <a:rPr sz="1318" spc="40" dirty="0">
                <a:solidFill>
                  <a:prstClr val="black"/>
                </a:solidFill>
                <a:latin typeface="Calibri"/>
                <a:cs typeface="Calibri"/>
              </a:rPr>
              <a:t>lseek  </a:t>
            </a:r>
            <a:r>
              <a:rPr sz="1318" spc="44" dirty="0">
                <a:solidFill>
                  <a:prstClr val="black"/>
                </a:solidFill>
                <a:latin typeface="Calibri"/>
                <a:cs typeface="Calibri"/>
              </a:rPr>
              <a:t>close  pipe  </a:t>
            </a:r>
            <a:r>
              <a:rPr sz="1318" spc="22" dirty="0">
                <a:solidFill>
                  <a:prstClr val="black"/>
                </a:solidFill>
                <a:latin typeface="Calibri"/>
                <a:cs typeface="Calibri"/>
              </a:rPr>
              <a:t>r</a:t>
            </a:r>
            <a:r>
              <a:rPr sz="1318" spc="48" dirty="0">
                <a:solidFill>
                  <a:prstClr val="black"/>
                </a:solidFill>
                <a:latin typeface="Calibri"/>
                <a:cs typeface="Calibri"/>
              </a:rPr>
              <a:t>ead  </a:t>
            </a:r>
            <a:r>
              <a:rPr sz="1318" spc="9" dirty="0">
                <a:solidFill>
                  <a:prstClr val="black"/>
                </a:solidFill>
                <a:latin typeface="Calibri"/>
                <a:cs typeface="Calibri"/>
              </a:rPr>
              <a:t>write  </a:t>
            </a:r>
            <a:r>
              <a:rPr sz="1318" spc="75" dirty="0">
                <a:solidFill>
                  <a:prstClr val="black"/>
                </a:solidFill>
                <a:latin typeface="Calibri"/>
                <a:cs typeface="Calibri"/>
              </a:rPr>
              <a:t>p</a:t>
            </a:r>
            <a:r>
              <a:rPr sz="1318" spc="22" dirty="0">
                <a:solidFill>
                  <a:prstClr val="black"/>
                </a:solidFill>
                <a:latin typeface="Calibri"/>
                <a:cs typeface="Calibri"/>
              </a:rPr>
              <a:t>r</a:t>
            </a:r>
            <a:r>
              <a:rPr sz="1318" spc="48" dirty="0">
                <a:solidFill>
                  <a:prstClr val="black"/>
                </a:solidFill>
                <a:latin typeface="Calibri"/>
                <a:cs typeface="Calibri"/>
              </a:rPr>
              <a:t>ead  </a:t>
            </a:r>
            <a:r>
              <a:rPr sz="1318" spc="62" dirty="0">
                <a:solidFill>
                  <a:prstClr val="black"/>
                </a:solidFill>
                <a:latin typeface="Calibri"/>
                <a:cs typeface="Calibri"/>
              </a:rPr>
              <a:t>p</a:t>
            </a:r>
            <a:r>
              <a:rPr sz="1318" spc="9" dirty="0">
                <a:solidFill>
                  <a:prstClr val="black"/>
                </a:solidFill>
                <a:latin typeface="Calibri"/>
                <a:cs typeface="Calibri"/>
              </a:rPr>
              <a:t>write  </a:t>
            </a:r>
            <a:r>
              <a:rPr sz="1318" spc="66" dirty="0">
                <a:solidFill>
                  <a:prstClr val="black"/>
                </a:solidFill>
                <a:latin typeface="Calibri"/>
                <a:cs typeface="Calibri"/>
              </a:rPr>
              <a:t>mmap  munmap  </a:t>
            </a:r>
            <a:r>
              <a:rPr sz="1318" spc="88" dirty="0">
                <a:solidFill>
                  <a:prstClr val="black"/>
                </a:solidFill>
                <a:latin typeface="Calibri"/>
                <a:cs typeface="Calibri"/>
              </a:rPr>
              <a:t>mp</a:t>
            </a:r>
            <a:r>
              <a:rPr sz="1318" spc="22" dirty="0">
                <a:solidFill>
                  <a:prstClr val="black"/>
                </a:solidFill>
                <a:latin typeface="Calibri"/>
                <a:cs typeface="Calibri"/>
              </a:rPr>
              <a:t>r</a:t>
            </a:r>
            <a:r>
              <a:rPr sz="1318" spc="31" dirty="0">
                <a:solidFill>
                  <a:prstClr val="black"/>
                </a:solidFill>
                <a:latin typeface="Calibri"/>
                <a:cs typeface="Calibri"/>
              </a:rPr>
              <a:t>otect</a:t>
            </a:r>
            <a:endParaRPr sz="1318">
              <a:solidFill>
                <a:prstClr val="black"/>
              </a:solidFill>
              <a:latin typeface="Calibri"/>
              <a:cs typeface="Calibri"/>
            </a:endParaRPr>
          </a:p>
          <a:p>
            <a:pPr marR="5022" algn="r" defTabSz="803483">
              <a:lnSpc>
                <a:spcPts val="1300"/>
              </a:lnSpc>
            </a:pPr>
            <a:r>
              <a:rPr sz="1318" spc="88" dirty="0">
                <a:solidFill>
                  <a:prstClr val="black"/>
                </a:solidFill>
                <a:latin typeface="Calibri"/>
                <a:cs typeface="Calibri"/>
              </a:rPr>
              <a:t>mem</a:t>
            </a:r>
            <a:r>
              <a:rPr sz="1318" spc="18" dirty="0">
                <a:solidFill>
                  <a:prstClr val="black"/>
                </a:solidFill>
                <a:latin typeface="Calibri"/>
                <a:cs typeface="Calibri"/>
              </a:rPr>
              <a:t>r</a:t>
            </a:r>
            <a:r>
              <a:rPr sz="1318" spc="66" dirty="0">
                <a:solidFill>
                  <a:prstClr val="black"/>
                </a:solidFill>
                <a:latin typeface="Calibri"/>
                <a:cs typeface="Calibri"/>
              </a:rPr>
              <a:t>ead</a:t>
            </a:r>
            <a:endParaRPr sz="1318">
              <a:solidFill>
                <a:prstClr val="black"/>
              </a:solidFill>
              <a:latin typeface="Calibri"/>
              <a:cs typeface="Calibri"/>
            </a:endParaRPr>
          </a:p>
          <a:p>
            <a:pPr marR="5022" algn="r" defTabSz="803483">
              <a:lnSpc>
                <a:spcPts val="1494"/>
              </a:lnSpc>
            </a:pPr>
            <a:r>
              <a:rPr sz="1318" spc="44" dirty="0">
                <a:solidFill>
                  <a:prstClr val="black"/>
                </a:solidFill>
                <a:latin typeface="Calibri"/>
                <a:cs typeface="Calibri"/>
              </a:rPr>
              <a:t>memwrite</a:t>
            </a:r>
            <a:endParaRPr sz="1318">
              <a:solidFill>
                <a:prstClr val="black"/>
              </a:solidFill>
              <a:latin typeface="Calibri"/>
              <a:cs typeface="Calibri"/>
            </a:endParaRPr>
          </a:p>
        </p:txBody>
      </p:sp>
      <p:sp>
        <p:nvSpPr>
          <p:cNvPr id="62" name="object 62"/>
          <p:cNvSpPr txBox="1"/>
          <p:nvPr/>
        </p:nvSpPr>
        <p:spPr>
          <a:xfrm>
            <a:off x="4357140" y="1007909"/>
            <a:ext cx="3231654" cy="780065"/>
          </a:xfrm>
          <a:prstGeom prst="rect">
            <a:avLst/>
          </a:prstGeom>
        </p:spPr>
        <p:txBody>
          <a:bodyPr vert="vert270" wrap="square" lIns="0" tIns="46871" rIns="0" bIns="0" rtlCol="0">
            <a:spAutoFit/>
          </a:bodyPr>
          <a:lstStyle/>
          <a:p>
            <a:pPr marL="11159" marR="4464" defTabSz="803483">
              <a:lnSpc>
                <a:spcPts val="1406"/>
              </a:lnSpc>
              <a:spcBef>
                <a:spcPts val="369"/>
              </a:spcBef>
            </a:pPr>
            <a:r>
              <a:rPr sz="1318" spc="-4" dirty="0">
                <a:solidFill>
                  <a:prstClr val="black"/>
                </a:solidFill>
                <a:latin typeface="Calibri"/>
                <a:cs typeface="Calibri"/>
              </a:rPr>
              <a:t>memwrite mem</a:t>
            </a:r>
            <a:r>
              <a:rPr sz="1318" spc="-31" dirty="0">
                <a:solidFill>
                  <a:prstClr val="black"/>
                </a:solidFill>
                <a:latin typeface="Calibri"/>
                <a:cs typeface="Calibri"/>
              </a:rPr>
              <a:t>r</a:t>
            </a:r>
            <a:r>
              <a:rPr sz="1318" spc="-4" dirty="0">
                <a:solidFill>
                  <a:prstClr val="black"/>
                </a:solidFill>
                <a:latin typeface="Calibri"/>
                <a:cs typeface="Calibri"/>
              </a:rPr>
              <a:t>ead mp</a:t>
            </a:r>
            <a:r>
              <a:rPr sz="1318" spc="-31" dirty="0">
                <a:solidFill>
                  <a:prstClr val="black"/>
                </a:solidFill>
                <a:latin typeface="Calibri"/>
                <a:cs typeface="Calibri"/>
              </a:rPr>
              <a:t>r</a:t>
            </a:r>
            <a:r>
              <a:rPr sz="1318" spc="-4" dirty="0">
                <a:solidFill>
                  <a:prstClr val="black"/>
                </a:solidFill>
                <a:latin typeface="Calibri"/>
                <a:cs typeface="Calibri"/>
              </a:rPr>
              <a:t>otect munmap mmap </a:t>
            </a:r>
            <a:r>
              <a:rPr sz="1318" spc="-26" dirty="0">
                <a:solidFill>
                  <a:prstClr val="black"/>
                </a:solidFill>
                <a:latin typeface="Calibri"/>
                <a:cs typeface="Calibri"/>
              </a:rPr>
              <a:t>p</a:t>
            </a:r>
            <a:r>
              <a:rPr sz="1318" spc="-4" dirty="0">
                <a:solidFill>
                  <a:prstClr val="black"/>
                </a:solidFill>
                <a:latin typeface="Calibri"/>
                <a:cs typeface="Calibri"/>
              </a:rPr>
              <a:t>write p</a:t>
            </a:r>
            <a:r>
              <a:rPr sz="1318" spc="-31" dirty="0">
                <a:solidFill>
                  <a:prstClr val="black"/>
                </a:solidFill>
                <a:latin typeface="Calibri"/>
                <a:cs typeface="Calibri"/>
              </a:rPr>
              <a:t>r</a:t>
            </a:r>
            <a:r>
              <a:rPr sz="1318" spc="-4" dirty="0">
                <a:solidFill>
                  <a:prstClr val="black"/>
                </a:solidFill>
                <a:latin typeface="Calibri"/>
                <a:cs typeface="Calibri"/>
              </a:rPr>
              <a:t>ead write</a:t>
            </a:r>
            <a:endParaRPr sz="1318">
              <a:solidFill>
                <a:prstClr val="black"/>
              </a:solidFill>
              <a:latin typeface="Calibri"/>
              <a:cs typeface="Calibri"/>
            </a:endParaRPr>
          </a:p>
          <a:p>
            <a:pPr marL="11159" defTabSz="803483">
              <a:lnSpc>
                <a:spcPts val="1300"/>
              </a:lnSpc>
            </a:pPr>
            <a:r>
              <a:rPr sz="1318" spc="-31" dirty="0">
                <a:solidFill>
                  <a:prstClr val="black"/>
                </a:solidFill>
                <a:latin typeface="Calibri"/>
                <a:cs typeface="Calibri"/>
              </a:rPr>
              <a:t>r</a:t>
            </a:r>
            <a:r>
              <a:rPr sz="1318" spc="-4" dirty="0">
                <a:solidFill>
                  <a:prstClr val="black"/>
                </a:solidFill>
                <a:latin typeface="Calibri"/>
                <a:cs typeface="Calibri"/>
              </a:rPr>
              <a:t>ead</a:t>
            </a:r>
            <a:endParaRPr sz="1318">
              <a:solidFill>
                <a:prstClr val="black"/>
              </a:solidFill>
              <a:latin typeface="Calibri"/>
              <a:cs typeface="Calibri"/>
            </a:endParaRPr>
          </a:p>
          <a:p>
            <a:pPr marL="11159" marR="182458" defTabSz="803483">
              <a:lnSpc>
                <a:spcPts val="1406"/>
              </a:lnSpc>
              <a:spcBef>
                <a:spcPts val="105"/>
              </a:spcBef>
            </a:pPr>
            <a:r>
              <a:rPr sz="1318" spc="-4" dirty="0">
                <a:solidFill>
                  <a:prstClr val="black"/>
                </a:solidFill>
                <a:latin typeface="Calibri"/>
                <a:cs typeface="Calibri"/>
              </a:rPr>
              <a:t>pipe close lseek fs</a:t>
            </a:r>
            <a:r>
              <a:rPr sz="1318" dirty="0">
                <a:solidFill>
                  <a:prstClr val="black"/>
                </a:solidFill>
                <a:latin typeface="Calibri"/>
                <a:cs typeface="Calibri"/>
              </a:rPr>
              <a:t>t</a:t>
            </a:r>
            <a:r>
              <a:rPr sz="1318" spc="-4" dirty="0">
                <a:solidFill>
                  <a:prstClr val="black"/>
                </a:solidFill>
                <a:latin typeface="Calibri"/>
                <a:cs typeface="Calibri"/>
              </a:rPr>
              <a:t>at stat </a:t>
            </a:r>
            <a:r>
              <a:rPr sz="1318" spc="-31" dirty="0">
                <a:solidFill>
                  <a:prstClr val="black"/>
                </a:solidFill>
                <a:latin typeface="Calibri"/>
                <a:cs typeface="Calibri"/>
              </a:rPr>
              <a:t>r</a:t>
            </a:r>
            <a:r>
              <a:rPr sz="1318" spc="-4" dirty="0">
                <a:solidFill>
                  <a:prstClr val="black"/>
                </a:solidFill>
                <a:latin typeface="Calibri"/>
                <a:cs typeface="Calibri"/>
              </a:rPr>
              <a:t>ename unlink link open</a:t>
            </a:r>
            <a:endParaRPr sz="1318">
              <a:solidFill>
                <a:prstClr val="black"/>
              </a:solidFill>
              <a:latin typeface="Calibri"/>
              <a:cs typeface="Calibri"/>
            </a:endParaRPr>
          </a:p>
        </p:txBody>
      </p:sp>
      <p:sp>
        <p:nvSpPr>
          <p:cNvPr id="63" name="object 63"/>
          <p:cNvSpPr/>
          <p:nvPr/>
        </p:nvSpPr>
        <p:spPr>
          <a:xfrm>
            <a:off x="7792579" y="1821385"/>
            <a:ext cx="267833" cy="178556"/>
          </a:xfrm>
          <a:custGeom>
            <a:avLst/>
            <a:gdLst/>
            <a:ahLst/>
            <a:cxnLst/>
            <a:rect l="l" t="t" r="r" b="b"/>
            <a:pathLst>
              <a:path w="304800" h="203200">
                <a:moveTo>
                  <a:pt x="0" y="0"/>
                </a:moveTo>
                <a:lnTo>
                  <a:pt x="304546" y="0"/>
                </a:lnTo>
                <a:lnTo>
                  <a:pt x="304546" y="203047"/>
                </a:lnTo>
                <a:lnTo>
                  <a:pt x="0" y="203047"/>
                </a:lnTo>
                <a:lnTo>
                  <a:pt x="0" y="0"/>
                </a:lnTo>
                <a:close/>
              </a:path>
            </a:pathLst>
          </a:custGeom>
          <a:solidFill>
            <a:srgbClr val="00E80A"/>
          </a:solidFill>
        </p:spPr>
        <p:txBody>
          <a:bodyPr wrap="square" lIns="0" tIns="0" rIns="0" bIns="0" rtlCol="0"/>
          <a:lstStyle/>
          <a:p>
            <a:pPr defTabSz="803483"/>
            <a:endParaRPr sz="1582">
              <a:solidFill>
                <a:prstClr val="black"/>
              </a:solidFill>
              <a:latin typeface="Calibri"/>
            </a:endParaRPr>
          </a:p>
        </p:txBody>
      </p:sp>
      <p:sp>
        <p:nvSpPr>
          <p:cNvPr id="64" name="object 64"/>
          <p:cNvSpPr/>
          <p:nvPr/>
        </p:nvSpPr>
        <p:spPr>
          <a:xfrm>
            <a:off x="7792580" y="1968268"/>
            <a:ext cx="0" cy="31805"/>
          </a:xfrm>
          <a:custGeom>
            <a:avLst/>
            <a:gdLst/>
            <a:ahLst/>
            <a:cxnLst/>
            <a:rect l="l" t="t" r="r" b="b"/>
            <a:pathLst>
              <a:path h="36194">
                <a:moveTo>
                  <a:pt x="0" y="0"/>
                </a:moveTo>
                <a:lnTo>
                  <a:pt x="0" y="35906"/>
                </a:lnTo>
              </a:path>
            </a:pathLst>
          </a:custGeom>
          <a:ln w="3175">
            <a:solidFill>
              <a:srgbClr val="4BED52"/>
            </a:solidFill>
          </a:ln>
        </p:spPr>
        <p:txBody>
          <a:bodyPr wrap="square" lIns="0" tIns="0" rIns="0" bIns="0" rtlCol="0"/>
          <a:lstStyle/>
          <a:p>
            <a:pPr defTabSz="803483"/>
            <a:endParaRPr sz="1582">
              <a:solidFill>
                <a:prstClr val="black"/>
              </a:solidFill>
              <a:latin typeface="Calibri"/>
            </a:endParaRPr>
          </a:p>
        </p:txBody>
      </p:sp>
      <p:sp>
        <p:nvSpPr>
          <p:cNvPr id="65" name="object 65"/>
          <p:cNvSpPr/>
          <p:nvPr/>
        </p:nvSpPr>
        <p:spPr>
          <a:xfrm>
            <a:off x="7792579" y="1821415"/>
            <a:ext cx="178556" cy="178556"/>
          </a:xfrm>
          <a:custGeom>
            <a:avLst/>
            <a:gdLst/>
            <a:ahLst/>
            <a:cxnLst/>
            <a:rect l="l" t="t" r="r" b="b"/>
            <a:pathLst>
              <a:path w="203200" h="203200">
                <a:moveTo>
                  <a:pt x="0" y="0"/>
                </a:moveTo>
                <a:lnTo>
                  <a:pt x="203030" y="203014"/>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66" name="object 66"/>
          <p:cNvSpPr/>
          <p:nvPr/>
        </p:nvSpPr>
        <p:spPr>
          <a:xfrm>
            <a:off x="7970957" y="1821385"/>
            <a:ext cx="89278" cy="89278"/>
          </a:xfrm>
          <a:custGeom>
            <a:avLst/>
            <a:gdLst/>
            <a:ahLst/>
            <a:cxnLst/>
            <a:rect l="l" t="t" r="r" b="b"/>
            <a:pathLst>
              <a:path w="101600" h="101600">
                <a:moveTo>
                  <a:pt x="0" y="0"/>
                </a:moveTo>
                <a:lnTo>
                  <a:pt x="101548" y="101548"/>
                </a:lnTo>
              </a:path>
            </a:pathLst>
          </a:custGeom>
          <a:ln w="71786">
            <a:solidFill>
              <a:srgbClr val="4BED52"/>
            </a:solidFill>
          </a:ln>
        </p:spPr>
        <p:txBody>
          <a:bodyPr wrap="square" lIns="0" tIns="0" rIns="0" bIns="0" rtlCol="0"/>
          <a:lstStyle/>
          <a:p>
            <a:pPr defTabSz="803483"/>
            <a:endParaRPr sz="1582">
              <a:solidFill>
                <a:prstClr val="black"/>
              </a:solidFill>
              <a:latin typeface="Calibri"/>
            </a:endParaRPr>
          </a:p>
        </p:txBody>
      </p:sp>
      <p:sp>
        <p:nvSpPr>
          <p:cNvPr id="67" name="object 67"/>
          <p:cNvSpPr/>
          <p:nvPr/>
        </p:nvSpPr>
        <p:spPr>
          <a:xfrm>
            <a:off x="7792579" y="1821385"/>
            <a:ext cx="267833" cy="178556"/>
          </a:xfrm>
          <a:custGeom>
            <a:avLst/>
            <a:gdLst/>
            <a:ahLst/>
            <a:cxnLst/>
            <a:rect l="l" t="t" r="r" b="b"/>
            <a:pathLst>
              <a:path w="304800" h="203200">
                <a:moveTo>
                  <a:pt x="0" y="0"/>
                </a:moveTo>
                <a:lnTo>
                  <a:pt x="304546" y="0"/>
                </a:lnTo>
                <a:lnTo>
                  <a:pt x="304546" y="203047"/>
                </a:lnTo>
                <a:lnTo>
                  <a:pt x="0" y="203047"/>
                </a:lnTo>
                <a:lnTo>
                  <a:pt x="0" y="0"/>
                </a:lnTo>
                <a:close/>
              </a:path>
            </a:pathLst>
          </a:custGeom>
          <a:ln w="10152">
            <a:solidFill>
              <a:srgbClr val="000000"/>
            </a:solidFill>
          </a:ln>
        </p:spPr>
        <p:txBody>
          <a:bodyPr wrap="square" lIns="0" tIns="0" rIns="0" bIns="0" rtlCol="0"/>
          <a:lstStyle/>
          <a:p>
            <a:pPr defTabSz="803483"/>
            <a:endParaRPr sz="1582">
              <a:solidFill>
                <a:prstClr val="black"/>
              </a:solidFill>
              <a:latin typeface="Calibri"/>
            </a:endParaRPr>
          </a:p>
        </p:txBody>
      </p:sp>
      <p:sp>
        <p:nvSpPr>
          <p:cNvPr id="68" name="object 68"/>
          <p:cNvSpPr/>
          <p:nvPr/>
        </p:nvSpPr>
        <p:spPr>
          <a:xfrm>
            <a:off x="7792579" y="1999820"/>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2F217"/>
          </a:solidFill>
        </p:spPr>
        <p:txBody>
          <a:bodyPr wrap="square" lIns="0" tIns="0" rIns="0" bIns="0" rtlCol="0"/>
          <a:lstStyle/>
          <a:p>
            <a:pPr defTabSz="803483"/>
            <a:endParaRPr sz="1582">
              <a:solidFill>
                <a:prstClr val="black"/>
              </a:solidFill>
              <a:latin typeface="Calibri"/>
            </a:endParaRPr>
          </a:p>
        </p:txBody>
      </p:sp>
      <p:sp>
        <p:nvSpPr>
          <p:cNvPr id="69" name="object 69"/>
          <p:cNvSpPr/>
          <p:nvPr/>
        </p:nvSpPr>
        <p:spPr>
          <a:xfrm>
            <a:off x="7792579" y="2060494"/>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2EF18"/>
          </a:solidFill>
        </p:spPr>
        <p:txBody>
          <a:bodyPr wrap="square" lIns="0" tIns="0" rIns="0" bIns="0" rtlCol="0"/>
          <a:lstStyle/>
          <a:p>
            <a:pPr defTabSz="803483"/>
            <a:endParaRPr sz="1582">
              <a:solidFill>
                <a:prstClr val="black"/>
              </a:solidFill>
              <a:latin typeface="Calibri"/>
            </a:endParaRPr>
          </a:p>
        </p:txBody>
      </p:sp>
      <p:sp>
        <p:nvSpPr>
          <p:cNvPr id="70" name="object 70"/>
          <p:cNvSpPr/>
          <p:nvPr/>
        </p:nvSpPr>
        <p:spPr>
          <a:xfrm>
            <a:off x="7792579" y="2121137"/>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4EB18"/>
          </a:solidFill>
        </p:spPr>
        <p:txBody>
          <a:bodyPr wrap="square" lIns="0" tIns="0" rIns="0" bIns="0" rtlCol="0"/>
          <a:lstStyle/>
          <a:p>
            <a:pPr defTabSz="803483"/>
            <a:endParaRPr sz="1582">
              <a:solidFill>
                <a:prstClr val="black"/>
              </a:solidFill>
              <a:latin typeface="Calibri"/>
            </a:endParaRPr>
          </a:p>
        </p:txBody>
      </p:sp>
      <p:sp>
        <p:nvSpPr>
          <p:cNvPr id="71" name="object 71"/>
          <p:cNvSpPr/>
          <p:nvPr/>
        </p:nvSpPr>
        <p:spPr>
          <a:xfrm>
            <a:off x="7792579" y="2181812"/>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4E61A"/>
          </a:solidFill>
        </p:spPr>
        <p:txBody>
          <a:bodyPr wrap="square" lIns="0" tIns="0" rIns="0" bIns="0" rtlCol="0"/>
          <a:lstStyle/>
          <a:p>
            <a:pPr defTabSz="803483"/>
            <a:endParaRPr sz="1582">
              <a:solidFill>
                <a:prstClr val="black"/>
              </a:solidFill>
              <a:latin typeface="Calibri"/>
            </a:endParaRPr>
          </a:p>
        </p:txBody>
      </p:sp>
      <p:sp>
        <p:nvSpPr>
          <p:cNvPr id="72" name="object 72"/>
          <p:cNvSpPr/>
          <p:nvPr/>
        </p:nvSpPr>
        <p:spPr>
          <a:xfrm>
            <a:off x="7792579" y="2242454"/>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4E21A"/>
          </a:solidFill>
        </p:spPr>
        <p:txBody>
          <a:bodyPr wrap="square" lIns="0" tIns="0" rIns="0" bIns="0" rtlCol="0"/>
          <a:lstStyle/>
          <a:p>
            <a:pPr defTabSz="803483"/>
            <a:endParaRPr sz="1582">
              <a:solidFill>
                <a:prstClr val="black"/>
              </a:solidFill>
              <a:latin typeface="Calibri"/>
            </a:endParaRPr>
          </a:p>
        </p:txBody>
      </p:sp>
      <p:sp>
        <p:nvSpPr>
          <p:cNvPr id="73" name="object 73"/>
          <p:cNvSpPr/>
          <p:nvPr/>
        </p:nvSpPr>
        <p:spPr>
          <a:xfrm>
            <a:off x="7792579" y="2303130"/>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4DF1A"/>
          </a:solidFill>
        </p:spPr>
        <p:txBody>
          <a:bodyPr wrap="square" lIns="0" tIns="0" rIns="0" bIns="0" rtlCol="0"/>
          <a:lstStyle/>
          <a:p>
            <a:pPr defTabSz="803483"/>
            <a:endParaRPr sz="1582">
              <a:solidFill>
                <a:prstClr val="black"/>
              </a:solidFill>
              <a:latin typeface="Calibri"/>
            </a:endParaRPr>
          </a:p>
        </p:txBody>
      </p:sp>
      <p:sp>
        <p:nvSpPr>
          <p:cNvPr id="74" name="object 74"/>
          <p:cNvSpPr/>
          <p:nvPr/>
        </p:nvSpPr>
        <p:spPr>
          <a:xfrm>
            <a:off x="7792579" y="2363817"/>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4DA1A"/>
          </a:solidFill>
        </p:spPr>
        <p:txBody>
          <a:bodyPr wrap="square" lIns="0" tIns="0" rIns="0" bIns="0" rtlCol="0"/>
          <a:lstStyle/>
          <a:p>
            <a:pPr defTabSz="803483"/>
            <a:endParaRPr sz="1582">
              <a:solidFill>
                <a:prstClr val="black"/>
              </a:solidFill>
              <a:latin typeface="Calibri"/>
            </a:endParaRPr>
          </a:p>
        </p:txBody>
      </p:sp>
      <p:sp>
        <p:nvSpPr>
          <p:cNvPr id="75" name="object 75"/>
          <p:cNvSpPr/>
          <p:nvPr/>
        </p:nvSpPr>
        <p:spPr>
          <a:xfrm>
            <a:off x="7792579" y="2424447"/>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4D61C"/>
          </a:solidFill>
        </p:spPr>
        <p:txBody>
          <a:bodyPr wrap="square" lIns="0" tIns="0" rIns="0" bIns="0" rtlCol="0"/>
          <a:lstStyle/>
          <a:p>
            <a:pPr defTabSz="803483"/>
            <a:endParaRPr sz="1582">
              <a:solidFill>
                <a:prstClr val="black"/>
              </a:solidFill>
              <a:latin typeface="Calibri"/>
            </a:endParaRPr>
          </a:p>
        </p:txBody>
      </p:sp>
      <p:sp>
        <p:nvSpPr>
          <p:cNvPr id="76" name="object 76"/>
          <p:cNvSpPr/>
          <p:nvPr/>
        </p:nvSpPr>
        <p:spPr>
          <a:xfrm>
            <a:off x="7792579" y="2485133"/>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4D11C"/>
          </a:solidFill>
        </p:spPr>
        <p:txBody>
          <a:bodyPr wrap="square" lIns="0" tIns="0" rIns="0" bIns="0" rtlCol="0"/>
          <a:lstStyle/>
          <a:p>
            <a:pPr defTabSz="803483"/>
            <a:endParaRPr sz="1582">
              <a:solidFill>
                <a:prstClr val="black"/>
              </a:solidFill>
              <a:latin typeface="Calibri"/>
            </a:endParaRPr>
          </a:p>
        </p:txBody>
      </p:sp>
      <p:sp>
        <p:nvSpPr>
          <p:cNvPr id="77" name="object 77"/>
          <p:cNvSpPr/>
          <p:nvPr/>
        </p:nvSpPr>
        <p:spPr>
          <a:xfrm>
            <a:off x="7792579" y="2545764"/>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4CD1C"/>
          </a:solidFill>
        </p:spPr>
        <p:txBody>
          <a:bodyPr wrap="square" lIns="0" tIns="0" rIns="0" bIns="0" rtlCol="0"/>
          <a:lstStyle/>
          <a:p>
            <a:pPr defTabSz="803483"/>
            <a:endParaRPr sz="1582">
              <a:solidFill>
                <a:prstClr val="black"/>
              </a:solidFill>
              <a:latin typeface="Calibri"/>
            </a:endParaRPr>
          </a:p>
        </p:txBody>
      </p:sp>
      <p:sp>
        <p:nvSpPr>
          <p:cNvPr id="78" name="object 78"/>
          <p:cNvSpPr/>
          <p:nvPr/>
        </p:nvSpPr>
        <p:spPr>
          <a:xfrm>
            <a:off x="7792579" y="2606451"/>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6CA1D"/>
          </a:solidFill>
        </p:spPr>
        <p:txBody>
          <a:bodyPr wrap="square" lIns="0" tIns="0" rIns="0" bIns="0" rtlCol="0"/>
          <a:lstStyle/>
          <a:p>
            <a:pPr defTabSz="803483"/>
            <a:endParaRPr sz="1582">
              <a:solidFill>
                <a:prstClr val="black"/>
              </a:solidFill>
              <a:latin typeface="Calibri"/>
            </a:endParaRPr>
          </a:p>
        </p:txBody>
      </p:sp>
      <p:sp>
        <p:nvSpPr>
          <p:cNvPr id="79" name="object 79"/>
          <p:cNvSpPr/>
          <p:nvPr/>
        </p:nvSpPr>
        <p:spPr>
          <a:xfrm>
            <a:off x="7792579" y="2667093"/>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6C61D"/>
          </a:solidFill>
        </p:spPr>
        <p:txBody>
          <a:bodyPr wrap="square" lIns="0" tIns="0" rIns="0" bIns="0" rtlCol="0"/>
          <a:lstStyle/>
          <a:p>
            <a:pPr defTabSz="803483"/>
            <a:endParaRPr sz="1582">
              <a:solidFill>
                <a:prstClr val="black"/>
              </a:solidFill>
              <a:latin typeface="Calibri"/>
            </a:endParaRPr>
          </a:p>
        </p:txBody>
      </p:sp>
      <p:sp>
        <p:nvSpPr>
          <p:cNvPr id="80" name="object 80"/>
          <p:cNvSpPr/>
          <p:nvPr/>
        </p:nvSpPr>
        <p:spPr>
          <a:xfrm>
            <a:off x="7792579" y="2727769"/>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6C11F"/>
          </a:solidFill>
        </p:spPr>
        <p:txBody>
          <a:bodyPr wrap="square" lIns="0" tIns="0" rIns="0" bIns="0" rtlCol="0"/>
          <a:lstStyle/>
          <a:p>
            <a:pPr defTabSz="803483"/>
            <a:endParaRPr sz="1582">
              <a:solidFill>
                <a:prstClr val="black"/>
              </a:solidFill>
              <a:latin typeface="Calibri"/>
            </a:endParaRPr>
          </a:p>
        </p:txBody>
      </p:sp>
      <p:sp>
        <p:nvSpPr>
          <p:cNvPr id="81" name="object 81"/>
          <p:cNvSpPr/>
          <p:nvPr/>
        </p:nvSpPr>
        <p:spPr>
          <a:xfrm>
            <a:off x="7792579" y="2788410"/>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6BC1F"/>
          </a:solidFill>
        </p:spPr>
        <p:txBody>
          <a:bodyPr wrap="square" lIns="0" tIns="0" rIns="0" bIns="0" rtlCol="0"/>
          <a:lstStyle/>
          <a:p>
            <a:pPr defTabSz="803483"/>
            <a:endParaRPr sz="1582">
              <a:solidFill>
                <a:prstClr val="black"/>
              </a:solidFill>
              <a:latin typeface="Calibri"/>
            </a:endParaRPr>
          </a:p>
        </p:txBody>
      </p:sp>
      <p:sp>
        <p:nvSpPr>
          <p:cNvPr id="82" name="object 82"/>
          <p:cNvSpPr/>
          <p:nvPr/>
        </p:nvSpPr>
        <p:spPr>
          <a:xfrm>
            <a:off x="7792579" y="2849086"/>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6B81F"/>
          </a:solidFill>
        </p:spPr>
        <p:txBody>
          <a:bodyPr wrap="square" lIns="0" tIns="0" rIns="0" bIns="0" rtlCol="0"/>
          <a:lstStyle/>
          <a:p>
            <a:pPr defTabSz="803483"/>
            <a:endParaRPr sz="1582">
              <a:solidFill>
                <a:prstClr val="black"/>
              </a:solidFill>
              <a:latin typeface="Calibri"/>
            </a:endParaRPr>
          </a:p>
        </p:txBody>
      </p:sp>
      <p:sp>
        <p:nvSpPr>
          <p:cNvPr id="83" name="object 83"/>
          <p:cNvSpPr/>
          <p:nvPr/>
        </p:nvSpPr>
        <p:spPr>
          <a:xfrm>
            <a:off x="7792579" y="2909772"/>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6B51F"/>
          </a:solidFill>
        </p:spPr>
        <p:txBody>
          <a:bodyPr wrap="square" lIns="0" tIns="0" rIns="0" bIns="0" rtlCol="0"/>
          <a:lstStyle/>
          <a:p>
            <a:pPr defTabSz="803483"/>
            <a:endParaRPr sz="1582">
              <a:solidFill>
                <a:prstClr val="black"/>
              </a:solidFill>
              <a:latin typeface="Calibri"/>
            </a:endParaRPr>
          </a:p>
        </p:txBody>
      </p:sp>
      <p:sp>
        <p:nvSpPr>
          <p:cNvPr id="84" name="object 84"/>
          <p:cNvSpPr/>
          <p:nvPr/>
        </p:nvSpPr>
        <p:spPr>
          <a:xfrm>
            <a:off x="7792579" y="2970403"/>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6B121"/>
          </a:solidFill>
        </p:spPr>
        <p:txBody>
          <a:bodyPr wrap="square" lIns="0" tIns="0" rIns="0" bIns="0" rtlCol="0"/>
          <a:lstStyle/>
          <a:p>
            <a:pPr defTabSz="803483"/>
            <a:endParaRPr sz="1582">
              <a:solidFill>
                <a:prstClr val="black"/>
              </a:solidFill>
              <a:latin typeface="Calibri"/>
            </a:endParaRPr>
          </a:p>
        </p:txBody>
      </p:sp>
      <p:sp>
        <p:nvSpPr>
          <p:cNvPr id="85" name="object 85"/>
          <p:cNvSpPr/>
          <p:nvPr/>
        </p:nvSpPr>
        <p:spPr>
          <a:xfrm>
            <a:off x="7792579" y="3031090"/>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6AC21"/>
          </a:solidFill>
        </p:spPr>
        <p:txBody>
          <a:bodyPr wrap="square" lIns="0" tIns="0" rIns="0" bIns="0" rtlCol="0"/>
          <a:lstStyle/>
          <a:p>
            <a:pPr defTabSz="803483"/>
            <a:endParaRPr sz="1582">
              <a:solidFill>
                <a:prstClr val="black"/>
              </a:solidFill>
              <a:latin typeface="Calibri"/>
            </a:endParaRPr>
          </a:p>
        </p:txBody>
      </p:sp>
      <p:sp>
        <p:nvSpPr>
          <p:cNvPr id="86" name="object 86"/>
          <p:cNvSpPr/>
          <p:nvPr/>
        </p:nvSpPr>
        <p:spPr>
          <a:xfrm>
            <a:off x="7792579" y="3091721"/>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6A821"/>
          </a:solidFill>
        </p:spPr>
        <p:txBody>
          <a:bodyPr wrap="square" lIns="0" tIns="0" rIns="0" bIns="0" rtlCol="0"/>
          <a:lstStyle/>
          <a:p>
            <a:pPr defTabSz="803483"/>
            <a:endParaRPr sz="1582">
              <a:solidFill>
                <a:prstClr val="black"/>
              </a:solidFill>
              <a:latin typeface="Calibri"/>
            </a:endParaRPr>
          </a:p>
        </p:txBody>
      </p:sp>
      <p:sp>
        <p:nvSpPr>
          <p:cNvPr id="87" name="object 87"/>
          <p:cNvSpPr/>
          <p:nvPr/>
        </p:nvSpPr>
        <p:spPr>
          <a:xfrm>
            <a:off x="7792579" y="3152407"/>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7A521"/>
          </a:solidFill>
        </p:spPr>
        <p:txBody>
          <a:bodyPr wrap="square" lIns="0" tIns="0" rIns="0" bIns="0" rtlCol="0"/>
          <a:lstStyle/>
          <a:p>
            <a:pPr defTabSz="803483"/>
            <a:endParaRPr sz="1582">
              <a:solidFill>
                <a:prstClr val="black"/>
              </a:solidFill>
              <a:latin typeface="Calibri"/>
            </a:endParaRPr>
          </a:p>
        </p:txBody>
      </p:sp>
      <p:sp>
        <p:nvSpPr>
          <p:cNvPr id="88" name="object 88"/>
          <p:cNvSpPr/>
          <p:nvPr/>
        </p:nvSpPr>
        <p:spPr>
          <a:xfrm>
            <a:off x="7792579" y="3213038"/>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7A123"/>
          </a:solidFill>
        </p:spPr>
        <p:txBody>
          <a:bodyPr wrap="square" lIns="0" tIns="0" rIns="0" bIns="0" rtlCol="0"/>
          <a:lstStyle/>
          <a:p>
            <a:pPr defTabSz="803483"/>
            <a:endParaRPr sz="1582">
              <a:solidFill>
                <a:prstClr val="black"/>
              </a:solidFill>
              <a:latin typeface="Calibri"/>
            </a:endParaRPr>
          </a:p>
        </p:txBody>
      </p:sp>
      <p:sp>
        <p:nvSpPr>
          <p:cNvPr id="89" name="object 89"/>
          <p:cNvSpPr/>
          <p:nvPr/>
        </p:nvSpPr>
        <p:spPr>
          <a:xfrm>
            <a:off x="7792579" y="3273724"/>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79C23"/>
          </a:solidFill>
        </p:spPr>
        <p:txBody>
          <a:bodyPr wrap="square" lIns="0" tIns="0" rIns="0" bIns="0" rtlCol="0"/>
          <a:lstStyle/>
          <a:p>
            <a:pPr defTabSz="803483"/>
            <a:endParaRPr sz="1582">
              <a:solidFill>
                <a:prstClr val="black"/>
              </a:solidFill>
              <a:latin typeface="Calibri"/>
            </a:endParaRPr>
          </a:p>
        </p:txBody>
      </p:sp>
      <p:sp>
        <p:nvSpPr>
          <p:cNvPr id="90" name="object 90"/>
          <p:cNvSpPr/>
          <p:nvPr/>
        </p:nvSpPr>
        <p:spPr>
          <a:xfrm>
            <a:off x="7792579" y="3334367"/>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79923"/>
          </a:solidFill>
        </p:spPr>
        <p:txBody>
          <a:bodyPr wrap="square" lIns="0" tIns="0" rIns="0" bIns="0" rtlCol="0"/>
          <a:lstStyle/>
          <a:p>
            <a:pPr defTabSz="803483"/>
            <a:endParaRPr sz="1582">
              <a:solidFill>
                <a:prstClr val="black"/>
              </a:solidFill>
              <a:latin typeface="Calibri"/>
            </a:endParaRPr>
          </a:p>
        </p:txBody>
      </p:sp>
      <p:sp>
        <p:nvSpPr>
          <p:cNvPr id="91" name="object 91"/>
          <p:cNvSpPr/>
          <p:nvPr/>
        </p:nvSpPr>
        <p:spPr>
          <a:xfrm>
            <a:off x="7792579" y="3395042"/>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9523"/>
          </a:solidFill>
        </p:spPr>
        <p:txBody>
          <a:bodyPr wrap="square" lIns="0" tIns="0" rIns="0" bIns="0" rtlCol="0"/>
          <a:lstStyle/>
          <a:p>
            <a:pPr defTabSz="803483"/>
            <a:endParaRPr sz="1582">
              <a:solidFill>
                <a:prstClr val="black"/>
              </a:solidFill>
              <a:latin typeface="Calibri"/>
            </a:endParaRPr>
          </a:p>
        </p:txBody>
      </p:sp>
      <p:sp>
        <p:nvSpPr>
          <p:cNvPr id="92" name="object 92"/>
          <p:cNvSpPr/>
          <p:nvPr/>
        </p:nvSpPr>
        <p:spPr>
          <a:xfrm>
            <a:off x="7792579" y="3455728"/>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9024"/>
          </a:solidFill>
        </p:spPr>
        <p:txBody>
          <a:bodyPr wrap="square" lIns="0" tIns="0" rIns="0" bIns="0" rtlCol="0"/>
          <a:lstStyle/>
          <a:p>
            <a:pPr defTabSz="803483"/>
            <a:endParaRPr sz="1582">
              <a:solidFill>
                <a:prstClr val="black"/>
              </a:solidFill>
              <a:latin typeface="Calibri"/>
            </a:endParaRPr>
          </a:p>
        </p:txBody>
      </p:sp>
      <p:sp>
        <p:nvSpPr>
          <p:cNvPr id="93" name="object 93"/>
          <p:cNvSpPr/>
          <p:nvPr/>
        </p:nvSpPr>
        <p:spPr>
          <a:xfrm>
            <a:off x="7792579" y="3516360"/>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8C24"/>
          </a:solidFill>
        </p:spPr>
        <p:txBody>
          <a:bodyPr wrap="square" lIns="0" tIns="0" rIns="0" bIns="0" rtlCol="0"/>
          <a:lstStyle/>
          <a:p>
            <a:pPr defTabSz="803483"/>
            <a:endParaRPr sz="1582">
              <a:solidFill>
                <a:prstClr val="black"/>
              </a:solidFill>
              <a:latin typeface="Calibri"/>
            </a:endParaRPr>
          </a:p>
        </p:txBody>
      </p:sp>
      <p:sp>
        <p:nvSpPr>
          <p:cNvPr id="94" name="object 94"/>
          <p:cNvSpPr/>
          <p:nvPr/>
        </p:nvSpPr>
        <p:spPr>
          <a:xfrm>
            <a:off x="7792579" y="3577046"/>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8926"/>
          </a:solidFill>
        </p:spPr>
        <p:txBody>
          <a:bodyPr wrap="square" lIns="0" tIns="0" rIns="0" bIns="0" rtlCol="0"/>
          <a:lstStyle/>
          <a:p>
            <a:pPr defTabSz="803483"/>
            <a:endParaRPr sz="1582">
              <a:solidFill>
                <a:prstClr val="black"/>
              </a:solidFill>
              <a:latin typeface="Calibri"/>
            </a:endParaRPr>
          </a:p>
        </p:txBody>
      </p:sp>
      <p:sp>
        <p:nvSpPr>
          <p:cNvPr id="95" name="object 95"/>
          <p:cNvSpPr/>
          <p:nvPr/>
        </p:nvSpPr>
        <p:spPr>
          <a:xfrm>
            <a:off x="7792579" y="3637677"/>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8526"/>
          </a:solidFill>
        </p:spPr>
        <p:txBody>
          <a:bodyPr wrap="square" lIns="0" tIns="0" rIns="0" bIns="0" rtlCol="0"/>
          <a:lstStyle/>
          <a:p>
            <a:pPr defTabSz="803483"/>
            <a:endParaRPr sz="1582">
              <a:solidFill>
                <a:prstClr val="black"/>
              </a:solidFill>
              <a:latin typeface="Calibri"/>
            </a:endParaRPr>
          </a:p>
        </p:txBody>
      </p:sp>
      <p:sp>
        <p:nvSpPr>
          <p:cNvPr id="96" name="object 96"/>
          <p:cNvSpPr/>
          <p:nvPr/>
        </p:nvSpPr>
        <p:spPr>
          <a:xfrm>
            <a:off x="7792579" y="3698363"/>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8026"/>
          </a:solidFill>
        </p:spPr>
        <p:txBody>
          <a:bodyPr wrap="square" lIns="0" tIns="0" rIns="0" bIns="0" rtlCol="0"/>
          <a:lstStyle/>
          <a:p>
            <a:pPr defTabSz="803483"/>
            <a:endParaRPr sz="1582">
              <a:solidFill>
                <a:prstClr val="black"/>
              </a:solidFill>
              <a:latin typeface="Calibri"/>
            </a:endParaRPr>
          </a:p>
        </p:txBody>
      </p:sp>
      <p:sp>
        <p:nvSpPr>
          <p:cNvPr id="97" name="object 97"/>
          <p:cNvSpPr/>
          <p:nvPr/>
        </p:nvSpPr>
        <p:spPr>
          <a:xfrm>
            <a:off x="7792579" y="3758994"/>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7E28"/>
          </a:solidFill>
        </p:spPr>
        <p:txBody>
          <a:bodyPr wrap="square" lIns="0" tIns="0" rIns="0" bIns="0" rtlCol="0"/>
          <a:lstStyle/>
          <a:p>
            <a:pPr defTabSz="803483"/>
            <a:endParaRPr sz="1582">
              <a:solidFill>
                <a:prstClr val="black"/>
              </a:solidFill>
              <a:latin typeface="Calibri"/>
            </a:endParaRPr>
          </a:p>
        </p:txBody>
      </p:sp>
      <p:sp>
        <p:nvSpPr>
          <p:cNvPr id="98" name="object 98"/>
          <p:cNvSpPr/>
          <p:nvPr/>
        </p:nvSpPr>
        <p:spPr>
          <a:xfrm>
            <a:off x="7792579" y="3819680"/>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97928"/>
          </a:solidFill>
        </p:spPr>
        <p:txBody>
          <a:bodyPr wrap="square" lIns="0" tIns="0" rIns="0" bIns="0" rtlCol="0"/>
          <a:lstStyle/>
          <a:p>
            <a:pPr defTabSz="803483"/>
            <a:endParaRPr sz="1582">
              <a:solidFill>
                <a:prstClr val="black"/>
              </a:solidFill>
              <a:latin typeface="Calibri"/>
            </a:endParaRPr>
          </a:p>
        </p:txBody>
      </p:sp>
      <p:sp>
        <p:nvSpPr>
          <p:cNvPr id="99" name="object 99"/>
          <p:cNvSpPr/>
          <p:nvPr/>
        </p:nvSpPr>
        <p:spPr>
          <a:xfrm>
            <a:off x="7792579" y="3880311"/>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97528"/>
          </a:solidFill>
        </p:spPr>
        <p:txBody>
          <a:bodyPr wrap="square" lIns="0" tIns="0" rIns="0" bIns="0" rtlCol="0"/>
          <a:lstStyle/>
          <a:p>
            <a:pPr defTabSz="803483"/>
            <a:endParaRPr sz="1582">
              <a:solidFill>
                <a:prstClr val="black"/>
              </a:solidFill>
              <a:latin typeface="Calibri"/>
            </a:endParaRPr>
          </a:p>
        </p:txBody>
      </p:sp>
      <p:sp>
        <p:nvSpPr>
          <p:cNvPr id="100" name="object 100"/>
          <p:cNvSpPr/>
          <p:nvPr/>
        </p:nvSpPr>
        <p:spPr>
          <a:xfrm>
            <a:off x="7792579" y="3940998"/>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B7228"/>
          </a:solidFill>
        </p:spPr>
        <p:txBody>
          <a:bodyPr wrap="square" lIns="0" tIns="0" rIns="0" bIns="0" rtlCol="0"/>
          <a:lstStyle/>
          <a:p>
            <a:pPr defTabSz="803483"/>
            <a:endParaRPr sz="1582">
              <a:solidFill>
                <a:prstClr val="black"/>
              </a:solidFill>
              <a:latin typeface="Calibri"/>
            </a:endParaRPr>
          </a:p>
        </p:txBody>
      </p:sp>
      <p:sp>
        <p:nvSpPr>
          <p:cNvPr id="101" name="object 101"/>
          <p:cNvSpPr/>
          <p:nvPr/>
        </p:nvSpPr>
        <p:spPr>
          <a:xfrm>
            <a:off x="7792579" y="4001673"/>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B6E2A"/>
          </a:solidFill>
        </p:spPr>
        <p:txBody>
          <a:bodyPr wrap="square" lIns="0" tIns="0" rIns="0" bIns="0" rtlCol="0"/>
          <a:lstStyle/>
          <a:p>
            <a:pPr defTabSz="803483"/>
            <a:endParaRPr sz="1582">
              <a:solidFill>
                <a:prstClr val="black"/>
              </a:solidFill>
              <a:latin typeface="Calibri"/>
            </a:endParaRPr>
          </a:p>
        </p:txBody>
      </p:sp>
      <p:sp>
        <p:nvSpPr>
          <p:cNvPr id="102" name="object 102"/>
          <p:cNvSpPr/>
          <p:nvPr/>
        </p:nvSpPr>
        <p:spPr>
          <a:xfrm>
            <a:off x="7792579" y="4062315"/>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B692A"/>
          </a:solidFill>
        </p:spPr>
        <p:txBody>
          <a:bodyPr wrap="square" lIns="0" tIns="0" rIns="0" bIns="0" rtlCol="0"/>
          <a:lstStyle/>
          <a:p>
            <a:pPr defTabSz="803483"/>
            <a:endParaRPr sz="1582">
              <a:solidFill>
                <a:prstClr val="black"/>
              </a:solidFill>
              <a:latin typeface="Calibri"/>
            </a:endParaRPr>
          </a:p>
        </p:txBody>
      </p:sp>
      <p:sp>
        <p:nvSpPr>
          <p:cNvPr id="103" name="object 103"/>
          <p:cNvSpPr/>
          <p:nvPr/>
        </p:nvSpPr>
        <p:spPr>
          <a:xfrm>
            <a:off x="7792579" y="4122991"/>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B662A"/>
          </a:solidFill>
        </p:spPr>
        <p:txBody>
          <a:bodyPr wrap="square" lIns="0" tIns="0" rIns="0" bIns="0" rtlCol="0"/>
          <a:lstStyle/>
          <a:p>
            <a:pPr defTabSz="803483"/>
            <a:endParaRPr sz="1582">
              <a:solidFill>
                <a:prstClr val="black"/>
              </a:solidFill>
              <a:latin typeface="Calibri"/>
            </a:endParaRPr>
          </a:p>
        </p:txBody>
      </p:sp>
      <p:sp>
        <p:nvSpPr>
          <p:cNvPr id="104" name="object 104"/>
          <p:cNvSpPr/>
          <p:nvPr/>
        </p:nvSpPr>
        <p:spPr>
          <a:xfrm>
            <a:off x="7792579" y="4183633"/>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B622A"/>
          </a:solidFill>
        </p:spPr>
        <p:txBody>
          <a:bodyPr wrap="square" lIns="0" tIns="0" rIns="0" bIns="0" rtlCol="0"/>
          <a:lstStyle/>
          <a:p>
            <a:pPr defTabSz="803483"/>
            <a:endParaRPr sz="1582">
              <a:solidFill>
                <a:prstClr val="black"/>
              </a:solidFill>
              <a:latin typeface="Calibri"/>
            </a:endParaRPr>
          </a:p>
        </p:txBody>
      </p:sp>
      <p:sp>
        <p:nvSpPr>
          <p:cNvPr id="105" name="object 105"/>
          <p:cNvSpPr/>
          <p:nvPr/>
        </p:nvSpPr>
        <p:spPr>
          <a:xfrm>
            <a:off x="7792579" y="4244319"/>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B5E2B"/>
          </a:solidFill>
        </p:spPr>
        <p:txBody>
          <a:bodyPr wrap="square" lIns="0" tIns="0" rIns="0" bIns="0" rtlCol="0"/>
          <a:lstStyle/>
          <a:p>
            <a:pPr defTabSz="803483"/>
            <a:endParaRPr sz="1582">
              <a:solidFill>
                <a:prstClr val="black"/>
              </a:solidFill>
              <a:latin typeface="Calibri"/>
            </a:endParaRPr>
          </a:p>
        </p:txBody>
      </p:sp>
      <p:sp>
        <p:nvSpPr>
          <p:cNvPr id="106" name="object 106"/>
          <p:cNvSpPr/>
          <p:nvPr/>
        </p:nvSpPr>
        <p:spPr>
          <a:xfrm>
            <a:off x="7792579" y="4304950"/>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B5B2B"/>
          </a:solidFill>
        </p:spPr>
        <p:txBody>
          <a:bodyPr wrap="square" lIns="0" tIns="0" rIns="0" bIns="0" rtlCol="0"/>
          <a:lstStyle/>
          <a:p>
            <a:pPr defTabSz="803483"/>
            <a:endParaRPr sz="1582">
              <a:solidFill>
                <a:prstClr val="black"/>
              </a:solidFill>
              <a:latin typeface="Calibri"/>
            </a:endParaRPr>
          </a:p>
        </p:txBody>
      </p:sp>
      <p:sp>
        <p:nvSpPr>
          <p:cNvPr id="107" name="object 107"/>
          <p:cNvSpPr/>
          <p:nvPr/>
        </p:nvSpPr>
        <p:spPr>
          <a:xfrm>
            <a:off x="7792579" y="4365637"/>
            <a:ext cx="267833" cy="60821"/>
          </a:xfrm>
          <a:custGeom>
            <a:avLst/>
            <a:gdLst/>
            <a:ahLst/>
            <a:cxnLst/>
            <a:rect l="l" t="t" r="r" b="b"/>
            <a:pathLst>
              <a:path w="304800" h="69214">
                <a:moveTo>
                  <a:pt x="0" y="68999"/>
                </a:moveTo>
                <a:lnTo>
                  <a:pt x="304546" y="68999"/>
                </a:lnTo>
                <a:lnTo>
                  <a:pt x="304546" y="0"/>
                </a:lnTo>
                <a:lnTo>
                  <a:pt x="0" y="0"/>
                </a:lnTo>
                <a:lnTo>
                  <a:pt x="0" y="68999"/>
                </a:lnTo>
                <a:close/>
              </a:path>
            </a:pathLst>
          </a:custGeom>
          <a:solidFill>
            <a:srgbClr val="FB562D"/>
          </a:solidFill>
        </p:spPr>
        <p:txBody>
          <a:bodyPr wrap="square" lIns="0" tIns="0" rIns="0" bIns="0" rtlCol="0"/>
          <a:lstStyle/>
          <a:p>
            <a:pPr defTabSz="803483"/>
            <a:endParaRPr sz="1582">
              <a:solidFill>
                <a:prstClr val="black"/>
              </a:solidFill>
              <a:latin typeface="Calibri"/>
            </a:endParaRPr>
          </a:p>
        </p:txBody>
      </p:sp>
      <p:sp>
        <p:nvSpPr>
          <p:cNvPr id="108" name="object 108"/>
          <p:cNvSpPr/>
          <p:nvPr/>
        </p:nvSpPr>
        <p:spPr>
          <a:xfrm>
            <a:off x="7792579" y="4426268"/>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B542D"/>
          </a:solidFill>
        </p:spPr>
        <p:txBody>
          <a:bodyPr wrap="square" lIns="0" tIns="0" rIns="0" bIns="0" rtlCol="0"/>
          <a:lstStyle/>
          <a:p>
            <a:pPr defTabSz="803483"/>
            <a:endParaRPr sz="1582">
              <a:solidFill>
                <a:prstClr val="black"/>
              </a:solidFill>
              <a:latin typeface="Calibri"/>
            </a:endParaRPr>
          </a:p>
        </p:txBody>
      </p:sp>
      <p:sp>
        <p:nvSpPr>
          <p:cNvPr id="109" name="object 109"/>
          <p:cNvSpPr/>
          <p:nvPr/>
        </p:nvSpPr>
        <p:spPr>
          <a:xfrm>
            <a:off x="7792579" y="4486954"/>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502D"/>
          </a:solidFill>
        </p:spPr>
        <p:txBody>
          <a:bodyPr wrap="square" lIns="0" tIns="0" rIns="0" bIns="0" rtlCol="0"/>
          <a:lstStyle/>
          <a:p>
            <a:pPr defTabSz="803483"/>
            <a:endParaRPr sz="1582">
              <a:solidFill>
                <a:prstClr val="black"/>
              </a:solidFill>
              <a:latin typeface="Calibri"/>
            </a:endParaRPr>
          </a:p>
        </p:txBody>
      </p:sp>
      <p:sp>
        <p:nvSpPr>
          <p:cNvPr id="110" name="object 110"/>
          <p:cNvSpPr/>
          <p:nvPr/>
        </p:nvSpPr>
        <p:spPr>
          <a:xfrm>
            <a:off x="7792579" y="4547630"/>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D4B2F"/>
          </a:solidFill>
        </p:spPr>
        <p:txBody>
          <a:bodyPr wrap="square" lIns="0" tIns="0" rIns="0" bIns="0" rtlCol="0"/>
          <a:lstStyle/>
          <a:p>
            <a:pPr defTabSz="803483"/>
            <a:endParaRPr sz="1582">
              <a:solidFill>
                <a:prstClr val="black"/>
              </a:solidFill>
              <a:latin typeface="Calibri"/>
            </a:endParaRPr>
          </a:p>
        </p:txBody>
      </p:sp>
      <p:sp>
        <p:nvSpPr>
          <p:cNvPr id="111" name="object 111"/>
          <p:cNvSpPr/>
          <p:nvPr/>
        </p:nvSpPr>
        <p:spPr>
          <a:xfrm>
            <a:off x="7792579" y="4608271"/>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482F"/>
          </a:solidFill>
        </p:spPr>
        <p:txBody>
          <a:bodyPr wrap="square" lIns="0" tIns="0" rIns="0" bIns="0" rtlCol="0"/>
          <a:lstStyle/>
          <a:p>
            <a:pPr defTabSz="803483"/>
            <a:endParaRPr sz="1582">
              <a:solidFill>
                <a:prstClr val="black"/>
              </a:solidFill>
              <a:latin typeface="Calibri"/>
            </a:endParaRPr>
          </a:p>
        </p:txBody>
      </p:sp>
      <p:sp>
        <p:nvSpPr>
          <p:cNvPr id="112" name="object 112"/>
          <p:cNvSpPr/>
          <p:nvPr/>
        </p:nvSpPr>
        <p:spPr>
          <a:xfrm>
            <a:off x="7792579" y="4668947"/>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D442F"/>
          </a:solidFill>
        </p:spPr>
        <p:txBody>
          <a:bodyPr wrap="square" lIns="0" tIns="0" rIns="0" bIns="0" rtlCol="0"/>
          <a:lstStyle/>
          <a:p>
            <a:pPr defTabSz="803483"/>
            <a:endParaRPr sz="1582">
              <a:solidFill>
                <a:prstClr val="black"/>
              </a:solidFill>
              <a:latin typeface="Calibri"/>
            </a:endParaRPr>
          </a:p>
        </p:txBody>
      </p:sp>
      <p:sp>
        <p:nvSpPr>
          <p:cNvPr id="113" name="object 113"/>
          <p:cNvSpPr/>
          <p:nvPr/>
        </p:nvSpPr>
        <p:spPr>
          <a:xfrm>
            <a:off x="7792579" y="4729589"/>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412F"/>
          </a:solidFill>
        </p:spPr>
        <p:txBody>
          <a:bodyPr wrap="square" lIns="0" tIns="0" rIns="0" bIns="0" rtlCol="0"/>
          <a:lstStyle/>
          <a:p>
            <a:pPr defTabSz="803483"/>
            <a:endParaRPr sz="1582">
              <a:solidFill>
                <a:prstClr val="black"/>
              </a:solidFill>
              <a:latin typeface="Calibri"/>
            </a:endParaRPr>
          </a:p>
        </p:txBody>
      </p:sp>
      <p:sp>
        <p:nvSpPr>
          <p:cNvPr id="114" name="object 114"/>
          <p:cNvSpPr/>
          <p:nvPr/>
        </p:nvSpPr>
        <p:spPr>
          <a:xfrm>
            <a:off x="7792579" y="4790264"/>
            <a:ext cx="267833" cy="60821"/>
          </a:xfrm>
          <a:custGeom>
            <a:avLst/>
            <a:gdLst/>
            <a:ahLst/>
            <a:cxnLst/>
            <a:rect l="l" t="t" r="r" b="b"/>
            <a:pathLst>
              <a:path w="304800" h="69214">
                <a:moveTo>
                  <a:pt x="0" y="69011"/>
                </a:moveTo>
                <a:lnTo>
                  <a:pt x="304546" y="69011"/>
                </a:lnTo>
                <a:lnTo>
                  <a:pt x="304546" y="0"/>
                </a:lnTo>
                <a:lnTo>
                  <a:pt x="0" y="0"/>
                </a:lnTo>
                <a:lnTo>
                  <a:pt x="0" y="69011"/>
                </a:lnTo>
                <a:close/>
              </a:path>
            </a:pathLst>
          </a:custGeom>
          <a:solidFill>
            <a:srgbClr val="FD3D31"/>
          </a:solidFill>
        </p:spPr>
        <p:txBody>
          <a:bodyPr wrap="square" lIns="0" tIns="0" rIns="0" bIns="0" rtlCol="0"/>
          <a:lstStyle/>
          <a:p>
            <a:pPr defTabSz="803483"/>
            <a:endParaRPr sz="1582">
              <a:solidFill>
                <a:prstClr val="black"/>
              </a:solidFill>
              <a:latin typeface="Calibri"/>
            </a:endParaRPr>
          </a:p>
        </p:txBody>
      </p:sp>
      <p:sp>
        <p:nvSpPr>
          <p:cNvPr id="115" name="object 115"/>
          <p:cNvSpPr/>
          <p:nvPr/>
        </p:nvSpPr>
        <p:spPr>
          <a:xfrm>
            <a:off x="7792579" y="4850906"/>
            <a:ext cx="267833" cy="60821"/>
          </a:xfrm>
          <a:custGeom>
            <a:avLst/>
            <a:gdLst/>
            <a:ahLst/>
            <a:cxnLst/>
            <a:rect l="l" t="t" r="r" b="b"/>
            <a:pathLst>
              <a:path w="304800" h="69214">
                <a:moveTo>
                  <a:pt x="0" y="69062"/>
                </a:moveTo>
                <a:lnTo>
                  <a:pt x="304546" y="69062"/>
                </a:lnTo>
                <a:lnTo>
                  <a:pt x="304546" y="0"/>
                </a:lnTo>
                <a:lnTo>
                  <a:pt x="0" y="0"/>
                </a:lnTo>
                <a:lnTo>
                  <a:pt x="0" y="69062"/>
                </a:lnTo>
                <a:close/>
              </a:path>
            </a:pathLst>
          </a:custGeom>
          <a:solidFill>
            <a:srgbClr val="FD3A31"/>
          </a:solidFill>
        </p:spPr>
        <p:txBody>
          <a:bodyPr wrap="square" lIns="0" tIns="0" rIns="0" bIns="0" rtlCol="0"/>
          <a:lstStyle/>
          <a:p>
            <a:pPr defTabSz="803483"/>
            <a:endParaRPr sz="1582">
              <a:solidFill>
                <a:prstClr val="black"/>
              </a:solidFill>
              <a:latin typeface="Calibri"/>
            </a:endParaRPr>
          </a:p>
        </p:txBody>
      </p:sp>
      <p:sp>
        <p:nvSpPr>
          <p:cNvPr id="116" name="object 116"/>
          <p:cNvSpPr/>
          <p:nvPr/>
        </p:nvSpPr>
        <p:spPr>
          <a:xfrm>
            <a:off x="7792579" y="4911593"/>
            <a:ext cx="267833" cy="60821"/>
          </a:xfrm>
          <a:custGeom>
            <a:avLst/>
            <a:gdLst/>
            <a:ahLst/>
            <a:cxnLst/>
            <a:rect l="l" t="t" r="r" b="b"/>
            <a:pathLst>
              <a:path w="304800" h="69214">
                <a:moveTo>
                  <a:pt x="0" y="69049"/>
                </a:moveTo>
                <a:lnTo>
                  <a:pt x="304546" y="69049"/>
                </a:lnTo>
                <a:lnTo>
                  <a:pt x="304546" y="0"/>
                </a:lnTo>
                <a:lnTo>
                  <a:pt x="0" y="0"/>
                </a:lnTo>
                <a:lnTo>
                  <a:pt x="0" y="69049"/>
                </a:lnTo>
                <a:close/>
              </a:path>
            </a:pathLst>
          </a:custGeom>
          <a:solidFill>
            <a:srgbClr val="FD3631"/>
          </a:solidFill>
        </p:spPr>
        <p:txBody>
          <a:bodyPr wrap="square" lIns="0" tIns="0" rIns="0" bIns="0" rtlCol="0"/>
          <a:lstStyle/>
          <a:p>
            <a:pPr defTabSz="803483"/>
            <a:endParaRPr sz="1582">
              <a:solidFill>
                <a:prstClr val="black"/>
              </a:solidFill>
              <a:latin typeface="Calibri"/>
            </a:endParaRPr>
          </a:p>
        </p:txBody>
      </p:sp>
      <p:sp>
        <p:nvSpPr>
          <p:cNvPr id="117" name="object 117"/>
          <p:cNvSpPr/>
          <p:nvPr/>
        </p:nvSpPr>
        <p:spPr>
          <a:xfrm>
            <a:off x="7792579" y="4972268"/>
            <a:ext cx="267833" cy="60821"/>
          </a:xfrm>
          <a:custGeom>
            <a:avLst/>
            <a:gdLst/>
            <a:ahLst/>
            <a:cxnLst/>
            <a:rect l="l" t="t" r="r" b="b"/>
            <a:pathLst>
              <a:path w="304800" h="69214">
                <a:moveTo>
                  <a:pt x="0" y="0"/>
                </a:moveTo>
                <a:lnTo>
                  <a:pt x="304546" y="0"/>
                </a:lnTo>
                <a:lnTo>
                  <a:pt x="304546" y="69011"/>
                </a:lnTo>
                <a:lnTo>
                  <a:pt x="0" y="69011"/>
                </a:lnTo>
                <a:lnTo>
                  <a:pt x="0" y="0"/>
                </a:lnTo>
                <a:close/>
              </a:path>
            </a:pathLst>
          </a:custGeom>
          <a:solidFill>
            <a:srgbClr val="FF3131"/>
          </a:solidFill>
        </p:spPr>
        <p:txBody>
          <a:bodyPr wrap="square" lIns="0" tIns="0" rIns="0" bIns="0" rtlCol="0"/>
          <a:lstStyle/>
          <a:p>
            <a:pPr defTabSz="803483"/>
            <a:endParaRPr sz="1582">
              <a:solidFill>
                <a:prstClr val="black"/>
              </a:solidFill>
              <a:latin typeface="Calibri"/>
            </a:endParaRPr>
          </a:p>
        </p:txBody>
      </p:sp>
      <p:sp>
        <p:nvSpPr>
          <p:cNvPr id="118" name="object 118"/>
          <p:cNvSpPr/>
          <p:nvPr/>
        </p:nvSpPr>
        <p:spPr>
          <a:xfrm>
            <a:off x="7792579" y="1999818"/>
            <a:ext cx="267833" cy="3033213"/>
          </a:xfrm>
          <a:custGeom>
            <a:avLst/>
            <a:gdLst/>
            <a:ahLst/>
            <a:cxnLst/>
            <a:rect l="l" t="t" r="r" b="b"/>
            <a:pathLst>
              <a:path w="304800" h="3451860">
                <a:moveTo>
                  <a:pt x="0" y="0"/>
                </a:moveTo>
                <a:lnTo>
                  <a:pt x="304546" y="0"/>
                </a:lnTo>
                <a:lnTo>
                  <a:pt x="304546" y="3451720"/>
                </a:lnTo>
                <a:lnTo>
                  <a:pt x="0" y="3451720"/>
                </a:lnTo>
                <a:lnTo>
                  <a:pt x="0" y="0"/>
                </a:lnTo>
                <a:close/>
              </a:path>
            </a:pathLst>
          </a:custGeom>
          <a:ln w="10152">
            <a:solidFill>
              <a:srgbClr val="000000"/>
            </a:solidFill>
          </a:ln>
        </p:spPr>
        <p:txBody>
          <a:bodyPr wrap="square" lIns="0" tIns="0" rIns="0" bIns="0" rtlCol="0"/>
          <a:lstStyle/>
          <a:p>
            <a:pPr defTabSz="803483"/>
            <a:endParaRPr sz="1582">
              <a:solidFill>
                <a:prstClr val="black"/>
              </a:solidFill>
              <a:latin typeface="Calibri"/>
            </a:endParaRPr>
          </a:p>
        </p:txBody>
      </p:sp>
      <p:sp>
        <p:nvSpPr>
          <p:cNvPr id="119" name="object 119"/>
          <p:cNvSpPr txBox="1"/>
          <p:nvPr/>
        </p:nvSpPr>
        <p:spPr>
          <a:xfrm>
            <a:off x="8093662" y="1792328"/>
            <a:ext cx="909518" cy="424728"/>
          </a:xfrm>
          <a:prstGeom prst="rect">
            <a:avLst/>
          </a:prstGeom>
        </p:spPr>
        <p:txBody>
          <a:bodyPr vert="horz" wrap="square" lIns="0" tIns="2790" rIns="0" bIns="0" rtlCol="0">
            <a:spAutoFit/>
          </a:bodyPr>
          <a:lstStyle/>
          <a:p>
            <a:pPr marL="11159" marR="4464" defTabSz="803483">
              <a:lnSpc>
                <a:spcPct val="104099"/>
              </a:lnSpc>
              <a:spcBef>
                <a:spcPts val="22"/>
              </a:spcBef>
            </a:pPr>
            <a:r>
              <a:rPr sz="1318" dirty="0">
                <a:solidFill>
                  <a:prstClr val="black"/>
                </a:solidFill>
                <a:latin typeface="Calibri"/>
                <a:cs typeface="Calibri"/>
              </a:rPr>
              <a:t>All </a:t>
            </a:r>
            <a:r>
              <a:rPr sz="1318" spc="44" dirty="0">
                <a:solidFill>
                  <a:prstClr val="black"/>
                </a:solidFill>
                <a:latin typeface="Calibri"/>
                <a:cs typeface="Calibri"/>
              </a:rPr>
              <a:t>tests  </a:t>
            </a:r>
            <a:r>
              <a:rPr sz="1318" spc="22" dirty="0">
                <a:solidFill>
                  <a:prstClr val="black"/>
                </a:solidFill>
                <a:latin typeface="Calibri"/>
                <a:cs typeface="Calibri"/>
              </a:rPr>
              <a:t>conflict-fr</a:t>
            </a:r>
            <a:r>
              <a:rPr sz="1318" spc="62" dirty="0">
                <a:solidFill>
                  <a:prstClr val="black"/>
                </a:solidFill>
                <a:latin typeface="Calibri"/>
                <a:cs typeface="Calibri"/>
              </a:rPr>
              <a:t>ee</a:t>
            </a:r>
            <a:endParaRPr sz="1318">
              <a:solidFill>
                <a:prstClr val="black"/>
              </a:solidFill>
              <a:latin typeface="Calibri"/>
              <a:cs typeface="Calibri"/>
            </a:endParaRPr>
          </a:p>
        </p:txBody>
      </p:sp>
      <p:sp>
        <p:nvSpPr>
          <p:cNvPr id="120" name="object 120"/>
          <p:cNvSpPr txBox="1"/>
          <p:nvPr/>
        </p:nvSpPr>
        <p:spPr>
          <a:xfrm>
            <a:off x="8093662" y="4608878"/>
            <a:ext cx="751050" cy="424728"/>
          </a:xfrm>
          <a:prstGeom prst="rect">
            <a:avLst/>
          </a:prstGeom>
        </p:spPr>
        <p:txBody>
          <a:bodyPr vert="horz" wrap="square" lIns="0" tIns="2790" rIns="0" bIns="0" rtlCol="0">
            <a:spAutoFit/>
          </a:bodyPr>
          <a:lstStyle/>
          <a:p>
            <a:pPr marL="11159" marR="4464" defTabSz="803483">
              <a:lnSpc>
                <a:spcPct val="104099"/>
              </a:lnSpc>
              <a:spcBef>
                <a:spcPts val="22"/>
              </a:spcBef>
            </a:pPr>
            <a:r>
              <a:rPr sz="1318" dirty="0">
                <a:solidFill>
                  <a:prstClr val="black"/>
                </a:solidFill>
                <a:latin typeface="Calibri"/>
                <a:cs typeface="Calibri"/>
              </a:rPr>
              <a:t>All </a:t>
            </a:r>
            <a:r>
              <a:rPr sz="1318" spc="44" dirty="0">
                <a:solidFill>
                  <a:prstClr val="black"/>
                </a:solidFill>
                <a:latin typeface="Calibri"/>
                <a:cs typeface="Calibri"/>
              </a:rPr>
              <a:t>tests  </a:t>
            </a:r>
            <a:r>
              <a:rPr sz="1318" spc="31" dirty="0">
                <a:solidFill>
                  <a:prstClr val="black"/>
                </a:solidFill>
                <a:latin typeface="Calibri"/>
                <a:cs typeface="Calibri"/>
              </a:rPr>
              <a:t>conflicted</a:t>
            </a:r>
            <a:endParaRPr sz="1318">
              <a:solidFill>
                <a:prstClr val="black"/>
              </a:solidFill>
              <a:latin typeface="Calibri"/>
              <a:cs typeface="Calibri"/>
            </a:endParaRPr>
          </a:p>
        </p:txBody>
      </p:sp>
      <p:sp>
        <p:nvSpPr>
          <p:cNvPr id="121" name="object 121"/>
          <p:cNvSpPr txBox="1"/>
          <p:nvPr/>
        </p:nvSpPr>
        <p:spPr>
          <a:xfrm rot="18960000">
            <a:off x="4429857" y="2398636"/>
            <a:ext cx="1305296" cy="256480"/>
          </a:xfrm>
          <a:prstGeom prst="rect">
            <a:avLst/>
          </a:prstGeom>
        </p:spPr>
        <p:txBody>
          <a:bodyPr vert="horz" wrap="square" lIns="0" tIns="0" rIns="0" bIns="0" rtlCol="0">
            <a:spAutoFit/>
          </a:bodyPr>
          <a:lstStyle/>
          <a:p>
            <a:pPr defTabSz="803483">
              <a:lnSpc>
                <a:spcPts val="1968"/>
              </a:lnSpc>
            </a:pPr>
            <a:r>
              <a:rPr sz="1933" b="1" spc="-18" dirty="0">
                <a:solidFill>
                  <a:prstClr val="black"/>
                </a:solidFill>
                <a:latin typeface="Tahoma"/>
                <a:cs typeface="Tahoma"/>
              </a:rPr>
              <a:t>Zer</a:t>
            </a:r>
            <a:r>
              <a:rPr sz="2900" b="1" spc="-26" baseline="1262" dirty="0">
                <a:solidFill>
                  <a:prstClr val="black"/>
                </a:solidFill>
                <a:latin typeface="Tahoma"/>
                <a:cs typeface="Tahoma"/>
              </a:rPr>
              <a:t>o</a:t>
            </a:r>
            <a:r>
              <a:rPr sz="2900" b="1" spc="-264" baseline="1262" dirty="0">
                <a:solidFill>
                  <a:prstClr val="black"/>
                </a:solidFill>
                <a:latin typeface="Tahoma"/>
                <a:cs typeface="Tahoma"/>
              </a:rPr>
              <a:t> </a:t>
            </a:r>
            <a:r>
              <a:rPr sz="2900" spc="171" baseline="2525" dirty="0">
                <a:solidFill>
                  <a:prstClr val="black"/>
                </a:solidFill>
                <a:latin typeface="Calibri"/>
                <a:cs typeface="Calibri"/>
              </a:rPr>
              <a:t>cache</a:t>
            </a:r>
            <a:endParaRPr sz="2900" baseline="2525">
              <a:solidFill>
                <a:prstClr val="black"/>
              </a:solidFill>
              <a:latin typeface="Calibri"/>
              <a:cs typeface="Calibri"/>
            </a:endParaRPr>
          </a:p>
        </p:txBody>
      </p:sp>
      <p:sp>
        <p:nvSpPr>
          <p:cNvPr id="122" name="object 122"/>
          <p:cNvSpPr txBox="1"/>
          <p:nvPr/>
        </p:nvSpPr>
        <p:spPr>
          <a:xfrm rot="18960000">
            <a:off x="4639961" y="2592733"/>
            <a:ext cx="1380952" cy="256480"/>
          </a:xfrm>
          <a:prstGeom prst="rect">
            <a:avLst/>
          </a:prstGeom>
        </p:spPr>
        <p:txBody>
          <a:bodyPr vert="horz" wrap="square" lIns="0" tIns="0" rIns="0" bIns="0" rtlCol="0">
            <a:spAutoFit/>
          </a:bodyPr>
          <a:lstStyle/>
          <a:p>
            <a:pPr defTabSz="803483">
              <a:lnSpc>
                <a:spcPts val="1968"/>
              </a:lnSpc>
            </a:pPr>
            <a:r>
              <a:rPr sz="1933" spc="57" dirty="0">
                <a:solidFill>
                  <a:prstClr val="black"/>
                </a:solidFill>
                <a:latin typeface="Calibri"/>
                <a:cs typeface="Calibri"/>
              </a:rPr>
              <a:t>lines</a:t>
            </a:r>
            <a:r>
              <a:rPr sz="1933" spc="-31" dirty="0">
                <a:solidFill>
                  <a:prstClr val="black"/>
                </a:solidFill>
                <a:latin typeface="Calibri"/>
                <a:cs typeface="Calibri"/>
              </a:rPr>
              <a:t> </a:t>
            </a:r>
            <a:r>
              <a:rPr sz="2900" spc="132" baseline="2525" dirty="0">
                <a:solidFill>
                  <a:prstClr val="black"/>
                </a:solidFill>
                <a:latin typeface="Calibri"/>
                <a:cs typeface="Calibri"/>
              </a:rPr>
              <a:t>shar</a:t>
            </a:r>
            <a:r>
              <a:rPr sz="2900" spc="132" baseline="3787" dirty="0">
                <a:solidFill>
                  <a:prstClr val="black"/>
                </a:solidFill>
                <a:latin typeface="Calibri"/>
                <a:cs typeface="Calibri"/>
              </a:rPr>
              <a:t>ed</a:t>
            </a:r>
            <a:endParaRPr sz="2900" baseline="3787">
              <a:solidFill>
                <a:prstClr val="black"/>
              </a:solidFill>
              <a:latin typeface="Calibri"/>
              <a:cs typeface="Calibri"/>
            </a:endParaRPr>
          </a:p>
        </p:txBody>
      </p:sp>
      <p:sp>
        <p:nvSpPr>
          <p:cNvPr id="123" name="object 123"/>
          <p:cNvSpPr/>
          <p:nvPr/>
        </p:nvSpPr>
        <p:spPr>
          <a:xfrm>
            <a:off x="4349805" y="5195853"/>
            <a:ext cx="3820532" cy="82582"/>
          </a:xfrm>
          <a:custGeom>
            <a:avLst/>
            <a:gdLst/>
            <a:ahLst/>
            <a:cxnLst/>
            <a:rect l="l" t="t" r="r" b="b"/>
            <a:pathLst>
              <a:path w="4347845" h="93979">
                <a:moveTo>
                  <a:pt x="14287" y="0"/>
                </a:moveTo>
                <a:lnTo>
                  <a:pt x="0" y="0"/>
                </a:lnTo>
                <a:lnTo>
                  <a:pt x="3367" y="25003"/>
                </a:lnTo>
                <a:lnTo>
                  <a:pt x="12568" y="42862"/>
                </a:lnTo>
                <a:lnTo>
                  <a:pt x="27590" y="53578"/>
                </a:lnTo>
                <a:lnTo>
                  <a:pt x="48425" y="57150"/>
                </a:lnTo>
                <a:lnTo>
                  <a:pt x="2146452" y="57150"/>
                </a:lnTo>
                <a:lnTo>
                  <a:pt x="2154288" y="59982"/>
                </a:lnTo>
                <a:lnTo>
                  <a:pt x="2167534" y="93662"/>
                </a:lnTo>
                <a:lnTo>
                  <a:pt x="2180234" y="93662"/>
                </a:lnTo>
                <a:lnTo>
                  <a:pt x="2182558" y="77681"/>
                </a:lnTo>
                <a:lnTo>
                  <a:pt x="2186198" y="71094"/>
                </a:lnTo>
                <a:lnTo>
                  <a:pt x="2173097" y="71094"/>
                </a:lnTo>
                <a:lnTo>
                  <a:pt x="2146841" y="43324"/>
                </a:lnTo>
                <a:lnTo>
                  <a:pt x="2128837" y="41579"/>
                </a:lnTo>
                <a:lnTo>
                  <a:pt x="48425" y="41579"/>
                </a:lnTo>
                <a:lnTo>
                  <a:pt x="40668" y="40965"/>
                </a:lnTo>
                <a:lnTo>
                  <a:pt x="15143" y="10190"/>
                </a:lnTo>
                <a:lnTo>
                  <a:pt x="14287" y="0"/>
                </a:lnTo>
                <a:close/>
              </a:path>
              <a:path w="4347845" h="93979">
                <a:moveTo>
                  <a:pt x="4347527" y="0"/>
                </a:moveTo>
                <a:lnTo>
                  <a:pt x="4333087" y="0"/>
                </a:lnTo>
                <a:lnTo>
                  <a:pt x="4332362" y="10523"/>
                </a:lnTo>
                <a:lnTo>
                  <a:pt x="4330695" y="19392"/>
                </a:lnTo>
                <a:lnTo>
                  <a:pt x="4300346" y="41579"/>
                </a:lnTo>
                <a:lnTo>
                  <a:pt x="2217242" y="41579"/>
                </a:lnTo>
                <a:lnTo>
                  <a:pt x="2208083" y="42025"/>
                </a:lnTo>
                <a:lnTo>
                  <a:pt x="2176409" y="63919"/>
                </a:lnTo>
                <a:lnTo>
                  <a:pt x="2174379" y="71094"/>
                </a:lnTo>
                <a:lnTo>
                  <a:pt x="2186198" y="71094"/>
                </a:lnTo>
                <a:lnTo>
                  <a:pt x="2188864" y="66271"/>
                </a:lnTo>
                <a:lnTo>
                  <a:pt x="2199151" y="59429"/>
                </a:lnTo>
                <a:lnTo>
                  <a:pt x="2213419" y="57150"/>
                </a:lnTo>
                <a:lnTo>
                  <a:pt x="4298950" y="57150"/>
                </a:lnTo>
                <a:lnTo>
                  <a:pt x="4310511" y="56331"/>
                </a:lnTo>
                <a:lnTo>
                  <a:pt x="4344503" y="26614"/>
                </a:lnTo>
                <a:lnTo>
                  <a:pt x="4346782" y="14362"/>
                </a:lnTo>
                <a:lnTo>
                  <a:pt x="4347527" y="0"/>
                </a:lnTo>
                <a:close/>
              </a:path>
            </a:pathLst>
          </a:custGeom>
          <a:solidFill>
            <a:srgbClr val="000000"/>
          </a:solidFill>
        </p:spPr>
        <p:txBody>
          <a:bodyPr wrap="square" lIns="0" tIns="0" rIns="0" bIns="0" rtlCol="0"/>
          <a:lstStyle/>
          <a:p>
            <a:pPr defTabSz="803483"/>
            <a:endParaRPr sz="1582">
              <a:solidFill>
                <a:prstClr val="black"/>
              </a:solidFill>
              <a:latin typeface="Calibri"/>
            </a:endParaRPr>
          </a:p>
        </p:txBody>
      </p:sp>
      <p:sp>
        <p:nvSpPr>
          <p:cNvPr id="124" name="object 124"/>
          <p:cNvSpPr txBox="1"/>
          <p:nvPr/>
        </p:nvSpPr>
        <p:spPr>
          <a:xfrm>
            <a:off x="3184090" y="5270313"/>
            <a:ext cx="6128921" cy="1072558"/>
          </a:xfrm>
          <a:prstGeom prst="rect">
            <a:avLst/>
          </a:prstGeom>
        </p:spPr>
        <p:txBody>
          <a:bodyPr vert="horz" wrap="square" lIns="0" tIns="12276" rIns="0" bIns="0" rtlCol="0">
            <a:spAutoFit/>
          </a:bodyPr>
          <a:lstStyle/>
          <a:p>
            <a:pPr algn="ctr" defTabSz="803483">
              <a:spcBef>
                <a:spcPts val="97"/>
              </a:spcBef>
            </a:pPr>
            <a:r>
              <a:rPr sz="2241" spc="100" dirty="0">
                <a:solidFill>
                  <a:prstClr val="black"/>
                </a:solidFill>
                <a:latin typeface="Calibri"/>
                <a:cs typeface="Calibri"/>
              </a:rPr>
              <a:t>13,664 </a:t>
            </a:r>
            <a:r>
              <a:rPr sz="2241" spc="44" dirty="0">
                <a:solidFill>
                  <a:prstClr val="black"/>
                </a:solidFill>
                <a:latin typeface="Calibri"/>
                <a:cs typeface="Calibri"/>
              </a:rPr>
              <a:t>total </a:t>
            </a:r>
            <a:r>
              <a:rPr sz="2241" spc="66" dirty="0">
                <a:solidFill>
                  <a:prstClr val="black"/>
                </a:solidFill>
                <a:latin typeface="Calibri"/>
                <a:cs typeface="Calibri"/>
              </a:rPr>
              <a:t>test</a:t>
            </a:r>
            <a:r>
              <a:rPr sz="2241" spc="22" dirty="0">
                <a:solidFill>
                  <a:prstClr val="black"/>
                </a:solidFill>
                <a:latin typeface="Calibri"/>
                <a:cs typeface="Calibri"/>
              </a:rPr>
              <a:t> </a:t>
            </a:r>
            <a:r>
              <a:rPr sz="2241" spc="132" dirty="0">
                <a:solidFill>
                  <a:prstClr val="black"/>
                </a:solidFill>
                <a:latin typeface="Calibri"/>
                <a:cs typeface="Calibri"/>
              </a:rPr>
              <a:t>cases</a:t>
            </a:r>
            <a:endParaRPr sz="2241">
              <a:solidFill>
                <a:prstClr val="black"/>
              </a:solidFill>
              <a:latin typeface="Calibri"/>
              <a:cs typeface="Calibri"/>
            </a:endParaRPr>
          </a:p>
          <a:p>
            <a:pPr marL="5580" algn="ctr" defTabSz="803483">
              <a:spcBef>
                <a:spcPts val="123"/>
              </a:spcBef>
            </a:pPr>
            <a:r>
              <a:rPr sz="2241" b="1" spc="13" dirty="0">
                <a:solidFill>
                  <a:prstClr val="black"/>
                </a:solidFill>
                <a:latin typeface="Century Gothic"/>
                <a:cs typeface="Century Gothic"/>
              </a:rPr>
              <a:t>99% </a:t>
            </a:r>
            <a:r>
              <a:rPr sz="2241" spc="88" dirty="0">
                <a:solidFill>
                  <a:prstClr val="black"/>
                </a:solidFill>
                <a:latin typeface="Calibri"/>
                <a:cs typeface="Calibri"/>
              </a:rPr>
              <a:t>are</a:t>
            </a:r>
            <a:r>
              <a:rPr sz="2241" spc="-26" dirty="0">
                <a:solidFill>
                  <a:prstClr val="black"/>
                </a:solidFill>
                <a:latin typeface="Calibri"/>
                <a:cs typeface="Calibri"/>
              </a:rPr>
              <a:t> </a:t>
            </a:r>
            <a:r>
              <a:rPr sz="2241" spc="53" dirty="0">
                <a:solidFill>
                  <a:prstClr val="black"/>
                </a:solidFill>
                <a:latin typeface="Calibri"/>
                <a:cs typeface="Calibri"/>
              </a:rPr>
              <a:t>conflict-free</a:t>
            </a:r>
            <a:endParaRPr sz="2241">
              <a:solidFill>
                <a:prstClr val="black"/>
              </a:solidFill>
              <a:latin typeface="Calibri"/>
              <a:cs typeface="Calibri"/>
            </a:endParaRPr>
          </a:p>
          <a:p>
            <a:pPr algn="ctr" defTabSz="803483">
              <a:spcBef>
                <a:spcPts val="123"/>
              </a:spcBef>
            </a:pPr>
            <a:r>
              <a:rPr sz="2241" spc="97" dirty="0">
                <a:solidFill>
                  <a:prstClr val="black"/>
                </a:solidFill>
                <a:latin typeface="Calibri"/>
                <a:cs typeface="Calibri"/>
              </a:rPr>
              <a:t>Remaining </a:t>
            </a:r>
            <a:r>
              <a:rPr sz="2241" spc="176" dirty="0">
                <a:solidFill>
                  <a:prstClr val="black"/>
                </a:solidFill>
                <a:latin typeface="Calibri"/>
                <a:cs typeface="Calibri"/>
              </a:rPr>
              <a:t>1% </a:t>
            </a:r>
            <a:r>
              <a:rPr sz="2241" spc="88" dirty="0">
                <a:solidFill>
                  <a:prstClr val="black"/>
                </a:solidFill>
                <a:latin typeface="Calibri"/>
                <a:cs typeface="Calibri"/>
              </a:rPr>
              <a:t>are </a:t>
            </a:r>
            <a:r>
              <a:rPr sz="2241" spc="75" dirty="0">
                <a:solidFill>
                  <a:prstClr val="black"/>
                </a:solidFill>
                <a:latin typeface="Calibri"/>
                <a:cs typeface="Calibri"/>
              </a:rPr>
              <a:t>mostly "idempotent</a:t>
            </a:r>
            <a:r>
              <a:rPr sz="2241" spc="-53" dirty="0">
                <a:solidFill>
                  <a:prstClr val="black"/>
                </a:solidFill>
                <a:latin typeface="Calibri"/>
                <a:cs typeface="Calibri"/>
              </a:rPr>
              <a:t> </a:t>
            </a:r>
            <a:r>
              <a:rPr sz="2241" spc="88" dirty="0">
                <a:solidFill>
                  <a:prstClr val="black"/>
                </a:solidFill>
                <a:latin typeface="Calibri"/>
                <a:cs typeface="Calibri"/>
              </a:rPr>
              <a:t>updates"</a:t>
            </a:r>
            <a:endParaRPr sz="2241">
              <a:solidFill>
                <a:prstClr val="black"/>
              </a:solidFill>
              <a:latin typeface="Calibri"/>
              <a:cs typeface="Calibri"/>
            </a:endParaRPr>
          </a:p>
        </p:txBody>
      </p:sp>
      <p:sp>
        <p:nvSpPr>
          <p:cNvPr id="125" name="object 125"/>
          <p:cNvSpPr/>
          <p:nvPr/>
        </p:nvSpPr>
        <p:spPr>
          <a:xfrm>
            <a:off x="1526092" y="6856698"/>
            <a:ext cx="9142047" cy="0"/>
          </a:xfrm>
          <a:custGeom>
            <a:avLst/>
            <a:gdLst/>
            <a:ahLst/>
            <a:cxnLst/>
            <a:rect l="l" t="t" r="r" b="b"/>
            <a:pathLst>
              <a:path w="10403840">
                <a:moveTo>
                  <a:pt x="0" y="0"/>
                </a:moveTo>
                <a:lnTo>
                  <a:pt x="10403827" y="0"/>
                </a:lnTo>
              </a:path>
            </a:pathLst>
          </a:custGeom>
          <a:ln w="3175">
            <a:solidFill>
              <a:srgbClr val="000000"/>
            </a:solidFill>
          </a:ln>
        </p:spPr>
        <p:txBody>
          <a:bodyPr wrap="square" lIns="0" tIns="0" rIns="0" bIns="0" rtlCol="0"/>
          <a:lstStyle/>
          <a:p>
            <a:pPr defTabSz="803483"/>
            <a:endParaRPr sz="1582">
              <a:solidFill>
                <a:prstClr val="black"/>
              </a:solidFill>
              <a:latin typeface="Calibri"/>
            </a:endParaRPr>
          </a:p>
        </p:txBody>
      </p:sp>
      <p:sp>
        <p:nvSpPr>
          <p:cNvPr id="126" name="object 126"/>
          <p:cNvSpPr/>
          <p:nvPr/>
        </p:nvSpPr>
        <p:spPr>
          <a:xfrm>
            <a:off x="1526092" y="174"/>
            <a:ext cx="9142047" cy="669584"/>
          </a:xfrm>
          <a:custGeom>
            <a:avLst/>
            <a:gdLst/>
            <a:ahLst/>
            <a:cxnLst/>
            <a:rect l="l" t="t" r="r" b="b"/>
            <a:pathLst>
              <a:path w="10403840" h="762000">
                <a:moveTo>
                  <a:pt x="0" y="0"/>
                </a:moveTo>
                <a:lnTo>
                  <a:pt x="10403827" y="0"/>
                </a:lnTo>
                <a:lnTo>
                  <a:pt x="10403827" y="762000"/>
                </a:lnTo>
                <a:lnTo>
                  <a:pt x="0" y="762000"/>
                </a:lnTo>
                <a:lnTo>
                  <a:pt x="0" y="0"/>
                </a:lnTo>
                <a:close/>
              </a:path>
            </a:pathLst>
          </a:custGeom>
          <a:solidFill>
            <a:srgbClr val="DFDFDF"/>
          </a:solidFill>
        </p:spPr>
        <p:txBody>
          <a:bodyPr wrap="square" lIns="0" tIns="0" rIns="0" bIns="0" rtlCol="0"/>
          <a:lstStyle/>
          <a:p>
            <a:pPr defTabSz="803483"/>
            <a:endParaRPr sz="1582">
              <a:solidFill>
                <a:prstClr val="black"/>
              </a:solidFill>
              <a:latin typeface="Calibri"/>
            </a:endParaRPr>
          </a:p>
        </p:txBody>
      </p:sp>
      <p:sp>
        <p:nvSpPr>
          <p:cNvPr id="127" name="object 127"/>
          <p:cNvSpPr txBox="1">
            <a:spLocks noGrp="1"/>
          </p:cNvSpPr>
          <p:nvPr>
            <p:ph type="title"/>
          </p:nvPr>
        </p:nvSpPr>
        <p:spPr>
          <a:xfrm>
            <a:off x="1738129" y="51509"/>
            <a:ext cx="7479806" cy="508183"/>
          </a:xfrm>
          <a:prstGeom prst="rect">
            <a:avLst/>
          </a:prstGeom>
        </p:spPr>
        <p:txBody>
          <a:bodyPr vert="horz" wrap="square" lIns="0" tIns="14508" rIns="0" bIns="0" rtlCol="0">
            <a:spAutoFit/>
          </a:bodyPr>
          <a:lstStyle/>
          <a:p>
            <a:pPr marL="11159">
              <a:spcBef>
                <a:spcPts val="114"/>
              </a:spcBef>
            </a:pPr>
            <a:r>
              <a:rPr spc="-100" dirty="0"/>
              <a:t>Commutative </a:t>
            </a:r>
            <a:r>
              <a:rPr spc="-92" dirty="0"/>
              <a:t>operations </a:t>
            </a:r>
            <a:r>
              <a:rPr spc="-105" dirty="0"/>
              <a:t>can </a:t>
            </a:r>
            <a:r>
              <a:rPr spc="-127" dirty="0"/>
              <a:t>be  </a:t>
            </a:r>
            <a:r>
              <a:rPr spc="-114" dirty="0"/>
              <a:t>made  </a:t>
            </a:r>
            <a:r>
              <a:rPr spc="-100" dirty="0"/>
              <a:t>to</a:t>
            </a:r>
            <a:r>
              <a:rPr spc="-237" dirty="0"/>
              <a:t> </a:t>
            </a:r>
            <a:r>
              <a:rPr spc="-92" dirty="0"/>
              <a:t>scale</a:t>
            </a:r>
          </a:p>
        </p:txBody>
      </p:sp>
      <p:sp>
        <p:nvSpPr>
          <p:cNvPr id="128" name="object 128"/>
          <p:cNvSpPr/>
          <p:nvPr/>
        </p:nvSpPr>
        <p:spPr>
          <a:xfrm>
            <a:off x="1526094" y="669758"/>
            <a:ext cx="9142036" cy="178556"/>
          </a:xfrm>
          <a:prstGeom prst="rect">
            <a:avLst/>
          </a:prstGeom>
          <a:blipFill>
            <a:blip r:embed="rId3" cstate="print"/>
            <a:stretch>
              <a:fillRect/>
            </a:stretch>
          </a:blipFill>
        </p:spPr>
        <p:txBody>
          <a:bodyPr wrap="square" lIns="0" tIns="0" rIns="0" bIns="0" rtlCol="0"/>
          <a:lstStyle/>
          <a:p>
            <a:pPr defTabSz="803483"/>
            <a:endParaRPr sz="1582">
              <a:solidFill>
                <a:prstClr val="black"/>
              </a:solidFill>
              <a:latin typeface="Calibri"/>
            </a:endParaRPr>
          </a:p>
        </p:txBody>
      </p:sp>
    </p:spTree>
    <p:extLst>
      <p:ext uri="{BB962C8B-B14F-4D97-AF65-F5344CB8AC3E}">
        <p14:creationId xmlns:p14="http://schemas.microsoft.com/office/powerpoint/2010/main" val="38300895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9424C-C5BF-401D-884F-A1A94AB24BEE}"/>
              </a:ext>
            </a:extLst>
          </p:cNvPr>
          <p:cNvSpPr>
            <a:spLocks noGrp="1"/>
          </p:cNvSpPr>
          <p:nvPr>
            <p:ph type="title"/>
          </p:nvPr>
        </p:nvSpPr>
        <p:spPr/>
        <p:txBody>
          <a:bodyPr/>
          <a:lstStyle/>
          <a:p>
            <a:r>
              <a:rPr lang="en-US" dirty="0"/>
              <a:t>Broad Conclusions?</a:t>
            </a:r>
          </a:p>
        </p:txBody>
      </p:sp>
      <p:sp>
        <p:nvSpPr>
          <p:cNvPr id="5" name="Content Placeholder 4">
            <a:extLst>
              <a:ext uri="{FF2B5EF4-FFF2-40B4-BE49-F238E27FC236}">
                <a16:creationId xmlns:a16="http://schemas.microsoft.com/office/drawing/2014/main" id="{05BC1F62-7667-4717-943F-920F8ABB1640}"/>
              </a:ext>
            </a:extLst>
          </p:cNvPr>
          <p:cNvSpPr>
            <a:spLocks noGrp="1"/>
          </p:cNvSpPr>
          <p:nvPr>
            <p:ph idx="1"/>
          </p:nvPr>
        </p:nvSpPr>
        <p:spPr>
          <a:xfrm>
            <a:off x="1024128" y="2285998"/>
            <a:ext cx="10786872" cy="4305301"/>
          </a:xfrm>
        </p:spPr>
        <p:txBody>
          <a:bodyPr>
            <a:normAutofit/>
          </a:bodyPr>
          <a:lstStyle/>
          <a:p>
            <a:r>
              <a:rPr lang="en-US" dirty="0"/>
              <a:t>The entire infrastructure at the edge is evolving!</a:t>
            </a:r>
          </a:p>
          <a:p>
            <a:pPr>
              <a:buFont typeface="Wingdings" panose="05000000000000000000" pitchFamily="2" charset="2"/>
              <a:buChar char="Ø"/>
            </a:pPr>
            <a:r>
              <a:rPr lang="en-US" dirty="0"/>
              <a:t>  The network is becoming a programmable RDMA system</a:t>
            </a:r>
          </a:p>
          <a:p>
            <a:pPr>
              <a:buFont typeface="Wingdings" panose="05000000000000000000" pitchFamily="2" charset="2"/>
              <a:buChar char="Ø"/>
            </a:pPr>
            <a:r>
              <a:rPr lang="en-US" dirty="0"/>
              <a:t>  The machines are aggressively NUMA</a:t>
            </a:r>
          </a:p>
          <a:p>
            <a:pPr>
              <a:buFont typeface="Wingdings" panose="05000000000000000000" pitchFamily="2" charset="2"/>
              <a:buChar char="Ø"/>
            </a:pPr>
            <a:r>
              <a:rPr lang="en-US" dirty="0"/>
              <a:t>  Hardware accelerators and programmable functions are cropping up</a:t>
            </a:r>
            <a:br>
              <a:rPr lang="en-US" dirty="0"/>
            </a:br>
            <a:r>
              <a:rPr lang="en-US" dirty="0"/>
              <a:t>    everywhere you look.</a:t>
            </a:r>
          </a:p>
          <a:p>
            <a:pPr marL="0" indent="0">
              <a:buNone/>
            </a:pPr>
            <a:r>
              <a:rPr lang="en-US" dirty="0"/>
              <a:t>Evolution isn’t always a healthy and beneficial development!</a:t>
            </a:r>
          </a:p>
          <a:p>
            <a:pPr marL="0" indent="0">
              <a:buNone/>
            </a:pPr>
            <a:r>
              <a:rPr lang="en-US" dirty="0"/>
              <a:t>The resulting “disaggregated” capabilities overcome performance problems, but can be quite hard to really use effectively.</a:t>
            </a:r>
          </a:p>
        </p:txBody>
      </p:sp>
      <p:pic>
        <p:nvPicPr>
          <p:cNvPr id="6" name="Picture 5">
            <a:extLst>
              <a:ext uri="{FF2B5EF4-FFF2-40B4-BE49-F238E27FC236}">
                <a16:creationId xmlns:a16="http://schemas.microsoft.com/office/drawing/2014/main" id="{51B89E5C-776D-456E-8A33-3FC8881B315E}"/>
              </a:ext>
            </a:extLst>
          </p:cNvPr>
          <p:cNvPicPr>
            <a:picLocks noChangeAspect="1"/>
          </p:cNvPicPr>
          <p:nvPr/>
        </p:nvPicPr>
        <p:blipFill>
          <a:blip r:embed="rId3"/>
          <a:stretch>
            <a:fillRect/>
          </a:stretch>
        </p:blipFill>
        <p:spPr>
          <a:xfrm>
            <a:off x="8587316" y="1151382"/>
            <a:ext cx="3318933" cy="1866900"/>
          </a:xfrm>
          <a:prstGeom prst="rect">
            <a:avLst/>
          </a:prstGeom>
        </p:spPr>
      </p:pic>
    </p:spTree>
    <p:extLst>
      <p:ext uri="{BB962C8B-B14F-4D97-AF65-F5344CB8AC3E}">
        <p14:creationId xmlns:p14="http://schemas.microsoft.com/office/powerpoint/2010/main" val="11931633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3CEA-899A-4F3D-90E2-C61B96DEE9D3}"/>
              </a:ext>
            </a:extLst>
          </p:cNvPr>
          <p:cNvSpPr>
            <a:spLocks noGrp="1"/>
          </p:cNvSpPr>
          <p:nvPr>
            <p:ph type="title"/>
          </p:nvPr>
        </p:nvSpPr>
        <p:spPr/>
        <p:txBody>
          <a:bodyPr/>
          <a:lstStyle/>
          <a:p>
            <a:r>
              <a:rPr lang="en-US" dirty="0"/>
              <a:t>What should you do?</a:t>
            </a:r>
          </a:p>
        </p:txBody>
      </p:sp>
      <p:sp>
        <p:nvSpPr>
          <p:cNvPr id="3" name="Content Placeholder 2">
            <a:extLst>
              <a:ext uri="{FF2B5EF4-FFF2-40B4-BE49-F238E27FC236}">
                <a16:creationId xmlns:a16="http://schemas.microsoft.com/office/drawing/2014/main" id="{898F8B92-4D50-4261-A4E9-C4E239F82341}"/>
              </a:ext>
            </a:extLst>
          </p:cNvPr>
          <p:cNvSpPr>
            <a:spLocks noGrp="1"/>
          </p:cNvSpPr>
          <p:nvPr>
            <p:ph idx="1"/>
          </p:nvPr>
        </p:nvSpPr>
        <p:spPr>
          <a:xfrm>
            <a:off x="1024128" y="2084832"/>
            <a:ext cx="10786872" cy="4023360"/>
          </a:xfrm>
        </p:spPr>
        <p:txBody>
          <a:bodyPr>
            <a:normAutofit lnSpcReduction="10000"/>
          </a:bodyPr>
          <a:lstStyle/>
          <a:p>
            <a:r>
              <a:rPr lang="en-US" dirty="0"/>
              <a:t>When possible, use containers on a single NUMA machine, with single-core programs in each application program.  There will be no real parallelism (except in the Linux kernel), but this will definitely scale well.</a:t>
            </a:r>
          </a:p>
          <a:p>
            <a:endParaRPr lang="en-US" dirty="0"/>
          </a:p>
          <a:p>
            <a:r>
              <a:rPr lang="en-US" dirty="0"/>
              <a:t>Only use multicore parallelism if your team includes sophisticated developers skilled at creating complex systems, like big database servers.</a:t>
            </a:r>
          </a:p>
          <a:p>
            <a:endParaRPr lang="en-US" dirty="0"/>
          </a:p>
          <a:p>
            <a:r>
              <a:rPr lang="en-US" dirty="0"/>
              <a:t>To get high performance, these developers must be very aware of memory allocation policies, mapping of threads to cores, locking behavior, etc.  </a:t>
            </a:r>
          </a:p>
        </p:txBody>
      </p:sp>
      <p:sp>
        <p:nvSpPr>
          <p:cNvPr id="4" name="Footer Placeholder 3">
            <a:extLst>
              <a:ext uri="{FF2B5EF4-FFF2-40B4-BE49-F238E27FC236}">
                <a16:creationId xmlns:a16="http://schemas.microsoft.com/office/drawing/2014/main" id="{688AD756-2279-4A62-A11F-C6EECC8FC42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4E4E119-6416-438A-9122-C64726A7BA04}"/>
              </a:ext>
            </a:extLst>
          </p:cNvPr>
          <p:cNvSpPr>
            <a:spLocks noGrp="1"/>
          </p:cNvSpPr>
          <p:nvPr>
            <p:ph type="sldNum" sz="quarter" idx="12"/>
          </p:nvPr>
        </p:nvSpPr>
        <p:spPr/>
        <p:txBody>
          <a:bodyPr/>
          <a:lstStyle/>
          <a:p>
            <a:fld id="{3C974458-8A97-4835-BF79-1FB6D7856C21}" type="slidenum">
              <a:rPr lang="en-US" smtClean="0"/>
              <a:t>122</a:t>
            </a:fld>
            <a:endParaRPr lang="en-US"/>
          </a:p>
        </p:txBody>
      </p:sp>
    </p:spTree>
    <p:extLst>
      <p:ext uri="{BB962C8B-B14F-4D97-AF65-F5344CB8AC3E}">
        <p14:creationId xmlns:p14="http://schemas.microsoft.com/office/powerpoint/2010/main" val="26123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CD90-25F6-490E-9AA3-28474C66B490}"/>
              </a:ext>
            </a:extLst>
          </p:cNvPr>
          <p:cNvSpPr>
            <a:spLocks noGrp="1"/>
          </p:cNvSpPr>
          <p:nvPr>
            <p:ph type="title"/>
          </p:nvPr>
        </p:nvSpPr>
        <p:spPr/>
        <p:txBody>
          <a:bodyPr/>
          <a:lstStyle/>
          <a:p>
            <a:r>
              <a:rPr lang="en-US" dirty="0"/>
              <a:t>Yet we still see Dramatic Slowdowns!</a:t>
            </a:r>
            <a:endParaRPr lang="en-US" i="1" dirty="0"/>
          </a:p>
        </p:txBody>
      </p:sp>
      <p:sp>
        <p:nvSpPr>
          <p:cNvPr id="3" name="Content Placeholder 2">
            <a:extLst>
              <a:ext uri="{FF2B5EF4-FFF2-40B4-BE49-F238E27FC236}">
                <a16:creationId xmlns:a16="http://schemas.microsoft.com/office/drawing/2014/main" id="{72CC3C64-4476-4924-8393-8BC91839D973}"/>
              </a:ext>
            </a:extLst>
          </p:cNvPr>
          <p:cNvSpPr>
            <a:spLocks noGrp="1"/>
          </p:cNvSpPr>
          <p:nvPr>
            <p:ph idx="1"/>
          </p:nvPr>
        </p:nvSpPr>
        <p:spPr>
          <a:xfrm>
            <a:off x="817685" y="2875084"/>
            <a:ext cx="11201400" cy="3434275"/>
          </a:xfrm>
        </p:spPr>
        <p:txBody>
          <a:bodyPr>
            <a:normAutofit/>
          </a:bodyPr>
          <a:lstStyle/>
          <a:p>
            <a:r>
              <a:rPr lang="en-US" dirty="0"/>
              <a:t>Core problem is that NUMA systems guarantee last-level cache consistency.</a:t>
            </a:r>
          </a:p>
          <a:p>
            <a:r>
              <a:rPr lang="en-US" dirty="0"/>
              <a:t>This ensures that if you access a lock, or a variable, you see the current value.</a:t>
            </a:r>
          </a:p>
          <a:p>
            <a:endParaRPr lang="en-US" dirty="0"/>
          </a:p>
          <a:p>
            <a:r>
              <a:rPr lang="en-US" dirty="0"/>
              <a:t>But cache-consistency for objects in different DRAM segments is costly.</a:t>
            </a:r>
            <a:endParaRPr lang="en-US" sz="2800" dirty="0">
              <a:solidFill>
                <a:srgbClr val="C00000"/>
              </a:solidFill>
            </a:endParaRPr>
          </a:p>
          <a:p>
            <a:endParaRPr lang="en-US" dirty="0"/>
          </a:p>
        </p:txBody>
      </p:sp>
      <p:sp>
        <p:nvSpPr>
          <p:cNvPr id="4" name="Footer Placeholder 3">
            <a:extLst>
              <a:ext uri="{FF2B5EF4-FFF2-40B4-BE49-F238E27FC236}">
                <a16:creationId xmlns:a16="http://schemas.microsoft.com/office/drawing/2014/main" id="{33E3EC63-DEF3-4E0F-86E6-BF9A3C18A34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148D3CE-803B-4199-B95F-75DE6EF8B30C}"/>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406176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CD90-25F6-490E-9AA3-28474C66B490}"/>
              </a:ext>
            </a:extLst>
          </p:cNvPr>
          <p:cNvSpPr>
            <a:spLocks noGrp="1"/>
          </p:cNvSpPr>
          <p:nvPr>
            <p:ph type="title"/>
          </p:nvPr>
        </p:nvSpPr>
        <p:spPr/>
        <p:txBody>
          <a:bodyPr/>
          <a:lstStyle/>
          <a:p>
            <a:r>
              <a:rPr lang="en-US"/>
              <a:t>NUMA consistency?</a:t>
            </a:r>
            <a:endParaRPr lang="en-US" dirty="0"/>
          </a:p>
        </p:txBody>
      </p:sp>
      <p:sp>
        <p:nvSpPr>
          <p:cNvPr id="3" name="Content Placeholder 2">
            <a:extLst>
              <a:ext uri="{FF2B5EF4-FFF2-40B4-BE49-F238E27FC236}">
                <a16:creationId xmlns:a16="http://schemas.microsoft.com/office/drawing/2014/main" id="{72CC3C64-4476-4924-8393-8BC91839D973}"/>
              </a:ext>
            </a:extLst>
          </p:cNvPr>
          <p:cNvSpPr>
            <a:spLocks noGrp="1"/>
          </p:cNvSpPr>
          <p:nvPr>
            <p:ph idx="1"/>
          </p:nvPr>
        </p:nvSpPr>
        <p:spPr/>
        <p:txBody>
          <a:bodyPr>
            <a:normAutofit/>
          </a:bodyPr>
          <a:lstStyle/>
          <a:p>
            <a:r>
              <a:rPr lang="en-US" dirty="0"/>
              <a:t>Closely related to </a:t>
            </a:r>
            <a:r>
              <a:rPr lang="en-US" dirty="0" err="1"/>
              <a:t>Lamport’s</a:t>
            </a:r>
            <a:r>
              <a:rPr lang="en-US" dirty="0"/>
              <a:t> idea of </a:t>
            </a:r>
            <a:r>
              <a:rPr lang="en-US" dirty="0">
                <a:sym typeface="Symbol" panose="05050102010706020507" pitchFamily="18" charset="2"/>
              </a:rPr>
              <a:t> consistency.</a:t>
            </a:r>
            <a:endParaRPr lang="en-US" dirty="0"/>
          </a:p>
          <a:p>
            <a:endParaRPr lang="en-US" dirty="0"/>
          </a:p>
          <a:p>
            <a:r>
              <a:rPr lang="en-US" dirty="0"/>
              <a:t>Concept: Cache-line atomic operations:</a:t>
            </a:r>
          </a:p>
          <a:p>
            <a:pPr lvl="1">
              <a:buFont typeface="Wingdings" panose="05000000000000000000" pitchFamily="2" charset="2"/>
              <a:buChar char="Ø"/>
            </a:pPr>
            <a:r>
              <a:rPr lang="en-US" sz="3000" dirty="0"/>
              <a:t>  Memory is organized in “chunks” called “cache lines”.</a:t>
            </a:r>
          </a:p>
          <a:p>
            <a:pPr lvl="1">
              <a:buFont typeface="Wingdings" panose="05000000000000000000" pitchFamily="2" charset="2"/>
              <a:buChar char="Ø"/>
            </a:pPr>
            <a:r>
              <a:rPr lang="en-US" sz="3000" dirty="0"/>
              <a:t>  Typical cache-line size is 64 bytes (larger &amp; smaller ones exist).</a:t>
            </a:r>
          </a:p>
          <a:p>
            <a:pPr lvl="1">
              <a:buFont typeface="Wingdings" panose="05000000000000000000" pitchFamily="2" charset="2"/>
              <a:buChar char="Ø"/>
            </a:pPr>
            <a:r>
              <a:rPr lang="en-US" sz="3000" dirty="0"/>
              <a:t>  So every read or write “really” accesses 64 bytes.</a:t>
            </a:r>
          </a:p>
          <a:p>
            <a:pPr lvl="1">
              <a:buFont typeface="Wingdings" panose="05000000000000000000" pitchFamily="2" charset="2"/>
              <a:buChar char="Ø"/>
            </a:pPr>
            <a:r>
              <a:rPr lang="en-US" sz="3000" dirty="0"/>
              <a:t>  Cache-line updates/accesses are guaranteed to be in-order.</a:t>
            </a:r>
          </a:p>
          <a:p>
            <a:endParaRPr lang="en-US" dirty="0"/>
          </a:p>
        </p:txBody>
      </p:sp>
      <p:sp>
        <p:nvSpPr>
          <p:cNvPr id="4" name="Footer Placeholder 3">
            <a:extLst>
              <a:ext uri="{FF2B5EF4-FFF2-40B4-BE49-F238E27FC236}">
                <a16:creationId xmlns:a16="http://schemas.microsoft.com/office/drawing/2014/main" id="{33E3EC63-DEF3-4E0F-86E6-BF9A3C18A34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B148D3CE-803B-4199-B95F-75DE6EF8B30C}"/>
              </a:ext>
            </a:extLst>
          </p:cNvPr>
          <p:cNvSpPr>
            <a:spLocks noGrp="1"/>
          </p:cNvSpPr>
          <p:nvPr>
            <p:ph type="sldNum" sz="quarter" idx="12"/>
          </p:nvPr>
        </p:nvSpPr>
        <p:spPr/>
        <p:txBody>
          <a:bodyPr/>
          <a:lstStyle/>
          <a:p>
            <a:fld id="{3C974458-8A97-4835-BF79-1FB6D7856C21}" type="slidenum">
              <a:rPr lang="en-US" smtClean="0"/>
              <a:pPr/>
              <a:t>14</a:t>
            </a:fld>
            <a:endParaRPr lang="en-US"/>
          </a:p>
        </p:txBody>
      </p:sp>
    </p:spTree>
    <p:extLst>
      <p:ext uri="{BB962C8B-B14F-4D97-AF65-F5344CB8AC3E}">
        <p14:creationId xmlns:p14="http://schemas.microsoft.com/office/powerpoint/2010/main" val="231645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A1E0-0375-475E-A011-25CDF00E04F8}"/>
              </a:ext>
            </a:extLst>
          </p:cNvPr>
          <p:cNvSpPr>
            <a:spLocks noGrp="1"/>
          </p:cNvSpPr>
          <p:nvPr>
            <p:ph type="title"/>
          </p:nvPr>
        </p:nvSpPr>
        <p:spPr/>
        <p:txBody>
          <a:bodyPr/>
          <a:lstStyle/>
          <a:p>
            <a:r>
              <a:rPr lang="en-US" dirty="0"/>
              <a:t>Default Last-Level Cache policy</a:t>
            </a:r>
          </a:p>
        </p:txBody>
      </p:sp>
      <p:sp>
        <p:nvSpPr>
          <p:cNvPr id="3" name="Content Placeholder 2">
            <a:extLst>
              <a:ext uri="{FF2B5EF4-FFF2-40B4-BE49-F238E27FC236}">
                <a16:creationId xmlns:a16="http://schemas.microsoft.com/office/drawing/2014/main" id="{5DE40944-CE3B-4C0A-B2F3-6D784D3DF64C}"/>
              </a:ext>
            </a:extLst>
          </p:cNvPr>
          <p:cNvSpPr>
            <a:spLocks noGrp="1"/>
          </p:cNvSpPr>
          <p:nvPr>
            <p:ph idx="1"/>
          </p:nvPr>
        </p:nvSpPr>
        <p:spPr>
          <a:xfrm>
            <a:off x="1024127" y="2286000"/>
            <a:ext cx="10929747" cy="4023360"/>
          </a:xfrm>
        </p:spPr>
        <p:txBody>
          <a:bodyPr>
            <a:normAutofit/>
          </a:bodyPr>
          <a:lstStyle/>
          <a:p>
            <a:r>
              <a:rPr lang="en-US" dirty="0"/>
              <a:t>When data is accessed, corresponding cache lines are pulled into LL cache.  </a:t>
            </a:r>
          </a:p>
          <a:p>
            <a:pPr>
              <a:buFont typeface="Wingdings" panose="05000000000000000000" pitchFamily="2" charset="2"/>
              <a:buChar char="Ø"/>
            </a:pPr>
            <a:r>
              <a:rPr lang="en-US" dirty="0"/>
              <a:t>  Most caches can handle some limited number of collisions.</a:t>
            </a:r>
          </a:p>
          <a:p>
            <a:pPr>
              <a:buFont typeface="Wingdings" panose="05000000000000000000" pitchFamily="2" charset="2"/>
              <a:buChar char="Ø"/>
            </a:pPr>
            <a:r>
              <a:rPr lang="en-US" dirty="0"/>
              <a:t>  Data is evicted (normally LRU) if many distinct accesses collide.</a:t>
            </a:r>
          </a:p>
          <a:p>
            <a:pPr>
              <a:buFont typeface="Wingdings" panose="05000000000000000000" pitchFamily="2" charset="2"/>
              <a:buChar char="Ø"/>
            </a:pPr>
            <a:r>
              <a:rPr lang="en-US" dirty="0"/>
              <a:t>  Write-thru caching policy is common: if you update an object, your LL</a:t>
            </a:r>
            <a:br>
              <a:rPr lang="en-US" dirty="0"/>
            </a:br>
            <a:r>
              <a:rPr lang="en-US" dirty="0"/>
              <a:t>    cache is updated instantly.  The actual update occurs asynchronously.</a:t>
            </a:r>
          </a:p>
          <a:p>
            <a:pPr marL="0" indent="0">
              <a:buNone/>
            </a:pPr>
            <a:r>
              <a:rPr lang="en-US" dirty="0"/>
              <a:t>While cached, the memory controller maintains a watch on the memory unit.  If the cached line is modified, the controller will invalidate the cached entry.</a:t>
            </a:r>
          </a:p>
          <a:p>
            <a:pPr marL="0" indent="0">
              <a:buNone/>
            </a:pPr>
            <a:endParaRPr lang="en-US" dirty="0"/>
          </a:p>
        </p:txBody>
      </p:sp>
      <p:sp>
        <p:nvSpPr>
          <p:cNvPr id="4" name="Footer Placeholder 3">
            <a:extLst>
              <a:ext uri="{FF2B5EF4-FFF2-40B4-BE49-F238E27FC236}">
                <a16:creationId xmlns:a16="http://schemas.microsoft.com/office/drawing/2014/main" id="{FA3B6676-7974-4313-8F6F-FE420BCD813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0D57C72-1F21-49D5-9790-94A77C4F7670}"/>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227492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A5B55-E351-4170-9CDB-3BCEDB9BB387}"/>
              </a:ext>
            </a:extLst>
          </p:cNvPr>
          <p:cNvSpPr>
            <a:spLocks noGrp="1"/>
          </p:cNvSpPr>
          <p:nvPr>
            <p:ph type="title"/>
          </p:nvPr>
        </p:nvSpPr>
        <p:spPr/>
        <p:txBody>
          <a:bodyPr/>
          <a:lstStyle/>
          <a:p>
            <a:r>
              <a:rPr lang="en-US" dirty="0"/>
              <a:t>Cache coherency models</a:t>
            </a:r>
          </a:p>
        </p:txBody>
      </p:sp>
      <p:sp>
        <p:nvSpPr>
          <p:cNvPr id="6" name="Content Placeholder 5">
            <a:extLst>
              <a:ext uri="{FF2B5EF4-FFF2-40B4-BE49-F238E27FC236}">
                <a16:creationId xmlns:a16="http://schemas.microsoft.com/office/drawing/2014/main" id="{F228037F-35C2-4842-9013-06AF632021C0}"/>
              </a:ext>
            </a:extLst>
          </p:cNvPr>
          <p:cNvSpPr>
            <a:spLocks noGrp="1"/>
          </p:cNvSpPr>
          <p:nvPr>
            <p:ph idx="1"/>
          </p:nvPr>
        </p:nvSpPr>
        <p:spPr/>
        <p:txBody>
          <a:bodyPr>
            <a:normAutofit fontScale="92500"/>
          </a:bodyPr>
          <a:lstStyle/>
          <a:p>
            <a:r>
              <a:rPr lang="en-US" dirty="0"/>
              <a:t>But this default behavior is just one of several.  Compiler picks the default unless you override it.</a:t>
            </a:r>
          </a:p>
          <a:p>
            <a:endParaRPr lang="en-US" dirty="0"/>
          </a:p>
          <a:p>
            <a:r>
              <a:rPr lang="en-US" dirty="0"/>
              <a:t>Models range from very weak coherence models to extremely strong ones.   In this sense the default is “coherence only if you use locking to protect shared memory objects”.  </a:t>
            </a:r>
            <a:r>
              <a:rPr lang="en-US" i="1" dirty="0"/>
              <a:t>Requires locking.</a:t>
            </a:r>
          </a:p>
          <a:p>
            <a:endParaRPr lang="en-US" dirty="0"/>
          </a:p>
          <a:p>
            <a:r>
              <a:rPr lang="en-US" dirty="0"/>
              <a:t>You can get more control via annotations in your C++ or C# or Java code, such as the “volatile” keyword.  Volatile is more expensive, but doesn’t require locking</a:t>
            </a:r>
          </a:p>
        </p:txBody>
      </p:sp>
      <p:sp>
        <p:nvSpPr>
          <p:cNvPr id="3" name="Footer Placeholder 2">
            <a:extLst>
              <a:ext uri="{FF2B5EF4-FFF2-40B4-BE49-F238E27FC236}">
                <a16:creationId xmlns:a16="http://schemas.microsoft.com/office/drawing/2014/main" id="{44779CE5-C256-4150-9115-D8E42A460DF2}"/>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2C5495C1-C377-4AF5-8543-2FDC3F9A31F4}"/>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12246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0B6F-F2C0-42FD-95DC-D71221017A2F}"/>
              </a:ext>
            </a:extLst>
          </p:cNvPr>
          <p:cNvSpPr>
            <a:spLocks noGrp="1"/>
          </p:cNvSpPr>
          <p:nvPr>
            <p:ph type="title"/>
          </p:nvPr>
        </p:nvSpPr>
        <p:spPr/>
        <p:txBody>
          <a:bodyPr/>
          <a:lstStyle/>
          <a:p>
            <a:r>
              <a:rPr lang="en-US" dirty="0"/>
              <a:t>How to get into trouble</a:t>
            </a:r>
          </a:p>
        </p:txBody>
      </p:sp>
      <p:sp>
        <p:nvSpPr>
          <p:cNvPr id="3" name="Content Placeholder 2">
            <a:extLst>
              <a:ext uri="{FF2B5EF4-FFF2-40B4-BE49-F238E27FC236}">
                <a16:creationId xmlns:a16="http://schemas.microsoft.com/office/drawing/2014/main" id="{6BF93E6D-EDEB-44D2-8376-95BAB807097E}"/>
              </a:ext>
            </a:extLst>
          </p:cNvPr>
          <p:cNvSpPr>
            <a:spLocks noGrp="1"/>
          </p:cNvSpPr>
          <p:nvPr>
            <p:ph idx="1"/>
          </p:nvPr>
        </p:nvSpPr>
        <p:spPr/>
        <p:txBody>
          <a:bodyPr>
            <a:normAutofit fontScale="85000" lnSpcReduction="20000"/>
          </a:bodyPr>
          <a:lstStyle/>
          <a:p>
            <a:r>
              <a:rPr lang="en-US" dirty="0"/>
              <a:t>Take a program that creates lots of threads and assign many cores to it</a:t>
            </a:r>
          </a:p>
          <a:p>
            <a:r>
              <a:rPr lang="en-US" dirty="0"/>
              <a:t>Now have some threads produce objects that other threads consume.</a:t>
            </a:r>
          </a:p>
          <a:p>
            <a:pPr>
              <a:buFont typeface="Wingdings" panose="05000000000000000000" pitchFamily="2" charset="2"/>
              <a:buChar char="Ø"/>
            </a:pPr>
            <a:r>
              <a:rPr lang="en-US" dirty="0"/>
              <a:t>  CS4410 teaches you to do this.</a:t>
            </a:r>
          </a:p>
          <a:p>
            <a:pPr>
              <a:buFont typeface="Wingdings" panose="05000000000000000000" pitchFamily="2" charset="2"/>
              <a:buChar char="Ø"/>
            </a:pPr>
            <a:r>
              <a:rPr lang="en-US" dirty="0"/>
              <a:t>  A typical approach uses round-robin buffers of pointers: to move an object from A</a:t>
            </a:r>
            <a:br>
              <a:rPr lang="en-US" dirty="0"/>
            </a:br>
            <a:r>
              <a:rPr lang="en-US" dirty="0"/>
              <a:t>    to B, you place a pointer to the object into the buffer.</a:t>
            </a:r>
          </a:p>
          <a:p>
            <a:pPr marL="0" indent="0">
              <a:buNone/>
            </a:pPr>
            <a:r>
              <a:rPr lang="en-US" dirty="0"/>
              <a:t/>
            </a:r>
            <a:br>
              <a:rPr lang="en-US" dirty="0"/>
            </a:br>
            <a:r>
              <a:rPr lang="en-US" b="1" dirty="0">
                <a:solidFill>
                  <a:srgbClr val="C00000"/>
                </a:solidFill>
              </a:rPr>
              <a:t>… your program will be incredibly slow!</a:t>
            </a:r>
          </a:p>
          <a:p>
            <a:pPr>
              <a:buFont typeface="Wingdings" panose="05000000000000000000" pitchFamily="2" charset="2"/>
              <a:buChar char="Ø"/>
            </a:pPr>
            <a:r>
              <a:rPr lang="en-US" dirty="0"/>
              <a:t>  Now you can easily end up with core A trying to access memory</a:t>
            </a:r>
            <a:br>
              <a:rPr lang="en-US" dirty="0"/>
            </a:br>
            <a:r>
              <a:rPr lang="en-US" dirty="0"/>
              <a:t>    allocated close to core B.  This works… but is very slow.</a:t>
            </a:r>
          </a:p>
          <a:p>
            <a:pPr>
              <a:buFont typeface="Wingdings" panose="05000000000000000000" pitchFamily="2" charset="2"/>
              <a:buChar char="Ø"/>
            </a:pPr>
            <a:r>
              <a:rPr lang="en-US" dirty="0"/>
              <a:t>  Copying would be faster: if A copies its objects into replicas living on B, you</a:t>
            </a:r>
            <a:br>
              <a:rPr lang="en-US" dirty="0"/>
            </a:br>
            <a:r>
              <a:rPr lang="en-US" dirty="0"/>
              <a:t>    leverage an efficient hardware implementation of </a:t>
            </a:r>
            <a:r>
              <a:rPr lang="en-US" dirty="0" err="1"/>
              <a:t>memcpy</a:t>
            </a:r>
            <a:r>
              <a:rPr lang="en-US" dirty="0"/>
              <a:t>.</a:t>
            </a:r>
          </a:p>
        </p:txBody>
      </p:sp>
      <p:sp>
        <p:nvSpPr>
          <p:cNvPr id="4" name="Footer Placeholder 3">
            <a:extLst>
              <a:ext uri="{FF2B5EF4-FFF2-40B4-BE49-F238E27FC236}">
                <a16:creationId xmlns:a16="http://schemas.microsoft.com/office/drawing/2014/main" id="{2EF8A57E-9351-48A8-A8AC-ADED36E2F847}"/>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7C3A103-81ED-4140-A4BC-D5EF4A933DA7}"/>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251359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62BC2C-A424-4AFF-B202-ED9AA6449461}"/>
              </a:ext>
            </a:extLst>
          </p:cNvPr>
          <p:cNvSpPr txBox="1"/>
          <p:nvPr/>
        </p:nvSpPr>
        <p:spPr>
          <a:xfrm>
            <a:off x="8013569" y="2011403"/>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9" name="TextBox 8">
            <a:extLst>
              <a:ext uri="{FF2B5EF4-FFF2-40B4-BE49-F238E27FC236}">
                <a16:creationId xmlns:a16="http://schemas.microsoft.com/office/drawing/2014/main" id="{0F4478DE-4022-495F-8278-2578B791FCE4}"/>
              </a:ext>
            </a:extLst>
          </p:cNvPr>
          <p:cNvSpPr txBox="1"/>
          <p:nvPr/>
        </p:nvSpPr>
        <p:spPr>
          <a:xfrm>
            <a:off x="8013568" y="2999073"/>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1" name="TextBox 50">
            <a:extLst>
              <a:ext uri="{FF2B5EF4-FFF2-40B4-BE49-F238E27FC236}">
                <a16:creationId xmlns:a16="http://schemas.microsoft.com/office/drawing/2014/main" id="{04F9F456-1FF6-43E2-8522-5ECA512B4715}"/>
              </a:ext>
            </a:extLst>
          </p:cNvPr>
          <p:cNvSpPr txBox="1"/>
          <p:nvPr/>
        </p:nvSpPr>
        <p:spPr>
          <a:xfrm>
            <a:off x="8165969" y="2163803"/>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2" name="TextBox 51">
            <a:extLst>
              <a:ext uri="{FF2B5EF4-FFF2-40B4-BE49-F238E27FC236}">
                <a16:creationId xmlns:a16="http://schemas.microsoft.com/office/drawing/2014/main" id="{B593BAFA-BF0B-43A2-805F-DFBEE639E4E3}"/>
              </a:ext>
            </a:extLst>
          </p:cNvPr>
          <p:cNvSpPr txBox="1"/>
          <p:nvPr/>
        </p:nvSpPr>
        <p:spPr>
          <a:xfrm>
            <a:off x="8165968" y="3151473"/>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3" name="TextBox 52">
            <a:extLst>
              <a:ext uri="{FF2B5EF4-FFF2-40B4-BE49-F238E27FC236}">
                <a16:creationId xmlns:a16="http://schemas.microsoft.com/office/drawing/2014/main" id="{F9DE885F-F7C4-4F20-888B-282CF1B7ACFD}"/>
              </a:ext>
            </a:extLst>
          </p:cNvPr>
          <p:cNvSpPr txBox="1"/>
          <p:nvPr/>
        </p:nvSpPr>
        <p:spPr>
          <a:xfrm>
            <a:off x="8318369" y="2316203"/>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4" name="TextBox 53">
            <a:extLst>
              <a:ext uri="{FF2B5EF4-FFF2-40B4-BE49-F238E27FC236}">
                <a16:creationId xmlns:a16="http://schemas.microsoft.com/office/drawing/2014/main" id="{D3A6F577-0C59-40CE-ABDB-4E9C7DB14812}"/>
              </a:ext>
            </a:extLst>
          </p:cNvPr>
          <p:cNvSpPr txBox="1"/>
          <p:nvPr/>
        </p:nvSpPr>
        <p:spPr>
          <a:xfrm>
            <a:off x="8318368" y="3303873"/>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5" name="TextBox 54">
            <a:extLst>
              <a:ext uri="{FF2B5EF4-FFF2-40B4-BE49-F238E27FC236}">
                <a16:creationId xmlns:a16="http://schemas.microsoft.com/office/drawing/2014/main" id="{AEFC5416-BE80-4A40-A60D-227834E8C6C7}"/>
              </a:ext>
            </a:extLst>
          </p:cNvPr>
          <p:cNvSpPr txBox="1"/>
          <p:nvPr/>
        </p:nvSpPr>
        <p:spPr>
          <a:xfrm>
            <a:off x="8470769" y="2468603"/>
            <a:ext cx="1679330" cy="892552"/>
          </a:xfrm>
          <a:prstGeom prst="rect">
            <a:avLst/>
          </a:prstGeom>
          <a:solidFill>
            <a:srgbClr val="FFFF00"/>
          </a:solidFill>
          <a:ln w="28575">
            <a:solidFill>
              <a:schemeClr val="accent1"/>
            </a:solidFill>
          </a:ln>
        </p:spPr>
        <p:txBody>
          <a:bodyPr wrap="square" rtlCol="0">
            <a:spAutoFit/>
          </a:bodyPr>
          <a:lstStyle/>
          <a:p>
            <a:pPr algn="ctr"/>
            <a:r>
              <a:rPr lang="en-US" dirty="0"/>
              <a:t>This is a Yellow Core</a:t>
            </a:r>
          </a:p>
          <a:p>
            <a:pPr algn="ctr"/>
            <a:endParaRPr lang="en-US" sz="1600" dirty="0"/>
          </a:p>
        </p:txBody>
      </p:sp>
      <p:sp>
        <p:nvSpPr>
          <p:cNvPr id="56" name="TextBox 55">
            <a:extLst>
              <a:ext uri="{FF2B5EF4-FFF2-40B4-BE49-F238E27FC236}">
                <a16:creationId xmlns:a16="http://schemas.microsoft.com/office/drawing/2014/main" id="{FA4A9B9C-AC06-4AAA-8EF2-B797756B25EC}"/>
              </a:ext>
            </a:extLst>
          </p:cNvPr>
          <p:cNvSpPr txBox="1"/>
          <p:nvPr/>
        </p:nvSpPr>
        <p:spPr>
          <a:xfrm>
            <a:off x="8470768" y="3456273"/>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6" name="TextBox 5">
            <a:extLst>
              <a:ext uri="{FF2B5EF4-FFF2-40B4-BE49-F238E27FC236}">
                <a16:creationId xmlns:a16="http://schemas.microsoft.com/office/drawing/2014/main" id="{D5495455-E68B-4FF9-8ECB-D1C65C382FFF}"/>
              </a:ext>
            </a:extLst>
          </p:cNvPr>
          <p:cNvSpPr txBox="1"/>
          <p:nvPr/>
        </p:nvSpPr>
        <p:spPr>
          <a:xfrm>
            <a:off x="1882079" y="18868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7" name="TextBox 6">
            <a:extLst>
              <a:ext uri="{FF2B5EF4-FFF2-40B4-BE49-F238E27FC236}">
                <a16:creationId xmlns:a16="http://schemas.microsoft.com/office/drawing/2014/main" id="{22C41DC4-2E73-48DD-A38C-6EB2B0D2E116}"/>
              </a:ext>
            </a:extLst>
          </p:cNvPr>
          <p:cNvSpPr txBox="1"/>
          <p:nvPr/>
        </p:nvSpPr>
        <p:spPr>
          <a:xfrm>
            <a:off x="1882078" y="28745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5" name="TextBox 44">
            <a:extLst>
              <a:ext uri="{FF2B5EF4-FFF2-40B4-BE49-F238E27FC236}">
                <a16:creationId xmlns:a16="http://schemas.microsoft.com/office/drawing/2014/main" id="{E7545FEC-AAA5-4DBC-9C57-74AD74A7E8D5}"/>
              </a:ext>
            </a:extLst>
          </p:cNvPr>
          <p:cNvSpPr txBox="1"/>
          <p:nvPr/>
        </p:nvSpPr>
        <p:spPr>
          <a:xfrm>
            <a:off x="2034479" y="20392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46" name="TextBox 45">
            <a:extLst>
              <a:ext uri="{FF2B5EF4-FFF2-40B4-BE49-F238E27FC236}">
                <a16:creationId xmlns:a16="http://schemas.microsoft.com/office/drawing/2014/main" id="{3D73C311-86B8-4EC4-BDEA-F867DFD4D691}"/>
              </a:ext>
            </a:extLst>
          </p:cNvPr>
          <p:cNvSpPr txBox="1"/>
          <p:nvPr/>
        </p:nvSpPr>
        <p:spPr>
          <a:xfrm>
            <a:off x="2034478" y="30269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7" name="TextBox 46">
            <a:extLst>
              <a:ext uri="{FF2B5EF4-FFF2-40B4-BE49-F238E27FC236}">
                <a16:creationId xmlns:a16="http://schemas.microsoft.com/office/drawing/2014/main" id="{B6726FCE-EBBC-4138-83ED-91391CFFE9EB}"/>
              </a:ext>
            </a:extLst>
          </p:cNvPr>
          <p:cNvSpPr txBox="1"/>
          <p:nvPr/>
        </p:nvSpPr>
        <p:spPr>
          <a:xfrm>
            <a:off x="2186879" y="21916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48" name="TextBox 47">
            <a:extLst>
              <a:ext uri="{FF2B5EF4-FFF2-40B4-BE49-F238E27FC236}">
                <a16:creationId xmlns:a16="http://schemas.microsoft.com/office/drawing/2014/main" id="{441120DD-EBF2-48CF-A14F-91A3F4F79FB3}"/>
              </a:ext>
            </a:extLst>
          </p:cNvPr>
          <p:cNvSpPr txBox="1"/>
          <p:nvPr/>
        </p:nvSpPr>
        <p:spPr>
          <a:xfrm>
            <a:off x="2186878" y="31793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9" name="TextBox 48">
            <a:extLst>
              <a:ext uri="{FF2B5EF4-FFF2-40B4-BE49-F238E27FC236}">
                <a16:creationId xmlns:a16="http://schemas.microsoft.com/office/drawing/2014/main" id="{257F3F1D-4962-4466-BB54-BFA2DF9D749A}"/>
              </a:ext>
            </a:extLst>
          </p:cNvPr>
          <p:cNvSpPr txBox="1"/>
          <p:nvPr/>
        </p:nvSpPr>
        <p:spPr>
          <a:xfrm>
            <a:off x="2339279" y="2316203"/>
            <a:ext cx="1679330" cy="923330"/>
          </a:xfrm>
          <a:prstGeom prst="rect">
            <a:avLst/>
          </a:prstGeom>
          <a:solidFill>
            <a:srgbClr val="92D050"/>
          </a:solidFill>
          <a:ln w="28575">
            <a:solidFill>
              <a:schemeClr val="accent1"/>
            </a:solidFill>
          </a:ln>
        </p:spPr>
        <p:txBody>
          <a:bodyPr wrap="square" rtlCol="0">
            <a:spAutoFit/>
          </a:bodyPr>
          <a:lstStyle/>
          <a:p>
            <a:pPr algn="ctr"/>
            <a:r>
              <a:rPr lang="en-US" dirty="0"/>
              <a:t>This is a Green Core</a:t>
            </a:r>
          </a:p>
          <a:p>
            <a:pPr algn="ctr"/>
            <a:endParaRPr lang="en-US" dirty="0"/>
          </a:p>
        </p:txBody>
      </p:sp>
      <p:sp>
        <p:nvSpPr>
          <p:cNvPr id="50" name="TextBox 49">
            <a:extLst>
              <a:ext uri="{FF2B5EF4-FFF2-40B4-BE49-F238E27FC236}">
                <a16:creationId xmlns:a16="http://schemas.microsoft.com/office/drawing/2014/main" id="{433DC3E8-D3EE-4CC3-8EE7-46A09B0BC8D5}"/>
              </a:ext>
            </a:extLst>
          </p:cNvPr>
          <p:cNvSpPr txBox="1"/>
          <p:nvPr/>
        </p:nvSpPr>
        <p:spPr>
          <a:xfrm>
            <a:off x="2339278" y="33317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2" name="Title 1">
            <a:extLst>
              <a:ext uri="{FF2B5EF4-FFF2-40B4-BE49-F238E27FC236}">
                <a16:creationId xmlns:a16="http://schemas.microsoft.com/office/drawing/2014/main" id="{3F359540-9FC5-4E4F-9BEB-EE300B8E5B8A}"/>
              </a:ext>
            </a:extLst>
          </p:cNvPr>
          <p:cNvSpPr>
            <a:spLocks noGrp="1"/>
          </p:cNvSpPr>
          <p:nvPr>
            <p:ph type="title"/>
          </p:nvPr>
        </p:nvSpPr>
        <p:spPr/>
        <p:txBody>
          <a:bodyPr/>
          <a:lstStyle/>
          <a:p>
            <a:r>
              <a:rPr lang="en-US" dirty="0"/>
              <a:t>Cost example, in Pictures</a:t>
            </a:r>
          </a:p>
        </p:txBody>
      </p:sp>
      <p:sp>
        <p:nvSpPr>
          <p:cNvPr id="4" name="Footer Placeholder 3">
            <a:extLst>
              <a:ext uri="{FF2B5EF4-FFF2-40B4-BE49-F238E27FC236}">
                <a16:creationId xmlns:a16="http://schemas.microsoft.com/office/drawing/2014/main" id="{36AA6A8F-980A-4C26-A1A0-5A2C0E6FFE58}"/>
              </a:ext>
            </a:extLst>
          </p:cNvPr>
          <p:cNvSpPr>
            <a:spLocks noGrp="1"/>
          </p:cNvSpPr>
          <p:nvPr>
            <p:ph type="ftr" sz="quarter" idx="11"/>
          </p:nvPr>
        </p:nvSpPr>
        <p:spPr>
          <a:xfrm>
            <a:off x="4842741" y="6470704"/>
            <a:ext cx="5901459" cy="274320"/>
          </a:xfrm>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97E9B12-D1B2-467B-A5A7-CD6C2227915A}"/>
              </a:ext>
            </a:extLst>
          </p:cNvPr>
          <p:cNvSpPr>
            <a:spLocks noGrp="1"/>
          </p:cNvSpPr>
          <p:nvPr>
            <p:ph type="sldNum" sz="quarter" idx="12"/>
          </p:nvPr>
        </p:nvSpPr>
        <p:spPr/>
        <p:txBody>
          <a:bodyPr/>
          <a:lstStyle/>
          <a:p>
            <a:fld id="{3C974458-8A97-4835-BF79-1FB6D7856C21}" type="slidenum">
              <a:rPr lang="en-US" smtClean="0"/>
              <a:t>18</a:t>
            </a:fld>
            <a:endParaRPr lang="en-US"/>
          </a:p>
        </p:txBody>
      </p:sp>
      <p:sp>
        <p:nvSpPr>
          <p:cNvPr id="11" name="Rectangle 10">
            <a:extLst>
              <a:ext uri="{FF2B5EF4-FFF2-40B4-BE49-F238E27FC236}">
                <a16:creationId xmlns:a16="http://schemas.microsoft.com/office/drawing/2014/main" id="{397374A6-0E1D-474A-8362-A1F405066216}"/>
              </a:ext>
            </a:extLst>
          </p:cNvPr>
          <p:cNvSpPr/>
          <p:nvPr/>
        </p:nvSpPr>
        <p:spPr>
          <a:xfrm>
            <a:off x="1758462" y="1793631"/>
            <a:ext cx="8634046" cy="4185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9A3F53-20D4-440A-9DB7-A0F48F053FA3}"/>
              </a:ext>
            </a:extLst>
          </p:cNvPr>
          <p:cNvSpPr txBox="1"/>
          <p:nvPr/>
        </p:nvSpPr>
        <p:spPr>
          <a:xfrm>
            <a:off x="4148765" y="2191682"/>
            <a:ext cx="3887046" cy="3539430"/>
          </a:xfrm>
          <a:prstGeom prst="rect">
            <a:avLst/>
          </a:prstGeom>
          <a:solidFill>
            <a:srgbClr val="FF66CC"/>
          </a:solidFill>
        </p:spPr>
        <p:txBody>
          <a:bodyPr wrap="square" rtlCol="0">
            <a:spAutoFit/>
          </a:bodyPr>
          <a:lstStyle/>
          <a:p>
            <a:pPr algn="ctr"/>
            <a:r>
              <a:rPr lang="en-US" sz="2800" dirty="0"/>
              <a:t>NUMA server, one “node” has multiple cores (8 in this example), and two DRAM memory modules.</a:t>
            </a:r>
          </a:p>
          <a:p>
            <a:pPr algn="ctr"/>
            <a:r>
              <a:rPr lang="en-US" sz="2800" dirty="0"/>
              <a:t>All cores can access all memory, but the speed of access is best if a core talks to its “local” DRAM.</a:t>
            </a:r>
          </a:p>
        </p:txBody>
      </p:sp>
      <p:sp>
        <p:nvSpPr>
          <p:cNvPr id="13" name="TextBox 12">
            <a:extLst>
              <a:ext uri="{FF2B5EF4-FFF2-40B4-BE49-F238E27FC236}">
                <a16:creationId xmlns:a16="http://schemas.microsoft.com/office/drawing/2014/main" id="{AD7F25D7-E291-4E33-8E26-0A33FE4AFDE6}"/>
              </a:ext>
            </a:extLst>
          </p:cNvPr>
          <p:cNvSpPr txBox="1"/>
          <p:nvPr/>
        </p:nvSpPr>
        <p:spPr>
          <a:xfrm>
            <a:off x="1855177" y="4088423"/>
            <a:ext cx="2127738" cy="1754326"/>
          </a:xfrm>
          <a:prstGeom prst="rect">
            <a:avLst/>
          </a:prstGeom>
          <a:solidFill>
            <a:srgbClr val="00B050"/>
          </a:solidFill>
          <a:ln w="38100">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dirty="0"/>
          </a:p>
          <a:p>
            <a:endParaRPr lang="en-US" dirty="0"/>
          </a:p>
          <a:p>
            <a:r>
              <a:rPr lang="en-US" dirty="0"/>
              <a:t>DRAM</a:t>
            </a:r>
          </a:p>
        </p:txBody>
      </p:sp>
      <p:sp>
        <p:nvSpPr>
          <p:cNvPr id="14" name="TextBox 13">
            <a:extLst>
              <a:ext uri="{FF2B5EF4-FFF2-40B4-BE49-F238E27FC236}">
                <a16:creationId xmlns:a16="http://schemas.microsoft.com/office/drawing/2014/main" id="{BD44A173-B6D9-421E-AB1D-5DC720316F8B}"/>
              </a:ext>
            </a:extLst>
          </p:cNvPr>
          <p:cNvSpPr txBox="1"/>
          <p:nvPr/>
        </p:nvSpPr>
        <p:spPr>
          <a:xfrm>
            <a:off x="8170984" y="4143729"/>
            <a:ext cx="2127738" cy="1754326"/>
          </a:xfrm>
          <a:prstGeom prst="rect">
            <a:avLst/>
          </a:prstGeom>
          <a:solidFill>
            <a:srgbClr val="FFFF00"/>
          </a:solidFill>
          <a:ln w="38100">
            <a:solidFill>
              <a:schemeClr val="tx1"/>
            </a:solidFill>
          </a:ln>
        </p:spPr>
        <p:txBody>
          <a:bodyPr wrap="square" rtlCol="0">
            <a:spAutoFit/>
          </a:bodyPr>
          <a:lstStyle/>
          <a:p>
            <a:pPr algn="r"/>
            <a:endParaRPr lang="en-US" dirty="0"/>
          </a:p>
          <a:p>
            <a:pPr algn="r"/>
            <a:endParaRPr lang="en-US" dirty="0"/>
          </a:p>
          <a:p>
            <a:pPr algn="r"/>
            <a:endParaRPr lang="en-US" dirty="0"/>
          </a:p>
          <a:p>
            <a:pPr algn="r"/>
            <a:endParaRPr lang="en-US" dirty="0"/>
          </a:p>
          <a:p>
            <a:pPr algn="r"/>
            <a:endParaRPr lang="en-US" dirty="0"/>
          </a:p>
          <a:p>
            <a:pPr algn="r"/>
            <a:r>
              <a:rPr lang="en-US" dirty="0"/>
              <a:t>DRAM</a:t>
            </a:r>
          </a:p>
        </p:txBody>
      </p:sp>
    </p:spTree>
    <p:extLst>
      <p:ext uri="{BB962C8B-B14F-4D97-AF65-F5344CB8AC3E}">
        <p14:creationId xmlns:p14="http://schemas.microsoft.com/office/powerpoint/2010/main" val="3368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62BC2C-A424-4AFF-B202-ED9AA6449461}"/>
              </a:ext>
            </a:extLst>
          </p:cNvPr>
          <p:cNvSpPr txBox="1"/>
          <p:nvPr/>
        </p:nvSpPr>
        <p:spPr>
          <a:xfrm>
            <a:off x="7213469" y="18318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9" name="TextBox 8">
            <a:extLst>
              <a:ext uri="{FF2B5EF4-FFF2-40B4-BE49-F238E27FC236}">
                <a16:creationId xmlns:a16="http://schemas.microsoft.com/office/drawing/2014/main" id="{0F4478DE-4022-495F-8278-2578B791FCE4}"/>
              </a:ext>
            </a:extLst>
          </p:cNvPr>
          <p:cNvSpPr txBox="1"/>
          <p:nvPr/>
        </p:nvSpPr>
        <p:spPr>
          <a:xfrm>
            <a:off x="7213468" y="28195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1" name="TextBox 50">
            <a:extLst>
              <a:ext uri="{FF2B5EF4-FFF2-40B4-BE49-F238E27FC236}">
                <a16:creationId xmlns:a16="http://schemas.microsoft.com/office/drawing/2014/main" id="{04F9F456-1FF6-43E2-8522-5ECA512B4715}"/>
              </a:ext>
            </a:extLst>
          </p:cNvPr>
          <p:cNvSpPr txBox="1"/>
          <p:nvPr/>
        </p:nvSpPr>
        <p:spPr>
          <a:xfrm>
            <a:off x="7365869" y="19842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2" name="TextBox 51">
            <a:extLst>
              <a:ext uri="{FF2B5EF4-FFF2-40B4-BE49-F238E27FC236}">
                <a16:creationId xmlns:a16="http://schemas.microsoft.com/office/drawing/2014/main" id="{B593BAFA-BF0B-43A2-805F-DFBEE639E4E3}"/>
              </a:ext>
            </a:extLst>
          </p:cNvPr>
          <p:cNvSpPr txBox="1"/>
          <p:nvPr/>
        </p:nvSpPr>
        <p:spPr>
          <a:xfrm>
            <a:off x="7365868" y="29719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3" name="TextBox 52">
            <a:extLst>
              <a:ext uri="{FF2B5EF4-FFF2-40B4-BE49-F238E27FC236}">
                <a16:creationId xmlns:a16="http://schemas.microsoft.com/office/drawing/2014/main" id="{F9DE885F-F7C4-4F20-888B-282CF1B7ACFD}"/>
              </a:ext>
            </a:extLst>
          </p:cNvPr>
          <p:cNvSpPr txBox="1"/>
          <p:nvPr/>
        </p:nvSpPr>
        <p:spPr>
          <a:xfrm>
            <a:off x="7518269" y="21366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4" name="TextBox 53">
            <a:extLst>
              <a:ext uri="{FF2B5EF4-FFF2-40B4-BE49-F238E27FC236}">
                <a16:creationId xmlns:a16="http://schemas.microsoft.com/office/drawing/2014/main" id="{D3A6F577-0C59-40CE-ABDB-4E9C7DB14812}"/>
              </a:ext>
            </a:extLst>
          </p:cNvPr>
          <p:cNvSpPr txBox="1"/>
          <p:nvPr/>
        </p:nvSpPr>
        <p:spPr>
          <a:xfrm>
            <a:off x="7518268" y="31243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5" name="TextBox 54">
            <a:extLst>
              <a:ext uri="{FF2B5EF4-FFF2-40B4-BE49-F238E27FC236}">
                <a16:creationId xmlns:a16="http://schemas.microsoft.com/office/drawing/2014/main" id="{AEFC5416-BE80-4A40-A60D-227834E8C6C7}"/>
              </a:ext>
            </a:extLst>
          </p:cNvPr>
          <p:cNvSpPr txBox="1"/>
          <p:nvPr/>
        </p:nvSpPr>
        <p:spPr>
          <a:xfrm>
            <a:off x="7670669" y="22890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6" name="TextBox 55">
            <a:extLst>
              <a:ext uri="{FF2B5EF4-FFF2-40B4-BE49-F238E27FC236}">
                <a16:creationId xmlns:a16="http://schemas.microsoft.com/office/drawing/2014/main" id="{FA4A9B9C-AC06-4AAA-8EF2-B797756B25EC}"/>
              </a:ext>
            </a:extLst>
          </p:cNvPr>
          <p:cNvSpPr txBox="1"/>
          <p:nvPr/>
        </p:nvSpPr>
        <p:spPr>
          <a:xfrm>
            <a:off x="7670668" y="32767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6" name="TextBox 5">
            <a:extLst>
              <a:ext uri="{FF2B5EF4-FFF2-40B4-BE49-F238E27FC236}">
                <a16:creationId xmlns:a16="http://schemas.microsoft.com/office/drawing/2014/main" id="{D5495455-E68B-4FF9-8ECB-D1C65C382FFF}"/>
              </a:ext>
            </a:extLst>
          </p:cNvPr>
          <p:cNvSpPr txBox="1"/>
          <p:nvPr/>
        </p:nvSpPr>
        <p:spPr>
          <a:xfrm>
            <a:off x="1882079" y="18868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7" name="TextBox 6">
            <a:extLst>
              <a:ext uri="{FF2B5EF4-FFF2-40B4-BE49-F238E27FC236}">
                <a16:creationId xmlns:a16="http://schemas.microsoft.com/office/drawing/2014/main" id="{22C41DC4-2E73-48DD-A38C-6EB2B0D2E116}"/>
              </a:ext>
            </a:extLst>
          </p:cNvPr>
          <p:cNvSpPr txBox="1"/>
          <p:nvPr/>
        </p:nvSpPr>
        <p:spPr>
          <a:xfrm>
            <a:off x="1882078" y="28745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5" name="TextBox 44">
            <a:extLst>
              <a:ext uri="{FF2B5EF4-FFF2-40B4-BE49-F238E27FC236}">
                <a16:creationId xmlns:a16="http://schemas.microsoft.com/office/drawing/2014/main" id="{E7545FEC-AAA5-4DBC-9C57-74AD74A7E8D5}"/>
              </a:ext>
            </a:extLst>
          </p:cNvPr>
          <p:cNvSpPr txBox="1"/>
          <p:nvPr/>
        </p:nvSpPr>
        <p:spPr>
          <a:xfrm>
            <a:off x="2034479" y="20392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46" name="TextBox 45">
            <a:extLst>
              <a:ext uri="{FF2B5EF4-FFF2-40B4-BE49-F238E27FC236}">
                <a16:creationId xmlns:a16="http://schemas.microsoft.com/office/drawing/2014/main" id="{3D73C311-86B8-4EC4-BDEA-F867DFD4D691}"/>
              </a:ext>
            </a:extLst>
          </p:cNvPr>
          <p:cNvSpPr txBox="1"/>
          <p:nvPr/>
        </p:nvSpPr>
        <p:spPr>
          <a:xfrm>
            <a:off x="2034478" y="30269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7" name="TextBox 46">
            <a:extLst>
              <a:ext uri="{FF2B5EF4-FFF2-40B4-BE49-F238E27FC236}">
                <a16:creationId xmlns:a16="http://schemas.microsoft.com/office/drawing/2014/main" id="{B6726FCE-EBBC-4138-83ED-91391CFFE9EB}"/>
              </a:ext>
            </a:extLst>
          </p:cNvPr>
          <p:cNvSpPr txBox="1"/>
          <p:nvPr/>
        </p:nvSpPr>
        <p:spPr>
          <a:xfrm>
            <a:off x="2186879" y="21916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48" name="TextBox 47">
            <a:extLst>
              <a:ext uri="{FF2B5EF4-FFF2-40B4-BE49-F238E27FC236}">
                <a16:creationId xmlns:a16="http://schemas.microsoft.com/office/drawing/2014/main" id="{441120DD-EBF2-48CF-A14F-91A3F4F79FB3}"/>
              </a:ext>
            </a:extLst>
          </p:cNvPr>
          <p:cNvSpPr txBox="1"/>
          <p:nvPr/>
        </p:nvSpPr>
        <p:spPr>
          <a:xfrm>
            <a:off x="2186878" y="31793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9" name="TextBox 48">
            <a:extLst>
              <a:ext uri="{FF2B5EF4-FFF2-40B4-BE49-F238E27FC236}">
                <a16:creationId xmlns:a16="http://schemas.microsoft.com/office/drawing/2014/main" id="{257F3F1D-4962-4466-BB54-BFA2DF9D749A}"/>
              </a:ext>
            </a:extLst>
          </p:cNvPr>
          <p:cNvSpPr txBox="1"/>
          <p:nvPr/>
        </p:nvSpPr>
        <p:spPr>
          <a:xfrm>
            <a:off x="2339279" y="23440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50" name="TextBox 49">
            <a:extLst>
              <a:ext uri="{FF2B5EF4-FFF2-40B4-BE49-F238E27FC236}">
                <a16:creationId xmlns:a16="http://schemas.microsoft.com/office/drawing/2014/main" id="{433DC3E8-D3EE-4CC3-8EE7-46A09B0BC8D5}"/>
              </a:ext>
            </a:extLst>
          </p:cNvPr>
          <p:cNvSpPr txBox="1"/>
          <p:nvPr/>
        </p:nvSpPr>
        <p:spPr>
          <a:xfrm>
            <a:off x="2339278" y="33317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2" name="Title 1">
            <a:extLst>
              <a:ext uri="{FF2B5EF4-FFF2-40B4-BE49-F238E27FC236}">
                <a16:creationId xmlns:a16="http://schemas.microsoft.com/office/drawing/2014/main" id="{3F359540-9FC5-4E4F-9BEB-EE300B8E5B8A}"/>
              </a:ext>
            </a:extLst>
          </p:cNvPr>
          <p:cNvSpPr>
            <a:spLocks noGrp="1"/>
          </p:cNvSpPr>
          <p:nvPr>
            <p:ph type="title"/>
          </p:nvPr>
        </p:nvSpPr>
        <p:spPr/>
        <p:txBody>
          <a:bodyPr/>
          <a:lstStyle/>
          <a:p>
            <a:r>
              <a:rPr lang="en-US" dirty="0"/>
              <a:t>Cost example, in Pictures</a:t>
            </a:r>
          </a:p>
        </p:txBody>
      </p:sp>
      <p:sp>
        <p:nvSpPr>
          <p:cNvPr id="4" name="Footer Placeholder 3">
            <a:extLst>
              <a:ext uri="{FF2B5EF4-FFF2-40B4-BE49-F238E27FC236}">
                <a16:creationId xmlns:a16="http://schemas.microsoft.com/office/drawing/2014/main" id="{36AA6A8F-980A-4C26-A1A0-5A2C0E6FFE58}"/>
              </a:ext>
            </a:extLst>
          </p:cNvPr>
          <p:cNvSpPr>
            <a:spLocks noGrp="1"/>
          </p:cNvSpPr>
          <p:nvPr>
            <p:ph type="ftr" sz="quarter" idx="11"/>
          </p:nvPr>
        </p:nvSpPr>
        <p:spPr>
          <a:xfrm>
            <a:off x="4842741" y="6470704"/>
            <a:ext cx="5901459" cy="274320"/>
          </a:xfrm>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97E9B12-D1B2-467B-A5A7-CD6C2227915A}"/>
              </a:ext>
            </a:extLst>
          </p:cNvPr>
          <p:cNvSpPr>
            <a:spLocks noGrp="1"/>
          </p:cNvSpPr>
          <p:nvPr>
            <p:ph type="sldNum" sz="quarter" idx="12"/>
          </p:nvPr>
        </p:nvSpPr>
        <p:spPr/>
        <p:txBody>
          <a:bodyPr/>
          <a:lstStyle/>
          <a:p>
            <a:fld id="{3C974458-8A97-4835-BF79-1FB6D7856C21}" type="slidenum">
              <a:rPr lang="en-US" smtClean="0"/>
              <a:t>19</a:t>
            </a:fld>
            <a:endParaRPr lang="en-US"/>
          </a:p>
        </p:txBody>
      </p:sp>
      <p:sp>
        <p:nvSpPr>
          <p:cNvPr id="11" name="Rectangle 10">
            <a:extLst>
              <a:ext uri="{FF2B5EF4-FFF2-40B4-BE49-F238E27FC236}">
                <a16:creationId xmlns:a16="http://schemas.microsoft.com/office/drawing/2014/main" id="{397374A6-0E1D-474A-8362-A1F405066216}"/>
              </a:ext>
            </a:extLst>
          </p:cNvPr>
          <p:cNvSpPr/>
          <p:nvPr/>
        </p:nvSpPr>
        <p:spPr>
          <a:xfrm>
            <a:off x="1758462" y="1793631"/>
            <a:ext cx="8634046" cy="4185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9A3F53-20D4-440A-9DB7-A0F48F053FA3}"/>
              </a:ext>
            </a:extLst>
          </p:cNvPr>
          <p:cNvSpPr txBox="1"/>
          <p:nvPr/>
        </p:nvSpPr>
        <p:spPr>
          <a:xfrm>
            <a:off x="5255012" y="5898055"/>
            <a:ext cx="1749670" cy="646331"/>
          </a:xfrm>
          <a:prstGeom prst="rect">
            <a:avLst/>
          </a:prstGeom>
          <a:noFill/>
        </p:spPr>
        <p:txBody>
          <a:bodyPr wrap="square" rtlCol="0">
            <a:spAutoFit/>
          </a:bodyPr>
          <a:lstStyle/>
          <a:p>
            <a:pPr algn="ctr"/>
            <a:r>
              <a:rPr lang="en-US" dirty="0"/>
              <a:t>NUMA server, one “node”</a:t>
            </a:r>
          </a:p>
        </p:txBody>
      </p:sp>
      <p:sp>
        <p:nvSpPr>
          <p:cNvPr id="13" name="TextBox 12">
            <a:extLst>
              <a:ext uri="{FF2B5EF4-FFF2-40B4-BE49-F238E27FC236}">
                <a16:creationId xmlns:a16="http://schemas.microsoft.com/office/drawing/2014/main" id="{AD7F25D7-E291-4E33-8E26-0A33FE4AFDE6}"/>
              </a:ext>
            </a:extLst>
          </p:cNvPr>
          <p:cNvSpPr txBox="1"/>
          <p:nvPr/>
        </p:nvSpPr>
        <p:spPr>
          <a:xfrm>
            <a:off x="1855177" y="4088423"/>
            <a:ext cx="2127738" cy="1754326"/>
          </a:xfrm>
          <a:prstGeom prst="rect">
            <a:avLst/>
          </a:prstGeom>
          <a:solidFill>
            <a:srgbClr val="00B050"/>
          </a:solidFill>
          <a:ln w="38100">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dirty="0"/>
          </a:p>
          <a:p>
            <a:endParaRPr lang="en-US" dirty="0"/>
          </a:p>
          <a:p>
            <a:r>
              <a:rPr lang="en-US" dirty="0"/>
              <a:t>DRAM</a:t>
            </a:r>
          </a:p>
        </p:txBody>
      </p:sp>
      <p:sp>
        <p:nvSpPr>
          <p:cNvPr id="14" name="TextBox 13">
            <a:extLst>
              <a:ext uri="{FF2B5EF4-FFF2-40B4-BE49-F238E27FC236}">
                <a16:creationId xmlns:a16="http://schemas.microsoft.com/office/drawing/2014/main" id="{BD44A173-B6D9-421E-AB1D-5DC720316F8B}"/>
              </a:ext>
            </a:extLst>
          </p:cNvPr>
          <p:cNvSpPr txBox="1"/>
          <p:nvPr/>
        </p:nvSpPr>
        <p:spPr>
          <a:xfrm>
            <a:off x="8170984" y="4143729"/>
            <a:ext cx="2127738" cy="1754326"/>
          </a:xfrm>
          <a:prstGeom prst="rect">
            <a:avLst/>
          </a:prstGeom>
          <a:solidFill>
            <a:srgbClr val="FFFF00"/>
          </a:solidFill>
          <a:ln w="38100">
            <a:solidFill>
              <a:schemeClr val="tx1"/>
            </a:solidFill>
          </a:ln>
        </p:spPr>
        <p:txBody>
          <a:bodyPr wrap="square" rtlCol="0">
            <a:spAutoFit/>
          </a:bodyPr>
          <a:lstStyle/>
          <a:p>
            <a:pPr algn="r"/>
            <a:endParaRPr lang="en-US" dirty="0"/>
          </a:p>
          <a:p>
            <a:pPr algn="r"/>
            <a:endParaRPr lang="en-US" dirty="0"/>
          </a:p>
          <a:p>
            <a:pPr algn="r"/>
            <a:endParaRPr lang="en-US" dirty="0"/>
          </a:p>
          <a:p>
            <a:pPr algn="r"/>
            <a:endParaRPr lang="en-US" dirty="0"/>
          </a:p>
          <a:p>
            <a:pPr algn="r"/>
            <a:endParaRPr lang="en-US" dirty="0"/>
          </a:p>
          <a:p>
            <a:pPr algn="r"/>
            <a:r>
              <a:rPr lang="en-US" dirty="0"/>
              <a:t>DRAM</a:t>
            </a:r>
          </a:p>
        </p:txBody>
      </p:sp>
      <p:sp>
        <p:nvSpPr>
          <p:cNvPr id="15" name="Oval 14">
            <a:extLst>
              <a:ext uri="{FF2B5EF4-FFF2-40B4-BE49-F238E27FC236}">
                <a16:creationId xmlns:a16="http://schemas.microsoft.com/office/drawing/2014/main" id="{DA57E7A6-E784-4C42-89FC-22050A7CF4BB}"/>
              </a:ext>
            </a:extLst>
          </p:cNvPr>
          <p:cNvSpPr/>
          <p:nvPr/>
        </p:nvSpPr>
        <p:spPr>
          <a:xfrm>
            <a:off x="2817933" y="42378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Object X</a:t>
            </a:r>
          </a:p>
        </p:txBody>
      </p:sp>
      <p:sp>
        <p:nvSpPr>
          <p:cNvPr id="16" name="Oval 15">
            <a:extLst>
              <a:ext uri="{FF2B5EF4-FFF2-40B4-BE49-F238E27FC236}">
                <a16:creationId xmlns:a16="http://schemas.microsoft.com/office/drawing/2014/main" id="{7661A83C-B7AB-4E0C-8C2E-6F8BA7534CED}"/>
              </a:ext>
            </a:extLst>
          </p:cNvPr>
          <p:cNvSpPr/>
          <p:nvPr/>
        </p:nvSpPr>
        <p:spPr>
          <a:xfrm>
            <a:off x="8349310" y="4237892"/>
            <a:ext cx="1222131" cy="1108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370752-0C8B-4492-82C5-BFC462ABAEDB}"/>
              </a:ext>
            </a:extLst>
          </p:cNvPr>
          <p:cNvSpPr/>
          <p:nvPr/>
        </p:nvSpPr>
        <p:spPr>
          <a:xfrm>
            <a:off x="8656027" y="4522176"/>
            <a:ext cx="580292" cy="5394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1C44E2B-C594-4882-887A-9849A6A1C174}"/>
              </a:ext>
            </a:extLst>
          </p:cNvPr>
          <p:cNvCxnSpPr>
            <a:cxnSpLocks/>
            <a:stCxn id="16" idx="0"/>
            <a:endCxn id="17" idx="0"/>
          </p:cNvCxnSpPr>
          <p:nvPr/>
        </p:nvCxnSpPr>
        <p:spPr>
          <a:xfrm flipH="1">
            <a:off x="8946173" y="4237892"/>
            <a:ext cx="14203" cy="284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D47823-365D-49BA-9FD8-F21E9D6FA791}"/>
              </a:ext>
            </a:extLst>
          </p:cNvPr>
          <p:cNvCxnSpPr>
            <a:cxnSpLocks/>
            <a:stCxn id="16" idx="6"/>
          </p:cNvCxnSpPr>
          <p:nvPr/>
        </p:nvCxnSpPr>
        <p:spPr>
          <a:xfrm flipH="1">
            <a:off x="9250521" y="4791916"/>
            <a:ext cx="32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76349D-2184-4AB8-80B8-77FA270DD99A}"/>
              </a:ext>
            </a:extLst>
          </p:cNvPr>
          <p:cNvCxnSpPr>
            <a:cxnSpLocks/>
            <a:stCxn id="16" idx="4"/>
            <a:endCxn id="17" idx="4"/>
          </p:cNvCxnSpPr>
          <p:nvPr/>
        </p:nvCxnSpPr>
        <p:spPr>
          <a:xfrm flipH="1" flipV="1">
            <a:off x="8946173" y="5061655"/>
            <a:ext cx="14203" cy="284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260D41-88EA-4F80-B3DC-2690CC698A88}"/>
              </a:ext>
            </a:extLst>
          </p:cNvPr>
          <p:cNvCxnSpPr>
            <a:cxnSpLocks/>
          </p:cNvCxnSpPr>
          <p:nvPr/>
        </p:nvCxnSpPr>
        <p:spPr>
          <a:xfrm flipH="1">
            <a:off x="8335107" y="4791915"/>
            <a:ext cx="32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073916-4994-49D3-86CD-1475FAA15B1C}"/>
              </a:ext>
            </a:extLst>
          </p:cNvPr>
          <p:cNvSpPr txBox="1"/>
          <p:nvPr/>
        </p:nvSpPr>
        <p:spPr>
          <a:xfrm>
            <a:off x="8324116" y="5354000"/>
            <a:ext cx="1171576" cy="430887"/>
          </a:xfrm>
          <a:prstGeom prst="rect">
            <a:avLst/>
          </a:prstGeom>
          <a:noFill/>
        </p:spPr>
        <p:txBody>
          <a:bodyPr wrap="square" rtlCol="0">
            <a:spAutoFit/>
          </a:bodyPr>
          <a:lstStyle/>
          <a:p>
            <a:pPr algn="ctr"/>
            <a:r>
              <a:rPr lang="en-US" sz="1100" b="1" i="1" dirty="0"/>
              <a:t>Bounded RR buffer</a:t>
            </a:r>
          </a:p>
        </p:txBody>
      </p:sp>
      <p:sp>
        <p:nvSpPr>
          <p:cNvPr id="29" name="Freeform: Shape 28">
            <a:extLst>
              <a:ext uri="{FF2B5EF4-FFF2-40B4-BE49-F238E27FC236}">
                <a16:creationId xmlns:a16="http://schemas.microsoft.com/office/drawing/2014/main" id="{04E765D3-E0DB-4815-B2E1-8B72A249ECD8}"/>
              </a:ext>
            </a:extLst>
          </p:cNvPr>
          <p:cNvSpPr/>
          <p:nvPr/>
        </p:nvSpPr>
        <p:spPr>
          <a:xfrm>
            <a:off x="2504368" y="2470638"/>
            <a:ext cx="274477" cy="694593"/>
          </a:xfrm>
          <a:custGeom>
            <a:avLst/>
            <a:gdLst>
              <a:gd name="connsiteX0" fmla="*/ 54194 w 274477"/>
              <a:gd name="connsiteY0" fmla="*/ 0 h 694593"/>
              <a:gd name="connsiteX1" fmla="*/ 274001 w 274477"/>
              <a:gd name="connsiteY1" fmla="*/ 263770 h 694593"/>
              <a:gd name="connsiteX2" fmla="*/ 1440 w 274477"/>
              <a:gd name="connsiteY2" fmla="*/ 430824 h 694593"/>
              <a:gd name="connsiteX3" fmla="*/ 186078 w 274477"/>
              <a:gd name="connsiteY3" fmla="*/ 694593 h 694593"/>
            </a:gdLst>
            <a:ahLst/>
            <a:cxnLst>
              <a:cxn ang="0">
                <a:pos x="connsiteX0" y="connsiteY0"/>
              </a:cxn>
              <a:cxn ang="0">
                <a:pos x="connsiteX1" y="connsiteY1"/>
              </a:cxn>
              <a:cxn ang="0">
                <a:pos x="connsiteX2" y="connsiteY2"/>
              </a:cxn>
              <a:cxn ang="0">
                <a:pos x="connsiteX3" y="connsiteY3"/>
              </a:cxn>
            </a:cxnLst>
            <a:rect l="l" t="t" r="r" b="b"/>
            <a:pathLst>
              <a:path w="274477" h="694593">
                <a:moveTo>
                  <a:pt x="54194" y="0"/>
                </a:moveTo>
                <a:cubicBezTo>
                  <a:pt x="168493" y="95983"/>
                  <a:pt x="282793" y="191966"/>
                  <a:pt x="274001" y="263770"/>
                </a:cubicBezTo>
                <a:cubicBezTo>
                  <a:pt x="265209" y="335574"/>
                  <a:pt x="16094" y="359020"/>
                  <a:pt x="1440" y="430824"/>
                </a:cubicBezTo>
                <a:cubicBezTo>
                  <a:pt x="-13214" y="502628"/>
                  <a:pt x="86432" y="598610"/>
                  <a:pt x="186078" y="6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445EA60-7C18-4FD2-BA5C-6D23069729CB}"/>
              </a:ext>
            </a:extLst>
          </p:cNvPr>
          <p:cNvSpPr/>
          <p:nvPr/>
        </p:nvSpPr>
        <p:spPr>
          <a:xfrm>
            <a:off x="8960376" y="2409160"/>
            <a:ext cx="274477" cy="694593"/>
          </a:xfrm>
          <a:custGeom>
            <a:avLst/>
            <a:gdLst>
              <a:gd name="connsiteX0" fmla="*/ 54194 w 274477"/>
              <a:gd name="connsiteY0" fmla="*/ 0 h 694593"/>
              <a:gd name="connsiteX1" fmla="*/ 274001 w 274477"/>
              <a:gd name="connsiteY1" fmla="*/ 263770 h 694593"/>
              <a:gd name="connsiteX2" fmla="*/ 1440 w 274477"/>
              <a:gd name="connsiteY2" fmla="*/ 430824 h 694593"/>
              <a:gd name="connsiteX3" fmla="*/ 186078 w 274477"/>
              <a:gd name="connsiteY3" fmla="*/ 694593 h 694593"/>
            </a:gdLst>
            <a:ahLst/>
            <a:cxnLst>
              <a:cxn ang="0">
                <a:pos x="connsiteX0" y="connsiteY0"/>
              </a:cxn>
              <a:cxn ang="0">
                <a:pos x="connsiteX1" y="connsiteY1"/>
              </a:cxn>
              <a:cxn ang="0">
                <a:pos x="connsiteX2" y="connsiteY2"/>
              </a:cxn>
              <a:cxn ang="0">
                <a:pos x="connsiteX3" y="connsiteY3"/>
              </a:cxn>
            </a:cxnLst>
            <a:rect l="l" t="t" r="r" b="b"/>
            <a:pathLst>
              <a:path w="274477" h="694593">
                <a:moveTo>
                  <a:pt x="54194" y="0"/>
                </a:moveTo>
                <a:cubicBezTo>
                  <a:pt x="168493" y="95983"/>
                  <a:pt x="282793" y="191966"/>
                  <a:pt x="274001" y="263770"/>
                </a:cubicBezTo>
                <a:cubicBezTo>
                  <a:pt x="265209" y="335574"/>
                  <a:pt x="16094" y="359020"/>
                  <a:pt x="1440" y="430824"/>
                </a:cubicBezTo>
                <a:cubicBezTo>
                  <a:pt x="-13214" y="502628"/>
                  <a:pt x="86432" y="598610"/>
                  <a:pt x="186078" y="6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5944477-C645-4246-BA0D-4A6DB8AD2A1D}"/>
              </a:ext>
            </a:extLst>
          </p:cNvPr>
          <p:cNvSpPr/>
          <p:nvPr/>
        </p:nvSpPr>
        <p:spPr>
          <a:xfrm>
            <a:off x="2447218" y="3080465"/>
            <a:ext cx="114300" cy="13195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3F1FD374-6131-42AB-BDB1-3A789AAA6489}"/>
              </a:ext>
            </a:extLst>
          </p:cNvPr>
          <p:cNvCxnSpPr>
            <a:cxnSpLocks/>
          </p:cNvCxnSpPr>
          <p:nvPr/>
        </p:nvCxnSpPr>
        <p:spPr>
          <a:xfrm>
            <a:off x="2561518" y="3243884"/>
            <a:ext cx="471828" cy="994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DF870438-568D-479E-A1F7-9FEFFC58EE9B}"/>
              </a:ext>
            </a:extLst>
          </p:cNvPr>
          <p:cNvSpPr/>
          <p:nvPr/>
        </p:nvSpPr>
        <p:spPr>
          <a:xfrm>
            <a:off x="2613031" y="3071699"/>
            <a:ext cx="114300" cy="13195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8FBE67F6-AC14-4A35-983A-3E4858D24AEB}"/>
              </a:ext>
            </a:extLst>
          </p:cNvPr>
          <p:cNvCxnSpPr>
            <a:cxnSpLocks/>
          </p:cNvCxnSpPr>
          <p:nvPr/>
        </p:nvCxnSpPr>
        <p:spPr>
          <a:xfrm flipH="1">
            <a:off x="3508130" y="4522625"/>
            <a:ext cx="51478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C6ED001-2F06-49B8-BA33-293CCE00C8E9}"/>
              </a:ext>
            </a:extLst>
          </p:cNvPr>
          <p:cNvSpPr txBox="1"/>
          <p:nvPr/>
        </p:nvSpPr>
        <p:spPr>
          <a:xfrm>
            <a:off x="4183698" y="3103753"/>
            <a:ext cx="2089875" cy="646331"/>
          </a:xfrm>
          <a:prstGeom prst="rect">
            <a:avLst/>
          </a:prstGeom>
          <a:noFill/>
        </p:spPr>
        <p:txBody>
          <a:bodyPr wrap="square" rtlCol="0">
            <a:spAutoFit/>
          </a:bodyPr>
          <a:lstStyle/>
          <a:p>
            <a:r>
              <a:rPr lang="en-US" b="1" i="1" dirty="0"/>
              <a:t>Passes pointer-to-X to the yellow thread</a:t>
            </a:r>
          </a:p>
        </p:txBody>
      </p:sp>
      <p:sp>
        <p:nvSpPr>
          <p:cNvPr id="42" name="TextBox 41">
            <a:extLst>
              <a:ext uri="{FF2B5EF4-FFF2-40B4-BE49-F238E27FC236}">
                <a16:creationId xmlns:a16="http://schemas.microsoft.com/office/drawing/2014/main" id="{F5F26ED9-535B-4D4F-8153-0C2EC027B109}"/>
              </a:ext>
            </a:extLst>
          </p:cNvPr>
          <p:cNvSpPr txBox="1"/>
          <p:nvPr/>
        </p:nvSpPr>
        <p:spPr>
          <a:xfrm>
            <a:off x="4851116" y="2002063"/>
            <a:ext cx="2375507" cy="923330"/>
          </a:xfrm>
          <a:prstGeom prst="rect">
            <a:avLst/>
          </a:prstGeom>
          <a:noFill/>
        </p:spPr>
        <p:txBody>
          <a:bodyPr wrap="square" rtlCol="0">
            <a:spAutoFit/>
          </a:bodyPr>
          <a:lstStyle/>
          <a:p>
            <a:pPr algn="r"/>
            <a:r>
              <a:rPr lang="en-US" b="1" i="1" dirty="0"/>
              <a:t>Accesses X.  But X</a:t>
            </a:r>
            <a:br>
              <a:rPr lang="en-US" b="1" i="1" dirty="0"/>
            </a:br>
            <a:r>
              <a:rPr lang="en-US" b="1" i="1" dirty="0"/>
              <a:t>is allocated in the green DRAM and this is slow</a:t>
            </a:r>
          </a:p>
        </p:txBody>
      </p:sp>
      <p:cxnSp>
        <p:nvCxnSpPr>
          <p:cNvPr id="59" name="Straight Arrow Connector 58">
            <a:extLst>
              <a:ext uri="{FF2B5EF4-FFF2-40B4-BE49-F238E27FC236}">
                <a16:creationId xmlns:a16="http://schemas.microsoft.com/office/drawing/2014/main" id="{C5D0DC87-1BEE-41B3-8C06-D41A07EA3A60}"/>
              </a:ext>
            </a:extLst>
          </p:cNvPr>
          <p:cNvCxnSpPr>
            <a:cxnSpLocks/>
          </p:cNvCxnSpPr>
          <p:nvPr/>
        </p:nvCxnSpPr>
        <p:spPr>
          <a:xfrm flipH="1">
            <a:off x="3539275" y="2872145"/>
            <a:ext cx="5312021" cy="16321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 presetClass="entr" presetSubtype="0" fill="hold" grpId="1" nodeType="with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16667E-7 2.59259E-6 L 0.49714 0.2 " pathEditMode="relative" rAng="0" ptsTypes="AA">
                                      <p:cBhvr>
                                        <p:cTn id="13" dur="2000" fill="hold"/>
                                        <p:tgtEl>
                                          <p:spTgt spid="35"/>
                                        </p:tgtEl>
                                        <p:attrNameLst>
                                          <p:attrName>ppt_x</p:attrName>
                                          <p:attrName>ppt_y</p:attrName>
                                        </p:attrNameLst>
                                      </p:cBhvr>
                                      <p:rCtr x="24857" y="10000"/>
                                    </p:animMotion>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0.49714 0.2 L 0.51042 -0.04815 " pathEditMode="relative" rAng="0" ptsTypes="AA">
                                      <p:cBhvr>
                                        <p:cTn id="21" dur="2000" fill="hold"/>
                                        <p:tgtEl>
                                          <p:spTgt spid="35"/>
                                        </p:tgtEl>
                                        <p:attrNameLst>
                                          <p:attrName>ppt_x</p:attrName>
                                          <p:attrName>ppt_y</p:attrName>
                                        </p:attrNameLst>
                                      </p:cBhvr>
                                      <p:rCtr x="664" y="-12407"/>
                                    </p:animMotion>
                                  </p:childTnLst>
                                </p:cTn>
                              </p:par>
                              <p:par>
                                <p:cTn id="22" presetID="1" presetClass="exit" presetSubtype="0" fill="hold" nodeType="withEffect">
                                  <p:stCondLst>
                                    <p:cond delay="0"/>
                                  </p:stCondLst>
                                  <p:childTnLst>
                                    <p:set>
                                      <p:cBhvr>
                                        <p:cTn id="23" dur="1" fill="hold">
                                          <p:stCondLst>
                                            <p:cond delay="0"/>
                                          </p:stCondLst>
                                        </p:cTn>
                                        <p:tgtEl>
                                          <p:spTgt spid="36"/>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D859-1C7F-4627-8C6B-87E249347223}"/>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942D5278-1D8C-49B8-A0E5-4CAEAB7C3C5B}"/>
              </a:ext>
            </a:extLst>
          </p:cNvPr>
          <p:cNvSpPr>
            <a:spLocks noGrp="1"/>
          </p:cNvSpPr>
          <p:nvPr>
            <p:ph idx="1"/>
          </p:nvPr>
        </p:nvSpPr>
        <p:spPr/>
        <p:txBody>
          <a:bodyPr>
            <a:normAutofit/>
          </a:bodyPr>
          <a:lstStyle/>
          <a:p>
            <a:r>
              <a:rPr lang="en-US" dirty="0"/>
              <a:t>Last time we saw that although RDMA can enable huge speedups, deploying RDMA is surprisingly hard.</a:t>
            </a:r>
          </a:p>
          <a:p>
            <a:pPr>
              <a:buFont typeface="Wingdings" panose="05000000000000000000" pitchFamily="2" charset="2"/>
              <a:buChar char="Ø"/>
            </a:pPr>
            <a:r>
              <a:rPr lang="en-US" dirty="0"/>
              <a:t>  Many people prefer to “be the first to be last”.  Let other people suffer.</a:t>
            </a:r>
          </a:p>
          <a:p>
            <a:pPr>
              <a:buFont typeface="Wingdings" panose="05000000000000000000" pitchFamily="2" charset="2"/>
              <a:buChar char="Ø"/>
            </a:pPr>
            <a:r>
              <a:rPr lang="en-US" dirty="0"/>
              <a:t>  But in the modern cloud sometimes there just is no choice.</a:t>
            </a:r>
          </a:p>
          <a:p>
            <a:pPr>
              <a:buFont typeface="Wingdings" panose="05000000000000000000" pitchFamily="2" charset="2"/>
              <a:buChar char="Ø"/>
            </a:pPr>
            <a:endParaRPr lang="en-US" dirty="0"/>
          </a:p>
          <a:p>
            <a:pPr marL="0" indent="0">
              <a:buNone/>
            </a:pPr>
            <a:r>
              <a:rPr lang="en-US" dirty="0"/>
              <a:t>RDMA is somewhat exotic.  But what about NUMA?</a:t>
            </a:r>
          </a:p>
          <a:p>
            <a:pPr>
              <a:buFont typeface="Wingdings" panose="05000000000000000000" pitchFamily="2" charset="2"/>
              <a:buChar char="Ø"/>
            </a:pPr>
            <a:r>
              <a:rPr lang="en-US" dirty="0"/>
              <a:t> Turns out that NUMA machines aren’t well matched to the “stack” either!</a:t>
            </a:r>
          </a:p>
        </p:txBody>
      </p:sp>
      <p:sp>
        <p:nvSpPr>
          <p:cNvPr id="4" name="Footer Placeholder 3">
            <a:extLst>
              <a:ext uri="{FF2B5EF4-FFF2-40B4-BE49-F238E27FC236}">
                <a16:creationId xmlns:a16="http://schemas.microsoft.com/office/drawing/2014/main" id="{342A200A-F2BC-4789-BA31-06F695F50CB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2707345-B71A-412A-AF7E-D3F61F4F562A}"/>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856226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962BC2C-A424-4AFF-B202-ED9AA6449461}"/>
              </a:ext>
            </a:extLst>
          </p:cNvPr>
          <p:cNvSpPr txBox="1"/>
          <p:nvPr/>
        </p:nvSpPr>
        <p:spPr>
          <a:xfrm>
            <a:off x="8066325" y="18318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9" name="TextBox 8">
            <a:extLst>
              <a:ext uri="{FF2B5EF4-FFF2-40B4-BE49-F238E27FC236}">
                <a16:creationId xmlns:a16="http://schemas.microsoft.com/office/drawing/2014/main" id="{0F4478DE-4022-495F-8278-2578B791FCE4}"/>
              </a:ext>
            </a:extLst>
          </p:cNvPr>
          <p:cNvSpPr txBox="1"/>
          <p:nvPr/>
        </p:nvSpPr>
        <p:spPr>
          <a:xfrm>
            <a:off x="8066324" y="28195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1" name="TextBox 50">
            <a:extLst>
              <a:ext uri="{FF2B5EF4-FFF2-40B4-BE49-F238E27FC236}">
                <a16:creationId xmlns:a16="http://schemas.microsoft.com/office/drawing/2014/main" id="{04F9F456-1FF6-43E2-8522-5ECA512B4715}"/>
              </a:ext>
            </a:extLst>
          </p:cNvPr>
          <p:cNvSpPr txBox="1"/>
          <p:nvPr/>
        </p:nvSpPr>
        <p:spPr>
          <a:xfrm>
            <a:off x="8218725" y="19842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2" name="TextBox 51">
            <a:extLst>
              <a:ext uri="{FF2B5EF4-FFF2-40B4-BE49-F238E27FC236}">
                <a16:creationId xmlns:a16="http://schemas.microsoft.com/office/drawing/2014/main" id="{B593BAFA-BF0B-43A2-805F-DFBEE639E4E3}"/>
              </a:ext>
            </a:extLst>
          </p:cNvPr>
          <p:cNvSpPr txBox="1"/>
          <p:nvPr/>
        </p:nvSpPr>
        <p:spPr>
          <a:xfrm>
            <a:off x="8218724" y="29719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3" name="TextBox 52">
            <a:extLst>
              <a:ext uri="{FF2B5EF4-FFF2-40B4-BE49-F238E27FC236}">
                <a16:creationId xmlns:a16="http://schemas.microsoft.com/office/drawing/2014/main" id="{F9DE885F-F7C4-4F20-888B-282CF1B7ACFD}"/>
              </a:ext>
            </a:extLst>
          </p:cNvPr>
          <p:cNvSpPr txBox="1"/>
          <p:nvPr/>
        </p:nvSpPr>
        <p:spPr>
          <a:xfrm>
            <a:off x="8371125" y="21366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4" name="TextBox 53">
            <a:extLst>
              <a:ext uri="{FF2B5EF4-FFF2-40B4-BE49-F238E27FC236}">
                <a16:creationId xmlns:a16="http://schemas.microsoft.com/office/drawing/2014/main" id="{D3A6F577-0C59-40CE-ABDB-4E9C7DB14812}"/>
              </a:ext>
            </a:extLst>
          </p:cNvPr>
          <p:cNvSpPr txBox="1"/>
          <p:nvPr/>
        </p:nvSpPr>
        <p:spPr>
          <a:xfrm>
            <a:off x="8371124" y="31243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55" name="TextBox 54">
            <a:extLst>
              <a:ext uri="{FF2B5EF4-FFF2-40B4-BE49-F238E27FC236}">
                <a16:creationId xmlns:a16="http://schemas.microsoft.com/office/drawing/2014/main" id="{AEFC5416-BE80-4A40-A60D-227834E8C6C7}"/>
              </a:ext>
            </a:extLst>
          </p:cNvPr>
          <p:cNvSpPr txBox="1"/>
          <p:nvPr/>
        </p:nvSpPr>
        <p:spPr>
          <a:xfrm>
            <a:off x="8523525" y="2289088"/>
            <a:ext cx="1679330" cy="923330"/>
          </a:xfrm>
          <a:prstGeom prst="rect">
            <a:avLst/>
          </a:prstGeom>
          <a:solidFill>
            <a:srgbClr val="FFFF00"/>
          </a:solidFill>
          <a:ln w="28575">
            <a:solidFill>
              <a:schemeClr val="accent1"/>
            </a:solidFill>
          </a:ln>
        </p:spPr>
        <p:txBody>
          <a:bodyPr wrap="square" rtlCol="0">
            <a:spAutoFit/>
          </a:bodyPr>
          <a:lstStyle/>
          <a:p>
            <a:r>
              <a:rPr lang="en-US" dirty="0"/>
              <a:t>Other Thread </a:t>
            </a:r>
          </a:p>
          <a:p>
            <a:r>
              <a:rPr lang="en-US" dirty="0"/>
              <a:t>on </a:t>
            </a:r>
          </a:p>
          <a:p>
            <a:r>
              <a:rPr lang="en-US" dirty="0"/>
              <a:t>Yellow Core</a:t>
            </a:r>
          </a:p>
        </p:txBody>
      </p:sp>
      <p:sp>
        <p:nvSpPr>
          <p:cNvPr id="56" name="TextBox 55">
            <a:extLst>
              <a:ext uri="{FF2B5EF4-FFF2-40B4-BE49-F238E27FC236}">
                <a16:creationId xmlns:a16="http://schemas.microsoft.com/office/drawing/2014/main" id="{FA4A9B9C-AC06-4AAA-8EF2-B797756B25EC}"/>
              </a:ext>
            </a:extLst>
          </p:cNvPr>
          <p:cNvSpPr txBox="1"/>
          <p:nvPr/>
        </p:nvSpPr>
        <p:spPr>
          <a:xfrm>
            <a:off x="8523524" y="3276758"/>
            <a:ext cx="1679331" cy="369332"/>
          </a:xfrm>
          <a:prstGeom prst="rect">
            <a:avLst/>
          </a:prstGeom>
          <a:solidFill>
            <a:srgbClr val="FFFF00"/>
          </a:solidFill>
          <a:ln w="28575">
            <a:solidFill>
              <a:schemeClr val="accent1"/>
            </a:solidFill>
          </a:ln>
        </p:spPr>
        <p:txBody>
          <a:bodyPr wrap="square" rtlCol="0">
            <a:spAutoFit/>
          </a:bodyPr>
          <a:lstStyle/>
          <a:p>
            <a:pPr algn="ctr"/>
            <a:r>
              <a:rPr lang="en-US" dirty="0"/>
              <a:t>Yellow L2 cache</a:t>
            </a:r>
          </a:p>
        </p:txBody>
      </p:sp>
      <p:sp>
        <p:nvSpPr>
          <p:cNvPr id="6" name="TextBox 5">
            <a:extLst>
              <a:ext uri="{FF2B5EF4-FFF2-40B4-BE49-F238E27FC236}">
                <a16:creationId xmlns:a16="http://schemas.microsoft.com/office/drawing/2014/main" id="{D5495455-E68B-4FF9-8ECB-D1C65C382FFF}"/>
              </a:ext>
            </a:extLst>
          </p:cNvPr>
          <p:cNvSpPr txBox="1"/>
          <p:nvPr/>
        </p:nvSpPr>
        <p:spPr>
          <a:xfrm>
            <a:off x="1882079" y="18868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7" name="TextBox 6">
            <a:extLst>
              <a:ext uri="{FF2B5EF4-FFF2-40B4-BE49-F238E27FC236}">
                <a16:creationId xmlns:a16="http://schemas.microsoft.com/office/drawing/2014/main" id="{22C41DC4-2E73-48DD-A38C-6EB2B0D2E116}"/>
              </a:ext>
            </a:extLst>
          </p:cNvPr>
          <p:cNvSpPr txBox="1"/>
          <p:nvPr/>
        </p:nvSpPr>
        <p:spPr>
          <a:xfrm>
            <a:off x="1882078" y="28745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5" name="TextBox 44">
            <a:extLst>
              <a:ext uri="{FF2B5EF4-FFF2-40B4-BE49-F238E27FC236}">
                <a16:creationId xmlns:a16="http://schemas.microsoft.com/office/drawing/2014/main" id="{E7545FEC-AAA5-4DBC-9C57-74AD74A7E8D5}"/>
              </a:ext>
            </a:extLst>
          </p:cNvPr>
          <p:cNvSpPr txBox="1"/>
          <p:nvPr/>
        </p:nvSpPr>
        <p:spPr>
          <a:xfrm>
            <a:off x="2034479" y="20392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46" name="TextBox 45">
            <a:extLst>
              <a:ext uri="{FF2B5EF4-FFF2-40B4-BE49-F238E27FC236}">
                <a16:creationId xmlns:a16="http://schemas.microsoft.com/office/drawing/2014/main" id="{3D73C311-86B8-4EC4-BDEA-F867DFD4D691}"/>
              </a:ext>
            </a:extLst>
          </p:cNvPr>
          <p:cNvSpPr txBox="1"/>
          <p:nvPr/>
        </p:nvSpPr>
        <p:spPr>
          <a:xfrm>
            <a:off x="2034478" y="30269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7" name="TextBox 46">
            <a:extLst>
              <a:ext uri="{FF2B5EF4-FFF2-40B4-BE49-F238E27FC236}">
                <a16:creationId xmlns:a16="http://schemas.microsoft.com/office/drawing/2014/main" id="{B6726FCE-EBBC-4138-83ED-91391CFFE9EB}"/>
              </a:ext>
            </a:extLst>
          </p:cNvPr>
          <p:cNvSpPr txBox="1"/>
          <p:nvPr/>
        </p:nvSpPr>
        <p:spPr>
          <a:xfrm>
            <a:off x="2186879" y="21916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48" name="TextBox 47">
            <a:extLst>
              <a:ext uri="{FF2B5EF4-FFF2-40B4-BE49-F238E27FC236}">
                <a16:creationId xmlns:a16="http://schemas.microsoft.com/office/drawing/2014/main" id="{441120DD-EBF2-48CF-A14F-91A3F4F79FB3}"/>
              </a:ext>
            </a:extLst>
          </p:cNvPr>
          <p:cNvSpPr txBox="1"/>
          <p:nvPr/>
        </p:nvSpPr>
        <p:spPr>
          <a:xfrm>
            <a:off x="2186878" y="31793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49" name="TextBox 48">
            <a:extLst>
              <a:ext uri="{FF2B5EF4-FFF2-40B4-BE49-F238E27FC236}">
                <a16:creationId xmlns:a16="http://schemas.microsoft.com/office/drawing/2014/main" id="{257F3F1D-4962-4466-BB54-BFA2DF9D749A}"/>
              </a:ext>
            </a:extLst>
          </p:cNvPr>
          <p:cNvSpPr txBox="1"/>
          <p:nvPr/>
        </p:nvSpPr>
        <p:spPr>
          <a:xfrm>
            <a:off x="2339279" y="2344082"/>
            <a:ext cx="1679330" cy="923330"/>
          </a:xfrm>
          <a:prstGeom prst="rect">
            <a:avLst/>
          </a:prstGeom>
          <a:solidFill>
            <a:srgbClr val="92D050"/>
          </a:solidFill>
          <a:ln w="28575">
            <a:solidFill>
              <a:schemeClr val="accent1"/>
            </a:solidFill>
          </a:ln>
        </p:spPr>
        <p:txBody>
          <a:bodyPr wrap="square" rtlCol="0">
            <a:spAutoFit/>
          </a:bodyPr>
          <a:lstStyle/>
          <a:p>
            <a:pPr algn="r"/>
            <a:r>
              <a:rPr lang="en-US" dirty="0"/>
              <a:t>Thread  </a:t>
            </a:r>
          </a:p>
          <a:p>
            <a:pPr algn="r"/>
            <a:r>
              <a:rPr lang="en-US" dirty="0"/>
              <a:t>on </a:t>
            </a:r>
          </a:p>
          <a:p>
            <a:pPr algn="r"/>
            <a:r>
              <a:rPr lang="en-US" dirty="0"/>
              <a:t>Green Core</a:t>
            </a:r>
          </a:p>
        </p:txBody>
      </p:sp>
      <p:sp>
        <p:nvSpPr>
          <p:cNvPr id="50" name="TextBox 49">
            <a:extLst>
              <a:ext uri="{FF2B5EF4-FFF2-40B4-BE49-F238E27FC236}">
                <a16:creationId xmlns:a16="http://schemas.microsoft.com/office/drawing/2014/main" id="{433DC3E8-D3EE-4CC3-8EE7-46A09B0BC8D5}"/>
              </a:ext>
            </a:extLst>
          </p:cNvPr>
          <p:cNvSpPr txBox="1"/>
          <p:nvPr/>
        </p:nvSpPr>
        <p:spPr>
          <a:xfrm>
            <a:off x="2339278" y="3331752"/>
            <a:ext cx="1679331" cy="369332"/>
          </a:xfrm>
          <a:prstGeom prst="rect">
            <a:avLst/>
          </a:prstGeom>
          <a:solidFill>
            <a:srgbClr val="92D050"/>
          </a:solidFill>
          <a:ln w="28575">
            <a:solidFill>
              <a:schemeClr val="accent1"/>
            </a:solidFill>
          </a:ln>
        </p:spPr>
        <p:txBody>
          <a:bodyPr wrap="square" rtlCol="0">
            <a:spAutoFit/>
          </a:bodyPr>
          <a:lstStyle/>
          <a:p>
            <a:pPr algn="ctr"/>
            <a:r>
              <a:rPr lang="en-US" dirty="0"/>
              <a:t>Green L2 cache</a:t>
            </a:r>
          </a:p>
        </p:txBody>
      </p:sp>
      <p:sp>
        <p:nvSpPr>
          <p:cNvPr id="2" name="Title 1">
            <a:extLst>
              <a:ext uri="{FF2B5EF4-FFF2-40B4-BE49-F238E27FC236}">
                <a16:creationId xmlns:a16="http://schemas.microsoft.com/office/drawing/2014/main" id="{3F359540-9FC5-4E4F-9BEB-EE300B8E5B8A}"/>
              </a:ext>
            </a:extLst>
          </p:cNvPr>
          <p:cNvSpPr>
            <a:spLocks noGrp="1"/>
          </p:cNvSpPr>
          <p:nvPr>
            <p:ph type="title"/>
          </p:nvPr>
        </p:nvSpPr>
        <p:spPr/>
        <p:txBody>
          <a:bodyPr/>
          <a:lstStyle/>
          <a:p>
            <a:r>
              <a:rPr lang="en-US" dirty="0"/>
              <a:t>Cost example, in Pictures</a:t>
            </a:r>
          </a:p>
        </p:txBody>
      </p:sp>
      <p:sp>
        <p:nvSpPr>
          <p:cNvPr id="4" name="Footer Placeholder 3">
            <a:extLst>
              <a:ext uri="{FF2B5EF4-FFF2-40B4-BE49-F238E27FC236}">
                <a16:creationId xmlns:a16="http://schemas.microsoft.com/office/drawing/2014/main" id="{36AA6A8F-980A-4C26-A1A0-5A2C0E6FFE58}"/>
              </a:ext>
            </a:extLst>
          </p:cNvPr>
          <p:cNvSpPr>
            <a:spLocks noGrp="1"/>
          </p:cNvSpPr>
          <p:nvPr>
            <p:ph type="ftr" sz="quarter" idx="11"/>
          </p:nvPr>
        </p:nvSpPr>
        <p:spPr>
          <a:xfrm>
            <a:off x="4842741" y="6470704"/>
            <a:ext cx="5901459" cy="274320"/>
          </a:xfrm>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97E9B12-D1B2-467B-A5A7-CD6C2227915A}"/>
              </a:ext>
            </a:extLst>
          </p:cNvPr>
          <p:cNvSpPr>
            <a:spLocks noGrp="1"/>
          </p:cNvSpPr>
          <p:nvPr>
            <p:ph type="sldNum" sz="quarter" idx="12"/>
          </p:nvPr>
        </p:nvSpPr>
        <p:spPr/>
        <p:txBody>
          <a:bodyPr/>
          <a:lstStyle/>
          <a:p>
            <a:fld id="{3C974458-8A97-4835-BF79-1FB6D7856C21}" type="slidenum">
              <a:rPr lang="en-US" smtClean="0"/>
              <a:t>20</a:t>
            </a:fld>
            <a:endParaRPr lang="en-US"/>
          </a:p>
        </p:txBody>
      </p:sp>
      <p:sp>
        <p:nvSpPr>
          <p:cNvPr id="11" name="Rectangle 10">
            <a:extLst>
              <a:ext uri="{FF2B5EF4-FFF2-40B4-BE49-F238E27FC236}">
                <a16:creationId xmlns:a16="http://schemas.microsoft.com/office/drawing/2014/main" id="{397374A6-0E1D-474A-8362-A1F405066216}"/>
              </a:ext>
            </a:extLst>
          </p:cNvPr>
          <p:cNvSpPr/>
          <p:nvPr/>
        </p:nvSpPr>
        <p:spPr>
          <a:xfrm>
            <a:off x="1758462" y="1793631"/>
            <a:ext cx="8634046" cy="4185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9A3F53-20D4-440A-9DB7-A0F48F053FA3}"/>
              </a:ext>
            </a:extLst>
          </p:cNvPr>
          <p:cNvSpPr txBox="1"/>
          <p:nvPr/>
        </p:nvSpPr>
        <p:spPr>
          <a:xfrm>
            <a:off x="5255012" y="5898055"/>
            <a:ext cx="1749670" cy="646331"/>
          </a:xfrm>
          <a:prstGeom prst="rect">
            <a:avLst/>
          </a:prstGeom>
          <a:noFill/>
        </p:spPr>
        <p:txBody>
          <a:bodyPr wrap="square" rtlCol="0">
            <a:spAutoFit/>
          </a:bodyPr>
          <a:lstStyle/>
          <a:p>
            <a:pPr algn="ctr"/>
            <a:r>
              <a:rPr lang="en-US" dirty="0"/>
              <a:t>NUMA server, one “node”</a:t>
            </a:r>
          </a:p>
        </p:txBody>
      </p:sp>
      <p:sp>
        <p:nvSpPr>
          <p:cNvPr id="13" name="TextBox 12">
            <a:extLst>
              <a:ext uri="{FF2B5EF4-FFF2-40B4-BE49-F238E27FC236}">
                <a16:creationId xmlns:a16="http://schemas.microsoft.com/office/drawing/2014/main" id="{AD7F25D7-E291-4E33-8E26-0A33FE4AFDE6}"/>
              </a:ext>
            </a:extLst>
          </p:cNvPr>
          <p:cNvSpPr txBox="1"/>
          <p:nvPr/>
        </p:nvSpPr>
        <p:spPr>
          <a:xfrm>
            <a:off x="1855177" y="4088423"/>
            <a:ext cx="2127738" cy="1754326"/>
          </a:xfrm>
          <a:prstGeom prst="rect">
            <a:avLst/>
          </a:prstGeom>
          <a:solidFill>
            <a:srgbClr val="00B050"/>
          </a:solidFill>
          <a:ln w="38100">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dirty="0"/>
          </a:p>
          <a:p>
            <a:endParaRPr lang="en-US" dirty="0"/>
          </a:p>
          <a:p>
            <a:r>
              <a:rPr lang="en-US" dirty="0"/>
              <a:t>DRAM</a:t>
            </a:r>
          </a:p>
        </p:txBody>
      </p:sp>
      <p:sp>
        <p:nvSpPr>
          <p:cNvPr id="14" name="TextBox 13">
            <a:extLst>
              <a:ext uri="{FF2B5EF4-FFF2-40B4-BE49-F238E27FC236}">
                <a16:creationId xmlns:a16="http://schemas.microsoft.com/office/drawing/2014/main" id="{BD44A173-B6D9-421E-AB1D-5DC720316F8B}"/>
              </a:ext>
            </a:extLst>
          </p:cNvPr>
          <p:cNvSpPr txBox="1"/>
          <p:nvPr/>
        </p:nvSpPr>
        <p:spPr>
          <a:xfrm>
            <a:off x="8170984" y="4143729"/>
            <a:ext cx="2127738" cy="1754326"/>
          </a:xfrm>
          <a:prstGeom prst="rect">
            <a:avLst/>
          </a:prstGeom>
          <a:solidFill>
            <a:srgbClr val="FFFF00"/>
          </a:solidFill>
          <a:ln w="38100">
            <a:solidFill>
              <a:schemeClr val="tx1"/>
            </a:solidFill>
          </a:ln>
        </p:spPr>
        <p:txBody>
          <a:bodyPr wrap="square" rtlCol="0">
            <a:spAutoFit/>
          </a:bodyPr>
          <a:lstStyle/>
          <a:p>
            <a:pPr algn="r"/>
            <a:endParaRPr lang="en-US" dirty="0"/>
          </a:p>
          <a:p>
            <a:pPr algn="r"/>
            <a:endParaRPr lang="en-US" dirty="0"/>
          </a:p>
          <a:p>
            <a:pPr algn="r"/>
            <a:endParaRPr lang="en-US" dirty="0"/>
          </a:p>
          <a:p>
            <a:pPr algn="r"/>
            <a:endParaRPr lang="en-US" dirty="0"/>
          </a:p>
          <a:p>
            <a:pPr algn="r"/>
            <a:endParaRPr lang="en-US" dirty="0"/>
          </a:p>
          <a:p>
            <a:pPr algn="r"/>
            <a:r>
              <a:rPr lang="en-US" dirty="0"/>
              <a:t>DRAM</a:t>
            </a:r>
          </a:p>
        </p:txBody>
      </p:sp>
      <p:sp>
        <p:nvSpPr>
          <p:cNvPr id="15" name="Oval 14">
            <a:extLst>
              <a:ext uri="{FF2B5EF4-FFF2-40B4-BE49-F238E27FC236}">
                <a16:creationId xmlns:a16="http://schemas.microsoft.com/office/drawing/2014/main" id="{DA57E7A6-E784-4C42-89FC-22050A7CF4BB}"/>
              </a:ext>
            </a:extLst>
          </p:cNvPr>
          <p:cNvSpPr/>
          <p:nvPr/>
        </p:nvSpPr>
        <p:spPr>
          <a:xfrm>
            <a:off x="2817933" y="42378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Object X</a:t>
            </a:r>
          </a:p>
        </p:txBody>
      </p:sp>
      <p:sp>
        <p:nvSpPr>
          <p:cNvPr id="16" name="Oval 15">
            <a:extLst>
              <a:ext uri="{FF2B5EF4-FFF2-40B4-BE49-F238E27FC236}">
                <a16:creationId xmlns:a16="http://schemas.microsoft.com/office/drawing/2014/main" id="{7661A83C-B7AB-4E0C-8C2E-6F8BA7534CED}"/>
              </a:ext>
            </a:extLst>
          </p:cNvPr>
          <p:cNvSpPr/>
          <p:nvPr/>
        </p:nvSpPr>
        <p:spPr>
          <a:xfrm>
            <a:off x="8335108" y="4237892"/>
            <a:ext cx="1222131" cy="11080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370752-0C8B-4492-82C5-BFC462ABAEDB}"/>
              </a:ext>
            </a:extLst>
          </p:cNvPr>
          <p:cNvSpPr/>
          <p:nvPr/>
        </p:nvSpPr>
        <p:spPr>
          <a:xfrm>
            <a:off x="8656027" y="4522176"/>
            <a:ext cx="580292" cy="5394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1C44E2B-C594-4882-887A-9849A6A1C174}"/>
              </a:ext>
            </a:extLst>
          </p:cNvPr>
          <p:cNvCxnSpPr>
            <a:cxnSpLocks/>
            <a:stCxn id="16" idx="0"/>
            <a:endCxn id="17" idx="0"/>
          </p:cNvCxnSpPr>
          <p:nvPr/>
        </p:nvCxnSpPr>
        <p:spPr>
          <a:xfrm flipH="1">
            <a:off x="8946173" y="4237892"/>
            <a:ext cx="1" cy="284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D47823-365D-49BA-9FD8-F21E9D6FA791}"/>
              </a:ext>
            </a:extLst>
          </p:cNvPr>
          <p:cNvCxnSpPr>
            <a:cxnSpLocks/>
            <a:stCxn id="16" idx="6"/>
          </p:cNvCxnSpPr>
          <p:nvPr/>
        </p:nvCxnSpPr>
        <p:spPr>
          <a:xfrm flipH="1">
            <a:off x="9236319" y="4791916"/>
            <a:ext cx="32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76349D-2184-4AB8-80B8-77FA270DD99A}"/>
              </a:ext>
            </a:extLst>
          </p:cNvPr>
          <p:cNvCxnSpPr>
            <a:cxnSpLocks/>
            <a:stCxn id="16" idx="4"/>
            <a:endCxn id="17" idx="4"/>
          </p:cNvCxnSpPr>
          <p:nvPr/>
        </p:nvCxnSpPr>
        <p:spPr>
          <a:xfrm flipH="1" flipV="1">
            <a:off x="8946173" y="5061655"/>
            <a:ext cx="1" cy="284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260D41-88EA-4F80-B3DC-2690CC698A88}"/>
              </a:ext>
            </a:extLst>
          </p:cNvPr>
          <p:cNvCxnSpPr>
            <a:cxnSpLocks/>
          </p:cNvCxnSpPr>
          <p:nvPr/>
        </p:nvCxnSpPr>
        <p:spPr>
          <a:xfrm flipH="1">
            <a:off x="8335107" y="4791915"/>
            <a:ext cx="32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073916-4994-49D3-86CD-1475FAA15B1C}"/>
              </a:ext>
            </a:extLst>
          </p:cNvPr>
          <p:cNvSpPr txBox="1"/>
          <p:nvPr/>
        </p:nvSpPr>
        <p:spPr>
          <a:xfrm>
            <a:off x="8324116" y="5354000"/>
            <a:ext cx="1171576" cy="430887"/>
          </a:xfrm>
          <a:prstGeom prst="rect">
            <a:avLst/>
          </a:prstGeom>
          <a:noFill/>
        </p:spPr>
        <p:txBody>
          <a:bodyPr wrap="square" rtlCol="0">
            <a:spAutoFit/>
          </a:bodyPr>
          <a:lstStyle/>
          <a:p>
            <a:pPr algn="ctr"/>
            <a:r>
              <a:rPr lang="en-US" sz="1100" b="1" i="1" dirty="0"/>
              <a:t>Bounded RR buffer</a:t>
            </a:r>
          </a:p>
        </p:txBody>
      </p:sp>
      <p:sp>
        <p:nvSpPr>
          <p:cNvPr id="29" name="Freeform: Shape 28">
            <a:extLst>
              <a:ext uri="{FF2B5EF4-FFF2-40B4-BE49-F238E27FC236}">
                <a16:creationId xmlns:a16="http://schemas.microsoft.com/office/drawing/2014/main" id="{04E765D3-E0DB-4815-B2E1-8B72A249ECD8}"/>
              </a:ext>
            </a:extLst>
          </p:cNvPr>
          <p:cNvSpPr/>
          <p:nvPr/>
        </p:nvSpPr>
        <p:spPr>
          <a:xfrm>
            <a:off x="2504368" y="2470638"/>
            <a:ext cx="274477" cy="694593"/>
          </a:xfrm>
          <a:custGeom>
            <a:avLst/>
            <a:gdLst>
              <a:gd name="connsiteX0" fmla="*/ 54194 w 274477"/>
              <a:gd name="connsiteY0" fmla="*/ 0 h 694593"/>
              <a:gd name="connsiteX1" fmla="*/ 274001 w 274477"/>
              <a:gd name="connsiteY1" fmla="*/ 263770 h 694593"/>
              <a:gd name="connsiteX2" fmla="*/ 1440 w 274477"/>
              <a:gd name="connsiteY2" fmla="*/ 430824 h 694593"/>
              <a:gd name="connsiteX3" fmla="*/ 186078 w 274477"/>
              <a:gd name="connsiteY3" fmla="*/ 694593 h 694593"/>
            </a:gdLst>
            <a:ahLst/>
            <a:cxnLst>
              <a:cxn ang="0">
                <a:pos x="connsiteX0" y="connsiteY0"/>
              </a:cxn>
              <a:cxn ang="0">
                <a:pos x="connsiteX1" y="connsiteY1"/>
              </a:cxn>
              <a:cxn ang="0">
                <a:pos x="connsiteX2" y="connsiteY2"/>
              </a:cxn>
              <a:cxn ang="0">
                <a:pos x="connsiteX3" y="connsiteY3"/>
              </a:cxn>
            </a:cxnLst>
            <a:rect l="l" t="t" r="r" b="b"/>
            <a:pathLst>
              <a:path w="274477" h="694593">
                <a:moveTo>
                  <a:pt x="54194" y="0"/>
                </a:moveTo>
                <a:cubicBezTo>
                  <a:pt x="168493" y="95983"/>
                  <a:pt x="282793" y="191966"/>
                  <a:pt x="274001" y="263770"/>
                </a:cubicBezTo>
                <a:cubicBezTo>
                  <a:pt x="265209" y="335574"/>
                  <a:pt x="16094" y="359020"/>
                  <a:pt x="1440" y="430824"/>
                </a:cubicBezTo>
                <a:cubicBezTo>
                  <a:pt x="-13214" y="502628"/>
                  <a:pt x="86432" y="598610"/>
                  <a:pt x="186078" y="6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445EA60-7C18-4FD2-BA5C-6D23069729CB}"/>
              </a:ext>
            </a:extLst>
          </p:cNvPr>
          <p:cNvSpPr/>
          <p:nvPr/>
        </p:nvSpPr>
        <p:spPr>
          <a:xfrm>
            <a:off x="9813232" y="2409160"/>
            <a:ext cx="274477" cy="694593"/>
          </a:xfrm>
          <a:custGeom>
            <a:avLst/>
            <a:gdLst>
              <a:gd name="connsiteX0" fmla="*/ 54194 w 274477"/>
              <a:gd name="connsiteY0" fmla="*/ 0 h 694593"/>
              <a:gd name="connsiteX1" fmla="*/ 274001 w 274477"/>
              <a:gd name="connsiteY1" fmla="*/ 263770 h 694593"/>
              <a:gd name="connsiteX2" fmla="*/ 1440 w 274477"/>
              <a:gd name="connsiteY2" fmla="*/ 430824 h 694593"/>
              <a:gd name="connsiteX3" fmla="*/ 186078 w 274477"/>
              <a:gd name="connsiteY3" fmla="*/ 694593 h 694593"/>
            </a:gdLst>
            <a:ahLst/>
            <a:cxnLst>
              <a:cxn ang="0">
                <a:pos x="connsiteX0" y="connsiteY0"/>
              </a:cxn>
              <a:cxn ang="0">
                <a:pos x="connsiteX1" y="connsiteY1"/>
              </a:cxn>
              <a:cxn ang="0">
                <a:pos x="connsiteX2" y="connsiteY2"/>
              </a:cxn>
              <a:cxn ang="0">
                <a:pos x="connsiteX3" y="connsiteY3"/>
              </a:cxn>
            </a:cxnLst>
            <a:rect l="l" t="t" r="r" b="b"/>
            <a:pathLst>
              <a:path w="274477" h="694593">
                <a:moveTo>
                  <a:pt x="54194" y="0"/>
                </a:moveTo>
                <a:cubicBezTo>
                  <a:pt x="168493" y="95983"/>
                  <a:pt x="282793" y="191966"/>
                  <a:pt x="274001" y="263770"/>
                </a:cubicBezTo>
                <a:cubicBezTo>
                  <a:pt x="265209" y="335574"/>
                  <a:pt x="16094" y="359020"/>
                  <a:pt x="1440" y="430824"/>
                </a:cubicBezTo>
                <a:cubicBezTo>
                  <a:pt x="-13214" y="502628"/>
                  <a:pt x="86432" y="598610"/>
                  <a:pt x="186078" y="6945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5944477-C645-4246-BA0D-4A6DB8AD2A1D}"/>
              </a:ext>
            </a:extLst>
          </p:cNvPr>
          <p:cNvSpPr/>
          <p:nvPr/>
        </p:nvSpPr>
        <p:spPr>
          <a:xfrm>
            <a:off x="2447218" y="3080465"/>
            <a:ext cx="114300" cy="13195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6ED001-2F06-49B8-BA33-293CCE00C8E9}"/>
              </a:ext>
            </a:extLst>
          </p:cNvPr>
          <p:cNvSpPr txBox="1"/>
          <p:nvPr/>
        </p:nvSpPr>
        <p:spPr>
          <a:xfrm>
            <a:off x="4332327" y="4259534"/>
            <a:ext cx="3521484" cy="1200329"/>
          </a:xfrm>
          <a:prstGeom prst="rect">
            <a:avLst/>
          </a:prstGeom>
          <a:noFill/>
        </p:spPr>
        <p:txBody>
          <a:bodyPr wrap="square" rtlCol="0">
            <a:spAutoFit/>
          </a:bodyPr>
          <a:lstStyle/>
          <a:p>
            <a:pPr algn="ctr"/>
            <a:r>
              <a:rPr lang="en-US" b="1" i="1" dirty="0"/>
              <a:t>Copies X into yellow DRAM.</a:t>
            </a:r>
            <a:br>
              <a:rPr lang="en-US" b="1" i="1" dirty="0"/>
            </a:br>
            <a:r>
              <a:rPr lang="en-US" b="1" i="1" dirty="0"/>
              <a:t>Uses </a:t>
            </a:r>
            <a:r>
              <a:rPr lang="en-US" b="1" i="1" dirty="0" err="1"/>
              <a:t>memcpy</a:t>
            </a:r>
            <a:r>
              <a:rPr lang="en-US" b="1" i="1" dirty="0"/>
              <a:t>, which employs a</a:t>
            </a:r>
            <a:br>
              <a:rPr lang="en-US" b="1" i="1" dirty="0"/>
            </a:br>
            <a:r>
              <a:rPr lang="en-US" b="1" i="1" dirty="0"/>
              <a:t>special hardware instruction optimized for core-to-core transfers</a:t>
            </a:r>
          </a:p>
        </p:txBody>
      </p:sp>
      <p:cxnSp>
        <p:nvCxnSpPr>
          <p:cNvPr id="43" name="Straight Arrow Connector 42">
            <a:extLst>
              <a:ext uri="{FF2B5EF4-FFF2-40B4-BE49-F238E27FC236}">
                <a16:creationId xmlns:a16="http://schemas.microsoft.com/office/drawing/2014/main" id="{3F7123BE-7B8F-4FF0-97FF-CB28E75DCC21}"/>
              </a:ext>
            </a:extLst>
          </p:cNvPr>
          <p:cNvCxnSpPr>
            <a:cxnSpLocks/>
          </p:cNvCxnSpPr>
          <p:nvPr/>
        </p:nvCxnSpPr>
        <p:spPr>
          <a:xfrm>
            <a:off x="2561518" y="3243884"/>
            <a:ext cx="471828" cy="994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438AC20-464B-4854-AC0B-172D23F1ED74}"/>
              </a:ext>
            </a:extLst>
          </p:cNvPr>
          <p:cNvPicPr>
            <a:picLocks noChangeAspect="1"/>
          </p:cNvPicPr>
          <p:nvPr/>
        </p:nvPicPr>
        <p:blipFill>
          <a:blip r:embed="rId3"/>
          <a:stretch>
            <a:fillRect/>
          </a:stretch>
        </p:blipFill>
        <p:spPr>
          <a:xfrm>
            <a:off x="8460689" y="4419451"/>
            <a:ext cx="267584" cy="267584"/>
          </a:xfrm>
          <a:prstGeom prst="rect">
            <a:avLst/>
          </a:prstGeom>
        </p:spPr>
      </p:pic>
      <p:sp>
        <p:nvSpPr>
          <p:cNvPr id="18" name="Freeform: Shape 17">
            <a:extLst>
              <a:ext uri="{FF2B5EF4-FFF2-40B4-BE49-F238E27FC236}">
                <a16:creationId xmlns:a16="http://schemas.microsoft.com/office/drawing/2014/main" id="{9550D9AC-E5C0-4FAC-95D8-4855EA7E4041}"/>
              </a:ext>
            </a:extLst>
          </p:cNvPr>
          <p:cNvSpPr/>
          <p:nvPr/>
        </p:nvSpPr>
        <p:spPr>
          <a:xfrm>
            <a:off x="3692769" y="4121433"/>
            <a:ext cx="4800600" cy="573659"/>
          </a:xfrm>
          <a:custGeom>
            <a:avLst/>
            <a:gdLst>
              <a:gd name="connsiteX0" fmla="*/ 0 w 4800600"/>
              <a:gd name="connsiteY0" fmla="*/ 573659 h 573659"/>
              <a:gd name="connsiteX1" fmla="*/ 2259623 w 4800600"/>
              <a:gd name="connsiteY1" fmla="*/ 2159 h 573659"/>
              <a:gd name="connsiteX2" fmla="*/ 4800600 w 4800600"/>
              <a:gd name="connsiteY2" fmla="*/ 415398 h 573659"/>
            </a:gdLst>
            <a:ahLst/>
            <a:cxnLst>
              <a:cxn ang="0">
                <a:pos x="connsiteX0" y="connsiteY0"/>
              </a:cxn>
              <a:cxn ang="0">
                <a:pos x="connsiteX1" y="connsiteY1"/>
              </a:cxn>
              <a:cxn ang="0">
                <a:pos x="connsiteX2" y="connsiteY2"/>
              </a:cxn>
            </a:cxnLst>
            <a:rect l="l" t="t" r="r" b="b"/>
            <a:pathLst>
              <a:path w="4800600" h="573659">
                <a:moveTo>
                  <a:pt x="0" y="573659"/>
                </a:moveTo>
                <a:cubicBezTo>
                  <a:pt x="729761" y="301097"/>
                  <a:pt x="1459523" y="28536"/>
                  <a:pt x="2259623" y="2159"/>
                </a:cubicBezTo>
                <a:cubicBezTo>
                  <a:pt x="3059723" y="-24218"/>
                  <a:pt x="3930161" y="195590"/>
                  <a:pt x="4800600" y="41539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57789DB-863D-4829-A99B-BA37DE040719}"/>
              </a:ext>
            </a:extLst>
          </p:cNvPr>
          <p:cNvSpPr/>
          <p:nvPr/>
        </p:nvSpPr>
        <p:spPr>
          <a:xfrm>
            <a:off x="9749431" y="2814077"/>
            <a:ext cx="114300" cy="13195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DBC2FD1F-DFBD-40D6-9143-3051F23FF315}"/>
              </a:ext>
            </a:extLst>
          </p:cNvPr>
          <p:cNvCxnSpPr>
            <a:cxnSpLocks/>
            <a:stCxn id="61" idx="3"/>
            <a:endCxn id="10" idx="0"/>
          </p:cNvCxnSpPr>
          <p:nvPr/>
        </p:nvCxnSpPr>
        <p:spPr>
          <a:xfrm flipH="1">
            <a:off x="8594481" y="2926706"/>
            <a:ext cx="1171689" cy="14927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68F623C-705D-4FF7-92BE-AF1FBBD79864}"/>
              </a:ext>
            </a:extLst>
          </p:cNvPr>
          <p:cNvSpPr txBox="1"/>
          <p:nvPr/>
        </p:nvSpPr>
        <p:spPr>
          <a:xfrm>
            <a:off x="5703972" y="2002063"/>
            <a:ext cx="2375507" cy="1477328"/>
          </a:xfrm>
          <a:prstGeom prst="rect">
            <a:avLst/>
          </a:prstGeom>
          <a:noFill/>
        </p:spPr>
        <p:txBody>
          <a:bodyPr wrap="square" rtlCol="0">
            <a:spAutoFit/>
          </a:bodyPr>
          <a:lstStyle/>
          <a:p>
            <a:pPr algn="r"/>
            <a:r>
              <a:rPr lang="en-US" b="1" i="1" dirty="0"/>
              <a:t>Now we have a</a:t>
            </a:r>
            <a:br>
              <a:rPr lang="en-US" b="1" i="1" dirty="0"/>
            </a:br>
            <a:r>
              <a:rPr lang="en-US" b="1" i="1" dirty="0"/>
              <a:t>“local” copy and yellow access is faster.  But of course updates won’t be seen on the green copy</a:t>
            </a:r>
          </a:p>
        </p:txBody>
      </p:sp>
    </p:spTree>
    <p:extLst>
      <p:ext uri="{BB962C8B-B14F-4D97-AF65-F5344CB8AC3E}">
        <p14:creationId xmlns:p14="http://schemas.microsoft.com/office/powerpoint/2010/main" val="41615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par>
                          <p:cTn id="25" fill="hold">
                            <p:stCondLst>
                              <p:cond delay="500"/>
                            </p:stCondLst>
                            <p:childTnLst>
                              <p:par>
                                <p:cTn id="26" presetID="14" presetClass="entr" presetSubtype="10" fill="hold" grpId="0" nodeType="afterEffect">
                                  <p:stCondLst>
                                    <p:cond delay="1500"/>
                                  </p:stCondLst>
                                  <p:childTnLst>
                                    <p:set>
                                      <p:cBhvr>
                                        <p:cTn id="27" dur="1" fill="hold">
                                          <p:stCondLst>
                                            <p:cond delay="0"/>
                                          </p:stCondLst>
                                        </p:cTn>
                                        <p:tgtEl>
                                          <p:spTgt spid="63"/>
                                        </p:tgtEl>
                                        <p:attrNameLst>
                                          <p:attrName>style.visibility</p:attrName>
                                        </p:attrNameLst>
                                      </p:cBhvr>
                                      <p:to>
                                        <p:strVal val="visible"/>
                                      </p:to>
                                    </p:set>
                                    <p:animEffect transition="in" filter="randombar(horizontal)">
                                      <p:cBhvr>
                                        <p:cTn id="2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8" grpId="0" animBg="1"/>
      <p:bldP spid="18" grpId="1" animBg="1"/>
      <p:bldP spid="61" grpId="0" animBg="1"/>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0EF4-43D6-45ED-98F8-F5481F999243}"/>
              </a:ext>
            </a:extLst>
          </p:cNvPr>
          <p:cNvSpPr>
            <a:spLocks noGrp="1"/>
          </p:cNvSpPr>
          <p:nvPr>
            <p:ph type="title"/>
          </p:nvPr>
        </p:nvSpPr>
        <p:spPr/>
        <p:txBody>
          <a:bodyPr/>
          <a:lstStyle/>
          <a:p>
            <a:r>
              <a:rPr lang="en-US" dirty="0"/>
              <a:t>Terminology: “Sending a message”</a:t>
            </a:r>
          </a:p>
        </p:txBody>
      </p:sp>
      <p:sp>
        <p:nvSpPr>
          <p:cNvPr id="5" name="Content Placeholder 4">
            <a:extLst>
              <a:ext uri="{FF2B5EF4-FFF2-40B4-BE49-F238E27FC236}">
                <a16:creationId xmlns:a16="http://schemas.microsoft.com/office/drawing/2014/main" id="{E102F275-05C6-4F91-9120-F6D64964D8C7}"/>
              </a:ext>
            </a:extLst>
          </p:cNvPr>
          <p:cNvSpPr>
            <a:spLocks noGrp="1"/>
          </p:cNvSpPr>
          <p:nvPr>
            <p:ph idx="1"/>
          </p:nvPr>
        </p:nvSpPr>
        <p:spPr>
          <a:xfrm>
            <a:off x="1024127" y="2286000"/>
            <a:ext cx="10880657" cy="4023360"/>
          </a:xfrm>
        </p:spPr>
        <p:txBody>
          <a:bodyPr>
            <a:normAutofit lnSpcReduction="10000"/>
          </a:bodyPr>
          <a:lstStyle/>
          <a:p>
            <a:r>
              <a:rPr lang="en-US" dirty="0"/>
              <a:t>In effect, we are comparing an approach that sends a pointer with one that “sends a message”, even though this is a single NUMA machine.  Both used the same round-robin bounded buffer, but the message version copied the whole object (“by value”), not just a pointer (“by reference”).</a:t>
            </a:r>
          </a:p>
          <a:p>
            <a:r>
              <a:rPr lang="en-US" dirty="0"/>
              <a:t>Obviously, messaging assumes full control over memory management.</a:t>
            </a:r>
          </a:p>
          <a:p>
            <a:r>
              <a:rPr lang="en-US" dirty="0"/>
              <a:t>But if done correctly, the received object is always local.</a:t>
            </a:r>
          </a:p>
          <a:p>
            <a:r>
              <a:rPr lang="en-US" dirty="0"/>
              <a:t>Many people incorrectly assume that the compiler and O/S get things right.  In fact unless you override the defaults, the example we just saw would be slow (the copy could easily end up on the same machine as the sender).</a:t>
            </a:r>
          </a:p>
        </p:txBody>
      </p:sp>
      <p:sp>
        <p:nvSpPr>
          <p:cNvPr id="3" name="Footer Placeholder 2">
            <a:extLst>
              <a:ext uri="{FF2B5EF4-FFF2-40B4-BE49-F238E27FC236}">
                <a16:creationId xmlns:a16="http://schemas.microsoft.com/office/drawing/2014/main" id="{EA5D1809-83D8-4A18-B38F-7BA25CDC92A0}"/>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B32549A4-2850-4660-AFB6-A06A667494DA}"/>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76421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67D3-9D08-4A58-904D-F510B92CBC4A}"/>
              </a:ext>
            </a:extLst>
          </p:cNvPr>
          <p:cNvSpPr>
            <a:spLocks noGrp="1"/>
          </p:cNvSpPr>
          <p:nvPr>
            <p:ph type="title"/>
          </p:nvPr>
        </p:nvSpPr>
        <p:spPr/>
        <p:txBody>
          <a:bodyPr/>
          <a:lstStyle/>
          <a:p>
            <a:r>
              <a:rPr lang="en-US" dirty="0"/>
              <a:t>Linux Kernel locking</a:t>
            </a:r>
          </a:p>
        </p:txBody>
      </p:sp>
      <p:sp>
        <p:nvSpPr>
          <p:cNvPr id="3" name="Content Placeholder 2">
            <a:extLst>
              <a:ext uri="{FF2B5EF4-FFF2-40B4-BE49-F238E27FC236}">
                <a16:creationId xmlns:a16="http://schemas.microsoft.com/office/drawing/2014/main" id="{3C7B792A-D9E8-4482-8CF4-625644983B4E}"/>
              </a:ext>
            </a:extLst>
          </p:cNvPr>
          <p:cNvSpPr>
            <a:spLocks noGrp="1"/>
          </p:cNvSpPr>
          <p:nvPr>
            <p:ph idx="1"/>
          </p:nvPr>
        </p:nvSpPr>
        <p:spPr/>
        <p:txBody>
          <a:bodyPr/>
          <a:lstStyle/>
          <a:p>
            <a:r>
              <a:rPr lang="en-US" dirty="0"/>
              <a:t>Linux itself was created in an era of single-core processors, but evolved long ago to support multicore.</a:t>
            </a:r>
          </a:p>
          <a:p>
            <a:r>
              <a:rPr lang="en-US" dirty="0"/>
              <a:t>But the “evolution” was unsophisticated about locking</a:t>
            </a:r>
          </a:p>
          <a:p>
            <a:pPr>
              <a:buFont typeface="Wingdings" panose="05000000000000000000" pitchFamily="2" charset="2"/>
              <a:buChar char="Ø"/>
            </a:pPr>
            <a:r>
              <a:rPr lang="en-US" dirty="0"/>
              <a:t>  Linux was modified to be threaded and safe</a:t>
            </a:r>
          </a:p>
          <a:p>
            <a:pPr>
              <a:buFont typeface="Wingdings" panose="05000000000000000000" pitchFamily="2" charset="2"/>
              <a:buChar char="Ø"/>
            </a:pPr>
            <a:r>
              <a:rPr lang="en-US" dirty="0"/>
              <a:t>  But the designers who did this didn’t consider the real cost model</a:t>
            </a:r>
          </a:p>
          <a:p>
            <a:pPr marL="0" indent="0">
              <a:buNone/>
            </a:pPr>
            <a:r>
              <a:rPr lang="en-US" dirty="0"/>
              <a:t>Result: by 2015, researchers began to suspect that Linux had become</a:t>
            </a:r>
            <a:br>
              <a:rPr lang="en-US" dirty="0"/>
            </a:br>
            <a:r>
              <a:rPr lang="en-US" dirty="0"/>
              <a:t>quite inefficient in its pattern of memory accesses and locking.</a:t>
            </a:r>
          </a:p>
        </p:txBody>
      </p:sp>
      <p:sp>
        <p:nvSpPr>
          <p:cNvPr id="4" name="Footer Placeholder 3">
            <a:extLst>
              <a:ext uri="{FF2B5EF4-FFF2-40B4-BE49-F238E27FC236}">
                <a16:creationId xmlns:a16="http://schemas.microsoft.com/office/drawing/2014/main" id="{EF071FEE-D124-4998-A4D3-342A3934860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FCBB8CD-BFF0-4E4D-98AB-3F7CF8B183AE}"/>
              </a:ext>
            </a:extLst>
          </p:cNvPr>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206541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081988"/>
            <a:ext cx="7772400" cy="1219338"/>
          </a:xfrm>
          <a:prstGeom prst="rect">
            <a:avLst/>
          </a:prstGeom>
        </p:spPr>
        <p:txBody>
          <a:bodyPr vert="horz" wrap="square" lIns="0" tIns="64546" rIns="0" bIns="0" rtlCol="0" anchor="ctr">
            <a:spAutoFit/>
          </a:bodyPr>
          <a:lstStyle/>
          <a:p>
            <a:pPr marL="2158232" marR="4611" indent="-2147282">
              <a:lnSpc>
                <a:spcPts val="4464"/>
              </a:lnSpc>
              <a:spcBef>
                <a:spcPts val="508"/>
              </a:spcBef>
            </a:pPr>
            <a:r>
              <a:rPr sz="3993" b="1" spc="-5" dirty="0">
                <a:solidFill>
                  <a:srgbClr val="C00000"/>
                </a:solidFill>
              </a:rPr>
              <a:t>An Analysis of Linux</a:t>
            </a:r>
            <a:r>
              <a:rPr sz="3993" b="1" spc="-213" dirty="0">
                <a:solidFill>
                  <a:srgbClr val="C00000"/>
                </a:solidFill>
              </a:rPr>
              <a:t> </a:t>
            </a:r>
            <a:r>
              <a:rPr sz="3993" b="1" spc="-5" dirty="0">
                <a:solidFill>
                  <a:srgbClr val="C00000"/>
                </a:solidFill>
              </a:rPr>
              <a:t>Scalability  to Many</a:t>
            </a:r>
            <a:r>
              <a:rPr sz="3993" b="1" spc="-100" dirty="0">
                <a:solidFill>
                  <a:srgbClr val="C00000"/>
                </a:solidFill>
              </a:rPr>
              <a:t> </a:t>
            </a:r>
            <a:r>
              <a:rPr sz="3993" b="1" spc="-5" dirty="0">
                <a:solidFill>
                  <a:srgbClr val="C00000"/>
                </a:solidFill>
              </a:rPr>
              <a:t>Cores</a:t>
            </a:r>
            <a:endParaRPr sz="3993" b="1" dirty="0">
              <a:solidFill>
                <a:srgbClr val="C00000"/>
              </a:solidFill>
            </a:endParaRPr>
          </a:p>
        </p:txBody>
      </p:sp>
      <p:sp>
        <p:nvSpPr>
          <p:cNvPr id="4" name="Text Placeholder 3">
            <a:extLst>
              <a:ext uri="{FF2B5EF4-FFF2-40B4-BE49-F238E27FC236}">
                <a16:creationId xmlns:a16="http://schemas.microsoft.com/office/drawing/2014/main" id="{8A41599C-D999-4758-B2D8-CA5CEBF8F660}"/>
              </a:ext>
            </a:extLst>
          </p:cNvPr>
          <p:cNvSpPr>
            <a:spLocks noGrp="1"/>
          </p:cNvSpPr>
          <p:nvPr>
            <p:ph type="body" idx="1"/>
          </p:nvPr>
        </p:nvSpPr>
        <p:spPr/>
        <p:txBody>
          <a:bodyPr>
            <a:normAutofit fontScale="55000" lnSpcReduction="20000"/>
          </a:bodyPr>
          <a:lstStyle/>
          <a:p>
            <a:pPr algn="ctr">
              <a:lnSpc>
                <a:spcPts val="2101"/>
              </a:lnSpc>
              <a:spcBef>
                <a:spcPts val="91"/>
              </a:spcBef>
            </a:pPr>
            <a:r>
              <a:rPr lang="en-US" b="1" spc="-5" dirty="0">
                <a:latin typeface="Arial"/>
                <a:cs typeface="Arial"/>
              </a:rPr>
              <a:t>Silas </a:t>
            </a:r>
            <a:r>
              <a:rPr lang="en-US" b="1" spc="-9" dirty="0">
                <a:latin typeface="Arial"/>
                <a:cs typeface="Arial"/>
              </a:rPr>
              <a:t>Boyd-</a:t>
            </a:r>
            <a:r>
              <a:rPr lang="en-US" b="1" spc="-9" dirty="0" err="1">
                <a:latin typeface="Arial"/>
                <a:cs typeface="Arial"/>
              </a:rPr>
              <a:t>Wickizer</a:t>
            </a:r>
            <a:r>
              <a:rPr lang="en-US" b="1" spc="-9" dirty="0">
                <a:latin typeface="Arial"/>
                <a:cs typeface="Arial"/>
              </a:rPr>
              <a:t>, </a:t>
            </a:r>
            <a:r>
              <a:rPr lang="en-US" b="1" spc="-5" dirty="0">
                <a:latin typeface="Arial"/>
                <a:cs typeface="Arial"/>
              </a:rPr>
              <a:t>Austin </a:t>
            </a:r>
            <a:r>
              <a:rPr lang="en-US" b="1" spc="-109" dirty="0">
                <a:latin typeface="Arial"/>
                <a:cs typeface="Arial"/>
              </a:rPr>
              <a:t>T. </a:t>
            </a:r>
            <a:r>
              <a:rPr lang="en-US" b="1" spc="-5" dirty="0">
                <a:latin typeface="Arial"/>
                <a:cs typeface="Arial"/>
              </a:rPr>
              <a:t>Clements, </a:t>
            </a:r>
            <a:r>
              <a:rPr lang="en-US" b="1" spc="-18" dirty="0" err="1">
                <a:latin typeface="Arial"/>
                <a:cs typeface="Arial"/>
              </a:rPr>
              <a:t>Yandong</a:t>
            </a:r>
            <a:r>
              <a:rPr lang="en-US" b="1" spc="-18" dirty="0">
                <a:latin typeface="Arial"/>
                <a:cs typeface="Arial"/>
              </a:rPr>
              <a:t> </a:t>
            </a:r>
            <a:r>
              <a:rPr lang="en-US" b="1" spc="-9" dirty="0">
                <a:latin typeface="Arial"/>
                <a:cs typeface="Arial"/>
              </a:rPr>
              <a:t>Mao, </a:t>
            </a:r>
            <a:r>
              <a:rPr lang="en-US" b="1" spc="-5" dirty="0">
                <a:latin typeface="Arial"/>
                <a:cs typeface="Arial"/>
              </a:rPr>
              <a:t>Aleksey</a:t>
            </a:r>
            <a:r>
              <a:rPr lang="en-US" b="1" spc="-45" dirty="0">
                <a:latin typeface="Arial"/>
                <a:cs typeface="Arial"/>
              </a:rPr>
              <a:t> </a:t>
            </a:r>
            <a:r>
              <a:rPr lang="en-US" b="1" spc="-18" dirty="0" err="1">
                <a:latin typeface="Arial"/>
                <a:cs typeface="Arial"/>
              </a:rPr>
              <a:t>Pesterev</a:t>
            </a:r>
            <a:r>
              <a:rPr lang="en-US" b="1" spc="-18" dirty="0">
                <a:latin typeface="Arial"/>
                <a:cs typeface="Arial"/>
              </a:rPr>
              <a:t>, </a:t>
            </a:r>
            <a:r>
              <a:rPr lang="en-US" b="1" spc="-14" dirty="0">
                <a:latin typeface="Arial"/>
                <a:cs typeface="Arial"/>
              </a:rPr>
              <a:t>M. </a:t>
            </a:r>
            <a:r>
              <a:rPr lang="en-US" b="1" spc="-5" dirty="0">
                <a:latin typeface="Arial"/>
                <a:cs typeface="Arial"/>
              </a:rPr>
              <a:t>Frans </a:t>
            </a:r>
            <a:r>
              <a:rPr lang="en-US" b="1" spc="-5" dirty="0" err="1">
                <a:latin typeface="Arial"/>
                <a:cs typeface="Arial"/>
              </a:rPr>
              <a:t>Kaashoek</a:t>
            </a:r>
            <a:r>
              <a:rPr lang="en-US" b="1" spc="-5" dirty="0">
                <a:latin typeface="Arial"/>
                <a:cs typeface="Arial"/>
              </a:rPr>
              <a:t>, Robert Morris, </a:t>
            </a:r>
            <a:r>
              <a:rPr lang="en-US" b="1" dirty="0">
                <a:latin typeface="Arial"/>
                <a:cs typeface="Arial"/>
              </a:rPr>
              <a:t>and </a:t>
            </a:r>
            <a:r>
              <a:rPr lang="en-US" b="1" spc="-5" dirty="0" err="1">
                <a:latin typeface="Arial"/>
                <a:cs typeface="Arial"/>
              </a:rPr>
              <a:t>Nickolai</a:t>
            </a:r>
            <a:r>
              <a:rPr lang="en-US" b="1" spc="91" dirty="0">
                <a:latin typeface="Arial"/>
                <a:cs typeface="Arial"/>
              </a:rPr>
              <a:t> </a:t>
            </a:r>
            <a:r>
              <a:rPr lang="en-US" b="1" spc="-5" dirty="0" err="1">
                <a:latin typeface="Arial"/>
                <a:cs typeface="Arial"/>
              </a:rPr>
              <a:t>Zeldovich</a:t>
            </a:r>
            <a:endParaRPr lang="en-US" b="1" dirty="0">
              <a:latin typeface="Arial"/>
              <a:cs typeface="Arial"/>
            </a:endParaRPr>
          </a:p>
          <a:p>
            <a:pPr>
              <a:spcBef>
                <a:spcPts val="41"/>
              </a:spcBef>
            </a:pPr>
            <a:endParaRPr lang="en-US" sz="1400" dirty="0">
              <a:latin typeface="Times New Roman"/>
              <a:cs typeface="Times New Roman"/>
            </a:endParaRPr>
          </a:p>
          <a:p>
            <a:pPr marL="70308" algn="ctr"/>
            <a:r>
              <a:rPr lang="en-US" b="1" i="1" spc="-9" dirty="0">
                <a:latin typeface="Arial"/>
                <a:cs typeface="Arial"/>
              </a:rPr>
              <a:t>MIT</a:t>
            </a:r>
            <a:r>
              <a:rPr lang="en-US" b="1" i="1" spc="-73" dirty="0">
                <a:latin typeface="Arial"/>
                <a:cs typeface="Arial"/>
              </a:rPr>
              <a:t> </a:t>
            </a:r>
            <a:r>
              <a:rPr lang="en-US" b="1" i="1" spc="-5" dirty="0">
                <a:latin typeface="Arial"/>
                <a:cs typeface="Arial"/>
              </a:rPr>
              <a:t>CSAIL</a:t>
            </a:r>
            <a:endParaRPr lang="en-US" b="1" dirty="0">
              <a:latin typeface="Arial"/>
              <a:cs typeface="Arial"/>
            </a:endParaRPr>
          </a:p>
          <a:p>
            <a:endParaRPr lang="en-US" dirty="0"/>
          </a:p>
        </p:txBody>
      </p:sp>
    </p:spTree>
    <p:extLst>
      <p:ext uri="{BB962C8B-B14F-4D97-AF65-F5344CB8AC3E}">
        <p14:creationId xmlns:p14="http://schemas.microsoft.com/office/powerpoint/2010/main" val="404631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2187" y="556103"/>
            <a:ext cx="4334371" cy="519022"/>
          </a:xfrm>
          <a:prstGeom prst="rect">
            <a:avLst/>
          </a:prstGeom>
        </p:spPr>
        <p:txBody>
          <a:bodyPr vert="horz" wrap="square" lIns="0" tIns="11526" rIns="0" bIns="0" rtlCol="0" anchor="ctr">
            <a:spAutoFit/>
          </a:bodyPr>
          <a:lstStyle/>
          <a:p>
            <a:pPr marL="11526">
              <a:spcBef>
                <a:spcPts val="91"/>
              </a:spcBef>
              <a:tabLst>
                <a:tab pos="1840115" algn="l"/>
              </a:tabLst>
            </a:pPr>
            <a:r>
              <a:rPr sz="3993" spc="-9" dirty="0"/>
              <a:t>What</a:t>
            </a:r>
            <a:r>
              <a:rPr sz="3993" dirty="0"/>
              <a:t> </a:t>
            </a:r>
            <a:r>
              <a:rPr sz="3993" spc="-5" dirty="0"/>
              <a:t>i</a:t>
            </a:r>
            <a:r>
              <a:rPr lang="en-US" sz="3993" spc="-5" dirty="0"/>
              <a:t>s </a:t>
            </a:r>
            <a:r>
              <a:rPr sz="3993" spc="-5" dirty="0"/>
              <a:t>scalability?</a:t>
            </a:r>
            <a:endParaRPr sz="3993" dirty="0"/>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064190" y="267519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5" name="object 5"/>
          <p:cNvSpPr txBox="1"/>
          <p:nvPr/>
        </p:nvSpPr>
        <p:spPr>
          <a:xfrm>
            <a:off x="2358102" y="1559477"/>
            <a:ext cx="7346705" cy="1471007"/>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Application </a:t>
            </a:r>
            <a:r>
              <a:rPr sz="2904" dirty="0">
                <a:latin typeface="Arial"/>
                <a:cs typeface="Arial"/>
              </a:rPr>
              <a:t>does N </a:t>
            </a:r>
            <a:r>
              <a:rPr sz="2904" spc="-5" dirty="0">
                <a:latin typeface="Arial"/>
                <a:cs typeface="Arial"/>
              </a:rPr>
              <a:t>times </a:t>
            </a:r>
            <a:r>
              <a:rPr sz="2904" dirty="0">
                <a:latin typeface="Arial"/>
                <a:cs typeface="Arial"/>
              </a:rPr>
              <a:t>as </a:t>
            </a:r>
            <a:r>
              <a:rPr sz="2904" spc="-5" dirty="0">
                <a:latin typeface="Arial"/>
                <a:cs typeface="Arial"/>
              </a:rPr>
              <a:t>much work </a:t>
            </a:r>
            <a:r>
              <a:rPr sz="2904" dirty="0">
                <a:latin typeface="Arial"/>
                <a:cs typeface="Arial"/>
              </a:rPr>
              <a:t>on N  </a:t>
            </a:r>
            <a:r>
              <a:rPr sz="2904" spc="-5" dirty="0">
                <a:latin typeface="Arial"/>
                <a:cs typeface="Arial"/>
              </a:rPr>
              <a:t>cores </a:t>
            </a:r>
            <a:r>
              <a:rPr sz="2904" dirty="0">
                <a:latin typeface="Arial"/>
                <a:cs typeface="Arial"/>
              </a:rPr>
              <a:t>as </a:t>
            </a:r>
            <a:r>
              <a:rPr sz="2904" spc="-5" dirty="0">
                <a:latin typeface="Arial"/>
                <a:cs typeface="Arial"/>
              </a:rPr>
              <a:t>it could </a:t>
            </a:r>
            <a:r>
              <a:rPr sz="2904" dirty="0">
                <a:latin typeface="Arial"/>
                <a:cs typeface="Arial"/>
              </a:rPr>
              <a:t>on 1</a:t>
            </a:r>
            <a:r>
              <a:rPr sz="2904" spc="-9" dirty="0">
                <a:latin typeface="Arial"/>
                <a:cs typeface="Arial"/>
              </a:rPr>
              <a:t> </a:t>
            </a:r>
            <a:r>
              <a:rPr sz="2904" spc="-5" dirty="0">
                <a:latin typeface="Arial"/>
                <a:cs typeface="Arial"/>
              </a:rPr>
              <a:t>core</a:t>
            </a:r>
            <a:endParaRPr sz="2904">
              <a:latin typeface="Arial"/>
              <a:cs typeface="Arial"/>
            </a:endParaRPr>
          </a:p>
          <a:p>
            <a:pPr marL="11526">
              <a:spcBef>
                <a:spcPts val="985"/>
              </a:spcBef>
            </a:pPr>
            <a:r>
              <a:rPr sz="2904" spc="-5" dirty="0">
                <a:latin typeface="Arial"/>
                <a:cs typeface="Arial"/>
              </a:rPr>
              <a:t>Scalability may </a:t>
            </a:r>
            <a:r>
              <a:rPr sz="2904" dirty="0">
                <a:latin typeface="Arial"/>
                <a:cs typeface="Arial"/>
              </a:rPr>
              <a:t>be </a:t>
            </a:r>
            <a:r>
              <a:rPr sz="2904" spc="-9" dirty="0">
                <a:latin typeface="Arial"/>
                <a:cs typeface="Arial"/>
              </a:rPr>
              <a:t>limited </a:t>
            </a:r>
            <a:r>
              <a:rPr sz="2904" spc="-5" dirty="0">
                <a:latin typeface="Arial"/>
                <a:cs typeface="Arial"/>
              </a:rPr>
              <a:t>by Amdahl's</a:t>
            </a:r>
            <a:r>
              <a:rPr sz="2904" spc="-113" dirty="0">
                <a:latin typeface="Arial"/>
                <a:cs typeface="Arial"/>
              </a:rPr>
              <a:t> </a:t>
            </a:r>
            <a:r>
              <a:rPr sz="2904" spc="-5" dirty="0">
                <a:latin typeface="Arial"/>
                <a:cs typeface="Arial"/>
              </a:rPr>
              <a:t>Law:</a:t>
            </a:r>
            <a:endParaRPr sz="2904">
              <a:latin typeface="Arial"/>
              <a:cs typeface="Arial"/>
            </a:endParaRPr>
          </a:p>
        </p:txBody>
      </p:sp>
      <p:sp>
        <p:nvSpPr>
          <p:cNvPr id="6" name="object 6"/>
          <p:cNvSpPr txBox="1"/>
          <p:nvPr/>
        </p:nvSpPr>
        <p:spPr>
          <a:xfrm>
            <a:off x="2456075" y="3239974"/>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7" name="object 7"/>
          <p:cNvSpPr txBox="1"/>
          <p:nvPr/>
        </p:nvSpPr>
        <p:spPr>
          <a:xfrm>
            <a:off x="2456075" y="3729831"/>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8" name="object 8"/>
          <p:cNvSpPr txBox="1"/>
          <p:nvPr/>
        </p:nvSpPr>
        <p:spPr>
          <a:xfrm>
            <a:off x="2749987" y="3026741"/>
            <a:ext cx="4930844" cy="1004731"/>
          </a:xfrm>
          <a:prstGeom prst="rect">
            <a:avLst/>
          </a:prstGeom>
        </p:spPr>
        <p:txBody>
          <a:bodyPr vert="horz" wrap="square" lIns="0" tIns="11526" rIns="0" bIns="0" rtlCol="0">
            <a:spAutoFit/>
          </a:bodyPr>
          <a:lstStyle/>
          <a:p>
            <a:pPr marL="11526" marR="4611">
              <a:lnSpc>
                <a:spcPct val="126800"/>
              </a:lnSpc>
              <a:spcBef>
                <a:spcPts val="91"/>
              </a:spcBef>
            </a:pPr>
            <a:r>
              <a:rPr sz="2541" spc="-5" dirty="0">
                <a:latin typeface="Arial"/>
                <a:cs typeface="Arial"/>
              </a:rPr>
              <a:t>Locks, shared data structures, </a:t>
            </a:r>
            <a:r>
              <a:rPr sz="2541" dirty="0">
                <a:latin typeface="Arial"/>
                <a:cs typeface="Arial"/>
              </a:rPr>
              <a:t>...  </a:t>
            </a:r>
            <a:r>
              <a:rPr sz="2541" spc="-5" dirty="0">
                <a:latin typeface="Arial"/>
                <a:cs typeface="Arial"/>
              </a:rPr>
              <a:t>Shared </a:t>
            </a:r>
            <a:r>
              <a:rPr sz="2541" spc="-9" dirty="0">
                <a:latin typeface="Arial"/>
                <a:cs typeface="Arial"/>
              </a:rPr>
              <a:t>hardware (DRAM, </a:t>
            </a:r>
            <a:r>
              <a:rPr sz="2541" spc="-5" dirty="0">
                <a:latin typeface="Arial"/>
                <a:cs typeface="Arial"/>
              </a:rPr>
              <a:t>NIC,</a:t>
            </a:r>
            <a:r>
              <a:rPr sz="2541" spc="-9" dirty="0">
                <a:latin typeface="Arial"/>
                <a:cs typeface="Arial"/>
              </a:rPr>
              <a:t> </a:t>
            </a:r>
            <a:r>
              <a:rPr sz="2541" dirty="0">
                <a:latin typeface="Arial"/>
                <a:cs typeface="Arial"/>
              </a:rPr>
              <a:t>...)</a:t>
            </a:r>
            <a:endParaRPr sz="2541">
              <a:latin typeface="Arial"/>
              <a:cs typeface="Arial"/>
            </a:endParaRPr>
          </a:p>
        </p:txBody>
      </p:sp>
    </p:spTree>
    <p:extLst>
      <p:ext uri="{BB962C8B-B14F-4D97-AF65-F5344CB8AC3E}">
        <p14:creationId xmlns:p14="http://schemas.microsoft.com/office/powerpoint/2010/main" val="403513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2034" y="556103"/>
            <a:ext cx="6195827" cy="519022"/>
          </a:xfrm>
          <a:prstGeom prst="rect">
            <a:avLst/>
          </a:prstGeom>
        </p:spPr>
        <p:txBody>
          <a:bodyPr vert="horz" wrap="square" lIns="0" tIns="11526" rIns="0" bIns="0" rtlCol="0" anchor="ctr">
            <a:spAutoFit/>
          </a:bodyPr>
          <a:lstStyle/>
          <a:p>
            <a:pPr marL="11526">
              <a:spcBef>
                <a:spcPts val="91"/>
              </a:spcBef>
              <a:tabLst>
                <a:tab pos="3647383" algn="l"/>
              </a:tabLst>
            </a:pPr>
            <a:r>
              <a:rPr sz="3993" spc="-5" dirty="0"/>
              <a:t>Why look</a:t>
            </a:r>
            <a:r>
              <a:rPr sz="3993" spc="23" dirty="0"/>
              <a:t> </a:t>
            </a:r>
            <a:r>
              <a:rPr sz="3993" spc="-5" dirty="0"/>
              <a:t>at</a:t>
            </a:r>
            <a:r>
              <a:rPr sz="3993" dirty="0"/>
              <a:t> </a:t>
            </a:r>
            <a:r>
              <a:rPr sz="3993" spc="-5" dirty="0"/>
              <a:t>the</a:t>
            </a:r>
            <a:r>
              <a:rPr lang="en-US" sz="3993" spc="-5" dirty="0"/>
              <a:t> </a:t>
            </a:r>
            <a:r>
              <a:rPr sz="3993" spc="-5" dirty="0"/>
              <a:t>OS</a:t>
            </a:r>
            <a:r>
              <a:rPr sz="3993" spc="-91" dirty="0"/>
              <a:t> </a:t>
            </a:r>
            <a:r>
              <a:rPr sz="3993" spc="-5" dirty="0"/>
              <a:t>kernel?</a:t>
            </a:r>
            <a:endParaRPr sz="3993" dirty="0"/>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3" y="1559477"/>
            <a:ext cx="6999194"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Many applications spend </a:t>
            </a:r>
            <a:r>
              <a:rPr sz="2904" spc="-9" dirty="0">
                <a:latin typeface="Arial"/>
                <a:cs typeface="Arial"/>
              </a:rPr>
              <a:t>time </a:t>
            </a:r>
            <a:r>
              <a:rPr sz="2904" spc="-5" dirty="0">
                <a:latin typeface="Arial"/>
                <a:cs typeface="Arial"/>
              </a:rPr>
              <a:t>in the</a:t>
            </a:r>
            <a:r>
              <a:rPr sz="2904" spc="73" dirty="0">
                <a:latin typeface="Arial"/>
                <a:cs typeface="Arial"/>
              </a:rPr>
              <a:t> </a:t>
            </a:r>
            <a:r>
              <a:rPr sz="2904" spc="-5" dirty="0">
                <a:latin typeface="Arial"/>
                <a:cs typeface="Arial"/>
              </a:rPr>
              <a:t>kernel</a:t>
            </a:r>
            <a:endParaRPr sz="2904" dirty="0">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064190" y="3110882"/>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7" name="object 7"/>
          <p:cNvSpPr txBox="1"/>
          <p:nvPr/>
        </p:nvSpPr>
        <p:spPr>
          <a:xfrm>
            <a:off x="2064190" y="4102122"/>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358102" y="2140388"/>
            <a:ext cx="7139236" cy="2315065"/>
          </a:xfrm>
          <a:prstGeom prst="rect">
            <a:avLst/>
          </a:prstGeom>
        </p:spPr>
        <p:txBody>
          <a:bodyPr vert="horz" wrap="square" lIns="0" tIns="46681" rIns="0" bIns="0" rtlCol="0">
            <a:spAutoFit/>
          </a:bodyPr>
          <a:lstStyle/>
          <a:p>
            <a:pPr marL="403408" marR="340015">
              <a:lnSpc>
                <a:spcPts val="2831"/>
              </a:lnSpc>
              <a:spcBef>
                <a:spcPts val="368"/>
              </a:spcBef>
            </a:pPr>
            <a:r>
              <a:rPr sz="2541" spc="-5" dirty="0">
                <a:latin typeface="Arial"/>
                <a:cs typeface="Arial"/>
              </a:rPr>
              <a:t>E.g. On </a:t>
            </a:r>
            <a:r>
              <a:rPr sz="2541" dirty="0">
                <a:latin typeface="Arial"/>
                <a:cs typeface="Arial"/>
              </a:rPr>
              <a:t>a </a:t>
            </a:r>
            <a:r>
              <a:rPr sz="2541" spc="-14" dirty="0">
                <a:latin typeface="Arial"/>
                <a:cs typeface="Arial"/>
              </a:rPr>
              <a:t>uniprocessor, </a:t>
            </a:r>
            <a:r>
              <a:rPr sz="2541" spc="-5" dirty="0">
                <a:latin typeface="Arial"/>
                <a:cs typeface="Arial"/>
              </a:rPr>
              <a:t>the </a:t>
            </a:r>
            <a:r>
              <a:rPr sz="2541" spc="-9" dirty="0">
                <a:latin typeface="Arial"/>
                <a:cs typeface="Arial"/>
              </a:rPr>
              <a:t>Exim </a:t>
            </a:r>
            <a:r>
              <a:rPr sz="2541" dirty="0">
                <a:latin typeface="Arial"/>
                <a:cs typeface="Arial"/>
              </a:rPr>
              <a:t>mail </a:t>
            </a:r>
            <a:r>
              <a:rPr sz="2541" spc="-5" dirty="0">
                <a:latin typeface="Arial"/>
                <a:cs typeface="Arial"/>
              </a:rPr>
              <a:t>server  spends 70% </a:t>
            </a:r>
            <a:r>
              <a:rPr sz="2541" dirty="0">
                <a:latin typeface="Arial"/>
                <a:cs typeface="Arial"/>
              </a:rPr>
              <a:t>in</a:t>
            </a:r>
            <a:r>
              <a:rPr sz="2541" spc="-36" dirty="0">
                <a:latin typeface="Arial"/>
                <a:cs typeface="Arial"/>
              </a:rPr>
              <a:t> </a:t>
            </a:r>
            <a:r>
              <a:rPr sz="2541" spc="-5" dirty="0">
                <a:latin typeface="Arial"/>
                <a:cs typeface="Arial"/>
              </a:rPr>
              <a:t>kernel</a:t>
            </a:r>
            <a:endParaRPr sz="2541">
              <a:latin typeface="Arial"/>
              <a:cs typeface="Arial"/>
            </a:endParaRPr>
          </a:p>
          <a:p>
            <a:pPr marL="11526" marR="183263">
              <a:lnSpc>
                <a:spcPts val="3258"/>
              </a:lnSpc>
              <a:spcBef>
                <a:spcPts val="1021"/>
              </a:spcBef>
            </a:pPr>
            <a:r>
              <a:rPr sz="2904" spc="-5" dirty="0">
                <a:latin typeface="Arial"/>
                <a:cs typeface="Arial"/>
              </a:rPr>
              <a:t>These applications should scale with more  cores</a:t>
            </a:r>
            <a:endParaRPr sz="2904">
              <a:latin typeface="Arial"/>
              <a:cs typeface="Arial"/>
            </a:endParaRPr>
          </a:p>
          <a:p>
            <a:pPr marL="11526">
              <a:spcBef>
                <a:spcPts val="989"/>
              </a:spcBef>
            </a:pPr>
            <a:r>
              <a:rPr sz="2904" spc="-5" dirty="0">
                <a:latin typeface="Arial"/>
                <a:cs typeface="Arial"/>
              </a:rPr>
              <a:t>If </a:t>
            </a:r>
            <a:r>
              <a:rPr sz="2904" dirty="0">
                <a:latin typeface="Arial"/>
                <a:cs typeface="Arial"/>
              </a:rPr>
              <a:t>OS </a:t>
            </a:r>
            <a:r>
              <a:rPr sz="2904" spc="-5" dirty="0">
                <a:latin typeface="Arial"/>
                <a:cs typeface="Arial"/>
              </a:rPr>
              <a:t>kernel doesn't scale, apps won't</a:t>
            </a:r>
            <a:r>
              <a:rPr sz="2904" spc="50" dirty="0">
                <a:latin typeface="Arial"/>
                <a:cs typeface="Arial"/>
              </a:rPr>
              <a:t> </a:t>
            </a:r>
            <a:r>
              <a:rPr sz="2904" spc="-5" dirty="0">
                <a:latin typeface="Arial"/>
                <a:cs typeface="Arial"/>
              </a:rPr>
              <a:t>scale</a:t>
            </a:r>
            <a:endParaRPr sz="2904">
              <a:latin typeface="Arial"/>
              <a:cs typeface="Arial"/>
            </a:endParaRPr>
          </a:p>
        </p:txBody>
      </p:sp>
    </p:spTree>
    <p:extLst>
      <p:ext uri="{BB962C8B-B14F-4D97-AF65-F5344CB8AC3E}">
        <p14:creationId xmlns:p14="http://schemas.microsoft.com/office/powerpoint/2010/main" val="2079257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4903" y="564022"/>
            <a:ext cx="7945483" cy="503183"/>
          </a:xfrm>
          <a:prstGeom prst="rect">
            <a:avLst/>
          </a:prstGeom>
        </p:spPr>
        <p:txBody>
          <a:bodyPr vert="horz" wrap="square" lIns="0" tIns="11526" rIns="0" bIns="0" rtlCol="0" anchor="ctr">
            <a:spAutoFit/>
          </a:bodyPr>
          <a:lstStyle/>
          <a:p>
            <a:pPr marL="11526">
              <a:spcBef>
                <a:spcPts val="91"/>
              </a:spcBef>
            </a:pPr>
            <a:r>
              <a:rPr sz="3993" spc="-5"/>
              <a:t>Speculation about kernel</a:t>
            </a:r>
            <a:r>
              <a:rPr sz="3993" spc="-14"/>
              <a:t> </a:t>
            </a:r>
            <a:r>
              <a:rPr sz="3993" spc="-5"/>
              <a:t>scalability</a:t>
            </a:r>
            <a:endParaRPr sz="3993"/>
          </a:p>
        </p:txBody>
      </p:sp>
      <p:sp>
        <p:nvSpPr>
          <p:cNvPr id="3" name="object 3"/>
          <p:cNvSpPr txBox="1"/>
          <p:nvPr/>
        </p:nvSpPr>
        <p:spPr>
          <a:xfrm>
            <a:off x="2051510" y="1682804"/>
            <a:ext cx="137736" cy="186302"/>
          </a:xfrm>
          <a:prstGeom prst="rect">
            <a:avLst/>
          </a:prstGeom>
        </p:spPr>
        <p:txBody>
          <a:bodyPr vert="horz" wrap="square" lIns="0" tIns="11526" rIns="0" bIns="0" rtlCol="0">
            <a:spAutoFit/>
          </a:bodyPr>
          <a:lstStyle/>
          <a:p>
            <a:pPr marL="11526">
              <a:spcBef>
                <a:spcPts val="91"/>
              </a:spcBef>
            </a:pPr>
            <a:r>
              <a:rPr sz="1135" spc="208" dirty="0">
                <a:latin typeface="Calibri"/>
                <a:cs typeface="Calibri"/>
              </a:rPr>
              <a:t>●</a:t>
            </a:r>
            <a:endParaRPr sz="1135">
              <a:latin typeface="Calibri"/>
              <a:cs typeface="Calibri"/>
            </a:endParaRPr>
          </a:p>
        </p:txBody>
      </p:sp>
      <p:sp>
        <p:nvSpPr>
          <p:cNvPr id="4" name="object 4"/>
          <p:cNvSpPr txBox="1"/>
          <p:nvPr/>
        </p:nvSpPr>
        <p:spPr>
          <a:xfrm>
            <a:off x="2051510" y="2541495"/>
            <a:ext cx="137736" cy="186302"/>
          </a:xfrm>
          <a:prstGeom prst="rect">
            <a:avLst/>
          </a:prstGeom>
        </p:spPr>
        <p:txBody>
          <a:bodyPr vert="horz" wrap="square" lIns="0" tIns="11526" rIns="0" bIns="0" rtlCol="0">
            <a:spAutoFit/>
          </a:bodyPr>
          <a:lstStyle/>
          <a:p>
            <a:pPr marL="11526">
              <a:spcBef>
                <a:spcPts val="91"/>
              </a:spcBef>
            </a:pPr>
            <a:r>
              <a:rPr sz="1135" spc="208" dirty="0">
                <a:latin typeface="Calibri"/>
                <a:cs typeface="Calibri"/>
              </a:rPr>
              <a:t>●</a:t>
            </a:r>
            <a:endParaRPr sz="1135">
              <a:latin typeface="Calibri"/>
              <a:cs typeface="Calibri"/>
            </a:endParaRPr>
          </a:p>
        </p:txBody>
      </p:sp>
      <p:sp>
        <p:nvSpPr>
          <p:cNvPr id="5" name="object 5"/>
          <p:cNvSpPr txBox="1"/>
          <p:nvPr/>
        </p:nvSpPr>
        <p:spPr>
          <a:xfrm>
            <a:off x="2051510" y="3041724"/>
            <a:ext cx="137736" cy="186302"/>
          </a:xfrm>
          <a:prstGeom prst="rect">
            <a:avLst/>
          </a:prstGeom>
        </p:spPr>
        <p:txBody>
          <a:bodyPr vert="horz" wrap="square" lIns="0" tIns="11526" rIns="0" bIns="0" rtlCol="0">
            <a:spAutoFit/>
          </a:bodyPr>
          <a:lstStyle/>
          <a:p>
            <a:pPr marL="11526">
              <a:spcBef>
                <a:spcPts val="91"/>
              </a:spcBef>
            </a:pPr>
            <a:r>
              <a:rPr sz="1135" spc="208" dirty="0">
                <a:latin typeface="Calibri"/>
                <a:cs typeface="Calibri"/>
              </a:rPr>
              <a:t>●</a:t>
            </a:r>
            <a:endParaRPr sz="1135">
              <a:latin typeface="Calibri"/>
              <a:cs typeface="Calibri"/>
            </a:endParaRPr>
          </a:p>
        </p:txBody>
      </p:sp>
      <p:sp>
        <p:nvSpPr>
          <p:cNvPr id="6" name="object 6"/>
          <p:cNvSpPr txBox="1"/>
          <p:nvPr/>
        </p:nvSpPr>
        <p:spPr>
          <a:xfrm>
            <a:off x="2307390" y="1564086"/>
            <a:ext cx="7022246" cy="1789458"/>
          </a:xfrm>
          <a:prstGeom prst="rect">
            <a:avLst/>
          </a:prstGeom>
        </p:spPr>
        <p:txBody>
          <a:bodyPr vert="horz" wrap="square" lIns="0" tIns="44952" rIns="0" bIns="0" rtlCol="0">
            <a:spAutoFit/>
          </a:bodyPr>
          <a:lstStyle/>
          <a:p>
            <a:pPr marL="11526" marR="4611">
              <a:lnSpc>
                <a:spcPts val="2823"/>
              </a:lnSpc>
              <a:spcBef>
                <a:spcPts val="354"/>
              </a:spcBef>
            </a:pPr>
            <a:r>
              <a:rPr sz="2496" spc="5" dirty="0">
                <a:latin typeface="Arial"/>
                <a:cs typeface="Arial"/>
              </a:rPr>
              <a:t>Several kernel scalability studies indicate </a:t>
            </a:r>
            <a:r>
              <a:rPr sz="2496" dirty="0">
                <a:latin typeface="Arial"/>
                <a:cs typeface="Arial"/>
              </a:rPr>
              <a:t>existing  </a:t>
            </a:r>
            <a:r>
              <a:rPr sz="2496" spc="5" dirty="0">
                <a:latin typeface="Arial"/>
                <a:cs typeface="Arial"/>
              </a:rPr>
              <a:t>kernels </a:t>
            </a:r>
            <a:r>
              <a:rPr sz="2496" dirty="0">
                <a:latin typeface="Arial"/>
                <a:cs typeface="Arial"/>
              </a:rPr>
              <a:t>don't </a:t>
            </a:r>
            <a:r>
              <a:rPr sz="2496" spc="9" dirty="0">
                <a:latin typeface="Arial"/>
                <a:cs typeface="Arial"/>
              </a:rPr>
              <a:t>scale</a:t>
            </a:r>
            <a:r>
              <a:rPr sz="2496" spc="-64" dirty="0">
                <a:latin typeface="Arial"/>
                <a:cs typeface="Arial"/>
              </a:rPr>
              <a:t> </a:t>
            </a:r>
            <a:r>
              <a:rPr sz="2496" spc="5" dirty="0">
                <a:latin typeface="Arial"/>
                <a:cs typeface="Arial"/>
              </a:rPr>
              <a:t>well</a:t>
            </a:r>
            <a:endParaRPr sz="2496">
              <a:latin typeface="Arial"/>
              <a:cs typeface="Arial"/>
            </a:endParaRPr>
          </a:p>
          <a:p>
            <a:pPr marL="11526" marR="2019344">
              <a:lnSpc>
                <a:spcPts val="3939"/>
              </a:lnSpc>
              <a:spcBef>
                <a:spcPts val="218"/>
              </a:spcBef>
            </a:pPr>
            <a:r>
              <a:rPr sz="2496" spc="5" dirty="0">
                <a:latin typeface="Arial"/>
                <a:cs typeface="Arial"/>
              </a:rPr>
              <a:t>Speculation that </a:t>
            </a:r>
            <a:r>
              <a:rPr sz="2496" dirty="0">
                <a:latin typeface="Arial"/>
                <a:cs typeface="Arial"/>
              </a:rPr>
              <a:t>fixing </a:t>
            </a:r>
            <a:r>
              <a:rPr sz="2496" spc="5" dirty="0">
                <a:latin typeface="Arial"/>
                <a:cs typeface="Arial"/>
              </a:rPr>
              <a:t>them </a:t>
            </a:r>
            <a:r>
              <a:rPr sz="2496" dirty="0">
                <a:latin typeface="Arial"/>
                <a:cs typeface="Arial"/>
              </a:rPr>
              <a:t>is </a:t>
            </a:r>
            <a:r>
              <a:rPr sz="2496" spc="9" dirty="0">
                <a:latin typeface="Arial"/>
                <a:cs typeface="Arial"/>
              </a:rPr>
              <a:t>hard  New OS </a:t>
            </a:r>
            <a:r>
              <a:rPr sz="2496" spc="5" dirty="0">
                <a:latin typeface="Arial"/>
                <a:cs typeface="Arial"/>
              </a:rPr>
              <a:t>kernel</a:t>
            </a:r>
            <a:r>
              <a:rPr sz="2496" spc="-64" dirty="0">
                <a:latin typeface="Arial"/>
                <a:cs typeface="Arial"/>
              </a:rPr>
              <a:t> </a:t>
            </a:r>
            <a:r>
              <a:rPr sz="2496" spc="5" dirty="0">
                <a:latin typeface="Arial"/>
                <a:cs typeface="Arial"/>
              </a:rPr>
              <a:t>designs:</a:t>
            </a:r>
            <a:endParaRPr sz="2496">
              <a:latin typeface="Arial"/>
              <a:cs typeface="Arial"/>
            </a:endParaRPr>
          </a:p>
        </p:txBody>
      </p:sp>
      <p:sp>
        <p:nvSpPr>
          <p:cNvPr id="7" name="object 7"/>
          <p:cNvSpPr txBox="1"/>
          <p:nvPr/>
        </p:nvSpPr>
        <p:spPr>
          <a:xfrm>
            <a:off x="2392679" y="3531582"/>
            <a:ext cx="123329" cy="162937"/>
          </a:xfrm>
          <a:prstGeom prst="rect">
            <a:avLst/>
          </a:prstGeom>
        </p:spPr>
        <p:txBody>
          <a:bodyPr vert="horz" wrap="square" lIns="0" tIns="16136" rIns="0" bIns="0" rtlCol="0">
            <a:spAutoFit/>
          </a:bodyPr>
          <a:lstStyle/>
          <a:p>
            <a:pPr marL="11526">
              <a:spcBef>
                <a:spcPts val="127"/>
              </a:spcBef>
            </a:pPr>
            <a:r>
              <a:rPr sz="953" spc="204" dirty="0">
                <a:latin typeface="Calibri"/>
                <a:cs typeface="Calibri"/>
              </a:rPr>
              <a:t>●</a:t>
            </a:r>
            <a:endParaRPr sz="953">
              <a:latin typeface="Calibri"/>
              <a:cs typeface="Calibri"/>
            </a:endParaRPr>
          </a:p>
        </p:txBody>
      </p:sp>
      <p:sp>
        <p:nvSpPr>
          <p:cNvPr id="8" name="object 8"/>
          <p:cNvSpPr txBox="1"/>
          <p:nvPr/>
        </p:nvSpPr>
        <p:spPr>
          <a:xfrm>
            <a:off x="2648558" y="3426696"/>
            <a:ext cx="4674966" cy="350287"/>
          </a:xfrm>
          <a:prstGeom prst="rect">
            <a:avLst/>
          </a:prstGeom>
        </p:spPr>
        <p:txBody>
          <a:bodyPr vert="horz" wrap="square" lIns="0" tIns="14984" rIns="0" bIns="0" rtlCol="0">
            <a:spAutoFit/>
          </a:bodyPr>
          <a:lstStyle/>
          <a:p>
            <a:pPr marL="11526">
              <a:spcBef>
                <a:spcPts val="118"/>
              </a:spcBef>
            </a:pPr>
            <a:r>
              <a:rPr sz="2178" spc="-18" dirty="0">
                <a:latin typeface="Arial"/>
                <a:cs typeface="Arial"/>
              </a:rPr>
              <a:t>Corey, </a:t>
            </a:r>
            <a:r>
              <a:rPr sz="2178" spc="5" dirty="0">
                <a:latin typeface="Arial"/>
                <a:cs typeface="Arial"/>
              </a:rPr>
              <a:t>Barrelfish, fos, </a:t>
            </a:r>
            <a:r>
              <a:rPr sz="2178" spc="-9" dirty="0">
                <a:latin typeface="Arial"/>
                <a:cs typeface="Arial"/>
              </a:rPr>
              <a:t>Tessellation,</a:t>
            </a:r>
            <a:r>
              <a:rPr sz="2178" spc="-54" dirty="0">
                <a:latin typeface="Arial"/>
                <a:cs typeface="Arial"/>
              </a:rPr>
              <a:t> </a:t>
            </a:r>
            <a:r>
              <a:rPr sz="2178" spc="23" dirty="0">
                <a:latin typeface="Arial"/>
                <a:cs typeface="Arial"/>
              </a:rPr>
              <a:t>…</a:t>
            </a:r>
            <a:endParaRPr sz="2178">
              <a:latin typeface="Arial"/>
              <a:cs typeface="Arial"/>
            </a:endParaRPr>
          </a:p>
        </p:txBody>
      </p:sp>
      <p:sp>
        <p:nvSpPr>
          <p:cNvPr id="9" name="object 9"/>
          <p:cNvSpPr txBox="1"/>
          <p:nvPr/>
        </p:nvSpPr>
        <p:spPr>
          <a:xfrm>
            <a:off x="2051510" y="4469803"/>
            <a:ext cx="137736" cy="186302"/>
          </a:xfrm>
          <a:prstGeom prst="rect">
            <a:avLst/>
          </a:prstGeom>
        </p:spPr>
        <p:txBody>
          <a:bodyPr vert="horz" wrap="square" lIns="0" tIns="11526" rIns="0" bIns="0" rtlCol="0">
            <a:spAutoFit/>
          </a:bodyPr>
          <a:lstStyle/>
          <a:p>
            <a:pPr marL="11526">
              <a:spcBef>
                <a:spcPts val="91"/>
              </a:spcBef>
            </a:pPr>
            <a:r>
              <a:rPr sz="1135" spc="208" dirty="0">
                <a:latin typeface="Calibri"/>
                <a:cs typeface="Calibri"/>
              </a:rPr>
              <a:t>●</a:t>
            </a:r>
            <a:endParaRPr sz="1135">
              <a:latin typeface="Calibri"/>
              <a:cs typeface="Calibri"/>
            </a:endParaRPr>
          </a:p>
        </p:txBody>
      </p:sp>
      <p:sp>
        <p:nvSpPr>
          <p:cNvPr id="10" name="object 10"/>
          <p:cNvSpPr txBox="1"/>
          <p:nvPr/>
        </p:nvSpPr>
        <p:spPr>
          <a:xfrm>
            <a:off x="2051510" y="4970034"/>
            <a:ext cx="137736" cy="186302"/>
          </a:xfrm>
          <a:prstGeom prst="rect">
            <a:avLst/>
          </a:prstGeom>
        </p:spPr>
        <p:txBody>
          <a:bodyPr vert="horz" wrap="square" lIns="0" tIns="11526" rIns="0" bIns="0" rtlCol="0">
            <a:spAutoFit/>
          </a:bodyPr>
          <a:lstStyle/>
          <a:p>
            <a:pPr marL="11526">
              <a:spcBef>
                <a:spcPts val="91"/>
              </a:spcBef>
            </a:pPr>
            <a:r>
              <a:rPr sz="1135" spc="208" dirty="0">
                <a:latin typeface="Calibri"/>
                <a:cs typeface="Calibri"/>
              </a:rPr>
              <a:t>●</a:t>
            </a:r>
            <a:endParaRPr sz="1135">
              <a:latin typeface="Calibri"/>
              <a:cs typeface="Calibri"/>
            </a:endParaRPr>
          </a:p>
        </p:txBody>
      </p:sp>
      <p:sp>
        <p:nvSpPr>
          <p:cNvPr id="11" name="object 11"/>
          <p:cNvSpPr txBox="1"/>
          <p:nvPr/>
        </p:nvSpPr>
        <p:spPr>
          <a:xfrm>
            <a:off x="2051510" y="5470265"/>
            <a:ext cx="137736" cy="186302"/>
          </a:xfrm>
          <a:prstGeom prst="rect">
            <a:avLst/>
          </a:prstGeom>
        </p:spPr>
        <p:txBody>
          <a:bodyPr vert="horz" wrap="square" lIns="0" tIns="11526" rIns="0" bIns="0" rtlCol="0">
            <a:spAutoFit/>
          </a:bodyPr>
          <a:lstStyle/>
          <a:p>
            <a:pPr marL="11526">
              <a:spcBef>
                <a:spcPts val="91"/>
              </a:spcBef>
            </a:pPr>
            <a:r>
              <a:rPr sz="1135" spc="208" dirty="0">
                <a:latin typeface="Calibri"/>
                <a:cs typeface="Calibri"/>
              </a:rPr>
              <a:t>●</a:t>
            </a:r>
            <a:endParaRPr sz="1135">
              <a:latin typeface="Calibri"/>
              <a:cs typeface="Calibri"/>
            </a:endParaRPr>
          </a:p>
        </p:txBody>
      </p:sp>
      <p:sp>
        <p:nvSpPr>
          <p:cNvPr id="12" name="object 12"/>
          <p:cNvSpPr txBox="1"/>
          <p:nvPr/>
        </p:nvSpPr>
        <p:spPr>
          <a:xfrm>
            <a:off x="2307387" y="4235363"/>
            <a:ext cx="7588752" cy="1897086"/>
          </a:xfrm>
          <a:prstGeom prst="rect">
            <a:avLst/>
          </a:prstGeom>
        </p:spPr>
        <p:txBody>
          <a:bodyPr vert="horz" wrap="square" lIns="0" tIns="10950" rIns="0" bIns="0" rtlCol="0">
            <a:spAutoFit/>
          </a:bodyPr>
          <a:lstStyle/>
          <a:p>
            <a:pPr marL="11526" marR="2048735">
              <a:lnSpc>
                <a:spcPct val="131500"/>
              </a:lnSpc>
              <a:spcBef>
                <a:spcPts val="86"/>
              </a:spcBef>
            </a:pPr>
            <a:r>
              <a:rPr sz="2496" spc="9" dirty="0">
                <a:latin typeface="Arial"/>
                <a:cs typeface="Arial"/>
              </a:rPr>
              <a:t>How </a:t>
            </a:r>
            <a:r>
              <a:rPr sz="2496" spc="5" dirty="0">
                <a:latin typeface="Arial"/>
                <a:cs typeface="Arial"/>
              </a:rPr>
              <a:t>serious are </a:t>
            </a:r>
            <a:r>
              <a:rPr sz="2496" dirty="0">
                <a:latin typeface="Arial"/>
                <a:cs typeface="Arial"/>
              </a:rPr>
              <a:t>the </a:t>
            </a:r>
            <a:r>
              <a:rPr sz="2496" spc="5" dirty="0">
                <a:latin typeface="Arial"/>
                <a:cs typeface="Arial"/>
              </a:rPr>
              <a:t>scaling problems?  </a:t>
            </a:r>
            <a:r>
              <a:rPr sz="2496" spc="9" dirty="0">
                <a:latin typeface="Arial"/>
                <a:cs typeface="Arial"/>
              </a:rPr>
              <a:t>How </a:t>
            </a:r>
            <a:r>
              <a:rPr sz="2496" spc="5" dirty="0">
                <a:latin typeface="Arial"/>
                <a:cs typeface="Arial"/>
              </a:rPr>
              <a:t>hard is </a:t>
            </a:r>
            <a:r>
              <a:rPr sz="2496" dirty="0">
                <a:latin typeface="Arial"/>
                <a:cs typeface="Arial"/>
              </a:rPr>
              <a:t>it to fix</a:t>
            </a:r>
            <a:r>
              <a:rPr sz="2496" spc="-73" dirty="0">
                <a:latin typeface="Arial"/>
                <a:cs typeface="Arial"/>
              </a:rPr>
              <a:t> </a:t>
            </a:r>
            <a:r>
              <a:rPr sz="2496" spc="5" dirty="0">
                <a:latin typeface="Arial"/>
                <a:cs typeface="Arial"/>
              </a:rPr>
              <a:t>them?</a:t>
            </a:r>
            <a:endParaRPr sz="2496">
              <a:latin typeface="Arial"/>
              <a:cs typeface="Arial"/>
            </a:endParaRPr>
          </a:p>
          <a:p>
            <a:pPr marL="11526" marR="4611">
              <a:lnSpc>
                <a:spcPts val="2814"/>
              </a:lnSpc>
              <a:spcBef>
                <a:spcPts val="1189"/>
              </a:spcBef>
            </a:pPr>
            <a:r>
              <a:rPr sz="2496" spc="9" dirty="0">
                <a:latin typeface="Arial"/>
                <a:cs typeface="Arial"/>
              </a:rPr>
              <a:t>Hard </a:t>
            </a:r>
            <a:r>
              <a:rPr sz="2496" spc="5" dirty="0">
                <a:latin typeface="Arial"/>
                <a:cs typeface="Arial"/>
              </a:rPr>
              <a:t>to answer </a:t>
            </a:r>
            <a:r>
              <a:rPr sz="2496" dirty="0">
                <a:latin typeface="Arial"/>
                <a:cs typeface="Arial"/>
              </a:rPr>
              <a:t>in </a:t>
            </a:r>
            <a:r>
              <a:rPr sz="2496" spc="5" dirty="0">
                <a:latin typeface="Arial"/>
                <a:cs typeface="Arial"/>
              </a:rPr>
              <a:t>general, but </a:t>
            </a:r>
            <a:r>
              <a:rPr sz="2496" spc="9" dirty="0">
                <a:latin typeface="Arial"/>
                <a:cs typeface="Arial"/>
              </a:rPr>
              <a:t>we </a:t>
            </a:r>
            <a:r>
              <a:rPr sz="2496" spc="5" dirty="0">
                <a:latin typeface="Arial"/>
                <a:cs typeface="Arial"/>
              </a:rPr>
              <a:t>shed </a:t>
            </a:r>
            <a:r>
              <a:rPr sz="2496" spc="9" dirty="0">
                <a:latin typeface="Arial"/>
                <a:cs typeface="Arial"/>
              </a:rPr>
              <a:t>some </a:t>
            </a:r>
            <a:r>
              <a:rPr sz="2496" dirty="0">
                <a:latin typeface="Arial"/>
                <a:cs typeface="Arial"/>
              </a:rPr>
              <a:t>light </a:t>
            </a:r>
            <a:r>
              <a:rPr sz="2496" spc="9" dirty="0">
                <a:latin typeface="Arial"/>
                <a:cs typeface="Arial"/>
              </a:rPr>
              <a:t>on  </a:t>
            </a:r>
            <a:r>
              <a:rPr sz="2496" dirty="0">
                <a:latin typeface="Arial"/>
                <a:cs typeface="Arial"/>
              </a:rPr>
              <a:t>the </a:t>
            </a:r>
            <a:r>
              <a:rPr sz="2496" spc="5" dirty="0">
                <a:latin typeface="Arial"/>
                <a:cs typeface="Arial"/>
              </a:rPr>
              <a:t>answer </a:t>
            </a:r>
            <a:r>
              <a:rPr sz="2496" spc="9" dirty="0">
                <a:latin typeface="Arial"/>
                <a:cs typeface="Arial"/>
              </a:rPr>
              <a:t>by </a:t>
            </a:r>
            <a:r>
              <a:rPr sz="2496" spc="5" dirty="0">
                <a:latin typeface="Arial"/>
                <a:cs typeface="Arial"/>
              </a:rPr>
              <a:t>analyzing Linux</a:t>
            </a:r>
            <a:r>
              <a:rPr sz="2496" spc="-73" dirty="0">
                <a:latin typeface="Arial"/>
                <a:cs typeface="Arial"/>
              </a:rPr>
              <a:t> </a:t>
            </a:r>
            <a:r>
              <a:rPr sz="2496" spc="5" dirty="0">
                <a:latin typeface="Arial"/>
                <a:cs typeface="Arial"/>
              </a:rPr>
              <a:t>scalability</a:t>
            </a:r>
            <a:endParaRPr sz="2496">
              <a:latin typeface="Arial"/>
              <a:cs typeface="Arial"/>
            </a:endParaRPr>
          </a:p>
        </p:txBody>
      </p:sp>
    </p:spTree>
    <p:extLst>
      <p:ext uri="{BB962C8B-B14F-4D97-AF65-F5344CB8AC3E}">
        <p14:creationId xmlns:p14="http://schemas.microsoft.com/office/powerpoint/2010/main" val="3210794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7958" y="564022"/>
            <a:ext cx="6479946" cy="503183"/>
          </a:xfrm>
          <a:prstGeom prst="rect">
            <a:avLst/>
          </a:prstGeom>
        </p:spPr>
        <p:txBody>
          <a:bodyPr vert="horz" wrap="square" lIns="0" tIns="11526" rIns="0" bIns="0" rtlCol="0" anchor="ctr">
            <a:spAutoFit/>
          </a:bodyPr>
          <a:lstStyle/>
          <a:p>
            <a:pPr marL="11526">
              <a:spcBef>
                <a:spcPts val="91"/>
              </a:spcBef>
              <a:tabLst>
                <a:tab pos="4691632" algn="l"/>
              </a:tabLst>
            </a:pPr>
            <a:r>
              <a:rPr sz="3993" spc="-5"/>
              <a:t>Analyzing</a:t>
            </a:r>
            <a:r>
              <a:rPr sz="3993" spc="5"/>
              <a:t> </a:t>
            </a:r>
            <a:r>
              <a:rPr sz="3993" spc="-5"/>
              <a:t>scalability	of</a:t>
            </a:r>
            <a:r>
              <a:rPr sz="3993" spc="-86"/>
              <a:t> </a:t>
            </a:r>
            <a:r>
              <a:rPr sz="3993" spc="-5"/>
              <a:t>Linux</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064190" y="2261412"/>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5" name="object 5"/>
          <p:cNvSpPr txBox="1"/>
          <p:nvPr/>
        </p:nvSpPr>
        <p:spPr>
          <a:xfrm>
            <a:off x="2358102" y="1424621"/>
            <a:ext cx="6582527" cy="1182019"/>
          </a:xfrm>
          <a:prstGeom prst="rect">
            <a:avLst/>
          </a:prstGeom>
        </p:spPr>
        <p:txBody>
          <a:bodyPr vert="horz" wrap="square" lIns="0" tIns="10950" rIns="0" bIns="0" rtlCol="0">
            <a:spAutoFit/>
          </a:bodyPr>
          <a:lstStyle/>
          <a:p>
            <a:pPr marL="11526" marR="4611">
              <a:lnSpc>
                <a:spcPct val="130500"/>
              </a:lnSpc>
              <a:spcBef>
                <a:spcPts val="86"/>
              </a:spcBef>
            </a:pPr>
            <a:r>
              <a:rPr sz="2904" dirty="0">
                <a:latin typeface="Arial"/>
                <a:cs typeface="Arial"/>
              </a:rPr>
              <a:t>Use a </a:t>
            </a:r>
            <a:r>
              <a:rPr sz="2904" spc="-9" dirty="0">
                <a:latin typeface="Arial"/>
                <a:cs typeface="Arial"/>
              </a:rPr>
              <a:t>off-the-shelf </a:t>
            </a:r>
            <a:r>
              <a:rPr sz="2904" spc="-5" dirty="0">
                <a:latin typeface="Arial"/>
                <a:cs typeface="Arial"/>
              </a:rPr>
              <a:t>48-core </a:t>
            </a:r>
            <a:r>
              <a:rPr sz="2904" dirty="0">
                <a:latin typeface="Arial"/>
                <a:cs typeface="Arial"/>
              </a:rPr>
              <a:t>x86 </a:t>
            </a:r>
            <a:r>
              <a:rPr sz="2904" spc="-5" dirty="0">
                <a:latin typeface="Arial"/>
                <a:cs typeface="Arial"/>
              </a:rPr>
              <a:t>machine  Run </a:t>
            </a:r>
            <a:r>
              <a:rPr sz="2904" dirty="0">
                <a:latin typeface="Arial"/>
                <a:cs typeface="Arial"/>
              </a:rPr>
              <a:t>a </a:t>
            </a:r>
            <a:r>
              <a:rPr sz="2904" spc="-5" dirty="0">
                <a:latin typeface="Arial"/>
                <a:cs typeface="Arial"/>
              </a:rPr>
              <a:t>recent version of</a:t>
            </a:r>
            <a:r>
              <a:rPr sz="2904" spc="5" dirty="0">
                <a:latin typeface="Arial"/>
                <a:cs typeface="Arial"/>
              </a:rPr>
              <a:t> </a:t>
            </a:r>
            <a:r>
              <a:rPr sz="2904" spc="-5" dirty="0">
                <a:latin typeface="Arial"/>
                <a:cs typeface="Arial"/>
              </a:rPr>
              <a:t>Linux</a:t>
            </a:r>
            <a:endParaRPr sz="2904">
              <a:latin typeface="Arial"/>
              <a:cs typeface="Arial"/>
            </a:endParaRPr>
          </a:p>
        </p:txBody>
      </p:sp>
      <p:sp>
        <p:nvSpPr>
          <p:cNvPr id="6" name="object 6"/>
          <p:cNvSpPr txBox="1"/>
          <p:nvPr/>
        </p:nvSpPr>
        <p:spPr>
          <a:xfrm>
            <a:off x="2456075" y="2826187"/>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7" name="object 7"/>
          <p:cNvSpPr txBox="1"/>
          <p:nvPr/>
        </p:nvSpPr>
        <p:spPr>
          <a:xfrm>
            <a:off x="2749987" y="2716691"/>
            <a:ext cx="6073076"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Used </a:t>
            </a:r>
            <a:r>
              <a:rPr sz="2541" dirty="0">
                <a:latin typeface="Arial"/>
                <a:cs typeface="Arial"/>
              </a:rPr>
              <a:t>a </a:t>
            </a:r>
            <a:r>
              <a:rPr sz="2541" spc="-5" dirty="0">
                <a:latin typeface="Arial"/>
                <a:cs typeface="Arial"/>
              </a:rPr>
              <a:t>lot, competitive baseline</a:t>
            </a:r>
            <a:r>
              <a:rPr sz="2541" spc="59" dirty="0">
                <a:latin typeface="Arial"/>
                <a:cs typeface="Arial"/>
              </a:rPr>
              <a:t> </a:t>
            </a:r>
            <a:r>
              <a:rPr sz="2541" spc="-5" dirty="0">
                <a:latin typeface="Arial"/>
                <a:cs typeface="Arial"/>
              </a:rPr>
              <a:t>scalability</a:t>
            </a:r>
            <a:endParaRPr sz="2541">
              <a:latin typeface="Arial"/>
              <a:cs typeface="Arial"/>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2" y="3204244"/>
            <a:ext cx="4311895"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Scale </a:t>
            </a:r>
            <a:r>
              <a:rPr sz="2904" dirty="0">
                <a:latin typeface="Arial"/>
                <a:cs typeface="Arial"/>
              </a:rPr>
              <a:t>a set of</a:t>
            </a:r>
            <a:r>
              <a:rPr sz="2904" spc="-27" dirty="0">
                <a:latin typeface="Arial"/>
                <a:cs typeface="Arial"/>
              </a:rPr>
              <a:t> </a:t>
            </a:r>
            <a:r>
              <a:rPr sz="2904" spc="-5" dirty="0">
                <a:latin typeface="Arial"/>
                <a:cs typeface="Arial"/>
              </a:rPr>
              <a:t>applications</a:t>
            </a:r>
            <a:endParaRPr sz="2904">
              <a:latin typeface="Arial"/>
              <a:cs typeface="Arial"/>
            </a:endParaRPr>
          </a:p>
        </p:txBody>
      </p:sp>
      <p:sp>
        <p:nvSpPr>
          <p:cNvPr id="10" name="object 10"/>
          <p:cNvSpPr txBox="1"/>
          <p:nvPr/>
        </p:nvSpPr>
        <p:spPr>
          <a:xfrm>
            <a:off x="2456075" y="3893500"/>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1" name="object 11"/>
          <p:cNvSpPr txBox="1"/>
          <p:nvPr/>
        </p:nvSpPr>
        <p:spPr>
          <a:xfrm>
            <a:off x="2456075" y="438335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2" name="object 12"/>
          <p:cNvSpPr txBox="1"/>
          <p:nvPr/>
        </p:nvSpPr>
        <p:spPr>
          <a:xfrm>
            <a:off x="2749989" y="3680267"/>
            <a:ext cx="3381742" cy="1004731"/>
          </a:xfrm>
          <a:prstGeom prst="rect">
            <a:avLst/>
          </a:prstGeom>
        </p:spPr>
        <p:txBody>
          <a:bodyPr vert="horz" wrap="square" lIns="0" tIns="11526" rIns="0" bIns="0" rtlCol="0">
            <a:spAutoFit/>
          </a:bodyPr>
          <a:lstStyle/>
          <a:p>
            <a:pPr marL="11526" marR="4611">
              <a:lnSpc>
                <a:spcPct val="126800"/>
              </a:lnSpc>
              <a:spcBef>
                <a:spcPts val="91"/>
              </a:spcBef>
            </a:pPr>
            <a:r>
              <a:rPr sz="2541" spc="-5" dirty="0">
                <a:latin typeface="Arial"/>
                <a:cs typeface="Arial"/>
              </a:rPr>
              <a:t>Parallel implementation  System</a:t>
            </a:r>
            <a:r>
              <a:rPr sz="2541" spc="-50" dirty="0">
                <a:latin typeface="Arial"/>
                <a:cs typeface="Arial"/>
              </a:rPr>
              <a:t> </a:t>
            </a:r>
            <a:r>
              <a:rPr sz="2541" spc="-5" dirty="0">
                <a:latin typeface="Arial"/>
                <a:cs typeface="Arial"/>
              </a:rPr>
              <a:t>intensive</a:t>
            </a:r>
            <a:endParaRPr sz="2541">
              <a:latin typeface="Arial"/>
              <a:cs typeface="Arial"/>
            </a:endParaRPr>
          </a:p>
        </p:txBody>
      </p:sp>
    </p:spTree>
    <p:extLst>
      <p:ext uri="{BB962C8B-B14F-4D97-AF65-F5344CB8AC3E}">
        <p14:creationId xmlns:p14="http://schemas.microsoft.com/office/powerpoint/2010/main" val="65076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87241" y="564022"/>
            <a:ext cx="3011181" cy="503183"/>
          </a:xfrm>
          <a:prstGeom prst="rect">
            <a:avLst/>
          </a:prstGeom>
        </p:spPr>
        <p:txBody>
          <a:bodyPr vert="horz" wrap="square" lIns="0" tIns="11526" rIns="0" bIns="0" rtlCol="0" anchor="ctr">
            <a:spAutoFit/>
          </a:bodyPr>
          <a:lstStyle/>
          <a:p>
            <a:pPr marL="11526">
              <a:spcBef>
                <a:spcPts val="91"/>
              </a:spcBef>
            </a:pPr>
            <a:r>
              <a:rPr sz="3993" spc="-5"/>
              <a:t>Contributions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7"/>
            <a:ext cx="7059130"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Analysis </a:t>
            </a:r>
            <a:r>
              <a:rPr sz="2904" dirty="0">
                <a:latin typeface="Arial"/>
                <a:cs typeface="Arial"/>
              </a:rPr>
              <a:t>of </a:t>
            </a:r>
            <a:r>
              <a:rPr sz="2904" spc="-5" dirty="0">
                <a:latin typeface="Arial"/>
                <a:cs typeface="Arial"/>
              </a:rPr>
              <a:t>Linux scalability </a:t>
            </a:r>
            <a:r>
              <a:rPr sz="2904" spc="-9" dirty="0">
                <a:latin typeface="Arial"/>
                <a:cs typeface="Arial"/>
              </a:rPr>
              <a:t>for </a:t>
            </a:r>
            <a:r>
              <a:rPr sz="2904" dirty="0">
                <a:latin typeface="Arial"/>
                <a:cs typeface="Arial"/>
              </a:rPr>
              <a:t>7 </a:t>
            </a:r>
            <a:r>
              <a:rPr sz="2904" spc="-5" dirty="0">
                <a:latin typeface="Arial"/>
                <a:cs typeface="Arial"/>
              </a:rPr>
              <a:t>real</a:t>
            </a:r>
            <a:r>
              <a:rPr sz="2904" spc="50" dirty="0">
                <a:latin typeface="Arial"/>
                <a:cs typeface="Arial"/>
              </a:rPr>
              <a:t> </a:t>
            </a:r>
            <a:r>
              <a:rPr sz="2904" spc="-5" dirty="0">
                <a:latin typeface="Arial"/>
                <a:cs typeface="Arial"/>
              </a:rPr>
              <a:t>apps.</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456075" y="2739742"/>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7" name="object 7"/>
          <p:cNvSpPr txBox="1"/>
          <p:nvPr/>
        </p:nvSpPr>
        <p:spPr>
          <a:xfrm>
            <a:off x="2749988" y="2037807"/>
            <a:ext cx="4005879" cy="996908"/>
          </a:xfrm>
          <a:prstGeom prst="rect">
            <a:avLst/>
          </a:prstGeom>
        </p:spPr>
        <p:txBody>
          <a:bodyPr vert="horz" wrap="square" lIns="0" tIns="11526" rIns="0" bIns="0" rtlCol="0">
            <a:spAutoFit/>
          </a:bodyPr>
          <a:lstStyle/>
          <a:p>
            <a:pPr marL="11526" marR="4611">
              <a:lnSpc>
                <a:spcPct val="126499"/>
              </a:lnSpc>
              <a:spcBef>
                <a:spcPts val="91"/>
              </a:spcBef>
            </a:pPr>
            <a:r>
              <a:rPr sz="2541" spc="-5" dirty="0">
                <a:latin typeface="Arial"/>
                <a:cs typeface="Arial"/>
              </a:rPr>
              <a:t>Stock Linux </a:t>
            </a:r>
            <a:r>
              <a:rPr sz="2541" dirty="0">
                <a:latin typeface="Arial"/>
                <a:cs typeface="Arial"/>
              </a:rPr>
              <a:t>limits </a:t>
            </a:r>
            <a:r>
              <a:rPr sz="2541" spc="-5" dirty="0">
                <a:latin typeface="Arial"/>
                <a:cs typeface="Arial"/>
              </a:rPr>
              <a:t>scalability  Analysis of</a:t>
            </a:r>
            <a:r>
              <a:rPr sz="2541" spc="-45" dirty="0">
                <a:latin typeface="Arial"/>
                <a:cs typeface="Arial"/>
              </a:rPr>
              <a:t> </a:t>
            </a:r>
            <a:r>
              <a:rPr sz="2541" spc="-5" dirty="0">
                <a:latin typeface="Arial"/>
                <a:cs typeface="Arial"/>
              </a:rPr>
              <a:t>bottlenecks</a:t>
            </a:r>
            <a:endParaRPr sz="2541">
              <a:latin typeface="Arial"/>
              <a:cs typeface="Arial"/>
            </a:endParaRPr>
          </a:p>
        </p:txBody>
      </p:sp>
      <p:sp>
        <p:nvSpPr>
          <p:cNvPr id="8" name="object 8"/>
          <p:cNvSpPr txBox="1"/>
          <p:nvPr/>
        </p:nvSpPr>
        <p:spPr>
          <a:xfrm>
            <a:off x="2064190" y="324227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1" y="3117799"/>
            <a:ext cx="6119180"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Fixes: 3002 lines </a:t>
            </a:r>
            <a:r>
              <a:rPr sz="2904" dirty="0">
                <a:latin typeface="Arial"/>
                <a:cs typeface="Arial"/>
              </a:rPr>
              <a:t>of code, 16</a:t>
            </a:r>
            <a:r>
              <a:rPr sz="2904" spc="14" dirty="0">
                <a:latin typeface="Arial"/>
                <a:cs typeface="Arial"/>
              </a:rPr>
              <a:t> </a:t>
            </a:r>
            <a:r>
              <a:rPr sz="2904" spc="-5" dirty="0">
                <a:latin typeface="Arial"/>
                <a:cs typeface="Arial"/>
              </a:rPr>
              <a:t>patches</a:t>
            </a:r>
            <a:endParaRPr sz="2904">
              <a:latin typeface="Arial"/>
              <a:cs typeface="Arial"/>
            </a:endParaRPr>
          </a:p>
        </p:txBody>
      </p:sp>
      <p:sp>
        <p:nvSpPr>
          <p:cNvPr id="10" name="object 10"/>
          <p:cNvSpPr txBox="1"/>
          <p:nvPr/>
        </p:nvSpPr>
        <p:spPr>
          <a:xfrm>
            <a:off x="2456075" y="3807054"/>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1" name="object 11"/>
          <p:cNvSpPr txBox="1"/>
          <p:nvPr/>
        </p:nvSpPr>
        <p:spPr>
          <a:xfrm>
            <a:off x="2456075" y="4296912"/>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2" name="object 12"/>
          <p:cNvSpPr txBox="1"/>
          <p:nvPr/>
        </p:nvSpPr>
        <p:spPr>
          <a:xfrm>
            <a:off x="2456075" y="4787921"/>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3" name="object 13"/>
          <p:cNvSpPr txBox="1"/>
          <p:nvPr/>
        </p:nvSpPr>
        <p:spPr>
          <a:xfrm>
            <a:off x="2749987" y="3593822"/>
            <a:ext cx="6645343" cy="1498328"/>
          </a:xfrm>
          <a:prstGeom prst="rect">
            <a:avLst/>
          </a:prstGeom>
        </p:spPr>
        <p:txBody>
          <a:bodyPr vert="horz" wrap="square" lIns="0" tIns="11526" rIns="0" bIns="0" rtlCol="0">
            <a:spAutoFit/>
          </a:bodyPr>
          <a:lstStyle/>
          <a:p>
            <a:pPr marL="11526" marR="4611">
              <a:lnSpc>
                <a:spcPct val="126800"/>
              </a:lnSpc>
              <a:spcBef>
                <a:spcPts val="91"/>
              </a:spcBef>
            </a:pPr>
            <a:r>
              <a:rPr sz="2541" spc="-5" dirty="0">
                <a:latin typeface="Arial"/>
                <a:cs typeface="Arial"/>
              </a:rPr>
              <a:t>Most fixes </a:t>
            </a:r>
            <a:r>
              <a:rPr sz="2541" dirty="0">
                <a:latin typeface="Arial"/>
                <a:cs typeface="Arial"/>
              </a:rPr>
              <a:t>improve </a:t>
            </a:r>
            <a:r>
              <a:rPr sz="2541" spc="-5" dirty="0">
                <a:latin typeface="Arial"/>
                <a:cs typeface="Arial"/>
              </a:rPr>
              <a:t>scalability of </a:t>
            </a:r>
            <a:r>
              <a:rPr sz="2541" dirty="0">
                <a:latin typeface="Arial"/>
                <a:cs typeface="Arial"/>
              </a:rPr>
              <a:t>multiple </a:t>
            </a:r>
            <a:r>
              <a:rPr sz="2541" spc="-5" dirty="0">
                <a:latin typeface="Arial"/>
                <a:cs typeface="Arial"/>
              </a:rPr>
              <a:t>apps.  Remaining bottlenecks </a:t>
            </a:r>
            <a:r>
              <a:rPr sz="2541" dirty="0">
                <a:latin typeface="Arial"/>
                <a:cs typeface="Arial"/>
              </a:rPr>
              <a:t>in </a:t>
            </a:r>
            <a:r>
              <a:rPr sz="2541" spc="-9" dirty="0">
                <a:latin typeface="Arial"/>
                <a:cs typeface="Arial"/>
              </a:rPr>
              <a:t>HW </a:t>
            </a:r>
            <a:r>
              <a:rPr sz="2541" spc="-5" dirty="0">
                <a:latin typeface="Arial"/>
                <a:cs typeface="Arial"/>
              </a:rPr>
              <a:t>or</a:t>
            </a:r>
            <a:r>
              <a:rPr sz="2541" spc="-18" dirty="0">
                <a:latin typeface="Arial"/>
                <a:cs typeface="Arial"/>
              </a:rPr>
              <a:t> </a:t>
            </a:r>
            <a:r>
              <a:rPr sz="2541" spc="-5" dirty="0">
                <a:latin typeface="Arial"/>
                <a:cs typeface="Arial"/>
              </a:rPr>
              <a:t>app</a:t>
            </a:r>
            <a:endParaRPr sz="2541">
              <a:latin typeface="Arial"/>
              <a:cs typeface="Arial"/>
            </a:endParaRPr>
          </a:p>
          <a:p>
            <a:pPr marL="11526">
              <a:spcBef>
                <a:spcPts val="808"/>
              </a:spcBef>
            </a:pPr>
            <a:r>
              <a:rPr sz="2541" spc="-5" dirty="0">
                <a:latin typeface="Arial"/>
                <a:cs typeface="Arial"/>
              </a:rPr>
              <a:t>Result: no kernel problems </a:t>
            </a:r>
            <a:r>
              <a:rPr sz="2541" dirty="0">
                <a:latin typeface="Arial"/>
                <a:cs typeface="Arial"/>
              </a:rPr>
              <a:t>up </a:t>
            </a:r>
            <a:r>
              <a:rPr sz="2541" spc="-5" dirty="0">
                <a:latin typeface="Arial"/>
                <a:cs typeface="Arial"/>
              </a:rPr>
              <a:t>to 48</a:t>
            </a:r>
            <a:r>
              <a:rPr sz="2541" spc="27" dirty="0">
                <a:latin typeface="Arial"/>
                <a:cs typeface="Arial"/>
              </a:rPr>
              <a:t> </a:t>
            </a:r>
            <a:r>
              <a:rPr sz="2541" dirty="0">
                <a:latin typeface="Arial"/>
                <a:cs typeface="Arial"/>
              </a:rPr>
              <a:t>cores</a:t>
            </a:r>
            <a:endParaRPr sz="2541">
              <a:latin typeface="Arial"/>
              <a:cs typeface="Arial"/>
            </a:endParaRPr>
          </a:p>
        </p:txBody>
      </p:sp>
    </p:spTree>
    <p:extLst>
      <p:ext uri="{BB962C8B-B14F-4D97-AF65-F5344CB8AC3E}">
        <p14:creationId xmlns:p14="http://schemas.microsoft.com/office/powerpoint/2010/main" val="2076350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358101" y="4392938"/>
            <a:ext cx="7064316" cy="1284127"/>
          </a:xfrm>
          <a:prstGeom prst="rect">
            <a:avLst/>
          </a:prstGeom>
        </p:spPr>
        <p:txBody>
          <a:bodyPr vert="horz" wrap="square" lIns="0" tIns="14408" rIns="0" bIns="0" rtlCol="0">
            <a:spAutoFit/>
          </a:bodyPr>
          <a:lstStyle/>
          <a:p>
            <a:pPr marL="11526" marR="4611">
              <a:lnSpc>
                <a:spcPts val="3258"/>
              </a:lnSpc>
              <a:spcBef>
                <a:spcPts val="113"/>
              </a:spcBef>
            </a:pPr>
            <a:r>
              <a:rPr sz="2904" spc="-5" dirty="0">
                <a:latin typeface="Arial"/>
                <a:cs typeface="Arial"/>
              </a:rPr>
              <a:t>Stop when </a:t>
            </a:r>
            <a:r>
              <a:rPr sz="2904" dirty="0">
                <a:latin typeface="Arial"/>
                <a:cs typeface="Arial"/>
              </a:rPr>
              <a:t>a </a:t>
            </a:r>
            <a:r>
              <a:rPr sz="2904" spc="-5" dirty="0">
                <a:latin typeface="Arial"/>
                <a:cs typeface="Arial"/>
              </a:rPr>
              <a:t>non-trivial application fix </a:t>
            </a:r>
            <a:r>
              <a:rPr sz="2904" spc="-9" dirty="0">
                <a:latin typeface="Arial"/>
                <a:cs typeface="Arial"/>
              </a:rPr>
              <a:t>is  </a:t>
            </a:r>
            <a:r>
              <a:rPr sz="2904" spc="-5" dirty="0">
                <a:latin typeface="Arial"/>
                <a:cs typeface="Arial"/>
              </a:rPr>
              <a:t>required, </a:t>
            </a:r>
            <a:r>
              <a:rPr sz="2904" dirty="0">
                <a:latin typeface="Arial"/>
                <a:cs typeface="Arial"/>
              </a:rPr>
              <a:t>or </a:t>
            </a:r>
            <a:r>
              <a:rPr sz="2904" spc="-5" dirty="0">
                <a:latin typeface="Arial"/>
                <a:cs typeface="Arial"/>
              </a:rPr>
              <a:t>bottleneck </a:t>
            </a:r>
            <a:r>
              <a:rPr sz="2904" dirty="0">
                <a:latin typeface="Arial"/>
                <a:cs typeface="Arial"/>
              </a:rPr>
              <a:t>by </a:t>
            </a:r>
            <a:r>
              <a:rPr sz="2904" spc="-5" dirty="0">
                <a:latin typeface="Arial"/>
                <a:cs typeface="Arial"/>
              </a:rPr>
              <a:t>shared hardware  (e.g.</a:t>
            </a:r>
            <a:r>
              <a:rPr sz="2904" spc="-68" dirty="0">
                <a:latin typeface="Arial"/>
                <a:cs typeface="Arial"/>
              </a:rPr>
              <a:t> </a:t>
            </a:r>
            <a:r>
              <a:rPr sz="2904" spc="-5" dirty="0">
                <a:latin typeface="Arial"/>
                <a:cs typeface="Arial"/>
              </a:rPr>
              <a:t>DRAM)</a:t>
            </a:r>
            <a:endParaRPr sz="2904">
              <a:latin typeface="Arial"/>
              <a:cs typeface="Arial"/>
            </a:endParaRPr>
          </a:p>
        </p:txBody>
      </p:sp>
      <p:sp>
        <p:nvSpPr>
          <p:cNvPr id="11" name="object 11"/>
          <p:cNvSpPr txBox="1"/>
          <p:nvPr/>
        </p:nvSpPr>
        <p:spPr>
          <a:xfrm>
            <a:off x="2064190" y="4496259"/>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
        <p:nvSpPr>
          <p:cNvPr id="2" name="object 2"/>
          <p:cNvSpPr txBox="1">
            <a:spLocks noGrp="1"/>
          </p:cNvSpPr>
          <p:nvPr>
            <p:ph type="title"/>
          </p:nvPr>
        </p:nvSpPr>
        <p:spPr>
          <a:xfrm>
            <a:off x="5236156" y="564022"/>
            <a:ext cx="1715076" cy="503183"/>
          </a:xfrm>
          <a:prstGeom prst="rect">
            <a:avLst/>
          </a:prstGeom>
        </p:spPr>
        <p:txBody>
          <a:bodyPr vert="horz" wrap="square" lIns="0" tIns="11526" rIns="0" bIns="0" rtlCol="0" anchor="ctr">
            <a:spAutoFit/>
          </a:bodyPr>
          <a:lstStyle/>
          <a:p>
            <a:pPr marL="11526">
              <a:spcBef>
                <a:spcPts val="91"/>
              </a:spcBef>
            </a:pPr>
            <a:r>
              <a:rPr sz="3993" spc="-5"/>
              <a:t>Me</a:t>
            </a:r>
            <a:r>
              <a:rPr sz="3993"/>
              <a:t>t</a:t>
            </a:r>
            <a:r>
              <a:rPr sz="3993" spc="-9"/>
              <a:t>h</a:t>
            </a:r>
            <a:r>
              <a:rPr sz="3993" spc="-5"/>
              <a:t>od</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2569157"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Run</a:t>
            </a:r>
            <a:r>
              <a:rPr sz="2904" spc="-32" dirty="0">
                <a:latin typeface="Arial"/>
                <a:cs typeface="Arial"/>
              </a:rPr>
              <a:t> </a:t>
            </a:r>
            <a:r>
              <a:rPr sz="2904" spc="-5" dirty="0">
                <a:latin typeface="Arial"/>
                <a:cs typeface="Arial"/>
              </a:rPr>
              <a:t>application</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140389"/>
            <a:ext cx="7276395"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 in-memory file system </a:t>
            </a:r>
            <a:r>
              <a:rPr sz="2541" dirty="0">
                <a:latin typeface="Arial"/>
                <a:cs typeface="Arial"/>
              </a:rPr>
              <a:t>to </a:t>
            </a:r>
            <a:r>
              <a:rPr sz="2541" spc="-5" dirty="0">
                <a:latin typeface="Arial"/>
                <a:cs typeface="Arial"/>
              </a:rPr>
              <a:t>avoid disk</a:t>
            </a:r>
            <a:r>
              <a:rPr sz="2541" spc="68" dirty="0">
                <a:latin typeface="Arial"/>
                <a:cs typeface="Arial"/>
              </a:rPr>
              <a:t> </a:t>
            </a:r>
            <a:r>
              <a:rPr sz="2541" spc="-5" dirty="0">
                <a:latin typeface="Arial"/>
                <a:cs typeface="Arial"/>
              </a:rPr>
              <a:t>bottleneck</a:t>
            </a:r>
            <a:endParaRPr sz="2541">
              <a:latin typeface="Arial"/>
              <a:cs typeface="Arial"/>
            </a:endParaRPr>
          </a:p>
        </p:txBody>
      </p:sp>
      <p:sp>
        <p:nvSpPr>
          <p:cNvPr id="7" name="object 7"/>
          <p:cNvSpPr txBox="1"/>
          <p:nvPr/>
        </p:nvSpPr>
        <p:spPr>
          <a:xfrm>
            <a:off x="2064190" y="27512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3" y="2491933"/>
            <a:ext cx="5542301"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Find</a:t>
            </a:r>
            <a:r>
              <a:rPr sz="2904" spc="-32" dirty="0">
                <a:latin typeface="Arial"/>
                <a:cs typeface="Arial"/>
              </a:rPr>
              <a:t> </a:t>
            </a:r>
            <a:r>
              <a:rPr sz="2904" spc="-5" dirty="0">
                <a:latin typeface="Arial"/>
                <a:cs typeface="Arial"/>
              </a:rPr>
              <a:t>bottlenecks</a:t>
            </a:r>
            <a:endParaRPr sz="2904">
              <a:latin typeface="Arial"/>
              <a:cs typeface="Arial"/>
            </a:endParaRPr>
          </a:p>
          <a:p>
            <a:pPr marL="11526">
              <a:spcBef>
                <a:spcPts val="1062"/>
              </a:spcBef>
            </a:pPr>
            <a:r>
              <a:rPr sz="2904" spc="-5" dirty="0">
                <a:latin typeface="Arial"/>
                <a:cs typeface="Arial"/>
              </a:rPr>
              <a:t>Fix bottlenecks, re-run</a:t>
            </a:r>
            <a:r>
              <a:rPr sz="2904" spc="23" dirty="0">
                <a:latin typeface="Arial"/>
                <a:cs typeface="Arial"/>
              </a:rPr>
              <a:t> </a:t>
            </a:r>
            <a:r>
              <a:rPr sz="2904" spc="-5" dirty="0">
                <a:latin typeface="Arial"/>
                <a:cs typeface="Arial"/>
              </a:rPr>
              <a:t>application</a:t>
            </a:r>
            <a:endParaRPr sz="2904">
              <a:latin typeface="Arial"/>
              <a:cs typeface="Arial"/>
            </a:endParaRPr>
          </a:p>
        </p:txBody>
      </p:sp>
    </p:spTree>
    <p:extLst>
      <p:ext uri="{BB962C8B-B14F-4D97-AF65-F5344CB8AC3E}">
        <p14:creationId xmlns:p14="http://schemas.microsoft.com/office/powerpoint/2010/main" val="359134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NUMA?</a:t>
            </a:r>
          </a:p>
        </p:txBody>
      </p:sp>
      <p:sp>
        <p:nvSpPr>
          <p:cNvPr id="3" name="Content Placeholder 2"/>
          <p:cNvSpPr>
            <a:spLocks noGrp="1"/>
          </p:cNvSpPr>
          <p:nvPr>
            <p:ph idx="1"/>
          </p:nvPr>
        </p:nvSpPr>
        <p:spPr/>
        <p:txBody>
          <a:bodyPr>
            <a:normAutofit/>
          </a:bodyPr>
          <a:lstStyle/>
          <a:p>
            <a:r>
              <a:rPr lang="en-US" dirty="0"/>
              <a:t>This topic actually has strong connections to the last lecture:</a:t>
            </a:r>
          </a:p>
          <a:p>
            <a:pPr>
              <a:buFont typeface="Wingdings" panose="05000000000000000000" pitchFamily="2" charset="2"/>
              <a:buChar char="Ø"/>
            </a:pPr>
            <a:r>
              <a:rPr lang="en-US" dirty="0"/>
              <a:t>  A datacenter using RDMA is like a big NUMA machine, using RDMA</a:t>
            </a:r>
            <a:br>
              <a:rPr lang="en-US" dirty="0"/>
            </a:br>
            <a:r>
              <a:rPr lang="en-US" dirty="0"/>
              <a:t>    as its hardware memory bus (yes, RDMA really is as fast as a bus)</a:t>
            </a:r>
          </a:p>
          <a:p>
            <a:pPr>
              <a:buFont typeface="Wingdings" panose="05000000000000000000" pitchFamily="2" charset="2"/>
              <a:buChar char="Ø"/>
            </a:pPr>
            <a:r>
              <a:rPr lang="en-US" dirty="0"/>
              <a:t>  We ended up with Derecho’s rather unusual coding style because</a:t>
            </a:r>
            <a:br>
              <a:rPr lang="en-US" dirty="0"/>
            </a:br>
            <a:r>
              <a:rPr lang="en-US" dirty="0"/>
              <a:t>    remote round-trip communication and locking were costly.</a:t>
            </a:r>
          </a:p>
          <a:p>
            <a:pPr marL="0" indent="0">
              <a:buNone/>
            </a:pPr>
            <a:r>
              <a:rPr lang="en-US" dirty="0"/>
              <a:t>Today we’ll see that in a NUMA machine, even local locking within one machine (but between different cores) is pretty costly!</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359969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6156" y="564022"/>
            <a:ext cx="1715076" cy="503183"/>
          </a:xfrm>
          <a:prstGeom prst="rect">
            <a:avLst/>
          </a:prstGeom>
        </p:spPr>
        <p:txBody>
          <a:bodyPr vert="horz" wrap="square" lIns="0" tIns="11526" rIns="0" bIns="0" rtlCol="0" anchor="ctr">
            <a:spAutoFit/>
          </a:bodyPr>
          <a:lstStyle/>
          <a:p>
            <a:pPr marL="11526">
              <a:spcBef>
                <a:spcPts val="91"/>
              </a:spcBef>
            </a:pPr>
            <a:r>
              <a:rPr sz="3993" spc="-5"/>
              <a:t>Me</a:t>
            </a:r>
            <a:r>
              <a:rPr sz="3993"/>
              <a:t>t</a:t>
            </a:r>
            <a:r>
              <a:rPr sz="3993" spc="-9"/>
              <a:t>h</a:t>
            </a:r>
            <a:r>
              <a:rPr sz="3993" spc="-5"/>
              <a:t>od</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2569157"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Run</a:t>
            </a:r>
            <a:r>
              <a:rPr sz="2904" spc="-32" dirty="0">
                <a:latin typeface="Arial"/>
                <a:cs typeface="Arial"/>
              </a:rPr>
              <a:t> </a:t>
            </a:r>
            <a:r>
              <a:rPr sz="2904" spc="-5" dirty="0">
                <a:latin typeface="Arial"/>
                <a:cs typeface="Arial"/>
              </a:rPr>
              <a:t>application</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140389"/>
            <a:ext cx="7276395"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 in-memory file system </a:t>
            </a:r>
            <a:r>
              <a:rPr sz="2541" dirty="0">
                <a:latin typeface="Arial"/>
                <a:cs typeface="Arial"/>
              </a:rPr>
              <a:t>to </a:t>
            </a:r>
            <a:r>
              <a:rPr sz="2541" spc="-5" dirty="0">
                <a:latin typeface="Arial"/>
                <a:cs typeface="Arial"/>
              </a:rPr>
              <a:t>avoid disk</a:t>
            </a:r>
            <a:r>
              <a:rPr sz="2541" spc="68" dirty="0">
                <a:latin typeface="Arial"/>
                <a:cs typeface="Arial"/>
              </a:rPr>
              <a:t> </a:t>
            </a:r>
            <a:r>
              <a:rPr sz="2541" spc="-5" dirty="0">
                <a:latin typeface="Arial"/>
                <a:cs typeface="Arial"/>
              </a:rPr>
              <a:t>bottleneck</a:t>
            </a:r>
            <a:endParaRPr sz="2541">
              <a:latin typeface="Arial"/>
              <a:cs typeface="Arial"/>
            </a:endParaRPr>
          </a:p>
        </p:txBody>
      </p:sp>
      <p:sp>
        <p:nvSpPr>
          <p:cNvPr id="7" name="object 7"/>
          <p:cNvSpPr txBox="1"/>
          <p:nvPr/>
        </p:nvSpPr>
        <p:spPr>
          <a:xfrm>
            <a:off x="2064190" y="27512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3" y="2491933"/>
            <a:ext cx="5542301"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Find</a:t>
            </a:r>
            <a:r>
              <a:rPr sz="2904" spc="-32" dirty="0">
                <a:latin typeface="Arial"/>
                <a:cs typeface="Arial"/>
              </a:rPr>
              <a:t> </a:t>
            </a:r>
            <a:r>
              <a:rPr sz="2904" spc="-5" dirty="0">
                <a:latin typeface="Arial"/>
                <a:cs typeface="Arial"/>
              </a:rPr>
              <a:t>bottlenecks</a:t>
            </a:r>
            <a:endParaRPr sz="2904">
              <a:latin typeface="Arial"/>
              <a:cs typeface="Arial"/>
            </a:endParaRPr>
          </a:p>
          <a:p>
            <a:pPr marL="11526">
              <a:spcBef>
                <a:spcPts val="1062"/>
              </a:spcBef>
            </a:pPr>
            <a:r>
              <a:rPr sz="2904" spc="-5" dirty="0">
                <a:latin typeface="Arial"/>
                <a:cs typeface="Arial"/>
              </a:rPr>
              <a:t>Fix bottlenecks, re-run</a:t>
            </a:r>
            <a:r>
              <a:rPr sz="2904" spc="23" dirty="0">
                <a:latin typeface="Arial"/>
                <a:cs typeface="Arial"/>
              </a:rPr>
              <a:t> </a:t>
            </a:r>
            <a:r>
              <a:rPr sz="2904" spc="-5" dirty="0">
                <a:latin typeface="Arial"/>
                <a:cs typeface="Arial"/>
              </a:rPr>
              <a:t>application</a:t>
            </a:r>
            <a:endParaRPr sz="2904">
              <a:latin typeface="Arial"/>
              <a:cs typeface="Arial"/>
            </a:endParaRPr>
          </a:p>
        </p:txBody>
      </p:sp>
      <p:sp>
        <p:nvSpPr>
          <p:cNvPr id="10" name="object 10"/>
          <p:cNvSpPr/>
          <p:nvPr/>
        </p:nvSpPr>
        <p:spPr>
          <a:xfrm>
            <a:off x="1727628" y="1627477"/>
            <a:ext cx="578608" cy="414938"/>
          </a:xfrm>
          <a:custGeom>
            <a:avLst/>
            <a:gdLst/>
            <a:ahLst/>
            <a:cxnLst/>
            <a:rect l="l" t="t" r="r" b="b"/>
            <a:pathLst>
              <a:path w="637540" h="457200">
                <a:moveTo>
                  <a:pt x="477520" y="0"/>
                </a:moveTo>
                <a:lnTo>
                  <a:pt x="477520" y="114300"/>
                </a:lnTo>
                <a:lnTo>
                  <a:pt x="0" y="114300"/>
                </a:lnTo>
                <a:lnTo>
                  <a:pt x="0" y="342900"/>
                </a:lnTo>
                <a:lnTo>
                  <a:pt x="477520" y="342900"/>
                </a:lnTo>
                <a:lnTo>
                  <a:pt x="477520" y="457200"/>
                </a:lnTo>
                <a:lnTo>
                  <a:pt x="637540" y="228600"/>
                </a:lnTo>
                <a:lnTo>
                  <a:pt x="477520" y="0"/>
                </a:lnTo>
                <a:close/>
              </a:path>
            </a:pathLst>
          </a:custGeom>
          <a:solidFill>
            <a:srgbClr val="FF0000"/>
          </a:solidFill>
        </p:spPr>
        <p:txBody>
          <a:bodyPr wrap="square" lIns="0" tIns="0" rIns="0" bIns="0" rtlCol="0"/>
          <a:lstStyle/>
          <a:p>
            <a:endParaRPr sz="1634"/>
          </a:p>
        </p:txBody>
      </p:sp>
      <p:sp>
        <p:nvSpPr>
          <p:cNvPr id="11" name="object 11"/>
          <p:cNvSpPr/>
          <p:nvPr/>
        </p:nvSpPr>
        <p:spPr>
          <a:xfrm>
            <a:off x="1727628" y="1627477"/>
            <a:ext cx="578608" cy="414938"/>
          </a:xfrm>
          <a:custGeom>
            <a:avLst/>
            <a:gdLst/>
            <a:ahLst/>
            <a:cxnLst/>
            <a:rect l="l" t="t" r="r" b="b"/>
            <a:pathLst>
              <a:path w="637540" h="457200">
                <a:moveTo>
                  <a:pt x="0" y="114300"/>
                </a:moveTo>
                <a:lnTo>
                  <a:pt x="477520" y="114300"/>
                </a:lnTo>
                <a:lnTo>
                  <a:pt x="477520" y="0"/>
                </a:lnTo>
                <a:lnTo>
                  <a:pt x="637540" y="228600"/>
                </a:lnTo>
                <a:lnTo>
                  <a:pt x="477520" y="457200"/>
                </a:lnTo>
                <a:lnTo>
                  <a:pt x="477520" y="342900"/>
                </a:lnTo>
                <a:lnTo>
                  <a:pt x="0" y="342900"/>
                </a:lnTo>
                <a:lnTo>
                  <a:pt x="0" y="114300"/>
                </a:lnTo>
                <a:close/>
              </a:path>
            </a:pathLst>
          </a:custGeom>
          <a:ln w="3175">
            <a:solidFill>
              <a:srgbClr val="000000"/>
            </a:solidFill>
          </a:ln>
        </p:spPr>
        <p:txBody>
          <a:bodyPr wrap="square" lIns="0" tIns="0" rIns="0" bIns="0" rtlCol="0"/>
          <a:lstStyle/>
          <a:p>
            <a:endParaRPr sz="1634"/>
          </a:p>
        </p:txBody>
      </p:sp>
      <p:sp>
        <p:nvSpPr>
          <p:cNvPr id="12" name="object 12"/>
          <p:cNvSpPr txBox="1"/>
          <p:nvPr/>
        </p:nvSpPr>
        <p:spPr>
          <a:xfrm>
            <a:off x="2358101" y="4392938"/>
            <a:ext cx="7064316" cy="1284127"/>
          </a:xfrm>
          <a:prstGeom prst="rect">
            <a:avLst/>
          </a:prstGeom>
        </p:spPr>
        <p:txBody>
          <a:bodyPr vert="horz" wrap="square" lIns="0" tIns="14408" rIns="0" bIns="0" rtlCol="0">
            <a:spAutoFit/>
          </a:bodyPr>
          <a:lstStyle/>
          <a:p>
            <a:pPr marL="11526" marR="4611">
              <a:lnSpc>
                <a:spcPts val="3258"/>
              </a:lnSpc>
              <a:spcBef>
                <a:spcPts val="113"/>
              </a:spcBef>
            </a:pPr>
            <a:r>
              <a:rPr sz="2904" spc="-5" dirty="0">
                <a:latin typeface="Arial"/>
                <a:cs typeface="Arial"/>
              </a:rPr>
              <a:t>Stop when </a:t>
            </a:r>
            <a:r>
              <a:rPr sz="2904" dirty="0">
                <a:latin typeface="Arial"/>
                <a:cs typeface="Arial"/>
              </a:rPr>
              <a:t>a </a:t>
            </a:r>
            <a:r>
              <a:rPr sz="2904" spc="-5" dirty="0">
                <a:latin typeface="Arial"/>
                <a:cs typeface="Arial"/>
              </a:rPr>
              <a:t>non-trivial application fix </a:t>
            </a:r>
            <a:r>
              <a:rPr sz="2904" spc="-9" dirty="0">
                <a:latin typeface="Arial"/>
                <a:cs typeface="Arial"/>
              </a:rPr>
              <a:t>is  </a:t>
            </a:r>
            <a:r>
              <a:rPr sz="2904" spc="-5" dirty="0">
                <a:latin typeface="Arial"/>
                <a:cs typeface="Arial"/>
              </a:rPr>
              <a:t>required, </a:t>
            </a:r>
            <a:r>
              <a:rPr sz="2904" dirty="0">
                <a:latin typeface="Arial"/>
                <a:cs typeface="Arial"/>
              </a:rPr>
              <a:t>or </a:t>
            </a:r>
            <a:r>
              <a:rPr sz="2904" spc="-5" dirty="0">
                <a:latin typeface="Arial"/>
                <a:cs typeface="Arial"/>
              </a:rPr>
              <a:t>bottleneck </a:t>
            </a:r>
            <a:r>
              <a:rPr sz="2904" dirty="0">
                <a:latin typeface="Arial"/>
                <a:cs typeface="Arial"/>
              </a:rPr>
              <a:t>by </a:t>
            </a:r>
            <a:r>
              <a:rPr sz="2904" spc="-5" dirty="0">
                <a:latin typeface="Arial"/>
                <a:cs typeface="Arial"/>
              </a:rPr>
              <a:t>shared hardware  (e.g.</a:t>
            </a:r>
            <a:r>
              <a:rPr sz="2904" spc="-68" dirty="0">
                <a:latin typeface="Arial"/>
                <a:cs typeface="Arial"/>
              </a:rPr>
              <a:t> </a:t>
            </a:r>
            <a:r>
              <a:rPr sz="2904" spc="-5" dirty="0">
                <a:latin typeface="Arial"/>
                <a:cs typeface="Arial"/>
              </a:rPr>
              <a:t>DRAM)</a:t>
            </a:r>
            <a:endParaRPr sz="2904">
              <a:latin typeface="Arial"/>
              <a:cs typeface="Arial"/>
            </a:endParaRPr>
          </a:p>
        </p:txBody>
      </p:sp>
      <p:sp>
        <p:nvSpPr>
          <p:cNvPr id="13" name="object 13"/>
          <p:cNvSpPr txBox="1"/>
          <p:nvPr/>
        </p:nvSpPr>
        <p:spPr>
          <a:xfrm>
            <a:off x="2064190" y="4496259"/>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4279516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6156" y="564022"/>
            <a:ext cx="1715076" cy="503183"/>
          </a:xfrm>
          <a:prstGeom prst="rect">
            <a:avLst/>
          </a:prstGeom>
        </p:spPr>
        <p:txBody>
          <a:bodyPr vert="horz" wrap="square" lIns="0" tIns="11526" rIns="0" bIns="0" rtlCol="0" anchor="ctr">
            <a:spAutoFit/>
          </a:bodyPr>
          <a:lstStyle/>
          <a:p>
            <a:pPr marL="11526">
              <a:spcBef>
                <a:spcPts val="91"/>
              </a:spcBef>
            </a:pPr>
            <a:r>
              <a:rPr sz="3993" spc="-5"/>
              <a:t>Me</a:t>
            </a:r>
            <a:r>
              <a:rPr sz="3993"/>
              <a:t>t</a:t>
            </a:r>
            <a:r>
              <a:rPr sz="3993" spc="-9"/>
              <a:t>h</a:t>
            </a:r>
            <a:r>
              <a:rPr sz="3993" spc="-5"/>
              <a:t>od</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2569157"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Run</a:t>
            </a:r>
            <a:r>
              <a:rPr sz="2904" spc="-32" dirty="0">
                <a:latin typeface="Arial"/>
                <a:cs typeface="Arial"/>
              </a:rPr>
              <a:t> </a:t>
            </a:r>
            <a:r>
              <a:rPr sz="2904" spc="-5" dirty="0">
                <a:latin typeface="Arial"/>
                <a:cs typeface="Arial"/>
              </a:rPr>
              <a:t>application</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140389"/>
            <a:ext cx="7276395"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 in-memory file system </a:t>
            </a:r>
            <a:r>
              <a:rPr sz="2541" dirty="0">
                <a:latin typeface="Arial"/>
                <a:cs typeface="Arial"/>
              </a:rPr>
              <a:t>to </a:t>
            </a:r>
            <a:r>
              <a:rPr sz="2541" spc="-5" dirty="0">
                <a:latin typeface="Arial"/>
                <a:cs typeface="Arial"/>
              </a:rPr>
              <a:t>avoid disk</a:t>
            </a:r>
            <a:r>
              <a:rPr sz="2541" spc="68" dirty="0">
                <a:latin typeface="Arial"/>
                <a:cs typeface="Arial"/>
              </a:rPr>
              <a:t> </a:t>
            </a:r>
            <a:r>
              <a:rPr sz="2541" spc="-5" dirty="0">
                <a:latin typeface="Arial"/>
                <a:cs typeface="Arial"/>
              </a:rPr>
              <a:t>bottleneck</a:t>
            </a:r>
            <a:endParaRPr sz="2541">
              <a:latin typeface="Arial"/>
              <a:cs typeface="Arial"/>
            </a:endParaRPr>
          </a:p>
        </p:txBody>
      </p:sp>
      <p:sp>
        <p:nvSpPr>
          <p:cNvPr id="7" name="object 7"/>
          <p:cNvSpPr txBox="1"/>
          <p:nvPr/>
        </p:nvSpPr>
        <p:spPr>
          <a:xfrm>
            <a:off x="2064190" y="27512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3" y="2491933"/>
            <a:ext cx="5542301"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Find</a:t>
            </a:r>
            <a:r>
              <a:rPr sz="2904" spc="-32" dirty="0">
                <a:latin typeface="Arial"/>
                <a:cs typeface="Arial"/>
              </a:rPr>
              <a:t> </a:t>
            </a:r>
            <a:r>
              <a:rPr sz="2904" spc="-5" dirty="0">
                <a:latin typeface="Arial"/>
                <a:cs typeface="Arial"/>
              </a:rPr>
              <a:t>bottlenecks</a:t>
            </a:r>
            <a:endParaRPr sz="2904">
              <a:latin typeface="Arial"/>
              <a:cs typeface="Arial"/>
            </a:endParaRPr>
          </a:p>
          <a:p>
            <a:pPr marL="11526">
              <a:spcBef>
                <a:spcPts val="1062"/>
              </a:spcBef>
            </a:pPr>
            <a:r>
              <a:rPr sz="2904" spc="-5" dirty="0">
                <a:latin typeface="Arial"/>
                <a:cs typeface="Arial"/>
              </a:rPr>
              <a:t>Fix bottlenecks, re-run</a:t>
            </a:r>
            <a:r>
              <a:rPr sz="2904" spc="23" dirty="0">
                <a:latin typeface="Arial"/>
                <a:cs typeface="Arial"/>
              </a:rPr>
              <a:t> </a:t>
            </a:r>
            <a:r>
              <a:rPr sz="2904" spc="-5" dirty="0">
                <a:latin typeface="Arial"/>
                <a:cs typeface="Arial"/>
              </a:rPr>
              <a:t>application</a:t>
            </a:r>
            <a:endParaRPr sz="2904">
              <a:latin typeface="Arial"/>
              <a:cs typeface="Arial"/>
            </a:endParaRPr>
          </a:p>
        </p:txBody>
      </p:sp>
      <p:sp>
        <p:nvSpPr>
          <p:cNvPr id="10" name="object 10"/>
          <p:cNvSpPr/>
          <p:nvPr/>
        </p:nvSpPr>
        <p:spPr>
          <a:xfrm>
            <a:off x="1727628" y="2705163"/>
            <a:ext cx="578608" cy="414938"/>
          </a:xfrm>
          <a:custGeom>
            <a:avLst/>
            <a:gdLst/>
            <a:ahLst/>
            <a:cxnLst/>
            <a:rect l="l" t="t" r="r" b="b"/>
            <a:pathLst>
              <a:path w="637540" h="457200">
                <a:moveTo>
                  <a:pt x="477520" y="0"/>
                </a:moveTo>
                <a:lnTo>
                  <a:pt x="477520" y="114300"/>
                </a:lnTo>
                <a:lnTo>
                  <a:pt x="0" y="114300"/>
                </a:lnTo>
                <a:lnTo>
                  <a:pt x="0" y="342900"/>
                </a:lnTo>
                <a:lnTo>
                  <a:pt x="477520" y="342900"/>
                </a:lnTo>
                <a:lnTo>
                  <a:pt x="477520" y="457200"/>
                </a:lnTo>
                <a:lnTo>
                  <a:pt x="637540" y="228600"/>
                </a:lnTo>
                <a:lnTo>
                  <a:pt x="477520" y="0"/>
                </a:lnTo>
                <a:close/>
              </a:path>
            </a:pathLst>
          </a:custGeom>
          <a:solidFill>
            <a:srgbClr val="FF0000"/>
          </a:solidFill>
        </p:spPr>
        <p:txBody>
          <a:bodyPr wrap="square" lIns="0" tIns="0" rIns="0" bIns="0" rtlCol="0"/>
          <a:lstStyle/>
          <a:p>
            <a:endParaRPr sz="1634"/>
          </a:p>
        </p:txBody>
      </p:sp>
      <p:sp>
        <p:nvSpPr>
          <p:cNvPr id="11" name="object 11"/>
          <p:cNvSpPr/>
          <p:nvPr/>
        </p:nvSpPr>
        <p:spPr>
          <a:xfrm>
            <a:off x="1727628" y="2705163"/>
            <a:ext cx="578608" cy="414938"/>
          </a:xfrm>
          <a:custGeom>
            <a:avLst/>
            <a:gdLst/>
            <a:ahLst/>
            <a:cxnLst/>
            <a:rect l="l" t="t" r="r" b="b"/>
            <a:pathLst>
              <a:path w="637540" h="457200">
                <a:moveTo>
                  <a:pt x="0" y="114300"/>
                </a:moveTo>
                <a:lnTo>
                  <a:pt x="477520" y="114300"/>
                </a:lnTo>
                <a:lnTo>
                  <a:pt x="477520" y="0"/>
                </a:lnTo>
                <a:lnTo>
                  <a:pt x="637540" y="228600"/>
                </a:lnTo>
                <a:lnTo>
                  <a:pt x="477520" y="457200"/>
                </a:lnTo>
                <a:lnTo>
                  <a:pt x="477520" y="342900"/>
                </a:lnTo>
                <a:lnTo>
                  <a:pt x="0" y="342900"/>
                </a:lnTo>
                <a:lnTo>
                  <a:pt x="0" y="114300"/>
                </a:lnTo>
                <a:close/>
              </a:path>
            </a:pathLst>
          </a:custGeom>
          <a:ln w="3175">
            <a:solidFill>
              <a:srgbClr val="000000"/>
            </a:solidFill>
          </a:ln>
        </p:spPr>
        <p:txBody>
          <a:bodyPr wrap="square" lIns="0" tIns="0" rIns="0" bIns="0" rtlCol="0"/>
          <a:lstStyle/>
          <a:p>
            <a:endParaRPr sz="1634"/>
          </a:p>
        </p:txBody>
      </p:sp>
      <p:sp>
        <p:nvSpPr>
          <p:cNvPr id="12" name="object 12"/>
          <p:cNvSpPr txBox="1"/>
          <p:nvPr/>
        </p:nvSpPr>
        <p:spPr>
          <a:xfrm>
            <a:off x="2358101" y="4392938"/>
            <a:ext cx="7064316" cy="1284127"/>
          </a:xfrm>
          <a:prstGeom prst="rect">
            <a:avLst/>
          </a:prstGeom>
        </p:spPr>
        <p:txBody>
          <a:bodyPr vert="horz" wrap="square" lIns="0" tIns="14408" rIns="0" bIns="0" rtlCol="0">
            <a:spAutoFit/>
          </a:bodyPr>
          <a:lstStyle/>
          <a:p>
            <a:pPr marL="11526" marR="4611">
              <a:lnSpc>
                <a:spcPts val="3258"/>
              </a:lnSpc>
              <a:spcBef>
                <a:spcPts val="113"/>
              </a:spcBef>
            </a:pPr>
            <a:r>
              <a:rPr sz="2904" spc="-5" dirty="0">
                <a:latin typeface="Arial"/>
                <a:cs typeface="Arial"/>
              </a:rPr>
              <a:t>Stop when </a:t>
            </a:r>
            <a:r>
              <a:rPr sz="2904" dirty="0">
                <a:latin typeface="Arial"/>
                <a:cs typeface="Arial"/>
              </a:rPr>
              <a:t>a </a:t>
            </a:r>
            <a:r>
              <a:rPr sz="2904" spc="-5" dirty="0">
                <a:latin typeface="Arial"/>
                <a:cs typeface="Arial"/>
              </a:rPr>
              <a:t>non-trivial application fix </a:t>
            </a:r>
            <a:r>
              <a:rPr sz="2904" spc="-9" dirty="0">
                <a:latin typeface="Arial"/>
                <a:cs typeface="Arial"/>
              </a:rPr>
              <a:t>is  </a:t>
            </a:r>
            <a:r>
              <a:rPr sz="2904" spc="-5" dirty="0">
                <a:latin typeface="Arial"/>
                <a:cs typeface="Arial"/>
              </a:rPr>
              <a:t>required, </a:t>
            </a:r>
            <a:r>
              <a:rPr sz="2904" dirty="0">
                <a:latin typeface="Arial"/>
                <a:cs typeface="Arial"/>
              </a:rPr>
              <a:t>or </a:t>
            </a:r>
            <a:r>
              <a:rPr sz="2904" spc="-5" dirty="0">
                <a:latin typeface="Arial"/>
                <a:cs typeface="Arial"/>
              </a:rPr>
              <a:t>bottleneck </a:t>
            </a:r>
            <a:r>
              <a:rPr sz="2904" dirty="0">
                <a:latin typeface="Arial"/>
                <a:cs typeface="Arial"/>
              </a:rPr>
              <a:t>by </a:t>
            </a:r>
            <a:r>
              <a:rPr sz="2904" spc="-5" dirty="0">
                <a:latin typeface="Arial"/>
                <a:cs typeface="Arial"/>
              </a:rPr>
              <a:t>shared hardware  (e.g.</a:t>
            </a:r>
            <a:r>
              <a:rPr sz="2904" spc="-68" dirty="0">
                <a:latin typeface="Arial"/>
                <a:cs typeface="Arial"/>
              </a:rPr>
              <a:t> </a:t>
            </a:r>
            <a:r>
              <a:rPr sz="2904" spc="-5" dirty="0">
                <a:latin typeface="Arial"/>
                <a:cs typeface="Arial"/>
              </a:rPr>
              <a:t>DRAM)</a:t>
            </a:r>
            <a:endParaRPr sz="2904">
              <a:latin typeface="Arial"/>
              <a:cs typeface="Arial"/>
            </a:endParaRPr>
          </a:p>
        </p:txBody>
      </p:sp>
      <p:sp>
        <p:nvSpPr>
          <p:cNvPr id="13" name="object 13"/>
          <p:cNvSpPr txBox="1"/>
          <p:nvPr/>
        </p:nvSpPr>
        <p:spPr>
          <a:xfrm>
            <a:off x="2064190" y="4496259"/>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74953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6156" y="564022"/>
            <a:ext cx="1715076" cy="503183"/>
          </a:xfrm>
          <a:prstGeom prst="rect">
            <a:avLst/>
          </a:prstGeom>
        </p:spPr>
        <p:txBody>
          <a:bodyPr vert="horz" wrap="square" lIns="0" tIns="11526" rIns="0" bIns="0" rtlCol="0" anchor="ctr">
            <a:spAutoFit/>
          </a:bodyPr>
          <a:lstStyle/>
          <a:p>
            <a:pPr marL="11526">
              <a:spcBef>
                <a:spcPts val="91"/>
              </a:spcBef>
            </a:pPr>
            <a:r>
              <a:rPr sz="3993" spc="-5"/>
              <a:t>Me</a:t>
            </a:r>
            <a:r>
              <a:rPr sz="3993"/>
              <a:t>t</a:t>
            </a:r>
            <a:r>
              <a:rPr sz="3993" spc="-9"/>
              <a:t>h</a:t>
            </a:r>
            <a:r>
              <a:rPr sz="3993" spc="-5"/>
              <a:t>od</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2569157"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Run</a:t>
            </a:r>
            <a:r>
              <a:rPr sz="2904" spc="-32" dirty="0">
                <a:latin typeface="Arial"/>
                <a:cs typeface="Arial"/>
              </a:rPr>
              <a:t> </a:t>
            </a:r>
            <a:r>
              <a:rPr sz="2904" spc="-5" dirty="0">
                <a:latin typeface="Arial"/>
                <a:cs typeface="Arial"/>
              </a:rPr>
              <a:t>application</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140389"/>
            <a:ext cx="7276395"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 in-memory file system </a:t>
            </a:r>
            <a:r>
              <a:rPr sz="2541" dirty="0">
                <a:latin typeface="Arial"/>
                <a:cs typeface="Arial"/>
              </a:rPr>
              <a:t>to </a:t>
            </a:r>
            <a:r>
              <a:rPr sz="2541" spc="-5" dirty="0">
                <a:latin typeface="Arial"/>
                <a:cs typeface="Arial"/>
              </a:rPr>
              <a:t>avoid disk</a:t>
            </a:r>
            <a:r>
              <a:rPr sz="2541" spc="68" dirty="0">
                <a:latin typeface="Arial"/>
                <a:cs typeface="Arial"/>
              </a:rPr>
              <a:t> </a:t>
            </a:r>
            <a:r>
              <a:rPr sz="2541" spc="-5" dirty="0">
                <a:latin typeface="Arial"/>
                <a:cs typeface="Arial"/>
              </a:rPr>
              <a:t>bottleneck</a:t>
            </a:r>
            <a:endParaRPr sz="2541">
              <a:latin typeface="Arial"/>
              <a:cs typeface="Arial"/>
            </a:endParaRPr>
          </a:p>
        </p:txBody>
      </p:sp>
      <p:sp>
        <p:nvSpPr>
          <p:cNvPr id="7" name="object 7"/>
          <p:cNvSpPr txBox="1"/>
          <p:nvPr/>
        </p:nvSpPr>
        <p:spPr>
          <a:xfrm>
            <a:off x="2064190" y="27512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3" y="2491933"/>
            <a:ext cx="5542301"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Find</a:t>
            </a:r>
            <a:r>
              <a:rPr sz="2904" spc="-32" dirty="0">
                <a:latin typeface="Arial"/>
                <a:cs typeface="Arial"/>
              </a:rPr>
              <a:t> </a:t>
            </a:r>
            <a:r>
              <a:rPr sz="2904" spc="-5" dirty="0">
                <a:latin typeface="Arial"/>
                <a:cs typeface="Arial"/>
              </a:rPr>
              <a:t>bottlenecks</a:t>
            </a:r>
            <a:endParaRPr sz="2904">
              <a:latin typeface="Arial"/>
              <a:cs typeface="Arial"/>
            </a:endParaRPr>
          </a:p>
          <a:p>
            <a:pPr marL="11526">
              <a:spcBef>
                <a:spcPts val="1062"/>
              </a:spcBef>
            </a:pPr>
            <a:r>
              <a:rPr sz="2904" spc="-5" dirty="0">
                <a:latin typeface="Arial"/>
                <a:cs typeface="Arial"/>
              </a:rPr>
              <a:t>Fix bottlenecks, re-run</a:t>
            </a:r>
            <a:r>
              <a:rPr sz="2904" spc="23" dirty="0">
                <a:latin typeface="Arial"/>
                <a:cs typeface="Arial"/>
              </a:rPr>
              <a:t> </a:t>
            </a:r>
            <a:r>
              <a:rPr sz="2904" spc="-5" dirty="0">
                <a:latin typeface="Arial"/>
                <a:cs typeface="Arial"/>
              </a:rPr>
              <a:t>application</a:t>
            </a:r>
            <a:endParaRPr sz="2904">
              <a:latin typeface="Arial"/>
              <a:cs typeface="Arial"/>
            </a:endParaRPr>
          </a:p>
        </p:txBody>
      </p:sp>
      <p:sp>
        <p:nvSpPr>
          <p:cNvPr id="10" name="object 10"/>
          <p:cNvSpPr/>
          <p:nvPr/>
        </p:nvSpPr>
        <p:spPr>
          <a:xfrm>
            <a:off x="1727628" y="3260719"/>
            <a:ext cx="578608" cy="414938"/>
          </a:xfrm>
          <a:custGeom>
            <a:avLst/>
            <a:gdLst/>
            <a:ahLst/>
            <a:cxnLst/>
            <a:rect l="l" t="t" r="r" b="b"/>
            <a:pathLst>
              <a:path w="637540" h="457200">
                <a:moveTo>
                  <a:pt x="477520" y="0"/>
                </a:moveTo>
                <a:lnTo>
                  <a:pt x="477520" y="114300"/>
                </a:lnTo>
                <a:lnTo>
                  <a:pt x="0" y="114300"/>
                </a:lnTo>
                <a:lnTo>
                  <a:pt x="0" y="342900"/>
                </a:lnTo>
                <a:lnTo>
                  <a:pt x="477520" y="342900"/>
                </a:lnTo>
                <a:lnTo>
                  <a:pt x="477520" y="457200"/>
                </a:lnTo>
                <a:lnTo>
                  <a:pt x="637540" y="228600"/>
                </a:lnTo>
                <a:lnTo>
                  <a:pt x="477520" y="0"/>
                </a:lnTo>
                <a:close/>
              </a:path>
            </a:pathLst>
          </a:custGeom>
          <a:solidFill>
            <a:srgbClr val="FF0000"/>
          </a:solidFill>
        </p:spPr>
        <p:txBody>
          <a:bodyPr wrap="square" lIns="0" tIns="0" rIns="0" bIns="0" rtlCol="0"/>
          <a:lstStyle/>
          <a:p>
            <a:endParaRPr sz="1634"/>
          </a:p>
        </p:txBody>
      </p:sp>
      <p:sp>
        <p:nvSpPr>
          <p:cNvPr id="11" name="object 11"/>
          <p:cNvSpPr/>
          <p:nvPr/>
        </p:nvSpPr>
        <p:spPr>
          <a:xfrm>
            <a:off x="1727628" y="3260719"/>
            <a:ext cx="578608" cy="414938"/>
          </a:xfrm>
          <a:custGeom>
            <a:avLst/>
            <a:gdLst/>
            <a:ahLst/>
            <a:cxnLst/>
            <a:rect l="l" t="t" r="r" b="b"/>
            <a:pathLst>
              <a:path w="637540" h="457200">
                <a:moveTo>
                  <a:pt x="0" y="114300"/>
                </a:moveTo>
                <a:lnTo>
                  <a:pt x="477520" y="114300"/>
                </a:lnTo>
                <a:lnTo>
                  <a:pt x="477520" y="0"/>
                </a:lnTo>
                <a:lnTo>
                  <a:pt x="637540" y="228600"/>
                </a:lnTo>
                <a:lnTo>
                  <a:pt x="477520" y="457200"/>
                </a:lnTo>
                <a:lnTo>
                  <a:pt x="477520" y="342900"/>
                </a:lnTo>
                <a:lnTo>
                  <a:pt x="0" y="342900"/>
                </a:lnTo>
                <a:lnTo>
                  <a:pt x="0" y="114300"/>
                </a:lnTo>
                <a:close/>
              </a:path>
            </a:pathLst>
          </a:custGeom>
          <a:ln w="3175">
            <a:solidFill>
              <a:srgbClr val="000000"/>
            </a:solidFill>
          </a:ln>
        </p:spPr>
        <p:txBody>
          <a:bodyPr wrap="square" lIns="0" tIns="0" rIns="0" bIns="0" rtlCol="0"/>
          <a:lstStyle/>
          <a:p>
            <a:endParaRPr sz="1634"/>
          </a:p>
        </p:txBody>
      </p:sp>
      <p:sp>
        <p:nvSpPr>
          <p:cNvPr id="12" name="object 12"/>
          <p:cNvSpPr txBox="1"/>
          <p:nvPr/>
        </p:nvSpPr>
        <p:spPr>
          <a:xfrm>
            <a:off x="2358101" y="4392938"/>
            <a:ext cx="7064316" cy="1284127"/>
          </a:xfrm>
          <a:prstGeom prst="rect">
            <a:avLst/>
          </a:prstGeom>
        </p:spPr>
        <p:txBody>
          <a:bodyPr vert="horz" wrap="square" lIns="0" tIns="14408" rIns="0" bIns="0" rtlCol="0">
            <a:spAutoFit/>
          </a:bodyPr>
          <a:lstStyle/>
          <a:p>
            <a:pPr marL="11526" marR="4611">
              <a:lnSpc>
                <a:spcPts val="3258"/>
              </a:lnSpc>
              <a:spcBef>
                <a:spcPts val="113"/>
              </a:spcBef>
            </a:pPr>
            <a:r>
              <a:rPr sz="2904" spc="-5" dirty="0">
                <a:latin typeface="Arial"/>
                <a:cs typeface="Arial"/>
              </a:rPr>
              <a:t>Stop when </a:t>
            </a:r>
            <a:r>
              <a:rPr sz="2904" dirty="0">
                <a:latin typeface="Arial"/>
                <a:cs typeface="Arial"/>
              </a:rPr>
              <a:t>a </a:t>
            </a:r>
            <a:r>
              <a:rPr sz="2904" spc="-5" dirty="0">
                <a:latin typeface="Arial"/>
                <a:cs typeface="Arial"/>
              </a:rPr>
              <a:t>non-trivial application fix </a:t>
            </a:r>
            <a:r>
              <a:rPr sz="2904" spc="-9" dirty="0">
                <a:latin typeface="Arial"/>
                <a:cs typeface="Arial"/>
              </a:rPr>
              <a:t>is  </a:t>
            </a:r>
            <a:r>
              <a:rPr sz="2904" spc="-5" dirty="0">
                <a:latin typeface="Arial"/>
                <a:cs typeface="Arial"/>
              </a:rPr>
              <a:t>required, </a:t>
            </a:r>
            <a:r>
              <a:rPr sz="2904" dirty="0">
                <a:latin typeface="Arial"/>
                <a:cs typeface="Arial"/>
              </a:rPr>
              <a:t>or </a:t>
            </a:r>
            <a:r>
              <a:rPr sz="2904" spc="-5" dirty="0">
                <a:latin typeface="Arial"/>
                <a:cs typeface="Arial"/>
              </a:rPr>
              <a:t>bottleneck </a:t>
            </a:r>
            <a:r>
              <a:rPr sz="2904" dirty="0">
                <a:latin typeface="Arial"/>
                <a:cs typeface="Arial"/>
              </a:rPr>
              <a:t>by </a:t>
            </a:r>
            <a:r>
              <a:rPr sz="2904" spc="-5" dirty="0">
                <a:latin typeface="Arial"/>
                <a:cs typeface="Arial"/>
              </a:rPr>
              <a:t>shared hardware  (e.g.</a:t>
            </a:r>
            <a:r>
              <a:rPr sz="2904" spc="-68" dirty="0">
                <a:latin typeface="Arial"/>
                <a:cs typeface="Arial"/>
              </a:rPr>
              <a:t> </a:t>
            </a:r>
            <a:r>
              <a:rPr sz="2904" spc="-5" dirty="0">
                <a:latin typeface="Arial"/>
                <a:cs typeface="Arial"/>
              </a:rPr>
              <a:t>DRAM)</a:t>
            </a:r>
            <a:endParaRPr sz="2904">
              <a:latin typeface="Arial"/>
              <a:cs typeface="Arial"/>
            </a:endParaRPr>
          </a:p>
        </p:txBody>
      </p:sp>
      <p:sp>
        <p:nvSpPr>
          <p:cNvPr id="13" name="object 13"/>
          <p:cNvSpPr txBox="1"/>
          <p:nvPr/>
        </p:nvSpPr>
        <p:spPr>
          <a:xfrm>
            <a:off x="2064190" y="4496259"/>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30128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6156" y="564022"/>
            <a:ext cx="1715076" cy="503183"/>
          </a:xfrm>
          <a:prstGeom prst="rect">
            <a:avLst/>
          </a:prstGeom>
        </p:spPr>
        <p:txBody>
          <a:bodyPr vert="horz" wrap="square" lIns="0" tIns="11526" rIns="0" bIns="0" rtlCol="0" anchor="ctr">
            <a:spAutoFit/>
          </a:bodyPr>
          <a:lstStyle/>
          <a:p>
            <a:pPr marL="11526">
              <a:spcBef>
                <a:spcPts val="91"/>
              </a:spcBef>
            </a:pPr>
            <a:r>
              <a:rPr sz="3993" spc="-5"/>
              <a:t>Me</a:t>
            </a:r>
            <a:r>
              <a:rPr sz="3993"/>
              <a:t>t</a:t>
            </a:r>
            <a:r>
              <a:rPr sz="3993" spc="-9"/>
              <a:t>h</a:t>
            </a:r>
            <a:r>
              <a:rPr sz="3993" spc="-5"/>
              <a:t>od</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2569157"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Run</a:t>
            </a:r>
            <a:r>
              <a:rPr sz="2904" spc="-32" dirty="0">
                <a:latin typeface="Arial"/>
                <a:cs typeface="Arial"/>
              </a:rPr>
              <a:t> </a:t>
            </a:r>
            <a:r>
              <a:rPr sz="2904" spc="-5" dirty="0">
                <a:latin typeface="Arial"/>
                <a:cs typeface="Arial"/>
              </a:rPr>
              <a:t>application</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140389"/>
            <a:ext cx="7276395"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 in-memory file system </a:t>
            </a:r>
            <a:r>
              <a:rPr sz="2541" dirty="0">
                <a:latin typeface="Arial"/>
                <a:cs typeface="Arial"/>
              </a:rPr>
              <a:t>to </a:t>
            </a:r>
            <a:r>
              <a:rPr sz="2541" spc="-5" dirty="0">
                <a:latin typeface="Arial"/>
                <a:cs typeface="Arial"/>
              </a:rPr>
              <a:t>avoid disk</a:t>
            </a:r>
            <a:r>
              <a:rPr sz="2541" spc="68" dirty="0">
                <a:latin typeface="Arial"/>
                <a:cs typeface="Arial"/>
              </a:rPr>
              <a:t> </a:t>
            </a:r>
            <a:r>
              <a:rPr sz="2541" spc="-5" dirty="0">
                <a:latin typeface="Arial"/>
                <a:cs typeface="Arial"/>
              </a:rPr>
              <a:t>bottleneck</a:t>
            </a:r>
            <a:endParaRPr sz="2541">
              <a:latin typeface="Arial"/>
              <a:cs typeface="Arial"/>
            </a:endParaRPr>
          </a:p>
        </p:txBody>
      </p:sp>
      <p:sp>
        <p:nvSpPr>
          <p:cNvPr id="7" name="object 7"/>
          <p:cNvSpPr txBox="1"/>
          <p:nvPr/>
        </p:nvSpPr>
        <p:spPr>
          <a:xfrm>
            <a:off x="2064190" y="27512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3" y="2491933"/>
            <a:ext cx="5542301"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Find</a:t>
            </a:r>
            <a:r>
              <a:rPr sz="2904" spc="-32" dirty="0">
                <a:latin typeface="Arial"/>
                <a:cs typeface="Arial"/>
              </a:rPr>
              <a:t> </a:t>
            </a:r>
            <a:r>
              <a:rPr sz="2904" spc="-5" dirty="0">
                <a:latin typeface="Arial"/>
                <a:cs typeface="Arial"/>
              </a:rPr>
              <a:t>bottlenecks</a:t>
            </a:r>
            <a:endParaRPr sz="2904">
              <a:latin typeface="Arial"/>
              <a:cs typeface="Arial"/>
            </a:endParaRPr>
          </a:p>
          <a:p>
            <a:pPr marL="11526">
              <a:spcBef>
                <a:spcPts val="1062"/>
              </a:spcBef>
            </a:pPr>
            <a:r>
              <a:rPr sz="2904" spc="-5" dirty="0">
                <a:latin typeface="Arial"/>
                <a:cs typeface="Arial"/>
              </a:rPr>
              <a:t>Fix bottlenecks, re-run</a:t>
            </a:r>
            <a:r>
              <a:rPr sz="2904" spc="23" dirty="0">
                <a:latin typeface="Arial"/>
                <a:cs typeface="Arial"/>
              </a:rPr>
              <a:t> </a:t>
            </a:r>
            <a:r>
              <a:rPr sz="2904" spc="-5" dirty="0">
                <a:latin typeface="Arial"/>
                <a:cs typeface="Arial"/>
              </a:rPr>
              <a:t>application</a:t>
            </a:r>
            <a:endParaRPr sz="2904">
              <a:latin typeface="Arial"/>
              <a:cs typeface="Arial"/>
            </a:endParaRPr>
          </a:p>
        </p:txBody>
      </p:sp>
      <p:sp>
        <p:nvSpPr>
          <p:cNvPr id="10" name="object 10"/>
          <p:cNvSpPr/>
          <p:nvPr/>
        </p:nvSpPr>
        <p:spPr>
          <a:xfrm>
            <a:off x="1727628" y="1627477"/>
            <a:ext cx="578608" cy="414938"/>
          </a:xfrm>
          <a:custGeom>
            <a:avLst/>
            <a:gdLst/>
            <a:ahLst/>
            <a:cxnLst/>
            <a:rect l="l" t="t" r="r" b="b"/>
            <a:pathLst>
              <a:path w="637540" h="457200">
                <a:moveTo>
                  <a:pt x="477520" y="0"/>
                </a:moveTo>
                <a:lnTo>
                  <a:pt x="477520" y="114300"/>
                </a:lnTo>
                <a:lnTo>
                  <a:pt x="0" y="114300"/>
                </a:lnTo>
                <a:lnTo>
                  <a:pt x="0" y="342900"/>
                </a:lnTo>
                <a:lnTo>
                  <a:pt x="477520" y="342900"/>
                </a:lnTo>
                <a:lnTo>
                  <a:pt x="477520" y="457200"/>
                </a:lnTo>
                <a:lnTo>
                  <a:pt x="637540" y="228600"/>
                </a:lnTo>
                <a:lnTo>
                  <a:pt x="477520" y="0"/>
                </a:lnTo>
                <a:close/>
              </a:path>
            </a:pathLst>
          </a:custGeom>
          <a:solidFill>
            <a:srgbClr val="FF0000"/>
          </a:solidFill>
        </p:spPr>
        <p:txBody>
          <a:bodyPr wrap="square" lIns="0" tIns="0" rIns="0" bIns="0" rtlCol="0"/>
          <a:lstStyle/>
          <a:p>
            <a:endParaRPr sz="1634"/>
          </a:p>
        </p:txBody>
      </p:sp>
      <p:sp>
        <p:nvSpPr>
          <p:cNvPr id="11" name="object 11"/>
          <p:cNvSpPr/>
          <p:nvPr/>
        </p:nvSpPr>
        <p:spPr>
          <a:xfrm>
            <a:off x="1727628" y="1627477"/>
            <a:ext cx="578608" cy="414938"/>
          </a:xfrm>
          <a:custGeom>
            <a:avLst/>
            <a:gdLst/>
            <a:ahLst/>
            <a:cxnLst/>
            <a:rect l="l" t="t" r="r" b="b"/>
            <a:pathLst>
              <a:path w="637540" h="457200">
                <a:moveTo>
                  <a:pt x="0" y="114300"/>
                </a:moveTo>
                <a:lnTo>
                  <a:pt x="477520" y="114300"/>
                </a:lnTo>
                <a:lnTo>
                  <a:pt x="477520" y="0"/>
                </a:lnTo>
                <a:lnTo>
                  <a:pt x="637540" y="228600"/>
                </a:lnTo>
                <a:lnTo>
                  <a:pt x="477520" y="457200"/>
                </a:lnTo>
                <a:lnTo>
                  <a:pt x="477520" y="342900"/>
                </a:lnTo>
                <a:lnTo>
                  <a:pt x="0" y="342900"/>
                </a:lnTo>
                <a:lnTo>
                  <a:pt x="0" y="114300"/>
                </a:lnTo>
                <a:close/>
              </a:path>
            </a:pathLst>
          </a:custGeom>
          <a:ln w="3175">
            <a:solidFill>
              <a:srgbClr val="000000"/>
            </a:solidFill>
          </a:ln>
        </p:spPr>
        <p:txBody>
          <a:bodyPr wrap="square" lIns="0" tIns="0" rIns="0" bIns="0" rtlCol="0"/>
          <a:lstStyle/>
          <a:p>
            <a:endParaRPr sz="1634"/>
          </a:p>
        </p:txBody>
      </p:sp>
      <p:sp>
        <p:nvSpPr>
          <p:cNvPr id="12" name="object 12"/>
          <p:cNvSpPr txBox="1"/>
          <p:nvPr/>
        </p:nvSpPr>
        <p:spPr>
          <a:xfrm>
            <a:off x="2358101" y="4392938"/>
            <a:ext cx="7064316" cy="1284127"/>
          </a:xfrm>
          <a:prstGeom prst="rect">
            <a:avLst/>
          </a:prstGeom>
        </p:spPr>
        <p:txBody>
          <a:bodyPr vert="horz" wrap="square" lIns="0" tIns="14408" rIns="0" bIns="0" rtlCol="0">
            <a:spAutoFit/>
          </a:bodyPr>
          <a:lstStyle/>
          <a:p>
            <a:pPr marL="11526" marR="4611">
              <a:lnSpc>
                <a:spcPts val="3258"/>
              </a:lnSpc>
              <a:spcBef>
                <a:spcPts val="113"/>
              </a:spcBef>
            </a:pPr>
            <a:r>
              <a:rPr sz="2904" spc="-5" dirty="0">
                <a:latin typeface="Arial"/>
                <a:cs typeface="Arial"/>
              </a:rPr>
              <a:t>Stop when </a:t>
            </a:r>
            <a:r>
              <a:rPr sz="2904" dirty="0">
                <a:latin typeface="Arial"/>
                <a:cs typeface="Arial"/>
              </a:rPr>
              <a:t>a </a:t>
            </a:r>
            <a:r>
              <a:rPr sz="2904" spc="-5" dirty="0">
                <a:latin typeface="Arial"/>
                <a:cs typeface="Arial"/>
              </a:rPr>
              <a:t>non-trivial application fix </a:t>
            </a:r>
            <a:r>
              <a:rPr sz="2904" spc="-9" dirty="0">
                <a:latin typeface="Arial"/>
                <a:cs typeface="Arial"/>
              </a:rPr>
              <a:t>is  </a:t>
            </a:r>
            <a:r>
              <a:rPr sz="2904" spc="-5" dirty="0">
                <a:latin typeface="Arial"/>
                <a:cs typeface="Arial"/>
              </a:rPr>
              <a:t>required, </a:t>
            </a:r>
            <a:r>
              <a:rPr sz="2904" dirty="0">
                <a:latin typeface="Arial"/>
                <a:cs typeface="Arial"/>
              </a:rPr>
              <a:t>or </a:t>
            </a:r>
            <a:r>
              <a:rPr sz="2904" spc="-5" dirty="0">
                <a:latin typeface="Arial"/>
                <a:cs typeface="Arial"/>
              </a:rPr>
              <a:t>bottleneck </a:t>
            </a:r>
            <a:r>
              <a:rPr sz="2904" dirty="0">
                <a:latin typeface="Arial"/>
                <a:cs typeface="Arial"/>
              </a:rPr>
              <a:t>by </a:t>
            </a:r>
            <a:r>
              <a:rPr sz="2904" spc="-5" dirty="0">
                <a:latin typeface="Arial"/>
                <a:cs typeface="Arial"/>
              </a:rPr>
              <a:t>shared hardware  (e.g.</a:t>
            </a:r>
            <a:r>
              <a:rPr sz="2904" spc="-68" dirty="0">
                <a:latin typeface="Arial"/>
                <a:cs typeface="Arial"/>
              </a:rPr>
              <a:t> </a:t>
            </a:r>
            <a:r>
              <a:rPr sz="2904" spc="-5" dirty="0">
                <a:latin typeface="Arial"/>
                <a:cs typeface="Arial"/>
              </a:rPr>
              <a:t>DRAM)</a:t>
            </a:r>
            <a:endParaRPr sz="2904">
              <a:latin typeface="Arial"/>
              <a:cs typeface="Arial"/>
            </a:endParaRPr>
          </a:p>
        </p:txBody>
      </p:sp>
      <p:sp>
        <p:nvSpPr>
          <p:cNvPr id="13" name="object 13"/>
          <p:cNvSpPr txBox="1"/>
          <p:nvPr/>
        </p:nvSpPr>
        <p:spPr>
          <a:xfrm>
            <a:off x="2064190" y="4496259"/>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2148230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6156" y="564022"/>
            <a:ext cx="1715076" cy="503183"/>
          </a:xfrm>
          <a:prstGeom prst="rect">
            <a:avLst/>
          </a:prstGeom>
        </p:spPr>
        <p:txBody>
          <a:bodyPr vert="horz" wrap="square" lIns="0" tIns="11526" rIns="0" bIns="0" rtlCol="0" anchor="ctr">
            <a:spAutoFit/>
          </a:bodyPr>
          <a:lstStyle/>
          <a:p>
            <a:pPr marL="11526">
              <a:spcBef>
                <a:spcPts val="91"/>
              </a:spcBef>
            </a:pPr>
            <a:r>
              <a:rPr sz="3993" spc="-5"/>
              <a:t>Me</a:t>
            </a:r>
            <a:r>
              <a:rPr sz="3993"/>
              <a:t>t</a:t>
            </a:r>
            <a:r>
              <a:rPr sz="3993" spc="-9"/>
              <a:t>h</a:t>
            </a:r>
            <a:r>
              <a:rPr sz="3993" spc="-5"/>
              <a:t>od</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2569157" cy="458556"/>
          </a:xfrm>
          <a:prstGeom prst="rect">
            <a:avLst/>
          </a:prstGeom>
        </p:spPr>
        <p:txBody>
          <a:bodyPr vert="horz" wrap="square" lIns="0" tIns="11526" rIns="0" bIns="0" rtlCol="0">
            <a:spAutoFit/>
          </a:bodyPr>
          <a:lstStyle/>
          <a:p>
            <a:pPr marL="11526">
              <a:spcBef>
                <a:spcPts val="91"/>
              </a:spcBef>
            </a:pPr>
            <a:r>
              <a:rPr sz="2904" spc="-5" dirty="0">
                <a:latin typeface="Arial"/>
                <a:cs typeface="Arial"/>
              </a:rPr>
              <a:t>Run</a:t>
            </a:r>
            <a:r>
              <a:rPr sz="2904" spc="-32" dirty="0">
                <a:latin typeface="Arial"/>
                <a:cs typeface="Arial"/>
              </a:rPr>
              <a:t> </a:t>
            </a:r>
            <a:r>
              <a:rPr sz="2904" spc="-5" dirty="0">
                <a:latin typeface="Arial"/>
                <a:cs typeface="Arial"/>
              </a:rPr>
              <a:t>application</a:t>
            </a:r>
            <a:endParaRPr sz="2904">
              <a:latin typeface="Arial"/>
              <a:cs typeface="Arial"/>
            </a:endParaRPr>
          </a:p>
        </p:txBody>
      </p:sp>
      <p:sp>
        <p:nvSpPr>
          <p:cNvPr id="5" name="object 5"/>
          <p:cNvSpPr txBox="1"/>
          <p:nvPr/>
        </p:nvSpPr>
        <p:spPr>
          <a:xfrm>
            <a:off x="2456075" y="2248733"/>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140389"/>
            <a:ext cx="7276395"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Use in-memory file system </a:t>
            </a:r>
            <a:r>
              <a:rPr sz="2541" dirty="0">
                <a:latin typeface="Arial"/>
                <a:cs typeface="Arial"/>
              </a:rPr>
              <a:t>to </a:t>
            </a:r>
            <a:r>
              <a:rPr sz="2541" spc="-5" dirty="0">
                <a:latin typeface="Arial"/>
                <a:cs typeface="Arial"/>
              </a:rPr>
              <a:t>avoid disk</a:t>
            </a:r>
            <a:r>
              <a:rPr sz="2541" spc="68" dirty="0">
                <a:latin typeface="Arial"/>
                <a:cs typeface="Arial"/>
              </a:rPr>
              <a:t> </a:t>
            </a:r>
            <a:r>
              <a:rPr sz="2541" spc="-5" dirty="0">
                <a:latin typeface="Arial"/>
                <a:cs typeface="Arial"/>
              </a:rPr>
              <a:t>bottleneck</a:t>
            </a:r>
            <a:endParaRPr sz="2541">
              <a:latin typeface="Arial"/>
              <a:cs typeface="Arial"/>
            </a:endParaRPr>
          </a:p>
        </p:txBody>
      </p:sp>
      <p:sp>
        <p:nvSpPr>
          <p:cNvPr id="7" name="object 7"/>
          <p:cNvSpPr txBox="1"/>
          <p:nvPr/>
        </p:nvSpPr>
        <p:spPr>
          <a:xfrm>
            <a:off x="2064190" y="275126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8" name="object 8"/>
          <p:cNvSpPr txBox="1"/>
          <p:nvPr/>
        </p:nvSpPr>
        <p:spPr>
          <a:xfrm>
            <a:off x="2064190" y="3328724"/>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9" name="object 9"/>
          <p:cNvSpPr txBox="1"/>
          <p:nvPr/>
        </p:nvSpPr>
        <p:spPr>
          <a:xfrm>
            <a:off x="2358103" y="2491933"/>
            <a:ext cx="5542301" cy="1182709"/>
          </a:xfrm>
          <a:prstGeom prst="rect">
            <a:avLst/>
          </a:prstGeom>
        </p:spPr>
        <p:txBody>
          <a:bodyPr vert="horz" wrap="square" lIns="0" tIns="146381" rIns="0" bIns="0" rtlCol="0">
            <a:spAutoFit/>
          </a:bodyPr>
          <a:lstStyle/>
          <a:p>
            <a:pPr marL="11526">
              <a:spcBef>
                <a:spcPts val="1153"/>
              </a:spcBef>
            </a:pPr>
            <a:r>
              <a:rPr sz="2904" spc="-5" dirty="0">
                <a:latin typeface="Arial"/>
                <a:cs typeface="Arial"/>
              </a:rPr>
              <a:t>Find</a:t>
            </a:r>
            <a:r>
              <a:rPr sz="2904" spc="-32" dirty="0">
                <a:latin typeface="Arial"/>
                <a:cs typeface="Arial"/>
              </a:rPr>
              <a:t> </a:t>
            </a:r>
            <a:r>
              <a:rPr sz="2904" spc="-5" dirty="0">
                <a:latin typeface="Arial"/>
                <a:cs typeface="Arial"/>
              </a:rPr>
              <a:t>bottlenecks</a:t>
            </a:r>
            <a:endParaRPr sz="2904">
              <a:latin typeface="Arial"/>
              <a:cs typeface="Arial"/>
            </a:endParaRPr>
          </a:p>
          <a:p>
            <a:pPr marL="11526">
              <a:spcBef>
                <a:spcPts val="1062"/>
              </a:spcBef>
            </a:pPr>
            <a:r>
              <a:rPr sz="2904" spc="-5" dirty="0">
                <a:latin typeface="Arial"/>
                <a:cs typeface="Arial"/>
              </a:rPr>
              <a:t>Fix bottlenecks, re-run</a:t>
            </a:r>
            <a:r>
              <a:rPr sz="2904" spc="23" dirty="0">
                <a:latin typeface="Arial"/>
                <a:cs typeface="Arial"/>
              </a:rPr>
              <a:t> </a:t>
            </a:r>
            <a:r>
              <a:rPr sz="2904" spc="-5" dirty="0">
                <a:latin typeface="Arial"/>
                <a:cs typeface="Arial"/>
              </a:rPr>
              <a:t>application</a:t>
            </a:r>
            <a:endParaRPr sz="2904">
              <a:latin typeface="Arial"/>
              <a:cs typeface="Arial"/>
            </a:endParaRPr>
          </a:p>
        </p:txBody>
      </p:sp>
      <p:sp>
        <p:nvSpPr>
          <p:cNvPr id="10" name="object 10"/>
          <p:cNvSpPr/>
          <p:nvPr/>
        </p:nvSpPr>
        <p:spPr>
          <a:xfrm>
            <a:off x="1727628" y="4404104"/>
            <a:ext cx="578608" cy="414938"/>
          </a:xfrm>
          <a:custGeom>
            <a:avLst/>
            <a:gdLst/>
            <a:ahLst/>
            <a:cxnLst/>
            <a:rect l="l" t="t" r="r" b="b"/>
            <a:pathLst>
              <a:path w="637540" h="457200">
                <a:moveTo>
                  <a:pt x="477520" y="0"/>
                </a:moveTo>
                <a:lnTo>
                  <a:pt x="477520" y="114299"/>
                </a:lnTo>
                <a:lnTo>
                  <a:pt x="0" y="114299"/>
                </a:lnTo>
                <a:lnTo>
                  <a:pt x="0" y="342899"/>
                </a:lnTo>
                <a:lnTo>
                  <a:pt x="477520" y="342899"/>
                </a:lnTo>
                <a:lnTo>
                  <a:pt x="477520" y="457199"/>
                </a:lnTo>
                <a:lnTo>
                  <a:pt x="637540" y="228599"/>
                </a:lnTo>
                <a:lnTo>
                  <a:pt x="477520" y="0"/>
                </a:lnTo>
                <a:close/>
              </a:path>
            </a:pathLst>
          </a:custGeom>
          <a:solidFill>
            <a:srgbClr val="FF0000"/>
          </a:solidFill>
        </p:spPr>
        <p:txBody>
          <a:bodyPr wrap="square" lIns="0" tIns="0" rIns="0" bIns="0" rtlCol="0"/>
          <a:lstStyle/>
          <a:p>
            <a:endParaRPr sz="1634"/>
          </a:p>
        </p:txBody>
      </p:sp>
      <p:sp>
        <p:nvSpPr>
          <p:cNvPr id="11" name="object 11"/>
          <p:cNvSpPr/>
          <p:nvPr/>
        </p:nvSpPr>
        <p:spPr>
          <a:xfrm>
            <a:off x="1727628" y="4404104"/>
            <a:ext cx="578608" cy="414938"/>
          </a:xfrm>
          <a:custGeom>
            <a:avLst/>
            <a:gdLst/>
            <a:ahLst/>
            <a:cxnLst/>
            <a:rect l="l" t="t" r="r" b="b"/>
            <a:pathLst>
              <a:path w="637540" h="457200">
                <a:moveTo>
                  <a:pt x="0" y="114299"/>
                </a:moveTo>
                <a:lnTo>
                  <a:pt x="477520" y="114299"/>
                </a:lnTo>
                <a:lnTo>
                  <a:pt x="477520" y="0"/>
                </a:lnTo>
                <a:lnTo>
                  <a:pt x="637540" y="228599"/>
                </a:lnTo>
                <a:lnTo>
                  <a:pt x="477520" y="457199"/>
                </a:lnTo>
                <a:lnTo>
                  <a:pt x="477520" y="342899"/>
                </a:lnTo>
                <a:lnTo>
                  <a:pt x="0" y="342899"/>
                </a:lnTo>
                <a:lnTo>
                  <a:pt x="0" y="114299"/>
                </a:lnTo>
                <a:close/>
              </a:path>
            </a:pathLst>
          </a:custGeom>
          <a:ln w="3175">
            <a:solidFill>
              <a:srgbClr val="000000"/>
            </a:solidFill>
          </a:ln>
        </p:spPr>
        <p:txBody>
          <a:bodyPr wrap="square" lIns="0" tIns="0" rIns="0" bIns="0" rtlCol="0"/>
          <a:lstStyle/>
          <a:p>
            <a:endParaRPr sz="1634"/>
          </a:p>
        </p:txBody>
      </p:sp>
      <p:sp>
        <p:nvSpPr>
          <p:cNvPr id="12" name="object 12"/>
          <p:cNvSpPr txBox="1"/>
          <p:nvPr/>
        </p:nvSpPr>
        <p:spPr>
          <a:xfrm>
            <a:off x="2358101" y="4392938"/>
            <a:ext cx="7064316" cy="1284127"/>
          </a:xfrm>
          <a:prstGeom prst="rect">
            <a:avLst/>
          </a:prstGeom>
        </p:spPr>
        <p:txBody>
          <a:bodyPr vert="horz" wrap="square" lIns="0" tIns="14408" rIns="0" bIns="0" rtlCol="0">
            <a:spAutoFit/>
          </a:bodyPr>
          <a:lstStyle/>
          <a:p>
            <a:pPr marL="11526" marR="4611">
              <a:lnSpc>
                <a:spcPts val="3258"/>
              </a:lnSpc>
              <a:spcBef>
                <a:spcPts val="113"/>
              </a:spcBef>
            </a:pPr>
            <a:r>
              <a:rPr sz="2904" spc="-5" dirty="0">
                <a:latin typeface="Arial"/>
                <a:cs typeface="Arial"/>
              </a:rPr>
              <a:t>Stop when </a:t>
            </a:r>
            <a:r>
              <a:rPr sz="2904" dirty="0">
                <a:latin typeface="Arial"/>
                <a:cs typeface="Arial"/>
              </a:rPr>
              <a:t>a </a:t>
            </a:r>
            <a:r>
              <a:rPr sz="2904" spc="-5" dirty="0">
                <a:latin typeface="Arial"/>
                <a:cs typeface="Arial"/>
              </a:rPr>
              <a:t>non-trivial application fix </a:t>
            </a:r>
            <a:r>
              <a:rPr sz="2904" spc="-9" dirty="0">
                <a:latin typeface="Arial"/>
                <a:cs typeface="Arial"/>
              </a:rPr>
              <a:t>is  </a:t>
            </a:r>
            <a:r>
              <a:rPr sz="2904" spc="-5" dirty="0">
                <a:latin typeface="Arial"/>
                <a:cs typeface="Arial"/>
              </a:rPr>
              <a:t>required, </a:t>
            </a:r>
            <a:r>
              <a:rPr sz="2904" dirty="0">
                <a:latin typeface="Arial"/>
                <a:cs typeface="Arial"/>
              </a:rPr>
              <a:t>or </a:t>
            </a:r>
            <a:r>
              <a:rPr sz="2904" spc="-5" dirty="0">
                <a:latin typeface="Arial"/>
                <a:cs typeface="Arial"/>
              </a:rPr>
              <a:t>bottleneck </a:t>
            </a:r>
            <a:r>
              <a:rPr sz="2904" dirty="0">
                <a:latin typeface="Arial"/>
                <a:cs typeface="Arial"/>
              </a:rPr>
              <a:t>by </a:t>
            </a:r>
            <a:r>
              <a:rPr sz="2904" spc="-5" dirty="0">
                <a:latin typeface="Arial"/>
                <a:cs typeface="Arial"/>
              </a:rPr>
              <a:t>shared hardware  (e.g.</a:t>
            </a:r>
            <a:r>
              <a:rPr sz="2904" spc="-68" dirty="0">
                <a:latin typeface="Arial"/>
                <a:cs typeface="Arial"/>
              </a:rPr>
              <a:t> </a:t>
            </a:r>
            <a:r>
              <a:rPr sz="2904" spc="-5" dirty="0">
                <a:latin typeface="Arial"/>
                <a:cs typeface="Arial"/>
              </a:rPr>
              <a:t>DRAM)</a:t>
            </a:r>
            <a:endParaRPr sz="2904">
              <a:latin typeface="Arial"/>
              <a:cs typeface="Arial"/>
            </a:endParaRPr>
          </a:p>
        </p:txBody>
      </p:sp>
      <p:sp>
        <p:nvSpPr>
          <p:cNvPr id="13" name="object 13"/>
          <p:cNvSpPr txBox="1"/>
          <p:nvPr/>
        </p:nvSpPr>
        <p:spPr>
          <a:xfrm>
            <a:off x="2064190" y="4496259"/>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233185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3968" y="564022"/>
            <a:ext cx="6211965" cy="503183"/>
          </a:xfrm>
          <a:prstGeom prst="rect">
            <a:avLst/>
          </a:prstGeom>
        </p:spPr>
        <p:txBody>
          <a:bodyPr vert="horz" wrap="square" lIns="0" tIns="11526" rIns="0" bIns="0" rtlCol="0" anchor="ctr">
            <a:spAutoFit/>
          </a:bodyPr>
          <a:lstStyle/>
          <a:p>
            <a:pPr marL="11526">
              <a:spcBef>
                <a:spcPts val="91"/>
              </a:spcBef>
            </a:pPr>
            <a:r>
              <a:rPr sz="3993" spc="-14"/>
              <a:t>Off-the-shelf </a:t>
            </a:r>
            <a:r>
              <a:rPr sz="3993" spc="-5"/>
              <a:t>48-core</a:t>
            </a:r>
            <a:r>
              <a:rPr sz="3993" spc="-23"/>
              <a:t> </a:t>
            </a:r>
            <a:r>
              <a:rPr sz="3993" spc="-5"/>
              <a:t>server</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1" y="1559477"/>
            <a:ext cx="3325266" cy="458556"/>
          </a:xfrm>
          <a:prstGeom prst="rect">
            <a:avLst/>
          </a:prstGeom>
        </p:spPr>
        <p:txBody>
          <a:bodyPr vert="horz" wrap="square" lIns="0" tIns="11526" rIns="0" bIns="0" rtlCol="0">
            <a:spAutoFit/>
          </a:bodyPr>
          <a:lstStyle/>
          <a:p>
            <a:pPr marL="11526">
              <a:spcBef>
                <a:spcPts val="91"/>
              </a:spcBef>
            </a:pPr>
            <a:r>
              <a:rPr sz="2904" dirty="0">
                <a:latin typeface="Arial"/>
                <a:cs typeface="Arial"/>
              </a:rPr>
              <a:t>6 </a:t>
            </a:r>
            <a:r>
              <a:rPr sz="2904" spc="-5" dirty="0">
                <a:latin typeface="Arial"/>
                <a:cs typeface="Arial"/>
              </a:rPr>
              <a:t>core </a:t>
            </a:r>
            <a:r>
              <a:rPr sz="2904" dirty="0">
                <a:latin typeface="Arial"/>
                <a:cs typeface="Arial"/>
              </a:rPr>
              <a:t>x 8 </a:t>
            </a:r>
            <a:r>
              <a:rPr sz="2904" spc="-5" dirty="0">
                <a:latin typeface="Arial"/>
                <a:cs typeface="Arial"/>
              </a:rPr>
              <a:t>chip</a:t>
            </a:r>
            <a:r>
              <a:rPr sz="2904" spc="-218" dirty="0">
                <a:latin typeface="Arial"/>
                <a:cs typeface="Arial"/>
              </a:rPr>
              <a:t> </a:t>
            </a:r>
            <a:r>
              <a:rPr sz="2904" spc="-5" dirty="0">
                <a:latin typeface="Arial"/>
                <a:cs typeface="Arial"/>
              </a:rPr>
              <a:t>AMD</a:t>
            </a:r>
            <a:endParaRPr sz="2904">
              <a:latin typeface="Arial"/>
              <a:cs typeface="Arial"/>
            </a:endParaRPr>
          </a:p>
        </p:txBody>
      </p:sp>
      <p:sp>
        <p:nvSpPr>
          <p:cNvPr id="5" name="object 5"/>
          <p:cNvSpPr/>
          <p:nvPr/>
        </p:nvSpPr>
        <p:spPr>
          <a:xfrm>
            <a:off x="2557503" y="3044030"/>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 name="object 6"/>
          <p:cNvSpPr/>
          <p:nvPr/>
        </p:nvSpPr>
        <p:spPr>
          <a:xfrm>
            <a:off x="2557503" y="3044030"/>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 name="object 7"/>
          <p:cNvSpPr/>
          <p:nvPr/>
        </p:nvSpPr>
        <p:spPr>
          <a:xfrm>
            <a:off x="2557503" y="304403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 name="object 8"/>
          <p:cNvSpPr/>
          <p:nvPr/>
        </p:nvSpPr>
        <p:spPr>
          <a:xfrm>
            <a:off x="3802316" y="408137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 name="object 9"/>
          <p:cNvSpPr/>
          <p:nvPr/>
        </p:nvSpPr>
        <p:spPr>
          <a:xfrm>
            <a:off x="2600148" y="3200784"/>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 name="object 10"/>
          <p:cNvSpPr/>
          <p:nvPr/>
        </p:nvSpPr>
        <p:spPr>
          <a:xfrm>
            <a:off x="2600148" y="3200784"/>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015086" y="3200784"/>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 name="object 12"/>
          <p:cNvSpPr/>
          <p:nvPr/>
        </p:nvSpPr>
        <p:spPr>
          <a:xfrm>
            <a:off x="3015086" y="3200784"/>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430024" y="3200784"/>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3430024" y="3200784"/>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2600148" y="361802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6" name="object 16"/>
          <p:cNvSpPr/>
          <p:nvPr/>
        </p:nvSpPr>
        <p:spPr>
          <a:xfrm>
            <a:off x="2600148" y="361802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015086" y="361802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015086" y="361802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3430024" y="361802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0" name="object 20"/>
          <p:cNvSpPr/>
          <p:nvPr/>
        </p:nvSpPr>
        <p:spPr>
          <a:xfrm>
            <a:off x="3430024" y="361802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398212" y="304403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2" name="object 22"/>
          <p:cNvSpPr/>
          <p:nvPr/>
        </p:nvSpPr>
        <p:spPr>
          <a:xfrm>
            <a:off x="4398212" y="304403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3" name="object 23"/>
          <p:cNvSpPr/>
          <p:nvPr/>
        </p:nvSpPr>
        <p:spPr>
          <a:xfrm>
            <a:off x="4398212" y="304403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5644178" y="408137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4440858" y="3200784"/>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26" name="object 26"/>
          <p:cNvSpPr/>
          <p:nvPr/>
        </p:nvSpPr>
        <p:spPr>
          <a:xfrm>
            <a:off x="4440858" y="3200784"/>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4855796" y="3200784"/>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8" name="object 28"/>
          <p:cNvSpPr/>
          <p:nvPr/>
        </p:nvSpPr>
        <p:spPr>
          <a:xfrm>
            <a:off x="4855796" y="3200784"/>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5270734" y="3200784"/>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0" name="object 30"/>
          <p:cNvSpPr/>
          <p:nvPr/>
        </p:nvSpPr>
        <p:spPr>
          <a:xfrm>
            <a:off x="5270734" y="3200784"/>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4440858" y="361802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32" name="object 32"/>
          <p:cNvSpPr/>
          <p:nvPr/>
        </p:nvSpPr>
        <p:spPr>
          <a:xfrm>
            <a:off x="4440858" y="3618026"/>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4855796" y="361802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4" name="object 34"/>
          <p:cNvSpPr/>
          <p:nvPr/>
        </p:nvSpPr>
        <p:spPr>
          <a:xfrm>
            <a:off x="4855796" y="361802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5270734" y="361802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6" name="object 36"/>
          <p:cNvSpPr/>
          <p:nvPr/>
        </p:nvSpPr>
        <p:spPr>
          <a:xfrm>
            <a:off x="5270734" y="361802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398212" y="4558553"/>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38" name="object 38"/>
          <p:cNvSpPr/>
          <p:nvPr/>
        </p:nvSpPr>
        <p:spPr>
          <a:xfrm>
            <a:off x="4398212" y="4558553"/>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398212" y="455855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0" name="object 40"/>
          <p:cNvSpPr/>
          <p:nvPr/>
        </p:nvSpPr>
        <p:spPr>
          <a:xfrm>
            <a:off x="5644178" y="559589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4440858" y="471530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42" name="object 42"/>
          <p:cNvSpPr/>
          <p:nvPr/>
        </p:nvSpPr>
        <p:spPr>
          <a:xfrm>
            <a:off x="4440858" y="4715307"/>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4855796" y="471530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4" name="object 44"/>
          <p:cNvSpPr/>
          <p:nvPr/>
        </p:nvSpPr>
        <p:spPr>
          <a:xfrm>
            <a:off x="4855796" y="471530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5270734" y="471530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5270734" y="471530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4440858" y="51337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48" name="object 48"/>
          <p:cNvSpPr/>
          <p:nvPr/>
        </p:nvSpPr>
        <p:spPr>
          <a:xfrm>
            <a:off x="4440858" y="5133702"/>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4855796" y="51337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4855796" y="51337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5270734" y="51337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2" name="object 52"/>
          <p:cNvSpPr/>
          <p:nvPr/>
        </p:nvSpPr>
        <p:spPr>
          <a:xfrm>
            <a:off x="5270734" y="51337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2557503" y="4558553"/>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4" name="object 54"/>
          <p:cNvSpPr/>
          <p:nvPr/>
        </p:nvSpPr>
        <p:spPr>
          <a:xfrm>
            <a:off x="2557503" y="4558553"/>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2557503" y="455855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6" name="object 56"/>
          <p:cNvSpPr/>
          <p:nvPr/>
        </p:nvSpPr>
        <p:spPr>
          <a:xfrm>
            <a:off x="3802316" y="5597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2600148" y="4715307"/>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58" name="object 58"/>
          <p:cNvSpPr/>
          <p:nvPr/>
        </p:nvSpPr>
        <p:spPr>
          <a:xfrm>
            <a:off x="2600148" y="4715307"/>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3015086" y="471530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0" name="object 60"/>
          <p:cNvSpPr/>
          <p:nvPr/>
        </p:nvSpPr>
        <p:spPr>
          <a:xfrm>
            <a:off x="3015086" y="471530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430024" y="471530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430024" y="471530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2600148" y="51337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64" name="object 64"/>
          <p:cNvSpPr/>
          <p:nvPr/>
        </p:nvSpPr>
        <p:spPr>
          <a:xfrm>
            <a:off x="2600148" y="51337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015086" y="51337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6" name="object 66"/>
          <p:cNvSpPr/>
          <p:nvPr/>
        </p:nvSpPr>
        <p:spPr>
          <a:xfrm>
            <a:off x="3015086" y="51337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3430024" y="51337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8" name="object 68"/>
          <p:cNvSpPr/>
          <p:nvPr/>
        </p:nvSpPr>
        <p:spPr>
          <a:xfrm>
            <a:off x="3430024" y="51337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6226243" y="4556247"/>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69" y="952499"/>
                </a:lnTo>
                <a:lnTo>
                  <a:pt x="1372869"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70" name="object 70"/>
          <p:cNvSpPr/>
          <p:nvPr/>
        </p:nvSpPr>
        <p:spPr>
          <a:xfrm>
            <a:off x="6226243" y="4556247"/>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69" y="952499"/>
                </a:lnTo>
                <a:lnTo>
                  <a:pt x="1372869"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226243" y="455624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2" name="object 72"/>
          <p:cNvSpPr/>
          <p:nvPr/>
        </p:nvSpPr>
        <p:spPr>
          <a:xfrm>
            <a:off x="7472210" y="55935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3" name="object 73"/>
          <p:cNvSpPr/>
          <p:nvPr/>
        </p:nvSpPr>
        <p:spPr>
          <a:xfrm>
            <a:off x="6268891" y="471300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4" name="object 74"/>
          <p:cNvSpPr/>
          <p:nvPr/>
        </p:nvSpPr>
        <p:spPr>
          <a:xfrm>
            <a:off x="6268891" y="4713001"/>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6683829" y="471300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6" name="object 76"/>
          <p:cNvSpPr/>
          <p:nvPr/>
        </p:nvSpPr>
        <p:spPr>
          <a:xfrm>
            <a:off x="6683829" y="4713001"/>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7098767" y="4713001"/>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78" name="object 78"/>
          <p:cNvSpPr/>
          <p:nvPr/>
        </p:nvSpPr>
        <p:spPr>
          <a:xfrm>
            <a:off x="7098767" y="4713001"/>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26889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0" name="object 80"/>
          <p:cNvSpPr/>
          <p:nvPr/>
        </p:nvSpPr>
        <p:spPr>
          <a:xfrm>
            <a:off x="6268891" y="5130245"/>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683829"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2" name="object 82"/>
          <p:cNvSpPr/>
          <p:nvPr/>
        </p:nvSpPr>
        <p:spPr>
          <a:xfrm>
            <a:off x="6683829" y="5130245"/>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7098767" y="513024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84" name="object 84"/>
          <p:cNvSpPr/>
          <p:nvPr/>
        </p:nvSpPr>
        <p:spPr>
          <a:xfrm>
            <a:off x="7098767" y="513024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226243" y="3041724"/>
            <a:ext cx="1245966" cy="1038497"/>
          </a:xfrm>
          <a:custGeom>
            <a:avLst/>
            <a:gdLst/>
            <a:ahLst/>
            <a:cxnLst/>
            <a:rect l="l" t="t" r="r" b="b"/>
            <a:pathLst>
              <a:path w="137287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378" y="1136767"/>
                </a:lnTo>
                <a:lnTo>
                  <a:pt x="1273151" y="1116000"/>
                </a:lnTo>
                <a:lnTo>
                  <a:pt x="1312703" y="1084580"/>
                </a:lnTo>
                <a:lnTo>
                  <a:pt x="1344318" y="1045115"/>
                </a:lnTo>
                <a:lnTo>
                  <a:pt x="1365279" y="1000219"/>
                </a:lnTo>
                <a:lnTo>
                  <a:pt x="1372869" y="952500"/>
                </a:lnTo>
                <a:lnTo>
                  <a:pt x="1372869"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86" name="object 86"/>
          <p:cNvSpPr/>
          <p:nvPr/>
        </p:nvSpPr>
        <p:spPr>
          <a:xfrm>
            <a:off x="6226243" y="3041724"/>
            <a:ext cx="1245966" cy="1038497"/>
          </a:xfrm>
          <a:custGeom>
            <a:avLst/>
            <a:gdLst/>
            <a:ahLst/>
            <a:cxnLst/>
            <a:rect l="l" t="t" r="r" b="b"/>
            <a:pathLst>
              <a:path w="137287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378" y="1136767"/>
                </a:lnTo>
                <a:lnTo>
                  <a:pt x="1273151" y="1116000"/>
                </a:lnTo>
                <a:lnTo>
                  <a:pt x="1312703" y="1084580"/>
                </a:lnTo>
                <a:lnTo>
                  <a:pt x="1344318" y="1045115"/>
                </a:lnTo>
                <a:lnTo>
                  <a:pt x="1365279" y="1000219"/>
                </a:lnTo>
                <a:lnTo>
                  <a:pt x="1372869" y="952500"/>
                </a:lnTo>
                <a:lnTo>
                  <a:pt x="1372869"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6226243" y="304172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8" name="object 88"/>
          <p:cNvSpPr/>
          <p:nvPr/>
        </p:nvSpPr>
        <p:spPr>
          <a:xfrm>
            <a:off x="7472210" y="408022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9" name="object 89"/>
          <p:cNvSpPr/>
          <p:nvPr/>
        </p:nvSpPr>
        <p:spPr>
          <a:xfrm>
            <a:off x="6268891" y="3198479"/>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0" name="object 90"/>
          <p:cNvSpPr/>
          <p:nvPr/>
        </p:nvSpPr>
        <p:spPr>
          <a:xfrm>
            <a:off x="6268891" y="3198479"/>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6683829" y="3198479"/>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2" name="object 92"/>
          <p:cNvSpPr/>
          <p:nvPr/>
        </p:nvSpPr>
        <p:spPr>
          <a:xfrm>
            <a:off x="6683829" y="3198479"/>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7098767" y="3198479"/>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4" name="object 94"/>
          <p:cNvSpPr/>
          <p:nvPr/>
        </p:nvSpPr>
        <p:spPr>
          <a:xfrm>
            <a:off x="7098767" y="3198479"/>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268891" y="3616874"/>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6" name="object 96"/>
          <p:cNvSpPr/>
          <p:nvPr/>
        </p:nvSpPr>
        <p:spPr>
          <a:xfrm>
            <a:off x="6268891" y="3616874"/>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683829" y="3616874"/>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8" name="object 98"/>
          <p:cNvSpPr/>
          <p:nvPr/>
        </p:nvSpPr>
        <p:spPr>
          <a:xfrm>
            <a:off x="6683829" y="3616874"/>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7098767" y="3616874"/>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0" name="object 100"/>
          <p:cNvSpPr/>
          <p:nvPr/>
        </p:nvSpPr>
        <p:spPr>
          <a:xfrm>
            <a:off x="7098767" y="3616874"/>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951694" y="3045183"/>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2" name="object 102"/>
          <p:cNvSpPr/>
          <p:nvPr/>
        </p:nvSpPr>
        <p:spPr>
          <a:xfrm>
            <a:off x="7951694" y="3045183"/>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951694" y="304518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4" name="object 104"/>
          <p:cNvSpPr/>
          <p:nvPr/>
        </p:nvSpPr>
        <p:spPr>
          <a:xfrm>
            <a:off x="9196508" y="40836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5" name="object 105"/>
          <p:cNvSpPr/>
          <p:nvPr/>
        </p:nvSpPr>
        <p:spPr>
          <a:xfrm>
            <a:off x="7994341" y="320193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6" name="object 106"/>
          <p:cNvSpPr/>
          <p:nvPr/>
        </p:nvSpPr>
        <p:spPr>
          <a:xfrm>
            <a:off x="7994341" y="320193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409278" y="320193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8" name="object 108"/>
          <p:cNvSpPr/>
          <p:nvPr/>
        </p:nvSpPr>
        <p:spPr>
          <a:xfrm>
            <a:off x="8409278" y="320193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8824216" y="320193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0" name="object 110"/>
          <p:cNvSpPr/>
          <p:nvPr/>
        </p:nvSpPr>
        <p:spPr>
          <a:xfrm>
            <a:off x="8824216" y="320193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7994341" y="362033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2" name="object 112"/>
          <p:cNvSpPr/>
          <p:nvPr/>
        </p:nvSpPr>
        <p:spPr>
          <a:xfrm>
            <a:off x="7994341" y="362033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409278" y="362033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4" name="object 114"/>
          <p:cNvSpPr/>
          <p:nvPr/>
        </p:nvSpPr>
        <p:spPr>
          <a:xfrm>
            <a:off x="8409278" y="362033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8824216" y="362033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6" name="object 116"/>
          <p:cNvSpPr/>
          <p:nvPr/>
        </p:nvSpPr>
        <p:spPr>
          <a:xfrm>
            <a:off x="8824216" y="362033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7951694" y="4560858"/>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8" name="object 118"/>
          <p:cNvSpPr/>
          <p:nvPr/>
        </p:nvSpPr>
        <p:spPr>
          <a:xfrm>
            <a:off x="7951694" y="4560858"/>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7951694" y="45608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0" name="object 120"/>
          <p:cNvSpPr/>
          <p:nvPr/>
        </p:nvSpPr>
        <p:spPr>
          <a:xfrm>
            <a:off x="9196508" y="5598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1" name="object 121"/>
          <p:cNvSpPr/>
          <p:nvPr/>
        </p:nvSpPr>
        <p:spPr>
          <a:xfrm>
            <a:off x="7994341" y="471646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2" name="object 122"/>
          <p:cNvSpPr/>
          <p:nvPr/>
        </p:nvSpPr>
        <p:spPr>
          <a:xfrm>
            <a:off x="7994341" y="471646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8409278" y="471646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4" name="object 124"/>
          <p:cNvSpPr/>
          <p:nvPr/>
        </p:nvSpPr>
        <p:spPr>
          <a:xfrm>
            <a:off x="8409278" y="471646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8824216" y="471646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6" name="object 126"/>
          <p:cNvSpPr/>
          <p:nvPr/>
        </p:nvSpPr>
        <p:spPr>
          <a:xfrm>
            <a:off x="8824216" y="471646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7994341" y="5134856"/>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8" name="object 128"/>
          <p:cNvSpPr/>
          <p:nvPr/>
        </p:nvSpPr>
        <p:spPr>
          <a:xfrm>
            <a:off x="7994341" y="5134856"/>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409278" y="5134856"/>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0" name="object 130"/>
          <p:cNvSpPr/>
          <p:nvPr/>
        </p:nvSpPr>
        <p:spPr>
          <a:xfrm>
            <a:off x="8409278" y="5134856"/>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8824216" y="5134856"/>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2" name="object 132"/>
          <p:cNvSpPr/>
          <p:nvPr/>
        </p:nvSpPr>
        <p:spPr>
          <a:xfrm>
            <a:off x="8824216" y="5134856"/>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3179909" y="4081375"/>
            <a:ext cx="0" cy="478331"/>
          </a:xfrm>
          <a:custGeom>
            <a:avLst/>
            <a:gdLst/>
            <a:ahLst/>
            <a:cxnLst/>
            <a:rect l="l" t="t" r="r" b="b"/>
            <a:pathLst>
              <a:path h="527050">
                <a:moveTo>
                  <a:pt x="0" y="0"/>
                </a:moveTo>
                <a:lnTo>
                  <a:pt x="0" y="52704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3802317" y="3562702"/>
            <a:ext cx="595897" cy="0"/>
          </a:xfrm>
          <a:custGeom>
            <a:avLst/>
            <a:gdLst/>
            <a:ahLst/>
            <a:cxnLst/>
            <a:rect l="l" t="t" r="r" b="b"/>
            <a:pathLst>
              <a:path w="656589">
                <a:moveTo>
                  <a:pt x="0" y="0"/>
                </a:moveTo>
                <a:lnTo>
                  <a:pt x="656589" y="0"/>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3802317" y="5077225"/>
            <a:ext cx="595897" cy="1153"/>
          </a:xfrm>
          <a:custGeom>
            <a:avLst/>
            <a:gdLst/>
            <a:ahLst/>
            <a:cxnLst/>
            <a:rect l="l" t="t" r="r" b="b"/>
            <a:pathLst>
              <a:path w="656589" h="1270">
                <a:moveTo>
                  <a:pt x="0" y="1269"/>
                </a:moveTo>
                <a:lnTo>
                  <a:pt x="656589"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020619" y="4081376"/>
            <a:ext cx="0" cy="477178"/>
          </a:xfrm>
          <a:custGeom>
            <a:avLst/>
            <a:gdLst/>
            <a:ahLst/>
            <a:cxnLst/>
            <a:rect l="l" t="t" r="r" b="b"/>
            <a:pathLst>
              <a:path h="525779">
                <a:moveTo>
                  <a:pt x="0" y="0"/>
                </a:moveTo>
                <a:lnTo>
                  <a:pt x="0" y="52577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5643026" y="5074919"/>
            <a:ext cx="583218" cy="2305"/>
          </a:xfrm>
          <a:custGeom>
            <a:avLst/>
            <a:gdLst/>
            <a:ahLst/>
            <a:cxnLst/>
            <a:rect l="l" t="t" r="r" b="b"/>
            <a:pathLst>
              <a:path w="642620" h="2539">
                <a:moveTo>
                  <a:pt x="0" y="2539"/>
                </a:moveTo>
                <a:lnTo>
                  <a:pt x="642620"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5643026" y="3560396"/>
            <a:ext cx="583218" cy="2305"/>
          </a:xfrm>
          <a:custGeom>
            <a:avLst/>
            <a:gdLst/>
            <a:ahLst/>
            <a:cxnLst/>
            <a:rect l="l" t="t" r="r" b="b"/>
            <a:pathLst>
              <a:path w="642620" h="2539">
                <a:moveTo>
                  <a:pt x="0" y="2540"/>
                </a:moveTo>
                <a:lnTo>
                  <a:pt x="642620"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471057" y="3560397"/>
            <a:ext cx="480636" cy="4610"/>
          </a:xfrm>
          <a:custGeom>
            <a:avLst/>
            <a:gdLst/>
            <a:ahLst/>
            <a:cxnLst/>
            <a:rect l="l" t="t" r="r" b="b"/>
            <a:pathLst>
              <a:path w="529590" h="5079">
                <a:moveTo>
                  <a:pt x="0" y="0"/>
                </a:moveTo>
                <a:lnTo>
                  <a:pt x="529590" y="508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471057" y="5074919"/>
            <a:ext cx="480636" cy="4610"/>
          </a:xfrm>
          <a:custGeom>
            <a:avLst/>
            <a:gdLst/>
            <a:ahLst/>
            <a:cxnLst/>
            <a:rect l="l" t="t" r="r" b="b"/>
            <a:pathLst>
              <a:path w="529590" h="5079">
                <a:moveTo>
                  <a:pt x="0" y="0"/>
                </a:moveTo>
                <a:lnTo>
                  <a:pt x="529590" y="50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8574101" y="4083679"/>
            <a:ext cx="0" cy="477178"/>
          </a:xfrm>
          <a:custGeom>
            <a:avLst/>
            <a:gdLst/>
            <a:ahLst/>
            <a:cxnLst/>
            <a:rect l="l" t="t" r="r" b="b"/>
            <a:pathLst>
              <a:path h="525779">
                <a:moveTo>
                  <a:pt x="0" y="0"/>
                </a:moveTo>
                <a:lnTo>
                  <a:pt x="0" y="52577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4606833" y="5929000"/>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43" name="object 143"/>
          <p:cNvSpPr/>
          <p:nvPr/>
        </p:nvSpPr>
        <p:spPr>
          <a:xfrm>
            <a:off x="4606833" y="5929000"/>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44" name="object 144"/>
          <p:cNvSpPr txBox="1"/>
          <p:nvPr/>
        </p:nvSpPr>
        <p:spPr>
          <a:xfrm>
            <a:off x="4707111" y="5886357"/>
            <a:ext cx="632780" cy="263118"/>
          </a:xfrm>
          <a:prstGeom prst="rect">
            <a:avLst/>
          </a:prstGeom>
        </p:spPr>
        <p:txBody>
          <a:bodyPr vert="horz" wrap="square" lIns="0" tIns="11526" rIns="0" bIns="0" rtlCol="0">
            <a:spAutoFit/>
          </a:bodyPr>
          <a:lstStyle/>
          <a:p>
            <a:pPr marL="11526">
              <a:spcBef>
                <a:spcPts val="91"/>
              </a:spcBef>
            </a:pPr>
            <a:r>
              <a:rPr sz="1634" spc="-5" dirty="0">
                <a:latin typeface="Arial"/>
                <a:cs typeface="Arial"/>
              </a:rPr>
              <a:t>D</a:t>
            </a:r>
            <a:r>
              <a:rPr sz="1634" spc="-9" dirty="0">
                <a:latin typeface="Arial"/>
                <a:cs typeface="Arial"/>
              </a:rPr>
              <a:t>R</a:t>
            </a:r>
            <a:r>
              <a:rPr sz="1634" spc="-5" dirty="0">
                <a:latin typeface="Arial"/>
                <a:cs typeface="Arial"/>
              </a:rPr>
              <a:t>AM</a:t>
            </a:r>
            <a:endParaRPr sz="1634">
              <a:latin typeface="Arial"/>
              <a:cs typeface="Arial"/>
            </a:endParaRPr>
          </a:p>
        </p:txBody>
      </p:sp>
      <p:sp>
        <p:nvSpPr>
          <p:cNvPr id="145" name="object 145"/>
          <p:cNvSpPr/>
          <p:nvPr/>
        </p:nvSpPr>
        <p:spPr>
          <a:xfrm>
            <a:off x="5020619" y="5595898"/>
            <a:ext cx="1153" cy="334255"/>
          </a:xfrm>
          <a:custGeom>
            <a:avLst/>
            <a:gdLst/>
            <a:ahLst/>
            <a:cxnLst/>
            <a:rect l="l" t="t" r="r" b="b"/>
            <a:pathLst>
              <a:path w="1270" h="368300">
                <a:moveTo>
                  <a:pt x="0" y="0"/>
                </a:moveTo>
                <a:lnTo>
                  <a:pt x="1270" y="368300"/>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6434865" y="5947442"/>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47" name="object 147"/>
          <p:cNvSpPr/>
          <p:nvPr/>
        </p:nvSpPr>
        <p:spPr>
          <a:xfrm>
            <a:off x="6434865" y="5947442"/>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48" name="object 148"/>
          <p:cNvSpPr txBox="1"/>
          <p:nvPr/>
        </p:nvSpPr>
        <p:spPr>
          <a:xfrm>
            <a:off x="6535143" y="5904797"/>
            <a:ext cx="632780" cy="263118"/>
          </a:xfrm>
          <a:prstGeom prst="rect">
            <a:avLst/>
          </a:prstGeom>
        </p:spPr>
        <p:txBody>
          <a:bodyPr vert="horz" wrap="square" lIns="0" tIns="11526" rIns="0" bIns="0" rtlCol="0">
            <a:spAutoFit/>
          </a:bodyPr>
          <a:lstStyle/>
          <a:p>
            <a:pPr marL="11526">
              <a:spcBef>
                <a:spcPts val="91"/>
              </a:spcBef>
            </a:pPr>
            <a:r>
              <a:rPr sz="1634" spc="-5" dirty="0">
                <a:latin typeface="Arial"/>
                <a:cs typeface="Arial"/>
              </a:rPr>
              <a:t>D</a:t>
            </a:r>
            <a:r>
              <a:rPr sz="1634" spc="-9" dirty="0">
                <a:latin typeface="Arial"/>
                <a:cs typeface="Arial"/>
              </a:rPr>
              <a:t>R</a:t>
            </a:r>
            <a:r>
              <a:rPr sz="1634" spc="-5" dirty="0">
                <a:latin typeface="Arial"/>
                <a:cs typeface="Arial"/>
              </a:rPr>
              <a:t>AM</a:t>
            </a:r>
            <a:endParaRPr sz="1634">
              <a:latin typeface="Arial"/>
              <a:cs typeface="Arial"/>
            </a:endParaRPr>
          </a:p>
        </p:txBody>
      </p:sp>
      <p:sp>
        <p:nvSpPr>
          <p:cNvPr id="149" name="object 149"/>
          <p:cNvSpPr txBox="1"/>
          <p:nvPr/>
        </p:nvSpPr>
        <p:spPr>
          <a:xfrm>
            <a:off x="8151094" y="5962425"/>
            <a:ext cx="829876" cy="205184"/>
          </a:xfrm>
          <a:prstGeom prst="rect">
            <a:avLst/>
          </a:prstGeom>
          <a:solidFill>
            <a:srgbClr val="CCCCCC"/>
          </a:solidFill>
          <a:ln w="3175">
            <a:solidFill>
              <a:srgbClr val="000000"/>
            </a:solidFill>
          </a:ln>
        </p:spPr>
        <p:txBody>
          <a:bodyPr vert="horz" wrap="square" lIns="0" tIns="0" rIns="0" bIns="0" rtlCol="0">
            <a:spAutoFit/>
          </a:bodyPr>
          <a:lstStyle/>
          <a:p>
            <a:pPr marL="111800">
              <a:lnSpc>
                <a:spcPts val="1634"/>
              </a:lnSpc>
            </a:pPr>
            <a:r>
              <a:rPr sz="1634" spc="-9" dirty="0">
                <a:latin typeface="Arial"/>
                <a:cs typeface="Arial"/>
              </a:rPr>
              <a:t>DRAM</a:t>
            </a:r>
            <a:endParaRPr sz="1634">
              <a:latin typeface="Arial"/>
              <a:cs typeface="Arial"/>
            </a:endParaRPr>
          </a:p>
        </p:txBody>
      </p:sp>
      <p:sp>
        <p:nvSpPr>
          <p:cNvPr id="150" name="object 150"/>
          <p:cNvSpPr/>
          <p:nvPr/>
        </p:nvSpPr>
        <p:spPr>
          <a:xfrm>
            <a:off x="8162620" y="2489627"/>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51" name="object 151"/>
          <p:cNvSpPr/>
          <p:nvPr/>
        </p:nvSpPr>
        <p:spPr>
          <a:xfrm>
            <a:off x="8162620" y="2489627"/>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52" name="object 152"/>
          <p:cNvSpPr txBox="1"/>
          <p:nvPr/>
        </p:nvSpPr>
        <p:spPr>
          <a:xfrm>
            <a:off x="8261745" y="2445829"/>
            <a:ext cx="632780" cy="263118"/>
          </a:xfrm>
          <a:prstGeom prst="rect">
            <a:avLst/>
          </a:prstGeom>
        </p:spPr>
        <p:txBody>
          <a:bodyPr vert="horz" wrap="square" lIns="0" tIns="11526" rIns="0" bIns="0" rtlCol="0">
            <a:spAutoFit/>
          </a:bodyPr>
          <a:lstStyle/>
          <a:p>
            <a:pPr marL="11526">
              <a:spcBef>
                <a:spcPts val="91"/>
              </a:spcBef>
            </a:pPr>
            <a:r>
              <a:rPr sz="1634" spc="-5" dirty="0">
                <a:latin typeface="Arial"/>
                <a:cs typeface="Arial"/>
              </a:rPr>
              <a:t>D</a:t>
            </a:r>
            <a:r>
              <a:rPr sz="1634" spc="-9" dirty="0">
                <a:latin typeface="Arial"/>
                <a:cs typeface="Arial"/>
              </a:rPr>
              <a:t>R</a:t>
            </a:r>
            <a:r>
              <a:rPr sz="1634" spc="-5" dirty="0">
                <a:latin typeface="Arial"/>
                <a:cs typeface="Arial"/>
              </a:rPr>
              <a:t>AM</a:t>
            </a:r>
            <a:endParaRPr sz="1634">
              <a:latin typeface="Arial"/>
              <a:cs typeface="Arial"/>
            </a:endParaRPr>
          </a:p>
        </p:txBody>
      </p:sp>
      <p:sp>
        <p:nvSpPr>
          <p:cNvPr id="153" name="object 153"/>
          <p:cNvSpPr/>
          <p:nvPr/>
        </p:nvSpPr>
        <p:spPr>
          <a:xfrm>
            <a:off x="6432560" y="2486168"/>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54" name="object 154"/>
          <p:cNvSpPr/>
          <p:nvPr/>
        </p:nvSpPr>
        <p:spPr>
          <a:xfrm>
            <a:off x="6432560" y="2486168"/>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55" name="object 155"/>
          <p:cNvSpPr txBox="1"/>
          <p:nvPr/>
        </p:nvSpPr>
        <p:spPr>
          <a:xfrm>
            <a:off x="6532836" y="2442371"/>
            <a:ext cx="632780"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D</a:t>
            </a:r>
            <a:r>
              <a:rPr sz="1634" spc="-5" dirty="0">
                <a:latin typeface="Arial"/>
                <a:cs typeface="Arial"/>
              </a:rPr>
              <a:t>RAM</a:t>
            </a:r>
            <a:endParaRPr sz="1634">
              <a:latin typeface="Arial"/>
              <a:cs typeface="Arial"/>
            </a:endParaRPr>
          </a:p>
        </p:txBody>
      </p:sp>
      <p:sp>
        <p:nvSpPr>
          <p:cNvPr id="156" name="object 156"/>
          <p:cNvSpPr/>
          <p:nvPr/>
        </p:nvSpPr>
        <p:spPr>
          <a:xfrm>
            <a:off x="4609139" y="2489627"/>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57" name="object 157"/>
          <p:cNvSpPr/>
          <p:nvPr/>
        </p:nvSpPr>
        <p:spPr>
          <a:xfrm>
            <a:off x="4609139" y="2489627"/>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58" name="object 158"/>
          <p:cNvSpPr txBox="1"/>
          <p:nvPr/>
        </p:nvSpPr>
        <p:spPr>
          <a:xfrm>
            <a:off x="4709416" y="2445829"/>
            <a:ext cx="632780"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D</a:t>
            </a:r>
            <a:r>
              <a:rPr sz="1634" spc="-5" dirty="0">
                <a:latin typeface="Arial"/>
                <a:cs typeface="Arial"/>
              </a:rPr>
              <a:t>RAM</a:t>
            </a:r>
            <a:endParaRPr sz="1634">
              <a:latin typeface="Arial"/>
              <a:cs typeface="Arial"/>
            </a:endParaRPr>
          </a:p>
        </p:txBody>
      </p:sp>
      <p:sp>
        <p:nvSpPr>
          <p:cNvPr id="159" name="object 159"/>
          <p:cNvSpPr/>
          <p:nvPr/>
        </p:nvSpPr>
        <p:spPr>
          <a:xfrm>
            <a:off x="2764971" y="2489627"/>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60" name="object 160"/>
          <p:cNvSpPr/>
          <p:nvPr/>
        </p:nvSpPr>
        <p:spPr>
          <a:xfrm>
            <a:off x="2764971" y="2489627"/>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61" name="object 161"/>
          <p:cNvSpPr txBox="1"/>
          <p:nvPr/>
        </p:nvSpPr>
        <p:spPr>
          <a:xfrm>
            <a:off x="2865247" y="2445829"/>
            <a:ext cx="632780"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D</a:t>
            </a:r>
            <a:r>
              <a:rPr sz="1634" spc="-5" dirty="0">
                <a:latin typeface="Arial"/>
                <a:cs typeface="Arial"/>
              </a:rPr>
              <a:t>RAM</a:t>
            </a:r>
            <a:endParaRPr sz="1634">
              <a:latin typeface="Arial"/>
              <a:cs typeface="Arial"/>
            </a:endParaRPr>
          </a:p>
        </p:txBody>
      </p:sp>
      <p:sp>
        <p:nvSpPr>
          <p:cNvPr id="162" name="object 162"/>
          <p:cNvSpPr/>
          <p:nvPr/>
        </p:nvSpPr>
        <p:spPr>
          <a:xfrm>
            <a:off x="2764971" y="5918627"/>
            <a:ext cx="829876" cy="207469"/>
          </a:xfrm>
          <a:custGeom>
            <a:avLst/>
            <a:gdLst/>
            <a:ahLst/>
            <a:cxnLst/>
            <a:rect l="l" t="t" r="r" b="b"/>
            <a:pathLst>
              <a:path w="914400" h="228600">
                <a:moveTo>
                  <a:pt x="914400" y="0"/>
                </a:moveTo>
                <a:lnTo>
                  <a:pt x="0" y="0"/>
                </a:lnTo>
                <a:lnTo>
                  <a:pt x="0" y="228600"/>
                </a:lnTo>
                <a:lnTo>
                  <a:pt x="914400" y="228600"/>
                </a:lnTo>
                <a:lnTo>
                  <a:pt x="914400" y="0"/>
                </a:lnTo>
                <a:close/>
              </a:path>
            </a:pathLst>
          </a:custGeom>
          <a:solidFill>
            <a:srgbClr val="CCCCCC"/>
          </a:solidFill>
        </p:spPr>
        <p:txBody>
          <a:bodyPr wrap="square" lIns="0" tIns="0" rIns="0" bIns="0" rtlCol="0"/>
          <a:lstStyle/>
          <a:p>
            <a:endParaRPr sz="1634"/>
          </a:p>
        </p:txBody>
      </p:sp>
      <p:sp>
        <p:nvSpPr>
          <p:cNvPr id="163" name="object 163"/>
          <p:cNvSpPr/>
          <p:nvPr/>
        </p:nvSpPr>
        <p:spPr>
          <a:xfrm>
            <a:off x="2764971" y="5918627"/>
            <a:ext cx="829876" cy="207469"/>
          </a:xfrm>
          <a:custGeom>
            <a:avLst/>
            <a:gdLst/>
            <a:ahLst/>
            <a:cxnLst/>
            <a:rect l="l" t="t" r="r" b="b"/>
            <a:pathLst>
              <a:path w="914400" h="228600">
                <a:moveTo>
                  <a:pt x="457200" y="228600"/>
                </a:moveTo>
                <a:lnTo>
                  <a:pt x="0" y="228600"/>
                </a:lnTo>
                <a:lnTo>
                  <a:pt x="0" y="0"/>
                </a:lnTo>
                <a:lnTo>
                  <a:pt x="914400" y="0"/>
                </a:lnTo>
                <a:lnTo>
                  <a:pt x="914400" y="228600"/>
                </a:lnTo>
                <a:lnTo>
                  <a:pt x="457200" y="228600"/>
                </a:lnTo>
                <a:close/>
              </a:path>
            </a:pathLst>
          </a:custGeom>
          <a:ln w="3175">
            <a:solidFill>
              <a:srgbClr val="000000"/>
            </a:solidFill>
          </a:ln>
        </p:spPr>
        <p:txBody>
          <a:bodyPr wrap="square" lIns="0" tIns="0" rIns="0" bIns="0" rtlCol="0"/>
          <a:lstStyle/>
          <a:p>
            <a:endParaRPr sz="1634"/>
          </a:p>
        </p:txBody>
      </p:sp>
      <p:sp>
        <p:nvSpPr>
          <p:cNvPr id="164" name="object 164"/>
          <p:cNvSpPr txBox="1"/>
          <p:nvPr/>
        </p:nvSpPr>
        <p:spPr>
          <a:xfrm>
            <a:off x="2865247" y="5874830"/>
            <a:ext cx="632780"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D</a:t>
            </a:r>
            <a:r>
              <a:rPr sz="1634" spc="-5" dirty="0">
                <a:latin typeface="Arial"/>
                <a:cs typeface="Arial"/>
              </a:rPr>
              <a:t>RAM</a:t>
            </a:r>
            <a:endParaRPr sz="1634">
              <a:latin typeface="Arial"/>
              <a:cs typeface="Arial"/>
            </a:endParaRPr>
          </a:p>
        </p:txBody>
      </p:sp>
      <p:sp>
        <p:nvSpPr>
          <p:cNvPr id="165" name="object 165"/>
          <p:cNvSpPr/>
          <p:nvPr/>
        </p:nvSpPr>
        <p:spPr>
          <a:xfrm>
            <a:off x="3179909" y="5597050"/>
            <a:ext cx="0" cy="321577"/>
          </a:xfrm>
          <a:custGeom>
            <a:avLst/>
            <a:gdLst/>
            <a:ahLst/>
            <a:cxnLst/>
            <a:rect l="l" t="t" r="r" b="b"/>
            <a:pathLst>
              <a:path h="354329">
                <a:moveTo>
                  <a:pt x="0" y="0"/>
                </a:moveTo>
                <a:lnTo>
                  <a:pt x="0" y="354329"/>
                </a:lnTo>
              </a:path>
            </a:pathLst>
          </a:custGeom>
          <a:ln w="36659">
            <a:solidFill>
              <a:srgbClr val="000000"/>
            </a:solidFill>
          </a:ln>
        </p:spPr>
        <p:txBody>
          <a:bodyPr wrap="square" lIns="0" tIns="0" rIns="0" bIns="0" rtlCol="0"/>
          <a:lstStyle/>
          <a:p>
            <a:endParaRPr sz="1634"/>
          </a:p>
        </p:txBody>
      </p:sp>
      <p:sp>
        <p:nvSpPr>
          <p:cNvPr id="166" name="object 166"/>
          <p:cNvSpPr/>
          <p:nvPr/>
        </p:nvSpPr>
        <p:spPr>
          <a:xfrm>
            <a:off x="6848650" y="5593592"/>
            <a:ext cx="1153" cy="355002"/>
          </a:xfrm>
          <a:custGeom>
            <a:avLst/>
            <a:gdLst/>
            <a:ahLst/>
            <a:cxnLst/>
            <a:rect l="l" t="t" r="r" b="b"/>
            <a:pathLst>
              <a:path w="1270" h="391159">
                <a:moveTo>
                  <a:pt x="0" y="0"/>
                </a:moveTo>
                <a:lnTo>
                  <a:pt x="1269" y="391159"/>
                </a:lnTo>
              </a:path>
            </a:pathLst>
          </a:custGeom>
          <a:ln w="36659">
            <a:solidFill>
              <a:srgbClr val="000000"/>
            </a:solidFill>
          </a:ln>
        </p:spPr>
        <p:txBody>
          <a:bodyPr wrap="square" lIns="0" tIns="0" rIns="0" bIns="0" rtlCol="0"/>
          <a:lstStyle/>
          <a:p>
            <a:endParaRPr sz="1634"/>
          </a:p>
        </p:txBody>
      </p:sp>
      <p:sp>
        <p:nvSpPr>
          <p:cNvPr id="167" name="object 167"/>
          <p:cNvSpPr/>
          <p:nvPr/>
        </p:nvSpPr>
        <p:spPr>
          <a:xfrm>
            <a:off x="8566032" y="5598203"/>
            <a:ext cx="8068" cy="364223"/>
          </a:xfrm>
          <a:custGeom>
            <a:avLst/>
            <a:gdLst/>
            <a:ahLst/>
            <a:cxnLst/>
            <a:rect l="l" t="t" r="r" b="b"/>
            <a:pathLst>
              <a:path w="8890" h="401320">
                <a:moveTo>
                  <a:pt x="8890" y="0"/>
                </a:moveTo>
                <a:lnTo>
                  <a:pt x="0" y="401320"/>
                </a:lnTo>
              </a:path>
            </a:pathLst>
          </a:custGeom>
          <a:ln w="36659">
            <a:solidFill>
              <a:srgbClr val="000000"/>
            </a:solidFill>
          </a:ln>
        </p:spPr>
        <p:txBody>
          <a:bodyPr wrap="square" lIns="0" tIns="0" rIns="0" bIns="0" rtlCol="0"/>
          <a:lstStyle/>
          <a:p>
            <a:endParaRPr sz="1634"/>
          </a:p>
        </p:txBody>
      </p:sp>
      <p:sp>
        <p:nvSpPr>
          <p:cNvPr id="168" name="object 168"/>
          <p:cNvSpPr/>
          <p:nvPr/>
        </p:nvSpPr>
        <p:spPr>
          <a:xfrm>
            <a:off x="3179909" y="2697096"/>
            <a:ext cx="0" cy="346934"/>
          </a:xfrm>
          <a:custGeom>
            <a:avLst/>
            <a:gdLst/>
            <a:ahLst/>
            <a:cxnLst/>
            <a:rect l="l" t="t" r="r" b="b"/>
            <a:pathLst>
              <a:path h="382270">
                <a:moveTo>
                  <a:pt x="0" y="382270"/>
                </a:moveTo>
                <a:lnTo>
                  <a:pt x="0" y="0"/>
                </a:lnTo>
              </a:path>
            </a:pathLst>
          </a:custGeom>
          <a:ln w="36659">
            <a:solidFill>
              <a:srgbClr val="000000"/>
            </a:solidFill>
          </a:ln>
        </p:spPr>
        <p:txBody>
          <a:bodyPr wrap="square" lIns="0" tIns="0" rIns="0" bIns="0" rtlCol="0"/>
          <a:lstStyle/>
          <a:p>
            <a:endParaRPr sz="1634"/>
          </a:p>
        </p:txBody>
      </p:sp>
      <p:sp>
        <p:nvSpPr>
          <p:cNvPr id="169" name="object 169"/>
          <p:cNvSpPr/>
          <p:nvPr/>
        </p:nvSpPr>
        <p:spPr>
          <a:xfrm>
            <a:off x="5020619" y="2697096"/>
            <a:ext cx="3458" cy="346934"/>
          </a:xfrm>
          <a:custGeom>
            <a:avLst/>
            <a:gdLst/>
            <a:ahLst/>
            <a:cxnLst/>
            <a:rect l="l" t="t" r="r" b="b"/>
            <a:pathLst>
              <a:path w="3810" h="382270">
                <a:moveTo>
                  <a:pt x="0" y="382270"/>
                </a:moveTo>
                <a:lnTo>
                  <a:pt x="3810" y="0"/>
                </a:lnTo>
              </a:path>
            </a:pathLst>
          </a:custGeom>
          <a:ln w="36659">
            <a:solidFill>
              <a:srgbClr val="000000"/>
            </a:solidFill>
          </a:ln>
        </p:spPr>
        <p:txBody>
          <a:bodyPr wrap="square" lIns="0" tIns="0" rIns="0" bIns="0" rtlCol="0"/>
          <a:lstStyle/>
          <a:p>
            <a:endParaRPr sz="1634"/>
          </a:p>
        </p:txBody>
      </p:sp>
      <p:sp>
        <p:nvSpPr>
          <p:cNvPr id="170" name="object 170"/>
          <p:cNvSpPr/>
          <p:nvPr/>
        </p:nvSpPr>
        <p:spPr>
          <a:xfrm>
            <a:off x="6847498" y="2693637"/>
            <a:ext cx="1153" cy="349239"/>
          </a:xfrm>
          <a:custGeom>
            <a:avLst/>
            <a:gdLst/>
            <a:ahLst/>
            <a:cxnLst/>
            <a:rect l="l" t="t" r="r" b="b"/>
            <a:pathLst>
              <a:path w="1270" h="384810">
                <a:moveTo>
                  <a:pt x="1270" y="384810"/>
                </a:moveTo>
                <a:lnTo>
                  <a:pt x="0" y="0"/>
                </a:lnTo>
              </a:path>
            </a:pathLst>
          </a:custGeom>
          <a:ln w="36659">
            <a:solidFill>
              <a:srgbClr val="000000"/>
            </a:solidFill>
          </a:ln>
        </p:spPr>
        <p:txBody>
          <a:bodyPr wrap="square" lIns="0" tIns="0" rIns="0" bIns="0" rtlCol="0"/>
          <a:lstStyle/>
          <a:p>
            <a:endParaRPr sz="1634"/>
          </a:p>
        </p:txBody>
      </p:sp>
      <p:sp>
        <p:nvSpPr>
          <p:cNvPr id="171" name="object 171"/>
          <p:cNvSpPr/>
          <p:nvPr/>
        </p:nvSpPr>
        <p:spPr>
          <a:xfrm>
            <a:off x="8574101" y="2697096"/>
            <a:ext cx="3458" cy="349239"/>
          </a:xfrm>
          <a:custGeom>
            <a:avLst/>
            <a:gdLst/>
            <a:ahLst/>
            <a:cxnLst/>
            <a:rect l="l" t="t" r="r" b="b"/>
            <a:pathLst>
              <a:path w="3809" h="384810">
                <a:moveTo>
                  <a:pt x="0" y="384810"/>
                </a:moveTo>
                <a:lnTo>
                  <a:pt x="3809" y="0"/>
                </a:lnTo>
              </a:path>
            </a:pathLst>
          </a:custGeom>
          <a:ln w="36659">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2815256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00887" y="1413093"/>
            <a:ext cx="4991932" cy="3639927"/>
          </a:xfrm>
          <a:custGeom>
            <a:avLst/>
            <a:gdLst/>
            <a:ahLst/>
            <a:cxnLst/>
            <a:rect l="l" t="t" r="r" b="b"/>
            <a:pathLst>
              <a:path w="5500370" h="4010660">
                <a:moveTo>
                  <a:pt x="2750820" y="4010659"/>
                </a:moveTo>
                <a:lnTo>
                  <a:pt x="0" y="4010659"/>
                </a:lnTo>
                <a:lnTo>
                  <a:pt x="0" y="0"/>
                </a:lnTo>
                <a:lnTo>
                  <a:pt x="5500370" y="0"/>
                </a:lnTo>
                <a:lnTo>
                  <a:pt x="5500370" y="4010659"/>
                </a:lnTo>
                <a:lnTo>
                  <a:pt x="2750820" y="4010659"/>
                </a:lnTo>
                <a:close/>
              </a:path>
            </a:pathLst>
          </a:custGeom>
          <a:ln w="3175">
            <a:solidFill>
              <a:srgbClr val="B2B2B2"/>
            </a:solidFill>
          </a:ln>
        </p:spPr>
        <p:txBody>
          <a:bodyPr wrap="square" lIns="0" tIns="0" rIns="0" bIns="0" rtlCol="0"/>
          <a:lstStyle/>
          <a:p>
            <a:endParaRPr sz="1634"/>
          </a:p>
        </p:txBody>
      </p:sp>
      <p:sp>
        <p:nvSpPr>
          <p:cNvPr id="3" name="object 3"/>
          <p:cNvSpPr/>
          <p:nvPr/>
        </p:nvSpPr>
        <p:spPr>
          <a:xfrm>
            <a:off x="8514164" y="5051867"/>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4" name="object 4"/>
          <p:cNvSpPr/>
          <p:nvPr/>
        </p:nvSpPr>
        <p:spPr>
          <a:xfrm>
            <a:off x="7801855" y="505186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5" name="object 5"/>
          <p:cNvSpPr/>
          <p:nvPr/>
        </p:nvSpPr>
        <p:spPr>
          <a:xfrm>
            <a:off x="7088394" y="505186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6" name="object 6"/>
          <p:cNvSpPr/>
          <p:nvPr/>
        </p:nvSpPr>
        <p:spPr>
          <a:xfrm>
            <a:off x="6374931" y="5051867"/>
            <a:ext cx="357308" cy="0"/>
          </a:xfrm>
          <a:custGeom>
            <a:avLst/>
            <a:gdLst/>
            <a:ahLst/>
            <a:cxnLst/>
            <a:rect l="l" t="t" r="r" b="b"/>
            <a:pathLst>
              <a:path w="393700">
                <a:moveTo>
                  <a:pt x="0" y="0"/>
                </a:moveTo>
                <a:lnTo>
                  <a:pt x="39370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5661468" y="5051867"/>
            <a:ext cx="357308" cy="0"/>
          </a:xfrm>
          <a:custGeom>
            <a:avLst/>
            <a:gdLst/>
            <a:ahLst/>
            <a:cxnLst/>
            <a:rect l="l" t="t" r="r" b="b"/>
            <a:pathLst>
              <a:path w="393700">
                <a:moveTo>
                  <a:pt x="0" y="0"/>
                </a:moveTo>
                <a:lnTo>
                  <a:pt x="39370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4949158" y="505186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9" name="object 9"/>
          <p:cNvSpPr/>
          <p:nvPr/>
        </p:nvSpPr>
        <p:spPr>
          <a:xfrm>
            <a:off x="4235695" y="5051867"/>
            <a:ext cx="356155" cy="0"/>
          </a:xfrm>
          <a:custGeom>
            <a:avLst/>
            <a:gdLst/>
            <a:ahLst/>
            <a:cxnLst/>
            <a:rect l="l" t="t" r="r" b="b"/>
            <a:pathLst>
              <a:path w="392429">
                <a:moveTo>
                  <a:pt x="0" y="0"/>
                </a:moveTo>
                <a:lnTo>
                  <a:pt x="39243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3700886" y="5051867"/>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8514164" y="4748733"/>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7801855" y="4748733"/>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7088394" y="4748733"/>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6374931" y="4748733"/>
            <a:ext cx="357308" cy="0"/>
          </a:xfrm>
          <a:custGeom>
            <a:avLst/>
            <a:gdLst/>
            <a:ahLst/>
            <a:cxnLst/>
            <a:rect l="l" t="t" r="r" b="b"/>
            <a:pathLst>
              <a:path w="393700">
                <a:moveTo>
                  <a:pt x="0" y="0"/>
                </a:moveTo>
                <a:lnTo>
                  <a:pt x="39370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4949158" y="4748733"/>
            <a:ext cx="1069617" cy="0"/>
          </a:xfrm>
          <a:custGeom>
            <a:avLst/>
            <a:gdLst/>
            <a:ahLst/>
            <a:cxnLst/>
            <a:rect l="l" t="t" r="r" b="b"/>
            <a:pathLst>
              <a:path w="1178560">
                <a:moveTo>
                  <a:pt x="0" y="0"/>
                </a:moveTo>
                <a:lnTo>
                  <a:pt x="117856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235695" y="4748733"/>
            <a:ext cx="356155" cy="0"/>
          </a:xfrm>
          <a:custGeom>
            <a:avLst/>
            <a:gdLst/>
            <a:ahLst/>
            <a:cxnLst/>
            <a:rect l="l" t="t" r="r" b="b"/>
            <a:pathLst>
              <a:path w="392429">
                <a:moveTo>
                  <a:pt x="0" y="0"/>
                </a:moveTo>
                <a:lnTo>
                  <a:pt x="39243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3700886" y="4748733"/>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8514164" y="4445598"/>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7801855" y="4445598"/>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7088394" y="4445598"/>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4949160" y="4445598"/>
            <a:ext cx="1783079" cy="0"/>
          </a:xfrm>
          <a:custGeom>
            <a:avLst/>
            <a:gdLst/>
            <a:ahLst/>
            <a:cxnLst/>
            <a:rect l="l" t="t" r="r" b="b"/>
            <a:pathLst>
              <a:path w="1964689">
                <a:moveTo>
                  <a:pt x="0" y="0"/>
                </a:moveTo>
                <a:lnTo>
                  <a:pt x="1964689"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4235695" y="4445598"/>
            <a:ext cx="356155" cy="0"/>
          </a:xfrm>
          <a:custGeom>
            <a:avLst/>
            <a:gdLst/>
            <a:ahLst/>
            <a:cxnLst/>
            <a:rect l="l" t="t" r="r" b="b"/>
            <a:pathLst>
              <a:path w="392429">
                <a:moveTo>
                  <a:pt x="0" y="0"/>
                </a:moveTo>
                <a:lnTo>
                  <a:pt x="39243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3700886" y="4445598"/>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8514164" y="4142462"/>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7801855" y="4142462"/>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7088394" y="4142462"/>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3700887" y="4142462"/>
            <a:ext cx="3031351" cy="0"/>
          </a:xfrm>
          <a:custGeom>
            <a:avLst/>
            <a:gdLst/>
            <a:ahLst/>
            <a:cxnLst/>
            <a:rect l="l" t="t" r="r" b="b"/>
            <a:pathLst>
              <a:path w="3340100">
                <a:moveTo>
                  <a:pt x="0" y="0"/>
                </a:moveTo>
                <a:lnTo>
                  <a:pt x="334010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8514164" y="3839327"/>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7801855" y="383932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088394" y="383932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3700887" y="3839327"/>
            <a:ext cx="3031351" cy="0"/>
          </a:xfrm>
          <a:custGeom>
            <a:avLst/>
            <a:gdLst/>
            <a:ahLst/>
            <a:cxnLst/>
            <a:rect l="l" t="t" r="r" b="b"/>
            <a:pathLst>
              <a:path w="3340100">
                <a:moveTo>
                  <a:pt x="0" y="0"/>
                </a:moveTo>
                <a:lnTo>
                  <a:pt x="334010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8514164" y="3536191"/>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7801855" y="3536191"/>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7088394" y="3536191"/>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3700887" y="3536191"/>
            <a:ext cx="3031351" cy="0"/>
          </a:xfrm>
          <a:custGeom>
            <a:avLst/>
            <a:gdLst/>
            <a:ahLst/>
            <a:cxnLst/>
            <a:rect l="l" t="t" r="r" b="b"/>
            <a:pathLst>
              <a:path w="3340100">
                <a:moveTo>
                  <a:pt x="0" y="0"/>
                </a:moveTo>
                <a:lnTo>
                  <a:pt x="334010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8514164" y="3233057"/>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7088393" y="3233057"/>
            <a:ext cx="1069617" cy="0"/>
          </a:xfrm>
          <a:custGeom>
            <a:avLst/>
            <a:gdLst/>
            <a:ahLst/>
            <a:cxnLst/>
            <a:rect l="l" t="t" r="r" b="b"/>
            <a:pathLst>
              <a:path w="1178559">
                <a:moveTo>
                  <a:pt x="0" y="0"/>
                </a:moveTo>
                <a:lnTo>
                  <a:pt x="1178559"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3700887" y="3233057"/>
            <a:ext cx="3031351" cy="0"/>
          </a:xfrm>
          <a:custGeom>
            <a:avLst/>
            <a:gdLst/>
            <a:ahLst/>
            <a:cxnLst/>
            <a:rect l="l" t="t" r="r" b="b"/>
            <a:pathLst>
              <a:path w="3340100">
                <a:moveTo>
                  <a:pt x="0" y="0"/>
                </a:moveTo>
                <a:lnTo>
                  <a:pt x="334010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8514164" y="2929921"/>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7088393" y="2929921"/>
            <a:ext cx="1069617" cy="0"/>
          </a:xfrm>
          <a:custGeom>
            <a:avLst/>
            <a:gdLst/>
            <a:ahLst/>
            <a:cxnLst/>
            <a:rect l="l" t="t" r="r" b="b"/>
            <a:pathLst>
              <a:path w="1178559">
                <a:moveTo>
                  <a:pt x="0" y="0"/>
                </a:moveTo>
                <a:lnTo>
                  <a:pt x="1178559"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00887" y="2929921"/>
            <a:ext cx="3031351" cy="0"/>
          </a:xfrm>
          <a:custGeom>
            <a:avLst/>
            <a:gdLst/>
            <a:ahLst/>
            <a:cxnLst/>
            <a:rect l="l" t="t" r="r" b="b"/>
            <a:pathLst>
              <a:path w="3340100">
                <a:moveTo>
                  <a:pt x="0" y="0"/>
                </a:moveTo>
                <a:lnTo>
                  <a:pt x="3340100"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8514164" y="2625634"/>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7088393" y="2625634"/>
            <a:ext cx="1069617" cy="0"/>
          </a:xfrm>
          <a:custGeom>
            <a:avLst/>
            <a:gdLst/>
            <a:ahLst/>
            <a:cxnLst/>
            <a:rect l="l" t="t" r="r" b="b"/>
            <a:pathLst>
              <a:path w="1178559">
                <a:moveTo>
                  <a:pt x="0" y="0"/>
                </a:moveTo>
                <a:lnTo>
                  <a:pt x="1178559"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00887" y="2625634"/>
            <a:ext cx="3031351" cy="0"/>
          </a:xfrm>
          <a:custGeom>
            <a:avLst/>
            <a:gdLst/>
            <a:ahLst/>
            <a:cxnLst/>
            <a:rect l="l" t="t" r="r" b="b"/>
            <a:pathLst>
              <a:path w="3340100">
                <a:moveTo>
                  <a:pt x="0" y="0"/>
                </a:moveTo>
                <a:lnTo>
                  <a:pt x="3340100"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00887" y="2322499"/>
            <a:ext cx="4991932" cy="0"/>
          </a:xfrm>
          <a:custGeom>
            <a:avLst/>
            <a:gdLst/>
            <a:ahLst/>
            <a:cxnLst/>
            <a:rect l="l" t="t" r="r" b="b"/>
            <a:pathLst>
              <a:path w="5500370">
                <a:moveTo>
                  <a:pt x="5500370" y="0"/>
                </a:moveTo>
                <a:lnTo>
                  <a:pt x="0"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00887" y="2019363"/>
            <a:ext cx="4991932" cy="0"/>
          </a:xfrm>
          <a:custGeom>
            <a:avLst/>
            <a:gdLst/>
            <a:ahLst/>
            <a:cxnLst/>
            <a:rect l="l" t="t" r="r" b="b"/>
            <a:pathLst>
              <a:path w="5500370">
                <a:moveTo>
                  <a:pt x="5500370" y="0"/>
                </a:moveTo>
                <a:lnTo>
                  <a:pt x="0"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00887" y="1716228"/>
            <a:ext cx="4991932" cy="0"/>
          </a:xfrm>
          <a:custGeom>
            <a:avLst/>
            <a:gdLst/>
            <a:ahLst/>
            <a:cxnLst/>
            <a:rect l="l" t="t" r="r" b="b"/>
            <a:pathLst>
              <a:path w="5500370">
                <a:moveTo>
                  <a:pt x="5500370" y="0"/>
                </a:moveTo>
                <a:lnTo>
                  <a:pt x="0"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00887" y="1413093"/>
            <a:ext cx="4991932" cy="0"/>
          </a:xfrm>
          <a:custGeom>
            <a:avLst/>
            <a:gdLst/>
            <a:ahLst/>
            <a:cxnLst/>
            <a:rect l="l" t="t" r="r" b="b"/>
            <a:pathLst>
              <a:path w="5500370">
                <a:moveTo>
                  <a:pt x="5500370" y="0"/>
                </a:moveTo>
                <a:lnTo>
                  <a:pt x="0"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00886"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00886"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4414349"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4414349"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5126658"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5126658"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5840121"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6" name="object 56"/>
          <p:cNvSpPr/>
          <p:nvPr/>
        </p:nvSpPr>
        <p:spPr>
          <a:xfrm>
            <a:off x="5840121"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7" name="object 57"/>
          <p:cNvSpPr/>
          <p:nvPr/>
        </p:nvSpPr>
        <p:spPr>
          <a:xfrm>
            <a:off x="6553584"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8" name="object 58"/>
          <p:cNvSpPr/>
          <p:nvPr/>
        </p:nvSpPr>
        <p:spPr>
          <a:xfrm>
            <a:off x="6553584"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59" name="object 59"/>
          <p:cNvSpPr/>
          <p:nvPr/>
        </p:nvSpPr>
        <p:spPr>
          <a:xfrm>
            <a:off x="7267047"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60" name="object 60"/>
          <p:cNvSpPr/>
          <p:nvPr/>
        </p:nvSpPr>
        <p:spPr>
          <a:xfrm>
            <a:off x="7267047"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61" name="object 61"/>
          <p:cNvSpPr/>
          <p:nvPr/>
        </p:nvSpPr>
        <p:spPr>
          <a:xfrm>
            <a:off x="7979357"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62" name="object 62"/>
          <p:cNvSpPr/>
          <p:nvPr/>
        </p:nvSpPr>
        <p:spPr>
          <a:xfrm>
            <a:off x="7979357"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63" name="object 63"/>
          <p:cNvSpPr/>
          <p:nvPr/>
        </p:nvSpPr>
        <p:spPr>
          <a:xfrm>
            <a:off x="8692818"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64" name="object 64"/>
          <p:cNvSpPr/>
          <p:nvPr/>
        </p:nvSpPr>
        <p:spPr>
          <a:xfrm>
            <a:off x="8692818" y="5051867"/>
            <a:ext cx="0" cy="49562"/>
          </a:xfrm>
          <a:custGeom>
            <a:avLst/>
            <a:gdLst/>
            <a:ahLst/>
            <a:cxnLst/>
            <a:rect l="l" t="t" r="r" b="b"/>
            <a:pathLst>
              <a:path h="54610">
                <a:moveTo>
                  <a:pt x="0" y="54609"/>
                </a:moveTo>
                <a:lnTo>
                  <a:pt x="0" y="0"/>
                </a:lnTo>
              </a:path>
            </a:pathLst>
          </a:custGeom>
          <a:ln w="3175">
            <a:solidFill>
              <a:srgbClr val="B2B2B2"/>
            </a:solidFill>
          </a:ln>
        </p:spPr>
        <p:txBody>
          <a:bodyPr wrap="square" lIns="0" tIns="0" rIns="0" bIns="0" rtlCol="0"/>
          <a:lstStyle/>
          <a:p>
            <a:endParaRPr sz="1634"/>
          </a:p>
        </p:txBody>
      </p:sp>
      <p:sp>
        <p:nvSpPr>
          <p:cNvPr id="65" name="object 65"/>
          <p:cNvSpPr/>
          <p:nvPr/>
        </p:nvSpPr>
        <p:spPr>
          <a:xfrm>
            <a:off x="8514164" y="5051867"/>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66" name="object 66"/>
          <p:cNvSpPr/>
          <p:nvPr/>
        </p:nvSpPr>
        <p:spPr>
          <a:xfrm>
            <a:off x="7801855" y="505186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67" name="object 67"/>
          <p:cNvSpPr/>
          <p:nvPr/>
        </p:nvSpPr>
        <p:spPr>
          <a:xfrm>
            <a:off x="7088394" y="505186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68" name="object 68"/>
          <p:cNvSpPr/>
          <p:nvPr/>
        </p:nvSpPr>
        <p:spPr>
          <a:xfrm>
            <a:off x="6374931" y="5051867"/>
            <a:ext cx="357308" cy="0"/>
          </a:xfrm>
          <a:custGeom>
            <a:avLst/>
            <a:gdLst/>
            <a:ahLst/>
            <a:cxnLst/>
            <a:rect l="l" t="t" r="r" b="b"/>
            <a:pathLst>
              <a:path w="393700">
                <a:moveTo>
                  <a:pt x="0" y="0"/>
                </a:moveTo>
                <a:lnTo>
                  <a:pt x="393700" y="0"/>
                </a:lnTo>
              </a:path>
            </a:pathLst>
          </a:custGeom>
          <a:ln w="3175">
            <a:solidFill>
              <a:srgbClr val="B2B2B2"/>
            </a:solidFill>
          </a:ln>
        </p:spPr>
        <p:txBody>
          <a:bodyPr wrap="square" lIns="0" tIns="0" rIns="0" bIns="0" rtlCol="0"/>
          <a:lstStyle/>
          <a:p>
            <a:endParaRPr sz="1634"/>
          </a:p>
        </p:txBody>
      </p:sp>
      <p:sp>
        <p:nvSpPr>
          <p:cNvPr id="69" name="object 69"/>
          <p:cNvSpPr/>
          <p:nvPr/>
        </p:nvSpPr>
        <p:spPr>
          <a:xfrm>
            <a:off x="5661468" y="5051867"/>
            <a:ext cx="357308" cy="0"/>
          </a:xfrm>
          <a:custGeom>
            <a:avLst/>
            <a:gdLst/>
            <a:ahLst/>
            <a:cxnLst/>
            <a:rect l="l" t="t" r="r" b="b"/>
            <a:pathLst>
              <a:path w="393700">
                <a:moveTo>
                  <a:pt x="0" y="0"/>
                </a:moveTo>
                <a:lnTo>
                  <a:pt x="393700" y="0"/>
                </a:lnTo>
              </a:path>
            </a:pathLst>
          </a:custGeom>
          <a:ln w="3175">
            <a:solidFill>
              <a:srgbClr val="B2B2B2"/>
            </a:solidFill>
          </a:ln>
        </p:spPr>
        <p:txBody>
          <a:bodyPr wrap="square" lIns="0" tIns="0" rIns="0" bIns="0" rtlCol="0"/>
          <a:lstStyle/>
          <a:p>
            <a:endParaRPr sz="1634"/>
          </a:p>
        </p:txBody>
      </p:sp>
      <p:sp>
        <p:nvSpPr>
          <p:cNvPr id="70" name="object 70"/>
          <p:cNvSpPr/>
          <p:nvPr/>
        </p:nvSpPr>
        <p:spPr>
          <a:xfrm>
            <a:off x="4949158" y="5051867"/>
            <a:ext cx="356155" cy="0"/>
          </a:xfrm>
          <a:custGeom>
            <a:avLst/>
            <a:gdLst/>
            <a:ahLst/>
            <a:cxnLst/>
            <a:rect l="l" t="t" r="r" b="b"/>
            <a:pathLst>
              <a:path w="392429">
                <a:moveTo>
                  <a:pt x="0" y="0"/>
                </a:moveTo>
                <a:lnTo>
                  <a:pt x="392429" y="0"/>
                </a:lnTo>
              </a:path>
            </a:pathLst>
          </a:custGeom>
          <a:ln w="3175">
            <a:solidFill>
              <a:srgbClr val="B2B2B2"/>
            </a:solidFill>
          </a:ln>
        </p:spPr>
        <p:txBody>
          <a:bodyPr wrap="square" lIns="0" tIns="0" rIns="0" bIns="0" rtlCol="0"/>
          <a:lstStyle/>
          <a:p>
            <a:endParaRPr sz="1634"/>
          </a:p>
        </p:txBody>
      </p:sp>
      <p:sp>
        <p:nvSpPr>
          <p:cNvPr id="71" name="object 71"/>
          <p:cNvSpPr/>
          <p:nvPr/>
        </p:nvSpPr>
        <p:spPr>
          <a:xfrm>
            <a:off x="4235695" y="5051867"/>
            <a:ext cx="356155" cy="0"/>
          </a:xfrm>
          <a:custGeom>
            <a:avLst/>
            <a:gdLst/>
            <a:ahLst/>
            <a:cxnLst/>
            <a:rect l="l" t="t" r="r" b="b"/>
            <a:pathLst>
              <a:path w="392429">
                <a:moveTo>
                  <a:pt x="0" y="0"/>
                </a:moveTo>
                <a:lnTo>
                  <a:pt x="392430" y="0"/>
                </a:lnTo>
              </a:path>
            </a:pathLst>
          </a:custGeom>
          <a:ln w="3175">
            <a:solidFill>
              <a:srgbClr val="B2B2B2"/>
            </a:solidFill>
          </a:ln>
        </p:spPr>
        <p:txBody>
          <a:bodyPr wrap="square" lIns="0" tIns="0" rIns="0" bIns="0" rtlCol="0"/>
          <a:lstStyle/>
          <a:p>
            <a:endParaRPr sz="1634"/>
          </a:p>
        </p:txBody>
      </p:sp>
      <p:sp>
        <p:nvSpPr>
          <p:cNvPr id="72" name="object 72"/>
          <p:cNvSpPr/>
          <p:nvPr/>
        </p:nvSpPr>
        <p:spPr>
          <a:xfrm>
            <a:off x="3700886" y="5051867"/>
            <a:ext cx="178654" cy="0"/>
          </a:xfrm>
          <a:custGeom>
            <a:avLst/>
            <a:gdLst/>
            <a:ahLst/>
            <a:cxnLst/>
            <a:rect l="l" t="t" r="r" b="b"/>
            <a:pathLst>
              <a:path w="196850">
                <a:moveTo>
                  <a:pt x="0" y="0"/>
                </a:moveTo>
                <a:lnTo>
                  <a:pt x="196850" y="0"/>
                </a:lnTo>
              </a:path>
            </a:pathLst>
          </a:custGeom>
          <a:ln w="3175">
            <a:solidFill>
              <a:srgbClr val="B2B2B2"/>
            </a:solidFill>
          </a:ln>
        </p:spPr>
        <p:txBody>
          <a:bodyPr wrap="square" lIns="0" tIns="0" rIns="0" bIns="0" rtlCol="0"/>
          <a:lstStyle/>
          <a:p>
            <a:endParaRPr sz="1634"/>
          </a:p>
        </p:txBody>
      </p:sp>
      <p:sp>
        <p:nvSpPr>
          <p:cNvPr id="73" name="object 73"/>
          <p:cNvSpPr/>
          <p:nvPr/>
        </p:nvSpPr>
        <p:spPr>
          <a:xfrm>
            <a:off x="3652478" y="5051867"/>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74" name="object 74"/>
          <p:cNvSpPr/>
          <p:nvPr/>
        </p:nvSpPr>
        <p:spPr>
          <a:xfrm>
            <a:off x="3652478" y="5051867"/>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75" name="object 75"/>
          <p:cNvSpPr/>
          <p:nvPr/>
        </p:nvSpPr>
        <p:spPr>
          <a:xfrm>
            <a:off x="3652478" y="474873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76" name="object 76"/>
          <p:cNvSpPr/>
          <p:nvPr/>
        </p:nvSpPr>
        <p:spPr>
          <a:xfrm>
            <a:off x="3652478" y="474873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77" name="object 77"/>
          <p:cNvSpPr/>
          <p:nvPr/>
        </p:nvSpPr>
        <p:spPr>
          <a:xfrm>
            <a:off x="3652478" y="4445598"/>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78" name="object 78"/>
          <p:cNvSpPr/>
          <p:nvPr/>
        </p:nvSpPr>
        <p:spPr>
          <a:xfrm>
            <a:off x="3652478" y="4445598"/>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79" name="object 79"/>
          <p:cNvSpPr/>
          <p:nvPr/>
        </p:nvSpPr>
        <p:spPr>
          <a:xfrm>
            <a:off x="3652478" y="414246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0" name="object 80"/>
          <p:cNvSpPr/>
          <p:nvPr/>
        </p:nvSpPr>
        <p:spPr>
          <a:xfrm>
            <a:off x="3652478" y="414246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1" name="object 81"/>
          <p:cNvSpPr/>
          <p:nvPr/>
        </p:nvSpPr>
        <p:spPr>
          <a:xfrm>
            <a:off x="3652478" y="3839327"/>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2" name="object 82"/>
          <p:cNvSpPr/>
          <p:nvPr/>
        </p:nvSpPr>
        <p:spPr>
          <a:xfrm>
            <a:off x="3652478" y="3839327"/>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3" name="object 83"/>
          <p:cNvSpPr/>
          <p:nvPr/>
        </p:nvSpPr>
        <p:spPr>
          <a:xfrm>
            <a:off x="3652478" y="353619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4" name="object 84"/>
          <p:cNvSpPr/>
          <p:nvPr/>
        </p:nvSpPr>
        <p:spPr>
          <a:xfrm>
            <a:off x="3652478" y="353619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5" name="object 85"/>
          <p:cNvSpPr/>
          <p:nvPr/>
        </p:nvSpPr>
        <p:spPr>
          <a:xfrm>
            <a:off x="3652478" y="3233057"/>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6" name="object 86"/>
          <p:cNvSpPr/>
          <p:nvPr/>
        </p:nvSpPr>
        <p:spPr>
          <a:xfrm>
            <a:off x="3652478" y="3233057"/>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7" name="object 87"/>
          <p:cNvSpPr/>
          <p:nvPr/>
        </p:nvSpPr>
        <p:spPr>
          <a:xfrm>
            <a:off x="3652478" y="292992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8" name="object 88"/>
          <p:cNvSpPr/>
          <p:nvPr/>
        </p:nvSpPr>
        <p:spPr>
          <a:xfrm>
            <a:off x="3652478" y="292992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89" name="object 89"/>
          <p:cNvSpPr/>
          <p:nvPr/>
        </p:nvSpPr>
        <p:spPr>
          <a:xfrm>
            <a:off x="3652478" y="2625634"/>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0" name="object 90"/>
          <p:cNvSpPr/>
          <p:nvPr/>
        </p:nvSpPr>
        <p:spPr>
          <a:xfrm>
            <a:off x="3652478" y="2625634"/>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1" name="object 91"/>
          <p:cNvSpPr/>
          <p:nvPr/>
        </p:nvSpPr>
        <p:spPr>
          <a:xfrm>
            <a:off x="3652478" y="232249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2" name="object 92"/>
          <p:cNvSpPr/>
          <p:nvPr/>
        </p:nvSpPr>
        <p:spPr>
          <a:xfrm>
            <a:off x="3652478" y="232249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3" name="object 93"/>
          <p:cNvSpPr/>
          <p:nvPr/>
        </p:nvSpPr>
        <p:spPr>
          <a:xfrm>
            <a:off x="3652478" y="201936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4" name="object 94"/>
          <p:cNvSpPr/>
          <p:nvPr/>
        </p:nvSpPr>
        <p:spPr>
          <a:xfrm>
            <a:off x="3652478" y="201936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5" name="object 95"/>
          <p:cNvSpPr/>
          <p:nvPr/>
        </p:nvSpPr>
        <p:spPr>
          <a:xfrm>
            <a:off x="3652478" y="1716228"/>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6" name="object 96"/>
          <p:cNvSpPr/>
          <p:nvPr/>
        </p:nvSpPr>
        <p:spPr>
          <a:xfrm>
            <a:off x="3652478" y="1716228"/>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7" name="object 97"/>
          <p:cNvSpPr/>
          <p:nvPr/>
        </p:nvSpPr>
        <p:spPr>
          <a:xfrm>
            <a:off x="3652478" y="141309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8" name="object 98"/>
          <p:cNvSpPr/>
          <p:nvPr/>
        </p:nvSpPr>
        <p:spPr>
          <a:xfrm>
            <a:off x="3652478" y="141309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99" name="object 99"/>
          <p:cNvSpPr/>
          <p:nvPr/>
        </p:nvSpPr>
        <p:spPr>
          <a:xfrm>
            <a:off x="3700886" y="1413094"/>
            <a:ext cx="0" cy="3638774"/>
          </a:xfrm>
          <a:custGeom>
            <a:avLst/>
            <a:gdLst/>
            <a:ahLst/>
            <a:cxnLst/>
            <a:rect l="l" t="t" r="r" b="b"/>
            <a:pathLst>
              <a:path h="4009390">
                <a:moveTo>
                  <a:pt x="0" y="4009390"/>
                </a:moveTo>
                <a:lnTo>
                  <a:pt x="0" y="0"/>
                </a:lnTo>
              </a:path>
            </a:pathLst>
          </a:custGeom>
          <a:ln w="3175">
            <a:solidFill>
              <a:srgbClr val="B2B2B2"/>
            </a:solidFill>
          </a:ln>
        </p:spPr>
        <p:txBody>
          <a:bodyPr wrap="square" lIns="0" tIns="0" rIns="0" bIns="0" rtlCol="0"/>
          <a:lstStyle/>
          <a:p>
            <a:endParaRPr sz="1634"/>
          </a:p>
        </p:txBody>
      </p:sp>
      <p:sp>
        <p:nvSpPr>
          <p:cNvPr id="100" name="object 100"/>
          <p:cNvSpPr/>
          <p:nvPr/>
        </p:nvSpPr>
        <p:spPr>
          <a:xfrm>
            <a:off x="8158010" y="2429692"/>
            <a:ext cx="356155" cy="2622176"/>
          </a:xfrm>
          <a:custGeom>
            <a:avLst/>
            <a:gdLst/>
            <a:ahLst/>
            <a:cxnLst/>
            <a:rect l="l" t="t" r="r" b="b"/>
            <a:pathLst>
              <a:path w="392429" h="2889250">
                <a:moveTo>
                  <a:pt x="0" y="2889250"/>
                </a:moveTo>
                <a:lnTo>
                  <a:pt x="0" y="0"/>
                </a:lnTo>
                <a:lnTo>
                  <a:pt x="392429" y="0"/>
                </a:lnTo>
                <a:lnTo>
                  <a:pt x="392429" y="2889250"/>
                </a:lnTo>
                <a:lnTo>
                  <a:pt x="0" y="2889250"/>
                </a:lnTo>
                <a:close/>
              </a:path>
            </a:pathLst>
          </a:custGeom>
          <a:solidFill>
            <a:srgbClr val="999999"/>
          </a:solidFill>
        </p:spPr>
        <p:txBody>
          <a:bodyPr wrap="square" lIns="0" tIns="0" rIns="0" bIns="0" rtlCol="0"/>
          <a:lstStyle/>
          <a:p>
            <a:endParaRPr sz="1634"/>
          </a:p>
        </p:txBody>
      </p:sp>
      <p:sp>
        <p:nvSpPr>
          <p:cNvPr id="101" name="object 101"/>
          <p:cNvSpPr/>
          <p:nvPr/>
        </p:nvSpPr>
        <p:spPr>
          <a:xfrm>
            <a:off x="8158010" y="2429692"/>
            <a:ext cx="356155" cy="2622176"/>
          </a:xfrm>
          <a:custGeom>
            <a:avLst/>
            <a:gdLst/>
            <a:ahLst/>
            <a:cxnLst/>
            <a:rect l="l" t="t" r="r" b="b"/>
            <a:pathLst>
              <a:path w="392429" h="2889250">
                <a:moveTo>
                  <a:pt x="0" y="2889250"/>
                </a:moveTo>
                <a:lnTo>
                  <a:pt x="392429" y="2889250"/>
                </a:lnTo>
                <a:lnTo>
                  <a:pt x="392429" y="0"/>
                </a:lnTo>
                <a:lnTo>
                  <a:pt x="0" y="0"/>
                </a:lnTo>
                <a:lnTo>
                  <a:pt x="0" y="2889250"/>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444548" y="3530429"/>
            <a:ext cx="357308" cy="1521439"/>
          </a:xfrm>
          <a:custGeom>
            <a:avLst/>
            <a:gdLst/>
            <a:ahLst/>
            <a:cxnLst/>
            <a:rect l="l" t="t" r="r" b="b"/>
            <a:pathLst>
              <a:path w="393700" h="1676400">
                <a:moveTo>
                  <a:pt x="0" y="1676400"/>
                </a:moveTo>
                <a:lnTo>
                  <a:pt x="0" y="0"/>
                </a:lnTo>
                <a:lnTo>
                  <a:pt x="393700" y="0"/>
                </a:lnTo>
                <a:lnTo>
                  <a:pt x="393700" y="1676400"/>
                </a:lnTo>
                <a:lnTo>
                  <a:pt x="0" y="1676400"/>
                </a:lnTo>
                <a:close/>
              </a:path>
            </a:pathLst>
          </a:custGeom>
          <a:solidFill>
            <a:srgbClr val="999999"/>
          </a:solidFill>
        </p:spPr>
        <p:txBody>
          <a:bodyPr wrap="square" lIns="0" tIns="0" rIns="0" bIns="0" rtlCol="0"/>
          <a:lstStyle/>
          <a:p>
            <a:endParaRPr sz="1634"/>
          </a:p>
        </p:txBody>
      </p:sp>
      <p:sp>
        <p:nvSpPr>
          <p:cNvPr id="103" name="object 103"/>
          <p:cNvSpPr/>
          <p:nvPr/>
        </p:nvSpPr>
        <p:spPr>
          <a:xfrm>
            <a:off x="7444548" y="3530429"/>
            <a:ext cx="357308" cy="1521439"/>
          </a:xfrm>
          <a:custGeom>
            <a:avLst/>
            <a:gdLst/>
            <a:ahLst/>
            <a:cxnLst/>
            <a:rect l="l" t="t" r="r" b="b"/>
            <a:pathLst>
              <a:path w="393700" h="1676400">
                <a:moveTo>
                  <a:pt x="0" y="1676400"/>
                </a:moveTo>
                <a:lnTo>
                  <a:pt x="393700" y="1676400"/>
                </a:lnTo>
                <a:lnTo>
                  <a:pt x="393700" y="0"/>
                </a:lnTo>
                <a:lnTo>
                  <a:pt x="0" y="0"/>
                </a:lnTo>
                <a:lnTo>
                  <a:pt x="0" y="167640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6732239" y="2349009"/>
            <a:ext cx="356155" cy="2702859"/>
          </a:xfrm>
          <a:custGeom>
            <a:avLst/>
            <a:gdLst/>
            <a:ahLst/>
            <a:cxnLst/>
            <a:rect l="l" t="t" r="r" b="b"/>
            <a:pathLst>
              <a:path w="392429" h="2978150">
                <a:moveTo>
                  <a:pt x="0" y="2978150"/>
                </a:moveTo>
                <a:lnTo>
                  <a:pt x="0" y="0"/>
                </a:lnTo>
                <a:lnTo>
                  <a:pt x="392430" y="0"/>
                </a:lnTo>
                <a:lnTo>
                  <a:pt x="392430" y="2978150"/>
                </a:lnTo>
                <a:lnTo>
                  <a:pt x="0" y="2978150"/>
                </a:lnTo>
                <a:close/>
              </a:path>
            </a:pathLst>
          </a:custGeom>
          <a:solidFill>
            <a:srgbClr val="999999"/>
          </a:solidFill>
        </p:spPr>
        <p:txBody>
          <a:bodyPr wrap="square" lIns="0" tIns="0" rIns="0" bIns="0" rtlCol="0"/>
          <a:lstStyle/>
          <a:p>
            <a:endParaRPr sz="1634"/>
          </a:p>
        </p:txBody>
      </p:sp>
      <p:sp>
        <p:nvSpPr>
          <p:cNvPr id="105" name="object 105"/>
          <p:cNvSpPr/>
          <p:nvPr/>
        </p:nvSpPr>
        <p:spPr>
          <a:xfrm>
            <a:off x="6732239" y="2349009"/>
            <a:ext cx="356155" cy="2702859"/>
          </a:xfrm>
          <a:custGeom>
            <a:avLst/>
            <a:gdLst/>
            <a:ahLst/>
            <a:cxnLst/>
            <a:rect l="l" t="t" r="r" b="b"/>
            <a:pathLst>
              <a:path w="392429" h="2978150">
                <a:moveTo>
                  <a:pt x="0" y="2978150"/>
                </a:moveTo>
                <a:lnTo>
                  <a:pt x="392430" y="2978150"/>
                </a:lnTo>
                <a:lnTo>
                  <a:pt x="392430" y="0"/>
                </a:lnTo>
                <a:lnTo>
                  <a:pt x="0" y="0"/>
                </a:lnTo>
                <a:lnTo>
                  <a:pt x="0" y="2978150"/>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6018775" y="4693408"/>
            <a:ext cx="356155" cy="358460"/>
          </a:xfrm>
          <a:custGeom>
            <a:avLst/>
            <a:gdLst/>
            <a:ahLst/>
            <a:cxnLst/>
            <a:rect l="l" t="t" r="r" b="b"/>
            <a:pathLst>
              <a:path w="392429" h="394970">
                <a:moveTo>
                  <a:pt x="0" y="394970"/>
                </a:moveTo>
                <a:lnTo>
                  <a:pt x="0" y="0"/>
                </a:lnTo>
                <a:lnTo>
                  <a:pt x="392429" y="0"/>
                </a:lnTo>
                <a:lnTo>
                  <a:pt x="392429" y="394970"/>
                </a:lnTo>
                <a:lnTo>
                  <a:pt x="0" y="394970"/>
                </a:lnTo>
                <a:close/>
              </a:path>
            </a:pathLst>
          </a:custGeom>
          <a:solidFill>
            <a:srgbClr val="999999"/>
          </a:solidFill>
        </p:spPr>
        <p:txBody>
          <a:bodyPr wrap="square" lIns="0" tIns="0" rIns="0" bIns="0" rtlCol="0"/>
          <a:lstStyle/>
          <a:p>
            <a:endParaRPr sz="1634"/>
          </a:p>
        </p:txBody>
      </p:sp>
      <p:sp>
        <p:nvSpPr>
          <p:cNvPr id="107" name="object 107"/>
          <p:cNvSpPr/>
          <p:nvPr/>
        </p:nvSpPr>
        <p:spPr>
          <a:xfrm>
            <a:off x="6018775" y="4693408"/>
            <a:ext cx="356155" cy="358460"/>
          </a:xfrm>
          <a:custGeom>
            <a:avLst/>
            <a:gdLst/>
            <a:ahLst/>
            <a:cxnLst/>
            <a:rect l="l" t="t" r="r" b="b"/>
            <a:pathLst>
              <a:path w="392429" h="394970">
                <a:moveTo>
                  <a:pt x="0" y="394970"/>
                </a:moveTo>
                <a:lnTo>
                  <a:pt x="392429" y="394970"/>
                </a:lnTo>
                <a:lnTo>
                  <a:pt x="392429" y="0"/>
                </a:lnTo>
                <a:lnTo>
                  <a:pt x="0" y="0"/>
                </a:lnTo>
                <a:lnTo>
                  <a:pt x="0" y="394970"/>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5305313" y="4921624"/>
            <a:ext cx="356155" cy="130244"/>
          </a:xfrm>
          <a:custGeom>
            <a:avLst/>
            <a:gdLst/>
            <a:ahLst/>
            <a:cxnLst/>
            <a:rect l="l" t="t" r="r" b="b"/>
            <a:pathLst>
              <a:path w="392429" h="143510">
                <a:moveTo>
                  <a:pt x="0" y="143510"/>
                </a:moveTo>
                <a:lnTo>
                  <a:pt x="0" y="0"/>
                </a:lnTo>
                <a:lnTo>
                  <a:pt x="392430" y="0"/>
                </a:lnTo>
                <a:lnTo>
                  <a:pt x="392430" y="143510"/>
                </a:lnTo>
                <a:lnTo>
                  <a:pt x="0" y="143510"/>
                </a:lnTo>
                <a:close/>
              </a:path>
            </a:pathLst>
          </a:custGeom>
          <a:solidFill>
            <a:srgbClr val="999999"/>
          </a:solidFill>
        </p:spPr>
        <p:txBody>
          <a:bodyPr wrap="square" lIns="0" tIns="0" rIns="0" bIns="0" rtlCol="0"/>
          <a:lstStyle/>
          <a:p>
            <a:endParaRPr sz="1634"/>
          </a:p>
        </p:txBody>
      </p:sp>
      <p:sp>
        <p:nvSpPr>
          <p:cNvPr id="109" name="object 109"/>
          <p:cNvSpPr/>
          <p:nvPr/>
        </p:nvSpPr>
        <p:spPr>
          <a:xfrm>
            <a:off x="5305313" y="4921624"/>
            <a:ext cx="356155" cy="130244"/>
          </a:xfrm>
          <a:custGeom>
            <a:avLst/>
            <a:gdLst/>
            <a:ahLst/>
            <a:cxnLst/>
            <a:rect l="l" t="t" r="r" b="b"/>
            <a:pathLst>
              <a:path w="392429" h="143510">
                <a:moveTo>
                  <a:pt x="0" y="143510"/>
                </a:moveTo>
                <a:lnTo>
                  <a:pt x="392430" y="143510"/>
                </a:lnTo>
                <a:lnTo>
                  <a:pt x="392430" y="0"/>
                </a:lnTo>
                <a:lnTo>
                  <a:pt x="0" y="0"/>
                </a:lnTo>
                <a:lnTo>
                  <a:pt x="0" y="143510"/>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4591850" y="4390272"/>
            <a:ext cx="357308" cy="661595"/>
          </a:xfrm>
          <a:custGeom>
            <a:avLst/>
            <a:gdLst/>
            <a:ahLst/>
            <a:cxnLst/>
            <a:rect l="l" t="t" r="r" b="b"/>
            <a:pathLst>
              <a:path w="393700" h="728979">
                <a:moveTo>
                  <a:pt x="0" y="728980"/>
                </a:moveTo>
                <a:lnTo>
                  <a:pt x="0" y="0"/>
                </a:lnTo>
                <a:lnTo>
                  <a:pt x="393700" y="0"/>
                </a:lnTo>
                <a:lnTo>
                  <a:pt x="393700" y="728980"/>
                </a:lnTo>
                <a:lnTo>
                  <a:pt x="0" y="728980"/>
                </a:lnTo>
                <a:close/>
              </a:path>
            </a:pathLst>
          </a:custGeom>
          <a:solidFill>
            <a:srgbClr val="999999"/>
          </a:solidFill>
        </p:spPr>
        <p:txBody>
          <a:bodyPr wrap="square" lIns="0" tIns="0" rIns="0" bIns="0" rtlCol="0"/>
          <a:lstStyle/>
          <a:p>
            <a:endParaRPr sz="1634"/>
          </a:p>
        </p:txBody>
      </p:sp>
      <p:sp>
        <p:nvSpPr>
          <p:cNvPr id="111" name="object 111"/>
          <p:cNvSpPr/>
          <p:nvPr/>
        </p:nvSpPr>
        <p:spPr>
          <a:xfrm>
            <a:off x="4591850" y="4390272"/>
            <a:ext cx="357308" cy="661595"/>
          </a:xfrm>
          <a:custGeom>
            <a:avLst/>
            <a:gdLst/>
            <a:ahLst/>
            <a:cxnLst/>
            <a:rect l="l" t="t" r="r" b="b"/>
            <a:pathLst>
              <a:path w="393700" h="728979">
                <a:moveTo>
                  <a:pt x="0" y="728980"/>
                </a:moveTo>
                <a:lnTo>
                  <a:pt x="393700" y="728980"/>
                </a:lnTo>
                <a:lnTo>
                  <a:pt x="393700" y="0"/>
                </a:lnTo>
                <a:lnTo>
                  <a:pt x="0" y="0"/>
                </a:lnTo>
                <a:lnTo>
                  <a:pt x="0" y="728980"/>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3879540" y="4377593"/>
            <a:ext cx="356155" cy="674274"/>
          </a:xfrm>
          <a:custGeom>
            <a:avLst/>
            <a:gdLst/>
            <a:ahLst/>
            <a:cxnLst/>
            <a:rect l="l" t="t" r="r" b="b"/>
            <a:pathLst>
              <a:path w="392430" h="742950">
                <a:moveTo>
                  <a:pt x="0" y="742950"/>
                </a:moveTo>
                <a:lnTo>
                  <a:pt x="0" y="0"/>
                </a:lnTo>
                <a:lnTo>
                  <a:pt x="392430" y="0"/>
                </a:lnTo>
                <a:lnTo>
                  <a:pt x="392430" y="742950"/>
                </a:lnTo>
                <a:lnTo>
                  <a:pt x="0" y="742950"/>
                </a:lnTo>
                <a:close/>
              </a:path>
            </a:pathLst>
          </a:custGeom>
          <a:solidFill>
            <a:srgbClr val="999999"/>
          </a:solidFill>
        </p:spPr>
        <p:txBody>
          <a:bodyPr wrap="square" lIns="0" tIns="0" rIns="0" bIns="0" rtlCol="0"/>
          <a:lstStyle/>
          <a:p>
            <a:endParaRPr sz="1634"/>
          </a:p>
        </p:txBody>
      </p:sp>
      <p:sp>
        <p:nvSpPr>
          <p:cNvPr id="113" name="object 113"/>
          <p:cNvSpPr/>
          <p:nvPr/>
        </p:nvSpPr>
        <p:spPr>
          <a:xfrm>
            <a:off x="3879540" y="4377593"/>
            <a:ext cx="356155" cy="674274"/>
          </a:xfrm>
          <a:custGeom>
            <a:avLst/>
            <a:gdLst/>
            <a:ahLst/>
            <a:cxnLst/>
            <a:rect l="l" t="t" r="r" b="b"/>
            <a:pathLst>
              <a:path w="392430" h="742950">
                <a:moveTo>
                  <a:pt x="0" y="742950"/>
                </a:moveTo>
                <a:lnTo>
                  <a:pt x="392430" y="742950"/>
                </a:lnTo>
                <a:lnTo>
                  <a:pt x="392430" y="0"/>
                </a:lnTo>
                <a:lnTo>
                  <a:pt x="0" y="0"/>
                </a:lnTo>
                <a:lnTo>
                  <a:pt x="0" y="742950"/>
                </a:lnTo>
                <a:close/>
              </a:path>
            </a:pathLst>
          </a:custGeom>
          <a:ln w="3175">
            <a:solidFill>
              <a:srgbClr val="000000"/>
            </a:solidFill>
          </a:ln>
        </p:spPr>
        <p:txBody>
          <a:bodyPr wrap="square" lIns="0" tIns="0" rIns="0" bIns="0" rtlCol="0"/>
          <a:lstStyle/>
          <a:p>
            <a:endParaRPr sz="1634"/>
          </a:p>
        </p:txBody>
      </p:sp>
      <p:sp>
        <p:nvSpPr>
          <p:cNvPr id="114" name="object 114"/>
          <p:cNvSpPr txBox="1"/>
          <p:nvPr/>
        </p:nvSpPr>
        <p:spPr>
          <a:xfrm>
            <a:off x="3530302" y="4343015"/>
            <a:ext cx="100276"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endParaRPr sz="1089">
              <a:latin typeface="Arial"/>
              <a:cs typeface="Arial"/>
            </a:endParaRPr>
          </a:p>
        </p:txBody>
      </p:sp>
      <p:sp>
        <p:nvSpPr>
          <p:cNvPr id="115" name="object 115"/>
          <p:cNvSpPr txBox="1"/>
          <p:nvPr/>
        </p:nvSpPr>
        <p:spPr>
          <a:xfrm>
            <a:off x="3451924" y="2221070"/>
            <a:ext cx="177501" cy="2023215"/>
          </a:xfrm>
          <a:prstGeom prst="rect">
            <a:avLst/>
          </a:prstGeom>
        </p:spPr>
        <p:txBody>
          <a:bodyPr vert="horz" wrap="square" lIns="0" tIns="11526" rIns="0" bIns="0" rtlCol="0">
            <a:spAutoFit/>
          </a:bodyPr>
          <a:lstStyle/>
          <a:p>
            <a:pPr marL="11526">
              <a:spcBef>
                <a:spcPts val="91"/>
              </a:spcBef>
            </a:pPr>
            <a:r>
              <a:rPr sz="1089" dirty="0">
                <a:latin typeface="Arial"/>
                <a:cs typeface="Arial"/>
              </a:rPr>
              <a:t>36</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32</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28</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24</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20</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16</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12</a:t>
            </a:r>
            <a:endParaRPr sz="1089">
              <a:latin typeface="Arial"/>
              <a:cs typeface="Arial"/>
            </a:endParaRPr>
          </a:p>
        </p:txBody>
      </p:sp>
      <p:sp>
        <p:nvSpPr>
          <p:cNvPr id="116" name="object 116"/>
          <p:cNvSpPr txBox="1"/>
          <p:nvPr/>
        </p:nvSpPr>
        <p:spPr>
          <a:xfrm>
            <a:off x="3451924" y="1916782"/>
            <a:ext cx="177501"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40</a:t>
            </a:r>
            <a:endParaRPr sz="1089">
              <a:latin typeface="Arial"/>
              <a:cs typeface="Arial"/>
            </a:endParaRPr>
          </a:p>
        </p:txBody>
      </p:sp>
      <p:sp>
        <p:nvSpPr>
          <p:cNvPr id="117" name="object 117"/>
          <p:cNvSpPr txBox="1"/>
          <p:nvPr/>
        </p:nvSpPr>
        <p:spPr>
          <a:xfrm>
            <a:off x="3451924" y="1310511"/>
            <a:ext cx="177501" cy="486577"/>
          </a:xfrm>
          <a:prstGeom prst="rect">
            <a:avLst/>
          </a:prstGeom>
        </p:spPr>
        <p:txBody>
          <a:bodyPr vert="horz" wrap="square" lIns="0" tIns="11526" rIns="0" bIns="0" rtlCol="0">
            <a:spAutoFit/>
          </a:bodyPr>
          <a:lstStyle/>
          <a:p>
            <a:pPr marL="11526">
              <a:spcBef>
                <a:spcPts val="91"/>
              </a:spcBef>
            </a:pPr>
            <a:r>
              <a:rPr sz="1089" dirty="0">
                <a:latin typeface="Arial"/>
                <a:cs typeface="Arial"/>
              </a:rPr>
              <a:t>48</a:t>
            </a:r>
            <a:endParaRPr sz="1089">
              <a:latin typeface="Arial"/>
              <a:cs typeface="Arial"/>
            </a:endParaRPr>
          </a:p>
          <a:p>
            <a:pPr>
              <a:spcBef>
                <a:spcPts val="36"/>
              </a:spcBef>
            </a:pPr>
            <a:endParaRPr sz="908">
              <a:latin typeface="Times New Roman"/>
              <a:cs typeface="Times New Roman"/>
            </a:endParaRPr>
          </a:p>
          <a:p>
            <a:pPr marL="11526"/>
            <a:r>
              <a:rPr sz="1089" dirty="0">
                <a:latin typeface="Arial"/>
                <a:cs typeface="Arial"/>
              </a:rPr>
              <a:t>44</a:t>
            </a:r>
            <a:endParaRPr sz="1089">
              <a:latin typeface="Arial"/>
              <a:cs typeface="Arial"/>
            </a:endParaRPr>
          </a:p>
        </p:txBody>
      </p:sp>
      <p:sp>
        <p:nvSpPr>
          <p:cNvPr id="118" name="object 118"/>
          <p:cNvSpPr txBox="1">
            <a:spLocks noGrp="1"/>
          </p:cNvSpPr>
          <p:nvPr>
            <p:ph type="title"/>
          </p:nvPr>
        </p:nvSpPr>
        <p:spPr>
          <a:xfrm>
            <a:off x="2229010" y="564022"/>
            <a:ext cx="7717843" cy="503183"/>
          </a:xfrm>
          <a:prstGeom prst="rect">
            <a:avLst/>
          </a:prstGeom>
        </p:spPr>
        <p:txBody>
          <a:bodyPr vert="horz" wrap="square" lIns="0" tIns="11526" rIns="0" bIns="0" rtlCol="0" anchor="ctr">
            <a:spAutoFit/>
          </a:bodyPr>
          <a:lstStyle/>
          <a:p>
            <a:pPr marL="11526">
              <a:spcBef>
                <a:spcPts val="91"/>
              </a:spcBef>
              <a:tabLst>
                <a:tab pos="6324857" algn="l"/>
              </a:tabLst>
            </a:pPr>
            <a:r>
              <a:rPr sz="3993"/>
              <a:t>P</a:t>
            </a:r>
            <a:r>
              <a:rPr sz="3993" spc="-5"/>
              <a:t>o</a:t>
            </a:r>
            <a:r>
              <a:rPr sz="3993" spc="-9"/>
              <a:t>o</a:t>
            </a:r>
            <a:r>
              <a:rPr sz="3993"/>
              <a:t>r</a:t>
            </a:r>
            <a:r>
              <a:rPr sz="3993" spc="-5"/>
              <a:t> </a:t>
            </a:r>
            <a:r>
              <a:rPr sz="3993"/>
              <a:t>sc</a:t>
            </a:r>
            <a:r>
              <a:rPr sz="3993" spc="-5"/>
              <a:t>alin</a:t>
            </a:r>
            <a:r>
              <a:rPr sz="3993"/>
              <a:t>g</a:t>
            </a:r>
            <a:r>
              <a:rPr sz="3993" spc="-5"/>
              <a:t> o</a:t>
            </a:r>
            <a:r>
              <a:rPr sz="3993"/>
              <a:t>n</a:t>
            </a:r>
            <a:r>
              <a:rPr sz="3993" spc="-5"/>
              <a:t> </a:t>
            </a:r>
            <a:r>
              <a:rPr sz="3993"/>
              <a:t>st</a:t>
            </a:r>
            <a:r>
              <a:rPr sz="3993" spc="-9"/>
              <a:t>o</a:t>
            </a:r>
            <a:r>
              <a:rPr sz="3993"/>
              <a:t>ck </a:t>
            </a:r>
            <a:r>
              <a:rPr sz="3993" spc="-5"/>
              <a:t>L</a:t>
            </a:r>
            <a:r>
              <a:rPr sz="3993"/>
              <a:t>i</a:t>
            </a:r>
            <a:r>
              <a:rPr sz="3993" spc="-9"/>
              <a:t>n</a:t>
            </a:r>
            <a:r>
              <a:rPr sz="3993" spc="-5"/>
              <a:t>u</a:t>
            </a:r>
            <a:r>
              <a:rPr sz="3993"/>
              <a:t>x	k</a:t>
            </a:r>
            <a:r>
              <a:rPr sz="3993" spc="-5"/>
              <a:t>e</a:t>
            </a:r>
            <a:r>
              <a:rPr sz="3993" spc="-9"/>
              <a:t>r</a:t>
            </a:r>
            <a:r>
              <a:rPr sz="3993" spc="-5"/>
              <a:t>nel</a:t>
            </a:r>
            <a:endParaRPr sz="3993"/>
          </a:p>
        </p:txBody>
      </p:sp>
      <p:sp>
        <p:nvSpPr>
          <p:cNvPr id="119" name="object 119"/>
          <p:cNvSpPr txBox="1"/>
          <p:nvPr/>
        </p:nvSpPr>
        <p:spPr>
          <a:xfrm>
            <a:off x="2835279" y="4647304"/>
            <a:ext cx="6334140" cy="1265123"/>
          </a:xfrm>
          <a:prstGeom prst="rect">
            <a:avLst/>
          </a:prstGeom>
        </p:spPr>
        <p:txBody>
          <a:bodyPr vert="horz" wrap="square" lIns="0" tIns="11526" rIns="0" bIns="0" rtlCol="0">
            <a:spAutoFit/>
          </a:bodyPr>
          <a:lstStyle/>
          <a:p>
            <a:pPr marL="706540">
              <a:spcBef>
                <a:spcPts val="91"/>
              </a:spcBef>
            </a:pPr>
            <a:r>
              <a:rPr sz="1089" dirty="0">
                <a:latin typeface="Arial"/>
                <a:cs typeface="Arial"/>
              </a:rPr>
              <a:t>4</a:t>
            </a:r>
            <a:endParaRPr sz="1089">
              <a:latin typeface="Arial"/>
              <a:cs typeface="Arial"/>
            </a:endParaRPr>
          </a:p>
          <a:p>
            <a:pPr>
              <a:spcBef>
                <a:spcPts val="36"/>
              </a:spcBef>
            </a:pPr>
            <a:endParaRPr sz="908">
              <a:latin typeface="Times New Roman"/>
              <a:cs typeface="Times New Roman"/>
            </a:endParaRPr>
          </a:p>
          <a:p>
            <a:pPr marL="706540">
              <a:lnSpc>
                <a:spcPts val="1275"/>
              </a:lnSpc>
            </a:pPr>
            <a:r>
              <a:rPr sz="1089" dirty="0">
                <a:latin typeface="Arial"/>
                <a:cs typeface="Arial"/>
              </a:rPr>
              <a:t>0</a:t>
            </a:r>
            <a:endParaRPr sz="1089">
              <a:latin typeface="Arial"/>
              <a:cs typeface="Arial"/>
            </a:endParaRPr>
          </a:p>
          <a:p>
            <a:pPr marL="1482235">
              <a:lnSpc>
                <a:spcPts val="1448"/>
              </a:lnSpc>
              <a:tabLst>
                <a:tab pos="2902807" algn="l"/>
                <a:tab pos="4446130" algn="l"/>
              </a:tabLst>
            </a:pPr>
            <a:r>
              <a:rPr sz="1271" spc="9" dirty="0">
                <a:latin typeface="Arial"/>
                <a:cs typeface="Arial"/>
              </a:rPr>
              <a:t>memcached	</a:t>
            </a:r>
            <a:r>
              <a:rPr sz="1271" spc="14" dirty="0">
                <a:latin typeface="Arial"/>
                <a:cs typeface="Arial"/>
              </a:rPr>
              <a:t>PostgreSQL	</a:t>
            </a:r>
            <a:r>
              <a:rPr sz="1271" dirty="0">
                <a:latin typeface="Arial"/>
                <a:cs typeface="Arial"/>
              </a:rPr>
              <a:t>Psearchy</a:t>
            </a:r>
            <a:endParaRPr sz="1271">
              <a:latin typeface="Arial"/>
              <a:cs typeface="Arial"/>
            </a:endParaRPr>
          </a:p>
          <a:p>
            <a:pPr marL="1040792">
              <a:lnSpc>
                <a:spcPts val="1479"/>
              </a:lnSpc>
              <a:tabLst>
                <a:tab pos="2366851" algn="l"/>
                <a:tab pos="3828339" algn="l"/>
                <a:tab pos="5305965" algn="l"/>
              </a:tabLst>
            </a:pPr>
            <a:r>
              <a:rPr sz="1271" spc="-5" dirty="0">
                <a:latin typeface="Arial"/>
                <a:cs typeface="Arial"/>
              </a:rPr>
              <a:t>Exim	</a:t>
            </a:r>
            <a:r>
              <a:rPr sz="1271" spc="5" dirty="0">
                <a:latin typeface="Arial"/>
                <a:cs typeface="Arial"/>
              </a:rPr>
              <a:t>Apache	</a:t>
            </a:r>
            <a:r>
              <a:rPr sz="1271" dirty="0">
                <a:latin typeface="Arial"/>
                <a:cs typeface="Arial"/>
              </a:rPr>
              <a:t>gmake	</a:t>
            </a:r>
            <a:r>
              <a:rPr sz="1271" spc="-9" dirty="0">
                <a:latin typeface="Arial"/>
                <a:cs typeface="Arial"/>
              </a:rPr>
              <a:t>Metis</a:t>
            </a:r>
            <a:endParaRPr sz="1271">
              <a:latin typeface="Arial"/>
              <a:cs typeface="Arial"/>
            </a:endParaRPr>
          </a:p>
          <a:p>
            <a:pPr marL="11526">
              <a:spcBef>
                <a:spcPts val="989"/>
              </a:spcBef>
            </a:pPr>
            <a:r>
              <a:rPr sz="1815" spc="-27" dirty="0">
                <a:latin typeface="Arial"/>
                <a:cs typeface="Arial"/>
              </a:rPr>
              <a:t>Y-axis: </a:t>
            </a:r>
            <a:r>
              <a:rPr sz="1815" spc="-5" dirty="0">
                <a:latin typeface="Arial"/>
                <a:cs typeface="Arial"/>
              </a:rPr>
              <a:t>(throughput </a:t>
            </a:r>
            <a:r>
              <a:rPr sz="1815" spc="-9" dirty="0">
                <a:latin typeface="Arial"/>
                <a:cs typeface="Arial"/>
              </a:rPr>
              <a:t>with </a:t>
            </a:r>
            <a:r>
              <a:rPr sz="1815" spc="-5" dirty="0">
                <a:latin typeface="Arial"/>
                <a:cs typeface="Arial"/>
              </a:rPr>
              <a:t>48 cores) </a:t>
            </a:r>
            <a:r>
              <a:rPr sz="1815" dirty="0">
                <a:latin typeface="Arial"/>
                <a:cs typeface="Arial"/>
              </a:rPr>
              <a:t>/ </a:t>
            </a:r>
            <a:r>
              <a:rPr sz="1815" spc="-5" dirty="0">
                <a:latin typeface="Arial"/>
                <a:cs typeface="Arial"/>
              </a:rPr>
              <a:t>(throughput with </a:t>
            </a:r>
            <a:r>
              <a:rPr sz="1815" dirty="0">
                <a:latin typeface="Arial"/>
                <a:cs typeface="Arial"/>
              </a:rPr>
              <a:t>one</a:t>
            </a:r>
            <a:r>
              <a:rPr sz="1815" spc="127" dirty="0">
                <a:latin typeface="Arial"/>
                <a:cs typeface="Arial"/>
              </a:rPr>
              <a:t> </a:t>
            </a:r>
            <a:r>
              <a:rPr sz="1815" spc="-5" dirty="0">
                <a:latin typeface="Arial"/>
                <a:cs typeface="Arial"/>
              </a:rPr>
              <a:t>core)</a:t>
            </a:r>
            <a:endParaRPr sz="1815">
              <a:latin typeface="Arial"/>
              <a:cs typeface="Arial"/>
            </a:endParaRPr>
          </a:p>
        </p:txBody>
      </p:sp>
      <p:sp>
        <p:nvSpPr>
          <p:cNvPr id="120" name="object 120"/>
          <p:cNvSpPr txBox="1"/>
          <p:nvPr/>
        </p:nvSpPr>
        <p:spPr>
          <a:xfrm>
            <a:off x="1751831" y="1770403"/>
            <a:ext cx="1357769"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perfect</a:t>
            </a:r>
            <a:r>
              <a:rPr sz="1634" spc="-32" dirty="0">
                <a:latin typeface="Arial"/>
                <a:cs typeface="Arial"/>
              </a:rPr>
              <a:t> </a:t>
            </a:r>
            <a:r>
              <a:rPr sz="1634" spc="-9" dirty="0">
                <a:latin typeface="Arial"/>
                <a:cs typeface="Arial"/>
              </a:rPr>
              <a:t>scaling</a:t>
            </a:r>
            <a:endParaRPr sz="1634">
              <a:latin typeface="Arial"/>
              <a:cs typeface="Arial"/>
            </a:endParaRPr>
          </a:p>
        </p:txBody>
      </p:sp>
      <p:sp>
        <p:nvSpPr>
          <p:cNvPr id="121" name="object 121"/>
          <p:cNvSpPr/>
          <p:nvPr/>
        </p:nvSpPr>
        <p:spPr>
          <a:xfrm>
            <a:off x="3162620" y="1581374"/>
            <a:ext cx="304288" cy="304288"/>
          </a:xfrm>
          <a:custGeom>
            <a:avLst/>
            <a:gdLst/>
            <a:ahLst/>
            <a:cxnLst/>
            <a:rect l="l" t="t" r="r" b="b"/>
            <a:pathLst>
              <a:path w="335280" h="335280">
                <a:moveTo>
                  <a:pt x="295910" y="0"/>
                </a:moveTo>
                <a:lnTo>
                  <a:pt x="0" y="295910"/>
                </a:lnTo>
                <a:lnTo>
                  <a:pt x="39369" y="335280"/>
                </a:lnTo>
                <a:lnTo>
                  <a:pt x="335280" y="38100"/>
                </a:lnTo>
                <a:lnTo>
                  <a:pt x="316230" y="19050"/>
                </a:lnTo>
                <a:lnTo>
                  <a:pt x="295910" y="0"/>
                </a:lnTo>
                <a:close/>
              </a:path>
            </a:pathLst>
          </a:custGeom>
          <a:solidFill>
            <a:srgbClr val="000000"/>
          </a:solidFill>
        </p:spPr>
        <p:txBody>
          <a:bodyPr wrap="square" lIns="0" tIns="0" rIns="0" bIns="0" rtlCol="0"/>
          <a:lstStyle/>
          <a:p>
            <a:endParaRPr sz="1634"/>
          </a:p>
        </p:txBody>
      </p:sp>
      <p:sp>
        <p:nvSpPr>
          <p:cNvPr id="122" name="object 122"/>
          <p:cNvSpPr/>
          <p:nvPr/>
        </p:nvSpPr>
        <p:spPr>
          <a:xfrm>
            <a:off x="3351646" y="1452282"/>
            <a:ext cx="243200" cy="243200"/>
          </a:xfrm>
          <a:custGeom>
            <a:avLst/>
            <a:gdLst/>
            <a:ahLst/>
            <a:cxnLst/>
            <a:rect l="l" t="t" r="r" b="b"/>
            <a:pathLst>
              <a:path w="267969" h="267969">
                <a:moveTo>
                  <a:pt x="267969" y="0"/>
                </a:moveTo>
                <a:lnTo>
                  <a:pt x="0" y="134620"/>
                </a:lnTo>
                <a:lnTo>
                  <a:pt x="134619" y="267970"/>
                </a:lnTo>
                <a:lnTo>
                  <a:pt x="267969" y="0"/>
                </a:lnTo>
                <a:close/>
              </a:path>
            </a:pathLst>
          </a:custGeom>
          <a:solidFill>
            <a:srgbClr val="000000"/>
          </a:solidFill>
        </p:spPr>
        <p:txBody>
          <a:bodyPr wrap="square" lIns="0" tIns="0" rIns="0" bIns="0" rtlCol="0"/>
          <a:lstStyle/>
          <a:p>
            <a:endParaRPr sz="1634"/>
          </a:p>
        </p:txBody>
      </p:sp>
      <p:sp>
        <p:nvSpPr>
          <p:cNvPr id="123" name="object 123"/>
          <p:cNvSpPr txBox="1"/>
          <p:nvPr/>
        </p:nvSpPr>
        <p:spPr>
          <a:xfrm>
            <a:off x="1705730" y="4367222"/>
            <a:ext cx="1356040"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terrible</a:t>
            </a:r>
            <a:r>
              <a:rPr sz="1634" spc="-36" dirty="0">
                <a:latin typeface="Arial"/>
                <a:cs typeface="Arial"/>
              </a:rPr>
              <a:t> </a:t>
            </a:r>
            <a:r>
              <a:rPr sz="1634" spc="-9" dirty="0">
                <a:latin typeface="Arial"/>
                <a:cs typeface="Arial"/>
              </a:rPr>
              <a:t>scaling</a:t>
            </a:r>
            <a:endParaRPr sz="1634">
              <a:latin typeface="Arial"/>
              <a:cs typeface="Arial"/>
            </a:endParaRPr>
          </a:p>
        </p:txBody>
      </p:sp>
      <p:sp>
        <p:nvSpPr>
          <p:cNvPr id="124" name="object 124"/>
          <p:cNvSpPr/>
          <p:nvPr/>
        </p:nvSpPr>
        <p:spPr>
          <a:xfrm>
            <a:off x="3162620" y="4547027"/>
            <a:ext cx="304288" cy="304288"/>
          </a:xfrm>
          <a:custGeom>
            <a:avLst/>
            <a:gdLst/>
            <a:ahLst/>
            <a:cxnLst/>
            <a:rect l="l" t="t" r="r" b="b"/>
            <a:pathLst>
              <a:path w="335280" h="335279">
                <a:moveTo>
                  <a:pt x="38100" y="0"/>
                </a:moveTo>
                <a:lnTo>
                  <a:pt x="0" y="38100"/>
                </a:lnTo>
                <a:lnTo>
                  <a:pt x="295910" y="335280"/>
                </a:lnTo>
                <a:lnTo>
                  <a:pt x="314960" y="314960"/>
                </a:lnTo>
                <a:lnTo>
                  <a:pt x="335280" y="295910"/>
                </a:lnTo>
                <a:lnTo>
                  <a:pt x="38100" y="0"/>
                </a:lnTo>
                <a:close/>
              </a:path>
            </a:pathLst>
          </a:custGeom>
          <a:solidFill>
            <a:srgbClr val="000000"/>
          </a:solidFill>
        </p:spPr>
        <p:txBody>
          <a:bodyPr wrap="square" lIns="0" tIns="0" rIns="0" bIns="0" rtlCol="0"/>
          <a:lstStyle/>
          <a:p>
            <a:endParaRPr sz="1634"/>
          </a:p>
        </p:txBody>
      </p:sp>
      <p:sp>
        <p:nvSpPr>
          <p:cNvPr id="125" name="object 125"/>
          <p:cNvSpPr/>
          <p:nvPr/>
        </p:nvSpPr>
        <p:spPr>
          <a:xfrm>
            <a:off x="3351646" y="4736053"/>
            <a:ext cx="243200" cy="243200"/>
          </a:xfrm>
          <a:custGeom>
            <a:avLst/>
            <a:gdLst/>
            <a:ahLst/>
            <a:cxnLst/>
            <a:rect l="l" t="t" r="r" b="b"/>
            <a:pathLst>
              <a:path w="267969" h="267970">
                <a:moveTo>
                  <a:pt x="133350" y="0"/>
                </a:moveTo>
                <a:lnTo>
                  <a:pt x="0" y="133350"/>
                </a:lnTo>
                <a:lnTo>
                  <a:pt x="267969" y="267970"/>
                </a:lnTo>
                <a:lnTo>
                  <a:pt x="133350" y="0"/>
                </a:lnTo>
                <a:close/>
              </a:path>
            </a:pathLst>
          </a:custGeom>
          <a:solidFill>
            <a:srgbClr val="000000"/>
          </a:solidFill>
        </p:spPr>
        <p:txBody>
          <a:bodyPr wrap="square" lIns="0" tIns="0" rIns="0" bIns="0" rtlCol="0"/>
          <a:lstStyle/>
          <a:p>
            <a:endParaRPr sz="1634"/>
          </a:p>
        </p:txBody>
      </p:sp>
    </p:spTree>
    <p:extLst>
      <p:ext uri="{BB962C8B-B14F-4D97-AF65-F5344CB8AC3E}">
        <p14:creationId xmlns:p14="http://schemas.microsoft.com/office/powerpoint/2010/main" val="3987597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52753" y="1424619"/>
            <a:ext cx="5485247" cy="4460582"/>
          </a:xfrm>
          <a:custGeom>
            <a:avLst/>
            <a:gdLst/>
            <a:ahLst/>
            <a:cxnLst/>
            <a:rect l="l" t="t" r="r" b="b"/>
            <a:pathLst>
              <a:path w="6043930" h="4914900">
                <a:moveTo>
                  <a:pt x="3022600" y="4914900"/>
                </a:moveTo>
                <a:lnTo>
                  <a:pt x="0" y="4914900"/>
                </a:lnTo>
                <a:lnTo>
                  <a:pt x="0" y="0"/>
                </a:lnTo>
                <a:lnTo>
                  <a:pt x="6043930" y="0"/>
                </a:lnTo>
                <a:lnTo>
                  <a:pt x="6043930" y="4914900"/>
                </a:lnTo>
                <a:lnTo>
                  <a:pt x="3022600" y="4914900"/>
                </a:lnTo>
                <a:close/>
              </a:path>
            </a:pathLst>
          </a:custGeom>
          <a:ln w="3175">
            <a:solidFill>
              <a:srgbClr val="B2B2B2"/>
            </a:solidFill>
          </a:ln>
        </p:spPr>
        <p:txBody>
          <a:bodyPr wrap="square" lIns="0" tIns="0" rIns="0" bIns="0" rtlCol="0"/>
          <a:lstStyle/>
          <a:p>
            <a:endParaRPr sz="1634"/>
          </a:p>
        </p:txBody>
      </p:sp>
      <p:sp>
        <p:nvSpPr>
          <p:cNvPr id="4" name="object 4"/>
          <p:cNvSpPr/>
          <p:nvPr/>
        </p:nvSpPr>
        <p:spPr>
          <a:xfrm>
            <a:off x="3752753" y="5885201"/>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5" name="object 5"/>
          <p:cNvSpPr/>
          <p:nvPr/>
        </p:nvSpPr>
        <p:spPr>
          <a:xfrm>
            <a:off x="3752753" y="5141771"/>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3752753" y="4398341"/>
            <a:ext cx="5444906" cy="0"/>
          </a:xfrm>
          <a:custGeom>
            <a:avLst/>
            <a:gdLst/>
            <a:ahLst/>
            <a:cxnLst/>
            <a:rect l="l" t="t" r="r" b="b"/>
            <a:pathLst>
              <a:path w="5999480">
                <a:moveTo>
                  <a:pt x="0" y="0"/>
                </a:moveTo>
                <a:lnTo>
                  <a:pt x="599948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3752753" y="3654911"/>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752753" y="2911480"/>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9" name="object 9"/>
          <p:cNvSpPr/>
          <p:nvPr/>
        </p:nvSpPr>
        <p:spPr>
          <a:xfrm>
            <a:off x="8364326" y="2168050"/>
            <a:ext cx="873675" cy="0"/>
          </a:xfrm>
          <a:custGeom>
            <a:avLst/>
            <a:gdLst/>
            <a:ahLst/>
            <a:cxnLst/>
            <a:rect l="l" t="t" r="r" b="b"/>
            <a:pathLst>
              <a:path w="962659">
                <a:moveTo>
                  <a:pt x="0" y="0"/>
                </a:moveTo>
                <a:lnTo>
                  <a:pt x="96266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7907895" y="2168050"/>
            <a:ext cx="374597" cy="0"/>
          </a:xfrm>
          <a:custGeom>
            <a:avLst/>
            <a:gdLst/>
            <a:ahLst/>
            <a:cxnLst/>
            <a:rect l="l" t="t" r="r" b="b"/>
            <a:pathLst>
              <a:path w="412750">
                <a:moveTo>
                  <a:pt x="0" y="0"/>
                </a:moveTo>
                <a:lnTo>
                  <a:pt x="41275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3752753" y="2168050"/>
            <a:ext cx="4073306" cy="0"/>
          </a:xfrm>
          <a:custGeom>
            <a:avLst/>
            <a:gdLst/>
            <a:ahLst/>
            <a:cxnLst/>
            <a:rect l="l" t="t" r="r" b="b"/>
            <a:pathLst>
              <a:path w="4488180">
                <a:moveTo>
                  <a:pt x="0" y="0"/>
                </a:moveTo>
                <a:lnTo>
                  <a:pt x="448818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752753" y="1424619"/>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752753"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3752753"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421033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21033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6667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46667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51243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51243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5807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55807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60383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0383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4959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4959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9523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69523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74099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4099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8664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78664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83239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83239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78041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878041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92380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92380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3752753" y="5885201"/>
            <a:ext cx="5485247" cy="0"/>
          </a:xfrm>
          <a:custGeom>
            <a:avLst/>
            <a:gdLst/>
            <a:ahLst/>
            <a:cxnLst/>
            <a:rect l="l" t="t" r="r" b="b"/>
            <a:pathLst>
              <a:path w="6043930">
                <a:moveTo>
                  <a:pt x="0" y="0"/>
                </a:moveTo>
                <a:lnTo>
                  <a:pt x="604393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3704345" y="588520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04345" y="588520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04345" y="514177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04345" y="514177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04345" y="439834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04345" y="439834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04345" y="365491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04345" y="365491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04345" y="291148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04345" y="291148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04345" y="216805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04345" y="216805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0434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0434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52753" y="1424619"/>
            <a:ext cx="0" cy="4180498"/>
          </a:xfrm>
          <a:custGeom>
            <a:avLst/>
            <a:gdLst/>
            <a:ahLst/>
            <a:cxnLst/>
            <a:rect l="l" t="t" r="r" b="b"/>
            <a:pathLst>
              <a:path h="4606290">
                <a:moveTo>
                  <a:pt x="0" y="0"/>
                </a:moveTo>
                <a:lnTo>
                  <a:pt x="0" y="460629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752753" y="5686952"/>
            <a:ext cx="0" cy="198248"/>
          </a:xfrm>
          <a:custGeom>
            <a:avLst/>
            <a:gdLst/>
            <a:ahLst/>
            <a:cxnLst/>
            <a:rect l="l" t="t" r="r" b="b"/>
            <a:pathLst>
              <a:path h="218439">
                <a:moveTo>
                  <a:pt x="0" y="0"/>
                </a:moveTo>
                <a:lnTo>
                  <a:pt x="0" y="218440"/>
                </a:lnTo>
              </a:path>
            </a:pathLst>
          </a:custGeom>
          <a:ln w="3175">
            <a:solidFill>
              <a:srgbClr val="B2B2B2"/>
            </a:solidFill>
          </a:ln>
        </p:spPr>
        <p:txBody>
          <a:bodyPr wrap="square" lIns="0" tIns="0" rIns="0" bIns="0" rtlCol="0"/>
          <a:lstStyle/>
          <a:p>
            <a:endParaRPr sz="1634"/>
          </a:p>
        </p:txBody>
      </p:sp>
      <p:sp>
        <p:nvSpPr>
          <p:cNvPr id="56" name="object 56"/>
          <p:cNvSpPr/>
          <p:nvPr/>
        </p:nvSpPr>
        <p:spPr>
          <a:xfrm>
            <a:off x="3752753" y="2153066"/>
            <a:ext cx="5485247" cy="3493546"/>
          </a:xfrm>
          <a:custGeom>
            <a:avLst/>
            <a:gdLst/>
            <a:ahLst/>
            <a:cxnLst/>
            <a:rect l="l" t="t" r="r" b="b"/>
            <a:pathLst>
              <a:path w="6043930" h="3849370">
                <a:moveTo>
                  <a:pt x="0" y="3849370"/>
                </a:moveTo>
                <a:lnTo>
                  <a:pt x="504190" y="3357879"/>
                </a:lnTo>
                <a:lnTo>
                  <a:pt x="1007110" y="2778760"/>
                </a:lnTo>
                <a:lnTo>
                  <a:pt x="1511300" y="2251710"/>
                </a:lnTo>
                <a:lnTo>
                  <a:pt x="2014220" y="1719579"/>
                </a:lnTo>
                <a:lnTo>
                  <a:pt x="2518410" y="1224279"/>
                </a:lnTo>
                <a:lnTo>
                  <a:pt x="3022600" y="786129"/>
                </a:lnTo>
                <a:lnTo>
                  <a:pt x="3525520" y="430529"/>
                </a:lnTo>
                <a:lnTo>
                  <a:pt x="4029710" y="130810"/>
                </a:lnTo>
                <a:lnTo>
                  <a:pt x="4532630" y="17779"/>
                </a:lnTo>
                <a:lnTo>
                  <a:pt x="5036820" y="0"/>
                </a:lnTo>
                <a:lnTo>
                  <a:pt x="5539740" y="1979929"/>
                </a:lnTo>
                <a:lnTo>
                  <a:pt x="6043930" y="2446020"/>
                </a:lnTo>
              </a:path>
            </a:pathLst>
          </a:custGeom>
          <a:ln w="63974">
            <a:solidFill>
              <a:srgbClr val="999999"/>
            </a:solidFill>
          </a:ln>
        </p:spPr>
        <p:txBody>
          <a:bodyPr wrap="square" lIns="0" tIns="0" rIns="0" bIns="0" rtlCol="0"/>
          <a:lstStyle/>
          <a:p>
            <a:endParaRPr sz="1634"/>
          </a:p>
        </p:txBody>
      </p:sp>
      <p:sp>
        <p:nvSpPr>
          <p:cNvPr id="57" name="object 57"/>
          <p:cNvSpPr/>
          <p:nvPr/>
        </p:nvSpPr>
        <p:spPr>
          <a:xfrm>
            <a:off x="3712412" y="5605118"/>
            <a:ext cx="81835" cy="81835"/>
          </a:xfrm>
          <a:custGeom>
            <a:avLst/>
            <a:gdLst/>
            <a:ahLst/>
            <a:cxnLst/>
            <a:rect l="l" t="t" r="r" b="b"/>
            <a:pathLst>
              <a:path w="90169"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58" name="object 58"/>
          <p:cNvSpPr/>
          <p:nvPr/>
        </p:nvSpPr>
        <p:spPr>
          <a:xfrm>
            <a:off x="3712412" y="5605118"/>
            <a:ext cx="81835" cy="81835"/>
          </a:xfrm>
          <a:custGeom>
            <a:avLst/>
            <a:gdLst/>
            <a:ahLst/>
            <a:cxnLst/>
            <a:rect l="l" t="t" r="r" b="b"/>
            <a:pathLst>
              <a:path w="90169"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4168844" y="5160213"/>
            <a:ext cx="81835" cy="81835"/>
          </a:xfrm>
          <a:custGeom>
            <a:avLst/>
            <a:gdLst/>
            <a:ahLst/>
            <a:cxnLst/>
            <a:rect l="l" t="t" r="r" b="b"/>
            <a:pathLst>
              <a:path w="90169" h="90170">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60" name="object 60"/>
          <p:cNvSpPr/>
          <p:nvPr/>
        </p:nvSpPr>
        <p:spPr>
          <a:xfrm>
            <a:off x="4168844" y="5160213"/>
            <a:ext cx="81835" cy="81835"/>
          </a:xfrm>
          <a:custGeom>
            <a:avLst/>
            <a:gdLst/>
            <a:ahLst/>
            <a:cxnLst/>
            <a:rect l="l" t="t" r="r" b="b"/>
            <a:pathLst>
              <a:path w="90169" h="90170">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4626429" y="4633472"/>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62" name="object 62"/>
          <p:cNvSpPr/>
          <p:nvPr/>
        </p:nvSpPr>
        <p:spPr>
          <a:xfrm>
            <a:off x="4626429" y="4633472"/>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5082861" y="4155141"/>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64" name="object 64"/>
          <p:cNvSpPr/>
          <p:nvPr/>
        </p:nvSpPr>
        <p:spPr>
          <a:xfrm>
            <a:off x="5082861" y="4155141"/>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5540443" y="3673353"/>
            <a:ext cx="81835" cy="81835"/>
          </a:xfrm>
          <a:custGeom>
            <a:avLst/>
            <a:gdLst/>
            <a:ahLst/>
            <a:cxnLst/>
            <a:rect l="l" t="t" r="r" b="b"/>
            <a:pathLst>
              <a:path w="90170" h="90170">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66" name="object 66"/>
          <p:cNvSpPr/>
          <p:nvPr/>
        </p:nvSpPr>
        <p:spPr>
          <a:xfrm>
            <a:off x="5540443" y="3673353"/>
            <a:ext cx="81835" cy="81835"/>
          </a:xfrm>
          <a:custGeom>
            <a:avLst/>
            <a:gdLst/>
            <a:ahLst/>
            <a:cxnLst/>
            <a:rect l="l" t="t" r="r" b="b"/>
            <a:pathLst>
              <a:path w="90170" h="90170">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5998029" y="3222685"/>
            <a:ext cx="80682" cy="81835"/>
          </a:xfrm>
          <a:custGeom>
            <a:avLst/>
            <a:gdLst/>
            <a:ahLst/>
            <a:cxnLst/>
            <a:rect l="l" t="t" r="r" b="b"/>
            <a:pathLst>
              <a:path w="88900" h="90170">
                <a:moveTo>
                  <a:pt x="0" y="0"/>
                </a:moveTo>
                <a:lnTo>
                  <a:pt x="88900" y="0"/>
                </a:lnTo>
                <a:lnTo>
                  <a:pt x="88900" y="90169"/>
                </a:lnTo>
                <a:lnTo>
                  <a:pt x="0" y="90169"/>
                </a:lnTo>
                <a:lnTo>
                  <a:pt x="0" y="0"/>
                </a:lnTo>
                <a:close/>
              </a:path>
            </a:pathLst>
          </a:custGeom>
          <a:solidFill>
            <a:srgbClr val="999999"/>
          </a:solidFill>
        </p:spPr>
        <p:txBody>
          <a:bodyPr wrap="square" lIns="0" tIns="0" rIns="0" bIns="0" rtlCol="0"/>
          <a:lstStyle/>
          <a:p>
            <a:endParaRPr sz="1634"/>
          </a:p>
        </p:txBody>
      </p:sp>
      <p:sp>
        <p:nvSpPr>
          <p:cNvPr id="68" name="object 68"/>
          <p:cNvSpPr/>
          <p:nvPr/>
        </p:nvSpPr>
        <p:spPr>
          <a:xfrm>
            <a:off x="5998029" y="3222685"/>
            <a:ext cx="80682" cy="81835"/>
          </a:xfrm>
          <a:custGeom>
            <a:avLst/>
            <a:gdLst/>
            <a:ahLst/>
            <a:cxnLst/>
            <a:rect l="l" t="t" r="r" b="b"/>
            <a:pathLst>
              <a:path w="88900" h="90170">
                <a:moveTo>
                  <a:pt x="0" y="0"/>
                </a:moveTo>
                <a:lnTo>
                  <a:pt x="0" y="90169"/>
                </a:lnTo>
                <a:lnTo>
                  <a:pt x="88900" y="90169"/>
                </a:lnTo>
                <a:lnTo>
                  <a:pt x="88900" y="0"/>
                </a:lnTo>
                <a:lnTo>
                  <a:pt x="0" y="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6454460" y="2826187"/>
            <a:ext cx="81835" cy="81835"/>
          </a:xfrm>
          <a:custGeom>
            <a:avLst/>
            <a:gdLst/>
            <a:ahLst/>
            <a:cxnLst/>
            <a:rect l="l" t="t" r="r" b="b"/>
            <a:pathLst>
              <a:path w="90170" h="90169">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70" name="object 70"/>
          <p:cNvSpPr/>
          <p:nvPr/>
        </p:nvSpPr>
        <p:spPr>
          <a:xfrm>
            <a:off x="6454460" y="2826187"/>
            <a:ext cx="81835" cy="81835"/>
          </a:xfrm>
          <a:custGeom>
            <a:avLst/>
            <a:gdLst/>
            <a:ahLst/>
            <a:cxnLst/>
            <a:rect l="l" t="t" r="r" b="b"/>
            <a:pathLst>
              <a:path w="90170" h="90169">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912043" y="2503457"/>
            <a:ext cx="81835" cy="81835"/>
          </a:xfrm>
          <a:custGeom>
            <a:avLst/>
            <a:gdLst/>
            <a:ahLst/>
            <a:cxnLst/>
            <a:rect l="l" t="t" r="r" b="b"/>
            <a:pathLst>
              <a:path w="90170" h="90169">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72" name="object 72"/>
          <p:cNvSpPr/>
          <p:nvPr/>
        </p:nvSpPr>
        <p:spPr>
          <a:xfrm>
            <a:off x="6912043" y="2503457"/>
            <a:ext cx="81835" cy="81835"/>
          </a:xfrm>
          <a:custGeom>
            <a:avLst/>
            <a:gdLst/>
            <a:ahLst/>
            <a:cxnLst/>
            <a:rect l="l" t="t" r="r" b="b"/>
            <a:pathLst>
              <a:path w="90170" h="90169">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7368476" y="2231443"/>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74" name="object 74"/>
          <p:cNvSpPr/>
          <p:nvPr/>
        </p:nvSpPr>
        <p:spPr>
          <a:xfrm>
            <a:off x="7368476" y="2231443"/>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7826059" y="2128861"/>
            <a:ext cx="81835" cy="81835"/>
          </a:xfrm>
          <a:custGeom>
            <a:avLst/>
            <a:gdLst/>
            <a:ahLst/>
            <a:cxnLst/>
            <a:rect l="l" t="t" r="r" b="b"/>
            <a:pathLst>
              <a:path w="90170" h="90169">
                <a:moveTo>
                  <a:pt x="0" y="0"/>
                </a:moveTo>
                <a:lnTo>
                  <a:pt x="90170" y="0"/>
                </a:lnTo>
                <a:lnTo>
                  <a:pt x="90170" y="90170"/>
                </a:lnTo>
                <a:lnTo>
                  <a:pt x="0" y="90170"/>
                </a:lnTo>
                <a:lnTo>
                  <a:pt x="0" y="0"/>
                </a:lnTo>
                <a:close/>
              </a:path>
            </a:pathLst>
          </a:custGeom>
          <a:solidFill>
            <a:srgbClr val="999999"/>
          </a:solidFill>
        </p:spPr>
        <p:txBody>
          <a:bodyPr wrap="square" lIns="0" tIns="0" rIns="0" bIns="0" rtlCol="0"/>
          <a:lstStyle/>
          <a:p>
            <a:endParaRPr sz="1634"/>
          </a:p>
        </p:txBody>
      </p:sp>
      <p:sp>
        <p:nvSpPr>
          <p:cNvPr id="76" name="object 76"/>
          <p:cNvSpPr/>
          <p:nvPr/>
        </p:nvSpPr>
        <p:spPr>
          <a:xfrm>
            <a:off x="7826059" y="2128861"/>
            <a:ext cx="81835" cy="81835"/>
          </a:xfrm>
          <a:custGeom>
            <a:avLst/>
            <a:gdLst/>
            <a:ahLst/>
            <a:cxnLst/>
            <a:rect l="l" t="t" r="r" b="b"/>
            <a:pathLst>
              <a:path w="90170" h="90169">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8282493" y="2112726"/>
            <a:ext cx="81835" cy="81835"/>
          </a:xfrm>
          <a:custGeom>
            <a:avLst/>
            <a:gdLst/>
            <a:ahLst/>
            <a:cxnLst/>
            <a:rect l="l" t="t" r="r" b="b"/>
            <a:pathLst>
              <a:path w="90170" h="90169">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78" name="object 78"/>
          <p:cNvSpPr/>
          <p:nvPr/>
        </p:nvSpPr>
        <p:spPr>
          <a:xfrm>
            <a:off x="8282493" y="2112726"/>
            <a:ext cx="81835" cy="81835"/>
          </a:xfrm>
          <a:custGeom>
            <a:avLst/>
            <a:gdLst/>
            <a:ahLst/>
            <a:cxnLst/>
            <a:rect l="l" t="t" r="r" b="b"/>
            <a:pathLst>
              <a:path w="90170" h="90169">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8740076" y="3908485"/>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80" name="object 80"/>
          <p:cNvSpPr/>
          <p:nvPr/>
        </p:nvSpPr>
        <p:spPr>
          <a:xfrm>
            <a:off x="8740076" y="3908485"/>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9197659" y="4331489"/>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82" name="object 82"/>
          <p:cNvSpPr/>
          <p:nvPr/>
        </p:nvSpPr>
        <p:spPr>
          <a:xfrm>
            <a:off x="9197659" y="4331489"/>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3" name="object 83"/>
          <p:cNvSpPr txBox="1"/>
          <p:nvPr/>
        </p:nvSpPr>
        <p:spPr>
          <a:xfrm>
            <a:off x="3348191" y="5039189"/>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84" name="object 84"/>
          <p:cNvSpPr txBox="1"/>
          <p:nvPr/>
        </p:nvSpPr>
        <p:spPr>
          <a:xfrm>
            <a:off x="3348191" y="4295759"/>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85" name="object 85"/>
          <p:cNvSpPr txBox="1"/>
          <p:nvPr/>
        </p:nvSpPr>
        <p:spPr>
          <a:xfrm>
            <a:off x="3348191" y="3552329"/>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r>
              <a:rPr sz="1089" spc="5" dirty="0">
                <a:latin typeface="Arial"/>
                <a:cs typeface="Arial"/>
              </a:rPr>
              <a:t>0</a:t>
            </a:r>
            <a:r>
              <a:rPr sz="1089" dirty="0">
                <a:latin typeface="Arial"/>
                <a:cs typeface="Arial"/>
              </a:rPr>
              <a:t>00</a:t>
            </a:r>
            <a:endParaRPr sz="1089">
              <a:latin typeface="Arial"/>
              <a:cs typeface="Arial"/>
            </a:endParaRPr>
          </a:p>
        </p:txBody>
      </p:sp>
      <p:sp>
        <p:nvSpPr>
          <p:cNvPr id="86" name="object 86"/>
          <p:cNvSpPr txBox="1"/>
          <p:nvPr/>
        </p:nvSpPr>
        <p:spPr>
          <a:xfrm>
            <a:off x="3348191" y="2808898"/>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r>
              <a:rPr sz="1089" spc="5" dirty="0">
                <a:latin typeface="Arial"/>
                <a:cs typeface="Arial"/>
              </a:rPr>
              <a:t>0</a:t>
            </a:r>
            <a:r>
              <a:rPr sz="1089" dirty="0">
                <a:latin typeface="Arial"/>
                <a:cs typeface="Arial"/>
              </a:rPr>
              <a:t>00</a:t>
            </a:r>
            <a:endParaRPr sz="1089">
              <a:latin typeface="Arial"/>
              <a:cs typeface="Arial"/>
            </a:endParaRPr>
          </a:p>
        </p:txBody>
      </p:sp>
      <p:sp>
        <p:nvSpPr>
          <p:cNvPr id="87" name="object 87"/>
          <p:cNvSpPr/>
          <p:nvPr/>
        </p:nvSpPr>
        <p:spPr>
          <a:xfrm>
            <a:off x="4160200" y="1701031"/>
            <a:ext cx="0" cy="58207"/>
          </a:xfrm>
          <a:custGeom>
            <a:avLst/>
            <a:gdLst/>
            <a:ahLst/>
            <a:cxnLst/>
            <a:rect l="l" t="t" r="r" b="b"/>
            <a:pathLst>
              <a:path h="64135">
                <a:moveTo>
                  <a:pt x="0" y="0"/>
                </a:moveTo>
                <a:lnTo>
                  <a:pt x="0" y="63974"/>
                </a:lnTo>
              </a:path>
            </a:pathLst>
          </a:custGeom>
          <a:ln w="49529">
            <a:solidFill>
              <a:srgbClr val="999999"/>
            </a:solidFill>
          </a:ln>
        </p:spPr>
        <p:txBody>
          <a:bodyPr wrap="square" lIns="0" tIns="0" rIns="0" bIns="0" rtlCol="0"/>
          <a:lstStyle/>
          <a:p>
            <a:endParaRPr sz="1634"/>
          </a:p>
        </p:txBody>
      </p:sp>
      <p:sp>
        <p:nvSpPr>
          <p:cNvPr id="88" name="object 88"/>
          <p:cNvSpPr/>
          <p:nvPr/>
        </p:nvSpPr>
        <p:spPr>
          <a:xfrm>
            <a:off x="4024192" y="1701031"/>
            <a:ext cx="0" cy="58207"/>
          </a:xfrm>
          <a:custGeom>
            <a:avLst/>
            <a:gdLst/>
            <a:ahLst/>
            <a:cxnLst/>
            <a:rect l="l" t="t" r="r" b="b"/>
            <a:pathLst>
              <a:path h="64135">
                <a:moveTo>
                  <a:pt x="0" y="0"/>
                </a:moveTo>
                <a:lnTo>
                  <a:pt x="0" y="63974"/>
                </a:lnTo>
              </a:path>
            </a:pathLst>
          </a:custGeom>
          <a:ln w="49529">
            <a:solidFill>
              <a:srgbClr val="999999"/>
            </a:solidFill>
          </a:ln>
        </p:spPr>
        <p:txBody>
          <a:bodyPr wrap="square" lIns="0" tIns="0" rIns="0" bIns="0" rtlCol="0"/>
          <a:lstStyle/>
          <a:p>
            <a:endParaRPr sz="1634"/>
          </a:p>
        </p:txBody>
      </p:sp>
      <p:sp>
        <p:nvSpPr>
          <p:cNvPr id="89" name="object 89"/>
          <p:cNvSpPr/>
          <p:nvPr/>
        </p:nvSpPr>
        <p:spPr>
          <a:xfrm>
            <a:off x="4046667" y="1683956"/>
            <a:ext cx="91056" cy="91056"/>
          </a:xfrm>
          <a:custGeom>
            <a:avLst/>
            <a:gdLst/>
            <a:ahLst/>
            <a:cxnLst/>
            <a:rect l="l" t="t" r="r" b="b"/>
            <a:pathLst>
              <a:path w="100330" h="100330">
                <a:moveTo>
                  <a:pt x="0" y="0"/>
                </a:moveTo>
                <a:lnTo>
                  <a:pt x="100330" y="0"/>
                </a:lnTo>
                <a:lnTo>
                  <a:pt x="100330" y="100329"/>
                </a:lnTo>
                <a:lnTo>
                  <a:pt x="0" y="100329"/>
                </a:lnTo>
                <a:lnTo>
                  <a:pt x="0" y="0"/>
                </a:lnTo>
                <a:close/>
              </a:path>
            </a:pathLst>
          </a:custGeom>
          <a:solidFill>
            <a:srgbClr val="999999"/>
          </a:solidFill>
        </p:spPr>
        <p:txBody>
          <a:bodyPr wrap="square" lIns="0" tIns="0" rIns="0" bIns="0" rtlCol="0"/>
          <a:lstStyle/>
          <a:p>
            <a:endParaRPr sz="1634"/>
          </a:p>
        </p:txBody>
      </p:sp>
      <p:sp>
        <p:nvSpPr>
          <p:cNvPr id="90" name="object 90"/>
          <p:cNvSpPr/>
          <p:nvPr/>
        </p:nvSpPr>
        <p:spPr>
          <a:xfrm>
            <a:off x="4046667" y="1683956"/>
            <a:ext cx="91056" cy="91056"/>
          </a:xfrm>
          <a:custGeom>
            <a:avLst/>
            <a:gdLst/>
            <a:ahLst/>
            <a:cxnLst/>
            <a:rect l="l" t="t" r="r" b="b"/>
            <a:pathLst>
              <a:path w="100330" h="100330">
                <a:moveTo>
                  <a:pt x="0" y="0"/>
                </a:moveTo>
                <a:lnTo>
                  <a:pt x="0" y="100329"/>
                </a:lnTo>
                <a:lnTo>
                  <a:pt x="100330" y="100329"/>
                </a:lnTo>
                <a:lnTo>
                  <a:pt x="100330" y="0"/>
                </a:lnTo>
                <a:lnTo>
                  <a:pt x="0" y="0"/>
                </a:lnTo>
                <a:close/>
              </a:path>
            </a:pathLst>
          </a:custGeom>
          <a:ln w="3175">
            <a:solidFill>
              <a:srgbClr val="000000"/>
            </a:solidFill>
          </a:ln>
        </p:spPr>
        <p:txBody>
          <a:bodyPr wrap="square" lIns="0" tIns="0" rIns="0" bIns="0" rtlCol="0"/>
          <a:lstStyle/>
          <a:p>
            <a:endParaRPr sz="1634"/>
          </a:p>
        </p:txBody>
      </p:sp>
      <p:sp>
        <p:nvSpPr>
          <p:cNvPr id="91" name="object 91"/>
          <p:cNvSpPr txBox="1"/>
          <p:nvPr/>
        </p:nvSpPr>
        <p:spPr>
          <a:xfrm>
            <a:off x="3270964" y="1322039"/>
            <a:ext cx="1786538" cy="941893"/>
          </a:xfrm>
          <a:prstGeom prst="rect">
            <a:avLst/>
          </a:prstGeom>
        </p:spPr>
        <p:txBody>
          <a:bodyPr vert="horz" wrap="square" lIns="0" tIns="11526" rIns="0" bIns="0" rtlCol="0">
            <a:spAutoFit/>
          </a:bodyPr>
          <a:lstStyle/>
          <a:p>
            <a:pPr marL="11526">
              <a:spcBef>
                <a:spcPts val="91"/>
              </a:spcBef>
            </a:pPr>
            <a:r>
              <a:rPr sz="1089" dirty="0">
                <a:latin typeface="Arial"/>
                <a:cs typeface="Arial"/>
              </a:rPr>
              <a:t>12000</a:t>
            </a:r>
            <a:endParaRPr sz="1089">
              <a:latin typeface="Arial"/>
              <a:cs typeface="Arial"/>
            </a:endParaRPr>
          </a:p>
          <a:p>
            <a:pPr marL="942245">
              <a:spcBef>
                <a:spcPts val="1062"/>
              </a:spcBef>
            </a:pPr>
            <a:r>
              <a:rPr sz="1271" dirty="0">
                <a:latin typeface="Arial"/>
                <a:cs typeface="Arial"/>
              </a:rPr>
              <a:t>Throughput</a:t>
            </a:r>
            <a:endParaRPr sz="1271">
              <a:latin typeface="Arial"/>
              <a:cs typeface="Arial"/>
            </a:endParaRPr>
          </a:p>
          <a:p>
            <a:pPr>
              <a:spcBef>
                <a:spcPts val="27"/>
              </a:spcBef>
            </a:pPr>
            <a:endParaRPr sz="1679">
              <a:latin typeface="Times New Roman"/>
              <a:cs typeface="Times New Roman"/>
            </a:endParaRPr>
          </a:p>
          <a:p>
            <a:pPr marL="11526"/>
            <a:r>
              <a:rPr sz="1089" dirty="0">
                <a:latin typeface="Arial"/>
                <a:cs typeface="Arial"/>
              </a:rPr>
              <a:t>10000</a:t>
            </a:r>
            <a:endParaRPr sz="1089">
              <a:latin typeface="Arial"/>
              <a:cs typeface="Arial"/>
            </a:endParaRPr>
          </a:p>
        </p:txBody>
      </p:sp>
      <p:sp>
        <p:nvSpPr>
          <p:cNvPr id="93" name="object 93"/>
          <p:cNvSpPr txBox="1"/>
          <p:nvPr/>
        </p:nvSpPr>
        <p:spPr>
          <a:xfrm>
            <a:off x="3582170" y="5795721"/>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94" name="object 94"/>
          <p:cNvSpPr txBox="1"/>
          <p:nvPr/>
        </p:nvSpPr>
        <p:spPr>
          <a:xfrm>
            <a:off x="3703193" y="595132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95" name="object 95"/>
          <p:cNvSpPr txBox="1"/>
          <p:nvPr/>
        </p:nvSpPr>
        <p:spPr>
          <a:xfrm>
            <a:off x="4159626" y="595132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96" name="object 96"/>
          <p:cNvSpPr txBox="1"/>
          <p:nvPr/>
        </p:nvSpPr>
        <p:spPr>
          <a:xfrm>
            <a:off x="4617210" y="595132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97" name="object 97"/>
          <p:cNvSpPr txBox="1"/>
          <p:nvPr/>
        </p:nvSpPr>
        <p:spPr>
          <a:xfrm>
            <a:off x="5035603"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2</a:t>
            </a:r>
            <a:endParaRPr sz="1089">
              <a:latin typeface="Arial"/>
              <a:cs typeface="Arial"/>
            </a:endParaRPr>
          </a:p>
        </p:txBody>
      </p:sp>
      <p:sp>
        <p:nvSpPr>
          <p:cNvPr id="98" name="object 98"/>
          <p:cNvSpPr txBox="1"/>
          <p:nvPr/>
        </p:nvSpPr>
        <p:spPr>
          <a:xfrm>
            <a:off x="5492035"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16</a:t>
            </a:r>
            <a:endParaRPr sz="1089">
              <a:latin typeface="Arial"/>
              <a:cs typeface="Arial"/>
            </a:endParaRPr>
          </a:p>
        </p:txBody>
      </p:sp>
      <p:sp>
        <p:nvSpPr>
          <p:cNvPr id="99" name="object 99"/>
          <p:cNvSpPr txBox="1"/>
          <p:nvPr/>
        </p:nvSpPr>
        <p:spPr>
          <a:xfrm>
            <a:off x="5949619"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0</a:t>
            </a:r>
            <a:endParaRPr sz="1089">
              <a:latin typeface="Arial"/>
              <a:cs typeface="Arial"/>
            </a:endParaRPr>
          </a:p>
        </p:txBody>
      </p:sp>
      <p:sp>
        <p:nvSpPr>
          <p:cNvPr id="100" name="object 100"/>
          <p:cNvSpPr txBox="1"/>
          <p:nvPr/>
        </p:nvSpPr>
        <p:spPr>
          <a:xfrm>
            <a:off x="6406050"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24</a:t>
            </a:r>
            <a:endParaRPr sz="1089">
              <a:latin typeface="Arial"/>
              <a:cs typeface="Arial"/>
            </a:endParaRPr>
          </a:p>
        </p:txBody>
      </p:sp>
      <p:sp>
        <p:nvSpPr>
          <p:cNvPr id="101" name="object 101"/>
          <p:cNvSpPr txBox="1"/>
          <p:nvPr/>
        </p:nvSpPr>
        <p:spPr>
          <a:xfrm>
            <a:off x="6863636"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02" name="object 102"/>
          <p:cNvSpPr txBox="1"/>
          <p:nvPr/>
        </p:nvSpPr>
        <p:spPr>
          <a:xfrm>
            <a:off x="7321218"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32</a:t>
            </a:r>
            <a:endParaRPr sz="1089">
              <a:latin typeface="Arial"/>
              <a:cs typeface="Arial"/>
            </a:endParaRPr>
          </a:p>
        </p:txBody>
      </p:sp>
      <p:sp>
        <p:nvSpPr>
          <p:cNvPr id="103" name="object 103"/>
          <p:cNvSpPr txBox="1"/>
          <p:nvPr/>
        </p:nvSpPr>
        <p:spPr>
          <a:xfrm>
            <a:off x="7777651"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36</a:t>
            </a:r>
            <a:endParaRPr sz="1089">
              <a:latin typeface="Arial"/>
              <a:cs typeface="Arial"/>
            </a:endParaRPr>
          </a:p>
        </p:txBody>
      </p:sp>
      <p:sp>
        <p:nvSpPr>
          <p:cNvPr id="104" name="object 104"/>
          <p:cNvSpPr txBox="1"/>
          <p:nvPr/>
        </p:nvSpPr>
        <p:spPr>
          <a:xfrm>
            <a:off x="8235234"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0</a:t>
            </a:r>
            <a:endParaRPr sz="1089">
              <a:latin typeface="Arial"/>
              <a:cs typeface="Arial"/>
            </a:endParaRPr>
          </a:p>
        </p:txBody>
      </p:sp>
      <p:sp>
        <p:nvSpPr>
          <p:cNvPr id="105" name="object 105"/>
          <p:cNvSpPr txBox="1"/>
          <p:nvPr/>
        </p:nvSpPr>
        <p:spPr>
          <a:xfrm>
            <a:off x="8691667"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44</a:t>
            </a:r>
            <a:endParaRPr sz="1089">
              <a:latin typeface="Arial"/>
              <a:cs typeface="Arial"/>
            </a:endParaRPr>
          </a:p>
        </p:txBody>
      </p:sp>
      <p:sp>
        <p:nvSpPr>
          <p:cNvPr id="106" name="object 106"/>
          <p:cNvSpPr txBox="1"/>
          <p:nvPr/>
        </p:nvSpPr>
        <p:spPr>
          <a:xfrm>
            <a:off x="9149251"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48</a:t>
            </a:r>
            <a:endParaRPr sz="1089">
              <a:latin typeface="Arial"/>
              <a:cs typeface="Arial"/>
            </a:endParaRPr>
          </a:p>
        </p:txBody>
      </p:sp>
      <p:sp>
        <p:nvSpPr>
          <p:cNvPr id="107" name="object 107"/>
          <p:cNvSpPr txBox="1"/>
          <p:nvPr/>
        </p:nvSpPr>
        <p:spPr>
          <a:xfrm>
            <a:off x="6041827" y="6208110"/>
            <a:ext cx="512909" cy="218008"/>
          </a:xfrm>
          <a:prstGeom prst="rect">
            <a:avLst/>
          </a:prstGeom>
        </p:spPr>
        <p:txBody>
          <a:bodyPr vert="horz" wrap="square" lIns="0" tIns="0" rIns="0" bIns="0" rtlCol="0">
            <a:spAutoFit/>
          </a:bodyPr>
          <a:lstStyle/>
          <a:p>
            <a:pPr marL="11526">
              <a:lnSpc>
                <a:spcPts val="1697"/>
              </a:lnSpc>
            </a:pPr>
            <a:r>
              <a:rPr sz="1452" spc="-27" dirty="0">
                <a:latin typeface="Arial"/>
                <a:cs typeface="Arial"/>
              </a:rPr>
              <a:t>C</a:t>
            </a:r>
            <a:r>
              <a:rPr sz="1452" dirty="0">
                <a:latin typeface="Arial"/>
                <a:cs typeface="Arial"/>
              </a:rPr>
              <a:t>o</a:t>
            </a:r>
            <a:r>
              <a:rPr sz="1452" spc="-14" dirty="0">
                <a:latin typeface="Arial"/>
                <a:cs typeface="Arial"/>
              </a:rPr>
              <a:t>r</a:t>
            </a:r>
            <a:r>
              <a:rPr sz="1452" dirty="0">
                <a:latin typeface="Arial"/>
                <a:cs typeface="Arial"/>
              </a:rPr>
              <a:t>es</a:t>
            </a:r>
            <a:endParaRPr sz="1452">
              <a:latin typeface="Arial"/>
              <a:cs typeface="Arial"/>
            </a:endParaRPr>
          </a:p>
        </p:txBody>
      </p:sp>
      <p:sp>
        <p:nvSpPr>
          <p:cNvPr id="92" name="object 92"/>
          <p:cNvSpPr txBox="1"/>
          <p:nvPr/>
        </p:nvSpPr>
        <p:spPr>
          <a:xfrm>
            <a:off x="2961216" y="2552304"/>
            <a:ext cx="192360" cy="2359383"/>
          </a:xfrm>
          <a:prstGeom prst="rect">
            <a:avLst/>
          </a:prstGeom>
        </p:spPr>
        <p:txBody>
          <a:bodyPr vert="vert270" wrap="square" lIns="0" tIns="0" rIns="0" bIns="0" rtlCol="0">
            <a:spAutoFit/>
          </a:bodyPr>
          <a:lstStyle/>
          <a:p>
            <a:pPr marL="11526">
              <a:lnSpc>
                <a:spcPts val="1493"/>
              </a:lnSpc>
            </a:pPr>
            <a:r>
              <a:rPr sz="1271" spc="45" dirty="0">
                <a:latin typeface="Arial"/>
                <a:cs typeface="Arial"/>
              </a:rPr>
              <a:t>T</a:t>
            </a:r>
            <a:r>
              <a:rPr sz="1271" spc="-36" dirty="0">
                <a:latin typeface="Arial"/>
                <a:cs typeface="Arial"/>
              </a:rPr>
              <a:t>h</a:t>
            </a:r>
            <a:r>
              <a:rPr sz="1271" spc="-18" dirty="0">
                <a:latin typeface="Arial"/>
                <a:cs typeface="Arial"/>
              </a:rPr>
              <a:t>r</a:t>
            </a:r>
            <a:r>
              <a:rPr sz="1271" spc="45" dirty="0">
                <a:latin typeface="Arial"/>
                <a:cs typeface="Arial"/>
              </a:rPr>
              <a:t>o</a:t>
            </a:r>
            <a:r>
              <a:rPr sz="1271" spc="-27" dirty="0">
                <a:latin typeface="Arial"/>
                <a:cs typeface="Arial"/>
              </a:rPr>
              <a:t>u</a:t>
            </a:r>
            <a:r>
              <a:rPr sz="1271" spc="45" dirty="0">
                <a:latin typeface="Arial"/>
                <a:cs typeface="Arial"/>
              </a:rPr>
              <a:t>g</a:t>
            </a:r>
            <a:r>
              <a:rPr sz="1271" spc="-36" dirty="0">
                <a:latin typeface="Arial"/>
                <a:cs typeface="Arial"/>
              </a:rPr>
              <a:t>h</a:t>
            </a:r>
            <a:r>
              <a:rPr sz="1271" spc="45" dirty="0">
                <a:latin typeface="Arial"/>
                <a:cs typeface="Arial"/>
              </a:rPr>
              <a:t>p</a:t>
            </a:r>
            <a:r>
              <a:rPr sz="1271" spc="-27" dirty="0">
                <a:latin typeface="Arial"/>
                <a:cs typeface="Arial"/>
              </a:rPr>
              <a:t>u</a:t>
            </a:r>
            <a:r>
              <a:rPr sz="1271" dirty="0">
                <a:latin typeface="Arial"/>
                <a:cs typeface="Arial"/>
              </a:rPr>
              <a:t>t</a:t>
            </a:r>
            <a:r>
              <a:rPr sz="1271" spc="-27" dirty="0">
                <a:latin typeface="Arial"/>
                <a:cs typeface="Arial"/>
              </a:rPr>
              <a:t> </a:t>
            </a:r>
            <a:r>
              <a:rPr sz="1271" spc="-18" dirty="0">
                <a:latin typeface="Arial"/>
                <a:cs typeface="Arial"/>
              </a:rPr>
              <a:t>(</a:t>
            </a:r>
            <a:r>
              <a:rPr sz="1271" spc="23" dirty="0">
                <a:latin typeface="Arial"/>
                <a:cs typeface="Arial"/>
              </a:rPr>
              <a:t>m</a:t>
            </a:r>
            <a:r>
              <a:rPr sz="1271" spc="32" dirty="0">
                <a:latin typeface="Arial"/>
                <a:cs typeface="Arial"/>
              </a:rPr>
              <a:t>e</a:t>
            </a:r>
            <a:r>
              <a:rPr sz="1271" spc="45" dirty="0">
                <a:latin typeface="Arial"/>
                <a:cs typeface="Arial"/>
              </a:rPr>
              <a:t>s</a:t>
            </a:r>
            <a:r>
              <a:rPr sz="1271" spc="50" dirty="0">
                <a:latin typeface="Arial"/>
                <a:cs typeface="Arial"/>
              </a:rPr>
              <a:t>s</a:t>
            </a:r>
            <a:r>
              <a:rPr sz="1271" spc="-36" dirty="0">
                <a:latin typeface="Arial"/>
                <a:cs typeface="Arial"/>
              </a:rPr>
              <a:t>a</a:t>
            </a:r>
            <a:r>
              <a:rPr sz="1271" spc="45" dirty="0">
                <a:latin typeface="Arial"/>
                <a:cs typeface="Arial"/>
              </a:rPr>
              <a:t>g</a:t>
            </a:r>
            <a:r>
              <a:rPr sz="1271" spc="32" dirty="0">
                <a:latin typeface="Arial"/>
                <a:cs typeface="Arial"/>
              </a:rPr>
              <a:t>e</a:t>
            </a:r>
            <a:r>
              <a:rPr sz="1271" spc="45" dirty="0">
                <a:latin typeface="Arial"/>
                <a:cs typeface="Arial"/>
              </a:rPr>
              <a:t>s</a:t>
            </a:r>
            <a:r>
              <a:rPr sz="1271" spc="-9" dirty="0">
                <a:latin typeface="Arial"/>
                <a:cs typeface="Arial"/>
              </a:rPr>
              <a:t>/</a:t>
            </a:r>
            <a:r>
              <a:rPr sz="1271" spc="45" dirty="0">
                <a:latin typeface="Arial"/>
                <a:cs typeface="Arial"/>
              </a:rPr>
              <a:t>se</a:t>
            </a:r>
            <a:r>
              <a:rPr sz="1271" spc="32" dirty="0">
                <a:latin typeface="Arial"/>
                <a:cs typeface="Arial"/>
              </a:rPr>
              <a:t>c</a:t>
            </a:r>
            <a:r>
              <a:rPr sz="1271" spc="45" dirty="0">
                <a:latin typeface="Arial"/>
                <a:cs typeface="Arial"/>
              </a:rPr>
              <a:t>o</a:t>
            </a:r>
            <a:r>
              <a:rPr sz="1271" spc="-27" dirty="0">
                <a:latin typeface="Arial"/>
                <a:cs typeface="Arial"/>
              </a:rPr>
              <a:t>n</a:t>
            </a:r>
            <a:r>
              <a:rPr sz="1271" spc="32" dirty="0">
                <a:latin typeface="Arial"/>
                <a:cs typeface="Arial"/>
              </a:rPr>
              <a:t>d</a:t>
            </a:r>
            <a:r>
              <a:rPr sz="1271" dirty="0">
                <a:latin typeface="Arial"/>
                <a:cs typeface="Arial"/>
              </a:rPr>
              <a:t>)</a:t>
            </a:r>
            <a:endParaRPr sz="1271">
              <a:latin typeface="Arial"/>
              <a:cs typeface="Arial"/>
            </a:endParaRPr>
          </a:p>
        </p:txBody>
      </p:sp>
      <p:sp>
        <p:nvSpPr>
          <p:cNvPr id="109" name="Title 108">
            <a:extLst>
              <a:ext uri="{FF2B5EF4-FFF2-40B4-BE49-F238E27FC236}">
                <a16:creationId xmlns:a16="http://schemas.microsoft.com/office/drawing/2014/main" id="{C4DC2AE9-D8FB-4199-A446-8E150CF119D6}"/>
              </a:ext>
            </a:extLst>
          </p:cNvPr>
          <p:cNvSpPr>
            <a:spLocks noGrp="1"/>
          </p:cNvSpPr>
          <p:nvPr>
            <p:ph type="title"/>
          </p:nvPr>
        </p:nvSpPr>
        <p:spPr/>
        <p:txBody>
          <a:bodyPr>
            <a:normAutofit fontScale="90000"/>
          </a:bodyPr>
          <a:lstStyle/>
          <a:p>
            <a:r>
              <a:rPr lang="en-US" sz="5400" spc="-5" dirty="0"/>
              <a:t>Exim (Linux Email Server) on stock Linux:</a:t>
            </a:r>
            <a:r>
              <a:rPr lang="en-US" sz="5400" spc="-27" dirty="0"/>
              <a:t> </a:t>
            </a:r>
            <a:r>
              <a:rPr lang="en-US" sz="5400" spc="-5" dirty="0"/>
              <a:t>collapse</a:t>
            </a:r>
            <a:r>
              <a:rPr lang="en-US" sz="5400" dirty="0"/>
              <a:t/>
            </a:r>
            <a:br>
              <a:rPr lang="en-US" sz="5400" dirty="0"/>
            </a:br>
            <a:endParaRPr lang="en-US" dirty="0"/>
          </a:p>
        </p:txBody>
      </p:sp>
    </p:spTree>
    <p:extLst>
      <p:ext uri="{BB962C8B-B14F-4D97-AF65-F5344CB8AC3E}">
        <p14:creationId xmlns:p14="http://schemas.microsoft.com/office/powerpoint/2010/main" val="3742177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060039" y="1659751"/>
            <a:ext cx="829876" cy="3941909"/>
          </a:xfrm>
          <a:custGeom>
            <a:avLst/>
            <a:gdLst/>
            <a:ahLst/>
            <a:cxnLst/>
            <a:rect l="l" t="t" r="r" b="b"/>
            <a:pathLst>
              <a:path w="914400" h="4343400">
                <a:moveTo>
                  <a:pt x="457200" y="0"/>
                </a:moveTo>
                <a:lnTo>
                  <a:pt x="505029" y="10855"/>
                </a:lnTo>
                <a:lnTo>
                  <a:pt x="551229" y="42788"/>
                </a:lnTo>
                <a:lnTo>
                  <a:pt x="581024" y="75318"/>
                </a:lnTo>
                <a:lnTo>
                  <a:pt x="609947" y="116513"/>
                </a:lnTo>
                <a:lnTo>
                  <a:pt x="637936" y="166092"/>
                </a:lnTo>
                <a:lnTo>
                  <a:pt x="664934" y="223774"/>
                </a:lnTo>
                <a:lnTo>
                  <a:pt x="690879" y="289277"/>
                </a:lnTo>
                <a:lnTo>
                  <a:pt x="715714" y="362322"/>
                </a:lnTo>
                <a:lnTo>
                  <a:pt x="727696" y="401584"/>
                </a:lnTo>
                <a:lnTo>
                  <a:pt x="739378" y="442625"/>
                </a:lnTo>
                <a:lnTo>
                  <a:pt x="750752" y="485412"/>
                </a:lnTo>
                <a:lnTo>
                  <a:pt x="761811" y="529908"/>
                </a:lnTo>
                <a:lnTo>
                  <a:pt x="772548" y="576078"/>
                </a:lnTo>
                <a:lnTo>
                  <a:pt x="782954" y="623887"/>
                </a:lnTo>
                <a:lnTo>
                  <a:pt x="793024" y="673300"/>
                </a:lnTo>
                <a:lnTo>
                  <a:pt x="802749" y="724283"/>
                </a:lnTo>
                <a:lnTo>
                  <a:pt x="812121" y="776799"/>
                </a:lnTo>
                <a:lnTo>
                  <a:pt x="821134" y="830813"/>
                </a:lnTo>
                <a:lnTo>
                  <a:pt x="829780" y="886291"/>
                </a:lnTo>
                <a:lnTo>
                  <a:pt x="838051" y="943198"/>
                </a:lnTo>
                <a:lnTo>
                  <a:pt x="845940" y="1001497"/>
                </a:lnTo>
                <a:lnTo>
                  <a:pt x="853439" y="1061155"/>
                </a:lnTo>
                <a:lnTo>
                  <a:pt x="860542" y="1122136"/>
                </a:lnTo>
                <a:lnTo>
                  <a:pt x="867241" y="1184404"/>
                </a:lnTo>
                <a:lnTo>
                  <a:pt x="873528" y="1247925"/>
                </a:lnTo>
                <a:lnTo>
                  <a:pt x="879395" y="1312664"/>
                </a:lnTo>
                <a:lnTo>
                  <a:pt x="884836" y="1378584"/>
                </a:lnTo>
                <a:lnTo>
                  <a:pt x="889843" y="1445653"/>
                </a:lnTo>
                <a:lnTo>
                  <a:pt x="894408" y="1513833"/>
                </a:lnTo>
                <a:lnTo>
                  <a:pt x="898524" y="1583090"/>
                </a:lnTo>
                <a:lnTo>
                  <a:pt x="902184" y="1653389"/>
                </a:lnTo>
                <a:lnTo>
                  <a:pt x="905381" y="1724694"/>
                </a:lnTo>
                <a:lnTo>
                  <a:pt x="908105" y="1796971"/>
                </a:lnTo>
                <a:lnTo>
                  <a:pt x="910351" y="1870185"/>
                </a:lnTo>
                <a:lnTo>
                  <a:pt x="912111" y="1944299"/>
                </a:lnTo>
                <a:lnTo>
                  <a:pt x="913378" y="2019280"/>
                </a:lnTo>
                <a:lnTo>
                  <a:pt x="914143" y="2095092"/>
                </a:lnTo>
                <a:lnTo>
                  <a:pt x="914400" y="2171700"/>
                </a:lnTo>
                <a:lnTo>
                  <a:pt x="914143" y="2248231"/>
                </a:lnTo>
                <a:lnTo>
                  <a:pt x="913378" y="2323973"/>
                </a:lnTo>
                <a:lnTo>
                  <a:pt x="912111" y="2398890"/>
                </a:lnTo>
                <a:lnTo>
                  <a:pt x="910351" y="2472947"/>
                </a:lnTo>
                <a:lnTo>
                  <a:pt x="908105" y="2546109"/>
                </a:lnTo>
                <a:lnTo>
                  <a:pt x="905381" y="2618340"/>
                </a:lnTo>
                <a:lnTo>
                  <a:pt x="902184" y="2689605"/>
                </a:lnTo>
                <a:lnTo>
                  <a:pt x="898525" y="2759868"/>
                </a:lnTo>
                <a:lnTo>
                  <a:pt x="894408" y="2829095"/>
                </a:lnTo>
                <a:lnTo>
                  <a:pt x="889843" y="2897249"/>
                </a:lnTo>
                <a:lnTo>
                  <a:pt x="884836" y="2964296"/>
                </a:lnTo>
                <a:lnTo>
                  <a:pt x="879395" y="3030200"/>
                </a:lnTo>
                <a:lnTo>
                  <a:pt x="873528" y="3094925"/>
                </a:lnTo>
                <a:lnTo>
                  <a:pt x="867241" y="3158437"/>
                </a:lnTo>
                <a:lnTo>
                  <a:pt x="860542" y="3220701"/>
                </a:lnTo>
                <a:lnTo>
                  <a:pt x="853440" y="3281680"/>
                </a:lnTo>
                <a:lnTo>
                  <a:pt x="845940" y="3341339"/>
                </a:lnTo>
                <a:lnTo>
                  <a:pt x="838051" y="3399643"/>
                </a:lnTo>
                <a:lnTo>
                  <a:pt x="829780" y="3456557"/>
                </a:lnTo>
                <a:lnTo>
                  <a:pt x="821134" y="3512046"/>
                </a:lnTo>
                <a:lnTo>
                  <a:pt x="812121" y="3566073"/>
                </a:lnTo>
                <a:lnTo>
                  <a:pt x="802749" y="3618604"/>
                </a:lnTo>
                <a:lnTo>
                  <a:pt x="793024" y="3669603"/>
                </a:lnTo>
                <a:lnTo>
                  <a:pt x="782955" y="3719036"/>
                </a:lnTo>
                <a:lnTo>
                  <a:pt x="772548" y="3766866"/>
                </a:lnTo>
                <a:lnTo>
                  <a:pt x="761811" y="3813058"/>
                </a:lnTo>
                <a:lnTo>
                  <a:pt x="750752" y="3857577"/>
                </a:lnTo>
                <a:lnTo>
                  <a:pt x="739378" y="3900388"/>
                </a:lnTo>
                <a:lnTo>
                  <a:pt x="727696" y="3941455"/>
                </a:lnTo>
                <a:lnTo>
                  <a:pt x="715714" y="3980743"/>
                </a:lnTo>
                <a:lnTo>
                  <a:pt x="703439" y="4018216"/>
                </a:lnTo>
                <a:lnTo>
                  <a:pt x="678042" y="4087578"/>
                </a:lnTo>
                <a:lnTo>
                  <a:pt x="651563" y="4149258"/>
                </a:lnTo>
                <a:lnTo>
                  <a:pt x="624062" y="4202973"/>
                </a:lnTo>
                <a:lnTo>
                  <a:pt x="595598" y="4248441"/>
                </a:lnTo>
                <a:lnTo>
                  <a:pt x="566232" y="4285378"/>
                </a:lnTo>
                <a:lnTo>
                  <a:pt x="536023" y="4313502"/>
                </a:lnTo>
                <a:lnTo>
                  <a:pt x="489257" y="4338545"/>
                </a:lnTo>
                <a:lnTo>
                  <a:pt x="457200" y="4343400"/>
                </a:lnTo>
                <a:lnTo>
                  <a:pt x="441012" y="4342180"/>
                </a:lnTo>
                <a:lnTo>
                  <a:pt x="393512" y="4324171"/>
                </a:lnTo>
                <a:lnTo>
                  <a:pt x="362805" y="4300559"/>
                </a:lnTo>
                <a:lnTo>
                  <a:pt x="332934" y="4267993"/>
                </a:lnTo>
                <a:lnTo>
                  <a:pt x="303955" y="4226755"/>
                </a:lnTo>
                <a:lnTo>
                  <a:pt x="275927" y="4177129"/>
                </a:lnTo>
                <a:lnTo>
                  <a:pt x="248908" y="4119396"/>
                </a:lnTo>
                <a:lnTo>
                  <a:pt x="222955" y="4053840"/>
                </a:lnTo>
                <a:lnTo>
                  <a:pt x="198127" y="3980743"/>
                </a:lnTo>
                <a:lnTo>
                  <a:pt x="186153" y="3941455"/>
                </a:lnTo>
                <a:lnTo>
                  <a:pt x="174481" y="3900388"/>
                </a:lnTo>
                <a:lnTo>
                  <a:pt x="163120" y="3857577"/>
                </a:lnTo>
                <a:lnTo>
                  <a:pt x="152076" y="3813058"/>
                </a:lnTo>
                <a:lnTo>
                  <a:pt x="141356" y="3766866"/>
                </a:lnTo>
                <a:lnTo>
                  <a:pt x="130968" y="3719036"/>
                </a:lnTo>
                <a:lnTo>
                  <a:pt x="120919" y="3669603"/>
                </a:lnTo>
                <a:lnTo>
                  <a:pt x="111217" y="3618604"/>
                </a:lnTo>
                <a:lnTo>
                  <a:pt x="101868" y="3566073"/>
                </a:lnTo>
                <a:lnTo>
                  <a:pt x="92879" y="3512046"/>
                </a:lnTo>
                <a:lnTo>
                  <a:pt x="84259" y="3456557"/>
                </a:lnTo>
                <a:lnTo>
                  <a:pt x="76013" y="3399643"/>
                </a:lnTo>
                <a:lnTo>
                  <a:pt x="68151" y="3341339"/>
                </a:lnTo>
                <a:lnTo>
                  <a:pt x="60677" y="3281679"/>
                </a:lnTo>
                <a:lnTo>
                  <a:pt x="53601" y="3220701"/>
                </a:lnTo>
                <a:lnTo>
                  <a:pt x="46929" y="3158437"/>
                </a:lnTo>
                <a:lnTo>
                  <a:pt x="40668" y="3094925"/>
                </a:lnTo>
                <a:lnTo>
                  <a:pt x="34825" y="3030200"/>
                </a:lnTo>
                <a:lnTo>
                  <a:pt x="29409" y="2964296"/>
                </a:lnTo>
                <a:lnTo>
                  <a:pt x="24425" y="2897249"/>
                </a:lnTo>
                <a:lnTo>
                  <a:pt x="19882" y="2829095"/>
                </a:lnTo>
                <a:lnTo>
                  <a:pt x="15786" y="2759868"/>
                </a:lnTo>
                <a:lnTo>
                  <a:pt x="12145" y="2689605"/>
                </a:lnTo>
                <a:lnTo>
                  <a:pt x="8966" y="2618340"/>
                </a:lnTo>
                <a:lnTo>
                  <a:pt x="6257" y="2546109"/>
                </a:lnTo>
                <a:lnTo>
                  <a:pt x="4023" y="2472947"/>
                </a:lnTo>
                <a:lnTo>
                  <a:pt x="2274" y="2398890"/>
                </a:lnTo>
                <a:lnTo>
                  <a:pt x="1015" y="2323973"/>
                </a:lnTo>
                <a:lnTo>
                  <a:pt x="255" y="2248231"/>
                </a:lnTo>
                <a:lnTo>
                  <a:pt x="0" y="2171700"/>
                </a:lnTo>
                <a:lnTo>
                  <a:pt x="255" y="2095092"/>
                </a:lnTo>
                <a:lnTo>
                  <a:pt x="1015" y="2019280"/>
                </a:lnTo>
                <a:lnTo>
                  <a:pt x="2274" y="1944299"/>
                </a:lnTo>
                <a:lnTo>
                  <a:pt x="4023" y="1870185"/>
                </a:lnTo>
                <a:lnTo>
                  <a:pt x="6257" y="1796971"/>
                </a:lnTo>
                <a:lnTo>
                  <a:pt x="8966" y="1724694"/>
                </a:lnTo>
                <a:lnTo>
                  <a:pt x="12145" y="1653389"/>
                </a:lnTo>
                <a:lnTo>
                  <a:pt x="15786" y="1583090"/>
                </a:lnTo>
                <a:lnTo>
                  <a:pt x="19882" y="1513833"/>
                </a:lnTo>
                <a:lnTo>
                  <a:pt x="24425" y="1445653"/>
                </a:lnTo>
                <a:lnTo>
                  <a:pt x="29409" y="1378584"/>
                </a:lnTo>
                <a:lnTo>
                  <a:pt x="34825" y="1312664"/>
                </a:lnTo>
                <a:lnTo>
                  <a:pt x="40668" y="1247925"/>
                </a:lnTo>
                <a:lnTo>
                  <a:pt x="46929" y="1184404"/>
                </a:lnTo>
                <a:lnTo>
                  <a:pt x="53601" y="1122136"/>
                </a:lnTo>
                <a:lnTo>
                  <a:pt x="60677" y="1061155"/>
                </a:lnTo>
                <a:lnTo>
                  <a:pt x="68151" y="1001497"/>
                </a:lnTo>
                <a:lnTo>
                  <a:pt x="76013" y="943198"/>
                </a:lnTo>
                <a:lnTo>
                  <a:pt x="84259" y="886291"/>
                </a:lnTo>
                <a:lnTo>
                  <a:pt x="92879" y="830813"/>
                </a:lnTo>
                <a:lnTo>
                  <a:pt x="101868" y="776799"/>
                </a:lnTo>
                <a:lnTo>
                  <a:pt x="111217" y="724283"/>
                </a:lnTo>
                <a:lnTo>
                  <a:pt x="120919" y="673300"/>
                </a:lnTo>
                <a:lnTo>
                  <a:pt x="130968" y="623887"/>
                </a:lnTo>
                <a:lnTo>
                  <a:pt x="141356" y="576078"/>
                </a:lnTo>
                <a:lnTo>
                  <a:pt x="152076" y="529908"/>
                </a:lnTo>
                <a:lnTo>
                  <a:pt x="163120" y="485412"/>
                </a:lnTo>
                <a:lnTo>
                  <a:pt x="174481" y="442625"/>
                </a:lnTo>
                <a:lnTo>
                  <a:pt x="186153" y="401584"/>
                </a:lnTo>
                <a:lnTo>
                  <a:pt x="198127" y="362322"/>
                </a:lnTo>
                <a:lnTo>
                  <a:pt x="210397" y="324874"/>
                </a:lnTo>
                <a:lnTo>
                  <a:pt x="235794" y="255565"/>
                </a:lnTo>
                <a:lnTo>
                  <a:pt x="262288" y="193937"/>
                </a:lnTo>
                <a:lnTo>
                  <a:pt x="289818" y="140272"/>
                </a:lnTo>
                <a:lnTo>
                  <a:pt x="318329" y="94850"/>
                </a:lnTo>
                <a:lnTo>
                  <a:pt x="347761" y="57952"/>
                </a:lnTo>
                <a:lnTo>
                  <a:pt x="378058" y="29860"/>
                </a:lnTo>
                <a:lnTo>
                  <a:pt x="424996" y="4847"/>
                </a:lnTo>
                <a:lnTo>
                  <a:pt x="457200" y="0"/>
                </a:lnTo>
                <a:close/>
              </a:path>
            </a:pathLst>
          </a:custGeom>
          <a:ln w="54630">
            <a:solidFill>
              <a:srgbClr val="FF0000"/>
            </a:solidFill>
          </a:ln>
        </p:spPr>
        <p:txBody>
          <a:bodyPr wrap="square" lIns="0" tIns="0" rIns="0" bIns="0" rtlCol="0"/>
          <a:lstStyle/>
          <a:p>
            <a:endParaRPr sz="1634"/>
          </a:p>
        </p:txBody>
      </p:sp>
      <p:sp>
        <p:nvSpPr>
          <p:cNvPr id="4" name="object 4"/>
          <p:cNvSpPr/>
          <p:nvPr/>
        </p:nvSpPr>
        <p:spPr>
          <a:xfrm>
            <a:off x="2873317" y="1244813"/>
            <a:ext cx="6444215" cy="5360766"/>
          </a:xfrm>
          <a:custGeom>
            <a:avLst/>
            <a:gdLst/>
            <a:ahLst/>
            <a:cxnLst/>
            <a:rect l="l" t="t" r="r" b="b"/>
            <a:pathLst>
              <a:path w="7100570" h="5906770">
                <a:moveTo>
                  <a:pt x="7100570" y="0"/>
                </a:moveTo>
                <a:lnTo>
                  <a:pt x="0" y="0"/>
                </a:lnTo>
                <a:lnTo>
                  <a:pt x="0" y="5906770"/>
                </a:lnTo>
                <a:lnTo>
                  <a:pt x="7100570" y="5906770"/>
                </a:lnTo>
                <a:lnTo>
                  <a:pt x="7100570" y="0"/>
                </a:lnTo>
                <a:close/>
              </a:path>
            </a:pathLst>
          </a:custGeom>
          <a:solidFill>
            <a:srgbClr val="FFFFFF"/>
          </a:solidFill>
        </p:spPr>
        <p:txBody>
          <a:bodyPr wrap="square" lIns="0" tIns="0" rIns="0" bIns="0" rtlCol="0"/>
          <a:lstStyle/>
          <a:p>
            <a:endParaRPr sz="1634"/>
          </a:p>
        </p:txBody>
      </p:sp>
      <p:sp>
        <p:nvSpPr>
          <p:cNvPr id="5" name="object 5"/>
          <p:cNvSpPr/>
          <p:nvPr/>
        </p:nvSpPr>
        <p:spPr>
          <a:xfrm>
            <a:off x="3752753" y="1424619"/>
            <a:ext cx="5485247" cy="4460582"/>
          </a:xfrm>
          <a:custGeom>
            <a:avLst/>
            <a:gdLst/>
            <a:ahLst/>
            <a:cxnLst/>
            <a:rect l="l" t="t" r="r" b="b"/>
            <a:pathLst>
              <a:path w="6043930" h="4914900">
                <a:moveTo>
                  <a:pt x="3022600" y="4914900"/>
                </a:moveTo>
                <a:lnTo>
                  <a:pt x="0" y="4914900"/>
                </a:lnTo>
                <a:lnTo>
                  <a:pt x="0" y="0"/>
                </a:lnTo>
                <a:lnTo>
                  <a:pt x="6043930" y="0"/>
                </a:lnTo>
                <a:lnTo>
                  <a:pt x="6043930" y="4914900"/>
                </a:lnTo>
                <a:lnTo>
                  <a:pt x="3022600" y="4914900"/>
                </a:lnTo>
                <a:close/>
              </a:path>
            </a:pathLst>
          </a:custGeom>
          <a:ln w="3175">
            <a:solidFill>
              <a:srgbClr val="B2B2B2"/>
            </a:solidFill>
          </a:ln>
        </p:spPr>
        <p:txBody>
          <a:bodyPr wrap="square" lIns="0" tIns="0" rIns="0" bIns="0" rtlCol="0"/>
          <a:lstStyle/>
          <a:p>
            <a:endParaRPr sz="1634"/>
          </a:p>
        </p:txBody>
      </p:sp>
      <p:sp>
        <p:nvSpPr>
          <p:cNvPr id="6" name="object 6"/>
          <p:cNvSpPr/>
          <p:nvPr/>
        </p:nvSpPr>
        <p:spPr>
          <a:xfrm>
            <a:off x="3752753" y="5885201"/>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3752753" y="5141771"/>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752753" y="4398341"/>
            <a:ext cx="5444906" cy="0"/>
          </a:xfrm>
          <a:custGeom>
            <a:avLst/>
            <a:gdLst/>
            <a:ahLst/>
            <a:cxnLst/>
            <a:rect l="l" t="t" r="r" b="b"/>
            <a:pathLst>
              <a:path w="5999480">
                <a:moveTo>
                  <a:pt x="0" y="0"/>
                </a:moveTo>
                <a:lnTo>
                  <a:pt x="5999480" y="0"/>
                </a:lnTo>
              </a:path>
            </a:pathLst>
          </a:custGeom>
          <a:ln w="3175">
            <a:solidFill>
              <a:srgbClr val="B2B2B2"/>
            </a:solidFill>
          </a:ln>
        </p:spPr>
        <p:txBody>
          <a:bodyPr wrap="square" lIns="0" tIns="0" rIns="0" bIns="0" rtlCol="0"/>
          <a:lstStyle/>
          <a:p>
            <a:endParaRPr sz="1634"/>
          </a:p>
        </p:txBody>
      </p:sp>
      <p:sp>
        <p:nvSpPr>
          <p:cNvPr id="9" name="object 9"/>
          <p:cNvSpPr/>
          <p:nvPr/>
        </p:nvSpPr>
        <p:spPr>
          <a:xfrm>
            <a:off x="3752753" y="3654911"/>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3752753" y="2911480"/>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8364326" y="2168050"/>
            <a:ext cx="873675" cy="0"/>
          </a:xfrm>
          <a:custGeom>
            <a:avLst/>
            <a:gdLst/>
            <a:ahLst/>
            <a:cxnLst/>
            <a:rect l="l" t="t" r="r" b="b"/>
            <a:pathLst>
              <a:path w="962659">
                <a:moveTo>
                  <a:pt x="0" y="0"/>
                </a:moveTo>
                <a:lnTo>
                  <a:pt x="96266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7907895" y="2168050"/>
            <a:ext cx="374597" cy="0"/>
          </a:xfrm>
          <a:custGeom>
            <a:avLst/>
            <a:gdLst/>
            <a:ahLst/>
            <a:cxnLst/>
            <a:rect l="l" t="t" r="r" b="b"/>
            <a:pathLst>
              <a:path w="412750">
                <a:moveTo>
                  <a:pt x="0" y="0"/>
                </a:moveTo>
                <a:lnTo>
                  <a:pt x="41275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752753" y="2168050"/>
            <a:ext cx="4073306" cy="0"/>
          </a:xfrm>
          <a:custGeom>
            <a:avLst/>
            <a:gdLst/>
            <a:ahLst/>
            <a:cxnLst/>
            <a:rect l="l" t="t" r="r" b="b"/>
            <a:pathLst>
              <a:path w="4488180">
                <a:moveTo>
                  <a:pt x="0" y="0"/>
                </a:moveTo>
                <a:lnTo>
                  <a:pt x="448818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3752753" y="1424619"/>
            <a:ext cx="5485247" cy="0"/>
          </a:xfrm>
          <a:custGeom>
            <a:avLst/>
            <a:gdLst/>
            <a:ahLst/>
            <a:cxnLst/>
            <a:rect l="l" t="t" r="r" b="b"/>
            <a:pathLst>
              <a:path w="6043930">
                <a:moveTo>
                  <a:pt x="6043930" y="0"/>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3752753"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3752753"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21033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421033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46667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46667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1243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51243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55807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55807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0383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0383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4959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6495954"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69523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69523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4099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740997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78664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78664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3239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8323985"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878041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8780417"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92380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9238000" y="5885201"/>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52753" y="5885201"/>
            <a:ext cx="5485247" cy="0"/>
          </a:xfrm>
          <a:custGeom>
            <a:avLst/>
            <a:gdLst/>
            <a:ahLst/>
            <a:cxnLst/>
            <a:rect l="l" t="t" r="r" b="b"/>
            <a:pathLst>
              <a:path w="6043930">
                <a:moveTo>
                  <a:pt x="0" y="0"/>
                </a:moveTo>
                <a:lnTo>
                  <a:pt x="6043930"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04345" y="588520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04345" y="588520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04345" y="514177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04345" y="514177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04345" y="439834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04345" y="439834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04345" y="365491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04345" y="3654911"/>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04345" y="291148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04345" y="291148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04345" y="216805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04345" y="2168050"/>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0434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70434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6" name="object 56"/>
          <p:cNvSpPr/>
          <p:nvPr/>
        </p:nvSpPr>
        <p:spPr>
          <a:xfrm>
            <a:off x="3752753" y="1424619"/>
            <a:ext cx="0" cy="4180498"/>
          </a:xfrm>
          <a:custGeom>
            <a:avLst/>
            <a:gdLst/>
            <a:ahLst/>
            <a:cxnLst/>
            <a:rect l="l" t="t" r="r" b="b"/>
            <a:pathLst>
              <a:path h="4606290">
                <a:moveTo>
                  <a:pt x="0" y="0"/>
                </a:moveTo>
                <a:lnTo>
                  <a:pt x="0" y="4606290"/>
                </a:lnTo>
              </a:path>
            </a:pathLst>
          </a:custGeom>
          <a:ln w="3175">
            <a:solidFill>
              <a:srgbClr val="B2B2B2"/>
            </a:solidFill>
          </a:ln>
        </p:spPr>
        <p:txBody>
          <a:bodyPr wrap="square" lIns="0" tIns="0" rIns="0" bIns="0" rtlCol="0"/>
          <a:lstStyle/>
          <a:p>
            <a:endParaRPr sz="1634"/>
          </a:p>
        </p:txBody>
      </p:sp>
      <p:sp>
        <p:nvSpPr>
          <p:cNvPr id="57" name="object 57"/>
          <p:cNvSpPr/>
          <p:nvPr/>
        </p:nvSpPr>
        <p:spPr>
          <a:xfrm>
            <a:off x="3752753" y="5686952"/>
            <a:ext cx="0" cy="198248"/>
          </a:xfrm>
          <a:custGeom>
            <a:avLst/>
            <a:gdLst/>
            <a:ahLst/>
            <a:cxnLst/>
            <a:rect l="l" t="t" r="r" b="b"/>
            <a:pathLst>
              <a:path h="218439">
                <a:moveTo>
                  <a:pt x="0" y="0"/>
                </a:moveTo>
                <a:lnTo>
                  <a:pt x="0" y="218440"/>
                </a:lnTo>
              </a:path>
            </a:pathLst>
          </a:custGeom>
          <a:ln w="3175">
            <a:solidFill>
              <a:srgbClr val="B2B2B2"/>
            </a:solidFill>
          </a:ln>
        </p:spPr>
        <p:txBody>
          <a:bodyPr wrap="square" lIns="0" tIns="0" rIns="0" bIns="0" rtlCol="0"/>
          <a:lstStyle/>
          <a:p>
            <a:endParaRPr sz="1634"/>
          </a:p>
        </p:txBody>
      </p:sp>
      <p:sp>
        <p:nvSpPr>
          <p:cNvPr id="58" name="object 58"/>
          <p:cNvSpPr/>
          <p:nvPr/>
        </p:nvSpPr>
        <p:spPr>
          <a:xfrm>
            <a:off x="3752753" y="2153066"/>
            <a:ext cx="5485247" cy="3493546"/>
          </a:xfrm>
          <a:custGeom>
            <a:avLst/>
            <a:gdLst/>
            <a:ahLst/>
            <a:cxnLst/>
            <a:rect l="l" t="t" r="r" b="b"/>
            <a:pathLst>
              <a:path w="6043930" h="3849370">
                <a:moveTo>
                  <a:pt x="0" y="3849370"/>
                </a:moveTo>
                <a:lnTo>
                  <a:pt x="504190" y="3357879"/>
                </a:lnTo>
                <a:lnTo>
                  <a:pt x="1007110" y="2778760"/>
                </a:lnTo>
                <a:lnTo>
                  <a:pt x="1511300" y="2251710"/>
                </a:lnTo>
                <a:lnTo>
                  <a:pt x="2014220" y="1719579"/>
                </a:lnTo>
                <a:lnTo>
                  <a:pt x="2518410" y="1224279"/>
                </a:lnTo>
                <a:lnTo>
                  <a:pt x="3022600" y="786129"/>
                </a:lnTo>
                <a:lnTo>
                  <a:pt x="3525520" y="430529"/>
                </a:lnTo>
                <a:lnTo>
                  <a:pt x="4029710" y="130810"/>
                </a:lnTo>
                <a:lnTo>
                  <a:pt x="4532630" y="17779"/>
                </a:lnTo>
                <a:lnTo>
                  <a:pt x="5036820" y="0"/>
                </a:lnTo>
                <a:lnTo>
                  <a:pt x="5539740" y="1979929"/>
                </a:lnTo>
                <a:lnTo>
                  <a:pt x="6043930" y="2446020"/>
                </a:lnTo>
              </a:path>
            </a:pathLst>
          </a:custGeom>
          <a:ln w="63974">
            <a:solidFill>
              <a:srgbClr val="999999"/>
            </a:solidFill>
          </a:ln>
        </p:spPr>
        <p:txBody>
          <a:bodyPr wrap="square" lIns="0" tIns="0" rIns="0" bIns="0" rtlCol="0"/>
          <a:lstStyle/>
          <a:p>
            <a:endParaRPr sz="1634"/>
          </a:p>
        </p:txBody>
      </p:sp>
      <p:sp>
        <p:nvSpPr>
          <p:cNvPr id="59" name="object 59"/>
          <p:cNvSpPr/>
          <p:nvPr/>
        </p:nvSpPr>
        <p:spPr>
          <a:xfrm>
            <a:off x="3712412" y="5605118"/>
            <a:ext cx="81835" cy="81835"/>
          </a:xfrm>
          <a:custGeom>
            <a:avLst/>
            <a:gdLst/>
            <a:ahLst/>
            <a:cxnLst/>
            <a:rect l="l" t="t" r="r" b="b"/>
            <a:pathLst>
              <a:path w="90169"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60" name="object 60"/>
          <p:cNvSpPr/>
          <p:nvPr/>
        </p:nvSpPr>
        <p:spPr>
          <a:xfrm>
            <a:off x="3712412" y="5605118"/>
            <a:ext cx="81835" cy="81835"/>
          </a:xfrm>
          <a:custGeom>
            <a:avLst/>
            <a:gdLst/>
            <a:ahLst/>
            <a:cxnLst/>
            <a:rect l="l" t="t" r="r" b="b"/>
            <a:pathLst>
              <a:path w="90169"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4168844" y="5160213"/>
            <a:ext cx="81835" cy="81835"/>
          </a:xfrm>
          <a:custGeom>
            <a:avLst/>
            <a:gdLst/>
            <a:ahLst/>
            <a:cxnLst/>
            <a:rect l="l" t="t" r="r" b="b"/>
            <a:pathLst>
              <a:path w="90169" h="90170">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62" name="object 62"/>
          <p:cNvSpPr/>
          <p:nvPr/>
        </p:nvSpPr>
        <p:spPr>
          <a:xfrm>
            <a:off x="4168844" y="5160213"/>
            <a:ext cx="81835" cy="81835"/>
          </a:xfrm>
          <a:custGeom>
            <a:avLst/>
            <a:gdLst/>
            <a:ahLst/>
            <a:cxnLst/>
            <a:rect l="l" t="t" r="r" b="b"/>
            <a:pathLst>
              <a:path w="90169" h="90170">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4626429" y="4633472"/>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64" name="object 64"/>
          <p:cNvSpPr/>
          <p:nvPr/>
        </p:nvSpPr>
        <p:spPr>
          <a:xfrm>
            <a:off x="4626429" y="4633472"/>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5082861" y="4155141"/>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66" name="object 66"/>
          <p:cNvSpPr/>
          <p:nvPr/>
        </p:nvSpPr>
        <p:spPr>
          <a:xfrm>
            <a:off x="5082861" y="4155141"/>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5540443" y="3673353"/>
            <a:ext cx="81835" cy="81835"/>
          </a:xfrm>
          <a:custGeom>
            <a:avLst/>
            <a:gdLst/>
            <a:ahLst/>
            <a:cxnLst/>
            <a:rect l="l" t="t" r="r" b="b"/>
            <a:pathLst>
              <a:path w="90170" h="90170">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68" name="object 68"/>
          <p:cNvSpPr/>
          <p:nvPr/>
        </p:nvSpPr>
        <p:spPr>
          <a:xfrm>
            <a:off x="5540443" y="3673353"/>
            <a:ext cx="81835" cy="81835"/>
          </a:xfrm>
          <a:custGeom>
            <a:avLst/>
            <a:gdLst/>
            <a:ahLst/>
            <a:cxnLst/>
            <a:rect l="l" t="t" r="r" b="b"/>
            <a:pathLst>
              <a:path w="90170" h="90170">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5998029" y="3222685"/>
            <a:ext cx="80682" cy="81835"/>
          </a:xfrm>
          <a:custGeom>
            <a:avLst/>
            <a:gdLst/>
            <a:ahLst/>
            <a:cxnLst/>
            <a:rect l="l" t="t" r="r" b="b"/>
            <a:pathLst>
              <a:path w="88900" h="90170">
                <a:moveTo>
                  <a:pt x="0" y="0"/>
                </a:moveTo>
                <a:lnTo>
                  <a:pt x="88900" y="0"/>
                </a:lnTo>
                <a:lnTo>
                  <a:pt x="88900" y="90169"/>
                </a:lnTo>
                <a:lnTo>
                  <a:pt x="0" y="90169"/>
                </a:lnTo>
                <a:lnTo>
                  <a:pt x="0" y="0"/>
                </a:lnTo>
                <a:close/>
              </a:path>
            </a:pathLst>
          </a:custGeom>
          <a:solidFill>
            <a:srgbClr val="999999"/>
          </a:solidFill>
        </p:spPr>
        <p:txBody>
          <a:bodyPr wrap="square" lIns="0" tIns="0" rIns="0" bIns="0" rtlCol="0"/>
          <a:lstStyle/>
          <a:p>
            <a:endParaRPr sz="1634"/>
          </a:p>
        </p:txBody>
      </p:sp>
      <p:sp>
        <p:nvSpPr>
          <p:cNvPr id="70" name="object 70"/>
          <p:cNvSpPr/>
          <p:nvPr/>
        </p:nvSpPr>
        <p:spPr>
          <a:xfrm>
            <a:off x="5998029" y="3222685"/>
            <a:ext cx="80682" cy="81835"/>
          </a:xfrm>
          <a:custGeom>
            <a:avLst/>
            <a:gdLst/>
            <a:ahLst/>
            <a:cxnLst/>
            <a:rect l="l" t="t" r="r" b="b"/>
            <a:pathLst>
              <a:path w="88900" h="90170">
                <a:moveTo>
                  <a:pt x="0" y="0"/>
                </a:moveTo>
                <a:lnTo>
                  <a:pt x="0" y="90169"/>
                </a:lnTo>
                <a:lnTo>
                  <a:pt x="88900" y="90169"/>
                </a:lnTo>
                <a:lnTo>
                  <a:pt x="88900" y="0"/>
                </a:lnTo>
                <a:lnTo>
                  <a:pt x="0" y="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454460" y="2826187"/>
            <a:ext cx="81835" cy="81835"/>
          </a:xfrm>
          <a:custGeom>
            <a:avLst/>
            <a:gdLst/>
            <a:ahLst/>
            <a:cxnLst/>
            <a:rect l="l" t="t" r="r" b="b"/>
            <a:pathLst>
              <a:path w="90170" h="90169">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72" name="object 72"/>
          <p:cNvSpPr/>
          <p:nvPr/>
        </p:nvSpPr>
        <p:spPr>
          <a:xfrm>
            <a:off x="6454460" y="2826187"/>
            <a:ext cx="81835" cy="81835"/>
          </a:xfrm>
          <a:custGeom>
            <a:avLst/>
            <a:gdLst/>
            <a:ahLst/>
            <a:cxnLst/>
            <a:rect l="l" t="t" r="r" b="b"/>
            <a:pathLst>
              <a:path w="90170" h="90169">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912043" y="2503457"/>
            <a:ext cx="81835" cy="81835"/>
          </a:xfrm>
          <a:custGeom>
            <a:avLst/>
            <a:gdLst/>
            <a:ahLst/>
            <a:cxnLst/>
            <a:rect l="l" t="t" r="r" b="b"/>
            <a:pathLst>
              <a:path w="90170" h="90169">
                <a:moveTo>
                  <a:pt x="0" y="0"/>
                </a:moveTo>
                <a:lnTo>
                  <a:pt x="90169" y="0"/>
                </a:lnTo>
                <a:lnTo>
                  <a:pt x="90169" y="90170"/>
                </a:lnTo>
                <a:lnTo>
                  <a:pt x="0" y="90170"/>
                </a:lnTo>
                <a:lnTo>
                  <a:pt x="0" y="0"/>
                </a:lnTo>
                <a:close/>
              </a:path>
            </a:pathLst>
          </a:custGeom>
          <a:solidFill>
            <a:srgbClr val="999999"/>
          </a:solidFill>
        </p:spPr>
        <p:txBody>
          <a:bodyPr wrap="square" lIns="0" tIns="0" rIns="0" bIns="0" rtlCol="0"/>
          <a:lstStyle/>
          <a:p>
            <a:endParaRPr sz="1634"/>
          </a:p>
        </p:txBody>
      </p:sp>
      <p:sp>
        <p:nvSpPr>
          <p:cNvPr id="74" name="object 74"/>
          <p:cNvSpPr/>
          <p:nvPr/>
        </p:nvSpPr>
        <p:spPr>
          <a:xfrm>
            <a:off x="6912043" y="2503457"/>
            <a:ext cx="81835" cy="81835"/>
          </a:xfrm>
          <a:custGeom>
            <a:avLst/>
            <a:gdLst/>
            <a:ahLst/>
            <a:cxnLst/>
            <a:rect l="l" t="t" r="r" b="b"/>
            <a:pathLst>
              <a:path w="90170" h="90169">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7368476" y="2231443"/>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76" name="object 76"/>
          <p:cNvSpPr/>
          <p:nvPr/>
        </p:nvSpPr>
        <p:spPr>
          <a:xfrm>
            <a:off x="7368476" y="2231443"/>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7826059" y="2128861"/>
            <a:ext cx="81835" cy="81835"/>
          </a:xfrm>
          <a:custGeom>
            <a:avLst/>
            <a:gdLst/>
            <a:ahLst/>
            <a:cxnLst/>
            <a:rect l="l" t="t" r="r" b="b"/>
            <a:pathLst>
              <a:path w="90170" h="90169">
                <a:moveTo>
                  <a:pt x="0" y="0"/>
                </a:moveTo>
                <a:lnTo>
                  <a:pt x="90170" y="0"/>
                </a:lnTo>
                <a:lnTo>
                  <a:pt x="90170" y="90170"/>
                </a:lnTo>
                <a:lnTo>
                  <a:pt x="0" y="90170"/>
                </a:lnTo>
                <a:lnTo>
                  <a:pt x="0" y="0"/>
                </a:lnTo>
                <a:close/>
              </a:path>
            </a:pathLst>
          </a:custGeom>
          <a:solidFill>
            <a:srgbClr val="999999"/>
          </a:solidFill>
        </p:spPr>
        <p:txBody>
          <a:bodyPr wrap="square" lIns="0" tIns="0" rIns="0" bIns="0" rtlCol="0"/>
          <a:lstStyle/>
          <a:p>
            <a:endParaRPr sz="1634"/>
          </a:p>
        </p:txBody>
      </p:sp>
      <p:sp>
        <p:nvSpPr>
          <p:cNvPr id="78" name="object 78"/>
          <p:cNvSpPr/>
          <p:nvPr/>
        </p:nvSpPr>
        <p:spPr>
          <a:xfrm>
            <a:off x="7826059" y="2128861"/>
            <a:ext cx="81835" cy="81835"/>
          </a:xfrm>
          <a:custGeom>
            <a:avLst/>
            <a:gdLst/>
            <a:ahLst/>
            <a:cxnLst/>
            <a:rect l="l" t="t" r="r" b="b"/>
            <a:pathLst>
              <a:path w="90170" h="90169">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8282493" y="2112726"/>
            <a:ext cx="81835" cy="81835"/>
          </a:xfrm>
          <a:custGeom>
            <a:avLst/>
            <a:gdLst/>
            <a:ahLst/>
            <a:cxnLst/>
            <a:rect l="l" t="t" r="r" b="b"/>
            <a:pathLst>
              <a:path w="90170" h="90169">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80" name="object 80"/>
          <p:cNvSpPr/>
          <p:nvPr/>
        </p:nvSpPr>
        <p:spPr>
          <a:xfrm>
            <a:off x="8282493" y="2112726"/>
            <a:ext cx="81835" cy="81835"/>
          </a:xfrm>
          <a:custGeom>
            <a:avLst/>
            <a:gdLst/>
            <a:ahLst/>
            <a:cxnLst/>
            <a:rect l="l" t="t" r="r" b="b"/>
            <a:pathLst>
              <a:path w="90170" h="90169">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8740076" y="3908485"/>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82" name="object 82"/>
          <p:cNvSpPr/>
          <p:nvPr/>
        </p:nvSpPr>
        <p:spPr>
          <a:xfrm>
            <a:off x="8740076" y="3908485"/>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9197659" y="4331489"/>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84" name="object 84"/>
          <p:cNvSpPr/>
          <p:nvPr/>
        </p:nvSpPr>
        <p:spPr>
          <a:xfrm>
            <a:off x="9197659" y="4331489"/>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5" name="object 85"/>
          <p:cNvSpPr txBox="1"/>
          <p:nvPr/>
        </p:nvSpPr>
        <p:spPr>
          <a:xfrm>
            <a:off x="3348191" y="5039189"/>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86" name="object 86"/>
          <p:cNvSpPr txBox="1"/>
          <p:nvPr/>
        </p:nvSpPr>
        <p:spPr>
          <a:xfrm>
            <a:off x="3348191" y="4295759"/>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87" name="object 87"/>
          <p:cNvSpPr txBox="1"/>
          <p:nvPr/>
        </p:nvSpPr>
        <p:spPr>
          <a:xfrm>
            <a:off x="3348191" y="3552329"/>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r>
              <a:rPr sz="1089" spc="5" dirty="0">
                <a:latin typeface="Arial"/>
                <a:cs typeface="Arial"/>
              </a:rPr>
              <a:t>0</a:t>
            </a:r>
            <a:r>
              <a:rPr sz="1089" dirty="0">
                <a:latin typeface="Arial"/>
                <a:cs typeface="Arial"/>
              </a:rPr>
              <a:t>00</a:t>
            </a:r>
            <a:endParaRPr sz="1089">
              <a:latin typeface="Arial"/>
              <a:cs typeface="Arial"/>
            </a:endParaRPr>
          </a:p>
        </p:txBody>
      </p:sp>
      <p:sp>
        <p:nvSpPr>
          <p:cNvPr id="88" name="object 88"/>
          <p:cNvSpPr txBox="1"/>
          <p:nvPr/>
        </p:nvSpPr>
        <p:spPr>
          <a:xfrm>
            <a:off x="3348191" y="2808898"/>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r>
              <a:rPr sz="1089" spc="5" dirty="0">
                <a:latin typeface="Arial"/>
                <a:cs typeface="Arial"/>
              </a:rPr>
              <a:t>0</a:t>
            </a:r>
            <a:r>
              <a:rPr sz="1089" dirty="0">
                <a:latin typeface="Arial"/>
                <a:cs typeface="Arial"/>
              </a:rPr>
              <a:t>00</a:t>
            </a:r>
            <a:endParaRPr sz="1089">
              <a:latin typeface="Arial"/>
              <a:cs typeface="Arial"/>
            </a:endParaRPr>
          </a:p>
        </p:txBody>
      </p:sp>
      <p:sp>
        <p:nvSpPr>
          <p:cNvPr id="89" name="object 89"/>
          <p:cNvSpPr/>
          <p:nvPr/>
        </p:nvSpPr>
        <p:spPr>
          <a:xfrm>
            <a:off x="4160200" y="1701031"/>
            <a:ext cx="0" cy="58207"/>
          </a:xfrm>
          <a:custGeom>
            <a:avLst/>
            <a:gdLst/>
            <a:ahLst/>
            <a:cxnLst/>
            <a:rect l="l" t="t" r="r" b="b"/>
            <a:pathLst>
              <a:path h="64135">
                <a:moveTo>
                  <a:pt x="0" y="0"/>
                </a:moveTo>
                <a:lnTo>
                  <a:pt x="0" y="63974"/>
                </a:lnTo>
              </a:path>
            </a:pathLst>
          </a:custGeom>
          <a:ln w="49529">
            <a:solidFill>
              <a:srgbClr val="999999"/>
            </a:solidFill>
          </a:ln>
        </p:spPr>
        <p:txBody>
          <a:bodyPr wrap="square" lIns="0" tIns="0" rIns="0" bIns="0" rtlCol="0"/>
          <a:lstStyle/>
          <a:p>
            <a:endParaRPr sz="1634"/>
          </a:p>
        </p:txBody>
      </p:sp>
      <p:sp>
        <p:nvSpPr>
          <p:cNvPr id="90" name="object 90"/>
          <p:cNvSpPr/>
          <p:nvPr/>
        </p:nvSpPr>
        <p:spPr>
          <a:xfrm>
            <a:off x="4024192" y="1701031"/>
            <a:ext cx="0" cy="58207"/>
          </a:xfrm>
          <a:custGeom>
            <a:avLst/>
            <a:gdLst/>
            <a:ahLst/>
            <a:cxnLst/>
            <a:rect l="l" t="t" r="r" b="b"/>
            <a:pathLst>
              <a:path h="64135">
                <a:moveTo>
                  <a:pt x="0" y="0"/>
                </a:moveTo>
                <a:lnTo>
                  <a:pt x="0" y="63974"/>
                </a:lnTo>
              </a:path>
            </a:pathLst>
          </a:custGeom>
          <a:ln w="49529">
            <a:solidFill>
              <a:srgbClr val="999999"/>
            </a:solidFill>
          </a:ln>
        </p:spPr>
        <p:txBody>
          <a:bodyPr wrap="square" lIns="0" tIns="0" rIns="0" bIns="0" rtlCol="0"/>
          <a:lstStyle/>
          <a:p>
            <a:endParaRPr sz="1634"/>
          </a:p>
        </p:txBody>
      </p:sp>
      <p:sp>
        <p:nvSpPr>
          <p:cNvPr id="91" name="object 91"/>
          <p:cNvSpPr/>
          <p:nvPr/>
        </p:nvSpPr>
        <p:spPr>
          <a:xfrm>
            <a:off x="4046667" y="1683956"/>
            <a:ext cx="91056" cy="91056"/>
          </a:xfrm>
          <a:custGeom>
            <a:avLst/>
            <a:gdLst/>
            <a:ahLst/>
            <a:cxnLst/>
            <a:rect l="l" t="t" r="r" b="b"/>
            <a:pathLst>
              <a:path w="100330" h="100330">
                <a:moveTo>
                  <a:pt x="0" y="0"/>
                </a:moveTo>
                <a:lnTo>
                  <a:pt x="100330" y="0"/>
                </a:lnTo>
                <a:lnTo>
                  <a:pt x="100330" y="100329"/>
                </a:lnTo>
                <a:lnTo>
                  <a:pt x="0" y="100329"/>
                </a:lnTo>
                <a:lnTo>
                  <a:pt x="0" y="0"/>
                </a:lnTo>
                <a:close/>
              </a:path>
            </a:pathLst>
          </a:custGeom>
          <a:solidFill>
            <a:srgbClr val="999999"/>
          </a:solidFill>
        </p:spPr>
        <p:txBody>
          <a:bodyPr wrap="square" lIns="0" tIns="0" rIns="0" bIns="0" rtlCol="0"/>
          <a:lstStyle/>
          <a:p>
            <a:endParaRPr sz="1634"/>
          </a:p>
        </p:txBody>
      </p:sp>
      <p:sp>
        <p:nvSpPr>
          <p:cNvPr id="92" name="object 92"/>
          <p:cNvSpPr/>
          <p:nvPr/>
        </p:nvSpPr>
        <p:spPr>
          <a:xfrm>
            <a:off x="4046667" y="1683956"/>
            <a:ext cx="91056" cy="91056"/>
          </a:xfrm>
          <a:custGeom>
            <a:avLst/>
            <a:gdLst/>
            <a:ahLst/>
            <a:cxnLst/>
            <a:rect l="l" t="t" r="r" b="b"/>
            <a:pathLst>
              <a:path w="100330" h="100330">
                <a:moveTo>
                  <a:pt x="0" y="0"/>
                </a:moveTo>
                <a:lnTo>
                  <a:pt x="0" y="100329"/>
                </a:lnTo>
                <a:lnTo>
                  <a:pt x="100330" y="100329"/>
                </a:lnTo>
                <a:lnTo>
                  <a:pt x="100330" y="0"/>
                </a:lnTo>
                <a:lnTo>
                  <a:pt x="0" y="0"/>
                </a:lnTo>
                <a:close/>
              </a:path>
            </a:pathLst>
          </a:custGeom>
          <a:ln w="3175">
            <a:solidFill>
              <a:srgbClr val="000000"/>
            </a:solidFill>
          </a:ln>
        </p:spPr>
        <p:txBody>
          <a:bodyPr wrap="square" lIns="0" tIns="0" rIns="0" bIns="0" rtlCol="0"/>
          <a:lstStyle/>
          <a:p>
            <a:endParaRPr sz="1634"/>
          </a:p>
        </p:txBody>
      </p:sp>
      <p:sp>
        <p:nvSpPr>
          <p:cNvPr id="93" name="object 93"/>
          <p:cNvSpPr txBox="1"/>
          <p:nvPr/>
        </p:nvSpPr>
        <p:spPr>
          <a:xfrm>
            <a:off x="3270964" y="1322039"/>
            <a:ext cx="1786538" cy="941893"/>
          </a:xfrm>
          <a:prstGeom prst="rect">
            <a:avLst/>
          </a:prstGeom>
        </p:spPr>
        <p:txBody>
          <a:bodyPr vert="horz" wrap="square" lIns="0" tIns="11526" rIns="0" bIns="0" rtlCol="0">
            <a:spAutoFit/>
          </a:bodyPr>
          <a:lstStyle/>
          <a:p>
            <a:pPr marL="11526">
              <a:spcBef>
                <a:spcPts val="91"/>
              </a:spcBef>
            </a:pPr>
            <a:r>
              <a:rPr sz="1089" dirty="0">
                <a:latin typeface="Arial"/>
                <a:cs typeface="Arial"/>
              </a:rPr>
              <a:t>12000</a:t>
            </a:r>
            <a:endParaRPr sz="1089">
              <a:latin typeface="Arial"/>
              <a:cs typeface="Arial"/>
            </a:endParaRPr>
          </a:p>
          <a:p>
            <a:pPr marL="942245">
              <a:spcBef>
                <a:spcPts val="1062"/>
              </a:spcBef>
            </a:pPr>
            <a:r>
              <a:rPr sz="1271" dirty="0">
                <a:latin typeface="Arial"/>
                <a:cs typeface="Arial"/>
              </a:rPr>
              <a:t>Throughput</a:t>
            </a:r>
            <a:endParaRPr sz="1271">
              <a:latin typeface="Arial"/>
              <a:cs typeface="Arial"/>
            </a:endParaRPr>
          </a:p>
          <a:p>
            <a:pPr>
              <a:spcBef>
                <a:spcPts val="27"/>
              </a:spcBef>
            </a:pPr>
            <a:endParaRPr sz="1679">
              <a:latin typeface="Times New Roman"/>
              <a:cs typeface="Times New Roman"/>
            </a:endParaRPr>
          </a:p>
          <a:p>
            <a:pPr marL="11526"/>
            <a:r>
              <a:rPr sz="1089" dirty="0">
                <a:latin typeface="Arial"/>
                <a:cs typeface="Arial"/>
              </a:rPr>
              <a:t>10000</a:t>
            </a:r>
            <a:endParaRPr sz="1089">
              <a:latin typeface="Arial"/>
              <a:cs typeface="Arial"/>
            </a:endParaRPr>
          </a:p>
        </p:txBody>
      </p:sp>
      <p:sp>
        <p:nvSpPr>
          <p:cNvPr id="94" name="object 94"/>
          <p:cNvSpPr txBox="1"/>
          <p:nvPr/>
        </p:nvSpPr>
        <p:spPr>
          <a:xfrm>
            <a:off x="2961216" y="2552304"/>
            <a:ext cx="192360" cy="2359383"/>
          </a:xfrm>
          <a:prstGeom prst="rect">
            <a:avLst/>
          </a:prstGeom>
        </p:spPr>
        <p:txBody>
          <a:bodyPr vert="vert270" wrap="square" lIns="0" tIns="0" rIns="0" bIns="0" rtlCol="0">
            <a:spAutoFit/>
          </a:bodyPr>
          <a:lstStyle/>
          <a:p>
            <a:pPr marL="11526">
              <a:lnSpc>
                <a:spcPts val="1493"/>
              </a:lnSpc>
            </a:pPr>
            <a:r>
              <a:rPr sz="1271" spc="45" dirty="0">
                <a:latin typeface="Arial"/>
                <a:cs typeface="Arial"/>
              </a:rPr>
              <a:t>T</a:t>
            </a:r>
            <a:r>
              <a:rPr sz="1271" spc="-36" dirty="0">
                <a:latin typeface="Arial"/>
                <a:cs typeface="Arial"/>
              </a:rPr>
              <a:t>h</a:t>
            </a:r>
            <a:r>
              <a:rPr sz="1271" spc="-18" dirty="0">
                <a:latin typeface="Arial"/>
                <a:cs typeface="Arial"/>
              </a:rPr>
              <a:t>r</a:t>
            </a:r>
            <a:r>
              <a:rPr sz="1271" spc="45" dirty="0">
                <a:latin typeface="Arial"/>
                <a:cs typeface="Arial"/>
              </a:rPr>
              <a:t>o</a:t>
            </a:r>
            <a:r>
              <a:rPr sz="1271" spc="-27" dirty="0">
                <a:latin typeface="Arial"/>
                <a:cs typeface="Arial"/>
              </a:rPr>
              <a:t>u</a:t>
            </a:r>
            <a:r>
              <a:rPr sz="1271" spc="45" dirty="0">
                <a:latin typeface="Arial"/>
                <a:cs typeface="Arial"/>
              </a:rPr>
              <a:t>g</a:t>
            </a:r>
            <a:r>
              <a:rPr sz="1271" spc="-36" dirty="0">
                <a:latin typeface="Arial"/>
                <a:cs typeface="Arial"/>
              </a:rPr>
              <a:t>h</a:t>
            </a:r>
            <a:r>
              <a:rPr sz="1271" spc="45" dirty="0">
                <a:latin typeface="Arial"/>
                <a:cs typeface="Arial"/>
              </a:rPr>
              <a:t>p</a:t>
            </a:r>
            <a:r>
              <a:rPr sz="1271" spc="-27" dirty="0">
                <a:latin typeface="Arial"/>
                <a:cs typeface="Arial"/>
              </a:rPr>
              <a:t>u</a:t>
            </a:r>
            <a:r>
              <a:rPr sz="1271" dirty="0">
                <a:latin typeface="Arial"/>
                <a:cs typeface="Arial"/>
              </a:rPr>
              <a:t>t</a:t>
            </a:r>
            <a:r>
              <a:rPr sz="1271" spc="-27" dirty="0">
                <a:latin typeface="Arial"/>
                <a:cs typeface="Arial"/>
              </a:rPr>
              <a:t> </a:t>
            </a:r>
            <a:r>
              <a:rPr sz="1271" spc="-18" dirty="0">
                <a:latin typeface="Arial"/>
                <a:cs typeface="Arial"/>
              </a:rPr>
              <a:t>(</a:t>
            </a:r>
            <a:r>
              <a:rPr sz="1271" spc="23" dirty="0">
                <a:latin typeface="Arial"/>
                <a:cs typeface="Arial"/>
              </a:rPr>
              <a:t>m</a:t>
            </a:r>
            <a:r>
              <a:rPr sz="1271" spc="32" dirty="0">
                <a:latin typeface="Arial"/>
                <a:cs typeface="Arial"/>
              </a:rPr>
              <a:t>e</a:t>
            </a:r>
            <a:r>
              <a:rPr sz="1271" spc="45" dirty="0">
                <a:latin typeface="Arial"/>
                <a:cs typeface="Arial"/>
              </a:rPr>
              <a:t>s</a:t>
            </a:r>
            <a:r>
              <a:rPr sz="1271" spc="50" dirty="0">
                <a:latin typeface="Arial"/>
                <a:cs typeface="Arial"/>
              </a:rPr>
              <a:t>s</a:t>
            </a:r>
            <a:r>
              <a:rPr sz="1271" spc="-36" dirty="0">
                <a:latin typeface="Arial"/>
                <a:cs typeface="Arial"/>
              </a:rPr>
              <a:t>a</a:t>
            </a:r>
            <a:r>
              <a:rPr sz="1271" spc="45" dirty="0">
                <a:latin typeface="Arial"/>
                <a:cs typeface="Arial"/>
              </a:rPr>
              <a:t>g</a:t>
            </a:r>
            <a:r>
              <a:rPr sz="1271" spc="32" dirty="0">
                <a:latin typeface="Arial"/>
                <a:cs typeface="Arial"/>
              </a:rPr>
              <a:t>e</a:t>
            </a:r>
            <a:r>
              <a:rPr sz="1271" spc="45" dirty="0">
                <a:latin typeface="Arial"/>
                <a:cs typeface="Arial"/>
              </a:rPr>
              <a:t>s</a:t>
            </a:r>
            <a:r>
              <a:rPr sz="1271" spc="-9" dirty="0">
                <a:latin typeface="Arial"/>
                <a:cs typeface="Arial"/>
              </a:rPr>
              <a:t>/</a:t>
            </a:r>
            <a:r>
              <a:rPr sz="1271" spc="45" dirty="0">
                <a:latin typeface="Arial"/>
                <a:cs typeface="Arial"/>
              </a:rPr>
              <a:t>se</a:t>
            </a:r>
            <a:r>
              <a:rPr sz="1271" spc="32" dirty="0">
                <a:latin typeface="Arial"/>
                <a:cs typeface="Arial"/>
              </a:rPr>
              <a:t>c</a:t>
            </a:r>
            <a:r>
              <a:rPr sz="1271" spc="45" dirty="0">
                <a:latin typeface="Arial"/>
                <a:cs typeface="Arial"/>
              </a:rPr>
              <a:t>o</a:t>
            </a:r>
            <a:r>
              <a:rPr sz="1271" spc="-27" dirty="0">
                <a:latin typeface="Arial"/>
                <a:cs typeface="Arial"/>
              </a:rPr>
              <a:t>n</a:t>
            </a:r>
            <a:r>
              <a:rPr sz="1271" spc="32" dirty="0">
                <a:latin typeface="Arial"/>
                <a:cs typeface="Arial"/>
              </a:rPr>
              <a:t>d</a:t>
            </a:r>
            <a:r>
              <a:rPr sz="1271" dirty="0">
                <a:latin typeface="Arial"/>
                <a:cs typeface="Arial"/>
              </a:rPr>
              <a:t>)</a:t>
            </a:r>
            <a:endParaRPr sz="1271">
              <a:latin typeface="Arial"/>
              <a:cs typeface="Arial"/>
            </a:endParaRPr>
          </a:p>
        </p:txBody>
      </p:sp>
      <p:sp>
        <p:nvSpPr>
          <p:cNvPr id="95" name="object 95"/>
          <p:cNvSpPr/>
          <p:nvPr/>
        </p:nvSpPr>
        <p:spPr>
          <a:xfrm>
            <a:off x="8061191" y="1769249"/>
            <a:ext cx="829876" cy="2904565"/>
          </a:xfrm>
          <a:custGeom>
            <a:avLst/>
            <a:gdLst/>
            <a:ahLst/>
            <a:cxnLst/>
            <a:rect l="l" t="t" r="r" b="b"/>
            <a:pathLst>
              <a:path w="914400" h="3200400">
                <a:moveTo>
                  <a:pt x="457200" y="0"/>
                </a:moveTo>
                <a:lnTo>
                  <a:pt x="498656" y="6002"/>
                </a:lnTo>
                <a:lnTo>
                  <a:pt x="538915" y="23706"/>
                </a:lnTo>
                <a:lnTo>
                  <a:pt x="577844" y="52656"/>
                </a:lnTo>
                <a:lnTo>
                  <a:pt x="615315" y="92398"/>
                </a:lnTo>
                <a:lnTo>
                  <a:pt x="651198" y="142477"/>
                </a:lnTo>
                <a:lnTo>
                  <a:pt x="685362" y="202437"/>
                </a:lnTo>
                <a:lnTo>
                  <a:pt x="717677" y="271825"/>
                </a:lnTo>
                <a:lnTo>
                  <a:pt x="733101" y="309911"/>
                </a:lnTo>
                <a:lnTo>
                  <a:pt x="748014" y="350184"/>
                </a:lnTo>
                <a:lnTo>
                  <a:pt x="762400" y="392586"/>
                </a:lnTo>
                <a:lnTo>
                  <a:pt x="776242" y="437060"/>
                </a:lnTo>
                <a:lnTo>
                  <a:pt x="789525" y="483550"/>
                </a:lnTo>
                <a:lnTo>
                  <a:pt x="802232" y="531999"/>
                </a:lnTo>
                <a:lnTo>
                  <a:pt x="814347" y="582349"/>
                </a:lnTo>
                <a:lnTo>
                  <a:pt x="825853" y="634545"/>
                </a:lnTo>
                <a:lnTo>
                  <a:pt x="836735" y="688528"/>
                </a:lnTo>
                <a:lnTo>
                  <a:pt x="846976" y="744243"/>
                </a:lnTo>
                <a:lnTo>
                  <a:pt x="856560" y="801632"/>
                </a:lnTo>
                <a:lnTo>
                  <a:pt x="865471" y="860638"/>
                </a:lnTo>
                <a:lnTo>
                  <a:pt x="873692" y="921205"/>
                </a:lnTo>
                <a:lnTo>
                  <a:pt x="881207" y="983276"/>
                </a:lnTo>
                <a:lnTo>
                  <a:pt x="888000" y="1046794"/>
                </a:lnTo>
                <a:lnTo>
                  <a:pt x="894055" y="1111701"/>
                </a:lnTo>
                <a:lnTo>
                  <a:pt x="899355" y="1177942"/>
                </a:lnTo>
                <a:lnTo>
                  <a:pt x="903884" y="1245459"/>
                </a:lnTo>
                <a:lnTo>
                  <a:pt x="907626" y="1314196"/>
                </a:lnTo>
                <a:lnTo>
                  <a:pt x="910565" y="1384095"/>
                </a:lnTo>
                <a:lnTo>
                  <a:pt x="912685" y="1455100"/>
                </a:lnTo>
                <a:lnTo>
                  <a:pt x="913968" y="1527154"/>
                </a:lnTo>
                <a:lnTo>
                  <a:pt x="914400" y="1600200"/>
                </a:lnTo>
                <a:lnTo>
                  <a:pt x="913968" y="1673245"/>
                </a:lnTo>
                <a:lnTo>
                  <a:pt x="912685" y="1745299"/>
                </a:lnTo>
                <a:lnTo>
                  <a:pt x="910565" y="1816304"/>
                </a:lnTo>
                <a:lnTo>
                  <a:pt x="907626" y="1886203"/>
                </a:lnTo>
                <a:lnTo>
                  <a:pt x="903884" y="1954940"/>
                </a:lnTo>
                <a:lnTo>
                  <a:pt x="899355" y="2022457"/>
                </a:lnTo>
                <a:lnTo>
                  <a:pt x="894055" y="2088698"/>
                </a:lnTo>
                <a:lnTo>
                  <a:pt x="888000" y="2153605"/>
                </a:lnTo>
                <a:lnTo>
                  <a:pt x="881207" y="2217123"/>
                </a:lnTo>
                <a:lnTo>
                  <a:pt x="873692" y="2279194"/>
                </a:lnTo>
                <a:lnTo>
                  <a:pt x="865471" y="2339761"/>
                </a:lnTo>
                <a:lnTo>
                  <a:pt x="856560" y="2398767"/>
                </a:lnTo>
                <a:lnTo>
                  <a:pt x="846976" y="2456156"/>
                </a:lnTo>
                <a:lnTo>
                  <a:pt x="836735" y="2511871"/>
                </a:lnTo>
                <a:lnTo>
                  <a:pt x="825853" y="2565854"/>
                </a:lnTo>
                <a:lnTo>
                  <a:pt x="814347" y="2618050"/>
                </a:lnTo>
                <a:lnTo>
                  <a:pt x="802232" y="2668400"/>
                </a:lnTo>
                <a:lnTo>
                  <a:pt x="789525" y="2716849"/>
                </a:lnTo>
                <a:lnTo>
                  <a:pt x="776242" y="2763339"/>
                </a:lnTo>
                <a:lnTo>
                  <a:pt x="762400" y="2807813"/>
                </a:lnTo>
                <a:lnTo>
                  <a:pt x="748014" y="2850215"/>
                </a:lnTo>
                <a:lnTo>
                  <a:pt x="733101" y="2890488"/>
                </a:lnTo>
                <a:lnTo>
                  <a:pt x="717677" y="2928574"/>
                </a:lnTo>
                <a:lnTo>
                  <a:pt x="701759" y="2964418"/>
                </a:lnTo>
                <a:lnTo>
                  <a:pt x="668503" y="3029149"/>
                </a:lnTo>
                <a:lnTo>
                  <a:pt x="633463" y="3084225"/>
                </a:lnTo>
                <a:lnTo>
                  <a:pt x="596770" y="3129192"/>
                </a:lnTo>
                <a:lnTo>
                  <a:pt x="558554" y="3163596"/>
                </a:lnTo>
                <a:lnTo>
                  <a:pt x="518944" y="3186979"/>
                </a:lnTo>
                <a:lnTo>
                  <a:pt x="478070" y="3198889"/>
                </a:lnTo>
                <a:lnTo>
                  <a:pt x="457200" y="3200400"/>
                </a:lnTo>
                <a:lnTo>
                  <a:pt x="436329" y="3198889"/>
                </a:lnTo>
                <a:lnTo>
                  <a:pt x="395455" y="3186979"/>
                </a:lnTo>
                <a:lnTo>
                  <a:pt x="355845" y="3163596"/>
                </a:lnTo>
                <a:lnTo>
                  <a:pt x="317629" y="3129192"/>
                </a:lnTo>
                <a:lnTo>
                  <a:pt x="280936" y="3084225"/>
                </a:lnTo>
                <a:lnTo>
                  <a:pt x="245896" y="3029149"/>
                </a:lnTo>
                <a:lnTo>
                  <a:pt x="212640" y="2964418"/>
                </a:lnTo>
                <a:lnTo>
                  <a:pt x="196722" y="2928574"/>
                </a:lnTo>
                <a:lnTo>
                  <a:pt x="181298" y="2890488"/>
                </a:lnTo>
                <a:lnTo>
                  <a:pt x="166385" y="2850215"/>
                </a:lnTo>
                <a:lnTo>
                  <a:pt x="151999" y="2807813"/>
                </a:lnTo>
                <a:lnTo>
                  <a:pt x="138157" y="2763339"/>
                </a:lnTo>
                <a:lnTo>
                  <a:pt x="124874" y="2716849"/>
                </a:lnTo>
                <a:lnTo>
                  <a:pt x="112167" y="2668400"/>
                </a:lnTo>
                <a:lnTo>
                  <a:pt x="100052" y="2618050"/>
                </a:lnTo>
                <a:lnTo>
                  <a:pt x="88546" y="2565854"/>
                </a:lnTo>
                <a:lnTo>
                  <a:pt x="77664" y="2511871"/>
                </a:lnTo>
                <a:lnTo>
                  <a:pt x="67423" y="2456156"/>
                </a:lnTo>
                <a:lnTo>
                  <a:pt x="57839" y="2398767"/>
                </a:lnTo>
                <a:lnTo>
                  <a:pt x="48928" y="2339761"/>
                </a:lnTo>
                <a:lnTo>
                  <a:pt x="40707" y="2279194"/>
                </a:lnTo>
                <a:lnTo>
                  <a:pt x="33192" y="2217123"/>
                </a:lnTo>
                <a:lnTo>
                  <a:pt x="26399" y="2153605"/>
                </a:lnTo>
                <a:lnTo>
                  <a:pt x="20344" y="2088698"/>
                </a:lnTo>
                <a:lnTo>
                  <a:pt x="15044" y="2022457"/>
                </a:lnTo>
                <a:lnTo>
                  <a:pt x="10515" y="1954940"/>
                </a:lnTo>
                <a:lnTo>
                  <a:pt x="6773" y="1886203"/>
                </a:lnTo>
                <a:lnTo>
                  <a:pt x="3834" y="1816304"/>
                </a:lnTo>
                <a:lnTo>
                  <a:pt x="1714" y="1745299"/>
                </a:lnTo>
                <a:lnTo>
                  <a:pt x="431" y="1673245"/>
                </a:lnTo>
                <a:lnTo>
                  <a:pt x="0" y="1600200"/>
                </a:lnTo>
                <a:lnTo>
                  <a:pt x="431" y="1527154"/>
                </a:lnTo>
                <a:lnTo>
                  <a:pt x="1714" y="1455100"/>
                </a:lnTo>
                <a:lnTo>
                  <a:pt x="3834" y="1384095"/>
                </a:lnTo>
                <a:lnTo>
                  <a:pt x="6773" y="1314196"/>
                </a:lnTo>
                <a:lnTo>
                  <a:pt x="10515" y="1245459"/>
                </a:lnTo>
                <a:lnTo>
                  <a:pt x="15044" y="1177942"/>
                </a:lnTo>
                <a:lnTo>
                  <a:pt x="20344" y="1111701"/>
                </a:lnTo>
                <a:lnTo>
                  <a:pt x="26399" y="1046794"/>
                </a:lnTo>
                <a:lnTo>
                  <a:pt x="33192" y="983276"/>
                </a:lnTo>
                <a:lnTo>
                  <a:pt x="40707" y="921205"/>
                </a:lnTo>
                <a:lnTo>
                  <a:pt x="48928" y="860638"/>
                </a:lnTo>
                <a:lnTo>
                  <a:pt x="57839" y="801632"/>
                </a:lnTo>
                <a:lnTo>
                  <a:pt x="67423" y="744243"/>
                </a:lnTo>
                <a:lnTo>
                  <a:pt x="77664" y="688528"/>
                </a:lnTo>
                <a:lnTo>
                  <a:pt x="88546" y="634545"/>
                </a:lnTo>
                <a:lnTo>
                  <a:pt x="100052" y="582349"/>
                </a:lnTo>
                <a:lnTo>
                  <a:pt x="112167" y="531999"/>
                </a:lnTo>
                <a:lnTo>
                  <a:pt x="124874" y="483550"/>
                </a:lnTo>
                <a:lnTo>
                  <a:pt x="138157" y="437060"/>
                </a:lnTo>
                <a:lnTo>
                  <a:pt x="151999" y="392586"/>
                </a:lnTo>
                <a:lnTo>
                  <a:pt x="166385" y="350184"/>
                </a:lnTo>
                <a:lnTo>
                  <a:pt x="181298" y="309911"/>
                </a:lnTo>
                <a:lnTo>
                  <a:pt x="196722" y="271825"/>
                </a:lnTo>
                <a:lnTo>
                  <a:pt x="212640" y="235981"/>
                </a:lnTo>
                <a:lnTo>
                  <a:pt x="245896" y="171250"/>
                </a:lnTo>
                <a:lnTo>
                  <a:pt x="280936" y="116174"/>
                </a:lnTo>
                <a:lnTo>
                  <a:pt x="317629" y="71207"/>
                </a:lnTo>
                <a:lnTo>
                  <a:pt x="355845" y="36803"/>
                </a:lnTo>
                <a:lnTo>
                  <a:pt x="395455" y="13420"/>
                </a:lnTo>
                <a:lnTo>
                  <a:pt x="436329" y="1510"/>
                </a:lnTo>
                <a:lnTo>
                  <a:pt x="457200" y="0"/>
                </a:lnTo>
                <a:close/>
              </a:path>
            </a:pathLst>
          </a:custGeom>
          <a:ln w="54630">
            <a:solidFill>
              <a:srgbClr val="FF0000"/>
            </a:solidFill>
          </a:ln>
        </p:spPr>
        <p:txBody>
          <a:bodyPr wrap="square" lIns="0" tIns="0" rIns="0" bIns="0" rtlCol="0"/>
          <a:lstStyle/>
          <a:p>
            <a:endParaRPr sz="1634"/>
          </a:p>
        </p:txBody>
      </p:sp>
      <p:sp>
        <p:nvSpPr>
          <p:cNvPr id="96" name="object 96"/>
          <p:cNvSpPr/>
          <p:nvPr/>
        </p:nvSpPr>
        <p:spPr>
          <a:xfrm>
            <a:off x="8061192" y="1769249"/>
            <a:ext cx="0" cy="0"/>
          </a:xfrm>
          <a:custGeom>
            <a:avLst/>
            <a:gdLst/>
            <a:ahLst/>
            <a:cxnLst/>
            <a:rect l="l" t="t" r="r" b="b"/>
            <a:pathLst>
              <a:path>
                <a:moveTo>
                  <a:pt x="0" y="-27315"/>
                </a:moveTo>
                <a:lnTo>
                  <a:pt x="0" y="27315"/>
                </a:lnTo>
              </a:path>
            </a:pathLst>
          </a:custGeom>
          <a:ln w="54630">
            <a:solidFill>
              <a:srgbClr val="FF0000"/>
            </a:solidFill>
          </a:ln>
        </p:spPr>
        <p:txBody>
          <a:bodyPr wrap="square" lIns="0" tIns="0" rIns="0" bIns="0" rtlCol="0"/>
          <a:lstStyle/>
          <a:p>
            <a:endParaRPr sz="1634"/>
          </a:p>
        </p:txBody>
      </p:sp>
      <p:sp>
        <p:nvSpPr>
          <p:cNvPr id="97" name="object 97"/>
          <p:cNvSpPr/>
          <p:nvPr/>
        </p:nvSpPr>
        <p:spPr>
          <a:xfrm>
            <a:off x="8891067" y="4673813"/>
            <a:ext cx="0" cy="0"/>
          </a:xfrm>
          <a:custGeom>
            <a:avLst/>
            <a:gdLst/>
            <a:ahLst/>
            <a:cxnLst/>
            <a:rect l="l" t="t" r="r" b="b"/>
            <a:pathLst>
              <a:path>
                <a:moveTo>
                  <a:pt x="0" y="-27315"/>
                </a:moveTo>
                <a:lnTo>
                  <a:pt x="0" y="27315"/>
                </a:lnTo>
              </a:path>
            </a:pathLst>
          </a:custGeom>
          <a:ln w="54630">
            <a:solidFill>
              <a:srgbClr val="FF0000"/>
            </a:solidFill>
          </a:ln>
        </p:spPr>
        <p:txBody>
          <a:bodyPr wrap="square" lIns="0" tIns="0" rIns="0" bIns="0" rtlCol="0"/>
          <a:lstStyle/>
          <a:p>
            <a:endParaRPr sz="1634"/>
          </a:p>
        </p:txBody>
      </p:sp>
      <p:sp>
        <p:nvSpPr>
          <p:cNvPr id="98" name="object 98"/>
          <p:cNvSpPr txBox="1"/>
          <p:nvPr/>
        </p:nvSpPr>
        <p:spPr>
          <a:xfrm>
            <a:off x="3582170" y="5795721"/>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99" name="object 99"/>
          <p:cNvSpPr txBox="1"/>
          <p:nvPr/>
        </p:nvSpPr>
        <p:spPr>
          <a:xfrm>
            <a:off x="3703193" y="595132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100" name="object 100"/>
          <p:cNvSpPr txBox="1"/>
          <p:nvPr/>
        </p:nvSpPr>
        <p:spPr>
          <a:xfrm>
            <a:off x="4159626" y="595132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101" name="object 101"/>
          <p:cNvSpPr txBox="1"/>
          <p:nvPr/>
        </p:nvSpPr>
        <p:spPr>
          <a:xfrm>
            <a:off x="4617210" y="5951323"/>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102" name="object 102"/>
          <p:cNvSpPr txBox="1"/>
          <p:nvPr/>
        </p:nvSpPr>
        <p:spPr>
          <a:xfrm>
            <a:off x="5035603"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2</a:t>
            </a:r>
            <a:endParaRPr sz="1089">
              <a:latin typeface="Arial"/>
              <a:cs typeface="Arial"/>
            </a:endParaRPr>
          </a:p>
        </p:txBody>
      </p:sp>
      <p:sp>
        <p:nvSpPr>
          <p:cNvPr id="103" name="object 103"/>
          <p:cNvSpPr txBox="1"/>
          <p:nvPr/>
        </p:nvSpPr>
        <p:spPr>
          <a:xfrm>
            <a:off x="5492035"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16</a:t>
            </a:r>
            <a:endParaRPr sz="1089">
              <a:latin typeface="Arial"/>
              <a:cs typeface="Arial"/>
            </a:endParaRPr>
          </a:p>
        </p:txBody>
      </p:sp>
      <p:sp>
        <p:nvSpPr>
          <p:cNvPr id="104" name="object 104"/>
          <p:cNvSpPr txBox="1"/>
          <p:nvPr/>
        </p:nvSpPr>
        <p:spPr>
          <a:xfrm>
            <a:off x="5949619"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0</a:t>
            </a:r>
            <a:endParaRPr sz="1089">
              <a:latin typeface="Arial"/>
              <a:cs typeface="Arial"/>
            </a:endParaRPr>
          </a:p>
        </p:txBody>
      </p:sp>
      <p:sp>
        <p:nvSpPr>
          <p:cNvPr id="105" name="object 105"/>
          <p:cNvSpPr txBox="1"/>
          <p:nvPr/>
        </p:nvSpPr>
        <p:spPr>
          <a:xfrm>
            <a:off x="6406050"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24</a:t>
            </a:r>
            <a:endParaRPr sz="1089">
              <a:latin typeface="Arial"/>
              <a:cs typeface="Arial"/>
            </a:endParaRPr>
          </a:p>
        </p:txBody>
      </p:sp>
      <p:sp>
        <p:nvSpPr>
          <p:cNvPr id="106" name="object 106"/>
          <p:cNvSpPr txBox="1"/>
          <p:nvPr/>
        </p:nvSpPr>
        <p:spPr>
          <a:xfrm>
            <a:off x="6863636"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07" name="object 107"/>
          <p:cNvSpPr txBox="1"/>
          <p:nvPr/>
        </p:nvSpPr>
        <p:spPr>
          <a:xfrm>
            <a:off x="7321218"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32</a:t>
            </a:r>
            <a:endParaRPr sz="1089">
              <a:latin typeface="Arial"/>
              <a:cs typeface="Arial"/>
            </a:endParaRPr>
          </a:p>
        </p:txBody>
      </p:sp>
      <p:sp>
        <p:nvSpPr>
          <p:cNvPr id="108" name="object 108"/>
          <p:cNvSpPr txBox="1"/>
          <p:nvPr/>
        </p:nvSpPr>
        <p:spPr>
          <a:xfrm>
            <a:off x="7777651"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36</a:t>
            </a:r>
            <a:endParaRPr sz="1089">
              <a:latin typeface="Arial"/>
              <a:cs typeface="Arial"/>
            </a:endParaRPr>
          </a:p>
        </p:txBody>
      </p:sp>
      <p:sp>
        <p:nvSpPr>
          <p:cNvPr id="109" name="object 109"/>
          <p:cNvSpPr txBox="1"/>
          <p:nvPr/>
        </p:nvSpPr>
        <p:spPr>
          <a:xfrm>
            <a:off x="8235234" y="5951323"/>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0</a:t>
            </a:r>
            <a:endParaRPr sz="1089">
              <a:latin typeface="Arial"/>
              <a:cs typeface="Arial"/>
            </a:endParaRPr>
          </a:p>
        </p:txBody>
      </p:sp>
      <p:sp>
        <p:nvSpPr>
          <p:cNvPr id="110" name="object 110"/>
          <p:cNvSpPr txBox="1"/>
          <p:nvPr/>
        </p:nvSpPr>
        <p:spPr>
          <a:xfrm>
            <a:off x="8691667"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44</a:t>
            </a:r>
            <a:endParaRPr sz="1089">
              <a:latin typeface="Arial"/>
              <a:cs typeface="Arial"/>
            </a:endParaRPr>
          </a:p>
        </p:txBody>
      </p:sp>
      <p:sp>
        <p:nvSpPr>
          <p:cNvPr id="111" name="object 111"/>
          <p:cNvSpPr txBox="1"/>
          <p:nvPr/>
        </p:nvSpPr>
        <p:spPr>
          <a:xfrm>
            <a:off x="9149251" y="5951323"/>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48</a:t>
            </a:r>
            <a:endParaRPr sz="1089">
              <a:latin typeface="Arial"/>
              <a:cs typeface="Arial"/>
            </a:endParaRPr>
          </a:p>
        </p:txBody>
      </p:sp>
      <p:sp>
        <p:nvSpPr>
          <p:cNvPr id="112" name="object 112"/>
          <p:cNvSpPr txBox="1"/>
          <p:nvPr/>
        </p:nvSpPr>
        <p:spPr>
          <a:xfrm>
            <a:off x="6041827" y="6208110"/>
            <a:ext cx="512909" cy="218008"/>
          </a:xfrm>
          <a:prstGeom prst="rect">
            <a:avLst/>
          </a:prstGeom>
        </p:spPr>
        <p:txBody>
          <a:bodyPr vert="horz" wrap="square" lIns="0" tIns="0" rIns="0" bIns="0" rtlCol="0">
            <a:spAutoFit/>
          </a:bodyPr>
          <a:lstStyle/>
          <a:p>
            <a:pPr marL="11526">
              <a:lnSpc>
                <a:spcPts val="1697"/>
              </a:lnSpc>
            </a:pPr>
            <a:r>
              <a:rPr sz="1452" spc="-27" dirty="0">
                <a:latin typeface="Arial"/>
                <a:cs typeface="Arial"/>
              </a:rPr>
              <a:t>C</a:t>
            </a:r>
            <a:r>
              <a:rPr sz="1452" dirty="0">
                <a:latin typeface="Arial"/>
                <a:cs typeface="Arial"/>
              </a:rPr>
              <a:t>o</a:t>
            </a:r>
            <a:r>
              <a:rPr sz="1452" spc="-14" dirty="0">
                <a:latin typeface="Arial"/>
                <a:cs typeface="Arial"/>
              </a:rPr>
              <a:t>r</a:t>
            </a:r>
            <a:r>
              <a:rPr sz="1452" dirty="0">
                <a:latin typeface="Arial"/>
                <a:cs typeface="Arial"/>
              </a:rPr>
              <a:t>es</a:t>
            </a:r>
            <a:endParaRPr sz="1452">
              <a:latin typeface="Arial"/>
              <a:cs typeface="Arial"/>
            </a:endParaRPr>
          </a:p>
        </p:txBody>
      </p:sp>
      <p:sp>
        <p:nvSpPr>
          <p:cNvPr id="114" name="Title 113">
            <a:extLst>
              <a:ext uri="{FF2B5EF4-FFF2-40B4-BE49-F238E27FC236}">
                <a16:creationId xmlns:a16="http://schemas.microsoft.com/office/drawing/2014/main" id="{05955B6B-8360-4F98-9D22-64802F687DF2}"/>
              </a:ext>
            </a:extLst>
          </p:cNvPr>
          <p:cNvSpPr>
            <a:spLocks noGrp="1"/>
          </p:cNvSpPr>
          <p:nvPr>
            <p:ph type="title"/>
          </p:nvPr>
        </p:nvSpPr>
        <p:spPr/>
        <p:txBody>
          <a:bodyPr>
            <a:normAutofit fontScale="90000"/>
          </a:bodyPr>
          <a:lstStyle/>
          <a:p>
            <a:r>
              <a:rPr lang="en-US" sz="5400" spc="-5" dirty="0"/>
              <a:t>Exim (Linux Email Server) on stock Linux:</a:t>
            </a:r>
            <a:r>
              <a:rPr lang="en-US" sz="5400" spc="-27" dirty="0"/>
              <a:t> </a:t>
            </a:r>
            <a:r>
              <a:rPr lang="en-US" sz="5400" spc="-5" dirty="0"/>
              <a:t>collapse</a:t>
            </a:r>
            <a:r>
              <a:rPr lang="en-US" sz="5400" dirty="0"/>
              <a:t/>
            </a:r>
            <a:br>
              <a:rPr lang="en-US" sz="5400" dirty="0"/>
            </a:br>
            <a:endParaRPr lang="en-US" dirty="0"/>
          </a:p>
        </p:txBody>
      </p:sp>
    </p:spTree>
    <p:extLst>
      <p:ext uri="{BB962C8B-B14F-4D97-AF65-F5344CB8AC3E}">
        <p14:creationId xmlns:p14="http://schemas.microsoft.com/office/powerpoint/2010/main" val="1487776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63127" y="1424619"/>
            <a:ext cx="5471416" cy="4460582"/>
          </a:xfrm>
          <a:custGeom>
            <a:avLst/>
            <a:gdLst/>
            <a:ahLst/>
            <a:cxnLst/>
            <a:rect l="l" t="t" r="r" b="b"/>
            <a:pathLst>
              <a:path w="6028690" h="4914900">
                <a:moveTo>
                  <a:pt x="3013710" y="4914900"/>
                </a:moveTo>
                <a:lnTo>
                  <a:pt x="0" y="4914900"/>
                </a:lnTo>
                <a:lnTo>
                  <a:pt x="0" y="0"/>
                </a:lnTo>
                <a:lnTo>
                  <a:pt x="6028689" y="0"/>
                </a:lnTo>
                <a:lnTo>
                  <a:pt x="6028689" y="4914900"/>
                </a:lnTo>
                <a:lnTo>
                  <a:pt x="3013710" y="4914900"/>
                </a:lnTo>
                <a:close/>
              </a:path>
            </a:pathLst>
          </a:custGeom>
          <a:ln w="3175">
            <a:solidFill>
              <a:srgbClr val="B2B2B2"/>
            </a:solidFill>
          </a:ln>
        </p:spPr>
        <p:txBody>
          <a:bodyPr wrap="square" lIns="0" tIns="0" rIns="0" bIns="0" rtlCol="0"/>
          <a:lstStyle/>
          <a:p>
            <a:endParaRPr sz="1634"/>
          </a:p>
        </p:txBody>
      </p:sp>
      <p:sp>
        <p:nvSpPr>
          <p:cNvPr id="4" name="object 4"/>
          <p:cNvSpPr/>
          <p:nvPr/>
        </p:nvSpPr>
        <p:spPr>
          <a:xfrm>
            <a:off x="3763127" y="5884049"/>
            <a:ext cx="5471416" cy="0"/>
          </a:xfrm>
          <a:custGeom>
            <a:avLst/>
            <a:gdLst/>
            <a:ahLst/>
            <a:cxnLst/>
            <a:rect l="l" t="t" r="r" b="b"/>
            <a:pathLst>
              <a:path w="6028690">
                <a:moveTo>
                  <a:pt x="6028689" y="0"/>
                </a:moveTo>
                <a:lnTo>
                  <a:pt x="0" y="0"/>
                </a:lnTo>
              </a:path>
            </a:pathLst>
          </a:custGeom>
          <a:ln w="3175">
            <a:solidFill>
              <a:srgbClr val="B2B2B2"/>
            </a:solidFill>
          </a:ln>
        </p:spPr>
        <p:txBody>
          <a:bodyPr wrap="square" lIns="0" tIns="0" rIns="0" bIns="0" rtlCol="0"/>
          <a:lstStyle/>
          <a:p>
            <a:endParaRPr sz="1634"/>
          </a:p>
        </p:txBody>
      </p:sp>
      <p:sp>
        <p:nvSpPr>
          <p:cNvPr id="5" name="object 5"/>
          <p:cNvSpPr/>
          <p:nvPr/>
        </p:nvSpPr>
        <p:spPr>
          <a:xfrm>
            <a:off x="3763127" y="5140618"/>
            <a:ext cx="5471416" cy="0"/>
          </a:xfrm>
          <a:custGeom>
            <a:avLst/>
            <a:gdLst/>
            <a:ahLst/>
            <a:cxnLst/>
            <a:rect l="l" t="t" r="r" b="b"/>
            <a:pathLst>
              <a:path w="6028690">
                <a:moveTo>
                  <a:pt x="6028689" y="0"/>
                </a:moveTo>
                <a:lnTo>
                  <a:pt x="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3763128" y="4397188"/>
            <a:ext cx="5429922" cy="0"/>
          </a:xfrm>
          <a:custGeom>
            <a:avLst/>
            <a:gdLst/>
            <a:ahLst/>
            <a:cxnLst/>
            <a:rect l="l" t="t" r="r" b="b"/>
            <a:pathLst>
              <a:path w="5982970">
                <a:moveTo>
                  <a:pt x="0" y="0"/>
                </a:moveTo>
                <a:lnTo>
                  <a:pt x="598297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3763127" y="3653758"/>
            <a:ext cx="5471416" cy="0"/>
          </a:xfrm>
          <a:custGeom>
            <a:avLst/>
            <a:gdLst/>
            <a:ahLst/>
            <a:cxnLst/>
            <a:rect l="l" t="t" r="r" b="b"/>
            <a:pathLst>
              <a:path w="6028690">
                <a:moveTo>
                  <a:pt x="6028689" y="0"/>
                </a:moveTo>
                <a:lnTo>
                  <a:pt x="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763127" y="2910328"/>
            <a:ext cx="5471416" cy="0"/>
          </a:xfrm>
          <a:custGeom>
            <a:avLst/>
            <a:gdLst/>
            <a:ahLst/>
            <a:cxnLst/>
            <a:rect l="l" t="t" r="r" b="b"/>
            <a:pathLst>
              <a:path w="6028690">
                <a:moveTo>
                  <a:pt x="6028689" y="0"/>
                </a:moveTo>
                <a:lnTo>
                  <a:pt x="0" y="0"/>
                </a:lnTo>
              </a:path>
            </a:pathLst>
          </a:custGeom>
          <a:ln w="3175">
            <a:solidFill>
              <a:srgbClr val="B2B2B2"/>
            </a:solidFill>
          </a:ln>
        </p:spPr>
        <p:txBody>
          <a:bodyPr wrap="square" lIns="0" tIns="0" rIns="0" bIns="0" rtlCol="0"/>
          <a:lstStyle/>
          <a:p>
            <a:endParaRPr sz="1634"/>
          </a:p>
        </p:txBody>
      </p:sp>
      <p:sp>
        <p:nvSpPr>
          <p:cNvPr id="9" name="object 9"/>
          <p:cNvSpPr/>
          <p:nvPr/>
        </p:nvSpPr>
        <p:spPr>
          <a:xfrm>
            <a:off x="8363175" y="2166897"/>
            <a:ext cx="871369" cy="0"/>
          </a:xfrm>
          <a:custGeom>
            <a:avLst/>
            <a:gdLst/>
            <a:ahLst/>
            <a:cxnLst/>
            <a:rect l="l" t="t" r="r" b="b"/>
            <a:pathLst>
              <a:path w="960120">
                <a:moveTo>
                  <a:pt x="0" y="0"/>
                </a:moveTo>
                <a:lnTo>
                  <a:pt x="960119"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7906741" y="2166897"/>
            <a:ext cx="374597" cy="0"/>
          </a:xfrm>
          <a:custGeom>
            <a:avLst/>
            <a:gdLst/>
            <a:ahLst/>
            <a:cxnLst/>
            <a:rect l="l" t="t" r="r" b="b"/>
            <a:pathLst>
              <a:path w="412750">
                <a:moveTo>
                  <a:pt x="0" y="0"/>
                </a:moveTo>
                <a:lnTo>
                  <a:pt x="41275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3763127" y="2166897"/>
            <a:ext cx="4062933" cy="0"/>
          </a:xfrm>
          <a:custGeom>
            <a:avLst/>
            <a:gdLst/>
            <a:ahLst/>
            <a:cxnLst/>
            <a:rect l="l" t="t" r="r" b="b"/>
            <a:pathLst>
              <a:path w="4476750">
                <a:moveTo>
                  <a:pt x="0" y="0"/>
                </a:moveTo>
                <a:lnTo>
                  <a:pt x="447675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763127" y="1423467"/>
            <a:ext cx="5471416" cy="0"/>
          </a:xfrm>
          <a:custGeom>
            <a:avLst/>
            <a:gdLst/>
            <a:ahLst/>
            <a:cxnLst/>
            <a:rect l="l" t="t" r="r" b="b"/>
            <a:pathLst>
              <a:path w="6028690">
                <a:moveTo>
                  <a:pt x="6028689" y="0"/>
                </a:moveTo>
                <a:lnTo>
                  <a:pt x="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763127"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3763127"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4218406"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218406"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674838"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4674838"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5130117"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5130117"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586548"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5586548"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6041827"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041827"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498258"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498258"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954691"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6954691"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7409970"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409970"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866400"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7866400"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8321679"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8321679"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778112"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8778112"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9234543"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9234543" y="5884049"/>
            <a:ext cx="0" cy="49562"/>
          </a:xfrm>
          <a:custGeom>
            <a:avLst/>
            <a:gdLst/>
            <a:ahLst/>
            <a:cxnLst/>
            <a:rect l="l" t="t" r="r" b="b"/>
            <a:pathLst>
              <a:path h="54609">
                <a:moveTo>
                  <a:pt x="0" y="54609"/>
                </a:moveTo>
                <a:lnTo>
                  <a:pt x="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3763127" y="5884049"/>
            <a:ext cx="5471416" cy="0"/>
          </a:xfrm>
          <a:custGeom>
            <a:avLst/>
            <a:gdLst/>
            <a:ahLst/>
            <a:cxnLst/>
            <a:rect l="l" t="t" r="r" b="b"/>
            <a:pathLst>
              <a:path w="6028690">
                <a:moveTo>
                  <a:pt x="0" y="0"/>
                </a:moveTo>
                <a:lnTo>
                  <a:pt x="6028689"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3713565" y="5884049"/>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13565" y="5884049"/>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13565" y="514061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13565" y="514061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13565" y="439718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13565" y="439718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13565" y="365375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13565" y="365375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13565" y="291032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13565" y="2910328"/>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13565" y="2166897"/>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13565" y="2166897"/>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13565" y="1423467"/>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13565" y="1423467"/>
            <a:ext cx="49562" cy="0"/>
          </a:xfrm>
          <a:custGeom>
            <a:avLst/>
            <a:gdLst/>
            <a:ahLst/>
            <a:cxnLst/>
            <a:rect l="l" t="t" r="r" b="b"/>
            <a:pathLst>
              <a:path w="54610">
                <a:moveTo>
                  <a:pt x="0" y="0"/>
                </a:moveTo>
                <a:lnTo>
                  <a:pt x="54609"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63127" y="1423467"/>
            <a:ext cx="0" cy="4181651"/>
          </a:xfrm>
          <a:custGeom>
            <a:avLst/>
            <a:gdLst/>
            <a:ahLst/>
            <a:cxnLst/>
            <a:rect l="l" t="t" r="r" b="b"/>
            <a:pathLst>
              <a:path h="4607560">
                <a:moveTo>
                  <a:pt x="0" y="0"/>
                </a:moveTo>
                <a:lnTo>
                  <a:pt x="0" y="460756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763127" y="5686954"/>
            <a:ext cx="0" cy="197095"/>
          </a:xfrm>
          <a:custGeom>
            <a:avLst/>
            <a:gdLst/>
            <a:ahLst/>
            <a:cxnLst/>
            <a:rect l="l" t="t" r="r" b="b"/>
            <a:pathLst>
              <a:path h="217170">
                <a:moveTo>
                  <a:pt x="0" y="0"/>
                </a:moveTo>
                <a:lnTo>
                  <a:pt x="0" y="217170"/>
                </a:lnTo>
              </a:path>
            </a:pathLst>
          </a:custGeom>
          <a:ln w="3175">
            <a:solidFill>
              <a:srgbClr val="B2B2B2"/>
            </a:solidFill>
          </a:ln>
        </p:spPr>
        <p:txBody>
          <a:bodyPr wrap="square" lIns="0" tIns="0" rIns="0" bIns="0" rtlCol="0"/>
          <a:lstStyle/>
          <a:p>
            <a:endParaRPr sz="1634"/>
          </a:p>
        </p:txBody>
      </p:sp>
      <p:sp>
        <p:nvSpPr>
          <p:cNvPr id="56" name="object 56"/>
          <p:cNvSpPr/>
          <p:nvPr/>
        </p:nvSpPr>
        <p:spPr>
          <a:xfrm>
            <a:off x="9234543" y="5884049"/>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57" name="object 57"/>
          <p:cNvSpPr/>
          <p:nvPr/>
        </p:nvSpPr>
        <p:spPr>
          <a:xfrm>
            <a:off x="9234543" y="5884049"/>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58" name="object 58"/>
          <p:cNvSpPr/>
          <p:nvPr/>
        </p:nvSpPr>
        <p:spPr>
          <a:xfrm>
            <a:off x="9234543" y="4991932"/>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59" name="object 59"/>
          <p:cNvSpPr/>
          <p:nvPr/>
        </p:nvSpPr>
        <p:spPr>
          <a:xfrm>
            <a:off x="9234543" y="4991932"/>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0" name="object 60"/>
          <p:cNvSpPr/>
          <p:nvPr/>
        </p:nvSpPr>
        <p:spPr>
          <a:xfrm>
            <a:off x="9234543" y="4099816"/>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1" name="object 61"/>
          <p:cNvSpPr/>
          <p:nvPr/>
        </p:nvSpPr>
        <p:spPr>
          <a:xfrm>
            <a:off x="9234543" y="4099816"/>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2" name="object 62"/>
          <p:cNvSpPr/>
          <p:nvPr/>
        </p:nvSpPr>
        <p:spPr>
          <a:xfrm>
            <a:off x="9234543" y="3207699"/>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3" name="object 63"/>
          <p:cNvSpPr/>
          <p:nvPr/>
        </p:nvSpPr>
        <p:spPr>
          <a:xfrm>
            <a:off x="9234543" y="3207699"/>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4" name="object 64"/>
          <p:cNvSpPr/>
          <p:nvPr/>
        </p:nvSpPr>
        <p:spPr>
          <a:xfrm>
            <a:off x="9234543" y="2315583"/>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5" name="object 65"/>
          <p:cNvSpPr/>
          <p:nvPr/>
        </p:nvSpPr>
        <p:spPr>
          <a:xfrm>
            <a:off x="9234543" y="2315583"/>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6" name="object 66"/>
          <p:cNvSpPr/>
          <p:nvPr/>
        </p:nvSpPr>
        <p:spPr>
          <a:xfrm>
            <a:off x="9234543" y="1423467"/>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7" name="object 67"/>
          <p:cNvSpPr/>
          <p:nvPr/>
        </p:nvSpPr>
        <p:spPr>
          <a:xfrm>
            <a:off x="9234543" y="1423467"/>
            <a:ext cx="48409" cy="0"/>
          </a:xfrm>
          <a:custGeom>
            <a:avLst/>
            <a:gdLst/>
            <a:ahLst/>
            <a:cxnLst/>
            <a:rect l="l" t="t" r="r" b="b"/>
            <a:pathLst>
              <a:path w="53340">
                <a:moveTo>
                  <a:pt x="53340" y="0"/>
                </a:moveTo>
                <a:lnTo>
                  <a:pt x="0" y="0"/>
                </a:lnTo>
              </a:path>
            </a:pathLst>
          </a:custGeom>
          <a:ln w="3175">
            <a:solidFill>
              <a:srgbClr val="B2B2B2"/>
            </a:solidFill>
          </a:ln>
        </p:spPr>
        <p:txBody>
          <a:bodyPr wrap="square" lIns="0" tIns="0" rIns="0" bIns="0" rtlCol="0"/>
          <a:lstStyle/>
          <a:p>
            <a:endParaRPr sz="1634"/>
          </a:p>
        </p:txBody>
      </p:sp>
      <p:sp>
        <p:nvSpPr>
          <p:cNvPr id="68" name="object 68"/>
          <p:cNvSpPr/>
          <p:nvPr/>
        </p:nvSpPr>
        <p:spPr>
          <a:xfrm>
            <a:off x="9234543" y="1423467"/>
            <a:ext cx="0" cy="2908023"/>
          </a:xfrm>
          <a:custGeom>
            <a:avLst/>
            <a:gdLst/>
            <a:ahLst/>
            <a:cxnLst/>
            <a:rect l="l" t="t" r="r" b="b"/>
            <a:pathLst>
              <a:path h="3204210">
                <a:moveTo>
                  <a:pt x="0" y="0"/>
                </a:moveTo>
                <a:lnTo>
                  <a:pt x="0" y="3204210"/>
                </a:lnTo>
              </a:path>
            </a:pathLst>
          </a:custGeom>
          <a:ln w="3175">
            <a:solidFill>
              <a:srgbClr val="B2B2B2"/>
            </a:solidFill>
          </a:ln>
        </p:spPr>
        <p:txBody>
          <a:bodyPr wrap="square" lIns="0" tIns="0" rIns="0" bIns="0" rtlCol="0"/>
          <a:lstStyle/>
          <a:p>
            <a:endParaRPr sz="1634"/>
          </a:p>
        </p:txBody>
      </p:sp>
      <p:sp>
        <p:nvSpPr>
          <p:cNvPr id="69" name="object 69"/>
          <p:cNvSpPr/>
          <p:nvPr/>
        </p:nvSpPr>
        <p:spPr>
          <a:xfrm>
            <a:off x="9234543" y="4412171"/>
            <a:ext cx="0" cy="1471877"/>
          </a:xfrm>
          <a:custGeom>
            <a:avLst/>
            <a:gdLst/>
            <a:ahLst/>
            <a:cxnLst/>
            <a:rect l="l" t="t" r="r" b="b"/>
            <a:pathLst>
              <a:path h="1621789">
                <a:moveTo>
                  <a:pt x="0" y="0"/>
                </a:moveTo>
                <a:lnTo>
                  <a:pt x="0" y="1621789"/>
                </a:lnTo>
              </a:path>
            </a:pathLst>
          </a:custGeom>
          <a:ln w="3175">
            <a:solidFill>
              <a:srgbClr val="B2B2B2"/>
            </a:solidFill>
          </a:ln>
        </p:spPr>
        <p:txBody>
          <a:bodyPr wrap="square" lIns="0" tIns="0" rIns="0" bIns="0" rtlCol="0"/>
          <a:lstStyle/>
          <a:p>
            <a:endParaRPr sz="1634"/>
          </a:p>
        </p:txBody>
      </p:sp>
      <p:sp>
        <p:nvSpPr>
          <p:cNvPr id="70" name="object 70"/>
          <p:cNvSpPr/>
          <p:nvPr/>
        </p:nvSpPr>
        <p:spPr>
          <a:xfrm>
            <a:off x="3763127" y="2153066"/>
            <a:ext cx="5471416" cy="3492393"/>
          </a:xfrm>
          <a:custGeom>
            <a:avLst/>
            <a:gdLst/>
            <a:ahLst/>
            <a:cxnLst/>
            <a:rect l="l" t="t" r="r" b="b"/>
            <a:pathLst>
              <a:path w="6028690" h="3848100">
                <a:moveTo>
                  <a:pt x="0" y="3848100"/>
                </a:moveTo>
                <a:lnTo>
                  <a:pt x="501650" y="3357879"/>
                </a:lnTo>
                <a:lnTo>
                  <a:pt x="1004569" y="2777490"/>
                </a:lnTo>
                <a:lnTo>
                  <a:pt x="1506220" y="2250440"/>
                </a:lnTo>
                <a:lnTo>
                  <a:pt x="2009140" y="1719579"/>
                </a:lnTo>
                <a:lnTo>
                  <a:pt x="2510790" y="1223010"/>
                </a:lnTo>
                <a:lnTo>
                  <a:pt x="3013710" y="786129"/>
                </a:lnTo>
                <a:lnTo>
                  <a:pt x="3516629" y="430529"/>
                </a:lnTo>
                <a:lnTo>
                  <a:pt x="4018279" y="130810"/>
                </a:lnTo>
                <a:lnTo>
                  <a:pt x="4521200" y="17779"/>
                </a:lnTo>
                <a:lnTo>
                  <a:pt x="5022850" y="0"/>
                </a:lnTo>
                <a:lnTo>
                  <a:pt x="5525770" y="1978659"/>
                </a:lnTo>
                <a:lnTo>
                  <a:pt x="6028689" y="2444750"/>
                </a:lnTo>
              </a:path>
            </a:pathLst>
          </a:custGeom>
          <a:ln w="63974">
            <a:solidFill>
              <a:srgbClr val="999999"/>
            </a:solidFill>
          </a:ln>
        </p:spPr>
        <p:txBody>
          <a:bodyPr wrap="square" lIns="0" tIns="0" rIns="0" bIns="0" rtlCol="0"/>
          <a:lstStyle/>
          <a:p>
            <a:endParaRPr sz="1634"/>
          </a:p>
        </p:txBody>
      </p:sp>
      <p:sp>
        <p:nvSpPr>
          <p:cNvPr id="71" name="object 71"/>
          <p:cNvSpPr/>
          <p:nvPr/>
        </p:nvSpPr>
        <p:spPr>
          <a:xfrm>
            <a:off x="3721634" y="5605118"/>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72" name="object 72"/>
          <p:cNvSpPr/>
          <p:nvPr/>
        </p:nvSpPr>
        <p:spPr>
          <a:xfrm>
            <a:off x="3721634" y="5605118"/>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4178065" y="5159060"/>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74" name="object 74"/>
          <p:cNvSpPr/>
          <p:nvPr/>
        </p:nvSpPr>
        <p:spPr>
          <a:xfrm>
            <a:off x="4178065" y="5159060"/>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4633344" y="4633472"/>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76" name="object 76"/>
          <p:cNvSpPr/>
          <p:nvPr/>
        </p:nvSpPr>
        <p:spPr>
          <a:xfrm>
            <a:off x="4633344" y="4633472"/>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5089777" y="4155141"/>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78" name="object 78"/>
          <p:cNvSpPr/>
          <p:nvPr/>
        </p:nvSpPr>
        <p:spPr>
          <a:xfrm>
            <a:off x="5089777" y="4155141"/>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5546207" y="3672201"/>
            <a:ext cx="80682" cy="81835"/>
          </a:xfrm>
          <a:custGeom>
            <a:avLst/>
            <a:gdLst/>
            <a:ahLst/>
            <a:cxnLst/>
            <a:rect l="l" t="t" r="r" b="b"/>
            <a:pathLst>
              <a:path w="88900" h="90170">
                <a:moveTo>
                  <a:pt x="0" y="0"/>
                </a:moveTo>
                <a:lnTo>
                  <a:pt x="88900" y="0"/>
                </a:lnTo>
                <a:lnTo>
                  <a:pt x="88900" y="90169"/>
                </a:lnTo>
                <a:lnTo>
                  <a:pt x="0" y="90169"/>
                </a:lnTo>
                <a:lnTo>
                  <a:pt x="0" y="0"/>
                </a:lnTo>
                <a:close/>
              </a:path>
            </a:pathLst>
          </a:custGeom>
          <a:solidFill>
            <a:srgbClr val="999999"/>
          </a:solidFill>
        </p:spPr>
        <p:txBody>
          <a:bodyPr wrap="square" lIns="0" tIns="0" rIns="0" bIns="0" rtlCol="0"/>
          <a:lstStyle/>
          <a:p>
            <a:endParaRPr sz="1634"/>
          </a:p>
        </p:txBody>
      </p:sp>
      <p:sp>
        <p:nvSpPr>
          <p:cNvPr id="80" name="object 80"/>
          <p:cNvSpPr/>
          <p:nvPr/>
        </p:nvSpPr>
        <p:spPr>
          <a:xfrm>
            <a:off x="5546207" y="3672201"/>
            <a:ext cx="80682" cy="81835"/>
          </a:xfrm>
          <a:custGeom>
            <a:avLst/>
            <a:gdLst/>
            <a:ahLst/>
            <a:cxnLst/>
            <a:rect l="l" t="t" r="r" b="b"/>
            <a:pathLst>
              <a:path w="88900" h="90170">
                <a:moveTo>
                  <a:pt x="0" y="0"/>
                </a:moveTo>
                <a:lnTo>
                  <a:pt x="0" y="90169"/>
                </a:lnTo>
                <a:lnTo>
                  <a:pt x="88900" y="90169"/>
                </a:lnTo>
                <a:lnTo>
                  <a:pt x="88900" y="0"/>
                </a:lnTo>
                <a:lnTo>
                  <a:pt x="0" y="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001485" y="3222685"/>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999999"/>
          </a:solidFill>
        </p:spPr>
        <p:txBody>
          <a:bodyPr wrap="square" lIns="0" tIns="0" rIns="0" bIns="0" rtlCol="0"/>
          <a:lstStyle/>
          <a:p>
            <a:endParaRPr sz="1634"/>
          </a:p>
        </p:txBody>
      </p:sp>
      <p:sp>
        <p:nvSpPr>
          <p:cNvPr id="82" name="object 82"/>
          <p:cNvSpPr/>
          <p:nvPr/>
        </p:nvSpPr>
        <p:spPr>
          <a:xfrm>
            <a:off x="6001485" y="3222685"/>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457918" y="2825035"/>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84" name="object 84"/>
          <p:cNvSpPr/>
          <p:nvPr/>
        </p:nvSpPr>
        <p:spPr>
          <a:xfrm>
            <a:off x="6457918" y="2825035"/>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913196" y="2502306"/>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999999"/>
          </a:solidFill>
        </p:spPr>
        <p:txBody>
          <a:bodyPr wrap="square" lIns="0" tIns="0" rIns="0" bIns="0" rtlCol="0"/>
          <a:lstStyle/>
          <a:p>
            <a:endParaRPr sz="1634"/>
          </a:p>
        </p:txBody>
      </p:sp>
      <p:sp>
        <p:nvSpPr>
          <p:cNvPr id="86" name="object 86"/>
          <p:cNvSpPr/>
          <p:nvPr/>
        </p:nvSpPr>
        <p:spPr>
          <a:xfrm>
            <a:off x="6913196" y="2502306"/>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7369629" y="2230291"/>
            <a:ext cx="81835" cy="81835"/>
          </a:xfrm>
          <a:custGeom>
            <a:avLst/>
            <a:gdLst/>
            <a:ahLst/>
            <a:cxnLst/>
            <a:rect l="l" t="t" r="r" b="b"/>
            <a:pathLst>
              <a:path w="90170" h="90169">
                <a:moveTo>
                  <a:pt x="0" y="0"/>
                </a:moveTo>
                <a:lnTo>
                  <a:pt x="90170" y="0"/>
                </a:lnTo>
                <a:lnTo>
                  <a:pt x="90170" y="90170"/>
                </a:lnTo>
                <a:lnTo>
                  <a:pt x="0" y="90170"/>
                </a:lnTo>
                <a:lnTo>
                  <a:pt x="0" y="0"/>
                </a:lnTo>
                <a:close/>
              </a:path>
            </a:pathLst>
          </a:custGeom>
          <a:solidFill>
            <a:srgbClr val="999999"/>
          </a:solidFill>
        </p:spPr>
        <p:txBody>
          <a:bodyPr wrap="square" lIns="0" tIns="0" rIns="0" bIns="0" rtlCol="0"/>
          <a:lstStyle/>
          <a:p>
            <a:endParaRPr sz="1634"/>
          </a:p>
        </p:txBody>
      </p:sp>
      <p:sp>
        <p:nvSpPr>
          <p:cNvPr id="88" name="object 88"/>
          <p:cNvSpPr/>
          <p:nvPr/>
        </p:nvSpPr>
        <p:spPr>
          <a:xfrm>
            <a:off x="7369629" y="2230291"/>
            <a:ext cx="81835" cy="81835"/>
          </a:xfrm>
          <a:custGeom>
            <a:avLst/>
            <a:gdLst/>
            <a:ahLst/>
            <a:cxnLst/>
            <a:rect l="l" t="t" r="r" b="b"/>
            <a:pathLst>
              <a:path w="90170" h="90169">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7826059" y="2127710"/>
            <a:ext cx="80682" cy="81835"/>
          </a:xfrm>
          <a:custGeom>
            <a:avLst/>
            <a:gdLst/>
            <a:ahLst/>
            <a:cxnLst/>
            <a:rect l="l" t="t" r="r" b="b"/>
            <a:pathLst>
              <a:path w="88900" h="90169">
                <a:moveTo>
                  <a:pt x="0" y="0"/>
                </a:moveTo>
                <a:lnTo>
                  <a:pt x="88900" y="0"/>
                </a:lnTo>
                <a:lnTo>
                  <a:pt x="88900" y="90169"/>
                </a:lnTo>
                <a:lnTo>
                  <a:pt x="0" y="90169"/>
                </a:lnTo>
                <a:lnTo>
                  <a:pt x="0" y="0"/>
                </a:lnTo>
                <a:close/>
              </a:path>
            </a:pathLst>
          </a:custGeom>
          <a:solidFill>
            <a:srgbClr val="999999"/>
          </a:solidFill>
        </p:spPr>
        <p:txBody>
          <a:bodyPr wrap="square" lIns="0" tIns="0" rIns="0" bIns="0" rtlCol="0"/>
          <a:lstStyle/>
          <a:p>
            <a:endParaRPr sz="1634"/>
          </a:p>
        </p:txBody>
      </p:sp>
      <p:sp>
        <p:nvSpPr>
          <p:cNvPr id="90" name="object 90"/>
          <p:cNvSpPr/>
          <p:nvPr/>
        </p:nvSpPr>
        <p:spPr>
          <a:xfrm>
            <a:off x="7826059" y="2127710"/>
            <a:ext cx="80682" cy="81835"/>
          </a:xfrm>
          <a:custGeom>
            <a:avLst/>
            <a:gdLst/>
            <a:ahLst/>
            <a:cxnLst/>
            <a:rect l="l" t="t" r="r" b="b"/>
            <a:pathLst>
              <a:path w="88900" h="90169">
                <a:moveTo>
                  <a:pt x="0" y="0"/>
                </a:moveTo>
                <a:lnTo>
                  <a:pt x="0" y="90169"/>
                </a:lnTo>
                <a:lnTo>
                  <a:pt x="88900" y="90169"/>
                </a:lnTo>
                <a:lnTo>
                  <a:pt x="88900" y="0"/>
                </a:lnTo>
                <a:lnTo>
                  <a:pt x="0" y="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8281339" y="2111572"/>
            <a:ext cx="81835" cy="81835"/>
          </a:xfrm>
          <a:custGeom>
            <a:avLst/>
            <a:gdLst/>
            <a:ahLst/>
            <a:cxnLst/>
            <a:rect l="l" t="t" r="r" b="b"/>
            <a:pathLst>
              <a:path w="90170" h="90169">
                <a:moveTo>
                  <a:pt x="0" y="0"/>
                </a:moveTo>
                <a:lnTo>
                  <a:pt x="90170" y="0"/>
                </a:lnTo>
                <a:lnTo>
                  <a:pt x="90170" y="90170"/>
                </a:lnTo>
                <a:lnTo>
                  <a:pt x="0" y="90170"/>
                </a:lnTo>
                <a:lnTo>
                  <a:pt x="0" y="0"/>
                </a:lnTo>
                <a:close/>
              </a:path>
            </a:pathLst>
          </a:custGeom>
          <a:solidFill>
            <a:srgbClr val="999999"/>
          </a:solidFill>
        </p:spPr>
        <p:txBody>
          <a:bodyPr wrap="square" lIns="0" tIns="0" rIns="0" bIns="0" rtlCol="0"/>
          <a:lstStyle/>
          <a:p>
            <a:endParaRPr sz="1634"/>
          </a:p>
        </p:txBody>
      </p:sp>
      <p:sp>
        <p:nvSpPr>
          <p:cNvPr id="92" name="object 92"/>
          <p:cNvSpPr/>
          <p:nvPr/>
        </p:nvSpPr>
        <p:spPr>
          <a:xfrm>
            <a:off x="8281339" y="2111572"/>
            <a:ext cx="81835" cy="81835"/>
          </a:xfrm>
          <a:custGeom>
            <a:avLst/>
            <a:gdLst/>
            <a:ahLst/>
            <a:cxnLst/>
            <a:rect l="l" t="t" r="r" b="b"/>
            <a:pathLst>
              <a:path w="90170" h="90169">
                <a:moveTo>
                  <a:pt x="0" y="0"/>
                </a:moveTo>
                <a:lnTo>
                  <a:pt x="0" y="90170"/>
                </a:lnTo>
                <a:lnTo>
                  <a:pt x="90170" y="90170"/>
                </a:lnTo>
                <a:lnTo>
                  <a:pt x="90170" y="0"/>
                </a:lnTo>
                <a:lnTo>
                  <a:pt x="0" y="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8737771" y="3908485"/>
            <a:ext cx="81835" cy="80682"/>
          </a:xfrm>
          <a:custGeom>
            <a:avLst/>
            <a:gdLst/>
            <a:ahLst/>
            <a:cxnLst/>
            <a:rect l="l" t="t" r="r" b="b"/>
            <a:pathLst>
              <a:path w="90170" h="88900">
                <a:moveTo>
                  <a:pt x="0" y="0"/>
                </a:moveTo>
                <a:lnTo>
                  <a:pt x="90169" y="0"/>
                </a:lnTo>
                <a:lnTo>
                  <a:pt x="90169" y="88899"/>
                </a:lnTo>
                <a:lnTo>
                  <a:pt x="0" y="88899"/>
                </a:lnTo>
                <a:lnTo>
                  <a:pt x="0" y="0"/>
                </a:lnTo>
                <a:close/>
              </a:path>
            </a:pathLst>
          </a:custGeom>
          <a:solidFill>
            <a:srgbClr val="999999"/>
          </a:solidFill>
        </p:spPr>
        <p:txBody>
          <a:bodyPr wrap="square" lIns="0" tIns="0" rIns="0" bIns="0" rtlCol="0"/>
          <a:lstStyle/>
          <a:p>
            <a:endParaRPr sz="1634"/>
          </a:p>
        </p:txBody>
      </p:sp>
      <p:sp>
        <p:nvSpPr>
          <p:cNvPr id="94" name="object 94"/>
          <p:cNvSpPr/>
          <p:nvPr/>
        </p:nvSpPr>
        <p:spPr>
          <a:xfrm>
            <a:off x="8737771" y="3908485"/>
            <a:ext cx="81835" cy="80682"/>
          </a:xfrm>
          <a:custGeom>
            <a:avLst/>
            <a:gdLst/>
            <a:ahLst/>
            <a:cxnLst/>
            <a:rect l="l" t="t" r="r" b="b"/>
            <a:pathLst>
              <a:path w="90170" h="88900">
                <a:moveTo>
                  <a:pt x="0" y="0"/>
                </a:moveTo>
                <a:lnTo>
                  <a:pt x="0" y="88899"/>
                </a:lnTo>
                <a:lnTo>
                  <a:pt x="90169" y="88899"/>
                </a:lnTo>
                <a:lnTo>
                  <a:pt x="90169" y="0"/>
                </a:lnTo>
                <a:lnTo>
                  <a:pt x="0" y="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9193051" y="4331489"/>
            <a:ext cx="81835" cy="80682"/>
          </a:xfrm>
          <a:custGeom>
            <a:avLst/>
            <a:gdLst/>
            <a:ahLst/>
            <a:cxnLst/>
            <a:rect l="l" t="t" r="r" b="b"/>
            <a:pathLst>
              <a:path w="90170" h="88900">
                <a:moveTo>
                  <a:pt x="0" y="0"/>
                </a:moveTo>
                <a:lnTo>
                  <a:pt x="90169" y="0"/>
                </a:lnTo>
                <a:lnTo>
                  <a:pt x="90169" y="88900"/>
                </a:lnTo>
                <a:lnTo>
                  <a:pt x="0" y="88900"/>
                </a:lnTo>
                <a:lnTo>
                  <a:pt x="0" y="0"/>
                </a:lnTo>
                <a:close/>
              </a:path>
            </a:pathLst>
          </a:custGeom>
          <a:solidFill>
            <a:srgbClr val="999999"/>
          </a:solidFill>
        </p:spPr>
        <p:txBody>
          <a:bodyPr wrap="square" lIns="0" tIns="0" rIns="0" bIns="0" rtlCol="0"/>
          <a:lstStyle/>
          <a:p>
            <a:endParaRPr sz="1634"/>
          </a:p>
        </p:txBody>
      </p:sp>
      <p:sp>
        <p:nvSpPr>
          <p:cNvPr id="96" name="object 96"/>
          <p:cNvSpPr/>
          <p:nvPr/>
        </p:nvSpPr>
        <p:spPr>
          <a:xfrm>
            <a:off x="9193051" y="4331489"/>
            <a:ext cx="81835" cy="80682"/>
          </a:xfrm>
          <a:custGeom>
            <a:avLst/>
            <a:gdLst/>
            <a:ahLst/>
            <a:cxnLst/>
            <a:rect l="l" t="t" r="r" b="b"/>
            <a:pathLst>
              <a:path w="90170" h="88900">
                <a:moveTo>
                  <a:pt x="0" y="0"/>
                </a:moveTo>
                <a:lnTo>
                  <a:pt x="0" y="88900"/>
                </a:lnTo>
                <a:lnTo>
                  <a:pt x="90169" y="88900"/>
                </a:lnTo>
                <a:lnTo>
                  <a:pt x="90169" y="0"/>
                </a:lnTo>
                <a:lnTo>
                  <a:pt x="0" y="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3763127" y="2539190"/>
            <a:ext cx="5471416" cy="3024435"/>
          </a:xfrm>
          <a:custGeom>
            <a:avLst/>
            <a:gdLst/>
            <a:ahLst/>
            <a:cxnLst/>
            <a:rect l="l" t="t" r="r" b="b"/>
            <a:pathLst>
              <a:path w="6028690" h="3332479">
                <a:moveTo>
                  <a:pt x="0" y="3332479"/>
                </a:moveTo>
                <a:lnTo>
                  <a:pt x="501650" y="3131820"/>
                </a:lnTo>
                <a:lnTo>
                  <a:pt x="1004569" y="3035300"/>
                </a:lnTo>
                <a:lnTo>
                  <a:pt x="1506220" y="2978150"/>
                </a:lnTo>
                <a:lnTo>
                  <a:pt x="2009140" y="2950210"/>
                </a:lnTo>
                <a:lnTo>
                  <a:pt x="2510790" y="2915920"/>
                </a:lnTo>
                <a:lnTo>
                  <a:pt x="3013710" y="2876550"/>
                </a:lnTo>
                <a:lnTo>
                  <a:pt x="3516629" y="2829560"/>
                </a:lnTo>
                <a:lnTo>
                  <a:pt x="4018279" y="2771140"/>
                </a:lnTo>
                <a:lnTo>
                  <a:pt x="4521200" y="2674620"/>
                </a:lnTo>
                <a:lnTo>
                  <a:pt x="5022850" y="2552700"/>
                </a:lnTo>
                <a:lnTo>
                  <a:pt x="5525770" y="1089660"/>
                </a:lnTo>
                <a:lnTo>
                  <a:pt x="6028689" y="0"/>
                </a:lnTo>
              </a:path>
            </a:pathLst>
          </a:custGeom>
          <a:ln w="63974">
            <a:solidFill>
              <a:srgbClr val="FF410D"/>
            </a:solidFill>
          </a:ln>
        </p:spPr>
        <p:txBody>
          <a:bodyPr wrap="square" lIns="0" tIns="0" rIns="0" bIns="0" rtlCol="0"/>
          <a:lstStyle/>
          <a:p>
            <a:endParaRPr sz="1634"/>
          </a:p>
        </p:txBody>
      </p:sp>
      <p:sp>
        <p:nvSpPr>
          <p:cNvPr id="98" name="object 98"/>
          <p:cNvSpPr/>
          <p:nvPr/>
        </p:nvSpPr>
        <p:spPr>
          <a:xfrm>
            <a:off x="3721634" y="5522131"/>
            <a:ext cx="81835" cy="81835"/>
          </a:xfrm>
          <a:custGeom>
            <a:avLst/>
            <a:gdLst/>
            <a:ahLst/>
            <a:cxnLst/>
            <a:rect l="l" t="t" r="r" b="b"/>
            <a:pathLst>
              <a:path w="90169" h="90170">
                <a:moveTo>
                  <a:pt x="45719" y="0"/>
                </a:moveTo>
                <a:lnTo>
                  <a:pt x="0" y="45719"/>
                </a:lnTo>
                <a:lnTo>
                  <a:pt x="45719" y="90169"/>
                </a:lnTo>
                <a:lnTo>
                  <a:pt x="90169" y="45719"/>
                </a:lnTo>
                <a:lnTo>
                  <a:pt x="45719" y="0"/>
                </a:lnTo>
                <a:close/>
              </a:path>
            </a:pathLst>
          </a:custGeom>
          <a:solidFill>
            <a:srgbClr val="FF410D"/>
          </a:solidFill>
        </p:spPr>
        <p:txBody>
          <a:bodyPr wrap="square" lIns="0" tIns="0" rIns="0" bIns="0" rtlCol="0"/>
          <a:lstStyle/>
          <a:p>
            <a:endParaRPr sz="1634"/>
          </a:p>
        </p:txBody>
      </p:sp>
      <p:sp>
        <p:nvSpPr>
          <p:cNvPr id="99" name="object 99"/>
          <p:cNvSpPr/>
          <p:nvPr/>
        </p:nvSpPr>
        <p:spPr>
          <a:xfrm>
            <a:off x="3721634" y="5522131"/>
            <a:ext cx="81835" cy="81835"/>
          </a:xfrm>
          <a:custGeom>
            <a:avLst/>
            <a:gdLst/>
            <a:ahLst/>
            <a:cxnLst/>
            <a:rect l="l" t="t" r="r" b="b"/>
            <a:pathLst>
              <a:path w="90169" h="90170">
                <a:moveTo>
                  <a:pt x="0" y="45719"/>
                </a:moveTo>
                <a:lnTo>
                  <a:pt x="45719" y="90169"/>
                </a:lnTo>
                <a:lnTo>
                  <a:pt x="90169" y="45719"/>
                </a:lnTo>
                <a:lnTo>
                  <a:pt x="45719" y="0"/>
                </a:lnTo>
                <a:lnTo>
                  <a:pt x="0" y="45719"/>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4178065" y="5340018"/>
            <a:ext cx="81835" cy="81835"/>
          </a:xfrm>
          <a:custGeom>
            <a:avLst/>
            <a:gdLst/>
            <a:ahLst/>
            <a:cxnLst/>
            <a:rect l="l" t="t" r="r" b="b"/>
            <a:pathLst>
              <a:path w="90169" h="90170">
                <a:moveTo>
                  <a:pt x="44450" y="0"/>
                </a:moveTo>
                <a:lnTo>
                  <a:pt x="0" y="45719"/>
                </a:lnTo>
                <a:lnTo>
                  <a:pt x="44450" y="90169"/>
                </a:lnTo>
                <a:lnTo>
                  <a:pt x="90169" y="45719"/>
                </a:lnTo>
                <a:lnTo>
                  <a:pt x="44450" y="0"/>
                </a:lnTo>
                <a:close/>
              </a:path>
            </a:pathLst>
          </a:custGeom>
          <a:solidFill>
            <a:srgbClr val="FF410D"/>
          </a:solidFill>
        </p:spPr>
        <p:txBody>
          <a:bodyPr wrap="square" lIns="0" tIns="0" rIns="0" bIns="0" rtlCol="0"/>
          <a:lstStyle/>
          <a:p>
            <a:endParaRPr sz="1634"/>
          </a:p>
        </p:txBody>
      </p:sp>
      <p:sp>
        <p:nvSpPr>
          <p:cNvPr id="101" name="object 101"/>
          <p:cNvSpPr/>
          <p:nvPr/>
        </p:nvSpPr>
        <p:spPr>
          <a:xfrm>
            <a:off x="4178065" y="5340018"/>
            <a:ext cx="81835" cy="81835"/>
          </a:xfrm>
          <a:custGeom>
            <a:avLst/>
            <a:gdLst/>
            <a:ahLst/>
            <a:cxnLst/>
            <a:rect l="l" t="t" r="r" b="b"/>
            <a:pathLst>
              <a:path w="90169" h="90170">
                <a:moveTo>
                  <a:pt x="0" y="45719"/>
                </a:moveTo>
                <a:lnTo>
                  <a:pt x="44450" y="90169"/>
                </a:lnTo>
                <a:lnTo>
                  <a:pt x="90169" y="45719"/>
                </a:lnTo>
                <a:lnTo>
                  <a:pt x="44450" y="0"/>
                </a:lnTo>
                <a:lnTo>
                  <a:pt x="0" y="45719"/>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4633344" y="5253573"/>
            <a:ext cx="81835" cy="81835"/>
          </a:xfrm>
          <a:custGeom>
            <a:avLst/>
            <a:gdLst/>
            <a:ahLst/>
            <a:cxnLst/>
            <a:rect l="l" t="t" r="r" b="b"/>
            <a:pathLst>
              <a:path w="90170" h="90170">
                <a:moveTo>
                  <a:pt x="45719" y="0"/>
                </a:moveTo>
                <a:lnTo>
                  <a:pt x="0" y="44450"/>
                </a:lnTo>
                <a:lnTo>
                  <a:pt x="45719" y="90169"/>
                </a:lnTo>
                <a:lnTo>
                  <a:pt x="90169" y="44450"/>
                </a:lnTo>
                <a:lnTo>
                  <a:pt x="45719" y="0"/>
                </a:lnTo>
                <a:close/>
              </a:path>
            </a:pathLst>
          </a:custGeom>
          <a:solidFill>
            <a:srgbClr val="FF410D"/>
          </a:solidFill>
        </p:spPr>
        <p:txBody>
          <a:bodyPr wrap="square" lIns="0" tIns="0" rIns="0" bIns="0" rtlCol="0"/>
          <a:lstStyle/>
          <a:p>
            <a:endParaRPr sz="1634"/>
          </a:p>
        </p:txBody>
      </p:sp>
      <p:sp>
        <p:nvSpPr>
          <p:cNvPr id="103" name="object 103"/>
          <p:cNvSpPr/>
          <p:nvPr/>
        </p:nvSpPr>
        <p:spPr>
          <a:xfrm>
            <a:off x="4633344" y="5253573"/>
            <a:ext cx="81835" cy="81835"/>
          </a:xfrm>
          <a:custGeom>
            <a:avLst/>
            <a:gdLst/>
            <a:ahLst/>
            <a:cxnLst/>
            <a:rect l="l" t="t" r="r" b="b"/>
            <a:pathLst>
              <a:path w="90170" h="90170">
                <a:moveTo>
                  <a:pt x="0" y="44450"/>
                </a:moveTo>
                <a:lnTo>
                  <a:pt x="45719" y="90169"/>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5089777" y="5201706"/>
            <a:ext cx="81835" cy="81835"/>
          </a:xfrm>
          <a:custGeom>
            <a:avLst/>
            <a:gdLst/>
            <a:ahLst/>
            <a:cxnLst/>
            <a:rect l="l" t="t" r="r" b="b"/>
            <a:pathLst>
              <a:path w="90170" h="90170">
                <a:moveTo>
                  <a:pt x="44450" y="0"/>
                </a:moveTo>
                <a:lnTo>
                  <a:pt x="0" y="44450"/>
                </a:lnTo>
                <a:lnTo>
                  <a:pt x="44450" y="90169"/>
                </a:lnTo>
                <a:lnTo>
                  <a:pt x="90170" y="44450"/>
                </a:lnTo>
                <a:lnTo>
                  <a:pt x="44450" y="0"/>
                </a:lnTo>
                <a:close/>
              </a:path>
            </a:pathLst>
          </a:custGeom>
          <a:solidFill>
            <a:srgbClr val="FF410D"/>
          </a:solidFill>
        </p:spPr>
        <p:txBody>
          <a:bodyPr wrap="square" lIns="0" tIns="0" rIns="0" bIns="0" rtlCol="0"/>
          <a:lstStyle/>
          <a:p>
            <a:endParaRPr sz="1634"/>
          </a:p>
        </p:txBody>
      </p:sp>
      <p:sp>
        <p:nvSpPr>
          <p:cNvPr id="105" name="object 105"/>
          <p:cNvSpPr/>
          <p:nvPr/>
        </p:nvSpPr>
        <p:spPr>
          <a:xfrm>
            <a:off x="5089777" y="5201706"/>
            <a:ext cx="81835" cy="81835"/>
          </a:xfrm>
          <a:custGeom>
            <a:avLst/>
            <a:gdLst/>
            <a:ahLst/>
            <a:cxnLst/>
            <a:rect l="l" t="t" r="r" b="b"/>
            <a:pathLst>
              <a:path w="90170" h="90170">
                <a:moveTo>
                  <a:pt x="0" y="44450"/>
                </a:moveTo>
                <a:lnTo>
                  <a:pt x="44450" y="90169"/>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5546207" y="5176349"/>
            <a:ext cx="80682" cy="81835"/>
          </a:xfrm>
          <a:custGeom>
            <a:avLst/>
            <a:gdLst/>
            <a:ahLst/>
            <a:cxnLst/>
            <a:rect l="l" t="t" r="r" b="b"/>
            <a:pathLst>
              <a:path w="88900" h="90170">
                <a:moveTo>
                  <a:pt x="44450" y="0"/>
                </a:moveTo>
                <a:lnTo>
                  <a:pt x="0" y="44449"/>
                </a:lnTo>
                <a:lnTo>
                  <a:pt x="44450" y="90169"/>
                </a:lnTo>
                <a:lnTo>
                  <a:pt x="88900" y="44449"/>
                </a:lnTo>
                <a:lnTo>
                  <a:pt x="44450" y="0"/>
                </a:lnTo>
                <a:close/>
              </a:path>
            </a:pathLst>
          </a:custGeom>
          <a:solidFill>
            <a:srgbClr val="FF410D"/>
          </a:solidFill>
        </p:spPr>
        <p:txBody>
          <a:bodyPr wrap="square" lIns="0" tIns="0" rIns="0" bIns="0" rtlCol="0"/>
          <a:lstStyle/>
          <a:p>
            <a:endParaRPr sz="1634"/>
          </a:p>
        </p:txBody>
      </p:sp>
      <p:sp>
        <p:nvSpPr>
          <p:cNvPr id="107" name="object 107"/>
          <p:cNvSpPr/>
          <p:nvPr/>
        </p:nvSpPr>
        <p:spPr>
          <a:xfrm>
            <a:off x="5546207" y="5176349"/>
            <a:ext cx="80682" cy="81835"/>
          </a:xfrm>
          <a:custGeom>
            <a:avLst/>
            <a:gdLst/>
            <a:ahLst/>
            <a:cxnLst/>
            <a:rect l="l" t="t" r="r" b="b"/>
            <a:pathLst>
              <a:path w="88900" h="90170">
                <a:moveTo>
                  <a:pt x="0" y="44449"/>
                </a:moveTo>
                <a:lnTo>
                  <a:pt x="44450" y="90169"/>
                </a:lnTo>
                <a:lnTo>
                  <a:pt x="88900" y="44449"/>
                </a:lnTo>
                <a:lnTo>
                  <a:pt x="44450" y="0"/>
                </a:lnTo>
                <a:lnTo>
                  <a:pt x="0" y="4444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6001485" y="5145229"/>
            <a:ext cx="81835" cy="81835"/>
          </a:xfrm>
          <a:custGeom>
            <a:avLst/>
            <a:gdLst/>
            <a:ahLst/>
            <a:cxnLst/>
            <a:rect l="l" t="t" r="r" b="b"/>
            <a:pathLst>
              <a:path w="90170" h="90170">
                <a:moveTo>
                  <a:pt x="44450" y="0"/>
                </a:moveTo>
                <a:lnTo>
                  <a:pt x="0" y="44450"/>
                </a:lnTo>
                <a:lnTo>
                  <a:pt x="44450" y="90170"/>
                </a:lnTo>
                <a:lnTo>
                  <a:pt x="90169" y="44450"/>
                </a:lnTo>
                <a:lnTo>
                  <a:pt x="44450" y="0"/>
                </a:lnTo>
                <a:close/>
              </a:path>
            </a:pathLst>
          </a:custGeom>
          <a:solidFill>
            <a:srgbClr val="FF410D"/>
          </a:solidFill>
        </p:spPr>
        <p:txBody>
          <a:bodyPr wrap="square" lIns="0" tIns="0" rIns="0" bIns="0" rtlCol="0"/>
          <a:lstStyle/>
          <a:p>
            <a:endParaRPr sz="1634"/>
          </a:p>
        </p:txBody>
      </p:sp>
      <p:sp>
        <p:nvSpPr>
          <p:cNvPr id="109" name="object 109"/>
          <p:cNvSpPr/>
          <p:nvPr/>
        </p:nvSpPr>
        <p:spPr>
          <a:xfrm>
            <a:off x="6001485" y="5145229"/>
            <a:ext cx="81835" cy="81835"/>
          </a:xfrm>
          <a:custGeom>
            <a:avLst/>
            <a:gdLst/>
            <a:ahLst/>
            <a:cxnLst/>
            <a:rect l="l" t="t" r="r" b="b"/>
            <a:pathLst>
              <a:path w="90170" h="90170">
                <a:moveTo>
                  <a:pt x="0" y="44450"/>
                </a:moveTo>
                <a:lnTo>
                  <a:pt x="44450" y="90170"/>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6457918" y="5108346"/>
            <a:ext cx="81835" cy="81835"/>
          </a:xfrm>
          <a:custGeom>
            <a:avLst/>
            <a:gdLst/>
            <a:ahLst/>
            <a:cxnLst/>
            <a:rect l="l" t="t" r="r" b="b"/>
            <a:pathLst>
              <a:path w="90170" h="90170">
                <a:moveTo>
                  <a:pt x="44450" y="0"/>
                </a:moveTo>
                <a:lnTo>
                  <a:pt x="0" y="45720"/>
                </a:lnTo>
                <a:lnTo>
                  <a:pt x="44450" y="90170"/>
                </a:lnTo>
                <a:lnTo>
                  <a:pt x="90170" y="45720"/>
                </a:lnTo>
                <a:lnTo>
                  <a:pt x="44450" y="0"/>
                </a:lnTo>
                <a:close/>
              </a:path>
            </a:pathLst>
          </a:custGeom>
          <a:solidFill>
            <a:srgbClr val="FF410D"/>
          </a:solidFill>
        </p:spPr>
        <p:txBody>
          <a:bodyPr wrap="square" lIns="0" tIns="0" rIns="0" bIns="0" rtlCol="0"/>
          <a:lstStyle/>
          <a:p>
            <a:endParaRPr sz="1634"/>
          </a:p>
        </p:txBody>
      </p:sp>
      <p:sp>
        <p:nvSpPr>
          <p:cNvPr id="111" name="object 111"/>
          <p:cNvSpPr/>
          <p:nvPr/>
        </p:nvSpPr>
        <p:spPr>
          <a:xfrm>
            <a:off x="6457918" y="5108346"/>
            <a:ext cx="81835" cy="81835"/>
          </a:xfrm>
          <a:custGeom>
            <a:avLst/>
            <a:gdLst/>
            <a:ahLst/>
            <a:cxnLst/>
            <a:rect l="l" t="t" r="r" b="b"/>
            <a:pathLst>
              <a:path w="90170" h="90170">
                <a:moveTo>
                  <a:pt x="0" y="45720"/>
                </a:moveTo>
                <a:lnTo>
                  <a:pt x="44450" y="90170"/>
                </a:lnTo>
                <a:lnTo>
                  <a:pt x="90170" y="45720"/>
                </a:lnTo>
                <a:lnTo>
                  <a:pt x="44450" y="0"/>
                </a:lnTo>
                <a:lnTo>
                  <a:pt x="0" y="45720"/>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6913196" y="5065699"/>
            <a:ext cx="81835" cy="81835"/>
          </a:xfrm>
          <a:custGeom>
            <a:avLst/>
            <a:gdLst/>
            <a:ahLst/>
            <a:cxnLst/>
            <a:rect l="l" t="t" r="r" b="b"/>
            <a:pathLst>
              <a:path w="90170" h="90170">
                <a:moveTo>
                  <a:pt x="45720" y="0"/>
                </a:moveTo>
                <a:lnTo>
                  <a:pt x="0" y="45719"/>
                </a:lnTo>
                <a:lnTo>
                  <a:pt x="45720" y="90169"/>
                </a:lnTo>
                <a:lnTo>
                  <a:pt x="90170" y="45719"/>
                </a:lnTo>
                <a:lnTo>
                  <a:pt x="45720" y="0"/>
                </a:lnTo>
                <a:close/>
              </a:path>
            </a:pathLst>
          </a:custGeom>
          <a:solidFill>
            <a:srgbClr val="FF410D"/>
          </a:solidFill>
        </p:spPr>
        <p:txBody>
          <a:bodyPr wrap="square" lIns="0" tIns="0" rIns="0" bIns="0" rtlCol="0"/>
          <a:lstStyle/>
          <a:p>
            <a:endParaRPr sz="1634"/>
          </a:p>
        </p:txBody>
      </p:sp>
      <p:sp>
        <p:nvSpPr>
          <p:cNvPr id="113" name="object 113"/>
          <p:cNvSpPr/>
          <p:nvPr/>
        </p:nvSpPr>
        <p:spPr>
          <a:xfrm>
            <a:off x="6913196" y="5065699"/>
            <a:ext cx="81835" cy="81835"/>
          </a:xfrm>
          <a:custGeom>
            <a:avLst/>
            <a:gdLst/>
            <a:ahLst/>
            <a:cxnLst/>
            <a:rect l="l" t="t" r="r" b="b"/>
            <a:pathLst>
              <a:path w="90170" h="90170">
                <a:moveTo>
                  <a:pt x="0" y="45719"/>
                </a:moveTo>
                <a:lnTo>
                  <a:pt x="45720" y="90169"/>
                </a:lnTo>
                <a:lnTo>
                  <a:pt x="90170" y="45719"/>
                </a:lnTo>
                <a:lnTo>
                  <a:pt x="45720" y="0"/>
                </a:lnTo>
                <a:lnTo>
                  <a:pt x="0" y="4571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369629" y="5013832"/>
            <a:ext cx="81835" cy="81835"/>
          </a:xfrm>
          <a:custGeom>
            <a:avLst/>
            <a:gdLst/>
            <a:ahLst/>
            <a:cxnLst/>
            <a:rect l="l" t="t" r="r" b="b"/>
            <a:pathLst>
              <a:path w="90170" h="90170">
                <a:moveTo>
                  <a:pt x="44450" y="0"/>
                </a:moveTo>
                <a:lnTo>
                  <a:pt x="0" y="44450"/>
                </a:lnTo>
                <a:lnTo>
                  <a:pt x="44450" y="90169"/>
                </a:lnTo>
                <a:lnTo>
                  <a:pt x="90170" y="44450"/>
                </a:lnTo>
                <a:lnTo>
                  <a:pt x="44450" y="0"/>
                </a:lnTo>
                <a:close/>
              </a:path>
            </a:pathLst>
          </a:custGeom>
          <a:solidFill>
            <a:srgbClr val="FF410D"/>
          </a:solidFill>
        </p:spPr>
        <p:txBody>
          <a:bodyPr wrap="square" lIns="0" tIns="0" rIns="0" bIns="0" rtlCol="0"/>
          <a:lstStyle/>
          <a:p>
            <a:endParaRPr sz="1634"/>
          </a:p>
        </p:txBody>
      </p:sp>
      <p:sp>
        <p:nvSpPr>
          <p:cNvPr id="115" name="object 115"/>
          <p:cNvSpPr/>
          <p:nvPr/>
        </p:nvSpPr>
        <p:spPr>
          <a:xfrm>
            <a:off x="7369629" y="5013832"/>
            <a:ext cx="81835" cy="81835"/>
          </a:xfrm>
          <a:custGeom>
            <a:avLst/>
            <a:gdLst/>
            <a:ahLst/>
            <a:cxnLst/>
            <a:rect l="l" t="t" r="r" b="b"/>
            <a:pathLst>
              <a:path w="90170" h="90170">
                <a:moveTo>
                  <a:pt x="0" y="44450"/>
                </a:moveTo>
                <a:lnTo>
                  <a:pt x="44450" y="90169"/>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826059" y="4925080"/>
            <a:ext cx="80682" cy="81835"/>
          </a:xfrm>
          <a:custGeom>
            <a:avLst/>
            <a:gdLst/>
            <a:ahLst/>
            <a:cxnLst/>
            <a:rect l="l" t="t" r="r" b="b"/>
            <a:pathLst>
              <a:path w="88900" h="90170">
                <a:moveTo>
                  <a:pt x="44450" y="0"/>
                </a:moveTo>
                <a:lnTo>
                  <a:pt x="0" y="45719"/>
                </a:lnTo>
                <a:lnTo>
                  <a:pt x="44450" y="90169"/>
                </a:lnTo>
                <a:lnTo>
                  <a:pt x="88900" y="45719"/>
                </a:lnTo>
                <a:lnTo>
                  <a:pt x="44450" y="0"/>
                </a:lnTo>
                <a:close/>
              </a:path>
            </a:pathLst>
          </a:custGeom>
          <a:solidFill>
            <a:srgbClr val="FF410D"/>
          </a:solidFill>
        </p:spPr>
        <p:txBody>
          <a:bodyPr wrap="square" lIns="0" tIns="0" rIns="0" bIns="0" rtlCol="0"/>
          <a:lstStyle/>
          <a:p>
            <a:endParaRPr sz="1634"/>
          </a:p>
        </p:txBody>
      </p:sp>
      <p:sp>
        <p:nvSpPr>
          <p:cNvPr id="117" name="object 117"/>
          <p:cNvSpPr/>
          <p:nvPr/>
        </p:nvSpPr>
        <p:spPr>
          <a:xfrm>
            <a:off x="7826059" y="4925080"/>
            <a:ext cx="80682" cy="81835"/>
          </a:xfrm>
          <a:custGeom>
            <a:avLst/>
            <a:gdLst/>
            <a:ahLst/>
            <a:cxnLst/>
            <a:rect l="l" t="t" r="r" b="b"/>
            <a:pathLst>
              <a:path w="88900" h="90170">
                <a:moveTo>
                  <a:pt x="0" y="45719"/>
                </a:moveTo>
                <a:lnTo>
                  <a:pt x="44450" y="90169"/>
                </a:lnTo>
                <a:lnTo>
                  <a:pt x="88900" y="45719"/>
                </a:lnTo>
                <a:lnTo>
                  <a:pt x="44450" y="0"/>
                </a:lnTo>
                <a:lnTo>
                  <a:pt x="0" y="4571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8281339" y="4814431"/>
            <a:ext cx="81835" cy="81835"/>
          </a:xfrm>
          <a:custGeom>
            <a:avLst/>
            <a:gdLst/>
            <a:ahLst/>
            <a:cxnLst/>
            <a:rect l="l" t="t" r="r" b="b"/>
            <a:pathLst>
              <a:path w="90170" h="90170">
                <a:moveTo>
                  <a:pt x="44450" y="0"/>
                </a:moveTo>
                <a:lnTo>
                  <a:pt x="0" y="45720"/>
                </a:lnTo>
                <a:lnTo>
                  <a:pt x="44450" y="90170"/>
                </a:lnTo>
                <a:lnTo>
                  <a:pt x="90170" y="45720"/>
                </a:lnTo>
                <a:lnTo>
                  <a:pt x="44450" y="0"/>
                </a:lnTo>
                <a:close/>
              </a:path>
            </a:pathLst>
          </a:custGeom>
          <a:solidFill>
            <a:srgbClr val="FF410D"/>
          </a:solidFill>
        </p:spPr>
        <p:txBody>
          <a:bodyPr wrap="square" lIns="0" tIns="0" rIns="0" bIns="0" rtlCol="0"/>
          <a:lstStyle/>
          <a:p>
            <a:endParaRPr sz="1634"/>
          </a:p>
        </p:txBody>
      </p:sp>
      <p:sp>
        <p:nvSpPr>
          <p:cNvPr id="119" name="object 119"/>
          <p:cNvSpPr/>
          <p:nvPr/>
        </p:nvSpPr>
        <p:spPr>
          <a:xfrm>
            <a:off x="8281339" y="4814431"/>
            <a:ext cx="81835" cy="81835"/>
          </a:xfrm>
          <a:custGeom>
            <a:avLst/>
            <a:gdLst/>
            <a:ahLst/>
            <a:cxnLst/>
            <a:rect l="l" t="t" r="r" b="b"/>
            <a:pathLst>
              <a:path w="90170" h="90170">
                <a:moveTo>
                  <a:pt x="0" y="45720"/>
                </a:moveTo>
                <a:lnTo>
                  <a:pt x="44450" y="90170"/>
                </a:lnTo>
                <a:lnTo>
                  <a:pt x="90170" y="45720"/>
                </a:lnTo>
                <a:lnTo>
                  <a:pt x="44450" y="0"/>
                </a:lnTo>
                <a:lnTo>
                  <a:pt x="0" y="4572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737771" y="3486630"/>
            <a:ext cx="81835" cy="81835"/>
          </a:xfrm>
          <a:custGeom>
            <a:avLst/>
            <a:gdLst/>
            <a:ahLst/>
            <a:cxnLst/>
            <a:rect l="l" t="t" r="r" b="b"/>
            <a:pathLst>
              <a:path w="90170" h="90170">
                <a:moveTo>
                  <a:pt x="44450" y="0"/>
                </a:moveTo>
                <a:lnTo>
                  <a:pt x="0" y="45720"/>
                </a:lnTo>
                <a:lnTo>
                  <a:pt x="44450" y="90170"/>
                </a:lnTo>
                <a:lnTo>
                  <a:pt x="90169" y="45720"/>
                </a:lnTo>
                <a:lnTo>
                  <a:pt x="44450" y="0"/>
                </a:lnTo>
                <a:close/>
              </a:path>
            </a:pathLst>
          </a:custGeom>
          <a:solidFill>
            <a:srgbClr val="FF410D"/>
          </a:solidFill>
        </p:spPr>
        <p:txBody>
          <a:bodyPr wrap="square" lIns="0" tIns="0" rIns="0" bIns="0" rtlCol="0"/>
          <a:lstStyle/>
          <a:p>
            <a:endParaRPr sz="1634"/>
          </a:p>
        </p:txBody>
      </p:sp>
      <p:sp>
        <p:nvSpPr>
          <p:cNvPr id="121" name="object 121"/>
          <p:cNvSpPr/>
          <p:nvPr/>
        </p:nvSpPr>
        <p:spPr>
          <a:xfrm>
            <a:off x="8737771" y="3486630"/>
            <a:ext cx="81835" cy="81835"/>
          </a:xfrm>
          <a:custGeom>
            <a:avLst/>
            <a:gdLst/>
            <a:ahLst/>
            <a:cxnLst/>
            <a:rect l="l" t="t" r="r" b="b"/>
            <a:pathLst>
              <a:path w="90170" h="90170">
                <a:moveTo>
                  <a:pt x="0" y="45720"/>
                </a:moveTo>
                <a:lnTo>
                  <a:pt x="44450" y="90170"/>
                </a:lnTo>
                <a:lnTo>
                  <a:pt x="90169" y="45720"/>
                </a:lnTo>
                <a:lnTo>
                  <a:pt x="44450" y="0"/>
                </a:lnTo>
                <a:lnTo>
                  <a:pt x="0" y="4572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9193051" y="2498848"/>
            <a:ext cx="81835" cy="81835"/>
          </a:xfrm>
          <a:custGeom>
            <a:avLst/>
            <a:gdLst/>
            <a:ahLst/>
            <a:cxnLst/>
            <a:rect l="l" t="t" r="r" b="b"/>
            <a:pathLst>
              <a:path w="90170" h="90169">
                <a:moveTo>
                  <a:pt x="45719" y="0"/>
                </a:moveTo>
                <a:lnTo>
                  <a:pt x="0" y="44450"/>
                </a:lnTo>
                <a:lnTo>
                  <a:pt x="45719" y="90169"/>
                </a:lnTo>
                <a:lnTo>
                  <a:pt x="90169" y="44450"/>
                </a:lnTo>
                <a:lnTo>
                  <a:pt x="45719" y="0"/>
                </a:lnTo>
                <a:close/>
              </a:path>
            </a:pathLst>
          </a:custGeom>
          <a:solidFill>
            <a:srgbClr val="FF410D"/>
          </a:solidFill>
        </p:spPr>
        <p:txBody>
          <a:bodyPr wrap="square" lIns="0" tIns="0" rIns="0" bIns="0" rtlCol="0"/>
          <a:lstStyle/>
          <a:p>
            <a:endParaRPr sz="1634"/>
          </a:p>
        </p:txBody>
      </p:sp>
      <p:sp>
        <p:nvSpPr>
          <p:cNvPr id="123" name="object 123"/>
          <p:cNvSpPr/>
          <p:nvPr/>
        </p:nvSpPr>
        <p:spPr>
          <a:xfrm>
            <a:off x="9193051" y="2498848"/>
            <a:ext cx="81835" cy="81835"/>
          </a:xfrm>
          <a:custGeom>
            <a:avLst/>
            <a:gdLst/>
            <a:ahLst/>
            <a:cxnLst/>
            <a:rect l="l" t="t" r="r" b="b"/>
            <a:pathLst>
              <a:path w="90170" h="90169">
                <a:moveTo>
                  <a:pt x="0" y="44450"/>
                </a:moveTo>
                <a:lnTo>
                  <a:pt x="45719" y="90169"/>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124" name="object 124"/>
          <p:cNvSpPr txBox="1"/>
          <p:nvPr/>
        </p:nvSpPr>
        <p:spPr>
          <a:xfrm>
            <a:off x="3358564" y="5039189"/>
            <a:ext cx="333679"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2</a:t>
            </a:r>
            <a:r>
              <a:rPr sz="1089" dirty="0">
                <a:latin typeface="Arial"/>
                <a:cs typeface="Arial"/>
              </a:rPr>
              <a:t>0</a:t>
            </a:r>
            <a:r>
              <a:rPr sz="1089" spc="5" dirty="0">
                <a:latin typeface="Arial"/>
                <a:cs typeface="Arial"/>
              </a:rPr>
              <a:t>0</a:t>
            </a:r>
            <a:r>
              <a:rPr sz="1089" dirty="0">
                <a:latin typeface="Arial"/>
                <a:cs typeface="Arial"/>
              </a:rPr>
              <a:t>0</a:t>
            </a:r>
            <a:endParaRPr sz="1089">
              <a:latin typeface="Arial"/>
              <a:cs typeface="Arial"/>
            </a:endParaRPr>
          </a:p>
        </p:txBody>
      </p:sp>
      <p:sp>
        <p:nvSpPr>
          <p:cNvPr id="125" name="object 125"/>
          <p:cNvSpPr txBox="1"/>
          <p:nvPr/>
        </p:nvSpPr>
        <p:spPr>
          <a:xfrm>
            <a:off x="3358564" y="4295759"/>
            <a:ext cx="333679"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4</a:t>
            </a:r>
            <a:r>
              <a:rPr sz="1089" dirty="0">
                <a:latin typeface="Arial"/>
                <a:cs typeface="Arial"/>
              </a:rPr>
              <a:t>0</a:t>
            </a:r>
            <a:r>
              <a:rPr sz="1089" spc="5" dirty="0">
                <a:latin typeface="Arial"/>
                <a:cs typeface="Arial"/>
              </a:rPr>
              <a:t>0</a:t>
            </a:r>
            <a:r>
              <a:rPr sz="1089" dirty="0">
                <a:latin typeface="Arial"/>
                <a:cs typeface="Arial"/>
              </a:rPr>
              <a:t>0</a:t>
            </a:r>
            <a:endParaRPr sz="1089">
              <a:latin typeface="Arial"/>
              <a:cs typeface="Arial"/>
            </a:endParaRPr>
          </a:p>
        </p:txBody>
      </p:sp>
      <p:sp>
        <p:nvSpPr>
          <p:cNvPr id="126" name="object 126"/>
          <p:cNvSpPr txBox="1"/>
          <p:nvPr/>
        </p:nvSpPr>
        <p:spPr>
          <a:xfrm>
            <a:off x="3358564" y="3552329"/>
            <a:ext cx="333679"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6</a:t>
            </a:r>
            <a:r>
              <a:rPr sz="1089" dirty="0">
                <a:latin typeface="Arial"/>
                <a:cs typeface="Arial"/>
              </a:rPr>
              <a:t>0</a:t>
            </a:r>
            <a:r>
              <a:rPr sz="1089" spc="5" dirty="0">
                <a:latin typeface="Arial"/>
                <a:cs typeface="Arial"/>
              </a:rPr>
              <a:t>0</a:t>
            </a:r>
            <a:r>
              <a:rPr sz="1089" dirty="0">
                <a:latin typeface="Arial"/>
                <a:cs typeface="Arial"/>
              </a:rPr>
              <a:t>0</a:t>
            </a:r>
            <a:endParaRPr sz="1089">
              <a:latin typeface="Arial"/>
              <a:cs typeface="Arial"/>
            </a:endParaRPr>
          </a:p>
        </p:txBody>
      </p:sp>
      <p:sp>
        <p:nvSpPr>
          <p:cNvPr id="127" name="object 127"/>
          <p:cNvSpPr txBox="1"/>
          <p:nvPr/>
        </p:nvSpPr>
        <p:spPr>
          <a:xfrm>
            <a:off x="3358564" y="2808898"/>
            <a:ext cx="333679"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8</a:t>
            </a:r>
            <a:r>
              <a:rPr sz="1089" dirty="0">
                <a:latin typeface="Arial"/>
                <a:cs typeface="Arial"/>
              </a:rPr>
              <a:t>0</a:t>
            </a:r>
            <a:r>
              <a:rPr sz="1089" spc="5" dirty="0">
                <a:latin typeface="Arial"/>
                <a:cs typeface="Arial"/>
              </a:rPr>
              <a:t>0</a:t>
            </a:r>
            <a:r>
              <a:rPr sz="1089" dirty="0">
                <a:latin typeface="Arial"/>
                <a:cs typeface="Arial"/>
              </a:rPr>
              <a:t>0</a:t>
            </a:r>
            <a:endParaRPr sz="1089">
              <a:latin typeface="Arial"/>
              <a:cs typeface="Arial"/>
            </a:endParaRPr>
          </a:p>
        </p:txBody>
      </p:sp>
      <p:sp>
        <p:nvSpPr>
          <p:cNvPr id="128" name="object 128"/>
          <p:cNvSpPr txBox="1"/>
          <p:nvPr/>
        </p:nvSpPr>
        <p:spPr>
          <a:xfrm>
            <a:off x="9304855" y="4890502"/>
            <a:ext cx="100276"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3</a:t>
            </a:r>
            <a:endParaRPr sz="1089">
              <a:latin typeface="Arial"/>
              <a:cs typeface="Arial"/>
            </a:endParaRPr>
          </a:p>
        </p:txBody>
      </p:sp>
      <p:sp>
        <p:nvSpPr>
          <p:cNvPr id="129" name="object 129"/>
          <p:cNvSpPr txBox="1"/>
          <p:nvPr/>
        </p:nvSpPr>
        <p:spPr>
          <a:xfrm>
            <a:off x="9304855" y="3998387"/>
            <a:ext cx="100276"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endParaRPr sz="1089">
              <a:latin typeface="Arial"/>
              <a:cs typeface="Arial"/>
            </a:endParaRPr>
          </a:p>
        </p:txBody>
      </p:sp>
      <p:sp>
        <p:nvSpPr>
          <p:cNvPr id="130" name="object 130"/>
          <p:cNvSpPr txBox="1"/>
          <p:nvPr/>
        </p:nvSpPr>
        <p:spPr>
          <a:xfrm>
            <a:off x="9304855" y="3106271"/>
            <a:ext cx="100276"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9</a:t>
            </a:r>
            <a:endParaRPr sz="1089">
              <a:latin typeface="Arial"/>
              <a:cs typeface="Arial"/>
            </a:endParaRPr>
          </a:p>
        </p:txBody>
      </p:sp>
      <p:sp>
        <p:nvSpPr>
          <p:cNvPr id="131" name="object 131"/>
          <p:cNvSpPr/>
          <p:nvPr/>
        </p:nvSpPr>
        <p:spPr>
          <a:xfrm>
            <a:off x="4225898" y="1701031"/>
            <a:ext cx="0" cy="58207"/>
          </a:xfrm>
          <a:custGeom>
            <a:avLst/>
            <a:gdLst/>
            <a:ahLst/>
            <a:cxnLst/>
            <a:rect l="l" t="t" r="r" b="b"/>
            <a:pathLst>
              <a:path h="64135">
                <a:moveTo>
                  <a:pt x="0" y="0"/>
                </a:moveTo>
                <a:lnTo>
                  <a:pt x="0" y="63974"/>
                </a:lnTo>
              </a:path>
            </a:pathLst>
          </a:custGeom>
          <a:ln w="50800">
            <a:solidFill>
              <a:srgbClr val="999999"/>
            </a:solidFill>
          </a:ln>
        </p:spPr>
        <p:txBody>
          <a:bodyPr wrap="square" lIns="0" tIns="0" rIns="0" bIns="0" rtlCol="0"/>
          <a:lstStyle/>
          <a:p>
            <a:endParaRPr sz="1634"/>
          </a:p>
        </p:txBody>
      </p:sp>
      <p:sp>
        <p:nvSpPr>
          <p:cNvPr id="132" name="object 132"/>
          <p:cNvSpPr/>
          <p:nvPr/>
        </p:nvSpPr>
        <p:spPr>
          <a:xfrm>
            <a:off x="4090467" y="1701031"/>
            <a:ext cx="0" cy="58207"/>
          </a:xfrm>
          <a:custGeom>
            <a:avLst/>
            <a:gdLst/>
            <a:ahLst/>
            <a:cxnLst/>
            <a:rect l="l" t="t" r="r" b="b"/>
            <a:pathLst>
              <a:path h="64135">
                <a:moveTo>
                  <a:pt x="0" y="0"/>
                </a:moveTo>
                <a:lnTo>
                  <a:pt x="0" y="63974"/>
                </a:lnTo>
              </a:path>
            </a:pathLst>
          </a:custGeom>
          <a:ln w="50800">
            <a:solidFill>
              <a:srgbClr val="999999"/>
            </a:solidFill>
          </a:ln>
        </p:spPr>
        <p:txBody>
          <a:bodyPr wrap="square" lIns="0" tIns="0" rIns="0" bIns="0" rtlCol="0"/>
          <a:lstStyle/>
          <a:p>
            <a:endParaRPr sz="1634"/>
          </a:p>
        </p:txBody>
      </p:sp>
      <p:sp>
        <p:nvSpPr>
          <p:cNvPr id="133" name="object 133"/>
          <p:cNvSpPr/>
          <p:nvPr/>
        </p:nvSpPr>
        <p:spPr>
          <a:xfrm>
            <a:off x="4113519" y="1683956"/>
            <a:ext cx="89903" cy="91056"/>
          </a:xfrm>
          <a:custGeom>
            <a:avLst/>
            <a:gdLst/>
            <a:ahLst/>
            <a:cxnLst/>
            <a:rect l="l" t="t" r="r" b="b"/>
            <a:pathLst>
              <a:path w="99060" h="100330">
                <a:moveTo>
                  <a:pt x="0" y="0"/>
                </a:moveTo>
                <a:lnTo>
                  <a:pt x="99060" y="0"/>
                </a:lnTo>
                <a:lnTo>
                  <a:pt x="99060" y="100329"/>
                </a:lnTo>
                <a:lnTo>
                  <a:pt x="0" y="100329"/>
                </a:lnTo>
                <a:lnTo>
                  <a:pt x="0" y="0"/>
                </a:lnTo>
                <a:close/>
              </a:path>
            </a:pathLst>
          </a:custGeom>
          <a:solidFill>
            <a:srgbClr val="999999"/>
          </a:solidFill>
        </p:spPr>
        <p:txBody>
          <a:bodyPr wrap="square" lIns="0" tIns="0" rIns="0" bIns="0" rtlCol="0"/>
          <a:lstStyle/>
          <a:p>
            <a:endParaRPr sz="1634"/>
          </a:p>
        </p:txBody>
      </p:sp>
      <p:sp>
        <p:nvSpPr>
          <p:cNvPr id="134" name="object 134"/>
          <p:cNvSpPr/>
          <p:nvPr/>
        </p:nvSpPr>
        <p:spPr>
          <a:xfrm>
            <a:off x="4113519" y="1683956"/>
            <a:ext cx="89903" cy="91056"/>
          </a:xfrm>
          <a:custGeom>
            <a:avLst/>
            <a:gdLst/>
            <a:ahLst/>
            <a:cxnLst/>
            <a:rect l="l" t="t" r="r" b="b"/>
            <a:pathLst>
              <a:path w="99060" h="100330">
                <a:moveTo>
                  <a:pt x="0" y="0"/>
                </a:moveTo>
                <a:lnTo>
                  <a:pt x="0" y="100329"/>
                </a:lnTo>
                <a:lnTo>
                  <a:pt x="99060" y="100329"/>
                </a:lnTo>
                <a:lnTo>
                  <a:pt x="99060" y="0"/>
                </a:lnTo>
                <a:lnTo>
                  <a:pt x="0" y="0"/>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4067415" y="1943292"/>
            <a:ext cx="180959" cy="0"/>
          </a:xfrm>
          <a:custGeom>
            <a:avLst/>
            <a:gdLst/>
            <a:ahLst/>
            <a:cxnLst/>
            <a:rect l="l" t="t" r="r" b="b"/>
            <a:pathLst>
              <a:path w="199389">
                <a:moveTo>
                  <a:pt x="0" y="0"/>
                </a:moveTo>
                <a:lnTo>
                  <a:pt x="199389" y="0"/>
                </a:lnTo>
              </a:path>
            </a:pathLst>
          </a:custGeom>
          <a:ln w="63974">
            <a:solidFill>
              <a:srgbClr val="FF410D"/>
            </a:solidFill>
          </a:ln>
        </p:spPr>
        <p:txBody>
          <a:bodyPr wrap="square" lIns="0" tIns="0" rIns="0" bIns="0" rtlCol="0"/>
          <a:lstStyle/>
          <a:p>
            <a:endParaRPr sz="1634"/>
          </a:p>
        </p:txBody>
      </p:sp>
      <p:sp>
        <p:nvSpPr>
          <p:cNvPr id="136" name="object 136"/>
          <p:cNvSpPr/>
          <p:nvPr/>
        </p:nvSpPr>
        <p:spPr>
          <a:xfrm>
            <a:off x="4113519" y="1898340"/>
            <a:ext cx="89903" cy="89903"/>
          </a:xfrm>
          <a:custGeom>
            <a:avLst/>
            <a:gdLst/>
            <a:ahLst/>
            <a:cxnLst/>
            <a:rect l="l" t="t" r="r" b="b"/>
            <a:pathLst>
              <a:path w="99060" h="99060">
                <a:moveTo>
                  <a:pt x="49530" y="0"/>
                </a:moveTo>
                <a:lnTo>
                  <a:pt x="0" y="49530"/>
                </a:lnTo>
                <a:lnTo>
                  <a:pt x="49530" y="99060"/>
                </a:lnTo>
                <a:lnTo>
                  <a:pt x="99060" y="49530"/>
                </a:lnTo>
                <a:lnTo>
                  <a:pt x="49530" y="0"/>
                </a:lnTo>
                <a:close/>
              </a:path>
            </a:pathLst>
          </a:custGeom>
          <a:solidFill>
            <a:srgbClr val="FF410D"/>
          </a:solidFill>
        </p:spPr>
        <p:txBody>
          <a:bodyPr wrap="square" lIns="0" tIns="0" rIns="0" bIns="0" rtlCol="0"/>
          <a:lstStyle/>
          <a:p>
            <a:endParaRPr sz="1634"/>
          </a:p>
        </p:txBody>
      </p:sp>
      <p:sp>
        <p:nvSpPr>
          <p:cNvPr id="137" name="object 137"/>
          <p:cNvSpPr/>
          <p:nvPr/>
        </p:nvSpPr>
        <p:spPr>
          <a:xfrm>
            <a:off x="4113519" y="1898340"/>
            <a:ext cx="89903" cy="89903"/>
          </a:xfrm>
          <a:custGeom>
            <a:avLst/>
            <a:gdLst/>
            <a:ahLst/>
            <a:cxnLst/>
            <a:rect l="l" t="t" r="r" b="b"/>
            <a:pathLst>
              <a:path w="99060" h="99060">
                <a:moveTo>
                  <a:pt x="0" y="49530"/>
                </a:moveTo>
                <a:lnTo>
                  <a:pt x="49530" y="99060"/>
                </a:lnTo>
                <a:lnTo>
                  <a:pt x="99060" y="49530"/>
                </a:lnTo>
                <a:lnTo>
                  <a:pt x="49530" y="0"/>
                </a:lnTo>
                <a:lnTo>
                  <a:pt x="0" y="49530"/>
                </a:lnTo>
                <a:close/>
              </a:path>
            </a:pathLst>
          </a:custGeom>
          <a:ln w="3175">
            <a:solidFill>
              <a:srgbClr val="000000"/>
            </a:solidFill>
          </a:ln>
        </p:spPr>
        <p:txBody>
          <a:bodyPr wrap="square" lIns="0" tIns="0" rIns="0" bIns="0" rtlCol="0"/>
          <a:lstStyle/>
          <a:p>
            <a:endParaRPr sz="1634"/>
          </a:p>
        </p:txBody>
      </p:sp>
      <p:sp>
        <p:nvSpPr>
          <p:cNvPr id="138" name="object 138"/>
          <p:cNvSpPr txBox="1"/>
          <p:nvPr/>
        </p:nvSpPr>
        <p:spPr>
          <a:xfrm>
            <a:off x="3280185" y="1322038"/>
            <a:ext cx="6203320" cy="1075135"/>
          </a:xfrm>
          <a:prstGeom prst="rect">
            <a:avLst/>
          </a:prstGeom>
        </p:spPr>
        <p:txBody>
          <a:bodyPr vert="horz" wrap="square" lIns="0" tIns="11526" rIns="0" bIns="0" rtlCol="0">
            <a:spAutoFit/>
          </a:bodyPr>
          <a:lstStyle/>
          <a:p>
            <a:pPr marR="4611" algn="r">
              <a:spcBef>
                <a:spcPts val="91"/>
              </a:spcBef>
              <a:tabLst>
                <a:tab pos="6024031" algn="l"/>
              </a:tabLst>
            </a:pPr>
            <a:r>
              <a:rPr sz="1089" dirty="0">
                <a:latin typeface="Arial"/>
                <a:cs typeface="Arial"/>
              </a:rPr>
              <a:t>1</a:t>
            </a:r>
            <a:r>
              <a:rPr sz="1089" spc="5" dirty="0">
                <a:latin typeface="Arial"/>
                <a:cs typeface="Arial"/>
              </a:rPr>
              <a:t>2</a:t>
            </a:r>
            <a:r>
              <a:rPr sz="1089" dirty="0">
                <a:latin typeface="Arial"/>
                <a:cs typeface="Arial"/>
              </a:rPr>
              <a:t>0</a:t>
            </a:r>
            <a:r>
              <a:rPr sz="1089" spc="5" dirty="0">
                <a:latin typeface="Arial"/>
                <a:cs typeface="Arial"/>
              </a:rPr>
              <a:t>0</a:t>
            </a:r>
            <a:r>
              <a:rPr sz="1089" dirty="0">
                <a:latin typeface="Arial"/>
                <a:cs typeface="Arial"/>
              </a:rPr>
              <a:t>0	</a:t>
            </a:r>
            <a:r>
              <a:rPr sz="1089" spc="5" dirty="0">
                <a:latin typeface="Arial"/>
                <a:cs typeface="Arial"/>
              </a:rPr>
              <a:t>1</a:t>
            </a:r>
            <a:r>
              <a:rPr sz="1089" dirty="0">
                <a:latin typeface="Arial"/>
                <a:cs typeface="Arial"/>
              </a:rPr>
              <a:t>5</a:t>
            </a:r>
            <a:endParaRPr sz="1089">
              <a:latin typeface="Arial"/>
              <a:cs typeface="Arial"/>
            </a:endParaRPr>
          </a:p>
          <a:p>
            <a:pPr marL="999298" marR="4364873">
              <a:lnSpc>
                <a:spcPct val="110700"/>
              </a:lnSpc>
              <a:spcBef>
                <a:spcPts val="899"/>
              </a:spcBef>
            </a:pPr>
            <a:r>
              <a:rPr sz="1271" spc="32" dirty="0">
                <a:latin typeface="Arial"/>
                <a:cs typeface="Arial"/>
              </a:rPr>
              <a:t>T</a:t>
            </a:r>
            <a:r>
              <a:rPr sz="1271" spc="-27" dirty="0">
                <a:latin typeface="Arial"/>
                <a:cs typeface="Arial"/>
              </a:rPr>
              <a:t>h</a:t>
            </a:r>
            <a:r>
              <a:rPr sz="1271" spc="-18" dirty="0">
                <a:latin typeface="Arial"/>
                <a:cs typeface="Arial"/>
              </a:rPr>
              <a:t>r</a:t>
            </a:r>
            <a:r>
              <a:rPr sz="1271" spc="45" dirty="0">
                <a:latin typeface="Arial"/>
                <a:cs typeface="Arial"/>
              </a:rPr>
              <a:t>o</a:t>
            </a:r>
            <a:r>
              <a:rPr sz="1271" spc="-27" dirty="0">
                <a:latin typeface="Arial"/>
                <a:cs typeface="Arial"/>
              </a:rPr>
              <a:t>u</a:t>
            </a:r>
            <a:r>
              <a:rPr sz="1271" spc="32" dirty="0">
                <a:latin typeface="Arial"/>
                <a:cs typeface="Arial"/>
              </a:rPr>
              <a:t>g</a:t>
            </a:r>
            <a:r>
              <a:rPr sz="1271" spc="-27" dirty="0">
                <a:latin typeface="Arial"/>
                <a:cs typeface="Arial"/>
              </a:rPr>
              <a:t>h</a:t>
            </a:r>
            <a:r>
              <a:rPr sz="1271" spc="45" dirty="0">
                <a:latin typeface="Arial"/>
                <a:cs typeface="Arial"/>
              </a:rPr>
              <a:t>p</a:t>
            </a:r>
            <a:r>
              <a:rPr sz="1271" spc="-27" dirty="0">
                <a:latin typeface="Arial"/>
                <a:cs typeface="Arial"/>
              </a:rPr>
              <a:t>u</a:t>
            </a:r>
            <a:r>
              <a:rPr sz="1271" dirty="0">
                <a:latin typeface="Arial"/>
                <a:cs typeface="Arial"/>
              </a:rPr>
              <a:t>t  </a:t>
            </a:r>
            <a:r>
              <a:rPr sz="1271" spc="5" dirty="0">
                <a:latin typeface="Arial"/>
                <a:cs typeface="Arial"/>
              </a:rPr>
              <a:t>Kernel</a:t>
            </a:r>
            <a:r>
              <a:rPr sz="1271" spc="-100" dirty="0">
                <a:latin typeface="Arial"/>
                <a:cs typeface="Arial"/>
              </a:rPr>
              <a:t> </a:t>
            </a:r>
            <a:r>
              <a:rPr sz="1271" dirty="0">
                <a:latin typeface="Arial"/>
                <a:cs typeface="Arial"/>
              </a:rPr>
              <a:t>time</a:t>
            </a:r>
            <a:endParaRPr sz="1271">
              <a:latin typeface="Arial"/>
              <a:cs typeface="Arial"/>
            </a:endParaRPr>
          </a:p>
          <a:p>
            <a:pPr marL="11526">
              <a:lnSpc>
                <a:spcPts val="1239"/>
              </a:lnSpc>
              <a:spcBef>
                <a:spcPts val="272"/>
              </a:spcBef>
            </a:pPr>
            <a:r>
              <a:rPr sz="1089" dirty="0">
                <a:latin typeface="Arial"/>
                <a:cs typeface="Arial"/>
              </a:rPr>
              <a:t>10000</a:t>
            </a:r>
            <a:endParaRPr sz="1089">
              <a:latin typeface="Arial"/>
              <a:cs typeface="Arial"/>
            </a:endParaRPr>
          </a:p>
          <a:p>
            <a:pPr marR="4611" algn="r">
              <a:lnSpc>
                <a:spcPts val="1239"/>
              </a:lnSpc>
            </a:pPr>
            <a:r>
              <a:rPr sz="1089" spc="5" dirty="0">
                <a:latin typeface="Arial"/>
                <a:cs typeface="Arial"/>
              </a:rPr>
              <a:t>1</a:t>
            </a:r>
            <a:r>
              <a:rPr sz="1089" dirty="0">
                <a:latin typeface="Arial"/>
                <a:cs typeface="Arial"/>
              </a:rPr>
              <a:t>2</a:t>
            </a:r>
            <a:endParaRPr sz="1089">
              <a:latin typeface="Arial"/>
              <a:cs typeface="Arial"/>
            </a:endParaRPr>
          </a:p>
        </p:txBody>
      </p:sp>
      <p:sp>
        <p:nvSpPr>
          <p:cNvPr id="141" name="object 141"/>
          <p:cNvSpPr txBox="1"/>
          <p:nvPr/>
        </p:nvSpPr>
        <p:spPr>
          <a:xfrm>
            <a:off x="3591390" y="5795721"/>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142" name="object 142"/>
          <p:cNvSpPr txBox="1"/>
          <p:nvPr/>
        </p:nvSpPr>
        <p:spPr>
          <a:xfrm>
            <a:off x="9304855" y="5795721"/>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143" name="object 143"/>
          <p:cNvSpPr txBox="1"/>
          <p:nvPr/>
        </p:nvSpPr>
        <p:spPr>
          <a:xfrm>
            <a:off x="3712414" y="5950170"/>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144" name="object 144"/>
          <p:cNvSpPr txBox="1"/>
          <p:nvPr/>
        </p:nvSpPr>
        <p:spPr>
          <a:xfrm>
            <a:off x="4168847" y="5950170"/>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145" name="object 145"/>
          <p:cNvSpPr txBox="1"/>
          <p:nvPr/>
        </p:nvSpPr>
        <p:spPr>
          <a:xfrm>
            <a:off x="4624125" y="5950170"/>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146" name="object 146"/>
          <p:cNvSpPr txBox="1"/>
          <p:nvPr/>
        </p:nvSpPr>
        <p:spPr>
          <a:xfrm>
            <a:off x="5041366" y="5950170"/>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12</a:t>
            </a:r>
            <a:endParaRPr sz="1089">
              <a:latin typeface="Arial"/>
              <a:cs typeface="Arial"/>
            </a:endParaRPr>
          </a:p>
        </p:txBody>
      </p:sp>
      <p:sp>
        <p:nvSpPr>
          <p:cNvPr id="147" name="object 147"/>
          <p:cNvSpPr txBox="1"/>
          <p:nvPr/>
        </p:nvSpPr>
        <p:spPr>
          <a:xfrm>
            <a:off x="5497798" y="5950170"/>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6</a:t>
            </a:r>
            <a:endParaRPr sz="1089">
              <a:latin typeface="Arial"/>
              <a:cs typeface="Arial"/>
            </a:endParaRPr>
          </a:p>
        </p:txBody>
      </p:sp>
      <p:sp>
        <p:nvSpPr>
          <p:cNvPr id="148" name="object 148"/>
          <p:cNvSpPr txBox="1"/>
          <p:nvPr/>
        </p:nvSpPr>
        <p:spPr>
          <a:xfrm>
            <a:off x="5953077" y="5950170"/>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20</a:t>
            </a:r>
            <a:endParaRPr sz="1089">
              <a:latin typeface="Arial"/>
              <a:cs typeface="Arial"/>
            </a:endParaRPr>
          </a:p>
        </p:txBody>
      </p:sp>
      <p:sp>
        <p:nvSpPr>
          <p:cNvPr id="149" name="object 149"/>
          <p:cNvSpPr txBox="1"/>
          <p:nvPr/>
        </p:nvSpPr>
        <p:spPr>
          <a:xfrm>
            <a:off x="6124816" y="5950170"/>
            <a:ext cx="512909" cy="479940"/>
          </a:xfrm>
          <a:prstGeom prst="rect">
            <a:avLst/>
          </a:prstGeom>
        </p:spPr>
        <p:txBody>
          <a:bodyPr vert="horz" wrap="square" lIns="0" tIns="0" rIns="0" bIns="0" rtlCol="0">
            <a:spAutoFit/>
          </a:bodyPr>
          <a:lstStyle/>
          <a:p>
            <a:pPr marL="295641">
              <a:lnSpc>
                <a:spcPts val="1293"/>
              </a:lnSpc>
            </a:pPr>
            <a:r>
              <a:rPr sz="1089" dirty="0">
                <a:latin typeface="Arial"/>
                <a:cs typeface="Arial"/>
              </a:rPr>
              <a:t>24</a:t>
            </a:r>
            <a:endParaRPr sz="1089">
              <a:latin typeface="Arial"/>
              <a:cs typeface="Arial"/>
            </a:endParaRPr>
          </a:p>
          <a:p>
            <a:pPr marL="11526">
              <a:spcBef>
                <a:spcPts val="681"/>
              </a:spcBef>
            </a:pPr>
            <a:r>
              <a:rPr sz="1452" spc="-36" dirty="0">
                <a:latin typeface="Arial"/>
                <a:cs typeface="Arial"/>
              </a:rPr>
              <a:t>C</a:t>
            </a:r>
            <a:r>
              <a:rPr sz="1452" dirty="0">
                <a:latin typeface="Arial"/>
                <a:cs typeface="Arial"/>
              </a:rPr>
              <a:t>o</a:t>
            </a:r>
            <a:r>
              <a:rPr sz="1452" spc="-5" dirty="0">
                <a:latin typeface="Arial"/>
                <a:cs typeface="Arial"/>
              </a:rPr>
              <a:t>r</a:t>
            </a:r>
            <a:r>
              <a:rPr sz="1452" dirty="0">
                <a:latin typeface="Arial"/>
                <a:cs typeface="Arial"/>
              </a:rPr>
              <a:t>es</a:t>
            </a:r>
            <a:endParaRPr sz="1452">
              <a:latin typeface="Arial"/>
              <a:cs typeface="Arial"/>
            </a:endParaRPr>
          </a:p>
        </p:txBody>
      </p:sp>
      <p:sp>
        <p:nvSpPr>
          <p:cNvPr id="150" name="object 150"/>
          <p:cNvSpPr txBox="1"/>
          <p:nvPr/>
        </p:nvSpPr>
        <p:spPr>
          <a:xfrm>
            <a:off x="6865939" y="5950170"/>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51" name="object 151"/>
          <p:cNvSpPr txBox="1"/>
          <p:nvPr/>
        </p:nvSpPr>
        <p:spPr>
          <a:xfrm>
            <a:off x="7321218" y="5950170"/>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32</a:t>
            </a:r>
            <a:endParaRPr sz="1089">
              <a:latin typeface="Arial"/>
              <a:cs typeface="Arial"/>
            </a:endParaRPr>
          </a:p>
        </p:txBody>
      </p:sp>
      <p:sp>
        <p:nvSpPr>
          <p:cNvPr id="152" name="object 152"/>
          <p:cNvSpPr txBox="1"/>
          <p:nvPr/>
        </p:nvSpPr>
        <p:spPr>
          <a:xfrm>
            <a:off x="7777651" y="5950170"/>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3</a:t>
            </a:r>
            <a:r>
              <a:rPr sz="1089" dirty="0">
                <a:latin typeface="Arial"/>
                <a:cs typeface="Arial"/>
              </a:rPr>
              <a:t>6</a:t>
            </a:r>
            <a:endParaRPr sz="1089">
              <a:latin typeface="Arial"/>
              <a:cs typeface="Arial"/>
            </a:endParaRPr>
          </a:p>
        </p:txBody>
      </p:sp>
      <p:sp>
        <p:nvSpPr>
          <p:cNvPr id="153" name="object 153"/>
          <p:cNvSpPr txBox="1"/>
          <p:nvPr/>
        </p:nvSpPr>
        <p:spPr>
          <a:xfrm>
            <a:off x="8232930" y="5950170"/>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40</a:t>
            </a:r>
            <a:endParaRPr sz="1089">
              <a:latin typeface="Arial"/>
              <a:cs typeface="Arial"/>
            </a:endParaRPr>
          </a:p>
        </p:txBody>
      </p:sp>
      <p:sp>
        <p:nvSpPr>
          <p:cNvPr id="154" name="object 154"/>
          <p:cNvSpPr txBox="1"/>
          <p:nvPr/>
        </p:nvSpPr>
        <p:spPr>
          <a:xfrm>
            <a:off x="8689361" y="5950170"/>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4</a:t>
            </a:r>
            <a:endParaRPr sz="1089">
              <a:latin typeface="Arial"/>
              <a:cs typeface="Arial"/>
            </a:endParaRPr>
          </a:p>
        </p:txBody>
      </p:sp>
      <p:sp>
        <p:nvSpPr>
          <p:cNvPr id="155" name="object 155"/>
          <p:cNvSpPr txBox="1"/>
          <p:nvPr/>
        </p:nvSpPr>
        <p:spPr>
          <a:xfrm>
            <a:off x="9145792" y="5950170"/>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8</a:t>
            </a:r>
            <a:endParaRPr sz="1089">
              <a:latin typeface="Arial"/>
              <a:cs typeface="Arial"/>
            </a:endParaRPr>
          </a:p>
        </p:txBody>
      </p:sp>
      <p:sp>
        <p:nvSpPr>
          <p:cNvPr id="139" name="object 139"/>
          <p:cNvSpPr txBox="1"/>
          <p:nvPr/>
        </p:nvSpPr>
        <p:spPr>
          <a:xfrm>
            <a:off x="2962369" y="2551151"/>
            <a:ext cx="192360" cy="2359383"/>
          </a:xfrm>
          <a:prstGeom prst="rect">
            <a:avLst/>
          </a:prstGeom>
        </p:spPr>
        <p:txBody>
          <a:bodyPr vert="vert270" wrap="square" lIns="0" tIns="0" rIns="0" bIns="0" rtlCol="0">
            <a:spAutoFit/>
          </a:bodyPr>
          <a:lstStyle/>
          <a:p>
            <a:pPr marL="11526">
              <a:lnSpc>
                <a:spcPts val="1493"/>
              </a:lnSpc>
            </a:pPr>
            <a:r>
              <a:rPr sz="1271" spc="32" dirty="0">
                <a:latin typeface="Arial"/>
                <a:cs typeface="Arial"/>
              </a:rPr>
              <a:t>T</a:t>
            </a:r>
            <a:r>
              <a:rPr sz="1271" spc="-27" dirty="0">
                <a:latin typeface="Arial"/>
                <a:cs typeface="Arial"/>
              </a:rPr>
              <a:t>h</a:t>
            </a:r>
            <a:r>
              <a:rPr sz="1271" spc="-18" dirty="0">
                <a:latin typeface="Arial"/>
                <a:cs typeface="Arial"/>
              </a:rPr>
              <a:t>r</a:t>
            </a:r>
            <a:r>
              <a:rPr sz="1271" spc="32" dirty="0">
                <a:latin typeface="Arial"/>
                <a:cs typeface="Arial"/>
              </a:rPr>
              <a:t>o</a:t>
            </a:r>
            <a:r>
              <a:rPr sz="1271" spc="-27" dirty="0">
                <a:latin typeface="Arial"/>
                <a:cs typeface="Arial"/>
              </a:rPr>
              <a:t>u</a:t>
            </a:r>
            <a:r>
              <a:rPr sz="1271" spc="45" dirty="0">
                <a:latin typeface="Arial"/>
                <a:cs typeface="Arial"/>
              </a:rPr>
              <a:t>g</a:t>
            </a:r>
            <a:r>
              <a:rPr sz="1271" spc="-27" dirty="0">
                <a:latin typeface="Arial"/>
                <a:cs typeface="Arial"/>
              </a:rPr>
              <a:t>h</a:t>
            </a:r>
            <a:r>
              <a:rPr sz="1271" spc="32" dirty="0">
                <a:latin typeface="Arial"/>
                <a:cs typeface="Arial"/>
              </a:rPr>
              <a:t>p</a:t>
            </a:r>
            <a:r>
              <a:rPr sz="1271" spc="-27" dirty="0">
                <a:latin typeface="Arial"/>
                <a:cs typeface="Arial"/>
              </a:rPr>
              <a:t>u</a:t>
            </a:r>
            <a:r>
              <a:rPr sz="1271" dirty="0">
                <a:latin typeface="Arial"/>
                <a:cs typeface="Arial"/>
              </a:rPr>
              <a:t>t</a:t>
            </a:r>
            <a:r>
              <a:rPr sz="1271" spc="-27" dirty="0">
                <a:latin typeface="Arial"/>
                <a:cs typeface="Arial"/>
              </a:rPr>
              <a:t> </a:t>
            </a:r>
            <a:r>
              <a:rPr sz="1271" spc="-18" dirty="0">
                <a:latin typeface="Arial"/>
                <a:cs typeface="Arial"/>
              </a:rPr>
              <a:t>(</a:t>
            </a:r>
            <a:r>
              <a:rPr sz="1271" spc="23" dirty="0">
                <a:latin typeface="Arial"/>
                <a:cs typeface="Arial"/>
              </a:rPr>
              <a:t>m</a:t>
            </a:r>
            <a:r>
              <a:rPr sz="1271" spc="45" dirty="0">
                <a:latin typeface="Arial"/>
                <a:cs typeface="Arial"/>
              </a:rPr>
              <a:t>ess</a:t>
            </a:r>
            <a:r>
              <a:rPr sz="1271" spc="-27" dirty="0">
                <a:latin typeface="Arial"/>
                <a:cs typeface="Arial"/>
              </a:rPr>
              <a:t>a</a:t>
            </a:r>
            <a:r>
              <a:rPr sz="1271" spc="32" dirty="0">
                <a:latin typeface="Arial"/>
                <a:cs typeface="Arial"/>
              </a:rPr>
              <a:t>g</a:t>
            </a:r>
            <a:r>
              <a:rPr sz="1271" spc="45" dirty="0">
                <a:latin typeface="Arial"/>
                <a:cs typeface="Arial"/>
              </a:rPr>
              <a:t>es</a:t>
            </a:r>
            <a:r>
              <a:rPr sz="1271" spc="-18" dirty="0">
                <a:latin typeface="Arial"/>
                <a:cs typeface="Arial"/>
              </a:rPr>
              <a:t>/</a:t>
            </a:r>
            <a:r>
              <a:rPr sz="1271" spc="45" dirty="0">
                <a:latin typeface="Arial"/>
                <a:cs typeface="Arial"/>
              </a:rPr>
              <a:t>sec</a:t>
            </a:r>
            <a:r>
              <a:rPr sz="1271" spc="32" dirty="0">
                <a:latin typeface="Arial"/>
                <a:cs typeface="Arial"/>
              </a:rPr>
              <a:t>o</a:t>
            </a:r>
            <a:r>
              <a:rPr sz="1271" spc="-27" dirty="0">
                <a:latin typeface="Arial"/>
                <a:cs typeface="Arial"/>
              </a:rPr>
              <a:t>n</a:t>
            </a:r>
            <a:r>
              <a:rPr sz="1271" spc="45" dirty="0">
                <a:latin typeface="Arial"/>
                <a:cs typeface="Arial"/>
              </a:rPr>
              <a:t>d</a:t>
            </a:r>
            <a:r>
              <a:rPr sz="1271" dirty="0">
                <a:latin typeface="Arial"/>
                <a:cs typeface="Arial"/>
              </a:rPr>
              <a:t>)</a:t>
            </a:r>
            <a:endParaRPr sz="1271">
              <a:latin typeface="Arial"/>
              <a:cs typeface="Arial"/>
            </a:endParaRPr>
          </a:p>
        </p:txBody>
      </p:sp>
      <p:sp>
        <p:nvSpPr>
          <p:cNvPr id="140" name="object 140"/>
          <p:cNvSpPr txBox="1"/>
          <p:nvPr/>
        </p:nvSpPr>
        <p:spPr>
          <a:xfrm>
            <a:off x="9514929" y="2219203"/>
            <a:ext cx="192360" cy="3024435"/>
          </a:xfrm>
          <a:prstGeom prst="rect">
            <a:avLst/>
          </a:prstGeom>
        </p:spPr>
        <p:txBody>
          <a:bodyPr vert="vert270" wrap="square" lIns="0" tIns="0" rIns="0" bIns="0" rtlCol="0">
            <a:spAutoFit/>
          </a:bodyPr>
          <a:lstStyle/>
          <a:p>
            <a:pPr marL="11526">
              <a:lnSpc>
                <a:spcPts val="1493"/>
              </a:lnSpc>
            </a:pPr>
            <a:r>
              <a:rPr sz="1271" spc="27" dirty="0">
                <a:latin typeface="Arial"/>
                <a:cs typeface="Arial"/>
              </a:rPr>
              <a:t>K</a:t>
            </a:r>
            <a:r>
              <a:rPr sz="1271" spc="45" dirty="0">
                <a:latin typeface="Arial"/>
                <a:cs typeface="Arial"/>
              </a:rPr>
              <a:t>e</a:t>
            </a:r>
            <a:r>
              <a:rPr sz="1271" spc="-18" dirty="0">
                <a:latin typeface="Arial"/>
                <a:cs typeface="Arial"/>
              </a:rPr>
              <a:t>r</a:t>
            </a:r>
            <a:r>
              <a:rPr sz="1271" spc="-27" dirty="0">
                <a:latin typeface="Arial"/>
                <a:cs typeface="Arial"/>
              </a:rPr>
              <a:t>n</a:t>
            </a:r>
            <a:r>
              <a:rPr sz="1271" spc="32" dirty="0">
                <a:latin typeface="Arial"/>
                <a:cs typeface="Arial"/>
              </a:rPr>
              <a:t>e</a:t>
            </a:r>
            <a:r>
              <a:rPr sz="1271" dirty="0">
                <a:latin typeface="Arial"/>
                <a:cs typeface="Arial"/>
              </a:rPr>
              <a:t>l</a:t>
            </a:r>
            <a:r>
              <a:rPr sz="1271" spc="-18" dirty="0">
                <a:latin typeface="Arial"/>
                <a:cs typeface="Arial"/>
              </a:rPr>
              <a:t> </a:t>
            </a:r>
            <a:r>
              <a:rPr sz="1271" spc="27" dirty="0">
                <a:latin typeface="Arial"/>
                <a:cs typeface="Arial"/>
              </a:rPr>
              <a:t>CP</a:t>
            </a:r>
            <a:r>
              <a:rPr sz="1271" dirty="0">
                <a:latin typeface="Arial"/>
                <a:cs typeface="Arial"/>
              </a:rPr>
              <a:t>U</a:t>
            </a:r>
            <a:r>
              <a:rPr sz="1271" spc="-45" dirty="0">
                <a:latin typeface="Arial"/>
                <a:cs typeface="Arial"/>
              </a:rPr>
              <a:t> </a:t>
            </a:r>
            <a:r>
              <a:rPr sz="1271" spc="-9" dirty="0">
                <a:latin typeface="Arial"/>
                <a:cs typeface="Arial"/>
              </a:rPr>
              <a:t>t</a:t>
            </a:r>
            <a:r>
              <a:rPr sz="1271" spc="-14" dirty="0">
                <a:latin typeface="Arial"/>
                <a:cs typeface="Arial"/>
              </a:rPr>
              <a:t>i</a:t>
            </a:r>
            <a:r>
              <a:rPr sz="1271" spc="23" dirty="0">
                <a:latin typeface="Arial"/>
                <a:cs typeface="Arial"/>
              </a:rPr>
              <a:t>m</a:t>
            </a:r>
            <a:r>
              <a:rPr sz="1271" dirty="0">
                <a:latin typeface="Arial"/>
                <a:cs typeface="Arial"/>
              </a:rPr>
              <a:t>e</a:t>
            </a:r>
            <a:r>
              <a:rPr sz="1271" spc="23" dirty="0">
                <a:latin typeface="Arial"/>
                <a:cs typeface="Arial"/>
              </a:rPr>
              <a:t> </a:t>
            </a:r>
            <a:r>
              <a:rPr sz="1271" spc="-18" dirty="0">
                <a:latin typeface="Arial"/>
                <a:cs typeface="Arial"/>
              </a:rPr>
              <a:t>(</a:t>
            </a:r>
            <a:r>
              <a:rPr sz="1271" spc="23" dirty="0">
                <a:latin typeface="Arial"/>
                <a:cs typeface="Arial"/>
              </a:rPr>
              <a:t>m</a:t>
            </a:r>
            <a:r>
              <a:rPr sz="1271" spc="-14" dirty="0">
                <a:latin typeface="Arial"/>
                <a:cs typeface="Arial"/>
              </a:rPr>
              <a:t>illi</a:t>
            </a:r>
            <a:r>
              <a:rPr sz="1271" spc="45" dirty="0">
                <a:latin typeface="Arial"/>
                <a:cs typeface="Arial"/>
              </a:rPr>
              <a:t>s</a:t>
            </a:r>
            <a:r>
              <a:rPr sz="1271" spc="32" dirty="0">
                <a:latin typeface="Arial"/>
                <a:cs typeface="Arial"/>
              </a:rPr>
              <a:t>e</a:t>
            </a:r>
            <a:r>
              <a:rPr sz="1271" spc="45" dirty="0">
                <a:latin typeface="Arial"/>
                <a:cs typeface="Arial"/>
              </a:rPr>
              <a:t>co</a:t>
            </a:r>
            <a:r>
              <a:rPr sz="1271" spc="-27" dirty="0">
                <a:latin typeface="Arial"/>
                <a:cs typeface="Arial"/>
              </a:rPr>
              <a:t>n</a:t>
            </a:r>
            <a:r>
              <a:rPr sz="1271" spc="32" dirty="0">
                <a:latin typeface="Arial"/>
                <a:cs typeface="Arial"/>
              </a:rPr>
              <a:t>d</a:t>
            </a:r>
            <a:r>
              <a:rPr sz="1271" spc="45" dirty="0">
                <a:latin typeface="Arial"/>
                <a:cs typeface="Arial"/>
              </a:rPr>
              <a:t>s</a:t>
            </a:r>
            <a:r>
              <a:rPr sz="1271" spc="-9" dirty="0">
                <a:latin typeface="Arial"/>
                <a:cs typeface="Arial"/>
              </a:rPr>
              <a:t>/</a:t>
            </a:r>
            <a:r>
              <a:rPr sz="1271" spc="23" dirty="0">
                <a:latin typeface="Arial"/>
                <a:cs typeface="Arial"/>
              </a:rPr>
              <a:t>m</a:t>
            </a:r>
            <a:r>
              <a:rPr sz="1271" spc="32" dirty="0">
                <a:latin typeface="Arial"/>
                <a:cs typeface="Arial"/>
              </a:rPr>
              <a:t>e</a:t>
            </a:r>
            <a:r>
              <a:rPr sz="1271" spc="45" dirty="0">
                <a:latin typeface="Arial"/>
                <a:cs typeface="Arial"/>
              </a:rPr>
              <a:t>ss</a:t>
            </a:r>
            <a:r>
              <a:rPr sz="1271" spc="-27" dirty="0">
                <a:latin typeface="Arial"/>
                <a:cs typeface="Arial"/>
              </a:rPr>
              <a:t>a</a:t>
            </a:r>
            <a:r>
              <a:rPr sz="1271" spc="45" dirty="0">
                <a:latin typeface="Arial"/>
                <a:cs typeface="Arial"/>
              </a:rPr>
              <a:t>g</a:t>
            </a:r>
            <a:r>
              <a:rPr sz="1271" spc="32" dirty="0">
                <a:latin typeface="Arial"/>
                <a:cs typeface="Arial"/>
              </a:rPr>
              <a:t>e</a:t>
            </a:r>
            <a:r>
              <a:rPr sz="1271" dirty="0">
                <a:latin typeface="Arial"/>
                <a:cs typeface="Arial"/>
              </a:rPr>
              <a:t>)</a:t>
            </a:r>
            <a:endParaRPr sz="1271">
              <a:latin typeface="Arial"/>
              <a:cs typeface="Arial"/>
            </a:endParaRPr>
          </a:p>
        </p:txBody>
      </p:sp>
      <p:sp>
        <p:nvSpPr>
          <p:cNvPr id="157" name="Title 156">
            <a:extLst>
              <a:ext uri="{FF2B5EF4-FFF2-40B4-BE49-F238E27FC236}">
                <a16:creationId xmlns:a16="http://schemas.microsoft.com/office/drawing/2014/main" id="{839E40AF-6544-4464-B6DD-67469A78BB31}"/>
              </a:ext>
            </a:extLst>
          </p:cNvPr>
          <p:cNvSpPr>
            <a:spLocks noGrp="1"/>
          </p:cNvSpPr>
          <p:nvPr>
            <p:ph type="title"/>
          </p:nvPr>
        </p:nvSpPr>
        <p:spPr/>
        <p:txBody>
          <a:bodyPr>
            <a:normAutofit fontScale="90000"/>
          </a:bodyPr>
          <a:lstStyle/>
          <a:p>
            <a:r>
              <a:rPr lang="en-US" sz="5400" spc="-5" dirty="0"/>
              <a:t>Exim (Linux Email Server) on stock Linux:</a:t>
            </a:r>
            <a:r>
              <a:rPr lang="en-US" sz="5400" spc="-27" dirty="0"/>
              <a:t> </a:t>
            </a:r>
            <a:r>
              <a:rPr lang="en-US" sz="5400" spc="-5" dirty="0"/>
              <a:t>collapse</a:t>
            </a:r>
            <a:r>
              <a:rPr lang="en-US" sz="5400" dirty="0"/>
              <a:t/>
            </a:r>
            <a:br>
              <a:rPr lang="en-US" sz="5400" dirty="0"/>
            </a:br>
            <a:endParaRPr lang="en-US" dirty="0"/>
          </a:p>
        </p:txBody>
      </p:sp>
    </p:spTree>
    <p:extLst>
      <p:ext uri="{BB962C8B-B14F-4D97-AF65-F5344CB8AC3E}">
        <p14:creationId xmlns:p14="http://schemas.microsoft.com/office/powerpoint/2010/main" val="11204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C3C7-884F-4849-B9F5-BE9F21861D8C}"/>
              </a:ext>
            </a:extLst>
          </p:cNvPr>
          <p:cNvSpPr>
            <a:spLocks noGrp="1"/>
          </p:cNvSpPr>
          <p:nvPr>
            <p:ph type="title"/>
          </p:nvPr>
        </p:nvSpPr>
        <p:spPr/>
        <p:txBody>
          <a:bodyPr/>
          <a:lstStyle/>
          <a:p>
            <a:r>
              <a:rPr lang="en-US" dirty="0"/>
              <a:t>Modern NUMA architectures are complex</a:t>
            </a:r>
          </a:p>
        </p:txBody>
      </p:sp>
      <p:sp>
        <p:nvSpPr>
          <p:cNvPr id="3" name="Content Placeholder 2">
            <a:extLst>
              <a:ext uri="{FF2B5EF4-FFF2-40B4-BE49-F238E27FC236}">
                <a16:creationId xmlns:a16="http://schemas.microsoft.com/office/drawing/2014/main" id="{0136DE20-F6E7-4EAE-8892-B62048C8F758}"/>
              </a:ext>
            </a:extLst>
          </p:cNvPr>
          <p:cNvSpPr>
            <a:spLocks noGrp="1"/>
          </p:cNvSpPr>
          <p:nvPr>
            <p:ph idx="1"/>
          </p:nvPr>
        </p:nvSpPr>
        <p:spPr/>
        <p:txBody>
          <a:bodyPr/>
          <a:lstStyle/>
          <a:p>
            <a:r>
              <a:rPr lang="en-US" dirty="0"/>
              <a:t>Every cloud system or cluster uses NUMA systems as the servers</a:t>
            </a:r>
          </a:p>
          <a:p>
            <a:r>
              <a:rPr lang="en-US" dirty="0"/>
              <a:t>Few have fewer than 4 cores per socket.  Many high-end dual-socket servers have as many as 50 cores, and the cutting edge is currently 336.</a:t>
            </a:r>
          </a:p>
          <a:p>
            <a:r>
              <a:rPr lang="en-US" dirty="0"/>
              <a:t>One design “theoretically” could have 4096 cores per chip!</a:t>
            </a:r>
          </a:p>
          <a:p>
            <a:endParaRPr lang="en-US" dirty="0"/>
          </a:p>
          <a:p>
            <a:r>
              <a:rPr lang="en-US" dirty="0"/>
              <a:t>This doesn’t consider GPU or FPGA parallelism.  A GPU can have one simple CPU per pixel, and an FPGA is dynamically configured into a large parallel circuit of your own design, hence can be extremely parallel</a:t>
            </a:r>
          </a:p>
          <a:p>
            <a:endParaRPr lang="en-US" dirty="0"/>
          </a:p>
        </p:txBody>
      </p:sp>
      <p:sp>
        <p:nvSpPr>
          <p:cNvPr id="4" name="Footer Placeholder 3">
            <a:extLst>
              <a:ext uri="{FF2B5EF4-FFF2-40B4-BE49-F238E27FC236}">
                <a16:creationId xmlns:a16="http://schemas.microsoft.com/office/drawing/2014/main" id="{ED006F81-D25D-445D-B8C4-BD7291BDFEA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ABAE4C70-E507-463C-B929-EEF076F642F1}"/>
              </a:ext>
            </a:extLst>
          </p:cNvPr>
          <p:cNvSpPr>
            <a:spLocks noGrp="1"/>
          </p:cNvSpPr>
          <p:nvPr>
            <p:ph type="sldNum" sz="quarter" idx="12"/>
          </p:nvPr>
        </p:nvSpPr>
        <p:spPr/>
        <p:txBody>
          <a:bodyPr/>
          <a:lstStyle/>
          <a:p>
            <a:fld id="{3C974458-8A97-4835-BF79-1FB6D7856C21}" type="slidenum">
              <a:rPr lang="en-US" smtClean="0"/>
              <a:t>4</a:t>
            </a:fld>
            <a:endParaRPr lang="en-US"/>
          </a:p>
        </p:txBody>
      </p:sp>
      <p:pic>
        <p:nvPicPr>
          <p:cNvPr id="6" name="Picture 5">
            <a:extLst>
              <a:ext uri="{FF2B5EF4-FFF2-40B4-BE49-F238E27FC236}">
                <a16:creationId xmlns:a16="http://schemas.microsoft.com/office/drawing/2014/main" id="{B7F5B597-94DE-43D4-8438-4BBEA0F69952}"/>
              </a:ext>
            </a:extLst>
          </p:cNvPr>
          <p:cNvPicPr>
            <a:picLocks noChangeAspect="1"/>
          </p:cNvPicPr>
          <p:nvPr/>
        </p:nvPicPr>
        <p:blipFill rotWithShape="1">
          <a:blip r:embed="rId3"/>
          <a:srcRect l="21347" t="6768" r="21653" b="5647"/>
          <a:stretch/>
        </p:blipFill>
        <p:spPr>
          <a:xfrm>
            <a:off x="10141181" y="279947"/>
            <a:ext cx="1824564" cy="1576989"/>
          </a:xfrm>
          <a:prstGeom prst="rect">
            <a:avLst/>
          </a:prstGeom>
        </p:spPr>
      </p:pic>
    </p:spTree>
    <p:extLst>
      <p:ext uri="{BB962C8B-B14F-4D97-AF65-F5344CB8AC3E}">
        <p14:creationId xmlns:p14="http://schemas.microsoft.com/office/powerpoint/2010/main" val="3675450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080096" y="4989767"/>
            <a:ext cx="459313" cy="1374536"/>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16</a:t>
            </a:r>
            <a:r>
              <a:rPr sz="1634" spc="-136" dirty="0">
                <a:latin typeface="Courier New"/>
                <a:cs typeface="Courier New"/>
              </a:rPr>
              <a:t>6</a:t>
            </a:r>
            <a:r>
              <a:rPr sz="1634" spc="-127" dirty="0">
                <a:latin typeface="Courier New"/>
                <a:cs typeface="Courier New"/>
              </a:rPr>
              <a:t>1</a:t>
            </a:r>
            <a:endParaRPr sz="1634">
              <a:latin typeface="Courier New"/>
              <a:cs typeface="Courier New"/>
            </a:endParaRPr>
          </a:p>
          <a:p>
            <a:pPr marL="11526">
              <a:spcBef>
                <a:spcPts val="222"/>
              </a:spcBef>
            </a:pPr>
            <a:r>
              <a:rPr sz="1634" spc="-127" dirty="0">
                <a:latin typeface="Courier New"/>
                <a:cs typeface="Courier New"/>
              </a:rPr>
              <a:t>14</a:t>
            </a:r>
            <a:r>
              <a:rPr sz="1634" spc="-136" dirty="0">
                <a:latin typeface="Courier New"/>
                <a:cs typeface="Courier New"/>
              </a:rPr>
              <a:t>9</a:t>
            </a:r>
            <a:r>
              <a:rPr sz="1634" spc="-127" dirty="0">
                <a:latin typeface="Courier New"/>
                <a:cs typeface="Courier New"/>
              </a:rPr>
              <a:t>7</a:t>
            </a:r>
            <a:endParaRPr sz="1634">
              <a:latin typeface="Courier New"/>
              <a:cs typeface="Courier New"/>
            </a:endParaRPr>
          </a:p>
          <a:p>
            <a:pPr marL="11526">
              <a:spcBef>
                <a:spcPts val="222"/>
              </a:spcBef>
            </a:pPr>
            <a:r>
              <a:rPr sz="1634" spc="-127" dirty="0">
                <a:latin typeface="Courier New"/>
                <a:cs typeface="Courier New"/>
              </a:rPr>
              <a:t>10</a:t>
            </a:r>
            <a:r>
              <a:rPr sz="1634" spc="-136" dirty="0">
                <a:latin typeface="Courier New"/>
                <a:cs typeface="Courier New"/>
              </a:rPr>
              <a:t>2</a:t>
            </a:r>
            <a:r>
              <a:rPr sz="1634" spc="-127" dirty="0">
                <a:latin typeface="Courier New"/>
                <a:cs typeface="Courier New"/>
              </a:rPr>
              <a:t>6</a:t>
            </a:r>
            <a:endParaRPr sz="1634">
              <a:latin typeface="Courier New"/>
              <a:cs typeface="Courier New"/>
            </a:endParaRPr>
          </a:p>
          <a:p>
            <a:pPr marL="11526">
              <a:spcBef>
                <a:spcPts val="231"/>
              </a:spcBef>
            </a:pPr>
            <a:r>
              <a:rPr sz="1634" spc="-127" dirty="0">
                <a:latin typeface="Courier New"/>
                <a:cs typeface="Courier New"/>
              </a:rPr>
              <a:t>914</a:t>
            </a:r>
            <a:endParaRPr sz="1634">
              <a:latin typeface="Courier New"/>
              <a:cs typeface="Courier New"/>
            </a:endParaRPr>
          </a:p>
          <a:p>
            <a:pPr marL="11526">
              <a:spcBef>
                <a:spcPts val="222"/>
              </a:spcBef>
            </a:pPr>
            <a:r>
              <a:rPr sz="1634" spc="-127" dirty="0">
                <a:latin typeface="Courier New"/>
                <a:cs typeface="Courier New"/>
              </a:rPr>
              <a:t>896</a:t>
            </a:r>
            <a:endParaRPr sz="1634">
              <a:latin typeface="Courier New"/>
              <a:cs typeface="Courier New"/>
            </a:endParaRPr>
          </a:p>
        </p:txBody>
      </p:sp>
      <p:sp>
        <p:nvSpPr>
          <p:cNvPr id="7" name="object 7"/>
          <p:cNvSpPr txBox="1"/>
          <p:nvPr/>
        </p:nvSpPr>
        <p:spPr>
          <a:xfrm>
            <a:off x="5171379" y="4989767"/>
            <a:ext cx="677732" cy="1374536"/>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4</a:t>
            </a:r>
            <a:r>
              <a:rPr sz="1634" spc="-136" dirty="0">
                <a:latin typeface="Courier New"/>
                <a:cs typeface="Courier New"/>
              </a:rPr>
              <a:t>.</a:t>
            </a:r>
            <a:r>
              <a:rPr sz="1634" spc="-127" dirty="0">
                <a:latin typeface="Courier New"/>
                <a:cs typeface="Courier New"/>
              </a:rPr>
              <a:t>2850</a:t>
            </a:r>
            <a:endParaRPr sz="1634">
              <a:latin typeface="Courier New"/>
              <a:cs typeface="Courier New"/>
            </a:endParaRPr>
          </a:p>
          <a:p>
            <a:pPr marL="11526">
              <a:spcBef>
                <a:spcPts val="222"/>
              </a:spcBef>
            </a:pPr>
            <a:r>
              <a:rPr sz="1634" spc="-127" dirty="0">
                <a:latin typeface="Courier New"/>
                <a:cs typeface="Courier New"/>
              </a:rPr>
              <a:t>3</a:t>
            </a:r>
            <a:r>
              <a:rPr sz="1634" spc="-136" dirty="0">
                <a:latin typeface="Courier New"/>
                <a:cs typeface="Courier New"/>
              </a:rPr>
              <a:t>.</a:t>
            </a:r>
            <a:r>
              <a:rPr sz="1634" spc="-127" dirty="0">
                <a:latin typeface="Courier New"/>
                <a:cs typeface="Courier New"/>
              </a:rPr>
              <a:t>8619</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6469</a:t>
            </a:r>
            <a:endParaRPr sz="1634">
              <a:latin typeface="Courier New"/>
              <a:cs typeface="Courier New"/>
            </a:endParaRPr>
          </a:p>
          <a:p>
            <a:pPr marL="11526">
              <a:spcBef>
                <a:spcPts val="231"/>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3579</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3115</a:t>
            </a:r>
            <a:endParaRPr sz="1634">
              <a:latin typeface="Courier New"/>
              <a:cs typeface="Courier New"/>
            </a:endParaRPr>
          </a:p>
        </p:txBody>
      </p:sp>
      <p:sp>
        <p:nvSpPr>
          <p:cNvPr id="8" name="object 8"/>
          <p:cNvSpPr txBox="1"/>
          <p:nvPr/>
        </p:nvSpPr>
        <p:spPr>
          <a:xfrm>
            <a:off x="6043994" y="4989768"/>
            <a:ext cx="787229" cy="1410643"/>
          </a:xfrm>
          <a:prstGeom prst="rect">
            <a:avLst/>
          </a:prstGeom>
        </p:spPr>
        <p:txBody>
          <a:bodyPr vert="horz" wrap="square" lIns="0" tIns="0" rIns="0" bIns="0" rtlCol="0">
            <a:spAutoFit/>
          </a:bodyPr>
          <a:lstStyle/>
          <a:p>
            <a:pPr marL="11526" marR="4611" algn="just">
              <a:lnSpc>
                <a:spcPts val="2187"/>
              </a:lnSpc>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a:p>
            <a:pPr marL="11526" marR="4611" algn="just">
              <a:lnSpc>
                <a:spcPts val="2187"/>
              </a:lnSpc>
              <a:spcBef>
                <a:spcPts val="9"/>
              </a:spcBef>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p:txBody>
      </p:sp>
      <p:sp>
        <p:nvSpPr>
          <p:cNvPr id="9" name="object 9"/>
          <p:cNvSpPr txBox="1"/>
          <p:nvPr/>
        </p:nvSpPr>
        <p:spPr>
          <a:xfrm>
            <a:off x="7399597" y="4989765"/>
            <a:ext cx="1441333" cy="1391920"/>
          </a:xfrm>
          <a:prstGeom prst="rect">
            <a:avLst/>
          </a:prstGeom>
        </p:spPr>
        <p:txBody>
          <a:bodyPr vert="horz" wrap="square" lIns="0" tIns="0" rIns="0" bIns="0" rtlCol="0">
            <a:spAutoFit/>
          </a:bodyPr>
          <a:lstStyle/>
          <a:p>
            <a:pPr marL="11526" marR="4611">
              <a:lnSpc>
                <a:spcPts val="2187"/>
              </a:lnSpc>
            </a:pPr>
            <a:r>
              <a:rPr sz="1634" spc="-127" dirty="0">
                <a:latin typeface="Courier New"/>
                <a:cs typeface="Courier New"/>
              </a:rPr>
              <a:t>fi</a:t>
            </a:r>
            <a:r>
              <a:rPr sz="1634" spc="-136" dirty="0">
                <a:latin typeface="Courier New"/>
                <a:cs typeface="Courier New"/>
              </a:rPr>
              <a:t>l</a:t>
            </a:r>
            <a:r>
              <a:rPr sz="1634" spc="-127" dirty="0">
                <a:latin typeface="Courier New"/>
                <a:cs typeface="Courier New"/>
              </a:rPr>
              <a:t>ema</a:t>
            </a:r>
            <a:r>
              <a:rPr sz="1634" spc="-136" dirty="0">
                <a:latin typeface="Courier New"/>
                <a:cs typeface="Courier New"/>
              </a:rPr>
              <a:t>p</a:t>
            </a:r>
            <a:r>
              <a:rPr sz="1634" spc="-127" dirty="0">
                <a:latin typeface="Courier New"/>
                <a:cs typeface="Courier New"/>
              </a:rPr>
              <a:t>_fau</a:t>
            </a:r>
            <a:r>
              <a:rPr sz="1634" spc="-136" dirty="0">
                <a:latin typeface="Courier New"/>
                <a:cs typeface="Courier New"/>
              </a:rPr>
              <a:t>l</a:t>
            </a:r>
            <a:r>
              <a:rPr sz="1634" spc="-127" dirty="0">
                <a:latin typeface="Courier New"/>
                <a:cs typeface="Courier New"/>
              </a:rPr>
              <a:t>t  unmap_vmas</a:t>
            </a:r>
            <a:endParaRPr sz="1634">
              <a:latin typeface="Courier New"/>
              <a:cs typeface="Courier New"/>
            </a:endParaRPr>
          </a:p>
          <a:p>
            <a:pPr marL="11526">
              <a:spcBef>
                <a:spcPts val="113"/>
              </a:spcBef>
            </a:pPr>
            <a:r>
              <a:rPr sz="1634" u="heavy" spc="-127" dirty="0">
                <a:latin typeface="Courier New"/>
                <a:cs typeface="Courier New"/>
              </a:rPr>
              <a:t> </a:t>
            </a:r>
            <a:r>
              <a:rPr sz="1634" u="heavy" spc="-118" dirty="0">
                <a:latin typeface="Courier New"/>
                <a:cs typeface="Courier New"/>
              </a:rPr>
              <a:t> </a:t>
            </a:r>
            <a:r>
              <a:rPr sz="1634" spc="-127" dirty="0">
                <a:latin typeface="Courier New"/>
                <a:cs typeface="Courier New"/>
              </a:rPr>
              <a:t>do_fault</a:t>
            </a:r>
            <a:endParaRPr sz="1634">
              <a:latin typeface="Courier New"/>
              <a:cs typeface="Courier New"/>
            </a:endParaRPr>
          </a:p>
          <a:p>
            <a:pPr marL="11526" marR="221875">
              <a:lnSpc>
                <a:spcPct val="111600"/>
              </a:lnSpc>
              <a:spcBef>
                <a:spcPts val="5"/>
              </a:spcBef>
            </a:pPr>
            <a:r>
              <a:rPr sz="1634" spc="-127" dirty="0">
                <a:latin typeface="Courier New"/>
                <a:cs typeface="Courier New"/>
              </a:rPr>
              <a:t>atomic_dec  un</a:t>
            </a:r>
            <a:r>
              <a:rPr sz="1634" spc="-136" dirty="0">
                <a:latin typeface="Courier New"/>
                <a:cs typeface="Courier New"/>
              </a:rPr>
              <a:t>l</a:t>
            </a:r>
            <a:r>
              <a:rPr sz="1634" spc="-127" dirty="0">
                <a:latin typeface="Courier New"/>
                <a:cs typeface="Courier New"/>
              </a:rPr>
              <a:t>ock</a:t>
            </a:r>
            <a:r>
              <a:rPr sz="1634" spc="-136" dirty="0">
                <a:latin typeface="Courier New"/>
                <a:cs typeface="Courier New"/>
              </a:rPr>
              <a:t>_</a:t>
            </a:r>
            <a:r>
              <a:rPr sz="1634" spc="-127" dirty="0">
                <a:latin typeface="Courier New"/>
                <a:cs typeface="Courier New"/>
              </a:rPr>
              <a:t>page</a:t>
            </a:r>
            <a:endParaRPr sz="1634">
              <a:latin typeface="Courier New"/>
              <a:cs typeface="Courier New"/>
            </a:endParaRPr>
          </a:p>
        </p:txBody>
      </p:sp>
      <p:sp>
        <p:nvSpPr>
          <p:cNvPr id="10" name="object 10"/>
          <p:cNvSpPr txBox="1"/>
          <p:nvPr/>
        </p:nvSpPr>
        <p:spPr>
          <a:xfrm>
            <a:off x="2212872" y="5109556"/>
            <a:ext cx="131166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4000</a:t>
            </a:r>
            <a:r>
              <a:rPr sz="1634" spc="-50" dirty="0">
                <a:latin typeface="Arial"/>
                <a:cs typeface="Arial"/>
              </a:rPr>
              <a:t> </a:t>
            </a:r>
            <a:r>
              <a:rPr sz="1634" spc="-9" dirty="0">
                <a:latin typeface="Arial"/>
                <a:cs typeface="Arial"/>
              </a:rPr>
              <a:t>msg/sec</a:t>
            </a:r>
            <a:endParaRPr sz="1634">
              <a:latin typeface="Arial"/>
              <a:cs typeface="Arial"/>
            </a:endParaRPr>
          </a:p>
        </p:txBody>
      </p:sp>
      <p:sp>
        <p:nvSpPr>
          <p:cNvPr id="2" name="object 2"/>
          <p:cNvSpPr txBox="1">
            <a:spLocks noGrp="1"/>
          </p:cNvSpPr>
          <p:nvPr>
            <p:ph type="title"/>
          </p:nvPr>
        </p:nvSpPr>
        <p:spPr>
          <a:xfrm>
            <a:off x="2117208" y="564022"/>
            <a:ext cx="7943178" cy="503183"/>
          </a:xfrm>
          <a:prstGeom prst="rect">
            <a:avLst/>
          </a:prstGeom>
        </p:spPr>
        <p:txBody>
          <a:bodyPr vert="horz" wrap="square" lIns="0" tIns="11526" rIns="0" bIns="0" rtlCol="0" anchor="ctr">
            <a:spAutoFit/>
          </a:bodyPr>
          <a:lstStyle/>
          <a:p>
            <a:pPr marL="11526">
              <a:spcBef>
                <a:spcPts val="91"/>
              </a:spcBef>
            </a:pPr>
            <a:r>
              <a:rPr sz="3993" spc="-5"/>
              <a:t>Oprofile </a:t>
            </a:r>
            <a:r>
              <a:rPr sz="3993"/>
              <a:t>shows </a:t>
            </a:r>
            <a:r>
              <a:rPr sz="3993" spc="-5"/>
              <a:t>an obvious</a:t>
            </a:r>
            <a:r>
              <a:rPr sz="3993" spc="-32"/>
              <a:t> </a:t>
            </a:r>
            <a:r>
              <a:rPr sz="3993" spc="-9"/>
              <a:t>problem</a:t>
            </a:r>
            <a:endParaRPr sz="3993"/>
          </a:p>
        </p:txBody>
      </p:sp>
      <p:graphicFrame>
        <p:nvGraphicFramePr>
          <p:cNvPr id="3" name="object 3"/>
          <p:cNvGraphicFramePr>
            <a:graphicFrameLocks noGrp="1"/>
          </p:cNvGraphicFramePr>
          <p:nvPr/>
        </p:nvGraphicFramePr>
        <p:xfrm>
          <a:off x="4062805" y="1677178"/>
          <a:ext cx="5777960" cy="3296449"/>
        </p:xfrm>
        <a:graphic>
          <a:graphicData uri="http://schemas.openxmlformats.org/drawingml/2006/table">
            <a:tbl>
              <a:tblPr firstRow="1" bandRow="1">
                <a:tableStyleId>{2D5ABB26-0587-4C30-8999-92F81FD0307C}</a:tableStyleId>
              </a:tblPr>
              <a:tblGrid>
                <a:gridCol w="901740">
                  <a:extLst>
                    <a:ext uri="{9D8B030D-6E8A-4147-A177-3AD203B41FA5}">
                      <a16:colId xmlns:a16="http://schemas.microsoft.com/office/drawing/2014/main" val="20000"/>
                    </a:ext>
                  </a:extLst>
                </a:gridCol>
                <a:gridCol w="218153">
                  <a:extLst>
                    <a:ext uri="{9D8B030D-6E8A-4147-A177-3AD203B41FA5}">
                      <a16:colId xmlns:a16="http://schemas.microsoft.com/office/drawing/2014/main" val="20001"/>
                    </a:ext>
                  </a:extLst>
                </a:gridCol>
                <a:gridCol w="763796">
                  <a:extLst>
                    <a:ext uri="{9D8B030D-6E8A-4147-A177-3AD203B41FA5}">
                      <a16:colId xmlns:a16="http://schemas.microsoft.com/office/drawing/2014/main" val="20002"/>
                    </a:ext>
                  </a:extLst>
                </a:gridCol>
                <a:gridCol w="1223444">
                  <a:extLst>
                    <a:ext uri="{9D8B030D-6E8A-4147-A177-3AD203B41FA5}">
                      <a16:colId xmlns:a16="http://schemas.microsoft.com/office/drawing/2014/main" val="20003"/>
                    </a:ext>
                  </a:extLst>
                </a:gridCol>
                <a:gridCol w="2670827">
                  <a:extLst>
                    <a:ext uri="{9D8B030D-6E8A-4147-A177-3AD203B41FA5}">
                      <a16:colId xmlns:a16="http://schemas.microsoft.com/office/drawing/2014/main" val="20004"/>
                    </a:ext>
                  </a:extLst>
                </a:gridCol>
              </a:tblGrid>
              <a:tr h="553250">
                <a:tc>
                  <a:txBody>
                    <a:bodyPr/>
                    <a:lstStyle/>
                    <a:p>
                      <a:pPr marL="31750">
                        <a:lnSpc>
                          <a:spcPct val="100000"/>
                        </a:lnSpc>
                        <a:spcBef>
                          <a:spcPts val="25"/>
                        </a:spcBef>
                      </a:pPr>
                      <a:r>
                        <a:rPr sz="1600" spc="-140" dirty="0">
                          <a:latin typeface="Courier New"/>
                          <a:cs typeface="Courier New"/>
                        </a:rPr>
                        <a:t>samples</a:t>
                      </a:r>
                      <a:endParaRPr sz="1600">
                        <a:latin typeface="Courier New"/>
                        <a:cs typeface="Courier New"/>
                      </a:endParaRPr>
                    </a:p>
                    <a:p>
                      <a:pPr marL="31750">
                        <a:lnSpc>
                          <a:spcPct val="100000"/>
                        </a:lnSpc>
                        <a:spcBef>
                          <a:spcPts val="245"/>
                        </a:spcBef>
                      </a:pPr>
                      <a:r>
                        <a:rPr sz="1600" spc="-140" dirty="0">
                          <a:latin typeface="Courier New"/>
                          <a:cs typeface="Courier New"/>
                        </a:rPr>
                        <a:t>2616</a:t>
                      </a:r>
                      <a:endParaRPr sz="1600">
                        <a:latin typeface="Courier New"/>
                        <a:cs typeface="Courier New"/>
                      </a:endParaRPr>
                    </a:p>
                  </a:txBody>
                  <a:tcPr marL="0" marR="0" marT="2882" marB="0"/>
                </a:tc>
                <a:tc>
                  <a:txBody>
                    <a:bodyPr/>
                    <a:lstStyle/>
                    <a:p>
                      <a:pPr marL="120014">
                        <a:lnSpc>
                          <a:spcPct val="100000"/>
                        </a:lnSpc>
                        <a:spcBef>
                          <a:spcPts val="25"/>
                        </a:spcBef>
                      </a:pPr>
                      <a:r>
                        <a:rPr sz="1600" dirty="0">
                          <a:latin typeface="Courier New"/>
                          <a:cs typeface="Courier New"/>
                        </a:rPr>
                        <a:t>%</a:t>
                      </a:r>
                      <a:endParaRPr sz="1600">
                        <a:latin typeface="Courier New"/>
                        <a:cs typeface="Courier New"/>
                      </a:endParaRPr>
                    </a:p>
                  </a:txBody>
                  <a:tcPr marL="0" marR="0" marT="2882" marB="0"/>
                </a:tc>
                <a:tc>
                  <a:txBody>
                    <a:bodyPr/>
                    <a:lstStyle/>
                    <a:p>
                      <a:pPr>
                        <a:lnSpc>
                          <a:spcPct val="100000"/>
                        </a:lnSpc>
                        <a:spcBef>
                          <a:spcPts val="20"/>
                        </a:spcBef>
                      </a:pPr>
                      <a:endParaRPr sz="1900">
                        <a:latin typeface="Times New Roman"/>
                        <a:cs typeface="Times New Roman"/>
                      </a:endParaRPr>
                    </a:p>
                    <a:p>
                      <a:pPr>
                        <a:lnSpc>
                          <a:spcPct val="100000"/>
                        </a:lnSpc>
                        <a:spcBef>
                          <a:spcPts val="5"/>
                        </a:spcBef>
                      </a:pPr>
                      <a:r>
                        <a:rPr sz="1600" spc="-140" dirty="0">
                          <a:latin typeface="Courier New"/>
                          <a:cs typeface="Courier New"/>
                        </a:rPr>
                        <a:t>7.3522</a:t>
                      </a:r>
                      <a:endParaRPr sz="1600">
                        <a:latin typeface="Courier New"/>
                        <a:cs typeface="Courier New"/>
                      </a:endParaRPr>
                    </a:p>
                  </a:txBody>
                  <a:tcPr marL="0" marR="0" marT="2305" marB="0"/>
                </a:tc>
                <a:tc>
                  <a:txBody>
                    <a:bodyPr/>
                    <a:lstStyle/>
                    <a:p>
                      <a:pPr marL="120014">
                        <a:lnSpc>
                          <a:spcPct val="100000"/>
                        </a:lnSpc>
                        <a:spcBef>
                          <a:spcPts val="25"/>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p>
                      <a:pPr marL="120014">
                        <a:lnSpc>
                          <a:spcPct val="100000"/>
                        </a:lnSpc>
                        <a:spcBef>
                          <a:spcPts val="245"/>
                        </a:spcBef>
                      </a:pPr>
                      <a:r>
                        <a:rPr sz="1600" spc="-140" dirty="0">
                          <a:latin typeface="Courier New"/>
                          <a:cs typeface="Courier New"/>
                        </a:rPr>
                        <a:t>vmlinux</a:t>
                      </a:r>
                      <a:endParaRPr sz="1600">
                        <a:latin typeface="Courier New"/>
                        <a:cs typeface="Courier New"/>
                      </a:endParaRPr>
                    </a:p>
                  </a:txBody>
                  <a:tcPr marL="0" marR="0" marT="2882" marB="0"/>
                </a:tc>
                <a:tc>
                  <a:txBody>
                    <a:bodyPr/>
                    <a:lstStyle/>
                    <a:p>
                      <a:pPr marL="265430">
                        <a:lnSpc>
                          <a:spcPct val="100000"/>
                        </a:lnSpc>
                        <a:spcBef>
                          <a:spcPts val="25"/>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p>
                      <a:pPr marL="265430">
                        <a:lnSpc>
                          <a:spcPct val="100000"/>
                        </a:lnSpc>
                        <a:spcBef>
                          <a:spcPts val="245"/>
                        </a:spcBef>
                      </a:pPr>
                      <a:r>
                        <a:rPr sz="1600" spc="-140" dirty="0">
                          <a:latin typeface="Courier New"/>
                          <a:cs typeface="Courier New"/>
                        </a:rPr>
                        <a:t>radix_tree_lookup_slot</a:t>
                      </a:r>
                      <a:endParaRPr sz="1600">
                        <a:latin typeface="Courier New"/>
                        <a:cs typeface="Courier New"/>
                      </a:endParaRPr>
                    </a:p>
                  </a:txBody>
                  <a:tcPr marL="0" marR="0" marT="2882" marB="0"/>
                </a:tc>
                <a:extLst>
                  <a:ext uri="{0D108BD9-81ED-4DB2-BD59-A6C34878D82A}">
                    <a16:rowId xmlns:a16="http://schemas.microsoft.com/office/drawing/2014/main" val="10000"/>
                  </a:ext>
                </a:extLst>
              </a:tr>
              <a:tr h="276625">
                <a:tc>
                  <a:txBody>
                    <a:bodyPr/>
                    <a:lstStyle/>
                    <a:p>
                      <a:pPr marL="31750">
                        <a:lnSpc>
                          <a:spcPct val="100000"/>
                        </a:lnSpc>
                        <a:spcBef>
                          <a:spcPts val="40"/>
                        </a:spcBef>
                      </a:pPr>
                      <a:r>
                        <a:rPr sz="1600" spc="-140" dirty="0">
                          <a:latin typeface="Courier New"/>
                          <a:cs typeface="Courier New"/>
                        </a:rPr>
                        <a:t>2329</a:t>
                      </a:r>
                      <a:endParaRPr sz="1600">
                        <a:latin typeface="Courier New"/>
                        <a:cs typeface="Courier New"/>
                      </a:endParaRPr>
                    </a:p>
                  </a:txBody>
                  <a:tcPr marL="0" marR="0" marT="4610"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40"/>
                        </a:spcBef>
                      </a:pPr>
                      <a:r>
                        <a:rPr sz="1600" spc="-140" dirty="0">
                          <a:latin typeface="Courier New"/>
                          <a:cs typeface="Courier New"/>
                        </a:rPr>
                        <a:t>6.5456</a:t>
                      </a:r>
                      <a:endParaRPr sz="1600">
                        <a:latin typeface="Courier New"/>
                        <a:cs typeface="Courier New"/>
                      </a:endParaRPr>
                    </a:p>
                  </a:txBody>
                  <a:tcPr marL="0" marR="0" marT="4610" marB="0"/>
                </a:tc>
                <a:tc>
                  <a:txBody>
                    <a:bodyPr/>
                    <a:lstStyle/>
                    <a:p>
                      <a:pPr marL="120014">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tc>
                <a:tc>
                  <a:txBody>
                    <a:bodyPr/>
                    <a:lstStyle/>
                    <a:p>
                      <a:pPr marL="265430">
                        <a:lnSpc>
                          <a:spcPct val="100000"/>
                        </a:lnSpc>
                        <a:spcBef>
                          <a:spcPts val="40"/>
                        </a:spcBef>
                      </a:pPr>
                      <a:r>
                        <a:rPr sz="1600" spc="-140" dirty="0">
                          <a:latin typeface="Courier New"/>
                          <a:cs typeface="Courier New"/>
                        </a:rPr>
                        <a:t>unmap_vmas</a:t>
                      </a:r>
                      <a:endParaRPr sz="1600">
                        <a:latin typeface="Courier New"/>
                        <a:cs typeface="Courier New"/>
                      </a:endParaRPr>
                    </a:p>
                  </a:txBody>
                  <a:tcPr marL="0" marR="0" marT="4610" marB="0"/>
                </a:tc>
                <a:extLst>
                  <a:ext uri="{0D108BD9-81ED-4DB2-BD59-A6C34878D82A}">
                    <a16:rowId xmlns:a16="http://schemas.microsoft.com/office/drawing/2014/main" val="10001"/>
                  </a:ext>
                </a:extLst>
              </a:tr>
              <a:tr h="276625">
                <a:tc>
                  <a:txBody>
                    <a:bodyPr/>
                    <a:lstStyle/>
                    <a:p>
                      <a:pPr marL="31750">
                        <a:lnSpc>
                          <a:spcPct val="100000"/>
                        </a:lnSpc>
                        <a:spcBef>
                          <a:spcPts val="35"/>
                        </a:spcBef>
                      </a:pPr>
                      <a:r>
                        <a:rPr sz="1600" spc="-140" dirty="0">
                          <a:latin typeface="Courier New"/>
                          <a:cs typeface="Courier New"/>
                        </a:rPr>
                        <a:t>2197</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6.1746</a:t>
                      </a:r>
                      <a:endParaRPr sz="1600">
                        <a:latin typeface="Courier New"/>
                        <a:cs typeface="Courier New"/>
                      </a:endParaRPr>
                    </a:p>
                  </a:txBody>
                  <a:tcPr marL="0" marR="0" marT="4034" marB="0"/>
                </a:tc>
                <a:tc>
                  <a:txBody>
                    <a:bodyPr/>
                    <a:lstStyle/>
                    <a:p>
                      <a:pPr marL="120014">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31750">
                        <a:lnSpc>
                          <a:spcPct val="100000"/>
                        </a:lnSpc>
                        <a:spcBef>
                          <a:spcPts val="35"/>
                        </a:spcBef>
                      </a:pPr>
                      <a:r>
                        <a:rPr sz="1600" spc="-140" dirty="0">
                          <a:latin typeface="Courier New"/>
                          <a:cs typeface="Courier New"/>
                        </a:rPr>
                        <a:t>1488</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4.1820</a:t>
                      </a:r>
                      <a:endParaRPr sz="1600">
                        <a:latin typeface="Courier New"/>
                        <a:cs typeface="Courier New"/>
                      </a:endParaRPr>
                    </a:p>
                  </a:txBody>
                  <a:tcPr marL="0" marR="0" marT="4034" marB="0"/>
                </a:tc>
                <a:tc>
                  <a:txBody>
                    <a:bodyPr/>
                    <a:lstStyle/>
                    <a:p>
                      <a:pPr marL="120014">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u="heavy" dirty="0">
                          <a:latin typeface="Courier New"/>
                          <a:cs typeface="Courier New"/>
                        </a:rPr>
                        <a:t> </a:t>
                      </a:r>
                      <a:r>
                        <a:rPr sz="1600" u="heavy" spc="-130" dirty="0">
                          <a:latin typeface="Courier New"/>
                          <a:cs typeface="Courier New"/>
                        </a:rPr>
                        <a:t> </a:t>
                      </a:r>
                      <a:r>
                        <a:rPr sz="1600" spc="-140" dirty="0">
                          <a:latin typeface="Courier New"/>
                          <a:cs typeface="Courier New"/>
                        </a:rPr>
                        <a:t>do_fault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31750">
                        <a:lnSpc>
                          <a:spcPct val="100000"/>
                        </a:lnSpc>
                        <a:spcBef>
                          <a:spcPts val="35"/>
                        </a:spcBef>
                      </a:pPr>
                      <a:r>
                        <a:rPr sz="1600" spc="-140" dirty="0">
                          <a:latin typeface="Courier New"/>
                          <a:cs typeface="Courier New"/>
                        </a:rPr>
                        <a:t>1348</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3.7885</a:t>
                      </a:r>
                      <a:endParaRPr sz="1600">
                        <a:latin typeface="Courier New"/>
                        <a:cs typeface="Courier New"/>
                      </a:endParaRPr>
                    </a:p>
                  </a:txBody>
                  <a:tcPr marL="0" marR="0" marT="4034" marB="0"/>
                </a:tc>
                <a:tc>
                  <a:txBody>
                    <a:bodyPr/>
                    <a:lstStyle/>
                    <a:p>
                      <a:pPr marL="120014">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copy_page_c</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31750">
                        <a:lnSpc>
                          <a:spcPct val="100000"/>
                        </a:lnSpc>
                        <a:spcBef>
                          <a:spcPts val="40"/>
                        </a:spcBef>
                      </a:pPr>
                      <a:r>
                        <a:rPr sz="1600" spc="-140" dirty="0">
                          <a:latin typeface="Courier New"/>
                          <a:cs typeface="Courier New"/>
                        </a:rPr>
                        <a:t>1182</a:t>
                      </a:r>
                      <a:endParaRPr sz="1600">
                        <a:latin typeface="Courier New"/>
                        <a:cs typeface="Courier New"/>
                      </a:endParaRPr>
                    </a:p>
                  </a:txBody>
                  <a:tcPr marL="0" marR="0" marT="4610"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40"/>
                        </a:spcBef>
                      </a:pPr>
                      <a:r>
                        <a:rPr sz="1600" spc="-140" dirty="0">
                          <a:latin typeface="Courier New"/>
                          <a:cs typeface="Courier New"/>
                        </a:rPr>
                        <a:t>3.3220</a:t>
                      </a:r>
                      <a:endParaRPr sz="1600">
                        <a:latin typeface="Courier New"/>
                        <a:cs typeface="Courier New"/>
                      </a:endParaRPr>
                    </a:p>
                  </a:txBody>
                  <a:tcPr marL="0" marR="0" marT="4610" marB="0"/>
                </a:tc>
                <a:tc>
                  <a:txBody>
                    <a:bodyPr/>
                    <a:lstStyle/>
                    <a:p>
                      <a:pPr marL="120014">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tc>
                <a:tc>
                  <a:txBody>
                    <a:bodyPr/>
                    <a:lstStyle/>
                    <a:p>
                      <a:pPr marL="265430">
                        <a:lnSpc>
                          <a:spcPct val="100000"/>
                        </a:lnSpc>
                        <a:spcBef>
                          <a:spcPts val="40"/>
                        </a:spcBef>
                      </a:pPr>
                      <a:r>
                        <a:rPr sz="1600" spc="-140" dirty="0">
                          <a:latin typeface="Courier New"/>
                          <a:cs typeface="Courier New"/>
                        </a:rPr>
                        <a:t>unlock_page</a:t>
                      </a:r>
                      <a:endParaRPr sz="1600">
                        <a:latin typeface="Courier New"/>
                        <a:cs typeface="Courier New"/>
                      </a:endParaRPr>
                    </a:p>
                  </a:txBody>
                  <a:tcPr marL="0" marR="0" marT="4610" marB="0"/>
                </a:tc>
                <a:extLst>
                  <a:ext uri="{0D108BD9-81ED-4DB2-BD59-A6C34878D82A}">
                    <a16:rowId xmlns:a16="http://schemas.microsoft.com/office/drawing/2014/main" val="10005"/>
                  </a:ext>
                </a:extLst>
              </a:tr>
              <a:tr h="403412">
                <a:tc>
                  <a:txBody>
                    <a:bodyPr/>
                    <a:lstStyle/>
                    <a:p>
                      <a:pPr marL="31750">
                        <a:lnSpc>
                          <a:spcPct val="100000"/>
                        </a:lnSpc>
                        <a:spcBef>
                          <a:spcPts val="35"/>
                        </a:spcBef>
                      </a:pPr>
                      <a:r>
                        <a:rPr sz="1600" spc="-140" dirty="0">
                          <a:latin typeface="Courier New"/>
                          <a:cs typeface="Courier New"/>
                        </a:rPr>
                        <a:t>966</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2.7149</a:t>
                      </a:r>
                      <a:endParaRPr sz="1600">
                        <a:latin typeface="Courier New"/>
                        <a:cs typeface="Courier New"/>
                      </a:endParaRPr>
                    </a:p>
                  </a:txBody>
                  <a:tcPr marL="0" marR="0" marT="4034" marB="0"/>
                </a:tc>
                <a:tc>
                  <a:txBody>
                    <a:bodyPr/>
                    <a:lstStyle/>
                    <a:p>
                      <a:pPr marL="120014">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6"/>
                  </a:ext>
                </a:extLst>
              </a:tr>
              <a:tr h="403412">
                <a:tc>
                  <a:txBody>
                    <a:bodyPr/>
                    <a:lstStyle/>
                    <a:p>
                      <a:pPr marL="31750">
                        <a:lnSpc>
                          <a:spcPct val="100000"/>
                        </a:lnSpc>
                        <a:spcBef>
                          <a:spcPts val="1185"/>
                        </a:spcBef>
                      </a:pPr>
                      <a:r>
                        <a:rPr sz="1600" spc="-140" dirty="0">
                          <a:latin typeface="Courier New"/>
                          <a:cs typeface="Courier New"/>
                        </a:rPr>
                        <a:t>samples</a:t>
                      </a:r>
                      <a:endParaRPr sz="1600">
                        <a:latin typeface="Courier New"/>
                        <a:cs typeface="Courier New"/>
                      </a:endParaRPr>
                    </a:p>
                  </a:txBody>
                  <a:tcPr marL="0" marR="0" marT="136584" marB="0"/>
                </a:tc>
                <a:tc gridSpan="2">
                  <a:txBody>
                    <a:bodyPr/>
                    <a:lstStyle/>
                    <a:p>
                      <a:pPr marL="120014">
                        <a:lnSpc>
                          <a:spcPct val="100000"/>
                        </a:lnSpc>
                        <a:spcBef>
                          <a:spcPts val="1185"/>
                        </a:spcBef>
                      </a:pPr>
                      <a:r>
                        <a:rPr sz="1600" dirty="0">
                          <a:latin typeface="Courier New"/>
                          <a:cs typeface="Courier New"/>
                        </a:rPr>
                        <a:t>%</a:t>
                      </a:r>
                      <a:endParaRPr sz="1600">
                        <a:latin typeface="Courier New"/>
                        <a:cs typeface="Courier New"/>
                      </a:endParaRPr>
                    </a:p>
                  </a:txBody>
                  <a:tcPr marL="0" marR="0" marT="136584" marB="0"/>
                </a:tc>
                <a:tc hMerge="1">
                  <a:txBody>
                    <a:bodyPr/>
                    <a:lstStyle/>
                    <a:p>
                      <a:endParaRPr/>
                    </a:p>
                  </a:txBody>
                  <a:tcPr marL="0" marR="0" marT="0" marB="0"/>
                </a:tc>
                <a:tc>
                  <a:txBody>
                    <a:bodyPr/>
                    <a:lstStyle/>
                    <a:p>
                      <a:pPr marL="120014">
                        <a:lnSpc>
                          <a:spcPct val="100000"/>
                        </a:lnSpc>
                        <a:spcBef>
                          <a:spcPts val="1185"/>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136584" marB="0"/>
                </a:tc>
                <a:tc>
                  <a:txBody>
                    <a:bodyPr/>
                    <a:lstStyle/>
                    <a:p>
                      <a:pPr marL="265430">
                        <a:lnSpc>
                          <a:spcPct val="100000"/>
                        </a:lnSpc>
                        <a:spcBef>
                          <a:spcPts val="1185"/>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136584" marB="0"/>
                </a:tc>
                <a:extLst>
                  <a:ext uri="{0D108BD9-81ED-4DB2-BD59-A6C34878D82A}">
                    <a16:rowId xmlns:a16="http://schemas.microsoft.com/office/drawing/2014/main" val="10007"/>
                  </a:ext>
                </a:extLst>
              </a:tr>
              <a:tr h="276625">
                <a:tc>
                  <a:txBody>
                    <a:bodyPr/>
                    <a:lstStyle/>
                    <a:p>
                      <a:pPr marL="31750">
                        <a:lnSpc>
                          <a:spcPct val="100000"/>
                        </a:lnSpc>
                        <a:spcBef>
                          <a:spcPts val="35"/>
                        </a:spcBef>
                      </a:pPr>
                      <a:r>
                        <a:rPr sz="1600" spc="-140" dirty="0">
                          <a:latin typeface="Courier New"/>
                          <a:cs typeface="Courier New"/>
                        </a:rPr>
                        <a:t>13515</a:t>
                      </a:r>
                      <a:endParaRPr sz="1600">
                        <a:latin typeface="Courier New"/>
                        <a:cs typeface="Courier New"/>
                      </a:endParaRPr>
                    </a:p>
                  </a:txBody>
                  <a:tcPr marL="0" marR="0" marT="4034" marB="0"/>
                </a:tc>
                <a:tc gridSpan="2">
                  <a:txBody>
                    <a:bodyPr/>
                    <a:lstStyle/>
                    <a:p>
                      <a:pPr marL="120014">
                        <a:lnSpc>
                          <a:spcPct val="100000"/>
                        </a:lnSpc>
                        <a:spcBef>
                          <a:spcPts val="35"/>
                        </a:spcBef>
                      </a:pPr>
                      <a:r>
                        <a:rPr sz="1600" spc="-140" dirty="0">
                          <a:latin typeface="Courier New"/>
                          <a:cs typeface="Courier New"/>
                        </a:rPr>
                        <a:t>34.8657</a:t>
                      </a:r>
                      <a:endParaRPr sz="1600">
                        <a:latin typeface="Courier New"/>
                        <a:cs typeface="Courier New"/>
                      </a:endParaRPr>
                    </a:p>
                  </a:txBody>
                  <a:tcPr marL="0" marR="0" marT="4034" marB="0"/>
                </a:tc>
                <a:tc hMerge="1">
                  <a:txBody>
                    <a:bodyPr/>
                    <a:lstStyle/>
                    <a:p>
                      <a:endParaRPr/>
                    </a:p>
                  </a:txBody>
                  <a:tcPr marL="0" marR="0" marT="0" marB="0"/>
                </a:tc>
                <a:tc>
                  <a:txBody>
                    <a:bodyPr/>
                    <a:lstStyle/>
                    <a:p>
                      <a:pPr marL="120014">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lookup_mnt</a:t>
                      </a:r>
                      <a:endParaRPr sz="1600">
                        <a:latin typeface="Courier New"/>
                        <a:cs typeface="Courier New"/>
                      </a:endParaRPr>
                    </a:p>
                  </a:txBody>
                  <a:tcPr marL="0" marR="0" marT="4034" marB="0"/>
                </a:tc>
                <a:extLst>
                  <a:ext uri="{0D108BD9-81ED-4DB2-BD59-A6C34878D82A}">
                    <a16:rowId xmlns:a16="http://schemas.microsoft.com/office/drawing/2014/main" val="10008"/>
                  </a:ext>
                </a:extLst>
              </a:tr>
              <a:tr h="276625">
                <a:tc>
                  <a:txBody>
                    <a:bodyPr/>
                    <a:lstStyle/>
                    <a:p>
                      <a:pPr marL="31750">
                        <a:lnSpc>
                          <a:spcPct val="100000"/>
                        </a:lnSpc>
                        <a:spcBef>
                          <a:spcPts val="40"/>
                        </a:spcBef>
                      </a:pPr>
                      <a:r>
                        <a:rPr sz="1600" spc="-140" dirty="0">
                          <a:latin typeface="Courier New"/>
                          <a:cs typeface="Courier New"/>
                        </a:rPr>
                        <a:t>2002</a:t>
                      </a:r>
                      <a:endParaRPr sz="1600">
                        <a:latin typeface="Courier New"/>
                        <a:cs typeface="Courier New"/>
                      </a:endParaRPr>
                    </a:p>
                  </a:txBody>
                  <a:tcPr marL="0" marR="0" marT="4610" marB="0"/>
                </a:tc>
                <a:tc gridSpan="2">
                  <a:txBody>
                    <a:bodyPr/>
                    <a:lstStyle/>
                    <a:p>
                      <a:pPr marL="240029">
                        <a:lnSpc>
                          <a:spcPct val="100000"/>
                        </a:lnSpc>
                        <a:spcBef>
                          <a:spcPts val="40"/>
                        </a:spcBef>
                      </a:pPr>
                      <a:r>
                        <a:rPr sz="1600" spc="-140" dirty="0">
                          <a:latin typeface="Courier New"/>
                          <a:cs typeface="Courier New"/>
                        </a:rPr>
                        <a:t>5.1647</a:t>
                      </a:r>
                      <a:endParaRPr sz="1600">
                        <a:latin typeface="Courier New"/>
                        <a:cs typeface="Courier New"/>
                      </a:endParaRPr>
                    </a:p>
                  </a:txBody>
                  <a:tcPr marL="0" marR="0" marT="4610" marB="0"/>
                </a:tc>
                <a:tc hMerge="1">
                  <a:txBody>
                    <a:bodyPr/>
                    <a:lstStyle/>
                    <a:p>
                      <a:endParaRPr/>
                    </a:p>
                  </a:txBody>
                  <a:tcPr marL="0" marR="0" marT="0" marB="0"/>
                </a:tc>
                <a:tc>
                  <a:txBody>
                    <a:bodyPr/>
                    <a:lstStyle/>
                    <a:p>
                      <a:pPr marL="120014">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tc>
                <a:tc>
                  <a:txBody>
                    <a:bodyPr/>
                    <a:lstStyle/>
                    <a:p>
                      <a:pPr marL="265430">
                        <a:lnSpc>
                          <a:spcPct val="100000"/>
                        </a:lnSpc>
                        <a:spcBef>
                          <a:spcPts val="40"/>
                        </a:spcBef>
                      </a:pPr>
                      <a:r>
                        <a:rPr sz="1600" spc="-140" dirty="0">
                          <a:latin typeface="Courier New"/>
                          <a:cs typeface="Courier New"/>
                        </a:rPr>
                        <a:t>radix_tree_lookup_slot</a:t>
                      </a:r>
                      <a:endParaRPr sz="1600">
                        <a:latin typeface="Courier New"/>
                        <a:cs typeface="Courier New"/>
                      </a:endParaRPr>
                    </a:p>
                  </a:txBody>
                  <a:tcPr marL="0" marR="0" marT="4610" marB="0"/>
                </a:tc>
                <a:extLst>
                  <a:ext uri="{0D108BD9-81ED-4DB2-BD59-A6C34878D82A}">
                    <a16:rowId xmlns:a16="http://schemas.microsoft.com/office/drawing/2014/main" val="10009"/>
                  </a:ext>
                </a:extLst>
              </a:tr>
            </a:tbl>
          </a:graphicData>
        </a:graphic>
      </p:graphicFrame>
      <p:sp>
        <p:nvSpPr>
          <p:cNvPr id="4" name="object 4"/>
          <p:cNvSpPr txBox="1"/>
          <p:nvPr/>
        </p:nvSpPr>
        <p:spPr>
          <a:xfrm>
            <a:off x="2212875" y="2500002"/>
            <a:ext cx="1427501"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40</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9" dirty="0">
                <a:latin typeface="Arial"/>
                <a:cs typeface="Arial"/>
              </a:rPr>
              <a:t>10000</a:t>
            </a:r>
            <a:r>
              <a:rPr sz="1634" spc="-86" dirty="0">
                <a:latin typeface="Arial"/>
                <a:cs typeface="Arial"/>
              </a:rPr>
              <a:t> </a:t>
            </a:r>
            <a:r>
              <a:rPr sz="1634" spc="-5" dirty="0">
                <a:latin typeface="Arial"/>
                <a:cs typeface="Arial"/>
              </a:rPr>
              <a:t>msg/sec</a:t>
            </a:r>
            <a:endParaRPr sz="1634">
              <a:latin typeface="Arial"/>
              <a:cs typeface="Arial"/>
            </a:endParaRPr>
          </a:p>
        </p:txBody>
      </p:sp>
      <p:sp>
        <p:nvSpPr>
          <p:cNvPr id="5" name="object 5"/>
          <p:cNvSpPr txBox="1"/>
          <p:nvPr/>
        </p:nvSpPr>
        <p:spPr>
          <a:xfrm>
            <a:off x="2212873" y="4857079"/>
            <a:ext cx="874827"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p:txBody>
      </p:sp>
    </p:spTree>
    <p:extLst>
      <p:ext uri="{BB962C8B-B14F-4D97-AF65-F5344CB8AC3E}">
        <p14:creationId xmlns:p14="http://schemas.microsoft.com/office/powerpoint/2010/main" val="2639053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7208" y="564022"/>
            <a:ext cx="7943178" cy="503183"/>
          </a:xfrm>
          <a:prstGeom prst="rect">
            <a:avLst/>
          </a:prstGeom>
        </p:spPr>
        <p:txBody>
          <a:bodyPr vert="horz" wrap="square" lIns="0" tIns="11526" rIns="0" bIns="0" rtlCol="0" anchor="ctr">
            <a:spAutoFit/>
          </a:bodyPr>
          <a:lstStyle/>
          <a:p>
            <a:pPr marL="11526">
              <a:spcBef>
                <a:spcPts val="91"/>
              </a:spcBef>
            </a:pPr>
            <a:r>
              <a:rPr sz="3993" spc="-5"/>
              <a:t>Oprofile </a:t>
            </a:r>
            <a:r>
              <a:rPr sz="3993"/>
              <a:t>shows </a:t>
            </a:r>
            <a:r>
              <a:rPr sz="3993" spc="-5"/>
              <a:t>an obvious</a:t>
            </a:r>
            <a:r>
              <a:rPr sz="3993" spc="-32"/>
              <a:t> </a:t>
            </a:r>
            <a:r>
              <a:rPr sz="3993" spc="-9"/>
              <a:t>problem</a:t>
            </a:r>
            <a:endParaRPr sz="3993"/>
          </a:p>
        </p:txBody>
      </p:sp>
      <p:sp>
        <p:nvSpPr>
          <p:cNvPr id="3" name="object 3"/>
          <p:cNvSpPr txBox="1"/>
          <p:nvPr/>
        </p:nvSpPr>
        <p:spPr>
          <a:xfrm>
            <a:off x="2212875" y="2500002"/>
            <a:ext cx="1427501"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40</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9" dirty="0">
                <a:latin typeface="Arial"/>
                <a:cs typeface="Arial"/>
              </a:rPr>
              <a:t>10000</a:t>
            </a:r>
            <a:r>
              <a:rPr sz="1634" spc="-86" dirty="0">
                <a:latin typeface="Arial"/>
                <a:cs typeface="Arial"/>
              </a:rPr>
              <a:t> </a:t>
            </a:r>
            <a:r>
              <a:rPr sz="1634" spc="-5" dirty="0">
                <a:latin typeface="Arial"/>
                <a:cs typeface="Arial"/>
              </a:rPr>
              <a:t>msg/sec</a:t>
            </a:r>
            <a:endParaRPr sz="1634">
              <a:latin typeface="Arial"/>
              <a:cs typeface="Arial"/>
            </a:endParaRPr>
          </a:p>
        </p:txBody>
      </p:sp>
      <p:sp>
        <p:nvSpPr>
          <p:cNvPr id="4" name="object 4"/>
          <p:cNvSpPr txBox="1"/>
          <p:nvPr/>
        </p:nvSpPr>
        <p:spPr>
          <a:xfrm>
            <a:off x="2212873" y="4857079"/>
            <a:ext cx="874827" cy="263118"/>
          </a:xfrm>
          <a:prstGeom prst="rect">
            <a:avLst/>
          </a:prstGeom>
        </p:spPr>
        <p:txBody>
          <a:bodyPr vert="horz" wrap="square" lIns="0" tIns="11526" rIns="0" bIns="0" rtlCol="0">
            <a:spAutoFit/>
          </a:bodyPr>
          <a:lstStyle/>
          <a:p>
            <a:pPr marL="11526">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p:txBody>
      </p:sp>
      <p:graphicFrame>
        <p:nvGraphicFramePr>
          <p:cNvPr id="5" name="object 5"/>
          <p:cNvGraphicFramePr>
            <a:graphicFrameLocks noGrp="1"/>
          </p:cNvGraphicFramePr>
          <p:nvPr/>
        </p:nvGraphicFramePr>
        <p:xfrm>
          <a:off x="4062805" y="1659753"/>
          <a:ext cx="5777961" cy="3434761"/>
        </p:xfrm>
        <a:graphic>
          <a:graphicData uri="http://schemas.openxmlformats.org/drawingml/2006/table">
            <a:tbl>
              <a:tblPr firstRow="1" bandRow="1">
                <a:tableStyleId>{2D5ABB26-0587-4C30-8999-92F81FD0307C}</a:tableStyleId>
              </a:tblPr>
              <a:tblGrid>
                <a:gridCol w="952052">
                  <a:extLst>
                    <a:ext uri="{9D8B030D-6E8A-4147-A177-3AD203B41FA5}">
                      <a16:colId xmlns:a16="http://schemas.microsoft.com/office/drawing/2014/main" val="20000"/>
                    </a:ext>
                  </a:extLst>
                </a:gridCol>
                <a:gridCol w="167842">
                  <a:extLst>
                    <a:ext uri="{9D8B030D-6E8A-4147-A177-3AD203B41FA5}">
                      <a16:colId xmlns:a16="http://schemas.microsoft.com/office/drawing/2014/main" val="20001"/>
                    </a:ext>
                  </a:extLst>
                </a:gridCol>
                <a:gridCol w="726579">
                  <a:extLst>
                    <a:ext uri="{9D8B030D-6E8A-4147-A177-3AD203B41FA5}">
                      <a16:colId xmlns:a16="http://schemas.microsoft.com/office/drawing/2014/main" val="20002"/>
                    </a:ext>
                  </a:extLst>
                </a:gridCol>
                <a:gridCol w="1260661">
                  <a:extLst>
                    <a:ext uri="{9D8B030D-6E8A-4147-A177-3AD203B41FA5}">
                      <a16:colId xmlns:a16="http://schemas.microsoft.com/office/drawing/2014/main" val="20003"/>
                    </a:ext>
                  </a:extLst>
                </a:gridCol>
                <a:gridCol w="2670827">
                  <a:extLst>
                    <a:ext uri="{9D8B030D-6E8A-4147-A177-3AD203B41FA5}">
                      <a16:colId xmlns:a16="http://schemas.microsoft.com/office/drawing/2014/main" val="20004"/>
                    </a:ext>
                  </a:extLst>
                </a:gridCol>
              </a:tblGrid>
              <a:tr h="553250">
                <a:tc>
                  <a:txBody>
                    <a:bodyPr/>
                    <a:lstStyle/>
                    <a:p>
                      <a:pPr marL="31750">
                        <a:lnSpc>
                          <a:spcPct val="100000"/>
                        </a:lnSpc>
                        <a:spcBef>
                          <a:spcPts val="30"/>
                        </a:spcBef>
                      </a:pPr>
                      <a:r>
                        <a:rPr sz="1600" spc="-140" dirty="0">
                          <a:latin typeface="Courier New"/>
                          <a:cs typeface="Courier New"/>
                        </a:rPr>
                        <a:t>samples</a:t>
                      </a:r>
                      <a:endParaRPr sz="1600">
                        <a:latin typeface="Courier New"/>
                        <a:cs typeface="Courier New"/>
                      </a:endParaRPr>
                    </a:p>
                    <a:p>
                      <a:pPr marL="31750">
                        <a:lnSpc>
                          <a:spcPct val="100000"/>
                        </a:lnSpc>
                        <a:spcBef>
                          <a:spcPts val="250"/>
                        </a:spcBef>
                      </a:pPr>
                      <a:r>
                        <a:rPr sz="1600" spc="-140" dirty="0">
                          <a:latin typeface="Courier New"/>
                          <a:cs typeface="Courier New"/>
                        </a:rPr>
                        <a:t>2616</a:t>
                      </a:r>
                      <a:endParaRPr sz="1600">
                        <a:latin typeface="Courier New"/>
                        <a:cs typeface="Courier New"/>
                      </a:endParaRPr>
                    </a:p>
                  </a:txBody>
                  <a:tcPr marL="0" marR="0" marT="3458" marB="0">
                    <a:lnR w="38100">
                      <a:solidFill>
                        <a:srgbClr val="FF0000"/>
                      </a:solidFill>
                      <a:prstDash val="solid"/>
                    </a:lnR>
                  </a:tcPr>
                </a:tc>
                <a:tc>
                  <a:txBody>
                    <a:bodyPr/>
                    <a:lstStyle/>
                    <a:p>
                      <a:pPr marL="45085">
                        <a:lnSpc>
                          <a:spcPct val="100000"/>
                        </a:lnSpc>
                        <a:spcBef>
                          <a:spcPts val="30"/>
                        </a:spcBef>
                      </a:pPr>
                      <a:r>
                        <a:rPr sz="1600" dirty="0">
                          <a:latin typeface="Courier New"/>
                          <a:cs typeface="Courier New"/>
                        </a:rPr>
                        <a:t>%</a:t>
                      </a:r>
                      <a:endParaRPr sz="1600">
                        <a:latin typeface="Courier New"/>
                        <a:cs typeface="Courier New"/>
                      </a:endParaRPr>
                    </a:p>
                  </a:txBody>
                  <a:tcPr marL="0" marR="0" marT="3458" marB="0">
                    <a:lnL w="38100">
                      <a:solidFill>
                        <a:srgbClr val="FF0000"/>
                      </a:solidFill>
                      <a:prstDash val="solid"/>
                    </a:lnL>
                    <a:lnT w="38100">
                      <a:solidFill>
                        <a:srgbClr val="FF0000"/>
                      </a:solidFill>
                      <a:prstDash val="solid"/>
                    </a:lnT>
                  </a:tcPr>
                </a:tc>
                <a:tc>
                  <a:txBody>
                    <a:bodyPr/>
                    <a:lstStyle/>
                    <a:p>
                      <a:pPr>
                        <a:lnSpc>
                          <a:spcPct val="100000"/>
                        </a:lnSpc>
                        <a:spcBef>
                          <a:spcPts val="25"/>
                        </a:spcBef>
                      </a:pPr>
                      <a:endParaRPr sz="1900">
                        <a:latin typeface="Times New Roman"/>
                        <a:cs typeface="Times New Roman"/>
                      </a:endParaRPr>
                    </a:p>
                    <a:p>
                      <a:pPr>
                        <a:lnSpc>
                          <a:spcPct val="100000"/>
                        </a:lnSpc>
                      </a:pPr>
                      <a:r>
                        <a:rPr sz="1600" spc="-140" dirty="0">
                          <a:latin typeface="Courier New"/>
                          <a:cs typeface="Courier New"/>
                        </a:rPr>
                        <a:t>7.3522</a:t>
                      </a:r>
                      <a:endParaRPr sz="1600">
                        <a:latin typeface="Courier New"/>
                        <a:cs typeface="Courier New"/>
                      </a:endParaRPr>
                    </a:p>
                  </a:txBody>
                  <a:tcPr marL="0" marR="0" marT="2882" marB="0">
                    <a:lnR w="38100">
                      <a:solidFill>
                        <a:srgbClr val="FF0000"/>
                      </a:solidFill>
                      <a:prstDash val="solid"/>
                    </a:lnR>
                    <a:lnT w="38100">
                      <a:solidFill>
                        <a:srgbClr val="FF0000"/>
                      </a:solidFill>
                      <a:prstDash val="solid"/>
                    </a:lnT>
                  </a:tcPr>
                </a:tc>
                <a:tc>
                  <a:txBody>
                    <a:bodyPr/>
                    <a:lstStyle/>
                    <a:p>
                      <a:pPr marL="141605">
                        <a:lnSpc>
                          <a:spcPct val="100000"/>
                        </a:lnSpc>
                        <a:spcBef>
                          <a:spcPts val="3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p>
                      <a:pPr marL="141605">
                        <a:lnSpc>
                          <a:spcPct val="100000"/>
                        </a:lnSpc>
                        <a:spcBef>
                          <a:spcPts val="250"/>
                        </a:spcBef>
                      </a:pPr>
                      <a:r>
                        <a:rPr sz="1600" spc="-140" dirty="0">
                          <a:latin typeface="Courier New"/>
                          <a:cs typeface="Courier New"/>
                        </a:rPr>
                        <a:t>vmlinux</a:t>
                      </a:r>
                      <a:endParaRPr sz="1600">
                        <a:latin typeface="Courier New"/>
                        <a:cs typeface="Courier New"/>
                      </a:endParaRPr>
                    </a:p>
                  </a:txBody>
                  <a:tcPr marL="0" marR="0" marT="3458" marB="0">
                    <a:lnL w="38100">
                      <a:solidFill>
                        <a:srgbClr val="FF0000"/>
                      </a:solidFill>
                      <a:prstDash val="solid"/>
                    </a:lnL>
                  </a:tcPr>
                </a:tc>
                <a:tc>
                  <a:txBody>
                    <a:bodyPr/>
                    <a:lstStyle/>
                    <a:p>
                      <a:pPr marL="265430">
                        <a:lnSpc>
                          <a:spcPct val="100000"/>
                        </a:lnSpc>
                        <a:spcBef>
                          <a:spcPts val="3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p>
                      <a:pPr marL="265430">
                        <a:lnSpc>
                          <a:spcPct val="100000"/>
                        </a:lnSpc>
                        <a:spcBef>
                          <a:spcPts val="250"/>
                        </a:spcBef>
                      </a:pPr>
                      <a:r>
                        <a:rPr sz="1600" spc="-140" dirty="0">
                          <a:latin typeface="Courier New"/>
                          <a:cs typeface="Courier New"/>
                        </a:rPr>
                        <a:t>radix_tree_lookup_slot</a:t>
                      </a:r>
                      <a:endParaRPr sz="1600">
                        <a:latin typeface="Courier New"/>
                        <a:cs typeface="Courier New"/>
                      </a:endParaRPr>
                    </a:p>
                  </a:txBody>
                  <a:tcPr marL="0" marR="0" marT="3458" marB="0"/>
                </a:tc>
                <a:extLst>
                  <a:ext uri="{0D108BD9-81ED-4DB2-BD59-A6C34878D82A}">
                    <a16:rowId xmlns:a16="http://schemas.microsoft.com/office/drawing/2014/main" val="10000"/>
                  </a:ext>
                </a:extLst>
              </a:tr>
              <a:tr h="276625">
                <a:tc>
                  <a:txBody>
                    <a:bodyPr/>
                    <a:lstStyle/>
                    <a:p>
                      <a:pPr marL="31750">
                        <a:lnSpc>
                          <a:spcPct val="100000"/>
                        </a:lnSpc>
                        <a:spcBef>
                          <a:spcPts val="40"/>
                        </a:spcBef>
                      </a:pPr>
                      <a:r>
                        <a:rPr sz="1600" spc="-140" dirty="0">
                          <a:latin typeface="Courier New"/>
                          <a:cs typeface="Courier New"/>
                        </a:rPr>
                        <a:t>2329</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6.5456</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unmap_vmas</a:t>
                      </a:r>
                      <a:endParaRPr sz="1600">
                        <a:latin typeface="Courier New"/>
                        <a:cs typeface="Courier New"/>
                      </a:endParaRPr>
                    </a:p>
                  </a:txBody>
                  <a:tcPr marL="0" marR="0" marT="4610" marB="0"/>
                </a:tc>
                <a:extLst>
                  <a:ext uri="{0D108BD9-81ED-4DB2-BD59-A6C34878D82A}">
                    <a16:rowId xmlns:a16="http://schemas.microsoft.com/office/drawing/2014/main" val="10001"/>
                  </a:ext>
                </a:extLst>
              </a:tr>
              <a:tr h="276625">
                <a:tc>
                  <a:txBody>
                    <a:bodyPr/>
                    <a:lstStyle/>
                    <a:p>
                      <a:pPr marL="31750">
                        <a:lnSpc>
                          <a:spcPct val="100000"/>
                        </a:lnSpc>
                        <a:spcBef>
                          <a:spcPts val="35"/>
                        </a:spcBef>
                      </a:pPr>
                      <a:r>
                        <a:rPr sz="1600" spc="-140" dirty="0">
                          <a:latin typeface="Courier New"/>
                          <a:cs typeface="Courier New"/>
                        </a:rPr>
                        <a:t>2197</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6.1746</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31750">
                        <a:lnSpc>
                          <a:spcPct val="100000"/>
                        </a:lnSpc>
                        <a:spcBef>
                          <a:spcPts val="35"/>
                        </a:spcBef>
                      </a:pPr>
                      <a:r>
                        <a:rPr sz="1600" spc="-140" dirty="0">
                          <a:latin typeface="Courier New"/>
                          <a:cs typeface="Courier New"/>
                        </a:rPr>
                        <a:t>1488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4.1820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u="heavy" dirty="0">
                          <a:latin typeface="Courier New"/>
                          <a:cs typeface="Courier New"/>
                        </a:rPr>
                        <a:t> </a:t>
                      </a:r>
                      <a:r>
                        <a:rPr sz="1600" u="heavy" spc="-130" dirty="0">
                          <a:latin typeface="Courier New"/>
                          <a:cs typeface="Courier New"/>
                        </a:rPr>
                        <a:t> </a:t>
                      </a:r>
                      <a:r>
                        <a:rPr sz="1600" spc="-140" dirty="0">
                          <a:latin typeface="Courier New"/>
                          <a:cs typeface="Courier New"/>
                        </a:rPr>
                        <a:t>do_fault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31750">
                        <a:lnSpc>
                          <a:spcPct val="100000"/>
                        </a:lnSpc>
                        <a:spcBef>
                          <a:spcPts val="35"/>
                        </a:spcBef>
                      </a:pPr>
                      <a:r>
                        <a:rPr sz="1600" spc="-140" dirty="0">
                          <a:latin typeface="Courier New"/>
                          <a:cs typeface="Courier New"/>
                        </a:rPr>
                        <a:t>1348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3.7885</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copy_page_c</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31750">
                        <a:lnSpc>
                          <a:spcPct val="100000"/>
                        </a:lnSpc>
                        <a:spcBef>
                          <a:spcPts val="40"/>
                        </a:spcBef>
                      </a:pPr>
                      <a:r>
                        <a:rPr sz="1600" spc="-140" dirty="0">
                          <a:latin typeface="Courier New"/>
                          <a:cs typeface="Courier New"/>
                        </a:rPr>
                        <a:t>1182</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3.3220</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unlock_page</a:t>
                      </a:r>
                      <a:endParaRPr sz="1600">
                        <a:latin typeface="Courier New"/>
                        <a:cs typeface="Courier New"/>
                      </a:endParaRPr>
                    </a:p>
                  </a:txBody>
                  <a:tcPr marL="0" marR="0" marT="4610" marB="0"/>
                </a:tc>
                <a:extLst>
                  <a:ext uri="{0D108BD9-81ED-4DB2-BD59-A6C34878D82A}">
                    <a16:rowId xmlns:a16="http://schemas.microsoft.com/office/drawing/2014/main" val="10005"/>
                  </a:ext>
                </a:extLst>
              </a:tr>
              <a:tr h="299677">
                <a:tc>
                  <a:txBody>
                    <a:bodyPr/>
                    <a:lstStyle/>
                    <a:p>
                      <a:pPr marL="31750">
                        <a:lnSpc>
                          <a:spcPct val="100000"/>
                        </a:lnSpc>
                        <a:spcBef>
                          <a:spcPts val="35"/>
                        </a:spcBef>
                      </a:pPr>
                      <a:r>
                        <a:rPr sz="1600" spc="-140" dirty="0">
                          <a:latin typeface="Courier New"/>
                          <a:cs typeface="Courier New"/>
                        </a:rPr>
                        <a:t>966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2.7149</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6"/>
                  </a:ext>
                </a:extLst>
              </a:tr>
              <a:tr h="495620">
                <a:tc>
                  <a:txBody>
                    <a:bodyPr/>
                    <a:lstStyle/>
                    <a:p>
                      <a:pPr marL="31750">
                        <a:lnSpc>
                          <a:spcPct val="100000"/>
                        </a:lnSpc>
                        <a:spcBef>
                          <a:spcPts val="1980"/>
                        </a:spcBef>
                      </a:pPr>
                      <a:r>
                        <a:rPr sz="1600" spc="-140" dirty="0">
                          <a:latin typeface="Courier New"/>
                          <a:cs typeface="Courier New"/>
                        </a:rPr>
                        <a:t>samples</a:t>
                      </a:r>
                      <a:endParaRPr sz="1600">
                        <a:latin typeface="Courier New"/>
                        <a:cs typeface="Courier New"/>
                      </a:endParaRPr>
                    </a:p>
                  </a:txBody>
                  <a:tcPr marL="0" marR="0" marT="228216" marB="0"/>
                </a:tc>
                <a:tc gridSpan="2">
                  <a:txBody>
                    <a:bodyPr/>
                    <a:lstStyle/>
                    <a:p>
                      <a:pPr marL="64135">
                        <a:lnSpc>
                          <a:spcPct val="100000"/>
                        </a:lnSpc>
                        <a:spcBef>
                          <a:spcPts val="1980"/>
                        </a:spcBef>
                      </a:pPr>
                      <a:r>
                        <a:rPr sz="1600" dirty="0">
                          <a:latin typeface="Courier New"/>
                          <a:cs typeface="Courier New"/>
                        </a:rPr>
                        <a:t>%</a:t>
                      </a:r>
                      <a:endParaRPr sz="1600">
                        <a:latin typeface="Courier New"/>
                        <a:cs typeface="Courier New"/>
                      </a:endParaRPr>
                    </a:p>
                  </a:txBody>
                  <a:tcPr marL="0" marR="0" marT="228216" marB="0"/>
                </a:tc>
                <a:tc hMerge="1">
                  <a:txBody>
                    <a:bodyPr/>
                    <a:lstStyle/>
                    <a:p>
                      <a:endParaRPr/>
                    </a:p>
                  </a:txBody>
                  <a:tcPr marL="0" marR="0" marT="0" marB="0"/>
                </a:tc>
                <a:tc>
                  <a:txBody>
                    <a:bodyPr/>
                    <a:lstStyle/>
                    <a:p>
                      <a:pPr marL="160655">
                        <a:lnSpc>
                          <a:spcPct val="100000"/>
                        </a:lnSpc>
                        <a:spcBef>
                          <a:spcPts val="198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228216" marB="0"/>
                </a:tc>
                <a:tc>
                  <a:txBody>
                    <a:bodyPr/>
                    <a:lstStyle/>
                    <a:p>
                      <a:pPr marL="265430">
                        <a:lnSpc>
                          <a:spcPct val="100000"/>
                        </a:lnSpc>
                        <a:spcBef>
                          <a:spcPts val="198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228216" marB="0"/>
                </a:tc>
                <a:extLst>
                  <a:ext uri="{0D108BD9-81ED-4DB2-BD59-A6C34878D82A}">
                    <a16:rowId xmlns:a16="http://schemas.microsoft.com/office/drawing/2014/main" val="10007"/>
                  </a:ext>
                </a:extLst>
              </a:tr>
              <a:tr h="276625">
                <a:tc>
                  <a:txBody>
                    <a:bodyPr/>
                    <a:lstStyle/>
                    <a:p>
                      <a:pPr marL="31750">
                        <a:lnSpc>
                          <a:spcPct val="100000"/>
                        </a:lnSpc>
                        <a:spcBef>
                          <a:spcPts val="35"/>
                        </a:spcBef>
                      </a:pPr>
                      <a:r>
                        <a:rPr sz="1600" spc="-140" dirty="0">
                          <a:latin typeface="Courier New"/>
                          <a:cs typeface="Courier New"/>
                        </a:rPr>
                        <a:t>13515</a:t>
                      </a:r>
                      <a:endParaRPr sz="1600">
                        <a:latin typeface="Courier New"/>
                        <a:cs typeface="Courier New"/>
                      </a:endParaRPr>
                    </a:p>
                  </a:txBody>
                  <a:tcPr marL="0" marR="0" marT="4034" marB="0"/>
                </a:tc>
                <a:tc gridSpan="2">
                  <a:txBody>
                    <a:bodyPr/>
                    <a:lstStyle/>
                    <a:p>
                      <a:pPr marL="64135">
                        <a:lnSpc>
                          <a:spcPct val="100000"/>
                        </a:lnSpc>
                        <a:spcBef>
                          <a:spcPts val="35"/>
                        </a:spcBef>
                      </a:pPr>
                      <a:r>
                        <a:rPr sz="1600" spc="-140" dirty="0">
                          <a:latin typeface="Courier New"/>
                          <a:cs typeface="Courier New"/>
                        </a:rPr>
                        <a:t>34.8657</a:t>
                      </a:r>
                      <a:endParaRPr sz="1600">
                        <a:latin typeface="Courier New"/>
                        <a:cs typeface="Courier New"/>
                      </a:endParaRPr>
                    </a:p>
                  </a:txBody>
                  <a:tcPr marL="0" marR="0" marT="4034" marB="0"/>
                </a:tc>
                <a:tc hMerge="1">
                  <a:txBody>
                    <a:bodyPr/>
                    <a:lstStyle/>
                    <a:p>
                      <a:endParaRPr/>
                    </a:p>
                  </a:txBody>
                  <a:tcPr marL="0" marR="0" marT="0" marB="0"/>
                </a:tc>
                <a:tc>
                  <a:txBody>
                    <a:bodyPr/>
                    <a:lstStyle/>
                    <a:p>
                      <a:pPr marL="16065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lookup_mnt</a:t>
                      </a:r>
                      <a:endParaRPr sz="1600">
                        <a:latin typeface="Courier New"/>
                        <a:cs typeface="Courier New"/>
                      </a:endParaRPr>
                    </a:p>
                  </a:txBody>
                  <a:tcPr marL="0" marR="0" marT="4034" marB="0"/>
                </a:tc>
                <a:extLst>
                  <a:ext uri="{0D108BD9-81ED-4DB2-BD59-A6C34878D82A}">
                    <a16:rowId xmlns:a16="http://schemas.microsoft.com/office/drawing/2014/main" val="10008"/>
                  </a:ext>
                </a:extLst>
              </a:tr>
              <a:tr h="426464">
                <a:tc>
                  <a:txBody>
                    <a:bodyPr/>
                    <a:lstStyle/>
                    <a:p>
                      <a:pPr marL="31750">
                        <a:lnSpc>
                          <a:spcPct val="100000"/>
                        </a:lnSpc>
                        <a:spcBef>
                          <a:spcPts val="40"/>
                        </a:spcBef>
                      </a:pPr>
                      <a:r>
                        <a:rPr sz="1600" spc="-140" dirty="0">
                          <a:latin typeface="Courier New"/>
                          <a:cs typeface="Courier New"/>
                        </a:rPr>
                        <a:t>2002</a:t>
                      </a:r>
                      <a:endParaRPr sz="1600">
                        <a:latin typeface="Courier New"/>
                        <a:cs typeface="Courier New"/>
                      </a:endParaRPr>
                    </a:p>
                  </a:txBody>
                  <a:tcPr marL="0" marR="0" marT="4610" marB="0"/>
                </a:tc>
                <a:tc gridSpan="2">
                  <a:txBody>
                    <a:bodyPr/>
                    <a:lstStyle/>
                    <a:p>
                      <a:pPr marL="184785">
                        <a:lnSpc>
                          <a:spcPct val="100000"/>
                        </a:lnSpc>
                        <a:spcBef>
                          <a:spcPts val="40"/>
                        </a:spcBef>
                      </a:pPr>
                      <a:r>
                        <a:rPr sz="1600" spc="-140" dirty="0">
                          <a:latin typeface="Courier New"/>
                          <a:cs typeface="Courier New"/>
                        </a:rPr>
                        <a:t>5.1647</a:t>
                      </a:r>
                      <a:endParaRPr sz="1600">
                        <a:latin typeface="Courier New"/>
                        <a:cs typeface="Courier New"/>
                      </a:endParaRPr>
                    </a:p>
                  </a:txBody>
                  <a:tcPr marL="0" marR="0" marT="4610" marB="0"/>
                </a:tc>
                <a:tc hMerge="1">
                  <a:txBody>
                    <a:bodyPr/>
                    <a:lstStyle/>
                    <a:p>
                      <a:endParaRPr/>
                    </a:p>
                  </a:txBody>
                  <a:tcPr marL="0" marR="0" marT="0" marB="0"/>
                </a:tc>
                <a:tc>
                  <a:txBody>
                    <a:bodyPr/>
                    <a:lstStyle/>
                    <a:p>
                      <a:pPr marL="16065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tc>
                <a:tc>
                  <a:txBody>
                    <a:bodyPr/>
                    <a:lstStyle/>
                    <a:p>
                      <a:pPr marL="265430">
                        <a:lnSpc>
                          <a:spcPct val="100000"/>
                        </a:lnSpc>
                        <a:spcBef>
                          <a:spcPts val="40"/>
                        </a:spcBef>
                      </a:pPr>
                      <a:r>
                        <a:rPr sz="1600" spc="-140" dirty="0">
                          <a:latin typeface="Courier New"/>
                          <a:cs typeface="Courier New"/>
                        </a:rPr>
                        <a:t>radix_tree_lookup_slot</a:t>
                      </a:r>
                      <a:endParaRPr sz="1600">
                        <a:latin typeface="Courier New"/>
                        <a:cs typeface="Courier New"/>
                      </a:endParaRPr>
                    </a:p>
                  </a:txBody>
                  <a:tcPr marL="0" marR="0" marT="4610" marB="0"/>
                </a:tc>
                <a:extLst>
                  <a:ext uri="{0D108BD9-81ED-4DB2-BD59-A6C34878D82A}">
                    <a16:rowId xmlns:a16="http://schemas.microsoft.com/office/drawing/2014/main" val="10009"/>
                  </a:ext>
                </a:extLst>
              </a:tr>
            </a:tbl>
          </a:graphicData>
        </a:graphic>
      </p:graphicFrame>
      <p:sp>
        <p:nvSpPr>
          <p:cNvPr id="6" name="object 6"/>
          <p:cNvSpPr/>
          <p:nvPr/>
        </p:nvSpPr>
        <p:spPr>
          <a:xfrm>
            <a:off x="5014858" y="4142462"/>
            <a:ext cx="894421" cy="2282158"/>
          </a:xfrm>
          <a:custGeom>
            <a:avLst/>
            <a:gdLst/>
            <a:ahLst/>
            <a:cxnLst/>
            <a:rect l="l" t="t" r="r" b="b"/>
            <a:pathLst>
              <a:path w="985520" h="2514600">
                <a:moveTo>
                  <a:pt x="492760" y="2514600"/>
                </a:moveTo>
                <a:lnTo>
                  <a:pt x="0" y="2514600"/>
                </a:lnTo>
                <a:lnTo>
                  <a:pt x="0" y="0"/>
                </a:lnTo>
                <a:lnTo>
                  <a:pt x="985520" y="0"/>
                </a:lnTo>
                <a:lnTo>
                  <a:pt x="985520" y="2514600"/>
                </a:lnTo>
                <a:lnTo>
                  <a:pt x="492760" y="2514600"/>
                </a:lnTo>
                <a:close/>
              </a:path>
            </a:pathLst>
          </a:custGeom>
          <a:ln w="36659">
            <a:solidFill>
              <a:srgbClr val="FF0000"/>
            </a:solidFill>
          </a:ln>
        </p:spPr>
        <p:txBody>
          <a:bodyPr wrap="square" lIns="0" tIns="0" rIns="0" bIns="0" rtlCol="0"/>
          <a:lstStyle/>
          <a:p>
            <a:endParaRPr sz="1634"/>
          </a:p>
        </p:txBody>
      </p:sp>
      <p:sp>
        <p:nvSpPr>
          <p:cNvPr id="7" name="object 7"/>
          <p:cNvSpPr txBox="1"/>
          <p:nvPr/>
        </p:nvSpPr>
        <p:spPr>
          <a:xfrm>
            <a:off x="4080096" y="4989767"/>
            <a:ext cx="459313" cy="1374536"/>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16</a:t>
            </a:r>
            <a:r>
              <a:rPr sz="1634" spc="-136" dirty="0">
                <a:latin typeface="Courier New"/>
                <a:cs typeface="Courier New"/>
              </a:rPr>
              <a:t>6</a:t>
            </a:r>
            <a:r>
              <a:rPr sz="1634" spc="-127" dirty="0">
                <a:latin typeface="Courier New"/>
                <a:cs typeface="Courier New"/>
              </a:rPr>
              <a:t>1</a:t>
            </a:r>
            <a:endParaRPr sz="1634">
              <a:latin typeface="Courier New"/>
              <a:cs typeface="Courier New"/>
            </a:endParaRPr>
          </a:p>
          <a:p>
            <a:pPr marL="11526">
              <a:spcBef>
                <a:spcPts val="222"/>
              </a:spcBef>
            </a:pPr>
            <a:r>
              <a:rPr sz="1634" spc="-127" dirty="0">
                <a:latin typeface="Courier New"/>
                <a:cs typeface="Courier New"/>
              </a:rPr>
              <a:t>14</a:t>
            </a:r>
            <a:r>
              <a:rPr sz="1634" spc="-136" dirty="0">
                <a:latin typeface="Courier New"/>
                <a:cs typeface="Courier New"/>
              </a:rPr>
              <a:t>9</a:t>
            </a:r>
            <a:r>
              <a:rPr sz="1634" spc="-127" dirty="0">
                <a:latin typeface="Courier New"/>
                <a:cs typeface="Courier New"/>
              </a:rPr>
              <a:t>7</a:t>
            </a:r>
            <a:endParaRPr sz="1634">
              <a:latin typeface="Courier New"/>
              <a:cs typeface="Courier New"/>
            </a:endParaRPr>
          </a:p>
          <a:p>
            <a:pPr marL="11526">
              <a:spcBef>
                <a:spcPts val="222"/>
              </a:spcBef>
            </a:pPr>
            <a:r>
              <a:rPr sz="1634" spc="-127" dirty="0">
                <a:latin typeface="Courier New"/>
                <a:cs typeface="Courier New"/>
              </a:rPr>
              <a:t>10</a:t>
            </a:r>
            <a:r>
              <a:rPr sz="1634" spc="-136" dirty="0">
                <a:latin typeface="Courier New"/>
                <a:cs typeface="Courier New"/>
              </a:rPr>
              <a:t>2</a:t>
            </a:r>
            <a:r>
              <a:rPr sz="1634" spc="-127" dirty="0">
                <a:latin typeface="Courier New"/>
                <a:cs typeface="Courier New"/>
              </a:rPr>
              <a:t>6</a:t>
            </a:r>
            <a:endParaRPr sz="1634">
              <a:latin typeface="Courier New"/>
              <a:cs typeface="Courier New"/>
            </a:endParaRPr>
          </a:p>
          <a:p>
            <a:pPr marL="11526">
              <a:spcBef>
                <a:spcPts val="231"/>
              </a:spcBef>
            </a:pPr>
            <a:r>
              <a:rPr sz="1634" spc="-127" dirty="0">
                <a:latin typeface="Courier New"/>
                <a:cs typeface="Courier New"/>
              </a:rPr>
              <a:t>914</a:t>
            </a:r>
            <a:endParaRPr sz="1634">
              <a:latin typeface="Courier New"/>
              <a:cs typeface="Courier New"/>
            </a:endParaRPr>
          </a:p>
          <a:p>
            <a:pPr marL="11526">
              <a:spcBef>
                <a:spcPts val="222"/>
              </a:spcBef>
            </a:pPr>
            <a:r>
              <a:rPr sz="1634" spc="-127" dirty="0">
                <a:latin typeface="Courier New"/>
                <a:cs typeface="Courier New"/>
              </a:rPr>
              <a:t>896</a:t>
            </a:r>
            <a:endParaRPr sz="1634">
              <a:latin typeface="Courier New"/>
              <a:cs typeface="Courier New"/>
            </a:endParaRPr>
          </a:p>
        </p:txBody>
      </p:sp>
      <p:sp>
        <p:nvSpPr>
          <p:cNvPr id="8" name="object 8"/>
          <p:cNvSpPr txBox="1"/>
          <p:nvPr/>
        </p:nvSpPr>
        <p:spPr>
          <a:xfrm>
            <a:off x="5171379" y="4989767"/>
            <a:ext cx="677732" cy="1374536"/>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4</a:t>
            </a:r>
            <a:r>
              <a:rPr sz="1634" spc="-136" dirty="0">
                <a:latin typeface="Courier New"/>
                <a:cs typeface="Courier New"/>
              </a:rPr>
              <a:t>.</a:t>
            </a:r>
            <a:r>
              <a:rPr sz="1634" spc="-127" dirty="0">
                <a:latin typeface="Courier New"/>
                <a:cs typeface="Courier New"/>
              </a:rPr>
              <a:t>2850</a:t>
            </a:r>
            <a:endParaRPr sz="1634">
              <a:latin typeface="Courier New"/>
              <a:cs typeface="Courier New"/>
            </a:endParaRPr>
          </a:p>
          <a:p>
            <a:pPr marL="11526">
              <a:spcBef>
                <a:spcPts val="222"/>
              </a:spcBef>
            </a:pPr>
            <a:r>
              <a:rPr sz="1634" spc="-127" dirty="0">
                <a:latin typeface="Courier New"/>
                <a:cs typeface="Courier New"/>
              </a:rPr>
              <a:t>3</a:t>
            </a:r>
            <a:r>
              <a:rPr sz="1634" spc="-136" dirty="0">
                <a:latin typeface="Courier New"/>
                <a:cs typeface="Courier New"/>
              </a:rPr>
              <a:t>.</a:t>
            </a:r>
            <a:r>
              <a:rPr sz="1634" spc="-127" dirty="0">
                <a:latin typeface="Courier New"/>
                <a:cs typeface="Courier New"/>
              </a:rPr>
              <a:t>8619</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6469</a:t>
            </a:r>
            <a:endParaRPr sz="1634">
              <a:latin typeface="Courier New"/>
              <a:cs typeface="Courier New"/>
            </a:endParaRPr>
          </a:p>
          <a:p>
            <a:pPr marL="11526">
              <a:spcBef>
                <a:spcPts val="231"/>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3579</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3115</a:t>
            </a:r>
            <a:endParaRPr sz="1634">
              <a:latin typeface="Courier New"/>
              <a:cs typeface="Courier New"/>
            </a:endParaRPr>
          </a:p>
        </p:txBody>
      </p:sp>
      <p:sp>
        <p:nvSpPr>
          <p:cNvPr id="9" name="object 9"/>
          <p:cNvSpPr txBox="1"/>
          <p:nvPr/>
        </p:nvSpPr>
        <p:spPr>
          <a:xfrm>
            <a:off x="6043994" y="4989768"/>
            <a:ext cx="787229" cy="1410643"/>
          </a:xfrm>
          <a:prstGeom prst="rect">
            <a:avLst/>
          </a:prstGeom>
        </p:spPr>
        <p:txBody>
          <a:bodyPr vert="horz" wrap="square" lIns="0" tIns="0" rIns="0" bIns="0" rtlCol="0">
            <a:spAutoFit/>
          </a:bodyPr>
          <a:lstStyle/>
          <a:p>
            <a:pPr marL="11526" marR="4611" algn="just">
              <a:lnSpc>
                <a:spcPts val="2187"/>
              </a:lnSpc>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a:p>
            <a:pPr marL="11526" marR="4611" algn="just">
              <a:lnSpc>
                <a:spcPts val="2187"/>
              </a:lnSpc>
              <a:spcBef>
                <a:spcPts val="9"/>
              </a:spcBef>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p:txBody>
      </p:sp>
      <p:sp>
        <p:nvSpPr>
          <p:cNvPr id="10" name="object 10"/>
          <p:cNvSpPr txBox="1"/>
          <p:nvPr/>
        </p:nvSpPr>
        <p:spPr>
          <a:xfrm>
            <a:off x="7399597" y="4989765"/>
            <a:ext cx="1441333" cy="1391920"/>
          </a:xfrm>
          <a:prstGeom prst="rect">
            <a:avLst/>
          </a:prstGeom>
        </p:spPr>
        <p:txBody>
          <a:bodyPr vert="horz" wrap="square" lIns="0" tIns="0" rIns="0" bIns="0" rtlCol="0">
            <a:spAutoFit/>
          </a:bodyPr>
          <a:lstStyle/>
          <a:p>
            <a:pPr marL="11526" marR="4611">
              <a:lnSpc>
                <a:spcPts val="2187"/>
              </a:lnSpc>
            </a:pPr>
            <a:r>
              <a:rPr sz="1634" spc="-127" dirty="0">
                <a:latin typeface="Courier New"/>
                <a:cs typeface="Courier New"/>
              </a:rPr>
              <a:t>fi</a:t>
            </a:r>
            <a:r>
              <a:rPr sz="1634" spc="-136" dirty="0">
                <a:latin typeface="Courier New"/>
                <a:cs typeface="Courier New"/>
              </a:rPr>
              <a:t>l</a:t>
            </a:r>
            <a:r>
              <a:rPr sz="1634" spc="-127" dirty="0">
                <a:latin typeface="Courier New"/>
                <a:cs typeface="Courier New"/>
              </a:rPr>
              <a:t>ema</a:t>
            </a:r>
            <a:r>
              <a:rPr sz="1634" spc="-136" dirty="0">
                <a:latin typeface="Courier New"/>
                <a:cs typeface="Courier New"/>
              </a:rPr>
              <a:t>p</a:t>
            </a:r>
            <a:r>
              <a:rPr sz="1634" spc="-127" dirty="0">
                <a:latin typeface="Courier New"/>
                <a:cs typeface="Courier New"/>
              </a:rPr>
              <a:t>_fau</a:t>
            </a:r>
            <a:r>
              <a:rPr sz="1634" spc="-136" dirty="0">
                <a:latin typeface="Courier New"/>
                <a:cs typeface="Courier New"/>
              </a:rPr>
              <a:t>l</a:t>
            </a:r>
            <a:r>
              <a:rPr sz="1634" spc="-127" dirty="0">
                <a:latin typeface="Courier New"/>
                <a:cs typeface="Courier New"/>
              </a:rPr>
              <a:t>t  unmap_vmas</a:t>
            </a:r>
            <a:endParaRPr sz="1634">
              <a:latin typeface="Courier New"/>
              <a:cs typeface="Courier New"/>
            </a:endParaRPr>
          </a:p>
          <a:p>
            <a:pPr marL="11526">
              <a:spcBef>
                <a:spcPts val="113"/>
              </a:spcBef>
            </a:pPr>
            <a:r>
              <a:rPr sz="1634" u="heavy" spc="-127" dirty="0">
                <a:latin typeface="Courier New"/>
                <a:cs typeface="Courier New"/>
              </a:rPr>
              <a:t> </a:t>
            </a:r>
            <a:r>
              <a:rPr sz="1634" u="heavy" spc="-118" dirty="0">
                <a:latin typeface="Courier New"/>
                <a:cs typeface="Courier New"/>
              </a:rPr>
              <a:t> </a:t>
            </a:r>
            <a:r>
              <a:rPr sz="1634" spc="-127" dirty="0">
                <a:latin typeface="Courier New"/>
                <a:cs typeface="Courier New"/>
              </a:rPr>
              <a:t>do_fault</a:t>
            </a:r>
            <a:endParaRPr sz="1634">
              <a:latin typeface="Courier New"/>
              <a:cs typeface="Courier New"/>
            </a:endParaRPr>
          </a:p>
          <a:p>
            <a:pPr marL="11526" marR="221875">
              <a:lnSpc>
                <a:spcPct val="111600"/>
              </a:lnSpc>
              <a:spcBef>
                <a:spcPts val="5"/>
              </a:spcBef>
            </a:pPr>
            <a:r>
              <a:rPr sz="1634" spc="-127" dirty="0">
                <a:latin typeface="Courier New"/>
                <a:cs typeface="Courier New"/>
              </a:rPr>
              <a:t>atomic_dec  un</a:t>
            </a:r>
            <a:r>
              <a:rPr sz="1634" spc="-136" dirty="0">
                <a:latin typeface="Courier New"/>
                <a:cs typeface="Courier New"/>
              </a:rPr>
              <a:t>l</a:t>
            </a:r>
            <a:r>
              <a:rPr sz="1634" spc="-127" dirty="0">
                <a:latin typeface="Courier New"/>
                <a:cs typeface="Courier New"/>
              </a:rPr>
              <a:t>ock</a:t>
            </a:r>
            <a:r>
              <a:rPr sz="1634" spc="-136" dirty="0">
                <a:latin typeface="Courier New"/>
                <a:cs typeface="Courier New"/>
              </a:rPr>
              <a:t>_</a:t>
            </a:r>
            <a:r>
              <a:rPr sz="1634" spc="-127" dirty="0">
                <a:latin typeface="Courier New"/>
                <a:cs typeface="Courier New"/>
              </a:rPr>
              <a:t>page</a:t>
            </a:r>
            <a:endParaRPr sz="1634">
              <a:latin typeface="Courier New"/>
              <a:cs typeface="Courier New"/>
            </a:endParaRPr>
          </a:p>
        </p:txBody>
      </p:sp>
      <p:sp>
        <p:nvSpPr>
          <p:cNvPr id="11" name="object 11"/>
          <p:cNvSpPr txBox="1"/>
          <p:nvPr/>
        </p:nvSpPr>
        <p:spPr>
          <a:xfrm>
            <a:off x="2212872" y="5109556"/>
            <a:ext cx="131166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4000</a:t>
            </a:r>
            <a:r>
              <a:rPr sz="1634" spc="-50" dirty="0">
                <a:latin typeface="Arial"/>
                <a:cs typeface="Arial"/>
              </a:rPr>
              <a:t> </a:t>
            </a:r>
            <a:r>
              <a:rPr sz="1634" spc="-9" dirty="0">
                <a:latin typeface="Arial"/>
                <a:cs typeface="Arial"/>
              </a:rPr>
              <a:t>msg/sec</a:t>
            </a:r>
            <a:endParaRPr sz="1634">
              <a:latin typeface="Arial"/>
              <a:cs typeface="Arial"/>
            </a:endParaRPr>
          </a:p>
        </p:txBody>
      </p:sp>
    </p:spTree>
    <p:extLst>
      <p:ext uri="{BB962C8B-B14F-4D97-AF65-F5344CB8AC3E}">
        <p14:creationId xmlns:p14="http://schemas.microsoft.com/office/powerpoint/2010/main" val="71953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7208" y="564022"/>
            <a:ext cx="7943178" cy="503183"/>
          </a:xfrm>
          <a:prstGeom prst="rect">
            <a:avLst/>
          </a:prstGeom>
        </p:spPr>
        <p:txBody>
          <a:bodyPr vert="horz" wrap="square" lIns="0" tIns="11526" rIns="0" bIns="0" rtlCol="0" anchor="ctr">
            <a:spAutoFit/>
          </a:bodyPr>
          <a:lstStyle/>
          <a:p>
            <a:pPr marL="11526">
              <a:spcBef>
                <a:spcPts val="91"/>
              </a:spcBef>
            </a:pPr>
            <a:r>
              <a:rPr sz="3993" spc="-5"/>
              <a:t>Oprofile </a:t>
            </a:r>
            <a:r>
              <a:rPr sz="3993"/>
              <a:t>shows </a:t>
            </a:r>
            <a:r>
              <a:rPr sz="3993" spc="-5"/>
              <a:t>an obvious</a:t>
            </a:r>
            <a:r>
              <a:rPr sz="3993" spc="-32"/>
              <a:t> </a:t>
            </a:r>
            <a:r>
              <a:rPr sz="3993" spc="-9"/>
              <a:t>problem</a:t>
            </a:r>
            <a:endParaRPr sz="3993"/>
          </a:p>
        </p:txBody>
      </p:sp>
      <p:sp>
        <p:nvSpPr>
          <p:cNvPr id="3" name="object 3"/>
          <p:cNvSpPr txBox="1"/>
          <p:nvPr/>
        </p:nvSpPr>
        <p:spPr>
          <a:xfrm>
            <a:off x="2212875" y="2500002"/>
            <a:ext cx="1427501"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40</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9" dirty="0">
                <a:latin typeface="Arial"/>
                <a:cs typeface="Arial"/>
              </a:rPr>
              <a:t>10000</a:t>
            </a:r>
            <a:r>
              <a:rPr sz="1634" spc="-86" dirty="0">
                <a:latin typeface="Arial"/>
                <a:cs typeface="Arial"/>
              </a:rPr>
              <a:t> </a:t>
            </a:r>
            <a:r>
              <a:rPr sz="1634" spc="-5" dirty="0">
                <a:latin typeface="Arial"/>
                <a:cs typeface="Arial"/>
              </a:rPr>
              <a:t>msg/sec</a:t>
            </a:r>
            <a:endParaRPr sz="1634">
              <a:latin typeface="Arial"/>
              <a:cs typeface="Arial"/>
            </a:endParaRPr>
          </a:p>
        </p:txBody>
      </p:sp>
      <p:sp>
        <p:nvSpPr>
          <p:cNvPr id="4" name="object 4"/>
          <p:cNvSpPr txBox="1"/>
          <p:nvPr/>
        </p:nvSpPr>
        <p:spPr>
          <a:xfrm>
            <a:off x="2212872" y="4857078"/>
            <a:ext cx="1311665" cy="498951"/>
          </a:xfrm>
          <a:prstGeom prst="rect">
            <a:avLst/>
          </a:prstGeom>
        </p:spPr>
        <p:txBody>
          <a:bodyPr vert="horz" wrap="square" lIns="0" tIns="11526" rIns="0" bIns="0" rtlCol="0">
            <a:spAutoFit/>
          </a:bodyPr>
          <a:lstStyle/>
          <a:p>
            <a:pPr marL="11526">
              <a:lnSpc>
                <a:spcPts val="1897"/>
              </a:lnSpc>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7"/>
              </a:lnSpc>
            </a:pPr>
            <a:r>
              <a:rPr sz="1634" spc="-9" dirty="0">
                <a:latin typeface="Arial"/>
                <a:cs typeface="Arial"/>
              </a:rPr>
              <a:t>4000</a:t>
            </a:r>
            <a:r>
              <a:rPr sz="1634" spc="-50" dirty="0">
                <a:latin typeface="Arial"/>
                <a:cs typeface="Arial"/>
              </a:rPr>
              <a:t> </a:t>
            </a:r>
            <a:r>
              <a:rPr sz="1634" spc="-9" dirty="0">
                <a:latin typeface="Arial"/>
                <a:cs typeface="Arial"/>
              </a:rPr>
              <a:t>msg/sec</a:t>
            </a:r>
            <a:endParaRPr sz="1634">
              <a:latin typeface="Arial"/>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2183824412"/>
              </p:ext>
            </p:extLst>
          </p:nvPr>
        </p:nvGraphicFramePr>
        <p:xfrm>
          <a:off x="3993150" y="1659752"/>
          <a:ext cx="5830981" cy="4557696"/>
        </p:xfrm>
        <a:graphic>
          <a:graphicData uri="http://schemas.openxmlformats.org/drawingml/2006/table">
            <a:tbl>
              <a:tblPr firstRow="1" bandRow="1">
                <a:tableStyleId>{2D5ABB26-0587-4C30-8999-92F81FD0307C}</a:tableStyleId>
              </a:tblPr>
              <a:tblGrid>
                <a:gridCol w="1005071">
                  <a:extLst>
                    <a:ext uri="{9D8B030D-6E8A-4147-A177-3AD203B41FA5}">
                      <a16:colId xmlns:a16="http://schemas.microsoft.com/office/drawing/2014/main" val="20000"/>
                    </a:ext>
                  </a:extLst>
                </a:gridCol>
                <a:gridCol w="167842">
                  <a:extLst>
                    <a:ext uri="{9D8B030D-6E8A-4147-A177-3AD203B41FA5}">
                      <a16:colId xmlns:a16="http://schemas.microsoft.com/office/drawing/2014/main" val="20001"/>
                    </a:ext>
                  </a:extLst>
                </a:gridCol>
                <a:gridCol w="726579">
                  <a:extLst>
                    <a:ext uri="{9D8B030D-6E8A-4147-A177-3AD203B41FA5}">
                      <a16:colId xmlns:a16="http://schemas.microsoft.com/office/drawing/2014/main" val="20002"/>
                    </a:ext>
                  </a:extLst>
                </a:gridCol>
                <a:gridCol w="1260661">
                  <a:extLst>
                    <a:ext uri="{9D8B030D-6E8A-4147-A177-3AD203B41FA5}">
                      <a16:colId xmlns:a16="http://schemas.microsoft.com/office/drawing/2014/main" val="20003"/>
                    </a:ext>
                  </a:extLst>
                </a:gridCol>
                <a:gridCol w="1404161">
                  <a:extLst>
                    <a:ext uri="{9D8B030D-6E8A-4147-A177-3AD203B41FA5}">
                      <a16:colId xmlns:a16="http://schemas.microsoft.com/office/drawing/2014/main" val="20004"/>
                    </a:ext>
                  </a:extLst>
                </a:gridCol>
                <a:gridCol w="1266667">
                  <a:extLst>
                    <a:ext uri="{9D8B030D-6E8A-4147-A177-3AD203B41FA5}">
                      <a16:colId xmlns:a16="http://schemas.microsoft.com/office/drawing/2014/main" val="20005"/>
                    </a:ext>
                  </a:extLst>
                </a:gridCol>
              </a:tblGrid>
              <a:tr h="276625">
                <a:tc>
                  <a:txBody>
                    <a:bodyPr/>
                    <a:lstStyle/>
                    <a:p>
                      <a:pPr marL="89535">
                        <a:lnSpc>
                          <a:spcPct val="100000"/>
                        </a:lnSpc>
                        <a:spcBef>
                          <a:spcPts val="30"/>
                        </a:spcBef>
                      </a:pPr>
                      <a:r>
                        <a:rPr sz="1600" spc="-140" dirty="0">
                          <a:latin typeface="Courier New"/>
                          <a:cs typeface="Courier New"/>
                        </a:rPr>
                        <a:t>samples</a:t>
                      </a:r>
                      <a:endParaRPr sz="1600">
                        <a:latin typeface="Courier New"/>
                        <a:cs typeface="Courier New"/>
                      </a:endParaRPr>
                    </a:p>
                  </a:txBody>
                  <a:tcPr marL="0" marR="0" marT="3458" marB="0">
                    <a:lnR w="38100">
                      <a:solidFill>
                        <a:srgbClr val="FF0000"/>
                      </a:solidFill>
                      <a:prstDash val="solid"/>
                    </a:lnR>
                  </a:tcPr>
                </a:tc>
                <a:tc>
                  <a:txBody>
                    <a:bodyPr/>
                    <a:lstStyle/>
                    <a:p>
                      <a:pPr algn="r">
                        <a:lnSpc>
                          <a:spcPct val="100000"/>
                        </a:lnSpc>
                        <a:spcBef>
                          <a:spcPts val="30"/>
                        </a:spcBef>
                      </a:pPr>
                      <a:r>
                        <a:rPr sz="1600" dirty="0">
                          <a:latin typeface="Courier New"/>
                          <a:cs typeface="Courier New"/>
                        </a:rPr>
                        <a:t>%</a:t>
                      </a:r>
                      <a:endParaRPr sz="1600">
                        <a:latin typeface="Courier New"/>
                        <a:cs typeface="Courier New"/>
                      </a:endParaRPr>
                    </a:p>
                  </a:txBody>
                  <a:tcPr marL="0" marR="0" marT="3458" marB="0">
                    <a:lnL w="38100">
                      <a:solidFill>
                        <a:srgbClr val="FF0000"/>
                      </a:solidFill>
                      <a:prstDash val="solid"/>
                    </a:lnL>
                    <a:lnT w="38100">
                      <a:solidFill>
                        <a:srgbClr val="FF0000"/>
                      </a:solidFill>
                      <a:prstDash val="solid"/>
                    </a:lnT>
                  </a:tcPr>
                </a:tc>
                <a:tc>
                  <a:txBody>
                    <a:bodyPr/>
                    <a:lstStyle/>
                    <a:p>
                      <a:pPr>
                        <a:lnSpc>
                          <a:spcPct val="100000"/>
                        </a:lnSpc>
                      </a:pPr>
                      <a:endParaRPr sz="1700">
                        <a:latin typeface="Times New Roman"/>
                        <a:cs typeface="Times New Roman"/>
                      </a:endParaRPr>
                    </a:p>
                  </a:txBody>
                  <a:tcPr marL="0" marR="0" marT="0" marB="0">
                    <a:lnR w="38100">
                      <a:solidFill>
                        <a:srgbClr val="FF0000"/>
                      </a:solidFill>
                      <a:prstDash val="solid"/>
                    </a:lnR>
                    <a:lnT w="38100">
                      <a:solidFill>
                        <a:srgbClr val="FF0000"/>
                      </a:solidFill>
                      <a:prstDash val="solid"/>
                    </a:lnT>
                  </a:tcPr>
                </a:tc>
                <a:tc>
                  <a:txBody>
                    <a:bodyPr/>
                    <a:lstStyle/>
                    <a:p>
                      <a:pPr marL="141605">
                        <a:lnSpc>
                          <a:spcPct val="100000"/>
                        </a:lnSpc>
                        <a:spcBef>
                          <a:spcPts val="3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3458" marB="0">
                    <a:lnL w="38100">
                      <a:solidFill>
                        <a:srgbClr val="FF0000"/>
                      </a:solidFill>
                      <a:prstDash val="solid"/>
                    </a:lnL>
                  </a:tcPr>
                </a:tc>
                <a:tc gridSpan="2">
                  <a:txBody>
                    <a:bodyPr/>
                    <a:lstStyle/>
                    <a:p>
                      <a:pPr marL="265430">
                        <a:lnSpc>
                          <a:spcPct val="100000"/>
                        </a:lnSpc>
                        <a:spcBef>
                          <a:spcPts val="3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3458" marB="0"/>
                </a:tc>
                <a:tc hMerge="1">
                  <a:txBody>
                    <a:bodyPr/>
                    <a:lstStyle/>
                    <a:p>
                      <a:endParaRPr/>
                    </a:p>
                  </a:txBody>
                  <a:tcPr marL="0" marR="0" marT="0" marB="0"/>
                </a:tc>
                <a:extLst>
                  <a:ext uri="{0D108BD9-81ED-4DB2-BD59-A6C34878D82A}">
                    <a16:rowId xmlns:a16="http://schemas.microsoft.com/office/drawing/2014/main" val="10000"/>
                  </a:ext>
                </a:extLst>
              </a:tr>
              <a:tr h="276625">
                <a:tc>
                  <a:txBody>
                    <a:bodyPr/>
                    <a:lstStyle/>
                    <a:p>
                      <a:pPr marL="89535">
                        <a:lnSpc>
                          <a:spcPct val="100000"/>
                        </a:lnSpc>
                        <a:spcBef>
                          <a:spcPts val="35"/>
                        </a:spcBef>
                      </a:pPr>
                      <a:r>
                        <a:rPr sz="1600" spc="-140" dirty="0">
                          <a:latin typeface="Courier New"/>
                          <a:cs typeface="Courier New"/>
                        </a:rPr>
                        <a:t>2616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7.3522</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spc="-140" dirty="0">
                          <a:latin typeface="Courier New"/>
                          <a:cs typeface="Courier New"/>
                        </a:rPr>
                        <a:t>radix_tree_lookup_slot</a:t>
                      </a:r>
                      <a:endParaRPr sz="160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01"/>
                  </a:ext>
                </a:extLst>
              </a:tr>
              <a:tr h="276625">
                <a:tc>
                  <a:txBody>
                    <a:bodyPr/>
                    <a:lstStyle/>
                    <a:p>
                      <a:pPr marL="89535">
                        <a:lnSpc>
                          <a:spcPct val="100000"/>
                        </a:lnSpc>
                        <a:spcBef>
                          <a:spcPts val="40"/>
                        </a:spcBef>
                      </a:pPr>
                      <a:r>
                        <a:rPr sz="1600" spc="-140" dirty="0">
                          <a:latin typeface="Courier New"/>
                          <a:cs typeface="Courier New"/>
                        </a:rPr>
                        <a:t>2329</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6.5456</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gridSpan="2">
                  <a:txBody>
                    <a:bodyPr/>
                    <a:lstStyle/>
                    <a:p>
                      <a:pPr marL="265430">
                        <a:lnSpc>
                          <a:spcPct val="100000"/>
                        </a:lnSpc>
                        <a:spcBef>
                          <a:spcPts val="40"/>
                        </a:spcBef>
                      </a:pPr>
                      <a:r>
                        <a:rPr sz="1600" spc="-140" dirty="0">
                          <a:latin typeface="Courier New"/>
                          <a:cs typeface="Courier New"/>
                        </a:rPr>
                        <a:t>unmap_vmas</a:t>
                      </a:r>
                      <a:endParaRPr sz="1600">
                        <a:latin typeface="Courier New"/>
                        <a:cs typeface="Courier New"/>
                      </a:endParaRPr>
                    </a:p>
                  </a:txBody>
                  <a:tcPr marL="0" marR="0" marT="4610" marB="0"/>
                </a:tc>
                <a:tc hMerge="1">
                  <a:txBody>
                    <a:bodyPr/>
                    <a:lstStyle/>
                    <a:p>
                      <a:endParaRPr/>
                    </a:p>
                  </a:txBody>
                  <a:tcPr marL="0" marR="0" marT="0" marB="0"/>
                </a:tc>
                <a:extLst>
                  <a:ext uri="{0D108BD9-81ED-4DB2-BD59-A6C34878D82A}">
                    <a16:rowId xmlns:a16="http://schemas.microsoft.com/office/drawing/2014/main" val="10002"/>
                  </a:ext>
                </a:extLst>
              </a:tr>
              <a:tr h="276625">
                <a:tc>
                  <a:txBody>
                    <a:bodyPr/>
                    <a:lstStyle/>
                    <a:p>
                      <a:pPr marL="89535">
                        <a:lnSpc>
                          <a:spcPct val="100000"/>
                        </a:lnSpc>
                        <a:spcBef>
                          <a:spcPts val="35"/>
                        </a:spcBef>
                      </a:pPr>
                      <a:r>
                        <a:rPr sz="1600" spc="-140" dirty="0">
                          <a:latin typeface="Courier New"/>
                          <a:cs typeface="Courier New"/>
                        </a:rPr>
                        <a:t>2197</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6.1746</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03"/>
                  </a:ext>
                </a:extLst>
              </a:tr>
              <a:tr h="276625">
                <a:tc>
                  <a:txBody>
                    <a:bodyPr/>
                    <a:lstStyle/>
                    <a:p>
                      <a:pPr marL="89535">
                        <a:lnSpc>
                          <a:spcPct val="100000"/>
                        </a:lnSpc>
                        <a:spcBef>
                          <a:spcPts val="35"/>
                        </a:spcBef>
                      </a:pPr>
                      <a:r>
                        <a:rPr sz="1600" spc="-140" dirty="0">
                          <a:latin typeface="Courier New"/>
                          <a:cs typeface="Courier New"/>
                        </a:rPr>
                        <a:t>1488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4.1820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u="heavy" dirty="0">
                          <a:latin typeface="Courier New"/>
                          <a:cs typeface="Courier New"/>
                        </a:rPr>
                        <a:t> </a:t>
                      </a:r>
                      <a:r>
                        <a:rPr sz="1600" u="heavy" spc="-130" dirty="0">
                          <a:latin typeface="Courier New"/>
                          <a:cs typeface="Courier New"/>
                        </a:rPr>
                        <a:t> </a:t>
                      </a:r>
                      <a:r>
                        <a:rPr sz="1600" spc="-140" dirty="0">
                          <a:latin typeface="Courier New"/>
                          <a:cs typeface="Courier New"/>
                        </a:rPr>
                        <a:t>do_fault</a:t>
                      </a:r>
                      <a:endParaRPr sz="160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04"/>
                  </a:ext>
                </a:extLst>
              </a:tr>
              <a:tr h="276625">
                <a:tc>
                  <a:txBody>
                    <a:bodyPr/>
                    <a:lstStyle/>
                    <a:p>
                      <a:pPr marL="89535">
                        <a:lnSpc>
                          <a:spcPct val="100000"/>
                        </a:lnSpc>
                        <a:spcBef>
                          <a:spcPts val="35"/>
                        </a:spcBef>
                      </a:pPr>
                      <a:r>
                        <a:rPr sz="1600" spc="-140" dirty="0">
                          <a:latin typeface="Courier New"/>
                          <a:cs typeface="Courier New"/>
                        </a:rPr>
                        <a:t>1348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3.7885</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spc="-140" dirty="0">
                          <a:latin typeface="Courier New"/>
                          <a:cs typeface="Courier New"/>
                        </a:rPr>
                        <a:t>copy_page_c</a:t>
                      </a:r>
                      <a:endParaRPr sz="160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05"/>
                  </a:ext>
                </a:extLst>
              </a:tr>
              <a:tr h="276625">
                <a:tc>
                  <a:txBody>
                    <a:bodyPr/>
                    <a:lstStyle/>
                    <a:p>
                      <a:pPr marL="89535">
                        <a:lnSpc>
                          <a:spcPct val="100000"/>
                        </a:lnSpc>
                        <a:spcBef>
                          <a:spcPts val="40"/>
                        </a:spcBef>
                      </a:pPr>
                      <a:r>
                        <a:rPr sz="1600" spc="-140" dirty="0">
                          <a:latin typeface="Courier New"/>
                          <a:cs typeface="Courier New"/>
                        </a:rPr>
                        <a:t>1182</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3.3220</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gridSpan="2">
                  <a:txBody>
                    <a:bodyPr/>
                    <a:lstStyle/>
                    <a:p>
                      <a:pPr marL="265430">
                        <a:lnSpc>
                          <a:spcPct val="100000"/>
                        </a:lnSpc>
                        <a:spcBef>
                          <a:spcPts val="40"/>
                        </a:spcBef>
                      </a:pPr>
                      <a:r>
                        <a:rPr sz="1600" spc="-140" dirty="0">
                          <a:latin typeface="Courier New"/>
                          <a:cs typeface="Courier New"/>
                        </a:rPr>
                        <a:t>unlock_page</a:t>
                      </a:r>
                      <a:endParaRPr sz="1600">
                        <a:latin typeface="Courier New"/>
                        <a:cs typeface="Courier New"/>
                      </a:endParaRPr>
                    </a:p>
                  </a:txBody>
                  <a:tcPr marL="0" marR="0" marT="4610" marB="0"/>
                </a:tc>
                <a:tc hMerge="1">
                  <a:txBody>
                    <a:bodyPr/>
                    <a:lstStyle/>
                    <a:p>
                      <a:endParaRPr/>
                    </a:p>
                  </a:txBody>
                  <a:tcPr marL="0" marR="0" marT="0" marB="0"/>
                </a:tc>
                <a:extLst>
                  <a:ext uri="{0D108BD9-81ED-4DB2-BD59-A6C34878D82A}">
                    <a16:rowId xmlns:a16="http://schemas.microsoft.com/office/drawing/2014/main" val="10006"/>
                  </a:ext>
                </a:extLst>
              </a:tr>
              <a:tr h="299677">
                <a:tc>
                  <a:txBody>
                    <a:bodyPr/>
                    <a:lstStyle/>
                    <a:p>
                      <a:pPr marL="89535">
                        <a:lnSpc>
                          <a:spcPct val="100000"/>
                        </a:lnSpc>
                        <a:spcBef>
                          <a:spcPts val="35"/>
                        </a:spcBef>
                      </a:pPr>
                      <a:r>
                        <a:rPr sz="1600" spc="-140" dirty="0">
                          <a:latin typeface="Courier New"/>
                          <a:cs typeface="Courier New"/>
                        </a:rPr>
                        <a:t>966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2.7149</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07"/>
                  </a:ext>
                </a:extLst>
              </a:tr>
              <a:tr h="161365">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lnB w="38100">
                      <a:solidFill>
                        <a:srgbClr val="FF0000"/>
                      </a:solidFill>
                      <a:prstDash val="solid"/>
                    </a:lnB>
                  </a:tcPr>
                </a:tc>
                <a:tc>
                  <a:txBody>
                    <a:bodyPr/>
                    <a:lstStyle/>
                    <a:p>
                      <a:pPr>
                        <a:lnSpc>
                          <a:spcPct val="100000"/>
                        </a:lnSpc>
                      </a:pPr>
                      <a:endParaRPr sz="900">
                        <a:latin typeface="Times New Roman"/>
                        <a:cs typeface="Times New Roman"/>
                      </a:endParaRPr>
                    </a:p>
                  </a:txBody>
                  <a:tcPr marL="0" marR="0" marT="0" marB="0">
                    <a:lnT w="38100">
                      <a:solidFill>
                        <a:srgbClr val="FF0000"/>
                      </a:solidFill>
                      <a:prstDash val="solid"/>
                    </a:lnT>
                    <a:lnB w="38100">
                      <a:solidFill>
                        <a:srgbClr val="FF0000"/>
                      </a:solidFill>
                      <a:prstDash val="solid"/>
                    </a:lnB>
                  </a:tcPr>
                </a:tc>
                <a:tc>
                  <a:txBody>
                    <a:bodyPr/>
                    <a:lstStyle/>
                    <a:p>
                      <a:pPr>
                        <a:lnSpc>
                          <a:spcPct val="100000"/>
                        </a:lnSpc>
                      </a:pPr>
                      <a:endParaRPr sz="900">
                        <a:latin typeface="Times New Roman"/>
                        <a:cs typeface="Times New Roman"/>
                      </a:endParaRPr>
                    </a:p>
                  </a:txBody>
                  <a:tcPr marL="0" marR="0" marT="0" marB="0"/>
                </a:tc>
                <a:tc gridSpan="2">
                  <a:txBody>
                    <a:bodyPr/>
                    <a:lstStyle/>
                    <a:p>
                      <a:pPr>
                        <a:lnSpc>
                          <a:spcPct val="100000"/>
                        </a:lnSpc>
                      </a:pPr>
                      <a:endParaRPr sz="900">
                        <a:latin typeface="Times New Roman"/>
                        <a:cs typeface="Times New Roman"/>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99677">
                <a:tc>
                  <a:txBody>
                    <a:bodyPr/>
                    <a:lstStyle/>
                    <a:p>
                      <a:pPr marL="89535">
                        <a:lnSpc>
                          <a:spcPct val="100000"/>
                        </a:lnSpc>
                        <a:spcBef>
                          <a:spcPts val="80"/>
                        </a:spcBef>
                      </a:pPr>
                      <a:r>
                        <a:rPr sz="1600" spc="-140" dirty="0">
                          <a:latin typeface="Courier New"/>
                          <a:cs typeface="Courier New"/>
                        </a:rPr>
                        <a:t>samples</a:t>
                      </a:r>
                      <a:endParaRPr sz="1600">
                        <a:latin typeface="Courier New"/>
                        <a:cs typeface="Courier New"/>
                      </a:endParaRPr>
                    </a:p>
                  </a:txBody>
                  <a:tcPr marL="0" marR="0" marT="9221" marB="0">
                    <a:lnR w="38100">
                      <a:solidFill>
                        <a:srgbClr val="FF0000"/>
                      </a:solidFill>
                      <a:prstDash val="solid"/>
                    </a:lnR>
                    <a:lnB w="38100">
                      <a:solidFill>
                        <a:srgbClr val="FF0000"/>
                      </a:solidFill>
                      <a:prstDash val="solid"/>
                    </a:lnB>
                  </a:tcPr>
                </a:tc>
                <a:tc>
                  <a:txBody>
                    <a:bodyPr/>
                    <a:lstStyle/>
                    <a:p>
                      <a:pPr algn="r">
                        <a:lnSpc>
                          <a:spcPct val="100000"/>
                        </a:lnSpc>
                        <a:spcBef>
                          <a:spcPts val="80"/>
                        </a:spcBef>
                      </a:pPr>
                      <a:r>
                        <a:rPr sz="1600" dirty="0">
                          <a:latin typeface="Courier New"/>
                          <a:cs typeface="Courier New"/>
                        </a:rPr>
                        <a:t>%</a:t>
                      </a:r>
                      <a:endParaRPr sz="1600">
                        <a:latin typeface="Courier New"/>
                        <a:cs typeface="Courier New"/>
                      </a:endParaRPr>
                    </a:p>
                  </a:txBody>
                  <a:tcPr marL="0" marR="0" marT="9221" marB="0">
                    <a:lnL w="38100">
                      <a:solidFill>
                        <a:srgbClr val="FF0000"/>
                      </a:solidFill>
                      <a:prstDash val="solid"/>
                    </a:lnL>
                    <a:lnT w="38100">
                      <a:solidFill>
                        <a:srgbClr val="FF0000"/>
                      </a:solidFill>
                      <a:prstDash val="solid"/>
                    </a:lnT>
                    <a:lnB w="38100">
                      <a:solidFill>
                        <a:srgbClr val="FF0000"/>
                      </a:solidFill>
                      <a:prstDash val="solid"/>
                    </a:lnB>
                  </a:tcPr>
                </a:tc>
                <a:tc>
                  <a:txBody>
                    <a:bodyPr/>
                    <a:lstStyle/>
                    <a:p>
                      <a:pPr>
                        <a:lnSpc>
                          <a:spcPct val="100000"/>
                        </a:lnSpc>
                      </a:pPr>
                      <a:endParaRPr sz="1700">
                        <a:latin typeface="Times New Roman"/>
                        <a:cs typeface="Times New Roman"/>
                      </a:endParaRPr>
                    </a:p>
                  </a:txBody>
                  <a:tcPr marL="0" marR="0" marT="0" marB="0">
                    <a:lnR w="38100">
                      <a:solidFill>
                        <a:srgbClr val="FF0000"/>
                      </a:solidFill>
                      <a:prstDash val="solid"/>
                    </a:lnR>
                    <a:lnT w="38100">
                      <a:solidFill>
                        <a:srgbClr val="FF0000"/>
                      </a:solidFill>
                      <a:prstDash val="solid"/>
                    </a:lnT>
                    <a:lnB w="38100">
                      <a:solidFill>
                        <a:srgbClr val="FF0000"/>
                      </a:solidFill>
                      <a:prstDash val="solid"/>
                    </a:lnB>
                  </a:tcPr>
                </a:tc>
                <a:tc>
                  <a:txBody>
                    <a:bodyPr/>
                    <a:lstStyle/>
                    <a:p>
                      <a:pPr marL="141605">
                        <a:lnSpc>
                          <a:spcPct val="100000"/>
                        </a:lnSpc>
                        <a:spcBef>
                          <a:spcPts val="8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9221" marB="0">
                    <a:lnL w="38100">
                      <a:solidFill>
                        <a:srgbClr val="FF0000"/>
                      </a:solidFill>
                      <a:prstDash val="solid"/>
                    </a:lnL>
                    <a:lnB w="38100">
                      <a:solidFill>
                        <a:srgbClr val="FF0000"/>
                      </a:solidFill>
                      <a:prstDash val="solid"/>
                    </a:lnB>
                  </a:tcPr>
                </a:tc>
                <a:tc gridSpan="2">
                  <a:txBody>
                    <a:bodyPr/>
                    <a:lstStyle/>
                    <a:p>
                      <a:pPr marL="265430">
                        <a:lnSpc>
                          <a:spcPct val="100000"/>
                        </a:lnSpc>
                        <a:spcBef>
                          <a:spcPts val="8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9221" marB="0"/>
                </a:tc>
                <a:tc hMerge="1">
                  <a:txBody>
                    <a:bodyPr/>
                    <a:lstStyle/>
                    <a:p>
                      <a:endParaRPr/>
                    </a:p>
                  </a:txBody>
                  <a:tcPr marL="0" marR="0" marT="0" marB="0"/>
                </a:tc>
                <a:extLst>
                  <a:ext uri="{0D108BD9-81ED-4DB2-BD59-A6C34878D82A}">
                    <a16:rowId xmlns:a16="http://schemas.microsoft.com/office/drawing/2014/main" val="10009"/>
                  </a:ext>
                </a:extLst>
              </a:tr>
              <a:tr h="172891">
                <a:tc>
                  <a:txBody>
                    <a:bodyPr/>
                    <a:lstStyle/>
                    <a:p>
                      <a:pPr marL="70485">
                        <a:lnSpc>
                          <a:spcPts val="1400"/>
                        </a:lnSpc>
                      </a:pPr>
                      <a:r>
                        <a:rPr sz="1600" spc="-140" dirty="0">
                          <a:latin typeface="Courier New"/>
                          <a:cs typeface="Courier New"/>
                        </a:rPr>
                        <a:t>13515</a:t>
                      </a:r>
                      <a:endParaRPr sz="1600">
                        <a:latin typeface="Courier New"/>
                        <a:cs typeface="Courier New"/>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tcPr>
                </a:tc>
                <a:tc>
                  <a:txBody>
                    <a:bodyPr/>
                    <a:lstStyle/>
                    <a:p>
                      <a:pPr algn="r">
                        <a:lnSpc>
                          <a:spcPts val="1400"/>
                        </a:lnSpc>
                      </a:pPr>
                      <a:r>
                        <a:rPr sz="1600" dirty="0">
                          <a:solidFill>
                            <a:srgbClr val="FFFFFF"/>
                          </a:solidFill>
                          <a:latin typeface="Courier New"/>
                          <a:cs typeface="Courier New"/>
                        </a:rPr>
                        <a:t>3</a:t>
                      </a:r>
                      <a:endParaRPr sz="1600">
                        <a:latin typeface="Courier New"/>
                        <a:cs typeface="Courier New"/>
                      </a:endParaRPr>
                    </a:p>
                  </a:txBody>
                  <a:tcPr marL="0" marR="0" marT="0" marB="0">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rgbClr val="FF0000"/>
                    </a:solidFill>
                  </a:tcPr>
                </a:tc>
                <a:tc>
                  <a:txBody>
                    <a:bodyPr/>
                    <a:lstStyle/>
                    <a:p>
                      <a:pPr marL="1270">
                        <a:lnSpc>
                          <a:spcPts val="1400"/>
                        </a:lnSpc>
                      </a:pPr>
                      <a:r>
                        <a:rPr sz="1600" spc="-140" dirty="0">
                          <a:solidFill>
                            <a:srgbClr val="FFFFFF"/>
                          </a:solidFill>
                          <a:latin typeface="Courier New"/>
                          <a:cs typeface="Courier New"/>
                        </a:rPr>
                        <a:t>4.8657</a:t>
                      </a:r>
                      <a:endParaRPr sz="1600">
                        <a:latin typeface="Courier New"/>
                        <a:cs typeface="Courier New"/>
                      </a:endParaRPr>
                    </a:p>
                  </a:txBody>
                  <a:tcPr marL="0" marR="0" marT="0" marB="0">
                    <a:lnT w="38100" cap="flat" cmpd="sng" algn="ctr">
                      <a:solidFill>
                        <a:srgbClr val="FF0000"/>
                      </a:solidFill>
                      <a:prstDash val="solid"/>
                      <a:round/>
                      <a:headEnd type="none" w="med" len="med"/>
                      <a:tailEnd type="none" w="med" len="med"/>
                    </a:lnT>
                    <a:solidFill>
                      <a:srgbClr val="FF0000"/>
                    </a:solidFill>
                  </a:tcPr>
                </a:tc>
                <a:tc>
                  <a:txBody>
                    <a:bodyPr/>
                    <a:lstStyle/>
                    <a:p>
                      <a:pPr marL="144145">
                        <a:lnSpc>
                          <a:spcPts val="1400"/>
                        </a:lnSpc>
                      </a:pPr>
                      <a:r>
                        <a:rPr sz="1600" spc="-140" dirty="0">
                          <a:latin typeface="Courier New"/>
                          <a:cs typeface="Courier New"/>
                        </a:rPr>
                        <a:t>vmlinux</a:t>
                      </a:r>
                      <a:endParaRPr sz="1600">
                        <a:latin typeface="Courier New"/>
                        <a:cs typeface="Courier New"/>
                      </a:endParaRPr>
                    </a:p>
                  </a:txBody>
                  <a:tcPr marL="0" marR="0" marT="0" marB="0">
                    <a:lnT w="38100">
                      <a:solidFill>
                        <a:srgbClr val="FF0000"/>
                      </a:solidFill>
                      <a:prstDash val="solid"/>
                    </a:lnT>
                    <a:lnB w="38100">
                      <a:solidFill>
                        <a:srgbClr val="FF0000"/>
                      </a:solidFill>
                      <a:prstDash val="solid"/>
                    </a:lnB>
                  </a:tcPr>
                </a:tc>
                <a:tc>
                  <a:txBody>
                    <a:bodyPr/>
                    <a:lstStyle/>
                    <a:p>
                      <a:pPr marR="52705" algn="r">
                        <a:lnSpc>
                          <a:spcPts val="1400"/>
                        </a:lnSpc>
                      </a:pPr>
                      <a:r>
                        <a:rPr sz="1600" dirty="0">
                          <a:latin typeface="Courier New"/>
                          <a:cs typeface="Courier New"/>
                        </a:rPr>
                        <a:t>lo</a:t>
                      </a:r>
                      <a:r>
                        <a:rPr sz="1600" spc="-10" dirty="0">
                          <a:latin typeface="Courier New"/>
                          <a:cs typeface="Courier New"/>
                        </a:rPr>
                        <a:t>o</a:t>
                      </a:r>
                      <a:r>
                        <a:rPr sz="1600" dirty="0">
                          <a:latin typeface="Courier New"/>
                          <a:cs typeface="Courier New"/>
                        </a:rPr>
                        <a:t>kup</a:t>
                      </a:r>
                      <a:r>
                        <a:rPr sz="1600" spc="-10" dirty="0">
                          <a:latin typeface="Courier New"/>
                          <a:cs typeface="Courier New"/>
                        </a:rPr>
                        <a:t>_</a:t>
                      </a:r>
                      <a:r>
                        <a:rPr sz="1600" dirty="0">
                          <a:latin typeface="Courier New"/>
                          <a:cs typeface="Courier New"/>
                        </a:rPr>
                        <a:t>mnt</a:t>
                      </a:r>
                      <a:endParaRPr sz="1600">
                        <a:latin typeface="Courier New"/>
                        <a:cs typeface="Courier New"/>
                      </a:endParaRPr>
                    </a:p>
                  </a:txBody>
                  <a:tcPr marL="0" marR="0" marT="0" marB="0">
                    <a:lnR w="38100">
                      <a:solidFill>
                        <a:srgbClr val="FF0000"/>
                      </a:solidFill>
                      <a:prstDash val="solid"/>
                    </a:lnR>
                    <a:lnB w="38100">
                      <a:solidFill>
                        <a:srgbClr val="FF0000"/>
                      </a:solidFill>
                      <a:prstDash val="solid"/>
                    </a:lnB>
                  </a:tcPr>
                </a:tc>
                <a:tc>
                  <a:txBody>
                    <a:bodyPr/>
                    <a:lstStyle/>
                    <a:p>
                      <a:pPr>
                        <a:lnSpc>
                          <a:spcPct val="100000"/>
                        </a:lnSpc>
                      </a:pPr>
                      <a:endParaRPr sz="1000" dirty="0">
                        <a:latin typeface="Times New Roman"/>
                        <a:cs typeface="Times New Roman"/>
                      </a:endParaRPr>
                    </a:p>
                  </a:txBody>
                  <a:tcPr marL="0" marR="0" marT="0" marB="0">
                    <a:lnL w="38100">
                      <a:solidFill>
                        <a:srgbClr val="FF0000"/>
                      </a:solidFill>
                      <a:prstDash val="solid"/>
                    </a:lnL>
                  </a:tcPr>
                </a:tc>
                <a:extLst>
                  <a:ext uri="{0D108BD9-81ED-4DB2-BD59-A6C34878D82A}">
                    <a16:rowId xmlns:a16="http://schemas.microsoft.com/office/drawing/2014/main" val="10010"/>
                  </a:ext>
                </a:extLst>
              </a:tr>
              <a:tr h="288151">
                <a:tc>
                  <a:txBody>
                    <a:bodyPr/>
                    <a:lstStyle/>
                    <a:p>
                      <a:pPr marL="89535">
                        <a:lnSpc>
                          <a:spcPct val="100000"/>
                        </a:lnSpc>
                        <a:spcBef>
                          <a:spcPts val="140"/>
                        </a:spcBef>
                      </a:pPr>
                      <a:r>
                        <a:rPr sz="1600" spc="-140" dirty="0">
                          <a:latin typeface="Courier New"/>
                          <a:cs typeface="Courier New"/>
                        </a:rPr>
                        <a:t>2002</a:t>
                      </a:r>
                      <a:endParaRPr sz="1600">
                        <a:latin typeface="Courier New"/>
                        <a:cs typeface="Courier New"/>
                      </a:endParaRPr>
                    </a:p>
                  </a:txBody>
                  <a:tcPr marL="0" marR="0" marT="16136"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140"/>
                        </a:spcBef>
                      </a:pPr>
                      <a:r>
                        <a:rPr sz="1600" spc="-140" dirty="0">
                          <a:latin typeface="Courier New"/>
                          <a:cs typeface="Courier New"/>
                        </a:rPr>
                        <a:t>5.1647</a:t>
                      </a:r>
                      <a:endParaRPr sz="1600">
                        <a:latin typeface="Courier New"/>
                        <a:cs typeface="Courier New"/>
                      </a:endParaRPr>
                    </a:p>
                  </a:txBody>
                  <a:tcPr marL="0" marR="0" marT="16136" marB="0">
                    <a:lnR w="38100">
                      <a:solidFill>
                        <a:srgbClr val="FF0000"/>
                      </a:solidFill>
                      <a:prstDash val="solid"/>
                    </a:lnR>
                  </a:tcPr>
                </a:tc>
                <a:tc>
                  <a:txBody>
                    <a:bodyPr/>
                    <a:lstStyle/>
                    <a:p>
                      <a:pPr marL="141605">
                        <a:lnSpc>
                          <a:spcPct val="100000"/>
                        </a:lnSpc>
                        <a:spcBef>
                          <a:spcPts val="140"/>
                        </a:spcBef>
                      </a:pPr>
                      <a:r>
                        <a:rPr sz="1600" spc="-140" dirty="0">
                          <a:latin typeface="Courier New"/>
                          <a:cs typeface="Courier New"/>
                        </a:rPr>
                        <a:t>vmlinux</a:t>
                      </a:r>
                      <a:endParaRPr sz="1600">
                        <a:latin typeface="Courier New"/>
                        <a:cs typeface="Courier New"/>
                      </a:endParaRPr>
                    </a:p>
                  </a:txBody>
                  <a:tcPr marL="0" marR="0" marT="16136" marB="0">
                    <a:lnL w="38100">
                      <a:solidFill>
                        <a:srgbClr val="FF0000"/>
                      </a:solidFill>
                      <a:prstDash val="solid"/>
                    </a:lnL>
                    <a:lnT w="38100">
                      <a:solidFill>
                        <a:srgbClr val="FF0000"/>
                      </a:solidFill>
                      <a:prstDash val="solid"/>
                    </a:lnT>
                  </a:tcPr>
                </a:tc>
                <a:tc gridSpan="2">
                  <a:txBody>
                    <a:bodyPr/>
                    <a:lstStyle/>
                    <a:p>
                      <a:pPr marL="265430">
                        <a:lnSpc>
                          <a:spcPct val="100000"/>
                        </a:lnSpc>
                        <a:spcBef>
                          <a:spcPts val="140"/>
                        </a:spcBef>
                      </a:pPr>
                      <a:r>
                        <a:rPr sz="1600" spc="-140" dirty="0">
                          <a:latin typeface="Courier New"/>
                          <a:cs typeface="Courier New"/>
                        </a:rPr>
                        <a:t>radix_tree_lookup_slot</a:t>
                      </a:r>
                      <a:endParaRPr sz="1600">
                        <a:latin typeface="Courier New"/>
                        <a:cs typeface="Courier New"/>
                      </a:endParaRPr>
                    </a:p>
                  </a:txBody>
                  <a:tcPr marL="0" marR="0" marT="16136" marB="0">
                    <a:lnT w="38100" cap="flat" cmpd="sng" algn="ctr">
                      <a:solidFill>
                        <a:srgbClr val="FF0000"/>
                      </a:solidFill>
                      <a:prstDash val="solid"/>
                      <a:round/>
                      <a:headEnd type="none" w="med" len="med"/>
                      <a:tailEnd type="none" w="med" len="med"/>
                    </a:lnT>
                  </a:tcPr>
                </a:tc>
                <a:tc hMerge="1">
                  <a:txBody>
                    <a:bodyPr/>
                    <a:lstStyle/>
                    <a:p>
                      <a:endParaRPr/>
                    </a:p>
                  </a:txBody>
                  <a:tcPr marL="0" marR="0" marT="0" marB="0"/>
                </a:tc>
                <a:extLst>
                  <a:ext uri="{0D108BD9-81ED-4DB2-BD59-A6C34878D82A}">
                    <a16:rowId xmlns:a16="http://schemas.microsoft.com/office/drawing/2014/main" val="10011"/>
                  </a:ext>
                </a:extLst>
              </a:tr>
              <a:tr h="276625">
                <a:tc>
                  <a:txBody>
                    <a:bodyPr/>
                    <a:lstStyle/>
                    <a:p>
                      <a:pPr marL="89535">
                        <a:lnSpc>
                          <a:spcPct val="100000"/>
                        </a:lnSpc>
                        <a:spcBef>
                          <a:spcPts val="35"/>
                        </a:spcBef>
                      </a:pPr>
                      <a:r>
                        <a:rPr sz="1600" spc="-140" dirty="0">
                          <a:latin typeface="Courier New"/>
                          <a:cs typeface="Courier New"/>
                        </a:rPr>
                        <a:t>1661</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4.2850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12"/>
                  </a:ext>
                </a:extLst>
              </a:tr>
              <a:tr h="276625">
                <a:tc>
                  <a:txBody>
                    <a:bodyPr/>
                    <a:lstStyle/>
                    <a:p>
                      <a:pPr marL="89535">
                        <a:lnSpc>
                          <a:spcPct val="100000"/>
                        </a:lnSpc>
                        <a:spcBef>
                          <a:spcPts val="35"/>
                        </a:spcBef>
                      </a:pPr>
                      <a:r>
                        <a:rPr sz="1600" spc="-140" dirty="0">
                          <a:latin typeface="Courier New"/>
                          <a:cs typeface="Courier New"/>
                        </a:rPr>
                        <a:t>1497</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3.8619</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R="71755" algn="r">
                        <a:lnSpc>
                          <a:spcPct val="100000"/>
                        </a:lnSpc>
                        <a:spcBef>
                          <a:spcPts val="35"/>
                        </a:spcBef>
                      </a:pPr>
                      <a:r>
                        <a:rPr sz="1600" dirty="0">
                          <a:latin typeface="Courier New"/>
                          <a:cs typeface="Courier New"/>
                        </a:rPr>
                        <a:t>un</a:t>
                      </a:r>
                      <a:r>
                        <a:rPr sz="1600" spc="-10" dirty="0">
                          <a:latin typeface="Courier New"/>
                          <a:cs typeface="Courier New"/>
                        </a:rPr>
                        <a:t>m</a:t>
                      </a:r>
                      <a:r>
                        <a:rPr sz="1600" dirty="0">
                          <a:latin typeface="Courier New"/>
                          <a:cs typeface="Courier New"/>
                        </a:rPr>
                        <a:t>ap_</a:t>
                      </a:r>
                      <a:r>
                        <a:rPr sz="1600" spc="-10" dirty="0">
                          <a:latin typeface="Courier New"/>
                          <a:cs typeface="Courier New"/>
                        </a:rPr>
                        <a:t>v</a:t>
                      </a:r>
                      <a:r>
                        <a:rPr sz="1600" dirty="0">
                          <a:latin typeface="Courier New"/>
                          <a:cs typeface="Courier New"/>
                        </a:rPr>
                        <a:t>mas</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13"/>
                  </a:ext>
                </a:extLst>
              </a:tr>
              <a:tr h="276625">
                <a:tc>
                  <a:txBody>
                    <a:bodyPr/>
                    <a:lstStyle/>
                    <a:p>
                      <a:pPr marL="89535">
                        <a:lnSpc>
                          <a:spcPct val="100000"/>
                        </a:lnSpc>
                        <a:spcBef>
                          <a:spcPts val="35"/>
                        </a:spcBef>
                      </a:pPr>
                      <a:r>
                        <a:rPr sz="1600" spc="-140" dirty="0">
                          <a:latin typeface="Courier New"/>
                          <a:cs typeface="Courier New"/>
                        </a:rPr>
                        <a:t>1026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2.6469</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R="71755" algn="r">
                        <a:lnSpc>
                          <a:spcPct val="100000"/>
                        </a:lnSpc>
                        <a:spcBef>
                          <a:spcPts val="35"/>
                        </a:spcBef>
                      </a:pPr>
                      <a:r>
                        <a:rPr sz="1600" u="heavy" dirty="0">
                          <a:latin typeface="Courier New"/>
                          <a:cs typeface="Courier New"/>
                        </a:rPr>
                        <a:t> </a:t>
                      </a:r>
                      <a:r>
                        <a:rPr sz="1600" u="heavy" spc="-130" dirty="0">
                          <a:latin typeface="Courier New"/>
                          <a:cs typeface="Courier New"/>
                        </a:rPr>
                        <a:t> </a:t>
                      </a:r>
                      <a:r>
                        <a:rPr sz="1600" spc="-10" dirty="0">
                          <a:latin typeface="Courier New"/>
                          <a:cs typeface="Courier New"/>
                        </a:rPr>
                        <a:t>d</a:t>
                      </a:r>
                      <a:r>
                        <a:rPr sz="1600" dirty="0">
                          <a:latin typeface="Courier New"/>
                          <a:cs typeface="Courier New"/>
                        </a:rPr>
                        <a:t>o_f</a:t>
                      </a:r>
                      <a:r>
                        <a:rPr sz="1600" spc="-10" dirty="0">
                          <a:latin typeface="Courier New"/>
                          <a:cs typeface="Courier New"/>
                        </a:rPr>
                        <a:t>a</a:t>
                      </a:r>
                      <a:r>
                        <a:rPr sz="1600" dirty="0">
                          <a:latin typeface="Courier New"/>
                          <a:cs typeface="Courier New"/>
                        </a:rPr>
                        <a:t>ult</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14"/>
                  </a:ext>
                </a:extLst>
              </a:tr>
              <a:tr h="276625">
                <a:tc>
                  <a:txBody>
                    <a:bodyPr/>
                    <a:lstStyle/>
                    <a:p>
                      <a:pPr marL="89535">
                        <a:lnSpc>
                          <a:spcPct val="100000"/>
                        </a:lnSpc>
                        <a:spcBef>
                          <a:spcPts val="40"/>
                        </a:spcBef>
                      </a:pPr>
                      <a:r>
                        <a:rPr sz="1600" spc="-140" dirty="0">
                          <a:latin typeface="Courier New"/>
                          <a:cs typeface="Courier New"/>
                        </a:rPr>
                        <a:t>914</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2.3579</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R="71755" algn="r">
                        <a:lnSpc>
                          <a:spcPct val="100000"/>
                        </a:lnSpc>
                        <a:spcBef>
                          <a:spcPts val="40"/>
                        </a:spcBef>
                      </a:pPr>
                      <a:r>
                        <a:rPr sz="1600" dirty="0">
                          <a:latin typeface="Courier New"/>
                          <a:cs typeface="Courier New"/>
                        </a:rPr>
                        <a:t>at</a:t>
                      </a:r>
                      <a:r>
                        <a:rPr sz="1600" spc="-10" dirty="0">
                          <a:latin typeface="Courier New"/>
                          <a:cs typeface="Courier New"/>
                        </a:rPr>
                        <a:t>o</a:t>
                      </a:r>
                      <a:r>
                        <a:rPr sz="1600" dirty="0">
                          <a:latin typeface="Courier New"/>
                          <a:cs typeface="Courier New"/>
                        </a:rPr>
                        <a:t>mic</a:t>
                      </a:r>
                      <a:r>
                        <a:rPr sz="1600" spc="-10" dirty="0">
                          <a:latin typeface="Courier New"/>
                          <a:cs typeface="Courier New"/>
                        </a:rPr>
                        <a:t>_</a:t>
                      </a:r>
                      <a:r>
                        <a:rPr sz="1600" dirty="0">
                          <a:latin typeface="Courier New"/>
                          <a:cs typeface="Courier New"/>
                        </a:rPr>
                        <a:t>dec</a:t>
                      </a:r>
                      <a:endParaRPr sz="1600">
                        <a:latin typeface="Courier New"/>
                        <a:cs typeface="Courier New"/>
                      </a:endParaRPr>
                    </a:p>
                  </a:txBody>
                  <a:tcPr marL="0" marR="0" marT="4610" marB="0"/>
                </a:tc>
                <a:tc>
                  <a:txBody>
                    <a:bodyPr/>
                    <a:lstStyle/>
                    <a:p>
                      <a:pPr>
                        <a:lnSpc>
                          <a:spcPct val="100000"/>
                        </a:lnSpc>
                      </a:pPr>
                      <a:endParaRPr sz="1700">
                        <a:latin typeface="Times New Roman"/>
                        <a:cs typeface="Times New Roman"/>
                      </a:endParaRPr>
                    </a:p>
                  </a:txBody>
                  <a:tcPr marL="0" marR="0" marT="0" marB="0"/>
                </a:tc>
                <a:extLst>
                  <a:ext uri="{0D108BD9-81ED-4DB2-BD59-A6C34878D82A}">
                    <a16:rowId xmlns:a16="http://schemas.microsoft.com/office/drawing/2014/main" val="10015"/>
                  </a:ext>
                </a:extLst>
              </a:tr>
              <a:tr h="288151">
                <a:tc>
                  <a:txBody>
                    <a:bodyPr/>
                    <a:lstStyle/>
                    <a:p>
                      <a:pPr marL="89535">
                        <a:lnSpc>
                          <a:spcPct val="100000"/>
                        </a:lnSpc>
                        <a:spcBef>
                          <a:spcPts val="35"/>
                        </a:spcBef>
                      </a:pPr>
                      <a:r>
                        <a:rPr sz="1600" spc="-140" dirty="0">
                          <a:latin typeface="Courier New"/>
                          <a:cs typeface="Courier New"/>
                        </a:rPr>
                        <a:t>896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2.3115</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gridSpan="2">
                  <a:txBody>
                    <a:bodyPr/>
                    <a:lstStyle/>
                    <a:p>
                      <a:pPr marL="265430">
                        <a:lnSpc>
                          <a:spcPct val="100000"/>
                        </a:lnSpc>
                        <a:spcBef>
                          <a:spcPts val="35"/>
                        </a:spcBef>
                      </a:pPr>
                      <a:r>
                        <a:rPr sz="1600" spc="-140" dirty="0">
                          <a:latin typeface="Courier New"/>
                          <a:cs typeface="Courier New"/>
                        </a:rPr>
                        <a:t>unlock_page</a:t>
                      </a:r>
                      <a:endParaRPr sz="1600" dirty="0">
                        <a:latin typeface="Courier New"/>
                        <a:cs typeface="Courier New"/>
                      </a:endParaRPr>
                    </a:p>
                  </a:txBody>
                  <a:tcPr marL="0" marR="0" marT="4034" marB="0"/>
                </a:tc>
                <a:tc hMerge="1">
                  <a:txBody>
                    <a:bodyPr/>
                    <a:lstStyle/>
                    <a:p>
                      <a:endParaRPr/>
                    </a:p>
                  </a:txBody>
                  <a:tcPr marL="0" marR="0" marT="0" marB="0"/>
                </a:tc>
                <a:extLst>
                  <a:ext uri="{0D108BD9-81ED-4DB2-BD59-A6C34878D82A}">
                    <a16:rowId xmlns:a16="http://schemas.microsoft.com/office/drawing/2014/main" val="10016"/>
                  </a:ext>
                </a:extLst>
              </a:tr>
            </a:tbl>
          </a:graphicData>
        </a:graphic>
      </p:graphicFrame>
      <p:sp>
        <p:nvSpPr>
          <p:cNvPr id="6" name="Rectangle 5">
            <a:extLst>
              <a:ext uri="{FF2B5EF4-FFF2-40B4-BE49-F238E27FC236}">
                <a16:creationId xmlns:a16="http://schemas.microsoft.com/office/drawing/2014/main" id="{89EEE21F-A7DB-44DE-B63A-A8C16BD49A8E}"/>
              </a:ext>
            </a:extLst>
          </p:cNvPr>
          <p:cNvSpPr/>
          <p:nvPr/>
        </p:nvSpPr>
        <p:spPr>
          <a:xfrm>
            <a:off x="3993150" y="4356100"/>
            <a:ext cx="4541250" cy="19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003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50" y="564022"/>
            <a:ext cx="7153067" cy="503183"/>
          </a:xfrm>
          <a:prstGeom prst="rect">
            <a:avLst/>
          </a:prstGeom>
        </p:spPr>
        <p:txBody>
          <a:bodyPr vert="horz" wrap="square" lIns="0" tIns="11526" rIns="0" bIns="0" rtlCol="0" anchor="ctr">
            <a:spAutoFit/>
          </a:bodyPr>
          <a:lstStyle/>
          <a:p>
            <a:pPr marL="11526">
              <a:spcBef>
                <a:spcPts val="91"/>
              </a:spcBef>
            </a:pPr>
            <a:r>
              <a:rPr sz="3993" spc="-5"/>
              <a:t>Bottleneck: reading mount</a:t>
            </a:r>
            <a:r>
              <a:rPr sz="3993" spc="-45"/>
              <a:t> </a:t>
            </a:r>
            <a:r>
              <a:rPr sz="3993" spc="-5"/>
              <a:t>table</a:t>
            </a:r>
            <a:endParaRPr sz="3993"/>
          </a:p>
        </p:txBody>
      </p:sp>
      <p:sp>
        <p:nvSpPr>
          <p:cNvPr id="3" name="object 3"/>
          <p:cNvSpPr txBox="1"/>
          <p:nvPr/>
        </p:nvSpPr>
        <p:spPr>
          <a:xfrm>
            <a:off x="2059576" y="1724297"/>
            <a:ext cx="146381" cy="197882"/>
          </a:xfrm>
          <a:prstGeom prst="rect">
            <a:avLst/>
          </a:prstGeom>
        </p:spPr>
        <p:txBody>
          <a:bodyPr vert="horz" wrap="square" lIns="0" tIns="16136" rIns="0" bIns="0" rtlCol="0">
            <a:spAutoFit/>
          </a:bodyPr>
          <a:lstStyle/>
          <a:p>
            <a:pPr marL="11526">
              <a:spcBef>
                <a:spcPts val="127"/>
              </a:spcBef>
            </a:pPr>
            <a:r>
              <a:rPr sz="1180" spc="250" dirty="0">
                <a:latin typeface="Calibri"/>
                <a:cs typeface="Calibri"/>
              </a:rPr>
              <a:t>●</a:t>
            </a:r>
            <a:endParaRPr sz="1180">
              <a:latin typeface="Calibri"/>
              <a:cs typeface="Calibri"/>
            </a:endParaRPr>
          </a:p>
        </p:txBody>
      </p:sp>
      <p:sp>
        <p:nvSpPr>
          <p:cNvPr id="4" name="object 4"/>
          <p:cNvSpPr txBox="1"/>
          <p:nvPr/>
        </p:nvSpPr>
        <p:spPr>
          <a:xfrm>
            <a:off x="2212875" y="1599817"/>
            <a:ext cx="5043223" cy="2938584"/>
          </a:xfrm>
          <a:prstGeom prst="rect">
            <a:avLst/>
          </a:prstGeom>
        </p:spPr>
        <p:txBody>
          <a:bodyPr vert="horz" wrap="square" lIns="0" tIns="10373" rIns="0" bIns="0" rtlCol="0">
            <a:spAutoFit/>
          </a:bodyPr>
          <a:lstStyle/>
          <a:p>
            <a:pPr marL="136582">
              <a:spcBef>
                <a:spcPts val="82"/>
              </a:spcBef>
            </a:pPr>
            <a:r>
              <a:rPr sz="2723" spc="-213" dirty="0">
                <a:latin typeface="Courier New"/>
                <a:cs typeface="Courier New"/>
              </a:rPr>
              <a:t>sys_open</a:t>
            </a:r>
            <a:r>
              <a:rPr sz="2723" spc="-889" dirty="0">
                <a:latin typeface="Courier New"/>
                <a:cs typeface="Courier New"/>
              </a:rPr>
              <a:t> </a:t>
            </a:r>
            <a:r>
              <a:rPr sz="2723" spc="-9" dirty="0">
                <a:latin typeface="Arial"/>
                <a:cs typeface="Arial"/>
              </a:rPr>
              <a:t>eventually calls:</a:t>
            </a:r>
            <a:endParaRPr sz="2723">
              <a:latin typeface="Arial"/>
              <a:cs typeface="Arial"/>
            </a:endParaRPr>
          </a:p>
          <a:p>
            <a:pPr marL="11526">
              <a:spcBef>
                <a:spcPts val="2323"/>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marR="1094388">
              <a:lnSpc>
                <a:spcPct val="111600"/>
              </a:lnSpc>
            </a:pPr>
            <a:r>
              <a:rPr sz="1634" spc="-127" dirty="0">
                <a:latin typeface="Courier New"/>
                <a:cs typeface="Courier New"/>
              </a:rPr>
              <a:t>struct vfsmount *mnt;  spin_lock(&amp;vfsmount_lock);  mnt = hash_get(mnts,</a:t>
            </a:r>
            <a:r>
              <a:rPr sz="1634" spc="-132" dirty="0">
                <a:latin typeface="Courier New"/>
                <a:cs typeface="Courier New"/>
              </a:rPr>
              <a:t> </a:t>
            </a:r>
            <a:r>
              <a:rPr sz="1634" spc="-127" dirty="0">
                <a:latin typeface="Courier New"/>
                <a:cs typeface="Courier New"/>
              </a:rPr>
              <a:t>path);</a:t>
            </a:r>
            <a:endParaRPr sz="1634">
              <a:latin typeface="Courier New"/>
              <a:cs typeface="Courier New"/>
            </a:endParaRPr>
          </a:p>
          <a:p>
            <a:pPr marL="885192" marR="1094388">
              <a:lnSpc>
                <a:spcPct val="111600"/>
              </a:lnSpc>
              <a:spcBef>
                <a:spcPts val="9"/>
              </a:spcBef>
            </a:pPr>
            <a:r>
              <a:rPr sz="1634" spc="-127" dirty="0">
                <a:latin typeface="Courier New"/>
                <a:cs typeface="Courier New"/>
              </a:rPr>
              <a:t>spin_unlock(&amp;vfsmount_lock);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3752452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50" y="564022"/>
            <a:ext cx="7153067" cy="503183"/>
          </a:xfrm>
          <a:prstGeom prst="rect">
            <a:avLst/>
          </a:prstGeom>
        </p:spPr>
        <p:txBody>
          <a:bodyPr vert="horz" wrap="square" lIns="0" tIns="11526" rIns="0" bIns="0" rtlCol="0" anchor="ctr">
            <a:spAutoFit/>
          </a:bodyPr>
          <a:lstStyle/>
          <a:p>
            <a:pPr marL="11526">
              <a:spcBef>
                <a:spcPts val="91"/>
              </a:spcBef>
            </a:pPr>
            <a:r>
              <a:rPr sz="3993" spc="-5"/>
              <a:t>Bottleneck: reading mount</a:t>
            </a:r>
            <a:r>
              <a:rPr sz="3993" spc="-45"/>
              <a:t> </a:t>
            </a:r>
            <a:r>
              <a:rPr sz="3993" spc="-5"/>
              <a:t>table</a:t>
            </a:r>
            <a:endParaRPr sz="3993"/>
          </a:p>
        </p:txBody>
      </p:sp>
      <p:sp>
        <p:nvSpPr>
          <p:cNvPr id="3" name="object 3"/>
          <p:cNvSpPr txBox="1"/>
          <p:nvPr/>
        </p:nvSpPr>
        <p:spPr>
          <a:xfrm>
            <a:off x="2059576" y="1724297"/>
            <a:ext cx="146381" cy="197882"/>
          </a:xfrm>
          <a:prstGeom prst="rect">
            <a:avLst/>
          </a:prstGeom>
        </p:spPr>
        <p:txBody>
          <a:bodyPr vert="horz" wrap="square" lIns="0" tIns="16136" rIns="0" bIns="0" rtlCol="0">
            <a:spAutoFit/>
          </a:bodyPr>
          <a:lstStyle/>
          <a:p>
            <a:pPr marL="11526">
              <a:spcBef>
                <a:spcPts val="127"/>
              </a:spcBef>
            </a:pPr>
            <a:r>
              <a:rPr sz="1180" spc="250" dirty="0">
                <a:latin typeface="Calibri"/>
                <a:cs typeface="Calibri"/>
              </a:rPr>
              <a:t>●</a:t>
            </a:r>
            <a:endParaRPr sz="1180">
              <a:latin typeface="Calibri"/>
              <a:cs typeface="Calibri"/>
            </a:endParaRPr>
          </a:p>
        </p:txBody>
      </p:sp>
      <p:sp>
        <p:nvSpPr>
          <p:cNvPr id="4" name="object 4"/>
          <p:cNvSpPr/>
          <p:nvPr/>
        </p:nvSpPr>
        <p:spPr>
          <a:xfrm>
            <a:off x="3045055" y="3196173"/>
            <a:ext cx="3118949" cy="258184"/>
          </a:xfrm>
          <a:custGeom>
            <a:avLst/>
            <a:gdLst/>
            <a:ahLst/>
            <a:cxnLst/>
            <a:rect l="l" t="t" r="r" b="b"/>
            <a:pathLst>
              <a:path w="3436620" h="284479">
                <a:moveTo>
                  <a:pt x="3436619" y="0"/>
                </a:moveTo>
                <a:lnTo>
                  <a:pt x="0" y="0"/>
                </a:lnTo>
                <a:lnTo>
                  <a:pt x="0" y="284479"/>
                </a:lnTo>
                <a:lnTo>
                  <a:pt x="3436619" y="284479"/>
                </a:lnTo>
                <a:lnTo>
                  <a:pt x="3436619" y="0"/>
                </a:lnTo>
                <a:close/>
              </a:path>
            </a:pathLst>
          </a:custGeom>
          <a:solidFill>
            <a:srgbClr val="FF0000"/>
          </a:solidFill>
        </p:spPr>
        <p:txBody>
          <a:bodyPr wrap="square" lIns="0" tIns="0" rIns="0" bIns="0" rtlCol="0"/>
          <a:lstStyle/>
          <a:p>
            <a:endParaRPr sz="1634"/>
          </a:p>
        </p:txBody>
      </p:sp>
      <p:sp>
        <p:nvSpPr>
          <p:cNvPr id="5" name="object 5"/>
          <p:cNvSpPr txBox="1"/>
          <p:nvPr/>
        </p:nvSpPr>
        <p:spPr>
          <a:xfrm>
            <a:off x="2212875" y="1599816"/>
            <a:ext cx="5043223" cy="1530186"/>
          </a:xfrm>
          <a:prstGeom prst="rect">
            <a:avLst/>
          </a:prstGeom>
        </p:spPr>
        <p:txBody>
          <a:bodyPr vert="horz" wrap="square" lIns="0" tIns="10373" rIns="0" bIns="0" rtlCol="0">
            <a:spAutoFit/>
          </a:bodyPr>
          <a:lstStyle/>
          <a:p>
            <a:pPr marL="136582">
              <a:spcBef>
                <a:spcPts val="82"/>
              </a:spcBef>
            </a:pPr>
            <a:r>
              <a:rPr sz="2723" spc="-213" dirty="0">
                <a:latin typeface="Courier New"/>
                <a:cs typeface="Courier New"/>
              </a:rPr>
              <a:t>sys_open</a:t>
            </a:r>
            <a:r>
              <a:rPr sz="2723" spc="-889" dirty="0">
                <a:latin typeface="Courier New"/>
                <a:cs typeface="Courier New"/>
              </a:rPr>
              <a:t> </a:t>
            </a:r>
            <a:r>
              <a:rPr sz="2723" spc="-9" dirty="0">
                <a:latin typeface="Arial"/>
                <a:cs typeface="Arial"/>
              </a:rPr>
              <a:t>eventually calls:</a:t>
            </a:r>
            <a:endParaRPr sz="2723">
              <a:latin typeface="Arial"/>
              <a:cs typeface="Arial"/>
            </a:endParaRPr>
          </a:p>
          <a:p>
            <a:pPr marL="11526">
              <a:spcBef>
                <a:spcPts val="2323"/>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p:txBody>
      </p:sp>
      <p:sp>
        <p:nvSpPr>
          <p:cNvPr id="6" name="object 6"/>
          <p:cNvSpPr txBox="1"/>
          <p:nvPr/>
        </p:nvSpPr>
        <p:spPr>
          <a:xfrm>
            <a:off x="3086547" y="3121255"/>
            <a:ext cx="2969686" cy="574998"/>
          </a:xfrm>
          <a:prstGeom prst="rect">
            <a:avLst/>
          </a:prstGeom>
        </p:spPr>
        <p:txBody>
          <a:bodyPr vert="horz" wrap="square" lIns="0" tIns="11526" rIns="0" bIns="0" rtlCol="0">
            <a:spAutoFit/>
          </a:bodyPr>
          <a:lstStyle/>
          <a:p>
            <a:pPr marL="11526" marR="4611">
              <a:lnSpc>
                <a:spcPct val="111600"/>
              </a:lnSpc>
              <a:spcBef>
                <a:spcPts val="91"/>
              </a:spcBef>
            </a:pPr>
            <a:r>
              <a:rPr sz="1634" spc="-127" dirty="0">
                <a:solidFill>
                  <a:srgbClr val="FFFFFF"/>
                </a:solidFill>
                <a:latin typeface="Courier New"/>
                <a:cs typeface="Courier New"/>
              </a:rPr>
              <a:t>spin_lock(&amp;vfsmount_lock);  </a:t>
            </a:r>
            <a:r>
              <a:rPr sz="1634" spc="-127" dirty="0">
                <a:latin typeface="Courier New"/>
                <a:cs typeface="Courier New"/>
              </a:rPr>
              <a:t>mnt = hash_get(mnts,</a:t>
            </a:r>
            <a:r>
              <a:rPr sz="1634" spc="-132" dirty="0">
                <a:latin typeface="Courier New"/>
                <a:cs typeface="Courier New"/>
              </a:rPr>
              <a:t> </a:t>
            </a:r>
            <a:r>
              <a:rPr sz="1634" spc="-127" dirty="0">
                <a:latin typeface="Courier New"/>
                <a:cs typeface="Courier New"/>
              </a:rPr>
              <a:t>path);</a:t>
            </a:r>
            <a:endParaRPr sz="1634">
              <a:latin typeface="Courier New"/>
              <a:cs typeface="Courier New"/>
            </a:endParaRPr>
          </a:p>
        </p:txBody>
      </p:sp>
      <p:sp>
        <p:nvSpPr>
          <p:cNvPr id="7" name="object 7"/>
          <p:cNvSpPr txBox="1"/>
          <p:nvPr/>
        </p:nvSpPr>
        <p:spPr>
          <a:xfrm>
            <a:off x="3045055" y="3745967"/>
            <a:ext cx="3118949" cy="218008"/>
          </a:xfrm>
          <a:prstGeom prst="rect">
            <a:avLst/>
          </a:prstGeom>
          <a:solidFill>
            <a:srgbClr val="FF0000"/>
          </a:solidFill>
        </p:spPr>
        <p:txBody>
          <a:bodyPr vert="horz" wrap="square" lIns="0" tIns="0" rIns="0" bIns="0" rtlCol="0">
            <a:spAutoFit/>
          </a:bodyPr>
          <a:lstStyle/>
          <a:p>
            <a:pPr marL="52443">
              <a:lnSpc>
                <a:spcPts val="1743"/>
              </a:lnSpc>
            </a:pPr>
            <a:r>
              <a:rPr sz="1634" spc="-127" dirty="0">
                <a:solidFill>
                  <a:srgbClr val="FFFFFF"/>
                </a:solidFill>
                <a:latin typeface="Courier New"/>
                <a:cs typeface="Courier New"/>
              </a:rPr>
              <a:t>spin_unlock(&amp;vfsmount_lock);</a:t>
            </a:r>
            <a:endParaRPr sz="1634">
              <a:latin typeface="Courier New"/>
              <a:cs typeface="Courier New"/>
            </a:endParaRPr>
          </a:p>
        </p:txBody>
      </p:sp>
      <p:sp>
        <p:nvSpPr>
          <p:cNvPr id="8" name="object 8"/>
          <p:cNvSpPr txBox="1"/>
          <p:nvPr/>
        </p:nvSpPr>
        <p:spPr>
          <a:xfrm>
            <a:off x="2212874" y="3955741"/>
            <a:ext cx="2097165" cy="569341"/>
          </a:xfrm>
          <a:prstGeom prst="rect">
            <a:avLst/>
          </a:prstGeom>
        </p:spPr>
        <p:txBody>
          <a:bodyPr vert="horz" wrap="square" lIns="0" tIns="40341" rIns="0" bIns="0" rtlCol="0">
            <a:spAutoFit/>
          </a:bodyPr>
          <a:lstStyle/>
          <a:p>
            <a:pPr marL="885192">
              <a:spcBef>
                <a:spcPts val="318"/>
              </a:spcBef>
            </a:pPr>
            <a:r>
              <a:rPr sz="1634" spc="-127" dirty="0">
                <a:latin typeface="Courier New"/>
                <a:cs typeface="Courier New"/>
              </a:rPr>
              <a:t>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3668750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50" y="564022"/>
            <a:ext cx="7153067" cy="503183"/>
          </a:xfrm>
          <a:prstGeom prst="rect">
            <a:avLst/>
          </a:prstGeom>
        </p:spPr>
        <p:txBody>
          <a:bodyPr vert="horz" wrap="square" lIns="0" tIns="11526" rIns="0" bIns="0" rtlCol="0" anchor="ctr">
            <a:spAutoFit/>
          </a:bodyPr>
          <a:lstStyle/>
          <a:p>
            <a:pPr marL="11526">
              <a:spcBef>
                <a:spcPts val="91"/>
              </a:spcBef>
            </a:pPr>
            <a:r>
              <a:rPr sz="3993" spc="-5"/>
              <a:t>Bottleneck: reading mount</a:t>
            </a:r>
            <a:r>
              <a:rPr sz="3993" spc="-45"/>
              <a:t> </a:t>
            </a:r>
            <a:r>
              <a:rPr sz="3993" spc="-5"/>
              <a:t>table</a:t>
            </a:r>
            <a:endParaRPr sz="3993"/>
          </a:p>
        </p:txBody>
      </p:sp>
      <p:sp>
        <p:nvSpPr>
          <p:cNvPr id="3" name="object 3"/>
          <p:cNvSpPr txBox="1"/>
          <p:nvPr/>
        </p:nvSpPr>
        <p:spPr>
          <a:xfrm>
            <a:off x="2059576" y="1724297"/>
            <a:ext cx="146381" cy="197882"/>
          </a:xfrm>
          <a:prstGeom prst="rect">
            <a:avLst/>
          </a:prstGeom>
        </p:spPr>
        <p:txBody>
          <a:bodyPr vert="horz" wrap="square" lIns="0" tIns="16136" rIns="0" bIns="0" rtlCol="0">
            <a:spAutoFit/>
          </a:bodyPr>
          <a:lstStyle/>
          <a:p>
            <a:pPr marL="11526">
              <a:spcBef>
                <a:spcPts val="127"/>
              </a:spcBef>
            </a:pPr>
            <a:r>
              <a:rPr sz="1180" spc="250" dirty="0">
                <a:latin typeface="Calibri"/>
                <a:cs typeface="Calibri"/>
              </a:rPr>
              <a:t>●</a:t>
            </a:r>
            <a:endParaRPr sz="1180">
              <a:latin typeface="Calibri"/>
              <a:cs typeface="Calibri"/>
            </a:endParaRPr>
          </a:p>
        </p:txBody>
      </p:sp>
      <p:sp>
        <p:nvSpPr>
          <p:cNvPr id="4" name="object 4"/>
          <p:cNvSpPr/>
          <p:nvPr/>
        </p:nvSpPr>
        <p:spPr>
          <a:xfrm>
            <a:off x="3045055" y="3196173"/>
            <a:ext cx="3118949" cy="258184"/>
          </a:xfrm>
          <a:custGeom>
            <a:avLst/>
            <a:gdLst/>
            <a:ahLst/>
            <a:cxnLst/>
            <a:rect l="l" t="t" r="r" b="b"/>
            <a:pathLst>
              <a:path w="3436620" h="284479">
                <a:moveTo>
                  <a:pt x="3436619" y="0"/>
                </a:moveTo>
                <a:lnTo>
                  <a:pt x="0" y="0"/>
                </a:lnTo>
                <a:lnTo>
                  <a:pt x="0" y="284479"/>
                </a:lnTo>
                <a:lnTo>
                  <a:pt x="3436619" y="284479"/>
                </a:lnTo>
                <a:lnTo>
                  <a:pt x="3436619" y="0"/>
                </a:lnTo>
                <a:close/>
              </a:path>
            </a:pathLst>
          </a:custGeom>
          <a:solidFill>
            <a:srgbClr val="FF0000"/>
          </a:solidFill>
        </p:spPr>
        <p:txBody>
          <a:bodyPr wrap="square" lIns="0" tIns="0" rIns="0" bIns="0" rtlCol="0"/>
          <a:lstStyle/>
          <a:p>
            <a:endParaRPr sz="1634"/>
          </a:p>
        </p:txBody>
      </p:sp>
      <p:sp>
        <p:nvSpPr>
          <p:cNvPr id="5" name="object 5"/>
          <p:cNvSpPr/>
          <p:nvPr/>
        </p:nvSpPr>
        <p:spPr>
          <a:xfrm>
            <a:off x="3045055" y="3745966"/>
            <a:ext cx="3118949" cy="258184"/>
          </a:xfrm>
          <a:custGeom>
            <a:avLst/>
            <a:gdLst/>
            <a:ahLst/>
            <a:cxnLst/>
            <a:rect l="l" t="t" r="r" b="b"/>
            <a:pathLst>
              <a:path w="3436620" h="284479">
                <a:moveTo>
                  <a:pt x="3436619" y="0"/>
                </a:moveTo>
                <a:lnTo>
                  <a:pt x="0" y="0"/>
                </a:lnTo>
                <a:lnTo>
                  <a:pt x="0" y="284480"/>
                </a:lnTo>
                <a:lnTo>
                  <a:pt x="3436619" y="284480"/>
                </a:lnTo>
                <a:lnTo>
                  <a:pt x="3436619" y="0"/>
                </a:lnTo>
                <a:close/>
              </a:path>
            </a:pathLst>
          </a:custGeom>
          <a:solidFill>
            <a:srgbClr val="FF0000"/>
          </a:solidFill>
        </p:spPr>
        <p:txBody>
          <a:bodyPr wrap="square" lIns="0" tIns="0" rIns="0" bIns="0" rtlCol="0"/>
          <a:lstStyle/>
          <a:p>
            <a:endParaRPr sz="1634"/>
          </a:p>
        </p:txBody>
      </p:sp>
      <p:sp>
        <p:nvSpPr>
          <p:cNvPr id="6" name="object 6"/>
          <p:cNvSpPr txBox="1"/>
          <p:nvPr/>
        </p:nvSpPr>
        <p:spPr>
          <a:xfrm>
            <a:off x="2212875" y="1599816"/>
            <a:ext cx="5043223" cy="1530186"/>
          </a:xfrm>
          <a:prstGeom prst="rect">
            <a:avLst/>
          </a:prstGeom>
        </p:spPr>
        <p:txBody>
          <a:bodyPr vert="horz" wrap="square" lIns="0" tIns="10373" rIns="0" bIns="0" rtlCol="0">
            <a:spAutoFit/>
          </a:bodyPr>
          <a:lstStyle/>
          <a:p>
            <a:pPr marL="136582">
              <a:spcBef>
                <a:spcPts val="82"/>
              </a:spcBef>
            </a:pPr>
            <a:r>
              <a:rPr sz="2723" spc="-213" dirty="0">
                <a:latin typeface="Courier New"/>
                <a:cs typeface="Courier New"/>
              </a:rPr>
              <a:t>sys_open</a:t>
            </a:r>
            <a:r>
              <a:rPr sz="2723" spc="-889" dirty="0">
                <a:latin typeface="Courier New"/>
                <a:cs typeface="Courier New"/>
              </a:rPr>
              <a:t> </a:t>
            </a:r>
            <a:r>
              <a:rPr sz="2723" spc="-9" dirty="0">
                <a:latin typeface="Arial"/>
                <a:cs typeface="Arial"/>
              </a:rPr>
              <a:t>eventually calls:</a:t>
            </a:r>
            <a:endParaRPr sz="2723">
              <a:latin typeface="Arial"/>
              <a:cs typeface="Arial"/>
            </a:endParaRPr>
          </a:p>
          <a:p>
            <a:pPr marL="11526">
              <a:spcBef>
                <a:spcPts val="2323"/>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p:txBody>
      </p:sp>
      <p:sp>
        <p:nvSpPr>
          <p:cNvPr id="7" name="object 7"/>
          <p:cNvSpPr txBox="1"/>
          <p:nvPr/>
        </p:nvSpPr>
        <p:spPr>
          <a:xfrm>
            <a:off x="3086549" y="3150071"/>
            <a:ext cx="2860189" cy="263118"/>
          </a:xfrm>
          <a:prstGeom prst="rect">
            <a:avLst/>
          </a:prstGeom>
        </p:spPr>
        <p:txBody>
          <a:bodyPr vert="horz" wrap="square" lIns="0" tIns="11526" rIns="0" bIns="0" rtlCol="0">
            <a:spAutoFit/>
          </a:bodyPr>
          <a:lstStyle/>
          <a:p>
            <a:pPr marL="11526">
              <a:spcBef>
                <a:spcPts val="91"/>
              </a:spcBef>
            </a:pPr>
            <a:r>
              <a:rPr sz="1634" spc="-127" dirty="0">
                <a:solidFill>
                  <a:srgbClr val="FFFFFF"/>
                </a:solidFill>
                <a:latin typeface="Courier New"/>
                <a:cs typeface="Courier New"/>
              </a:rPr>
              <a:t>spin_lock(&amp;vfsmount_lock);</a:t>
            </a:r>
            <a:endParaRPr sz="1634">
              <a:latin typeface="Courier New"/>
              <a:cs typeface="Courier New"/>
            </a:endParaRPr>
          </a:p>
        </p:txBody>
      </p:sp>
      <p:sp>
        <p:nvSpPr>
          <p:cNvPr id="8" name="object 8"/>
          <p:cNvSpPr txBox="1"/>
          <p:nvPr/>
        </p:nvSpPr>
        <p:spPr>
          <a:xfrm>
            <a:off x="3086548" y="3397879"/>
            <a:ext cx="3079183" cy="574998"/>
          </a:xfrm>
          <a:prstGeom prst="rect">
            <a:avLst/>
          </a:prstGeom>
        </p:spPr>
        <p:txBody>
          <a:bodyPr vert="horz" wrap="square" lIns="0" tIns="11526" rIns="0" bIns="0" rtlCol="0">
            <a:spAutoFit/>
          </a:bodyPr>
          <a:lstStyle/>
          <a:p>
            <a:pPr marL="11526" marR="4611">
              <a:lnSpc>
                <a:spcPct val="112000"/>
              </a:lnSpc>
              <a:spcBef>
                <a:spcPts val="91"/>
              </a:spcBef>
            </a:pPr>
            <a:r>
              <a:rPr sz="1634" spc="-127" dirty="0">
                <a:latin typeface="Courier New"/>
                <a:cs typeface="Courier New"/>
              </a:rPr>
              <a:t>mnt = hash_get(mnts, path);  </a:t>
            </a:r>
            <a:r>
              <a:rPr sz="1634" spc="-127" dirty="0">
                <a:solidFill>
                  <a:srgbClr val="FFFFFF"/>
                </a:solidFill>
                <a:latin typeface="Courier New"/>
                <a:cs typeface="Courier New"/>
              </a:rPr>
              <a:t>spin_unlock(&amp;vfsmount_lock);</a:t>
            </a:r>
            <a:endParaRPr sz="1634">
              <a:latin typeface="Courier New"/>
              <a:cs typeface="Courier New"/>
            </a:endParaRPr>
          </a:p>
        </p:txBody>
      </p:sp>
      <p:sp>
        <p:nvSpPr>
          <p:cNvPr id="9" name="object 9"/>
          <p:cNvSpPr txBox="1"/>
          <p:nvPr/>
        </p:nvSpPr>
        <p:spPr>
          <a:xfrm>
            <a:off x="2212874" y="3955741"/>
            <a:ext cx="2097165" cy="569341"/>
          </a:xfrm>
          <a:prstGeom prst="rect">
            <a:avLst/>
          </a:prstGeom>
        </p:spPr>
        <p:txBody>
          <a:bodyPr vert="horz" wrap="square" lIns="0" tIns="40341" rIns="0" bIns="0" rtlCol="0">
            <a:spAutoFit/>
          </a:bodyPr>
          <a:lstStyle/>
          <a:p>
            <a:pPr marL="885192">
              <a:spcBef>
                <a:spcPts val="318"/>
              </a:spcBef>
            </a:pPr>
            <a:r>
              <a:rPr sz="1634" spc="-127" dirty="0">
                <a:latin typeface="Courier New"/>
                <a:cs typeface="Courier New"/>
              </a:rPr>
              <a:t>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p:txBody>
      </p:sp>
      <p:sp>
        <p:nvSpPr>
          <p:cNvPr id="10" name="object 10"/>
          <p:cNvSpPr txBox="1"/>
          <p:nvPr/>
        </p:nvSpPr>
        <p:spPr>
          <a:xfrm>
            <a:off x="6777192" y="3329877"/>
            <a:ext cx="3184071" cy="495417"/>
          </a:xfrm>
          <a:prstGeom prst="rect">
            <a:avLst/>
          </a:prstGeom>
        </p:spPr>
        <p:txBody>
          <a:bodyPr vert="horz" wrap="square" lIns="0" tIns="33426" rIns="0" bIns="0" rtlCol="0">
            <a:spAutoFit/>
          </a:bodyPr>
          <a:lstStyle/>
          <a:p>
            <a:pPr marL="69155" marR="4611" indent="-57630">
              <a:lnSpc>
                <a:spcPts val="1824"/>
              </a:lnSpc>
              <a:spcBef>
                <a:spcPts val="263"/>
              </a:spcBef>
              <a:tabLst>
                <a:tab pos="2255049" algn="l"/>
              </a:tabLst>
            </a:pPr>
            <a:r>
              <a:rPr sz="1634" spc="-5" dirty="0">
                <a:latin typeface="Arial"/>
                <a:cs typeface="Arial"/>
              </a:rPr>
              <a:t>Critical section</a:t>
            </a:r>
            <a:r>
              <a:rPr sz="1634" dirty="0">
                <a:latin typeface="Arial"/>
                <a:cs typeface="Arial"/>
              </a:rPr>
              <a:t> </a:t>
            </a:r>
            <a:r>
              <a:rPr sz="1634" spc="-5" dirty="0">
                <a:latin typeface="Arial"/>
                <a:cs typeface="Arial"/>
              </a:rPr>
              <a:t>is</a:t>
            </a:r>
            <a:r>
              <a:rPr sz="1634" dirty="0">
                <a:latin typeface="Arial"/>
                <a:cs typeface="Arial"/>
              </a:rPr>
              <a:t> </a:t>
            </a:r>
            <a:r>
              <a:rPr sz="1634" spc="-5" dirty="0">
                <a:latin typeface="Arial"/>
                <a:cs typeface="Arial"/>
              </a:rPr>
              <a:t>short.	Why</a:t>
            </a:r>
            <a:r>
              <a:rPr sz="1634" spc="-103" dirty="0">
                <a:latin typeface="Arial"/>
                <a:cs typeface="Arial"/>
              </a:rPr>
              <a:t> </a:t>
            </a:r>
            <a:r>
              <a:rPr sz="1634" spc="-9" dirty="0">
                <a:latin typeface="Arial"/>
                <a:cs typeface="Arial"/>
              </a:rPr>
              <a:t>does </a:t>
            </a:r>
            <a:r>
              <a:rPr sz="1634" dirty="0">
                <a:latin typeface="Arial"/>
                <a:cs typeface="Arial"/>
              </a:rPr>
              <a:t> </a:t>
            </a:r>
            <a:r>
              <a:rPr sz="1634" spc="-5" dirty="0">
                <a:latin typeface="Arial"/>
                <a:cs typeface="Arial"/>
              </a:rPr>
              <a:t>it cause </a:t>
            </a:r>
            <a:r>
              <a:rPr sz="1634" dirty="0">
                <a:latin typeface="Arial"/>
                <a:cs typeface="Arial"/>
              </a:rPr>
              <a:t>a </a:t>
            </a:r>
            <a:r>
              <a:rPr sz="1634" spc="-5" dirty="0">
                <a:latin typeface="Arial"/>
                <a:cs typeface="Arial"/>
              </a:rPr>
              <a:t>scalability</a:t>
            </a:r>
            <a:r>
              <a:rPr sz="1634" spc="-64" dirty="0">
                <a:latin typeface="Arial"/>
                <a:cs typeface="Arial"/>
              </a:rPr>
              <a:t> </a:t>
            </a:r>
            <a:r>
              <a:rPr sz="1634" spc="-9" dirty="0">
                <a:latin typeface="Arial"/>
                <a:cs typeface="Arial"/>
              </a:rPr>
              <a:t>bottleneck?</a:t>
            </a:r>
            <a:endParaRPr sz="1634">
              <a:latin typeface="Arial"/>
              <a:cs typeface="Arial"/>
            </a:endParaRPr>
          </a:p>
        </p:txBody>
      </p:sp>
      <p:sp>
        <p:nvSpPr>
          <p:cNvPr id="11" name="object 11"/>
          <p:cNvSpPr/>
          <p:nvPr/>
        </p:nvSpPr>
        <p:spPr>
          <a:xfrm>
            <a:off x="6128272" y="3417474"/>
            <a:ext cx="622407" cy="382665"/>
          </a:xfrm>
          <a:custGeom>
            <a:avLst/>
            <a:gdLst/>
            <a:ahLst/>
            <a:cxnLst/>
            <a:rect l="l" t="t" r="r" b="b"/>
            <a:pathLst>
              <a:path w="685800" h="421639">
                <a:moveTo>
                  <a:pt x="252729" y="0"/>
                </a:moveTo>
                <a:lnTo>
                  <a:pt x="0" y="210820"/>
                </a:lnTo>
                <a:lnTo>
                  <a:pt x="252729" y="421639"/>
                </a:lnTo>
                <a:lnTo>
                  <a:pt x="252729" y="293370"/>
                </a:lnTo>
                <a:lnTo>
                  <a:pt x="685800" y="293370"/>
                </a:lnTo>
                <a:lnTo>
                  <a:pt x="685800" y="128270"/>
                </a:lnTo>
                <a:lnTo>
                  <a:pt x="252729" y="128270"/>
                </a:lnTo>
                <a:lnTo>
                  <a:pt x="252729" y="0"/>
                </a:lnTo>
                <a:close/>
              </a:path>
            </a:pathLst>
          </a:custGeom>
          <a:solidFill>
            <a:srgbClr val="FF0000"/>
          </a:solidFill>
        </p:spPr>
        <p:txBody>
          <a:bodyPr wrap="square" lIns="0" tIns="0" rIns="0" bIns="0" rtlCol="0"/>
          <a:lstStyle/>
          <a:p>
            <a:endParaRPr sz="1634"/>
          </a:p>
        </p:txBody>
      </p:sp>
      <p:sp>
        <p:nvSpPr>
          <p:cNvPr id="12" name="object 12"/>
          <p:cNvSpPr/>
          <p:nvPr/>
        </p:nvSpPr>
        <p:spPr>
          <a:xfrm>
            <a:off x="6128272" y="3417474"/>
            <a:ext cx="622407" cy="382665"/>
          </a:xfrm>
          <a:custGeom>
            <a:avLst/>
            <a:gdLst/>
            <a:ahLst/>
            <a:cxnLst/>
            <a:rect l="l" t="t" r="r" b="b"/>
            <a:pathLst>
              <a:path w="685800" h="421639">
                <a:moveTo>
                  <a:pt x="685800" y="128270"/>
                </a:moveTo>
                <a:lnTo>
                  <a:pt x="252729" y="128270"/>
                </a:lnTo>
                <a:lnTo>
                  <a:pt x="252729" y="0"/>
                </a:lnTo>
                <a:lnTo>
                  <a:pt x="0" y="210820"/>
                </a:lnTo>
                <a:lnTo>
                  <a:pt x="252729" y="421639"/>
                </a:lnTo>
                <a:lnTo>
                  <a:pt x="252729" y="293370"/>
                </a:lnTo>
                <a:lnTo>
                  <a:pt x="685800" y="293370"/>
                </a:lnTo>
                <a:lnTo>
                  <a:pt x="685800" y="128270"/>
                </a:lnTo>
                <a:close/>
              </a:path>
            </a:pathLst>
          </a:custGeom>
          <a:ln w="3175">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3596454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50" y="564022"/>
            <a:ext cx="7153067" cy="503183"/>
          </a:xfrm>
          <a:prstGeom prst="rect">
            <a:avLst/>
          </a:prstGeom>
        </p:spPr>
        <p:txBody>
          <a:bodyPr vert="horz" wrap="square" lIns="0" tIns="11526" rIns="0" bIns="0" rtlCol="0" anchor="ctr">
            <a:spAutoFit/>
          </a:bodyPr>
          <a:lstStyle/>
          <a:p>
            <a:pPr marL="11526">
              <a:spcBef>
                <a:spcPts val="91"/>
              </a:spcBef>
            </a:pPr>
            <a:r>
              <a:rPr sz="3993" spc="-5"/>
              <a:t>Bottleneck: reading mount</a:t>
            </a:r>
            <a:r>
              <a:rPr sz="3993" spc="-45"/>
              <a:t> </a:t>
            </a:r>
            <a:r>
              <a:rPr sz="3993" spc="-5"/>
              <a:t>table</a:t>
            </a:r>
            <a:endParaRPr sz="3993"/>
          </a:p>
        </p:txBody>
      </p:sp>
      <p:sp>
        <p:nvSpPr>
          <p:cNvPr id="3" name="object 3"/>
          <p:cNvSpPr txBox="1"/>
          <p:nvPr/>
        </p:nvSpPr>
        <p:spPr>
          <a:xfrm>
            <a:off x="2059576" y="1724297"/>
            <a:ext cx="146381" cy="197882"/>
          </a:xfrm>
          <a:prstGeom prst="rect">
            <a:avLst/>
          </a:prstGeom>
        </p:spPr>
        <p:txBody>
          <a:bodyPr vert="horz" wrap="square" lIns="0" tIns="16136" rIns="0" bIns="0" rtlCol="0">
            <a:spAutoFit/>
          </a:bodyPr>
          <a:lstStyle/>
          <a:p>
            <a:pPr marL="11526">
              <a:spcBef>
                <a:spcPts val="127"/>
              </a:spcBef>
            </a:pPr>
            <a:r>
              <a:rPr sz="1180" spc="250" dirty="0">
                <a:latin typeface="Calibri"/>
                <a:cs typeface="Calibri"/>
              </a:rPr>
              <a:t>●</a:t>
            </a:r>
            <a:endParaRPr sz="1180">
              <a:latin typeface="Calibri"/>
              <a:cs typeface="Calibri"/>
            </a:endParaRPr>
          </a:p>
        </p:txBody>
      </p:sp>
      <p:sp>
        <p:nvSpPr>
          <p:cNvPr id="4" name="object 4"/>
          <p:cNvSpPr/>
          <p:nvPr/>
        </p:nvSpPr>
        <p:spPr>
          <a:xfrm>
            <a:off x="3045055" y="3196173"/>
            <a:ext cx="3118949" cy="258184"/>
          </a:xfrm>
          <a:custGeom>
            <a:avLst/>
            <a:gdLst/>
            <a:ahLst/>
            <a:cxnLst/>
            <a:rect l="l" t="t" r="r" b="b"/>
            <a:pathLst>
              <a:path w="3436620" h="284479">
                <a:moveTo>
                  <a:pt x="3436619" y="0"/>
                </a:moveTo>
                <a:lnTo>
                  <a:pt x="0" y="0"/>
                </a:lnTo>
                <a:lnTo>
                  <a:pt x="0" y="284479"/>
                </a:lnTo>
                <a:lnTo>
                  <a:pt x="3436619" y="284479"/>
                </a:lnTo>
                <a:lnTo>
                  <a:pt x="3436619" y="0"/>
                </a:lnTo>
                <a:close/>
              </a:path>
            </a:pathLst>
          </a:custGeom>
          <a:solidFill>
            <a:srgbClr val="FF0000"/>
          </a:solidFill>
        </p:spPr>
        <p:txBody>
          <a:bodyPr wrap="square" lIns="0" tIns="0" rIns="0" bIns="0" rtlCol="0"/>
          <a:lstStyle/>
          <a:p>
            <a:endParaRPr sz="1634"/>
          </a:p>
        </p:txBody>
      </p:sp>
      <p:sp>
        <p:nvSpPr>
          <p:cNvPr id="5" name="object 5"/>
          <p:cNvSpPr/>
          <p:nvPr/>
        </p:nvSpPr>
        <p:spPr>
          <a:xfrm>
            <a:off x="3045055" y="3745966"/>
            <a:ext cx="3118949" cy="258184"/>
          </a:xfrm>
          <a:custGeom>
            <a:avLst/>
            <a:gdLst/>
            <a:ahLst/>
            <a:cxnLst/>
            <a:rect l="l" t="t" r="r" b="b"/>
            <a:pathLst>
              <a:path w="3436620" h="284479">
                <a:moveTo>
                  <a:pt x="3436619" y="0"/>
                </a:moveTo>
                <a:lnTo>
                  <a:pt x="0" y="0"/>
                </a:lnTo>
                <a:lnTo>
                  <a:pt x="0" y="284480"/>
                </a:lnTo>
                <a:lnTo>
                  <a:pt x="3436619" y="284480"/>
                </a:lnTo>
                <a:lnTo>
                  <a:pt x="3436619" y="0"/>
                </a:lnTo>
                <a:close/>
              </a:path>
            </a:pathLst>
          </a:custGeom>
          <a:solidFill>
            <a:srgbClr val="FF0000"/>
          </a:solidFill>
        </p:spPr>
        <p:txBody>
          <a:bodyPr wrap="square" lIns="0" tIns="0" rIns="0" bIns="0" rtlCol="0"/>
          <a:lstStyle/>
          <a:p>
            <a:endParaRPr sz="1634"/>
          </a:p>
        </p:txBody>
      </p:sp>
      <p:sp>
        <p:nvSpPr>
          <p:cNvPr id="6" name="object 6"/>
          <p:cNvSpPr txBox="1"/>
          <p:nvPr/>
        </p:nvSpPr>
        <p:spPr>
          <a:xfrm>
            <a:off x="2212875" y="1599816"/>
            <a:ext cx="5043223" cy="1530186"/>
          </a:xfrm>
          <a:prstGeom prst="rect">
            <a:avLst/>
          </a:prstGeom>
        </p:spPr>
        <p:txBody>
          <a:bodyPr vert="horz" wrap="square" lIns="0" tIns="10373" rIns="0" bIns="0" rtlCol="0">
            <a:spAutoFit/>
          </a:bodyPr>
          <a:lstStyle/>
          <a:p>
            <a:pPr marL="136582">
              <a:spcBef>
                <a:spcPts val="82"/>
              </a:spcBef>
            </a:pPr>
            <a:r>
              <a:rPr sz="2723" spc="-213" dirty="0">
                <a:latin typeface="Courier New"/>
                <a:cs typeface="Courier New"/>
              </a:rPr>
              <a:t>sys_open</a:t>
            </a:r>
            <a:r>
              <a:rPr sz="2723" spc="-889" dirty="0">
                <a:latin typeface="Courier New"/>
                <a:cs typeface="Courier New"/>
              </a:rPr>
              <a:t> </a:t>
            </a:r>
            <a:r>
              <a:rPr sz="2723" spc="-9" dirty="0">
                <a:latin typeface="Arial"/>
                <a:cs typeface="Arial"/>
              </a:rPr>
              <a:t>eventually calls:</a:t>
            </a:r>
            <a:endParaRPr sz="2723">
              <a:latin typeface="Arial"/>
              <a:cs typeface="Arial"/>
            </a:endParaRPr>
          </a:p>
          <a:p>
            <a:pPr marL="11526">
              <a:spcBef>
                <a:spcPts val="2323"/>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p:txBody>
      </p:sp>
      <p:sp>
        <p:nvSpPr>
          <p:cNvPr id="7" name="object 7"/>
          <p:cNvSpPr txBox="1"/>
          <p:nvPr/>
        </p:nvSpPr>
        <p:spPr>
          <a:xfrm>
            <a:off x="3086549" y="3150071"/>
            <a:ext cx="2860189" cy="263118"/>
          </a:xfrm>
          <a:prstGeom prst="rect">
            <a:avLst/>
          </a:prstGeom>
        </p:spPr>
        <p:txBody>
          <a:bodyPr vert="horz" wrap="square" lIns="0" tIns="11526" rIns="0" bIns="0" rtlCol="0">
            <a:spAutoFit/>
          </a:bodyPr>
          <a:lstStyle/>
          <a:p>
            <a:pPr marL="11526">
              <a:spcBef>
                <a:spcPts val="91"/>
              </a:spcBef>
            </a:pPr>
            <a:r>
              <a:rPr sz="1634" spc="-127" dirty="0">
                <a:solidFill>
                  <a:srgbClr val="FFFFFF"/>
                </a:solidFill>
                <a:latin typeface="Courier New"/>
                <a:cs typeface="Courier New"/>
              </a:rPr>
              <a:t>spin_lock(&amp;vfsmount_lock);</a:t>
            </a:r>
            <a:endParaRPr sz="1634">
              <a:latin typeface="Courier New"/>
              <a:cs typeface="Courier New"/>
            </a:endParaRPr>
          </a:p>
        </p:txBody>
      </p:sp>
      <p:sp>
        <p:nvSpPr>
          <p:cNvPr id="8" name="object 8"/>
          <p:cNvSpPr txBox="1"/>
          <p:nvPr/>
        </p:nvSpPr>
        <p:spPr>
          <a:xfrm>
            <a:off x="3086548" y="3397879"/>
            <a:ext cx="3079183" cy="574998"/>
          </a:xfrm>
          <a:prstGeom prst="rect">
            <a:avLst/>
          </a:prstGeom>
        </p:spPr>
        <p:txBody>
          <a:bodyPr vert="horz" wrap="square" lIns="0" tIns="11526" rIns="0" bIns="0" rtlCol="0">
            <a:spAutoFit/>
          </a:bodyPr>
          <a:lstStyle/>
          <a:p>
            <a:pPr marL="11526" marR="4611">
              <a:lnSpc>
                <a:spcPct val="112000"/>
              </a:lnSpc>
              <a:spcBef>
                <a:spcPts val="91"/>
              </a:spcBef>
            </a:pPr>
            <a:r>
              <a:rPr sz="1634" spc="-127" dirty="0">
                <a:latin typeface="Courier New"/>
                <a:cs typeface="Courier New"/>
              </a:rPr>
              <a:t>mnt = hash_get(mnts, path);  </a:t>
            </a:r>
            <a:r>
              <a:rPr sz="1634" spc="-127" dirty="0">
                <a:solidFill>
                  <a:srgbClr val="FFFFFF"/>
                </a:solidFill>
                <a:latin typeface="Courier New"/>
                <a:cs typeface="Courier New"/>
              </a:rPr>
              <a:t>spin_unlock(&amp;vfsmount_lock);</a:t>
            </a:r>
            <a:endParaRPr sz="1634">
              <a:latin typeface="Courier New"/>
              <a:cs typeface="Courier New"/>
            </a:endParaRPr>
          </a:p>
        </p:txBody>
      </p:sp>
      <p:sp>
        <p:nvSpPr>
          <p:cNvPr id="9" name="object 9"/>
          <p:cNvSpPr txBox="1"/>
          <p:nvPr/>
        </p:nvSpPr>
        <p:spPr>
          <a:xfrm>
            <a:off x="2212874" y="3955741"/>
            <a:ext cx="2097165" cy="569341"/>
          </a:xfrm>
          <a:prstGeom prst="rect">
            <a:avLst/>
          </a:prstGeom>
        </p:spPr>
        <p:txBody>
          <a:bodyPr vert="horz" wrap="square" lIns="0" tIns="40341" rIns="0" bIns="0" rtlCol="0">
            <a:spAutoFit/>
          </a:bodyPr>
          <a:lstStyle/>
          <a:p>
            <a:pPr marL="885192">
              <a:spcBef>
                <a:spcPts val="318"/>
              </a:spcBef>
            </a:pPr>
            <a:r>
              <a:rPr sz="1634" spc="-127" dirty="0">
                <a:latin typeface="Courier New"/>
                <a:cs typeface="Courier New"/>
              </a:rPr>
              <a:t>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p:txBody>
      </p:sp>
      <p:sp>
        <p:nvSpPr>
          <p:cNvPr id="10" name="object 10"/>
          <p:cNvSpPr txBox="1"/>
          <p:nvPr/>
        </p:nvSpPr>
        <p:spPr>
          <a:xfrm>
            <a:off x="6777192" y="3329877"/>
            <a:ext cx="3184071" cy="495417"/>
          </a:xfrm>
          <a:prstGeom prst="rect">
            <a:avLst/>
          </a:prstGeom>
        </p:spPr>
        <p:txBody>
          <a:bodyPr vert="horz" wrap="square" lIns="0" tIns="33426" rIns="0" bIns="0" rtlCol="0">
            <a:spAutoFit/>
          </a:bodyPr>
          <a:lstStyle/>
          <a:p>
            <a:pPr marL="69155" marR="4611" indent="-57630">
              <a:lnSpc>
                <a:spcPts val="1824"/>
              </a:lnSpc>
              <a:spcBef>
                <a:spcPts val="263"/>
              </a:spcBef>
              <a:tabLst>
                <a:tab pos="2255049" algn="l"/>
              </a:tabLst>
            </a:pPr>
            <a:r>
              <a:rPr sz="1634" spc="-5" dirty="0">
                <a:latin typeface="Arial"/>
                <a:cs typeface="Arial"/>
              </a:rPr>
              <a:t>Critical section</a:t>
            </a:r>
            <a:r>
              <a:rPr sz="1634" dirty="0">
                <a:latin typeface="Arial"/>
                <a:cs typeface="Arial"/>
              </a:rPr>
              <a:t> </a:t>
            </a:r>
            <a:r>
              <a:rPr sz="1634" spc="-5" dirty="0">
                <a:latin typeface="Arial"/>
                <a:cs typeface="Arial"/>
              </a:rPr>
              <a:t>is</a:t>
            </a:r>
            <a:r>
              <a:rPr sz="1634" dirty="0">
                <a:latin typeface="Arial"/>
                <a:cs typeface="Arial"/>
              </a:rPr>
              <a:t> </a:t>
            </a:r>
            <a:r>
              <a:rPr sz="1634" spc="-5" dirty="0">
                <a:latin typeface="Arial"/>
                <a:cs typeface="Arial"/>
              </a:rPr>
              <a:t>short.	Why</a:t>
            </a:r>
            <a:r>
              <a:rPr sz="1634" spc="-103" dirty="0">
                <a:latin typeface="Arial"/>
                <a:cs typeface="Arial"/>
              </a:rPr>
              <a:t> </a:t>
            </a:r>
            <a:r>
              <a:rPr sz="1634" spc="-9" dirty="0">
                <a:latin typeface="Arial"/>
                <a:cs typeface="Arial"/>
              </a:rPr>
              <a:t>does </a:t>
            </a:r>
            <a:r>
              <a:rPr sz="1634" dirty="0">
                <a:latin typeface="Arial"/>
                <a:cs typeface="Arial"/>
              </a:rPr>
              <a:t> </a:t>
            </a:r>
            <a:r>
              <a:rPr sz="1634" spc="-5" dirty="0">
                <a:latin typeface="Arial"/>
                <a:cs typeface="Arial"/>
              </a:rPr>
              <a:t>it cause </a:t>
            </a:r>
            <a:r>
              <a:rPr sz="1634" dirty="0">
                <a:latin typeface="Arial"/>
                <a:cs typeface="Arial"/>
              </a:rPr>
              <a:t>a </a:t>
            </a:r>
            <a:r>
              <a:rPr sz="1634" spc="-5" dirty="0">
                <a:latin typeface="Arial"/>
                <a:cs typeface="Arial"/>
              </a:rPr>
              <a:t>scalability</a:t>
            </a:r>
            <a:r>
              <a:rPr sz="1634" spc="-64" dirty="0">
                <a:latin typeface="Arial"/>
                <a:cs typeface="Arial"/>
              </a:rPr>
              <a:t> </a:t>
            </a:r>
            <a:r>
              <a:rPr sz="1634" spc="-9" dirty="0">
                <a:latin typeface="Arial"/>
                <a:cs typeface="Arial"/>
              </a:rPr>
              <a:t>bottleneck?</a:t>
            </a:r>
            <a:endParaRPr sz="1634">
              <a:latin typeface="Arial"/>
              <a:cs typeface="Arial"/>
            </a:endParaRPr>
          </a:p>
        </p:txBody>
      </p:sp>
      <p:sp>
        <p:nvSpPr>
          <p:cNvPr id="11" name="object 11"/>
          <p:cNvSpPr/>
          <p:nvPr/>
        </p:nvSpPr>
        <p:spPr>
          <a:xfrm>
            <a:off x="6128272" y="3417474"/>
            <a:ext cx="622407" cy="382665"/>
          </a:xfrm>
          <a:custGeom>
            <a:avLst/>
            <a:gdLst/>
            <a:ahLst/>
            <a:cxnLst/>
            <a:rect l="l" t="t" r="r" b="b"/>
            <a:pathLst>
              <a:path w="685800" h="421639">
                <a:moveTo>
                  <a:pt x="252729" y="0"/>
                </a:moveTo>
                <a:lnTo>
                  <a:pt x="0" y="210820"/>
                </a:lnTo>
                <a:lnTo>
                  <a:pt x="252729" y="421639"/>
                </a:lnTo>
                <a:lnTo>
                  <a:pt x="252729" y="293370"/>
                </a:lnTo>
                <a:lnTo>
                  <a:pt x="685800" y="293370"/>
                </a:lnTo>
                <a:lnTo>
                  <a:pt x="685800" y="128270"/>
                </a:lnTo>
                <a:lnTo>
                  <a:pt x="252729" y="128270"/>
                </a:lnTo>
                <a:lnTo>
                  <a:pt x="252729" y="0"/>
                </a:lnTo>
                <a:close/>
              </a:path>
            </a:pathLst>
          </a:custGeom>
          <a:solidFill>
            <a:srgbClr val="FF0000"/>
          </a:solidFill>
        </p:spPr>
        <p:txBody>
          <a:bodyPr wrap="square" lIns="0" tIns="0" rIns="0" bIns="0" rtlCol="0"/>
          <a:lstStyle/>
          <a:p>
            <a:endParaRPr sz="1634"/>
          </a:p>
        </p:txBody>
      </p:sp>
      <p:sp>
        <p:nvSpPr>
          <p:cNvPr id="12" name="object 12"/>
          <p:cNvSpPr/>
          <p:nvPr/>
        </p:nvSpPr>
        <p:spPr>
          <a:xfrm>
            <a:off x="6128272" y="3417474"/>
            <a:ext cx="622407" cy="382665"/>
          </a:xfrm>
          <a:custGeom>
            <a:avLst/>
            <a:gdLst/>
            <a:ahLst/>
            <a:cxnLst/>
            <a:rect l="l" t="t" r="r" b="b"/>
            <a:pathLst>
              <a:path w="685800" h="421639">
                <a:moveTo>
                  <a:pt x="685800" y="128270"/>
                </a:moveTo>
                <a:lnTo>
                  <a:pt x="252729" y="128270"/>
                </a:lnTo>
                <a:lnTo>
                  <a:pt x="252729" y="0"/>
                </a:lnTo>
                <a:lnTo>
                  <a:pt x="0" y="210820"/>
                </a:lnTo>
                <a:lnTo>
                  <a:pt x="252729" y="421639"/>
                </a:lnTo>
                <a:lnTo>
                  <a:pt x="252729" y="293370"/>
                </a:lnTo>
                <a:lnTo>
                  <a:pt x="685800" y="293370"/>
                </a:lnTo>
                <a:lnTo>
                  <a:pt x="685800" y="128270"/>
                </a:lnTo>
                <a:close/>
              </a:path>
            </a:pathLst>
          </a:custGeom>
          <a:ln w="3175">
            <a:solidFill>
              <a:srgbClr val="000000"/>
            </a:solidFill>
          </a:ln>
        </p:spPr>
        <p:txBody>
          <a:bodyPr wrap="square" lIns="0" tIns="0" rIns="0" bIns="0" rtlCol="0"/>
          <a:lstStyle/>
          <a:p>
            <a:endParaRPr sz="1634"/>
          </a:p>
        </p:txBody>
      </p:sp>
      <p:sp>
        <p:nvSpPr>
          <p:cNvPr id="13" name="object 13"/>
          <p:cNvSpPr txBox="1"/>
          <p:nvPr/>
        </p:nvSpPr>
        <p:spPr>
          <a:xfrm>
            <a:off x="2064190" y="4762566"/>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14" name="object 14"/>
          <p:cNvSpPr txBox="1"/>
          <p:nvPr/>
        </p:nvSpPr>
        <p:spPr>
          <a:xfrm>
            <a:off x="2358102" y="4639236"/>
            <a:ext cx="7365146" cy="912824"/>
          </a:xfrm>
          <a:prstGeom prst="rect">
            <a:avLst/>
          </a:prstGeom>
        </p:spPr>
        <p:txBody>
          <a:bodyPr vert="horz" wrap="square" lIns="0" tIns="1153" rIns="0" bIns="0" rtlCol="0">
            <a:spAutoFit/>
          </a:bodyPr>
          <a:lstStyle/>
          <a:p>
            <a:pPr marL="11526" marR="4611">
              <a:lnSpc>
                <a:spcPct val="102299"/>
              </a:lnSpc>
              <a:spcBef>
                <a:spcPts val="9"/>
              </a:spcBef>
            </a:pPr>
            <a:r>
              <a:rPr sz="2904" spc="-222" dirty="0">
                <a:latin typeface="Courier New"/>
                <a:cs typeface="Courier New"/>
              </a:rPr>
              <a:t>spin_lock</a:t>
            </a:r>
            <a:r>
              <a:rPr sz="2904" spc="-935" dirty="0">
                <a:latin typeface="Courier New"/>
                <a:cs typeface="Courier New"/>
              </a:rPr>
              <a:t> </a:t>
            </a:r>
            <a:r>
              <a:rPr sz="2904" dirty="0">
                <a:latin typeface="Arial"/>
                <a:cs typeface="Arial"/>
              </a:rPr>
              <a:t>and</a:t>
            </a:r>
            <a:r>
              <a:rPr sz="2904" spc="9" dirty="0">
                <a:latin typeface="Arial"/>
                <a:cs typeface="Arial"/>
              </a:rPr>
              <a:t> </a:t>
            </a:r>
            <a:r>
              <a:rPr sz="2904" spc="-222" dirty="0">
                <a:latin typeface="Courier New"/>
                <a:cs typeface="Courier New"/>
              </a:rPr>
              <a:t>spin_unlock</a:t>
            </a:r>
            <a:r>
              <a:rPr sz="2904" spc="-935" dirty="0">
                <a:latin typeface="Courier New"/>
                <a:cs typeface="Courier New"/>
              </a:rPr>
              <a:t> </a:t>
            </a:r>
            <a:r>
              <a:rPr sz="2904" dirty="0">
                <a:latin typeface="Arial"/>
                <a:cs typeface="Arial"/>
              </a:rPr>
              <a:t>use </a:t>
            </a:r>
            <a:r>
              <a:rPr sz="2904" spc="-5" dirty="0">
                <a:latin typeface="Arial"/>
                <a:cs typeface="Arial"/>
              </a:rPr>
              <a:t>many</a:t>
            </a:r>
            <a:r>
              <a:rPr sz="2904" dirty="0">
                <a:latin typeface="Arial"/>
                <a:cs typeface="Arial"/>
              </a:rPr>
              <a:t> </a:t>
            </a:r>
            <a:r>
              <a:rPr sz="2904" spc="-5" dirty="0">
                <a:latin typeface="Arial"/>
                <a:cs typeface="Arial"/>
              </a:rPr>
              <a:t>more  cycles than the critical</a:t>
            </a:r>
            <a:r>
              <a:rPr sz="2904" spc="14" dirty="0">
                <a:latin typeface="Arial"/>
                <a:cs typeface="Arial"/>
              </a:rPr>
              <a:t> </a:t>
            </a:r>
            <a:r>
              <a:rPr sz="2904" spc="-5" dirty="0">
                <a:latin typeface="Arial"/>
                <a:cs typeface="Arial"/>
              </a:rPr>
              <a:t>section</a:t>
            </a:r>
            <a:endParaRPr sz="2904">
              <a:latin typeface="Arial"/>
              <a:cs typeface="Arial"/>
            </a:endParaRPr>
          </a:p>
        </p:txBody>
      </p:sp>
    </p:spTree>
    <p:extLst>
      <p:ext uri="{BB962C8B-B14F-4D97-AF65-F5344CB8AC3E}">
        <p14:creationId xmlns:p14="http://schemas.microsoft.com/office/powerpoint/2010/main" val="4202900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3" name="object 3"/>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Linux	spin lock</a:t>
            </a:r>
            <a:r>
              <a:rPr sz="3993" spc="-59" dirty="0"/>
              <a:t> </a:t>
            </a:r>
            <a:r>
              <a:rPr sz="3993" spc="-5" dirty="0"/>
              <a:t>implementation</a:t>
            </a:r>
            <a:endParaRPr sz="3993" dirty="0"/>
          </a:p>
        </p:txBody>
      </p:sp>
      <p:sp>
        <p:nvSpPr>
          <p:cNvPr id="4" name="object 4"/>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5" name="object 5"/>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sp>
        <p:nvSpPr>
          <p:cNvPr id="6" name="object 6"/>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 name="object 7"/>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 name="object 9"/>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 name="object 11"/>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1" name="object 21"/>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3" name="object 23"/>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7" name="object 37"/>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9" name="object 39"/>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5" name="object 55"/>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9" name="object 69"/>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1" name="object 71"/>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3" name="object 73"/>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3" name="object 83"/>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5" name="object 85"/>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7" name="object 87"/>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9" name="object 89"/>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3" name="object 103"/>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5" name="object 105"/>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6" name="object 106"/>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5" name="object 115"/>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7" name="object 117"/>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9" name="object 119"/>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1" name="object 121"/>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2" name="object 122"/>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6" name="object 146"/>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graphicFrame>
        <p:nvGraphicFramePr>
          <p:cNvPr id="147" name="object 147"/>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4858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object 3">
            <a:extLst>
              <a:ext uri="{FF2B5EF4-FFF2-40B4-BE49-F238E27FC236}">
                <a16:creationId xmlns:a16="http://schemas.microsoft.com/office/drawing/2014/main" id="{7D1302CC-4A9C-4585-B7A2-94B1A25E758C}"/>
              </a:ext>
            </a:extLst>
          </p:cNvPr>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Linux	spin lock</a:t>
            </a:r>
            <a:r>
              <a:rPr sz="3993" spc="-59" dirty="0"/>
              <a:t> </a:t>
            </a:r>
            <a:r>
              <a:rPr sz="3993" spc="-5" dirty="0"/>
              <a:t>implementation</a:t>
            </a:r>
            <a:endParaRPr sz="3993" dirty="0"/>
          </a:p>
        </p:txBody>
      </p:sp>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45" name="object 145"/>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46" name="object 146"/>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47" name="object 147"/>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50" name="object 150"/>
          <p:cNvSpPr/>
          <p:nvPr/>
        </p:nvSpPr>
        <p:spPr>
          <a:xfrm>
            <a:off x="5462067" y="41493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1" name="object 151"/>
          <p:cNvSpPr/>
          <p:nvPr/>
        </p:nvSpPr>
        <p:spPr>
          <a:xfrm>
            <a:off x="7329287" y="103734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7" name="Speech Bubble: Rectangle with Corners Rounded 156">
            <a:extLst>
              <a:ext uri="{FF2B5EF4-FFF2-40B4-BE49-F238E27FC236}">
                <a16:creationId xmlns:a16="http://schemas.microsoft.com/office/drawing/2014/main" id="{0F4A3ADC-0E21-447D-A0AA-5063ED173272}"/>
              </a:ext>
            </a:extLst>
          </p:cNvPr>
          <p:cNvSpPr/>
          <p:nvPr/>
        </p:nvSpPr>
        <p:spPr>
          <a:xfrm>
            <a:off x="5462067" y="520117"/>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Allocate a Ticket</a:t>
            </a:r>
          </a:p>
        </p:txBody>
      </p:sp>
    </p:spTree>
    <p:extLst>
      <p:ext uri="{BB962C8B-B14F-4D97-AF65-F5344CB8AC3E}">
        <p14:creationId xmlns:p14="http://schemas.microsoft.com/office/powerpoint/2010/main" val="2582950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object 3">
            <a:extLst>
              <a:ext uri="{FF2B5EF4-FFF2-40B4-BE49-F238E27FC236}">
                <a16:creationId xmlns:a16="http://schemas.microsoft.com/office/drawing/2014/main" id="{EAA6A6D3-3142-4A08-8209-AAEA340E8437}"/>
              </a:ext>
            </a:extLst>
          </p:cNvPr>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Linux	spin lock</a:t>
            </a:r>
            <a:r>
              <a:rPr sz="3993" spc="-59" dirty="0"/>
              <a:t> </a:t>
            </a:r>
            <a:r>
              <a:rPr sz="3993" spc="-5" dirty="0"/>
              <a:t>implementation</a:t>
            </a:r>
            <a:endParaRPr sz="3993" dirty="0"/>
          </a:p>
        </p:txBody>
      </p:sp>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9" name="object 9"/>
          <p:cNvSpPr/>
          <p:nvPr/>
        </p:nvSpPr>
        <p:spPr>
          <a:xfrm>
            <a:off x="3300933"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0" name="object 10"/>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715871"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12" name="object 12"/>
          <p:cNvSpPr/>
          <p:nvPr/>
        </p:nvSpPr>
        <p:spPr>
          <a:xfrm>
            <a:off x="3715871"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3" name="object 13"/>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1" name="object 21"/>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4519236"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5" name="object 25"/>
          <p:cNvSpPr/>
          <p:nvPr/>
        </p:nvSpPr>
        <p:spPr>
          <a:xfrm>
            <a:off x="4519236"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4934174"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8" name="object 28"/>
          <p:cNvSpPr/>
          <p:nvPr/>
        </p:nvSpPr>
        <p:spPr>
          <a:xfrm>
            <a:off x="4934174"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5349112"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31" name="object 31"/>
          <p:cNvSpPr/>
          <p:nvPr/>
        </p:nvSpPr>
        <p:spPr>
          <a:xfrm>
            <a:off x="5349112"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4" name="object 34"/>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6" name="object 36"/>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8" name="object 38"/>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40" name="object 40"/>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4" name="object 44"/>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8" name="object 48"/>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2" name="object 52"/>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4" name="object 54"/>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6" name="object 56"/>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0" name="object 60"/>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6" name="object 66"/>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8" name="object 68"/>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0" name="object 70"/>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2" name="object 72"/>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6" name="object 76"/>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8" name="object 78"/>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0" name="object 80"/>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2" name="object 82"/>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4" name="object 84"/>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6" name="object 86"/>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8" name="object 88"/>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2" name="object 92"/>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4" name="object 94"/>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6" name="object 96"/>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8" name="object 98"/>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0" name="object 100"/>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2" name="object 102"/>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4" name="object 104"/>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6" name="object 106"/>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7" name="object 107"/>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8" name="object 108"/>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0" name="object 110"/>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2" name="object 112"/>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4" name="object 114"/>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6" name="object 116"/>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8" name="object 118"/>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0" name="object 120"/>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2" name="object 122"/>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3" name="object 123"/>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4" name="object 124"/>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6" name="object 126"/>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8" name="object 128"/>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0" name="object 130"/>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2" name="object 132"/>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4" name="object 134"/>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7" name="object 147"/>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8" name="object 148"/>
          <p:cNvSpPr/>
          <p:nvPr/>
        </p:nvSpPr>
        <p:spPr>
          <a:xfrm>
            <a:off x="3217945" y="3989166"/>
            <a:ext cx="2725911" cy="0"/>
          </a:xfrm>
          <a:custGeom>
            <a:avLst/>
            <a:gdLst/>
            <a:ahLst/>
            <a:cxnLst/>
            <a:rect l="l" t="t" r="r" b="b"/>
            <a:pathLst>
              <a:path w="3003550">
                <a:moveTo>
                  <a:pt x="0" y="0"/>
                </a:moveTo>
                <a:lnTo>
                  <a:pt x="3003550" y="0"/>
                </a:lnTo>
              </a:path>
            </a:pathLst>
          </a:custGeom>
          <a:ln w="55880">
            <a:solidFill>
              <a:srgbClr val="FF0000"/>
            </a:solidFill>
          </a:ln>
        </p:spPr>
        <p:txBody>
          <a:bodyPr wrap="square" lIns="0" tIns="0" rIns="0" bIns="0" rtlCol="0"/>
          <a:lstStyle/>
          <a:p>
            <a:endParaRPr sz="1634"/>
          </a:p>
        </p:txBody>
      </p:sp>
      <p:sp>
        <p:nvSpPr>
          <p:cNvPr id="149" name="object 149"/>
          <p:cNvSpPr/>
          <p:nvPr/>
        </p:nvSpPr>
        <p:spPr>
          <a:xfrm>
            <a:off x="5891988" y="3902721"/>
            <a:ext cx="261641" cy="174043"/>
          </a:xfrm>
          <a:custGeom>
            <a:avLst/>
            <a:gdLst/>
            <a:ahLst/>
            <a:cxnLst/>
            <a:rect l="l" t="t" r="r" b="b"/>
            <a:pathLst>
              <a:path w="288289" h="191770">
                <a:moveTo>
                  <a:pt x="0" y="0"/>
                </a:moveTo>
                <a:lnTo>
                  <a:pt x="0" y="191769"/>
                </a:lnTo>
                <a:lnTo>
                  <a:pt x="288289" y="96519"/>
                </a:lnTo>
                <a:lnTo>
                  <a:pt x="0" y="0"/>
                </a:lnTo>
                <a:close/>
              </a:path>
            </a:pathLst>
          </a:custGeom>
          <a:solidFill>
            <a:srgbClr val="FF0000"/>
          </a:solidFill>
        </p:spPr>
        <p:txBody>
          <a:bodyPr wrap="square" lIns="0" tIns="0" rIns="0" bIns="0" rtlCol="0"/>
          <a:lstStyle/>
          <a:p>
            <a:endParaRPr sz="1634"/>
          </a:p>
        </p:txBody>
      </p:sp>
      <p:sp>
        <p:nvSpPr>
          <p:cNvPr id="150" name="object 150"/>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52" name="object 152"/>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53" name="object 153"/>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54" name="object 154"/>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62" name="Speech Bubble: Rectangle with Corners Rounded 161">
            <a:extLst>
              <a:ext uri="{FF2B5EF4-FFF2-40B4-BE49-F238E27FC236}">
                <a16:creationId xmlns:a16="http://schemas.microsoft.com/office/drawing/2014/main" id="{BB135372-1F38-4512-ACD4-C99D5D1F28FA}"/>
              </a:ext>
            </a:extLst>
          </p:cNvPr>
          <p:cNvSpPr/>
          <p:nvPr/>
        </p:nvSpPr>
        <p:spPr>
          <a:xfrm>
            <a:off x="5462067" y="520117"/>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Allocate a Ticket</a:t>
            </a:r>
          </a:p>
        </p:txBody>
      </p:sp>
    </p:spTree>
    <p:extLst>
      <p:ext uri="{BB962C8B-B14F-4D97-AF65-F5344CB8AC3E}">
        <p14:creationId xmlns:p14="http://schemas.microsoft.com/office/powerpoint/2010/main" val="265664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EC09B3-9BB1-428C-BE85-C1CFF247A19F}"/>
              </a:ext>
            </a:extLst>
          </p:cNvPr>
          <p:cNvPicPr>
            <a:picLocks noChangeAspect="1"/>
          </p:cNvPicPr>
          <p:nvPr/>
        </p:nvPicPr>
        <p:blipFill>
          <a:blip r:embed="rId3"/>
          <a:stretch>
            <a:fillRect/>
          </a:stretch>
        </p:blipFill>
        <p:spPr>
          <a:xfrm>
            <a:off x="6524573" y="2124656"/>
            <a:ext cx="4982319" cy="2584217"/>
          </a:xfrm>
          <a:prstGeom prst="rect">
            <a:avLst/>
          </a:prstGeom>
        </p:spPr>
      </p:pic>
      <p:sp>
        <p:nvSpPr>
          <p:cNvPr id="2" name="Title 1">
            <a:extLst>
              <a:ext uri="{FF2B5EF4-FFF2-40B4-BE49-F238E27FC236}">
                <a16:creationId xmlns:a16="http://schemas.microsoft.com/office/drawing/2014/main" id="{C580085B-7C9D-498F-BBAD-DCA61217CE63}"/>
              </a:ext>
            </a:extLst>
          </p:cNvPr>
          <p:cNvSpPr>
            <a:spLocks noGrp="1"/>
          </p:cNvSpPr>
          <p:nvPr>
            <p:ph type="title"/>
          </p:nvPr>
        </p:nvSpPr>
        <p:spPr/>
        <p:txBody>
          <a:bodyPr/>
          <a:lstStyle/>
          <a:p>
            <a:r>
              <a:rPr lang="en-US" dirty="0"/>
              <a:t>Inside a multicore Chip</a:t>
            </a:r>
          </a:p>
        </p:txBody>
      </p:sp>
      <p:sp>
        <p:nvSpPr>
          <p:cNvPr id="3" name="Content Placeholder 2">
            <a:extLst>
              <a:ext uri="{FF2B5EF4-FFF2-40B4-BE49-F238E27FC236}">
                <a16:creationId xmlns:a16="http://schemas.microsoft.com/office/drawing/2014/main" id="{61E7AAAA-191D-4A53-88AF-06BC4A9C6AB8}"/>
              </a:ext>
            </a:extLst>
          </p:cNvPr>
          <p:cNvSpPr>
            <a:spLocks noGrp="1"/>
          </p:cNvSpPr>
          <p:nvPr>
            <p:ph idx="1"/>
          </p:nvPr>
        </p:nvSpPr>
        <p:spPr/>
        <p:txBody>
          <a:bodyPr>
            <a:normAutofit lnSpcReduction="10000"/>
          </a:bodyPr>
          <a:lstStyle/>
          <a:p>
            <a:r>
              <a:rPr lang="en-US" dirty="0"/>
              <a:t>There are many challenges</a:t>
            </a:r>
          </a:p>
          <a:p>
            <a:pPr>
              <a:buFont typeface="Wingdings" panose="05000000000000000000" pitchFamily="2" charset="2"/>
              <a:buChar char="Ø"/>
            </a:pPr>
            <a:r>
              <a:rPr lang="en-US" dirty="0"/>
              <a:t> Heat dissipation</a:t>
            </a:r>
          </a:p>
          <a:p>
            <a:pPr>
              <a:buFont typeface="Wingdings" panose="05000000000000000000" pitchFamily="2" charset="2"/>
              <a:buChar char="Ø"/>
            </a:pPr>
            <a:r>
              <a:rPr lang="en-US" dirty="0"/>
              <a:t> Memory bus contention</a:t>
            </a:r>
          </a:p>
          <a:p>
            <a:pPr>
              <a:buFont typeface="Wingdings" panose="05000000000000000000" pitchFamily="2" charset="2"/>
              <a:buChar char="Ø"/>
            </a:pPr>
            <a:r>
              <a:rPr lang="en-US" dirty="0"/>
              <a:t> Tradeoff between last-level cache</a:t>
            </a:r>
            <a:br>
              <a:rPr lang="en-US" dirty="0"/>
            </a:br>
            <a:r>
              <a:rPr lang="en-US" dirty="0"/>
              <a:t>   size and number of cores… </a:t>
            </a:r>
          </a:p>
          <a:p>
            <a:pPr>
              <a:buFont typeface="Wingdings" panose="05000000000000000000" pitchFamily="2" charset="2"/>
              <a:buChar char="Ø"/>
            </a:pPr>
            <a:r>
              <a:rPr lang="en-US" dirty="0"/>
              <a:t> Intel </a:t>
            </a:r>
            <a:r>
              <a:rPr lang="en-US" dirty="0" err="1"/>
              <a:t>SkyLake</a:t>
            </a:r>
            <a:r>
              <a:rPr lang="en-US" dirty="0"/>
              <a:t> has 28 cores, 2 DRAM memory controllers, separate L2</a:t>
            </a:r>
            <a:br>
              <a:rPr lang="en-US" dirty="0"/>
            </a:br>
            <a:r>
              <a:rPr lang="en-US" dirty="0"/>
              <a:t>   cache for each core.  DRAM memory lives outside the CPU chip itself</a:t>
            </a:r>
          </a:p>
          <a:p>
            <a:pPr>
              <a:buFont typeface="Wingdings" panose="05000000000000000000" pitchFamily="2" charset="2"/>
              <a:buChar char="Ø"/>
            </a:pPr>
            <a:r>
              <a:rPr lang="en-US" dirty="0"/>
              <a:t> Typical DRAM capacity on “beefy” servers: 256Gb per socket</a:t>
            </a:r>
          </a:p>
          <a:p>
            <a:endParaRPr lang="en-US" dirty="0"/>
          </a:p>
        </p:txBody>
      </p:sp>
      <p:sp>
        <p:nvSpPr>
          <p:cNvPr id="4" name="Footer Placeholder 3">
            <a:extLst>
              <a:ext uri="{FF2B5EF4-FFF2-40B4-BE49-F238E27FC236}">
                <a16:creationId xmlns:a16="http://schemas.microsoft.com/office/drawing/2014/main" id="{DDA7D11A-1E7C-4E10-B642-BBAEDA842F5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E62EDDC4-B0FA-47B2-BCE3-765C73AF8D33}"/>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8" name="Picture 7">
            <a:extLst>
              <a:ext uri="{FF2B5EF4-FFF2-40B4-BE49-F238E27FC236}">
                <a16:creationId xmlns:a16="http://schemas.microsoft.com/office/drawing/2014/main" id="{1A668D35-61C8-4A12-8F13-846F579981EC}"/>
              </a:ext>
            </a:extLst>
          </p:cNvPr>
          <p:cNvPicPr>
            <a:picLocks noChangeAspect="1"/>
          </p:cNvPicPr>
          <p:nvPr/>
        </p:nvPicPr>
        <p:blipFill rotWithShape="1">
          <a:blip r:embed="rId4"/>
          <a:srcRect l="21347" t="6768" r="21653" b="5647"/>
          <a:stretch/>
        </p:blipFill>
        <p:spPr>
          <a:xfrm>
            <a:off x="10127699" y="252866"/>
            <a:ext cx="1824564" cy="1576989"/>
          </a:xfrm>
          <a:prstGeom prst="rect">
            <a:avLst/>
          </a:prstGeom>
        </p:spPr>
      </p:pic>
      <p:pic>
        <p:nvPicPr>
          <p:cNvPr id="10" name="Picture 9">
            <a:extLst>
              <a:ext uri="{FF2B5EF4-FFF2-40B4-BE49-F238E27FC236}">
                <a16:creationId xmlns:a16="http://schemas.microsoft.com/office/drawing/2014/main" id="{4AFBAF37-DF2B-44AE-8D83-E6B9E98FB95F}"/>
              </a:ext>
            </a:extLst>
          </p:cNvPr>
          <p:cNvPicPr>
            <a:picLocks noChangeAspect="1"/>
          </p:cNvPicPr>
          <p:nvPr/>
        </p:nvPicPr>
        <p:blipFill>
          <a:blip r:embed="rId5"/>
          <a:stretch>
            <a:fillRect/>
          </a:stretch>
        </p:blipFill>
        <p:spPr>
          <a:xfrm>
            <a:off x="6372224" y="2031023"/>
            <a:ext cx="5362575" cy="2742926"/>
          </a:xfrm>
          <a:prstGeom prst="rect">
            <a:avLst/>
          </a:prstGeom>
        </p:spPr>
      </p:pic>
    </p:spTree>
    <p:extLst>
      <p:ext uri="{BB962C8B-B14F-4D97-AF65-F5344CB8AC3E}">
        <p14:creationId xmlns:p14="http://schemas.microsoft.com/office/powerpoint/2010/main" val="7935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2" name="object 12"/>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519236"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4" name="object 24"/>
          <p:cNvSpPr/>
          <p:nvPr/>
        </p:nvSpPr>
        <p:spPr>
          <a:xfrm>
            <a:off x="4519236"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5" name="object 25"/>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4934174"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7" name="object 27"/>
          <p:cNvSpPr/>
          <p:nvPr/>
        </p:nvSpPr>
        <p:spPr>
          <a:xfrm>
            <a:off x="4934174"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8" name="object 28"/>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5349112"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30" name="object 30"/>
          <p:cNvSpPr/>
          <p:nvPr/>
        </p:nvSpPr>
        <p:spPr>
          <a:xfrm>
            <a:off x="5349112"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1" name="object 31"/>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7" name="object 37"/>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9" name="object 39"/>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5" name="object 55"/>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9" name="object 69"/>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1" name="object 71"/>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3" name="object 73"/>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3" name="object 83"/>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5" name="object 85"/>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7" name="object 87"/>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9" name="object 89"/>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3" name="object 103"/>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5" name="object 105"/>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6" name="object 106"/>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5" name="object 115"/>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7" name="object 117"/>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9" name="object 119"/>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1" name="object 121"/>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2" name="object 122"/>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8" name="object 148"/>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3426566" y="3989166"/>
            <a:ext cx="2727064" cy="0"/>
          </a:xfrm>
          <a:custGeom>
            <a:avLst/>
            <a:gdLst/>
            <a:ahLst/>
            <a:cxnLst/>
            <a:rect l="l" t="t" r="r" b="b"/>
            <a:pathLst>
              <a:path w="3004820">
                <a:moveTo>
                  <a:pt x="0" y="0"/>
                </a:moveTo>
                <a:lnTo>
                  <a:pt x="3004820" y="0"/>
                </a:lnTo>
              </a:path>
            </a:pathLst>
          </a:custGeom>
          <a:ln w="55880">
            <a:solidFill>
              <a:srgbClr val="FF0000"/>
            </a:solidFill>
          </a:ln>
        </p:spPr>
        <p:txBody>
          <a:bodyPr wrap="square" lIns="0" tIns="0" rIns="0" bIns="0" rtlCol="0"/>
          <a:lstStyle/>
          <a:p>
            <a:endParaRPr sz="1634"/>
          </a:p>
        </p:txBody>
      </p:sp>
      <p:sp>
        <p:nvSpPr>
          <p:cNvPr id="150" name="object 150"/>
          <p:cNvSpPr/>
          <p:nvPr/>
        </p:nvSpPr>
        <p:spPr>
          <a:xfrm>
            <a:off x="3217945" y="3901568"/>
            <a:ext cx="261641" cy="174043"/>
          </a:xfrm>
          <a:custGeom>
            <a:avLst/>
            <a:gdLst/>
            <a:ahLst/>
            <a:cxnLst/>
            <a:rect l="l" t="t" r="r" b="b"/>
            <a:pathLst>
              <a:path w="288289" h="191770">
                <a:moveTo>
                  <a:pt x="288289" y="0"/>
                </a:moveTo>
                <a:lnTo>
                  <a:pt x="0" y="96519"/>
                </a:lnTo>
                <a:lnTo>
                  <a:pt x="287019" y="191769"/>
                </a:lnTo>
                <a:lnTo>
                  <a:pt x="288289" y="0"/>
                </a:lnTo>
                <a:close/>
              </a:path>
            </a:pathLst>
          </a:custGeom>
          <a:solidFill>
            <a:srgbClr val="FF0000"/>
          </a:solidFill>
        </p:spPr>
        <p:txBody>
          <a:bodyPr wrap="square" lIns="0" tIns="0" rIns="0" bIns="0" rtlCol="0"/>
          <a:lstStyle/>
          <a:p>
            <a:endParaRPr sz="1634"/>
          </a:p>
        </p:txBody>
      </p:sp>
      <p:sp>
        <p:nvSpPr>
          <p:cNvPr id="151" name="object 151"/>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53" name="object 153"/>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54" name="object 15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55" name="object 155"/>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58" name="object 158"/>
          <p:cNvSpPr/>
          <p:nvPr/>
        </p:nvSpPr>
        <p:spPr>
          <a:xfrm>
            <a:off x="5462067" y="41493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9" name="object 159"/>
          <p:cNvSpPr/>
          <p:nvPr/>
        </p:nvSpPr>
        <p:spPr>
          <a:xfrm>
            <a:off x="7329287" y="103734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66" name="object 144">
            <a:extLst>
              <a:ext uri="{FF2B5EF4-FFF2-40B4-BE49-F238E27FC236}">
                <a16:creationId xmlns:a16="http://schemas.microsoft.com/office/drawing/2014/main" id="{99E38812-8067-4F31-B6BD-FF8E80221A66}"/>
              </a:ext>
            </a:extLst>
          </p:cNvPr>
          <p:cNvSpPr txBox="1">
            <a:spLocks/>
          </p:cNvSpPr>
          <p:nvPr/>
        </p:nvSpPr>
        <p:spPr>
          <a:xfrm>
            <a:off x="2646254" y="242594"/>
            <a:ext cx="6931190" cy="519022"/>
          </a:xfrm>
          <a:prstGeom prst="rect">
            <a:avLst/>
          </a:prstGeom>
        </p:spPr>
        <p:txBody>
          <a:bodyPr vert="horz" wrap="square" lIns="0" tIns="11526" rIns="0" bIns="0" rtlCol="0" anchor="ctr">
            <a:sp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11526">
              <a:spcBef>
                <a:spcPts val="91"/>
              </a:spcBef>
              <a:tabLst>
                <a:tab pos="1364670" algn="l"/>
              </a:tabLst>
            </a:pPr>
            <a:r>
              <a:rPr lang="en-US" sz="3993" b="1" spc="-5" dirty="0">
                <a:solidFill>
                  <a:srgbClr val="C00000"/>
                </a:solidFill>
              </a:rPr>
              <a:t>Linux	spin lock</a:t>
            </a:r>
            <a:r>
              <a:rPr lang="en-US" sz="3993" b="1" spc="-59" dirty="0">
                <a:solidFill>
                  <a:srgbClr val="C00000"/>
                </a:solidFill>
              </a:rPr>
              <a:t> </a:t>
            </a:r>
            <a:r>
              <a:rPr lang="en-US" sz="3993" b="1" spc="-5" dirty="0">
                <a:solidFill>
                  <a:srgbClr val="C00000"/>
                </a:solidFill>
              </a:rPr>
              <a:t>implementation</a:t>
            </a:r>
            <a:endParaRPr lang="en-US" sz="3993" b="1" dirty="0">
              <a:solidFill>
                <a:srgbClr val="C00000"/>
              </a:solidFill>
            </a:endParaRPr>
          </a:p>
        </p:txBody>
      </p:sp>
      <p:sp>
        <p:nvSpPr>
          <p:cNvPr id="168" name="Speech Bubble: Rectangle with Corners Rounded 167">
            <a:extLst>
              <a:ext uri="{FF2B5EF4-FFF2-40B4-BE49-F238E27FC236}">
                <a16:creationId xmlns:a16="http://schemas.microsoft.com/office/drawing/2014/main" id="{21A79777-7FAC-4D69-9C0E-1F941224ADE9}"/>
              </a:ext>
            </a:extLst>
          </p:cNvPr>
          <p:cNvSpPr/>
          <p:nvPr/>
        </p:nvSpPr>
        <p:spPr>
          <a:xfrm>
            <a:off x="5462067" y="520117"/>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Allocate a Ticket</a:t>
            </a:r>
          </a:p>
        </p:txBody>
      </p:sp>
    </p:spTree>
    <p:extLst>
      <p:ext uri="{BB962C8B-B14F-4D97-AF65-F5344CB8AC3E}">
        <p14:creationId xmlns:p14="http://schemas.microsoft.com/office/powerpoint/2010/main" val="29644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751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2" name="object 142"/>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3426566" y="3963808"/>
            <a:ext cx="2727064" cy="51867"/>
          </a:xfrm>
          <a:custGeom>
            <a:avLst/>
            <a:gdLst/>
            <a:ahLst/>
            <a:cxnLst/>
            <a:rect l="l" t="t" r="r" b="b"/>
            <a:pathLst>
              <a:path w="3004820" h="57150">
                <a:moveTo>
                  <a:pt x="0" y="0"/>
                </a:moveTo>
                <a:lnTo>
                  <a:pt x="0" y="54610"/>
                </a:lnTo>
                <a:lnTo>
                  <a:pt x="3004820" y="57150"/>
                </a:lnTo>
                <a:lnTo>
                  <a:pt x="3004820" y="2540"/>
                </a:lnTo>
                <a:lnTo>
                  <a:pt x="0" y="0"/>
                </a:lnTo>
                <a:close/>
              </a:path>
            </a:pathLst>
          </a:custGeom>
          <a:solidFill>
            <a:srgbClr val="FF0000"/>
          </a:solidFill>
        </p:spPr>
        <p:txBody>
          <a:bodyPr wrap="square" lIns="0" tIns="0" rIns="0" bIns="0" rtlCol="0"/>
          <a:lstStyle/>
          <a:p>
            <a:endParaRPr sz="1634"/>
          </a:p>
        </p:txBody>
      </p:sp>
      <p:sp>
        <p:nvSpPr>
          <p:cNvPr id="144" name="object 144"/>
          <p:cNvSpPr/>
          <p:nvPr/>
        </p:nvSpPr>
        <p:spPr>
          <a:xfrm>
            <a:off x="3217945" y="3901568"/>
            <a:ext cx="261641" cy="175196"/>
          </a:xfrm>
          <a:custGeom>
            <a:avLst/>
            <a:gdLst/>
            <a:ahLst/>
            <a:cxnLst/>
            <a:rect l="l" t="t" r="r" b="b"/>
            <a:pathLst>
              <a:path w="288289" h="193039">
                <a:moveTo>
                  <a:pt x="288289" y="0"/>
                </a:moveTo>
                <a:lnTo>
                  <a:pt x="0" y="96519"/>
                </a:lnTo>
                <a:lnTo>
                  <a:pt x="287019" y="193039"/>
                </a:lnTo>
                <a:lnTo>
                  <a:pt x="288289" y="0"/>
                </a:lnTo>
                <a:close/>
              </a:path>
            </a:pathLst>
          </a:custGeom>
          <a:solidFill>
            <a:srgbClr val="FF0000"/>
          </a:solidFill>
        </p:spPr>
        <p:txBody>
          <a:bodyPr wrap="square" lIns="0" tIns="0" rIns="0" bIns="0" rtlCol="0"/>
          <a:lstStyle/>
          <a:p>
            <a:endParaRPr sz="1634"/>
          </a:p>
        </p:txBody>
      </p:sp>
      <p:sp>
        <p:nvSpPr>
          <p:cNvPr id="145" name="object 145"/>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47" name="object 147"/>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48" name="object 148"/>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49" name="object 149"/>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50" name="object 150"/>
          <p:cNvSpPr/>
          <p:nvPr/>
        </p:nvSpPr>
        <p:spPr>
          <a:xfrm>
            <a:off x="5462067" y="414938"/>
            <a:ext cx="1867220" cy="1296681"/>
          </a:xfrm>
          <a:custGeom>
            <a:avLst/>
            <a:gdLst/>
            <a:ahLst/>
            <a:cxnLst/>
            <a:rect l="l" t="t" r="r" b="b"/>
            <a:pathLst>
              <a:path w="2057400" h="1428750">
                <a:moveTo>
                  <a:pt x="1714500" y="0"/>
                </a:moveTo>
                <a:lnTo>
                  <a:pt x="341629" y="0"/>
                </a:lnTo>
                <a:lnTo>
                  <a:pt x="277725" y="2564"/>
                </a:lnTo>
                <a:lnTo>
                  <a:pt x="215919" y="9802"/>
                </a:lnTo>
                <a:lnTo>
                  <a:pt x="158191" y="21029"/>
                </a:lnTo>
                <a:lnTo>
                  <a:pt x="106521" y="35559"/>
                </a:lnTo>
                <a:lnTo>
                  <a:pt x="62887" y="52709"/>
                </a:lnTo>
                <a:lnTo>
                  <a:pt x="29269" y="71794"/>
                </a:lnTo>
                <a:lnTo>
                  <a:pt x="0" y="113029"/>
                </a:lnTo>
                <a:lnTo>
                  <a:pt x="0" y="571500"/>
                </a:lnTo>
                <a:lnTo>
                  <a:pt x="29269" y="613469"/>
                </a:lnTo>
                <a:lnTo>
                  <a:pt x="62887" y="632779"/>
                </a:lnTo>
                <a:lnTo>
                  <a:pt x="106521" y="650081"/>
                </a:lnTo>
                <a:lnTo>
                  <a:pt x="158191" y="664703"/>
                </a:lnTo>
                <a:lnTo>
                  <a:pt x="215919" y="675977"/>
                </a:lnTo>
                <a:lnTo>
                  <a:pt x="277725" y="683232"/>
                </a:lnTo>
                <a:lnTo>
                  <a:pt x="341629" y="685800"/>
                </a:lnTo>
                <a:lnTo>
                  <a:pt x="403860" y="1428750"/>
                </a:lnTo>
                <a:lnTo>
                  <a:pt x="853439" y="685800"/>
                </a:lnTo>
                <a:lnTo>
                  <a:pt x="1714500" y="685800"/>
                </a:lnTo>
                <a:lnTo>
                  <a:pt x="1778458" y="683232"/>
                </a:lnTo>
                <a:lnTo>
                  <a:pt x="1840408" y="675977"/>
                </a:lnTo>
                <a:lnTo>
                  <a:pt x="1898339" y="664703"/>
                </a:lnTo>
                <a:lnTo>
                  <a:pt x="1950243" y="650081"/>
                </a:lnTo>
                <a:lnTo>
                  <a:pt x="1994110" y="632779"/>
                </a:lnTo>
                <a:lnTo>
                  <a:pt x="2027932" y="613469"/>
                </a:lnTo>
                <a:lnTo>
                  <a:pt x="2057400" y="571500"/>
                </a:lnTo>
                <a:lnTo>
                  <a:pt x="2057400" y="113029"/>
                </a:lnTo>
                <a:lnTo>
                  <a:pt x="2027932" y="71794"/>
                </a:lnTo>
                <a:lnTo>
                  <a:pt x="1994110" y="52709"/>
                </a:lnTo>
                <a:lnTo>
                  <a:pt x="1950243" y="35559"/>
                </a:lnTo>
                <a:lnTo>
                  <a:pt x="1898339" y="21029"/>
                </a:lnTo>
                <a:lnTo>
                  <a:pt x="1840408" y="9802"/>
                </a:lnTo>
                <a:lnTo>
                  <a:pt x="1778458" y="2564"/>
                </a:lnTo>
                <a:lnTo>
                  <a:pt x="1714500" y="0"/>
                </a:lnTo>
                <a:close/>
              </a:path>
            </a:pathLst>
          </a:custGeom>
          <a:solidFill>
            <a:srgbClr val="FFFFFF"/>
          </a:solidFill>
        </p:spPr>
        <p:txBody>
          <a:bodyPr wrap="square" lIns="0" tIns="0" rIns="0" bIns="0" rtlCol="0"/>
          <a:lstStyle/>
          <a:p>
            <a:endParaRPr sz="1634"/>
          </a:p>
        </p:txBody>
      </p:sp>
      <p:sp>
        <p:nvSpPr>
          <p:cNvPr id="153" name="object 153"/>
          <p:cNvSpPr/>
          <p:nvPr/>
        </p:nvSpPr>
        <p:spPr>
          <a:xfrm>
            <a:off x="7329287" y="103734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60" name="object 3">
            <a:extLst>
              <a:ext uri="{FF2B5EF4-FFF2-40B4-BE49-F238E27FC236}">
                <a16:creationId xmlns:a16="http://schemas.microsoft.com/office/drawing/2014/main" id="{8618482A-D281-4926-B36D-424BC2E27CB7}"/>
              </a:ext>
            </a:extLst>
          </p:cNvPr>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Linux	spin lock</a:t>
            </a:r>
            <a:r>
              <a:rPr sz="3993" spc="-59" dirty="0"/>
              <a:t> </a:t>
            </a:r>
            <a:r>
              <a:rPr sz="3993" spc="-5" dirty="0"/>
              <a:t>implementation</a:t>
            </a:r>
            <a:endParaRPr sz="3993" dirty="0"/>
          </a:p>
        </p:txBody>
      </p:sp>
      <p:sp>
        <p:nvSpPr>
          <p:cNvPr id="161" name="Speech Bubble: Rectangle with Corners Rounded 160">
            <a:extLst>
              <a:ext uri="{FF2B5EF4-FFF2-40B4-BE49-F238E27FC236}">
                <a16:creationId xmlns:a16="http://schemas.microsoft.com/office/drawing/2014/main" id="{1EFAD23A-E537-40E4-B49F-D210651A28EF}"/>
              </a:ext>
            </a:extLst>
          </p:cNvPr>
          <p:cNvSpPr/>
          <p:nvPr/>
        </p:nvSpPr>
        <p:spPr>
          <a:xfrm>
            <a:off x="5462067" y="520117"/>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Allocate a Ticket</a:t>
            </a:r>
          </a:p>
        </p:txBody>
      </p:sp>
    </p:spTree>
    <p:extLst>
      <p:ext uri="{BB962C8B-B14F-4D97-AF65-F5344CB8AC3E}">
        <p14:creationId xmlns:p14="http://schemas.microsoft.com/office/powerpoint/2010/main" val="3695102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object 3">
            <a:extLst>
              <a:ext uri="{FF2B5EF4-FFF2-40B4-BE49-F238E27FC236}">
                <a16:creationId xmlns:a16="http://schemas.microsoft.com/office/drawing/2014/main" id="{B388F792-D5CB-4EEF-99AF-0D67A7A5D1B6}"/>
              </a:ext>
            </a:extLst>
          </p:cNvPr>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Linux	spin lock</a:t>
            </a:r>
            <a:r>
              <a:rPr sz="3993" spc="-59" dirty="0"/>
              <a:t> </a:t>
            </a:r>
            <a:r>
              <a:rPr sz="3993" spc="-5" dirty="0"/>
              <a:t>implementation</a:t>
            </a:r>
            <a:endParaRPr sz="3993" dirty="0"/>
          </a:p>
        </p:txBody>
      </p:sp>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2" name="object 142"/>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3426566" y="3963808"/>
            <a:ext cx="2727064" cy="51867"/>
          </a:xfrm>
          <a:custGeom>
            <a:avLst/>
            <a:gdLst/>
            <a:ahLst/>
            <a:cxnLst/>
            <a:rect l="l" t="t" r="r" b="b"/>
            <a:pathLst>
              <a:path w="3004820" h="57150">
                <a:moveTo>
                  <a:pt x="0" y="0"/>
                </a:moveTo>
                <a:lnTo>
                  <a:pt x="0" y="54610"/>
                </a:lnTo>
                <a:lnTo>
                  <a:pt x="3004820" y="57150"/>
                </a:lnTo>
                <a:lnTo>
                  <a:pt x="3004820" y="2540"/>
                </a:lnTo>
                <a:lnTo>
                  <a:pt x="0" y="0"/>
                </a:lnTo>
                <a:close/>
              </a:path>
            </a:pathLst>
          </a:custGeom>
          <a:solidFill>
            <a:srgbClr val="FF0000"/>
          </a:solidFill>
        </p:spPr>
        <p:txBody>
          <a:bodyPr wrap="square" lIns="0" tIns="0" rIns="0" bIns="0" rtlCol="0"/>
          <a:lstStyle/>
          <a:p>
            <a:endParaRPr sz="1634"/>
          </a:p>
        </p:txBody>
      </p:sp>
      <p:sp>
        <p:nvSpPr>
          <p:cNvPr id="144" name="object 144"/>
          <p:cNvSpPr/>
          <p:nvPr/>
        </p:nvSpPr>
        <p:spPr>
          <a:xfrm>
            <a:off x="3217945" y="3901568"/>
            <a:ext cx="261641" cy="175196"/>
          </a:xfrm>
          <a:custGeom>
            <a:avLst/>
            <a:gdLst/>
            <a:ahLst/>
            <a:cxnLst/>
            <a:rect l="l" t="t" r="r" b="b"/>
            <a:pathLst>
              <a:path w="288289" h="193039">
                <a:moveTo>
                  <a:pt x="288289" y="0"/>
                </a:moveTo>
                <a:lnTo>
                  <a:pt x="0" y="96519"/>
                </a:lnTo>
                <a:lnTo>
                  <a:pt x="287019" y="193039"/>
                </a:lnTo>
                <a:lnTo>
                  <a:pt x="288289" y="0"/>
                </a:lnTo>
                <a:close/>
              </a:path>
            </a:pathLst>
          </a:custGeom>
          <a:solidFill>
            <a:srgbClr val="FF0000"/>
          </a:solidFill>
        </p:spPr>
        <p:txBody>
          <a:bodyPr wrap="square" lIns="0" tIns="0" rIns="0" bIns="0" rtlCol="0"/>
          <a:lstStyle/>
          <a:p>
            <a:endParaRPr sz="1634"/>
          </a:p>
        </p:txBody>
      </p:sp>
      <p:sp>
        <p:nvSpPr>
          <p:cNvPr id="146" name="object 146"/>
          <p:cNvSpPr/>
          <p:nvPr/>
        </p:nvSpPr>
        <p:spPr>
          <a:xfrm>
            <a:off x="4009785" y="2904566"/>
            <a:ext cx="2018210" cy="1037343"/>
          </a:xfrm>
          <a:custGeom>
            <a:avLst/>
            <a:gdLst/>
            <a:ahLst/>
            <a:cxnLst/>
            <a:rect l="l" t="t" r="r" b="b"/>
            <a:pathLst>
              <a:path w="2057400" h="1365250">
                <a:moveTo>
                  <a:pt x="341630" y="0"/>
                </a:moveTo>
                <a:lnTo>
                  <a:pt x="277725" y="2564"/>
                </a:lnTo>
                <a:lnTo>
                  <a:pt x="215919" y="9802"/>
                </a:lnTo>
                <a:lnTo>
                  <a:pt x="158191" y="21029"/>
                </a:lnTo>
                <a:lnTo>
                  <a:pt x="106521" y="35559"/>
                </a:lnTo>
                <a:lnTo>
                  <a:pt x="62887" y="52709"/>
                </a:lnTo>
                <a:lnTo>
                  <a:pt x="29269" y="71794"/>
                </a:lnTo>
                <a:lnTo>
                  <a:pt x="0" y="113029"/>
                </a:lnTo>
                <a:lnTo>
                  <a:pt x="0" y="199389"/>
                </a:lnTo>
                <a:lnTo>
                  <a:pt x="0" y="284479"/>
                </a:lnTo>
                <a:lnTo>
                  <a:pt x="0" y="400050"/>
                </a:lnTo>
                <a:lnTo>
                  <a:pt x="0" y="486410"/>
                </a:lnTo>
                <a:lnTo>
                  <a:pt x="0" y="571500"/>
                </a:lnTo>
                <a:lnTo>
                  <a:pt x="7647" y="592819"/>
                </a:lnTo>
                <a:lnTo>
                  <a:pt x="62887" y="632779"/>
                </a:lnTo>
                <a:lnTo>
                  <a:pt x="106521" y="650081"/>
                </a:lnTo>
                <a:lnTo>
                  <a:pt x="158191" y="664703"/>
                </a:lnTo>
                <a:lnTo>
                  <a:pt x="215919" y="675977"/>
                </a:lnTo>
                <a:lnTo>
                  <a:pt x="277725" y="683232"/>
                </a:lnTo>
                <a:lnTo>
                  <a:pt x="341630" y="685800"/>
                </a:lnTo>
                <a:lnTo>
                  <a:pt x="598170" y="685800"/>
                </a:lnTo>
                <a:lnTo>
                  <a:pt x="853439" y="685800"/>
                </a:lnTo>
                <a:lnTo>
                  <a:pt x="1202689" y="685800"/>
                </a:lnTo>
                <a:lnTo>
                  <a:pt x="1291589" y="1365250"/>
                </a:lnTo>
                <a:lnTo>
                  <a:pt x="1714500" y="685800"/>
                </a:lnTo>
                <a:lnTo>
                  <a:pt x="1778458" y="683232"/>
                </a:lnTo>
                <a:lnTo>
                  <a:pt x="1840408" y="675977"/>
                </a:lnTo>
                <a:lnTo>
                  <a:pt x="1898339" y="664703"/>
                </a:lnTo>
                <a:lnTo>
                  <a:pt x="1950243" y="650081"/>
                </a:lnTo>
                <a:lnTo>
                  <a:pt x="1994110" y="632779"/>
                </a:lnTo>
                <a:lnTo>
                  <a:pt x="2027932" y="613469"/>
                </a:lnTo>
                <a:lnTo>
                  <a:pt x="2057400" y="571500"/>
                </a:lnTo>
                <a:lnTo>
                  <a:pt x="2057400" y="486410"/>
                </a:lnTo>
                <a:lnTo>
                  <a:pt x="2057400" y="400050"/>
                </a:lnTo>
                <a:lnTo>
                  <a:pt x="2057400" y="284479"/>
                </a:lnTo>
                <a:lnTo>
                  <a:pt x="2057400" y="199389"/>
                </a:lnTo>
                <a:lnTo>
                  <a:pt x="2057400" y="113029"/>
                </a:lnTo>
                <a:lnTo>
                  <a:pt x="2049698" y="92129"/>
                </a:lnTo>
                <a:lnTo>
                  <a:pt x="1994110" y="52709"/>
                </a:lnTo>
                <a:lnTo>
                  <a:pt x="1950243" y="35560"/>
                </a:lnTo>
                <a:lnTo>
                  <a:pt x="1898339" y="21029"/>
                </a:lnTo>
                <a:lnTo>
                  <a:pt x="1840408" y="9802"/>
                </a:lnTo>
                <a:lnTo>
                  <a:pt x="1778458" y="2564"/>
                </a:lnTo>
                <a:lnTo>
                  <a:pt x="1714500" y="0"/>
                </a:lnTo>
                <a:lnTo>
                  <a:pt x="1459229" y="0"/>
                </a:lnTo>
                <a:lnTo>
                  <a:pt x="1202689" y="0"/>
                </a:lnTo>
                <a:lnTo>
                  <a:pt x="853439" y="0"/>
                </a:lnTo>
                <a:lnTo>
                  <a:pt x="598170" y="0"/>
                </a:lnTo>
                <a:lnTo>
                  <a:pt x="341630" y="0"/>
                </a:lnTo>
                <a:close/>
              </a:path>
            </a:pathLst>
          </a:custGeom>
          <a:ln w="36659">
            <a:solidFill>
              <a:srgbClr val="FF0000"/>
            </a:solidFill>
          </a:ln>
        </p:spPr>
        <p:txBody>
          <a:bodyPr wrap="square" lIns="0" tIns="0" rIns="0" bIns="0" rtlCol="0"/>
          <a:lstStyle/>
          <a:p>
            <a:endParaRPr sz="1634"/>
          </a:p>
        </p:txBody>
      </p:sp>
      <p:sp>
        <p:nvSpPr>
          <p:cNvPr id="147" name="object 147"/>
          <p:cNvSpPr/>
          <p:nvPr/>
        </p:nvSpPr>
        <p:spPr>
          <a:xfrm>
            <a:off x="4009785" y="290456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48" name="object 148"/>
          <p:cNvSpPr/>
          <p:nvPr/>
        </p:nvSpPr>
        <p:spPr>
          <a:xfrm>
            <a:off x="5877005" y="3526971"/>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49" name="object 149"/>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51" name="object 151"/>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52" name="object 152"/>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53" name="object 153"/>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spcBef>
                          <a:spcPts val="20"/>
                        </a:spcBef>
                      </a:pPr>
                      <a:endParaRPr sz="1900" dirty="0">
                        <a:latin typeface="Times New Roman"/>
                        <a:cs typeface="Times New Roman"/>
                      </a:endParaRPr>
                    </a:p>
                    <a:p>
                      <a:pPr marL="2688590">
                        <a:lnSpc>
                          <a:spcPct val="100000"/>
                        </a:lnSpc>
                      </a:pPr>
                      <a:r>
                        <a:rPr sz="1600" spc="-10" dirty="0">
                          <a:latin typeface="Arial"/>
                          <a:cs typeface="Arial"/>
                        </a:rPr>
                        <a:t>120 </a:t>
                      </a:r>
                      <a:r>
                        <a:rPr sz="1600" dirty="0">
                          <a:latin typeface="Arial"/>
                          <a:cs typeface="Arial"/>
                        </a:rPr>
                        <a:t>– </a:t>
                      </a:r>
                      <a:r>
                        <a:rPr sz="1600" spc="-10" dirty="0">
                          <a:latin typeface="Arial"/>
                          <a:cs typeface="Arial"/>
                        </a:rPr>
                        <a:t>420</a:t>
                      </a:r>
                      <a:r>
                        <a:rPr sz="1600" spc="-60" dirty="0">
                          <a:latin typeface="Arial"/>
                          <a:cs typeface="Arial"/>
                        </a:rPr>
                        <a:t> </a:t>
                      </a:r>
                      <a:r>
                        <a:rPr sz="1600" spc="-10" dirty="0">
                          <a:latin typeface="Arial"/>
                          <a:cs typeface="Arial"/>
                        </a:rPr>
                        <a:t>cycles</a:t>
                      </a:r>
                      <a:endParaRPr sz="1600" dirty="0">
                        <a:latin typeface="Arial"/>
                        <a:cs typeface="Arial"/>
                      </a:endParaRPr>
                    </a:p>
                  </a:txBody>
                  <a:tcPr marL="0" marR="0" marT="2305"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56" name="object 156"/>
          <p:cNvSpPr/>
          <p:nvPr/>
        </p:nvSpPr>
        <p:spPr>
          <a:xfrm>
            <a:off x="5462067" y="41493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7" name="object 157"/>
          <p:cNvSpPr/>
          <p:nvPr/>
        </p:nvSpPr>
        <p:spPr>
          <a:xfrm>
            <a:off x="7329287" y="103734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62" name="Speech Bubble: Rectangle with Corners Rounded 161">
            <a:extLst>
              <a:ext uri="{FF2B5EF4-FFF2-40B4-BE49-F238E27FC236}">
                <a16:creationId xmlns:a16="http://schemas.microsoft.com/office/drawing/2014/main" id="{74ED1D76-A05A-476B-850B-F416ADE147C3}"/>
              </a:ext>
            </a:extLst>
          </p:cNvPr>
          <p:cNvSpPr/>
          <p:nvPr/>
        </p:nvSpPr>
        <p:spPr>
          <a:xfrm>
            <a:off x="5462067" y="520117"/>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Allocate a Ticket</a:t>
            </a:r>
          </a:p>
        </p:txBody>
      </p:sp>
    </p:spTree>
    <p:extLst>
      <p:ext uri="{BB962C8B-B14F-4D97-AF65-F5344CB8AC3E}">
        <p14:creationId xmlns:p14="http://schemas.microsoft.com/office/powerpoint/2010/main" val="1931795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2" name="object 142"/>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44" name="object 144"/>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Linux	spin lock</a:t>
            </a:r>
            <a:r>
              <a:rPr sz="3993" spc="-59" dirty="0"/>
              <a:t> </a:t>
            </a:r>
            <a:r>
              <a:rPr sz="3993" spc="-5" dirty="0"/>
              <a:t>implementation</a:t>
            </a:r>
            <a:endParaRPr sz="3993" dirty="0"/>
          </a:p>
        </p:txBody>
      </p:sp>
      <p:sp>
        <p:nvSpPr>
          <p:cNvPr id="145" name="object 145"/>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46" name="object 146"/>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sp>
        <p:nvSpPr>
          <p:cNvPr id="147" name="object 147"/>
          <p:cNvSpPr txBox="1"/>
          <p:nvPr/>
        </p:nvSpPr>
        <p:spPr>
          <a:xfrm>
            <a:off x="2648561" y="2108116"/>
            <a:ext cx="1442485" cy="263118"/>
          </a:xfrm>
          <a:prstGeom prst="rect">
            <a:avLst/>
          </a:prstGeom>
        </p:spPr>
        <p:txBody>
          <a:bodyPr vert="horz" wrap="square" lIns="0" tIns="11526" rIns="0" bIns="0" rtlCol="0">
            <a:spAutoFit/>
          </a:bodyPr>
          <a:lstStyle/>
          <a:p>
            <a:pPr marL="11526">
              <a:spcBef>
                <a:spcPts val="91"/>
              </a:spcBef>
              <a:tabLst>
                <a:tab pos="339439" algn="l"/>
              </a:tabLst>
            </a:pPr>
            <a:r>
              <a:rPr sz="1634" spc="-127" dirty="0">
                <a:latin typeface="Courier New"/>
                <a:cs typeface="Courier New"/>
              </a:rPr>
              <a:t>;	/* Spin</a:t>
            </a:r>
            <a:r>
              <a:rPr sz="1634" spc="-185" dirty="0">
                <a:latin typeface="Courier New"/>
                <a:cs typeface="Courier New"/>
              </a:rPr>
              <a:t> </a:t>
            </a:r>
            <a:r>
              <a:rPr sz="1634" spc="-127" dirty="0">
                <a:latin typeface="Courier New"/>
                <a:cs typeface="Courier New"/>
              </a:rPr>
              <a:t>*/</a:t>
            </a:r>
            <a:endParaRPr sz="1634">
              <a:latin typeface="Courier New"/>
              <a:cs typeface="Courier New"/>
            </a:endParaRPr>
          </a:p>
        </p:txBody>
      </p:sp>
      <p:sp>
        <p:nvSpPr>
          <p:cNvPr id="148" name="object 148"/>
          <p:cNvSpPr txBox="1"/>
          <p:nvPr/>
        </p:nvSpPr>
        <p:spPr>
          <a:xfrm>
            <a:off x="1818684" y="2387046"/>
            <a:ext cx="131973" cy="263118"/>
          </a:xfrm>
          <a:prstGeom prst="rect">
            <a:avLst/>
          </a:prstGeom>
        </p:spPr>
        <p:txBody>
          <a:bodyPr vert="horz" wrap="square" lIns="0" tIns="11526" rIns="0" bIns="0" rtlCol="0">
            <a:spAutoFit/>
          </a:bodyPr>
          <a:lstStyle/>
          <a:p>
            <a:pPr marL="11526">
              <a:spcBef>
                <a:spcPts val="91"/>
              </a:spcBef>
            </a:pPr>
            <a:r>
              <a:rPr sz="1634" spc="-127" dirty="0">
                <a:latin typeface="Courier New"/>
                <a:cs typeface="Courier New"/>
              </a:rPr>
              <a:t>}</a:t>
            </a:r>
            <a:endParaRPr sz="1634">
              <a:latin typeface="Courier New"/>
              <a:cs typeface="Courier New"/>
            </a:endParaRPr>
          </a:p>
        </p:txBody>
      </p:sp>
      <p:sp>
        <p:nvSpPr>
          <p:cNvPr id="149" name="object 149"/>
          <p:cNvSpPr/>
          <p:nvPr/>
        </p:nvSpPr>
        <p:spPr>
          <a:xfrm>
            <a:off x="1727627" y="930152"/>
            <a:ext cx="4399493" cy="1867220"/>
          </a:xfrm>
          <a:custGeom>
            <a:avLst/>
            <a:gdLst/>
            <a:ahLst/>
            <a:cxnLst/>
            <a:rect l="l" t="t" r="r" b="b"/>
            <a:pathLst>
              <a:path w="4847590" h="2057400">
                <a:moveTo>
                  <a:pt x="2423160" y="2057399"/>
                </a:moveTo>
                <a:lnTo>
                  <a:pt x="0" y="2057399"/>
                </a:lnTo>
                <a:lnTo>
                  <a:pt x="0" y="0"/>
                </a:lnTo>
                <a:lnTo>
                  <a:pt x="4847590" y="0"/>
                </a:lnTo>
                <a:lnTo>
                  <a:pt x="4847590" y="2057399"/>
                </a:lnTo>
                <a:lnTo>
                  <a:pt x="2423160" y="2057399"/>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6130578" y="930152"/>
            <a:ext cx="4337253" cy="1331259"/>
          </a:xfrm>
          <a:custGeom>
            <a:avLst/>
            <a:gdLst/>
            <a:ahLst/>
            <a:cxnLst/>
            <a:rect l="l" t="t" r="r" b="b"/>
            <a:pathLst>
              <a:path w="4779009" h="1466850">
                <a:moveTo>
                  <a:pt x="2388870" y="1466849"/>
                </a:moveTo>
                <a:lnTo>
                  <a:pt x="0" y="1466849"/>
                </a:lnTo>
                <a:lnTo>
                  <a:pt x="0" y="0"/>
                </a:lnTo>
                <a:lnTo>
                  <a:pt x="4779009" y="0"/>
                </a:lnTo>
                <a:lnTo>
                  <a:pt x="4779009" y="1466849"/>
                </a:lnTo>
                <a:lnTo>
                  <a:pt x="2388870" y="1466849"/>
                </a:lnTo>
                <a:close/>
              </a:path>
            </a:pathLst>
          </a:custGeom>
          <a:ln w="3175">
            <a:solidFill>
              <a:srgbClr val="000000"/>
            </a:solidFill>
          </a:ln>
        </p:spPr>
        <p:txBody>
          <a:bodyPr wrap="square" lIns="0" tIns="0" rIns="0" bIns="0" rtlCol="0"/>
          <a:lstStyle/>
          <a:p>
            <a:endParaRPr sz="1634"/>
          </a:p>
        </p:txBody>
      </p:sp>
      <p:sp>
        <p:nvSpPr>
          <p:cNvPr id="151" name="object 151"/>
          <p:cNvSpPr txBox="1"/>
          <p:nvPr/>
        </p:nvSpPr>
        <p:spPr>
          <a:xfrm>
            <a:off x="6187057" y="2202630"/>
            <a:ext cx="2097165" cy="263118"/>
          </a:xfrm>
          <a:prstGeom prst="rect">
            <a:avLst/>
          </a:prstGeom>
        </p:spPr>
        <p:txBody>
          <a:bodyPr vert="horz" wrap="square" lIns="0" tIns="11526" rIns="0" bIns="0" rtlCol="0">
            <a:spAutoFit/>
          </a:bodyPr>
          <a:lstStyle/>
          <a:p>
            <a:pPr marL="11526">
              <a:spcBef>
                <a:spcPts val="91"/>
              </a:spcBef>
            </a:pPr>
            <a:r>
              <a:rPr sz="1634" spc="-127" dirty="0">
                <a:latin typeface="Courier New"/>
                <a:cs typeface="Courier New"/>
              </a:rPr>
              <a:t>struct spinlock_t</a:t>
            </a:r>
            <a:r>
              <a:rPr sz="1634" spc="-154" dirty="0">
                <a:latin typeface="Courier New"/>
                <a:cs typeface="Courier New"/>
              </a:rPr>
              <a:t> </a:t>
            </a:r>
            <a:r>
              <a:rPr sz="1634" spc="-127" dirty="0">
                <a:latin typeface="Courier New"/>
                <a:cs typeface="Courier New"/>
              </a:rPr>
              <a:t>{</a:t>
            </a:r>
            <a:endParaRPr sz="1634">
              <a:latin typeface="Courier New"/>
              <a:cs typeface="Courier New"/>
            </a:endParaRPr>
          </a:p>
        </p:txBody>
      </p:sp>
      <p:sp>
        <p:nvSpPr>
          <p:cNvPr id="152" name="object 152"/>
          <p:cNvSpPr txBox="1"/>
          <p:nvPr/>
        </p:nvSpPr>
        <p:spPr>
          <a:xfrm>
            <a:off x="6601994" y="2452744"/>
            <a:ext cx="2097165" cy="574998"/>
          </a:xfrm>
          <a:prstGeom prst="rect">
            <a:avLst/>
          </a:prstGeom>
        </p:spPr>
        <p:txBody>
          <a:bodyPr vert="horz" wrap="square" lIns="0" tIns="11526" rIns="0" bIns="0" rtlCol="0">
            <a:spAutoFit/>
          </a:bodyPr>
          <a:lstStyle/>
          <a:p>
            <a:pPr marL="11526" marR="4611">
              <a:lnSpc>
                <a:spcPct val="111600"/>
              </a:lnSpc>
              <a:spcBef>
                <a:spcPts val="91"/>
              </a:spcBef>
            </a:pPr>
            <a:r>
              <a:rPr sz="1634" spc="-127" dirty="0">
                <a:solidFill>
                  <a:srgbClr val="FFFFFF"/>
                </a:solidFill>
                <a:latin typeface="Courier New"/>
                <a:cs typeface="Courier New"/>
              </a:rPr>
              <a:t>int current_ticket;  int</a:t>
            </a:r>
            <a:r>
              <a:rPr sz="1634" spc="-172" dirty="0">
                <a:solidFill>
                  <a:srgbClr val="FFFFFF"/>
                </a:solidFill>
                <a:latin typeface="Courier New"/>
                <a:cs typeface="Courier New"/>
              </a:rPr>
              <a:t> </a:t>
            </a:r>
            <a:r>
              <a:rPr sz="1634" spc="-127" dirty="0">
                <a:solidFill>
                  <a:srgbClr val="FFFFFF"/>
                </a:solidFill>
                <a:latin typeface="Courier New"/>
                <a:cs typeface="Courier New"/>
              </a:rPr>
              <a:t>next_ticket;</a:t>
            </a:r>
            <a:endParaRPr sz="1634">
              <a:latin typeface="Courier New"/>
              <a:cs typeface="Courier New"/>
            </a:endParaRPr>
          </a:p>
        </p:txBody>
      </p:sp>
      <p:sp>
        <p:nvSpPr>
          <p:cNvPr id="153" name="object 153"/>
          <p:cNvSpPr txBox="1"/>
          <p:nvPr/>
        </p:nvSpPr>
        <p:spPr>
          <a:xfrm>
            <a:off x="6187057" y="3037115"/>
            <a:ext cx="131973" cy="263118"/>
          </a:xfrm>
          <a:prstGeom prst="rect">
            <a:avLst/>
          </a:prstGeom>
        </p:spPr>
        <p:txBody>
          <a:bodyPr vert="horz" wrap="square" lIns="0" tIns="11526" rIns="0" bIns="0" rtlCol="0">
            <a:spAutoFit/>
          </a:bodyPr>
          <a:lstStyle/>
          <a:p>
            <a:pPr marL="11526">
              <a:spcBef>
                <a:spcPts val="91"/>
              </a:spcBef>
            </a:pPr>
            <a:r>
              <a:rPr sz="1634" spc="-127" dirty="0">
                <a:latin typeface="Courier New"/>
                <a:cs typeface="Courier New"/>
              </a:rPr>
              <a:t>}</a:t>
            </a:r>
            <a:endParaRPr sz="1634">
              <a:latin typeface="Courier New"/>
              <a:cs typeface="Courier New"/>
            </a:endParaRPr>
          </a:p>
        </p:txBody>
      </p:sp>
      <p:sp>
        <p:nvSpPr>
          <p:cNvPr id="154" name="object 154"/>
          <p:cNvSpPr/>
          <p:nvPr/>
        </p:nvSpPr>
        <p:spPr>
          <a:xfrm>
            <a:off x="6130578" y="2261410"/>
            <a:ext cx="4337253" cy="1109959"/>
          </a:xfrm>
          <a:custGeom>
            <a:avLst/>
            <a:gdLst/>
            <a:ahLst/>
            <a:cxnLst/>
            <a:rect l="l" t="t" r="r" b="b"/>
            <a:pathLst>
              <a:path w="4779009" h="1223010">
                <a:moveTo>
                  <a:pt x="2390140" y="1223010"/>
                </a:moveTo>
                <a:lnTo>
                  <a:pt x="0" y="1223010"/>
                </a:lnTo>
                <a:lnTo>
                  <a:pt x="0" y="0"/>
                </a:lnTo>
                <a:lnTo>
                  <a:pt x="4779009" y="0"/>
                </a:lnTo>
                <a:lnTo>
                  <a:pt x="4779009" y="1223010"/>
                </a:lnTo>
                <a:lnTo>
                  <a:pt x="2390140" y="1223010"/>
                </a:lnTo>
                <a:close/>
              </a:path>
            </a:pathLst>
          </a:custGeom>
          <a:ln w="3175">
            <a:solidFill>
              <a:srgbClr val="000000"/>
            </a:solidFill>
          </a:ln>
        </p:spPr>
        <p:txBody>
          <a:bodyPr wrap="square" lIns="0" tIns="0" rIns="0" bIns="0" rtlCol="0"/>
          <a:lstStyle/>
          <a:p>
            <a:endParaRPr sz="1634"/>
          </a:p>
        </p:txBody>
      </p:sp>
      <p:sp>
        <p:nvSpPr>
          <p:cNvPr id="155" name="object 155"/>
          <p:cNvSpPr/>
          <p:nvPr/>
        </p:nvSpPr>
        <p:spPr>
          <a:xfrm>
            <a:off x="5462067" y="720378"/>
            <a:ext cx="1867220" cy="1296681"/>
          </a:xfrm>
          <a:custGeom>
            <a:avLst/>
            <a:gdLst/>
            <a:ahLst/>
            <a:cxnLst/>
            <a:rect l="l" t="t" r="r" b="b"/>
            <a:pathLst>
              <a:path w="2057400" h="1428750">
                <a:moveTo>
                  <a:pt x="1714500" y="0"/>
                </a:moveTo>
                <a:lnTo>
                  <a:pt x="341629" y="0"/>
                </a:lnTo>
                <a:lnTo>
                  <a:pt x="277725" y="2564"/>
                </a:lnTo>
                <a:lnTo>
                  <a:pt x="215919" y="9802"/>
                </a:lnTo>
                <a:lnTo>
                  <a:pt x="158191" y="21029"/>
                </a:lnTo>
                <a:lnTo>
                  <a:pt x="106521" y="35559"/>
                </a:lnTo>
                <a:lnTo>
                  <a:pt x="62887" y="52709"/>
                </a:lnTo>
                <a:lnTo>
                  <a:pt x="29269" y="71794"/>
                </a:lnTo>
                <a:lnTo>
                  <a:pt x="0" y="113029"/>
                </a:lnTo>
                <a:lnTo>
                  <a:pt x="0" y="571500"/>
                </a:lnTo>
                <a:lnTo>
                  <a:pt x="29269" y="613469"/>
                </a:lnTo>
                <a:lnTo>
                  <a:pt x="62887" y="632779"/>
                </a:lnTo>
                <a:lnTo>
                  <a:pt x="106521" y="650081"/>
                </a:lnTo>
                <a:lnTo>
                  <a:pt x="158191" y="664703"/>
                </a:lnTo>
                <a:lnTo>
                  <a:pt x="215919" y="675977"/>
                </a:lnTo>
                <a:lnTo>
                  <a:pt x="277725" y="683232"/>
                </a:lnTo>
                <a:lnTo>
                  <a:pt x="341629" y="685800"/>
                </a:lnTo>
                <a:lnTo>
                  <a:pt x="403860" y="1428750"/>
                </a:lnTo>
                <a:lnTo>
                  <a:pt x="853439" y="685800"/>
                </a:lnTo>
                <a:lnTo>
                  <a:pt x="1714500" y="685800"/>
                </a:lnTo>
                <a:lnTo>
                  <a:pt x="1778458" y="683232"/>
                </a:lnTo>
                <a:lnTo>
                  <a:pt x="1840408" y="675977"/>
                </a:lnTo>
                <a:lnTo>
                  <a:pt x="1898339" y="664703"/>
                </a:lnTo>
                <a:lnTo>
                  <a:pt x="1950243" y="650081"/>
                </a:lnTo>
                <a:lnTo>
                  <a:pt x="1994110" y="632779"/>
                </a:lnTo>
                <a:lnTo>
                  <a:pt x="2027932" y="613469"/>
                </a:lnTo>
                <a:lnTo>
                  <a:pt x="2057400" y="571500"/>
                </a:lnTo>
                <a:lnTo>
                  <a:pt x="2057400" y="113029"/>
                </a:lnTo>
                <a:lnTo>
                  <a:pt x="2027932" y="71794"/>
                </a:lnTo>
                <a:lnTo>
                  <a:pt x="1994110" y="52709"/>
                </a:lnTo>
                <a:lnTo>
                  <a:pt x="1950243" y="35559"/>
                </a:lnTo>
                <a:lnTo>
                  <a:pt x="1898339" y="21029"/>
                </a:lnTo>
                <a:lnTo>
                  <a:pt x="1840408" y="9802"/>
                </a:lnTo>
                <a:lnTo>
                  <a:pt x="1778458" y="2564"/>
                </a:lnTo>
                <a:lnTo>
                  <a:pt x="1714500" y="0"/>
                </a:lnTo>
                <a:close/>
              </a:path>
            </a:pathLst>
          </a:custGeom>
          <a:solidFill>
            <a:srgbClr val="FFFFFF"/>
          </a:solidFill>
        </p:spPr>
        <p:txBody>
          <a:bodyPr wrap="square" lIns="0" tIns="0" rIns="0" bIns="0" rtlCol="0"/>
          <a:lstStyle/>
          <a:p>
            <a:endParaRPr sz="1634"/>
          </a:p>
        </p:txBody>
      </p:sp>
      <p:sp>
        <p:nvSpPr>
          <p:cNvPr id="157" name="object 157"/>
          <p:cNvSpPr/>
          <p:nvPr/>
        </p:nvSpPr>
        <p:spPr>
          <a:xfrm>
            <a:off x="5462067" y="72037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8" name="object 158"/>
          <p:cNvSpPr/>
          <p:nvPr/>
        </p:nvSpPr>
        <p:spPr>
          <a:xfrm>
            <a:off x="7329287" y="134278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9" name="object 159"/>
          <p:cNvSpPr txBox="1"/>
          <p:nvPr/>
        </p:nvSpPr>
        <p:spPr>
          <a:xfrm>
            <a:off x="1818682" y="768787"/>
            <a:ext cx="8112034" cy="1339438"/>
          </a:xfrm>
          <a:prstGeom prst="rect">
            <a:avLst/>
          </a:prstGeom>
        </p:spPr>
        <p:txBody>
          <a:bodyPr vert="horz" wrap="square" lIns="0" tIns="11526" rIns="0" bIns="0" rtlCol="0">
            <a:spAutoFit/>
          </a:bodyPr>
          <a:lstStyle/>
          <a:p>
            <a:pPr marL="1043097" algn="ctr">
              <a:lnSpc>
                <a:spcPts val="1901"/>
              </a:lnSpc>
              <a:spcBef>
                <a:spcPts val="91"/>
              </a:spcBef>
            </a:pPr>
            <a:r>
              <a:rPr lang="en-US" sz="1634" spc="-5" dirty="0">
                <a:latin typeface="Arial"/>
                <a:cs typeface="Arial"/>
              </a:rPr>
              <a:t>my</a:t>
            </a:r>
            <a:endParaRPr lang="en-US" sz="1634" dirty="0">
              <a:latin typeface="Arial"/>
              <a:cs typeface="Arial"/>
            </a:endParaRPr>
          </a:p>
          <a:p>
            <a:pPr marL="11526">
              <a:lnSpc>
                <a:spcPts val="1901"/>
              </a:lnSpc>
              <a:tabLst>
                <a:tab pos="4389653" algn="l"/>
              </a:tabLst>
            </a:pPr>
            <a:r>
              <a:rPr sz="2451" spc="-190" baseline="1543" dirty="0">
                <a:latin typeface="Courier New"/>
                <a:cs typeface="Courier New"/>
              </a:rPr>
              <a:t>void</a:t>
            </a:r>
            <a:r>
              <a:rPr sz="2451" spc="-156" baseline="1543" dirty="0">
                <a:latin typeface="Courier New"/>
                <a:cs typeface="Courier New"/>
              </a:rPr>
              <a:t> </a:t>
            </a:r>
            <a:r>
              <a:rPr sz="2451" spc="-190" baseline="1543" dirty="0">
                <a:latin typeface="Courier New"/>
                <a:cs typeface="Courier New"/>
              </a:rPr>
              <a:t>spin_lock(spinlock_t</a:t>
            </a:r>
            <a:r>
              <a:rPr sz="2451" spc="-142" baseline="1543" dirty="0">
                <a:latin typeface="Courier New"/>
                <a:cs typeface="Courier New"/>
              </a:rPr>
              <a:t> </a:t>
            </a:r>
            <a:r>
              <a:rPr sz="2451" spc="-190" baseline="1543" dirty="0">
                <a:latin typeface="Courier New"/>
                <a:cs typeface="Courier New"/>
              </a:rPr>
              <a:t>*lock)	</a:t>
            </a:r>
            <a:r>
              <a:rPr sz="1634" spc="-417" dirty="0" err="1">
                <a:latin typeface="Courier New"/>
                <a:cs typeface="Courier New"/>
              </a:rPr>
              <a:t>v</a:t>
            </a:r>
            <a:r>
              <a:rPr sz="1634" spc="-417" dirty="0" err="1">
                <a:latin typeface="Arial"/>
                <a:cs typeface="Arial"/>
              </a:rPr>
              <a:t>t</a:t>
            </a:r>
            <a:r>
              <a:rPr lang="en-US" sz="1634" spc="-417" dirty="0" err="1">
                <a:latin typeface="Arial"/>
                <a:cs typeface="Arial"/>
              </a:rPr>
              <a:t>u</a:t>
            </a:r>
            <a:r>
              <a:rPr lang="en-US" sz="1634" spc="-417" dirty="0" err="1">
                <a:latin typeface="Courier New"/>
                <a:cs typeface="Courier New"/>
              </a:rPr>
              <a:t>o</a:t>
            </a:r>
            <a:r>
              <a:rPr lang="en-US" sz="1634" spc="-417" dirty="0" err="1">
                <a:latin typeface="Arial"/>
                <a:cs typeface="Arial"/>
              </a:rPr>
              <a:t>r</a:t>
            </a:r>
            <a:r>
              <a:rPr lang="en-US" sz="1634" spc="-417" dirty="0" err="1">
                <a:latin typeface="Courier New"/>
                <a:cs typeface="Courier New"/>
              </a:rPr>
              <a:t>i</a:t>
            </a:r>
            <a:r>
              <a:rPr lang="en-US" sz="1634" spc="-417" dirty="0" err="1">
                <a:latin typeface="Arial"/>
                <a:cs typeface="Arial"/>
              </a:rPr>
              <a:t>n</a:t>
            </a:r>
            <a:r>
              <a:rPr lang="en-US" sz="1634" spc="-417" dirty="0" err="1">
                <a:latin typeface="Courier New"/>
                <a:cs typeface="Courier New"/>
              </a:rPr>
              <a:t>d</a:t>
            </a:r>
            <a:r>
              <a:rPr lang="en-US" sz="1634" spc="-417" dirty="0">
                <a:latin typeface="Courier New"/>
                <a:cs typeface="Courier New"/>
              </a:rPr>
              <a:t> </a:t>
            </a:r>
            <a:r>
              <a:rPr sz="1634" spc="-417" dirty="0">
                <a:latin typeface="Courier New"/>
                <a:cs typeface="Courier New"/>
              </a:rPr>
              <a:t> </a:t>
            </a:r>
            <a:r>
              <a:rPr sz="1634" spc="-127" dirty="0">
                <a:latin typeface="Courier New"/>
                <a:cs typeface="Courier New"/>
              </a:rPr>
              <a:t>spin_unlock(spinlock_t</a:t>
            </a:r>
            <a:r>
              <a:rPr sz="1634" spc="-386" dirty="0">
                <a:latin typeface="Courier New"/>
                <a:cs typeface="Courier New"/>
              </a:rPr>
              <a:t> </a:t>
            </a:r>
            <a:r>
              <a:rPr sz="1634" spc="-127" dirty="0">
                <a:latin typeface="Courier New"/>
                <a:cs typeface="Courier New"/>
              </a:rPr>
              <a:t>*lock)</a:t>
            </a:r>
            <a:endParaRPr sz="1634" dirty="0">
              <a:latin typeface="Courier New"/>
              <a:cs typeface="Courier New"/>
            </a:endParaRPr>
          </a:p>
          <a:p>
            <a:pPr marL="11526">
              <a:spcBef>
                <a:spcPts val="227"/>
              </a:spcBef>
              <a:tabLst>
                <a:tab pos="4389653" algn="l"/>
              </a:tabLst>
            </a:pPr>
            <a:r>
              <a:rPr sz="2451" spc="-190" baseline="1543" dirty="0">
                <a:latin typeface="Courier New"/>
                <a:cs typeface="Courier New"/>
              </a:rPr>
              <a:t>{	</a:t>
            </a:r>
            <a:r>
              <a:rPr sz="1634" spc="-127" dirty="0">
                <a:latin typeface="Courier New"/>
                <a:cs typeface="Courier New"/>
              </a:rPr>
              <a:t>{</a:t>
            </a:r>
            <a:endParaRPr sz="1634" dirty="0">
              <a:latin typeface="Courier New"/>
              <a:cs typeface="Courier New"/>
            </a:endParaRPr>
          </a:p>
          <a:p>
            <a:pPr marL="426459" marR="790103">
              <a:lnSpc>
                <a:spcPct val="111600"/>
              </a:lnSpc>
              <a:spcBef>
                <a:spcPts val="9"/>
              </a:spcBef>
              <a:tabLst>
                <a:tab pos="4389653" algn="l"/>
                <a:tab pos="4804587" algn="l"/>
              </a:tabLst>
            </a:pPr>
            <a:r>
              <a:rPr sz="2451" spc="-190" baseline="1543" dirty="0">
                <a:latin typeface="Courier New"/>
                <a:cs typeface="Courier New"/>
              </a:rPr>
              <a:t>t</a:t>
            </a:r>
            <a:r>
              <a:rPr sz="2451" spc="-136" baseline="1543" dirty="0">
                <a:latin typeface="Courier New"/>
                <a:cs typeface="Courier New"/>
              </a:rPr>
              <a:t> </a:t>
            </a:r>
            <a:r>
              <a:rPr sz="2451" spc="-190" baseline="1543" dirty="0">
                <a:latin typeface="Courier New"/>
                <a:cs typeface="Courier New"/>
              </a:rPr>
              <a:t>=</a:t>
            </a:r>
            <a:r>
              <a:rPr sz="2451" spc="-136" baseline="1543" dirty="0">
                <a:latin typeface="Courier New"/>
                <a:cs typeface="Courier New"/>
              </a:rPr>
              <a:t> </a:t>
            </a:r>
            <a:r>
              <a:rPr sz="2451" spc="-190" baseline="1543" dirty="0">
                <a:latin typeface="Courier New"/>
                <a:cs typeface="Courier New"/>
              </a:rPr>
              <a:t>atomic_inc(lock-&gt;next_ticket);		</a:t>
            </a:r>
            <a:r>
              <a:rPr sz="1634" spc="-127" dirty="0">
                <a:latin typeface="Courier New"/>
                <a:cs typeface="Courier New"/>
              </a:rPr>
              <a:t>lock-&gt;current_ticket++;  </a:t>
            </a:r>
            <a:r>
              <a:rPr sz="2451" spc="-190" baseline="1543" dirty="0">
                <a:latin typeface="Courier New"/>
                <a:cs typeface="Courier New"/>
              </a:rPr>
              <a:t>while (t</a:t>
            </a:r>
            <a:r>
              <a:rPr sz="2451" spc="-109" baseline="1543" dirty="0">
                <a:latin typeface="Courier New"/>
                <a:cs typeface="Courier New"/>
              </a:rPr>
              <a:t> </a:t>
            </a:r>
            <a:r>
              <a:rPr sz="2451" spc="-197" baseline="1543" dirty="0">
                <a:latin typeface="Courier New"/>
                <a:cs typeface="Courier New"/>
              </a:rPr>
              <a:t>!=</a:t>
            </a:r>
            <a:r>
              <a:rPr sz="2451" spc="-142" baseline="1543" dirty="0">
                <a:latin typeface="Courier New"/>
                <a:cs typeface="Courier New"/>
              </a:rPr>
              <a:t> </a:t>
            </a:r>
            <a:r>
              <a:rPr sz="2451" spc="-190" baseline="1543" dirty="0">
                <a:latin typeface="Courier New"/>
                <a:cs typeface="Courier New"/>
              </a:rPr>
              <a:t>lock-&gt;current_ticket)	</a:t>
            </a:r>
            <a:r>
              <a:rPr sz="1634" spc="-127" dirty="0">
                <a:latin typeface="Courier New"/>
                <a:cs typeface="Courier New"/>
              </a:rPr>
              <a:t>}</a:t>
            </a:r>
            <a:endParaRPr sz="1634" dirty="0">
              <a:latin typeface="Courier New"/>
              <a:cs typeface="Courier New"/>
            </a:endParaRPr>
          </a:p>
        </p:txBody>
      </p:sp>
      <p:sp>
        <p:nvSpPr>
          <p:cNvPr id="160" name="Speech Bubble: Rectangle with Corners Rounded 159">
            <a:extLst>
              <a:ext uri="{FF2B5EF4-FFF2-40B4-BE49-F238E27FC236}">
                <a16:creationId xmlns:a16="http://schemas.microsoft.com/office/drawing/2014/main" id="{CCCE0FD9-9087-4BB7-8A29-8584D1650947}"/>
              </a:ext>
            </a:extLst>
          </p:cNvPr>
          <p:cNvSpPr/>
          <p:nvPr/>
        </p:nvSpPr>
        <p:spPr>
          <a:xfrm>
            <a:off x="5462067" y="854818"/>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Spin until its my turn</a:t>
            </a:r>
          </a:p>
        </p:txBody>
      </p:sp>
    </p:spTree>
    <p:extLst>
      <p:ext uri="{BB962C8B-B14F-4D97-AF65-F5344CB8AC3E}">
        <p14:creationId xmlns:p14="http://schemas.microsoft.com/office/powerpoint/2010/main" val="3343711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2" name="object 142"/>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44" name="object 144"/>
          <p:cNvSpPr txBox="1">
            <a:spLocks noGrp="1"/>
          </p:cNvSpPr>
          <p:nvPr>
            <p:ph type="title"/>
          </p:nvPr>
        </p:nvSpPr>
        <p:spPr>
          <a:xfrm>
            <a:off x="2646254" y="250513"/>
            <a:ext cx="6931190" cy="503183"/>
          </a:xfrm>
          <a:prstGeom prst="rect">
            <a:avLst/>
          </a:prstGeom>
        </p:spPr>
        <p:txBody>
          <a:bodyPr vert="horz" wrap="square" lIns="0" tIns="11526" rIns="0" bIns="0" rtlCol="0" anchor="ctr">
            <a:spAutoFit/>
          </a:bodyPr>
          <a:lstStyle/>
          <a:p>
            <a:pPr marL="11526">
              <a:spcBef>
                <a:spcPts val="91"/>
              </a:spcBef>
              <a:tabLst>
                <a:tab pos="1364670" algn="l"/>
              </a:tabLst>
            </a:pPr>
            <a:r>
              <a:rPr sz="3993" spc="-5"/>
              <a:t>Linux	spin lock</a:t>
            </a:r>
            <a:r>
              <a:rPr sz="3993" spc="-59"/>
              <a:t> </a:t>
            </a:r>
            <a:r>
              <a:rPr sz="3993" spc="-5"/>
              <a:t>implementation</a:t>
            </a:r>
            <a:endParaRPr sz="3993"/>
          </a:p>
        </p:txBody>
      </p:sp>
      <p:sp>
        <p:nvSpPr>
          <p:cNvPr id="145" name="object 145"/>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46" name="object 146"/>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47" name="object 147"/>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48" name="Speech Bubble: Rectangle with Corners Rounded 147">
            <a:extLst>
              <a:ext uri="{FF2B5EF4-FFF2-40B4-BE49-F238E27FC236}">
                <a16:creationId xmlns:a16="http://schemas.microsoft.com/office/drawing/2014/main" id="{42B61D30-1637-4D40-8CA8-E7FA9917A389}"/>
              </a:ext>
            </a:extLst>
          </p:cNvPr>
          <p:cNvSpPr/>
          <p:nvPr/>
        </p:nvSpPr>
        <p:spPr>
          <a:xfrm>
            <a:off x="8782722" y="483848"/>
            <a:ext cx="1970374" cy="612648"/>
          </a:xfrm>
          <a:prstGeom prst="wedgeRoundRectCallout">
            <a:avLst>
              <a:gd name="adj1" fmla="val -31163"/>
              <a:gd name="adj2" fmla="val 13856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Update Ticket Value</a:t>
            </a:r>
          </a:p>
        </p:txBody>
      </p:sp>
    </p:spTree>
    <p:extLst>
      <p:ext uri="{BB962C8B-B14F-4D97-AF65-F5344CB8AC3E}">
        <p14:creationId xmlns:p14="http://schemas.microsoft.com/office/powerpoint/2010/main" val="411509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0099F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2" name="object 142"/>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44" name="object 144"/>
          <p:cNvSpPr/>
          <p:nvPr/>
        </p:nvSpPr>
        <p:spPr>
          <a:xfrm>
            <a:off x="2208263" y="1552558"/>
            <a:ext cx="3734440" cy="829876"/>
          </a:xfrm>
          <a:custGeom>
            <a:avLst/>
            <a:gdLst/>
            <a:ahLst/>
            <a:cxnLst/>
            <a:rect l="l" t="t" r="r" b="b"/>
            <a:pathLst>
              <a:path w="4114800" h="914400">
                <a:moveTo>
                  <a:pt x="4114800" y="0"/>
                </a:moveTo>
                <a:lnTo>
                  <a:pt x="0" y="0"/>
                </a:lnTo>
                <a:lnTo>
                  <a:pt x="0" y="914400"/>
                </a:lnTo>
                <a:lnTo>
                  <a:pt x="4114800" y="914400"/>
                </a:lnTo>
                <a:lnTo>
                  <a:pt x="4114800" y="0"/>
                </a:lnTo>
                <a:close/>
              </a:path>
            </a:pathLst>
          </a:custGeom>
          <a:solidFill>
            <a:srgbClr val="FF7F7F"/>
          </a:solidFill>
        </p:spPr>
        <p:txBody>
          <a:bodyPr wrap="square" lIns="0" tIns="0" rIns="0" bIns="0" rtlCol="0"/>
          <a:lstStyle/>
          <a:p>
            <a:endParaRPr sz="1634"/>
          </a:p>
        </p:txBody>
      </p:sp>
      <p:sp>
        <p:nvSpPr>
          <p:cNvPr id="145" name="object 145"/>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46" name="object 146"/>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49" name="object 149"/>
          <p:cNvSpPr/>
          <p:nvPr/>
        </p:nvSpPr>
        <p:spPr>
          <a:xfrm>
            <a:off x="8159163" y="41493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0" name="object 150"/>
          <p:cNvSpPr/>
          <p:nvPr/>
        </p:nvSpPr>
        <p:spPr>
          <a:xfrm>
            <a:off x="10026383" y="103734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1" name="object 151"/>
          <p:cNvSpPr txBox="1">
            <a:spLocks noGrp="1"/>
          </p:cNvSpPr>
          <p:nvPr>
            <p:ph type="title"/>
          </p:nvPr>
        </p:nvSpPr>
        <p:spPr>
          <a:xfrm>
            <a:off x="2646254" y="242594"/>
            <a:ext cx="7232020" cy="519022"/>
          </a:xfrm>
          <a:prstGeom prst="rect">
            <a:avLst/>
          </a:prstGeom>
        </p:spPr>
        <p:txBody>
          <a:bodyPr vert="horz" wrap="square" lIns="0" tIns="11526" rIns="0" bIns="0" rtlCol="0" anchor="ctr">
            <a:spAutoFit/>
          </a:bodyPr>
          <a:lstStyle/>
          <a:p>
            <a:pPr marL="11526">
              <a:spcBef>
                <a:spcPts val="91"/>
              </a:spcBef>
              <a:tabLst>
                <a:tab pos="1364670" algn="l"/>
              </a:tabLst>
            </a:pPr>
            <a:r>
              <a:rPr sz="3993" spc="-5" dirty="0"/>
              <a:t>L</a:t>
            </a:r>
            <a:r>
              <a:rPr sz="3993" dirty="0"/>
              <a:t>i</a:t>
            </a:r>
            <a:r>
              <a:rPr sz="3993" spc="-9" dirty="0"/>
              <a:t>n</a:t>
            </a:r>
            <a:r>
              <a:rPr sz="3993" spc="-5" dirty="0"/>
              <a:t>u</a:t>
            </a:r>
            <a:r>
              <a:rPr sz="3993" dirty="0"/>
              <a:t>x	s</a:t>
            </a:r>
            <a:r>
              <a:rPr sz="3993" spc="-5" dirty="0"/>
              <a:t>pi</a:t>
            </a:r>
            <a:r>
              <a:rPr sz="3993" dirty="0"/>
              <a:t>n </a:t>
            </a:r>
            <a:r>
              <a:rPr sz="3993" spc="-5" dirty="0"/>
              <a:t>loc</a:t>
            </a:r>
            <a:r>
              <a:rPr sz="3993" dirty="0"/>
              <a:t>k </a:t>
            </a:r>
            <a:r>
              <a:rPr sz="3993" spc="-5" dirty="0" err="1"/>
              <a:t>impleme</a:t>
            </a:r>
            <a:r>
              <a:rPr lang="en-US" sz="3993" spc="-77" dirty="0" err="1"/>
              <a:t>NTATION</a:t>
            </a:r>
            <a:endParaRPr sz="2451" baseline="6172" dirty="0"/>
          </a:p>
        </p:txBody>
      </p:sp>
    </p:spTree>
    <p:extLst>
      <p:ext uri="{BB962C8B-B14F-4D97-AF65-F5344CB8AC3E}">
        <p14:creationId xmlns:p14="http://schemas.microsoft.com/office/powerpoint/2010/main" val="4030506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8186" y="250805"/>
            <a:ext cx="11036174" cy="478043"/>
          </a:xfrm>
          <a:prstGeom prst="rect">
            <a:avLst/>
          </a:prstGeom>
        </p:spPr>
        <p:txBody>
          <a:bodyPr vert="horz" wrap="square" lIns="0" tIns="48986" rIns="0" bIns="0" rtlCol="0" anchor="ctr">
            <a:spAutoFit/>
          </a:bodyPr>
          <a:lstStyle/>
          <a:p>
            <a:pPr marL="43799" marR="4611" indent="217839">
              <a:lnSpc>
                <a:spcPts val="3258"/>
              </a:lnSpc>
              <a:spcBef>
                <a:spcPts val="386"/>
              </a:spcBef>
            </a:pPr>
            <a:r>
              <a:rPr sz="3200" spc="-5" dirty="0"/>
              <a:t>Scalability collapse </a:t>
            </a:r>
            <a:r>
              <a:rPr sz="3200" dirty="0"/>
              <a:t>caused by  </a:t>
            </a:r>
            <a:r>
              <a:rPr sz="3200" spc="-5" dirty="0"/>
              <a:t>non-scalable locks [Anderson</a:t>
            </a:r>
            <a:r>
              <a:rPr sz="3200" spc="36" dirty="0"/>
              <a:t> </a:t>
            </a:r>
            <a:r>
              <a:rPr sz="3200" dirty="0"/>
              <a:t>90]</a:t>
            </a:r>
          </a:p>
        </p:txBody>
      </p:sp>
      <p:sp>
        <p:nvSpPr>
          <p:cNvPr id="3" name="object 3"/>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 name="object 10"/>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 name="object 12"/>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4" name="object 24"/>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6" name="object 26"/>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8" name="object 28"/>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0" name="object 30"/>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2" name="object 32"/>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4" name="object 34"/>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6" name="object 36"/>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0" name="object 40"/>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2" name="object 42"/>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4" name="object 44"/>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8" name="object 48"/>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2" name="object 52"/>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6" name="object 56"/>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8" name="object 58"/>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0" name="object 60"/>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6" name="object 66"/>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8" name="object 68"/>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2" name="object 72"/>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4" name="object 74"/>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6" name="object 76"/>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8" name="object 78"/>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0" name="object 80"/>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2" name="object 82"/>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4" name="object 84"/>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8" name="object 88"/>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0" name="object 90"/>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2" name="object 92"/>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4" name="object 94"/>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6" name="object 96"/>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8" name="object 98"/>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0" name="object 100"/>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4" name="object 104"/>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6" name="object 106"/>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8" name="object 108"/>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0" name="object 110"/>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2" name="object 112"/>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4" name="object 114"/>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6" name="object 116"/>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20" name="object 120"/>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2" name="object 122"/>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4" name="object 124"/>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6" name="object 126"/>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8" name="object 128"/>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0" name="object 130"/>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3" name="object 143"/>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5" name="object 145"/>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6" name="object 146"/>
          <p:cNvSpPr/>
          <p:nvPr/>
        </p:nvSpPr>
        <p:spPr>
          <a:xfrm>
            <a:off x="2557503" y="5044952"/>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7" name="object 147"/>
          <p:cNvSpPr/>
          <p:nvPr/>
        </p:nvSpPr>
        <p:spPr>
          <a:xfrm>
            <a:off x="2557503" y="5044952"/>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8" name="object 148"/>
          <p:cNvSpPr/>
          <p:nvPr/>
        </p:nvSpPr>
        <p:spPr>
          <a:xfrm>
            <a:off x="3397751" y="545989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9" name="object 149"/>
          <p:cNvSpPr/>
          <p:nvPr/>
        </p:nvSpPr>
        <p:spPr>
          <a:xfrm>
            <a:off x="3397751" y="5459890"/>
            <a:ext cx="448363" cy="207469"/>
          </a:xfrm>
          <a:custGeom>
            <a:avLst/>
            <a:gdLst/>
            <a:ahLst/>
            <a:cxnLst/>
            <a:rect l="l" t="t" r="r" b="b"/>
            <a:pathLst>
              <a:path w="494030"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5079402" y="5044952"/>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51" name="object 151"/>
          <p:cNvSpPr/>
          <p:nvPr/>
        </p:nvSpPr>
        <p:spPr>
          <a:xfrm>
            <a:off x="5079402" y="5044952"/>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5079402" y="4163209"/>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53" name="object 153"/>
          <p:cNvSpPr/>
          <p:nvPr/>
        </p:nvSpPr>
        <p:spPr>
          <a:xfrm>
            <a:off x="5079402" y="4163209"/>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54" name="object 154"/>
          <p:cNvSpPr/>
          <p:nvPr/>
        </p:nvSpPr>
        <p:spPr>
          <a:xfrm>
            <a:off x="6680371" y="5078378"/>
            <a:ext cx="448363" cy="207469"/>
          </a:xfrm>
          <a:custGeom>
            <a:avLst/>
            <a:gdLst/>
            <a:ahLst/>
            <a:cxnLst/>
            <a:rect l="l" t="t" r="r" b="b"/>
            <a:pathLst>
              <a:path w="494029"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55" name="object 155"/>
          <p:cNvSpPr/>
          <p:nvPr/>
        </p:nvSpPr>
        <p:spPr>
          <a:xfrm>
            <a:off x="6680371" y="5078378"/>
            <a:ext cx="448363" cy="207469"/>
          </a:xfrm>
          <a:custGeom>
            <a:avLst/>
            <a:gdLst/>
            <a:ahLst/>
            <a:cxnLst/>
            <a:rect l="l" t="t" r="r" b="b"/>
            <a:pathLst>
              <a:path w="494029" h="228600">
                <a:moveTo>
                  <a:pt x="247650" y="228599"/>
                </a:moveTo>
                <a:lnTo>
                  <a:pt x="0" y="228599"/>
                </a:lnTo>
                <a:lnTo>
                  <a:pt x="0" y="0"/>
                </a:lnTo>
                <a:lnTo>
                  <a:pt x="494030" y="0"/>
                </a:lnTo>
                <a:lnTo>
                  <a:pt x="494030" y="228599"/>
                </a:lnTo>
                <a:lnTo>
                  <a:pt x="247650" y="228599"/>
                </a:lnTo>
                <a:close/>
              </a:path>
            </a:pathLst>
          </a:custGeom>
          <a:ln w="3175">
            <a:solidFill>
              <a:srgbClr val="000000"/>
            </a:solidFill>
          </a:ln>
        </p:spPr>
        <p:txBody>
          <a:bodyPr wrap="square" lIns="0" tIns="0" rIns="0" bIns="0" rtlCol="0"/>
          <a:lstStyle/>
          <a:p>
            <a:endParaRPr sz="1634"/>
          </a:p>
        </p:txBody>
      </p:sp>
      <p:sp>
        <p:nvSpPr>
          <p:cNvPr id="156" name="object 156"/>
          <p:cNvSpPr/>
          <p:nvPr/>
        </p:nvSpPr>
        <p:spPr>
          <a:xfrm>
            <a:off x="7465294" y="5046104"/>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7" name="object 157"/>
          <p:cNvSpPr/>
          <p:nvPr/>
        </p:nvSpPr>
        <p:spPr>
          <a:xfrm>
            <a:off x="7465294" y="5046104"/>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8" name="object 158"/>
          <p:cNvSpPr/>
          <p:nvPr/>
        </p:nvSpPr>
        <p:spPr>
          <a:xfrm>
            <a:off x="7465294" y="373905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9" name="object 159"/>
          <p:cNvSpPr/>
          <p:nvPr/>
        </p:nvSpPr>
        <p:spPr>
          <a:xfrm>
            <a:off x="7465294" y="373905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60" name="object 160"/>
          <p:cNvSpPr/>
          <p:nvPr/>
        </p:nvSpPr>
        <p:spPr>
          <a:xfrm>
            <a:off x="7921727" y="4164361"/>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61" name="object 161"/>
          <p:cNvSpPr/>
          <p:nvPr/>
        </p:nvSpPr>
        <p:spPr>
          <a:xfrm>
            <a:off x="7921727" y="4164361"/>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62" name="object 162"/>
          <p:cNvSpPr/>
          <p:nvPr/>
        </p:nvSpPr>
        <p:spPr>
          <a:xfrm>
            <a:off x="6563957" y="2533426"/>
            <a:ext cx="3643385" cy="523283"/>
          </a:xfrm>
          <a:custGeom>
            <a:avLst/>
            <a:gdLst/>
            <a:ahLst/>
            <a:cxnLst/>
            <a:rect l="l" t="t" r="r" b="b"/>
            <a:pathLst>
              <a:path w="4014470" h="576579">
                <a:moveTo>
                  <a:pt x="4014470" y="0"/>
                </a:moveTo>
                <a:lnTo>
                  <a:pt x="0" y="0"/>
                </a:lnTo>
                <a:lnTo>
                  <a:pt x="0" y="576579"/>
                </a:lnTo>
                <a:lnTo>
                  <a:pt x="4014470" y="576579"/>
                </a:lnTo>
                <a:lnTo>
                  <a:pt x="4014470" y="0"/>
                </a:lnTo>
                <a:close/>
              </a:path>
            </a:pathLst>
          </a:custGeom>
          <a:solidFill>
            <a:srgbClr val="7F007F"/>
          </a:solidFill>
        </p:spPr>
        <p:txBody>
          <a:bodyPr wrap="square" lIns="0" tIns="0" rIns="0" bIns="0" rtlCol="0"/>
          <a:lstStyle/>
          <a:p>
            <a:endParaRPr sz="1634"/>
          </a:p>
        </p:txBody>
      </p:sp>
      <p:sp>
        <p:nvSpPr>
          <p:cNvPr id="163" name="object 163"/>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64" name="object 16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65" name="object 165"/>
          <p:cNvGraphicFramePr>
            <a:graphicFrameLocks noGrp="1"/>
          </p:cNvGraphicFramePr>
          <p:nvPr/>
        </p:nvGraphicFramePr>
        <p:xfrm>
          <a:off x="1727627" y="930153"/>
          <a:ext cx="8740203" cy="26426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55"/>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5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54"/>
                        </a:spcBef>
                      </a:pPr>
                      <a:r>
                        <a:rPr sz="1600" dirty="0">
                          <a:latin typeface="Courier New"/>
                          <a:cs typeface="Courier New"/>
                        </a:rPr>
                        <a:t>}</a:t>
                      </a:r>
                      <a:endParaRPr sz="1600">
                        <a:latin typeface="Courier New"/>
                        <a:cs typeface="Courier New"/>
                      </a:endParaRPr>
                    </a:p>
                  </a:txBody>
                  <a:tcPr marL="0" marR="0" marT="75496"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5"/>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p>
                      <a:pPr marL="543560">
                        <a:lnSpc>
                          <a:spcPct val="100000"/>
                        </a:lnSpc>
                        <a:spcBef>
                          <a:spcPts val="254"/>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2411"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1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39"/>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spcBef>
                          <a:spcPts val="10"/>
                        </a:spcBef>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8798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0099FF"/>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4" name="object 144"/>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5" name="object 145"/>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3397751" y="5458737"/>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8" name="object 148"/>
          <p:cNvSpPr/>
          <p:nvPr/>
        </p:nvSpPr>
        <p:spPr>
          <a:xfrm>
            <a:off x="3397751" y="5458737"/>
            <a:ext cx="448363" cy="207469"/>
          </a:xfrm>
          <a:custGeom>
            <a:avLst/>
            <a:gdLst/>
            <a:ahLst/>
            <a:cxnLst/>
            <a:rect l="l" t="t" r="r" b="b"/>
            <a:pathLst>
              <a:path w="494030" h="228600">
                <a:moveTo>
                  <a:pt x="247650" y="228599"/>
                </a:moveTo>
                <a:lnTo>
                  <a:pt x="0" y="228599"/>
                </a:lnTo>
                <a:lnTo>
                  <a:pt x="0" y="0"/>
                </a:lnTo>
                <a:lnTo>
                  <a:pt x="494030" y="0"/>
                </a:lnTo>
                <a:lnTo>
                  <a:pt x="494030" y="228599"/>
                </a:lnTo>
                <a:lnTo>
                  <a:pt x="247650" y="228599"/>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5079402" y="5043800"/>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0" name="object 150"/>
          <p:cNvSpPr/>
          <p:nvPr/>
        </p:nvSpPr>
        <p:spPr>
          <a:xfrm>
            <a:off x="5079402" y="5043800"/>
            <a:ext cx="448363" cy="207469"/>
          </a:xfrm>
          <a:custGeom>
            <a:avLst/>
            <a:gdLst/>
            <a:ahLst/>
            <a:cxnLst/>
            <a:rect l="l" t="t" r="r" b="b"/>
            <a:pathLst>
              <a:path w="494029"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1" name="object 151"/>
          <p:cNvSpPr/>
          <p:nvPr/>
        </p:nvSpPr>
        <p:spPr>
          <a:xfrm>
            <a:off x="5079402" y="4162057"/>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2" name="object 152"/>
          <p:cNvSpPr/>
          <p:nvPr/>
        </p:nvSpPr>
        <p:spPr>
          <a:xfrm>
            <a:off x="5079402" y="4162057"/>
            <a:ext cx="448363" cy="207469"/>
          </a:xfrm>
          <a:custGeom>
            <a:avLst/>
            <a:gdLst/>
            <a:ahLst/>
            <a:cxnLst/>
            <a:rect l="l" t="t" r="r" b="b"/>
            <a:pathLst>
              <a:path w="494029"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3" name="object 153"/>
          <p:cNvSpPr/>
          <p:nvPr/>
        </p:nvSpPr>
        <p:spPr>
          <a:xfrm>
            <a:off x="6680371" y="5077225"/>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4" name="object 154"/>
          <p:cNvSpPr/>
          <p:nvPr/>
        </p:nvSpPr>
        <p:spPr>
          <a:xfrm>
            <a:off x="6680371" y="5077225"/>
            <a:ext cx="448363" cy="207469"/>
          </a:xfrm>
          <a:custGeom>
            <a:avLst/>
            <a:gdLst/>
            <a:ahLst/>
            <a:cxnLst/>
            <a:rect l="l" t="t" r="r" b="b"/>
            <a:pathLst>
              <a:path w="494029"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55" name="object 155"/>
          <p:cNvSpPr/>
          <p:nvPr/>
        </p:nvSpPr>
        <p:spPr>
          <a:xfrm>
            <a:off x="7465294"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6" name="object 156"/>
          <p:cNvSpPr/>
          <p:nvPr/>
        </p:nvSpPr>
        <p:spPr>
          <a:xfrm>
            <a:off x="7465294" y="5044952"/>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7" name="object 157"/>
          <p:cNvSpPr/>
          <p:nvPr/>
        </p:nvSpPr>
        <p:spPr>
          <a:xfrm>
            <a:off x="7465294" y="373905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8" name="object 158"/>
          <p:cNvSpPr/>
          <p:nvPr/>
        </p:nvSpPr>
        <p:spPr>
          <a:xfrm>
            <a:off x="7465294" y="373905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9" name="object 159"/>
          <p:cNvSpPr/>
          <p:nvPr/>
        </p:nvSpPr>
        <p:spPr>
          <a:xfrm>
            <a:off x="7921727" y="4163209"/>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60" name="object 160"/>
          <p:cNvSpPr/>
          <p:nvPr/>
        </p:nvSpPr>
        <p:spPr>
          <a:xfrm>
            <a:off x="7921727" y="4163209"/>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62" name="object 162"/>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63" name="object 163"/>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64" name="object 16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65" name="object 165"/>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68" name="object 2">
            <a:extLst>
              <a:ext uri="{FF2B5EF4-FFF2-40B4-BE49-F238E27FC236}">
                <a16:creationId xmlns:a16="http://schemas.microsoft.com/office/drawing/2014/main" id="{E7F1F20D-8645-48A8-B1CA-24705DC1D5BA}"/>
              </a:ext>
            </a:extLst>
          </p:cNvPr>
          <p:cNvSpPr txBox="1">
            <a:spLocks/>
          </p:cNvSpPr>
          <p:nvPr/>
        </p:nvSpPr>
        <p:spPr>
          <a:xfrm>
            <a:off x="878186" y="250805"/>
            <a:ext cx="11036174" cy="478043"/>
          </a:xfrm>
          <a:prstGeom prst="rect">
            <a:avLst/>
          </a:prstGeom>
        </p:spPr>
        <p:txBody>
          <a:bodyPr vert="horz" wrap="square" lIns="0" tIns="48986" rIns="0" bIns="0" rtlCol="0" anchor="ctr">
            <a:sp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marL="43799" marR="4611" indent="217839">
              <a:lnSpc>
                <a:spcPts val="3258"/>
              </a:lnSpc>
              <a:spcBef>
                <a:spcPts val="386"/>
              </a:spcBef>
            </a:pPr>
            <a:r>
              <a:rPr lang="en-US" sz="3200" spc="-5"/>
              <a:t>Scalability collapse </a:t>
            </a:r>
            <a:r>
              <a:rPr lang="en-US" sz="3200"/>
              <a:t>caused by  </a:t>
            </a:r>
            <a:r>
              <a:rPr lang="en-US" sz="3200" spc="-5"/>
              <a:t>non-scalable locks [Anderson</a:t>
            </a:r>
            <a:r>
              <a:rPr lang="en-US" sz="3200" spc="36"/>
              <a:t> </a:t>
            </a:r>
            <a:r>
              <a:rPr lang="en-US" sz="3200"/>
              <a:t>90]</a:t>
            </a:r>
            <a:endParaRPr lang="en-US" sz="3200" dirty="0"/>
          </a:p>
        </p:txBody>
      </p:sp>
    </p:spTree>
    <p:extLst>
      <p:ext uri="{BB962C8B-B14F-4D97-AF65-F5344CB8AC3E}">
        <p14:creationId xmlns:p14="http://schemas.microsoft.com/office/powerpoint/2010/main" val="1751581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2" name="object 12"/>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519236"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4" name="object 24"/>
          <p:cNvSpPr/>
          <p:nvPr/>
        </p:nvSpPr>
        <p:spPr>
          <a:xfrm>
            <a:off x="4519236"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5" name="object 25"/>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4934174"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7" name="object 27"/>
          <p:cNvSpPr/>
          <p:nvPr/>
        </p:nvSpPr>
        <p:spPr>
          <a:xfrm>
            <a:off x="4934174"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8" name="object 28"/>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5349112"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30" name="object 30"/>
          <p:cNvSpPr/>
          <p:nvPr/>
        </p:nvSpPr>
        <p:spPr>
          <a:xfrm>
            <a:off x="5349112"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1" name="object 31"/>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7" name="object 37"/>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9" name="object 39"/>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7" name="object 47"/>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5" name="object 55"/>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9" name="object 59"/>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9" name="object 69"/>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1" name="object 71"/>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3" name="object 73"/>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9" name="object 79"/>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3" name="object 83"/>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5" name="object 85"/>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7" name="object 87"/>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9" name="object 89"/>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0099FF"/>
          </a:solidFill>
        </p:spPr>
        <p:txBody>
          <a:bodyPr wrap="square" lIns="0" tIns="0" rIns="0" bIns="0" rtlCol="0"/>
          <a:lstStyle/>
          <a:p>
            <a:endParaRPr sz="1634"/>
          </a:p>
        </p:txBody>
      </p:sp>
      <p:sp>
        <p:nvSpPr>
          <p:cNvPr id="91" name="object 91"/>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568568" y="3824343"/>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93" name="object 93"/>
          <p:cNvSpPr/>
          <p:nvPr/>
        </p:nvSpPr>
        <p:spPr>
          <a:xfrm>
            <a:off x="6568568" y="4015675"/>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94" name="object 94"/>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983506" y="3824343"/>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96" name="object 96"/>
          <p:cNvSpPr/>
          <p:nvPr/>
        </p:nvSpPr>
        <p:spPr>
          <a:xfrm>
            <a:off x="6983506" y="4015675"/>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3" name="object 103"/>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5" name="object 105"/>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7" name="object 107"/>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9" name="object 109"/>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5" name="object 115"/>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7" name="object 117"/>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1" name="object 121"/>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3" name="object 123"/>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25" name="object 125"/>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5" name="object 135"/>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6" name="object 136"/>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8" name="object 148"/>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0" name="object 150"/>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1" name="object 151"/>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52" name="object 152"/>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53" name="object 153"/>
          <p:cNvSpPr/>
          <p:nvPr/>
        </p:nvSpPr>
        <p:spPr>
          <a:xfrm>
            <a:off x="3397751" y="5458737"/>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54" name="object 154"/>
          <p:cNvSpPr/>
          <p:nvPr/>
        </p:nvSpPr>
        <p:spPr>
          <a:xfrm>
            <a:off x="3397751" y="5458737"/>
            <a:ext cx="448363" cy="207469"/>
          </a:xfrm>
          <a:custGeom>
            <a:avLst/>
            <a:gdLst/>
            <a:ahLst/>
            <a:cxnLst/>
            <a:rect l="l" t="t" r="r" b="b"/>
            <a:pathLst>
              <a:path w="494030" h="228600">
                <a:moveTo>
                  <a:pt x="247650" y="228599"/>
                </a:moveTo>
                <a:lnTo>
                  <a:pt x="0" y="228599"/>
                </a:lnTo>
                <a:lnTo>
                  <a:pt x="0" y="0"/>
                </a:lnTo>
                <a:lnTo>
                  <a:pt x="494030" y="0"/>
                </a:lnTo>
                <a:lnTo>
                  <a:pt x="494030" y="228599"/>
                </a:lnTo>
                <a:lnTo>
                  <a:pt x="247650" y="228599"/>
                </a:lnTo>
                <a:close/>
              </a:path>
            </a:pathLst>
          </a:custGeom>
          <a:ln w="3175">
            <a:solidFill>
              <a:srgbClr val="000000"/>
            </a:solidFill>
          </a:ln>
        </p:spPr>
        <p:txBody>
          <a:bodyPr wrap="square" lIns="0" tIns="0" rIns="0" bIns="0" rtlCol="0"/>
          <a:lstStyle/>
          <a:p>
            <a:endParaRPr sz="1634"/>
          </a:p>
        </p:txBody>
      </p:sp>
      <p:sp>
        <p:nvSpPr>
          <p:cNvPr id="155" name="object 155"/>
          <p:cNvSpPr/>
          <p:nvPr/>
        </p:nvSpPr>
        <p:spPr>
          <a:xfrm>
            <a:off x="5079402" y="5043800"/>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6" name="object 156"/>
          <p:cNvSpPr/>
          <p:nvPr/>
        </p:nvSpPr>
        <p:spPr>
          <a:xfrm>
            <a:off x="5079402" y="5043800"/>
            <a:ext cx="448363" cy="207469"/>
          </a:xfrm>
          <a:custGeom>
            <a:avLst/>
            <a:gdLst/>
            <a:ahLst/>
            <a:cxnLst/>
            <a:rect l="l" t="t" r="r" b="b"/>
            <a:pathLst>
              <a:path w="494029"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7" name="object 157"/>
          <p:cNvSpPr/>
          <p:nvPr/>
        </p:nvSpPr>
        <p:spPr>
          <a:xfrm>
            <a:off x="5079402" y="4162057"/>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8" name="object 158"/>
          <p:cNvSpPr/>
          <p:nvPr/>
        </p:nvSpPr>
        <p:spPr>
          <a:xfrm>
            <a:off x="5079402" y="4162057"/>
            <a:ext cx="448363" cy="207469"/>
          </a:xfrm>
          <a:custGeom>
            <a:avLst/>
            <a:gdLst/>
            <a:ahLst/>
            <a:cxnLst/>
            <a:rect l="l" t="t" r="r" b="b"/>
            <a:pathLst>
              <a:path w="494029"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9" name="object 159"/>
          <p:cNvSpPr/>
          <p:nvPr/>
        </p:nvSpPr>
        <p:spPr>
          <a:xfrm>
            <a:off x="6680371" y="5077225"/>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60" name="object 160"/>
          <p:cNvSpPr/>
          <p:nvPr/>
        </p:nvSpPr>
        <p:spPr>
          <a:xfrm>
            <a:off x="6680371" y="5077225"/>
            <a:ext cx="448363" cy="207469"/>
          </a:xfrm>
          <a:custGeom>
            <a:avLst/>
            <a:gdLst/>
            <a:ahLst/>
            <a:cxnLst/>
            <a:rect l="l" t="t" r="r" b="b"/>
            <a:pathLst>
              <a:path w="494029"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61" name="object 161"/>
          <p:cNvSpPr/>
          <p:nvPr/>
        </p:nvSpPr>
        <p:spPr>
          <a:xfrm>
            <a:off x="7465294"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62" name="object 162"/>
          <p:cNvSpPr/>
          <p:nvPr/>
        </p:nvSpPr>
        <p:spPr>
          <a:xfrm>
            <a:off x="7465294" y="5044952"/>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63" name="object 163"/>
          <p:cNvSpPr/>
          <p:nvPr/>
        </p:nvSpPr>
        <p:spPr>
          <a:xfrm>
            <a:off x="7465294" y="373905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64" name="object 164"/>
          <p:cNvSpPr/>
          <p:nvPr/>
        </p:nvSpPr>
        <p:spPr>
          <a:xfrm>
            <a:off x="7465294" y="373905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65" name="object 165"/>
          <p:cNvSpPr/>
          <p:nvPr/>
        </p:nvSpPr>
        <p:spPr>
          <a:xfrm>
            <a:off x="7921727" y="4163209"/>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66" name="object 166"/>
          <p:cNvSpPr/>
          <p:nvPr/>
        </p:nvSpPr>
        <p:spPr>
          <a:xfrm>
            <a:off x="7921727" y="4163209"/>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67" name="object 167"/>
          <p:cNvSpPr/>
          <p:nvPr/>
        </p:nvSpPr>
        <p:spPr>
          <a:xfrm>
            <a:off x="3426566" y="3989166"/>
            <a:ext cx="2727064" cy="0"/>
          </a:xfrm>
          <a:custGeom>
            <a:avLst/>
            <a:gdLst/>
            <a:ahLst/>
            <a:cxnLst/>
            <a:rect l="l" t="t" r="r" b="b"/>
            <a:pathLst>
              <a:path w="3004820">
                <a:moveTo>
                  <a:pt x="0" y="0"/>
                </a:moveTo>
                <a:lnTo>
                  <a:pt x="3004820" y="0"/>
                </a:lnTo>
              </a:path>
            </a:pathLst>
          </a:custGeom>
          <a:ln w="55880">
            <a:solidFill>
              <a:srgbClr val="FF0000"/>
            </a:solidFill>
          </a:ln>
        </p:spPr>
        <p:txBody>
          <a:bodyPr wrap="square" lIns="0" tIns="0" rIns="0" bIns="0" rtlCol="0"/>
          <a:lstStyle/>
          <a:p>
            <a:endParaRPr sz="1634"/>
          </a:p>
        </p:txBody>
      </p:sp>
      <p:sp>
        <p:nvSpPr>
          <p:cNvPr id="168" name="object 168"/>
          <p:cNvSpPr/>
          <p:nvPr/>
        </p:nvSpPr>
        <p:spPr>
          <a:xfrm>
            <a:off x="3217945" y="3901568"/>
            <a:ext cx="261641" cy="174043"/>
          </a:xfrm>
          <a:custGeom>
            <a:avLst/>
            <a:gdLst/>
            <a:ahLst/>
            <a:cxnLst/>
            <a:rect l="l" t="t" r="r" b="b"/>
            <a:pathLst>
              <a:path w="288289" h="191770">
                <a:moveTo>
                  <a:pt x="288289" y="0"/>
                </a:moveTo>
                <a:lnTo>
                  <a:pt x="0" y="96519"/>
                </a:lnTo>
                <a:lnTo>
                  <a:pt x="287019" y="191769"/>
                </a:lnTo>
                <a:lnTo>
                  <a:pt x="288289" y="0"/>
                </a:lnTo>
                <a:close/>
              </a:path>
            </a:pathLst>
          </a:custGeom>
          <a:solidFill>
            <a:srgbClr val="FF0000"/>
          </a:solidFill>
        </p:spPr>
        <p:txBody>
          <a:bodyPr wrap="square" lIns="0" tIns="0" rIns="0" bIns="0" rtlCol="0"/>
          <a:lstStyle/>
          <a:p>
            <a:endParaRPr sz="1634"/>
          </a:p>
        </p:txBody>
      </p:sp>
      <p:sp>
        <p:nvSpPr>
          <p:cNvPr id="169" name="object 169"/>
          <p:cNvSpPr/>
          <p:nvPr/>
        </p:nvSpPr>
        <p:spPr>
          <a:xfrm>
            <a:off x="5821680" y="3971877"/>
            <a:ext cx="348087" cy="315814"/>
          </a:xfrm>
          <a:custGeom>
            <a:avLst/>
            <a:gdLst/>
            <a:ahLst/>
            <a:cxnLst/>
            <a:rect l="l" t="t" r="r" b="b"/>
            <a:pathLst>
              <a:path w="383539" h="347979">
                <a:moveTo>
                  <a:pt x="346710" y="0"/>
                </a:moveTo>
                <a:lnTo>
                  <a:pt x="0" y="306069"/>
                </a:lnTo>
                <a:lnTo>
                  <a:pt x="17780" y="326389"/>
                </a:lnTo>
                <a:lnTo>
                  <a:pt x="35560" y="347979"/>
                </a:lnTo>
                <a:lnTo>
                  <a:pt x="383539" y="40639"/>
                </a:lnTo>
                <a:lnTo>
                  <a:pt x="365760" y="20319"/>
                </a:lnTo>
                <a:lnTo>
                  <a:pt x="346710" y="0"/>
                </a:lnTo>
                <a:close/>
              </a:path>
            </a:pathLst>
          </a:custGeom>
          <a:solidFill>
            <a:srgbClr val="FF0000"/>
          </a:solidFill>
        </p:spPr>
        <p:txBody>
          <a:bodyPr wrap="square" lIns="0" tIns="0" rIns="0" bIns="0" rtlCol="0"/>
          <a:lstStyle/>
          <a:p>
            <a:endParaRPr sz="1634"/>
          </a:p>
        </p:txBody>
      </p:sp>
      <p:sp>
        <p:nvSpPr>
          <p:cNvPr id="170" name="object 170"/>
          <p:cNvSpPr/>
          <p:nvPr/>
        </p:nvSpPr>
        <p:spPr>
          <a:xfrm>
            <a:off x="5681063" y="4168973"/>
            <a:ext cx="253573" cy="237437"/>
          </a:xfrm>
          <a:custGeom>
            <a:avLst/>
            <a:gdLst/>
            <a:ahLst/>
            <a:cxnLst/>
            <a:rect l="l" t="t" r="r" b="b"/>
            <a:pathLst>
              <a:path w="279400" h="261620">
                <a:moveTo>
                  <a:pt x="152400" y="0"/>
                </a:moveTo>
                <a:lnTo>
                  <a:pt x="0" y="261620"/>
                </a:lnTo>
                <a:lnTo>
                  <a:pt x="279400" y="143510"/>
                </a:lnTo>
                <a:lnTo>
                  <a:pt x="152400" y="0"/>
                </a:lnTo>
                <a:close/>
              </a:path>
            </a:pathLst>
          </a:custGeom>
          <a:solidFill>
            <a:srgbClr val="FF0000"/>
          </a:solidFill>
        </p:spPr>
        <p:txBody>
          <a:bodyPr wrap="square" lIns="0" tIns="0" rIns="0" bIns="0" rtlCol="0"/>
          <a:lstStyle/>
          <a:p>
            <a:endParaRPr sz="1634"/>
          </a:p>
        </p:txBody>
      </p:sp>
      <p:sp>
        <p:nvSpPr>
          <p:cNvPr id="171" name="object 171"/>
          <p:cNvSpPr/>
          <p:nvPr/>
        </p:nvSpPr>
        <p:spPr>
          <a:xfrm>
            <a:off x="3244457" y="4132089"/>
            <a:ext cx="3082065" cy="962425"/>
          </a:xfrm>
          <a:custGeom>
            <a:avLst/>
            <a:gdLst/>
            <a:ahLst/>
            <a:cxnLst/>
            <a:rect l="l" t="t" r="r" b="b"/>
            <a:pathLst>
              <a:path w="3395979" h="1060450">
                <a:moveTo>
                  <a:pt x="3379470" y="0"/>
                </a:moveTo>
                <a:lnTo>
                  <a:pt x="0" y="1008380"/>
                </a:lnTo>
                <a:lnTo>
                  <a:pt x="8890" y="1033780"/>
                </a:lnTo>
                <a:lnTo>
                  <a:pt x="16510" y="1060450"/>
                </a:lnTo>
                <a:lnTo>
                  <a:pt x="3395979" y="53339"/>
                </a:lnTo>
                <a:lnTo>
                  <a:pt x="3388359" y="26669"/>
                </a:lnTo>
                <a:lnTo>
                  <a:pt x="3379470" y="0"/>
                </a:lnTo>
                <a:close/>
              </a:path>
            </a:pathLst>
          </a:custGeom>
          <a:solidFill>
            <a:srgbClr val="FF0000"/>
          </a:solidFill>
        </p:spPr>
        <p:txBody>
          <a:bodyPr wrap="square" lIns="0" tIns="0" rIns="0" bIns="0" rtlCol="0"/>
          <a:lstStyle/>
          <a:p>
            <a:endParaRPr sz="1634"/>
          </a:p>
        </p:txBody>
      </p:sp>
      <p:sp>
        <p:nvSpPr>
          <p:cNvPr id="172" name="object 172"/>
          <p:cNvSpPr/>
          <p:nvPr/>
        </p:nvSpPr>
        <p:spPr>
          <a:xfrm>
            <a:off x="3051969" y="4972338"/>
            <a:ext cx="275473" cy="167128"/>
          </a:xfrm>
          <a:custGeom>
            <a:avLst/>
            <a:gdLst/>
            <a:ahLst/>
            <a:cxnLst/>
            <a:rect l="l" t="t" r="r" b="b"/>
            <a:pathLst>
              <a:path w="303530" h="184150">
                <a:moveTo>
                  <a:pt x="247650" y="0"/>
                </a:moveTo>
                <a:lnTo>
                  <a:pt x="0" y="173990"/>
                </a:lnTo>
                <a:lnTo>
                  <a:pt x="303530" y="184150"/>
                </a:lnTo>
                <a:lnTo>
                  <a:pt x="247650" y="0"/>
                </a:lnTo>
                <a:close/>
              </a:path>
            </a:pathLst>
          </a:custGeom>
          <a:solidFill>
            <a:srgbClr val="FF0000"/>
          </a:solidFill>
        </p:spPr>
        <p:txBody>
          <a:bodyPr wrap="square" lIns="0" tIns="0" rIns="0" bIns="0" rtlCol="0"/>
          <a:lstStyle/>
          <a:p>
            <a:endParaRPr sz="1634"/>
          </a:p>
        </p:txBody>
      </p:sp>
      <p:sp>
        <p:nvSpPr>
          <p:cNvPr id="173" name="object 173"/>
          <p:cNvSpPr/>
          <p:nvPr/>
        </p:nvSpPr>
        <p:spPr>
          <a:xfrm>
            <a:off x="5761745" y="4143616"/>
            <a:ext cx="578608" cy="982019"/>
          </a:xfrm>
          <a:custGeom>
            <a:avLst/>
            <a:gdLst/>
            <a:ahLst/>
            <a:cxnLst/>
            <a:rect l="l" t="t" r="r" b="b"/>
            <a:pathLst>
              <a:path w="637539" h="1082039">
                <a:moveTo>
                  <a:pt x="590550" y="0"/>
                </a:moveTo>
                <a:lnTo>
                  <a:pt x="0" y="1055370"/>
                </a:lnTo>
                <a:lnTo>
                  <a:pt x="24129" y="1069339"/>
                </a:lnTo>
                <a:lnTo>
                  <a:pt x="48260" y="1082039"/>
                </a:lnTo>
                <a:lnTo>
                  <a:pt x="637539" y="26669"/>
                </a:lnTo>
                <a:lnTo>
                  <a:pt x="614679" y="13969"/>
                </a:lnTo>
                <a:lnTo>
                  <a:pt x="590550" y="0"/>
                </a:lnTo>
                <a:close/>
              </a:path>
            </a:pathLst>
          </a:custGeom>
          <a:solidFill>
            <a:srgbClr val="FF0000"/>
          </a:solidFill>
        </p:spPr>
        <p:txBody>
          <a:bodyPr wrap="square" lIns="0" tIns="0" rIns="0" bIns="0" rtlCol="0"/>
          <a:lstStyle/>
          <a:p>
            <a:endParaRPr sz="1634"/>
          </a:p>
        </p:txBody>
      </p:sp>
      <p:sp>
        <p:nvSpPr>
          <p:cNvPr id="174" name="object 174"/>
          <p:cNvSpPr/>
          <p:nvPr/>
        </p:nvSpPr>
        <p:spPr>
          <a:xfrm>
            <a:off x="5681062" y="5025358"/>
            <a:ext cx="204011" cy="270862"/>
          </a:xfrm>
          <a:custGeom>
            <a:avLst/>
            <a:gdLst/>
            <a:ahLst/>
            <a:cxnLst/>
            <a:rect l="l" t="t" r="r" b="b"/>
            <a:pathLst>
              <a:path w="224789" h="298450">
                <a:moveTo>
                  <a:pt x="57150" y="0"/>
                </a:moveTo>
                <a:lnTo>
                  <a:pt x="0" y="298450"/>
                </a:lnTo>
                <a:lnTo>
                  <a:pt x="224789" y="93980"/>
                </a:lnTo>
                <a:lnTo>
                  <a:pt x="57150" y="0"/>
                </a:lnTo>
                <a:close/>
              </a:path>
            </a:pathLst>
          </a:custGeom>
          <a:solidFill>
            <a:srgbClr val="FF0000"/>
          </a:solidFill>
        </p:spPr>
        <p:txBody>
          <a:bodyPr wrap="square" lIns="0" tIns="0" rIns="0" bIns="0" rtlCol="0"/>
          <a:lstStyle/>
          <a:p>
            <a:endParaRPr sz="1634"/>
          </a:p>
        </p:txBody>
      </p:sp>
      <p:sp>
        <p:nvSpPr>
          <p:cNvPr id="175" name="object 175"/>
          <p:cNvSpPr/>
          <p:nvPr/>
        </p:nvSpPr>
        <p:spPr>
          <a:xfrm>
            <a:off x="6300012" y="4141310"/>
            <a:ext cx="719226" cy="890964"/>
          </a:xfrm>
          <a:custGeom>
            <a:avLst/>
            <a:gdLst/>
            <a:ahLst/>
            <a:cxnLst/>
            <a:rect l="l" t="t" r="r" b="b"/>
            <a:pathLst>
              <a:path w="792479" h="981710">
                <a:moveTo>
                  <a:pt x="43180" y="0"/>
                </a:moveTo>
                <a:lnTo>
                  <a:pt x="0" y="33019"/>
                </a:lnTo>
                <a:lnTo>
                  <a:pt x="749300" y="981709"/>
                </a:lnTo>
                <a:lnTo>
                  <a:pt x="792480" y="948689"/>
                </a:lnTo>
                <a:lnTo>
                  <a:pt x="43180" y="0"/>
                </a:lnTo>
                <a:close/>
              </a:path>
            </a:pathLst>
          </a:custGeom>
          <a:solidFill>
            <a:srgbClr val="FF0000"/>
          </a:solidFill>
        </p:spPr>
        <p:txBody>
          <a:bodyPr wrap="square" lIns="0" tIns="0" rIns="0" bIns="0" rtlCol="0"/>
          <a:lstStyle/>
          <a:p>
            <a:endParaRPr sz="1634"/>
          </a:p>
        </p:txBody>
      </p:sp>
      <p:sp>
        <p:nvSpPr>
          <p:cNvPr id="176" name="object 176"/>
          <p:cNvSpPr/>
          <p:nvPr/>
        </p:nvSpPr>
        <p:spPr>
          <a:xfrm>
            <a:off x="6898214" y="4922776"/>
            <a:ext cx="230521" cy="258184"/>
          </a:xfrm>
          <a:custGeom>
            <a:avLst/>
            <a:gdLst/>
            <a:ahLst/>
            <a:cxnLst/>
            <a:rect l="l" t="t" r="r" b="b"/>
            <a:pathLst>
              <a:path w="254000" h="284479">
                <a:moveTo>
                  <a:pt x="151129" y="0"/>
                </a:moveTo>
                <a:lnTo>
                  <a:pt x="0" y="119379"/>
                </a:lnTo>
                <a:lnTo>
                  <a:pt x="254000" y="284479"/>
                </a:lnTo>
                <a:lnTo>
                  <a:pt x="151129" y="0"/>
                </a:lnTo>
                <a:close/>
              </a:path>
            </a:pathLst>
          </a:custGeom>
          <a:solidFill>
            <a:srgbClr val="FF0000"/>
          </a:solidFill>
        </p:spPr>
        <p:txBody>
          <a:bodyPr wrap="square" lIns="0" tIns="0" rIns="0" bIns="0" rtlCol="0"/>
          <a:lstStyle/>
          <a:p>
            <a:endParaRPr sz="1634"/>
          </a:p>
        </p:txBody>
      </p:sp>
      <p:sp>
        <p:nvSpPr>
          <p:cNvPr id="177" name="object 177"/>
          <p:cNvSpPr/>
          <p:nvPr/>
        </p:nvSpPr>
        <p:spPr>
          <a:xfrm>
            <a:off x="6485580" y="3990319"/>
            <a:ext cx="1091517" cy="0"/>
          </a:xfrm>
          <a:custGeom>
            <a:avLst/>
            <a:gdLst/>
            <a:ahLst/>
            <a:cxnLst/>
            <a:rect l="l" t="t" r="r" b="b"/>
            <a:pathLst>
              <a:path w="1202690">
                <a:moveTo>
                  <a:pt x="0" y="0"/>
                </a:moveTo>
                <a:lnTo>
                  <a:pt x="1202689" y="0"/>
                </a:lnTo>
              </a:path>
            </a:pathLst>
          </a:custGeom>
          <a:ln w="55880">
            <a:solidFill>
              <a:srgbClr val="FF0000"/>
            </a:solidFill>
          </a:ln>
        </p:spPr>
        <p:txBody>
          <a:bodyPr wrap="square" lIns="0" tIns="0" rIns="0" bIns="0" rtlCol="0"/>
          <a:lstStyle/>
          <a:p>
            <a:endParaRPr sz="1634"/>
          </a:p>
        </p:txBody>
      </p:sp>
      <p:sp>
        <p:nvSpPr>
          <p:cNvPr id="178" name="object 178"/>
          <p:cNvSpPr/>
          <p:nvPr/>
        </p:nvSpPr>
        <p:spPr>
          <a:xfrm>
            <a:off x="7525230" y="3903873"/>
            <a:ext cx="261641" cy="174043"/>
          </a:xfrm>
          <a:custGeom>
            <a:avLst/>
            <a:gdLst/>
            <a:ahLst/>
            <a:cxnLst/>
            <a:rect l="l" t="t" r="r" b="b"/>
            <a:pathLst>
              <a:path w="288290" h="191770">
                <a:moveTo>
                  <a:pt x="0" y="0"/>
                </a:moveTo>
                <a:lnTo>
                  <a:pt x="0" y="191770"/>
                </a:lnTo>
                <a:lnTo>
                  <a:pt x="288290" y="95250"/>
                </a:lnTo>
                <a:lnTo>
                  <a:pt x="0" y="0"/>
                </a:lnTo>
                <a:close/>
              </a:path>
            </a:pathLst>
          </a:custGeom>
          <a:solidFill>
            <a:srgbClr val="FF0000"/>
          </a:solidFill>
        </p:spPr>
        <p:txBody>
          <a:bodyPr wrap="square" lIns="0" tIns="0" rIns="0" bIns="0" rtlCol="0"/>
          <a:lstStyle/>
          <a:p>
            <a:endParaRPr sz="1634"/>
          </a:p>
        </p:txBody>
      </p:sp>
      <p:sp>
        <p:nvSpPr>
          <p:cNvPr id="179" name="object 179"/>
          <p:cNvSpPr/>
          <p:nvPr/>
        </p:nvSpPr>
        <p:spPr>
          <a:xfrm>
            <a:off x="6469443" y="3970725"/>
            <a:ext cx="1296681" cy="1066160"/>
          </a:xfrm>
          <a:custGeom>
            <a:avLst/>
            <a:gdLst/>
            <a:ahLst/>
            <a:cxnLst/>
            <a:rect l="l" t="t" r="r" b="b"/>
            <a:pathLst>
              <a:path w="1428750" h="1174750">
                <a:moveTo>
                  <a:pt x="34290" y="0"/>
                </a:moveTo>
                <a:lnTo>
                  <a:pt x="17780" y="21589"/>
                </a:lnTo>
                <a:lnTo>
                  <a:pt x="0" y="43180"/>
                </a:lnTo>
                <a:lnTo>
                  <a:pt x="1394460" y="1174750"/>
                </a:lnTo>
                <a:lnTo>
                  <a:pt x="1412240" y="1153160"/>
                </a:lnTo>
                <a:lnTo>
                  <a:pt x="1428750" y="1131570"/>
                </a:lnTo>
                <a:lnTo>
                  <a:pt x="34290" y="0"/>
                </a:lnTo>
                <a:close/>
              </a:path>
            </a:pathLst>
          </a:custGeom>
          <a:solidFill>
            <a:srgbClr val="FF0000"/>
          </a:solidFill>
        </p:spPr>
        <p:txBody>
          <a:bodyPr wrap="square" lIns="0" tIns="0" rIns="0" bIns="0" rtlCol="0"/>
          <a:lstStyle/>
          <a:p>
            <a:endParaRPr sz="1634"/>
          </a:p>
        </p:txBody>
      </p:sp>
      <p:sp>
        <p:nvSpPr>
          <p:cNvPr id="180" name="object 180"/>
          <p:cNvSpPr/>
          <p:nvPr/>
        </p:nvSpPr>
        <p:spPr>
          <a:xfrm>
            <a:off x="7655473" y="4917014"/>
            <a:ext cx="258184" cy="231674"/>
          </a:xfrm>
          <a:custGeom>
            <a:avLst/>
            <a:gdLst/>
            <a:ahLst/>
            <a:cxnLst/>
            <a:rect l="l" t="t" r="r" b="b"/>
            <a:pathLst>
              <a:path w="284479" h="255270">
                <a:moveTo>
                  <a:pt x="120650" y="0"/>
                </a:moveTo>
                <a:lnTo>
                  <a:pt x="0" y="148589"/>
                </a:lnTo>
                <a:lnTo>
                  <a:pt x="284480" y="255269"/>
                </a:lnTo>
                <a:lnTo>
                  <a:pt x="120650" y="0"/>
                </a:lnTo>
                <a:close/>
              </a:path>
            </a:pathLst>
          </a:custGeom>
          <a:solidFill>
            <a:srgbClr val="FF0000"/>
          </a:solidFill>
        </p:spPr>
        <p:txBody>
          <a:bodyPr wrap="square" lIns="0" tIns="0" rIns="0" bIns="0" rtlCol="0"/>
          <a:lstStyle/>
          <a:p>
            <a:endParaRPr sz="1634"/>
          </a:p>
        </p:txBody>
      </p:sp>
      <p:sp>
        <p:nvSpPr>
          <p:cNvPr id="181" name="object 181"/>
          <p:cNvSpPr/>
          <p:nvPr/>
        </p:nvSpPr>
        <p:spPr>
          <a:xfrm>
            <a:off x="4015548" y="4134395"/>
            <a:ext cx="2315584" cy="1347395"/>
          </a:xfrm>
          <a:custGeom>
            <a:avLst/>
            <a:gdLst/>
            <a:ahLst/>
            <a:cxnLst/>
            <a:rect l="l" t="t" r="r" b="b"/>
            <a:pathLst>
              <a:path w="2551429" h="1484629">
                <a:moveTo>
                  <a:pt x="2524760" y="0"/>
                </a:moveTo>
                <a:lnTo>
                  <a:pt x="0" y="1436370"/>
                </a:lnTo>
                <a:lnTo>
                  <a:pt x="13969" y="1460500"/>
                </a:lnTo>
                <a:lnTo>
                  <a:pt x="26669" y="1484630"/>
                </a:lnTo>
                <a:lnTo>
                  <a:pt x="2551429" y="48260"/>
                </a:lnTo>
                <a:lnTo>
                  <a:pt x="2538729" y="24130"/>
                </a:lnTo>
                <a:lnTo>
                  <a:pt x="2524760" y="0"/>
                </a:lnTo>
                <a:close/>
              </a:path>
            </a:pathLst>
          </a:custGeom>
          <a:solidFill>
            <a:srgbClr val="FF0000"/>
          </a:solidFill>
        </p:spPr>
        <p:txBody>
          <a:bodyPr wrap="square" lIns="0" tIns="0" rIns="0" bIns="0" rtlCol="0"/>
          <a:lstStyle/>
          <a:p>
            <a:endParaRPr sz="1634"/>
          </a:p>
        </p:txBody>
      </p:sp>
      <p:sp>
        <p:nvSpPr>
          <p:cNvPr id="182" name="object 182"/>
          <p:cNvSpPr/>
          <p:nvPr/>
        </p:nvSpPr>
        <p:spPr>
          <a:xfrm>
            <a:off x="3846115" y="5358460"/>
            <a:ext cx="270862" cy="205164"/>
          </a:xfrm>
          <a:custGeom>
            <a:avLst/>
            <a:gdLst/>
            <a:ahLst/>
            <a:cxnLst/>
            <a:rect l="l" t="t" r="r" b="b"/>
            <a:pathLst>
              <a:path w="298450" h="226060">
                <a:moveTo>
                  <a:pt x="203200" y="0"/>
                </a:moveTo>
                <a:lnTo>
                  <a:pt x="0" y="226060"/>
                </a:lnTo>
                <a:lnTo>
                  <a:pt x="298450" y="166370"/>
                </a:lnTo>
                <a:lnTo>
                  <a:pt x="203200" y="0"/>
                </a:lnTo>
                <a:close/>
              </a:path>
            </a:pathLst>
          </a:custGeom>
          <a:solidFill>
            <a:srgbClr val="FF0000"/>
          </a:solidFill>
        </p:spPr>
        <p:txBody>
          <a:bodyPr wrap="square" lIns="0" tIns="0" rIns="0" bIns="0" rtlCol="0"/>
          <a:lstStyle/>
          <a:p>
            <a:endParaRPr sz="1634"/>
          </a:p>
        </p:txBody>
      </p:sp>
      <p:sp>
        <p:nvSpPr>
          <p:cNvPr id="183" name="object 183"/>
          <p:cNvSpPr/>
          <p:nvPr/>
        </p:nvSpPr>
        <p:spPr>
          <a:xfrm>
            <a:off x="6477512" y="3966114"/>
            <a:ext cx="1697787" cy="570539"/>
          </a:xfrm>
          <a:custGeom>
            <a:avLst/>
            <a:gdLst/>
            <a:ahLst/>
            <a:cxnLst/>
            <a:rect l="l" t="t" r="r" b="b"/>
            <a:pathLst>
              <a:path w="1870709" h="628650">
                <a:moveTo>
                  <a:pt x="16509" y="0"/>
                </a:moveTo>
                <a:lnTo>
                  <a:pt x="8889" y="26669"/>
                </a:lnTo>
                <a:lnTo>
                  <a:pt x="0" y="53339"/>
                </a:lnTo>
                <a:lnTo>
                  <a:pt x="1854200" y="628649"/>
                </a:lnTo>
                <a:lnTo>
                  <a:pt x="1863089" y="601979"/>
                </a:lnTo>
                <a:lnTo>
                  <a:pt x="1870709" y="576579"/>
                </a:lnTo>
                <a:lnTo>
                  <a:pt x="16509" y="0"/>
                </a:lnTo>
                <a:close/>
              </a:path>
            </a:pathLst>
          </a:custGeom>
          <a:solidFill>
            <a:srgbClr val="FF0000"/>
          </a:solidFill>
        </p:spPr>
        <p:txBody>
          <a:bodyPr wrap="square" lIns="0" tIns="0" rIns="0" bIns="0" rtlCol="0"/>
          <a:lstStyle/>
          <a:p>
            <a:endParaRPr sz="1634"/>
          </a:p>
        </p:txBody>
      </p:sp>
      <p:sp>
        <p:nvSpPr>
          <p:cNvPr id="184" name="object 184"/>
          <p:cNvSpPr/>
          <p:nvPr/>
        </p:nvSpPr>
        <p:spPr>
          <a:xfrm>
            <a:off x="8092312" y="4414477"/>
            <a:ext cx="275473" cy="165975"/>
          </a:xfrm>
          <a:custGeom>
            <a:avLst/>
            <a:gdLst/>
            <a:ahLst/>
            <a:cxnLst/>
            <a:rect l="l" t="t" r="r" b="b"/>
            <a:pathLst>
              <a:path w="303529" h="182879">
                <a:moveTo>
                  <a:pt x="57150" y="0"/>
                </a:moveTo>
                <a:lnTo>
                  <a:pt x="0" y="182880"/>
                </a:lnTo>
                <a:lnTo>
                  <a:pt x="303529" y="176530"/>
                </a:lnTo>
                <a:lnTo>
                  <a:pt x="57150" y="0"/>
                </a:lnTo>
                <a:close/>
              </a:path>
            </a:pathLst>
          </a:custGeom>
          <a:solidFill>
            <a:srgbClr val="FF0000"/>
          </a:solidFill>
        </p:spPr>
        <p:txBody>
          <a:bodyPr wrap="square" lIns="0" tIns="0" rIns="0" bIns="0" rtlCol="0"/>
          <a:lstStyle/>
          <a:p>
            <a:endParaRPr sz="1634"/>
          </a:p>
        </p:txBody>
      </p:sp>
      <p:sp>
        <p:nvSpPr>
          <p:cNvPr id="186" name="object 186"/>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87" name="object 187"/>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88" name="object 188"/>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89" name="object 189"/>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91" name="Picture 190">
            <a:extLst>
              <a:ext uri="{FF2B5EF4-FFF2-40B4-BE49-F238E27FC236}">
                <a16:creationId xmlns:a16="http://schemas.microsoft.com/office/drawing/2014/main" id="{B13B3A72-CA75-487D-AA13-ACB5AB7BA7DF}"/>
              </a:ext>
            </a:extLst>
          </p:cNvPr>
          <p:cNvPicPr>
            <a:picLocks noChangeAspect="1"/>
          </p:cNvPicPr>
          <p:nvPr/>
        </p:nvPicPr>
        <p:blipFill>
          <a:blip r:embed="rId3"/>
          <a:stretch>
            <a:fillRect/>
          </a:stretch>
        </p:blipFill>
        <p:spPr>
          <a:xfrm>
            <a:off x="734595" y="180730"/>
            <a:ext cx="11211516" cy="859611"/>
          </a:xfrm>
          <a:prstGeom prst="rect">
            <a:avLst/>
          </a:prstGeom>
        </p:spPr>
      </p:pic>
      <p:sp>
        <p:nvSpPr>
          <p:cNvPr id="185" name="TextBox 184">
            <a:extLst>
              <a:ext uri="{FF2B5EF4-FFF2-40B4-BE49-F238E27FC236}">
                <a16:creationId xmlns:a16="http://schemas.microsoft.com/office/drawing/2014/main" id="{4D71E597-1DE3-46BD-A8BB-497E45E78D11}"/>
              </a:ext>
            </a:extLst>
          </p:cNvPr>
          <p:cNvSpPr txBox="1"/>
          <p:nvPr/>
        </p:nvSpPr>
        <p:spPr>
          <a:xfrm>
            <a:off x="9230180" y="3963809"/>
            <a:ext cx="1933575" cy="369332"/>
          </a:xfrm>
          <a:prstGeom prst="rect">
            <a:avLst/>
          </a:prstGeom>
          <a:noFill/>
        </p:spPr>
        <p:txBody>
          <a:bodyPr wrap="square" rtlCol="0">
            <a:spAutoFit/>
          </a:bodyPr>
          <a:lstStyle/>
          <a:p>
            <a:r>
              <a:rPr lang="en-US" b="1" dirty="0">
                <a:solidFill>
                  <a:srgbClr val="FF0000"/>
                </a:solidFill>
              </a:rPr>
              <a:t>Cache invalidate</a:t>
            </a:r>
          </a:p>
        </p:txBody>
      </p:sp>
    </p:spTree>
    <p:extLst>
      <p:ext uri="{BB962C8B-B14F-4D97-AF65-F5344CB8AC3E}">
        <p14:creationId xmlns:p14="http://schemas.microsoft.com/office/powerpoint/2010/main" val="1741751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45" name="object 145"/>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46" name="object 146"/>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47" name="object 147"/>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48" name="Picture 147">
            <a:extLst>
              <a:ext uri="{FF2B5EF4-FFF2-40B4-BE49-F238E27FC236}">
                <a16:creationId xmlns:a16="http://schemas.microsoft.com/office/drawing/2014/main" id="{E1984259-BC87-4411-81A3-8ACB3C288541}"/>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253427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28F2-B78A-4FC8-8972-F3F2EA2EE132}"/>
              </a:ext>
            </a:extLst>
          </p:cNvPr>
          <p:cNvSpPr>
            <a:spLocks noGrp="1"/>
          </p:cNvSpPr>
          <p:nvPr>
            <p:ph type="title"/>
          </p:nvPr>
        </p:nvSpPr>
        <p:spPr/>
        <p:txBody>
          <a:bodyPr/>
          <a:lstStyle/>
          <a:p>
            <a:r>
              <a:rPr lang="en-US" dirty="0"/>
              <a:t>The CPU card in the server</a:t>
            </a:r>
          </a:p>
        </p:txBody>
      </p:sp>
      <p:sp>
        <p:nvSpPr>
          <p:cNvPr id="3" name="Content Placeholder 2">
            <a:extLst>
              <a:ext uri="{FF2B5EF4-FFF2-40B4-BE49-F238E27FC236}">
                <a16:creationId xmlns:a16="http://schemas.microsoft.com/office/drawing/2014/main" id="{D86AD73B-F583-4E28-B73F-8672D07C8E86}"/>
              </a:ext>
            </a:extLst>
          </p:cNvPr>
          <p:cNvSpPr>
            <a:spLocks noGrp="1"/>
          </p:cNvSpPr>
          <p:nvPr>
            <p:ph idx="1"/>
          </p:nvPr>
        </p:nvSpPr>
        <p:spPr/>
        <p:txBody>
          <a:bodyPr/>
          <a:lstStyle/>
          <a:p>
            <a:r>
              <a:rPr lang="en-US" dirty="0"/>
              <a:t>A server has more than just a CPU chip!</a:t>
            </a:r>
          </a:p>
          <a:p>
            <a:r>
              <a:rPr lang="en-US" dirty="0"/>
              <a:t>Typically, the server card has on-board DRAM, support for devices</a:t>
            </a:r>
            <a:br>
              <a:rPr lang="en-US" dirty="0"/>
            </a:br>
            <a:r>
              <a:rPr lang="en-US" dirty="0"/>
              <a:t>of various kinds, power management, other functionality</a:t>
            </a:r>
          </a:p>
          <a:p>
            <a:r>
              <a:rPr lang="en-US" dirty="0"/>
              <a:t>Many server cards are dual-socket: doubles the connectivity to the </a:t>
            </a:r>
            <a:br>
              <a:rPr lang="en-US" dirty="0"/>
            </a:br>
            <a:r>
              <a:rPr lang="en-US" dirty="0"/>
              <a:t>rack, which can be beneficial for power and performance</a:t>
            </a:r>
          </a:p>
        </p:txBody>
      </p:sp>
      <p:sp>
        <p:nvSpPr>
          <p:cNvPr id="4" name="Footer Placeholder 3">
            <a:extLst>
              <a:ext uri="{FF2B5EF4-FFF2-40B4-BE49-F238E27FC236}">
                <a16:creationId xmlns:a16="http://schemas.microsoft.com/office/drawing/2014/main" id="{56D2A6BF-13A7-46E2-AEC6-5300C0B2A1A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ACD9DE4-5D70-4559-810C-C8A3FBA96E1C}"/>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455758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9" name="object 9"/>
          <p:cNvSpPr/>
          <p:nvPr/>
        </p:nvSpPr>
        <p:spPr>
          <a:xfrm>
            <a:off x="3300933"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0" name="object 10"/>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715871"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12" name="object 12"/>
          <p:cNvSpPr/>
          <p:nvPr/>
        </p:nvSpPr>
        <p:spPr>
          <a:xfrm>
            <a:off x="3715871"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3" name="object 13"/>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1" name="object 21"/>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4519236"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5" name="object 25"/>
          <p:cNvSpPr/>
          <p:nvPr/>
        </p:nvSpPr>
        <p:spPr>
          <a:xfrm>
            <a:off x="4519236"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4934174"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8" name="object 28"/>
          <p:cNvSpPr/>
          <p:nvPr/>
        </p:nvSpPr>
        <p:spPr>
          <a:xfrm>
            <a:off x="4934174"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5349112"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31" name="object 31"/>
          <p:cNvSpPr/>
          <p:nvPr/>
        </p:nvSpPr>
        <p:spPr>
          <a:xfrm>
            <a:off x="5349112"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4" name="object 34"/>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6" name="object 36"/>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8" name="object 38"/>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40" name="object 40"/>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4" name="object 44"/>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8" name="object 48"/>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2" name="object 52"/>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4" name="object 54"/>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6" name="object 56"/>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0" name="object 60"/>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6" name="object 66"/>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8" name="object 68"/>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0" name="object 70"/>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2" name="object 72"/>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6" name="object 76"/>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8" name="object 78"/>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80" name="object 80"/>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2" name="object 82"/>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4" name="object 84"/>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6" name="object 86"/>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8" name="object 88"/>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2" name="object 92"/>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4" name="object 94"/>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983506" y="3824343"/>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96" name="object 96"/>
          <p:cNvSpPr/>
          <p:nvPr/>
        </p:nvSpPr>
        <p:spPr>
          <a:xfrm>
            <a:off x="6983506" y="4015675"/>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3" name="object 103"/>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5" name="object 105"/>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7" name="object 107"/>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9" name="object 109"/>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5" name="object 115"/>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7" name="object 117"/>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1" name="object 121"/>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3" name="object 123"/>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25" name="object 125"/>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5" name="object 135"/>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6" name="object 136"/>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8" name="object 148"/>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3217945" y="3989166"/>
            <a:ext cx="2780083" cy="0"/>
          </a:xfrm>
          <a:custGeom>
            <a:avLst/>
            <a:gdLst/>
            <a:ahLst/>
            <a:cxnLst/>
            <a:rect l="l" t="t" r="r" b="b"/>
            <a:pathLst>
              <a:path w="3063240">
                <a:moveTo>
                  <a:pt x="0" y="0"/>
                </a:moveTo>
                <a:lnTo>
                  <a:pt x="3063240" y="0"/>
                </a:lnTo>
              </a:path>
            </a:pathLst>
          </a:custGeom>
          <a:ln w="55880">
            <a:solidFill>
              <a:srgbClr val="FF0000"/>
            </a:solidFill>
          </a:ln>
        </p:spPr>
        <p:txBody>
          <a:bodyPr wrap="square" lIns="0" tIns="0" rIns="0" bIns="0" rtlCol="0"/>
          <a:lstStyle/>
          <a:p>
            <a:endParaRPr sz="1634"/>
          </a:p>
        </p:txBody>
      </p:sp>
      <p:sp>
        <p:nvSpPr>
          <p:cNvPr id="150" name="object 150"/>
          <p:cNvSpPr/>
          <p:nvPr/>
        </p:nvSpPr>
        <p:spPr>
          <a:xfrm>
            <a:off x="5958842" y="3902721"/>
            <a:ext cx="194789" cy="174043"/>
          </a:xfrm>
          <a:custGeom>
            <a:avLst/>
            <a:gdLst/>
            <a:ahLst/>
            <a:cxnLst/>
            <a:rect l="l" t="t" r="r" b="b"/>
            <a:pathLst>
              <a:path w="214629" h="191770">
                <a:moveTo>
                  <a:pt x="12700" y="0"/>
                </a:moveTo>
                <a:lnTo>
                  <a:pt x="11429" y="0"/>
                </a:lnTo>
                <a:lnTo>
                  <a:pt x="7619" y="1269"/>
                </a:lnTo>
                <a:lnTo>
                  <a:pt x="3809" y="3809"/>
                </a:lnTo>
                <a:lnTo>
                  <a:pt x="1269" y="6349"/>
                </a:lnTo>
                <a:lnTo>
                  <a:pt x="0" y="10159"/>
                </a:lnTo>
                <a:lnTo>
                  <a:pt x="0" y="185419"/>
                </a:lnTo>
                <a:lnTo>
                  <a:pt x="2539" y="189229"/>
                </a:lnTo>
                <a:lnTo>
                  <a:pt x="7619" y="191769"/>
                </a:lnTo>
                <a:lnTo>
                  <a:pt x="15239" y="191769"/>
                </a:lnTo>
                <a:lnTo>
                  <a:pt x="205739" y="106679"/>
                </a:lnTo>
                <a:lnTo>
                  <a:pt x="212089" y="102869"/>
                </a:lnTo>
                <a:lnTo>
                  <a:pt x="214629" y="96519"/>
                </a:lnTo>
                <a:lnTo>
                  <a:pt x="212089" y="90169"/>
                </a:lnTo>
                <a:lnTo>
                  <a:pt x="207009" y="86359"/>
                </a:lnTo>
                <a:lnTo>
                  <a:pt x="15239" y="1269"/>
                </a:lnTo>
                <a:lnTo>
                  <a:pt x="12700" y="0"/>
                </a:lnTo>
                <a:close/>
              </a:path>
            </a:pathLst>
          </a:custGeom>
          <a:solidFill>
            <a:srgbClr val="FF0000"/>
          </a:solidFill>
        </p:spPr>
        <p:txBody>
          <a:bodyPr wrap="square" lIns="0" tIns="0" rIns="0" bIns="0" rtlCol="0"/>
          <a:lstStyle/>
          <a:p>
            <a:endParaRPr sz="1634"/>
          </a:p>
        </p:txBody>
      </p:sp>
      <p:sp>
        <p:nvSpPr>
          <p:cNvPr id="151" name="object 151"/>
          <p:cNvSpPr/>
          <p:nvPr/>
        </p:nvSpPr>
        <p:spPr>
          <a:xfrm>
            <a:off x="3045055" y="4177041"/>
            <a:ext cx="3132781" cy="977409"/>
          </a:xfrm>
          <a:custGeom>
            <a:avLst/>
            <a:gdLst/>
            <a:ahLst/>
            <a:cxnLst/>
            <a:rect l="l" t="t" r="r" b="b"/>
            <a:pathLst>
              <a:path w="3451860" h="1076960">
                <a:moveTo>
                  <a:pt x="3435350" y="0"/>
                </a:moveTo>
                <a:lnTo>
                  <a:pt x="0" y="1024890"/>
                </a:lnTo>
                <a:lnTo>
                  <a:pt x="7619" y="1050290"/>
                </a:lnTo>
                <a:lnTo>
                  <a:pt x="15239" y="1076960"/>
                </a:lnTo>
                <a:lnTo>
                  <a:pt x="3451860" y="52070"/>
                </a:lnTo>
                <a:lnTo>
                  <a:pt x="3442969" y="26670"/>
                </a:lnTo>
                <a:lnTo>
                  <a:pt x="3435350" y="0"/>
                </a:lnTo>
                <a:close/>
              </a:path>
            </a:pathLst>
          </a:custGeom>
          <a:solidFill>
            <a:srgbClr val="FF0000"/>
          </a:solidFill>
        </p:spPr>
        <p:txBody>
          <a:bodyPr wrap="square" lIns="0" tIns="0" rIns="0" bIns="0" rtlCol="0"/>
          <a:lstStyle/>
          <a:p>
            <a:endParaRPr sz="1634"/>
          </a:p>
        </p:txBody>
      </p:sp>
      <p:sp>
        <p:nvSpPr>
          <p:cNvPr id="152" name="object 152"/>
          <p:cNvSpPr/>
          <p:nvPr/>
        </p:nvSpPr>
        <p:spPr>
          <a:xfrm>
            <a:off x="6109831" y="4125172"/>
            <a:ext cx="209774" cy="167128"/>
          </a:xfrm>
          <a:custGeom>
            <a:avLst/>
            <a:gdLst/>
            <a:ahLst/>
            <a:cxnLst/>
            <a:rect l="l" t="t" r="r" b="b"/>
            <a:pathLst>
              <a:path w="231139" h="184150">
                <a:moveTo>
                  <a:pt x="12700" y="0"/>
                </a:moveTo>
                <a:lnTo>
                  <a:pt x="8889" y="0"/>
                </a:lnTo>
                <a:lnTo>
                  <a:pt x="5080" y="2540"/>
                </a:lnTo>
                <a:lnTo>
                  <a:pt x="2539" y="6350"/>
                </a:lnTo>
                <a:lnTo>
                  <a:pt x="0" y="8890"/>
                </a:lnTo>
                <a:lnTo>
                  <a:pt x="1270" y="13970"/>
                </a:lnTo>
                <a:lnTo>
                  <a:pt x="49530" y="177800"/>
                </a:lnTo>
                <a:lnTo>
                  <a:pt x="52070" y="181610"/>
                </a:lnTo>
                <a:lnTo>
                  <a:pt x="54610" y="184150"/>
                </a:lnTo>
                <a:lnTo>
                  <a:pt x="64770" y="184150"/>
                </a:lnTo>
                <a:lnTo>
                  <a:pt x="67310" y="181610"/>
                </a:lnTo>
                <a:lnTo>
                  <a:pt x="226060" y="45720"/>
                </a:lnTo>
                <a:lnTo>
                  <a:pt x="229870" y="40640"/>
                </a:lnTo>
                <a:lnTo>
                  <a:pt x="231139" y="34290"/>
                </a:lnTo>
                <a:lnTo>
                  <a:pt x="226060" y="29210"/>
                </a:lnTo>
                <a:lnTo>
                  <a:pt x="220980" y="26670"/>
                </a:lnTo>
                <a:lnTo>
                  <a:pt x="12700" y="0"/>
                </a:lnTo>
                <a:close/>
              </a:path>
            </a:pathLst>
          </a:custGeom>
          <a:solidFill>
            <a:srgbClr val="FF0000"/>
          </a:solidFill>
        </p:spPr>
        <p:txBody>
          <a:bodyPr wrap="square" lIns="0" tIns="0" rIns="0" bIns="0" rtlCol="0"/>
          <a:lstStyle/>
          <a:p>
            <a:endParaRPr sz="1634"/>
          </a:p>
        </p:txBody>
      </p:sp>
      <p:sp>
        <p:nvSpPr>
          <p:cNvPr id="153" name="object 153"/>
          <p:cNvSpPr/>
          <p:nvPr/>
        </p:nvSpPr>
        <p:spPr>
          <a:xfrm>
            <a:off x="3869167" y="4211619"/>
            <a:ext cx="2327110" cy="1358921"/>
          </a:xfrm>
          <a:custGeom>
            <a:avLst/>
            <a:gdLst/>
            <a:ahLst/>
            <a:cxnLst/>
            <a:rect l="l" t="t" r="r" b="b"/>
            <a:pathLst>
              <a:path w="2564129" h="1497329">
                <a:moveTo>
                  <a:pt x="2537460" y="0"/>
                </a:moveTo>
                <a:lnTo>
                  <a:pt x="0" y="1449070"/>
                </a:lnTo>
                <a:lnTo>
                  <a:pt x="27939" y="1497330"/>
                </a:lnTo>
                <a:lnTo>
                  <a:pt x="2564129" y="48260"/>
                </a:lnTo>
                <a:lnTo>
                  <a:pt x="2550160" y="24130"/>
                </a:lnTo>
                <a:lnTo>
                  <a:pt x="2537460" y="0"/>
                </a:lnTo>
                <a:close/>
              </a:path>
            </a:pathLst>
          </a:custGeom>
          <a:solidFill>
            <a:srgbClr val="FF0000"/>
          </a:solidFill>
        </p:spPr>
        <p:txBody>
          <a:bodyPr wrap="square" lIns="0" tIns="0" rIns="0" bIns="0" rtlCol="0"/>
          <a:lstStyle/>
          <a:p>
            <a:endParaRPr sz="1634"/>
          </a:p>
        </p:txBody>
      </p:sp>
      <p:sp>
        <p:nvSpPr>
          <p:cNvPr id="154" name="object 154"/>
          <p:cNvSpPr/>
          <p:nvPr/>
        </p:nvSpPr>
        <p:spPr>
          <a:xfrm>
            <a:off x="6110983" y="4151683"/>
            <a:ext cx="208622" cy="172891"/>
          </a:xfrm>
          <a:custGeom>
            <a:avLst/>
            <a:gdLst/>
            <a:ahLst/>
            <a:cxnLst/>
            <a:rect l="l" t="t" r="r" b="b"/>
            <a:pathLst>
              <a:path w="229870" h="190500">
                <a:moveTo>
                  <a:pt x="218439" y="0"/>
                </a:moveTo>
                <a:lnTo>
                  <a:pt x="8889" y="21590"/>
                </a:lnTo>
                <a:lnTo>
                  <a:pt x="6350" y="21590"/>
                </a:lnTo>
                <a:lnTo>
                  <a:pt x="2539" y="25400"/>
                </a:lnTo>
                <a:lnTo>
                  <a:pt x="0" y="29210"/>
                </a:lnTo>
                <a:lnTo>
                  <a:pt x="0" y="33020"/>
                </a:lnTo>
                <a:lnTo>
                  <a:pt x="1269" y="36830"/>
                </a:lnTo>
                <a:lnTo>
                  <a:pt x="86360" y="185420"/>
                </a:lnTo>
                <a:lnTo>
                  <a:pt x="88900" y="189230"/>
                </a:lnTo>
                <a:lnTo>
                  <a:pt x="92710" y="190500"/>
                </a:lnTo>
                <a:lnTo>
                  <a:pt x="96519" y="190500"/>
                </a:lnTo>
                <a:lnTo>
                  <a:pt x="100329" y="189230"/>
                </a:lnTo>
                <a:lnTo>
                  <a:pt x="101600" y="187960"/>
                </a:lnTo>
                <a:lnTo>
                  <a:pt x="104139" y="186690"/>
                </a:lnTo>
                <a:lnTo>
                  <a:pt x="227329" y="17780"/>
                </a:lnTo>
                <a:lnTo>
                  <a:pt x="229869" y="11430"/>
                </a:lnTo>
                <a:lnTo>
                  <a:pt x="229869" y="5080"/>
                </a:lnTo>
                <a:lnTo>
                  <a:pt x="224789" y="1270"/>
                </a:lnTo>
                <a:lnTo>
                  <a:pt x="218439" y="0"/>
                </a:lnTo>
                <a:close/>
              </a:path>
            </a:pathLst>
          </a:custGeom>
          <a:solidFill>
            <a:srgbClr val="FF0000"/>
          </a:solidFill>
        </p:spPr>
        <p:txBody>
          <a:bodyPr wrap="square" lIns="0" tIns="0" rIns="0" bIns="0" rtlCol="0"/>
          <a:lstStyle/>
          <a:p>
            <a:endParaRPr sz="1634"/>
          </a:p>
        </p:txBody>
      </p:sp>
      <p:sp>
        <p:nvSpPr>
          <p:cNvPr id="155" name="object 155"/>
          <p:cNvSpPr/>
          <p:nvPr/>
        </p:nvSpPr>
        <p:spPr>
          <a:xfrm>
            <a:off x="5495492" y="4260028"/>
            <a:ext cx="743430" cy="886353"/>
          </a:xfrm>
          <a:custGeom>
            <a:avLst/>
            <a:gdLst/>
            <a:ahLst/>
            <a:cxnLst/>
            <a:rect l="l" t="t" r="r" b="b"/>
            <a:pathLst>
              <a:path w="819150" h="976629">
                <a:moveTo>
                  <a:pt x="777240" y="0"/>
                </a:moveTo>
                <a:lnTo>
                  <a:pt x="0" y="941069"/>
                </a:lnTo>
                <a:lnTo>
                  <a:pt x="43180" y="976629"/>
                </a:lnTo>
                <a:lnTo>
                  <a:pt x="819150" y="35559"/>
                </a:lnTo>
                <a:lnTo>
                  <a:pt x="798830" y="17779"/>
                </a:lnTo>
                <a:lnTo>
                  <a:pt x="777240" y="0"/>
                </a:lnTo>
                <a:close/>
              </a:path>
            </a:pathLst>
          </a:custGeom>
          <a:solidFill>
            <a:srgbClr val="FF0000"/>
          </a:solidFill>
        </p:spPr>
        <p:txBody>
          <a:bodyPr wrap="square" lIns="0" tIns="0" rIns="0" bIns="0" rtlCol="0"/>
          <a:lstStyle/>
          <a:p>
            <a:endParaRPr sz="1634"/>
          </a:p>
        </p:txBody>
      </p:sp>
      <p:sp>
        <p:nvSpPr>
          <p:cNvPr id="156" name="object 156"/>
          <p:cNvSpPr/>
          <p:nvPr/>
        </p:nvSpPr>
        <p:spPr>
          <a:xfrm>
            <a:off x="6132886" y="4153988"/>
            <a:ext cx="189026" cy="204011"/>
          </a:xfrm>
          <a:custGeom>
            <a:avLst/>
            <a:gdLst/>
            <a:ahLst/>
            <a:cxnLst/>
            <a:rect l="l" t="t" r="r" b="b"/>
            <a:pathLst>
              <a:path w="208279" h="224789">
                <a:moveTo>
                  <a:pt x="199389" y="0"/>
                </a:moveTo>
                <a:lnTo>
                  <a:pt x="193039" y="1270"/>
                </a:lnTo>
                <a:lnTo>
                  <a:pt x="2539" y="96520"/>
                </a:lnTo>
                <a:lnTo>
                  <a:pt x="2539" y="97790"/>
                </a:lnTo>
                <a:lnTo>
                  <a:pt x="0" y="101600"/>
                </a:lnTo>
                <a:lnTo>
                  <a:pt x="0" y="110490"/>
                </a:lnTo>
                <a:lnTo>
                  <a:pt x="2539" y="113030"/>
                </a:lnTo>
                <a:lnTo>
                  <a:pt x="134620" y="222250"/>
                </a:lnTo>
                <a:lnTo>
                  <a:pt x="138430" y="223520"/>
                </a:lnTo>
                <a:lnTo>
                  <a:pt x="143510" y="224790"/>
                </a:lnTo>
                <a:lnTo>
                  <a:pt x="147320" y="222250"/>
                </a:lnTo>
                <a:lnTo>
                  <a:pt x="151130" y="218440"/>
                </a:lnTo>
                <a:lnTo>
                  <a:pt x="152400" y="215900"/>
                </a:lnTo>
                <a:lnTo>
                  <a:pt x="208280" y="15240"/>
                </a:lnTo>
                <a:lnTo>
                  <a:pt x="208280" y="7620"/>
                </a:lnTo>
                <a:lnTo>
                  <a:pt x="205739" y="2540"/>
                </a:lnTo>
                <a:lnTo>
                  <a:pt x="199389" y="0"/>
                </a:lnTo>
                <a:close/>
              </a:path>
            </a:pathLst>
          </a:custGeom>
          <a:solidFill>
            <a:srgbClr val="FF0000"/>
          </a:solidFill>
        </p:spPr>
        <p:txBody>
          <a:bodyPr wrap="square" lIns="0" tIns="0" rIns="0" bIns="0" rtlCol="0"/>
          <a:lstStyle/>
          <a:p>
            <a:endParaRPr sz="1634"/>
          </a:p>
        </p:txBody>
      </p:sp>
      <p:sp>
        <p:nvSpPr>
          <p:cNvPr id="157" name="object 157"/>
          <p:cNvSpPr/>
          <p:nvPr/>
        </p:nvSpPr>
        <p:spPr>
          <a:xfrm>
            <a:off x="6401441" y="4258876"/>
            <a:ext cx="766482" cy="887506"/>
          </a:xfrm>
          <a:custGeom>
            <a:avLst/>
            <a:gdLst/>
            <a:ahLst/>
            <a:cxnLst/>
            <a:rect l="l" t="t" r="r" b="b"/>
            <a:pathLst>
              <a:path w="844550" h="977900">
                <a:moveTo>
                  <a:pt x="40639" y="0"/>
                </a:moveTo>
                <a:lnTo>
                  <a:pt x="20320" y="17780"/>
                </a:lnTo>
                <a:lnTo>
                  <a:pt x="0" y="34289"/>
                </a:lnTo>
                <a:lnTo>
                  <a:pt x="802639" y="977900"/>
                </a:lnTo>
                <a:lnTo>
                  <a:pt x="824229" y="961389"/>
                </a:lnTo>
                <a:lnTo>
                  <a:pt x="844550" y="943610"/>
                </a:lnTo>
                <a:lnTo>
                  <a:pt x="40639" y="0"/>
                </a:lnTo>
                <a:close/>
              </a:path>
            </a:pathLst>
          </a:custGeom>
          <a:solidFill>
            <a:srgbClr val="FF0000"/>
          </a:solidFill>
        </p:spPr>
        <p:txBody>
          <a:bodyPr wrap="square" lIns="0" tIns="0" rIns="0" bIns="0" rtlCol="0"/>
          <a:lstStyle/>
          <a:p>
            <a:endParaRPr sz="1634"/>
          </a:p>
        </p:txBody>
      </p:sp>
      <p:sp>
        <p:nvSpPr>
          <p:cNvPr id="158" name="object 158"/>
          <p:cNvSpPr/>
          <p:nvPr/>
        </p:nvSpPr>
        <p:spPr>
          <a:xfrm>
            <a:off x="6316148" y="4153988"/>
            <a:ext cx="191332" cy="202858"/>
          </a:xfrm>
          <a:custGeom>
            <a:avLst/>
            <a:gdLst/>
            <a:ahLst/>
            <a:cxnLst/>
            <a:rect l="l" t="t" r="r" b="b"/>
            <a:pathLst>
              <a:path w="210820" h="223520">
                <a:moveTo>
                  <a:pt x="8889" y="0"/>
                </a:moveTo>
                <a:lnTo>
                  <a:pt x="3809" y="2540"/>
                </a:lnTo>
                <a:lnTo>
                  <a:pt x="0" y="7620"/>
                </a:lnTo>
                <a:lnTo>
                  <a:pt x="0" y="13970"/>
                </a:lnTo>
                <a:lnTo>
                  <a:pt x="59689" y="215900"/>
                </a:lnTo>
                <a:lnTo>
                  <a:pt x="60959" y="218440"/>
                </a:lnTo>
                <a:lnTo>
                  <a:pt x="60959" y="219710"/>
                </a:lnTo>
                <a:lnTo>
                  <a:pt x="64769" y="222250"/>
                </a:lnTo>
                <a:lnTo>
                  <a:pt x="69850" y="223520"/>
                </a:lnTo>
                <a:lnTo>
                  <a:pt x="77469" y="220980"/>
                </a:lnTo>
                <a:lnTo>
                  <a:pt x="207009" y="110490"/>
                </a:lnTo>
                <a:lnTo>
                  <a:pt x="209550" y="106680"/>
                </a:lnTo>
                <a:lnTo>
                  <a:pt x="210819" y="102870"/>
                </a:lnTo>
                <a:lnTo>
                  <a:pt x="209550" y="97790"/>
                </a:lnTo>
                <a:lnTo>
                  <a:pt x="208279" y="95250"/>
                </a:lnTo>
                <a:lnTo>
                  <a:pt x="207009" y="93980"/>
                </a:lnTo>
                <a:lnTo>
                  <a:pt x="204469" y="92710"/>
                </a:lnTo>
                <a:lnTo>
                  <a:pt x="16509" y="2540"/>
                </a:lnTo>
                <a:lnTo>
                  <a:pt x="8889" y="0"/>
                </a:lnTo>
                <a:close/>
              </a:path>
            </a:pathLst>
          </a:custGeom>
          <a:solidFill>
            <a:srgbClr val="FF0000"/>
          </a:solidFill>
        </p:spPr>
        <p:txBody>
          <a:bodyPr wrap="square" lIns="0" tIns="0" rIns="0" bIns="0" rtlCol="0"/>
          <a:lstStyle/>
          <a:p>
            <a:endParaRPr sz="1634"/>
          </a:p>
        </p:txBody>
      </p:sp>
      <p:sp>
        <p:nvSpPr>
          <p:cNvPr id="159" name="object 159"/>
          <p:cNvSpPr/>
          <p:nvPr/>
        </p:nvSpPr>
        <p:spPr>
          <a:xfrm>
            <a:off x="6439475" y="4215076"/>
            <a:ext cx="1526049" cy="938221"/>
          </a:xfrm>
          <a:custGeom>
            <a:avLst/>
            <a:gdLst/>
            <a:ahLst/>
            <a:cxnLst/>
            <a:rect l="l" t="t" r="r" b="b"/>
            <a:pathLst>
              <a:path w="1681479" h="1033779">
                <a:moveTo>
                  <a:pt x="27939" y="0"/>
                </a:moveTo>
                <a:lnTo>
                  <a:pt x="13969" y="22860"/>
                </a:lnTo>
                <a:lnTo>
                  <a:pt x="0" y="46990"/>
                </a:lnTo>
                <a:lnTo>
                  <a:pt x="1653539" y="1033780"/>
                </a:lnTo>
                <a:lnTo>
                  <a:pt x="1667510" y="1009650"/>
                </a:lnTo>
                <a:lnTo>
                  <a:pt x="1681480" y="986790"/>
                </a:lnTo>
                <a:lnTo>
                  <a:pt x="27939" y="0"/>
                </a:lnTo>
                <a:close/>
              </a:path>
            </a:pathLst>
          </a:custGeom>
          <a:solidFill>
            <a:srgbClr val="FF0000"/>
          </a:solidFill>
        </p:spPr>
        <p:txBody>
          <a:bodyPr wrap="square" lIns="0" tIns="0" rIns="0" bIns="0" rtlCol="0"/>
          <a:lstStyle/>
          <a:p>
            <a:endParaRPr sz="1634"/>
          </a:p>
        </p:txBody>
      </p:sp>
      <p:sp>
        <p:nvSpPr>
          <p:cNvPr id="160" name="object 160"/>
          <p:cNvSpPr/>
          <p:nvPr/>
        </p:nvSpPr>
        <p:spPr>
          <a:xfrm>
            <a:off x="6318452" y="4151683"/>
            <a:ext cx="208622" cy="175196"/>
          </a:xfrm>
          <a:custGeom>
            <a:avLst/>
            <a:gdLst/>
            <a:ahLst/>
            <a:cxnLst/>
            <a:rect l="l" t="t" r="r" b="b"/>
            <a:pathLst>
              <a:path w="229870" h="193039">
                <a:moveTo>
                  <a:pt x="12700" y="0"/>
                </a:moveTo>
                <a:lnTo>
                  <a:pt x="5079" y="1270"/>
                </a:lnTo>
                <a:lnTo>
                  <a:pt x="1269" y="5080"/>
                </a:lnTo>
                <a:lnTo>
                  <a:pt x="0" y="11430"/>
                </a:lnTo>
                <a:lnTo>
                  <a:pt x="1269" y="17780"/>
                </a:lnTo>
                <a:lnTo>
                  <a:pt x="123189" y="189230"/>
                </a:lnTo>
                <a:lnTo>
                  <a:pt x="125729" y="191770"/>
                </a:lnTo>
                <a:lnTo>
                  <a:pt x="129539" y="193040"/>
                </a:lnTo>
                <a:lnTo>
                  <a:pt x="134619" y="193040"/>
                </a:lnTo>
                <a:lnTo>
                  <a:pt x="138429" y="191770"/>
                </a:lnTo>
                <a:lnTo>
                  <a:pt x="140969" y="187960"/>
                </a:lnTo>
                <a:lnTo>
                  <a:pt x="228600" y="41910"/>
                </a:lnTo>
                <a:lnTo>
                  <a:pt x="229869" y="36830"/>
                </a:lnTo>
                <a:lnTo>
                  <a:pt x="229869" y="33020"/>
                </a:lnTo>
                <a:lnTo>
                  <a:pt x="227329" y="29210"/>
                </a:lnTo>
                <a:lnTo>
                  <a:pt x="223519" y="26670"/>
                </a:lnTo>
                <a:lnTo>
                  <a:pt x="222250" y="25400"/>
                </a:lnTo>
                <a:lnTo>
                  <a:pt x="219710" y="25400"/>
                </a:lnTo>
                <a:lnTo>
                  <a:pt x="12700" y="0"/>
                </a:lnTo>
                <a:close/>
              </a:path>
            </a:pathLst>
          </a:custGeom>
          <a:solidFill>
            <a:srgbClr val="FF0000"/>
          </a:solidFill>
        </p:spPr>
        <p:txBody>
          <a:bodyPr wrap="square" lIns="0" tIns="0" rIns="0" bIns="0" rtlCol="0"/>
          <a:lstStyle/>
          <a:p>
            <a:endParaRPr sz="1634"/>
          </a:p>
        </p:txBody>
      </p:sp>
      <p:sp>
        <p:nvSpPr>
          <p:cNvPr id="161" name="object 161"/>
          <p:cNvSpPr/>
          <p:nvPr/>
        </p:nvSpPr>
        <p:spPr>
          <a:xfrm>
            <a:off x="6640030" y="3990319"/>
            <a:ext cx="1146842" cy="0"/>
          </a:xfrm>
          <a:custGeom>
            <a:avLst/>
            <a:gdLst/>
            <a:ahLst/>
            <a:cxnLst/>
            <a:rect l="l" t="t" r="r" b="b"/>
            <a:pathLst>
              <a:path w="1263650">
                <a:moveTo>
                  <a:pt x="0" y="0"/>
                </a:moveTo>
                <a:lnTo>
                  <a:pt x="1263650" y="0"/>
                </a:lnTo>
              </a:path>
            </a:pathLst>
          </a:custGeom>
          <a:ln w="55880">
            <a:solidFill>
              <a:srgbClr val="FF0000"/>
            </a:solidFill>
          </a:ln>
        </p:spPr>
        <p:txBody>
          <a:bodyPr wrap="square" lIns="0" tIns="0" rIns="0" bIns="0" rtlCol="0"/>
          <a:lstStyle/>
          <a:p>
            <a:endParaRPr sz="1634"/>
          </a:p>
        </p:txBody>
      </p:sp>
      <p:sp>
        <p:nvSpPr>
          <p:cNvPr id="162" name="object 162"/>
          <p:cNvSpPr/>
          <p:nvPr/>
        </p:nvSpPr>
        <p:spPr>
          <a:xfrm>
            <a:off x="6485579" y="3903873"/>
            <a:ext cx="193638" cy="174043"/>
          </a:xfrm>
          <a:custGeom>
            <a:avLst/>
            <a:gdLst/>
            <a:ahLst/>
            <a:cxnLst/>
            <a:rect l="l" t="t" r="r" b="b"/>
            <a:pathLst>
              <a:path w="213360" h="191770">
                <a:moveTo>
                  <a:pt x="207010" y="0"/>
                </a:moveTo>
                <a:lnTo>
                  <a:pt x="198119" y="0"/>
                </a:lnTo>
                <a:lnTo>
                  <a:pt x="7619" y="85090"/>
                </a:lnTo>
                <a:lnTo>
                  <a:pt x="1269" y="88900"/>
                </a:lnTo>
                <a:lnTo>
                  <a:pt x="0" y="95250"/>
                </a:lnTo>
                <a:lnTo>
                  <a:pt x="1269" y="101600"/>
                </a:lnTo>
                <a:lnTo>
                  <a:pt x="6350" y="105410"/>
                </a:lnTo>
                <a:lnTo>
                  <a:pt x="198119" y="190500"/>
                </a:lnTo>
                <a:lnTo>
                  <a:pt x="200660" y="191770"/>
                </a:lnTo>
                <a:lnTo>
                  <a:pt x="201929" y="191770"/>
                </a:lnTo>
                <a:lnTo>
                  <a:pt x="207010" y="190500"/>
                </a:lnTo>
                <a:lnTo>
                  <a:pt x="210819" y="187960"/>
                </a:lnTo>
                <a:lnTo>
                  <a:pt x="212089" y="185420"/>
                </a:lnTo>
                <a:lnTo>
                  <a:pt x="213360" y="180340"/>
                </a:lnTo>
                <a:lnTo>
                  <a:pt x="213360" y="6350"/>
                </a:lnTo>
                <a:lnTo>
                  <a:pt x="210819" y="1270"/>
                </a:lnTo>
                <a:lnTo>
                  <a:pt x="207010" y="0"/>
                </a:lnTo>
                <a:close/>
              </a:path>
            </a:pathLst>
          </a:custGeom>
          <a:solidFill>
            <a:srgbClr val="FF0000"/>
          </a:solidFill>
        </p:spPr>
        <p:txBody>
          <a:bodyPr wrap="square" lIns="0" tIns="0" rIns="0" bIns="0" rtlCol="0"/>
          <a:lstStyle/>
          <a:p>
            <a:endParaRPr sz="1634"/>
          </a:p>
        </p:txBody>
      </p:sp>
      <p:sp>
        <p:nvSpPr>
          <p:cNvPr id="163" name="object 163"/>
          <p:cNvSpPr/>
          <p:nvPr/>
        </p:nvSpPr>
        <p:spPr>
          <a:xfrm>
            <a:off x="6629655" y="4002999"/>
            <a:ext cx="1577916" cy="429921"/>
          </a:xfrm>
          <a:custGeom>
            <a:avLst/>
            <a:gdLst/>
            <a:ahLst/>
            <a:cxnLst/>
            <a:rect l="l" t="t" r="r" b="b"/>
            <a:pathLst>
              <a:path w="1738629" h="473710">
                <a:moveTo>
                  <a:pt x="13969" y="0"/>
                </a:moveTo>
                <a:lnTo>
                  <a:pt x="6350" y="26669"/>
                </a:lnTo>
                <a:lnTo>
                  <a:pt x="0" y="53339"/>
                </a:lnTo>
                <a:lnTo>
                  <a:pt x="1725930" y="473709"/>
                </a:lnTo>
                <a:lnTo>
                  <a:pt x="1738630" y="420369"/>
                </a:lnTo>
                <a:lnTo>
                  <a:pt x="13969" y="0"/>
                </a:lnTo>
                <a:close/>
              </a:path>
            </a:pathLst>
          </a:custGeom>
          <a:solidFill>
            <a:srgbClr val="FF0000"/>
          </a:solidFill>
        </p:spPr>
        <p:txBody>
          <a:bodyPr wrap="square" lIns="0" tIns="0" rIns="0" bIns="0" rtlCol="0"/>
          <a:lstStyle/>
          <a:p>
            <a:endParaRPr sz="1634"/>
          </a:p>
        </p:txBody>
      </p:sp>
      <p:sp>
        <p:nvSpPr>
          <p:cNvPr id="164" name="object 164"/>
          <p:cNvSpPr/>
          <p:nvPr/>
        </p:nvSpPr>
        <p:spPr>
          <a:xfrm>
            <a:off x="6485582" y="3948825"/>
            <a:ext cx="206315" cy="169433"/>
          </a:xfrm>
          <a:custGeom>
            <a:avLst/>
            <a:gdLst/>
            <a:ahLst/>
            <a:cxnLst/>
            <a:rect l="l" t="t" r="r" b="b"/>
            <a:pathLst>
              <a:path w="227329" h="186689">
                <a:moveTo>
                  <a:pt x="219710" y="0"/>
                </a:moveTo>
                <a:lnTo>
                  <a:pt x="214629" y="0"/>
                </a:lnTo>
                <a:lnTo>
                  <a:pt x="8889" y="38099"/>
                </a:lnTo>
                <a:lnTo>
                  <a:pt x="2539" y="40639"/>
                </a:lnTo>
                <a:lnTo>
                  <a:pt x="0" y="45719"/>
                </a:lnTo>
                <a:lnTo>
                  <a:pt x="0" y="52069"/>
                </a:lnTo>
                <a:lnTo>
                  <a:pt x="3810" y="57149"/>
                </a:lnTo>
                <a:lnTo>
                  <a:pt x="170179" y="185419"/>
                </a:lnTo>
                <a:lnTo>
                  <a:pt x="172719" y="186689"/>
                </a:lnTo>
                <a:lnTo>
                  <a:pt x="177800" y="186689"/>
                </a:lnTo>
                <a:lnTo>
                  <a:pt x="182879" y="185419"/>
                </a:lnTo>
                <a:lnTo>
                  <a:pt x="185419" y="182879"/>
                </a:lnTo>
                <a:lnTo>
                  <a:pt x="186689" y="179069"/>
                </a:lnTo>
                <a:lnTo>
                  <a:pt x="227329" y="12699"/>
                </a:lnTo>
                <a:lnTo>
                  <a:pt x="227329" y="8889"/>
                </a:lnTo>
                <a:lnTo>
                  <a:pt x="226060" y="5079"/>
                </a:lnTo>
                <a:lnTo>
                  <a:pt x="223519" y="2539"/>
                </a:lnTo>
                <a:lnTo>
                  <a:pt x="219710" y="0"/>
                </a:lnTo>
                <a:close/>
              </a:path>
            </a:pathLst>
          </a:custGeom>
          <a:solidFill>
            <a:srgbClr val="FF0000"/>
          </a:solidFill>
        </p:spPr>
        <p:txBody>
          <a:bodyPr wrap="square" lIns="0" tIns="0" rIns="0" bIns="0" rtlCol="0"/>
          <a:lstStyle/>
          <a:p>
            <a:endParaRPr sz="1634"/>
          </a:p>
        </p:txBody>
      </p:sp>
      <p:sp>
        <p:nvSpPr>
          <p:cNvPr id="165" name="object 165"/>
          <p:cNvSpPr/>
          <p:nvPr/>
        </p:nvSpPr>
        <p:spPr>
          <a:xfrm>
            <a:off x="5664927" y="4074460"/>
            <a:ext cx="388428" cy="351545"/>
          </a:xfrm>
          <a:custGeom>
            <a:avLst/>
            <a:gdLst/>
            <a:ahLst/>
            <a:cxnLst/>
            <a:rect l="l" t="t" r="r" b="b"/>
            <a:pathLst>
              <a:path w="427989" h="387350">
                <a:moveTo>
                  <a:pt x="391159" y="0"/>
                </a:moveTo>
                <a:lnTo>
                  <a:pt x="0" y="345439"/>
                </a:lnTo>
                <a:lnTo>
                  <a:pt x="17779" y="365760"/>
                </a:lnTo>
                <a:lnTo>
                  <a:pt x="35559" y="387350"/>
                </a:lnTo>
                <a:lnTo>
                  <a:pt x="427989" y="40639"/>
                </a:lnTo>
                <a:lnTo>
                  <a:pt x="408939" y="20319"/>
                </a:lnTo>
                <a:lnTo>
                  <a:pt x="391159" y="0"/>
                </a:lnTo>
                <a:close/>
              </a:path>
            </a:pathLst>
          </a:custGeom>
          <a:solidFill>
            <a:srgbClr val="FF0000"/>
          </a:solidFill>
        </p:spPr>
        <p:txBody>
          <a:bodyPr wrap="square" lIns="0" tIns="0" rIns="0" bIns="0" rtlCol="0"/>
          <a:lstStyle/>
          <a:p>
            <a:endParaRPr sz="1634"/>
          </a:p>
        </p:txBody>
      </p:sp>
      <p:sp>
        <p:nvSpPr>
          <p:cNvPr id="166" name="object 166"/>
          <p:cNvSpPr/>
          <p:nvPr/>
        </p:nvSpPr>
        <p:spPr>
          <a:xfrm>
            <a:off x="5954232" y="3988013"/>
            <a:ext cx="200552" cy="192485"/>
          </a:xfrm>
          <a:custGeom>
            <a:avLst/>
            <a:gdLst/>
            <a:ahLst/>
            <a:cxnLst/>
            <a:rect l="l" t="t" r="r" b="b"/>
            <a:pathLst>
              <a:path w="220979" h="212089">
                <a:moveTo>
                  <a:pt x="213360" y="0"/>
                </a:moveTo>
                <a:lnTo>
                  <a:pt x="207010" y="0"/>
                </a:lnTo>
                <a:lnTo>
                  <a:pt x="7620" y="63500"/>
                </a:lnTo>
                <a:lnTo>
                  <a:pt x="5080" y="63500"/>
                </a:lnTo>
                <a:lnTo>
                  <a:pt x="3810" y="64769"/>
                </a:lnTo>
                <a:lnTo>
                  <a:pt x="1270" y="68580"/>
                </a:lnTo>
                <a:lnTo>
                  <a:pt x="0" y="72389"/>
                </a:lnTo>
                <a:lnTo>
                  <a:pt x="0" y="76200"/>
                </a:lnTo>
                <a:lnTo>
                  <a:pt x="2539" y="80010"/>
                </a:lnTo>
                <a:lnTo>
                  <a:pt x="115570" y="208280"/>
                </a:lnTo>
                <a:lnTo>
                  <a:pt x="118110" y="210819"/>
                </a:lnTo>
                <a:lnTo>
                  <a:pt x="123189" y="212089"/>
                </a:lnTo>
                <a:lnTo>
                  <a:pt x="127000" y="210819"/>
                </a:lnTo>
                <a:lnTo>
                  <a:pt x="130810" y="208280"/>
                </a:lnTo>
                <a:lnTo>
                  <a:pt x="132080" y="208280"/>
                </a:lnTo>
                <a:lnTo>
                  <a:pt x="133350" y="205739"/>
                </a:lnTo>
                <a:lnTo>
                  <a:pt x="219710" y="15239"/>
                </a:lnTo>
                <a:lnTo>
                  <a:pt x="220980" y="8889"/>
                </a:lnTo>
                <a:lnTo>
                  <a:pt x="219710" y="2539"/>
                </a:lnTo>
                <a:lnTo>
                  <a:pt x="213360" y="0"/>
                </a:lnTo>
                <a:close/>
              </a:path>
            </a:pathLst>
          </a:custGeom>
          <a:solidFill>
            <a:srgbClr val="FF0000"/>
          </a:solidFill>
        </p:spPr>
        <p:txBody>
          <a:bodyPr wrap="square" lIns="0" tIns="0" rIns="0" bIns="0" rtlCol="0"/>
          <a:lstStyle/>
          <a:p>
            <a:endParaRPr sz="1634"/>
          </a:p>
        </p:txBody>
      </p:sp>
      <p:sp>
        <p:nvSpPr>
          <p:cNvPr id="168" name="object 168"/>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69" name="object 169"/>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70" name="object 170"/>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71" name="object 171"/>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74" name="Picture 173">
            <a:extLst>
              <a:ext uri="{FF2B5EF4-FFF2-40B4-BE49-F238E27FC236}">
                <a16:creationId xmlns:a16="http://schemas.microsoft.com/office/drawing/2014/main" id="{29E349BB-BE5D-4B39-A0C2-F2B9ED070050}"/>
              </a:ext>
            </a:extLst>
          </p:cNvPr>
          <p:cNvPicPr>
            <a:picLocks noChangeAspect="1"/>
          </p:cNvPicPr>
          <p:nvPr/>
        </p:nvPicPr>
        <p:blipFill>
          <a:blip r:embed="rId3"/>
          <a:stretch>
            <a:fillRect/>
          </a:stretch>
        </p:blipFill>
        <p:spPr>
          <a:xfrm>
            <a:off x="734595" y="180730"/>
            <a:ext cx="11211516" cy="859611"/>
          </a:xfrm>
          <a:prstGeom prst="rect">
            <a:avLst/>
          </a:prstGeom>
        </p:spPr>
      </p:pic>
      <p:sp>
        <p:nvSpPr>
          <p:cNvPr id="172" name="TextBox 171">
            <a:extLst>
              <a:ext uri="{FF2B5EF4-FFF2-40B4-BE49-F238E27FC236}">
                <a16:creationId xmlns:a16="http://schemas.microsoft.com/office/drawing/2014/main" id="{BF39866A-1731-4177-8B55-3148AC0B30C7}"/>
              </a:ext>
            </a:extLst>
          </p:cNvPr>
          <p:cNvSpPr txBox="1"/>
          <p:nvPr/>
        </p:nvSpPr>
        <p:spPr>
          <a:xfrm>
            <a:off x="9230180" y="3963809"/>
            <a:ext cx="1933575" cy="369332"/>
          </a:xfrm>
          <a:prstGeom prst="rect">
            <a:avLst/>
          </a:prstGeom>
          <a:noFill/>
        </p:spPr>
        <p:txBody>
          <a:bodyPr wrap="square" rtlCol="0">
            <a:spAutoFit/>
          </a:bodyPr>
          <a:lstStyle/>
          <a:p>
            <a:r>
              <a:rPr lang="en-US" b="1" dirty="0">
                <a:solidFill>
                  <a:srgbClr val="FF0000"/>
                </a:solidFill>
              </a:rPr>
              <a:t>Done</a:t>
            </a:r>
          </a:p>
        </p:txBody>
      </p:sp>
    </p:spTree>
    <p:extLst>
      <p:ext uri="{BB962C8B-B14F-4D97-AF65-F5344CB8AC3E}">
        <p14:creationId xmlns:p14="http://schemas.microsoft.com/office/powerpoint/2010/main" val="3421185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12" name="object 12"/>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519236"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4" name="object 24"/>
          <p:cNvSpPr/>
          <p:nvPr/>
        </p:nvSpPr>
        <p:spPr>
          <a:xfrm>
            <a:off x="4519236"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5" name="object 25"/>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4934174"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27" name="object 27"/>
          <p:cNvSpPr/>
          <p:nvPr/>
        </p:nvSpPr>
        <p:spPr>
          <a:xfrm>
            <a:off x="4934174"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8" name="object 28"/>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5349112" y="3823191"/>
            <a:ext cx="331950" cy="140618"/>
          </a:xfrm>
          <a:custGeom>
            <a:avLst/>
            <a:gdLst/>
            <a:ahLst/>
            <a:cxnLst/>
            <a:rect l="l" t="t" r="r" b="b"/>
            <a:pathLst>
              <a:path w="365760" h="154939">
                <a:moveTo>
                  <a:pt x="0" y="154940"/>
                </a:moveTo>
                <a:lnTo>
                  <a:pt x="365760" y="154940"/>
                </a:lnTo>
                <a:lnTo>
                  <a:pt x="365760" y="0"/>
                </a:lnTo>
                <a:lnTo>
                  <a:pt x="0" y="0"/>
                </a:lnTo>
                <a:lnTo>
                  <a:pt x="0" y="154940"/>
                </a:lnTo>
                <a:close/>
              </a:path>
            </a:pathLst>
          </a:custGeom>
          <a:solidFill>
            <a:srgbClr val="FFFF00"/>
          </a:solidFill>
        </p:spPr>
        <p:txBody>
          <a:bodyPr wrap="square" lIns="0" tIns="0" rIns="0" bIns="0" rtlCol="0"/>
          <a:lstStyle/>
          <a:p>
            <a:endParaRPr sz="1634"/>
          </a:p>
        </p:txBody>
      </p:sp>
      <p:sp>
        <p:nvSpPr>
          <p:cNvPr id="30" name="object 30"/>
          <p:cNvSpPr/>
          <p:nvPr/>
        </p:nvSpPr>
        <p:spPr>
          <a:xfrm>
            <a:off x="5349112" y="401452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1" name="object 31"/>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7" name="object 37"/>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9" name="object 39"/>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7" name="object 47"/>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5" name="object 55"/>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9" name="object 59"/>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9" name="object 69"/>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1" name="object 71"/>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3" name="object 73"/>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9" name="object 79"/>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3" name="object 83"/>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5" name="object 85"/>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7" name="object 87"/>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9" name="object 89"/>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3" name="object 103"/>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5" name="object 105"/>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6" name="object 106"/>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7" name="object 107"/>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5" name="object 115"/>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7" name="object 117"/>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9" name="object 119"/>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1" name="object 121"/>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2" name="object 122"/>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23" name="object 123"/>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6" name="object 146"/>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3426566" y="3989166"/>
            <a:ext cx="2727064" cy="0"/>
          </a:xfrm>
          <a:custGeom>
            <a:avLst/>
            <a:gdLst/>
            <a:ahLst/>
            <a:cxnLst/>
            <a:rect l="l" t="t" r="r" b="b"/>
            <a:pathLst>
              <a:path w="3004820">
                <a:moveTo>
                  <a:pt x="0" y="0"/>
                </a:moveTo>
                <a:lnTo>
                  <a:pt x="3004820" y="0"/>
                </a:lnTo>
              </a:path>
            </a:pathLst>
          </a:custGeom>
          <a:ln w="55880">
            <a:solidFill>
              <a:srgbClr val="FF0000"/>
            </a:solidFill>
          </a:ln>
        </p:spPr>
        <p:txBody>
          <a:bodyPr wrap="square" lIns="0" tIns="0" rIns="0" bIns="0" rtlCol="0"/>
          <a:lstStyle/>
          <a:p>
            <a:endParaRPr sz="1634"/>
          </a:p>
        </p:txBody>
      </p:sp>
      <p:sp>
        <p:nvSpPr>
          <p:cNvPr id="148" name="object 148"/>
          <p:cNvSpPr/>
          <p:nvPr/>
        </p:nvSpPr>
        <p:spPr>
          <a:xfrm>
            <a:off x="3217945" y="3901568"/>
            <a:ext cx="261641" cy="174043"/>
          </a:xfrm>
          <a:custGeom>
            <a:avLst/>
            <a:gdLst/>
            <a:ahLst/>
            <a:cxnLst/>
            <a:rect l="l" t="t" r="r" b="b"/>
            <a:pathLst>
              <a:path w="288289" h="191770">
                <a:moveTo>
                  <a:pt x="288289" y="0"/>
                </a:moveTo>
                <a:lnTo>
                  <a:pt x="0" y="96519"/>
                </a:lnTo>
                <a:lnTo>
                  <a:pt x="287019" y="191769"/>
                </a:lnTo>
                <a:lnTo>
                  <a:pt x="288289" y="0"/>
                </a:lnTo>
                <a:close/>
              </a:path>
            </a:pathLst>
          </a:custGeom>
          <a:solidFill>
            <a:srgbClr val="FF0000"/>
          </a:solidFill>
        </p:spPr>
        <p:txBody>
          <a:bodyPr wrap="square" lIns="0" tIns="0" rIns="0" bIns="0" rtlCol="0"/>
          <a:lstStyle/>
          <a:p>
            <a:endParaRPr sz="1634"/>
          </a:p>
        </p:txBody>
      </p:sp>
      <p:sp>
        <p:nvSpPr>
          <p:cNvPr id="149" name="object 149"/>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0" name="object 150"/>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53" name="object 153"/>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54" name="object 15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sp>
        <p:nvSpPr>
          <p:cNvPr id="155" name="object 155"/>
          <p:cNvSpPr/>
          <p:nvPr/>
        </p:nvSpPr>
        <p:spPr>
          <a:xfrm>
            <a:off x="3802316" y="2697096"/>
            <a:ext cx="1867220" cy="1239050"/>
          </a:xfrm>
          <a:custGeom>
            <a:avLst/>
            <a:gdLst/>
            <a:ahLst/>
            <a:cxnLst/>
            <a:rect l="l" t="t" r="r" b="b"/>
            <a:pathLst>
              <a:path w="2057400" h="1365250">
                <a:moveTo>
                  <a:pt x="1714500" y="0"/>
                </a:moveTo>
                <a:lnTo>
                  <a:pt x="341630" y="0"/>
                </a:lnTo>
                <a:lnTo>
                  <a:pt x="277725" y="2564"/>
                </a:lnTo>
                <a:lnTo>
                  <a:pt x="215919" y="9802"/>
                </a:lnTo>
                <a:lnTo>
                  <a:pt x="158191" y="21029"/>
                </a:lnTo>
                <a:lnTo>
                  <a:pt x="106521" y="35560"/>
                </a:lnTo>
                <a:lnTo>
                  <a:pt x="62887" y="52709"/>
                </a:lnTo>
                <a:lnTo>
                  <a:pt x="29269" y="71794"/>
                </a:lnTo>
                <a:lnTo>
                  <a:pt x="0" y="113029"/>
                </a:lnTo>
                <a:lnTo>
                  <a:pt x="0" y="571500"/>
                </a:lnTo>
                <a:lnTo>
                  <a:pt x="29269" y="613469"/>
                </a:lnTo>
                <a:lnTo>
                  <a:pt x="62887" y="632779"/>
                </a:lnTo>
                <a:lnTo>
                  <a:pt x="106521" y="650081"/>
                </a:lnTo>
                <a:lnTo>
                  <a:pt x="158191" y="664703"/>
                </a:lnTo>
                <a:lnTo>
                  <a:pt x="215919" y="675977"/>
                </a:lnTo>
                <a:lnTo>
                  <a:pt x="277725" y="683232"/>
                </a:lnTo>
                <a:lnTo>
                  <a:pt x="341630" y="685800"/>
                </a:lnTo>
                <a:lnTo>
                  <a:pt x="1202689" y="685800"/>
                </a:lnTo>
                <a:lnTo>
                  <a:pt x="1291589" y="1365250"/>
                </a:lnTo>
                <a:lnTo>
                  <a:pt x="1714500" y="685800"/>
                </a:lnTo>
                <a:lnTo>
                  <a:pt x="1778458" y="683232"/>
                </a:lnTo>
                <a:lnTo>
                  <a:pt x="1840408" y="675977"/>
                </a:lnTo>
                <a:lnTo>
                  <a:pt x="1898339" y="664703"/>
                </a:lnTo>
                <a:lnTo>
                  <a:pt x="1950243" y="650081"/>
                </a:lnTo>
                <a:lnTo>
                  <a:pt x="1994110" y="632779"/>
                </a:lnTo>
                <a:lnTo>
                  <a:pt x="2027932" y="613469"/>
                </a:lnTo>
                <a:lnTo>
                  <a:pt x="2057400" y="571500"/>
                </a:lnTo>
                <a:lnTo>
                  <a:pt x="2057400" y="113029"/>
                </a:lnTo>
                <a:lnTo>
                  <a:pt x="2027932" y="71794"/>
                </a:lnTo>
                <a:lnTo>
                  <a:pt x="1994110" y="52709"/>
                </a:lnTo>
                <a:lnTo>
                  <a:pt x="1950243" y="35560"/>
                </a:lnTo>
                <a:lnTo>
                  <a:pt x="1898339" y="21029"/>
                </a:lnTo>
                <a:lnTo>
                  <a:pt x="1840408" y="9802"/>
                </a:lnTo>
                <a:lnTo>
                  <a:pt x="1778458" y="2564"/>
                </a:lnTo>
                <a:lnTo>
                  <a:pt x="1714500" y="0"/>
                </a:lnTo>
                <a:close/>
              </a:path>
            </a:pathLst>
          </a:custGeom>
          <a:solidFill>
            <a:srgbClr val="FFFFFF"/>
          </a:solidFill>
        </p:spPr>
        <p:txBody>
          <a:bodyPr wrap="square" lIns="0" tIns="0" rIns="0" bIns="0" rtlCol="0"/>
          <a:lstStyle/>
          <a:p>
            <a:endParaRPr sz="1634"/>
          </a:p>
        </p:txBody>
      </p:sp>
      <p:sp>
        <p:nvSpPr>
          <p:cNvPr id="156" name="object 156"/>
          <p:cNvSpPr/>
          <p:nvPr/>
        </p:nvSpPr>
        <p:spPr>
          <a:xfrm>
            <a:off x="3802315" y="2697096"/>
            <a:ext cx="2225679" cy="1239050"/>
          </a:xfrm>
          <a:custGeom>
            <a:avLst/>
            <a:gdLst/>
            <a:ahLst/>
            <a:cxnLst/>
            <a:rect l="l" t="t" r="r" b="b"/>
            <a:pathLst>
              <a:path w="2057400" h="1365250">
                <a:moveTo>
                  <a:pt x="341630" y="0"/>
                </a:moveTo>
                <a:lnTo>
                  <a:pt x="277725" y="2564"/>
                </a:lnTo>
                <a:lnTo>
                  <a:pt x="215919" y="9802"/>
                </a:lnTo>
                <a:lnTo>
                  <a:pt x="158191" y="21029"/>
                </a:lnTo>
                <a:lnTo>
                  <a:pt x="106521" y="35559"/>
                </a:lnTo>
                <a:lnTo>
                  <a:pt x="62887" y="52709"/>
                </a:lnTo>
                <a:lnTo>
                  <a:pt x="29269" y="71794"/>
                </a:lnTo>
                <a:lnTo>
                  <a:pt x="0" y="113029"/>
                </a:lnTo>
                <a:lnTo>
                  <a:pt x="0" y="199389"/>
                </a:lnTo>
                <a:lnTo>
                  <a:pt x="0" y="284479"/>
                </a:lnTo>
                <a:lnTo>
                  <a:pt x="0" y="400050"/>
                </a:lnTo>
                <a:lnTo>
                  <a:pt x="0" y="486410"/>
                </a:lnTo>
                <a:lnTo>
                  <a:pt x="0" y="571500"/>
                </a:lnTo>
                <a:lnTo>
                  <a:pt x="7647" y="592819"/>
                </a:lnTo>
                <a:lnTo>
                  <a:pt x="62887" y="632779"/>
                </a:lnTo>
                <a:lnTo>
                  <a:pt x="106521" y="650081"/>
                </a:lnTo>
                <a:lnTo>
                  <a:pt x="158191" y="664703"/>
                </a:lnTo>
                <a:lnTo>
                  <a:pt x="215919" y="675977"/>
                </a:lnTo>
                <a:lnTo>
                  <a:pt x="277725" y="683232"/>
                </a:lnTo>
                <a:lnTo>
                  <a:pt x="341630" y="685800"/>
                </a:lnTo>
                <a:lnTo>
                  <a:pt x="598169" y="685800"/>
                </a:lnTo>
                <a:lnTo>
                  <a:pt x="853439" y="685800"/>
                </a:lnTo>
                <a:lnTo>
                  <a:pt x="1202689" y="685800"/>
                </a:lnTo>
                <a:lnTo>
                  <a:pt x="1291589" y="1365250"/>
                </a:lnTo>
                <a:lnTo>
                  <a:pt x="1714500" y="685800"/>
                </a:lnTo>
                <a:lnTo>
                  <a:pt x="1778458" y="683232"/>
                </a:lnTo>
                <a:lnTo>
                  <a:pt x="1840408" y="675977"/>
                </a:lnTo>
                <a:lnTo>
                  <a:pt x="1898339" y="664703"/>
                </a:lnTo>
                <a:lnTo>
                  <a:pt x="1950243" y="650081"/>
                </a:lnTo>
                <a:lnTo>
                  <a:pt x="1994110" y="632779"/>
                </a:lnTo>
                <a:lnTo>
                  <a:pt x="2027932" y="613469"/>
                </a:lnTo>
                <a:lnTo>
                  <a:pt x="2057400" y="571500"/>
                </a:lnTo>
                <a:lnTo>
                  <a:pt x="2057400" y="486410"/>
                </a:lnTo>
                <a:lnTo>
                  <a:pt x="2057400" y="400050"/>
                </a:lnTo>
                <a:lnTo>
                  <a:pt x="2057400" y="284479"/>
                </a:lnTo>
                <a:lnTo>
                  <a:pt x="2057400" y="199389"/>
                </a:lnTo>
                <a:lnTo>
                  <a:pt x="2057400" y="113029"/>
                </a:lnTo>
                <a:lnTo>
                  <a:pt x="2049698" y="92129"/>
                </a:lnTo>
                <a:lnTo>
                  <a:pt x="1994110" y="52709"/>
                </a:lnTo>
                <a:lnTo>
                  <a:pt x="1950243" y="35560"/>
                </a:lnTo>
                <a:lnTo>
                  <a:pt x="1898339" y="21029"/>
                </a:lnTo>
                <a:lnTo>
                  <a:pt x="1840408" y="9802"/>
                </a:lnTo>
                <a:lnTo>
                  <a:pt x="1778458" y="2564"/>
                </a:lnTo>
                <a:lnTo>
                  <a:pt x="1714500" y="0"/>
                </a:lnTo>
                <a:lnTo>
                  <a:pt x="1459229" y="0"/>
                </a:lnTo>
                <a:lnTo>
                  <a:pt x="1202689" y="0"/>
                </a:lnTo>
                <a:lnTo>
                  <a:pt x="853439" y="0"/>
                </a:lnTo>
                <a:lnTo>
                  <a:pt x="598169" y="0"/>
                </a:lnTo>
                <a:lnTo>
                  <a:pt x="341630" y="0"/>
                </a:lnTo>
                <a:close/>
              </a:path>
            </a:pathLst>
          </a:custGeom>
          <a:ln w="36659">
            <a:solidFill>
              <a:srgbClr val="FF0000"/>
            </a:solidFill>
          </a:ln>
        </p:spPr>
        <p:txBody>
          <a:bodyPr wrap="square" lIns="0" tIns="0" rIns="0" bIns="0" rtlCol="0"/>
          <a:lstStyle/>
          <a:p>
            <a:endParaRPr sz="1634"/>
          </a:p>
        </p:txBody>
      </p:sp>
      <p:sp>
        <p:nvSpPr>
          <p:cNvPr id="157" name="object 157"/>
          <p:cNvSpPr/>
          <p:nvPr/>
        </p:nvSpPr>
        <p:spPr>
          <a:xfrm>
            <a:off x="3802316" y="2697096"/>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8" name="object 158"/>
          <p:cNvSpPr/>
          <p:nvPr/>
        </p:nvSpPr>
        <p:spPr>
          <a:xfrm>
            <a:off x="5669536" y="3319503"/>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graphicFrame>
        <p:nvGraphicFramePr>
          <p:cNvPr id="159" name="object 159"/>
          <p:cNvGraphicFramePr>
            <a:graphicFrameLocks noGrp="1"/>
          </p:cNvGraphicFramePr>
          <p:nvPr>
            <p:extLst>
              <p:ext uri="{D42A27DB-BD31-4B8C-83A1-F6EECF244321}">
                <p14:modId xmlns:p14="http://schemas.microsoft.com/office/powerpoint/2010/main" val="3852359810"/>
              </p:ext>
            </p:extLst>
          </p:nvPr>
        </p:nvGraphicFramePr>
        <p:xfrm>
          <a:off x="1740881" y="975217"/>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dirty="0">
                        <a:latin typeface="Courier New"/>
                        <a:cs typeface="Courier New"/>
                      </a:endParaRPr>
                    </a:p>
                    <a:p>
                      <a:pPr marL="111125">
                        <a:lnSpc>
                          <a:spcPct val="100000"/>
                        </a:lnSpc>
                        <a:spcBef>
                          <a:spcPts val="245"/>
                        </a:spcBef>
                      </a:pPr>
                      <a:r>
                        <a:rPr sz="1600" dirty="0">
                          <a:latin typeface="Courier New"/>
                          <a:cs typeface="Courier New"/>
                        </a:rPr>
                        <a:t>{</a:t>
                      </a: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dirty="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dirty="0">
                        <a:latin typeface="Courier New"/>
                        <a:cs typeface="Courier New"/>
                      </a:endParaRPr>
                    </a:p>
                    <a:p>
                      <a:pPr marL="111125">
                        <a:lnSpc>
                          <a:spcPct val="100000"/>
                        </a:lnSpc>
                        <a:spcBef>
                          <a:spcPts val="245"/>
                        </a:spcBef>
                      </a:pPr>
                      <a:r>
                        <a:rPr sz="1600" dirty="0">
                          <a:latin typeface="Courier New"/>
                          <a:cs typeface="Courier New"/>
                        </a:rPr>
                        <a:t>}</a:t>
                      </a: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marL="2338070">
                        <a:lnSpc>
                          <a:spcPct val="100000"/>
                        </a:lnSpc>
                        <a:spcBef>
                          <a:spcPts val="635"/>
                        </a:spcBef>
                      </a:pPr>
                      <a:r>
                        <a:rPr sz="1600" spc="-10" dirty="0">
                          <a:latin typeface="Arial"/>
                          <a:cs typeface="Arial"/>
                        </a:rPr>
                        <a:t>500 </a:t>
                      </a:r>
                      <a:r>
                        <a:rPr sz="1600" dirty="0">
                          <a:latin typeface="Arial"/>
                          <a:cs typeface="Arial"/>
                        </a:rPr>
                        <a:t>– </a:t>
                      </a:r>
                      <a:r>
                        <a:rPr sz="1600" spc="-10" dirty="0">
                          <a:latin typeface="Arial"/>
                          <a:cs typeface="Arial"/>
                        </a:rPr>
                        <a:t>4000</a:t>
                      </a:r>
                      <a:r>
                        <a:rPr sz="1600" spc="-85" dirty="0">
                          <a:latin typeface="Arial"/>
                          <a:cs typeface="Arial"/>
                        </a:rPr>
                        <a:t> </a:t>
                      </a:r>
                      <a:r>
                        <a:rPr sz="1600" spc="-10" dirty="0">
                          <a:latin typeface="Arial"/>
                          <a:cs typeface="Arial"/>
                        </a:rPr>
                        <a:t>cycles!!</a:t>
                      </a:r>
                      <a:endParaRPr sz="1600" dirty="0">
                        <a:latin typeface="Arial"/>
                        <a:cs typeface="Arial"/>
                      </a:endParaRPr>
                    </a:p>
                  </a:txBody>
                  <a:tcPr marL="0" marR="0" marT="7319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62" name="Picture 161">
            <a:extLst>
              <a:ext uri="{FF2B5EF4-FFF2-40B4-BE49-F238E27FC236}">
                <a16:creationId xmlns:a16="http://schemas.microsoft.com/office/drawing/2014/main" id="{E6B85B4D-4BAF-4E4F-8107-CAB2A9248AE6}"/>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4248987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3239844" y="3967267"/>
            <a:ext cx="2921854" cy="1114569"/>
          </a:xfrm>
          <a:custGeom>
            <a:avLst/>
            <a:gdLst/>
            <a:ahLst/>
            <a:cxnLst/>
            <a:rect l="l" t="t" r="r" b="b"/>
            <a:pathLst>
              <a:path w="3219450" h="1228089">
                <a:moveTo>
                  <a:pt x="3200400" y="0"/>
                </a:moveTo>
                <a:lnTo>
                  <a:pt x="0" y="1176020"/>
                </a:lnTo>
                <a:lnTo>
                  <a:pt x="8890" y="1202690"/>
                </a:lnTo>
                <a:lnTo>
                  <a:pt x="19050" y="1228090"/>
                </a:lnTo>
                <a:lnTo>
                  <a:pt x="3219450" y="50800"/>
                </a:lnTo>
                <a:lnTo>
                  <a:pt x="3210560" y="25400"/>
                </a:lnTo>
                <a:lnTo>
                  <a:pt x="3200400" y="0"/>
                </a:lnTo>
                <a:close/>
              </a:path>
            </a:pathLst>
          </a:custGeom>
          <a:solidFill>
            <a:srgbClr val="FF0000"/>
          </a:solidFill>
        </p:spPr>
        <p:txBody>
          <a:bodyPr wrap="square" lIns="0" tIns="0" rIns="0" bIns="0" rtlCol="0"/>
          <a:lstStyle/>
          <a:p>
            <a:endParaRPr sz="1634"/>
          </a:p>
        </p:txBody>
      </p:sp>
      <p:sp>
        <p:nvSpPr>
          <p:cNvPr id="144" name="object 144"/>
          <p:cNvSpPr/>
          <p:nvPr/>
        </p:nvSpPr>
        <p:spPr>
          <a:xfrm>
            <a:off x="3051969" y="4958507"/>
            <a:ext cx="275473" cy="171738"/>
          </a:xfrm>
          <a:custGeom>
            <a:avLst/>
            <a:gdLst/>
            <a:ahLst/>
            <a:cxnLst/>
            <a:rect l="l" t="t" r="r" b="b"/>
            <a:pathLst>
              <a:path w="303530" h="189229">
                <a:moveTo>
                  <a:pt x="236219" y="0"/>
                </a:moveTo>
                <a:lnTo>
                  <a:pt x="0" y="189230"/>
                </a:lnTo>
                <a:lnTo>
                  <a:pt x="303530" y="180340"/>
                </a:lnTo>
                <a:lnTo>
                  <a:pt x="236219" y="0"/>
                </a:lnTo>
                <a:close/>
              </a:path>
            </a:pathLst>
          </a:custGeom>
          <a:solidFill>
            <a:srgbClr val="FF0000"/>
          </a:solidFill>
        </p:spPr>
        <p:txBody>
          <a:bodyPr wrap="square" lIns="0" tIns="0" rIns="0" bIns="0" rtlCol="0"/>
          <a:lstStyle/>
          <a:p>
            <a:endParaRPr sz="1634"/>
          </a:p>
        </p:txBody>
      </p:sp>
      <p:sp>
        <p:nvSpPr>
          <p:cNvPr id="145" name="object 145"/>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8" name="object 148"/>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51" name="object 151"/>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52" name="object 152"/>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53" name="object 153"/>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56" name="Picture 155">
            <a:extLst>
              <a:ext uri="{FF2B5EF4-FFF2-40B4-BE49-F238E27FC236}">
                <a16:creationId xmlns:a16="http://schemas.microsoft.com/office/drawing/2014/main" id="{6BBA77A1-DBF0-471F-A9CE-6EAED3A73794}"/>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163735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4039753" y="3969571"/>
            <a:ext cx="2127709" cy="1481097"/>
          </a:xfrm>
          <a:custGeom>
            <a:avLst/>
            <a:gdLst/>
            <a:ahLst/>
            <a:cxnLst/>
            <a:rect l="l" t="t" r="r" b="b"/>
            <a:pathLst>
              <a:path w="2344420" h="1631950">
                <a:moveTo>
                  <a:pt x="2312670" y="0"/>
                </a:moveTo>
                <a:lnTo>
                  <a:pt x="0" y="1587500"/>
                </a:lnTo>
                <a:lnTo>
                  <a:pt x="15240" y="1609090"/>
                </a:lnTo>
                <a:lnTo>
                  <a:pt x="30480" y="1631950"/>
                </a:lnTo>
                <a:lnTo>
                  <a:pt x="2344420" y="45720"/>
                </a:lnTo>
                <a:lnTo>
                  <a:pt x="2329180" y="22860"/>
                </a:lnTo>
                <a:lnTo>
                  <a:pt x="2312670" y="0"/>
                </a:lnTo>
                <a:close/>
              </a:path>
            </a:pathLst>
          </a:custGeom>
          <a:solidFill>
            <a:srgbClr val="FF0000"/>
          </a:solidFill>
        </p:spPr>
        <p:txBody>
          <a:bodyPr wrap="square" lIns="0" tIns="0" rIns="0" bIns="0" rtlCol="0"/>
          <a:lstStyle/>
          <a:p>
            <a:endParaRPr sz="1634"/>
          </a:p>
        </p:txBody>
      </p:sp>
      <p:sp>
        <p:nvSpPr>
          <p:cNvPr id="144" name="object 144"/>
          <p:cNvSpPr/>
          <p:nvPr/>
        </p:nvSpPr>
        <p:spPr>
          <a:xfrm>
            <a:off x="3881845" y="5328493"/>
            <a:ext cx="263947" cy="220148"/>
          </a:xfrm>
          <a:custGeom>
            <a:avLst/>
            <a:gdLst/>
            <a:ahLst/>
            <a:cxnLst/>
            <a:rect l="l" t="t" r="r" b="b"/>
            <a:pathLst>
              <a:path w="290830" h="242570">
                <a:moveTo>
                  <a:pt x="182880" y="0"/>
                </a:moveTo>
                <a:lnTo>
                  <a:pt x="0" y="242569"/>
                </a:lnTo>
                <a:lnTo>
                  <a:pt x="290830" y="158749"/>
                </a:lnTo>
                <a:lnTo>
                  <a:pt x="182880" y="0"/>
                </a:lnTo>
                <a:close/>
              </a:path>
            </a:pathLst>
          </a:custGeom>
          <a:solidFill>
            <a:srgbClr val="FF0000"/>
          </a:solidFill>
        </p:spPr>
        <p:txBody>
          <a:bodyPr wrap="square" lIns="0" tIns="0" rIns="0" bIns="0" rtlCol="0"/>
          <a:lstStyle/>
          <a:p>
            <a:endParaRPr sz="1634"/>
          </a:p>
        </p:txBody>
      </p:sp>
      <p:sp>
        <p:nvSpPr>
          <p:cNvPr id="145" name="object 145"/>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8" name="object 148"/>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3419651" y="5426464"/>
            <a:ext cx="448363" cy="207469"/>
          </a:xfrm>
          <a:custGeom>
            <a:avLst/>
            <a:gdLst/>
            <a:ahLst/>
            <a:cxnLst/>
            <a:rect l="l" t="t" r="r" b="b"/>
            <a:pathLst>
              <a:path w="494030"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0" name="object 150"/>
          <p:cNvSpPr/>
          <p:nvPr/>
        </p:nvSpPr>
        <p:spPr>
          <a:xfrm>
            <a:off x="3419651" y="5426464"/>
            <a:ext cx="448363" cy="207469"/>
          </a:xfrm>
          <a:custGeom>
            <a:avLst/>
            <a:gdLst/>
            <a:ahLst/>
            <a:cxnLst/>
            <a:rect l="l" t="t" r="r" b="b"/>
            <a:pathLst>
              <a:path w="494030"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53" name="object 153"/>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54" name="object 15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55" name="object 155"/>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58" name="Picture 157">
            <a:extLst>
              <a:ext uri="{FF2B5EF4-FFF2-40B4-BE49-F238E27FC236}">
                <a16:creationId xmlns:a16="http://schemas.microsoft.com/office/drawing/2014/main" id="{A814CFC0-D117-4BB1-850F-04EB7D0691F8}"/>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3060401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2" name="object 142"/>
          <p:cNvSpPr/>
          <p:nvPr/>
        </p:nvSpPr>
        <p:spPr>
          <a:xfrm>
            <a:off x="5595770" y="3977641"/>
            <a:ext cx="578608" cy="982019"/>
          </a:xfrm>
          <a:custGeom>
            <a:avLst/>
            <a:gdLst/>
            <a:ahLst/>
            <a:cxnLst/>
            <a:rect l="l" t="t" r="r" b="b"/>
            <a:pathLst>
              <a:path w="637539" h="1082039">
                <a:moveTo>
                  <a:pt x="590550" y="0"/>
                </a:moveTo>
                <a:lnTo>
                  <a:pt x="0" y="1055369"/>
                </a:lnTo>
                <a:lnTo>
                  <a:pt x="24129" y="1069339"/>
                </a:lnTo>
                <a:lnTo>
                  <a:pt x="48259" y="1082039"/>
                </a:lnTo>
                <a:lnTo>
                  <a:pt x="637539" y="26669"/>
                </a:lnTo>
                <a:lnTo>
                  <a:pt x="614679" y="13969"/>
                </a:lnTo>
                <a:lnTo>
                  <a:pt x="590550" y="0"/>
                </a:lnTo>
                <a:close/>
              </a:path>
            </a:pathLst>
          </a:custGeom>
          <a:solidFill>
            <a:srgbClr val="FF0000"/>
          </a:solidFill>
        </p:spPr>
        <p:txBody>
          <a:bodyPr wrap="square" lIns="0" tIns="0" rIns="0" bIns="0" rtlCol="0"/>
          <a:lstStyle/>
          <a:p>
            <a:endParaRPr sz="1634"/>
          </a:p>
        </p:txBody>
      </p:sp>
      <p:sp>
        <p:nvSpPr>
          <p:cNvPr id="143" name="object 143"/>
          <p:cNvSpPr/>
          <p:nvPr/>
        </p:nvSpPr>
        <p:spPr>
          <a:xfrm>
            <a:off x="5515087" y="4859383"/>
            <a:ext cx="204011" cy="270862"/>
          </a:xfrm>
          <a:custGeom>
            <a:avLst/>
            <a:gdLst/>
            <a:ahLst/>
            <a:cxnLst/>
            <a:rect l="l" t="t" r="r" b="b"/>
            <a:pathLst>
              <a:path w="224789" h="298450">
                <a:moveTo>
                  <a:pt x="57150" y="0"/>
                </a:moveTo>
                <a:lnTo>
                  <a:pt x="0" y="298449"/>
                </a:lnTo>
                <a:lnTo>
                  <a:pt x="224789" y="93979"/>
                </a:lnTo>
                <a:lnTo>
                  <a:pt x="57150" y="0"/>
                </a:lnTo>
                <a:close/>
              </a:path>
            </a:pathLst>
          </a:custGeom>
          <a:solidFill>
            <a:srgbClr val="FF0000"/>
          </a:solidFill>
        </p:spPr>
        <p:txBody>
          <a:bodyPr wrap="square" lIns="0" tIns="0" rIns="0" bIns="0" rtlCol="0"/>
          <a:lstStyle/>
          <a:p>
            <a:endParaRPr sz="1634"/>
          </a:p>
        </p:txBody>
      </p:sp>
      <p:sp>
        <p:nvSpPr>
          <p:cNvPr id="144" name="object 144"/>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5" name="object 145"/>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6" name="object 146"/>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7" name="object 147"/>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48" name="object 148"/>
          <p:cNvSpPr/>
          <p:nvPr/>
        </p:nvSpPr>
        <p:spPr>
          <a:xfrm>
            <a:off x="3419651" y="5426464"/>
            <a:ext cx="448363" cy="207469"/>
          </a:xfrm>
          <a:custGeom>
            <a:avLst/>
            <a:gdLst/>
            <a:ahLst/>
            <a:cxnLst/>
            <a:rect l="l" t="t" r="r" b="b"/>
            <a:pathLst>
              <a:path w="494030"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49" name="object 149"/>
          <p:cNvSpPr/>
          <p:nvPr/>
        </p:nvSpPr>
        <p:spPr>
          <a:xfrm>
            <a:off x="3419651" y="5426464"/>
            <a:ext cx="448363" cy="207469"/>
          </a:xfrm>
          <a:custGeom>
            <a:avLst/>
            <a:gdLst/>
            <a:ahLst/>
            <a:cxnLst/>
            <a:rect l="l" t="t" r="r" b="b"/>
            <a:pathLst>
              <a:path w="494030"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5047130" y="5043800"/>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1" name="object 151"/>
          <p:cNvSpPr/>
          <p:nvPr/>
        </p:nvSpPr>
        <p:spPr>
          <a:xfrm>
            <a:off x="5047130" y="5043800"/>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53" name="object 153"/>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54" name="object 154"/>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55" name="object 155"/>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56" name="object 156"/>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dirty="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157" name="object 157"/>
          <p:cNvSpPr/>
          <p:nvPr/>
        </p:nvSpPr>
        <p:spPr>
          <a:xfrm>
            <a:off x="4424723" y="3319504"/>
            <a:ext cx="2904565" cy="1239050"/>
          </a:xfrm>
          <a:custGeom>
            <a:avLst/>
            <a:gdLst/>
            <a:ahLst/>
            <a:cxnLst/>
            <a:rect l="l" t="t" r="r" b="b"/>
            <a:pathLst>
              <a:path w="3200400" h="1365250">
                <a:moveTo>
                  <a:pt x="2668270" y="0"/>
                </a:moveTo>
                <a:lnTo>
                  <a:pt x="532129" y="0"/>
                </a:lnTo>
                <a:lnTo>
                  <a:pt x="470726" y="1626"/>
                </a:lnTo>
                <a:lnTo>
                  <a:pt x="410089" y="6335"/>
                </a:lnTo>
                <a:lnTo>
                  <a:pt x="350940" y="13875"/>
                </a:lnTo>
                <a:lnTo>
                  <a:pt x="294001" y="23991"/>
                </a:lnTo>
                <a:lnTo>
                  <a:pt x="239992" y="36432"/>
                </a:lnTo>
                <a:lnTo>
                  <a:pt x="189635" y="50943"/>
                </a:lnTo>
                <a:lnTo>
                  <a:pt x="143652" y="67271"/>
                </a:lnTo>
                <a:lnTo>
                  <a:pt x="102764" y="85164"/>
                </a:lnTo>
                <a:lnTo>
                  <a:pt x="67693" y="104368"/>
                </a:lnTo>
                <a:lnTo>
                  <a:pt x="17885" y="145696"/>
                </a:lnTo>
                <a:lnTo>
                  <a:pt x="0" y="189229"/>
                </a:lnTo>
                <a:lnTo>
                  <a:pt x="0" y="952500"/>
                </a:lnTo>
                <a:lnTo>
                  <a:pt x="17885" y="996114"/>
                </a:lnTo>
                <a:lnTo>
                  <a:pt x="67693" y="1037648"/>
                </a:lnTo>
                <a:lnTo>
                  <a:pt x="102764" y="1056984"/>
                </a:lnTo>
                <a:lnTo>
                  <a:pt x="143652" y="1075020"/>
                </a:lnTo>
                <a:lnTo>
                  <a:pt x="189635" y="1091494"/>
                </a:lnTo>
                <a:lnTo>
                  <a:pt x="239992" y="1106148"/>
                </a:lnTo>
                <a:lnTo>
                  <a:pt x="294001" y="1118721"/>
                </a:lnTo>
                <a:lnTo>
                  <a:pt x="350940" y="1128953"/>
                </a:lnTo>
                <a:lnTo>
                  <a:pt x="410089" y="1136583"/>
                </a:lnTo>
                <a:lnTo>
                  <a:pt x="470726" y="1141352"/>
                </a:lnTo>
                <a:lnTo>
                  <a:pt x="532129" y="1143000"/>
                </a:lnTo>
                <a:lnTo>
                  <a:pt x="1520189" y="1365250"/>
                </a:lnTo>
                <a:lnTo>
                  <a:pt x="1329689" y="1143000"/>
                </a:lnTo>
                <a:lnTo>
                  <a:pt x="2668270" y="1143000"/>
                </a:lnTo>
                <a:lnTo>
                  <a:pt x="2729673" y="1141352"/>
                </a:lnTo>
                <a:lnTo>
                  <a:pt x="2790310" y="1136583"/>
                </a:lnTo>
                <a:lnTo>
                  <a:pt x="2849459" y="1128953"/>
                </a:lnTo>
                <a:lnTo>
                  <a:pt x="2906398" y="1118721"/>
                </a:lnTo>
                <a:lnTo>
                  <a:pt x="2960407" y="1106148"/>
                </a:lnTo>
                <a:lnTo>
                  <a:pt x="3010764" y="1091494"/>
                </a:lnTo>
                <a:lnTo>
                  <a:pt x="3056747" y="1075020"/>
                </a:lnTo>
                <a:lnTo>
                  <a:pt x="3097635" y="1056984"/>
                </a:lnTo>
                <a:lnTo>
                  <a:pt x="3132706" y="1037648"/>
                </a:lnTo>
                <a:lnTo>
                  <a:pt x="3182514" y="996114"/>
                </a:lnTo>
                <a:lnTo>
                  <a:pt x="3200400" y="952500"/>
                </a:lnTo>
                <a:lnTo>
                  <a:pt x="3200400" y="189229"/>
                </a:lnTo>
                <a:lnTo>
                  <a:pt x="3182514" y="145696"/>
                </a:lnTo>
                <a:lnTo>
                  <a:pt x="3132706" y="104368"/>
                </a:lnTo>
                <a:lnTo>
                  <a:pt x="3097635" y="85164"/>
                </a:lnTo>
                <a:lnTo>
                  <a:pt x="3056747" y="67271"/>
                </a:lnTo>
                <a:lnTo>
                  <a:pt x="3010764" y="50943"/>
                </a:lnTo>
                <a:lnTo>
                  <a:pt x="2960407" y="36432"/>
                </a:lnTo>
                <a:lnTo>
                  <a:pt x="2906398" y="23991"/>
                </a:lnTo>
                <a:lnTo>
                  <a:pt x="2849459" y="13875"/>
                </a:lnTo>
                <a:lnTo>
                  <a:pt x="2790310" y="6335"/>
                </a:lnTo>
                <a:lnTo>
                  <a:pt x="2729673" y="1626"/>
                </a:lnTo>
                <a:lnTo>
                  <a:pt x="2668270" y="0"/>
                </a:lnTo>
                <a:close/>
              </a:path>
            </a:pathLst>
          </a:custGeom>
          <a:solidFill>
            <a:srgbClr val="FFFFFF"/>
          </a:solidFill>
        </p:spPr>
        <p:txBody>
          <a:bodyPr wrap="square" lIns="0" tIns="0" rIns="0" bIns="0" rtlCol="0"/>
          <a:lstStyle/>
          <a:p>
            <a:endParaRPr sz="1634"/>
          </a:p>
        </p:txBody>
      </p:sp>
      <p:sp>
        <p:nvSpPr>
          <p:cNvPr id="158" name="object 158"/>
          <p:cNvSpPr/>
          <p:nvPr/>
        </p:nvSpPr>
        <p:spPr>
          <a:xfrm>
            <a:off x="4424723" y="3319504"/>
            <a:ext cx="2904565" cy="1239050"/>
          </a:xfrm>
          <a:custGeom>
            <a:avLst/>
            <a:gdLst/>
            <a:ahLst/>
            <a:cxnLst/>
            <a:rect l="l" t="t" r="r" b="b"/>
            <a:pathLst>
              <a:path w="3200400" h="1365250">
                <a:moveTo>
                  <a:pt x="532129" y="0"/>
                </a:moveTo>
                <a:lnTo>
                  <a:pt x="470726" y="1626"/>
                </a:lnTo>
                <a:lnTo>
                  <a:pt x="410089" y="6335"/>
                </a:lnTo>
                <a:lnTo>
                  <a:pt x="350940" y="13875"/>
                </a:lnTo>
                <a:lnTo>
                  <a:pt x="294001" y="23991"/>
                </a:lnTo>
                <a:lnTo>
                  <a:pt x="239992" y="36432"/>
                </a:lnTo>
                <a:lnTo>
                  <a:pt x="189635" y="50943"/>
                </a:lnTo>
                <a:lnTo>
                  <a:pt x="143652" y="67271"/>
                </a:lnTo>
                <a:lnTo>
                  <a:pt x="102764" y="85164"/>
                </a:lnTo>
                <a:lnTo>
                  <a:pt x="67693" y="104368"/>
                </a:lnTo>
                <a:lnTo>
                  <a:pt x="17885" y="145696"/>
                </a:lnTo>
                <a:lnTo>
                  <a:pt x="0" y="189229"/>
                </a:lnTo>
                <a:lnTo>
                  <a:pt x="0" y="331470"/>
                </a:lnTo>
                <a:lnTo>
                  <a:pt x="0" y="473710"/>
                </a:lnTo>
                <a:lnTo>
                  <a:pt x="0" y="668019"/>
                </a:lnTo>
                <a:lnTo>
                  <a:pt x="0" y="810260"/>
                </a:lnTo>
                <a:lnTo>
                  <a:pt x="0" y="952500"/>
                </a:lnTo>
                <a:lnTo>
                  <a:pt x="4591" y="974437"/>
                </a:lnTo>
                <a:lnTo>
                  <a:pt x="39159" y="1017271"/>
                </a:lnTo>
                <a:lnTo>
                  <a:pt x="102764" y="1056984"/>
                </a:lnTo>
                <a:lnTo>
                  <a:pt x="143652" y="1075020"/>
                </a:lnTo>
                <a:lnTo>
                  <a:pt x="189635" y="1091494"/>
                </a:lnTo>
                <a:lnTo>
                  <a:pt x="239992" y="1106148"/>
                </a:lnTo>
                <a:lnTo>
                  <a:pt x="294001" y="1118721"/>
                </a:lnTo>
                <a:lnTo>
                  <a:pt x="350940" y="1128953"/>
                </a:lnTo>
                <a:lnTo>
                  <a:pt x="410089" y="1136583"/>
                </a:lnTo>
                <a:lnTo>
                  <a:pt x="470726" y="1141352"/>
                </a:lnTo>
                <a:lnTo>
                  <a:pt x="532129" y="1143000"/>
                </a:lnTo>
                <a:lnTo>
                  <a:pt x="1520189" y="1365250"/>
                </a:lnTo>
                <a:lnTo>
                  <a:pt x="1329689" y="1143000"/>
                </a:lnTo>
                <a:lnTo>
                  <a:pt x="1870710" y="1143000"/>
                </a:lnTo>
                <a:lnTo>
                  <a:pt x="2270760" y="1143000"/>
                </a:lnTo>
                <a:lnTo>
                  <a:pt x="2668270" y="1143000"/>
                </a:lnTo>
                <a:lnTo>
                  <a:pt x="2729673" y="1141352"/>
                </a:lnTo>
                <a:lnTo>
                  <a:pt x="2790310" y="1136583"/>
                </a:lnTo>
                <a:lnTo>
                  <a:pt x="2849459" y="1128953"/>
                </a:lnTo>
                <a:lnTo>
                  <a:pt x="2906398" y="1118721"/>
                </a:lnTo>
                <a:lnTo>
                  <a:pt x="2960407" y="1106148"/>
                </a:lnTo>
                <a:lnTo>
                  <a:pt x="3010764" y="1091494"/>
                </a:lnTo>
                <a:lnTo>
                  <a:pt x="3056747" y="1075020"/>
                </a:lnTo>
                <a:lnTo>
                  <a:pt x="3097635" y="1056984"/>
                </a:lnTo>
                <a:lnTo>
                  <a:pt x="3132706" y="1037648"/>
                </a:lnTo>
                <a:lnTo>
                  <a:pt x="3182514" y="996114"/>
                </a:lnTo>
                <a:lnTo>
                  <a:pt x="3200400" y="952500"/>
                </a:lnTo>
                <a:lnTo>
                  <a:pt x="3200400" y="810260"/>
                </a:lnTo>
                <a:lnTo>
                  <a:pt x="3200400" y="668019"/>
                </a:lnTo>
                <a:lnTo>
                  <a:pt x="3200400" y="473710"/>
                </a:lnTo>
                <a:lnTo>
                  <a:pt x="3200400" y="331470"/>
                </a:lnTo>
                <a:lnTo>
                  <a:pt x="3200400" y="189229"/>
                </a:lnTo>
                <a:lnTo>
                  <a:pt x="3195808" y="167313"/>
                </a:lnTo>
                <a:lnTo>
                  <a:pt x="3161240" y="124629"/>
                </a:lnTo>
                <a:lnTo>
                  <a:pt x="3097635" y="85164"/>
                </a:lnTo>
                <a:lnTo>
                  <a:pt x="3056747" y="67271"/>
                </a:lnTo>
                <a:lnTo>
                  <a:pt x="3010764" y="50943"/>
                </a:lnTo>
                <a:lnTo>
                  <a:pt x="2960407" y="36432"/>
                </a:lnTo>
                <a:lnTo>
                  <a:pt x="2906398" y="23991"/>
                </a:lnTo>
                <a:lnTo>
                  <a:pt x="2849459" y="13875"/>
                </a:lnTo>
                <a:lnTo>
                  <a:pt x="2790310" y="6335"/>
                </a:lnTo>
                <a:lnTo>
                  <a:pt x="2729673" y="1626"/>
                </a:lnTo>
                <a:lnTo>
                  <a:pt x="2668270" y="0"/>
                </a:lnTo>
                <a:lnTo>
                  <a:pt x="2270760" y="0"/>
                </a:lnTo>
                <a:lnTo>
                  <a:pt x="1870710" y="0"/>
                </a:lnTo>
                <a:lnTo>
                  <a:pt x="1329689" y="0"/>
                </a:lnTo>
                <a:lnTo>
                  <a:pt x="929639" y="0"/>
                </a:lnTo>
                <a:lnTo>
                  <a:pt x="532129" y="0"/>
                </a:lnTo>
                <a:close/>
              </a:path>
            </a:pathLst>
          </a:custGeom>
          <a:ln w="36659">
            <a:solidFill>
              <a:srgbClr val="FF0000"/>
            </a:solidFill>
          </a:ln>
        </p:spPr>
        <p:txBody>
          <a:bodyPr wrap="square" lIns="0" tIns="0" rIns="0" bIns="0" rtlCol="0"/>
          <a:lstStyle/>
          <a:p>
            <a:endParaRPr sz="1634"/>
          </a:p>
        </p:txBody>
      </p:sp>
      <p:sp>
        <p:nvSpPr>
          <p:cNvPr id="159" name="object 159"/>
          <p:cNvSpPr/>
          <p:nvPr/>
        </p:nvSpPr>
        <p:spPr>
          <a:xfrm>
            <a:off x="4424723" y="3319503"/>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60" name="object 160"/>
          <p:cNvSpPr/>
          <p:nvPr/>
        </p:nvSpPr>
        <p:spPr>
          <a:xfrm>
            <a:off x="7329287" y="4356847"/>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61" name="object 161"/>
          <p:cNvSpPr txBox="1"/>
          <p:nvPr/>
        </p:nvSpPr>
        <p:spPr>
          <a:xfrm>
            <a:off x="4657260" y="3412926"/>
            <a:ext cx="2598548" cy="730052"/>
          </a:xfrm>
          <a:prstGeom prst="rect">
            <a:avLst/>
          </a:prstGeom>
        </p:spPr>
        <p:txBody>
          <a:bodyPr vert="horz" wrap="square" lIns="0" tIns="28238" rIns="0" bIns="0" rtlCol="0">
            <a:spAutoFit/>
          </a:bodyPr>
          <a:lstStyle/>
          <a:p>
            <a:pPr marL="11526" marR="4611" algn="ctr">
              <a:lnSpc>
                <a:spcPct val="93300"/>
              </a:lnSpc>
              <a:spcBef>
                <a:spcPts val="221"/>
              </a:spcBef>
            </a:pPr>
            <a:r>
              <a:rPr sz="1634" spc="-5" dirty="0">
                <a:latin typeface="Arial"/>
                <a:cs typeface="Arial"/>
              </a:rPr>
              <a:t>Previous lock </a:t>
            </a:r>
            <a:r>
              <a:rPr sz="1634" spc="-9" dirty="0">
                <a:latin typeface="Arial"/>
                <a:cs typeface="Arial"/>
              </a:rPr>
              <a:t>holder notifies  next </a:t>
            </a:r>
            <a:r>
              <a:rPr sz="1634" spc="-5" dirty="0">
                <a:latin typeface="Arial"/>
                <a:cs typeface="Arial"/>
              </a:rPr>
              <a:t>lock </a:t>
            </a:r>
            <a:r>
              <a:rPr sz="1634" spc="-9" dirty="0">
                <a:latin typeface="Arial"/>
                <a:cs typeface="Arial"/>
              </a:rPr>
              <a:t>holder </a:t>
            </a:r>
            <a:r>
              <a:rPr sz="1634" spc="-5" dirty="0">
                <a:latin typeface="Arial"/>
                <a:cs typeface="Arial"/>
              </a:rPr>
              <a:t>after  </a:t>
            </a:r>
            <a:r>
              <a:rPr sz="1634" spc="-9" dirty="0">
                <a:latin typeface="Arial"/>
                <a:cs typeface="Arial"/>
              </a:rPr>
              <a:t>sending o</a:t>
            </a:r>
            <a:r>
              <a:rPr sz="1634" u="heavy" spc="-9" dirty="0">
                <a:latin typeface="Arial"/>
                <a:cs typeface="Arial"/>
              </a:rPr>
              <a:t>ut </a:t>
            </a:r>
            <a:r>
              <a:rPr sz="1634" u="heavy" spc="-5" dirty="0">
                <a:latin typeface="Arial"/>
                <a:cs typeface="Arial"/>
              </a:rPr>
              <a:t>N/</a:t>
            </a:r>
            <a:r>
              <a:rPr sz="1634" spc="-5" dirty="0">
                <a:latin typeface="Arial"/>
                <a:cs typeface="Arial"/>
              </a:rPr>
              <a:t>2</a:t>
            </a:r>
            <a:r>
              <a:rPr sz="1634" spc="-14" dirty="0">
                <a:latin typeface="Arial"/>
                <a:cs typeface="Arial"/>
              </a:rPr>
              <a:t> </a:t>
            </a:r>
            <a:r>
              <a:rPr sz="1634" spc="-9" dirty="0">
                <a:latin typeface="Arial"/>
                <a:cs typeface="Arial"/>
              </a:rPr>
              <a:t>replies</a:t>
            </a:r>
            <a:endParaRPr sz="1634" dirty="0">
              <a:latin typeface="Arial"/>
              <a:cs typeface="Arial"/>
            </a:endParaRPr>
          </a:p>
        </p:txBody>
      </p:sp>
      <p:pic>
        <p:nvPicPr>
          <p:cNvPr id="164" name="Picture 163">
            <a:extLst>
              <a:ext uri="{FF2B5EF4-FFF2-40B4-BE49-F238E27FC236}">
                <a16:creationId xmlns:a16="http://schemas.microsoft.com/office/drawing/2014/main" id="{BFFB7FE6-3B26-44DE-A113-A665CB4BC630}"/>
              </a:ext>
            </a:extLst>
          </p:cNvPr>
          <p:cNvPicPr>
            <a:picLocks noChangeAspect="1"/>
          </p:cNvPicPr>
          <p:nvPr/>
        </p:nvPicPr>
        <p:blipFill>
          <a:blip r:embed="rId3"/>
          <a:stretch>
            <a:fillRect/>
          </a:stretch>
        </p:blipFill>
        <p:spPr>
          <a:xfrm>
            <a:off x="734595" y="180730"/>
            <a:ext cx="11211516" cy="859611"/>
          </a:xfrm>
          <a:prstGeom prst="rect">
            <a:avLst/>
          </a:prstGeom>
        </p:spPr>
      </p:pic>
      <p:cxnSp>
        <p:nvCxnSpPr>
          <p:cNvPr id="162" name="Straight Connector 161">
            <a:extLst>
              <a:ext uri="{FF2B5EF4-FFF2-40B4-BE49-F238E27FC236}">
                <a16:creationId xmlns:a16="http://schemas.microsoft.com/office/drawing/2014/main" id="{51465595-73B8-434E-86E8-9BE480C2327E}"/>
              </a:ext>
            </a:extLst>
          </p:cNvPr>
          <p:cNvCxnSpPr>
            <a:cxnSpLocks/>
          </p:cNvCxnSpPr>
          <p:nvPr/>
        </p:nvCxnSpPr>
        <p:spPr>
          <a:xfrm>
            <a:off x="5794804" y="4115287"/>
            <a:ext cx="44089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21E03A3-2412-4B6E-AEBE-76CF80B5C5C1}"/>
              </a:ext>
            </a:extLst>
          </p:cNvPr>
          <p:cNvCxnSpPr/>
          <p:nvPr/>
        </p:nvCxnSpPr>
        <p:spPr>
          <a:xfrm>
            <a:off x="6015252" y="4115287"/>
            <a:ext cx="3341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086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4" name="object 144"/>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5" name="object 145"/>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3419651" y="5426464"/>
            <a:ext cx="448363" cy="207469"/>
          </a:xfrm>
          <a:custGeom>
            <a:avLst/>
            <a:gdLst/>
            <a:ahLst/>
            <a:cxnLst/>
            <a:rect l="l" t="t" r="r" b="b"/>
            <a:pathLst>
              <a:path w="494030"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48" name="object 148"/>
          <p:cNvSpPr/>
          <p:nvPr/>
        </p:nvSpPr>
        <p:spPr>
          <a:xfrm>
            <a:off x="3419651" y="5426464"/>
            <a:ext cx="448363" cy="207469"/>
          </a:xfrm>
          <a:custGeom>
            <a:avLst/>
            <a:gdLst/>
            <a:ahLst/>
            <a:cxnLst/>
            <a:rect l="l" t="t" r="r" b="b"/>
            <a:pathLst>
              <a:path w="494030"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5047130" y="5043800"/>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0" name="object 150"/>
          <p:cNvSpPr/>
          <p:nvPr/>
        </p:nvSpPr>
        <p:spPr>
          <a:xfrm>
            <a:off x="5047130" y="5043800"/>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51" name="object 151"/>
          <p:cNvSpPr/>
          <p:nvPr/>
        </p:nvSpPr>
        <p:spPr>
          <a:xfrm>
            <a:off x="5047130" y="4162057"/>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2" name="object 152"/>
          <p:cNvSpPr/>
          <p:nvPr/>
        </p:nvSpPr>
        <p:spPr>
          <a:xfrm>
            <a:off x="5047130" y="4162057"/>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53" name="object 153"/>
          <p:cNvSpPr/>
          <p:nvPr/>
        </p:nvSpPr>
        <p:spPr>
          <a:xfrm>
            <a:off x="6680371"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4" name="object 154"/>
          <p:cNvSpPr/>
          <p:nvPr/>
        </p:nvSpPr>
        <p:spPr>
          <a:xfrm>
            <a:off x="6680371" y="5044952"/>
            <a:ext cx="448363" cy="207469"/>
          </a:xfrm>
          <a:custGeom>
            <a:avLst/>
            <a:gdLst/>
            <a:ahLst/>
            <a:cxnLst/>
            <a:rect l="l" t="t" r="r" b="b"/>
            <a:pathLst>
              <a:path w="494029"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55" name="object 155"/>
          <p:cNvSpPr/>
          <p:nvPr/>
        </p:nvSpPr>
        <p:spPr>
          <a:xfrm>
            <a:off x="7465294"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6" name="object 156"/>
          <p:cNvSpPr/>
          <p:nvPr/>
        </p:nvSpPr>
        <p:spPr>
          <a:xfrm>
            <a:off x="7465294" y="5044952"/>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7" name="object 157"/>
          <p:cNvSpPr/>
          <p:nvPr/>
        </p:nvSpPr>
        <p:spPr>
          <a:xfrm>
            <a:off x="7465294" y="3771324"/>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8" name="object 158"/>
          <p:cNvSpPr/>
          <p:nvPr/>
        </p:nvSpPr>
        <p:spPr>
          <a:xfrm>
            <a:off x="7465294" y="3771324"/>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9" name="object 159"/>
          <p:cNvSpPr/>
          <p:nvPr/>
        </p:nvSpPr>
        <p:spPr>
          <a:xfrm>
            <a:off x="7889453" y="4163209"/>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60" name="object 160"/>
          <p:cNvSpPr/>
          <p:nvPr/>
        </p:nvSpPr>
        <p:spPr>
          <a:xfrm>
            <a:off x="7889453" y="4163209"/>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62" name="object 162"/>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63" name="object 163"/>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64" name="object 16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65" name="object 165"/>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68" name="Picture 167">
            <a:extLst>
              <a:ext uri="{FF2B5EF4-FFF2-40B4-BE49-F238E27FC236}">
                <a16:creationId xmlns:a16="http://schemas.microsoft.com/office/drawing/2014/main" id="{F98535B6-E39A-42E6-BC45-2F5DEB925647}"/>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4079968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0099F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3" name="object 143"/>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4" name="object 144"/>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5" name="object 145"/>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47" name="object 147"/>
          <p:cNvSpPr/>
          <p:nvPr/>
        </p:nvSpPr>
        <p:spPr>
          <a:xfrm>
            <a:off x="3419651" y="5426464"/>
            <a:ext cx="448363" cy="207469"/>
          </a:xfrm>
          <a:custGeom>
            <a:avLst/>
            <a:gdLst/>
            <a:ahLst/>
            <a:cxnLst/>
            <a:rect l="l" t="t" r="r" b="b"/>
            <a:pathLst>
              <a:path w="494030"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48" name="object 148"/>
          <p:cNvSpPr/>
          <p:nvPr/>
        </p:nvSpPr>
        <p:spPr>
          <a:xfrm>
            <a:off x="3419651" y="5426464"/>
            <a:ext cx="448363" cy="207469"/>
          </a:xfrm>
          <a:custGeom>
            <a:avLst/>
            <a:gdLst/>
            <a:ahLst/>
            <a:cxnLst/>
            <a:rect l="l" t="t" r="r" b="b"/>
            <a:pathLst>
              <a:path w="494030"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49" name="object 149"/>
          <p:cNvSpPr/>
          <p:nvPr/>
        </p:nvSpPr>
        <p:spPr>
          <a:xfrm>
            <a:off x="5047130" y="5043800"/>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0" name="object 150"/>
          <p:cNvSpPr/>
          <p:nvPr/>
        </p:nvSpPr>
        <p:spPr>
          <a:xfrm>
            <a:off x="5047130" y="5043800"/>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51" name="object 151"/>
          <p:cNvSpPr/>
          <p:nvPr/>
        </p:nvSpPr>
        <p:spPr>
          <a:xfrm>
            <a:off x="5047130" y="4162057"/>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2" name="object 152"/>
          <p:cNvSpPr/>
          <p:nvPr/>
        </p:nvSpPr>
        <p:spPr>
          <a:xfrm>
            <a:off x="5047130" y="4162057"/>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53" name="object 153"/>
          <p:cNvSpPr/>
          <p:nvPr/>
        </p:nvSpPr>
        <p:spPr>
          <a:xfrm>
            <a:off x="6680371"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4" name="object 154"/>
          <p:cNvSpPr/>
          <p:nvPr/>
        </p:nvSpPr>
        <p:spPr>
          <a:xfrm>
            <a:off x="6680371" y="5044952"/>
            <a:ext cx="448363" cy="207469"/>
          </a:xfrm>
          <a:custGeom>
            <a:avLst/>
            <a:gdLst/>
            <a:ahLst/>
            <a:cxnLst/>
            <a:rect l="l" t="t" r="r" b="b"/>
            <a:pathLst>
              <a:path w="494029"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55" name="object 155"/>
          <p:cNvSpPr/>
          <p:nvPr/>
        </p:nvSpPr>
        <p:spPr>
          <a:xfrm>
            <a:off x="7465294"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6" name="object 156"/>
          <p:cNvSpPr/>
          <p:nvPr/>
        </p:nvSpPr>
        <p:spPr>
          <a:xfrm>
            <a:off x="7465294" y="5044952"/>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7" name="object 157"/>
          <p:cNvSpPr/>
          <p:nvPr/>
        </p:nvSpPr>
        <p:spPr>
          <a:xfrm>
            <a:off x="7465294" y="3771324"/>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8" name="object 158"/>
          <p:cNvSpPr/>
          <p:nvPr/>
        </p:nvSpPr>
        <p:spPr>
          <a:xfrm>
            <a:off x="7465294" y="3771324"/>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9" name="object 159"/>
          <p:cNvSpPr/>
          <p:nvPr/>
        </p:nvSpPr>
        <p:spPr>
          <a:xfrm>
            <a:off x="7889453" y="4163209"/>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60" name="object 160"/>
          <p:cNvSpPr/>
          <p:nvPr/>
        </p:nvSpPr>
        <p:spPr>
          <a:xfrm>
            <a:off x="7889453" y="4163209"/>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62" name="object 162"/>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63" name="object 163"/>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64" name="object 164"/>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65" name="object 165"/>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66" name="Picture 165">
            <a:extLst>
              <a:ext uri="{FF2B5EF4-FFF2-40B4-BE49-F238E27FC236}">
                <a16:creationId xmlns:a16="http://schemas.microsoft.com/office/drawing/2014/main" id="{EAED09E5-C40E-4292-B69A-05290C7F98B7}"/>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643503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0099FF"/>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139465"/>
          </a:xfrm>
          <a:custGeom>
            <a:avLst/>
            <a:gdLst/>
            <a:ahLst/>
            <a:cxnLst/>
            <a:rect l="l" t="t" r="r" b="b"/>
            <a:pathLst>
              <a:path w="365760" h="153670">
                <a:moveTo>
                  <a:pt x="0" y="153670"/>
                </a:moveTo>
                <a:lnTo>
                  <a:pt x="365760" y="153670"/>
                </a:lnTo>
                <a:lnTo>
                  <a:pt x="365760" y="0"/>
                </a:lnTo>
                <a:lnTo>
                  <a:pt x="0" y="0"/>
                </a:lnTo>
                <a:lnTo>
                  <a:pt x="0" y="15367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321578"/>
            <a:ext cx="331950" cy="141770"/>
          </a:xfrm>
          <a:custGeom>
            <a:avLst/>
            <a:gdLst/>
            <a:ahLst/>
            <a:cxnLst/>
            <a:rect l="l" t="t" r="r" b="b"/>
            <a:pathLst>
              <a:path w="365760" h="156210">
                <a:moveTo>
                  <a:pt x="0" y="156210"/>
                </a:moveTo>
                <a:lnTo>
                  <a:pt x="365760" y="156210"/>
                </a:lnTo>
                <a:lnTo>
                  <a:pt x="365760" y="0"/>
                </a:lnTo>
                <a:lnTo>
                  <a:pt x="0" y="0"/>
                </a:lnTo>
                <a:lnTo>
                  <a:pt x="0" y="156210"/>
                </a:lnTo>
                <a:close/>
              </a:path>
            </a:pathLst>
          </a:custGeom>
          <a:solidFill>
            <a:srgbClr val="FFFF00"/>
          </a:solidFill>
        </p:spPr>
        <p:txBody>
          <a:bodyPr wrap="square" lIns="0" tIns="0" rIns="0" bIns="0" rtlCol="0"/>
          <a:lstStyle/>
          <a:p>
            <a:endParaRPr sz="1634"/>
          </a:p>
        </p:txBody>
      </p:sp>
      <p:sp>
        <p:nvSpPr>
          <p:cNvPr id="72" name="object 72"/>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4" name="object 74"/>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6" name="object 76"/>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8" name="object 78"/>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0" name="object 80"/>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2" name="object 82"/>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4" name="object 84"/>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8" name="object 88"/>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0" name="object 90"/>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2" name="object 92"/>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4" name="object 94"/>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6" name="object 96"/>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8" name="object 98"/>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0" name="object 100"/>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4" name="object 104"/>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6" name="object 106"/>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8" name="object 108"/>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0" name="object 110"/>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2" name="object 112"/>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4" name="object 114"/>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6" name="object 116"/>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20" name="object 120"/>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2" name="object 122"/>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4" name="object 124"/>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6" name="object 126"/>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8" name="object 128"/>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0" name="object 130"/>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77005" y="373444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3" name="object 143"/>
          <p:cNvSpPr/>
          <p:nvPr/>
        </p:nvSpPr>
        <p:spPr>
          <a:xfrm>
            <a:off x="5877005" y="373444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2557503" y="3734440"/>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5" name="object 145"/>
          <p:cNvSpPr/>
          <p:nvPr/>
        </p:nvSpPr>
        <p:spPr>
          <a:xfrm>
            <a:off x="2557503" y="3734440"/>
            <a:ext cx="448363" cy="207469"/>
          </a:xfrm>
          <a:custGeom>
            <a:avLst/>
            <a:gdLst/>
            <a:ahLst/>
            <a:cxnLst/>
            <a:rect l="l" t="t" r="r" b="b"/>
            <a:pathLst>
              <a:path w="494030"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6" name="object 146"/>
          <p:cNvSpPr/>
          <p:nvPr/>
        </p:nvSpPr>
        <p:spPr>
          <a:xfrm>
            <a:off x="2557503" y="5043800"/>
            <a:ext cx="448363" cy="207469"/>
          </a:xfrm>
          <a:custGeom>
            <a:avLst/>
            <a:gdLst/>
            <a:ahLst/>
            <a:cxnLst/>
            <a:rect l="l" t="t" r="r" b="b"/>
            <a:pathLst>
              <a:path w="494030" h="228600">
                <a:moveTo>
                  <a:pt x="494030" y="0"/>
                </a:moveTo>
                <a:lnTo>
                  <a:pt x="0" y="0"/>
                </a:lnTo>
                <a:lnTo>
                  <a:pt x="0" y="228599"/>
                </a:lnTo>
                <a:lnTo>
                  <a:pt x="494030" y="228599"/>
                </a:lnTo>
                <a:lnTo>
                  <a:pt x="494030" y="0"/>
                </a:lnTo>
                <a:close/>
              </a:path>
            </a:pathLst>
          </a:custGeom>
          <a:solidFill>
            <a:srgbClr val="7F007F"/>
          </a:solidFill>
        </p:spPr>
        <p:txBody>
          <a:bodyPr wrap="square" lIns="0" tIns="0" rIns="0" bIns="0" rtlCol="0"/>
          <a:lstStyle/>
          <a:p>
            <a:endParaRPr sz="1634"/>
          </a:p>
        </p:txBody>
      </p:sp>
      <p:sp>
        <p:nvSpPr>
          <p:cNvPr id="147" name="object 147"/>
          <p:cNvSpPr/>
          <p:nvPr/>
        </p:nvSpPr>
        <p:spPr>
          <a:xfrm>
            <a:off x="2557503" y="5043800"/>
            <a:ext cx="448363" cy="207469"/>
          </a:xfrm>
          <a:custGeom>
            <a:avLst/>
            <a:gdLst/>
            <a:ahLst/>
            <a:cxnLst/>
            <a:rect l="l" t="t" r="r" b="b"/>
            <a:pathLst>
              <a:path w="494030" h="228600">
                <a:moveTo>
                  <a:pt x="246380" y="228599"/>
                </a:moveTo>
                <a:lnTo>
                  <a:pt x="0" y="228599"/>
                </a:lnTo>
                <a:lnTo>
                  <a:pt x="0" y="0"/>
                </a:lnTo>
                <a:lnTo>
                  <a:pt x="494030" y="0"/>
                </a:lnTo>
                <a:lnTo>
                  <a:pt x="494030" y="228599"/>
                </a:lnTo>
                <a:lnTo>
                  <a:pt x="246380" y="228599"/>
                </a:lnTo>
                <a:close/>
              </a:path>
            </a:pathLst>
          </a:custGeom>
          <a:ln w="3175">
            <a:solidFill>
              <a:srgbClr val="000000"/>
            </a:solidFill>
          </a:ln>
        </p:spPr>
        <p:txBody>
          <a:bodyPr wrap="square" lIns="0" tIns="0" rIns="0" bIns="0" rtlCol="0"/>
          <a:lstStyle/>
          <a:p>
            <a:endParaRPr sz="1634"/>
          </a:p>
        </p:txBody>
      </p:sp>
      <p:sp>
        <p:nvSpPr>
          <p:cNvPr id="148" name="object 148"/>
          <p:cNvSpPr/>
          <p:nvPr/>
        </p:nvSpPr>
        <p:spPr>
          <a:xfrm>
            <a:off x="3419651" y="5426464"/>
            <a:ext cx="448363" cy="207469"/>
          </a:xfrm>
          <a:custGeom>
            <a:avLst/>
            <a:gdLst/>
            <a:ahLst/>
            <a:cxnLst/>
            <a:rect l="l" t="t" r="r" b="b"/>
            <a:pathLst>
              <a:path w="494030"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49" name="object 149"/>
          <p:cNvSpPr/>
          <p:nvPr/>
        </p:nvSpPr>
        <p:spPr>
          <a:xfrm>
            <a:off x="3419651" y="5426464"/>
            <a:ext cx="448363" cy="207469"/>
          </a:xfrm>
          <a:custGeom>
            <a:avLst/>
            <a:gdLst/>
            <a:ahLst/>
            <a:cxnLst/>
            <a:rect l="l" t="t" r="r" b="b"/>
            <a:pathLst>
              <a:path w="494030" h="228600">
                <a:moveTo>
                  <a:pt x="247650" y="228599"/>
                </a:moveTo>
                <a:lnTo>
                  <a:pt x="0" y="228599"/>
                </a:lnTo>
                <a:lnTo>
                  <a:pt x="0" y="0"/>
                </a:lnTo>
                <a:lnTo>
                  <a:pt x="494029" y="0"/>
                </a:lnTo>
                <a:lnTo>
                  <a:pt x="494029" y="228599"/>
                </a:lnTo>
                <a:lnTo>
                  <a:pt x="247650" y="228599"/>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5047130" y="4162057"/>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51" name="object 151"/>
          <p:cNvSpPr/>
          <p:nvPr/>
        </p:nvSpPr>
        <p:spPr>
          <a:xfrm>
            <a:off x="5047130" y="4162057"/>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6680371"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3" name="object 153"/>
          <p:cNvSpPr/>
          <p:nvPr/>
        </p:nvSpPr>
        <p:spPr>
          <a:xfrm>
            <a:off x="6680371" y="5044952"/>
            <a:ext cx="448363" cy="207469"/>
          </a:xfrm>
          <a:custGeom>
            <a:avLst/>
            <a:gdLst/>
            <a:ahLst/>
            <a:cxnLst/>
            <a:rect l="l" t="t" r="r" b="b"/>
            <a:pathLst>
              <a:path w="494029"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54" name="object 154"/>
          <p:cNvSpPr/>
          <p:nvPr/>
        </p:nvSpPr>
        <p:spPr>
          <a:xfrm>
            <a:off x="7465294" y="5044952"/>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5" name="object 155"/>
          <p:cNvSpPr/>
          <p:nvPr/>
        </p:nvSpPr>
        <p:spPr>
          <a:xfrm>
            <a:off x="7465294" y="5044952"/>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6" name="object 156"/>
          <p:cNvSpPr/>
          <p:nvPr/>
        </p:nvSpPr>
        <p:spPr>
          <a:xfrm>
            <a:off x="7465294" y="3771324"/>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57" name="object 157"/>
          <p:cNvSpPr/>
          <p:nvPr/>
        </p:nvSpPr>
        <p:spPr>
          <a:xfrm>
            <a:off x="7465294" y="3771324"/>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8" name="object 158"/>
          <p:cNvSpPr/>
          <p:nvPr/>
        </p:nvSpPr>
        <p:spPr>
          <a:xfrm>
            <a:off x="7889453" y="4163209"/>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59" name="object 159"/>
          <p:cNvSpPr/>
          <p:nvPr/>
        </p:nvSpPr>
        <p:spPr>
          <a:xfrm>
            <a:off x="7889453" y="4163209"/>
            <a:ext cx="448363" cy="207469"/>
          </a:xfrm>
          <a:custGeom>
            <a:avLst/>
            <a:gdLst/>
            <a:ahLst/>
            <a:cxnLst/>
            <a:rect l="l" t="t" r="r" b="b"/>
            <a:pathLst>
              <a:path w="494029"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60" name="object 160"/>
          <p:cNvSpPr/>
          <p:nvPr/>
        </p:nvSpPr>
        <p:spPr>
          <a:xfrm>
            <a:off x="3257134" y="5121025"/>
            <a:ext cx="2094283" cy="200552"/>
          </a:xfrm>
          <a:custGeom>
            <a:avLst/>
            <a:gdLst/>
            <a:ahLst/>
            <a:cxnLst/>
            <a:rect l="l" t="t" r="r" b="b"/>
            <a:pathLst>
              <a:path w="2307590" h="220979">
                <a:moveTo>
                  <a:pt x="5080" y="0"/>
                </a:moveTo>
                <a:lnTo>
                  <a:pt x="2540" y="26669"/>
                </a:lnTo>
                <a:lnTo>
                  <a:pt x="0" y="54609"/>
                </a:lnTo>
                <a:lnTo>
                  <a:pt x="2303780" y="220979"/>
                </a:lnTo>
                <a:lnTo>
                  <a:pt x="2305050" y="193039"/>
                </a:lnTo>
                <a:lnTo>
                  <a:pt x="2307590" y="165100"/>
                </a:lnTo>
                <a:lnTo>
                  <a:pt x="5080" y="0"/>
                </a:lnTo>
                <a:close/>
              </a:path>
            </a:pathLst>
          </a:custGeom>
          <a:solidFill>
            <a:srgbClr val="FF0000"/>
          </a:solidFill>
        </p:spPr>
        <p:txBody>
          <a:bodyPr wrap="square" lIns="0" tIns="0" rIns="0" bIns="0" rtlCol="0"/>
          <a:lstStyle/>
          <a:p>
            <a:endParaRPr sz="1634"/>
          </a:p>
        </p:txBody>
      </p:sp>
      <p:sp>
        <p:nvSpPr>
          <p:cNvPr id="161" name="object 161"/>
          <p:cNvSpPr/>
          <p:nvPr/>
        </p:nvSpPr>
        <p:spPr>
          <a:xfrm>
            <a:off x="3051970" y="5062242"/>
            <a:ext cx="266252" cy="174043"/>
          </a:xfrm>
          <a:custGeom>
            <a:avLst/>
            <a:gdLst/>
            <a:ahLst/>
            <a:cxnLst/>
            <a:rect l="l" t="t" r="r" b="b"/>
            <a:pathLst>
              <a:path w="293369" h="191770">
                <a:moveTo>
                  <a:pt x="293369" y="0"/>
                </a:moveTo>
                <a:lnTo>
                  <a:pt x="0" y="74930"/>
                </a:lnTo>
                <a:lnTo>
                  <a:pt x="279400" y="191770"/>
                </a:lnTo>
                <a:lnTo>
                  <a:pt x="293369" y="0"/>
                </a:lnTo>
                <a:close/>
              </a:path>
            </a:pathLst>
          </a:custGeom>
          <a:solidFill>
            <a:srgbClr val="FF0000"/>
          </a:solidFill>
        </p:spPr>
        <p:txBody>
          <a:bodyPr wrap="square" lIns="0" tIns="0" rIns="0" bIns="0" rtlCol="0"/>
          <a:lstStyle/>
          <a:p>
            <a:endParaRPr sz="1634"/>
          </a:p>
        </p:txBody>
      </p:sp>
      <p:sp>
        <p:nvSpPr>
          <p:cNvPr id="162" name="object 162"/>
          <p:cNvSpPr/>
          <p:nvPr/>
        </p:nvSpPr>
        <p:spPr>
          <a:xfrm>
            <a:off x="4082399" y="5272015"/>
            <a:ext cx="1271323" cy="265099"/>
          </a:xfrm>
          <a:custGeom>
            <a:avLst/>
            <a:gdLst/>
            <a:ahLst/>
            <a:cxnLst/>
            <a:rect l="l" t="t" r="r" b="b"/>
            <a:pathLst>
              <a:path w="1400810" h="292100">
                <a:moveTo>
                  <a:pt x="1391919" y="0"/>
                </a:moveTo>
                <a:lnTo>
                  <a:pt x="0" y="238760"/>
                </a:lnTo>
                <a:lnTo>
                  <a:pt x="10159" y="292100"/>
                </a:lnTo>
                <a:lnTo>
                  <a:pt x="1400810" y="53340"/>
                </a:lnTo>
                <a:lnTo>
                  <a:pt x="1395729" y="26670"/>
                </a:lnTo>
                <a:lnTo>
                  <a:pt x="1391919" y="0"/>
                </a:lnTo>
                <a:close/>
              </a:path>
            </a:pathLst>
          </a:custGeom>
          <a:solidFill>
            <a:srgbClr val="FF0000"/>
          </a:solidFill>
        </p:spPr>
        <p:txBody>
          <a:bodyPr wrap="square" lIns="0" tIns="0" rIns="0" bIns="0" rtlCol="0"/>
          <a:lstStyle/>
          <a:p>
            <a:endParaRPr sz="1634"/>
          </a:p>
        </p:txBody>
      </p:sp>
      <p:sp>
        <p:nvSpPr>
          <p:cNvPr id="163" name="object 163"/>
          <p:cNvSpPr/>
          <p:nvPr/>
        </p:nvSpPr>
        <p:spPr>
          <a:xfrm>
            <a:off x="3881846" y="5418396"/>
            <a:ext cx="270862" cy="171738"/>
          </a:xfrm>
          <a:custGeom>
            <a:avLst/>
            <a:gdLst/>
            <a:ahLst/>
            <a:cxnLst/>
            <a:rect l="l" t="t" r="r" b="b"/>
            <a:pathLst>
              <a:path w="298450" h="189229">
                <a:moveTo>
                  <a:pt x="266700" y="0"/>
                </a:moveTo>
                <a:lnTo>
                  <a:pt x="0" y="143509"/>
                </a:lnTo>
                <a:lnTo>
                  <a:pt x="298450" y="189229"/>
                </a:lnTo>
                <a:lnTo>
                  <a:pt x="266700" y="0"/>
                </a:lnTo>
                <a:close/>
              </a:path>
            </a:pathLst>
          </a:custGeom>
          <a:solidFill>
            <a:srgbClr val="FF0000"/>
          </a:solidFill>
        </p:spPr>
        <p:txBody>
          <a:bodyPr wrap="square" lIns="0" tIns="0" rIns="0" bIns="0" rtlCol="0"/>
          <a:lstStyle/>
          <a:p>
            <a:endParaRPr sz="1634"/>
          </a:p>
        </p:txBody>
      </p:sp>
      <p:sp>
        <p:nvSpPr>
          <p:cNvPr id="164" name="object 164"/>
          <p:cNvSpPr/>
          <p:nvPr/>
        </p:nvSpPr>
        <p:spPr>
          <a:xfrm>
            <a:off x="3227166" y="4224298"/>
            <a:ext cx="2133472" cy="1093822"/>
          </a:xfrm>
          <a:custGeom>
            <a:avLst/>
            <a:gdLst/>
            <a:ahLst/>
            <a:cxnLst/>
            <a:rect l="l" t="t" r="r" b="b"/>
            <a:pathLst>
              <a:path w="2350770" h="1205229">
                <a:moveTo>
                  <a:pt x="24130" y="0"/>
                </a:moveTo>
                <a:lnTo>
                  <a:pt x="12700" y="25400"/>
                </a:lnTo>
                <a:lnTo>
                  <a:pt x="0" y="49530"/>
                </a:lnTo>
                <a:lnTo>
                  <a:pt x="2326640" y="1205230"/>
                </a:lnTo>
                <a:lnTo>
                  <a:pt x="2338070" y="1181100"/>
                </a:lnTo>
                <a:lnTo>
                  <a:pt x="2350770" y="1156970"/>
                </a:lnTo>
                <a:lnTo>
                  <a:pt x="24130" y="0"/>
                </a:lnTo>
                <a:close/>
              </a:path>
            </a:pathLst>
          </a:custGeom>
          <a:solidFill>
            <a:srgbClr val="FF0000"/>
          </a:solidFill>
        </p:spPr>
        <p:txBody>
          <a:bodyPr wrap="square" lIns="0" tIns="0" rIns="0" bIns="0" rtlCol="0"/>
          <a:lstStyle/>
          <a:p>
            <a:endParaRPr sz="1634"/>
          </a:p>
        </p:txBody>
      </p:sp>
      <p:sp>
        <p:nvSpPr>
          <p:cNvPr id="165" name="object 165"/>
          <p:cNvSpPr/>
          <p:nvPr/>
        </p:nvSpPr>
        <p:spPr>
          <a:xfrm>
            <a:off x="3051969" y="4155141"/>
            <a:ext cx="270862" cy="192485"/>
          </a:xfrm>
          <a:custGeom>
            <a:avLst/>
            <a:gdLst/>
            <a:ahLst/>
            <a:cxnLst/>
            <a:rect l="l" t="t" r="r" b="b"/>
            <a:pathLst>
              <a:path w="298450" h="212089">
                <a:moveTo>
                  <a:pt x="0" y="0"/>
                </a:moveTo>
                <a:lnTo>
                  <a:pt x="214630" y="212089"/>
                </a:lnTo>
                <a:lnTo>
                  <a:pt x="298450" y="41910"/>
                </a:lnTo>
                <a:lnTo>
                  <a:pt x="0" y="0"/>
                </a:lnTo>
                <a:close/>
              </a:path>
            </a:pathLst>
          </a:custGeom>
          <a:solidFill>
            <a:srgbClr val="FF0000"/>
          </a:solidFill>
        </p:spPr>
        <p:txBody>
          <a:bodyPr wrap="square" lIns="0" tIns="0" rIns="0" bIns="0" rtlCol="0"/>
          <a:lstStyle/>
          <a:p>
            <a:endParaRPr sz="1634"/>
          </a:p>
        </p:txBody>
      </p:sp>
      <p:sp>
        <p:nvSpPr>
          <p:cNvPr id="166" name="object 166"/>
          <p:cNvSpPr/>
          <p:nvPr/>
        </p:nvSpPr>
        <p:spPr>
          <a:xfrm>
            <a:off x="5365248" y="4605810"/>
            <a:ext cx="154449" cy="547487"/>
          </a:xfrm>
          <a:custGeom>
            <a:avLst/>
            <a:gdLst/>
            <a:ahLst/>
            <a:cxnLst/>
            <a:rect l="l" t="t" r="r" b="b"/>
            <a:pathLst>
              <a:path w="170179" h="603250">
                <a:moveTo>
                  <a:pt x="53339" y="0"/>
                </a:moveTo>
                <a:lnTo>
                  <a:pt x="26669" y="6349"/>
                </a:lnTo>
                <a:lnTo>
                  <a:pt x="0" y="11429"/>
                </a:lnTo>
                <a:lnTo>
                  <a:pt x="116839" y="603249"/>
                </a:lnTo>
                <a:lnTo>
                  <a:pt x="143509" y="598169"/>
                </a:lnTo>
                <a:lnTo>
                  <a:pt x="170179" y="591819"/>
                </a:lnTo>
                <a:lnTo>
                  <a:pt x="53339" y="0"/>
                </a:lnTo>
                <a:close/>
              </a:path>
            </a:pathLst>
          </a:custGeom>
          <a:solidFill>
            <a:srgbClr val="FF0000"/>
          </a:solidFill>
        </p:spPr>
        <p:txBody>
          <a:bodyPr wrap="square" lIns="0" tIns="0" rIns="0" bIns="0" rtlCol="0"/>
          <a:lstStyle/>
          <a:p>
            <a:endParaRPr sz="1634"/>
          </a:p>
        </p:txBody>
      </p:sp>
      <p:sp>
        <p:nvSpPr>
          <p:cNvPr id="167" name="object 167"/>
          <p:cNvSpPr/>
          <p:nvPr/>
        </p:nvSpPr>
        <p:spPr>
          <a:xfrm>
            <a:off x="5314534" y="4406409"/>
            <a:ext cx="170586" cy="272015"/>
          </a:xfrm>
          <a:custGeom>
            <a:avLst/>
            <a:gdLst/>
            <a:ahLst/>
            <a:cxnLst/>
            <a:rect l="l" t="t" r="r" b="b"/>
            <a:pathLst>
              <a:path w="187960" h="299720">
                <a:moveTo>
                  <a:pt x="38100" y="0"/>
                </a:moveTo>
                <a:lnTo>
                  <a:pt x="0" y="299719"/>
                </a:lnTo>
                <a:lnTo>
                  <a:pt x="187960" y="262889"/>
                </a:lnTo>
                <a:lnTo>
                  <a:pt x="38100" y="0"/>
                </a:lnTo>
                <a:close/>
              </a:path>
            </a:pathLst>
          </a:custGeom>
          <a:solidFill>
            <a:srgbClr val="FF0000"/>
          </a:solidFill>
        </p:spPr>
        <p:txBody>
          <a:bodyPr wrap="square" lIns="0" tIns="0" rIns="0" bIns="0" rtlCol="0"/>
          <a:lstStyle/>
          <a:p>
            <a:endParaRPr sz="1634"/>
          </a:p>
        </p:txBody>
      </p:sp>
      <p:sp>
        <p:nvSpPr>
          <p:cNvPr id="168" name="object 168"/>
          <p:cNvSpPr/>
          <p:nvPr/>
        </p:nvSpPr>
        <p:spPr>
          <a:xfrm>
            <a:off x="5670689" y="4227755"/>
            <a:ext cx="2106962" cy="1090364"/>
          </a:xfrm>
          <a:custGeom>
            <a:avLst/>
            <a:gdLst/>
            <a:ahLst/>
            <a:cxnLst/>
            <a:rect l="l" t="t" r="r" b="b"/>
            <a:pathLst>
              <a:path w="2321559" h="1201420">
                <a:moveTo>
                  <a:pt x="2297429" y="0"/>
                </a:moveTo>
                <a:lnTo>
                  <a:pt x="0" y="1153159"/>
                </a:lnTo>
                <a:lnTo>
                  <a:pt x="11429" y="1177289"/>
                </a:lnTo>
                <a:lnTo>
                  <a:pt x="24129" y="1201420"/>
                </a:lnTo>
                <a:lnTo>
                  <a:pt x="2321559" y="49529"/>
                </a:lnTo>
                <a:lnTo>
                  <a:pt x="2308859" y="24129"/>
                </a:lnTo>
                <a:lnTo>
                  <a:pt x="2297429" y="0"/>
                </a:lnTo>
                <a:close/>
              </a:path>
            </a:pathLst>
          </a:custGeom>
          <a:solidFill>
            <a:srgbClr val="FF0000"/>
          </a:solidFill>
        </p:spPr>
        <p:txBody>
          <a:bodyPr wrap="square" lIns="0" tIns="0" rIns="0" bIns="0" rtlCol="0"/>
          <a:lstStyle/>
          <a:p>
            <a:endParaRPr sz="1634"/>
          </a:p>
        </p:txBody>
      </p:sp>
      <p:sp>
        <p:nvSpPr>
          <p:cNvPr id="169" name="object 169"/>
          <p:cNvSpPr/>
          <p:nvPr/>
        </p:nvSpPr>
        <p:spPr>
          <a:xfrm>
            <a:off x="7680832" y="4156296"/>
            <a:ext cx="272015" cy="194789"/>
          </a:xfrm>
          <a:custGeom>
            <a:avLst/>
            <a:gdLst/>
            <a:ahLst/>
            <a:cxnLst/>
            <a:rect l="l" t="t" r="r" b="b"/>
            <a:pathLst>
              <a:path w="299720" h="214629">
                <a:moveTo>
                  <a:pt x="299720" y="0"/>
                </a:moveTo>
                <a:lnTo>
                  <a:pt x="0" y="43179"/>
                </a:lnTo>
                <a:lnTo>
                  <a:pt x="86359" y="214629"/>
                </a:lnTo>
                <a:lnTo>
                  <a:pt x="299720" y="0"/>
                </a:lnTo>
                <a:close/>
              </a:path>
            </a:pathLst>
          </a:custGeom>
          <a:solidFill>
            <a:srgbClr val="FF0000"/>
          </a:solidFill>
        </p:spPr>
        <p:txBody>
          <a:bodyPr wrap="square" lIns="0" tIns="0" rIns="0" bIns="0" rtlCol="0"/>
          <a:lstStyle/>
          <a:p>
            <a:endParaRPr sz="1634"/>
          </a:p>
        </p:txBody>
      </p:sp>
      <p:sp>
        <p:nvSpPr>
          <p:cNvPr id="170" name="object 170"/>
          <p:cNvSpPr/>
          <p:nvPr/>
        </p:nvSpPr>
        <p:spPr>
          <a:xfrm>
            <a:off x="5672993" y="4453667"/>
            <a:ext cx="2340941" cy="865605"/>
          </a:xfrm>
          <a:custGeom>
            <a:avLst/>
            <a:gdLst/>
            <a:ahLst/>
            <a:cxnLst/>
            <a:rect l="l" t="t" r="r" b="b"/>
            <a:pathLst>
              <a:path w="2579370" h="953770">
                <a:moveTo>
                  <a:pt x="2560319" y="0"/>
                </a:moveTo>
                <a:lnTo>
                  <a:pt x="0" y="902970"/>
                </a:lnTo>
                <a:lnTo>
                  <a:pt x="17779" y="953770"/>
                </a:lnTo>
                <a:lnTo>
                  <a:pt x="2579369" y="52070"/>
                </a:lnTo>
                <a:lnTo>
                  <a:pt x="2569210" y="26670"/>
                </a:lnTo>
                <a:lnTo>
                  <a:pt x="2560319" y="0"/>
                </a:lnTo>
                <a:close/>
              </a:path>
            </a:pathLst>
          </a:custGeom>
          <a:solidFill>
            <a:srgbClr val="FF0000"/>
          </a:solidFill>
        </p:spPr>
        <p:txBody>
          <a:bodyPr wrap="square" lIns="0" tIns="0" rIns="0" bIns="0" rtlCol="0"/>
          <a:lstStyle/>
          <a:p>
            <a:endParaRPr sz="1634"/>
          </a:p>
        </p:txBody>
      </p:sp>
      <p:sp>
        <p:nvSpPr>
          <p:cNvPr id="171" name="object 171"/>
          <p:cNvSpPr/>
          <p:nvPr/>
        </p:nvSpPr>
        <p:spPr>
          <a:xfrm>
            <a:off x="7927489" y="4408714"/>
            <a:ext cx="274320" cy="168280"/>
          </a:xfrm>
          <a:custGeom>
            <a:avLst/>
            <a:gdLst/>
            <a:ahLst/>
            <a:cxnLst/>
            <a:rect l="l" t="t" r="r" b="b"/>
            <a:pathLst>
              <a:path w="302259" h="185420">
                <a:moveTo>
                  <a:pt x="302260" y="0"/>
                </a:moveTo>
                <a:lnTo>
                  <a:pt x="0" y="5080"/>
                </a:lnTo>
                <a:lnTo>
                  <a:pt x="63500" y="185419"/>
                </a:lnTo>
                <a:lnTo>
                  <a:pt x="302260" y="0"/>
                </a:lnTo>
                <a:close/>
              </a:path>
            </a:pathLst>
          </a:custGeom>
          <a:solidFill>
            <a:srgbClr val="FF0000"/>
          </a:solidFill>
        </p:spPr>
        <p:txBody>
          <a:bodyPr wrap="square" lIns="0" tIns="0" rIns="0" bIns="0" rtlCol="0"/>
          <a:lstStyle/>
          <a:p>
            <a:endParaRPr sz="1634"/>
          </a:p>
        </p:txBody>
      </p:sp>
      <p:sp>
        <p:nvSpPr>
          <p:cNvPr id="172" name="object 172"/>
          <p:cNvSpPr/>
          <p:nvPr/>
        </p:nvSpPr>
        <p:spPr>
          <a:xfrm>
            <a:off x="5681062" y="5296220"/>
            <a:ext cx="1093822" cy="0"/>
          </a:xfrm>
          <a:custGeom>
            <a:avLst/>
            <a:gdLst/>
            <a:ahLst/>
            <a:cxnLst/>
            <a:rect l="l" t="t" r="r" b="b"/>
            <a:pathLst>
              <a:path w="1205229">
                <a:moveTo>
                  <a:pt x="0" y="0"/>
                </a:moveTo>
                <a:lnTo>
                  <a:pt x="1205229" y="0"/>
                </a:lnTo>
              </a:path>
            </a:pathLst>
          </a:custGeom>
          <a:ln w="55879">
            <a:solidFill>
              <a:srgbClr val="FF0000"/>
            </a:solidFill>
          </a:ln>
        </p:spPr>
        <p:txBody>
          <a:bodyPr wrap="square" lIns="0" tIns="0" rIns="0" bIns="0" rtlCol="0"/>
          <a:lstStyle/>
          <a:p>
            <a:endParaRPr sz="1634"/>
          </a:p>
        </p:txBody>
      </p:sp>
      <p:sp>
        <p:nvSpPr>
          <p:cNvPr id="173" name="object 173"/>
          <p:cNvSpPr/>
          <p:nvPr/>
        </p:nvSpPr>
        <p:spPr>
          <a:xfrm>
            <a:off x="6723016" y="5209775"/>
            <a:ext cx="260489" cy="174043"/>
          </a:xfrm>
          <a:custGeom>
            <a:avLst/>
            <a:gdLst/>
            <a:ahLst/>
            <a:cxnLst/>
            <a:rect l="l" t="t" r="r" b="b"/>
            <a:pathLst>
              <a:path w="287020" h="191770">
                <a:moveTo>
                  <a:pt x="0" y="0"/>
                </a:moveTo>
                <a:lnTo>
                  <a:pt x="0" y="191769"/>
                </a:lnTo>
                <a:lnTo>
                  <a:pt x="287020" y="96519"/>
                </a:lnTo>
                <a:lnTo>
                  <a:pt x="0" y="0"/>
                </a:lnTo>
                <a:close/>
              </a:path>
            </a:pathLst>
          </a:custGeom>
          <a:solidFill>
            <a:srgbClr val="FF0000"/>
          </a:solidFill>
        </p:spPr>
        <p:txBody>
          <a:bodyPr wrap="square" lIns="0" tIns="0" rIns="0" bIns="0" rtlCol="0"/>
          <a:lstStyle/>
          <a:p>
            <a:endParaRPr sz="1634"/>
          </a:p>
        </p:txBody>
      </p:sp>
      <p:sp>
        <p:nvSpPr>
          <p:cNvPr id="174" name="object 174"/>
          <p:cNvSpPr/>
          <p:nvPr/>
        </p:nvSpPr>
        <p:spPr>
          <a:xfrm>
            <a:off x="5679909" y="5122176"/>
            <a:ext cx="2066621" cy="199401"/>
          </a:xfrm>
          <a:custGeom>
            <a:avLst/>
            <a:gdLst/>
            <a:ahLst/>
            <a:cxnLst/>
            <a:rect l="l" t="t" r="r" b="b"/>
            <a:pathLst>
              <a:path w="2277109" h="219710">
                <a:moveTo>
                  <a:pt x="2273300" y="0"/>
                </a:moveTo>
                <a:lnTo>
                  <a:pt x="0" y="163830"/>
                </a:lnTo>
                <a:lnTo>
                  <a:pt x="1270" y="191770"/>
                </a:lnTo>
                <a:lnTo>
                  <a:pt x="3810" y="219710"/>
                </a:lnTo>
                <a:lnTo>
                  <a:pt x="2277110" y="54610"/>
                </a:lnTo>
                <a:lnTo>
                  <a:pt x="2275840" y="26670"/>
                </a:lnTo>
                <a:lnTo>
                  <a:pt x="2273300" y="0"/>
                </a:lnTo>
                <a:close/>
              </a:path>
            </a:pathLst>
          </a:custGeom>
          <a:solidFill>
            <a:srgbClr val="FF0000"/>
          </a:solidFill>
        </p:spPr>
        <p:txBody>
          <a:bodyPr wrap="square" lIns="0" tIns="0" rIns="0" bIns="0" rtlCol="0"/>
          <a:lstStyle/>
          <a:p>
            <a:endParaRPr sz="1634"/>
          </a:p>
        </p:txBody>
      </p:sp>
      <p:sp>
        <p:nvSpPr>
          <p:cNvPr id="175" name="object 175"/>
          <p:cNvSpPr/>
          <p:nvPr/>
        </p:nvSpPr>
        <p:spPr>
          <a:xfrm>
            <a:off x="7686596" y="5064546"/>
            <a:ext cx="266252" cy="172891"/>
          </a:xfrm>
          <a:custGeom>
            <a:avLst/>
            <a:gdLst/>
            <a:ahLst/>
            <a:cxnLst/>
            <a:rect l="l" t="t" r="r" b="b"/>
            <a:pathLst>
              <a:path w="293370" h="190500">
                <a:moveTo>
                  <a:pt x="0" y="0"/>
                </a:moveTo>
                <a:lnTo>
                  <a:pt x="13970" y="190500"/>
                </a:lnTo>
                <a:lnTo>
                  <a:pt x="293370" y="73660"/>
                </a:lnTo>
                <a:lnTo>
                  <a:pt x="0" y="0"/>
                </a:lnTo>
                <a:close/>
              </a:path>
            </a:pathLst>
          </a:custGeom>
          <a:solidFill>
            <a:srgbClr val="FF0000"/>
          </a:solidFill>
        </p:spPr>
        <p:txBody>
          <a:bodyPr wrap="square" lIns="0" tIns="0" rIns="0" bIns="0" rtlCol="0"/>
          <a:lstStyle/>
          <a:p>
            <a:endParaRPr sz="1634"/>
          </a:p>
        </p:txBody>
      </p:sp>
      <p:sp>
        <p:nvSpPr>
          <p:cNvPr id="176" name="object 176"/>
          <p:cNvSpPr/>
          <p:nvPr/>
        </p:nvSpPr>
        <p:spPr>
          <a:xfrm>
            <a:off x="5047130" y="5043800"/>
            <a:ext cx="448363" cy="207469"/>
          </a:xfrm>
          <a:custGeom>
            <a:avLst/>
            <a:gdLst/>
            <a:ahLst/>
            <a:cxnLst/>
            <a:rect l="l" t="t" r="r" b="b"/>
            <a:pathLst>
              <a:path w="494029" h="228600">
                <a:moveTo>
                  <a:pt x="494029" y="0"/>
                </a:moveTo>
                <a:lnTo>
                  <a:pt x="0" y="0"/>
                </a:lnTo>
                <a:lnTo>
                  <a:pt x="0" y="228599"/>
                </a:lnTo>
                <a:lnTo>
                  <a:pt x="494029" y="228599"/>
                </a:lnTo>
                <a:lnTo>
                  <a:pt x="494029" y="0"/>
                </a:lnTo>
                <a:close/>
              </a:path>
            </a:pathLst>
          </a:custGeom>
          <a:solidFill>
            <a:srgbClr val="7F007F"/>
          </a:solidFill>
        </p:spPr>
        <p:txBody>
          <a:bodyPr wrap="square" lIns="0" tIns="0" rIns="0" bIns="0" rtlCol="0"/>
          <a:lstStyle/>
          <a:p>
            <a:endParaRPr sz="1634"/>
          </a:p>
        </p:txBody>
      </p:sp>
      <p:sp>
        <p:nvSpPr>
          <p:cNvPr id="177" name="object 177"/>
          <p:cNvSpPr/>
          <p:nvPr/>
        </p:nvSpPr>
        <p:spPr>
          <a:xfrm>
            <a:off x="5047130" y="5043800"/>
            <a:ext cx="448363" cy="207469"/>
          </a:xfrm>
          <a:custGeom>
            <a:avLst/>
            <a:gdLst/>
            <a:ahLst/>
            <a:cxnLst/>
            <a:rect l="l" t="t" r="r" b="b"/>
            <a:pathLst>
              <a:path w="494029" h="228600">
                <a:moveTo>
                  <a:pt x="246379" y="228599"/>
                </a:moveTo>
                <a:lnTo>
                  <a:pt x="0" y="228599"/>
                </a:lnTo>
                <a:lnTo>
                  <a:pt x="0" y="0"/>
                </a:lnTo>
                <a:lnTo>
                  <a:pt x="494029" y="0"/>
                </a:lnTo>
                <a:lnTo>
                  <a:pt x="494029" y="228599"/>
                </a:lnTo>
                <a:lnTo>
                  <a:pt x="246379" y="228599"/>
                </a:lnTo>
                <a:close/>
              </a:path>
            </a:pathLst>
          </a:custGeom>
          <a:ln w="3175">
            <a:solidFill>
              <a:srgbClr val="000000"/>
            </a:solidFill>
          </a:ln>
        </p:spPr>
        <p:txBody>
          <a:bodyPr wrap="square" lIns="0" tIns="0" rIns="0" bIns="0" rtlCol="0"/>
          <a:lstStyle/>
          <a:p>
            <a:endParaRPr sz="1634"/>
          </a:p>
        </p:txBody>
      </p:sp>
      <p:sp>
        <p:nvSpPr>
          <p:cNvPr id="179" name="object 179"/>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80" name="object 180"/>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81" name="object 181"/>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82" name="object 182"/>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83" name="Picture 182">
            <a:extLst>
              <a:ext uri="{FF2B5EF4-FFF2-40B4-BE49-F238E27FC236}">
                <a16:creationId xmlns:a16="http://schemas.microsoft.com/office/drawing/2014/main" id="{2B281AF4-2821-4173-98AA-295648608DD8}"/>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2077363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568568"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047130" y="5044952"/>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2" name="object 142"/>
          <p:cNvSpPr/>
          <p:nvPr/>
        </p:nvSpPr>
        <p:spPr>
          <a:xfrm>
            <a:off x="5047130" y="5044952"/>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45" name="object 145"/>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46" name="object 146"/>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47" name="object 147"/>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50" name="Picture 149">
            <a:extLst>
              <a:ext uri="{FF2B5EF4-FFF2-40B4-BE49-F238E27FC236}">
                <a16:creationId xmlns:a16="http://schemas.microsoft.com/office/drawing/2014/main" id="{8F48C222-5118-4C95-9380-8A8EDD53C285}"/>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3163773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3349" y="366643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3" name="object 3"/>
          <p:cNvSpPr/>
          <p:nvPr/>
        </p:nvSpPr>
        <p:spPr>
          <a:xfrm>
            <a:off x="2843349" y="366643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 name="object 4"/>
          <p:cNvSpPr/>
          <p:nvPr/>
        </p:nvSpPr>
        <p:spPr>
          <a:xfrm>
            <a:off x="2843349"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 name="object 5"/>
          <p:cNvSpPr/>
          <p:nvPr/>
        </p:nvSpPr>
        <p:spPr>
          <a:xfrm>
            <a:off x="4088162"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2885995"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 name="object 7"/>
          <p:cNvSpPr/>
          <p:nvPr/>
        </p:nvSpPr>
        <p:spPr>
          <a:xfrm>
            <a:off x="2885995"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3300933"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 name="object 9"/>
          <p:cNvSpPr/>
          <p:nvPr/>
        </p:nvSpPr>
        <p:spPr>
          <a:xfrm>
            <a:off x="3300933"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715871"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715871"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2885995"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2885995"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300933"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300933"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715871"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715871"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4476590" y="366643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19" name="object 19"/>
          <p:cNvSpPr/>
          <p:nvPr/>
        </p:nvSpPr>
        <p:spPr>
          <a:xfrm>
            <a:off x="4476590" y="366643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80" y="1083468"/>
                </a:lnTo>
                <a:lnTo>
                  <a:pt x="1344600" y="1044222"/>
                </a:lnTo>
                <a:lnTo>
                  <a:pt x="1365367" y="999684"/>
                </a:lnTo>
                <a:lnTo>
                  <a:pt x="1372870" y="952499"/>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476590" y="36664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5722556" y="470378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4519236"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3" name="object 23"/>
          <p:cNvSpPr/>
          <p:nvPr/>
        </p:nvSpPr>
        <p:spPr>
          <a:xfrm>
            <a:off x="4519236"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934174"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934174"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349112" y="382319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349112" y="382319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519236"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4519236"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4174"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934174"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349112" y="424043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3" name="object 33"/>
          <p:cNvSpPr/>
          <p:nvPr/>
        </p:nvSpPr>
        <p:spPr>
          <a:xfrm>
            <a:off x="5349112" y="424043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476590" y="4973491"/>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35" name="object 35"/>
          <p:cNvSpPr/>
          <p:nvPr/>
        </p:nvSpPr>
        <p:spPr>
          <a:xfrm>
            <a:off x="4476590" y="4973491"/>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80" y="1083468"/>
                </a:lnTo>
                <a:lnTo>
                  <a:pt x="1344600" y="1044222"/>
                </a:lnTo>
                <a:lnTo>
                  <a:pt x="1365367" y="999684"/>
                </a:lnTo>
                <a:lnTo>
                  <a:pt x="1372870" y="952500"/>
                </a:lnTo>
                <a:lnTo>
                  <a:pt x="1372870" y="190500"/>
                </a:lnTo>
                <a:lnTo>
                  <a:pt x="1365367" y="143315"/>
                </a:lnTo>
                <a:lnTo>
                  <a:pt x="1344600" y="98777"/>
                </a:lnTo>
                <a:lnTo>
                  <a:pt x="1313180"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76590"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5722556" y="601083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519236"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4519236"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934174"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934174"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349112"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349112"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451923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519236"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934174"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934174"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349112"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349112"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2843349" y="4973491"/>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1" name="object 51"/>
          <p:cNvSpPr/>
          <p:nvPr/>
        </p:nvSpPr>
        <p:spPr>
          <a:xfrm>
            <a:off x="2843349" y="4973491"/>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69"/>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6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843349" y="497349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3" name="object 53"/>
          <p:cNvSpPr/>
          <p:nvPr/>
        </p:nvSpPr>
        <p:spPr>
          <a:xfrm>
            <a:off x="4088162"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2885995"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5" name="object 55"/>
          <p:cNvSpPr/>
          <p:nvPr/>
        </p:nvSpPr>
        <p:spPr>
          <a:xfrm>
            <a:off x="2885995"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3300933"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7" name="object 57"/>
          <p:cNvSpPr/>
          <p:nvPr/>
        </p:nvSpPr>
        <p:spPr>
          <a:xfrm>
            <a:off x="3300933"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715871" y="513024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715871" y="513024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2885995"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2885995"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300933"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300933"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715871"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5" name="object 65"/>
          <p:cNvSpPr/>
          <p:nvPr/>
        </p:nvSpPr>
        <p:spPr>
          <a:xfrm>
            <a:off x="3715871" y="554864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6110983" y="49746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7" name="object 67"/>
          <p:cNvSpPr/>
          <p:nvPr/>
        </p:nvSpPr>
        <p:spPr>
          <a:xfrm>
            <a:off x="6110983" y="49746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110983" y="497464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9" name="object 69"/>
          <p:cNvSpPr/>
          <p:nvPr/>
        </p:nvSpPr>
        <p:spPr>
          <a:xfrm>
            <a:off x="7355796" y="601198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6153630" y="5131398"/>
            <a:ext cx="331950" cy="139465"/>
          </a:xfrm>
          <a:custGeom>
            <a:avLst/>
            <a:gdLst/>
            <a:ahLst/>
            <a:cxnLst/>
            <a:rect l="l" t="t" r="r" b="b"/>
            <a:pathLst>
              <a:path w="365760" h="153670">
                <a:moveTo>
                  <a:pt x="0" y="153670"/>
                </a:moveTo>
                <a:lnTo>
                  <a:pt x="365760" y="153670"/>
                </a:lnTo>
                <a:lnTo>
                  <a:pt x="365760" y="0"/>
                </a:lnTo>
                <a:lnTo>
                  <a:pt x="0" y="0"/>
                </a:lnTo>
                <a:lnTo>
                  <a:pt x="0" y="153670"/>
                </a:lnTo>
                <a:close/>
              </a:path>
            </a:pathLst>
          </a:custGeom>
          <a:solidFill>
            <a:srgbClr val="FFFF00"/>
          </a:solidFill>
        </p:spPr>
        <p:txBody>
          <a:bodyPr wrap="square" lIns="0" tIns="0" rIns="0" bIns="0" rtlCol="0"/>
          <a:lstStyle/>
          <a:p>
            <a:endParaRPr sz="1634"/>
          </a:p>
        </p:txBody>
      </p:sp>
      <p:sp>
        <p:nvSpPr>
          <p:cNvPr id="71" name="object 71"/>
          <p:cNvSpPr/>
          <p:nvPr/>
        </p:nvSpPr>
        <p:spPr>
          <a:xfrm>
            <a:off x="6153630" y="5321578"/>
            <a:ext cx="331950" cy="141770"/>
          </a:xfrm>
          <a:custGeom>
            <a:avLst/>
            <a:gdLst/>
            <a:ahLst/>
            <a:cxnLst/>
            <a:rect l="l" t="t" r="r" b="b"/>
            <a:pathLst>
              <a:path w="365760" h="156210">
                <a:moveTo>
                  <a:pt x="0" y="156210"/>
                </a:moveTo>
                <a:lnTo>
                  <a:pt x="365760" y="156210"/>
                </a:lnTo>
                <a:lnTo>
                  <a:pt x="365760" y="0"/>
                </a:lnTo>
                <a:lnTo>
                  <a:pt x="0" y="0"/>
                </a:lnTo>
                <a:lnTo>
                  <a:pt x="0" y="156210"/>
                </a:lnTo>
                <a:close/>
              </a:path>
            </a:pathLst>
          </a:custGeom>
          <a:solidFill>
            <a:srgbClr val="FFFF00"/>
          </a:solidFill>
        </p:spPr>
        <p:txBody>
          <a:bodyPr wrap="square" lIns="0" tIns="0" rIns="0" bIns="0" rtlCol="0"/>
          <a:lstStyle/>
          <a:p>
            <a:endParaRPr sz="1634"/>
          </a:p>
        </p:txBody>
      </p:sp>
      <p:sp>
        <p:nvSpPr>
          <p:cNvPr id="72" name="object 72"/>
          <p:cNvSpPr/>
          <p:nvPr/>
        </p:nvSpPr>
        <p:spPr>
          <a:xfrm>
            <a:off x="6568568" y="5131398"/>
            <a:ext cx="331950" cy="139465"/>
          </a:xfrm>
          <a:custGeom>
            <a:avLst/>
            <a:gdLst/>
            <a:ahLst/>
            <a:cxnLst/>
            <a:rect l="l" t="t" r="r" b="b"/>
            <a:pathLst>
              <a:path w="365760" h="153670">
                <a:moveTo>
                  <a:pt x="0" y="153670"/>
                </a:moveTo>
                <a:lnTo>
                  <a:pt x="365760" y="153670"/>
                </a:lnTo>
                <a:lnTo>
                  <a:pt x="365760" y="0"/>
                </a:lnTo>
                <a:lnTo>
                  <a:pt x="0" y="0"/>
                </a:lnTo>
                <a:lnTo>
                  <a:pt x="0" y="153670"/>
                </a:lnTo>
                <a:close/>
              </a:path>
            </a:pathLst>
          </a:custGeom>
          <a:solidFill>
            <a:srgbClr val="FFFF00"/>
          </a:solidFill>
        </p:spPr>
        <p:txBody>
          <a:bodyPr wrap="square" lIns="0" tIns="0" rIns="0" bIns="0" rtlCol="0"/>
          <a:lstStyle/>
          <a:p>
            <a:endParaRPr sz="1634"/>
          </a:p>
        </p:txBody>
      </p:sp>
      <p:sp>
        <p:nvSpPr>
          <p:cNvPr id="73" name="object 73"/>
          <p:cNvSpPr/>
          <p:nvPr/>
        </p:nvSpPr>
        <p:spPr>
          <a:xfrm>
            <a:off x="6568568" y="5321578"/>
            <a:ext cx="331950" cy="141770"/>
          </a:xfrm>
          <a:custGeom>
            <a:avLst/>
            <a:gdLst/>
            <a:ahLst/>
            <a:cxnLst/>
            <a:rect l="l" t="t" r="r" b="b"/>
            <a:pathLst>
              <a:path w="365760" h="156210">
                <a:moveTo>
                  <a:pt x="0" y="156210"/>
                </a:moveTo>
                <a:lnTo>
                  <a:pt x="365760" y="156210"/>
                </a:lnTo>
                <a:lnTo>
                  <a:pt x="365760" y="0"/>
                </a:lnTo>
                <a:lnTo>
                  <a:pt x="0" y="0"/>
                </a:lnTo>
                <a:lnTo>
                  <a:pt x="0" y="156210"/>
                </a:lnTo>
                <a:close/>
              </a:path>
            </a:pathLst>
          </a:custGeom>
          <a:solidFill>
            <a:srgbClr val="FFFF00"/>
          </a:solidFill>
        </p:spPr>
        <p:txBody>
          <a:bodyPr wrap="square" lIns="0" tIns="0" rIns="0" bIns="0" rtlCol="0"/>
          <a:lstStyle/>
          <a:p>
            <a:endParaRPr sz="1634"/>
          </a:p>
        </p:txBody>
      </p:sp>
      <p:sp>
        <p:nvSpPr>
          <p:cNvPr id="74" name="object 74"/>
          <p:cNvSpPr/>
          <p:nvPr/>
        </p:nvSpPr>
        <p:spPr>
          <a:xfrm>
            <a:off x="6983506" y="5131398"/>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5" name="object 75"/>
          <p:cNvSpPr/>
          <p:nvPr/>
        </p:nvSpPr>
        <p:spPr>
          <a:xfrm>
            <a:off x="6983506" y="5131398"/>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153630"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153630"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568568"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568568"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983506" y="554864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983506" y="5548640"/>
            <a:ext cx="331950" cy="331950"/>
          </a:xfrm>
          <a:custGeom>
            <a:avLst/>
            <a:gdLst/>
            <a:ahLst/>
            <a:cxnLst/>
            <a:rect l="l" t="t" r="r" b="b"/>
            <a:pathLst>
              <a:path w="365760"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110983" y="366758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3" name="object 83"/>
          <p:cNvSpPr/>
          <p:nvPr/>
        </p:nvSpPr>
        <p:spPr>
          <a:xfrm>
            <a:off x="6110983" y="366758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110983"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5" name="object 85"/>
          <p:cNvSpPr/>
          <p:nvPr/>
        </p:nvSpPr>
        <p:spPr>
          <a:xfrm>
            <a:off x="7355796" y="47049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6153630"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6153630"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568568"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9" name="object 89"/>
          <p:cNvSpPr/>
          <p:nvPr/>
        </p:nvSpPr>
        <p:spPr>
          <a:xfrm>
            <a:off x="6568568"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983506" y="3824343"/>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983506" y="3824343"/>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153630"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153630"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568568"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568568"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983506" y="4242739"/>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983506" y="4242739"/>
            <a:ext cx="331950" cy="331950"/>
          </a:xfrm>
          <a:custGeom>
            <a:avLst/>
            <a:gdLst/>
            <a:ahLst/>
            <a:cxnLst/>
            <a:rect l="l" t="t" r="r" b="b"/>
            <a:pathLst>
              <a:path w="365760"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744225" y="366758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9" name="object 99"/>
          <p:cNvSpPr/>
          <p:nvPr/>
        </p:nvSpPr>
        <p:spPr>
          <a:xfrm>
            <a:off x="7744225" y="366758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3770"/>
                </a:lnTo>
                <a:lnTo>
                  <a:pt x="7496" y="1000954"/>
                </a:lnTo>
                <a:lnTo>
                  <a:pt x="28222" y="1045492"/>
                </a:lnTo>
                <a:lnTo>
                  <a:pt x="59531" y="1084738"/>
                </a:lnTo>
                <a:lnTo>
                  <a:pt x="98777" y="1116047"/>
                </a:lnTo>
                <a:lnTo>
                  <a:pt x="143315" y="1136773"/>
                </a:lnTo>
                <a:lnTo>
                  <a:pt x="190500" y="1144270"/>
                </a:lnTo>
                <a:lnTo>
                  <a:pt x="1181100" y="1144270"/>
                </a:lnTo>
                <a:lnTo>
                  <a:pt x="1228284" y="1136773"/>
                </a:lnTo>
                <a:lnTo>
                  <a:pt x="1272822" y="1116047"/>
                </a:lnTo>
                <a:lnTo>
                  <a:pt x="1312068" y="1084738"/>
                </a:lnTo>
                <a:lnTo>
                  <a:pt x="1343377" y="1045492"/>
                </a:lnTo>
                <a:lnTo>
                  <a:pt x="1364103" y="1000954"/>
                </a:lnTo>
                <a:lnTo>
                  <a:pt x="1371600" y="95377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744225" y="366758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1" name="object 101"/>
          <p:cNvSpPr/>
          <p:nvPr/>
        </p:nvSpPr>
        <p:spPr>
          <a:xfrm>
            <a:off x="8989039" y="47060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7786872"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03" name="object 103"/>
          <p:cNvSpPr/>
          <p:nvPr/>
        </p:nvSpPr>
        <p:spPr>
          <a:xfrm>
            <a:off x="7786872"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8201810"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5" name="object 105"/>
          <p:cNvSpPr/>
          <p:nvPr/>
        </p:nvSpPr>
        <p:spPr>
          <a:xfrm>
            <a:off x="8201810"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616747" y="382434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8616747" y="382434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7786872"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786872"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201810"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1" name="object 111"/>
          <p:cNvSpPr/>
          <p:nvPr/>
        </p:nvSpPr>
        <p:spPr>
          <a:xfrm>
            <a:off x="8201810"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616747" y="424273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616747" y="424273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744225" y="4975796"/>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5" name="object 115"/>
          <p:cNvSpPr/>
          <p:nvPr/>
        </p:nvSpPr>
        <p:spPr>
          <a:xfrm>
            <a:off x="7744225" y="4975796"/>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744225" y="49757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7" name="object 117"/>
          <p:cNvSpPr/>
          <p:nvPr/>
        </p:nvSpPr>
        <p:spPr>
          <a:xfrm>
            <a:off x="8989039" y="60131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7786872"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119" name="object 119"/>
          <p:cNvSpPr/>
          <p:nvPr/>
        </p:nvSpPr>
        <p:spPr>
          <a:xfrm>
            <a:off x="7786872"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8201810"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1" name="object 121"/>
          <p:cNvSpPr/>
          <p:nvPr/>
        </p:nvSpPr>
        <p:spPr>
          <a:xfrm>
            <a:off x="8201810"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616747" y="5131398"/>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8616747" y="5131398"/>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7786872"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786872"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201810"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201810"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616747" y="554979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616747" y="554979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3465755" y="470378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1" name="object 131"/>
          <p:cNvSpPr/>
          <p:nvPr/>
        </p:nvSpPr>
        <p:spPr>
          <a:xfrm>
            <a:off x="4088163" y="418510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088163" y="5492163"/>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5098997" y="470378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721405" y="5492163"/>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721405" y="4185109"/>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7355797" y="418626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355797" y="549331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8366632" y="4706085"/>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286640" y="4655371"/>
            <a:ext cx="512909" cy="360765"/>
          </a:xfrm>
          <a:custGeom>
            <a:avLst/>
            <a:gdLst/>
            <a:ahLst/>
            <a:cxnLst/>
            <a:rect l="l" t="t" r="r" b="b"/>
            <a:pathLst>
              <a:path w="565150" h="397510">
                <a:moveTo>
                  <a:pt x="0" y="397510"/>
                </a:moveTo>
                <a:lnTo>
                  <a:pt x="56514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305082" y="464154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3049665" y="5106041"/>
            <a:ext cx="2093131" cy="199401"/>
          </a:xfrm>
          <a:custGeom>
            <a:avLst/>
            <a:gdLst/>
            <a:ahLst/>
            <a:cxnLst/>
            <a:rect l="l" t="t" r="r" b="b"/>
            <a:pathLst>
              <a:path w="2306320" h="219710">
                <a:moveTo>
                  <a:pt x="3810" y="0"/>
                </a:moveTo>
                <a:lnTo>
                  <a:pt x="2540" y="26669"/>
                </a:lnTo>
                <a:lnTo>
                  <a:pt x="0" y="54610"/>
                </a:lnTo>
                <a:lnTo>
                  <a:pt x="2302510" y="219710"/>
                </a:lnTo>
                <a:lnTo>
                  <a:pt x="2303780" y="193039"/>
                </a:lnTo>
                <a:lnTo>
                  <a:pt x="2306320" y="165100"/>
                </a:lnTo>
                <a:lnTo>
                  <a:pt x="3810" y="0"/>
                </a:lnTo>
                <a:close/>
              </a:path>
            </a:pathLst>
          </a:custGeom>
          <a:solidFill>
            <a:srgbClr val="FF0000"/>
          </a:solidFill>
        </p:spPr>
        <p:txBody>
          <a:bodyPr wrap="square" lIns="0" tIns="0" rIns="0" bIns="0" rtlCol="0"/>
          <a:lstStyle/>
          <a:p>
            <a:endParaRPr sz="1634"/>
          </a:p>
        </p:txBody>
      </p:sp>
      <p:sp>
        <p:nvSpPr>
          <p:cNvPr id="142" name="object 142"/>
          <p:cNvSpPr/>
          <p:nvPr/>
        </p:nvSpPr>
        <p:spPr>
          <a:xfrm>
            <a:off x="5082860" y="5190180"/>
            <a:ext cx="266252" cy="174043"/>
          </a:xfrm>
          <a:custGeom>
            <a:avLst/>
            <a:gdLst/>
            <a:ahLst/>
            <a:cxnLst/>
            <a:rect l="l" t="t" r="r" b="b"/>
            <a:pathLst>
              <a:path w="293370" h="191770">
                <a:moveTo>
                  <a:pt x="13969" y="0"/>
                </a:moveTo>
                <a:lnTo>
                  <a:pt x="0" y="191769"/>
                </a:lnTo>
                <a:lnTo>
                  <a:pt x="293369" y="116839"/>
                </a:lnTo>
                <a:lnTo>
                  <a:pt x="13969" y="0"/>
                </a:lnTo>
                <a:close/>
              </a:path>
            </a:pathLst>
          </a:custGeom>
          <a:solidFill>
            <a:srgbClr val="FF0000"/>
          </a:solidFill>
        </p:spPr>
        <p:txBody>
          <a:bodyPr wrap="square" lIns="0" tIns="0" rIns="0" bIns="0" rtlCol="0"/>
          <a:lstStyle/>
          <a:p>
            <a:endParaRPr sz="1634"/>
          </a:p>
        </p:txBody>
      </p:sp>
      <p:sp>
        <p:nvSpPr>
          <p:cNvPr id="143" name="object 143"/>
          <p:cNvSpPr/>
          <p:nvPr/>
        </p:nvSpPr>
        <p:spPr>
          <a:xfrm>
            <a:off x="3877235" y="5306593"/>
            <a:ext cx="1270171" cy="266252"/>
          </a:xfrm>
          <a:custGeom>
            <a:avLst/>
            <a:gdLst/>
            <a:ahLst/>
            <a:cxnLst/>
            <a:rect l="l" t="t" r="r" b="b"/>
            <a:pathLst>
              <a:path w="1399539" h="293370">
                <a:moveTo>
                  <a:pt x="1390650" y="0"/>
                </a:moveTo>
                <a:lnTo>
                  <a:pt x="0" y="240030"/>
                </a:lnTo>
                <a:lnTo>
                  <a:pt x="10160" y="293370"/>
                </a:lnTo>
                <a:lnTo>
                  <a:pt x="1399539" y="54610"/>
                </a:lnTo>
                <a:lnTo>
                  <a:pt x="1395729" y="27940"/>
                </a:lnTo>
                <a:lnTo>
                  <a:pt x="1390650" y="0"/>
                </a:lnTo>
                <a:close/>
              </a:path>
            </a:pathLst>
          </a:custGeom>
          <a:solidFill>
            <a:srgbClr val="FF0000"/>
          </a:solidFill>
        </p:spPr>
        <p:txBody>
          <a:bodyPr wrap="square" lIns="0" tIns="0" rIns="0" bIns="0" rtlCol="0"/>
          <a:lstStyle/>
          <a:p>
            <a:endParaRPr sz="1634"/>
          </a:p>
        </p:txBody>
      </p:sp>
      <p:sp>
        <p:nvSpPr>
          <p:cNvPr id="144" name="object 144"/>
          <p:cNvSpPr/>
          <p:nvPr/>
        </p:nvSpPr>
        <p:spPr>
          <a:xfrm>
            <a:off x="5077097" y="5254726"/>
            <a:ext cx="272015" cy="171738"/>
          </a:xfrm>
          <a:custGeom>
            <a:avLst/>
            <a:gdLst/>
            <a:ahLst/>
            <a:cxnLst/>
            <a:rect l="l" t="t" r="r" b="b"/>
            <a:pathLst>
              <a:path w="299720" h="189229">
                <a:moveTo>
                  <a:pt x="0" y="0"/>
                </a:moveTo>
                <a:lnTo>
                  <a:pt x="33019" y="189230"/>
                </a:lnTo>
                <a:lnTo>
                  <a:pt x="299719" y="45720"/>
                </a:lnTo>
                <a:lnTo>
                  <a:pt x="0" y="0"/>
                </a:lnTo>
                <a:close/>
              </a:path>
            </a:pathLst>
          </a:custGeom>
          <a:solidFill>
            <a:srgbClr val="FF0000"/>
          </a:solidFill>
        </p:spPr>
        <p:txBody>
          <a:bodyPr wrap="square" lIns="0" tIns="0" rIns="0" bIns="0" rtlCol="0"/>
          <a:lstStyle/>
          <a:p>
            <a:endParaRPr sz="1634"/>
          </a:p>
        </p:txBody>
      </p:sp>
      <p:sp>
        <p:nvSpPr>
          <p:cNvPr id="145" name="object 145"/>
          <p:cNvSpPr/>
          <p:nvPr/>
        </p:nvSpPr>
        <p:spPr>
          <a:xfrm>
            <a:off x="3042749" y="4130937"/>
            <a:ext cx="2286768" cy="945136"/>
          </a:xfrm>
          <a:custGeom>
            <a:avLst/>
            <a:gdLst/>
            <a:ahLst/>
            <a:cxnLst/>
            <a:rect l="l" t="t" r="r" b="b"/>
            <a:pathLst>
              <a:path w="2519679" h="1041400">
                <a:moveTo>
                  <a:pt x="20319" y="0"/>
                </a:moveTo>
                <a:lnTo>
                  <a:pt x="10160" y="26670"/>
                </a:lnTo>
                <a:lnTo>
                  <a:pt x="0" y="52070"/>
                </a:lnTo>
                <a:lnTo>
                  <a:pt x="2500630" y="1041400"/>
                </a:lnTo>
                <a:lnTo>
                  <a:pt x="2510790" y="1016000"/>
                </a:lnTo>
                <a:lnTo>
                  <a:pt x="2519680" y="990600"/>
                </a:lnTo>
                <a:lnTo>
                  <a:pt x="20319" y="0"/>
                </a:lnTo>
                <a:close/>
              </a:path>
            </a:pathLst>
          </a:custGeom>
          <a:solidFill>
            <a:srgbClr val="FF0000"/>
          </a:solidFill>
        </p:spPr>
        <p:txBody>
          <a:bodyPr wrap="square" lIns="0" tIns="0" rIns="0" bIns="0" rtlCol="0"/>
          <a:lstStyle/>
          <a:p>
            <a:endParaRPr sz="1634"/>
          </a:p>
        </p:txBody>
      </p:sp>
      <p:sp>
        <p:nvSpPr>
          <p:cNvPr id="146" name="object 146"/>
          <p:cNvSpPr/>
          <p:nvPr/>
        </p:nvSpPr>
        <p:spPr>
          <a:xfrm>
            <a:off x="5240766" y="4952744"/>
            <a:ext cx="274320" cy="177501"/>
          </a:xfrm>
          <a:custGeom>
            <a:avLst/>
            <a:gdLst/>
            <a:ahLst/>
            <a:cxnLst/>
            <a:rect l="l" t="t" r="r" b="b"/>
            <a:pathLst>
              <a:path w="302260" h="195579">
                <a:moveTo>
                  <a:pt x="69850" y="0"/>
                </a:moveTo>
                <a:lnTo>
                  <a:pt x="0" y="179070"/>
                </a:lnTo>
                <a:lnTo>
                  <a:pt x="302260" y="195580"/>
                </a:lnTo>
                <a:lnTo>
                  <a:pt x="69850" y="0"/>
                </a:lnTo>
                <a:close/>
              </a:path>
            </a:pathLst>
          </a:custGeom>
          <a:solidFill>
            <a:srgbClr val="FF0000"/>
          </a:solidFill>
        </p:spPr>
        <p:txBody>
          <a:bodyPr wrap="square" lIns="0" tIns="0" rIns="0" bIns="0" rtlCol="0"/>
          <a:lstStyle/>
          <a:p>
            <a:endParaRPr sz="1634"/>
          </a:p>
        </p:txBody>
      </p:sp>
      <p:sp>
        <p:nvSpPr>
          <p:cNvPr id="147" name="object 147"/>
          <p:cNvSpPr/>
          <p:nvPr/>
        </p:nvSpPr>
        <p:spPr>
          <a:xfrm>
            <a:off x="5681062" y="5209775"/>
            <a:ext cx="261641" cy="174043"/>
          </a:xfrm>
          <a:custGeom>
            <a:avLst/>
            <a:gdLst/>
            <a:ahLst/>
            <a:cxnLst/>
            <a:rect l="l" t="t" r="r" b="b"/>
            <a:pathLst>
              <a:path w="288289" h="191770">
                <a:moveTo>
                  <a:pt x="288289" y="0"/>
                </a:moveTo>
                <a:lnTo>
                  <a:pt x="0" y="95250"/>
                </a:lnTo>
                <a:lnTo>
                  <a:pt x="288289" y="191769"/>
                </a:lnTo>
                <a:lnTo>
                  <a:pt x="288289" y="0"/>
                </a:lnTo>
                <a:close/>
              </a:path>
            </a:pathLst>
          </a:custGeom>
          <a:solidFill>
            <a:srgbClr val="FF0000"/>
          </a:solidFill>
        </p:spPr>
        <p:txBody>
          <a:bodyPr wrap="square" lIns="0" tIns="0" rIns="0" bIns="0" rtlCol="0"/>
          <a:lstStyle/>
          <a:p>
            <a:endParaRPr sz="1634"/>
          </a:p>
        </p:txBody>
      </p:sp>
      <p:sp>
        <p:nvSpPr>
          <p:cNvPr id="148" name="object 148"/>
          <p:cNvSpPr/>
          <p:nvPr/>
        </p:nvSpPr>
        <p:spPr>
          <a:xfrm>
            <a:off x="5887378" y="5107194"/>
            <a:ext cx="2066621" cy="198248"/>
          </a:xfrm>
          <a:custGeom>
            <a:avLst/>
            <a:gdLst/>
            <a:ahLst/>
            <a:cxnLst/>
            <a:rect l="l" t="t" r="r" b="b"/>
            <a:pathLst>
              <a:path w="2277109" h="218439">
                <a:moveTo>
                  <a:pt x="2273300" y="0"/>
                </a:moveTo>
                <a:lnTo>
                  <a:pt x="0" y="163829"/>
                </a:lnTo>
                <a:lnTo>
                  <a:pt x="2540" y="191769"/>
                </a:lnTo>
                <a:lnTo>
                  <a:pt x="3810" y="218439"/>
                </a:lnTo>
                <a:lnTo>
                  <a:pt x="2277110" y="54609"/>
                </a:lnTo>
                <a:lnTo>
                  <a:pt x="2275840" y="26669"/>
                </a:lnTo>
                <a:lnTo>
                  <a:pt x="2273300" y="0"/>
                </a:lnTo>
                <a:close/>
              </a:path>
            </a:pathLst>
          </a:custGeom>
          <a:solidFill>
            <a:srgbClr val="FF0000"/>
          </a:solidFill>
        </p:spPr>
        <p:txBody>
          <a:bodyPr wrap="square" lIns="0" tIns="0" rIns="0" bIns="0" rtlCol="0"/>
          <a:lstStyle/>
          <a:p>
            <a:endParaRPr sz="1634"/>
          </a:p>
        </p:txBody>
      </p:sp>
      <p:sp>
        <p:nvSpPr>
          <p:cNvPr id="149" name="object 149"/>
          <p:cNvSpPr/>
          <p:nvPr/>
        </p:nvSpPr>
        <p:spPr>
          <a:xfrm>
            <a:off x="5681062" y="5190180"/>
            <a:ext cx="267404" cy="174043"/>
          </a:xfrm>
          <a:custGeom>
            <a:avLst/>
            <a:gdLst/>
            <a:ahLst/>
            <a:cxnLst/>
            <a:rect l="l" t="t" r="r" b="b"/>
            <a:pathLst>
              <a:path w="294639" h="191770">
                <a:moveTo>
                  <a:pt x="280670" y="0"/>
                </a:moveTo>
                <a:lnTo>
                  <a:pt x="0" y="116839"/>
                </a:lnTo>
                <a:lnTo>
                  <a:pt x="294639" y="191769"/>
                </a:lnTo>
                <a:lnTo>
                  <a:pt x="280670" y="0"/>
                </a:lnTo>
                <a:close/>
              </a:path>
            </a:pathLst>
          </a:custGeom>
          <a:solidFill>
            <a:srgbClr val="FF0000"/>
          </a:solidFill>
        </p:spPr>
        <p:txBody>
          <a:bodyPr wrap="square" lIns="0" tIns="0" rIns="0" bIns="0" rtlCol="0"/>
          <a:lstStyle/>
          <a:p>
            <a:endParaRPr sz="1634"/>
          </a:p>
        </p:txBody>
      </p:sp>
      <p:sp>
        <p:nvSpPr>
          <p:cNvPr id="150" name="object 150"/>
          <p:cNvSpPr/>
          <p:nvPr/>
        </p:nvSpPr>
        <p:spPr>
          <a:xfrm>
            <a:off x="5324907" y="4401799"/>
            <a:ext cx="154449" cy="546335"/>
          </a:xfrm>
          <a:custGeom>
            <a:avLst/>
            <a:gdLst/>
            <a:ahLst/>
            <a:cxnLst/>
            <a:rect l="l" t="t" r="r" b="b"/>
            <a:pathLst>
              <a:path w="170179" h="601979">
                <a:moveTo>
                  <a:pt x="53339" y="0"/>
                </a:moveTo>
                <a:lnTo>
                  <a:pt x="26669" y="5080"/>
                </a:lnTo>
                <a:lnTo>
                  <a:pt x="0" y="11430"/>
                </a:lnTo>
                <a:lnTo>
                  <a:pt x="116839" y="601980"/>
                </a:lnTo>
                <a:lnTo>
                  <a:pt x="170179" y="591820"/>
                </a:lnTo>
                <a:lnTo>
                  <a:pt x="53339" y="0"/>
                </a:lnTo>
                <a:close/>
              </a:path>
            </a:pathLst>
          </a:custGeom>
          <a:solidFill>
            <a:srgbClr val="FF0000"/>
          </a:solidFill>
        </p:spPr>
        <p:txBody>
          <a:bodyPr wrap="square" lIns="0" tIns="0" rIns="0" bIns="0" rtlCol="0"/>
          <a:lstStyle/>
          <a:p>
            <a:endParaRPr sz="1634"/>
          </a:p>
        </p:txBody>
      </p:sp>
      <p:sp>
        <p:nvSpPr>
          <p:cNvPr id="151" name="object 151"/>
          <p:cNvSpPr/>
          <p:nvPr/>
        </p:nvSpPr>
        <p:spPr>
          <a:xfrm>
            <a:off x="5359485" y="4875520"/>
            <a:ext cx="170586" cy="273167"/>
          </a:xfrm>
          <a:custGeom>
            <a:avLst/>
            <a:gdLst/>
            <a:ahLst/>
            <a:cxnLst/>
            <a:rect l="l" t="t" r="r" b="b"/>
            <a:pathLst>
              <a:path w="187960" h="300989">
                <a:moveTo>
                  <a:pt x="187959" y="0"/>
                </a:moveTo>
                <a:lnTo>
                  <a:pt x="0" y="36830"/>
                </a:lnTo>
                <a:lnTo>
                  <a:pt x="149859" y="300989"/>
                </a:lnTo>
                <a:lnTo>
                  <a:pt x="187959" y="0"/>
                </a:lnTo>
                <a:close/>
              </a:path>
            </a:pathLst>
          </a:custGeom>
          <a:solidFill>
            <a:srgbClr val="FF0000"/>
          </a:solidFill>
        </p:spPr>
        <p:txBody>
          <a:bodyPr wrap="square" lIns="0" tIns="0" rIns="0" bIns="0" rtlCol="0"/>
          <a:lstStyle/>
          <a:p>
            <a:endParaRPr sz="1634"/>
          </a:p>
        </p:txBody>
      </p:sp>
      <p:sp>
        <p:nvSpPr>
          <p:cNvPr id="152" name="object 152"/>
          <p:cNvSpPr/>
          <p:nvPr/>
        </p:nvSpPr>
        <p:spPr>
          <a:xfrm>
            <a:off x="5670689" y="3968418"/>
            <a:ext cx="2126556" cy="1107653"/>
          </a:xfrm>
          <a:custGeom>
            <a:avLst/>
            <a:gdLst/>
            <a:ahLst/>
            <a:cxnLst/>
            <a:rect l="l" t="t" r="r" b="b"/>
            <a:pathLst>
              <a:path w="2343150" h="1220470">
                <a:moveTo>
                  <a:pt x="2319020" y="0"/>
                </a:moveTo>
                <a:lnTo>
                  <a:pt x="0" y="1172209"/>
                </a:lnTo>
                <a:lnTo>
                  <a:pt x="12700" y="1196339"/>
                </a:lnTo>
                <a:lnTo>
                  <a:pt x="24129" y="1220470"/>
                </a:lnTo>
                <a:lnTo>
                  <a:pt x="2343150" y="49529"/>
                </a:lnTo>
                <a:lnTo>
                  <a:pt x="2331720" y="24129"/>
                </a:lnTo>
                <a:lnTo>
                  <a:pt x="2319020" y="0"/>
                </a:lnTo>
                <a:close/>
              </a:path>
            </a:pathLst>
          </a:custGeom>
          <a:solidFill>
            <a:srgbClr val="FF0000"/>
          </a:solidFill>
        </p:spPr>
        <p:txBody>
          <a:bodyPr wrap="square" lIns="0" tIns="0" rIns="0" bIns="0" rtlCol="0"/>
          <a:lstStyle/>
          <a:p>
            <a:endParaRPr sz="1634"/>
          </a:p>
        </p:txBody>
      </p:sp>
      <p:sp>
        <p:nvSpPr>
          <p:cNvPr id="153" name="object 153"/>
          <p:cNvSpPr/>
          <p:nvPr/>
        </p:nvSpPr>
        <p:spPr>
          <a:xfrm>
            <a:off x="5495493" y="4952745"/>
            <a:ext cx="272015" cy="195943"/>
          </a:xfrm>
          <a:custGeom>
            <a:avLst/>
            <a:gdLst/>
            <a:ahLst/>
            <a:cxnLst/>
            <a:rect l="l" t="t" r="r" b="b"/>
            <a:pathLst>
              <a:path w="299720" h="215900">
                <a:moveTo>
                  <a:pt x="213360" y="0"/>
                </a:moveTo>
                <a:lnTo>
                  <a:pt x="0" y="215900"/>
                </a:lnTo>
                <a:lnTo>
                  <a:pt x="299720" y="171450"/>
                </a:lnTo>
                <a:lnTo>
                  <a:pt x="213360" y="0"/>
                </a:lnTo>
                <a:close/>
              </a:path>
            </a:pathLst>
          </a:custGeom>
          <a:solidFill>
            <a:srgbClr val="FF0000"/>
          </a:solidFill>
        </p:spPr>
        <p:txBody>
          <a:bodyPr wrap="square" lIns="0" tIns="0" rIns="0" bIns="0" rtlCol="0"/>
          <a:lstStyle/>
          <a:p>
            <a:endParaRPr sz="1634"/>
          </a:p>
        </p:txBody>
      </p:sp>
      <p:sp>
        <p:nvSpPr>
          <p:cNvPr id="154" name="object 154"/>
          <p:cNvSpPr/>
          <p:nvPr/>
        </p:nvSpPr>
        <p:spPr>
          <a:xfrm>
            <a:off x="5690282" y="4384509"/>
            <a:ext cx="2518442" cy="733057"/>
          </a:xfrm>
          <a:custGeom>
            <a:avLst/>
            <a:gdLst/>
            <a:ahLst/>
            <a:cxnLst/>
            <a:rect l="l" t="t" r="r" b="b"/>
            <a:pathLst>
              <a:path w="2774950" h="807720">
                <a:moveTo>
                  <a:pt x="2759710" y="0"/>
                </a:moveTo>
                <a:lnTo>
                  <a:pt x="0" y="755650"/>
                </a:lnTo>
                <a:lnTo>
                  <a:pt x="7619" y="781050"/>
                </a:lnTo>
                <a:lnTo>
                  <a:pt x="13969" y="807720"/>
                </a:lnTo>
                <a:lnTo>
                  <a:pt x="2774949" y="52070"/>
                </a:lnTo>
                <a:lnTo>
                  <a:pt x="2767330" y="26670"/>
                </a:lnTo>
                <a:lnTo>
                  <a:pt x="2759710" y="0"/>
                </a:lnTo>
                <a:close/>
              </a:path>
            </a:pathLst>
          </a:custGeom>
          <a:solidFill>
            <a:srgbClr val="FF0000"/>
          </a:solidFill>
        </p:spPr>
        <p:txBody>
          <a:bodyPr wrap="square" lIns="0" tIns="0" rIns="0" bIns="0" rtlCol="0"/>
          <a:lstStyle/>
          <a:p>
            <a:endParaRPr sz="1634"/>
          </a:p>
        </p:txBody>
      </p:sp>
      <p:sp>
        <p:nvSpPr>
          <p:cNvPr id="155" name="object 155"/>
          <p:cNvSpPr/>
          <p:nvPr/>
        </p:nvSpPr>
        <p:spPr>
          <a:xfrm>
            <a:off x="5495492" y="4995390"/>
            <a:ext cx="274320" cy="168280"/>
          </a:xfrm>
          <a:custGeom>
            <a:avLst/>
            <a:gdLst/>
            <a:ahLst/>
            <a:cxnLst/>
            <a:rect l="l" t="t" r="r" b="b"/>
            <a:pathLst>
              <a:path w="302260" h="185420">
                <a:moveTo>
                  <a:pt x="252730" y="0"/>
                </a:moveTo>
                <a:lnTo>
                  <a:pt x="0" y="168910"/>
                </a:lnTo>
                <a:lnTo>
                  <a:pt x="302260" y="185420"/>
                </a:lnTo>
                <a:lnTo>
                  <a:pt x="252730" y="0"/>
                </a:lnTo>
                <a:close/>
              </a:path>
            </a:pathLst>
          </a:custGeom>
          <a:solidFill>
            <a:srgbClr val="FF0000"/>
          </a:solidFill>
        </p:spPr>
        <p:txBody>
          <a:bodyPr wrap="square" lIns="0" tIns="0" rIns="0" bIns="0" rtlCol="0"/>
          <a:lstStyle/>
          <a:p>
            <a:endParaRPr sz="1634"/>
          </a:p>
        </p:txBody>
      </p:sp>
      <p:sp>
        <p:nvSpPr>
          <p:cNvPr id="156" name="object 156"/>
          <p:cNvSpPr/>
          <p:nvPr/>
        </p:nvSpPr>
        <p:spPr>
          <a:xfrm>
            <a:off x="5047130" y="5044952"/>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57" name="object 157"/>
          <p:cNvSpPr/>
          <p:nvPr/>
        </p:nvSpPr>
        <p:spPr>
          <a:xfrm>
            <a:off x="5047130" y="5044952"/>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59" name="object 159"/>
          <p:cNvSpPr/>
          <p:nvPr/>
        </p:nvSpPr>
        <p:spPr>
          <a:xfrm>
            <a:off x="6563957" y="2534578"/>
            <a:ext cx="3643385" cy="522130"/>
          </a:xfrm>
          <a:custGeom>
            <a:avLst/>
            <a:gdLst/>
            <a:ahLst/>
            <a:cxnLst/>
            <a:rect l="l" t="t" r="r" b="b"/>
            <a:pathLst>
              <a:path w="4014470" h="575310">
                <a:moveTo>
                  <a:pt x="4014470" y="0"/>
                </a:moveTo>
                <a:lnTo>
                  <a:pt x="0" y="0"/>
                </a:lnTo>
                <a:lnTo>
                  <a:pt x="0" y="575310"/>
                </a:lnTo>
                <a:lnTo>
                  <a:pt x="4014470" y="575310"/>
                </a:lnTo>
                <a:lnTo>
                  <a:pt x="4014470" y="0"/>
                </a:lnTo>
                <a:close/>
              </a:path>
            </a:pathLst>
          </a:custGeom>
          <a:solidFill>
            <a:srgbClr val="7F007F"/>
          </a:solidFill>
        </p:spPr>
        <p:txBody>
          <a:bodyPr wrap="square" lIns="0" tIns="0" rIns="0" bIns="0" rtlCol="0"/>
          <a:lstStyle/>
          <a:p>
            <a:endParaRPr sz="1634"/>
          </a:p>
        </p:txBody>
      </p:sp>
      <p:sp>
        <p:nvSpPr>
          <p:cNvPr id="160" name="object 160"/>
          <p:cNvSpPr/>
          <p:nvPr/>
        </p:nvSpPr>
        <p:spPr>
          <a:xfrm>
            <a:off x="2208263" y="1867220"/>
            <a:ext cx="3734440" cy="515214"/>
          </a:xfrm>
          <a:custGeom>
            <a:avLst/>
            <a:gdLst/>
            <a:ahLst/>
            <a:cxnLst/>
            <a:rect l="l" t="t" r="r" b="b"/>
            <a:pathLst>
              <a:path w="4114800" h="567689">
                <a:moveTo>
                  <a:pt x="4114800" y="0"/>
                </a:moveTo>
                <a:lnTo>
                  <a:pt x="0" y="0"/>
                </a:lnTo>
                <a:lnTo>
                  <a:pt x="0" y="567689"/>
                </a:lnTo>
                <a:lnTo>
                  <a:pt x="4114800" y="567689"/>
                </a:lnTo>
                <a:lnTo>
                  <a:pt x="4114800" y="0"/>
                </a:lnTo>
                <a:close/>
              </a:path>
            </a:pathLst>
          </a:custGeom>
          <a:solidFill>
            <a:srgbClr val="FF7F7F"/>
          </a:solidFill>
        </p:spPr>
        <p:txBody>
          <a:bodyPr wrap="square" lIns="0" tIns="0" rIns="0" bIns="0" rtlCol="0"/>
          <a:lstStyle/>
          <a:p>
            <a:endParaRPr sz="1634"/>
          </a:p>
        </p:txBody>
      </p:sp>
      <p:sp>
        <p:nvSpPr>
          <p:cNvPr id="161" name="object 161"/>
          <p:cNvSpPr/>
          <p:nvPr/>
        </p:nvSpPr>
        <p:spPr>
          <a:xfrm>
            <a:off x="6550125" y="1552558"/>
            <a:ext cx="3651453" cy="331950"/>
          </a:xfrm>
          <a:custGeom>
            <a:avLst/>
            <a:gdLst/>
            <a:ahLst/>
            <a:cxnLst/>
            <a:rect l="l" t="t" r="r" b="b"/>
            <a:pathLst>
              <a:path w="4023359" h="365760">
                <a:moveTo>
                  <a:pt x="4023360" y="0"/>
                </a:moveTo>
                <a:lnTo>
                  <a:pt x="0" y="0"/>
                </a:lnTo>
                <a:lnTo>
                  <a:pt x="0" y="365760"/>
                </a:lnTo>
                <a:lnTo>
                  <a:pt x="4023360" y="365760"/>
                </a:lnTo>
                <a:lnTo>
                  <a:pt x="4023360" y="0"/>
                </a:lnTo>
                <a:close/>
              </a:path>
            </a:pathLst>
          </a:custGeom>
          <a:solidFill>
            <a:srgbClr val="0099FF"/>
          </a:solidFill>
        </p:spPr>
        <p:txBody>
          <a:bodyPr wrap="square" lIns="0" tIns="0" rIns="0" bIns="0" rtlCol="0"/>
          <a:lstStyle/>
          <a:p>
            <a:endParaRPr sz="1634"/>
          </a:p>
        </p:txBody>
      </p:sp>
      <p:graphicFrame>
        <p:nvGraphicFramePr>
          <p:cNvPr id="162" name="object 162"/>
          <p:cNvGraphicFramePr>
            <a:graphicFrameLocks noGrp="1"/>
          </p:cNvGraphicFramePr>
          <p:nvPr/>
        </p:nvGraphicFramePr>
        <p:xfrm>
          <a:off x="1727627" y="930731"/>
          <a:ext cx="8740203" cy="2655377"/>
        </p:xfrm>
        <a:graphic>
          <a:graphicData uri="http://schemas.openxmlformats.org/drawingml/2006/table">
            <a:tbl>
              <a:tblPr firstRow="1" bandRow="1">
                <a:tableStyleId>{2D5ABB26-0587-4C30-8999-92F81FD0307C}</a:tableStyleId>
              </a:tblPr>
              <a:tblGrid>
                <a:gridCol w="4401222">
                  <a:extLst>
                    <a:ext uri="{9D8B030D-6E8A-4147-A177-3AD203B41FA5}">
                      <a16:colId xmlns:a16="http://schemas.microsoft.com/office/drawing/2014/main" val="20000"/>
                    </a:ext>
                  </a:extLst>
                </a:gridCol>
                <a:gridCol w="4338981">
                  <a:extLst>
                    <a:ext uri="{9D8B030D-6E8A-4147-A177-3AD203B41FA5}">
                      <a16:colId xmlns:a16="http://schemas.microsoft.com/office/drawing/2014/main" val="20001"/>
                    </a:ext>
                  </a:extLst>
                </a:gridCol>
              </a:tblGrid>
              <a:tr h="1325496">
                <a:tc rowSpan="2">
                  <a:txBody>
                    <a:bodyPr/>
                    <a:lstStyle/>
                    <a:p>
                      <a:pPr marL="111125">
                        <a:lnSpc>
                          <a:spcPct val="100000"/>
                        </a:lnSpc>
                        <a:spcBef>
                          <a:spcPts val="660"/>
                        </a:spcBef>
                      </a:pPr>
                      <a:r>
                        <a:rPr sz="1600" spc="-140" dirty="0">
                          <a:latin typeface="Courier New"/>
                          <a:cs typeface="Courier New"/>
                        </a:rPr>
                        <a:t>void spin_lock(spinlock_t *lock)</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p>
                      <a:pPr marL="568325" marR="180975">
                        <a:lnSpc>
                          <a:spcPct val="111600"/>
                        </a:lnSpc>
                      </a:pPr>
                      <a:r>
                        <a:rPr sz="1600" spc="-140" dirty="0">
                          <a:latin typeface="Courier New"/>
                          <a:cs typeface="Courier New"/>
                        </a:rPr>
                        <a:t>t = atomic_inc(lock-&gt;next_ticket);  while (t </a:t>
                      </a:r>
                      <a:r>
                        <a:rPr sz="1600" spc="-145" dirty="0">
                          <a:latin typeface="Courier New"/>
                          <a:cs typeface="Courier New"/>
                        </a:rPr>
                        <a:t>!=</a:t>
                      </a:r>
                      <a:r>
                        <a:rPr sz="1600" spc="-120" dirty="0">
                          <a:latin typeface="Courier New"/>
                          <a:cs typeface="Courier New"/>
                        </a:rPr>
                        <a:t> </a:t>
                      </a:r>
                      <a:r>
                        <a:rPr sz="1600" spc="-140" dirty="0">
                          <a:latin typeface="Courier New"/>
                          <a:cs typeface="Courier New"/>
                        </a:rPr>
                        <a:t>lock-&gt;current_ticket)</a:t>
                      </a:r>
                      <a:endParaRPr sz="1600">
                        <a:latin typeface="Courier New"/>
                        <a:cs typeface="Courier New"/>
                      </a:endParaRPr>
                    </a:p>
                    <a:p>
                      <a:pPr marL="1025525">
                        <a:lnSpc>
                          <a:spcPct val="100000"/>
                        </a:lnSpc>
                        <a:spcBef>
                          <a:spcPts val="260"/>
                        </a:spcBef>
                        <a:tabLst>
                          <a:tab pos="1386840" algn="l"/>
                        </a:tabLst>
                      </a:pPr>
                      <a:r>
                        <a:rPr sz="1600" spc="-140" dirty="0">
                          <a:latin typeface="Courier New"/>
                          <a:cs typeface="Courier New"/>
                        </a:rPr>
                        <a:t>;	/* Spin</a:t>
                      </a:r>
                      <a:r>
                        <a:rPr sz="1600" spc="-204" dirty="0">
                          <a:latin typeface="Courier New"/>
                          <a:cs typeface="Courier New"/>
                        </a:rPr>
                        <a:t> </a:t>
                      </a:r>
                      <a:r>
                        <a:rPr sz="1600" spc="-140" dirty="0">
                          <a:latin typeface="Courier New"/>
                          <a:cs typeface="Courier New"/>
                        </a:rPr>
                        <a:t>*/</a:t>
                      </a:r>
                      <a:endParaRPr sz="1600">
                        <a:latin typeface="Courier New"/>
                        <a:cs typeface="Courier New"/>
                      </a:endParaRPr>
                    </a:p>
                    <a:p>
                      <a:pPr marL="111125">
                        <a:lnSpc>
                          <a:spcPct val="100000"/>
                        </a:lnSpc>
                        <a:spcBef>
                          <a:spcPts val="245"/>
                        </a:spcBef>
                      </a:pPr>
                      <a:r>
                        <a:rPr sz="1600" dirty="0">
                          <a:latin typeface="Courier New"/>
                          <a:cs typeface="Courier New"/>
                        </a:rPr>
                        <a:t>}</a:t>
                      </a:r>
                      <a:endParaRPr sz="1600">
                        <a:latin typeface="Courier New"/>
                        <a:cs typeface="Courier New"/>
                      </a:endParaRPr>
                    </a:p>
                  </a:txBody>
                  <a:tcPr marL="0" marR="0" marT="76072"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86360">
                        <a:lnSpc>
                          <a:spcPct val="100000"/>
                        </a:lnSpc>
                        <a:spcBef>
                          <a:spcPts val="710"/>
                        </a:spcBef>
                      </a:pPr>
                      <a:r>
                        <a:rPr sz="1600" spc="-140" dirty="0">
                          <a:latin typeface="Courier New"/>
                          <a:cs typeface="Courier New"/>
                        </a:rPr>
                        <a:t>void spin_unlock(spinlock_t *lock)</a:t>
                      </a:r>
                      <a:endParaRPr sz="1600">
                        <a:latin typeface="Courier New"/>
                        <a:cs typeface="Courier New"/>
                      </a:endParaRPr>
                    </a:p>
                    <a:p>
                      <a:pPr marL="86360">
                        <a:lnSpc>
                          <a:spcPct val="100000"/>
                        </a:lnSpc>
                        <a:spcBef>
                          <a:spcPts val="254"/>
                        </a:spcBef>
                      </a:pPr>
                      <a:r>
                        <a:rPr sz="1600" dirty="0">
                          <a:latin typeface="Courier New"/>
                          <a:cs typeface="Courier New"/>
                        </a:rPr>
                        <a:t>{</a:t>
                      </a:r>
                      <a:endParaRPr sz="1600">
                        <a:latin typeface="Courier New"/>
                        <a:cs typeface="Courier New"/>
                      </a:endParaRPr>
                    </a:p>
                    <a:p>
                      <a:pPr marL="543560">
                        <a:lnSpc>
                          <a:spcPct val="100000"/>
                        </a:lnSpc>
                        <a:spcBef>
                          <a:spcPts val="245"/>
                        </a:spcBef>
                      </a:pPr>
                      <a:r>
                        <a:rPr sz="1600" spc="-140" dirty="0">
                          <a:latin typeface="Courier New"/>
                          <a:cs typeface="Courier New"/>
                        </a:rPr>
                        <a:t>lock-&gt;current_ticket++;</a:t>
                      </a:r>
                      <a:endParaRPr sz="1600">
                        <a:latin typeface="Courier New"/>
                        <a:cs typeface="Courier New"/>
                      </a:endParaRPr>
                    </a:p>
                    <a:p>
                      <a:pPr marL="86360">
                        <a:lnSpc>
                          <a:spcPct val="100000"/>
                        </a:lnSpc>
                        <a:spcBef>
                          <a:spcPts val="245"/>
                        </a:spcBef>
                      </a:pPr>
                      <a:r>
                        <a:rPr sz="1600" dirty="0">
                          <a:latin typeface="Courier New"/>
                          <a:cs typeface="Courier New"/>
                        </a:rPr>
                        <a:t>}</a:t>
                      </a:r>
                      <a:endParaRPr sz="1600">
                        <a:latin typeface="Courier New"/>
                        <a:cs typeface="Courier New"/>
                      </a:endParaRPr>
                    </a:p>
                  </a:txBody>
                  <a:tcPr marL="0" marR="0" marT="8183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530198">
                <a:tc vMerge="1">
                  <a:txBody>
                    <a:bodyPr/>
                    <a:lstStyle/>
                    <a:p>
                      <a:endParaRPr/>
                    </a:p>
                  </a:txBody>
                  <a:tcPr marL="0" marR="0" marT="8382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rowSpan="2">
                  <a:txBody>
                    <a:bodyPr/>
                    <a:lstStyle/>
                    <a:p>
                      <a:pPr marL="74930">
                        <a:lnSpc>
                          <a:spcPts val="1750"/>
                        </a:lnSpc>
                      </a:pPr>
                      <a:r>
                        <a:rPr sz="1600" spc="-140" dirty="0">
                          <a:latin typeface="Courier New"/>
                          <a:cs typeface="Courier New"/>
                        </a:rPr>
                        <a:t>struct spinlock_t</a:t>
                      </a:r>
                      <a:r>
                        <a:rPr sz="1600" spc="-170" dirty="0">
                          <a:latin typeface="Courier New"/>
                          <a:cs typeface="Courier New"/>
                        </a:rPr>
                        <a:t> </a:t>
                      </a:r>
                      <a:r>
                        <a:rPr sz="1600" spc="-140" dirty="0">
                          <a:latin typeface="Courier New"/>
                          <a:cs typeface="Courier New"/>
                        </a:rPr>
                        <a:t>{</a:t>
                      </a:r>
                      <a:endParaRPr sz="1600">
                        <a:latin typeface="Courier New"/>
                        <a:cs typeface="Courier New"/>
                      </a:endParaRPr>
                    </a:p>
                    <a:p>
                      <a:pPr marL="532130" marR="1951989">
                        <a:lnSpc>
                          <a:spcPct val="111600"/>
                        </a:lnSpc>
                      </a:pPr>
                      <a:r>
                        <a:rPr sz="1600" spc="-140" dirty="0">
                          <a:solidFill>
                            <a:srgbClr val="FFFFFF"/>
                          </a:solidFill>
                          <a:latin typeface="Courier New"/>
                          <a:cs typeface="Courier New"/>
                        </a:rPr>
                        <a:t>int current_ticket;  int</a:t>
                      </a:r>
                      <a:r>
                        <a:rPr sz="1600" spc="-190" dirty="0">
                          <a:solidFill>
                            <a:srgbClr val="FFFFFF"/>
                          </a:solidFill>
                          <a:latin typeface="Courier New"/>
                          <a:cs typeface="Courier New"/>
                        </a:rPr>
                        <a:t> </a:t>
                      </a:r>
                      <a:r>
                        <a:rPr sz="1600" spc="-140" dirty="0">
                          <a:solidFill>
                            <a:srgbClr val="FFFFFF"/>
                          </a:solidFill>
                          <a:latin typeface="Courier New"/>
                          <a:cs typeface="Courier New"/>
                        </a:rPr>
                        <a:t>next_ticket;</a:t>
                      </a:r>
                      <a:endParaRPr sz="1600">
                        <a:latin typeface="Courier New"/>
                        <a:cs typeface="Courier New"/>
                      </a:endParaRPr>
                    </a:p>
                    <a:p>
                      <a:pPr marL="74930">
                        <a:lnSpc>
                          <a:spcPct val="100000"/>
                        </a:lnSpc>
                        <a:spcBef>
                          <a:spcPts val="250"/>
                        </a:spcBef>
                      </a:pPr>
                      <a:r>
                        <a:rPr sz="1600" dirty="0">
                          <a:latin typeface="Courier New"/>
                          <a:cs typeface="Courier New"/>
                        </a:rPr>
                        <a:t>}</a:t>
                      </a:r>
                      <a:endParaRPr sz="1600">
                        <a:latin typeface="Courier New"/>
                        <a:cs typeface="Courier New"/>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564776">
                <a:tc>
                  <a:txBody>
                    <a:bodyPr/>
                    <a:lstStyle/>
                    <a:p>
                      <a:pPr>
                        <a:lnSpc>
                          <a:spcPct val="100000"/>
                        </a:lnSpc>
                      </a:pPr>
                      <a:endParaRPr sz="1800">
                        <a:latin typeface="Times New Roman"/>
                        <a:cs typeface="Times New Roman"/>
                      </a:endParaRPr>
                    </a:p>
                  </a:txBody>
                  <a:tcPr marL="0" marR="0" marT="0" marB="0">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pic>
        <p:nvPicPr>
          <p:cNvPr id="165" name="Picture 164">
            <a:extLst>
              <a:ext uri="{FF2B5EF4-FFF2-40B4-BE49-F238E27FC236}">
                <a16:creationId xmlns:a16="http://schemas.microsoft.com/office/drawing/2014/main" id="{F76B533B-4EEC-433B-99D5-BA36948D9295}"/>
              </a:ext>
            </a:extLst>
          </p:cNvPr>
          <p:cNvPicPr>
            <a:picLocks noChangeAspect="1"/>
          </p:cNvPicPr>
          <p:nvPr/>
        </p:nvPicPr>
        <p:blipFill>
          <a:blip r:embed="rId3"/>
          <a:stretch>
            <a:fillRect/>
          </a:stretch>
        </p:blipFill>
        <p:spPr>
          <a:xfrm>
            <a:off x="734595" y="180730"/>
            <a:ext cx="11211516" cy="859611"/>
          </a:xfrm>
          <a:prstGeom prst="rect">
            <a:avLst/>
          </a:prstGeom>
        </p:spPr>
      </p:pic>
    </p:spTree>
    <p:extLst>
      <p:ext uri="{BB962C8B-B14F-4D97-AF65-F5344CB8AC3E}">
        <p14:creationId xmlns:p14="http://schemas.microsoft.com/office/powerpoint/2010/main" val="334432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67E-8A13-473B-ABC8-C39EC183F3A1}"/>
              </a:ext>
            </a:extLst>
          </p:cNvPr>
          <p:cNvSpPr>
            <a:spLocks noGrp="1"/>
          </p:cNvSpPr>
          <p:nvPr>
            <p:ph type="title"/>
          </p:nvPr>
        </p:nvSpPr>
        <p:spPr/>
        <p:txBody>
          <a:bodyPr/>
          <a:lstStyle/>
          <a:p>
            <a:r>
              <a:rPr lang="en-US" dirty="0"/>
              <a:t>concurrent programs</a:t>
            </a:r>
          </a:p>
        </p:txBody>
      </p:sp>
      <p:sp>
        <p:nvSpPr>
          <p:cNvPr id="3" name="Content Placeholder 2">
            <a:extLst>
              <a:ext uri="{FF2B5EF4-FFF2-40B4-BE49-F238E27FC236}">
                <a16:creationId xmlns:a16="http://schemas.microsoft.com/office/drawing/2014/main" id="{9089DEC1-D313-44C1-A5D0-9996BC85271C}"/>
              </a:ext>
            </a:extLst>
          </p:cNvPr>
          <p:cNvSpPr>
            <a:spLocks noGrp="1"/>
          </p:cNvSpPr>
          <p:nvPr>
            <p:ph idx="1"/>
          </p:nvPr>
        </p:nvSpPr>
        <p:spPr>
          <a:xfrm>
            <a:off x="1024127" y="2286000"/>
            <a:ext cx="10910697" cy="4023360"/>
          </a:xfrm>
        </p:spPr>
        <p:txBody>
          <a:bodyPr>
            <a:normAutofit lnSpcReduction="10000"/>
          </a:bodyPr>
          <a:lstStyle/>
          <a:p>
            <a:r>
              <a:rPr lang="en-US" dirty="0"/>
              <a:t>With threads we can create two styles of concurrency</a:t>
            </a:r>
          </a:p>
          <a:p>
            <a:pPr>
              <a:buFont typeface="Wingdings" panose="05000000000000000000" pitchFamily="2" charset="2"/>
              <a:buChar char="Ø"/>
            </a:pPr>
            <a:r>
              <a:rPr lang="en-US" dirty="0"/>
              <a:t>  Single core, multiple threads: a thread scheduler divides CPU time into</a:t>
            </a:r>
            <a:br>
              <a:rPr lang="en-US" dirty="0"/>
            </a:br>
            <a:r>
              <a:rPr lang="en-US" dirty="0"/>
              <a:t>    slices, allocates CPU time to threads according to some rule.</a:t>
            </a:r>
          </a:p>
          <a:p>
            <a:pPr>
              <a:buFont typeface="Wingdings" panose="05000000000000000000" pitchFamily="2" charset="2"/>
              <a:buChar char="Ø"/>
            </a:pPr>
            <a:r>
              <a:rPr lang="en-US" dirty="0"/>
              <a:t>  Here we usually employ a threads package such as “</a:t>
            </a:r>
            <a:r>
              <a:rPr lang="en-US" dirty="0" err="1"/>
              <a:t>cthreads</a:t>
            </a:r>
            <a:r>
              <a:rPr lang="en-US" dirty="0"/>
              <a:t>”.  Internal</a:t>
            </a:r>
            <a:br>
              <a:rPr lang="en-US" dirty="0"/>
            </a:br>
            <a:r>
              <a:rPr lang="en-US" dirty="0"/>
              <a:t>    design is based on concept of “co-routines” (suspend/resume)</a:t>
            </a:r>
          </a:p>
          <a:p>
            <a:pPr>
              <a:buFont typeface="Wingdings" panose="05000000000000000000" pitchFamily="2" charset="2"/>
              <a:buChar char="Ø"/>
            </a:pPr>
            <a:r>
              <a:rPr lang="en-US" dirty="0"/>
              <a:t>  With multiple cores, we use “</a:t>
            </a:r>
            <a:r>
              <a:rPr lang="en-US" dirty="0" err="1"/>
              <a:t>pthreads</a:t>
            </a:r>
            <a:r>
              <a:rPr lang="en-US" dirty="0"/>
              <a:t>”.  Design assumes true parallelism</a:t>
            </a:r>
          </a:p>
          <a:p>
            <a:pPr marL="0" indent="0">
              <a:buNone/>
            </a:pPr>
            <a:endParaRPr lang="en-US" dirty="0"/>
          </a:p>
          <a:p>
            <a:pPr marL="0" indent="0">
              <a:buNone/>
            </a:pPr>
            <a:r>
              <a:rPr lang="en-US" dirty="0"/>
              <a:t>Linux “taskset” command allocates multiple cores to a program</a:t>
            </a:r>
          </a:p>
        </p:txBody>
      </p:sp>
      <p:sp>
        <p:nvSpPr>
          <p:cNvPr id="4" name="Footer Placeholder 3">
            <a:extLst>
              <a:ext uri="{FF2B5EF4-FFF2-40B4-BE49-F238E27FC236}">
                <a16:creationId xmlns:a16="http://schemas.microsoft.com/office/drawing/2014/main" id="{1F53C2BF-7ACD-4078-AA09-A1B71A781A1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6EA41CF-055C-487E-89F6-6831B37DEC48}"/>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9720943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50" y="564022"/>
            <a:ext cx="7153067" cy="503183"/>
          </a:xfrm>
          <a:prstGeom prst="rect">
            <a:avLst/>
          </a:prstGeom>
        </p:spPr>
        <p:txBody>
          <a:bodyPr vert="horz" wrap="square" lIns="0" tIns="11526" rIns="0" bIns="0" rtlCol="0" anchor="ctr">
            <a:spAutoFit/>
          </a:bodyPr>
          <a:lstStyle/>
          <a:p>
            <a:pPr marL="11526">
              <a:spcBef>
                <a:spcPts val="91"/>
              </a:spcBef>
            </a:pPr>
            <a:r>
              <a:rPr sz="3993" spc="-5"/>
              <a:t>Bottleneck: reading mount</a:t>
            </a:r>
            <a:r>
              <a:rPr sz="3993" spc="-45"/>
              <a:t> </a:t>
            </a:r>
            <a:r>
              <a:rPr sz="3993" spc="-5"/>
              <a:t>table</a:t>
            </a:r>
            <a:endParaRPr sz="3993"/>
          </a:p>
        </p:txBody>
      </p:sp>
      <p:sp>
        <p:nvSpPr>
          <p:cNvPr id="3" name="object 3"/>
          <p:cNvSpPr txBox="1"/>
          <p:nvPr/>
        </p:nvSpPr>
        <p:spPr>
          <a:xfrm>
            <a:off x="2059576" y="1724297"/>
            <a:ext cx="146381" cy="197882"/>
          </a:xfrm>
          <a:prstGeom prst="rect">
            <a:avLst/>
          </a:prstGeom>
        </p:spPr>
        <p:txBody>
          <a:bodyPr vert="horz" wrap="square" lIns="0" tIns="16136" rIns="0" bIns="0" rtlCol="0">
            <a:spAutoFit/>
          </a:bodyPr>
          <a:lstStyle/>
          <a:p>
            <a:pPr marL="11526">
              <a:spcBef>
                <a:spcPts val="127"/>
              </a:spcBef>
            </a:pPr>
            <a:r>
              <a:rPr sz="1180" spc="250" dirty="0">
                <a:latin typeface="Calibri"/>
                <a:cs typeface="Calibri"/>
              </a:rPr>
              <a:t>●</a:t>
            </a:r>
            <a:endParaRPr sz="1180">
              <a:latin typeface="Calibri"/>
              <a:cs typeface="Calibri"/>
            </a:endParaRPr>
          </a:p>
        </p:txBody>
      </p:sp>
      <p:sp>
        <p:nvSpPr>
          <p:cNvPr id="4" name="object 4"/>
          <p:cNvSpPr/>
          <p:nvPr/>
        </p:nvSpPr>
        <p:spPr>
          <a:xfrm>
            <a:off x="3045055" y="3196173"/>
            <a:ext cx="3118949" cy="258184"/>
          </a:xfrm>
          <a:custGeom>
            <a:avLst/>
            <a:gdLst/>
            <a:ahLst/>
            <a:cxnLst/>
            <a:rect l="l" t="t" r="r" b="b"/>
            <a:pathLst>
              <a:path w="3436620" h="284479">
                <a:moveTo>
                  <a:pt x="3436619" y="0"/>
                </a:moveTo>
                <a:lnTo>
                  <a:pt x="0" y="0"/>
                </a:lnTo>
                <a:lnTo>
                  <a:pt x="0" y="284479"/>
                </a:lnTo>
                <a:lnTo>
                  <a:pt x="3436619" y="284479"/>
                </a:lnTo>
                <a:lnTo>
                  <a:pt x="3436619" y="0"/>
                </a:lnTo>
                <a:close/>
              </a:path>
            </a:pathLst>
          </a:custGeom>
          <a:solidFill>
            <a:srgbClr val="FF0000"/>
          </a:solidFill>
        </p:spPr>
        <p:txBody>
          <a:bodyPr wrap="square" lIns="0" tIns="0" rIns="0" bIns="0" rtlCol="0"/>
          <a:lstStyle/>
          <a:p>
            <a:endParaRPr sz="1634"/>
          </a:p>
        </p:txBody>
      </p:sp>
      <p:sp>
        <p:nvSpPr>
          <p:cNvPr id="5" name="object 5"/>
          <p:cNvSpPr txBox="1"/>
          <p:nvPr/>
        </p:nvSpPr>
        <p:spPr>
          <a:xfrm>
            <a:off x="2212875" y="1599816"/>
            <a:ext cx="5043223" cy="1530186"/>
          </a:xfrm>
          <a:prstGeom prst="rect">
            <a:avLst/>
          </a:prstGeom>
        </p:spPr>
        <p:txBody>
          <a:bodyPr vert="horz" wrap="square" lIns="0" tIns="10373" rIns="0" bIns="0" rtlCol="0">
            <a:spAutoFit/>
          </a:bodyPr>
          <a:lstStyle/>
          <a:p>
            <a:pPr marL="136582">
              <a:spcBef>
                <a:spcPts val="82"/>
              </a:spcBef>
            </a:pPr>
            <a:r>
              <a:rPr sz="2723" spc="-213" dirty="0">
                <a:latin typeface="Courier New"/>
                <a:cs typeface="Courier New"/>
              </a:rPr>
              <a:t>sys_open</a:t>
            </a:r>
            <a:r>
              <a:rPr sz="2723" spc="-889" dirty="0">
                <a:latin typeface="Courier New"/>
                <a:cs typeface="Courier New"/>
              </a:rPr>
              <a:t> </a:t>
            </a:r>
            <a:r>
              <a:rPr sz="2723" spc="-9" dirty="0">
                <a:latin typeface="Arial"/>
                <a:cs typeface="Arial"/>
              </a:rPr>
              <a:t>eventually calls:</a:t>
            </a:r>
            <a:endParaRPr sz="2723">
              <a:latin typeface="Arial"/>
              <a:cs typeface="Arial"/>
            </a:endParaRPr>
          </a:p>
          <a:p>
            <a:pPr marL="11526">
              <a:spcBef>
                <a:spcPts val="2323"/>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p:txBody>
      </p:sp>
      <p:sp>
        <p:nvSpPr>
          <p:cNvPr id="6" name="object 6"/>
          <p:cNvSpPr txBox="1"/>
          <p:nvPr/>
        </p:nvSpPr>
        <p:spPr>
          <a:xfrm>
            <a:off x="3086547" y="3121255"/>
            <a:ext cx="2969686" cy="574998"/>
          </a:xfrm>
          <a:prstGeom prst="rect">
            <a:avLst/>
          </a:prstGeom>
        </p:spPr>
        <p:txBody>
          <a:bodyPr vert="horz" wrap="square" lIns="0" tIns="11526" rIns="0" bIns="0" rtlCol="0">
            <a:spAutoFit/>
          </a:bodyPr>
          <a:lstStyle/>
          <a:p>
            <a:pPr marL="11526" marR="4611">
              <a:lnSpc>
                <a:spcPct val="111600"/>
              </a:lnSpc>
              <a:spcBef>
                <a:spcPts val="91"/>
              </a:spcBef>
            </a:pPr>
            <a:r>
              <a:rPr sz="1634" spc="-127" dirty="0">
                <a:solidFill>
                  <a:srgbClr val="FFFFFF"/>
                </a:solidFill>
                <a:latin typeface="Courier New"/>
                <a:cs typeface="Courier New"/>
              </a:rPr>
              <a:t>spin_lock(&amp;vfsmount_lock);  </a:t>
            </a:r>
            <a:r>
              <a:rPr sz="1634" spc="-127" dirty="0">
                <a:latin typeface="Courier New"/>
                <a:cs typeface="Courier New"/>
              </a:rPr>
              <a:t>mnt = hash_get(mnts,</a:t>
            </a:r>
            <a:r>
              <a:rPr sz="1634" spc="-132" dirty="0">
                <a:latin typeface="Courier New"/>
                <a:cs typeface="Courier New"/>
              </a:rPr>
              <a:t> </a:t>
            </a:r>
            <a:r>
              <a:rPr sz="1634" spc="-127" dirty="0">
                <a:latin typeface="Courier New"/>
                <a:cs typeface="Courier New"/>
              </a:rPr>
              <a:t>path);</a:t>
            </a:r>
            <a:endParaRPr sz="1634">
              <a:latin typeface="Courier New"/>
              <a:cs typeface="Courier New"/>
            </a:endParaRPr>
          </a:p>
        </p:txBody>
      </p:sp>
      <p:sp>
        <p:nvSpPr>
          <p:cNvPr id="7" name="object 7"/>
          <p:cNvSpPr txBox="1"/>
          <p:nvPr/>
        </p:nvSpPr>
        <p:spPr>
          <a:xfrm>
            <a:off x="3045055" y="3745967"/>
            <a:ext cx="3118949" cy="218008"/>
          </a:xfrm>
          <a:prstGeom prst="rect">
            <a:avLst/>
          </a:prstGeom>
          <a:solidFill>
            <a:srgbClr val="FF0000"/>
          </a:solidFill>
        </p:spPr>
        <p:txBody>
          <a:bodyPr vert="horz" wrap="square" lIns="0" tIns="0" rIns="0" bIns="0" rtlCol="0">
            <a:spAutoFit/>
          </a:bodyPr>
          <a:lstStyle/>
          <a:p>
            <a:pPr marL="52443">
              <a:lnSpc>
                <a:spcPts val="1743"/>
              </a:lnSpc>
            </a:pPr>
            <a:r>
              <a:rPr sz="1634" spc="-127" dirty="0">
                <a:solidFill>
                  <a:srgbClr val="FFFFFF"/>
                </a:solidFill>
                <a:latin typeface="Courier New"/>
                <a:cs typeface="Courier New"/>
              </a:rPr>
              <a:t>spin_unlock(&amp;vfsmount_lock);</a:t>
            </a:r>
            <a:endParaRPr sz="1634">
              <a:latin typeface="Courier New"/>
              <a:cs typeface="Courier New"/>
            </a:endParaRPr>
          </a:p>
        </p:txBody>
      </p:sp>
      <p:sp>
        <p:nvSpPr>
          <p:cNvPr id="8" name="object 8"/>
          <p:cNvSpPr txBox="1"/>
          <p:nvPr/>
        </p:nvSpPr>
        <p:spPr>
          <a:xfrm>
            <a:off x="2212874" y="3955741"/>
            <a:ext cx="2097165" cy="569341"/>
          </a:xfrm>
          <a:prstGeom prst="rect">
            <a:avLst/>
          </a:prstGeom>
        </p:spPr>
        <p:txBody>
          <a:bodyPr vert="horz" wrap="square" lIns="0" tIns="40341" rIns="0" bIns="0" rtlCol="0">
            <a:spAutoFit/>
          </a:bodyPr>
          <a:lstStyle/>
          <a:p>
            <a:pPr marL="885192">
              <a:spcBef>
                <a:spcPts val="318"/>
              </a:spcBef>
            </a:pPr>
            <a:r>
              <a:rPr sz="1634" spc="-127" dirty="0">
                <a:latin typeface="Courier New"/>
                <a:cs typeface="Courier New"/>
              </a:rPr>
              <a:t>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p:txBody>
      </p:sp>
      <p:sp>
        <p:nvSpPr>
          <p:cNvPr id="9" name="object 9"/>
          <p:cNvSpPr txBox="1"/>
          <p:nvPr/>
        </p:nvSpPr>
        <p:spPr>
          <a:xfrm>
            <a:off x="2064190" y="4657679"/>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10" name="object 10"/>
          <p:cNvSpPr txBox="1"/>
          <p:nvPr/>
        </p:nvSpPr>
        <p:spPr>
          <a:xfrm>
            <a:off x="2358101" y="4533196"/>
            <a:ext cx="6006225" cy="458556"/>
          </a:xfrm>
          <a:prstGeom prst="rect">
            <a:avLst/>
          </a:prstGeom>
        </p:spPr>
        <p:txBody>
          <a:bodyPr vert="horz" wrap="square" lIns="0" tIns="11526" rIns="0" bIns="0" rtlCol="0">
            <a:spAutoFit/>
          </a:bodyPr>
          <a:lstStyle/>
          <a:p>
            <a:pPr marL="11526">
              <a:spcBef>
                <a:spcPts val="91"/>
              </a:spcBef>
            </a:pPr>
            <a:r>
              <a:rPr sz="2904" spc="-18" dirty="0">
                <a:latin typeface="Arial"/>
                <a:cs typeface="Arial"/>
              </a:rPr>
              <a:t>Well </a:t>
            </a:r>
            <a:r>
              <a:rPr sz="2904" spc="-5" dirty="0">
                <a:latin typeface="Arial"/>
                <a:cs typeface="Arial"/>
              </a:rPr>
              <a:t>known problem, many</a:t>
            </a:r>
            <a:r>
              <a:rPr sz="2904" spc="27" dirty="0">
                <a:latin typeface="Arial"/>
                <a:cs typeface="Arial"/>
              </a:rPr>
              <a:t> </a:t>
            </a:r>
            <a:r>
              <a:rPr sz="2904" spc="-5" dirty="0">
                <a:latin typeface="Arial"/>
                <a:cs typeface="Arial"/>
              </a:rPr>
              <a:t>solutions</a:t>
            </a:r>
            <a:endParaRPr sz="2904">
              <a:latin typeface="Arial"/>
              <a:cs typeface="Arial"/>
            </a:endParaRPr>
          </a:p>
        </p:txBody>
      </p:sp>
      <p:sp>
        <p:nvSpPr>
          <p:cNvPr id="11" name="object 11"/>
          <p:cNvSpPr txBox="1"/>
          <p:nvPr/>
        </p:nvSpPr>
        <p:spPr>
          <a:xfrm>
            <a:off x="2456075" y="5222454"/>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2" name="object 12"/>
          <p:cNvSpPr txBox="1"/>
          <p:nvPr/>
        </p:nvSpPr>
        <p:spPr>
          <a:xfrm>
            <a:off x="2456075" y="5712312"/>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3" name="object 13"/>
          <p:cNvSpPr txBox="1"/>
          <p:nvPr/>
        </p:nvSpPr>
        <p:spPr>
          <a:xfrm>
            <a:off x="2456074" y="6203321"/>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14" name="object 14"/>
          <p:cNvSpPr txBox="1"/>
          <p:nvPr/>
        </p:nvSpPr>
        <p:spPr>
          <a:xfrm>
            <a:off x="2749989" y="5009223"/>
            <a:ext cx="5302559" cy="1492661"/>
          </a:xfrm>
          <a:prstGeom prst="rect">
            <a:avLst/>
          </a:prstGeom>
        </p:spPr>
        <p:txBody>
          <a:bodyPr vert="horz" wrap="square" lIns="0" tIns="115261" rIns="0" bIns="0" rtlCol="0">
            <a:spAutoFit/>
          </a:bodyPr>
          <a:lstStyle/>
          <a:p>
            <a:pPr marL="11526">
              <a:spcBef>
                <a:spcPts val="908"/>
              </a:spcBef>
            </a:pPr>
            <a:r>
              <a:rPr sz="2541" spc="-5" dirty="0">
                <a:latin typeface="Arial"/>
                <a:cs typeface="Arial"/>
              </a:rPr>
              <a:t>Use scalable locks [MCS</a:t>
            </a:r>
            <a:r>
              <a:rPr sz="2541" spc="-27" dirty="0">
                <a:latin typeface="Arial"/>
                <a:cs typeface="Arial"/>
              </a:rPr>
              <a:t> </a:t>
            </a:r>
            <a:r>
              <a:rPr sz="2541" spc="-5" dirty="0">
                <a:latin typeface="Arial"/>
                <a:cs typeface="Arial"/>
              </a:rPr>
              <a:t>91]</a:t>
            </a:r>
            <a:endParaRPr sz="2541">
              <a:latin typeface="Arial"/>
              <a:cs typeface="Arial"/>
            </a:endParaRPr>
          </a:p>
          <a:p>
            <a:pPr marL="11526" marR="4611">
              <a:lnSpc>
                <a:spcPct val="126499"/>
              </a:lnSpc>
              <a:spcBef>
                <a:spcPts val="9"/>
              </a:spcBef>
            </a:pPr>
            <a:r>
              <a:rPr sz="2541" spc="-5" dirty="0">
                <a:latin typeface="Arial"/>
                <a:cs typeface="Arial"/>
              </a:rPr>
              <a:t>Use </a:t>
            </a:r>
            <a:r>
              <a:rPr sz="2541" dirty="0">
                <a:latin typeface="Arial"/>
                <a:cs typeface="Arial"/>
              </a:rPr>
              <a:t>message </a:t>
            </a:r>
            <a:r>
              <a:rPr sz="2541" spc="-5" dirty="0">
                <a:latin typeface="Arial"/>
                <a:cs typeface="Arial"/>
              </a:rPr>
              <a:t>passing [Baumann 09]  </a:t>
            </a:r>
            <a:r>
              <a:rPr sz="2541" spc="-14" dirty="0">
                <a:latin typeface="Arial"/>
                <a:cs typeface="Arial"/>
              </a:rPr>
              <a:t>Avoid </a:t>
            </a:r>
            <a:r>
              <a:rPr sz="2541" spc="-5" dirty="0">
                <a:latin typeface="Arial"/>
                <a:cs typeface="Arial"/>
              </a:rPr>
              <a:t>locks in the </a:t>
            </a:r>
            <a:r>
              <a:rPr sz="2541" dirty="0">
                <a:latin typeface="Arial"/>
                <a:cs typeface="Arial"/>
              </a:rPr>
              <a:t>common</a:t>
            </a:r>
            <a:r>
              <a:rPr sz="2541" spc="9" dirty="0">
                <a:latin typeface="Arial"/>
                <a:cs typeface="Arial"/>
              </a:rPr>
              <a:t> </a:t>
            </a:r>
            <a:r>
              <a:rPr sz="2541" spc="-5" dirty="0">
                <a:latin typeface="Arial"/>
                <a:cs typeface="Arial"/>
              </a:rPr>
              <a:t>case</a:t>
            </a:r>
            <a:endParaRPr sz="2541">
              <a:latin typeface="Arial"/>
              <a:cs typeface="Arial"/>
            </a:endParaRPr>
          </a:p>
        </p:txBody>
      </p:sp>
    </p:spTree>
    <p:extLst>
      <p:ext uri="{BB962C8B-B14F-4D97-AF65-F5344CB8AC3E}">
        <p14:creationId xmlns:p14="http://schemas.microsoft.com/office/powerpoint/2010/main" val="2416664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7257" y="564022"/>
            <a:ext cx="7323652" cy="503183"/>
          </a:xfrm>
          <a:prstGeom prst="rect">
            <a:avLst/>
          </a:prstGeom>
        </p:spPr>
        <p:txBody>
          <a:bodyPr vert="horz" wrap="square" lIns="0" tIns="11526" rIns="0" bIns="0" rtlCol="0" anchor="ctr">
            <a:spAutoFit/>
          </a:bodyPr>
          <a:lstStyle/>
          <a:p>
            <a:pPr marL="11526">
              <a:spcBef>
                <a:spcPts val="91"/>
              </a:spcBef>
            </a:pPr>
            <a:r>
              <a:rPr sz="3993" spc="-5"/>
              <a:t>Solution: </a:t>
            </a:r>
            <a:r>
              <a:rPr sz="3993" spc="-9"/>
              <a:t>per-core </a:t>
            </a:r>
            <a:r>
              <a:rPr sz="3993" spc="-5"/>
              <a:t>mount</a:t>
            </a:r>
            <a:r>
              <a:rPr sz="3993" spc="-18"/>
              <a:t> </a:t>
            </a:r>
            <a:r>
              <a:rPr sz="3993" spc="-5"/>
              <a:t>caches</a:t>
            </a:r>
            <a:endParaRPr sz="3993"/>
          </a:p>
        </p:txBody>
      </p:sp>
      <p:sp>
        <p:nvSpPr>
          <p:cNvPr id="3" name="object 3"/>
          <p:cNvSpPr txBox="1"/>
          <p:nvPr/>
        </p:nvSpPr>
        <p:spPr>
          <a:xfrm>
            <a:off x="2021543" y="1530661"/>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4" name="object 4"/>
          <p:cNvSpPr txBox="1"/>
          <p:nvPr/>
        </p:nvSpPr>
        <p:spPr>
          <a:xfrm>
            <a:off x="2212873" y="1406179"/>
            <a:ext cx="7140388" cy="3744905"/>
          </a:xfrm>
          <a:prstGeom prst="rect">
            <a:avLst/>
          </a:prstGeom>
        </p:spPr>
        <p:txBody>
          <a:bodyPr vert="horz" wrap="square" lIns="0" tIns="11526" rIns="0" bIns="0" rtlCol="0">
            <a:spAutoFit/>
          </a:bodyPr>
          <a:lstStyle/>
          <a:p>
            <a:pPr marL="113531">
              <a:spcBef>
                <a:spcPts val="91"/>
              </a:spcBef>
            </a:pPr>
            <a:r>
              <a:rPr sz="2904" spc="-5" dirty="0">
                <a:latin typeface="Arial"/>
                <a:cs typeface="Arial"/>
              </a:rPr>
              <a:t>Observation: mount table is rarely</a:t>
            </a:r>
            <a:r>
              <a:rPr sz="2904" spc="27" dirty="0">
                <a:latin typeface="Arial"/>
                <a:cs typeface="Arial"/>
              </a:rPr>
              <a:t> </a:t>
            </a:r>
            <a:r>
              <a:rPr sz="2904" spc="-5" dirty="0">
                <a:latin typeface="Arial"/>
                <a:cs typeface="Arial"/>
              </a:rPr>
              <a:t>modified</a:t>
            </a:r>
            <a:endParaRPr sz="2904">
              <a:latin typeface="Arial"/>
              <a:cs typeface="Arial"/>
            </a:endParaRPr>
          </a:p>
          <a:p>
            <a:pPr marL="11526">
              <a:spcBef>
                <a:spcPts val="1815"/>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a:p>
            <a:pPr marL="1760010" marR="1009672" indent="-874818">
              <a:lnSpc>
                <a:spcPct val="111600"/>
              </a:lnSpc>
            </a:pPr>
            <a:r>
              <a:rPr sz="1634" spc="-127" dirty="0">
                <a:latin typeface="Courier New"/>
                <a:cs typeface="Courier New"/>
              </a:rPr>
              <a:t>if ((mnt = hash_get(percore_mnts[cpu()], path)))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885192" marR="3192107">
              <a:lnSpc>
                <a:spcPct val="111600"/>
              </a:lnSpc>
              <a:spcBef>
                <a:spcPts val="9"/>
              </a:spcBef>
            </a:pPr>
            <a:r>
              <a:rPr sz="1634" spc="-127" dirty="0">
                <a:latin typeface="Courier New"/>
                <a:cs typeface="Courier New"/>
              </a:rPr>
              <a:t>spin_lock(&amp;vfsmount_lock);  mnt = hash_get(mnts, path);  spin_unlock(&amp;vfsmount_lock);</a:t>
            </a:r>
            <a:endParaRPr sz="1634">
              <a:latin typeface="Courier New"/>
              <a:cs typeface="Courier New"/>
            </a:endParaRPr>
          </a:p>
          <a:p>
            <a:pPr marL="885192" marR="1773842">
              <a:lnSpc>
                <a:spcPts val="2196"/>
              </a:lnSpc>
              <a:spcBef>
                <a:spcPts val="100"/>
              </a:spcBef>
            </a:pPr>
            <a:r>
              <a:rPr sz="1634" spc="-127" dirty="0">
                <a:latin typeface="Courier New"/>
                <a:cs typeface="Courier New"/>
              </a:rPr>
              <a:t>hash_put(percore_mnts[cpu()], path, mnt);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109"/>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3147343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7257" y="564022"/>
            <a:ext cx="7323652" cy="503183"/>
          </a:xfrm>
          <a:prstGeom prst="rect">
            <a:avLst/>
          </a:prstGeom>
        </p:spPr>
        <p:txBody>
          <a:bodyPr vert="horz" wrap="square" lIns="0" tIns="11526" rIns="0" bIns="0" rtlCol="0" anchor="ctr">
            <a:spAutoFit/>
          </a:bodyPr>
          <a:lstStyle/>
          <a:p>
            <a:pPr marL="11526">
              <a:spcBef>
                <a:spcPts val="91"/>
              </a:spcBef>
            </a:pPr>
            <a:r>
              <a:rPr sz="3993" spc="-5"/>
              <a:t>Solution: </a:t>
            </a:r>
            <a:r>
              <a:rPr sz="3993" spc="-9"/>
              <a:t>per-core </a:t>
            </a:r>
            <a:r>
              <a:rPr sz="3993" spc="-5"/>
              <a:t>mount</a:t>
            </a:r>
            <a:r>
              <a:rPr sz="3993" spc="-18"/>
              <a:t> </a:t>
            </a:r>
            <a:r>
              <a:rPr sz="3993" spc="-5"/>
              <a:t>caches</a:t>
            </a:r>
            <a:endParaRPr sz="3993"/>
          </a:p>
        </p:txBody>
      </p:sp>
      <p:sp>
        <p:nvSpPr>
          <p:cNvPr id="3" name="object 3"/>
          <p:cNvSpPr txBox="1"/>
          <p:nvPr/>
        </p:nvSpPr>
        <p:spPr>
          <a:xfrm>
            <a:off x="2021543" y="1530661"/>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4" name="object 4"/>
          <p:cNvSpPr txBox="1"/>
          <p:nvPr/>
        </p:nvSpPr>
        <p:spPr>
          <a:xfrm>
            <a:off x="2212873" y="1406179"/>
            <a:ext cx="7140388" cy="3744905"/>
          </a:xfrm>
          <a:prstGeom prst="rect">
            <a:avLst/>
          </a:prstGeom>
        </p:spPr>
        <p:txBody>
          <a:bodyPr vert="horz" wrap="square" lIns="0" tIns="11526" rIns="0" bIns="0" rtlCol="0">
            <a:spAutoFit/>
          </a:bodyPr>
          <a:lstStyle/>
          <a:p>
            <a:pPr marL="113531">
              <a:spcBef>
                <a:spcPts val="91"/>
              </a:spcBef>
            </a:pPr>
            <a:r>
              <a:rPr sz="2904" spc="-5" dirty="0">
                <a:latin typeface="Arial"/>
                <a:cs typeface="Arial"/>
              </a:rPr>
              <a:t>Observation: mount table is rarely</a:t>
            </a:r>
            <a:r>
              <a:rPr sz="2904" spc="27" dirty="0">
                <a:latin typeface="Arial"/>
                <a:cs typeface="Arial"/>
              </a:rPr>
              <a:t> </a:t>
            </a:r>
            <a:r>
              <a:rPr sz="2904" spc="-5" dirty="0">
                <a:latin typeface="Arial"/>
                <a:cs typeface="Arial"/>
              </a:rPr>
              <a:t>modified</a:t>
            </a:r>
            <a:endParaRPr sz="2904">
              <a:latin typeface="Arial"/>
              <a:cs typeface="Arial"/>
            </a:endParaRPr>
          </a:p>
          <a:p>
            <a:pPr marL="11526">
              <a:spcBef>
                <a:spcPts val="1815"/>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a:p>
            <a:pPr marL="1760010" marR="1009672" indent="-874818">
              <a:lnSpc>
                <a:spcPct val="111600"/>
              </a:lnSpc>
            </a:pPr>
            <a:r>
              <a:rPr sz="1634" spc="-127" dirty="0">
                <a:latin typeface="Courier New"/>
                <a:cs typeface="Courier New"/>
              </a:rPr>
              <a:t>if ((mnt = hash_get(percore_mnts[cpu()], path)))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885192" marR="3192107">
              <a:lnSpc>
                <a:spcPct val="111600"/>
              </a:lnSpc>
              <a:spcBef>
                <a:spcPts val="9"/>
              </a:spcBef>
            </a:pPr>
            <a:r>
              <a:rPr sz="1634" spc="-127" dirty="0">
                <a:latin typeface="Courier New"/>
                <a:cs typeface="Courier New"/>
              </a:rPr>
              <a:t>spin_lock(&amp;vfsmount_lock);  mnt = hash_get(mnts, path);  spin_unlock(&amp;vfsmount_lock);</a:t>
            </a:r>
            <a:endParaRPr sz="1634">
              <a:latin typeface="Courier New"/>
              <a:cs typeface="Courier New"/>
            </a:endParaRPr>
          </a:p>
          <a:p>
            <a:pPr marL="885192" marR="1773842">
              <a:lnSpc>
                <a:spcPts val="2196"/>
              </a:lnSpc>
              <a:spcBef>
                <a:spcPts val="100"/>
              </a:spcBef>
            </a:pPr>
            <a:r>
              <a:rPr sz="1634" spc="-127" dirty="0">
                <a:latin typeface="Courier New"/>
                <a:cs typeface="Courier New"/>
              </a:rPr>
              <a:t>hash_put(percore_mnts[cpu()], path, mnt);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109"/>
              </a:spcBef>
            </a:pPr>
            <a:r>
              <a:rPr sz="1634" spc="-127" dirty="0">
                <a:latin typeface="Courier New"/>
                <a:cs typeface="Courier New"/>
              </a:rPr>
              <a:t>}</a:t>
            </a:r>
            <a:endParaRPr sz="1634">
              <a:latin typeface="Courier New"/>
              <a:cs typeface="Courier New"/>
            </a:endParaRPr>
          </a:p>
        </p:txBody>
      </p:sp>
      <p:sp>
        <p:nvSpPr>
          <p:cNvPr id="5" name="object 5"/>
          <p:cNvSpPr/>
          <p:nvPr/>
        </p:nvSpPr>
        <p:spPr>
          <a:xfrm>
            <a:off x="5200426" y="2872291"/>
            <a:ext cx="2128862" cy="414938"/>
          </a:xfrm>
          <a:custGeom>
            <a:avLst/>
            <a:gdLst/>
            <a:ahLst/>
            <a:cxnLst/>
            <a:rect l="l" t="t" r="r" b="b"/>
            <a:pathLst>
              <a:path w="2345690" h="457200">
                <a:moveTo>
                  <a:pt x="1172210" y="0"/>
                </a:moveTo>
                <a:lnTo>
                  <a:pt x="1248277" y="435"/>
                </a:lnTo>
                <a:lnTo>
                  <a:pt x="1322827" y="1727"/>
                </a:lnTo>
                <a:lnTo>
                  <a:pt x="1395740" y="3851"/>
                </a:lnTo>
                <a:lnTo>
                  <a:pt x="1466896" y="6784"/>
                </a:lnTo>
                <a:lnTo>
                  <a:pt x="1536175" y="10502"/>
                </a:lnTo>
                <a:lnTo>
                  <a:pt x="1603459" y="14983"/>
                </a:lnTo>
                <a:lnTo>
                  <a:pt x="1668627" y="20202"/>
                </a:lnTo>
                <a:lnTo>
                  <a:pt x="1731560" y="26137"/>
                </a:lnTo>
                <a:lnTo>
                  <a:pt x="1792137" y="32764"/>
                </a:lnTo>
                <a:lnTo>
                  <a:pt x="1850240" y="40059"/>
                </a:lnTo>
                <a:lnTo>
                  <a:pt x="1905749" y="48000"/>
                </a:lnTo>
                <a:lnTo>
                  <a:pt x="1958544" y="56562"/>
                </a:lnTo>
                <a:lnTo>
                  <a:pt x="2008504" y="65722"/>
                </a:lnTo>
                <a:lnTo>
                  <a:pt x="2055512" y="75457"/>
                </a:lnTo>
                <a:lnTo>
                  <a:pt x="2099447" y="85744"/>
                </a:lnTo>
                <a:lnTo>
                  <a:pt x="2140189" y="96559"/>
                </a:lnTo>
                <a:lnTo>
                  <a:pt x="2177619" y="107878"/>
                </a:lnTo>
                <a:lnTo>
                  <a:pt x="2242063" y="131937"/>
                </a:lnTo>
                <a:lnTo>
                  <a:pt x="2291821" y="157734"/>
                </a:lnTo>
                <a:lnTo>
                  <a:pt x="2325938" y="185081"/>
                </a:lnTo>
                <a:lnTo>
                  <a:pt x="2345690" y="228600"/>
                </a:lnTo>
                <a:lnTo>
                  <a:pt x="2343455" y="243407"/>
                </a:lnTo>
                <a:lnTo>
                  <a:pt x="2310895" y="285973"/>
                </a:lnTo>
                <a:lnTo>
                  <a:pt x="2268837" y="312569"/>
                </a:lnTo>
                <a:lnTo>
                  <a:pt x="2211616" y="337520"/>
                </a:lnTo>
                <a:lnTo>
                  <a:pt x="2140189" y="360640"/>
                </a:lnTo>
                <a:lnTo>
                  <a:pt x="2099447" y="371455"/>
                </a:lnTo>
                <a:lnTo>
                  <a:pt x="2055512" y="381742"/>
                </a:lnTo>
                <a:lnTo>
                  <a:pt x="2008504" y="391477"/>
                </a:lnTo>
                <a:lnTo>
                  <a:pt x="1958544" y="400637"/>
                </a:lnTo>
                <a:lnTo>
                  <a:pt x="1905749" y="409199"/>
                </a:lnTo>
                <a:lnTo>
                  <a:pt x="1850240" y="417140"/>
                </a:lnTo>
                <a:lnTo>
                  <a:pt x="1792137" y="424435"/>
                </a:lnTo>
                <a:lnTo>
                  <a:pt x="1731560" y="431062"/>
                </a:lnTo>
                <a:lnTo>
                  <a:pt x="1668627" y="436997"/>
                </a:lnTo>
                <a:lnTo>
                  <a:pt x="1603459" y="442216"/>
                </a:lnTo>
                <a:lnTo>
                  <a:pt x="1536175" y="446697"/>
                </a:lnTo>
                <a:lnTo>
                  <a:pt x="1466896" y="450415"/>
                </a:lnTo>
                <a:lnTo>
                  <a:pt x="1395740" y="453348"/>
                </a:lnTo>
                <a:lnTo>
                  <a:pt x="1322827" y="455472"/>
                </a:lnTo>
                <a:lnTo>
                  <a:pt x="1248277" y="456764"/>
                </a:lnTo>
                <a:lnTo>
                  <a:pt x="1172210" y="457200"/>
                </a:lnTo>
                <a:lnTo>
                  <a:pt x="1096283" y="456764"/>
                </a:lnTo>
                <a:lnTo>
                  <a:pt x="1021863" y="455472"/>
                </a:lnTo>
                <a:lnTo>
                  <a:pt x="949070" y="453348"/>
                </a:lnTo>
                <a:lnTo>
                  <a:pt x="878024" y="450415"/>
                </a:lnTo>
                <a:lnTo>
                  <a:pt x="808844" y="446697"/>
                </a:lnTo>
                <a:lnTo>
                  <a:pt x="741652" y="442216"/>
                </a:lnTo>
                <a:lnTo>
                  <a:pt x="676566" y="436997"/>
                </a:lnTo>
                <a:lnTo>
                  <a:pt x="613708" y="431062"/>
                </a:lnTo>
                <a:lnTo>
                  <a:pt x="553197" y="424435"/>
                </a:lnTo>
                <a:lnTo>
                  <a:pt x="495153" y="417140"/>
                </a:lnTo>
                <a:lnTo>
                  <a:pt x="439696" y="409199"/>
                </a:lnTo>
                <a:lnTo>
                  <a:pt x="386947" y="400637"/>
                </a:lnTo>
                <a:lnTo>
                  <a:pt x="337026" y="391477"/>
                </a:lnTo>
                <a:lnTo>
                  <a:pt x="290052" y="381742"/>
                </a:lnTo>
                <a:lnTo>
                  <a:pt x="246146" y="371455"/>
                </a:lnTo>
                <a:lnTo>
                  <a:pt x="205428" y="360640"/>
                </a:lnTo>
                <a:lnTo>
                  <a:pt x="168018" y="349321"/>
                </a:lnTo>
                <a:lnTo>
                  <a:pt x="103602" y="325262"/>
                </a:lnTo>
                <a:lnTo>
                  <a:pt x="53859" y="299465"/>
                </a:lnTo>
                <a:lnTo>
                  <a:pt x="19749" y="272118"/>
                </a:lnTo>
                <a:lnTo>
                  <a:pt x="0" y="228600"/>
                </a:lnTo>
                <a:lnTo>
                  <a:pt x="2234" y="213792"/>
                </a:lnTo>
                <a:lnTo>
                  <a:pt x="34790" y="171226"/>
                </a:lnTo>
                <a:lnTo>
                  <a:pt x="76836" y="144630"/>
                </a:lnTo>
                <a:lnTo>
                  <a:pt x="134036" y="119679"/>
                </a:lnTo>
                <a:lnTo>
                  <a:pt x="205428" y="96559"/>
                </a:lnTo>
                <a:lnTo>
                  <a:pt x="246146" y="85744"/>
                </a:lnTo>
                <a:lnTo>
                  <a:pt x="290052" y="75457"/>
                </a:lnTo>
                <a:lnTo>
                  <a:pt x="337026" y="65722"/>
                </a:lnTo>
                <a:lnTo>
                  <a:pt x="386947" y="56562"/>
                </a:lnTo>
                <a:lnTo>
                  <a:pt x="439696" y="48000"/>
                </a:lnTo>
                <a:lnTo>
                  <a:pt x="495153" y="40059"/>
                </a:lnTo>
                <a:lnTo>
                  <a:pt x="553197" y="32764"/>
                </a:lnTo>
                <a:lnTo>
                  <a:pt x="613708" y="26137"/>
                </a:lnTo>
                <a:lnTo>
                  <a:pt x="676566" y="20202"/>
                </a:lnTo>
                <a:lnTo>
                  <a:pt x="741652" y="14983"/>
                </a:lnTo>
                <a:lnTo>
                  <a:pt x="808844" y="10502"/>
                </a:lnTo>
                <a:lnTo>
                  <a:pt x="878024" y="6784"/>
                </a:lnTo>
                <a:lnTo>
                  <a:pt x="949070" y="3851"/>
                </a:lnTo>
                <a:lnTo>
                  <a:pt x="1021863" y="1727"/>
                </a:lnTo>
                <a:lnTo>
                  <a:pt x="1096283" y="435"/>
                </a:lnTo>
                <a:lnTo>
                  <a:pt x="1172210" y="0"/>
                </a:lnTo>
                <a:close/>
              </a:path>
            </a:pathLst>
          </a:custGeom>
          <a:ln w="36659">
            <a:solidFill>
              <a:srgbClr val="00FF00"/>
            </a:solidFill>
          </a:ln>
        </p:spPr>
        <p:txBody>
          <a:bodyPr wrap="square" lIns="0" tIns="0" rIns="0" bIns="0" rtlCol="0"/>
          <a:lstStyle/>
          <a:p>
            <a:endParaRPr sz="1634"/>
          </a:p>
        </p:txBody>
      </p:sp>
      <p:sp>
        <p:nvSpPr>
          <p:cNvPr id="6" name="object 6"/>
          <p:cNvSpPr/>
          <p:nvPr/>
        </p:nvSpPr>
        <p:spPr>
          <a:xfrm>
            <a:off x="5200425" y="2872291"/>
            <a:ext cx="0" cy="0"/>
          </a:xfrm>
          <a:custGeom>
            <a:avLst/>
            <a:gdLst/>
            <a:ahLst/>
            <a:cxnLst/>
            <a:rect l="l" t="t" r="r" b="b"/>
            <a:pathLst>
              <a:path>
                <a:moveTo>
                  <a:pt x="0" y="0"/>
                </a:moveTo>
                <a:lnTo>
                  <a:pt x="0" y="0"/>
                </a:lnTo>
              </a:path>
            </a:pathLst>
          </a:custGeom>
          <a:ln w="36659">
            <a:solidFill>
              <a:srgbClr val="00FF00"/>
            </a:solidFill>
          </a:ln>
        </p:spPr>
        <p:txBody>
          <a:bodyPr wrap="square" lIns="0" tIns="0" rIns="0" bIns="0" rtlCol="0"/>
          <a:lstStyle/>
          <a:p>
            <a:endParaRPr sz="1634"/>
          </a:p>
        </p:txBody>
      </p:sp>
      <p:sp>
        <p:nvSpPr>
          <p:cNvPr id="7" name="object 7"/>
          <p:cNvSpPr/>
          <p:nvPr/>
        </p:nvSpPr>
        <p:spPr>
          <a:xfrm>
            <a:off x="7329287" y="3287230"/>
            <a:ext cx="0" cy="0"/>
          </a:xfrm>
          <a:custGeom>
            <a:avLst/>
            <a:gdLst/>
            <a:ahLst/>
            <a:cxnLst/>
            <a:rect l="l" t="t" r="r" b="b"/>
            <a:pathLst>
              <a:path>
                <a:moveTo>
                  <a:pt x="0" y="0"/>
                </a:moveTo>
                <a:lnTo>
                  <a:pt x="0" y="0"/>
                </a:lnTo>
              </a:path>
            </a:pathLst>
          </a:custGeom>
          <a:ln w="36659">
            <a:solidFill>
              <a:srgbClr val="00FF00"/>
            </a:solidFill>
          </a:ln>
        </p:spPr>
        <p:txBody>
          <a:bodyPr wrap="square" lIns="0" tIns="0" rIns="0" bIns="0" rtlCol="0"/>
          <a:lstStyle/>
          <a:p>
            <a:endParaRPr sz="1634"/>
          </a:p>
        </p:txBody>
      </p:sp>
      <p:sp>
        <p:nvSpPr>
          <p:cNvPr id="8" name="object 8"/>
          <p:cNvSpPr/>
          <p:nvPr/>
        </p:nvSpPr>
        <p:spPr>
          <a:xfrm>
            <a:off x="4023616" y="4277317"/>
            <a:ext cx="2158829" cy="414938"/>
          </a:xfrm>
          <a:custGeom>
            <a:avLst/>
            <a:gdLst/>
            <a:ahLst/>
            <a:cxnLst/>
            <a:rect l="l" t="t" r="r" b="b"/>
            <a:pathLst>
              <a:path w="2378710" h="457200">
                <a:moveTo>
                  <a:pt x="1188720" y="0"/>
                </a:moveTo>
                <a:lnTo>
                  <a:pt x="1265807" y="435"/>
                </a:lnTo>
                <a:lnTo>
                  <a:pt x="1341363" y="1727"/>
                </a:lnTo>
                <a:lnTo>
                  <a:pt x="1415266" y="3851"/>
                </a:lnTo>
                <a:lnTo>
                  <a:pt x="1487396" y="6784"/>
                </a:lnTo>
                <a:lnTo>
                  <a:pt x="1557628" y="10502"/>
                </a:lnTo>
                <a:lnTo>
                  <a:pt x="1625843" y="14983"/>
                </a:lnTo>
                <a:lnTo>
                  <a:pt x="1691917" y="20202"/>
                </a:lnTo>
                <a:lnTo>
                  <a:pt x="1755730" y="26137"/>
                </a:lnTo>
                <a:lnTo>
                  <a:pt x="1817159" y="32764"/>
                </a:lnTo>
                <a:lnTo>
                  <a:pt x="1876083" y="40059"/>
                </a:lnTo>
                <a:lnTo>
                  <a:pt x="1932380" y="48000"/>
                </a:lnTo>
                <a:lnTo>
                  <a:pt x="1985927" y="56562"/>
                </a:lnTo>
                <a:lnTo>
                  <a:pt x="2036603" y="65722"/>
                </a:lnTo>
                <a:lnTo>
                  <a:pt x="2084287" y="75457"/>
                </a:lnTo>
                <a:lnTo>
                  <a:pt x="2128856" y="85744"/>
                </a:lnTo>
                <a:lnTo>
                  <a:pt x="2170188" y="96559"/>
                </a:lnTo>
                <a:lnTo>
                  <a:pt x="2208163" y="107878"/>
                </a:lnTo>
                <a:lnTo>
                  <a:pt x="2273549" y="131937"/>
                </a:lnTo>
                <a:lnTo>
                  <a:pt x="2324041" y="157734"/>
                </a:lnTo>
                <a:lnTo>
                  <a:pt x="2358663" y="185081"/>
                </a:lnTo>
                <a:lnTo>
                  <a:pt x="2378710" y="228599"/>
                </a:lnTo>
                <a:lnTo>
                  <a:pt x="2376442" y="243407"/>
                </a:lnTo>
                <a:lnTo>
                  <a:pt x="2343397" y="285973"/>
                </a:lnTo>
                <a:lnTo>
                  <a:pt x="2300718" y="312569"/>
                </a:lnTo>
                <a:lnTo>
                  <a:pt x="2242657" y="337520"/>
                </a:lnTo>
                <a:lnTo>
                  <a:pt x="2170188" y="360640"/>
                </a:lnTo>
                <a:lnTo>
                  <a:pt x="2128856" y="371455"/>
                </a:lnTo>
                <a:lnTo>
                  <a:pt x="2084287" y="381742"/>
                </a:lnTo>
                <a:lnTo>
                  <a:pt x="2036603" y="391477"/>
                </a:lnTo>
                <a:lnTo>
                  <a:pt x="1985927" y="400637"/>
                </a:lnTo>
                <a:lnTo>
                  <a:pt x="1932380" y="409199"/>
                </a:lnTo>
                <a:lnTo>
                  <a:pt x="1876083" y="417140"/>
                </a:lnTo>
                <a:lnTo>
                  <a:pt x="1817159" y="424435"/>
                </a:lnTo>
                <a:lnTo>
                  <a:pt x="1755730" y="431062"/>
                </a:lnTo>
                <a:lnTo>
                  <a:pt x="1691917" y="436997"/>
                </a:lnTo>
                <a:lnTo>
                  <a:pt x="1625843" y="442216"/>
                </a:lnTo>
                <a:lnTo>
                  <a:pt x="1557628" y="446697"/>
                </a:lnTo>
                <a:lnTo>
                  <a:pt x="1487396" y="450415"/>
                </a:lnTo>
                <a:lnTo>
                  <a:pt x="1415266" y="453348"/>
                </a:lnTo>
                <a:lnTo>
                  <a:pt x="1341363" y="455472"/>
                </a:lnTo>
                <a:lnTo>
                  <a:pt x="1265807" y="456764"/>
                </a:lnTo>
                <a:lnTo>
                  <a:pt x="1188720" y="457199"/>
                </a:lnTo>
                <a:lnTo>
                  <a:pt x="1111773" y="456764"/>
                </a:lnTo>
                <a:lnTo>
                  <a:pt x="1036347" y="455472"/>
                </a:lnTo>
                <a:lnTo>
                  <a:pt x="962563" y="453348"/>
                </a:lnTo>
                <a:lnTo>
                  <a:pt x="890544" y="450415"/>
                </a:lnTo>
                <a:lnTo>
                  <a:pt x="820412" y="446697"/>
                </a:lnTo>
                <a:lnTo>
                  <a:pt x="752288" y="442216"/>
                </a:lnTo>
                <a:lnTo>
                  <a:pt x="686296" y="436997"/>
                </a:lnTo>
                <a:lnTo>
                  <a:pt x="622557" y="431062"/>
                </a:lnTo>
                <a:lnTo>
                  <a:pt x="561195" y="424435"/>
                </a:lnTo>
                <a:lnTo>
                  <a:pt x="502330" y="417140"/>
                </a:lnTo>
                <a:lnTo>
                  <a:pt x="446086" y="409199"/>
                </a:lnTo>
                <a:lnTo>
                  <a:pt x="392584" y="400637"/>
                </a:lnTo>
                <a:lnTo>
                  <a:pt x="341947" y="391477"/>
                </a:lnTo>
                <a:lnTo>
                  <a:pt x="294297" y="381742"/>
                </a:lnTo>
                <a:lnTo>
                  <a:pt x="249757" y="371455"/>
                </a:lnTo>
                <a:lnTo>
                  <a:pt x="208448" y="360640"/>
                </a:lnTo>
                <a:lnTo>
                  <a:pt x="170494" y="349321"/>
                </a:lnTo>
                <a:lnTo>
                  <a:pt x="105135" y="325262"/>
                </a:lnTo>
                <a:lnTo>
                  <a:pt x="54659" y="299465"/>
                </a:lnTo>
                <a:lnTo>
                  <a:pt x="20044" y="272118"/>
                </a:lnTo>
                <a:lnTo>
                  <a:pt x="0" y="228599"/>
                </a:lnTo>
                <a:lnTo>
                  <a:pt x="2267" y="213792"/>
                </a:lnTo>
                <a:lnTo>
                  <a:pt x="35307" y="171226"/>
                </a:lnTo>
                <a:lnTo>
                  <a:pt x="77975" y="144630"/>
                </a:lnTo>
                <a:lnTo>
                  <a:pt x="136015" y="119679"/>
                </a:lnTo>
                <a:lnTo>
                  <a:pt x="208448" y="96559"/>
                </a:lnTo>
                <a:lnTo>
                  <a:pt x="249757" y="85744"/>
                </a:lnTo>
                <a:lnTo>
                  <a:pt x="294297" y="75457"/>
                </a:lnTo>
                <a:lnTo>
                  <a:pt x="341947" y="65722"/>
                </a:lnTo>
                <a:lnTo>
                  <a:pt x="392584" y="56562"/>
                </a:lnTo>
                <a:lnTo>
                  <a:pt x="446086" y="48000"/>
                </a:lnTo>
                <a:lnTo>
                  <a:pt x="502330" y="40059"/>
                </a:lnTo>
                <a:lnTo>
                  <a:pt x="561195" y="32764"/>
                </a:lnTo>
                <a:lnTo>
                  <a:pt x="622557" y="26137"/>
                </a:lnTo>
                <a:lnTo>
                  <a:pt x="686296" y="20202"/>
                </a:lnTo>
                <a:lnTo>
                  <a:pt x="752288" y="14983"/>
                </a:lnTo>
                <a:lnTo>
                  <a:pt x="820412" y="10502"/>
                </a:lnTo>
                <a:lnTo>
                  <a:pt x="890544" y="6784"/>
                </a:lnTo>
                <a:lnTo>
                  <a:pt x="962563" y="3851"/>
                </a:lnTo>
                <a:lnTo>
                  <a:pt x="1036347" y="1727"/>
                </a:lnTo>
                <a:lnTo>
                  <a:pt x="1111773" y="435"/>
                </a:lnTo>
                <a:lnTo>
                  <a:pt x="1188720" y="0"/>
                </a:lnTo>
                <a:close/>
              </a:path>
            </a:pathLst>
          </a:custGeom>
          <a:ln w="36659">
            <a:solidFill>
              <a:srgbClr val="00FF00"/>
            </a:solidFill>
          </a:ln>
        </p:spPr>
        <p:txBody>
          <a:bodyPr wrap="square" lIns="0" tIns="0" rIns="0" bIns="0" rtlCol="0"/>
          <a:lstStyle/>
          <a:p>
            <a:endParaRPr sz="1634"/>
          </a:p>
        </p:txBody>
      </p:sp>
      <p:sp>
        <p:nvSpPr>
          <p:cNvPr id="9" name="object 9"/>
          <p:cNvSpPr/>
          <p:nvPr/>
        </p:nvSpPr>
        <p:spPr>
          <a:xfrm>
            <a:off x="4023615" y="4277317"/>
            <a:ext cx="0" cy="0"/>
          </a:xfrm>
          <a:custGeom>
            <a:avLst/>
            <a:gdLst/>
            <a:ahLst/>
            <a:cxnLst/>
            <a:rect l="l" t="t" r="r" b="b"/>
            <a:pathLst>
              <a:path>
                <a:moveTo>
                  <a:pt x="0" y="0"/>
                </a:moveTo>
                <a:lnTo>
                  <a:pt x="0" y="0"/>
                </a:lnTo>
              </a:path>
            </a:pathLst>
          </a:custGeom>
          <a:ln w="36659">
            <a:solidFill>
              <a:srgbClr val="00FF00"/>
            </a:solidFill>
          </a:ln>
        </p:spPr>
        <p:txBody>
          <a:bodyPr wrap="square" lIns="0" tIns="0" rIns="0" bIns="0" rtlCol="0"/>
          <a:lstStyle/>
          <a:p>
            <a:endParaRPr sz="1634"/>
          </a:p>
        </p:txBody>
      </p:sp>
      <p:sp>
        <p:nvSpPr>
          <p:cNvPr id="10" name="object 10"/>
          <p:cNvSpPr/>
          <p:nvPr/>
        </p:nvSpPr>
        <p:spPr>
          <a:xfrm>
            <a:off x="6182445" y="4692255"/>
            <a:ext cx="0" cy="0"/>
          </a:xfrm>
          <a:custGeom>
            <a:avLst/>
            <a:gdLst/>
            <a:ahLst/>
            <a:cxnLst/>
            <a:rect l="l" t="t" r="r" b="b"/>
            <a:pathLst>
              <a:path>
                <a:moveTo>
                  <a:pt x="0" y="0"/>
                </a:moveTo>
                <a:lnTo>
                  <a:pt x="0" y="0"/>
                </a:lnTo>
              </a:path>
            </a:pathLst>
          </a:custGeom>
          <a:ln w="36659">
            <a:solidFill>
              <a:srgbClr val="00FF00"/>
            </a:solidFill>
          </a:ln>
        </p:spPr>
        <p:txBody>
          <a:bodyPr wrap="square" lIns="0" tIns="0" rIns="0" bIns="0" rtlCol="0"/>
          <a:lstStyle/>
          <a:p>
            <a:endParaRPr sz="1634"/>
          </a:p>
        </p:txBody>
      </p:sp>
    </p:spTree>
    <p:extLst>
      <p:ext uri="{BB962C8B-B14F-4D97-AF65-F5344CB8AC3E}">
        <p14:creationId xmlns:p14="http://schemas.microsoft.com/office/powerpoint/2010/main" val="1164915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5055" y="2947210"/>
            <a:ext cx="5321577" cy="579760"/>
          </a:xfrm>
          <a:custGeom>
            <a:avLst/>
            <a:gdLst/>
            <a:ahLst/>
            <a:cxnLst/>
            <a:rect l="l" t="t" r="r" b="b"/>
            <a:pathLst>
              <a:path w="5863590" h="638810">
                <a:moveTo>
                  <a:pt x="5863590" y="0"/>
                </a:moveTo>
                <a:lnTo>
                  <a:pt x="0" y="0"/>
                </a:lnTo>
                <a:lnTo>
                  <a:pt x="0" y="638810"/>
                </a:lnTo>
                <a:lnTo>
                  <a:pt x="5863590" y="638810"/>
                </a:lnTo>
                <a:lnTo>
                  <a:pt x="5863590" y="0"/>
                </a:lnTo>
                <a:close/>
              </a:path>
            </a:pathLst>
          </a:custGeom>
          <a:solidFill>
            <a:srgbClr val="00FF00"/>
          </a:solidFill>
        </p:spPr>
        <p:txBody>
          <a:bodyPr wrap="square" lIns="0" tIns="0" rIns="0" bIns="0" rtlCol="0"/>
          <a:lstStyle/>
          <a:p>
            <a:endParaRPr sz="1634"/>
          </a:p>
        </p:txBody>
      </p:sp>
      <p:sp>
        <p:nvSpPr>
          <p:cNvPr id="3" name="object 3"/>
          <p:cNvSpPr txBox="1">
            <a:spLocks noGrp="1"/>
          </p:cNvSpPr>
          <p:nvPr>
            <p:ph type="title"/>
          </p:nvPr>
        </p:nvSpPr>
        <p:spPr>
          <a:xfrm>
            <a:off x="2427257" y="564022"/>
            <a:ext cx="7323652" cy="503183"/>
          </a:xfrm>
          <a:prstGeom prst="rect">
            <a:avLst/>
          </a:prstGeom>
        </p:spPr>
        <p:txBody>
          <a:bodyPr vert="horz" wrap="square" lIns="0" tIns="11526" rIns="0" bIns="0" rtlCol="0" anchor="ctr">
            <a:spAutoFit/>
          </a:bodyPr>
          <a:lstStyle/>
          <a:p>
            <a:pPr marL="11526">
              <a:spcBef>
                <a:spcPts val="91"/>
              </a:spcBef>
            </a:pPr>
            <a:r>
              <a:rPr sz="3993" spc="-5"/>
              <a:t>Solution: </a:t>
            </a:r>
            <a:r>
              <a:rPr sz="3993" spc="-9"/>
              <a:t>per-core </a:t>
            </a:r>
            <a:r>
              <a:rPr sz="3993" spc="-5"/>
              <a:t>mount</a:t>
            </a:r>
            <a:r>
              <a:rPr sz="3993" spc="-18"/>
              <a:t> </a:t>
            </a:r>
            <a:r>
              <a:rPr sz="3993" spc="-5"/>
              <a:t>caches</a:t>
            </a:r>
            <a:endParaRPr sz="3993"/>
          </a:p>
        </p:txBody>
      </p:sp>
      <p:sp>
        <p:nvSpPr>
          <p:cNvPr id="7" name="object 7"/>
          <p:cNvSpPr txBox="1"/>
          <p:nvPr/>
        </p:nvSpPr>
        <p:spPr>
          <a:xfrm>
            <a:off x="2381153" y="5266612"/>
            <a:ext cx="7468881" cy="1011174"/>
          </a:xfrm>
          <a:prstGeom prst="rect">
            <a:avLst/>
          </a:prstGeom>
        </p:spPr>
        <p:txBody>
          <a:bodyPr vert="horz" wrap="square" lIns="0" tIns="0" rIns="0" bIns="0" rtlCol="0">
            <a:spAutoFit/>
          </a:bodyPr>
          <a:lstStyle/>
          <a:p>
            <a:pPr marL="11526">
              <a:lnSpc>
                <a:spcPts val="3299"/>
              </a:lnSpc>
            </a:pPr>
            <a:r>
              <a:rPr sz="2904" spc="-5" dirty="0">
                <a:latin typeface="Arial"/>
                <a:cs typeface="Arial"/>
              </a:rPr>
              <a:t>Common </a:t>
            </a:r>
            <a:r>
              <a:rPr sz="2904" dirty="0">
                <a:latin typeface="Arial"/>
                <a:cs typeface="Arial"/>
              </a:rPr>
              <a:t>case: </a:t>
            </a:r>
            <a:r>
              <a:rPr sz="2904" spc="-5" dirty="0">
                <a:latin typeface="Arial"/>
                <a:cs typeface="Arial"/>
              </a:rPr>
              <a:t>cores </a:t>
            </a:r>
            <a:r>
              <a:rPr sz="2904" dirty="0">
                <a:latin typeface="Arial"/>
                <a:cs typeface="Arial"/>
              </a:rPr>
              <a:t>access </a:t>
            </a:r>
            <a:r>
              <a:rPr sz="2904" spc="-5" dirty="0">
                <a:latin typeface="Arial"/>
                <a:cs typeface="Arial"/>
              </a:rPr>
              <a:t>per-core</a:t>
            </a:r>
            <a:r>
              <a:rPr sz="2904" spc="27" dirty="0">
                <a:latin typeface="Arial"/>
                <a:cs typeface="Arial"/>
              </a:rPr>
              <a:t> </a:t>
            </a:r>
            <a:r>
              <a:rPr sz="2904" spc="-5" dirty="0">
                <a:latin typeface="Arial"/>
                <a:cs typeface="Arial"/>
              </a:rPr>
              <a:t>tables</a:t>
            </a:r>
            <a:endParaRPr sz="2904">
              <a:latin typeface="Arial"/>
              <a:cs typeface="Arial"/>
            </a:endParaRPr>
          </a:p>
          <a:p>
            <a:pPr marL="11526">
              <a:spcBef>
                <a:spcPts val="1053"/>
              </a:spcBef>
            </a:pPr>
            <a:r>
              <a:rPr sz="2904" spc="-5" dirty="0">
                <a:latin typeface="Arial"/>
                <a:cs typeface="Arial"/>
              </a:rPr>
              <a:t>Modify mount table: invalidate per-core</a:t>
            </a:r>
            <a:r>
              <a:rPr sz="2904" spc="32" dirty="0">
                <a:latin typeface="Arial"/>
                <a:cs typeface="Arial"/>
              </a:rPr>
              <a:t> </a:t>
            </a:r>
            <a:r>
              <a:rPr sz="2904" spc="-5" dirty="0">
                <a:latin typeface="Arial"/>
                <a:cs typeface="Arial"/>
              </a:rPr>
              <a:t>tables</a:t>
            </a:r>
            <a:endParaRPr sz="2904">
              <a:latin typeface="Arial"/>
              <a:cs typeface="Arial"/>
            </a:endParaRPr>
          </a:p>
        </p:txBody>
      </p:sp>
      <p:sp>
        <p:nvSpPr>
          <p:cNvPr id="8" name="object 8"/>
          <p:cNvSpPr txBox="1"/>
          <p:nvPr/>
        </p:nvSpPr>
        <p:spPr>
          <a:xfrm>
            <a:off x="2087242" y="5368780"/>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
        <p:nvSpPr>
          <p:cNvPr id="9" name="object 9"/>
          <p:cNvSpPr txBox="1"/>
          <p:nvPr/>
        </p:nvSpPr>
        <p:spPr>
          <a:xfrm>
            <a:off x="2087242" y="5946236"/>
            <a:ext cx="155025" cy="197894"/>
          </a:xfrm>
          <a:prstGeom prst="rect">
            <a:avLst/>
          </a:prstGeom>
        </p:spPr>
        <p:txBody>
          <a:bodyPr vert="horz" wrap="square" lIns="0" tIns="2305" rIns="0" bIns="0" rtlCol="0">
            <a:spAutoFit/>
          </a:bodyPr>
          <a:lstStyle/>
          <a:p>
            <a:pPr marL="11526">
              <a:spcBef>
                <a:spcPts val="18"/>
              </a:spcBef>
            </a:pPr>
            <a:r>
              <a:rPr sz="1271" spc="263" dirty="0">
                <a:latin typeface="Calibri"/>
                <a:cs typeface="Calibri"/>
              </a:rPr>
              <a:t>●</a:t>
            </a:r>
            <a:endParaRPr sz="1271">
              <a:latin typeface="Calibri"/>
              <a:cs typeface="Calibri"/>
            </a:endParaRPr>
          </a:p>
        </p:txBody>
      </p:sp>
      <p:sp>
        <p:nvSpPr>
          <p:cNvPr id="4" name="object 4"/>
          <p:cNvSpPr txBox="1"/>
          <p:nvPr/>
        </p:nvSpPr>
        <p:spPr>
          <a:xfrm>
            <a:off x="2212875" y="2884970"/>
            <a:ext cx="6135316" cy="2261422"/>
          </a:xfrm>
          <a:prstGeom prst="rect">
            <a:avLst/>
          </a:prstGeom>
        </p:spPr>
        <p:txBody>
          <a:bodyPr vert="horz" wrap="square" lIns="0" tIns="11526" rIns="0" bIns="0" rtlCol="0">
            <a:spAutoFit/>
          </a:bodyPr>
          <a:lstStyle/>
          <a:p>
            <a:pPr marL="1760010" marR="4611" indent="-874818">
              <a:lnSpc>
                <a:spcPct val="111600"/>
              </a:lnSpc>
              <a:spcBef>
                <a:spcPts val="91"/>
              </a:spcBef>
            </a:pPr>
            <a:r>
              <a:rPr sz="1634" spc="-127" dirty="0">
                <a:latin typeface="Courier New"/>
                <a:cs typeface="Courier New"/>
              </a:rPr>
              <a:t>if ((mnt = hash_get(percore_mnts[cpu()], path)))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885192" marR="2187046">
              <a:lnSpc>
                <a:spcPct val="111600"/>
              </a:lnSpc>
              <a:spcBef>
                <a:spcPts val="9"/>
              </a:spcBef>
            </a:pPr>
            <a:r>
              <a:rPr sz="1634" spc="-127" dirty="0">
                <a:latin typeface="Courier New"/>
                <a:cs typeface="Courier New"/>
              </a:rPr>
              <a:t>spin_lock(&amp;vfsmount_lock);  mnt = hash_get(mnts, path);  spin_unlock(&amp;vfsmount_lock);</a:t>
            </a:r>
            <a:endParaRPr sz="1634">
              <a:latin typeface="Courier New"/>
              <a:cs typeface="Courier New"/>
            </a:endParaRPr>
          </a:p>
          <a:p>
            <a:pPr marL="885192" marR="768780">
              <a:lnSpc>
                <a:spcPts val="2196"/>
              </a:lnSpc>
              <a:spcBef>
                <a:spcPts val="100"/>
              </a:spcBef>
            </a:pPr>
            <a:r>
              <a:rPr sz="1634" spc="-127" dirty="0">
                <a:latin typeface="Courier New"/>
                <a:cs typeface="Courier New"/>
              </a:rPr>
              <a:t>hash_put(percore_mnts[cpu()], path, mnt);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a:spcBef>
                <a:spcPts val="109"/>
              </a:spcBef>
            </a:pPr>
            <a:r>
              <a:rPr sz="1634" spc="-127" dirty="0">
                <a:latin typeface="Courier New"/>
                <a:cs typeface="Courier New"/>
              </a:rPr>
              <a:t>}</a:t>
            </a:r>
            <a:endParaRPr sz="1634">
              <a:latin typeface="Courier New"/>
              <a:cs typeface="Courier New"/>
            </a:endParaRPr>
          </a:p>
        </p:txBody>
      </p:sp>
      <p:sp>
        <p:nvSpPr>
          <p:cNvPr id="5" name="object 5"/>
          <p:cNvSpPr txBox="1"/>
          <p:nvPr/>
        </p:nvSpPr>
        <p:spPr>
          <a:xfrm>
            <a:off x="2021543" y="1530661"/>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6" name="object 6"/>
          <p:cNvSpPr txBox="1"/>
          <p:nvPr/>
        </p:nvSpPr>
        <p:spPr>
          <a:xfrm>
            <a:off x="2212875" y="1406179"/>
            <a:ext cx="7139812" cy="1495122"/>
          </a:xfrm>
          <a:prstGeom prst="rect">
            <a:avLst/>
          </a:prstGeom>
        </p:spPr>
        <p:txBody>
          <a:bodyPr vert="horz" wrap="square" lIns="0" tIns="11526" rIns="0" bIns="0" rtlCol="0">
            <a:spAutoFit/>
          </a:bodyPr>
          <a:lstStyle/>
          <a:p>
            <a:pPr marL="113531">
              <a:spcBef>
                <a:spcPts val="91"/>
              </a:spcBef>
            </a:pPr>
            <a:r>
              <a:rPr sz="2904" spc="-5" dirty="0">
                <a:latin typeface="Arial"/>
                <a:cs typeface="Arial"/>
              </a:rPr>
              <a:t>Observation: mount table is rarely</a:t>
            </a:r>
            <a:r>
              <a:rPr sz="2904" spc="27" dirty="0">
                <a:latin typeface="Arial"/>
                <a:cs typeface="Arial"/>
              </a:rPr>
              <a:t> </a:t>
            </a:r>
            <a:r>
              <a:rPr sz="2904" spc="-5" dirty="0">
                <a:latin typeface="Arial"/>
                <a:cs typeface="Arial"/>
              </a:rPr>
              <a:t>modified</a:t>
            </a:r>
            <a:endParaRPr sz="2904">
              <a:latin typeface="Arial"/>
              <a:cs typeface="Arial"/>
            </a:endParaRPr>
          </a:p>
          <a:p>
            <a:pPr marL="11526">
              <a:spcBef>
                <a:spcPts val="1815"/>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p:txBody>
      </p:sp>
    </p:spTree>
    <p:extLst>
      <p:ext uri="{BB962C8B-B14F-4D97-AF65-F5344CB8AC3E}">
        <p14:creationId xmlns:p14="http://schemas.microsoft.com/office/powerpoint/2010/main" val="464978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5055" y="2947210"/>
            <a:ext cx="5321577" cy="579760"/>
          </a:xfrm>
          <a:custGeom>
            <a:avLst/>
            <a:gdLst/>
            <a:ahLst/>
            <a:cxnLst/>
            <a:rect l="l" t="t" r="r" b="b"/>
            <a:pathLst>
              <a:path w="5863590" h="638810">
                <a:moveTo>
                  <a:pt x="5863590" y="0"/>
                </a:moveTo>
                <a:lnTo>
                  <a:pt x="0" y="0"/>
                </a:lnTo>
                <a:lnTo>
                  <a:pt x="0" y="638810"/>
                </a:lnTo>
                <a:lnTo>
                  <a:pt x="5863590" y="638810"/>
                </a:lnTo>
                <a:lnTo>
                  <a:pt x="5863590" y="0"/>
                </a:lnTo>
                <a:close/>
              </a:path>
            </a:pathLst>
          </a:custGeom>
          <a:solidFill>
            <a:srgbClr val="00FF00"/>
          </a:solidFill>
        </p:spPr>
        <p:txBody>
          <a:bodyPr wrap="square" lIns="0" tIns="0" rIns="0" bIns="0" rtlCol="0"/>
          <a:lstStyle/>
          <a:p>
            <a:endParaRPr sz="1634"/>
          </a:p>
        </p:txBody>
      </p:sp>
      <p:sp>
        <p:nvSpPr>
          <p:cNvPr id="3" name="object 3"/>
          <p:cNvSpPr/>
          <p:nvPr/>
        </p:nvSpPr>
        <p:spPr>
          <a:xfrm>
            <a:off x="3045055" y="4330337"/>
            <a:ext cx="5321577" cy="257031"/>
          </a:xfrm>
          <a:custGeom>
            <a:avLst/>
            <a:gdLst/>
            <a:ahLst/>
            <a:cxnLst/>
            <a:rect l="l" t="t" r="r" b="b"/>
            <a:pathLst>
              <a:path w="5863590" h="283210">
                <a:moveTo>
                  <a:pt x="5863590" y="0"/>
                </a:moveTo>
                <a:lnTo>
                  <a:pt x="0" y="0"/>
                </a:lnTo>
                <a:lnTo>
                  <a:pt x="0" y="283210"/>
                </a:lnTo>
                <a:lnTo>
                  <a:pt x="5863590" y="283210"/>
                </a:lnTo>
                <a:lnTo>
                  <a:pt x="5863590" y="0"/>
                </a:lnTo>
                <a:close/>
              </a:path>
            </a:pathLst>
          </a:custGeom>
          <a:solidFill>
            <a:srgbClr val="00FF00"/>
          </a:solidFill>
        </p:spPr>
        <p:txBody>
          <a:bodyPr wrap="square" lIns="0" tIns="0" rIns="0" bIns="0" rtlCol="0"/>
          <a:lstStyle/>
          <a:p>
            <a:endParaRPr sz="1634"/>
          </a:p>
        </p:txBody>
      </p:sp>
      <p:sp>
        <p:nvSpPr>
          <p:cNvPr id="4" name="object 4"/>
          <p:cNvSpPr txBox="1">
            <a:spLocks noGrp="1"/>
          </p:cNvSpPr>
          <p:nvPr>
            <p:ph type="title"/>
          </p:nvPr>
        </p:nvSpPr>
        <p:spPr>
          <a:xfrm>
            <a:off x="2427257" y="564022"/>
            <a:ext cx="7323652" cy="503183"/>
          </a:xfrm>
          <a:prstGeom prst="rect">
            <a:avLst/>
          </a:prstGeom>
        </p:spPr>
        <p:txBody>
          <a:bodyPr vert="horz" wrap="square" lIns="0" tIns="11526" rIns="0" bIns="0" rtlCol="0" anchor="ctr">
            <a:spAutoFit/>
          </a:bodyPr>
          <a:lstStyle/>
          <a:p>
            <a:pPr marL="11526">
              <a:spcBef>
                <a:spcPts val="91"/>
              </a:spcBef>
            </a:pPr>
            <a:r>
              <a:rPr sz="3993" spc="-5"/>
              <a:t>Solution: </a:t>
            </a:r>
            <a:r>
              <a:rPr sz="3993" spc="-9"/>
              <a:t>per-core </a:t>
            </a:r>
            <a:r>
              <a:rPr sz="3993" spc="-5"/>
              <a:t>mount</a:t>
            </a:r>
            <a:r>
              <a:rPr sz="3993" spc="-18"/>
              <a:t> </a:t>
            </a:r>
            <a:r>
              <a:rPr sz="3993" spc="-5"/>
              <a:t>caches</a:t>
            </a:r>
            <a:endParaRPr sz="3993"/>
          </a:p>
        </p:txBody>
      </p:sp>
      <p:sp>
        <p:nvSpPr>
          <p:cNvPr id="8" name="object 8"/>
          <p:cNvSpPr txBox="1"/>
          <p:nvPr/>
        </p:nvSpPr>
        <p:spPr>
          <a:xfrm>
            <a:off x="2212875" y="4857217"/>
            <a:ext cx="131973"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a:t>
            </a:r>
            <a:endParaRPr sz="1634">
              <a:latin typeface="Courier New"/>
              <a:cs typeface="Courier New"/>
            </a:endParaRPr>
          </a:p>
        </p:txBody>
      </p:sp>
      <p:sp>
        <p:nvSpPr>
          <p:cNvPr id="9" name="object 9"/>
          <p:cNvSpPr txBox="1"/>
          <p:nvPr/>
        </p:nvSpPr>
        <p:spPr>
          <a:xfrm>
            <a:off x="2381153" y="5266612"/>
            <a:ext cx="7468881" cy="1011174"/>
          </a:xfrm>
          <a:prstGeom prst="rect">
            <a:avLst/>
          </a:prstGeom>
        </p:spPr>
        <p:txBody>
          <a:bodyPr vert="horz" wrap="square" lIns="0" tIns="0" rIns="0" bIns="0" rtlCol="0">
            <a:spAutoFit/>
          </a:bodyPr>
          <a:lstStyle/>
          <a:p>
            <a:pPr marL="11526">
              <a:lnSpc>
                <a:spcPts val="3299"/>
              </a:lnSpc>
            </a:pPr>
            <a:r>
              <a:rPr sz="2904" spc="-5" dirty="0">
                <a:latin typeface="Arial"/>
                <a:cs typeface="Arial"/>
              </a:rPr>
              <a:t>Common </a:t>
            </a:r>
            <a:r>
              <a:rPr sz="2904" dirty="0">
                <a:latin typeface="Arial"/>
                <a:cs typeface="Arial"/>
              </a:rPr>
              <a:t>case: </a:t>
            </a:r>
            <a:r>
              <a:rPr sz="2904" spc="-5" dirty="0">
                <a:latin typeface="Arial"/>
                <a:cs typeface="Arial"/>
              </a:rPr>
              <a:t>cores </a:t>
            </a:r>
            <a:r>
              <a:rPr sz="2904" dirty="0">
                <a:latin typeface="Arial"/>
                <a:cs typeface="Arial"/>
              </a:rPr>
              <a:t>access </a:t>
            </a:r>
            <a:r>
              <a:rPr sz="2904" spc="-5" dirty="0">
                <a:latin typeface="Arial"/>
                <a:cs typeface="Arial"/>
              </a:rPr>
              <a:t>per-core</a:t>
            </a:r>
            <a:r>
              <a:rPr sz="2904" spc="27" dirty="0">
                <a:latin typeface="Arial"/>
                <a:cs typeface="Arial"/>
              </a:rPr>
              <a:t> </a:t>
            </a:r>
            <a:r>
              <a:rPr sz="2904" spc="-5" dirty="0">
                <a:latin typeface="Arial"/>
                <a:cs typeface="Arial"/>
              </a:rPr>
              <a:t>tables</a:t>
            </a:r>
            <a:endParaRPr sz="2904">
              <a:latin typeface="Arial"/>
              <a:cs typeface="Arial"/>
            </a:endParaRPr>
          </a:p>
          <a:p>
            <a:pPr marL="11526">
              <a:spcBef>
                <a:spcPts val="1053"/>
              </a:spcBef>
            </a:pPr>
            <a:r>
              <a:rPr sz="2904" spc="-5" dirty="0">
                <a:latin typeface="Arial"/>
                <a:cs typeface="Arial"/>
              </a:rPr>
              <a:t>Modify mount table: invalidate per-core</a:t>
            </a:r>
            <a:r>
              <a:rPr sz="2904" spc="32" dirty="0">
                <a:latin typeface="Arial"/>
                <a:cs typeface="Arial"/>
              </a:rPr>
              <a:t> </a:t>
            </a:r>
            <a:r>
              <a:rPr sz="2904" spc="-5" dirty="0">
                <a:latin typeface="Arial"/>
                <a:cs typeface="Arial"/>
              </a:rPr>
              <a:t>tables</a:t>
            </a:r>
            <a:endParaRPr sz="2904">
              <a:latin typeface="Arial"/>
              <a:cs typeface="Arial"/>
            </a:endParaRPr>
          </a:p>
        </p:txBody>
      </p:sp>
      <p:sp>
        <p:nvSpPr>
          <p:cNvPr id="10" name="object 10"/>
          <p:cNvSpPr txBox="1"/>
          <p:nvPr/>
        </p:nvSpPr>
        <p:spPr>
          <a:xfrm>
            <a:off x="2087242" y="5368780"/>
            <a:ext cx="155025" cy="205184"/>
          </a:xfrm>
          <a:prstGeom prst="rect">
            <a:avLst/>
          </a:prstGeom>
        </p:spPr>
        <p:txBody>
          <a:bodyPr vert="horz" wrap="square" lIns="0" tIns="0" rIns="0" bIns="0" rtlCol="0">
            <a:spAutoFit/>
          </a:bodyPr>
          <a:lstStyle/>
          <a:p>
            <a:pPr marL="11526">
              <a:lnSpc>
                <a:spcPts val="1552"/>
              </a:lnSpc>
            </a:pPr>
            <a:r>
              <a:rPr sz="1271" spc="227" dirty="0">
                <a:latin typeface="Calibri"/>
                <a:cs typeface="Calibri"/>
              </a:rPr>
              <a:t>●</a:t>
            </a:r>
            <a:endParaRPr sz="1271">
              <a:latin typeface="Calibri"/>
              <a:cs typeface="Calibri"/>
            </a:endParaRPr>
          </a:p>
        </p:txBody>
      </p:sp>
      <p:sp>
        <p:nvSpPr>
          <p:cNvPr id="11" name="object 11"/>
          <p:cNvSpPr txBox="1"/>
          <p:nvPr/>
        </p:nvSpPr>
        <p:spPr>
          <a:xfrm>
            <a:off x="2087242" y="5946236"/>
            <a:ext cx="155025" cy="197894"/>
          </a:xfrm>
          <a:prstGeom prst="rect">
            <a:avLst/>
          </a:prstGeom>
        </p:spPr>
        <p:txBody>
          <a:bodyPr vert="horz" wrap="square" lIns="0" tIns="2305" rIns="0" bIns="0" rtlCol="0">
            <a:spAutoFit/>
          </a:bodyPr>
          <a:lstStyle/>
          <a:p>
            <a:pPr marL="11526">
              <a:spcBef>
                <a:spcPts val="18"/>
              </a:spcBef>
            </a:pPr>
            <a:r>
              <a:rPr sz="1271" spc="263" dirty="0">
                <a:latin typeface="Calibri"/>
                <a:cs typeface="Calibri"/>
              </a:rPr>
              <a:t>●</a:t>
            </a:r>
            <a:endParaRPr sz="1271">
              <a:latin typeface="Calibri"/>
              <a:cs typeface="Calibri"/>
            </a:endParaRPr>
          </a:p>
        </p:txBody>
      </p:sp>
      <p:sp>
        <p:nvSpPr>
          <p:cNvPr id="5" name="object 5"/>
          <p:cNvSpPr txBox="1"/>
          <p:nvPr/>
        </p:nvSpPr>
        <p:spPr>
          <a:xfrm>
            <a:off x="3086548" y="2884970"/>
            <a:ext cx="5261642" cy="1997118"/>
          </a:xfrm>
          <a:prstGeom prst="rect">
            <a:avLst/>
          </a:prstGeom>
        </p:spPr>
        <p:txBody>
          <a:bodyPr vert="horz" wrap="square" lIns="0" tIns="11526" rIns="0" bIns="0" rtlCol="0">
            <a:spAutoFit/>
          </a:bodyPr>
          <a:lstStyle/>
          <a:p>
            <a:pPr marL="886344" marR="4611" indent="-874818">
              <a:lnSpc>
                <a:spcPct val="111600"/>
              </a:lnSpc>
              <a:spcBef>
                <a:spcPts val="91"/>
              </a:spcBef>
            </a:pPr>
            <a:r>
              <a:rPr sz="1634" spc="-127" dirty="0">
                <a:latin typeface="Courier New"/>
                <a:cs typeface="Courier New"/>
              </a:rPr>
              <a:t>if ((mnt = hash_get(percore_mnts[cpu()], path)))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a:p>
            <a:pPr marL="11526" marR="2187046">
              <a:lnSpc>
                <a:spcPct val="111600"/>
              </a:lnSpc>
              <a:spcBef>
                <a:spcPts val="9"/>
              </a:spcBef>
            </a:pPr>
            <a:r>
              <a:rPr sz="1634" spc="-127" dirty="0">
                <a:latin typeface="Courier New"/>
                <a:cs typeface="Courier New"/>
              </a:rPr>
              <a:t>spin_lock(&amp;vfsmount_lock);  mnt = hash_get(mnts, path);  spin_unlock(&amp;vfsmount_lock);</a:t>
            </a:r>
            <a:endParaRPr sz="1634">
              <a:latin typeface="Courier New"/>
              <a:cs typeface="Courier New"/>
            </a:endParaRPr>
          </a:p>
          <a:p>
            <a:pPr marL="11526" marR="768780">
              <a:lnSpc>
                <a:spcPts val="2196"/>
              </a:lnSpc>
              <a:spcBef>
                <a:spcPts val="100"/>
              </a:spcBef>
            </a:pPr>
            <a:r>
              <a:rPr sz="1634" spc="-127" dirty="0">
                <a:latin typeface="Courier New"/>
                <a:cs typeface="Courier New"/>
              </a:rPr>
              <a:t>hash_put(percore_mnts[cpu()], path, mnt);  return</a:t>
            </a:r>
            <a:r>
              <a:rPr sz="1634" spc="-185" dirty="0">
                <a:latin typeface="Courier New"/>
                <a:cs typeface="Courier New"/>
              </a:rPr>
              <a:t> </a:t>
            </a:r>
            <a:r>
              <a:rPr sz="1634" spc="-127" dirty="0">
                <a:latin typeface="Courier New"/>
                <a:cs typeface="Courier New"/>
              </a:rPr>
              <a:t>mnt;</a:t>
            </a:r>
            <a:endParaRPr sz="1634">
              <a:latin typeface="Courier New"/>
              <a:cs typeface="Courier New"/>
            </a:endParaRPr>
          </a:p>
        </p:txBody>
      </p:sp>
      <p:sp>
        <p:nvSpPr>
          <p:cNvPr id="6" name="object 6"/>
          <p:cNvSpPr txBox="1"/>
          <p:nvPr/>
        </p:nvSpPr>
        <p:spPr>
          <a:xfrm>
            <a:off x="2021543" y="1530661"/>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7" name="object 7"/>
          <p:cNvSpPr txBox="1"/>
          <p:nvPr/>
        </p:nvSpPr>
        <p:spPr>
          <a:xfrm>
            <a:off x="2212875" y="1406179"/>
            <a:ext cx="7139812" cy="1495122"/>
          </a:xfrm>
          <a:prstGeom prst="rect">
            <a:avLst/>
          </a:prstGeom>
        </p:spPr>
        <p:txBody>
          <a:bodyPr vert="horz" wrap="square" lIns="0" tIns="11526" rIns="0" bIns="0" rtlCol="0">
            <a:spAutoFit/>
          </a:bodyPr>
          <a:lstStyle/>
          <a:p>
            <a:pPr marL="113531">
              <a:spcBef>
                <a:spcPts val="91"/>
              </a:spcBef>
            </a:pPr>
            <a:r>
              <a:rPr sz="2904" spc="-5" dirty="0">
                <a:latin typeface="Arial"/>
                <a:cs typeface="Arial"/>
              </a:rPr>
              <a:t>Observation: mount table is rarely</a:t>
            </a:r>
            <a:r>
              <a:rPr sz="2904" spc="27" dirty="0">
                <a:latin typeface="Arial"/>
                <a:cs typeface="Arial"/>
              </a:rPr>
              <a:t> </a:t>
            </a:r>
            <a:r>
              <a:rPr sz="2904" spc="-5" dirty="0">
                <a:latin typeface="Arial"/>
                <a:cs typeface="Arial"/>
              </a:rPr>
              <a:t>modified</a:t>
            </a:r>
            <a:endParaRPr sz="2904">
              <a:latin typeface="Arial"/>
              <a:cs typeface="Arial"/>
            </a:endParaRPr>
          </a:p>
          <a:p>
            <a:pPr marL="11526">
              <a:spcBef>
                <a:spcPts val="1815"/>
              </a:spcBef>
            </a:pPr>
            <a:r>
              <a:rPr sz="1634" spc="-127" dirty="0">
                <a:latin typeface="Courier New"/>
                <a:cs typeface="Courier New"/>
              </a:rPr>
              <a:t>struct vfsmount *lookup_mnt(struct path</a:t>
            </a:r>
            <a:r>
              <a:rPr sz="1634" spc="-82" dirty="0">
                <a:latin typeface="Courier New"/>
                <a:cs typeface="Courier New"/>
              </a:rPr>
              <a:t> </a:t>
            </a:r>
            <a:r>
              <a:rPr sz="1634" spc="-127" dirty="0">
                <a:latin typeface="Courier New"/>
                <a:cs typeface="Courier New"/>
              </a:rPr>
              <a:t>*path)</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a:p>
            <a:pPr marL="885192">
              <a:spcBef>
                <a:spcPts val="227"/>
              </a:spcBef>
            </a:pPr>
            <a:r>
              <a:rPr sz="1634" spc="-127" dirty="0">
                <a:latin typeface="Courier New"/>
                <a:cs typeface="Courier New"/>
              </a:rPr>
              <a:t>struct vfsmount</a:t>
            </a:r>
            <a:r>
              <a:rPr sz="1634" spc="-154" dirty="0">
                <a:latin typeface="Courier New"/>
                <a:cs typeface="Courier New"/>
              </a:rPr>
              <a:t> </a:t>
            </a:r>
            <a:r>
              <a:rPr sz="1634" spc="-127" dirty="0">
                <a:latin typeface="Courier New"/>
                <a:cs typeface="Courier New"/>
              </a:rPr>
              <a:t>*mnt;</a:t>
            </a:r>
            <a:endParaRPr sz="1634">
              <a:latin typeface="Courier New"/>
              <a:cs typeface="Courier New"/>
            </a:endParaRPr>
          </a:p>
        </p:txBody>
      </p:sp>
    </p:spTree>
    <p:extLst>
      <p:ext uri="{BB962C8B-B14F-4D97-AF65-F5344CB8AC3E}">
        <p14:creationId xmlns:p14="http://schemas.microsoft.com/office/powerpoint/2010/main" val="3940421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3408" y="564022"/>
            <a:ext cx="8029047" cy="503183"/>
          </a:xfrm>
          <a:prstGeom prst="rect">
            <a:avLst/>
          </a:prstGeom>
        </p:spPr>
        <p:txBody>
          <a:bodyPr vert="horz" wrap="square" lIns="0" tIns="11526" rIns="0" bIns="0" rtlCol="0" anchor="ctr">
            <a:spAutoFit/>
          </a:bodyPr>
          <a:lstStyle/>
          <a:p>
            <a:pPr marL="11526">
              <a:spcBef>
                <a:spcPts val="91"/>
              </a:spcBef>
            </a:pPr>
            <a:r>
              <a:rPr sz="3993" spc="-5"/>
              <a:t>Per-core lookup: scalability </a:t>
            </a:r>
            <a:r>
              <a:rPr sz="3993"/>
              <a:t>is</a:t>
            </a:r>
            <a:r>
              <a:rPr sz="3993" spc="-45"/>
              <a:t> </a:t>
            </a:r>
            <a:r>
              <a:rPr sz="3993" spc="-5"/>
              <a:t>better</a:t>
            </a:r>
            <a:endParaRPr sz="3993"/>
          </a:p>
        </p:txBody>
      </p:sp>
      <p:sp>
        <p:nvSpPr>
          <p:cNvPr id="3" name="object 3"/>
          <p:cNvSpPr/>
          <p:nvPr/>
        </p:nvSpPr>
        <p:spPr>
          <a:xfrm>
            <a:off x="3797707" y="1425772"/>
            <a:ext cx="5441448" cy="4430614"/>
          </a:xfrm>
          <a:custGeom>
            <a:avLst/>
            <a:gdLst/>
            <a:ahLst/>
            <a:cxnLst/>
            <a:rect l="l" t="t" r="r" b="b"/>
            <a:pathLst>
              <a:path w="5995670" h="4881880">
                <a:moveTo>
                  <a:pt x="2998470" y="4881880"/>
                </a:moveTo>
                <a:lnTo>
                  <a:pt x="0" y="4881880"/>
                </a:lnTo>
                <a:lnTo>
                  <a:pt x="0" y="0"/>
                </a:lnTo>
                <a:lnTo>
                  <a:pt x="5995670" y="0"/>
                </a:lnTo>
                <a:lnTo>
                  <a:pt x="5995670" y="4881880"/>
                </a:lnTo>
                <a:lnTo>
                  <a:pt x="2998470" y="4881880"/>
                </a:lnTo>
                <a:close/>
              </a:path>
            </a:pathLst>
          </a:custGeom>
          <a:ln w="3175">
            <a:solidFill>
              <a:srgbClr val="B2B2B2"/>
            </a:solidFill>
          </a:ln>
        </p:spPr>
        <p:txBody>
          <a:bodyPr wrap="square" lIns="0" tIns="0" rIns="0" bIns="0" rtlCol="0"/>
          <a:lstStyle/>
          <a:p>
            <a:endParaRPr sz="1634"/>
          </a:p>
        </p:txBody>
      </p:sp>
      <p:sp>
        <p:nvSpPr>
          <p:cNvPr id="4" name="object 4"/>
          <p:cNvSpPr/>
          <p:nvPr/>
        </p:nvSpPr>
        <p:spPr>
          <a:xfrm>
            <a:off x="3797707" y="5856386"/>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5" name="object 5"/>
          <p:cNvSpPr/>
          <p:nvPr/>
        </p:nvSpPr>
        <p:spPr>
          <a:xfrm>
            <a:off x="3797707" y="5222453"/>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3797707" y="4589673"/>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5652247" y="3956892"/>
            <a:ext cx="3586907" cy="0"/>
          </a:xfrm>
          <a:custGeom>
            <a:avLst/>
            <a:gdLst/>
            <a:ahLst/>
            <a:cxnLst/>
            <a:rect l="l" t="t" r="r" b="b"/>
            <a:pathLst>
              <a:path w="3952240">
                <a:moveTo>
                  <a:pt x="0" y="0"/>
                </a:moveTo>
                <a:lnTo>
                  <a:pt x="395224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797705" y="3956892"/>
            <a:ext cx="1772707" cy="0"/>
          </a:xfrm>
          <a:custGeom>
            <a:avLst/>
            <a:gdLst/>
            <a:ahLst/>
            <a:cxnLst/>
            <a:rect l="l" t="t" r="r" b="b"/>
            <a:pathLst>
              <a:path w="1953260">
                <a:moveTo>
                  <a:pt x="0" y="0"/>
                </a:moveTo>
                <a:lnTo>
                  <a:pt x="1953259" y="0"/>
                </a:lnTo>
              </a:path>
            </a:pathLst>
          </a:custGeom>
          <a:ln w="3175">
            <a:solidFill>
              <a:srgbClr val="B2B2B2"/>
            </a:solidFill>
          </a:ln>
        </p:spPr>
        <p:txBody>
          <a:bodyPr wrap="square" lIns="0" tIns="0" rIns="0" bIns="0" rtlCol="0"/>
          <a:lstStyle/>
          <a:p>
            <a:endParaRPr sz="1634"/>
          </a:p>
        </p:txBody>
      </p:sp>
      <p:sp>
        <p:nvSpPr>
          <p:cNvPr id="9" name="object 9"/>
          <p:cNvSpPr/>
          <p:nvPr/>
        </p:nvSpPr>
        <p:spPr>
          <a:xfrm>
            <a:off x="3797707" y="3324112"/>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7466447" y="2691333"/>
            <a:ext cx="1772707" cy="0"/>
          </a:xfrm>
          <a:custGeom>
            <a:avLst/>
            <a:gdLst/>
            <a:ahLst/>
            <a:cxnLst/>
            <a:rect l="l" t="t" r="r" b="b"/>
            <a:pathLst>
              <a:path w="1953259">
                <a:moveTo>
                  <a:pt x="0" y="0"/>
                </a:moveTo>
                <a:lnTo>
                  <a:pt x="195326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3797706" y="2691333"/>
            <a:ext cx="3586907" cy="0"/>
          </a:xfrm>
          <a:custGeom>
            <a:avLst/>
            <a:gdLst/>
            <a:ahLst/>
            <a:cxnLst/>
            <a:rect l="l" t="t" r="r" b="b"/>
            <a:pathLst>
              <a:path w="3952240">
                <a:moveTo>
                  <a:pt x="0" y="0"/>
                </a:moveTo>
                <a:lnTo>
                  <a:pt x="395224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797707" y="2058553"/>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797707" y="1424619"/>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37977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37977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250678"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250678"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47048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47048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51577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1577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56119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56119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0648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0648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5190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5190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69719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69719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4261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4261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78790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78790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83332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3332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87861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87861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9239154"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9239154"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3797707" y="5856386"/>
            <a:ext cx="5441448" cy="0"/>
          </a:xfrm>
          <a:custGeom>
            <a:avLst/>
            <a:gdLst/>
            <a:ahLst/>
            <a:cxnLst/>
            <a:rect l="l" t="t" r="r" b="b"/>
            <a:pathLst>
              <a:path w="5995670">
                <a:moveTo>
                  <a:pt x="0" y="0"/>
                </a:moveTo>
                <a:lnTo>
                  <a:pt x="5995670"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49295" y="5856386"/>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49295" y="5856386"/>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49295" y="52224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49295" y="52224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49295" y="458967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49295" y="458967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49295" y="395689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49295" y="395689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49295" y="332411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49295" y="332411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49295" y="269133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49295" y="269133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49295" y="20585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49295" y="20585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74929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6" name="object 56"/>
          <p:cNvSpPr/>
          <p:nvPr/>
        </p:nvSpPr>
        <p:spPr>
          <a:xfrm>
            <a:off x="374929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7" name="object 57"/>
          <p:cNvSpPr/>
          <p:nvPr/>
        </p:nvSpPr>
        <p:spPr>
          <a:xfrm>
            <a:off x="3797706" y="1424619"/>
            <a:ext cx="0" cy="4187414"/>
          </a:xfrm>
          <a:custGeom>
            <a:avLst/>
            <a:gdLst/>
            <a:ahLst/>
            <a:cxnLst/>
            <a:rect l="l" t="t" r="r" b="b"/>
            <a:pathLst>
              <a:path h="4613910">
                <a:moveTo>
                  <a:pt x="0" y="0"/>
                </a:moveTo>
                <a:lnTo>
                  <a:pt x="0" y="4613909"/>
                </a:lnTo>
              </a:path>
            </a:pathLst>
          </a:custGeom>
          <a:ln w="3175">
            <a:solidFill>
              <a:srgbClr val="B2B2B2"/>
            </a:solidFill>
          </a:ln>
        </p:spPr>
        <p:txBody>
          <a:bodyPr wrap="square" lIns="0" tIns="0" rIns="0" bIns="0" rtlCol="0"/>
          <a:lstStyle/>
          <a:p>
            <a:endParaRPr sz="1634"/>
          </a:p>
        </p:txBody>
      </p:sp>
      <p:sp>
        <p:nvSpPr>
          <p:cNvPr id="58" name="object 58"/>
          <p:cNvSpPr/>
          <p:nvPr/>
        </p:nvSpPr>
        <p:spPr>
          <a:xfrm>
            <a:off x="3797706" y="5693869"/>
            <a:ext cx="0" cy="162517"/>
          </a:xfrm>
          <a:custGeom>
            <a:avLst/>
            <a:gdLst/>
            <a:ahLst/>
            <a:cxnLst/>
            <a:rect l="l" t="t" r="r" b="b"/>
            <a:pathLst>
              <a:path h="179070">
                <a:moveTo>
                  <a:pt x="0" y="0"/>
                </a:moveTo>
                <a:lnTo>
                  <a:pt x="0" y="179069"/>
                </a:lnTo>
              </a:path>
            </a:pathLst>
          </a:custGeom>
          <a:ln w="3175">
            <a:solidFill>
              <a:srgbClr val="B2B2B2"/>
            </a:solidFill>
          </a:ln>
        </p:spPr>
        <p:txBody>
          <a:bodyPr wrap="square" lIns="0" tIns="0" rIns="0" bIns="0" rtlCol="0"/>
          <a:lstStyle/>
          <a:p>
            <a:endParaRPr sz="1634"/>
          </a:p>
        </p:txBody>
      </p:sp>
      <p:sp>
        <p:nvSpPr>
          <p:cNvPr id="59" name="object 59"/>
          <p:cNvSpPr/>
          <p:nvPr/>
        </p:nvSpPr>
        <p:spPr>
          <a:xfrm>
            <a:off x="3797707" y="2150761"/>
            <a:ext cx="5441448" cy="3501614"/>
          </a:xfrm>
          <a:custGeom>
            <a:avLst/>
            <a:gdLst/>
            <a:ahLst/>
            <a:cxnLst/>
            <a:rect l="l" t="t" r="r" b="b"/>
            <a:pathLst>
              <a:path w="5995670" h="3858260">
                <a:moveTo>
                  <a:pt x="0" y="3858259"/>
                </a:moveTo>
                <a:lnTo>
                  <a:pt x="499110" y="3437890"/>
                </a:lnTo>
                <a:lnTo>
                  <a:pt x="999490" y="2940049"/>
                </a:lnTo>
                <a:lnTo>
                  <a:pt x="1498600" y="2485390"/>
                </a:lnTo>
                <a:lnTo>
                  <a:pt x="1998980" y="2004059"/>
                </a:lnTo>
                <a:lnTo>
                  <a:pt x="2498090" y="1578609"/>
                </a:lnTo>
                <a:lnTo>
                  <a:pt x="2998470" y="1200150"/>
                </a:lnTo>
                <a:lnTo>
                  <a:pt x="3497579" y="877569"/>
                </a:lnTo>
                <a:lnTo>
                  <a:pt x="3997959" y="580389"/>
                </a:lnTo>
                <a:lnTo>
                  <a:pt x="4497070" y="462279"/>
                </a:lnTo>
                <a:lnTo>
                  <a:pt x="4997450" y="266700"/>
                </a:lnTo>
                <a:lnTo>
                  <a:pt x="5496559" y="177800"/>
                </a:lnTo>
                <a:lnTo>
                  <a:pt x="5995670" y="0"/>
                </a:lnTo>
              </a:path>
            </a:pathLst>
          </a:custGeom>
          <a:ln w="63974">
            <a:solidFill>
              <a:srgbClr val="0046FF"/>
            </a:solidFill>
          </a:ln>
        </p:spPr>
        <p:txBody>
          <a:bodyPr wrap="square" lIns="0" tIns="0" rIns="0" bIns="0" rtlCol="0"/>
          <a:lstStyle/>
          <a:p>
            <a:endParaRPr sz="1634"/>
          </a:p>
        </p:txBody>
      </p:sp>
      <p:sp>
        <p:nvSpPr>
          <p:cNvPr id="60" name="object 60"/>
          <p:cNvSpPr/>
          <p:nvPr/>
        </p:nvSpPr>
        <p:spPr>
          <a:xfrm>
            <a:off x="3757365" y="5612034"/>
            <a:ext cx="80682" cy="81835"/>
          </a:xfrm>
          <a:custGeom>
            <a:avLst/>
            <a:gdLst/>
            <a:ahLst/>
            <a:cxnLst/>
            <a:rect l="l" t="t" r="r" b="b"/>
            <a:pathLst>
              <a:path w="88900" h="90170">
                <a:moveTo>
                  <a:pt x="0" y="0"/>
                </a:moveTo>
                <a:lnTo>
                  <a:pt x="88900" y="0"/>
                </a:lnTo>
                <a:lnTo>
                  <a:pt x="88900" y="90170"/>
                </a:lnTo>
                <a:lnTo>
                  <a:pt x="0" y="90170"/>
                </a:lnTo>
                <a:lnTo>
                  <a:pt x="0" y="0"/>
                </a:lnTo>
                <a:close/>
              </a:path>
            </a:pathLst>
          </a:custGeom>
          <a:solidFill>
            <a:srgbClr val="0046FF"/>
          </a:solidFill>
        </p:spPr>
        <p:txBody>
          <a:bodyPr wrap="square" lIns="0" tIns="0" rIns="0" bIns="0" rtlCol="0"/>
          <a:lstStyle/>
          <a:p>
            <a:endParaRPr sz="1634"/>
          </a:p>
        </p:txBody>
      </p:sp>
      <p:sp>
        <p:nvSpPr>
          <p:cNvPr id="61" name="object 61"/>
          <p:cNvSpPr/>
          <p:nvPr/>
        </p:nvSpPr>
        <p:spPr>
          <a:xfrm>
            <a:off x="3757365" y="5612034"/>
            <a:ext cx="80682" cy="81835"/>
          </a:xfrm>
          <a:custGeom>
            <a:avLst/>
            <a:gdLst/>
            <a:ahLst/>
            <a:cxnLst/>
            <a:rect l="l" t="t" r="r" b="b"/>
            <a:pathLst>
              <a:path w="88900" h="90170">
                <a:moveTo>
                  <a:pt x="0" y="0"/>
                </a:moveTo>
                <a:lnTo>
                  <a:pt x="0" y="90170"/>
                </a:lnTo>
                <a:lnTo>
                  <a:pt x="8890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4210338" y="5230522"/>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63" name="object 63"/>
          <p:cNvSpPr/>
          <p:nvPr/>
        </p:nvSpPr>
        <p:spPr>
          <a:xfrm>
            <a:off x="4210338" y="5230522"/>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4663312" y="4778700"/>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65" name="object 65"/>
          <p:cNvSpPr/>
          <p:nvPr/>
        </p:nvSpPr>
        <p:spPr>
          <a:xfrm>
            <a:off x="4663312" y="4778700"/>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5117439" y="4366067"/>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67" name="object 67"/>
          <p:cNvSpPr/>
          <p:nvPr/>
        </p:nvSpPr>
        <p:spPr>
          <a:xfrm>
            <a:off x="5117439" y="4366067"/>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5570411" y="3928077"/>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69" name="object 69"/>
          <p:cNvSpPr/>
          <p:nvPr/>
        </p:nvSpPr>
        <p:spPr>
          <a:xfrm>
            <a:off x="5570411" y="3928077"/>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024538" y="3541954"/>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71" name="object 71"/>
          <p:cNvSpPr/>
          <p:nvPr/>
        </p:nvSpPr>
        <p:spPr>
          <a:xfrm>
            <a:off x="6024538" y="3541954"/>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477513" y="3199632"/>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73" name="object 73"/>
          <p:cNvSpPr/>
          <p:nvPr/>
        </p:nvSpPr>
        <p:spPr>
          <a:xfrm>
            <a:off x="6477513" y="3199632"/>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31639" y="2905717"/>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75" name="object 75"/>
          <p:cNvSpPr/>
          <p:nvPr/>
        </p:nvSpPr>
        <p:spPr>
          <a:xfrm>
            <a:off x="6931639" y="2905717"/>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7384612" y="2637160"/>
            <a:ext cx="81835" cy="81835"/>
          </a:xfrm>
          <a:custGeom>
            <a:avLst/>
            <a:gdLst/>
            <a:ahLst/>
            <a:cxnLst/>
            <a:rect l="l" t="t" r="r" b="b"/>
            <a:pathLst>
              <a:path w="90170" h="90169">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77" name="object 77"/>
          <p:cNvSpPr/>
          <p:nvPr/>
        </p:nvSpPr>
        <p:spPr>
          <a:xfrm>
            <a:off x="7384612" y="2637160"/>
            <a:ext cx="81835" cy="81835"/>
          </a:xfrm>
          <a:custGeom>
            <a:avLst/>
            <a:gdLst/>
            <a:ahLst/>
            <a:cxnLst/>
            <a:rect l="l" t="t" r="r" b="b"/>
            <a:pathLst>
              <a:path w="90170" h="90169">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7838739" y="2529968"/>
            <a:ext cx="81835" cy="81835"/>
          </a:xfrm>
          <a:custGeom>
            <a:avLst/>
            <a:gdLst/>
            <a:ahLst/>
            <a:cxnLst/>
            <a:rect l="l" t="t" r="r" b="b"/>
            <a:pathLst>
              <a:path w="90170" h="90169">
                <a:moveTo>
                  <a:pt x="0" y="0"/>
                </a:moveTo>
                <a:lnTo>
                  <a:pt x="90169" y="0"/>
                </a:lnTo>
                <a:lnTo>
                  <a:pt x="90169" y="90170"/>
                </a:lnTo>
                <a:lnTo>
                  <a:pt x="0" y="90170"/>
                </a:lnTo>
                <a:lnTo>
                  <a:pt x="0" y="0"/>
                </a:lnTo>
                <a:close/>
              </a:path>
            </a:pathLst>
          </a:custGeom>
          <a:solidFill>
            <a:srgbClr val="0046FF"/>
          </a:solidFill>
        </p:spPr>
        <p:txBody>
          <a:bodyPr wrap="square" lIns="0" tIns="0" rIns="0" bIns="0" rtlCol="0"/>
          <a:lstStyle/>
          <a:p>
            <a:endParaRPr sz="1634"/>
          </a:p>
        </p:txBody>
      </p:sp>
      <p:sp>
        <p:nvSpPr>
          <p:cNvPr id="79" name="object 79"/>
          <p:cNvSpPr/>
          <p:nvPr/>
        </p:nvSpPr>
        <p:spPr>
          <a:xfrm>
            <a:off x="7838739" y="2529968"/>
            <a:ext cx="81835" cy="81835"/>
          </a:xfrm>
          <a:custGeom>
            <a:avLst/>
            <a:gdLst/>
            <a:ahLst/>
            <a:cxnLst/>
            <a:rect l="l" t="t" r="r" b="b"/>
            <a:pathLst>
              <a:path w="90170" h="90169">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8291713" y="2352467"/>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81" name="object 81"/>
          <p:cNvSpPr/>
          <p:nvPr/>
        </p:nvSpPr>
        <p:spPr>
          <a:xfrm>
            <a:off x="8291713" y="2352467"/>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8745839" y="2270632"/>
            <a:ext cx="80682" cy="81835"/>
          </a:xfrm>
          <a:custGeom>
            <a:avLst/>
            <a:gdLst/>
            <a:ahLst/>
            <a:cxnLst/>
            <a:rect l="l" t="t" r="r" b="b"/>
            <a:pathLst>
              <a:path w="88900" h="90169">
                <a:moveTo>
                  <a:pt x="0" y="0"/>
                </a:moveTo>
                <a:lnTo>
                  <a:pt x="88900" y="0"/>
                </a:lnTo>
                <a:lnTo>
                  <a:pt x="88900" y="90170"/>
                </a:lnTo>
                <a:lnTo>
                  <a:pt x="0" y="90170"/>
                </a:lnTo>
                <a:lnTo>
                  <a:pt x="0" y="0"/>
                </a:lnTo>
                <a:close/>
              </a:path>
            </a:pathLst>
          </a:custGeom>
          <a:solidFill>
            <a:srgbClr val="0046FF"/>
          </a:solidFill>
        </p:spPr>
        <p:txBody>
          <a:bodyPr wrap="square" lIns="0" tIns="0" rIns="0" bIns="0" rtlCol="0"/>
          <a:lstStyle/>
          <a:p>
            <a:endParaRPr sz="1634"/>
          </a:p>
        </p:txBody>
      </p:sp>
      <p:sp>
        <p:nvSpPr>
          <p:cNvPr id="83" name="object 83"/>
          <p:cNvSpPr/>
          <p:nvPr/>
        </p:nvSpPr>
        <p:spPr>
          <a:xfrm>
            <a:off x="8745839" y="2270632"/>
            <a:ext cx="80682" cy="81835"/>
          </a:xfrm>
          <a:custGeom>
            <a:avLst/>
            <a:gdLst/>
            <a:ahLst/>
            <a:cxnLst/>
            <a:rect l="l" t="t" r="r" b="b"/>
            <a:pathLst>
              <a:path w="88900" h="90169">
                <a:moveTo>
                  <a:pt x="0" y="0"/>
                </a:moveTo>
                <a:lnTo>
                  <a:pt x="0" y="90170"/>
                </a:lnTo>
                <a:lnTo>
                  <a:pt x="8890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9198813" y="2110421"/>
            <a:ext cx="81835" cy="81835"/>
          </a:xfrm>
          <a:custGeom>
            <a:avLst/>
            <a:gdLst/>
            <a:ahLst/>
            <a:cxnLst/>
            <a:rect l="l" t="t" r="r" b="b"/>
            <a:pathLst>
              <a:path w="90170" h="90169">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85" name="object 85"/>
          <p:cNvSpPr/>
          <p:nvPr/>
        </p:nvSpPr>
        <p:spPr>
          <a:xfrm>
            <a:off x="9198813" y="2110421"/>
            <a:ext cx="81835" cy="81835"/>
          </a:xfrm>
          <a:custGeom>
            <a:avLst/>
            <a:gdLst/>
            <a:ahLst/>
            <a:cxnLst/>
            <a:rect l="l" t="t" r="r" b="b"/>
            <a:pathLst>
              <a:path w="90170" h="90169">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3797707" y="2678653"/>
            <a:ext cx="5441448" cy="2973721"/>
          </a:xfrm>
          <a:custGeom>
            <a:avLst/>
            <a:gdLst/>
            <a:ahLst/>
            <a:cxnLst/>
            <a:rect l="l" t="t" r="r" b="b"/>
            <a:pathLst>
              <a:path w="5995670" h="3276600">
                <a:moveTo>
                  <a:pt x="0" y="3276600"/>
                </a:moveTo>
                <a:lnTo>
                  <a:pt x="499110" y="2858770"/>
                </a:lnTo>
                <a:lnTo>
                  <a:pt x="999490" y="2364740"/>
                </a:lnTo>
                <a:lnTo>
                  <a:pt x="1498600" y="1916430"/>
                </a:lnTo>
                <a:lnTo>
                  <a:pt x="1998980" y="1464310"/>
                </a:lnTo>
                <a:lnTo>
                  <a:pt x="2498090" y="1041400"/>
                </a:lnTo>
                <a:lnTo>
                  <a:pt x="2998470" y="669290"/>
                </a:lnTo>
                <a:lnTo>
                  <a:pt x="3497579" y="365760"/>
                </a:lnTo>
                <a:lnTo>
                  <a:pt x="3997959" y="111760"/>
                </a:lnTo>
                <a:lnTo>
                  <a:pt x="4497070" y="15240"/>
                </a:lnTo>
                <a:lnTo>
                  <a:pt x="4997450" y="0"/>
                </a:lnTo>
                <a:lnTo>
                  <a:pt x="5496559" y="1684020"/>
                </a:lnTo>
                <a:lnTo>
                  <a:pt x="5995670" y="2081530"/>
                </a:lnTo>
              </a:path>
            </a:pathLst>
          </a:custGeom>
          <a:ln w="63974">
            <a:solidFill>
              <a:srgbClr val="999999"/>
            </a:solidFill>
          </a:ln>
        </p:spPr>
        <p:txBody>
          <a:bodyPr wrap="square" lIns="0" tIns="0" rIns="0" bIns="0" rtlCol="0"/>
          <a:lstStyle/>
          <a:p>
            <a:endParaRPr sz="1634"/>
          </a:p>
        </p:txBody>
      </p:sp>
      <p:sp>
        <p:nvSpPr>
          <p:cNvPr id="87" name="object 87"/>
          <p:cNvSpPr/>
          <p:nvPr/>
        </p:nvSpPr>
        <p:spPr>
          <a:xfrm>
            <a:off x="3757365" y="5612034"/>
            <a:ext cx="80682" cy="81835"/>
          </a:xfrm>
          <a:custGeom>
            <a:avLst/>
            <a:gdLst/>
            <a:ahLst/>
            <a:cxnLst/>
            <a:rect l="l" t="t" r="r" b="b"/>
            <a:pathLst>
              <a:path w="88900" h="90170">
                <a:moveTo>
                  <a:pt x="44450" y="0"/>
                </a:moveTo>
                <a:lnTo>
                  <a:pt x="0" y="44450"/>
                </a:lnTo>
                <a:lnTo>
                  <a:pt x="44450" y="90170"/>
                </a:lnTo>
                <a:lnTo>
                  <a:pt x="88900" y="44450"/>
                </a:lnTo>
                <a:lnTo>
                  <a:pt x="44450" y="0"/>
                </a:lnTo>
                <a:close/>
              </a:path>
            </a:pathLst>
          </a:custGeom>
          <a:solidFill>
            <a:srgbClr val="999999"/>
          </a:solidFill>
        </p:spPr>
        <p:txBody>
          <a:bodyPr wrap="square" lIns="0" tIns="0" rIns="0" bIns="0" rtlCol="0"/>
          <a:lstStyle/>
          <a:p>
            <a:endParaRPr sz="1634"/>
          </a:p>
        </p:txBody>
      </p:sp>
      <p:sp>
        <p:nvSpPr>
          <p:cNvPr id="88" name="object 88"/>
          <p:cNvSpPr/>
          <p:nvPr/>
        </p:nvSpPr>
        <p:spPr>
          <a:xfrm>
            <a:off x="3757365" y="5612034"/>
            <a:ext cx="80682" cy="81835"/>
          </a:xfrm>
          <a:custGeom>
            <a:avLst/>
            <a:gdLst/>
            <a:ahLst/>
            <a:cxnLst/>
            <a:rect l="l" t="t" r="r" b="b"/>
            <a:pathLst>
              <a:path w="88900" h="90170">
                <a:moveTo>
                  <a:pt x="0" y="44450"/>
                </a:moveTo>
                <a:lnTo>
                  <a:pt x="44450" y="90170"/>
                </a:lnTo>
                <a:lnTo>
                  <a:pt x="8890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4210338" y="5232827"/>
            <a:ext cx="81835" cy="81835"/>
          </a:xfrm>
          <a:custGeom>
            <a:avLst/>
            <a:gdLst/>
            <a:ahLst/>
            <a:cxnLst/>
            <a:rect l="l" t="t" r="r" b="b"/>
            <a:pathLst>
              <a:path w="90169" h="90170">
                <a:moveTo>
                  <a:pt x="44450" y="0"/>
                </a:moveTo>
                <a:lnTo>
                  <a:pt x="0" y="44450"/>
                </a:lnTo>
                <a:lnTo>
                  <a:pt x="44450" y="90169"/>
                </a:lnTo>
                <a:lnTo>
                  <a:pt x="90169" y="44450"/>
                </a:lnTo>
                <a:lnTo>
                  <a:pt x="44450" y="0"/>
                </a:lnTo>
                <a:close/>
              </a:path>
            </a:pathLst>
          </a:custGeom>
          <a:solidFill>
            <a:srgbClr val="999999"/>
          </a:solidFill>
        </p:spPr>
        <p:txBody>
          <a:bodyPr wrap="square" lIns="0" tIns="0" rIns="0" bIns="0" rtlCol="0"/>
          <a:lstStyle/>
          <a:p>
            <a:endParaRPr sz="1634"/>
          </a:p>
        </p:txBody>
      </p:sp>
      <p:sp>
        <p:nvSpPr>
          <p:cNvPr id="90" name="object 90"/>
          <p:cNvSpPr/>
          <p:nvPr/>
        </p:nvSpPr>
        <p:spPr>
          <a:xfrm>
            <a:off x="4210338" y="5232827"/>
            <a:ext cx="81835" cy="81835"/>
          </a:xfrm>
          <a:custGeom>
            <a:avLst/>
            <a:gdLst/>
            <a:ahLst/>
            <a:cxnLst/>
            <a:rect l="l" t="t" r="r" b="b"/>
            <a:pathLst>
              <a:path w="90169"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4663312" y="4784464"/>
            <a:ext cx="81835" cy="81835"/>
          </a:xfrm>
          <a:custGeom>
            <a:avLst/>
            <a:gdLst/>
            <a:ahLst/>
            <a:cxnLst/>
            <a:rect l="l" t="t" r="r" b="b"/>
            <a:pathLst>
              <a:path w="90170" h="90170">
                <a:moveTo>
                  <a:pt x="45720" y="0"/>
                </a:moveTo>
                <a:lnTo>
                  <a:pt x="0" y="44449"/>
                </a:lnTo>
                <a:lnTo>
                  <a:pt x="45720" y="90169"/>
                </a:lnTo>
                <a:lnTo>
                  <a:pt x="90170" y="44449"/>
                </a:lnTo>
                <a:lnTo>
                  <a:pt x="45720" y="0"/>
                </a:lnTo>
                <a:close/>
              </a:path>
            </a:pathLst>
          </a:custGeom>
          <a:solidFill>
            <a:srgbClr val="999999"/>
          </a:solidFill>
        </p:spPr>
        <p:txBody>
          <a:bodyPr wrap="square" lIns="0" tIns="0" rIns="0" bIns="0" rtlCol="0"/>
          <a:lstStyle/>
          <a:p>
            <a:endParaRPr sz="1634"/>
          </a:p>
        </p:txBody>
      </p:sp>
      <p:sp>
        <p:nvSpPr>
          <p:cNvPr id="92" name="object 92"/>
          <p:cNvSpPr/>
          <p:nvPr/>
        </p:nvSpPr>
        <p:spPr>
          <a:xfrm>
            <a:off x="4663312" y="4784464"/>
            <a:ext cx="81835" cy="81835"/>
          </a:xfrm>
          <a:custGeom>
            <a:avLst/>
            <a:gdLst/>
            <a:ahLst/>
            <a:cxnLst/>
            <a:rect l="l" t="t" r="r" b="b"/>
            <a:pathLst>
              <a:path w="90170" h="90170">
                <a:moveTo>
                  <a:pt x="0" y="44449"/>
                </a:moveTo>
                <a:lnTo>
                  <a:pt x="45720" y="90169"/>
                </a:lnTo>
                <a:lnTo>
                  <a:pt x="90170" y="44449"/>
                </a:lnTo>
                <a:lnTo>
                  <a:pt x="45720" y="0"/>
                </a:lnTo>
                <a:lnTo>
                  <a:pt x="0" y="44449"/>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5117439" y="4377593"/>
            <a:ext cx="81835" cy="81835"/>
          </a:xfrm>
          <a:custGeom>
            <a:avLst/>
            <a:gdLst/>
            <a:ahLst/>
            <a:cxnLst/>
            <a:rect l="l" t="t" r="r" b="b"/>
            <a:pathLst>
              <a:path w="90170" h="90170">
                <a:moveTo>
                  <a:pt x="44450" y="0"/>
                </a:moveTo>
                <a:lnTo>
                  <a:pt x="0" y="44450"/>
                </a:lnTo>
                <a:lnTo>
                  <a:pt x="44450" y="90169"/>
                </a:lnTo>
                <a:lnTo>
                  <a:pt x="90169" y="44450"/>
                </a:lnTo>
                <a:lnTo>
                  <a:pt x="44450" y="0"/>
                </a:lnTo>
                <a:close/>
              </a:path>
            </a:pathLst>
          </a:custGeom>
          <a:solidFill>
            <a:srgbClr val="999999"/>
          </a:solidFill>
        </p:spPr>
        <p:txBody>
          <a:bodyPr wrap="square" lIns="0" tIns="0" rIns="0" bIns="0" rtlCol="0"/>
          <a:lstStyle/>
          <a:p>
            <a:endParaRPr sz="1634"/>
          </a:p>
        </p:txBody>
      </p:sp>
      <p:sp>
        <p:nvSpPr>
          <p:cNvPr id="94" name="object 94"/>
          <p:cNvSpPr/>
          <p:nvPr/>
        </p:nvSpPr>
        <p:spPr>
          <a:xfrm>
            <a:off x="5117439" y="4377593"/>
            <a:ext cx="81835" cy="81835"/>
          </a:xfrm>
          <a:custGeom>
            <a:avLst/>
            <a:gdLst/>
            <a:ahLst/>
            <a:cxnLst/>
            <a:rect l="l" t="t" r="r" b="b"/>
            <a:pathLst>
              <a:path w="90170"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5570411" y="3966114"/>
            <a:ext cx="81835" cy="81835"/>
          </a:xfrm>
          <a:custGeom>
            <a:avLst/>
            <a:gdLst/>
            <a:ahLst/>
            <a:cxnLst/>
            <a:rect l="l" t="t" r="r" b="b"/>
            <a:pathLst>
              <a:path w="90170" h="90170">
                <a:moveTo>
                  <a:pt x="45720" y="0"/>
                </a:moveTo>
                <a:lnTo>
                  <a:pt x="0" y="45719"/>
                </a:lnTo>
                <a:lnTo>
                  <a:pt x="45720" y="90169"/>
                </a:lnTo>
                <a:lnTo>
                  <a:pt x="90170" y="45719"/>
                </a:lnTo>
                <a:lnTo>
                  <a:pt x="45720" y="0"/>
                </a:lnTo>
                <a:close/>
              </a:path>
            </a:pathLst>
          </a:custGeom>
          <a:solidFill>
            <a:srgbClr val="999999"/>
          </a:solidFill>
        </p:spPr>
        <p:txBody>
          <a:bodyPr wrap="square" lIns="0" tIns="0" rIns="0" bIns="0" rtlCol="0"/>
          <a:lstStyle/>
          <a:p>
            <a:endParaRPr sz="1634"/>
          </a:p>
        </p:txBody>
      </p:sp>
      <p:sp>
        <p:nvSpPr>
          <p:cNvPr id="96" name="object 96"/>
          <p:cNvSpPr/>
          <p:nvPr/>
        </p:nvSpPr>
        <p:spPr>
          <a:xfrm>
            <a:off x="5570411" y="3966114"/>
            <a:ext cx="81835" cy="81835"/>
          </a:xfrm>
          <a:custGeom>
            <a:avLst/>
            <a:gdLst/>
            <a:ahLst/>
            <a:cxnLst/>
            <a:rect l="l" t="t" r="r" b="b"/>
            <a:pathLst>
              <a:path w="90170" h="90170">
                <a:moveTo>
                  <a:pt x="0" y="45719"/>
                </a:moveTo>
                <a:lnTo>
                  <a:pt x="45720" y="90169"/>
                </a:lnTo>
                <a:lnTo>
                  <a:pt x="90170" y="45719"/>
                </a:lnTo>
                <a:lnTo>
                  <a:pt x="45720" y="0"/>
                </a:lnTo>
                <a:lnTo>
                  <a:pt x="0" y="45719"/>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024538" y="3583449"/>
            <a:ext cx="81835" cy="81835"/>
          </a:xfrm>
          <a:custGeom>
            <a:avLst/>
            <a:gdLst/>
            <a:ahLst/>
            <a:cxnLst/>
            <a:rect l="l" t="t" r="r" b="b"/>
            <a:pathLst>
              <a:path w="90170" h="90170">
                <a:moveTo>
                  <a:pt x="44450" y="0"/>
                </a:moveTo>
                <a:lnTo>
                  <a:pt x="0" y="44450"/>
                </a:lnTo>
                <a:lnTo>
                  <a:pt x="44450" y="90170"/>
                </a:lnTo>
                <a:lnTo>
                  <a:pt x="90169" y="44450"/>
                </a:lnTo>
                <a:lnTo>
                  <a:pt x="44450" y="0"/>
                </a:lnTo>
                <a:close/>
              </a:path>
            </a:pathLst>
          </a:custGeom>
          <a:solidFill>
            <a:srgbClr val="999999"/>
          </a:solidFill>
        </p:spPr>
        <p:txBody>
          <a:bodyPr wrap="square" lIns="0" tIns="0" rIns="0" bIns="0" rtlCol="0"/>
          <a:lstStyle/>
          <a:p>
            <a:endParaRPr sz="1634"/>
          </a:p>
        </p:txBody>
      </p:sp>
      <p:sp>
        <p:nvSpPr>
          <p:cNvPr id="98" name="object 98"/>
          <p:cNvSpPr/>
          <p:nvPr/>
        </p:nvSpPr>
        <p:spPr>
          <a:xfrm>
            <a:off x="6024538" y="3583449"/>
            <a:ext cx="81835" cy="81835"/>
          </a:xfrm>
          <a:custGeom>
            <a:avLst/>
            <a:gdLst/>
            <a:ahLst/>
            <a:cxnLst/>
            <a:rect l="l" t="t" r="r" b="b"/>
            <a:pathLst>
              <a:path w="90170" h="90170">
                <a:moveTo>
                  <a:pt x="0" y="44450"/>
                </a:moveTo>
                <a:lnTo>
                  <a:pt x="44450" y="90170"/>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477513" y="3244583"/>
            <a:ext cx="81835" cy="81835"/>
          </a:xfrm>
          <a:custGeom>
            <a:avLst/>
            <a:gdLst/>
            <a:ahLst/>
            <a:cxnLst/>
            <a:rect l="l" t="t" r="r" b="b"/>
            <a:pathLst>
              <a:path w="90170" h="90170">
                <a:moveTo>
                  <a:pt x="45719" y="0"/>
                </a:moveTo>
                <a:lnTo>
                  <a:pt x="0" y="45720"/>
                </a:lnTo>
                <a:lnTo>
                  <a:pt x="45719" y="90170"/>
                </a:lnTo>
                <a:lnTo>
                  <a:pt x="90169" y="45720"/>
                </a:lnTo>
                <a:lnTo>
                  <a:pt x="45719" y="0"/>
                </a:lnTo>
                <a:close/>
              </a:path>
            </a:pathLst>
          </a:custGeom>
          <a:solidFill>
            <a:srgbClr val="999999"/>
          </a:solidFill>
        </p:spPr>
        <p:txBody>
          <a:bodyPr wrap="square" lIns="0" tIns="0" rIns="0" bIns="0" rtlCol="0"/>
          <a:lstStyle/>
          <a:p>
            <a:endParaRPr sz="1634"/>
          </a:p>
        </p:txBody>
      </p:sp>
      <p:sp>
        <p:nvSpPr>
          <p:cNvPr id="100" name="object 100"/>
          <p:cNvSpPr/>
          <p:nvPr/>
        </p:nvSpPr>
        <p:spPr>
          <a:xfrm>
            <a:off x="6477513" y="3244583"/>
            <a:ext cx="81835" cy="81835"/>
          </a:xfrm>
          <a:custGeom>
            <a:avLst/>
            <a:gdLst/>
            <a:ahLst/>
            <a:cxnLst/>
            <a:rect l="l" t="t" r="r" b="b"/>
            <a:pathLst>
              <a:path w="90170" h="90170">
                <a:moveTo>
                  <a:pt x="0" y="45720"/>
                </a:moveTo>
                <a:lnTo>
                  <a:pt x="45719" y="90170"/>
                </a:lnTo>
                <a:lnTo>
                  <a:pt x="90169" y="45720"/>
                </a:lnTo>
                <a:lnTo>
                  <a:pt x="45719" y="0"/>
                </a:lnTo>
                <a:lnTo>
                  <a:pt x="0" y="4572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931639" y="2970264"/>
            <a:ext cx="81835" cy="81835"/>
          </a:xfrm>
          <a:custGeom>
            <a:avLst/>
            <a:gdLst/>
            <a:ahLst/>
            <a:cxnLst/>
            <a:rect l="l" t="t" r="r" b="b"/>
            <a:pathLst>
              <a:path w="90170" h="90170">
                <a:moveTo>
                  <a:pt x="44450" y="0"/>
                </a:moveTo>
                <a:lnTo>
                  <a:pt x="0" y="44450"/>
                </a:lnTo>
                <a:lnTo>
                  <a:pt x="44450" y="90170"/>
                </a:lnTo>
                <a:lnTo>
                  <a:pt x="90170" y="44450"/>
                </a:lnTo>
                <a:lnTo>
                  <a:pt x="44450" y="0"/>
                </a:lnTo>
                <a:close/>
              </a:path>
            </a:pathLst>
          </a:custGeom>
          <a:solidFill>
            <a:srgbClr val="999999"/>
          </a:solidFill>
        </p:spPr>
        <p:txBody>
          <a:bodyPr wrap="square" lIns="0" tIns="0" rIns="0" bIns="0" rtlCol="0"/>
          <a:lstStyle/>
          <a:p>
            <a:endParaRPr sz="1634"/>
          </a:p>
        </p:txBody>
      </p:sp>
      <p:sp>
        <p:nvSpPr>
          <p:cNvPr id="102" name="object 102"/>
          <p:cNvSpPr/>
          <p:nvPr/>
        </p:nvSpPr>
        <p:spPr>
          <a:xfrm>
            <a:off x="6931639" y="2970264"/>
            <a:ext cx="81835" cy="81835"/>
          </a:xfrm>
          <a:custGeom>
            <a:avLst/>
            <a:gdLst/>
            <a:ahLst/>
            <a:cxnLst/>
            <a:rect l="l" t="t" r="r" b="b"/>
            <a:pathLst>
              <a:path w="90170" h="90170">
                <a:moveTo>
                  <a:pt x="0" y="44450"/>
                </a:moveTo>
                <a:lnTo>
                  <a:pt x="44450" y="90170"/>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384612" y="2739741"/>
            <a:ext cx="81835" cy="80682"/>
          </a:xfrm>
          <a:custGeom>
            <a:avLst/>
            <a:gdLst/>
            <a:ahLst/>
            <a:cxnLst/>
            <a:rect l="l" t="t" r="r" b="b"/>
            <a:pathLst>
              <a:path w="90170" h="88900">
                <a:moveTo>
                  <a:pt x="45719" y="0"/>
                </a:moveTo>
                <a:lnTo>
                  <a:pt x="0" y="44450"/>
                </a:lnTo>
                <a:lnTo>
                  <a:pt x="45719" y="88900"/>
                </a:lnTo>
                <a:lnTo>
                  <a:pt x="90169" y="44450"/>
                </a:lnTo>
                <a:lnTo>
                  <a:pt x="45719" y="0"/>
                </a:lnTo>
                <a:close/>
              </a:path>
            </a:pathLst>
          </a:custGeom>
          <a:solidFill>
            <a:srgbClr val="999999"/>
          </a:solidFill>
        </p:spPr>
        <p:txBody>
          <a:bodyPr wrap="square" lIns="0" tIns="0" rIns="0" bIns="0" rtlCol="0"/>
          <a:lstStyle/>
          <a:p>
            <a:endParaRPr sz="1634"/>
          </a:p>
        </p:txBody>
      </p:sp>
      <p:sp>
        <p:nvSpPr>
          <p:cNvPr id="104" name="object 104"/>
          <p:cNvSpPr/>
          <p:nvPr/>
        </p:nvSpPr>
        <p:spPr>
          <a:xfrm>
            <a:off x="7384612" y="2739741"/>
            <a:ext cx="81835" cy="80682"/>
          </a:xfrm>
          <a:custGeom>
            <a:avLst/>
            <a:gdLst/>
            <a:ahLst/>
            <a:cxnLst/>
            <a:rect l="l" t="t" r="r" b="b"/>
            <a:pathLst>
              <a:path w="90170" h="88900">
                <a:moveTo>
                  <a:pt x="0" y="44450"/>
                </a:moveTo>
                <a:lnTo>
                  <a:pt x="45719" y="88900"/>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38739" y="2652144"/>
            <a:ext cx="81835" cy="80682"/>
          </a:xfrm>
          <a:custGeom>
            <a:avLst/>
            <a:gdLst/>
            <a:ahLst/>
            <a:cxnLst/>
            <a:rect l="l" t="t" r="r" b="b"/>
            <a:pathLst>
              <a:path w="90170" h="88900">
                <a:moveTo>
                  <a:pt x="44450" y="0"/>
                </a:moveTo>
                <a:lnTo>
                  <a:pt x="0" y="44450"/>
                </a:lnTo>
                <a:lnTo>
                  <a:pt x="44450" y="88900"/>
                </a:lnTo>
                <a:lnTo>
                  <a:pt x="90169" y="44450"/>
                </a:lnTo>
                <a:lnTo>
                  <a:pt x="44450" y="0"/>
                </a:lnTo>
                <a:close/>
              </a:path>
            </a:pathLst>
          </a:custGeom>
          <a:solidFill>
            <a:srgbClr val="999999"/>
          </a:solidFill>
        </p:spPr>
        <p:txBody>
          <a:bodyPr wrap="square" lIns="0" tIns="0" rIns="0" bIns="0" rtlCol="0"/>
          <a:lstStyle/>
          <a:p>
            <a:endParaRPr sz="1634"/>
          </a:p>
        </p:txBody>
      </p:sp>
      <p:sp>
        <p:nvSpPr>
          <p:cNvPr id="106" name="object 106"/>
          <p:cNvSpPr/>
          <p:nvPr/>
        </p:nvSpPr>
        <p:spPr>
          <a:xfrm>
            <a:off x="7838739" y="2652144"/>
            <a:ext cx="81835" cy="80682"/>
          </a:xfrm>
          <a:custGeom>
            <a:avLst/>
            <a:gdLst/>
            <a:ahLst/>
            <a:cxnLst/>
            <a:rect l="l" t="t" r="r" b="b"/>
            <a:pathLst>
              <a:path w="90170" h="88900">
                <a:moveTo>
                  <a:pt x="0" y="44450"/>
                </a:moveTo>
                <a:lnTo>
                  <a:pt x="44450" y="88900"/>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291713" y="2638313"/>
            <a:ext cx="81835" cy="81835"/>
          </a:xfrm>
          <a:custGeom>
            <a:avLst/>
            <a:gdLst/>
            <a:ahLst/>
            <a:cxnLst/>
            <a:rect l="l" t="t" r="r" b="b"/>
            <a:pathLst>
              <a:path w="90170" h="90169">
                <a:moveTo>
                  <a:pt x="45720" y="0"/>
                </a:moveTo>
                <a:lnTo>
                  <a:pt x="0" y="44450"/>
                </a:lnTo>
                <a:lnTo>
                  <a:pt x="45720" y="90170"/>
                </a:lnTo>
                <a:lnTo>
                  <a:pt x="90170" y="44450"/>
                </a:lnTo>
                <a:lnTo>
                  <a:pt x="45720" y="0"/>
                </a:lnTo>
                <a:close/>
              </a:path>
            </a:pathLst>
          </a:custGeom>
          <a:solidFill>
            <a:srgbClr val="999999"/>
          </a:solidFill>
        </p:spPr>
        <p:txBody>
          <a:bodyPr wrap="square" lIns="0" tIns="0" rIns="0" bIns="0" rtlCol="0"/>
          <a:lstStyle/>
          <a:p>
            <a:endParaRPr sz="1634"/>
          </a:p>
        </p:txBody>
      </p:sp>
      <p:sp>
        <p:nvSpPr>
          <p:cNvPr id="108" name="object 108"/>
          <p:cNvSpPr/>
          <p:nvPr/>
        </p:nvSpPr>
        <p:spPr>
          <a:xfrm>
            <a:off x="8291713" y="2638313"/>
            <a:ext cx="81835" cy="81835"/>
          </a:xfrm>
          <a:custGeom>
            <a:avLst/>
            <a:gdLst/>
            <a:ahLst/>
            <a:cxnLst/>
            <a:rect l="l" t="t" r="r" b="b"/>
            <a:pathLst>
              <a:path w="90170" h="90169">
                <a:moveTo>
                  <a:pt x="0" y="44450"/>
                </a:moveTo>
                <a:lnTo>
                  <a:pt x="45720" y="90170"/>
                </a:lnTo>
                <a:lnTo>
                  <a:pt x="90170" y="44450"/>
                </a:lnTo>
                <a:lnTo>
                  <a:pt x="45720" y="0"/>
                </a:lnTo>
                <a:lnTo>
                  <a:pt x="0" y="4445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8745839" y="4166668"/>
            <a:ext cx="80682" cy="81835"/>
          </a:xfrm>
          <a:custGeom>
            <a:avLst/>
            <a:gdLst/>
            <a:ahLst/>
            <a:cxnLst/>
            <a:rect l="l" t="t" r="r" b="b"/>
            <a:pathLst>
              <a:path w="88900" h="90170">
                <a:moveTo>
                  <a:pt x="44450" y="0"/>
                </a:moveTo>
                <a:lnTo>
                  <a:pt x="0" y="44450"/>
                </a:lnTo>
                <a:lnTo>
                  <a:pt x="44450" y="90169"/>
                </a:lnTo>
                <a:lnTo>
                  <a:pt x="88900" y="44450"/>
                </a:lnTo>
                <a:lnTo>
                  <a:pt x="44450" y="0"/>
                </a:lnTo>
                <a:close/>
              </a:path>
            </a:pathLst>
          </a:custGeom>
          <a:solidFill>
            <a:srgbClr val="999999"/>
          </a:solidFill>
        </p:spPr>
        <p:txBody>
          <a:bodyPr wrap="square" lIns="0" tIns="0" rIns="0" bIns="0" rtlCol="0"/>
          <a:lstStyle/>
          <a:p>
            <a:endParaRPr sz="1634"/>
          </a:p>
        </p:txBody>
      </p:sp>
      <p:sp>
        <p:nvSpPr>
          <p:cNvPr id="110" name="object 110"/>
          <p:cNvSpPr/>
          <p:nvPr/>
        </p:nvSpPr>
        <p:spPr>
          <a:xfrm>
            <a:off x="8745839" y="4166668"/>
            <a:ext cx="80682" cy="81835"/>
          </a:xfrm>
          <a:custGeom>
            <a:avLst/>
            <a:gdLst/>
            <a:ahLst/>
            <a:cxnLst/>
            <a:rect l="l" t="t" r="r" b="b"/>
            <a:pathLst>
              <a:path w="88900" h="90170">
                <a:moveTo>
                  <a:pt x="0" y="44450"/>
                </a:moveTo>
                <a:lnTo>
                  <a:pt x="44450" y="90169"/>
                </a:lnTo>
                <a:lnTo>
                  <a:pt x="8890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9198813" y="4527433"/>
            <a:ext cx="81835" cy="81835"/>
          </a:xfrm>
          <a:custGeom>
            <a:avLst/>
            <a:gdLst/>
            <a:ahLst/>
            <a:cxnLst/>
            <a:rect l="l" t="t" r="r" b="b"/>
            <a:pathLst>
              <a:path w="90170" h="90170">
                <a:moveTo>
                  <a:pt x="44450" y="0"/>
                </a:moveTo>
                <a:lnTo>
                  <a:pt x="0" y="44450"/>
                </a:lnTo>
                <a:lnTo>
                  <a:pt x="44450" y="90169"/>
                </a:lnTo>
                <a:lnTo>
                  <a:pt x="90169" y="44450"/>
                </a:lnTo>
                <a:lnTo>
                  <a:pt x="44450" y="0"/>
                </a:lnTo>
                <a:close/>
              </a:path>
            </a:pathLst>
          </a:custGeom>
          <a:solidFill>
            <a:srgbClr val="999999"/>
          </a:solidFill>
        </p:spPr>
        <p:txBody>
          <a:bodyPr wrap="square" lIns="0" tIns="0" rIns="0" bIns="0" rtlCol="0"/>
          <a:lstStyle/>
          <a:p>
            <a:endParaRPr sz="1634"/>
          </a:p>
        </p:txBody>
      </p:sp>
      <p:sp>
        <p:nvSpPr>
          <p:cNvPr id="112" name="object 112"/>
          <p:cNvSpPr/>
          <p:nvPr/>
        </p:nvSpPr>
        <p:spPr>
          <a:xfrm>
            <a:off x="9198813" y="4527433"/>
            <a:ext cx="81835" cy="81835"/>
          </a:xfrm>
          <a:custGeom>
            <a:avLst/>
            <a:gdLst/>
            <a:ahLst/>
            <a:cxnLst/>
            <a:rect l="l" t="t" r="r" b="b"/>
            <a:pathLst>
              <a:path w="90170"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13" name="object 113"/>
          <p:cNvSpPr txBox="1"/>
          <p:nvPr/>
        </p:nvSpPr>
        <p:spPr>
          <a:xfrm>
            <a:off x="3393142" y="5121023"/>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14" name="object 114"/>
          <p:cNvSpPr txBox="1"/>
          <p:nvPr/>
        </p:nvSpPr>
        <p:spPr>
          <a:xfrm>
            <a:off x="3393142" y="4487091"/>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115" name="object 115"/>
          <p:cNvSpPr txBox="1"/>
          <p:nvPr/>
        </p:nvSpPr>
        <p:spPr>
          <a:xfrm>
            <a:off x="3393142" y="3854310"/>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r>
              <a:rPr sz="1089" spc="5" dirty="0">
                <a:latin typeface="Arial"/>
                <a:cs typeface="Arial"/>
              </a:rPr>
              <a:t>0</a:t>
            </a:r>
            <a:r>
              <a:rPr sz="1089" dirty="0">
                <a:latin typeface="Arial"/>
                <a:cs typeface="Arial"/>
              </a:rPr>
              <a:t>00</a:t>
            </a:r>
            <a:endParaRPr sz="1089">
              <a:latin typeface="Arial"/>
              <a:cs typeface="Arial"/>
            </a:endParaRPr>
          </a:p>
        </p:txBody>
      </p:sp>
      <p:sp>
        <p:nvSpPr>
          <p:cNvPr id="116" name="object 116"/>
          <p:cNvSpPr txBox="1"/>
          <p:nvPr/>
        </p:nvSpPr>
        <p:spPr>
          <a:xfrm>
            <a:off x="3393142" y="3221531"/>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r>
              <a:rPr sz="1089" spc="5" dirty="0">
                <a:latin typeface="Arial"/>
                <a:cs typeface="Arial"/>
              </a:rPr>
              <a:t>0</a:t>
            </a:r>
            <a:r>
              <a:rPr sz="1089" dirty="0">
                <a:latin typeface="Arial"/>
                <a:cs typeface="Arial"/>
              </a:rPr>
              <a:t>00</a:t>
            </a:r>
            <a:endParaRPr sz="1089">
              <a:latin typeface="Arial"/>
              <a:cs typeface="Arial"/>
            </a:endParaRPr>
          </a:p>
        </p:txBody>
      </p:sp>
      <p:sp>
        <p:nvSpPr>
          <p:cNvPr id="117" name="object 117"/>
          <p:cNvSpPr txBox="1"/>
          <p:nvPr/>
        </p:nvSpPr>
        <p:spPr>
          <a:xfrm>
            <a:off x="3315919" y="2588751"/>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0</a:t>
            </a:r>
            <a:r>
              <a:rPr sz="1089" spc="5" dirty="0">
                <a:latin typeface="Arial"/>
                <a:cs typeface="Arial"/>
              </a:rPr>
              <a:t>0</a:t>
            </a:r>
            <a:r>
              <a:rPr sz="1089" dirty="0">
                <a:latin typeface="Arial"/>
                <a:cs typeface="Arial"/>
              </a:rPr>
              <a:t>00</a:t>
            </a:r>
            <a:endParaRPr sz="1089">
              <a:latin typeface="Arial"/>
              <a:cs typeface="Arial"/>
            </a:endParaRPr>
          </a:p>
        </p:txBody>
      </p:sp>
      <p:sp>
        <p:nvSpPr>
          <p:cNvPr id="118" name="object 118"/>
          <p:cNvSpPr txBox="1"/>
          <p:nvPr/>
        </p:nvSpPr>
        <p:spPr>
          <a:xfrm>
            <a:off x="3315919" y="1955969"/>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19" name="object 119"/>
          <p:cNvSpPr/>
          <p:nvPr/>
        </p:nvSpPr>
        <p:spPr>
          <a:xfrm>
            <a:off x="4267392" y="1705642"/>
            <a:ext cx="0" cy="58207"/>
          </a:xfrm>
          <a:custGeom>
            <a:avLst/>
            <a:gdLst/>
            <a:ahLst/>
            <a:cxnLst/>
            <a:rect l="l" t="t" r="r" b="b"/>
            <a:pathLst>
              <a:path h="64135">
                <a:moveTo>
                  <a:pt x="0" y="0"/>
                </a:moveTo>
                <a:lnTo>
                  <a:pt x="0" y="63974"/>
                </a:lnTo>
              </a:path>
            </a:pathLst>
          </a:custGeom>
          <a:ln w="50800">
            <a:solidFill>
              <a:srgbClr val="0046FF"/>
            </a:solidFill>
          </a:ln>
        </p:spPr>
        <p:txBody>
          <a:bodyPr wrap="square" lIns="0" tIns="0" rIns="0" bIns="0" rtlCol="0"/>
          <a:lstStyle/>
          <a:p>
            <a:endParaRPr sz="1634"/>
          </a:p>
        </p:txBody>
      </p:sp>
      <p:sp>
        <p:nvSpPr>
          <p:cNvPr id="120" name="object 120"/>
          <p:cNvSpPr/>
          <p:nvPr/>
        </p:nvSpPr>
        <p:spPr>
          <a:xfrm>
            <a:off x="4131961" y="1705642"/>
            <a:ext cx="0" cy="58207"/>
          </a:xfrm>
          <a:custGeom>
            <a:avLst/>
            <a:gdLst/>
            <a:ahLst/>
            <a:cxnLst/>
            <a:rect l="l" t="t" r="r" b="b"/>
            <a:pathLst>
              <a:path h="64135">
                <a:moveTo>
                  <a:pt x="0" y="0"/>
                </a:moveTo>
                <a:lnTo>
                  <a:pt x="0" y="63974"/>
                </a:lnTo>
              </a:path>
            </a:pathLst>
          </a:custGeom>
          <a:ln w="50800">
            <a:solidFill>
              <a:srgbClr val="0046FF"/>
            </a:solidFill>
          </a:ln>
        </p:spPr>
        <p:txBody>
          <a:bodyPr wrap="square" lIns="0" tIns="0" rIns="0" bIns="0" rtlCol="0"/>
          <a:lstStyle/>
          <a:p>
            <a:endParaRPr sz="1634"/>
          </a:p>
        </p:txBody>
      </p:sp>
      <p:sp>
        <p:nvSpPr>
          <p:cNvPr id="121" name="object 121"/>
          <p:cNvSpPr/>
          <p:nvPr/>
        </p:nvSpPr>
        <p:spPr>
          <a:xfrm>
            <a:off x="4155013" y="1689719"/>
            <a:ext cx="89903" cy="89903"/>
          </a:xfrm>
          <a:custGeom>
            <a:avLst/>
            <a:gdLst/>
            <a:ahLst/>
            <a:cxnLst/>
            <a:rect l="l" t="t" r="r" b="b"/>
            <a:pathLst>
              <a:path w="99060" h="99060">
                <a:moveTo>
                  <a:pt x="0" y="0"/>
                </a:moveTo>
                <a:lnTo>
                  <a:pt x="99060" y="0"/>
                </a:lnTo>
                <a:lnTo>
                  <a:pt x="99060" y="99059"/>
                </a:lnTo>
                <a:lnTo>
                  <a:pt x="0" y="99059"/>
                </a:lnTo>
                <a:lnTo>
                  <a:pt x="0" y="0"/>
                </a:lnTo>
                <a:close/>
              </a:path>
            </a:pathLst>
          </a:custGeom>
          <a:solidFill>
            <a:srgbClr val="0046FF"/>
          </a:solidFill>
        </p:spPr>
        <p:txBody>
          <a:bodyPr wrap="square" lIns="0" tIns="0" rIns="0" bIns="0" rtlCol="0"/>
          <a:lstStyle/>
          <a:p>
            <a:endParaRPr sz="1634"/>
          </a:p>
        </p:txBody>
      </p:sp>
      <p:sp>
        <p:nvSpPr>
          <p:cNvPr id="122" name="object 122"/>
          <p:cNvSpPr/>
          <p:nvPr/>
        </p:nvSpPr>
        <p:spPr>
          <a:xfrm>
            <a:off x="4155013" y="1689719"/>
            <a:ext cx="89903" cy="89903"/>
          </a:xfrm>
          <a:custGeom>
            <a:avLst/>
            <a:gdLst/>
            <a:ahLst/>
            <a:cxnLst/>
            <a:rect l="l" t="t" r="r" b="b"/>
            <a:pathLst>
              <a:path w="99060" h="99060">
                <a:moveTo>
                  <a:pt x="0" y="0"/>
                </a:moveTo>
                <a:lnTo>
                  <a:pt x="0" y="99059"/>
                </a:lnTo>
                <a:lnTo>
                  <a:pt x="99060" y="99059"/>
                </a:lnTo>
                <a:lnTo>
                  <a:pt x="99060" y="0"/>
                </a:lnTo>
                <a:lnTo>
                  <a:pt x="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4108909" y="2130014"/>
            <a:ext cx="180959" cy="0"/>
          </a:xfrm>
          <a:custGeom>
            <a:avLst/>
            <a:gdLst/>
            <a:ahLst/>
            <a:cxnLst/>
            <a:rect l="l" t="t" r="r" b="b"/>
            <a:pathLst>
              <a:path w="199389">
                <a:moveTo>
                  <a:pt x="0" y="0"/>
                </a:moveTo>
                <a:lnTo>
                  <a:pt x="199390" y="0"/>
                </a:lnTo>
              </a:path>
            </a:pathLst>
          </a:custGeom>
          <a:ln w="63974">
            <a:solidFill>
              <a:srgbClr val="999999"/>
            </a:solidFill>
          </a:ln>
        </p:spPr>
        <p:txBody>
          <a:bodyPr wrap="square" lIns="0" tIns="0" rIns="0" bIns="0" rtlCol="0"/>
          <a:lstStyle/>
          <a:p>
            <a:endParaRPr sz="1634"/>
          </a:p>
        </p:txBody>
      </p:sp>
      <p:sp>
        <p:nvSpPr>
          <p:cNvPr id="124" name="object 124"/>
          <p:cNvSpPr/>
          <p:nvPr/>
        </p:nvSpPr>
        <p:spPr>
          <a:xfrm>
            <a:off x="4155013" y="2085062"/>
            <a:ext cx="89903" cy="91056"/>
          </a:xfrm>
          <a:custGeom>
            <a:avLst/>
            <a:gdLst/>
            <a:ahLst/>
            <a:cxnLst/>
            <a:rect l="l" t="t" r="r" b="b"/>
            <a:pathLst>
              <a:path w="99060" h="100330">
                <a:moveTo>
                  <a:pt x="49530" y="0"/>
                </a:moveTo>
                <a:lnTo>
                  <a:pt x="0" y="49530"/>
                </a:lnTo>
                <a:lnTo>
                  <a:pt x="49530" y="100330"/>
                </a:lnTo>
                <a:lnTo>
                  <a:pt x="99060" y="49530"/>
                </a:lnTo>
                <a:lnTo>
                  <a:pt x="49530" y="0"/>
                </a:lnTo>
                <a:close/>
              </a:path>
            </a:pathLst>
          </a:custGeom>
          <a:solidFill>
            <a:srgbClr val="999999"/>
          </a:solidFill>
        </p:spPr>
        <p:txBody>
          <a:bodyPr wrap="square" lIns="0" tIns="0" rIns="0" bIns="0" rtlCol="0"/>
          <a:lstStyle/>
          <a:p>
            <a:endParaRPr sz="1634"/>
          </a:p>
        </p:txBody>
      </p:sp>
      <p:sp>
        <p:nvSpPr>
          <p:cNvPr id="125" name="object 125"/>
          <p:cNvSpPr/>
          <p:nvPr/>
        </p:nvSpPr>
        <p:spPr>
          <a:xfrm>
            <a:off x="4155013" y="2085062"/>
            <a:ext cx="89903" cy="91056"/>
          </a:xfrm>
          <a:custGeom>
            <a:avLst/>
            <a:gdLst/>
            <a:ahLst/>
            <a:cxnLst/>
            <a:rect l="l" t="t" r="r" b="b"/>
            <a:pathLst>
              <a:path w="99060" h="100330">
                <a:moveTo>
                  <a:pt x="0" y="49530"/>
                </a:moveTo>
                <a:lnTo>
                  <a:pt x="49530" y="100330"/>
                </a:lnTo>
                <a:lnTo>
                  <a:pt x="99060" y="49530"/>
                </a:lnTo>
                <a:lnTo>
                  <a:pt x="49530" y="0"/>
                </a:lnTo>
                <a:lnTo>
                  <a:pt x="0" y="49530"/>
                </a:lnTo>
                <a:close/>
              </a:path>
            </a:pathLst>
          </a:custGeom>
          <a:ln w="3175">
            <a:solidFill>
              <a:srgbClr val="000000"/>
            </a:solidFill>
          </a:ln>
        </p:spPr>
        <p:txBody>
          <a:bodyPr wrap="square" lIns="0" tIns="0" rIns="0" bIns="0" rtlCol="0"/>
          <a:lstStyle/>
          <a:p>
            <a:endParaRPr sz="1634"/>
          </a:p>
        </p:txBody>
      </p:sp>
      <p:sp>
        <p:nvSpPr>
          <p:cNvPr id="126" name="object 126"/>
          <p:cNvSpPr txBox="1"/>
          <p:nvPr/>
        </p:nvSpPr>
        <p:spPr>
          <a:xfrm>
            <a:off x="3315918" y="1323191"/>
            <a:ext cx="2168626" cy="699006"/>
          </a:xfrm>
          <a:prstGeom prst="rect">
            <a:avLst/>
          </a:prstGeom>
        </p:spPr>
        <p:txBody>
          <a:bodyPr vert="horz" wrap="square" lIns="0" tIns="11526" rIns="0" bIns="0" rtlCol="0">
            <a:spAutoFit/>
          </a:bodyPr>
          <a:lstStyle/>
          <a:p>
            <a:pPr marL="11526">
              <a:spcBef>
                <a:spcPts val="91"/>
              </a:spcBef>
            </a:pPr>
            <a:r>
              <a:rPr sz="1089" dirty="0">
                <a:latin typeface="Arial"/>
                <a:cs typeface="Arial"/>
              </a:rPr>
              <a:t>14000</a:t>
            </a:r>
            <a:endParaRPr sz="1089">
              <a:latin typeface="Arial"/>
              <a:cs typeface="Arial"/>
            </a:endParaRPr>
          </a:p>
          <a:p>
            <a:pPr>
              <a:spcBef>
                <a:spcPts val="27"/>
              </a:spcBef>
            </a:pPr>
            <a:endParaRPr sz="1044">
              <a:latin typeface="Times New Roman"/>
              <a:cs typeface="Times New Roman"/>
            </a:endParaRPr>
          </a:p>
          <a:p>
            <a:pPr marL="1004485" marR="4611">
              <a:lnSpc>
                <a:spcPts val="1425"/>
              </a:lnSpc>
            </a:pPr>
            <a:r>
              <a:rPr sz="1271" dirty="0">
                <a:latin typeface="Arial"/>
                <a:cs typeface="Arial"/>
              </a:rPr>
              <a:t>Throughput</a:t>
            </a:r>
            <a:r>
              <a:rPr sz="1271" spc="-77" dirty="0">
                <a:latin typeface="Arial"/>
                <a:cs typeface="Arial"/>
              </a:rPr>
              <a:t> </a:t>
            </a:r>
            <a:r>
              <a:rPr sz="1271" spc="-18" dirty="0">
                <a:latin typeface="Arial"/>
                <a:cs typeface="Arial"/>
              </a:rPr>
              <a:t>with  </a:t>
            </a:r>
            <a:r>
              <a:rPr sz="1271" spc="5" dirty="0">
                <a:latin typeface="Arial"/>
                <a:cs typeface="Arial"/>
              </a:rPr>
              <a:t>per-core</a:t>
            </a:r>
            <a:r>
              <a:rPr sz="1271" spc="-9" dirty="0">
                <a:latin typeface="Arial"/>
                <a:cs typeface="Arial"/>
              </a:rPr>
              <a:t> </a:t>
            </a:r>
            <a:r>
              <a:rPr sz="1271" dirty="0">
                <a:latin typeface="Arial"/>
                <a:cs typeface="Arial"/>
              </a:rPr>
              <a:t>lookup</a:t>
            </a:r>
            <a:endParaRPr sz="1271">
              <a:latin typeface="Arial"/>
              <a:cs typeface="Arial"/>
            </a:endParaRPr>
          </a:p>
        </p:txBody>
      </p:sp>
      <p:sp>
        <p:nvSpPr>
          <p:cNvPr id="129" name="object 129"/>
          <p:cNvSpPr txBox="1"/>
          <p:nvPr/>
        </p:nvSpPr>
        <p:spPr>
          <a:xfrm>
            <a:off x="3627122" y="5766906"/>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130" name="object 130"/>
          <p:cNvSpPr txBox="1"/>
          <p:nvPr/>
        </p:nvSpPr>
        <p:spPr>
          <a:xfrm>
            <a:off x="3748146" y="592135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131" name="object 131"/>
          <p:cNvSpPr txBox="1"/>
          <p:nvPr/>
        </p:nvSpPr>
        <p:spPr>
          <a:xfrm>
            <a:off x="4201119" y="592135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132" name="object 132"/>
          <p:cNvSpPr txBox="1"/>
          <p:nvPr/>
        </p:nvSpPr>
        <p:spPr>
          <a:xfrm>
            <a:off x="4654092" y="592135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133" name="object 133"/>
          <p:cNvSpPr txBox="1"/>
          <p:nvPr/>
        </p:nvSpPr>
        <p:spPr>
          <a:xfrm>
            <a:off x="5069028"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12</a:t>
            </a:r>
            <a:endParaRPr sz="1089">
              <a:latin typeface="Arial"/>
              <a:cs typeface="Arial"/>
            </a:endParaRPr>
          </a:p>
        </p:txBody>
      </p:sp>
      <p:sp>
        <p:nvSpPr>
          <p:cNvPr id="134" name="object 134"/>
          <p:cNvSpPr txBox="1"/>
          <p:nvPr/>
        </p:nvSpPr>
        <p:spPr>
          <a:xfrm>
            <a:off x="5523154"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6</a:t>
            </a:r>
            <a:endParaRPr sz="1089">
              <a:latin typeface="Arial"/>
              <a:cs typeface="Arial"/>
            </a:endParaRPr>
          </a:p>
        </p:txBody>
      </p:sp>
      <p:sp>
        <p:nvSpPr>
          <p:cNvPr id="135" name="object 135"/>
          <p:cNvSpPr txBox="1"/>
          <p:nvPr/>
        </p:nvSpPr>
        <p:spPr>
          <a:xfrm>
            <a:off x="5976129"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20</a:t>
            </a:r>
            <a:endParaRPr sz="1089">
              <a:latin typeface="Arial"/>
              <a:cs typeface="Arial"/>
            </a:endParaRPr>
          </a:p>
        </p:txBody>
      </p:sp>
      <p:sp>
        <p:nvSpPr>
          <p:cNvPr id="136" name="object 136"/>
          <p:cNvSpPr txBox="1"/>
          <p:nvPr/>
        </p:nvSpPr>
        <p:spPr>
          <a:xfrm>
            <a:off x="6430256"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4</a:t>
            </a:r>
            <a:endParaRPr sz="1089">
              <a:latin typeface="Arial"/>
              <a:cs typeface="Arial"/>
            </a:endParaRPr>
          </a:p>
        </p:txBody>
      </p:sp>
      <p:sp>
        <p:nvSpPr>
          <p:cNvPr id="137" name="object 137"/>
          <p:cNvSpPr txBox="1"/>
          <p:nvPr/>
        </p:nvSpPr>
        <p:spPr>
          <a:xfrm>
            <a:off x="6883228"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38" name="object 138"/>
          <p:cNvSpPr txBox="1"/>
          <p:nvPr/>
        </p:nvSpPr>
        <p:spPr>
          <a:xfrm>
            <a:off x="7336203"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3</a:t>
            </a:r>
            <a:r>
              <a:rPr sz="1089" dirty="0">
                <a:latin typeface="Arial"/>
                <a:cs typeface="Arial"/>
              </a:rPr>
              <a:t>2</a:t>
            </a:r>
            <a:endParaRPr sz="1089">
              <a:latin typeface="Arial"/>
              <a:cs typeface="Arial"/>
            </a:endParaRPr>
          </a:p>
        </p:txBody>
      </p:sp>
      <p:sp>
        <p:nvSpPr>
          <p:cNvPr id="139" name="object 139"/>
          <p:cNvSpPr txBox="1"/>
          <p:nvPr/>
        </p:nvSpPr>
        <p:spPr>
          <a:xfrm>
            <a:off x="7790330"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36</a:t>
            </a:r>
            <a:endParaRPr sz="1089">
              <a:latin typeface="Arial"/>
              <a:cs typeface="Arial"/>
            </a:endParaRPr>
          </a:p>
        </p:txBody>
      </p:sp>
      <p:sp>
        <p:nvSpPr>
          <p:cNvPr id="140" name="object 140"/>
          <p:cNvSpPr txBox="1"/>
          <p:nvPr/>
        </p:nvSpPr>
        <p:spPr>
          <a:xfrm>
            <a:off x="8243302"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0</a:t>
            </a:r>
            <a:endParaRPr sz="1089">
              <a:latin typeface="Arial"/>
              <a:cs typeface="Arial"/>
            </a:endParaRPr>
          </a:p>
        </p:txBody>
      </p:sp>
      <p:sp>
        <p:nvSpPr>
          <p:cNvPr id="141" name="object 141"/>
          <p:cNvSpPr txBox="1"/>
          <p:nvPr/>
        </p:nvSpPr>
        <p:spPr>
          <a:xfrm>
            <a:off x="8697430"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44</a:t>
            </a:r>
            <a:endParaRPr sz="1089">
              <a:latin typeface="Arial"/>
              <a:cs typeface="Arial"/>
            </a:endParaRPr>
          </a:p>
        </p:txBody>
      </p:sp>
      <p:sp>
        <p:nvSpPr>
          <p:cNvPr id="142" name="object 142"/>
          <p:cNvSpPr txBox="1"/>
          <p:nvPr/>
        </p:nvSpPr>
        <p:spPr>
          <a:xfrm>
            <a:off x="9150403"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48</a:t>
            </a:r>
            <a:endParaRPr sz="1089">
              <a:latin typeface="Arial"/>
              <a:cs typeface="Arial"/>
            </a:endParaRPr>
          </a:p>
        </p:txBody>
      </p:sp>
      <p:sp>
        <p:nvSpPr>
          <p:cNvPr id="143" name="object 143"/>
          <p:cNvSpPr txBox="1"/>
          <p:nvPr/>
        </p:nvSpPr>
        <p:spPr>
          <a:xfrm>
            <a:off x="6064879" y="6178143"/>
            <a:ext cx="512909" cy="218008"/>
          </a:xfrm>
          <a:prstGeom prst="rect">
            <a:avLst/>
          </a:prstGeom>
        </p:spPr>
        <p:txBody>
          <a:bodyPr vert="horz" wrap="square" lIns="0" tIns="0" rIns="0" bIns="0" rtlCol="0">
            <a:spAutoFit/>
          </a:bodyPr>
          <a:lstStyle/>
          <a:p>
            <a:pPr marL="11526">
              <a:lnSpc>
                <a:spcPts val="1697"/>
              </a:lnSpc>
            </a:pPr>
            <a:r>
              <a:rPr sz="1452" spc="-36" dirty="0">
                <a:latin typeface="Arial"/>
                <a:cs typeface="Arial"/>
              </a:rPr>
              <a:t>C</a:t>
            </a:r>
            <a:r>
              <a:rPr sz="1452" dirty="0">
                <a:latin typeface="Arial"/>
                <a:cs typeface="Arial"/>
              </a:rPr>
              <a:t>o</a:t>
            </a:r>
            <a:r>
              <a:rPr sz="1452" spc="-5" dirty="0">
                <a:latin typeface="Arial"/>
                <a:cs typeface="Arial"/>
              </a:rPr>
              <a:t>r</a:t>
            </a:r>
            <a:r>
              <a:rPr sz="1452" dirty="0">
                <a:latin typeface="Arial"/>
                <a:cs typeface="Arial"/>
              </a:rPr>
              <a:t>es</a:t>
            </a:r>
            <a:endParaRPr sz="1452">
              <a:latin typeface="Arial"/>
              <a:cs typeface="Arial"/>
            </a:endParaRPr>
          </a:p>
        </p:txBody>
      </p:sp>
      <p:sp>
        <p:nvSpPr>
          <p:cNvPr id="127" name="object 127"/>
          <p:cNvSpPr txBox="1"/>
          <p:nvPr/>
        </p:nvSpPr>
        <p:spPr>
          <a:xfrm>
            <a:off x="4309464" y="2023976"/>
            <a:ext cx="1034463" cy="386423"/>
          </a:xfrm>
          <a:prstGeom prst="rect">
            <a:avLst/>
          </a:prstGeom>
        </p:spPr>
        <p:txBody>
          <a:bodyPr vert="horz" wrap="square" lIns="0" tIns="27086" rIns="0" bIns="0" rtlCol="0">
            <a:spAutoFit/>
          </a:bodyPr>
          <a:lstStyle/>
          <a:p>
            <a:pPr marL="11526" marR="4611">
              <a:lnSpc>
                <a:spcPts val="1434"/>
              </a:lnSpc>
              <a:spcBef>
                <a:spcPts val="213"/>
              </a:spcBef>
            </a:pPr>
            <a:r>
              <a:rPr sz="1271" dirty="0">
                <a:latin typeface="Arial"/>
                <a:cs typeface="Arial"/>
              </a:rPr>
              <a:t>Throughput</a:t>
            </a:r>
            <a:r>
              <a:rPr sz="1271" spc="-82" dirty="0">
                <a:latin typeface="Arial"/>
                <a:cs typeface="Arial"/>
              </a:rPr>
              <a:t> </a:t>
            </a:r>
            <a:r>
              <a:rPr sz="1271" spc="9" dirty="0">
                <a:latin typeface="Arial"/>
                <a:cs typeface="Arial"/>
              </a:rPr>
              <a:t>of  </a:t>
            </a:r>
            <a:r>
              <a:rPr sz="1271" spc="14" dirty="0">
                <a:latin typeface="Arial"/>
                <a:cs typeface="Arial"/>
              </a:rPr>
              <a:t>stock</a:t>
            </a:r>
            <a:r>
              <a:rPr sz="1271" spc="-95" dirty="0">
                <a:latin typeface="Arial"/>
                <a:cs typeface="Arial"/>
              </a:rPr>
              <a:t> </a:t>
            </a:r>
            <a:r>
              <a:rPr sz="1271" spc="-9" dirty="0">
                <a:latin typeface="Arial"/>
                <a:cs typeface="Arial"/>
              </a:rPr>
              <a:t>Linux</a:t>
            </a:r>
            <a:endParaRPr sz="1271">
              <a:latin typeface="Arial"/>
              <a:cs typeface="Arial"/>
            </a:endParaRPr>
          </a:p>
        </p:txBody>
      </p:sp>
      <p:sp>
        <p:nvSpPr>
          <p:cNvPr id="128" name="object 128"/>
          <p:cNvSpPr txBox="1"/>
          <p:nvPr/>
        </p:nvSpPr>
        <p:spPr>
          <a:xfrm>
            <a:off x="2985300" y="2439742"/>
            <a:ext cx="218008" cy="2557054"/>
          </a:xfrm>
          <a:prstGeom prst="rect">
            <a:avLst/>
          </a:prstGeom>
        </p:spPr>
        <p:txBody>
          <a:bodyPr vert="vert270" wrap="square" lIns="0" tIns="0" rIns="0" bIns="0" rtlCol="0">
            <a:spAutoFit/>
          </a:bodyPr>
          <a:lstStyle/>
          <a:p>
            <a:pPr marL="11526">
              <a:lnSpc>
                <a:spcPts val="1697"/>
              </a:lnSpc>
            </a:pPr>
            <a:r>
              <a:rPr sz="1452" spc="-73" dirty="0">
                <a:latin typeface="Arial"/>
                <a:cs typeface="Arial"/>
              </a:rPr>
              <a:t>T</a:t>
            </a:r>
            <a:r>
              <a:rPr sz="1452" spc="-64" dirty="0">
                <a:latin typeface="Arial"/>
                <a:cs typeface="Arial"/>
              </a:rPr>
              <a:t>h</a:t>
            </a:r>
            <a:r>
              <a:rPr sz="1452" spc="-5" dirty="0">
                <a:latin typeface="Arial"/>
                <a:cs typeface="Arial"/>
              </a:rPr>
              <a:t>r</a:t>
            </a:r>
            <a:r>
              <a:rPr sz="1452" dirty="0">
                <a:latin typeface="Arial"/>
                <a:cs typeface="Arial"/>
              </a:rPr>
              <a:t>o</a:t>
            </a:r>
            <a:r>
              <a:rPr sz="1452" spc="-54" dirty="0">
                <a:latin typeface="Arial"/>
                <a:cs typeface="Arial"/>
              </a:rPr>
              <a:t>u</a:t>
            </a:r>
            <a:r>
              <a:rPr sz="1452" spc="-64" dirty="0">
                <a:latin typeface="Arial"/>
                <a:cs typeface="Arial"/>
              </a:rPr>
              <a:t>g</a:t>
            </a:r>
            <a:r>
              <a:rPr sz="1452" spc="-54" dirty="0">
                <a:latin typeface="Arial"/>
                <a:cs typeface="Arial"/>
              </a:rPr>
              <a:t>h</a:t>
            </a:r>
            <a:r>
              <a:rPr sz="1452" spc="-64" dirty="0">
                <a:latin typeface="Arial"/>
                <a:cs typeface="Arial"/>
              </a:rPr>
              <a:t>p</a:t>
            </a:r>
            <a:r>
              <a:rPr sz="1452" spc="-54" dirty="0">
                <a:latin typeface="Arial"/>
                <a:cs typeface="Arial"/>
              </a:rPr>
              <a:t>u</a:t>
            </a:r>
            <a:r>
              <a:rPr sz="1452" dirty="0">
                <a:latin typeface="Arial"/>
                <a:cs typeface="Arial"/>
              </a:rPr>
              <a:t>t</a:t>
            </a:r>
            <a:r>
              <a:rPr sz="1452" spc="5" dirty="0">
                <a:latin typeface="Arial"/>
                <a:cs typeface="Arial"/>
              </a:rPr>
              <a:t> </a:t>
            </a:r>
            <a:r>
              <a:rPr sz="1452" spc="-5" dirty="0">
                <a:latin typeface="Arial"/>
                <a:cs typeface="Arial"/>
              </a:rPr>
              <a:t>(</a:t>
            </a:r>
            <a:r>
              <a:rPr sz="1452" spc="-123" dirty="0">
                <a:latin typeface="Arial"/>
                <a:cs typeface="Arial"/>
              </a:rPr>
              <a:t>m</a:t>
            </a:r>
            <a:r>
              <a:rPr sz="1452" spc="5" dirty="0">
                <a:latin typeface="Arial"/>
                <a:cs typeface="Arial"/>
              </a:rPr>
              <a:t>e</a:t>
            </a:r>
            <a:r>
              <a:rPr sz="1452" spc="14" dirty="0">
                <a:latin typeface="Arial"/>
                <a:cs typeface="Arial"/>
              </a:rPr>
              <a:t>s</a:t>
            </a:r>
            <a:r>
              <a:rPr sz="1452" spc="23" dirty="0">
                <a:latin typeface="Arial"/>
                <a:cs typeface="Arial"/>
              </a:rPr>
              <a:t>s</a:t>
            </a:r>
            <a:r>
              <a:rPr sz="1452" spc="5" dirty="0">
                <a:latin typeface="Arial"/>
                <a:cs typeface="Arial"/>
              </a:rPr>
              <a:t>a</a:t>
            </a:r>
            <a:r>
              <a:rPr sz="1452" spc="-64" dirty="0">
                <a:latin typeface="Arial"/>
                <a:cs typeface="Arial"/>
              </a:rPr>
              <a:t>g</a:t>
            </a:r>
            <a:r>
              <a:rPr sz="1452" spc="5" dirty="0">
                <a:latin typeface="Arial"/>
                <a:cs typeface="Arial"/>
              </a:rPr>
              <a:t>e</a:t>
            </a:r>
            <a:r>
              <a:rPr sz="1452" spc="23" dirty="0">
                <a:latin typeface="Arial"/>
                <a:cs typeface="Arial"/>
              </a:rPr>
              <a:t>s</a:t>
            </a:r>
            <a:r>
              <a:rPr sz="1452" dirty="0">
                <a:latin typeface="Arial"/>
                <a:cs typeface="Arial"/>
              </a:rPr>
              <a:t>/</a:t>
            </a:r>
            <a:r>
              <a:rPr sz="1452" spc="14" dirty="0">
                <a:latin typeface="Arial"/>
                <a:cs typeface="Arial"/>
              </a:rPr>
              <a:t>s</a:t>
            </a:r>
            <a:r>
              <a:rPr sz="1452" spc="5" dirty="0">
                <a:latin typeface="Arial"/>
                <a:cs typeface="Arial"/>
              </a:rPr>
              <a:t>e</a:t>
            </a:r>
            <a:r>
              <a:rPr sz="1452" spc="23" dirty="0">
                <a:latin typeface="Arial"/>
                <a:cs typeface="Arial"/>
              </a:rPr>
              <a:t>c</a:t>
            </a:r>
            <a:r>
              <a:rPr sz="1452" spc="5" dirty="0">
                <a:latin typeface="Arial"/>
                <a:cs typeface="Arial"/>
              </a:rPr>
              <a:t>o</a:t>
            </a:r>
            <a:r>
              <a:rPr sz="1452" spc="-64" dirty="0">
                <a:latin typeface="Arial"/>
                <a:cs typeface="Arial"/>
              </a:rPr>
              <a:t>n</a:t>
            </a:r>
            <a:r>
              <a:rPr sz="1452" spc="-54" dirty="0">
                <a:latin typeface="Arial"/>
                <a:cs typeface="Arial"/>
              </a:rPr>
              <a:t>d</a:t>
            </a:r>
            <a:r>
              <a:rPr sz="1452" dirty="0">
                <a:latin typeface="Arial"/>
                <a:cs typeface="Arial"/>
              </a:rPr>
              <a:t>)</a:t>
            </a:r>
            <a:endParaRPr sz="1452">
              <a:latin typeface="Arial"/>
              <a:cs typeface="Arial"/>
            </a:endParaRPr>
          </a:p>
        </p:txBody>
      </p:sp>
    </p:spTree>
    <p:extLst>
      <p:ext uri="{BB962C8B-B14F-4D97-AF65-F5344CB8AC3E}">
        <p14:creationId xmlns:p14="http://schemas.microsoft.com/office/powerpoint/2010/main" val="2229706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3408" y="564022"/>
            <a:ext cx="8029047" cy="503183"/>
          </a:xfrm>
          <a:prstGeom prst="rect">
            <a:avLst/>
          </a:prstGeom>
        </p:spPr>
        <p:txBody>
          <a:bodyPr vert="horz" wrap="square" lIns="0" tIns="11526" rIns="0" bIns="0" rtlCol="0" anchor="ctr">
            <a:spAutoFit/>
          </a:bodyPr>
          <a:lstStyle/>
          <a:p>
            <a:pPr marL="11526">
              <a:spcBef>
                <a:spcPts val="91"/>
              </a:spcBef>
            </a:pPr>
            <a:r>
              <a:rPr sz="3993" spc="-5"/>
              <a:t>Per-core lookup: scalability </a:t>
            </a:r>
            <a:r>
              <a:rPr sz="3993"/>
              <a:t>is</a:t>
            </a:r>
            <a:r>
              <a:rPr sz="3993" spc="-45"/>
              <a:t> </a:t>
            </a:r>
            <a:r>
              <a:rPr sz="3993" spc="-5"/>
              <a:t>better</a:t>
            </a:r>
            <a:endParaRPr sz="3993"/>
          </a:p>
        </p:txBody>
      </p:sp>
      <p:sp>
        <p:nvSpPr>
          <p:cNvPr id="3" name="object 3"/>
          <p:cNvSpPr/>
          <p:nvPr/>
        </p:nvSpPr>
        <p:spPr>
          <a:xfrm>
            <a:off x="3797707" y="1425772"/>
            <a:ext cx="5441448" cy="4430614"/>
          </a:xfrm>
          <a:custGeom>
            <a:avLst/>
            <a:gdLst/>
            <a:ahLst/>
            <a:cxnLst/>
            <a:rect l="l" t="t" r="r" b="b"/>
            <a:pathLst>
              <a:path w="5995670" h="4881880">
                <a:moveTo>
                  <a:pt x="2998470" y="4881880"/>
                </a:moveTo>
                <a:lnTo>
                  <a:pt x="0" y="4881880"/>
                </a:lnTo>
                <a:lnTo>
                  <a:pt x="0" y="0"/>
                </a:lnTo>
                <a:lnTo>
                  <a:pt x="5995670" y="0"/>
                </a:lnTo>
                <a:lnTo>
                  <a:pt x="5995670" y="4881880"/>
                </a:lnTo>
                <a:lnTo>
                  <a:pt x="2998470" y="4881880"/>
                </a:lnTo>
                <a:close/>
              </a:path>
            </a:pathLst>
          </a:custGeom>
          <a:ln w="3175">
            <a:solidFill>
              <a:srgbClr val="B2B2B2"/>
            </a:solidFill>
          </a:ln>
        </p:spPr>
        <p:txBody>
          <a:bodyPr wrap="square" lIns="0" tIns="0" rIns="0" bIns="0" rtlCol="0"/>
          <a:lstStyle/>
          <a:p>
            <a:endParaRPr sz="1634"/>
          </a:p>
        </p:txBody>
      </p:sp>
      <p:sp>
        <p:nvSpPr>
          <p:cNvPr id="4" name="object 4"/>
          <p:cNvSpPr/>
          <p:nvPr/>
        </p:nvSpPr>
        <p:spPr>
          <a:xfrm>
            <a:off x="3797707" y="5856386"/>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5" name="object 5"/>
          <p:cNvSpPr/>
          <p:nvPr/>
        </p:nvSpPr>
        <p:spPr>
          <a:xfrm>
            <a:off x="3797707" y="5222453"/>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6" name="object 6"/>
          <p:cNvSpPr/>
          <p:nvPr/>
        </p:nvSpPr>
        <p:spPr>
          <a:xfrm>
            <a:off x="3797707" y="4589673"/>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7" name="object 7"/>
          <p:cNvSpPr/>
          <p:nvPr/>
        </p:nvSpPr>
        <p:spPr>
          <a:xfrm>
            <a:off x="5652247" y="3956892"/>
            <a:ext cx="3586907" cy="0"/>
          </a:xfrm>
          <a:custGeom>
            <a:avLst/>
            <a:gdLst/>
            <a:ahLst/>
            <a:cxnLst/>
            <a:rect l="l" t="t" r="r" b="b"/>
            <a:pathLst>
              <a:path w="3952240">
                <a:moveTo>
                  <a:pt x="0" y="0"/>
                </a:moveTo>
                <a:lnTo>
                  <a:pt x="3952240" y="0"/>
                </a:lnTo>
              </a:path>
            </a:pathLst>
          </a:custGeom>
          <a:ln w="3175">
            <a:solidFill>
              <a:srgbClr val="B2B2B2"/>
            </a:solidFill>
          </a:ln>
        </p:spPr>
        <p:txBody>
          <a:bodyPr wrap="square" lIns="0" tIns="0" rIns="0" bIns="0" rtlCol="0"/>
          <a:lstStyle/>
          <a:p>
            <a:endParaRPr sz="1634"/>
          </a:p>
        </p:txBody>
      </p:sp>
      <p:sp>
        <p:nvSpPr>
          <p:cNvPr id="8" name="object 8"/>
          <p:cNvSpPr/>
          <p:nvPr/>
        </p:nvSpPr>
        <p:spPr>
          <a:xfrm>
            <a:off x="3797705" y="3956892"/>
            <a:ext cx="1772707" cy="0"/>
          </a:xfrm>
          <a:custGeom>
            <a:avLst/>
            <a:gdLst/>
            <a:ahLst/>
            <a:cxnLst/>
            <a:rect l="l" t="t" r="r" b="b"/>
            <a:pathLst>
              <a:path w="1953260">
                <a:moveTo>
                  <a:pt x="0" y="0"/>
                </a:moveTo>
                <a:lnTo>
                  <a:pt x="1953259" y="0"/>
                </a:lnTo>
              </a:path>
            </a:pathLst>
          </a:custGeom>
          <a:ln w="3175">
            <a:solidFill>
              <a:srgbClr val="B2B2B2"/>
            </a:solidFill>
          </a:ln>
        </p:spPr>
        <p:txBody>
          <a:bodyPr wrap="square" lIns="0" tIns="0" rIns="0" bIns="0" rtlCol="0"/>
          <a:lstStyle/>
          <a:p>
            <a:endParaRPr sz="1634"/>
          </a:p>
        </p:txBody>
      </p:sp>
      <p:sp>
        <p:nvSpPr>
          <p:cNvPr id="9" name="object 9"/>
          <p:cNvSpPr/>
          <p:nvPr/>
        </p:nvSpPr>
        <p:spPr>
          <a:xfrm>
            <a:off x="3797707" y="3324112"/>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10" name="object 10"/>
          <p:cNvSpPr/>
          <p:nvPr/>
        </p:nvSpPr>
        <p:spPr>
          <a:xfrm>
            <a:off x="7466447" y="2691333"/>
            <a:ext cx="1772707" cy="0"/>
          </a:xfrm>
          <a:custGeom>
            <a:avLst/>
            <a:gdLst/>
            <a:ahLst/>
            <a:cxnLst/>
            <a:rect l="l" t="t" r="r" b="b"/>
            <a:pathLst>
              <a:path w="1953259">
                <a:moveTo>
                  <a:pt x="0" y="0"/>
                </a:moveTo>
                <a:lnTo>
                  <a:pt x="1953260" y="0"/>
                </a:lnTo>
              </a:path>
            </a:pathLst>
          </a:custGeom>
          <a:ln w="3175">
            <a:solidFill>
              <a:srgbClr val="B2B2B2"/>
            </a:solidFill>
          </a:ln>
        </p:spPr>
        <p:txBody>
          <a:bodyPr wrap="square" lIns="0" tIns="0" rIns="0" bIns="0" rtlCol="0"/>
          <a:lstStyle/>
          <a:p>
            <a:endParaRPr sz="1634"/>
          </a:p>
        </p:txBody>
      </p:sp>
      <p:sp>
        <p:nvSpPr>
          <p:cNvPr id="11" name="object 11"/>
          <p:cNvSpPr/>
          <p:nvPr/>
        </p:nvSpPr>
        <p:spPr>
          <a:xfrm>
            <a:off x="3797706" y="2691333"/>
            <a:ext cx="3586907" cy="0"/>
          </a:xfrm>
          <a:custGeom>
            <a:avLst/>
            <a:gdLst/>
            <a:ahLst/>
            <a:cxnLst/>
            <a:rect l="l" t="t" r="r" b="b"/>
            <a:pathLst>
              <a:path w="3952240">
                <a:moveTo>
                  <a:pt x="0" y="0"/>
                </a:moveTo>
                <a:lnTo>
                  <a:pt x="3952240" y="0"/>
                </a:lnTo>
              </a:path>
            </a:pathLst>
          </a:custGeom>
          <a:ln w="3175">
            <a:solidFill>
              <a:srgbClr val="B2B2B2"/>
            </a:solidFill>
          </a:ln>
        </p:spPr>
        <p:txBody>
          <a:bodyPr wrap="square" lIns="0" tIns="0" rIns="0" bIns="0" rtlCol="0"/>
          <a:lstStyle/>
          <a:p>
            <a:endParaRPr sz="1634"/>
          </a:p>
        </p:txBody>
      </p:sp>
      <p:sp>
        <p:nvSpPr>
          <p:cNvPr id="12" name="object 12"/>
          <p:cNvSpPr/>
          <p:nvPr/>
        </p:nvSpPr>
        <p:spPr>
          <a:xfrm>
            <a:off x="3797707" y="2058553"/>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13" name="object 13"/>
          <p:cNvSpPr/>
          <p:nvPr/>
        </p:nvSpPr>
        <p:spPr>
          <a:xfrm>
            <a:off x="3797707" y="1424619"/>
            <a:ext cx="5441448" cy="0"/>
          </a:xfrm>
          <a:custGeom>
            <a:avLst/>
            <a:gdLst/>
            <a:ahLst/>
            <a:cxnLst/>
            <a:rect l="l" t="t" r="r" b="b"/>
            <a:pathLst>
              <a:path w="5995670">
                <a:moveTo>
                  <a:pt x="5995670" y="0"/>
                </a:moveTo>
                <a:lnTo>
                  <a:pt x="0" y="0"/>
                </a:lnTo>
              </a:path>
            </a:pathLst>
          </a:custGeom>
          <a:ln w="3175">
            <a:solidFill>
              <a:srgbClr val="B2B2B2"/>
            </a:solidFill>
          </a:ln>
        </p:spPr>
        <p:txBody>
          <a:bodyPr wrap="square" lIns="0" tIns="0" rIns="0" bIns="0" rtlCol="0"/>
          <a:lstStyle/>
          <a:p>
            <a:endParaRPr sz="1634"/>
          </a:p>
        </p:txBody>
      </p:sp>
      <p:sp>
        <p:nvSpPr>
          <p:cNvPr id="14" name="object 14"/>
          <p:cNvSpPr/>
          <p:nvPr/>
        </p:nvSpPr>
        <p:spPr>
          <a:xfrm>
            <a:off x="37977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5" name="object 15"/>
          <p:cNvSpPr/>
          <p:nvPr/>
        </p:nvSpPr>
        <p:spPr>
          <a:xfrm>
            <a:off x="37977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6" name="object 16"/>
          <p:cNvSpPr/>
          <p:nvPr/>
        </p:nvSpPr>
        <p:spPr>
          <a:xfrm>
            <a:off x="4250678"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7" name="object 17"/>
          <p:cNvSpPr/>
          <p:nvPr/>
        </p:nvSpPr>
        <p:spPr>
          <a:xfrm>
            <a:off x="4250678"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8" name="object 18"/>
          <p:cNvSpPr/>
          <p:nvPr/>
        </p:nvSpPr>
        <p:spPr>
          <a:xfrm>
            <a:off x="47048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19" name="object 19"/>
          <p:cNvSpPr/>
          <p:nvPr/>
        </p:nvSpPr>
        <p:spPr>
          <a:xfrm>
            <a:off x="47048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0" name="object 20"/>
          <p:cNvSpPr/>
          <p:nvPr/>
        </p:nvSpPr>
        <p:spPr>
          <a:xfrm>
            <a:off x="51577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1" name="object 21"/>
          <p:cNvSpPr/>
          <p:nvPr/>
        </p:nvSpPr>
        <p:spPr>
          <a:xfrm>
            <a:off x="51577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2" name="object 22"/>
          <p:cNvSpPr/>
          <p:nvPr/>
        </p:nvSpPr>
        <p:spPr>
          <a:xfrm>
            <a:off x="56119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3" name="object 23"/>
          <p:cNvSpPr/>
          <p:nvPr/>
        </p:nvSpPr>
        <p:spPr>
          <a:xfrm>
            <a:off x="56119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4" name="object 24"/>
          <p:cNvSpPr/>
          <p:nvPr/>
        </p:nvSpPr>
        <p:spPr>
          <a:xfrm>
            <a:off x="60648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5" name="object 25"/>
          <p:cNvSpPr/>
          <p:nvPr/>
        </p:nvSpPr>
        <p:spPr>
          <a:xfrm>
            <a:off x="6064879"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6" name="object 26"/>
          <p:cNvSpPr/>
          <p:nvPr/>
        </p:nvSpPr>
        <p:spPr>
          <a:xfrm>
            <a:off x="65190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7" name="object 27"/>
          <p:cNvSpPr/>
          <p:nvPr/>
        </p:nvSpPr>
        <p:spPr>
          <a:xfrm>
            <a:off x="65190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8" name="object 28"/>
          <p:cNvSpPr/>
          <p:nvPr/>
        </p:nvSpPr>
        <p:spPr>
          <a:xfrm>
            <a:off x="69719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29" name="object 29"/>
          <p:cNvSpPr/>
          <p:nvPr/>
        </p:nvSpPr>
        <p:spPr>
          <a:xfrm>
            <a:off x="69719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0" name="object 30"/>
          <p:cNvSpPr/>
          <p:nvPr/>
        </p:nvSpPr>
        <p:spPr>
          <a:xfrm>
            <a:off x="74261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1" name="object 31"/>
          <p:cNvSpPr/>
          <p:nvPr/>
        </p:nvSpPr>
        <p:spPr>
          <a:xfrm>
            <a:off x="7426106"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2" name="object 32"/>
          <p:cNvSpPr/>
          <p:nvPr/>
        </p:nvSpPr>
        <p:spPr>
          <a:xfrm>
            <a:off x="78790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3" name="object 33"/>
          <p:cNvSpPr/>
          <p:nvPr/>
        </p:nvSpPr>
        <p:spPr>
          <a:xfrm>
            <a:off x="78790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4" name="object 34"/>
          <p:cNvSpPr/>
          <p:nvPr/>
        </p:nvSpPr>
        <p:spPr>
          <a:xfrm>
            <a:off x="83332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5" name="object 35"/>
          <p:cNvSpPr/>
          <p:nvPr/>
        </p:nvSpPr>
        <p:spPr>
          <a:xfrm>
            <a:off x="8333205"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6" name="object 36"/>
          <p:cNvSpPr/>
          <p:nvPr/>
        </p:nvSpPr>
        <p:spPr>
          <a:xfrm>
            <a:off x="87861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7" name="object 37"/>
          <p:cNvSpPr/>
          <p:nvPr/>
        </p:nvSpPr>
        <p:spPr>
          <a:xfrm>
            <a:off x="8786180"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8" name="object 38"/>
          <p:cNvSpPr/>
          <p:nvPr/>
        </p:nvSpPr>
        <p:spPr>
          <a:xfrm>
            <a:off x="9239154"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39" name="object 39"/>
          <p:cNvSpPr/>
          <p:nvPr/>
        </p:nvSpPr>
        <p:spPr>
          <a:xfrm>
            <a:off x="9239154" y="5856386"/>
            <a:ext cx="0" cy="48409"/>
          </a:xfrm>
          <a:custGeom>
            <a:avLst/>
            <a:gdLst/>
            <a:ahLst/>
            <a:cxnLst/>
            <a:rect l="l" t="t" r="r" b="b"/>
            <a:pathLst>
              <a:path h="53340">
                <a:moveTo>
                  <a:pt x="0" y="53339"/>
                </a:moveTo>
                <a:lnTo>
                  <a:pt x="0" y="0"/>
                </a:lnTo>
              </a:path>
            </a:pathLst>
          </a:custGeom>
          <a:ln w="3175">
            <a:solidFill>
              <a:srgbClr val="B2B2B2"/>
            </a:solidFill>
          </a:ln>
        </p:spPr>
        <p:txBody>
          <a:bodyPr wrap="square" lIns="0" tIns="0" rIns="0" bIns="0" rtlCol="0"/>
          <a:lstStyle/>
          <a:p>
            <a:endParaRPr sz="1634"/>
          </a:p>
        </p:txBody>
      </p:sp>
      <p:sp>
        <p:nvSpPr>
          <p:cNvPr id="40" name="object 40"/>
          <p:cNvSpPr/>
          <p:nvPr/>
        </p:nvSpPr>
        <p:spPr>
          <a:xfrm>
            <a:off x="3797707" y="5856386"/>
            <a:ext cx="5441448" cy="0"/>
          </a:xfrm>
          <a:custGeom>
            <a:avLst/>
            <a:gdLst/>
            <a:ahLst/>
            <a:cxnLst/>
            <a:rect l="l" t="t" r="r" b="b"/>
            <a:pathLst>
              <a:path w="5995670">
                <a:moveTo>
                  <a:pt x="0" y="0"/>
                </a:moveTo>
                <a:lnTo>
                  <a:pt x="5995670" y="0"/>
                </a:lnTo>
              </a:path>
            </a:pathLst>
          </a:custGeom>
          <a:ln w="3175">
            <a:solidFill>
              <a:srgbClr val="B2B2B2"/>
            </a:solidFill>
          </a:ln>
        </p:spPr>
        <p:txBody>
          <a:bodyPr wrap="square" lIns="0" tIns="0" rIns="0" bIns="0" rtlCol="0"/>
          <a:lstStyle/>
          <a:p>
            <a:endParaRPr sz="1634"/>
          </a:p>
        </p:txBody>
      </p:sp>
      <p:sp>
        <p:nvSpPr>
          <p:cNvPr id="41" name="object 41"/>
          <p:cNvSpPr/>
          <p:nvPr/>
        </p:nvSpPr>
        <p:spPr>
          <a:xfrm>
            <a:off x="3749295" y="5856386"/>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2" name="object 42"/>
          <p:cNvSpPr/>
          <p:nvPr/>
        </p:nvSpPr>
        <p:spPr>
          <a:xfrm>
            <a:off x="3749295" y="5856386"/>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3" name="object 43"/>
          <p:cNvSpPr/>
          <p:nvPr/>
        </p:nvSpPr>
        <p:spPr>
          <a:xfrm>
            <a:off x="3749295" y="52224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4" name="object 44"/>
          <p:cNvSpPr/>
          <p:nvPr/>
        </p:nvSpPr>
        <p:spPr>
          <a:xfrm>
            <a:off x="3749295" y="52224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5" name="object 45"/>
          <p:cNvSpPr/>
          <p:nvPr/>
        </p:nvSpPr>
        <p:spPr>
          <a:xfrm>
            <a:off x="3749295" y="458967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6" name="object 46"/>
          <p:cNvSpPr/>
          <p:nvPr/>
        </p:nvSpPr>
        <p:spPr>
          <a:xfrm>
            <a:off x="3749295" y="458967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7" name="object 47"/>
          <p:cNvSpPr/>
          <p:nvPr/>
        </p:nvSpPr>
        <p:spPr>
          <a:xfrm>
            <a:off x="3749295" y="395689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8" name="object 48"/>
          <p:cNvSpPr/>
          <p:nvPr/>
        </p:nvSpPr>
        <p:spPr>
          <a:xfrm>
            <a:off x="3749295" y="395689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49" name="object 49"/>
          <p:cNvSpPr/>
          <p:nvPr/>
        </p:nvSpPr>
        <p:spPr>
          <a:xfrm>
            <a:off x="3749295" y="332411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0" name="object 50"/>
          <p:cNvSpPr/>
          <p:nvPr/>
        </p:nvSpPr>
        <p:spPr>
          <a:xfrm>
            <a:off x="3749295" y="3324112"/>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1" name="object 51"/>
          <p:cNvSpPr/>
          <p:nvPr/>
        </p:nvSpPr>
        <p:spPr>
          <a:xfrm>
            <a:off x="3749295" y="269133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2" name="object 52"/>
          <p:cNvSpPr/>
          <p:nvPr/>
        </p:nvSpPr>
        <p:spPr>
          <a:xfrm>
            <a:off x="3749295" y="269133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3" name="object 53"/>
          <p:cNvSpPr/>
          <p:nvPr/>
        </p:nvSpPr>
        <p:spPr>
          <a:xfrm>
            <a:off x="3749295" y="20585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4" name="object 54"/>
          <p:cNvSpPr/>
          <p:nvPr/>
        </p:nvSpPr>
        <p:spPr>
          <a:xfrm>
            <a:off x="3749295" y="2058553"/>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5" name="object 55"/>
          <p:cNvSpPr/>
          <p:nvPr/>
        </p:nvSpPr>
        <p:spPr>
          <a:xfrm>
            <a:off x="374929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6" name="object 56"/>
          <p:cNvSpPr/>
          <p:nvPr/>
        </p:nvSpPr>
        <p:spPr>
          <a:xfrm>
            <a:off x="3749295" y="1424619"/>
            <a:ext cx="48409" cy="0"/>
          </a:xfrm>
          <a:custGeom>
            <a:avLst/>
            <a:gdLst/>
            <a:ahLst/>
            <a:cxnLst/>
            <a:rect l="l" t="t" r="r" b="b"/>
            <a:pathLst>
              <a:path w="53339">
                <a:moveTo>
                  <a:pt x="0" y="0"/>
                </a:moveTo>
                <a:lnTo>
                  <a:pt x="53339" y="0"/>
                </a:lnTo>
              </a:path>
            </a:pathLst>
          </a:custGeom>
          <a:ln w="3175">
            <a:solidFill>
              <a:srgbClr val="B2B2B2"/>
            </a:solidFill>
          </a:ln>
        </p:spPr>
        <p:txBody>
          <a:bodyPr wrap="square" lIns="0" tIns="0" rIns="0" bIns="0" rtlCol="0"/>
          <a:lstStyle/>
          <a:p>
            <a:endParaRPr sz="1634"/>
          </a:p>
        </p:txBody>
      </p:sp>
      <p:sp>
        <p:nvSpPr>
          <p:cNvPr id="57" name="object 57"/>
          <p:cNvSpPr/>
          <p:nvPr/>
        </p:nvSpPr>
        <p:spPr>
          <a:xfrm>
            <a:off x="3797706" y="1424619"/>
            <a:ext cx="0" cy="4187414"/>
          </a:xfrm>
          <a:custGeom>
            <a:avLst/>
            <a:gdLst/>
            <a:ahLst/>
            <a:cxnLst/>
            <a:rect l="l" t="t" r="r" b="b"/>
            <a:pathLst>
              <a:path h="4613910">
                <a:moveTo>
                  <a:pt x="0" y="0"/>
                </a:moveTo>
                <a:lnTo>
                  <a:pt x="0" y="4613909"/>
                </a:lnTo>
              </a:path>
            </a:pathLst>
          </a:custGeom>
          <a:ln w="3175">
            <a:solidFill>
              <a:srgbClr val="B2B2B2"/>
            </a:solidFill>
          </a:ln>
        </p:spPr>
        <p:txBody>
          <a:bodyPr wrap="square" lIns="0" tIns="0" rIns="0" bIns="0" rtlCol="0"/>
          <a:lstStyle/>
          <a:p>
            <a:endParaRPr sz="1634"/>
          </a:p>
        </p:txBody>
      </p:sp>
      <p:sp>
        <p:nvSpPr>
          <p:cNvPr id="58" name="object 58"/>
          <p:cNvSpPr/>
          <p:nvPr/>
        </p:nvSpPr>
        <p:spPr>
          <a:xfrm>
            <a:off x="3797706" y="5693869"/>
            <a:ext cx="0" cy="162517"/>
          </a:xfrm>
          <a:custGeom>
            <a:avLst/>
            <a:gdLst/>
            <a:ahLst/>
            <a:cxnLst/>
            <a:rect l="l" t="t" r="r" b="b"/>
            <a:pathLst>
              <a:path h="179070">
                <a:moveTo>
                  <a:pt x="0" y="0"/>
                </a:moveTo>
                <a:lnTo>
                  <a:pt x="0" y="179069"/>
                </a:lnTo>
              </a:path>
            </a:pathLst>
          </a:custGeom>
          <a:ln w="3175">
            <a:solidFill>
              <a:srgbClr val="B2B2B2"/>
            </a:solidFill>
          </a:ln>
        </p:spPr>
        <p:txBody>
          <a:bodyPr wrap="square" lIns="0" tIns="0" rIns="0" bIns="0" rtlCol="0"/>
          <a:lstStyle/>
          <a:p>
            <a:endParaRPr sz="1634"/>
          </a:p>
        </p:txBody>
      </p:sp>
      <p:sp>
        <p:nvSpPr>
          <p:cNvPr id="59" name="object 59"/>
          <p:cNvSpPr/>
          <p:nvPr/>
        </p:nvSpPr>
        <p:spPr>
          <a:xfrm>
            <a:off x="3797707" y="2150761"/>
            <a:ext cx="5441448" cy="3501614"/>
          </a:xfrm>
          <a:custGeom>
            <a:avLst/>
            <a:gdLst/>
            <a:ahLst/>
            <a:cxnLst/>
            <a:rect l="l" t="t" r="r" b="b"/>
            <a:pathLst>
              <a:path w="5995670" h="3858260">
                <a:moveTo>
                  <a:pt x="0" y="3858259"/>
                </a:moveTo>
                <a:lnTo>
                  <a:pt x="499110" y="3437890"/>
                </a:lnTo>
                <a:lnTo>
                  <a:pt x="999490" y="2940049"/>
                </a:lnTo>
                <a:lnTo>
                  <a:pt x="1498600" y="2485390"/>
                </a:lnTo>
                <a:lnTo>
                  <a:pt x="1998980" y="2004059"/>
                </a:lnTo>
                <a:lnTo>
                  <a:pt x="2498090" y="1578609"/>
                </a:lnTo>
                <a:lnTo>
                  <a:pt x="2998470" y="1200150"/>
                </a:lnTo>
                <a:lnTo>
                  <a:pt x="3497579" y="877569"/>
                </a:lnTo>
                <a:lnTo>
                  <a:pt x="3997959" y="580389"/>
                </a:lnTo>
                <a:lnTo>
                  <a:pt x="4497070" y="462279"/>
                </a:lnTo>
                <a:lnTo>
                  <a:pt x="4997450" y="266700"/>
                </a:lnTo>
                <a:lnTo>
                  <a:pt x="5496559" y="177800"/>
                </a:lnTo>
                <a:lnTo>
                  <a:pt x="5995670" y="0"/>
                </a:lnTo>
              </a:path>
            </a:pathLst>
          </a:custGeom>
          <a:ln w="63974">
            <a:solidFill>
              <a:srgbClr val="0046FF"/>
            </a:solidFill>
          </a:ln>
        </p:spPr>
        <p:txBody>
          <a:bodyPr wrap="square" lIns="0" tIns="0" rIns="0" bIns="0" rtlCol="0"/>
          <a:lstStyle/>
          <a:p>
            <a:endParaRPr sz="1634"/>
          </a:p>
        </p:txBody>
      </p:sp>
      <p:sp>
        <p:nvSpPr>
          <p:cNvPr id="60" name="object 60"/>
          <p:cNvSpPr/>
          <p:nvPr/>
        </p:nvSpPr>
        <p:spPr>
          <a:xfrm>
            <a:off x="3757365" y="5612034"/>
            <a:ext cx="80682" cy="81835"/>
          </a:xfrm>
          <a:custGeom>
            <a:avLst/>
            <a:gdLst/>
            <a:ahLst/>
            <a:cxnLst/>
            <a:rect l="l" t="t" r="r" b="b"/>
            <a:pathLst>
              <a:path w="88900" h="90170">
                <a:moveTo>
                  <a:pt x="0" y="0"/>
                </a:moveTo>
                <a:lnTo>
                  <a:pt x="88900" y="0"/>
                </a:lnTo>
                <a:lnTo>
                  <a:pt x="88900" y="90170"/>
                </a:lnTo>
                <a:lnTo>
                  <a:pt x="0" y="90170"/>
                </a:lnTo>
                <a:lnTo>
                  <a:pt x="0" y="0"/>
                </a:lnTo>
                <a:close/>
              </a:path>
            </a:pathLst>
          </a:custGeom>
          <a:solidFill>
            <a:srgbClr val="0046FF"/>
          </a:solidFill>
        </p:spPr>
        <p:txBody>
          <a:bodyPr wrap="square" lIns="0" tIns="0" rIns="0" bIns="0" rtlCol="0"/>
          <a:lstStyle/>
          <a:p>
            <a:endParaRPr sz="1634"/>
          </a:p>
        </p:txBody>
      </p:sp>
      <p:sp>
        <p:nvSpPr>
          <p:cNvPr id="61" name="object 61"/>
          <p:cNvSpPr/>
          <p:nvPr/>
        </p:nvSpPr>
        <p:spPr>
          <a:xfrm>
            <a:off x="3757365" y="5612034"/>
            <a:ext cx="80682" cy="81835"/>
          </a:xfrm>
          <a:custGeom>
            <a:avLst/>
            <a:gdLst/>
            <a:ahLst/>
            <a:cxnLst/>
            <a:rect l="l" t="t" r="r" b="b"/>
            <a:pathLst>
              <a:path w="88900" h="90170">
                <a:moveTo>
                  <a:pt x="0" y="0"/>
                </a:moveTo>
                <a:lnTo>
                  <a:pt x="0" y="90170"/>
                </a:lnTo>
                <a:lnTo>
                  <a:pt x="8890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4210338" y="5230522"/>
            <a:ext cx="81835" cy="81835"/>
          </a:xfrm>
          <a:custGeom>
            <a:avLst/>
            <a:gdLst/>
            <a:ahLst/>
            <a:cxnLst/>
            <a:rect l="l" t="t" r="r" b="b"/>
            <a:pathLst>
              <a:path w="90169"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63" name="object 63"/>
          <p:cNvSpPr/>
          <p:nvPr/>
        </p:nvSpPr>
        <p:spPr>
          <a:xfrm>
            <a:off x="4210338" y="5230522"/>
            <a:ext cx="81835" cy="81835"/>
          </a:xfrm>
          <a:custGeom>
            <a:avLst/>
            <a:gdLst/>
            <a:ahLst/>
            <a:cxnLst/>
            <a:rect l="l" t="t" r="r" b="b"/>
            <a:pathLst>
              <a:path w="90169"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4663312" y="4778700"/>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65" name="object 65"/>
          <p:cNvSpPr/>
          <p:nvPr/>
        </p:nvSpPr>
        <p:spPr>
          <a:xfrm>
            <a:off x="4663312" y="4778700"/>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5117439" y="4366067"/>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67" name="object 67"/>
          <p:cNvSpPr/>
          <p:nvPr/>
        </p:nvSpPr>
        <p:spPr>
          <a:xfrm>
            <a:off x="5117439" y="4366067"/>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5570411" y="3928077"/>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69" name="object 69"/>
          <p:cNvSpPr/>
          <p:nvPr/>
        </p:nvSpPr>
        <p:spPr>
          <a:xfrm>
            <a:off x="5570411" y="3928077"/>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024538" y="3541954"/>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71" name="object 71"/>
          <p:cNvSpPr/>
          <p:nvPr/>
        </p:nvSpPr>
        <p:spPr>
          <a:xfrm>
            <a:off x="6024538" y="3541954"/>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477513" y="3199632"/>
            <a:ext cx="81835" cy="81835"/>
          </a:xfrm>
          <a:custGeom>
            <a:avLst/>
            <a:gdLst/>
            <a:ahLst/>
            <a:cxnLst/>
            <a:rect l="l" t="t" r="r" b="b"/>
            <a:pathLst>
              <a:path w="90170" h="90170">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73" name="object 73"/>
          <p:cNvSpPr/>
          <p:nvPr/>
        </p:nvSpPr>
        <p:spPr>
          <a:xfrm>
            <a:off x="6477513" y="3199632"/>
            <a:ext cx="81835" cy="81835"/>
          </a:xfrm>
          <a:custGeom>
            <a:avLst/>
            <a:gdLst/>
            <a:ahLst/>
            <a:cxnLst/>
            <a:rect l="l" t="t" r="r" b="b"/>
            <a:pathLst>
              <a:path w="90170" h="90170">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931639" y="2905717"/>
            <a:ext cx="81835" cy="81835"/>
          </a:xfrm>
          <a:custGeom>
            <a:avLst/>
            <a:gdLst/>
            <a:ahLst/>
            <a:cxnLst/>
            <a:rect l="l" t="t" r="r" b="b"/>
            <a:pathLst>
              <a:path w="90170" h="90170">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75" name="object 75"/>
          <p:cNvSpPr/>
          <p:nvPr/>
        </p:nvSpPr>
        <p:spPr>
          <a:xfrm>
            <a:off x="6931639" y="2905717"/>
            <a:ext cx="81835" cy="81835"/>
          </a:xfrm>
          <a:custGeom>
            <a:avLst/>
            <a:gdLst/>
            <a:ahLst/>
            <a:cxnLst/>
            <a:rect l="l" t="t" r="r" b="b"/>
            <a:pathLst>
              <a:path w="90170" h="90170">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7384612" y="2637160"/>
            <a:ext cx="81835" cy="81835"/>
          </a:xfrm>
          <a:custGeom>
            <a:avLst/>
            <a:gdLst/>
            <a:ahLst/>
            <a:cxnLst/>
            <a:rect l="l" t="t" r="r" b="b"/>
            <a:pathLst>
              <a:path w="90170" h="90169">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77" name="object 77"/>
          <p:cNvSpPr/>
          <p:nvPr/>
        </p:nvSpPr>
        <p:spPr>
          <a:xfrm>
            <a:off x="7384612" y="2637160"/>
            <a:ext cx="81835" cy="81835"/>
          </a:xfrm>
          <a:custGeom>
            <a:avLst/>
            <a:gdLst/>
            <a:ahLst/>
            <a:cxnLst/>
            <a:rect l="l" t="t" r="r" b="b"/>
            <a:pathLst>
              <a:path w="90170" h="90169">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7838739" y="2529968"/>
            <a:ext cx="81835" cy="81835"/>
          </a:xfrm>
          <a:custGeom>
            <a:avLst/>
            <a:gdLst/>
            <a:ahLst/>
            <a:cxnLst/>
            <a:rect l="l" t="t" r="r" b="b"/>
            <a:pathLst>
              <a:path w="90170" h="90169">
                <a:moveTo>
                  <a:pt x="0" y="0"/>
                </a:moveTo>
                <a:lnTo>
                  <a:pt x="90169" y="0"/>
                </a:lnTo>
                <a:lnTo>
                  <a:pt x="90169" y="90170"/>
                </a:lnTo>
                <a:lnTo>
                  <a:pt x="0" y="90170"/>
                </a:lnTo>
                <a:lnTo>
                  <a:pt x="0" y="0"/>
                </a:lnTo>
                <a:close/>
              </a:path>
            </a:pathLst>
          </a:custGeom>
          <a:solidFill>
            <a:srgbClr val="0046FF"/>
          </a:solidFill>
        </p:spPr>
        <p:txBody>
          <a:bodyPr wrap="square" lIns="0" tIns="0" rIns="0" bIns="0" rtlCol="0"/>
          <a:lstStyle/>
          <a:p>
            <a:endParaRPr sz="1634"/>
          </a:p>
        </p:txBody>
      </p:sp>
      <p:sp>
        <p:nvSpPr>
          <p:cNvPr id="79" name="object 79"/>
          <p:cNvSpPr/>
          <p:nvPr/>
        </p:nvSpPr>
        <p:spPr>
          <a:xfrm>
            <a:off x="7838739" y="2529968"/>
            <a:ext cx="81835" cy="81835"/>
          </a:xfrm>
          <a:custGeom>
            <a:avLst/>
            <a:gdLst/>
            <a:ahLst/>
            <a:cxnLst/>
            <a:rect l="l" t="t" r="r" b="b"/>
            <a:pathLst>
              <a:path w="90170" h="90169">
                <a:moveTo>
                  <a:pt x="0" y="0"/>
                </a:moveTo>
                <a:lnTo>
                  <a:pt x="0" y="90170"/>
                </a:lnTo>
                <a:lnTo>
                  <a:pt x="90169" y="90170"/>
                </a:lnTo>
                <a:lnTo>
                  <a:pt x="90169" y="0"/>
                </a:lnTo>
                <a:lnTo>
                  <a:pt x="0" y="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8291713" y="2352467"/>
            <a:ext cx="81835" cy="81835"/>
          </a:xfrm>
          <a:custGeom>
            <a:avLst/>
            <a:gdLst/>
            <a:ahLst/>
            <a:cxnLst/>
            <a:rect l="l" t="t" r="r" b="b"/>
            <a:pathLst>
              <a:path w="90170" h="90169">
                <a:moveTo>
                  <a:pt x="0" y="0"/>
                </a:moveTo>
                <a:lnTo>
                  <a:pt x="90170" y="0"/>
                </a:lnTo>
                <a:lnTo>
                  <a:pt x="90170" y="90169"/>
                </a:lnTo>
                <a:lnTo>
                  <a:pt x="0" y="90169"/>
                </a:lnTo>
                <a:lnTo>
                  <a:pt x="0" y="0"/>
                </a:lnTo>
                <a:close/>
              </a:path>
            </a:pathLst>
          </a:custGeom>
          <a:solidFill>
            <a:srgbClr val="0046FF"/>
          </a:solidFill>
        </p:spPr>
        <p:txBody>
          <a:bodyPr wrap="square" lIns="0" tIns="0" rIns="0" bIns="0" rtlCol="0"/>
          <a:lstStyle/>
          <a:p>
            <a:endParaRPr sz="1634"/>
          </a:p>
        </p:txBody>
      </p:sp>
      <p:sp>
        <p:nvSpPr>
          <p:cNvPr id="81" name="object 81"/>
          <p:cNvSpPr/>
          <p:nvPr/>
        </p:nvSpPr>
        <p:spPr>
          <a:xfrm>
            <a:off x="8291713" y="2352467"/>
            <a:ext cx="81835" cy="81835"/>
          </a:xfrm>
          <a:custGeom>
            <a:avLst/>
            <a:gdLst/>
            <a:ahLst/>
            <a:cxnLst/>
            <a:rect l="l" t="t" r="r" b="b"/>
            <a:pathLst>
              <a:path w="90170" h="90169">
                <a:moveTo>
                  <a:pt x="0" y="0"/>
                </a:moveTo>
                <a:lnTo>
                  <a:pt x="0" y="90169"/>
                </a:lnTo>
                <a:lnTo>
                  <a:pt x="90170" y="90169"/>
                </a:lnTo>
                <a:lnTo>
                  <a:pt x="90170" y="0"/>
                </a:lnTo>
                <a:lnTo>
                  <a:pt x="0" y="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8745839" y="2270632"/>
            <a:ext cx="80682" cy="81835"/>
          </a:xfrm>
          <a:custGeom>
            <a:avLst/>
            <a:gdLst/>
            <a:ahLst/>
            <a:cxnLst/>
            <a:rect l="l" t="t" r="r" b="b"/>
            <a:pathLst>
              <a:path w="88900" h="90169">
                <a:moveTo>
                  <a:pt x="0" y="0"/>
                </a:moveTo>
                <a:lnTo>
                  <a:pt x="88900" y="0"/>
                </a:lnTo>
                <a:lnTo>
                  <a:pt x="88900" y="90170"/>
                </a:lnTo>
                <a:lnTo>
                  <a:pt x="0" y="90170"/>
                </a:lnTo>
                <a:lnTo>
                  <a:pt x="0" y="0"/>
                </a:lnTo>
                <a:close/>
              </a:path>
            </a:pathLst>
          </a:custGeom>
          <a:solidFill>
            <a:srgbClr val="0046FF"/>
          </a:solidFill>
        </p:spPr>
        <p:txBody>
          <a:bodyPr wrap="square" lIns="0" tIns="0" rIns="0" bIns="0" rtlCol="0"/>
          <a:lstStyle/>
          <a:p>
            <a:endParaRPr sz="1634"/>
          </a:p>
        </p:txBody>
      </p:sp>
      <p:sp>
        <p:nvSpPr>
          <p:cNvPr id="83" name="object 83"/>
          <p:cNvSpPr/>
          <p:nvPr/>
        </p:nvSpPr>
        <p:spPr>
          <a:xfrm>
            <a:off x="8745839" y="2270632"/>
            <a:ext cx="80682" cy="81835"/>
          </a:xfrm>
          <a:custGeom>
            <a:avLst/>
            <a:gdLst/>
            <a:ahLst/>
            <a:cxnLst/>
            <a:rect l="l" t="t" r="r" b="b"/>
            <a:pathLst>
              <a:path w="88900" h="90169">
                <a:moveTo>
                  <a:pt x="0" y="0"/>
                </a:moveTo>
                <a:lnTo>
                  <a:pt x="0" y="90170"/>
                </a:lnTo>
                <a:lnTo>
                  <a:pt x="88900" y="90170"/>
                </a:lnTo>
                <a:lnTo>
                  <a:pt x="88900" y="0"/>
                </a:lnTo>
                <a:lnTo>
                  <a:pt x="0" y="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9198813" y="2110421"/>
            <a:ext cx="81835" cy="81835"/>
          </a:xfrm>
          <a:custGeom>
            <a:avLst/>
            <a:gdLst/>
            <a:ahLst/>
            <a:cxnLst/>
            <a:rect l="l" t="t" r="r" b="b"/>
            <a:pathLst>
              <a:path w="90170" h="90169">
                <a:moveTo>
                  <a:pt x="0" y="0"/>
                </a:moveTo>
                <a:lnTo>
                  <a:pt x="90169" y="0"/>
                </a:lnTo>
                <a:lnTo>
                  <a:pt x="90169" y="90169"/>
                </a:lnTo>
                <a:lnTo>
                  <a:pt x="0" y="90169"/>
                </a:lnTo>
                <a:lnTo>
                  <a:pt x="0" y="0"/>
                </a:lnTo>
                <a:close/>
              </a:path>
            </a:pathLst>
          </a:custGeom>
          <a:solidFill>
            <a:srgbClr val="0046FF"/>
          </a:solidFill>
        </p:spPr>
        <p:txBody>
          <a:bodyPr wrap="square" lIns="0" tIns="0" rIns="0" bIns="0" rtlCol="0"/>
          <a:lstStyle/>
          <a:p>
            <a:endParaRPr sz="1634"/>
          </a:p>
        </p:txBody>
      </p:sp>
      <p:sp>
        <p:nvSpPr>
          <p:cNvPr id="85" name="object 85"/>
          <p:cNvSpPr/>
          <p:nvPr/>
        </p:nvSpPr>
        <p:spPr>
          <a:xfrm>
            <a:off x="9198813" y="2110421"/>
            <a:ext cx="81835" cy="81835"/>
          </a:xfrm>
          <a:custGeom>
            <a:avLst/>
            <a:gdLst/>
            <a:ahLst/>
            <a:cxnLst/>
            <a:rect l="l" t="t" r="r" b="b"/>
            <a:pathLst>
              <a:path w="90170" h="90169">
                <a:moveTo>
                  <a:pt x="0" y="0"/>
                </a:moveTo>
                <a:lnTo>
                  <a:pt x="0" y="90169"/>
                </a:lnTo>
                <a:lnTo>
                  <a:pt x="90169" y="90169"/>
                </a:lnTo>
                <a:lnTo>
                  <a:pt x="90169" y="0"/>
                </a:lnTo>
                <a:lnTo>
                  <a:pt x="0" y="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3797707" y="2678653"/>
            <a:ext cx="5441448" cy="2973721"/>
          </a:xfrm>
          <a:custGeom>
            <a:avLst/>
            <a:gdLst/>
            <a:ahLst/>
            <a:cxnLst/>
            <a:rect l="l" t="t" r="r" b="b"/>
            <a:pathLst>
              <a:path w="5995670" h="3276600">
                <a:moveTo>
                  <a:pt x="0" y="3276600"/>
                </a:moveTo>
                <a:lnTo>
                  <a:pt x="499110" y="2858770"/>
                </a:lnTo>
                <a:lnTo>
                  <a:pt x="999490" y="2364740"/>
                </a:lnTo>
                <a:lnTo>
                  <a:pt x="1498600" y="1916430"/>
                </a:lnTo>
                <a:lnTo>
                  <a:pt x="1998980" y="1464310"/>
                </a:lnTo>
                <a:lnTo>
                  <a:pt x="2498090" y="1041400"/>
                </a:lnTo>
                <a:lnTo>
                  <a:pt x="2998470" y="669290"/>
                </a:lnTo>
                <a:lnTo>
                  <a:pt x="3497579" y="365760"/>
                </a:lnTo>
                <a:lnTo>
                  <a:pt x="3997959" y="111760"/>
                </a:lnTo>
                <a:lnTo>
                  <a:pt x="4497070" y="15240"/>
                </a:lnTo>
                <a:lnTo>
                  <a:pt x="4997450" y="0"/>
                </a:lnTo>
                <a:lnTo>
                  <a:pt x="5496559" y="1684020"/>
                </a:lnTo>
                <a:lnTo>
                  <a:pt x="5995670" y="2081530"/>
                </a:lnTo>
              </a:path>
            </a:pathLst>
          </a:custGeom>
          <a:ln w="63974">
            <a:solidFill>
              <a:srgbClr val="999999"/>
            </a:solidFill>
          </a:ln>
        </p:spPr>
        <p:txBody>
          <a:bodyPr wrap="square" lIns="0" tIns="0" rIns="0" bIns="0" rtlCol="0"/>
          <a:lstStyle/>
          <a:p>
            <a:endParaRPr sz="1634"/>
          </a:p>
        </p:txBody>
      </p:sp>
      <p:sp>
        <p:nvSpPr>
          <p:cNvPr id="87" name="object 87"/>
          <p:cNvSpPr/>
          <p:nvPr/>
        </p:nvSpPr>
        <p:spPr>
          <a:xfrm>
            <a:off x="3757365" y="5612034"/>
            <a:ext cx="80682" cy="81835"/>
          </a:xfrm>
          <a:custGeom>
            <a:avLst/>
            <a:gdLst/>
            <a:ahLst/>
            <a:cxnLst/>
            <a:rect l="l" t="t" r="r" b="b"/>
            <a:pathLst>
              <a:path w="88900" h="90170">
                <a:moveTo>
                  <a:pt x="44450" y="0"/>
                </a:moveTo>
                <a:lnTo>
                  <a:pt x="0" y="44450"/>
                </a:lnTo>
                <a:lnTo>
                  <a:pt x="44450" y="90170"/>
                </a:lnTo>
                <a:lnTo>
                  <a:pt x="88900" y="44450"/>
                </a:lnTo>
                <a:lnTo>
                  <a:pt x="44450" y="0"/>
                </a:lnTo>
                <a:close/>
              </a:path>
            </a:pathLst>
          </a:custGeom>
          <a:solidFill>
            <a:srgbClr val="999999"/>
          </a:solidFill>
        </p:spPr>
        <p:txBody>
          <a:bodyPr wrap="square" lIns="0" tIns="0" rIns="0" bIns="0" rtlCol="0"/>
          <a:lstStyle/>
          <a:p>
            <a:endParaRPr sz="1634"/>
          </a:p>
        </p:txBody>
      </p:sp>
      <p:sp>
        <p:nvSpPr>
          <p:cNvPr id="88" name="object 88"/>
          <p:cNvSpPr/>
          <p:nvPr/>
        </p:nvSpPr>
        <p:spPr>
          <a:xfrm>
            <a:off x="3757365" y="5612034"/>
            <a:ext cx="80682" cy="81835"/>
          </a:xfrm>
          <a:custGeom>
            <a:avLst/>
            <a:gdLst/>
            <a:ahLst/>
            <a:cxnLst/>
            <a:rect l="l" t="t" r="r" b="b"/>
            <a:pathLst>
              <a:path w="88900" h="90170">
                <a:moveTo>
                  <a:pt x="0" y="44450"/>
                </a:moveTo>
                <a:lnTo>
                  <a:pt x="44450" y="90170"/>
                </a:lnTo>
                <a:lnTo>
                  <a:pt x="8890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4210338" y="5232827"/>
            <a:ext cx="81835" cy="81835"/>
          </a:xfrm>
          <a:custGeom>
            <a:avLst/>
            <a:gdLst/>
            <a:ahLst/>
            <a:cxnLst/>
            <a:rect l="l" t="t" r="r" b="b"/>
            <a:pathLst>
              <a:path w="90169" h="90170">
                <a:moveTo>
                  <a:pt x="44450" y="0"/>
                </a:moveTo>
                <a:lnTo>
                  <a:pt x="0" y="44450"/>
                </a:lnTo>
                <a:lnTo>
                  <a:pt x="44450" y="90169"/>
                </a:lnTo>
                <a:lnTo>
                  <a:pt x="90169" y="44450"/>
                </a:lnTo>
                <a:lnTo>
                  <a:pt x="44450" y="0"/>
                </a:lnTo>
                <a:close/>
              </a:path>
            </a:pathLst>
          </a:custGeom>
          <a:solidFill>
            <a:srgbClr val="999999"/>
          </a:solidFill>
        </p:spPr>
        <p:txBody>
          <a:bodyPr wrap="square" lIns="0" tIns="0" rIns="0" bIns="0" rtlCol="0"/>
          <a:lstStyle/>
          <a:p>
            <a:endParaRPr sz="1634"/>
          </a:p>
        </p:txBody>
      </p:sp>
      <p:sp>
        <p:nvSpPr>
          <p:cNvPr id="90" name="object 90"/>
          <p:cNvSpPr/>
          <p:nvPr/>
        </p:nvSpPr>
        <p:spPr>
          <a:xfrm>
            <a:off x="4210338" y="5232827"/>
            <a:ext cx="81835" cy="81835"/>
          </a:xfrm>
          <a:custGeom>
            <a:avLst/>
            <a:gdLst/>
            <a:ahLst/>
            <a:cxnLst/>
            <a:rect l="l" t="t" r="r" b="b"/>
            <a:pathLst>
              <a:path w="90169"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4663312" y="4784464"/>
            <a:ext cx="81835" cy="81835"/>
          </a:xfrm>
          <a:custGeom>
            <a:avLst/>
            <a:gdLst/>
            <a:ahLst/>
            <a:cxnLst/>
            <a:rect l="l" t="t" r="r" b="b"/>
            <a:pathLst>
              <a:path w="90170" h="90170">
                <a:moveTo>
                  <a:pt x="45720" y="0"/>
                </a:moveTo>
                <a:lnTo>
                  <a:pt x="0" y="44449"/>
                </a:lnTo>
                <a:lnTo>
                  <a:pt x="45720" y="90169"/>
                </a:lnTo>
                <a:lnTo>
                  <a:pt x="90170" y="44449"/>
                </a:lnTo>
                <a:lnTo>
                  <a:pt x="45720" y="0"/>
                </a:lnTo>
                <a:close/>
              </a:path>
            </a:pathLst>
          </a:custGeom>
          <a:solidFill>
            <a:srgbClr val="999999"/>
          </a:solidFill>
        </p:spPr>
        <p:txBody>
          <a:bodyPr wrap="square" lIns="0" tIns="0" rIns="0" bIns="0" rtlCol="0"/>
          <a:lstStyle/>
          <a:p>
            <a:endParaRPr sz="1634"/>
          </a:p>
        </p:txBody>
      </p:sp>
      <p:sp>
        <p:nvSpPr>
          <p:cNvPr id="92" name="object 92"/>
          <p:cNvSpPr/>
          <p:nvPr/>
        </p:nvSpPr>
        <p:spPr>
          <a:xfrm>
            <a:off x="4663312" y="4784464"/>
            <a:ext cx="81835" cy="81835"/>
          </a:xfrm>
          <a:custGeom>
            <a:avLst/>
            <a:gdLst/>
            <a:ahLst/>
            <a:cxnLst/>
            <a:rect l="l" t="t" r="r" b="b"/>
            <a:pathLst>
              <a:path w="90170" h="90170">
                <a:moveTo>
                  <a:pt x="0" y="44449"/>
                </a:moveTo>
                <a:lnTo>
                  <a:pt x="45720" y="90169"/>
                </a:lnTo>
                <a:lnTo>
                  <a:pt x="90170" y="44449"/>
                </a:lnTo>
                <a:lnTo>
                  <a:pt x="45720" y="0"/>
                </a:lnTo>
                <a:lnTo>
                  <a:pt x="0" y="44449"/>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5117439" y="4377593"/>
            <a:ext cx="81835" cy="81835"/>
          </a:xfrm>
          <a:custGeom>
            <a:avLst/>
            <a:gdLst/>
            <a:ahLst/>
            <a:cxnLst/>
            <a:rect l="l" t="t" r="r" b="b"/>
            <a:pathLst>
              <a:path w="90170" h="90170">
                <a:moveTo>
                  <a:pt x="44450" y="0"/>
                </a:moveTo>
                <a:lnTo>
                  <a:pt x="0" y="44450"/>
                </a:lnTo>
                <a:lnTo>
                  <a:pt x="44450" y="90169"/>
                </a:lnTo>
                <a:lnTo>
                  <a:pt x="90169" y="44450"/>
                </a:lnTo>
                <a:lnTo>
                  <a:pt x="44450" y="0"/>
                </a:lnTo>
                <a:close/>
              </a:path>
            </a:pathLst>
          </a:custGeom>
          <a:solidFill>
            <a:srgbClr val="999999"/>
          </a:solidFill>
        </p:spPr>
        <p:txBody>
          <a:bodyPr wrap="square" lIns="0" tIns="0" rIns="0" bIns="0" rtlCol="0"/>
          <a:lstStyle/>
          <a:p>
            <a:endParaRPr sz="1634"/>
          </a:p>
        </p:txBody>
      </p:sp>
      <p:sp>
        <p:nvSpPr>
          <p:cNvPr id="94" name="object 94"/>
          <p:cNvSpPr/>
          <p:nvPr/>
        </p:nvSpPr>
        <p:spPr>
          <a:xfrm>
            <a:off x="5117439" y="4377593"/>
            <a:ext cx="81835" cy="81835"/>
          </a:xfrm>
          <a:custGeom>
            <a:avLst/>
            <a:gdLst/>
            <a:ahLst/>
            <a:cxnLst/>
            <a:rect l="l" t="t" r="r" b="b"/>
            <a:pathLst>
              <a:path w="90170"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5570411" y="3966114"/>
            <a:ext cx="81835" cy="81835"/>
          </a:xfrm>
          <a:custGeom>
            <a:avLst/>
            <a:gdLst/>
            <a:ahLst/>
            <a:cxnLst/>
            <a:rect l="l" t="t" r="r" b="b"/>
            <a:pathLst>
              <a:path w="90170" h="90170">
                <a:moveTo>
                  <a:pt x="45720" y="0"/>
                </a:moveTo>
                <a:lnTo>
                  <a:pt x="0" y="45719"/>
                </a:lnTo>
                <a:lnTo>
                  <a:pt x="45720" y="90169"/>
                </a:lnTo>
                <a:lnTo>
                  <a:pt x="90170" y="45719"/>
                </a:lnTo>
                <a:lnTo>
                  <a:pt x="45720" y="0"/>
                </a:lnTo>
                <a:close/>
              </a:path>
            </a:pathLst>
          </a:custGeom>
          <a:solidFill>
            <a:srgbClr val="999999"/>
          </a:solidFill>
        </p:spPr>
        <p:txBody>
          <a:bodyPr wrap="square" lIns="0" tIns="0" rIns="0" bIns="0" rtlCol="0"/>
          <a:lstStyle/>
          <a:p>
            <a:endParaRPr sz="1634"/>
          </a:p>
        </p:txBody>
      </p:sp>
      <p:sp>
        <p:nvSpPr>
          <p:cNvPr id="96" name="object 96"/>
          <p:cNvSpPr/>
          <p:nvPr/>
        </p:nvSpPr>
        <p:spPr>
          <a:xfrm>
            <a:off x="5570411" y="3966114"/>
            <a:ext cx="81835" cy="81835"/>
          </a:xfrm>
          <a:custGeom>
            <a:avLst/>
            <a:gdLst/>
            <a:ahLst/>
            <a:cxnLst/>
            <a:rect l="l" t="t" r="r" b="b"/>
            <a:pathLst>
              <a:path w="90170" h="90170">
                <a:moveTo>
                  <a:pt x="0" y="45719"/>
                </a:moveTo>
                <a:lnTo>
                  <a:pt x="45720" y="90169"/>
                </a:lnTo>
                <a:lnTo>
                  <a:pt x="90170" y="45719"/>
                </a:lnTo>
                <a:lnTo>
                  <a:pt x="45720" y="0"/>
                </a:lnTo>
                <a:lnTo>
                  <a:pt x="0" y="45719"/>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6024538" y="3583449"/>
            <a:ext cx="81835" cy="81835"/>
          </a:xfrm>
          <a:custGeom>
            <a:avLst/>
            <a:gdLst/>
            <a:ahLst/>
            <a:cxnLst/>
            <a:rect l="l" t="t" r="r" b="b"/>
            <a:pathLst>
              <a:path w="90170" h="90170">
                <a:moveTo>
                  <a:pt x="44450" y="0"/>
                </a:moveTo>
                <a:lnTo>
                  <a:pt x="0" y="44450"/>
                </a:lnTo>
                <a:lnTo>
                  <a:pt x="44450" y="90170"/>
                </a:lnTo>
                <a:lnTo>
                  <a:pt x="90169" y="44450"/>
                </a:lnTo>
                <a:lnTo>
                  <a:pt x="44450" y="0"/>
                </a:lnTo>
                <a:close/>
              </a:path>
            </a:pathLst>
          </a:custGeom>
          <a:solidFill>
            <a:srgbClr val="999999"/>
          </a:solidFill>
        </p:spPr>
        <p:txBody>
          <a:bodyPr wrap="square" lIns="0" tIns="0" rIns="0" bIns="0" rtlCol="0"/>
          <a:lstStyle/>
          <a:p>
            <a:endParaRPr sz="1634"/>
          </a:p>
        </p:txBody>
      </p:sp>
      <p:sp>
        <p:nvSpPr>
          <p:cNvPr id="98" name="object 98"/>
          <p:cNvSpPr/>
          <p:nvPr/>
        </p:nvSpPr>
        <p:spPr>
          <a:xfrm>
            <a:off x="6024538" y="3583449"/>
            <a:ext cx="81835" cy="81835"/>
          </a:xfrm>
          <a:custGeom>
            <a:avLst/>
            <a:gdLst/>
            <a:ahLst/>
            <a:cxnLst/>
            <a:rect l="l" t="t" r="r" b="b"/>
            <a:pathLst>
              <a:path w="90170" h="90170">
                <a:moveTo>
                  <a:pt x="0" y="44450"/>
                </a:moveTo>
                <a:lnTo>
                  <a:pt x="44450" y="90170"/>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477513" y="3244583"/>
            <a:ext cx="81835" cy="81835"/>
          </a:xfrm>
          <a:custGeom>
            <a:avLst/>
            <a:gdLst/>
            <a:ahLst/>
            <a:cxnLst/>
            <a:rect l="l" t="t" r="r" b="b"/>
            <a:pathLst>
              <a:path w="90170" h="90170">
                <a:moveTo>
                  <a:pt x="45719" y="0"/>
                </a:moveTo>
                <a:lnTo>
                  <a:pt x="0" y="45720"/>
                </a:lnTo>
                <a:lnTo>
                  <a:pt x="45719" y="90170"/>
                </a:lnTo>
                <a:lnTo>
                  <a:pt x="90169" y="45720"/>
                </a:lnTo>
                <a:lnTo>
                  <a:pt x="45719" y="0"/>
                </a:lnTo>
                <a:close/>
              </a:path>
            </a:pathLst>
          </a:custGeom>
          <a:solidFill>
            <a:srgbClr val="999999"/>
          </a:solidFill>
        </p:spPr>
        <p:txBody>
          <a:bodyPr wrap="square" lIns="0" tIns="0" rIns="0" bIns="0" rtlCol="0"/>
          <a:lstStyle/>
          <a:p>
            <a:endParaRPr sz="1634"/>
          </a:p>
        </p:txBody>
      </p:sp>
      <p:sp>
        <p:nvSpPr>
          <p:cNvPr id="100" name="object 100"/>
          <p:cNvSpPr/>
          <p:nvPr/>
        </p:nvSpPr>
        <p:spPr>
          <a:xfrm>
            <a:off x="6477513" y="3244583"/>
            <a:ext cx="81835" cy="81835"/>
          </a:xfrm>
          <a:custGeom>
            <a:avLst/>
            <a:gdLst/>
            <a:ahLst/>
            <a:cxnLst/>
            <a:rect l="l" t="t" r="r" b="b"/>
            <a:pathLst>
              <a:path w="90170" h="90170">
                <a:moveTo>
                  <a:pt x="0" y="45720"/>
                </a:moveTo>
                <a:lnTo>
                  <a:pt x="45719" y="90170"/>
                </a:lnTo>
                <a:lnTo>
                  <a:pt x="90169" y="45720"/>
                </a:lnTo>
                <a:lnTo>
                  <a:pt x="45719" y="0"/>
                </a:lnTo>
                <a:lnTo>
                  <a:pt x="0" y="4572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931639" y="2970264"/>
            <a:ext cx="81835" cy="81835"/>
          </a:xfrm>
          <a:custGeom>
            <a:avLst/>
            <a:gdLst/>
            <a:ahLst/>
            <a:cxnLst/>
            <a:rect l="l" t="t" r="r" b="b"/>
            <a:pathLst>
              <a:path w="90170" h="90170">
                <a:moveTo>
                  <a:pt x="44450" y="0"/>
                </a:moveTo>
                <a:lnTo>
                  <a:pt x="0" y="44450"/>
                </a:lnTo>
                <a:lnTo>
                  <a:pt x="44450" y="90170"/>
                </a:lnTo>
                <a:lnTo>
                  <a:pt x="90170" y="44450"/>
                </a:lnTo>
                <a:lnTo>
                  <a:pt x="44450" y="0"/>
                </a:lnTo>
                <a:close/>
              </a:path>
            </a:pathLst>
          </a:custGeom>
          <a:solidFill>
            <a:srgbClr val="999999"/>
          </a:solidFill>
        </p:spPr>
        <p:txBody>
          <a:bodyPr wrap="square" lIns="0" tIns="0" rIns="0" bIns="0" rtlCol="0"/>
          <a:lstStyle/>
          <a:p>
            <a:endParaRPr sz="1634"/>
          </a:p>
        </p:txBody>
      </p:sp>
      <p:sp>
        <p:nvSpPr>
          <p:cNvPr id="102" name="object 102"/>
          <p:cNvSpPr/>
          <p:nvPr/>
        </p:nvSpPr>
        <p:spPr>
          <a:xfrm>
            <a:off x="6931639" y="2970264"/>
            <a:ext cx="81835" cy="81835"/>
          </a:xfrm>
          <a:custGeom>
            <a:avLst/>
            <a:gdLst/>
            <a:ahLst/>
            <a:cxnLst/>
            <a:rect l="l" t="t" r="r" b="b"/>
            <a:pathLst>
              <a:path w="90170" h="90170">
                <a:moveTo>
                  <a:pt x="0" y="44450"/>
                </a:moveTo>
                <a:lnTo>
                  <a:pt x="44450" y="90170"/>
                </a:lnTo>
                <a:lnTo>
                  <a:pt x="9017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384612" y="2739741"/>
            <a:ext cx="81835" cy="80682"/>
          </a:xfrm>
          <a:custGeom>
            <a:avLst/>
            <a:gdLst/>
            <a:ahLst/>
            <a:cxnLst/>
            <a:rect l="l" t="t" r="r" b="b"/>
            <a:pathLst>
              <a:path w="90170" h="88900">
                <a:moveTo>
                  <a:pt x="45719" y="0"/>
                </a:moveTo>
                <a:lnTo>
                  <a:pt x="0" y="44450"/>
                </a:lnTo>
                <a:lnTo>
                  <a:pt x="45719" y="88900"/>
                </a:lnTo>
                <a:lnTo>
                  <a:pt x="90169" y="44450"/>
                </a:lnTo>
                <a:lnTo>
                  <a:pt x="45719" y="0"/>
                </a:lnTo>
                <a:close/>
              </a:path>
            </a:pathLst>
          </a:custGeom>
          <a:solidFill>
            <a:srgbClr val="999999"/>
          </a:solidFill>
        </p:spPr>
        <p:txBody>
          <a:bodyPr wrap="square" lIns="0" tIns="0" rIns="0" bIns="0" rtlCol="0"/>
          <a:lstStyle/>
          <a:p>
            <a:endParaRPr sz="1634"/>
          </a:p>
        </p:txBody>
      </p:sp>
      <p:sp>
        <p:nvSpPr>
          <p:cNvPr id="104" name="object 104"/>
          <p:cNvSpPr/>
          <p:nvPr/>
        </p:nvSpPr>
        <p:spPr>
          <a:xfrm>
            <a:off x="7384612" y="2739741"/>
            <a:ext cx="81835" cy="80682"/>
          </a:xfrm>
          <a:custGeom>
            <a:avLst/>
            <a:gdLst/>
            <a:ahLst/>
            <a:cxnLst/>
            <a:rect l="l" t="t" r="r" b="b"/>
            <a:pathLst>
              <a:path w="90170" h="88900">
                <a:moveTo>
                  <a:pt x="0" y="44450"/>
                </a:moveTo>
                <a:lnTo>
                  <a:pt x="45719" y="88900"/>
                </a:lnTo>
                <a:lnTo>
                  <a:pt x="90169" y="44450"/>
                </a:lnTo>
                <a:lnTo>
                  <a:pt x="45719" y="0"/>
                </a:lnTo>
                <a:lnTo>
                  <a:pt x="0" y="4445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38739" y="2652144"/>
            <a:ext cx="81835" cy="80682"/>
          </a:xfrm>
          <a:custGeom>
            <a:avLst/>
            <a:gdLst/>
            <a:ahLst/>
            <a:cxnLst/>
            <a:rect l="l" t="t" r="r" b="b"/>
            <a:pathLst>
              <a:path w="90170" h="88900">
                <a:moveTo>
                  <a:pt x="44450" y="0"/>
                </a:moveTo>
                <a:lnTo>
                  <a:pt x="0" y="44450"/>
                </a:lnTo>
                <a:lnTo>
                  <a:pt x="44450" y="88900"/>
                </a:lnTo>
                <a:lnTo>
                  <a:pt x="90169" y="44450"/>
                </a:lnTo>
                <a:lnTo>
                  <a:pt x="44450" y="0"/>
                </a:lnTo>
                <a:close/>
              </a:path>
            </a:pathLst>
          </a:custGeom>
          <a:solidFill>
            <a:srgbClr val="999999"/>
          </a:solidFill>
        </p:spPr>
        <p:txBody>
          <a:bodyPr wrap="square" lIns="0" tIns="0" rIns="0" bIns="0" rtlCol="0"/>
          <a:lstStyle/>
          <a:p>
            <a:endParaRPr sz="1634"/>
          </a:p>
        </p:txBody>
      </p:sp>
      <p:sp>
        <p:nvSpPr>
          <p:cNvPr id="106" name="object 106"/>
          <p:cNvSpPr/>
          <p:nvPr/>
        </p:nvSpPr>
        <p:spPr>
          <a:xfrm>
            <a:off x="7838739" y="2652144"/>
            <a:ext cx="81835" cy="80682"/>
          </a:xfrm>
          <a:custGeom>
            <a:avLst/>
            <a:gdLst/>
            <a:ahLst/>
            <a:cxnLst/>
            <a:rect l="l" t="t" r="r" b="b"/>
            <a:pathLst>
              <a:path w="90170" h="88900">
                <a:moveTo>
                  <a:pt x="0" y="44450"/>
                </a:moveTo>
                <a:lnTo>
                  <a:pt x="44450" y="88900"/>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291713" y="2638313"/>
            <a:ext cx="81835" cy="81835"/>
          </a:xfrm>
          <a:custGeom>
            <a:avLst/>
            <a:gdLst/>
            <a:ahLst/>
            <a:cxnLst/>
            <a:rect l="l" t="t" r="r" b="b"/>
            <a:pathLst>
              <a:path w="90170" h="90169">
                <a:moveTo>
                  <a:pt x="45720" y="0"/>
                </a:moveTo>
                <a:lnTo>
                  <a:pt x="0" y="44450"/>
                </a:lnTo>
                <a:lnTo>
                  <a:pt x="45720" y="90170"/>
                </a:lnTo>
                <a:lnTo>
                  <a:pt x="90170" y="44450"/>
                </a:lnTo>
                <a:lnTo>
                  <a:pt x="45720" y="0"/>
                </a:lnTo>
                <a:close/>
              </a:path>
            </a:pathLst>
          </a:custGeom>
          <a:solidFill>
            <a:srgbClr val="999999"/>
          </a:solidFill>
        </p:spPr>
        <p:txBody>
          <a:bodyPr wrap="square" lIns="0" tIns="0" rIns="0" bIns="0" rtlCol="0"/>
          <a:lstStyle/>
          <a:p>
            <a:endParaRPr sz="1634"/>
          </a:p>
        </p:txBody>
      </p:sp>
      <p:sp>
        <p:nvSpPr>
          <p:cNvPr id="108" name="object 108"/>
          <p:cNvSpPr/>
          <p:nvPr/>
        </p:nvSpPr>
        <p:spPr>
          <a:xfrm>
            <a:off x="8291713" y="2638313"/>
            <a:ext cx="81835" cy="81835"/>
          </a:xfrm>
          <a:custGeom>
            <a:avLst/>
            <a:gdLst/>
            <a:ahLst/>
            <a:cxnLst/>
            <a:rect l="l" t="t" r="r" b="b"/>
            <a:pathLst>
              <a:path w="90170" h="90169">
                <a:moveTo>
                  <a:pt x="0" y="44450"/>
                </a:moveTo>
                <a:lnTo>
                  <a:pt x="45720" y="90170"/>
                </a:lnTo>
                <a:lnTo>
                  <a:pt x="90170" y="44450"/>
                </a:lnTo>
                <a:lnTo>
                  <a:pt x="45720" y="0"/>
                </a:lnTo>
                <a:lnTo>
                  <a:pt x="0" y="4445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8745839" y="4166668"/>
            <a:ext cx="80682" cy="81835"/>
          </a:xfrm>
          <a:custGeom>
            <a:avLst/>
            <a:gdLst/>
            <a:ahLst/>
            <a:cxnLst/>
            <a:rect l="l" t="t" r="r" b="b"/>
            <a:pathLst>
              <a:path w="88900" h="90170">
                <a:moveTo>
                  <a:pt x="44450" y="0"/>
                </a:moveTo>
                <a:lnTo>
                  <a:pt x="0" y="44450"/>
                </a:lnTo>
                <a:lnTo>
                  <a:pt x="44450" y="90169"/>
                </a:lnTo>
                <a:lnTo>
                  <a:pt x="88900" y="44450"/>
                </a:lnTo>
                <a:lnTo>
                  <a:pt x="44450" y="0"/>
                </a:lnTo>
                <a:close/>
              </a:path>
            </a:pathLst>
          </a:custGeom>
          <a:solidFill>
            <a:srgbClr val="999999"/>
          </a:solidFill>
        </p:spPr>
        <p:txBody>
          <a:bodyPr wrap="square" lIns="0" tIns="0" rIns="0" bIns="0" rtlCol="0"/>
          <a:lstStyle/>
          <a:p>
            <a:endParaRPr sz="1634"/>
          </a:p>
        </p:txBody>
      </p:sp>
      <p:sp>
        <p:nvSpPr>
          <p:cNvPr id="110" name="object 110"/>
          <p:cNvSpPr/>
          <p:nvPr/>
        </p:nvSpPr>
        <p:spPr>
          <a:xfrm>
            <a:off x="8745839" y="4166668"/>
            <a:ext cx="80682" cy="81835"/>
          </a:xfrm>
          <a:custGeom>
            <a:avLst/>
            <a:gdLst/>
            <a:ahLst/>
            <a:cxnLst/>
            <a:rect l="l" t="t" r="r" b="b"/>
            <a:pathLst>
              <a:path w="88900" h="90170">
                <a:moveTo>
                  <a:pt x="0" y="44450"/>
                </a:moveTo>
                <a:lnTo>
                  <a:pt x="44450" y="90169"/>
                </a:lnTo>
                <a:lnTo>
                  <a:pt x="88900"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9198813" y="4527433"/>
            <a:ext cx="81835" cy="81835"/>
          </a:xfrm>
          <a:custGeom>
            <a:avLst/>
            <a:gdLst/>
            <a:ahLst/>
            <a:cxnLst/>
            <a:rect l="l" t="t" r="r" b="b"/>
            <a:pathLst>
              <a:path w="90170" h="90170">
                <a:moveTo>
                  <a:pt x="44450" y="0"/>
                </a:moveTo>
                <a:lnTo>
                  <a:pt x="0" y="44450"/>
                </a:lnTo>
                <a:lnTo>
                  <a:pt x="44450" y="90169"/>
                </a:lnTo>
                <a:lnTo>
                  <a:pt x="90169" y="44450"/>
                </a:lnTo>
                <a:lnTo>
                  <a:pt x="44450" y="0"/>
                </a:lnTo>
                <a:close/>
              </a:path>
            </a:pathLst>
          </a:custGeom>
          <a:solidFill>
            <a:srgbClr val="999999"/>
          </a:solidFill>
        </p:spPr>
        <p:txBody>
          <a:bodyPr wrap="square" lIns="0" tIns="0" rIns="0" bIns="0" rtlCol="0"/>
          <a:lstStyle/>
          <a:p>
            <a:endParaRPr sz="1634"/>
          </a:p>
        </p:txBody>
      </p:sp>
      <p:sp>
        <p:nvSpPr>
          <p:cNvPr id="112" name="object 112"/>
          <p:cNvSpPr/>
          <p:nvPr/>
        </p:nvSpPr>
        <p:spPr>
          <a:xfrm>
            <a:off x="9198813" y="4527433"/>
            <a:ext cx="81835" cy="81835"/>
          </a:xfrm>
          <a:custGeom>
            <a:avLst/>
            <a:gdLst/>
            <a:ahLst/>
            <a:cxnLst/>
            <a:rect l="l" t="t" r="r" b="b"/>
            <a:pathLst>
              <a:path w="90170" h="90170">
                <a:moveTo>
                  <a:pt x="0" y="44450"/>
                </a:moveTo>
                <a:lnTo>
                  <a:pt x="44450" y="90169"/>
                </a:lnTo>
                <a:lnTo>
                  <a:pt x="90169" y="44450"/>
                </a:lnTo>
                <a:lnTo>
                  <a:pt x="44450" y="0"/>
                </a:lnTo>
                <a:lnTo>
                  <a:pt x="0" y="44450"/>
                </a:lnTo>
                <a:close/>
              </a:path>
            </a:pathLst>
          </a:custGeom>
          <a:ln w="3175">
            <a:solidFill>
              <a:srgbClr val="000000"/>
            </a:solidFill>
          </a:ln>
        </p:spPr>
        <p:txBody>
          <a:bodyPr wrap="square" lIns="0" tIns="0" rIns="0" bIns="0" rtlCol="0"/>
          <a:lstStyle/>
          <a:p>
            <a:endParaRPr sz="1634"/>
          </a:p>
        </p:txBody>
      </p:sp>
      <p:sp>
        <p:nvSpPr>
          <p:cNvPr id="113" name="object 113"/>
          <p:cNvSpPr txBox="1"/>
          <p:nvPr/>
        </p:nvSpPr>
        <p:spPr>
          <a:xfrm>
            <a:off x="3393142" y="5121023"/>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14" name="object 114"/>
          <p:cNvSpPr txBox="1"/>
          <p:nvPr/>
        </p:nvSpPr>
        <p:spPr>
          <a:xfrm>
            <a:off x="3393142" y="4487091"/>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4</a:t>
            </a:r>
            <a:r>
              <a:rPr sz="1089" spc="5" dirty="0">
                <a:latin typeface="Arial"/>
                <a:cs typeface="Arial"/>
              </a:rPr>
              <a:t>0</a:t>
            </a:r>
            <a:r>
              <a:rPr sz="1089" dirty="0">
                <a:latin typeface="Arial"/>
                <a:cs typeface="Arial"/>
              </a:rPr>
              <a:t>00</a:t>
            </a:r>
            <a:endParaRPr sz="1089">
              <a:latin typeface="Arial"/>
              <a:cs typeface="Arial"/>
            </a:endParaRPr>
          </a:p>
        </p:txBody>
      </p:sp>
      <p:sp>
        <p:nvSpPr>
          <p:cNvPr id="115" name="object 115"/>
          <p:cNvSpPr txBox="1"/>
          <p:nvPr/>
        </p:nvSpPr>
        <p:spPr>
          <a:xfrm>
            <a:off x="3393142" y="3854310"/>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6</a:t>
            </a:r>
            <a:r>
              <a:rPr sz="1089" spc="5" dirty="0">
                <a:latin typeface="Arial"/>
                <a:cs typeface="Arial"/>
              </a:rPr>
              <a:t>0</a:t>
            </a:r>
            <a:r>
              <a:rPr sz="1089" dirty="0">
                <a:latin typeface="Arial"/>
                <a:cs typeface="Arial"/>
              </a:rPr>
              <a:t>00</a:t>
            </a:r>
            <a:endParaRPr sz="1089">
              <a:latin typeface="Arial"/>
              <a:cs typeface="Arial"/>
            </a:endParaRPr>
          </a:p>
        </p:txBody>
      </p:sp>
      <p:sp>
        <p:nvSpPr>
          <p:cNvPr id="116" name="object 116"/>
          <p:cNvSpPr txBox="1"/>
          <p:nvPr/>
        </p:nvSpPr>
        <p:spPr>
          <a:xfrm>
            <a:off x="3393142" y="3221531"/>
            <a:ext cx="332527" cy="179249"/>
          </a:xfrm>
          <a:prstGeom prst="rect">
            <a:avLst/>
          </a:prstGeom>
        </p:spPr>
        <p:txBody>
          <a:bodyPr vert="horz" wrap="square" lIns="0" tIns="11526" rIns="0" bIns="0" rtlCol="0">
            <a:spAutoFit/>
          </a:bodyPr>
          <a:lstStyle/>
          <a:p>
            <a:pPr marL="11526">
              <a:spcBef>
                <a:spcPts val="91"/>
              </a:spcBef>
            </a:pPr>
            <a:r>
              <a:rPr sz="1089" dirty="0">
                <a:latin typeface="Arial"/>
                <a:cs typeface="Arial"/>
              </a:rPr>
              <a:t>8</a:t>
            </a:r>
            <a:r>
              <a:rPr sz="1089" spc="5" dirty="0">
                <a:latin typeface="Arial"/>
                <a:cs typeface="Arial"/>
              </a:rPr>
              <a:t>0</a:t>
            </a:r>
            <a:r>
              <a:rPr sz="1089" dirty="0">
                <a:latin typeface="Arial"/>
                <a:cs typeface="Arial"/>
              </a:rPr>
              <a:t>00</a:t>
            </a:r>
            <a:endParaRPr sz="1089">
              <a:latin typeface="Arial"/>
              <a:cs typeface="Arial"/>
            </a:endParaRPr>
          </a:p>
        </p:txBody>
      </p:sp>
      <p:sp>
        <p:nvSpPr>
          <p:cNvPr id="117" name="object 117"/>
          <p:cNvSpPr txBox="1"/>
          <p:nvPr/>
        </p:nvSpPr>
        <p:spPr>
          <a:xfrm>
            <a:off x="3315919" y="2588751"/>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0</a:t>
            </a:r>
            <a:r>
              <a:rPr sz="1089" spc="5" dirty="0">
                <a:latin typeface="Arial"/>
                <a:cs typeface="Arial"/>
              </a:rPr>
              <a:t>0</a:t>
            </a:r>
            <a:r>
              <a:rPr sz="1089" dirty="0">
                <a:latin typeface="Arial"/>
                <a:cs typeface="Arial"/>
              </a:rPr>
              <a:t>00</a:t>
            </a:r>
            <a:endParaRPr sz="1089">
              <a:latin typeface="Arial"/>
              <a:cs typeface="Arial"/>
            </a:endParaRPr>
          </a:p>
        </p:txBody>
      </p:sp>
      <p:sp>
        <p:nvSpPr>
          <p:cNvPr id="118" name="object 118"/>
          <p:cNvSpPr txBox="1"/>
          <p:nvPr/>
        </p:nvSpPr>
        <p:spPr>
          <a:xfrm>
            <a:off x="3315919" y="1955969"/>
            <a:ext cx="410904" cy="179249"/>
          </a:xfrm>
          <a:prstGeom prst="rect">
            <a:avLst/>
          </a:prstGeom>
        </p:spPr>
        <p:txBody>
          <a:bodyPr vert="horz" wrap="square" lIns="0" tIns="11526" rIns="0" bIns="0" rtlCol="0">
            <a:spAutoFit/>
          </a:bodyPr>
          <a:lstStyle/>
          <a:p>
            <a:pPr marL="11526">
              <a:spcBef>
                <a:spcPts val="91"/>
              </a:spcBef>
            </a:pPr>
            <a:r>
              <a:rPr sz="1089" spc="5" dirty="0">
                <a:latin typeface="Arial"/>
                <a:cs typeface="Arial"/>
              </a:rPr>
              <a:t>1</a:t>
            </a:r>
            <a:r>
              <a:rPr sz="1089" dirty="0">
                <a:latin typeface="Arial"/>
                <a:cs typeface="Arial"/>
              </a:rPr>
              <a:t>2</a:t>
            </a:r>
            <a:r>
              <a:rPr sz="1089" spc="5" dirty="0">
                <a:latin typeface="Arial"/>
                <a:cs typeface="Arial"/>
              </a:rPr>
              <a:t>0</a:t>
            </a:r>
            <a:r>
              <a:rPr sz="1089" dirty="0">
                <a:latin typeface="Arial"/>
                <a:cs typeface="Arial"/>
              </a:rPr>
              <a:t>00</a:t>
            </a:r>
            <a:endParaRPr sz="1089">
              <a:latin typeface="Arial"/>
              <a:cs typeface="Arial"/>
            </a:endParaRPr>
          </a:p>
        </p:txBody>
      </p:sp>
      <p:sp>
        <p:nvSpPr>
          <p:cNvPr id="119" name="object 119"/>
          <p:cNvSpPr/>
          <p:nvPr/>
        </p:nvSpPr>
        <p:spPr>
          <a:xfrm>
            <a:off x="4267392" y="1705642"/>
            <a:ext cx="0" cy="58207"/>
          </a:xfrm>
          <a:custGeom>
            <a:avLst/>
            <a:gdLst/>
            <a:ahLst/>
            <a:cxnLst/>
            <a:rect l="l" t="t" r="r" b="b"/>
            <a:pathLst>
              <a:path h="64135">
                <a:moveTo>
                  <a:pt x="0" y="0"/>
                </a:moveTo>
                <a:lnTo>
                  <a:pt x="0" y="63974"/>
                </a:lnTo>
              </a:path>
            </a:pathLst>
          </a:custGeom>
          <a:ln w="50800">
            <a:solidFill>
              <a:srgbClr val="0046FF"/>
            </a:solidFill>
          </a:ln>
        </p:spPr>
        <p:txBody>
          <a:bodyPr wrap="square" lIns="0" tIns="0" rIns="0" bIns="0" rtlCol="0"/>
          <a:lstStyle/>
          <a:p>
            <a:endParaRPr sz="1634"/>
          </a:p>
        </p:txBody>
      </p:sp>
      <p:sp>
        <p:nvSpPr>
          <p:cNvPr id="120" name="object 120"/>
          <p:cNvSpPr/>
          <p:nvPr/>
        </p:nvSpPr>
        <p:spPr>
          <a:xfrm>
            <a:off x="4131961" y="1705642"/>
            <a:ext cx="0" cy="58207"/>
          </a:xfrm>
          <a:custGeom>
            <a:avLst/>
            <a:gdLst/>
            <a:ahLst/>
            <a:cxnLst/>
            <a:rect l="l" t="t" r="r" b="b"/>
            <a:pathLst>
              <a:path h="64135">
                <a:moveTo>
                  <a:pt x="0" y="0"/>
                </a:moveTo>
                <a:lnTo>
                  <a:pt x="0" y="63974"/>
                </a:lnTo>
              </a:path>
            </a:pathLst>
          </a:custGeom>
          <a:ln w="50800">
            <a:solidFill>
              <a:srgbClr val="0046FF"/>
            </a:solidFill>
          </a:ln>
        </p:spPr>
        <p:txBody>
          <a:bodyPr wrap="square" lIns="0" tIns="0" rIns="0" bIns="0" rtlCol="0"/>
          <a:lstStyle/>
          <a:p>
            <a:endParaRPr sz="1634"/>
          </a:p>
        </p:txBody>
      </p:sp>
      <p:sp>
        <p:nvSpPr>
          <p:cNvPr id="121" name="object 121"/>
          <p:cNvSpPr/>
          <p:nvPr/>
        </p:nvSpPr>
        <p:spPr>
          <a:xfrm>
            <a:off x="4155013" y="1689719"/>
            <a:ext cx="89903" cy="89903"/>
          </a:xfrm>
          <a:custGeom>
            <a:avLst/>
            <a:gdLst/>
            <a:ahLst/>
            <a:cxnLst/>
            <a:rect l="l" t="t" r="r" b="b"/>
            <a:pathLst>
              <a:path w="99060" h="99060">
                <a:moveTo>
                  <a:pt x="0" y="0"/>
                </a:moveTo>
                <a:lnTo>
                  <a:pt x="99060" y="0"/>
                </a:lnTo>
                <a:lnTo>
                  <a:pt x="99060" y="99059"/>
                </a:lnTo>
                <a:lnTo>
                  <a:pt x="0" y="99059"/>
                </a:lnTo>
                <a:lnTo>
                  <a:pt x="0" y="0"/>
                </a:lnTo>
                <a:close/>
              </a:path>
            </a:pathLst>
          </a:custGeom>
          <a:solidFill>
            <a:srgbClr val="0046FF"/>
          </a:solidFill>
        </p:spPr>
        <p:txBody>
          <a:bodyPr wrap="square" lIns="0" tIns="0" rIns="0" bIns="0" rtlCol="0"/>
          <a:lstStyle/>
          <a:p>
            <a:endParaRPr sz="1634"/>
          </a:p>
        </p:txBody>
      </p:sp>
      <p:sp>
        <p:nvSpPr>
          <p:cNvPr id="122" name="object 122"/>
          <p:cNvSpPr/>
          <p:nvPr/>
        </p:nvSpPr>
        <p:spPr>
          <a:xfrm>
            <a:off x="4155013" y="1689719"/>
            <a:ext cx="89903" cy="89903"/>
          </a:xfrm>
          <a:custGeom>
            <a:avLst/>
            <a:gdLst/>
            <a:ahLst/>
            <a:cxnLst/>
            <a:rect l="l" t="t" r="r" b="b"/>
            <a:pathLst>
              <a:path w="99060" h="99060">
                <a:moveTo>
                  <a:pt x="0" y="0"/>
                </a:moveTo>
                <a:lnTo>
                  <a:pt x="0" y="99059"/>
                </a:lnTo>
                <a:lnTo>
                  <a:pt x="99060" y="99059"/>
                </a:lnTo>
                <a:lnTo>
                  <a:pt x="99060" y="0"/>
                </a:lnTo>
                <a:lnTo>
                  <a:pt x="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4108909" y="2130014"/>
            <a:ext cx="180959" cy="0"/>
          </a:xfrm>
          <a:custGeom>
            <a:avLst/>
            <a:gdLst/>
            <a:ahLst/>
            <a:cxnLst/>
            <a:rect l="l" t="t" r="r" b="b"/>
            <a:pathLst>
              <a:path w="199389">
                <a:moveTo>
                  <a:pt x="0" y="0"/>
                </a:moveTo>
                <a:lnTo>
                  <a:pt x="199390" y="0"/>
                </a:lnTo>
              </a:path>
            </a:pathLst>
          </a:custGeom>
          <a:ln w="63974">
            <a:solidFill>
              <a:srgbClr val="999999"/>
            </a:solidFill>
          </a:ln>
        </p:spPr>
        <p:txBody>
          <a:bodyPr wrap="square" lIns="0" tIns="0" rIns="0" bIns="0" rtlCol="0"/>
          <a:lstStyle/>
          <a:p>
            <a:endParaRPr sz="1634"/>
          </a:p>
        </p:txBody>
      </p:sp>
      <p:sp>
        <p:nvSpPr>
          <p:cNvPr id="124" name="object 124"/>
          <p:cNvSpPr/>
          <p:nvPr/>
        </p:nvSpPr>
        <p:spPr>
          <a:xfrm>
            <a:off x="4155013" y="2085062"/>
            <a:ext cx="89903" cy="91056"/>
          </a:xfrm>
          <a:custGeom>
            <a:avLst/>
            <a:gdLst/>
            <a:ahLst/>
            <a:cxnLst/>
            <a:rect l="l" t="t" r="r" b="b"/>
            <a:pathLst>
              <a:path w="99060" h="100330">
                <a:moveTo>
                  <a:pt x="49530" y="0"/>
                </a:moveTo>
                <a:lnTo>
                  <a:pt x="0" y="49530"/>
                </a:lnTo>
                <a:lnTo>
                  <a:pt x="49530" y="100330"/>
                </a:lnTo>
                <a:lnTo>
                  <a:pt x="99060" y="49530"/>
                </a:lnTo>
                <a:lnTo>
                  <a:pt x="49530" y="0"/>
                </a:lnTo>
                <a:close/>
              </a:path>
            </a:pathLst>
          </a:custGeom>
          <a:solidFill>
            <a:srgbClr val="999999"/>
          </a:solidFill>
        </p:spPr>
        <p:txBody>
          <a:bodyPr wrap="square" lIns="0" tIns="0" rIns="0" bIns="0" rtlCol="0"/>
          <a:lstStyle/>
          <a:p>
            <a:endParaRPr sz="1634"/>
          </a:p>
        </p:txBody>
      </p:sp>
      <p:sp>
        <p:nvSpPr>
          <p:cNvPr id="125" name="object 125"/>
          <p:cNvSpPr/>
          <p:nvPr/>
        </p:nvSpPr>
        <p:spPr>
          <a:xfrm>
            <a:off x="4155013" y="2085062"/>
            <a:ext cx="89903" cy="91056"/>
          </a:xfrm>
          <a:custGeom>
            <a:avLst/>
            <a:gdLst/>
            <a:ahLst/>
            <a:cxnLst/>
            <a:rect l="l" t="t" r="r" b="b"/>
            <a:pathLst>
              <a:path w="99060" h="100330">
                <a:moveTo>
                  <a:pt x="0" y="49530"/>
                </a:moveTo>
                <a:lnTo>
                  <a:pt x="49530" y="100330"/>
                </a:lnTo>
                <a:lnTo>
                  <a:pt x="99060" y="49530"/>
                </a:lnTo>
                <a:lnTo>
                  <a:pt x="49530" y="0"/>
                </a:lnTo>
                <a:lnTo>
                  <a:pt x="0" y="49530"/>
                </a:lnTo>
                <a:close/>
              </a:path>
            </a:pathLst>
          </a:custGeom>
          <a:ln w="3175">
            <a:solidFill>
              <a:srgbClr val="000000"/>
            </a:solidFill>
          </a:ln>
        </p:spPr>
        <p:txBody>
          <a:bodyPr wrap="square" lIns="0" tIns="0" rIns="0" bIns="0" rtlCol="0"/>
          <a:lstStyle/>
          <a:p>
            <a:endParaRPr sz="1634"/>
          </a:p>
        </p:txBody>
      </p:sp>
      <p:sp>
        <p:nvSpPr>
          <p:cNvPr id="126" name="object 126"/>
          <p:cNvSpPr txBox="1"/>
          <p:nvPr/>
        </p:nvSpPr>
        <p:spPr>
          <a:xfrm>
            <a:off x="3315918" y="1323191"/>
            <a:ext cx="2168626" cy="699006"/>
          </a:xfrm>
          <a:prstGeom prst="rect">
            <a:avLst/>
          </a:prstGeom>
        </p:spPr>
        <p:txBody>
          <a:bodyPr vert="horz" wrap="square" lIns="0" tIns="11526" rIns="0" bIns="0" rtlCol="0">
            <a:spAutoFit/>
          </a:bodyPr>
          <a:lstStyle/>
          <a:p>
            <a:pPr marL="11526">
              <a:spcBef>
                <a:spcPts val="91"/>
              </a:spcBef>
            </a:pPr>
            <a:r>
              <a:rPr sz="1089" dirty="0">
                <a:latin typeface="Arial"/>
                <a:cs typeface="Arial"/>
              </a:rPr>
              <a:t>14000</a:t>
            </a:r>
            <a:endParaRPr sz="1089">
              <a:latin typeface="Arial"/>
              <a:cs typeface="Arial"/>
            </a:endParaRPr>
          </a:p>
          <a:p>
            <a:pPr>
              <a:spcBef>
                <a:spcPts val="27"/>
              </a:spcBef>
            </a:pPr>
            <a:endParaRPr sz="1044">
              <a:latin typeface="Times New Roman"/>
              <a:cs typeface="Times New Roman"/>
            </a:endParaRPr>
          </a:p>
          <a:p>
            <a:pPr marL="1004485" marR="4611">
              <a:lnSpc>
                <a:spcPts val="1425"/>
              </a:lnSpc>
            </a:pPr>
            <a:r>
              <a:rPr sz="1271" dirty="0">
                <a:latin typeface="Arial"/>
                <a:cs typeface="Arial"/>
              </a:rPr>
              <a:t>Throughput</a:t>
            </a:r>
            <a:r>
              <a:rPr sz="1271" spc="-77" dirty="0">
                <a:latin typeface="Arial"/>
                <a:cs typeface="Arial"/>
              </a:rPr>
              <a:t> </a:t>
            </a:r>
            <a:r>
              <a:rPr sz="1271" spc="-18" dirty="0">
                <a:latin typeface="Arial"/>
                <a:cs typeface="Arial"/>
              </a:rPr>
              <a:t>with  </a:t>
            </a:r>
            <a:r>
              <a:rPr sz="1271" spc="5" dirty="0">
                <a:latin typeface="Arial"/>
                <a:cs typeface="Arial"/>
              </a:rPr>
              <a:t>per-core</a:t>
            </a:r>
            <a:r>
              <a:rPr sz="1271" spc="-9" dirty="0">
                <a:latin typeface="Arial"/>
                <a:cs typeface="Arial"/>
              </a:rPr>
              <a:t> </a:t>
            </a:r>
            <a:r>
              <a:rPr sz="1271" dirty="0">
                <a:latin typeface="Arial"/>
                <a:cs typeface="Arial"/>
              </a:rPr>
              <a:t>lookup</a:t>
            </a:r>
            <a:endParaRPr sz="1271">
              <a:latin typeface="Arial"/>
              <a:cs typeface="Arial"/>
            </a:endParaRPr>
          </a:p>
        </p:txBody>
      </p:sp>
      <p:sp>
        <p:nvSpPr>
          <p:cNvPr id="127" name="object 127"/>
          <p:cNvSpPr txBox="1"/>
          <p:nvPr/>
        </p:nvSpPr>
        <p:spPr>
          <a:xfrm>
            <a:off x="4309464" y="2023976"/>
            <a:ext cx="1034463" cy="386423"/>
          </a:xfrm>
          <a:prstGeom prst="rect">
            <a:avLst/>
          </a:prstGeom>
        </p:spPr>
        <p:txBody>
          <a:bodyPr vert="horz" wrap="square" lIns="0" tIns="27086" rIns="0" bIns="0" rtlCol="0">
            <a:spAutoFit/>
          </a:bodyPr>
          <a:lstStyle/>
          <a:p>
            <a:pPr marL="11526" marR="4611">
              <a:lnSpc>
                <a:spcPts val="1434"/>
              </a:lnSpc>
              <a:spcBef>
                <a:spcPts val="213"/>
              </a:spcBef>
            </a:pPr>
            <a:r>
              <a:rPr sz="1271" dirty="0">
                <a:latin typeface="Arial"/>
                <a:cs typeface="Arial"/>
              </a:rPr>
              <a:t>Throughput</a:t>
            </a:r>
            <a:r>
              <a:rPr sz="1271" spc="-82" dirty="0">
                <a:latin typeface="Arial"/>
                <a:cs typeface="Arial"/>
              </a:rPr>
              <a:t> </a:t>
            </a:r>
            <a:r>
              <a:rPr sz="1271" spc="9" dirty="0">
                <a:latin typeface="Arial"/>
                <a:cs typeface="Arial"/>
              </a:rPr>
              <a:t>of  </a:t>
            </a:r>
            <a:r>
              <a:rPr sz="1271" spc="14" dirty="0">
                <a:latin typeface="Arial"/>
                <a:cs typeface="Arial"/>
              </a:rPr>
              <a:t>stock</a:t>
            </a:r>
            <a:r>
              <a:rPr sz="1271" spc="-95" dirty="0">
                <a:latin typeface="Arial"/>
                <a:cs typeface="Arial"/>
              </a:rPr>
              <a:t> </a:t>
            </a:r>
            <a:r>
              <a:rPr sz="1271" spc="-9" dirty="0">
                <a:latin typeface="Arial"/>
                <a:cs typeface="Arial"/>
              </a:rPr>
              <a:t>Linux</a:t>
            </a:r>
            <a:endParaRPr sz="1271">
              <a:latin typeface="Arial"/>
              <a:cs typeface="Arial"/>
            </a:endParaRPr>
          </a:p>
        </p:txBody>
      </p:sp>
      <p:sp>
        <p:nvSpPr>
          <p:cNvPr id="128" name="object 128"/>
          <p:cNvSpPr txBox="1"/>
          <p:nvPr/>
        </p:nvSpPr>
        <p:spPr>
          <a:xfrm>
            <a:off x="2985300" y="2439742"/>
            <a:ext cx="218008" cy="2557054"/>
          </a:xfrm>
          <a:prstGeom prst="rect">
            <a:avLst/>
          </a:prstGeom>
        </p:spPr>
        <p:txBody>
          <a:bodyPr vert="vert270" wrap="square" lIns="0" tIns="0" rIns="0" bIns="0" rtlCol="0">
            <a:spAutoFit/>
          </a:bodyPr>
          <a:lstStyle/>
          <a:p>
            <a:pPr marL="11526">
              <a:lnSpc>
                <a:spcPts val="1697"/>
              </a:lnSpc>
            </a:pPr>
            <a:r>
              <a:rPr sz="1452" spc="-73" dirty="0">
                <a:latin typeface="Arial"/>
                <a:cs typeface="Arial"/>
              </a:rPr>
              <a:t>T</a:t>
            </a:r>
            <a:r>
              <a:rPr sz="1452" spc="-64" dirty="0">
                <a:latin typeface="Arial"/>
                <a:cs typeface="Arial"/>
              </a:rPr>
              <a:t>h</a:t>
            </a:r>
            <a:r>
              <a:rPr sz="1452" spc="-5" dirty="0">
                <a:latin typeface="Arial"/>
                <a:cs typeface="Arial"/>
              </a:rPr>
              <a:t>r</a:t>
            </a:r>
            <a:r>
              <a:rPr sz="1452" dirty="0">
                <a:latin typeface="Arial"/>
                <a:cs typeface="Arial"/>
              </a:rPr>
              <a:t>o</a:t>
            </a:r>
            <a:r>
              <a:rPr sz="1452" spc="-54" dirty="0">
                <a:latin typeface="Arial"/>
                <a:cs typeface="Arial"/>
              </a:rPr>
              <a:t>u</a:t>
            </a:r>
            <a:r>
              <a:rPr sz="1452" spc="-64" dirty="0">
                <a:latin typeface="Arial"/>
                <a:cs typeface="Arial"/>
              </a:rPr>
              <a:t>g</a:t>
            </a:r>
            <a:r>
              <a:rPr sz="1452" spc="-54" dirty="0">
                <a:latin typeface="Arial"/>
                <a:cs typeface="Arial"/>
              </a:rPr>
              <a:t>h</a:t>
            </a:r>
            <a:r>
              <a:rPr sz="1452" spc="-64" dirty="0">
                <a:latin typeface="Arial"/>
                <a:cs typeface="Arial"/>
              </a:rPr>
              <a:t>p</a:t>
            </a:r>
            <a:r>
              <a:rPr sz="1452" spc="-54" dirty="0">
                <a:latin typeface="Arial"/>
                <a:cs typeface="Arial"/>
              </a:rPr>
              <a:t>u</a:t>
            </a:r>
            <a:r>
              <a:rPr sz="1452" dirty="0">
                <a:latin typeface="Arial"/>
                <a:cs typeface="Arial"/>
              </a:rPr>
              <a:t>t</a:t>
            </a:r>
            <a:r>
              <a:rPr sz="1452" spc="5" dirty="0">
                <a:latin typeface="Arial"/>
                <a:cs typeface="Arial"/>
              </a:rPr>
              <a:t> </a:t>
            </a:r>
            <a:r>
              <a:rPr sz="1452" spc="-5" dirty="0">
                <a:latin typeface="Arial"/>
                <a:cs typeface="Arial"/>
              </a:rPr>
              <a:t>(</a:t>
            </a:r>
            <a:r>
              <a:rPr sz="1452" spc="-123" dirty="0">
                <a:latin typeface="Arial"/>
                <a:cs typeface="Arial"/>
              </a:rPr>
              <a:t>m</a:t>
            </a:r>
            <a:r>
              <a:rPr sz="1452" spc="5" dirty="0">
                <a:latin typeface="Arial"/>
                <a:cs typeface="Arial"/>
              </a:rPr>
              <a:t>e</a:t>
            </a:r>
            <a:r>
              <a:rPr sz="1452" spc="14" dirty="0">
                <a:latin typeface="Arial"/>
                <a:cs typeface="Arial"/>
              </a:rPr>
              <a:t>s</a:t>
            </a:r>
            <a:r>
              <a:rPr sz="1452" spc="23" dirty="0">
                <a:latin typeface="Arial"/>
                <a:cs typeface="Arial"/>
              </a:rPr>
              <a:t>s</a:t>
            </a:r>
            <a:r>
              <a:rPr sz="1452" spc="5" dirty="0">
                <a:latin typeface="Arial"/>
                <a:cs typeface="Arial"/>
              </a:rPr>
              <a:t>a</a:t>
            </a:r>
            <a:r>
              <a:rPr sz="1452" spc="-64" dirty="0">
                <a:latin typeface="Arial"/>
                <a:cs typeface="Arial"/>
              </a:rPr>
              <a:t>g</a:t>
            </a:r>
            <a:r>
              <a:rPr sz="1452" spc="5" dirty="0">
                <a:latin typeface="Arial"/>
                <a:cs typeface="Arial"/>
              </a:rPr>
              <a:t>e</a:t>
            </a:r>
            <a:r>
              <a:rPr sz="1452" spc="23" dirty="0">
                <a:latin typeface="Arial"/>
                <a:cs typeface="Arial"/>
              </a:rPr>
              <a:t>s</a:t>
            </a:r>
            <a:r>
              <a:rPr sz="1452" dirty="0">
                <a:latin typeface="Arial"/>
                <a:cs typeface="Arial"/>
              </a:rPr>
              <a:t>/</a:t>
            </a:r>
            <a:r>
              <a:rPr sz="1452" spc="14" dirty="0">
                <a:latin typeface="Arial"/>
                <a:cs typeface="Arial"/>
              </a:rPr>
              <a:t>s</a:t>
            </a:r>
            <a:r>
              <a:rPr sz="1452" spc="5" dirty="0">
                <a:latin typeface="Arial"/>
                <a:cs typeface="Arial"/>
              </a:rPr>
              <a:t>e</a:t>
            </a:r>
            <a:r>
              <a:rPr sz="1452" spc="23" dirty="0">
                <a:latin typeface="Arial"/>
                <a:cs typeface="Arial"/>
              </a:rPr>
              <a:t>c</a:t>
            </a:r>
            <a:r>
              <a:rPr sz="1452" spc="5" dirty="0">
                <a:latin typeface="Arial"/>
                <a:cs typeface="Arial"/>
              </a:rPr>
              <a:t>o</a:t>
            </a:r>
            <a:r>
              <a:rPr sz="1452" spc="-64" dirty="0">
                <a:latin typeface="Arial"/>
                <a:cs typeface="Arial"/>
              </a:rPr>
              <a:t>n</a:t>
            </a:r>
            <a:r>
              <a:rPr sz="1452" spc="-54" dirty="0">
                <a:latin typeface="Arial"/>
                <a:cs typeface="Arial"/>
              </a:rPr>
              <a:t>d</a:t>
            </a:r>
            <a:r>
              <a:rPr sz="1452" dirty="0">
                <a:latin typeface="Arial"/>
                <a:cs typeface="Arial"/>
              </a:rPr>
              <a:t>)</a:t>
            </a:r>
            <a:endParaRPr sz="1452">
              <a:latin typeface="Arial"/>
              <a:cs typeface="Arial"/>
            </a:endParaRPr>
          </a:p>
        </p:txBody>
      </p:sp>
      <p:sp>
        <p:nvSpPr>
          <p:cNvPr id="129" name="object 129"/>
          <p:cNvSpPr/>
          <p:nvPr/>
        </p:nvSpPr>
        <p:spPr>
          <a:xfrm>
            <a:off x="7093492" y="1864258"/>
            <a:ext cx="2415860" cy="1036768"/>
          </a:xfrm>
          <a:custGeom>
            <a:avLst/>
            <a:gdLst/>
            <a:ahLst/>
            <a:cxnLst/>
            <a:rect l="l" t="t" r="r" b="b"/>
            <a:pathLst>
              <a:path w="2661920" h="1142364">
                <a:moveTo>
                  <a:pt x="1212311" y="128996"/>
                </a:moveTo>
                <a:lnTo>
                  <a:pt x="1280298" y="111408"/>
                </a:lnTo>
                <a:lnTo>
                  <a:pt x="1347514" y="95124"/>
                </a:lnTo>
                <a:lnTo>
                  <a:pt x="1413886" y="80141"/>
                </a:lnTo>
                <a:lnTo>
                  <a:pt x="1479343" y="66454"/>
                </a:lnTo>
                <a:lnTo>
                  <a:pt x="1543812" y="54059"/>
                </a:lnTo>
                <a:lnTo>
                  <a:pt x="1607223" y="42953"/>
                </a:lnTo>
                <a:lnTo>
                  <a:pt x="1669502" y="33131"/>
                </a:lnTo>
                <a:lnTo>
                  <a:pt x="1730579" y="24589"/>
                </a:lnTo>
                <a:lnTo>
                  <a:pt x="1790381" y="17324"/>
                </a:lnTo>
                <a:lnTo>
                  <a:pt x="1848836" y="11331"/>
                </a:lnTo>
                <a:lnTo>
                  <a:pt x="1905872" y="6606"/>
                </a:lnTo>
                <a:lnTo>
                  <a:pt x="1961418" y="3145"/>
                </a:lnTo>
                <a:lnTo>
                  <a:pt x="2015402" y="944"/>
                </a:lnTo>
                <a:lnTo>
                  <a:pt x="2067752" y="0"/>
                </a:lnTo>
                <a:lnTo>
                  <a:pt x="2118396" y="307"/>
                </a:lnTo>
                <a:lnTo>
                  <a:pt x="2167261" y="1863"/>
                </a:lnTo>
                <a:lnTo>
                  <a:pt x="2214277" y="4662"/>
                </a:lnTo>
                <a:lnTo>
                  <a:pt x="2259371" y="8702"/>
                </a:lnTo>
                <a:lnTo>
                  <a:pt x="2302472" y="13977"/>
                </a:lnTo>
                <a:lnTo>
                  <a:pt x="2343507" y="20485"/>
                </a:lnTo>
                <a:lnTo>
                  <a:pt x="2382405" y="28220"/>
                </a:lnTo>
                <a:lnTo>
                  <a:pt x="2453501" y="47359"/>
                </a:lnTo>
                <a:lnTo>
                  <a:pt x="2515185" y="71361"/>
                </a:lnTo>
                <a:lnTo>
                  <a:pt x="2566882" y="100193"/>
                </a:lnTo>
                <a:lnTo>
                  <a:pt x="2608017" y="133825"/>
                </a:lnTo>
                <a:lnTo>
                  <a:pt x="2638015" y="172223"/>
                </a:lnTo>
                <a:lnTo>
                  <a:pt x="2656301" y="215356"/>
                </a:lnTo>
                <a:lnTo>
                  <a:pt x="2661909" y="261841"/>
                </a:lnTo>
                <a:lnTo>
                  <a:pt x="2660003" y="285772"/>
                </a:lnTo>
                <a:lnTo>
                  <a:pt x="2647073" y="334808"/>
                </a:lnTo>
                <a:lnTo>
                  <a:pt x="2622384" y="385146"/>
                </a:lnTo>
                <a:lnTo>
                  <a:pt x="2586416" y="436468"/>
                </a:lnTo>
                <a:lnTo>
                  <a:pt x="2539649" y="488453"/>
                </a:lnTo>
                <a:lnTo>
                  <a:pt x="2482564" y="540784"/>
                </a:lnTo>
                <a:lnTo>
                  <a:pt x="2450302" y="566979"/>
                </a:lnTo>
                <a:lnTo>
                  <a:pt x="2415640" y="593140"/>
                </a:lnTo>
                <a:lnTo>
                  <a:pt x="2378639" y="619229"/>
                </a:lnTo>
                <a:lnTo>
                  <a:pt x="2339358" y="645205"/>
                </a:lnTo>
                <a:lnTo>
                  <a:pt x="2297858" y="671027"/>
                </a:lnTo>
                <a:lnTo>
                  <a:pt x="2254198" y="696657"/>
                </a:lnTo>
                <a:lnTo>
                  <a:pt x="2208438" y="722055"/>
                </a:lnTo>
                <a:lnTo>
                  <a:pt x="2160639" y="747180"/>
                </a:lnTo>
                <a:lnTo>
                  <a:pt x="2110860" y="771992"/>
                </a:lnTo>
                <a:lnTo>
                  <a:pt x="2059161" y="796453"/>
                </a:lnTo>
                <a:lnTo>
                  <a:pt x="2005603" y="820521"/>
                </a:lnTo>
                <a:lnTo>
                  <a:pt x="1950245" y="844157"/>
                </a:lnTo>
                <a:lnTo>
                  <a:pt x="1893148" y="867322"/>
                </a:lnTo>
                <a:lnTo>
                  <a:pt x="1834372" y="889975"/>
                </a:lnTo>
                <a:lnTo>
                  <a:pt x="1773975" y="912076"/>
                </a:lnTo>
                <a:lnTo>
                  <a:pt x="1712020" y="933587"/>
                </a:lnTo>
                <a:lnTo>
                  <a:pt x="1648564" y="954465"/>
                </a:lnTo>
                <a:lnTo>
                  <a:pt x="1583669" y="974673"/>
                </a:lnTo>
                <a:lnTo>
                  <a:pt x="1517395" y="994170"/>
                </a:lnTo>
                <a:lnTo>
                  <a:pt x="1449801" y="1012916"/>
                </a:lnTo>
                <a:lnTo>
                  <a:pt x="1381814" y="1030504"/>
                </a:lnTo>
                <a:lnTo>
                  <a:pt x="1314598" y="1046788"/>
                </a:lnTo>
                <a:lnTo>
                  <a:pt x="1248226" y="1061770"/>
                </a:lnTo>
                <a:lnTo>
                  <a:pt x="1182769" y="1075456"/>
                </a:lnTo>
                <a:lnTo>
                  <a:pt x="1118300" y="1087848"/>
                </a:lnTo>
                <a:lnTo>
                  <a:pt x="1054889" y="1098951"/>
                </a:lnTo>
                <a:lnTo>
                  <a:pt x="992610" y="1108769"/>
                </a:lnTo>
                <a:lnTo>
                  <a:pt x="931533" y="1117305"/>
                </a:lnTo>
                <a:lnTo>
                  <a:pt x="871732" y="1124562"/>
                </a:lnTo>
                <a:lnTo>
                  <a:pt x="813277" y="1130546"/>
                </a:lnTo>
                <a:lnTo>
                  <a:pt x="756240" y="1135259"/>
                </a:lnTo>
                <a:lnTo>
                  <a:pt x="700694" y="1138706"/>
                </a:lnTo>
                <a:lnTo>
                  <a:pt x="646710" y="1140890"/>
                </a:lnTo>
                <a:lnTo>
                  <a:pt x="594360" y="1141815"/>
                </a:lnTo>
                <a:lnTo>
                  <a:pt x="543717" y="1141486"/>
                </a:lnTo>
                <a:lnTo>
                  <a:pt x="494851" y="1139904"/>
                </a:lnTo>
                <a:lnTo>
                  <a:pt x="447835" y="1137076"/>
                </a:lnTo>
                <a:lnTo>
                  <a:pt x="402741" y="1133004"/>
                </a:lnTo>
                <a:lnTo>
                  <a:pt x="359640" y="1127692"/>
                </a:lnTo>
                <a:lnTo>
                  <a:pt x="318605" y="1121144"/>
                </a:lnTo>
                <a:lnTo>
                  <a:pt x="279707" y="1113364"/>
                </a:lnTo>
                <a:lnTo>
                  <a:pt x="208611" y="1094123"/>
                </a:lnTo>
                <a:lnTo>
                  <a:pt x="146927" y="1069999"/>
                </a:lnTo>
                <a:lnTo>
                  <a:pt x="95230" y="1041023"/>
                </a:lnTo>
                <a:lnTo>
                  <a:pt x="54095" y="1007225"/>
                </a:lnTo>
                <a:lnTo>
                  <a:pt x="24097" y="968636"/>
                </a:lnTo>
                <a:lnTo>
                  <a:pt x="5811" y="925286"/>
                </a:lnTo>
                <a:lnTo>
                  <a:pt x="0" y="878814"/>
                </a:lnTo>
                <a:lnTo>
                  <a:pt x="1823" y="854900"/>
                </a:lnTo>
                <a:lnTo>
                  <a:pt x="14624" y="805912"/>
                </a:lnTo>
                <a:lnTo>
                  <a:pt x="39227" y="755643"/>
                </a:lnTo>
                <a:lnTo>
                  <a:pt x="75147" y="704406"/>
                </a:lnTo>
                <a:lnTo>
                  <a:pt x="121899" y="652518"/>
                </a:lnTo>
                <a:lnTo>
                  <a:pt x="178997" y="600294"/>
                </a:lnTo>
                <a:lnTo>
                  <a:pt x="211274" y="574155"/>
                </a:lnTo>
                <a:lnTo>
                  <a:pt x="245957" y="548050"/>
                </a:lnTo>
                <a:lnTo>
                  <a:pt x="282983" y="522019"/>
                </a:lnTo>
                <a:lnTo>
                  <a:pt x="322293" y="496101"/>
                </a:lnTo>
                <a:lnTo>
                  <a:pt x="363825" y="470336"/>
                </a:lnTo>
                <a:lnTo>
                  <a:pt x="407520" y="444763"/>
                </a:lnTo>
                <a:lnTo>
                  <a:pt x="453316" y="419421"/>
                </a:lnTo>
                <a:lnTo>
                  <a:pt x="501153" y="394351"/>
                </a:lnTo>
                <a:lnTo>
                  <a:pt x="550970" y="369590"/>
                </a:lnTo>
                <a:lnTo>
                  <a:pt x="602707" y="345180"/>
                </a:lnTo>
                <a:lnTo>
                  <a:pt x="656303" y="321159"/>
                </a:lnTo>
                <a:lnTo>
                  <a:pt x="711697" y="297567"/>
                </a:lnTo>
                <a:lnTo>
                  <a:pt x="768829" y="274443"/>
                </a:lnTo>
                <a:lnTo>
                  <a:pt x="827638" y="251826"/>
                </a:lnTo>
                <a:lnTo>
                  <a:pt x="888063" y="229757"/>
                </a:lnTo>
                <a:lnTo>
                  <a:pt x="950043" y="208274"/>
                </a:lnTo>
                <a:lnTo>
                  <a:pt x="1013519" y="187417"/>
                </a:lnTo>
                <a:lnTo>
                  <a:pt x="1078430" y="167225"/>
                </a:lnTo>
                <a:lnTo>
                  <a:pt x="1144714" y="147738"/>
                </a:lnTo>
                <a:lnTo>
                  <a:pt x="1212311" y="128996"/>
                </a:lnTo>
                <a:close/>
              </a:path>
            </a:pathLst>
          </a:custGeom>
          <a:ln w="54630">
            <a:solidFill>
              <a:srgbClr val="FF0000"/>
            </a:solidFill>
          </a:ln>
        </p:spPr>
        <p:txBody>
          <a:bodyPr wrap="square" lIns="0" tIns="0" rIns="0" bIns="0" rtlCol="0"/>
          <a:lstStyle/>
          <a:p>
            <a:endParaRPr sz="1634"/>
          </a:p>
        </p:txBody>
      </p:sp>
      <p:sp>
        <p:nvSpPr>
          <p:cNvPr id="130" name="object 130"/>
          <p:cNvSpPr/>
          <p:nvPr/>
        </p:nvSpPr>
        <p:spPr>
          <a:xfrm>
            <a:off x="6991574" y="2304057"/>
            <a:ext cx="0" cy="0"/>
          </a:xfrm>
          <a:custGeom>
            <a:avLst/>
            <a:gdLst/>
            <a:ahLst/>
            <a:cxnLst/>
            <a:rect l="l" t="t" r="r" b="b"/>
            <a:pathLst>
              <a:path>
                <a:moveTo>
                  <a:pt x="0" y="-27315"/>
                </a:moveTo>
                <a:lnTo>
                  <a:pt x="0" y="27315"/>
                </a:lnTo>
              </a:path>
            </a:pathLst>
          </a:custGeom>
          <a:ln w="54630">
            <a:solidFill>
              <a:srgbClr val="FF0000"/>
            </a:solidFill>
          </a:ln>
        </p:spPr>
        <p:txBody>
          <a:bodyPr wrap="square" lIns="0" tIns="0" rIns="0" bIns="0" rtlCol="0"/>
          <a:lstStyle/>
          <a:p>
            <a:endParaRPr sz="1634"/>
          </a:p>
        </p:txBody>
      </p:sp>
      <p:sp>
        <p:nvSpPr>
          <p:cNvPr id="131" name="object 131"/>
          <p:cNvSpPr/>
          <p:nvPr/>
        </p:nvSpPr>
        <p:spPr>
          <a:xfrm>
            <a:off x="9611445" y="2460812"/>
            <a:ext cx="0" cy="0"/>
          </a:xfrm>
          <a:custGeom>
            <a:avLst/>
            <a:gdLst/>
            <a:ahLst/>
            <a:cxnLst/>
            <a:rect l="l" t="t" r="r" b="b"/>
            <a:pathLst>
              <a:path>
                <a:moveTo>
                  <a:pt x="0" y="-27315"/>
                </a:moveTo>
                <a:lnTo>
                  <a:pt x="0" y="27315"/>
                </a:lnTo>
              </a:path>
            </a:pathLst>
          </a:custGeom>
          <a:ln w="54630">
            <a:solidFill>
              <a:srgbClr val="FF0000"/>
            </a:solidFill>
          </a:ln>
        </p:spPr>
        <p:txBody>
          <a:bodyPr wrap="square" lIns="0" tIns="0" rIns="0" bIns="0" rtlCol="0"/>
          <a:lstStyle/>
          <a:p>
            <a:endParaRPr sz="1634"/>
          </a:p>
        </p:txBody>
      </p:sp>
      <p:sp>
        <p:nvSpPr>
          <p:cNvPr id="132" name="object 132"/>
          <p:cNvSpPr txBox="1"/>
          <p:nvPr/>
        </p:nvSpPr>
        <p:spPr>
          <a:xfrm>
            <a:off x="3627122" y="5766906"/>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0</a:t>
            </a:r>
            <a:endParaRPr sz="1089">
              <a:latin typeface="Arial"/>
              <a:cs typeface="Arial"/>
            </a:endParaRPr>
          </a:p>
        </p:txBody>
      </p:sp>
      <p:sp>
        <p:nvSpPr>
          <p:cNvPr id="133" name="object 133"/>
          <p:cNvSpPr txBox="1"/>
          <p:nvPr/>
        </p:nvSpPr>
        <p:spPr>
          <a:xfrm>
            <a:off x="3748146" y="592135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1</a:t>
            </a:r>
            <a:endParaRPr sz="1089">
              <a:latin typeface="Arial"/>
              <a:cs typeface="Arial"/>
            </a:endParaRPr>
          </a:p>
        </p:txBody>
      </p:sp>
      <p:sp>
        <p:nvSpPr>
          <p:cNvPr id="134" name="object 134"/>
          <p:cNvSpPr txBox="1"/>
          <p:nvPr/>
        </p:nvSpPr>
        <p:spPr>
          <a:xfrm>
            <a:off x="4201119" y="592135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4</a:t>
            </a:r>
            <a:endParaRPr sz="1089">
              <a:latin typeface="Arial"/>
              <a:cs typeface="Arial"/>
            </a:endParaRPr>
          </a:p>
        </p:txBody>
      </p:sp>
      <p:sp>
        <p:nvSpPr>
          <p:cNvPr id="135" name="object 135"/>
          <p:cNvSpPr txBox="1"/>
          <p:nvPr/>
        </p:nvSpPr>
        <p:spPr>
          <a:xfrm>
            <a:off x="4654092" y="5921355"/>
            <a:ext cx="100276" cy="166712"/>
          </a:xfrm>
          <a:prstGeom prst="rect">
            <a:avLst/>
          </a:prstGeom>
        </p:spPr>
        <p:txBody>
          <a:bodyPr vert="horz" wrap="square" lIns="0" tIns="0" rIns="0" bIns="0" rtlCol="0">
            <a:spAutoFit/>
          </a:bodyPr>
          <a:lstStyle/>
          <a:p>
            <a:pPr marL="11526">
              <a:lnSpc>
                <a:spcPts val="1293"/>
              </a:lnSpc>
            </a:pPr>
            <a:r>
              <a:rPr sz="1089" dirty="0">
                <a:latin typeface="Arial"/>
                <a:cs typeface="Arial"/>
              </a:rPr>
              <a:t>8</a:t>
            </a:r>
            <a:endParaRPr sz="1089">
              <a:latin typeface="Arial"/>
              <a:cs typeface="Arial"/>
            </a:endParaRPr>
          </a:p>
        </p:txBody>
      </p:sp>
      <p:sp>
        <p:nvSpPr>
          <p:cNvPr id="136" name="object 136"/>
          <p:cNvSpPr txBox="1"/>
          <p:nvPr/>
        </p:nvSpPr>
        <p:spPr>
          <a:xfrm>
            <a:off x="5069028"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12</a:t>
            </a:r>
            <a:endParaRPr sz="1089">
              <a:latin typeface="Arial"/>
              <a:cs typeface="Arial"/>
            </a:endParaRPr>
          </a:p>
        </p:txBody>
      </p:sp>
      <p:sp>
        <p:nvSpPr>
          <p:cNvPr id="137" name="object 137"/>
          <p:cNvSpPr txBox="1"/>
          <p:nvPr/>
        </p:nvSpPr>
        <p:spPr>
          <a:xfrm>
            <a:off x="5523154"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1</a:t>
            </a:r>
            <a:r>
              <a:rPr sz="1089" dirty="0">
                <a:latin typeface="Arial"/>
                <a:cs typeface="Arial"/>
              </a:rPr>
              <a:t>6</a:t>
            </a:r>
            <a:endParaRPr sz="1089">
              <a:latin typeface="Arial"/>
              <a:cs typeface="Arial"/>
            </a:endParaRPr>
          </a:p>
        </p:txBody>
      </p:sp>
      <p:sp>
        <p:nvSpPr>
          <p:cNvPr id="138" name="object 138"/>
          <p:cNvSpPr txBox="1"/>
          <p:nvPr/>
        </p:nvSpPr>
        <p:spPr>
          <a:xfrm>
            <a:off x="5976129"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20</a:t>
            </a:r>
            <a:endParaRPr sz="1089">
              <a:latin typeface="Arial"/>
              <a:cs typeface="Arial"/>
            </a:endParaRPr>
          </a:p>
        </p:txBody>
      </p:sp>
      <p:sp>
        <p:nvSpPr>
          <p:cNvPr id="139" name="object 139"/>
          <p:cNvSpPr txBox="1"/>
          <p:nvPr/>
        </p:nvSpPr>
        <p:spPr>
          <a:xfrm>
            <a:off x="6430256"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4</a:t>
            </a:r>
            <a:endParaRPr sz="1089">
              <a:latin typeface="Arial"/>
              <a:cs typeface="Arial"/>
            </a:endParaRPr>
          </a:p>
        </p:txBody>
      </p:sp>
      <p:sp>
        <p:nvSpPr>
          <p:cNvPr id="140" name="object 140"/>
          <p:cNvSpPr txBox="1"/>
          <p:nvPr/>
        </p:nvSpPr>
        <p:spPr>
          <a:xfrm>
            <a:off x="6883228"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2</a:t>
            </a:r>
            <a:r>
              <a:rPr sz="1089" dirty="0">
                <a:latin typeface="Arial"/>
                <a:cs typeface="Arial"/>
              </a:rPr>
              <a:t>8</a:t>
            </a:r>
            <a:endParaRPr sz="1089">
              <a:latin typeface="Arial"/>
              <a:cs typeface="Arial"/>
            </a:endParaRPr>
          </a:p>
        </p:txBody>
      </p:sp>
      <p:sp>
        <p:nvSpPr>
          <p:cNvPr id="141" name="object 141"/>
          <p:cNvSpPr txBox="1"/>
          <p:nvPr/>
        </p:nvSpPr>
        <p:spPr>
          <a:xfrm>
            <a:off x="7336203"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3</a:t>
            </a:r>
            <a:r>
              <a:rPr sz="1089" dirty="0">
                <a:latin typeface="Arial"/>
                <a:cs typeface="Arial"/>
              </a:rPr>
              <a:t>2</a:t>
            </a:r>
            <a:endParaRPr sz="1089">
              <a:latin typeface="Arial"/>
              <a:cs typeface="Arial"/>
            </a:endParaRPr>
          </a:p>
        </p:txBody>
      </p:sp>
      <p:sp>
        <p:nvSpPr>
          <p:cNvPr id="142" name="object 142"/>
          <p:cNvSpPr txBox="1"/>
          <p:nvPr/>
        </p:nvSpPr>
        <p:spPr>
          <a:xfrm>
            <a:off x="7790330"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36</a:t>
            </a:r>
            <a:endParaRPr sz="1089">
              <a:latin typeface="Arial"/>
              <a:cs typeface="Arial"/>
            </a:endParaRPr>
          </a:p>
        </p:txBody>
      </p:sp>
      <p:sp>
        <p:nvSpPr>
          <p:cNvPr id="143" name="object 143"/>
          <p:cNvSpPr txBox="1"/>
          <p:nvPr/>
        </p:nvSpPr>
        <p:spPr>
          <a:xfrm>
            <a:off x="8243302" y="5921355"/>
            <a:ext cx="178654" cy="166712"/>
          </a:xfrm>
          <a:prstGeom prst="rect">
            <a:avLst/>
          </a:prstGeom>
        </p:spPr>
        <p:txBody>
          <a:bodyPr vert="horz" wrap="square" lIns="0" tIns="0" rIns="0" bIns="0" rtlCol="0">
            <a:spAutoFit/>
          </a:bodyPr>
          <a:lstStyle/>
          <a:p>
            <a:pPr marL="11526">
              <a:lnSpc>
                <a:spcPts val="1293"/>
              </a:lnSpc>
            </a:pPr>
            <a:r>
              <a:rPr sz="1089" spc="5" dirty="0">
                <a:latin typeface="Arial"/>
                <a:cs typeface="Arial"/>
              </a:rPr>
              <a:t>4</a:t>
            </a:r>
            <a:r>
              <a:rPr sz="1089" dirty="0">
                <a:latin typeface="Arial"/>
                <a:cs typeface="Arial"/>
              </a:rPr>
              <a:t>0</a:t>
            </a:r>
            <a:endParaRPr sz="1089">
              <a:latin typeface="Arial"/>
              <a:cs typeface="Arial"/>
            </a:endParaRPr>
          </a:p>
        </p:txBody>
      </p:sp>
      <p:sp>
        <p:nvSpPr>
          <p:cNvPr id="144" name="object 144"/>
          <p:cNvSpPr txBox="1"/>
          <p:nvPr/>
        </p:nvSpPr>
        <p:spPr>
          <a:xfrm>
            <a:off x="8697430"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44</a:t>
            </a:r>
            <a:endParaRPr sz="1089">
              <a:latin typeface="Arial"/>
              <a:cs typeface="Arial"/>
            </a:endParaRPr>
          </a:p>
        </p:txBody>
      </p:sp>
      <p:sp>
        <p:nvSpPr>
          <p:cNvPr id="145" name="object 145"/>
          <p:cNvSpPr txBox="1"/>
          <p:nvPr/>
        </p:nvSpPr>
        <p:spPr>
          <a:xfrm>
            <a:off x="9150403" y="5921355"/>
            <a:ext cx="177501" cy="166712"/>
          </a:xfrm>
          <a:prstGeom prst="rect">
            <a:avLst/>
          </a:prstGeom>
        </p:spPr>
        <p:txBody>
          <a:bodyPr vert="horz" wrap="square" lIns="0" tIns="0" rIns="0" bIns="0" rtlCol="0">
            <a:spAutoFit/>
          </a:bodyPr>
          <a:lstStyle/>
          <a:p>
            <a:pPr marL="11526">
              <a:lnSpc>
                <a:spcPts val="1293"/>
              </a:lnSpc>
            </a:pPr>
            <a:r>
              <a:rPr sz="1089" dirty="0">
                <a:latin typeface="Arial"/>
                <a:cs typeface="Arial"/>
              </a:rPr>
              <a:t>48</a:t>
            </a:r>
            <a:endParaRPr sz="1089">
              <a:latin typeface="Arial"/>
              <a:cs typeface="Arial"/>
            </a:endParaRPr>
          </a:p>
        </p:txBody>
      </p:sp>
      <p:sp>
        <p:nvSpPr>
          <p:cNvPr id="146" name="object 146"/>
          <p:cNvSpPr txBox="1"/>
          <p:nvPr/>
        </p:nvSpPr>
        <p:spPr>
          <a:xfrm>
            <a:off x="6064879" y="6178143"/>
            <a:ext cx="512909" cy="218008"/>
          </a:xfrm>
          <a:prstGeom prst="rect">
            <a:avLst/>
          </a:prstGeom>
        </p:spPr>
        <p:txBody>
          <a:bodyPr vert="horz" wrap="square" lIns="0" tIns="0" rIns="0" bIns="0" rtlCol="0">
            <a:spAutoFit/>
          </a:bodyPr>
          <a:lstStyle/>
          <a:p>
            <a:pPr marL="11526">
              <a:lnSpc>
                <a:spcPts val="1697"/>
              </a:lnSpc>
            </a:pPr>
            <a:r>
              <a:rPr sz="1452" spc="-36" dirty="0">
                <a:latin typeface="Arial"/>
                <a:cs typeface="Arial"/>
              </a:rPr>
              <a:t>C</a:t>
            </a:r>
            <a:r>
              <a:rPr sz="1452" dirty="0">
                <a:latin typeface="Arial"/>
                <a:cs typeface="Arial"/>
              </a:rPr>
              <a:t>o</a:t>
            </a:r>
            <a:r>
              <a:rPr sz="1452" spc="-5" dirty="0">
                <a:latin typeface="Arial"/>
                <a:cs typeface="Arial"/>
              </a:rPr>
              <a:t>r</a:t>
            </a:r>
            <a:r>
              <a:rPr sz="1452" dirty="0">
                <a:latin typeface="Arial"/>
                <a:cs typeface="Arial"/>
              </a:rPr>
              <a:t>es</a:t>
            </a:r>
            <a:endParaRPr sz="1452">
              <a:latin typeface="Arial"/>
              <a:cs typeface="Arial"/>
            </a:endParaRPr>
          </a:p>
        </p:txBody>
      </p:sp>
    </p:spTree>
    <p:extLst>
      <p:ext uri="{BB962C8B-B14F-4D97-AF65-F5344CB8AC3E}">
        <p14:creationId xmlns:p14="http://schemas.microsoft.com/office/powerpoint/2010/main" val="1091128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6536" y="565175"/>
            <a:ext cx="5266829" cy="503183"/>
          </a:xfrm>
          <a:prstGeom prst="rect">
            <a:avLst/>
          </a:prstGeom>
        </p:spPr>
        <p:txBody>
          <a:bodyPr vert="horz" wrap="square" lIns="0" tIns="11526" rIns="0" bIns="0" rtlCol="0" anchor="ctr">
            <a:spAutoFit/>
          </a:bodyPr>
          <a:lstStyle/>
          <a:p>
            <a:pPr marL="11526">
              <a:spcBef>
                <a:spcPts val="91"/>
              </a:spcBef>
              <a:tabLst>
                <a:tab pos="2688425" algn="l"/>
              </a:tabLst>
            </a:pPr>
            <a:r>
              <a:rPr sz="3993" spc="-5"/>
              <a:t>No obvious	bottlenecks</a:t>
            </a:r>
            <a:endParaRPr sz="3993"/>
          </a:p>
        </p:txBody>
      </p:sp>
      <p:sp>
        <p:nvSpPr>
          <p:cNvPr id="3" name="object 3"/>
          <p:cNvSpPr txBox="1"/>
          <p:nvPr/>
        </p:nvSpPr>
        <p:spPr>
          <a:xfrm>
            <a:off x="2212875" y="2010144"/>
            <a:ext cx="1427501"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32</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9" dirty="0">
                <a:latin typeface="Arial"/>
                <a:cs typeface="Arial"/>
              </a:rPr>
              <a:t>10041</a:t>
            </a:r>
            <a:r>
              <a:rPr sz="1634" spc="-86" dirty="0">
                <a:latin typeface="Arial"/>
                <a:cs typeface="Arial"/>
              </a:rPr>
              <a:t> </a:t>
            </a:r>
            <a:r>
              <a:rPr sz="1634" spc="-5" dirty="0">
                <a:latin typeface="Arial"/>
                <a:cs typeface="Arial"/>
              </a:rPr>
              <a:t>msg/sec</a:t>
            </a:r>
            <a:endParaRPr sz="1634">
              <a:latin typeface="Arial"/>
              <a:cs typeface="Arial"/>
            </a:endParaRPr>
          </a:p>
        </p:txBody>
      </p:sp>
      <p:sp>
        <p:nvSpPr>
          <p:cNvPr id="4" name="object 4"/>
          <p:cNvSpPr txBox="1"/>
          <p:nvPr/>
        </p:nvSpPr>
        <p:spPr>
          <a:xfrm>
            <a:off x="2212875" y="4368375"/>
            <a:ext cx="1412517"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32" dirty="0">
                <a:latin typeface="Arial"/>
                <a:cs typeface="Arial"/>
              </a:rPr>
              <a:t>11705</a:t>
            </a:r>
            <a:r>
              <a:rPr sz="1634" spc="-91" dirty="0">
                <a:latin typeface="Arial"/>
                <a:cs typeface="Arial"/>
              </a:rPr>
              <a:t> </a:t>
            </a:r>
            <a:r>
              <a:rPr sz="1634" spc="-5" dirty="0">
                <a:latin typeface="Arial"/>
                <a:cs typeface="Arial"/>
              </a:rPr>
              <a:t>msg/sec</a:t>
            </a:r>
            <a:endParaRPr sz="1634">
              <a:latin typeface="Arial"/>
              <a:cs typeface="Arial"/>
            </a:endParaRPr>
          </a:p>
        </p:txBody>
      </p:sp>
      <p:graphicFrame>
        <p:nvGraphicFramePr>
          <p:cNvPr id="5" name="object 5"/>
          <p:cNvGraphicFramePr>
            <a:graphicFrameLocks noGrp="1"/>
          </p:cNvGraphicFramePr>
          <p:nvPr/>
        </p:nvGraphicFramePr>
        <p:xfrm>
          <a:off x="4062805" y="1169895"/>
          <a:ext cx="5777961" cy="3993007"/>
        </p:xfrm>
        <a:graphic>
          <a:graphicData uri="http://schemas.openxmlformats.org/drawingml/2006/table">
            <a:tbl>
              <a:tblPr firstRow="1" bandRow="1">
                <a:tableStyleId>{2D5ABB26-0587-4C30-8999-92F81FD0307C}</a:tableStyleId>
              </a:tblPr>
              <a:tblGrid>
                <a:gridCol w="952052">
                  <a:extLst>
                    <a:ext uri="{9D8B030D-6E8A-4147-A177-3AD203B41FA5}">
                      <a16:colId xmlns:a16="http://schemas.microsoft.com/office/drawing/2014/main" val="20000"/>
                    </a:ext>
                  </a:extLst>
                </a:gridCol>
                <a:gridCol w="167842">
                  <a:extLst>
                    <a:ext uri="{9D8B030D-6E8A-4147-A177-3AD203B41FA5}">
                      <a16:colId xmlns:a16="http://schemas.microsoft.com/office/drawing/2014/main" val="20001"/>
                    </a:ext>
                  </a:extLst>
                </a:gridCol>
                <a:gridCol w="726579">
                  <a:extLst>
                    <a:ext uri="{9D8B030D-6E8A-4147-A177-3AD203B41FA5}">
                      <a16:colId xmlns:a16="http://schemas.microsoft.com/office/drawing/2014/main" val="20002"/>
                    </a:ext>
                  </a:extLst>
                </a:gridCol>
                <a:gridCol w="1260661">
                  <a:extLst>
                    <a:ext uri="{9D8B030D-6E8A-4147-A177-3AD203B41FA5}">
                      <a16:colId xmlns:a16="http://schemas.microsoft.com/office/drawing/2014/main" val="20003"/>
                    </a:ext>
                  </a:extLst>
                </a:gridCol>
                <a:gridCol w="2670827">
                  <a:extLst>
                    <a:ext uri="{9D8B030D-6E8A-4147-A177-3AD203B41FA5}">
                      <a16:colId xmlns:a16="http://schemas.microsoft.com/office/drawing/2014/main" val="20004"/>
                    </a:ext>
                  </a:extLst>
                </a:gridCol>
              </a:tblGrid>
              <a:tr h="553250">
                <a:tc>
                  <a:txBody>
                    <a:bodyPr/>
                    <a:lstStyle/>
                    <a:p>
                      <a:pPr marL="31750">
                        <a:lnSpc>
                          <a:spcPct val="100000"/>
                        </a:lnSpc>
                        <a:spcBef>
                          <a:spcPts val="30"/>
                        </a:spcBef>
                      </a:pPr>
                      <a:r>
                        <a:rPr sz="1600" spc="-140" dirty="0">
                          <a:latin typeface="Courier New"/>
                          <a:cs typeface="Courier New"/>
                        </a:rPr>
                        <a:t>samples</a:t>
                      </a:r>
                      <a:endParaRPr sz="1600">
                        <a:latin typeface="Courier New"/>
                        <a:cs typeface="Courier New"/>
                      </a:endParaRPr>
                    </a:p>
                    <a:p>
                      <a:pPr marL="31750">
                        <a:lnSpc>
                          <a:spcPct val="100000"/>
                        </a:lnSpc>
                        <a:spcBef>
                          <a:spcPts val="250"/>
                        </a:spcBef>
                      </a:pPr>
                      <a:r>
                        <a:rPr sz="1600" spc="-140" dirty="0">
                          <a:latin typeface="Courier New"/>
                          <a:cs typeface="Courier New"/>
                        </a:rPr>
                        <a:t>3319</a:t>
                      </a:r>
                      <a:endParaRPr sz="1600">
                        <a:latin typeface="Courier New"/>
                        <a:cs typeface="Courier New"/>
                      </a:endParaRPr>
                    </a:p>
                  </a:txBody>
                  <a:tcPr marL="0" marR="0" marT="3458" marB="0">
                    <a:lnR w="38100">
                      <a:solidFill>
                        <a:srgbClr val="FF0000"/>
                      </a:solidFill>
                      <a:prstDash val="solid"/>
                    </a:lnR>
                  </a:tcPr>
                </a:tc>
                <a:tc>
                  <a:txBody>
                    <a:bodyPr/>
                    <a:lstStyle/>
                    <a:p>
                      <a:pPr algn="r">
                        <a:lnSpc>
                          <a:spcPct val="100000"/>
                        </a:lnSpc>
                        <a:spcBef>
                          <a:spcPts val="30"/>
                        </a:spcBef>
                      </a:pPr>
                      <a:r>
                        <a:rPr sz="1600" dirty="0">
                          <a:latin typeface="Courier New"/>
                          <a:cs typeface="Courier New"/>
                        </a:rPr>
                        <a:t>%</a:t>
                      </a:r>
                      <a:endParaRPr sz="1600">
                        <a:latin typeface="Courier New"/>
                        <a:cs typeface="Courier New"/>
                      </a:endParaRPr>
                    </a:p>
                  </a:txBody>
                  <a:tcPr marL="0" marR="0" marT="3458" marB="0">
                    <a:lnL w="38100">
                      <a:solidFill>
                        <a:srgbClr val="FF0000"/>
                      </a:solidFill>
                      <a:prstDash val="solid"/>
                    </a:lnL>
                    <a:lnT w="38100">
                      <a:solidFill>
                        <a:srgbClr val="FF0000"/>
                      </a:solidFill>
                      <a:prstDash val="solid"/>
                    </a:lnT>
                  </a:tcPr>
                </a:tc>
                <a:tc>
                  <a:txBody>
                    <a:bodyPr/>
                    <a:lstStyle/>
                    <a:p>
                      <a:pPr>
                        <a:lnSpc>
                          <a:spcPct val="100000"/>
                        </a:lnSpc>
                        <a:spcBef>
                          <a:spcPts val="25"/>
                        </a:spcBef>
                      </a:pPr>
                      <a:endParaRPr sz="1900">
                        <a:latin typeface="Times New Roman"/>
                        <a:cs typeface="Times New Roman"/>
                      </a:endParaRPr>
                    </a:p>
                    <a:p>
                      <a:pPr>
                        <a:lnSpc>
                          <a:spcPct val="100000"/>
                        </a:lnSpc>
                      </a:pPr>
                      <a:r>
                        <a:rPr sz="1600" spc="-140" dirty="0">
                          <a:latin typeface="Courier New"/>
                          <a:cs typeface="Courier New"/>
                        </a:rPr>
                        <a:t>5.4462</a:t>
                      </a:r>
                      <a:endParaRPr sz="1600">
                        <a:latin typeface="Courier New"/>
                        <a:cs typeface="Courier New"/>
                      </a:endParaRPr>
                    </a:p>
                  </a:txBody>
                  <a:tcPr marL="0" marR="0" marT="2882" marB="0">
                    <a:lnR w="38100">
                      <a:solidFill>
                        <a:srgbClr val="FF0000"/>
                      </a:solidFill>
                      <a:prstDash val="solid"/>
                    </a:lnR>
                    <a:lnT w="38100">
                      <a:solidFill>
                        <a:srgbClr val="FF0000"/>
                      </a:solidFill>
                      <a:prstDash val="solid"/>
                    </a:lnT>
                  </a:tcPr>
                </a:tc>
                <a:tc>
                  <a:txBody>
                    <a:bodyPr/>
                    <a:lstStyle/>
                    <a:p>
                      <a:pPr marL="141605">
                        <a:lnSpc>
                          <a:spcPct val="100000"/>
                        </a:lnSpc>
                        <a:spcBef>
                          <a:spcPts val="3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p>
                      <a:pPr marL="141605">
                        <a:lnSpc>
                          <a:spcPct val="100000"/>
                        </a:lnSpc>
                        <a:spcBef>
                          <a:spcPts val="250"/>
                        </a:spcBef>
                      </a:pPr>
                      <a:r>
                        <a:rPr sz="1600" spc="-140" dirty="0">
                          <a:latin typeface="Courier New"/>
                          <a:cs typeface="Courier New"/>
                        </a:rPr>
                        <a:t>vmlinux</a:t>
                      </a:r>
                      <a:endParaRPr sz="1600">
                        <a:latin typeface="Courier New"/>
                        <a:cs typeface="Courier New"/>
                      </a:endParaRPr>
                    </a:p>
                  </a:txBody>
                  <a:tcPr marL="0" marR="0" marT="3458" marB="0">
                    <a:lnL w="38100">
                      <a:solidFill>
                        <a:srgbClr val="FF0000"/>
                      </a:solidFill>
                      <a:prstDash val="solid"/>
                    </a:lnL>
                  </a:tcPr>
                </a:tc>
                <a:tc>
                  <a:txBody>
                    <a:bodyPr/>
                    <a:lstStyle/>
                    <a:p>
                      <a:pPr marL="265430">
                        <a:lnSpc>
                          <a:spcPct val="100000"/>
                        </a:lnSpc>
                        <a:spcBef>
                          <a:spcPts val="3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p>
                      <a:pPr marL="265430">
                        <a:lnSpc>
                          <a:spcPct val="100000"/>
                        </a:lnSpc>
                        <a:spcBef>
                          <a:spcPts val="250"/>
                        </a:spcBef>
                      </a:pPr>
                      <a:r>
                        <a:rPr sz="1600" spc="-140" dirty="0">
                          <a:latin typeface="Courier New"/>
                          <a:cs typeface="Courier New"/>
                        </a:rPr>
                        <a:t>radix_tree_lookup_slot</a:t>
                      </a:r>
                      <a:endParaRPr sz="1600">
                        <a:latin typeface="Courier New"/>
                        <a:cs typeface="Courier New"/>
                      </a:endParaRPr>
                    </a:p>
                  </a:txBody>
                  <a:tcPr marL="0" marR="0" marT="3458" marB="0"/>
                </a:tc>
                <a:extLst>
                  <a:ext uri="{0D108BD9-81ED-4DB2-BD59-A6C34878D82A}">
                    <a16:rowId xmlns:a16="http://schemas.microsoft.com/office/drawing/2014/main" val="10000"/>
                  </a:ext>
                </a:extLst>
              </a:tr>
              <a:tr h="276625">
                <a:tc>
                  <a:txBody>
                    <a:bodyPr/>
                    <a:lstStyle/>
                    <a:p>
                      <a:pPr marL="31750">
                        <a:lnSpc>
                          <a:spcPct val="100000"/>
                        </a:lnSpc>
                        <a:spcBef>
                          <a:spcPts val="40"/>
                        </a:spcBef>
                      </a:pPr>
                      <a:r>
                        <a:rPr sz="1600" spc="-140" dirty="0">
                          <a:latin typeface="Courier New"/>
                          <a:cs typeface="Courier New"/>
                        </a:rPr>
                        <a:t>3119</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5.2462</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unmap_vmas</a:t>
                      </a:r>
                      <a:endParaRPr sz="1600">
                        <a:latin typeface="Courier New"/>
                        <a:cs typeface="Courier New"/>
                      </a:endParaRPr>
                    </a:p>
                  </a:txBody>
                  <a:tcPr marL="0" marR="0" marT="4610" marB="0"/>
                </a:tc>
                <a:extLst>
                  <a:ext uri="{0D108BD9-81ED-4DB2-BD59-A6C34878D82A}">
                    <a16:rowId xmlns:a16="http://schemas.microsoft.com/office/drawing/2014/main" val="10001"/>
                  </a:ext>
                </a:extLst>
              </a:tr>
              <a:tr h="276625">
                <a:tc>
                  <a:txBody>
                    <a:bodyPr/>
                    <a:lstStyle/>
                    <a:p>
                      <a:pPr marL="31750">
                        <a:lnSpc>
                          <a:spcPct val="100000"/>
                        </a:lnSpc>
                        <a:spcBef>
                          <a:spcPts val="35"/>
                        </a:spcBef>
                      </a:pPr>
                      <a:r>
                        <a:rPr sz="1600" spc="-140" dirty="0">
                          <a:latin typeface="Courier New"/>
                          <a:cs typeface="Courier New"/>
                        </a:rPr>
                        <a:t>1966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3.3069</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31750">
                        <a:lnSpc>
                          <a:spcPct val="100000"/>
                        </a:lnSpc>
                        <a:spcBef>
                          <a:spcPts val="35"/>
                        </a:spcBef>
                      </a:pPr>
                      <a:r>
                        <a:rPr sz="1600" spc="-140" dirty="0">
                          <a:latin typeface="Courier New"/>
                          <a:cs typeface="Courier New"/>
                        </a:rPr>
                        <a:t>1950</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3.2800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31750">
                        <a:lnSpc>
                          <a:spcPct val="100000"/>
                        </a:lnSpc>
                        <a:spcBef>
                          <a:spcPts val="35"/>
                        </a:spcBef>
                      </a:pPr>
                      <a:r>
                        <a:rPr sz="1600" spc="-140" dirty="0">
                          <a:latin typeface="Courier New"/>
                          <a:cs typeface="Courier New"/>
                        </a:rPr>
                        <a:t>1627</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2.7367</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unlock_page</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31750">
                        <a:lnSpc>
                          <a:spcPct val="100000"/>
                        </a:lnSpc>
                        <a:spcBef>
                          <a:spcPts val="40"/>
                        </a:spcBef>
                      </a:pPr>
                      <a:r>
                        <a:rPr sz="1600" spc="-140" dirty="0">
                          <a:latin typeface="Courier New"/>
                          <a:cs typeface="Courier New"/>
                        </a:rPr>
                        <a:t>1626</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2.7350</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clear_page_c</a:t>
                      </a:r>
                      <a:endParaRPr sz="1600">
                        <a:latin typeface="Courier New"/>
                        <a:cs typeface="Courier New"/>
                      </a:endParaRPr>
                    </a:p>
                  </a:txBody>
                  <a:tcPr marL="0" marR="0" marT="4610" marB="0"/>
                </a:tc>
                <a:extLst>
                  <a:ext uri="{0D108BD9-81ED-4DB2-BD59-A6C34878D82A}">
                    <a16:rowId xmlns:a16="http://schemas.microsoft.com/office/drawing/2014/main" val="10005"/>
                  </a:ext>
                </a:extLst>
              </a:tr>
              <a:tr h="299677">
                <a:tc>
                  <a:txBody>
                    <a:bodyPr/>
                    <a:lstStyle/>
                    <a:p>
                      <a:pPr marL="31750">
                        <a:lnSpc>
                          <a:spcPct val="100000"/>
                        </a:lnSpc>
                        <a:spcBef>
                          <a:spcPts val="35"/>
                        </a:spcBef>
                      </a:pPr>
                      <a:r>
                        <a:rPr sz="1600" spc="-140" dirty="0">
                          <a:latin typeface="Courier New"/>
                          <a:cs typeface="Courier New"/>
                        </a:rPr>
                        <a:t>1578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2.6542</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kmem_cache_free</a:t>
                      </a:r>
                      <a:endParaRPr sz="1600">
                        <a:latin typeface="Courier New"/>
                        <a:cs typeface="Courier New"/>
                      </a:endParaRPr>
                    </a:p>
                  </a:txBody>
                  <a:tcPr marL="0" marR="0" marT="4034" marB="0"/>
                </a:tc>
                <a:extLst>
                  <a:ext uri="{0D108BD9-81ED-4DB2-BD59-A6C34878D82A}">
                    <a16:rowId xmlns:a16="http://schemas.microsoft.com/office/drawing/2014/main" val="10006"/>
                  </a:ext>
                </a:extLst>
              </a:tr>
              <a:tr h="172891">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lnT w="38100">
                      <a:solidFill>
                        <a:srgbClr val="FF0000"/>
                      </a:solidFill>
                      <a:prstDash val="solid"/>
                    </a:lnT>
                  </a:tcPr>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7"/>
                  </a:ext>
                </a:extLst>
              </a:tr>
              <a:tr h="842554">
                <a:tc>
                  <a:txBody>
                    <a:bodyPr/>
                    <a:lstStyle/>
                    <a:p>
                      <a:pPr marL="31750" marR="167640">
                        <a:lnSpc>
                          <a:spcPts val="2410"/>
                        </a:lnSpc>
                        <a:spcBef>
                          <a:spcPts val="110"/>
                        </a:spcBef>
                      </a:pPr>
                      <a:r>
                        <a:rPr sz="1600" dirty="0">
                          <a:latin typeface="Courier New"/>
                          <a:cs typeface="Courier New"/>
                        </a:rPr>
                        <a:t>sa</a:t>
                      </a:r>
                      <a:r>
                        <a:rPr sz="1600" spc="-10" dirty="0">
                          <a:latin typeface="Courier New"/>
                          <a:cs typeface="Courier New"/>
                        </a:rPr>
                        <a:t>m</a:t>
                      </a:r>
                      <a:r>
                        <a:rPr sz="1600" dirty="0">
                          <a:latin typeface="Courier New"/>
                          <a:cs typeface="Courier New"/>
                        </a:rPr>
                        <a:t>ples  </a:t>
                      </a:r>
                      <a:r>
                        <a:rPr sz="1600" spc="-140" dirty="0">
                          <a:latin typeface="Courier New"/>
                          <a:cs typeface="Courier New"/>
                        </a:rPr>
                        <a:t>4207</a:t>
                      </a:r>
                      <a:endParaRPr sz="1600">
                        <a:latin typeface="Courier New"/>
                        <a:cs typeface="Courier New"/>
                      </a:endParaRPr>
                    </a:p>
                  </a:txBody>
                  <a:tcPr marL="0" marR="0" marT="12679" marB="0"/>
                </a:tc>
                <a:tc>
                  <a:txBody>
                    <a:bodyPr/>
                    <a:lstStyle/>
                    <a:p>
                      <a:pPr algn="r">
                        <a:lnSpc>
                          <a:spcPct val="100000"/>
                        </a:lnSpc>
                        <a:spcBef>
                          <a:spcPts val="240"/>
                        </a:spcBef>
                      </a:pPr>
                      <a:r>
                        <a:rPr sz="1600" dirty="0">
                          <a:latin typeface="Courier New"/>
                          <a:cs typeface="Courier New"/>
                        </a:rPr>
                        <a:t>%</a:t>
                      </a:r>
                      <a:endParaRPr sz="1600">
                        <a:latin typeface="Courier New"/>
                        <a:cs typeface="Courier New"/>
                      </a:endParaRPr>
                    </a:p>
                  </a:txBody>
                  <a:tcPr marL="0" marR="0" marT="27663" marB="0"/>
                </a:tc>
                <a:tc>
                  <a:txBody>
                    <a:bodyPr/>
                    <a:lstStyle/>
                    <a:p>
                      <a:pPr>
                        <a:lnSpc>
                          <a:spcPct val="100000"/>
                        </a:lnSpc>
                        <a:spcBef>
                          <a:spcPts val="5"/>
                        </a:spcBef>
                      </a:pPr>
                      <a:endParaRPr sz="2100">
                        <a:latin typeface="Times New Roman"/>
                        <a:cs typeface="Times New Roman"/>
                      </a:endParaRPr>
                    </a:p>
                    <a:p>
                      <a:pPr>
                        <a:lnSpc>
                          <a:spcPct val="100000"/>
                        </a:lnSpc>
                      </a:pPr>
                      <a:r>
                        <a:rPr sz="1600" spc="-140" dirty="0">
                          <a:latin typeface="Courier New"/>
                          <a:cs typeface="Courier New"/>
                        </a:rPr>
                        <a:t>5.3145</a:t>
                      </a:r>
                      <a:endParaRPr sz="1600">
                        <a:latin typeface="Courier New"/>
                        <a:cs typeface="Courier New"/>
                      </a:endParaRPr>
                    </a:p>
                  </a:txBody>
                  <a:tcPr marL="0" marR="0" marT="576" marB="0"/>
                </a:tc>
                <a:tc>
                  <a:txBody>
                    <a:bodyPr/>
                    <a:lstStyle/>
                    <a:p>
                      <a:pPr marL="160655" marR="257810">
                        <a:lnSpc>
                          <a:spcPts val="2410"/>
                        </a:lnSpc>
                        <a:spcBef>
                          <a:spcPts val="110"/>
                        </a:spcBef>
                      </a:pPr>
                      <a:r>
                        <a:rPr sz="1600" spc="-140" dirty="0">
                          <a:latin typeface="Courier New"/>
                          <a:cs typeface="Courier New"/>
                        </a:rPr>
                        <a:t>app</a:t>
                      </a:r>
                      <a:r>
                        <a:rPr sz="1600" spc="-204" dirty="0">
                          <a:latin typeface="Courier New"/>
                          <a:cs typeface="Courier New"/>
                        </a:rPr>
                        <a:t> </a:t>
                      </a:r>
                      <a:r>
                        <a:rPr sz="1600" spc="-140" dirty="0">
                          <a:latin typeface="Courier New"/>
                          <a:cs typeface="Courier New"/>
                        </a:rPr>
                        <a:t>name  vmlinux</a:t>
                      </a:r>
                      <a:endParaRPr sz="1600">
                        <a:latin typeface="Courier New"/>
                        <a:cs typeface="Courier New"/>
                      </a:endParaRPr>
                    </a:p>
                  </a:txBody>
                  <a:tcPr marL="0" marR="0" marT="12679" marB="0"/>
                </a:tc>
                <a:tc>
                  <a:txBody>
                    <a:bodyPr/>
                    <a:lstStyle/>
                    <a:p>
                      <a:pPr marL="265430" marR="24130">
                        <a:lnSpc>
                          <a:spcPts val="2410"/>
                        </a:lnSpc>
                        <a:spcBef>
                          <a:spcPts val="110"/>
                        </a:spcBef>
                      </a:pPr>
                      <a:r>
                        <a:rPr sz="1600" spc="-140" dirty="0">
                          <a:latin typeface="Courier New"/>
                          <a:cs typeface="Courier New"/>
                        </a:rPr>
                        <a:t>symbol name  radix_tree_lookup_slot</a:t>
                      </a:r>
                      <a:endParaRPr sz="1600">
                        <a:latin typeface="Courier New"/>
                        <a:cs typeface="Courier New"/>
                      </a:endParaRPr>
                    </a:p>
                  </a:txBody>
                  <a:tcPr marL="0" marR="0" marT="12679" marB="0"/>
                </a:tc>
                <a:extLst>
                  <a:ext uri="{0D108BD9-81ED-4DB2-BD59-A6C34878D82A}">
                    <a16:rowId xmlns:a16="http://schemas.microsoft.com/office/drawing/2014/main" val="10008"/>
                  </a:ext>
                </a:extLst>
              </a:tr>
              <a:tr h="276625">
                <a:tc>
                  <a:txBody>
                    <a:bodyPr/>
                    <a:lstStyle/>
                    <a:p>
                      <a:pPr marL="31750">
                        <a:lnSpc>
                          <a:spcPct val="100000"/>
                        </a:lnSpc>
                        <a:spcBef>
                          <a:spcPts val="40"/>
                        </a:spcBef>
                      </a:pPr>
                      <a:r>
                        <a:rPr sz="1600" spc="-140" dirty="0">
                          <a:latin typeface="Courier New"/>
                          <a:cs typeface="Courier New"/>
                        </a:rPr>
                        <a:t>4191</a:t>
                      </a:r>
                      <a:endParaRPr sz="1600">
                        <a:latin typeface="Courier New"/>
                        <a:cs typeface="Courier New"/>
                      </a:endParaRPr>
                    </a:p>
                  </a:txBody>
                  <a:tcPr marL="0" marR="0" marT="4610"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40"/>
                        </a:spcBef>
                      </a:pPr>
                      <a:r>
                        <a:rPr sz="1600" spc="-140" dirty="0">
                          <a:latin typeface="Courier New"/>
                          <a:cs typeface="Courier New"/>
                        </a:rPr>
                        <a:t>5.2943</a:t>
                      </a:r>
                      <a:endParaRPr sz="1600">
                        <a:latin typeface="Courier New"/>
                        <a:cs typeface="Courier New"/>
                      </a:endParaRPr>
                    </a:p>
                  </a:txBody>
                  <a:tcPr marL="0" marR="0" marT="4610" marB="0"/>
                </a:tc>
                <a:tc>
                  <a:txBody>
                    <a:bodyPr/>
                    <a:lstStyle/>
                    <a:p>
                      <a:pPr marL="16065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tc>
                <a:tc>
                  <a:txBody>
                    <a:bodyPr/>
                    <a:lstStyle/>
                    <a:p>
                      <a:pPr marL="265430">
                        <a:lnSpc>
                          <a:spcPct val="100000"/>
                        </a:lnSpc>
                        <a:spcBef>
                          <a:spcPts val="40"/>
                        </a:spcBef>
                      </a:pPr>
                      <a:r>
                        <a:rPr sz="1600" spc="-140" dirty="0">
                          <a:latin typeface="Courier New"/>
                          <a:cs typeface="Courier New"/>
                        </a:rPr>
                        <a:t>unmap_vmas</a:t>
                      </a:r>
                      <a:endParaRPr sz="1600" dirty="0">
                        <a:latin typeface="Courier New"/>
                        <a:cs typeface="Courier New"/>
                      </a:endParaRPr>
                    </a:p>
                  </a:txBody>
                  <a:tcPr marL="0" marR="0" marT="4610" marB="0"/>
                </a:tc>
                <a:extLst>
                  <a:ext uri="{0D108BD9-81ED-4DB2-BD59-A6C34878D82A}">
                    <a16:rowId xmlns:a16="http://schemas.microsoft.com/office/drawing/2014/main" val="10009"/>
                  </a:ext>
                </a:extLst>
              </a:tr>
              <a:tr h="380360">
                <a:tc>
                  <a:txBody>
                    <a:bodyPr/>
                    <a:lstStyle/>
                    <a:p>
                      <a:pPr marL="31750">
                        <a:lnSpc>
                          <a:spcPct val="100000"/>
                        </a:lnSpc>
                        <a:spcBef>
                          <a:spcPts val="35"/>
                        </a:spcBef>
                      </a:pPr>
                      <a:r>
                        <a:rPr sz="1600" spc="-140" dirty="0">
                          <a:latin typeface="Courier New"/>
                          <a:cs typeface="Courier New"/>
                        </a:rPr>
                        <a:t>2632</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3.3249</a:t>
                      </a:r>
                      <a:endParaRPr sz="1600">
                        <a:latin typeface="Courier New"/>
                        <a:cs typeface="Courier New"/>
                      </a:endParaRPr>
                    </a:p>
                  </a:txBody>
                  <a:tcPr marL="0" marR="0" marT="4034" marB="0"/>
                </a:tc>
                <a:tc>
                  <a:txBody>
                    <a:bodyPr/>
                    <a:lstStyle/>
                    <a:p>
                      <a:pPr marL="16065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page_fault</a:t>
                      </a:r>
                      <a:endParaRPr sz="1600" dirty="0">
                        <a:latin typeface="Courier New"/>
                        <a:cs typeface="Courier New"/>
                      </a:endParaRPr>
                    </a:p>
                  </a:txBody>
                  <a:tcPr marL="0" marR="0" marT="4034" marB="0"/>
                </a:tc>
                <a:extLst>
                  <a:ext uri="{0D108BD9-81ED-4DB2-BD59-A6C34878D82A}">
                    <a16:rowId xmlns:a16="http://schemas.microsoft.com/office/drawing/2014/main" val="10010"/>
                  </a:ext>
                </a:extLst>
              </a:tr>
            </a:tbl>
          </a:graphicData>
        </a:graphic>
      </p:graphicFrame>
      <p:sp>
        <p:nvSpPr>
          <p:cNvPr id="6" name="object 6"/>
          <p:cNvSpPr/>
          <p:nvPr/>
        </p:nvSpPr>
        <p:spPr>
          <a:xfrm>
            <a:off x="5014858" y="3652604"/>
            <a:ext cx="894421" cy="2282158"/>
          </a:xfrm>
          <a:custGeom>
            <a:avLst/>
            <a:gdLst/>
            <a:ahLst/>
            <a:cxnLst/>
            <a:rect l="l" t="t" r="r" b="b"/>
            <a:pathLst>
              <a:path w="985520" h="2514600">
                <a:moveTo>
                  <a:pt x="492760" y="2514600"/>
                </a:moveTo>
                <a:lnTo>
                  <a:pt x="0" y="2514600"/>
                </a:lnTo>
                <a:lnTo>
                  <a:pt x="0" y="0"/>
                </a:lnTo>
                <a:lnTo>
                  <a:pt x="985520" y="0"/>
                </a:lnTo>
                <a:lnTo>
                  <a:pt x="985520" y="2514600"/>
                </a:lnTo>
                <a:lnTo>
                  <a:pt x="492760" y="2514600"/>
                </a:lnTo>
                <a:close/>
              </a:path>
            </a:pathLst>
          </a:custGeom>
          <a:ln w="36659">
            <a:solidFill>
              <a:srgbClr val="FF0000"/>
            </a:solidFill>
          </a:ln>
        </p:spPr>
        <p:txBody>
          <a:bodyPr wrap="square" lIns="0" tIns="0" rIns="0" bIns="0" rtlCol="0"/>
          <a:lstStyle/>
          <a:p>
            <a:endParaRPr sz="1634"/>
          </a:p>
        </p:txBody>
      </p:sp>
      <p:sp>
        <p:nvSpPr>
          <p:cNvPr id="7" name="object 7"/>
          <p:cNvSpPr txBox="1"/>
          <p:nvPr/>
        </p:nvSpPr>
        <p:spPr>
          <a:xfrm>
            <a:off x="4080096" y="4777686"/>
            <a:ext cx="459313" cy="1097409"/>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25</a:t>
            </a:r>
            <a:r>
              <a:rPr sz="1634" spc="-136" dirty="0">
                <a:latin typeface="Courier New"/>
                <a:cs typeface="Courier New"/>
              </a:rPr>
              <a:t>2</a:t>
            </a:r>
            <a:r>
              <a:rPr sz="1634" spc="-127" dirty="0">
                <a:latin typeface="Courier New"/>
                <a:cs typeface="Courier New"/>
              </a:rPr>
              <a:t>5</a:t>
            </a:r>
            <a:endParaRPr sz="1634">
              <a:latin typeface="Courier New"/>
              <a:cs typeface="Courier New"/>
            </a:endParaRPr>
          </a:p>
          <a:p>
            <a:pPr marL="11526">
              <a:spcBef>
                <a:spcPts val="222"/>
              </a:spcBef>
            </a:pPr>
            <a:r>
              <a:rPr sz="1634" spc="-127" dirty="0">
                <a:latin typeface="Courier New"/>
                <a:cs typeface="Courier New"/>
              </a:rPr>
              <a:t>22</a:t>
            </a:r>
            <a:r>
              <a:rPr sz="1634" spc="-136" dirty="0">
                <a:latin typeface="Courier New"/>
                <a:cs typeface="Courier New"/>
              </a:rPr>
              <a:t>1</a:t>
            </a:r>
            <a:r>
              <a:rPr sz="1634" spc="-127" dirty="0">
                <a:latin typeface="Courier New"/>
                <a:cs typeface="Courier New"/>
              </a:rPr>
              <a:t>0</a:t>
            </a:r>
            <a:endParaRPr sz="1634">
              <a:latin typeface="Courier New"/>
              <a:cs typeface="Courier New"/>
            </a:endParaRPr>
          </a:p>
          <a:p>
            <a:pPr marL="11526">
              <a:spcBef>
                <a:spcPts val="231"/>
              </a:spcBef>
            </a:pPr>
            <a:r>
              <a:rPr sz="1634" spc="-127" dirty="0">
                <a:latin typeface="Courier New"/>
                <a:cs typeface="Courier New"/>
              </a:rPr>
              <a:t>21</a:t>
            </a:r>
            <a:r>
              <a:rPr sz="1634" spc="-136" dirty="0">
                <a:latin typeface="Courier New"/>
                <a:cs typeface="Courier New"/>
              </a:rPr>
              <a:t>3</a:t>
            </a:r>
            <a:r>
              <a:rPr sz="1634" spc="-127" dirty="0">
                <a:latin typeface="Courier New"/>
                <a:cs typeface="Courier New"/>
              </a:rPr>
              <a:t>1</a:t>
            </a:r>
            <a:endParaRPr sz="1634">
              <a:latin typeface="Courier New"/>
              <a:cs typeface="Courier New"/>
            </a:endParaRPr>
          </a:p>
          <a:p>
            <a:pPr marL="11526">
              <a:spcBef>
                <a:spcPts val="222"/>
              </a:spcBef>
            </a:pPr>
            <a:r>
              <a:rPr sz="1634" spc="-127" dirty="0">
                <a:latin typeface="Courier New"/>
                <a:cs typeface="Courier New"/>
              </a:rPr>
              <a:t>20</a:t>
            </a:r>
            <a:r>
              <a:rPr sz="1634" spc="-136" dirty="0">
                <a:latin typeface="Courier New"/>
                <a:cs typeface="Courier New"/>
              </a:rPr>
              <a:t>0</a:t>
            </a:r>
            <a:r>
              <a:rPr sz="1634" spc="-127" dirty="0">
                <a:latin typeface="Courier New"/>
                <a:cs typeface="Courier New"/>
              </a:rPr>
              <a:t>0</a:t>
            </a:r>
            <a:endParaRPr sz="1634">
              <a:latin typeface="Courier New"/>
              <a:cs typeface="Courier New"/>
            </a:endParaRPr>
          </a:p>
        </p:txBody>
      </p:sp>
      <p:sp>
        <p:nvSpPr>
          <p:cNvPr id="8" name="object 8"/>
          <p:cNvSpPr txBox="1"/>
          <p:nvPr/>
        </p:nvSpPr>
        <p:spPr>
          <a:xfrm>
            <a:off x="5171379" y="4777686"/>
            <a:ext cx="677732" cy="1097409"/>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3</a:t>
            </a:r>
            <a:r>
              <a:rPr sz="1634" spc="-136" dirty="0">
                <a:latin typeface="Courier New"/>
                <a:cs typeface="Courier New"/>
              </a:rPr>
              <a:t>.</a:t>
            </a:r>
            <a:r>
              <a:rPr sz="1634" spc="-127" dirty="0">
                <a:latin typeface="Courier New"/>
                <a:cs typeface="Courier New"/>
              </a:rPr>
              <a:t>1897</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7918</a:t>
            </a:r>
            <a:endParaRPr sz="1634">
              <a:latin typeface="Courier New"/>
              <a:cs typeface="Courier New"/>
            </a:endParaRPr>
          </a:p>
          <a:p>
            <a:pPr marL="11526">
              <a:spcBef>
                <a:spcPts val="231"/>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6920</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5265</a:t>
            </a:r>
            <a:endParaRPr sz="1634">
              <a:latin typeface="Courier New"/>
              <a:cs typeface="Courier New"/>
            </a:endParaRPr>
          </a:p>
        </p:txBody>
      </p:sp>
      <p:sp>
        <p:nvSpPr>
          <p:cNvPr id="9" name="object 9"/>
          <p:cNvSpPr txBox="1"/>
          <p:nvPr/>
        </p:nvSpPr>
        <p:spPr>
          <a:xfrm>
            <a:off x="6043994" y="4777686"/>
            <a:ext cx="787229" cy="1128514"/>
          </a:xfrm>
          <a:prstGeom prst="rect">
            <a:avLst/>
          </a:prstGeom>
        </p:spPr>
        <p:txBody>
          <a:bodyPr vert="horz" wrap="square" lIns="0" tIns="0" rIns="0" bIns="0" rtlCol="0">
            <a:spAutoFit/>
          </a:bodyPr>
          <a:lstStyle/>
          <a:p>
            <a:pPr marL="11526" marR="4611">
              <a:lnSpc>
                <a:spcPts val="2187"/>
              </a:lnSpc>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a:p>
            <a:pPr marL="11526" marR="4611">
              <a:lnSpc>
                <a:spcPts val="2187"/>
              </a:lnSpc>
              <a:spcBef>
                <a:spcPts val="9"/>
              </a:spcBef>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p:txBody>
      </p:sp>
      <p:sp>
        <p:nvSpPr>
          <p:cNvPr id="10" name="object 10"/>
          <p:cNvSpPr txBox="1"/>
          <p:nvPr/>
        </p:nvSpPr>
        <p:spPr>
          <a:xfrm>
            <a:off x="7399597" y="4777687"/>
            <a:ext cx="1659751" cy="1128514"/>
          </a:xfrm>
          <a:prstGeom prst="rect">
            <a:avLst/>
          </a:prstGeom>
        </p:spPr>
        <p:txBody>
          <a:bodyPr vert="horz" wrap="square" lIns="0" tIns="0" rIns="0" bIns="0" rtlCol="0">
            <a:spAutoFit/>
          </a:bodyPr>
          <a:lstStyle/>
          <a:p>
            <a:pPr marL="11526" marR="4611">
              <a:lnSpc>
                <a:spcPts val="2187"/>
              </a:lnSpc>
            </a:pPr>
            <a:r>
              <a:rPr sz="1634" spc="-127" dirty="0">
                <a:latin typeface="Courier New"/>
                <a:cs typeface="Courier New"/>
              </a:rPr>
              <a:t>filemap_fault  clear_page_c</a:t>
            </a:r>
            <a:endParaRPr sz="1634" dirty="0">
              <a:latin typeface="Courier New"/>
              <a:cs typeface="Courier New"/>
            </a:endParaRPr>
          </a:p>
          <a:p>
            <a:pPr marL="11526" marR="4611">
              <a:lnSpc>
                <a:spcPts val="2187"/>
              </a:lnSpc>
              <a:spcBef>
                <a:spcPts val="9"/>
              </a:spcBef>
            </a:pPr>
            <a:r>
              <a:rPr sz="1634" spc="-127" dirty="0">
                <a:latin typeface="Courier New"/>
                <a:cs typeface="Courier New"/>
              </a:rPr>
              <a:t>km</a:t>
            </a:r>
            <a:r>
              <a:rPr sz="1634" spc="-136" dirty="0">
                <a:latin typeface="Courier New"/>
                <a:cs typeface="Courier New"/>
              </a:rPr>
              <a:t>e</a:t>
            </a:r>
            <a:r>
              <a:rPr sz="1634" spc="-127" dirty="0">
                <a:latin typeface="Courier New"/>
                <a:cs typeface="Courier New"/>
              </a:rPr>
              <a:t>m_c</a:t>
            </a:r>
            <a:r>
              <a:rPr sz="1634" spc="-136" dirty="0">
                <a:latin typeface="Courier New"/>
                <a:cs typeface="Courier New"/>
              </a:rPr>
              <a:t>a</a:t>
            </a:r>
            <a:r>
              <a:rPr sz="1634" spc="-127" dirty="0">
                <a:latin typeface="Courier New"/>
                <a:cs typeface="Courier New"/>
              </a:rPr>
              <a:t>che_</a:t>
            </a:r>
            <a:r>
              <a:rPr sz="1634" spc="-136" dirty="0">
                <a:latin typeface="Courier New"/>
                <a:cs typeface="Courier New"/>
              </a:rPr>
              <a:t>f</a:t>
            </a:r>
            <a:r>
              <a:rPr sz="1634" spc="-127" dirty="0">
                <a:latin typeface="Courier New"/>
                <a:cs typeface="Courier New"/>
              </a:rPr>
              <a:t>ree  dput</a:t>
            </a:r>
            <a:endParaRPr sz="1634" dirty="0">
              <a:latin typeface="Courier New"/>
              <a:cs typeface="Courier New"/>
            </a:endParaRPr>
          </a:p>
        </p:txBody>
      </p:sp>
      <p:sp>
        <p:nvSpPr>
          <p:cNvPr id="11" name="object 11"/>
          <p:cNvSpPr txBox="1"/>
          <p:nvPr/>
        </p:nvSpPr>
        <p:spPr>
          <a:xfrm>
            <a:off x="2358101" y="6069979"/>
            <a:ext cx="7105810" cy="423193"/>
          </a:xfrm>
          <a:prstGeom prst="rect">
            <a:avLst/>
          </a:prstGeom>
        </p:spPr>
        <p:txBody>
          <a:bodyPr vert="horz" wrap="square" lIns="0" tIns="0" rIns="0" bIns="0" rtlCol="0">
            <a:spAutoFit/>
          </a:bodyPr>
          <a:lstStyle/>
          <a:p>
            <a:pPr marL="11526">
              <a:lnSpc>
                <a:spcPts val="3299"/>
              </a:lnSpc>
            </a:pPr>
            <a:r>
              <a:rPr sz="2904" spc="-5" dirty="0">
                <a:latin typeface="Arial"/>
                <a:cs typeface="Arial"/>
              </a:rPr>
              <a:t>Functions execute more slowly on </a:t>
            </a:r>
            <a:r>
              <a:rPr sz="2904" dirty="0">
                <a:latin typeface="Arial"/>
                <a:cs typeface="Arial"/>
              </a:rPr>
              <a:t>48</a:t>
            </a:r>
            <a:r>
              <a:rPr sz="2904" spc="77" dirty="0">
                <a:latin typeface="Arial"/>
                <a:cs typeface="Arial"/>
              </a:rPr>
              <a:t> </a:t>
            </a:r>
            <a:r>
              <a:rPr sz="2904" spc="-5" dirty="0">
                <a:latin typeface="Arial"/>
                <a:cs typeface="Arial"/>
              </a:rPr>
              <a:t>cores</a:t>
            </a:r>
            <a:endParaRPr sz="2904">
              <a:latin typeface="Arial"/>
              <a:cs typeface="Arial"/>
            </a:endParaRPr>
          </a:p>
        </p:txBody>
      </p:sp>
      <p:sp>
        <p:nvSpPr>
          <p:cNvPr id="12" name="object 12"/>
          <p:cNvSpPr txBox="1"/>
          <p:nvPr/>
        </p:nvSpPr>
        <p:spPr>
          <a:xfrm>
            <a:off x="2064189" y="6173299"/>
            <a:ext cx="155025" cy="197894"/>
          </a:xfrm>
          <a:prstGeom prst="rect">
            <a:avLst/>
          </a:prstGeom>
        </p:spPr>
        <p:txBody>
          <a:bodyPr vert="horz" wrap="square" lIns="0" tIns="2305" rIns="0" bIns="0" rtlCol="0">
            <a:spAutoFit/>
          </a:bodyPr>
          <a:lstStyle/>
          <a:p>
            <a:pPr marL="11526">
              <a:spcBef>
                <a:spcPts val="18"/>
              </a:spcBef>
            </a:pPr>
            <a:r>
              <a:rPr sz="1271" spc="263"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548119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6536" y="565175"/>
            <a:ext cx="5266829" cy="503183"/>
          </a:xfrm>
          <a:prstGeom prst="rect">
            <a:avLst/>
          </a:prstGeom>
        </p:spPr>
        <p:txBody>
          <a:bodyPr vert="horz" wrap="square" lIns="0" tIns="11526" rIns="0" bIns="0" rtlCol="0" anchor="ctr">
            <a:spAutoFit/>
          </a:bodyPr>
          <a:lstStyle/>
          <a:p>
            <a:pPr marL="11526">
              <a:spcBef>
                <a:spcPts val="91"/>
              </a:spcBef>
              <a:tabLst>
                <a:tab pos="2688425" algn="l"/>
              </a:tabLst>
            </a:pPr>
            <a:r>
              <a:rPr sz="3993" spc="-5"/>
              <a:t>No obvious	bottlenecks</a:t>
            </a:r>
            <a:endParaRPr sz="3993"/>
          </a:p>
        </p:txBody>
      </p:sp>
      <p:sp>
        <p:nvSpPr>
          <p:cNvPr id="3" name="object 3"/>
          <p:cNvSpPr txBox="1"/>
          <p:nvPr/>
        </p:nvSpPr>
        <p:spPr>
          <a:xfrm>
            <a:off x="2212875" y="2010144"/>
            <a:ext cx="1427501" cy="498951"/>
          </a:xfrm>
          <a:prstGeom prst="rect">
            <a:avLst/>
          </a:prstGeom>
        </p:spPr>
        <p:txBody>
          <a:bodyPr vert="horz" wrap="square" lIns="0" tIns="11526" rIns="0" bIns="0" rtlCol="0">
            <a:spAutoFit/>
          </a:bodyPr>
          <a:lstStyle/>
          <a:p>
            <a:pPr marL="11526">
              <a:lnSpc>
                <a:spcPts val="1897"/>
              </a:lnSpc>
              <a:spcBef>
                <a:spcPts val="91"/>
              </a:spcBef>
            </a:pPr>
            <a:r>
              <a:rPr sz="1634" spc="-9" dirty="0">
                <a:latin typeface="Arial"/>
                <a:cs typeface="Arial"/>
              </a:rPr>
              <a:t>32</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7"/>
              </a:lnSpc>
            </a:pPr>
            <a:r>
              <a:rPr sz="1634" spc="-9" dirty="0">
                <a:latin typeface="Arial"/>
                <a:cs typeface="Arial"/>
              </a:rPr>
              <a:t>10041</a:t>
            </a:r>
            <a:r>
              <a:rPr sz="1634" spc="-86" dirty="0">
                <a:latin typeface="Arial"/>
                <a:cs typeface="Arial"/>
              </a:rPr>
              <a:t> </a:t>
            </a:r>
            <a:r>
              <a:rPr sz="1634" spc="-5" dirty="0">
                <a:latin typeface="Arial"/>
                <a:cs typeface="Arial"/>
              </a:rPr>
              <a:t>msg/sec</a:t>
            </a:r>
            <a:endParaRPr sz="1634">
              <a:latin typeface="Arial"/>
              <a:cs typeface="Arial"/>
            </a:endParaRPr>
          </a:p>
        </p:txBody>
      </p:sp>
      <p:sp>
        <p:nvSpPr>
          <p:cNvPr id="4" name="object 4"/>
          <p:cNvSpPr txBox="1"/>
          <p:nvPr/>
        </p:nvSpPr>
        <p:spPr>
          <a:xfrm>
            <a:off x="2212875" y="4368375"/>
            <a:ext cx="1412517"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32" dirty="0">
                <a:latin typeface="Arial"/>
                <a:cs typeface="Arial"/>
              </a:rPr>
              <a:t>11705</a:t>
            </a:r>
            <a:r>
              <a:rPr sz="1634" spc="-91" dirty="0">
                <a:latin typeface="Arial"/>
                <a:cs typeface="Arial"/>
              </a:rPr>
              <a:t> </a:t>
            </a:r>
            <a:r>
              <a:rPr sz="1634" spc="-5" dirty="0">
                <a:latin typeface="Arial"/>
                <a:cs typeface="Arial"/>
              </a:rPr>
              <a:t>msg/sec</a:t>
            </a:r>
            <a:endParaRPr sz="1634">
              <a:latin typeface="Arial"/>
              <a:cs typeface="Arial"/>
            </a:endParaRPr>
          </a:p>
        </p:txBody>
      </p:sp>
      <p:graphicFrame>
        <p:nvGraphicFramePr>
          <p:cNvPr id="5" name="object 5"/>
          <p:cNvGraphicFramePr>
            <a:graphicFrameLocks noGrp="1"/>
          </p:cNvGraphicFramePr>
          <p:nvPr/>
        </p:nvGraphicFramePr>
        <p:xfrm>
          <a:off x="4062805" y="1169895"/>
          <a:ext cx="5777961" cy="4004533"/>
        </p:xfrm>
        <a:graphic>
          <a:graphicData uri="http://schemas.openxmlformats.org/drawingml/2006/table">
            <a:tbl>
              <a:tblPr firstRow="1" bandRow="1">
                <a:tableStyleId>{2D5ABB26-0587-4C30-8999-92F81FD0307C}</a:tableStyleId>
              </a:tblPr>
              <a:tblGrid>
                <a:gridCol w="952052">
                  <a:extLst>
                    <a:ext uri="{9D8B030D-6E8A-4147-A177-3AD203B41FA5}">
                      <a16:colId xmlns:a16="http://schemas.microsoft.com/office/drawing/2014/main" val="20000"/>
                    </a:ext>
                  </a:extLst>
                </a:gridCol>
                <a:gridCol w="167842">
                  <a:extLst>
                    <a:ext uri="{9D8B030D-6E8A-4147-A177-3AD203B41FA5}">
                      <a16:colId xmlns:a16="http://schemas.microsoft.com/office/drawing/2014/main" val="20001"/>
                    </a:ext>
                  </a:extLst>
                </a:gridCol>
                <a:gridCol w="726579">
                  <a:extLst>
                    <a:ext uri="{9D8B030D-6E8A-4147-A177-3AD203B41FA5}">
                      <a16:colId xmlns:a16="http://schemas.microsoft.com/office/drawing/2014/main" val="20002"/>
                    </a:ext>
                  </a:extLst>
                </a:gridCol>
                <a:gridCol w="1260661">
                  <a:extLst>
                    <a:ext uri="{9D8B030D-6E8A-4147-A177-3AD203B41FA5}">
                      <a16:colId xmlns:a16="http://schemas.microsoft.com/office/drawing/2014/main" val="20003"/>
                    </a:ext>
                  </a:extLst>
                </a:gridCol>
                <a:gridCol w="2670827">
                  <a:extLst>
                    <a:ext uri="{9D8B030D-6E8A-4147-A177-3AD203B41FA5}">
                      <a16:colId xmlns:a16="http://schemas.microsoft.com/office/drawing/2014/main" val="20004"/>
                    </a:ext>
                  </a:extLst>
                </a:gridCol>
              </a:tblGrid>
              <a:tr h="553250">
                <a:tc>
                  <a:txBody>
                    <a:bodyPr/>
                    <a:lstStyle/>
                    <a:p>
                      <a:pPr marL="31750">
                        <a:lnSpc>
                          <a:spcPct val="100000"/>
                        </a:lnSpc>
                        <a:spcBef>
                          <a:spcPts val="40"/>
                        </a:spcBef>
                      </a:pPr>
                      <a:r>
                        <a:rPr sz="1600" spc="-140" dirty="0">
                          <a:latin typeface="Courier New"/>
                          <a:cs typeface="Courier New"/>
                        </a:rPr>
                        <a:t>samples</a:t>
                      </a:r>
                      <a:endParaRPr sz="1600">
                        <a:latin typeface="Courier New"/>
                        <a:cs typeface="Courier New"/>
                      </a:endParaRPr>
                    </a:p>
                    <a:p>
                      <a:pPr marL="31750">
                        <a:lnSpc>
                          <a:spcPct val="100000"/>
                        </a:lnSpc>
                        <a:spcBef>
                          <a:spcPts val="250"/>
                        </a:spcBef>
                      </a:pPr>
                      <a:r>
                        <a:rPr sz="1600" spc="-140" dirty="0">
                          <a:latin typeface="Courier New"/>
                          <a:cs typeface="Courier New"/>
                        </a:rPr>
                        <a:t>3319</a:t>
                      </a:r>
                      <a:endParaRPr sz="1600">
                        <a:latin typeface="Courier New"/>
                        <a:cs typeface="Courier New"/>
                      </a:endParaRPr>
                    </a:p>
                  </a:txBody>
                  <a:tcPr marL="0" marR="0" marT="4610" marB="0">
                    <a:lnR w="38100">
                      <a:solidFill>
                        <a:srgbClr val="FF0000"/>
                      </a:solidFill>
                      <a:prstDash val="solid"/>
                    </a:lnR>
                  </a:tcPr>
                </a:tc>
                <a:tc>
                  <a:txBody>
                    <a:bodyPr/>
                    <a:lstStyle/>
                    <a:p>
                      <a:pPr algn="r">
                        <a:lnSpc>
                          <a:spcPct val="100000"/>
                        </a:lnSpc>
                        <a:spcBef>
                          <a:spcPts val="40"/>
                        </a:spcBef>
                      </a:pPr>
                      <a:r>
                        <a:rPr sz="1600" dirty="0">
                          <a:latin typeface="Courier New"/>
                          <a:cs typeface="Courier New"/>
                        </a:rPr>
                        <a:t>%</a:t>
                      </a:r>
                      <a:endParaRPr sz="1600">
                        <a:latin typeface="Courier New"/>
                        <a:cs typeface="Courier New"/>
                      </a:endParaRPr>
                    </a:p>
                  </a:txBody>
                  <a:tcPr marL="0" marR="0" marT="4610" marB="0">
                    <a:lnL w="38100">
                      <a:solidFill>
                        <a:srgbClr val="FF0000"/>
                      </a:solidFill>
                      <a:prstDash val="solid"/>
                    </a:lnL>
                    <a:lnT w="38100">
                      <a:solidFill>
                        <a:srgbClr val="FF0000"/>
                      </a:solidFill>
                      <a:prstDash val="solid"/>
                    </a:lnT>
                  </a:tcPr>
                </a:tc>
                <a:tc>
                  <a:txBody>
                    <a:bodyPr/>
                    <a:lstStyle/>
                    <a:p>
                      <a:pPr>
                        <a:lnSpc>
                          <a:spcPct val="100000"/>
                        </a:lnSpc>
                        <a:spcBef>
                          <a:spcPts val="35"/>
                        </a:spcBef>
                      </a:pPr>
                      <a:endParaRPr sz="1900">
                        <a:latin typeface="Times New Roman"/>
                        <a:cs typeface="Times New Roman"/>
                      </a:endParaRPr>
                    </a:p>
                    <a:p>
                      <a:pPr>
                        <a:lnSpc>
                          <a:spcPct val="100000"/>
                        </a:lnSpc>
                      </a:pPr>
                      <a:r>
                        <a:rPr sz="1600" spc="-140" dirty="0">
                          <a:latin typeface="Courier New"/>
                          <a:cs typeface="Courier New"/>
                        </a:rPr>
                        <a:t>5.4462</a:t>
                      </a:r>
                      <a:endParaRPr sz="1600">
                        <a:latin typeface="Courier New"/>
                        <a:cs typeface="Courier New"/>
                      </a:endParaRPr>
                    </a:p>
                  </a:txBody>
                  <a:tcPr marL="0" marR="0" marT="4034" marB="0">
                    <a:lnR w="38100">
                      <a:solidFill>
                        <a:srgbClr val="FF0000"/>
                      </a:solidFill>
                      <a:prstDash val="solid"/>
                    </a:lnR>
                    <a:lnT w="38100">
                      <a:solidFill>
                        <a:srgbClr val="FF0000"/>
                      </a:solidFill>
                      <a:prstDash val="solid"/>
                    </a:lnT>
                  </a:tcPr>
                </a:tc>
                <a:tc>
                  <a:txBody>
                    <a:bodyPr/>
                    <a:lstStyle/>
                    <a:p>
                      <a:pPr marL="141605">
                        <a:lnSpc>
                          <a:spcPct val="100000"/>
                        </a:lnSpc>
                        <a:spcBef>
                          <a:spcPts val="4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p>
                      <a:pPr marL="141605">
                        <a:lnSpc>
                          <a:spcPct val="100000"/>
                        </a:lnSpc>
                        <a:spcBef>
                          <a:spcPts val="25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p>
                      <a:pPr marL="265430">
                        <a:lnSpc>
                          <a:spcPct val="100000"/>
                        </a:lnSpc>
                        <a:spcBef>
                          <a:spcPts val="250"/>
                        </a:spcBef>
                      </a:pPr>
                      <a:r>
                        <a:rPr sz="1600" spc="-140" dirty="0">
                          <a:latin typeface="Courier New"/>
                          <a:cs typeface="Courier New"/>
                        </a:rPr>
                        <a:t>radix_tree_lookup_slot</a:t>
                      </a:r>
                      <a:endParaRPr sz="1600">
                        <a:latin typeface="Courier New"/>
                        <a:cs typeface="Courier New"/>
                      </a:endParaRPr>
                    </a:p>
                  </a:txBody>
                  <a:tcPr marL="0" marR="0" marT="4610" marB="0"/>
                </a:tc>
                <a:extLst>
                  <a:ext uri="{0D108BD9-81ED-4DB2-BD59-A6C34878D82A}">
                    <a16:rowId xmlns:a16="http://schemas.microsoft.com/office/drawing/2014/main" val="10000"/>
                  </a:ext>
                </a:extLst>
              </a:tr>
              <a:tr h="276625">
                <a:tc>
                  <a:txBody>
                    <a:bodyPr/>
                    <a:lstStyle/>
                    <a:p>
                      <a:pPr marL="31750">
                        <a:lnSpc>
                          <a:spcPct val="100000"/>
                        </a:lnSpc>
                        <a:spcBef>
                          <a:spcPts val="35"/>
                        </a:spcBef>
                      </a:pPr>
                      <a:r>
                        <a:rPr sz="1600" spc="-140" dirty="0">
                          <a:latin typeface="Courier New"/>
                          <a:cs typeface="Courier New"/>
                        </a:rPr>
                        <a:t>3119</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5.2462</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unmap_vmas</a:t>
                      </a:r>
                      <a:endParaRPr sz="1600">
                        <a:latin typeface="Courier New"/>
                        <a:cs typeface="Courier New"/>
                      </a:endParaRPr>
                    </a:p>
                  </a:txBody>
                  <a:tcPr marL="0" marR="0" marT="4034" marB="0"/>
                </a:tc>
                <a:extLst>
                  <a:ext uri="{0D108BD9-81ED-4DB2-BD59-A6C34878D82A}">
                    <a16:rowId xmlns:a16="http://schemas.microsoft.com/office/drawing/2014/main" val="10001"/>
                  </a:ext>
                </a:extLst>
              </a:tr>
              <a:tr h="276625">
                <a:tc>
                  <a:txBody>
                    <a:bodyPr/>
                    <a:lstStyle/>
                    <a:p>
                      <a:pPr marL="31750">
                        <a:lnSpc>
                          <a:spcPct val="100000"/>
                        </a:lnSpc>
                        <a:spcBef>
                          <a:spcPts val="35"/>
                        </a:spcBef>
                      </a:pPr>
                      <a:r>
                        <a:rPr sz="1600" spc="-140" dirty="0">
                          <a:latin typeface="Courier New"/>
                          <a:cs typeface="Courier New"/>
                        </a:rPr>
                        <a:t>1966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3.3069</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31750">
                        <a:lnSpc>
                          <a:spcPct val="100000"/>
                        </a:lnSpc>
                        <a:spcBef>
                          <a:spcPts val="35"/>
                        </a:spcBef>
                      </a:pPr>
                      <a:r>
                        <a:rPr sz="1600" spc="-140" dirty="0">
                          <a:latin typeface="Courier New"/>
                          <a:cs typeface="Courier New"/>
                        </a:rPr>
                        <a:t>1950</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3.2800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31750">
                        <a:lnSpc>
                          <a:spcPct val="100000"/>
                        </a:lnSpc>
                        <a:spcBef>
                          <a:spcPts val="40"/>
                        </a:spcBef>
                      </a:pPr>
                      <a:r>
                        <a:rPr sz="1600" spc="-140" dirty="0">
                          <a:latin typeface="Courier New"/>
                          <a:cs typeface="Courier New"/>
                        </a:rPr>
                        <a:t>1627</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2.7367</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unlock_page</a:t>
                      </a:r>
                      <a:endParaRPr sz="1600">
                        <a:latin typeface="Courier New"/>
                        <a:cs typeface="Courier New"/>
                      </a:endParaRPr>
                    </a:p>
                  </a:txBody>
                  <a:tcPr marL="0" marR="0" marT="4610" marB="0"/>
                </a:tc>
                <a:extLst>
                  <a:ext uri="{0D108BD9-81ED-4DB2-BD59-A6C34878D82A}">
                    <a16:rowId xmlns:a16="http://schemas.microsoft.com/office/drawing/2014/main" val="10004"/>
                  </a:ext>
                </a:extLst>
              </a:tr>
              <a:tr h="276625">
                <a:tc>
                  <a:txBody>
                    <a:bodyPr/>
                    <a:lstStyle/>
                    <a:p>
                      <a:pPr marL="31750">
                        <a:lnSpc>
                          <a:spcPct val="100000"/>
                        </a:lnSpc>
                        <a:spcBef>
                          <a:spcPts val="35"/>
                        </a:spcBef>
                      </a:pPr>
                      <a:r>
                        <a:rPr sz="1600" spc="-140" dirty="0">
                          <a:latin typeface="Courier New"/>
                          <a:cs typeface="Courier New"/>
                        </a:rPr>
                        <a:t>1626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2.7350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clear_page_c</a:t>
                      </a:r>
                      <a:endParaRPr sz="1600">
                        <a:latin typeface="Courier New"/>
                        <a:cs typeface="Courier New"/>
                      </a:endParaRPr>
                    </a:p>
                  </a:txBody>
                  <a:tcPr marL="0" marR="0" marT="4034" marB="0"/>
                </a:tc>
                <a:extLst>
                  <a:ext uri="{0D108BD9-81ED-4DB2-BD59-A6C34878D82A}">
                    <a16:rowId xmlns:a16="http://schemas.microsoft.com/office/drawing/2014/main" val="10005"/>
                  </a:ext>
                </a:extLst>
              </a:tr>
              <a:tr h="299677">
                <a:tc>
                  <a:txBody>
                    <a:bodyPr/>
                    <a:lstStyle/>
                    <a:p>
                      <a:pPr marL="31750">
                        <a:lnSpc>
                          <a:spcPct val="100000"/>
                        </a:lnSpc>
                        <a:spcBef>
                          <a:spcPts val="35"/>
                        </a:spcBef>
                      </a:pPr>
                      <a:r>
                        <a:rPr sz="1600" spc="-140" dirty="0">
                          <a:latin typeface="Courier New"/>
                          <a:cs typeface="Courier New"/>
                        </a:rPr>
                        <a:t>1578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2.6542</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kmem_cache_free</a:t>
                      </a:r>
                      <a:endParaRPr sz="1600">
                        <a:latin typeface="Courier New"/>
                        <a:cs typeface="Courier New"/>
                      </a:endParaRPr>
                    </a:p>
                  </a:txBody>
                  <a:tcPr marL="0" marR="0" marT="4034" marB="0"/>
                </a:tc>
                <a:extLst>
                  <a:ext uri="{0D108BD9-81ED-4DB2-BD59-A6C34878D82A}">
                    <a16:rowId xmlns:a16="http://schemas.microsoft.com/office/drawing/2014/main" val="10006"/>
                  </a:ext>
                </a:extLst>
              </a:tr>
              <a:tr h="184417">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lnT w="38100">
                      <a:solidFill>
                        <a:srgbClr val="FF0000"/>
                      </a:solidFill>
                      <a:prstDash val="solid"/>
                    </a:lnT>
                  </a:tcPr>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7"/>
                  </a:ext>
                </a:extLst>
              </a:tr>
              <a:tr h="842554">
                <a:tc>
                  <a:txBody>
                    <a:bodyPr/>
                    <a:lstStyle/>
                    <a:p>
                      <a:pPr marL="31750" marR="167640">
                        <a:lnSpc>
                          <a:spcPts val="2410"/>
                        </a:lnSpc>
                        <a:spcBef>
                          <a:spcPts val="110"/>
                        </a:spcBef>
                      </a:pPr>
                      <a:r>
                        <a:rPr sz="1600" dirty="0">
                          <a:latin typeface="Courier New"/>
                          <a:cs typeface="Courier New"/>
                        </a:rPr>
                        <a:t>sa</a:t>
                      </a:r>
                      <a:r>
                        <a:rPr sz="1600" spc="-10" dirty="0">
                          <a:latin typeface="Courier New"/>
                          <a:cs typeface="Courier New"/>
                        </a:rPr>
                        <a:t>m</a:t>
                      </a:r>
                      <a:r>
                        <a:rPr sz="1600" dirty="0">
                          <a:latin typeface="Courier New"/>
                          <a:cs typeface="Courier New"/>
                        </a:rPr>
                        <a:t>ples  </a:t>
                      </a:r>
                      <a:r>
                        <a:rPr sz="1600" spc="-140" dirty="0">
                          <a:latin typeface="Courier New"/>
                          <a:cs typeface="Courier New"/>
                        </a:rPr>
                        <a:t>4207</a:t>
                      </a:r>
                      <a:endParaRPr sz="1600">
                        <a:latin typeface="Courier New"/>
                        <a:cs typeface="Courier New"/>
                      </a:endParaRPr>
                    </a:p>
                  </a:txBody>
                  <a:tcPr marL="0" marR="0" marT="12679" marB="0"/>
                </a:tc>
                <a:tc>
                  <a:txBody>
                    <a:bodyPr/>
                    <a:lstStyle/>
                    <a:p>
                      <a:pPr algn="r">
                        <a:lnSpc>
                          <a:spcPct val="100000"/>
                        </a:lnSpc>
                        <a:spcBef>
                          <a:spcPts val="240"/>
                        </a:spcBef>
                      </a:pPr>
                      <a:r>
                        <a:rPr sz="1600" dirty="0">
                          <a:latin typeface="Courier New"/>
                          <a:cs typeface="Courier New"/>
                        </a:rPr>
                        <a:t>%</a:t>
                      </a:r>
                      <a:endParaRPr sz="1600">
                        <a:latin typeface="Courier New"/>
                        <a:cs typeface="Courier New"/>
                      </a:endParaRPr>
                    </a:p>
                  </a:txBody>
                  <a:tcPr marL="0" marR="0" marT="27663" marB="0"/>
                </a:tc>
                <a:tc>
                  <a:txBody>
                    <a:bodyPr/>
                    <a:lstStyle/>
                    <a:p>
                      <a:pPr>
                        <a:lnSpc>
                          <a:spcPct val="100000"/>
                        </a:lnSpc>
                        <a:spcBef>
                          <a:spcPts val="5"/>
                        </a:spcBef>
                      </a:pPr>
                      <a:endParaRPr sz="2100">
                        <a:latin typeface="Times New Roman"/>
                        <a:cs typeface="Times New Roman"/>
                      </a:endParaRPr>
                    </a:p>
                    <a:p>
                      <a:pPr>
                        <a:lnSpc>
                          <a:spcPct val="100000"/>
                        </a:lnSpc>
                      </a:pPr>
                      <a:r>
                        <a:rPr sz="1600" spc="-140" dirty="0">
                          <a:latin typeface="Courier New"/>
                          <a:cs typeface="Courier New"/>
                        </a:rPr>
                        <a:t>5.3145</a:t>
                      </a:r>
                      <a:endParaRPr sz="1600">
                        <a:latin typeface="Courier New"/>
                        <a:cs typeface="Courier New"/>
                      </a:endParaRPr>
                    </a:p>
                  </a:txBody>
                  <a:tcPr marL="0" marR="0" marT="576" marB="0"/>
                </a:tc>
                <a:tc>
                  <a:txBody>
                    <a:bodyPr/>
                    <a:lstStyle/>
                    <a:p>
                      <a:pPr marL="160655" marR="257810">
                        <a:lnSpc>
                          <a:spcPts val="2410"/>
                        </a:lnSpc>
                        <a:spcBef>
                          <a:spcPts val="110"/>
                        </a:spcBef>
                      </a:pPr>
                      <a:r>
                        <a:rPr sz="1600" spc="-140" dirty="0">
                          <a:latin typeface="Courier New"/>
                          <a:cs typeface="Courier New"/>
                        </a:rPr>
                        <a:t>app</a:t>
                      </a:r>
                      <a:r>
                        <a:rPr sz="1600" spc="-204" dirty="0">
                          <a:latin typeface="Courier New"/>
                          <a:cs typeface="Courier New"/>
                        </a:rPr>
                        <a:t> </a:t>
                      </a:r>
                      <a:r>
                        <a:rPr sz="1600" spc="-140" dirty="0">
                          <a:latin typeface="Courier New"/>
                          <a:cs typeface="Courier New"/>
                        </a:rPr>
                        <a:t>name  vmlinux</a:t>
                      </a:r>
                      <a:endParaRPr sz="1600">
                        <a:latin typeface="Courier New"/>
                        <a:cs typeface="Courier New"/>
                      </a:endParaRPr>
                    </a:p>
                  </a:txBody>
                  <a:tcPr marL="0" marR="0" marT="12679" marB="0"/>
                </a:tc>
                <a:tc>
                  <a:txBody>
                    <a:bodyPr/>
                    <a:lstStyle/>
                    <a:p>
                      <a:pPr marL="265430" marR="24130">
                        <a:lnSpc>
                          <a:spcPts val="2410"/>
                        </a:lnSpc>
                        <a:spcBef>
                          <a:spcPts val="110"/>
                        </a:spcBef>
                      </a:pPr>
                      <a:r>
                        <a:rPr sz="1600" spc="-140" dirty="0">
                          <a:latin typeface="Courier New"/>
                          <a:cs typeface="Courier New"/>
                        </a:rPr>
                        <a:t>symbol name  radix_tree_lookup_slot</a:t>
                      </a:r>
                      <a:endParaRPr sz="1600">
                        <a:latin typeface="Courier New"/>
                        <a:cs typeface="Courier New"/>
                      </a:endParaRPr>
                    </a:p>
                  </a:txBody>
                  <a:tcPr marL="0" marR="0" marT="12679" marB="0"/>
                </a:tc>
                <a:extLst>
                  <a:ext uri="{0D108BD9-81ED-4DB2-BD59-A6C34878D82A}">
                    <a16:rowId xmlns:a16="http://schemas.microsoft.com/office/drawing/2014/main" val="10008"/>
                  </a:ext>
                </a:extLst>
              </a:tr>
              <a:tr h="276625">
                <a:tc>
                  <a:txBody>
                    <a:bodyPr/>
                    <a:lstStyle/>
                    <a:p>
                      <a:pPr marL="31750">
                        <a:lnSpc>
                          <a:spcPct val="100000"/>
                        </a:lnSpc>
                        <a:spcBef>
                          <a:spcPts val="35"/>
                        </a:spcBef>
                      </a:pPr>
                      <a:r>
                        <a:rPr sz="1600" spc="-140" dirty="0">
                          <a:latin typeface="Courier New"/>
                          <a:cs typeface="Courier New"/>
                        </a:rPr>
                        <a:t>4191</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5.2943</a:t>
                      </a:r>
                      <a:endParaRPr sz="1600">
                        <a:latin typeface="Courier New"/>
                        <a:cs typeface="Courier New"/>
                      </a:endParaRPr>
                    </a:p>
                  </a:txBody>
                  <a:tcPr marL="0" marR="0" marT="4034" marB="0"/>
                </a:tc>
                <a:tc>
                  <a:txBody>
                    <a:bodyPr/>
                    <a:lstStyle/>
                    <a:p>
                      <a:pPr marL="16065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unmap_vmas</a:t>
                      </a:r>
                      <a:endParaRPr sz="1600">
                        <a:latin typeface="Courier New"/>
                        <a:cs typeface="Courier New"/>
                      </a:endParaRPr>
                    </a:p>
                  </a:txBody>
                  <a:tcPr marL="0" marR="0" marT="4034" marB="0"/>
                </a:tc>
                <a:extLst>
                  <a:ext uri="{0D108BD9-81ED-4DB2-BD59-A6C34878D82A}">
                    <a16:rowId xmlns:a16="http://schemas.microsoft.com/office/drawing/2014/main" val="10009"/>
                  </a:ext>
                </a:extLst>
              </a:tr>
              <a:tr h="380360">
                <a:tc>
                  <a:txBody>
                    <a:bodyPr/>
                    <a:lstStyle/>
                    <a:p>
                      <a:pPr marL="31750">
                        <a:lnSpc>
                          <a:spcPct val="100000"/>
                        </a:lnSpc>
                        <a:spcBef>
                          <a:spcPts val="35"/>
                        </a:spcBef>
                      </a:pPr>
                      <a:r>
                        <a:rPr sz="1600" spc="-140" dirty="0">
                          <a:latin typeface="Courier New"/>
                          <a:cs typeface="Courier New"/>
                        </a:rPr>
                        <a:t>2632</a:t>
                      </a:r>
                      <a:endParaRPr sz="1600">
                        <a:latin typeface="Courier New"/>
                        <a:cs typeface="Courier New"/>
                      </a:endParaRPr>
                    </a:p>
                  </a:txBody>
                  <a:tcPr marL="0" marR="0" marT="4034" marB="0"/>
                </a:tc>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spcBef>
                          <a:spcPts val="35"/>
                        </a:spcBef>
                      </a:pPr>
                      <a:r>
                        <a:rPr sz="1600" spc="-140" dirty="0">
                          <a:latin typeface="Courier New"/>
                          <a:cs typeface="Courier New"/>
                        </a:rPr>
                        <a:t>3.3249</a:t>
                      </a:r>
                      <a:endParaRPr sz="1600">
                        <a:latin typeface="Courier New"/>
                        <a:cs typeface="Courier New"/>
                      </a:endParaRPr>
                    </a:p>
                  </a:txBody>
                  <a:tcPr marL="0" marR="0" marT="4034" marB="0"/>
                </a:tc>
                <a:tc>
                  <a:txBody>
                    <a:bodyPr/>
                    <a:lstStyle/>
                    <a:p>
                      <a:pPr marL="16065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10"/>
                  </a:ext>
                </a:extLst>
              </a:tr>
            </a:tbl>
          </a:graphicData>
        </a:graphic>
      </p:graphicFrame>
      <p:sp>
        <p:nvSpPr>
          <p:cNvPr id="6" name="object 6"/>
          <p:cNvSpPr/>
          <p:nvPr/>
        </p:nvSpPr>
        <p:spPr>
          <a:xfrm>
            <a:off x="5014858" y="3653758"/>
            <a:ext cx="894421" cy="2282158"/>
          </a:xfrm>
          <a:custGeom>
            <a:avLst/>
            <a:gdLst/>
            <a:ahLst/>
            <a:cxnLst/>
            <a:rect l="l" t="t" r="r" b="b"/>
            <a:pathLst>
              <a:path w="985520" h="2514600">
                <a:moveTo>
                  <a:pt x="492760" y="2514600"/>
                </a:moveTo>
                <a:lnTo>
                  <a:pt x="0" y="2514600"/>
                </a:lnTo>
                <a:lnTo>
                  <a:pt x="0" y="0"/>
                </a:lnTo>
                <a:lnTo>
                  <a:pt x="985520" y="0"/>
                </a:lnTo>
                <a:lnTo>
                  <a:pt x="985520" y="2514600"/>
                </a:lnTo>
                <a:lnTo>
                  <a:pt x="492760" y="2514600"/>
                </a:lnTo>
                <a:close/>
              </a:path>
            </a:pathLst>
          </a:custGeom>
          <a:ln w="36659">
            <a:solidFill>
              <a:srgbClr val="FF0000"/>
            </a:solidFill>
          </a:ln>
        </p:spPr>
        <p:txBody>
          <a:bodyPr wrap="square" lIns="0" tIns="0" rIns="0" bIns="0" rtlCol="0"/>
          <a:lstStyle/>
          <a:p>
            <a:endParaRPr sz="1634"/>
          </a:p>
        </p:txBody>
      </p:sp>
      <p:sp>
        <p:nvSpPr>
          <p:cNvPr id="7" name="object 7"/>
          <p:cNvSpPr txBox="1"/>
          <p:nvPr/>
        </p:nvSpPr>
        <p:spPr>
          <a:xfrm>
            <a:off x="4080096" y="4777686"/>
            <a:ext cx="459313" cy="1097409"/>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25</a:t>
            </a:r>
            <a:r>
              <a:rPr sz="1634" spc="-136" dirty="0">
                <a:latin typeface="Courier New"/>
                <a:cs typeface="Courier New"/>
              </a:rPr>
              <a:t>2</a:t>
            </a:r>
            <a:r>
              <a:rPr sz="1634" spc="-127" dirty="0">
                <a:latin typeface="Courier New"/>
                <a:cs typeface="Courier New"/>
              </a:rPr>
              <a:t>5</a:t>
            </a:r>
            <a:endParaRPr sz="1634">
              <a:latin typeface="Courier New"/>
              <a:cs typeface="Courier New"/>
            </a:endParaRPr>
          </a:p>
          <a:p>
            <a:pPr marL="11526">
              <a:spcBef>
                <a:spcPts val="222"/>
              </a:spcBef>
            </a:pPr>
            <a:r>
              <a:rPr sz="1634" spc="-127" dirty="0">
                <a:latin typeface="Courier New"/>
                <a:cs typeface="Courier New"/>
              </a:rPr>
              <a:t>22</a:t>
            </a:r>
            <a:r>
              <a:rPr sz="1634" spc="-136" dirty="0">
                <a:latin typeface="Courier New"/>
                <a:cs typeface="Courier New"/>
              </a:rPr>
              <a:t>1</a:t>
            </a:r>
            <a:r>
              <a:rPr sz="1634" spc="-127" dirty="0">
                <a:latin typeface="Courier New"/>
                <a:cs typeface="Courier New"/>
              </a:rPr>
              <a:t>0</a:t>
            </a:r>
            <a:endParaRPr sz="1634">
              <a:latin typeface="Courier New"/>
              <a:cs typeface="Courier New"/>
            </a:endParaRPr>
          </a:p>
          <a:p>
            <a:pPr marL="11526">
              <a:spcBef>
                <a:spcPts val="231"/>
              </a:spcBef>
            </a:pPr>
            <a:r>
              <a:rPr sz="1634" spc="-127" dirty="0">
                <a:latin typeface="Courier New"/>
                <a:cs typeface="Courier New"/>
              </a:rPr>
              <a:t>21</a:t>
            </a:r>
            <a:r>
              <a:rPr sz="1634" spc="-136" dirty="0">
                <a:latin typeface="Courier New"/>
                <a:cs typeface="Courier New"/>
              </a:rPr>
              <a:t>3</a:t>
            </a:r>
            <a:r>
              <a:rPr sz="1634" spc="-127" dirty="0">
                <a:latin typeface="Courier New"/>
                <a:cs typeface="Courier New"/>
              </a:rPr>
              <a:t>1</a:t>
            </a:r>
            <a:endParaRPr sz="1634">
              <a:latin typeface="Courier New"/>
              <a:cs typeface="Courier New"/>
            </a:endParaRPr>
          </a:p>
          <a:p>
            <a:pPr marL="11526">
              <a:spcBef>
                <a:spcPts val="222"/>
              </a:spcBef>
            </a:pPr>
            <a:r>
              <a:rPr sz="1634" spc="-127" dirty="0">
                <a:latin typeface="Courier New"/>
                <a:cs typeface="Courier New"/>
              </a:rPr>
              <a:t>20</a:t>
            </a:r>
            <a:r>
              <a:rPr sz="1634" spc="-136" dirty="0">
                <a:latin typeface="Courier New"/>
                <a:cs typeface="Courier New"/>
              </a:rPr>
              <a:t>0</a:t>
            </a:r>
            <a:r>
              <a:rPr sz="1634" spc="-127" dirty="0">
                <a:latin typeface="Courier New"/>
                <a:cs typeface="Courier New"/>
              </a:rPr>
              <a:t>0</a:t>
            </a:r>
            <a:endParaRPr sz="1634">
              <a:latin typeface="Courier New"/>
              <a:cs typeface="Courier New"/>
            </a:endParaRPr>
          </a:p>
        </p:txBody>
      </p:sp>
      <p:sp>
        <p:nvSpPr>
          <p:cNvPr id="8" name="object 8"/>
          <p:cNvSpPr txBox="1"/>
          <p:nvPr/>
        </p:nvSpPr>
        <p:spPr>
          <a:xfrm>
            <a:off x="5171379" y="4777686"/>
            <a:ext cx="677732" cy="1097409"/>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3</a:t>
            </a:r>
            <a:r>
              <a:rPr sz="1634" spc="-136" dirty="0">
                <a:latin typeface="Courier New"/>
                <a:cs typeface="Courier New"/>
              </a:rPr>
              <a:t>.</a:t>
            </a:r>
            <a:r>
              <a:rPr sz="1634" spc="-127" dirty="0">
                <a:latin typeface="Courier New"/>
                <a:cs typeface="Courier New"/>
              </a:rPr>
              <a:t>1897</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7918</a:t>
            </a:r>
            <a:endParaRPr sz="1634">
              <a:latin typeface="Courier New"/>
              <a:cs typeface="Courier New"/>
            </a:endParaRPr>
          </a:p>
          <a:p>
            <a:pPr marL="11526">
              <a:spcBef>
                <a:spcPts val="231"/>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6920</a:t>
            </a:r>
            <a:endParaRPr sz="1634">
              <a:latin typeface="Courier New"/>
              <a:cs typeface="Courier New"/>
            </a:endParaRPr>
          </a:p>
          <a:p>
            <a:pPr marL="11526">
              <a:spcBef>
                <a:spcPts val="222"/>
              </a:spcBef>
            </a:pPr>
            <a:r>
              <a:rPr sz="1634" spc="-127" dirty="0">
                <a:latin typeface="Courier New"/>
                <a:cs typeface="Courier New"/>
              </a:rPr>
              <a:t>2</a:t>
            </a:r>
            <a:r>
              <a:rPr sz="1634" spc="-136" dirty="0">
                <a:latin typeface="Courier New"/>
                <a:cs typeface="Courier New"/>
              </a:rPr>
              <a:t>.</a:t>
            </a:r>
            <a:r>
              <a:rPr sz="1634" spc="-127" dirty="0">
                <a:latin typeface="Courier New"/>
                <a:cs typeface="Courier New"/>
              </a:rPr>
              <a:t>5265</a:t>
            </a:r>
            <a:endParaRPr sz="1634">
              <a:latin typeface="Courier New"/>
              <a:cs typeface="Courier New"/>
            </a:endParaRPr>
          </a:p>
        </p:txBody>
      </p:sp>
      <p:sp>
        <p:nvSpPr>
          <p:cNvPr id="9" name="object 9"/>
          <p:cNvSpPr txBox="1"/>
          <p:nvPr/>
        </p:nvSpPr>
        <p:spPr>
          <a:xfrm>
            <a:off x="6043994" y="4777686"/>
            <a:ext cx="787229" cy="1128514"/>
          </a:xfrm>
          <a:prstGeom prst="rect">
            <a:avLst/>
          </a:prstGeom>
        </p:spPr>
        <p:txBody>
          <a:bodyPr vert="horz" wrap="square" lIns="0" tIns="0" rIns="0" bIns="0" rtlCol="0">
            <a:spAutoFit/>
          </a:bodyPr>
          <a:lstStyle/>
          <a:p>
            <a:pPr marL="11526" marR="4611">
              <a:lnSpc>
                <a:spcPts val="2187"/>
              </a:lnSpc>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a:p>
            <a:pPr marL="11526" marR="4611">
              <a:lnSpc>
                <a:spcPts val="2187"/>
              </a:lnSpc>
              <a:spcBef>
                <a:spcPts val="9"/>
              </a:spcBef>
            </a:pPr>
            <a:r>
              <a:rPr sz="1634" spc="-127" dirty="0">
                <a:latin typeface="Courier New"/>
                <a:cs typeface="Courier New"/>
              </a:rPr>
              <a:t>vmli</a:t>
            </a:r>
            <a:r>
              <a:rPr sz="1634" spc="-136" dirty="0">
                <a:latin typeface="Courier New"/>
                <a:cs typeface="Courier New"/>
              </a:rPr>
              <a:t>n</a:t>
            </a:r>
            <a:r>
              <a:rPr sz="1634" spc="-127" dirty="0">
                <a:latin typeface="Courier New"/>
                <a:cs typeface="Courier New"/>
              </a:rPr>
              <a:t>ux  vmli</a:t>
            </a:r>
            <a:r>
              <a:rPr sz="1634" spc="-136" dirty="0">
                <a:latin typeface="Courier New"/>
                <a:cs typeface="Courier New"/>
              </a:rPr>
              <a:t>n</a:t>
            </a:r>
            <a:r>
              <a:rPr sz="1634" spc="-127" dirty="0">
                <a:latin typeface="Courier New"/>
                <a:cs typeface="Courier New"/>
              </a:rPr>
              <a:t>ux</a:t>
            </a:r>
            <a:endParaRPr sz="1634">
              <a:latin typeface="Courier New"/>
              <a:cs typeface="Courier New"/>
            </a:endParaRPr>
          </a:p>
        </p:txBody>
      </p:sp>
      <p:sp>
        <p:nvSpPr>
          <p:cNvPr id="10" name="object 10"/>
          <p:cNvSpPr txBox="1"/>
          <p:nvPr/>
        </p:nvSpPr>
        <p:spPr>
          <a:xfrm>
            <a:off x="7399597" y="4777687"/>
            <a:ext cx="1659751" cy="1128514"/>
          </a:xfrm>
          <a:prstGeom prst="rect">
            <a:avLst/>
          </a:prstGeom>
        </p:spPr>
        <p:txBody>
          <a:bodyPr vert="horz" wrap="square" lIns="0" tIns="0" rIns="0" bIns="0" rtlCol="0">
            <a:spAutoFit/>
          </a:bodyPr>
          <a:lstStyle/>
          <a:p>
            <a:pPr marL="11526" marR="4611">
              <a:lnSpc>
                <a:spcPts val="2187"/>
              </a:lnSpc>
            </a:pPr>
            <a:r>
              <a:rPr sz="1634" spc="-127" dirty="0">
                <a:latin typeface="Courier New"/>
                <a:cs typeface="Courier New"/>
              </a:rPr>
              <a:t>filemap_fault  clear_page_c</a:t>
            </a:r>
            <a:endParaRPr sz="1634">
              <a:latin typeface="Courier New"/>
              <a:cs typeface="Courier New"/>
            </a:endParaRPr>
          </a:p>
          <a:p>
            <a:pPr marL="11526" marR="4611">
              <a:lnSpc>
                <a:spcPts val="2187"/>
              </a:lnSpc>
              <a:spcBef>
                <a:spcPts val="9"/>
              </a:spcBef>
            </a:pPr>
            <a:r>
              <a:rPr sz="1634" spc="-127" dirty="0">
                <a:latin typeface="Courier New"/>
                <a:cs typeface="Courier New"/>
              </a:rPr>
              <a:t>km</a:t>
            </a:r>
            <a:r>
              <a:rPr sz="1634" spc="-136" dirty="0">
                <a:latin typeface="Courier New"/>
                <a:cs typeface="Courier New"/>
              </a:rPr>
              <a:t>e</a:t>
            </a:r>
            <a:r>
              <a:rPr sz="1634" spc="-127" dirty="0">
                <a:latin typeface="Courier New"/>
                <a:cs typeface="Courier New"/>
              </a:rPr>
              <a:t>m_c</a:t>
            </a:r>
            <a:r>
              <a:rPr sz="1634" spc="-136" dirty="0">
                <a:latin typeface="Courier New"/>
                <a:cs typeface="Courier New"/>
              </a:rPr>
              <a:t>a</a:t>
            </a:r>
            <a:r>
              <a:rPr sz="1634" spc="-127" dirty="0">
                <a:latin typeface="Courier New"/>
                <a:cs typeface="Courier New"/>
              </a:rPr>
              <a:t>che_</a:t>
            </a:r>
            <a:r>
              <a:rPr sz="1634" spc="-136" dirty="0">
                <a:latin typeface="Courier New"/>
                <a:cs typeface="Courier New"/>
              </a:rPr>
              <a:t>f</a:t>
            </a:r>
            <a:r>
              <a:rPr sz="1634" spc="-127" dirty="0">
                <a:latin typeface="Courier New"/>
                <a:cs typeface="Courier New"/>
              </a:rPr>
              <a:t>ree  dput</a:t>
            </a:r>
            <a:endParaRPr sz="1634">
              <a:latin typeface="Courier New"/>
              <a:cs typeface="Courier New"/>
            </a:endParaRPr>
          </a:p>
        </p:txBody>
      </p:sp>
      <p:sp>
        <p:nvSpPr>
          <p:cNvPr id="11" name="object 11"/>
          <p:cNvSpPr txBox="1"/>
          <p:nvPr/>
        </p:nvSpPr>
        <p:spPr>
          <a:xfrm>
            <a:off x="2358101" y="6069979"/>
            <a:ext cx="7105810" cy="423193"/>
          </a:xfrm>
          <a:prstGeom prst="rect">
            <a:avLst/>
          </a:prstGeom>
        </p:spPr>
        <p:txBody>
          <a:bodyPr vert="horz" wrap="square" lIns="0" tIns="0" rIns="0" bIns="0" rtlCol="0">
            <a:spAutoFit/>
          </a:bodyPr>
          <a:lstStyle/>
          <a:p>
            <a:pPr marL="11526">
              <a:lnSpc>
                <a:spcPts val="3299"/>
              </a:lnSpc>
            </a:pPr>
            <a:r>
              <a:rPr sz="2904" spc="-5" dirty="0">
                <a:latin typeface="Arial"/>
                <a:cs typeface="Arial"/>
              </a:rPr>
              <a:t>Functions execute more slowly on </a:t>
            </a:r>
            <a:r>
              <a:rPr sz="2904" dirty="0">
                <a:latin typeface="Arial"/>
                <a:cs typeface="Arial"/>
              </a:rPr>
              <a:t>48</a:t>
            </a:r>
            <a:r>
              <a:rPr sz="2904" spc="77" dirty="0">
                <a:latin typeface="Arial"/>
                <a:cs typeface="Arial"/>
              </a:rPr>
              <a:t> </a:t>
            </a:r>
            <a:r>
              <a:rPr sz="2904" spc="-5" dirty="0">
                <a:latin typeface="Arial"/>
                <a:cs typeface="Arial"/>
              </a:rPr>
              <a:t>cores</a:t>
            </a:r>
            <a:endParaRPr sz="2904">
              <a:latin typeface="Arial"/>
              <a:cs typeface="Arial"/>
            </a:endParaRPr>
          </a:p>
        </p:txBody>
      </p:sp>
      <p:sp>
        <p:nvSpPr>
          <p:cNvPr id="12" name="object 12"/>
          <p:cNvSpPr txBox="1"/>
          <p:nvPr/>
        </p:nvSpPr>
        <p:spPr>
          <a:xfrm>
            <a:off x="2064189" y="6173299"/>
            <a:ext cx="155025" cy="197894"/>
          </a:xfrm>
          <a:prstGeom prst="rect">
            <a:avLst/>
          </a:prstGeom>
        </p:spPr>
        <p:txBody>
          <a:bodyPr vert="horz" wrap="square" lIns="0" tIns="2305" rIns="0" bIns="0" rtlCol="0">
            <a:spAutoFit/>
          </a:bodyPr>
          <a:lstStyle/>
          <a:p>
            <a:pPr marL="11526">
              <a:spcBef>
                <a:spcPts val="18"/>
              </a:spcBef>
            </a:pPr>
            <a:r>
              <a:rPr sz="1271" spc="263" dirty="0">
                <a:latin typeface="Calibri"/>
                <a:cs typeface="Calibri"/>
              </a:rPr>
              <a:t>●</a:t>
            </a:r>
            <a:endParaRPr sz="1271">
              <a:latin typeface="Calibri"/>
              <a:cs typeface="Calibri"/>
            </a:endParaRPr>
          </a:p>
        </p:txBody>
      </p:sp>
    </p:spTree>
    <p:extLst>
      <p:ext uri="{BB962C8B-B14F-4D97-AF65-F5344CB8AC3E}">
        <p14:creationId xmlns:p14="http://schemas.microsoft.com/office/powerpoint/2010/main" val="777225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359255" y="6069979"/>
            <a:ext cx="7104657" cy="423193"/>
          </a:xfrm>
          <a:prstGeom prst="rect">
            <a:avLst/>
          </a:prstGeom>
        </p:spPr>
        <p:txBody>
          <a:bodyPr vert="horz" wrap="square" lIns="0" tIns="0" rIns="0" bIns="0" rtlCol="0">
            <a:spAutoFit/>
          </a:bodyPr>
          <a:lstStyle/>
          <a:p>
            <a:pPr marL="11526">
              <a:lnSpc>
                <a:spcPts val="3299"/>
              </a:lnSpc>
            </a:pPr>
            <a:r>
              <a:rPr sz="2904" spc="-5" dirty="0">
                <a:latin typeface="Arial"/>
                <a:cs typeface="Arial"/>
              </a:rPr>
              <a:t>Functions execute more slowly on </a:t>
            </a:r>
            <a:r>
              <a:rPr sz="2904" dirty="0">
                <a:latin typeface="Arial"/>
                <a:cs typeface="Arial"/>
              </a:rPr>
              <a:t>48</a:t>
            </a:r>
            <a:r>
              <a:rPr sz="2904" spc="68" dirty="0">
                <a:latin typeface="Arial"/>
                <a:cs typeface="Arial"/>
              </a:rPr>
              <a:t> </a:t>
            </a:r>
            <a:r>
              <a:rPr sz="2904" spc="-5" dirty="0">
                <a:latin typeface="Arial"/>
                <a:cs typeface="Arial"/>
              </a:rPr>
              <a:t>cores</a:t>
            </a:r>
            <a:endParaRPr sz="2904">
              <a:latin typeface="Arial"/>
              <a:cs typeface="Arial"/>
            </a:endParaRPr>
          </a:p>
        </p:txBody>
      </p:sp>
      <p:sp>
        <p:nvSpPr>
          <p:cNvPr id="8" name="object 8"/>
          <p:cNvSpPr txBox="1"/>
          <p:nvPr/>
        </p:nvSpPr>
        <p:spPr>
          <a:xfrm>
            <a:off x="2064189" y="6173299"/>
            <a:ext cx="155025" cy="197894"/>
          </a:xfrm>
          <a:prstGeom prst="rect">
            <a:avLst/>
          </a:prstGeom>
        </p:spPr>
        <p:txBody>
          <a:bodyPr vert="horz" wrap="square" lIns="0" tIns="2305" rIns="0" bIns="0" rtlCol="0">
            <a:spAutoFit/>
          </a:bodyPr>
          <a:lstStyle/>
          <a:p>
            <a:pPr marL="11526">
              <a:spcBef>
                <a:spcPts val="18"/>
              </a:spcBef>
            </a:pPr>
            <a:r>
              <a:rPr sz="1271" spc="263" dirty="0">
                <a:latin typeface="Calibri"/>
                <a:cs typeface="Calibri"/>
              </a:rPr>
              <a:t>●</a:t>
            </a:r>
            <a:endParaRPr sz="1271">
              <a:latin typeface="Calibri"/>
              <a:cs typeface="Calibri"/>
            </a:endParaRPr>
          </a:p>
        </p:txBody>
      </p:sp>
      <p:sp>
        <p:nvSpPr>
          <p:cNvPr id="2" name="object 2"/>
          <p:cNvSpPr txBox="1">
            <a:spLocks noGrp="1"/>
          </p:cNvSpPr>
          <p:nvPr>
            <p:ph type="title"/>
          </p:nvPr>
        </p:nvSpPr>
        <p:spPr>
          <a:xfrm>
            <a:off x="3456536" y="565175"/>
            <a:ext cx="5266829" cy="503183"/>
          </a:xfrm>
          <a:prstGeom prst="rect">
            <a:avLst/>
          </a:prstGeom>
        </p:spPr>
        <p:txBody>
          <a:bodyPr vert="horz" wrap="square" lIns="0" tIns="11526" rIns="0" bIns="0" rtlCol="0" anchor="ctr">
            <a:spAutoFit/>
          </a:bodyPr>
          <a:lstStyle/>
          <a:p>
            <a:pPr marL="11526">
              <a:spcBef>
                <a:spcPts val="91"/>
              </a:spcBef>
              <a:tabLst>
                <a:tab pos="2688425" algn="l"/>
              </a:tabLst>
            </a:pPr>
            <a:r>
              <a:rPr sz="3993" spc="-5"/>
              <a:t>No obvious	bottlenecks</a:t>
            </a:r>
            <a:endParaRPr sz="3993"/>
          </a:p>
        </p:txBody>
      </p:sp>
      <p:sp>
        <p:nvSpPr>
          <p:cNvPr id="3" name="object 3"/>
          <p:cNvSpPr txBox="1"/>
          <p:nvPr/>
        </p:nvSpPr>
        <p:spPr>
          <a:xfrm>
            <a:off x="2212875" y="2010144"/>
            <a:ext cx="1427501" cy="498951"/>
          </a:xfrm>
          <a:prstGeom prst="rect">
            <a:avLst/>
          </a:prstGeom>
        </p:spPr>
        <p:txBody>
          <a:bodyPr vert="horz" wrap="square" lIns="0" tIns="11526" rIns="0" bIns="0" rtlCol="0">
            <a:spAutoFit/>
          </a:bodyPr>
          <a:lstStyle/>
          <a:p>
            <a:pPr marL="11526">
              <a:lnSpc>
                <a:spcPts val="1897"/>
              </a:lnSpc>
              <a:spcBef>
                <a:spcPts val="91"/>
              </a:spcBef>
            </a:pPr>
            <a:r>
              <a:rPr sz="1634" spc="-9" dirty="0">
                <a:latin typeface="Arial"/>
                <a:cs typeface="Arial"/>
              </a:rPr>
              <a:t>32</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7"/>
              </a:lnSpc>
            </a:pPr>
            <a:r>
              <a:rPr sz="1634" spc="-9" dirty="0">
                <a:latin typeface="Arial"/>
                <a:cs typeface="Arial"/>
              </a:rPr>
              <a:t>10041</a:t>
            </a:r>
            <a:r>
              <a:rPr sz="1634" spc="-86" dirty="0">
                <a:latin typeface="Arial"/>
                <a:cs typeface="Arial"/>
              </a:rPr>
              <a:t> </a:t>
            </a:r>
            <a:r>
              <a:rPr sz="1634" spc="-5" dirty="0">
                <a:latin typeface="Arial"/>
                <a:cs typeface="Arial"/>
              </a:rPr>
              <a:t>msg/sec</a:t>
            </a:r>
            <a:endParaRPr sz="1634">
              <a:latin typeface="Arial"/>
              <a:cs typeface="Arial"/>
            </a:endParaRPr>
          </a:p>
        </p:txBody>
      </p:sp>
      <p:sp>
        <p:nvSpPr>
          <p:cNvPr id="4" name="object 4"/>
          <p:cNvSpPr txBox="1"/>
          <p:nvPr/>
        </p:nvSpPr>
        <p:spPr>
          <a:xfrm>
            <a:off x="2212875" y="4368375"/>
            <a:ext cx="1412517"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32" dirty="0">
                <a:latin typeface="Arial"/>
                <a:cs typeface="Arial"/>
              </a:rPr>
              <a:t>11705</a:t>
            </a:r>
            <a:r>
              <a:rPr sz="1634" spc="-91" dirty="0">
                <a:latin typeface="Arial"/>
                <a:cs typeface="Arial"/>
              </a:rPr>
              <a:t> </a:t>
            </a:r>
            <a:r>
              <a:rPr sz="1634" spc="-5" dirty="0">
                <a:latin typeface="Arial"/>
                <a:cs typeface="Arial"/>
              </a:rPr>
              <a:t>msg/sec</a:t>
            </a:r>
            <a:endParaRPr sz="1634">
              <a:latin typeface="Arial"/>
              <a:cs typeface="Arial"/>
            </a:endParaRPr>
          </a:p>
        </p:txBody>
      </p:sp>
      <p:graphicFrame>
        <p:nvGraphicFramePr>
          <p:cNvPr id="5" name="object 5"/>
          <p:cNvGraphicFramePr>
            <a:graphicFrameLocks noGrp="1"/>
          </p:cNvGraphicFramePr>
          <p:nvPr/>
        </p:nvGraphicFramePr>
        <p:xfrm>
          <a:off x="4062805" y="1169894"/>
          <a:ext cx="5777961" cy="2236052"/>
        </p:xfrm>
        <a:graphic>
          <a:graphicData uri="http://schemas.openxmlformats.org/drawingml/2006/table">
            <a:tbl>
              <a:tblPr firstRow="1" bandRow="1">
                <a:tableStyleId>{2D5ABB26-0587-4C30-8999-92F81FD0307C}</a:tableStyleId>
              </a:tblPr>
              <a:tblGrid>
                <a:gridCol w="952052">
                  <a:extLst>
                    <a:ext uri="{9D8B030D-6E8A-4147-A177-3AD203B41FA5}">
                      <a16:colId xmlns:a16="http://schemas.microsoft.com/office/drawing/2014/main" val="20000"/>
                    </a:ext>
                  </a:extLst>
                </a:gridCol>
                <a:gridCol w="167842">
                  <a:extLst>
                    <a:ext uri="{9D8B030D-6E8A-4147-A177-3AD203B41FA5}">
                      <a16:colId xmlns:a16="http://schemas.microsoft.com/office/drawing/2014/main" val="20001"/>
                    </a:ext>
                  </a:extLst>
                </a:gridCol>
                <a:gridCol w="726579">
                  <a:extLst>
                    <a:ext uri="{9D8B030D-6E8A-4147-A177-3AD203B41FA5}">
                      <a16:colId xmlns:a16="http://schemas.microsoft.com/office/drawing/2014/main" val="20002"/>
                    </a:ext>
                  </a:extLst>
                </a:gridCol>
                <a:gridCol w="1260661">
                  <a:extLst>
                    <a:ext uri="{9D8B030D-6E8A-4147-A177-3AD203B41FA5}">
                      <a16:colId xmlns:a16="http://schemas.microsoft.com/office/drawing/2014/main" val="20003"/>
                    </a:ext>
                  </a:extLst>
                </a:gridCol>
                <a:gridCol w="2670827">
                  <a:extLst>
                    <a:ext uri="{9D8B030D-6E8A-4147-A177-3AD203B41FA5}">
                      <a16:colId xmlns:a16="http://schemas.microsoft.com/office/drawing/2014/main" val="20004"/>
                    </a:ext>
                  </a:extLst>
                </a:gridCol>
              </a:tblGrid>
              <a:tr h="276625">
                <a:tc>
                  <a:txBody>
                    <a:bodyPr/>
                    <a:lstStyle/>
                    <a:p>
                      <a:pPr marL="31750">
                        <a:lnSpc>
                          <a:spcPct val="100000"/>
                        </a:lnSpc>
                        <a:spcBef>
                          <a:spcPts val="40"/>
                        </a:spcBef>
                      </a:pPr>
                      <a:r>
                        <a:rPr sz="1600" spc="-140" dirty="0">
                          <a:latin typeface="Courier New"/>
                          <a:cs typeface="Courier New"/>
                        </a:rPr>
                        <a:t>samples</a:t>
                      </a:r>
                      <a:endParaRPr sz="1600">
                        <a:latin typeface="Courier New"/>
                        <a:cs typeface="Courier New"/>
                      </a:endParaRPr>
                    </a:p>
                  </a:txBody>
                  <a:tcPr marL="0" marR="0" marT="4610" marB="0">
                    <a:lnR w="38100">
                      <a:solidFill>
                        <a:srgbClr val="FF0000"/>
                      </a:solidFill>
                      <a:prstDash val="solid"/>
                    </a:lnR>
                  </a:tcPr>
                </a:tc>
                <a:tc>
                  <a:txBody>
                    <a:bodyPr/>
                    <a:lstStyle/>
                    <a:p>
                      <a:pPr marL="45085">
                        <a:lnSpc>
                          <a:spcPct val="100000"/>
                        </a:lnSpc>
                        <a:spcBef>
                          <a:spcPts val="40"/>
                        </a:spcBef>
                      </a:pPr>
                      <a:r>
                        <a:rPr sz="1600" dirty="0">
                          <a:latin typeface="Courier New"/>
                          <a:cs typeface="Courier New"/>
                        </a:rPr>
                        <a:t>%</a:t>
                      </a:r>
                      <a:endParaRPr sz="1600">
                        <a:latin typeface="Courier New"/>
                        <a:cs typeface="Courier New"/>
                      </a:endParaRPr>
                    </a:p>
                  </a:txBody>
                  <a:tcPr marL="0" marR="0" marT="4610" marB="0">
                    <a:lnL w="38100">
                      <a:solidFill>
                        <a:srgbClr val="FF0000"/>
                      </a:solidFill>
                      <a:prstDash val="solid"/>
                    </a:lnL>
                    <a:lnT w="38100">
                      <a:solidFill>
                        <a:srgbClr val="FF0000"/>
                      </a:solidFill>
                      <a:prstDash val="solid"/>
                    </a:lnT>
                  </a:tcPr>
                </a:tc>
                <a:tc>
                  <a:txBody>
                    <a:bodyPr/>
                    <a:lstStyle/>
                    <a:p>
                      <a:pPr>
                        <a:lnSpc>
                          <a:spcPct val="100000"/>
                        </a:lnSpc>
                      </a:pPr>
                      <a:endParaRPr sz="1700">
                        <a:latin typeface="Times New Roman"/>
                        <a:cs typeface="Times New Roman"/>
                      </a:endParaRPr>
                    </a:p>
                  </a:txBody>
                  <a:tcPr marL="0" marR="0" marT="0" marB="0">
                    <a:lnR w="38100">
                      <a:solidFill>
                        <a:srgbClr val="FF0000"/>
                      </a:solidFill>
                      <a:prstDash val="solid"/>
                    </a:lnR>
                    <a:lnT w="38100">
                      <a:solidFill>
                        <a:srgbClr val="FF0000"/>
                      </a:solidFill>
                      <a:prstDash val="solid"/>
                    </a:lnT>
                  </a:tcPr>
                </a:tc>
                <a:tc>
                  <a:txBody>
                    <a:bodyPr/>
                    <a:lstStyle/>
                    <a:p>
                      <a:pPr marL="141605">
                        <a:lnSpc>
                          <a:spcPct val="100000"/>
                        </a:lnSpc>
                        <a:spcBef>
                          <a:spcPts val="4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4610" marB="0"/>
                </a:tc>
                <a:extLst>
                  <a:ext uri="{0D108BD9-81ED-4DB2-BD59-A6C34878D82A}">
                    <a16:rowId xmlns:a16="http://schemas.microsoft.com/office/drawing/2014/main" val="10000"/>
                  </a:ext>
                </a:extLst>
              </a:tr>
              <a:tr h="276625">
                <a:tc>
                  <a:txBody>
                    <a:bodyPr/>
                    <a:lstStyle/>
                    <a:p>
                      <a:pPr marL="31750">
                        <a:lnSpc>
                          <a:spcPct val="100000"/>
                        </a:lnSpc>
                        <a:spcBef>
                          <a:spcPts val="35"/>
                        </a:spcBef>
                      </a:pPr>
                      <a:r>
                        <a:rPr sz="1600" spc="-140" dirty="0">
                          <a:latin typeface="Courier New"/>
                          <a:cs typeface="Courier New"/>
                        </a:rPr>
                        <a:t>3319</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5.4462</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radix_tree_lookup_slot</a:t>
                      </a:r>
                      <a:endParaRPr sz="1600">
                        <a:latin typeface="Courier New"/>
                        <a:cs typeface="Courier New"/>
                      </a:endParaRPr>
                    </a:p>
                  </a:txBody>
                  <a:tcPr marL="0" marR="0" marT="4034" marB="0"/>
                </a:tc>
                <a:extLst>
                  <a:ext uri="{0D108BD9-81ED-4DB2-BD59-A6C34878D82A}">
                    <a16:rowId xmlns:a16="http://schemas.microsoft.com/office/drawing/2014/main" val="10001"/>
                  </a:ext>
                </a:extLst>
              </a:tr>
              <a:tr h="276625">
                <a:tc>
                  <a:txBody>
                    <a:bodyPr/>
                    <a:lstStyle/>
                    <a:p>
                      <a:pPr marL="31750">
                        <a:lnSpc>
                          <a:spcPct val="100000"/>
                        </a:lnSpc>
                        <a:spcBef>
                          <a:spcPts val="35"/>
                        </a:spcBef>
                      </a:pPr>
                      <a:r>
                        <a:rPr sz="1600" spc="-140" dirty="0">
                          <a:latin typeface="Courier New"/>
                          <a:cs typeface="Courier New"/>
                        </a:rPr>
                        <a:t>3119</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5.2462</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unmap_vmas</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31750">
                        <a:lnSpc>
                          <a:spcPct val="100000"/>
                        </a:lnSpc>
                        <a:spcBef>
                          <a:spcPts val="35"/>
                        </a:spcBef>
                      </a:pPr>
                      <a:r>
                        <a:rPr sz="1600" spc="-140" dirty="0">
                          <a:latin typeface="Courier New"/>
                          <a:cs typeface="Courier New"/>
                        </a:rPr>
                        <a:t>1966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3.3069</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31750">
                        <a:lnSpc>
                          <a:spcPct val="100000"/>
                        </a:lnSpc>
                        <a:spcBef>
                          <a:spcPts val="35"/>
                        </a:spcBef>
                      </a:pPr>
                      <a:r>
                        <a:rPr sz="1600" spc="-140" dirty="0">
                          <a:latin typeface="Courier New"/>
                          <a:cs typeface="Courier New"/>
                        </a:rPr>
                        <a:t>1950</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3.2800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31750">
                        <a:lnSpc>
                          <a:spcPct val="100000"/>
                        </a:lnSpc>
                        <a:spcBef>
                          <a:spcPts val="40"/>
                        </a:spcBef>
                      </a:pPr>
                      <a:r>
                        <a:rPr sz="1600" spc="-140" dirty="0">
                          <a:latin typeface="Courier New"/>
                          <a:cs typeface="Courier New"/>
                        </a:rPr>
                        <a:t>1627</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2.7367</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unlock_page</a:t>
                      </a:r>
                      <a:endParaRPr sz="1600">
                        <a:latin typeface="Courier New"/>
                        <a:cs typeface="Courier New"/>
                      </a:endParaRPr>
                    </a:p>
                  </a:txBody>
                  <a:tcPr marL="0" marR="0" marT="4610" marB="0"/>
                </a:tc>
                <a:extLst>
                  <a:ext uri="{0D108BD9-81ED-4DB2-BD59-A6C34878D82A}">
                    <a16:rowId xmlns:a16="http://schemas.microsoft.com/office/drawing/2014/main" val="10005"/>
                  </a:ext>
                </a:extLst>
              </a:tr>
              <a:tr h="276625">
                <a:tc>
                  <a:txBody>
                    <a:bodyPr/>
                    <a:lstStyle/>
                    <a:p>
                      <a:pPr marL="31750">
                        <a:lnSpc>
                          <a:spcPct val="100000"/>
                        </a:lnSpc>
                        <a:spcBef>
                          <a:spcPts val="35"/>
                        </a:spcBef>
                      </a:pPr>
                      <a:r>
                        <a:rPr sz="1600" spc="-140" dirty="0">
                          <a:latin typeface="Courier New"/>
                          <a:cs typeface="Courier New"/>
                        </a:rPr>
                        <a:t>1626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2.7350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clear_page_c</a:t>
                      </a:r>
                      <a:endParaRPr sz="1600">
                        <a:latin typeface="Courier New"/>
                        <a:cs typeface="Courier New"/>
                      </a:endParaRPr>
                    </a:p>
                  </a:txBody>
                  <a:tcPr marL="0" marR="0" marT="4034" marB="0"/>
                </a:tc>
                <a:extLst>
                  <a:ext uri="{0D108BD9-81ED-4DB2-BD59-A6C34878D82A}">
                    <a16:rowId xmlns:a16="http://schemas.microsoft.com/office/drawing/2014/main" val="10006"/>
                  </a:ext>
                </a:extLst>
              </a:tr>
              <a:tr h="299677">
                <a:tc>
                  <a:txBody>
                    <a:bodyPr/>
                    <a:lstStyle/>
                    <a:p>
                      <a:pPr marL="31750">
                        <a:lnSpc>
                          <a:spcPct val="100000"/>
                        </a:lnSpc>
                        <a:spcBef>
                          <a:spcPts val="35"/>
                        </a:spcBef>
                      </a:pPr>
                      <a:r>
                        <a:rPr sz="1600" spc="-140" dirty="0">
                          <a:latin typeface="Courier New"/>
                          <a:cs typeface="Courier New"/>
                        </a:rPr>
                        <a:t>1578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2.6542</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kmem_cache_free</a:t>
                      </a:r>
                      <a:endParaRPr sz="1600">
                        <a:latin typeface="Courier New"/>
                        <a:cs typeface="Courier New"/>
                      </a:endParaRPr>
                    </a:p>
                  </a:txBody>
                  <a:tcPr marL="0" marR="0" marT="4034" marB="0"/>
                </a:tc>
                <a:extLst>
                  <a:ext uri="{0D108BD9-81ED-4DB2-BD59-A6C34878D82A}">
                    <a16:rowId xmlns:a16="http://schemas.microsoft.com/office/drawing/2014/main" val="10007"/>
                  </a:ext>
                </a:extLst>
              </a:tr>
            </a:tbl>
          </a:graphicData>
        </a:graphic>
      </p:graphicFrame>
      <p:graphicFrame>
        <p:nvGraphicFramePr>
          <p:cNvPr id="6" name="object 6"/>
          <p:cNvGraphicFramePr>
            <a:graphicFrameLocks noGrp="1"/>
          </p:cNvGraphicFramePr>
          <p:nvPr/>
        </p:nvGraphicFramePr>
        <p:xfrm>
          <a:off x="4025424" y="3637122"/>
          <a:ext cx="5776855" cy="2362993"/>
        </p:xfrm>
        <a:graphic>
          <a:graphicData uri="http://schemas.openxmlformats.org/drawingml/2006/table">
            <a:tbl>
              <a:tblPr firstRow="1" bandRow="1">
                <a:tableStyleId>{2D5ABB26-0587-4C30-8999-92F81FD0307C}</a:tableStyleId>
              </a:tblPr>
              <a:tblGrid>
                <a:gridCol w="972798">
                  <a:extLst>
                    <a:ext uri="{9D8B030D-6E8A-4147-A177-3AD203B41FA5}">
                      <a16:colId xmlns:a16="http://schemas.microsoft.com/office/drawing/2014/main" val="20000"/>
                    </a:ext>
                  </a:extLst>
                </a:gridCol>
                <a:gridCol w="894422">
                  <a:extLst>
                    <a:ext uri="{9D8B030D-6E8A-4147-A177-3AD203B41FA5}">
                      <a16:colId xmlns:a16="http://schemas.microsoft.com/office/drawing/2014/main" val="20001"/>
                    </a:ext>
                  </a:extLst>
                </a:gridCol>
                <a:gridCol w="1260661">
                  <a:extLst>
                    <a:ext uri="{9D8B030D-6E8A-4147-A177-3AD203B41FA5}">
                      <a16:colId xmlns:a16="http://schemas.microsoft.com/office/drawing/2014/main" val="20002"/>
                    </a:ext>
                  </a:extLst>
                </a:gridCol>
                <a:gridCol w="2648974">
                  <a:extLst>
                    <a:ext uri="{9D8B030D-6E8A-4147-A177-3AD203B41FA5}">
                      <a16:colId xmlns:a16="http://schemas.microsoft.com/office/drawing/2014/main" val="20003"/>
                    </a:ext>
                  </a:extLst>
                </a:gridCol>
              </a:tblGrid>
              <a:tr h="276625">
                <a:tc>
                  <a:txBody>
                    <a:bodyPr/>
                    <a:lstStyle/>
                    <a:p>
                      <a:pPr marL="53975">
                        <a:lnSpc>
                          <a:spcPct val="100000"/>
                        </a:lnSpc>
                        <a:spcBef>
                          <a:spcPts val="90"/>
                        </a:spcBef>
                      </a:pPr>
                      <a:r>
                        <a:rPr sz="1600" spc="-140" dirty="0">
                          <a:latin typeface="Courier New"/>
                          <a:cs typeface="Courier New"/>
                        </a:rPr>
                        <a:t>samples</a:t>
                      </a:r>
                      <a:endParaRPr sz="1600">
                        <a:latin typeface="Courier New"/>
                        <a:cs typeface="Courier New"/>
                      </a:endParaRPr>
                    </a:p>
                  </a:txBody>
                  <a:tcPr marL="0" marR="0" marT="10373" marB="0">
                    <a:lnR w="38100">
                      <a:solidFill>
                        <a:srgbClr val="FF0000"/>
                      </a:solidFill>
                      <a:prstDash val="solid"/>
                    </a:lnR>
                  </a:tcPr>
                </a:tc>
                <a:tc>
                  <a:txBody>
                    <a:bodyPr/>
                    <a:lstStyle/>
                    <a:p>
                      <a:pPr marL="45085">
                        <a:lnSpc>
                          <a:spcPct val="100000"/>
                        </a:lnSpc>
                        <a:spcBef>
                          <a:spcPts val="90"/>
                        </a:spcBef>
                      </a:pPr>
                      <a:r>
                        <a:rPr sz="1600" dirty="0">
                          <a:latin typeface="Courier New"/>
                          <a:cs typeface="Courier New"/>
                        </a:rPr>
                        <a:t>%</a:t>
                      </a:r>
                      <a:endParaRPr sz="1600">
                        <a:latin typeface="Courier New"/>
                        <a:cs typeface="Courier New"/>
                      </a:endParaRPr>
                    </a:p>
                  </a:txBody>
                  <a:tcPr marL="0" marR="0" marT="10373" marB="0">
                    <a:lnL w="38100">
                      <a:solidFill>
                        <a:srgbClr val="FF0000"/>
                      </a:solidFill>
                      <a:prstDash val="solid"/>
                    </a:lnL>
                    <a:lnR w="38100">
                      <a:solidFill>
                        <a:srgbClr val="FF0000"/>
                      </a:solidFill>
                      <a:prstDash val="solid"/>
                    </a:lnR>
                    <a:lnT w="38100">
                      <a:solidFill>
                        <a:srgbClr val="FF0000"/>
                      </a:solidFill>
                      <a:prstDash val="solid"/>
                    </a:lnT>
                  </a:tcPr>
                </a:tc>
                <a:tc>
                  <a:txBody>
                    <a:bodyPr/>
                    <a:lstStyle/>
                    <a:p>
                      <a:pPr marL="141605">
                        <a:lnSpc>
                          <a:spcPct val="100000"/>
                        </a:lnSpc>
                        <a:spcBef>
                          <a:spcPts val="9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10373" marB="0">
                    <a:lnL w="38100">
                      <a:solidFill>
                        <a:srgbClr val="FF0000"/>
                      </a:solidFill>
                      <a:prstDash val="solid"/>
                    </a:lnL>
                  </a:tcPr>
                </a:tc>
                <a:tc>
                  <a:txBody>
                    <a:bodyPr/>
                    <a:lstStyle/>
                    <a:p>
                      <a:pPr marL="265430">
                        <a:lnSpc>
                          <a:spcPct val="100000"/>
                        </a:lnSpc>
                        <a:spcBef>
                          <a:spcPts val="9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10373" marB="0"/>
                </a:tc>
                <a:extLst>
                  <a:ext uri="{0D108BD9-81ED-4DB2-BD59-A6C34878D82A}">
                    <a16:rowId xmlns:a16="http://schemas.microsoft.com/office/drawing/2014/main" val="10000"/>
                  </a:ext>
                </a:extLst>
              </a:tr>
              <a:tr h="502391">
                <a:tc>
                  <a:txBody>
                    <a:bodyPr/>
                    <a:lstStyle/>
                    <a:p>
                      <a:pPr marL="53975">
                        <a:lnSpc>
                          <a:spcPct val="100000"/>
                        </a:lnSpc>
                        <a:spcBef>
                          <a:spcPts val="35"/>
                        </a:spcBef>
                      </a:pPr>
                      <a:r>
                        <a:rPr sz="1600" spc="-140" dirty="0">
                          <a:latin typeface="Courier New"/>
                          <a:cs typeface="Courier New"/>
                        </a:rPr>
                        <a:t>4207</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5</a:t>
                      </a:r>
                      <a:r>
                        <a:rPr sz="1600" spc="-10" dirty="0">
                          <a:latin typeface="Courier New"/>
                          <a:cs typeface="Courier New"/>
                        </a:rPr>
                        <a:t>.</a:t>
                      </a:r>
                      <a:r>
                        <a:rPr sz="1600" dirty="0">
                          <a:latin typeface="Courier New"/>
                          <a:cs typeface="Courier New"/>
                        </a:rPr>
                        <a:t>3145</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radix_tree_lookup_slot</a:t>
                      </a:r>
                      <a:endParaRPr sz="1600">
                        <a:latin typeface="Courier New"/>
                        <a:cs typeface="Courier New"/>
                      </a:endParaRPr>
                    </a:p>
                  </a:txBody>
                  <a:tcPr marL="0" marR="0" marT="4034" marB="0"/>
                </a:tc>
                <a:extLst>
                  <a:ext uri="{0D108BD9-81ED-4DB2-BD59-A6C34878D82A}">
                    <a16:rowId xmlns:a16="http://schemas.microsoft.com/office/drawing/2014/main" val="10001"/>
                  </a:ext>
                </a:extLst>
              </a:tr>
              <a:tr h="276625">
                <a:tc>
                  <a:txBody>
                    <a:bodyPr/>
                    <a:lstStyle/>
                    <a:p>
                      <a:pPr marL="53975">
                        <a:lnSpc>
                          <a:spcPct val="100000"/>
                        </a:lnSpc>
                        <a:spcBef>
                          <a:spcPts val="35"/>
                        </a:spcBef>
                      </a:pPr>
                      <a:r>
                        <a:rPr sz="1600" spc="-140" dirty="0">
                          <a:latin typeface="Courier New"/>
                          <a:cs typeface="Courier New"/>
                        </a:rPr>
                        <a:t>4191</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5</a:t>
                      </a:r>
                      <a:r>
                        <a:rPr sz="1600" spc="-10" dirty="0">
                          <a:latin typeface="Courier New"/>
                          <a:cs typeface="Courier New"/>
                        </a:rPr>
                        <a:t>.</a:t>
                      </a:r>
                      <a:r>
                        <a:rPr sz="1600" dirty="0">
                          <a:latin typeface="Courier New"/>
                          <a:cs typeface="Courier New"/>
                        </a:rPr>
                        <a:t>2943</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unmap_vmas</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53975">
                        <a:lnSpc>
                          <a:spcPct val="100000"/>
                        </a:lnSpc>
                        <a:spcBef>
                          <a:spcPts val="35"/>
                        </a:spcBef>
                      </a:pPr>
                      <a:r>
                        <a:rPr sz="1600" spc="-140" dirty="0">
                          <a:latin typeface="Courier New"/>
                          <a:cs typeface="Courier New"/>
                        </a:rPr>
                        <a:t>2632</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3</a:t>
                      </a:r>
                      <a:r>
                        <a:rPr sz="1600" spc="-10" dirty="0">
                          <a:latin typeface="Courier New"/>
                          <a:cs typeface="Courier New"/>
                        </a:rPr>
                        <a:t>.</a:t>
                      </a:r>
                      <a:r>
                        <a:rPr sz="1600" dirty="0">
                          <a:latin typeface="Courier New"/>
                          <a:cs typeface="Courier New"/>
                        </a:rPr>
                        <a:t>3249</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53975">
                        <a:lnSpc>
                          <a:spcPct val="100000"/>
                        </a:lnSpc>
                        <a:spcBef>
                          <a:spcPts val="35"/>
                        </a:spcBef>
                      </a:pPr>
                      <a:r>
                        <a:rPr sz="1600" spc="-140" dirty="0">
                          <a:latin typeface="Courier New"/>
                          <a:cs typeface="Courier New"/>
                        </a:rPr>
                        <a:t>2525</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3</a:t>
                      </a:r>
                      <a:r>
                        <a:rPr sz="1600" spc="-10" dirty="0">
                          <a:latin typeface="Courier New"/>
                          <a:cs typeface="Courier New"/>
                        </a:rPr>
                        <a:t>.</a:t>
                      </a:r>
                      <a:r>
                        <a:rPr sz="1600" dirty="0">
                          <a:latin typeface="Courier New"/>
                          <a:cs typeface="Courier New"/>
                        </a:rPr>
                        <a:t>1897</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53975">
                        <a:lnSpc>
                          <a:spcPct val="100000"/>
                        </a:lnSpc>
                        <a:spcBef>
                          <a:spcPts val="40"/>
                        </a:spcBef>
                      </a:pPr>
                      <a:r>
                        <a:rPr sz="1600" spc="-140" dirty="0">
                          <a:latin typeface="Courier New"/>
                          <a:cs typeface="Courier New"/>
                        </a:rPr>
                        <a:t>2210</a:t>
                      </a:r>
                      <a:endParaRPr sz="1600">
                        <a:latin typeface="Courier New"/>
                        <a:cs typeface="Courier New"/>
                      </a:endParaRPr>
                    </a:p>
                  </a:txBody>
                  <a:tcPr marL="0" marR="0" marT="4610" marB="0">
                    <a:lnR w="38100">
                      <a:solidFill>
                        <a:srgbClr val="FF0000"/>
                      </a:solidFill>
                      <a:prstDash val="solid"/>
                    </a:lnR>
                  </a:tcPr>
                </a:tc>
                <a:tc>
                  <a:txBody>
                    <a:bodyPr/>
                    <a:lstStyle/>
                    <a:p>
                      <a:pPr marR="52069" algn="r">
                        <a:lnSpc>
                          <a:spcPct val="100000"/>
                        </a:lnSpc>
                        <a:spcBef>
                          <a:spcPts val="40"/>
                        </a:spcBef>
                      </a:pPr>
                      <a:r>
                        <a:rPr sz="1600" dirty="0">
                          <a:latin typeface="Courier New"/>
                          <a:cs typeface="Courier New"/>
                        </a:rPr>
                        <a:t>2</a:t>
                      </a:r>
                      <a:r>
                        <a:rPr sz="1600" spc="-10" dirty="0">
                          <a:latin typeface="Courier New"/>
                          <a:cs typeface="Courier New"/>
                        </a:rPr>
                        <a:t>.</a:t>
                      </a:r>
                      <a:r>
                        <a:rPr sz="1600" dirty="0">
                          <a:latin typeface="Courier New"/>
                          <a:cs typeface="Courier New"/>
                        </a:rPr>
                        <a:t>7918</a:t>
                      </a:r>
                      <a:endParaRPr sz="1600">
                        <a:latin typeface="Courier New"/>
                        <a:cs typeface="Courier New"/>
                      </a:endParaRPr>
                    </a:p>
                  </a:txBody>
                  <a:tcPr marL="0" marR="0" marT="4610" marB="0">
                    <a:lnL w="38100">
                      <a:solidFill>
                        <a:srgbClr val="FF0000"/>
                      </a:solidFill>
                      <a:prstDash val="solid"/>
                    </a:lnL>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clear_page_c</a:t>
                      </a:r>
                      <a:endParaRPr sz="1600">
                        <a:latin typeface="Courier New"/>
                        <a:cs typeface="Courier New"/>
                      </a:endParaRPr>
                    </a:p>
                  </a:txBody>
                  <a:tcPr marL="0" marR="0" marT="4610" marB="0"/>
                </a:tc>
                <a:extLst>
                  <a:ext uri="{0D108BD9-81ED-4DB2-BD59-A6C34878D82A}">
                    <a16:rowId xmlns:a16="http://schemas.microsoft.com/office/drawing/2014/main" val="10005"/>
                  </a:ext>
                </a:extLst>
              </a:tr>
              <a:tr h="299677">
                <a:tc>
                  <a:txBody>
                    <a:bodyPr/>
                    <a:lstStyle/>
                    <a:p>
                      <a:pPr marL="53975">
                        <a:lnSpc>
                          <a:spcPct val="100000"/>
                        </a:lnSpc>
                        <a:spcBef>
                          <a:spcPts val="35"/>
                        </a:spcBef>
                      </a:pPr>
                      <a:r>
                        <a:rPr sz="1600" spc="-140" dirty="0">
                          <a:latin typeface="Courier New"/>
                          <a:cs typeface="Courier New"/>
                        </a:rPr>
                        <a:t>2131</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R="52069" algn="r">
                        <a:lnSpc>
                          <a:spcPct val="100000"/>
                        </a:lnSpc>
                        <a:spcBef>
                          <a:spcPts val="35"/>
                        </a:spcBef>
                      </a:pPr>
                      <a:r>
                        <a:rPr sz="1600" dirty="0">
                          <a:latin typeface="Courier New"/>
                          <a:cs typeface="Courier New"/>
                        </a:rPr>
                        <a:t>2</a:t>
                      </a:r>
                      <a:r>
                        <a:rPr sz="1600" spc="-10" dirty="0">
                          <a:latin typeface="Courier New"/>
                          <a:cs typeface="Courier New"/>
                        </a:rPr>
                        <a:t>.</a:t>
                      </a:r>
                      <a:r>
                        <a:rPr sz="1600" dirty="0">
                          <a:latin typeface="Courier New"/>
                          <a:cs typeface="Courier New"/>
                        </a:rPr>
                        <a:t>6920</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lnB w="38100">
                      <a:solidFill>
                        <a:srgbClr val="FF0000"/>
                      </a:solidFill>
                      <a:prstDash val="solid"/>
                    </a:lnB>
                  </a:tcPr>
                </a:tc>
                <a:tc>
                  <a:txBody>
                    <a:bodyPr/>
                    <a:lstStyle/>
                    <a:p>
                      <a:pPr marL="265430">
                        <a:lnSpc>
                          <a:spcPct val="100000"/>
                        </a:lnSpc>
                        <a:spcBef>
                          <a:spcPts val="35"/>
                        </a:spcBef>
                      </a:pPr>
                      <a:r>
                        <a:rPr sz="1600" spc="-140" dirty="0">
                          <a:latin typeface="Courier New"/>
                          <a:cs typeface="Courier New"/>
                        </a:rPr>
                        <a:t>kmem_cache_free</a:t>
                      </a:r>
                      <a:endParaRPr sz="1600">
                        <a:latin typeface="Courier New"/>
                        <a:cs typeface="Courier New"/>
                      </a:endParaRPr>
                    </a:p>
                  </a:txBody>
                  <a:tcPr marL="0" marR="0" marT="4034" marB="0">
                    <a:lnB w="38100">
                      <a:solidFill>
                        <a:srgbClr val="FF0000"/>
                      </a:solidFill>
                      <a:prstDash val="solid"/>
                    </a:lnB>
                  </a:tcPr>
                </a:tc>
                <a:extLst>
                  <a:ext uri="{0D108BD9-81ED-4DB2-BD59-A6C34878D82A}">
                    <a16:rowId xmlns:a16="http://schemas.microsoft.com/office/drawing/2014/main" val="10006"/>
                  </a:ext>
                </a:extLst>
              </a:tr>
              <a:tr h="172891">
                <a:tc>
                  <a:txBody>
                    <a:bodyPr/>
                    <a:lstStyle/>
                    <a:p>
                      <a:pPr marL="34925">
                        <a:lnSpc>
                          <a:spcPts val="1400"/>
                        </a:lnSpc>
                      </a:pPr>
                      <a:r>
                        <a:rPr sz="1600" spc="-140" dirty="0">
                          <a:latin typeface="Courier New"/>
                          <a:cs typeface="Courier New"/>
                        </a:rPr>
                        <a:t>2000</a:t>
                      </a:r>
                      <a:endParaRPr sz="1600">
                        <a:latin typeface="Courier New"/>
                        <a:cs typeface="Courier New"/>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tcPr>
                </a:tc>
                <a:tc>
                  <a:txBody>
                    <a:bodyPr/>
                    <a:lstStyle/>
                    <a:p>
                      <a:pPr marR="69850" algn="r">
                        <a:lnSpc>
                          <a:spcPts val="1400"/>
                        </a:lnSpc>
                      </a:pPr>
                      <a:r>
                        <a:rPr sz="1600" spc="-10" dirty="0">
                          <a:solidFill>
                            <a:srgbClr val="FFFFFF"/>
                          </a:solidFill>
                          <a:latin typeface="Courier New"/>
                          <a:cs typeface="Courier New"/>
                        </a:rPr>
                        <a:t>2</a:t>
                      </a:r>
                      <a:r>
                        <a:rPr sz="1600" dirty="0">
                          <a:solidFill>
                            <a:srgbClr val="FFFFFF"/>
                          </a:solidFill>
                          <a:latin typeface="Courier New"/>
                          <a:cs typeface="Courier New"/>
                        </a:rPr>
                        <a:t>.5265</a:t>
                      </a:r>
                      <a:endParaRPr sz="1600">
                        <a:latin typeface="Courier New"/>
                        <a:cs typeface="Courier New"/>
                      </a:endParaRPr>
                    </a:p>
                  </a:txBody>
                  <a:tcPr marL="0" marR="0" marT="0" marB="0">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rgbClr val="FF0000"/>
                    </a:solidFill>
                  </a:tcPr>
                </a:tc>
                <a:tc>
                  <a:txBody>
                    <a:bodyPr/>
                    <a:lstStyle/>
                    <a:p>
                      <a:pPr marL="144145">
                        <a:lnSpc>
                          <a:spcPts val="1400"/>
                        </a:lnSpc>
                      </a:pPr>
                      <a:r>
                        <a:rPr sz="1600" spc="-140" dirty="0">
                          <a:latin typeface="Courier New"/>
                          <a:cs typeface="Courier New"/>
                        </a:rPr>
                        <a:t>vmlinux</a:t>
                      </a:r>
                      <a:endParaRPr sz="1600">
                        <a:latin typeface="Courier New"/>
                        <a:cs typeface="Courier New"/>
                      </a:endParaRPr>
                    </a:p>
                  </a:txBody>
                  <a:tcPr marL="0" marR="0" marT="0" marB="0">
                    <a:lnT w="38100">
                      <a:solidFill>
                        <a:srgbClr val="FF0000"/>
                      </a:solidFill>
                      <a:prstDash val="solid"/>
                    </a:lnT>
                  </a:tcPr>
                </a:tc>
                <a:tc>
                  <a:txBody>
                    <a:bodyPr/>
                    <a:lstStyle/>
                    <a:p>
                      <a:pPr marL="265430">
                        <a:lnSpc>
                          <a:spcPts val="1400"/>
                        </a:lnSpc>
                      </a:pPr>
                      <a:r>
                        <a:rPr sz="1600" spc="-140" dirty="0">
                          <a:latin typeface="Courier New"/>
                          <a:cs typeface="Courier New"/>
                        </a:rPr>
                        <a:t>dput</a:t>
                      </a:r>
                      <a:endParaRPr sz="1600">
                        <a:latin typeface="Courier New"/>
                        <a:cs typeface="Courier New"/>
                      </a:endParaRPr>
                    </a:p>
                  </a:txBody>
                  <a:tcPr marL="0" marR="0" marT="0" marB="0">
                    <a:lnR w="38100">
                      <a:solidFill>
                        <a:srgbClr val="FF0000"/>
                      </a:solidFill>
                      <a:prstDash val="solid"/>
                    </a:lnR>
                    <a:lnT w="38100">
                      <a:solidFill>
                        <a:srgbClr val="FF0000"/>
                      </a:solidFill>
                      <a:prstDash val="solid"/>
                    </a:lnT>
                    <a:lnB w="38100">
                      <a:solidFill>
                        <a:srgbClr val="FF0000"/>
                      </a:solidFill>
                      <a:prstDash val="solid"/>
                    </a:lnB>
                  </a:tcPr>
                </a:tc>
                <a:extLst>
                  <a:ext uri="{0D108BD9-81ED-4DB2-BD59-A6C34878D82A}">
                    <a16:rowId xmlns:a16="http://schemas.microsoft.com/office/drawing/2014/main" val="10007"/>
                  </a:ext>
                </a:extLst>
              </a:tr>
            </a:tbl>
          </a:graphicData>
        </a:graphic>
      </p:graphicFrame>
      <p:sp>
        <p:nvSpPr>
          <p:cNvPr id="9" name="Rectangle 8">
            <a:extLst>
              <a:ext uri="{FF2B5EF4-FFF2-40B4-BE49-F238E27FC236}">
                <a16:creationId xmlns:a16="http://schemas.microsoft.com/office/drawing/2014/main" id="{0F15A281-A13A-4114-B0B5-F3D108B8570E}"/>
              </a:ext>
            </a:extLst>
          </p:cNvPr>
          <p:cNvSpPr/>
          <p:nvPr/>
        </p:nvSpPr>
        <p:spPr>
          <a:xfrm>
            <a:off x="4025423" y="5820420"/>
            <a:ext cx="5776855" cy="19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23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3609-A08B-4067-8AB3-FD09069C21F8}"/>
              </a:ext>
            </a:extLst>
          </p:cNvPr>
          <p:cNvSpPr>
            <a:spLocks noGrp="1"/>
          </p:cNvSpPr>
          <p:nvPr>
            <p:ph type="title"/>
          </p:nvPr>
        </p:nvSpPr>
        <p:spPr/>
        <p:txBody>
          <a:bodyPr/>
          <a:lstStyle/>
          <a:p>
            <a:r>
              <a:rPr lang="en-US" dirty="0"/>
              <a:t>Concurrent programs</a:t>
            </a:r>
          </a:p>
        </p:txBody>
      </p:sp>
      <p:sp>
        <p:nvSpPr>
          <p:cNvPr id="3" name="Content Placeholder 2">
            <a:extLst>
              <a:ext uri="{FF2B5EF4-FFF2-40B4-BE49-F238E27FC236}">
                <a16:creationId xmlns:a16="http://schemas.microsoft.com/office/drawing/2014/main" id="{E4F01BD5-5A76-473B-9D61-7B40F45A4A97}"/>
              </a:ext>
            </a:extLst>
          </p:cNvPr>
          <p:cNvSpPr>
            <a:spLocks noGrp="1"/>
          </p:cNvSpPr>
          <p:nvPr>
            <p:ph idx="1"/>
          </p:nvPr>
        </p:nvSpPr>
        <p:spPr/>
        <p:txBody>
          <a:bodyPr/>
          <a:lstStyle/>
          <a:p>
            <a:r>
              <a:rPr lang="en-US" dirty="0"/>
              <a:t>In </a:t>
            </a:r>
            <a:r>
              <a:rPr lang="en-US" dirty="0" err="1"/>
              <a:t>cthreads</a:t>
            </a:r>
            <a:r>
              <a:rPr lang="en-US" dirty="0"/>
              <a:t>, the locking primitives suspend the caller, select a thread to switch to, then resume that thread.</a:t>
            </a:r>
          </a:p>
          <a:p>
            <a:r>
              <a:rPr lang="en-US" dirty="0"/>
              <a:t>With </a:t>
            </a:r>
            <a:r>
              <a:rPr lang="en-US" dirty="0" err="1"/>
              <a:t>pthreads</a:t>
            </a:r>
            <a:r>
              <a:rPr lang="en-US" dirty="0"/>
              <a:t>, locking often involves some form of “spin-wait” centered on</a:t>
            </a:r>
            <a:br>
              <a:rPr lang="en-US" dirty="0"/>
            </a:br>
            <a:r>
              <a:rPr lang="en-US" dirty="0"/>
              <a:t>a special instruction, such as test-and-set</a:t>
            </a:r>
          </a:p>
          <a:p>
            <a:r>
              <a:rPr lang="en-US" dirty="0"/>
              <a:t>Modern datacenters sometimes power down cores that aren’t doing any</a:t>
            </a:r>
            <a:br>
              <a:rPr lang="en-US" dirty="0"/>
            </a:br>
            <a:r>
              <a:rPr lang="en-US" dirty="0"/>
              <a:t>real work, and only activate a core when some customer wants to pay for</a:t>
            </a:r>
            <a:br>
              <a:rPr lang="en-US" dirty="0"/>
            </a:br>
            <a:r>
              <a:rPr lang="en-US" dirty="0"/>
              <a:t>it.  But this means owning hardware and not using it.  </a:t>
            </a:r>
          </a:p>
          <a:p>
            <a:r>
              <a:rPr lang="en-US" dirty="0"/>
              <a:t>A better “utilization level” is achieved via multitenancy: many jobs/server</a:t>
            </a:r>
          </a:p>
        </p:txBody>
      </p:sp>
      <p:sp>
        <p:nvSpPr>
          <p:cNvPr id="4" name="Footer Placeholder 3">
            <a:extLst>
              <a:ext uri="{FF2B5EF4-FFF2-40B4-BE49-F238E27FC236}">
                <a16:creationId xmlns:a16="http://schemas.microsoft.com/office/drawing/2014/main" id="{681459F8-39B7-4A9D-A28D-54F9509B8DB6}"/>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7D573D4-E7E1-40A4-AE18-6DFF44799DB6}"/>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169302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359255" y="6069979"/>
            <a:ext cx="7104657" cy="423193"/>
          </a:xfrm>
          <a:prstGeom prst="rect">
            <a:avLst/>
          </a:prstGeom>
        </p:spPr>
        <p:txBody>
          <a:bodyPr vert="horz" wrap="square" lIns="0" tIns="0" rIns="0" bIns="0" rtlCol="0">
            <a:spAutoFit/>
          </a:bodyPr>
          <a:lstStyle/>
          <a:p>
            <a:pPr marL="11526">
              <a:lnSpc>
                <a:spcPts val="3299"/>
              </a:lnSpc>
            </a:pPr>
            <a:r>
              <a:rPr sz="2904" spc="-5" dirty="0">
                <a:latin typeface="Arial"/>
                <a:cs typeface="Arial"/>
              </a:rPr>
              <a:t>Functions execute more slowly on </a:t>
            </a:r>
            <a:r>
              <a:rPr sz="2904" dirty="0">
                <a:latin typeface="Arial"/>
                <a:cs typeface="Arial"/>
              </a:rPr>
              <a:t>48</a:t>
            </a:r>
            <a:r>
              <a:rPr sz="2904" spc="68" dirty="0">
                <a:latin typeface="Arial"/>
                <a:cs typeface="Arial"/>
              </a:rPr>
              <a:t> </a:t>
            </a:r>
            <a:r>
              <a:rPr sz="2904" spc="-5" dirty="0">
                <a:latin typeface="Arial"/>
                <a:cs typeface="Arial"/>
              </a:rPr>
              <a:t>cores</a:t>
            </a:r>
            <a:endParaRPr sz="2904">
              <a:latin typeface="Arial"/>
              <a:cs typeface="Arial"/>
            </a:endParaRPr>
          </a:p>
        </p:txBody>
      </p:sp>
      <p:sp>
        <p:nvSpPr>
          <p:cNvPr id="8" name="object 8"/>
          <p:cNvSpPr txBox="1"/>
          <p:nvPr/>
        </p:nvSpPr>
        <p:spPr>
          <a:xfrm>
            <a:off x="2064189" y="6173299"/>
            <a:ext cx="155025" cy="197894"/>
          </a:xfrm>
          <a:prstGeom prst="rect">
            <a:avLst/>
          </a:prstGeom>
        </p:spPr>
        <p:txBody>
          <a:bodyPr vert="horz" wrap="square" lIns="0" tIns="2305" rIns="0" bIns="0" rtlCol="0">
            <a:spAutoFit/>
          </a:bodyPr>
          <a:lstStyle/>
          <a:p>
            <a:pPr marL="11526">
              <a:spcBef>
                <a:spcPts val="18"/>
              </a:spcBef>
            </a:pPr>
            <a:r>
              <a:rPr sz="1271" spc="263" dirty="0">
                <a:latin typeface="Calibri"/>
                <a:cs typeface="Calibri"/>
              </a:rPr>
              <a:t>●</a:t>
            </a:r>
            <a:endParaRPr sz="1271">
              <a:latin typeface="Calibri"/>
              <a:cs typeface="Calibri"/>
            </a:endParaRPr>
          </a:p>
        </p:txBody>
      </p:sp>
      <p:sp>
        <p:nvSpPr>
          <p:cNvPr id="2" name="object 2"/>
          <p:cNvSpPr txBox="1">
            <a:spLocks noGrp="1"/>
          </p:cNvSpPr>
          <p:nvPr>
            <p:ph type="title"/>
          </p:nvPr>
        </p:nvSpPr>
        <p:spPr>
          <a:xfrm>
            <a:off x="3456536" y="565175"/>
            <a:ext cx="5266829" cy="503183"/>
          </a:xfrm>
          <a:prstGeom prst="rect">
            <a:avLst/>
          </a:prstGeom>
        </p:spPr>
        <p:txBody>
          <a:bodyPr vert="horz" wrap="square" lIns="0" tIns="11526" rIns="0" bIns="0" rtlCol="0" anchor="ctr">
            <a:spAutoFit/>
          </a:bodyPr>
          <a:lstStyle/>
          <a:p>
            <a:pPr marL="11526">
              <a:spcBef>
                <a:spcPts val="91"/>
              </a:spcBef>
              <a:tabLst>
                <a:tab pos="2688425" algn="l"/>
              </a:tabLst>
            </a:pPr>
            <a:r>
              <a:rPr sz="3993" spc="-5"/>
              <a:t>No obvious	bottlenecks</a:t>
            </a:r>
            <a:endParaRPr sz="3993"/>
          </a:p>
        </p:txBody>
      </p:sp>
      <p:sp>
        <p:nvSpPr>
          <p:cNvPr id="3" name="object 3"/>
          <p:cNvSpPr txBox="1"/>
          <p:nvPr/>
        </p:nvSpPr>
        <p:spPr>
          <a:xfrm>
            <a:off x="2212875" y="2010144"/>
            <a:ext cx="1427501" cy="498951"/>
          </a:xfrm>
          <a:prstGeom prst="rect">
            <a:avLst/>
          </a:prstGeom>
        </p:spPr>
        <p:txBody>
          <a:bodyPr vert="horz" wrap="square" lIns="0" tIns="11526" rIns="0" bIns="0" rtlCol="0">
            <a:spAutoFit/>
          </a:bodyPr>
          <a:lstStyle/>
          <a:p>
            <a:pPr marL="11526">
              <a:lnSpc>
                <a:spcPts val="1897"/>
              </a:lnSpc>
              <a:spcBef>
                <a:spcPts val="91"/>
              </a:spcBef>
            </a:pPr>
            <a:r>
              <a:rPr sz="1634" spc="-9" dirty="0">
                <a:latin typeface="Arial"/>
                <a:cs typeface="Arial"/>
              </a:rPr>
              <a:t>32</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7"/>
              </a:lnSpc>
            </a:pPr>
            <a:r>
              <a:rPr sz="1634" spc="-9" dirty="0">
                <a:latin typeface="Arial"/>
                <a:cs typeface="Arial"/>
              </a:rPr>
              <a:t>10041</a:t>
            </a:r>
            <a:r>
              <a:rPr sz="1634" spc="-86" dirty="0">
                <a:latin typeface="Arial"/>
                <a:cs typeface="Arial"/>
              </a:rPr>
              <a:t> </a:t>
            </a:r>
            <a:r>
              <a:rPr sz="1634" spc="-5" dirty="0">
                <a:latin typeface="Arial"/>
                <a:cs typeface="Arial"/>
              </a:rPr>
              <a:t>msg/sec</a:t>
            </a:r>
            <a:endParaRPr sz="1634">
              <a:latin typeface="Arial"/>
              <a:cs typeface="Arial"/>
            </a:endParaRPr>
          </a:p>
        </p:txBody>
      </p:sp>
      <p:sp>
        <p:nvSpPr>
          <p:cNvPr id="4" name="object 4"/>
          <p:cNvSpPr txBox="1"/>
          <p:nvPr/>
        </p:nvSpPr>
        <p:spPr>
          <a:xfrm>
            <a:off x="2212875" y="4368375"/>
            <a:ext cx="1412517" cy="498951"/>
          </a:xfrm>
          <a:prstGeom prst="rect">
            <a:avLst/>
          </a:prstGeom>
        </p:spPr>
        <p:txBody>
          <a:bodyPr vert="horz" wrap="square" lIns="0" tIns="11526" rIns="0" bIns="0" rtlCol="0">
            <a:spAutoFit/>
          </a:bodyPr>
          <a:lstStyle/>
          <a:p>
            <a:pPr marL="11526">
              <a:lnSpc>
                <a:spcPts val="1892"/>
              </a:lnSpc>
              <a:spcBef>
                <a:spcPts val="91"/>
              </a:spcBef>
            </a:pPr>
            <a:r>
              <a:rPr sz="1634" spc="-9" dirty="0">
                <a:latin typeface="Arial"/>
                <a:cs typeface="Arial"/>
              </a:rPr>
              <a:t>48</a:t>
            </a:r>
            <a:r>
              <a:rPr sz="1634" spc="-64" dirty="0">
                <a:latin typeface="Arial"/>
                <a:cs typeface="Arial"/>
              </a:rPr>
              <a:t> </a:t>
            </a:r>
            <a:r>
              <a:rPr sz="1634" spc="-9" dirty="0">
                <a:latin typeface="Arial"/>
                <a:cs typeface="Arial"/>
              </a:rPr>
              <a:t>cores:</a:t>
            </a:r>
            <a:endParaRPr sz="1634">
              <a:latin typeface="Arial"/>
              <a:cs typeface="Arial"/>
            </a:endParaRPr>
          </a:p>
          <a:p>
            <a:pPr marL="11526">
              <a:lnSpc>
                <a:spcPts val="1892"/>
              </a:lnSpc>
            </a:pPr>
            <a:r>
              <a:rPr sz="1634" spc="-32" dirty="0">
                <a:latin typeface="Arial"/>
                <a:cs typeface="Arial"/>
              </a:rPr>
              <a:t>11705</a:t>
            </a:r>
            <a:r>
              <a:rPr sz="1634" spc="-91" dirty="0">
                <a:latin typeface="Arial"/>
                <a:cs typeface="Arial"/>
              </a:rPr>
              <a:t> </a:t>
            </a:r>
            <a:r>
              <a:rPr sz="1634" spc="-5" dirty="0">
                <a:latin typeface="Arial"/>
                <a:cs typeface="Arial"/>
              </a:rPr>
              <a:t>msg/sec</a:t>
            </a:r>
            <a:endParaRPr sz="1634">
              <a:latin typeface="Arial"/>
              <a:cs typeface="Arial"/>
            </a:endParaRPr>
          </a:p>
        </p:txBody>
      </p:sp>
      <p:graphicFrame>
        <p:nvGraphicFramePr>
          <p:cNvPr id="5" name="object 5"/>
          <p:cNvGraphicFramePr>
            <a:graphicFrameLocks noGrp="1"/>
          </p:cNvGraphicFramePr>
          <p:nvPr/>
        </p:nvGraphicFramePr>
        <p:xfrm>
          <a:off x="4062805" y="1169894"/>
          <a:ext cx="5777961" cy="2236052"/>
        </p:xfrm>
        <a:graphic>
          <a:graphicData uri="http://schemas.openxmlformats.org/drawingml/2006/table">
            <a:tbl>
              <a:tblPr firstRow="1" bandRow="1">
                <a:tableStyleId>{2D5ABB26-0587-4C30-8999-92F81FD0307C}</a:tableStyleId>
              </a:tblPr>
              <a:tblGrid>
                <a:gridCol w="952052">
                  <a:extLst>
                    <a:ext uri="{9D8B030D-6E8A-4147-A177-3AD203B41FA5}">
                      <a16:colId xmlns:a16="http://schemas.microsoft.com/office/drawing/2014/main" val="20000"/>
                    </a:ext>
                  </a:extLst>
                </a:gridCol>
                <a:gridCol w="167842">
                  <a:extLst>
                    <a:ext uri="{9D8B030D-6E8A-4147-A177-3AD203B41FA5}">
                      <a16:colId xmlns:a16="http://schemas.microsoft.com/office/drawing/2014/main" val="20001"/>
                    </a:ext>
                  </a:extLst>
                </a:gridCol>
                <a:gridCol w="726579">
                  <a:extLst>
                    <a:ext uri="{9D8B030D-6E8A-4147-A177-3AD203B41FA5}">
                      <a16:colId xmlns:a16="http://schemas.microsoft.com/office/drawing/2014/main" val="20002"/>
                    </a:ext>
                  </a:extLst>
                </a:gridCol>
                <a:gridCol w="1260661">
                  <a:extLst>
                    <a:ext uri="{9D8B030D-6E8A-4147-A177-3AD203B41FA5}">
                      <a16:colId xmlns:a16="http://schemas.microsoft.com/office/drawing/2014/main" val="20003"/>
                    </a:ext>
                  </a:extLst>
                </a:gridCol>
                <a:gridCol w="2670827">
                  <a:extLst>
                    <a:ext uri="{9D8B030D-6E8A-4147-A177-3AD203B41FA5}">
                      <a16:colId xmlns:a16="http://schemas.microsoft.com/office/drawing/2014/main" val="20004"/>
                    </a:ext>
                  </a:extLst>
                </a:gridCol>
              </a:tblGrid>
              <a:tr h="276625">
                <a:tc>
                  <a:txBody>
                    <a:bodyPr/>
                    <a:lstStyle/>
                    <a:p>
                      <a:pPr marL="31750">
                        <a:lnSpc>
                          <a:spcPct val="100000"/>
                        </a:lnSpc>
                        <a:spcBef>
                          <a:spcPts val="40"/>
                        </a:spcBef>
                      </a:pPr>
                      <a:r>
                        <a:rPr sz="1600" spc="-140" dirty="0">
                          <a:latin typeface="Courier New"/>
                          <a:cs typeface="Courier New"/>
                        </a:rPr>
                        <a:t>samples</a:t>
                      </a:r>
                      <a:endParaRPr sz="1600">
                        <a:latin typeface="Courier New"/>
                        <a:cs typeface="Courier New"/>
                      </a:endParaRPr>
                    </a:p>
                  </a:txBody>
                  <a:tcPr marL="0" marR="0" marT="4610" marB="0">
                    <a:lnR w="38100">
                      <a:solidFill>
                        <a:srgbClr val="FF0000"/>
                      </a:solidFill>
                      <a:prstDash val="solid"/>
                    </a:lnR>
                  </a:tcPr>
                </a:tc>
                <a:tc>
                  <a:txBody>
                    <a:bodyPr/>
                    <a:lstStyle/>
                    <a:p>
                      <a:pPr marL="45085">
                        <a:lnSpc>
                          <a:spcPct val="100000"/>
                        </a:lnSpc>
                        <a:spcBef>
                          <a:spcPts val="40"/>
                        </a:spcBef>
                      </a:pPr>
                      <a:r>
                        <a:rPr sz="1600" dirty="0">
                          <a:latin typeface="Courier New"/>
                          <a:cs typeface="Courier New"/>
                        </a:rPr>
                        <a:t>%</a:t>
                      </a:r>
                      <a:endParaRPr sz="1600">
                        <a:latin typeface="Courier New"/>
                        <a:cs typeface="Courier New"/>
                      </a:endParaRPr>
                    </a:p>
                  </a:txBody>
                  <a:tcPr marL="0" marR="0" marT="4610" marB="0">
                    <a:lnL w="38100">
                      <a:solidFill>
                        <a:srgbClr val="FF0000"/>
                      </a:solidFill>
                      <a:prstDash val="solid"/>
                    </a:lnL>
                    <a:lnT w="38100">
                      <a:solidFill>
                        <a:srgbClr val="FF0000"/>
                      </a:solidFill>
                      <a:prstDash val="solid"/>
                    </a:lnT>
                  </a:tcPr>
                </a:tc>
                <a:tc>
                  <a:txBody>
                    <a:bodyPr/>
                    <a:lstStyle/>
                    <a:p>
                      <a:pPr>
                        <a:lnSpc>
                          <a:spcPct val="100000"/>
                        </a:lnSpc>
                      </a:pPr>
                      <a:endParaRPr sz="1700">
                        <a:latin typeface="Times New Roman"/>
                        <a:cs typeface="Times New Roman"/>
                      </a:endParaRPr>
                    </a:p>
                  </a:txBody>
                  <a:tcPr marL="0" marR="0" marT="0" marB="0">
                    <a:lnR w="38100">
                      <a:solidFill>
                        <a:srgbClr val="FF0000"/>
                      </a:solidFill>
                      <a:prstDash val="solid"/>
                    </a:lnR>
                    <a:lnT w="38100">
                      <a:solidFill>
                        <a:srgbClr val="FF0000"/>
                      </a:solidFill>
                      <a:prstDash val="solid"/>
                    </a:lnT>
                  </a:tcPr>
                </a:tc>
                <a:tc>
                  <a:txBody>
                    <a:bodyPr/>
                    <a:lstStyle/>
                    <a:p>
                      <a:pPr marL="141605">
                        <a:lnSpc>
                          <a:spcPct val="100000"/>
                        </a:lnSpc>
                        <a:spcBef>
                          <a:spcPts val="4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4610" marB="0"/>
                </a:tc>
                <a:extLst>
                  <a:ext uri="{0D108BD9-81ED-4DB2-BD59-A6C34878D82A}">
                    <a16:rowId xmlns:a16="http://schemas.microsoft.com/office/drawing/2014/main" val="10000"/>
                  </a:ext>
                </a:extLst>
              </a:tr>
              <a:tr h="276625">
                <a:tc>
                  <a:txBody>
                    <a:bodyPr/>
                    <a:lstStyle/>
                    <a:p>
                      <a:pPr marL="31750">
                        <a:lnSpc>
                          <a:spcPct val="100000"/>
                        </a:lnSpc>
                        <a:spcBef>
                          <a:spcPts val="35"/>
                        </a:spcBef>
                      </a:pPr>
                      <a:r>
                        <a:rPr sz="1600" spc="-140" dirty="0">
                          <a:latin typeface="Courier New"/>
                          <a:cs typeface="Courier New"/>
                        </a:rPr>
                        <a:t>3319</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5.4462</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radix_tree_lookup_slot</a:t>
                      </a:r>
                      <a:endParaRPr sz="1600">
                        <a:latin typeface="Courier New"/>
                        <a:cs typeface="Courier New"/>
                      </a:endParaRPr>
                    </a:p>
                  </a:txBody>
                  <a:tcPr marL="0" marR="0" marT="4034" marB="0"/>
                </a:tc>
                <a:extLst>
                  <a:ext uri="{0D108BD9-81ED-4DB2-BD59-A6C34878D82A}">
                    <a16:rowId xmlns:a16="http://schemas.microsoft.com/office/drawing/2014/main" val="10001"/>
                  </a:ext>
                </a:extLst>
              </a:tr>
              <a:tr h="276625">
                <a:tc>
                  <a:txBody>
                    <a:bodyPr/>
                    <a:lstStyle/>
                    <a:p>
                      <a:pPr marL="31750">
                        <a:lnSpc>
                          <a:spcPct val="100000"/>
                        </a:lnSpc>
                        <a:spcBef>
                          <a:spcPts val="35"/>
                        </a:spcBef>
                      </a:pPr>
                      <a:r>
                        <a:rPr sz="1600" spc="-140" dirty="0">
                          <a:latin typeface="Courier New"/>
                          <a:cs typeface="Courier New"/>
                        </a:rPr>
                        <a:t>3119</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5.2462</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unmap_vmas</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31750">
                        <a:lnSpc>
                          <a:spcPct val="100000"/>
                        </a:lnSpc>
                        <a:spcBef>
                          <a:spcPts val="35"/>
                        </a:spcBef>
                      </a:pPr>
                      <a:r>
                        <a:rPr sz="1600" spc="-140" dirty="0">
                          <a:latin typeface="Courier New"/>
                          <a:cs typeface="Courier New"/>
                        </a:rPr>
                        <a:t>1966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3.3069</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31750">
                        <a:lnSpc>
                          <a:spcPct val="100000"/>
                        </a:lnSpc>
                        <a:spcBef>
                          <a:spcPts val="35"/>
                        </a:spcBef>
                      </a:pPr>
                      <a:r>
                        <a:rPr sz="1600" spc="-140" dirty="0">
                          <a:latin typeface="Courier New"/>
                          <a:cs typeface="Courier New"/>
                        </a:rPr>
                        <a:t>1950</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3.2800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31750">
                        <a:lnSpc>
                          <a:spcPct val="100000"/>
                        </a:lnSpc>
                        <a:spcBef>
                          <a:spcPts val="40"/>
                        </a:spcBef>
                      </a:pPr>
                      <a:r>
                        <a:rPr sz="1600" spc="-140" dirty="0">
                          <a:latin typeface="Courier New"/>
                          <a:cs typeface="Courier New"/>
                        </a:rPr>
                        <a:t>1627</a:t>
                      </a:r>
                      <a:endParaRPr sz="1600">
                        <a:latin typeface="Courier New"/>
                        <a:cs typeface="Courier New"/>
                      </a:endParaRPr>
                    </a:p>
                  </a:txBody>
                  <a:tcPr marL="0" marR="0" marT="4610"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40"/>
                        </a:spcBef>
                      </a:pPr>
                      <a:r>
                        <a:rPr sz="1600" spc="-140" dirty="0">
                          <a:latin typeface="Courier New"/>
                          <a:cs typeface="Courier New"/>
                        </a:rPr>
                        <a:t>2.7367</a:t>
                      </a:r>
                      <a:endParaRPr sz="1600">
                        <a:latin typeface="Courier New"/>
                        <a:cs typeface="Courier New"/>
                      </a:endParaRPr>
                    </a:p>
                  </a:txBody>
                  <a:tcPr marL="0" marR="0" marT="4610" marB="0">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unlock_page</a:t>
                      </a:r>
                      <a:endParaRPr sz="1600">
                        <a:latin typeface="Courier New"/>
                        <a:cs typeface="Courier New"/>
                      </a:endParaRPr>
                    </a:p>
                  </a:txBody>
                  <a:tcPr marL="0" marR="0" marT="4610" marB="0"/>
                </a:tc>
                <a:extLst>
                  <a:ext uri="{0D108BD9-81ED-4DB2-BD59-A6C34878D82A}">
                    <a16:rowId xmlns:a16="http://schemas.microsoft.com/office/drawing/2014/main" val="10005"/>
                  </a:ext>
                </a:extLst>
              </a:tr>
              <a:tr h="276625">
                <a:tc>
                  <a:txBody>
                    <a:bodyPr/>
                    <a:lstStyle/>
                    <a:p>
                      <a:pPr marL="31750">
                        <a:lnSpc>
                          <a:spcPct val="100000"/>
                        </a:lnSpc>
                        <a:spcBef>
                          <a:spcPts val="35"/>
                        </a:spcBef>
                      </a:pPr>
                      <a:r>
                        <a:rPr sz="1600" spc="-140" dirty="0">
                          <a:latin typeface="Courier New"/>
                          <a:cs typeface="Courier New"/>
                        </a:rPr>
                        <a:t>1626</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2.7350</a:t>
                      </a:r>
                      <a:endParaRPr sz="1600">
                        <a:latin typeface="Courier New"/>
                        <a:cs typeface="Courier New"/>
                      </a:endParaRPr>
                    </a:p>
                  </a:txBody>
                  <a:tcPr marL="0" marR="0" marT="4034" marB="0">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clear_page_c</a:t>
                      </a:r>
                      <a:endParaRPr sz="1600">
                        <a:latin typeface="Courier New"/>
                        <a:cs typeface="Courier New"/>
                      </a:endParaRPr>
                    </a:p>
                  </a:txBody>
                  <a:tcPr marL="0" marR="0" marT="4034" marB="0"/>
                </a:tc>
                <a:extLst>
                  <a:ext uri="{0D108BD9-81ED-4DB2-BD59-A6C34878D82A}">
                    <a16:rowId xmlns:a16="http://schemas.microsoft.com/office/drawing/2014/main" val="10006"/>
                  </a:ext>
                </a:extLst>
              </a:tr>
              <a:tr h="299677">
                <a:tc>
                  <a:txBody>
                    <a:bodyPr/>
                    <a:lstStyle/>
                    <a:p>
                      <a:pPr marL="31750">
                        <a:lnSpc>
                          <a:spcPct val="100000"/>
                        </a:lnSpc>
                        <a:spcBef>
                          <a:spcPts val="35"/>
                        </a:spcBef>
                      </a:pPr>
                      <a:r>
                        <a:rPr sz="1600" spc="-140" dirty="0">
                          <a:latin typeface="Courier New"/>
                          <a:cs typeface="Courier New"/>
                        </a:rPr>
                        <a:t>1578</a:t>
                      </a:r>
                      <a:endParaRPr sz="1600">
                        <a:latin typeface="Courier New"/>
                        <a:cs typeface="Courier New"/>
                      </a:endParaRPr>
                    </a:p>
                  </a:txBody>
                  <a:tcPr marL="0" marR="0" marT="4034" marB="0">
                    <a:lnR w="38100">
                      <a:solidFill>
                        <a:srgbClr val="FF0000"/>
                      </a:solidFill>
                      <a:prstDash val="solid"/>
                    </a:lnR>
                  </a:tcPr>
                </a:tc>
                <a:tc>
                  <a:txBody>
                    <a:bodyPr/>
                    <a:lstStyle/>
                    <a:p>
                      <a:pPr>
                        <a:lnSpc>
                          <a:spcPct val="100000"/>
                        </a:lnSpc>
                      </a:pPr>
                      <a:endParaRPr sz="1700">
                        <a:latin typeface="Times New Roman"/>
                        <a:cs typeface="Times New Roman"/>
                      </a:endParaRPr>
                    </a:p>
                  </a:txBody>
                  <a:tcPr marL="0" marR="0" marT="0" marB="0">
                    <a:lnL w="38100">
                      <a:solidFill>
                        <a:srgbClr val="FF0000"/>
                      </a:solidFill>
                      <a:prstDash val="solid"/>
                    </a:lnL>
                  </a:tcPr>
                </a:tc>
                <a:tc>
                  <a:txBody>
                    <a:bodyPr/>
                    <a:lstStyle/>
                    <a:p>
                      <a:pPr>
                        <a:lnSpc>
                          <a:spcPct val="100000"/>
                        </a:lnSpc>
                        <a:spcBef>
                          <a:spcPts val="35"/>
                        </a:spcBef>
                      </a:pPr>
                      <a:r>
                        <a:rPr sz="1600" spc="-140" dirty="0">
                          <a:latin typeface="Courier New"/>
                          <a:cs typeface="Courier New"/>
                        </a:rPr>
                        <a:t>2.6542</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kmem_cache_free</a:t>
                      </a:r>
                      <a:endParaRPr sz="1600">
                        <a:latin typeface="Courier New"/>
                        <a:cs typeface="Courier New"/>
                      </a:endParaRPr>
                    </a:p>
                  </a:txBody>
                  <a:tcPr marL="0" marR="0" marT="4034" marB="0"/>
                </a:tc>
                <a:extLst>
                  <a:ext uri="{0D108BD9-81ED-4DB2-BD59-A6C34878D82A}">
                    <a16:rowId xmlns:a16="http://schemas.microsoft.com/office/drawing/2014/main" val="10007"/>
                  </a:ext>
                </a:extLst>
              </a:tr>
            </a:tbl>
          </a:graphicData>
        </a:graphic>
      </p:graphicFrame>
      <p:graphicFrame>
        <p:nvGraphicFramePr>
          <p:cNvPr id="6" name="object 6"/>
          <p:cNvGraphicFramePr>
            <a:graphicFrameLocks noGrp="1"/>
          </p:cNvGraphicFramePr>
          <p:nvPr/>
        </p:nvGraphicFramePr>
        <p:xfrm>
          <a:off x="4025424" y="3637122"/>
          <a:ext cx="5776855" cy="2362993"/>
        </p:xfrm>
        <a:graphic>
          <a:graphicData uri="http://schemas.openxmlformats.org/drawingml/2006/table">
            <a:tbl>
              <a:tblPr firstRow="1" bandRow="1">
                <a:tableStyleId>{2D5ABB26-0587-4C30-8999-92F81FD0307C}</a:tableStyleId>
              </a:tblPr>
              <a:tblGrid>
                <a:gridCol w="972798">
                  <a:extLst>
                    <a:ext uri="{9D8B030D-6E8A-4147-A177-3AD203B41FA5}">
                      <a16:colId xmlns:a16="http://schemas.microsoft.com/office/drawing/2014/main" val="20000"/>
                    </a:ext>
                  </a:extLst>
                </a:gridCol>
                <a:gridCol w="894422">
                  <a:extLst>
                    <a:ext uri="{9D8B030D-6E8A-4147-A177-3AD203B41FA5}">
                      <a16:colId xmlns:a16="http://schemas.microsoft.com/office/drawing/2014/main" val="20001"/>
                    </a:ext>
                  </a:extLst>
                </a:gridCol>
                <a:gridCol w="1260661">
                  <a:extLst>
                    <a:ext uri="{9D8B030D-6E8A-4147-A177-3AD203B41FA5}">
                      <a16:colId xmlns:a16="http://schemas.microsoft.com/office/drawing/2014/main" val="20002"/>
                    </a:ext>
                  </a:extLst>
                </a:gridCol>
                <a:gridCol w="2648974">
                  <a:extLst>
                    <a:ext uri="{9D8B030D-6E8A-4147-A177-3AD203B41FA5}">
                      <a16:colId xmlns:a16="http://schemas.microsoft.com/office/drawing/2014/main" val="20003"/>
                    </a:ext>
                  </a:extLst>
                </a:gridCol>
              </a:tblGrid>
              <a:tr h="276625">
                <a:tc>
                  <a:txBody>
                    <a:bodyPr/>
                    <a:lstStyle/>
                    <a:p>
                      <a:pPr marL="53975">
                        <a:lnSpc>
                          <a:spcPct val="100000"/>
                        </a:lnSpc>
                        <a:spcBef>
                          <a:spcPts val="90"/>
                        </a:spcBef>
                      </a:pPr>
                      <a:r>
                        <a:rPr sz="1600" spc="-140" dirty="0">
                          <a:latin typeface="Courier New"/>
                          <a:cs typeface="Courier New"/>
                        </a:rPr>
                        <a:t>samples</a:t>
                      </a:r>
                      <a:endParaRPr sz="1600">
                        <a:latin typeface="Courier New"/>
                        <a:cs typeface="Courier New"/>
                      </a:endParaRPr>
                    </a:p>
                  </a:txBody>
                  <a:tcPr marL="0" marR="0" marT="10373" marB="0">
                    <a:lnR w="38100">
                      <a:solidFill>
                        <a:srgbClr val="FF0000"/>
                      </a:solidFill>
                      <a:prstDash val="solid"/>
                    </a:lnR>
                  </a:tcPr>
                </a:tc>
                <a:tc>
                  <a:txBody>
                    <a:bodyPr/>
                    <a:lstStyle/>
                    <a:p>
                      <a:pPr marL="45085">
                        <a:lnSpc>
                          <a:spcPct val="100000"/>
                        </a:lnSpc>
                        <a:spcBef>
                          <a:spcPts val="90"/>
                        </a:spcBef>
                      </a:pPr>
                      <a:r>
                        <a:rPr sz="1600" dirty="0">
                          <a:latin typeface="Courier New"/>
                          <a:cs typeface="Courier New"/>
                        </a:rPr>
                        <a:t>%</a:t>
                      </a:r>
                      <a:endParaRPr sz="1600">
                        <a:latin typeface="Courier New"/>
                        <a:cs typeface="Courier New"/>
                      </a:endParaRPr>
                    </a:p>
                  </a:txBody>
                  <a:tcPr marL="0" marR="0" marT="10373" marB="0">
                    <a:lnL w="38100">
                      <a:solidFill>
                        <a:srgbClr val="FF0000"/>
                      </a:solidFill>
                      <a:prstDash val="solid"/>
                    </a:lnL>
                    <a:lnR w="38100">
                      <a:solidFill>
                        <a:srgbClr val="FF0000"/>
                      </a:solidFill>
                      <a:prstDash val="solid"/>
                    </a:lnR>
                    <a:lnT w="38100">
                      <a:solidFill>
                        <a:srgbClr val="FF0000"/>
                      </a:solidFill>
                      <a:prstDash val="solid"/>
                    </a:lnT>
                  </a:tcPr>
                </a:tc>
                <a:tc>
                  <a:txBody>
                    <a:bodyPr/>
                    <a:lstStyle/>
                    <a:p>
                      <a:pPr marL="141605">
                        <a:lnSpc>
                          <a:spcPct val="100000"/>
                        </a:lnSpc>
                        <a:spcBef>
                          <a:spcPts val="90"/>
                        </a:spcBef>
                      </a:pPr>
                      <a:r>
                        <a:rPr sz="1600" spc="-140" dirty="0">
                          <a:latin typeface="Courier New"/>
                          <a:cs typeface="Courier New"/>
                        </a:rPr>
                        <a:t>app</a:t>
                      </a:r>
                      <a:r>
                        <a:rPr sz="1600" spc="-210"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10373" marB="0">
                    <a:lnL w="38100">
                      <a:solidFill>
                        <a:srgbClr val="FF0000"/>
                      </a:solidFill>
                      <a:prstDash val="solid"/>
                    </a:lnL>
                  </a:tcPr>
                </a:tc>
                <a:tc>
                  <a:txBody>
                    <a:bodyPr/>
                    <a:lstStyle/>
                    <a:p>
                      <a:pPr marL="265430">
                        <a:lnSpc>
                          <a:spcPct val="100000"/>
                        </a:lnSpc>
                        <a:spcBef>
                          <a:spcPts val="90"/>
                        </a:spcBef>
                      </a:pPr>
                      <a:r>
                        <a:rPr sz="1600" spc="-140" dirty="0">
                          <a:latin typeface="Courier New"/>
                          <a:cs typeface="Courier New"/>
                        </a:rPr>
                        <a:t>symbol</a:t>
                      </a:r>
                      <a:r>
                        <a:rPr sz="1600" spc="-204" dirty="0">
                          <a:latin typeface="Courier New"/>
                          <a:cs typeface="Courier New"/>
                        </a:rPr>
                        <a:t> </a:t>
                      </a:r>
                      <a:r>
                        <a:rPr sz="1600" spc="-140" dirty="0">
                          <a:latin typeface="Courier New"/>
                          <a:cs typeface="Courier New"/>
                        </a:rPr>
                        <a:t>name</a:t>
                      </a:r>
                      <a:endParaRPr sz="1600">
                        <a:latin typeface="Courier New"/>
                        <a:cs typeface="Courier New"/>
                      </a:endParaRPr>
                    </a:p>
                  </a:txBody>
                  <a:tcPr marL="0" marR="0" marT="10373" marB="0"/>
                </a:tc>
                <a:extLst>
                  <a:ext uri="{0D108BD9-81ED-4DB2-BD59-A6C34878D82A}">
                    <a16:rowId xmlns:a16="http://schemas.microsoft.com/office/drawing/2014/main" val="10000"/>
                  </a:ext>
                </a:extLst>
              </a:tr>
              <a:tr h="502391">
                <a:tc>
                  <a:txBody>
                    <a:bodyPr/>
                    <a:lstStyle/>
                    <a:p>
                      <a:pPr marL="53975">
                        <a:lnSpc>
                          <a:spcPct val="100000"/>
                        </a:lnSpc>
                        <a:spcBef>
                          <a:spcPts val="35"/>
                        </a:spcBef>
                      </a:pPr>
                      <a:r>
                        <a:rPr sz="1600" spc="-140" dirty="0">
                          <a:latin typeface="Courier New"/>
                          <a:cs typeface="Courier New"/>
                        </a:rPr>
                        <a:t>4207</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5</a:t>
                      </a:r>
                      <a:r>
                        <a:rPr sz="1600" spc="-10" dirty="0">
                          <a:latin typeface="Courier New"/>
                          <a:cs typeface="Courier New"/>
                        </a:rPr>
                        <a:t>.</a:t>
                      </a:r>
                      <a:r>
                        <a:rPr sz="1600" dirty="0">
                          <a:latin typeface="Courier New"/>
                          <a:cs typeface="Courier New"/>
                        </a:rPr>
                        <a:t>3145</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radix_tree_lookup_slot</a:t>
                      </a:r>
                      <a:endParaRPr sz="1600">
                        <a:latin typeface="Courier New"/>
                        <a:cs typeface="Courier New"/>
                      </a:endParaRPr>
                    </a:p>
                  </a:txBody>
                  <a:tcPr marL="0" marR="0" marT="4034" marB="0"/>
                </a:tc>
                <a:extLst>
                  <a:ext uri="{0D108BD9-81ED-4DB2-BD59-A6C34878D82A}">
                    <a16:rowId xmlns:a16="http://schemas.microsoft.com/office/drawing/2014/main" val="10001"/>
                  </a:ext>
                </a:extLst>
              </a:tr>
              <a:tr h="276625">
                <a:tc>
                  <a:txBody>
                    <a:bodyPr/>
                    <a:lstStyle/>
                    <a:p>
                      <a:pPr marL="53975">
                        <a:lnSpc>
                          <a:spcPct val="100000"/>
                        </a:lnSpc>
                        <a:spcBef>
                          <a:spcPts val="35"/>
                        </a:spcBef>
                      </a:pPr>
                      <a:r>
                        <a:rPr sz="1600" spc="-140" dirty="0">
                          <a:latin typeface="Courier New"/>
                          <a:cs typeface="Courier New"/>
                        </a:rPr>
                        <a:t>4191</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5</a:t>
                      </a:r>
                      <a:r>
                        <a:rPr sz="1600" spc="-10" dirty="0">
                          <a:latin typeface="Courier New"/>
                          <a:cs typeface="Courier New"/>
                        </a:rPr>
                        <a:t>.</a:t>
                      </a:r>
                      <a:r>
                        <a:rPr sz="1600" dirty="0">
                          <a:latin typeface="Courier New"/>
                          <a:cs typeface="Courier New"/>
                        </a:rPr>
                        <a:t>2943</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unmap_vmas</a:t>
                      </a:r>
                      <a:endParaRPr sz="1600">
                        <a:latin typeface="Courier New"/>
                        <a:cs typeface="Courier New"/>
                      </a:endParaRPr>
                    </a:p>
                  </a:txBody>
                  <a:tcPr marL="0" marR="0" marT="4034" marB="0"/>
                </a:tc>
                <a:extLst>
                  <a:ext uri="{0D108BD9-81ED-4DB2-BD59-A6C34878D82A}">
                    <a16:rowId xmlns:a16="http://schemas.microsoft.com/office/drawing/2014/main" val="10002"/>
                  </a:ext>
                </a:extLst>
              </a:tr>
              <a:tr h="276625">
                <a:tc>
                  <a:txBody>
                    <a:bodyPr/>
                    <a:lstStyle/>
                    <a:p>
                      <a:pPr marL="53975">
                        <a:lnSpc>
                          <a:spcPct val="100000"/>
                        </a:lnSpc>
                        <a:spcBef>
                          <a:spcPts val="35"/>
                        </a:spcBef>
                      </a:pPr>
                      <a:r>
                        <a:rPr sz="1600" spc="-140" dirty="0">
                          <a:latin typeface="Courier New"/>
                          <a:cs typeface="Courier New"/>
                        </a:rPr>
                        <a:t>2632</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3</a:t>
                      </a:r>
                      <a:r>
                        <a:rPr sz="1600" spc="-10" dirty="0">
                          <a:latin typeface="Courier New"/>
                          <a:cs typeface="Courier New"/>
                        </a:rPr>
                        <a:t>.</a:t>
                      </a:r>
                      <a:r>
                        <a:rPr sz="1600" dirty="0">
                          <a:latin typeface="Courier New"/>
                          <a:cs typeface="Courier New"/>
                        </a:rPr>
                        <a:t>3249</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page_fault</a:t>
                      </a:r>
                      <a:endParaRPr sz="1600">
                        <a:latin typeface="Courier New"/>
                        <a:cs typeface="Courier New"/>
                      </a:endParaRPr>
                    </a:p>
                  </a:txBody>
                  <a:tcPr marL="0" marR="0" marT="4034" marB="0"/>
                </a:tc>
                <a:extLst>
                  <a:ext uri="{0D108BD9-81ED-4DB2-BD59-A6C34878D82A}">
                    <a16:rowId xmlns:a16="http://schemas.microsoft.com/office/drawing/2014/main" val="10003"/>
                  </a:ext>
                </a:extLst>
              </a:tr>
              <a:tr h="276625">
                <a:tc>
                  <a:txBody>
                    <a:bodyPr/>
                    <a:lstStyle/>
                    <a:p>
                      <a:pPr marL="53975">
                        <a:lnSpc>
                          <a:spcPct val="100000"/>
                        </a:lnSpc>
                        <a:spcBef>
                          <a:spcPts val="35"/>
                        </a:spcBef>
                      </a:pPr>
                      <a:r>
                        <a:rPr sz="1600" spc="-140" dirty="0">
                          <a:latin typeface="Courier New"/>
                          <a:cs typeface="Courier New"/>
                        </a:rPr>
                        <a:t>2525</a:t>
                      </a:r>
                      <a:endParaRPr sz="1600">
                        <a:latin typeface="Courier New"/>
                        <a:cs typeface="Courier New"/>
                      </a:endParaRPr>
                    </a:p>
                  </a:txBody>
                  <a:tcPr marL="0" marR="0" marT="4034" marB="0">
                    <a:lnR w="38100">
                      <a:solidFill>
                        <a:srgbClr val="FF0000"/>
                      </a:solidFill>
                      <a:prstDash val="solid"/>
                    </a:lnR>
                  </a:tcPr>
                </a:tc>
                <a:tc>
                  <a:txBody>
                    <a:bodyPr/>
                    <a:lstStyle/>
                    <a:p>
                      <a:pPr marR="52069" algn="r">
                        <a:lnSpc>
                          <a:spcPct val="100000"/>
                        </a:lnSpc>
                        <a:spcBef>
                          <a:spcPts val="35"/>
                        </a:spcBef>
                      </a:pPr>
                      <a:r>
                        <a:rPr sz="1600" dirty="0">
                          <a:latin typeface="Courier New"/>
                          <a:cs typeface="Courier New"/>
                        </a:rPr>
                        <a:t>3</a:t>
                      </a:r>
                      <a:r>
                        <a:rPr sz="1600" spc="-10" dirty="0">
                          <a:latin typeface="Courier New"/>
                          <a:cs typeface="Courier New"/>
                        </a:rPr>
                        <a:t>.</a:t>
                      </a:r>
                      <a:r>
                        <a:rPr sz="1600" dirty="0">
                          <a:latin typeface="Courier New"/>
                          <a:cs typeface="Courier New"/>
                        </a:rPr>
                        <a:t>1897</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tcPr>
                </a:tc>
                <a:tc>
                  <a:txBody>
                    <a:bodyPr/>
                    <a:lstStyle/>
                    <a:p>
                      <a:pPr marL="265430">
                        <a:lnSpc>
                          <a:spcPct val="100000"/>
                        </a:lnSpc>
                        <a:spcBef>
                          <a:spcPts val="35"/>
                        </a:spcBef>
                      </a:pPr>
                      <a:r>
                        <a:rPr sz="1600" spc="-140" dirty="0">
                          <a:latin typeface="Courier New"/>
                          <a:cs typeface="Courier New"/>
                        </a:rPr>
                        <a:t>filemap_fault</a:t>
                      </a:r>
                      <a:endParaRPr sz="1600">
                        <a:latin typeface="Courier New"/>
                        <a:cs typeface="Courier New"/>
                      </a:endParaRPr>
                    </a:p>
                  </a:txBody>
                  <a:tcPr marL="0" marR="0" marT="4034" marB="0"/>
                </a:tc>
                <a:extLst>
                  <a:ext uri="{0D108BD9-81ED-4DB2-BD59-A6C34878D82A}">
                    <a16:rowId xmlns:a16="http://schemas.microsoft.com/office/drawing/2014/main" val="10004"/>
                  </a:ext>
                </a:extLst>
              </a:tr>
              <a:tr h="276625">
                <a:tc>
                  <a:txBody>
                    <a:bodyPr/>
                    <a:lstStyle/>
                    <a:p>
                      <a:pPr marL="53975">
                        <a:lnSpc>
                          <a:spcPct val="100000"/>
                        </a:lnSpc>
                        <a:spcBef>
                          <a:spcPts val="40"/>
                        </a:spcBef>
                      </a:pPr>
                      <a:r>
                        <a:rPr sz="1600" spc="-140" dirty="0">
                          <a:latin typeface="Courier New"/>
                          <a:cs typeface="Courier New"/>
                        </a:rPr>
                        <a:t>2210</a:t>
                      </a:r>
                      <a:endParaRPr sz="1600">
                        <a:latin typeface="Courier New"/>
                        <a:cs typeface="Courier New"/>
                      </a:endParaRPr>
                    </a:p>
                  </a:txBody>
                  <a:tcPr marL="0" marR="0" marT="4610" marB="0">
                    <a:lnR w="38100">
                      <a:solidFill>
                        <a:srgbClr val="FF0000"/>
                      </a:solidFill>
                      <a:prstDash val="solid"/>
                    </a:lnR>
                  </a:tcPr>
                </a:tc>
                <a:tc>
                  <a:txBody>
                    <a:bodyPr/>
                    <a:lstStyle/>
                    <a:p>
                      <a:pPr marR="52069" algn="r">
                        <a:lnSpc>
                          <a:spcPct val="100000"/>
                        </a:lnSpc>
                        <a:spcBef>
                          <a:spcPts val="40"/>
                        </a:spcBef>
                      </a:pPr>
                      <a:r>
                        <a:rPr sz="1600" dirty="0">
                          <a:latin typeface="Courier New"/>
                          <a:cs typeface="Courier New"/>
                        </a:rPr>
                        <a:t>2</a:t>
                      </a:r>
                      <a:r>
                        <a:rPr sz="1600" spc="-10" dirty="0">
                          <a:latin typeface="Courier New"/>
                          <a:cs typeface="Courier New"/>
                        </a:rPr>
                        <a:t>.</a:t>
                      </a:r>
                      <a:r>
                        <a:rPr sz="1600" dirty="0">
                          <a:latin typeface="Courier New"/>
                          <a:cs typeface="Courier New"/>
                        </a:rPr>
                        <a:t>7918</a:t>
                      </a:r>
                      <a:endParaRPr sz="1600">
                        <a:latin typeface="Courier New"/>
                        <a:cs typeface="Courier New"/>
                      </a:endParaRPr>
                    </a:p>
                  </a:txBody>
                  <a:tcPr marL="0" marR="0" marT="4610" marB="0">
                    <a:lnL w="38100">
                      <a:solidFill>
                        <a:srgbClr val="FF0000"/>
                      </a:solidFill>
                      <a:prstDash val="solid"/>
                    </a:lnL>
                    <a:lnR w="38100">
                      <a:solidFill>
                        <a:srgbClr val="FF0000"/>
                      </a:solidFill>
                      <a:prstDash val="solid"/>
                    </a:lnR>
                  </a:tcPr>
                </a:tc>
                <a:tc>
                  <a:txBody>
                    <a:bodyPr/>
                    <a:lstStyle/>
                    <a:p>
                      <a:pPr marL="141605">
                        <a:lnSpc>
                          <a:spcPct val="100000"/>
                        </a:lnSpc>
                        <a:spcBef>
                          <a:spcPts val="40"/>
                        </a:spcBef>
                      </a:pPr>
                      <a:r>
                        <a:rPr sz="1600" spc="-140" dirty="0">
                          <a:latin typeface="Courier New"/>
                          <a:cs typeface="Courier New"/>
                        </a:rPr>
                        <a:t>vmlinux</a:t>
                      </a:r>
                      <a:endParaRPr sz="1600">
                        <a:latin typeface="Courier New"/>
                        <a:cs typeface="Courier New"/>
                      </a:endParaRPr>
                    </a:p>
                  </a:txBody>
                  <a:tcPr marL="0" marR="0" marT="4610" marB="0">
                    <a:lnL w="38100">
                      <a:solidFill>
                        <a:srgbClr val="FF0000"/>
                      </a:solidFill>
                      <a:prstDash val="solid"/>
                    </a:lnL>
                  </a:tcPr>
                </a:tc>
                <a:tc>
                  <a:txBody>
                    <a:bodyPr/>
                    <a:lstStyle/>
                    <a:p>
                      <a:pPr marL="265430">
                        <a:lnSpc>
                          <a:spcPct val="100000"/>
                        </a:lnSpc>
                        <a:spcBef>
                          <a:spcPts val="40"/>
                        </a:spcBef>
                      </a:pPr>
                      <a:r>
                        <a:rPr sz="1600" spc="-140" dirty="0">
                          <a:latin typeface="Courier New"/>
                          <a:cs typeface="Courier New"/>
                        </a:rPr>
                        <a:t>clear_page_c</a:t>
                      </a:r>
                      <a:endParaRPr sz="1600">
                        <a:latin typeface="Courier New"/>
                        <a:cs typeface="Courier New"/>
                      </a:endParaRPr>
                    </a:p>
                  </a:txBody>
                  <a:tcPr marL="0" marR="0" marT="4610" marB="0"/>
                </a:tc>
                <a:extLst>
                  <a:ext uri="{0D108BD9-81ED-4DB2-BD59-A6C34878D82A}">
                    <a16:rowId xmlns:a16="http://schemas.microsoft.com/office/drawing/2014/main" val="10005"/>
                  </a:ext>
                </a:extLst>
              </a:tr>
              <a:tr h="299677">
                <a:tc>
                  <a:txBody>
                    <a:bodyPr/>
                    <a:lstStyle/>
                    <a:p>
                      <a:pPr marL="53975">
                        <a:lnSpc>
                          <a:spcPct val="100000"/>
                        </a:lnSpc>
                        <a:spcBef>
                          <a:spcPts val="35"/>
                        </a:spcBef>
                      </a:pPr>
                      <a:r>
                        <a:rPr sz="1600" spc="-140" dirty="0">
                          <a:latin typeface="Courier New"/>
                          <a:cs typeface="Courier New"/>
                        </a:rPr>
                        <a:t>2131</a:t>
                      </a:r>
                      <a:endParaRPr sz="1600">
                        <a:latin typeface="Courier New"/>
                        <a:cs typeface="Courier New"/>
                      </a:endParaRPr>
                    </a:p>
                  </a:txBody>
                  <a:tcPr marL="0" marR="0" marT="4034" marB="0">
                    <a:lnR w="38100">
                      <a:solidFill>
                        <a:srgbClr val="FF0000"/>
                      </a:solidFill>
                      <a:prstDash val="solid"/>
                    </a:lnR>
                    <a:lnB w="38100">
                      <a:solidFill>
                        <a:srgbClr val="FF0000"/>
                      </a:solidFill>
                      <a:prstDash val="solid"/>
                    </a:lnB>
                  </a:tcPr>
                </a:tc>
                <a:tc>
                  <a:txBody>
                    <a:bodyPr/>
                    <a:lstStyle/>
                    <a:p>
                      <a:pPr marR="52069" algn="r">
                        <a:lnSpc>
                          <a:spcPct val="100000"/>
                        </a:lnSpc>
                        <a:spcBef>
                          <a:spcPts val="35"/>
                        </a:spcBef>
                      </a:pPr>
                      <a:r>
                        <a:rPr sz="1600" dirty="0">
                          <a:latin typeface="Courier New"/>
                          <a:cs typeface="Courier New"/>
                        </a:rPr>
                        <a:t>2</a:t>
                      </a:r>
                      <a:r>
                        <a:rPr sz="1600" spc="-10" dirty="0">
                          <a:latin typeface="Courier New"/>
                          <a:cs typeface="Courier New"/>
                        </a:rPr>
                        <a:t>.</a:t>
                      </a:r>
                      <a:r>
                        <a:rPr sz="1600" dirty="0">
                          <a:latin typeface="Courier New"/>
                          <a:cs typeface="Courier New"/>
                        </a:rPr>
                        <a:t>6920</a:t>
                      </a:r>
                      <a:endParaRPr sz="1600">
                        <a:latin typeface="Courier New"/>
                        <a:cs typeface="Courier New"/>
                      </a:endParaRPr>
                    </a:p>
                  </a:txBody>
                  <a:tcPr marL="0" marR="0" marT="4034" marB="0">
                    <a:lnL w="38100">
                      <a:solidFill>
                        <a:srgbClr val="FF0000"/>
                      </a:solidFill>
                      <a:prstDash val="solid"/>
                    </a:lnL>
                    <a:lnR w="38100">
                      <a:solidFill>
                        <a:srgbClr val="FF0000"/>
                      </a:solidFill>
                      <a:prstDash val="solid"/>
                    </a:lnR>
                    <a:lnB w="38100">
                      <a:solidFill>
                        <a:srgbClr val="FF0000"/>
                      </a:solidFill>
                      <a:prstDash val="solid"/>
                    </a:lnB>
                  </a:tcPr>
                </a:tc>
                <a:tc>
                  <a:txBody>
                    <a:bodyPr/>
                    <a:lstStyle/>
                    <a:p>
                      <a:pPr marL="141605">
                        <a:lnSpc>
                          <a:spcPct val="100000"/>
                        </a:lnSpc>
                        <a:spcBef>
                          <a:spcPts val="35"/>
                        </a:spcBef>
                      </a:pPr>
                      <a:r>
                        <a:rPr sz="1600" spc="-140" dirty="0">
                          <a:latin typeface="Courier New"/>
                          <a:cs typeface="Courier New"/>
                        </a:rPr>
                        <a:t>vmlinux</a:t>
                      </a:r>
                      <a:endParaRPr sz="1600">
                        <a:latin typeface="Courier New"/>
                        <a:cs typeface="Courier New"/>
                      </a:endParaRPr>
                    </a:p>
                  </a:txBody>
                  <a:tcPr marL="0" marR="0" marT="4034" marB="0">
                    <a:lnL w="38100">
                      <a:solidFill>
                        <a:srgbClr val="FF0000"/>
                      </a:solidFill>
                      <a:prstDash val="solid"/>
                    </a:lnL>
                    <a:lnB w="38100">
                      <a:solidFill>
                        <a:srgbClr val="FF0000"/>
                      </a:solidFill>
                      <a:prstDash val="solid"/>
                    </a:lnB>
                  </a:tcPr>
                </a:tc>
                <a:tc>
                  <a:txBody>
                    <a:bodyPr/>
                    <a:lstStyle/>
                    <a:p>
                      <a:pPr marL="265430">
                        <a:lnSpc>
                          <a:spcPct val="100000"/>
                        </a:lnSpc>
                        <a:spcBef>
                          <a:spcPts val="35"/>
                        </a:spcBef>
                      </a:pPr>
                      <a:r>
                        <a:rPr sz="1600" spc="-140" dirty="0">
                          <a:latin typeface="Courier New"/>
                          <a:cs typeface="Courier New"/>
                        </a:rPr>
                        <a:t>kmem_cache_free</a:t>
                      </a:r>
                      <a:endParaRPr sz="1600">
                        <a:latin typeface="Courier New"/>
                        <a:cs typeface="Courier New"/>
                      </a:endParaRPr>
                    </a:p>
                  </a:txBody>
                  <a:tcPr marL="0" marR="0" marT="4034" marB="0">
                    <a:lnB w="38100">
                      <a:solidFill>
                        <a:srgbClr val="FF0000"/>
                      </a:solidFill>
                      <a:prstDash val="solid"/>
                    </a:lnB>
                  </a:tcPr>
                </a:tc>
                <a:extLst>
                  <a:ext uri="{0D108BD9-81ED-4DB2-BD59-A6C34878D82A}">
                    <a16:rowId xmlns:a16="http://schemas.microsoft.com/office/drawing/2014/main" val="10006"/>
                  </a:ext>
                </a:extLst>
              </a:tr>
              <a:tr h="172891">
                <a:tc>
                  <a:txBody>
                    <a:bodyPr/>
                    <a:lstStyle/>
                    <a:p>
                      <a:pPr marL="34925">
                        <a:lnSpc>
                          <a:spcPts val="1400"/>
                        </a:lnSpc>
                      </a:pPr>
                      <a:r>
                        <a:rPr sz="1600" spc="-140" dirty="0">
                          <a:latin typeface="Courier New"/>
                          <a:cs typeface="Courier New"/>
                        </a:rPr>
                        <a:t>2000</a:t>
                      </a:r>
                      <a:endParaRPr sz="1600">
                        <a:latin typeface="Courier New"/>
                        <a:cs typeface="Courier New"/>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tcPr>
                </a:tc>
                <a:tc>
                  <a:txBody>
                    <a:bodyPr/>
                    <a:lstStyle/>
                    <a:p>
                      <a:pPr marR="69850" algn="r">
                        <a:lnSpc>
                          <a:spcPts val="1400"/>
                        </a:lnSpc>
                      </a:pPr>
                      <a:r>
                        <a:rPr sz="1600" spc="-10" dirty="0">
                          <a:solidFill>
                            <a:srgbClr val="FFFFFF"/>
                          </a:solidFill>
                          <a:latin typeface="Courier New"/>
                          <a:cs typeface="Courier New"/>
                        </a:rPr>
                        <a:t>2</a:t>
                      </a:r>
                      <a:r>
                        <a:rPr sz="1600" dirty="0">
                          <a:solidFill>
                            <a:srgbClr val="FFFFFF"/>
                          </a:solidFill>
                          <a:latin typeface="Courier New"/>
                          <a:cs typeface="Courier New"/>
                        </a:rPr>
                        <a:t>.5265</a:t>
                      </a:r>
                      <a:endParaRPr sz="1600">
                        <a:latin typeface="Courier New"/>
                        <a:cs typeface="Courier New"/>
                      </a:endParaRPr>
                    </a:p>
                  </a:txBody>
                  <a:tcPr marL="0" marR="0" marT="0" marB="0">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solidFill>
                      <a:srgbClr val="FF0000"/>
                    </a:solidFill>
                  </a:tcPr>
                </a:tc>
                <a:tc>
                  <a:txBody>
                    <a:bodyPr/>
                    <a:lstStyle/>
                    <a:p>
                      <a:pPr marL="144145">
                        <a:lnSpc>
                          <a:spcPts val="1400"/>
                        </a:lnSpc>
                      </a:pPr>
                      <a:r>
                        <a:rPr sz="1600" spc="-140" dirty="0">
                          <a:latin typeface="Courier New"/>
                          <a:cs typeface="Courier New"/>
                        </a:rPr>
                        <a:t>vmlinux</a:t>
                      </a:r>
                      <a:endParaRPr sz="1600">
                        <a:latin typeface="Courier New"/>
                        <a:cs typeface="Courier New"/>
                      </a:endParaRPr>
                    </a:p>
                  </a:txBody>
                  <a:tcPr marL="0" marR="0" marT="0" marB="0">
                    <a:lnT w="38100">
                      <a:solidFill>
                        <a:srgbClr val="FF0000"/>
                      </a:solidFill>
                      <a:prstDash val="solid"/>
                    </a:lnT>
                  </a:tcPr>
                </a:tc>
                <a:tc>
                  <a:txBody>
                    <a:bodyPr/>
                    <a:lstStyle/>
                    <a:p>
                      <a:pPr marL="265430">
                        <a:lnSpc>
                          <a:spcPts val="1400"/>
                        </a:lnSpc>
                      </a:pPr>
                      <a:r>
                        <a:rPr sz="1600" spc="-140" dirty="0">
                          <a:latin typeface="Courier New"/>
                          <a:cs typeface="Courier New"/>
                        </a:rPr>
                        <a:t>dput</a:t>
                      </a:r>
                      <a:endParaRPr sz="1600">
                        <a:latin typeface="Courier New"/>
                        <a:cs typeface="Courier New"/>
                      </a:endParaRPr>
                    </a:p>
                  </a:txBody>
                  <a:tcPr marL="0" marR="0" marT="0" marB="0">
                    <a:lnR w="38100">
                      <a:solidFill>
                        <a:srgbClr val="FF0000"/>
                      </a:solidFill>
                      <a:prstDash val="solid"/>
                    </a:lnR>
                    <a:lnT w="38100">
                      <a:solidFill>
                        <a:srgbClr val="FF0000"/>
                      </a:solidFill>
                      <a:prstDash val="solid"/>
                    </a:lnT>
                    <a:lnB w="38100">
                      <a:solidFill>
                        <a:srgbClr val="FF0000"/>
                      </a:solidFill>
                      <a:prstDash val="solid"/>
                    </a:lnB>
                  </a:tcPr>
                </a:tc>
                <a:extLst>
                  <a:ext uri="{0D108BD9-81ED-4DB2-BD59-A6C34878D82A}">
                    <a16:rowId xmlns:a16="http://schemas.microsoft.com/office/drawing/2014/main" val="10007"/>
                  </a:ext>
                </a:extLst>
              </a:tr>
            </a:tbl>
          </a:graphicData>
        </a:graphic>
      </p:graphicFrame>
      <p:sp>
        <p:nvSpPr>
          <p:cNvPr id="9" name="Rounded Rectangular Callout 8"/>
          <p:cNvSpPr/>
          <p:nvPr/>
        </p:nvSpPr>
        <p:spPr>
          <a:xfrm>
            <a:off x="9383566" y="4158762"/>
            <a:ext cx="2222280" cy="1272504"/>
          </a:xfrm>
          <a:prstGeom prst="wedgeRoundRectCallout">
            <a:avLst>
              <a:gd name="adj1" fmla="val -126375"/>
              <a:gd name="adj2" fmla="val 802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Dput</a:t>
            </a:r>
            <a:r>
              <a:rPr lang="en-US" dirty="0"/>
              <a:t> is actually causing other functions to slow down</a:t>
            </a:r>
          </a:p>
        </p:txBody>
      </p:sp>
      <p:sp>
        <p:nvSpPr>
          <p:cNvPr id="10" name="Rectangle 9">
            <a:extLst>
              <a:ext uri="{FF2B5EF4-FFF2-40B4-BE49-F238E27FC236}">
                <a16:creationId xmlns:a16="http://schemas.microsoft.com/office/drawing/2014/main" id="{8160257B-F2C8-49ED-A398-27D43D8F310A}"/>
              </a:ext>
            </a:extLst>
          </p:cNvPr>
          <p:cNvSpPr/>
          <p:nvPr/>
        </p:nvSpPr>
        <p:spPr>
          <a:xfrm>
            <a:off x="4025423" y="5807720"/>
            <a:ext cx="5776855" cy="19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20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170" y="564022"/>
            <a:ext cx="6873560" cy="503183"/>
          </a:xfrm>
          <a:prstGeom prst="rect">
            <a:avLst/>
          </a:prstGeom>
        </p:spPr>
        <p:txBody>
          <a:bodyPr vert="horz" wrap="square" lIns="0" tIns="11526" rIns="0" bIns="0" rtlCol="0" anchor="ctr">
            <a:spAutoFit/>
          </a:bodyPr>
          <a:lstStyle/>
          <a:p>
            <a:pPr marL="11526">
              <a:spcBef>
                <a:spcPts val="91"/>
              </a:spcBef>
            </a:pPr>
            <a:r>
              <a:rPr sz="3993" spc="-5"/>
              <a:t>Bottleneck: reference</a:t>
            </a:r>
            <a:r>
              <a:rPr sz="3993" spc="-59"/>
              <a:t> </a:t>
            </a:r>
            <a:r>
              <a:rPr sz="3993" spc="-5"/>
              <a:t>counting</a:t>
            </a:r>
            <a:endParaRPr sz="3993"/>
          </a:p>
        </p:txBody>
      </p:sp>
      <p:sp>
        <p:nvSpPr>
          <p:cNvPr id="3" name="object 3"/>
          <p:cNvSpPr txBox="1"/>
          <p:nvPr/>
        </p:nvSpPr>
        <p:spPr>
          <a:xfrm>
            <a:off x="2099917" y="2413555"/>
            <a:ext cx="4716460" cy="1687853"/>
          </a:xfrm>
          <a:prstGeom prst="rect">
            <a:avLst/>
          </a:prstGeom>
        </p:spPr>
        <p:txBody>
          <a:bodyPr vert="horz" wrap="square" lIns="0" tIns="40341" rIns="0" bIns="0" rtlCol="0">
            <a:spAutoFit/>
          </a:bodyPr>
          <a:lstStyle/>
          <a:p>
            <a:pPr marL="11526">
              <a:spcBef>
                <a:spcPts val="318"/>
              </a:spcBef>
            </a:pPr>
            <a:r>
              <a:rPr sz="1634" spc="-127" dirty="0">
                <a:latin typeface="Courier New"/>
                <a:cs typeface="Courier New"/>
              </a:rPr>
              <a:t>void dput(struct dentry</a:t>
            </a:r>
            <a:r>
              <a:rPr sz="1634" spc="-118" dirty="0">
                <a:latin typeface="Courier New"/>
                <a:cs typeface="Courier New"/>
              </a:rPr>
              <a:t> </a:t>
            </a:r>
            <a:r>
              <a:rPr sz="1634" spc="-127" dirty="0">
                <a:latin typeface="Courier New"/>
                <a:cs typeface="Courier New"/>
              </a:rPr>
              <a:t>*dentry)</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a:p>
            <a:pPr marL="885192" marR="4611" indent="-436833">
              <a:lnSpc>
                <a:spcPts val="2196"/>
              </a:lnSpc>
              <a:spcBef>
                <a:spcPts val="104"/>
              </a:spcBef>
            </a:pPr>
            <a:r>
              <a:rPr sz="1634" spc="-127" dirty="0">
                <a:latin typeface="Courier New"/>
                <a:cs typeface="Courier New"/>
              </a:rPr>
              <a:t>if (!atomic_dec_and_test(&amp;dentry-&gt;ref))  return;</a:t>
            </a:r>
            <a:endParaRPr sz="1634">
              <a:latin typeface="Courier New"/>
              <a:cs typeface="Courier New"/>
            </a:endParaRPr>
          </a:p>
          <a:p>
            <a:pPr marL="448359">
              <a:spcBef>
                <a:spcPts val="113"/>
              </a:spcBef>
            </a:pPr>
            <a:r>
              <a:rPr sz="1634" spc="-127" dirty="0">
                <a:latin typeface="Courier New"/>
                <a:cs typeface="Courier New"/>
              </a:rPr>
              <a:t>dentry_free(dentry);</a:t>
            </a:r>
            <a:endParaRPr sz="1634">
              <a:latin typeface="Courier New"/>
              <a:cs typeface="Courier New"/>
            </a:endParaRPr>
          </a:p>
          <a:p>
            <a:pPr marL="11526">
              <a:spcBef>
                <a:spcPts val="222"/>
              </a:spcBef>
            </a:pPr>
            <a:r>
              <a:rPr sz="1634" spc="-127" dirty="0">
                <a:latin typeface="Courier New"/>
                <a:cs typeface="Courier New"/>
              </a:rPr>
              <a:t>}</a:t>
            </a:r>
            <a:endParaRPr sz="1634">
              <a:latin typeface="Courier New"/>
              <a:cs typeface="Courier New"/>
            </a:endParaRPr>
          </a:p>
        </p:txBody>
      </p:sp>
      <p:sp>
        <p:nvSpPr>
          <p:cNvPr id="4" name="object 4"/>
          <p:cNvSpPr txBox="1"/>
          <p:nvPr/>
        </p:nvSpPr>
        <p:spPr>
          <a:xfrm>
            <a:off x="2087242" y="1413095"/>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5" name="object 5"/>
          <p:cNvSpPr txBox="1"/>
          <p:nvPr/>
        </p:nvSpPr>
        <p:spPr>
          <a:xfrm>
            <a:off x="2381154" y="1288615"/>
            <a:ext cx="7081029" cy="458556"/>
          </a:xfrm>
          <a:prstGeom prst="rect">
            <a:avLst/>
          </a:prstGeom>
        </p:spPr>
        <p:txBody>
          <a:bodyPr vert="horz" wrap="square" lIns="0" tIns="11526" rIns="0" bIns="0" rtlCol="0">
            <a:spAutoFit/>
          </a:bodyPr>
          <a:lstStyle/>
          <a:p>
            <a:pPr marL="11526">
              <a:spcBef>
                <a:spcPts val="91"/>
              </a:spcBef>
            </a:pPr>
            <a:r>
              <a:rPr sz="2904" dirty="0">
                <a:latin typeface="Arial"/>
                <a:cs typeface="Arial"/>
              </a:rPr>
              <a:t>Ref </a:t>
            </a:r>
            <a:r>
              <a:rPr sz="2904" spc="-5" dirty="0">
                <a:latin typeface="Arial"/>
                <a:cs typeface="Arial"/>
              </a:rPr>
              <a:t>count indicates if kernel </a:t>
            </a:r>
            <a:r>
              <a:rPr sz="2904" dirty="0">
                <a:latin typeface="Arial"/>
                <a:cs typeface="Arial"/>
              </a:rPr>
              <a:t>can </a:t>
            </a:r>
            <a:r>
              <a:rPr sz="2904" spc="-5" dirty="0">
                <a:latin typeface="Arial"/>
                <a:cs typeface="Arial"/>
              </a:rPr>
              <a:t>free</a:t>
            </a:r>
            <a:r>
              <a:rPr sz="2904" spc="36" dirty="0">
                <a:latin typeface="Arial"/>
                <a:cs typeface="Arial"/>
              </a:rPr>
              <a:t> </a:t>
            </a:r>
            <a:r>
              <a:rPr sz="2904" spc="-5" dirty="0">
                <a:latin typeface="Arial"/>
                <a:cs typeface="Arial"/>
              </a:rPr>
              <a:t>object</a:t>
            </a:r>
            <a:endParaRPr sz="2904">
              <a:latin typeface="Arial"/>
              <a:cs typeface="Arial"/>
            </a:endParaRPr>
          </a:p>
        </p:txBody>
      </p:sp>
      <p:sp>
        <p:nvSpPr>
          <p:cNvPr id="6" name="object 6"/>
          <p:cNvSpPr txBox="1"/>
          <p:nvPr/>
        </p:nvSpPr>
        <p:spPr>
          <a:xfrm>
            <a:off x="2479126" y="2013601"/>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7" name="object 7"/>
          <p:cNvSpPr txBox="1"/>
          <p:nvPr/>
        </p:nvSpPr>
        <p:spPr>
          <a:xfrm>
            <a:off x="2773039" y="1905259"/>
            <a:ext cx="6477640"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File </a:t>
            </a:r>
            <a:r>
              <a:rPr sz="2541" dirty="0">
                <a:latin typeface="Arial"/>
                <a:cs typeface="Arial"/>
              </a:rPr>
              <a:t>name </a:t>
            </a:r>
            <a:r>
              <a:rPr sz="2541" spc="-5" dirty="0">
                <a:latin typeface="Arial"/>
                <a:cs typeface="Arial"/>
              </a:rPr>
              <a:t>cache </a:t>
            </a:r>
            <a:r>
              <a:rPr sz="2541" spc="-132" dirty="0">
                <a:latin typeface="Arial"/>
                <a:cs typeface="Arial"/>
              </a:rPr>
              <a:t>(</a:t>
            </a:r>
            <a:r>
              <a:rPr sz="2541" spc="-132" dirty="0">
                <a:latin typeface="Courier New"/>
                <a:cs typeface="Courier New"/>
              </a:rPr>
              <a:t>dentry</a:t>
            </a:r>
            <a:r>
              <a:rPr sz="2541" spc="-132" dirty="0">
                <a:latin typeface="Arial"/>
                <a:cs typeface="Arial"/>
              </a:rPr>
              <a:t>), </a:t>
            </a:r>
            <a:r>
              <a:rPr sz="2541" spc="-5" dirty="0">
                <a:latin typeface="Arial"/>
                <a:cs typeface="Arial"/>
              </a:rPr>
              <a:t>physical pages,</a:t>
            </a:r>
            <a:r>
              <a:rPr sz="2541" spc="127" dirty="0">
                <a:latin typeface="Arial"/>
                <a:cs typeface="Arial"/>
              </a:rPr>
              <a:t> </a:t>
            </a:r>
            <a:r>
              <a:rPr sz="2541" spc="-5" dirty="0">
                <a:latin typeface="Arial"/>
                <a:cs typeface="Arial"/>
              </a:rPr>
              <a:t>...</a:t>
            </a:r>
            <a:endParaRPr sz="2541">
              <a:latin typeface="Arial"/>
              <a:cs typeface="Arial"/>
            </a:endParaRPr>
          </a:p>
        </p:txBody>
      </p:sp>
    </p:spTree>
    <p:extLst>
      <p:ext uri="{BB962C8B-B14F-4D97-AF65-F5344CB8AC3E}">
        <p14:creationId xmlns:p14="http://schemas.microsoft.com/office/powerpoint/2010/main" val="20431174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170" y="564022"/>
            <a:ext cx="6873560" cy="503183"/>
          </a:xfrm>
          <a:prstGeom prst="rect">
            <a:avLst/>
          </a:prstGeom>
        </p:spPr>
        <p:txBody>
          <a:bodyPr vert="horz" wrap="square" lIns="0" tIns="11526" rIns="0" bIns="0" rtlCol="0" anchor="ctr">
            <a:spAutoFit/>
          </a:bodyPr>
          <a:lstStyle/>
          <a:p>
            <a:pPr marL="11526">
              <a:spcBef>
                <a:spcPts val="91"/>
              </a:spcBef>
            </a:pPr>
            <a:r>
              <a:rPr sz="3993" spc="-5"/>
              <a:t>Bottleneck: reference</a:t>
            </a:r>
            <a:r>
              <a:rPr sz="3993" spc="-59"/>
              <a:t> </a:t>
            </a:r>
            <a:r>
              <a:rPr sz="3993" spc="-5"/>
              <a:t>counting</a:t>
            </a:r>
            <a:endParaRPr sz="3993"/>
          </a:p>
        </p:txBody>
      </p:sp>
      <p:sp>
        <p:nvSpPr>
          <p:cNvPr id="3" name="object 3"/>
          <p:cNvSpPr txBox="1"/>
          <p:nvPr/>
        </p:nvSpPr>
        <p:spPr>
          <a:xfrm>
            <a:off x="2087242" y="1413095"/>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81154" y="1288615"/>
            <a:ext cx="7081029" cy="458556"/>
          </a:xfrm>
          <a:prstGeom prst="rect">
            <a:avLst/>
          </a:prstGeom>
        </p:spPr>
        <p:txBody>
          <a:bodyPr vert="horz" wrap="square" lIns="0" tIns="11526" rIns="0" bIns="0" rtlCol="0">
            <a:spAutoFit/>
          </a:bodyPr>
          <a:lstStyle/>
          <a:p>
            <a:pPr marL="11526">
              <a:spcBef>
                <a:spcPts val="91"/>
              </a:spcBef>
            </a:pPr>
            <a:r>
              <a:rPr sz="2904" dirty="0">
                <a:latin typeface="Arial"/>
                <a:cs typeface="Arial"/>
              </a:rPr>
              <a:t>Ref </a:t>
            </a:r>
            <a:r>
              <a:rPr sz="2904" spc="-5" dirty="0">
                <a:latin typeface="Arial"/>
                <a:cs typeface="Arial"/>
              </a:rPr>
              <a:t>count indicates if kernel </a:t>
            </a:r>
            <a:r>
              <a:rPr sz="2904" dirty="0">
                <a:latin typeface="Arial"/>
                <a:cs typeface="Arial"/>
              </a:rPr>
              <a:t>can </a:t>
            </a:r>
            <a:r>
              <a:rPr sz="2904" spc="-5" dirty="0">
                <a:latin typeface="Arial"/>
                <a:cs typeface="Arial"/>
              </a:rPr>
              <a:t>free</a:t>
            </a:r>
            <a:r>
              <a:rPr sz="2904" spc="36" dirty="0">
                <a:latin typeface="Arial"/>
                <a:cs typeface="Arial"/>
              </a:rPr>
              <a:t> </a:t>
            </a:r>
            <a:r>
              <a:rPr sz="2904" spc="-5" dirty="0">
                <a:latin typeface="Arial"/>
                <a:cs typeface="Arial"/>
              </a:rPr>
              <a:t>object</a:t>
            </a:r>
            <a:endParaRPr sz="2904">
              <a:latin typeface="Arial"/>
              <a:cs typeface="Arial"/>
            </a:endParaRPr>
          </a:p>
        </p:txBody>
      </p:sp>
      <p:sp>
        <p:nvSpPr>
          <p:cNvPr id="5" name="object 5"/>
          <p:cNvSpPr txBox="1"/>
          <p:nvPr/>
        </p:nvSpPr>
        <p:spPr>
          <a:xfrm>
            <a:off x="2479126" y="2013601"/>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73039" y="1905259"/>
            <a:ext cx="6477640"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File </a:t>
            </a:r>
            <a:r>
              <a:rPr sz="2541" dirty="0">
                <a:latin typeface="Arial"/>
                <a:cs typeface="Arial"/>
              </a:rPr>
              <a:t>name </a:t>
            </a:r>
            <a:r>
              <a:rPr sz="2541" spc="-5" dirty="0">
                <a:latin typeface="Arial"/>
                <a:cs typeface="Arial"/>
              </a:rPr>
              <a:t>cache </a:t>
            </a:r>
            <a:r>
              <a:rPr sz="2541" spc="-132" dirty="0">
                <a:latin typeface="Arial"/>
                <a:cs typeface="Arial"/>
              </a:rPr>
              <a:t>(</a:t>
            </a:r>
            <a:r>
              <a:rPr sz="2541" spc="-132" dirty="0">
                <a:latin typeface="Courier New"/>
                <a:cs typeface="Courier New"/>
              </a:rPr>
              <a:t>dentry</a:t>
            </a:r>
            <a:r>
              <a:rPr sz="2541" spc="-132" dirty="0">
                <a:latin typeface="Arial"/>
                <a:cs typeface="Arial"/>
              </a:rPr>
              <a:t>), </a:t>
            </a:r>
            <a:r>
              <a:rPr sz="2541" spc="-5" dirty="0">
                <a:latin typeface="Arial"/>
                <a:cs typeface="Arial"/>
              </a:rPr>
              <a:t>physical pages,</a:t>
            </a:r>
            <a:r>
              <a:rPr sz="2541" spc="127" dirty="0">
                <a:latin typeface="Arial"/>
                <a:cs typeface="Arial"/>
              </a:rPr>
              <a:t> </a:t>
            </a:r>
            <a:r>
              <a:rPr sz="2541" spc="-5" dirty="0">
                <a:latin typeface="Arial"/>
                <a:cs typeface="Arial"/>
              </a:rPr>
              <a:t>...</a:t>
            </a:r>
            <a:endParaRPr sz="2541">
              <a:latin typeface="Arial"/>
              <a:cs typeface="Arial"/>
            </a:endParaRPr>
          </a:p>
        </p:txBody>
      </p:sp>
      <p:sp>
        <p:nvSpPr>
          <p:cNvPr id="7" name="object 7"/>
          <p:cNvSpPr/>
          <p:nvPr/>
        </p:nvSpPr>
        <p:spPr>
          <a:xfrm>
            <a:off x="7329287" y="2955278"/>
            <a:ext cx="207469" cy="414938"/>
          </a:xfrm>
          <a:custGeom>
            <a:avLst/>
            <a:gdLst/>
            <a:ahLst/>
            <a:cxnLst/>
            <a:rect l="l" t="t" r="r" b="b"/>
            <a:pathLst>
              <a:path w="228600" h="457200">
                <a:moveTo>
                  <a:pt x="0" y="0"/>
                </a:moveTo>
                <a:lnTo>
                  <a:pt x="41969" y="3274"/>
                </a:lnTo>
                <a:lnTo>
                  <a:pt x="78581" y="11906"/>
                </a:lnTo>
                <a:lnTo>
                  <a:pt x="104477" y="24110"/>
                </a:lnTo>
                <a:lnTo>
                  <a:pt x="114300" y="38100"/>
                </a:lnTo>
                <a:lnTo>
                  <a:pt x="114300" y="190500"/>
                </a:lnTo>
                <a:lnTo>
                  <a:pt x="124122" y="204489"/>
                </a:lnTo>
                <a:lnTo>
                  <a:pt x="150018" y="216693"/>
                </a:lnTo>
                <a:lnTo>
                  <a:pt x="186630" y="225325"/>
                </a:lnTo>
                <a:lnTo>
                  <a:pt x="228600" y="228600"/>
                </a:lnTo>
                <a:lnTo>
                  <a:pt x="186630" y="231874"/>
                </a:lnTo>
                <a:lnTo>
                  <a:pt x="150018" y="240506"/>
                </a:lnTo>
                <a:lnTo>
                  <a:pt x="124122" y="252710"/>
                </a:lnTo>
                <a:lnTo>
                  <a:pt x="114300" y="266700"/>
                </a:lnTo>
                <a:lnTo>
                  <a:pt x="114300" y="419100"/>
                </a:lnTo>
                <a:lnTo>
                  <a:pt x="104477" y="433089"/>
                </a:lnTo>
                <a:lnTo>
                  <a:pt x="78581" y="445293"/>
                </a:lnTo>
                <a:lnTo>
                  <a:pt x="41969" y="453925"/>
                </a:lnTo>
                <a:lnTo>
                  <a:pt x="0" y="457200"/>
                </a:lnTo>
              </a:path>
            </a:pathLst>
          </a:custGeom>
          <a:ln w="36659">
            <a:solidFill>
              <a:srgbClr val="FF0000"/>
            </a:solidFill>
          </a:ln>
        </p:spPr>
        <p:txBody>
          <a:bodyPr wrap="square" lIns="0" tIns="0" rIns="0" bIns="0" rtlCol="0"/>
          <a:lstStyle/>
          <a:p>
            <a:endParaRPr sz="1634"/>
          </a:p>
        </p:txBody>
      </p:sp>
      <p:sp>
        <p:nvSpPr>
          <p:cNvPr id="8" name="object 8"/>
          <p:cNvSpPr/>
          <p:nvPr/>
        </p:nvSpPr>
        <p:spPr>
          <a:xfrm>
            <a:off x="7329287" y="295527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9" name="object 9"/>
          <p:cNvSpPr/>
          <p:nvPr/>
        </p:nvSpPr>
        <p:spPr>
          <a:xfrm>
            <a:off x="7536756" y="3370216"/>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0" name="object 10"/>
          <p:cNvSpPr txBox="1"/>
          <p:nvPr/>
        </p:nvSpPr>
        <p:spPr>
          <a:xfrm>
            <a:off x="7676222" y="2914939"/>
            <a:ext cx="2418165" cy="495417"/>
          </a:xfrm>
          <a:prstGeom prst="rect">
            <a:avLst/>
          </a:prstGeom>
        </p:spPr>
        <p:txBody>
          <a:bodyPr vert="horz" wrap="square" lIns="0" tIns="33426" rIns="0" bIns="0" rtlCol="0">
            <a:spAutoFit/>
          </a:bodyPr>
          <a:lstStyle/>
          <a:p>
            <a:pPr marL="11526" marR="4611">
              <a:lnSpc>
                <a:spcPts val="1824"/>
              </a:lnSpc>
              <a:spcBef>
                <a:spcPts val="263"/>
              </a:spcBef>
            </a:pPr>
            <a:r>
              <a:rPr sz="1634" dirty="0">
                <a:latin typeface="Arial"/>
                <a:cs typeface="Arial"/>
              </a:rPr>
              <a:t>A </a:t>
            </a:r>
            <a:r>
              <a:rPr sz="1634" spc="-5" dirty="0">
                <a:latin typeface="Arial"/>
                <a:cs typeface="Arial"/>
              </a:rPr>
              <a:t>single atomic</a:t>
            </a:r>
            <a:r>
              <a:rPr sz="1634" spc="-123" dirty="0">
                <a:latin typeface="Arial"/>
                <a:cs typeface="Arial"/>
              </a:rPr>
              <a:t> </a:t>
            </a:r>
            <a:r>
              <a:rPr sz="1634" spc="-9" dirty="0">
                <a:latin typeface="Arial"/>
                <a:cs typeface="Arial"/>
              </a:rPr>
              <a:t>instruction  </a:t>
            </a:r>
            <a:r>
              <a:rPr sz="1634" spc="-5" dirty="0">
                <a:latin typeface="Arial"/>
                <a:cs typeface="Arial"/>
              </a:rPr>
              <a:t>limits</a:t>
            </a:r>
            <a:r>
              <a:rPr sz="1634" spc="-45" dirty="0">
                <a:latin typeface="Arial"/>
                <a:cs typeface="Arial"/>
              </a:rPr>
              <a:t> </a:t>
            </a:r>
            <a:r>
              <a:rPr sz="1634" spc="-9" dirty="0">
                <a:latin typeface="Arial"/>
                <a:cs typeface="Arial"/>
              </a:rPr>
              <a:t>scalability?!</a:t>
            </a:r>
            <a:endParaRPr sz="1634">
              <a:latin typeface="Arial"/>
              <a:cs typeface="Arial"/>
            </a:endParaRPr>
          </a:p>
        </p:txBody>
      </p:sp>
      <p:sp>
        <p:nvSpPr>
          <p:cNvPr id="11" name="object 11"/>
          <p:cNvSpPr txBox="1"/>
          <p:nvPr/>
        </p:nvSpPr>
        <p:spPr>
          <a:xfrm>
            <a:off x="2099918" y="2413555"/>
            <a:ext cx="3515445" cy="569341"/>
          </a:xfrm>
          <a:prstGeom prst="rect">
            <a:avLst/>
          </a:prstGeom>
        </p:spPr>
        <p:txBody>
          <a:bodyPr vert="horz" wrap="square" lIns="0" tIns="40341" rIns="0" bIns="0" rtlCol="0">
            <a:spAutoFit/>
          </a:bodyPr>
          <a:lstStyle/>
          <a:p>
            <a:pPr marL="11526">
              <a:spcBef>
                <a:spcPts val="318"/>
              </a:spcBef>
            </a:pPr>
            <a:r>
              <a:rPr sz="1634" spc="-127" dirty="0">
                <a:latin typeface="Courier New"/>
                <a:cs typeface="Courier New"/>
              </a:rPr>
              <a:t>void dput(struct dentry</a:t>
            </a:r>
            <a:r>
              <a:rPr sz="1634" spc="-118" dirty="0">
                <a:latin typeface="Courier New"/>
                <a:cs typeface="Courier New"/>
              </a:rPr>
              <a:t> </a:t>
            </a:r>
            <a:r>
              <a:rPr sz="1634" spc="-127" dirty="0">
                <a:latin typeface="Courier New"/>
                <a:cs typeface="Courier New"/>
              </a:rPr>
              <a:t>*dentry)</a:t>
            </a:r>
            <a:endParaRPr sz="1634">
              <a:latin typeface="Courier New"/>
              <a:cs typeface="Courier New"/>
            </a:endParaRPr>
          </a:p>
          <a:p>
            <a:pPr marL="11526">
              <a:spcBef>
                <a:spcPts val="227"/>
              </a:spcBef>
            </a:pPr>
            <a:r>
              <a:rPr sz="1634" spc="-127" dirty="0">
                <a:latin typeface="Courier New"/>
                <a:cs typeface="Courier New"/>
              </a:rPr>
              <a:t>{</a:t>
            </a:r>
            <a:endParaRPr sz="1634">
              <a:latin typeface="Courier New"/>
              <a:cs typeface="Courier New"/>
            </a:endParaRPr>
          </a:p>
        </p:txBody>
      </p:sp>
      <p:sp>
        <p:nvSpPr>
          <p:cNvPr id="12" name="object 12"/>
          <p:cNvSpPr txBox="1"/>
          <p:nvPr/>
        </p:nvSpPr>
        <p:spPr>
          <a:xfrm>
            <a:off x="2142565" y="3041724"/>
            <a:ext cx="5186723" cy="218008"/>
          </a:xfrm>
          <a:prstGeom prst="rect">
            <a:avLst/>
          </a:prstGeom>
          <a:solidFill>
            <a:srgbClr val="FF0000"/>
          </a:solidFill>
        </p:spPr>
        <p:txBody>
          <a:bodyPr vert="horz" wrap="square" lIns="0" tIns="0" rIns="0" bIns="0" rtlCol="0">
            <a:spAutoFit/>
          </a:bodyPr>
          <a:lstStyle/>
          <a:p>
            <a:pPr marL="406864">
              <a:lnSpc>
                <a:spcPts val="1714"/>
              </a:lnSpc>
            </a:pPr>
            <a:r>
              <a:rPr sz="1634" spc="-132" dirty="0">
                <a:solidFill>
                  <a:srgbClr val="FFFFFF"/>
                </a:solidFill>
                <a:latin typeface="Courier New"/>
                <a:cs typeface="Courier New"/>
              </a:rPr>
              <a:t>if</a:t>
            </a:r>
            <a:r>
              <a:rPr sz="1634" spc="-100" dirty="0">
                <a:solidFill>
                  <a:srgbClr val="FFFFFF"/>
                </a:solidFill>
                <a:latin typeface="Courier New"/>
                <a:cs typeface="Courier New"/>
              </a:rPr>
              <a:t> </a:t>
            </a:r>
            <a:r>
              <a:rPr sz="1634" spc="-127" dirty="0">
                <a:solidFill>
                  <a:srgbClr val="FFFFFF"/>
                </a:solidFill>
                <a:latin typeface="Courier New"/>
                <a:cs typeface="Courier New"/>
              </a:rPr>
              <a:t>(!atomic_dec_and_test(&amp;dentry-&gt;ref))</a:t>
            </a:r>
            <a:endParaRPr sz="1634">
              <a:latin typeface="Courier New"/>
              <a:cs typeface="Courier New"/>
            </a:endParaRPr>
          </a:p>
        </p:txBody>
      </p:sp>
      <p:sp>
        <p:nvSpPr>
          <p:cNvPr id="13" name="object 13"/>
          <p:cNvSpPr txBox="1"/>
          <p:nvPr/>
        </p:nvSpPr>
        <p:spPr>
          <a:xfrm>
            <a:off x="2537910" y="3248041"/>
            <a:ext cx="2205510" cy="574998"/>
          </a:xfrm>
          <a:prstGeom prst="rect">
            <a:avLst/>
          </a:prstGeom>
        </p:spPr>
        <p:txBody>
          <a:bodyPr vert="horz" wrap="square" lIns="0" tIns="11526" rIns="0" bIns="0" rtlCol="0">
            <a:spAutoFit/>
          </a:bodyPr>
          <a:lstStyle/>
          <a:p>
            <a:pPr marL="11526" marR="4611" indent="436833">
              <a:lnSpc>
                <a:spcPct val="111600"/>
              </a:lnSpc>
              <a:spcBef>
                <a:spcPts val="91"/>
              </a:spcBef>
            </a:pPr>
            <a:r>
              <a:rPr sz="1634" spc="-127" dirty="0">
                <a:latin typeface="Courier New"/>
                <a:cs typeface="Courier New"/>
              </a:rPr>
              <a:t>return;  dentry_free(dentry);</a:t>
            </a:r>
            <a:endParaRPr sz="1634">
              <a:latin typeface="Courier New"/>
              <a:cs typeface="Courier New"/>
            </a:endParaRPr>
          </a:p>
        </p:txBody>
      </p:sp>
      <p:sp>
        <p:nvSpPr>
          <p:cNvPr id="14" name="object 14"/>
          <p:cNvSpPr txBox="1"/>
          <p:nvPr/>
        </p:nvSpPr>
        <p:spPr>
          <a:xfrm>
            <a:off x="2099920" y="3832413"/>
            <a:ext cx="131973" cy="263118"/>
          </a:xfrm>
          <a:prstGeom prst="rect">
            <a:avLst/>
          </a:prstGeom>
        </p:spPr>
        <p:txBody>
          <a:bodyPr vert="horz" wrap="square" lIns="0" tIns="11526" rIns="0" bIns="0" rtlCol="0">
            <a:spAutoFit/>
          </a:bodyPr>
          <a:lstStyle/>
          <a:p>
            <a:pPr marL="11526">
              <a:spcBef>
                <a:spcPts val="91"/>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3461985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170" y="564022"/>
            <a:ext cx="6873560" cy="503183"/>
          </a:xfrm>
          <a:prstGeom prst="rect">
            <a:avLst/>
          </a:prstGeom>
        </p:spPr>
        <p:txBody>
          <a:bodyPr vert="horz" wrap="square" lIns="0" tIns="11526" rIns="0" bIns="0" rtlCol="0" anchor="ctr">
            <a:spAutoFit/>
          </a:bodyPr>
          <a:lstStyle/>
          <a:p>
            <a:pPr marL="11526">
              <a:spcBef>
                <a:spcPts val="91"/>
              </a:spcBef>
            </a:pPr>
            <a:r>
              <a:rPr sz="3993" spc="-5"/>
              <a:t>Bottleneck: reference</a:t>
            </a:r>
            <a:r>
              <a:rPr sz="3993" spc="-59"/>
              <a:t> </a:t>
            </a:r>
            <a:r>
              <a:rPr sz="3993" spc="-5"/>
              <a:t>counting</a:t>
            </a:r>
            <a:endParaRPr sz="3993"/>
          </a:p>
        </p:txBody>
      </p:sp>
      <p:sp>
        <p:nvSpPr>
          <p:cNvPr id="3" name="object 3"/>
          <p:cNvSpPr txBox="1"/>
          <p:nvPr/>
        </p:nvSpPr>
        <p:spPr>
          <a:xfrm>
            <a:off x="2064190" y="4435225"/>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064190" y="5012680"/>
            <a:ext cx="155025" cy="206041"/>
          </a:xfrm>
          <a:prstGeom prst="rect">
            <a:avLst/>
          </a:prstGeom>
        </p:spPr>
        <p:txBody>
          <a:bodyPr vert="horz" wrap="square" lIns="0" tIns="10373" rIns="0" bIns="0" rtlCol="0">
            <a:spAutoFit/>
          </a:bodyPr>
          <a:lstStyle/>
          <a:p>
            <a:pPr marL="11526">
              <a:spcBef>
                <a:spcPts val="82"/>
              </a:spcBef>
            </a:pPr>
            <a:r>
              <a:rPr sz="1271" spc="227" dirty="0">
                <a:latin typeface="Calibri"/>
                <a:cs typeface="Calibri"/>
              </a:rPr>
              <a:t>●</a:t>
            </a:r>
            <a:endParaRPr sz="1271">
              <a:latin typeface="Calibri"/>
              <a:cs typeface="Calibri"/>
            </a:endParaRPr>
          </a:p>
        </p:txBody>
      </p:sp>
      <p:sp>
        <p:nvSpPr>
          <p:cNvPr id="5" name="object 5"/>
          <p:cNvSpPr txBox="1"/>
          <p:nvPr/>
        </p:nvSpPr>
        <p:spPr>
          <a:xfrm>
            <a:off x="2358102" y="4175887"/>
            <a:ext cx="7288498" cy="1620650"/>
          </a:xfrm>
          <a:prstGeom prst="rect">
            <a:avLst/>
          </a:prstGeom>
        </p:spPr>
        <p:txBody>
          <a:bodyPr vert="horz" wrap="square" lIns="0" tIns="146381" rIns="0" bIns="0" rtlCol="0">
            <a:spAutoFit/>
          </a:bodyPr>
          <a:lstStyle/>
          <a:p>
            <a:pPr marL="11526">
              <a:spcBef>
                <a:spcPts val="1153"/>
              </a:spcBef>
            </a:pPr>
            <a:r>
              <a:rPr sz="2904" spc="-5" dirty="0">
                <a:latin typeface="Arial"/>
                <a:cs typeface="Arial"/>
              </a:rPr>
              <a:t>Reading the reference </a:t>
            </a:r>
            <a:r>
              <a:rPr sz="2904" dirty="0">
                <a:latin typeface="Arial"/>
                <a:cs typeface="Arial"/>
              </a:rPr>
              <a:t>count </a:t>
            </a:r>
            <a:r>
              <a:rPr sz="2904" spc="-5" dirty="0">
                <a:latin typeface="Arial"/>
                <a:cs typeface="Arial"/>
              </a:rPr>
              <a:t>is</a:t>
            </a:r>
            <a:r>
              <a:rPr sz="2904" spc="9" dirty="0">
                <a:latin typeface="Arial"/>
                <a:cs typeface="Arial"/>
              </a:rPr>
              <a:t> </a:t>
            </a:r>
            <a:r>
              <a:rPr sz="2904" dirty="0">
                <a:latin typeface="Arial"/>
                <a:cs typeface="Arial"/>
              </a:rPr>
              <a:t>slow</a:t>
            </a:r>
            <a:endParaRPr sz="2904">
              <a:latin typeface="Arial"/>
              <a:cs typeface="Arial"/>
            </a:endParaRPr>
          </a:p>
          <a:p>
            <a:pPr marL="11526" marR="4611">
              <a:lnSpc>
                <a:spcPts val="3258"/>
              </a:lnSpc>
              <a:spcBef>
                <a:spcPts val="1357"/>
              </a:spcBef>
            </a:pPr>
            <a:r>
              <a:rPr sz="2904" spc="-5" dirty="0">
                <a:latin typeface="Arial"/>
                <a:cs typeface="Arial"/>
              </a:rPr>
              <a:t>Reading the reference </a:t>
            </a:r>
            <a:r>
              <a:rPr sz="2904" dirty="0">
                <a:latin typeface="Arial"/>
                <a:cs typeface="Arial"/>
              </a:rPr>
              <a:t>count </a:t>
            </a:r>
            <a:r>
              <a:rPr sz="2904" spc="-5" dirty="0">
                <a:latin typeface="Arial"/>
                <a:cs typeface="Arial"/>
              </a:rPr>
              <a:t>delays memory  operations from other</a:t>
            </a:r>
            <a:r>
              <a:rPr sz="2904" spc="-9" dirty="0">
                <a:latin typeface="Arial"/>
                <a:cs typeface="Arial"/>
              </a:rPr>
              <a:t> </a:t>
            </a:r>
            <a:r>
              <a:rPr sz="2904" spc="-5" dirty="0">
                <a:latin typeface="Arial"/>
                <a:cs typeface="Arial"/>
              </a:rPr>
              <a:t>cores</a:t>
            </a:r>
            <a:endParaRPr sz="2904">
              <a:latin typeface="Arial"/>
              <a:cs typeface="Arial"/>
            </a:endParaRPr>
          </a:p>
        </p:txBody>
      </p:sp>
      <p:sp>
        <p:nvSpPr>
          <p:cNvPr id="6" name="object 6"/>
          <p:cNvSpPr txBox="1"/>
          <p:nvPr/>
        </p:nvSpPr>
        <p:spPr>
          <a:xfrm>
            <a:off x="2087242" y="1413095"/>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7" name="object 7"/>
          <p:cNvSpPr txBox="1"/>
          <p:nvPr/>
        </p:nvSpPr>
        <p:spPr>
          <a:xfrm>
            <a:off x="2381154" y="1288615"/>
            <a:ext cx="7081029" cy="458556"/>
          </a:xfrm>
          <a:prstGeom prst="rect">
            <a:avLst/>
          </a:prstGeom>
        </p:spPr>
        <p:txBody>
          <a:bodyPr vert="horz" wrap="square" lIns="0" tIns="11526" rIns="0" bIns="0" rtlCol="0">
            <a:spAutoFit/>
          </a:bodyPr>
          <a:lstStyle/>
          <a:p>
            <a:pPr marL="11526">
              <a:spcBef>
                <a:spcPts val="91"/>
              </a:spcBef>
            </a:pPr>
            <a:r>
              <a:rPr sz="2904" dirty="0">
                <a:latin typeface="Arial"/>
                <a:cs typeface="Arial"/>
              </a:rPr>
              <a:t>Ref </a:t>
            </a:r>
            <a:r>
              <a:rPr sz="2904" spc="-5" dirty="0">
                <a:latin typeface="Arial"/>
                <a:cs typeface="Arial"/>
              </a:rPr>
              <a:t>count indicates if kernel </a:t>
            </a:r>
            <a:r>
              <a:rPr sz="2904" dirty="0">
                <a:latin typeface="Arial"/>
                <a:cs typeface="Arial"/>
              </a:rPr>
              <a:t>can </a:t>
            </a:r>
            <a:r>
              <a:rPr sz="2904" spc="-5" dirty="0">
                <a:latin typeface="Arial"/>
                <a:cs typeface="Arial"/>
              </a:rPr>
              <a:t>free</a:t>
            </a:r>
            <a:r>
              <a:rPr sz="2904" spc="36" dirty="0">
                <a:latin typeface="Arial"/>
                <a:cs typeface="Arial"/>
              </a:rPr>
              <a:t> </a:t>
            </a:r>
            <a:r>
              <a:rPr sz="2904" spc="-5" dirty="0">
                <a:latin typeface="Arial"/>
                <a:cs typeface="Arial"/>
              </a:rPr>
              <a:t>object</a:t>
            </a:r>
            <a:endParaRPr sz="2904">
              <a:latin typeface="Arial"/>
              <a:cs typeface="Arial"/>
            </a:endParaRPr>
          </a:p>
        </p:txBody>
      </p:sp>
      <p:sp>
        <p:nvSpPr>
          <p:cNvPr id="8" name="object 8"/>
          <p:cNvSpPr txBox="1"/>
          <p:nvPr/>
        </p:nvSpPr>
        <p:spPr>
          <a:xfrm>
            <a:off x="2479126" y="2013601"/>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9" name="object 9"/>
          <p:cNvSpPr txBox="1"/>
          <p:nvPr/>
        </p:nvSpPr>
        <p:spPr>
          <a:xfrm>
            <a:off x="2773039" y="1905259"/>
            <a:ext cx="6477640"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File </a:t>
            </a:r>
            <a:r>
              <a:rPr sz="2541" dirty="0">
                <a:latin typeface="Arial"/>
                <a:cs typeface="Arial"/>
              </a:rPr>
              <a:t>name </a:t>
            </a:r>
            <a:r>
              <a:rPr sz="2541" spc="-5" dirty="0">
                <a:latin typeface="Arial"/>
                <a:cs typeface="Arial"/>
              </a:rPr>
              <a:t>cache </a:t>
            </a:r>
            <a:r>
              <a:rPr sz="2541" spc="-132" dirty="0">
                <a:latin typeface="Arial"/>
                <a:cs typeface="Arial"/>
              </a:rPr>
              <a:t>(</a:t>
            </a:r>
            <a:r>
              <a:rPr sz="2541" spc="-132" dirty="0">
                <a:latin typeface="Courier New"/>
                <a:cs typeface="Courier New"/>
              </a:rPr>
              <a:t>dentry</a:t>
            </a:r>
            <a:r>
              <a:rPr sz="2541" spc="-132" dirty="0">
                <a:latin typeface="Arial"/>
                <a:cs typeface="Arial"/>
              </a:rPr>
              <a:t>), </a:t>
            </a:r>
            <a:r>
              <a:rPr sz="2541" spc="-5" dirty="0">
                <a:latin typeface="Arial"/>
                <a:cs typeface="Arial"/>
              </a:rPr>
              <a:t>physical pages,</a:t>
            </a:r>
            <a:r>
              <a:rPr sz="2541" spc="127" dirty="0">
                <a:latin typeface="Arial"/>
                <a:cs typeface="Arial"/>
              </a:rPr>
              <a:t> </a:t>
            </a:r>
            <a:r>
              <a:rPr sz="2541" spc="-5" dirty="0">
                <a:latin typeface="Arial"/>
                <a:cs typeface="Arial"/>
              </a:rPr>
              <a:t>...</a:t>
            </a:r>
            <a:endParaRPr sz="2541">
              <a:latin typeface="Arial"/>
              <a:cs typeface="Arial"/>
            </a:endParaRPr>
          </a:p>
        </p:txBody>
      </p:sp>
      <p:sp>
        <p:nvSpPr>
          <p:cNvPr id="10" name="object 10"/>
          <p:cNvSpPr/>
          <p:nvPr/>
        </p:nvSpPr>
        <p:spPr>
          <a:xfrm>
            <a:off x="7329287" y="2955278"/>
            <a:ext cx="207469" cy="414938"/>
          </a:xfrm>
          <a:custGeom>
            <a:avLst/>
            <a:gdLst/>
            <a:ahLst/>
            <a:cxnLst/>
            <a:rect l="l" t="t" r="r" b="b"/>
            <a:pathLst>
              <a:path w="228600" h="457200">
                <a:moveTo>
                  <a:pt x="0" y="0"/>
                </a:moveTo>
                <a:lnTo>
                  <a:pt x="41969" y="3274"/>
                </a:lnTo>
                <a:lnTo>
                  <a:pt x="78581" y="11906"/>
                </a:lnTo>
                <a:lnTo>
                  <a:pt x="104477" y="24110"/>
                </a:lnTo>
                <a:lnTo>
                  <a:pt x="114300" y="38100"/>
                </a:lnTo>
                <a:lnTo>
                  <a:pt x="114300" y="190500"/>
                </a:lnTo>
                <a:lnTo>
                  <a:pt x="124122" y="204489"/>
                </a:lnTo>
                <a:lnTo>
                  <a:pt x="150018" y="216693"/>
                </a:lnTo>
                <a:lnTo>
                  <a:pt x="186630" y="225325"/>
                </a:lnTo>
                <a:lnTo>
                  <a:pt x="228600" y="228600"/>
                </a:lnTo>
                <a:lnTo>
                  <a:pt x="186630" y="231874"/>
                </a:lnTo>
                <a:lnTo>
                  <a:pt x="150018" y="240506"/>
                </a:lnTo>
                <a:lnTo>
                  <a:pt x="124122" y="252710"/>
                </a:lnTo>
                <a:lnTo>
                  <a:pt x="114300" y="266700"/>
                </a:lnTo>
                <a:lnTo>
                  <a:pt x="114300" y="419100"/>
                </a:lnTo>
                <a:lnTo>
                  <a:pt x="104477" y="433089"/>
                </a:lnTo>
                <a:lnTo>
                  <a:pt x="78581" y="445293"/>
                </a:lnTo>
                <a:lnTo>
                  <a:pt x="41969" y="453925"/>
                </a:lnTo>
                <a:lnTo>
                  <a:pt x="0" y="457200"/>
                </a:lnTo>
              </a:path>
            </a:pathLst>
          </a:custGeom>
          <a:ln w="36659">
            <a:solidFill>
              <a:srgbClr val="FF0000"/>
            </a:solidFill>
          </a:ln>
        </p:spPr>
        <p:txBody>
          <a:bodyPr wrap="square" lIns="0" tIns="0" rIns="0" bIns="0" rtlCol="0"/>
          <a:lstStyle/>
          <a:p>
            <a:endParaRPr sz="1634"/>
          </a:p>
        </p:txBody>
      </p:sp>
      <p:sp>
        <p:nvSpPr>
          <p:cNvPr id="11" name="object 11"/>
          <p:cNvSpPr/>
          <p:nvPr/>
        </p:nvSpPr>
        <p:spPr>
          <a:xfrm>
            <a:off x="7329287" y="295527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2" name="object 12"/>
          <p:cNvSpPr/>
          <p:nvPr/>
        </p:nvSpPr>
        <p:spPr>
          <a:xfrm>
            <a:off x="7536756" y="3370216"/>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3" name="object 13"/>
          <p:cNvSpPr txBox="1"/>
          <p:nvPr/>
        </p:nvSpPr>
        <p:spPr>
          <a:xfrm>
            <a:off x="7676222" y="2914939"/>
            <a:ext cx="2418165" cy="495417"/>
          </a:xfrm>
          <a:prstGeom prst="rect">
            <a:avLst/>
          </a:prstGeom>
        </p:spPr>
        <p:txBody>
          <a:bodyPr vert="horz" wrap="square" lIns="0" tIns="33426" rIns="0" bIns="0" rtlCol="0">
            <a:spAutoFit/>
          </a:bodyPr>
          <a:lstStyle/>
          <a:p>
            <a:pPr marL="11526" marR="4611">
              <a:lnSpc>
                <a:spcPts val="1824"/>
              </a:lnSpc>
              <a:spcBef>
                <a:spcPts val="263"/>
              </a:spcBef>
            </a:pPr>
            <a:r>
              <a:rPr sz="1634" dirty="0">
                <a:latin typeface="Arial"/>
                <a:cs typeface="Arial"/>
              </a:rPr>
              <a:t>A </a:t>
            </a:r>
            <a:r>
              <a:rPr sz="1634" spc="-5" dirty="0">
                <a:latin typeface="Arial"/>
                <a:cs typeface="Arial"/>
              </a:rPr>
              <a:t>single atomic</a:t>
            </a:r>
            <a:r>
              <a:rPr sz="1634" spc="-123" dirty="0">
                <a:latin typeface="Arial"/>
                <a:cs typeface="Arial"/>
              </a:rPr>
              <a:t> </a:t>
            </a:r>
            <a:r>
              <a:rPr sz="1634" spc="-9" dirty="0">
                <a:latin typeface="Arial"/>
                <a:cs typeface="Arial"/>
              </a:rPr>
              <a:t>instruction  </a:t>
            </a:r>
            <a:r>
              <a:rPr sz="1634" spc="-5" dirty="0">
                <a:latin typeface="Arial"/>
                <a:cs typeface="Arial"/>
              </a:rPr>
              <a:t>limits</a:t>
            </a:r>
            <a:r>
              <a:rPr sz="1634" spc="-45" dirty="0">
                <a:latin typeface="Arial"/>
                <a:cs typeface="Arial"/>
              </a:rPr>
              <a:t> </a:t>
            </a:r>
            <a:r>
              <a:rPr sz="1634" spc="-9" dirty="0">
                <a:latin typeface="Arial"/>
                <a:cs typeface="Arial"/>
              </a:rPr>
              <a:t>scalability?!</a:t>
            </a:r>
            <a:endParaRPr sz="1634">
              <a:latin typeface="Arial"/>
              <a:cs typeface="Arial"/>
            </a:endParaRPr>
          </a:p>
        </p:txBody>
      </p:sp>
      <p:sp>
        <p:nvSpPr>
          <p:cNvPr id="14" name="object 14"/>
          <p:cNvSpPr txBox="1"/>
          <p:nvPr/>
        </p:nvSpPr>
        <p:spPr>
          <a:xfrm>
            <a:off x="2101073" y="2412403"/>
            <a:ext cx="3514292" cy="570504"/>
          </a:xfrm>
          <a:prstGeom prst="rect">
            <a:avLst/>
          </a:prstGeom>
        </p:spPr>
        <p:txBody>
          <a:bodyPr vert="horz" wrap="square" lIns="0" tIns="41493" rIns="0" bIns="0" rtlCol="0">
            <a:spAutoFit/>
          </a:bodyPr>
          <a:lstStyle/>
          <a:p>
            <a:pPr marL="11526">
              <a:spcBef>
                <a:spcPts val="326"/>
              </a:spcBef>
            </a:pPr>
            <a:r>
              <a:rPr sz="1634" spc="-127" dirty="0">
                <a:latin typeface="Courier New"/>
                <a:cs typeface="Courier New"/>
              </a:rPr>
              <a:t>void dput(struct dentry *dentry)</a:t>
            </a:r>
            <a:endParaRPr sz="1634">
              <a:latin typeface="Courier New"/>
              <a:cs typeface="Courier New"/>
            </a:endParaRPr>
          </a:p>
          <a:p>
            <a:pPr marL="11526">
              <a:spcBef>
                <a:spcPts val="236"/>
              </a:spcBef>
            </a:pPr>
            <a:r>
              <a:rPr sz="1634" spc="-127" dirty="0">
                <a:latin typeface="Courier New"/>
                <a:cs typeface="Courier New"/>
              </a:rPr>
              <a:t>{</a:t>
            </a:r>
            <a:endParaRPr sz="1634">
              <a:latin typeface="Courier New"/>
              <a:cs typeface="Courier New"/>
            </a:endParaRPr>
          </a:p>
        </p:txBody>
      </p:sp>
      <p:sp>
        <p:nvSpPr>
          <p:cNvPr id="15" name="object 15"/>
          <p:cNvSpPr txBox="1"/>
          <p:nvPr/>
        </p:nvSpPr>
        <p:spPr>
          <a:xfrm>
            <a:off x="2142565" y="3041724"/>
            <a:ext cx="5186723" cy="218008"/>
          </a:xfrm>
          <a:prstGeom prst="rect">
            <a:avLst/>
          </a:prstGeom>
          <a:solidFill>
            <a:srgbClr val="FF0000"/>
          </a:solidFill>
        </p:spPr>
        <p:txBody>
          <a:bodyPr vert="horz" wrap="square" lIns="0" tIns="0" rIns="0" bIns="0" rtlCol="0">
            <a:spAutoFit/>
          </a:bodyPr>
          <a:lstStyle/>
          <a:p>
            <a:pPr marL="406864">
              <a:lnSpc>
                <a:spcPts val="1714"/>
              </a:lnSpc>
            </a:pPr>
            <a:r>
              <a:rPr sz="1634" spc="-127" dirty="0">
                <a:solidFill>
                  <a:srgbClr val="FFFFFF"/>
                </a:solidFill>
                <a:latin typeface="Courier New"/>
                <a:cs typeface="Courier New"/>
              </a:rPr>
              <a:t>if</a:t>
            </a:r>
            <a:r>
              <a:rPr sz="1634" spc="-118" dirty="0">
                <a:solidFill>
                  <a:srgbClr val="FFFFFF"/>
                </a:solidFill>
                <a:latin typeface="Courier New"/>
                <a:cs typeface="Courier New"/>
              </a:rPr>
              <a:t> </a:t>
            </a:r>
            <a:r>
              <a:rPr sz="1634" spc="-127" dirty="0">
                <a:solidFill>
                  <a:srgbClr val="FFFFFF"/>
                </a:solidFill>
                <a:latin typeface="Courier New"/>
                <a:cs typeface="Courier New"/>
              </a:rPr>
              <a:t>(!atomic_dec_and_test(&amp;dentry-&gt;ref))</a:t>
            </a:r>
            <a:endParaRPr sz="1634">
              <a:latin typeface="Courier New"/>
              <a:cs typeface="Courier New"/>
            </a:endParaRPr>
          </a:p>
        </p:txBody>
      </p:sp>
      <p:sp>
        <p:nvSpPr>
          <p:cNvPr id="16" name="object 16"/>
          <p:cNvSpPr txBox="1"/>
          <p:nvPr/>
        </p:nvSpPr>
        <p:spPr>
          <a:xfrm>
            <a:off x="2537910" y="3248041"/>
            <a:ext cx="2205510" cy="574998"/>
          </a:xfrm>
          <a:prstGeom prst="rect">
            <a:avLst/>
          </a:prstGeom>
        </p:spPr>
        <p:txBody>
          <a:bodyPr vert="horz" wrap="square" lIns="0" tIns="11526" rIns="0" bIns="0" rtlCol="0">
            <a:spAutoFit/>
          </a:bodyPr>
          <a:lstStyle/>
          <a:p>
            <a:pPr marL="11526" marR="4611" indent="436833">
              <a:lnSpc>
                <a:spcPct val="111600"/>
              </a:lnSpc>
              <a:spcBef>
                <a:spcPts val="91"/>
              </a:spcBef>
            </a:pPr>
            <a:r>
              <a:rPr sz="1634" spc="-127" dirty="0">
                <a:latin typeface="Courier New"/>
                <a:cs typeface="Courier New"/>
              </a:rPr>
              <a:t>return;  dentry_free(dentry);</a:t>
            </a:r>
            <a:endParaRPr sz="1634">
              <a:latin typeface="Courier New"/>
              <a:cs typeface="Courier New"/>
            </a:endParaRPr>
          </a:p>
        </p:txBody>
      </p:sp>
      <p:sp>
        <p:nvSpPr>
          <p:cNvPr id="17" name="object 17"/>
          <p:cNvSpPr txBox="1"/>
          <p:nvPr/>
        </p:nvSpPr>
        <p:spPr>
          <a:xfrm>
            <a:off x="2101073" y="3833566"/>
            <a:ext cx="131973" cy="263118"/>
          </a:xfrm>
          <a:prstGeom prst="rect">
            <a:avLst/>
          </a:prstGeom>
        </p:spPr>
        <p:txBody>
          <a:bodyPr vert="horz" wrap="square" lIns="0" tIns="11526" rIns="0" bIns="0" rtlCol="0">
            <a:spAutoFit/>
          </a:bodyPr>
          <a:lstStyle/>
          <a:p>
            <a:pPr marL="11526">
              <a:spcBef>
                <a:spcPts val="91"/>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758407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1694"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3" name="object 3"/>
          <p:cNvSpPr/>
          <p:nvPr/>
        </p:nvSpPr>
        <p:spPr>
          <a:xfrm>
            <a:off x="2142565" y="1898340"/>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4" name="object 4"/>
          <p:cNvSpPr txBox="1">
            <a:spLocks noGrp="1"/>
          </p:cNvSpPr>
          <p:nvPr>
            <p:ph type="title"/>
          </p:nvPr>
        </p:nvSpPr>
        <p:spPr>
          <a:xfrm>
            <a:off x="2469906" y="564022"/>
            <a:ext cx="7241241" cy="503183"/>
          </a:xfrm>
          <a:prstGeom prst="rect">
            <a:avLst/>
          </a:prstGeom>
        </p:spPr>
        <p:txBody>
          <a:bodyPr vert="horz" wrap="square" lIns="0" tIns="11526" rIns="0" bIns="0" rtlCol="0" anchor="ctr">
            <a:spAutoFit/>
          </a:bodyPr>
          <a:lstStyle/>
          <a:p>
            <a:pPr marL="11526">
              <a:spcBef>
                <a:spcPts val="91"/>
              </a:spcBef>
            </a:pPr>
            <a:r>
              <a:rPr sz="3993" spc="-5"/>
              <a:t>Reading reference count </a:t>
            </a:r>
            <a:r>
              <a:rPr sz="3993"/>
              <a:t>is</a:t>
            </a:r>
            <a:r>
              <a:rPr sz="3993" spc="-45"/>
              <a:t> </a:t>
            </a:r>
            <a:r>
              <a:rPr sz="3993" spc="-5"/>
              <a:t>slow</a:t>
            </a:r>
            <a:endParaRPr sz="3993"/>
          </a:p>
        </p:txBody>
      </p:sp>
      <p:sp>
        <p:nvSpPr>
          <p:cNvPr id="5" name="object 5"/>
          <p:cNvSpPr txBox="1"/>
          <p:nvPr/>
        </p:nvSpPr>
        <p:spPr>
          <a:xfrm>
            <a:off x="1935096" y="1244815"/>
            <a:ext cx="5601661" cy="1712559"/>
          </a:xfrm>
          <a:prstGeom prst="rect">
            <a:avLst/>
          </a:prstGeom>
          <a:ln w="3175">
            <a:solidFill>
              <a:srgbClr val="000000"/>
            </a:solidFill>
          </a:ln>
        </p:spPr>
        <p:txBody>
          <a:bodyPr vert="horz" wrap="square" lIns="0" tIns="65698" rIns="0" bIns="0" rtlCol="0">
            <a:spAutoFit/>
          </a:bodyPr>
          <a:lstStyle/>
          <a:p>
            <a:pPr marL="175770">
              <a:spcBef>
                <a:spcPts val="517"/>
              </a:spcBef>
            </a:pPr>
            <a:r>
              <a:rPr sz="1634" spc="-127" dirty="0">
                <a:latin typeface="Courier New"/>
                <a:cs typeface="Courier New"/>
              </a:rPr>
              <a:t>void dput(struct dentry</a:t>
            </a:r>
            <a:r>
              <a:rPr sz="1634" spc="-118" dirty="0">
                <a:latin typeface="Courier New"/>
                <a:cs typeface="Courier New"/>
              </a:rPr>
              <a:t> </a:t>
            </a:r>
            <a:r>
              <a:rPr sz="1634" spc="-127" dirty="0">
                <a:latin typeface="Courier New"/>
                <a:cs typeface="Courier New"/>
              </a:rPr>
              <a:t>*dentry)</a:t>
            </a:r>
            <a:endParaRPr sz="1634">
              <a:latin typeface="Courier New"/>
              <a:cs typeface="Courier New"/>
            </a:endParaRPr>
          </a:p>
          <a:p>
            <a:pPr marL="175770">
              <a:spcBef>
                <a:spcPts val="227"/>
              </a:spcBef>
            </a:pPr>
            <a:r>
              <a:rPr sz="1634" spc="-127" dirty="0">
                <a:latin typeface="Courier New"/>
                <a:cs typeface="Courier New"/>
              </a:rPr>
              <a:t>{</a:t>
            </a:r>
            <a:endParaRPr sz="1634">
              <a:latin typeface="Courier New"/>
              <a:cs typeface="Courier New"/>
            </a:endParaRPr>
          </a:p>
          <a:p>
            <a:pPr marL="1050012" marR="724981" indent="-436833">
              <a:lnSpc>
                <a:spcPct val="111600"/>
              </a:lnSpc>
            </a:pPr>
            <a:r>
              <a:rPr sz="1634" spc="-127" dirty="0">
                <a:latin typeface="Courier New"/>
                <a:cs typeface="Courier New"/>
              </a:rPr>
              <a:t>if (!atomic_dec_and_test(&amp;dentry-&gt;ref))  return;</a:t>
            </a:r>
            <a:endParaRPr sz="1634">
              <a:latin typeface="Courier New"/>
              <a:cs typeface="Courier New"/>
            </a:endParaRPr>
          </a:p>
          <a:p>
            <a:pPr marL="613180">
              <a:spcBef>
                <a:spcPts val="236"/>
              </a:spcBef>
            </a:pPr>
            <a:r>
              <a:rPr sz="1634" spc="-127" dirty="0">
                <a:latin typeface="Courier New"/>
                <a:cs typeface="Courier New"/>
              </a:rPr>
              <a:t>dentry_free(dentry);</a:t>
            </a:r>
            <a:endParaRPr sz="1634">
              <a:latin typeface="Courier New"/>
              <a:cs typeface="Courier New"/>
            </a:endParaRPr>
          </a:p>
          <a:p>
            <a:pPr marL="175770">
              <a:spcBef>
                <a:spcPts val="227"/>
              </a:spcBef>
            </a:pPr>
            <a:r>
              <a:rPr sz="1634" spc="-127" dirty="0">
                <a:latin typeface="Courier New"/>
                <a:cs typeface="Courier New"/>
              </a:rPr>
              <a:t>}</a:t>
            </a:r>
            <a:endParaRPr sz="1634">
              <a:latin typeface="Courier New"/>
              <a:cs typeface="Courier New"/>
            </a:endParaRPr>
          </a:p>
        </p:txBody>
      </p:sp>
      <p:sp>
        <p:nvSpPr>
          <p:cNvPr id="6" name="object 6"/>
          <p:cNvSpPr/>
          <p:nvPr/>
        </p:nvSpPr>
        <p:spPr>
          <a:xfrm>
            <a:off x="2968982" y="3360996"/>
            <a:ext cx="1244813" cy="1037345"/>
          </a:xfrm>
          <a:custGeom>
            <a:avLst/>
            <a:gdLst/>
            <a:ahLst/>
            <a:cxnLst/>
            <a:rect l="l" t="t" r="r" b="b"/>
            <a:pathLst>
              <a:path w="1371600" h="1143000">
                <a:moveTo>
                  <a:pt x="1181099" y="0"/>
                </a:moveTo>
                <a:lnTo>
                  <a:pt x="190499"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499" y="1142999"/>
                </a:lnTo>
                <a:lnTo>
                  <a:pt x="1181099" y="1142999"/>
                </a:lnTo>
                <a:lnTo>
                  <a:pt x="1228284" y="1135503"/>
                </a:lnTo>
                <a:lnTo>
                  <a:pt x="1272822" y="1114777"/>
                </a:lnTo>
                <a:lnTo>
                  <a:pt x="1312068" y="1083468"/>
                </a:lnTo>
                <a:lnTo>
                  <a:pt x="1343377" y="1044222"/>
                </a:lnTo>
                <a:lnTo>
                  <a:pt x="1364103" y="999684"/>
                </a:lnTo>
                <a:lnTo>
                  <a:pt x="1371599" y="952499"/>
                </a:lnTo>
                <a:lnTo>
                  <a:pt x="1371599" y="190500"/>
                </a:lnTo>
                <a:lnTo>
                  <a:pt x="1364103" y="143315"/>
                </a:lnTo>
                <a:lnTo>
                  <a:pt x="1343377" y="98777"/>
                </a:lnTo>
                <a:lnTo>
                  <a:pt x="1312068" y="59531"/>
                </a:lnTo>
                <a:lnTo>
                  <a:pt x="1272822" y="28222"/>
                </a:lnTo>
                <a:lnTo>
                  <a:pt x="1228284" y="7496"/>
                </a:lnTo>
                <a:lnTo>
                  <a:pt x="1181099" y="0"/>
                </a:lnTo>
                <a:close/>
              </a:path>
            </a:pathLst>
          </a:custGeom>
          <a:solidFill>
            <a:srgbClr val="CCCCCC"/>
          </a:solidFill>
        </p:spPr>
        <p:txBody>
          <a:bodyPr wrap="square" lIns="0" tIns="0" rIns="0" bIns="0" rtlCol="0"/>
          <a:lstStyle/>
          <a:p>
            <a:endParaRPr sz="1634"/>
          </a:p>
        </p:txBody>
      </p:sp>
      <p:sp>
        <p:nvSpPr>
          <p:cNvPr id="7" name="object 7"/>
          <p:cNvSpPr/>
          <p:nvPr/>
        </p:nvSpPr>
        <p:spPr>
          <a:xfrm>
            <a:off x="2968982" y="3360996"/>
            <a:ext cx="1244813" cy="1037345"/>
          </a:xfrm>
          <a:custGeom>
            <a:avLst/>
            <a:gdLst/>
            <a:ahLst/>
            <a:cxnLst/>
            <a:rect l="l" t="t" r="r" b="b"/>
            <a:pathLst>
              <a:path w="1371600" h="1143000">
                <a:moveTo>
                  <a:pt x="190499"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499" y="1142999"/>
                </a:lnTo>
                <a:lnTo>
                  <a:pt x="1181099" y="1142999"/>
                </a:lnTo>
                <a:lnTo>
                  <a:pt x="1228284" y="1135503"/>
                </a:lnTo>
                <a:lnTo>
                  <a:pt x="1272822" y="1114777"/>
                </a:lnTo>
                <a:lnTo>
                  <a:pt x="1312068" y="1083468"/>
                </a:lnTo>
                <a:lnTo>
                  <a:pt x="1343377" y="1044222"/>
                </a:lnTo>
                <a:lnTo>
                  <a:pt x="1364103" y="999684"/>
                </a:lnTo>
                <a:lnTo>
                  <a:pt x="1371599" y="952499"/>
                </a:lnTo>
                <a:lnTo>
                  <a:pt x="1371599" y="190500"/>
                </a:lnTo>
                <a:lnTo>
                  <a:pt x="1364103" y="143315"/>
                </a:lnTo>
                <a:lnTo>
                  <a:pt x="1343377" y="98777"/>
                </a:lnTo>
                <a:lnTo>
                  <a:pt x="1312068" y="59531"/>
                </a:lnTo>
                <a:lnTo>
                  <a:pt x="1272822" y="28222"/>
                </a:lnTo>
                <a:lnTo>
                  <a:pt x="1228284" y="7496"/>
                </a:lnTo>
                <a:lnTo>
                  <a:pt x="1181099" y="0"/>
                </a:lnTo>
                <a:lnTo>
                  <a:pt x="190499" y="0"/>
                </a:lnTo>
                <a:close/>
              </a:path>
            </a:pathLst>
          </a:custGeom>
          <a:ln w="3175">
            <a:solidFill>
              <a:srgbClr val="000000"/>
            </a:solidFill>
          </a:ln>
        </p:spPr>
        <p:txBody>
          <a:bodyPr wrap="square" lIns="0" tIns="0" rIns="0" bIns="0" rtlCol="0"/>
          <a:lstStyle/>
          <a:p>
            <a:endParaRPr sz="1634"/>
          </a:p>
        </p:txBody>
      </p:sp>
      <p:sp>
        <p:nvSpPr>
          <p:cNvPr id="8" name="object 8"/>
          <p:cNvSpPr/>
          <p:nvPr/>
        </p:nvSpPr>
        <p:spPr>
          <a:xfrm>
            <a:off x="29689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 name="object 9"/>
          <p:cNvSpPr/>
          <p:nvPr/>
        </p:nvSpPr>
        <p:spPr>
          <a:xfrm>
            <a:off x="4213795"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3011628" y="3516598"/>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11" name="object 11"/>
          <p:cNvSpPr/>
          <p:nvPr/>
        </p:nvSpPr>
        <p:spPr>
          <a:xfrm>
            <a:off x="3011628" y="3516598"/>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3426566" y="3516598"/>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 name="object 13"/>
          <p:cNvSpPr/>
          <p:nvPr/>
        </p:nvSpPr>
        <p:spPr>
          <a:xfrm>
            <a:off x="3426566" y="3516598"/>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841504" y="3516598"/>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5" name="object 15"/>
          <p:cNvSpPr/>
          <p:nvPr/>
        </p:nvSpPr>
        <p:spPr>
          <a:xfrm>
            <a:off x="3841504" y="3516598"/>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011628" y="3934993"/>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7" name="object 17"/>
          <p:cNvSpPr/>
          <p:nvPr/>
        </p:nvSpPr>
        <p:spPr>
          <a:xfrm>
            <a:off x="3011628" y="3934993"/>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426566" y="3934993"/>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9" name="object 19"/>
          <p:cNvSpPr/>
          <p:nvPr/>
        </p:nvSpPr>
        <p:spPr>
          <a:xfrm>
            <a:off x="3426566" y="3934993"/>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3841504" y="3934993"/>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21" name="object 21"/>
          <p:cNvSpPr/>
          <p:nvPr/>
        </p:nvSpPr>
        <p:spPr>
          <a:xfrm>
            <a:off x="3841504" y="3934993"/>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602223" y="3360996"/>
            <a:ext cx="1245966" cy="1037345"/>
          </a:xfrm>
          <a:custGeom>
            <a:avLst/>
            <a:gdLst/>
            <a:ahLst/>
            <a:cxnLst/>
            <a:rect l="l" t="t" r="r" b="b"/>
            <a:pathLst>
              <a:path w="1372870" h="1143000">
                <a:moveTo>
                  <a:pt x="118237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2370" y="1142999"/>
                </a:lnTo>
                <a:lnTo>
                  <a:pt x="1229554" y="1135503"/>
                </a:lnTo>
                <a:lnTo>
                  <a:pt x="1274092" y="1114777"/>
                </a:lnTo>
                <a:lnTo>
                  <a:pt x="1313338" y="1083468"/>
                </a:lnTo>
                <a:lnTo>
                  <a:pt x="1344647" y="1044222"/>
                </a:lnTo>
                <a:lnTo>
                  <a:pt x="1365373" y="999684"/>
                </a:lnTo>
                <a:lnTo>
                  <a:pt x="1372870" y="952499"/>
                </a:lnTo>
                <a:lnTo>
                  <a:pt x="1372870" y="190500"/>
                </a:lnTo>
                <a:lnTo>
                  <a:pt x="1365373" y="143315"/>
                </a:lnTo>
                <a:lnTo>
                  <a:pt x="1344647" y="98777"/>
                </a:lnTo>
                <a:lnTo>
                  <a:pt x="1313338" y="59531"/>
                </a:lnTo>
                <a:lnTo>
                  <a:pt x="1274092" y="28222"/>
                </a:lnTo>
                <a:lnTo>
                  <a:pt x="1229554" y="7496"/>
                </a:lnTo>
                <a:lnTo>
                  <a:pt x="1182370" y="0"/>
                </a:lnTo>
                <a:close/>
              </a:path>
            </a:pathLst>
          </a:custGeom>
          <a:solidFill>
            <a:srgbClr val="CCCCCC"/>
          </a:solidFill>
        </p:spPr>
        <p:txBody>
          <a:bodyPr wrap="square" lIns="0" tIns="0" rIns="0" bIns="0" rtlCol="0"/>
          <a:lstStyle/>
          <a:p>
            <a:endParaRPr sz="1634"/>
          </a:p>
        </p:txBody>
      </p:sp>
      <p:sp>
        <p:nvSpPr>
          <p:cNvPr id="23" name="object 23"/>
          <p:cNvSpPr/>
          <p:nvPr/>
        </p:nvSpPr>
        <p:spPr>
          <a:xfrm>
            <a:off x="4602223"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2370" y="1142999"/>
                </a:lnTo>
                <a:lnTo>
                  <a:pt x="1229554" y="1135503"/>
                </a:lnTo>
                <a:lnTo>
                  <a:pt x="1274092" y="1114777"/>
                </a:lnTo>
                <a:lnTo>
                  <a:pt x="1313338" y="1083468"/>
                </a:lnTo>
                <a:lnTo>
                  <a:pt x="1344647" y="1044222"/>
                </a:lnTo>
                <a:lnTo>
                  <a:pt x="1365373" y="999684"/>
                </a:lnTo>
                <a:lnTo>
                  <a:pt x="1372870" y="952499"/>
                </a:lnTo>
                <a:lnTo>
                  <a:pt x="1372870" y="190500"/>
                </a:lnTo>
                <a:lnTo>
                  <a:pt x="1365373" y="143315"/>
                </a:lnTo>
                <a:lnTo>
                  <a:pt x="1344647" y="98777"/>
                </a:lnTo>
                <a:lnTo>
                  <a:pt x="1313338" y="59531"/>
                </a:lnTo>
                <a:lnTo>
                  <a:pt x="1274092" y="28222"/>
                </a:lnTo>
                <a:lnTo>
                  <a:pt x="1229554" y="7496"/>
                </a:lnTo>
                <a:lnTo>
                  <a:pt x="1182370" y="0"/>
                </a:lnTo>
                <a:lnTo>
                  <a:pt x="190500" y="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602223"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5848190"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4644870"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27" name="object 27"/>
          <p:cNvSpPr/>
          <p:nvPr/>
        </p:nvSpPr>
        <p:spPr>
          <a:xfrm>
            <a:off x="4644870"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5059808"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29" name="object 29"/>
          <p:cNvSpPr/>
          <p:nvPr/>
        </p:nvSpPr>
        <p:spPr>
          <a:xfrm>
            <a:off x="5059808"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5474746"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31" name="object 31"/>
          <p:cNvSpPr/>
          <p:nvPr/>
        </p:nvSpPr>
        <p:spPr>
          <a:xfrm>
            <a:off x="5474746"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4644870" y="3934993"/>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33" name="object 33"/>
          <p:cNvSpPr/>
          <p:nvPr/>
        </p:nvSpPr>
        <p:spPr>
          <a:xfrm>
            <a:off x="4644870" y="3934993"/>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5059808" y="3934993"/>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35" name="object 35"/>
          <p:cNvSpPr/>
          <p:nvPr/>
        </p:nvSpPr>
        <p:spPr>
          <a:xfrm>
            <a:off x="5059808" y="3934993"/>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474746" y="3934993"/>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37" name="object 37"/>
          <p:cNvSpPr/>
          <p:nvPr/>
        </p:nvSpPr>
        <p:spPr>
          <a:xfrm>
            <a:off x="5474746" y="3934993"/>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602223" y="4668050"/>
            <a:ext cx="1245966" cy="1037345"/>
          </a:xfrm>
          <a:custGeom>
            <a:avLst/>
            <a:gdLst/>
            <a:ahLst/>
            <a:cxnLst/>
            <a:rect l="l" t="t" r="r" b="b"/>
            <a:pathLst>
              <a:path w="1372870" h="1143000">
                <a:moveTo>
                  <a:pt x="118237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2370" y="1143000"/>
                </a:lnTo>
                <a:lnTo>
                  <a:pt x="1229554" y="1135503"/>
                </a:lnTo>
                <a:lnTo>
                  <a:pt x="1274092" y="1114777"/>
                </a:lnTo>
                <a:lnTo>
                  <a:pt x="1313338" y="1083468"/>
                </a:lnTo>
                <a:lnTo>
                  <a:pt x="1344647" y="1044222"/>
                </a:lnTo>
                <a:lnTo>
                  <a:pt x="1365373" y="999684"/>
                </a:lnTo>
                <a:lnTo>
                  <a:pt x="1372870" y="952500"/>
                </a:lnTo>
                <a:lnTo>
                  <a:pt x="1372870" y="190500"/>
                </a:lnTo>
                <a:lnTo>
                  <a:pt x="1365373" y="143315"/>
                </a:lnTo>
                <a:lnTo>
                  <a:pt x="1344647" y="98777"/>
                </a:lnTo>
                <a:lnTo>
                  <a:pt x="1313338" y="59531"/>
                </a:lnTo>
                <a:lnTo>
                  <a:pt x="1274092" y="28222"/>
                </a:lnTo>
                <a:lnTo>
                  <a:pt x="1229554" y="7496"/>
                </a:lnTo>
                <a:lnTo>
                  <a:pt x="1182370" y="0"/>
                </a:lnTo>
                <a:close/>
              </a:path>
            </a:pathLst>
          </a:custGeom>
          <a:solidFill>
            <a:srgbClr val="CCCCCC"/>
          </a:solidFill>
        </p:spPr>
        <p:txBody>
          <a:bodyPr wrap="square" lIns="0" tIns="0" rIns="0" bIns="0" rtlCol="0"/>
          <a:lstStyle/>
          <a:p>
            <a:endParaRPr sz="1634"/>
          </a:p>
        </p:txBody>
      </p:sp>
      <p:sp>
        <p:nvSpPr>
          <p:cNvPr id="39" name="object 39"/>
          <p:cNvSpPr/>
          <p:nvPr/>
        </p:nvSpPr>
        <p:spPr>
          <a:xfrm>
            <a:off x="4602223"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2370" y="1143000"/>
                </a:lnTo>
                <a:lnTo>
                  <a:pt x="1229554" y="1135503"/>
                </a:lnTo>
                <a:lnTo>
                  <a:pt x="1274092" y="1114777"/>
                </a:lnTo>
                <a:lnTo>
                  <a:pt x="1313338" y="1083468"/>
                </a:lnTo>
                <a:lnTo>
                  <a:pt x="1344647" y="1044222"/>
                </a:lnTo>
                <a:lnTo>
                  <a:pt x="1365373" y="999684"/>
                </a:lnTo>
                <a:lnTo>
                  <a:pt x="1372870" y="952500"/>
                </a:lnTo>
                <a:lnTo>
                  <a:pt x="1372870" y="190500"/>
                </a:lnTo>
                <a:lnTo>
                  <a:pt x="1365373" y="143315"/>
                </a:lnTo>
                <a:lnTo>
                  <a:pt x="1344647" y="98777"/>
                </a:lnTo>
                <a:lnTo>
                  <a:pt x="1313338" y="59531"/>
                </a:lnTo>
                <a:lnTo>
                  <a:pt x="1274092" y="28222"/>
                </a:lnTo>
                <a:lnTo>
                  <a:pt x="1229554" y="7496"/>
                </a:lnTo>
                <a:lnTo>
                  <a:pt x="1182370" y="0"/>
                </a:lnTo>
                <a:lnTo>
                  <a:pt x="1905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602223"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5848190"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46448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43" name="object 43"/>
          <p:cNvSpPr/>
          <p:nvPr/>
        </p:nvSpPr>
        <p:spPr>
          <a:xfrm>
            <a:off x="46448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5059808"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45" name="object 45"/>
          <p:cNvSpPr/>
          <p:nvPr/>
        </p:nvSpPr>
        <p:spPr>
          <a:xfrm>
            <a:off x="5059808"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474746"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47" name="object 47"/>
          <p:cNvSpPr/>
          <p:nvPr/>
        </p:nvSpPr>
        <p:spPr>
          <a:xfrm>
            <a:off x="5474746"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4644870"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49" name="object 49"/>
          <p:cNvSpPr/>
          <p:nvPr/>
        </p:nvSpPr>
        <p:spPr>
          <a:xfrm>
            <a:off x="4644870"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5059808"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51" name="object 51"/>
          <p:cNvSpPr/>
          <p:nvPr/>
        </p:nvSpPr>
        <p:spPr>
          <a:xfrm>
            <a:off x="5059808"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474746"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53" name="object 53"/>
          <p:cNvSpPr/>
          <p:nvPr/>
        </p:nvSpPr>
        <p:spPr>
          <a:xfrm>
            <a:off x="5474746"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2968982" y="4668050"/>
            <a:ext cx="1244813" cy="1038497"/>
          </a:xfrm>
          <a:custGeom>
            <a:avLst/>
            <a:gdLst/>
            <a:ahLst/>
            <a:cxnLst/>
            <a:rect l="l" t="t" r="r" b="b"/>
            <a:pathLst>
              <a:path w="1371600" h="1144270">
                <a:moveTo>
                  <a:pt x="1181099" y="0"/>
                </a:moveTo>
                <a:lnTo>
                  <a:pt x="190499"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499" y="1144270"/>
                </a:lnTo>
                <a:lnTo>
                  <a:pt x="1181099" y="1144270"/>
                </a:lnTo>
                <a:lnTo>
                  <a:pt x="1228284" y="1136767"/>
                </a:lnTo>
                <a:lnTo>
                  <a:pt x="1272822" y="1116000"/>
                </a:lnTo>
                <a:lnTo>
                  <a:pt x="1312068" y="1084580"/>
                </a:lnTo>
                <a:lnTo>
                  <a:pt x="1343377" y="1045115"/>
                </a:lnTo>
                <a:lnTo>
                  <a:pt x="1364103" y="1000219"/>
                </a:lnTo>
                <a:lnTo>
                  <a:pt x="1371599" y="952500"/>
                </a:lnTo>
                <a:lnTo>
                  <a:pt x="1371599" y="190500"/>
                </a:lnTo>
                <a:lnTo>
                  <a:pt x="1364103" y="143315"/>
                </a:lnTo>
                <a:lnTo>
                  <a:pt x="1343377" y="98777"/>
                </a:lnTo>
                <a:lnTo>
                  <a:pt x="1312068" y="59531"/>
                </a:lnTo>
                <a:lnTo>
                  <a:pt x="1272822" y="28222"/>
                </a:lnTo>
                <a:lnTo>
                  <a:pt x="1228284" y="7496"/>
                </a:lnTo>
                <a:lnTo>
                  <a:pt x="1181099" y="0"/>
                </a:lnTo>
                <a:close/>
              </a:path>
            </a:pathLst>
          </a:custGeom>
          <a:solidFill>
            <a:srgbClr val="CCCCCC"/>
          </a:solidFill>
        </p:spPr>
        <p:txBody>
          <a:bodyPr wrap="square" lIns="0" tIns="0" rIns="0" bIns="0" rtlCol="0"/>
          <a:lstStyle/>
          <a:p>
            <a:endParaRPr sz="1634"/>
          </a:p>
        </p:txBody>
      </p:sp>
      <p:sp>
        <p:nvSpPr>
          <p:cNvPr id="55" name="object 55"/>
          <p:cNvSpPr/>
          <p:nvPr/>
        </p:nvSpPr>
        <p:spPr>
          <a:xfrm>
            <a:off x="2968982" y="4668050"/>
            <a:ext cx="1244813" cy="1038497"/>
          </a:xfrm>
          <a:custGeom>
            <a:avLst/>
            <a:gdLst/>
            <a:ahLst/>
            <a:cxnLst/>
            <a:rect l="l" t="t" r="r" b="b"/>
            <a:pathLst>
              <a:path w="1371600" h="1144270">
                <a:moveTo>
                  <a:pt x="190499"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499" y="1144270"/>
                </a:lnTo>
                <a:lnTo>
                  <a:pt x="1181099" y="1144270"/>
                </a:lnTo>
                <a:lnTo>
                  <a:pt x="1228284" y="1136767"/>
                </a:lnTo>
                <a:lnTo>
                  <a:pt x="1272822" y="1116000"/>
                </a:lnTo>
                <a:lnTo>
                  <a:pt x="1312068" y="1084580"/>
                </a:lnTo>
                <a:lnTo>
                  <a:pt x="1343377" y="1045115"/>
                </a:lnTo>
                <a:lnTo>
                  <a:pt x="1364103" y="1000219"/>
                </a:lnTo>
                <a:lnTo>
                  <a:pt x="1371599" y="952500"/>
                </a:lnTo>
                <a:lnTo>
                  <a:pt x="1371599" y="190500"/>
                </a:lnTo>
                <a:lnTo>
                  <a:pt x="1364103" y="143315"/>
                </a:lnTo>
                <a:lnTo>
                  <a:pt x="1343377" y="98777"/>
                </a:lnTo>
                <a:lnTo>
                  <a:pt x="1312068" y="59531"/>
                </a:lnTo>
                <a:lnTo>
                  <a:pt x="1272822" y="28222"/>
                </a:lnTo>
                <a:lnTo>
                  <a:pt x="1228284" y="7496"/>
                </a:lnTo>
                <a:lnTo>
                  <a:pt x="1181099" y="0"/>
                </a:lnTo>
                <a:lnTo>
                  <a:pt x="190499" y="0"/>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9689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7" name="object 57"/>
          <p:cNvSpPr/>
          <p:nvPr/>
        </p:nvSpPr>
        <p:spPr>
          <a:xfrm>
            <a:off x="4213795"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3011628"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59" name="object 59"/>
          <p:cNvSpPr/>
          <p:nvPr/>
        </p:nvSpPr>
        <p:spPr>
          <a:xfrm>
            <a:off x="3011628" y="4824805"/>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3426566"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61" name="object 61"/>
          <p:cNvSpPr/>
          <p:nvPr/>
        </p:nvSpPr>
        <p:spPr>
          <a:xfrm>
            <a:off x="3426566" y="4824805"/>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841504"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63" name="object 63"/>
          <p:cNvSpPr/>
          <p:nvPr/>
        </p:nvSpPr>
        <p:spPr>
          <a:xfrm>
            <a:off x="3841504" y="4824805"/>
            <a:ext cx="331950" cy="331950"/>
          </a:xfrm>
          <a:custGeom>
            <a:avLst/>
            <a:gdLst/>
            <a:ahLst/>
            <a:cxnLst/>
            <a:rect l="l" t="t" r="r" b="b"/>
            <a:pathLst>
              <a:path w="365760" h="365760">
                <a:moveTo>
                  <a:pt x="182880" y="365759"/>
                </a:moveTo>
                <a:lnTo>
                  <a:pt x="0" y="365759"/>
                </a:lnTo>
                <a:lnTo>
                  <a:pt x="0" y="0"/>
                </a:lnTo>
                <a:lnTo>
                  <a:pt x="365759" y="0"/>
                </a:lnTo>
                <a:lnTo>
                  <a:pt x="365759"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011628"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65" name="object 65"/>
          <p:cNvSpPr/>
          <p:nvPr/>
        </p:nvSpPr>
        <p:spPr>
          <a:xfrm>
            <a:off x="3011628" y="5243200"/>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426566"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67" name="object 67"/>
          <p:cNvSpPr/>
          <p:nvPr/>
        </p:nvSpPr>
        <p:spPr>
          <a:xfrm>
            <a:off x="3426566" y="5243200"/>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841504"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69" name="object 69"/>
          <p:cNvSpPr/>
          <p:nvPr/>
        </p:nvSpPr>
        <p:spPr>
          <a:xfrm>
            <a:off x="3841504" y="5243200"/>
            <a:ext cx="331950" cy="331950"/>
          </a:xfrm>
          <a:custGeom>
            <a:avLst/>
            <a:gdLst/>
            <a:ahLst/>
            <a:cxnLst/>
            <a:rect l="l" t="t" r="r" b="b"/>
            <a:pathLst>
              <a:path w="365760" h="365760">
                <a:moveTo>
                  <a:pt x="182880" y="365760"/>
                </a:moveTo>
                <a:lnTo>
                  <a:pt x="0" y="365760"/>
                </a:lnTo>
                <a:lnTo>
                  <a:pt x="0" y="0"/>
                </a:lnTo>
                <a:lnTo>
                  <a:pt x="365759" y="0"/>
                </a:lnTo>
                <a:lnTo>
                  <a:pt x="365759"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236618" y="466920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1" name="object 71"/>
          <p:cNvSpPr/>
          <p:nvPr/>
        </p:nvSpPr>
        <p:spPr>
          <a:xfrm>
            <a:off x="6236618" y="466920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236618"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3" name="object 73"/>
          <p:cNvSpPr/>
          <p:nvPr/>
        </p:nvSpPr>
        <p:spPr>
          <a:xfrm>
            <a:off x="7481431"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627926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75" name="object 75"/>
          <p:cNvSpPr/>
          <p:nvPr/>
        </p:nvSpPr>
        <p:spPr>
          <a:xfrm>
            <a:off x="627926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6694201"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694201"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7109139" y="4824805"/>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7109139" y="4824805"/>
            <a:ext cx="331950" cy="331950"/>
          </a:xfrm>
          <a:custGeom>
            <a:avLst/>
            <a:gdLst/>
            <a:ahLst/>
            <a:cxnLst/>
            <a:rect l="l" t="t" r="r" b="b"/>
            <a:pathLst>
              <a:path w="365759"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279263"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6279263"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694201"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3" name="object 83"/>
          <p:cNvSpPr/>
          <p:nvPr/>
        </p:nvSpPr>
        <p:spPr>
          <a:xfrm>
            <a:off x="6694201"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7109139"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5" name="object 85"/>
          <p:cNvSpPr/>
          <p:nvPr/>
        </p:nvSpPr>
        <p:spPr>
          <a:xfrm>
            <a:off x="7109139" y="5243200"/>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6236618" y="336214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7" name="object 87"/>
          <p:cNvSpPr/>
          <p:nvPr/>
        </p:nvSpPr>
        <p:spPr>
          <a:xfrm>
            <a:off x="6236618" y="336214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236618"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9" name="object 89"/>
          <p:cNvSpPr/>
          <p:nvPr/>
        </p:nvSpPr>
        <p:spPr>
          <a:xfrm>
            <a:off x="7481431"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6279263" y="35189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1" name="object 91"/>
          <p:cNvSpPr/>
          <p:nvPr/>
        </p:nvSpPr>
        <p:spPr>
          <a:xfrm>
            <a:off x="6279263" y="35189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6694201" y="35189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694201" y="35189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71091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7109139" y="3518902"/>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279263" y="393614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6279263" y="393614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694201" y="393614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694201" y="393614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109139"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7109139" y="3936146"/>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869859"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3" name="object 103"/>
          <p:cNvSpPr/>
          <p:nvPr/>
        </p:nvSpPr>
        <p:spPr>
          <a:xfrm>
            <a:off x="7869859"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869859"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5" name="object 105"/>
          <p:cNvSpPr/>
          <p:nvPr/>
        </p:nvSpPr>
        <p:spPr>
          <a:xfrm>
            <a:off x="9114673"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6" name="object 106"/>
          <p:cNvSpPr/>
          <p:nvPr/>
        </p:nvSpPr>
        <p:spPr>
          <a:xfrm>
            <a:off x="7912505"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7" name="object 107"/>
          <p:cNvSpPr/>
          <p:nvPr/>
        </p:nvSpPr>
        <p:spPr>
          <a:xfrm>
            <a:off x="791250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8327443"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8327443"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742380"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742380"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7912505"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7912505"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8327443"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5" name="object 115"/>
          <p:cNvSpPr/>
          <p:nvPr/>
        </p:nvSpPr>
        <p:spPr>
          <a:xfrm>
            <a:off x="8327443"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742380"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7" name="object 117"/>
          <p:cNvSpPr/>
          <p:nvPr/>
        </p:nvSpPr>
        <p:spPr>
          <a:xfrm>
            <a:off x="8742380"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7869859"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9" name="object 119"/>
          <p:cNvSpPr/>
          <p:nvPr/>
        </p:nvSpPr>
        <p:spPr>
          <a:xfrm>
            <a:off x="7869859"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869859"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1" name="object 121"/>
          <p:cNvSpPr/>
          <p:nvPr/>
        </p:nvSpPr>
        <p:spPr>
          <a:xfrm>
            <a:off x="9114673"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2" name="object 122"/>
          <p:cNvSpPr/>
          <p:nvPr/>
        </p:nvSpPr>
        <p:spPr>
          <a:xfrm>
            <a:off x="7912505"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3" name="object 123"/>
          <p:cNvSpPr/>
          <p:nvPr/>
        </p:nvSpPr>
        <p:spPr>
          <a:xfrm>
            <a:off x="7912505"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8327443"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8327443"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742380"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742380"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7912505"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7912505"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8327443"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8327443"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742380"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742380"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3591388"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4213796"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4213796"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5224630"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5847038"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847038"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481431" y="3880821"/>
            <a:ext cx="388428" cy="1153"/>
          </a:xfrm>
          <a:custGeom>
            <a:avLst/>
            <a:gdLst/>
            <a:ahLst/>
            <a:cxnLst/>
            <a:rect l="l" t="t" r="r" b="b"/>
            <a:pathLst>
              <a:path w="427990" h="1270">
                <a:moveTo>
                  <a:pt x="0" y="0"/>
                </a:moveTo>
                <a:lnTo>
                  <a:pt x="427989" y="127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481431" y="5187875"/>
            <a:ext cx="388428" cy="1153"/>
          </a:xfrm>
          <a:custGeom>
            <a:avLst/>
            <a:gdLst/>
            <a:ahLst/>
            <a:cxnLst/>
            <a:rect l="l" t="t" r="r" b="b"/>
            <a:pathLst>
              <a:path w="427990" h="1270">
                <a:moveTo>
                  <a:pt x="0" y="0"/>
                </a:moveTo>
                <a:lnTo>
                  <a:pt x="427989"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8492266"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12275" y="4348778"/>
            <a:ext cx="512909" cy="361918"/>
          </a:xfrm>
          <a:custGeom>
            <a:avLst/>
            <a:gdLst/>
            <a:ahLst/>
            <a:cxnLst/>
            <a:rect l="l" t="t" r="r" b="b"/>
            <a:pathLst>
              <a:path w="565150" h="398779">
                <a:moveTo>
                  <a:pt x="0" y="398779"/>
                </a:moveTo>
                <a:lnTo>
                  <a:pt x="565150" y="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430716" y="4336100"/>
            <a:ext cx="503688" cy="374597"/>
          </a:xfrm>
          <a:custGeom>
            <a:avLst/>
            <a:gdLst/>
            <a:ahLst/>
            <a:cxnLst/>
            <a:rect l="l" t="t" r="r" b="b"/>
            <a:pathLst>
              <a:path w="554990" h="412750">
                <a:moveTo>
                  <a:pt x="0" y="0"/>
                </a:moveTo>
                <a:lnTo>
                  <a:pt x="554990" y="412750"/>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6002638" y="342900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6" name="object 146"/>
          <p:cNvSpPr/>
          <p:nvPr/>
        </p:nvSpPr>
        <p:spPr>
          <a:xfrm>
            <a:off x="6002638" y="3429000"/>
            <a:ext cx="448363" cy="207469"/>
          </a:xfrm>
          <a:custGeom>
            <a:avLst/>
            <a:gdLst/>
            <a:ahLst/>
            <a:cxnLst/>
            <a:rect l="l" t="t" r="r" b="b"/>
            <a:pathLst>
              <a:path w="494029" h="228600">
                <a:moveTo>
                  <a:pt x="247650" y="228600"/>
                </a:moveTo>
                <a:lnTo>
                  <a:pt x="0" y="228600"/>
                </a:lnTo>
                <a:lnTo>
                  <a:pt x="0" y="0"/>
                </a:lnTo>
                <a:lnTo>
                  <a:pt x="494030" y="0"/>
                </a:lnTo>
                <a:lnTo>
                  <a:pt x="494030" y="228600"/>
                </a:lnTo>
                <a:lnTo>
                  <a:pt x="247650" y="228600"/>
                </a:lnTo>
                <a:close/>
              </a:path>
            </a:pathLst>
          </a:custGeom>
          <a:ln w="3175">
            <a:solidFill>
              <a:srgbClr val="000000"/>
            </a:solidFill>
          </a:ln>
        </p:spPr>
        <p:txBody>
          <a:bodyPr wrap="square" lIns="0" tIns="0" rIns="0" bIns="0" rtlCol="0"/>
          <a:lstStyle/>
          <a:p>
            <a:endParaRPr sz="1634"/>
          </a:p>
        </p:txBody>
      </p:sp>
      <p:sp>
        <p:nvSpPr>
          <p:cNvPr id="147" name="object 147"/>
          <p:cNvSpPr txBox="1"/>
          <p:nvPr/>
        </p:nvSpPr>
        <p:spPr>
          <a:xfrm>
            <a:off x="7536757" y="1244815"/>
            <a:ext cx="2074689" cy="1405379"/>
          </a:xfrm>
          <a:prstGeom prst="rect">
            <a:avLst/>
          </a:prstGeom>
          <a:ln w="3175">
            <a:solidFill>
              <a:srgbClr val="000000"/>
            </a:solidFill>
          </a:ln>
        </p:spPr>
        <p:txBody>
          <a:bodyPr vert="horz" wrap="square" lIns="0" tIns="44952" rIns="0" bIns="0" rtlCol="0">
            <a:spAutoFit/>
          </a:bodyPr>
          <a:lstStyle/>
          <a:p>
            <a:pPr marL="81834">
              <a:spcBef>
                <a:spcPts val="354"/>
              </a:spcBef>
            </a:pPr>
            <a:r>
              <a:rPr sz="1634" spc="-127" dirty="0">
                <a:latin typeface="Courier New"/>
                <a:cs typeface="Courier New"/>
              </a:rPr>
              <a:t>struct dentry</a:t>
            </a:r>
            <a:r>
              <a:rPr sz="1634" spc="-172" dirty="0">
                <a:latin typeface="Courier New"/>
                <a:cs typeface="Courier New"/>
              </a:rPr>
              <a:t> </a:t>
            </a:r>
            <a:r>
              <a:rPr sz="1634" spc="-127" dirty="0">
                <a:latin typeface="Courier New"/>
                <a:cs typeface="Courier New"/>
              </a:rPr>
              <a:t>{</a:t>
            </a:r>
            <a:endParaRPr sz="1634">
              <a:latin typeface="Courier New"/>
              <a:cs typeface="Courier New"/>
            </a:endParaRPr>
          </a:p>
          <a:p>
            <a:pPr marL="496768">
              <a:spcBef>
                <a:spcPts val="227"/>
              </a:spcBef>
            </a:pPr>
            <a:r>
              <a:rPr sz="1634" spc="-127" dirty="0">
                <a:latin typeface="Courier New"/>
                <a:cs typeface="Courier New"/>
              </a:rPr>
              <a:t>…</a:t>
            </a:r>
            <a:endParaRPr sz="1634">
              <a:latin typeface="Courier New"/>
              <a:cs typeface="Courier New"/>
            </a:endParaRPr>
          </a:p>
          <a:p>
            <a:pPr marL="496768">
              <a:spcBef>
                <a:spcPts val="236"/>
              </a:spcBef>
            </a:pPr>
            <a:r>
              <a:rPr sz="1634" spc="-127" dirty="0">
                <a:solidFill>
                  <a:srgbClr val="FFFFFF"/>
                </a:solidFill>
                <a:latin typeface="Courier New"/>
                <a:cs typeface="Courier New"/>
              </a:rPr>
              <a:t>int</a:t>
            </a:r>
            <a:r>
              <a:rPr sz="1634" spc="-200"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768">
              <a:spcBef>
                <a:spcPts val="227"/>
              </a:spcBef>
            </a:pPr>
            <a:r>
              <a:rPr sz="1634" spc="-127" dirty="0">
                <a:latin typeface="Courier New"/>
                <a:cs typeface="Courier New"/>
              </a:rPr>
              <a:t>…</a:t>
            </a:r>
            <a:endParaRPr sz="1634">
              <a:latin typeface="Courier New"/>
              <a:cs typeface="Courier New"/>
            </a:endParaRPr>
          </a:p>
          <a:p>
            <a:pPr marL="81834">
              <a:spcBef>
                <a:spcPts val="227"/>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2881092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2565" y="1898340"/>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txBox="1">
            <a:spLocks noGrp="1"/>
          </p:cNvSpPr>
          <p:nvPr>
            <p:ph type="title"/>
          </p:nvPr>
        </p:nvSpPr>
        <p:spPr>
          <a:xfrm>
            <a:off x="2469906" y="564022"/>
            <a:ext cx="7241241" cy="503183"/>
          </a:xfrm>
          <a:prstGeom prst="rect">
            <a:avLst/>
          </a:prstGeom>
        </p:spPr>
        <p:txBody>
          <a:bodyPr vert="horz" wrap="square" lIns="0" tIns="11526" rIns="0" bIns="0" rtlCol="0" anchor="ctr">
            <a:spAutoFit/>
          </a:bodyPr>
          <a:lstStyle/>
          <a:p>
            <a:pPr marL="11526">
              <a:spcBef>
                <a:spcPts val="91"/>
              </a:spcBef>
            </a:pPr>
            <a:r>
              <a:rPr sz="3993" spc="-5"/>
              <a:t>Reading reference count </a:t>
            </a:r>
            <a:r>
              <a:rPr sz="3993"/>
              <a:t>is</a:t>
            </a:r>
            <a:r>
              <a:rPr sz="3993" spc="-45"/>
              <a:t> </a:t>
            </a:r>
            <a:r>
              <a:rPr sz="3993" spc="-5"/>
              <a:t>slow</a:t>
            </a:r>
            <a:endParaRPr sz="3993"/>
          </a:p>
        </p:txBody>
      </p:sp>
      <p:sp>
        <p:nvSpPr>
          <p:cNvPr id="4" name="object 4"/>
          <p:cNvSpPr/>
          <p:nvPr/>
        </p:nvSpPr>
        <p:spPr>
          <a:xfrm>
            <a:off x="2964372"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 name="object 5"/>
          <p:cNvSpPr/>
          <p:nvPr/>
        </p:nvSpPr>
        <p:spPr>
          <a:xfrm>
            <a:off x="2964372"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 name="object 6"/>
          <p:cNvSpPr/>
          <p:nvPr/>
        </p:nvSpPr>
        <p:spPr>
          <a:xfrm>
            <a:off x="296437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4209186"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 name="object 8"/>
          <p:cNvSpPr/>
          <p:nvPr/>
        </p:nvSpPr>
        <p:spPr>
          <a:xfrm>
            <a:off x="3007019"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9" name="object 9"/>
          <p:cNvSpPr/>
          <p:nvPr/>
        </p:nvSpPr>
        <p:spPr>
          <a:xfrm>
            <a:off x="3007019"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421956"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1" name="object 11"/>
          <p:cNvSpPr/>
          <p:nvPr/>
        </p:nvSpPr>
        <p:spPr>
          <a:xfrm>
            <a:off x="3421956"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2" name="object 12"/>
          <p:cNvSpPr/>
          <p:nvPr/>
        </p:nvSpPr>
        <p:spPr>
          <a:xfrm>
            <a:off x="342195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836894"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4" name="object 14"/>
          <p:cNvSpPr/>
          <p:nvPr/>
        </p:nvSpPr>
        <p:spPr>
          <a:xfrm>
            <a:off x="3836894"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5" name="object 15"/>
          <p:cNvSpPr/>
          <p:nvPr/>
        </p:nvSpPr>
        <p:spPr>
          <a:xfrm>
            <a:off x="383689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007019"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007019"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42195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42195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383689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1" name="object 21"/>
          <p:cNvSpPr/>
          <p:nvPr/>
        </p:nvSpPr>
        <p:spPr>
          <a:xfrm>
            <a:off x="383689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597613"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3" name="object 23"/>
          <p:cNvSpPr/>
          <p:nvPr/>
        </p:nvSpPr>
        <p:spPr>
          <a:xfrm>
            <a:off x="4597613"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597613"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5843579"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4640260"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7" name="object 27"/>
          <p:cNvSpPr/>
          <p:nvPr/>
        </p:nvSpPr>
        <p:spPr>
          <a:xfrm>
            <a:off x="4640260"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8" name="object 28"/>
          <p:cNvSpPr/>
          <p:nvPr/>
        </p:nvSpPr>
        <p:spPr>
          <a:xfrm>
            <a:off x="4640260"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5055198"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0" name="object 30"/>
          <p:cNvSpPr/>
          <p:nvPr/>
        </p:nvSpPr>
        <p:spPr>
          <a:xfrm>
            <a:off x="5055198"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1" name="object 31"/>
          <p:cNvSpPr/>
          <p:nvPr/>
        </p:nvSpPr>
        <p:spPr>
          <a:xfrm>
            <a:off x="5055198"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470136"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3" name="object 33"/>
          <p:cNvSpPr/>
          <p:nvPr/>
        </p:nvSpPr>
        <p:spPr>
          <a:xfrm>
            <a:off x="5470136"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4" name="object 34"/>
          <p:cNvSpPr/>
          <p:nvPr/>
        </p:nvSpPr>
        <p:spPr>
          <a:xfrm>
            <a:off x="5470136"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640260"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6" name="object 36"/>
          <p:cNvSpPr/>
          <p:nvPr/>
        </p:nvSpPr>
        <p:spPr>
          <a:xfrm>
            <a:off x="4640260"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5055198"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8" name="object 38"/>
          <p:cNvSpPr/>
          <p:nvPr/>
        </p:nvSpPr>
        <p:spPr>
          <a:xfrm>
            <a:off x="5055198"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547013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0" name="object 40"/>
          <p:cNvSpPr/>
          <p:nvPr/>
        </p:nvSpPr>
        <p:spPr>
          <a:xfrm>
            <a:off x="547013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597613"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42" name="object 42"/>
          <p:cNvSpPr/>
          <p:nvPr/>
        </p:nvSpPr>
        <p:spPr>
          <a:xfrm>
            <a:off x="4597613"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4597613"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5843579"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5" name="object 45"/>
          <p:cNvSpPr/>
          <p:nvPr/>
        </p:nvSpPr>
        <p:spPr>
          <a:xfrm>
            <a:off x="4640260"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640260"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055198"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8" name="object 48"/>
          <p:cNvSpPr/>
          <p:nvPr/>
        </p:nvSpPr>
        <p:spPr>
          <a:xfrm>
            <a:off x="5055198"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547013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547013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4640260"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2" name="object 52"/>
          <p:cNvSpPr/>
          <p:nvPr/>
        </p:nvSpPr>
        <p:spPr>
          <a:xfrm>
            <a:off x="4640260"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5055198"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4" name="object 54"/>
          <p:cNvSpPr/>
          <p:nvPr/>
        </p:nvSpPr>
        <p:spPr>
          <a:xfrm>
            <a:off x="5055198"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5470136"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6" name="object 56"/>
          <p:cNvSpPr/>
          <p:nvPr/>
        </p:nvSpPr>
        <p:spPr>
          <a:xfrm>
            <a:off x="5470136"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2964372"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8" name="object 58"/>
          <p:cNvSpPr/>
          <p:nvPr/>
        </p:nvSpPr>
        <p:spPr>
          <a:xfrm>
            <a:off x="2964372"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296437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0" name="object 60"/>
          <p:cNvSpPr/>
          <p:nvPr/>
        </p:nvSpPr>
        <p:spPr>
          <a:xfrm>
            <a:off x="4209186"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1" name="object 61"/>
          <p:cNvSpPr/>
          <p:nvPr/>
        </p:nvSpPr>
        <p:spPr>
          <a:xfrm>
            <a:off x="3007019"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007019"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42195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42195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83689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6" name="object 66"/>
          <p:cNvSpPr/>
          <p:nvPr/>
        </p:nvSpPr>
        <p:spPr>
          <a:xfrm>
            <a:off x="383689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3007019"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8" name="object 68"/>
          <p:cNvSpPr/>
          <p:nvPr/>
        </p:nvSpPr>
        <p:spPr>
          <a:xfrm>
            <a:off x="3007019"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342195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0" name="object 70"/>
          <p:cNvSpPr/>
          <p:nvPr/>
        </p:nvSpPr>
        <p:spPr>
          <a:xfrm>
            <a:off x="342195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383689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2" name="object 72"/>
          <p:cNvSpPr/>
          <p:nvPr/>
        </p:nvSpPr>
        <p:spPr>
          <a:xfrm>
            <a:off x="383689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232007"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599" y="952499"/>
                </a:lnTo>
                <a:lnTo>
                  <a:pt x="1371599"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4" name="object 74"/>
          <p:cNvSpPr/>
          <p:nvPr/>
        </p:nvSpPr>
        <p:spPr>
          <a:xfrm>
            <a:off x="6232007"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599" y="952499"/>
                </a:lnTo>
                <a:lnTo>
                  <a:pt x="1371599"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623200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6" name="object 76"/>
          <p:cNvSpPr/>
          <p:nvPr/>
        </p:nvSpPr>
        <p:spPr>
          <a:xfrm>
            <a:off x="7476820"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7" name="object 77"/>
          <p:cNvSpPr/>
          <p:nvPr/>
        </p:nvSpPr>
        <p:spPr>
          <a:xfrm>
            <a:off x="6273500"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78" name="object 78"/>
          <p:cNvSpPr/>
          <p:nvPr/>
        </p:nvSpPr>
        <p:spPr>
          <a:xfrm>
            <a:off x="6273500"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688438"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0" name="object 80"/>
          <p:cNvSpPr/>
          <p:nvPr/>
        </p:nvSpPr>
        <p:spPr>
          <a:xfrm>
            <a:off x="6688438"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7103376" y="4824805"/>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2" name="object 82"/>
          <p:cNvSpPr/>
          <p:nvPr/>
        </p:nvSpPr>
        <p:spPr>
          <a:xfrm>
            <a:off x="7103376" y="4824805"/>
            <a:ext cx="331950" cy="331950"/>
          </a:xfrm>
          <a:custGeom>
            <a:avLst/>
            <a:gdLst/>
            <a:ahLst/>
            <a:cxnLst/>
            <a:rect l="l" t="t" r="r" b="b"/>
            <a:pathLst>
              <a:path w="365759"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273500"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4" name="object 84"/>
          <p:cNvSpPr/>
          <p:nvPr/>
        </p:nvSpPr>
        <p:spPr>
          <a:xfrm>
            <a:off x="6273500"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688438"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6" name="object 86"/>
          <p:cNvSpPr/>
          <p:nvPr/>
        </p:nvSpPr>
        <p:spPr>
          <a:xfrm>
            <a:off x="6688438"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7103376"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8" name="object 88"/>
          <p:cNvSpPr/>
          <p:nvPr/>
        </p:nvSpPr>
        <p:spPr>
          <a:xfrm>
            <a:off x="7103376" y="5243200"/>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232007"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599" y="952500"/>
                </a:lnTo>
                <a:lnTo>
                  <a:pt x="1371599"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90" name="object 90"/>
          <p:cNvSpPr/>
          <p:nvPr/>
        </p:nvSpPr>
        <p:spPr>
          <a:xfrm>
            <a:off x="6232007"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599" y="952500"/>
                </a:lnTo>
                <a:lnTo>
                  <a:pt x="1371599"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623200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2" name="object 92"/>
          <p:cNvSpPr/>
          <p:nvPr/>
        </p:nvSpPr>
        <p:spPr>
          <a:xfrm>
            <a:off x="7476820"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3" name="object 93"/>
          <p:cNvSpPr/>
          <p:nvPr/>
        </p:nvSpPr>
        <p:spPr>
          <a:xfrm>
            <a:off x="6273500" y="35189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4" name="object 94"/>
          <p:cNvSpPr/>
          <p:nvPr/>
        </p:nvSpPr>
        <p:spPr>
          <a:xfrm>
            <a:off x="6273500" y="35189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688438" y="35189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6" name="object 96"/>
          <p:cNvSpPr/>
          <p:nvPr/>
        </p:nvSpPr>
        <p:spPr>
          <a:xfrm>
            <a:off x="6688438" y="35189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7103376"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8" name="object 98"/>
          <p:cNvSpPr/>
          <p:nvPr/>
        </p:nvSpPr>
        <p:spPr>
          <a:xfrm>
            <a:off x="7103376" y="3518902"/>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273500" y="393614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0" name="object 100"/>
          <p:cNvSpPr/>
          <p:nvPr/>
        </p:nvSpPr>
        <p:spPr>
          <a:xfrm>
            <a:off x="6273500" y="393614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688438" y="393614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2" name="object 102"/>
          <p:cNvSpPr/>
          <p:nvPr/>
        </p:nvSpPr>
        <p:spPr>
          <a:xfrm>
            <a:off x="6688438" y="393614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103376"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4" name="object 104"/>
          <p:cNvSpPr/>
          <p:nvPr/>
        </p:nvSpPr>
        <p:spPr>
          <a:xfrm>
            <a:off x="7103376" y="3936146"/>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65249"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6" name="object 106"/>
          <p:cNvSpPr/>
          <p:nvPr/>
        </p:nvSpPr>
        <p:spPr>
          <a:xfrm>
            <a:off x="7865249"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7865249"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9110062"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9" name="object 109"/>
          <p:cNvSpPr/>
          <p:nvPr/>
        </p:nvSpPr>
        <p:spPr>
          <a:xfrm>
            <a:off x="7907895"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0" name="object 110"/>
          <p:cNvSpPr/>
          <p:nvPr/>
        </p:nvSpPr>
        <p:spPr>
          <a:xfrm>
            <a:off x="790789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22833"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2" name="object 112"/>
          <p:cNvSpPr/>
          <p:nvPr/>
        </p:nvSpPr>
        <p:spPr>
          <a:xfrm>
            <a:off x="8322833"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37771"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4" name="object 114"/>
          <p:cNvSpPr/>
          <p:nvPr/>
        </p:nvSpPr>
        <p:spPr>
          <a:xfrm>
            <a:off x="8737771"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907895"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6" name="object 116"/>
          <p:cNvSpPr/>
          <p:nvPr/>
        </p:nvSpPr>
        <p:spPr>
          <a:xfrm>
            <a:off x="7907895"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8322833"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8" name="object 118"/>
          <p:cNvSpPr/>
          <p:nvPr/>
        </p:nvSpPr>
        <p:spPr>
          <a:xfrm>
            <a:off x="8322833"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8737771"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20" name="object 120"/>
          <p:cNvSpPr/>
          <p:nvPr/>
        </p:nvSpPr>
        <p:spPr>
          <a:xfrm>
            <a:off x="8737771"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7865249"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2" name="object 122"/>
          <p:cNvSpPr/>
          <p:nvPr/>
        </p:nvSpPr>
        <p:spPr>
          <a:xfrm>
            <a:off x="7865249"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7865249"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9110062"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5" name="object 125"/>
          <p:cNvSpPr/>
          <p:nvPr/>
        </p:nvSpPr>
        <p:spPr>
          <a:xfrm>
            <a:off x="7907895"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6" name="object 126"/>
          <p:cNvSpPr/>
          <p:nvPr/>
        </p:nvSpPr>
        <p:spPr>
          <a:xfrm>
            <a:off x="7907895"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22833"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8" name="object 128"/>
          <p:cNvSpPr/>
          <p:nvPr/>
        </p:nvSpPr>
        <p:spPr>
          <a:xfrm>
            <a:off x="8322833"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37771"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30" name="object 130"/>
          <p:cNvSpPr/>
          <p:nvPr/>
        </p:nvSpPr>
        <p:spPr>
          <a:xfrm>
            <a:off x="8737771"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7907895"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2" name="object 132"/>
          <p:cNvSpPr/>
          <p:nvPr/>
        </p:nvSpPr>
        <p:spPr>
          <a:xfrm>
            <a:off x="7907895"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8322833"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4" name="object 134"/>
          <p:cNvSpPr/>
          <p:nvPr/>
        </p:nvSpPr>
        <p:spPr>
          <a:xfrm>
            <a:off x="8322833"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8737771"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6" name="object 136"/>
          <p:cNvSpPr/>
          <p:nvPr/>
        </p:nvSpPr>
        <p:spPr>
          <a:xfrm>
            <a:off x="8737771"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7" name="object 137"/>
          <p:cNvSpPr/>
          <p:nvPr/>
        </p:nvSpPr>
        <p:spPr>
          <a:xfrm>
            <a:off x="3586779"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209186"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4209186"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220020"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42429"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42429"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76821"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476821"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8487655"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407664" y="4348778"/>
            <a:ext cx="512909" cy="361918"/>
          </a:xfrm>
          <a:custGeom>
            <a:avLst/>
            <a:gdLst/>
            <a:ahLst/>
            <a:cxnLst/>
            <a:rect l="l" t="t" r="r" b="b"/>
            <a:pathLst>
              <a:path w="565150" h="398779">
                <a:moveTo>
                  <a:pt x="0" y="398779"/>
                </a:moveTo>
                <a:lnTo>
                  <a:pt x="565149" y="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7426106" y="4336100"/>
            <a:ext cx="502536" cy="374597"/>
          </a:xfrm>
          <a:custGeom>
            <a:avLst/>
            <a:gdLst/>
            <a:ahLst/>
            <a:cxnLst/>
            <a:rect l="l" t="t" r="r" b="b"/>
            <a:pathLst>
              <a:path w="553720" h="412750">
                <a:moveTo>
                  <a:pt x="0" y="0"/>
                </a:moveTo>
                <a:lnTo>
                  <a:pt x="553720" y="412750"/>
                </a:lnTo>
              </a:path>
            </a:pathLst>
          </a:custGeom>
          <a:ln w="36659">
            <a:solidFill>
              <a:srgbClr val="000000"/>
            </a:solidFill>
          </a:ln>
        </p:spPr>
        <p:txBody>
          <a:bodyPr wrap="square" lIns="0" tIns="0" rIns="0" bIns="0" rtlCol="0"/>
          <a:lstStyle/>
          <a:p>
            <a:endParaRPr sz="1634"/>
          </a:p>
        </p:txBody>
      </p:sp>
      <p:sp>
        <p:nvSpPr>
          <p:cNvPr id="148" name="object 148"/>
          <p:cNvSpPr/>
          <p:nvPr/>
        </p:nvSpPr>
        <p:spPr>
          <a:xfrm>
            <a:off x="5998029" y="3429000"/>
            <a:ext cx="448363" cy="207469"/>
          </a:xfrm>
          <a:custGeom>
            <a:avLst/>
            <a:gdLst/>
            <a:ahLst/>
            <a:cxnLst/>
            <a:rect l="l" t="t" r="r" b="b"/>
            <a:pathLst>
              <a:path w="494029"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9" name="object 149"/>
          <p:cNvSpPr/>
          <p:nvPr/>
        </p:nvSpPr>
        <p:spPr>
          <a:xfrm>
            <a:off x="5998029" y="3429000"/>
            <a:ext cx="448363" cy="207469"/>
          </a:xfrm>
          <a:custGeom>
            <a:avLst/>
            <a:gdLst/>
            <a:ahLst/>
            <a:cxnLst/>
            <a:rect l="l" t="t" r="r" b="b"/>
            <a:pathLst>
              <a:path w="494029" h="228600">
                <a:moveTo>
                  <a:pt x="246379" y="228600"/>
                </a:moveTo>
                <a:lnTo>
                  <a:pt x="0" y="228600"/>
                </a:lnTo>
                <a:lnTo>
                  <a:pt x="0" y="0"/>
                </a:lnTo>
                <a:lnTo>
                  <a:pt x="494029" y="0"/>
                </a:lnTo>
                <a:lnTo>
                  <a:pt x="494029" y="228600"/>
                </a:lnTo>
                <a:lnTo>
                  <a:pt x="246379" y="228600"/>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3338969" y="3683726"/>
            <a:ext cx="2725911" cy="0"/>
          </a:xfrm>
          <a:custGeom>
            <a:avLst/>
            <a:gdLst/>
            <a:ahLst/>
            <a:cxnLst/>
            <a:rect l="l" t="t" r="r" b="b"/>
            <a:pathLst>
              <a:path w="3003550">
                <a:moveTo>
                  <a:pt x="0" y="0"/>
                </a:moveTo>
                <a:lnTo>
                  <a:pt x="3003550" y="0"/>
                </a:lnTo>
              </a:path>
            </a:pathLst>
          </a:custGeom>
          <a:ln w="55880">
            <a:solidFill>
              <a:srgbClr val="FF0000"/>
            </a:solidFill>
          </a:ln>
        </p:spPr>
        <p:txBody>
          <a:bodyPr wrap="square" lIns="0" tIns="0" rIns="0" bIns="0" rtlCol="0"/>
          <a:lstStyle/>
          <a:p>
            <a:endParaRPr sz="1634"/>
          </a:p>
        </p:txBody>
      </p:sp>
      <p:sp>
        <p:nvSpPr>
          <p:cNvPr id="151" name="object 151"/>
          <p:cNvSpPr/>
          <p:nvPr/>
        </p:nvSpPr>
        <p:spPr>
          <a:xfrm>
            <a:off x="6013011" y="3597281"/>
            <a:ext cx="260489" cy="174043"/>
          </a:xfrm>
          <a:custGeom>
            <a:avLst/>
            <a:gdLst/>
            <a:ahLst/>
            <a:cxnLst/>
            <a:rect l="l" t="t" r="r" b="b"/>
            <a:pathLst>
              <a:path w="287020" h="191770">
                <a:moveTo>
                  <a:pt x="0" y="0"/>
                </a:moveTo>
                <a:lnTo>
                  <a:pt x="0" y="191769"/>
                </a:lnTo>
                <a:lnTo>
                  <a:pt x="287019" y="96519"/>
                </a:lnTo>
                <a:lnTo>
                  <a:pt x="0" y="0"/>
                </a:lnTo>
                <a:close/>
              </a:path>
            </a:pathLst>
          </a:custGeom>
          <a:solidFill>
            <a:srgbClr val="FF0000"/>
          </a:solidFill>
        </p:spPr>
        <p:txBody>
          <a:bodyPr wrap="square" lIns="0" tIns="0" rIns="0" bIns="0" rtlCol="0"/>
          <a:lstStyle/>
          <a:p>
            <a:endParaRPr sz="1634"/>
          </a:p>
        </p:txBody>
      </p:sp>
      <p:sp>
        <p:nvSpPr>
          <p:cNvPr id="152" name="object 152"/>
          <p:cNvSpPr/>
          <p:nvPr/>
        </p:nvSpPr>
        <p:spPr>
          <a:xfrm>
            <a:off x="7951694"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53" name="object 153"/>
          <p:cNvSpPr txBox="1"/>
          <p:nvPr/>
        </p:nvSpPr>
        <p:spPr>
          <a:xfrm>
            <a:off x="1935096" y="1244814"/>
            <a:ext cx="5601661" cy="1713457"/>
          </a:xfrm>
          <a:prstGeom prst="rect">
            <a:avLst/>
          </a:prstGeom>
          <a:ln w="3175">
            <a:solidFill>
              <a:srgbClr val="000000"/>
            </a:solidFill>
          </a:ln>
        </p:spPr>
        <p:txBody>
          <a:bodyPr vert="horz" wrap="square" lIns="0" tIns="65698" rIns="0" bIns="0" rtlCol="0">
            <a:spAutoFit/>
          </a:bodyPr>
          <a:lstStyle/>
          <a:p>
            <a:pPr marL="175770">
              <a:spcBef>
                <a:spcPts val="517"/>
              </a:spcBef>
            </a:pPr>
            <a:r>
              <a:rPr sz="1634" spc="-127" dirty="0">
                <a:latin typeface="Courier New"/>
                <a:cs typeface="Courier New"/>
              </a:rPr>
              <a:t>void dput(struct dentry</a:t>
            </a:r>
            <a:r>
              <a:rPr sz="1634" spc="-118" dirty="0">
                <a:latin typeface="Courier New"/>
                <a:cs typeface="Courier New"/>
              </a:rPr>
              <a:t> </a:t>
            </a:r>
            <a:r>
              <a:rPr sz="1634" spc="-127" dirty="0">
                <a:latin typeface="Courier New"/>
                <a:cs typeface="Courier New"/>
              </a:rPr>
              <a:t>*dentry)</a:t>
            </a:r>
            <a:endParaRPr sz="1634">
              <a:latin typeface="Courier New"/>
              <a:cs typeface="Courier New"/>
            </a:endParaRPr>
          </a:p>
          <a:p>
            <a:pPr marL="175770">
              <a:spcBef>
                <a:spcPts val="227"/>
              </a:spcBef>
            </a:pPr>
            <a:r>
              <a:rPr sz="1634" spc="-127" dirty="0">
                <a:latin typeface="Courier New"/>
                <a:cs typeface="Courier New"/>
              </a:rPr>
              <a:t>{</a:t>
            </a:r>
            <a:endParaRPr sz="1634">
              <a:latin typeface="Courier New"/>
              <a:cs typeface="Courier New"/>
            </a:endParaRPr>
          </a:p>
          <a:p>
            <a:pPr marL="1051165" marR="724981" indent="-436833">
              <a:lnSpc>
                <a:spcPts val="2196"/>
              </a:lnSpc>
              <a:spcBef>
                <a:spcPts val="104"/>
              </a:spcBef>
            </a:pPr>
            <a:r>
              <a:rPr sz="1634" spc="-132" dirty="0">
                <a:latin typeface="Courier New"/>
                <a:cs typeface="Courier New"/>
              </a:rPr>
              <a:t>if </a:t>
            </a:r>
            <a:r>
              <a:rPr sz="1634" spc="-127" dirty="0">
                <a:latin typeface="Courier New"/>
                <a:cs typeface="Courier New"/>
              </a:rPr>
              <a:t>(!atomic_dec_and_test(&amp;dentry-&gt;ref))  return;</a:t>
            </a:r>
            <a:endParaRPr sz="1634">
              <a:latin typeface="Courier New"/>
              <a:cs typeface="Courier New"/>
            </a:endParaRPr>
          </a:p>
          <a:p>
            <a:pPr marL="614333">
              <a:spcBef>
                <a:spcPts val="113"/>
              </a:spcBef>
            </a:pPr>
            <a:r>
              <a:rPr sz="1634" spc="-127" dirty="0">
                <a:latin typeface="Courier New"/>
                <a:cs typeface="Courier New"/>
              </a:rPr>
              <a:t>dentry_free(dentry);</a:t>
            </a:r>
            <a:endParaRPr sz="1634">
              <a:latin typeface="Courier New"/>
              <a:cs typeface="Courier New"/>
            </a:endParaRPr>
          </a:p>
          <a:p>
            <a:pPr marL="175770">
              <a:spcBef>
                <a:spcPts val="222"/>
              </a:spcBef>
            </a:pPr>
            <a:r>
              <a:rPr sz="1634" spc="-127" dirty="0">
                <a:latin typeface="Courier New"/>
                <a:cs typeface="Courier New"/>
              </a:rPr>
              <a:t>}</a:t>
            </a:r>
            <a:endParaRPr sz="1634">
              <a:latin typeface="Courier New"/>
              <a:cs typeface="Courier New"/>
            </a:endParaRPr>
          </a:p>
        </p:txBody>
      </p:sp>
      <p:sp>
        <p:nvSpPr>
          <p:cNvPr id="154" name="object 154"/>
          <p:cNvSpPr txBox="1"/>
          <p:nvPr/>
        </p:nvSpPr>
        <p:spPr>
          <a:xfrm>
            <a:off x="7536757" y="1244815"/>
            <a:ext cx="2074689" cy="1405379"/>
          </a:xfrm>
          <a:prstGeom prst="rect">
            <a:avLst/>
          </a:prstGeom>
          <a:ln w="3175">
            <a:solidFill>
              <a:srgbClr val="000000"/>
            </a:solidFill>
          </a:ln>
        </p:spPr>
        <p:txBody>
          <a:bodyPr vert="horz" wrap="square" lIns="0" tIns="44952" rIns="0" bIns="0" rtlCol="0">
            <a:spAutoFit/>
          </a:bodyPr>
          <a:lstStyle/>
          <a:p>
            <a:pPr marL="81834">
              <a:spcBef>
                <a:spcPts val="354"/>
              </a:spcBef>
            </a:pPr>
            <a:r>
              <a:rPr sz="1634" spc="-127" dirty="0">
                <a:latin typeface="Courier New"/>
                <a:cs typeface="Courier New"/>
              </a:rPr>
              <a:t>struct dentry</a:t>
            </a:r>
            <a:r>
              <a:rPr sz="1634" spc="-172" dirty="0">
                <a:latin typeface="Courier New"/>
                <a:cs typeface="Courier New"/>
              </a:rPr>
              <a:t> </a:t>
            </a:r>
            <a:r>
              <a:rPr sz="1634" spc="-127" dirty="0">
                <a:latin typeface="Courier New"/>
                <a:cs typeface="Courier New"/>
              </a:rPr>
              <a:t>{</a:t>
            </a:r>
            <a:endParaRPr sz="1634">
              <a:latin typeface="Courier New"/>
              <a:cs typeface="Courier New"/>
            </a:endParaRPr>
          </a:p>
          <a:p>
            <a:pPr marL="496768">
              <a:spcBef>
                <a:spcPts val="236"/>
              </a:spcBef>
            </a:pPr>
            <a:r>
              <a:rPr sz="1634" spc="-127" dirty="0">
                <a:latin typeface="Courier New"/>
                <a:cs typeface="Courier New"/>
              </a:rPr>
              <a:t>…</a:t>
            </a:r>
            <a:endParaRPr sz="1634">
              <a:latin typeface="Courier New"/>
              <a:cs typeface="Courier New"/>
            </a:endParaRPr>
          </a:p>
          <a:p>
            <a:pPr marL="496768">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768">
              <a:spcBef>
                <a:spcPts val="227"/>
              </a:spcBef>
            </a:pPr>
            <a:r>
              <a:rPr sz="1634" spc="-127" dirty="0">
                <a:latin typeface="Courier New"/>
                <a:cs typeface="Courier New"/>
              </a:rPr>
              <a:t>…</a:t>
            </a:r>
            <a:endParaRPr sz="1634">
              <a:latin typeface="Courier New"/>
              <a:cs typeface="Courier New"/>
            </a:endParaRPr>
          </a:p>
          <a:p>
            <a:pPr marL="81834">
              <a:spcBef>
                <a:spcPts val="227"/>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1915859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2565" y="1898340"/>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txBox="1">
            <a:spLocks noGrp="1"/>
          </p:cNvSpPr>
          <p:nvPr>
            <p:ph type="title"/>
          </p:nvPr>
        </p:nvSpPr>
        <p:spPr>
          <a:xfrm>
            <a:off x="2469906" y="564022"/>
            <a:ext cx="7241241" cy="503183"/>
          </a:xfrm>
          <a:prstGeom prst="rect">
            <a:avLst/>
          </a:prstGeom>
        </p:spPr>
        <p:txBody>
          <a:bodyPr vert="horz" wrap="square" lIns="0" tIns="11526" rIns="0" bIns="0" rtlCol="0" anchor="ctr">
            <a:spAutoFit/>
          </a:bodyPr>
          <a:lstStyle/>
          <a:p>
            <a:pPr marL="11526">
              <a:spcBef>
                <a:spcPts val="91"/>
              </a:spcBef>
            </a:pPr>
            <a:r>
              <a:rPr sz="3993" spc="-5"/>
              <a:t>Reading reference count </a:t>
            </a:r>
            <a:r>
              <a:rPr sz="3993"/>
              <a:t>is</a:t>
            </a:r>
            <a:r>
              <a:rPr sz="3993" spc="-45"/>
              <a:t> </a:t>
            </a:r>
            <a:r>
              <a:rPr sz="3993" spc="-5"/>
              <a:t>slow</a:t>
            </a:r>
            <a:endParaRPr sz="3993"/>
          </a:p>
        </p:txBody>
      </p:sp>
      <p:sp>
        <p:nvSpPr>
          <p:cNvPr id="4" name="object 4"/>
          <p:cNvSpPr/>
          <p:nvPr/>
        </p:nvSpPr>
        <p:spPr>
          <a:xfrm>
            <a:off x="2964372"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 name="object 5"/>
          <p:cNvSpPr/>
          <p:nvPr/>
        </p:nvSpPr>
        <p:spPr>
          <a:xfrm>
            <a:off x="2964372"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 name="object 6"/>
          <p:cNvSpPr/>
          <p:nvPr/>
        </p:nvSpPr>
        <p:spPr>
          <a:xfrm>
            <a:off x="296437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4209186"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 name="object 8"/>
          <p:cNvSpPr/>
          <p:nvPr/>
        </p:nvSpPr>
        <p:spPr>
          <a:xfrm>
            <a:off x="3007019"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9" name="object 9"/>
          <p:cNvSpPr/>
          <p:nvPr/>
        </p:nvSpPr>
        <p:spPr>
          <a:xfrm>
            <a:off x="3007019"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42195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42195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3836894"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3" name="object 13"/>
          <p:cNvSpPr/>
          <p:nvPr/>
        </p:nvSpPr>
        <p:spPr>
          <a:xfrm>
            <a:off x="3836894"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4" name="object 14"/>
          <p:cNvSpPr/>
          <p:nvPr/>
        </p:nvSpPr>
        <p:spPr>
          <a:xfrm>
            <a:off x="383689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007019"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007019"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42195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42195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383689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0" name="object 20"/>
          <p:cNvSpPr/>
          <p:nvPr/>
        </p:nvSpPr>
        <p:spPr>
          <a:xfrm>
            <a:off x="383689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597613"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2" name="object 22"/>
          <p:cNvSpPr/>
          <p:nvPr/>
        </p:nvSpPr>
        <p:spPr>
          <a:xfrm>
            <a:off x="4597613"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3" name="object 23"/>
          <p:cNvSpPr/>
          <p:nvPr/>
        </p:nvSpPr>
        <p:spPr>
          <a:xfrm>
            <a:off x="4597613"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5843579"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4640260"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640260"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7" name="object 27"/>
          <p:cNvSpPr/>
          <p:nvPr/>
        </p:nvSpPr>
        <p:spPr>
          <a:xfrm>
            <a:off x="4640260"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5055198"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5055198"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0" name="object 30"/>
          <p:cNvSpPr/>
          <p:nvPr/>
        </p:nvSpPr>
        <p:spPr>
          <a:xfrm>
            <a:off x="5055198"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470136"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470136"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3" name="object 33"/>
          <p:cNvSpPr/>
          <p:nvPr/>
        </p:nvSpPr>
        <p:spPr>
          <a:xfrm>
            <a:off x="5470136"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640260"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640260"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055198"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7" name="object 37"/>
          <p:cNvSpPr/>
          <p:nvPr/>
        </p:nvSpPr>
        <p:spPr>
          <a:xfrm>
            <a:off x="5055198"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547013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9" name="object 39"/>
          <p:cNvSpPr/>
          <p:nvPr/>
        </p:nvSpPr>
        <p:spPr>
          <a:xfrm>
            <a:off x="547013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597613"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41" name="object 41"/>
          <p:cNvSpPr/>
          <p:nvPr/>
        </p:nvSpPr>
        <p:spPr>
          <a:xfrm>
            <a:off x="4597613"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4597613"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5843579"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4640260"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640260"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055198"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5055198"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47013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47013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640260"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640260"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055198"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055198"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5470136"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5470136"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964372"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7" name="object 57"/>
          <p:cNvSpPr/>
          <p:nvPr/>
        </p:nvSpPr>
        <p:spPr>
          <a:xfrm>
            <a:off x="2964372"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296437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4209186"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0" name="object 60"/>
          <p:cNvSpPr/>
          <p:nvPr/>
        </p:nvSpPr>
        <p:spPr>
          <a:xfrm>
            <a:off x="3007019"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3007019"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42195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42195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83689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83689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007019"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007019"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42195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9" name="object 69"/>
          <p:cNvSpPr/>
          <p:nvPr/>
        </p:nvSpPr>
        <p:spPr>
          <a:xfrm>
            <a:off x="342195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383689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71" name="object 71"/>
          <p:cNvSpPr/>
          <p:nvPr/>
        </p:nvSpPr>
        <p:spPr>
          <a:xfrm>
            <a:off x="383689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232007"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599" y="952499"/>
                </a:lnTo>
                <a:lnTo>
                  <a:pt x="1371599"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3" name="object 73"/>
          <p:cNvSpPr/>
          <p:nvPr/>
        </p:nvSpPr>
        <p:spPr>
          <a:xfrm>
            <a:off x="6232007"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599" y="952499"/>
                </a:lnTo>
                <a:lnTo>
                  <a:pt x="1371599"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23200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7476820"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6" name="object 76"/>
          <p:cNvSpPr/>
          <p:nvPr/>
        </p:nvSpPr>
        <p:spPr>
          <a:xfrm>
            <a:off x="6273500"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77" name="object 77"/>
          <p:cNvSpPr/>
          <p:nvPr/>
        </p:nvSpPr>
        <p:spPr>
          <a:xfrm>
            <a:off x="6273500"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688438"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79" name="object 79"/>
          <p:cNvSpPr/>
          <p:nvPr/>
        </p:nvSpPr>
        <p:spPr>
          <a:xfrm>
            <a:off x="6688438"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7103376" y="4824805"/>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81" name="object 81"/>
          <p:cNvSpPr/>
          <p:nvPr/>
        </p:nvSpPr>
        <p:spPr>
          <a:xfrm>
            <a:off x="7103376" y="4824805"/>
            <a:ext cx="331950" cy="331950"/>
          </a:xfrm>
          <a:custGeom>
            <a:avLst/>
            <a:gdLst/>
            <a:ahLst/>
            <a:cxnLst/>
            <a:rect l="l" t="t" r="r" b="b"/>
            <a:pathLst>
              <a:path w="365759"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273500"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3" name="object 83"/>
          <p:cNvSpPr/>
          <p:nvPr/>
        </p:nvSpPr>
        <p:spPr>
          <a:xfrm>
            <a:off x="6273500"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688438"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5" name="object 85"/>
          <p:cNvSpPr/>
          <p:nvPr/>
        </p:nvSpPr>
        <p:spPr>
          <a:xfrm>
            <a:off x="6688438"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7103376"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87" name="object 87"/>
          <p:cNvSpPr/>
          <p:nvPr/>
        </p:nvSpPr>
        <p:spPr>
          <a:xfrm>
            <a:off x="7103376" y="5243200"/>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232007"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599" y="952500"/>
                </a:lnTo>
                <a:lnTo>
                  <a:pt x="1371599"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9" name="object 89"/>
          <p:cNvSpPr/>
          <p:nvPr/>
        </p:nvSpPr>
        <p:spPr>
          <a:xfrm>
            <a:off x="6232007"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599" y="952500"/>
                </a:lnTo>
                <a:lnTo>
                  <a:pt x="1371599"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23200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7476820"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2" name="object 92"/>
          <p:cNvSpPr/>
          <p:nvPr/>
        </p:nvSpPr>
        <p:spPr>
          <a:xfrm>
            <a:off x="6273500" y="35189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3" name="object 93"/>
          <p:cNvSpPr/>
          <p:nvPr/>
        </p:nvSpPr>
        <p:spPr>
          <a:xfrm>
            <a:off x="6273500" y="35189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688438" y="351890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5" name="object 95"/>
          <p:cNvSpPr/>
          <p:nvPr/>
        </p:nvSpPr>
        <p:spPr>
          <a:xfrm>
            <a:off x="6688438" y="351890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7103376"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7" name="object 97"/>
          <p:cNvSpPr/>
          <p:nvPr/>
        </p:nvSpPr>
        <p:spPr>
          <a:xfrm>
            <a:off x="7103376" y="3518902"/>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6273500" y="393614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99" name="object 99"/>
          <p:cNvSpPr/>
          <p:nvPr/>
        </p:nvSpPr>
        <p:spPr>
          <a:xfrm>
            <a:off x="6273500" y="393614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6688438" y="3936146"/>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1" name="object 101"/>
          <p:cNvSpPr/>
          <p:nvPr/>
        </p:nvSpPr>
        <p:spPr>
          <a:xfrm>
            <a:off x="6688438" y="3936146"/>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103376"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3" name="object 103"/>
          <p:cNvSpPr/>
          <p:nvPr/>
        </p:nvSpPr>
        <p:spPr>
          <a:xfrm>
            <a:off x="7103376" y="3936146"/>
            <a:ext cx="331950" cy="331950"/>
          </a:xfrm>
          <a:custGeom>
            <a:avLst/>
            <a:gdLst/>
            <a:ahLst/>
            <a:cxnLst/>
            <a:rect l="l" t="t" r="r" b="b"/>
            <a:pathLst>
              <a:path w="365759"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04" name="object 104"/>
          <p:cNvSpPr/>
          <p:nvPr/>
        </p:nvSpPr>
        <p:spPr>
          <a:xfrm>
            <a:off x="7865249"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5" name="object 105"/>
          <p:cNvSpPr/>
          <p:nvPr/>
        </p:nvSpPr>
        <p:spPr>
          <a:xfrm>
            <a:off x="7865249"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7865249"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7" name="object 107"/>
          <p:cNvSpPr/>
          <p:nvPr/>
        </p:nvSpPr>
        <p:spPr>
          <a:xfrm>
            <a:off x="9110062"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7907895"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9" name="object 109"/>
          <p:cNvSpPr/>
          <p:nvPr/>
        </p:nvSpPr>
        <p:spPr>
          <a:xfrm>
            <a:off x="790789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8322833"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1" name="object 111"/>
          <p:cNvSpPr/>
          <p:nvPr/>
        </p:nvSpPr>
        <p:spPr>
          <a:xfrm>
            <a:off x="8322833"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737771"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13" name="object 113"/>
          <p:cNvSpPr/>
          <p:nvPr/>
        </p:nvSpPr>
        <p:spPr>
          <a:xfrm>
            <a:off x="8737771"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7907895"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5" name="object 115"/>
          <p:cNvSpPr/>
          <p:nvPr/>
        </p:nvSpPr>
        <p:spPr>
          <a:xfrm>
            <a:off x="7907895"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8322833"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7" name="object 117"/>
          <p:cNvSpPr/>
          <p:nvPr/>
        </p:nvSpPr>
        <p:spPr>
          <a:xfrm>
            <a:off x="8322833"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8737771" y="3937299"/>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19" name="object 119"/>
          <p:cNvSpPr/>
          <p:nvPr/>
        </p:nvSpPr>
        <p:spPr>
          <a:xfrm>
            <a:off x="8737771" y="3937299"/>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20" name="object 120"/>
          <p:cNvSpPr/>
          <p:nvPr/>
        </p:nvSpPr>
        <p:spPr>
          <a:xfrm>
            <a:off x="7865249"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1" name="object 121"/>
          <p:cNvSpPr/>
          <p:nvPr/>
        </p:nvSpPr>
        <p:spPr>
          <a:xfrm>
            <a:off x="7865249"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7865249"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3" name="object 123"/>
          <p:cNvSpPr/>
          <p:nvPr/>
        </p:nvSpPr>
        <p:spPr>
          <a:xfrm>
            <a:off x="9110062"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7907895"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5" name="object 125"/>
          <p:cNvSpPr/>
          <p:nvPr/>
        </p:nvSpPr>
        <p:spPr>
          <a:xfrm>
            <a:off x="7907895"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8322833"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7" name="object 127"/>
          <p:cNvSpPr/>
          <p:nvPr/>
        </p:nvSpPr>
        <p:spPr>
          <a:xfrm>
            <a:off x="8322833"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737771" y="4825957"/>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29" name="object 129"/>
          <p:cNvSpPr/>
          <p:nvPr/>
        </p:nvSpPr>
        <p:spPr>
          <a:xfrm>
            <a:off x="8737771" y="4825957"/>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7907895"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1" name="object 131"/>
          <p:cNvSpPr/>
          <p:nvPr/>
        </p:nvSpPr>
        <p:spPr>
          <a:xfrm>
            <a:off x="7907895"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8322833"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3" name="object 133"/>
          <p:cNvSpPr/>
          <p:nvPr/>
        </p:nvSpPr>
        <p:spPr>
          <a:xfrm>
            <a:off x="8322833"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4" name="object 134"/>
          <p:cNvSpPr/>
          <p:nvPr/>
        </p:nvSpPr>
        <p:spPr>
          <a:xfrm>
            <a:off x="8737771" y="5244353"/>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135" name="object 135"/>
          <p:cNvSpPr/>
          <p:nvPr/>
        </p:nvSpPr>
        <p:spPr>
          <a:xfrm>
            <a:off x="8737771" y="5244353"/>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136" name="object 136"/>
          <p:cNvSpPr/>
          <p:nvPr/>
        </p:nvSpPr>
        <p:spPr>
          <a:xfrm>
            <a:off x="3586779"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4209186"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209186"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5220020"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842429"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42429"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7476821"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76821"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8487655"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7407664" y="4348778"/>
            <a:ext cx="512909" cy="361918"/>
          </a:xfrm>
          <a:custGeom>
            <a:avLst/>
            <a:gdLst/>
            <a:ahLst/>
            <a:cxnLst/>
            <a:rect l="l" t="t" r="r" b="b"/>
            <a:pathLst>
              <a:path w="565150" h="398779">
                <a:moveTo>
                  <a:pt x="0" y="398779"/>
                </a:moveTo>
                <a:lnTo>
                  <a:pt x="565149" y="0"/>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426106" y="4336100"/>
            <a:ext cx="502536" cy="374597"/>
          </a:xfrm>
          <a:custGeom>
            <a:avLst/>
            <a:gdLst/>
            <a:ahLst/>
            <a:cxnLst/>
            <a:rect l="l" t="t" r="r" b="b"/>
            <a:pathLst>
              <a:path w="553720" h="412750">
                <a:moveTo>
                  <a:pt x="0" y="0"/>
                </a:moveTo>
                <a:lnTo>
                  <a:pt x="553720" y="41275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3547589" y="3683726"/>
            <a:ext cx="2725911" cy="0"/>
          </a:xfrm>
          <a:custGeom>
            <a:avLst/>
            <a:gdLst/>
            <a:ahLst/>
            <a:cxnLst/>
            <a:rect l="l" t="t" r="r" b="b"/>
            <a:pathLst>
              <a:path w="3003550">
                <a:moveTo>
                  <a:pt x="0" y="0"/>
                </a:moveTo>
                <a:lnTo>
                  <a:pt x="3003549" y="0"/>
                </a:lnTo>
              </a:path>
            </a:pathLst>
          </a:custGeom>
          <a:ln w="55880">
            <a:solidFill>
              <a:srgbClr val="FF0000"/>
            </a:solidFill>
          </a:ln>
        </p:spPr>
        <p:txBody>
          <a:bodyPr wrap="square" lIns="0" tIns="0" rIns="0" bIns="0" rtlCol="0"/>
          <a:lstStyle/>
          <a:p>
            <a:endParaRPr sz="1634"/>
          </a:p>
        </p:txBody>
      </p:sp>
      <p:sp>
        <p:nvSpPr>
          <p:cNvPr id="148" name="object 148"/>
          <p:cNvSpPr/>
          <p:nvPr/>
        </p:nvSpPr>
        <p:spPr>
          <a:xfrm>
            <a:off x="3338969" y="3596128"/>
            <a:ext cx="261641" cy="174043"/>
          </a:xfrm>
          <a:custGeom>
            <a:avLst/>
            <a:gdLst/>
            <a:ahLst/>
            <a:cxnLst/>
            <a:rect l="l" t="t" r="r" b="b"/>
            <a:pathLst>
              <a:path w="288289" h="191770">
                <a:moveTo>
                  <a:pt x="288289" y="0"/>
                </a:moveTo>
                <a:lnTo>
                  <a:pt x="0" y="95250"/>
                </a:lnTo>
                <a:lnTo>
                  <a:pt x="287019" y="191770"/>
                </a:lnTo>
                <a:lnTo>
                  <a:pt x="288289" y="0"/>
                </a:lnTo>
                <a:close/>
              </a:path>
            </a:pathLst>
          </a:custGeom>
          <a:solidFill>
            <a:srgbClr val="FF0000"/>
          </a:solidFill>
        </p:spPr>
        <p:txBody>
          <a:bodyPr wrap="square" lIns="0" tIns="0" rIns="0" bIns="0" rtlCol="0"/>
          <a:lstStyle/>
          <a:p>
            <a:endParaRPr sz="1634"/>
          </a:p>
        </p:txBody>
      </p:sp>
      <p:sp>
        <p:nvSpPr>
          <p:cNvPr id="149" name="object 149"/>
          <p:cNvSpPr/>
          <p:nvPr/>
        </p:nvSpPr>
        <p:spPr>
          <a:xfrm>
            <a:off x="2665850" y="3429000"/>
            <a:ext cx="447210" cy="207469"/>
          </a:xfrm>
          <a:custGeom>
            <a:avLst/>
            <a:gdLst/>
            <a:ahLst/>
            <a:cxnLst/>
            <a:rect l="l" t="t" r="r" b="b"/>
            <a:pathLst>
              <a:path w="492760" h="228600">
                <a:moveTo>
                  <a:pt x="492759" y="0"/>
                </a:moveTo>
                <a:lnTo>
                  <a:pt x="0" y="0"/>
                </a:lnTo>
                <a:lnTo>
                  <a:pt x="0" y="228600"/>
                </a:lnTo>
                <a:lnTo>
                  <a:pt x="492759" y="228600"/>
                </a:lnTo>
                <a:lnTo>
                  <a:pt x="492759" y="0"/>
                </a:lnTo>
                <a:close/>
              </a:path>
            </a:pathLst>
          </a:custGeom>
          <a:solidFill>
            <a:srgbClr val="7F007F"/>
          </a:solidFill>
        </p:spPr>
        <p:txBody>
          <a:bodyPr wrap="square" lIns="0" tIns="0" rIns="0" bIns="0" rtlCol="0"/>
          <a:lstStyle/>
          <a:p>
            <a:endParaRPr sz="1634"/>
          </a:p>
        </p:txBody>
      </p:sp>
      <p:sp>
        <p:nvSpPr>
          <p:cNvPr id="150" name="object 150"/>
          <p:cNvSpPr/>
          <p:nvPr/>
        </p:nvSpPr>
        <p:spPr>
          <a:xfrm>
            <a:off x="2665850" y="3429000"/>
            <a:ext cx="447210" cy="207469"/>
          </a:xfrm>
          <a:custGeom>
            <a:avLst/>
            <a:gdLst/>
            <a:ahLst/>
            <a:cxnLst/>
            <a:rect l="l" t="t" r="r" b="b"/>
            <a:pathLst>
              <a:path w="492760" h="228600">
                <a:moveTo>
                  <a:pt x="246379" y="228600"/>
                </a:moveTo>
                <a:lnTo>
                  <a:pt x="0" y="228600"/>
                </a:lnTo>
                <a:lnTo>
                  <a:pt x="0" y="0"/>
                </a:lnTo>
                <a:lnTo>
                  <a:pt x="492759" y="0"/>
                </a:lnTo>
                <a:lnTo>
                  <a:pt x="492759" y="228600"/>
                </a:lnTo>
                <a:lnTo>
                  <a:pt x="246379" y="228600"/>
                </a:lnTo>
                <a:close/>
              </a:path>
            </a:pathLst>
          </a:custGeom>
          <a:ln w="3175">
            <a:solidFill>
              <a:srgbClr val="000000"/>
            </a:solidFill>
          </a:ln>
        </p:spPr>
        <p:txBody>
          <a:bodyPr wrap="square" lIns="0" tIns="0" rIns="0" bIns="0" rtlCol="0"/>
          <a:lstStyle/>
          <a:p>
            <a:endParaRPr sz="1634"/>
          </a:p>
        </p:txBody>
      </p:sp>
      <p:sp>
        <p:nvSpPr>
          <p:cNvPr id="151" name="object 151"/>
          <p:cNvSpPr/>
          <p:nvPr/>
        </p:nvSpPr>
        <p:spPr>
          <a:xfrm>
            <a:off x="7951694"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52" name="object 152"/>
          <p:cNvSpPr txBox="1"/>
          <p:nvPr/>
        </p:nvSpPr>
        <p:spPr>
          <a:xfrm>
            <a:off x="2111446" y="2689029"/>
            <a:ext cx="120447" cy="263118"/>
          </a:xfrm>
          <a:prstGeom prst="rect">
            <a:avLst/>
          </a:prstGeom>
        </p:spPr>
        <p:txBody>
          <a:bodyPr vert="horz" wrap="square" lIns="0" tIns="11526" rIns="0" bIns="0" rtlCol="0">
            <a:spAutoFit/>
          </a:bodyPr>
          <a:lstStyle/>
          <a:p>
            <a:pPr>
              <a:spcBef>
                <a:spcPts val="91"/>
              </a:spcBef>
            </a:pPr>
            <a:r>
              <a:rPr sz="1634" spc="-127" dirty="0">
                <a:latin typeface="Courier New"/>
                <a:cs typeface="Courier New"/>
              </a:rPr>
              <a:t>}</a:t>
            </a:r>
            <a:endParaRPr sz="1634">
              <a:latin typeface="Courier New"/>
              <a:cs typeface="Courier New"/>
            </a:endParaRPr>
          </a:p>
        </p:txBody>
      </p:sp>
      <p:sp>
        <p:nvSpPr>
          <p:cNvPr id="153" name="object 153"/>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54" name="object 154"/>
          <p:cNvSpPr txBox="1"/>
          <p:nvPr/>
        </p:nvSpPr>
        <p:spPr>
          <a:xfrm>
            <a:off x="7536757" y="1244815"/>
            <a:ext cx="2074689" cy="1405379"/>
          </a:xfrm>
          <a:prstGeom prst="rect">
            <a:avLst/>
          </a:prstGeom>
          <a:ln w="3175">
            <a:solidFill>
              <a:srgbClr val="000000"/>
            </a:solidFill>
          </a:ln>
        </p:spPr>
        <p:txBody>
          <a:bodyPr vert="horz" wrap="square" lIns="0" tIns="44952" rIns="0" bIns="0" rtlCol="0">
            <a:spAutoFit/>
          </a:bodyPr>
          <a:lstStyle/>
          <a:p>
            <a:pPr marL="81834">
              <a:spcBef>
                <a:spcPts val="354"/>
              </a:spcBef>
            </a:pPr>
            <a:r>
              <a:rPr sz="1634" spc="-127" dirty="0">
                <a:latin typeface="Courier New"/>
                <a:cs typeface="Courier New"/>
              </a:rPr>
              <a:t>struct dentry</a:t>
            </a:r>
            <a:r>
              <a:rPr sz="1634" spc="-172" dirty="0">
                <a:latin typeface="Courier New"/>
                <a:cs typeface="Courier New"/>
              </a:rPr>
              <a:t> </a:t>
            </a:r>
            <a:r>
              <a:rPr sz="1634" spc="-127" dirty="0">
                <a:latin typeface="Courier New"/>
                <a:cs typeface="Courier New"/>
              </a:rPr>
              <a:t>{</a:t>
            </a:r>
            <a:endParaRPr sz="1634">
              <a:latin typeface="Courier New"/>
              <a:cs typeface="Courier New"/>
            </a:endParaRPr>
          </a:p>
          <a:p>
            <a:pPr marL="496768">
              <a:spcBef>
                <a:spcPts val="236"/>
              </a:spcBef>
            </a:pPr>
            <a:r>
              <a:rPr sz="1634" spc="-127" dirty="0">
                <a:latin typeface="Courier New"/>
                <a:cs typeface="Courier New"/>
              </a:rPr>
              <a:t>…</a:t>
            </a:r>
            <a:endParaRPr sz="1634">
              <a:latin typeface="Courier New"/>
              <a:cs typeface="Courier New"/>
            </a:endParaRPr>
          </a:p>
          <a:p>
            <a:pPr marL="496768">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768">
              <a:spcBef>
                <a:spcPts val="227"/>
              </a:spcBef>
            </a:pPr>
            <a:r>
              <a:rPr sz="1634" spc="-127" dirty="0">
                <a:latin typeface="Courier New"/>
                <a:cs typeface="Courier New"/>
              </a:rPr>
              <a:t>…</a:t>
            </a:r>
            <a:endParaRPr sz="1634">
              <a:latin typeface="Courier New"/>
              <a:cs typeface="Courier New"/>
            </a:endParaRPr>
          </a:p>
          <a:p>
            <a:pPr marL="81834">
              <a:spcBef>
                <a:spcPts val="227"/>
              </a:spcBef>
            </a:pPr>
            <a:r>
              <a:rPr sz="1634" spc="-127" dirty="0">
                <a:latin typeface="Courier New"/>
                <a:cs typeface="Courier New"/>
              </a:rPr>
              <a:t>};</a:t>
            </a:r>
            <a:endParaRPr sz="1634">
              <a:latin typeface="Courier New"/>
              <a:cs typeface="Courier New"/>
            </a:endParaRPr>
          </a:p>
        </p:txBody>
      </p:sp>
      <p:sp>
        <p:nvSpPr>
          <p:cNvPr id="155" name="object 155"/>
          <p:cNvSpPr/>
          <p:nvPr/>
        </p:nvSpPr>
        <p:spPr>
          <a:xfrm>
            <a:off x="4009785" y="2282158"/>
            <a:ext cx="2489627" cy="1446519"/>
          </a:xfrm>
          <a:custGeom>
            <a:avLst/>
            <a:gdLst/>
            <a:ahLst/>
            <a:cxnLst/>
            <a:rect l="l" t="t" r="r" b="b"/>
            <a:pathLst>
              <a:path w="2743200" h="1593850">
                <a:moveTo>
                  <a:pt x="2287270" y="0"/>
                </a:moveTo>
                <a:lnTo>
                  <a:pt x="455930" y="0"/>
                </a:lnTo>
                <a:lnTo>
                  <a:pt x="393785" y="1832"/>
                </a:lnTo>
                <a:lnTo>
                  <a:pt x="332723" y="7099"/>
                </a:lnTo>
                <a:lnTo>
                  <a:pt x="273762" y="15457"/>
                </a:lnTo>
                <a:lnTo>
                  <a:pt x="217921" y="26564"/>
                </a:lnTo>
                <a:lnTo>
                  <a:pt x="166220" y="40075"/>
                </a:lnTo>
                <a:lnTo>
                  <a:pt x="119676" y="55647"/>
                </a:lnTo>
                <a:lnTo>
                  <a:pt x="79310" y="72936"/>
                </a:lnTo>
                <a:lnTo>
                  <a:pt x="21186" y="111294"/>
                </a:lnTo>
                <a:lnTo>
                  <a:pt x="0" y="152400"/>
                </a:lnTo>
                <a:lnTo>
                  <a:pt x="0" y="762000"/>
                </a:lnTo>
                <a:lnTo>
                  <a:pt x="21186" y="803105"/>
                </a:lnTo>
                <a:lnTo>
                  <a:pt x="79310" y="841463"/>
                </a:lnTo>
                <a:lnTo>
                  <a:pt x="119676" y="858752"/>
                </a:lnTo>
                <a:lnTo>
                  <a:pt x="166220" y="874324"/>
                </a:lnTo>
                <a:lnTo>
                  <a:pt x="217921" y="887835"/>
                </a:lnTo>
                <a:lnTo>
                  <a:pt x="273762" y="898942"/>
                </a:lnTo>
                <a:lnTo>
                  <a:pt x="332723" y="907300"/>
                </a:lnTo>
                <a:lnTo>
                  <a:pt x="393785" y="912567"/>
                </a:lnTo>
                <a:lnTo>
                  <a:pt x="455930" y="914400"/>
                </a:lnTo>
                <a:lnTo>
                  <a:pt x="1604010" y="914400"/>
                </a:lnTo>
                <a:lnTo>
                  <a:pt x="1520189" y="1593850"/>
                </a:lnTo>
                <a:lnTo>
                  <a:pt x="2287270" y="914400"/>
                </a:lnTo>
                <a:lnTo>
                  <a:pt x="2349414" y="912567"/>
                </a:lnTo>
                <a:lnTo>
                  <a:pt x="2410476" y="907300"/>
                </a:lnTo>
                <a:lnTo>
                  <a:pt x="2469437" y="898942"/>
                </a:lnTo>
                <a:lnTo>
                  <a:pt x="2525278" y="887835"/>
                </a:lnTo>
                <a:lnTo>
                  <a:pt x="2576979" y="874324"/>
                </a:lnTo>
                <a:lnTo>
                  <a:pt x="2623523" y="858752"/>
                </a:lnTo>
                <a:lnTo>
                  <a:pt x="2663889" y="841463"/>
                </a:lnTo>
                <a:lnTo>
                  <a:pt x="2722013" y="803105"/>
                </a:lnTo>
                <a:lnTo>
                  <a:pt x="2743200" y="762000"/>
                </a:lnTo>
                <a:lnTo>
                  <a:pt x="2743200" y="152400"/>
                </a:lnTo>
                <a:lnTo>
                  <a:pt x="2722013" y="111294"/>
                </a:lnTo>
                <a:lnTo>
                  <a:pt x="2663889" y="72936"/>
                </a:lnTo>
                <a:lnTo>
                  <a:pt x="2623523" y="55647"/>
                </a:lnTo>
                <a:lnTo>
                  <a:pt x="2576979" y="40075"/>
                </a:lnTo>
                <a:lnTo>
                  <a:pt x="2525278" y="26564"/>
                </a:lnTo>
                <a:lnTo>
                  <a:pt x="2469437" y="15457"/>
                </a:lnTo>
                <a:lnTo>
                  <a:pt x="2410476" y="7099"/>
                </a:lnTo>
                <a:lnTo>
                  <a:pt x="2349414" y="1832"/>
                </a:lnTo>
                <a:lnTo>
                  <a:pt x="2287270" y="0"/>
                </a:lnTo>
                <a:close/>
              </a:path>
            </a:pathLst>
          </a:custGeom>
          <a:solidFill>
            <a:srgbClr val="FFFFFF"/>
          </a:solidFill>
        </p:spPr>
        <p:txBody>
          <a:bodyPr wrap="square" lIns="0" tIns="0" rIns="0" bIns="0" rtlCol="0"/>
          <a:lstStyle/>
          <a:p>
            <a:endParaRPr sz="1634"/>
          </a:p>
        </p:txBody>
      </p:sp>
      <p:sp>
        <p:nvSpPr>
          <p:cNvPr id="157" name="object 157"/>
          <p:cNvSpPr/>
          <p:nvPr/>
        </p:nvSpPr>
        <p:spPr>
          <a:xfrm>
            <a:off x="4009785" y="2282158"/>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8" name="object 158"/>
          <p:cNvSpPr/>
          <p:nvPr/>
        </p:nvSpPr>
        <p:spPr>
          <a:xfrm>
            <a:off x="6499412" y="3112034"/>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9" name="object 159"/>
          <p:cNvSpPr txBox="1"/>
          <p:nvPr/>
        </p:nvSpPr>
        <p:spPr>
          <a:xfrm>
            <a:off x="2111443" y="1270171"/>
            <a:ext cx="4704934" cy="1410725"/>
          </a:xfrm>
          <a:prstGeom prst="rect">
            <a:avLst/>
          </a:prstGeom>
        </p:spPr>
        <p:txBody>
          <a:bodyPr vert="horz" wrap="square" lIns="0" tIns="40341" rIns="0" bIns="0" rtlCol="0">
            <a:spAutoFit/>
          </a:bodyPr>
          <a:lstStyle/>
          <a:p>
            <a:pPr>
              <a:spcBef>
                <a:spcPts val="318"/>
              </a:spcBef>
            </a:pPr>
            <a:r>
              <a:rPr sz="1634" spc="-127" dirty="0">
                <a:latin typeface="Courier New"/>
                <a:cs typeface="Courier New"/>
              </a:rPr>
              <a:t>void dput(struct dentry</a:t>
            </a:r>
            <a:r>
              <a:rPr sz="1634" spc="-118" dirty="0">
                <a:latin typeface="Courier New"/>
                <a:cs typeface="Courier New"/>
              </a:rPr>
              <a:t> </a:t>
            </a:r>
            <a:r>
              <a:rPr sz="1634" spc="-127" dirty="0">
                <a:latin typeface="Courier New"/>
                <a:cs typeface="Courier New"/>
              </a:rPr>
              <a:t>*dentry)</a:t>
            </a:r>
            <a:endParaRPr sz="1634" dirty="0">
              <a:latin typeface="Courier New"/>
              <a:cs typeface="Courier New"/>
            </a:endParaRPr>
          </a:p>
          <a:p>
            <a:pPr>
              <a:spcBef>
                <a:spcPts val="227"/>
              </a:spcBef>
            </a:pPr>
            <a:r>
              <a:rPr sz="1634" spc="-127" dirty="0">
                <a:latin typeface="Courier New"/>
                <a:cs typeface="Courier New"/>
              </a:rPr>
              <a:t>{</a:t>
            </a:r>
            <a:endParaRPr sz="1634" dirty="0">
              <a:latin typeface="Courier New"/>
              <a:cs typeface="Courier New"/>
            </a:endParaRPr>
          </a:p>
          <a:p>
            <a:pPr marL="874818" marR="4611" indent="-436833">
              <a:lnSpc>
                <a:spcPts val="2196"/>
              </a:lnSpc>
              <a:spcBef>
                <a:spcPts val="104"/>
              </a:spcBef>
            </a:pPr>
            <a:r>
              <a:rPr sz="1634" spc="-132" dirty="0">
                <a:latin typeface="Courier New"/>
                <a:cs typeface="Courier New"/>
              </a:rPr>
              <a:t>if </a:t>
            </a:r>
            <a:r>
              <a:rPr sz="1634" spc="-127" dirty="0">
                <a:latin typeface="Courier New"/>
                <a:cs typeface="Courier New"/>
              </a:rPr>
              <a:t>(!atomic_dec_and_test(&amp;dentry-&gt;ref))  return;</a:t>
            </a:r>
            <a:endParaRPr sz="1634" dirty="0">
              <a:latin typeface="Courier New"/>
              <a:cs typeface="Courier New"/>
            </a:endParaRPr>
          </a:p>
          <a:p>
            <a:pPr marL="437986">
              <a:spcBef>
                <a:spcPts val="113"/>
              </a:spcBef>
            </a:pPr>
            <a:r>
              <a:rPr sz="1634" spc="-218" dirty="0">
                <a:latin typeface="Courier New"/>
                <a:cs typeface="Courier New"/>
              </a:rPr>
              <a:t>dentry_free(</a:t>
            </a:r>
            <a:r>
              <a:rPr sz="1634" spc="-218" dirty="0" err="1">
                <a:latin typeface="Courier New"/>
                <a:cs typeface="Courier New"/>
              </a:rPr>
              <a:t>dentry</a:t>
            </a:r>
            <a:r>
              <a:rPr sz="1634" spc="-218" dirty="0">
                <a:latin typeface="Courier New"/>
                <a:cs typeface="Courier New"/>
              </a:rPr>
              <a:t>);</a:t>
            </a:r>
            <a:endParaRPr sz="2451" baseline="-6172" dirty="0">
              <a:latin typeface="Arial"/>
              <a:cs typeface="Arial"/>
            </a:endParaRPr>
          </a:p>
        </p:txBody>
      </p:sp>
      <p:grpSp>
        <p:nvGrpSpPr>
          <p:cNvPr id="162" name="Group 161">
            <a:extLst>
              <a:ext uri="{FF2B5EF4-FFF2-40B4-BE49-F238E27FC236}">
                <a16:creationId xmlns:a16="http://schemas.microsoft.com/office/drawing/2014/main" id="{85F1940C-C0A4-412A-BB75-78BED4552C06}"/>
              </a:ext>
            </a:extLst>
          </p:cNvPr>
          <p:cNvGrpSpPr/>
          <p:nvPr/>
        </p:nvGrpSpPr>
        <p:grpSpPr>
          <a:xfrm>
            <a:off x="4009785" y="2236054"/>
            <a:ext cx="2489627" cy="1446519"/>
            <a:chOff x="9314649" y="3112034"/>
            <a:chExt cx="2489627" cy="1446519"/>
          </a:xfrm>
        </p:grpSpPr>
        <p:sp>
          <p:nvSpPr>
            <p:cNvPr id="156" name="object 156"/>
            <p:cNvSpPr/>
            <p:nvPr/>
          </p:nvSpPr>
          <p:spPr>
            <a:xfrm>
              <a:off x="9314649" y="3112034"/>
              <a:ext cx="2489627" cy="1446519"/>
            </a:xfrm>
            <a:custGeom>
              <a:avLst/>
              <a:gdLst/>
              <a:ahLst/>
              <a:cxnLst/>
              <a:rect l="l" t="t" r="r" b="b"/>
              <a:pathLst>
                <a:path w="2743200" h="1593850">
                  <a:moveTo>
                    <a:pt x="455930" y="0"/>
                  </a:moveTo>
                  <a:lnTo>
                    <a:pt x="393785" y="1832"/>
                  </a:lnTo>
                  <a:lnTo>
                    <a:pt x="332723" y="7099"/>
                  </a:lnTo>
                  <a:lnTo>
                    <a:pt x="273762" y="15457"/>
                  </a:lnTo>
                  <a:lnTo>
                    <a:pt x="217921" y="26564"/>
                  </a:lnTo>
                  <a:lnTo>
                    <a:pt x="166220" y="40075"/>
                  </a:lnTo>
                  <a:lnTo>
                    <a:pt x="119676" y="55647"/>
                  </a:lnTo>
                  <a:lnTo>
                    <a:pt x="79310" y="72936"/>
                  </a:lnTo>
                  <a:lnTo>
                    <a:pt x="21186" y="111294"/>
                  </a:lnTo>
                  <a:lnTo>
                    <a:pt x="0" y="152400"/>
                  </a:lnTo>
                  <a:lnTo>
                    <a:pt x="0" y="265429"/>
                  </a:lnTo>
                  <a:lnTo>
                    <a:pt x="0" y="379729"/>
                  </a:lnTo>
                  <a:lnTo>
                    <a:pt x="0" y="534670"/>
                  </a:lnTo>
                  <a:lnTo>
                    <a:pt x="0" y="648970"/>
                  </a:lnTo>
                  <a:lnTo>
                    <a:pt x="0" y="762000"/>
                  </a:lnTo>
                  <a:lnTo>
                    <a:pt x="5466" y="782724"/>
                  </a:lnTo>
                  <a:lnTo>
                    <a:pt x="46140" y="822799"/>
                  </a:lnTo>
                  <a:lnTo>
                    <a:pt x="119676" y="858752"/>
                  </a:lnTo>
                  <a:lnTo>
                    <a:pt x="166220" y="874324"/>
                  </a:lnTo>
                  <a:lnTo>
                    <a:pt x="217921" y="887835"/>
                  </a:lnTo>
                  <a:lnTo>
                    <a:pt x="273762" y="898942"/>
                  </a:lnTo>
                  <a:lnTo>
                    <a:pt x="332723" y="907300"/>
                  </a:lnTo>
                  <a:lnTo>
                    <a:pt x="393785" y="912567"/>
                  </a:lnTo>
                  <a:lnTo>
                    <a:pt x="455930" y="914400"/>
                  </a:lnTo>
                  <a:lnTo>
                    <a:pt x="797560" y="914400"/>
                  </a:lnTo>
                  <a:lnTo>
                    <a:pt x="1139189" y="914400"/>
                  </a:lnTo>
                  <a:lnTo>
                    <a:pt x="1604010" y="914400"/>
                  </a:lnTo>
                  <a:lnTo>
                    <a:pt x="1520189" y="1593850"/>
                  </a:lnTo>
                  <a:lnTo>
                    <a:pt x="2287270" y="914400"/>
                  </a:lnTo>
                  <a:lnTo>
                    <a:pt x="2349414" y="912567"/>
                  </a:lnTo>
                  <a:lnTo>
                    <a:pt x="2410476" y="907300"/>
                  </a:lnTo>
                  <a:lnTo>
                    <a:pt x="2469437" y="898942"/>
                  </a:lnTo>
                  <a:lnTo>
                    <a:pt x="2525278" y="887835"/>
                  </a:lnTo>
                  <a:lnTo>
                    <a:pt x="2576979" y="874324"/>
                  </a:lnTo>
                  <a:lnTo>
                    <a:pt x="2623523" y="858752"/>
                  </a:lnTo>
                  <a:lnTo>
                    <a:pt x="2663889" y="841463"/>
                  </a:lnTo>
                  <a:lnTo>
                    <a:pt x="2722013" y="803105"/>
                  </a:lnTo>
                  <a:lnTo>
                    <a:pt x="2743200" y="762000"/>
                  </a:lnTo>
                  <a:lnTo>
                    <a:pt x="2743200" y="648970"/>
                  </a:lnTo>
                  <a:lnTo>
                    <a:pt x="2743200" y="534670"/>
                  </a:lnTo>
                  <a:lnTo>
                    <a:pt x="2743200" y="379729"/>
                  </a:lnTo>
                  <a:lnTo>
                    <a:pt x="2743200" y="265429"/>
                  </a:lnTo>
                  <a:lnTo>
                    <a:pt x="2743200" y="152400"/>
                  </a:lnTo>
                  <a:lnTo>
                    <a:pt x="2737733" y="131675"/>
                  </a:lnTo>
                  <a:lnTo>
                    <a:pt x="2697059" y="91600"/>
                  </a:lnTo>
                  <a:lnTo>
                    <a:pt x="2623523" y="55647"/>
                  </a:lnTo>
                  <a:lnTo>
                    <a:pt x="2576979" y="40075"/>
                  </a:lnTo>
                  <a:lnTo>
                    <a:pt x="2525278" y="26564"/>
                  </a:lnTo>
                  <a:lnTo>
                    <a:pt x="2469437" y="15457"/>
                  </a:lnTo>
                  <a:lnTo>
                    <a:pt x="2410476" y="7099"/>
                  </a:lnTo>
                  <a:lnTo>
                    <a:pt x="2349414" y="1832"/>
                  </a:lnTo>
                  <a:lnTo>
                    <a:pt x="2287270" y="0"/>
                  </a:lnTo>
                  <a:lnTo>
                    <a:pt x="1945639" y="0"/>
                  </a:lnTo>
                  <a:lnTo>
                    <a:pt x="1604010" y="0"/>
                  </a:lnTo>
                  <a:lnTo>
                    <a:pt x="1139189" y="0"/>
                  </a:lnTo>
                  <a:lnTo>
                    <a:pt x="797560" y="0"/>
                  </a:lnTo>
                  <a:lnTo>
                    <a:pt x="455930" y="0"/>
                  </a:lnTo>
                  <a:close/>
                </a:path>
              </a:pathLst>
            </a:custGeom>
            <a:solidFill>
              <a:schemeClr val="bg1"/>
            </a:solidFill>
            <a:ln w="36659">
              <a:solidFill>
                <a:srgbClr val="FF0000"/>
              </a:solidFill>
            </a:ln>
          </p:spPr>
          <p:txBody>
            <a:bodyPr wrap="square" lIns="0" tIns="0" rIns="0" bIns="0" rtlCol="0"/>
            <a:lstStyle/>
            <a:p>
              <a:endParaRPr sz="1634"/>
            </a:p>
          </p:txBody>
        </p:sp>
        <p:sp>
          <p:nvSpPr>
            <p:cNvPr id="160" name="object 160"/>
            <p:cNvSpPr txBox="1"/>
            <p:nvPr/>
          </p:nvSpPr>
          <p:spPr>
            <a:xfrm>
              <a:off x="9420687" y="3275435"/>
              <a:ext cx="2321923" cy="514597"/>
            </a:xfrm>
            <a:prstGeom prst="rect">
              <a:avLst/>
            </a:prstGeom>
            <a:solidFill>
              <a:schemeClr val="bg1"/>
            </a:solidFill>
          </p:spPr>
          <p:txBody>
            <a:bodyPr vert="horz" wrap="square" lIns="0" tIns="11526" rIns="0" bIns="0" rtlCol="0">
              <a:spAutoFit/>
            </a:bodyPr>
            <a:lstStyle/>
            <a:p>
              <a:pPr algn="ctr">
                <a:spcBef>
                  <a:spcPts val="91"/>
                </a:spcBef>
              </a:pPr>
              <a:r>
                <a:rPr lang="en-US" sz="1634" spc="-9" dirty="0">
                  <a:latin typeface="Arial"/>
                  <a:cs typeface="Arial"/>
                </a:rPr>
                <a:t>120-4000 cycles</a:t>
              </a:r>
              <a:br>
                <a:rPr lang="en-US" sz="1634" spc="-9" dirty="0">
                  <a:latin typeface="Arial"/>
                  <a:cs typeface="Arial"/>
                </a:rPr>
              </a:br>
              <a:r>
                <a:rPr sz="1634" spc="-9" dirty="0">
                  <a:latin typeface="Arial"/>
                  <a:cs typeface="Arial"/>
                </a:rPr>
                <a:t>depending on</a:t>
              </a:r>
              <a:r>
                <a:rPr sz="1634" spc="-27" dirty="0">
                  <a:latin typeface="Arial"/>
                  <a:cs typeface="Arial"/>
                </a:rPr>
                <a:t> </a:t>
              </a:r>
              <a:r>
                <a:rPr sz="1634" spc="-9" dirty="0">
                  <a:latin typeface="Arial"/>
                  <a:cs typeface="Arial"/>
                </a:rPr>
                <a:t>congestion</a:t>
              </a:r>
              <a:endParaRPr sz="1634" dirty="0">
                <a:latin typeface="Arial"/>
                <a:cs typeface="Arial"/>
              </a:endParaRPr>
            </a:p>
          </p:txBody>
        </p:sp>
      </p:grpSp>
    </p:spTree>
    <p:extLst>
      <p:ext uri="{BB962C8B-B14F-4D97-AF65-F5344CB8AC3E}">
        <p14:creationId xmlns:p14="http://schemas.microsoft.com/office/powerpoint/2010/main" val="23443041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2565" y="1898340"/>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txBox="1">
            <a:spLocks noGrp="1"/>
          </p:cNvSpPr>
          <p:nvPr>
            <p:ph type="title"/>
          </p:nvPr>
        </p:nvSpPr>
        <p:spPr>
          <a:xfrm>
            <a:off x="1998489" y="191608"/>
            <a:ext cx="8185801" cy="1004261"/>
          </a:xfrm>
          <a:prstGeom prst="rect">
            <a:avLst/>
          </a:prstGeom>
        </p:spPr>
        <p:txBody>
          <a:bodyPr vert="horz" wrap="square" lIns="0" tIns="54749" rIns="0" bIns="0" rtlCol="0" anchor="ctr">
            <a:spAutoFit/>
          </a:bodyPr>
          <a:lstStyle/>
          <a:p>
            <a:pPr marL="1558306" marR="4611" indent="-1546779">
              <a:lnSpc>
                <a:spcPts val="3656"/>
              </a:lnSpc>
              <a:spcBef>
                <a:spcPts val="431"/>
              </a:spcBef>
            </a:pPr>
            <a:r>
              <a:rPr sz="3267" spc="-5"/>
              <a:t>Reading </a:t>
            </a:r>
            <a:r>
              <a:rPr sz="3267" spc="-9"/>
              <a:t>the </a:t>
            </a:r>
            <a:r>
              <a:rPr sz="3267" spc="-5"/>
              <a:t>reference count delays memory  operations </a:t>
            </a:r>
            <a:r>
              <a:rPr sz="3267" spc="-9"/>
              <a:t>from </a:t>
            </a:r>
            <a:r>
              <a:rPr sz="3267" spc="-5"/>
              <a:t>other</a:t>
            </a:r>
            <a:r>
              <a:rPr sz="3267" spc="-54"/>
              <a:t> </a:t>
            </a:r>
            <a:r>
              <a:rPr sz="3267" spc="-5"/>
              <a:t>cores</a:t>
            </a:r>
            <a:endParaRPr sz="3267"/>
          </a:p>
        </p:txBody>
      </p:sp>
      <p:sp>
        <p:nvSpPr>
          <p:cNvPr id="4" name="object 4"/>
          <p:cNvSpPr/>
          <p:nvPr/>
        </p:nvSpPr>
        <p:spPr>
          <a:xfrm>
            <a:off x="2972441"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 name="object 5"/>
          <p:cNvSpPr/>
          <p:nvPr/>
        </p:nvSpPr>
        <p:spPr>
          <a:xfrm>
            <a:off x="2972441"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 name="object 6"/>
          <p:cNvSpPr/>
          <p:nvPr/>
        </p:nvSpPr>
        <p:spPr>
          <a:xfrm>
            <a:off x="2972440"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4217254"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9" name="object 9"/>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3430024"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 name="object 11"/>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3844962"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 name="object 13"/>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01508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01508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43002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43002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844962"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844962"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605682"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1" name="object 21"/>
          <p:cNvSpPr/>
          <p:nvPr/>
        </p:nvSpPr>
        <p:spPr>
          <a:xfrm>
            <a:off x="4605682"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6056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4648327" y="351775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5" name="object 25"/>
          <p:cNvSpPr/>
          <p:nvPr/>
        </p:nvSpPr>
        <p:spPr>
          <a:xfrm>
            <a:off x="4648327"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5063265" y="351775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7" name="object 27"/>
          <p:cNvSpPr/>
          <p:nvPr/>
        </p:nvSpPr>
        <p:spPr>
          <a:xfrm>
            <a:off x="5063265"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5478203" y="351775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9" name="object 29"/>
          <p:cNvSpPr/>
          <p:nvPr/>
        </p:nvSpPr>
        <p:spPr>
          <a:xfrm>
            <a:off x="5478203"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1" name="object 31"/>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2" name="object 32"/>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3" name="object 33"/>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5" name="object 35"/>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605682"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37" name="object 37"/>
          <p:cNvSpPr/>
          <p:nvPr/>
        </p:nvSpPr>
        <p:spPr>
          <a:xfrm>
            <a:off x="4605682"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0" name="object 40"/>
          <p:cNvSpPr/>
          <p:nvPr/>
        </p:nvSpPr>
        <p:spPr>
          <a:xfrm>
            <a:off x="4648327"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1" name="object 41"/>
          <p:cNvSpPr/>
          <p:nvPr/>
        </p:nvSpPr>
        <p:spPr>
          <a:xfrm>
            <a:off x="4648327"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5063265"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3" name="object 43"/>
          <p:cNvSpPr/>
          <p:nvPr/>
        </p:nvSpPr>
        <p:spPr>
          <a:xfrm>
            <a:off x="5063265"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4" name="object 44"/>
          <p:cNvSpPr/>
          <p:nvPr/>
        </p:nvSpPr>
        <p:spPr>
          <a:xfrm>
            <a:off x="547820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5" name="object 45"/>
          <p:cNvSpPr/>
          <p:nvPr/>
        </p:nvSpPr>
        <p:spPr>
          <a:xfrm>
            <a:off x="547820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9" name="object 49"/>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2972441"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3" name="object 53"/>
          <p:cNvSpPr/>
          <p:nvPr/>
        </p:nvSpPr>
        <p:spPr>
          <a:xfrm>
            <a:off x="2972441"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5" name="object 55"/>
          <p:cNvSpPr/>
          <p:nvPr/>
        </p:nvSpPr>
        <p:spPr>
          <a:xfrm>
            <a:off x="4217254"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6" name="object 56"/>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7" name="object 57"/>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9" name="object 59"/>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0" name="object 60"/>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1" name="object 61"/>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01508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01508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43002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43002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844962"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7" name="object 67"/>
          <p:cNvSpPr/>
          <p:nvPr/>
        </p:nvSpPr>
        <p:spPr>
          <a:xfrm>
            <a:off x="3844962"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6240076"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9" name="object 69"/>
          <p:cNvSpPr/>
          <p:nvPr/>
        </p:nvSpPr>
        <p:spPr>
          <a:xfrm>
            <a:off x="6240076"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624007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1" name="object 71"/>
          <p:cNvSpPr/>
          <p:nvPr/>
        </p:nvSpPr>
        <p:spPr>
          <a:xfrm>
            <a:off x="7484889"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2" name="object 72"/>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3" name="object 73"/>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5" name="object 75"/>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6" name="object 76"/>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77" name="object 77"/>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281570"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79" name="object 79"/>
          <p:cNvSpPr/>
          <p:nvPr/>
        </p:nvSpPr>
        <p:spPr>
          <a:xfrm>
            <a:off x="6281570"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6696507"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1" name="object 81"/>
          <p:cNvSpPr/>
          <p:nvPr/>
        </p:nvSpPr>
        <p:spPr>
          <a:xfrm>
            <a:off x="6696507"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7111445" y="524320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3" name="object 83"/>
          <p:cNvSpPr/>
          <p:nvPr/>
        </p:nvSpPr>
        <p:spPr>
          <a:xfrm>
            <a:off x="7111445" y="524320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240076"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5" name="object 85"/>
          <p:cNvSpPr/>
          <p:nvPr/>
        </p:nvSpPr>
        <p:spPr>
          <a:xfrm>
            <a:off x="6240076"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7" name="object 87"/>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8" name="object 88"/>
          <p:cNvSpPr/>
          <p:nvPr/>
        </p:nvSpPr>
        <p:spPr>
          <a:xfrm>
            <a:off x="6281570"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89" name="object 89"/>
          <p:cNvSpPr/>
          <p:nvPr/>
        </p:nvSpPr>
        <p:spPr>
          <a:xfrm>
            <a:off x="6281570"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696507"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1" name="object 91"/>
          <p:cNvSpPr/>
          <p:nvPr/>
        </p:nvSpPr>
        <p:spPr>
          <a:xfrm>
            <a:off x="6696507"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2" name="object 92"/>
          <p:cNvSpPr/>
          <p:nvPr/>
        </p:nvSpPr>
        <p:spPr>
          <a:xfrm>
            <a:off x="7111445"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3" name="object 93"/>
          <p:cNvSpPr/>
          <p:nvPr/>
        </p:nvSpPr>
        <p:spPr>
          <a:xfrm>
            <a:off x="711144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5" name="object 95"/>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7" name="object 97"/>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8" name="object 98"/>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9" name="object 99"/>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0" name="object 100"/>
          <p:cNvSpPr/>
          <p:nvPr/>
        </p:nvSpPr>
        <p:spPr>
          <a:xfrm>
            <a:off x="7873317"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1" name="object 101"/>
          <p:cNvSpPr/>
          <p:nvPr/>
        </p:nvSpPr>
        <p:spPr>
          <a:xfrm>
            <a:off x="7873317"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2" name="object 102"/>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3" name="object 103"/>
          <p:cNvSpPr/>
          <p:nvPr/>
        </p:nvSpPr>
        <p:spPr>
          <a:xfrm>
            <a:off x="9118130"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4" name="object 104"/>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05" name="object 105"/>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6" name="object 106"/>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7" name="object 107"/>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8" name="object 108"/>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9" name="object 109"/>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0" name="object 110"/>
          <p:cNvSpPr/>
          <p:nvPr/>
        </p:nvSpPr>
        <p:spPr>
          <a:xfrm>
            <a:off x="7915963"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1" name="object 111"/>
          <p:cNvSpPr/>
          <p:nvPr/>
        </p:nvSpPr>
        <p:spPr>
          <a:xfrm>
            <a:off x="7915963"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2" name="object 112"/>
          <p:cNvSpPr/>
          <p:nvPr/>
        </p:nvSpPr>
        <p:spPr>
          <a:xfrm>
            <a:off x="8330901"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113" name="object 113"/>
          <p:cNvSpPr/>
          <p:nvPr/>
        </p:nvSpPr>
        <p:spPr>
          <a:xfrm>
            <a:off x="8330901"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4" name="object 114"/>
          <p:cNvSpPr/>
          <p:nvPr/>
        </p:nvSpPr>
        <p:spPr>
          <a:xfrm>
            <a:off x="8745839"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5" name="object 115"/>
          <p:cNvSpPr/>
          <p:nvPr/>
        </p:nvSpPr>
        <p:spPr>
          <a:xfrm>
            <a:off x="8745839"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6" name="object 116"/>
          <p:cNvSpPr/>
          <p:nvPr/>
        </p:nvSpPr>
        <p:spPr>
          <a:xfrm>
            <a:off x="7873317"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7" name="object 117"/>
          <p:cNvSpPr/>
          <p:nvPr/>
        </p:nvSpPr>
        <p:spPr>
          <a:xfrm>
            <a:off x="7873317"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8" name="object 118"/>
          <p:cNvSpPr/>
          <p:nvPr/>
        </p:nvSpPr>
        <p:spPr>
          <a:xfrm>
            <a:off x="7873317"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9" name="object 119"/>
          <p:cNvSpPr/>
          <p:nvPr/>
        </p:nvSpPr>
        <p:spPr>
          <a:xfrm>
            <a:off x="9118130"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0" name="object 120"/>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1" name="object 121"/>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2" name="object 122"/>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3" name="object 123"/>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4" name="object 124"/>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5" name="object 125"/>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6" name="object 126"/>
          <p:cNvSpPr/>
          <p:nvPr/>
        </p:nvSpPr>
        <p:spPr>
          <a:xfrm>
            <a:off x="7915963"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7" name="object 127"/>
          <p:cNvSpPr/>
          <p:nvPr/>
        </p:nvSpPr>
        <p:spPr>
          <a:xfrm>
            <a:off x="7915963"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8" name="object 128"/>
          <p:cNvSpPr/>
          <p:nvPr/>
        </p:nvSpPr>
        <p:spPr>
          <a:xfrm>
            <a:off x="8330901"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9" name="object 129"/>
          <p:cNvSpPr/>
          <p:nvPr/>
        </p:nvSpPr>
        <p:spPr>
          <a:xfrm>
            <a:off x="8330901"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0" name="object 130"/>
          <p:cNvSpPr/>
          <p:nvPr/>
        </p:nvSpPr>
        <p:spPr>
          <a:xfrm>
            <a:off x="8745839"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1" name="object 131"/>
          <p:cNvSpPr/>
          <p:nvPr/>
        </p:nvSpPr>
        <p:spPr>
          <a:xfrm>
            <a:off x="8745839"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2" name="object 132"/>
          <p:cNvSpPr/>
          <p:nvPr/>
        </p:nvSpPr>
        <p:spPr>
          <a:xfrm>
            <a:off x="3594847"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4217255"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4217255"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850497"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484889"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7484889"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8495724"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415734" y="4348778"/>
            <a:ext cx="512909" cy="361918"/>
          </a:xfrm>
          <a:custGeom>
            <a:avLst/>
            <a:gdLst/>
            <a:ahLst/>
            <a:cxnLst/>
            <a:rect l="l" t="t" r="r" b="b"/>
            <a:pathLst>
              <a:path w="565150" h="398779">
                <a:moveTo>
                  <a:pt x="0" y="398779"/>
                </a:moveTo>
                <a:lnTo>
                  <a:pt x="565150" y="0"/>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7434174" y="4336100"/>
            <a:ext cx="503688" cy="374597"/>
          </a:xfrm>
          <a:custGeom>
            <a:avLst/>
            <a:gdLst/>
            <a:ahLst/>
            <a:cxnLst/>
            <a:rect l="l" t="t" r="r" b="b"/>
            <a:pathLst>
              <a:path w="554990" h="412750">
                <a:moveTo>
                  <a:pt x="0" y="0"/>
                </a:moveTo>
                <a:lnTo>
                  <a:pt x="554989" y="412750"/>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6006097" y="342900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4" name="object 144"/>
          <p:cNvSpPr/>
          <p:nvPr/>
        </p:nvSpPr>
        <p:spPr>
          <a:xfrm>
            <a:off x="6006097" y="342900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5" name="object 145"/>
          <p:cNvSpPr/>
          <p:nvPr/>
        </p:nvSpPr>
        <p:spPr>
          <a:xfrm>
            <a:off x="5852802" y="3154681"/>
            <a:ext cx="411479" cy="404564"/>
          </a:xfrm>
          <a:prstGeom prst="rect">
            <a:avLst/>
          </a:prstGeom>
          <a:blipFill>
            <a:blip r:embed="rId3" cstate="print"/>
            <a:stretch>
              <a:fillRect/>
            </a:stretch>
          </a:blipFill>
        </p:spPr>
        <p:txBody>
          <a:bodyPr wrap="square" lIns="0" tIns="0" rIns="0" bIns="0" rtlCol="0"/>
          <a:lstStyle/>
          <a:p>
            <a:endParaRPr sz="1634"/>
          </a:p>
        </p:txBody>
      </p:sp>
      <p:sp>
        <p:nvSpPr>
          <p:cNvPr id="146" name="object 146"/>
          <p:cNvSpPr/>
          <p:nvPr/>
        </p:nvSpPr>
        <p:spPr>
          <a:xfrm>
            <a:off x="7951694"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47" name="object 147"/>
          <p:cNvSpPr txBox="1"/>
          <p:nvPr/>
        </p:nvSpPr>
        <p:spPr>
          <a:xfrm>
            <a:off x="1935096" y="1244814"/>
            <a:ext cx="5601661" cy="1713457"/>
          </a:xfrm>
          <a:prstGeom prst="rect">
            <a:avLst/>
          </a:prstGeom>
          <a:ln w="3175">
            <a:solidFill>
              <a:srgbClr val="000000"/>
            </a:solidFill>
          </a:ln>
        </p:spPr>
        <p:txBody>
          <a:bodyPr vert="horz" wrap="square" lIns="0" tIns="65698" rIns="0" bIns="0" rtlCol="0">
            <a:spAutoFit/>
          </a:bodyPr>
          <a:lstStyle/>
          <a:p>
            <a:pPr marL="175770">
              <a:spcBef>
                <a:spcPts val="517"/>
              </a:spcBef>
            </a:pPr>
            <a:r>
              <a:rPr sz="1634" spc="-127" dirty="0">
                <a:latin typeface="Courier New"/>
                <a:cs typeface="Courier New"/>
              </a:rPr>
              <a:t>void dput(struct dentry</a:t>
            </a:r>
            <a:r>
              <a:rPr sz="1634" spc="-118" dirty="0">
                <a:latin typeface="Courier New"/>
                <a:cs typeface="Courier New"/>
              </a:rPr>
              <a:t> </a:t>
            </a:r>
            <a:r>
              <a:rPr sz="1634" spc="-127" dirty="0">
                <a:latin typeface="Courier New"/>
                <a:cs typeface="Courier New"/>
              </a:rPr>
              <a:t>*dentry)</a:t>
            </a:r>
            <a:endParaRPr sz="1634">
              <a:latin typeface="Courier New"/>
              <a:cs typeface="Courier New"/>
            </a:endParaRPr>
          </a:p>
          <a:p>
            <a:pPr marL="175770">
              <a:spcBef>
                <a:spcPts val="227"/>
              </a:spcBef>
            </a:pPr>
            <a:r>
              <a:rPr sz="1634" spc="-127" dirty="0">
                <a:latin typeface="Courier New"/>
                <a:cs typeface="Courier New"/>
              </a:rPr>
              <a:t>{</a:t>
            </a:r>
            <a:endParaRPr sz="1634">
              <a:latin typeface="Courier New"/>
              <a:cs typeface="Courier New"/>
            </a:endParaRPr>
          </a:p>
          <a:p>
            <a:pPr marL="1051165" marR="724981" indent="-436833">
              <a:lnSpc>
                <a:spcPts val="2196"/>
              </a:lnSpc>
              <a:spcBef>
                <a:spcPts val="104"/>
              </a:spcBef>
            </a:pPr>
            <a:r>
              <a:rPr sz="1634" spc="-132" dirty="0">
                <a:latin typeface="Courier New"/>
                <a:cs typeface="Courier New"/>
              </a:rPr>
              <a:t>if </a:t>
            </a:r>
            <a:r>
              <a:rPr sz="1634" spc="-127" dirty="0">
                <a:latin typeface="Courier New"/>
                <a:cs typeface="Courier New"/>
              </a:rPr>
              <a:t>(!atomic_dec_and_test(&amp;dentry-&gt;ref))  return;</a:t>
            </a:r>
            <a:endParaRPr sz="1634">
              <a:latin typeface="Courier New"/>
              <a:cs typeface="Courier New"/>
            </a:endParaRPr>
          </a:p>
          <a:p>
            <a:pPr marL="614333">
              <a:spcBef>
                <a:spcPts val="113"/>
              </a:spcBef>
            </a:pPr>
            <a:r>
              <a:rPr sz="1634" spc="-127" dirty="0">
                <a:latin typeface="Courier New"/>
                <a:cs typeface="Courier New"/>
              </a:rPr>
              <a:t>dentry_free(dentry);</a:t>
            </a:r>
            <a:endParaRPr sz="1634">
              <a:latin typeface="Courier New"/>
              <a:cs typeface="Courier New"/>
            </a:endParaRPr>
          </a:p>
          <a:p>
            <a:pPr marL="175770">
              <a:spcBef>
                <a:spcPts val="222"/>
              </a:spcBef>
            </a:pPr>
            <a:r>
              <a:rPr sz="1634" spc="-127" dirty="0">
                <a:latin typeface="Courier New"/>
                <a:cs typeface="Courier New"/>
              </a:rPr>
              <a:t>}</a:t>
            </a:r>
            <a:endParaRPr sz="1634">
              <a:latin typeface="Courier New"/>
              <a:cs typeface="Courier New"/>
            </a:endParaRPr>
          </a:p>
        </p:txBody>
      </p:sp>
      <p:sp>
        <p:nvSpPr>
          <p:cNvPr id="148" name="object 148"/>
          <p:cNvSpPr txBox="1"/>
          <p:nvPr/>
        </p:nvSpPr>
        <p:spPr>
          <a:xfrm>
            <a:off x="7536757" y="1244815"/>
            <a:ext cx="2074689" cy="1405379"/>
          </a:xfrm>
          <a:prstGeom prst="rect">
            <a:avLst/>
          </a:prstGeom>
          <a:ln w="3175">
            <a:solidFill>
              <a:srgbClr val="000000"/>
            </a:solidFill>
          </a:ln>
        </p:spPr>
        <p:txBody>
          <a:bodyPr vert="horz" wrap="square" lIns="0" tIns="44952" rIns="0" bIns="0" rtlCol="0">
            <a:spAutoFit/>
          </a:bodyPr>
          <a:lstStyle/>
          <a:p>
            <a:pPr marL="81834">
              <a:spcBef>
                <a:spcPts val="354"/>
              </a:spcBef>
            </a:pPr>
            <a:r>
              <a:rPr sz="1634" spc="-127" dirty="0">
                <a:latin typeface="Courier New"/>
                <a:cs typeface="Courier New"/>
              </a:rPr>
              <a:t>struct dentry</a:t>
            </a:r>
            <a:r>
              <a:rPr sz="1634" spc="-172" dirty="0">
                <a:latin typeface="Courier New"/>
                <a:cs typeface="Courier New"/>
              </a:rPr>
              <a:t> </a:t>
            </a:r>
            <a:r>
              <a:rPr sz="1634" spc="-127" dirty="0">
                <a:latin typeface="Courier New"/>
                <a:cs typeface="Courier New"/>
              </a:rPr>
              <a:t>{</a:t>
            </a:r>
            <a:endParaRPr sz="1634">
              <a:latin typeface="Courier New"/>
              <a:cs typeface="Courier New"/>
            </a:endParaRPr>
          </a:p>
          <a:p>
            <a:pPr marL="496768">
              <a:spcBef>
                <a:spcPts val="236"/>
              </a:spcBef>
            </a:pPr>
            <a:r>
              <a:rPr sz="1634" spc="-127" dirty="0">
                <a:latin typeface="Courier New"/>
                <a:cs typeface="Courier New"/>
              </a:rPr>
              <a:t>…</a:t>
            </a:r>
            <a:endParaRPr sz="1634">
              <a:latin typeface="Courier New"/>
              <a:cs typeface="Courier New"/>
            </a:endParaRPr>
          </a:p>
          <a:p>
            <a:pPr marL="496768">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768">
              <a:spcBef>
                <a:spcPts val="227"/>
              </a:spcBef>
            </a:pPr>
            <a:r>
              <a:rPr sz="1634" spc="-127" dirty="0">
                <a:latin typeface="Courier New"/>
                <a:cs typeface="Courier New"/>
              </a:rPr>
              <a:t>…</a:t>
            </a:r>
            <a:endParaRPr sz="1634">
              <a:latin typeface="Courier New"/>
              <a:cs typeface="Courier New"/>
            </a:endParaRPr>
          </a:p>
          <a:p>
            <a:pPr marL="81834">
              <a:spcBef>
                <a:spcPts val="227"/>
              </a:spcBef>
            </a:pPr>
            <a:r>
              <a:rPr sz="1634" spc="-127" dirty="0">
                <a:latin typeface="Courier New"/>
                <a:cs typeface="Courier New"/>
              </a:rPr>
              <a:t>};</a:t>
            </a:r>
            <a:endParaRPr sz="1634">
              <a:latin typeface="Courier New"/>
              <a:cs typeface="Courier New"/>
            </a:endParaRPr>
          </a:p>
        </p:txBody>
      </p:sp>
    </p:spTree>
    <p:extLst>
      <p:ext uri="{BB962C8B-B14F-4D97-AF65-F5344CB8AC3E}">
        <p14:creationId xmlns:p14="http://schemas.microsoft.com/office/powerpoint/2010/main" val="14685929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2565" y="1898340"/>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844962"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 name="object 12"/>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01508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301508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43002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43002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844962"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844962"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605682"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605682"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6056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648327" y="351775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4" name="object 24"/>
          <p:cNvSpPr/>
          <p:nvPr/>
        </p:nvSpPr>
        <p:spPr>
          <a:xfrm>
            <a:off x="4648327"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63265" y="351775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6" name="object 26"/>
          <p:cNvSpPr/>
          <p:nvPr/>
        </p:nvSpPr>
        <p:spPr>
          <a:xfrm>
            <a:off x="5063265"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5478203" y="3517751"/>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8" name="object 28"/>
          <p:cNvSpPr/>
          <p:nvPr/>
        </p:nvSpPr>
        <p:spPr>
          <a:xfrm>
            <a:off x="5478203"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0" name="object 30"/>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2" name="object 32"/>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4" name="object 34"/>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605682"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36" name="object 36"/>
          <p:cNvSpPr/>
          <p:nvPr/>
        </p:nvSpPr>
        <p:spPr>
          <a:xfrm>
            <a:off x="4605682"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4648327"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0" name="object 40"/>
          <p:cNvSpPr/>
          <p:nvPr/>
        </p:nvSpPr>
        <p:spPr>
          <a:xfrm>
            <a:off x="4648327"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5063265"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2" name="object 42"/>
          <p:cNvSpPr/>
          <p:nvPr/>
        </p:nvSpPr>
        <p:spPr>
          <a:xfrm>
            <a:off x="5063265"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547820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4" name="object 44"/>
          <p:cNvSpPr/>
          <p:nvPr/>
        </p:nvSpPr>
        <p:spPr>
          <a:xfrm>
            <a:off x="547820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8" name="object 48"/>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2972441"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2" name="object 52"/>
          <p:cNvSpPr/>
          <p:nvPr/>
        </p:nvSpPr>
        <p:spPr>
          <a:xfrm>
            <a:off x="2972441"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4217254"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5" name="object 55"/>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6" name="object 56"/>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8" name="object 58"/>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0" name="object 60"/>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01508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01508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43002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43002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844962"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66" name="object 66"/>
          <p:cNvSpPr/>
          <p:nvPr/>
        </p:nvSpPr>
        <p:spPr>
          <a:xfrm>
            <a:off x="3844962"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6240076"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8" name="object 68"/>
          <p:cNvSpPr/>
          <p:nvPr/>
        </p:nvSpPr>
        <p:spPr>
          <a:xfrm>
            <a:off x="6240076"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624007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7484889"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1" name="object 71"/>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2" name="object 72"/>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4" name="object 74"/>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76" name="object 76"/>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281570"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78" name="object 78"/>
          <p:cNvSpPr/>
          <p:nvPr/>
        </p:nvSpPr>
        <p:spPr>
          <a:xfrm>
            <a:off x="6281570"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696507"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0" name="object 80"/>
          <p:cNvSpPr/>
          <p:nvPr/>
        </p:nvSpPr>
        <p:spPr>
          <a:xfrm>
            <a:off x="6696507"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7111445" y="524320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2" name="object 82"/>
          <p:cNvSpPr/>
          <p:nvPr/>
        </p:nvSpPr>
        <p:spPr>
          <a:xfrm>
            <a:off x="7111445" y="524320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240076"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4" name="object 84"/>
          <p:cNvSpPr/>
          <p:nvPr/>
        </p:nvSpPr>
        <p:spPr>
          <a:xfrm>
            <a:off x="6240076"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7" name="object 87"/>
          <p:cNvSpPr/>
          <p:nvPr/>
        </p:nvSpPr>
        <p:spPr>
          <a:xfrm>
            <a:off x="6281570"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88" name="object 88"/>
          <p:cNvSpPr/>
          <p:nvPr/>
        </p:nvSpPr>
        <p:spPr>
          <a:xfrm>
            <a:off x="6281570"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696507"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0" name="object 90"/>
          <p:cNvSpPr/>
          <p:nvPr/>
        </p:nvSpPr>
        <p:spPr>
          <a:xfrm>
            <a:off x="6696507"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7111445" y="3518902"/>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2" name="object 92"/>
          <p:cNvSpPr/>
          <p:nvPr/>
        </p:nvSpPr>
        <p:spPr>
          <a:xfrm>
            <a:off x="711144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4" name="object 94"/>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6" name="object 96"/>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7873317"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0" name="object 100"/>
          <p:cNvSpPr/>
          <p:nvPr/>
        </p:nvSpPr>
        <p:spPr>
          <a:xfrm>
            <a:off x="7873317"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9118130"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3" name="object 103"/>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04" name="object 104"/>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6" name="object 106"/>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8" name="object 108"/>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0" name="object 110"/>
          <p:cNvSpPr/>
          <p:nvPr/>
        </p:nvSpPr>
        <p:spPr>
          <a:xfrm>
            <a:off x="7915963"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112" name="object 112"/>
          <p:cNvSpPr/>
          <p:nvPr/>
        </p:nvSpPr>
        <p:spPr>
          <a:xfrm>
            <a:off x="8330901"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873317"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16" name="object 116"/>
          <p:cNvSpPr/>
          <p:nvPr/>
        </p:nvSpPr>
        <p:spPr>
          <a:xfrm>
            <a:off x="7873317"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7873317"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9118130"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9" name="object 119"/>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0" name="object 120"/>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2" name="object 122"/>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4" name="object 124"/>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6" name="object 126"/>
          <p:cNvSpPr/>
          <p:nvPr/>
        </p:nvSpPr>
        <p:spPr>
          <a:xfrm>
            <a:off x="7915963"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3594847"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217255"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4217255"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850497"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484889"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484889"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8495724"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415734" y="4348778"/>
            <a:ext cx="512909" cy="361918"/>
          </a:xfrm>
          <a:custGeom>
            <a:avLst/>
            <a:gdLst/>
            <a:ahLst/>
            <a:cxnLst/>
            <a:rect l="l" t="t" r="r" b="b"/>
            <a:pathLst>
              <a:path w="565150" h="398779">
                <a:moveTo>
                  <a:pt x="0" y="398779"/>
                </a:moveTo>
                <a:lnTo>
                  <a:pt x="565150" y="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434174" y="4336100"/>
            <a:ext cx="503688" cy="374597"/>
          </a:xfrm>
          <a:custGeom>
            <a:avLst/>
            <a:gdLst/>
            <a:ahLst/>
            <a:cxnLst/>
            <a:rect l="l" t="t" r="r" b="b"/>
            <a:pathLst>
              <a:path w="554990" h="412750">
                <a:moveTo>
                  <a:pt x="0" y="0"/>
                </a:moveTo>
                <a:lnTo>
                  <a:pt x="554989" y="412750"/>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6006097" y="342900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3" name="object 143"/>
          <p:cNvSpPr/>
          <p:nvPr/>
        </p:nvSpPr>
        <p:spPr>
          <a:xfrm>
            <a:off x="6006097" y="342900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5853955" y="3154681"/>
            <a:ext cx="411479" cy="404564"/>
          </a:xfrm>
          <a:prstGeom prst="rect">
            <a:avLst/>
          </a:prstGeom>
          <a:blipFill>
            <a:blip r:embed="rId3" cstate="print"/>
            <a:stretch>
              <a:fillRect/>
            </a:stretch>
          </a:blipFill>
        </p:spPr>
        <p:txBody>
          <a:bodyPr wrap="square" lIns="0" tIns="0" rIns="0" bIns="0" rtlCol="0"/>
          <a:lstStyle/>
          <a:p>
            <a:endParaRPr sz="1634"/>
          </a:p>
        </p:txBody>
      </p:sp>
      <p:sp>
        <p:nvSpPr>
          <p:cNvPr id="145" name="object 145"/>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46" name="object 146"/>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47" name="object 147"/>
          <p:cNvSpPr txBox="1"/>
          <p:nvPr/>
        </p:nvSpPr>
        <p:spPr>
          <a:xfrm>
            <a:off x="2112597" y="1270171"/>
            <a:ext cx="4703781" cy="1410725"/>
          </a:xfrm>
          <a:prstGeom prst="rect">
            <a:avLst/>
          </a:prstGeom>
        </p:spPr>
        <p:txBody>
          <a:bodyPr vert="horz" wrap="square" lIns="0" tIns="40341" rIns="0" bIns="0" rtlCol="0">
            <a:spAutoFit/>
          </a:bodyPr>
          <a:lstStyle/>
          <a:p>
            <a:pPr>
              <a:spcBef>
                <a:spcPts val="318"/>
              </a:spcBef>
            </a:pPr>
            <a:r>
              <a:rPr sz="1634" spc="-127" dirty="0">
                <a:latin typeface="Courier New"/>
                <a:cs typeface="Courier New"/>
              </a:rPr>
              <a:t>void dput(struct dentry *dentry)</a:t>
            </a:r>
            <a:endParaRPr sz="1634">
              <a:latin typeface="Courier New"/>
              <a:cs typeface="Courier New"/>
            </a:endParaRPr>
          </a:p>
          <a:p>
            <a:pPr>
              <a:spcBef>
                <a:spcPts val="227"/>
              </a:spcBef>
            </a:pPr>
            <a:r>
              <a:rPr sz="1634" spc="-127" dirty="0">
                <a:latin typeface="Courier New"/>
                <a:cs typeface="Courier New"/>
              </a:rPr>
              <a:t>{</a:t>
            </a:r>
            <a:endParaRPr sz="1634">
              <a:latin typeface="Courier New"/>
              <a:cs typeface="Courier New"/>
            </a:endParaRPr>
          </a:p>
          <a:p>
            <a:pPr marL="873666" marR="4611" indent="-436833">
              <a:lnSpc>
                <a:spcPts val="2196"/>
              </a:lnSpc>
              <a:spcBef>
                <a:spcPts val="104"/>
              </a:spcBef>
            </a:pPr>
            <a:r>
              <a:rPr sz="1634" spc="-127" dirty="0">
                <a:latin typeface="Courier New"/>
                <a:cs typeface="Courier New"/>
              </a:rPr>
              <a:t>if (!atomic_dec_and_test(&amp;dentry-&gt;ref))  return;</a:t>
            </a:r>
            <a:endParaRPr sz="1634">
              <a:latin typeface="Courier New"/>
              <a:cs typeface="Courier New"/>
            </a:endParaRPr>
          </a:p>
          <a:p>
            <a:pPr marL="436833">
              <a:spcBef>
                <a:spcPts val="113"/>
              </a:spcBef>
            </a:pPr>
            <a:r>
              <a:rPr sz="1634" spc="-127" dirty="0">
                <a:latin typeface="Courier New"/>
                <a:cs typeface="Courier New"/>
              </a:rPr>
              <a:t>dentry_free(dentry);</a:t>
            </a:r>
            <a:endParaRPr sz="1634">
              <a:latin typeface="Courier New"/>
              <a:cs typeface="Courier New"/>
            </a:endParaRPr>
          </a:p>
        </p:txBody>
      </p:sp>
      <p:sp>
        <p:nvSpPr>
          <p:cNvPr id="148" name="object 148"/>
          <p:cNvSpPr txBox="1"/>
          <p:nvPr/>
        </p:nvSpPr>
        <p:spPr>
          <a:xfrm>
            <a:off x="2112599" y="2689029"/>
            <a:ext cx="120447" cy="263118"/>
          </a:xfrm>
          <a:prstGeom prst="rect">
            <a:avLst/>
          </a:prstGeom>
        </p:spPr>
        <p:txBody>
          <a:bodyPr vert="horz" wrap="square" lIns="0" tIns="11526" rIns="0" bIns="0" rtlCol="0">
            <a:spAutoFit/>
          </a:bodyPr>
          <a:lstStyle/>
          <a:p>
            <a:pPr>
              <a:spcBef>
                <a:spcPts val="91"/>
              </a:spcBef>
            </a:pPr>
            <a:r>
              <a:rPr sz="1634" spc="-127" dirty="0">
                <a:latin typeface="Courier New"/>
                <a:cs typeface="Courier New"/>
              </a:rPr>
              <a:t>}</a:t>
            </a:r>
            <a:endParaRPr sz="1634">
              <a:latin typeface="Courier New"/>
              <a:cs typeface="Courier New"/>
            </a:endParaRPr>
          </a:p>
        </p:txBody>
      </p:sp>
      <p:sp>
        <p:nvSpPr>
          <p:cNvPr id="149" name="object 149"/>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50" name="object 150"/>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51" name="object 151"/>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
        <p:nvSpPr>
          <p:cNvPr id="152" name="object 152"/>
          <p:cNvSpPr/>
          <p:nvPr/>
        </p:nvSpPr>
        <p:spPr>
          <a:xfrm>
            <a:off x="4839661" y="2074689"/>
            <a:ext cx="1867220" cy="1446519"/>
          </a:xfrm>
          <a:custGeom>
            <a:avLst/>
            <a:gdLst/>
            <a:ahLst/>
            <a:cxnLst/>
            <a:rect l="l" t="t" r="r" b="b"/>
            <a:pathLst>
              <a:path w="2057400" h="1593850">
                <a:moveTo>
                  <a:pt x="1714500" y="0"/>
                </a:moveTo>
                <a:lnTo>
                  <a:pt x="341629" y="0"/>
                </a:lnTo>
                <a:lnTo>
                  <a:pt x="284758" y="2717"/>
                </a:lnTo>
                <a:lnTo>
                  <a:pt x="229371" y="10452"/>
                </a:lnTo>
                <a:lnTo>
                  <a:pt x="176859" y="22577"/>
                </a:lnTo>
                <a:lnTo>
                  <a:pt x="128611" y="38465"/>
                </a:lnTo>
                <a:lnTo>
                  <a:pt x="86018" y="57489"/>
                </a:lnTo>
                <a:lnTo>
                  <a:pt x="50470" y="79022"/>
                </a:lnTo>
                <a:lnTo>
                  <a:pt x="6071" y="127104"/>
                </a:lnTo>
                <a:lnTo>
                  <a:pt x="0" y="152400"/>
                </a:lnTo>
                <a:lnTo>
                  <a:pt x="0" y="762000"/>
                </a:lnTo>
                <a:lnTo>
                  <a:pt x="23358" y="811963"/>
                </a:lnTo>
                <a:lnTo>
                  <a:pt x="86018" y="856910"/>
                </a:lnTo>
                <a:lnTo>
                  <a:pt x="128611" y="875934"/>
                </a:lnTo>
                <a:lnTo>
                  <a:pt x="176859" y="891822"/>
                </a:lnTo>
                <a:lnTo>
                  <a:pt x="229371" y="903947"/>
                </a:lnTo>
                <a:lnTo>
                  <a:pt x="284758" y="911682"/>
                </a:lnTo>
                <a:lnTo>
                  <a:pt x="341629" y="914400"/>
                </a:lnTo>
                <a:lnTo>
                  <a:pt x="1202689" y="914400"/>
                </a:lnTo>
                <a:lnTo>
                  <a:pt x="1520189" y="1593850"/>
                </a:lnTo>
                <a:lnTo>
                  <a:pt x="1714500" y="914400"/>
                </a:lnTo>
                <a:lnTo>
                  <a:pt x="1771414" y="911682"/>
                </a:lnTo>
                <a:lnTo>
                  <a:pt x="1826918" y="903947"/>
                </a:lnTo>
                <a:lnTo>
                  <a:pt x="1879599" y="891822"/>
                </a:lnTo>
                <a:lnTo>
                  <a:pt x="1928048" y="875934"/>
                </a:lnTo>
                <a:lnTo>
                  <a:pt x="1970851" y="856910"/>
                </a:lnTo>
                <a:lnTo>
                  <a:pt x="2006600" y="835377"/>
                </a:lnTo>
                <a:lnTo>
                  <a:pt x="2051285" y="787295"/>
                </a:lnTo>
                <a:lnTo>
                  <a:pt x="2057400" y="762000"/>
                </a:lnTo>
                <a:lnTo>
                  <a:pt x="2057400" y="152400"/>
                </a:lnTo>
                <a:lnTo>
                  <a:pt x="2033881" y="102436"/>
                </a:lnTo>
                <a:lnTo>
                  <a:pt x="1970851" y="57489"/>
                </a:lnTo>
                <a:lnTo>
                  <a:pt x="1928048" y="38465"/>
                </a:lnTo>
                <a:lnTo>
                  <a:pt x="1879600" y="22577"/>
                </a:lnTo>
                <a:lnTo>
                  <a:pt x="1826918" y="10452"/>
                </a:lnTo>
                <a:lnTo>
                  <a:pt x="1771414" y="2717"/>
                </a:lnTo>
                <a:lnTo>
                  <a:pt x="1714500" y="0"/>
                </a:lnTo>
                <a:close/>
              </a:path>
            </a:pathLst>
          </a:custGeom>
          <a:solidFill>
            <a:srgbClr val="FFFFFF"/>
          </a:solidFill>
        </p:spPr>
        <p:txBody>
          <a:bodyPr wrap="square" lIns="0" tIns="0" rIns="0" bIns="0" rtlCol="0"/>
          <a:lstStyle/>
          <a:p>
            <a:endParaRPr sz="1634"/>
          </a:p>
        </p:txBody>
      </p:sp>
      <p:sp>
        <p:nvSpPr>
          <p:cNvPr id="153" name="object 153"/>
          <p:cNvSpPr/>
          <p:nvPr/>
        </p:nvSpPr>
        <p:spPr>
          <a:xfrm>
            <a:off x="4839661" y="2074689"/>
            <a:ext cx="1867220" cy="1446519"/>
          </a:xfrm>
          <a:custGeom>
            <a:avLst/>
            <a:gdLst/>
            <a:ahLst/>
            <a:cxnLst/>
            <a:rect l="l" t="t" r="r" b="b"/>
            <a:pathLst>
              <a:path w="2057400" h="1593850">
                <a:moveTo>
                  <a:pt x="341629" y="0"/>
                </a:moveTo>
                <a:lnTo>
                  <a:pt x="284758" y="2717"/>
                </a:lnTo>
                <a:lnTo>
                  <a:pt x="229371" y="10452"/>
                </a:lnTo>
                <a:lnTo>
                  <a:pt x="176859" y="22577"/>
                </a:lnTo>
                <a:lnTo>
                  <a:pt x="128611" y="38465"/>
                </a:lnTo>
                <a:lnTo>
                  <a:pt x="86018" y="57489"/>
                </a:lnTo>
                <a:lnTo>
                  <a:pt x="50470" y="79022"/>
                </a:lnTo>
                <a:lnTo>
                  <a:pt x="6071" y="127104"/>
                </a:lnTo>
                <a:lnTo>
                  <a:pt x="0" y="152400"/>
                </a:lnTo>
                <a:lnTo>
                  <a:pt x="0" y="265429"/>
                </a:lnTo>
                <a:lnTo>
                  <a:pt x="0" y="379729"/>
                </a:lnTo>
                <a:lnTo>
                  <a:pt x="0" y="534670"/>
                </a:lnTo>
                <a:lnTo>
                  <a:pt x="0" y="648970"/>
                </a:lnTo>
                <a:lnTo>
                  <a:pt x="0" y="762000"/>
                </a:lnTo>
                <a:lnTo>
                  <a:pt x="6071" y="787295"/>
                </a:lnTo>
                <a:lnTo>
                  <a:pt x="50470" y="835377"/>
                </a:lnTo>
                <a:lnTo>
                  <a:pt x="86018" y="856910"/>
                </a:lnTo>
                <a:lnTo>
                  <a:pt x="128611" y="875934"/>
                </a:lnTo>
                <a:lnTo>
                  <a:pt x="176859" y="891822"/>
                </a:lnTo>
                <a:lnTo>
                  <a:pt x="229371" y="903947"/>
                </a:lnTo>
                <a:lnTo>
                  <a:pt x="284758" y="911682"/>
                </a:lnTo>
                <a:lnTo>
                  <a:pt x="341629" y="914400"/>
                </a:lnTo>
                <a:lnTo>
                  <a:pt x="598170" y="914400"/>
                </a:lnTo>
                <a:lnTo>
                  <a:pt x="853439" y="914400"/>
                </a:lnTo>
                <a:lnTo>
                  <a:pt x="1202689" y="914400"/>
                </a:lnTo>
                <a:lnTo>
                  <a:pt x="1520189" y="1593850"/>
                </a:lnTo>
                <a:lnTo>
                  <a:pt x="1714500" y="914400"/>
                </a:lnTo>
                <a:lnTo>
                  <a:pt x="1771414" y="911682"/>
                </a:lnTo>
                <a:lnTo>
                  <a:pt x="1826918" y="903947"/>
                </a:lnTo>
                <a:lnTo>
                  <a:pt x="1879600" y="891822"/>
                </a:lnTo>
                <a:lnTo>
                  <a:pt x="1928048" y="875934"/>
                </a:lnTo>
                <a:lnTo>
                  <a:pt x="1970851" y="856910"/>
                </a:lnTo>
                <a:lnTo>
                  <a:pt x="2006600" y="835377"/>
                </a:lnTo>
                <a:lnTo>
                  <a:pt x="2051285" y="787295"/>
                </a:lnTo>
                <a:lnTo>
                  <a:pt x="2057400" y="762000"/>
                </a:lnTo>
                <a:lnTo>
                  <a:pt x="2057400" y="648970"/>
                </a:lnTo>
                <a:lnTo>
                  <a:pt x="2057400" y="534670"/>
                </a:lnTo>
                <a:lnTo>
                  <a:pt x="2057400" y="379729"/>
                </a:lnTo>
                <a:lnTo>
                  <a:pt x="2057400" y="265429"/>
                </a:lnTo>
                <a:lnTo>
                  <a:pt x="2057400" y="152400"/>
                </a:lnTo>
                <a:lnTo>
                  <a:pt x="2051285" y="127104"/>
                </a:lnTo>
                <a:lnTo>
                  <a:pt x="2006600" y="79022"/>
                </a:lnTo>
                <a:lnTo>
                  <a:pt x="1970851" y="57489"/>
                </a:lnTo>
                <a:lnTo>
                  <a:pt x="1928048" y="38465"/>
                </a:lnTo>
                <a:lnTo>
                  <a:pt x="1879599" y="22577"/>
                </a:lnTo>
                <a:lnTo>
                  <a:pt x="1826918" y="10452"/>
                </a:lnTo>
                <a:lnTo>
                  <a:pt x="1771414" y="2717"/>
                </a:lnTo>
                <a:lnTo>
                  <a:pt x="1714500" y="0"/>
                </a:lnTo>
                <a:lnTo>
                  <a:pt x="1459229" y="0"/>
                </a:lnTo>
                <a:lnTo>
                  <a:pt x="1202689" y="0"/>
                </a:lnTo>
                <a:lnTo>
                  <a:pt x="853439" y="0"/>
                </a:lnTo>
                <a:lnTo>
                  <a:pt x="598170" y="0"/>
                </a:lnTo>
                <a:lnTo>
                  <a:pt x="341629" y="0"/>
                </a:lnTo>
                <a:close/>
              </a:path>
            </a:pathLst>
          </a:custGeom>
          <a:ln w="36659">
            <a:solidFill>
              <a:srgbClr val="FF0000"/>
            </a:solidFill>
          </a:ln>
        </p:spPr>
        <p:txBody>
          <a:bodyPr wrap="square" lIns="0" tIns="0" rIns="0" bIns="0" rtlCol="0"/>
          <a:lstStyle/>
          <a:p>
            <a:endParaRPr sz="1634"/>
          </a:p>
        </p:txBody>
      </p:sp>
      <p:sp>
        <p:nvSpPr>
          <p:cNvPr id="154" name="object 154"/>
          <p:cNvSpPr/>
          <p:nvPr/>
        </p:nvSpPr>
        <p:spPr>
          <a:xfrm>
            <a:off x="4839661" y="2074689"/>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5" name="object 155"/>
          <p:cNvSpPr/>
          <p:nvPr/>
        </p:nvSpPr>
        <p:spPr>
          <a:xfrm>
            <a:off x="6706881" y="2904565"/>
            <a:ext cx="0" cy="0"/>
          </a:xfrm>
          <a:custGeom>
            <a:avLst/>
            <a:gdLst/>
            <a:ahLst/>
            <a:cxnLst/>
            <a:rect l="l" t="t" r="r" b="b"/>
            <a:pathLst>
              <a:path>
                <a:moveTo>
                  <a:pt x="0" y="0"/>
                </a:moveTo>
                <a:lnTo>
                  <a:pt x="0" y="0"/>
                </a:lnTo>
              </a:path>
            </a:pathLst>
          </a:custGeom>
          <a:ln w="36659">
            <a:solidFill>
              <a:srgbClr val="FF0000"/>
            </a:solidFill>
          </a:ln>
        </p:spPr>
        <p:txBody>
          <a:bodyPr wrap="square" lIns="0" tIns="0" rIns="0" bIns="0" rtlCol="0"/>
          <a:lstStyle/>
          <a:p>
            <a:endParaRPr sz="1634"/>
          </a:p>
        </p:txBody>
      </p:sp>
      <p:sp>
        <p:nvSpPr>
          <p:cNvPr id="156" name="object 156"/>
          <p:cNvSpPr txBox="1"/>
          <p:nvPr/>
        </p:nvSpPr>
        <p:spPr>
          <a:xfrm>
            <a:off x="4992956" y="2226834"/>
            <a:ext cx="1515098" cy="495417"/>
          </a:xfrm>
          <a:prstGeom prst="rect">
            <a:avLst/>
          </a:prstGeom>
        </p:spPr>
        <p:txBody>
          <a:bodyPr vert="horz" wrap="square" lIns="0" tIns="33426" rIns="0" bIns="0" rtlCol="0">
            <a:spAutoFit/>
          </a:bodyPr>
          <a:lstStyle/>
          <a:p>
            <a:pPr marL="406864" marR="4611" indent="-406864">
              <a:lnSpc>
                <a:spcPts val="1824"/>
              </a:lnSpc>
              <a:spcBef>
                <a:spcPts val="263"/>
              </a:spcBef>
            </a:pPr>
            <a:r>
              <a:rPr sz="1634" spc="-14" dirty="0">
                <a:latin typeface="Arial"/>
                <a:cs typeface="Arial"/>
              </a:rPr>
              <a:t>Hardware</a:t>
            </a:r>
            <a:r>
              <a:rPr sz="1634" spc="-64" dirty="0">
                <a:latin typeface="Arial"/>
                <a:cs typeface="Arial"/>
              </a:rPr>
              <a:t> </a:t>
            </a:r>
            <a:r>
              <a:rPr sz="1634" dirty="0">
                <a:latin typeface="Arial"/>
                <a:cs typeface="Arial"/>
              </a:rPr>
              <a:t>cache  </a:t>
            </a:r>
            <a:r>
              <a:rPr sz="1634" spc="-5" dirty="0">
                <a:latin typeface="Arial"/>
                <a:cs typeface="Arial"/>
              </a:rPr>
              <a:t>line</a:t>
            </a:r>
            <a:r>
              <a:rPr sz="1634" spc="-82" dirty="0">
                <a:latin typeface="Arial"/>
                <a:cs typeface="Arial"/>
              </a:rPr>
              <a:t> </a:t>
            </a:r>
            <a:r>
              <a:rPr sz="1634" spc="-9" dirty="0">
                <a:latin typeface="Arial"/>
                <a:cs typeface="Arial"/>
              </a:rPr>
              <a:t>lock</a:t>
            </a:r>
            <a:endParaRPr sz="1634">
              <a:latin typeface="Arial"/>
              <a:cs typeface="Arial"/>
            </a:endParaRPr>
          </a:p>
        </p:txBody>
      </p:sp>
    </p:spTree>
    <p:extLst>
      <p:ext uri="{BB962C8B-B14F-4D97-AF65-F5344CB8AC3E}">
        <p14:creationId xmlns:p14="http://schemas.microsoft.com/office/powerpoint/2010/main" val="1094128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31222" y="2192833"/>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1" name="object 11"/>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3844962"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3" name="object 13"/>
          <p:cNvSpPr/>
          <p:nvPr/>
        </p:nvSpPr>
        <p:spPr>
          <a:xfrm>
            <a:off x="3844962"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4" name="object 14"/>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01508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01508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43002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43002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3844962"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0" name="object 20"/>
          <p:cNvSpPr/>
          <p:nvPr/>
        </p:nvSpPr>
        <p:spPr>
          <a:xfrm>
            <a:off x="3844962"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605682"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2" name="object 22"/>
          <p:cNvSpPr/>
          <p:nvPr/>
        </p:nvSpPr>
        <p:spPr>
          <a:xfrm>
            <a:off x="4605682"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3" name="object 23"/>
          <p:cNvSpPr/>
          <p:nvPr/>
        </p:nvSpPr>
        <p:spPr>
          <a:xfrm>
            <a:off x="46056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4648327"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648327"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7" name="object 27"/>
          <p:cNvSpPr/>
          <p:nvPr/>
        </p:nvSpPr>
        <p:spPr>
          <a:xfrm>
            <a:off x="4648327"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5063265"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5063265"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0" name="object 30"/>
          <p:cNvSpPr/>
          <p:nvPr/>
        </p:nvSpPr>
        <p:spPr>
          <a:xfrm>
            <a:off x="5063265"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478203"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478203"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3" name="object 33"/>
          <p:cNvSpPr/>
          <p:nvPr/>
        </p:nvSpPr>
        <p:spPr>
          <a:xfrm>
            <a:off x="5478203"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7" name="object 37"/>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9" name="object 39"/>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605682"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41" name="object 41"/>
          <p:cNvSpPr/>
          <p:nvPr/>
        </p:nvSpPr>
        <p:spPr>
          <a:xfrm>
            <a:off x="4605682"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4648327"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648327"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063265"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5063265"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47820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9" name="object 49"/>
          <p:cNvSpPr/>
          <p:nvPr/>
        </p:nvSpPr>
        <p:spPr>
          <a:xfrm>
            <a:off x="547820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972441"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7" name="object 57"/>
          <p:cNvSpPr/>
          <p:nvPr/>
        </p:nvSpPr>
        <p:spPr>
          <a:xfrm>
            <a:off x="2972441"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4217254"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0" name="object 60"/>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1" name="object 61"/>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01508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01508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43002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9" name="object 69"/>
          <p:cNvSpPr/>
          <p:nvPr/>
        </p:nvSpPr>
        <p:spPr>
          <a:xfrm>
            <a:off x="343002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3844962"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1" name="object 71"/>
          <p:cNvSpPr/>
          <p:nvPr/>
        </p:nvSpPr>
        <p:spPr>
          <a:xfrm>
            <a:off x="3844962"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240076"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3" name="object 73"/>
          <p:cNvSpPr/>
          <p:nvPr/>
        </p:nvSpPr>
        <p:spPr>
          <a:xfrm>
            <a:off x="6240076"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24007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7484889"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6" name="object 76"/>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7" name="object 77"/>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9" name="object 79"/>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81" name="object 81"/>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281570"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3" name="object 83"/>
          <p:cNvSpPr/>
          <p:nvPr/>
        </p:nvSpPr>
        <p:spPr>
          <a:xfrm>
            <a:off x="6281570"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696507"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5" name="object 85"/>
          <p:cNvSpPr/>
          <p:nvPr/>
        </p:nvSpPr>
        <p:spPr>
          <a:xfrm>
            <a:off x="6696507"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7111445" y="524320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7" name="object 87"/>
          <p:cNvSpPr/>
          <p:nvPr/>
        </p:nvSpPr>
        <p:spPr>
          <a:xfrm>
            <a:off x="7111445" y="524320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240076"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9" name="object 89"/>
          <p:cNvSpPr/>
          <p:nvPr/>
        </p:nvSpPr>
        <p:spPr>
          <a:xfrm>
            <a:off x="6240076"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2" name="object 92"/>
          <p:cNvSpPr/>
          <p:nvPr/>
        </p:nvSpPr>
        <p:spPr>
          <a:xfrm>
            <a:off x="6281570"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93" name="object 93"/>
          <p:cNvSpPr/>
          <p:nvPr/>
        </p:nvSpPr>
        <p:spPr>
          <a:xfrm>
            <a:off x="6281570"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696507"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5" name="object 95"/>
          <p:cNvSpPr/>
          <p:nvPr/>
        </p:nvSpPr>
        <p:spPr>
          <a:xfrm>
            <a:off x="6696507"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7111445" y="3518902"/>
            <a:ext cx="331950" cy="140618"/>
          </a:xfrm>
          <a:custGeom>
            <a:avLst/>
            <a:gdLst/>
            <a:ahLst/>
            <a:cxnLst/>
            <a:rect l="l" t="t" r="r" b="b"/>
            <a:pathLst>
              <a:path w="365759" h="154939">
                <a:moveTo>
                  <a:pt x="0" y="154939"/>
                </a:moveTo>
                <a:lnTo>
                  <a:pt x="365759" y="154939"/>
                </a:lnTo>
                <a:lnTo>
                  <a:pt x="365759" y="0"/>
                </a:lnTo>
                <a:lnTo>
                  <a:pt x="0" y="0"/>
                </a:lnTo>
                <a:lnTo>
                  <a:pt x="0" y="154939"/>
                </a:lnTo>
                <a:close/>
              </a:path>
            </a:pathLst>
          </a:custGeom>
          <a:solidFill>
            <a:srgbClr val="FFFF00"/>
          </a:solidFill>
        </p:spPr>
        <p:txBody>
          <a:bodyPr wrap="square" lIns="0" tIns="0" rIns="0" bIns="0" rtlCol="0"/>
          <a:lstStyle/>
          <a:p>
            <a:endParaRPr sz="1634"/>
          </a:p>
        </p:txBody>
      </p:sp>
      <p:sp>
        <p:nvSpPr>
          <p:cNvPr id="97" name="object 97"/>
          <p:cNvSpPr/>
          <p:nvPr/>
        </p:nvSpPr>
        <p:spPr>
          <a:xfrm>
            <a:off x="7111445" y="3710235"/>
            <a:ext cx="331950" cy="140618"/>
          </a:xfrm>
          <a:custGeom>
            <a:avLst/>
            <a:gdLst/>
            <a:ahLst/>
            <a:cxnLst/>
            <a:rect l="l" t="t" r="r" b="b"/>
            <a:pathLst>
              <a:path w="365759" h="154939">
                <a:moveTo>
                  <a:pt x="0" y="154940"/>
                </a:moveTo>
                <a:lnTo>
                  <a:pt x="365759" y="154940"/>
                </a:lnTo>
                <a:lnTo>
                  <a:pt x="365759" y="0"/>
                </a:lnTo>
                <a:lnTo>
                  <a:pt x="0" y="0"/>
                </a:lnTo>
                <a:lnTo>
                  <a:pt x="0" y="15494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0" name="object 100"/>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2" name="object 102"/>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4" name="object 104"/>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73317"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6" name="object 106"/>
          <p:cNvSpPr/>
          <p:nvPr/>
        </p:nvSpPr>
        <p:spPr>
          <a:xfrm>
            <a:off x="7873317"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9118130"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0" name="object 110"/>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2" name="object 112"/>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915963"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6" name="object 116"/>
          <p:cNvSpPr/>
          <p:nvPr/>
        </p:nvSpPr>
        <p:spPr>
          <a:xfrm>
            <a:off x="7915963"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8330901"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118" name="object 118"/>
          <p:cNvSpPr/>
          <p:nvPr/>
        </p:nvSpPr>
        <p:spPr>
          <a:xfrm>
            <a:off x="8330901"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8745839"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0" name="object 120"/>
          <p:cNvSpPr/>
          <p:nvPr/>
        </p:nvSpPr>
        <p:spPr>
          <a:xfrm>
            <a:off x="8745839"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7873317"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2" name="object 122"/>
          <p:cNvSpPr/>
          <p:nvPr/>
        </p:nvSpPr>
        <p:spPr>
          <a:xfrm>
            <a:off x="7873317"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7873317"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9118130"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6" name="object 126"/>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7915963"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2" name="object 132"/>
          <p:cNvSpPr/>
          <p:nvPr/>
        </p:nvSpPr>
        <p:spPr>
          <a:xfrm>
            <a:off x="7915963"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8330901"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4" name="object 134"/>
          <p:cNvSpPr/>
          <p:nvPr/>
        </p:nvSpPr>
        <p:spPr>
          <a:xfrm>
            <a:off x="8330901"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8745839"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6" name="object 136"/>
          <p:cNvSpPr/>
          <p:nvPr/>
        </p:nvSpPr>
        <p:spPr>
          <a:xfrm>
            <a:off x="8745839"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7" name="object 137"/>
          <p:cNvSpPr/>
          <p:nvPr/>
        </p:nvSpPr>
        <p:spPr>
          <a:xfrm>
            <a:off x="3594847"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217255"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4217255"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50497"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84889"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484889"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8495724"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415734" y="4348778"/>
            <a:ext cx="512909" cy="361918"/>
          </a:xfrm>
          <a:custGeom>
            <a:avLst/>
            <a:gdLst/>
            <a:ahLst/>
            <a:cxnLst/>
            <a:rect l="l" t="t" r="r" b="b"/>
            <a:pathLst>
              <a:path w="565150" h="398779">
                <a:moveTo>
                  <a:pt x="0" y="398779"/>
                </a:moveTo>
                <a:lnTo>
                  <a:pt x="565150" y="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7434174" y="4336100"/>
            <a:ext cx="503688" cy="374597"/>
          </a:xfrm>
          <a:custGeom>
            <a:avLst/>
            <a:gdLst/>
            <a:ahLst/>
            <a:cxnLst/>
            <a:rect l="l" t="t" r="r" b="b"/>
            <a:pathLst>
              <a:path w="554990" h="412750">
                <a:moveTo>
                  <a:pt x="0" y="0"/>
                </a:moveTo>
                <a:lnTo>
                  <a:pt x="554989" y="412750"/>
                </a:lnTo>
              </a:path>
            </a:pathLst>
          </a:custGeom>
          <a:ln w="36659">
            <a:solidFill>
              <a:srgbClr val="000000"/>
            </a:solidFill>
          </a:ln>
        </p:spPr>
        <p:txBody>
          <a:bodyPr wrap="square" lIns="0" tIns="0" rIns="0" bIns="0" rtlCol="0"/>
          <a:lstStyle/>
          <a:p>
            <a:endParaRPr sz="1634"/>
          </a:p>
        </p:txBody>
      </p:sp>
      <p:sp>
        <p:nvSpPr>
          <p:cNvPr id="148" name="object 148"/>
          <p:cNvSpPr/>
          <p:nvPr/>
        </p:nvSpPr>
        <p:spPr>
          <a:xfrm>
            <a:off x="6006097" y="342900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9" name="object 149"/>
          <p:cNvSpPr/>
          <p:nvPr/>
        </p:nvSpPr>
        <p:spPr>
          <a:xfrm>
            <a:off x="6006097" y="342900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3347037" y="3683726"/>
            <a:ext cx="2725911" cy="0"/>
          </a:xfrm>
          <a:custGeom>
            <a:avLst/>
            <a:gdLst/>
            <a:ahLst/>
            <a:cxnLst/>
            <a:rect l="l" t="t" r="r" b="b"/>
            <a:pathLst>
              <a:path w="3003550">
                <a:moveTo>
                  <a:pt x="0" y="0"/>
                </a:moveTo>
                <a:lnTo>
                  <a:pt x="3003550" y="0"/>
                </a:lnTo>
              </a:path>
            </a:pathLst>
          </a:custGeom>
          <a:ln w="55880">
            <a:solidFill>
              <a:srgbClr val="FF0000"/>
            </a:solidFill>
          </a:ln>
        </p:spPr>
        <p:txBody>
          <a:bodyPr wrap="square" lIns="0" tIns="0" rIns="0" bIns="0" rtlCol="0"/>
          <a:lstStyle/>
          <a:p>
            <a:endParaRPr sz="1634"/>
          </a:p>
        </p:txBody>
      </p:sp>
      <p:sp>
        <p:nvSpPr>
          <p:cNvPr id="151" name="object 151"/>
          <p:cNvSpPr/>
          <p:nvPr/>
        </p:nvSpPr>
        <p:spPr>
          <a:xfrm>
            <a:off x="6021081" y="3597281"/>
            <a:ext cx="260489" cy="174043"/>
          </a:xfrm>
          <a:custGeom>
            <a:avLst/>
            <a:gdLst/>
            <a:ahLst/>
            <a:cxnLst/>
            <a:rect l="l" t="t" r="r" b="b"/>
            <a:pathLst>
              <a:path w="287020" h="191770">
                <a:moveTo>
                  <a:pt x="0" y="0"/>
                </a:moveTo>
                <a:lnTo>
                  <a:pt x="0" y="191769"/>
                </a:lnTo>
                <a:lnTo>
                  <a:pt x="287020" y="96519"/>
                </a:lnTo>
                <a:lnTo>
                  <a:pt x="0" y="0"/>
                </a:lnTo>
                <a:close/>
              </a:path>
            </a:pathLst>
          </a:custGeom>
          <a:solidFill>
            <a:srgbClr val="FF0000"/>
          </a:solidFill>
        </p:spPr>
        <p:txBody>
          <a:bodyPr wrap="square" lIns="0" tIns="0" rIns="0" bIns="0" rtlCol="0"/>
          <a:lstStyle/>
          <a:p>
            <a:endParaRPr sz="1634"/>
          </a:p>
        </p:txBody>
      </p:sp>
      <p:sp>
        <p:nvSpPr>
          <p:cNvPr id="152" name="object 152"/>
          <p:cNvSpPr/>
          <p:nvPr/>
        </p:nvSpPr>
        <p:spPr>
          <a:xfrm>
            <a:off x="3337816" y="3899262"/>
            <a:ext cx="2923006" cy="1114569"/>
          </a:xfrm>
          <a:custGeom>
            <a:avLst/>
            <a:gdLst/>
            <a:ahLst/>
            <a:cxnLst/>
            <a:rect l="l" t="t" r="r" b="b"/>
            <a:pathLst>
              <a:path w="3220720" h="1228089">
                <a:moveTo>
                  <a:pt x="3201670" y="0"/>
                </a:moveTo>
                <a:lnTo>
                  <a:pt x="0" y="1177289"/>
                </a:lnTo>
                <a:lnTo>
                  <a:pt x="10160" y="1202689"/>
                </a:lnTo>
                <a:lnTo>
                  <a:pt x="19050" y="1228089"/>
                </a:lnTo>
                <a:lnTo>
                  <a:pt x="3220720" y="52069"/>
                </a:lnTo>
                <a:lnTo>
                  <a:pt x="3210560" y="26669"/>
                </a:lnTo>
                <a:lnTo>
                  <a:pt x="3201670" y="0"/>
                </a:lnTo>
                <a:close/>
              </a:path>
            </a:pathLst>
          </a:custGeom>
          <a:solidFill>
            <a:srgbClr val="FF0000"/>
          </a:solidFill>
        </p:spPr>
        <p:txBody>
          <a:bodyPr wrap="square" lIns="0" tIns="0" rIns="0" bIns="0" rtlCol="0"/>
          <a:lstStyle/>
          <a:p>
            <a:endParaRPr sz="1634"/>
          </a:p>
        </p:txBody>
      </p:sp>
      <p:sp>
        <p:nvSpPr>
          <p:cNvPr id="153" name="object 153"/>
          <p:cNvSpPr/>
          <p:nvPr/>
        </p:nvSpPr>
        <p:spPr>
          <a:xfrm>
            <a:off x="6173225" y="3850854"/>
            <a:ext cx="274320" cy="171738"/>
          </a:xfrm>
          <a:custGeom>
            <a:avLst/>
            <a:gdLst/>
            <a:ahLst/>
            <a:cxnLst/>
            <a:rect l="l" t="t" r="r" b="b"/>
            <a:pathLst>
              <a:path w="302260" h="189229">
                <a:moveTo>
                  <a:pt x="302260" y="0"/>
                </a:moveTo>
                <a:lnTo>
                  <a:pt x="0" y="8889"/>
                </a:lnTo>
                <a:lnTo>
                  <a:pt x="66039" y="189229"/>
                </a:lnTo>
                <a:lnTo>
                  <a:pt x="302260" y="0"/>
                </a:lnTo>
                <a:close/>
              </a:path>
            </a:pathLst>
          </a:custGeom>
          <a:solidFill>
            <a:srgbClr val="FF0000"/>
          </a:solidFill>
        </p:spPr>
        <p:txBody>
          <a:bodyPr wrap="square" lIns="0" tIns="0" rIns="0" bIns="0" rtlCol="0"/>
          <a:lstStyle/>
          <a:p>
            <a:endParaRPr sz="1634"/>
          </a:p>
        </p:txBody>
      </p:sp>
      <p:sp>
        <p:nvSpPr>
          <p:cNvPr id="154" name="object 154"/>
          <p:cNvSpPr/>
          <p:nvPr/>
        </p:nvSpPr>
        <p:spPr>
          <a:xfrm>
            <a:off x="3998259" y="3932689"/>
            <a:ext cx="2281005" cy="1331259"/>
          </a:xfrm>
          <a:custGeom>
            <a:avLst/>
            <a:gdLst/>
            <a:ahLst/>
            <a:cxnLst/>
            <a:rect l="l" t="t" r="r" b="b"/>
            <a:pathLst>
              <a:path w="2513329" h="1466850">
                <a:moveTo>
                  <a:pt x="2485390" y="0"/>
                </a:moveTo>
                <a:lnTo>
                  <a:pt x="0" y="1419860"/>
                </a:lnTo>
                <a:lnTo>
                  <a:pt x="13969" y="1443990"/>
                </a:lnTo>
                <a:lnTo>
                  <a:pt x="27939" y="1466850"/>
                </a:lnTo>
                <a:lnTo>
                  <a:pt x="2513329" y="46990"/>
                </a:lnTo>
                <a:lnTo>
                  <a:pt x="2499360" y="24130"/>
                </a:lnTo>
                <a:lnTo>
                  <a:pt x="2485390" y="0"/>
                </a:lnTo>
                <a:close/>
              </a:path>
            </a:pathLst>
          </a:custGeom>
          <a:solidFill>
            <a:srgbClr val="FF0000"/>
          </a:solidFill>
        </p:spPr>
        <p:txBody>
          <a:bodyPr wrap="square" lIns="0" tIns="0" rIns="0" bIns="0" rtlCol="0"/>
          <a:lstStyle/>
          <a:p>
            <a:endParaRPr sz="1634"/>
          </a:p>
        </p:txBody>
      </p:sp>
      <p:sp>
        <p:nvSpPr>
          <p:cNvPr id="155" name="object 155"/>
          <p:cNvSpPr/>
          <p:nvPr/>
        </p:nvSpPr>
        <p:spPr>
          <a:xfrm>
            <a:off x="6177836" y="3850853"/>
            <a:ext cx="269710" cy="205164"/>
          </a:xfrm>
          <a:custGeom>
            <a:avLst/>
            <a:gdLst/>
            <a:ahLst/>
            <a:cxnLst/>
            <a:rect l="l" t="t" r="r" b="b"/>
            <a:pathLst>
              <a:path w="297179" h="226060">
                <a:moveTo>
                  <a:pt x="297179" y="0"/>
                </a:moveTo>
                <a:lnTo>
                  <a:pt x="0" y="59689"/>
                </a:lnTo>
                <a:lnTo>
                  <a:pt x="95250" y="226059"/>
                </a:lnTo>
                <a:lnTo>
                  <a:pt x="297179" y="0"/>
                </a:lnTo>
                <a:close/>
              </a:path>
            </a:pathLst>
          </a:custGeom>
          <a:solidFill>
            <a:srgbClr val="FF0000"/>
          </a:solidFill>
        </p:spPr>
        <p:txBody>
          <a:bodyPr wrap="square" lIns="0" tIns="0" rIns="0" bIns="0" rtlCol="0"/>
          <a:lstStyle/>
          <a:p>
            <a:endParaRPr sz="1634"/>
          </a:p>
        </p:txBody>
      </p:sp>
      <p:sp>
        <p:nvSpPr>
          <p:cNvPr id="156" name="object 156"/>
          <p:cNvSpPr/>
          <p:nvPr/>
        </p:nvSpPr>
        <p:spPr>
          <a:xfrm>
            <a:off x="5794016" y="3804749"/>
            <a:ext cx="348087" cy="314661"/>
          </a:xfrm>
          <a:custGeom>
            <a:avLst/>
            <a:gdLst/>
            <a:ahLst/>
            <a:cxnLst/>
            <a:rect l="l" t="t" r="r" b="b"/>
            <a:pathLst>
              <a:path w="383539" h="346710">
                <a:moveTo>
                  <a:pt x="346710" y="0"/>
                </a:moveTo>
                <a:lnTo>
                  <a:pt x="0" y="306069"/>
                </a:lnTo>
                <a:lnTo>
                  <a:pt x="35560" y="346709"/>
                </a:lnTo>
                <a:lnTo>
                  <a:pt x="383539" y="40639"/>
                </a:lnTo>
                <a:lnTo>
                  <a:pt x="365760" y="20319"/>
                </a:lnTo>
                <a:lnTo>
                  <a:pt x="346710" y="0"/>
                </a:lnTo>
                <a:close/>
              </a:path>
            </a:pathLst>
          </a:custGeom>
          <a:solidFill>
            <a:srgbClr val="FF0000"/>
          </a:solidFill>
        </p:spPr>
        <p:txBody>
          <a:bodyPr wrap="square" lIns="0" tIns="0" rIns="0" bIns="0" rtlCol="0"/>
          <a:lstStyle/>
          <a:p>
            <a:endParaRPr sz="1634"/>
          </a:p>
        </p:txBody>
      </p:sp>
      <p:sp>
        <p:nvSpPr>
          <p:cNvPr id="157" name="object 157"/>
          <p:cNvSpPr/>
          <p:nvPr/>
        </p:nvSpPr>
        <p:spPr>
          <a:xfrm>
            <a:off x="6029150" y="3684878"/>
            <a:ext cx="252421" cy="238589"/>
          </a:xfrm>
          <a:custGeom>
            <a:avLst/>
            <a:gdLst/>
            <a:ahLst/>
            <a:cxnLst/>
            <a:rect l="l" t="t" r="r" b="b"/>
            <a:pathLst>
              <a:path w="278129" h="262889">
                <a:moveTo>
                  <a:pt x="278130" y="0"/>
                </a:moveTo>
                <a:lnTo>
                  <a:pt x="0" y="118110"/>
                </a:lnTo>
                <a:lnTo>
                  <a:pt x="127000" y="262890"/>
                </a:lnTo>
                <a:lnTo>
                  <a:pt x="278130" y="0"/>
                </a:lnTo>
                <a:close/>
              </a:path>
            </a:pathLst>
          </a:custGeom>
          <a:solidFill>
            <a:srgbClr val="FF0000"/>
          </a:solidFill>
        </p:spPr>
        <p:txBody>
          <a:bodyPr wrap="square" lIns="0" tIns="0" rIns="0" bIns="0" rtlCol="0"/>
          <a:lstStyle/>
          <a:p>
            <a:endParaRPr sz="1634"/>
          </a:p>
        </p:txBody>
      </p:sp>
      <p:sp>
        <p:nvSpPr>
          <p:cNvPr id="158" name="object 158"/>
          <p:cNvSpPr/>
          <p:nvPr/>
        </p:nvSpPr>
        <p:spPr>
          <a:xfrm>
            <a:off x="5624584" y="3996082"/>
            <a:ext cx="710005" cy="844859"/>
          </a:xfrm>
          <a:custGeom>
            <a:avLst/>
            <a:gdLst/>
            <a:ahLst/>
            <a:cxnLst/>
            <a:rect l="l" t="t" r="r" b="b"/>
            <a:pathLst>
              <a:path w="782320" h="930910">
                <a:moveTo>
                  <a:pt x="739139" y="0"/>
                </a:moveTo>
                <a:lnTo>
                  <a:pt x="0" y="895350"/>
                </a:lnTo>
                <a:lnTo>
                  <a:pt x="43179" y="930910"/>
                </a:lnTo>
                <a:lnTo>
                  <a:pt x="782319" y="35560"/>
                </a:lnTo>
                <a:lnTo>
                  <a:pt x="739139" y="0"/>
                </a:lnTo>
                <a:close/>
              </a:path>
            </a:pathLst>
          </a:custGeom>
          <a:solidFill>
            <a:srgbClr val="FF0000"/>
          </a:solidFill>
        </p:spPr>
        <p:txBody>
          <a:bodyPr wrap="square" lIns="0" tIns="0" rIns="0" bIns="0" rtlCol="0"/>
          <a:lstStyle/>
          <a:p>
            <a:endParaRPr sz="1634"/>
          </a:p>
        </p:txBody>
      </p:sp>
      <p:sp>
        <p:nvSpPr>
          <p:cNvPr id="159" name="object 159"/>
          <p:cNvSpPr/>
          <p:nvPr/>
        </p:nvSpPr>
        <p:spPr>
          <a:xfrm>
            <a:off x="6214718" y="3850853"/>
            <a:ext cx="232826" cy="257031"/>
          </a:xfrm>
          <a:custGeom>
            <a:avLst/>
            <a:gdLst/>
            <a:ahLst/>
            <a:cxnLst/>
            <a:rect l="l" t="t" r="r" b="b"/>
            <a:pathLst>
              <a:path w="256539" h="283210">
                <a:moveTo>
                  <a:pt x="256539" y="0"/>
                </a:moveTo>
                <a:lnTo>
                  <a:pt x="0" y="161289"/>
                </a:lnTo>
                <a:lnTo>
                  <a:pt x="148589" y="283209"/>
                </a:lnTo>
                <a:lnTo>
                  <a:pt x="256539" y="0"/>
                </a:lnTo>
                <a:close/>
              </a:path>
            </a:pathLst>
          </a:custGeom>
          <a:solidFill>
            <a:srgbClr val="FF0000"/>
          </a:solidFill>
        </p:spPr>
        <p:txBody>
          <a:bodyPr wrap="square" lIns="0" tIns="0" rIns="0" bIns="0" rtlCol="0"/>
          <a:lstStyle/>
          <a:p>
            <a:endParaRPr sz="1634"/>
          </a:p>
        </p:txBody>
      </p:sp>
      <p:sp>
        <p:nvSpPr>
          <p:cNvPr id="160" name="object 160"/>
          <p:cNvSpPr/>
          <p:nvPr/>
        </p:nvSpPr>
        <p:spPr>
          <a:xfrm>
            <a:off x="6565110" y="3993776"/>
            <a:ext cx="731904" cy="847165"/>
          </a:xfrm>
          <a:custGeom>
            <a:avLst/>
            <a:gdLst/>
            <a:ahLst/>
            <a:cxnLst/>
            <a:rect l="l" t="t" r="r" b="b"/>
            <a:pathLst>
              <a:path w="806450" h="933450">
                <a:moveTo>
                  <a:pt x="41910" y="0"/>
                </a:moveTo>
                <a:lnTo>
                  <a:pt x="20320" y="17780"/>
                </a:lnTo>
                <a:lnTo>
                  <a:pt x="0" y="35560"/>
                </a:lnTo>
                <a:lnTo>
                  <a:pt x="764539" y="933450"/>
                </a:lnTo>
                <a:lnTo>
                  <a:pt x="784860" y="915669"/>
                </a:lnTo>
                <a:lnTo>
                  <a:pt x="806450" y="899160"/>
                </a:lnTo>
                <a:lnTo>
                  <a:pt x="41910" y="0"/>
                </a:lnTo>
                <a:close/>
              </a:path>
            </a:pathLst>
          </a:custGeom>
          <a:solidFill>
            <a:srgbClr val="FF0000"/>
          </a:solidFill>
        </p:spPr>
        <p:txBody>
          <a:bodyPr wrap="square" lIns="0" tIns="0" rIns="0" bIns="0" rtlCol="0"/>
          <a:lstStyle/>
          <a:p>
            <a:endParaRPr sz="1634"/>
          </a:p>
        </p:txBody>
      </p:sp>
      <p:sp>
        <p:nvSpPr>
          <p:cNvPr id="161" name="object 161"/>
          <p:cNvSpPr/>
          <p:nvPr/>
        </p:nvSpPr>
        <p:spPr>
          <a:xfrm>
            <a:off x="6447545" y="3850853"/>
            <a:ext cx="236284" cy="254726"/>
          </a:xfrm>
          <a:custGeom>
            <a:avLst/>
            <a:gdLst/>
            <a:ahLst/>
            <a:cxnLst/>
            <a:rect l="l" t="t" r="r" b="b"/>
            <a:pathLst>
              <a:path w="260350" h="280670">
                <a:moveTo>
                  <a:pt x="0" y="0"/>
                </a:moveTo>
                <a:lnTo>
                  <a:pt x="114300" y="280669"/>
                </a:lnTo>
                <a:lnTo>
                  <a:pt x="260350" y="157479"/>
                </a:lnTo>
                <a:lnTo>
                  <a:pt x="0" y="0"/>
                </a:lnTo>
                <a:close/>
              </a:path>
            </a:pathLst>
          </a:custGeom>
          <a:solidFill>
            <a:srgbClr val="FF0000"/>
          </a:solidFill>
        </p:spPr>
        <p:txBody>
          <a:bodyPr wrap="square" lIns="0" tIns="0" rIns="0" bIns="0" rtlCol="0"/>
          <a:lstStyle/>
          <a:p>
            <a:endParaRPr sz="1634"/>
          </a:p>
        </p:txBody>
      </p:sp>
      <p:sp>
        <p:nvSpPr>
          <p:cNvPr id="162" name="object 162"/>
          <p:cNvSpPr/>
          <p:nvPr/>
        </p:nvSpPr>
        <p:spPr>
          <a:xfrm>
            <a:off x="6614672" y="3936148"/>
            <a:ext cx="1479945" cy="911710"/>
          </a:xfrm>
          <a:custGeom>
            <a:avLst/>
            <a:gdLst/>
            <a:ahLst/>
            <a:cxnLst/>
            <a:rect l="l" t="t" r="r" b="b"/>
            <a:pathLst>
              <a:path w="1630679" h="1004570">
                <a:moveTo>
                  <a:pt x="27939" y="0"/>
                </a:moveTo>
                <a:lnTo>
                  <a:pt x="13970" y="24130"/>
                </a:lnTo>
                <a:lnTo>
                  <a:pt x="0" y="46989"/>
                </a:lnTo>
                <a:lnTo>
                  <a:pt x="1602740" y="1004569"/>
                </a:lnTo>
                <a:lnTo>
                  <a:pt x="1616709" y="980439"/>
                </a:lnTo>
                <a:lnTo>
                  <a:pt x="1630679" y="957580"/>
                </a:lnTo>
                <a:lnTo>
                  <a:pt x="27939" y="0"/>
                </a:lnTo>
                <a:close/>
              </a:path>
            </a:pathLst>
          </a:custGeom>
          <a:solidFill>
            <a:srgbClr val="FF0000"/>
          </a:solidFill>
        </p:spPr>
        <p:txBody>
          <a:bodyPr wrap="square" lIns="0" tIns="0" rIns="0" bIns="0" rtlCol="0"/>
          <a:lstStyle/>
          <a:p>
            <a:endParaRPr sz="1634"/>
          </a:p>
        </p:txBody>
      </p:sp>
      <p:sp>
        <p:nvSpPr>
          <p:cNvPr id="163" name="object 163"/>
          <p:cNvSpPr/>
          <p:nvPr/>
        </p:nvSpPr>
        <p:spPr>
          <a:xfrm>
            <a:off x="6447544" y="3850853"/>
            <a:ext cx="269710" cy="208622"/>
          </a:xfrm>
          <a:custGeom>
            <a:avLst/>
            <a:gdLst/>
            <a:ahLst/>
            <a:cxnLst/>
            <a:rect l="l" t="t" r="r" b="b"/>
            <a:pathLst>
              <a:path w="297179" h="229870">
                <a:moveTo>
                  <a:pt x="0" y="0"/>
                </a:moveTo>
                <a:lnTo>
                  <a:pt x="198120" y="229869"/>
                </a:lnTo>
                <a:lnTo>
                  <a:pt x="297179" y="64769"/>
                </a:lnTo>
                <a:lnTo>
                  <a:pt x="0" y="0"/>
                </a:lnTo>
                <a:close/>
              </a:path>
            </a:pathLst>
          </a:custGeom>
          <a:solidFill>
            <a:srgbClr val="FF0000"/>
          </a:solidFill>
        </p:spPr>
        <p:txBody>
          <a:bodyPr wrap="square" lIns="0" tIns="0" rIns="0" bIns="0" rtlCol="0"/>
          <a:lstStyle/>
          <a:p>
            <a:endParaRPr sz="1634"/>
          </a:p>
        </p:txBody>
      </p:sp>
      <p:sp>
        <p:nvSpPr>
          <p:cNvPr id="164" name="object 164"/>
          <p:cNvSpPr/>
          <p:nvPr/>
        </p:nvSpPr>
        <p:spPr>
          <a:xfrm>
            <a:off x="6823294" y="3684878"/>
            <a:ext cx="1092670" cy="0"/>
          </a:xfrm>
          <a:custGeom>
            <a:avLst/>
            <a:gdLst/>
            <a:ahLst/>
            <a:cxnLst/>
            <a:rect l="l" t="t" r="r" b="b"/>
            <a:pathLst>
              <a:path w="1203959">
                <a:moveTo>
                  <a:pt x="0" y="0"/>
                </a:moveTo>
                <a:lnTo>
                  <a:pt x="1203959" y="0"/>
                </a:lnTo>
              </a:path>
            </a:pathLst>
          </a:custGeom>
          <a:ln w="55879">
            <a:solidFill>
              <a:srgbClr val="FF0000"/>
            </a:solidFill>
          </a:ln>
        </p:spPr>
        <p:txBody>
          <a:bodyPr wrap="square" lIns="0" tIns="0" rIns="0" bIns="0" rtlCol="0"/>
          <a:lstStyle/>
          <a:p>
            <a:endParaRPr sz="1634"/>
          </a:p>
        </p:txBody>
      </p:sp>
      <p:sp>
        <p:nvSpPr>
          <p:cNvPr id="165" name="object 165"/>
          <p:cNvSpPr/>
          <p:nvPr/>
        </p:nvSpPr>
        <p:spPr>
          <a:xfrm>
            <a:off x="6613519" y="3598433"/>
            <a:ext cx="261641" cy="174043"/>
          </a:xfrm>
          <a:custGeom>
            <a:avLst/>
            <a:gdLst/>
            <a:ahLst/>
            <a:cxnLst/>
            <a:rect l="l" t="t" r="r" b="b"/>
            <a:pathLst>
              <a:path w="288289" h="191770">
                <a:moveTo>
                  <a:pt x="288290" y="0"/>
                </a:moveTo>
                <a:lnTo>
                  <a:pt x="0" y="95250"/>
                </a:lnTo>
                <a:lnTo>
                  <a:pt x="288290" y="191770"/>
                </a:lnTo>
                <a:lnTo>
                  <a:pt x="288290" y="0"/>
                </a:lnTo>
                <a:close/>
              </a:path>
            </a:pathLst>
          </a:custGeom>
          <a:solidFill>
            <a:srgbClr val="FF0000"/>
          </a:solidFill>
        </p:spPr>
        <p:txBody>
          <a:bodyPr wrap="square" lIns="0" tIns="0" rIns="0" bIns="0" rtlCol="0"/>
          <a:lstStyle/>
          <a:p>
            <a:endParaRPr sz="1634"/>
          </a:p>
        </p:txBody>
      </p:sp>
      <p:sp>
        <p:nvSpPr>
          <p:cNvPr id="166" name="object 166"/>
          <p:cNvSpPr/>
          <p:nvPr/>
        </p:nvSpPr>
        <p:spPr>
          <a:xfrm>
            <a:off x="6810615" y="3710235"/>
            <a:ext cx="1526049" cy="417243"/>
          </a:xfrm>
          <a:custGeom>
            <a:avLst/>
            <a:gdLst/>
            <a:ahLst/>
            <a:cxnLst/>
            <a:rect l="l" t="t" r="r" b="b"/>
            <a:pathLst>
              <a:path w="1681479" h="459739">
                <a:moveTo>
                  <a:pt x="13970" y="0"/>
                </a:moveTo>
                <a:lnTo>
                  <a:pt x="7620" y="26670"/>
                </a:lnTo>
                <a:lnTo>
                  <a:pt x="0" y="53340"/>
                </a:lnTo>
                <a:lnTo>
                  <a:pt x="1668779" y="459740"/>
                </a:lnTo>
                <a:lnTo>
                  <a:pt x="1681479" y="406400"/>
                </a:lnTo>
                <a:lnTo>
                  <a:pt x="13970" y="0"/>
                </a:lnTo>
                <a:close/>
              </a:path>
            </a:pathLst>
          </a:custGeom>
          <a:solidFill>
            <a:srgbClr val="FF0000"/>
          </a:solidFill>
        </p:spPr>
        <p:txBody>
          <a:bodyPr wrap="square" lIns="0" tIns="0" rIns="0" bIns="0" rtlCol="0"/>
          <a:lstStyle/>
          <a:p>
            <a:endParaRPr sz="1634"/>
          </a:p>
        </p:txBody>
      </p:sp>
      <p:sp>
        <p:nvSpPr>
          <p:cNvPr id="167" name="object 167"/>
          <p:cNvSpPr/>
          <p:nvPr/>
        </p:nvSpPr>
        <p:spPr>
          <a:xfrm>
            <a:off x="6613519" y="3661826"/>
            <a:ext cx="275473" cy="169433"/>
          </a:xfrm>
          <a:custGeom>
            <a:avLst/>
            <a:gdLst/>
            <a:ahLst/>
            <a:cxnLst/>
            <a:rect l="l" t="t" r="r" b="b"/>
            <a:pathLst>
              <a:path w="303529" h="186689">
                <a:moveTo>
                  <a:pt x="303530" y="0"/>
                </a:moveTo>
                <a:lnTo>
                  <a:pt x="0" y="25400"/>
                </a:lnTo>
                <a:lnTo>
                  <a:pt x="257810" y="186689"/>
                </a:lnTo>
                <a:lnTo>
                  <a:pt x="303530" y="0"/>
                </a:lnTo>
                <a:close/>
              </a:path>
            </a:pathLst>
          </a:custGeom>
          <a:solidFill>
            <a:srgbClr val="FF0000"/>
          </a:solidFill>
        </p:spPr>
        <p:txBody>
          <a:bodyPr wrap="square" lIns="0" tIns="0" rIns="0" bIns="0" rtlCol="0"/>
          <a:lstStyle/>
          <a:p>
            <a:endParaRPr sz="1634"/>
          </a:p>
        </p:txBody>
      </p:sp>
      <p:sp>
        <p:nvSpPr>
          <p:cNvPr id="168" name="object 168"/>
          <p:cNvSpPr/>
          <p:nvPr/>
        </p:nvSpPr>
        <p:spPr>
          <a:xfrm>
            <a:off x="5853955" y="3154681"/>
            <a:ext cx="411479" cy="404564"/>
          </a:xfrm>
          <a:prstGeom prst="rect">
            <a:avLst/>
          </a:prstGeom>
          <a:blipFill>
            <a:blip r:embed="rId3" cstate="print"/>
            <a:stretch>
              <a:fillRect/>
            </a:stretch>
          </a:blipFill>
        </p:spPr>
        <p:txBody>
          <a:bodyPr wrap="square" lIns="0" tIns="0" rIns="0" bIns="0" rtlCol="0"/>
          <a:lstStyle/>
          <a:p>
            <a:endParaRPr sz="1634"/>
          </a:p>
        </p:txBody>
      </p:sp>
      <p:sp>
        <p:nvSpPr>
          <p:cNvPr id="169" name="object 169"/>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70" name="object 170"/>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71" name="object 171"/>
          <p:cNvSpPr txBox="1">
            <a:spLocks noGrp="1"/>
          </p:cNvSpPr>
          <p:nvPr>
            <p:ph type="body" idx="1"/>
          </p:nvPr>
        </p:nvSpPr>
        <p:spPr>
          <a:xfrm>
            <a:off x="2072932" y="1270173"/>
            <a:ext cx="7463180" cy="2335722"/>
          </a:xfrm>
          <a:prstGeom prst="rect">
            <a:avLst/>
          </a:prstGeom>
        </p:spPr>
        <p:txBody>
          <a:bodyPr vert="horz" wrap="square" lIns="0" tIns="40341" rIns="0" bIns="0" rtlCol="0">
            <a:spAutoFit/>
          </a:bodyPr>
          <a:lstStyle/>
          <a:p>
            <a:pPr marL="176923">
              <a:spcBef>
                <a:spcPts val="318"/>
              </a:spcBef>
            </a:pPr>
            <a:r>
              <a:rPr spc="-127" dirty="0"/>
              <a:t>void </a:t>
            </a:r>
            <a:r>
              <a:rPr spc="-127" dirty="0" err="1"/>
              <a:t>dput</a:t>
            </a:r>
            <a:r>
              <a:rPr spc="-127" dirty="0"/>
              <a:t>(struct </a:t>
            </a:r>
            <a:r>
              <a:rPr spc="-127" dirty="0" err="1"/>
              <a:t>dentry</a:t>
            </a:r>
            <a:r>
              <a:rPr spc="-127" dirty="0"/>
              <a:t> *</a:t>
            </a:r>
            <a:r>
              <a:rPr spc="-127" dirty="0" err="1"/>
              <a:t>dentry</a:t>
            </a:r>
            <a:r>
              <a:rPr spc="-127" dirty="0"/>
              <a:t>)</a:t>
            </a:r>
          </a:p>
          <a:p>
            <a:pPr marL="176923">
              <a:spcBef>
                <a:spcPts val="227"/>
              </a:spcBef>
            </a:pPr>
            <a:r>
              <a:rPr spc="-127" dirty="0"/>
              <a:t>{</a:t>
            </a:r>
          </a:p>
          <a:p>
            <a:pPr marL="1051165" marR="725557" indent="-436833">
              <a:lnSpc>
                <a:spcPts val="2196"/>
              </a:lnSpc>
              <a:spcBef>
                <a:spcPts val="104"/>
              </a:spcBef>
            </a:pPr>
            <a:r>
              <a:rPr spc="-127" dirty="0"/>
              <a:t>if (!</a:t>
            </a:r>
            <a:r>
              <a:rPr spc="-127" dirty="0" err="1"/>
              <a:t>atomic_dec_and_test</a:t>
            </a:r>
            <a:r>
              <a:rPr spc="-127" dirty="0"/>
              <a:t>(&amp;</a:t>
            </a:r>
            <a:r>
              <a:rPr spc="-127" dirty="0" err="1"/>
              <a:t>dentry</a:t>
            </a:r>
            <a:r>
              <a:rPr spc="-127" dirty="0"/>
              <a:t>-&gt;ref))  return;</a:t>
            </a:r>
          </a:p>
          <a:p>
            <a:pPr marL="614333">
              <a:spcBef>
                <a:spcPts val="113"/>
              </a:spcBef>
            </a:pPr>
            <a:r>
              <a:rPr spc="-127" dirty="0" err="1"/>
              <a:t>dentry_free</a:t>
            </a:r>
            <a:r>
              <a:rPr spc="-127" dirty="0"/>
              <a:t>(</a:t>
            </a:r>
            <a:r>
              <a:rPr spc="-127" dirty="0" err="1"/>
              <a:t>dentry</a:t>
            </a:r>
            <a:r>
              <a:rPr spc="-127" dirty="0"/>
              <a:t>);</a:t>
            </a:r>
          </a:p>
          <a:p>
            <a:pPr marL="176923">
              <a:spcBef>
                <a:spcPts val="222"/>
              </a:spcBef>
            </a:pPr>
            <a:r>
              <a:rPr spc="-127" dirty="0"/>
              <a:t>}</a:t>
            </a:r>
          </a:p>
        </p:txBody>
      </p:sp>
      <p:sp>
        <p:nvSpPr>
          <p:cNvPr id="172" name="object 172"/>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73" name="object 173"/>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74" name="object 174"/>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412801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6AD0-FA15-4278-8A40-6F4D76F27F93}"/>
              </a:ext>
            </a:extLst>
          </p:cNvPr>
          <p:cNvSpPr>
            <a:spLocks noGrp="1"/>
          </p:cNvSpPr>
          <p:nvPr>
            <p:ph type="title"/>
          </p:nvPr>
        </p:nvSpPr>
        <p:spPr/>
        <p:txBody>
          <a:bodyPr/>
          <a:lstStyle/>
          <a:p>
            <a:r>
              <a:rPr lang="en-US" dirty="0"/>
              <a:t>Puzzle this creates</a:t>
            </a:r>
          </a:p>
        </p:txBody>
      </p:sp>
      <p:sp>
        <p:nvSpPr>
          <p:cNvPr id="3" name="Content Placeholder 2">
            <a:extLst>
              <a:ext uri="{FF2B5EF4-FFF2-40B4-BE49-F238E27FC236}">
                <a16:creationId xmlns:a16="http://schemas.microsoft.com/office/drawing/2014/main" id="{BD6A28CE-5A8B-42F0-8F12-BB7F0EE23225}"/>
              </a:ext>
            </a:extLst>
          </p:cNvPr>
          <p:cNvSpPr>
            <a:spLocks noGrp="1"/>
          </p:cNvSpPr>
          <p:nvPr>
            <p:ph idx="1"/>
          </p:nvPr>
        </p:nvSpPr>
        <p:spPr/>
        <p:txBody>
          <a:bodyPr/>
          <a:lstStyle/>
          <a:p>
            <a:r>
              <a:rPr lang="en-US" dirty="0"/>
              <a:t>When we write programs in Linux, with threads, we can easily request multiple cores.  But…</a:t>
            </a:r>
          </a:p>
          <a:p>
            <a:pPr>
              <a:buFont typeface="Wingdings" panose="05000000000000000000" pitchFamily="2" charset="2"/>
              <a:buChar char="Ø"/>
            </a:pPr>
            <a:r>
              <a:rPr lang="en-US" dirty="0"/>
              <a:t>  Will the memory associated with work a thread is doing be on the </a:t>
            </a:r>
            <a:br>
              <a:rPr lang="en-US" dirty="0"/>
            </a:br>
            <a:r>
              <a:rPr lang="en-US" dirty="0"/>
              <a:t>    same side of the DRAM unit as the core running the thread?</a:t>
            </a:r>
          </a:p>
          <a:p>
            <a:pPr>
              <a:buFont typeface="Wingdings" panose="05000000000000000000" pitchFamily="2" charset="2"/>
              <a:buChar char="Ø"/>
            </a:pPr>
            <a:r>
              <a:rPr lang="en-US" dirty="0"/>
              <a:t>  If not, memory accesses still work but become much slower!</a:t>
            </a:r>
          </a:p>
        </p:txBody>
      </p:sp>
      <p:sp>
        <p:nvSpPr>
          <p:cNvPr id="4" name="Footer Placeholder 3">
            <a:extLst>
              <a:ext uri="{FF2B5EF4-FFF2-40B4-BE49-F238E27FC236}">
                <a16:creationId xmlns:a16="http://schemas.microsoft.com/office/drawing/2014/main" id="{9E130468-6E01-466F-ADC9-FE737DC856A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6183F21-00B3-4E6D-9469-9DC47673E716}"/>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34951221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object 2">
            <a:extLst>
              <a:ext uri="{FF2B5EF4-FFF2-40B4-BE49-F238E27FC236}">
                <a16:creationId xmlns:a16="http://schemas.microsoft.com/office/drawing/2014/main" id="{156BB030-26B5-415A-AB3C-09DD4B5028DA}"/>
              </a:ext>
            </a:extLst>
          </p:cNvPr>
          <p:cNvSpPr/>
          <p:nvPr/>
        </p:nvSpPr>
        <p:spPr>
          <a:xfrm>
            <a:off x="3031222" y="2192833"/>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844962"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2" name="object 12"/>
          <p:cNvSpPr/>
          <p:nvPr/>
        </p:nvSpPr>
        <p:spPr>
          <a:xfrm>
            <a:off x="3844962"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3" name="object 13"/>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01508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01508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43002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43002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844962"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844962"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605682"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1" name="object 21"/>
          <p:cNvSpPr/>
          <p:nvPr/>
        </p:nvSpPr>
        <p:spPr>
          <a:xfrm>
            <a:off x="4605682"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6056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4648327"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5" name="object 25"/>
          <p:cNvSpPr/>
          <p:nvPr/>
        </p:nvSpPr>
        <p:spPr>
          <a:xfrm>
            <a:off x="4648327"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648327"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5063265"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8" name="object 28"/>
          <p:cNvSpPr/>
          <p:nvPr/>
        </p:nvSpPr>
        <p:spPr>
          <a:xfrm>
            <a:off x="5063265"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5063265"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5478203"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1" name="object 31"/>
          <p:cNvSpPr/>
          <p:nvPr/>
        </p:nvSpPr>
        <p:spPr>
          <a:xfrm>
            <a:off x="5478203"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478203"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4" name="object 34"/>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6" name="object 36"/>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8" name="object 38"/>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605682"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40" name="object 40"/>
          <p:cNvSpPr/>
          <p:nvPr/>
        </p:nvSpPr>
        <p:spPr>
          <a:xfrm>
            <a:off x="4605682"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4648327"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4" name="object 44"/>
          <p:cNvSpPr/>
          <p:nvPr/>
        </p:nvSpPr>
        <p:spPr>
          <a:xfrm>
            <a:off x="4648327"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5063265"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5063265"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47820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8" name="object 48"/>
          <p:cNvSpPr/>
          <p:nvPr/>
        </p:nvSpPr>
        <p:spPr>
          <a:xfrm>
            <a:off x="547820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2" name="object 52"/>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4" name="object 54"/>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2972441"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6" name="object 56"/>
          <p:cNvSpPr/>
          <p:nvPr/>
        </p:nvSpPr>
        <p:spPr>
          <a:xfrm>
            <a:off x="2972441"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4217254"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0" name="object 60"/>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01508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6" name="object 66"/>
          <p:cNvSpPr/>
          <p:nvPr/>
        </p:nvSpPr>
        <p:spPr>
          <a:xfrm>
            <a:off x="301508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343002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8" name="object 68"/>
          <p:cNvSpPr/>
          <p:nvPr/>
        </p:nvSpPr>
        <p:spPr>
          <a:xfrm>
            <a:off x="343002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3844962"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0" name="object 70"/>
          <p:cNvSpPr/>
          <p:nvPr/>
        </p:nvSpPr>
        <p:spPr>
          <a:xfrm>
            <a:off x="3844962"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240076"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2" name="object 72"/>
          <p:cNvSpPr/>
          <p:nvPr/>
        </p:nvSpPr>
        <p:spPr>
          <a:xfrm>
            <a:off x="6240076"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24007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7484889"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6" name="object 76"/>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8" name="object 78"/>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80" name="object 80"/>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281570"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2" name="object 82"/>
          <p:cNvSpPr/>
          <p:nvPr/>
        </p:nvSpPr>
        <p:spPr>
          <a:xfrm>
            <a:off x="6281570"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696507"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4" name="object 84"/>
          <p:cNvSpPr/>
          <p:nvPr/>
        </p:nvSpPr>
        <p:spPr>
          <a:xfrm>
            <a:off x="6696507"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7111445" y="524320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6" name="object 86"/>
          <p:cNvSpPr/>
          <p:nvPr/>
        </p:nvSpPr>
        <p:spPr>
          <a:xfrm>
            <a:off x="7111445" y="524320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6240076"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8" name="object 88"/>
          <p:cNvSpPr/>
          <p:nvPr/>
        </p:nvSpPr>
        <p:spPr>
          <a:xfrm>
            <a:off x="6240076"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6281570"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7F7F"/>
          </a:solidFill>
        </p:spPr>
        <p:txBody>
          <a:bodyPr wrap="square" lIns="0" tIns="0" rIns="0" bIns="0" rtlCol="0"/>
          <a:lstStyle/>
          <a:p>
            <a:endParaRPr sz="1634"/>
          </a:p>
        </p:txBody>
      </p:sp>
      <p:sp>
        <p:nvSpPr>
          <p:cNvPr id="92" name="object 92"/>
          <p:cNvSpPr/>
          <p:nvPr/>
        </p:nvSpPr>
        <p:spPr>
          <a:xfrm>
            <a:off x="6281570"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696507" y="3518902"/>
            <a:ext cx="331950" cy="140618"/>
          </a:xfrm>
          <a:custGeom>
            <a:avLst/>
            <a:gdLst/>
            <a:ahLst/>
            <a:cxnLst/>
            <a:rect l="l" t="t" r="r" b="b"/>
            <a:pathLst>
              <a:path w="365760" h="154939">
                <a:moveTo>
                  <a:pt x="0" y="154939"/>
                </a:moveTo>
                <a:lnTo>
                  <a:pt x="365759" y="154939"/>
                </a:lnTo>
                <a:lnTo>
                  <a:pt x="365759" y="0"/>
                </a:lnTo>
                <a:lnTo>
                  <a:pt x="0" y="0"/>
                </a:lnTo>
                <a:lnTo>
                  <a:pt x="0" y="154939"/>
                </a:lnTo>
                <a:close/>
              </a:path>
            </a:pathLst>
          </a:custGeom>
          <a:solidFill>
            <a:srgbClr val="FFFF00"/>
          </a:solidFill>
        </p:spPr>
        <p:txBody>
          <a:bodyPr wrap="square" lIns="0" tIns="0" rIns="0" bIns="0" rtlCol="0"/>
          <a:lstStyle/>
          <a:p>
            <a:endParaRPr sz="1634"/>
          </a:p>
        </p:txBody>
      </p:sp>
      <p:sp>
        <p:nvSpPr>
          <p:cNvPr id="94" name="object 94"/>
          <p:cNvSpPr/>
          <p:nvPr/>
        </p:nvSpPr>
        <p:spPr>
          <a:xfrm>
            <a:off x="6696507" y="3710235"/>
            <a:ext cx="331950" cy="140618"/>
          </a:xfrm>
          <a:custGeom>
            <a:avLst/>
            <a:gdLst/>
            <a:ahLst/>
            <a:cxnLst/>
            <a:rect l="l" t="t" r="r" b="b"/>
            <a:pathLst>
              <a:path w="365760" h="154939">
                <a:moveTo>
                  <a:pt x="0" y="154940"/>
                </a:moveTo>
                <a:lnTo>
                  <a:pt x="365759" y="154940"/>
                </a:lnTo>
                <a:lnTo>
                  <a:pt x="365759" y="0"/>
                </a:lnTo>
                <a:lnTo>
                  <a:pt x="0" y="0"/>
                </a:lnTo>
                <a:lnTo>
                  <a:pt x="0" y="154940"/>
                </a:lnTo>
                <a:close/>
              </a:path>
            </a:pathLst>
          </a:custGeom>
          <a:solidFill>
            <a:srgbClr val="FFFF00"/>
          </a:solidFill>
        </p:spPr>
        <p:txBody>
          <a:bodyPr wrap="square" lIns="0" tIns="0" rIns="0" bIns="0" rtlCol="0"/>
          <a:lstStyle/>
          <a:p>
            <a:endParaRPr sz="1634"/>
          </a:p>
        </p:txBody>
      </p:sp>
      <p:sp>
        <p:nvSpPr>
          <p:cNvPr id="95" name="object 95"/>
          <p:cNvSpPr/>
          <p:nvPr/>
        </p:nvSpPr>
        <p:spPr>
          <a:xfrm>
            <a:off x="6696507"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7111445" y="3518902"/>
            <a:ext cx="331950" cy="140618"/>
          </a:xfrm>
          <a:custGeom>
            <a:avLst/>
            <a:gdLst/>
            <a:ahLst/>
            <a:cxnLst/>
            <a:rect l="l" t="t" r="r" b="b"/>
            <a:pathLst>
              <a:path w="365759" h="154939">
                <a:moveTo>
                  <a:pt x="0" y="154939"/>
                </a:moveTo>
                <a:lnTo>
                  <a:pt x="365759" y="154939"/>
                </a:lnTo>
                <a:lnTo>
                  <a:pt x="365759" y="0"/>
                </a:lnTo>
                <a:lnTo>
                  <a:pt x="0" y="0"/>
                </a:lnTo>
                <a:lnTo>
                  <a:pt x="0" y="154939"/>
                </a:lnTo>
                <a:close/>
              </a:path>
            </a:pathLst>
          </a:custGeom>
          <a:solidFill>
            <a:srgbClr val="FFFF00"/>
          </a:solidFill>
        </p:spPr>
        <p:txBody>
          <a:bodyPr wrap="square" lIns="0" tIns="0" rIns="0" bIns="0" rtlCol="0"/>
          <a:lstStyle/>
          <a:p>
            <a:endParaRPr sz="1634"/>
          </a:p>
        </p:txBody>
      </p:sp>
      <p:sp>
        <p:nvSpPr>
          <p:cNvPr id="97" name="object 97"/>
          <p:cNvSpPr/>
          <p:nvPr/>
        </p:nvSpPr>
        <p:spPr>
          <a:xfrm>
            <a:off x="7111445" y="3710235"/>
            <a:ext cx="331950" cy="140618"/>
          </a:xfrm>
          <a:custGeom>
            <a:avLst/>
            <a:gdLst/>
            <a:ahLst/>
            <a:cxnLst/>
            <a:rect l="l" t="t" r="r" b="b"/>
            <a:pathLst>
              <a:path w="365759" h="154939">
                <a:moveTo>
                  <a:pt x="0" y="154940"/>
                </a:moveTo>
                <a:lnTo>
                  <a:pt x="365759" y="154940"/>
                </a:lnTo>
                <a:lnTo>
                  <a:pt x="365759" y="0"/>
                </a:lnTo>
                <a:lnTo>
                  <a:pt x="0" y="0"/>
                </a:lnTo>
                <a:lnTo>
                  <a:pt x="0" y="15494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0" name="object 100"/>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2" name="object 102"/>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4" name="object 104"/>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73317"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6" name="object 106"/>
          <p:cNvSpPr/>
          <p:nvPr/>
        </p:nvSpPr>
        <p:spPr>
          <a:xfrm>
            <a:off x="7873317"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9118130"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0" name="object 110"/>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2" name="object 112"/>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915963"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6" name="object 116"/>
          <p:cNvSpPr/>
          <p:nvPr/>
        </p:nvSpPr>
        <p:spPr>
          <a:xfrm>
            <a:off x="7915963"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8330901"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118" name="object 118"/>
          <p:cNvSpPr/>
          <p:nvPr/>
        </p:nvSpPr>
        <p:spPr>
          <a:xfrm>
            <a:off x="8330901"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8745839"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0" name="object 120"/>
          <p:cNvSpPr/>
          <p:nvPr/>
        </p:nvSpPr>
        <p:spPr>
          <a:xfrm>
            <a:off x="8745839"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7873317"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2" name="object 122"/>
          <p:cNvSpPr/>
          <p:nvPr/>
        </p:nvSpPr>
        <p:spPr>
          <a:xfrm>
            <a:off x="7873317"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7873317"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9118130"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6" name="object 126"/>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7915963"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2" name="object 132"/>
          <p:cNvSpPr/>
          <p:nvPr/>
        </p:nvSpPr>
        <p:spPr>
          <a:xfrm>
            <a:off x="7915963"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8330901"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4" name="object 134"/>
          <p:cNvSpPr/>
          <p:nvPr/>
        </p:nvSpPr>
        <p:spPr>
          <a:xfrm>
            <a:off x="8330901"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8745839"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6" name="object 136"/>
          <p:cNvSpPr/>
          <p:nvPr/>
        </p:nvSpPr>
        <p:spPr>
          <a:xfrm>
            <a:off x="8745839"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7" name="object 137"/>
          <p:cNvSpPr/>
          <p:nvPr/>
        </p:nvSpPr>
        <p:spPr>
          <a:xfrm>
            <a:off x="3594847"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217255"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4217255"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50497"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84889"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484889"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8495724"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415734" y="4348778"/>
            <a:ext cx="512909" cy="361918"/>
          </a:xfrm>
          <a:custGeom>
            <a:avLst/>
            <a:gdLst/>
            <a:ahLst/>
            <a:cxnLst/>
            <a:rect l="l" t="t" r="r" b="b"/>
            <a:pathLst>
              <a:path w="565150" h="398779">
                <a:moveTo>
                  <a:pt x="0" y="398779"/>
                </a:moveTo>
                <a:lnTo>
                  <a:pt x="565150" y="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7434174" y="4336100"/>
            <a:ext cx="503688" cy="374597"/>
          </a:xfrm>
          <a:custGeom>
            <a:avLst/>
            <a:gdLst/>
            <a:ahLst/>
            <a:cxnLst/>
            <a:rect l="l" t="t" r="r" b="b"/>
            <a:pathLst>
              <a:path w="554990" h="412750">
                <a:moveTo>
                  <a:pt x="0" y="0"/>
                </a:moveTo>
                <a:lnTo>
                  <a:pt x="554989" y="412750"/>
                </a:lnTo>
              </a:path>
            </a:pathLst>
          </a:custGeom>
          <a:ln w="36659">
            <a:solidFill>
              <a:srgbClr val="000000"/>
            </a:solidFill>
          </a:ln>
        </p:spPr>
        <p:txBody>
          <a:bodyPr wrap="square" lIns="0" tIns="0" rIns="0" bIns="0" rtlCol="0"/>
          <a:lstStyle/>
          <a:p>
            <a:endParaRPr sz="1634"/>
          </a:p>
        </p:txBody>
      </p:sp>
      <p:sp>
        <p:nvSpPr>
          <p:cNvPr id="148" name="object 148"/>
          <p:cNvSpPr/>
          <p:nvPr/>
        </p:nvSpPr>
        <p:spPr>
          <a:xfrm>
            <a:off x="6006097" y="342900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9" name="object 149"/>
          <p:cNvSpPr/>
          <p:nvPr/>
        </p:nvSpPr>
        <p:spPr>
          <a:xfrm>
            <a:off x="6006097" y="342900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3555658" y="3683726"/>
            <a:ext cx="2725911" cy="0"/>
          </a:xfrm>
          <a:custGeom>
            <a:avLst/>
            <a:gdLst/>
            <a:ahLst/>
            <a:cxnLst/>
            <a:rect l="l" t="t" r="r" b="b"/>
            <a:pathLst>
              <a:path w="3003550">
                <a:moveTo>
                  <a:pt x="0" y="0"/>
                </a:moveTo>
                <a:lnTo>
                  <a:pt x="3003550" y="0"/>
                </a:lnTo>
              </a:path>
            </a:pathLst>
          </a:custGeom>
          <a:ln w="55880">
            <a:solidFill>
              <a:srgbClr val="FF0000"/>
            </a:solidFill>
          </a:ln>
        </p:spPr>
        <p:txBody>
          <a:bodyPr wrap="square" lIns="0" tIns="0" rIns="0" bIns="0" rtlCol="0"/>
          <a:lstStyle/>
          <a:p>
            <a:endParaRPr sz="1634"/>
          </a:p>
        </p:txBody>
      </p:sp>
      <p:sp>
        <p:nvSpPr>
          <p:cNvPr id="151" name="object 151"/>
          <p:cNvSpPr/>
          <p:nvPr/>
        </p:nvSpPr>
        <p:spPr>
          <a:xfrm>
            <a:off x="3347037" y="3596128"/>
            <a:ext cx="261641" cy="174043"/>
          </a:xfrm>
          <a:custGeom>
            <a:avLst/>
            <a:gdLst/>
            <a:ahLst/>
            <a:cxnLst/>
            <a:rect l="l" t="t" r="r" b="b"/>
            <a:pathLst>
              <a:path w="288289" h="191770">
                <a:moveTo>
                  <a:pt x="288289" y="0"/>
                </a:moveTo>
                <a:lnTo>
                  <a:pt x="0" y="95250"/>
                </a:lnTo>
                <a:lnTo>
                  <a:pt x="287019" y="191770"/>
                </a:lnTo>
                <a:lnTo>
                  <a:pt x="288289" y="0"/>
                </a:lnTo>
                <a:close/>
              </a:path>
            </a:pathLst>
          </a:custGeom>
          <a:solidFill>
            <a:srgbClr val="FF0000"/>
          </a:solidFill>
        </p:spPr>
        <p:txBody>
          <a:bodyPr wrap="square" lIns="0" tIns="0" rIns="0" bIns="0" rtlCol="0"/>
          <a:lstStyle/>
          <a:p>
            <a:endParaRPr sz="1634"/>
          </a:p>
        </p:txBody>
      </p:sp>
      <p:sp>
        <p:nvSpPr>
          <p:cNvPr id="152" name="object 152"/>
          <p:cNvSpPr/>
          <p:nvPr/>
        </p:nvSpPr>
        <p:spPr>
          <a:xfrm>
            <a:off x="5950771" y="3666437"/>
            <a:ext cx="348087" cy="315814"/>
          </a:xfrm>
          <a:custGeom>
            <a:avLst/>
            <a:gdLst/>
            <a:ahLst/>
            <a:cxnLst/>
            <a:rect l="l" t="t" r="r" b="b"/>
            <a:pathLst>
              <a:path w="383539" h="347979">
                <a:moveTo>
                  <a:pt x="346710" y="0"/>
                </a:moveTo>
                <a:lnTo>
                  <a:pt x="0" y="306069"/>
                </a:lnTo>
                <a:lnTo>
                  <a:pt x="17780" y="326389"/>
                </a:lnTo>
                <a:lnTo>
                  <a:pt x="35560" y="347979"/>
                </a:lnTo>
                <a:lnTo>
                  <a:pt x="383540" y="40639"/>
                </a:lnTo>
                <a:lnTo>
                  <a:pt x="364490" y="20319"/>
                </a:lnTo>
                <a:lnTo>
                  <a:pt x="346710" y="0"/>
                </a:lnTo>
                <a:close/>
              </a:path>
            </a:pathLst>
          </a:custGeom>
          <a:solidFill>
            <a:srgbClr val="FF0000"/>
          </a:solidFill>
        </p:spPr>
        <p:txBody>
          <a:bodyPr wrap="square" lIns="0" tIns="0" rIns="0" bIns="0" rtlCol="0"/>
          <a:lstStyle/>
          <a:p>
            <a:endParaRPr sz="1634"/>
          </a:p>
        </p:txBody>
      </p:sp>
      <p:sp>
        <p:nvSpPr>
          <p:cNvPr id="153" name="object 153"/>
          <p:cNvSpPr/>
          <p:nvPr/>
        </p:nvSpPr>
        <p:spPr>
          <a:xfrm>
            <a:off x="5810154" y="3863533"/>
            <a:ext cx="253573" cy="237437"/>
          </a:xfrm>
          <a:custGeom>
            <a:avLst/>
            <a:gdLst/>
            <a:ahLst/>
            <a:cxnLst/>
            <a:rect l="l" t="t" r="r" b="b"/>
            <a:pathLst>
              <a:path w="279400" h="261620">
                <a:moveTo>
                  <a:pt x="152400" y="0"/>
                </a:moveTo>
                <a:lnTo>
                  <a:pt x="0" y="261620"/>
                </a:lnTo>
                <a:lnTo>
                  <a:pt x="279400" y="143510"/>
                </a:lnTo>
                <a:lnTo>
                  <a:pt x="152400" y="0"/>
                </a:lnTo>
                <a:close/>
              </a:path>
            </a:pathLst>
          </a:custGeom>
          <a:solidFill>
            <a:srgbClr val="FF0000"/>
          </a:solidFill>
        </p:spPr>
        <p:txBody>
          <a:bodyPr wrap="square" lIns="0" tIns="0" rIns="0" bIns="0" rtlCol="0"/>
          <a:lstStyle/>
          <a:p>
            <a:endParaRPr sz="1634"/>
          </a:p>
        </p:txBody>
      </p:sp>
      <p:sp>
        <p:nvSpPr>
          <p:cNvPr id="154" name="object 154"/>
          <p:cNvSpPr/>
          <p:nvPr/>
        </p:nvSpPr>
        <p:spPr>
          <a:xfrm>
            <a:off x="3373549" y="3826649"/>
            <a:ext cx="3082065" cy="962425"/>
          </a:xfrm>
          <a:custGeom>
            <a:avLst/>
            <a:gdLst/>
            <a:ahLst/>
            <a:cxnLst/>
            <a:rect l="l" t="t" r="r" b="b"/>
            <a:pathLst>
              <a:path w="3395979" h="1060450">
                <a:moveTo>
                  <a:pt x="3379469" y="0"/>
                </a:moveTo>
                <a:lnTo>
                  <a:pt x="0" y="1008380"/>
                </a:lnTo>
                <a:lnTo>
                  <a:pt x="8889" y="1033780"/>
                </a:lnTo>
                <a:lnTo>
                  <a:pt x="16509" y="1060450"/>
                </a:lnTo>
                <a:lnTo>
                  <a:pt x="3395979" y="53339"/>
                </a:lnTo>
                <a:lnTo>
                  <a:pt x="3387090" y="26670"/>
                </a:lnTo>
                <a:lnTo>
                  <a:pt x="3379469" y="0"/>
                </a:lnTo>
                <a:close/>
              </a:path>
            </a:pathLst>
          </a:custGeom>
          <a:solidFill>
            <a:srgbClr val="FF0000"/>
          </a:solidFill>
        </p:spPr>
        <p:txBody>
          <a:bodyPr wrap="square" lIns="0" tIns="0" rIns="0" bIns="0" rtlCol="0"/>
          <a:lstStyle/>
          <a:p>
            <a:endParaRPr sz="1634"/>
          </a:p>
        </p:txBody>
      </p:sp>
      <p:sp>
        <p:nvSpPr>
          <p:cNvPr id="155" name="object 155"/>
          <p:cNvSpPr/>
          <p:nvPr/>
        </p:nvSpPr>
        <p:spPr>
          <a:xfrm>
            <a:off x="3181062" y="4666898"/>
            <a:ext cx="275473" cy="167128"/>
          </a:xfrm>
          <a:custGeom>
            <a:avLst/>
            <a:gdLst/>
            <a:ahLst/>
            <a:cxnLst/>
            <a:rect l="l" t="t" r="r" b="b"/>
            <a:pathLst>
              <a:path w="303530" h="184150">
                <a:moveTo>
                  <a:pt x="247650" y="0"/>
                </a:moveTo>
                <a:lnTo>
                  <a:pt x="0" y="173990"/>
                </a:lnTo>
                <a:lnTo>
                  <a:pt x="303530" y="184150"/>
                </a:lnTo>
                <a:lnTo>
                  <a:pt x="247650" y="0"/>
                </a:lnTo>
                <a:close/>
              </a:path>
            </a:pathLst>
          </a:custGeom>
          <a:solidFill>
            <a:srgbClr val="FF0000"/>
          </a:solidFill>
        </p:spPr>
        <p:txBody>
          <a:bodyPr wrap="square" lIns="0" tIns="0" rIns="0" bIns="0" rtlCol="0"/>
          <a:lstStyle/>
          <a:p>
            <a:endParaRPr sz="1634"/>
          </a:p>
        </p:txBody>
      </p:sp>
      <p:sp>
        <p:nvSpPr>
          <p:cNvPr id="156" name="object 156"/>
          <p:cNvSpPr/>
          <p:nvPr/>
        </p:nvSpPr>
        <p:spPr>
          <a:xfrm>
            <a:off x="4180370" y="3828954"/>
            <a:ext cx="2279853" cy="1332411"/>
          </a:xfrm>
          <a:custGeom>
            <a:avLst/>
            <a:gdLst/>
            <a:ahLst/>
            <a:cxnLst/>
            <a:rect l="l" t="t" r="r" b="b"/>
            <a:pathLst>
              <a:path w="2512060" h="1468120">
                <a:moveTo>
                  <a:pt x="2485390" y="0"/>
                </a:moveTo>
                <a:lnTo>
                  <a:pt x="0" y="1419860"/>
                </a:lnTo>
                <a:lnTo>
                  <a:pt x="12700" y="1443990"/>
                </a:lnTo>
                <a:lnTo>
                  <a:pt x="26669" y="1468120"/>
                </a:lnTo>
                <a:lnTo>
                  <a:pt x="2512060" y="48260"/>
                </a:lnTo>
                <a:lnTo>
                  <a:pt x="2498090" y="24130"/>
                </a:lnTo>
                <a:lnTo>
                  <a:pt x="2485390" y="0"/>
                </a:lnTo>
                <a:close/>
              </a:path>
            </a:pathLst>
          </a:custGeom>
          <a:solidFill>
            <a:srgbClr val="FF0000"/>
          </a:solidFill>
        </p:spPr>
        <p:txBody>
          <a:bodyPr wrap="square" lIns="0" tIns="0" rIns="0" bIns="0" rtlCol="0"/>
          <a:lstStyle/>
          <a:p>
            <a:endParaRPr sz="1634"/>
          </a:p>
        </p:txBody>
      </p:sp>
      <p:sp>
        <p:nvSpPr>
          <p:cNvPr id="157" name="object 157"/>
          <p:cNvSpPr/>
          <p:nvPr/>
        </p:nvSpPr>
        <p:spPr>
          <a:xfrm>
            <a:off x="4010937" y="5038036"/>
            <a:ext cx="269710" cy="205164"/>
          </a:xfrm>
          <a:custGeom>
            <a:avLst/>
            <a:gdLst/>
            <a:ahLst/>
            <a:cxnLst/>
            <a:rect l="l" t="t" r="r" b="b"/>
            <a:pathLst>
              <a:path w="297180" h="226060">
                <a:moveTo>
                  <a:pt x="201930" y="0"/>
                </a:moveTo>
                <a:lnTo>
                  <a:pt x="0" y="226059"/>
                </a:lnTo>
                <a:lnTo>
                  <a:pt x="297180" y="166369"/>
                </a:lnTo>
                <a:lnTo>
                  <a:pt x="201930" y="0"/>
                </a:lnTo>
                <a:close/>
              </a:path>
            </a:pathLst>
          </a:custGeom>
          <a:solidFill>
            <a:srgbClr val="FF0000"/>
          </a:solidFill>
        </p:spPr>
        <p:txBody>
          <a:bodyPr wrap="square" lIns="0" tIns="0" rIns="0" bIns="0" rtlCol="0"/>
          <a:lstStyle/>
          <a:p>
            <a:endParaRPr sz="1634"/>
          </a:p>
        </p:txBody>
      </p:sp>
      <p:sp>
        <p:nvSpPr>
          <p:cNvPr id="158" name="object 158"/>
          <p:cNvSpPr/>
          <p:nvPr/>
        </p:nvSpPr>
        <p:spPr>
          <a:xfrm>
            <a:off x="5758287" y="3834717"/>
            <a:ext cx="708852" cy="844859"/>
          </a:xfrm>
          <a:custGeom>
            <a:avLst/>
            <a:gdLst/>
            <a:ahLst/>
            <a:cxnLst/>
            <a:rect l="l" t="t" r="r" b="b"/>
            <a:pathLst>
              <a:path w="781050" h="930910">
                <a:moveTo>
                  <a:pt x="739139" y="0"/>
                </a:moveTo>
                <a:lnTo>
                  <a:pt x="0" y="895350"/>
                </a:lnTo>
                <a:lnTo>
                  <a:pt x="21589" y="913130"/>
                </a:lnTo>
                <a:lnTo>
                  <a:pt x="41910" y="930910"/>
                </a:lnTo>
                <a:lnTo>
                  <a:pt x="781050" y="35560"/>
                </a:lnTo>
                <a:lnTo>
                  <a:pt x="759460" y="17780"/>
                </a:lnTo>
                <a:lnTo>
                  <a:pt x="739139" y="0"/>
                </a:lnTo>
                <a:close/>
              </a:path>
            </a:pathLst>
          </a:custGeom>
          <a:solidFill>
            <a:srgbClr val="FF0000"/>
          </a:solidFill>
        </p:spPr>
        <p:txBody>
          <a:bodyPr wrap="square" lIns="0" tIns="0" rIns="0" bIns="0" rtlCol="0"/>
          <a:lstStyle/>
          <a:p>
            <a:endParaRPr sz="1634"/>
          </a:p>
        </p:txBody>
      </p:sp>
      <p:sp>
        <p:nvSpPr>
          <p:cNvPr id="159" name="object 159"/>
          <p:cNvSpPr/>
          <p:nvPr/>
        </p:nvSpPr>
        <p:spPr>
          <a:xfrm>
            <a:off x="5644179" y="4567773"/>
            <a:ext cx="233979" cy="257031"/>
          </a:xfrm>
          <a:custGeom>
            <a:avLst/>
            <a:gdLst/>
            <a:ahLst/>
            <a:cxnLst/>
            <a:rect l="l" t="t" r="r" b="b"/>
            <a:pathLst>
              <a:path w="257810" h="283210">
                <a:moveTo>
                  <a:pt x="109219" y="0"/>
                </a:moveTo>
                <a:lnTo>
                  <a:pt x="0" y="283209"/>
                </a:lnTo>
                <a:lnTo>
                  <a:pt x="257810" y="121919"/>
                </a:lnTo>
                <a:lnTo>
                  <a:pt x="109219" y="0"/>
                </a:lnTo>
                <a:close/>
              </a:path>
            </a:pathLst>
          </a:custGeom>
          <a:solidFill>
            <a:srgbClr val="FF0000"/>
          </a:solidFill>
        </p:spPr>
        <p:txBody>
          <a:bodyPr wrap="square" lIns="0" tIns="0" rIns="0" bIns="0" rtlCol="0"/>
          <a:lstStyle/>
          <a:p>
            <a:endParaRPr sz="1634"/>
          </a:p>
        </p:txBody>
      </p:sp>
      <p:sp>
        <p:nvSpPr>
          <p:cNvPr id="160" name="object 160"/>
          <p:cNvSpPr/>
          <p:nvPr/>
        </p:nvSpPr>
        <p:spPr>
          <a:xfrm>
            <a:off x="6456765" y="3826649"/>
            <a:ext cx="708852" cy="851775"/>
          </a:xfrm>
          <a:custGeom>
            <a:avLst/>
            <a:gdLst/>
            <a:ahLst/>
            <a:cxnLst/>
            <a:rect l="l" t="t" r="r" b="b"/>
            <a:pathLst>
              <a:path w="781050" h="938529">
                <a:moveTo>
                  <a:pt x="43179" y="0"/>
                </a:moveTo>
                <a:lnTo>
                  <a:pt x="21589" y="17779"/>
                </a:lnTo>
                <a:lnTo>
                  <a:pt x="0" y="34289"/>
                </a:lnTo>
                <a:lnTo>
                  <a:pt x="737869" y="938530"/>
                </a:lnTo>
                <a:lnTo>
                  <a:pt x="759460" y="922019"/>
                </a:lnTo>
                <a:lnTo>
                  <a:pt x="781050" y="904239"/>
                </a:lnTo>
                <a:lnTo>
                  <a:pt x="43179" y="0"/>
                </a:lnTo>
                <a:close/>
              </a:path>
            </a:pathLst>
          </a:custGeom>
          <a:solidFill>
            <a:srgbClr val="FF0000"/>
          </a:solidFill>
        </p:spPr>
        <p:txBody>
          <a:bodyPr wrap="square" lIns="0" tIns="0" rIns="0" bIns="0" rtlCol="0"/>
          <a:lstStyle/>
          <a:p>
            <a:endParaRPr sz="1634"/>
          </a:p>
        </p:txBody>
      </p:sp>
      <p:sp>
        <p:nvSpPr>
          <p:cNvPr id="161" name="object 161"/>
          <p:cNvSpPr/>
          <p:nvPr/>
        </p:nvSpPr>
        <p:spPr>
          <a:xfrm>
            <a:off x="7045745" y="4567773"/>
            <a:ext cx="231674" cy="257031"/>
          </a:xfrm>
          <a:custGeom>
            <a:avLst/>
            <a:gdLst/>
            <a:ahLst/>
            <a:cxnLst/>
            <a:rect l="l" t="t" r="r" b="b"/>
            <a:pathLst>
              <a:path w="255270" h="283210">
                <a:moveTo>
                  <a:pt x="148590" y="0"/>
                </a:moveTo>
                <a:lnTo>
                  <a:pt x="0" y="121919"/>
                </a:lnTo>
                <a:lnTo>
                  <a:pt x="255270" y="283209"/>
                </a:lnTo>
                <a:lnTo>
                  <a:pt x="148590" y="0"/>
                </a:lnTo>
                <a:close/>
              </a:path>
            </a:pathLst>
          </a:custGeom>
          <a:solidFill>
            <a:srgbClr val="FF0000"/>
          </a:solidFill>
        </p:spPr>
        <p:txBody>
          <a:bodyPr wrap="square" lIns="0" tIns="0" rIns="0" bIns="0" rtlCol="0"/>
          <a:lstStyle/>
          <a:p>
            <a:endParaRPr sz="1634"/>
          </a:p>
        </p:txBody>
      </p:sp>
      <p:sp>
        <p:nvSpPr>
          <p:cNvPr id="162" name="object 162"/>
          <p:cNvSpPr/>
          <p:nvPr/>
        </p:nvSpPr>
        <p:spPr>
          <a:xfrm>
            <a:off x="6598536" y="3665285"/>
            <a:ext cx="1333564" cy="1052328"/>
          </a:xfrm>
          <a:custGeom>
            <a:avLst/>
            <a:gdLst/>
            <a:ahLst/>
            <a:cxnLst/>
            <a:rect l="l" t="t" r="r" b="b"/>
            <a:pathLst>
              <a:path w="1469390" h="1159510">
                <a:moveTo>
                  <a:pt x="34289" y="0"/>
                </a:moveTo>
                <a:lnTo>
                  <a:pt x="16509" y="21589"/>
                </a:lnTo>
                <a:lnTo>
                  <a:pt x="0" y="43179"/>
                </a:lnTo>
                <a:lnTo>
                  <a:pt x="1435100" y="1159510"/>
                </a:lnTo>
                <a:lnTo>
                  <a:pt x="1452879" y="1137920"/>
                </a:lnTo>
                <a:lnTo>
                  <a:pt x="1469389" y="1116330"/>
                </a:lnTo>
                <a:lnTo>
                  <a:pt x="34289" y="0"/>
                </a:lnTo>
                <a:close/>
              </a:path>
            </a:pathLst>
          </a:custGeom>
          <a:solidFill>
            <a:srgbClr val="FF0000"/>
          </a:solidFill>
        </p:spPr>
        <p:txBody>
          <a:bodyPr wrap="square" lIns="0" tIns="0" rIns="0" bIns="0" rtlCol="0"/>
          <a:lstStyle/>
          <a:p>
            <a:endParaRPr sz="1634"/>
          </a:p>
        </p:txBody>
      </p:sp>
      <p:sp>
        <p:nvSpPr>
          <p:cNvPr id="163" name="object 163"/>
          <p:cNvSpPr/>
          <p:nvPr/>
        </p:nvSpPr>
        <p:spPr>
          <a:xfrm>
            <a:off x="7821450" y="4597741"/>
            <a:ext cx="260489" cy="228216"/>
          </a:xfrm>
          <a:custGeom>
            <a:avLst/>
            <a:gdLst/>
            <a:ahLst/>
            <a:cxnLst/>
            <a:rect l="l" t="t" r="r" b="b"/>
            <a:pathLst>
              <a:path w="287020" h="251460">
                <a:moveTo>
                  <a:pt x="118109" y="0"/>
                </a:moveTo>
                <a:lnTo>
                  <a:pt x="0" y="151130"/>
                </a:lnTo>
                <a:lnTo>
                  <a:pt x="287019" y="251460"/>
                </a:lnTo>
                <a:lnTo>
                  <a:pt x="118109" y="0"/>
                </a:lnTo>
                <a:close/>
              </a:path>
            </a:pathLst>
          </a:custGeom>
          <a:solidFill>
            <a:srgbClr val="FF0000"/>
          </a:solidFill>
        </p:spPr>
        <p:txBody>
          <a:bodyPr wrap="square" lIns="0" tIns="0" rIns="0" bIns="0" rtlCol="0"/>
          <a:lstStyle/>
          <a:p>
            <a:endParaRPr sz="1634"/>
          </a:p>
        </p:txBody>
      </p:sp>
      <p:sp>
        <p:nvSpPr>
          <p:cNvPr id="164" name="object 164"/>
          <p:cNvSpPr/>
          <p:nvPr/>
        </p:nvSpPr>
        <p:spPr>
          <a:xfrm>
            <a:off x="6607756" y="3660674"/>
            <a:ext cx="1526049" cy="417243"/>
          </a:xfrm>
          <a:custGeom>
            <a:avLst/>
            <a:gdLst/>
            <a:ahLst/>
            <a:cxnLst/>
            <a:rect l="l" t="t" r="r" b="b"/>
            <a:pathLst>
              <a:path w="1681479" h="459739">
                <a:moveTo>
                  <a:pt x="13970" y="0"/>
                </a:moveTo>
                <a:lnTo>
                  <a:pt x="6350" y="26669"/>
                </a:lnTo>
                <a:lnTo>
                  <a:pt x="0" y="53339"/>
                </a:lnTo>
                <a:lnTo>
                  <a:pt x="1668779" y="459739"/>
                </a:lnTo>
                <a:lnTo>
                  <a:pt x="1681479" y="406399"/>
                </a:lnTo>
                <a:lnTo>
                  <a:pt x="13970" y="0"/>
                </a:lnTo>
                <a:close/>
              </a:path>
            </a:pathLst>
          </a:custGeom>
          <a:solidFill>
            <a:srgbClr val="FF0000"/>
          </a:solidFill>
        </p:spPr>
        <p:txBody>
          <a:bodyPr wrap="square" lIns="0" tIns="0" rIns="0" bIns="0" rtlCol="0"/>
          <a:lstStyle/>
          <a:p>
            <a:endParaRPr sz="1634"/>
          </a:p>
        </p:txBody>
      </p:sp>
      <p:sp>
        <p:nvSpPr>
          <p:cNvPr id="165" name="object 165"/>
          <p:cNvSpPr/>
          <p:nvPr/>
        </p:nvSpPr>
        <p:spPr>
          <a:xfrm>
            <a:off x="8056580" y="3956892"/>
            <a:ext cx="274320" cy="169433"/>
          </a:xfrm>
          <a:custGeom>
            <a:avLst/>
            <a:gdLst/>
            <a:ahLst/>
            <a:cxnLst/>
            <a:rect l="l" t="t" r="r" b="b"/>
            <a:pathLst>
              <a:path w="302259" h="186689">
                <a:moveTo>
                  <a:pt x="44450" y="0"/>
                </a:moveTo>
                <a:lnTo>
                  <a:pt x="0" y="186689"/>
                </a:lnTo>
                <a:lnTo>
                  <a:pt x="302259" y="161289"/>
                </a:lnTo>
                <a:lnTo>
                  <a:pt x="44450" y="0"/>
                </a:lnTo>
                <a:close/>
              </a:path>
            </a:pathLst>
          </a:custGeom>
          <a:solidFill>
            <a:srgbClr val="FF0000"/>
          </a:solidFill>
        </p:spPr>
        <p:txBody>
          <a:bodyPr wrap="square" lIns="0" tIns="0" rIns="0" bIns="0" rtlCol="0"/>
          <a:lstStyle/>
          <a:p>
            <a:endParaRPr sz="1634"/>
          </a:p>
        </p:txBody>
      </p:sp>
      <p:sp>
        <p:nvSpPr>
          <p:cNvPr id="166" name="object 166"/>
          <p:cNvSpPr/>
          <p:nvPr/>
        </p:nvSpPr>
        <p:spPr>
          <a:xfrm>
            <a:off x="6613519" y="3684878"/>
            <a:ext cx="1092670" cy="0"/>
          </a:xfrm>
          <a:custGeom>
            <a:avLst/>
            <a:gdLst/>
            <a:ahLst/>
            <a:cxnLst/>
            <a:rect l="l" t="t" r="r" b="b"/>
            <a:pathLst>
              <a:path w="1203959">
                <a:moveTo>
                  <a:pt x="0" y="0"/>
                </a:moveTo>
                <a:lnTo>
                  <a:pt x="1203960" y="0"/>
                </a:lnTo>
              </a:path>
            </a:pathLst>
          </a:custGeom>
          <a:ln w="55879">
            <a:solidFill>
              <a:srgbClr val="FF0000"/>
            </a:solidFill>
          </a:ln>
        </p:spPr>
        <p:txBody>
          <a:bodyPr wrap="square" lIns="0" tIns="0" rIns="0" bIns="0" rtlCol="0"/>
          <a:lstStyle/>
          <a:p>
            <a:endParaRPr sz="1634"/>
          </a:p>
        </p:txBody>
      </p:sp>
      <p:sp>
        <p:nvSpPr>
          <p:cNvPr id="167" name="object 167"/>
          <p:cNvSpPr/>
          <p:nvPr/>
        </p:nvSpPr>
        <p:spPr>
          <a:xfrm>
            <a:off x="7654322" y="3598433"/>
            <a:ext cx="261641" cy="174043"/>
          </a:xfrm>
          <a:custGeom>
            <a:avLst/>
            <a:gdLst/>
            <a:ahLst/>
            <a:cxnLst/>
            <a:rect l="l" t="t" r="r" b="b"/>
            <a:pathLst>
              <a:path w="288290" h="191770">
                <a:moveTo>
                  <a:pt x="0" y="0"/>
                </a:moveTo>
                <a:lnTo>
                  <a:pt x="0" y="191770"/>
                </a:lnTo>
                <a:lnTo>
                  <a:pt x="288289" y="95250"/>
                </a:lnTo>
                <a:lnTo>
                  <a:pt x="0" y="0"/>
                </a:lnTo>
                <a:close/>
              </a:path>
            </a:pathLst>
          </a:custGeom>
          <a:solidFill>
            <a:srgbClr val="FF0000"/>
          </a:solidFill>
        </p:spPr>
        <p:txBody>
          <a:bodyPr wrap="square" lIns="0" tIns="0" rIns="0" bIns="0" rtlCol="0"/>
          <a:lstStyle/>
          <a:p>
            <a:endParaRPr sz="1634"/>
          </a:p>
        </p:txBody>
      </p:sp>
      <p:sp>
        <p:nvSpPr>
          <p:cNvPr id="168" name="object 168"/>
          <p:cNvSpPr/>
          <p:nvPr/>
        </p:nvSpPr>
        <p:spPr>
          <a:xfrm>
            <a:off x="5853955" y="3154681"/>
            <a:ext cx="411479" cy="404564"/>
          </a:xfrm>
          <a:prstGeom prst="rect">
            <a:avLst/>
          </a:prstGeom>
          <a:blipFill>
            <a:blip r:embed="rId3" cstate="print"/>
            <a:stretch>
              <a:fillRect/>
            </a:stretch>
          </a:blipFill>
        </p:spPr>
        <p:txBody>
          <a:bodyPr wrap="square" lIns="0" tIns="0" rIns="0" bIns="0" rtlCol="0"/>
          <a:lstStyle/>
          <a:p>
            <a:endParaRPr sz="1634"/>
          </a:p>
        </p:txBody>
      </p:sp>
      <p:sp>
        <p:nvSpPr>
          <p:cNvPr id="169" name="object 169"/>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70" name="object 170"/>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71" name="object 171"/>
          <p:cNvSpPr txBox="1">
            <a:spLocks noGrp="1"/>
          </p:cNvSpPr>
          <p:nvPr>
            <p:ph type="body" idx="1"/>
          </p:nvPr>
        </p:nvSpPr>
        <p:spPr>
          <a:xfrm>
            <a:off x="2072932" y="1270173"/>
            <a:ext cx="7463180" cy="2335722"/>
          </a:xfrm>
          <a:prstGeom prst="rect">
            <a:avLst/>
          </a:prstGeom>
        </p:spPr>
        <p:txBody>
          <a:bodyPr vert="horz" wrap="square" lIns="0" tIns="40341" rIns="0" bIns="0" rtlCol="0">
            <a:spAutoFit/>
          </a:bodyPr>
          <a:lstStyle/>
          <a:p>
            <a:pPr marL="176923">
              <a:spcBef>
                <a:spcPts val="318"/>
              </a:spcBef>
            </a:pPr>
            <a:r>
              <a:rPr spc="-127" dirty="0"/>
              <a:t>void </a:t>
            </a:r>
            <a:r>
              <a:rPr spc="-127" dirty="0" err="1"/>
              <a:t>dput</a:t>
            </a:r>
            <a:r>
              <a:rPr spc="-127" dirty="0"/>
              <a:t>(struct </a:t>
            </a:r>
            <a:r>
              <a:rPr spc="-127" dirty="0" err="1"/>
              <a:t>dentry</a:t>
            </a:r>
            <a:r>
              <a:rPr spc="-127" dirty="0"/>
              <a:t> *</a:t>
            </a:r>
            <a:r>
              <a:rPr spc="-127" dirty="0" err="1"/>
              <a:t>dentry</a:t>
            </a:r>
            <a:r>
              <a:rPr spc="-127" dirty="0"/>
              <a:t>)</a:t>
            </a:r>
          </a:p>
          <a:p>
            <a:pPr marL="176923">
              <a:spcBef>
                <a:spcPts val="227"/>
              </a:spcBef>
            </a:pPr>
            <a:r>
              <a:rPr spc="-127" dirty="0"/>
              <a:t>{</a:t>
            </a:r>
          </a:p>
          <a:p>
            <a:pPr marL="1051165" marR="725557" indent="-436833">
              <a:lnSpc>
                <a:spcPts val="2196"/>
              </a:lnSpc>
              <a:spcBef>
                <a:spcPts val="104"/>
              </a:spcBef>
            </a:pPr>
            <a:r>
              <a:rPr spc="-127" dirty="0"/>
              <a:t>if (!</a:t>
            </a:r>
            <a:r>
              <a:rPr spc="-127" dirty="0" err="1"/>
              <a:t>atomic_dec_and_test</a:t>
            </a:r>
            <a:r>
              <a:rPr spc="-127" dirty="0"/>
              <a:t>(&amp;</a:t>
            </a:r>
            <a:r>
              <a:rPr spc="-127" dirty="0" err="1"/>
              <a:t>dentry</a:t>
            </a:r>
            <a:r>
              <a:rPr spc="-127" dirty="0"/>
              <a:t>-&gt;ref))  return;</a:t>
            </a:r>
          </a:p>
          <a:p>
            <a:pPr marL="614333">
              <a:spcBef>
                <a:spcPts val="113"/>
              </a:spcBef>
            </a:pPr>
            <a:r>
              <a:rPr spc="-127" dirty="0" err="1"/>
              <a:t>dentry_free</a:t>
            </a:r>
            <a:r>
              <a:rPr spc="-127" dirty="0"/>
              <a:t>(</a:t>
            </a:r>
            <a:r>
              <a:rPr spc="-127" dirty="0" err="1"/>
              <a:t>dentry</a:t>
            </a:r>
            <a:r>
              <a:rPr spc="-127" dirty="0"/>
              <a:t>);</a:t>
            </a:r>
          </a:p>
          <a:p>
            <a:pPr marL="176923">
              <a:spcBef>
                <a:spcPts val="222"/>
              </a:spcBef>
            </a:pPr>
            <a:r>
              <a:rPr spc="-127" dirty="0"/>
              <a:t>}</a:t>
            </a:r>
          </a:p>
        </p:txBody>
      </p:sp>
      <p:sp>
        <p:nvSpPr>
          <p:cNvPr id="172" name="object 172"/>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73" name="object 173"/>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74" name="object 174"/>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1328506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object 2">
            <a:extLst>
              <a:ext uri="{FF2B5EF4-FFF2-40B4-BE49-F238E27FC236}">
                <a16:creationId xmlns:a16="http://schemas.microsoft.com/office/drawing/2014/main" id="{0D020F58-DBA5-4782-8E3F-F3D33A2622E0}"/>
              </a:ext>
            </a:extLst>
          </p:cNvPr>
          <p:cNvSpPr/>
          <p:nvPr/>
        </p:nvSpPr>
        <p:spPr>
          <a:xfrm>
            <a:off x="3031222" y="2192833"/>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1" name="object 11"/>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3844962"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3" name="object 13"/>
          <p:cNvSpPr/>
          <p:nvPr/>
        </p:nvSpPr>
        <p:spPr>
          <a:xfrm>
            <a:off x="3844962"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4" name="object 14"/>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01508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01508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43002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43002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3844962"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20" name="object 20"/>
          <p:cNvSpPr/>
          <p:nvPr/>
        </p:nvSpPr>
        <p:spPr>
          <a:xfrm>
            <a:off x="3844962"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605682" y="3360996"/>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2" name="object 22"/>
          <p:cNvSpPr/>
          <p:nvPr/>
        </p:nvSpPr>
        <p:spPr>
          <a:xfrm>
            <a:off x="4605682" y="3360996"/>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378" y="1135503"/>
                </a:lnTo>
                <a:lnTo>
                  <a:pt x="1273151" y="1114777"/>
                </a:lnTo>
                <a:lnTo>
                  <a:pt x="1312703" y="1083468"/>
                </a:lnTo>
                <a:lnTo>
                  <a:pt x="1344318" y="1044222"/>
                </a:lnTo>
                <a:lnTo>
                  <a:pt x="1365279" y="999684"/>
                </a:lnTo>
                <a:lnTo>
                  <a:pt x="1372870" y="952499"/>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3" name="object 23"/>
          <p:cNvSpPr/>
          <p:nvPr/>
        </p:nvSpPr>
        <p:spPr>
          <a:xfrm>
            <a:off x="46056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4648327"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648327"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7" name="object 27"/>
          <p:cNvSpPr/>
          <p:nvPr/>
        </p:nvSpPr>
        <p:spPr>
          <a:xfrm>
            <a:off x="4648327"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5063265"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5063265"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0" name="object 30"/>
          <p:cNvSpPr/>
          <p:nvPr/>
        </p:nvSpPr>
        <p:spPr>
          <a:xfrm>
            <a:off x="5063265"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478203"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478203"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3" name="object 33"/>
          <p:cNvSpPr/>
          <p:nvPr/>
        </p:nvSpPr>
        <p:spPr>
          <a:xfrm>
            <a:off x="5478203"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4" name="object 34"/>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5" name="object 35"/>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7" name="object 37"/>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8" name="object 38"/>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9" name="object 39"/>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605682" y="4668050"/>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41" name="object 41"/>
          <p:cNvSpPr/>
          <p:nvPr/>
        </p:nvSpPr>
        <p:spPr>
          <a:xfrm>
            <a:off x="4605682" y="4668050"/>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2" name="object 42"/>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4" name="object 44"/>
          <p:cNvSpPr/>
          <p:nvPr/>
        </p:nvSpPr>
        <p:spPr>
          <a:xfrm>
            <a:off x="4648327"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5" name="object 45"/>
          <p:cNvSpPr/>
          <p:nvPr/>
        </p:nvSpPr>
        <p:spPr>
          <a:xfrm>
            <a:off x="4648327"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6" name="object 46"/>
          <p:cNvSpPr/>
          <p:nvPr/>
        </p:nvSpPr>
        <p:spPr>
          <a:xfrm>
            <a:off x="5063265"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7" name="object 47"/>
          <p:cNvSpPr/>
          <p:nvPr/>
        </p:nvSpPr>
        <p:spPr>
          <a:xfrm>
            <a:off x="5063265"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8" name="object 48"/>
          <p:cNvSpPr/>
          <p:nvPr/>
        </p:nvSpPr>
        <p:spPr>
          <a:xfrm>
            <a:off x="547820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9" name="object 49"/>
          <p:cNvSpPr/>
          <p:nvPr/>
        </p:nvSpPr>
        <p:spPr>
          <a:xfrm>
            <a:off x="547820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0" name="object 50"/>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1" name="object 51"/>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2" name="object 52"/>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3" name="object 53"/>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4" name="object 54"/>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5" name="object 55"/>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6" name="object 56"/>
          <p:cNvSpPr/>
          <p:nvPr/>
        </p:nvSpPr>
        <p:spPr>
          <a:xfrm>
            <a:off x="2972441"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7" name="object 57"/>
          <p:cNvSpPr/>
          <p:nvPr/>
        </p:nvSpPr>
        <p:spPr>
          <a:xfrm>
            <a:off x="2972441"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8" name="object 58"/>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4217254"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0" name="object 60"/>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1" name="object 61"/>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2" name="object 62"/>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3" name="object 63"/>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4" name="object 64"/>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5" name="object 65"/>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6" name="object 66"/>
          <p:cNvSpPr/>
          <p:nvPr/>
        </p:nvSpPr>
        <p:spPr>
          <a:xfrm>
            <a:off x="301508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7" name="object 67"/>
          <p:cNvSpPr/>
          <p:nvPr/>
        </p:nvSpPr>
        <p:spPr>
          <a:xfrm>
            <a:off x="301508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8" name="object 68"/>
          <p:cNvSpPr/>
          <p:nvPr/>
        </p:nvSpPr>
        <p:spPr>
          <a:xfrm>
            <a:off x="343002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9" name="object 69"/>
          <p:cNvSpPr/>
          <p:nvPr/>
        </p:nvSpPr>
        <p:spPr>
          <a:xfrm>
            <a:off x="343002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0" name="object 70"/>
          <p:cNvSpPr/>
          <p:nvPr/>
        </p:nvSpPr>
        <p:spPr>
          <a:xfrm>
            <a:off x="3844962"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1" name="object 71"/>
          <p:cNvSpPr/>
          <p:nvPr/>
        </p:nvSpPr>
        <p:spPr>
          <a:xfrm>
            <a:off x="3844962"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2" name="object 72"/>
          <p:cNvSpPr/>
          <p:nvPr/>
        </p:nvSpPr>
        <p:spPr>
          <a:xfrm>
            <a:off x="6240076" y="4669203"/>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499"/>
                </a:lnTo>
                <a:lnTo>
                  <a:pt x="0" y="952499"/>
                </a:lnTo>
                <a:lnTo>
                  <a:pt x="7408" y="999684"/>
                </a:lnTo>
                <a:lnTo>
                  <a:pt x="27940" y="1044222"/>
                </a:lnTo>
                <a:lnTo>
                  <a:pt x="59055" y="1083468"/>
                </a:lnTo>
                <a:lnTo>
                  <a:pt x="98213" y="1114777"/>
                </a:lnTo>
                <a:lnTo>
                  <a:pt x="14287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73" name="object 73"/>
          <p:cNvSpPr/>
          <p:nvPr/>
        </p:nvSpPr>
        <p:spPr>
          <a:xfrm>
            <a:off x="6240076" y="4669203"/>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499"/>
                </a:lnTo>
                <a:lnTo>
                  <a:pt x="0" y="952499"/>
                </a:lnTo>
                <a:lnTo>
                  <a:pt x="7408" y="999684"/>
                </a:lnTo>
                <a:lnTo>
                  <a:pt x="27939" y="1044222"/>
                </a:lnTo>
                <a:lnTo>
                  <a:pt x="59054" y="1083468"/>
                </a:lnTo>
                <a:lnTo>
                  <a:pt x="98213" y="1114777"/>
                </a:lnTo>
                <a:lnTo>
                  <a:pt x="142874"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4" name="object 74"/>
          <p:cNvSpPr/>
          <p:nvPr/>
        </p:nvSpPr>
        <p:spPr>
          <a:xfrm>
            <a:off x="6240076"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7484889"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6" name="object 76"/>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7" name="object 77"/>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8" name="object 78"/>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9" name="object 79"/>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0" name="object 80"/>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81" name="object 81"/>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2" name="object 82"/>
          <p:cNvSpPr/>
          <p:nvPr/>
        </p:nvSpPr>
        <p:spPr>
          <a:xfrm>
            <a:off x="6281570"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3" name="object 83"/>
          <p:cNvSpPr/>
          <p:nvPr/>
        </p:nvSpPr>
        <p:spPr>
          <a:xfrm>
            <a:off x="6281570"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4" name="object 84"/>
          <p:cNvSpPr/>
          <p:nvPr/>
        </p:nvSpPr>
        <p:spPr>
          <a:xfrm>
            <a:off x="6696507"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5" name="object 85"/>
          <p:cNvSpPr/>
          <p:nvPr/>
        </p:nvSpPr>
        <p:spPr>
          <a:xfrm>
            <a:off x="6696507"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6" name="object 86"/>
          <p:cNvSpPr/>
          <p:nvPr/>
        </p:nvSpPr>
        <p:spPr>
          <a:xfrm>
            <a:off x="7111445" y="524320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7" name="object 87"/>
          <p:cNvSpPr/>
          <p:nvPr/>
        </p:nvSpPr>
        <p:spPr>
          <a:xfrm>
            <a:off x="7111445" y="524320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8" name="object 88"/>
          <p:cNvSpPr/>
          <p:nvPr/>
        </p:nvSpPr>
        <p:spPr>
          <a:xfrm>
            <a:off x="6240076" y="3362149"/>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89" name="object 89"/>
          <p:cNvSpPr/>
          <p:nvPr/>
        </p:nvSpPr>
        <p:spPr>
          <a:xfrm>
            <a:off x="6240076" y="3362149"/>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90" name="object 90"/>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2" name="object 92"/>
          <p:cNvSpPr/>
          <p:nvPr/>
        </p:nvSpPr>
        <p:spPr>
          <a:xfrm>
            <a:off x="6281570"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3" name="object 93"/>
          <p:cNvSpPr/>
          <p:nvPr/>
        </p:nvSpPr>
        <p:spPr>
          <a:xfrm>
            <a:off x="6281570"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4" name="object 94"/>
          <p:cNvSpPr/>
          <p:nvPr/>
        </p:nvSpPr>
        <p:spPr>
          <a:xfrm>
            <a:off x="6696507"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5" name="object 95"/>
          <p:cNvSpPr/>
          <p:nvPr/>
        </p:nvSpPr>
        <p:spPr>
          <a:xfrm>
            <a:off x="6696507"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7111445" y="3518902"/>
            <a:ext cx="331950" cy="140618"/>
          </a:xfrm>
          <a:custGeom>
            <a:avLst/>
            <a:gdLst/>
            <a:ahLst/>
            <a:cxnLst/>
            <a:rect l="l" t="t" r="r" b="b"/>
            <a:pathLst>
              <a:path w="365759" h="154939">
                <a:moveTo>
                  <a:pt x="0" y="154939"/>
                </a:moveTo>
                <a:lnTo>
                  <a:pt x="365759" y="154939"/>
                </a:lnTo>
                <a:lnTo>
                  <a:pt x="365759" y="0"/>
                </a:lnTo>
                <a:lnTo>
                  <a:pt x="0" y="0"/>
                </a:lnTo>
                <a:lnTo>
                  <a:pt x="0" y="154939"/>
                </a:lnTo>
                <a:close/>
              </a:path>
            </a:pathLst>
          </a:custGeom>
          <a:solidFill>
            <a:srgbClr val="FFFF00"/>
          </a:solidFill>
        </p:spPr>
        <p:txBody>
          <a:bodyPr wrap="square" lIns="0" tIns="0" rIns="0" bIns="0" rtlCol="0"/>
          <a:lstStyle/>
          <a:p>
            <a:endParaRPr sz="1634"/>
          </a:p>
        </p:txBody>
      </p:sp>
      <p:sp>
        <p:nvSpPr>
          <p:cNvPr id="97" name="object 97"/>
          <p:cNvSpPr/>
          <p:nvPr/>
        </p:nvSpPr>
        <p:spPr>
          <a:xfrm>
            <a:off x="7111445" y="3710235"/>
            <a:ext cx="331950" cy="140618"/>
          </a:xfrm>
          <a:custGeom>
            <a:avLst/>
            <a:gdLst/>
            <a:ahLst/>
            <a:cxnLst/>
            <a:rect l="l" t="t" r="r" b="b"/>
            <a:pathLst>
              <a:path w="365759" h="154939">
                <a:moveTo>
                  <a:pt x="0" y="154940"/>
                </a:moveTo>
                <a:lnTo>
                  <a:pt x="365759" y="154940"/>
                </a:lnTo>
                <a:lnTo>
                  <a:pt x="365759" y="0"/>
                </a:lnTo>
                <a:lnTo>
                  <a:pt x="0" y="0"/>
                </a:lnTo>
                <a:lnTo>
                  <a:pt x="0" y="15494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0" name="object 100"/>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2" name="object 102"/>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4" name="object 104"/>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73317"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6" name="object 106"/>
          <p:cNvSpPr/>
          <p:nvPr/>
        </p:nvSpPr>
        <p:spPr>
          <a:xfrm>
            <a:off x="7873317"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9118130"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0" name="object 110"/>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2" name="object 112"/>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915963"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6" name="object 116"/>
          <p:cNvSpPr/>
          <p:nvPr/>
        </p:nvSpPr>
        <p:spPr>
          <a:xfrm>
            <a:off x="7915963"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8330901"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118" name="object 118"/>
          <p:cNvSpPr/>
          <p:nvPr/>
        </p:nvSpPr>
        <p:spPr>
          <a:xfrm>
            <a:off x="8330901"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8745839"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0" name="object 120"/>
          <p:cNvSpPr/>
          <p:nvPr/>
        </p:nvSpPr>
        <p:spPr>
          <a:xfrm>
            <a:off x="8745839"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7873317"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2" name="object 122"/>
          <p:cNvSpPr/>
          <p:nvPr/>
        </p:nvSpPr>
        <p:spPr>
          <a:xfrm>
            <a:off x="7873317"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7873317"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9118130"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6" name="object 126"/>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7915963"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2" name="object 132"/>
          <p:cNvSpPr/>
          <p:nvPr/>
        </p:nvSpPr>
        <p:spPr>
          <a:xfrm>
            <a:off x="7915963"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8330901"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4" name="object 134"/>
          <p:cNvSpPr/>
          <p:nvPr/>
        </p:nvSpPr>
        <p:spPr>
          <a:xfrm>
            <a:off x="8330901"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8745839"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6" name="object 136"/>
          <p:cNvSpPr/>
          <p:nvPr/>
        </p:nvSpPr>
        <p:spPr>
          <a:xfrm>
            <a:off x="8745839"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7" name="object 137"/>
          <p:cNvSpPr/>
          <p:nvPr/>
        </p:nvSpPr>
        <p:spPr>
          <a:xfrm>
            <a:off x="3594847"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217255"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4217255"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50497" y="5186722"/>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84889" y="3880821"/>
            <a:ext cx="388428" cy="1153"/>
          </a:xfrm>
          <a:custGeom>
            <a:avLst/>
            <a:gdLst/>
            <a:ahLst/>
            <a:cxnLst/>
            <a:rect l="l" t="t" r="r" b="b"/>
            <a:pathLst>
              <a:path w="427990" h="1270">
                <a:moveTo>
                  <a:pt x="0" y="0"/>
                </a:moveTo>
                <a:lnTo>
                  <a:pt x="427990" y="127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484889" y="5187875"/>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8495724"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415734" y="4348778"/>
            <a:ext cx="512909" cy="361918"/>
          </a:xfrm>
          <a:custGeom>
            <a:avLst/>
            <a:gdLst/>
            <a:ahLst/>
            <a:cxnLst/>
            <a:rect l="l" t="t" r="r" b="b"/>
            <a:pathLst>
              <a:path w="565150" h="398779">
                <a:moveTo>
                  <a:pt x="0" y="398779"/>
                </a:moveTo>
                <a:lnTo>
                  <a:pt x="565150" y="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7434174" y="4336100"/>
            <a:ext cx="503688" cy="374597"/>
          </a:xfrm>
          <a:custGeom>
            <a:avLst/>
            <a:gdLst/>
            <a:ahLst/>
            <a:cxnLst/>
            <a:rect l="l" t="t" r="r" b="b"/>
            <a:pathLst>
              <a:path w="554990" h="412750">
                <a:moveTo>
                  <a:pt x="0" y="0"/>
                </a:moveTo>
                <a:lnTo>
                  <a:pt x="554989" y="412750"/>
                </a:lnTo>
              </a:path>
            </a:pathLst>
          </a:custGeom>
          <a:ln w="36659">
            <a:solidFill>
              <a:srgbClr val="000000"/>
            </a:solidFill>
          </a:ln>
        </p:spPr>
        <p:txBody>
          <a:bodyPr wrap="square" lIns="0" tIns="0" rIns="0" bIns="0" rtlCol="0"/>
          <a:lstStyle/>
          <a:p>
            <a:endParaRPr sz="1634"/>
          </a:p>
        </p:txBody>
      </p:sp>
      <p:sp>
        <p:nvSpPr>
          <p:cNvPr id="148" name="object 148"/>
          <p:cNvSpPr/>
          <p:nvPr/>
        </p:nvSpPr>
        <p:spPr>
          <a:xfrm>
            <a:off x="6006097" y="3429000"/>
            <a:ext cx="448363" cy="207469"/>
          </a:xfrm>
          <a:custGeom>
            <a:avLst/>
            <a:gdLst/>
            <a:ahLst/>
            <a:cxnLst/>
            <a:rect l="l" t="t" r="r" b="b"/>
            <a:pathLst>
              <a:path w="494029"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9" name="object 149"/>
          <p:cNvSpPr/>
          <p:nvPr/>
        </p:nvSpPr>
        <p:spPr>
          <a:xfrm>
            <a:off x="6006097" y="3429000"/>
            <a:ext cx="448363" cy="207469"/>
          </a:xfrm>
          <a:custGeom>
            <a:avLst/>
            <a:gdLst/>
            <a:ahLst/>
            <a:cxnLst/>
            <a:rect l="l" t="t" r="r" b="b"/>
            <a:pathLst>
              <a:path w="494029" h="228600">
                <a:moveTo>
                  <a:pt x="246380" y="228600"/>
                </a:moveTo>
                <a:lnTo>
                  <a:pt x="0" y="228600"/>
                </a:lnTo>
                <a:lnTo>
                  <a:pt x="0" y="0"/>
                </a:lnTo>
                <a:lnTo>
                  <a:pt x="494030" y="0"/>
                </a:lnTo>
                <a:lnTo>
                  <a:pt x="494030" y="228600"/>
                </a:lnTo>
                <a:lnTo>
                  <a:pt x="246380" y="228600"/>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3347037" y="3683726"/>
            <a:ext cx="2725911" cy="0"/>
          </a:xfrm>
          <a:custGeom>
            <a:avLst/>
            <a:gdLst/>
            <a:ahLst/>
            <a:cxnLst/>
            <a:rect l="l" t="t" r="r" b="b"/>
            <a:pathLst>
              <a:path w="3003550">
                <a:moveTo>
                  <a:pt x="0" y="0"/>
                </a:moveTo>
                <a:lnTo>
                  <a:pt x="3003550" y="0"/>
                </a:lnTo>
              </a:path>
            </a:pathLst>
          </a:custGeom>
          <a:ln w="55880">
            <a:solidFill>
              <a:srgbClr val="FF0000"/>
            </a:solidFill>
          </a:ln>
        </p:spPr>
        <p:txBody>
          <a:bodyPr wrap="square" lIns="0" tIns="0" rIns="0" bIns="0" rtlCol="0"/>
          <a:lstStyle/>
          <a:p>
            <a:endParaRPr sz="1634"/>
          </a:p>
        </p:txBody>
      </p:sp>
      <p:sp>
        <p:nvSpPr>
          <p:cNvPr id="151" name="object 151"/>
          <p:cNvSpPr/>
          <p:nvPr/>
        </p:nvSpPr>
        <p:spPr>
          <a:xfrm>
            <a:off x="6021081" y="3597281"/>
            <a:ext cx="260489" cy="174043"/>
          </a:xfrm>
          <a:custGeom>
            <a:avLst/>
            <a:gdLst/>
            <a:ahLst/>
            <a:cxnLst/>
            <a:rect l="l" t="t" r="r" b="b"/>
            <a:pathLst>
              <a:path w="287020" h="191770">
                <a:moveTo>
                  <a:pt x="0" y="0"/>
                </a:moveTo>
                <a:lnTo>
                  <a:pt x="0" y="191769"/>
                </a:lnTo>
                <a:lnTo>
                  <a:pt x="287020" y="96519"/>
                </a:lnTo>
                <a:lnTo>
                  <a:pt x="0" y="0"/>
                </a:lnTo>
                <a:close/>
              </a:path>
            </a:pathLst>
          </a:custGeom>
          <a:solidFill>
            <a:srgbClr val="FF0000"/>
          </a:solidFill>
        </p:spPr>
        <p:txBody>
          <a:bodyPr wrap="square" lIns="0" tIns="0" rIns="0" bIns="0" rtlCol="0"/>
          <a:lstStyle/>
          <a:p>
            <a:endParaRPr sz="1634"/>
          </a:p>
        </p:txBody>
      </p:sp>
      <p:sp>
        <p:nvSpPr>
          <p:cNvPr id="152" name="object 152"/>
          <p:cNvSpPr/>
          <p:nvPr/>
        </p:nvSpPr>
        <p:spPr>
          <a:xfrm>
            <a:off x="3337816" y="3899262"/>
            <a:ext cx="2923006" cy="1114569"/>
          </a:xfrm>
          <a:custGeom>
            <a:avLst/>
            <a:gdLst/>
            <a:ahLst/>
            <a:cxnLst/>
            <a:rect l="l" t="t" r="r" b="b"/>
            <a:pathLst>
              <a:path w="3220720" h="1228089">
                <a:moveTo>
                  <a:pt x="3201670" y="0"/>
                </a:moveTo>
                <a:lnTo>
                  <a:pt x="0" y="1177289"/>
                </a:lnTo>
                <a:lnTo>
                  <a:pt x="10160" y="1202689"/>
                </a:lnTo>
                <a:lnTo>
                  <a:pt x="19050" y="1228089"/>
                </a:lnTo>
                <a:lnTo>
                  <a:pt x="3220720" y="52069"/>
                </a:lnTo>
                <a:lnTo>
                  <a:pt x="3210560" y="26669"/>
                </a:lnTo>
                <a:lnTo>
                  <a:pt x="3201670" y="0"/>
                </a:lnTo>
                <a:close/>
              </a:path>
            </a:pathLst>
          </a:custGeom>
          <a:solidFill>
            <a:srgbClr val="FF0000"/>
          </a:solidFill>
        </p:spPr>
        <p:txBody>
          <a:bodyPr wrap="square" lIns="0" tIns="0" rIns="0" bIns="0" rtlCol="0"/>
          <a:lstStyle/>
          <a:p>
            <a:endParaRPr sz="1634"/>
          </a:p>
        </p:txBody>
      </p:sp>
      <p:sp>
        <p:nvSpPr>
          <p:cNvPr id="153" name="object 153"/>
          <p:cNvSpPr/>
          <p:nvPr/>
        </p:nvSpPr>
        <p:spPr>
          <a:xfrm>
            <a:off x="6173225" y="3850854"/>
            <a:ext cx="274320" cy="171738"/>
          </a:xfrm>
          <a:custGeom>
            <a:avLst/>
            <a:gdLst/>
            <a:ahLst/>
            <a:cxnLst/>
            <a:rect l="l" t="t" r="r" b="b"/>
            <a:pathLst>
              <a:path w="302260" h="189229">
                <a:moveTo>
                  <a:pt x="302260" y="0"/>
                </a:moveTo>
                <a:lnTo>
                  <a:pt x="0" y="8889"/>
                </a:lnTo>
                <a:lnTo>
                  <a:pt x="66039" y="189229"/>
                </a:lnTo>
                <a:lnTo>
                  <a:pt x="302260" y="0"/>
                </a:lnTo>
                <a:close/>
              </a:path>
            </a:pathLst>
          </a:custGeom>
          <a:solidFill>
            <a:srgbClr val="FF0000"/>
          </a:solidFill>
        </p:spPr>
        <p:txBody>
          <a:bodyPr wrap="square" lIns="0" tIns="0" rIns="0" bIns="0" rtlCol="0"/>
          <a:lstStyle/>
          <a:p>
            <a:endParaRPr sz="1634"/>
          </a:p>
        </p:txBody>
      </p:sp>
      <p:sp>
        <p:nvSpPr>
          <p:cNvPr id="154" name="object 154"/>
          <p:cNvSpPr/>
          <p:nvPr/>
        </p:nvSpPr>
        <p:spPr>
          <a:xfrm>
            <a:off x="3998259" y="3932689"/>
            <a:ext cx="2281005" cy="1331259"/>
          </a:xfrm>
          <a:custGeom>
            <a:avLst/>
            <a:gdLst/>
            <a:ahLst/>
            <a:cxnLst/>
            <a:rect l="l" t="t" r="r" b="b"/>
            <a:pathLst>
              <a:path w="2513329" h="1466850">
                <a:moveTo>
                  <a:pt x="2485390" y="0"/>
                </a:moveTo>
                <a:lnTo>
                  <a:pt x="0" y="1419860"/>
                </a:lnTo>
                <a:lnTo>
                  <a:pt x="13969" y="1443990"/>
                </a:lnTo>
                <a:lnTo>
                  <a:pt x="27939" y="1466850"/>
                </a:lnTo>
                <a:lnTo>
                  <a:pt x="2513329" y="46990"/>
                </a:lnTo>
                <a:lnTo>
                  <a:pt x="2499360" y="24130"/>
                </a:lnTo>
                <a:lnTo>
                  <a:pt x="2485390" y="0"/>
                </a:lnTo>
                <a:close/>
              </a:path>
            </a:pathLst>
          </a:custGeom>
          <a:solidFill>
            <a:srgbClr val="FF0000"/>
          </a:solidFill>
        </p:spPr>
        <p:txBody>
          <a:bodyPr wrap="square" lIns="0" tIns="0" rIns="0" bIns="0" rtlCol="0"/>
          <a:lstStyle/>
          <a:p>
            <a:endParaRPr sz="1634"/>
          </a:p>
        </p:txBody>
      </p:sp>
      <p:sp>
        <p:nvSpPr>
          <p:cNvPr id="155" name="object 155"/>
          <p:cNvSpPr/>
          <p:nvPr/>
        </p:nvSpPr>
        <p:spPr>
          <a:xfrm>
            <a:off x="6177836" y="3850853"/>
            <a:ext cx="269710" cy="205164"/>
          </a:xfrm>
          <a:custGeom>
            <a:avLst/>
            <a:gdLst/>
            <a:ahLst/>
            <a:cxnLst/>
            <a:rect l="l" t="t" r="r" b="b"/>
            <a:pathLst>
              <a:path w="297179" h="226060">
                <a:moveTo>
                  <a:pt x="297179" y="0"/>
                </a:moveTo>
                <a:lnTo>
                  <a:pt x="0" y="59689"/>
                </a:lnTo>
                <a:lnTo>
                  <a:pt x="95250" y="226059"/>
                </a:lnTo>
                <a:lnTo>
                  <a:pt x="297179" y="0"/>
                </a:lnTo>
                <a:close/>
              </a:path>
            </a:pathLst>
          </a:custGeom>
          <a:solidFill>
            <a:srgbClr val="FF0000"/>
          </a:solidFill>
        </p:spPr>
        <p:txBody>
          <a:bodyPr wrap="square" lIns="0" tIns="0" rIns="0" bIns="0" rtlCol="0"/>
          <a:lstStyle/>
          <a:p>
            <a:endParaRPr sz="1634"/>
          </a:p>
        </p:txBody>
      </p:sp>
      <p:sp>
        <p:nvSpPr>
          <p:cNvPr id="156" name="object 156"/>
          <p:cNvSpPr/>
          <p:nvPr/>
        </p:nvSpPr>
        <p:spPr>
          <a:xfrm>
            <a:off x="5794016" y="3804749"/>
            <a:ext cx="348087" cy="314661"/>
          </a:xfrm>
          <a:custGeom>
            <a:avLst/>
            <a:gdLst/>
            <a:ahLst/>
            <a:cxnLst/>
            <a:rect l="l" t="t" r="r" b="b"/>
            <a:pathLst>
              <a:path w="383539" h="346710">
                <a:moveTo>
                  <a:pt x="346710" y="0"/>
                </a:moveTo>
                <a:lnTo>
                  <a:pt x="0" y="306069"/>
                </a:lnTo>
                <a:lnTo>
                  <a:pt x="35560" y="346709"/>
                </a:lnTo>
                <a:lnTo>
                  <a:pt x="383539" y="40639"/>
                </a:lnTo>
                <a:lnTo>
                  <a:pt x="365760" y="20319"/>
                </a:lnTo>
                <a:lnTo>
                  <a:pt x="346710" y="0"/>
                </a:lnTo>
                <a:close/>
              </a:path>
            </a:pathLst>
          </a:custGeom>
          <a:solidFill>
            <a:srgbClr val="FF0000"/>
          </a:solidFill>
        </p:spPr>
        <p:txBody>
          <a:bodyPr wrap="square" lIns="0" tIns="0" rIns="0" bIns="0" rtlCol="0"/>
          <a:lstStyle/>
          <a:p>
            <a:endParaRPr sz="1634"/>
          </a:p>
        </p:txBody>
      </p:sp>
      <p:sp>
        <p:nvSpPr>
          <p:cNvPr id="157" name="object 157"/>
          <p:cNvSpPr/>
          <p:nvPr/>
        </p:nvSpPr>
        <p:spPr>
          <a:xfrm>
            <a:off x="6029150" y="3684878"/>
            <a:ext cx="252421" cy="238589"/>
          </a:xfrm>
          <a:custGeom>
            <a:avLst/>
            <a:gdLst/>
            <a:ahLst/>
            <a:cxnLst/>
            <a:rect l="l" t="t" r="r" b="b"/>
            <a:pathLst>
              <a:path w="278129" h="262889">
                <a:moveTo>
                  <a:pt x="278130" y="0"/>
                </a:moveTo>
                <a:lnTo>
                  <a:pt x="0" y="118110"/>
                </a:lnTo>
                <a:lnTo>
                  <a:pt x="127000" y="262890"/>
                </a:lnTo>
                <a:lnTo>
                  <a:pt x="278130" y="0"/>
                </a:lnTo>
                <a:close/>
              </a:path>
            </a:pathLst>
          </a:custGeom>
          <a:solidFill>
            <a:srgbClr val="FF0000"/>
          </a:solidFill>
        </p:spPr>
        <p:txBody>
          <a:bodyPr wrap="square" lIns="0" tIns="0" rIns="0" bIns="0" rtlCol="0"/>
          <a:lstStyle/>
          <a:p>
            <a:endParaRPr sz="1634"/>
          </a:p>
        </p:txBody>
      </p:sp>
      <p:sp>
        <p:nvSpPr>
          <p:cNvPr id="158" name="object 158"/>
          <p:cNvSpPr/>
          <p:nvPr/>
        </p:nvSpPr>
        <p:spPr>
          <a:xfrm>
            <a:off x="5624584" y="3996082"/>
            <a:ext cx="710005" cy="844859"/>
          </a:xfrm>
          <a:custGeom>
            <a:avLst/>
            <a:gdLst/>
            <a:ahLst/>
            <a:cxnLst/>
            <a:rect l="l" t="t" r="r" b="b"/>
            <a:pathLst>
              <a:path w="782320" h="930910">
                <a:moveTo>
                  <a:pt x="739139" y="0"/>
                </a:moveTo>
                <a:lnTo>
                  <a:pt x="0" y="895350"/>
                </a:lnTo>
                <a:lnTo>
                  <a:pt x="43179" y="930910"/>
                </a:lnTo>
                <a:lnTo>
                  <a:pt x="782319" y="35560"/>
                </a:lnTo>
                <a:lnTo>
                  <a:pt x="739139" y="0"/>
                </a:lnTo>
                <a:close/>
              </a:path>
            </a:pathLst>
          </a:custGeom>
          <a:solidFill>
            <a:srgbClr val="FF0000"/>
          </a:solidFill>
        </p:spPr>
        <p:txBody>
          <a:bodyPr wrap="square" lIns="0" tIns="0" rIns="0" bIns="0" rtlCol="0"/>
          <a:lstStyle/>
          <a:p>
            <a:endParaRPr sz="1634"/>
          </a:p>
        </p:txBody>
      </p:sp>
      <p:sp>
        <p:nvSpPr>
          <p:cNvPr id="159" name="object 159"/>
          <p:cNvSpPr/>
          <p:nvPr/>
        </p:nvSpPr>
        <p:spPr>
          <a:xfrm>
            <a:off x="6214718" y="3850853"/>
            <a:ext cx="232826" cy="257031"/>
          </a:xfrm>
          <a:custGeom>
            <a:avLst/>
            <a:gdLst/>
            <a:ahLst/>
            <a:cxnLst/>
            <a:rect l="l" t="t" r="r" b="b"/>
            <a:pathLst>
              <a:path w="256539" h="283210">
                <a:moveTo>
                  <a:pt x="256539" y="0"/>
                </a:moveTo>
                <a:lnTo>
                  <a:pt x="0" y="161289"/>
                </a:lnTo>
                <a:lnTo>
                  <a:pt x="148589" y="283209"/>
                </a:lnTo>
                <a:lnTo>
                  <a:pt x="256539" y="0"/>
                </a:lnTo>
                <a:close/>
              </a:path>
            </a:pathLst>
          </a:custGeom>
          <a:solidFill>
            <a:srgbClr val="FF0000"/>
          </a:solidFill>
        </p:spPr>
        <p:txBody>
          <a:bodyPr wrap="square" lIns="0" tIns="0" rIns="0" bIns="0" rtlCol="0"/>
          <a:lstStyle/>
          <a:p>
            <a:endParaRPr sz="1634"/>
          </a:p>
        </p:txBody>
      </p:sp>
      <p:sp>
        <p:nvSpPr>
          <p:cNvPr id="160" name="object 160"/>
          <p:cNvSpPr/>
          <p:nvPr/>
        </p:nvSpPr>
        <p:spPr>
          <a:xfrm>
            <a:off x="6565110" y="3993776"/>
            <a:ext cx="731904" cy="847165"/>
          </a:xfrm>
          <a:custGeom>
            <a:avLst/>
            <a:gdLst/>
            <a:ahLst/>
            <a:cxnLst/>
            <a:rect l="l" t="t" r="r" b="b"/>
            <a:pathLst>
              <a:path w="806450" h="933450">
                <a:moveTo>
                  <a:pt x="41910" y="0"/>
                </a:moveTo>
                <a:lnTo>
                  <a:pt x="20320" y="17780"/>
                </a:lnTo>
                <a:lnTo>
                  <a:pt x="0" y="35560"/>
                </a:lnTo>
                <a:lnTo>
                  <a:pt x="764539" y="933450"/>
                </a:lnTo>
                <a:lnTo>
                  <a:pt x="784860" y="915669"/>
                </a:lnTo>
                <a:lnTo>
                  <a:pt x="806450" y="899160"/>
                </a:lnTo>
                <a:lnTo>
                  <a:pt x="41910" y="0"/>
                </a:lnTo>
                <a:close/>
              </a:path>
            </a:pathLst>
          </a:custGeom>
          <a:solidFill>
            <a:srgbClr val="FF0000"/>
          </a:solidFill>
        </p:spPr>
        <p:txBody>
          <a:bodyPr wrap="square" lIns="0" tIns="0" rIns="0" bIns="0" rtlCol="0"/>
          <a:lstStyle/>
          <a:p>
            <a:endParaRPr sz="1634"/>
          </a:p>
        </p:txBody>
      </p:sp>
      <p:sp>
        <p:nvSpPr>
          <p:cNvPr id="161" name="object 161"/>
          <p:cNvSpPr/>
          <p:nvPr/>
        </p:nvSpPr>
        <p:spPr>
          <a:xfrm>
            <a:off x="6447545" y="3850853"/>
            <a:ext cx="236284" cy="254726"/>
          </a:xfrm>
          <a:custGeom>
            <a:avLst/>
            <a:gdLst/>
            <a:ahLst/>
            <a:cxnLst/>
            <a:rect l="l" t="t" r="r" b="b"/>
            <a:pathLst>
              <a:path w="260350" h="280670">
                <a:moveTo>
                  <a:pt x="0" y="0"/>
                </a:moveTo>
                <a:lnTo>
                  <a:pt x="114300" y="280669"/>
                </a:lnTo>
                <a:lnTo>
                  <a:pt x="260350" y="157479"/>
                </a:lnTo>
                <a:lnTo>
                  <a:pt x="0" y="0"/>
                </a:lnTo>
                <a:close/>
              </a:path>
            </a:pathLst>
          </a:custGeom>
          <a:solidFill>
            <a:srgbClr val="FF0000"/>
          </a:solidFill>
        </p:spPr>
        <p:txBody>
          <a:bodyPr wrap="square" lIns="0" tIns="0" rIns="0" bIns="0" rtlCol="0"/>
          <a:lstStyle/>
          <a:p>
            <a:endParaRPr sz="1634"/>
          </a:p>
        </p:txBody>
      </p:sp>
      <p:sp>
        <p:nvSpPr>
          <p:cNvPr id="162" name="object 162"/>
          <p:cNvSpPr/>
          <p:nvPr/>
        </p:nvSpPr>
        <p:spPr>
          <a:xfrm>
            <a:off x="6614672" y="3936148"/>
            <a:ext cx="1479945" cy="911710"/>
          </a:xfrm>
          <a:custGeom>
            <a:avLst/>
            <a:gdLst/>
            <a:ahLst/>
            <a:cxnLst/>
            <a:rect l="l" t="t" r="r" b="b"/>
            <a:pathLst>
              <a:path w="1630679" h="1004570">
                <a:moveTo>
                  <a:pt x="27939" y="0"/>
                </a:moveTo>
                <a:lnTo>
                  <a:pt x="13970" y="24130"/>
                </a:lnTo>
                <a:lnTo>
                  <a:pt x="0" y="46989"/>
                </a:lnTo>
                <a:lnTo>
                  <a:pt x="1602740" y="1004569"/>
                </a:lnTo>
                <a:lnTo>
                  <a:pt x="1616709" y="980439"/>
                </a:lnTo>
                <a:lnTo>
                  <a:pt x="1630679" y="957580"/>
                </a:lnTo>
                <a:lnTo>
                  <a:pt x="27939" y="0"/>
                </a:lnTo>
                <a:close/>
              </a:path>
            </a:pathLst>
          </a:custGeom>
          <a:solidFill>
            <a:srgbClr val="FF0000"/>
          </a:solidFill>
        </p:spPr>
        <p:txBody>
          <a:bodyPr wrap="square" lIns="0" tIns="0" rIns="0" bIns="0" rtlCol="0"/>
          <a:lstStyle/>
          <a:p>
            <a:endParaRPr sz="1634"/>
          </a:p>
        </p:txBody>
      </p:sp>
      <p:sp>
        <p:nvSpPr>
          <p:cNvPr id="163" name="object 163"/>
          <p:cNvSpPr/>
          <p:nvPr/>
        </p:nvSpPr>
        <p:spPr>
          <a:xfrm>
            <a:off x="6447544" y="3850853"/>
            <a:ext cx="269710" cy="208622"/>
          </a:xfrm>
          <a:custGeom>
            <a:avLst/>
            <a:gdLst/>
            <a:ahLst/>
            <a:cxnLst/>
            <a:rect l="l" t="t" r="r" b="b"/>
            <a:pathLst>
              <a:path w="297179" h="229870">
                <a:moveTo>
                  <a:pt x="0" y="0"/>
                </a:moveTo>
                <a:lnTo>
                  <a:pt x="198120" y="229869"/>
                </a:lnTo>
                <a:lnTo>
                  <a:pt x="297179" y="64769"/>
                </a:lnTo>
                <a:lnTo>
                  <a:pt x="0" y="0"/>
                </a:lnTo>
                <a:close/>
              </a:path>
            </a:pathLst>
          </a:custGeom>
          <a:solidFill>
            <a:srgbClr val="FF0000"/>
          </a:solidFill>
        </p:spPr>
        <p:txBody>
          <a:bodyPr wrap="square" lIns="0" tIns="0" rIns="0" bIns="0" rtlCol="0"/>
          <a:lstStyle/>
          <a:p>
            <a:endParaRPr sz="1634"/>
          </a:p>
        </p:txBody>
      </p:sp>
      <p:sp>
        <p:nvSpPr>
          <p:cNvPr id="164" name="object 164"/>
          <p:cNvSpPr/>
          <p:nvPr/>
        </p:nvSpPr>
        <p:spPr>
          <a:xfrm>
            <a:off x="6823294" y="3684878"/>
            <a:ext cx="1092670" cy="0"/>
          </a:xfrm>
          <a:custGeom>
            <a:avLst/>
            <a:gdLst/>
            <a:ahLst/>
            <a:cxnLst/>
            <a:rect l="l" t="t" r="r" b="b"/>
            <a:pathLst>
              <a:path w="1203959">
                <a:moveTo>
                  <a:pt x="0" y="0"/>
                </a:moveTo>
                <a:lnTo>
                  <a:pt x="1203959" y="0"/>
                </a:lnTo>
              </a:path>
            </a:pathLst>
          </a:custGeom>
          <a:ln w="55879">
            <a:solidFill>
              <a:srgbClr val="FF0000"/>
            </a:solidFill>
          </a:ln>
        </p:spPr>
        <p:txBody>
          <a:bodyPr wrap="square" lIns="0" tIns="0" rIns="0" bIns="0" rtlCol="0"/>
          <a:lstStyle/>
          <a:p>
            <a:endParaRPr sz="1634"/>
          </a:p>
        </p:txBody>
      </p:sp>
      <p:sp>
        <p:nvSpPr>
          <p:cNvPr id="165" name="object 165"/>
          <p:cNvSpPr/>
          <p:nvPr/>
        </p:nvSpPr>
        <p:spPr>
          <a:xfrm>
            <a:off x="6613519" y="3598433"/>
            <a:ext cx="261641" cy="174043"/>
          </a:xfrm>
          <a:custGeom>
            <a:avLst/>
            <a:gdLst/>
            <a:ahLst/>
            <a:cxnLst/>
            <a:rect l="l" t="t" r="r" b="b"/>
            <a:pathLst>
              <a:path w="288289" h="191770">
                <a:moveTo>
                  <a:pt x="288290" y="0"/>
                </a:moveTo>
                <a:lnTo>
                  <a:pt x="0" y="95250"/>
                </a:lnTo>
                <a:lnTo>
                  <a:pt x="288290" y="191770"/>
                </a:lnTo>
                <a:lnTo>
                  <a:pt x="288290" y="0"/>
                </a:lnTo>
                <a:close/>
              </a:path>
            </a:pathLst>
          </a:custGeom>
          <a:solidFill>
            <a:srgbClr val="FF0000"/>
          </a:solidFill>
        </p:spPr>
        <p:txBody>
          <a:bodyPr wrap="square" lIns="0" tIns="0" rIns="0" bIns="0" rtlCol="0"/>
          <a:lstStyle/>
          <a:p>
            <a:endParaRPr sz="1634"/>
          </a:p>
        </p:txBody>
      </p:sp>
      <p:sp>
        <p:nvSpPr>
          <p:cNvPr id="166" name="object 166"/>
          <p:cNvSpPr/>
          <p:nvPr/>
        </p:nvSpPr>
        <p:spPr>
          <a:xfrm>
            <a:off x="6810615" y="3710235"/>
            <a:ext cx="1526049" cy="417243"/>
          </a:xfrm>
          <a:custGeom>
            <a:avLst/>
            <a:gdLst/>
            <a:ahLst/>
            <a:cxnLst/>
            <a:rect l="l" t="t" r="r" b="b"/>
            <a:pathLst>
              <a:path w="1681479" h="459739">
                <a:moveTo>
                  <a:pt x="13970" y="0"/>
                </a:moveTo>
                <a:lnTo>
                  <a:pt x="7620" y="26670"/>
                </a:lnTo>
                <a:lnTo>
                  <a:pt x="0" y="53340"/>
                </a:lnTo>
                <a:lnTo>
                  <a:pt x="1668779" y="459740"/>
                </a:lnTo>
                <a:lnTo>
                  <a:pt x="1681479" y="406400"/>
                </a:lnTo>
                <a:lnTo>
                  <a:pt x="13970" y="0"/>
                </a:lnTo>
                <a:close/>
              </a:path>
            </a:pathLst>
          </a:custGeom>
          <a:solidFill>
            <a:srgbClr val="FF0000"/>
          </a:solidFill>
        </p:spPr>
        <p:txBody>
          <a:bodyPr wrap="square" lIns="0" tIns="0" rIns="0" bIns="0" rtlCol="0"/>
          <a:lstStyle/>
          <a:p>
            <a:endParaRPr sz="1634"/>
          </a:p>
        </p:txBody>
      </p:sp>
      <p:sp>
        <p:nvSpPr>
          <p:cNvPr id="167" name="object 167"/>
          <p:cNvSpPr/>
          <p:nvPr/>
        </p:nvSpPr>
        <p:spPr>
          <a:xfrm>
            <a:off x="6613519" y="3661826"/>
            <a:ext cx="275473" cy="169433"/>
          </a:xfrm>
          <a:custGeom>
            <a:avLst/>
            <a:gdLst/>
            <a:ahLst/>
            <a:cxnLst/>
            <a:rect l="l" t="t" r="r" b="b"/>
            <a:pathLst>
              <a:path w="303529" h="186689">
                <a:moveTo>
                  <a:pt x="303530" y="0"/>
                </a:moveTo>
                <a:lnTo>
                  <a:pt x="0" y="25400"/>
                </a:lnTo>
                <a:lnTo>
                  <a:pt x="257810" y="186689"/>
                </a:lnTo>
                <a:lnTo>
                  <a:pt x="303530" y="0"/>
                </a:lnTo>
                <a:close/>
              </a:path>
            </a:pathLst>
          </a:custGeom>
          <a:solidFill>
            <a:srgbClr val="FF0000"/>
          </a:solidFill>
        </p:spPr>
        <p:txBody>
          <a:bodyPr wrap="square" lIns="0" tIns="0" rIns="0" bIns="0" rtlCol="0"/>
          <a:lstStyle/>
          <a:p>
            <a:endParaRPr sz="1634"/>
          </a:p>
        </p:txBody>
      </p:sp>
      <p:sp>
        <p:nvSpPr>
          <p:cNvPr id="168" name="object 168"/>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69" name="object 169"/>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70" name="object 170"/>
          <p:cNvSpPr txBox="1">
            <a:spLocks noGrp="1"/>
          </p:cNvSpPr>
          <p:nvPr>
            <p:ph type="body" idx="1"/>
          </p:nvPr>
        </p:nvSpPr>
        <p:spPr>
          <a:xfrm>
            <a:off x="2072932" y="1270173"/>
            <a:ext cx="7463180" cy="2335722"/>
          </a:xfrm>
          <a:prstGeom prst="rect">
            <a:avLst/>
          </a:prstGeom>
        </p:spPr>
        <p:txBody>
          <a:bodyPr vert="horz" wrap="square" lIns="0" tIns="40341" rIns="0" bIns="0" rtlCol="0">
            <a:spAutoFit/>
          </a:bodyPr>
          <a:lstStyle/>
          <a:p>
            <a:pPr marL="176923">
              <a:spcBef>
                <a:spcPts val="318"/>
              </a:spcBef>
            </a:pPr>
            <a:r>
              <a:rPr spc="-127"/>
              <a:t>void dput(struct dentry *dentry)</a:t>
            </a:r>
          </a:p>
          <a:p>
            <a:pPr marL="176923">
              <a:spcBef>
                <a:spcPts val="227"/>
              </a:spcBef>
            </a:pPr>
            <a:r>
              <a:rPr spc="-127"/>
              <a:t>{</a:t>
            </a:r>
          </a:p>
          <a:p>
            <a:pPr marL="1051165" marR="725557" indent="-436833">
              <a:lnSpc>
                <a:spcPts val="2196"/>
              </a:lnSpc>
              <a:spcBef>
                <a:spcPts val="104"/>
              </a:spcBef>
            </a:pPr>
            <a:r>
              <a:rPr spc="-127"/>
              <a:t>if (!atomic_dec_and_test(&amp;dentry-&gt;ref))  return;</a:t>
            </a:r>
          </a:p>
          <a:p>
            <a:pPr marL="614333">
              <a:spcBef>
                <a:spcPts val="113"/>
              </a:spcBef>
            </a:pPr>
            <a:r>
              <a:rPr spc="-127"/>
              <a:t>dentry_free(dentry);</a:t>
            </a:r>
          </a:p>
          <a:p>
            <a:pPr marL="176923">
              <a:spcBef>
                <a:spcPts val="222"/>
              </a:spcBef>
            </a:pPr>
            <a:r>
              <a:rPr spc="-127"/>
              <a:t>}</a:t>
            </a:r>
            <a:endParaRPr spc="-127" dirty="0"/>
          </a:p>
        </p:txBody>
      </p:sp>
      <p:sp>
        <p:nvSpPr>
          <p:cNvPr id="171" name="object 171"/>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72" name="object 172"/>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73" name="object 173"/>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Tree>
    <p:extLst>
      <p:ext uri="{BB962C8B-B14F-4D97-AF65-F5344CB8AC3E}">
        <p14:creationId xmlns:p14="http://schemas.microsoft.com/office/powerpoint/2010/main" val="32207281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object 2">
            <a:extLst>
              <a:ext uri="{FF2B5EF4-FFF2-40B4-BE49-F238E27FC236}">
                <a16:creationId xmlns:a16="http://schemas.microsoft.com/office/drawing/2014/main" id="{9BAB6ECC-2704-491D-BFAE-173783F1C9CF}"/>
              </a:ext>
            </a:extLst>
          </p:cNvPr>
          <p:cNvSpPr/>
          <p:nvPr/>
        </p:nvSpPr>
        <p:spPr>
          <a:xfrm>
            <a:off x="3031222" y="2192833"/>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844962" y="3516598"/>
            <a:ext cx="331950" cy="141770"/>
          </a:xfrm>
          <a:custGeom>
            <a:avLst/>
            <a:gdLst/>
            <a:ahLst/>
            <a:cxnLst/>
            <a:rect l="l" t="t" r="r" b="b"/>
            <a:pathLst>
              <a:path w="365760" h="156210">
                <a:moveTo>
                  <a:pt x="0" y="156209"/>
                </a:moveTo>
                <a:lnTo>
                  <a:pt x="365760" y="156209"/>
                </a:lnTo>
                <a:lnTo>
                  <a:pt x="365760" y="0"/>
                </a:lnTo>
                <a:lnTo>
                  <a:pt x="0" y="0"/>
                </a:lnTo>
                <a:lnTo>
                  <a:pt x="0" y="156209"/>
                </a:lnTo>
                <a:close/>
              </a:path>
            </a:pathLst>
          </a:custGeom>
          <a:solidFill>
            <a:srgbClr val="FFFF00"/>
          </a:solidFill>
        </p:spPr>
        <p:txBody>
          <a:bodyPr wrap="square" lIns="0" tIns="0" rIns="0" bIns="0" rtlCol="0"/>
          <a:lstStyle/>
          <a:p>
            <a:endParaRPr sz="1634"/>
          </a:p>
        </p:txBody>
      </p:sp>
      <p:sp>
        <p:nvSpPr>
          <p:cNvPr id="12" name="object 12"/>
          <p:cNvSpPr/>
          <p:nvPr/>
        </p:nvSpPr>
        <p:spPr>
          <a:xfrm>
            <a:off x="3844962" y="3709082"/>
            <a:ext cx="331950" cy="139465"/>
          </a:xfrm>
          <a:custGeom>
            <a:avLst/>
            <a:gdLst/>
            <a:ahLst/>
            <a:cxnLst/>
            <a:rect l="l" t="t" r="r" b="b"/>
            <a:pathLst>
              <a:path w="365760" h="153670">
                <a:moveTo>
                  <a:pt x="0" y="153669"/>
                </a:moveTo>
                <a:lnTo>
                  <a:pt x="365760" y="153669"/>
                </a:lnTo>
                <a:lnTo>
                  <a:pt x="365760" y="0"/>
                </a:lnTo>
                <a:lnTo>
                  <a:pt x="0" y="0"/>
                </a:lnTo>
                <a:lnTo>
                  <a:pt x="0" y="153669"/>
                </a:lnTo>
                <a:close/>
              </a:path>
            </a:pathLst>
          </a:custGeom>
          <a:solidFill>
            <a:srgbClr val="FFFF00"/>
          </a:solidFill>
        </p:spPr>
        <p:txBody>
          <a:bodyPr wrap="square" lIns="0" tIns="0" rIns="0" bIns="0" rtlCol="0"/>
          <a:lstStyle/>
          <a:p>
            <a:endParaRPr sz="1634"/>
          </a:p>
        </p:txBody>
      </p:sp>
      <p:sp>
        <p:nvSpPr>
          <p:cNvPr id="13" name="object 13"/>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3015086"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5" name="object 15"/>
          <p:cNvSpPr/>
          <p:nvPr/>
        </p:nvSpPr>
        <p:spPr>
          <a:xfrm>
            <a:off x="3015086"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6" name="object 16"/>
          <p:cNvSpPr/>
          <p:nvPr/>
        </p:nvSpPr>
        <p:spPr>
          <a:xfrm>
            <a:off x="3430024"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7" name="object 17"/>
          <p:cNvSpPr/>
          <p:nvPr/>
        </p:nvSpPr>
        <p:spPr>
          <a:xfrm>
            <a:off x="3430024"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844962"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9" name="object 19"/>
          <p:cNvSpPr/>
          <p:nvPr/>
        </p:nvSpPr>
        <p:spPr>
          <a:xfrm>
            <a:off x="3844962"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0" name="object 20"/>
          <p:cNvSpPr/>
          <p:nvPr/>
        </p:nvSpPr>
        <p:spPr>
          <a:xfrm>
            <a:off x="4605682" y="3360996"/>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21" name="object 21"/>
          <p:cNvSpPr/>
          <p:nvPr/>
        </p:nvSpPr>
        <p:spPr>
          <a:xfrm>
            <a:off x="4605682" y="3360996"/>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605682" y="336099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5850495"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4648327"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5" name="object 25"/>
          <p:cNvSpPr/>
          <p:nvPr/>
        </p:nvSpPr>
        <p:spPr>
          <a:xfrm>
            <a:off x="4648327"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6" name="object 26"/>
          <p:cNvSpPr/>
          <p:nvPr/>
        </p:nvSpPr>
        <p:spPr>
          <a:xfrm>
            <a:off x="4648327"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5063265"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8" name="object 28"/>
          <p:cNvSpPr/>
          <p:nvPr/>
        </p:nvSpPr>
        <p:spPr>
          <a:xfrm>
            <a:off x="5063265"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29" name="object 29"/>
          <p:cNvSpPr/>
          <p:nvPr/>
        </p:nvSpPr>
        <p:spPr>
          <a:xfrm>
            <a:off x="5063265"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5478203" y="3517750"/>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1" name="object 31"/>
          <p:cNvSpPr/>
          <p:nvPr/>
        </p:nvSpPr>
        <p:spPr>
          <a:xfrm>
            <a:off x="5478203" y="3709082"/>
            <a:ext cx="331950" cy="140618"/>
          </a:xfrm>
          <a:custGeom>
            <a:avLst/>
            <a:gdLst/>
            <a:ahLst/>
            <a:cxnLst/>
            <a:rect l="l" t="t" r="r" b="b"/>
            <a:pathLst>
              <a:path w="365760" h="154939">
                <a:moveTo>
                  <a:pt x="0" y="154939"/>
                </a:moveTo>
                <a:lnTo>
                  <a:pt x="365760" y="154939"/>
                </a:lnTo>
                <a:lnTo>
                  <a:pt x="365760" y="0"/>
                </a:lnTo>
                <a:lnTo>
                  <a:pt x="0" y="0"/>
                </a:lnTo>
                <a:lnTo>
                  <a:pt x="0" y="154939"/>
                </a:lnTo>
                <a:close/>
              </a:path>
            </a:pathLst>
          </a:custGeom>
          <a:solidFill>
            <a:srgbClr val="FFFF00"/>
          </a:solidFill>
        </p:spPr>
        <p:txBody>
          <a:bodyPr wrap="square" lIns="0" tIns="0" rIns="0" bIns="0" rtlCol="0"/>
          <a:lstStyle/>
          <a:p>
            <a:endParaRPr sz="1634"/>
          </a:p>
        </p:txBody>
      </p:sp>
      <p:sp>
        <p:nvSpPr>
          <p:cNvPr id="32" name="object 32"/>
          <p:cNvSpPr/>
          <p:nvPr/>
        </p:nvSpPr>
        <p:spPr>
          <a:xfrm>
            <a:off x="5478203" y="3517751"/>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4" name="object 34"/>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6" name="object 36"/>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8" name="object 38"/>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9" name="object 39"/>
          <p:cNvSpPr/>
          <p:nvPr/>
        </p:nvSpPr>
        <p:spPr>
          <a:xfrm>
            <a:off x="4605682" y="4668050"/>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0" name="object 40"/>
          <p:cNvSpPr/>
          <p:nvPr/>
        </p:nvSpPr>
        <p:spPr>
          <a:xfrm>
            <a:off x="4605682" y="4668050"/>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850495"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3" name="object 43"/>
          <p:cNvSpPr/>
          <p:nvPr/>
        </p:nvSpPr>
        <p:spPr>
          <a:xfrm>
            <a:off x="4648327"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4" name="object 44"/>
          <p:cNvSpPr/>
          <p:nvPr/>
        </p:nvSpPr>
        <p:spPr>
          <a:xfrm>
            <a:off x="4648327"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5063265"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5063265"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478203"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48" name="object 48"/>
          <p:cNvSpPr/>
          <p:nvPr/>
        </p:nvSpPr>
        <p:spPr>
          <a:xfrm>
            <a:off x="5478203"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2" name="object 52"/>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4" name="object 54"/>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5" name="object 55"/>
          <p:cNvSpPr/>
          <p:nvPr/>
        </p:nvSpPr>
        <p:spPr>
          <a:xfrm>
            <a:off x="2972441" y="4668050"/>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6" name="object 56"/>
          <p:cNvSpPr/>
          <p:nvPr/>
        </p:nvSpPr>
        <p:spPr>
          <a:xfrm>
            <a:off x="2972441" y="4668050"/>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8" name="object 58"/>
          <p:cNvSpPr/>
          <p:nvPr/>
        </p:nvSpPr>
        <p:spPr>
          <a:xfrm>
            <a:off x="4217254"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9" name="object 59"/>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0" name="object 60"/>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015086"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6" name="object 66"/>
          <p:cNvSpPr/>
          <p:nvPr/>
        </p:nvSpPr>
        <p:spPr>
          <a:xfrm>
            <a:off x="3015086"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3430024"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68" name="object 68"/>
          <p:cNvSpPr/>
          <p:nvPr/>
        </p:nvSpPr>
        <p:spPr>
          <a:xfrm>
            <a:off x="3430024"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3844962" y="5243200"/>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70" name="object 70"/>
          <p:cNvSpPr/>
          <p:nvPr/>
        </p:nvSpPr>
        <p:spPr>
          <a:xfrm>
            <a:off x="3844962" y="5243200"/>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71" name="object 71"/>
          <p:cNvSpPr/>
          <p:nvPr/>
        </p:nvSpPr>
        <p:spPr>
          <a:xfrm>
            <a:off x="6238922" y="4669203"/>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79" y="1083468"/>
                </a:lnTo>
                <a:lnTo>
                  <a:pt x="1344600" y="1044222"/>
                </a:lnTo>
                <a:lnTo>
                  <a:pt x="1365367" y="999684"/>
                </a:lnTo>
                <a:lnTo>
                  <a:pt x="1372870" y="952499"/>
                </a:lnTo>
                <a:lnTo>
                  <a:pt x="1372870" y="190499"/>
                </a:lnTo>
                <a:lnTo>
                  <a:pt x="1365367" y="143315"/>
                </a:lnTo>
                <a:lnTo>
                  <a:pt x="1344600" y="98777"/>
                </a:lnTo>
                <a:lnTo>
                  <a:pt x="1313179"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72" name="object 72"/>
          <p:cNvSpPr/>
          <p:nvPr/>
        </p:nvSpPr>
        <p:spPr>
          <a:xfrm>
            <a:off x="6238922" y="4669203"/>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819" y="1135503"/>
                </a:lnTo>
                <a:lnTo>
                  <a:pt x="1273715" y="1114777"/>
                </a:lnTo>
                <a:lnTo>
                  <a:pt x="1313179" y="1083468"/>
                </a:lnTo>
                <a:lnTo>
                  <a:pt x="1344600" y="1044222"/>
                </a:lnTo>
                <a:lnTo>
                  <a:pt x="1365367" y="999684"/>
                </a:lnTo>
                <a:lnTo>
                  <a:pt x="1372870" y="952499"/>
                </a:lnTo>
                <a:lnTo>
                  <a:pt x="1372870" y="190499"/>
                </a:lnTo>
                <a:lnTo>
                  <a:pt x="1365367" y="143315"/>
                </a:lnTo>
                <a:lnTo>
                  <a:pt x="1344600" y="98777"/>
                </a:lnTo>
                <a:lnTo>
                  <a:pt x="1313179"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238922"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4" name="object 74"/>
          <p:cNvSpPr/>
          <p:nvPr/>
        </p:nvSpPr>
        <p:spPr>
          <a:xfrm>
            <a:off x="7484889"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5" name="object 75"/>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6" name="object 76"/>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8" name="object 78"/>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80" name="object 80"/>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6281570"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2" name="object 82"/>
          <p:cNvSpPr/>
          <p:nvPr/>
        </p:nvSpPr>
        <p:spPr>
          <a:xfrm>
            <a:off x="6281570"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696507" y="5243200"/>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4" name="object 84"/>
          <p:cNvSpPr/>
          <p:nvPr/>
        </p:nvSpPr>
        <p:spPr>
          <a:xfrm>
            <a:off x="6696507" y="5243200"/>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7111445" y="5243200"/>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6" name="object 86"/>
          <p:cNvSpPr/>
          <p:nvPr/>
        </p:nvSpPr>
        <p:spPr>
          <a:xfrm>
            <a:off x="7111445" y="5243200"/>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7" name="object 87"/>
          <p:cNvSpPr/>
          <p:nvPr/>
        </p:nvSpPr>
        <p:spPr>
          <a:xfrm>
            <a:off x="6238922" y="3362149"/>
            <a:ext cx="1245966" cy="1037345"/>
          </a:xfrm>
          <a:custGeom>
            <a:avLst/>
            <a:gdLst/>
            <a:ahLst/>
            <a:cxnLst/>
            <a:rect l="l" t="t" r="r" b="b"/>
            <a:pathLst>
              <a:path w="137287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79" y="59531"/>
                </a:lnTo>
                <a:lnTo>
                  <a:pt x="1273715" y="28222"/>
                </a:lnTo>
                <a:lnTo>
                  <a:pt x="1228819" y="7496"/>
                </a:lnTo>
                <a:lnTo>
                  <a:pt x="1181100" y="0"/>
                </a:lnTo>
                <a:close/>
              </a:path>
            </a:pathLst>
          </a:custGeom>
          <a:solidFill>
            <a:srgbClr val="CCCCCC"/>
          </a:solidFill>
        </p:spPr>
        <p:txBody>
          <a:bodyPr wrap="square" lIns="0" tIns="0" rIns="0" bIns="0" rtlCol="0"/>
          <a:lstStyle/>
          <a:p>
            <a:endParaRPr sz="1634"/>
          </a:p>
        </p:txBody>
      </p:sp>
      <p:sp>
        <p:nvSpPr>
          <p:cNvPr id="88" name="object 88"/>
          <p:cNvSpPr/>
          <p:nvPr/>
        </p:nvSpPr>
        <p:spPr>
          <a:xfrm>
            <a:off x="6238922" y="3362149"/>
            <a:ext cx="1245966" cy="1037345"/>
          </a:xfrm>
          <a:custGeom>
            <a:avLst/>
            <a:gdLst/>
            <a:ahLst/>
            <a:cxnLst/>
            <a:rect l="l" t="t" r="r" b="b"/>
            <a:pathLst>
              <a:path w="137287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819" y="1135503"/>
                </a:lnTo>
                <a:lnTo>
                  <a:pt x="1273715" y="1114777"/>
                </a:lnTo>
                <a:lnTo>
                  <a:pt x="1313179" y="1083468"/>
                </a:lnTo>
                <a:lnTo>
                  <a:pt x="1344600" y="1044222"/>
                </a:lnTo>
                <a:lnTo>
                  <a:pt x="1365367" y="999684"/>
                </a:lnTo>
                <a:lnTo>
                  <a:pt x="1372870" y="952500"/>
                </a:lnTo>
                <a:lnTo>
                  <a:pt x="1372870" y="190500"/>
                </a:lnTo>
                <a:lnTo>
                  <a:pt x="1365367" y="143315"/>
                </a:lnTo>
                <a:lnTo>
                  <a:pt x="1344600" y="98777"/>
                </a:lnTo>
                <a:lnTo>
                  <a:pt x="1313179" y="59531"/>
                </a:lnTo>
                <a:lnTo>
                  <a:pt x="1273715" y="28222"/>
                </a:lnTo>
                <a:lnTo>
                  <a:pt x="1228819"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238922"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0" name="object 90"/>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91" name="object 91"/>
          <p:cNvSpPr/>
          <p:nvPr/>
        </p:nvSpPr>
        <p:spPr>
          <a:xfrm>
            <a:off x="6281570" y="3518902"/>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2" name="object 92"/>
          <p:cNvSpPr/>
          <p:nvPr/>
        </p:nvSpPr>
        <p:spPr>
          <a:xfrm>
            <a:off x="6281570"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696507" y="3518902"/>
            <a:ext cx="331950" cy="140618"/>
          </a:xfrm>
          <a:custGeom>
            <a:avLst/>
            <a:gdLst/>
            <a:ahLst/>
            <a:cxnLst/>
            <a:rect l="l" t="t" r="r" b="b"/>
            <a:pathLst>
              <a:path w="365760" h="154939">
                <a:moveTo>
                  <a:pt x="0" y="154939"/>
                </a:moveTo>
                <a:lnTo>
                  <a:pt x="365759" y="154939"/>
                </a:lnTo>
                <a:lnTo>
                  <a:pt x="365759" y="0"/>
                </a:lnTo>
                <a:lnTo>
                  <a:pt x="0" y="0"/>
                </a:lnTo>
                <a:lnTo>
                  <a:pt x="0" y="154939"/>
                </a:lnTo>
                <a:close/>
              </a:path>
            </a:pathLst>
          </a:custGeom>
          <a:solidFill>
            <a:srgbClr val="FFFF00"/>
          </a:solidFill>
        </p:spPr>
        <p:txBody>
          <a:bodyPr wrap="square" lIns="0" tIns="0" rIns="0" bIns="0" rtlCol="0"/>
          <a:lstStyle/>
          <a:p>
            <a:endParaRPr sz="1634"/>
          </a:p>
        </p:txBody>
      </p:sp>
      <p:sp>
        <p:nvSpPr>
          <p:cNvPr id="94" name="object 94"/>
          <p:cNvSpPr/>
          <p:nvPr/>
        </p:nvSpPr>
        <p:spPr>
          <a:xfrm>
            <a:off x="6696507" y="3710235"/>
            <a:ext cx="331950" cy="140618"/>
          </a:xfrm>
          <a:custGeom>
            <a:avLst/>
            <a:gdLst/>
            <a:ahLst/>
            <a:cxnLst/>
            <a:rect l="l" t="t" r="r" b="b"/>
            <a:pathLst>
              <a:path w="365760" h="154939">
                <a:moveTo>
                  <a:pt x="0" y="154940"/>
                </a:moveTo>
                <a:lnTo>
                  <a:pt x="365759" y="154940"/>
                </a:lnTo>
                <a:lnTo>
                  <a:pt x="365759" y="0"/>
                </a:lnTo>
                <a:lnTo>
                  <a:pt x="0" y="0"/>
                </a:lnTo>
                <a:lnTo>
                  <a:pt x="0" y="154940"/>
                </a:lnTo>
                <a:close/>
              </a:path>
            </a:pathLst>
          </a:custGeom>
          <a:solidFill>
            <a:srgbClr val="FFFF00"/>
          </a:solidFill>
        </p:spPr>
        <p:txBody>
          <a:bodyPr wrap="square" lIns="0" tIns="0" rIns="0" bIns="0" rtlCol="0"/>
          <a:lstStyle/>
          <a:p>
            <a:endParaRPr sz="1634"/>
          </a:p>
        </p:txBody>
      </p:sp>
      <p:sp>
        <p:nvSpPr>
          <p:cNvPr id="95" name="object 95"/>
          <p:cNvSpPr/>
          <p:nvPr/>
        </p:nvSpPr>
        <p:spPr>
          <a:xfrm>
            <a:off x="6696507" y="3518902"/>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6" name="object 96"/>
          <p:cNvSpPr/>
          <p:nvPr/>
        </p:nvSpPr>
        <p:spPr>
          <a:xfrm>
            <a:off x="7111445" y="3518902"/>
            <a:ext cx="331950" cy="140618"/>
          </a:xfrm>
          <a:custGeom>
            <a:avLst/>
            <a:gdLst/>
            <a:ahLst/>
            <a:cxnLst/>
            <a:rect l="l" t="t" r="r" b="b"/>
            <a:pathLst>
              <a:path w="365759" h="154939">
                <a:moveTo>
                  <a:pt x="0" y="154939"/>
                </a:moveTo>
                <a:lnTo>
                  <a:pt x="365759" y="154939"/>
                </a:lnTo>
                <a:lnTo>
                  <a:pt x="365759" y="0"/>
                </a:lnTo>
                <a:lnTo>
                  <a:pt x="0" y="0"/>
                </a:lnTo>
                <a:lnTo>
                  <a:pt x="0" y="154939"/>
                </a:lnTo>
                <a:close/>
              </a:path>
            </a:pathLst>
          </a:custGeom>
          <a:solidFill>
            <a:srgbClr val="FFFF00"/>
          </a:solidFill>
        </p:spPr>
        <p:txBody>
          <a:bodyPr wrap="square" lIns="0" tIns="0" rIns="0" bIns="0" rtlCol="0"/>
          <a:lstStyle/>
          <a:p>
            <a:endParaRPr sz="1634"/>
          </a:p>
        </p:txBody>
      </p:sp>
      <p:sp>
        <p:nvSpPr>
          <p:cNvPr id="97" name="object 97"/>
          <p:cNvSpPr/>
          <p:nvPr/>
        </p:nvSpPr>
        <p:spPr>
          <a:xfrm>
            <a:off x="7111445" y="3710235"/>
            <a:ext cx="331950" cy="140618"/>
          </a:xfrm>
          <a:custGeom>
            <a:avLst/>
            <a:gdLst/>
            <a:ahLst/>
            <a:cxnLst/>
            <a:rect l="l" t="t" r="r" b="b"/>
            <a:pathLst>
              <a:path w="365759" h="154939">
                <a:moveTo>
                  <a:pt x="0" y="154940"/>
                </a:moveTo>
                <a:lnTo>
                  <a:pt x="365759" y="154940"/>
                </a:lnTo>
                <a:lnTo>
                  <a:pt x="365759" y="0"/>
                </a:lnTo>
                <a:lnTo>
                  <a:pt x="0" y="0"/>
                </a:lnTo>
                <a:lnTo>
                  <a:pt x="0" y="15494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518902"/>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0" name="object 100"/>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2" name="object 102"/>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3" name="object 103"/>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104" name="object 104"/>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7873317" y="3362149"/>
            <a:ext cx="1244813" cy="1038497"/>
          </a:xfrm>
          <a:custGeom>
            <a:avLst/>
            <a:gdLst/>
            <a:ahLst/>
            <a:cxnLst/>
            <a:rect l="l" t="t" r="r" b="b"/>
            <a:pathLst>
              <a:path w="137160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6" name="object 106"/>
          <p:cNvSpPr/>
          <p:nvPr/>
        </p:nvSpPr>
        <p:spPr>
          <a:xfrm>
            <a:off x="7873317" y="3362149"/>
            <a:ext cx="1244813" cy="1038497"/>
          </a:xfrm>
          <a:custGeom>
            <a:avLst/>
            <a:gdLst/>
            <a:ahLst/>
            <a:cxnLst/>
            <a:rect l="l" t="t" r="r" b="b"/>
            <a:pathLst>
              <a:path w="137160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284" y="1136767"/>
                </a:lnTo>
                <a:lnTo>
                  <a:pt x="1272822" y="1116000"/>
                </a:lnTo>
                <a:lnTo>
                  <a:pt x="1312068" y="1084580"/>
                </a:lnTo>
                <a:lnTo>
                  <a:pt x="1343377" y="1045115"/>
                </a:lnTo>
                <a:lnTo>
                  <a:pt x="1364103" y="1000219"/>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8" name="object 108"/>
          <p:cNvSpPr/>
          <p:nvPr/>
        </p:nvSpPr>
        <p:spPr>
          <a:xfrm>
            <a:off x="9118130" y="440064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0" name="object 110"/>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2" name="object 112"/>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915963"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16" name="object 116"/>
          <p:cNvSpPr/>
          <p:nvPr/>
        </p:nvSpPr>
        <p:spPr>
          <a:xfrm>
            <a:off x="7915963"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8330901"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118" name="object 118"/>
          <p:cNvSpPr/>
          <p:nvPr/>
        </p:nvSpPr>
        <p:spPr>
          <a:xfrm>
            <a:off x="8330901"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19" name="object 119"/>
          <p:cNvSpPr/>
          <p:nvPr/>
        </p:nvSpPr>
        <p:spPr>
          <a:xfrm>
            <a:off x="8745839" y="3937299"/>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0" name="object 120"/>
          <p:cNvSpPr/>
          <p:nvPr/>
        </p:nvSpPr>
        <p:spPr>
          <a:xfrm>
            <a:off x="8745839" y="3937299"/>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7873317" y="4670355"/>
            <a:ext cx="1244813" cy="1037345"/>
          </a:xfrm>
          <a:custGeom>
            <a:avLst/>
            <a:gdLst/>
            <a:ahLst/>
            <a:cxnLst/>
            <a:rect l="l" t="t" r="r" b="b"/>
            <a:pathLst>
              <a:path w="137160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122" name="object 122"/>
          <p:cNvSpPr/>
          <p:nvPr/>
        </p:nvSpPr>
        <p:spPr>
          <a:xfrm>
            <a:off x="7873317" y="4670355"/>
            <a:ext cx="1244813" cy="1037345"/>
          </a:xfrm>
          <a:custGeom>
            <a:avLst/>
            <a:gdLst/>
            <a:ahLst/>
            <a:cxnLst/>
            <a:rect l="l" t="t" r="r" b="b"/>
            <a:pathLst>
              <a:path w="137160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4"/>
                </a:lnTo>
                <a:lnTo>
                  <a:pt x="1272822" y="27939"/>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7873317" y="467035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4" name="object 124"/>
          <p:cNvSpPr/>
          <p:nvPr/>
        </p:nvSpPr>
        <p:spPr>
          <a:xfrm>
            <a:off x="9118130" y="570770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6" name="object 126"/>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7915963"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2" name="object 132"/>
          <p:cNvSpPr/>
          <p:nvPr/>
        </p:nvSpPr>
        <p:spPr>
          <a:xfrm>
            <a:off x="7915963"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3" name="object 133"/>
          <p:cNvSpPr/>
          <p:nvPr/>
        </p:nvSpPr>
        <p:spPr>
          <a:xfrm>
            <a:off x="8330901"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4" name="object 134"/>
          <p:cNvSpPr/>
          <p:nvPr/>
        </p:nvSpPr>
        <p:spPr>
          <a:xfrm>
            <a:off x="8330901"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5" name="object 135"/>
          <p:cNvSpPr/>
          <p:nvPr/>
        </p:nvSpPr>
        <p:spPr>
          <a:xfrm>
            <a:off x="8745839" y="5244353"/>
            <a:ext cx="331950" cy="331950"/>
          </a:xfrm>
          <a:custGeom>
            <a:avLst/>
            <a:gdLst/>
            <a:ahLst/>
            <a:cxnLst/>
            <a:rect l="l" t="t" r="r" b="b"/>
            <a:pathLst>
              <a:path w="365759"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36" name="object 136"/>
          <p:cNvSpPr/>
          <p:nvPr/>
        </p:nvSpPr>
        <p:spPr>
          <a:xfrm>
            <a:off x="8745839" y="5244353"/>
            <a:ext cx="331950" cy="331950"/>
          </a:xfrm>
          <a:custGeom>
            <a:avLst/>
            <a:gdLst/>
            <a:ahLst/>
            <a:cxnLst/>
            <a:rect l="l" t="t" r="r" b="b"/>
            <a:pathLst>
              <a:path w="365759" h="365760">
                <a:moveTo>
                  <a:pt x="182879" y="365759"/>
                </a:moveTo>
                <a:lnTo>
                  <a:pt x="0" y="365759"/>
                </a:lnTo>
                <a:lnTo>
                  <a:pt x="0" y="0"/>
                </a:lnTo>
                <a:lnTo>
                  <a:pt x="365760" y="0"/>
                </a:lnTo>
                <a:lnTo>
                  <a:pt x="365760" y="365759"/>
                </a:lnTo>
                <a:lnTo>
                  <a:pt x="182879" y="365759"/>
                </a:lnTo>
                <a:close/>
              </a:path>
            </a:pathLst>
          </a:custGeom>
          <a:ln w="3175">
            <a:solidFill>
              <a:srgbClr val="000000"/>
            </a:solidFill>
          </a:ln>
        </p:spPr>
        <p:txBody>
          <a:bodyPr wrap="square" lIns="0" tIns="0" rIns="0" bIns="0" rtlCol="0"/>
          <a:lstStyle/>
          <a:p>
            <a:endParaRPr sz="1634"/>
          </a:p>
        </p:txBody>
      </p:sp>
      <p:sp>
        <p:nvSpPr>
          <p:cNvPr id="137" name="object 137"/>
          <p:cNvSpPr/>
          <p:nvPr/>
        </p:nvSpPr>
        <p:spPr>
          <a:xfrm>
            <a:off x="3594847" y="4398341"/>
            <a:ext cx="0" cy="270862"/>
          </a:xfrm>
          <a:custGeom>
            <a:avLst/>
            <a:gdLst/>
            <a:ahLst/>
            <a:cxnLst/>
            <a:rect l="l" t="t" r="r" b="b"/>
            <a:pathLst>
              <a:path h="298450">
                <a:moveTo>
                  <a:pt x="0" y="0"/>
                </a:moveTo>
                <a:lnTo>
                  <a:pt x="0" y="298449"/>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4217255" y="3879669"/>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4217255" y="5186722"/>
            <a:ext cx="388428" cy="1153"/>
          </a:xfrm>
          <a:custGeom>
            <a:avLst/>
            <a:gdLst/>
            <a:ahLst/>
            <a:cxnLst/>
            <a:rect l="l" t="t" r="r" b="b"/>
            <a:pathLst>
              <a:path w="427989" h="1270">
                <a:moveTo>
                  <a:pt x="0" y="1269"/>
                </a:moveTo>
                <a:lnTo>
                  <a:pt x="427989" y="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5850495" y="5186722"/>
            <a:ext cx="388428" cy="1153"/>
          </a:xfrm>
          <a:custGeom>
            <a:avLst/>
            <a:gdLst/>
            <a:ahLst/>
            <a:cxnLst/>
            <a:rect l="l" t="t" r="r" b="b"/>
            <a:pathLst>
              <a:path w="427989" h="1270">
                <a:moveTo>
                  <a:pt x="0" y="0"/>
                </a:moveTo>
                <a:lnTo>
                  <a:pt x="427989" y="126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5850495" y="3879668"/>
            <a:ext cx="388428" cy="1153"/>
          </a:xfrm>
          <a:custGeom>
            <a:avLst/>
            <a:gdLst/>
            <a:ahLst/>
            <a:cxnLst/>
            <a:rect l="l" t="t" r="r" b="b"/>
            <a:pathLst>
              <a:path w="427989" h="1270">
                <a:moveTo>
                  <a:pt x="0" y="0"/>
                </a:moveTo>
                <a:lnTo>
                  <a:pt x="427989" y="1269"/>
                </a:lnTo>
              </a:path>
            </a:pathLst>
          </a:custGeom>
          <a:ln w="36659">
            <a:solidFill>
              <a:srgbClr val="000000"/>
            </a:solidFill>
          </a:ln>
        </p:spPr>
        <p:txBody>
          <a:bodyPr wrap="square" lIns="0" tIns="0" rIns="0" bIns="0" rtlCol="0"/>
          <a:lstStyle/>
          <a:p>
            <a:endParaRPr sz="1634"/>
          </a:p>
        </p:txBody>
      </p:sp>
      <p:sp>
        <p:nvSpPr>
          <p:cNvPr id="143" name="object 143"/>
          <p:cNvSpPr/>
          <p:nvPr/>
        </p:nvSpPr>
        <p:spPr>
          <a:xfrm>
            <a:off x="7483739" y="3880821"/>
            <a:ext cx="389580" cy="1153"/>
          </a:xfrm>
          <a:custGeom>
            <a:avLst/>
            <a:gdLst/>
            <a:ahLst/>
            <a:cxnLst/>
            <a:rect l="l" t="t" r="r" b="b"/>
            <a:pathLst>
              <a:path w="429259" h="1270">
                <a:moveTo>
                  <a:pt x="0" y="0"/>
                </a:moveTo>
                <a:lnTo>
                  <a:pt x="429260" y="1270"/>
                </a:lnTo>
              </a:path>
            </a:pathLst>
          </a:custGeom>
          <a:ln w="36659">
            <a:solidFill>
              <a:srgbClr val="000000"/>
            </a:solidFill>
          </a:ln>
        </p:spPr>
        <p:txBody>
          <a:bodyPr wrap="square" lIns="0" tIns="0" rIns="0" bIns="0" rtlCol="0"/>
          <a:lstStyle/>
          <a:p>
            <a:endParaRPr sz="1634"/>
          </a:p>
        </p:txBody>
      </p:sp>
      <p:sp>
        <p:nvSpPr>
          <p:cNvPr id="144" name="object 144"/>
          <p:cNvSpPr/>
          <p:nvPr/>
        </p:nvSpPr>
        <p:spPr>
          <a:xfrm>
            <a:off x="7483739" y="5187875"/>
            <a:ext cx="389580" cy="1153"/>
          </a:xfrm>
          <a:custGeom>
            <a:avLst/>
            <a:gdLst/>
            <a:ahLst/>
            <a:cxnLst/>
            <a:rect l="l" t="t" r="r" b="b"/>
            <a:pathLst>
              <a:path w="429259" h="1270">
                <a:moveTo>
                  <a:pt x="0" y="0"/>
                </a:moveTo>
                <a:lnTo>
                  <a:pt x="429260" y="1269"/>
                </a:lnTo>
              </a:path>
            </a:pathLst>
          </a:custGeom>
          <a:ln w="36659">
            <a:solidFill>
              <a:srgbClr val="000000"/>
            </a:solidFill>
          </a:ln>
        </p:spPr>
        <p:txBody>
          <a:bodyPr wrap="square" lIns="0" tIns="0" rIns="0" bIns="0" rtlCol="0"/>
          <a:lstStyle/>
          <a:p>
            <a:endParaRPr sz="1634"/>
          </a:p>
        </p:txBody>
      </p:sp>
      <p:sp>
        <p:nvSpPr>
          <p:cNvPr id="145" name="object 145"/>
          <p:cNvSpPr/>
          <p:nvPr/>
        </p:nvSpPr>
        <p:spPr>
          <a:xfrm>
            <a:off x="8495724" y="4400646"/>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46" name="object 146"/>
          <p:cNvSpPr/>
          <p:nvPr/>
        </p:nvSpPr>
        <p:spPr>
          <a:xfrm>
            <a:off x="7415733" y="4348778"/>
            <a:ext cx="511757" cy="361918"/>
          </a:xfrm>
          <a:custGeom>
            <a:avLst/>
            <a:gdLst/>
            <a:ahLst/>
            <a:cxnLst/>
            <a:rect l="l" t="t" r="r" b="b"/>
            <a:pathLst>
              <a:path w="563879" h="398779">
                <a:moveTo>
                  <a:pt x="0" y="398779"/>
                </a:moveTo>
                <a:lnTo>
                  <a:pt x="563879" y="0"/>
                </a:lnTo>
              </a:path>
            </a:pathLst>
          </a:custGeom>
          <a:ln w="36659">
            <a:solidFill>
              <a:srgbClr val="000000"/>
            </a:solidFill>
          </a:ln>
        </p:spPr>
        <p:txBody>
          <a:bodyPr wrap="square" lIns="0" tIns="0" rIns="0" bIns="0" rtlCol="0"/>
          <a:lstStyle/>
          <a:p>
            <a:endParaRPr sz="1634"/>
          </a:p>
        </p:txBody>
      </p:sp>
      <p:sp>
        <p:nvSpPr>
          <p:cNvPr id="147" name="object 147"/>
          <p:cNvSpPr/>
          <p:nvPr/>
        </p:nvSpPr>
        <p:spPr>
          <a:xfrm>
            <a:off x="7434173" y="4336100"/>
            <a:ext cx="502536" cy="374597"/>
          </a:xfrm>
          <a:custGeom>
            <a:avLst/>
            <a:gdLst/>
            <a:ahLst/>
            <a:cxnLst/>
            <a:rect l="l" t="t" r="r" b="b"/>
            <a:pathLst>
              <a:path w="553720" h="412750">
                <a:moveTo>
                  <a:pt x="0" y="0"/>
                </a:moveTo>
                <a:lnTo>
                  <a:pt x="553720" y="412750"/>
                </a:lnTo>
              </a:path>
            </a:pathLst>
          </a:custGeom>
          <a:ln w="36659">
            <a:solidFill>
              <a:srgbClr val="000000"/>
            </a:solidFill>
          </a:ln>
        </p:spPr>
        <p:txBody>
          <a:bodyPr wrap="square" lIns="0" tIns="0" rIns="0" bIns="0" rtlCol="0"/>
          <a:lstStyle/>
          <a:p>
            <a:endParaRPr sz="1634"/>
          </a:p>
        </p:txBody>
      </p:sp>
      <p:sp>
        <p:nvSpPr>
          <p:cNvPr id="148" name="object 148"/>
          <p:cNvSpPr/>
          <p:nvPr/>
        </p:nvSpPr>
        <p:spPr>
          <a:xfrm>
            <a:off x="2739614" y="3400185"/>
            <a:ext cx="448363" cy="207469"/>
          </a:xfrm>
          <a:custGeom>
            <a:avLst/>
            <a:gdLst/>
            <a:ahLst/>
            <a:cxnLst/>
            <a:rect l="l" t="t" r="r" b="b"/>
            <a:pathLst>
              <a:path w="494030" h="228600">
                <a:moveTo>
                  <a:pt x="494029" y="0"/>
                </a:moveTo>
                <a:lnTo>
                  <a:pt x="0" y="0"/>
                </a:lnTo>
                <a:lnTo>
                  <a:pt x="0" y="228600"/>
                </a:lnTo>
                <a:lnTo>
                  <a:pt x="494029" y="228600"/>
                </a:lnTo>
                <a:lnTo>
                  <a:pt x="494029" y="0"/>
                </a:lnTo>
                <a:close/>
              </a:path>
            </a:pathLst>
          </a:custGeom>
          <a:solidFill>
            <a:srgbClr val="7F007F"/>
          </a:solidFill>
        </p:spPr>
        <p:txBody>
          <a:bodyPr wrap="square" lIns="0" tIns="0" rIns="0" bIns="0" rtlCol="0"/>
          <a:lstStyle/>
          <a:p>
            <a:endParaRPr sz="1634"/>
          </a:p>
        </p:txBody>
      </p:sp>
      <p:sp>
        <p:nvSpPr>
          <p:cNvPr id="149" name="object 149"/>
          <p:cNvSpPr/>
          <p:nvPr/>
        </p:nvSpPr>
        <p:spPr>
          <a:xfrm>
            <a:off x="2739614" y="3400185"/>
            <a:ext cx="448363" cy="207469"/>
          </a:xfrm>
          <a:custGeom>
            <a:avLst/>
            <a:gdLst/>
            <a:ahLst/>
            <a:cxnLst/>
            <a:rect l="l" t="t" r="r" b="b"/>
            <a:pathLst>
              <a:path w="494030" h="228600">
                <a:moveTo>
                  <a:pt x="247650" y="228600"/>
                </a:moveTo>
                <a:lnTo>
                  <a:pt x="0" y="228600"/>
                </a:lnTo>
                <a:lnTo>
                  <a:pt x="0" y="0"/>
                </a:lnTo>
                <a:lnTo>
                  <a:pt x="494029" y="0"/>
                </a:lnTo>
                <a:lnTo>
                  <a:pt x="494029" y="228600"/>
                </a:lnTo>
                <a:lnTo>
                  <a:pt x="247650" y="228600"/>
                </a:lnTo>
                <a:close/>
              </a:path>
            </a:pathLst>
          </a:custGeom>
          <a:ln w="3175">
            <a:solidFill>
              <a:srgbClr val="000000"/>
            </a:solidFill>
          </a:ln>
        </p:spPr>
        <p:txBody>
          <a:bodyPr wrap="square" lIns="0" tIns="0" rIns="0" bIns="0" rtlCol="0"/>
          <a:lstStyle/>
          <a:p>
            <a:endParaRPr sz="1634"/>
          </a:p>
        </p:txBody>
      </p:sp>
      <p:sp>
        <p:nvSpPr>
          <p:cNvPr id="150" name="object 150"/>
          <p:cNvSpPr/>
          <p:nvPr/>
        </p:nvSpPr>
        <p:spPr>
          <a:xfrm>
            <a:off x="3555658" y="3683726"/>
            <a:ext cx="2725911" cy="0"/>
          </a:xfrm>
          <a:custGeom>
            <a:avLst/>
            <a:gdLst/>
            <a:ahLst/>
            <a:cxnLst/>
            <a:rect l="l" t="t" r="r" b="b"/>
            <a:pathLst>
              <a:path w="3003550">
                <a:moveTo>
                  <a:pt x="0" y="0"/>
                </a:moveTo>
                <a:lnTo>
                  <a:pt x="3003550" y="0"/>
                </a:lnTo>
              </a:path>
            </a:pathLst>
          </a:custGeom>
          <a:ln w="55880">
            <a:solidFill>
              <a:srgbClr val="FF0000"/>
            </a:solidFill>
          </a:ln>
        </p:spPr>
        <p:txBody>
          <a:bodyPr wrap="square" lIns="0" tIns="0" rIns="0" bIns="0" rtlCol="0"/>
          <a:lstStyle/>
          <a:p>
            <a:endParaRPr sz="1634"/>
          </a:p>
        </p:txBody>
      </p:sp>
      <p:sp>
        <p:nvSpPr>
          <p:cNvPr id="151" name="object 151"/>
          <p:cNvSpPr/>
          <p:nvPr/>
        </p:nvSpPr>
        <p:spPr>
          <a:xfrm>
            <a:off x="3347037" y="3596128"/>
            <a:ext cx="260489" cy="174043"/>
          </a:xfrm>
          <a:custGeom>
            <a:avLst/>
            <a:gdLst/>
            <a:ahLst/>
            <a:cxnLst/>
            <a:rect l="l" t="t" r="r" b="b"/>
            <a:pathLst>
              <a:path w="287019" h="191770">
                <a:moveTo>
                  <a:pt x="287019" y="0"/>
                </a:moveTo>
                <a:lnTo>
                  <a:pt x="0" y="95250"/>
                </a:lnTo>
                <a:lnTo>
                  <a:pt x="287019" y="191770"/>
                </a:lnTo>
                <a:lnTo>
                  <a:pt x="287019" y="0"/>
                </a:lnTo>
                <a:close/>
              </a:path>
            </a:pathLst>
          </a:custGeom>
          <a:solidFill>
            <a:srgbClr val="FF0000"/>
          </a:solidFill>
        </p:spPr>
        <p:txBody>
          <a:bodyPr wrap="square" lIns="0" tIns="0" rIns="0" bIns="0" rtlCol="0"/>
          <a:lstStyle/>
          <a:p>
            <a:endParaRPr sz="1634"/>
          </a:p>
        </p:txBody>
      </p:sp>
      <p:sp>
        <p:nvSpPr>
          <p:cNvPr id="152" name="object 152"/>
          <p:cNvSpPr/>
          <p:nvPr/>
        </p:nvSpPr>
        <p:spPr>
          <a:xfrm>
            <a:off x="5949618" y="3666437"/>
            <a:ext cx="348087" cy="315814"/>
          </a:xfrm>
          <a:custGeom>
            <a:avLst/>
            <a:gdLst/>
            <a:ahLst/>
            <a:cxnLst/>
            <a:rect l="l" t="t" r="r" b="b"/>
            <a:pathLst>
              <a:path w="383539" h="347979">
                <a:moveTo>
                  <a:pt x="347979" y="0"/>
                </a:moveTo>
                <a:lnTo>
                  <a:pt x="0" y="306069"/>
                </a:lnTo>
                <a:lnTo>
                  <a:pt x="19050" y="326389"/>
                </a:lnTo>
                <a:lnTo>
                  <a:pt x="36829" y="347979"/>
                </a:lnTo>
                <a:lnTo>
                  <a:pt x="383539" y="40639"/>
                </a:lnTo>
                <a:lnTo>
                  <a:pt x="347979" y="0"/>
                </a:lnTo>
                <a:close/>
              </a:path>
            </a:pathLst>
          </a:custGeom>
          <a:solidFill>
            <a:srgbClr val="FF0000"/>
          </a:solidFill>
        </p:spPr>
        <p:txBody>
          <a:bodyPr wrap="square" lIns="0" tIns="0" rIns="0" bIns="0" rtlCol="0"/>
          <a:lstStyle/>
          <a:p>
            <a:endParaRPr sz="1634"/>
          </a:p>
        </p:txBody>
      </p:sp>
      <p:sp>
        <p:nvSpPr>
          <p:cNvPr id="153" name="object 153"/>
          <p:cNvSpPr/>
          <p:nvPr/>
        </p:nvSpPr>
        <p:spPr>
          <a:xfrm>
            <a:off x="5810154" y="3863533"/>
            <a:ext cx="253573" cy="237437"/>
          </a:xfrm>
          <a:custGeom>
            <a:avLst/>
            <a:gdLst/>
            <a:ahLst/>
            <a:cxnLst/>
            <a:rect l="l" t="t" r="r" b="b"/>
            <a:pathLst>
              <a:path w="279400" h="261620">
                <a:moveTo>
                  <a:pt x="152400" y="0"/>
                </a:moveTo>
                <a:lnTo>
                  <a:pt x="0" y="261620"/>
                </a:lnTo>
                <a:lnTo>
                  <a:pt x="279400" y="143510"/>
                </a:lnTo>
                <a:lnTo>
                  <a:pt x="152400" y="0"/>
                </a:lnTo>
                <a:close/>
              </a:path>
            </a:pathLst>
          </a:custGeom>
          <a:solidFill>
            <a:srgbClr val="FF0000"/>
          </a:solidFill>
        </p:spPr>
        <p:txBody>
          <a:bodyPr wrap="square" lIns="0" tIns="0" rIns="0" bIns="0" rtlCol="0"/>
          <a:lstStyle/>
          <a:p>
            <a:endParaRPr sz="1634"/>
          </a:p>
        </p:txBody>
      </p:sp>
      <p:sp>
        <p:nvSpPr>
          <p:cNvPr id="154" name="object 154"/>
          <p:cNvSpPr/>
          <p:nvPr/>
        </p:nvSpPr>
        <p:spPr>
          <a:xfrm>
            <a:off x="3373548" y="3826649"/>
            <a:ext cx="3080913" cy="962425"/>
          </a:xfrm>
          <a:custGeom>
            <a:avLst/>
            <a:gdLst/>
            <a:ahLst/>
            <a:cxnLst/>
            <a:rect l="l" t="t" r="r" b="b"/>
            <a:pathLst>
              <a:path w="3394710" h="1060450">
                <a:moveTo>
                  <a:pt x="3379469" y="0"/>
                </a:moveTo>
                <a:lnTo>
                  <a:pt x="0" y="1008380"/>
                </a:lnTo>
                <a:lnTo>
                  <a:pt x="7619" y="1033780"/>
                </a:lnTo>
                <a:lnTo>
                  <a:pt x="16509" y="1060450"/>
                </a:lnTo>
                <a:lnTo>
                  <a:pt x="3394710" y="53339"/>
                </a:lnTo>
                <a:lnTo>
                  <a:pt x="3379469" y="0"/>
                </a:lnTo>
                <a:close/>
              </a:path>
            </a:pathLst>
          </a:custGeom>
          <a:solidFill>
            <a:srgbClr val="FF0000"/>
          </a:solidFill>
        </p:spPr>
        <p:txBody>
          <a:bodyPr wrap="square" lIns="0" tIns="0" rIns="0" bIns="0" rtlCol="0"/>
          <a:lstStyle/>
          <a:p>
            <a:endParaRPr sz="1634"/>
          </a:p>
        </p:txBody>
      </p:sp>
      <p:sp>
        <p:nvSpPr>
          <p:cNvPr id="155" name="object 155"/>
          <p:cNvSpPr/>
          <p:nvPr/>
        </p:nvSpPr>
        <p:spPr>
          <a:xfrm>
            <a:off x="3181062" y="4666898"/>
            <a:ext cx="274320" cy="167128"/>
          </a:xfrm>
          <a:custGeom>
            <a:avLst/>
            <a:gdLst/>
            <a:ahLst/>
            <a:cxnLst/>
            <a:rect l="l" t="t" r="r" b="b"/>
            <a:pathLst>
              <a:path w="302260" h="184150">
                <a:moveTo>
                  <a:pt x="247650" y="0"/>
                </a:moveTo>
                <a:lnTo>
                  <a:pt x="0" y="173990"/>
                </a:lnTo>
                <a:lnTo>
                  <a:pt x="302260" y="184150"/>
                </a:lnTo>
                <a:lnTo>
                  <a:pt x="247650" y="0"/>
                </a:lnTo>
                <a:close/>
              </a:path>
            </a:pathLst>
          </a:custGeom>
          <a:solidFill>
            <a:srgbClr val="FF0000"/>
          </a:solidFill>
        </p:spPr>
        <p:txBody>
          <a:bodyPr wrap="square" lIns="0" tIns="0" rIns="0" bIns="0" rtlCol="0"/>
          <a:lstStyle/>
          <a:p>
            <a:endParaRPr sz="1634"/>
          </a:p>
        </p:txBody>
      </p:sp>
      <p:sp>
        <p:nvSpPr>
          <p:cNvPr id="156" name="object 156"/>
          <p:cNvSpPr/>
          <p:nvPr/>
        </p:nvSpPr>
        <p:spPr>
          <a:xfrm>
            <a:off x="4179218" y="3828954"/>
            <a:ext cx="2281005" cy="1332411"/>
          </a:xfrm>
          <a:custGeom>
            <a:avLst/>
            <a:gdLst/>
            <a:ahLst/>
            <a:cxnLst/>
            <a:rect l="l" t="t" r="r" b="b"/>
            <a:pathLst>
              <a:path w="2513329" h="1468120">
                <a:moveTo>
                  <a:pt x="2485390" y="0"/>
                </a:moveTo>
                <a:lnTo>
                  <a:pt x="0" y="1419860"/>
                </a:lnTo>
                <a:lnTo>
                  <a:pt x="27940" y="1468120"/>
                </a:lnTo>
                <a:lnTo>
                  <a:pt x="2513330" y="48260"/>
                </a:lnTo>
                <a:lnTo>
                  <a:pt x="2485390" y="0"/>
                </a:lnTo>
                <a:close/>
              </a:path>
            </a:pathLst>
          </a:custGeom>
          <a:solidFill>
            <a:srgbClr val="FF0000"/>
          </a:solidFill>
        </p:spPr>
        <p:txBody>
          <a:bodyPr wrap="square" lIns="0" tIns="0" rIns="0" bIns="0" rtlCol="0"/>
          <a:lstStyle/>
          <a:p>
            <a:endParaRPr sz="1634"/>
          </a:p>
        </p:txBody>
      </p:sp>
      <p:sp>
        <p:nvSpPr>
          <p:cNvPr id="157" name="object 157"/>
          <p:cNvSpPr/>
          <p:nvPr/>
        </p:nvSpPr>
        <p:spPr>
          <a:xfrm>
            <a:off x="4010937" y="5038036"/>
            <a:ext cx="269710" cy="205164"/>
          </a:xfrm>
          <a:custGeom>
            <a:avLst/>
            <a:gdLst/>
            <a:ahLst/>
            <a:cxnLst/>
            <a:rect l="l" t="t" r="r" b="b"/>
            <a:pathLst>
              <a:path w="297180" h="226060">
                <a:moveTo>
                  <a:pt x="201930" y="0"/>
                </a:moveTo>
                <a:lnTo>
                  <a:pt x="0" y="226059"/>
                </a:lnTo>
                <a:lnTo>
                  <a:pt x="297180" y="166369"/>
                </a:lnTo>
                <a:lnTo>
                  <a:pt x="201930" y="0"/>
                </a:lnTo>
                <a:close/>
              </a:path>
            </a:pathLst>
          </a:custGeom>
          <a:solidFill>
            <a:srgbClr val="FF0000"/>
          </a:solidFill>
        </p:spPr>
        <p:txBody>
          <a:bodyPr wrap="square" lIns="0" tIns="0" rIns="0" bIns="0" rtlCol="0"/>
          <a:lstStyle/>
          <a:p>
            <a:endParaRPr sz="1634"/>
          </a:p>
        </p:txBody>
      </p:sp>
      <p:sp>
        <p:nvSpPr>
          <p:cNvPr id="158" name="object 158"/>
          <p:cNvSpPr/>
          <p:nvPr/>
        </p:nvSpPr>
        <p:spPr>
          <a:xfrm>
            <a:off x="5758287" y="3834717"/>
            <a:ext cx="708852" cy="844859"/>
          </a:xfrm>
          <a:custGeom>
            <a:avLst/>
            <a:gdLst/>
            <a:ahLst/>
            <a:cxnLst/>
            <a:rect l="l" t="t" r="r" b="b"/>
            <a:pathLst>
              <a:path w="781050" h="930910">
                <a:moveTo>
                  <a:pt x="737870" y="0"/>
                </a:moveTo>
                <a:lnTo>
                  <a:pt x="0" y="895350"/>
                </a:lnTo>
                <a:lnTo>
                  <a:pt x="20320" y="913130"/>
                </a:lnTo>
                <a:lnTo>
                  <a:pt x="41910" y="930910"/>
                </a:lnTo>
                <a:lnTo>
                  <a:pt x="781050" y="35560"/>
                </a:lnTo>
                <a:lnTo>
                  <a:pt x="737870" y="0"/>
                </a:lnTo>
                <a:close/>
              </a:path>
            </a:pathLst>
          </a:custGeom>
          <a:solidFill>
            <a:srgbClr val="FF0000"/>
          </a:solidFill>
        </p:spPr>
        <p:txBody>
          <a:bodyPr wrap="square" lIns="0" tIns="0" rIns="0" bIns="0" rtlCol="0"/>
          <a:lstStyle/>
          <a:p>
            <a:endParaRPr sz="1634"/>
          </a:p>
        </p:txBody>
      </p:sp>
      <p:sp>
        <p:nvSpPr>
          <p:cNvPr id="159" name="object 159"/>
          <p:cNvSpPr/>
          <p:nvPr/>
        </p:nvSpPr>
        <p:spPr>
          <a:xfrm>
            <a:off x="5644179" y="4567773"/>
            <a:ext cx="232826" cy="257031"/>
          </a:xfrm>
          <a:custGeom>
            <a:avLst/>
            <a:gdLst/>
            <a:ahLst/>
            <a:cxnLst/>
            <a:rect l="l" t="t" r="r" b="b"/>
            <a:pathLst>
              <a:path w="256539" h="283210">
                <a:moveTo>
                  <a:pt x="109219" y="0"/>
                </a:moveTo>
                <a:lnTo>
                  <a:pt x="0" y="283209"/>
                </a:lnTo>
                <a:lnTo>
                  <a:pt x="256539" y="121919"/>
                </a:lnTo>
                <a:lnTo>
                  <a:pt x="109219" y="0"/>
                </a:lnTo>
                <a:close/>
              </a:path>
            </a:pathLst>
          </a:custGeom>
          <a:solidFill>
            <a:srgbClr val="FF0000"/>
          </a:solidFill>
        </p:spPr>
        <p:txBody>
          <a:bodyPr wrap="square" lIns="0" tIns="0" rIns="0" bIns="0" rtlCol="0"/>
          <a:lstStyle/>
          <a:p>
            <a:endParaRPr sz="1634"/>
          </a:p>
        </p:txBody>
      </p:sp>
      <p:sp>
        <p:nvSpPr>
          <p:cNvPr id="160" name="object 160"/>
          <p:cNvSpPr/>
          <p:nvPr/>
        </p:nvSpPr>
        <p:spPr>
          <a:xfrm>
            <a:off x="6429102" y="3834717"/>
            <a:ext cx="731904" cy="847165"/>
          </a:xfrm>
          <a:custGeom>
            <a:avLst/>
            <a:gdLst/>
            <a:ahLst/>
            <a:cxnLst/>
            <a:rect l="l" t="t" r="r" b="b"/>
            <a:pathLst>
              <a:path w="806450" h="933450">
                <a:moveTo>
                  <a:pt x="41910" y="0"/>
                </a:moveTo>
                <a:lnTo>
                  <a:pt x="20320" y="17780"/>
                </a:lnTo>
                <a:lnTo>
                  <a:pt x="0" y="35560"/>
                </a:lnTo>
                <a:lnTo>
                  <a:pt x="764540" y="933450"/>
                </a:lnTo>
                <a:lnTo>
                  <a:pt x="786130" y="915670"/>
                </a:lnTo>
                <a:lnTo>
                  <a:pt x="806450" y="899160"/>
                </a:lnTo>
                <a:lnTo>
                  <a:pt x="41910" y="0"/>
                </a:lnTo>
                <a:close/>
              </a:path>
            </a:pathLst>
          </a:custGeom>
          <a:solidFill>
            <a:srgbClr val="FF0000"/>
          </a:solidFill>
        </p:spPr>
        <p:txBody>
          <a:bodyPr wrap="square" lIns="0" tIns="0" rIns="0" bIns="0" rtlCol="0"/>
          <a:lstStyle/>
          <a:p>
            <a:endParaRPr sz="1634"/>
          </a:p>
        </p:txBody>
      </p:sp>
      <p:sp>
        <p:nvSpPr>
          <p:cNvPr id="161" name="object 161"/>
          <p:cNvSpPr/>
          <p:nvPr/>
        </p:nvSpPr>
        <p:spPr>
          <a:xfrm>
            <a:off x="7042290" y="4570079"/>
            <a:ext cx="235131" cy="254726"/>
          </a:xfrm>
          <a:custGeom>
            <a:avLst/>
            <a:gdLst/>
            <a:ahLst/>
            <a:cxnLst/>
            <a:rect l="l" t="t" r="r" b="b"/>
            <a:pathLst>
              <a:path w="259079" h="280670">
                <a:moveTo>
                  <a:pt x="146050" y="0"/>
                </a:moveTo>
                <a:lnTo>
                  <a:pt x="0" y="124460"/>
                </a:lnTo>
                <a:lnTo>
                  <a:pt x="259079" y="280669"/>
                </a:lnTo>
                <a:lnTo>
                  <a:pt x="146050" y="0"/>
                </a:lnTo>
                <a:close/>
              </a:path>
            </a:pathLst>
          </a:custGeom>
          <a:solidFill>
            <a:srgbClr val="FF0000"/>
          </a:solidFill>
        </p:spPr>
        <p:txBody>
          <a:bodyPr wrap="square" lIns="0" tIns="0" rIns="0" bIns="0" rtlCol="0"/>
          <a:lstStyle/>
          <a:p>
            <a:endParaRPr sz="1634"/>
          </a:p>
        </p:txBody>
      </p:sp>
      <p:sp>
        <p:nvSpPr>
          <p:cNvPr id="162" name="object 162"/>
          <p:cNvSpPr/>
          <p:nvPr/>
        </p:nvSpPr>
        <p:spPr>
          <a:xfrm>
            <a:off x="6598536" y="3665285"/>
            <a:ext cx="1333564" cy="1052328"/>
          </a:xfrm>
          <a:custGeom>
            <a:avLst/>
            <a:gdLst/>
            <a:ahLst/>
            <a:cxnLst/>
            <a:rect l="l" t="t" r="r" b="b"/>
            <a:pathLst>
              <a:path w="1469390" h="1159510">
                <a:moveTo>
                  <a:pt x="34289" y="0"/>
                </a:moveTo>
                <a:lnTo>
                  <a:pt x="16509" y="21589"/>
                </a:lnTo>
                <a:lnTo>
                  <a:pt x="0" y="43179"/>
                </a:lnTo>
                <a:lnTo>
                  <a:pt x="1435100" y="1159510"/>
                </a:lnTo>
                <a:lnTo>
                  <a:pt x="1451609" y="1137920"/>
                </a:lnTo>
                <a:lnTo>
                  <a:pt x="1469389" y="1116330"/>
                </a:lnTo>
                <a:lnTo>
                  <a:pt x="34289" y="0"/>
                </a:lnTo>
                <a:close/>
              </a:path>
            </a:pathLst>
          </a:custGeom>
          <a:solidFill>
            <a:srgbClr val="FF0000"/>
          </a:solidFill>
        </p:spPr>
        <p:txBody>
          <a:bodyPr wrap="square" lIns="0" tIns="0" rIns="0" bIns="0" rtlCol="0"/>
          <a:lstStyle/>
          <a:p>
            <a:endParaRPr sz="1634"/>
          </a:p>
        </p:txBody>
      </p:sp>
      <p:sp>
        <p:nvSpPr>
          <p:cNvPr id="163" name="object 163"/>
          <p:cNvSpPr/>
          <p:nvPr/>
        </p:nvSpPr>
        <p:spPr>
          <a:xfrm>
            <a:off x="7821450" y="4597741"/>
            <a:ext cx="260489" cy="228216"/>
          </a:xfrm>
          <a:custGeom>
            <a:avLst/>
            <a:gdLst/>
            <a:ahLst/>
            <a:cxnLst/>
            <a:rect l="l" t="t" r="r" b="b"/>
            <a:pathLst>
              <a:path w="287020" h="251460">
                <a:moveTo>
                  <a:pt x="118109" y="0"/>
                </a:moveTo>
                <a:lnTo>
                  <a:pt x="0" y="151130"/>
                </a:lnTo>
                <a:lnTo>
                  <a:pt x="287019" y="251460"/>
                </a:lnTo>
                <a:lnTo>
                  <a:pt x="118109" y="0"/>
                </a:lnTo>
                <a:close/>
              </a:path>
            </a:pathLst>
          </a:custGeom>
          <a:solidFill>
            <a:srgbClr val="FF0000"/>
          </a:solidFill>
        </p:spPr>
        <p:txBody>
          <a:bodyPr wrap="square" lIns="0" tIns="0" rIns="0" bIns="0" rtlCol="0"/>
          <a:lstStyle/>
          <a:p>
            <a:endParaRPr sz="1634"/>
          </a:p>
        </p:txBody>
      </p:sp>
      <p:sp>
        <p:nvSpPr>
          <p:cNvPr id="164" name="object 164"/>
          <p:cNvSpPr/>
          <p:nvPr/>
        </p:nvSpPr>
        <p:spPr>
          <a:xfrm>
            <a:off x="6607756" y="3660674"/>
            <a:ext cx="1526049" cy="417243"/>
          </a:xfrm>
          <a:custGeom>
            <a:avLst/>
            <a:gdLst/>
            <a:ahLst/>
            <a:cxnLst/>
            <a:rect l="l" t="t" r="r" b="b"/>
            <a:pathLst>
              <a:path w="1681479" h="459739">
                <a:moveTo>
                  <a:pt x="12700" y="0"/>
                </a:moveTo>
                <a:lnTo>
                  <a:pt x="0" y="53339"/>
                </a:lnTo>
                <a:lnTo>
                  <a:pt x="1667510" y="459739"/>
                </a:lnTo>
                <a:lnTo>
                  <a:pt x="1675129" y="433069"/>
                </a:lnTo>
                <a:lnTo>
                  <a:pt x="1681479" y="406399"/>
                </a:lnTo>
                <a:lnTo>
                  <a:pt x="12700" y="0"/>
                </a:lnTo>
                <a:close/>
              </a:path>
            </a:pathLst>
          </a:custGeom>
          <a:solidFill>
            <a:srgbClr val="FF0000"/>
          </a:solidFill>
        </p:spPr>
        <p:txBody>
          <a:bodyPr wrap="square" lIns="0" tIns="0" rIns="0" bIns="0" rtlCol="0"/>
          <a:lstStyle/>
          <a:p>
            <a:endParaRPr sz="1634"/>
          </a:p>
        </p:txBody>
      </p:sp>
      <p:sp>
        <p:nvSpPr>
          <p:cNvPr id="165" name="object 165"/>
          <p:cNvSpPr/>
          <p:nvPr/>
        </p:nvSpPr>
        <p:spPr>
          <a:xfrm>
            <a:off x="8055428" y="3956892"/>
            <a:ext cx="275473" cy="169433"/>
          </a:xfrm>
          <a:custGeom>
            <a:avLst/>
            <a:gdLst/>
            <a:ahLst/>
            <a:cxnLst/>
            <a:rect l="l" t="t" r="r" b="b"/>
            <a:pathLst>
              <a:path w="303529" h="186689">
                <a:moveTo>
                  <a:pt x="45720" y="0"/>
                </a:moveTo>
                <a:lnTo>
                  <a:pt x="0" y="186689"/>
                </a:lnTo>
                <a:lnTo>
                  <a:pt x="303529" y="161289"/>
                </a:lnTo>
                <a:lnTo>
                  <a:pt x="45720" y="0"/>
                </a:lnTo>
                <a:close/>
              </a:path>
            </a:pathLst>
          </a:custGeom>
          <a:solidFill>
            <a:srgbClr val="FF0000"/>
          </a:solidFill>
        </p:spPr>
        <p:txBody>
          <a:bodyPr wrap="square" lIns="0" tIns="0" rIns="0" bIns="0" rtlCol="0"/>
          <a:lstStyle/>
          <a:p>
            <a:endParaRPr sz="1634"/>
          </a:p>
        </p:txBody>
      </p:sp>
      <p:sp>
        <p:nvSpPr>
          <p:cNvPr id="166" name="object 166"/>
          <p:cNvSpPr/>
          <p:nvPr/>
        </p:nvSpPr>
        <p:spPr>
          <a:xfrm>
            <a:off x="6613519" y="3684878"/>
            <a:ext cx="1092670" cy="0"/>
          </a:xfrm>
          <a:custGeom>
            <a:avLst/>
            <a:gdLst/>
            <a:ahLst/>
            <a:cxnLst/>
            <a:rect l="l" t="t" r="r" b="b"/>
            <a:pathLst>
              <a:path w="1203959">
                <a:moveTo>
                  <a:pt x="0" y="0"/>
                </a:moveTo>
                <a:lnTo>
                  <a:pt x="1203960" y="0"/>
                </a:lnTo>
              </a:path>
            </a:pathLst>
          </a:custGeom>
          <a:ln w="55879">
            <a:solidFill>
              <a:srgbClr val="FF0000"/>
            </a:solidFill>
          </a:ln>
        </p:spPr>
        <p:txBody>
          <a:bodyPr wrap="square" lIns="0" tIns="0" rIns="0" bIns="0" rtlCol="0"/>
          <a:lstStyle/>
          <a:p>
            <a:endParaRPr sz="1634"/>
          </a:p>
        </p:txBody>
      </p:sp>
      <p:sp>
        <p:nvSpPr>
          <p:cNvPr id="167" name="object 167"/>
          <p:cNvSpPr/>
          <p:nvPr/>
        </p:nvSpPr>
        <p:spPr>
          <a:xfrm>
            <a:off x="7654322" y="3598433"/>
            <a:ext cx="261641" cy="174043"/>
          </a:xfrm>
          <a:custGeom>
            <a:avLst/>
            <a:gdLst/>
            <a:ahLst/>
            <a:cxnLst/>
            <a:rect l="l" t="t" r="r" b="b"/>
            <a:pathLst>
              <a:path w="288290" h="191770">
                <a:moveTo>
                  <a:pt x="0" y="0"/>
                </a:moveTo>
                <a:lnTo>
                  <a:pt x="0" y="191770"/>
                </a:lnTo>
                <a:lnTo>
                  <a:pt x="288289" y="95250"/>
                </a:lnTo>
                <a:lnTo>
                  <a:pt x="0" y="0"/>
                </a:lnTo>
                <a:close/>
              </a:path>
            </a:pathLst>
          </a:custGeom>
          <a:solidFill>
            <a:srgbClr val="FF0000"/>
          </a:solidFill>
        </p:spPr>
        <p:txBody>
          <a:bodyPr wrap="square" lIns="0" tIns="0" rIns="0" bIns="0" rtlCol="0"/>
          <a:lstStyle/>
          <a:p>
            <a:endParaRPr sz="1634"/>
          </a:p>
        </p:txBody>
      </p:sp>
      <p:sp>
        <p:nvSpPr>
          <p:cNvPr id="168" name="object 168"/>
          <p:cNvSpPr/>
          <p:nvPr/>
        </p:nvSpPr>
        <p:spPr>
          <a:xfrm>
            <a:off x="2491804" y="3125865"/>
            <a:ext cx="411480" cy="404564"/>
          </a:xfrm>
          <a:prstGeom prst="rect">
            <a:avLst/>
          </a:prstGeom>
          <a:blipFill>
            <a:blip r:embed="rId3" cstate="print"/>
            <a:stretch>
              <a:fillRect/>
            </a:stretch>
          </a:blipFill>
        </p:spPr>
        <p:txBody>
          <a:bodyPr wrap="square" lIns="0" tIns="0" rIns="0" bIns="0" rtlCol="0"/>
          <a:lstStyle/>
          <a:p>
            <a:endParaRPr sz="1634"/>
          </a:p>
        </p:txBody>
      </p:sp>
      <p:sp>
        <p:nvSpPr>
          <p:cNvPr id="169" name="object 169"/>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70" name="object 170"/>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71" name="object 171"/>
          <p:cNvSpPr txBox="1">
            <a:spLocks noGrp="1"/>
          </p:cNvSpPr>
          <p:nvPr>
            <p:ph type="body" idx="1"/>
          </p:nvPr>
        </p:nvSpPr>
        <p:spPr>
          <a:xfrm>
            <a:off x="2072932" y="1270173"/>
            <a:ext cx="7463180" cy="2335722"/>
          </a:xfrm>
          <a:prstGeom prst="rect">
            <a:avLst/>
          </a:prstGeom>
        </p:spPr>
        <p:txBody>
          <a:bodyPr vert="horz" wrap="square" lIns="0" tIns="40341" rIns="0" bIns="0" rtlCol="0">
            <a:spAutoFit/>
          </a:bodyPr>
          <a:lstStyle/>
          <a:p>
            <a:pPr marL="176923">
              <a:spcBef>
                <a:spcPts val="318"/>
              </a:spcBef>
            </a:pPr>
            <a:r>
              <a:rPr spc="-127"/>
              <a:t>void dput(struct dentry *dentry)</a:t>
            </a:r>
          </a:p>
          <a:p>
            <a:pPr marL="176923">
              <a:spcBef>
                <a:spcPts val="227"/>
              </a:spcBef>
            </a:pPr>
            <a:r>
              <a:rPr spc="-127"/>
              <a:t>{</a:t>
            </a:r>
          </a:p>
          <a:p>
            <a:pPr marL="1051165" marR="725557" indent="-436833">
              <a:lnSpc>
                <a:spcPts val="2196"/>
              </a:lnSpc>
              <a:spcBef>
                <a:spcPts val="104"/>
              </a:spcBef>
            </a:pPr>
            <a:r>
              <a:rPr spc="-127"/>
              <a:t>if (!atomic_dec_and_test(&amp;dentry-&gt;ref))  return;</a:t>
            </a:r>
          </a:p>
          <a:p>
            <a:pPr marL="614333">
              <a:spcBef>
                <a:spcPts val="113"/>
              </a:spcBef>
            </a:pPr>
            <a:r>
              <a:rPr spc="-127"/>
              <a:t>dentry_free(dentry);</a:t>
            </a:r>
          </a:p>
          <a:p>
            <a:pPr marL="176923">
              <a:spcBef>
                <a:spcPts val="222"/>
              </a:spcBef>
            </a:pPr>
            <a:r>
              <a:rPr spc="-127"/>
              <a:t>}</a:t>
            </a:r>
            <a:endParaRPr spc="-127" dirty="0"/>
          </a:p>
        </p:txBody>
      </p:sp>
      <p:sp>
        <p:nvSpPr>
          <p:cNvPr id="172" name="object 172"/>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73" name="object 173"/>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74" name="object 174"/>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
        <p:nvSpPr>
          <p:cNvPr id="175" name="object 175"/>
          <p:cNvSpPr txBox="1"/>
          <p:nvPr/>
        </p:nvSpPr>
        <p:spPr>
          <a:xfrm>
            <a:off x="2295863" y="5897441"/>
            <a:ext cx="6562357" cy="758924"/>
          </a:xfrm>
          <a:prstGeom prst="rect">
            <a:avLst/>
          </a:prstGeom>
        </p:spPr>
        <p:txBody>
          <a:bodyPr vert="horz" wrap="square" lIns="0" tIns="14984" rIns="0" bIns="0" rtlCol="0">
            <a:spAutoFit/>
          </a:bodyPr>
          <a:lstStyle/>
          <a:p>
            <a:pPr marL="11526" marR="4611">
              <a:lnSpc>
                <a:spcPts val="2850"/>
              </a:lnSpc>
              <a:spcBef>
                <a:spcPts val="118"/>
              </a:spcBef>
            </a:pPr>
            <a:r>
              <a:rPr sz="2541" spc="-5" dirty="0">
                <a:latin typeface="Arial"/>
                <a:cs typeface="Arial"/>
              </a:rPr>
              <a:t>Contention </a:t>
            </a:r>
            <a:r>
              <a:rPr sz="2541" dirty="0">
                <a:latin typeface="Arial"/>
                <a:cs typeface="Arial"/>
              </a:rPr>
              <a:t>on a </a:t>
            </a:r>
            <a:r>
              <a:rPr sz="2541" spc="-5" dirty="0">
                <a:latin typeface="Arial"/>
                <a:cs typeface="Arial"/>
              </a:rPr>
              <a:t>reference </a:t>
            </a:r>
            <a:r>
              <a:rPr sz="2541" dirty="0">
                <a:latin typeface="Arial"/>
                <a:cs typeface="Arial"/>
              </a:rPr>
              <a:t>count congests </a:t>
            </a:r>
            <a:r>
              <a:rPr sz="2541" spc="-5" dirty="0">
                <a:latin typeface="Arial"/>
                <a:cs typeface="Arial"/>
              </a:rPr>
              <a:t>the  interconnect</a:t>
            </a:r>
            <a:endParaRPr sz="2541">
              <a:latin typeface="Arial"/>
              <a:cs typeface="Arial"/>
            </a:endParaRPr>
          </a:p>
        </p:txBody>
      </p:sp>
      <p:sp>
        <p:nvSpPr>
          <p:cNvPr id="176" name="object 176"/>
          <p:cNvSpPr txBox="1"/>
          <p:nvPr/>
        </p:nvSpPr>
        <p:spPr>
          <a:xfrm>
            <a:off x="2066494" y="6009059"/>
            <a:ext cx="138889" cy="175245"/>
          </a:xfrm>
          <a:prstGeom prst="rect">
            <a:avLst/>
          </a:prstGeom>
        </p:spPr>
        <p:txBody>
          <a:bodyPr vert="horz" wrap="square" lIns="0" tIns="576" rIns="0" bIns="0" rtlCol="0">
            <a:spAutoFit/>
          </a:bodyPr>
          <a:lstStyle/>
          <a:p>
            <a:pPr marL="11526">
              <a:spcBef>
                <a:spcPts val="5"/>
              </a:spcBef>
            </a:pPr>
            <a:r>
              <a:rPr sz="1135" spc="218" dirty="0">
                <a:latin typeface="Calibri"/>
                <a:cs typeface="Calibri"/>
              </a:rPr>
              <a:t>●</a:t>
            </a:r>
            <a:endParaRPr sz="1135">
              <a:latin typeface="Calibri"/>
              <a:cs typeface="Calibri"/>
            </a:endParaRPr>
          </a:p>
        </p:txBody>
      </p:sp>
    </p:spTree>
    <p:extLst>
      <p:ext uri="{BB962C8B-B14F-4D97-AF65-F5344CB8AC3E}">
        <p14:creationId xmlns:p14="http://schemas.microsoft.com/office/powerpoint/2010/main" val="18621278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object 2">
            <a:extLst>
              <a:ext uri="{FF2B5EF4-FFF2-40B4-BE49-F238E27FC236}">
                <a16:creationId xmlns:a16="http://schemas.microsoft.com/office/drawing/2014/main" id="{A09EB040-A0EE-484F-B7AF-D78F7A841958}"/>
              </a:ext>
            </a:extLst>
          </p:cNvPr>
          <p:cNvSpPr/>
          <p:nvPr/>
        </p:nvSpPr>
        <p:spPr>
          <a:xfrm>
            <a:off x="3031222" y="2192833"/>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598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598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5984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71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844962"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 name="object 12"/>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015086" y="3933840"/>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3015086" y="3933840"/>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430024" y="3933840"/>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430024" y="3933840"/>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844962" y="3933840"/>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844962" y="3933840"/>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605682" y="3359844"/>
            <a:ext cx="1245966" cy="1038497"/>
          </a:xfrm>
          <a:custGeom>
            <a:avLst/>
            <a:gdLst/>
            <a:ahLst/>
            <a:cxnLst/>
            <a:rect l="l" t="t" r="r" b="b"/>
            <a:pathLst>
              <a:path w="137287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378" y="1136767"/>
                </a:lnTo>
                <a:lnTo>
                  <a:pt x="1273151" y="1116000"/>
                </a:lnTo>
                <a:lnTo>
                  <a:pt x="1312703" y="1084580"/>
                </a:lnTo>
                <a:lnTo>
                  <a:pt x="1344318" y="1045115"/>
                </a:lnTo>
                <a:lnTo>
                  <a:pt x="1365279" y="1000219"/>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605682" y="3359844"/>
            <a:ext cx="1245966" cy="1038497"/>
          </a:xfrm>
          <a:custGeom>
            <a:avLst/>
            <a:gdLst/>
            <a:ahLst/>
            <a:cxnLst/>
            <a:rect l="l" t="t" r="r" b="b"/>
            <a:pathLst>
              <a:path w="137287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378" y="1136767"/>
                </a:lnTo>
                <a:lnTo>
                  <a:pt x="1273151" y="1116000"/>
                </a:lnTo>
                <a:lnTo>
                  <a:pt x="1312703" y="1084580"/>
                </a:lnTo>
                <a:lnTo>
                  <a:pt x="1344318" y="1045115"/>
                </a:lnTo>
                <a:lnTo>
                  <a:pt x="1365279" y="1000219"/>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605682" y="335984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648327"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24" name="object 24"/>
          <p:cNvSpPr/>
          <p:nvPr/>
        </p:nvSpPr>
        <p:spPr>
          <a:xfrm>
            <a:off x="4648327"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63265"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26" name="object 26"/>
          <p:cNvSpPr/>
          <p:nvPr/>
        </p:nvSpPr>
        <p:spPr>
          <a:xfrm>
            <a:off x="5063265"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5478203"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28" name="object 28"/>
          <p:cNvSpPr/>
          <p:nvPr/>
        </p:nvSpPr>
        <p:spPr>
          <a:xfrm>
            <a:off x="5478203"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0" name="object 30"/>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2" name="object 32"/>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4" name="object 34"/>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605682" y="4668050"/>
            <a:ext cx="1245966" cy="1037345"/>
          </a:xfrm>
          <a:custGeom>
            <a:avLst/>
            <a:gdLst/>
            <a:ahLst/>
            <a:cxnLst/>
            <a:rect l="l" t="t" r="r" b="b"/>
            <a:pathLst>
              <a:path w="137287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2875"/>
                </a:lnTo>
                <a:lnTo>
                  <a:pt x="1344318" y="98213"/>
                </a:lnTo>
                <a:lnTo>
                  <a:pt x="1312703" y="59055"/>
                </a:lnTo>
                <a:lnTo>
                  <a:pt x="1273151" y="27940"/>
                </a:lnTo>
                <a:lnTo>
                  <a:pt x="1228378" y="7408"/>
                </a:lnTo>
                <a:lnTo>
                  <a:pt x="1181100" y="0"/>
                </a:lnTo>
                <a:close/>
              </a:path>
            </a:pathLst>
          </a:custGeom>
          <a:solidFill>
            <a:srgbClr val="CCCCCC"/>
          </a:solidFill>
        </p:spPr>
        <p:txBody>
          <a:bodyPr wrap="square" lIns="0" tIns="0" rIns="0" bIns="0" rtlCol="0"/>
          <a:lstStyle/>
          <a:p>
            <a:endParaRPr sz="1634"/>
          </a:p>
        </p:txBody>
      </p:sp>
      <p:sp>
        <p:nvSpPr>
          <p:cNvPr id="36" name="object 36"/>
          <p:cNvSpPr/>
          <p:nvPr/>
        </p:nvSpPr>
        <p:spPr>
          <a:xfrm>
            <a:off x="4605682" y="4668050"/>
            <a:ext cx="1245966" cy="1037345"/>
          </a:xfrm>
          <a:custGeom>
            <a:avLst/>
            <a:gdLst/>
            <a:ahLst/>
            <a:cxnLst/>
            <a:rect l="l" t="t" r="r" b="b"/>
            <a:pathLst>
              <a:path w="137287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2875"/>
                </a:lnTo>
                <a:lnTo>
                  <a:pt x="1344318" y="98213"/>
                </a:lnTo>
                <a:lnTo>
                  <a:pt x="1312703" y="59054"/>
                </a:lnTo>
                <a:lnTo>
                  <a:pt x="1273151" y="27939"/>
                </a:lnTo>
                <a:lnTo>
                  <a:pt x="1228378"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4648327" y="482365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0" name="object 40"/>
          <p:cNvSpPr/>
          <p:nvPr/>
        </p:nvSpPr>
        <p:spPr>
          <a:xfrm>
            <a:off x="4648327" y="482365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5063265" y="482365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2" name="object 42"/>
          <p:cNvSpPr/>
          <p:nvPr/>
        </p:nvSpPr>
        <p:spPr>
          <a:xfrm>
            <a:off x="5063265" y="482365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5478203" y="482365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44" name="object 44"/>
          <p:cNvSpPr/>
          <p:nvPr/>
        </p:nvSpPr>
        <p:spPr>
          <a:xfrm>
            <a:off x="5478203" y="482365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8" name="object 48"/>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2972441" y="4668050"/>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2" name="object 52"/>
          <p:cNvSpPr/>
          <p:nvPr/>
        </p:nvSpPr>
        <p:spPr>
          <a:xfrm>
            <a:off x="2972441" y="4668050"/>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4217254"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5" name="object 55"/>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6" name="object 56"/>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8" name="object 58"/>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0" name="object 60"/>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015086"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015086"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430024"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430024"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844962"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6" name="object 66"/>
          <p:cNvSpPr/>
          <p:nvPr/>
        </p:nvSpPr>
        <p:spPr>
          <a:xfrm>
            <a:off x="3844962"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6240076" y="4668050"/>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8" name="object 68"/>
          <p:cNvSpPr/>
          <p:nvPr/>
        </p:nvSpPr>
        <p:spPr>
          <a:xfrm>
            <a:off x="6240076" y="4668050"/>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6240076"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7484889"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1" name="object 71"/>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2" name="object 72"/>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4" name="object 74"/>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76" name="object 76"/>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281570"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8" name="object 78"/>
          <p:cNvSpPr/>
          <p:nvPr/>
        </p:nvSpPr>
        <p:spPr>
          <a:xfrm>
            <a:off x="6281570"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696507"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80" name="object 80"/>
          <p:cNvSpPr/>
          <p:nvPr/>
        </p:nvSpPr>
        <p:spPr>
          <a:xfrm>
            <a:off x="6696507"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7111445" y="5242047"/>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82" name="object 82"/>
          <p:cNvSpPr/>
          <p:nvPr/>
        </p:nvSpPr>
        <p:spPr>
          <a:xfrm>
            <a:off x="7111445" y="5242047"/>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240076" y="3362149"/>
            <a:ext cx="1244813" cy="1037345"/>
          </a:xfrm>
          <a:custGeom>
            <a:avLst/>
            <a:gdLst/>
            <a:ahLst/>
            <a:cxnLst/>
            <a:rect l="l" t="t" r="r" b="b"/>
            <a:pathLst>
              <a:path w="1371600" h="1143000">
                <a:moveTo>
                  <a:pt x="1181100" y="0"/>
                </a:moveTo>
                <a:lnTo>
                  <a:pt x="190500" y="0"/>
                </a:lnTo>
                <a:lnTo>
                  <a:pt x="142874" y="7408"/>
                </a:lnTo>
                <a:lnTo>
                  <a:pt x="98213" y="27940"/>
                </a:lnTo>
                <a:lnTo>
                  <a:pt x="59054" y="59055"/>
                </a:lnTo>
                <a:lnTo>
                  <a:pt x="27939" y="98213"/>
                </a:lnTo>
                <a:lnTo>
                  <a:pt x="7408" y="14287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84" name="object 84"/>
          <p:cNvSpPr/>
          <p:nvPr/>
        </p:nvSpPr>
        <p:spPr>
          <a:xfrm>
            <a:off x="6240076" y="3362149"/>
            <a:ext cx="1244813" cy="1037345"/>
          </a:xfrm>
          <a:custGeom>
            <a:avLst/>
            <a:gdLst/>
            <a:ahLst/>
            <a:cxnLst/>
            <a:rect l="l" t="t" r="r" b="b"/>
            <a:pathLst>
              <a:path w="1371600" h="1143000">
                <a:moveTo>
                  <a:pt x="190500" y="0"/>
                </a:moveTo>
                <a:lnTo>
                  <a:pt x="142875" y="7408"/>
                </a:lnTo>
                <a:lnTo>
                  <a:pt x="98213" y="27939"/>
                </a:lnTo>
                <a:lnTo>
                  <a:pt x="59055" y="59054"/>
                </a:lnTo>
                <a:lnTo>
                  <a:pt x="27940" y="98213"/>
                </a:lnTo>
                <a:lnTo>
                  <a:pt x="7408" y="142874"/>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7" name="object 87"/>
          <p:cNvSpPr/>
          <p:nvPr/>
        </p:nvSpPr>
        <p:spPr>
          <a:xfrm>
            <a:off x="6281570"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8" name="object 88"/>
          <p:cNvSpPr/>
          <p:nvPr/>
        </p:nvSpPr>
        <p:spPr>
          <a:xfrm>
            <a:off x="6281570"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696507"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0" name="object 90"/>
          <p:cNvSpPr/>
          <p:nvPr/>
        </p:nvSpPr>
        <p:spPr>
          <a:xfrm>
            <a:off x="6696507"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7111445" y="3517751"/>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2" name="object 92"/>
          <p:cNvSpPr/>
          <p:nvPr/>
        </p:nvSpPr>
        <p:spPr>
          <a:xfrm>
            <a:off x="7111445" y="3517751"/>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4" name="object 94"/>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6" name="object 96"/>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7873317" y="336214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0" name="object 100"/>
          <p:cNvSpPr/>
          <p:nvPr/>
        </p:nvSpPr>
        <p:spPr>
          <a:xfrm>
            <a:off x="7873317" y="336214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9118130"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3" name="object 103"/>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04" name="object 104"/>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6" name="object 106"/>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8" name="object 108"/>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0" name="object 110"/>
          <p:cNvSpPr/>
          <p:nvPr/>
        </p:nvSpPr>
        <p:spPr>
          <a:xfrm>
            <a:off x="7915963" y="3936146"/>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2" name="object 112"/>
          <p:cNvSpPr/>
          <p:nvPr/>
        </p:nvSpPr>
        <p:spPr>
          <a:xfrm>
            <a:off x="8330901" y="3936146"/>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936146"/>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873317" y="466920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16" name="object 116"/>
          <p:cNvSpPr/>
          <p:nvPr/>
        </p:nvSpPr>
        <p:spPr>
          <a:xfrm>
            <a:off x="7873317" y="466920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7873317"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9118130"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9" name="object 119"/>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0" name="object 120"/>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2" name="object 122"/>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4" name="object 124"/>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6" name="object 126"/>
          <p:cNvSpPr/>
          <p:nvPr/>
        </p:nvSpPr>
        <p:spPr>
          <a:xfrm>
            <a:off x="7915963" y="5243200"/>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5243200"/>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5243200"/>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3594847" y="4397188"/>
            <a:ext cx="0" cy="270862"/>
          </a:xfrm>
          <a:custGeom>
            <a:avLst/>
            <a:gdLst/>
            <a:ahLst/>
            <a:cxnLst/>
            <a:rect l="l" t="t" r="r" b="b"/>
            <a:pathLst>
              <a:path h="298450">
                <a:moveTo>
                  <a:pt x="0" y="0"/>
                </a:moveTo>
                <a:lnTo>
                  <a:pt x="0" y="29845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217255" y="3878516"/>
            <a:ext cx="388428" cy="1153"/>
          </a:xfrm>
          <a:custGeom>
            <a:avLst/>
            <a:gdLst/>
            <a:ahLst/>
            <a:cxnLst/>
            <a:rect l="l" t="t" r="r" b="b"/>
            <a:pathLst>
              <a:path w="427989" h="1270">
                <a:moveTo>
                  <a:pt x="0" y="0"/>
                </a:moveTo>
                <a:lnTo>
                  <a:pt x="427989" y="127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4217255" y="5186723"/>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850497" y="5186723"/>
            <a:ext cx="389580" cy="0"/>
          </a:xfrm>
          <a:custGeom>
            <a:avLst/>
            <a:gdLst/>
            <a:ahLst/>
            <a:cxnLst/>
            <a:rect l="l" t="t" r="r" b="b"/>
            <a:pathLst>
              <a:path w="429260">
                <a:moveTo>
                  <a:pt x="0" y="0"/>
                </a:moveTo>
                <a:lnTo>
                  <a:pt x="429260"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484889" y="3880821"/>
            <a:ext cx="388428" cy="0"/>
          </a:xfrm>
          <a:custGeom>
            <a:avLst/>
            <a:gdLst/>
            <a:ahLst/>
            <a:cxnLst/>
            <a:rect l="l" t="t" r="r" b="b"/>
            <a:pathLst>
              <a:path w="427990">
                <a:moveTo>
                  <a:pt x="0" y="0"/>
                </a:moveTo>
                <a:lnTo>
                  <a:pt x="427990"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484889" y="5186722"/>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8495724" y="4399493"/>
            <a:ext cx="0" cy="269710"/>
          </a:xfrm>
          <a:custGeom>
            <a:avLst/>
            <a:gdLst/>
            <a:ahLst/>
            <a:cxnLst/>
            <a:rect l="l" t="t" r="r" b="b"/>
            <a:pathLst>
              <a:path h="297179">
                <a:moveTo>
                  <a:pt x="0" y="0"/>
                </a:moveTo>
                <a:lnTo>
                  <a:pt x="0" y="29718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415734" y="4348778"/>
            <a:ext cx="512909" cy="360765"/>
          </a:xfrm>
          <a:custGeom>
            <a:avLst/>
            <a:gdLst/>
            <a:ahLst/>
            <a:cxnLst/>
            <a:rect l="l" t="t" r="r" b="b"/>
            <a:pathLst>
              <a:path w="565150" h="397510">
                <a:moveTo>
                  <a:pt x="0" y="397509"/>
                </a:moveTo>
                <a:lnTo>
                  <a:pt x="565150" y="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434174" y="4334947"/>
            <a:ext cx="503688" cy="374597"/>
          </a:xfrm>
          <a:custGeom>
            <a:avLst/>
            <a:gdLst/>
            <a:ahLst/>
            <a:cxnLst/>
            <a:rect l="l" t="t" r="r" b="b"/>
            <a:pathLst>
              <a:path w="554990" h="412750">
                <a:moveTo>
                  <a:pt x="0" y="0"/>
                </a:moveTo>
                <a:lnTo>
                  <a:pt x="554989" y="41274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2740767" y="3399031"/>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3" name="object 143"/>
          <p:cNvSpPr/>
          <p:nvPr/>
        </p:nvSpPr>
        <p:spPr>
          <a:xfrm>
            <a:off x="2740767" y="3399031"/>
            <a:ext cx="448363" cy="207469"/>
          </a:xfrm>
          <a:custGeom>
            <a:avLst/>
            <a:gdLst/>
            <a:ahLst/>
            <a:cxnLst/>
            <a:rect l="l" t="t" r="r" b="b"/>
            <a:pathLst>
              <a:path w="494030" h="228600">
                <a:moveTo>
                  <a:pt x="246379" y="228600"/>
                </a:moveTo>
                <a:lnTo>
                  <a:pt x="0" y="228600"/>
                </a:lnTo>
                <a:lnTo>
                  <a:pt x="0" y="0"/>
                </a:lnTo>
                <a:lnTo>
                  <a:pt x="494030" y="0"/>
                </a:lnTo>
                <a:lnTo>
                  <a:pt x="494030" y="228600"/>
                </a:lnTo>
                <a:lnTo>
                  <a:pt x="246379"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2490651" y="3128170"/>
            <a:ext cx="411480" cy="404564"/>
          </a:xfrm>
          <a:prstGeom prst="rect">
            <a:avLst/>
          </a:prstGeom>
          <a:blipFill>
            <a:blip r:embed="rId3" cstate="print"/>
            <a:stretch>
              <a:fillRect/>
            </a:stretch>
          </a:blipFill>
        </p:spPr>
        <p:txBody>
          <a:bodyPr wrap="square" lIns="0" tIns="0" rIns="0" bIns="0" rtlCol="0"/>
          <a:lstStyle/>
          <a:p>
            <a:endParaRPr sz="1634"/>
          </a:p>
        </p:txBody>
      </p:sp>
      <p:sp>
        <p:nvSpPr>
          <p:cNvPr id="145" name="object 145"/>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46" name="object 146"/>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47" name="object 147"/>
          <p:cNvSpPr txBox="1">
            <a:spLocks noGrp="1"/>
          </p:cNvSpPr>
          <p:nvPr>
            <p:ph type="body" idx="1"/>
          </p:nvPr>
        </p:nvSpPr>
        <p:spPr>
          <a:xfrm>
            <a:off x="2072932" y="1270173"/>
            <a:ext cx="7463180" cy="2335722"/>
          </a:xfrm>
          <a:prstGeom prst="rect">
            <a:avLst/>
          </a:prstGeom>
        </p:spPr>
        <p:txBody>
          <a:bodyPr vert="horz" wrap="square" lIns="0" tIns="40341" rIns="0" bIns="0" rtlCol="0">
            <a:spAutoFit/>
          </a:bodyPr>
          <a:lstStyle/>
          <a:p>
            <a:pPr marL="176923">
              <a:spcBef>
                <a:spcPts val="318"/>
              </a:spcBef>
            </a:pPr>
            <a:r>
              <a:rPr spc="-127"/>
              <a:t>void dput(struct dentry *dentry)</a:t>
            </a:r>
          </a:p>
          <a:p>
            <a:pPr marL="176923">
              <a:spcBef>
                <a:spcPts val="227"/>
              </a:spcBef>
            </a:pPr>
            <a:r>
              <a:rPr spc="-127"/>
              <a:t>{</a:t>
            </a:r>
          </a:p>
          <a:p>
            <a:pPr marL="1051165" marR="725557" indent="-436833">
              <a:lnSpc>
                <a:spcPts val="2196"/>
              </a:lnSpc>
              <a:spcBef>
                <a:spcPts val="104"/>
              </a:spcBef>
            </a:pPr>
            <a:r>
              <a:rPr spc="-127"/>
              <a:t>if (!atomic_dec_and_test(&amp;dentry-&gt;ref))  return;</a:t>
            </a:r>
          </a:p>
          <a:p>
            <a:pPr marL="614333">
              <a:spcBef>
                <a:spcPts val="113"/>
              </a:spcBef>
            </a:pPr>
            <a:r>
              <a:rPr spc="-127"/>
              <a:t>dentry_free(dentry);</a:t>
            </a:r>
          </a:p>
          <a:p>
            <a:pPr marL="176923">
              <a:spcBef>
                <a:spcPts val="222"/>
              </a:spcBef>
            </a:pPr>
            <a:r>
              <a:rPr spc="-127"/>
              <a:t>}</a:t>
            </a:r>
            <a:endParaRPr spc="-127" dirty="0"/>
          </a:p>
        </p:txBody>
      </p:sp>
      <p:sp>
        <p:nvSpPr>
          <p:cNvPr id="148" name="object 148"/>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49" name="object 149"/>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50" name="object 150"/>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
        <p:nvSpPr>
          <p:cNvPr id="151" name="object 151"/>
          <p:cNvSpPr txBox="1"/>
          <p:nvPr/>
        </p:nvSpPr>
        <p:spPr>
          <a:xfrm>
            <a:off x="2295863" y="5897441"/>
            <a:ext cx="6562357" cy="758924"/>
          </a:xfrm>
          <a:prstGeom prst="rect">
            <a:avLst/>
          </a:prstGeom>
        </p:spPr>
        <p:txBody>
          <a:bodyPr vert="horz" wrap="square" lIns="0" tIns="14984" rIns="0" bIns="0" rtlCol="0">
            <a:spAutoFit/>
          </a:bodyPr>
          <a:lstStyle/>
          <a:p>
            <a:pPr marL="11526" marR="4611">
              <a:lnSpc>
                <a:spcPts val="2850"/>
              </a:lnSpc>
              <a:spcBef>
                <a:spcPts val="118"/>
              </a:spcBef>
            </a:pPr>
            <a:r>
              <a:rPr sz="2541" spc="-5" dirty="0">
                <a:latin typeface="Arial"/>
                <a:cs typeface="Arial"/>
              </a:rPr>
              <a:t>Contention </a:t>
            </a:r>
            <a:r>
              <a:rPr sz="2541" dirty="0">
                <a:latin typeface="Arial"/>
                <a:cs typeface="Arial"/>
              </a:rPr>
              <a:t>on a </a:t>
            </a:r>
            <a:r>
              <a:rPr sz="2541" spc="-5" dirty="0">
                <a:latin typeface="Arial"/>
                <a:cs typeface="Arial"/>
              </a:rPr>
              <a:t>reference </a:t>
            </a:r>
            <a:r>
              <a:rPr sz="2541" dirty="0">
                <a:latin typeface="Arial"/>
                <a:cs typeface="Arial"/>
              </a:rPr>
              <a:t>count congests </a:t>
            </a:r>
            <a:r>
              <a:rPr sz="2541" spc="-5" dirty="0">
                <a:latin typeface="Arial"/>
                <a:cs typeface="Arial"/>
              </a:rPr>
              <a:t>the  interconnect</a:t>
            </a:r>
            <a:endParaRPr sz="2541">
              <a:latin typeface="Arial"/>
              <a:cs typeface="Arial"/>
            </a:endParaRPr>
          </a:p>
        </p:txBody>
      </p:sp>
      <p:sp>
        <p:nvSpPr>
          <p:cNvPr id="152" name="object 152"/>
          <p:cNvSpPr txBox="1"/>
          <p:nvPr/>
        </p:nvSpPr>
        <p:spPr>
          <a:xfrm>
            <a:off x="2066494" y="6009059"/>
            <a:ext cx="138889" cy="175245"/>
          </a:xfrm>
          <a:prstGeom prst="rect">
            <a:avLst/>
          </a:prstGeom>
        </p:spPr>
        <p:txBody>
          <a:bodyPr vert="horz" wrap="square" lIns="0" tIns="576" rIns="0" bIns="0" rtlCol="0">
            <a:spAutoFit/>
          </a:bodyPr>
          <a:lstStyle/>
          <a:p>
            <a:pPr marL="11526">
              <a:spcBef>
                <a:spcPts val="5"/>
              </a:spcBef>
            </a:pPr>
            <a:r>
              <a:rPr sz="1135" spc="218" dirty="0">
                <a:latin typeface="Calibri"/>
                <a:cs typeface="Calibri"/>
              </a:rPr>
              <a:t>●</a:t>
            </a:r>
            <a:endParaRPr sz="1135">
              <a:latin typeface="Calibri"/>
              <a:cs typeface="Calibri"/>
            </a:endParaRPr>
          </a:p>
        </p:txBody>
      </p:sp>
    </p:spTree>
    <p:extLst>
      <p:ext uri="{BB962C8B-B14F-4D97-AF65-F5344CB8AC3E}">
        <p14:creationId xmlns:p14="http://schemas.microsoft.com/office/powerpoint/2010/main" val="10299385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object 2">
            <a:extLst>
              <a:ext uri="{FF2B5EF4-FFF2-40B4-BE49-F238E27FC236}">
                <a16:creationId xmlns:a16="http://schemas.microsoft.com/office/drawing/2014/main" id="{57965ADD-DFC1-4978-9459-FB660C14B078}"/>
              </a:ext>
            </a:extLst>
          </p:cNvPr>
          <p:cNvSpPr/>
          <p:nvPr/>
        </p:nvSpPr>
        <p:spPr>
          <a:xfrm>
            <a:off x="3031222" y="2192833"/>
            <a:ext cx="5186723" cy="257031"/>
          </a:xfrm>
          <a:custGeom>
            <a:avLst/>
            <a:gdLst/>
            <a:ahLst/>
            <a:cxnLst/>
            <a:rect l="l" t="t" r="r" b="b"/>
            <a:pathLst>
              <a:path w="5715000" h="283210">
                <a:moveTo>
                  <a:pt x="5715000" y="0"/>
                </a:moveTo>
                <a:lnTo>
                  <a:pt x="0" y="0"/>
                </a:lnTo>
                <a:lnTo>
                  <a:pt x="0" y="283210"/>
                </a:lnTo>
                <a:lnTo>
                  <a:pt x="5715000" y="283210"/>
                </a:lnTo>
                <a:lnTo>
                  <a:pt x="5715000" y="0"/>
                </a:lnTo>
                <a:close/>
              </a:path>
            </a:pathLst>
          </a:custGeom>
          <a:solidFill>
            <a:srgbClr val="FF7F7F"/>
          </a:solidFill>
        </p:spPr>
        <p:txBody>
          <a:bodyPr wrap="square" lIns="0" tIns="0" rIns="0" bIns="0" rtlCol="0"/>
          <a:lstStyle/>
          <a:p>
            <a:endParaRPr sz="1634"/>
          </a:p>
        </p:txBody>
      </p:sp>
      <p:sp>
        <p:nvSpPr>
          <p:cNvPr id="3" name="object 3"/>
          <p:cNvSpPr/>
          <p:nvPr/>
        </p:nvSpPr>
        <p:spPr>
          <a:xfrm>
            <a:off x="2972441" y="335984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4" name="object 4"/>
          <p:cNvSpPr/>
          <p:nvPr/>
        </p:nvSpPr>
        <p:spPr>
          <a:xfrm>
            <a:off x="2972441" y="335984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 name="object 5"/>
          <p:cNvSpPr/>
          <p:nvPr/>
        </p:nvSpPr>
        <p:spPr>
          <a:xfrm>
            <a:off x="2972440" y="335984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6" name="object 6"/>
          <p:cNvSpPr/>
          <p:nvPr/>
        </p:nvSpPr>
        <p:spPr>
          <a:xfrm>
            <a:off x="4217254" y="43971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 name="object 7"/>
          <p:cNvSpPr/>
          <p:nvPr/>
        </p:nvSpPr>
        <p:spPr>
          <a:xfrm>
            <a:off x="3015086"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8" name="object 8"/>
          <p:cNvSpPr/>
          <p:nvPr/>
        </p:nvSpPr>
        <p:spPr>
          <a:xfrm>
            <a:off x="3015086"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430024"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0" name="object 10"/>
          <p:cNvSpPr/>
          <p:nvPr/>
        </p:nvSpPr>
        <p:spPr>
          <a:xfrm>
            <a:off x="3430024"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1" name="object 11"/>
          <p:cNvSpPr/>
          <p:nvPr/>
        </p:nvSpPr>
        <p:spPr>
          <a:xfrm>
            <a:off x="3844962"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2" name="object 12"/>
          <p:cNvSpPr/>
          <p:nvPr/>
        </p:nvSpPr>
        <p:spPr>
          <a:xfrm>
            <a:off x="3844962"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015086" y="3933840"/>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4" name="object 14"/>
          <p:cNvSpPr/>
          <p:nvPr/>
        </p:nvSpPr>
        <p:spPr>
          <a:xfrm>
            <a:off x="3015086" y="3933840"/>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5" name="object 15"/>
          <p:cNvSpPr/>
          <p:nvPr/>
        </p:nvSpPr>
        <p:spPr>
          <a:xfrm>
            <a:off x="3430024" y="3933840"/>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6" name="object 16"/>
          <p:cNvSpPr/>
          <p:nvPr/>
        </p:nvSpPr>
        <p:spPr>
          <a:xfrm>
            <a:off x="3430024" y="3933840"/>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7" name="object 17"/>
          <p:cNvSpPr/>
          <p:nvPr/>
        </p:nvSpPr>
        <p:spPr>
          <a:xfrm>
            <a:off x="3844962" y="3933840"/>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18" name="object 18"/>
          <p:cNvSpPr/>
          <p:nvPr/>
        </p:nvSpPr>
        <p:spPr>
          <a:xfrm>
            <a:off x="3844962" y="3933840"/>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4605682" y="3359844"/>
            <a:ext cx="1245966" cy="1038497"/>
          </a:xfrm>
          <a:custGeom>
            <a:avLst/>
            <a:gdLst/>
            <a:ahLst/>
            <a:cxnLst/>
            <a:rect l="l" t="t" r="r" b="b"/>
            <a:pathLst>
              <a:path w="1372870" h="114427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378" y="1136767"/>
                </a:lnTo>
                <a:lnTo>
                  <a:pt x="1273151" y="1116000"/>
                </a:lnTo>
                <a:lnTo>
                  <a:pt x="1312703" y="1084580"/>
                </a:lnTo>
                <a:lnTo>
                  <a:pt x="1344318" y="1045115"/>
                </a:lnTo>
                <a:lnTo>
                  <a:pt x="1365279" y="1000219"/>
                </a:lnTo>
                <a:lnTo>
                  <a:pt x="1372870" y="952500"/>
                </a:lnTo>
                <a:lnTo>
                  <a:pt x="1372870" y="190500"/>
                </a:lnTo>
                <a:lnTo>
                  <a:pt x="1365279" y="143315"/>
                </a:lnTo>
                <a:lnTo>
                  <a:pt x="1344318" y="98777"/>
                </a:lnTo>
                <a:lnTo>
                  <a:pt x="1312703" y="59531"/>
                </a:lnTo>
                <a:lnTo>
                  <a:pt x="1273151" y="28222"/>
                </a:lnTo>
                <a:lnTo>
                  <a:pt x="1228378" y="7496"/>
                </a:lnTo>
                <a:lnTo>
                  <a:pt x="1181100" y="0"/>
                </a:lnTo>
                <a:close/>
              </a:path>
            </a:pathLst>
          </a:custGeom>
          <a:solidFill>
            <a:srgbClr val="CCCCCC"/>
          </a:solidFill>
        </p:spPr>
        <p:txBody>
          <a:bodyPr wrap="square" lIns="0" tIns="0" rIns="0" bIns="0" rtlCol="0"/>
          <a:lstStyle/>
          <a:p>
            <a:endParaRPr sz="1634"/>
          </a:p>
        </p:txBody>
      </p:sp>
      <p:sp>
        <p:nvSpPr>
          <p:cNvPr id="20" name="object 20"/>
          <p:cNvSpPr/>
          <p:nvPr/>
        </p:nvSpPr>
        <p:spPr>
          <a:xfrm>
            <a:off x="4605682" y="3359844"/>
            <a:ext cx="1245966" cy="1038497"/>
          </a:xfrm>
          <a:custGeom>
            <a:avLst/>
            <a:gdLst/>
            <a:ahLst/>
            <a:cxnLst/>
            <a:rect l="l" t="t" r="r" b="b"/>
            <a:pathLst>
              <a:path w="1372870" h="1144270">
                <a:moveTo>
                  <a:pt x="190500" y="0"/>
                </a:moveTo>
                <a:lnTo>
                  <a:pt x="143315" y="7496"/>
                </a:lnTo>
                <a:lnTo>
                  <a:pt x="98777" y="28222"/>
                </a:lnTo>
                <a:lnTo>
                  <a:pt x="59531" y="59531"/>
                </a:lnTo>
                <a:lnTo>
                  <a:pt x="28222" y="98777"/>
                </a:lnTo>
                <a:lnTo>
                  <a:pt x="7496" y="143315"/>
                </a:lnTo>
                <a:lnTo>
                  <a:pt x="0" y="190500"/>
                </a:lnTo>
                <a:lnTo>
                  <a:pt x="0" y="952500"/>
                </a:lnTo>
                <a:lnTo>
                  <a:pt x="7496" y="1000219"/>
                </a:lnTo>
                <a:lnTo>
                  <a:pt x="28222" y="1045115"/>
                </a:lnTo>
                <a:lnTo>
                  <a:pt x="59531" y="1084580"/>
                </a:lnTo>
                <a:lnTo>
                  <a:pt x="98777" y="1116000"/>
                </a:lnTo>
                <a:lnTo>
                  <a:pt x="143315" y="1136767"/>
                </a:lnTo>
                <a:lnTo>
                  <a:pt x="190500" y="1144270"/>
                </a:lnTo>
                <a:lnTo>
                  <a:pt x="1181100" y="1144270"/>
                </a:lnTo>
                <a:lnTo>
                  <a:pt x="1228378" y="1136767"/>
                </a:lnTo>
                <a:lnTo>
                  <a:pt x="1273151" y="1116000"/>
                </a:lnTo>
                <a:lnTo>
                  <a:pt x="1312703" y="1084580"/>
                </a:lnTo>
                <a:lnTo>
                  <a:pt x="1344318" y="1045115"/>
                </a:lnTo>
                <a:lnTo>
                  <a:pt x="1365279" y="1000219"/>
                </a:lnTo>
                <a:lnTo>
                  <a:pt x="1372870" y="952500"/>
                </a:lnTo>
                <a:lnTo>
                  <a:pt x="1372870" y="190500"/>
                </a:lnTo>
                <a:lnTo>
                  <a:pt x="1365279" y="143315"/>
                </a:lnTo>
                <a:lnTo>
                  <a:pt x="1344318" y="98777"/>
                </a:lnTo>
                <a:lnTo>
                  <a:pt x="1312703" y="59531"/>
                </a:lnTo>
                <a:lnTo>
                  <a:pt x="1273151" y="28222"/>
                </a:lnTo>
                <a:lnTo>
                  <a:pt x="1228378"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21" name="object 21"/>
          <p:cNvSpPr/>
          <p:nvPr/>
        </p:nvSpPr>
        <p:spPr>
          <a:xfrm>
            <a:off x="4605682" y="335984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2" name="object 22"/>
          <p:cNvSpPr/>
          <p:nvPr/>
        </p:nvSpPr>
        <p:spPr>
          <a:xfrm>
            <a:off x="5851647" y="439834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648327"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24" name="object 24"/>
          <p:cNvSpPr/>
          <p:nvPr/>
        </p:nvSpPr>
        <p:spPr>
          <a:xfrm>
            <a:off x="4648327"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25" name="object 25"/>
          <p:cNvSpPr/>
          <p:nvPr/>
        </p:nvSpPr>
        <p:spPr>
          <a:xfrm>
            <a:off x="5063265"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26" name="object 26"/>
          <p:cNvSpPr/>
          <p:nvPr/>
        </p:nvSpPr>
        <p:spPr>
          <a:xfrm>
            <a:off x="5063265"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5478203" y="3516598"/>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28" name="object 28"/>
          <p:cNvSpPr/>
          <p:nvPr/>
        </p:nvSpPr>
        <p:spPr>
          <a:xfrm>
            <a:off x="5478203" y="3516598"/>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29" name="object 29"/>
          <p:cNvSpPr/>
          <p:nvPr/>
        </p:nvSpPr>
        <p:spPr>
          <a:xfrm>
            <a:off x="4648327"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0" name="object 30"/>
          <p:cNvSpPr/>
          <p:nvPr/>
        </p:nvSpPr>
        <p:spPr>
          <a:xfrm>
            <a:off x="4648327"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5063265"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32" name="object 32"/>
          <p:cNvSpPr/>
          <p:nvPr/>
        </p:nvSpPr>
        <p:spPr>
          <a:xfrm>
            <a:off x="5063265"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5478203" y="3934993"/>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34" name="object 34"/>
          <p:cNvSpPr/>
          <p:nvPr/>
        </p:nvSpPr>
        <p:spPr>
          <a:xfrm>
            <a:off x="5478203" y="3934993"/>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35" name="object 35"/>
          <p:cNvSpPr/>
          <p:nvPr/>
        </p:nvSpPr>
        <p:spPr>
          <a:xfrm>
            <a:off x="4605682" y="4668050"/>
            <a:ext cx="1245966" cy="1037345"/>
          </a:xfrm>
          <a:custGeom>
            <a:avLst/>
            <a:gdLst/>
            <a:ahLst/>
            <a:cxnLst/>
            <a:rect l="l" t="t" r="r" b="b"/>
            <a:pathLst>
              <a:path w="1372870" h="1143000">
                <a:moveTo>
                  <a:pt x="1181100" y="0"/>
                </a:moveTo>
                <a:lnTo>
                  <a:pt x="190500" y="0"/>
                </a:ln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2875"/>
                </a:lnTo>
                <a:lnTo>
                  <a:pt x="1344318" y="98213"/>
                </a:lnTo>
                <a:lnTo>
                  <a:pt x="1312703" y="59055"/>
                </a:lnTo>
                <a:lnTo>
                  <a:pt x="1273151" y="27940"/>
                </a:lnTo>
                <a:lnTo>
                  <a:pt x="1228378" y="7408"/>
                </a:lnTo>
                <a:lnTo>
                  <a:pt x="1181100" y="0"/>
                </a:lnTo>
                <a:close/>
              </a:path>
            </a:pathLst>
          </a:custGeom>
          <a:solidFill>
            <a:srgbClr val="CCCCCC"/>
          </a:solidFill>
        </p:spPr>
        <p:txBody>
          <a:bodyPr wrap="square" lIns="0" tIns="0" rIns="0" bIns="0" rtlCol="0"/>
          <a:lstStyle/>
          <a:p>
            <a:endParaRPr sz="1634"/>
          </a:p>
        </p:txBody>
      </p:sp>
      <p:sp>
        <p:nvSpPr>
          <p:cNvPr id="36" name="object 36"/>
          <p:cNvSpPr/>
          <p:nvPr/>
        </p:nvSpPr>
        <p:spPr>
          <a:xfrm>
            <a:off x="4605682" y="4668050"/>
            <a:ext cx="1245966" cy="1037345"/>
          </a:xfrm>
          <a:custGeom>
            <a:avLst/>
            <a:gdLst/>
            <a:ahLst/>
            <a:cxnLst/>
            <a:rect l="l" t="t" r="r" b="b"/>
            <a:pathLst>
              <a:path w="1372870" h="1143000">
                <a:moveTo>
                  <a:pt x="190500" y="0"/>
                </a:moveTo>
                <a:lnTo>
                  <a:pt x="143315" y="7408"/>
                </a:lnTo>
                <a:lnTo>
                  <a:pt x="98777" y="27940"/>
                </a:lnTo>
                <a:lnTo>
                  <a:pt x="59531" y="59055"/>
                </a:lnTo>
                <a:lnTo>
                  <a:pt x="28222" y="98213"/>
                </a:lnTo>
                <a:lnTo>
                  <a:pt x="7496" y="14287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378" y="1135503"/>
                </a:lnTo>
                <a:lnTo>
                  <a:pt x="1273151" y="1114777"/>
                </a:lnTo>
                <a:lnTo>
                  <a:pt x="1312703" y="1083468"/>
                </a:lnTo>
                <a:lnTo>
                  <a:pt x="1344318" y="1044222"/>
                </a:lnTo>
                <a:lnTo>
                  <a:pt x="1365279" y="999684"/>
                </a:lnTo>
                <a:lnTo>
                  <a:pt x="1372870" y="952500"/>
                </a:lnTo>
                <a:lnTo>
                  <a:pt x="1372870" y="190500"/>
                </a:lnTo>
                <a:lnTo>
                  <a:pt x="1365279" y="142875"/>
                </a:lnTo>
                <a:lnTo>
                  <a:pt x="1344318" y="98213"/>
                </a:lnTo>
                <a:lnTo>
                  <a:pt x="1312703" y="59054"/>
                </a:lnTo>
                <a:lnTo>
                  <a:pt x="1273151" y="27939"/>
                </a:lnTo>
                <a:lnTo>
                  <a:pt x="1228378"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605682"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5851647"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4648327" y="482365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0" name="object 40"/>
          <p:cNvSpPr/>
          <p:nvPr/>
        </p:nvSpPr>
        <p:spPr>
          <a:xfrm>
            <a:off x="4648327" y="482365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1" name="object 41"/>
          <p:cNvSpPr/>
          <p:nvPr/>
        </p:nvSpPr>
        <p:spPr>
          <a:xfrm>
            <a:off x="5063265" y="482365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42" name="object 42"/>
          <p:cNvSpPr/>
          <p:nvPr/>
        </p:nvSpPr>
        <p:spPr>
          <a:xfrm>
            <a:off x="5063265" y="482365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3" name="object 43"/>
          <p:cNvSpPr/>
          <p:nvPr/>
        </p:nvSpPr>
        <p:spPr>
          <a:xfrm>
            <a:off x="5478203" y="4823652"/>
            <a:ext cx="331950" cy="331950"/>
          </a:xfrm>
          <a:custGeom>
            <a:avLst/>
            <a:gdLst/>
            <a:ahLst/>
            <a:cxnLst/>
            <a:rect l="l" t="t" r="r" b="b"/>
            <a:pathLst>
              <a:path w="365760"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44" name="object 44"/>
          <p:cNvSpPr/>
          <p:nvPr/>
        </p:nvSpPr>
        <p:spPr>
          <a:xfrm>
            <a:off x="5478203" y="4823652"/>
            <a:ext cx="331950" cy="331950"/>
          </a:xfrm>
          <a:custGeom>
            <a:avLst/>
            <a:gdLst/>
            <a:ahLst/>
            <a:cxnLst/>
            <a:rect l="l" t="t" r="r" b="b"/>
            <a:pathLst>
              <a:path w="365760" h="365760">
                <a:moveTo>
                  <a:pt x="182880" y="365760"/>
                </a:moveTo>
                <a:lnTo>
                  <a:pt x="0" y="365760"/>
                </a:lnTo>
                <a:lnTo>
                  <a:pt x="0" y="0"/>
                </a:lnTo>
                <a:lnTo>
                  <a:pt x="365760" y="0"/>
                </a:lnTo>
                <a:lnTo>
                  <a:pt x="365760" y="365760"/>
                </a:lnTo>
                <a:lnTo>
                  <a:pt x="182880" y="365760"/>
                </a:lnTo>
                <a:close/>
              </a:path>
            </a:pathLst>
          </a:custGeom>
          <a:ln w="3175">
            <a:solidFill>
              <a:srgbClr val="000000"/>
            </a:solidFill>
          </a:ln>
        </p:spPr>
        <p:txBody>
          <a:bodyPr wrap="square" lIns="0" tIns="0" rIns="0" bIns="0" rtlCol="0"/>
          <a:lstStyle/>
          <a:p>
            <a:endParaRPr sz="1634"/>
          </a:p>
        </p:txBody>
      </p:sp>
      <p:sp>
        <p:nvSpPr>
          <p:cNvPr id="45" name="object 45"/>
          <p:cNvSpPr/>
          <p:nvPr/>
        </p:nvSpPr>
        <p:spPr>
          <a:xfrm>
            <a:off x="4648327"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6" name="object 46"/>
          <p:cNvSpPr/>
          <p:nvPr/>
        </p:nvSpPr>
        <p:spPr>
          <a:xfrm>
            <a:off x="4648327"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7" name="object 47"/>
          <p:cNvSpPr/>
          <p:nvPr/>
        </p:nvSpPr>
        <p:spPr>
          <a:xfrm>
            <a:off x="5063265"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48" name="object 48"/>
          <p:cNvSpPr/>
          <p:nvPr/>
        </p:nvSpPr>
        <p:spPr>
          <a:xfrm>
            <a:off x="5063265"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49" name="object 49"/>
          <p:cNvSpPr/>
          <p:nvPr/>
        </p:nvSpPr>
        <p:spPr>
          <a:xfrm>
            <a:off x="5478203"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0" name="object 50"/>
          <p:cNvSpPr/>
          <p:nvPr/>
        </p:nvSpPr>
        <p:spPr>
          <a:xfrm>
            <a:off x="5478203"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1" name="object 51"/>
          <p:cNvSpPr/>
          <p:nvPr/>
        </p:nvSpPr>
        <p:spPr>
          <a:xfrm>
            <a:off x="2972441" y="4668050"/>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52" name="object 52"/>
          <p:cNvSpPr/>
          <p:nvPr/>
        </p:nvSpPr>
        <p:spPr>
          <a:xfrm>
            <a:off x="2972441" y="4668050"/>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53" name="object 53"/>
          <p:cNvSpPr/>
          <p:nvPr/>
        </p:nvSpPr>
        <p:spPr>
          <a:xfrm>
            <a:off x="2972440"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4" name="object 54"/>
          <p:cNvSpPr/>
          <p:nvPr/>
        </p:nvSpPr>
        <p:spPr>
          <a:xfrm>
            <a:off x="4217254"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55" name="object 55"/>
          <p:cNvSpPr/>
          <p:nvPr/>
        </p:nvSpPr>
        <p:spPr>
          <a:xfrm>
            <a:off x="3015086"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56" name="object 56"/>
          <p:cNvSpPr/>
          <p:nvPr/>
        </p:nvSpPr>
        <p:spPr>
          <a:xfrm>
            <a:off x="3015086"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7" name="object 57"/>
          <p:cNvSpPr/>
          <p:nvPr/>
        </p:nvSpPr>
        <p:spPr>
          <a:xfrm>
            <a:off x="3430024"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58" name="object 58"/>
          <p:cNvSpPr/>
          <p:nvPr/>
        </p:nvSpPr>
        <p:spPr>
          <a:xfrm>
            <a:off x="3430024"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59" name="object 59"/>
          <p:cNvSpPr/>
          <p:nvPr/>
        </p:nvSpPr>
        <p:spPr>
          <a:xfrm>
            <a:off x="3844962" y="4824805"/>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0" name="object 60"/>
          <p:cNvSpPr/>
          <p:nvPr/>
        </p:nvSpPr>
        <p:spPr>
          <a:xfrm>
            <a:off x="3844962" y="4824805"/>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1" name="object 61"/>
          <p:cNvSpPr/>
          <p:nvPr/>
        </p:nvSpPr>
        <p:spPr>
          <a:xfrm>
            <a:off x="3015086"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2" name="object 62"/>
          <p:cNvSpPr/>
          <p:nvPr/>
        </p:nvSpPr>
        <p:spPr>
          <a:xfrm>
            <a:off x="3015086"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3" name="object 63"/>
          <p:cNvSpPr/>
          <p:nvPr/>
        </p:nvSpPr>
        <p:spPr>
          <a:xfrm>
            <a:off x="3430024"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FF00"/>
          </a:solidFill>
        </p:spPr>
        <p:txBody>
          <a:bodyPr wrap="square" lIns="0" tIns="0" rIns="0" bIns="0" rtlCol="0"/>
          <a:lstStyle/>
          <a:p>
            <a:endParaRPr sz="1634"/>
          </a:p>
        </p:txBody>
      </p:sp>
      <p:sp>
        <p:nvSpPr>
          <p:cNvPr id="64" name="object 64"/>
          <p:cNvSpPr/>
          <p:nvPr/>
        </p:nvSpPr>
        <p:spPr>
          <a:xfrm>
            <a:off x="3430024"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5" name="object 65"/>
          <p:cNvSpPr/>
          <p:nvPr/>
        </p:nvSpPr>
        <p:spPr>
          <a:xfrm>
            <a:off x="3844962" y="5242047"/>
            <a:ext cx="331950" cy="331950"/>
          </a:xfrm>
          <a:custGeom>
            <a:avLst/>
            <a:gdLst/>
            <a:ahLst/>
            <a:cxnLst/>
            <a:rect l="l" t="t" r="r" b="b"/>
            <a:pathLst>
              <a:path w="365760" h="365760">
                <a:moveTo>
                  <a:pt x="365760" y="0"/>
                </a:moveTo>
                <a:lnTo>
                  <a:pt x="0" y="0"/>
                </a:lnTo>
                <a:lnTo>
                  <a:pt x="0" y="365759"/>
                </a:lnTo>
                <a:lnTo>
                  <a:pt x="365760" y="365759"/>
                </a:lnTo>
                <a:lnTo>
                  <a:pt x="365760" y="0"/>
                </a:lnTo>
                <a:close/>
              </a:path>
            </a:pathLst>
          </a:custGeom>
          <a:solidFill>
            <a:srgbClr val="FF7F7F"/>
          </a:solidFill>
        </p:spPr>
        <p:txBody>
          <a:bodyPr wrap="square" lIns="0" tIns="0" rIns="0" bIns="0" rtlCol="0"/>
          <a:lstStyle/>
          <a:p>
            <a:endParaRPr sz="1634"/>
          </a:p>
        </p:txBody>
      </p:sp>
      <p:sp>
        <p:nvSpPr>
          <p:cNvPr id="66" name="object 66"/>
          <p:cNvSpPr/>
          <p:nvPr/>
        </p:nvSpPr>
        <p:spPr>
          <a:xfrm>
            <a:off x="3844962" y="5242047"/>
            <a:ext cx="331950" cy="331950"/>
          </a:xfrm>
          <a:custGeom>
            <a:avLst/>
            <a:gdLst/>
            <a:ahLst/>
            <a:cxnLst/>
            <a:rect l="l" t="t" r="r" b="b"/>
            <a:pathLst>
              <a:path w="365760" h="365760">
                <a:moveTo>
                  <a:pt x="182880" y="365759"/>
                </a:moveTo>
                <a:lnTo>
                  <a:pt x="0" y="365759"/>
                </a:lnTo>
                <a:lnTo>
                  <a:pt x="0" y="0"/>
                </a:lnTo>
                <a:lnTo>
                  <a:pt x="365760" y="0"/>
                </a:lnTo>
                <a:lnTo>
                  <a:pt x="365760" y="365759"/>
                </a:lnTo>
                <a:lnTo>
                  <a:pt x="182880" y="365759"/>
                </a:lnTo>
                <a:close/>
              </a:path>
            </a:pathLst>
          </a:custGeom>
          <a:ln w="3175">
            <a:solidFill>
              <a:srgbClr val="000000"/>
            </a:solidFill>
          </a:ln>
        </p:spPr>
        <p:txBody>
          <a:bodyPr wrap="square" lIns="0" tIns="0" rIns="0" bIns="0" rtlCol="0"/>
          <a:lstStyle/>
          <a:p>
            <a:endParaRPr sz="1634"/>
          </a:p>
        </p:txBody>
      </p:sp>
      <p:sp>
        <p:nvSpPr>
          <p:cNvPr id="67" name="object 67"/>
          <p:cNvSpPr/>
          <p:nvPr/>
        </p:nvSpPr>
        <p:spPr>
          <a:xfrm>
            <a:off x="6240076" y="4668050"/>
            <a:ext cx="1244813" cy="1037345"/>
          </a:xfrm>
          <a:custGeom>
            <a:avLst/>
            <a:gdLst/>
            <a:ahLst/>
            <a:cxnLst/>
            <a:rect l="l" t="t" r="r" b="b"/>
            <a:pathLst>
              <a:path w="1371600" h="1143000">
                <a:moveTo>
                  <a:pt x="1181100" y="0"/>
                </a:moveTo>
                <a:lnTo>
                  <a:pt x="190500" y="0"/>
                </a:lnTo>
                <a:lnTo>
                  <a:pt x="142874" y="7496"/>
                </a:lnTo>
                <a:lnTo>
                  <a:pt x="98213" y="28222"/>
                </a:lnTo>
                <a:lnTo>
                  <a:pt x="59054" y="59531"/>
                </a:lnTo>
                <a:lnTo>
                  <a:pt x="27939" y="98777"/>
                </a:lnTo>
                <a:lnTo>
                  <a:pt x="7408" y="14331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68" name="object 68"/>
          <p:cNvSpPr/>
          <p:nvPr/>
        </p:nvSpPr>
        <p:spPr>
          <a:xfrm>
            <a:off x="6240076" y="4668050"/>
            <a:ext cx="1244813" cy="1037345"/>
          </a:xfrm>
          <a:custGeom>
            <a:avLst/>
            <a:gdLst/>
            <a:ahLst/>
            <a:cxnLst/>
            <a:rect l="l" t="t" r="r" b="b"/>
            <a:pathLst>
              <a:path w="1371600" h="1143000">
                <a:moveTo>
                  <a:pt x="190500" y="0"/>
                </a:moveTo>
                <a:lnTo>
                  <a:pt x="142875" y="7496"/>
                </a:lnTo>
                <a:lnTo>
                  <a:pt x="98213" y="28222"/>
                </a:lnTo>
                <a:lnTo>
                  <a:pt x="59055" y="59531"/>
                </a:lnTo>
                <a:lnTo>
                  <a:pt x="27940" y="98777"/>
                </a:lnTo>
                <a:lnTo>
                  <a:pt x="7408" y="143315"/>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69" name="object 69"/>
          <p:cNvSpPr/>
          <p:nvPr/>
        </p:nvSpPr>
        <p:spPr>
          <a:xfrm>
            <a:off x="6240076" y="466805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0" name="object 70"/>
          <p:cNvSpPr/>
          <p:nvPr/>
        </p:nvSpPr>
        <p:spPr>
          <a:xfrm>
            <a:off x="7484889" y="570539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71" name="object 71"/>
          <p:cNvSpPr/>
          <p:nvPr/>
        </p:nvSpPr>
        <p:spPr>
          <a:xfrm>
            <a:off x="6281570"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2" name="object 72"/>
          <p:cNvSpPr/>
          <p:nvPr/>
        </p:nvSpPr>
        <p:spPr>
          <a:xfrm>
            <a:off x="6281570"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3" name="object 73"/>
          <p:cNvSpPr/>
          <p:nvPr/>
        </p:nvSpPr>
        <p:spPr>
          <a:xfrm>
            <a:off x="6696507" y="4824805"/>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4" name="object 74"/>
          <p:cNvSpPr/>
          <p:nvPr/>
        </p:nvSpPr>
        <p:spPr>
          <a:xfrm>
            <a:off x="6696507" y="4824805"/>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5" name="object 75"/>
          <p:cNvSpPr/>
          <p:nvPr/>
        </p:nvSpPr>
        <p:spPr>
          <a:xfrm>
            <a:off x="7111445" y="4824805"/>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7F7F"/>
          </a:solidFill>
        </p:spPr>
        <p:txBody>
          <a:bodyPr wrap="square" lIns="0" tIns="0" rIns="0" bIns="0" rtlCol="0"/>
          <a:lstStyle/>
          <a:p>
            <a:endParaRPr sz="1634"/>
          </a:p>
        </p:txBody>
      </p:sp>
      <p:sp>
        <p:nvSpPr>
          <p:cNvPr id="76" name="object 76"/>
          <p:cNvSpPr/>
          <p:nvPr/>
        </p:nvSpPr>
        <p:spPr>
          <a:xfrm>
            <a:off x="7111445" y="4824805"/>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7" name="object 77"/>
          <p:cNvSpPr/>
          <p:nvPr/>
        </p:nvSpPr>
        <p:spPr>
          <a:xfrm>
            <a:off x="6281570"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78" name="object 78"/>
          <p:cNvSpPr/>
          <p:nvPr/>
        </p:nvSpPr>
        <p:spPr>
          <a:xfrm>
            <a:off x="6281570"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79" name="object 79"/>
          <p:cNvSpPr/>
          <p:nvPr/>
        </p:nvSpPr>
        <p:spPr>
          <a:xfrm>
            <a:off x="6696507" y="5242047"/>
            <a:ext cx="331950" cy="331950"/>
          </a:xfrm>
          <a:custGeom>
            <a:avLst/>
            <a:gdLst/>
            <a:ahLst/>
            <a:cxnLst/>
            <a:rect l="l" t="t" r="r" b="b"/>
            <a:pathLst>
              <a:path w="365760"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80" name="object 80"/>
          <p:cNvSpPr/>
          <p:nvPr/>
        </p:nvSpPr>
        <p:spPr>
          <a:xfrm>
            <a:off x="6696507" y="5242047"/>
            <a:ext cx="331950" cy="331950"/>
          </a:xfrm>
          <a:custGeom>
            <a:avLst/>
            <a:gdLst/>
            <a:ahLst/>
            <a:cxnLst/>
            <a:rect l="l" t="t" r="r" b="b"/>
            <a:pathLst>
              <a:path w="365760"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1" name="object 81"/>
          <p:cNvSpPr/>
          <p:nvPr/>
        </p:nvSpPr>
        <p:spPr>
          <a:xfrm>
            <a:off x="7111445" y="5242047"/>
            <a:ext cx="331950" cy="331950"/>
          </a:xfrm>
          <a:custGeom>
            <a:avLst/>
            <a:gdLst/>
            <a:ahLst/>
            <a:cxnLst/>
            <a:rect l="l" t="t" r="r" b="b"/>
            <a:pathLst>
              <a:path w="365759" h="365760">
                <a:moveTo>
                  <a:pt x="365759" y="0"/>
                </a:moveTo>
                <a:lnTo>
                  <a:pt x="0" y="0"/>
                </a:lnTo>
                <a:lnTo>
                  <a:pt x="0" y="365759"/>
                </a:lnTo>
                <a:lnTo>
                  <a:pt x="365759" y="365759"/>
                </a:lnTo>
                <a:lnTo>
                  <a:pt x="365759" y="0"/>
                </a:lnTo>
                <a:close/>
              </a:path>
            </a:pathLst>
          </a:custGeom>
          <a:solidFill>
            <a:srgbClr val="FFFF00"/>
          </a:solidFill>
        </p:spPr>
        <p:txBody>
          <a:bodyPr wrap="square" lIns="0" tIns="0" rIns="0" bIns="0" rtlCol="0"/>
          <a:lstStyle/>
          <a:p>
            <a:endParaRPr sz="1634"/>
          </a:p>
        </p:txBody>
      </p:sp>
      <p:sp>
        <p:nvSpPr>
          <p:cNvPr id="82" name="object 82"/>
          <p:cNvSpPr/>
          <p:nvPr/>
        </p:nvSpPr>
        <p:spPr>
          <a:xfrm>
            <a:off x="7111445" y="5242047"/>
            <a:ext cx="331950" cy="331950"/>
          </a:xfrm>
          <a:custGeom>
            <a:avLst/>
            <a:gdLst/>
            <a:ahLst/>
            <a:cxnLst/>
            <a:rect l="l" t="t" r="r" b="b"/>
            <a:pathLst>
              <a:path w="365759" h="365760">
                <a:moveTo>
                  <a:pt x="182879" y="365759"/>
                </a:moveTo>
                <a:lnTo>
                  <a:pt x="0" y="365759"/>
                </a:lnTo>
                <a:lnTo>
                  <a:pt x="0" y="0"/>
                </a:lnTo>
                <a:lnTo>
                  <a:pt x="365759" y="0"/>
                </a:lnTo>
                <a:lnTo>
                  <a:pt x="365759" y="365759"/>
                </a:lnTo>
                <a:lnTo>
                  <a:pt x="182879" y="365759"/>
                </a:lnTo>
                <a:close/>
              </a:path>
            </a:pathLst>
          </a:custGeom>
          <a:ln w="3175">
            <a:solidFill>
              <a:srgbClr val="000000"/>
            </a:solidFill>
          </a:ln>
        </p:spPr>
        <p:txBody>
          <a:bodyPr wrap="square" lIns="0" tIns="0" rIns="0" bIns="0" rtlCol="0"/>
          <a:lstStyle/>
          <a:p>
            <a:endParaRPr sz="1634"/>
          </a:p>
        </p:txBody>
      </p:sp>
      <p:sp>
        <p:nvSpPr>
          <p:cNvPr id="83" name="object 83"/>
          <p:cNvSpPr/>
          <p:nvPr/>
        </p:nvSpPr>
        <p:spPr>
          <a:xfrm>
            <a:off x="6240076" y="3362149"/>
            <a:ext cx="1244813" cy="1037345"/>
          </a:xfrm>
          <a:custGeom>
            <a:avLst/>
            <a:gdLst/>
            <a:ahLst/>
            <a:cxnLst/>
            <a:rect l="l" t="t" r="r" b="b"/>
            <a:pathLst>
              <a:path w="1371600" h="1143000">
                <a:moveTo>
                  <a:pt x="1181100" y="0"/>
                </a:moveTo>
                <a:lnTo>
                  <a:pt x="190500" y="0"/>
                </a:lnTo>
                <a:lnTo>
                  <a:pt x="142874" y="7408"/>
                </a:lnTo>
                <a:lnTo>
                  <a:pt x="98213" y="27940"/>
                </a:lnTo>
                <a:lnTo>
                  <a:pt x="59054" y="59055"/>
                </a:lnTo>
                <a:lnTo>
                  <a:pt x="27939" y="98213"/>
                </a:lnTo>
                <a:lnTo>
                  <a:pt x="7408" y="142875"/>
                </a:lnTo>
                <a:lnTo>
                  <a:pt x="0" y="190500"/>
                </a:lnTo>
                <a:lnTo>
                  <a:pt x="0" y="952500"/>
                </a:lnTo>
                <a:lnTo>
                  <a:pt x="7408" y="999684"/>
                </a:lnTo>
                <a:lnTo>
                  <a:pt x="27940" y="1044222"/>
                </a:lnTo>
                <a:lnTo>
                  <a:pt x="59055" y="1083468"/>
                </a:lnTo>
                <a:lnTo>
                  <a:pt x="98213" y="1114777"/>
                </a:lnTo>
                <a:lnTo>
                  <a:pt x="14287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close/>
              </a:path>
            </a:pathLst>
          </a:custGeom>
          <a:solidFill>
            <a:srgbClr val="CCCCCC"/>
          </a:solidFill>
        </p:spPr>
        <p:txBody>
          <a:bodyPr wrap="square" lIns="0" tIns="0" rIns="0" bIns="0" rtlCol="0"/>
          <a:lstStyle/>
          <a:p>
            <a:endParaRPr sz="1634"/>
          </a:p>
        </p:txBody>
      </p:sp>
      <p:sp>
        <p:nvSpPr>
          <p:cNvPr id="84" name="object 84"/>
          <p:cNvSpPr/>
          <p:nvPr/>
        </p:nvSpPr>
        <p:spPr>
          <a:xfrm>
            <a:off x="6240076" y="3362149"/>
            <a:ext cx="1244813" cy="1037345"/>
          </a:xfrm>
          <a:custGeom>
            <a:avLst/>
            <a:gdLst/>
            <a:ahLst/>
            <a:cxnLst/>
            <a:rect l="l" t="t" r="r" b="b"/>
            <a:pathLst>
              <a:path w="1371600" h="1143000">
                <a:moveTo>
                  <a:pt x="190500" y="0"/>
                </a:moveTo>
                <a:lnTo>
                  <a:pt x="142875" y="7408"/>
                </a:lnTo>
                <a:lnTo>
                  <a:pt x="98213" y="27939"/>
                </a:lnTo>
                <a:lnTo>
                  <a:pt x="59055" y="59054"/>
                </a:lnTo>
                <a:lnTo>
                  <a:pt x="27940" y="98213"/>
                </a:lnTo>
                <a:lnTo>
                  <a:pt x="7408" y="142874"/>
                </a:lnTo>
                <a:lnTo>
                  <a:pt x="0" y="190500"/>
                </a:lnTo>
                <a:lnTo>
                  <a:pt x="0" y="952500"/>
                </a:lnTo>
                <a:lnTo>
                  <a:pt x="7408" y="999684"/>
                </a:lnTo>
                <a:lnTo>
                  <a:pt x="27939" y="1044222"/>
                </a:lnTo>
                <a:lnTo>
                  <a:pt x="59054" y="1083468"/>
                </a:lnTo>
                <a:lnTo>
                  <a:pt x="98213" y="1114777"/>
                </a:lnTo>
                <a:lnTo>
                  <a:pt x="142874"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2875"/>
                </a:lnTo>
                <a:lnTo>
                  <a:pt x="1343377" y="98213"/>
                </a:lnTo>
                <a:lnTo>
                  <a:pt x="1312068" y="59055"/>
                </a:lnTo>
                <a:lnTo>
                  <a:pt x="1272822" y="27940"/>
                </a:lnTo>
                <a:lnTo>
                  <a:pt x="1228284" y="7408"/>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85" name="object 85"/>
          <p:cNvSpPr/>
          <p:nvPr/>
        </p:nvSpPr>
        <p:spPr>
          <a:xfrm>
            <a:off x="6240076"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6" name="object 86"/>
          <p:cNvSpPr/>
          <p:nvPr/>
        </p:nvSpPr>
        <p:spPr>
          <a:xfrm>
            <a:off x="7484889"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87" name="object 87"/>
          <p:cNvSpPr/>
          <p:nvPr/>
        </p:nvSpPr>
        <p:spPr>
          <a:xfrm>
            <a:off x="6281570"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88" name="object 88"/>
          <p:cNvSpPr/>
          <p:nvPr/>
        </p:nvSpPr>
        <p:spPr>
          <a:xfrm>
            <a:off x="6281570"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89" name="object 89"/>
          <p:cNvSpPr/>
          <p:nvPr/>
        </p:nvSpPr>
        <p:spPr>
          <a:xfrm>
            <a:off x="6696507" y="3517751"/>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0" name="object 90"/>
          <p:cNvSpPr/>
          <p:nvPr/>
        </p:nvSpPr>
        <p:spPr>
          <a:xfrm>
            <a:off x="6696507" y="3517751"/>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1" name="object 91"/>
          <p:cNvSpPr/>
          <p:nvPr/>
        </p:nvSpPr>
        <p:spPr>
          <a:xfrm>
            <a:off x="7111445" y="3517751"/>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2" name="object 92"/>
          <p:cNvSpPr/>
          <p:nvPr/>
        </p:nvSpPr>
        <p:spPr>
          <a:xfrm>
            <a:off x="7111445" y="3517751"/>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3" name="object 93"/>
          <p:cNvSpPr/>
          <p:nvPr/>
        </p:nvSpPr>
        <p:spPr>
          <a:xfrm>
            <a:off x="6281570"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4" name="object 94"/>
          <p:cNvSpPr/>
          <p:nvPr/>
        </p:nvSpPr>
        <p:spPr>
          <a:xfrm>
            <a:off x="6281570"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5" name="object 95"/>
          <p:cNvSpPr/>
          <p:nvPr/>
        </p:nvSpPr>
        <p:spPr>
          <a:xfrm>
            <a:off x="6696507" y="3936146"/>
            <a:ext cx="331950" cy="331950"/>
          </a:xfrm>
          <a:custGeom>
            <a:avLst/>
            <a:gdLst/>
            <a:ahLst/>
            <a:cxnLst/>
            <a:rect l="l" t="t" r="r" b="b"/>
            <a:pathLst>
              <a:path w="365760"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6" name="object 96"/>
          <p:cNvSpPr/>
          <p:nvPr/>
        </p:nvSpPr>
        <p:spPr>
          <a:xfrm>
            <a:off x="6696507" y="3936146"/>
            <a:ext cx="331950" cy="331950"/>
          </a:xfrm>
          <a:custGeom>
            <a:avLst/>
            <a:gdLst/>
            <a:ahLst/>
            <a:cxnLst/>
            <a:rect l="l" t="t" r="r" b="b"/>
            <a:pathLst>
              <a:path w="365760"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7" name="object 97"/>
          <p:cNvSpPr/>
          <p:nvPr/>
        </p:nvSpPr>
        <p:spPr>
          <a:xfrm>
            <a:off x="7111445" y="3936146"/>
            <a:ext cx="331950" cy="331950"/>
          </a:xfrm>
          <a:custGeom>
            <a:avLst/>
            <a:gdLst/>
            <a:ahLst/>
            <a:cxnLst/>
            <a:rect l="l" t="t" r="r" b="b"/>
            <a:pathLst>
              <a:path w="365759" h="365760">
                <a:moveTo>
                  <a:pt x="365759" y="0"/>
                </a:moveTo>
                <a:lnTo>
                  <a:pt x="0" y="0"/>
                </a:lnTo>
                <a:lnTo>
                  <a:pt x="0" y="365760"/>
                </a:lnTo>
                <a:lnTo>
                  <a:pt x="365759" y="365760"/>
                </a:lnTo>
                <a:lnTo>
                  <a:pt x="365759" y="0"/>
                </a:lnTo>
                <a:close/>
              </a:path>
            </a:pathLst>
          </a:custGeom>
          <a:solidFill>
            <a:srgbClr val="FFFF00"/>
          </a:solidFill>
        </p:spPr>
        <p:txBody>
          <a:bodyPr wrap="square" lIns="0" tIns="0" rIns="0" bIns="0" rtlCol="0"/>
          <a:lstStyle/>
          <a:p>
            <a:endParaRPr sz="1634"/>
          </a:p>
        </p:txBody>
      </p:sp>
      <p:sp>
        <p:nvSpPr>
          <p:cNvPr id="98" name="object 98"/>
          <p:cNvSpPr/>
          <p:nvPr/>
        </p:nvSpPr>
        <p:spPr>
          <a:xfrm>
            <a:off x="7111445" y="3936146"/>
            <a:ext cx="331950" cy="331950"/>
          </a:xfrm>
          <a:custGeom>
            <a:avLst/>
            <a:gdLst/>
            <a:ahLst/>
            <a:cxnLst/>
            <a:rect l="l" t="t" r="r" b="b"/>
            <a:pathLst>
              <a:path w="365759" h="365760">
                <a:moveTo>
                  <a:pt x="182879" y="365760"/>
                </a:moveTo>
                <a:lnTo>
                  <a:pt x="0" y="365760"/>
                </a:lnTo>
                <a:lnTo>
                  <a:pt x="0" y="0"/>
                </a:lnTo>
                <a:lnTo>
                  <a:pt x="365759" y="0"/>
                </a:lnTo>
                <a:lnTo>
                  <a:pt x="365759" y="365760"/>
                </a:lnTo>
                <a:lnTo>
                  <a:pt x="182879" y="365760"/>
                </a:lnTo>
                <a:close/>
              </a:path>
            </a:pathLst>
          </a:custGeom>
          <a:ln w="3175">
            <a:solidFill>
              <a:srgbClr val="000000"/>
            </a:solidFill>
          </a:ln>
        </p:spPr>
        <p:txBody>
          <a:bodyPr wrap="square" lIns="0" tIns="0" rIns="0" bIns="0" rtlCol="0"/>
          <a:lstStyle/>
          <a:p>
            <a:endParaRPr sz="1634"/>
          </a:p>
        </p:txBody>
      </p:sp>
      <p:sp>
        <p:nvSpPr>
          <p:cNvPr id="99" name="object 99"/>
          <p:cNvSpPr/>
          <p:nvPr/>
        </p:nvSpPr>
        <p:spPr>
          <a:xfrm>
            <a:off x="7873317" y="3362149"/>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00" name="object 100"/>
          <p:cNvSpPr/>
          <p:nvPr/>
        </p:nvSpPr>
        <p:spPr>
          <a:xfrm>
            <a:off x="7873317" y="3362149"/>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500"/>
                </a:lnTo>
                <a:lnTo>
                  <a:pt x="0" y="952500"/>
                </a:lnTo>
                <a:lnTo>
                  <a:pt x="7496" y="999684"/>
                </a:lnTo>
                <a:lnTo>
                  <a:pt x="28222" y="1044222"/>
                </a:lnTo>
                <a:lnTo>
                  <a:pt x="59531" y="1083468"/>
                </a:lnTo>
                <a:lnTo>
                  <a:pt x="98777" y="1114777"/>
                </a:lnTo>
                <a:lnTo>
                  <a:pt x="143315" y="1135503"/>
                </a:lnTo>
                <a:lnTo>
                  <a:pt x="190500" y="1143000"/>
                </a:lnTo>
                <a:lnTo>
                  <a:pt x="1181100" y="1143000"/>
                </a:lnTo>
                <a:lnTo>
                  <a:pt x="1228284" y="1135503"/>
                </a:lnTo>
                <a:lnTo>
                  <a:pt x="1272822" y="1114777"/>
                </a:lnTo>
                <a:lnTo>
                  <a:pt x="1312068" y="1083468"/>
                </a:lnTo>
                <a:lnTo>
                  <a:pt x="1343377" y="1044222"/>
                </a:lnTo>
                <a:lnTo>
                  <a:pt x="1364103" y="999684"/>
                </a:lnTo>
                <a:lnTo>
                  <a:pt x="1371600" y="952500"/>
                </a:lnTo>
                <a:lnTo>
                  <a:pt x="1371600" y="190500"/>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01" name="object 101"/>
          <p:cNvSpPr/>
          <p:nvPr/>
        </p:nvSpPr>
        <p:spPr>
          <a:xfrm>
            <a:off x="7873317" y="3362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2" name="object 102"/>
          <p:cNvSpPr/>
          <p:nvPr/>
        </p:nvSpPr>
        <p:spPr>
          <a:xfrm>
            <a:off x="9118130" y="439949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3" name="object 103"/>
          <p:cNvSpPr/>
          <p:nvPr/>
        </p:nvSpPr>
        <p:spPr>
          <a:xfrm>
            <a:off x="7915963"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04" name="object 104"/>
          <p:cNvSpPr/>
          <p:nvPr/>
        </p:nvSpPr>
        <p:spPr>
          <a:xfrm>
            <a:off x="7915963"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5" name="object 105"/>
          <p:cNvSpPr/>
          <p:nvPr/>
        </p:nvSpPr>
        <p:spPr>
          <a:xfrm>
            <a:off x="8330901"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6" name="object 106"/>
          <p:cNvSpPr/>
          <p:nvPr/>
        </p:nvSpPr>
        <p:spPr>
          <a:xfrm>
            <a:off x="8330901"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7" name="object 107"/>
          <p:cNvSpPr/>
          <p:nvPr/>
        </p:nvSpPr>
        <p:spPr>
          <a:xfrm>
            <a:off x="8745839" y="3518902"/>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08" name="object 108"/>
          <p:cNvSpPr/>
          <p:nvPr/>
        </p:nvSpPr>
        <p:spPr>
          <a:xfrm>
            <a:off x="8745839" y="3518902"/>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09" name="object 109"/>
          <p:cNvSpPr/>
          <p:nvPr/>
        </p:nvSpPr>
        <p:spPr>
          <a:xfrm>
            <a:off x="7915963"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0" name="object 110"/>
          <p:cNvSpPr/>
          <p:nvPr/>
        </p:nvSpPr>
        <p:spPr>
          <a:xfrm>
            <a:off x="7915963" y="3936146"/>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1" name="object 111"/>
          <p:cNvSpPr/>
          <p:nvPr/>
        </p:nvSpPr>
        <p:spPr>
          <a:xfrm>
            <a:off x="8330901"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12" name="object 112"/>
          <p:cNvSpPr/>
          <p:nvPr/>
        </p:nvSpPr>
        <p:spPr>
          <a:xfrm>
            <a:off x="8330901" y="3936146"/>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3" name="object 113"/>
          <p:cNvSpPr/>
          <p:nvPr/>
        </p:nvSpPr>
        <p:spPr>
          <a:xfrm>
            <a:off x="8745839" y="3936146"/>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14" name="object 114"/>
          <p:cNvSpPr/>
          <p:nvPr/>
        </p:nvSpPr>
        <p:spPr>
          <a:xfrm>
            <a:off x="8745839" y="3936146"/>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15" name="object 115"/>
          <p:cNvSpPr/>
          <p:nvPr/>
        </p:nvSpPr>
        <p:spPr>
          <a:xfrm>
            <a:off x="7873317" y="4669203"/>
            <a:ext cx="1244813" cy="1037345"/>
          </a:xfrm>
          <a:custGeom>
            <a:avLst/>
            <a:gdLst/>
            <a:ahLst/>
            <a:cxnLst/>
            <a:rect l="l" t="t" r="r" b="b"/>
            <a:pathLst>
              <a:path w="1371600" h="1143000">
                <a:moveTo>
                  <a:pt x="1181100" y="0"/>
                </a:moveTo>
                <a:lnTo>
                  <a:pt x="190500" y="0"/>
                </a:ln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close/>
              </a:path>
            </a:pathLst>
          </a:custGeom>
          <a:solidFill>
            <a:srgbClr val="CCCCCC"/>
          </a:solidFill>
        </p:spPr>
        <p:txBody>
          <a:bodyPr wrap="square" lIns="0" tIns="0" rIns="0" bIns="0" rtlCol="0"/>
          <a:lstStyle/>
          <a:p>
            <a:endParaRPr sz="1634"/>
          </a:p>
        </p:txBody>
      </p:sp>
      <p:sp>
        <p:nvSpPr>
          <p:cNvPr id="116" name="object 116"/>
          <p:cNvSpPr/>
          <p:nvPr/>
        </p:nvSpPr>
        <p:spPr>
          <a:xfrm>
            <a:off x="7873317" y="4669203"/>
            <a:ext cx="1244813" cy="1037345"/>
          </a:xfrm>
          <a:custGeom>
            <a:avLst/>
            <a:gdLst/>
            <a:ahLst/>
            <a:cxnLst/>
            <a:rect l="l" t="t" r="r" b="b"/>
            <a:pathLst>
              <a:path w="1371600" h="1143000">
                <a:moveTo>
                  <a:pt x="190500" y="0"/>
                </a:moveTo>
                <a:lnTo>
                  <a:pt x="143315" y="7496"/>
                </a:lnTo>
                <a:lnTo>
                  <a:pt x="98777" y="28222"/>
                </a:lnTo>
                <a:lnTo>
                  <a:pt x="59531" y="59531"/>
                </a:lnTo>
                <a:lnTo>
                  <a:pt x="28222" y="98777"/>
                </a:lnTo>
                <a:lnTo>
                  <a:pt x="7496" y="143315"/>
                </a:lnTo>
                <a:lnTo>
                  <a:pt x="0" y="190499"/>
                </a:lnTo>
                <a:lnTo>
                  <a:pt x="0" y="952499"/>
                </a:lnTo>
                <a:lnTo>
                  <a:pt x="7496" y="999684"/>
                </a:lnTo>
                <a:lnTo>
                  <a:pt x="28222" y="1044222"/>
                </a:lnTo>
                <a:lnTo>
                  <a:pt x="59531" y="1083468"/>
                </a:lnTo>
                <a:lnTo>
                  <a:pt x="98777" y="1114777"/>
                </a:lnTo>
                <a:lnTo>
                  <a:pt x="143315" y="1135503"/>
                </a:lnTo>
                <a:lnTo>
                  <a:pt x="190500" y="1142999"/>
                </a:lnTo>
                <a:lnTo>
                  <a:pt x="1181100" y="1142999"/>
                </a:lnTo>
                <a:lnTo>
                  <a:pt x="1228284" y="1135503"/>
                </a:lnTo>
                <a:lnTo>
                  <a:pt x="1272822" y="1114777"/>
                </a:lnTo>
                <a:lnTo>
                  <a:pt x="1312068" y="1083468"/>
                </a:lnTo>
                <a:lnTo>
                  <a:pt x="1343377" y="1044222"/>
                </a:lnTo>
                <a:lnTo>
                  <a:pt x="1364103" y="999684"/>
                </a:lnTo>
                <a:lnTo>
                  <a:pt x="1371600" y="952499"/>
                </a:lnTo>
                <a:lnTo>
                  <a:pt x="1371600" y="190499"/>
                </a:lnTo>
                <a:lnTo>
                  <a:pt x="1364103" y="143315"/>
                </a:lnTo>
                <a:lnTo>
                  <a:pt x="1343377" y="98777"/>
                </a:lnTo>
                <a:lnTo>
                  <a:pt x="1312068" y="59531"/>
                </a:lnTo>
                <a:lnTo>
                  <a:pt x="1272822" y="28222"/>
                </a:lnTo>
                <a:lnTo>
                  <a:pt x="1228284" y="7496"/>
                </a:lnTo>
                <a:lnTo>
                  <a:pt x="1181100" y="0"/>
                </a:lnTo>
                <a:lnTo>
                  <a:pt x="190500" y="0"/>
                </a:lnTo>
                <a:close/>
              </a:path>
            </a:pathLst>
          </a:custGeom>
          <a:ln w="3175">
            <a:solidFill>
              <a:srgbClr val="000000"/>
            </a:solidFill>
          </a:ln>
        </p:spPr>
        <p:txBody>
          <a:bodyPr wrap="square" lIns="0" tIns="0" rIns="0" bIns="0" rtlCol="0"/>
          <a:lstStyle/>
          <a:p>
            <a:endParaRPr sz="1634"/>
          </a:p>
        </p:txBody>
      </p:sp>
      <p:sp>
        <p:nvSpPr>
          <p:cNvPr id="117" name="object 117"/>
          <p:cNvSpPr/>
          <p:nvPr/>
        </p:nvSpPr>
        <p:spPr>
          <a:xfrm>
            <a:off x="7873317" y="46692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8" name="object 118"/>
          <p:cNvSpPr/>
          <p:nvPr/>
        </p:nvSpPr>
        <p:spPr>
          <a:xfrm>
            <a:off x="9118130" y="570654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9" name="object 119"/>
          <p:cNvSpPr/>
          <p:nvPr/>
        </p:nvSpPr>
        <p:spPr>
          <a:xfrm>
            <a:off x="7915963"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7F7F"/>
          </a:solidFill>
        </p:spPr>
        <p:txBody>
          <a:bodyPr wrap="square" lIns="0" tIns="0" rIns="0" bIns="0" rtlCol="0"/>
          <a:lstStyle/>
          <a:p>
            <a:endParaRPr sz="1634"/>
          </a:p>
        </p:txBody>
      </p:sp>
      <p:sp>
        <p:nvSpPr>
          <p:cNvPr id="120" name="object 120"/>
          <p:cNvSpPr/>
          <p:nvPr/>
        </p:nvSpPr>
        <p:spPr>
          <a:xfrm>
            <a:off x="7915963"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1" name="object 121"/>
          <p:cNvSpPr/>
          <p:nvPr/>
        </p:nvSpPr>
        <p:spPr>
          <a:xfrm>
            <a:off x="8330901"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2" name="object 122"/>
          <p:cNvSpPr/>
          <p:nvPr/>
        </p:nvSpPr>
        <p:spPr>
          <a:xfrm>
            <a:off x="8330901"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3" name="object 123"/>
          <p:cNvSpPr/>
          <p:nvPr/>
        </p:nvSpPr>
        <p:spPr>
          <a:xfrm>
            <a:off x="8745839" y="4825957"/>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4" name="object 124"/>
          <p:cNvSpPr/>
          <p:nvPr/>
        </p:nvSpPr>
        <p:spPr>
          <a:xfrm>
            <a:off x="8745839" y="4825957"/>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5" name="object 125"/>
          <p:cNvSpPr/>
          <p:nvPr/>
        </p:nvSpPr>
        <p:spPr>
          <a:xfrm>
            <a:off x="7915963"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6" name="object 126"/>
          <p:cNvSpPr/>
          <p:nvPr/>
        </p:nvSpPr>
        <p:spPr>
          <a:xfrm>
            <a:off x="7915963" y="5243200"/>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7" name="object 127"/>
          <p:cNvSpPr/>
          <p:nvPr/>
        </p:nvSpPr>
        <p:spPr>
          <a:xfrm>
            <a:off x="8330901"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28" name="object 128"/>
          <p:cNvSpPr/>
          <p:nvPr/>
        </p:nvSpPr>
        <p:spPr>
          <a:xfrm>
            <a:off x="8330901" y="5243200"/>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29" name="object 129"/>
          <p:cNvSpPr/>
          <p:nvPr/>
        </p:nvSpPr>
        <p:spPr>
          <a:xfrm>
            <a:off x="8745839" y="5243200"/>
            <a:ext cx="331950" cy="331950"/>
          </a:xfrm>
          <a:custGeom>
            <a:avLst/>
            <a:gdLst/>
            <a:ahLst/>
            <a:cxnLst/>
            <a:rect l="l" t="t" r="r" b="b"/>
            <a:pathLst>
              <a:path w="365759" h="365760">
                <a:moveTo>
                  <a:pt x="365760" y="0"/>
                </a:moveTo>
                <a:lnTo>
                  <a:pt x="0" y="0"/>
                </a:lnTo>
                <a:lnTo>
                  <a:pt x="0" y="365760"/>
                </a:lnTo>
                <a:lnTo>
                  <a:pt x="365760" y="365760"/>
                </a:lnTo>
                <a:lnTo>
                  <a:pt x="365760" y="0"/>
                </a:lnTo>
                <a:close/>
              </a:path>
            </a:pathLst>
          </a:custGeom>
          <a:solidFill>
            <a:srgbClr val="FFFF00"/>
          </a:solidFill>
        </p:spPr>
        <p:txBody>
          <a:bodyPr wrap="square" lIns="0" tIns="0" rIns="0" bIns="0" rtlCol="0"/>
          <a:lstStyle/>
          <a:p>
            <a:endParaRPr sz="1634"/>
          </a:p>
        </p:txBody>
      </p:sp>
      <p:sp>
        <p:nvSpPr>
          <p:cNvPr id="130" name="object 130"/>
          <p:cNvSpPr/>
          <p:nvPr/>
        </p:nvSpPr>
        <p:spPr>
          <a:xfrm>
            <a:off x="8745839" y="5243200"/>
            <a:ext cx="331950" cy="331950"/>
          </a:xfrm>
          <a:custGeom>
            <a:avLst/>
            <a:gdLst/>
            <a:ahLst/>
            <a:cxnLst/>
            <a:rect l="l" t="t" r="r" b="b"/>
            <a:pathLst>
              <a:path w="365759" h="365760">
                <a:moveTo>
                  <a:pt x="182879" y="365760"/>
                </a:moveTo>
                <a:lnTo>
                  <a:pt x="0" y="365760"/>
                </a:lnTo>
                <a:lnTo>
                  <a:pt x="0" y="0"/>
                </a:lnTo>
                <a:lnTo>
                  <a:pt x="365760" y="0"/>
                </a:lnTo>
                <a:lnTo>
                  <a:pt x="365760" y="365760"/>
                </a:lnTo>
                <a:lnTo>
                  <a:pt x="182879" y="365760"/>
                </a:lnTo>
                <a:close/>
              </a:path>
            </a:pathLst>
          </a:custGeom>
          <a:ln w="3175">
            <a:solidFill>
              <a:srgbClr val="000000"/>
            </a:solidFill>
          </a:ln>
        </p:spPr>
        <p:txBody>
          <a:bodyPr wrap="square" lIns="0" tIns="0" rIns="0" bIns="0" rtlCol="0"/>
          <a:lstStyle/>
          <a:p>
            <a:endParaRPr sz="1634"/>
          </a:p>
        </p:txBody>
      </p:sp>
      <p:sp>
        <p:nvSpPr>
          <p:cNvPr id="131" name="object 131"/>
          <p:cNvSpPr/>
          <p:nvPr/>
        </p:nvSpPr>
        <p:spPr>
          <a:xfrm>
            <a:off x="3594847" y="4397188"/>
            <a:ext cx="0" cy="270862"/>
          </a:xfrm>
          <a:custGeom>
            <a:avLst/>
            <a:gdLst/>
            <a:ahLst/>
            <a:cxnLst/>
            <a:rect l="l" t="t" r="r" b="b"/>
            <a:pathLst>
              <a:path h="298450">
                <a:moveTo>
                  <a:pt x="0" y="0"/>
                </a:moveTo>
                <a:lnTo>
                  <a:pt x="0" y="298450"/>
                </a:lnTo>
              </a:path>
            </a:pathLst>
          </a:custGeom>
          <a:ln w="36659">
            <a:solidFill>
              <a:srgbClr val="000000"/>
            </a:solidFill>
          </a:ln>
        </p:spPr>
        <p:txBody>
          <a:bodyPr wrap="square" lIns="0" tIns="0" rIns="0" bIns="0" rtlCol="0"/>
          <a:lstStyle/>
          <a:p>
            <a:endParaRPr sz="1634"/>
          </a:p>
        </p:txBody>
      </p:sp>
      <p:sp>
        <p:nvSpPr>
          <p:cNvPr id="132" name="object 132"/>
          <p:cNvSpPr/>
          <p:nvPr/>
        </p:nvSpPr>
        <p:spPr>
          <a:xfrm>
            <a:off x="4217255" y="3878516"/>
            <a:ext cx="388428" cy="1153"/>
          </a:xfrm>
          <a:custGeom>
            <a:avLst/>
            <a:gdLst/>
            <a:ahLst/>
            <a:cxnLst/>
            <a:rect l="l" t="t" r="r" b="b"/>
            <a:pathLst>
              <a:path w="427989" h="1270">
                <a:moveTo>
                  <a:pt x="0" y="0"/>
                </a:moveTo>
                <a:lnTo>
                  <a:pt x="427989" y="1270"/>
                </a:lnTo>
              </a:path>
            </a:pathLst>
          </a:custGeom>
          <a:ln w="36659">
            <a:solidFill>
              <a:srgbClr val="000000"/>
            </a:solidFill>
          </a:ln>
        </p:spPr>
        <p:txBody>
          <a:bodyPr wrap="square" lIns="0" tIns="0" rIns="0" bIns="0" rtlCol="0"/>
          <a:lstStyle/>
          <a:p>
            <a:endParaRPr sz="1634"/>
          </a:p>
        </p:txBody>
      </p:sp>
      <p:sp>
        <p:nvSpPr>
          <p:cNvPr id="133" name="object 133"/>
          <p:cNvSpPr/>
          <p:nvPr/>
        </p:nvSpPr>
        <p:spPr>
          <a:xfrm>
            <a:off x="4217255" y="5186723"/>
            <a:ext cx="388428" cy="0"/>
          </a:xfrm>
          <a:custGeom>
            <a:avLst/>
            <a:gdLst/>
            <a:ahLst/>
            <a:cxnLst/>
            <a:rect l="l" t="t" r="r" b="b"/>
            <a:pathLst>
              <a:path w="427989">
                <a:moveTo>
                  <a:pt x="0" y="0"/>
                </a:moveTo>
                <a:lnTo>
                  <a:pt x="427989" y="0"/>
                </a:lnTo>
              </a:path>
            </a:pathLst>
          </a:custGeom>
          <a:ln w="36659">
            <a:solidFill>
              <a:srgbClr val="000000"/>
            </a:solidFill>
          </a:ln>
        </p:spPr>
        <p:txBody>
          <a:bodyPr wrap="square" lIns="0" tIns="0" rIns="0" bIns="0" rtlCol="0"/>
          <a:lstStyle/>
          <a:p>
            <a:endParaRPr sz="1634"/>
          </a:p>
        </p:txBody>
      </p:sp>
      <p:sp>
        <p:nvSpPr>
          <p:cNvPr id="134" name="object 134"/>
          <p:cNvSpPr/>
          <p:nvPr/>
        </p:nvSpPr>
        <p:spPr>
          <a:xfrm>
            <a:off x="5228088" y="4398341"/>
            <a:ext cx="0" cy="269710"/>
          </a:xfrm>
          <a:custGeom>
            <a:avLst/>
            <a:gdLst/>
            <a:ahLst/>
            <a:cxnLst/>
            <a:rect l="l" t="t" r="r" b="b"/>
            <a:pathLst>
              <a:path h="297179">
                <a:moveTo>
                  <a:pt x="0" y="0"/>
                </a:moveTo>
                <a:lnTo>
                  <a:pt x="0" y="297179"/>
                </a:lnTo>
              </a:path>
            </a:pathLst>
          </a:custGeom>
          <a:ln w="36659">
            <a:solidFill>
              <a:srgbClr val="000000"/>
            </a:solidFill>
          </a:ln>
        </p:spPr>
        <p:txBody>
          <a:bodyPr wrap="square" lIns="0" tIns="0" rIns="0" bIns="0" rtlCol="0"/>
          <a:lstStyle/>
          <a:p>
            <a:endParaRPr sz="1634"/>
          </a:p>
        </p:txBody>
      </p:sp>
      <p:sp>
        <p:nvSpPr>
          <p:cNvPr id="135" name="object 135"/>
          <p:cNvSpPr/>
          <p:nvPr/>
        </p:nvSpPr>
        <p:spPr>
          <a:xfrm>
            <a:off x="5850497" y="5186723"/>
            <a:ext cx="389580" cy="0"/>
          </a:xfrm>
          <a:custGeom>
            <a:avLst/>
            <a:gdLst/>
            <a:ahLst/>
            <a:cxnLst/>
            <a:rect l="l" t="t" r="r" b="b"/>
            <a:pathLst>
              <a:path w="429260">
                <a:moveTo>
                  <a:pt x="0" y="0"/>
                </a:moveTo>
                <a:lnTo>
                  <a:pt x="429260" y="0"/>
                </a:lnTo>
              </a:path>
            </a:pathLst>
          </a:custGeom>
          <a:ln w="36659">
            <a:solidFill>
              <a:srgbClr val="000000"/>
            </a:solidFill>
          </a:ln>
        </p:spPr>
        <p:txBody>
          <a:bodyPr wrap="square" lIns="0" tIns="0" rIns="0" bIns="0" rtlCol="0"/>
          <a:lstStyle/>
          <a:p>
            <a:endParaRPr sz="1634"/>
          </a:p>
        </p:txBody>
      </p:sp>
      <p:sp>
        <p:nvSpPr>
          <p:cNvPr id="136" name="object 136"/>
          <p:cNvSpPr/>
          <p:nvPr/>
        </p:nvSpPr>
        <p:spPr>
          <a:xfrm>
            <a:off x="5850497" y="3879668"/>
            <a:ext cx="389580" cy="1153"/>
          </a:xfrm>
          <a:custGeom>
            <a:avLst/>
            <a:gdLst/>
            <a:ahLst/>
            <a:cxnLst/>
            <a:rect l="l" t="t" r="r" b="b"/>
            <a:pathLst>
              <a:path w="429260" h="1270">
                <a:moveTo>
                  <a:pt x="0" y="0"/>
                </a:moveTo>
                <a:lnTo>
                  <a:pt x="429260" y="1269"/>
                </a:lnTo>
              </a:path>
            </a:pathLst>
          </a:custGeom>
          <a:ln w="36659">
            <a:solidFill>
              <a:srgbClr val="000000"/>
            </a:solidFill>
          </a:ln>
        </p:spPr>
        <p:txBody>
          <a:bodyPr wrap="square" lIns="0" tIns="0" rIns="0" bIns="0" rtlCol="0"/>
          <a:lstStyle/>
          <a:p>
            <a:endParaRPr sz="1634"/>
          </a:p>
        </p:txBody>
      </p:sp>
      <p:sp>
        <p:nvSpPr>
          <p:cNvPr id="137" name="object 137"/>
          <p:cNvSpPr/>
          <p:nvPr/>
        </p:nvSpPr>
        <p:spPr>
          <a:xfrm>
            <a:off x="7484889" y="3880821"/>
            <a:ext cx="388428" cy="0"/>
          </a:xfrm>
          <a:custGeom>
            <a:avLst/>
            <a:gdLst/>
            <a:ahLst/>
            <a:cxnLst/>
            <a:rect l="l" t="t" r="r" b="b"/>
            <a:pathLst>
              <a:path w="427990">
                <a:moveTo>
                  <a:pt x="0" y="0"/>
                </a:moveTo>
                <a:lnTo>
                  <a:pt x="427990" y="0"/>
                </a:lnTo>
              </a:path>
            </a:pathLst>
          </a:custGeom>
          <a:ln w="36659">
            <a:solidFill>
              <a:srgbClr val="000000"/>
            </a:solidFill>
          </a:ln>
        </p:spPr>
        <p:txBody>
          <a:bodyPr wrap="square" lIns="0" tIns="0" rIns="0" bIns="0" rtlCol="0"/>
          <a:lstStyle/>
          <a:p>
            <a:endParaRPr sz="1634"/>
          </a:p>
        </p:txBody>
      </p:sp>
      <p:sp>
        <p:nvSpPr>
          <p:cNvPr id="138" name="object 138"/>
          <p:cNvSpPr/>
          <p:nvPr/>
        </p:nvSpPr>
        <p:spPr>
          <a:xfrm>
            <a:off x="7484889" y="5186722"/>
            <a:ext cx="388428" cy="1153"/>
          </a:xfrm>
          <a:custGeom>
            <a:avLst/>
            <a:gdLst/>
            <a:ahLst/>
            <a:cxnLst/>
            <a:rect l="l" t="t" r="r" b="b"/>
            <a:pathLst>
              <a:path w="427990" h="1270">
                <a:moveTo>
                  <a:pt x="0" y="0"/>
                </a:moveTo>
                <a:lnTo>
                  <a:pt x="427990" y="1269"/>
                </a:lnTo>
              </a:path>
            </a:pathLst>
          </a:custGeom>
          <a:ln w="36659">
            <a:solidFill>
              <a:srgbClr val="000000"/>
            </a:solidFill>
          </a:ln>
        </p:spPr>
        <p:txBody>
          <a:bodyPr wrap="square" lIns="0" tIns="0" rIns="0" bIns="0" rtlCol="0"/>
          <a:lstStyle/>
          <a:p>
            <a:endParaRPr sz="1634"/>
          </a:p>
        </p:txBody>
      </p:sp>
      <p:sp>
        <p:nvSpPr>
          <p:cNvPr id="139" name="object 139"/>
          <p:cNvSpPr/>
          <p:nvPr/>
        </p:nvSpPr>
        <p:spPr>
          <a:xfrm>
            <a:off x="8495724" y="4399493"/>
            <a:ext cx="0" cy="269710"/>
          </a:xfrm>
          <a:custGeom>
            <a:avLst/>
            <a:gdLst/>
            <a:ahLst/>
            <a:cxnLst/>
            <a:rect l="l" t="t" r="r" b="b"/>
            <a:pathLst>
              <a:path h="297179">
                <a:moveTo>
                  <a:pt x="0" y="0"/>
                </a:moveTo>
                <a:lnTo>
                  <a:pt x="0" y="297180"/>
                </a:lnTo>
              </a:path>
            </a:pathLst>
          </a:custGeom>
          <a:ln w="36659">
            <a:solidFill>
              <a:srgbClr val="000000"/>
            </a:solidFill>
          </a:ln>
        </p:spPr>
        <p:txBody>
          <a:bodyPr wrap="square" lIns="0" tIns="0" rIns="0" bIns="0" rtlCol="0"/>
          <a:lstStyle/>
          <a:p>
            <a:endParaRPr sz="1634"/>
          </a:p>
        </p:txBody>
      </p:sp>
      <p:sp>
        <p:nvSpPr>
          <p:cNvPr id="140" name="object 140"/>
          <p:cNvSpPr/>
          <p:nvPr/>
        </p:nvSpPr>
        <p:spPr>
          <a:xfrm>
            <a:off x="7415734" y="4348778"/>
            <a:ext cx="512909" cy="360765"/>
          </a:xfrm>
          <a:custGeom>
            <a:avLst/>
            <a:gdLst/>
            <a:ahLst/>
            <a:cxnLst/>
            <a:rect l="l" t="t" r="r" b="b"/>
            <a:pathLst>
              <a:path w="565150" h="397510">
                <a:moveTo>
                  <a:pt x="0" y="397509"/>
                </a:moveTo>
                <a:lnTo>
                  <a:pt x="565150" y="0"/>
                </a:lnTo>
              </a:path>
            </a:pathLst>
          </a:custGeom>
          <a:ln w="36659">
            <a:solidFill>
              <a:srgbClr val="000000"/>
            </a:solidFill>
          </a:ln>
        </p:spPr>
        <p:txBody>
          <a:bodyPr wrap="square" lIns="0" tIns="0" rIns="0" bIns="0" rtlCol="0"/>
          <a:lstStyle/>
          <a:p>
            <a:endParaRPr sz="1634"/>
          </a:p>
        </p:txBody>
      </p:sp>
      <p:sp>
        <p:nvSpPr>
          <p:cNvPr id="141" name="object 141"/>
          <p:cNvSpPr/>
          <p:nvPr/>
        </p:nvSpPr>
        <p:spPr>
          <a:xfrm>
            <a:off x="7434174" y="4334947"/>
            <a:ext cx="503688" cy="374597"/>
          </a:xfrm>
          <a:custGeom>
            <a:avLst/>
            <a:gdLst/>
            <a:ahLst/>
            <a:cxnLst/>
            <a:rect l="l" t="t" r="r" b="b"/>
            <a:pathLst>
              <a:path w="554990" h="412750">
                <a:moveTo>
                  <a:pt x="0" y="0"/>
                </a:moveTo>
                <a:lnTo>
                  <a:pt x="554989" y="412749"/>
                </a:lnTo>
              </a:path>
            </a:pathLst>
          </a:custGeom>
          <a:ln w="36659">
            <a:solidFill>
              <a:srgbClr val="000000"/>
            </a:solidFill>
          </a:ln>
        </p:spPr>
        <p:txBody>
          <a:bodyPr wrap="square" lIns="0" tIns="0" rIns="0" bIns="0" rtlCol="0"/>
          <a:lstStyle/>
          <a:p>
            <a:endParaRPr sz="1634"/>
          </a:p>
        </p:txBody>
      </p:sp>
      <p:sp>
        <p:nvSpPr>
          <p:cNvPr id="142" name="object 142"/>
          <p:cNvSpPr/>
          <p:nvPr/>
        </p:nvSpPr>
        <p:spPr>
          <a:xfrm>
            <a:off x="2740767" y="3399031"/>
            <a:ext cx="448363" cy="207469"/>
          </a:xfrm>
          <a:custGeom>
            <a:avLst/>
            <a:gdLst/>
            <a:ahLst/>
            <a:cxnLst/>
            <a:rect l="l" t="t" r="r" b="b"/>
            <a:pathLst>
              <a:path w="494030" h="228600">
                <a:moveTo>
                  <a:pt x="494030" y="0"/>
                </a:moveTo>
                <a:lnTo>
                  <a:pt x="0" y="0"/>
                </a:lnTo>
                <a:lnTo>
                  <a:pt x="0" y="228600"/>
                </a:lnTo>
                <a:lnTo>
                  <a:pt x="494030" y="228600"/>
                </a:lnTo>
                <a:lnTo>
                  <a:pt x="494030" y="0"/>
                </a:lnTo>
                <a:close/>
              </a:path>
            </a:pathLst>
          </a:custGeom>
          <a:solidFill>
            <a:srgbClr val="7F007F"/>
          </a:solidFill>
        </p:spPr>
        <p:txBody>
          <a:bodyPr wrap="square" lIns="0" tIns="0" rIns="0" bIns="0" rtlCol="0"/>
          <a:lstStyle/>
          <a:p>
            <a:endParaRPr sz="1634"/>
          </a:p>
        </p:txBody>
      </p:sp>
      <p:sp>
        <p:nvSpPr>
          <p:cNvPr id="143" name="object 143"/>
          <p:cNvSpPr/>
          <p:nvPr/>
        </p:nvSpPr>
        <p:spPr>
          <a:xfrm>
            <a:off x="2740767" y="3399031"/>
            <a:ext cx="448363" cy="207469"/>
          </a:xfrm>
          <a:custGeom>
            <a:avLst/>
            <a:gdLst/>
            <a:ahLst/>
            <a:cxnLst/>
            <a:rect l="l" t="t" r="r" b="b"/>
            <a:pathLst>
              <a:path w="494030" h="228600">
                <a:moveTo>
                  <a:pt x="246379" y="228600"/>
                </a:moveTo>
                <a:lnTo>
                  <a:pt x="0" y="228600"/>
                </a:lnTo>
                <a:lnTo>
                  <a:pt x="0" y="0"/>
                </a:lnTo>
                <a:lnTo>
                  <a:pt x="494030" y="0"/>
                </a:lnTo>
                <a:lnTo>
                  <a:pt x="494030" y="228600"/>
                </a:lnTo>
                <a:lnTo>
                  <a:pt x="246379" y="228600"/>
                </a:lnTo>
                <a:close/>
              </a:path>
            </a:pathLst>
          </a:custGeom>
          <a:ln w="3175">
            <a:solidFill>
              <a:srgbClr val="000000"/>
            </a:solidFill>
          </a:ln>
        </p:spPr>
        <p:txBody>
          <a:bodyPr wrap="square" lIns="0" tIns="0" rIns="0" bIns="0" rtlCol="0"/>
          <a:lstStyle/>
          <a:p>
            <a:endParaRPr sz="1634"/>
          </a:p>
        </p:txBody>
      </p:sp>
      <p:sp>
        <p:nvSpPr>
          <p:cNvPr id="144" name="object 144"/>
          <p:cNvSpPr/>
          <p:nvPr/>
        </p:nvSpPr>
        <p:spPr>
          <a:xfrm>
            <a:off x="3180486" y="4057171"/>
            <a:ext cx="0" cy="767634"/>
          </a:xfrm>
          <a:custGeom>
            <a:avLst/>
            <a:gdLst/>
            <a:ahLst/>
            <a:cxnLst/>
            <a:rect l="l" t="t" r="r" b="b"/>
            <a:pathLst>
              <a:path h="845820">
                <a:moveTo>
                  <a:pt x="0" y="0"/>
                </a:moveTo>
                <a:lnTo>
                  <a:pt x="0" y="845819"/>
                </a:lnTo>
              </a:path>
            </a:pathLst>
          </a:custGeom>
          <a:ln w="54609">
            <a:solidFill>
              <a:srgbClr val="FF0000"/>
            </a:solidFill>
          </a:ln>
        </p:spPr>
        <p:txBody>
          <a:bodyPr wrap="square" lIns="0" tIns="0" rIns="0" bIns="0" rtlCol="0"/>
          <a:lstStyle/>
          <a:p>
            <a:endParaRPr sz="1634"/>
          </a:p>
        </p:txBody>
      </p:sp>
      <p:sp>
        <p:nvSpPr>
          <p:cNvPr id="145" name="object 145"/>
          <p:cNvSpPr/>
          <p:nvPr/>
        </p:nvSpPr>
        <p:spPr>
          <a:xfrm>
            <a:off x="3093464" y="3848548"/>
            <a:ext cx="175196" cy="261641"/>
          </a:xfrm>
          <a:custGeom>
            <a:avLst/>
            <a:gdLst/>
            <a:ahLst/>
            <a:cxnLst/>
            <a:rect l="l" t="t" r="r" b="b"/>
            <a:pathLst>
              <a:path w="193039" h="288289">
                <a:moveTo>
                  <a:pt x="96519" y="0"/>
                </a:moveTo>
                <a:lnTo>
                  <a:pt x="0" y="288290"/>
                </a:lnTo>
                <a:lnTo>
                  <a:pt x="193039" y="288290"/>
                </a:lnTo>
                <a:lnTo>
                  <a:pt x="96519" y="0"/>
                </a:lnTo>
                <a:close/>
              </a:path>
            </a:pathLst>
          </a:custGeom>
          <a:solidFill>
            <a:srgbClr val="FF0000"/>
          </a:solidFill>
        </p:spPr>
        <p:txBody>
          <a:bodyPr wrap="square" lIns="0" tIns="0" rIns="0" bIns="0" rtlCol="0"/>
          <a:lstStyle/>
          <a:p>
            <a:endParaRPr sz="1634"/>
          </a:p>
        </p:txBody>
      </p:sp>
      <p:sp>
        <p:nvSpPr>
          <p:cNvPr id="146" name="object 146"/>
          <p:cNvSpPr/>
          <p:nvPr/>
        </p:nvSpPr>
        <p:spPr>
          <a:xfrm>
            <a:off x="3366631" y="3902720"/>
            <a:ext cx="2286768" cy="943984"/>
          </a:xfrm>
          <a:custGeom>
            <a:avLst/>
            <a:gdLst/>
            <a:ahLst/>
            <a:cxnLst/>
            <a:rect l="l" t="t" r="r" b="b"/>
            <a:pathLst>
              <a:path w="2519679" h="1040129">
                <a:moveTo>
                  <a:pt x="19050" y="0"/>
                </a:moveTo>
                <a:lnTo>
                  <a:pt x="10160" y="25399"/>
                </a:lnTo>
                <a:lnTo>
                  <a:pt x="0" y="50799"/>
                </a:lnTo>
                <a:lnTo>
                  <a:pt x="2499360" y="1040129"/>
                </a:lnTo>
                <a:lnTo>
                  <a:pt x="2519680" y="989329"/>
                </a:lnTo>
                <a:lnTo>
                  <a:pt x="19050" y="0"/>
                </a:lnTo>
                <a:close/>
              </a:path>
            </a:pathLst>
          </a:custGeom>
          <a:solidFill>
            <a:srgbClr val="FF0000"/>
          </a:solidFill>
        </p:spPr>
        <p:txBody>
          <a:bodyPr wrap="square" lIns="0" tIns="0" rIns="0" bIns="0" rtlCol="0"/>
          <a:lstStyle/>
          <a:p>
            <a:endParaRPr sz="1634"/>
          </a:p>
        </p:txBody>
      </p:sp>
      <p:sp>
        <p:nvSpPr>
          <p:cNvPr id="147" name="object 147"/>
          <p:cNvSpPr/>
          <p:nvPr/>
        </p:nvSpPr>
        <p:spPr>
          <a:xfrm>
            <a:off x="3181062" y="3848547"/>
            <a:ext cx="274320" cy="177501"/>
          </a:xfrm>
          <a:custGeom>
            <a:avLst/>
            <a:gdLst/>
            <a:ahLst/>
            <a:cxnLst/>
            <a:rect l="l" t="t" r="r" b="b"/>
            <a:pathLst>
              <a:path w="302260" h="195579">
                <a:moveTo>
                  <a:pt x="0" y="0"/>
                </a:moveTo>
                <a:lnTo>
                  <a:pt x="232410" y="195580"/>
                </a:lnTo>
                <a:lnTo>
                  <a:pt x="302260" y="16510"/>
                </a:lnTo>
                <a:lnTo>
                  <a:pt x="0" y="0"/>
                </a:lnTo>
                <a:close/>
              </a:path>
            </a:pathLst>
          </a:custGeom>
          <a:solidFill>
            <a:srgbClr val="FF0000"/>
          </a:solidFill>
        </p:spPr>
        <p:txBody>
          <a:bodyPr wrap="square" lIns="0" tIns="0" rIns="0" bIns="0" rtlCol="0"/>
          <a:lstStyle/>
          <a:p>
            <a:endParaRPr sz="1634"/>
          </a:p>
        </p:txBody>
      </p:sp>
      <p:sp>
        <p:nvSpPr>
          <p:cNvPr id="148" name="object 148"/>
          <p:cNvSpPr/>
          <p:nvPr/>
        </p:nvSpPr>
        <p:spPr>
          <a:xfrm>
            <a:off x="3547589" y="3698709"/>
            <a:ext cx="1935224" cy="426464"/>
          </a:xfrm>
          <a:custGeom>
            <a:avLst/>
            <a:gdLst/>
            <a:ahLst/>
            <a:cxnLst/>
            <a:rect l="l" t="t" r="r" b="b"/>
            <a:pathLst>
              <a:path w="2132329" h="469900">
                <a:moveTo>
                  <a:pt x="10159" y="0"/>
                </a:moveTo>
                <a:lnTo>
                  <a:pt x="0" y="53340"/>
                </a:lnTo>
                <a:lnTo>
                  <a:pt x="2122170" y="469900"/>
                </a:lnTo>
                <a:lnTo>
                  <a:pt x="2132330" y="416560"/>
                </a:lnTo>
                <a:lnTo>
                  <a:pt x="10159" y="0"/>
                </a:lnTo>
                <a:close/>
              </a:path>
            </a:pathLst>
          </a:custGeom>
          <a:solidFill>
            <a:srgbClr val="FF0000"/>
          </a:solidFill>
        </p:spPr>
        <p:txBody>
          <a:bodyPr wrap="square" lIns="0" tIns="0" rIns="0" bIns="0" rtlCol="0"/>
          <a:lstStyle/>
          <a:p>
            <a:endParaRPr sz="1634"/>
          </a:p>
        </p:txBody>
      </p:sp>
      <p:sp>
        <p:nvSpPr>
          <p:cNvPr id="149" name="object 149"/>
          <p:cNvSpPr/>
          <p:nvPr/>
        </p:nvSpPr>
        <p:spPr>
          <a:xfrm>
            <a:off x="3347038" y="3646842"/>
            <a:ext cx="273167" cy="171738"/>
          </a:xfrm>
          <a:custGeom>
            <a:avLst/>
            <a:gdLst/>
            <a:ahLst/>
            <a:cxnLst/>
            <a:rect l="l" t="t" r="r" b="b"/>
            <a:pathLst>
              <a:path w="300989" h="189229">
                <a:moveTo>
                  <a:pt x="300989" y="0"/>
                </a:moveTo>
                <a:lnTo>
                  <a:pt x="0" y="39370"/>
                </a:lnTo>
                <a:lnTo>
                  <a:pt x="264160" y="189230"/>
                </a:lnTo>
                <a:lnTo>
                  <a:pt x="300989" y="0"/>
                </a:lnTo>
                <a:close/>
              </a:path>
            </a:pathLst>
          </a:custGeom>
          <a:solidFill>
            <a:srgbClr val="FF0000"/>
          </a:solidFill>
        </p:spPr>
        <p:txBody>
          <a:bodyPr wrap="square" lIns="0" tIns="0" rIns="0" bIns="0" rtlCol="0"/>
          <a:lstStyle/>
          <a:p>
            <a:endParaRPr sz="1634"/>
          </a:p>
        </p:txBody>
      </p:sp>
      <p:sp>
        <p:nvSpPr>
          <p:cNvPr id="150" name="object 150"/>
          <p:cNvSpPr/>
          <p:nvPr/>
        </p:nvSpPr>
        <p:spPr>
          <a:xfrm>
            <a:off x="3464602" y="3682573"/>
            <a:ext cx="2816967" cy="1153"/>
          </a:xfrm>
          <a:custGeom>
            <a:avLst/>
            <a:gdLst/>
            <a:ahLst/>
            <a:cxnLst/>
            <a:rect l="l" t="t" r="r" b="b"/>
            <a:pathLst>
              <a:path w="3103879" h="1270">
                <a:moveTo>
                  <a:pt x="3103880" y="1270"/>
                </a:moveTo>
                <a:lnTo>
                  <a:pt x="0" y="0"/>
                </a:lnTo>
              </a:path>
            </a:pathLst>
          </a:custGeom>
          <a:ln w="3175">
            <a:solidFill>
              <a:srgbClr val="000000"/>
            </a:solidFill>
          </a:ln>
        </p:spPr>
        <p:txBody>
          <a:bodyPr wrap="square" lIns="0" tIns="0" rIns="0" bIns="0" rtlCol="0"/>
          <a:lstStyle/>
          <a:p>
            <a:endParaRPr sz="1634"/>
          </a:p>
        </p:txBody>
      </p:sp>
      <p:sp>
        <p:nvSpPr>
          <p:cNvPr id="151" name="object 151"/>
          <p:cNvSpPr/>
          <p:nvPr/>
        </p:nvSpPr>
        <p:spPr>
          <a:xfrm>
            <a:off x="3347037" y="3633011"/>
            <a:ext cx="146381" cy="97971"/>
          </a:xfrm>
          <a:custGeom>
            <a:avLst/>
            <a:gdLst/>
            <a:ahLst/>
            <a:cxnLst/>
            <a:rect l="l" t="t" r="r" b="b"/>
            <a:pathLst>
              <a:path w="161289" h="107950">
                <a:moveTo>
                  <a:pt x="161289" y="0"/>
                </a:moveTo>
                <a:lnTo>
                  <a:pt x="0" y="54610"/>
                </a:lnTo>
                <a:lnTo>
                  <a:pt x="161289" y="107950"/>
                </a:lnTo>
                <a:lnTo>
                  <a:pt x="161289" y="0"/>
                </a:lnTo>
                <a:close/>
              </a:path>
            </a:pathLst>
          </a:custGeom>
          <a:solidFill>
            <a:srgbClr val="000000"/>
          </a:solidFill>
        </p:spPr>
        <p:txBody>
          <a:bodyPr wrap="square" lIns="0" tIns="0" rIns="0" bIns="0" rtlCol="0"/>
          <a:lstStyle/>
          <a:p>
            <a:endParaRPr sz="1634"/>
          </a:p>
        </p:txBody>
      </p:sp>
      <p:sp>
        <p:nvSpPr>
          <p:cNvPr id="152" name="object 152"/>
          <p:cNvSpPr/>
          <p:nvPr/>
        </p:nvSpPr>
        <p:spPr>
          <a:xfrm>
            <a:off x="3555658" y="3657215"/>
            <a:ext cx="4360305" cy="51867"/>
          </a:xfrm>
          <a:custGeom>
            <a:avLst/>
            <a:gdLst/>
            <a:ahLst/>
            <a:cxnLst/>
            <a:rect l="l" t="t" r="r" b="b"/>
            <a:pathLst>
              <a:path w="4804409" h="57150">
                <a:moveTo>
                  <a:pt x="0" y="0"/>
                </a:moveTo>
                <a:lnTo>
                  <a:pt x="0" y="54610"/>
                </a:lnTo>
                <a:lnTo>
                  <a:pt x="4804409" y="57150"/>
                </a:lnTo>
                <a:lnTo>
                  <a:pt x="4804409" y="2539"/>
                </a:lnTo>
                <a:lnTo>
                  <a:pt x="0" y="0"/>
                </a:lnTo>
                <a:close/>
              </a:path>
            </a:pathLst>
          </a:custGeom>
          <a:solidFill>
            <a:srgbClr val="FF0000"/>
          </a:solidFill>
        </p:spPr>
        <p:txBody>
          <a:bodyPr wrap="square" lIns="0" tIns="0" rIns="0" bIns="0" rtlCol="0"/>
          <a:lstStyle/>
          <a:p>
            <a:endParaRPr sz="1634"/>
          </a:p>
        </p:txBody>
      </p:sp>
      <p:sp>
        <p:nvSpPr>
          <p:cNvPr id="153" name="object 153"/>
          <p:cNvSpPr/>
          <p:nvPr/>
        </p:nvSpPr>
        <p:spPr>
          <a:xfrm>
            <a:off x="3347037" y="3596128"/>
            <a:ext cx="261641" cy="174043"/>
          </a:xfrm>
          <a:custGeom>
            <a:avLst/>
            <a:gdLst/>
            <a:ahLst/>
            <a:cxnLst/>
            <a:rect l="l" t="t" r="r" b="b"/>
            <a:pathLst>
              <a:path w="288289" h="191770">
                <a:moveTo>
                  <a:pt x="288289" y="0"/>
                </a:moveTo>
                <a:lnTo>
                  <a:pt x="0" y="95250"/>
                </a:lnTo>
                <a:lnTo>
                  <a:pt x="287019" y="191770"/>
                </a:lnTo>
                <a:lnTo>
                  <a:pt x="288289" y="0"/>
                </a:lnTo>
                <a:close/>
              </a:path>
            </a:pathLst>
          </a:custGeom>
          <a:solidFill>
            <a:srgbClr val="FF0000"/>
          </a:solidFill>
        </p:spPr>
        <p:txBody>
          <a:bodyPr wrap="square" lIns="0" tIns="0" rIns="0" bIns="0" rtlCol="0"/>
          <a:lstStyle/>
          <a:p>
            <a:endParaRPr sz="1634"/>
          </a:p>
        </p:txBody>
      </p:sp>
      <p:sp>
        <p:nvSpPr>
          <p:cNvPr id="154" name="object 154"/>
          <p:cNvSpPr/>
          <p:nvPr/>
        </p:nvSpPr>
        <p:spPr>
          <a:xfrm>
            <a:off x="3388531" y="3833565"/>
            <a:ext cx="4943523" cy="293914"/>
          </a:xfrm>
          <a:custGeom>
            <a:avLst/>
            <a:gdLst/>
            <a:ahLst/>
            <a:cxnLst/>
            <a:rect l="l" t="t" r="r" b="b"/>
            <a:pathLst>
              <a:path w="5447030" h="323850">
                <a:moveTo>
                  <a:pt x="2539" y="0"/>
                </a:moveTo>
                <a:lnTo>
                  <a:pt x="1269" y="27939"/>
                </a:lnTo>
                <a:lnTo>
                  <a:pt x="0" y="54609"/>
                </a:lnTo>
                <a:lnTo>
                  <a:pt x="5444489" y="323849"/>
                </a:lnTo>
                <a:lnTo>
                  <a:pt x="5445759" y="295909"/>
                </a:lnTo>
                <a:lnTo>
                  <a:pt x="5447030" y="269239"/>
                </a:lnTo>
                <a:lnTo>
                  <a:pt x="2539" y="0"/>
                </a:lnTo>
                <a:close/>
              </a:path>
            </a:pathLst>
          </a:custGeom>
          <a:solidFill>
            <a:srgbClr val="FF0000"/>
          </a:solidFill>
        </p:spPr>
        <p:txBody>
          <a:bodyPr wrap="square" lIns="0" tIns="0" rIns="0" bIns="0" rtlCol="0"/>
          <a:lstStyle/>
          <a:p>
            <a:endParaRPr sz="1634"/>
          </a:p>
        </p:txBody>
      </p:sp>
      <p:sp>
        <p:nvSpPr>
          <p:cNvPr id="155" name="object 155"/>
          <p:cNvSpPr/>
          <p:nvPr/>
        </p:nvSpPr>
        <p:spPr>
          <a:xfrm>
            <a:off x="3181062" y="3774782"/>
            <a:ext cx="265099" cy="174043"/>
          </a:xfrm>
          <a:custGeom>
            <a:avLst/>
            <a:gdLst/>
            <a:ahLst/>
            <a:cxnLst/>
            <a:rect l="l" t="t" r="r" b="b"/>
            <a:pathLst>
              <a:path w="292100" h="191770">
                <a:moveTo>
                  <a:pt x="292100" y="0"/>
                </a:moveTo>
                <a:lnTo>
                  <a:pt x="0" y="81279"/>
                </a:lnTo>
                <a:lnTo>
                  <a:pt x="281940" y="191769"/>
                </a:lnTo>
                <a:lnTo>
                  <a:pt x="292100" y="0"/>
                </a:lnTo>
                <a:close/>
              </a:path>
            </a:pathLst>
          </a:custGeom>
          <a:solidFill>
            <a:srgbClr val="FF0000"/>
          </a:solidFill>
        </p:spPr>
        <p:txBody>
          <a:bodyPr wrap="square" lIns="0" tIns="0" rIns="0" bIns="0" rtlCol="0"/>
          <a:lstStyle/>
          <a:p>
            <a:endParaRPr sz="1634"/>
          </a:p>
        </p:txBody>
      </p:sp>
      <p:sp>
        <p:nvSpPr>
          <p:cNvPr id="156" name="object 156"/>
          <p:cNvSpPr/>
          <p:nvPr/>
        </p:nvSpPr>
        <p:spPr>
          <a:xfrm>
            <a:off x="3582169" y="3773628"/>
            <a:ext cx="3702167" cy="1075381"/>
          </a:xfrm>
          <a:custGeom>
            <a:avLst/>
            <a:gdLst/>
            <a:ahLst/>
            <a:cxnLst/>
            <a:rect l="l" t="t" r="r" b="b"/>
            <a:pathLst>
              <a:path w="4079240" h="1184910">
                <a:moveTo>
                  <a:pt x="15240" y="0"/>
                </a:moveTo>
                <a:lnTo>
                  <a:pt x="7620" y="26670"/>
                </a:lnTo>
                <a:lnTo>
                  <a:pt x="0" y="52070"/>
                </a:lnTo>
                <a:lnTo>
                  <a:pt x="4065270" y="1184910"/>
                </a:lnTo>
                <a:lnTo>
                  <a:pt x="4071620" y="1158240"/>
                </a:lnTo>
                <a:lnTo>
                  <a:pt x="4079240" y="1131570"/>
                </a:lnTo>
                <a:lnTo>
                  <a:pt x="15240" y="0"/>
                </a:lnTo>
                <a:close/>
              </a:path>
            </a:pathLst>
          </a:custGeom>
          <a:solidFill>
            <a:srgbClr val="FF0000"/>
          </a:solidFill>
        </p:spPr>
        <p:txBody>
          <a:bodyPr wrap="square" lIns="0" tIns="0" rIns="0" bIns="0" rtlCol="0"/>
          <a:lstStyle/>
          <a:p>
            <a:endParaRPr sz="1634"/>
          </a:p>
        </p:txBody>
      </p:sp>
      <p:sp>
        <p:nvSpPr>
          <p:cNvPr id="157" name="object 157"/>
          <p:cNvSpPr/>
          <p:nvPr/>
        </p:nvSpPr>
        <p:spPr>
          <a:xfrm>
            <a:off x="3387378" y="3727524"/>
            <a:ext cx="275473" cy="167128"/>
          </a:xfrm>
          <a:custGeom>
            <a:avLst/>
            <a:gdLst/>
            <a:ahLst/>
            <a:cxnLst/>
            <a:rect l="l" t="t" r="r" b="b"/>
            <a:pathLst>
              <a:path w="303530" h="184150">
                <a:moveTo>
                  <a:pt x="303530" y="0"/>
                </a:moveTo>
                <a:lnTo>
                  <a:pt x="0" y="15240"/>
                </a:lnTo>
                <a:lnTo>
                  <a:pt x="251460" y="184150"/>
                </a:lnTo>
                <a:lnTo>
                  <a:pt x="303530" y="0"/>
                </a:lnTo>
                <a:close/>
              </a:path>
            </a:pathLst>
          </a:custGeom>
          <a:solidFill>
            <a:srgbClr val="FF0000"/>
          </a:solidFill>
        </p:spPr>
        <p:txBody>
          <a:bodyPr wrap="square" lIns="0" tIns="0" rIns="0" bIns="0" rtlCol="0"/>
          <a:lstStyle/>
          <a:p>
            <a:endParaRPr sz="1634"/>
          </a:p>
        </p:txBody>
      </p:sp>
      <p:sp>
        <p:nvSpPr>
          <p:cNvPr id="158" name="object 158"/>
          <p:cNvSpPr/>
          <p:nvPr/>
        </p:nvSpPr>
        <p:spPr>
          <a:xfrm>
            <a:off x="3544132" y="3706778"/>
            <a:ext cx="4543569" cy="1143384"/>
          </a:xfrm>
          <a:custGeom>
            <a:avLst/>
            <a:gdLst/>
            <a:ahLst/>
            <a:cxnLst/>
            <a:rect l="l" t="t" r="r" b="b"/>
            <a:pathLst>
              <a:path w="5006340" h="1259839">
                <a:moveTo>
                  <a:pt x="12699" y="0"/>
                </a:moveTo>
                <a:lnTo>
                  <a:pt x="0" y="53339"/>
                </a:lnTo>
                <a:lnTo>
                  <a:pt x="4993639" y="1259839"/>
                </a:lnTo>
                <a:lnTo>
                  <a:pt x="5006339" y="1206499"/>
                </a:lnTo>
                <a:lnTo>
                  <a:pt x="12699" y="0"/>
                </a:lnTo>
                <a:close/>
              </a:path>
            </a:pathLst>
          </a:custGeom>
          <a:solidFill>
            <a:srgbClr val="FF0000"/>
          </a:solidFill>
        </p:spPr>
        <p:txBody>
          <a:bodyPr wrap="square" lIns="0" tIns="0" rIns="0" bIns="0" rtlCol="0"/>
          <a:lstStyle/>
          <a:p>
            <a:endParaRPr sz="1634"/>
          </a:p>
        </p:txBody>
      </p:sp>
      <p:sp>
        <p:nvSpPr>
          <p:cNvPr id="159" name="object 159"/>
          <p:cNvSpPr/>
          <p:nvPr/>
        </p:nvSpPr>
        <p:spPr>
          <a:xfrm>
            <a:off x="3347037" y="3659521"/>
            <a:ext cx="274320" cy="169433"/>
          </a:xfrm>
          <a:custGeom>
            <a:avLst/>
            <a:gdLst/>
            <a:ahLst/>
            <a:cxnLst/>
            <a:rect l="l" t="t" r="r" b="b"/>
            <a:pathLst>
              <a:path w="302260" h="186689">
                <a:moveTo>
                  <a:pt x="302260" y="0"/>
                </a:moveTo>
                <a:lnTo>
                  <a:pt x="0" y="25400"/>
                </a:lnTo>
                <a:lnTo>
                  <a:pt x="257810" y="186689"/>
                </a:lnTo>
                <a:lnTo>
                  <a:pt x="302260" y="0"/>
                </a:lnTo>
                <a:close/>
              </a:path>
            </a:pathLst>
          </a:custGeom>
          <a:solidFill>
            <a:srgbClr val="FF0000"/>
          </a:solidFill>
        </p:spPr>
        <p:txBody>
          <a:bodyPr wrap="square" lIns="0" tIns="0" rIns="0" bIns="0" rtlCol="0"/>
          <a:lstStyle/>
          <a:p>
            <a:endParaRPr sz="1634"/>
          </a:p>
        </p:txBody>
      </p:sp>
      <p:sp>
        <p:nvSpPr>
          <p:cNvPr id="160" name="object 160"/>
          <p:cNvSpPr/>
          <p:nvPr/>
        </p:nvSpPr>
        <p:spPr>
          <a:xfrm>
            <a:off x="2490651" y="3128170"/>
            <a:ext cx="411480" cy="404564"/>
          </a:xfrm>
          <a:prstGeom prst="rect">
            <a:avLst/>
          </a:prstGeom>
          <a:blipFill>
            <a:blip r:embed="rId3" cstate="print"/>
            <a:stretch>
              <a:fillRect/>
            </a:stretch>
          </a:blipFill>
        </p:spPr>
        <p:txBody>
          <a:bodyPr wrap="square" lIns="0" tIns="0" rIns="0" bIns="0" rtlCol="0"/>
          <a:lstStyle/>
          <a:p>
            <a:endParaRPr sz="1634"/>
          </a:p>
        </p:txBody>
      </p:sp>
      <p:sp>
        <p:nvSpPr>
          <p:cNvPr id="161" name="object 161"/>
          <p:cNvSpPr txBox="1">
            <a:spLocks noGrp="1"/>
          </p:cNvSpPr>
          <p:nvPr>
            <p:ph type="title"/>
          </p:nvPr>
        </p:nvSpPr>
        <p:spPr>
          <a:xfrm>
            <a:off x="1999642" y="191608"/>
            <a:ext cx="8185225" cy="1004261"/>
          </a:xfrm>
          <a:prstGeom prst="rect">
            <a:avLst/>
          </a:prstGeom>
        </p:spPr>
        <p:txBody>
          <a:bodyPr vert="horz" wrap="square" lIns="0" tIns="54749" rIns="0" bIns="0" rtlCol="0" anchor="ctr">
            <a:spAutoFit/>
          </a:bodyPr>
          <a:lstStyle/>
          <a:p>
            <a:pPr marL="1557154" marR="4611" indent="-1545628">
              <a:lnSpc>
                <a:spcPts val="3656"/>
              </a:lnSpc>
              <a:spcBef>
                <a:spcPts val="431"/>
              </a:spcBef>
            </a:pPr>
            <a:r>
              <a:rPr sz="3267" spc="-5"/>
              <a:t>Reading the reference count delays memory  operations </a:t>
            </a:r>
            <a:r>
              <a:rPr sz="3267" spc="-9"/>
              <a:t>from </a:t>
            </a:r>
            <a:r>
              <a:rPr sz="3267" spc="-5"/>
              <a:t>other</a:t>
            </a:r>
            <a:r>
              <a:rPr sz="3267" spc="-50"/>
              <a:t> </a:t>
            </a:r>
            <a:r>
              <a:rPr sz="3267" spc="-5"/>
              <a:t>cores</a:t>
            </a:r>
            <a:endParaRPr sz="3267"/>
          </a:p>
        </p:txBody>
      </p:sp>
      <p:sp>
        <p:nvSpPr>
          <p:cNvPr id="162" name="object 162"/>
          <p:cNvSpPr/>
          <p:nvPr/>
        </p:nvSpPr>
        <p:spPr>
          <a:xfrm>
            <a:off x="7952846" y="1887967"/>
            <a:ext cx="1244813" cy="207469"/>
          </a:xfrm>
          <a:custGeom>
            <a:avLst/>
            <a:gdLst/>
            <a:ahLst/>
            <a:cxnLst/>
            <a:rect l="l" t="t" r="r" b="b"/>
            <a:pathLst>
              <a:path w="1371600" h="228600">
                <a:moveTo>
                  <a:pt x="1371600" y="0"/>
                </a:moveTo>
                <a:lnTo>
                  <a:pt x="0" y="0"/>
                </a:lnTo>
                <a:lnTo>
                  <a:pt x="0" y="228600"/>
                </a:lnTo>
                <a:lnTo>
                  <a:pt x="1371600" y="228600"/>
                </a:lnTo>
                <a:lnTo>
                  <a:pt x="1371600" y="0"/>
                </a:lnTo>
                <a:close/>
              </a:path>
            </a:pathLst>
          </a:custGeom>
          <a:solidFill>
            <a:srgbClr val="7F007F"/>
          </a:solidFill>
        </p:spPr>
        <p:txBody>
          <a:bodyPr wrap="square" lIns="0" tIns="0" rIns="0" bIns="0" rtlCol="0"/>
          <a:lstStyle/>
          <a:p>
            <a:endParaRPr sz="1634"/>
          </a:p>
        </p:txBody>
      </p:sp>
      <p:sp>
        <p:nvSpPr>
          <p:cNvPr id="163" name="object 163"/>
          <p:cNvSpPr txBox="1">
            <a:spLocks noGrp="1"/>
          </p:cNvSpPr>
          <p:nvPr>
            <p:ph type="body" idx="1"/>
          </p:nvPr>
        </p:nvSpPr>
        <p:spPr>
          <a:xfrm>
            <a:off x="2072932" y="1270173"/>
            <a:ext cx="7463180" cy="2335722"/>
          </a:xfrm>
          <a:prstGeom prst="rect">
            <a:avLst/>
          </a:prstGeom>
        </p:spPr>
        <p:txBody>
          <a:bodyPr vert="horz" wrap="square" lIns="0" tIns="40341" rIns="0" bIns="0" rtlCol="0">
            <a:spAutoFit/>
          </a:bodyPr>
          <a:lstStyle/>
          <a:p>
            <a:pPr marL="176923">
              <a:spcBef>
                <a:spcPts val="318"/>
              </a:spcBef>
            </a:pPr>
            <a:r>
              <a:rPr spc="-127"/>
              <a:t>void dput(struct dentry *dentry)</a:t>
            </a:r>
          </a:p>
          <a:p>
            <a:pPr marL="176923">
              <a:spcBef>
                <a:spcPts val="227"/>
              </a:spcBef>
            </a:pPr>
            <a:r>
              <a:rPr spc="-127"/>
              <a:t>{</a:t>
            </a:r>
          </a:p>
          <a:p>
            <a:pPr marL="1051165" marR="725557" indent="-436833">
              <a:lnSpc>
                <a:spcPts val="2196"/>
              </a:lnSpc>
              <a:spcBef>
                <a:spcPts val="104"/>
              </a:spcBef>
            </a:pPr>
            <a:r>
              <a:rPr spc="-127"/>
              <a:t>if (!atomic_dec_and_test(&amp;dentry-&gt;ref))  return;</a:t>
            </a:r>
          </a:p>
          <a:p>
            <a:pPr marL="614333">
              <a:spcBef>
                <a:spcPts val="113"/>
              </a:spcBef>
            </a:pPr>
            <a:r>
              <a:rPr spc="-127"/>
              <a:t>dentry_free(dentry);</a:t>
            </a:r>
          </a:p>
          <a:p>
            <a:pPr marL="176923">
              <a:spcBef>
                <a:spcPts val="222"/>
              </a:spcBef>
            </a:pPr>
            <a:r>
              <a:rPr spc="-127"/>
              <a:t>}</a:t>
            </a:r>
            <a:endParaRPr spc="-127" dirty="0"/>
          </a:p>
        </p:txBody>
      </p:sp>
      <p:sp>
        <p:nvSpPr>
          <p:cNvPr id="164" name="object 164"/>
          <p:cNvSpPr/>
          <p:nvPr/>
        </p:nvSpPr>
        <p:spPr>
          <a:xfrm>
            <a:off x="1935096" y="1244814"/>
            <a:ext cx="5601661" cy="1867220"/>
          </a:xfrm>
          <a:custGeom>
            <a:avLst/>
            <a:gdLst/>
            <a:ahLst/>
            <a:cxnLst/>
            <a:rect l="l" t="t" r="r" b="b"/>
            <a:pathLst>
              <a:path w="6172200" h="2057400">
                <a:moveTo>
                  <a:pt x="3086100" y="2057400"/>
                </a:moveTo>
                <a:lnTo>
                  <a:pt x="0" y="2057400"/>
                </a:lnTo>
                <a:lnTo>
                  <a:pt x="0" y="0"/>
                </a:lnTo>
                <a:lnTo>
                  <a:pt x="6172200" y="0"/>
                </a:lnTo>
                <a:lnTo>
                  <a:pt x="6172200" y="2057400"/>
                </a:lnTo>
                <a:lnTo>
                  <a:pt x="3086100" y="2057400"/>
                </a:lnTo>
                <a:close/>
              </a:path>
            </a:pathLst>
          </a:custGeom>
          <a:ln w="3175">
            <a:solidFill>
              <a:srgbClr val="000000"/>
            </a:solidFill>
          </a:ln>
        </p:spPr>
        <p:txBody>
          <a:bodyPr wrap="square" lIns="0" tIns="0" rIns="0" bIns="0" rtlCol="0"/>
          <a:lstStyle/>
          <a:p>
            <a:endParaRPr sz="1634"/>
          </a:p>
        </p:txBody>
      </p:sp>
      <p:sp>
        <p:nvSpPr>
          <p:cNvPr id="165" name="object 165"/>
          <p:cNvSpPr txBox="1"/>
          <p:nvPr/>
        </p:nvSpPr>
        <p:spPr>
          <a:xfrm>
            <a:off x="7537334" y="1248272"/>
            <a:ext cx="2075265" cy="1401886"/>
          </a:xfrm>
          <a:prstGeom prst="rect">
            <a:avLst/>
          </a:prstGeom>
        </p:spPr>
        <p:txBody>
          <a:bodyPr vert="horz" wrap="square" lIns="0" tIns="41493" rIns="0" bIns="0" rtlCol="0">
            <a:spAutoFit/>
          </a:bodyPr>
          <a:lstStyle/>
          <a:p>
            <a:pPr marL="81258">
              <a:spcBef>
                <a:spcPts val="326"/>
              </a:spcBef>
            </a:pPr>
            <a:r>
              <a:rPr sz="1634" spc="-127" dirty="0">
                <a:latin typeface="Courier New"/>
                <a:cs typeface="Courier New"/>
              </a:rPr>
              <a:t>struct dentry</a:t>
            </a:r>
            <a:r>
              <a:rPr sz="1634" spc="-163" dirty="0">
                <a:latin typeface="Courier New"/>
                <a:cs typeface="Courier New"/>
              </a:rPr>
              <a:t> </a:t>
            </a:r>
            <a:r>
              <a:rPr sz="1634" spc="-127" dirty="0">
                <a:latin typeface="Courier New"/>
                <a:cs typeface="Courier New"/>
              </a:rPr>
              <a:t>{</a:t>
            </a:r>
            <a:endParaRPr sz="1634">
              <a:latin typeface="Courier New"/>
              <a:cs typeface="Courier New"/>
            </a:endParaRPr>
          </a:p>
          <a:p>
            <a:pPr marL="496191">
              <a:spcBef>
                <a:spcPts val="236"/>
              </a:spcBef>
            </a:pPr>
            <a:r>
              <a:rPr sz="1634" spc="-127" dirty="0">
                <a:latin typeface="Courier New"/>
                <a:cs typeface="Courier New"/>
              </a:rPr>
              <a:t>…</a:t>
            </a:r>
            <a:endParaRPr sz="1634">
              <a:latin typeface="Courier New"/>
              <a:cs typeface="Courier New"/>
            </a:endParaRPr>
          </a:p>
          <a:p>
            <a:pPr marL="496191">
              <a:spcBef>
                <a:spcPts val="227"/>
              </a:spcBef>
            </a:pPr>
            <a:r>
              <a:rPr sz="1634" spc="-127" dirty="0">
                <a:solidFill>
                  <a:srgbClr val="FFFFFF"/>
                </a:solidFill>
                <a:latin typeface="Courier New"/>
                <a:cs typeface="Courier New"/>
              </a:rPr>
              <a:t>int</a:t>
            </a:r>
            <a:r>
              <a:rPr sz="1634" spc="-191" dirty="0">
                <a:solidFill>
                  <a:srgbClr val="FFFFFF"/>
                </a:solidFill>
                <a:latin typeface="Courier New"/>
                <a:cs typeface="Courier New"/>
              </a:rPr>
              <a:t> </a:t>
            </a:r>
            <a:r>
              <a:rPr sz="1634" spc="-127" dirty="0">
                <a:solidFill>
                  <a:srgbClr val="FFFFFF"/>
                </a:solidFill>
                <a:latin typeface="Courier New"/>
                <a:cs typeface="Courier New"/>
              </a:rPr>
              <a:t>ref;</a:t>
            </a:r>
            <a:endParaRPr sz="1634">
              <a:latin typeface="Courier New"/>
              <a:cs typeface="Courier New"/>
            </a:endParaRPr>
          </a:p>
          <a:p>
            <a:pPr marL="496191">
              <a:spcBef>
                <a:spcPts val="227"/>
              </a:spcBef>
            </a:pPr>
            <a:r>
              <a:rPr sz="1634" spc="-127" dirty="0">
                <a:latin typeface="Courier New"/>
                <a:cs typeface="Courier New"/>
              </a:rPr>
              <a:t>…</a:t>
            </a:r>
            <a:endParaRPr sz="1634">
              <a:latin typeface="Courier New"/>
              <a:cs typeface="Courier New"/>
            </a:endParaRPr>
          </a:p>
          <a:p>
            <a:pPr marL="81258">
              <a:spcBef>
                <a:spcPts val="227"/>
              </a:spcBef>
            </a:pPr>
            <a:r>
              <a:rPr sz="1634" spc="-127" dirty="0">
                <a:latin typeface="Courier New"/>
                <a:cs typeface="Courier New"/>
              </a:rPr>
              <a:t>};</a:t>
            </a:r>
            <a:endParaRPr sz="1634">
              <a:latin typeface="Courier New"/>
              <a:cs typeface="Courier New"/>
            </a:endParaRPr>
          </a:p>
        </p:txBody>
      </p:sp>
      <p:sp>
        <p:nvSpPr>
          <p:cNvPr id="166" name="object 166"/>
          <p:cNvSpPr/>
          <p:nvPr/>
        </p:nvSpPr>
        <p:spPr>
          <a:xfrm>
            <a:off x="7537908" y="1244815"/>
            <a:ext cx="2074689" cy="1452282"/>
          </a:xfrm>
          <a:custGeom>
            <a:avLst/>
            <a:gdLst/>
            <a:ahLst/>
            <a:cxnLst/>
            <a:rect l="l" t="t" r="r" b="b"/>
            <a:pathLst>
              <a:path w="2286000" h="1600200">
                <a:moveTo>
                  <a:pt x="1143000" y="1600200"/>
                </a:moveTo>
                <a:lnTo>
                  <a:pt x="0" y="1600200"/>
                </a:lnTo>
                <a:lnTo>
                  <a:pt x="0" y="0"/>
                </a:lnTo>
                <a:lnTo>
                  <a:pt x="2286000" y="0"/>
                </a:lnTo>
                <a:lnTo>
                  <a:pt x="2286000" y="1600200"/>
                </a:lnTo>
                <a:lnTo>
                  <a:pt x="1143000" y="1600200"/>
                </a:lnTo>
                <a:close/>
              </a:path>
            </a:pathLst>
          </a:custGeom>
          <a:ln w="3175">
            <a:solidFill>
              <a:srgbClr val="000000"/>
            </a:solidFill>
          </a:ln>
        </p:spPr>
        <p:txBody>
          <a:bodyPr wrap="square" lIns="0" tIns="0" rIns="0" bIns="0" rtlCol="0"/>
          <a:lstStyle/>
          <a:p>
            <a:endParaRPr sz="1634"/>
          </a:p>
        </p:txBody>
      </p:sp>
      <p:sp>
        <p:nvSpPr>
          <p:cNvPr id="167" name="object 167"/>
          <p:cNvSpPr txBox="1"/>
          <p:nvPr/>
        </p:nvSpPr>
        <p:spPr>
          <a:xfrm>
            <a:off x="2295863" y="5897441"/>
            <a:ext cx="6562357" cy="758924"/>
          </a:xfrm>
          <a:prstGeom prst="rect">
            <a:avLst/>
          </a:prstGeom>
        </p:spPr>
        <p:txBody>
          <a:bodyPr vert="horz" wrap="square" lIns="0" tIns="14984" rIns="0" bIns="0" rtlCol="0">
            <a:spAutoFit/>
          </a:bodyPr>
          <a:lstStyle/>
          <a:p>
            <a:pPr marL="11526" marR="4611">
              <a:lnSpc>
                <a:spcPts val="2850"/>
              </a:lnSpc>
              <a:spcBef>
                <a:spcPts val="118"/>
              </a:spcBef>
            </a:pPr>
            <a:r>
              <a:rPr sz="2541" spc="-5" dirty="0">
                <a:latin typeface="Arial"/>
                <a:cs typeface="Arial"/>
              </a:rPr>
              <a:t>Contention </a:t>
            </a:r>
            <a:r>
              <a:rPr sz="2541" dirty="0">
                <a:latin typeface="Arial"/>
                <a:cs typeface="Arial"/>
              </a:rPr>
              <a:t>on a </a:t>
            </a:r>
            <a:r>
              <a:rPr sz="2541" spc="-5" dirty="0">
                <a:latin typeface="Arial"/>
                <a:cs typeface="Arial"/>
              </a:rPr>
              <a:t>reference </a:t>
            </a:r>
            <a:r>
              <a:rPr sz="2541" dirty="0">
                <a:latin typeface="Arial"/>
                <a:cs typeface="Arial"/>
              </a:rPr>
              <a:t>count congests </a:t>
            </a:r>
            <a:r>
              <a:rPr sz="2541" spc="-5" dirty="0">
                <a:latin typeface="Arial"/>
                <a:cs typeface="Arial"/>
              </a:rPr>
              <a:t>the  interconnect</a:t>
            </a:r>
            <a:endParaRPr sz="2541">
              <a:latin typeface="Arial"/>
              <a:cs typeface="Arial"/>
            </a:endParaRPr>
          </a:p>
        </p:txBody>
      </p:sp>
      <p:sp>
        <p:nvSpPr>
          <p:cNvPr id="168" name="object 168"/>
          <p:cNvSpPr txBox="1"/>
          <p:nvPr/>
        </p:nvSpPr>
        <p:spPr>
          <a:xfrm>
            <a:off x="2066494" y="6009059"/>
            <a:ext cx="138889" cy="175245"/>
          </a:xfrm>
          <a:prstGeom prst="rect">
            <a:avLst/>
          </a:prstGeom>
        </p:spPr>
        <p:txBody>
          <a:bodyPr vert="horz" wrap="square" lIns="0" tIns="576" rIns="0" bIns="0" rtlCol="0">
            <a:spAutoFit/>
          </a:bodyPr>
          <a:lstStyle/>
          <a:p>
            <a:pPr marL="11526">
              <a:spcBef>
                <a:spcPts val="5"/>
              </a:spcBef>
            </a:pPr>
            <a:r>
              <a:rPr sz="1135" spc="218" dirty="0">
                <a:latin typeface="Calibri"/>
                <a:cs typeface="Calibri"/>
              </a:rPr>
              <a:t>●</a:t>
            </a:r>
            <a:endParaRPr sz="1135">
              <a:latin typeface="Calibri"/>
              <a:cs typeface="Calibri"/>
            </a:endParaRPr>
          </a:p>
        </p:txBody>
      </p:sp>
    </p:spTree>
    <p:extLst>
      <p:ext uri="{BB962C8B-B14F-4D97-AF65-F5344CB8AC3E}">
        <p14:creationId xmlns:p14="http://schemas.microsoft.com/office/powerpoint/2010/main" val="41489297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Tree>
    <p:extLst>
      <p:ext uri="{BB962C8B-B14F-4D97-AF65-F5344CB8AC3E}">
        <p14:creationId xmlns:p14="http://schemas.microsoft.com/office/powerpoint/2010/main" val="7739950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4578"/>
            <a:r>
              <a:rPr sz="1452" spc="-5" dirty="0">
                <a:latin typeface="Arial"/>
                <a:cs typeface="Arial"/>
              </a:rPr>
              <a:t>Core</a:t>
            </a:r>
            <a:r>
              <a:rPr sz="1452" spc="-100" dirty="0">
                <a:latin typeface="Arial"/>
                <a:cs typeface="Arial"/>
              </a:rPr>
              <a:t> </a:t>
            </a:r>
            <a:r>
              <a:rPr sz="1452" dirty="0">
                <a:latin typeface="Arial"/>
                <a:cs typeface="Arial"/>
              </a:rPr>
              <a:t>0</a:t>
            </a:r>
            <a:endParaRPr sz="1452">
              <a:latin typeface="Arial"/>
              <a:cs typeface="Arial"/>
            </a:endParaRPr>
          </a:p>
        </p:txBody>
      </p:sp>
      <p:sp>
        <p:nvSpPr>
          <p:cNvPr id="8" name="object 8"/>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4578"/>
            <a:r>
              <a:rPr sz="1452" spc="-5" dirty="0">
                <a:latin typeface="Arial"/>
                <a:cs typeface="Arial"/>
              </a:rPr>
              <a:t>Core</a:t>
            </a:r>
            <a:r>
              <a:rPr sz="1452" spc="-100" dirty="0">
                <a:latin typeface="Arial"/>
                <a:cs typeface="Arial"/>
              </a:rPr>
              <a:t> </a:t>
            </a:r>
            <a:r>
              <a:rPr sz="1452" dirty="0">
                <a:latin typeface="Arial"/>
                <a:cs typeface="Arial"/>
              </a:rPr>
              <a:t>1</a:t>
            </a:r>
            <a:endParaRPr sz="1452">
              <a:latin typeface="Arial"/>
              <a:cs typeface="Arial"/>
            </a:endParaRPr>
          </a:p>
        </p:txBody>
      </p:sp>
      <p:sp>
        <p:nvSpPr>
          <p:cNvPr id="9" name="object 9"/>
          <p:cNvSpPr/>
          <p:nvPr/>
        </p:nvSpPr>
        <p:spPr>
          <a:xfrm>
            <a:off x="4424723" y="4564316"/>
            <a:ext cx="3319503" cy="1659751"/>
          </a:xfrm>
          <a:custGeom>
            <a:avLst/>
            <a:gdLst/>
            <a:ahLst/>
            <a:cxnLst/>
            <a:rect l="l" t="t" r="r" b="b"/>
            <a:pathLst>
              <a:path w="3657600" h="1828800">
                <a:moveTo>
                  <a:pt x="304800" y="0"/>
                </a:moveTo>
                <a:lnTo>
                  <a:pt x="259232" y="4419"/>
                </a:lnTo>
                <a:lnTo>
                  <a:pt x="214579" y="17068"/>
                </a:lnTo>
                <a:lnTo>
                  <a:pt x="171754" y="37033"/>
                </a:lnTo>
                <a:lnTo>
                  <a:pt x="131673" y="63398"/>
                </a:lnTo>
                <a:lnTo>
                  <a:pt x="95249" y="95250"/>
                </a:lnTo>
                <a:lnTo>
                  <a:pt x="63398" y="131673"/>
                </a:lnTo>
                <a:lnTo>
                  <a:pt x="37033" y="171754"/>
                </a:lnTo>
                <a:lnTo>
                  <a:pt x="17068" y="214579"/>
                </a:lnTo>
                <a:lnTo>
                  <a:pt x="4419" y="259232"/>
                </a:lnTo>
                <a:lnTo>
                  <a:pt x="0" y="304800"/>
                </a:lnTo>
                <a:lnTo>
                  <a:pt x="0" y="1524000"/>
                </a:lnTo>
                <a:lnTo>
                  <a:pt x="4419" y="1569567"/>
                </a:lnTo>
                <a:lnTo>
                  <a:pt x="17068" y="1614220"/>
                </a:lnTo>
                <a:lnTo>
                  <a:pt x="37033" y="1657045"/>
                </a:lnTo>
                <a:lnTo>
                  <a:pt x="63398" y="1697126"/>
                </a:lnTo>
                <a:lnTo>
                  <a:pt x="95250" y="1733550"/>
                </a:lnTo>
                <a:lnTo>
                  <a:pt x="131673" y="1765401"/>
                </a:lnTo>
                <a:lnTo>
                  <a:pt x="171754" y="1791766"/>
                </a:lnTo>
                <a:lnTo>
                  <a:pt x="214579" y="1811731"/>
                </a:lnTo>
                <a:lnTo>
                  <a:pt x="259232" y="1824380"/>
                </a:lnTo>
                <a:lnTo>
                  <a:pt x="304800" y="1828800"/>
                </a:lnTo>
                <a:lnTo>
                  <a:pt x="3352800" y="1828800"/>
                </a:lnTo>
                <a:lnTo>
                  <a:pt x="3398367" y="1824380"/>
                </a:lnTo>
                <a:lnTo>
                  <a:pt x="3443020" y="1811731"/>
                </a:lnTo>
                <a:lnTo>
                  <a:pt x="3485845" y="1791766"/>
                </a:lnTo>
                <a:lnTo>
                  <a:pt x="3525926" y="1765401"/>
                </a:lnTo>
                <a:lnTo>
                  <a:pt x="3562349" y="1733550"/>
                </a:lnTo>
                <a:lnTo>
                  <a:pt x="3594201" y="1697126"/>
                </a:lnTo>
                <a:lnTo>
                  <a:pt x="3620566" y="1657045"/>
                </a:lnTo>
                <a:lnTo>
                  <a:pt x="3640531" y="1614220"/>
                </a:lnTo>
                <a:lnTo>
                  <a:pt x="3653180" y="1569567"/>
                </a:lnTo>
                <a:lnTo>
                  <a:pt x="3657600" y="1524000"/>
                </a:lnTo>
                <a:lnTo>
                  <a:pt x="3657600" y="304800"/>
                </a:lnTo>
                <a:lnTo>
                  <a:pt x="3653180" y="259232"/>
                </a:lnTo>
                <a:lnTo>
                  <a:pt x="3640531" y="214579"/>
                </a:lnTo>
                <a:lnTo>
                  <a:pt x="3620566" y="171754"/>
                </a:lnTo>
                <a:lnTo>
                  <a:pt x="3594201" y="131673"/>
                </a:lnTo>
                <a:lnTo>
                  <a:pt x="3562350" y="95250"/>
                </a:lnTo>
                <a:lnTo>
                  <a:pt x="3525926" y="63398"/>
                </a:lnTo>
                <a:lnTo>
                  <a:pt x="3485845" y="37033"/>
                </a:lnTo>
                <a:lnTo>
                  <a:pt x="3443020" y="17068"/>
                </a:lnTo>
                <a:lnTo>
                  <a:pt x="3398367" y="4419"/>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10" name="object 10"/>
          <p:cNvSpPr/>
          <p:nvPr/>
        </p:nvSpPr>
        <p:spPr>
          <a:xfrm>
            <a:off x="4424723" y="456431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7744225" y="622406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2" name="object 12"/>
          <p:cNvSpPr/>
          <p:nvPr/>
        </p:nvSpPr>
        <p:spPr>
          <a:xfrm>
            <a:off x="4755520" y="6091518"/>
            <a:ext cx="2697096" cy="273167"/>
          </a:xfrm>
          <a:custGeom>
            <a:avLst/>
            <a:gdLst/>
            <a:ahLst/>
            <a:cxnLst/>
            <a:rect l="l" t="t" r="r" b="b"/>
            <a:pathLst>
              <a:path w="2971800" h="300990">
                <a:moveTo>
                  <a:pt x="2922270" y="0"/>
                </a:moveTo>
                <a:lnTo>
                  <a:pt x="50800" y="0"/>
                </a:lnTo>
                <a:lnTo>
                  <a:pt x="32146" y="4167"/>
                </a:lnTo>
                <a:lnTo>
                  <a:pt x="15875" y="15240"/>
                </a:lnTo>
                <a:lnTo>
                  <a:pt x="4365" y="31075"/>
                </a:lnTo>
                <a:lnTo>
                  <a:pt x="0" y="49529"/>
                </a:lnTo>
                <a:lnTo>
                  <a:pt x="0" y="251459"/>
                </a:lnTo>
                <a:lnTo>
                  <a:pt x="4365" y="269914"/>
                </a:lnTo>
                <a:lnTo>
                  <a:pt x="15875" y="285750"/>
                </a:lnTo>
                <a:lnTo>
                  <a:pt x="32146" y="296822"/>
                </a:lnTo>
                <a:lnTo>
                  <a:pt x="50800" y="300990"/>
                </a:lnTo>
                <a:lnTo>
                  <a:pt x="2922270" y="300990"/>
                </a:lnTo>
                <a:lnTo>
                  <a:pt x="2940724" y="296822"/>
                </a:lnTo>
                <a:lnTo>
                  <a:pt x="2956560" y="285750"/>
                </a:lnTo>
                <a:lnTo>
                  <a:pt x="2967632" y="269914"/>
                </a:lnTo>
                <a:lnTo>
                  <a:pt x="2971800" y="251459"/>
                </a:lnTo>
                <a:lnTo>
                  <a:pt x="2971800" y="49529"/>
                </a:lnTo>
                <a:lnTo>
                  <a:pt x="2967632" y="31075"/>
                </a:lnTo>
                <a:lnTo>
                  <a:pt x="2956560" y="15240"/>
                </a:lnTo>
                <a:lnTo>
                  <a:pt x="2940724" y="4167"/>
                </a:lnTo>
                <a:lnTo>
                  <a:pt x="2922270" y="0"/>
                </a:lnTo>
                <a:close/>
              </a:path>
            </a:pathLst>
          </a:custGeom>
          <a:solidFill>
            <a:srgbClr val="FFFFFF"/>
          </a:solidFill>
        </p:spPr>
        <p:txBody>
          <a:bodyPr wrap="square" lIns="0" tIns="0" rIns="0" bIns="0" rtlCol="0"/>
          <a:lstStyle/>
          <a:p>
            <a:endParaRPr sz="1634"/>
          </a:p>
        </p:txBody>
      </p:sp>
      <p:sp>
        <p:nvSpPr>
          <p:cNvPr id="13" name="object 13"/>
          <p:cNvSpPr/>
          <p:nvPr/>
        </p:nvSpPr>
        <p:spPr>
          <a:xfrm>
            <a:off x="4755520" y="6091518"/>
            <a:ext cx="2697096" cy="273167"/>
          </a:xfrm>
          <a:custGeom>
            <a:avLst/>
            <a:gdLst/>
            <a:ahLst/>
            <a:cxnLst/>
            <a:rect l="l" t="t" r="r" b="b"/>
            <a:pathLst>
              <a:path w="2971800" h="300990">
                <a:moveTo>
                  <a:pt x="50800" y="0"/>
                </a:moveTo>
                <a:lnTo>
                  <a:pt x="32146" y="4167"/>
                </a:lnTo>
                <a:lnTo>
                  <a:pt x="15875" y="15240"/>
                </a:lnTo>
                <a:lnTo>
                  <a:pt x="4365" y="31075"/>
                </a:lnTo>
                <a:lnTo>
                  <a:pt x="0" y="49529"/>
                </a:lnTo>
                <a:lnTo>
                  <a:pt x="0" y="251459"/>
                </a:lnTo>
                <a:lnTo>
                  <a:pt x="4365" y="269914"/>
                </a:lnTo>
                <a:lnTo>
                  <a:pt x="15875" y="285750"/>
                </a:lnTo>
                <a:lnTo>
                  <a:pt x="32146" y="296822"/>
                </a:lnTo>
                <a:lnTo>
                  <a:pt x="50800" y="300990"/>
                </a:lnTo>
                <a:lnTo>
                  <a:pt x="2922270" y="300990"/>
                </a:lnTo>
                <a:lnTo>
                  <a:pt x="2940724" y="296822"/>
                </a:lnTo>
                <a:lnTo>
                  <a:pt x="2956560" y="285750"/>
                </a:lnTo>
                <a:lnTo>
                  <a:pt x="2967632" y="269914"/>
                </a:lnTo>
                <a:lnTo>
                  <a:pt x="2971800" y="251459"/>
                </a:lnTo>
                <a:lnTo>
                  <a:pt x="2971800" y="49529"/>
                </a:lnTo>
                <a:lnTo>
                  <a:pt x="2967632" y="31075"/>
                </a:lnTo>
                <a:lnTo>
                  <a:pt x="2956560" y="15240"/>
                </a:lnTo>
                <a:lnTo>
                  <a:pt x="2940724" y="4167"/>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14" name="object 14"/>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p:nvPr/>
        </p:nvSpPr>
        <p:spPr>
          <a:xfrm>
            <a:off x="7452616" y="6364685"/>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6" name="object 16"/>
          <p:cNvSpPr/>
          <p:nvPr/>
        </p:nvSpPr>
        <p:spPr>
          <a:xfrm>
            <a:off x="3725091" y="3112033"/>
            <a:ext cx="207469" cy="622407"/>
          </a:xfrm>
          <a:custGeom>
            <a:avLst/>
            <a:gdLst/>
            <a:ahLst/>
            <a:cxnLst/>
            <a:rect l="l" t="t" r="r" b="b"/>
            <a:pathLst>
              <a:path w="228600" h="685800">
                <a:moveTo>
                  <a:pt x="204469" y="0"/>
                </a:moveTo>
                <a:lnTo>
                  <a:pt x="22859" y="0"/>
                </a:lnTo>
                <a:lnTo>
                  <a:pt x="12322" y="25122"/>
                </a:lnTo>
                <a:lnTo>
                  <a:pt x="6191" y="66675"/>
                </a:lnTo>
                <a:lnTo>
                  <a:pt x="2678" y="116800"/>
                </a:lnTo>
                <a:lnTo>
                  <a:pt x="0" y="167639"/>
                </a:lnTo>
                <a:lnTo>
                  <a:pt x="2143" y="220543"/>
                </a:lnTo>
                <a:lnTo>
                  <a:pt x="5714" y="272732"/>
                </a:lnTo>
                <a:lnTo>
                  <a:pt x="12144" y="315872"/>
                </a:lnTo>
                <a:lnTo>
                  <a:pt x="22859" y="341629"/>
                </a:lnTo>
                <a:lnTo>
                  <a:pt x="34825" y="369490"/>
                </a:lnTo>
                <a:lnTo>
                  <a:pt x="41433" y="416877"/>
                </a:lnTo>
                <a:lnTo>
                  <a:pt x="44469" y="469503"/>
                </a:lnTo>
                <a:lnTo>
                  <a:pt x="45719" y="513079"/>
                </a:lnTo>
                <a:lnTo>
                  <a:pt x="43934" y="564713"/>
                </a:lnTo>
                <a:lnTo>
                  <a:pt x="40957" y="613727"/>
                </a:lnTo>
                <a:lnTo>
                  <a:pt x="34647" y="655597"/>
                </a:lnTo>
                <a:lnTo>
                  <a:pt x="22859" y="685800"/>
                </a:lnTo>
                <a:lnTo>
                  <a:pt x="204469" y="685800"/>
                </a:lnTo>
                <a:lnTo>
                  <a:pt x="216455" y="657740"/>
                </a:lnTo>
                <a:lnTo>
                  <a:pt x="223202" y="618489"/>
                </a:lnTo>
                <a:lnTo>
                  <a:pt x="226615" y="569714"/>
                </a:lnTo>
                <a:lnTo>
                  <a:pt x="228600" y="513079"/>
                </a:lnTo>
                <a:lnTo>
                  <a:pt x="227329" y="463034"/>
                </a:lnTo>
                <a:lnTo>
                  <a:pt x="224154" y="411797"/>
                </a:lnTo>
                <a:lnTo>
                  <a:pt x="217169" y="367704"/>
                </a:lnTo>
                <a:lnTo>
                  <a:pt x="204469" y="339089"/>
                </a:lnTo>
                <a:lnTo>
                  <a:pt x="194488" y="314483"/>
                </a:lnTo>
                <a:lnTo>
                  <a:pt x="188436" y="272732"/>
                </a:lnTo>
                <a:lnTo>
                  <a:pt x="185003" y="221932"/>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17" name="object 17"/>
          <p:cNvSpPr/>
          <p:nvPr/>
        </p:nvSpPr>
        <p:spPr>
          <a:xfrm>
            <a:off x="3725091" y="3112033"/>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932"/>
                </a:lnTo>
                <a:lnTo>
                  <a:pt x="188436" y="272732"/>
                </a:lnTo>
                <a:lnTo>
                  <a:pt x="194488" y="314483"/>
                </a:lnTo>
                <a:lnTo>
                  <a:pt x="204469" y="339089"/>
                </a:lnTo>
                <a:lnTo>
                  <a:pt x="217169" y="367704"/>
                </a:lnTo>
                <a:lnTo>
                  <a:pt x="224154" y="411797"/>
                </a:lnTo>
                <a:lnTo>
                  <a:pt x="227329" y="463034"/>
                </a:lnTo>
                <a:lnTo>
                  <a:pt x="228600" y="513079"/>
                </a:lnTo>
                <a:lnTo>
                  <a:pt x="226615" y="569714"/>
                </a:lnTo>
                <a:lnTo>
                  <a:pt x="223202" y="618489"/>
                </a:lnTo>
                <a:lnTo>
                  <a:pt x="216455" y="657740"/>
                </a:lnTo>
                <a:lnTo>
                  <a:pt x="204469" y="685800"/>
                </a:lnTo>
                <a:lnTo>
                  <a:pt x="22859" y="685800"/>
                </a:lnTo>
                <a:lnTo>
                  <a:pt x="34647" y="655597"/>
                </a:lnTo>
                <a:lnTo>
                  <a:pt x="40957" y="613727"/>
                </a:lnTo>
                <a:lnTo>
                  <a:pt x="43934" y="564713"/>
                </a:lnTo>
                <a:lnTo>
                  <a:pt x="45719" y="513079"/>
                </a:lnTo>
                <a:lnTo>
                  <a:pt x="44469" y="469503"/>
                </a:lnTo>
                <a:lnTo>
                  <a:pt x="41433" y="416877"/>
                </a:lnTo>
                <a:lnTo>
                  <a:pt x="34825" y="369490"/>
                </a:lnTo>
                <a:lnTo>
                  <a:pt x="22859" y="341629"/>
                </a:lnTo>
                <a:lnTo>
                  <a:pt x="12144" y="315872"/>
                </a:lnTo>
                <a:lnTo>
                  <a:pt x="5714" y="272732"/>
                </a:lnTo>
                <a:lnTo>
                  <a:pt x="2143" y="220543"/>
                </a:lnTo>
                <a:lnTo>
                  <a:pt x="0" y="167639"/>
                </a:lnTo>
                <a:lnTo>
                  <a:pt x="2678" y="116800"/>
                </a:lnTo>
                <a:lnTo>
                  <a:pt x="6191" y="66675"/>
                </a:lnTo>
                <a:lnTo>
                  <a:pt x="12322" y="25122"/>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18" name="object 18"/>
          <p:cNvSpPr/>
          <p:nvPr/>
        </p:nvSpPr>
        <p:spPr>
          <a:xfrm>
            <a:off x="3932560"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9" name="object 19"/>
          <p:cNvSpPr/>
          <p:nvPr/>
        </p:nvSpPr>
        <p:spPr>
          <a:xfrm>
            <a:off x="3725091"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0" name="object 20"/>
          <p:cNvSpPr/>
          <p:nvPr/>
        </p:nvSpPr>
        <p:spPr>
          <a:xfrm>
            <a:off x="4730163"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21" name="object 21"/>
          <p:cNvSpPr/>
          <p:nvPr/>
        </p:nvSpPr>
        <p:spPr>
          <a:xfrm>
            <a:off x="4730163"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4937632"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4730163"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25" name="object 25"/>
          <p:cNvSpPr txBox="1"/>
          <p:nvPr/>
        </p:nvSpPr>
        <p:spPr>
          <a:xfrm>
            <a:off x="5073638" y="4995021"/>
            <a:ext cx="2060858" cy="1362168"/>
          </a:xfrm>
          <a:prstGeom prst="rect">
            <a:avLst/>
          </a:prstGeom>
        </p:spPr>
        <p:txBody>
          <a:bodyPr vert="horz" wrap="square" lIns="0" tIns="0" rIns="0" bIns="0" rtlCol="0">
            <a:spAutoFit/>
          </a:bodyPr>
          <a:lstStyle/>
          <a:p>
            <a:pPr marR="12102" algn="ctr">
              <a:lnSpc>
                <a:spcPts val="4505"/>
              </a:lnSpc>
            </a:pPr>
            <a:r>
              <a:rPr sz="3993" dirty="0">
                <a:latin typeface="Arial"/>
                <a:cs typeface="Arial"/>
              </a:rPr>
              <a:t>0</a:t>
            </a:r>
            <a:endParaRPr sz="3993">
              <a:latin typeface="Arial"/>
              <a:cs typeface="Arial"/>
            </a:endParaRPr>
          </a:p>
          <a:p>
            <a:pPr marR="11526" algn="ctr">
              <a:spcBef>
                <a:spcPts val="1216"/>
              </a:spcBef>
            </a:pPr>
            <a:r>
              <a:rPr sz="1634" spc="-5" dirty="0">
                <a:latin typeface="Arial"/>
                <a:cs typeface="Arial"/>
              </a:rPr>
              <a:t>shared</a:t>
            </a:r>
            <a:endParaRPr sz="1634">
              <a:latin typeface="Arial"/>
              <a:cs typeface="Arial"/>
            </a:endParaRPr>
          </a:p>
          <a:p>
            <a:pPr algn="ctr">
              <a:spcBef>
                <a:spcPts val="971"/>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13674745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4578"/>
            <a:r>
              <a:rPr sz="1452" spc="-5" dirty="0">
                <a:latin typeface="Arial"/>
                <a:cs typeface="Arial"/>
              </a:rPr>
              <a:t>Core</a:t>
            </a:r>
            <a:r>
              <a:rPr sz="1452" spc="-100" dirty="0">
                <a:latin typeface="Arial"/>
                <a:cs typeface="Arial"/>
              </a:rPr>
              <a:t> </a:t>
            </a:r>
            <a:r>
              <a:rPr sz="1452" dirty="0">
                <a:latin typeface="Arial"/>
                <a:cs typeface="Arial"/>
              </a:rPr>
              <a:t>0</a:t>
            </a:r>
            <a:endParaRPr sz="1452">
              <a:latin typeface="Arial"/>
              <a:cs typeface="Arial"/>
            </a:endParaRPr>
          </a:p>
        </p:txBody>
      </p:sp>
      <p:sp>
        <p:nvSpPr>
          <p:cNvPr id="8" name="object 8"/>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4578"/>
            <a:r>
              <a:rPr sz="1452" spc="-5" dirty="0">
                <a:latin typeface="Arial"/>
                <a:cs typeface="Arial"/>
              </a:rPr>
              <a:t>Core</a:t>
            </a:r>
            <a:r>
              <a:rPr sz="1452" spc="-100" dirty="0">
                <a:latin typeface="Arial"/>
                <a:cs typeface="Arial"/>
              </a:rPr>
              <a:t> </a:t>
            </a:r>
            <a:r>
              <a:rPr sz="1452" dirty="0">
                <a:latin typeface="Arial"/>
                <a:cs typeface="Arial"/>
              </a:rPr>
              <a:t>1</a:t>
            </a:r>
            <a:endParaRPr sz="1452">
              <a:latin typeface="Arial"/>
              <a:cs typeface="Arial"/>
            </a:endParaRPr>
          </a:p>
        </p:txBody>
      </p:sp>
      <p:sp>
        <p:nvSpPr>
          <p:cNvPr id="9" name="object 9"/>
          <p:cNvSpPr/>
          <p:nvPr/>
        </p:nvSpPr>
        <p:spPr>
          <a:xfrm>
            <a:off x="6045285" y="4787921"/>
            <a:ext cx="73767" cy="191332"/>
          </a:xfrm>
          <a:custGeom>
            <a:avLst/>
            <a:gdLst/>
            <a:ahLst/>
            <a:cxnLst/>
            <a:rect l="l" t="t" r="r" b="b"/>
            <a:pathLst>
              <a:path w="81279" h="210820">
                <a:moveTo>
                  <a:pt x="52069" y="0"/>
                </a:moveTo>
                <a:lnTo>
                  <a:pt x="25400" y="7620"/>
                </a:lnTo>
                <a:lnTo>
                  <a:pt x="0" y="15240"/>
                </a:lnTo>
                <a:lnTo>
                  <a:pt x="11668" y="60444"/>
                </a:lnTo>
                <a:lnTo>
                  <a:pt x="20002" y="108267"/>
                </a:lnTo>
                <a:lnTo>
                  <a:pt x="25003" y="158472"/>
                </a:lnTo>
                <a:lnTo>
                  <a:pt x="26669" y="210820"/>
                </a:lnTo>
                <a:lnTo>
                  <a:pt x="81279" y="210820"/>
                </a:lnTo>
                <a:lnTo>
                  <a:pt x="79394" y="154126"/>
                </a:lnTo>
                <a:lnTo>
                  <a:pt x="73818" y="100171"/>
                </a:lnTo>
                <a:lnTo>
                  <a:pt x="64670" y="48835"/>
                </a:lnTo>
                <a:lnTo>
                  <a:pt x="52069" y="0"/>
                </a:lnTo>
                <a:close/>
              </a:path>
            </a:pathLst>
          </a:custGeom>
          <a:solidFill>
            <a:srgbClr val="000000"/>
          </a:solidFill>
        </p:spPr>
        <p:txBody>
          <a:bodyPr wrap="square" lIns="0" tIns="0" rIns="0" bIns="0" rtlCol="0"/>
          <a:lstStyle/>
          <a:p>
            <a:endParaRPr sz="1634"/>
          </a:p>
        </p:txBody>
      </p:sp>
      <p:sp>
        <p:nvSpPr>
          <p:cNvPr id="10" name="object 10"/>
          <p:cNvSpPr/>
          <p:nvPr/>
        </p:nvSpPr>
        <p:spPr>
          <a:xfrm>
            <a:off x="5976130" y="4631166"/>
            <a:ext cx="116413" cy="170586"/>
          </a:xfrm>
          <a:custGeom>
            <a:avLst/>
            <a:gdLst/>
            <a:ahLst/>
            <a:cxnLst/>
            <a:rect l="l" t="t" r="r" b="b"/>
            <a:pathLst>
              <a:path w="128270" h="187960">
                <a:moveTo>
                  <a:pt x="44450" y="0"/>
                </a:moveTo>
                <a:lnTo>
                  <a:pt x="21589" y="16509"/>
                </a:lnTo>
                <a:lnTo>
                  <a:pt x="0" y="31750"/>
                </a:lnTo>
                <a:lnTo>
                  <a:pt x="23336" y="67766"/>
                </a:lnTo>
                <a:lnTo>
                  <a:pt x="43814" y="105568"/>
                </a:lnTo>
                <a:lnTo>
                  <a:pt x="61436" y="145514"/>
                </a:lnTo>
                <a:lnTo>
                  <a:pt x="76200" y="187959"/>
                </a:lnTo>
                <a:lnTo>
                  <a:pt x="101600" y="180339"/>
                </a:lnTo>
                <a:lnTo>
                  <a:pt x="128269" y="172719"/>
                </a:lnTo>
                <a:lnTo>
                  <a:pt x="112315" y="125551"/>
                </a:lnTo>
                <a:lnTo>
                  <a:pt x="93027" y="81121"/>
                </a:lnTo>
                <a:lnTo>
                  <a:pt x="70405" y="39310"/>
                </a:lnTo>
                <a:lnTo>
                  <a:pt x="44450" y="0"/>
                </a:lnTo>
                <a:close/>
              </a:path>
            </a:pathLst>
          </a:custGeom>
          <a:solidFill>
            <a:srgbClr val="000000"/>
          </a:solidFill>
        </p:spPr>
        <p:txBody>
          <a:bodyPr wrap="square" lIns="0" tIns="0" rIns="0" bIns="0" rtlCol="0"/>
          <a:lstStyle/>
          <a:p>
            <a:endParaRPr sz="1634"/>
          </a:p>
        </p:txBody>
      </p:sp>
      <p:sp>
        <p:nvSpPr>
          <p:cNvPr id="11" name="object 11"/>
          <p:cNvSpPr/>
          <p:nvPr/>
        </p:nvSpPr>
        <p:spPr>
          <a:xfrm>
            <a:off x="5867784" y="4508991"/>
            <a:ext cx="148686" cy="150991"/>
          </a:xfrm>
          <a:custGeom>
            <a:avLst/>
            <a:gdLst/>
            <a:ahLst/>
            <a:cxnLst/>
            <a:rect l="l" t="t" r="r" b="b"/>
            <a:pathLst>
              <a:path w="163829" h="166370">
                <a:moveTo>
                  <a:pt x="34289" y="0"/>
                </a:moveTo>
                <a:lnTo>
                  <a:pt x="16510" y="21590"/>
                </a:lnTo>
                <a:lnTo>
                  <a:pt x="0" y="43180"/>
                </a:lnTo>
                <a:lnTo>
                  <a:pt x="33297" y="70822"/>
                </a:lnTo>
                <a:lnTo>
                  <a:pt x="64452" y="100488"/>
                </a:lnTo>
                <a:lnTo>
                  <a:pt x="93225" y="132298"/>
                </a:lnTo>
                <a:lnTo>
                  <a:pt x="119380" y="166370"/>
                </a:lnTo>
                <a:lnTo>
                  <a:pt x="140970" y="151130"/>
                </a:lnTo>
                <a:lnTo>
                  <a:pt x="163830" y="134620"/>
                </a:lnTo>
                <a:lnTo>
                  <a:pt x="135552" y="97690"/>
                </a:lnTo>
                <a:lnTo>
                  <a:pt x="104298" y="63023"/>
                </a:lnTo>
                <a:lnTo>
                  <a:pt x="70425" y="30499"/>
                </a:lnTo>
                <a:lnTo>
                  <a:pt x="34289" y="0"/>
                </a:lnTo>
                <a:close/>
              </a:path>
            </a:pathLst>
          </a:custGeom>
          <a:solidFill>
            <a:srgbClr val="000000"/>
          </a:solidFill>
        </p:spPr>
        <p:txBody>
          <a:bodyPr wrap="square" lIns="0" tIns="0" rIns="0" bIns="0" rtlCol="0"/>
          <a:lstStyle/>
          <a:p>
            <a:endParaRPr sz="1634"/>
          </a:p>
        </p:txBody>
      </p:sp>
      <p:sp>
        <p:nvSpPr>
          <p:cNvPr id="12" name="object 12"/>
          <p:cNvSpPr/>
          <p:nvPr/>
        </p:nvSpPr>
        <p:spPr>
          <a:xfrm>
            <a:off x="5724860" y="4414477"/>
            <a:ext cx="174043" cy="133702"/>
          </a:xfrm>
          <a:custGeom>
            <a:avLst/>
            <a:gdLst/>
            <a:ahLst/>
            <a:cxnLst/>
            <a:rect l="l" t="t" r="r" b="b"/>
            <a:pathLst>
              <a:path w="191770" h="147320">
                <a:moveTo>
                  <a:pt x="24129" y="0"/>
                </a:moveTo>
                <a:lnTo>
                  <a:pt x="11429" y="24130"/>
                </a:lnTo>
                <a:lnTo>
                  <a:pt x="0" y="49530"/>
                </a:lnTo>
                <a:lnTo>
                  <a:pt x="42108" y="71239"/>
                </a:lnTo>
                <a:lnTo>
                  <a:pt x="82550" y="94614"/>
                </a:lnTo>
                <a:lnTo>
                  <a:pt x="121086" y="119895"/>
                </a:lnTo>
                <a:lnTo>
                  <a:pt x="157479" y="147319"/>
                </a:lnTo>
                <a:lnTo>
                  <a:pt x="173989" y="125730"/>
                </a:lnTo>
                <a:lnTo>
                  <a:pt x="191769" y="104139"/>
                </a:lnTo>
                <a:lnTo>
                  <a:pt x="153253" y="75545"/>
                </a:lnTo>
                <a:lnTo>
                  <a:pt x="112236" y="48736"/>
                </a:lnTo>
                <a:lnTo>
                  <a:pt x="69076" y="23594"/>
                </a:lnTo>
                <a:lnTo>
                  <a:pt x="24129" y="0"/>
                </a:lnTo>
                <a:close/>
              </a:path>
            </a:pathLst>
          </a:custGeom>
          <a:solidFill>
            <a:srgbClr val="000000"/>
          </a:solidFill>
        </p:spPr>
        <p:txBody>
          <a:bodyPr wrap="square" lIns="0" tIns="0" rIns="0" bIns="0" rtlCol="0"/>
          <a:lstStyle/>
          <a:p>
            <a:endParaRPr sz="1634"/>
          </a:p>
        </p:txBody>
      </p:sp>
      <p:sp>
        <p:nvSpPr>
          <p:cNvPr id="13" name="object 13"/>
          <p:cNvSpPr/>
          <p:nvPr/>
        </p:nvSpPr>
        <p:spPr>
          <a:xfrm>
            <a:off x="5356027" y="4291148"/>
            <a:ext cx="390733" cy="168280"/>
          </a:xfrm>
          <a:custGeom>
            <a:avLst/>
            <a:gdLst/>
            <a:ahLst/>
            <a:cxnLst/>
            <a:rect l="l" t="t" r="r" b="b"/>
            <a:pathLst>
              <a:path w="430529" h="185420">
                <a:moveTo>
                  <a:pt x="11429" y="0"/>
                </a:moveTo>
                <a:lnTo>
                  <a:pt x="5079" y="26669"/>
                </a:lnTo>
                <a:lnTo>
                  <a:pt x="0" y="53339"/>
                </a:lnTo>
                <a:lnTo>
                  <a:pt x="55644" y="66099"/>
                </a:lnTo>
                <a:lnTo>
                  <a:pt x="110112" y="79692"/>
                </a:lnTo>
                <a:lnTo>
                  <a:pt x="163301" y="94237"/>
                </a:lnTo>
                <a:lnTo>
                  <a:pt x="215106" y="109855"/>
                </a:lnTo>
                <a:lnTo>
                  <a:pt x="265422" y="126662"/>
                </a:lnTo>
                <a:lnTo>
                  <a:pt x="314146" y="144780"/>
                </a:lnTo>
                <a:lnTo>
                  <a:pt x="361173" y="164326"/>
                </a:lnTo>
                <a:lnTo>
                  <a:pt x="406400" y="185419"/>
                </a:lnTo>
                <a:lnTo>
                  <a:pt x="417829" y="160019"/>
                </a:lnTo>
                <a:lnTo>
                  <a:pt x="389147" y="116596"/>
                </a:lnTo>
                <a:lnTo>
                  <a:pt x="346323" y="98472"/>
                </a:lnTo>
                <a:lnTo>
                  <a:pt x="302118" y="81468"/>
                </a:lnTo>
                <a:lnTo>
                  <a:pt x="256597" y="65529"/>
                </a:lnTo>
                <a:lnTo>
                  <a:pt x="209821" y="50604"/>
                </a:lnTo>
                <a:lnTo>
                  <a:pt x="161854" y="36641"/>
                </a:lnTo>
                <a:lnTo>
                  <a:pt x="112758" y="23588"/>
                </a:lnTo>
                <a:lnTo>
                  <a:pt x="62595" y="11391"/>
                </a:lnTo>
                <a:lnTo>
                  <a:pt x="11429" y="0"/>
                </a:lnTo>
                <a:close/>
              </a:path>
            </a:pathLst>
          </a:custGeom>
          <a:solidFill>
            <a:srgbClr val="000000"/>
          </a:solidFill>
        </p:spPr>
        <p:txBody>
          <a:bodyPr wrap="square" lIns="0" tIns="0" rIns="0" bIns="0" rtlCol="0"/>
          <a:lstStyle/>
          <a:p>
            <a:endParaRPr sz="1634"/>
          </a:p>
        </p:txBody>
      </p:sp>
      <p:sp>
        <p:nvSpPr>
          <p:cNvPr id="14" name="object 14"/>
          <p:cNvSpPr/>
          <p:nvPr/>
        </p:nvSpPr>
        <p:spPr>
          <a:xfrm>
            <a:off x="4920343" y="4219687"/>
            <a:ext cx="446058" cy="119871"/>
          </a:xfrm>
          <a:custGeom>
            <a:avLst/>
            <a:gdLst/>
            <a:ahLst/>
            <a:cxnLst/>
            <a:rect l="l" t="t" r="r" b="b"/>
            <a:pathLst>
              <a:path w="491489" h="132079">
                <a:moveTo>
                  <a:pt x="6350" y="0"/>
                </a:moveTo>
                <a:lnTo>
                  <a:pt x="3810" y="26669"/>
                </a:lnTo>
                <a:lnTo>
                  <a:pt x="0" y="54609"/>
                </a:lnTo>
                <a:lnTo>
                  <a:pt x="98816" y="67299"/>
                </a:lnTo>
                <a:lnTo>
                  <a:pt x="196778" y="81147"/>
                </a:lnTo>
                <a:lnTo>
                  <a:pt x="293339" y="96398"/>
                </a:lnTo>
                <a:lnTo>
                  <a:pt x="340922" y="104625"/>
                </a:lnTo>
                <a:lnTo>
                  <a:pt x="387949" y="113294"/>
                </a:lnTo>
                <a:lnTo>
                  <a:pt x="434351" y="122435"/>
                </a:lnTo>
                <a:lnTo>
                  <a:pt x="480060" y="132079"/>
                </a:lnTo>
                <a:lnTo>
                  <a:pt x="485139" y="105409"/>
                </a:lnTo>
                <a:lnTo>
                  <a:pt x="445399" y="69094"/>
                </a:lnTo>
                <a:lnTo>
                  <a:pt x="398607" y="59943"/>
                </a:lnTo>
                <a:lnTo>
                  <a:pt x="351175" y="51250"/>
                </a:lnTo>
                <a:lnTo>
                  <a:pt x="254634" y="35083"/>
                </a:lnTo>
                <a:lnTo>
                  <a:pt x="156265" y="20288"/>
                </a:lnTo>
                <a:lnTo>
                  <a:pt x="6350" y="0"/>
                </a:lnTo>
                <a:close/>
              </a:path>
            </a:pathLst>
          </a:custGeom>
          <a:solidFill>
            <a:srgbClr val="000000"/>
          </a:solidFill>
        </p:spPr>
        <p:txBody>
          <a:bodyPr wrap="square" lIns="0" tIns="0" rIns="0" bIns="0" rtlCol="0"/>
          <a:lstStyle/>
          <a:p>
            <a:endParaRPr sz="1634"/>
          </a:p>
        </p:txBody>
      </p:sp>
      <p:sp>
        <p:nvSpPr>
          <p:cNvPr id="15" name="object 15"/>
          <p:cNvSpPr/>
          <p:nvPr/>
        </p:nvSpPr>
        <p:spPr>
          <a:xfrm>
            <a:off x="4047821" y="4081374"/>
            <a:ext cx="878285" cy="187875"/>
          </a:xfrm>
          <a:custGeom>
            <a:avLst/>
            <a:gdLst/>
            <a:ahLst/>
            <a:cxnLst/>
            <a:rect l="l" t="t" r="r" b="b"/>
            <a:pathLst>
              <a:path w="967739" h="207010">
                <a:moveTo>
                  <a:pt x="13969" y="0"/>
                </a:moveTo>
                <a:lnTo>
                  <a:pt x="7619" y="26669"/>
                </a:lnTo>
                <a:lnTo>
                  <a:pt x="0" y="52069"/>
                </a:lnTo>
                <a:lnTo>
                  <a:pt x="45023" y="64130"/>
                </a:lnTo>
                <a:lnTo>
                  <a:pt x="91019" y="75480"/>
                </a:lnTo>
                <a:lnTo>
                  <a:pt x="137924" y="86168"/>
                </a:lnTo>
                <a:lnTo>
                  <a:pt x="185678" y="96242"/>
                </a:lnTo>
                <a:lnTo>
                  <a:pt x="234216" y="105752"/>
                </a:lnTo>
                <a:lnTo>
                  <a:pt x="283478" y="114747"/>
                </a:lnTo>
                <a:lnTo>
                  <a:pt x="333401" y="123275"/>
                </a:lnTo>
                <a:lnTo>
                  <a:pt x="434981" y="139127"/>
                </a:lnTo>
                <a:lnTo>
                  <a:pt x="538459" y="153699"/>
                </a:lnTo>
                <a:lnTo>
                  <a:pt x="961389" y="207009"/>
                </a:lnTo>
                <a:lnTo>
                  <a:pt x="965200" y="179069"/>
                </a:lnTo>
                <a:lnTo>
                  <a:pt x="967739" y="152399"/>
                </a:lnTo>
                <a:lnTo>
                  <a:pt x="548946" y="99669"/>
                </a:lnTo>
                <a:lnTo>
                  <a:pt x="446291" y="85387"/>
                </a:lnTo>
                <a:lnTo>
                  <a:pt x="345450" y="69865"/>
                </a:lnTo>
                <a:lnTo>
                  <a:pt x="295865" y="61514"/>
                </a:lnTo>
                <a:lnTo>
                  <a:pt x="246920" y="52703"/>
                </a:lnTo>
                <a:lnTo>
                  <a:pt x="198677" y="43382"/>
                </a:lnTo>
                <a:lnTo>
                  <a:pt x="151198" y="33501"/>
                </a:lnTo>
                <a:lnTo>
                  <a:pt x="104546" y="23011"/>
                </a:lnTo>
                <a:lnTo>
                  <a:pt x="58782" y="11860"/>
                </a:lnTo>
                <a:lnTo>
                  <a:pt x="13969" y="0"/>
                </a:lnTo>
                <a:close/>
              </a:path>
            </a:pathLst>
          </a:custGeom>
          <a:solidFill>
            <a:srgbClr val="000000"/>
          </a:solidFill>
        </p:spPr>
        <p:txBody>
          <a:bodyPr wrap="square" lIns="0" tIns="0" rIns="0" bIns="0" rtlCol="0"/>
          <a:lstStyle/>
          <a:p>
            <a:endParaRPr sz="1634"/>
          </a:p>
        </p:txBody>
      </p:sp>
      <p:sp>
        <p:nvSpPr>
          <p:cNvPr id="16" name="object 16"/>
          <p:cNvSpPr/>
          <p:nvPr/>
        </p:nvSpPr>
        <p:spPr>
          <a:xfrm>
            <a:off x="3707802" y="3941909"/>
            <a:ext cx="352697" cy="186722"/>
          </a:xfrm>
          <a:custGeom>
            <a:avLst/>
            <a:gdLst/>
            <a:ahLst/>
            <a:cxnLst/>
            <a:rect l="l" t="t" r="r" b="b"/>
            <a:pathLst>
              <a:path w="388619" h="205739">
                <a:moveTo>
                  <a:pt x="30479" y="0"/>
                </a:moveTo>
                <a:lnTo>
                  <a:pt x="16509" y="22860"/>
                </a:lnTo>
                <a:lnTo>
                  <a:pt x="0" y="45719"/>
                </a:lnTo>
                <a:lnTo>
                  <a:pt x="39694" y="71035"/>
                </a:lnTo>
                <a:lnTo>
                  <a:pt x="81577" y="94654"/>
                </a:lnTo>
                <a:lnTo>
                  <a:pt x="125573" y="116666"/>
                </a:lnTo>
                <a:lnTo>
                  <a:pt x="171608" y="137159"/>
                </a:lnTo>
                <a:lnTo>
                  <a:pt x="219608" y="156224"/>
                </a:lnTo>
                <a:lnTo>
                  <a:pt x="269497" y="173950"/>
                </a:lnTo>
                <a:lnTo>
                  <a:pt x="321203" y="190425"/>
                </a:lnTo>
                <a:lnTo>
                  <a:pt x="374650" y="205739"/>
                </a:lnTo>
                <a:lnTo>
                  <a:pt x="382269" y="180339"/>
                </a:lnTo>
                <a:lnTo>
                  <a:pt x="388619" y="153669"/>
                </a:lnTo>
                <a:lnTo>
                  <a:pt x="337914" y="138888"/>
                </a:lnTo>
                <a:lnTo>
                  <a:pt x="288726" y="123051"/>
                </a:lnTo>
                <a:lnTo>
                  <a:pt x="241146" y="106052"/>
                </a:lnTo>
                <a:lnTo>
                  <a:pt x="195262" y="87788"/>
                </a:lnTo>
                <a:lnTo>
                  <a:pt x="151164" y="68155"/>
                </a:lnTo>
                <a:lnTo>
                  <a:pt x="108942" y="47049"/>
                </a:lnTo>
                <a:lnTo>
                  <a:pt x="68684" y="24365"/>
                </a:lnTo>
                <a:lnTo>
                  <a:pt x="30479" y="0"/>
                </a:lnTo>
                <a:close/>
              </a:path>
            </a:pathLst>
          </a:custGeom>
          <a:solidFill>
            <a:srgbClr val="000000"/>
          </a:solidFill>
        </p:spPr>
        <p:txBody>
          <a:bodyPr wrap="square" lIns="0" tIns="0" rIns="0" bIns="0" rtlCol="0"/>
          <a:lstStyle/>
          <a:p>
            <a:endParaRPr sz="1634"/>
          </a:p>
        </p:txBody>
      </p:sp>
      <p:sp>
        <p:nvSpPr>
          <p:cNvPr id="17" name="object 17"/>
          <p:cNvSpPr/>
          <p:nvPr/>
        </p:nvSpPr>
        <p:spPr>
          <a:xfrm>
            <a:off x="3584474" y="3841632"/>
            <a:ext cx="150991" cy="141770"/>
          </a:xfrm>
          <a:custGeom>
            <a:avLst/>
            <a:gdLst/>
            <a:ahLst/>
            <a:cxnLst/>
            <a:rect l="l" t="t" r="r" b="b"/>
            <a:pathLst>
              <a:path w="166369" h="156210">
                <a:moveTo>
                  <a:pt x="41910" y="0"/>
                </a:moveTo>
                <a:lnTo>
                  <a:pt x="20319" y="16510"/>
                </a:lnTo>
                <a:lnTo>
                  <a:pt x="0" y="34289"/>
                </a:lnTo>
                <a:lnTo>
                  <a:pt x="29983" y="67627"/>
                </a:lnTo>
                <a:lnTo>
                  <a:pt x="62706" y="99060"/>
                </a:lnTo>
                <a:lnTo>
                  <a:pt x="98047" y="128587"/>
                </a:lnTo>
                <a:lnTo>
                  <a:pt x="135890" y="156209"/>
                </a:lnTo>
                <a:lnTo>
                  <a:pt x="152400" y="133350"/>
                </a:lnTo>
                <a:lnTo>
                  <a:pt x="166369" y="110489"/>
                </a:lnTo>
                <a:lnTo>
                  <a:pt x="132099" y="85724"/>
                </a:lnTo>
                <a:lnTo>
                  <a:pt x="99853" y="59054"/>
                </a:lnTo>
                <a:lnTo>
                  <a:pt x="69750" y="30479"/>
                </a:lnTo>
                <a:lnTo>
                  <a:pt x="41910" y="0"/>
                </a:lnTo>
                <a:close/>
              </a:path>
            </a:pathLst>
          </a:custGeom>
          <a:solidFill>
            <a:srgbClr val="000000"/>
          </a:solidFill>
        </p:spPr>
        <p:txBody>
          <a:bodyPr wrap="square" lIns="0" tIns="0" rIns="0" bIns="0" rtlCol="0"/>
          <a:lstStyle/>
          <a:p>
            <a:endParaRPr sz="1634"/>
          </a:p>
        </p:txBody>
      </p:sp>
      <p:sp>
        <p:nvSpPr>
          <p:cNvPr id="18" name="object 18"/>
          <p:cNvSpPr/>
          <p:nvPr/>
        </p:nvSpPr>
        <p:spPr>
          <a:xfrm>
            <a:off x="3501485" y="3713694"/>
            <a:ext cx="121024" cy="159059"/>
          </a:xfrm>
          <a:custGeom>
            <a:avLst/>
            <a:gdLst/>
            <a:ahLst/>
            <a:cxnLst/>
            <a:rect l="l" t="t" r="r" b="b"/>
            <a:pathLst>
              <a:path w="133350" h="175260">
                <a:moveTo>
                  <a:pt x="50800" y="0"/>
                </a:moveTo>
                <a:lnTo>
                  <a:pt x="25400" y="10160"/>
                </a:lnTo>
                <a:lnTo>
                  <a:pt x="0" y="19050"/>
                </a:lnTo>
                <a:lnTo>
                  <a:pt x="18037" y="61674"/>
                </a:lnTo>
                <a:lnTo>
                  <a:pt x="39528" y="101917"/>
                </a:lnTo>
                <a:lnTo>
                  <a:pt x="64115" y="139779"/>
                </a:lnTo>
                <a:lnTo>
                  <a:pt x="91439" y="175260"/>
                </a:lnTo>
                <a:lnTo>
                  <a:pt x="111759" y="157480"/>
                </a:lnTo>
                <a:lnTo>
                  <a:pt x="133350" y="140970"/>
                </a:lnTo>
                <a:lnTo>
                  <a:pt x="108842" y="108585"/>
                </a:lnTo>
                <a:lnTo>
                  <a:pt x="86836" y="74295"/>
                </a:lnTo>
                <a:lnTo>
                  <a:pt x="67448" y="38100"/>
                </a:lnTo>
                <a:lnTo>
                  <a:pt x="50800" y="0"/>
                </a:lnTo>
                <a:close/>
              </a:path>
            </a:pathLst>
          </a:custGeom>
          <a:solidFill>
            <a:srgbClr val="000000"/>
          </a:solidFill>
        </p:spPr>
        <p:txBody>
          <a:bodyPr wrap="square" lIns="0" tIns="0" rIns="0" bIns="0" rtlCol="0"/>
          <a:lstStyle/>
          <a:p>
            <a:endParaRPr sz="1634"/>
          </a:p>
        </p:txBody>
      </p:sp>
      <p:sp>
        <p:nvSpPr>
          <p:cNvPr id="19" name="object 19"/>
          <p:cNvSpPr/>
          <p:nvPr/>
        </p:nvSpPr>
        <p:spPr>
          <a:xfrm>
            <a:off x="3463450" y="3526972"/>
            <a:ext cx="167128" cy="269710"/>
          </a:xfrm>
          <a:custGeom>
            <a:avLst/>
            <a:gdLst/>
            <a:ahLst/>
            <a:cxnLst/>
            <a:rect l="l" t="t" r="r" b="b"/>
            <a:pathLst>
              <a:path w="184150" h="297179">
                <a:moveTo>
                  <a:pt x="30480" y="0"/>
                </a:moveTo>
                <a:lnTo>
                  <a:pt x="0" y="297179"/>
                </a:lnTo>
                <a:lnTo>
                  <a:pt x="184150" y="256539"/>
                </a:lnTo>
                <a:lnTo>
                  <a:pt x="30480" y="0"/>
                </a:lnTo>
                <a:close/>
              </a:path>
            </a:pathLst>
          </a:custGeom>
          <a:solidFill>
            <a:srgbClr val="000000"/>
          </a:solidFill>
        </p:spPr>
        <p:txBody>
          <a:bodyPr wrap="square" lIns="0" tIns="0" rIns="0" bIns="0" rtlCol="0"/>
          <a:lstStyle/>
          <a:p>
            <a:endParaRPr sz="1634"/>
          </a:p>
        </p:txBody>
      </p:sp>
      <p:sp>
        <p:nvSpPr>
          <p:cNvPr id="20" name="object 20"/>
          <p:cNvSpPr/>
          <p:nvPr/>
        </p:nvSpPr>
        <p:spPr>
          <a:xfrm>
            <a:off x="3387378" y="3319502"/>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21" name="object 21"/>
          <p:cNvSpPr/>
          <p:nvPr/>
        </p:nvSpPr>
        <p:spPr>
          <a:xfrm>
            <a:off x="3387378" y="3319502"/>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3387378" y="331950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3" name="object 23"/>
          <p:cNvSpPr/>
          <p:nvPr/>
        </p:nvSpPr>
        <p:spPr>
          <a:xfrm>
            <a:off x="3594847" y="3526971"/>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4" name="object 24"/>
          <p:cNvSpPr/>
          <p:nvPr/>
        </p:nvSpPr>
        <p:spPr>
          <a:xfrm>
            <a:off x="3723938" y="3112033"/>
            <a:ext cx="208622" cy="622407"/>
          </a:xfrm>
          <a:custGeom>
            <a:avLst/>
            <a:gdLst/>
            <a:ahLst/>
            <a:cxnLst/>
            <a:rect l="l" t="t" r="r" b="b"/>
            <a:pathLst>
              <a:path w="229869" h="685800">
                <a:moveTo>
                  <a:pt x="205740" y="0"/>
                </a:moveTo>
                <a:lnTo>
                  <a:pt x="24130" y="0"/>
                </a:lnTo>
                <a:lnTo>
                  <a:pt x="12858" y="24943"/>
                </a:lnTo>
                <a:lnTo>
                  <a:pt x="6350" y="66198"/>
                </a:lnTo>
                <a:lnTo>
                  <a:pt x="2698" y="116264"/>
                </a:lnTo>
                <a:lnTo>
                  <a:pt x="0" y="167639"/>
                </a:lnTo>
                <a:lnTo>
                  <a:pt x="2678" y="219829"/>
                </a:lnTo>
                <a:lnTo>
                  <a:pt x="6191" y="271780"/>
                </a:lnTo>
                <a:lnTo>
                  <a:pt x="12322" y="315158"/>
                </a:lnTo>
                <a:lnTo>
                  <a:pt x="22860" y="341629"/>
                </a:lnTo>
                <a:lnTo>
                  <a:pt x="35560" y="369470"/>
                </a:lnTo>
                <a:lnTo>
                  <a:pt x="42545" y="416718"/>
                </a:lnTo>
                <a:lnTo>
                  <a:pt x="45720" y="468967"/>
                </a:lnTo>
                <a:lnTo>
                  <a:pt x="46990" y="511810"/>
                </a:lnTo>
                <a:lnTo>
                  <a:pt x="45204" y="564177"/>
                </a:lnTo>
                <a:lnTo>
                  <a:pt x="42227" y="613568"/>
                </a:lnTo>
                <a:lnTo>
                  <a:pt x="35917" y="655577"/>
                </a:lnTo>
                <a:lnTo>
                  <a:pt x="24130" y="685800"/>
                </a:lnTo>
                <a:lnTo>
                  <a:pt x="205740" y="685800"/>
                </a:lnTo>
                <a:lnTo>
                  <a:pt x="217189" y="657740"/>
                </a:lnTo>
                <a:lnTo>
                  <a:pt x="223996" y="618489"/>
                </a:lnTo>
                <a:lnTo>
                  <a:pt x="227707" y="569714"/>
                </a:lnTo>
                <a:lnTo>
                  <a:pt x="229870" y="513079"/>
                </a:lnTo>
                <a:lnTo>
                  <a:pt x="227885" y="463034"/>
                </a:lnTo>
                <a:lnTo>
                  <a:pt x="224472" y="411797"/>
                </a:lnTo>
                <a:lnTo>
                  <a:pt x="217725" y="367704"/>
                </a:lnTo>
                <a:lnTo>
                  <a:pt x="205740" y="339089"/>
                </a:lnTo>
                <a:lnTo>
                  <a:pt x="195202" y="314305"/>
                </a:lnTo>
                <a:lnTo>
                  <a:pt x="189071" y="272256"/>
                </a:lnTo>
                <a:lnTo>
                  <a:pt x="185558" y="221396"/>
                </a:lnTo>
                <a:lnTo>
                  <a:pt x="182880" y="170179"/>
                </a:lnTo>
                <a:lnTo>
                  <a:pt x="185380" y="120907"/>
                </a:lnTo>
                <a:lnTo>
                  <a:pt x="188595" y="71278"/>
                </a:lnTo>
                <a:lnTo>
                  <a:pt x="194667" y="28555"/>
                </a:lnTo>
                <a:lnTo>
                  <a:pt x="205740" y="0"/>
                </a:lnTo>
                <a:close/>
              </a:path>
            </a:pathLst>
          </a:custGeom>
          <a:solidFill>
            <a:srgbClr val="7F7F7F"/>
          </a:solidFill>
        </p:spPr>
        <p:txBody>
          <a:bodyPr wrap="square" lIns="0" tIns="0" rIns="0" bIns="0" rtlCol="0"/>
          <a:lstStyle/>
          <a:p>
            <a:endParaRPr sz="1634"/>
          </a:p>
        </p:txBody>
      </p:sp>
      <p:sp>
        <p:nvSpPr>
          <p:cNvPr id="25" name="object 25"/>
          <p:cNvSpPr/>
          <p:nvPr/>
        </p:nvSpPr>
        <p:spPr>
          <a:xfrm>
            <a:off x="3723938" y="3112033"/>
            <a:ext cx="208622" cy="622407"/>
          </a:xfrm>
          <a:custGeom>
            <a:avLst/>
            <a:gdLst/>
            <a:ahLst/>
            <a:cxnLst/>
            <a:rect l="l" t="t" r="r" b="b"/>
            <a:pathLst>
              <a:path w="229869" h="685800">
                <a:moveTo>
                  <a:pt x="205740" y="0"/>
                </a:moveTo>
                <a:lnTo>
                  <a:pt x="194667" y="28555"/>
                </a:lnTo>
                <a:lnTo>
                  <a:pt x="188595" y="71278"/>
                </a:lnTo>
                <a:lnTo>
                  <a:pt x="185380" y="120907"/>
                </a:lnTo>
                <a:lnTo>
                  <a:pt x="182880" y="170179"/>
                </a:lnTo>
                <a:lnTo>
                  <a:pt x="185558" y="221396"/>
                </a:lnTo>
                <a:lnTo>
                  <a:pt x="189071" y="272256"/>
                </a:lnTo>
                <a:lnTo>
                  <a:pt x="195202" y="314305"/>
                </a:lnTo>
                <a:lnTo>
                  <a:pt x="205740" y="339089"/>
                </a:lnTo>
                <a:lnTo>
                  <a:pt x="217725" y="367704"/>
                </a:lnTo>
                <a:lnTo>
                  <a:pt x="224472" y="411797"/>
                </a:lnTo>
                <a:lnTo>
                  <a:pt x="227885" y="463034"/>
                </a:lnTo>
                <a:lnTo>
                  <a:pt x="229870" y="513079"/>
                </a:lnTo>
                <a:lnTo>
                  <a:pt x="227707" y="569714"/>
                </a:lnTo>
                <a:lnTo>
                  <a:pt x="223996" y="618489"/>
                </a:lnTo>
                <a:lnTo>
                  <a:pt x="217189" y="657740"/>
                </a:lnTo>
                <a:lnTo>
                  <a:pt x="205740" y="685800"/>
                </a:lnTo>
                <a:lnTo>
                  <a:pt x="24130" y="685800"/>
                </a:lnTo>
                <a:lnTo>
                  <a:pt x="35917" y="655577"/>
                </a:lnTo>
                <a:lnTo>
                  <a:pt x="42227" y="613568"/>
                </a:lnTo>
                <a:lnTo>
                  <a:pt x="45204" y="564177"/>
                </a:lnTo>
                <a:lnTo>
                  <a:pt x="46990" y="511810"/>
                </a:lnTo>
                <a:lnTo>
                  <a:pt x="45720" y="468967"/>
                </a:lnTo>
                <a:lnTo>
                  <a:pt x="42545" y="416718"/>
                </a:lnTo>
                <a:lnTo>
                  <a:pt x="35560" y="369470"/>
                </a:lnTo>
                <a:lnTo>
                  <a:pt x="22860" y="341629"/>
                </a:lnTo>
                <a:lnTo>
                  <a:pt x="12322" y="315158"/>
                </a:lnTo>
                <a:lnTo>
                  <a:pt x="6191" y="271780"/>
                </a:lnTo>
                <a:lnTo>
                  <a:pt x="2678" y="219829"/>
                </a:lnTo>
                <a:lnTo>
                  <a:pt x="0" y="167639"/>
                </a:lnTo>
                <a:lnTo>
                  <a:pt x="2698" y="116264"/>
                </a:lnTo>
                <a:lnTo>
                  <a:pt x="6350" y="66198"/>
                </a:lnTo>
                <a:lnTo>
                  <a:pt x="12858" y="24943"/>
                </a:lnTo>
                <a:lnTo>
                  <a:pt x="24130" y="0"/>
                </a:lnTo>
                <a:lnTo>
                  <a:pt x="205740" y="0"/>
                </a:lnTo>
                <a:close/>
              </a:path>
            </a:pathLst>
          </a:custGeom>
          <a:ln w="3175">
            <a:solidFill>
              <a:srgbClr val="000000"/>
            </a:solidFill>
          </a:ln>
        </p:spPr>
        <p:txBody>
          <a:bodyPr wrap="square" lIns="0" tIns="0" rIns="0" bIns="0" rtlCol="0"/>
          <a:lstStyle/>
          <a:p>
            <a:endParaRPr sz="1634"/>
          </a:p>
        </p:txBody>
      </p:sp>
      <p:sp>
        <p:nvSpPr>
          <p:cNvPr id="26" name="object 26"/>
          <p:cNvSpPr/>
          <p:nvPr/>
        </p:nvSpPr>
        <p:spPr>
          <a:xfrm>
            <a:off x="3932560"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7" name="object 27"/>
          <p:cNvSpPr/>
          <p:nvPr/>
        </p:nvSpPr>
        <p:spPr>
          <a:xfrm>
            <a:off x="3723938"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8" name="object 28"/>
          <p:cNvSpPr/>
          <p:nvPr/>
        </p:nvSpPr>
        <p:spPr>
          <a:xfrm>
            <a:off x="4730163" y="3112033"/>
            <a:ext cx="207469" cy="622407"/>
          </a:xfrm>
          <a:custGeom>
            <a:avLst/>
            <a:gdLst/>
            <a:ahLst/>
            <a:cxnLst/>
            <a:rect l="l" t="t" r="r" b="b"/>
            <a:pathLst>
              <a:path w="228600" h="685800">
                <a:moveTo>
                  <a:pt x="205739" y="0"/>
                </a:moveTo>
                <a:lnTo>
                  <a:pt x="22860" y="0"/>
                </a:lnTo>
                <a:lnTo>
                  <a:pt x="12322" y="24943"/>
                </a:lnTo>
                <a:lnTo>
                  <a:pt x="6191" y="66198"/>
                </a:lnTo>
                <a:lnTo>
                  <a:pt x="2678" y="116264"/>
                </a:lnTo>
                <a:lnTo>
                  <a:pt x="0" y="167639"/>
                </a:lnTo>
                <a:lnTo>
                  <a:pt x="2678" y="219829"/>
                </a:lnTo>
                <a:lnTo>
                  <a:pt x="6191" y="271780"/>
                </a:lnTo>
                <a:lnTo>
                  <a:pt x="12322" y="315158"/>
                </a:lnTo>
                <a:lnTo>
                  <a:pt x="22860" y="341629"/>
                </a:lnTo>
                <a:lnTo>
                  <a:pt x="34825" y="369470"/>
                </a:lnTo>
                <a:lnTo>
                  <a:pt x="41433" y="416718"/>
                </a:lnTo>
                <a:lnTo>
                  <a:pt x="44469" y="468967"/>
                </a:lnTo>
                <a:lnTo>
                  <a:pt x="45720" y="511810"/>
                </a:lnTo>
                <a:lnTo>
                  <a:pt x="43934" y="564177"/>
                </a:lnTo>
                <a:lnTo>
                  <a:pt x="40957" y="613568"/>
                </a:lnTo>
                <a:lnTo>
                  <a:pt x="34647" y="655577"/>
                </a:lnTo>
                <a:lnTo>
                  <a:pt x="22860" y="685800"/>
                </a:lnTo>
                <a:lnTo>
                  <a:pt x="205739" y="685800"/>
                </a:lnTo>
                <a:lnTo>
                  <a:pt x="217170" y="657740"/>
                </a:lnTo>
                <a:lnTo>
                  <a:pt x="223837" y="618489"/>
                </a:lnTo>
                <a:lnTo>
                  <a:pt x="227171" y="569714"/>
                </a:lnTo>
                <a:lnTo>
                  <a:pt x="228600" y="513079"/>
                </a:lnTo>
                <a:lnTo>
                  <a:pt x="227330" y="463034"/>
                </a:lnTo>
                <a:lnTo>
                  <a:pt x="224155" y="411797"/>
                </a:lnTo>
                <a:lnTo>
                  <a:pt x="217170" y="367704"/>
                </a:lnTo>
                <a:lnTo>
                  <a:pt x="204470" y="339089"/>
                </a:lnTo>
                <a:lnTo>
                  <a:pt x="194667" y="314305"/>
                </a:lnTo>
                <a:lnTo>
                  <a:pt x="188912" y="272256"/>
                </a:lnTo>
                <a:lnTo>
                  <a:pt x="185539" y="221396"/>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29" name="object 29"/>
          <p:cNvSpPr/>
          <p:nvPr/>
        </p:nvSpPr>
        <p:spPr>
          <a:xfrm>
            <a:off x="4730163"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39" y="221396"/>
                </a:lnTo>
                <a:lnTo>
                  <a:pt x="188912" y="272256"/>
                </a:lnTo>
                <a:lnTo>
                  <a:pt x="194667" y="314305"/>
                </a:lnTo>
                <a:lnTo>
                  <a:pt x="204470" y="339089"/>
                </a:lnTo>
                <a:lnTo>
                  <a:pt x="217170" y="367704"/>
                </a:lnTo>
                <a:lnTo>
                  <a:pt x="224155" y="411797"/>
                </a:lnTo>
                <a:lnTo>
                  <a:pt x="227330" y="463034"/>
                </a:lnTo>
                <a:lnTo>
                  <a:pt x="228600" y="513079"/>
                </a:lnTo>
                <a:lnTo>
                  <a:pt x="227171" y="569714"/>
                </a:lnTo>
                <a:lnTo>
                  <a:pt x="223837" y="618489"/>
                </a:lnTo>
                <a:lnTo>
                  <a:pt x="217170" y="657740"/>
                </a:lnTo>
                <a:lnTo>
                  <a:pt x="205739" y="685800"/>
                </a:lnTo>
                <a:lnTo>
                  <a:pt x="22860" y="685800"/>
                </a:lnTo>
                <a:lnTo>
                  <a:pt x="34647" y="655577"/>
                </a:lnTo>
                <a:lnTo>
                  <a:pt x="40957" y="613568"/>
                </a:lnTo>
                <a:lnTo>
                  <a:pt x="43934" y="564177"/>
                </a:lnTo>
                <a:lnTo>
                  <a:pt x="45720" y="511810"/>
                </a:lnTo>
                <a:lnTo>
                  <a:pt x="44469" y="468967"/>
                </a:lnTo>
                <a:lnTo>
                  <a:pt x="41433" y="416718"/>
                </a:lnTo>
                <a:lnTo>
                  <a:pt x="34825" y="369470"/>
                </a:lnTo>
                <a:lnTo>
                  <a:pt x="22860" y="341629"/>
                </a:lnTo>
                <a:lnTo>
                  <a:pt x="12322" y="315158"/>
                </a:lnTo>
                <a:lnTo>
                  <a:pt x="6191" y="271780"/>
                </a:lnTo>
                <a:lnTo>
                  <a:pt x="2678" y="219829"/>
                </a:lnTo>
                <a:lnTo>
                  <a:pt x="0" y="167639"/>
                </a:lnTo>
                <a:lnTo>
                  <a:pt x="2678" y="116264"/>
                </a:lnTo>
                <a:lnTo>
                  <a:pt x="6191" y="66198"/>
                </a:lnTo>
                <a:lnTo>
                  <a:pt x="12322" y="24943"/>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30" name="object 30"/>
          <p:cNvSpPr/>
          <p:nvPr/>
        </p:nvSpPr>
        <p:spPr>
          <a:xfrm>
            <a:off x="4937632"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1" name="object 31"/>
          <p:cNvSpPr/>
          <p:nvPr/>
        </p:nvSpPr>
        <p:spPr>
          <a:xfrm>
            <a:off x="4730163"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2" name="object 32"/>
          <p:cNvSpPr/>
          <p:nvPr/>
        </p:nvSpPr>
        <p:spPr>
          <a:xfrm>
            <a:off x="4424723" y="4564316"/>
            <a:ext cx="3319503" cy="1660904"/>
          </a:xfrm>
          <a:custGeom>
            <a:avLst/>
            <a:gdLst/>
            <a:ahLst/>
            <a:cxnLst/>
            <a:rect l="l" t="t" r="r" b="b"/>
            <a:pathLst>
              <a:path w="3657600" h="1830070">
                <a:moveTo>
                  <a:pt x="304800" y="0"/>
                </a:moveTo>
                <a:lnTo>
                  <a:pt x="259232" y="4419"/>
                </a:lnTo>
                <a:lnTo>
                  <a:pt x="214579" y="17068"/>
                </a:lnTo>
                <a:lnTo>
                  <a:pt x="171754" y="37033"/>
                </a:lnTo>
                <a:lnTo>
                  <a:pt x="131673" y="63398"/>
                </a:lnTo>
                <a:lnTo>
                  <a:pt x="95249" y="95250"/>
                </a:lnTo>
                <a:lnTo>
                  <a:pt x="63398" y="131673"/>
                </a:lnTo>
                <a:lnTo>
                  <a:pt x="37033" y="171754"/>
                </a:lnTo>
                <a:lnTo>
                  <a:pt x="17068" y="214579"/>
                </a:lnTo>
                <a:lnTo>
                  <a:pt x="4419" y="259232"/>
                </a:lnTo>
                <a:lnTo>
                  <a:pt x="0" y="304800"/>
                </a:lnTo>
                <a:lnTo>
                  <a:pt x="0" y="1524000"/>
                </a:lnTo>
                <a:lnTo>
                  <a:pt x="4419" y="1569603"/>
                </a:lnTo>
                <a:lnTo>
                  <a:pt x="17068" y="1614352"/>
                </a:lnTo>
                <a:lnTo>
                  <a:pt x="37033" y="1657319"/>
                </a:lnTo>
                <a:lnTo>
                  <a:pt x="63398" y="1697573"/>
                </a:lnTo>
                <a:lnTo>
                  <a:pt x="95250" y="1734185"/>
                </a:lnTo>
                <a:lnTo>
                  <a:pt x="131673" y="1766224"/>
                </a:lnTo>
                <a:lnTo>
                  <a:pt x="171754" y="1792762"/>
                </a:lnTo>
                <a:lnTo>
                  <a:pt x="214579" y="1812869"/>
                </a:lnTo>
                <a:lnTo>
                  <a:pt x="259232" y="1825614"/>
                </a:lnTo>
                <a:lnTo>
                  <a:pt x="304800" y="1830070"/>
                </a:lnTo>
                <a:lnTo>
                  <a:pt x="3352800" y="1830070"/>
                </a:lnTo>
                <a:lnTo>
                  <a:pt x="3398367" y="1825614"/>
                </a:lnTo>
                <a:lnTo>
                  <a:pt x="3443020" y="1812869"/>
                </a:lnTo>
                <a:lnTo>
                  <a:pt x="3485845" y="1792762"/>
                </a:lnTo>
                <a:lnTo>
                  <a:pt x="3525926" y="1766224"/>
                </a:lnTo>
                <a:lnTo>
                  <a:pt x="3562349" y="1734185"/>
                </a:lnTo>
                <a:lnTo>
                  <a:pt x="3594201" y="1697573"/>
                </a:lnTo>
                <a:lnTo>
                  <a:pt x="3620566" y="1657319"/>
                </a:lnTo>
                <a:lnTo>
                  <a:pt x="3640531" y="1614352"/>
                </a:lnTo>
                <a:lnTo>
                  <a:pt x="3653180" y="1569603"/>
                </a:lnTo>
                <a:lnTo>
                  <a:pt x="3657600" y="1524000"/>
                </a:lnTo>
                <a:lnTo>
                  <a:pt x="3657600" y="304800"/>
                </a:lnTo>
                <a:lnTo>
                  <a:pt x="3653180" y="259232"/>
                </a:lnTo>
                <a:lnTo>
                  <a:pt x="3640531" y="214579"/>
                </a:lnTo>
                <a:lnTo>
                  <a:pt x="3620566" y="171754"/>
                </a:lnTo>
                <a:lnTo>
                  <a:pt x="3594201" y="131673"/>
                </a:lnTo>
                <a:lnTo>
                  <a:pt x="3562350" y="95250"/>
                </a:lnTo>
                <a:lnTo>
                  <a:pt x="3525926" y="63398"/>
                </a:lnTo>
                <a:lnTo>
                  <a:pt x="3485845" y="37033"/>
                </a:lnTo>
                <a:lnTo>
                  <a:pt x="3443020" y="17068"/>
                </a:lnTo>
                <a:lnTo>
                  <a:pt x="3398367" y="4419"/>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3" name="object 33"/>
          <p:cNvSpPr/>
          <p:nvPr/>
        </p:nvSpPr>
        <p:spPr>
          <a:xfrm>
            <a:off x="4424723" y="456431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4" name="object 34"/>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5" name="object 35"/>
          <p:cNvSpPr/>
          <p:nvPr/>
        </p:nvSpPr>
        <p:spPr>
          <a:xfrm>
            <a:off x="4755520" y="6091518"/>
            <a:ext cx="2697096" cy="274320"/>
          </a:xfrm>
          <a:custGeom>
            <a:avLst/>
            <a:gdLst/>
            <a:ahLst/>
            <a:cxnLst/>
            <a:rect l="l" t="t" r="r" b="b"/>
            <a:pathLst>
              <a:path w="2971800" h="302259">
                <a:moveTo>
                  <a:pt x="2922270" y="0"/>
                </a:moveTo>
                <a:lnTo>
                  <a:pt x="50800" y="0"/>
                </a:lnTo>
                <a:lnTo>
                  <a:pt x="32146" y="4167"/>
                </a:lnTo>
                <a:lnTo>
                  <a:pt x="15875" y="15240"/>
                </a:lnTo>
                <a:lnTo>
                  <a:pt x="4365" y="31075"/>
                </a:lnTo>
                <a:lnTo>
                  <a:pt x="0" y="49529"/>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49529"/>
                </a:lnTo>
                <a:lnTo>
                  <a:pt x="2967632" y="31075"/>
                </a:lnTo>
                <a:lnTo>
                  <a:pt x="2956560" y="15240"/>
                </a:lnTo>
                <a:lnTo>
                  <a:pt x="2940724" y="4167"/>
                </a:lnTo>
                <a:lnTo>
                  <a:pt x="2922270" y="0"/>
                </a:lnTo>
                <a:close/>
              </a:path>
            </a:pathLst>
          </a:custGeom>
          <a:solidFill>
            <a:srgbClr val="FFFFFF"/>
          </a:solidFill>
        </p:spPr>
        <p:txBody>
          <a:bodyPr wrap="square" lIns="0" tIns="0" rIns="0" bIns="0" rtlCol="0"/>
          <a:lstStyle/>
          <a:p>
            <a:endParaRPr sz="1634"/>
          </a:p>
        </p:txBody>
      </p:sp>
      <p:sp>
        <p:nvSpPr>
          <p:cNvPr id="36" name="object 36"/>
          <p:cNvSpPr/>
          <p:nvPr/>
        </p:nvSpPr>
        <p:spPr>
          <a:xfrm>
            <a:off x="4755520" y="6091518"/>
            <a:ext cx="2697096" cy="274320"/>
          </a:xfrm>
          <a:custGeom>
            <a:avLst/>
            <a:gdLst/>
            <a:ahLst/>
            <a:cxnLst/>
            <a:rect l="l" t="t" r="r" b="b"/>
            <a:pathLst>
              <a:path w="2971800" h="302259">
                <a:moveTo>
                  <a:pt x="50800" y="0"/>
                </a:moveTo>
                <a:lnTo>
                  <a:pt x="32146" y="4167"/>
                </a:lnTo>
                <a:lnTo>
                  <a:pt x="15875" y="15240"/>
                </a:lnTo>
                <a:lnTo>
                  <a:pt x="4365" y="31075"/>
                </a:lnTo>
                <a:lnTo>
                  <a:pt x="0" y="49529"/>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49529"/>
                </a:lnTo>
                <a:lnTo>
                  <a:pt x="2967632" y="31075"/>
                </a:lnTo>
                <a:lnTo>
                  <a:pt x="2956560" y="15240"/>
                </a:lnTo>
                <a:lnTo>
                  <a:pt x="2940724" y="4167"/>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37" name="object 37"/>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9" name="object 39"/>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40" name="object 40"/>
          <p:cNvSpPr txBox="1"/>
          <p:nvPr/>
        </p:nvSpPr>
        <p:spPr>
          <a:xfrm>
            <a:off x="5073638" y="4995021"/>
            <a:ext cx="2060858" cy="1362168"/>
          </a:xfrm>
          <a:prstGeom prst="rect">
            <a:avLst/>
          </a:prstGeom>
        </p:spPr>
        <p:txBody>
          <a:bodyPr vert="horz" wrap="square" lIns="0" tIns="0" rIns="0" bIns="0" rtlCol="0">
            <a:spAutoFit/>
          </a:bodyPr>
          <a:lstStyle/>
          <a:p>
            <a:pPr marR="12102" algn="ctr">
              <a:lnSpc>
                <a:spcPts val="4505"/>
              </a:lnSpc>
            </a:pPr>
            <a:r>
              <a:rPr sz="3993" dirty="0">
                <a:latin typeface="Arial"/>
                <a:cs typeface="Arial"/>
              </a:rPr>
              <a:t>1</a:t>
            </a:r>
            <a:endParaRPr sz="3993">
              <a:latin typeface="Arial"/>
              <a:cs typeface="Arial"/>
            </a:endParaRPr>
          </a:p>
          <a:p>
            <a:pPr marR="11526" algn="ctr">
              <a:spcBef>
                <a:spcPts val="1225"/>
              </a:spcBef>
            </a:pPr>
            <a:r>
              <a:rPr sz="1634" spc="-5" dirty="0">
                <a:latin typeface="Arial"/>
                <a:cs typeface="Arial"/>
              </a:rPr>
              <a:t>shared</a:t>
            </a:r>
            <a:endParaRPr sz="1634">
              <a:latin typeface="Arial"/>
              <a:cs typeface="Arial"/>
            </a:endParaRPr>
          </a:p>
          <a:p>
            <a:pPr algn="ctr">
              <a:spcBef>
                <a:spcPts val="962"/>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10505790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5005635"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8" name="object 8"/>
          <p:cNvSpPr/>
          <p:nvPr/>
        </p:nvSpPr>
        <p:spPr>
          <a:xfrm>
            <a:off x="5005635"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5005635"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5213104"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12" name="object 12"/>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3804621" y="3734443"/>
            <a:ext cx="61088" cy="189026"/>
          </a:xfrm>
          <a:custGeom>
            <a:avLst/>
            <a:gdLst/>
            <a:ahLst/>
            <a:cxnLst/>
            <a:rect l="l" t="t" r="r" b="b"/>
            <a:pathLst>
              <a:path w="67310" h="208279">
                <a:moveTo>
                  <a:pt x="54610" y="0"/>
                </a:moveTo>
                <a:lnTo>
                  <a:pt x="0" y="0"/>
                </a:lnTo>
                <a:lnTo>
                  <a:pt x="932" y="55939"/>
                </a:lnTo>
                <a:lnTo>
                  <a:pt x="3651" y="109378"/>
                </a:lnTo>
                <a:lnTo>
                  <a:pt x="8036" y="160198"/>
                </a:lnTo>
                <a:lnTo>
                  <a:pt x="13970" y="208280"/>
                </a:lnTo>
                <a:lnTo>
                  <a:pt x="67310" y="200660"/>
                </a:lnTo>
                <a:lnTo>
                  <a:pt x="61575" y="153947"/>
                </a:lnTo>
                <a:lnTo>
                  <a:pt x="57626" y="105092"/>
                </a:lnTo>
                <a:lnTo>
                  <a:pt x="55344" y="53855"/>
                </a:lnTo>
                <a:lnTo>
                  <a:pt x="54610" y="0"/>
                </a:lnTo>
                <a:close/>
              </a:path>
            </a:pathLst>
          </a:custGeom>
          <a:solidFill>
            <a:srgbClr val="000000"/>
          </a:solidFill>
        </p:spPr>
        <p:txBody>
          <a:bodyPr wrap="square" lIns="0" tIns="0" rIns="0" bIns="0" rtlCol="0"/>
          <a:lstStyle/>
          <a:p>
            <a:endParaRPr sz="1634"/>
          </a:p>
        </p:txBody>
      </p:sp>
      <p:sp>
        <p:nvSpPr>
          <p:cNvPr id="14" name="object 14"/>
          <p:cNvSpPr/>
          <p:nvPr/>
        </p:nvSpPr>
        <p:spPr>
          <a:xfrm>
            <a:off x="3817300" y="3916551"/>
            <a:ext cx="82988" cy="160212"/>
          </a:xfrm>
          <a:custGeom>
            <a:avLst/>
            <a:gdLst/>
            <a:ahLst/>
            <a:cxnLst/>
            <a:rect l="l" t="t" r="r" b="b"/>
            <a:pathLst>
              <a:path w="91439" h="176529">
                <a:moveTo>
                  <a:pt x="53339" y="0"/>
                </a:moveTo>
                <a:lnTo>
                  <a:pt x="0" y="7619"/>
                </a:lnTo>
                <a:lnTo>
                  <a:pt x="7580" y="53121"/>
                </a:lnTo>
                <a:lnTo>
                  <a:pt x="16827" y="96361"/>
                </a:lnTo>
                <a:lnTo>
                  <a:pt x="27503" y="137457"/>
                </a:lnTo>
                <a:lnTo>
                  <a:pt x="39369" y="176529"/>
                </a:lnTo>
                <a:lnTo>
                  <a:pt x="66039" y="167639"/>
                </a:lnTo>
                <a:lnTo>
                  <a:pt x="91439" y="158750"/>
                </a:lnTo>
                <a:lnTo>
                  <a:pt x="79771" y="122336"/>
                </a:lnTo>
                <a:lnTo>
                  <a:pt x="69532" y="83661"/>
                </a:lnTo>
                <a:lnTo>
                  <a:pt x="60721" y="42842"/>
                </a:lnTo>
                <a:lnTo>
                  <a:pt x="53339" y="0"/>
                </a:lnTo>
                <a:close/>
              </a:path>
            </a:pathLst>
          </a:custGeom>
          <a:solidFill>
            <a:srgbClr val="000000"/>
          </a:solidFill>
        </p:spPr>
        <p:txBody>
          <a:bodyPr wrap="square" lIns="0" tIns="0" rIns="0" bIns="0" rtlCol="0"/>
          <a:lstStyle/>
          <a:p>
            <a:endParaRPr sz="1634"/>
          </a:p>
        </p:txBody>
      </p:sp>
      <p:sp>
        <p:nvSpPr>
          <p:cNvPr id="15" name="object 15"/>
          <p:cNvSpPr/>
          <p:nvPr/>
        </p:nvSpPr>
        <p:spPr>
          <a:xfrm>
            <a:off x="3853032" y="4060627"/>
            <a:ext cx="100276" cy="139465"/>
          </a:xfrm>
          <a:custGeom>
            <a:avLst/>
            <a:gdLst/>
            <a:ahLst/>
            <a:cxnLst/>
            <a:rect l="l" t="t" r="r" b="b"/>
            <a:pathLst>
              <a:path w="110489" h="153670">
                <a:moveTo>
                  <a:pt x="52069" y="0"/>
                </a:moveTo>
                <a:lnTo>
                  <a:pt x="26669" y="8889"/>
                </a:lnTo>
                <a:lnTo>
                  <a:pt x="0" y="17779"/>
                </a:lnTo>
                <a:lnTo>
                  <a:pt x="14029" y="54729"/>
                </a:lnTo>
                <a:lnTo>
                  <a:pt x="29368" y="89534"/>
                </a:lnTo>
                <a:lnTo>
                  <a:pt x="45898" y="122435"/>
                </a:lnTo>
                <a:lnTo>
                  <a:pt x="63500" y="153669"/>
                </a:lnTo>
                <a:lnTo>
                  <a:pt x="87630" y="138429"/>
                </a:lnTo>
                <a:lnTo>
                  <a:pt x="110489" y="124459"/>
                </a:lnTo>
                <a:lnTo>
                  <a:pt x="94039" y="96083"/>
                </a:lnTo>
                <a:lnTo>
                  <a:pt x="78898" y="66039"/>
                </a:lnTo>
                <a:lnTo>
                  <a:pt x="64948" y="34091"/>
                </a:lnTo>
                <a:lnTo>
                  <a:pt x="52069" y="0"/>
                </a:lnTo>
                <a:close/>
              </a:path>
            </a:pathLst>
          </a:custGeom>
          <a:solidFill>
            <a:srgbClr val="000000"/>
          </a:solidFill>
        </p:spPr>
        <p:txBody>
          <a:bodyPr wrap="square" lIns="0" tIns="0" rIns="0" bIns="0" rtlCol="0"/>
          <a:lstStyle/>
          <a:p>
            <a:endParaRPr sz="1634"/>
          </a:p>
        </p:txBody>
      </p:sp>
      <p:sp>
        <p:nvSpPr>
          <p:cNvPr id="16" name="object 16"/>
          <p:cNvSpPr/>
          <p:nvPr/>
        </p:nvSpPr>
        <p:spPr>
          <a:xfrm>
            <a:off x="3910661" y="4173583"/>
            <a:ext cx="110650" cy="122176"/>
          </a:xfrm>
          <a:custGeom>
            <a:avLst/>
            <a:gdLst/>
            <a:ahLst/>
            <a:cxnLst/>
            <a:rect l="l" t="t" r="r" b="b"/>
            <a:pathLst>
              <a:path w="121919" h="134620">
                <a:moveTo>
                  <a:pt x="46989" y="0"/>
                </a:moveTo>
                <a:lnTo>
                  <a:pt x="24130" y="13969"/>
                </a:lnTo>
                <a:lnTo>
                  <a:pt x="0" y="29209"/>
                </a:lnTo>
                <a:lnTo>
                  <a:pt x="19347" y="58003"/>
                </a:lnTo>
                <a:lnTo>
                  <a:pt x="39528" y="85248"/>
                </a:lnTo>
                <a:lnTo>
                  <a:pt x="60900" y="110827"/>
                </a:lnTo>
                <a:lnTo>
                  <a:pt x="83819" y="134619"/>
                </a:lnTo>
                <a:lnTo>
                  <a:pt x="102869" y="115569"/>
                </a:lnTo>
                <a:lnTo>
                  <a:pt x="121919" y="95249"/>
                </a:lnTo>
                <a:lnTo>
                  <a:pt x="101639" y="74294"/>
                </a:lnTo>
                <a:lnTo>
                  <a:pt x="82550" y="51434"/>
                </a:lnTo>
                <a:lnTo>
                  <a:pt x="64412" y="26669"/>
                </a:lnTo>
                <a:lnTo>
                  <a:pt x="46989" y="0"/>
                </a:lnTo>
                <a:close/>
              </a:path>
            </a:pathLst>
          </a:custGeom>
          <a:solidFill>
            <a:srgbClr val="000000"/>
          </a:solidFill>
        </p:spPr>
        <p:txBody>
          <a:bodyPr wrap="square" lIns="0" tIns="0" rIns="0" bIns="0" rtlCol="0"/>
          <a:lstStyle/>
          <a:p>
            <a:endParaRPr sz="1634"/>
          </a:p>
        </p:txBody>
      </p:sp>
      <p:sp>
        <p:nvSpPr>
          <p:cNvPr id="17" name="object 17"/>
          <p:cNvSpPr/>
          <p:nvPr/>
        </p:nvSpPr>
        <p:spPr>
          <a:xfrm>
            <a:off x="3986733" y="4260028"/>
            <a:ext cx="209774" cy="162517"/>
          </a:xfrm>
          <a:custGeom>
            <a:avLst/>
            <a:gdLst/>
            <a:ahLst/>
            <a:cxnLst/>
            <a:rect l="l" t="t" r="r" b="b"/>
            <a:pathLst>
              <a:path w="231139" h="179070">
                <a:moveTo>
                  <a:pt x="38100" y="0"/>
                </a:moveTo>
                <a:lnTo>
                  <a:pt x="19050" y="20319"/>
                </a:lnTo>
                <a:lnTo>
                  <a:pt x="0" y="39369"/>
                </a:lnTo>
                <a:lnTo>
                  <a:pt x="37277" y="74015"/>
                </a:lnTo>
                <a:lnTo>
                  <a:pt x="77236" y="105003"/>
                </a:lnTo>
                <a:lnTo>
                  <a:pt x="119512" y="132638"/>
                </a:lnTo>
                <a:lnTo>
                  <a:pt x="163738" y="157225"/>
                </a:lnTo>
                <a:lnTo>
                  <a:pt x="209550" y="179069"/>
                </a:lnTo>
                <a:lnTo>
                  <a:pt x="219710" y="153669"/>
                </a:lnTo>
                <a:lnTo>
                  <a:pt x="231139" y="128269"/>
                </a:lnTo>
                <a:lnTo>
                  <a:pt x="189118" y="108224"/>
                </a:lnTo>
                <a:lnTo>
                  <a:pt x="148559" y="85862"/>
                </a:lnTo>
                <a:lnTo>
                  <a:pt x="109707" y="60695"/>
                </a:lnTo>
                <a:lnTo>
                  <a:pt x="72806" y="32237"/>
                </a:lnTo>
                <a:lnTo>
                  <a:pt x="38100" y="0"/>
                </a:lnTo>
                <a:close/>
              </a:path>
            </a:pathLst>
          </a:custGeom>
          <a:solidFill>
            <a:srgbClr val="000000"/>
          </a:solidFill>
        </p:spPr>
        <p:txBody>
          <a:bodyPr wrap="square" lIns="0" tIns="0" rIns="0" bIns="0" rtlCol="0"/>
          <a:lstStyle/>
          <a:p>
            <a:endParaRPr sz="1634"/>
          </a:p>
        </p:txBody>
      </p:sp>
      <p:sp>
        <p:nvSpPr>
          <p:cNvPr id="18" name="object 18"/>
          <p:cNvSpPr/>
          <p:nvPr/>
        </p:nvSpPr>
        <p:spPr>
          <a:xfrm>
            <a:off x="4176914" y="4376444"/>
            <a:ext cx="229367" cy="117565"/>
          </a:xfrm>
          <a:custGeom>
            <a:avLst/>
            <a:gdLst/>
            <a:ahLst/>
            <a:cxnLst/>
            <a:rect l="l" t="t" r="r" b="b"/>
            <a:pathLst>
              <a:path w="252730" h="129539">
                <a:moveTo>
                  <a:pt x="21589" y="0"/>
                </a:moveTo>
                <a:lnTo>
                  <a:pt x="10160" y="25400"/>
                </a:lnTo>
                <a:lnTo>
                  <a:pt x="0" y="50800"/>
                </a:lnTo>
                <a:lnTo>
                  <a:pt x="45689" y="69595"/>
                </a:lnTo>
                <a:lnTo>
                  <a:pt x="92720" y="86563"/>
                </a:lnTo>
                <a:lnTo>
                  <a:pt x="140909" y="102006"/>
                </a:lnTo>
                <a:lnTo>
                  <a:pt x="190073" y="116230"/>
                </a:lnTo>
                <a:lnTo>
                  <a:pt x="240030" y="129540"/>
                </a:lnTo>
                <a:lnTo>
                  <a:pt x="246380" y="102870"/>
                </a:lnTo>
                <a:lnTo>
                  <a:pt x="252730" y="77470"/>
                </a:lnTo>
                <a:lnTo>
                  <a:pt x="205038" y="64292"/>
                </a:lnTo>
                <a:lnTo>
                  <a:pt x="158018" y="50383"/>
                </a:lnTo>
                <a:lnTo>
                  <a:pt x="111729" y="35316"/>
                </a:lnTo>
                <a:lnTo>
                  <a:pt x="66233" y="18663"/>
                </a:lnTo>
                <a:lnTo>
                  <a:pt x="21589" y="0"/>
                </a:lnTo>
                <a:close/>
              </a:path>
            </a:pathLst>
          </a:custGeom>
          <a:solidFill>
            <a:srgbClr val="000000"/>
          </a:solidFill>
        </p:spPr>
        <p:txBody>
          <a:bodyPr wrap="square" lIns="0" tIns="0" rIns="0" bIns="0" rtlCol="0"/>
          <a:lstStyle/>
          <a:p>
            <a:endParaRPr sz="1634"/>
          </a:p>
        </p:txBody>
      </p:sp>
      <p:sp>
        <p:nvSpPr>
          <p:cNvPr id="19" name="object 19"/>
          <p:cNvSpPr/>
          <p:nvPr/>
        </p:nvSpPr>
        <p:spPr>
          <a:xfrm>
            <a:off x="4394755" y="4446749"/>
            <a:ext cx="443753" cy="180959"/>
          </a:xfrm>
          <a:custGeom>
            <a:avLst/>
            <a:gdLst/>
            <a:ahLst/>
            <a:cxnLst/>
            <a:rect l="l" t="t" r="r" b="b"/>
            <a:pathLst>
              <a:path w="488950" h="199389">
                <a:moveTo>
                  <a:pt x="12700" y="0"/>
                </a:moveTo>
                <a:lnTo>
                  <a:pt x="6350" y="25400"/>
                </a:lnTo>
                <a:lnTo>
                  <a:pt x="0" y="52069"/>
                </a:lnTo>
                <a:lnTo>
                  <a:pt x="192796" y="100817"/>
                </a:lnTo>
                <a:lnTo>
                  <a:pt x="240347" y="113823"/>
                </a:lnTo>
                <a:lnTo>
                  <a:pt x="287213" y="127782"/>
                </a:lnTo>
                <a:lnTo>
                  <a:pt x="333179" y="143005"/>
                </a:lnTo>
                <a:lnTo>
                  <a:pt x="378033" y="159806"/>
                </a:lnTo>
                <a:lnTo>
                  <a:pt x="421561" y="178497"/>
                </a:lnTo>
                <a:lnTo>
                  <a:pt x="463549" y="199389"/>
                </a:lnTo>
                <a:lnTo>
                  <a:pt x="488949" y="151129"/>
                </a:lnTo>
                <a:lnTo>
                  <a:pt x="446159" y="129513"/>
                </a:lnTo>
                <a:lnTo>
                  <a:pt x="401746" y="110175"/>
                </a:lnTo>
                <a:lnTo>
                  <a:pt x="355916" y="92802"/>
                </a:lnTo>
                <a:lnTo>
                  <a:pt x="308874" y="77083"/>
                </a:lnTo>
                <a:lnTo>
                  <a:pt x="260826" y="62706"/>
                </a:lnTo>
                <a:lnTo>
                  <a:pt x="211978" y="49357"/>
                </a:lnTo>
                <a:lnTo>
                  <a:pt x="162535" y="36724"/>
                </a:lnTo>
                <a:lnTo>
                  <a:pt x="12700" y="0"/>
                </a:lnTo>
                <a:close/>
              </a:path>
            </a:pathLst>
          </a:custGeom>
          <a:solidFill>
            <a:srgbClr val="000000"/>
          </a:solidFill>
        </p:spPr>
        <p:txBody>
          <a:bodyPr wrap="square" lIns="0" tIns="0" rIns="0" bIns="0" rtlCol="0"/>
          <a:lstStyle/>
          <a:p>
            <a:endParaRPr sz="1634"/>
          </a:p>
        </p:txBody>
      </p:sp>
      <p:sp>
        <p:nvSpPr>
          <p:cNvPr id="20" name="object 20"/>
          <p:cNvSpPr/>
          <p:nvPr/>
        </p:nvSpPr>
        <p:spPr>
          <a:xfrm>
            <a:off x="4815455" y="4583910"/>
            <a:ext cx="116413" cy="101429"/>
          </a:xfrm>
          <a:custGeom>
            <a:avLst/>
            <a:gdLst/>
            <a:ahLst/>
            <a:cxnLst/>
            <a:rect l="l" t="t" r="r" b="b"/>
            <a:pathLst>
              <a:path w="128270" h="111760">
                <a:moveTo>
                  <a:pt x="25400" y="0"/>
                </a:moveTo>
                <a:lnTo>
                  <a:pt x="0" y="48260"/>
                </a:lnTo>
                <a:lnTo>
                  <a:pt x="24308" y="62289"/>
                </a:lnTo>
                <a:lnTo>
                  <a:pt x="47783" y="77628"/>
                </a:lnTo>
                <a:lnTo>
                  <a:pt x="70544" y="94158"/>
                </a:lnTo>
                <a:lnTo>
                  <a:pt x="92710" y="111760"/>
                </a:lnTo>
                <a:lnTo>
                  <a:pt x="128270" y="68580"/>
                </a:lnTo>
                <a:lnTo>
                  <a:pt x="103981" y="49470"/>
                </a:lnTo>
                <a:lnTo>
                  <a:pt x="78740" y="31908"/>
                </a:lnTo>
                <a:lnTo>
                  <a:pt x="52546" y="15537"/>
                </a:lnTo>
                <a:lnTo>
                  <a:pt x="25400" y="0"/>
                </a:lnTo>
                <a:close/>
              </a:path>
            </a:pathLst>
          </a:custGeom>
          <a:solidFill>
            <a:srgbClr val="000000"/>
          </a:solidFill>
        </p:spPr>
        <p:txBody>
          <a:bodyPr wrap="square" lIns="0" tIns="0" rIns="0" bIns="0" rtlCol="0"/>
          <a:lstStyle/>
          <a:p>
            <a:endParaRPr sz="1634"/>
          </a:p>
        </p:txBody>
      </p:sp>
      <p:sp>
        <p:nvSpPr>
          <p:cNvPr id="21" name="object 21"/>
          <p:cNvSpPr/>
          <p:nvPr/>
        </p:nvSpPr>
        <p:spPr>
          <a:xfrm>
            <a:off x="4899597" y="4646152"/>
            <a:ext cx="111802" cy="114108"/>
          </a:xfrm>
          <a:custGeom>
            <a:avLst/>
            <a:gdLst/>
            <a:ahLst/>
            <a:cxnLst/>
            <a:rect l="l" t="t" r="r" b="b"/>
            <a:pathLst>
              <a:path w="123189" h="125729">
                <a:moveTo>
                  <a:pt x="35560" y="0"/>
                </a:moveTo>
                <a:lnTo>
                  <a:pt x="0" y="43179"/>
                </a:lnTo>
                <a:lnTo>
                  <a:pt x="21411" y="61257"/>
                </a:lnTo>
                <a:lnTo>
                  <a:pt x="41751" y="81121"/>
                </a:lnTo>
                <a:lnTo>
                  <a:pt x="60900" y="102651"/>
                </a:lnTo>
                <a:lnTo>
                  <a:pt x="78739" y="125729"/>
                </a:lnTo>
                <a:lnTo>
                  <a:pt x="101600" y="107949"/>
                </a:lnTo>
                <a:lnTo>
                  <a:pt x="123189" y="91439"/>
                </a:lnTo>
                <a:lnTo>
                  <a:pt x="102711" y="66436"/>
                </a:lnTo>
                <a:lnTo>
                  <a:pt x="81279" y="42862"/>
                </a:lnTo>
                <a:lnTo>
                  <a:pt x="58896" y="20716"/>
                </a:lnTo>
                <a:lnTo>
                  <a:pt x="35560" y="0"/>
                </a:lnTo>
                <a:close/>
              </a:path>
            </a:pathLst>
          </a:custGeom>
          <a:solidFill>
            <a:srgbClr val="000000"/>
          </a:solidFill>
        </p:spPr>
        <p:txBody>
          <a:bodyPr wrap="square" lIns="0" tIns="0" rIns="0" bIns="0" rtlCol="0"/>
          <a:lstStyle/>
          <a:p>
            <a:endParaRPr sz="1634"/>
          </a:p>
        </p:txBody>
      </p:sp>
      <p:sp>
        <p:nvSpPr>
          <p:cNvPr id="22" name="object 22"/>
          <p:cNvSpPr/>
          <p:nvPr/>
        </p:nvSpPr>
        <p:spPr>
          <a:xfrm>
            <a:off x="4971056" y="4729138"/>
            <a:ext cx="102582" cy="127939"/>
          </a:xfrm>
          <a:custGeom>
            <a:avLst/>
            <a:gdLst/>
            <a:ahLst/>
            <a:cxnLst/>
            <a:rect l="l" t="t" r="r" b="b"/>
            <a:pathLst>
              <a:path w="113029" h="140970">
                <a:moveTo>
                  <a:pt x="44450" y="0"/>
                </a:moveTo>
                <a:lnTo>
                  <a:pt x="22860" y="16509"/>
                </a:lnTo>
                <a:lnTo>
                  <a:pt x="0" y="34289"/>
                </a:lnTo>
                <a:lnTo>
                  <a:pt x="17402" y="58102"/>
                </a:lnTo>
                <a:lnTo>
                  <a:pt x="33496" y="83819"/>
                </a:lnTo>
                <a:lnTo>
                  <a:pt x="48398" y="111442"/>
                </a:lnTo>
                <a:lnTo>
                  <a:pt x="62230" y="140969"/>
                </a:lnTo>
                <a:lnTo>
                  <a:pt x="87630" y="130809"/>
                </a:lnTo>
                <a:lnTo>
                  <a:pt x="113030" y="119379"/>
                </a:lnTo>
                <a:lnTo>
                  <a:pt x="97313" y="86975"/>
                </a:lnTo>
                <a:lnTo>
                  <a:pt x="80644" y="56356"/>
                </a:lnTo>
                <a:lnTo>
                  <a:pt x="63023" y="27404"/>
                </a:lnTo>
                <a:lnTo>
                  <a:pt x="44450" y="0"/>
                </a:lnTo>
                <a:close/>
              </a:path>
            </a:pathLst>
          </a:custGeom>
          <a:solidFill>
            <a:srgbClr val="000000"/>
          </a:solidFill>
        </p:spPr>
        <p:txBody>
          <a:bodyPr wrap="square" lIns="0" tIns="0" rIns="0" bIns="0" rtlCol="0"/>
          <a:lstStyle/>
          <a:p>
            <a:endParaRPr sz="1634"/>
          </a:p>
        </p:txBody>
      </p:sp>
      <p:sp>
        <p:nvSpPr>
          <p:cNvPr id="23" name="object 23"/>
          <p:cNvSpPr/>
          <p:nvPr/>
        </p:nvSpPr>
        <p:spPr>
          <a:xfrm>
            <a:off x="5027534" y="4837484"/>
            <a:ext cx="87598" cy="146381"/>
          </a:xfrm>
          <a:custGeom>
            <a:avLst/>
            <a:gdLst/>
            <a:ahLst/>
            <a:cxnLst/>
            <a:rect l="l" t="t" r="r" b="b"/>
            <a:pathLst>
              <a:path w="96520" h="161289">
                <a:moveTo>
                  <a:pt x="50800" y="0"/>
                </a:moveTo>
                <a:lnTo>
                  <a:pt x="25400" y="11430"/>
                </a:lnTo>
                <a:lnTo>
                  <a:pt x="0" y="21590"/>
                </a:lnTo>
                <a:lnTo>
                  <a:pt x="12819" y="53776"/>
                </a:lnTo>
                <a:lnTo>
                  <a:pt x="24447" y="87630"/>
                </a:lnTo>
                <a:lnTo>
                  <a:pt x="34647" y="123388"/>
                </a:lnTo>
                <a:lnTo>
                  <a:pt x="43179" y="161290"/>
                </a:lnTo>
                <a:lnTo>
                  <a:pt x="96519" y="151130"/>
                </a:lnTo>
                <a:lnTo>
                  <a:pt x="87233" y="110192"/>
                </a:lnTo>
                <a:lnTo>
                  <a:pt x="76517" y="71278"/>
                </a:lnTo>
                <a:lnTo>
                  <a:pt x="64373" y="34508"/>
                </a:lnTo>
                <a:lnTo>
                  <a:pt x="50800" y="0"/>
                </a:lnTo>
                <a:close/>
              </a:path>
            </a:pathLst>
          </a:custGeom>
          <a:solidFill>
            <a:srgbClr val="000000"/>
          </a:solidFill>
        </p:spPr>
        <p:txBody>
          <a:bodyPr wrap="square" lIns="0" tIns="0" rIns="0" bIns="0" rtlCol="0"/>
          <a:lstStyle/>
          <a:p>
            <a:endParaRPr sz="1634"/>
          </a:p>
        </p:txBody>
      </p:sp>
      <p:sp>
        <p:nvSpPr>
          <p:cNvPr id="24" name="object 24"/>
          <p:cNvSpPr/>
          <p:nvPr/>
        </p:nvSpPr>
        <p:spPr>
          <a:xfrm>
            <a:off x="4994109" y="4920470"/>
            <a:ext cx="171738" cy="266252"/>
          </a:xfrm>
          <a:custGeom>
            <a:avLst/>
            <a:gdLst/>
            <a:ahLst/>
            <a:cxnLst/>
            <a:rect l="l" t="t" r="r" b="b"/>
            <a:pathLst>
              <a:path w="189229" h="293370">
                <a:moveTo>
                  <a:pt x="189230" y="0"/>
                </a:moveTo>
                <a:lnTo>
                  <a:pt x="0" y="21590"/>
                </a:lnTo>
                <a:lnTo>
                  <a:pt x="127000" y="293370"/>
                </a:lnTo>
                <a:lnTo>
                  <a:pt x="189230" y="0"/>
                </a:lnTo>
                <a:close/>
              </a:path>
            </a:pathLst>
          </a:custGeom>
          <a:solidFill>
            <a:srgbClr val="000000"/>
          </a:solidFill>
        </p:spPr>
        <p:txBody>
          <a:bodyPr wrap="square" lIns="0" tIns="0" rIns="0" bIns="0" rtlCol="0"/>
          <a:lstStyle/>
          <a:p>
            <a:endParaRPr sz="1634"/>
          </a:p>
        </p:txBody>
      </p:sp>
      <p:sp>
        <p:nvSpPr>
          <p:cNvPr id="25" name="object 25"/>
          <p:cNvSpPr/>
          <p:nvPr/>
        </p:nvSpPr>
        <p:spPr>
          <a:xfrm>
            <a:off x="3725091" y="3112033"/>
            <a:ext cx="207469" cy="622407"/>
          </a:xfrm>
          <a:custGeom>
            <a:avLst/>
            <a:gdLst/>
            <a:ahLst/>
            <a:cxnLst/>
            <a:rect l="l" t="t" r="r" b="b"/>
            <a:pathLst>
              <a:path w="228600" h="685800">
                <a:moveTo>
                  <a:pt x="204469" y="0"/>
                </a:moveTo>
                <a:lnTo>
                  <a:pt x="22859" y="0"/>
                </a:lnTo>
                <a:lnTo>
                  <a:pt x="12322" y="25122"/>
                </a:lnTo>
                <a:lnTo>
                  <a:pt x="6191" y="66675"/>
                </a:lnTo>
                <a:lnTo>
                  <a:pt x="2678" y="116800"/>
                </a:lnTo>
                <a:lnTo>
                  <a:pt x="0" y="167639"/>
                </a:lnTo>
                <a:lnTo>
                  <a:pt x="2143" y="220543"/>
                </a:lnTo>
                <a:lnTo>
                  <a:pt x="5714" y="272732"/>
                </a:lnTo>
                <a:lnTo>
                  <a:pt x="12144" y="315872"/>
                </a:lnTo>
                <a:lnTo>
                  <a:pt x="22859" y="341629"/>
                </a:lnTo>
                <a:lnTo>
                  <a:pt x="34825" y="369490"/>
                </a:lnTo>
                <a:lnTo>
                  <a:pt x="41433" y="416877"/>
                </a:lnTo>
                <a:lnTo>
                  <a:pt x="44469" y="469503"/>
                </a:lnTo>
                <a:lnTo>
                  <a:pt x="45719" y="513079"/>
                </a:lnTo>
                <a:lnTo>
                  <a:pt x="43934" y="564713"/>
                </a:lnTo>
                <a:lnTo>
                  <a:pt x="40957" y="613727"/>
                </a:lnTo>
                <a:lnTo>
                  <a:pt x="34647" y="655597"/>
                </a:lnTo>
                <a:lnTo>
                  <a:pt x="22859" y="685800"/>
                </a:lnTo>
                <a:lnTo>
                  <a:pt x="204469" y="685800"/>
                </a:lnTo>
                <a:lnTo>
                  <a:pt x="216455" y="657740"/>
                </a:lnTo>
                <a:lnTo>
                  <a:pt x="223202" y="618489"/>
                </a:lnTo>
                <a:lnTo>
                  <a:pt x="226615" y="569714"/>
                </a:lnTo>
                <a:lnTo>
                  <a:pt x="228600" y="513079"/>
                </a:lnTo>
                <a:lnTo>
                  <a:pt x="227329" y="463034"/>
                </a:lnTo>
                <a:lnTo>
                  <a:pt x="224154" y="411797"/>
                </a:lnTo>
                <a:lnTo>
                  <a:pt x="217169" y="367704"/>
                </a:lnTo>
                <a:lnTo>
                  <a:pt x="204469" y="339089"/>
                </a:lnTo>
                <a:lnTo>
                  <a:pt x="194488" y="314483"/>
                </a:lnTo>
                <a:lnTo>
                  <a:pt x="188436" y="272732"/>
                </a:lnTo>
                <a:lnTo>
                  <a:pt x="185003" y="221932"/>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26" name="object 26"/>
          <p:cNvSpPr/>
          <p:nvPr/>
        </p:nvSpPr>
        <p:spPr>
          <a:xfrm>
            <a:off x="3725091" y="3112033"/>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932"/>
                </a:lnTo>
                <a:lnTo>
                  <a:pt x="188436" y="272732"/>
                </a:lnTo>
                <a:lnTo>
                  <a:pt x="194488" y="314483"/>
                </a:lnTo>
                <a:lnTo>
                  <a:pt x="204469" y="339089"/>
                </a:lnTo>
                <a:lnTo>
                  <a:pt x="217169" y="367704"/>
                </a:lnTo>
                <a:lnTo>
                  <a:pt x="224154" y="411797"/>
                </a:lnTo>
                <a:lnTo>
                  <a:pt x="227329" y="463034"/>
                </a:lnTo>
                <a:lnTo>
                  <a:pt x="228600" y="513079"/>
                </a:lnTo>
                <a:lnTo>
                  <a:pt x="226615" y="569714"/>
                </a:lnTo>
                <a:lnTo>
                  <a:pt x="223202" y="618489"/>
                </a:lnTo>
                <a:lnTo>
                  <a:pt x="216455" y="657740"/>
                </a:lnTo>
                <a:lnTo>
                  <a:pt x="204469" y="685800"/>
                </a:lnTo>
                <a:lnTo>
                  <a:pt x="22859" y="685800"/>
                </a:lnTo>
                <a:lnTo>
                  <a:pt x="34647" y="655597"/>
                </a:lnTo>
                <a:lnTo>
                  <a:pt x="40957" y="613727"/>
                </a:lnTo>
                <a:lnTo>
                  <a:pt x="43934" y="564713"/>
                </a:lnTo>
                <a:lnTo>
                  <a:pt x="45719" y="513079"/>
                </a:lnTo>
                <a:lnTo>
                  <a:pt x="44469" y="469503"/>
                </a:lnTo>
                <a:lnTo>
                  <a:pt x="41433" y="416877"/>
                </a:lnTo>
                <a:lnTo>
                  <a:pt x="34825" y="369490"/>
                </a:lnTo>
                <a:lnTo>
                  <a:pt x="22859" y="341629"/>
                </a:lnTo>
                <a:lnTo>
                  <a:pt x="12144" y="315872"/>
                </a:lnTo>
                <a:lnTo>
                  <a:pt x="5714" y="272732"/>
                </a:lnTo>
                <a:lnTo>
                  <a:pt x="2143" y="220543"/>
                </a:lnTo>
                <a:lnTo>
                  <a:pt x="0" y="167639"/>
                </a:lnTo>
                <a:lnTo>
                  <a:pt x="2678" y="116800"/>
                </a:lnTo>
                <a:lnTo>
                  <a:pt x="6191" y="66675"/>
                </a:lnTo>
                <a:lnTo>
                  <a:pt x="12322" y="25122"/>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27" name="object 27"/>
          <p:cNvSpPr/>
          <p:nvPr/>
        </p:nvSpPr>
        <p:spPr>
          <a:xfrm>
            <a:off x="3932560"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8" name="object 28"/>
          <p:cNvSpPr/>
          <p:nvPr/>
        </p:nvSpPr>
        <p:spPr>
          <a:xfrm>
            <a:off x="3725091"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9" name="object 29"/>
          <p:cNvSpPr/>
          <p:nvPr/>
        </p:nvSpPr>
        <p:spPr>
          <a:xfrm>
            <a:off x="4730163"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30" name="object 30"/>
          <p:cNvSpPr/>
          <p:nvPr/>
        </p:nvSpPr>
        <p:spPr>
          <a:xfrm>
            <a:off x="4730163"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31" name="object 31"/>
          <p:cNvSpPr/>
          <p:nvPr/>
        </p:nvSpPr>
        <p:spPr>
          <a:xfrm>
            <a:off x="4937632"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2" name="object 32"/>
          <p:cNvSpPr/>
          <p:nvPr/>
        </p:nvSpPr>
        <p:spPr>
          <a:xfrm>
            <a:off x="4730163"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3" name="object 33"/>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34" name="object 34"/>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35" name="object 35"/>
          <p:cNvSpPr/>
          <p:nvPr/>
        </p:nvSpPr>
        <p:spPr>
          <a:xfrm>
            <a:off x="4424723" y="4564316"/>
            <a:ext cx="3319503" cy="1660904"/>
          </a:xfrm>
          <a:custGeom>
            <a:avLst/>
            <a:gdLst/>
            <a:ahLst/>
            <a:cxnLst/>
            <a:rect l="l" t="t" r="r" b="b"/>
            <a:pathLst>
              <a:path w="3657600" h="1830070">
                <a:moveTo>
                  <a:pt x="304800" y="0"/>
                </a:moveTo>
                <a:lnTo>
                  <a:pt x="259232" y="4419"/>
                </a:lnTo>
                <a:lnTo>
                  <a:pt x="214579" y="17068"/>
                </a:lnTo>
                <a:lnTo>
                  <a:pt x="171754" y="37033"/>
                </a:lnTo>
                <a:lnTo>
                  <a:pt x="131673" y="63398"/>
                </a:lnTo>
                <a:lnTo>
                  <a:pt x="95249" y="95250"/>
                </a:lnTo>
                <a:lnTo>
                  <a:pt x="63398" y="131673"/>
                </a:lnTo>
                <a:lnTo>
                  <a:pt x="37033" y="171754"/>
                </a:lnTo>
                <a:lnTo>
                  <a:pt x="17068" y="214579"/>
                </a:lnTo>
                <a:lnTo>
                  <a:pt x="4419" y="259232"/>
                </a:lnTo>
                <a:lnTo>
                  <a:pt x="0" y="304800"/>
                </a:lnTo>
                <a:lnTo>
                  <a:pt x="0" y="1524000"/>
                </a:lnTo>
                <a:lnTo>
                  <a:pt x="4419" y="1569603"/>
                </a:lnTo>
                <a:lnTo>
                  <a:pt x="17068" y="1614352"/>
                </a:lnTo>
                <a:lnTo>
                  <a:pt x="37033" y="1657319"/>
                </a:lnTo>
                <a:lnTo>
                  <a:pt x="63398" y="1697573"/>
                </a:lnTo>
                <a:lnTo>
                  <a:pt x="95250" y="1734185"/>
                </a:lnTo>
                <a:lnTo>
                  <a:pt x="131673" y="1766224"/>
                </a:lnTo>
                <a:lnTo>
                  <a:pt x="171754" y="1792762"/>
                </a:lnTo>
                <a:lnTo>
                  <a:pt x="214579" y="1812869"/>
                </a:lnTo>
                <a:lnTo>
                  <a:pt x="259232" y="1825614"/>
                </a:lnTo>
                <a:lnTo>
                  <a:pt x="304800" y="1830070"/>
                </a:lnTo>
                <a:lnTo>
                  <a:pt x="3352800" y="1830070"/>
                </a:lnTo>
                <a:lnTo>
                  <a:pt x="3398367" y="1825614"/>
                </a:lnTo>
                <a:lnTo>
                  <a:pt x="3443020" y="1812869"/>
                </a:lnTo>
                <a:lnTo>
                  <a:pt x="3485845" y="1792762"/>
                </a:lnTo>
                <a:lnTo>
                  <a:pt x="3525926" y="1766224"/>
                </a:lnTo>
                <a:lnTo>
                  <a:pt x="3562349" y="1734185"/>
                </a:lnTo>
                <a:lnTo>
                  <a:pt x="3594201" y="1697573"/>
                </a:lnTo>
                <a:lnTo>
                  <a:pt x="3620566" y="1657319"/>
                </a:lnTo>
                <a:lnTo>
                  <a:pt x="3640531" y="1614352"/>
                </a:lnTo>
                <a:lnTo>
                  <a:pt x="3653180" y="1569603"/>
                </a:lnTo>
                <a:lnTo>
                  <a:pt x="3657600" y="1524000"/>
                </a:lnTo>
                <a:lnTo>
                  <a:pt x="3657600" y="304800"/>
                </a:lnTo>
                <a:lnTo>
                  <a:pt x="3653180" y="259232"/>
                </a:lnTo>
                <a:lnTo>
                  <a:pt x="3640531" y="214579"/>
                </a:lnTo>
                <a:lnTo>
                  <a:pt x="3620566" y="171754"/>
                </a:lnTo>
                <a:lnTo>
                  <a:pt x="3594201" y="131673"/>
                </a:lnTo>
                <a:lnTo>
                  <a:pt x="3562350" y="95250"/>
                </a:lnTo>
                <a:lnTo>
                  <a:pt x="3525926" y="63398"/>
                </a:lnTo>
                <a:lnTo>
                  <a:pt x="3485845" y="37033"/>
                </a:lnTo>
                <a:lnTo>
                  <a:pt x="3443020" y="17068"/>
                </a:lnTo>
                <a:lnTo>
                  <a:pt x="3398367" y="4419"/>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36" name="object 36"/>
          <p:cNvSpPr/>
          <p:nvPr/>
        </p:nvSpPr>
        <p:spPr>
          <a:xfrm>
            <a:off x="4424723" y="4564316"/>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7" name="object 37"/>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8" name="object 38"/>
          <p:cNvSpPr/>
          <p:nvPr/>
        </p:nvSpPr>
        <p:spPr>
          <a:xfrm>
            <a:off x="4755520" y="6091518"/>
            <a:ext cx="2697096" cy="274320"/>
          </a:xfrm>
          <a:custGeom>
            <a:avLst/>
            <a:gdLst/>
            <a:ahLst/>
            <a:cxnLst/>
            <a:rect l="l" t="t" r="r" b="b"/>
            <a:pathLst>
              <a:path w="2971800" h="302259">
                <a:moveTo>
                  <a:pt x="2922270" y="0"/>
                </a:moveTo>
                <a:lnTo>
                  <a:pt x="50800" y="0"/>
                </a:lnTo>
                <a:lnTo>
                  <a:pt x="32146" y="4167"/>
                </a:lnTo>
                <a:lnTo>
                  <a:pt x="15875" y="15240"/>
                </a:lnTo>
                <a:lnTo>
                  <a:pt x="4365" y="31075"/>
                </a:lnTo>
                <a:lnTo>
                  <a:pt x="0" y="49529"/>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49529"/>
                </a:lnTo>
                <a:lnTo>
                  <a:pt x="2967632" y="31075"/>
                </a:lnTo>
                <a:lnTo>
                  <a:pt x="2956560" y="15240"/>
                </a:lnTo>
                <a:lnTo>
                  <a:pt x="2940724" y="4167"/>
                </a:lnTo>
                <a:lnTo>
                  <a:pt x="2922270" y="0"/>
                </a:lnTo>
                <a:close/>
              </a:path>
            </a:pathLst>
          </a:custGeom>
          <a:solidFill>
            <a:srgbClr val="FFFFFF"/>
          </a:solidFill>
        </p:spPr>
        <p:txBody>
          <a:bodyPr wrap="square" lIns="0" tIns="0" rIns="0" bIns="0" rtlCol="0"/>
          <a:lstStyle/>
          <a:p>
            <a:endParaRPr sz="1634"/>
          </a:p>
        </p:txBody>
      </p:sp>
      <p:sp>
        <p:nvSpPr>
          <p:cNvPr id="39" name="object 39"/>
          <p:cNvSpPr/>
          <p:nvPr/>
        </p:nvSpPr>
        <p:spPr>
          <a:xfrm>
            <a:off x="4755520" y="6091518"/>
            <a:ext cx="2697096" cy="274320"/>
          </a:xfrm>
          <a:custGeom>
            <a:avLst/>
            <a:gdLst/>
            <a:ahLst/>
            <a:cxnLst/>
            <a:rect l="l" t="t" r="r" b="b"/>
            <a:pathLst>
              <a:path w="2971800" h="302259">
                <a:moveTo>
                  <a:pt x="50800" y="0"/>
                </a:moveTo>
                <a:lnTo>
                  <a:pt x="32146" y="4167"/>
                </a:lnTo>
                <a:lnTo>
                  <a:pt x="15875" y="15240"/>
                </a:lnTo>
                <a:lnTo>
                  <a:pt x="4365" y="31075"/>
                </a:lnTo>
                <a:lnTo>
                  <a:pt x="0" y="49529"/>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49529"/>
                </a:lnTo>
                <a:lnTo>
                  <a:pt x="2967632" y="31075"/>
                </a:lnTo>
                <a:lnTo>
                  <a:pt x="2956560" y="15240"/>
                </a:lnTo>
                <a:lnTo>
                  <a:pt x="2940724" y="4167"/>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40" name="object 40"/>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1" name="object 41"/>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42" name="object 42"/>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43" name="object 43"/>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1</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44" name="object 44"/>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5" name="object 45"/>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46" name="object 46"/>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4801816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5608" y="564022"/>
            <a:ext cx="5689835" cy="503183"/>
          </a:xfrm>
          <a:prstGeom prst="rect">
            <a:avLst/>
          </a:prstGeom>
        </p:spPr>
        <p:txBody>
          <a:bodyPr vert="horz" wrap="square" lIns="0" tIns="11526" rIns="0" bIns="0" rtlCol="0" anchor="ctr">
            <a:spAutoFit/>
          </a:bodyPr>
          <a:lstStyle/>
          <a:p>
            <a:pPr marL="11526">
              <a:spcBef>
                <a:spcPts val="91"/>
              </a:spcBef>
            </a:pPr>
            <a:r>
              <a:rPr sz="3993" spc="-5"/>
              <a:t>Solution: sloppy</a:t>
            </a:r>
            <a:r>
              <a:rPr sz="3993" spc="-32"/>
              <a:t> </a:t>
            </a:r>
            <a:r>
              <a:rPr sz="3993" spc="-5"/>
              <a:t>counters</a:t>
            </a:r>
            <a:endParaRPr sz="3993"/>
          </a:p>
        </p:txBody>
      </p:sp>
      <p:sp>
        <p:nvSpPr>
          <p:cNvPr id="3" name="object 3"/>
          <p:cNvSpPr txBox="1"/>
          <p:nvPr/>
        </p:nvSpPr>
        <p:spPr>
          <a:xfrm>
            <a:off x="2064190" y="1683958"/>
            <a:ext cx="155025" cy="211860"/>
          </a:xfrm>
          <a:prstGeom prst="rect">
            <a:avLst/>
          </a:prstGeom>
        </p:spPr>
        <p:txBody>
          <a:bodyPr vert="horz" wrap="square" lIns="0" tIns="16136" rIns="0" bIns="0" rtlCol="0">
            <a:spAutoFit/>
          </a:bodyPr>
          <a:lstStyle/>
          <a:p>
            <a:pPr marL="11526">
              <a:spcBef>
                <a:spcPts val="127"/>
              </a:spcBef>
            </a:pPr>
            <a:r>
              <a:rPr sz="1271" spc="263" dirty="0">
                <a:latin typeface="Calibri"/>
                <a:cs typeface="Calibri"/>
              </a:rPr>
              <a:t>●</a:t>
            </a:r>
            <a:endParaRPr sz="1271">
              <a:latin typeface="Calibri"/>
              <a:cs typeface="Calibri"/>
            </a:endParaRPr>
          </a:p>
        </p:txBody>
      </p:sp>
      <p:sp>
        <p:nvSpPr>
          <p:cNvPr id="4" name="object 4"/>
          <p:cNvSpPr txBox="1"/>
          <p:nvPr/>
        </p:nvSpPr>
        <p:spPr>
          <a:xfrm>
            <a:off x="2358102" y="1559474"/>
            <a:ext cx="7494814" cy="895850"/>
          </a:xfrm>
          <a:prstGeom prst="rect">
            <a:avLst/>
          </a:prstGeom>
        </p:spPr>
        <p:txBody>
          <a:bodyPr vert="horz" wrap="square" lIns="0" tIns="48986" rIns="0" bIns="0" rtlCol="0">
            <a:spAutoFit/>
          </a:bodyPr>
          <a:lstStyle/>
          <a:p>
            <a:pPr marL="11526" marR="4611">
              <a:lnSpc>
                <a:spcPts val="3258"/>
              </a:lnSpc>
              <a:spcBef>
                <a:spcPts val="386"/>
              </a:spcBef>
            </a:pPr>
            <a:r>
              <a:rPr sz="2904" spc="-5" dirty="0">
                <a:latin typeface="Arial"/>
                <a:cs typeface="Arial"/>
              </a:rPr>
              <a:t>Observation: kernel rarely </a:t>
            </a:r>
            <a:r>
              <a:rPr sz="2904" dirty="0">
                <a:latin typeface="Arial"/>
                <a:cs typeface="Arial"/>
              </a:rPr>
              <a:t>needs </a:t>
            </a:r>
            <a:r>
              <a:rPr sz="2904" spc="-5" dirty="0">
                <a:latin typeface="Arial"/>
                <a:cs typeface="Arial"/>
              </a:rPr>
              <a:t>true value </a:t>
            </a:r>
            <a:r>
              <a:rPr sz="2904" dirty="0">
                <a:latin typeface="Arial"/>
                <a:cs typeface="Arial"/>
              </a:rPr>
              <a:t>of  </a:t>
            </a:r>
            <a:r>
              <a:rPr sz="2904" spc="-5" dirty="0">
                <a:latin typeface="Arial"/>
                <a:cs typeface="Arial"/>
              </a:rPr>
              <a:t>ref</a:t>
            </a:r>
            <a:r>
              <a:rPr sz="2904" spc="-77" dirty="0">
                <a:latin typeface="Arial"/>
                <a:cs typeface="Arial"/>
              </a:rPr>
              <a:t> </a:t>
            </a:r>
            <a:r>
              <a:rPr sz="2904" dirty="0">
                <a:latin typeface="Arial"/>
                <a:cs typeface="Arial"/>
              </a:rPr>
              <a:t>count</a:t>
            </a:r>
            <a:endParaRPr sz="2904">
              <a:latin typeface="Arial"/>
              <a:cs typeface="Arial"/>
            </a:endParaRPr>
          </a:p>
        </p:txBody>
      </p:sp>
      <p:sp>
        <p:nvSpPr>
          <p:cNvPr id="5" name="object 5"/>
          <p:cNvSpPr txBox="1"/>
          <p:nvPr/>
        </p:nvSpPr>
        <p:spPr>
          <a:xfrm>
            <a:off x="2456075" y="2662518"/>
            <a:ext cx="138889" cy="187466"/>
          </a:xfrm>
          <a:prstGeom prst="rect">
            <a:avLst/>
          </a:prstGeom>
        </p:spPr>
        <p:txBody>
          <a:bodyPr vert="horz" wrap="square" lIns="0" tIns="12679" rIns="0" bIns="0" rtlCol="0">
            <a:spAutoFit/>
          </a:bodyPr>
          <a:lstStyle/>
          <a:p>
            <a:pPr marL="11526">
              <a:spcBef>
                <a:spcPts val="100"/>
              </a:spcBef>
            </a:pPr>
            <a:r>
              <a:rPr sz="1135" spc="218" dirty="0">
                <a:latin typeface="Calibri"/>
                <a:cs typeface="Calibri"/>
              </a:rPr>
              <a:t>●</a:t>
            </a:r>
            <a:endParaRPr sz="1135">
              <a:latin typeface="Calibri"/>
              <a:cs typeface="Calibri"/>
            </a:endParaRPr>
          </a:p>
        </p:txBody>
      </p:sp>
      <p:sp>
        <p:nvSpPr>
          <p:cNvPr id="6" name="object 6"/>
          <p:cNvSpPr txBox="1"/>
          <p:nvPr/>
        </p:nvSpPr>
        <p:spPr>
          <a:xfrm>
            <a:off x="2749989" y="2554175"/>
            <a:ext cx="5926119" cy="402643"/>
          </a:xfrm>
          <a:prstGeom prst="rect">
            <a:avLst/>
          </a:prstGeom>
        </p:spPr>
        <p:txBody>
          <a:bodyPr vert="horz" wrap="square" lIns="0" tIns="11526" rIns="0" bIns="0" rtlCol="0">
            <a:spAutoFit/>
          </a:bodyPr>
          <a:lstStyle/>
          <a:p>
            <a:pPr marL="11526">
              <a:spcBef>
                <a:spcPts val="91"/>
              </a:spcBef>
            </a:pPr>
            <a:r>
              <a:rPr sz="2541" spc="-5" dirty="0">
                <a:latin typeface="Arial"/>
                <a:cs typeface="Arial"/>
              </a:rPr>
              <a:t>Each core holds </a:t>
            </a:r>
            <a:r>
              <a:rPr sz="2541" dirty="0">
                <a:latin typeface="Arial"/>
                <a:cs typeface="Arial"/>
              </a:rPr>
              <a:t>a </a:t>
            </a:r>
            <a:r>
              <a:rPr sz="2541" spc="-5" dirty="0">
                <a:latin typeface="Arial"/>
                <a:cs typeface="Arial"/>
              </a:rPr>
              <a:t>few “spare”</a:t>
            </a:r>
            <a:r>
              <a:rPr sz="2541" spc="-9" dirty="0">
                <a:latin typeface="Arial"/>
                <a:cs typeface="Arial"/>
              </a:rPr>
              <a:t> </a:t>
            </a:r>
            <a:r>
              <a:rPr sz="2541" spc="-5" dirty="0">
                <a:latin typeface="Arial"/>
                <a:cs typeface="Arial"/>
              </a:rPr>
              <a:t>references</a:t>
            </a:r>
            <a:endParaRPr sz="2541">
              <a:latin typeface="Arial"/>
              <a:cs typeface="Arial"/>
            </a:endParaRPr>
          </a:p>
        </p:txBody>
      </p:sp>
      <p:sp>
        <p:nvSpPr>
          <p:cNvPr id="7" name="object 7"/>
          <p:cNvSpPr/>
          <p:nvPr/>
        </p:nvSpPr>
        <p:spPr>
          <a:xfrm>
            <a:off x="3725091" y="3112033"/>
            <a:ext cx="207469" cy="622407"/>
          </a:xfrm>
          <a:custGeom>
            <a:avLst/>
            <a:gdLst/>
            <a:ahLst/>
            <a:cxnLst/>
            <a:rect l="l" t="t" r="r" b="b"/>
            <a:pathLst>
              <a:path w="228600" h="685800">
                <a:moveTo>
                  <a:pt x="204469" y="0"/>
                </a:moveTo>
                <a:lnTo>
                  <a:pt x="22859" y="0"/>
                </a:lnTo>
                <a:lnTo>
                  <a:pt x="12322" y="25122"/>
                </a:lnTo>
                <a:lnTo>
                  <a:pt x="6191" y="66675"/>
                </a:lnTo>
                <a:lnTo>
                  <a:pt x="2678" y="116800"/>
                </a:lnTo>
                <a:lnTo>
                  <a:pt x="0" y="167639"/>
                </a:lnTo>
                <a:lnTo>
                  <a:pt x="2143" y="220543"/>
                </a:lnTo>
                <a:lnTo>
                  <a:pt x="5714" y="272732"/>
                </a:lnTo>
                <a:lnTo>
                  <a:pt x="12144" y="315872"/>
                </a:lnTo>
                <a:lnTo>
                  <a:pt x="22859" y="341629"/>
                </a:lnTo>
                <a:lnTo>
                  <a:pt x="34825" y="369490"/>
                </a:lnTo>
                <a:lnTo>
                  <a:pt x="41433" y="416877"/>
                </a:lnTo>
                <a:lnTo>
                  <a:pt x="44469" y="469503"/>
                </a:lnTo>
                <a:lnTo>
                  <a:pt x="45719" y="513079"/>
                </a:lnTo>
                <a:lnTo>
                  <a:pt x="43934" y="564713"/>
                </a:lnTo>
                <a:lnTo>
                  <a:pt x="40957" y="613727"/>
                </a:lnTo>
                <a:lnTo>
                  <a:pt x="34647" y="655597"/>
                </a:lnTo>
                <a:lnTo>
                  <a:pt x="22859" y="685800"/>
                </a:lnTo>
                <a:lnTo>
                  <a:pt x="204469" y="685800"/>
                </a:lnTo>
                <a:lnTo>
                  <a:pt x="216455" y="657740"/>
                </a:lnTo>
                <a:lnTo>
                  <a:pt x="223202" y="618489"/>
                </a:lnTo>
                <a:lnTo>
                  <a:pt x="226615" y="569714"/>
                </a:lnTo>
                <a:lnTo>
                  <a:pt x="228600" y="513079"/>
                </a:lnTo>
                <a:lnTo>
                  <a:pt x="227329" y="463034"/>
                </a:lnTo>
                <a:lnTo>
                  <a:pt x="224154" y="411797"/>
                </a:lnTo>
                <a:lnTo>
                  <a:pt x="217169" y="367704"/>
                </a:lnTo>
                <a:lnTo>
                  <a:pt x="204469" y="339089"/>
                </a:lnTo>
                <a:lnTo>
                  <a:pt x="194488" y="314483"/>
                </a:lnTo>
                <a:lnTo>
                  <a:pt x="188436" y="272732"/>
                </a:lnTo>
                <a:lnTo>
                  <a:pt x="185003" y="221932"/>
                </a:lnTo>
                <a:lnTo>
                  <a:pt x="182879" y="170179"/>
                </a:lnTo>
                <a:lnTo>
                  <a:pt x="185360" y="120907"/>
                </a:lnTo>
                <a:lnTo>
                  <a:pt x="188436" y="71278"/>
                </a:lnTo>
                <a:lnTo>
                  <a:pt x="194131" y="28555"/>
                </a:lnTo>
                <a:lnTo>
                  <a:pt x="204469" y="0"/>
                </a:lnTo>
                <a:close/>
              </a:path>
            </a:pathLst>
          </a:custGeom>
          <a:solidFill>
            <a:srgbClr val="7F7F7F"/>
          </a:solidFill>
        </p:spPr>
        <p:txBody>
          <a:bodyPr wrap="square" lIns="0" tIns="0" rIns="0" bIns="0" rtlCol="0"/>
          <a:lstStyle/>
          <a:p>
            <a:endParaRPr sz="1634"/>
          </a:p>
        </p:txBody>
      </p:sp>
      <p:sp>
        <p:nvSpPr>
          <p:cNvPr id="8" name="object 8"/>
          <p:cNvSpPr/>
          <p:nvPr/>
        </p:nvSpPr>
        <p:spPr>
          <a:xfrm>
            <a:off x="3725091" y="3112033"/>
            <a:ext cx="207469" cy="622407"/>
          </a:xfrm>
          <a:custGeom>
            <a:avLst/>
            <a:gdLst/>
            <a:ahLst/>
            <a:cxnLst/>
            <a:rect l="l" t="t" r="r" b="b"/>
            <a:pathLst>
              <a:path w="228600" h="685800">
                <a:moveTo>
                  <a:pt x="204469" y="0"/>
                </a:moveTo>
                <a:lnTo>
                  <a:pt x="194131" y="28555"/>
                </a:lnTo>
                <a:lnTo>
                  <a:pt x="188436" y="71278"/>
                </a:lnTo>
                <a:lnTo>
                  <a:pt x="185360" y="120907"/>
                </a:lnTo>
                <a:lnTo>
                  <a:pt x="182879" y="170179"/>
                </a:lnTo>
                <a:lnTo>
                  <a:pt x="185003" y="221932"/>
                </a:lnTo>
                <a:lnTo>
                  <a:pt x="188436" y="272732"/>
                </a:lnTo>
                <a:lnTo>
                  <a:pt x="194488" y="314483"/>
                </a:lnTo>
                <a:lnTo>
                  <a:pt x="204469" y="339089"/>
                </a:lnTo>
                <a:lnTo>
                  <a:pt x="217169" y="367704"/>
                </a:lnTo>
                <a:lnTo>
                  <a:pt x="224154" y="411797"/>
                </a:lnTo>
                <a:lnTo>
                  <a:pt x="227329" y="463034"/>
                </a:lnTo>
                <a:lnTo>
                  <a:pt x="228600" y="513079"/>
                </a:lnTo>
                <a:lnTo>
                  <a:pt x="226615" y="569714"/>
                </a:lnTo>
                <a:lnTo>
                  <a:pt x="223202" y="618489"/>
                </a:lnTo>
                <a:lnTo>
                  <a:pt x="216455" y="657740"/>
                </a:lnTo>
                <a:lnTo>
                  <a:pt x="204469" y="685800"/>
                </a:lnTo>
                <a:lnTo>
                  <a:pt x="22859" y="685800"/>
                </a:lnTo>
                <a:lnTo>
                  <a:pt x="34647" y="655597"/>
                </a:lnTo>
                <a:lnTo>
                  <a:pt x="40957" y="613727"/>
                </a:lnTo>
                <a:lnTo>
                  <a:pt x="43934" y="564713"/>
                </a:lnTo>
                <a:lnTo>
                  <a:pt x="45719" y="513079"/>
                </a:lnTo>
                <a:lnTo>
                  <a:pt x="44469" y="469503"/>
                </a:lnTo>
                <a:lnTo>
                  <a:pt x="41433" y="416877"/>
                </a:lnTo>
                <a:lnTo>
                  <a:pt x="34825" y="369490"/>
                </a:lnTo>
                <a:lnTo>
                  <a:pt x="22859" y="341629"/>
                </a:lnTo>
                <a:lnTo>
                  <a:pt x="12144" y="315872"/>
                </a:lnTo>
                <a:lnTo>
                  <a:pt x="5714" y="272732"/>
                </a:lnTo>
                <a:lnTo>
                  <a:pt x="2143" y="220543"/>
                </a:lnTo>
                <a:lnTo>
                  <a:pt x="0" y="167639"/>
                </a:lnTo>
                <a:lnTo>
                  <a:pt x="2678" y="116800"/>
                </a:lnTo>
                <a:lnTo>
                  <a:pt x="6191" y="66675"/>
                </a:lnTo>
                <a:lnTo>
                  <a:pt x="12322" y="25122"/>
                </a:lnTo>
                <a:lnTo>
                  <a:pt x="22859" y="0"/>
                </a:lnTo>
                <a:lnTo>
                  <a:pt x="204469" y="0"/>
                </a:lnTo>
                <a:close/>
              </a:path>
            </a:pathLst>
          </a:custGeom>
          <a:ln w="3175">
            <a:solidFill>
              <a:srgbClr val="000000"/>
            </a:solidFill>
          </a:ln>
        </p:spPr>
        <p:txBody>
          <a:bodyPr wrap="square" lIns="0" tIns="0" rIns="0" bIns="0" rtlCol="0"/>
          <a:lstStyle/>
          <a:p>
            <a:endParaRPr sz="1634"/>
          </a:p>
        </p:txBody>
      </p:sp>
      <p:sp>
        <p:nvSpPr>
          <p:cNvPr id="9" name="object 9"/>
          <p:cNvSpPr/>
          <p:nvPr/>
        </p:nvSpPr>
        <p:spPr>
          <a:xfrm>
            <a:off x="3932560"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0" name="object 10"/>
          <p:cNvSpPr/>
          <p:nvPr/>
        </p:nvSpPr>
        <p:spPr>
          <a:xfrm>
            <a:off x="3725091"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1" name="object 11"/>
          <p:cNvSpPr/>
          <p:nvPr/>
        </p:nvSpPr>
        <p:spPr>
          <a:xfrm>
            <a:off x="4730163" y="3112033"/>
            <a:ext cx="207469" cy="622407"/>
          </a:xfrm>
          <a:custGeom>
            <a:avLst/>
            <a:gdLst/>
            <a:ahLst/>
            <a:cxnLst/>
            <a:rect l="l" t="t" r="r" b="b"/>
            <a:pathLst>
              <a:path w="228600" h="685800">
                <a:moveTo>
                  <a:pt x="205739" y="0"/>
                </a:moveTo>
                <a:lnTo>
                  <a:pt x="22860" y="0"/>
                </a:lnTo>
                <a:lnTo>
                  <a:pt x="12322" y="25122"/>
                </a:lnTo>
                <a:lnTo>
                  <a:pt x="6191" y="66675"/>
                </a:lnTo>
                <a:lnTo>
                  <a:pt x="2678" y="116800"/>
                </a:lnTo>
                <a:lnTo>
                  <a:pt x="0" y="167639"/>
                </a:lnTo>
                <a:lnTo>
                  <a:pt x="2678" y="220543"/>
                </a:lnTo>
                <a:lnTo>
                  <a:pt x="6191" y="272732"/>
                </a:lnTo>
                <a:lnTo>
                  <a:pt x="12322" y="315872"/>
                </a:lnTo>
                <a:lnTo>
                  <a:pt x="22860" y="341629"/>
                </a:lnTo>
                <a:lnTo>
                  <a:pt x="34845" y="369490"/>
                </a:lnTo>
                <a:lnTo>
                  <a:pt x="41592" y="416877"/>
                </a:lnTo>
                <a:lnTo>
                  <a:pt x="45005" y="469503"/>
                </a:lnTo>
                <a:lnTo>
                  <a:pt x="46989" y="513079"/>
                </a:lnTo>
                <a:lnTo>
                  <a:pt x="45005" y="564713"/>
                </a:lnTo>
                <a:lnTo>
                  <a:pt x="41592" y="613727"/>
                </a:lnTo>
                <a:lnTo>
                  <a:pt x="34845" y="655597"/>
                </a:lnTo>
                <a:lnTo>
                  <a:pt x="22860" y="685800"/>
                </a:lnTo>
                <a:lnTo>
                  <a:pt x="205739" y="685800"/>
                </a:lnTo>
                <a:lnTo>
                  <a:pt x="217170" y="657740"/>
                </a:lnTo>
                <a:lnTo>
                  <a:pt x="223837" y="618489"/>
                </a:lnTo>
                <a:lnTo>
                  <a:pt x="227171" y="569714"/>
                </a:lnTo>
                <a:lnTo>
                  <a:pt x="228600" y="513079"/>
                </a:lnTo>
                <a:lnTo>
                  <a:pt x="227349" y="463034"/>
                </a:lnTo>
                <a:lnTo>
                  <a:pt x="224313" y="411797"/>
                </a:lnTo>
                <a:lnTo>
                  <a:pt x="217705" y="367704"/>
                </a:lnTo>
                <a:lnTo>
                  <a:pt x="205739" y="339089"/>
                </a:lnTo>
                <a:lnTo>
                  <a:pt x="195202" y="314483"/>
                </a:lnTo>
                <a:lnTo>
                  <a:pt x="189071" y="272732"/>
                </a:lnTo>
                <a:lnTo>
                  <a:pt x="185558" y="221932"/>
                </a:lnTo>
                <a:lnTo>
                  <a:pt x="182879" y="170179"/>
                </a:lnTo>
                <a:lnTo>
                  <a:pt x="185380" y="120907"/>
                </a:lnTo>
                <a:lnTo>
                  <a:pt x="188595" y="71278"/>
                </a:lnTo>
                <a:lnTo>
                  <a:pt x="194667" y="28555"/>
                </a:lnTo>
                <a:lnTo>
                  <a:pt x="205739" y="0"/>
                </a:lnTo>
                <a:close/>
              </a:path>
            </a:pathLst>
          </a:custGeom>
          <a:solidFill>
            <a:srgbClr val="7F7F7F"/>
          </a:solidFill>
        </p:spPr>
        <p:txBody>
          <a:bodyPr wrap="square" lIns="0" tIns="0" rIns="0" bIns="0" rtlCol="0"/>
          <a:lstStyle/>
          <a:p>
            <a:endParaRPr sz="1634"/>
          </a:p>
        </p:txBody>
      </p:sp>
      <p:sp>
        <p:nvSpPr>
          <p:cNvPr id="12" name="object 12"/>
          <p:cNvSpPr/>
          <p:nvPr/>
        </p:nvSpPr>
        <p:spPr>
          <a:xfrm>
            <a:off x="4730163" y="3112033"/>
            <a:ext cx="207469" cy="622407"/>
          </a:xfrm>
          <a:custGeom>
            <a:avLst/>
            <a:gdLst/>
            <a:ahLst/>
            <a:cxnLst/>
            <a:rect l="l" t="t" r="r" b="b"/>
            <a:pathLst>
              <a:path w="228600" h="685800">
                <a:moveTo>
                  <a:pt x="205739" y="0"/>
                </a:moveTo>
                <a:lnTo>
                  <a:pt x="194667" y="28555"/>
                </a:lnTo>
                <a:lnTo>
                  <a:pt x="188595" y="71278"/>
                </a:lnTo>
                <a:lnTo>
                  <a:pt x="185380" y="120907"/>
                </a:lnTo>
                <a:lnTo>
                  <a:pt x="182879" y="170179"/>
                </a:lnTo>
                <a:lnTo>
                  <a:pt x="185558" y="221932"/>
                </a:lnTo>
                <a:lnTo>
                  <a:pt x="189071" y="272732"/>
                </a:lnTo>
                <a:lnTo>
                  <a:pt x="195202" y="314483"/>
                </a:lnTo>
                <a:lnTo>
                  <a:pt x="205739" y="339089"/>
                </a:lnTo>
                <a:lnTo>
                  <a:pt x="217705" y="367704"/>
                </a:lnTo>
                <a:lnTo>
                  <a:pt x="224313" y="411797"/>
                </a:lnTo>
                <a:lnTo>
                  <a:pt x="227349" y="463034"/>
                </a:lnTo>
                <a:lnTo>
                  <a:pt x="228600" y="513079"/>
                </a:lnTo>
                <a:lnTo>
                  <a:pt x="227171" y="569714"/>
                </a:lnTo>
                <a:lnTo>
                  <a:pt x="223837" y="618489"/>
                </a:lnTo>
                <a:lnTo>
                  <a:pt x="217170" y="657740"/>
                </a:lnTo>
                <a:lnTo>
                  <a:pt x="205739" y="685800"/>
                </a:lnTo>
                <a:lnTo>
                  <a:pt x="22860" y="685800"/>
                </a:lnTo>
                <a:lnTo>
                  <a:pt x="34845" y="655597"/>
                </a:lnTo>
                <a:lnTo>
                  <a:pt x="41592" y="613727"/>
                </a:lnTo>
                <a:lnTo>
                  <a:pt x="45005" y="564713"/>
                </a:lnTo>
                <a:lnTo>
                  <a:pt x="46989" y="513079"/>
                </a:lnTo>
                <a:lnTo>
                  <a:pt x="45005" y="469503"/>
                </a:lnTo>
                <a:lnTo>
                  <a:pt x="41592" y="416877"/>
                </a:lnTo>
                <a:lnTo>
                  <a:pt x="34845" y="369490"/>
                </a:lnTo>
                <a:lnTo>
                  <a:pt x="22860" y="341629"/>
                </a:lnTo>
                <a:lnTo>
                  <a:pt x="12322" y="315872"/>
                </a:lnTo>
                <a:lnTo>
                  <a:pt x="6191" y="272732"/>
                </a:lnTo>
                <a:lnTo>
                  <a:pt x="2678" y="220543"/>
                </a:lnTo>
                <a:lnTo>
                  <a:pt x="0" y="167639"/>
                </a:lnTo>
                <a:lnTo>
                  <a:pt x="2678" y="116800"/>
                </a:lnTo>
                <a:lnTo>
                  <a:pt x="6191" y="66675"/>
                </a:lnTo>
                <a:lnTo>
                  <a:pt x="12322" y="25122"/>
                </a:lnTo>
                <a:lnTo>
                  <a:pt x="22860" y="0"/>
                </a:lnTo>
                <a:lnTo>
                  <a:pt x="205739" y="0"/>
                </a:lnTo>
                <a:close/>
              </a:path>
            </a:pathLst>
          </a:custGeom>
          <a:ln w="3175">
            <a:solidFill>
              <a:srgbClr val="000000"/>
            </a:solidFill>
          </a:ln>
        </p:spPr>
        <p:txBody>
          <a:bodyPr wrap="square" lIns="0" tIns="0" rIns="0" bIns="0" rtlCol="0"/>
          <a:lstStyle/>
          <a:p>
            <a:endParaRPr sz="1634"/>
          </a:p>
        </p:txBody>
      </p:sp>
      <p:sp>
        <p:nvSpPr>
          <p:cNvPr id="13" name="object 13"/>
          <p:cNvSpPr/>
          <p:nvPr/>
        </p:nvSpPr>
        <p:spPr>
          <a:xfrm>
            <a:off x="4937632" y="3112034"/>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4" name="object 14"/>
          <p:cNvSpPr/>
          <p:nvPr/>
        </p:nvSpPr>
        <p:spPr>
          <a:xfrm>
            <a:off x="4730163" y="373444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15" name="object 15"/>
          <p:cNvSpPr txBox="1"/>
          <p:nvPr/>
        </p:nvSpPr>
        <p:spPr>
          <a:xfrm>
            <a:off x="4009785"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154"/>
            <a:r>
              <a:rPr sz="1452" spc="-9" dirty="0">
                <a:latin typeface="Arial"/>
                <a:cs typeface="Arial"/>
              </a:rPr>
              <a:t>Core</a:t>
            </a:r>
            <a:r>
              <a:rPr sz="1452" spc="-82" dirty="0">
                <a:latin typeface="Arial"/>
                <a:cs typeface="Arial"/>
              </a:rPr>
              <a:t> </a:t>
            </a:r>
            <a:r>
              <a:rPr sz="1452" dirty="0">
                <a:latin typeface="Arial"/>
                <a:cs typeface="Arial"/>
              </a:rPr>
              <a:t>0</a:t>
            </a:r>
            <a:endParaRPr sz="1452">
              <a:latin typeface="Arial"/>
              <a:cs typeface="Arial"/>
            </a:endParaRPr>
          </a:p>
        </p:txBody>
      </p:sp>
      <p:sp>
        <p:nvSpPr>
          <p:cNvPr id="16" name="object 16"/>
          <p:cNvSpPr txBox="1"/>
          <p:nvPr/>
        </p:nvSpPr>
        <p:spPr>
          <a:xfrm>
            <a:off x="7329287" y="3112034"/>
            <a:ext cx="622407" cy="423680"/>
          </a:xfrm>
          <a:prstGeom prst="rect">
            <a:avLst/>
          </a:prstGeom>
          <a:solidFill>
            <a:srgbClr val="0099FF"/>
          </a:solidFill>
          <a:ln w="3175">
            <a:solidFill>
              <a:srgbClr val="000000"/>
            </a:solidFill>
          </a:ln>
        </p:spPr>
        <p:txBody>
          <a:bodyPr vert="horz" wrap="square" lIns="0" tIns="4610" rIns="0" bIns="0" rtlCol="0">
            <a:spAutoFit/>
          </a:bodyPr>
          <a:lstStyle/>
          <a:p>
            <a:pPr>
              <a:spcBef>
                <a:spcPts val="36"/>
              </a:spcBef>
            </a:pPr>
            <a:endParaRPr sz="1271">
              <a:latin typeface="Times New Roman"/>
              <a:cs typeface="Times New Roman"/>
            </a:endParaRPr>
          </a:p>
          <a:p>
            <a:pPr marL="35730"/>
            <a:r>
              <a:rPr sz="1452" spc="-9" dirty="0">
                <a:latin typeface="Arial"/>
                <a:cs typeface="Arial"/>
              </a:rPr>
              <a:t>Core</a:t>
            </a:r>
            <a:r>
              <a:rPr sz="1452" spc="-82" dirty="0">
                <a:latin typeface="Arial"/>
                <a:cs typeface="Arial"/>
              </a:rPr>
              <a:t> </a:t>
            </a:r>
            <a:r>
              <a:rPr sz="1452" dirty="0">
                <a:latin typeface="Arial"/>
                <a:cs typeface="Arial"/>
              </a:rPr>
              <a:t>1</a:t>
            </a:r>
            <a:endParaRPr sz="1452">
              <a:latin typeface="Arial"/>
              <a:cs typeface="Arial"/>
            </a:endParaRPr>
          </a:p>
        </p:txBody>
      </p:sp>
      <p:sp>
        <p:nvSpPr>
          <p:cNvPr id="17" name="object 17"/>
          <p:cNvSpPr/>
          <p:nvPr/>
        </p:nvSpPr>
        <p:spPr>
          <a:xfrm>
            <a:off x="5005635" y="5186723"/>
            <a:ext cx="207469" cy="207469"/>
          </a:xfrm>
          <a:custGeom>
            <a:avLst/>
            <a:gdLst/>
            <a:ahLst/>
            <a:cxnLst/>
            <a:rect l="l" t="t" r="r" b="b"/>
            <a:pathLst>
              <a:path w="228600" h="228600">
                <a:moveTo>
                  <a:pt x="114300" y="0"/>
                </a:moveTo>
                <a:lnTo>
                  <a:pt x="69115" y="8751"/>
                </a:lnTo>
                <a:lnTo>
                  <a:pt x="32861" y="32861"/>
                </a:lnTo>
                <a:lnTo>
                  <a:pt x="8751" y="69115"/>
                </a:lnTo>
                <a:lnTo>
                  <a:pt x="0" y="114300"/>
                </a:lnTo>
                <a:lnTo>
                  <a:pt x="8751" y="159484"/>
                </a:lnTo>
                <a:lnTo>
                  <a:pt x="32861" y="195738"/>
                </a:lnTo>
                <a:lnTo>
                  <a:pt x="69115" y="219848"/>
                </a:lnTo>
                <a:lnTo>
                  <a:pt x="114300" y="228600"/>
                </a:lnTo>
                <a:lnTo>
                  <a:pt x="159484" y="219848"/>
                </a:lnTo>
                <a:lnTo>
                  <a:pt x="195738" y="195738"/>
                </a:lnTo>
                <a:lnTo>
                  <a:pt x="219848" y="159484"/>
                </a:lnTo>
                <a:lnTo>
                  <a:pt x="228600" y="114300"/>
                </a:lnTo>
                <a:lnTo>
                  <a:pt x="219848" y="69115"/>
                </a:lnTo>
                <a:lnTo>
                  <a:pt x="195738" y="32861"/>
                </a:lnTo>
                <a:lnTo>
                  <a:pt x="159484" y="8751"/>
                </a:lnTo>
                <a:lnTo>
                  <a:pt x="114300" y="0"/>
                </a:lnTo>
                <a:close/>
              </a:path>
            </a:pathLst>
          </a:custGeom>
          <a:solidFill>
            <a:srgbClr val="FF00FF"/>
          </a:solidFill>
        </p:spPr>
        <p:txBody>
          <a:bodyPr wrap="square" lIns="0" tIns="0" rIns="0" bIns="0" rtlCol="0"/>
          <a:lstStyle/>
          <a:p>
            <a:endParaRPr sz="1634"/>
          </a:p>
        </p:txBody>
      </p:sp>
      <p:sp>
        <p:nvSpPr>
          <p:cNvPr id="18" name="object 18"/>
          <p:cNvSpPr/>
          <p:nvPr/>
        </p:nvSpPr>
        <p:spPr>
          <a:xfrm>
            <a:off x="5005635" y="5186723"/>
            <a:ext cx="207469" cy="207469"/>
          </a:xfrm>
          <a:custGeom>
            <a:avLst/>
            <a:gdLst/>
            <a:ahLst/>
            <a:cxnLst/>
            <a:rect l="l" t="t" r="r" b="b"/>
            <a:pathLst>
              <a:path w="228600" h="228600">
                <a:moveTo>
                  <a:pt x="114300" y="0"/>
                </a:moveTo>
                <a:lnTo>
                  <a:pt x="159484" y="8751"/>
                </a:lnTo>
                <a:lnTo>
                  <a:pt x="195738" y="32861"/>
                </a:lnTo>
                <a:lnTo>
                  <a:pt x="219848" y="69115"/>
                </a:lnTo>
                <a:lnTo>
                  <a:pt x="228600" y="114300"/>
                </a:lnTo>
                <a:lnTo>
                  <a:pt x="219848" y="159484"/>
                </a:lnTo>
                <a:lnTo>
                  <a:pt x="195738" y="195738"/>
                </a:lnTo>
                <a:lnTo>
                  <a:pt x="159484" y="219848"/>
                </a:lnTo>
                <a:lnTo>
                  <a:pt x="114300" y="228600"/>
                </a:lnTo>
                <a:lnTo>
                  <a:pt x="69115" y="219848"/>
                </a:lnTo>
                <a:lnTo>
                  <a:pt x="32861" y="195738"/>
                </a:lnTo>
                <a:lnTo>
                  <a:pt x="8751" y="159484"/>
                </a:lnTo>
                <a:lnTo>
                  <a:pt x="0" y="114300"/>
                </a:lnTo>
                <a:lnTo>
                  <a:pt x="8751" y="69115"/>
                </a:lnTo>
                <a:lnTo>
                  <a:pt x="32861" y="32861"/>
                </a:lnTo>
                <a:lnTo>
                  <a:pt x="69115" y="8751"/>
                </a:lnTo>
                <a:lnTo>
                  <a:pt x="114300" y="0"/>
                </a:lnTo>
                <a:close/>
              </a:path>
            </a:pathLst>
          </a:custGeom>
          <a:ln w="3175">
            <a:solidFill>
              <a:srgbClr val="000000"/>
            </a:solidFill>
          </a:ln>
        </p:spPr>
        <p:txBody>
          <a:bodyPr wrap="square" lIns="0" tIns="0" rIns="0" bIns="0" rtlCol="0"/>
          <a:lstStyle/>
          <a:p>
            <a:endParaRPr sz="1634"/>
          </a:p>
        </p:txBody>
      </p:sp>
      <p:sp>
        <p:nvSpPr>
          <p:cNvPr id="19" name="object 19"/>
          <p:cNvSpPr/>
          <p:nvPr/>
        </p:nvSpPr>
        <p:spPr>
          <a:xfrm>
            <a:off x="5005635" y="5186723"/>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0" name="object 20"/>
          <p:cNvSpPr/>
          <p:nvPr/>
        </p:nvSpPr>
        <p:spPr>
          <a:xfrm>
            <a:off x="5213104" y="5394192"/>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1" name="object 21"/>
          <p:cNvSpPr/>
          <p:nvPr/>
        </p:nvSpPr>
        <p:spPr>
          <a:xfrm>
            <a:off x="4798166"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22" name="object 22"/>
          <p:cNvSpPr/>
          <p:nvPr/>
        </p:nvSpPr>
        <p:spPr>
          <a:xfrm>
            <a:off x="6776037" y="4979254"/>
            <a:ext cx="622407" cy="622407"/>
          </a:xfrm>
          <a:custGeom>
            <a:avLst/>
            <a:gdLst/>
            <a:ahLst/>
            <a:cxnLst/>
            <a:rect l="l" t="t" r="r" b="b"/>
            <a:pathLst>
              <a:path w="685800" h="685800">
                <a:moveTo>
                  <a:pt x="342900" y="685800"/>
                </a:moveTo>
                <a:lnTo>
                  <a:pt x="0" y="685800"/>
                </a:lnTo>
                <a:lnTo>
                  <a:pt x="0" y="0"/>
                </a:lnTo>
                <a:lnTo>
                  <a:pt x="685800" y="0"/>
                </a:lnTo>
                <a:lnTo>
                  <a:pt x="685800" y="685800"/>
                </a:lnTo>
                <a:lnTo>
                  <a:pt x="342900" y="685800"/>
                </a:lnTo>
                <a:close/>
              </a:path>
            </a:pathLst>
          </a:custGeom>
          <a:ln w="3175">
            <a:solidFill>
              <a:srgbClr val="000000"/>
            </a:solidFill>
          </a:ln>
        </p:spPr>
        <p:txBody>
          <a:bodyPr wrap="square" lIns="0" tIns="0" rIns="0" bIns="0" rtlCol="0"/>
          <a:lstStyle/>
          <a:p>
            <a:endParaRPr sz="1634"/>
          </a:p>
        </p:txBody>
      </p:sp>
      <p:sp>
        <p:nvSpPr>
          <p:cNvPr id="23" name="object 23"/>
          <p:cNvSpPr/>
          <p:nvPr/>
        </p:nvSpPr>
        <p:spPr>
          <a:xfrm>
            <a:off x="4424723" y="4565470"/>
            <a:ext cx="3319503" cy="1659751"/>
          </a:xfrm>
          <a:custGeom>
            <a:avLst/>
            <a:gdLst/>
            <a:ahLst/>
            <a:cxnLst/>
            <a:rect l="l" t="t" r="r" b="b"/>
            <a:pathLst>
              <a:path w="3657600" h="1828800">
                <a:moveTo>
                  <a:pt x="304800" y="0"/>
                </a:moveTo>
                <a:lnTo>
                  <a:pt x="259232" y="4384"/>
                </a:lnTo>
                <a:lnTo>
                  <a:pt x="214579" y="16936"/>
                </a:lnTo>
                <a:lnTo>
                  <a:pt x="171754" y="36758"/>
                </a:lnTo>
                <a:lnTo>
                  <a:pt x="131673" y="62951"/>
                </a:lnTo>
                <a:lnTo>
                  <a:pt x="95249" y="94614"/>
                </a:lnTo>
                <a:lnTo>
                  <a:pt x="63398" y="130850"/>
                </a:lnTo>
                <a:lnTo>
                  <a:pt x="37033" y="170759"/>
                </a:lnTo>
                <a:lnTo>
                  <a:pt x="17068" y="213441"/>
                </a:lnTo>
                <a:lnTo>
                  <a:pt x="4419" y="257997"/>
                </a:lnTo>
                <a:lnTo>
                  <a:pt x="0" y="303529"/>
                </a:lnTo>
                <a:lnTo>
                  <a:pt x="0" y="1523999"/>
                </a:lnTo>
                <a:lnTo>
                  <a:pt x="4419" y="1569567"/>
                </a:lnTo>
                <a:lnTo>
                  <a:pt x="17068" y="1614220"/>
                </a:lnTo>
                <a:lnTo>
                  <a:pt x="37033" y="1657045"/>
                </a:lnTo>
                <a:lnTo>
                  <a:pt x="63398" y="1697126"/>
                </a:lnTo>
                <a:lnTo>
                  <a:pt x="95250" y="1733549"/>
                </a:lnTo>
                <a:lnTo>
                  <a:pt x="131673" y="1765401"/>
                </a:lnTo>
                <a:lnTo>
                  <a:pt x="171754" y="1791766"/>
                </a:lnTo>
                <a:lnTo>
                  <a:pt x="214579" y="1811731"/>
                </a:lnTo>
                <a:lnTo>
                  <a:pt x="259232" y="1824380"/>
                </a:lnTo>
                <a:lnTo>
                  <a:pt x="304800" y="1828799"/>
                </a:lnTo>
                <a:lnTo>
                  <a:pt x="3352800" y="1828799"/>
                </a:lnTo>
                <a:lnTo>
                  <a:pt x="3398367" y="1824380"/>
                </a:lnTo>
                <a:lnTo>
                  <a:pt x="3443020" y="1811731"/>
                </a:lnTo>
                <a:lnTo>
                  <a:pt x="3485845" y="1791766"/>
                </a:lnTo>
                <a:lnTo>
                  <a:pt x="3525926" y="1765401"/>
                </a:lnTo>
                <a:lnTo>
                  <a:pt x="3562349" y="1733549"/>
                </a:lnTo>
                <a:lnTo>
                  <a:pt x="3594201" y="1697126"/>
                </a:lnTo>
                <a:lnTo>
                  <a:pt x="3620566" y="1657045"/>
                </a:lnTo>
                <a:lnTo>
                  <a:pt x="3640531" y="1614220"/>
                </a:lnTo>
                <a:lnTo>
                  <a:pt x="3653180" y="1569567"/>
                </a:lnTo>
                <a:lnTo>
                  <a:pt x="3657600" y="1523999"/>
                </a:lnTo>
                <a:lnTo>
                  <a:pt x="3657600" y="303529"/>
                </a:lnTo>
                <a:lnTo>
                  <a:pt x="3653180" y="257997"/>
                </a:lnTo>
                <a:lnTo>
                  <a:pt x="3640531" y="213441"/>
                </a:lnTo>
                <a:lnTo>
                  <a:pt x="3620566" y="170759"/>
                </a:lnTo>
                <a:lnTo>
                  <a:pt x="3594201" y="130850"/>
                </a:lnTo>
                <a:lnTo>
                  <a:pt x="3562350" y="94614"/>
                </a:lnTo>
                <a:lnTo>
                  <a:pt x="3525926" y="62951"/>
                </a:lnTo>
                <a:lnTo>
                  <a:pt x="3485845" y="36758"/>
                </a:lnTo>
                <a:lnTo>
                  <a:pt x="3443020" y="16936"/>
                </a:lnTo>
                <a:lnTo>
                  <a:pt x="3398367" y="4384"/>
                </a:lnTo>
                <a:lnTo>
                  <a:pt x="3352800" y="0"/>
                </a:lnTo>
                <a:lnTo>
                  <a:pt x="304800" y="0"/>
                </a:lnTo>
                <a:close/>
              </a:path>
            </a:pathLst>
          </a:custGeom>
          <a:ln w="3175">
            <a:solidFill>
              <a:srgbClr val="000000"/>
            </a:solidFill>
          </a:ln>
        </p:spPr>
        <p:txBody>
          <a:bodyPr wrap="square" lIns="0" tIns="0" rIns="0" bIns="0" rtlCol="0"/>
          <a:lstStyle/>
          <a:p>
            <a:endParaRPr sz="1634"/>
          </a:p>
        </p:txBody>
      </p:sp>
      <p:sp>
        <p:nvSpPr>
          <p:cNvPr id="24" name="object 24"/>
          <p:cNvSpPr/>
          <p:nvPr/>
        </p:nvSpPr>
        <p:spPr>
          <a:xfrm>
            <a:off x="4424723" y="45654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5" name="object 25"/>
          <p:cNvSpPr/>
          <p:nvPr/>
        </p:nvSpPr>
        <p:spPr>
          <a:xfrm>
            <a:off x="7744225" y="62252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6" name="object 26"/>
          <p:cNvSpPr/>
          <p:nvPr/>
        </p:nvSpPr>
        <p:spPr>
          <a:xfrm>
            <a:off x="4755520" y="6091518"/>
            <a:ext cx="2697096" cy="274320"/>
          </a:xfrm>
          <a:custGeom>
            <a:avLst/>
            <a:gdLst/>
            <a:ahLst/>
            <a:cxnLst/>
            <a:rect l="l" t="t" r="r" b="b"/>
            <a:pathLst>
              <a:path w="2971800" h="302259">
                <a:moveTo>
                  <a:pt x="2922270" y="0"/>
                </a:moveTo>
                <a:lnTo>
                  <a:pt x="50800" y="0"/>
                </a:ln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close/>
              </a:path>
            </a:pathLst>
          </a:custGeom>
          <a:solidFill>
            <a:srgbClr val="FFFFFF"/>
          </a:solidFill>
        </p:spPr>
        <p:txBody>
          <a:bodyPr wrap="square" lIns="0" tIns="0" rIns="0" bIns="0" rtlCol="0"/>
          <a:lstStyle/>
          <a:p>
            <a:endParaRPr sz="1634"/>
          </a:p>
        </p:txBody>
      </p:sp>
      <p:sp>
        <p:nvSpPr>
          <p:cNvPr id="27" name="object 27"/>
          <p:cNvSpPr/>
          <p:nvPr/>
        </p:nvSpPr>
        <p:spPr>
          <a:xfrm>
            <a:off x="4755520" y="6091518"/>
            <a:ext cx="2697096" cy="274320"/>
          </a:xfrm>
          <a:custGeom>
            <a:avLst/>
            <a:gdLst/>
            <a:ahLst/>
            <a:cxnLst/>
            <a:rect l="l" t="t" r="r" b="b"/>
            <a:pathLst>
              <a:path w="2971800" h="302259">
                <a:moveTo>
                  <a:pt x="50800" y="0"/>
                </a:moveTo>
                <a:lnTo>
                  <a:pt x="32146" y="4365"/>
                </a:lnTo>
                <a:lnTo>
                  <a:pt x="15875" y="15875"/>
                </a:lnTo>
                <a:lnTo>
                  <a:pt x="4365" y="32146"/>
                </a:lnTo>
                <a:lnTo>
                  <a:pt x="0" y="50800"/>
                </a:lnTo>
                <a:lnTo>
                  <a:pt x="0" y="251459"/>
                </a:lnTo>
                <a:lnTo>
                  <a:pt x="4365" y="270113"/>
                </a:lnTo>
                <a:lnTo>
                  <a:pt x="15875" y="286384"/>
                </a:lnTo>
                <a:lnTo>
                  <a:pt x="32146" y="297894"/>
                </a:lnTo>
                <a:lnTo>
                  <a:pt x="50800" y="302259"/>
                </a:lnTo>
                <a:lnTo>
                  <a:pt x="2922270" y="302259"/>
                </a:lnTo>
                <a:lnTo>
                  <a:pt x="2940724" y="297894"/>
                </a:lnTo>
                <a:lnTo>
                  <a:pt x="2956560" y="286384"/>
                </a:lnTo>
                <a:lnTo>
                  <a:pt x="2967632" y="270113"/>
                </a:lnTo>
                <a:lnTo>
                  <a:pt x="2971800" y="251459"/>
                </a:lnTo>
                <a:lnTo>
                  <a:pt x="2971800" y="50800"/>
                </a:lnTo>
                <a:lnTo>
                  <a:pt x="2967632" y="32146"/>
                </a:lnTo>
                <a:lnTo>
                  <a:pt x="2956560" y="15875"/>
                </a:lnTo>
                <a:lnTo>
                  <a:pt x="2940724" y="4365"/>
                </a:lnTo>
                <a:lnTo>
                  <a:pt x="2922270" y="0"/>
                </a:lnTo>
                <a:lnTo>
                  <a:pt x="50800" y="0"/>
                </a:lnTo>
                <a:close/>
              </a:path>
            </a:pathLst>
          </a:custGeom>
          <a:ln w="3175">
            <a:solidFill>
              <a:srgbClr val="000000"/>
            </a:solidFill>
          </a:ln>
        </p:spPr>
        <p:txBody>
          <a:bodyPr wrap="square" lIns="0" tIns="0" rIns="0" bIns="0" rtlCol="0"/>
          <a:lstStyle/>
          <a:p>
            <a:endParaRPr sz="1634"/>
          </a:p>
        </p:txBody>
      </p:sp>
      <p:sp>
        <p:nvSpPr>
          <p:cNvPr id="28" name="object 28"/>
          <p:cNvSpPr/>
          <p:nvPr/>
        </p:nvSpPr>
        <p:spPr>
          <a:xfrm>
            <a:off x="4755520" y="609151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29" name="object 29"/>
          <p:cNvSpPr/>
          <p:nvPr/>
        </p:nvSpPr>
        <p:spPr>
          <a:xfrm>
            <a:off x="7452616" y="6365837"/>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sz="1634"/>
          </a:p>
        </p:txBody>
      </p:sp>
      <p:sp>
        <p:nvSpPr>
          <p:cNvPr id="30" name="object 30"/>
          <p:cNvSpPr/>
          <p:nvPr/>
        </p:nvSpPr>
        <p:spPr>
          <a:xfrm>
            <a:off x="5782490" y="4979254"/>
            <a:ext cx="622407" cy="622407"/>
          </a:xfrm>
          <a:custGeom>
            <a:avLst/>
            <a:gdLst/>
            <a:ahLst/>
            <a:cxnLst/>
            <a:rect l="l" t="t" r="r" b="b"/>
            <a:pathLst>
              <a:path w="685800" h="685800">
                <a:moveTo>
                  <a:pt x="344169" y="685800"/>
                </a:moveTo>
                <a:lnTo>
                  <a:pt x="0" y="685800"/>
                </a:lnTo>
                <a:lnTo>
                  <a:pt x="0" y="0"/>
                </a:lnTo>
                <a:lnTo>
                  <a:pt x="685800" y="0"/>
                </a:lnTo>
                <a:lnTo>
                  <a:pt x="685800" y="685800"/>
                </a:lnTo>
                <a:lnTo>
                  <a:pt x="344169" y="685800"/>
                </a:lnTo>
                <a:close/>
              </a:path>
            </a:pathLst>
          </a:custGeom>
          <a:ln w="3175">
            <a:solidFill>
              <a:srgbClr val="000000"/>
            </a:solidFill>
          </a:ln>
        </p:spPr>
        <p:txBody>
          <a:bodyPr wrap="square" lIns="0" tIns="0" rIns="0" bIns="0" rtlCol="0"/>
          <a:lstStyle/>
          <a:p>
            <a:endParaRPr sz="1634"/>
          </a:p>
        </p:txBody>
      </p:sp>
      <p:sp>
        <p:nvSpPr>
          <p:cNvPr id="31" name="object 31"/>
          <p:cNvSpPr txBox="1"/>
          <p:nvPr/>
        </p:nvSpPr>
        <p:spPr>
          <a:xfrm>
            <a:off x="5766356" y="4996175"/>
            <a:ext cx="656409" cy="982448"/>
          </a:xfrm>
          <a:prstGeom prst="rect">
            <a:avLst/>
          </a:prstGeom>
        </p:spPr>
        <p:txBody>
          <a:bodyPr vert="horz" wrap="square" lIns="0" tIns="0" rIns="0" bIns="0" rtlCol="0">
            <a:spAutoFit/>
          </a:bodyPr>
          <a:lstStyle/>
          <a:p>
            <a:pPr algn="ctr">
              <a:lnSpc>
                <a:spcPts val="4505"/>
              </a:lnSpc>
            </a:pPr>
            <a:r>
              <a:rPr sz="3993" dirty="0">
                <a:latin typeface="Arial"/>
                <a:cs typeface="Arial"/>
              </a:rPr>
              <a:t>1</a:t>
            </a:r>
            <a:endParaRPr sz="3993">
              <a:latin typeface="Arial"/>
              <a:cs typeface="Arial"/>
            </a:endParaRPr>
          </a:p>
          <a:p>
            <a:pPr algn="ctr">
              <a:spcBef>
                <a:spcPts val="1216"/>
              </a:spcBef>
            </a:pPr>
            <a:r>
              <a:rPr sz="1634" dirty="0">
                <a:latin typeface="Arial"/>
                <a:cs typeface="Arial"/>
              </a:rPr>
              <a:t>sh</a:t>
            </a:r>
            <a:r>
              <a:rPr sz="1634" spc="-14" dirty="0">
                <a:latin typeface="Arial"/>
                <a:cs typeface="Arial"/>
              </a:rPr>
              <a:t>a</a:t>
            </a:r>
            <a:r>
              <a:rPr sz="1634" spc="-5" dirty="0">
                <a:latin typeface="Arial"/>
                <a:cs typeface="Arial"/>
              </a:rPr>
              <a:t>red</a:t>
            </a:r>
            <a:endParaRPr sz="1634">
              <a:latin typeface="Arial"/>
              <a:cs typeface="Arial"/>
            </a:endParaRPr>
          </a:p>
        </p:txBody>
      </p:sp>
      <p:sp>
        <p:nvSpPr>
          <p:cNvPr id="32" name="object 32"/>
          <p:cNvSpPr txBox="1"/>
          <p:nvPr/>
        </p:nvSpPr>
        <p:spPr>
          <a:xfrm>
            <a:off x="4702500" y="5731963"/>
            <a:ext cx="794145"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33" name="object 33"/>
          <p:cNvSpPr txBox="1"/>
          <p:nvPr/>
        </p:nvSpPr>
        <p:spPr>
          <a:xfrm>
            <a:off x="6672304" y="5731963"/>
            <a:ext cx="794721" cy="243656"/>
          </a:xfrm>
          <a:prstGeom prst="rect">
            <a:avLst/>
          </a:prstGeom>
        </p:spPr>
        <p:txBody>
          <a:bodyPr vert="horz" wrap="square" lIns="0" tIns="0" rIns="0" bIns="0" rtlCol="0">
            <a:spAutoFit/>
          </a:bodyPr>
          <a:lstStyle/>
          <a:p>
            <a:pPr marL="11526">
              <a:lnSpc>
                <a:spcPts val="1897"/>
              </a:lnSpc>
            </a:pPr>
            <a:r>
              <a:rPr sz="1634" spc="-9" dirty="0">
                <a:latin typeface="Arial"/>
                <a:cs typeface="Arial"/>
              </a:rPr>
              <a:t>per-core</a:t>
            </a:r>
            <a:endParaRPr sz="1634">
              <a:latin typeface="Arial"/>
              <a:cs typeface="Arial"/>
            </a:endParaRPr>
          </a:p>
        </p:txBody>
      </p:sp>
      <p:sp>
        <p:nvSpPr>
          <p:cNvPr id="34" name="object 34"/>
          <p:cNvSpPr txBox="1"/>
          <p:nvPr/>
        </p:nvSpPr>
        <p:spPr>
          <a:xfrm>
            <a:off x="5073638" y="6078978"/>
            <a:ext cx="2060858" cy="266028"/>
          </a:xfrm>
          <a:prstGeom prst="rect">
            <a:avLst/>
          </a:prstGeom>
        </p:spPr>
        <p:txBody>
          <a:bodyPr vert="horz" wrap="square" lIns="0" tIns="14408" rIns="0" bIns="0" rtlCol="0">
            <a:spAutoFit/>
          </a:bodyPr>
          <a:lstStyle/>
          <a:p>
            <a:pPr marL="11526">
              <a:spcBef>
                <a:spcPts val="113"/>
              </a:spcBef>
            </a:pPr>
            <a:r>
              <a:rPr sz="1634" spc="-127" dirty="0">
                <a:latin typeface="Courier New"/>
                <a:cs typeface="Courier New"/>
              </a:rPr>
              <a:t>dentry </a:t>
            </a:r>
            <a:r>
              <a:rPr sz="1543" spc="-5" dirty="0">
                <a:latin typeface="Arial"/>
                <a:cs typeface="Arial"/>
              </a:rPr>
              <a:t>sloppy</a:t>
            </a:r>
            <a:r>
              <a:rPr sz="1543" spc="-50" dirty="0">
                <a:latin typeface="Arial"/>
                <a:cs typeface="Arial"/>
              </a:rPr>
              <a:t> </a:t>
            </a:r>
            <a:r>
              <a:rPr sz="1543" spc="-5" dirty="0">
                <a:latin typeface="Arial"/>
                <a:cs typeface="Arial"/>
              </a:rPr>
              <a:t>counter</a:t>
            </a:r>
            <a:endParaRPr sz="1543">
              <a:latin typeface="Arial"/>
              <a:cs typeface="Arial"/>
            </a:endParaRPr>
          </a:p>
        </p:txBody>
      </p:sp>
    </p:spTree>
    <p:extLst>
      <p:ext uri="{BB962C8B-B14F-4D97-AF65-F5344CB8AC3E}">
        <p14:creationId xmlns:p14="http://schemas.microsoft.com/office/powerpoint/2010/main" val="242886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3905</TotalTime>
  <Words>7916</Words>
  <Application>Microsoft Office PowerPoint</Application>
  <PresentationFormat>Widescreen</PresentationFormat>
  <Paragraphs>2271</Paragraphs>
  <Slides>122</Slides>
  <Notes>122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122</vt:i4>
      </vt:variant>
    </vt:vector>
  </HeadingPairs>
  <TitlesOfParts>
    <vt:vector size="135" baseType="lpstr">
      <vt:lpstr>Arial</vt:lpstr>
      <vt:lpstr>Calibri</vt:lpstr>
      <vt:lpstr>Century Gothic</vt:lpstr>
      <vt:lpstr>Courier New</vt:lpstr>
      <vt:lpstr>Symbol</vt:lpstr>
      <vt:lpstr>Tahoma</vt:lpstr>
      <vt:lpstr>Times New Roman</vt:lpstr>
      <vt:lpstr>Tw Cen MT</vt:lpstr>
      <vt:lpstr>Tw Cen MT Condensed</vt:lpstr>
      <vt:lpstr>Wingdings</vt:lpstr>
      <vt:lpstr>Wingdings 3</vt:lpstr>
      <vt:lpstr>Integral</vt:lpstr>
      <vt:lpstr>Office Theme</vt:lpstr>
      <vt:lpstr>Even NUMA Deployment Has Been Challenging</vt:lpstr>
      <vt:lpstr>Recap</vt:lpstr>
      <vt:lpstr>NUMA?</vt:lpstr>
      <vt:lpstr>Modern NUMA architectures are complex</vt:lpstr>
      <vt:lpstr>Inside a multicore Chip</vt:lpstr>
      <vt:lpstr>The CPU card in the server</vt:lpstr>
      <vt:lpstr>concurrent programs</vt:lpstr>
      <vt:lpstr>Concurrent programs</vt:lpstr>
      <vt:lpstr>Puzzle this creates</vt:lpstr>
      <vt:lpstr>How Linux evolved</vt:lpstr>
      <vt:lpstr>How Linux evolved</vt:lpstr>
      <vt:lpstr>How the scheduler evolved</vt:lpstr>
      <vt:lpstr>Yet we still see Dramatic Slowdowns!</vt:lpstr>
      <vt:lpstr>NUMA consistency?</vt:lpstr>
      <vt:lpstr>Default Last-Level Cache policy</vt:lpstr>
      <vt:lpstr>Cache coherency models</vt:lpstr>
      <vt:lpstr>How to get into trouble</vt:lpstr>
      <vt:lpstr>Cost example, in Pictures</vt:lpstr>
      <vt:lpstr>Cost example, in Pictures</vt:lpstr>
      <vt:lpstr>Cost example, in Pictures</vt:lpstr>
      <vt:lpstr>Terminology: “Sending a message”</vt:lpstr>
      <vt:lpstr>Linux Kernel locking</vt:lpstr>
      <vt:lpstr>An Analysis of Linux Scalability  to Many Cores</vt:lpstr>
      <vt:lpstr>What is scalability?</vt:lpstr>
      <vt:lpstr>Why look at the OS kernel?</vt:lpstr>
      <vt:lpstr>Speculation about kernel scalability</vt:lpstr>
      <vt:lpstr>Analyzing scalability of Linux</vt:lpstr>
      <vt:lpstr>Contributions</vt:lpstr>
      <vt:lpstr>Method</vt:lpstr>
      <vt:lpstr>Method</vt:lpstr>
      <vt:lpstr>Method</vt:lpstr>
      <vt:lpstr>Method</vt:lpstr>
      <vt:lpstr>Method</vt:lpstr>
      <vt:lpstr>Method</vt:lpstr>
      <vt:lpstr>Off-the-shelf 48-core server</vt:lpstr>
      <vt:lpstr>Poor scaling on stock Linux kernel</vt:lpstr>
      <vt:lpstr>Exim (Linux Email Server) on stock Linux: collapse </vt:lpstr>
      <vt:lpstr>Exim (Linux Email Server) on stock Linux: collapse </vt:lpstr>
      <vt:lpstr>Exim (Linux Email Server) on stock Linux: collapse </vt:lpstr>
      <vt:lpstr>Oprofile shows an obvious problem</vt:lpstr>
      <vt:lpstr>Oprofile shows an obvious problem</vt:lpstr>
      <vt:lpstr>Oprofile shows an obvious problem</vt:lpstr>
      <vt:lpstr>Bottleneck: reading mount table</vt:lpstr>
      <vt:lpstr>Bottleneck: reading mount table</vt:lpstr>
      <vt:lpstr>Bottleneck: reading mount table</vt:lpstr>
      <vt:lpstr>Bottleneck: reading mount table</vt:lpstr>
      <vt:lpstr>Linux spin lock implementation</vt:lpstr>
      <vt:lpstr>Linux spin lock implementation</vt:lpstr>
      <vt:lpstr>Linux spin lock implementation</vt:lpstr>
      <vt:lpstr>PowerPoint Presentation</vt:lpstr>
      <vt:lpstr>Linux spin lock implementation</vt:lpstr>
      <vt:lpstr>Linux spin lock implementation</vt:lpstr>
      <vt:lpstr>Linux spin lock implementation</vt:lpstr>
      <vt:lpstr>Linux spin lock implementation</vt:lpstr>
      <vt:lpstr>Linux spin lock implemeNTATION</vt:lpstr>
      <vt:lpstr>Scalability collapse caused by  non-scalable locks [Anderson 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Bottleneck: reading mount table</vt:lpstr>
      <vt:lpstr>Solution: per-core mount caches</vt:lpstr>
      <vt:lpstr>Solution: per-core mount caches</vt:lpstr>
      <vt:lpstr>Solution: per-core mount caches</vt:lpstr>
      <vt:lpstr>Solution: per-core mount caches</vt:lpstr>
      <vt:lpstr>Per-core lookup: scalability is better</vt:lpstr>
      <vt:lpstr>Per-core lookup: scalability is better</vt:lpstr>
      <vt:lpstr>No obvious bottlenecks</vt:lpstr>
      <vt:lpstr>No obvious bottlenecks</vt:lpstr>
      <vt:lpstr>No obvious bottlenecks</vt:lpstr>
      <vt:lpstr>No obvious bottlenecks</vt:lpstr>
      <vt:lpstr>Bottleneck: reference counting</vt:lpstr>
      <vt:lpstr>Bottleneck: reference counting</vt:lpstr>
      <vt:lpstr>Bottleneck: reference counting</vt:lpstr>
      <vt:lpstr>Reading reference count is slow</vt:lpstr>
      <vt:lpstr>Reading reference count is slow</vt:lpstr>
      <vt:lpstr>Reading reference count is slow</vt:lpstr>
      <vt:lpstr>Reading the reference count delays memory  operations from other cores</vt:lpstr>
      <vt:lpstr>Reading the reference count delays memory  operations from other cores</vt:lpstr>
      <vt:lpstr>Reading the reference count delays memory  operations from other cores</vt:lpstr>
      <vt:lpstr>Reading the reference count delays memory  operations from other cores</vt:lpstr>
      <vt:lpstr>Reading the reference count delays memory  operations from other cores</vt:lpstr>
      <vt:lpstr>Reading the reference count delays memory  operations from other cores</vt:lpstr>
      <vt:lpstr>Reading the reference count delays memory  operations from other cores</vt:lpstr>
      <vt:lpstr>Reading the reference count delays memory  operations from other cores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Solution: sloppy counters</vt:lpstr>
      <vt:lpstr>Properties of sloppy counters</vt:lpstr>
      <vt:lpstr>Sloppy counters: more scalability</vt:lpstr>
      <vt:lpstr>Sloppy counters: more scalability</vt:lpstr>
      <vt:lpstr>Summary of changes</vt:lpstr>
      <vt:lpstr>Handful of known techniques [Cantrill 08]</vt:lpstr>
      <vt:lpstr>Better scaling with MIT modifications</vt:lpstr>
      <vt:lpstr>Same MIT Group Also Created “Hot spot Detector” Tool</vt:lpstr>
      <vt:lpstr>Commuter  finds non-scalable cases in Linux</vt:lpstr>
      <vt:lpstr>Commuter  finds non-scalable cases in Linux</vt:lpstr>
      <vt:lpstr>Using Commuter</vt:lpstr>
      <vt:lpstr>Commutative operations can be  made  to scale</vt:lpstr>
      <vt:lpstr>Broad Conclusions?</vt:lpstr>
      <vt:lpstr>What should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204</cp:revision>
  <dcterms:created xsi:type="dcterms:W3CDTF">2017-12-19T18:11:25Z</dcterms:created>
  <dcterms:modified xsi:type="dcterms:W3CDTF">2018-03-10T18:29:05Z</dcterms:modified>
</cp:coreProperties>
</file>