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56" r:id="rId2"/>
    <p:sldId id="313" r:id="rId3"/>
    <p:sldId id="295" r:id="rId4"/>
    <p:sldId id="261" r:id="rId5"/>
    <p:sldId id="296" r:id="rId6"/>
    <p:sldId id="309" r:id="rId7"/>
    <p:sldId id="268" r:id="rId8"/>
    <p:sldId id="314" r:id="rId9"/>
    <p:sldId id="269" r:id="rId10"/>
    <p:sldId id="262" r:id="rId11"/>
    <p:sldId id="263" r:id="rId12"/>
    <p:sldId id="270" r:id="rId13"/>
    <p:sldId id="316" r:id="rId14"/>
    <p:sldId id="271" r:id="rId15"/>
    <p:sldId id="317" r:id="rId16"/>
    <p:sldId id="272" r:id="rId17"/>
    <p:sldId id="300" r:id="rId18"/>
    <p:sldId id="264" r:id="rId19"/>
    <p:sldId id="273" r:id="rId20"/>
    <p:sldId id="319" r:id="rId21"/>
    <p:sldId id="318" r:id="rId22"/>
    <p:sldId id="315" r:id="rId23"/>
    <p:sldId id="274" r:id="rId24"/>
    <p:sldId id="275" r:id="rId25"/>
    <p:sldId id="276" r:id="rId26"/>
    <p:sldId id="277" r:id="rId27"/>
    <p:sldId id="281" r:id="rId28"/>
    <p:sldId id="278" r:id="rId29"/>
    <p:sldId id="301" r:id="rId30"/>
    <p:sldId id="302" r:id="rId31"/>
    <p:sldId id="303" r:id="rId32"/>
    <p:sldId id="304" r:id="rId33"/>
    <p:sldId id="310" r:id="rId34"/>
    <p:sldId id="297" r:id="rId35"/>
    <p:sldId id="294" r:id="rId36"/>
    <p:sldId id="279" r:id="rId37"/>
    <p:sldId id="282" r:id="rId38"/>
    <p:sldId id="283" r:id="rId39"/>
    <p:sldId id="284" r:id="rId40"/>
    <p:sldId id="299" r:id="rId41"/>
    <p:sldId id="285" r:id="rId42"/>
    <p:sldId id="311" r:id="rId43"/>
    <p:sldId id="288" r:id="rId44"/>
    <p:sldId id="260" r:id="rId45"/>
    <p:sldId id="320" r:id="rId46"/>
    <p:sldId id="293"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51C459E-8AFD-4C88-A45E-D59C9A3879A0}">
          <p14:sldIdLst>
            <p14:sldId id="256"/>
            <p14:sldId id="313"/>
            <p14:sldId id="295"/>
            <p14:sldId id="261"/>
            <p14:sldId id="296"/>
            <p14:sldId id="309"/>
            <p14:sldId id="268"/>
            <p14:sldId id="314"/>
            <p14:sldId id="269"/>
            <p14:sldId id="262"/>
            <p14:sldId id="263"/>
            <p14:sldId id="270"/>
            <p14:sldId id="316"/>
            <p14:sldId id="271"/>
            <p14:sldId id="317"/>
            <p14:sldId id="272"/>
            <p14:sldId id="300"/>
            <p14:sldId id="264"/>
            <p14:sldId id="273"/>
            <p14:sldId id="319"/>
            <p14:sldId id="318"/>
            <p14:sldId id="315"/>
            <p14:sldId id="274"/>
            <p14:sldId id="275"/>
            <p14:sldId id="276"/>
            <p14:sldId id="277"/>
            <p14:sldId id="281"/>
            <p14:sldId id="278"/>
            <p14:sldId id="301"/>
            <p14:sldId id="302"/>
            <p14:sldId id="303"/>
            <p14:sldId id="304"/>
            <p14:sldId id="310"/>
            <p14:sldId id="297"/>
            <p14:sldId id="294"/>
            <p14:sldId id="279"/>
            <p14:sldId id="282"/>
            <p14:sldId id="283"/>
            <p14:sldId id="284"/>
            <p14:sldId id="299"/>
            <p14:sldId id="285"/>
            <p14:sldId id="311"/>
            <p14:sldId id="288"/>
            <p14:sldId id="260"/>
            <p14:sldId id="320"/>
            <p14:sldId id="29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50"/>
    <a:srgbClr val="1CADE4"/>
    <a:srgbClr val="FF0066"/>
    <a:srgbClr val="92D050"/>
    <a:srgbClr val="99CC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94660"/>
  </p:normalViewPr>
  <p:slideViewPr>
    <p:cSldViewPr snapToGrid="0">
      <p:cViewPr varScale="1">
        <p:scale>
          <a:sx n="109" d="100"/>
          <a:sy n="109" d="100"/>
        </p:scale>
        <p:origin x="636" y="108"/>
      </p:cViewPr>
      <p:guideLst/>
    </p:cSldViewPr>
  </p:slideViewPr>
  <p:notesTextViewPr>
    <p:cViewPr>
      <p:scale>
        <a:sx n="1" d="1"/>
        <a:sy n="1" d="1"/>
      </p:scale>
      <p:origin x="0" y="0"/>
    </p:cViewPr>
  </p:notesTextViewPr>
  <p:notesViewPr>
    <p:cSldViewPr snapToGrid="0">
      <p:cViewPr varScale="1">
        <p:scale>
          <a:sx n="75" d="100"/>
          <a:sy n="75" d="100"/>
        </p:scale>
        <p:origin x="2970"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0579A-B1E4-47EB-8BA9-D99CA9E7BA07}" type="datetimeFigureOut">
              <a:rPr lang="en-US" smtClean="0"/>
              <a:t>3/12/2018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CDC88A-CD66-4609-884B-39722DAC333B}" type="slidenum">
              <a:rPr lang="en-US" smtClean="0"/>
              <a:t>‹#›</a:t>
            </a:fld>
            <a:endParaRPr lang="en-US"/>
          </a:p>
        </p:txBody>
      </p:sp>
    </p:spTree>
    <p:extLst>
      <p:ext uri="{BB962C8B-B14F-4D97-AF65-F5344CB8AC3E}">
        <p14:creationId xmlns:p14="http://schemas.microsoft.com/office/powerpoint/2010/main" val="753246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a:t>
            </a:fld>
            <a:endParaRPr lang="en-US"/>
          </a:p>
        </p:txBody>
      </p:sp>
    </p:spTree>
    <p:extLst>
      <p:ext uri="{BB962C8B-B14F-4D97-AF65-F5344CB8AC3E}">
        <p14:creationId xmlns:p14="http://schemas.microsoft.com/office/powerpoint/2010/main" val="1811064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SST is a way to share information that isn’t purely focused on high-volume streaming.  The model here is all-to-all interaction through a shared table.</a:t>
            </a:r>
          </a:p>
          <a:p>
            <a:br>
              <a:rPr lang="en-US" dirty="0"/>
            </a:br>
            <a:r>
              <a:rPr lang="en-US" dirty="0"/>
              <a:t>Every process can do updates, and every process can read the table.</a:t>
            </a:r>
          </a:p>
          <a:p>
            <a:endParaRPr lang="en-US" dirty="0"/>
          </a:p>
          <a:p>
            <a:r>
              <a:rPr lang="en-US" dirty="0"/>
              <a:t>We actually have to </a:t>
            </a:r>
            <a:r>
              <a:rPr lang="en-US" i="1" dirty="0"/>
              <a:t>implement </a:t>
            </a:r>
            <a:r>
              <a:rPr lang="en-US" dirty="0"/>
              <a:t>this table over RDMA.  RDMA doesn’t give it to us.  So the first thing is to have every process that uses Derecho allocate a copy of the whole table, locally, in DRAM close to where it runs Derecho.  With n processes, we end up with n local tables, each on a different machine.</a:t>
            </a:r>
          </a:p>
          <a:p>
            <a:endParaRPr lang="en-US" dirty="0"/>
          </a:p>
          <a:p>
            <a:r>
              <a:rPr lang="en-US" dirty="0"/>
              <a:t>Next, we make the rule that a process </a:t>
            </a:r>
            <a:r>
              <a:rPr lang="en-US" i="1" dirty="0"/>
              <a:t>owns</a:t>
            </a:r>
            <a:r>
              <a:rPr lang="en-US" dirty="0"/>
              <a:t> one row (and can change it), but can only </a:t>
            </a:r>
            <a:r>
              <a:rPr lang="en-US" i="1" dirty="0"/>
              <a:t>read </a:t>
            </a:r>
            <a:r>
              <a:rPr lang="en-US" dirty="0"/>
              <a:t>the other rows.  Here P owns the first row but can read the other two rows. </a:t>
            </a:r>
          </a:p>
          <a:p>
            <a:endParaRPr lang="en-US" dirty="0"/>
          </a:p>
          <a:p>
            <a:r>
              <a:rPr lang="en-US" dirty="0"/>
              <a:t>The columns are decided by the user of SST.  Here, the user is Derecho itself.</a:t>
            </a:r>
          </a:p>
          <a:p>
            <a:endParaRPr lang="en-US" dirty="0"/>
          </a:p>
          <a:p>
            <a:r>
              <a:rPr lang="en-US" dirty="0"/>
              <a:t>Updates occur locally.  So far, nothing is happening to get data from P to Q, so P can change the table all it likes and Q sees nothing.</a:t>
            </a:r>
          </a:p>
        </p:txBody>
      </p:sp>
      <p:sp>
        <p:nvSpPr>
          <p:cNvPr id="4" name="Slide Number Placeholder 3"/>
          <p:cNvSpPr>
            <a:spLocks noGrp="1"/>
          </p:cNvSpPr>
          <p:nvPr>
            <p:ph type="sldNum" sz="quarter" idx="10"/>
          </p:nvPr>
        </p:nvSpPr>
        <p:spPr/>
        <p:txBody>
          <a:bodyPr/>
          <a:lstStyle/>
          <a:p>
            <a:fld id="{DACDC88A-CD66-4609-884B-39722DAC333B}" type="slidenum">
              <a:rPr lang="en-US" smtClean="0"/>
              <a:t>10</a:t>
            </a:fld>
            <a:endParaRPr lang="en-US"/>
          </a:p>
        </p:txBody>
      </p:sp>
    </p:spTree>
    <p:extLst>
      <p:ext uri="{BB962C8B-B14F-4D97-AF65-F5344CB8AC3E}">
        <p14:creationId xmlns:p14="http://schemas.microsoft.com/office/powerpoint/2010/main" val="4025635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SST Push operation occurs, Derecho uses one-sided RDMA to send P’s updates to Q and R.  Now we will see bytes traverse the network.</a:t>
            </a:r>
          </a:p>
          <a:p>
            <a:endParaRPr lang="en-US" dirty="0"/>
          </a:p>
          <a:p>
            <a:r>
              <a:rPr lang="en-US" dirty="0"/>
              <a:t>Nothing actually tells Q that P’s row changed.   But if Q scans periodically, it will notice.  This is like having an open file folder on your desktop and then seeing that when some other thing updates it, the open folder updates to show you the new contents.</a:t>
            </a:r>
          </a:p>
          <a:p>
            <a:endParaRPr lang="en-US" dirty="0"/>
          </a:p>
          <a:p>
            <a:r>
              <a:rPr lang="en-US" dirty="0"/>
              <a:t>Keep in mind that Q can update the Q row, but has read-only access to P’s row.  So when P did this update, and copied the data to Q, that’s the only situation where that specific row could change, from Q’s perspective.</a:t>
            </a:r>
          </a:p>
          <a:p>
            <a:endParaRPr lang="en-US" dirty="0"/>
          </a:p>
          <a:p>
            <a:r>
              <a:rPr lang="en-US" dirty="0"/>
              <a:t>The key point: P is writing directly into Q’s memory with Q not involved at all.  Q does grant permission ahead of time, but then doesn’t even know this is happening (well, if Q looks at the data segment owned by P, it sees the updates.  But there is no interrupt).</a:t>
            </a:r>
          </a:p>
          <a:p>
            <a:br>
              <a:rPr lang="en-US" dirty="0"/>
            </a:br>
            <a:r>
              <a:rPr lang="en-US" dirty="0"/>
              <a:t>So this replicated table is an illusion created by copying, done by the RDMA hardware.</a:t>
            </a:r>
          </a:p>
        </p:txBody>
      </p:sp>
      <p:sp>
        <p:nvSpPr>
          <p:cNvPr id="4" name="Slide Number Placeholder 3"/>
          <p:cNvSpPr>
            <a:spLocks noGrp="1"/>
          </p:cNvSpPr>
          <p:nvPr>
            <p:ph type="sldNum" sz="quarter" idx="10"/>
          </p:nvPr>
        </p:nvSpPr>
        <p:spPr/>
        <p:txBody>
          <a:bodyPr/>
          <a:lstStyle/>
          <a:p>
            <a:fld id="{DACDC88A-CD66-4609-884B-39722DAC333B}" type="slidenum">
              <a:rPr lang="en-US" smtClean="0"/>
              <a:t>11</a:t>
            </a:fld>
            <a:endParaRPr lang="en-US"/>
          </a:p>
        </p:txBody>
      </p:sp>
    </p:spTree>
    <p:extLst>
      <p:ext uri="{BB962C8B-B14F-4D97-AF65-F5344CB8AC3E}">
        <p14:creationId xmlns:p14="http://schemas.microsoft.com/office/powerpoint/2010/main" val="10138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don’t want to add locks because with RDMA, those are very expensive.</a:t>
            </a:r>
          </a:p>
          <a:p>
            <a:endParaRPr lang="en-US" dirty="0"/>
          </a:p>
          <a:p>
            <a:r>
              <a:rPr lang="en-US" dirty="0"/>
              <a:t>So we have a pattern of all-to-all updates flowing constantly from every machine to every other machine.  (In actual fact the flow occurs only within individual shards, not within the entire group, but that’s a detail we don’t need to worry about: for today the pattern of traffic is more important than whether there are n</a:t>
            </a:r>
            <a:r>
              <a:rPr lang="en-US" baseline="30000" dirty="0"/>
              <a:t>2</a:t>
            </a:r>
            <a:r>
              <a:rPr lang="en-US" dirty="0"/>
              <a:t> SST connections or a smaller number… in actual fact there </a:t>
            </a:r>
            <a:r>
              <a:rPr lang="en-US" i="1" dirty="0"/>
              <a:t>are </a:t>
            </a:r>
            <a:r>
              <a:rPr lang="en-US" dirty="0"/>
              <a:t>a total of n</a:t>
            </a:r>
            <a:r>
              <a:rPr lang="en-US" baseline="30000" dirty="0"/>
              <a:t>2</a:t>
            </a:r>
            <a:r>
              <a:rPr lang="en-US" dirty="0"/>
              <a:t> connections, but SST is only using small subsets of them in an active way.  This is getting very technical so we won’t fuss about it today).</a:t>
            </a:r>
          </a:p>
          <a:p>
            <a:endParaRPr lang="en-US" dirty="0"/>
          </a:p>
          <a:p>
            <a:r>
              <a:rPr lang="en-US" dirty="0"/>
              <a:t>So what’s the key idea?  It goes back to that 2-phase commit from the prior slide.  Suppose that P’s messages to Q were passed through the SST.  And Q,R,S, </a:t>
            </a:r>
            <a:r>
              <a:rPr lang="en-US" dirty="0" err="1"/>
              <a:t>etc</a:t>
            </a:r>
            <a:r>
              <a:rPr lang="en-US" dirty="0"/>
              <a:t> responded through the SST.  We can perhaps replace all the messages with smaller transfers of just updates to rows: a few integers at a time.  </a:t>
            </a:r>
          </a:p>
          <a:p>
            <a:endParaRPr lang="en-US" dirty="0"/>
          </a:p>
          <a:p>
            <a:r>
              <a:rPr lang="en-US" dirty="0"/>
              <a:t>Then P can send continuously and can actually launch </a:t>
            </a:r>
            <a:r>
              <a:rPr lang="en-US" dirty="0" err="1"/>
              <a:t>Paxos</a:t>
            </a:r>
            <a:r>
              <a:rPr lang="en-US" dirty="0"/>
              <a:t> “votes” continuously.  Responses continuously flow back.   And </a:t>
            </a:r>
            <a:r>
              <a:rPr lang="en-US" dirty="0" err="1"/>
              <a:t>Paxos</a:t>
            </a:r>
            <a:r>
              <a:rPr lang="en-US" dirty="0"/>
              <a:t> commit decisions can occur in batches.  We eliminate the pauses and also the message structure overheads, which can be large (a message has to be formatted, parsed, and interrupts occur… very costly in Linux.  SST just moves the data and has zero overheads in these senses!)</a:t>
            </a:r>
          </a:p>
        </p:txBody>
      </p:sp>
      <p:sp>
        <p:nvSpPr>
          <p:cNvPr id="4" name="Slide Number Placeholder 3"/>
          <p:cNvSpPr>
            <a:spLocks noGrp="1"/>
          </p:cNvSpPr>
          <p:nvPr>
            <p:ph type="sldNum" sz="quarter" idx="10"/>
          </p:nvPr>
        </p:nvSpPr>
        <p:spPr/>
        <p:txBody>
          <a:bodyPr/>
          <a:lstStyle/>
          <a:p>
            <a:fld id="{DACDC88A-CD66-4609-884B-39722DAC333B}" type="slidenum">
              <a:rPr lang="en-US" smtClean="0"/>
              <a:t>12</a:t>
            </a:fld>
            <a:endParaRPr lang="en-US"/>
          </a:p>
        </p:txBody>
      </p:sp>
    </p:spTree>
    <p:extLst>
      <p:ext uri="{BB962C8B-B14F-4D97-AF65-F5344CB8AC3E}">
        <p14:creationId xmlns:p14="http://schemas.microsoft.com/office/powerpoint/2010/main" val="3016302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coding style we used to implement Derecho.  We code our 2PC and similar interactions in this slightly strange way.</a:t>
            </a:r>
          </a:p>
          <a:p>
            <a:endParaRPr lang="en-US" dirty="0"/>
          </a:p>
          <a:p>
            <a:r>
              <a:rPr lang="en-US" dirty="0"/>
              <a:t>The code here would be used </a:t>
            </a:r>
            <a:r>
              <a:rPr lang="en-US" i="1" dirty="0"/>
              <a:t>inside</a:t>
            </a:r>
            <a:r>
              <a:rPr lang="en-US" dirty="0"/>
              <a:t> Derecho.  This is not something you would use.</a:t>
            </a:r>
          </a:p>
          <a:p>
            <a:endParaRPr lang="en-US" dirty="0"/>
          </a:p>
          <a:p>
            <a:r>
              <a:rPr lang="en-US" dirty="0"/>
              <a:t>Derecho has a thread in every process that loops and keeps evaluating these if statements that run over the SST table to notice changes.</a:t>
            </a:r>
          </a:p>
          <a:p>
            <a:endParaRPr lang="en-US" dirty="0"/>
          </a:p>
          <a:p>
            <a:r>
              <a:rPr lang="en-US" dirty="0"/>
              <a:t>This is actually very efficient.  See Derecho paper for full details!</a:t>
            </a:r>
          </a:p>
        </p:txBody>
      </p:sp>
      <p:sp>
        <p:nvSpPr>
          <p:cNvPr id="4" name="Slide Number Placeholder 3"/>
          <p:cNvSpPr>
            <a:spLocks noGrp="1"/>
          </p:cNvSpPr>
          <p:nvPr>
            <p:ph type="sldNum" sz="quarter" idx="10"/>
          </p:nvPr>
        </p:nvSpPr>
        <p:spPr/>
        <p:txBody>
          <a:bodyPr/>
          <a:lstStyle/>
          <a:p>
            <a:fld id="{DACDC88A-CD66-4609-884B-39722DAC333B}" type="slidenum">
              <a:rPr lang="en-US" smtClean="0"/>
              <a:t>13</a:t>
            </a:fld>
            <a:endParaRPr lang="en-US"/>
          </a:p>
        </p:txBody>
      </p:sp>
    </p:spTree>
    <p:extLst>
      <p:ext uri="{BB962C8B-B14F-4D97-AF65-F5344CB8AC3E}">
        <p14:creationId xmlns:p14="http://schemas.microsoft.com/office/powerpoint/2010/main" val="299085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Idea: if values change under your feet, at least have them change is just one direction.  Like counters that only get bigger.</a:t>
            </a:r>
          </a:p>
          <a:p>
            <a:br>
              <a:rPr lang="en-US" dirty="0"/>
            </a:br>
            <a:r>
              <a:rPr lang="en-US" dirty="0"/>
              <a:t>This makes it way easier to code those if statements.</a:t>
            </a:r>
          </a:p>
        </p:txBody>
      </p:sp>
      <p:sp>
        <p:nvSpPr>
          <p:cNvPr id="4" name="Slide Number Placeholder 3"/>
          <p:cNvSpPr>
            <a:spLocks noGrp="1"/>
          </p:cNvSpPr>
          <p:nvPr>
            <p:ph type="sldNum" sz="quarter" idx="10"/>
          </p:nvPr>
        </p:nvSpPr>
        <p:spPr/>
        <p:txBody>
          <a:bodyPr/>
          <a:lstStyle/>
          <a:p>
            <a:fld id="{DACDC88A-CD66-4609-884B-39722DAC333B}" type="slidenum">
              <a:rPr lang="en-US" smtClean="0"/>
              <a:t>14</a:t>
            </a:fld>
            <a:endParaRPr lang="en-US"/>
          </a:p>
        </p:txBody>
      </p:sp>
    </p:spTree>
    <p:extLst>
      <p:ext uri="{BB962C8B-B14F-4D97-AF65-F5344CB8AC3E}">
        <p14:creationId xmlns:p14="http://schemas.microsoft.com/office/powerpoint/2010/main" val="2636214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idea used in Derecho to make deductions about batches of events.</a:t>
            </a:r>
          </a:p>
          <a:p>
            <a:endParaRPr lang="en-US" dirty="0"/>
          </a:p>
          <a:p>
            <a:r>
              <a:rPr lang="en-US" dirty="0"/>
              <a:t>Basically, if we noticed that, say, message 18 is deliverable, we design our predicates so that we can safely infer that all messages 0-18 are deliverable as a batch.</a:t>
            </a:r>
          </a:p>
          <a:p>
            <a:endParaRPr lang="en-US" dirty="0"/>
          </a:p>
          <a:p>
            <a:r>
              <a:rPr lang="en-US" dirty="0"/>
              <a:t>It gives us a very efficient way to do work in “chunks” (batches).  For example, a batch of 2PC commit actions can be performed all at once using this coding style.</a:t>
            </a:r>
          </a:p>
        </p:txBody>
      </p:sp>
      <p:sp>
        <p:nvSpPr>
          <p:cNvPr id="4" name="Slide Number Placeholder 3"/>
          <p:cNvSpPr>
            <a:spLocks noGrp="1"/>
          </p:cNvSpPr>
          <p:nvPr>
            <p:ph type="sldNum" sz="quarter" idx="10"/>
          </p:nvPr>
        </p:nvSpPr>
        <p:spPr/>
        <p:txBody>
          <a:bodyPr/>
          <a:lstStyle/>
          <a:p>
            <a:fld id="{DACDC88A-CD66-4609-884B-39722DAC333B}" type="slidenum">
              <a:rPr lang="en-US" smtClean="0"/>
              <a:t>15</a:t>
            </a:fld>
            <a:endParaRPr lang="en-US"/>
          </a:p>
        </p:txBody>
      </p:sp>
    </p:spTree>
    <p:extLst>
      <p:ext uri="{BB962C8B-B14F-4D97-AF65-F5344CB8AC3E}">
        <p14:creationId xmlns:p14="http://schemas.microsoft.com/office/powerpoint/2010/main" val="384569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 point?  The hardware is forcing us to rethink how we write code.  It isn’t terribly hard to do, but if you don’t do it you are in the old “pause during round-trip interactions” model that was so slow.  RDMA won’t turn out to help.</a:t>
            </a:r>
          </a:p>
          <a:p>
            <a:endParaRPr lang="en-US" dirty="0"/>
          </a:p>
          <a:p>
            <a:r>
              <a:rPr lang="en-US" dirty="0"/>
              <a:t>A good mental image is this: Imagine that you are driving a car with an infinite speed button.  But each time you press it, you just get as far as the next group of cars and then have to slow down (you aren’t supposed to crash into them).  The button won’t help much.  You won’t get home earlier.</a:t>
            </a:r>
          </a:p>
          <a:p>
            <a:endParaRPr lang="en-US" dirty="0"/>
          </a:p>
          <a:p>
            <a:r>
              <a:rPr lang="en-US" dirty="0"/>
              <a:t>The new programming style has given us a way to get rid of these pause events, by using the SST.  We actually could have programmed the SST to exchange real messages (Derecho has this, called the SSTMC layer), but that would use a lot of space.  So the mixture here is of direct overwriting of cells in the SST, no pauses, and batch reasoning.  It wasn’t so hard to do, but is a bit mind-twisting when you first see it.</a:t>
            </a:r>
          </a:p>
          <a:p>
            <a:br>
              <a:rPr lang="en-US" dirty="0"/>
            </a:br>
            <a:r>
              <a:rPr lang="en-US" dirty="0"/>
              <a:t>This is one reason RDMA is slow to enter the cloud.  It is a harder technology to use than you may expect.  Easy to use just like message passing, but the ideal value requires programming with it in a new way.</a:t>
            </a:r>
          </a:p>
        </p:txBody>
      </p:sp>
      <p:sp>
        <p:nvSpPr>
          <p:cNvPr id="4" name="Slide Number Placeholder 3"/>
          <p:cNvSpPr>
            <a:spLocks noGrp="1"/>
          </p:cNvSpPr>
          <p:nvPr>
            <p:ph type="sldNum" sz="quarter" idx="10"/>
          </p:nvPr>
        </p:nvSpPr>
        <p:spPr/>
        <p:txBody>
          <a:bodyPr/>
          <a:lstStyle/>
          <a:p>
            <a:fld id="{DACDC88A-CD66-4609-884B-39722DAC333B}" type="slidenum">
              <a:rPr lang="en-US" smtClean="0"/>
              <a:t>16</a:t>
            </a:fld>
            <a:endParaRPr lang="en-US"/>
          </a:p>
        </p:txBody>
      </p:sp>
    </p:spTree>
    <p:extLst>
      <p:ext uri="{BB962C8B-B14F-4D97-AF65-F5344CB8AC3E}">
        <p14:creationId xmlns:p14="http://schemas.microsoft.com/office/powerpoint/2010/main" val="2539852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story is seen again and again!</a:t>
            </a:r>
          </a:p>
        </p:txBody>
      </p:sp>
      <p:sp>
        <p:nvSpPr>
          <p:cNvPr id="4" name="Slide Number Placeholder 3"/>
          <p:cNvSpPr>
            <a:spLocks noGrp="1"/>
          </p:cNvSpPr>
          <p:nvPr>
            <p:ph type="sldNum" sz="quarter" idx="10"/>
          </p:nvPr>
        </p:nvSpPr>
        <p:spPr/>
        <p:txBody>
          <a:bodyPr/>
          <a:lstStyle/>
          <a:p>
            <a:fld id="{DACDC88A-CD66-4609-884B-39722DAC333B}" type="slidenum">
              <a:rPr lang="en-US" smtClean="0"/>
              <a:t>17</a:t>
            </a:fld>
            <a:endParaRPr lang="en-US"/>
          </a:p>
        </p:txBody>
      </p:sp>
    </p:spTree>
    <p:extLst>
      <p:ext uri="{BB962C8B-B14F-4D97-AF65-F5344CB8AC3E}">
        <p14:creationId xmlns:p14="http://schemas.microsoft.com/office/powerpoint/2010/main" val="64382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slides for the 2PC story, just explained again.</a:t>
            </a:r>
          </a:p>
        </p:txBody>
      </p:sp>
      <p:sp>
        <p:nvSpPr>
          <p:cNvPr id="4" name="Slide Number Placeholder 3"/>
          <p:cNvSpPr>
            <a:spLocks noGrp="1"/>
          </p:cNvSpPr>
          <p:nvPr>
            <p:ph type="sldNum" sz="quarter" idx="10"/>
          </p:nvPr>
        </p:nvSpPr>
        <p:spPr/>
        <p:txBody>
          <a:bodyPr/>
          <a:lstStyle/>
          <a:p>
            <a:fld id="{DACDC88A-CD66-4609-884B-39722DAC333B}" type="slidenum">
              <a:rPr lang="en-US" smtClean="0"/>
              <a:t>18</a:t>
            </a:fld>
            <a:endParaRPr lang="en-US"/>
          </a:p>
        </p:txBody>
      </p:sp>
    </p:spTree>
    <p:extLst>
      <p:ext uri="{BB962C8B-B14F-4D97-AF65-F5344CB8AC3E}">
        <p14:creationId xmlns:p14="http://schemas.microsoft.com/office/powerpoint/2010/main" val="154616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interesting:  With a single 2PC encoded into the SST, it doesn’t run any differently than using messages for the 2PC exchanges.</a:t>
            </a:r>
          </a:p>
          <a:p>
            <a:endParaRPr lang="en-US" dirty="0"/>
          </a:p>
          <a:p>
            <a:r>
              <a:rPr lang="en-US" dirty="0"/>
              <a:t>But with a long series of 2PC operations running in a steady stream, SST lets Derecho get big efficiencies from batching!  Suddenly the batching and lock-free sharing model starts to seem way more efficient and interesting.</a:t>
            </a:r>
          </a:p>
          <a:p>
            <a:endParaRPr lang="en-US" dirty="0"/>
          </a:p>
          <a:p>
            <a:r>
              <a:rPr lang="en-US" dirty="0"/>
              <a:t>Think about 1000 2PC interactions in a shard with 5 members.  Each 2PC would have required 4000 messages for inquiry, 4000 responses, 4000 commits.  Maybe 4000 acks.  So perhaps 1000*12000 = 12M messages.  Each message had to be created, sent, triggers an interrupt, gets parsed, then space is recycled.  Overheads are insane.</a:t>
            </a:r>
          </a:p>
          <a:p>
            <a:endParaRPr lang="en-US" dirty="0"/>
          </a:p>
          <a:p>
            <a:r>
              <a:rPr lang="en-US" dirty="0"/>
              <a:t>With SST, we implement this using counters that we overwrite.  No overheads and basically, SST only sends data that actually changes, so very efficient.  We do the 2PC actions in batches (all the ones that can finish at once).  Suddenly our 12M messages are entirely gone, and we are just looking at the data movement, which is kind of like updating a NUMA memory unit.  </a:t>
            </a:r>
          </a:p>
          <a:p>
            <a:endParaRPr lang="en-US" dirty="0"/>
          </a:p>
          <a:p>
            <a:r>
              <a:rPr lang="en-US" dirty="0"/>
              <a:t>Is it surprising that Derecho can do the same set of 2PC interactions 10,000 faster?</a:t>
            </a:r>
          </a:p>
        </p:txBody>
      </p:sp>
      <p:sp>
        <p:nvSpPr>
          <p:cNvPr id="4" name="Slide Number Placeholder 3"/>
          <p:cNvSpPr>
            <a:spLocks noGrp="1"/>
          </p:cNvSpPr>
          <p:nvPr>
            <p:ph type="sldNum" sz="quarter" idx="10"/>
          </p:nvPr>
        </p:nvSpPr>
        <p:spPr/>
        <p:txBody>
          <a:bodyPr/>
          <a:lstStyle/>
          <a:p>
            <a:fld id="{DACDC88A-CD66-4609-884B-39722DAC333B}" type="slidenum">
              <a:rPr lang="en-US" smtClean="0"/>
              <a:t>19</a:t>
            </a:fld>
            <a:endParaRPr lang="en-US"/>
          </a:p>
        </p:txBody>
      </p:sp>
    </p:spTree>
    <p:extLst>
      <p:ext uri="{BB962C8B-B14F-4D97-AF65-F5344CB8AC3E}">
        <p14:creationId xmlns:p14="http://schemas.microsoft.com/office/powerpoint/2010/main" val="213370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Derecho wins using RDMA.  But is RDMA really working in the cloud?</a:t>
            </a:r>
          </a:p>
          <a:p>
            <a:endParaRPr lang="en-US" dirty="0"/>
          </a:p>
          <a:p>
            <a:r>
              <a:rPr lang="en-US" dirty="0"/>
              <a:t>Bad news: only “sort of”.  It works at Microsoft in Azure, and at Google.  But nowhere else.</a:t>
            </a:r>
          </a:p>
        </p:txBody>
      </p:sp>
      <p:sp>
        <p:nvSpPr>
          <p:cNvPr id="4" name="Slide Number Placeholder 3"/>
          <p:cNvSpPr>
            <a:spLocks noGrp="1"/>
          </p:cNvSpPr>
          <p:nvPr>
            <p:ph type="sldNum" sz="quarter" idx="10"/>
          </p:nvPr>
        </p:nvSpPr>
        <p:spPr/>
        <p:txBody>
          <a:bodyPr/>
          <a:lstStyle/>
          <a:p>
            <a:fld id="{DACDC88A-CD66-4609-884B-39722DAC333B}" type="slidenum">
              <a:rPr lang="en-US" smtClean="0"/>
              <a:t>2</a:t>
            </a:fld>
            <a:endParaRPr lang="en-US"/>
          </a:p>
        </p:txBody>
      </p:sp>
    </p:spTree>
    <p:extLst>
      <p:ext uri="{BB962C8B-B14F-4D97-AF65-F5344CB8AC3E}">
        <p14:creationId xmlns:p14="http://schemas.microsoft.com/office/powerpoint/2010/main" val="9234834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20</a:t>
            </a:fld>
            <a:endParaRPr lang="en-US"/>
          </a:p>
        </p:txBody>
      </p:sp>
    </p:spTree>
    <p:extLst>
      <p:ext uri="{BB962C8B-B14F-4D97-AF65-F5344CB8AC3E}">
        <p14:creationId xmlns:p14="http://schemas.microsoft.com/office/powerpoint/2010/main" val="1215483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21</a:t>
            </a:fld>
            <a:endParaRPr lang="en-US"/>
          </a:p>
        </p:txBody>
      </p:sp>
    </p:spTree>
    <p:extLst>
      <p:ext uri="{BB962C8B-B14F-4D97-AF65-F5344CB8AC3E}">
        <p14:creationId xmlns:p14="http://schemas.microsoft.com/office/powerpoint/2010/main" val="37102649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we don’t really know all about it. You can read the paper for more information.</a:t>
            </a:r>
          </a:p>
          <a:p>
            <a:endParaRPr lang="en-US" dirty="0"/>
          </a:p>
          <a:p>
            <a:r>
              <a:rPr lang="en-US" dirty="0"/>
              <a:t>The point is: to build Derecho we invented a whole new multi-TCP thing, and a whole new way of coding </a:t>
            </a:r>
            <a:r>
              <a:rPr lang="en-US" dirty="0" err="1"/>
              <a:t>Paxos</a:t>
            </a:r>
            <a:r>
              <a:rPr lang="en-US" dirty="0"/>
              <a:t>.  This is insane but to really leverage the hardware we had no choice!</a:t>
            </a:r>
          </a:p>
        </p:txBody>
      </p:sp>
      <p:sp>
        <p:nvSpPr>
          <p:cNvPr id="4" name="Slide Number Placeholder 3"/>
          <p:cNvSpPr>
            <a:spLocks noGrp="1"/>
          </p:cNvSpPr>
          <p:nvPr>
            <p:ph type="sldNum" sz="quarter" idx="10"/>
          </p:nvPr>
        </p:nvSpPr>
        <p:spPr/>
        <p:txBody>
          <a:bodyPr/>
          <a:lstStyle/>
          <a:p>
            <a:fld id="{DACDC88A-CD66-4609-884B-39722DAC333B}" type="slidenum">
              <a:rPr lang="en-US" smtClean="0"/>
              <a:t>22</a:t>
            </a:fld>
            <a:endParaRPr lang="en-US"/>
          </a:p>
        </p:txBody>
      </p:sp>
    </p:spTree>
    <p:extLst>
      <p:ext uri="{BB962C8B-B14F-4D97-AF65-F5344CB8AC3E}">
        <p14:creationId xmlns:p14="http://schemas.microsoft.com/office/powerpoint/2010/main" val="1124205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 thing is… RDMA also would need to coexist with TCP.</a:t>
            </a:r>
            <a:br>
              <a:rPr lang="en-US" dirty="0"/>
            </a:br>
            <a:br>
              <a:rPr lang="en-US" dirty="0"/>
            </a:br>
            <a:r>
              <a:rPr lang="en-US" dirty="0"/>
              <a:t>That isn’t so easy either!</a:t>
            </a:r>
          </a:p>
        </p:txBody>
      </p:sp>
      <p:sp>
        <p:nvSpPr>
          <p:cNvPr id="4" name="Slide Number Placeholder 3"/>
          <p:cNvSpPr>
            <a:spLocks noGrp="1"/>
          </p:cNvSpPr>
          <p:nvPr>
            <p:ph type="sldNum" sz="quarter" idx="10"/>
          </p:nvPr>
        </p:nvSpPr>
        <p:spPr/>
        <p:txBody>
          <a:bodyPr/>
          <a:lstStyle/>
          <a:p>
            <a:fld id="{DACDC88A-CD66-4609-884B-39722DAC333B}" type="slidenum">
              <a:rPr lang="en-US" smtClean="0"/>
              <a:t>23</a:t>
            </a:fld>
            <a:endParaRPr lang="en-US"/>
          </a:p>
        </p:txBody>
      </p:sp>
    </p:spTree>
    <p:extLst>
      <p:ext uri="{BB962C8B-B14F-4D97-AF65-F5344CB8AC3E}">
        <p14:creationId xmlns:p14="http://schemas.microsoft.com/office/powerpoint/2010/main" val="38695504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could run both side by side.  But that uses a lot of extra power and cables.</a:t>
            </a:r>
          </a:p>
        </p:txBody>
      </p:sp>
      <p:sp>
        <p:nvSpPr>
          <p:cNvPr id="4" name="Slide Number Placeholder 3"/>
          <p:cNvSpPr>
            <a:spLocks noGrp="1"/>
          </p:cNvSpPr>
          <p:nvPr>
            <p:ph type="sldNum" sz="quarter" idx="10"/>
          </p:nvPr>
        </p:nvSpPr>
        <p:spPr/>
        <p:txBody>
          <a:bodyPr/>
          <a:lstStyle/>
          <a:p>
            <a:fld id="{DACDC88A-CD66-4609-884B-39722DAC333B}" type="slidenum">
              <a:rPr lang="en-US" smtClean="0"/>
              <a:t>24</a:t>
            </a:fld>
            <a:endParaRPr lang="en-US"/>
          </a:p>
        </p:txBody>
      </p:sp>
    </p:spTree>
    <p:extLst>
      <p:ext uri="{BB962C8B-B14F-4D97-AF65-F5344CB8AC3E}">
        <p14:creationId xmlns:p14="http://schemas.microsoft.com/office/powerpoint/2010/main" val="38557648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25</a:t>
            </a:fld>
            <a:endParaRPr lang="en-US"/>
          </a:p>
        </p:txBody>
      </p:sp>
    </p:spTree>
    <p:extLst>
      <p:ext uri="{BB962C8B-B14F-4D97-AF65-F5344CB8AC3E}">
        <p14:creationId xmlns:p14="http://schemas.microsoft.com/office/powerpoint/2010/main" val="26527318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26</a:t>
            </a:fld>
            <a:endParaRPr lang="en-US"/>
          </a:p>
        </p:txBody>
      </p:sp>
    </p:spTree>
    <p:extLst>
      <p:ext uri="{BB962C8B-B14F-4D97-AF65-F5344CB8AC3E}">
        <p14:creationId xmlns:p14="http://schemas.microsoft.com/office/powerpoint/2010/main" val="22683577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Sadly, just running RDMA on Ethernet has not been a simple thing.  It is just starting to work now, in 2018.</a:t>
            </a:r>
          </a:p>
        </p:txBody>
      </p:sp>
      <p:sp>
        <p:nvSpPr>
          <p:cNvPr id="4" name="Slide Number Placeholder 3"/>
          <p:cNvSpPr>
            <a:spLocks noGrp="1"/>
          </p:cNvSpPr>
          <p:nvPr>
            <p:ph type="sldNum" sz="quarter" idx="10"/>
          </p:nvPr>
        </p:nvSpPr>
        <p:spPr/>
        <p:txBody>
          <a:bodyPr/>
          <a:lstStyle/>
          <a:p>
            <a:fld id="{DACDC88A-CD66-4609-884B-39722DAC333B}" type="slidenum">
              <a:rPr lang="en-US" smtClean="0"/>
              <a:t>27</a:t>
            </a:fld>
            <a:endParaRPr lang="en-US"/>
          </a:p>
        </p:txBody>
      </p:sp>
    </p:spTree>
    <p:extLst>
      <p:ext uri="{BB962C8B-B14F-4D97-AF65-F5344CB8AC3E}">
        <p14:creationId xmlns:p14="http://schemas.microsoft.com/office/powerpoint/2010/main" val="13093808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28</a:t>
            </a:fld>
            <a:endParaRPr lang="en-US"/>
          </a:p>
        </p:txBody>
      </p:sp>
    </p:spTree>
    <p:extLst>
      <p:ext uri="{BB962C8B-B14F-4D97-AF65-F5344CB8AC3E}">
        <p14:creationId xmlns:p14="http://schemas.microsoft.com/office/powerpoint/2010/main" val="12516786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old and seemingly tangential story.  Ethernet once had a disruptive new technology called IP multicast (aka broadcast).</a:t>
            </a:r>
          </a:p>
          <a:p>
            <a:br>
              <a:rPr lang="en-US" dirty="0"/>
            </a:br>
            <a:r>
              <a:rPr lang="en-US" dirty="0"/>
              <a:t>People thought it would be awesome.</a:t>
            </a:r>
          </a:p>
          <a:p>
            <a:br>
              <a:rPr lang="en-US" dirty="0"/>
            </a:br>
            <a:r>
              <a:rPr lang="en-US" dirty="0"/>
              <a:t>Actually, it was disruptive in the negative sense.</a:t>
            </a:r>
          </a:p>
        </p:txBody>
      </p:sp>
      <p:sp>
        <p:nvSpPr>
          <p:cNvPr id="4" name="Slide Number Placeholder 3"/>
          <p:cNvSpPr>
            <a:spLocks noGrp="1"/>
          </p:cNvSpPr>
          <p:nvPr>
            <p:ph type="sldNum" sz="quarter" idx="10"/>
          </p:nvPr>
        </p:nvSpPr>
        <p:spPr/>
        <p:txBody>
          <a:bodyPr/>
          <a:lstStyle/>
          <a:p>
            <a:fld id="{DACDC88A-CD66-4609-884B-39722DAC333B}" type="slidenum">
              <a:rPr lang="en-US" smtClean="0"/>
              <a:t>29</a:t>
            </a:fld>
            <a:endParaRPr lang="en-US"/>
          </a:p>
        </p:txBody>
      </p:sp>
    </p:spTree>
    <p:extLst>
      <p:ext uri="{BB962C8B-B14F-4D97-AF65-F5344CB8AC3E}">
        <p14:creationId xmlns:p14="http://schemas.microsoft.com/office/powerpoint/2010/main" val="2720618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isn’t uncommon.  Rollouts are surprisingly painful and slow.  We’ll see why today.</a:t>
            </a:r>
          </a:p>
        </p:txBody>
      </p:sp>
      <p:sp>
        <p:nvSpPr>
          <p:cNvPr id="4" name="Slide Number Placeholder 3"/>
          <p:cNvSpPr>
            <a:spLocks noGrp="1"/>
          </p:cNvSpPr>
          <p:nvPr>
            <p:ph type="sldNum" sz="quarter" idx="10"/>
          </p:nvPr>
        </p:nvSpPr>
        <p:spPr/>
        <p:txBody>
          <a:bodyPr/>
          <a:lstStyle/>
          <a:p>
            <a:fld id="{DACDC88A-CD66-4609-884B-39722DAC333B}" type="slidenum">
              <a:rPr lang="en-US" smtClean="0"/>
              <a:t>3</a:t>
            </a:fld>
            <a:endParaRPr lang="en-US"/>
          </a:p>
        </p:txBody>
      </p:sp>
    </p:spTree>
    <p:extLst>
      <p:ext uri="{BB962C8B-B14F-4D97-AF65-F5344CB8AC3E}">
        <p14:creationId xmlns:p14="http://schemas.microsoft.com/office/powerpoint/2010/main" val="23079985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30</a:t>
            </a:fld>
            <a:endParaRPr lang="en-US"/>
          </a:p>
        </p:txBody>
      </p:sp>
    </p:spTree>
    <p:extLst>
      <p:ext uri="{BB962C8B-B14F-4D97-AF65-F5344CB8AC3E}">
        <p14:creationId xmlns:p14="http://schemas.microsoft.com/office/powerpoint/2010/main" val="516635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31</a:t>
            </a:fld>
            <a:endParaRPr lang="en-US"/>
          </a:p>
        </p:txBody>
      </p:sp>
    </p:spTree>
    <p:extLst>
      <p:ext uri="{BB962C8B-B14F-4D97-AF65-F5344CB8AC3E}">
        <p14:creationId xmlns:p14="http://schemas.microsoft.com/office/powerpoint/2010/main" val="33143546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hard to even imagine how horrible these events were.</a:t>
            </a:r>
          </a:p>
          <a:p>
            <a:br>
              <a:rPr lang="en-US" dirty="0"/>
            </a:br>
            <a:r>
              <a:rPr lang="en-US" dirty="0"/>
              <a:t>You had all of Google or something, and you run some app, and the whole data center collapses and nobody understands why.</a:t>
            </a:r>
          </a:p>
          <a:p>
            <a:br>
              <a:rPr lang="en-US" dirty="0"/>
            </a:br>
            <a:r>
              <a:rPr lang="en-US" dirty="0"/>
              <a:t>Basically, the hardware broke.  It didn’t work properly at scale.</a:t>
            </a:r>
          </a:p>
        </p:txBody>
      </p:sp>
      <p:sp>
        <p:nvSpPr>
          <p:cNvPr id="4" name="Slide Number Placeholder 3"/>
          <p:cNvSpPr>
            <a:spLocks noGrp="1"/>
          </p:cNvSpPr>
          <p:nvPr>
            <p:ph type="sldNum" sz="quarter" idx="10"/>
          </p:nvPr>
        </p:nvSpPr>
        <p:spPr/>
        <p:txBody>
          <a:bodyPr/>
          <a:lstStyle/>
          <a:p>
            <a:fld id="{DACDC88A-CD66-4609-884B-39722DAC333B}" type="slidenum">
              <a:rPr lang="en-US" smtClean="0"/>
              <a:t>32</a:t>
            </a:fld>
            <a:endParaRPr lang="en-US"/>
          </a:p>
        </p:txBody>
      </p:sp>
    </p:spTree>
    <p:extLst>
      <p:ext uri="{BB962C8B-B14F-4D97-AF65-F5344CB8AC3E}">
        <p14:creationId xmlns:p14="http://schemas.microsoft.com/office/powerpoint/2010/main" val="361886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on message: RDMC isn’t Ethernet broadcast.  Yet it is normal to worry: could it be harmful in this way, too?</a:t>
            </a:r>
            <a:br>
              <a:rPr lang="en-US" dirty="0"/>
            </a:br>
            <a:br>
              <a:rPr lang="en-US" dirty="0"/>
            </a:br>
            <a:r>
              <a:rPr lang="en-US" dirty="0"/>
              <a:t>Is there some issue nobody noticed?</a:t>
            </a:r>
          </a:p>
        </p:txBody>
      </p:sp>
      <p:sp>
        <p:nvSpPr>
          <p:cNvPr id="4" name="Slide Number Placeholder 3"/>
          <p:cNvSpPr>
            <a:spLocks noGrp="1"/>
          </p:cNvSpPr>
          <p:nvPr>
            <p:ph type="sldNum" sz="quarter" idx="10"/>
          </p:nvPr>
        </p:nvSpPr>
        <p:spPr/>
        <p:txBody>
          <a:bodyPr/>
          <a:lstStyle/>
          <a:p>
            <a:fld id="{DACDC88A-CD66-4609-884B-39722DAC333B}" type="slidenum">
              <a:rPr lang="en-US" smtClean="0"/>
              <a:t>33</a:t>
            </a:fld>
            <a:endParaRPr lang="en-US"/>
          </a:p>
        </p:txBody>
      </p:sp>
    </p:spTree>
    <p:extLst>
      <p:ext uri="{BB962C8B-B14F-4D97-AF65-F5344CB8AC3E}">
        <p14:creationId xmlns:p14="http://schemas.microsoft.com/office/powerpoint/2010/main" val="12054502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34</a:t>
            </a:fld>
            <a:endParaRPr lang="en-US"/>
          </a:p>
        </p:txBody>
      </p:sp>
    </p:spTree>
    <p:extLst>
      <p:ext uri="{BB962C8B-B14F-4D97-AF65-F5344CB8AC3E}">
        <p14:creationId xmlns:p14="http://schemas.microsoft.com/office/powerpoint/2010/main" val="23247672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Such issues are familiar in the cloud.</a:t>
            </a:r>
          </a:p>
        </p:txBody>
      </p:sp>
      <p:sp>
        <p:nvSpPr>
          <p:cNvPr id="4" name="Slide Number Placeholder 3"/>
          <p:cNvSpPr>
            <a:spLocks noGrp="1"/>
          </p:cNvSpPr>
          <p:nvPr>
            <p:ph type="sldNum" sz="quarter" idx="10"/>
          </p:nvPr>
        </p:nvSpPr>
        <p:spPr/>
        <p:txBody>
          <a:bodyPr/>
          <a:lstStyle/>
          <a:p>
            <a:fld id="{DACDC88A-CD66-4609-884B-39722DAC333B}" type="slidenum">
              <a:rPr lang="en-US" smtClean="0"/>
              <a:t>35</a:t>
            </a:fld>
            <a:endParaRPr lang="en-US"/>
          </a:p>
        </p:txBody>
      </p:sp>
    </p:spTree>
    <p:extLst>
      <p:ext uri="{BB962C8B-B14F-4D97-AF65-F5344CB8AC3E}">
        <p14:creationId xmlns:p14="http://schemas.microsoft.com/office/powerpoint/2010/main" val="12871694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now recently, people claim to have figured out how to run RDMA on </a:t>
            </a:r>
            <a:r>
              <a:rPr lang="en-US" dirty="0" err="1"/>
              <a:t>RoCE</a:t>
            </a:r>
            <a:r>
              <a:rPr lang="en-US" dirty="0"/>
              <a:t> next to TCP/IP without PPF storms.  Cool.  But should we trust them?</a:t>
            </a:r>
          </a:p>
          <a:p>
            <a:br>
              <a:rPr lang="en-US" dirty="0"/>
            </a:br>
            <a:r>
              <a:rPr lang="en-US" dirty="0"/>
              <a:t>If so, we have an amazing breakthrough!  But… if not… we have a disaster in the making.</a:t>
            </a:r>
          </a:p>
        </p:txBody>
      </p:sp>
      <p:sp>
        <p:nvSpPr>
          <p:cNvPr id="4" name="Slide Number Placeholder 3"/>
          <p:cNvSpPr>
            <a:spLocks noGrp="1"/>
          </p:cNvSpPr>
          <p:nvPr>
            <p:ph type="sldNum" sz="quarter" idx="10"/>
          </p:nvPr>
        </p:nvSpPr>
        <p:spPr/>
        <p:txBody>
          <a:bodyPr/>
          <a:lstStyle/>
          <a:p>
            <a:fld id="{DACDC88A-CD66-4609-884B-39722DAC333B}" type="slidenum">
              <a:rPr lang="en-US" smtClean="0"/>
              <a:t>36</a:t>
            </a:fld>
            <a:endParaRPr lang="en-US"/>
          </a:p>
        </p:txBody>
      </p:sp>
    </p:spTree>
    <p:extLst>
      <p:ext uri="{BB962C8B-B14F-4D97-AF65-F5344CB8AC3E}">
        <p14:creationId xmlns:p14="http://schemas.microsoft.com/office/powerpoint/2010/main" val="15882556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37</a:t>
            </a:fld>
            <a:endParaRPr lang="en-US"/>
          </a:p>
        </p:txBody>
      </p:sp>
    </p:spTree>
    <p:extLst>
      <p:ext uri="{BB962C8B-B14F-4D97-AF65-F5344CB8AC3E}">
        <p14:creationId xmlns:p14="http://schemas.microsoft.com/office/powerpoint/2010/main" val="36633868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38</a:t>
            </a:fld>
            <a:endParaRPr lang="en-US"/>
          </a:p>
        </p:txBody>
      </p:sp>
    </p:spTree>
    <p:extLst>
      <p:ext uri="{BB962C8B-B14F-4D97-AF65-F5344CB8AC3E}">
        <p14:creationId xmlns:p14="http://schemas.microsoft.com/office/powerpoint/2010/main" val="19030645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39</a:t>
            </a:fld>
            <a:endParaRPr lang="en-US"/>
          </a:p>
        </p:txBody>
      </p:sp>
    </p:spTree>
    <p:extLst>
      <p:ext uri="{BB962C8B-B14F-4D97-AF65-F5344CB8AC3E}">
        <p14:creationId xmlns:p14="http://schemas.microsoft.com/office/powerpoint/2010/main" val="1692396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a:t>
            </a:fld>
            <a:endParaRPr lang="en-US"/>
          </a:p>
        </p:txBody>
      </p:sp>
    </p:spTree>
    <p:extLst>
      <p:ext uri="{BB962C8B-B14F-4D97-AF65-F5344CB8AC3E}">
        <p14:creationId xmlns:p14="http://schemas.microsoft.com/office/powerpoint/2010/main" val="17217750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40</a:t>
            </a:fld>
            <a:endParaRPr lang="en-US"/>
          </a:p>
        </p:txBody>
      </p:sp>
    </p:spTree>
    <p:extLst>
      <p:ext uri="{BB962C8B-B14F-4D97-AF65-F5344CB8AC3E}">
        <p14:creationId xmlns:p14="http://schemas.microsoft.com/office/powerpoint/2010/main" val="2148631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story short: they did get it all working, they think.</a:t>
            </a:r>
          </a:p>
          <a:p>
            <a:br>
              <a:rPr lang="en-US" dirty="0"/>
            </a:br>
            <a:r>
              <a:rPr lang="en-US" dirty="0"/>
              <a:t>The general mood is to wait a year or so more and see what happens.</a:t>
            </a:r>
          </a:p>
          <a:p>
            <a:br>
              <a:rPr lang="en-US" dirty="0"/>
            </a:br>
            <a:r>
              <a:rPr lang="en-US" dirty="0"/>
              <a:t>But apparently RDMA in the cloud on ROCE may be a reality soon.  At least at Google and Microsoft.</a:t>
            </a:r>
          </a:p>
        </p:txBody>
      </p:sp>
      <p:sp>
        <p:nvSpPr>
          <p:cNvPr id="4" name="Slide Number Placeholder 3"/>
          <p:cNvSpPr>
            <a:spLocks noGrp="1"/>
          </p:cNvSpPr>
          <p:nvPr>
            <p:ph type="sldNum" sz="quarter" idx="10"/>
          </p:nvPr>
        </p:nvSpPr>
        <p:spPr/>
        <p:txBody>
          <a:bodyPr/>
          <a:lstStyle/>
          <a:p>
            <a:fld id="{DACDC88A-CD66-4609-884B-39722DAC333B}" type="slidenum">
              <a:rPr lang="en-US" smtClean="0"/>
              <a:t>41</a:t>
            </a:fld>
            <a:endParaRPr lang="en-US"/>
          </a:p>
        </p:txBody>
      </p:sp>
    </p:spTree>
    <p:extLst>
      <p:ext uri="{BB962C8B-B14F-4D97-AF65-F5344CB8AC3E}">
        <p14:creationId xmlns:p14="http://schemas.microsoft.com/office/powerpoint/2010/main" val="21902012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42</a:t>
            </a:fld>
            <a:endParaRPr lang="en-US"/>
          </a:p>
        </p:txBody>
      </p:sp>
    </p:spTree>
    <p:extLst>
      <p:ext uri="{BB962C8B-B14F-4D97-AF65-F5344CB8AC3E}">
        <p14:creationId xmlns:p14="http://schemas.microsoft.com/office/powerpoint/2010/main" val="14119343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it isn’t even just RDMA.</a:t>
            </a:r>
          </a:p>
        </p:txBody>
      </p:sp>
      <p:sp>
        <p:nvSpPr>
          <p:cNvPr id="4" name="Slide Number Placeholder 3"/>
          <p:cNvSpPr>
            <a:spLocks noGrp="1"/>
          </p:cNvSpPr>
          <p:nvPr>
            <p:ph type="sldNum" sz="quarter" idx="10"/>
          </p:nvPr>
        </p:nvSpPr>
        <p:spPr/>
        <p:txBody>
          <a:bodyPr/>
          <a:lstStyle/>
          <a:p>
            <a:fld id="{DACDC88A-CD66-4609-884B-39722DAC333B}" type="slidenum">
              <a:rPr lang="en-US" smtClean="0"/>
              <a:t>43</a:t>
            </a:fld>
            <a:endParaRPr lang="en-US"/>
          </a:p>
        </p:txBody>
      </p:sp>
    </p:spTree>
    <p:extLst>
      <p:ext uri="{BB962C8B-B14F-4D97-AF65-F5344CB8AC3E}">
        <p14:creationId xmlns:p14="http://schemas.microsoft.com/office/powerpoint/2010/main" val="20059407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Tons of hardware promises breakthroughs yet could be damaging…</a:t>
            </a:r>
          </a:p>
        </p:txBody>
      </p:sp>
      <p:sp>
        <p:nvSpPr>
          <p:cNvPr id="4" name="Slide Number Placeholder 3"/>
          <p:cNvSpPr>
            <a:spLocks noGrp="1"/>
          </p:cNvSpPr>
          <p:nvPr>
            <p:ph type="sldNum" sz="quarter" idx="10"/>
          </p:nvPr>
        </p:nvSpPr>
        <p:spPr/>
        <p:txBody>
          <a:bodyPr/>
          <a:lstStyle/>
          <a:p>
            <a:fld id="{DACDC88A-CD66-4609-884B-39722DAC333B}" type="slidenum">
              <a:rPr lang="en-US" smtClean="0"/>
              <a:t>44</a:t>
            </a:fld>
            <a:endParaRPr lang="en-US"/>
          </a:p>
        </p:txBody>
      </p:sp>
    </p:spTree>
    <p:extLst>
      <p:ext uri="{BB962C8B-B14F-4D97-AF65-F5344CB8AC3E}">
        <p14:creationId xmlns:p14="http://schemas.microsoft.com/office/powerpoint/2010/main" val="32527441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45</a:t>
            </a:fld>
            <a:endParaRPr lang="en-US"/>
          </a:p>
        </p:txBody>
      </p:sp>
    </p:spTree>
    <p:extLst>
      <p:ext uri="{BB962C8B-B14F-4D97-AF65-F5344CB8AC3E}">
        <p14:creationId xmlns:p14="http://schemas.microsoft.com/office/powerpoint/2010/main" val="17725253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will be so awesome once we just get past this </a:t>
            </a:r>
            <a:r>
              <a:rPr lang="en-US"/>
              <a:t>muddy patch….</a:t>
            </a:r>
          </a:p>
        </p:txBody>
      </p:sp>
      <p:sp>
        <p:nvSpPr>
          <p:cNvPr id="4" name="Slide Number Placeholder 3"/>
          <p:cNvSpPr>
            <a:spLocks noGrp="1"/>
          </p:cNvSpPr>
          <p:nvPr>
            <p:ph type="sldNum" sz="quarter" idx="10"/>
          </p:nvPr>
        </p:nvSpPr>
        <p:spPr/>
        <p:txBody>
          <a:bodyPr/>
          <a:lstStyle/>
          <a:p>
            <a:fld id="{DACDC88A-CD66-4609-884B-39722DAC333B}" type="slidenum">
              <a:rPr lang="en-US" smtClean="0"/>
              <a:t>46</a:t>
            </a:fld>
            <a:endParaRPr lang="en-US"/>
          </a:p>
        </p:txBody>
      </p:sp>
    </p:spTree>
    <p:extLst>
      <p:ext uri="{BB962C8B-B14F-4D97-AF65-F5344CB8AC3E}">
        <p14:creationId xmlns:p14="http://schemas.microsoft.com/office/powerpoint/2010/main" val="1788689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a:t>
            </a:fld>
            <a:endParaRPr lang="en-US"/>
          </a:p>
        </p:txBody>
      </p:sp>
    </p:spTree>
    <p:extLst>
      <p:ext uri="{BB962C8B-B14F-4D97-AF65-F5344CB8AC3E}">
        <p14:creationId xmlns:p14="http://schemas.microsoft.com/office/powerpoint/2010/main" val="519128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6</a:t>
            </a:fld>
            <a:endParaRPr lang="en-US"/>
          </a:p>
        </p:txBody>
      </p:sp>
    </p:spTree>
    <p:extLst>
      <p:ext uri="{BB962C8B-B14F-4D97-AF65-F5344CB8AC3E}">
        <p14:creationId xmlns:p14="http://schemas.microsoft.com/office/powerpoint/2010/main" val="1449709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discussed in lecture 6. The main thing we saw is that to get the highest performance, we need to keep the data flowing.</a:t>
            </a:r>
          </a:p>
          <a:p>
            <a:endParaRPr lang="en-US" dirty="0"/>
          </a:p>
          <a:p>
            <a:r>
              <a:rPr lang="en-US" dirty="0"/>
              <a:t>In the binomial tree on the left, we get data to the leaf nodes as quickly as possible, but even so, the leaves sit idle until the last transfer.  Moreover, no link is ever more than half loaded, because these are bidirectional connections but we use them in just one direction.  So half the bandwidth was abandoned before we even started!</a:t>
            </a:r>
          </a:p>
          <a:p>
            <a:endParaRPr lang="en-US" dirty="0"/>
          </a:p>
          <a:p>
            <a:r>
              <a:rPr lang="en-US" dirty="0"/>
              <a:t>When we wrap 3 binomial trees around a hypercube, our algorithm is fancier but now we can keep things busier.  By also sending data in a series of blocks, the system ends up fully loaded, much like in a bucket brigade (once we “warm things up”) with every node receiving one block but sending some other block, continuously and concurrently.  The entire cube is lit up and busy.</a:t>
            </a:r>
          </a:p>
          <a:p>
            <a:endParaRPr lang="en-US" dirty="0"/>
          </a:p>
          <a:p>
            <a:r>
              <a:rPr lang="en-US" dirty="0"/>
              <a:t>Of course the structure is entirely an overlay, yet it works incredibly well.  It maintains steady flows.</a:t>
            </a:r>
          </a:p>
          <a:p>
            <a:endParaRPr lang="en-US" dirty="0"/>
          </a:p>
          <a:p>
            <a:r>
              <a:rPr lang="en-US" dirty="0"/>
              <a:t>Key ideas were thus: keep all links fully busy in both directions.  And send data in blocks.  This uses the hardware in a nearly optimal way.</a:t>
            </a:r>
          </a:p>
        </p:txBody>
      </p:sp>
      <p:sp>
        <p:nvSpPr>
          <p:cNvPr id="4" name="Slide Number Placeholder 3"/>
          <p:cNvSpPr>
            <a:spLocks noGrp="1"/>
          </p:cNvSpPr>
          <p:nvPr>
            <p:ph type="sldNum" sz="quarter" idx="10"/>
          </p:nvPr>
        </p:nvSpPr>
        <p:spPr/>
        <p:txBody>
          <a:bodyPr/>
          <a:lstStyle/>
          <a:p>
            <a:fld id="{D8952055-0679-4F11-9844-B02E09680E7A}" type="slidenum">
              <a:rPr lang="en-US" smtClean="0"/>
              <a:pPr/>
              <a:t>7</a:t>
            </a:fld>
            <a:endParaRPr lang="en-US"/>
          </a:p>
        </p:txBody>
      </p:sp>
    </p:spTree>
    <p:extLst>
      <p:ext uri="{BB962C8B-B14F-4D97-AF65-F5344CB8AC3E}">
        <p14:creationId xmlns:p14="http://schemas.microsoft.com/office/powerpoint/2010/main" val="2860989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think about this:</a:t>
            </a:r>
          </a:p>
          <a:p>
            <a:endParaRPr lang="en-US" dirty="0"/>
          </a:p>
          <a:p>
            <a:r>
              <a:rPr lang="en-US" dirty="0"/>
              <a:t>Node P says “is everyone ready to commit this transaction:?</a:t>
            </a:r>
          </a:p>
          <a:p>
            <a:endParaRPr lang="en-US" dirty="0"/>
          </a:p>
          <a:p>
            <a:r>
              <a:rPr lang="en-US" dirty="0"/>
              <a:t>Nodes Q, R, S all respond “Yup”</a:t>
            </a:r>
          </a:p>
          <a:p>
            <a:endParaRPr lang="en-US" dirty="0"/>
          </a:p>
          <a:p>
            <a:r>
              <a:rPr lang="en-US" dirty="0"/>
              <a:t>Node P waits for responses, tabulates, then says “Commit”</a:t>
            </a:r>
          </a:p>
          <a:p>
            <a:endParaRPr lang="en-US" dirty="0"/>
          </a:p>
          <a:p>
            <a:r>
              <a:rPr lang="en-US" dirty="0"/>
              <a:t>… many multicast protocols work this way, including </a:t>
            </a:r>
            <a:r>
              <a:rPr lang="en-US" dirty="0" err="1"/>
              <a:t>Lamport’s</a:t>
            </a:r>
            <a:r>
              <a:rPr lang="en-US" dirty="0"/>
              <a:t> </a:t>
            </a:r>
            <a:r>
              <a:rPr lang="en-US" dirty="0" err="1"/>
              <a:t>Paxos</a:t>
            </a:r>
            <a:r>
              <a:rPr lang="en-US" dirty="0"/>
              <a:t>.  But it keeps pausing for message exchanges.  During those pauses, no work is occurring.</a:t>
            </a:r>
          </a:p>
          <a:p>
            <a:endParaRPr lang="en-US" dirty="0"/>
          </a:p>
          <a:p>
            <a:r>
              <a:rPr lang="en-US" dirty="0"/>
              <a:t>RDMA wants to be continuously busy.  Can we get rid of the pauses?</a:t>
            </a:r>
          </a:p>
        </p:txBody>
      </p:sp>
      <p:sp>
        <p:nvSpPr>
          <p:cNvPr id="4" name="Slide Number Placeholder 3"/>
          <p:cNvSpPr>
            <a:spLocks noGrp="1"/>
          </p:cNvSpPr>
          <p:nvPr>
            <p:ph type="sldNum" sz="quarter" idx="10"/>
          </p:nvPr>
        </p:nvSpPr>
        <p:spPr/>
        <p:txBody>
          <a:bodyPr/>
          <a:lstStyle/>
          <a:p>
            <a:fld id="{DACDC88A-CD66-4609-884B-39722DAC333B}" type="slidenum">
              <a:rPr lang="en-US" smtClean="0"/>
              <a:t>8</a:t>
            </a:fld>
            <a:endParaRPr lang="en-US"/>
          </a:p>
        </p:txBody>
      </p:sp>
    </p:spTree>
    <p:extLst>
      <p:ext uri="{BB962C8B-B14F-4D97-AF65-F5344CB8AC3E}">
        <p14:creationId xmlns:p14="http://schemas.microsoft.com/office/powerpoint/2010/main" val="1391550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pausing issue is why RDMC needs to be paired with a second structure, the shared state table or SST.  We see it on the bottom right.</a:t>
            </a:r>
          </a:p>
          <a:p>
            <a:endParaRPr lang="en-US" dirty="0"/>
          </a:p>
          <a:p>
            <a:r>
              <a:rPr lang="en-US" dirty="0"/>
              <a:t>It looks like a spreadsheet or database and in fact this is all it is: a table, shared by the members of the group.</a:t>
            </a:r>
          </a:p>
        </p:txBody>
      </p:sp>
      <p:sp>
        <p:nvSpPr>
          <p:cNvPr id="4" name="Slide Number Placeholder 3"/>
          <p:cNvSpPr>
            <a:spLocks noGrp="1"/>
          </p:cNvSpPr>
          <p:nvPr>
            <p:ph type="sldNum" sz="quarter" idx="10"/>
          </p:nvPr>
        </p:nvSpPr>
        <p:spPr/>
        <p:txBody>
          <a:bodyPr/>
          <a:lstStyle/>
          <a:p>
            <a:fld id="{AD9F6117-EC38-4F75-ADBE-B9955ECB77CF}" type="slidenum">
              <a:rPr lang="en-US" smtClean="0"/>
              <a:pPr/>
              <a:t>9</a:t>
            </a:fld>
            <a:endParaRPr lang="en-US"/>
          </a:p>
        </p:txBody>
      </p:sp>
    </p:spTree>
    <p:extLst>
      <p:ext uri="{BB962C8B-B14F-4D97-AF65-F5344CB8AC3E}">
        <p14:creationId xmlns:p14="http://schemas.microsoft.com/office/powerpoint/2010/main" val="668068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b="1" spc="200" baseline="0">
                <a:solidFill>
                  <a:srgbClr val="C00000"/>
                </a:solidFill>
              </a:defRPr>
            </a:lvl1pPr>
          </a:lstStyle>
          <a:p>
            <a:r>
              <a:rPr lang="en-US" dirty="0"/>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2400" b="1">
                <a:solidFill>
                  <a:srgbClr val="C00000"/>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lvl1pPr algn="l">
              <a:defRPr/>
            </a:lvl1pPr>
          </a:lstStyle>
          <a:p>
            <a:fld id="{032C7F0B-8936-44C5-BA0F-FCD13E7C65F0}" type="datetime1">
              <a:rPr lang="en-US" smtClean="0"/>
              <a:t>3/12/2018</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201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F5D3AA-A41E-4677-8854-44256C306844}" type="datetime1">
              <a:rPr lang="en-US" smtClean="0"/>
              <a:t>3/12/2018</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574587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0FF245-29EA-445C-9CC2-1F5BA999DC5A}" type="datetime1">
              <a:rPr lang="en-US" smtClean="0"/>
              <a:t>3/12/2018</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942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786872" cy="1499616"/>
          </a:xfrm>
        </p:spPr>
        <p:txBody>
          <a:bodyPr/>
          <a:lstStyle>
            <a:lvl1pPr>
              <a:defRPr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1024128" y="2286000"/>
            <a:ext cx="10786872" cy="4023360"/>
          </a:xfrm>
        </p:spPr>
        <p:txBody>
          <a:bodyPr>
            <a:normAutofit/>
          </a:bodyPr>
          <a:lstStyle>
            <a:lvl1pPr>
              <a:defRPr sz="2800"/>
            </a:lvl1pPr>
            <a:lvl2pPr>
              <a:defRPr sz="24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F0DD41A-7EC4-4DB9-A883-2E97020859C4}" type="datetime1">
              <a:rPr lang="en-US" smtClean="0"/>
              <a:t>3/12/2018</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79149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90B390-75CF-4FAD-BBC9-B280E9660EA5}" type="datetime1">
              <a:rPr lang="en-US" smtClean="0"/>
              <a:t>3/12/2018</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37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E1FC70-351A-4291-8C26-6F1469F5E792}" type="datetime1">
              <a:rPr lang="en-US" smtClean="0"/>
              <a:t>3/12/2018</a:t>
            </a:fld>
            <a:endParaRPr lang="en-US"/>
          </a:p>
        </p:txBody>
      </p:sp>
      <p:sp>
        <p:nvSpPr>
          <p:cNvPr id="6" name="Footer Placeholder 5"/>
          <p:cNvSpPr>
            <a:spLocks noGrp="1"/>
          </p:cNvSpPr>
          <p:nvPr>
            <p:ph type="ftr" sz="quarter" idx="11"/>
          </p:nvPr>
        </p:nvSpPr>
        <p:spPr/>
        <p:txBody>
          <a:bodyPr/>
          <a:lstStyle/>
          <a:p>
            <a:r>
              <a:rPr lang="en-US"/>
              <a:t>http://www.cs.cornell.edu/courses/cs5412/2018sp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34212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8BA862-BBB0-49C0-9B97-61C9BD060AC6}" type="datetime1">
              <a:rPr lang="en-US" smtClean="0"/>
              <a:t>3/12/2018</a:t>
            </a:fld>
            <a:endParaRPr lang="en-US"/>
          </a:p>
        </p:txBody>
      </p:sp>
      <p:sp>
        <p:nvSpPr>
          <p:cNvPr id="8" name="Footer Placeholder 7"/>
          <p:cNvSpPr>
            <a:spLocks noGrp="1"/>
          </p:cNvSpPr>
          <p:nvPr>
            <p:ph type="ftr" sz="quarter" idx="11"/>
          </p:nvPr>
        </p:nvSpPr>
        <p:spPr/>
        <p:txBody>
          <a:bodyPr/>
          <a:lstStyle/>
          <a:p>
            <a:r>
              <a:rPr lang="en-US"/>
              <a:t>http://www.cs.cornell.edu/courses/cs5412/2018sp</a:t>
            </a:r>
          </a:p>
        </p:txBody>
      </p:sp>
      <p:sp>
        <p:nvSpPr>
          <p:cNvPr id="9" name="Slide Number Placeholder 8"/>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550824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B149191-100C-4E77-9D1C-977E5A147FDA}" type="datetime1">
              <a:rPr lang="en-US" smtClean="0"/>
              <a:t>3/12/2018</a:t>
            </a:fld>
            <a:endParaRPr lang="en-US"/>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641014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568535-C310-4F8B-8B20-DE0281267002}" type="datetime1">
              <a:rPr lang="en-US" smtClean="0"/>
              <a:t>3/12/2018</a:t>
            </a:fld>
            <a:endParaRPr lang="en-US"/>
          </a:p>
        </p:txBody>
      </p:sp>
      <p:sp>
        <p:nvSpPr>
          <p:cNvPr id="3" name="Footer Placeholder 2"/>
          <p:cNvSpPr>
            <a:spLocks noGrp="1"/>
          </p:cNvSpPr>
          <p:nvPr>
            <p:ph type="ftr" sz="quarter" idx="11"/>
          </p:nvPr>
        </p:nvSpPr>
        <p:spPr/>
        <p:txBody>
          <a:bodyPr/>
          <a:lstStyle/>
          <a:p>
            <a:r>
              <a:rPr lang="en-US"/>
              <a:t>http://www.cs.cornell.edu/courses/cs5412/2018sp</a:t>
            </a:r>
          </a:p>
        </p:txBody>
      </p:sp>
      <p:sp>
        <p:nvSpPr>
          <p:cNvPr id="4" name="Slide Number Placeholder 3"/>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164180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8A01F4E-6976-4D65-92C7-153C89C05B19}" type="datetime1">
              <a:rPr lang="en-US" smtClean="0"/>
              <a:t>3/12/2018</a:t>
            </a:fld>
            <a:endParaRPr lang="en-US"/>
          </a:p>
        </p:txBody>
      </p:sp>
      <p:sp>
        <p:nvSpPr>
          <p:cNvPr id="6" name="Footer Placeholder 5"/>
          <p:cNvSpPr>
            <a:spLocks noGrp="1"/>
          </p:cNvSpPr>
          <p:nvPr>
            <p:ph type="ftr" sz="quarter" idx="11"/>
          </p:nvPr>
        </p:nvSpPr>
        <p:spPr/>
        <p:txBody>
          <a:bodyPr/>
          <a:lstStyle/>
          <a:p>
            <a:r>
              <a:rPr lang="en-US"/>
              <a:t>http://www.cs.cornell.edu/courses/cs5412/2018sp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890135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0782084-BD4B-4780-8931-C396A8221E37}" type="datetime1">
              <a:rPr lang="en-US" smtClean="0"/>
              <a:t>3/12/2018</a:t>
            </a:fld>
            <a:endParaRPr lang="en-US"/>
          </a:p>
        </p:txBody>
      </p:sp>
      <p:sp>
        <p:nvSpPr>
          <p:cNvPr id="6" name="Footer Placeholder 5"/>
          <p:cNvSpPr>
            <a:spLocks noGrp="1"/>
          </p:cNvSpPr>
          <p:nvPr>
            <p:ph type="ftr" sz="quarter" idx="11"/>
          </p:nvPr>
        </p:nvSpPr>
        <p:spPr/>
        <p:txBody>
          <a:bodyPr/>
          <a:lstStyle/>
          <a:p>
            <a:r>
              <a:rPr lang="en-US"/>
              <a:t>http://www.cs.cornell.edu/courses/cs5412/2018sp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046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9F2B540-A3D3-4F10-95F4-6D2B547E13DE}" type="datetime1">
              <a:rPr lang="en-US" smtClean="0"/>
              <a:t>3/12/2018</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a:t>http://www.cs.cornell.edu/courses/cs5412/2018sp</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C974458-8A97-4835-BF79-1FB6D7856C21}"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9270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7B2A5-D888-4A68-9EB8-E190FABBD294}"/>
              </a:ext>
            </a:extLst>
          </p:cNvPr>
          <p:cNvSpPr>
            <a:spLocks noGrp="1"/>
          </p:cNvSpPr>
          <p:nvPr>
            <p:ph type="ctrTitle"/>
          </p:nvPr>
        </p:nvSpPr>
        <p:spPr/>
        <p:txBody>
          <a:bodyPr>
            <a:noAutofit/>
          </a:bodyPr>
          <a:lstStyle/>
          <a:p>
            <a:r>
              <a:rPr lang="en-US" sz="4000" dirty="0"/>
              <a:t>Everything is Programmable!</a:t>
            </a:r>
            <a:br>
              <a:rPr lang="en-US" sz="4000" dirty="0"/>
            </a:br>
            <a:r>
              <a:rPr lang="en-US" sz="4000" dirty="0"/>
              <a:t>(But it isn’t necessarily easy…)</a:t>
            </a:r>
          </a:p>
        </p:txBody>
      </p:sp>
      <p:sp>
        <p:nvSpPr>
          <p:cNvPr id="3" name="Subtitle 2">
            <a:extLst>
              <a:ext uri="{FF2B5EF4-FFF2-40B4-BE49-F238E27FC236}">
                <a16:creationId xmlns:a16="http://schemas.microsoft.com/office/drawing/2014/main" id="{D1664BDB-4610-415E-B88D-82832DD4507C}"/>
              </a:ext>
            </a:extLst>
          </p:cNvPr>
          <p:cNvSpPr>
            <a:spLocks noGrp="1"/>
          </p:cNvSpPr>
          <p:nvPr>
            <p:ph type="subTitle" idx="1"/>
          </p:nvPr>
        </p:nvSpPr>
        <p:spPr/>
        <p:txBody>
          <a:bodyPr/>
          <a:lstStyle/>
          <a:p>
            <a:r>
              <a:rPr lang="en-US" dirty="0"/>
              <a:t>Ken Birman</a:t>
            </a:r>
          </a:p>
          <a:p>
            <a:r>
              <a:rPr lang="en-US" dirty="0"/>
              <a:t>Spring, 2018</a:t>
            </a:r>
          </a:p>
        </p:txBody>
      </p:sp>
      <p:sp>
        <p:nvSpPr>
          <p:cNvPr id="4" name="Footer Placeholder 3"/>
          <p:cNvSpPr>
            <a:spLocks noGrp="1"/>
          </p:cNvSpPr>
          <p:nvPr>
            <p:ph type="ftr" sz="quarter" idx="11"/>
          </p:nvPr>
        </p:nvSpPr>
        <p:spPr/>
        <p:txBody>
          <a:bodyPr/>
          <a:lstStyle/>
          <a:p>
            <a:r>
              <a:rPr lang="en-US" dirty="0"/>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1</a:t>
            </a:fld>
            <a:endParaRPr lang="en-US"/>
          </a:p>
        </p:txBody>
      </p:sp>
    </p:spTree>
    <p:extLst>
      <p:ext uri="{BB962C8B-B14F-4D97-AF65-F5344CB8AC3E}">
        <p14:creationId xmlns:p14="http://schemas.microsoft.com/office/powerpoint/2010/main" val="324567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93D5B-E387-466C-B3E2-DA58EDCB7823}"/>
              </a:ext>
            </a:extLst>
          </p:cNvPr>
          <p:cNvSpPr>
            <a:spLocks noGrp="1"/>
          </p:cNvSpPr>
          <p:nvPr>
            <p:ph type="title"/>
          </p:nvPr>
        </p:nvSpPr>
        <p:spPr/>
        <p:txBody>
          <a:bodyPr/>
          <a:lstStyle/>
          <a:p>
            <a:r>
              <a:rPr lang="en-US" dirty="0"/>
              <a:t>Derecho’s Shared State Table</a:t>
            </a:r>
          </a:p>
        </p:txBody>
      </p:sp>
      <p:sp>
        <p:nvSpPr>
          <p:cNvPr id="3" name="Content Placeholder 2">
            <a:extLst>
              <a:ext uri="{FF2B5EF4-FFF2-40B4-BE49-F238E27FC236}">
                <a16:creationId xmlns:a16="http://schemas.microsoft.com/office/drawing/2014/main" id="{2B35D08A-2C0A-44FF-8B0D-2FC5D2100A4C}"/>
              </a:ext>
            </a:extLst>
          </p:cNvPr>
          <p:cNvSpPr>
            <a:spLocks noGrp="1"/>
          </p:cNvSpPr>
          <p:nvPr>
            <p:ph idx="1"/>
          </p:nvPr>
        </p:nvSpPr>
        <p:spPr/>
        <p:txBody>
          <a:bodyPr/>
          <a:lstStyle/>
          <a:p>
            <a:r>
              <a:rPr lang="en-US" dirty="0"/>
              <a:t>Derecho uses the SST for back-and-forth sharing of data:</a:t>
            </a:r>
          </a:p>
          <a:p>
            <a:pPr>
              <a:buFont typeface="Wingdings" panose="05000000000000000000" pitchFamily="2" charset="2"/>
              <a:buChar char="Ø"/>
            </a:pPr>
            <a:r>
              <a:rPr lang="en-US" dirty="0"/>
              <a:t>  Instead of messages, SST lets programs talk through shared memory</a:t>
            </a:r>
          </a:p>
          <a:p>
            <a:pPr>
              <a:buFont typeface="Wingdings" panose="05000000000000000000" pitchFamily="2" charset="2"/>
              <a:buChar char="Ø"/>
            </a:pPr>
            <a:r>
              <a:rPr lang="en-US" dirty="0"/>
              <a:t>  Each row is a “struct” in C++.   Derecho developers define the format.</a:t>
            </a:r>
          </a:p>
          <a:p>
            <a:pPr>
              <a:buFont typeface="Wingdings" panose="05000000000000000000" pitchFamily="2" charset="2"/>
              <a:buChar char="Ø"/>
            </a:pPr>
            <a:r>
              <a:rPr lang="en-US" dirty="0"/>
              <a:t>  Each machine can write to its own row, “push” to other machines</a:t>
            </a:r>
          </a:p>
          <a:p>
            <a:pPr>
              <a:buFont typeface="Wingdings" panose="05000000000000000000" pitchFamily="2" charset="2"/>
              <a:buChar char="Ø"/>
            </a:pPr>
            <a:r>
              <a:rPr lang="en-US" dirty="0"/>
              <a:t>  Each has a read-only replica of the rows of others</a:t>
            </a:r>
          </a:p>
          <a:p>
            <a:pPr marL="0" indent="0">
              <a:buNone/>
            </a:pPr>
            <a:endParaRPr lang="en-US" dirty="0"/>
          </a:p>
        </p:txBody>
      </p:sp>
      <p:sp>
        <p:nvSpPr>
          <p:cNvPr id="4" name="Footer Placeholder 3">
            <a:extLst>
              <a:ext uri="{FF2B5EF4-FFF2-40B4-BE49-F238E27FC236}">
                <a16:creationId xmlns:a16="http://schemas.microsoft.com/office/drawing/2014/main" id="{E6261A94-903D-4363-B4C9-837F1C62695E}"/>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3F1135D6-5FD6-4E86-A2F7-538E23A7385E}"/>
              </a:ext>
            </a:extLst>
          </p:cNvPr>
          <p:cNvSpPr>
            <a:spLocks noGrp="1"/>
          </p:cNvSpPr>
          <p:nvPr>
            <p:ph type="sldNum" sz="quarter" idx="12"/>
          </p:nvPr>
        </p:nvSpPr>
        <p:spPr/>
        <p:txBody>
          <a:bodyPr/>
          <a:lstStyle/>
          <a:p>
            <a:fld id="{3C974458-8A97-4835-BF79-1FB6D7856C21}" type="slidenum">
              <a:rPr lang="en-US" smtClean="0"/>
              <a:t>10</a:t>
            </a:fld>
            <a:endParaRPr lang="en-US"/>
          </a:p>
        </p:txBody>
      </p:sp>
      <p:graphicFrame>
        <p:nvGraphicFramePr>
          <p:cNvPr id="6" name="Table 5">
            <a:extLst>
              <a:ext uri="{FF2B5EF4-FFF2-40B4-BE49-F238E27FC236}">
                <a16:creationId xmlns:a16="http://schemas.microsoft.com/office/drawing/2014/main" id="{FD902EDD-8D14-4D49-B83C-EE2EE7581CAE}"/>
              </a:ext>
            </a:extLst>
          </p:cNvPr>
          <p:cNvGraphicFramePr>
            <a:graphicFrameLocks noGrp="1"/>
          </p:cNvGraphicFramePr>
          <p:nvPr>
            <p:extLst>
              <p:ext uri="{D42A27DB-BD31-4B8C-83A1-F6EECF244321}">
                <p14:modId xmlns:p14="http://schemas.microsoft.com/office/powerpoint/2010/main" val="700025891"/>
              </p:ext>
            </p:extLst>
          </p:nvPr>
        </p:nvGraphicFramePr>
        <p:xfrm>
          <a:off x="0" y="5495344"/>
          <a:ext cx="8128000" cy="11125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709318990"/>
                    </a:ext>
                  </a:extLst>
                </a:gridCol>
                <a:gridCol w="2032000">
                  <a:extLst>
                    <a:ext uri="{9D8B030D-6E8A-4147-A177-3AD203B41FA5}">
                      <a16:colId xmlns:a16="http://schemas.microsoft.com/office/drawing/2014/main" val="3173008677"/>
                    </a:ext>
                  </a:extLst>
                </a:gridCol>
                <a:gridCol w="2032000">
                  <a:extLst>
                    <a:ext uri="{9D8B030D-6E8A-4147-A177-3AD203B41FA5}">
                      <a16:colId xmlns:a16="http://schemas.microsoft.com/office/drawing/2014/main" val="3220638284"/>
                    </a:ext>
                  </a:extLst>
                </a:gridCol>
                <a:gridCol w="2032000">
                  <a:extLst>
                    <a:ext uri="{9D8B030D-6E8A-4147-A177-3AD203B41FA5}">
                      <a16:colId xmlns:a16="http://schemas.microsoft.com/office/drawing/2014/main" val="3090969990"/>
                    </a:ext>
                  </a:extLst>
                </a:gridCol>
              </a:tblGrid>
              <a:tr h="370840">
                <a:tc>
                  <a:txBody>
                    <a:bodyPr/>
                    <a:lstStyle/>
                    <a:p>
                      <a:pPr algn="ctr"/>
                      <a:r>
                        <a:rPr lang="en-US" b="1" dirty="0">
                          <a:solidFill>
                            <a:schemeClr val="tx1"/>
                          </a:solidFill>
                        </a:rPr>
                        <a:t>P’s row</a:t>
                      </a:r>
                    </a:p>
                  </a:txBody>
                  <a:tcPr>
                    <a:noFill/>
                  </a:tcPr>
                </a:tc>
                <a:tc>
                  <a:txBody>
                    <a:bodyPr/>
                    <a:lstStyle/>
                    <a:p>
                      <a:pPr algn="ctr"/>
                      <a:r>
                        <a:rPr lang="en-US" b="1" dirty="0">
                          <a:solidFill>
                            <a:schemeClr val="tx1"/>
                          </a:solidFill>
                        </a:rPr>
                        <a:t>227</a:t>
                      </a:r>
                    </a:p>
                  </a:txBody>
                  <a:tcPr>
                    <a:solidFill>
                      <a:schemeClr val="accent1"/>
                    </a:solidFill>
                  </a:tcPr>
                </a:tc>
                <a:tc>
                  <a:txBody>
                    <a:bodyPr/>
                    <a:lstStyle/>
                    <a:p>
                      <a:pPr algn="ctr"/>
                      <a:r>
                        <a:rPr lang="en-US" b="1" dirty="0">
                          <a:solidFill>
                            <a:schemeClr val="tx1"/>
                          </a:solidFill>
                        </a:rPr>
                        <a:t>16</a:t>
                      </a:r>
                    </a:p>
                  </a:txBody>
                  <a:tcPr>
                    <a:solidFill>
                      <a:schemeClr val="accent1"/>
                    </a:solidFill>
                  </a:tcPr>
                </a:tc>
                <a:tc>
                  <a:txBody>
                    <a:bodyPr/>
                    <a:lstStyle/>
                    <a:p>
                      <a:pPr algn="ctr"/>
                      <a:r>
                        <a:rPr lang="en-US" b="1" dirty="0">
                          <a:solidFill>
                            <a:schemeClr val="tx1"/>
                          </a:solidFill>
                        </a:rPr>
                        <a:t>True</a:t>
                      </a:r>
                    </a:p>
                  </a:txBody>
                  <a:tcPr>
                    <a:solidFill>
                      <a:schemeClr val="accent1"/>
                    </a:solidFill>
                  </a:tcPr>
                </a:tc>
                <a:extLst>
                  <a:ext uri="{0D108BD9-81ED-4DB2-BD59-A6C34878D82A}">
                    <a16:rowId xmlns:a16="http://schemas.microsoft.com/office/drawing/2014/main" val="1744473096"/>
                  </a:ext>
                </a:extLst>
              </a:tr>
              <a:tr h="370840">
                <a:tc>
                  <a:txBody>
                    <a:bodyPr/>
                    <a:lstStyle/>
                    <a:p>
                      <a:pPr algn="ctr"/>
                      <a:r>
                        <a:rPr lang="en-US" b="1" dirty="0"/>
                        <a:t>Q’s row</a:t>
                      </a:r>
                    </a:p>
                  </a:txBody>
                  <a:tcPr>
                    <a:noFill/>
                  </a:tcPr>
                </a:tc>
                <a:tc>
                  <a:txBody>
                    <a:bodyPr/>
                    <a:lstStyle/>
                    <a:p>
                      <a:pPr algn="ctr"/>
                      <a:r>
                        <a:rPr lang="en-US" b="1" dirty="0"/>
                        <a:t>188</a:t>
                      </a:r>
                    </a:p>
                  </a:txBody>
                  <a:tcPr>
                    <a:solidFill>
                      <a:srgbClr val="1CADE4">
                        <a:alpha val="50196"/>
                      </a:srgbClr>
                    </a:solidFill>
                  </a:tcPr>
                </a:tc>
                <a:tc>
                  <a:txBody>
                    <a:bodyPr/>
                    <a:lstStyle/>
                    <a:p>
                      <a:pPr algn="ctr"/>
                      <a:r>
                        <a:rPr lang="en-US" b="1" dirty="0"/>
                        <a:t>19</a:t>
                      </a:r>
                    </a:p>
                  </a:txBody>
                  <a:tcPr>
                    <a:solidFill>
                      <a:srgbClr val="1CADE4">
                        <a:alpha val="50196"/>
                      </a:srgbClr>
                    </a:solidFill>
                  </a:tcPr>
                </a:tc>
                <a:tc>
                  <a:txBody>
                    <a:bodyPr/>
                    <a:lstStyle/>
                    <a:p>
                      <a:pPr algn="ctr"/>
                      <a:r>
                        <a:rPr lang="en-US" b="1" dirty="0"/>
                        <a:t>False</a:t>
                      </a:r>
                    </a:p>
                  </a:txBody>
                  <a:tcPr>
                    <a:solidFill>
                      <a:srgbClr val="1CADE4">
                        <a:alpha val="50196"/>
                      </a:srgbClr>
                    </a:solidFill>
                  </a:tcPr>
                </a:tc>
                <a:extLst>
                  <a:ext uri="{0D108BD9-81ED-4DB2-BD59-A6C34878D82A}">
                    <a16:rowId xmlns:a16="http://schemas.microsoft.com/office/drawing/2014/main" val="1594421471"/>
                  </a:ext>
                </a:extLst>
              </a:tr>
              <a:tr h="370840">
                <a:tc>
                  <a:txBody>
                    <a:bodyPr/>
                    <a:lstStyle/>
                    <a:p>
                      <a:pPr algn="ctr"/>
                      <a:r>
                        <a:rPr lang="en-US" b="1" dirty="0"/>
                        <a:t>R’s row</a:t>
                      </a:r>
                    </a:p>
                  </a:txBody>
                  <a:tcPr>
                    <a:noFill/>
                  </a:tcPr>
                </a:tc>
                <a:tc>
                  <a:txBody>
                    <a:bodyPr/>
                    <a:lstStyle/>
                    <a:p>
                      <a:pPr algn="ctr"/>
                      <a:r>
                        <a:rPr lang="en-US" b="1" dirty="0"/>
                        <a:t>191</a:t>
                      </a:r>
                    </a:p>
                  </a:txBody>
                  <a:tcPr>
                    <a:solidFill>
                      <a:srgbClr val="1CADE4">
                        <a:alpha val="50196"/>
                      </a:srgbClr>
                    </a:solidFill>
                  </a:tcPr>
                </a:tc>
                <a:tc>
                  <a:txBody>
                    <a:bodyPr/>
                    <a:lstStyle/>
                    <a:p>
                      <a:pPr algn="ctr"/>
                      <a:r>
                        <a:rPr lang="en-US" b="1" dirty="0"/>
                        <a:t>18</a:t>
                      </a:r>
                    </a:p>
                  </a:txBody>
                  <a:tcPr>
                    <a:solidFill>
                      <a:srgbClr val="1CADE4">
                        <a:alpha val="50196"/>
                      </a:srgbClr>
                    </a:solidFill>
                  </a:tcPr>
                </a:tc>
                <a:tc>
                  <a:txBody>
                    <a:bodyPr/>
                    <a:lstStyle/>
                    <a:p>
                      <a:pPr algn="ctr"/>
                      <a:r>
                        <a:rPr lang="en-US" b="1" dirty="0"/>
                        <a:t>False</a:t>
                      </a:r>
                    </a:p>
                  </a:txBody>
                  <a:tcPr>
                    <a:solidFill>
                      <a:srgbClr val="1CADE4">
                        <a:alpha val="50196"/>
                      </a:srgbClr>
                    </a:solidFill>
                  </a:tcPr>
                </a:tc>
                <a:extLst>
                  <a:ext uri="{0D108BD9-81ED-4DB2-BD59-A6C34878D82A}">
                    <a16:rowId xmlns:a16="http://schemas.microsoft.com/office/drawing/2014/main" val="3305576579"/>
                  </a:ext>
                </a:extLst>
              </a:tr>
            </a:tbl>
          </a:graphicData>
        </a:graphic>
      </p:graphicFrame>
    </p:spTree>
    <p:extLst>
      <p:ext uri="{BB962C8B-B14F-4D97-AF65-F5344CB8AC3E}">
        <p14:creationId xmlns:p14="http://schemas.microsoft.com/office/powerpoint/2010/main" val="4256058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37DF3F69-8334-401E-9A00-2913B637067A}"/>
              </a:ext>
            </a:extLst>
          </p:cNvPr>
          <p:cNvPicPr>
            <a:picLocks noChangeAspect="1"/>
          </p:cNvPicPr>
          <p:nvPr/>
        </p:nvPicPr>
        <p:blipFill>
          <a:blip r:embed="rId3">
            <a:lum bright="70000" contrast="-70000"/>
          </a:blip>
          <a:stretch>
            <a:fillRect/>
          </a:stretch>
        </p:blipFill>
        <p:spPr>
          <a:xfrm>
            <a:off x="7997860" y="3841042"/>
            <a:ext cx="4194140" cy="635855"/>
          </a:xfrm>
          <a:prstGeom prst="rect">
            <a:avLst/>
          </a:prstGeom>
        </p:spPr>
      </p:pic>
      <p:sp>
        <p:nvSpPr>
          <p:cNvPr id="2" name="Title 1">
            <a:extLst>
              <a:ext uri="{FF2B5EF4-FFF2-40B4-BE49-F238E27FC236}">
                <a16:creationId xmlns:a16="http://schemas.microsoft.com/office/drawing/2014/main" id="{51005957-0254-41F6-94C0-C4695B8643DD}"/>
              </a:ext>
            </a:extLst>
          </p:cNvPr>
          <p:cNvSpPr>
            <a:spLocks noGrp="1"/>
          </p:cNvSpPr>
          <p:nvPr>
            <p:ph type="title"/>
          </p:nvPr>
        </p:nvSpPr>
        <p:spPr/>
        <p:txBody>
          <a:bodyPr/>
          <a:lstStyle/>
          <a:p>
            <a:r>
              <a:rPr lang="en-US" dirty="0"/>
              <a:t>SST Push operation</a:t>
            </a:r>
          </a:p>
        </p:txBody>
      </p:sp>
      <p:sp>
        <p:nvSpPr>
          <p:cNvPr id="3" name="Content Placeholder 2">
            <a:extLst>
              <a:ext uri="{FF2B5EF4-FFF2-40B4-BE49-F238E27FC236}">
                <a16:creationId xmlns:a16="http://schemas.microsoft.com/office/drawing/2014/main" id="{0755EBD4-37FB-4C85-8302-0DF7CD6F6EE6}"/>
              </a:ext>
            </a:extLst>
          </p:cNvPr>
          <p:cNvSpPr>
            <a:spLocks noGrp="1"/>
          </p:cNvSpPr>
          <p:nvPr>
            <p:ph idx="1"/>
          </p:nvPr>
        </p:nvSpPr>
        <p:spPr/>
        <p:txBody>
          <a:bodyPr>
            <a:normAutofit/>
          </a:bodyPr>
          <a:lstStyle/>
          <a:p>
            <a:r>
              <a:rPr lang="en-US" dirty="0"/>
              <a:t>P updates its row, then SST issues a series of one-sided RDMA writes.  These copy the changes to other machines</a:t>
            </a:r>
          </a:p>
          <a:p>
            <a:endParaRPr lang="en-US" dirty="0"/>
          </a:p>
          <a:p>
            <a:endParaRPr lang="en-US" dirty="0"/>
          </a:p>
          <a:p>
            <a:endParaRPr lang="en-US" dirty="0"/>
          </a:p>
          <a:p>
            <a:r>
              <a:rPr lang="en-US" dirty="0"/>
              <a:t>… the transfers occur “silently” and Q’s row is updated to match P’s new version.  The actual transfer is via DMA, low address in memory first, reliable, </a:t>
            </a:r>
            <a:r>
              <a:rPr lang="en-US" dirty="0" err="1"/>
              <a:t>fifo</a:t>
            </a:r>
            <a:r>
              <a:rPr lang="en-US" dirty="0"/>
              <a:t>, etc.  Q rereads the data to see that it changed</a:t>
            </a:r>
          </a:p>
        </p:txBody>
      </p:sp>
      <p:sp>
        <p:nvSpPr>
          <p:cNvPr id="4" name="Footer Placeholder 3">
            <a:extLst>
              <a:ext uri="{FF2B5EF4-FFF2-40B4-BE49-F238E27FC236}">
                <a16:creationId xmlns:a16="http://schemas.microsoft.com/office/drawing/2014/main" id="{2D67C186-BBF1-416D-8B7E-60F2A43B068E}"/>
              </a:ext>
            </a:extLst>
          </p:cNvPr>
          <p:cNvSpPr>
            <a:spLocks noGrp="1"/>
          </p:cNvSpPr>
          <p:nvPr>
            <p:ph type="ftr" sz="quarter" idx="11"/>
          </p:nvPr>
        </p:nvSpPr>
        <p:spPr/>
        <p:txBody>
          <a:bodyPr/>
          <a:lstStyle/>
          <a:p>
            <a:r>
              <a:rPr lang="en-US" dirty="0"/>
              <a:t>http://www.cs.cornell.edu/courses/cs5412/2018sp</a:t>
            </a:r>
          </a:p>
        </p:txBody>
      </p:sp>
      <p:sp>
        <p:nvSpPr>
          <p:cNvPr id="5" name="Slide Number Placeholder 4">
            <a:extLst>
              <a:ext uri="{FF2B5EF4-FFF2-40B4-BE49-F238E27FC236}">
                <a16:creationId xmlns:a16="http://schemas.microsoft.com/office/drawing/2014/main" id="{61C7E1B8-2F04-47BC-81B1-C3130045FB10}"/>
              </a:ext>
            </a:extLst>
          </p:cNvPr>
          <p:cNvSpPr>
            <a:spLocks noGrp="1"/>
          </p:cNvSpPr>
          <p:nvPr>
            <p:ph type="sldNum" sz="quarter" idx="12"/>
          </p:nvPr>
        </p:nvSpPr>
        <p:spPr/>
        <p:txBody>
          <a:bodyPr/>
          <a:lstStyle/>
          <a:p>
            <a:fld id="{3C974458-8A97-4835-BF79-1FB6D7856C21}" type="slidenum">
              <a:rPr lang="en-US" smtClean="0"/>
              <a:t>11</a:t>
            </a:fld>
            <a:endParaRPr lang="en-US"/>
          </a:p>
        </p:txBody>
      </p:sp>
      <p:graphicFrame>
        <p:nvGraphicFramePr>
          <p:cNvPr id="6" name="Table 5">
            <a:extLst>
              <a:ext uri="{FF2B5EF4-FFF2-40B4-BE49-F238E27FC236}">
                <a16:creationId xmlns:a16="http://schemas.microsoft.com/office/drawing/2014/main" id="{C7F7A0FA-9A24-4555-977E-C2AD11112358}"/>
              </a:ext>
            </a:extLst>
          </p:cNvPr>
          <p:cNvGraphicFramePr>
            <a:graphicFrameLocks noGrp="1"/>
          </p:cNvGraphicFramePr>
          <p:nvPr>
            <p:extLst>
              <p:ext uri="{D42A27DB-BD31-4B8C-83A1-F6EECF244321}">
                <p14:modId xmlns:p14="http://schemas.microsoft.com/office/powerpoint/2010/main" val="770227331"/>
              </p:ext>
            </p:extLst>
          </p:nvPr>
        </p:nvGraphicFramePr>
        <p:xfrm>
          <a:off x="-21780" y="3287353"/>
          <a:ext cx="7769376" cy="1112520"/>
        </p:xfrm>
        <a:graphic>
          <a:graphicData uri="http://schemas.openxmlformats.org/drawingml/2006/table">
            <a:tbl>
              <a:tblPr firstRow="1" bandRow="1">
                <a:tableStyleId>{5C22544A-7EE6-4342-B048-85BDC9FD1C3A}</a:tableStyleId>
              </a:tblPr>
              <a:tblGrid>
                <a:gridCol w="1942344">
                  <a:extLst>
                    <a:ext uri="{9D8B030D-6E8A-4147-A177-3AD203B41FA5}">
                      <a16:colId xmlns:a16="http://schemas.microsoft.com/office/drawing/2014/main" val="1709318990"/>
                    </a:ext>
                  </a:extLst>
                </a:gridCol>
                <a:gridCol w="1942344">
                  <a:extLst>
                    <a:ext uri="{9D8B030D-6E8A-4147-A177-3AD203B41FA5}">
                      <a16:colId xmlns:a16="http://schemas.microsoft.com/office/drawing/2014/main" val="3173008677"/>
                    </a:ext>
                  </a:extLst>
                </a:gridCol>
                <a:gridCol w="1942344">
                  <a:extLst>
                    <a:ext uri="{9D8B030D-6E8A-4147-A177-3AD203B41FA5}">
                      <a16:colId xmlns:a16="http://schemas.microsoft.com/office/drawing/2014/main" val="3220638284"/>
                    </a:ext>
                  </a:extLst>
                </a:gridCol>
                <a:gridCol w="1942344">
                  <a:extLst>
                    <a:ext uri="{9D8B030D-6E8A-4147-A177-3AD203B41FA5}">
                      <a16:colId xmlns:a16="http://schemas.microsoft.com/office/drawing/2014/main" val="3090969990"/>
                    </a:ext>
                  </a:extLst>
                </a:gridCol>
              </a:tblGrid>
              <a:tr h="370840">
                <a:tc>
                  <a:txBody>
                    <a:bodyPr/>
                    <a:lstStyle/>
                    <a:p>
                      <a:pPr algn="ctr"/>
                      <a:r>
                        <a:rPr lang="en-US" b="1" dirty="0">
                          <a:solidFill>
                            <a:schemeClr val="tx1"/>
                          </a:solidFill>
                        </a:rPr>
                        <a:t>P’s row</a:t>
                      </a:r>
                    </a:p>
                  </a:txBody>
                  <a:tcPr>
                    <a:noFill/>
                  </a:tcPr>
                </a:tc>
                <a:tc>
                  <a:txBody>
                    <a:bodyPr/>
                    <a:lstStyle/>
                    <a:p>
                      <a:pPr algn="ctr"/>
                      <a:r>
                        <a:rPr lang="en-US" b="1" dirty="0">
                          <a:solidFill>
                            <a:schemeClr val="tx1"/>
                          </a:solidFill>
                        </a:rPr>
                        <a:t>227</a:t>
                      </a:r>
                    </a:p>
                  </a:txBody>
                  <a:tcPr>
                    <a:solidFill>
                      <a:schemeClr val="accent1"/>
                    </a:solidFill>
                  </a:tcPr>
                </a:tc>
                <a:tc>
                  <a:txBody>
                    <a:bodyPr/>
                    <a:lstStyle/>
                    <a:p>
                      <a:pPr algn="ctr"/>
                      <a:r>
                        <a:rPr lang="en-US" b="1" dirty="0">
                          <a:solidFill>
                            <a:schemeClr val="tx1"/>
                          </a:solidFill>
                        </a:rPr>
                        <a:t>16</a:t>
                      </a:r>
                    </a:p>
                  </a:txBody>
                  <a:tcPr>
                    <a:solidFill>
                      <a:schemeClr val="accent1"/>
                    </a:solidFill>
                  </a:tcPr>
                </a:tc>
                <a:tc>
                  <a:txBody>
                    <a:bodyPr/>
                    <a:lstStyle/>
                    <a:p>
                      <a:pPr algn="ctr"/>
                      <a:r>
                        <a:rPr lang="en-US" b="1" dirty="0">
                          <a:solidFill>
                            <a:schemeClr val="tx1"/>
                          </a:solidFill>
                        </a:rPr>
                        <a:t>True</a:t>
                      </a:r>
                    </a:p>
                  </a:txBody>
                  <a:tcPr>
                    <a:solidFill>
                      <a:schemeClr val="accent1"/>
                    </a:solidFill>
                  </a:tcPr>
                </a:tc>
                <a:extLst>
                  <a:ext uri="{0D108BD9-81ED-4DB2-BD59-A6C34878D82A}">
                    <a16:rowId xmlns:a16="http://schemas.microsoft.com/office/drawing/2014/main" val="1744473096"/>
                  </a:ext>
                </a:extLst>
              </a:tr>
              <a:tr h="370840">
                <a:tc>
                  <a:txBody>
                    <a:bodyPr/>
                    <a:lstStyle/>
                    <a:p>
                      <a:pPr algn="ctr"/>
                      <a:r>
                        <a:rPr lang="en-US" b="1" dirty="0"/>
                        <a:t>Q’s row</a:t>
                      </a:r>
                    </a:p>
                  </a:txBody>
                  <a:tcPr>
                    <a:noFill/>
                  </a:tcPr>
                </a:tc>
                <a:tc>
                  <a:txBody>
                    <a:bodyPr/>
                    <a:lstStyle/>
                    <a:p>
                      <a:pPr algn="ctr"/>
                      <a:r>
                        <a:rPr lang="en-US" b="1" dirty="0"/>
                        <a:t>188</a:t>
                      </a:r>
                    </a:p>
                  </a:txBody>
                  <a:tcPr>
                    <a:solidFill>
                      <a:srgbClr val="1CADE4">
                        <a:alpha val="50196"/>
                      </a:srgbClr>
                    </a:solidFill>
                  </a:tcPr>
                </a:tc>
                <a:tc>
                  <a:txBody>
                    <a:bodyPr/>
                    <a:lstStyle/>
                    <a:p>
                      <a:pPr algn="ctr"/>
                      <a:r>
                        <a:rPr lang="en-US" b="1" dirty="0"/>
                        <a:t>19</a:t>
                      </a:r>
                    </a:p>
                  </a:txBody>
                  <a:tcPr>
                    <a:solidFill>
                      <a:srgbClr val="1CADE4">
                        <a:alpha val="50196"/>
                      </a:srgbClr>
                    </a:solidFill>
                  </a:tcPr>
                </a:tc>
                <a:tc>
                  <a:txBody>
                    <a:bodyPr/>
                    <a:lstStyle/>
                    <a:p>
                      <a:pPr algn="ctr"/>
                      <a:r>
                        <a:rPr lang="en-US" b="1" dirty="0"/>
                        <a:t>False</a:t>
                      </a:r>
                    </a:p>
                  </a:txBody>
                  <a:tcPr>
                    <a:solidFill>
                      <a:srgbClr val="1CADE4">
                        <a:alpha val="50196"/>
                      </a:srgbClr>
                    </a:solidFill>
                  </a:tcPr>
                </a:tc>
                <a:extLst>
                  <a:ext uri="{0D108BD9-81ED-4DB2-BD59-A6C34878D82A}">
                    <a16:rowId xmlns:a16="http://schemas.microsoft.com/office/drawing/2014/main" val="1594421471"/>
                  </a:ext>
                </a:extLst>
              </a:tr>
              <a:tr h="370840">
                <a:tc>
                  <a:txBody>
                    <a:bodyPr/>
                    <a:lstStyle/>
                    <a:p>
                      <a:pPr algn="ctr"/>
                      <a:r>
                        <a:rPr lang="en-US" b="1" dirty="0"/>
                        <a:t>R’s row</a:t>
                      </a:r>
                    </a:p>
                  </a:txBody>
                  <a:tcPr>
                    <a:noFill/>
                  </a:tcPr>
                </a:tc>
                <a:tc>
                  <a:txBody>
                    <a:bodyPr/>
                    <a:lstStyle/>
                    <a:p>
                      <a:pPr algn="ctr"/>
                      <a:r>
                        <a:rPr lang="en-US" b="1" dirty="0"/>
                        <a:t>191</a:t>
                      </a:r>
                    </a:p>
                  </a:txBody>
                  <a:tcPr>
                    <a:solidFill>
                      <a:srgbClr val="1CADE4">
                        <a:alpha val="50196"/>
                      </a:srgbClr>
                    </a:solidFill>
                  </a:tcPr>
                </a:tc>
                <a:tc>
                  <a:txBody>
                    <a:bodyPr/>
                    <a:lstStyle/>
                    <a:p>
                      <a:pPr algn="ctr"/>
                      <a:r>
                        <a:rPr lang="en-US" b="1" dirty="0"/>
                        <a:t>18</a:t>
                      </a:r>
                    </a:p>
                  </a:txBody>
                  <a:tcPr>
                    <a:solidFill>
                      <a:srgbClr val="1CADE4">
                        <a:alpha val="50196"/>
                      </a:srgbClr>
                    </a:solidFill>
                  </a:tcPr>
                </a:tc>
                <a:tc>
                  <a:txBody>
                    <a:bodyPr/>
                    <a:lstStyle/>
                    <a:p>
                      <a:pPr algn="ctr"/>
                      <a:r>
                        <a:rPr lang="en-US" b="1" dirty="0"/>
                        <a:t>False</a:t>
                      </a:r>
                    </a:p>
                  </a:txBody>
                  <a:tcPr>
                    <a:solidFill>
                      <a:srgbClr val="1CADE4">
                        <a:alpha val="50196"/>
                      </a:srgbClr>
                    </a:solidFill>
                  </a:tcPr>
                </a:tc>
                <a:extLst>
                  <a:ext uri="{0D108BD9-81ED-4DB2-BD59-A6C34878D82A}">
                    <a16:rowId xmlns:a16="http://schemas.microsoft.com/office/drawing/2014/main" val="3305576579"/>
                  </a:ext>
                </a:extLst>
              </a:tr>
            </a:tbl>
          </a:graphicData>
        </a:graphic>
      </p:graphicFrame>
      <p:graphicFrame>
        <p:nvGraphicFramePr>
          <p:cNvPr id="7" name="Table 6">
            <a:extLst>
              <a:ext uri="{FF2B5EF4-FFF2-40B4-BE49-F238E27FC236}">
                <a16:creationId xmlns:a16="http://schemas.microsoft.com/office/drawing/2014/main" id="{26A106FE-55C6-4C79-80D2-B3DB33148D1E}"/>
              </a:ext>
            </a:extLst>
          </p:cNvPr>
          <p:cNvGraphicFramePr>
            <a:graphicFrameLocks noGrp="1"/>
          </p:cNvGraphicFramePr>
          <p:nvPr>
            <p:extLst>
              <p:ext uri="{D42A27DB-BD31-4B8C-83A1-F6EECF244321}">
                <p14:modId xmlns:p14="http://schemas.microsoft.com/office/powerpoint/2010/main" val="4112361545"/>
              </p:ext>
            </p:extLst>
          </p:nvPr>
        </p:nvGraphicFramePr>
        <p:xfrm>
          <a:off x="-15421" y="3284782"/>
          <a:ext cx="7769828" cy="1112520"/>
        </p:xfrm>
        <a:graphic>
          <a:graphicData uri="http://schemas.openxmlformats.org/drawingml/2006/table">
            <a:tbl>
              <a:tblPr firstRow="1" bandRow="1">
                <a:tableStyleId>{5C22544A-7EE6-4342-B048-85BDC9FD1C3A}</a:tableStyleId>
              </a:tblPr>
              <a:tblGrid>
                <a:gridCol w="1942457">
                  <a:extLst>
                    <a:ext uri="{9D8B030D-6E8A-4147-A177-3AD203B41FA5}">
                      <a16:colId xmlns:a16="http://schemas.microsoft.com/office/drawing/2014/main" val="1709318990"/>
                    </a:ext>
                  </a:extLst>
                </a:gridCol>
                <a:gridCol w="1942457">
                  <a:extLst>
                    <a:ext uri="{9D8B030D-6E8A-4147-A177-3AD203B41FA5}">
                      <a16:colId xmlns:a16="http://schemas.microsoft.com/office/drawing/2014/main" val="3173008677"/>
                    </a:ext>
                  </a:extLst>
                </a:gridCol>
                <a:gridCol w="1942457">
                  <a:extLst>
                    <a:ext uri="{9D8B030D-6E8A-4147-A177-3AD203B41FA5}">
                      <a16:colId xmlns:a16="http://schemas.microsoft.com/office/drawing/2014/main" val="3220638284"/>
                    </a:ext>
                  </a:extLst>
                </a:gridCol>
                <a:gridCol w="1942457">
                  <a:extLst>
                    <a:ext uri="{9D8B030D-6E8A-4147-A177-3AD203B41FA5}">
                      <a16:colId xmlns:a16="http://schemas.microsoft.com/office/drawing/2014/main" val="3090969990"/>
                    </a:ext>
                  </a:extLst>
                </a:gridCol>
              </a:tblGrid>
              <a:tr h="370840">
                <a:tc>
                  <a:txBody>
                    <a:bodyPr/>
                    <a:lstStyle/>
                    <a:p>
                      <a:pPr algn="ctr"/>
                      <a:r>
                        <a:rPr lang="en-US" b="1" dirty="0">
                          <a:solidFill>
                            <a:schemeClr val="accent2"/>
                          </a:solidFill>
                        </a:rPr>
                        <a:t>P’s row</a:t>
                      </a:r>
                    </a:p>
                  </a:txBody>
                  <a:tcPr>
                    <a:noFill/>
                  </a:tcPr>
                </a:tc>
                <a:tc>
                  <a:txBody>
                    <a:bodyPr/>
                    <a:lstStyle/>
                    <a:p>
                      <a:pPr algn="ctr"/>
                      <a:r>
                        <a:rPr lang="en-US" b="1" dirty="0">
                          <a:solidFill>
                            <a:schemeClr val="tx1"/>
                          </a:solidFill>
                        </a:rPr>
                        <a:t>227</a:t>
                      </a:r>
                    </a:p>
                  </a:txBody>
                  <a:tcPr>
                    <a:solidFill>
                      <a:schemeClr val="accent1"/>
                    </a:solidFill>
                  </a:tcPr>
                </a:tc>
                <a:tc>
                  <a:txBody>
                    <a:bodyPr/>
                    <a:lstStyle/>
                    <a:p>
                      <a:pPr algn="ctr"/>
                      <a:r>
                        <a:rPr lang="en-US" b="1" dirty="0">
                          <a:solidFill>
                            <a:schemeClr val="tx1"/>
                          </a:solidFill>
                        </a:rPr>
                        <a:t>23</a:t>
                      </a:r>
                    </a:p>
                  </a:txBody>
                  <a:tcPr>
                    <a:solidFill>
                      <a:schemeClr val="accent1"/>
                    </a:solidFill>
                  </a:tcPr>
                </a:tc>
                <a:tc>
                  <a:txBody>
                    <a:bodyPr/>
                    <a:lstStyle/>
                    <a:p>
                      <a:pPr algn="ctr"/>
                      <a:r>
                        <a:rPr lang="en-US" b="1" dirty="0">
                          <a:solidFill>
                            <a:schemeClr val="tx1"/>
                          </a:solidFill>
                        </a:rPr>
                        <a:t>False</a:t>
                      </a:r>
                    </a:p>
                  </a:txBody>
                  <a:tcPr>
                    <a:solidFill>
                      <a:schemeClr val="accent1"/>
                    </a:solidFill>
                  </a:tcPr>
                </a:tc>
                <a:extLst>
                  <a:ext uri="{0D108BD9-81ED-4DB2-BD59-A6C34878D82A}">
                    <a16:rowId xmlns:a16="http://schemas.microsoft.com/office/drawing/2014/main" val="1744473096"/>
                  </a:ext>
                </a:extLst>
              </a:tr>
              <a:tr h="370840">
                <a:tc>
                  <a:txBody>
                    <a:bodyPr/>
                    <a:lstStyle/>
                    <a:p>
                      <a:pPr algn="ctr"/>
                      <a:r>
                        <a:rPr lang="en-US" b="1" dirty="0"/>
                        <a:t>Q’s row</a:t>
                      </a:r>
                    </a:p>
                  </a:txBody>
                  <a:tcPr>
                    <a:noFill/>
                  </a:tcPr>
                </a:tc>
                <a:tc>
                  <a:txBody>
                    <a:bodyPr/>
                    <a:lstStyle/>
                    <a:p>
                      <a:pPr algn="ctr"/>
                      <a:r>
                        <a:rPr lang="en-US" b="1" dirty="0"/>
                        <a:t>188</a:t>
                      </a:r>
                    </a:p>
                  </a:txBody>
                  <a:tcPr>
                    <a:solidFill>
                      <a:srgbClr val="1CADE4">
                        <a:alpha val="50196"/>
                      </a:srgbClr>
                    </a:solidFill>
                  </a:tcPr>
                </a:tc>
                <a:tc>
                  <a:txBody>
                    <a:bodyPr/>
                    <a:lstStyle/>
                    <a:p>
                      <a:pPr algn="ctr"/>
                      <a:r>
                        <a:rPr lang="en-US" b="1" dirty="0"/>
                        <a:t>19</a:t>
                      </a:r>
                    </a:p>
                  </a:txBody>
                  <a:tcPr>
                    <a:solidFill>
                      <a:srgbClr val="1CADE4">
                        <a:alpha val="50196"/>
                      </a:srgbClr>
                    </a:solidFill>
                  </a:tcPr>
                </a:tc>
                <a:tc>
                  <a:txBody>
                    <a:bodyPr/>
                    <a:lstStyle/>
                    <a:p>
                      <a:pPr algn="ctr"/>
                      <a:r>
                        <a:rPr lang="en-US" b="1" dirty="0"/>
                        <a:t>False</a:t>
                      </a:r>
                    </a:p>
                  </a:txBody>
                  <a:tcPr>
                    <a:solidFill>
                      <a:srgbClr val="1CADE4">
                        <a:alpha val="50196"/>
                      </a:srgbClr>
                    </a:solidFill>
                  </a:tcPr>
                </a:tc>
                <a:extLst>
                  <a:ext uri="{0D108BD9-81ED-4DB2-BD59-A6C34878D82A}">
                    <a16:rowId xmlns:a16="http://schemas.microsoft.com/office/drawing/2014/main" val="1594421471"/>
                  </a:ext>
                </a:extLst>
              </a:tr>
              <a:tr h="370840">
                <a:tc>
                  <a:txBody>
                    <a:bodyPr/>
                    <a:lstStyle/>
                    <a:p>
                      <a:pPr algn="ctr"/>
                      <a:r>
                        <a:rPr lang="en-US" b="1" dirty="0"/>
                        <a:t>R’s row</a:t>
                      </a:r>
                    </a:p>
                  </a:txBody>
                  <a:tcPr>
                    <a:noFill/>
                  </a:tcPr>
                </a:tc>
                <a:tc>
                  <a:txBody>
                    <a:bodyPr/>
                    <a:lstStyle/>
                    <a:p>
                      <a:pPr algn="ctr"/>
                      <a:r>
                        <a:rPr lang="en-US" b="1" dirty="0"/>
                        <a:t>191</a:t>
                      </a:r>
                    </a:p>
                  </a:txBody>
                  <a:tcPr>
                    <a:solidFill>
                      <a:srgbClr val="1CADE4">
                        <a:alpha val="50196"/>
                      </a:srgbClr>
                    </a:solidFill>
                  </a:tcPr>
                </a:tc>
                <a:tc>
                  <a:txBody>
                    <a:bodyPr/>
                    <a:lstStyle/>
                    <a:p>
                      <a:pPr algn="ctr"/>
                      <a:r>
                        <a:rPr lang="en-US" b="1" dirty="0"/>
                        <a:t>18</a:t>
                      </a:r>
                    </a:p>
                  </a:txBody>
                  <a:tcPr>
                    <a:solidFill>
                      <a:srgbClr val="1CADE4">
                        <a:alpha val="50196"/>
                      </a:srgbClr>
                    </a:solidFill>
                  </a:tcPr>
                </a:tc>
                <a:tc>
                  <a:txBody>
                    <a:bodyPr/>
                    <a:lstStyle/>
                    <a:p>
                      <a:pPr algn="ctr"/>
                      <a:r>
                        <a:rPr lang="en-US" b="1" dirty="0"/>
                        <a:t>False</a:t>
                      </a:r>
                    </a:p>
                  </a:txBody>
                  <a:tcPr>
                    <a:solidFill>
                      <a:srgbClr val="1CADE4">
                        <a:alpha val="50196"/>
                      </a:srgbClr>
                    </a:solidFill>
                  </a:tcPr>
                </a:tc>
                <a:extLst>
                  <a:ext uri="{0D108BD9-81ED-4DB2-BD59-A6C34878D82A}">
                    <a16:rowId xmlns:a16="http://schemas.microsoft.com/office/drawing/2014/main" val="3305576579"/>
                  </a:ext>
                </a:extLst>
              </a:tr>
            </a:tbl>
          </a:graphicData>
        </a:graphic>
      </p:graphicFrame>
      <p:cxnSp>
        <p:nvCxnSpPr>
          <p:cNvPr id="12" name="Straight Arrow Connector 11">
            <a:extLst>
              <a:ext uri="{FF2B5EF4-FFF2-40B4-BE49-F238E27FC236}">
                <a16:creationId xmlns:a16="http://schemas.microsoft.com/office/drawing/2014/main" id="{C7046812-E5B4-436A-A4A5-394190CAF6ED}"/>
              </a:ext>
            </a:extLst>
          </p:cNvPr>
          <p:cNvCxnSpPr>
            <a:cxnSpLocks/>
          </p:cNvCxnSpPr>
          <p:nvPr/>
        </p:nvCxnSpPr>
        <p:spPr>
          <a:xfrm>
            <a:off x="7760766" y="3477259"/>
            <a:ext cx="1391362" cy="5405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E89D88C-FC5E-4F87-AC10-43836882F19A}"/>
              </a:ext>
            </a:extLst>
          </p:cNvPr>
          <p:cNvSpPr txBox="1"/>
          <p:nvPr/>
        </p:nvSpPr>
        <p:spPr>
          <a:xfrm>
            <a:off x="8248073" y="3398982"/>
            <a:ext cx="1597891" cy="369332"/>
          </a:xfrm>
          <a:prstGeom prst="rect">
            <a:avLst/>
          </a:prstGeom>
          <a:noFill/>
        </p:spPr>
        <p:txBody>
          <a:bodyPr wrap="square" rtlCol="0">
            <a:spAutoFit/>
          </a:bodyPr>
          <a:lstStyle/>
          <a:p>
            <a:r>
              <a:rPr lang="en-US" b="1" i="1" dirty="0">
                <a:solidFill>
                  <a:srgbClr val="C00000"/>
                </a:solidFill>
              </a:rPr>
              <a:t>RDMA writes</a:t>
            </a:r>
          </a:p>
        </p:txBody>
      </p:sp>
      <p:pic>
        <p:nvPicPr>
          <p:cNvPr id="9" name="Picture 8"/>
          <p:cNvPicPr>
            <a:picLocks noChangeAspect="1"/>
          </p:cNvPicPr>
          <p:nvPr/>
        </p:nvPicPr>
        <p:blipFill>
          <a:blip r:embed="rId4"/>
          <a:stretch>
            <a:fillRect/>
          </a:stretch>
        </p:blipFill>
        <p:spPr>
          <a:xfrm>
            <a:off x="7793661" y="4119581"/>
            <a:ext cx="4190912" cy="632961"/>
          </a:xfrm>
          <a:prstGeom prst="rect">
            <a:avLst/>
          </a:prstGeom>
        </p:spPr>
      </p:pic>
      <p:cxnSp>
        <p:nvCxnSpPr>
          <p:cNvPr id="14" name="Straight Arrow Connector 13">
            <a:extLst>
              <a:ext uri="{FF2B5EF4-FFF2-40B4-BE49-F238E27FC236}">
                <a16:creationId xmlns:a16="http://schemas.microsoft.com/office/drawing/2014/main" id="{4F65E31E-5FAB-48F8-8E5E-50C473B9FB91}"/>
              </a:ext>
            </a:extLst>
          </p:cNvPr>
          <p:cNvCxnSpPr>
            <a:cxnSpLocks/>
          </p:cNvCxnSpPr>
          <p:nvPr/>
        </p:nvCxnSpPr>
        <p:spPr>
          <a:xfrm>
            <a:off x="7760766" y="3537382"/>
            <a:ext cx="1143581" cy="68100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603771" y="4696598"/>
            <a:ext cx="3484515" cy="253916"/>
          </a:xfrm>
          <a:prstGeom prst="rect">
            <a:avLst/>
          </a:prstGeom>
          <a:noFill/>
        </p:spPr>
        <p:txBody>
          <a:bodyPr wrap="square" rtlCol="0">
            <a:spAutoFit/>
          </a:bodyPr>
          <a:lstStyle/>
          <a:p>
            <a:pPr algn="ctr"/>
            <a:r>
              <a:rPr lang="en-US" sz="1050" b="1" dirty="0"/>
              <a:t>Machines Q and R have read-only copies of P’s row</a:t>
            </a:r>
          </a:p>
        </p:txBody>
      </p:sp>
      <p:pic>
        <p:nvPicPr>
          <p:cNvPr id="17" name="Picture 16"/>
          <p:cNvPicPr>
            <a:picLocks noChangeAspect="1"/>
          </p:cNvPicPr>
          <p:nvPr/>
        </p:nvPicPr>
        <p:blipFill>
          <a:blip r:embed="rId5"/>
          <a:stretch>
            <a:fillRect/>
          </a:stretch>
        </p:blipFill>
        <p:spPr>
          <a:xfrm>
            <a:off x="7997860" y="4302523"/>
            <a:ext cx="605911" cy="267075"/>
          </a:xfrm>
          <a:prstGeom prst="rect">
            <a:avLst/>
          </a:prstGeom>
          <a:solidFill>
            <a:schemeClr val="bg1"/>
          </a:solidFill>
        </p:spPr>
      </p:pic>
      <p:sp>
        <p:nvSpPr>
          <p:cNvPr id="18" name="Rectangle 17"/>
          <p:cNvSpPr/>
          <p:nvPr/>
        </p:nvSpPr>
        <p:spPr>
          <a:xfrm>
            <a:off x="8857792" y="4149850"/>
            <a:ext cx="3126781" cy="152673"/>
          </a:xfrm>
          <a:prstGeom prst="rect">
            <a:avLst/>
          </a:prstGeom>
          <a:solidFill>
            <a:srgbClr val="00B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603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par>
                          <p:cTn id="11" fill="hold">
                            <p:stCondLst>
                              <p:cond delay="500"/>
                            </p:stCondLst>
                            <p:childTnLst>
                              <p:par>
                                <p:cTn id="12" presetID="14" presetClass="entr" presetSubtype="10" fill="hold" nodeType="afterEffect">
                                  <p:stCondLst>
                                    <p:cond delay="125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4" dur="500"/>
                                        <p:tgtEl>
                                          <p:spTgt spid="8">
                                            <p:txEl>
                                              <p:pRg st="0" end="0"/>
                                            </p:txEl>
                                          </p:spTgt>
                                        </p:tgtEl>
                                      </p:cBhvr>
                                    </p:animEffec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2250"/>
                            </p:stCondLst>
                            <p:childTnLst>
                              <p:par>
                                <p:cTn id="20" presetID="10" presetClass="entr" presetSubtype="0"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F50A6-54CF-4DC7-A062-FFABC24A7E52}"/>
              </a:ext>
            </a:extLst>
          </p:cNvPr>
          <p:cNvSpPr>
            <a:spLocks noGrp="1"/>
          </p:cNvSpPr>
          <p:nvPr>
            <p:ph type="title"/>
          </p:nvPr>
        </p:nvSpPr>
        <p:spPr/>
        <p:txBody>
          <a:bodyPr/>
          <a:lstStyle/>
          <a:p>
            <a:r>
              <a:rPr lang="en-US" dirty="0"/>
              <a:t>SST Programming</a:t>
            </a:r>
          </a:p>
        </p:txBody>
      </p:sp>
      <p:sp>
        <p:nvSpPr>
          <p:cNvPr id="3" name="Content Placeholder 2">
            <a:extLst>
              <a:ext uri="{FF2B5EF4-FFF2-40B4-BE49-F238E27FC236}">
                <a16:creationId xmlns:a16="http://schemas.microsoft.com/office/drawing/2014/main" id="{A8733C1E-D7F6-4A37-B23E-9D1D8545C033}"/>
              </a:ext>
            </a:extLst>
          </p:cNvPr>
          <p:cNvSpPr>
            <a:spLocks noGrp="1"/>
          </p:cNvSpPr>
          <p:nvPr>
            <p:ph idx="1"/>
          </p:nvPr>
        </p:nvSpPr>
        <p:spPr/>
        <p:txBody>
          <a:bodyPr>
            <a:normAutofit/>
          </a:bodyPr>
          <a:lstStyle/>
          <a:p>
            <a:r>
              <a:rPr lang="en-US" dirty="0"/>
              <a:t>Because the SST is lock-free, values can change “under your feet”.</a:t>
            </a:r>
          </a:p>
          <a:p>
            <a:endParaRPr lang="en-US" dirty="0"/>
          </a:p>
          <a:p>
            <a:r>
              <a:rPr lang="en-US" dirty="0"/>
              <a:t>But this is also good, in the sense that threads don’t disrupt one-another.</a:t>
            </a:r>
          </a:p>
          <a:p>
            <a:endParaRPr lang="en-US" b="1" dirty="0"/>
          </a:p>
          <a:p>
            <a:r>
              <a:rPr lang="en-US" b="1" dirty="0"/>
              <a:t>It motivates us to program the SST in an unusual way</a:t>
            </a:r>
          </a:p>
        </p:txBody>
      </p:sp>
      <p:sp>
        <p:nvSpPr>
          <p:cNvPr id="4" name="Footer Placeholder 3">
            <a:extLst>
              <a:ext uri="{FF2B5EF4-FFF2-40B4-BE49-F238E27FC236}">
                <a16:creationId xmlns:a16="http://schemas.microsoft.com/office/drawing/2014/main" id="{D63BD3EC-FE6B-4B9C-962E-FDB827EBFDD2}"/>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66E0F05E-F03B-4804-93BF-596E03398708}"/>
              </a:ext>
            </a:extLst>
          </p:cNvPr>
          <p:cNvSpPr>
            <a:spLocks noGrp="1"/>
          </p:cNvSpPr>
          <p:nvPr>
            <p:ph type="sldNum" sz="quarter" idx="12"/>
          </p:nvPr>
        </p:nvSpPr>
        <p:spPr/>
        <p:txBody>
          <a:bodyPr/>
          <a:lstStyle/>
          <a:p>
            <a:fld id="{3C974458-8A97-4835-BF79-1FB6D7856C21}" type="slidenum">
              <a:rPr lang="en-US" smtClean="0"/>
              <a:t>12</a:t>
            </a:fld>
            <a:endParaRPr lang="en-US"/>
          </a:p>
        </p:txBody>
      </p:sp>
    </p:spTree>
    <p:extLst>
      <p:ext uri="{BB962C8B-B14F-4D97-AF65-F5344CB8AC3E}">
        <p14:creationId xmlns:p14="http://schemas.microsoft.com/office/powerpoint/2010/main" val="4118277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F50A6-54CF-4DC7-A062-FFABC24A7E52}"/>
              </a:ext>
            </a:extLst>
          </p:cNvPr>
          <p:cNvSpPr>
            <a:spLocks noGrp="1"/>
          </p:cNvSpPr>
          <p:nvPr>
            <p:ph type="title"/>
          </p:nvPr>
        </p:nvSpPr>
        <p:spPr/>
        <p:txBody>
          <a:bodyPr/>
          <a:lstStyle/>
          <a:p>
            <a:r>
              <a:rPr lang="en-US" dirty="0"/>
              <a:t>SST Programming</a:t>
            </a:r>
          </a:p>
        </p:txBody>
      </p:sp>
      <p:sp>
        <p:nvSpPr>
          <p:cNvPr id="3" name="Content Placeholder 2">
            <a:extLst>
              <a:ext uri="{FF2B5EF4-FFF2-40B4-BE49-F238E27FC236}">
                <a16:creationId xmlns:a16="http://schemas.microsoft.com/office/drawing/2014/main" id="{A8733C1E-D7F6-4A37-B23E-9D1D8545C033}"/>
              </a:ext>
            </a:extLst>
          </p:cNvPr>
          <p:cNvSpPr>
            <a:spLocks noGrp="1"/>
          </p:cNvSpPr>
          <p:nvPr>
            <p:ph idx="1"/>
          </p:nvPr>
        </p:nvSpPr>
        <p:spPr/>
        <p:txBody>
          <a:bodyPr>
            <a:normAutofit/>
          </a:bodyPr>
          <a:lstStyle/>
          <a:p>
            <a:r>
              <a:rPr lang="en-US" dirty="0"/>
              <a:t>SST programming: via a kind of “predicates” </a:t>
            </a:r>
          </a:p>
          <a:p>
            <a:r>
              <a:rPr lang="en-US" dirty="0"/>
              <a:t>                  if (</a:t>
            </a:r>
            <a:r>
              <a:rPr lang="en-US" i="1" dirty="0"/>
              <a:t>some condition holds) { … trigger this code … }</a:t>
            </a:r>
          </a:p>
          <a:p>
            <a:endParaRPr lang="en-US" dirty="0"/>
          </a:p>
          <a:p>
            <a:pPr>
              <a:buFont typeface="Wingdings" panose="05000000000000000000" pitchFamily="2" charset="2"/>
              <a:buChar char="Ø"/>
            </a:pPr>
            <a:r>
              <a:rPr lang="en-US" dirty="0"/>
              <a:t>  We made a choice: we create rows of “monotonic” values that </a:t>
            </a:r>
            <a:br>
              <a:rPr lang="en-US" dirty="0"/>
            </a:br>
            <a:r>
              <a:rPr lang="en-US" dirty="0"/>
              <a:t>    change in one direction, like a counter (it only gets bigger)</a:t>
            </a:r>
          </a:p>
          <a:p>
            <a:pPr>
              <a:buFont typeface="Wingdings" panose="05000000000000000000" pitchFamily="2" charset="2"/>
              <a:buChar char="Ø"/>
            </a:pPr>
            <a:r>
              <a:rPr lang="en-US" dirty="0"/>
              <a:t>  We define “aggregating” operators that compute things like </a:t>
            </a:r>
            <a:r>
              <a:rPr lang="en-US" i="1" dirty="0"/>
              <a:t>min</a:t>
            </a:r>
            <a:r>
              <a:rPr lang="en-US" dirty="0"/>
              <a:t>.</a:t>
            </a:r>
            <a:br>
              <a:rPr lang="en-US" dirty="0"/>
            </a:br>
            <a:r>
              <a:rPr lang="en-US" dirty="0"/>
              <a:t>    If the underlying values only get larger, </a:t>
            </a:r>
            <a:r>
              <a:rPr lang="en-US" i="1" dirty="0"/>
              <a:t>min</a:t>
            </a:r>
            <a:r>
              <a:rPr lang="en-US" dirty="0"/>
              <a:t> only gets larger too</a:t>
            </a:r>
          </a:p>
        </p:txBody>
      </p:sp>
      <p:sp>
        <p:nvSpPr>
          <p:cNvPr id="4" name="Footer Placeholder 3">
            <a:extLst>
              <a:ext uri="{FF2B5EF4-FFF2-40B4-BE49-F238E27FC236}">
                <a16:creationId xmlns:a16="http://schemas.microsoft.com/office/drawing/2014/main" id="{D63BD3EC-FE6B-4B9C-962E-FDB827EBFDD2}"/>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66E0F05E-F03B-4804-93BF-596E03398708}"/>
              </a:ext>
            </a:extLst>
          </p:cNvPr>
          <p:cNvSpPr>
            <a:spLocks noGrp="1"/>
          </p:cNvSpPr>
          <p:nvPr>
            <p:ph type="sldNum" sz="quarter" idx="12"/>
          </p:nvPr>
        </p:nvSpPr>
        <p:spPr/>
        <p:txBody>
          <a:bodyPr/>
          <a:lstStyle/>
          <a:p>
            <a:fld id="{3C974458-8A97-4835-BF79-1FB6D7856C21}" type="slidenum">
              <a:rPr lang="en-US" smtClean="0"/>
              <a:t>13</a:t>
            </a:fld>
            <a:endParaRPr lang="en-US"/>
          </a:p>
        </p:txBody>
      </p:sp>
    </p:spTree>
    <p:extLst>
      <p:ext uri="{BB962C8B-B14F-4D97-AF65-F5344CB8AC3E}">
        <p14:creationId xmlns:p14="http://schemas.microsoft.com/office/powerpoint/2010/main" val="1854695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BCFB5-D2AE-470A-BF48-C91670A42F4D}"/>
              </a:ext>
            </a:extLst>
          </p:cNvPr>
          <p:cNvSpPr>
            <a:spLocks noGrp="1"/>
          </p:cNvSpPr>
          <p:nvPr>
            <p:ph type="title"/>
          </p:nvPr>
        </p:nvSpPr>
        <p:spPr/>
        <p:txBody>
          <a:bodyPr/>
          <a:lstStyle/>
          <a:p>
            <a:r>
              <a:rPr lang="en-US" dirty="0"/>
              <a:t>Stable and Monotonic predicates</a:t>
            </a:r>
          </a:p>
        </p:txBody>
      </p:sp>
      <p:sp>
        <p:nvSpPr>
          <p:cNvPr id="3" name="Content Placeholder 2">
            <a:extLst>
              <a:ext uri="{FF2B5EF4-FFF2-40B4-BE49-F238E27FC236}">
                <a16:creationId xmlns:a16="http://schemas.microsoft.com/office/drawing/2014/main" id="{08E5B020-A420-4042-9EB5-4124E89520EF}"/>
              </a:ext>
            </a:extLst>
          </p:cNvPr>
          <p:cNvSpPr>
            <a:spLocks noGrp="1"/>
          </p:cNvSpPr>
          <p:nvPr>
            <p:ph idx="1"/>
          </p:nvPr>
        </p:nvSpPr>
        <p:spPr/>
        <p:txBody>
          <a:bodyPr>
            <a:normAutofit/>
          </a:bodyPr>
          <a:lstStyle/>
          <a:p>
            <a:r>
              <a:rPr lang="en-US" dirty="0"/>
              <a:t>A deduction (a predicate) is </a:t>
            </a:r>
            <a:r>
              <a:rPr lang="en-US" i="1" dirty="0"/>
              <a:t>stable </a:t>
            </a:r>
            <a:r>
              <a:rPr lang="en-US" dirty="0"/>
              <a:t>if, once it becomes true, it remains true</a:t>
            </a:r>
          </a:p>
          <a:p>
            <a:pPr>
              <a:buFont typeface="Wingdings" panose="05000000000000000000" pitchFamily="2" charset="2"/>
              <a:buChar char="Ø"/>
            </a:pPr>
            <a:r>
              <a:rPr lang="en-US" dirty="0"/>
              <a:t>  Suppose </a:t>
            </a:r>
            <a:r>
              <a:rPr lang="en-US" b="1" dirty="0"/>
              <a:t>counter</a:t>
            </a:r>
            <a:r>
              <a:rPr lang="en-US" dirty="0"/>
              <a:t> is a column in the SST, and is monotonic </a:t>
            </a:r>
          </a:p>
          <a:p>
            <a:pPr>
              <a:buFont typeface="Wingdings" panose="05000000000000000000" pitchFamily="2" charset="2"/>
              <a:buChar char="Ø"/>
            </a:pPr>
            <a:r>
              <a:rPr lang="en-US" i="1" dirty="0"/>
              <a:t>  </a:t>
            </a:r>
            <a:r>
              <a:rPr lang="en-US" b="1" i="1" dirty="0"/>
              <a:t>min(</a:t>
            </a:r>
            <a:r>
              <a:rPr lang="en-US" b="1" dirty="0"/>
              <a:t>counter) = </a:t>
            </a:r>
            <a:r>
              <a:rPr lang="en-US" b="1" i="1" dirty="0"/>
              <a:t>v</a:t>
            </a:r>
            <a:r>
              <a:rPr lang="en-US" b="1" dirty="0"/>
              <a:t> </a:t>
            </a:r>
            <a:r>
              <a:rPr lang="en-US" dirty="0"/>
              <a:t>is not stable in the SST: if the counters grow, </a:t>
            </a:r>
            <a:r>
              <a:rPr lang="en-US" i="1" dirty="0"/>
              <a:t>min</a:t>
            </a:r>
            <a:r>
              <a:rPr lang="en-US" dirty="0"/>
              <a:t> grows</a:t>
            </a:r>
          </a:p>
          <a:p>
            <a:pPr>
              <a:buFont typeface="Wingdings" panose="05000000000000000000" pitchFamily="2" charset="2"/>
              <a:buChar char="Ø"/>
            </a:pPr>
            <a:r>
              <a:rPr lang="en-US" dirty="0"/>
              <a:t>  … but </a:t>
            </a:r>
            <a:r>
              <a:rPr lang="en-US" b="1" i="1" dirty="0"/>
              <a:t>min</a:t>
            </a:r>
            <a:r>
              <a:rPr lang="en-US" b="1" dirty="0"/>
              <a:t>(counter) </a:t>
            </a:r>
            <a:r>
              <a:rPr lang="en-US" b="1" dirty="0">
                <a:sym typeface="Symbol" panose="05050102010706020507" pitchFamily="18" charset="2"/>
              </a:rPr>
              <a:t> </a:t>
            </a:r>
            <a:r>
              <a:rPr lang="en-US" b="1" i="1" dirty="0">
                <a:sym typeface="Symbol" panose="05050102010706020507" pitchFamily="18" charset="2"/>
              </a:rPr>
              <a:t>v</a:t>
            </a:r>
            <a:r>
              <a:rPr lang="en-US" i="1" dirty="0">
                <a:sym typeface="Symbol" panose="05050102010706020507" pitchFamily="18" charset="2"/>
              </a:rPr>
              <a:t>, </a:t>
            </a:r>
            <a:r>
              <a:rPr lang="en-US" dirty="0">
                <a:sym typeface="Symbol" panose="05050102010706020507" pitchFamily="18" charset="2"/>
              </a:rPr>
              <a:t>in contrast, remains true once it becomes true</a:t>
            </a:r>
          </a:p>
        </p:txBody>
      </p:sp>
      <p:sp>
        <p:nvSpPr>
          <p:cNvPr id="4" name="Footer Placeholder 3">
            <a:extLst>
              <a:ext uri="{FF2B5EF4-FFF2-40B4-BE49-F238E27FC236}">
                <a16:creationId xmlns:a16="http://schemas.microsoft.com/office/drawing/2014/main" id="{8F25A057-9707-466B-A63C-656E6A42CB43}"/>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E381C38C-7AA9-43D9-8777-0658B2DE9EE6}"/>
              </a:ext>
            </a:extLst>
          </p:cNvPr>
          <p:cNvSpPr>
            <a:spLocks noGrp="1"/>
          </p:cNvSpPr>
          <p:nvPr>
            <p:ph type="sldNum" sz="quarter" idx="12"/>
          </p:nvPr>
        </p:nvSpPr>
        <p:spPr/>
        <p:txBody>
          <a:bodyPr/>
          <a:lstStyle/>
          <a:p>
            <a:fld id="{3C974458-8A97-4835-BF79-1FB6D7856C21}" type="slidenum">
              <a:rPr lang="en-US" smtClean="0"/>
              <a:t>14</a:t>
            </a:fld>
            <a:endParaRPr lang="en-US"/>
          </a:p>
        </p:txBody>
      </p:sp>
    </p:spTree>
    <p:extLst>
      <p:ext uri="{BB962C8B-B14F-4D97-AF65-F5344CB8AC3E}">
        <p14:creationId xmlns:p14="http://schemas.microsoft.com/office/powerpoint/2010/main" val="387067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BCFB5-D2AE-470A-BF48-C91670A42F4D}"/>
              </a:ext>
            </a:extLst>
          </p:cNvPr>
          <p:cNvSpPr>
            <a:spLocks noGrp="1"/>
          </p:cNvSpPr>
          <p:nvPr>
            <p:ph type="title"/>
          </p:nvPr>
        </p:nvSpPr>
        <p:spPr/>
        <p:txBody>
          <a:bodyPr/>
          <a:lstStyle/>
          <a:p>
            <a:r>
              <a:rPr lang="en-US" dirty="0"/>
              <a:t>Stable and Monotonic predicates</a:t>
            </a:r>
          </a:p>
        </p:txBody>
      </p:sp>
      <p:sp>
        <p:nvSpPr>
          <p:cNvPr id="3" name="Content Placeholder 2">
            <a:extLst>
              <a:ext uri="{FF2B5EF4-FFF2-40B4-BE49-F238E27FC236}">
                <a16:creationId xmlns:a16="http://schemas.microsoft.com/office/drawing/2014/main" id="{08E5B020-A420-4042-9EB5-4124E89520EF}"/>
              </a:ext>
            </a:extLst>
          </p:cNvPr>
          <p:cNvSpPr>
            <a:spLocks noGrp="1"/>
          </p:cNvSpPr>
          <p:nvPr>
            <p:ph idx="1"/>
          </p:nvPr>
        </p:nvSpPr>
        <p:spPr/>
        <p:txBody>
          <a:bodyPr>
            <a:normAutofit lnSpcReduction="10000"/>
          </a:bodyPr>
          <a:lstStyle/>
          <a:p>
            <a:r>
              <a:rPr lang="en-US" dirty="0"/>
              <a:t>A deduction (a predicate) is </a:t>
            </a:r>
            <a:r>
              <a:rPr lang="en-US" i="1" dirty="0"/>
              <a:t>stable </a:t>
            </a:r>
            <a:r>
              <a:rPr lang="en-US" dirty="0"/>
              <a:t>if, once it becomes true, it remains true</a:t>
            </a:r>
          </a:p>
          <a:p>
            <a:endParaRPr lang="en-US" dirty="0">
              <a:sym typeface="Symbol" panose="05050102010706020507" pitchFamily="18" charset="2"/>
            </a:endParaRPr>
          </a:p>
          <a:p>
            <a:pPr marL="0" indent="0">
              <a:buNone/>
            </a:pPr>
            <a:r>
              <a:rPr lang="en-US" dirty="0">
                <a:sym typeface="Symbol" panose="05050102010706020507" pitchFamily="18" charset="2"/>
              </a:rPr>
              <a:t>Some stable predicates are also monotonic, in this sense:</a:t>
            </a:r>
          </a:p>
          <a:p>
            <a:pPr>
              <a:buFont typeface="Wingdings" panose="05000000000000000000" pitchFamily="2" charset="2"/>
              <a:buChar char="Ø"/>
            </a:pPr>
            <a:r>
              <a:rPr lang="en-US" dirty="0">
                <a:sym typeface="Symbol" panose="05050102010706020507" pitchFamily="18" charset="2"/>
              </a:rPr>
              <a:t>  If </a:t>
            </a:r>
            <a:r>
              <a:rPr lang="en-US" b="1" dirty="0" err="1">
                <a:sym typeface="Symbol" panose="05050102010706020507" pitchFamily="18" charset="2"/>
              </a:rPr>
              <a:t>Pred</a:t>
            </a:r>
            <a:r>
              <a:rPr lang="en-US" b="1" dirty="0">
                <a:sym typeface="Symbol" panose="05050102010706020507" pitchFamily="18" charset="2"/>
              </a:rPr>
              <a:t>(min(c)) </a:t>
            </a:r>
            <a:r>
              <a:rPr lang="en-US" dirty="0">
                <a:sym typeface="Symbol" panose="05050102010706020507" pitchFamily="18" charset="2"/>
              </a:rPr>
              <a:t>holds, then </a:t>
            </a:r>
            <a:r>
              <a:rPr lang="en-US" b="1" dirty="0">
                <a:sym typeface="Symbol" panose="05050102010706020507" pitchFamily="18" charset="2"/>
              </a:rPr>
              <a:t> v &lt; c, </a:t>
            </a:r>
            <a:r>
              <a:rPr lang="en-US" b="1" dirty="0" err="1">
                <a:sym typeface="Symbol" panose="05050102010706020507" pitchFamily="18" charset="2"/>
              </a:rPr>
              <a:t>Pred</a:t>
            </a:r>
            <a:r>
              <a:rPr lang="en-US" b="1" dirty="0">
                <a:sym typeface="Symbol" panose="05050102010706020507" pitchFamily="18" charset="2"/>
              </a:rPr>
              <a:t>(v) </a:t>
            </a:r>
            <a:r>
              <a:rPr lang="en-US" dirty="0">
                <a:sym typeface="Symbol" panose="05050102010706020507" pitchFamily="18" charset="2"/>
              </a:rPr>
              <a:t>holds.</a:t>
            </a:r>
          </a:p>
          <a:p>
            <a:pPr marL="0" indent="0">
              <a:buNone/>
            </a:pPr>
            <a:endParaRPr lang="en-US" dirty="0">
              <a:sym typeface="Symbol" panose="05050102010706020507" pitchFamily="18" charset="2"/>
            </a:endParaRPr>
          </a:p>
          <a:p>
            <a:pPr marL="0" indent="0">
              <a:buNone/>
            </a:pPr>
            <a:r>
              <a:rPr lang="en-US" dirty="0">
                <a:sym typeface="Symbol" panose="05050102010706020507" pitchFamily="18" charset="2"/>
              </a:rPr>
              <a:t>Monotonic predicates allow receive-side batching of actions, </a:t>
            </a:r>
            <a:br>
              <a:rPr lang="en-US" dirty="0">
                <a:sym typeface="Symbol" panose="05050102010706020507" pitchFamily="18" charset="2"/>
              </a:rPr>
            </a:br>
            <a:r>
              <a:rPr lang="en-US" dirty="0">
                <a:sym typeface="Symbol" panose="05050102010706020507" pitchFamily="18" charset="2"/>
              </a:rPr>
              <a:t>like delivery of messages 0..min(c)</a:t>
            </a:r>
          </a:p>
          <a:p>
            <a:pPr marL="0" indent="0">
              <a:buNone/>
            </a:pPr>
            <a:r>
              <a:rPr lang="en-US" dirty="0">
                <a:sym typeface="Symbol" panose="05050102010706020507" pitchFamily="18" charset="2"/>
              </a:rPr>
              <a:t>      </a:t>
            </a:r>
            <a:r>
              <a:rPr lang="en-US" i="1" dirty="0">
                <a:sym typeface="Symbol" panose="05050102010706020507" pitchFamily="18" charset="2"/>
              </a:rPr>
              <a:t>if (… messages 0..min(c) are stable) { deliver(0, min(c)) }</a:t>
            </a:r>
            <a:endParaRPr lang="en-US" i="1" dirty="0"/>
          </a:p>
        </p:txBody>
      </p:sp>
      <p:sp>
        <p:nvSpPr>
          <p:cNvPr id="4" name="Footer Placeholder 3">
            <a:extLst>
              <a:ext uri="{FF2B5EF4-FFF2-40B4-BE49-F238E27FC236}">
                <a16:creationId xmlns:a16="http://schemas.microsoft.com/office/drawing/2014/main" id="{8F25A057-9707-466B-A63C-656E6A42CB43}"/>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E381C38C-7AA9-43D9-8777-0658B2DE9EE6}"/>
              </a:ext>
            </a:extLst>
          </p:cNvPr>
          <p:cNvSpPr>
            <a:spLocks noGrp="1"/>
          </p:cNvSpPr>
          <p:nvPr>
            <p:ph type="sldNum" sz="quarter" idx="12"/>
          </p:nvPr>
        </p:nvSpPr>
        <p:spPr/>
        <p:txBody>
          <a:bodyPr/>
          <a:lstStyle/>
          <a:p>
            <a:fld id="{3C974458-8A97-4835-BF79-1FB6D7856C21}" type="slidenum">
              <a:rPr lang="en-US" smtClean="0"/>
              <a:t>15</a:t>
            </a:fld>
            <a:endParaRPr lang="en-US"/>
          </a:p>
        </p:txBody>
      </p:sp>
    </p:spTree>
    <p:extLst>
      <p:ext uri="{BB962C8B-B14F-4D97-AF65-F5344CB8AC3E}">
        <p14:creationId xmlns:p14="http://schemas.microsoft.com/office/powerpoint/2010/main" val="845568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3016B-2F39-4190-B298-96D12DBD48C9}"/>
              </a:ext>
            </a:extLst>
          </p:cNvPr>
          <p:cNvSpPr>
            <a:spLocks noGrp="1"/>
          </p:cNvSpPr>
          <p:nvPr>
            <p:ph type="title"/>
          </p:nvPr>
        </p:nvSpPr>
        <p:spPr/>
        <p:txBody>
          <a:bodyPr/>
          <a:lstStyle/>
          <a:p>
            <a:r>
              <a:rPr lang="en-US" dirty="0"/>
              <a:t>This is not an obvious way to program!</a:t>
            </a:r>
          </a:p>
        </p:txBody>
      </p:sp>
      <p:sp>
        <p:nvSpPr>
          <p:cNvPr id="3" name="Content Placeholder 2">
            <a:extLst>
              <a:ext uri="{FF2B5EF4-FFF2-40B4-BE49-F238E27FC236}">
                <a16:creationId xmlns:a16="http://schemas.microsoft.com/office/drawing/2014/main" id="{3E59E35C-FEC7-4954-8768-FE299A1F6683}"/>
              </a:ext>
            </a:extLst>
          </p:cNvPr>
          <p:cNvSpPr>
            <a:spLocks noGrp="1"/>
          </p:cNvSpPr>
          <p:nvPr>
            <p:ph idx="1"/>
          </p:nvPr>
        </p:nvSpPr>
        <p:spPr>
          <a:xfrm>
            <a:off x="1024128" y="2084832"/>
            <a:ext cx="10786872" cy="4224528"/>
          </a:xfrm>
        </p:spPr>
        <p:txBody>
          <a:bodyPr>
            <a:normAutofit/>
          </a:bodyPr>
          <a:lstStyle/>
          <a:p>
            <a:r>
              <a:rPr lang="en-US" dirty="0"/>
              <a:t>Notice how </a:t>
            </a:r>
            <a:r>
              <a:rPr lang="en-US" b="1" i="1" dirty="0">
                <a:solidFill>
                  <a:srgbClr val="FF0066"/>
                </a:solidFill>
              </a:rPr>
              <a:t>the hardware forced us to program differently:</a:t>
            </a:r>
          </a:p>
          <a:p>
            <a:pPr>
              <a:buFont typeface="Wingdings" panose="05000000000000000000" pitchFamily="2" charset="2"/>
              <a:buChar char="Ø"/>
            </a:pPr>
            <a:r>
              <a:rPr lang="en-US" dirty="0"/>
              <a:t>  The hardware is very fast, but only if used in a certain way</a:t>
            </a:r>
          </a:p>
          <a:p>
            <a:pPr>
              <a:buFont typeface="Wingdings" panose="05000000000000000000" pitchFamily="2" charset="2"/>
              <a:buChar char="Ø"/>
            </a:pPr>
            <a:r>
              <a:rPr lang="en-US" dirty="0"/>
              <a:t>  To use it in that way, at that speed, we couldn’t do “normal” things,</a:t>
            </a:r>
            <a:br>
              <a:rPr lang="en-US" dirty="0"/>
            </a:br>
            <a:r>
              <a:rPr lang="en-US" dirty="0"/>
              <a:t>    like sending messages and waiting for acknowledgements, or votes</a:t>
            </a:r>
          </a:p>
          <a:p>
            <a:pPr>
              <a:buFont typeface="Wingdings" panose="05000000000000000000" pitchFamily="2" charset="2"/>
              <a:buChar char="Ø"/>
            </a:pPr>
            <a:r>
              <a:rPr lang="en-US" dirty="0"/>
              <a:t>  So we had to invent this new shared table abstraction, and had to</a:t>
            </a:r>
            <a:br>
              <a:rPr lang="en-US" dirty="0"/>
            </a:br>
            <a:r>
              <a:rPr lang="en-US" dirty="0"/>
              <a:t>    rewrite the standard </a:t>
            </a:r>
            <a:r>
              <a:rPr lang="en-US" dirty="0" err="1"/>
              <a:t>Paxos</a:t>
            </a:r>
            <a:r>
              <a:rPr lang="en-US" dirty="0"/>
              <a:t> protocols in a totally new way</a:t>
            </a:r>
          </a:p>
        </p:txBody>
      </p:sp>
      <p:sp>
        <p:nvSpPr>
          <p:cNvPr id="4" name="Footer Placeholder 3">
            <a:extLst>
              <a:ext uri="{FF2B5EF4-FFF2-40B4-BE49-F238E27FC236}">
                <a16:creationId xmlns:a16="http://schemas.microsoft.com/office/drawing/2014/main" id="{55A6258F-BF9F-4F16-8091-DFC8344313DB}"/>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7C257566-D1E3-4BFC-ACBF-27D22ECCB032}"/>
              </a:ext>
            </a:extLst>
          </p:cNvPr>
          <p:cNvSpPr>
            <a:spLocks noGrp="1"/>
          </p:cNvSpPr>
          <p:nvPr>
            <p:ph type="sldNum" sz="quarter" idx="12"/>
          </p:nvPr>
        </p:nvSpPr>
        <p:spPr/>
        <p:txBody>
          <a:bodyPr/>
          <a:lstStyle/>
          <a:p>
            <a:fld id="{3C974458-8A97-4835-BF79-1FB6D7856C21}" type="slidenum">
              <a:rPr lang="en-US" smtClean="0"/>
              <a:t>16</a:t>
            </a:fld>
            <a:endParaRPr lang="en-US"/>
          </a:p>
        </p:txBody>
      </p:sp>
    </p:spTree>
    <p:extLst>
      <p:ext uri="{BB962C8B-B14F-4D97-AF65-F5344CB8AC3E}">
        <p14:creationId xmlns:p14="http://schemas.microsoft.com/office/powerpoint/2010/main" val="1011767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29FA8-D749-4139-883E-DB228BEA89C6}"/>
              </a:ext>
            </a:extLst>
          </p:cNvPr>
          <p:cNvSpPr>
            <a:spLocks noGrp="1"/>
          </p:cNvSpPr>
          <p:nvPr>
            <p:ph type="title"/>
          </p:nvPr>
        </p:nvSpPr>
        <p:spPr/>
        <p:txBody>
          <a:bodyPr/>
          <a:lstStyle/>
          <a:p>
            <a:r>
              <a:rPr lang="en-US" dirty="0"/>
              <a:t>… Not unusual with new hardware!</a:t>
            </a:r>
          </a:p>
        </p:txBody>
      </p:sp>
      <p:sp>
        <p:nvSpPr>
          <p:cNvPr id="3" name="Content Placeholder 2">
            <a:extLst>
              <a:ext uri="{FF2B5EF4-FFF2-40B4-BE49-F238E27FC236}">
                <a16:creationId xmlns:a16="http://schemas.microsoft.com/office/drawing/2014/main" id="{A103325F-DCE4-4F37-A21F-49E13078ECE9}"/>
              </a:ext>
            </a:extLst>
          </p:cNvPr>
          <p:cNvSpPr>
            <a:spLocks noGrp="1"/>
          </p:cNvSpPr>
          <p:nvPr>
            <p:ph idx="1"/>
          </p:nvPr>
        </p:nvSpPr>
        <p:spPr/>
        <p:txBody>
          <a:bodyPr>
            <a:normAutofit/>
          </a:bodyPr>
          <a:lstStyle/>
          <a:p>
            <a:r>
              <a:rPr lang="en-US" dirty="0"/>
              <a:t>New hardware often results in ideas like Derecho</a:t>
            </a:r>
          </a:p>
          <a:p>
            <a:pPr marL="0" indent="0">
              <a:buNone/>
            </a:pPr>
            <a:endParaRPr lang="en-US" dirty="0"/>
          </a:p>
          <a:p>
            <a:pPr marL="0" indent="0">
              <a:buNone/>
            </a:pPr>
            <a:r>
              <a:rPr lang="en-US" dirty="0"/>
              <a:t>Specialty hardware can be extremely fast, but often requires that you</a:t>
            </a:r>
            <a:br>
              <a:rPr lang="en-US" dirty="0"/>
            </a:br>
            <a:r>
              <a:rPr lang="en-US" dirty="0"/>
              <a:t>    use it in some very unfamiliar way.</a:t>
            </a:r>
          </a:p>
          <a:p>
            <a:pPr marL="0" indent="0">
              <a:buNone/>
            </a:pPr>
            <a:endParaRPr lang="en-US" dirty="0"/>
          </a:p>
          <a:p>
            <a:r>
              <a:rPr lang="en-US" dirty="0"/>
              <a:t>If we just run the old style of algorithm on the new hardware, but in the </a:t>
            </a:r>
            <a:br>
              <a:rPr lang="en-US" dirty="0"/>
            </a:br>
            <a:r>
              <a:rPr lang="en-US" dirty="0"/>
              <a:t>old way, we wouldn’t benefit</a:t>
            </a:r>
          </a:p>
        </p:txBody>
      </p:sp>
      <p:sp>
        <p:nvSpPr>
          <p:cNvPr id="4" name="Footer Placeholder 3">
            <a:extLst>
              <a:ext uri="{FF2B5EF4-FFF2-40B4-BE49-F238E27FC236}">
                <a16:creationId xmlns:a16="http://schemas.microsoft.com/office/drawing/2014/main" id="{05967BA4-CE52-4F44-B4F8-E7BDC313E24F}"/>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3A1021C5-4A7E-4FF9-906B-3FBB569EC6DA}"/>
              </a:ext>
            </a:extLst>
          </p:cNvPr>
          <p:cNvSpPr>
            <a:spLocks noGrp="1"/>
          </p:cNvSpPr>
          <p:nvPr>
            <p:ph type="sldNum" sz="quarter" idx="12"/>
          </p:nvPr>
        </p:nvSpPr>
        <p:spPr/>
        <p:txBody>
          <a:bodyPr/>
          <a:lstStyle/>
          <a:p>
            <a:fld id="{3C974458-8A97-4835-BF79-1FB6D7856C21}" type="slidenum">
              <a:rPr lang="en-US" smtClean="0"/>
              <a:t>17</a:t>
            </a:fld>
            <a:endParaRPr lang="en-US"/>
          </a:p>
        </p:txBody>
      </p:sp>
    </p:spTree>
    <p:extLst>
      <p:ext uri="{BB962C8B-B14F-4D97-AF65-F5344CB8AC3E}">
        <p14:creationId xmlns:p14="http://schemas.microsoft.com/office/powerpoint/2010/main" val="2280464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B38D2-C36C-4C1E-918C-5704B7521F1F}"/>
              </a:ext>
            </a:extLst>
          </p:cNvPr>
          <p:cNvSpPr>
            <a:spLocks noGrp="1"/>
          </p:cNvSpPr>
          <p:nvPr>
            <p:ph type="title"/>
          </p:nvPr>
        </p:nvSpPr>
        <p:spPr/>
        <p:txBody>
          <a:bodyPr/>
          <a:lstStyle/>
          <a:p>
            <a:r>
              <a:rPr lang="en-US" dirty="0"/>
              <a:t>2-phase commit “via” SST</a:t>
            </a:r>
          </a:p>
        </p:txBody>
      </p:sp>
      <p:sp>
        <p:nvSpPr>
          <p:cNvPr id="3" name="Content Placeholder 2">
            <a:extLst>
              <a:ext uri="{FF2B5EF4-FFF2-40B4-BE49-F238E27FC236}">
                <a16:creationId xmlns:a16="http://schemas.microsoft.com/office/drawing/2014/main" id="{C9F29F08-0A1E-407C-86DC-42D0AEEAD94D}"/>
              </a:ext>
            </a:extLst>
          </p:cNvPr>
          <p:cNvSpPr>
            <a:spLocks noGrp="1"/>
          </p:cNvSpPr>
          <p:nvPr>
            <p:ph idx="1"/>
          </p:nvPr>
        </p:nvSpPr>
        <p:spPr/>
        <p:txBody>
          <a:bodyPr/>
          <a:lstStyle/>
          <a:p>
            <a:r>
              <a:rPr lang="en-US" dirty="0"/>
              <a:t>P writes something, like “I propose to change the view”.</a:t>
            </a:r>
          </a:p>
          <a:p>
            <a:r>
              <a:rPr lang="en-US" dirty="0"/>
              <a:t>Q and R echo the data, as a way to say “ok”</a:t>
            </a:r>
          </a:p>
          <a:p>
            <a:r>
              <a:rPr lang="en-US" dirty="0"/>
              <a:t>When all have the identical data in their rows, we consider that the operation has committed.</a:t>
            </a:r>
          </a:p>
          <a:p>
            <a:endParaRPr lang="en-US" dirty="0"/>
          </a:p>
          <a:p>
            <a:r>
              <a:rPr lang="en-US" dirty="0"/>
              <a:t>In fact the SST can carry many kinds of information: values that change (ideally, in one direction: </a:t>
            </a:r>
            <a:r>
              <a:rPr lang="en-US" i="1" dirty="0"/>
              <a:t>monotonic</a:t>
            </a:r>
            <a:r>
              <a:rPr lang="en-US" dirty="0"/>
              <a:t>), messages, even multicasts.</a:t>
            </a:r>
          </a:p>
        </p:txBody>
      </p:sp>
      <p:sp>
        <p:nvSpPr>
          <p:cNvPr id="4" name="Footer Placeholder 3">
            <a:extLst>
              <a:ext uri="{FF2B5EF4-FFF2-40B4-BE49-F238E27FC236}">
                <a16:creationId xmlns:a16="http://schemas.microsoft.com/office/drawing/2014/main" id="{0DCBC624-8F38-44BD-B453-B6F0AB4D640F}"/>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0A2C52D6-1866-4077-B9BB-4BC8D6D5A886}"/>
              </a:ext>
            </a:extLst>
          </p:cNvPr>
          <p:cNvSpPr>
            <a:spLocks noGrp="1"/>
          </p:cNvSpPr>
          <p:nvPr>
            <p:ph type="sldNum" sz="quarter" idx="12"/>
          </p:nvPr>
        </p:nvSpPr>
        <p:spPr/>
        <p:txBody>
          <a:bodyPr/>
          <a:lstStyle/>
          <a:p>
            <a:fld id="{3C974458-8A97-4835-BF79-1FB6D7856C21}" type="slidenum">
              <a:rPr lang="en-US" smtClean="0"/>
              <a:t>18</a:t>
            </a:fld>
            <a:endParaRPr lang="en-US"/>
          </a:p>
        </p:txBody>
      </p:sp>
    </p:spTree>
    <p:extLst>
      <p:ext uri="{BB962C8B-B14F-4D97-AF65-F5344CB8AC3E}">
        <p14:creationId xmlns:p14="http://schemas.microsoft.com/office/powerpoint/2010/main" val="23039216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C299A-4397-4F34-9003-545B22527CFB}"/>
              </a:ext>
            </a:extLst>
          </p:cNvPr>
          <p:cNvSpPr>
            <a:spLocks noGrp="1"/>
          </p:cNvSpPr>
          <p:nvPr>
            <p:ph type="title"/>
          </p:nvPr>
        </p:nvSpPr>
        <p:spPr/>
        <p:txBody>
          <a:bodyPr/>
          <a:lstStyle/>
          <a:p>
            <a:r>
              <a:rPr lang="en-US" dirty="0"/>
              <a:t>A long sequence of 2PC actions</a:t>
            </a:r>
          </a:p>
        </p:txBody>
      </p:sp>
      <p:sp>
        <p:nvSpPr>
          <p:cNvPr id="3" name="Content Placeholder 2">
            <a:extLst>
              <a:ext uri="{FF2B5EF4-FFF2-40B4-BE49-F238E27FC236}">
                <a16:creationId xmlns:a16="http://schemas.microsoft.com/office/drawing/2014/main" id="{7FDA10C5-A2D5-4898-B19F-2DD78401EF1F}"/>
              </a:ext>
            </a:extLst>
          </p:cNvPr>
          <p:cNvSpPr>
            <a:spLocks noGrp="1"/>
          </p:cNvSpPr>
          <p:nvPr>
            <p:ph idx="1"/>
          </p:nvPr>
        </p:nvSpPr>
        <p:spPr/>
        <p:txBody>
          <a:bodyPr/>
          <a:lstStyle/>
          <a:p>
            <a:r>
              <a:rPr lang="en-US" dirty="0"/>
              <a:t>For a </a:t>
            </a:r>
            <a:r>
              <a:rPr lang="en-US" i="1" dirty="0"/>
              <a:t>single </a:t>
            </a:r>
            <a:r>
              <a:rPr lang="en-US" dirty="0"/>
              <a:t>2PC, SST wouldn’t be much faster</a:t>
            </a:r>
          </a:p>
          <a:p>
            <a:endParaRPr lang="en-US" dirty="0"/>
          </a:p>
          <a:p>
            <a:r>
              <a:rPr lang="en-US" dirty="0"/>
              <a:t>But Derecho has to do 2PC on millions of </a:t>
            </a:r>
            <a:r>
              <a:rPr lang="en-US" dirty="0" err="1"/>
              <a:t>Paxos</a:t>
            </a:r>
            <a:r>
              <a:rPr lang="en-US" dirty="0"/>
              <a:t> atomic multicasts/second</a:t>
            </a:r>
          </a:p>
          <a:p>
            <a:endParaRPr lang="en-US" dirty="0"/>
          </a:p>
          <a:p>
            <a:r>
              <a:rPr lang="en-US" dirty="0"/>
              <a:t>At those speeds, the SST monotonicity pays off</a:t>
            </a:r>
          </a:p>
          <a:p>
            <a:pPr>
              <a:buFont typeface="Wingdings" panose="05000000000000000000" pitchFamily="2" charset="2"/>
              <a:buChar char="Ø"/>
            </a:pPr>
            <a:r>
              <a:rPr lang="en-US" dirty="0"/>
              <a:t>  Senders ask for votes on </a:t>
            </a:r>
            <a:r>
              <a:rPr lang="en-US" i="1" dirty="0"/>
              <a:t>all messages up to n</a:t>
            </a:r>
            <a:r>
              <a:rPr lang="en-US" dirty="0"/>
              <a:t>.  N is a counter.</a:t>
            </a:r>
          </a:p>
          <a:p>
            <a:pPr>
              <a:buFont typeface="Wingdings" panose="05000000000000000000" pitchFamily="2" charset="2"/>
              <a:buChar char="Ø"/>
            </a:pPr>
            <a:r>
              <a:rPr lang="en-US" dirty="0"/>
              <a:t>  Receivers vote </a:t>
            </a:r>
            <a:r>
              <a:rPr lang="en-US" i="1" dirty="0"/>
              <a:t>ok up through k</a:t>
            </a:r>
            <a:r>
              <a:rPr lang="en-US" dirty="0"/>
              <a:t>, and this allows monotonic reasoning.</a:t>
            </a:r>
          </a:p>
        </p:txBody>
      </p:sp>
      <p:sp>
        <p:nvSpPr>
          <p:cNvPr id="4" name="Footer Placeholder 3">
            <a:extLst>
              <a:ext uri="{FF2B5EF4-FFF2-40B4-BE49-F238E27FC236}">
                <a16:creationId xmlns:a16="http://schemas.microsoft.com/office/drawing/2014/main" id="{5B924F9C-FFC2-468F-AE14-FB6AC9A1585B}"/>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F684B8F8-ED30-4E46-B030-4D310CF9360D}"/>
              </a:ext>
            </a:extLst>
          </p:cNvPr>
          <p:cNvSpPr>
            <a:spLocks noGrp="1"/>
          </p:cNvSpPr>
          <p:nvPr>
            <p:ph type="sldNum" sz="quarter" idx="12"/>
          </p:nvPr>
        </p:nvSpPr>
        <p:spPr/>
        <p:txBody>
          <a:bodyPr/>
          <a:lstStyle/>
          <a:p>
            <a:fld id="{3C974458-8A97-4835-BF79-1FB6D7856C21}" type="slidenum">
              <a:rPr lang="en-US" smtClean="0"/>
              <a:t>19</a:t>
            </a:fld>
            <a:endParaRPr lang="en-US"/>
          </a:p>
        </p:txBody>
      </p:sp>
    </p:spTree>
    <p:extLst>
      <p:ext uri="{BB962C8B-B14F-4D97-AF65-F5344CB8AC3E}">
        <p14:creationId xmlns:p14="http://schemas.microsoft.com/office/powerpoint/2010/main" val="3297649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70737-2993-4F65-9AF7-B2964901E1D6}"/>
              </a:ext>
            </a:extLst>
          </p:cNvPr>
          <p:cNvSpPr>
            <a:spLocks noGrp="1"/>
          </p:cNvSpPr>
          <p:nvPr>
            <p:ph type="title"/>
          </p:nvPr>
        </p:nvSpPr>
        <p:spPr/>
        <p:txBody>
          <a:bodyPr/>
          <a:lstStyle/>
          <a:p>
            <a:r>
              <a:rPr lang="en-US" dirty="0"/>
              <a:t>Another Recap</a:t>
            </a:r>
          </a:p>
        </p:txBody>
      </p:sp>
      <p:sp>
        <p:nvSpPr>
          <p:cNvPr id="3" name="Content Placeholder 2">
            <a:extLst>
              <a:ext uri="{FF2B5EF4-FFF2-40B4-BE49-F238E27FC236}">
                <a16:creationId xmlns:a16="http://schemas.microsoft.com/office/drawing/2014/main" id="{6849E7CA-28E1-458A-A52F-3ECE73A5BA70}"/>
              </a:ext>
            </a:extLst>
          </p:cNvPr>
          <p:cNvSpPr>
            <a:spLocks noGrp="1"/>
          </p:cNvSpPr>
          <p:nvPr>
            <p:ph idx="1"/>
          </p:nvPr>
        </p:nvSpPr>
        <p:spPr/>
        <p:txBody>
          <a:bodyPr/>
          <a:lstStyle/>
          <a:p>
            <a:r>
              <a:rPr lang="en-US" dirty="0"/>
              <a:t>We saw how the need for performance has pushed some very fancy machine learning components into the edge, like Facebook TAO</a:t>
            </a:r>
          </a:p>
          <a:p>
            <a:endParaRPr lang="en-US" dirty="0"/>
          </a:p>
          <a:p>
            <a:r>
              <a:rPr lang="en-US" dirty="0"/>
              <a:t>As we connect the cloud to sensors, we’ll get an even greater demand for real-time updates (hence replication), consistency and coordination at the edge.   FFFS and Derecho are examples of a response to that need.</a:t>
            </a:r>
          </a:p>
          <a:p>
            <a:endParaRPr lang="en-US" dirty="0"/>
          </a:p>
          <a:p>
            <a:r>
              <a:rPr lang="en-US" dirty="0"/>
              <a:t>But Derecho’s speed comes from RDMA.  Does the edge </a:t>
            </a:r>
            <a:r>
              <a:rPr lang="en-US" i="1" dirty="0"/>
              <a:t>have </a:t>
            </a:r>
            <a:r>
              <a:rPr lang="en-US" dirty="0"/>
              <a:t>RDMA?</a:t>
            </a:r>
          </a:p>
          <a:p>
            <a:endParaRPr lang="en-US" u="sng" dirty="0"/>
          </a:p>
        </p:txBody>
      </p:sp>
      <p:sp>
        <p:nvSpPr>
          <p:cNvPr id="4" name="Footer Placeholder 3">
            <a:extLst>
              <a:ext uri="{FF2B5EF4-FFF2-40B4-BE49-F238E27FC236}">
                <a16:creationId xmlns:a16="http://schemas.microsoft.com/office/drawing/2014/main" id="{F41C6C2C-769B-4611-9DA4-B805B4186F53}"/>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80D1D450-40B6-4882-9FAC-640AAF52A594}"/>
              </a:ext>
            </a:extLst>
          </p:cNvPr>
          <p:cNvSpPr>
            <a:spLocks noGrp="1"/>
          </p:cNvSpPr>
          <p:nvPr>
            <p:ph type="sldNum" sz="quarter" idx="12"/>
          </p:nvPr>
        </p:nvSpPr>
        <p:spPr/>
        <p:txBody>
          <a:bodyPr/>
          <a:lstStyle/>
          <a:p>
            <a:fld id="{3C974458-8A97-4835-BF79-1FB6D7856C21}" type="slidenum">
              <a:rPr lang="en-US" smtClean="0"/>
              <a:t>2</a:t>
            </a:fld>
            <a:endParaRPr lang="en-US"/>
          </a:p>
        </p:txBody>
      </p:sp>
    </p:spTree>
    <p:extLst>
      <p:ext uri="{BB962C8B-B14F-4D97-AF65-F5344CB8AC3E}">
        <p14:creationId xmlns:p14="http://schemas.microsoft.com/office/powerpoint/2010/main" val="3333211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Initial conclusion</a:t>
            </a:r>
          </a:p>
        </p:txBody>
      </p:sp>
      <p:sp>
        <p:nvSpPr>
          <p:cNvPr id="3" name="Content Placeholder 2"/>
          <p:cNvSpPr>
            <a:spLocks noGrp="1"/>
          </p:cNvSpPr>
          <p:nvPr>
            <p:ph idx="1"/>
          </p:nvPr>
        </p:nvSpPr>
        <p:spPr/>
        <p:txBody>
          <a:bodyPr/>
          <a:lstStyle/>
          <a:p>
            <a:r>
              <a:rPr lang="en-US" dirty="0"/>
              <a:t>We managed to make Derecho very fast, but to do so:</a:t>
            </a:r>
          </a:p>
          <a:p>
            <a:pPr>
              <a:buFont typeface="Wingdings" panose="05000000000000000000" pitchFamily="2" charset="2"/>
              <a:buChar char="Ø"/>
            </a:pPr>
            <a:r>
              <a:rPr lang="en-US" dirty="0"/>
              <a:t>  Had to come up with a way to move bytes at crazy speed.</a:t>
            </a:r>
          </a:p>
          <a:p>
            <a:pPr>
              <a:buFont typeface="Wingdings" panose="05000000000000000000" pitchFamily="2" charset="2"/>
              <a:buChar char="Ø"/>
            </a:pPr>
            <a:r>
              <a:rPr lang="en-US" dirty="0"/>
              <a:t>  Then had to come up with a “control plane” that can run separate from</a:t>
            </a:r>
            <a:br>
              <a:rPr lang="en-US" dirty="0"/>
            </a:br>
            <a:r>
              <a:rPr lang="en-US" dirty="0"/>
              <a:t>    the data plane.</a:t>
            </a:r>
          </a:p>
          <a:p>
            <a:pPr>
              <a:buFont typeface="Wingdings" panose="05000000000000000000" pitchFamily="2" charset="2"/>
              <a:buChar char="Ø"/>
            </a:pPr>
            <a:r>
              <a:rPr lang="en-US" dirty="0"/>
              <a:t>  Turned out it needed a lot of 2PC kinds of mechanism.  To get those to</a:t>
            </a:r>
            <a:br>
              <a:rPr lang="en-US" dirty="0"/>
            </a:br>
            <a:r>
              <a:rPr lang="en-US" dirty="0"/>
              <a:t>    be fast we invented this whole way to program the SST.</a:t>
            </a:r>
          </a:p>
          <a:p>
            <a:pPr>
              <a:buFont typeface="Wingdings" panose="05000000000000000000" pitchFamily="2" charset="2"/>
              <a:buChar char="Ø"/>
            </a:pPr>
            <a:r>
              <a:rPr lang="en-US" dirty="0"/>
              <a:t>  A lot of work, but the payoff was extreme speed.</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20</a:t>
            </a:fld>
            <a:endParaRPr lang="en-US"/>
          </a:p>
        </p:txBody>
      </p:sp>
    </p:spTree>
    <p:extLst>
      <p:ext uri="{BB962C8B-B14F-4D97-AF65-F5344CB8AC3E}">
        <p14:creationId xmlns:p14="http://schemas.microsoft.com/office/powerpoint/2010/main" val="2606741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accelerators: Similar stories</a:t>
            </a:r>
          </a:p>
        </p:txBody>
      </p:sp>
      <p:sp>
        <p:nvSpPr>
          <p:cNvPr id="3" name="Content Placeholder 2"/>
          <p:cNvSpPr>
            <a:spLocks noGrp="1"/>
          </p:cNvSpPr>
          <p:nvPr>
            <p:ph idx="1"/>
          </p:nvPr>
        </p:nvSpPr>
        <p:spPr/>
        <p:txBody>
          <a:bodyPr>
            <a:normAutofit lnSpcReduction="10000"/>
          </a:bodyPr>
          <a:lstStyle/>
          <a:p>
            <a:r>
              <a:rPr lang="en-US" dirty="0"/>
              <a:t>GPU units require entire special programming languages (CUDA) and a really peculiar programming style (move object into GPU, load program, press “run”, move results back into CPU memory)</a:t>
            </a:r>
          </a:p>
          <a:p>
            <a:endParaRPr lang="en-US" dirty="0"/>
          </a:p>
          <a:p>
            <a:r>
              <a:rPr lang="en-US" dirty="0"/>
              <a:t>FPGA accelerators have to be coded in a gate-level language, like the ones used for VLSI chip design.</a:t>
            </a:r>
          </a:p>
          <a:p>
            <a:endParaRPr lang="en-US" dirty="0"/>
          </a:p>
          <a:p>
            <a:r>
              <a:rPr lang="en-US" dirty="0"/>
              <a:t>Network interfaces can be programmed, but the run a very strange kind of code focused on moving messages (P4, but it isn’t yet a standard).</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21</a:t>
            </a:fld>
            <a:endParaRPr lang="en-US"/>
          </a:p>
        </p:txBody>
      </p:sp>
    </p:spTree>
    <p:extLst>
      <p:ext uri="{BB962C8B-B14F-4D97-AF65-F5344CB8AC3E}">
        <p14:creationId xmlns:p14="http://schemas.microsoft.com/office/powerpoint/2010/main" val="5633686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Now we know all </a:t>
            </a:r>
            <a:br>
              <a:rPr lang="en-US" b="1" dirty="0">
                <a:solidFill>
                  <a:srgbClr val="C00000"/>
                </a:solidFill>
              </a:rPr>
            </a:br>
            <a:r>
              <a:rPr lang="en-US" b="1" dirty="0">
                <a:solidFill>
                  <a:srgbClr val="C00000"/>
                </a:solidFill>
              </a:rPr>
              <a:t>about Derecho. </a:t>
            </a:r>
          </a:p>
        </p:txBody>
      </p:sp>
      <p:sp>
        <p:nvSpPr>
          <p:cNvPr id="6" name="Text Placeholder 5"/>
          <p:cNvSpPr>
            <a:spLocks noGrp="1"/>
          </p:cNvSpPr>
          <p:nvPr>
            <p:ph type="body" idx="1"/>
          </p:nvPr>
        </p:nvSpPr>
        <p:spPr/>
        <p:txBody>
          <a:bodyPr>
            <a:noAutofit/>
          </a:bodyPr>
          <a:lstStyle/>
          <a:p>
            <a:r>
              <a:rPr lang="en-US" sz="2400" b="1" dirty="0">
                <a:solidFill>
                  <a:srgbClr val="C00000"/>
                </a:solidFill>
              </a:rPr>
              <a:t>Should everyone switch to it in all their edge systems?</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22</a:t>
            </a:fld>
            <a:endParaRPr lang="en-US"/>
          </a:p>
        </p:txBody>
      </p:sp>
    </p:spTree>
    <p:extLst>
      <p:ext uri="{BB962C8B-B14F-4D97-AF65-F5344CB8AC3E}">
        <p14:creationId xmlns:p14="http://schemas.microsoft.com/office/powerpoint/2010/main" val="12240507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2352E-C051-4E89-AD80-0AB05B725D12}"/>
              </a:ext>
            </a:extLst>
          </p:cNvPr>
          <p:cNvSpPr>
            <a:spLocks noGrp="1"/>
          </p:cNvSpPr>
          <p:nvPr>
            <p:ph type="title"/>
          </p:nvPr>
        </p:nvSpPr>
        <p:spPr/>
        <p:txBody>
          <a:bodyPr/>
          <a:lstStyle/>
          <a:p>
            <a:r>
              <a:rPr lang="en-US" dirty="0"/>
              <a:t>There is a small issue…</a:t>
            </a:r>
          </a:p>
        </p:txBody>
      </p:sp>
      <p:sp>
        <p:nvSpPr>
          <p:cNvPr id="3" name="Content Placeholder 2">
            <a:extLst>
              <a:ext uri="{FF2B5EF4-FFF2-40B4-BE49-F238E27FC236}">
                <a16:creationId xmlns:a16="http://schemas.microsoft.com/office/drawing/2014/main" id="{B3125FF4-1960-4166-A38A-990CF92D6A7D}"/>
              </a:ext>
            </a:extLst>
          </p:cNvPr>
          <p:cNvSpPr>
            <a:spLocks noGrp="1"/>
          </p:cNvSpPr>
          <p:nvPr>
            <p:ph idx="1"/>
          </p:nvPr>
        </p:nvSpPr>
        <p:spPr/>
        <p:txBody>
          <a:bodyPr>
            <a:normAutofit lnSpcReduction="10000"/>
          </a:bodyPr>
          <a:lstStyle/>
          <a:p>
            <a:r>
              <a:rPr lang="en-US" dirty="0"/>
              <a:t>Not so fast… RDMA doesn’t really work in datacenters! A long history…</a:t>
            </a:r>
          </a:p>
          <a:p>
            <a:pPr>
              <a:buFont typeface="Wingdings" panose="05000000000000000000" pitchFamily="2" charset="2"/>
              <a:buChar char="Ø"/>
            </a:pPr>
            <a:r>
              <a:rPr lang="en-US" dirty="0"/>
              <a:t>  RDMA was invented in connection with a novel networking approach</a:t>
            </a:r>
            <a:br>
              <a:rPr lang="en-US" dirty="0"/>
            </a:br>
            <a:r>
              <a:rPr lang="en-US" dirty="0"/>
              <a:t>    called </a:t>
            </a:r>
            <a:r>
              <a:rPr lang="en-US" dirty="0" err="1"/>
              <a:t>Infiniband</a:t>
            </a:r>
            <a:r>
              <a:rPr lang="en-US" dirty="0"/>
              <a:t>.  It competes with optical ethernet</a:t>
            </a:r>
          </a:p>
          <a:p>
            <a:pPr>
              <a:buFont typeface="Wingdings" panose="05000000000000000000" pitchFamily="2" charset="2"/>
              <a:buChar char="Ø"/>
            </a:pPr>
            <a:r>
              <a:rPr lang="en-US" dirty="0"/>
              <a:t>  In ethernet, senders send packets, and packets are dropped if </a:t>
            </a:r>
            <a:br>
              <a:rPr lang="en-US" dirty="0"/>
            </a:br>
            <a:r>
              <a:rPr lang="en-US" dirty="0"/>
              <a:t>    congestion (overload) occurs.</a:t>
            </a:r>
          </a:p>
          <a:p>
            <a:pPr>
              <a:buFont typeface="Wingdings" panose="05000000000000000000" pitchFamily="2" charset="2"/>
              <a:buChar char="Ø"/>
            </a:pPr>
            <a:r>
              <a:rPr lang="en-US" dirty="0"/>
              <a:t>  This causes loss if the packets are part of UDP messages, but TCP </a:t>
            </a:r>
            <a:br>
              <a:rPr lang="en-US" dirty="0"/>
            </a:br>
            <a:r>
              <a:rPr lang="en-US" dirty="0"/>
              <a:t>    retransmits missing chunks.  </a:t>
            </a:r>
          </a:p>
          <a:p>
            <a:pPr lvl="1">
              <a:buFont typeface="Wingdings" panose="05000000000000000000" pitchFamily="2" charset="2"/>
              <a:buChar char="Ø"/>
            </a:pPr>
            <a:r>
              <a:rPr lang="en-US" dirty="0"/>
              <a:t>    It “backs off” (slows down) if loss occurs</a:t>
            </a:r>
          </a:p>
          <a:p>
            <a:pPr lvl="1">
              <a:buFont typeface="Wingdings" panose="05000000000000000000" pitchFamily="2" charset="2"/>
              <a:buChar char="Ø"/>
            </a:pPr>
            <a:r>
              <a:rPr lang="en-US" dirty="0"/>
              <a:t>    Additive increase, multiplicative </a:t>
            </a:r>
            <a:r>
              <a:rPr lang="en-US" dirty="0" err="1"/>
              <a:t>backoff</a:t>
            </a:r>
            <a:endParaRPr lang="en-US" dirty="0"/>
          </a:p>
        </p:txBody>
      </p:sp>
      <p:sp>
        <p:nvSpPr>
          <p:cNvPr id="4" name="Footer Placeholder 3">
            <a:extLst>
              <a:ext uri="{FF2B5EF4-FFF2-40B4-BE49-F238E27FC236}">
                <a16:creationId xmlns:a16="http://schemas.microsoft.com/office/drawing/2014/main" id="{147A5D5E-E6B1-4FCC-AE41-24664AF3B3D8}"/>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E33427CC-CAD0-47E8-9864-FDFED10614F6}"/>
              </a:ext>
            </a:extLst>
          </p:cNvPr>
          <p:cNvSpPr>
            <a:spLocks noGrp="1"/>
          </p:cNvSpPr>
          <p:nvPr>
            <p:ph type="sldNum" sz="quarter" idx="12"/>
          </p:nvPr>
        </p:nvSpPr>
        <p:spPr/>
        <p:txBody>
          <a:bodyPr/>
          <a:lstStyle/>
          <a:p>
            <a:fld id="{3C974458-8A97-4835-BF79-1FB6D7856C21}" type="slidenum">
              <a:rPr lang="en-US" smtClean="0"/>
              <a:t>23</a:t>
            </a:fld>
            <a:endParaRPr lang="en-US"/>
          </a:p>
        </p:txBody>
      </p:sp>
      <p:pic>
        <p:nvPicPr>
          <p:cNvPr id="6" name="Picture 5">
            <a:extLst>
              <a:ext uri="{FF2B5EF4-FFF2-40B4-BE49-F238E27FC236}">
                <a16:creationId xmlns:a16="http://schemas.microsoft.com/office/drawing/2014/main" id="{D9C7662E-2830-4F28-94E5-69A5DB059C42}"/>
              </a:ext>
            </a:extLst>
          </p:cNvPr>
          <p:cNvPicPr>
            <a:picLocks noChangeAspect="1"/>
          </p:cNvPicPr>
          <p:nvPr/>
        </p:nvPicPr>
        <p:blipFill rotWithShape="1">
          <a:blip r:embed="rId3"/>
          <a:srcRect b="11331"/>
          <a:stretch/>
        </p:blipFill>
        <p:spPr>
          <a:xfrm>
            <a:off x="8044873" y="318943"/>
            <a:ext cx="3944816" cy="1805713"/>
          </a:xfrm>
          <a:prstGeom prst="rect">
            <a:avLst/>
          </a:prstGeom>
        </p:spPr>
      </p:pic>
    </p:spTree>
    <p:extLst>
      <p:ext uri="{BB962C8B-B14F-4D97-AF65-F5344CB8AC3E}">
        <p14:creationId xmlns:p14="http://schemas.microsoft.com/office/powerpoint/2010/main" val="22290873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BB52D-B92D-47A3-962A-AB4F5FB40317}"/>
              </a:ext>
            </a:extLst>
          </p:cNvPr>
          <p:cNvSpPr>
            <a:spLocks noGrp="1"/>
          </p:cNvSpPr>
          <p:nvPr>
            <p:ph type="title"/>
          </p:nvPr>
        </p:nvSpPr>
        <p:spPr/>
        <p:txBody>
          <a:bodyPr/>
          <a:lstStyle/>
          <a:p>
            <a:r>
              <a:rPr lang="en-US" dirty="0" err="1"/>
              <a:t>Infiniband</a:t>
            </a:r>
            <a:r>
              <a:rPr lang="en-US" dirty="0"/>
              <a:t> isn’t Ethernet</a:t>
            </a:r>
          </a:p>
        </p:txBody>
      </p:sp>
      <p:sp>
        <p:nvSpPr>
          <p:cNvPr id="3" name="Content Placeholder 2">
            <a:extLst>
              <a:ext uri="{FF2B5EF4-FFF2-40B4-BE49-F238E27FC236}">
                <a16:creationId xmlns:a16="http://schemas.microsoft.com/office/drawing/2014/main" id="{6CBDFF7E-0DFE-4F5A-8527-4872FFF74B5B}"/>
              </a:ext>
            </a:extLst>
          </p:cNvPr>
          <p:cNvSpPr>
            <a:spLocks noGrp="1"/>
          </p:cNvSpPr>
          <p:nvPr>
            <p:ph idx="1"/>
          </p:nvPr>
        </p:nvSpPr>
        <p:spPr/>
        <p:txBody>
          <a:bodyPr>
            <a:normAutofit/>
          </a:bodyPr>
          <a:lstStyle/>
          <a:p>
            <a:r>
              <a:rPr lang="en-US" dirty="0"/>
              <a:t>In </a:t>
            </a:r>
            <a:r>
              <a:rPr lang="en-US" dirty="0" err="1"/>
              <a:t>Infiniband</a:t>
            </a:r>
            <a:r>
              <a:rPr lang="en-US" dirty="0"/>
              <a:t>, no device sends unless it has permission to send from the receiving device first</a:t>
            </a:r>
          </a:p>
          <a:p>
            <a:r>
              <a:rPr lang="en-US" dirty="0"/>
              <a:t>So when a router transmits a packet to another router, for example, the receiver has granted “credit” for the sender to send B bytes.</a:t>
            </a:r>
          </a:p>
          <a:p>
            <a:r>
              <a:rPr lang="en-US" dirty="0"/>
              <a:t>This is true for every step along the route!</a:t>
            </a:r>
          </a:p>
          <a:p>
            <a:pPr>
              <a:buFont typeface="Wingdings" panose="05000000000000000000" pitchFamily="2" charset="2"/>
              <a:buChar char="Ø"/>
            </a:pPr>
            <a:r>
              <a:rPr lang="en-US" dirty="0"/>
              <a:t>  Hop by hop, no data is moved without assurance of a place to put it</a:t>
            </a:r>
          </a:p>
          <a:p>
            <a:pPr>
              <a:buFont typeface="Wingdings" panose="05000000000000000000" pitchFamily="2" charset="2"/>
              <a:buChar char="Ø"/>
            </a:pPr>
            <a:r>
              <a:rPr lang="en-US" dirty="0"/>
              <a:t>  The optical network layer is so reliable that </a:t>
            </a:r>
            <a:r>
              <a:rPr lang="en-US" dirty="0" err="1"/>
              <a:t>Infiniband</a:t>
            </a:r>
            <a:r>
              <a:rPr lang="en-US" dirty="0"/>
              <a:t> is </a:t>
            </a:r>
            <a:r>
              <a:rPr lang="en-US" b="1" dirty="0"/>
              <a:t>lossless!</a:t>
            </a:r>
            <a:endParaRPr lang="en-US" dirty="0"/>
          </a:p>
          <a:p>
            <a:pPr lvl="1">
              <a:buFont typeface="Wingdings" panose="05000000000000000000" pitchFamily="2" charset="2"/>
              <a:buChar char="Ø"/>
            </a:pPr>
            <a:r>
              <a:rPr lang="en-US" b="1" dirty="0"/>
              <a:t>   </a:t>
            </a:r>
            <a:r>
              <a:rPr lang="en-US" dirty="0"/>
              <a:t>More precisely: Loss is incredibly rare and usually caused by some form of crash</a:t>
            </a:r>
            <a:endParaRPr lang="en-US" b="1" dirty="0"/>
          </a:p>
        </p:txBody>
      </p:sp>
      <p:sp>
        <p:nvSpPr>
          <p:cNvPr id="4" name="Footer Placeholder 3">
            <a:extLst>
              <a:ext uri="{FF2B5EF4-FFF2-40B4-BE49-F238E27FC236}">
                <a16:creationId xmlns:a16="http://schemas.microsoft.com/office/drawing/2014/main" id="{32EDE172-9AB0-4DF0-8811-5A360344DECC}"/>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FB11E9C4-C93A-4D9A-8D7D-3A70802B882B}"/>
              </a:ext>
            </a:extLst>
          </p:cNvPr>
          <p:cNvSpPr>
            <a:spLocks noGrp="1"/>
          </p:cNvSpPr>
          <p:nvPr>
            <p:ph type="sldNum" sz="quarter" idx="12"/>
          </p:nvPr>
        </p:nvSpPr>
        <p:spPr/>
        <p:txBody>
          <a:bodyPr/>
          <a:lstStyle/>
          <a:p>
            <a:fld id="{3C974458-8A97-4835-BF79-1FB6D7856C21}" type="slidenum">
              <a:rPr lang="en-US" smtClean="0"/>
              <a:t>24</a:t>
            </a:fld>
            <a:endParaRPr lang="en-US"/>
          </a:p>
        </p:txBody>
      </p:sp>
      <p:pic>
        <p:nvPicPr>
          <p:cNvPr id="6" name="Picture 5">
            <a:extLst>
              <a:ext uri="{FF2B5EF4-FFF2-40B4-BE49-F238E27FC236}">
                <a16:creationId xmlns:a16="http://schemas.microsoft.com/office/drawing/2014/main" id="{156AB3F3-A7C8-47C6-B17D-B949FD2792ED}"/>
              </a:ext>
            </a:extLst>
          </p:cNvPr>
          <p:cNvPicPr>
            <a:picLocks noChangeAspect="1"/>
          </p:cNvPicPr>
          <p:nvPr/>
        </p:nvPicPr>
        <p:blipFill>
          <a:blip r:embed="rId3"/>
          <a:stretch>
            <a:fillRect/>
          </a:stretch>
        </p:blipFill>
        <p:spPr>
          <a:xfrm>
            <a:off x="9162473" y="190550"/>
            <a:ext cx="2811318" cy="2014778"/>
          </a:xfrm>
          <a:prstGeom prst="rect">
            <a:avLst/>
          </a:prstGeom>
        </p:spPr>
      </p:pic>
    </p:spTree>
    <p:extLst>
      <p:ext uri="{BB962C8B-B14F-4D97-AF65-F5344CB8AC3E}">
        <p14:creationId xmlns:p14="http://schemas.microsoft.com/office/powerpoint/2010/main" val="15130115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771DE-1645-4B37-9BE8-8FF8A4CF2120}"/>
              </a:ext>
            </a:extLst>
          </p:cNvPr>
          <p:cNvSpPr>
            <a:spLocks noGrp="1"/>
          </p:cNvSpPr>
          <p:nvPr>
            <p:ph type="title"/>
          </p:nvPr>
        </p:nvSpPr>
        <p:spPr/>
        <p:txBody>
          <a:bodyPr/>
          <a:lstStyle/>
          <a:p>
            <a:r>
              <a:rPr lang="en-US" dirty="0"/>
              <a:t>Supercomputers love </a:t>
            </a:r>
            <a:r>
              <a:rPr lang="en-US" dirty="0" err="1"/>
              <a:t>Infiniband</a:t>
            </a:r>
            <a:endParaRPr lang="en-US" dirty="0"/>
          </a:p>
        </p:txBody>
      </p:sp>
      <p:sp>
        <p:nvSpPr>
          <p:cNvPr id="3" name="Content Placeholder 2">
            <a:extLst>
              <a:ext uri="{FF2B5EF4-FFF2-40B4-BE49-F238E27FC236}">
                <a16:creationId xmlns:a16="http://schemas.microsoft.com/office/drawing/2014/main" id="{2A05599C-19F3-4D43-89F1-C835FA5FA62E}"/>
              </a:ext>
            </a:extLst>
          </p:cNvPr>
          <p:cNvSpPr>
            <a:spLocks noGrp="1"/>
          </p:cNvSpPr>
          <p:nvPr>
            <p:ph idx="1"/>
          </p:nvPr>
        </p:nvSpPr>
        <p:spPr/>
        <p:txBody>
          <a:bodyPr>
            <a:normAutofit fontScale="92500" lnSpcReduction="10000"/>
          </a:bodyPr>
          <a:lstStyle/>
          <a:p>
            <a:r>
              <a:rPr lang="en-US" dirty="0"/>
              <a:t>The “market share” for </a:t>
            </a:r>
            <a:r>
              <a:rPr lang="en-US" dirty="0" err="1"/>
              <a:t>Infiniband</a:t>
            </a:r>
            <a:r>
              <a:rPr lang="en-US" dirty="0"/>
              <a:t> in HPC systems is extremely high</a:t>
            </a:r>
          </a:p>
          <a:p>
            <a:r>
              <a:rPr lang="en-US" dirty="0"/>
              <a:t>Ethernet is unpopular because those packet drops aren’t rare, and this</a:t>
            </a:r>
            <a:br>
              <a:rPr lang="en-US" dirty="0"/>
            </a:br>
            <a:r>
              <a:rPr lang="en-US" dirty="0"/>
              <a:t>causes erratic performance.</a:t>
            </a:r>
          </a:p>
          <a:p>
            <a:r>
              <a:rPr lang="en-US" dirty="0"/>
              <a:t>So we now have 15 years of experience with </a:t>
            </a:r>
            <a:r>
              <a:rPr lang="en-US" dirty="0" err="1"/>
              <a:t>Infiniband</a:t>
            </a:r>
            <a:r>
              <a:rPr lang="en-US" dirty="0"/>
              <a:t> with as many as</a:t>
            </a:r>
            <a:br>
              <a:rPr lang="en-US" dirty="0"/>
            </a:br>
            <a:r>
              <a:rPr lang="en-US" dirty="0"/>
              <a:t>hundreds of thousands of datacenter computers!</a:t>
            </a:r>
          </a:p>
          <a:p>
            <a:r>
              <a:rPr lang="en-US" dirty="0"/>
              <a:t>RDMA was born in this world: DMA transfer over </a:t>
            </a:r>
            <a:r>
              <a:rPr lang="en-US" dirty="0" err="1"/>
              <a:t>Infiniband</a:t>
            </a:r>
            <a:r>
              <a:rPr lang="en-US" dirty="0"/>
              <a:t> works because</a:t>
            </a:r>
            <a:br>
              <a:rPr lang="en-US" dirty="0"/>
            </a:br>
            <a:r>
              <a:rPr lang="en-US" dirty="0"/>
              <a:t>hop by hop, no loss ever occurs.  Every piece of data is moved reliably</a:t>
            </a:r>
            <a:br>
              <a:rPr lang="en-US" dirty="0"/>
            </a:br>
            <a:r>
              <a:rPr lang="en-US" dirty="0"/>
              <a:t>at “optical network” speed.   Today: 200Gbps (bi-directional) is available</a:t>
            </a:r>
          </a:p>
          <a:p>
            <a:pPr>
              <a:buFont typeface="Wingdings" panose="05000000000000000000" pitchFamily="2" charset="2"/>
              <a:buChar char="Ø"/>
            </a:pPr>
            <a:r>
              <a:rPr lang="en-US" dirty="0"/>
              <a:t>  In contrast, </a:t>
            </a:r>
            <a:r>
              <a:rPr lang="en-US" dirty="0" err="1"/>
              <a:t>memcpy</a:t>
            </a:r>
            <a:r>
              <a:rPr lang="en-US" dirty="0"/>
              <a:t> with a single core is more like 36 </a:t>
            </a:r>
            <a:r>
              <a:rPr lang="en-US" dirty="0" err="1"/>
              <a:t>Gbps</a:t>
            </a:r>
            <a:r>
              <a:rPr lang="en-US" dirty="0"/>
              <a:t> for large</a:t>
            </a:r>
            <a:br>
              <a:rPr lang="en-US" dirty="0"/>
            </a:br>
            <a:r>
              <a:rPr lang="en-US" dirty="0"/>
              <a:t>    transfers that can’t leverage the L2 cache.</a:t>
            </a:r>
          </a:p>
        </p:txBody>
      </p:sp>
      <p:sp>
        <p:nvSpPr>
          <p:cNvPr id="4" name="Footer Placeholder 3">
            <a:extLst>
              <a:ext uri="{FF2B5EF4-FFF2-40B4-BE49-F238E27FC236}">
                <a16:creationId xmlns:a16="http://schemas.microsoft.com/office/drawing/2014/main" id="{AC2204F2-4324-4C57-84FC-B2F3B1615762}"/>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CCBB665F-A454-404D-8128-04F1794B7496}"/>
              </a:ext>
            </a:extLst>
          </p:cNvPr>
          <p:cNvSpPr>
            <a:spLocks noGrp="1"/>
          </p:cNvSpPr>
          <p:nvPr>
            <p:ph type="sldNum" sz="quarter" idx="12"/>
          </p:nvPr>
        </p:nvSpPr>
        <p:spPr/>
        <p:txBody>
          <a:bodyPr/>
          <a:lstStyle/>
          <a:p>
            <a:fld id="{3C974458-8A97-4835-BF79-1FB6D7856C21}" type="slidenum">
              <a:rPr lang="en-US" smtClean="0"/>
              <a:t>25</a:t>
            </a:fld>
            <a:endParaRPr lang="en-US"/>
          </a:p>
        </p:txBody>
      </p:sp>
    </p:spTree>
    <p:extLst>
      <p:ext uri="{BB962C8B-B14F-4D97-AF65-F5344CB8AC3E}">
        <p14:creationId xmlns:p14="http://schemas.microsoft.com/office/powerpoint/2010/main" val="23654038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C3C37-F4B3-4F63-8F81-01CA7D03A2DB}"/>
              </a:ext>
            </a:extLst>
          </p:cNvPr>
          <p:cNvSpPr>
            <a:spLocks noGrp="1"/>
          </p:cNvSpPr>
          <p:nvPr>
            <p:ph type="title"/>
          </p:nvPr>
        </p:nvSpPr>
        <p:spPr/>
        <p:txBody>
          <a:bodyPr/>
          <a:lstStyle/>
          <a:p>
            <a:r>
              <a:rPr lang="en-US" dirty="0"/>
              <a:t>RDMA on Converged Ethernet: </a:t>
            </a:r>
            <a:r>
              <a:rPr lang="en-US" dirty="0" err="1"/>
              <a:t>R</a:t>
            </a:r>
            <a:r>
              <a:rPr lang="en-US" sz="3600" dirty="0" err="1"/>
              <a:t>o</a:t>
            </a:r>
            <a:r>
              <a:rPr lang="en-US" dirty="0" err="1"/>
              <a:t>CE</a:t>
            </a:r>
            <a:endParaRPr lang="en-US" dirty="0"/>
          </a:p>
        </p:txBody>
      </p:sp>
      <p:sp>
        <p:nvSpPr>
          <p:cNvPr id="3" name="Content Placeholder 2">
            <a:extLst>
              <a:ext uri="{FF2B5EF4-FFF2-40B4-BE49-F238E27FC236}">
                <a16:creationId xmlns:a16="http://schemas.microsoft.com/office/drawing/2014/main" id="{0F4BFF0B-9524-415D-A845-DF22C21A1606}"/>
              </a:ext>
            </a:extLst>
          </p:cNvPr>
          <p:cNvSpPr>
            <a:spLocks noGrp="1"/>
          </p:cNvSpPr>
          <p:nvPr>
            <p:ph idx="1"/>
          </p:nvPr>
        </p:nvSpPr>
        <p:spPr/>
        <p:txBody>
          <a:bodyPr>
            <a:normAutofit/>
          </a:bodyPr>
          <a:lstStyle/>
          <a:p>
            <a:r>
              <a:rPr lang="en-US" dirty="0"/>
              <a:t>The idea emerged of running RDMA over optical ethernet, around 2010</a:t>
            </a:r>
          </a:p>
          <a:p>
            <a:r>
              <a:rPr lang="en-US" dirty="0"/>
              <a:t>Puzzle: RDMA doesn’t do retransmits over </a:t>
            </a:r>
            <a:r>
              <a:rPr lang="en-US" dirty="0" err="1"/>
              <a:t>Infiniband</a:t>
            </a:r>
            <a:r>
              <a:rPr lang="en-US" dirty="0"/>
              <a:t>, and a full TCP-style</a:t>
            </a:r>
            <a:br>
              <a:rPr lang="en-US" dirty="0"/>
            </a:br>
            <a:r>
              <a:rPr lang="en-US" dirty="0"/>
              <a:t>solution wouldn’t be nearly as fast</a:t>
            </a:r>
          </a:p>
          <a:p>
            <a:r>
              <a:rPr lang="en-US" dirty="0"/>
              <a:t>So, how to get RDMA to run in a setting without sender credits?</a:t>
            </a:r>
          </a:p>
          <a:p>
            <a:endParaRPr lang="en-US" dirty="0"/>
          </a:p>
          <a:p>
            <a:r>
              <a:rPr lang="en-US" dirty="0"/>
              <a:t>They introduced a concept of “Priority Pause Frames”</a:t>
            </a:r>
          </a:p>
        </p:txBody>
      </p:sp>
      <p:sp>
        <p:nvSpPr>
          <p:cNvPr id="4" name="Footer Placeholder 3">
            <a:extLst>
              <a:ext uri="{FF2B5EF4-FFF2-40B4-BE49-F238E27FC236}">
                <a16:creationId xmlns:a16="http://schemas.microsoft.com/office/drawing/2014/main" id="{9B28EF77-B1F5-43B1-B4E3-371D4BC9BDC0}"/>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42F7836D-25FB-4151-8738-78F289A4E95A}"/>
              </a:ext>
            </a:extLst>
          </p:cNvPr>
          <p:cNvSpPr>
            <a:spLocks noGrp="1"/>
          </p:cNvSpPr>
          <p:nvPr>
            <p:ph type="sldNum" sz="quarter" idx="12"/>
          </p:nvPr>
        </p:nvSpPr>
        <p:spPr/>
        <p:txBody>
          <a:bodyPr/>
          <a:lstStyle/>
          <a:p>
            <a:fld id="{3C974458-8A97-4835-BF79-1FB6D7856C21}" type="slidenum">
              <a:rPr lang="en-US" smtClean="0"/>
              <a:t>26</a:t>
            </a:fld>
            <a:endParaRPr lang="en-US"/>
          </a:p>
        </p:txBody>
      </p:sp>
    </p:spTree>
    <p:extLst>
      <p:ext uri="{BB962C8B-B14F-4D97-AF65-F5344CB8AC3E}">
        <p14:creationId xmlns:p14="http://schemas.microsoft.com/office/powerpoint/2010/main" val="12344316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C3C37-F4B3-4F63-8F81-01CA7D03A2DB}"/>
              </a:ext>
            </a:extLst>
          </p:cNvPr>
          <p:cNvSpPr>
            <a:spLocks noGrp="1"/>
          </p:cNvSpPr>
          <p:nvPr>
            <p:ph type="title"/>
          </p:nvPr>
        </p:nvSpPr>
        <p:spPr/>
        <p:txBody>
          <a:bodyPr/>
          <a:lstStyle/>
          <a:p>
            <a:r>
              <a:rPr lang="en-US" dirty="0"/>
              <a:t>RDMA on Converged Ethernet: </a:t>
            </a:r>
            <a:r>
              <a:rPr lang="en-US" dirty="0" err="1"/>
              <a:t>R</a:t>
            </a:r>
            <a:r>
              <a:rPr lang="en-US" sz="3600" dirty="0" err="1"/>
              <a:t>o</a:t>
            </a:r>
            <a:r>
              <a:rPr lang="en-US" dirty="0" err="1"/>
              <a:t>CE</a:t>
            </a:r>
            <a:endParaRPr lang="en-US" dirty="0"/>
          </a:p>
        </p:txBody>
      </p:sp>
      <p:sp>
        <p:nvSpPr>
          <p:cNvPr id="3" name="Content Placeholder 2">
            <a:extLst>
              <a:ext uri="{FF2B5EF4-FFF2-40B4-BE49-F238E27FC236}">
                <a16:creationId xmlns:a16="http://schemas.microsoft.com/office/drawing/2014/main" id="{0F4BFF0B-9524-415D-A845-DF22C21A1606}"/>
              </a:ext>
            </a:extLst>
          </p:cNvPr>
          <p:cNvSpPr>
            <a:spLocks noGrp="1"/>
          </p:cNvSpPr>
          <p:nvPr>
            <p:ph idx="1"/>
          </p:nvPr>
        </p:nvSpPr>
        <p:spPr/>
        <p:txBody>
          <a:bodyPr>
            <a:normAutofit lnSpcReduction="10000"/>
          </a:bodyPr>
          <a:lstStyle/>
          <a:p>
            <a:r>
              <a:rPr lang="en-US" dirty="0"/>
              <a:t>The idea emerged of running RDMA over optical ethernet, around 2010</a:t>
            </a:r>
          </a:p>
          <a:p>
            <a:r>
              <a:rPr lang="en-US" dirty="0"/>
              <a:t>They introduced a concept of “Priority Pause Frames”</a:t>
            </a:r>
          </a:p>
          <a:p>
            <a:pPr>
              <a:buFont typeface="Wingdings" panose="05000000000000000000" pitchFamily="2" charset="2"/>
              <a:buChar char="Ø"/>
            </a:pPr>
            <a:r>
              <a:rPr lang="en-US" dirty="0"/>
              <a:t>  An overloaded router or switch or NIC sends PPFs to the sender of a</a:t>
            </a:r>
            <a:br>
              <a:rPr lang="en-US" dirty="0"/>
            </a:br>
            <a:r>
              <a:rPr lang="en-US" dirty="0"/>
              <a:t>    flow if it becomes overloaded by incoming data</a:t>
            </a:r>
          </a:p>
          <a:p>
            <a:pPr>
              <a:buFont typeface="Wingdings" panose="05000000000000000000" pitchFamily="2" charset="2"/>
              <a:buChar char="Ø"/>
            </a:pPr>
            <a:r>
              <a:rPr lang="en-US" dirty="0"/>
              <a:t>  The RDMA NIC pauses, then restarts the transfer (the entire transfer)</a:t>
            </a:r>
            <a:br>
              <a:rPr lang="en-US" dirty="0"/>
            </a:br>
            <a:r>
              <a:rPr lang="en-US" dirty="0"/>
              <a:t>    if it receives even a single PPF</a:t>
            </a:r>
          </a:p>
          <a:p>
            <a:pPr marL="0" indent="0">
              <a:buNone/>
            </a:pPr>
            <a:r>
              <a:rPr lang="en-US" dirty="0"/>
              <a:t>… but unfortunately, PPF didn’t work very well</a:t>
            </a:r>
          </a:p>
          <a:p>
            <a:pPr>
              <a:buFont typeface="Wingdings" panose="05000000000000000000" pitchFamily="2" charset="2"/>
              <a:buChar char="Ø"/>
            </a:pPr>
            <a:r>
              <a:rPr lang="en-US" dirty="0"/>
              <a:t>  It can generate PPF “storms” and RDMA performance collapse</a:t>
            </a:r>
          </a:p>
        </p:txBody>
      </p:sp>
      <p:sp>
        <p:nvSpPr>
          <p:cNvPr id="4" name="Footer Placeholder 3">
            <a:extLst>
              <a:ext uri="{FF2B5EF4-FFF2-40B4-BE49-F238E27FC236}">
                <a16:creationId xmlns:a16="http://schemas.microsoft.com/office/drawing/2014/main" id="{9B28EF77-B1F5-43B1-B4E3-371D4BC9BDC0}"/>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42F7836D-25FB-4151-8738-78F289A4E95A}"/>
              </a:ext>
            </a:extLst>
          </p:cNvPr>
          <p:cNvSpPr>
            <a:spLocks noGrp="1"/>
          </p:cNvSpPr>
          <p:nvPr>
            <p:ph type="sldNum" sz="quarter" idx="12"/>
          </p:nvPr>
        </p:nvSpPr>
        <p:spPr/>
        <p:txBody>
          <a:bodyPr/>
          <a:lstStyle/>
          <a:p>
            <a:fld id="{3C974458-8A97-4835-BF79-1FB6D7856C21}" type="slidenum">
              <a:rPr lang="en-US" smtClean="0"/>
              <a:t>27</a:t>
            </a:fld>
            <a:endParaRPr lang="en-US"/>
          </a:p>
        </p:txBody>
      </p:sp>
    </p:spTree>
    <p:extLst>
      <p:ext uri="{BB962C8B-B14F-4D97-AF65-F5344CB8AC3E}">
        <p14:creationId xmlns:p14="http://schemas.microsoft.com/office/powerpoint/2010/main" val="217987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219ED-E98D-424A-997B-60864B609CA9}"/>
              </a:ext>
            </a:extLst>
          </p:cNvPr>
          <p:cNvSpPr>
            <a:spLocks noGrp="1"/>
          </p:cNvSpPr>
          <p:nvPr>
            <p:ph type="title"/>
          </p:nvPr>
        </p:nvSpPr>
        <p:spPr/>
        <p:txBody>
          <a:bodyPr/>
          <a:lstStyle/>
          <a:p>
            <a:r>
              <a:rPr lang="en-US" dirty="0"/>
              <a:t>“But Does ROCE work??”</a:t>
            </a:r>
          </a:p>
        </p:txBody>
      </p:sp>
      <p:sp>
        <p:nvSpPr>
          <p:cNvPr id="3" name="Content Placeholder 2">
            <a:extLst>
              <a:ext uri="{FF2B5EF4-FFF2-40B4-BE49-F238E27FC236}">
                <a16:creationId xmlns:a16="http://schemas.microsoft.com/office/drawing/2014/main" id="{5D47DA94-E529-436D-9A9D-8CA258528E6E}"/>
              </a:ext>
            </a:extLst>
          </p:cNvPr>
          <p:cNvSpPr>
            <a:spLocks noGrp="1"/>
          </p:cNvSpPr>
          <p:nvPr>
            <p:ph idx="1"/>
          </p:nvPr>
        </p:nvSpPr>
        <p:spPr/>
        <p:txBody>
          <a:bodyPr/>
          <a:lstStyle/>
          <a:p>
            <a:r>
              <a:rPr lang="en-US" dirty="0"/>
              <a:t>There are many stories of datacenter technologies that didn’t work well</a:t>
            </a:r>
          </a:p>
          <a:p>
            <a:r>
              <a:rPr lang="en-US" dirty="0"/>
              <a:t>They include optical Ethernet multicast (broadcast), early web server technologies, early packet routing solutions, early ways of connecting browsers to web servers, early DDoS attack filters</a:t>
            </a:r>
          </a:p>
          <a:p>
            <a:r>
              <a:rPr lang="en-US" dirty="0"/>
              <a:t>Often, they disabled entire datacenters when they malfunctioned!</a:t>
            </a:r>
          </a:p>
          <a:p>
            <a:r>
              <a:rPr lang="en-US" dirty="0"/>
              <a:t>                          … so datacenter operators are not eager to embrace</a:t>
            </a:r>
            <a:br>
              <a:rPr lang="en-US" dirty="0"/>
            </a:br>
            <a:r>
              <a:rPr lang="en-US" dirty="0"/>
              <a:t>                          </a:t>
            </a:r>
            <a:r>
              <a:rPr lang="en-US" dirty="0" err="1"/>
              <a:t>RoCE</a:t>
            </a:r>
            <a:r>
              <a:rPr lang="en-US" dirty="0"/>
              <a:t> yet, because “a little unstable” can mean “my</a:t>
            </a:r>
            <a:br>
              <a:rPr lang="en-US" dirty="0"/>
            </a:br>
            <a:r>
              <a:rPr lang="en-US" dirty="0"/>
              <a:t>                          datacenter could be toast”</a:t>
            </a:r>
          </a:p>
        </p:txBody>
      </p:sp>
      <p:sp>
        <p:nvSpPr>
          <p:cNvPr id="4" name="Footer Placeholder 3">
            <a:extLst>
              <a:ext uri="{FF2B5EF4-FFF2-40B4-BE49-F238E27FC236}">
                <a16:creationId xmlns:a16="http://schemas.microsoft.com/office/drawing/2014/main" id="{A9AEE913-8D5C-43BC-B3B9-AF881A9AA54B}"/>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4DC2DCEA-E9C5-4319-874A-66AF8B9D688F}"/>
              </a:ext>
            </a:extLst>
          </p:cNvPr>
          <p:cNvSpPr>
            <a:spLocks noGrp="1"/>
          </p:cNvSpPr>
          <p:nvPr>
            <p:ph type="sldNum" sz="quarter" idx="12"/>
          </p:nvPr>
        </p:nvSpPr>
        <p:spPr/>
        <p:txBody>
          <a:bodyPr/>
          <a:lstStyle/>
          <a:p>
            <a:fld id="{3C974458-8A97-4835-BF79-1FB6D7856C21}" type="slidenum">
              <a:rPr lang="en-US" smtClean="0"/>
              <a:t>28</a:t>
            </a:fld>
            <a:endParaRPr lang="en-US"/>
          </a:p>
        </p:txBody>
      </p:sp>
      <p:pic>
        <p:nvPicPr>
          <p:cNvPr id="10" name="Picture 9">
            <a:extLst>
              <a:ext uri="{FF2B5EF4-FFF2-40B4-BE49-F238E27FC236}">
                <a16:creationId xmlns:a16="http://schemas.microsoft.com/office/drawing/2014/main" id="{12700615-3F6A-4730-AD5D-7126D4CCADF9}"/>
              </a:ext>
            </a:extLst>
          </p:cNvPr>
          <p:cNvPicPr>
            <a:picLocks noChangeAspect="1"/>
          </p:cNvPicPr>
          <p:nvPr/>
        </p:nvPicPr>
        <p:blipFill>
          <a:blip r:embed="rId3"/>
          <a:stretch>
            <a:fillRect/>
          </a:stretch>
        </p:blipFill>
        <p:spPr>
          <a:xfrm>
            <a:off x="383308" y="4840190"/>
            <a:ext cx="2969491" cy="1670338"/>
          </a:xfrm>
          <a:prstGeom prst="rect">
            <a:avLst/>
          </a:prstGeom>
        </p:spPr>
      </p:pic>
      <p:pic>
        <p:nvPicPr>
          <p:cNvPr id="11" name="Picture 10">
            <a:extLst>
              <a:ext uri="{FF2B5EF4-FFF2-40B4-BE49-F238E27FC236}">
                <a16:creationId xmlns:a16="http://schemas.microsoft.com/office/drawing/2014/main" id="{EBD9AEF3-82D4-4B99-8123-FE00D238271C}"/>
              </a:ext>
            </a:extLst>
          </p:cNvPr>
          <p:cNvPicPr>
            <a:picLocks noChangeAspect="1"/>
          </p:cNvPicPr>
          <p:nvPr/>
        </p:nvPicPr>
        <p:blipFill>
          <a:blip r:embed="rId4"/>
          <a:stretch>
            <a:fillRect/>
          </a:stretch>
        </p:blipFill>
        <p:spPr>
          <a:xfrm>
            <a:off x="8951417" y="136317"/>
            <a:ext cx="3093792" cy="1868329"/>
          </a:xfrm>
          <a:prstGeom prst="rect">
            <a:avLst/>
          </a:prstGeom>
        </p:spPr>
      </p:pic>
    </p:spTree>
    <p:extLst>
      <p:ext uri="{BB962C8B-B14F-4D97-AF65-F5344CB8AC3E}">
        <p14:creationId xmlns:p14="http://schemas.microsoft.com/office/powerpoint/2010/main" val="25370133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3A769-E510-4FC1-BA9E-D5CA58C1AD39}"/>
              </a:ext>
            </a:extLst>
          </p:cNvPr>
          <p:cNvSpPr>
            <a:spLocks noGrp="1"/>
          </p:cNvSpPr>
          <p:nvPr>
            <p:ph type="title"/>
          </p:nvPr>
        </p:nvSpPr>
        <p:spPr/>
        <p:txBody>
          <a:bodyPr/>
          <a:lstStyle/>
          <a:p>
            <a:r>
              <a:rPr lang="en-US" dirty="0"/>
              <a:t>Ethernet “broadcast storms”</a:t>
            </a:r>
          </a:p>
        </p:txBody>
      </p:sp>
      <p:sp>
        <p:nvSpPr>
          <p:cNvPr id="3" name="Content Placeholder 2">
            <a:extLst>
              <a:ext uri="{FF2B5EF4-FFF2-40B4-BE49-F238E27FC236}">
                <a16:creationId xmlns:a16="http://schemas.microsoft.com/office/drawing/2014/main" id="{18663AB4-4F7C-477D-A5B6-17ED965373FB}"/>
              </a:ext>
            </a:extLst>
          </p:cNvPr>
          <p:cNvSpPr>
            <a:spLocks noGrp="1"/>
          </p:cNvSpPr>
          <p:nvPr>
            <p:ph idx="1"/>
          </p:nvPr>
        </p:nvSpPr>
        <p:spPr/>
        <p:txBody>
          <a:bodyPr/>
          <a:lstStyle/>
          <a:p>
            <a:r>
              <a:rPr lang="en-US" dirty="0"/>
              <a:t>A long story, but we’ll abbreviate it…</a:t>
            </a:r>
          </a:p>
          <a:p>
            <a:endParaRPr lang="en-US" dirty="0"/>
          </a:p>
          <a:p>
            <a:r>
              <a:rPr lang="en-US" dirty="0"/>
              <a:t>Your friendly local ethernet supports broadcast (all receive everything) but also a more selective “multicast” (it has a form of topics, represented by an integer, and only machines subscribing to the topic receive the messages for that topic).</a:t>
            </a:r>
          </a:p>
          <a:p>
            <a:r>
              <a:rPr lang="en-US" dirty="0"/>
              <a:t>… but, the integers must be in a fairly small range (12 bits)</a:t>
            </a:r>
          </a:p>
          <a:p>
            <a:endParaRPr lang="en-US" dirty="0"/>
          </a:p>
        </p:txBody>
      </p:sp>
      <p:sp>
        <p:nvSpPr>
          <p:cNvPr id="4" name="Footer Placeholder 3">
            <a:extLst>
              <a:ext uri="{FF2B5EF4-FFF2-40B4-BE49-F238E27FC236}">
                <a16:creationId xmlns:a16="http://schemas.microsoft.com/office/drawing/2014/main" id="{AB0883AF-F0B8-4051-BD24-E999AAF54B64}"/>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A03E41AB-C64F-4385-B310-BC1C30CD9AF4}"/>
              </a:ext>
            </a:extLst>
          </p:cNvPr>
          <p:cNvSpPr>
            <a:spLocks noGrp="1"/>
          </p:cNvSpPr>
          <p:nvPr>
            <p:ph type="sldNum" sz="quarter" idx="12"/>
          </p:nvPr>
        </p:nvSpPr>
        <p:spPr/>
        <p:txBody>
          <a:bodyPr/>
          <a:lstStyle/>
          <a:p>
            <a:fld id="{3C974458-8A97-4835-BF79-1FB6D7856C21}" type="slidenum">
              <a:rPr lang="en-US" smtClean="0"/>
              <a:t>29</a:t>
            </a:fld>
            <a:endParaRPr lang="en-US"/>
          </a:p>
        </p:txBody>
      </p:sp>
    </p:spTree>
    <p:extLst>
      <p:ext uri="{BB962C8B-B14F-4D97-AF65-F5344CB8AC3E}">
        <p14:creationId xmlns:p14="http://schemas.microsoft.com/office/powerpoint/2010/main" val="1398121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BA0C6D-977A-422A-B736-34CA0B51ABEC}"/>
              </a:ext>
            </a:extLst>
          </p:cNvPr>
          <p:cNvPicPr>
            <a:picLocks noChangeAspect="1"/>
          </p:cNvPicPr>
          <p:nvPr/>
        </p:nvPicPr>
        <p:blipFill rotWithShape="1">
          <a:blip r:embed="rId3"/>
          <a:srcRect r="12110" b="16519"/>
          <a:stretch/>
        </p:blipFill>
        <p:spPr>
          <a:xfrm>
            <a:off x="7693809" y="258287"/>
            <a:ext cx="1244054" cy="1181655"/>
          </a:xfrm>
          <a:prstGeom prst="rect">
            <a:avLst/>
          </a:prstGeom>
        </p:spPr>
      </p:pic>
      <p:sp>
        <p:nvSpPr>
          <p:cNvPr id="2" name="Title 1">
            <a:extLst>
              <a:ext uri="{FF2B5EF4-FFF2-40B4-BE49-F238E27FC236}">
                <a16:creationId xmlns:a16="http://schemas.microsoft.com/office/drawing/2014/main" id="{9632AD37-B4CF-477C-B6C4-2A54003A65AD}"/>
              </a:ext>
            </a:extLst>
          </p:cNvPr>
          <p:cNvSpPr>
            <a:spLocks noGrp="1"/>
          </p:cNvSpPr>
          <p:nvPr>
            <p:ph type="title"/>
          </p:nvPr>
        </p:nvSpPr>
        <p:spPr/>
        <p:txBody>
          <a:bodyPr/>
          <a:lstStyle/>
          <a:p>
            <a:r>
              <a:rPr lang="en-US" dirty="0"/>
              <a:t>Life on the edge</a:t>
            </a:r>
          </a:p>
        </p:txBody>
      </p:sp>
      <p:sp>
        <p:nvSpPr>
          <p:cNvPr id="3" name="Content Placeholder 2">
            <a:extLst>
              <a:ext uri="{FF2B5EF4-FFF2-40B4-BE49-F238E27FC236}">
                <a16:creationId xmlns:a16="http://schemas.microsoft.com/office/drawing/2014/main" id="{EA292915-9997-4485-BD9C-E4A09DFAF211}"/>
              </a:ext>
            </a:extLst>
          </p:cNvPr>
          <p:cNvSpPr>
            <a:spLocks noGrp="1"/>
          </p:cNvSpPr>
          <p:nvPr>
            <p:ph idx="1"/>
          </p:nvPr>
        </p:nvSpPr>
        <p:spPr>
          <a:xfrm>
            <a:off x="808892" y="2286000"/>
            <a:ext cx="11148646" cy="4023360"/>
          </a:xfrm>
        </p:spPr>
        <p:txBody>
          <a:bodyPr>
            <a:normAutofit/>
          </a:bodyPr>
          <a:lstStyle/>
          <a:p>
            <a:r>
              <a:rPr lang="en-US" dirty="0"/>
              <a:t>The edge demands disruptive changes.</a:t>
            </a:r>
          </a:p>
          <a:p>
            <a:r>
              <a:rPr lang="en-US" dirty="0"/>
              <a:t>… early adopters tend to experience a lot of pain.</a:t>
            </a:r>
          </a:p>
          <a:p>
            <a:br>
              <a:rPr lang="en-US" dirty="0"/>
            </a:br>
            <a:r>
              <a:rPr lang="en-US" dirty="0"/>
              <a:t>Nothing works… the hardware may lack programming tools… is</a:t>
            </a:r>
            <a:br>
              <a:rPr lang="en-US" dirty="0"/>
            </a:br>
            <a:r>
              <a:rPr lang="en-US" dirty="0"/>
              <a:t>undocumented… may even have </a:t>
            </a:r>
            <a:r>
              <a:rPr lang="en-US" i="1" dirty="0"/>
              <a:t>hardware bugs</a:t>
            </a:r>
            <a:r>
              <a:rPr lang="en-US" dirty="0"/>
              <a:t>.  And “cutting through the stack” may have unexpected consequences elsewhere.</a:t>
            </a:r>
          </a:p>
          <a:p>
            <a:pPr>
              <a:buFont typeface="Wingdings" panose="05000000000000000000" pitchFamily="2" charset="2"/>
              <a:buChar char="Ø"/>
            </a:pPr>
            <a:r>
              <a:rPr lang="en-US" dirty="0"/>
              <a:t>  None of the rosy predictions are as easy to leverage as you might expect.</a:t>
            </a:r>
          </a:p>
          <a:p>
            <a:pPr>
              <a:buFont typeface="Wingdings" panose="05000000000000000000" pitchFamily="2" charset="2"/>
              <a:buChar char="Ø"/>
            </a:pPr>
            <a:r>
              <a:rPr lang="en-US" dirty="0"/>
              <a:t>  Hint: Start by duplicating some reported result for the same setup!</a:t>
            </a:r>
          </a:p>
        </p:txBody>
      </p:sp>
      <p:sp>
        <p:nvSpPr>
          <p:cNvPr id="4" name="Footer Placeholder 3">
            <a:extLst>
              <a:ext uri="{FF2B5EF4-FFF2-40B4-BE49-F238E27FC236}">
                <a16:creationId xmlns:a16="http://schemas.microsoft.com/office/drawing/2014/main" id="{CC80F4B2-5C3A-4DF7-87FE-64A2F4577EAC}"/>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53F2DBA2-5992-4580-AEC6-337700FE656B}"/>
              </a:ext>
            </a:extLst>
          </p:cNvPr>
          <p:cNvSpPr>
            <a:spLocks noGrp="1"/>
          </p:cNvSpPr>
          <p:nvPr>
            <p:ph type="sldNum" sz="quarter" idx="12"/>
          </p:nvPr>
        </p:nvSpPr>
        <p:spPr/>
        <p:txBody>
          <a:bodyPr/>
          <a:lstStyle/>
          <a:p>
            <a:fld id="{3C974458-8A97-4835-BF79-1FB6D7856C21}" type="slidenum">
              <a:rPr lang="en-US" smtClean="0"/>
              <a:t>3</a:t>
            </a:fld>
            <a:endParaRPr lang="en-US"/>
          </a:p>
        </p:txBody>
      </p:sp>
      <p:pic>
        <p:nvPicPr>
          <p:cNvPr id="9" name="Picture 8">
            <a:extLst>
              <a:ext uri="{FF2B5EF4-FFF2-40B4-BE49-F238E27FC236}">
                <a16:creationId xmlns:a16="http://schemas.microsoft.com/office/drawing/2014/main" id="{6B76F6E2-C62E-454D-B8B6-5AEAA3EA4365}"/>
              </a:ext>
            </a:extLst>
          </p:cNvPr>
          <p:cNvPicPr>
            <a:picLocks noChangeAspect="1"/>
          </p:cNvPicPr>
          <p:nvPr/>
        </p:nvPicPr>
        <p:blipFill>
          <a:blip r:embed="rId4"/>
          <a:stretch>
            <a:fillRect/>
          </a:stretch>
        </p:blipFill>
        <p:spPr>
          <a:xfrm>
            <a:off x="9466907" y="241184"/>
            <a:ext cx="1598344" cy="1198758"/>
          </a:xfrm>
          <a:prstGeom prst="rect">
            <a:avLst/>
          </a:prstGeom>
        </p:spPr>
      </p:pic>
      <p:pic>
        <p:nvPicPr>
          <p:cNvPr id="8" name="Picture 7">
            <a:extLst>
              <a:ext uri="{FF2B5EF4-FFF2-40B4-BE49-F238E27FC236}">
                <a16:creationId xmlns:a16="http://schemas.microsoft.com/office/drawing/2014/main" id="{33504CB7-D889-4CD2-BC1F-3F2CF4890DDF}"/>
              </a:ext>
            </a:extLst>
          </p:cNvPr>
          <p:cNvPicPr>
            <a:picLocks noChangeAspect="1"/>
          </p:cNvPicPr>
          <p:nvPr/>
        </p:nvPicPr>
        <p:blipFill>
          <a:blip r:embed="rId5"/>
          <a:stretch>
            <a:fillRect/>
          </a:stretch>
        </p:blipFill>
        <p:spPr>
          <a:xfrm rot="10800000" flipV="1">
            <a:off x="9002996" y="2540853"/>
            <a:ext cx="1371600" cy="1028700"/>
          </a:xfrm>
          <a:prstGeom prst="rect">
            <a:avLst/>
          </a:prstGeom>
        </p:spPr>
      </p:pic>
      <p:pic>
        <p:nvPicPr>
          <p:cNvPr id="10" name="Picture 9">
            <a:extLst>
              <a:ext uri="{FF2B5EF4-FFF2-40B4-BE49-F238E27FC236}">
                <a16:creationId xmlns:a16="http://schemas.microsoft.com/office/drawing/2014/main" id="{5A067A4B-0C2F-4F6F-BA84-C123DB99FC8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266079" y="725107"/>
            <a:ext cx="1521069" cy="1521069"/>
          </a:xfrm>
          <a:prstGeom prst="rect">
            <a:avLst/>
          </a:prstGeom>
        </p:spPr>
      </p:pic>
      <p:sp>
        <p:nvSpPr>
          <p:cNvPr id="11" name="TextBox 10">
            <a:extLst>
              <a:ext uri="{FF2B5EF4-FFF2-40B4-BE49-F238E27FC236}">
                <a16:creationId xmlns:a16="http://schemas.microsoft.com/office/drawing/2014/main" id="{936681D5-2246-4333-AA3E-CF63132F7BDE}"/>
              </a:ext>
            </a:extLst>
          </p:cNvPr>
          <p:cNvSpPr txBox="1"/>
          <p:nvPr/>
        </p:nvSpPr>
        <p:spPr>
          <a:xfrm>
            <a:off x="9337449" y="1410398"/>
            <a:ext cx="1857259" cy="646331"/>
          </a:xfrm>
          <a:prstGeom prst="rect">
            <a:avLst/>
          </a:prstGeom>
          <a:noFill/>
        </p:spPr>
        <p:txBody>
          <a:bodyPr wrap="square" rtlCol="0">
            <a:spAutoFit/>
          </a:bodyPr>
          <a:lstStyle/>
          <a:p>
            <a:pPr algn="ctr"/>
            <a:r>
              <a:rPr lang="en-US" b="1" dirty="0"/>
              <a:t>“Cut through the stack for speed!”</a:t>
            </a:r>
          </a:p>
        </p:txBody>
      </p:sp>
    </p:spTree>
    <p:extLst>
      <p:ext uri="{BB962C8B-B14F-4D97-AF65-F5344CB8AC3E}">
        <p14:creationId xmlns:p14="http://schemas.microsoft.com/office/powerpoint/2010/main" val="68240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E40F1-AB7E-49D5-A2B7-C3CF3E48CF45}"/>
              </a:ext>
            </a:extLst>
          </p:cNvPr>
          <p:cNvSpPr>
            <a:spLocks noGrp="1"/>
          </p:cNvSpPr>
          <p:nvPr>
            <p:ph type="title"/>
          </p:nvPr>
        </p:nvSpPr>
        <p:spPr/>
        <p:txBody>
          <a:bodyPr/>
          <a:lstStyle/>
          <a:p>
            <a:r>
              <a:rPr lang="en-US" dirty="0"/>
              <a:t>Imagine a massive datacenter</a:t>
            </a:r>
          </a:p>
        </p:txBody>
      </p:sp>
      <p:sp>
        <p:nvSpPr>
          <p:cNvPr id="3" name="Content Placeholder 2">
            <a:extLst>
              <a:ext uri="{FF2B5EF4-FFF2-40B4-BE49-F238E27FC236}">
                <a16:creationId xmlns:a16="http://schemas.microsoft.com/office/drawing/2014/main" id="{94E46756-4657-443F-9B1C-98671CCAFBDD}"/>
              </a:ext>
            </a:extLst>
          </p:cNvPr>
          <p:cNvSpPr>
            <a:spLocks noGrp="1"/>
          </p:cNvSpPr>
          <p:nvPr>
            <p:ph idx="1"/>
          </p:nvPr>
        </p:nvSpPr>
        <p:spPr/>
        <p:txBody>
          <a:bodyPr/>
          <a:lstStyle/>
          <a:p>
            <a:r>
              <a:rPr lang="en-US" dirty="0"/>
              <a:t>Suppose it was using this feature</a:t>
            </a:r>
          </a:p>
          <a:p>
            <a:endParaRPr lang="en-US" dirty="0"/>
          </a:p>
          <a:p>
            <a:r>
              <a:rPr lang="en-US" dirty="0"/>
              <a:t>With widespread use, we run low on multicast addresses</a:t>
            </a:r>
          </a:p>
          <a:p>
            <a:endParaRPr lang="en-US" dirty="0"/>
          </a:p>
          <a:p>
            <a:r>
              <a:rPr lang="en-US" dirty="0"/>
              <a:t>And it turns out that even if we fix this (IPv6) the </a:t>
            </a:r>
            <a:r>
              <a:rPr lang="en-US" u="sng" dirty="0"/>
              <a:t>hardware</a:t>
            </a:r>
            <a:r>
              <a:rPr lang="en-US" dirty="0"/>
              <a:t> has the same issue for a different reason!</a:t>
            </a:r>
          </a:p>
          <a:p>
            <a:r>
              <a:rPr lang="en-US" dirty="0"/>
              <a:t>… with a few thousand addresses in use, it </a:t>
            </a:r>
            <a:r>
              <a:rPr lang="en-US" i="1" u="sng" dirty="0"/>
              <a:t>treats multicast as broadcast</a:t>
            </a:r>
          </a:p>
        </p:txBody>
      </p:sp>
      <p:sp>
        <p:nvSpPr>
          <p:cNvPr id="4" name="Footer Placeholder 3">
            <a:extLst>
              <a:ext uri="{FF2B5EF4-FFF2-40B4-BE49-F238E27FC236}">
                <a16:creationId xmlns:a16="http://schemas.microsoft.com/office/drawing/2014/main" id="{1CF51D47-3D48-4C07-B518-661C56A39736}"/>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17D2F66F-191E-4F15-9B26-D85585DD7D9D}"/>
              </a:ext>
            </a:extLst>
          </p:cNvPr>
          <p:cNvSpPr>
            <a:spLocks noGrp="1"/>
          </p:cNvSpPr>
          <p:nvPr>
            <p:ph type="sldNum" sz="quarter" idx="12"/>
          </p:nvPr>
        </p:nvSpPr>
        <p:spPr/>
        <p:txBody>
          <a:bodyPr/>
          <a:lstStyle/>
          <a:p>
            <a:fld id="{3C974458-8A97-4835-BF79-1FB6D7856C21}" type="slidenum">
              <a:rPr lang="en-US" smtClean="0"/>
              <a:t>30</a:t>
            </a:fld>
            <a:endParaRPr lang="en-US"/>
          </a:p>
        </p:txBody>
      </p:sp>
    </p:spTree>
    <p:extLst>
      <p:ext uri="{BB962C8B-B14F-4D97-AF65-F5344CB8AC3E}">
        <p14:creationId xmlns:p14="http://schemas.microsoft.com/office/powerpoint/2010/main" val="3482456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E0608-177F-4553-9BD2-9450A0C8063D}"/>
              </a:ext>
            </a:extLst>
          </p:cNvPr>
          <p:cNvSpPr>
            <a:spLocks noGrp="1"/>
          </p:cNvSpPr>
          <p:nvPr>
            <p:ph type="title"/>
          </p:nvPr>
        </p:nvSpPr>
        <p:spPr/>
        <p:txBody>
          <a:bodyPr/>
          <a:lstStyle/>
          <a:p>
            <a:r>
              <a:rPr lang="en-US" dirty="0"/>
              <a:t>What does this mean?  “Treats Ethernet multicast as a broadcast”?</a:t>
            </a:r>
          </a:p>
        </p:txBody>
      </p:sp>
      <p:sp>
        <p:nvSpPr>
          <p:cNvPr id="3" name="Content Placeholder 2">
            <a:extLst>
              <a:ext uri="{FF2B5EF4-FFF2-40B4-BE49-F238E27FC236}">
                <a16:creationId xmlns:a16="http://schemas.microsoft.com/office/drawing/2014/main" id="{413782D7-75FB-49A8-BB37-7160ADD2CA1B}"/>
              </a:ext>
            </a:extLst>
          </p:cNvPr>
          <p:cNvSpPr>
            <a:spLocks noGrp="1"/>
          </p:cNvSpPr>
          <p:nvPr>
            <p:ph idx="1"/>
          </p:nvPr>
        </p:nvSpPr>
        <p:spPr/>
        <p:txBody>
          <a:bodyPr/>
          <a:lstStyle/>
          <a:p>
            <a:r>
              <a:rPr lang="en-US" dirty="0"/>
              <a:t>In your design, some message was intended for 2 receivers, perhaps even in the same rack (it won’t be forwarded, when things work properly).</a:t>
            </a:r>
          </a:p>
          <a:p>
            <a:endParaRPr lang="en-US" dirty="0"/>
          </a:p>
          <a:p>
            <a:r>
              <a:rPr lang="en-US" dirty="0"/>
              <a:t>Instead, it gets delivered to </a:t>
            </a:r>
            <a:r>
              <a:rPr lang="en-US" i="1" dirty="0"/>
              <a:t>every computer in the whole data center.</a:t>
            </a:r>
          </a:p>
          <a:p>
            <a:endParaRPr lang="en-US" i="1" dirty="0"/>
          </a:p>
          <a:p>
            <a:r>
              <a:rPr lang="en-US" dirty="0"/>
              <a:t>We end up with all-to-all messages: broadcasts, and everyone receives every single one of them!</a:t>
            </a:r>
          </a:p>
        </p:txBody>
      </p:sp>
      <p:sp>
        <p:nvSpPr>
          <p:cNvPr id="4" name="Footer Placeholder 3">
            <a:extLst>
              <a:ext uri="{FF2B5EF4-FFF2-40B4-BE49-F238E27FC236}">
                <a16:creationId xmlns:a16="http://schemas.microsoft.com/office/drawing/2014/main" id="{82494E1B-8A9A-4483-843A-40E8CEB68B67}"/>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7B305149-36DD-4C44-8CA0-024C9B0D03D9}"/>
              </a:ext>
            </a:extLst>
          </p:cNvPr>
          <p:cNvSpPr>
            <a:spLocks noGrp="1"/>
          </p:cNvSpPr>
          <p:nvPr>
            <p:ph type="sldNum" sz="quarter" idx="12"/>
          </p:nvPr>
        </p:nvSpPr>
        <p:spPr/>
        <p:txBody>
          <a:bodyPr/>
          <a:lstStyle/>
          <a:p>
            <a:fld id="{3C974458-8A97-4835-BF79-1FB6D7856C21}" type="slidenum">
              <a:rPr lang="en-US" smtClean="0"/>
              <a:t>31</a:t>
            </a:fld>
            <a:endParaRPr lang="en-US"/>
          </a:p>
        </p:txBody>
      </p:sp>
    </p:spTree>
    <p:extLst>
      <p:ext uri="{BB962C8B-B14F-4D97-AF65-F5344CB8AC3E}">
        <p14:creationId xmlns:p14="http://schemas.microsoft.com/office/powerpoint/2010/main" val="11102536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8E87D-3B85-4E42-B042-4A60E6D7AF40}"/>
              </a:ext>
            </a:extLst>
          </p:cNvPr>
          <p:cNvSpPr>
            <a:spLocks noGrp="1"/>
          </p:cNvSpPr>
          <p:nvPr>
            <p:ph type="title"/>
          </p:nvPr>
        </p:nvSpPr>
        <p:spPr>
          <a:xfrm>
            <a:off x="1024128" y="625040"/>
            <a:ext cx="10786872" cy="1499616"/>
          </a:xfrm>
        </p:spPr>
        <p:txBody>
          <a:bodyPr/>
          <a:lstStyle/>
          <a:p>
            <a:r>
              <a:rPr lang="en-US" dirty="0"/>
              <a:t>Try to visualize the pattern</a:t>
            </a:r>
          </a:p>
        </p:txBody>
      </p:sp>
      <p:sp>
        <p:nvSpPr>
          <p:cNvPr id="3" name="Content Placeholder 2">
            <a:extLst>
              <a:ext uri="{FF2B5EF4-FFF2-40B4-BE49-F238E27FC236}">
                <a16:creationId xmlns:a16="http://schemas.microsoft.com/office/drawing/2014/main" id="{CE7F8578-5766-45AE-8E3E-281E8009A06E}"/>
              </a:ext>
            </a:extLst>
          </p:cNvPr>
          <p:cNvSpPr>
            <a:spLocks noGrp="1"/>
          </p:cNvSpPr>
          <p:nvPr>
            <p:ph idx="1"/>
          </p:nvPr>
        </p:nvSpPr>
        <p:spPr/>
        <p:txBody>
          <a:bodyPr>
            <a:normAutofit lnSpcReduction="10000"/>
          </a:bodyPr>
          <a:lstStyle/>
          <a:p>
            <a:r>
              <a:rPr lang="en-US" dirty="0"/>
              <a:t>Suppose that we have a half million machines</a:t>
            </a:r>
          </a:p>
          <a:p>
            <a:endParaRPr lang="en-US" dirty="0"/>
          </a:p>
          <a:p>
            <a:r>
              <a:rPr lang="en-US" dirty="0"/>
              <a:t>Some application forms small groups of perhaps 4 machines.  There are 10,000 machines running this: 2,500 small groups.  The groups have a message traffic of 20 </a:t>
            </a:r>
            <a:r>
              <a:rPr lang="en-US" dirty="0" err="1"/>
              <a:t>msgs</a:t>
            </a:r>
            <a:r>
              <a:rPr lang="en-US" dirty="0"/>
              <a:t>/s (the 4 members send ~5 </a:t>
            </a:r>
            <a:r>
              <a:rPr lang="en-US" dirty="0" err="1"/>
              <a:t>msgs</a:t>
            </a:r>
            <a:r>
              <a:rPr lang="en-US" dirty="0"/>
              <a:t>/s each).</a:t>
            </a:r>
          </a:p>
          <a:p>
            <a:endParaRPr lang="en-US" dirty="0"/>
          </a:p>
          <a:p>
            <a:r>
              <a:rPr lang="en-US" dirty="0"/>
              <a:t>Now suppose that due to this hardware problem, every multicast behaves like a broadcast.  How many messages/second are delivered to an average machine in the data center, one not part of the 10,000?</a:t>
            </a:r>
          </a:p>
        </p:txBody>
      </p:sp>
      <p:sp>
        <p:nvSpPr>
          <p:cNvPr id="4" name="Footer Placeholder 3">
            <a:extLst>
              <a:ext uri="{FF2B5EF4-FFF2-40B4-BE49-F238E27FC236}">
                <a16:creationId xmlns:a16="http://schemas.microsoft.com/office/drawing/2014/main" id="{03520B5E-F211-4B88-B25C-9F5F96489578}"/>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305160C9-AC8A-414E-8486-03579B0D3578}"/>
              </a:ext>
            </a:extLst>
          </p:cNvPr>
          <p:cNvSpPr>
            <a:spLocks noGrp="1"/>
          </p:cNvSpPr>
          <p:nvPr>
            <p:ph type="sldNum" sz="quarter" idx="12"/>
          </p:nvPr>
        </p:nvSpPr>
        <p:spPr/>
        <p:txBody>
          <a:bodyPr/>
          <a:lstStyle/>
          <a:p>
            <a:fld id="{3C974458-8A97-4835-BF79-1FB6D7856C21}" type="slidenum">
              <a:rPr lang="en-US" smtClean="0"/>
              <a:t>32</a:t>
            </a:fld>
            <a:endParaRPr lang="en-US"/>
          </a:p>
        </p:txBody>
      </p:sp>
      <p:pic>
        <p:nvPicPr>
          <p:cNvPr id="6" name="Picture 5">
            <a:extLst>
              <a:ext uri="{FF2B5EF4-FFF2-40B4-BE49-F238E27FC236}">
                <a16:creationId xmlns:a16="http://schemas.microsoft.com/office/drawing/2014/main" id="{694BF130-39E0-4E7F-A88C-6E65EE963028}"/>
              </a:ext>
            </a:extLst>
          </p:cNvPr>
          <p:cNvPicPr>
            <a:picLocks noChangeAspect="1"/>
          </p:cNvPicPr>
          <p:nvPr/>
        </p:nvPicPr>
        <p:blipFill>
          <a:blip r:embed="rId3"/>
          <a:stretch>
            <a:fillRect/>
          </a:stretch>
        </p:blipFill>
        <p:spPr>
          <a:xfrm>
            <a:off x="8956583" y="175783"/>
            <a:ext cx="3004508" cy="2253381"/>
          </a:xfrm>
          <a:prstGeom prst="rect">
            <a:avLst/>
          </a:prstGeom>
        </p:spPr>
      </p:pic>
      <p:sp>
        <p:nvSpPr>
          <p:cNvPr id="7" name="TextBox 6">
            <a:extLst>
              <a:ext uri="{FF2B5EF4-FFF2-40B4-BE49-F238E27FC236}">
                <a16:creationId xmlns:a16="http://schemas.microsoft.com/office/drawing/2014/main" id="{A63A5647-F654-4184-8001-CDB664C6AD19}"/>
              </a:ext>
            </a:extLst>
          </p:cNvPr>
          <p:cNvSpPr txBox="1"/>
          <p:nvPr/>
        </p:nvSpPr>
        <p:spPr>
          <a:xfrm>
            <a:off x="8912901" y="2429164"/>
            <a:ext cx="3004508" cy="646331"/>
          </a:xfrm>
          <a:prstGeom prst="rect">
            <a:avLst/>
          </a:prstGeom>
          <a:noFill/>
        </p:spPr>
        <p:txBody>
          <a:bodyPr wrap="square" rtlCol="0">
            <a:spAutoFit/>
          </a:bodyPr>
          <a:lstStyle/>
          <a:p>
            <a:pPr algn="ctr"/>
            <a:r>
              <a:rPr lang="en-US" b="1" dirty="0">
                <a:solidFill>
                  <a:srgbClr val="C00000"/>
                </a:solidFill>
              </a:rPr>
              <a:t>Every machine suddenly receives 50,000 </a:t>
            </a:r>
            <a:r>
              <a:rPr lang="en-US" b="1" dirty="0" err="1">
                <a:solidFill>
                  <a:srgbClr val="C00000"/>
                </a:solidFill>
              </a:rPr>
              <a:t>msgs</a:t>
            </a:r>
            <a:r>
              <a:rPr lang="en-US" b="1" dirty="0">
                <a:solidFill>
                  <a:srgbClr val="C00000"/>
                </a:solidFill>
              </a:rPr>
              <a:t>/</a:t>
            </a:r>
            <a:r>
              <a:rPr lang="en-US" dirty="0"/>
              <a:t>s</a:t>
            </a:r>
          </a:p>
        </p:txBody>
      </p:sp>
    </p:spTree>
    <p:extLst>
      <p:ext uri="{BB962C8B-B14F-4D97-AF65-F5344CB8AC3E}">
        <p14:creationId xmlns:p14="http://schemas.microsoft.com/office/powerpoint/2010/main" val="284922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50917-4632-46A0-A468-482D6084A996}"/>
              </a:ext>
            </a:extLst>
          </p:cNvPr>
          <p:cNvSpPr>
            <a:spLocks noGrp="1"/>
          </p:cNvSpPr>
          <p:nvPr>
            <p:ph type="title"/>
          </p:nvPr>
        </p:nvSpPr>
        <p:spPr/>
        <p:txBody>
          <a:bodyPr/>
          <a:lstStyle/>
          <a:p>
            <a:r>
              <a:rPr lang="en-US" dirty="0"/>
              <a:t>Could RDMA multicast or Derecho trigger such a storm?</a:t>
            </a:r>
          </a:p>
        </p:txBody>
      </p:sp>
      <p:sp>
        <p:nvSpPr>
          <p:cNvPr id="3" name="Content Placeholder 2">
            <a:extLst>
              <a:ext uri="{FF2B5EF4-FFF2-40B4-BE49-F238E27FC236}">
                <a16:creationId xmlns:a16="http://schemas.microsoft.com/office/drawing/2014/main" id="{D73B01E6-0D3A-402D-B73C-31754B17920A}"/>
              </a:ext>
            </a:extLst>
          </p:cNvPr>
          <p:cNvSpPr>
            <a:spLocks noGrp="1"/>
          </p:cNvSpPr>
          <p:nvPr>
            <p:ph idx="1"/>
          </p:nvPr>
        </p:nvSpPr>
        <p:spPr/>
        <p:txBody>
          <a:bodyPr>
            <a:normAutofit lnSpcReduction="10000"/>
          </a:bodyPr>
          <a:lstStyle/>
          <a:p>
            <a:r>
              <a:rPr lang="en-US" dirty="0"/>
              <a:t>No, not in a literal sense</a:t>
            </a:r>
          </a:p>
          <a:p>
            <a:pPr>
              <a:buFont typeface="Wingdings" panose="05000000000000000000" pitchFamily="2" charset="2"/>
              <a:buChar char="Ø"/>
            </a:pPr>
            <a:r>
              <a:rPr lang="en-US" dirty="0"/>
              <a:t>  The multicast storm was caused by a feature of routing and NICS</a:t>
            </a:r>
            <a:br>
              <a:rPr lang="en-US" dirty="0"/>
            </a:br>
            <a:r>
              <a:rPr lang="en-US" dirty="0"/>
              <a:t>    specific to the way that Ethernet class-D multicast forwarding is done</a:t>
            </a:r>
          </a:p>
          <a:p>
            <a:pPr>
              <a:buFont typeface="Wingdings" panose="05000000000000000000" pitchFamily="2" charset="2"/>
              <a:buChar char="Ø"/>
            </a:pPr>
            <a:r>
              <a:rPr lang="en-US" dirty="0"/>
              <a:t>  In fact the “cause” is that a hardware hash-table fills up and overflows</a:t>
            </a:r>
            <a:br>
              <a:rPr lang="en-US" dirty="0"/>
            </a:br>
            <a:r>
              <a:rPr lang="en-US" dirty="0"/>
              <a:t>    (underlying limitation: “Bloom filter” hash tables are too small)</a:t>
            </a:r>
            <a:br>
              <a:rPr lang="en-US" dirty="0"/>
            </a:br>
            <a:endParaRPr lang="en-US" dirty="0"/>
          </a:p>
          <a:p>
            <a:pPr marL="0" indent="0">
              <a:buNone/>
            </a:pPr>
            <a:r>
              <a:rPr lang="en-US" dirty="0"/>
              <a:t>But in the larger sense, the story is about how a technology used by one subsystem can overwhelm the whole datacenter and disrupt other systems</a:t>
            </a:r>
          </a:p>
          <a:p>
            <a:pPr>
              <a:buFont typeface="Wingdings" panose="05000000000000000000" pitchFamily="2" charset="2"/>
              <a:buChar char="Ø"/>
            </a:pPr>
            <a:r>
              <a:rPr lang="en-US" dirty="0"/>
              <a:t>  So you need to ask: </a:t>
            </a:r>
            <a:r>
              <a:rPr lang="en-US" i="1" dirty="0"/>
              <a:t>“Could enabling use of RDMA disrupt the cloud?”</a:t>
            </a:r>
          </a:p>
        </p:txBody>
      </p:sp>
      <p:sp>
        <p:nvSpPr>
          <p:cNvPr id="4" name="Footer Placeholder 3">
            <a:extLst>
              <a:ext uri="{FF2B5EF4-FFF2-40B4-BE49-F238E27FC236}">
                <a16:creationId xmlns:a16="http://schemas.microsoft.com/office/drawing/2014/main" id="{0698DB70-AFE6-4710-B2A6-18A267C13349}"/>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0135B0B7-76F6-474D-A337-657FE70BE785}"/>
              </a:ext>
            </a:extLst>
          </p:cNvPr>
          <p:cNvSpPr>
            <a:spLocks noGrp="1"/>
          </p:cNvSpPr>
          <p:nvPr>
            <p:ph type="sldNum" sz="quarter" idx="12"/>
          </p:nvPr>
        </p:nvSpPr>
        <p:spPr/>
        <p:txBody>
          <a:bodyPr/>
          <a:lstStyle/>
          <a:p>
            <a:fld id="{3C974458-8A97-4835-BF79-1FB6D7856C21}" type="slidenum">
              <a:rPr lang="en-US" smtClean="0"/>
              <a:t>33</a:t>
            </a:fld>
            <a:endParaRPr lang="en-US"/>
          </a:p>
        </p:txBody>
      </p:sp>
    </p:spTree>
    <p:extLst>
      <p:ext uri="{BB962C8B-B14F-4D97-AF65-F5344CB8AC3E}">
        <p14:creationId xmlns:p14="http://schemas.microsoft.com/office/powerpoint/2010/main" val="31760053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CAF9A-A034-4EA4-A04A-446CB4417573}"/>
              </a:ext>
            </a:extLst>
          </p:cNvPr>
          <p:cNvSpPr>
            <a:spLocks noGrp="1"/>
          </p:cNvSpPr>
          <p:nvPr>
            <p:ph type="title"/>
          </p:nvPr>
        </p:nvSpPr>
        <p:spPr/>
        <p:txBody>
          <a:bodyPr/>
          <a:lstStyle/>
          <a:p>
            <a:r>
              <a:rPr lang="en-US" dirty="0"/>
              <a:t>Derecho: The remaining puzzles</a:t>
            </a:r>
          </a:p>
        </p:txBody>
      </p:sp>
      <p:sp>
        <p:nvSpPr>
          <p:cNvPr id="3" name="Content Placeholder 2">
            <a:extLst>
              <a:ext uri="{FF2B5EF4-FFF2-40B4-BE49-F238E27FC236}">
                <a16:creationId xmlns:a16="http://schemas.microsoft.com/office/drawing/2014/main" id="{E0AEB9ED-4EE0-4212-9D32-4C41BA58FCE3}"/>
              </a:ext>
            </a:extLst>
          </p:cNvPr>
          <p:cNvSpPr>
            <a:spLocks noGrp="1"/>
          </p:cNvSpPr>
          <p:nvPr>
            <p:ph idx="1"/>
          </p:nvPr>
        </p:nvSpPr>
        <p:spPr/>
        <p:txBody>
          <a:bodyPr/>
          <a:lstStyle/>
          <a:p>
            <a:r>
              <a:rPr lang="en-US" dirty="0"/>
              <a:t>To get the full speed of the technology</a:t>
            </a:r>
          </a:p>
          <a:p>
            <a:pPr>
              <a:buFont typeface="Wingdings" panose="05000000000000000000" pitchFamily="2" charset="2"/>
              <a:buChar char="Ø"/>
            </a:pPr>
            <a:r>
              <a:rPr lang="en-US" dirty="0"/>
              <a:t>  You need to work in C++.  But many people prefer Python, Java…</a:t>
            </a:r>
          </a:p>
          <a:p>
            <a:pPr>
              <a:buFont typeface="Wingdings" panose="05000000000000000000" pitchFamily="2" charset="2"/>
              <a:buChar char="Ø"/>
            </a:pPr>
            <a:r>
              <a:rPr lang="en-US" dirty="0"/>
              <a:t>  Programs need to be “zero copy”. But most people have no idea</a:t>
            </a:r>
            <a:br>
              <a:rPr lang="en-US" dirty="0"/>
            </a:br>
            <a:r>
              <a:rPr lang="en-US" dirty="0"/>
              <a:t>    if the packages they use do copying</a:t>
            </a:r>
          </a:p>
          <a:p>
            <a:pPr>
              <a:buFont typeface="Wingdings" panose="05000000000000000000" pitchFamily="2" charset="2"/>
              <a:buChar char="Ø"/>
            </a:pPr>
            <a:r>
              <a:rPr lang="en-US" dirty="0"/>
              <a:t>  Your code needs to be nearly lock free and rather pipelined.</a:t>
            </a:r>
            <a:br>
              <a:rPr lang="en-US" dirty="0"/>
            </a:br>
            <a:r>
              <a:rPr lang="en-US" dirty="0"/>
              <a:t>    Few people are used to coding this way</a:t>
            </a:r>
          </a:p>
          <a:p>
            <a:pPr marL="0" indent="0">
              <a:buNone/>
            </a:pPr>
            <a:r>
              <a:rPr lang="en-US" dirty="0"/>
              <a:t>Is it worth it?  Derecho is as much as 15,000x faster than other options…</a:t>
            </a:r>
            <a:br>
              <a:rPr lang="en-US" dirty="0"/>
            </a:br>
            <a:r>
              <a:rPr lang="en-US" dirty="0"/>
              <a:t>but only if you use it properly!</a:t>
            </a:r>
          </a:p>
        </p:txBody>
      </p:sp>
      <p:sp>
        <p:nvSpPr>
          <p:cNvPr id="4" name="Footer Placeholder 3">
            <a:extLst>
              <a:ext uri="{FF2B5EF4-FFF2-40B4-BE49-F238E27FC236}">
                <a16:creationId xmlns:a16="http://schemas.microsoft.com/office/drawing/2014/main" id="{035D572C-7EB3-410E-9D42-07CD6FC17657}"/>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1BC27D88-261F-4711-BF89-7B7252768CF6}"/>
              </a:ext>
            </a:extLst>
          </p:cNvPr>
          <p:cNvSpPr>
            <a:spLocks noGrp="1"/>
          </p:cNvSpPr>
          <p:nvPr>
            <p:ph type="sldNum" sz="quarter" idx="12"/>
          </p:nvPr>
        </p:nvSpPr>
        <p:spPr/>
        <p:txBody>
          <a:bodyPr/>
          <a:lstStyle/>
          <a:p>
            <a:fld id="{3C974458-8A97-4835-BF79-1FB6D7856C21}" type="slidenum">
              <a:rPr lang="en-US" smtClean="0"/>
              <a:t>34</a:t>
            </a:fld>
            <a:endParaRPr lang="en-US"/>
          </a:p>
        </p:txBody>
      </p:sp>
    </p:spTree>
    <p:extLst>
      <p:ext uri="{BB962C8B-B14F-4D97-AF65-F5344CB8AC3E}">
        <p14:creationId xmlns:p14="http://schemas.microsoft.com/office/powerpoint/2010/main" val="36738470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CB743-F23A-472F-B9E5-04A5396869A9}"/>
              </a:ext>
            </a:extLst>
          </p:cNvPr>
          <p:cNvSpPr>
            <a:spLocks noGrp="1"/>
          </p:cNvSpPr>
          <p:nvPr>
            <p:ph type="title"/>
          </p:nvPr>
        </p:nvSpPr>
        <p:spPr/>
        <p:txBody>
          <a:bodyPr/>
          <a:lstStyle/>
          <a:p>
            <a:r>
              <a:rPr lang="en-US" dirty="0"/>
              <a:t>Representative Sad Story</a:t>
            </a:r>
          </a:p>
        </p:txBody>
      </p:sp>
      <p:sp>
        <p:nvSpPr>
          <p:cNvPr id="3" name="Content Placeholder 2">
            <a:extLst>
              <a:ext uri="{FF2B5EF4-FFF2-40B4-BE49-F238E27FC236}">
                <a16:creationId xmlns:a16="http://schemas.microsoft.com/office/drawing/2014/main" id="{B2663E6A-456A-4C15-982A-7C9F923F323A}"/>
              </a:ext>
            </a:extLst>
          </p:cNvPr>
          <p:cNvSpPr>
            <a:spLocks noGrp="1"/>
          </p:cNvSpPr>
          <p:nvPr>
            <p:ph idx="1"/>
          </p:nvPr>
        </p:nvSpPr>
        <p:spPr/>
        <p:txBody>
          <a:bodyPr/>
          <a:lstStyle/>
          <a:p>
            <a:r>
              <a:rPr lang="en-US" dirty="0"/>
              <a:t>Do you recall the first pictures</a:t>
            </a:r>
            <a:br>
              <a:rPr lang="en-US" dirty="0"/>
            </a:br>
            <a:r>
              <a:rPr lang="en-US" dirty="0"/>
              <a:t>you saw of massive cloud datacenters,</a:t>
            </a:r>
            <a:br>
              <a:rPr lang="en-US" dirty="0"/>
            </a:br>
            <a:r>
              <a:rPr lang="en-US" dirty="0"/>
              <a:t>circa 2004?</a:t>
            </a:r>
          </a:p>
          <a:p>
            <a:endParaRPr lang="en-US" dirty="0"/>
          </a:p>
          <a:p>
            <a:r>
              <a:rPr lang="en-US" dirty="0"/>
              <a:t>Puzzle: What were all those machines</a:t>
            </a:r>
            <a:br>
              <a:rPr lang="en-US" dirty="0"/>
            </a:br>
            <a:r>
              <a:rPr lang="en-US" dirty="0"/>
              <a:t>really “doing”?</a:t>
            </a:r>
          </a:p>
          <a:p>
            <a:endParaRPr lang="en-US" dirty="0"/>
          </a:p>
          <a:p>
            <a:r>
              <a:rPr lang="en-US" dirty="0"/>
              <a:t>For years, the answer was: “Most of them are rebooting”</a:t>
            </a:r>
          </a:p>
        </p:txBody>
      </p:sp>
      <p:sp>
        <p:nvSpPr>
          <p:cNvPr id="4" name="Footer Placeholder 3">
            <a:extLst>
              <a:ext uri="{FF2B5EF4-FFF2-40B4-BE49-F238E27FC236}">
                <a16:creationId xmlns:a16="http://schemas.microsoft.com/office/drawing/2014/main" id="{1F8AEFC4-BDC3-4711-8E13-B1CF5015C107}"/>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09CF4709-5273-418E-962B-5708C94CB0AD}"/>
              </a:ext>
            </a:extLst>
          </p:cNvPr>
          <p:cNvSpPr>
            <a:spLocks noGrp="1"/>
          </p:cNvSpPr>
          <p:nvPr>
            <p:ph type="sldNum" sz="quarter" idx="12"/>
          </p:nvPr>
        </p:nvSpPr>
        <p:spPr/>
        <p:txBody>
          <a:bodyPr/>
          <a:lstStyle/>
          <a:p>
            <a:fld id="{3C974458-8A97-4835-BF79-1FB6D7856C21}" type="slidenum">
              <a:rPr lang="en-US" smtClean="0"/>
              <a:t>35</a:t>
            </a:fld>
            <a:endParaRPr lang="en-US"/>
          </a:p>
        </p:txBody>
      </p:sp>
      <p:pic>
        <p:nvPicPr>
          <p:cNvPr id="6" name="Picture 5">
            <a:extLst>
              <a:ext uri="{FF2B5EF4-FFF2-40B4-BE49-F238E27FC236}">
                <a16:creationId xmlns:a16="http://schemas.microsoft.com/office/drawing/2014/main" id="{9D4CFC93-EFF6-4662-BFDE-FBB055F23103}"/>
              </a:ext>
            </a:extLst>
          </p:cNvPr>
          <p:cNvPicPr>
            <a:picLocks noChangeAspect="1"/>
          </p:cNvPicPr>
          <p:nvPr/>
        </p:nvPicPr>
        <p:blipFill>
          <a:blip r:embed="rId3"/>
          <a:stretch>
            <a:fillRect/>
          </a:stretch>
        </p:blipFill>
        <p:spPr>
          <a:xfrm>
            <a:off x="7487275" y="2484582"/>
            <a:ext cx="4100898" cy="2308946"/>
          </a:xfrm>
          <a:prstGeom prst="rect">
            <a:avLst/>
          </a:prstGeom>
        </p:spPr>
      </p:pic>
    </p:spTree>
    <p:extLst>
      <p:ext uri="{BB962C8B-B14F-4D97-AF65-F5344CB8AC3E}">
        <p14:creationId xmlns:p14="http://schemas.microsoft.com/office/powerpoint/2010/main" val="11535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54B9D-2079-484A-B40E-6E2D4E1222A5}"/>
              </a:ext>
            </a:extLst>
          </p:cNvPr>
          <p:cNvSpPr>
            <a:spLocks noGrp="1"/>
          </p:cNvSpPr>
          <p:nvPr>
            <p:ph type="title"/>
          </p:nvPr>
        </p:nvSpPr>
        <p:spPr/>
        <p:txBody>
          <a:bodyPr/>
          <a:lstStyle/>
          <a:p>
            <a:r>
              <a:rPr lang="en-US" dirty="0"/>
              <a:t>DCQCN</a:t>
            </a:r>
          </a:p>
        </p:txBody>
      </p:sp>
      <p:sp>
        <p:nvSpPr>
          <p:cNvPr id="3" name="Content Placeholder 2">
            <a:extLst>
              <a:ext uri="{FF2B5EF4-FFF2-40B4-BE49-F238E27FC236}">
                <a16:creationId xmlns:a16="http://schemas.microsoft.com/office/drawing/2014/main" id="{FBE3395E-F9B8-4008-9F21-B5D7E32F1349}"/>
              </a:ext>
            </a:extLst>
          </p:cNvPr>
          <p:cNvSpPr>
            <a:spLocks noGrp="1"/>
          </p:cNvSpPr>
          <p:nvPr>
            <p:ph idx="1"/>
          </p:nvPr>
        </p:nvSpPr>
        <p:spPr/>
        <p:txBody>
          <a:bodyPr>
            <a:normAutofit lnSpcReduction="10000"/>
          </a:bodyPr>
          <a:lstStyle/>
          <a:p>
            <a:r>
              <a:rPr lang="en-US" dirty="0"/>
              <a:t>Data Center Quantum Congestion Notification is a new idea from Microsoft and Mellanox that uses end-to-end congestion notification </a:t>
            </a:r>
          </a:p>
          <a:p>
            <a:r>
              <a:rPr lang="en-US" dirty="0"/>
              <a:t>Basically, these are the same as credits in </a:t>
            </a:r>
            <a:r>
              <a:rPr lang="en-US" dirty="0" err="1"/>
              <a:t>Infiniband</a:t>
            </a:r>
            <a:endParaRPr lang="en-US" dirty="0"/>
          </a:p>
          <a:p>
            <a:r>
              <a:rPr lang="en-US" dirty="0"/>
              <a:t>Experiments on modest datacenter clusters worked well!</a:t>
            </a:r>
          </a:p>
          <a:p>
            <a:pPr>
              <a:buFont typeface="Wingdings" panose="05000000000000000000" pitchFamily="2" charset="2"/>
              <a:buChar char="Ø"/>
            </a:pPr>
            <a:r>
              <a:rPr lang="en-US" dirty="0"/>
              <a:t>  RDMA + DCQCN enabled RDMA to work in normal datacenters!</a:t>
            </a:r>
          </a:p>
          <a:p>
            <a:pPr>
              <a:buFont typeface="Wingdings" panose="05000000000000000000" pitchFamily="2" charset="2"/>
              <a:buChar char="Ø"/>
            </a:pPr>
            <a:r>
              <a:rPr lang="en-US" dirty="0"/>
              <a:t>  A disruptive and transformational development!</a:t>
            </a:r>
          </a:p>
          <a:p>
            <a:pPr marL="0" indent="0">
              <a:buNone/>
            </a:pPr>
            <a:endParaRPr lang="en-US" dirty="0"/>
          </a:p>
          <a:p>
            <a:pPr marL="0" indent="0">
              <a:buNone/>
            </a:pPr>
            <a:r>
              <a:rPr lang="en-US" dirty="0"/>
              <a:t>Not so fast…</a:t>
            </a:r>
          </a:p>
        </p:txBody>
      </p:sp>
      <p:sp>
        <p:nvSpPr>
          <p:cNvPr id="4" name="Footer Placeholder 3">
            <a:extLst>
              <a:ext uri="{FF2B5EF4-FFF2-40B4-BE49-F238E27FC236}">
                <a16:creationId xmlns:a16="http://schemas.microsoft.com/office/drawing/2014/main" id="{A595342E-C341-4F4D-B282-597E41D36A2A}"/>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EFE13D89-87E3-484A-B479-FCB902BE590F}"/>
              </a:ext>
            </a:extLst>
          </p:cNvPr>
          <p:cNvSpPr>
            <a:spLocks noGrp="1"/>
          </p:cNvSpPr>
          <p:nvPr>
            <p:ph type="sldNum" sz="quarter" idx="12"/>
          </p:nvPr>
        </p:nvSpPr>
        <p:spPr/>
        <p:txBody>
          <a:bodyPr/>
          <a:lstStyle/>
          <a:p>
            <a:fld id="{3C974458-8A97-4835-BF79-1FB6D7856C21}" type="slidenum">
              <a:rPr lang="en-US" smtClean="0"/>
              <a:t>36</a:t>
            </a:fld>
            <a:endParaRPr lang="en-US"/>
          </a:p>
        </p:txBody>
      </p:sp>
      <p:pic>
        <p:nvPicPr>
          <p:cNvPr id="6" name="Picture 5">
            <a:extLst>
              <a:ext uri="{FF2B5EF4-FFF2-40B4-BE49-F238E27FC236}">
                <a16:creationId xmlns:a16="http://schemas.microsoft.com/office/drawing/2014/main" id="{2DD413C6-2B30-4FC1-9DA2-34F088D4E8B2}"/>
              </a:ext>
            </a:extLst>
          </p:cNvPr>
          <p:cNvPicPr>
            <a:picLocks noChangeAspect="1"/>
          </p:cNvPicPr>
          <p:nvPr/>
        </p:nvPicPr>
        <p:blipFill>
          <a:blip r:embed="rId3"/>
          <a:stretch>
            <a:fillRect/>
          </a:stretch>
        </p:blipFill>
        <p:spPr>
          <a:xfrm>
            <a:off x="3457287" y="5320145"/>
            <a:ext cx="1716959" cy="1287719"/>
          </a:xfrm>
          <a:prstGeom prst="rect">
            <a:avLst/>
          </a:prstGeom>
        </p:spPr>
      </p:pic>
      <p:pic>
        <p:nvPicPr>
          <p:cNvPr id="7" name="Picture 6">
            <a:extLst>
              <a:ext uri="{FF2B5EF4-FFF2-40B4-BE49-F238E27FC236}">
                <a16:creationId xmlns:a16="http://schemas.microsoft.com/office/drawing/2014/main" id="{7D934C7D-7BBB-4371-8D78-1F12599C0342}"/>
              </a:ext>
            </a:extLst>
          </p:cNvPr>
          <p:cNvPicPr>
            <a:picLocks noChangeAspect="1"/>
          </p:cNvPicPr>
          <p:nvPr/>
        </p:nvPicPr>
        <p:blipFill>
          <a:blip r:embed="rId4"/>
          <a:stretch>
            <a:fillRect/>
          </a:stretch>
        </p:blipFill>
        <p:spPr>
          <a:xfrm>
            <a:off x="8011680" y="76200"/>
            <a:ext cx="4019550" cy="2209800"/>
          </a:xfrm>
          <a:prstGeom prst="rect">
            <a:avLst/>
          </a:prstGeom>
        </p:spPr>
      </p:pic>
    </p:spTree>
    <p:extLst>
      <p:ext uri="{BB962C8B-B14F-4D97-AF65-F5344CB8AC3E}">
        <p14:creationId xmlns:p14="http://schemas.microsoft.com/office/powerpoint/2010/main" val="14961565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B1D08-C39F-400B-B958-54C89570D4C1}"/>
              </a:ext>
            </a:extLst>
          </p:cNvPr>
          <p:cNvSpPr>
            <a:spLocks noGrp="1"/>
          </p:cNvSpPr>
          <p:nvPr>
            <p:ph type="title"/>
          </p:nvPr>
        </p:nvSpPr>
        <p:spPr/>
        <p:txBody>
          <a:bodyPr/>
          <a:lstStyle/>
          <a:p>
            <a:r>
              <a:rPr lang="en-US" dirty="0"/>
              <a:t>Microsoft Azure Set up a red team</a:t>
            </a:r>
          </a:p>
        </p:txBody>
      </p:sp>
      <p:sp>
        <p:nvSpPr>
          <p:cNvPr id="3" name="Content Placeholder 2">
            <a:extLst>
              <a:ext uri="{FF2B5EF4-FFF2-40B4-BE49-F238E27FC236}">
                <a16:creationId xmlns:a16="http://schemas.microsoft.com/office/drawing/2014/main" id="{539C79A5-64F0-4A1F-9CE9-0BEAD15B3FD8}"/>
              </a:ext>
            </a:extLst>
          </p:cNvPr>
          <p:cNvSpPr>
            <a:spLocks noGrp="1"/>
          </p:cNvSpPr>
          <p:nvPr>
            <p:ph idx="1"/>
          </p:nvPr>
        </p:nvSpPr>
        <p:spPr/>
        <p:txBody>
          <a:bodyPr/>
          <a:lstStyle/>
          <a:p>
            <a:r>
              <a:rPr lang="en-US" dirty="0"/>
              <a:t>Goal: Deploy DCQCN </a:t>
            </a:r>
            <a:r>
              <a:rPr lang="en-US" i="1" dirty="0"/>
              <a:t>side by side </a:t>
            </a:r>
            <a:r>
              <a:rPr lang="en-US" dirty="0"/>
              <a:t>with normal </a:t>
            </a:r>
            <a:br>
              <a:rPr lang="en-US" dirty="0"/>
            </a:br>
            <a:r>
              <a:rPr lang="en-US" dirty="0"/>
              <a:t>TCP/IP in a new Microsoft datacenter, during the</a:t>
            </a:r>
            <a:br>
              <a:rPr lang="en-US" dirty="0"/>
            </a:br>
            <a:r>
              <a:rPr lang="en-US" dirty="0"/>
              <a:t>burn-in testing period (about six weeks long)</a:t>
            </a:r>
          </a:p>
          <a:p>
            <a:r>
              <a:rPr lang="en-US" dirty="0"/>
              <a:t>Test aggressively – try and see if they can trigger problems.</a:t>
            </a:r>
          </a:p>
          <a:p>
            <a:pPr>
              <a:buFont typeface="Wingdings" panose="05000000000000000000" pitchFamily="2" charset="2"/>
              <a:buChar char="Ø"/>
            </a:pPr>
            <a:r>
              <a:rPr lang="en-US" dirty="0"/>
              <a:t>  Includes misconfiguration, but not “breaking the logic”</a:t>
            </a:r>
          </a:p>
          <a:p>
            <a:pPr>
              <a:buFont typeface="Wingdings" panose="05000000000000000000" pitchFamily="2" charset="2"/>
              <a:buChar char="Ø"/>
            </a:pPr>
            <a:r>
              <a:rPr lang="en-US" dirty="0"/>
              <a:t>  They want to know: are we getting into trouble here?</a:t>
            </a:r>
          </a:p>
          <a:p>
            <a:pPr marL="0" indent="0">
              <a:buNone/>
            </a:pPr>
            <a:r>
              <a:rPr lang="en-US" dirty="0"/>
              <a:t>Guess what?  It didn’t work!</a:t>
            </a:r>
          </a:p>
        </p:txBody>
      </p:sp>
      <p:sp>
        <p:nvSpPr>
          <p:cNvPr id="4" name="Footer Placeholder 3">
            <a:extLst>
              <a:ext uri="{FF2B5EF4-FFF2-40B4-BE49-F238E27FC236}">
                <a16:creationId xmlns:a16="http://schemas.microsoft.com/office/drawing/2014/main" id="{C779CC07-C2BE-4EE9-9D55-E976FEE554C3}"/>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CAC5945A-4D7B-45A0-8CFF-3661AB4CAC35}"/>
              </a:ext>
            </a:extLst>
          </p:cNvPr>
          <p:cNvSpPr>
            <a:spLocks noGrp="1"/>
          </p:cNvSpPr>
          <p:nvPr>
            <p:ph type="sldNum" sz="quarter" idx="12"/>
          </p:nvPr>
        </p:nvSpPr>
        <p:spPr/>
        <p:txBody>
          <a:bodyPr/>
          <a:lstStyle/>
          <a:p>
            <a:fld id="{3C974458-8A97-4835-BF79-1FB6D7856C21}" type="slidenum">
              <a:rPr lang="en-US" smtClean="0"/>
              <a:t>37</a:t>
            </a:fld>
            <a:endParaRPr lang="en-US"/>
          </a:p>
        </p:txBody>
      </p:sp>
      <p:pic>
        <p:nvPicPr>
          <p:cNvPr id="6" name="Picture 5">
            <a:extLst>
              <a:ext uri="{FF2B5EF4-FFF2-40B4-BE49-F238E27FC236}">
                <a16:creationId xmlns:a16="http://schemas.microsoft.com/office/drawing/2014/main" id="{C7AFCB0C-431B-420C-B107-3F5D75AB1401}"/>
              </a:ext>
            </a:extLst>
          </p:cNvPr>
          <p:cNvPicPr>
            <a:picLocks noChangeAspect="1"/>
          </p:cNvPicPr>
          <p:nvPr/>
        </p:nvPicPr>
        <p:blipFill>
          <a:blip r:embed="rId3"/>
          <a:stretch>
            <a:fillRect/>
          </a:stretch>
        </p:blipFill>
        <p:spPr>
          <a:xfrm>
            <a:off x="9105900" y="1782474"/>
            <a:ext cx="2705100" cy="1685925"/>
          </a:xfrm>
          <a:prstGeom prst="rect">
            <a:avLst/>
          </a:prstGeom>
        </p:spPr>
      </p:pic>
    </p:spTree>
    <p:extLst>
      <p:ext uri="{BB962C8B-B14F-4D97-AF65-F5344CB8AC3E}">
        <p14:creationId xmlns:p14="http://schemas.microsoft.com/office/powerpoint/2010/main" val="38491927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FBE09-963F-41AD-BEF7-86ABDB37F3F2}"/>
              </a:ext>
            </a:extLst>
          </p:cNvPr>
          <p:cNvSpPr>
            <a:spLocks noGrp="1"/>
          </p:cNvSpPr>
          <p:nvPr>
            <p:ph type="title"/>
          </p:nvPr>
        </p:nvSpPr>
        <p:spPr/>
        <p:txBody>
          <a:bodyPr/>
          <a:lstStyle/>
          <a:p>
            <a:r>
              <a:rPr lang="en-US" dirty="0"/>
              <a:t>Issues that were identified</a:t>
            </a:r>
          </a:p>
        </p:txBody>
      </p:sp>
      <p:sp>
        <p:nvSpPr>
          <p:cNvPr id="3" name="Content Placeholder 2">
            <a:extLst>
              <a:ext uri="{FF2B5EF4-FFF2-40B4-BE49-F238E27FC236}">
                <a16:creationId xmlns:a16="http://schemas.microsoft.com/office/drawing/2014/main" id="{E979CEB5-3912-42D3-93B2-4DA05F16AA29}"/>
              </a:ext>
            </a:extLst>
          </p:cNvPr>
          <p:cNvSpPr>
            <a:spLocks noGrp="1"/>
          </p:cNvSpPr>
          <p:nvPr>
            <p:ph idx="1"/>
          </p:nvPr>
        </p:nvSpPr>
        <p:spPr/>
        <p:txBody>
          <a:bodyPr>
            <a:normAutofit lnSpcReduction="10000"/>
          </a:bodyPr>
          <a:lstStyle/>
          <a:p>
            <a:r>
              <a:rPr lang="en-US" dirty="0"/>
              <a:t>RDMA and normal TCP/IP interfered with each other.</a:t>
            </a:r>
          </a:p>
          <a:p>
            <a:r>
              <a:rPr lang="en-US" dirty="0"/>
              <a:t>PPF standard requires “Enterprise VLAN” feature on switches.  Azure doesn’t use this technology.</a:t>
            </a:r>
          </a:p>
          <a:p>
            <a:endParaRPr lang="en-US" dirty="0"/>
          </a:p>
          <a:p>
            <a:r>
              <a:rPr lang="en-US" dirty="0"/>
              <a:t>But they solved these</a:t>
            </a:r>
          </a:p>
          <a:p>
            <a:pPr>
              <a:buFont typeface="Wingdings" panose="05000000000000000000" pitchFamily="2" charset="2"/>
              <a:buChar char="Ø"/>
            </a:pPr>
            <a:r>
              <a:rPr lang="en-US" dirty="0"/>
              <a:t>  They repurposed another (also unused) feature called “</a:t>
            </a:r>
            <a:r>
              <a:rPr lang="en-US" dirty="0" err="1"/>
              <a:t>DiffSrv</a:t>
            </a:r>
            <a:r>
              <a:rPr lang="en-US" dirty="0"/>
              <a:t>”</a:t>
            </a:r>
          </a:p>
          <a:p>
            <a:pPr>
              <a:buFont typeface="Wingdings" panose="05000000000000000000" pitchFamily="2" charset="2"/>
              <a:buChar char="Ø"/>
            </a:pPr>
            <a:r>
              <a:rPr lang="en-US" dirty="0"/>
              <a:t>  There was a </a:t>
            </a:r>
            <a:r>
              <a:rPr lang="en-US" dirty="0" err="1"/>
              <a:t>DiffSrv</a:t>
            </a:r>
            <a:r>
              <a:rPr lang="en-US" dirty="0"/>
              <a:t> packet format that could be reused for PPFs</a:t>
            </a:r>
          </a:p>
          <a:p>
            <a:pPr>
              <a:buFont typeface="Wingdings" panose="05000000000000000000" pitchFamily="2" charset="2"/>
              <a:buChar char="Ø"/>
            </a:pPr>
            <a:r>
              <a:rPr lang="en-US" dirty="0"/>
              <a:t>  </a:t>
            </a:r>
            <a:r>
              <a:rPr lang="en-US" dirty="0" err="1"/>
              <a:t>DiffSrv</a:t>
            </a:r>
            <a:r>
              <a:rPr lang="en-US" dirty="0"/>
              <a:t> also allowed TCP/IP to run side-by-side with RDMA, isolated</a:t>
            </a:r>
          </a:p>
        </p:txBody>
      </p:sp>
      <p:sp>
        <p:nvSpPr>
          <p:cNvPr id="4" name="Footer Placeholder 3">
            <a:extLst>
              <a:ext uri="{FF2B5EF4-FFF2-40B4-BE49-F238E27FC236}">
                <a16:creationId xmlns:a16="http://schemas.microsoft.com/office/drawing/2014/main" id="{D82B53D9-6761-4332-8F86-F005B8ADFD2B}"/>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78916717-1D09-4652-A8FD-0F5DFCA3CA42}"/>
              </a:ext>
            </a:extLst>
          </p:cNvPr>
          <p:cNvSpPr>
            <a:spLocks noGrp="1"/>
          </p:cNvSpPr>
          <p:nvPr>
            <p:ph type="sldNum" sz="quarter" idx="12"/>
          </p:nvPr>
        </p:nvSpPr>
        <p:spPr/>
        <p:txBody>
          <a:bodyPr/>
          <a:lstStyle/>
          <a:p>
            <a:fld id="{3C974458-8A97-4835-BF79-1FB6D7856C21}" type="slidenum">
              <a:rPr lang="en-US" smtClean="0"/>
              <a:t>38</a:t>
            </a:fld>
            <a:endParaRPr lang="en-US"/>
          </a:p>
        </p:txBody>
      </p:sp>
    </p:spTree>
    <p:extLst>
      <p:ext uri="{BB962C8B-B14F-4D97-AF65-F5344CB8AC3E}">
        <p14:creationId xmlns:p14="http://schemas.microsoft.com/office/powerpoint/2010/main" val="38329032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3A58A-0926-4F3A-82E7-03487E02C818}"/>
              </a:ext>
            </a:extLst>
          </p:cNvPr>
          <p:cNvSpPr>
            <a:spLocks noGrp="1"/>
          </p:cNvSpPr>
          <p:nvPr>
            <p:ph type="title"/>
          </p:nvPr>
        </p:nvSpPr>
        <p:spPr/>
        <p:txBody>
          <a:bodyPr/>
          <a:lstStyle/>
          <a:p>
            <a:r>
              <a:rPr lang="en-US" dirty="0"/>
              <a:t>… it still didn’t work</a:t>
            </a:r>
          </a:p>
        </p:txBody>
      </p:sp>
      <p:sp>
        <p:nvSpPr>
          <p:cNvPr id="3" name="Content Placeholder 2">
            <a:extLst>
              <a:ext uri="{FF2B5EF4-FFF2-40B4-BE49-F238E27FC236}">
                <a16:creationId xmlns:a16="http://schemas.microsoft.com/office/drawing/2014/main" id="{4CD59145-878F-4BED-BA10-2898A3ED2AF9}"/>
              </a:ext>
            </a:extLst>
          </p:cNvPr>
          <p:cNvSpPr>
            <a:spLocks noGrp="1"/>
          </p:cNvSpPr>
          <p:nvPr>
            <p:ph idx="1"/>
          </p:nvPr>
        </p:nvSpPr>
        <p:spPr/>
        <p:txBody>
          <a:bodyPr>
            <a:normAutofit lnSpcReduction="10000"/>
          </a:bodyPr>
          <a:lstStyle/>
          <a:p>
            <a:r>
              <a:rPr lang="en-US" dirty="0"/>
              <a:t>They discovered that RDMA + DCQCN + </a:t>
            </a:r>
            <a:r>
              <a:rPr lang="en-US" dirty="0" err="1"/>
              <a:t>DiffSrv</a:t>
            </a:r>
            <a:r>
              <a:rPr lang="en-US" dirty="0"/>
              <a:t> + PPF could cause a new kind of routing / congestion loop</a:t>
            </a:r>
          </a:p>
          <a:p>
            <a:r>
              <a:rPr lang="en-US" dirty="0"/>
              <a:t>It was triggered by a form of resource exhaustion because the TCP/IP layer and the RDMA layer were sharing buffers inside NICs, switches and routers.</a:t>
            </a:r>
          </a:p>
          <a:p>
            <a:r>
              <a:rPr lang="en-US" dirty="0"/>
              <a:t>By dividing the resources into pools, this could be solved.  But their hardware lacked a way to do that.  They solved it by “overprovisioning”</a:t>
            </a:r>
          </a:p>
          <a:p>
            <a:pPr>
              <a:buFont typeface="Wingdings" panose="05000000000000000000" pitchFamily="2" charset="2"/>
              <a:buChar char="Ø"/>
            </a:pPr>
            <a:r>
              <a:rPr lang="en-US" dirty="0"/>
              <a:t>  They bought more memory for the routers and switches than needed</a:t>
            </a:r>
          </a:p>
          <a:p>
            <a:pPr>
              <a:buFont typeface="Wingdings" panose="05000000000000000000" pitchFamily="2" charset="2"/>
              <a:buChar char="Ø"/>
            </a:pPr>
            <a:r>
              <a:rPr lang="en-US" dirty="0"/>
              <a:t>  Then configured to make sure that the memory never gets used up</a:t>
            </a:r>
          </a:p>
        </p:txBody>
      </p:sp>
      <p:sp>
        <p:nvSpPr>
          <p:cNvPr id="4" name="Footer Placeholder 3">
            <a:extLst>
              <a:ext uri="{FF2B5EF4-FFF2-40B4-BE49-F238E27FC236}">
                <a16:creationId xmlns:a16="http://schemas.microsoft.com/office/drawing/2014/main" id="{421F3E15-EFC9-4C86-83FF-C9F76A0822C7}"/>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B11FF662-1A52-4147-9F01-5D5A4C1E5BC2}"/>
              </a:ext>
            </a:extLst>
          </p:cNvPr>
          <p:cNvSpPr>
            <a:spLocks noGrp="1"/>
          </p:cNvSpPr>
          <p:nvPr>
            <p:ph type="sldNum" sz="quarter" idx="12"/>
          </p:nvPr>
        </p:nvSpPr>
        <p:spPr/>
        <p:txBody>
          <a:bodyPr/>
          <a:lstStyle/>
          <a:p>
            <a:fld id="{3C974458-8A97-4835-BF79-1FB6D7856C21}" type="slidenum">
              <a:rPr lang="en-US" smtClean="0"/>
              <a:t>39</a:t>
            </a:fld>
            <a:endParaRPr lang="en-US"/>
          </a:p>
        </p:txBody>
      </p:sp>
      <p:pic>
        <p:nvPicPr>
          <p:cNvPr id="6" name="Picture 5">
            <a:extLst>
              <a:ext uri="{FF2B5EF4-FFF2-40B4-BE49-F238E27FC236}">
                <a16:creationId xmlns:a16="http://schemas.microsoft.com/office/drawing/2014/main" id="{D5B22F87-097F-4C05-BBA9-E9CC80F0E09F}"/>
              </a:ext>
            </a:extLst>
          </p:cNvPr>
          <p:cNvPicPr>
            <a:picLocks noChangeAspect="1"/>
          </p:cNvPicPr>
          <p:nvPr/>
        </p:nvPicPr>
        <p:blipFill>
          <a:blip r:embed="rId3"/>
          <a:stretch>
            <a:fillRect/>
          </a:stretch>
        </p:blipFill>
        <p:spPr>
          <a:xfrm>
            <a:off x="9698210" y="183331"/>
            <a:ext cx="2278245" cy="1708684"/>
          </a:xfrm>
          <a:prstGeom prst="rect">
            <a:avLst/>
          </a:prstGeom>
        </p:spPr>
      </p:pic>
      <p:sp>
        <p:nvSpPr>
          <p:cNvPr id="7" name="TextBox 6">
            <a:extLst>
              <a:ext uri="{FF2B5EF4-FFF2-40B4-BE49-F238E27FC236}">
                <a16:creationId xmlns:a16="http://schemas.microsoft.com/office/drawing/2014/main" id="{9686A14B-8D37-4E74-9BDD-A7CE6E441FCE}"/>
              </a:ext>
            </a:extLst>
          </p:cNvPr>
          <p:cNvSpPr txBox="1"/>
          <p:nvPr/>
        </p:nvSpPr>
        <p:spPr>
          <a:xfrm>
            <a:off x="7416737" y="183331"/>
            <a:ext cx="2281473" cy="923330"/>
          </a:xfrm>
          <a:prstGeom prst="rect">
            <a:avLst/>
          </a:prstGeom>
          <a:noFill/>
        </p:spPr>
        <p:txBody>
          <a:bodyPr wrap="square" rtlCol="0">
            <a:spAutoFit/>
          </a:bodyPr>
          <a:lstStyle/>
          <a:p>
            <a:pPr algn="r"/>
            <a:r>
              <a:rPr lang="en-US" b="1" i="1" dirty="0"/>
              <a:t>“Jim, it </a:t>
            </a:r>
            <a:r>
              <a:rPr lang="en-US" b="1" i="1" dirty="0" err="1"/>
              <a:t>dinna</a:t>
            </a:r>
            <a:r>
              <a:rPr lang="en-US" b="1" i="1" dirty="0"/>
              <a:t> work.  </a:t>
            </a:r>
            <a:br>
              <a:rPr lang="en-US" b="1" i="1" dirty="0"/>
            </a:br>
            <a:r>
              <a:rPr lang="en-US" b="1" i="1" dirty="0"/>
              <a:t>Antimatter containment will fail in 3 minutes!”</a:t>
            </a:r>
          </a:p>
        </p:txBody>
      </p:sp>
    </p:spTree>
    <p:extLst>
      <p:ext uri="{BB962C8B-B14F-4D97-AF65-F5344CB8AC3E}">
        <p14:creationId xmlns:p14="http://schemas.microsoft.com/office/powerpoint/2010/main" val="3182030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7EEBD-AFF7-4679-B15D-06DCE2FE74E0}"/>
              </a:ext>
            </a:extLst>
          </p:cNvPr>
          <p:cNvSpPr>
            <a:spLocks noGrp="1"/>
          </p:cNvSpPr>
          <p:nvPr>
            <p:ph type="title"/>
          </p:nvPr>
        </p:nvSpPr>
        <p:spPr/>
        <p:txBody>
          <a:bodyPr/>
          <a:lstStyle/>
          <a:p>
            <a:r>
              <a:rPr lang="en-US" dirty="0"/>
              <a:t>In Lecture 6 we learned about Derecho</a:t>
            </a:r>
          </a:p>
        </p:txBody>
      </p:sp>
      <p:sp>
        <p:nvSpPr>
          <p:cNvPr id="3" name="Content Placeholder 2">
            <a:extLst>
              <a:ext uri="{FF2B5EF4-FFF2-40B4-BE49-F238E27FC236}">
                <a16:creationId xmlns:a16="http://schemas.microsoft.com/office/drawing/2014/main" id="{489CF873-D750-459F-B9E8-BF6681639DF3}"/>
              </a:ext>
            </a:extLst>
          </p:cNvPr>
          <p:cNvSpPr>
            <a:spLocks noGrp="1"/>
          </p:cNvSpPr>
          <p:nvPr>
            <p:ph idx="1"/>
          </p:nvPr>
        </p:nvSpPr>
        <p:spPr/>
        <p:txBody>
          <a:bodyPr/>
          <a:lstStyle/>
          <a:p>
            <a:r>
              <a:rPr lang="en-US" dirty="0"/>
              <a:t>Provides ultra-fast data replication with </a:t>
            </a:r>
            <a:r>
              <a:rPr lang="en-US" dirty="0" err="1"/>
              <a:t>Paxos</a:t>
            </a:r>
            <a:r>
              <a:rPr lang="en-US" dirty="0"/>
              <a:t> guarantees</a:t>
            </a:r>
          </a:p>
          <a:p>
            <a:r>
              <a:rPr lang="en-US" dirty="0"/>
              <a:t>Key steps:</a:t>
            </a:r>
          </a:p>
          <a:p>
            <a:pPr>
              <a:buFont typeface="Wingdings" panose="05000000000000000000" pitchFamily="2" charset="2"/>
              <a:buChar char="Ø"/>
            </a:pPr>
            <a:r>
              <a:rPr lang="en-US" dirty="0"/>
              <a:t> Identified a hardware capability that has been overlooked for data </a:t>
            </a:r>
            <a:br>
              <a:rPr lang="en-US" dirty="0"/>
            </a:br>
            <a:r>
              <a:rPr lang="en-US" dirty="0"/>
              <a:t>   replication tools: RDMA transfers</a:t>
            </a:r>
          </a:p>
          <a:p>
            <a:pPr>
              <a:buFont typeface="Wingdings" panose="05000000000000000000" pitchFamily="2" charset="2"/>
              <a:buChar char="Ø"/>
            </a:pPr>
            <a:r>
              <a:rPr lang="en-US" dirty="0"/>
              <a:t> Studied that hardware closely.  It has many capabilities, but used two:</a:t>
            </a:r>
          </a:p>
          <a:p>
            <a:pPr lvl="1">
              <a:buFont typeface="Wingdings" panose="05000000000000000000" pitchFamily="2" charset="2"/>
              <a:buChar char="§"/>
            </a:pPr>
            <a:r>
              <a:rPr lang="en-US" dirty="0"/>
              <a:t>  Reliable “two-sided” RDMA transfers (Q posts a receive, then P’s send can start)</a:t>
            </a:r>
          </a:p>
          <a:p>
            <a:pPr lvl="1">
              <a:buFont typeface="Wingdings" panose="05000000000000000000" pitchFamily="2" charset="2"/>
              <a:buChar char="§"/>
            </a:pPr>
            <a:r>
              <a:rPr lang="en-US" dirty="0"/>
              <a:t>  Reliable “one-sided” RDMA (Q permits P to write into a memory area)</a:t>
            </a:r>
            <a:br>
              <a:rPr lang="en-US" dirty="0"/>
            </a:br>
            <a:r>
              <a:rPr lang="en-US" dirty="0"/>
              <a:t>    </a:t>
            </a:r>
          </a:p>
        </p:txBody>
      </p:sp>
      <p:sp>
        <p:nvSpPr>
          <p:cNvPr id="4" name="Footer Placeholder 3">
            <a:extLst>
              <a:ext uri="{FF2B5EF4-FFF2-40B4-BE49-F238E27FC236}">
                <a16:creationId xmlns:a16="http://schemas.microsoft.com/office/drawing/2014/main" id="{9EC27FCF-B793-4D65-8217-7259303859B3}"/>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F1912205-AB63-43AE-B9BD-9441A1A2813F}"/>
              </a:ext>
            </a:extLst>
          </p:cNvPr>
          <p:cNvSpPr>
            <a:spLocks noGrp="1"/>
          </p:cNvSpPr>
          <p:nvPr>
            <p:ph type="sldNum" sz="quarter" idx="12"/>
          </p:nvPr>
        </p:nvSpPr>
        <p:spPr/>
        <p:txBody>
          <a:bodyPr/>
          <a:lstStyle/>
          <a:p>
            <a:fld id="{3C974458-8A97-4835-BF79-1FB6D7856C21}" type="slidenum">
              <a:rPr lang="en-US" smtClean="0"/>
              <a:t>4</a:t>
            </a:fld>
            <a:endParaRPr lang="en-US"/>
          </a:p>
        </p:txBody>
      </p:sp>
    </p:spTree>
    <p:extLst>
      <p:ext uri="{BB962C8B-B14F-4D97-AF65-F5344CB8AC3E}">
        <p14:creationId xmlns:p14="http://schemas.microsoft.com/office/powerpoint/2010/main" val="18247777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380C0-A391-4CD1-AF53-D92BE98D6351}"/>
              </a:ext>
            </a:extLst>
          </p:cNvPr>
          <p:cNvSpPr>
            <a:spLocks noGrp="1"/>
          </p:cNvSpPr>
          <p:nvPr>
            <p:ph type="title"/>
          </p:nvPr>
        </p:nvSpPr>
        <p:spPr>
          <a:xfrm>
            <a:off x="1024128" y="585216"/>
            <a:ext cx="10786872" cy="1499616"/>
          </a:xfrm>
        </p:spPr>
        <p:txBody>
          <a:bodyPr/>
          <a:lstStyle/>
          <a:p>
            <a:r>
              <a:rPr lang="en-US" dirty="0"/>
              <a:t>More limitations</a:t>
            </a:r>
          </a:p>
        </p:txBody>
      </p:sp>
      <p:sp>
        <p:nvSpPr>
          <p:cNvPr id="3" name="Content Placeholder 2">
            <a:extLst>
              <a:ext uri="{FF2B5EF4-FFF2-40B4-BE49-F238E27FC236}">
                <a16:creationId xmlns:a16="http://schemas.microsoft.com/office/drawing/2014/main" id="{AD5AB9C1-590B-4CD1-8B7F-8F132B4566C8}"/>
              </a:ext>
            </a:extLst>
          </p:cNvPr>
          <p:cNvSpPr>
            <a:spLocks noGrp="1"/>
          </p:cNvSpPr>
          <p:nvPr>
            <p:ph idx="1"/>
          </p:nvPr>
        </p:nvSpPr>
        <p:spPr/>
        <p:txBody>
          <a:bodyPr>
            <a:normAutofit lnSpcReduction="10000"/>
          </a:bodyPr>
          <a:lstStyle/>
          <a:p>
            <a:r>
              <a:rPr lang="en-US" dirty="0"/>
              <a:t>RDMA only works if the application is working from “pinned” memory pages, and works best if the memory pages are huge.</a:t>
            </a:r>
          </a:p>
          <a:p>
            <a:pPr>
              <a:buFont typeface="Wingdings" panose="05000000000000000000" pitchFamily="2" charset="2"/>
              <a:buChar char="Ø"/>
            </a:pPr>
            <a:r>
              <a:rPr lang="en-US" dirty="0"/>
              <a:t>  Seems to be at odds with virtualization</a:t>
            </a:r>
          </a:p>
          <a:p>
            <a:pPr>
              <a:buFont typeface="Wingdings" panose="05000000000000000000" pitchFamily="2" charset="2"/>
              <a:buChar char="Ø"/>
            </a:pPr>
            <a:r>
              <a:rPr lang="en-US" dirty="0"/>
              <a:t>  Advances in RDMA hardware may help reduce these issues</a:t>
            </a:r>
            <a:br>
              <a:rPr lang="en-US" dirty="0"/>
            </a:br>
            <a:endParaRPr lang="en-US" dirty="0"/>
          </a:p>
          <a:p>
            <a:r>
              <a:rPr lang="en-US" dirty="0"/>
              <a:t>When an RDMA transfer finishes, the program can definitely access the data.  But if you instantly do a DMA transfer to disk, or try to display it on a graphics device, caches and pipelines may need to be flushed first.</a:t>
            </a:r>
          </a:p>
          <a:p>
            <a:pPr>
              <a:buFont typeface="Wingdings" panose="05000000000000000000" pitchFamily="2" charset="2"/>
              <a:buChar char="Ø"/>
            </a:pPr>
            <a:r>
              <a:rPr lang="en-US" dirty="0"/>
              <a:t>  There is no standard way to actually do this.</a:t>
            </a:r>
          </a:p>
        </p:txBody>
      </p:sp>
      <p:sp>
        <p:nvSpPr>
          <p:cNvPr id="4" name="Footer Placeholder 3">
            <a:extLst>
              <a:ext uri="{FF2B5EF4-FFF2-40B4-BE49-F238E27FC236}">
                <a16:creationId xmlns:a16="http://schemas.microsoft.com/office/drawing/2014/main" id="{F26F9992-C73E-46CA-8CCC-E8C918BF2F61}"/>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C3CB3DAF-749F-46D4-B506-4C13D09856EF}"/>
              </a:ext>
            </a:extLst>
          </p:cNvPr>
          <p:cNvSpPr>
            <a:spLocks noGrp="1"/>
          </p:cNvSpPr>
          <p:nvPr>
            <p:ph type="sldNum" sz="quarter" idx="12"/>
          </p:nvPr>
        </p:nvSpPr>
        <p:spPr/>
        <p:txBody>
          <a:bodyPr/>
          <a:lstStyle/>
          <a:p>
            <a:fld id="{3C974458-8A97-4835-BF79-1FB6D7856C21}" type="slidenum">
              <a:rPr lang="en-US" smtClean="0"/>
              <a:t>40</a:t>
            </a:fld>
            <a:endParaRPr lang="en-US"/>
          </a:p>
        </p:txBody>
      </p:sp>
    </p:spTree>
    <p:extLst>
      <p:ext uri="{BB962C8B-B14F-4D97-AF65-F5344CB8AC3E}">
        <p14:creationId xmlns:p14="http://schemas.microsoft.com/office/powerpoint/2010/main" val="2752446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C606B-E5E9-4EE3-ACBD-BEE5B2BD5C8F}"/>
              </a:ext>
            </a:extLst>
          </p:cNvPr>
          <p:cNvSpPr>
            <a:spLocks noGrp="1"/>
          </p:cNvSpPr>
          <p:nvPr>
            <p:ph type="title"/>
          </p:nvPr>
        </p:nvSpPr>
        <p:spPr/>
        <p:txBody>
          <a:bodyPr/>
          <a:lstStyle/>
          <a:p>
            <a:r>
              <a:rPr lang="en-US" dirty="0"/>
              <a:t>In the end, they got it running!    </a:t>
            </a:r>
            <a:r>
              <a:rPr lang="en-US" sz="6600" dirty="0">
                <a:solidFill>
                  <a:schemeClr val="accent5"/>
                </a:solidFill>
                <a:sym typeface="Wingdings" panose="05000000000000000000" pitchFamily="2" charset="2"/>
              </a:rPr>
              <a:t></a:t>
            </a:r>
            <a:endParaRPr lang="en-US" dirty="0">
              <a:solidFill>
                <a:schemeClr val="accent5"/>
              </a:solidFill>
            </a:endParaRPr>
          </a:p>
        </p:txBody>
      </p:sp>
      <p:sp>
        <p:nvSpPr>
          <p:cNvPr id="3" name="Content Placeholder 2">
            <a:extLst>
              <a:ext uri="{FF2B5EF4-FFF2-40B4-BE49-F238E27FC236}">
                <a16:creationId xmlns:a16="http://schemas.microsoft.com/office/drawing/2014/main" id="{1CFD30A5-B071-43B0-8F7F-34DAA956E23C}"/>
              </a:ext>
            </a:extLst>
          </p:cNvPr>
          <p:cNvSpPr>
            <a:spLocks noGrp="1"/>
          </p:cNvSpPr>
          <p:nvPr>
            <p:ph idx="1"/>
          </p:nvPr>
        </p:nvSpPr>
        <p:spPr/>
        <p:txBody>
          <a:bodyPr>
            <a:normAutofit lnSpcReduction="10000"/>
          </a:bodyPr>
          <a:lstStyle/>
          <a:p>
            <a:r>
              <a:rPr lang="en-US" dirty="0"/>
              <a:t>Today, Azure uses RDMA, but only for system services (for now)</a:t>
            </a:r>
          </a:p>
          <a:p>
            <a:r>
              <a:rPr lang="en-US" dirty="0"/>
              <a:t>Azure HPC actually does have application-layer RDMA, but only for people who use a package called MPI.  </a:t>
            </a:r>
          </a:p>
          <a:p>
            <a:pPr>
              <a:buFont typeface="Wingdings" panose="05000000000000000000" pitchFamily="2" charset="2"/>
              <a:buChar char="Ø"/>
            </a:pPr>
            <a:r>
              <a:rPr lang="en-US" dirty="0"/>
              <a:t>  In fact, MPI doesn’t share the devices with normal TCP/IP</a:t>
            </a:r>
          </a:p>
          <a:p>
            <a:pPr>
              <a:buFont typeface="Wingdings" panose="05000000000000000000" pitchFamily="2" charset="2"/>
              <a:buChar char="Ø"/>
            </a:pPr>
            <a:r>
              <a:rPr lang="en-US" dirty="0"/>
              <a:t>  Instead, Azure HPC computers have an entire extra </a:t>
            </a:r>
            <a:r>
              <a:rPr lang="en-US" dirty="0" err="1"/>
              <a:t>Infiniband</a:t>
            </a:r>
            <a:r>
              <a:rPr lang="en-US" dirty="0"/>
              <a:t> network </a:t>
            </a:r>
          </a:p>
          <a:p>
            <a:pPr marL="0" indent="0">
              <a:buNone/>
            </a:pPr>
            <a:endParaRPr lang="en-US" dirty="0"/>
          </a:p>
          <a:p>
            <a:pPr marL="0" indent="0">
              <a:buNone/>
            </a:pPr>
            <a:r>
              <a:rPr lang="en-US" dirty="0"/>
              <a:t>In the future, Microsoft may expand use of RDMA to allow some trusted subsystems to also use it.  Probably it will never be free for general use.</a:t>
            </a:r>
          </a:p>
          <a:p>
            <a:endParaRPr lang="en-US" dirty="0"/>
          </a:p>
        </p:txBody>
      </p:sp>
      <p:sp>
        <p:nvSpPr>
          <p:cNvPr id="4" name="Footer Placeholder 3">
            <a:extLst>
              <a:ext uri="{FF2B5EF4-FFF2-40B4-BE49-F238E27FC236}">
                <a16:creationId xmlns:a16="http://schemas.microsoft.com/office/drawing/2014/main" id="{E1513C73-164D-4D61-A978-8BE37C08DEDB}"/>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5F0EB84D-DD7E-423E-8A71-892501317581}"/>
              </a:ext>
            </a:extLst>
          </p:cNvPr>
          <p:cNvSpPr>
            <a:spLocks noGrp="1"/>
          </p:cNvSpPr>
          <p:nvPr>
            <p:ph type="sldNum" sz="quarter" idx="12"/>
          </p:nvPr>
        </p:nvSpPr>
        <p:spPr/>
        <p:txBody>
          <a:bodyPr/>
          <a:lstStyle/>
          <a:p>
            <a:fld id="{3C974458-8A97-4835-BF79-1FB6D7856C21}" type="slidenum">
              <a:rPr lang="en-US" smtClean="0"/>
              <a:t>41</a:t>
            </a:fld>
            <a:endParaRPr lang="en-US"/>
          </a:p>
        </p:txBody>
      </p:sp>
    </p:spTree>
    <p:extLst>
      <p:ext uri="{BB962C8B-B14F-4D97-AF65-F5344CB8AC3E}">
        <p14:creationId xmlns:p14="http://schemas.microsoft.com/office/powerpoint/2010/main" val="6257043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4A4B6-C5BA-4BDD-8FA9-D3595A9DAEBE}"/>
              </a:ext>
            </a:extLst>
          </p:cNvPr>
          <p:cNvSpPr>
            <a:spLocks noGrp="1"/>
          </p:cNvSpPr>
          <p:nvPr>
            <p:ph type="title"/>
          </p:nvPr>
        </p:nvSpPr>
        <p:spPr/>
        <p:txBody>
          <a:bodyPr/>
          <a:lstStyle/>
          <a:p>
            <a:r>
              <a:rPr lang="en-US" dirty="0"/>
              <a:t>… So, can you use Derecho on Azure?</a:t>
            </a:r>
          </a:p>
        </p:txBody>
      </p:sp>
      <p:sp>
        <p:nvSpPr>
          <p:cNvPr id="3" name="Content Placeholder 2">
            <a:extLst>
              <a:ext uri="{FF2B5EF4-FFF2-40B4-BE49-F238E27FC236}">
                <a16:creationId xmlns:a16="http://schemas.microsoft.com/office/drawing/2014/main" id="{9040362E-7635-45EB-A529-FD9EC07897A1}"/>
              </a:ext>
            </a:extLst>
          </p:cNvPr>
          <p:cNvSpPr>
            <a:spLocks noGrp="1"/>
          </p:cNvSpPr>
          <p:nvPr>
            <p:ph idx="1"/>
          </p:nvPr>
        </p:nvSpPr>
        <p:spPr/>
        <p:txBody>
          <a:bodyPr>
            <a:normAutofit lnSpcReduction="10000"/>
          </a:bodyPr>
          <a:lstStyle/>
          <a:p>
            <a:r>
              <a:rPr lang="en-US" dirty="0"/>
              <a:t>Nope.  It may be possible to run Derecho on Azure HPC soon, and perhaps also on Azure containers. </a:t>
            </a:r>
          </a:p>
          <a:p>
            <a:endParaRPr lang="en-US" dirty="0"/>
          </a:p>
          <a:p>
            <a:r>
              <a:rPr lang="en-US" dirty="0"/>
              <a:t>But virtualization seems to be incompatible with RDMA</a:t>
            </a:r>
          </a:p>
          <a:p>
            <a:endParaRPr lang="en-US" dirty="0"/>
          </a:p>
          <a:p>
            <a:r>
              <a:rPr lang="en-US" dirty="0"/>
              <a:t>And even where Microsoft has RDMA, they don’t allow you to access it yet.</a:t>
            </a:r>
          </a:p>
          <a:p>
            <a:endParaRPr lang="en-US" dirty="0"/>
          </a:p>
          <a:p>
            <a:r>
              <a:rPr lang="en-US" dirty="0"/>
              <a:t>Plus, if you had Derecho, would you be able to get the full speed?</a:t>
            </a:r>
          </a:p>
        </p:txBody>
      </p:sp>
      <p:sp>
        <p:nvSpPr>
          <p:cNvPr id="4" name="Footer Placeholder 3">
            <a:extLst>
              <a:ext uri="{FF2B5EF4-FFF2-40B4-BE49-F238E27FC236}">
                <a16:creationId xmlns:a16="http://schemas.microsoft.com/office/drawing/2014/main" id="{3F70CAAF-ACFD-4F63-ADDC-2DEFCEFA7930}"/>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AB32FDB8-905A-4083-A80E-187E2DA9B349}"/>
              </a:ext>
            </a:extLst>
          </p:cNvPr>
          <p:cNvSpPr>
            <a:spLocks noGrp="1"/>
          </p:cNvSpPr>
          <p:nvPr>
            <p:ph type="sldNum" sz="quarter" idx="12"/>
          </p:nvPr>
        </p:nvSpPr>
        <p:spPr/>
        <p:txBody>
          <a:bodyPr/>
          <a:lstStyle/>
          <a:p>
            <a:fld id="{3C974458-8A97-4835-BF79-1FB6D7856C21}" type="slidenum">
              <a:rPr lang="en-US" smtClean="0"/>
              <a:t>42</a:t>
            </a:fld>
            <a:endParaRPr lang="en-US"/>
          </a:p>
        </p:txBody>
      </p:sp>
      <p:pic>
        <p:nvPicPr>
          <p:cNvPr id="6" name="Picture 5">
            <a:extLst>
              <a:ext uri="{FF2B5EF4-FFF2-40B4-BE49-F238E27FC236}">
                <a16:creationId xmlns:a16="http://schemas.microsoft.com/office/drawing/2014/main" id="{E892694D-ABA6-407D-B79F-4BE75A8598A9}"/>
              </a:ext>
            </a:extLst>
          </p:cNvPr>
          <p:cNvPicPr>
            <a:picLocks noChangeAspect="1"/>
          </p:cNvPicPr>
          <p:nvPr/>
        </p:nvPicPr>
        <p:blipFill>
          <a:blip r:embed="rId3"/>
          <a:stretch>
            <a:fillRect/>
          </a:stretch>
        </p:blipFill>
        <p:spPr>
          <a:xfrm>
            <a:off x="9373967" y="2765093"/>
            <a:ext cx="2437033" cy="1636211"/>
          </a:xfrm>
          <a:prstGeom prst="rect">
            <a:avLst/>
          </a:prstGeom>
        </p:spPr>
      </p:pic>
    </p:spTree>
    <p:extLst>
      <p:ext uri="{BB962C8B-B14F-4D97-AF65-F5344CB8AC3E}">
        <p14:creationId xmlns:p14="http://schemas.microsoft.com/office/powerpoint/2010/main" val="6460626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18EF6-416C-4298-A916-89554C22736B}"/>
              </a:ext>
            </a:extLst>
          </p:cNvPr>
          <p:cNvSpPr>
            <a:spLocks noGrp="1"/>
          </p:cNvSpPr>
          <p:nvPr>
            <p:ph type="title"/>
          </p:nvPr>
        </p:nvSpPr>
        <p:spPr/>
        <p:txBody>
          <a:bodyPr/>
          <a:lstStyle/>
          <a:p>
            <a:r>
              <a:rPr lang="en-US" dirty="0"/>
              <a:t>RDMA is just one of many “players”</a:t>
            </a:r>
          </a:p>
        </p:txBody>
      </p:sp>
      <p:sp>
        <p:nvSpPr>
          <p:cNvPr id="3" name="Content Placeholder 2">
            <a:extLst>
              <a:ext uri="{FF2B5EF4-FFF2-40B4-BE49-F238E27FC236}">
                <a16:creationId xmlns:a16="http://schemas.microsoft.com/office/drawing/2014/main" id="{79DC22CF-2A63-4939-BF06-67607C0D228C}"/>
              </a:ext>
            </a:extLst>
          </p:cNvPr>
          <p:cNvSpPr>
            <a:spLocks noGrp="1"/>
          </p:cNvSpPr>
          <p:nvPr>
            <p:ph idx="1"/>
          </p:nvPr>
        </p:nvSpPr>
        <p:spPr/>
        <p:txBody>
          <a:bodyPr/>
          <a:lstStyle/>
          <a:p>
            <a:r>
              <a:rPr lang="en-US" dirty="0"/>
              <a:t>This story of RDMA as an accelerator in the cloud is just one of a few</a:t>
            </a:r>
          </a:p>
          <a:p>
            <a:r>
              <a:rPr lang="en-US" dirty="0"/>
              <a:t>Each technology has many hurdles to overcome!</a:t>
            </a:r>
          </a:p>
          <a:p>
            <a:pPr>
              <a:buFont typeface="Wingdings" panose="05000000000000000000" pitchFamily="2" charset="2"/>
              <a:buChar char="Ø"/>
            </a:pPr>
            <a:r>
              <a:rPr lang="en-US" dirty="0"/>
              <a:t>  Is it </a:t>
            </a:r>
            <a:r>
              <a:rPr lang="en-US" i="1" dirty="0"/>
              <a:t>way </a:t>
            </a:r>
            <a:r>
              <a:rPr lang="en-US" dirty="0"/>
              <a:t>faster than not using it?</a:t>
            </a:r>
          </a:p>
          <a:p>
            <a:pPr>
              <a:buFont typeface="Wingdings" panose="05000000000000000000" pitchFamily="2" charset="2"/>
              <a:buChar char="Ø"/>
            </a:pPr>
            <a:r>
              <a:rPr lang="en-US" dirty="0"/>
              <a:t>  Will it save the cloud owner money?</a:t>
            </a:r>
          </a:p>
          <a:p>
            <a:pPr>
              <a:buFont typeface="Wingdings" panose="05000000000000000000" pitchFamily="2" charset="2"/>
              <a:buChar char="Ø"/>
            </a:pPr>
            <a:r>
              <a:rPr lang="en-US" dirty="0"/>
              <a:t>  Is it stable?  Really stable?</a:t>
            </a:r>
          </a:p>
          <a:p>
            <a:pPr>
              <a:buFont typeface="Wingdings" panose="05000000000000000000" pitchFamily="2" charset="2"/>
              <a:buChar char="Ø"/>
            </a:pPr>
            <a:r>
              <a:rPr lang="en-US" dirty="0"/>
              <a:t>  How hard will it be to “manage”?</a:t>
            </a:r>
          </a:p>
          <a:p>
            <a:pPr>
              <a:buFont typeface="Wingdings" panose="05000000000000000000" pitchFamily="2" charset="2"/>
              <a:buChar char="Ø"/>
            </a:pPr>
            <a:r>
              <a:rPr lang="en-US" dirty="0"/>
              <a:t>  How hard is it to program?</a:t>
            </a:r>
          </a:p>
        </p:txBody>
      </p:sp>
      <p:sp>
        <p:nvSpPr>
          <p:cNvPr id="4" name="Footer Placeholder 3">
            <a:extLst>
              <a:ext uri="{FF2B5EF4-FFF2-40B4-BE49-F238E27FC236}">
                <a16:creationId xmlns:a16="http://schemas.microsoft.com/office/drawing/2014/main" id="{6A814ADD-DB94-49BB-9342-04232A1C4A95}"/>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7D11589B-7612-4C74-B950-F0573F3A97CE}"/>
              </a:ext>
            </a:extLst>
          </p:cNvPr>
          <p:cNvSpPr>
            <a:spLocks noGrp="1"/>
          </p:cNvSpPr>
          <p:nvPr>
            <p:ph type="sldNum" sz="quarter" idx="12"/>
          </p:nvPr>
        </p:nvSpPr>
        <p:spPr/>
        <p:txBody>
          <a:bodyPr/>
          <a:lstStyle/>
          <a:p>
            <a:fld id="{3C974458-8A97-4835-BF79-1FB6D7856C21}" type="slidenum">
              <a:rPr lang="en-US" smtClean="0"/>
              <a:t>43</a:t>
            </a:fld>
            <a:endParaRPr lang="en-US"/>
          </a:p>
        </p:txBody>
      </p:sp>
      <p:pic>
        <p:nvPicPr>
          <p:cNvPr id="6" name="Picture 5">
            <a:extLst>
              <a:ext uri="{FF2B5EF4-FFF2-40B4-BE49-F238E27FC236}">
                <a16:creationId xmlns:a16="http://schemas.microsoft.com/office/drawing/2014/main" id="{EFB06098-59DB-4FEC-8C18-14E7BCA23CF6}"/>
              </a:ext>
            </a:extLst>
          </p:cNvPr>
          <p:cNvPicPr>
            <a:picLocks noChangeAspect="1"/>
          </p:cNvPicPr>
          <p:nvPr/>
        </p:nvPicPr>
        <p:blipFill>
          <a:blip r:embed="rId3"/>
          <a:stretch>
            <a:fillRect/>
          </a:stretch>
        </p:blipFill>
        <p:spPr>
          <a:xfrm>
            <a:off x="8761844" y="3565237"/>
            <a:ext cx="2750127" cy="1833418"/>
          </a:xfrm>
          <a:prstGeom prst="rect">
            <a:avLst/>
          </a:prstGeom>
        </p:spPr>
      </p:pic>
    </p:spTree>
    <p:extLst>
      <p:ext uri="{BB962C8B-B14F-4D97-AF65-F5344CB8AC3E}">
        <p14:creationId xmlns:p14="http://schemas.microsoft.com/office/powerpoint/2010/main" val="1290276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3CA66-FCB2-4EE1-A7B2-F9D4B8EF4148}"/>
              </a:ext>
            </a:extLst>
          </p:cNvPr>
          <p:cNvSpPr>
            <a:spLocks noGrp="1"/>
          </p:cNvSpPr>
          <p:nvPr>
            <p:ph type="title"/>
          </p:nvPr>
        </p:nvSpPr>
        <p:spPr/>
        <p:txBody>
          <a:bodyPr/>
          <a:lstStyle/>
          <a:p>
            <a:r>
              <a:rPr lang="en-US" dirty="0"/>
              <a:t>Programmable components</a:t>
            </a:r>
          </a:p>
        </p:txBody>
      </p:sp>
      <p:sp>
        <p:nvSpPr>
          <p:cNvPr id="3" name="Content Placeholder 2">
            <a:extLst>
              <a:ext uri="{FF2B5EF4-FFF2-40B4-BE49-F238E27FC236}">
                <a16:creationId xmlns:a16="http://schemas.microsoft.com/office/drawing/2014/main" id="{F90ED051-D870-4649-870D-F3EA6FA4718D}"/>
              </a:ext>
            </a:extLst>
          </p:cNvPr>
          <p:cNvSpPr>
            <a:spLocks noGrp="1"/>
          </p:cNvSpPr>
          <p:nvPr>
            <p:ph idx="1"/>
          </p:nvPr>
        </p:nvSpPr>
        <p:spPr/>
        <p:txBody>
          <a:bodyPr>
            <a:normAutofit fontScale="92500" lnSpcReduction="20000"/>
          </a:bodyPr>
          <a:lstStyle/>
          <a:p>
            <a:r>
              <a:rPr lang="en-US" dirty="0"/>
              <a:t>General purpose cores on NUMA machines</a:t>
            </a:r>
          </a:p>
          <a:p>
            <a:r>
              <a:rPr lang="en-US" dirty="0"/>
              <a:t>Network Interface Card (NIC) for modern </a:t>
            </a:r>
            <a:r>
              <a:rPr lang="en-US" dirty="0" err="1"/>
              <a:t>RoCE</a:t>
            </a:r>
            <a:r>
              <a:rPr lang="en-US" dirty="0"/>
              <a:t> (RDMA-capable Converged Optical Ethernet).  Optical network itself.</a:t>
            </a:r>
          </a:p>
          <a:p>
            <a:r>
              <a:rPr lang="en-US" dirty="0"/>
              <a:t>Storage components (SSD)</a:t>
            </a:r>
          </a:p>
          <a:p>
            <a:r>
              <a:rPr lang="en-US" dirty="0"/>
              <a:t>Network Switches and Routers</a:t>
            </a:r>
          </a:p>
          <a:p>
            <a:r>
              <a:rPr lang="en-US" dirty="0"/>
              <a:t>Field Programmable Gate Array (FPGA), FPGA clusters, ASICs. </a:t>
            </a:r>
          </a:p>
          <a:p>
            <a:r>
              <a:rPr lang="en-US" dirty="0"/>
              <a:t>    GPU (graphics accelerator) and GPU clusters.</a:t>
            </a:r>
          </a:p>
          <a:p>
            <a:r>
              <a:rPr lang="en-US" dirty="0"/>
              <a:t>    TPU (tensor processor unit) and TPU clusters.</a:t>
            </a:r>
          </a:p>
          <a:p>
            <a:r>
              <a:rPr lang="en-US" dirty="0"/>
              <a:t>Quantum computing hardware</a:t>
            </a:r>
          </a:p>
        </p:txBody>
      </p:sp>
      <p:sp>
        <p:nvSpPr>
          <p:cNvPr id="4" name="Footer Placeholder 3">
            <a:extLst>
              <a:ext uri="{FF2B5EF4-FFF2-40B4-BE49-F238E27FC236}">
                <a16:creationId xmlns:a16="http://schemas.microsoft.com/office/drawing/2014/main" id="{5877EC7B-685D-4167-8F4E-08B2E7F83802}"/>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194E02E7-B6C3-4FF9-8E12-386964C59477}"/>
              </a:ext>
            </a:extLst>
          </p:cNvPr>
          <p:cNvSpPr>
            <a:spLocks noGrp="1"/>
          </p:cNvSpPr>
          <p:nvPr>
            <p:ph type="sldNum" sz="quarter" idx="12"/>
          </p:nvPr>
        </p:nvSpPr>
        <p:spPr/>
        <p:txBody>
          <a:bodyPr/>
          <a:lstStyle/>
          <a:p>
            <a:fld id="{3C974458-8A97-4835-BF79-1FB6D7856C21}" type="slidenum">
              <a:rPr lang="en-US" smtClean="0"/>
              <a:t>44</a:t>
            </a:fld>
            <a:endParaRPr lang="en-US"/>
          </a:p>
        </p:txBody>
      </p:sp>
      <p:pic>
        <p:nvPicPr>
          <p:cNvPr id="9" name="Picture 8">
            <a:extLst>
              <a:ext uri="{FF2B5EF4-FFF2-40B4-BE49-F238E27FC236}">
                <a16:creationId xmlns:a16="http://schemas.microsoft.com/office/drawing/2014/main" id="{3F113F98-2AAC-46E9-873E-DE4A33C4A0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2977" y="3964494"/>
            <a:ext cx="1680297" cy="1921885"/>
          </a:xfrm>
          <a:prstGeom prst="rect">
            <a:avLst/>
          </a:prstGeom>
        </p:spPr>
      </p:pic>
      <p:pic>
        <p:nvPicPr>
          <p:cNvPr id="10" name="Picture 9">
            <a:extLst>
              <a:ext uri="{FF2B5EF4-FFF2-40B4-BE49-F238E27FC236}">
                <a16:creationId xmlns:a16="http://schemas.microsoft.com/office/drawing/2014/main" id="{62C99B78-5BEE-48EE-9C1F-DA26E9DF9876}"/>
              </a:ext>
            </a:extLst>
          </p:cNvPr>
          <p:cNvPicPr>
            <a:picLocks noChangeAspect="1"/>
          </p:cNvPicPr>
          <p:nvPr/>
        </p:nvPicPr>
        <p:blipFill>
          <a:blip r:embed="rId4"/>
          <a:stretch>
            <a:fillRect/>
          </a:stretch>
        </p:blipFill>
        <p:spPr>
          <a:xfrm>
            <a:off x="8801232" y="203199"/>
            <a:ext cx="3258141" cy="2170545"/>
          </a:xfrm>
          <a:prstGeom prst="rect">
            <a:avLst/>
          </a:prstGeom>
        </p:spPr>
      </p:pic>
      <p:pic>
        <p:nvPicPr>
          <p:cNvPr id="11" name="Picture 10">
            <a:extLst>
              <a:ext uri="{FF2B5EF4-FFF2-40B4-BE49-F238E27FC236}">
                <a16:creationId xmlns:a16="http://schemas.microsoft.com/office/drawing/2014/main" id="{937CB72F-080D-4B80-A084-E73AD09C6200}"/>
              </a:ext>
            </a:extLst>
          </p:cNvPr>
          <p:cNvPicPr>
            <a:picLocks noChangeAspect="1"/>
          </p:cNvPicPr>
          <p:nvPr/>
        </p:nvPicPr>
        <p:blipFill>
          <a:blip r:embed="rId5"/>
          <a:stretch>
            <a:fillRect/>
          </a:stretch>
        </p:blipFill>
        <p:spPr>
          <a:xfrm>
            <a:off x="8184272" y="4925437"/>
            <a:ext cx="2079666" cy="1383923"/>
          </a:xfrm>
          <a:prstGeom prst="rect">
            <a:avLst/>
          </a:prstGeom>
        </p:spPr>
      </p:pic>
      <p:pic>
        <p:nvPicPr>
          <p:cNvPr id="12" name="Picture 11">
            <a:extLst>
              <a:ext uri="{FF2B5EF4-FFF2-40B4-BE49-F238E27FC236}">
                <a16:creationId xmlns:a16="http://schemas.microsoft.com/office/drawing/2014/main" id="{CDDAC73F-381F-4D4C-BF10-9C7EA75DFDB9}"/>
              </a:ext>
            </a:extLst>
          </p:cNvPr>
          <p:cNvPicPr>
            <a:picLocks noChangeAspect="1"/>
          </p:cNvPicPr>
          <p:nvPr/>
        </p:nvPicPr>
        <p:blipFill>
          <a:blip r:embed="rId6"/>
          <a:stretch>
            <a:fillRect/>
          </a:stretch>
        </p:blipFill>
        <p:spPr>
          <a:xfrm>
            <a:off x="6594074" y="5632123"/>
            <a:ext cx="1475060" cy="1112901"/>
          </a:xfrm>
          <a:prstGeom prst="rect">
            <a:avLst/>
          </a:prstGeom>
        </p:spPr>
      </p:pic>
      <p:pic>
        <p:nvPicPr>
          <p:cNvPr id="13" name="Picture 12">
            <a:extLst>
              <a:ext uri="{FF2B5EF4-FFF2-40B4-BE49-F238E27FC236}">
                <a16:creationId xmlns:a16="http://schemas.microsoft.com/office/drawing/2014/main" id="{16666471-D1D9-4393-834B-3BE03FF8B3CD}"/>
              </a:ext>
            </a:extLst>
          </p:cNvPr>
          <p:cNvPicPr>
            <a:picLocks noChangeAspect="1"/>
          </p:cNvPicPr>
          <p:nvPr/>
        </p:nvPicPr>
        <p:blipFill>
          <a:blip r:embed="rId7"/>
          <a:stretch>
            <a:fillRect/>
          </a:stretch>
        </p:blipFill>
        <p:spPr>
          <a:xfrm>
            <a:off x="249431" y="4669063"/>
            <a:ext cx="1052647" cy="963060"/>
          </a:xfrm>
          <a:prstGeom prst="rect">
            <a:avLst/>
          </a:prstGeom>
        </p:spPr>
      </p:pic>
    </p:spTree>
    <p:extLst>
      <p:ext uri="{BB962C8B-B14F-4D97-AF65-F5344CB8AC3E}">
        <p14:creationId xmlns:p14="http://schemas.microsoft.com/office/powerpoint/2010/main" val="13361818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Again, a similar story</a:t>
            </a:r>
          </a:p>
        </p:txBody>
      </p:sp>
      <p:sp>
        <p:nvSpPr>
          <p:cNvPr id="3" name="Content Placeholder 2"/>
          <p:cNvSpPr>
            <a:spLocks noGrp="1"/>
          </p:cNvSpPr>
          <p:nvPr>
            <p:ph idx="1"/>
          </p:nvPr>
        </p:nvSpPr>
        <p:spPr/>
        <p:txBody>
          <a:bodyPr/>
          <a:lstStyle/>
          <a:p>
            <a:r>
              <a:rPr lang="en-US" dirty="0"/>
              <a:t>Every one of these has amazing potential, but to leverage it can require changing all sorts of things that used to be standard in Linux</a:t>
            </a:r>
          </a:p>
          <a:p>
            <a:endParaRPr lang="en-US" dirty="0"/>
          </a:p>
          <a:p>
            <a:r>
              <a:rPr lang="en-US" dirty="0"/>
              <a:t>As the modern data center evolves, we will run into that issue often.</a:t>
            </a:r>
          </a:p>
          <a:p>
            <a:endParaRPr lang="en-US" dirty="0"/>
          </a:p>
          <a:p>
            <a:r>
              <a:rPr lang="en-US" dirty="0"/>
              <a:t>Yes, we want accelerators.  But the pain level is substantial!</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45</a:t>
            </a:fld>
            <a:endParaRPr lang="en-US"/>
          </a:p>
        </p:txBody>
      </p:sp>
    </p:spTree>
    <p:extLst>
      <p:ext uri="{BB962C8B-B14F-4D97-AF65-F5344CB8AC3E}">
        <p14:creationId xmlns:p14="http://schemas.microsoft.com/office/powerpoint/2010/main" val="6796585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3F154-7C68-465C-BA22-0C5F6A69915E}"/>
              </a:ext>
            </a:extLst>
          </p:cNvPr>
          <p:cNvSpPr>
            <a:spLocks noGrp="1"/>
          </p:cNvSpPr>
          <p:nvPr>
            <p:ph type="title"/>
          </p:nvPr>
        </p:nvSpPr>
        <p:spPr/>
        <p:txBody>
          <a:bodyPr/>
          <a:lstStyle/>
          <a:p>
            <a:r>
              <a:rPr lang="en-US" dirty="0"/>
              <a:t>Rough Road Ahead!</a:t>
            </a:r>
          </a:p>
        </p:txBody>
      </p:sp>
      <p:sp>
        <p:nvSpPr>
          <p:cNvPr id="3" name="Content Placeholder 2">
            <a:extLst>
              <a:ext uri="{FF2B5EF4-FFF2-40B4-BE49-F238E27FC236}">
                <a16:creationId xmlns:a16="http://schemas.microsoft.com/office/drawing/2014/main" id="{FAAE277B-5FE9-4D7A-A201-03E565690C08}"/>
              </a:ext>
            </a:extLst>
          </p:cNvPr>
          <p:cNvSpPr>
            <a:spLocks noGrp="1"/>
          </p:cNvSpPr>
          <p:nvPr>
            <p:ph idx="1"/>
          </p:nvPr>
        </p:nvSpPr>
        <p:spPr>
          <a:xfrm>
            <a:off x="1024128" y="1930400"/>
            <a:ext cx="10872308" cy="4927600"/>
          </a:xfrm>
        </p:spPr>
        <p:txBody>
          <a:bodyPr>
            <a:normAutofit/>
          </a:bodyPr>
          <a:lstStyle/>
          <a:p>
            <a:r>
              <a:rPr lang="en-US" dirty="0"/>
              <a:t>The latest new thing always sounds amazing…</a:t>
            </a:r>
          </a:p>
          <a:p>
            <a:endParaRPr lang="en-US" dirty="0"/>
          </a:p>
          <a:p>
            <a:endParaRPr lang="en-US" dirty="0"/>
          </a:p>
          <a:p>
            <a:endParaRPr lang="en-US" dirty="0"/>
          </a:p>
          <a:p>
            <a:endParaRPr lang="en-US" dirty="0"/>
          </a:p>
          <a:p>
            <a:endParaRPr lang="en-US" dirty="0"/>
          </a:p>
          <a:p>
            <a:endParaRPr lang="en-US" dirty="0"/>
          </a:p>
          <a:p>
            <a:r>
              <a:rPr lang="en-US" dirty="0"/>
              <a:t>100x Speedups have a chance of adoption, if your pain tolerance is high! </a:t>
            </a:r>
            <a:br>
              <a:rPr lang="en-US" dirty="0"/>
            </a:br>
            <a:endParaRPr lang="en-US" dirty="0"/>
          </a:p>
        </p:txBody>
      </p:sp>
      <p:sp>
        <p:nvSpPr>
          <p:cNvPr id="4" name="Footer Placeholder 3">
            <a:extLst>
              <a:ext uri="{FF2B5EF4-FFF2-40B4-BE49-F238E27FC236}">
                <a16:creationId xmlns:a16="http://schemas.microsoft.com/office/drawing/2014/main" id="{FD52F509-DD0E-4C98-819C-5549700D8B5B}"/>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77DB51D4-4DF0-4FE7-BFAD-6B430C50EB6B}"/>
              </a:ext>
            </a:extLst>
          </p:cNvPr>
          <p:cNvSpPr>
            <a:spLocks noGrp="1"/>
          </p:cNvSpPr>
          <p:nvPr>
            <p:ph type="sldNum" sz="quarter" idx="12"/>
          </p:nvPr>
        </p:nvSpPr>
        <p:spPr/>
        <p:txBody>
          <a:bodyPr/>
          <a:lstStyle/>
          <a:p>
            <a:fld id="{3C974458-8A97-4835-BF79-1FB6D7856C21}" type="slidenum">
              <a:rPr lang="en-US" smtClean="0"/>
              <a:t>46</a:t>
            </a:fld>
            <a:endParaRPr lang="en-US"/>
          </a:p>
        </p:txBody>
      </p:sp>
      <p:pic>
        <p:nvPicPr>
          <p:cNvPr id="8" name="Picture 7">
            <a:extLst>
              <a:ext uri="{FF2B5EF4-FFF2-40B4-BE49-F238E27FC236}">
                <a16:creationId xmlns:a16="http://schemas.microsoft.com/office/drawing/2014/main" id="{DD35521D-6282-4561-81B8-A3B478AEC477}"/>
              </a:ext>
            </a:extLst>
          </p:cNvPr>
          <p:cNvPicPr>
            <a:picLocks noChangeAspect="1"/>
          </p:cNvPicPr>
          <p:nvPr/>
        </p:nvPicPr>
        <p:blipFill>
          <a:blip r:embed="rId3"/>
          <a:stretch>
            <a:fillRect/>
          </a:stretch>
        </p:blipFill>
        <p:spPr>
          <a:xfrm>
            <a:off x="9603988" y="2895727"/>
            <a:ext cx="1399555" cy="1529051"/>
          </a:xfrm>
          <a:prstGeom prst="rect">
            <a:avLst/>
          </a:prstGeom>
        </p:spPr>
      </p:pic>
      <p:sp>
        <p:nvSpPr>
          <p:cNvPr id="9" name="TextBox 8">
            <a:extLst>
              <a:ext uri="{FF2B5EF4-FFF2-40B4-BE49-F238E27FC236}">
                <a16:creationId xmlns:a16="http://schemas.microsoft.com/office/drawing/2014/main" id="{D77BE91D-284C-4394-A74B-25E0CD5BD10F}"/>
              </a:ext>
            </a:extLst>
          </p:cNvPr>
          <p:cNvSpPr txBox="1"/>
          <p:nvPr/>
        </p:nvSpPr>
        <p:spPr>
          <a:xfrm>
            <a:off x="8142428" y="4443539"/>
            <a:ext cx="2923119" cy="369332"/>
          </a:xfrm>
          <a:prstGeom prst="rect">
            <a:avLst/>
          </a:prstGeom>
          <a:noFill/>
        </p:spPr>
        <p:txBody>
          <a:bodyPr wrap="square" rtlCol="0">
            <a:spAutoFit/>
          </a:bodyPr>
          <a:lstStyle/>
          <a:p>
            <a:pPr algn="ctr"/>
            <a:r>
              <a:rPr lang="en-US" b="1" i="1" dirty="0"/>
              <a:t>The boss:  Paid to say “no”!</a:t>
            </a:r>
          </a:p>
        </p:txBody>
      </p:sp>
      <p:pic>
        <p:nvPicPr>
          <p:cNvPr id="10" name="Picture 9">
            <a:extLst>
              <a:ext uri="{FF2B5EF4-FFF2-40B4-BE49-F238E27FC236}">
                <a16:creationId xmlns:a16="http://schemas.microsoft.com/office/drawing/2014/main" id="{E2543A07-36CC-45B1-AA2E-8479D22DCEFD}"/>
              </a:ext>
            </a:extLst>
          </p:cNvPr>
          <p:cNvPicPr>
            <a:picLocks noChangeAspect="1"/>
          </p:cNvPicPr>
          <p:nvPr/>
        </p:nvPicPr>
        <p:blipFill>
          <a:blip r:embed="rId4"/>
          <a:stretch>
            <a:fillRect/>
          </a:stretch>
        </p:blipFill>
        <p:spPr>
          <a:xfrm>
            <a:off x="1703957" y="2743199"/>
            <a:ext cx="3449934" cy="2587451"/>
          </a:xfrm>
          <a:prstGeom prst="rect">
            <a:avLst/>
          </a:prstGeom>
        </p:spPr>
      </p:pic>
      <p:pic>
        <p:nvPicPr>
          <p:cNvPr id="12" name="Picture 11">
            <a:extLst>
              <a:ext uri="{FF2B5EF4-FFF2-40B4-BE49-F238E27FC236}">
                <a16:creationId xmlns:a16="http://schemas.microsoft.com/office/drawing/2014/main" id="{8A69556E-EB00-4027-9ADC-B82C02BC76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7237" y="217932"/>
            <a:ext cx="2980944" cy="2234184"/>
          </a:xfrm>
          <a:prstGeom prst="rect">
            <a:avLst/>
          </a:prstGeom>
        </p:spPr>
      </p:pic>
      <p:pic>
        <p:nvPicPr>
          <p:cNvPr id="13" name="Picture 12">
            <a:extLst>
              <a:ext uri="{FF2B5EF4-FFF2-40B4-BE49-F238E27FC236}">
                <a16:creationId xmlns:a16="http://schemas.microsoft.com/office/drawing/2014/main" id="{EDD15E34-33E7-4EE3-8DFF-E05A28D0DAA9}"/>
              </a:ext>
            </a:extLst>
          </p:cNvPr>
          <p:cNvPicPr>
            <a:picLocks noChangeAspect="1"/>
          </p:cNvPicPr>
          <p:nvPr/>
        </p:nvPicPr>
        <p:blipFill rotWithShape="1">
          <a:blip r:embed="rId6"/>
          <a:srcRect l="31406"/>
          <a:stretch/>
        </p:blipFill>
        <p:spPr>
          <a:xfrm>
            <a:off x="8137236" y="2895727"/>
            <a:ext cx="1415602" cy="1547812"/>
          </a:xfrm>
          <a:prstGeom prst="rect">
            <a:avLst/>
          </a:prstGeom>
        </p:spPr>
      </p:pic>
      <p:pic>
        <p:nvPicPr>
          <p:cNvPr id="14" name="Picture 13">
            <a:extLst>
              <a:ext uri="{FF2B5EF4-FFF2-40B4-BE49-F238E27FC236}">
                <a16:creationId xmlns:a16="http://schemas.microsoft.com/office/drawing/2014/main" id="{C3E38150-F6C3-456B-9FF5-5DF613D50684}"/>
              </a:ext>
            </a:extLst>
          </p:cNvPr>
          <p:cNvPicPr>
            <a:picLocks noChangeAspect="1"/>
          </p:cNvPicPr>
          <p:nvPr/>
        </p:nvPicPr>
        <p:blipFill>
          <a:blip r:embed="rId7"/>
          <a:stretch>
            <a:fillRect/>
          </a:stretch>
        </p:blipFill>
        <p:spPr>
          <a:xfrm>
            <a:off x="5688194" y="3703682"/>
            <a:ext cx="2246953" cy="1369143"/>
          </a:xfrm>
          <a:prstGeom prst="rect">
            <a:avLst/>
          </a:prstGeom>
        </p:spPr>
      </p:pic>
      <p:sp>
        <p:nvSpPr>
          <p:cNvPr id="15" name="TextBox 14">
            <a:extLst>
              <a:ext uri="{FF2B5EF4-FFF2-40B4-BE49-F238E27FC236}">
                <a16:creationId xmlns:a16="http://schemas.microsoft.com/office/drawing/2014/main" id="{CFFBCC2A-3C21-4B95-A0CA-F5D9A75322B2}"/>
              </a:ext>
            </a:extLst>
          </p:cNvPr>
          <p:cNvSpPr txBox="1"/>
          <p:nvPr/>
        </p:nvSpPr>
        <p:spPr>
          <a:xfrm>
            <a:off x="5246833" y="4986633"/>
            <a:ext cx="3250622" cy="369332"/>
          </a:xfrm>
          <a:prstGeom prst="rect">
            <a:avLst/>
          </a:prstGeom>
          <a:noFill/>
        </p:spPr>
        <p:txBody>
          <a:bodyPr wrap="square" rtlCol="0">
            <a:spAutoFit/>
          </a:bodyPr>
          <a:lstStyle/>
          <a:p>
            <a:pPr algn="ctr"/>
            <a:r>
              <a:rPr lang="en-US" b="1" i="1" dirty="0"/>
              <a:t>The pitch.  What could go wrong?</a:t>
            </a:r>
          </a:p>
        </p:txBody>
      </p:sp>
      <p:sp>
        <p:nvSpPr>
          <p:cNvPr id="16" name="TextBox 15">
            <a:extLst>
              <a:ext uri="{FF2B5EF4-FFF2-40B4-BE49-F238E27FC236}">
                <a16:creationId xmlns:a16="http://schemas.microsoft.com/office/drawing/2014/main" id="{7A56094E-6851-4C65-A4FC-2BA5264B3E15}"/>
              </a:ext>
            </a:extLst>
          </p:cNvPr>
          <p:cNvSpPr txBox="1"/>
          <p:nvPr/>
        </p:nvSpPr>
        <p:spPr>
          <a:xfrm>
            <a:off x="8691079" y="2452116"/>
            <a:ext cx="2923119" cy="369332"/>
          </a:xfrm>
          <a:prstGeom prst="rect">
            <a:avLst/>
          </a:prstGeom>
          <a:noFill/>
        </p:spPr>
        <p:txBody>
          <a:bodyPr wrap="square" rtlCol="0">
            <a:spAutoFit/>
          </a:bodyPr>
          <a:lstStyle/>
          <a:p>
            <a:pPr algn="ctr"/>
            <a:r>
              <a:rPr lang="en-US" b="1" i="1" dirty="0"/>
              <a:t>Paradise awaits!</a:t>
            </a:r>
          </a:p>
        </p:txBody>
      </p:sp>
      <p:sp>
        <p:nvSpPr>
          <p:cNvPr id="17" name="TextBox 16">
            <a:extLst>
              <a:ext uri="{FF2B5EF4-FFF2-40B4-BE49-F238E27FC236}">
                <a16:creationId xmlns:a16="http://schemas.microsoft.com/office/drawing/2014/main" id="{94018BAA-B23D-461A-9E9A-9B50DA3B0471}"/>
              </a:ext>
            </a:extLst>
          </p:cNvPr>
          <p:cNvSpPr txBox="1"/>
          <p:nvPr/>
        </p:nvSpPr>
        <p:spPr>
          <a:xfrm>
            <a:off x="1847852" y="5307164"/>
            <a:ext cx="2923119" cy="369332"/>
          </a:xfrm>
          <a:prstGeom prst="rect">
            <a:avLst/>
          </a:prstGeom>
          <a:noFill/>
        </p:spPr>
        <p:txBody>
          <a:bodyPr wrap="square" rtlCol="0">
            <a:spAutoFit/>
          </a:bodyPr>
          <a:lstStyle/>
          <a:p>
            <a:pPr algn="ctr"/>
            <a:r>
              <a:rPr lang="en-US" b="1" i="1" dirty="0"/>
              <a:t>Road to Paradise</a:t>
            </a:r>
          </a:p>
        </p:txBody>
      </p:sp>
    </p:spTree>
    <p:extLst>
      <p:ext uri="{BB962C8B-B14F-4D97-AF65-F5344CB8AC3E}">
        <p14:creationId xmlns:p14="http://schemas.microsoft.com/office/powerpoint/2010/main" val="404749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randombar(horizont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p:bldP spid="15"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0D51B-D421-45EC-B28A-D7A657D58892}"/>
              </a:ext>
            </a:extLst>
          </p:cNvPr>
          <p:cNvSpPr>
            <a:spLocks noGrp="1"/>
          </p:cNvSpPr>
          <p:nvPr>
            <p:ph type="title"/>
          </p:nvPr>
        </p:nvSpPr>
        <p:spPr/>
        <p:txBody>
          <a:bodyPr/>
          <a:lstStyle/>
          <a:p>
            <a:r>
              <a:rPr lang="en-US" dirty="0"/>
              <a:t>Is Derecho as great as Ken claims?</a:t>
            </a:r>
          </a:p>
        </p:txBody>
      </p:sp>
      <p:sp>
        <p:nvSpPr>
          <p:cNvPr id="3" name="Content Placeholder 2">
            <a:extLst>
              <a:ext uri="{FF2B5EF4-FFF2-40B4-BE49-F238E27FC236}">
                <a16:creationId xmlns:a16="http://schemas.microsoft.com/office/drawing/2014/main" id="{CC2C445C-4141-4E6D-BC01-11BD595F444B}"/>
              </a:ext>
            </a:extLst>
          </p:cNvPr>
          <p:cNvSpPr>
            <a:spLocks noGrp="1"/>
          </p:cNvSpPr>
          <p:nvPr>
            <p:ph idx="1"/>
          </p:nvPr>
        </p:nvSpPr>
        <p:spPr/>
        <p:txBody>
          <a:bodyPr/>
          <a:lstStyle/>
          <a:p>
            <a:r>
              <a:rPr lang="en-US" dirty="0"/>
              <a:t>All of our experiments were totally honest.</a:t>
            </a:r>
          </a:p>
          <a:p>
            <a:endParaRPr lang="en-US" dirty="0"/>
          </a:p>
          <a:p>
            <a:r>
              <a:rPr lang="en-US" dirty="0"/>
              <a:t>But… there are complications.  </a:t>
            </a:r>
          </a:p>
          <a:p>
            <a:endParaRPr lang="en-US" dirty="0"/>
          </a:p>
          <a:p>
            <a:r>
              <a:rPr lang="en-US" dirty="0"/>
              <a:t>To understand them, we need to understand the hardware better</a:t>
            </a:r>
          </a:p>
        </p:txBody>
      </p:sp>
      <p:sp>
        <p:nvSpPr>
          <p:cNvPr id="4" name="Footer Placeholder 3">
            <a:extLst>
              <a:ext uri="{FF2B5EF4-FFF2-40B4-BE49-F238E27FC236}">
                <a16:creationId xmlns:a16="http://schemas.microsoft.com/office/drawing/2014/main" id="{8AAF72F9-DDE0-41A0-8B7B-3D5EE7CFE33C}"/>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76C60611-D614-4F4E-A588-2ED54E149D9E}"/>
              </a:ext>
            </a:extLst>
          </p:cNvPr>
          <p:cNvSpPr>
            <a:spLocks noGrp="1"/>
          </p:cNvSpPr>
          <p:nvPr>
            <p:ph type="sldNum" sz="quarter" idx="12"/>
          </p:nvPr>
        </p:nvSpPr>
        <p:spPr/>
        <p:txBody>
          <a:bodyPr/>
          <a:lstStyle/>
          <a:p>
            <a:fld id="{3C974458-8A97-4835-BF79-1FB6D7856C21}" type="slidenum">
              <a:rPr lang="en-US" smtClean="0"/>
              <a:t>5</a:t>
            </a:fld>
            <a:endParaRPr lang="en-US"/>
          </a:p>
        </p:txBody>
      </p:sp>
      <p:pic>
        <p:nvPicPr>
          <p:cNvPr id="6" name="Picture 5">
            <a:extLst>
              <a:ext uri="{FF2B5EF4-FFF2-40B4-BE49-F238E27FC236}">
                <a16:creationId xmlns:a16="http://schemas.microsoft.com/office/drawing/2014/main" id="{EBD9AEF3-82D4-4B99-8123-FE00D238271C}"/>
              </a:ext>
            </a:extLst>
          </p:cNvPr>
          <p:cNvPicPr>
            <a:picLocks noChangeAspect="1"/>
          </p:cNvPicPr>
          <p:nvPr/>
        </p:nvPicPr>
        <p:blipFill>
          <a:blip r:embed="rId3"/>
          <a:stretch>
            <a:fillRect/>
          </a:stretch>
        </p:blipFill>
        <p:spPr>
          <a:xfrm>
            <a:off x="7679645" y="1814368"/>
            <a:ext cx="3969910" cy="2397413"/>
          </a:xfrm>
          <a:prstGeom prst="rect">
            <a:avLst/>
          </a:prstGeom>
        </p:spPr>
      </p:pic>
    </p:spTree>
    <p:extLst>
      <p:ext uri="{BB962C8B-B14F-4D97-AF65-F5344CB8AC3E}">
        <p14:creationId xmlns:p14="http://schemas.microsoft.com/office/powerpoint/2010/main" val="2891632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5FD09-1593-4516-88E4-4E2BE416686F}"/>
              </a:ext>
            </a:extLst>
          </p:cNvPr>
          <p:cNvSpPr>
            <a:spLocks noGrp="1"/>
          </p:cNvSpPr>
          <p:nvPr>
            <p:ph type="title"/>
          </p:nvPr>
        </p:nvSpPr>
        <p:spPr/>
        <p:txBody>
          <a:bodyPr/>
          <a:lstStyle/>
          <a:p>
            <a:r>
              <a:rPr lang="en-US" dirty="0"/>
              <a:t>Today’s Lecture topic</a:t>
            </a:r>
          </a:p>
        </p:txBody>
      </p:sp>
      <p:sp>
        <p:nvSpPr>
          <p:cNvPr id="3" name="Content Placeholder 2">
            <a:extLst>
              <a:ext uri="{FF2B5EF4-FFF2-40B4-BE49-F238E27FC236}">
                <a16:creationId xmlns:a16="http://schemas.microsoft.com/office/drawing/2014/main" id="{C1FA15B8-BEFC-4F3F-A62B-41345AFA7EF4}"/>
              </a:ext>
            </a:extLst>
          </p:cNvPr>
          <p:cNvSpPr>
            <a:spLocks noGrp="1"/>
          </p:cNvSpPr>
          <p:nvPr>
            <p:ph idx="1"/>
          </p:nvPr>
        </p:nvSpPr>
        <p:spPr/>
        <p:txBody>
          <a:bodyPr/>
          <a:lstStyle/>
          <a:p>
            <a:r>
              <a:rPr lang="en-US" dirty="0"/>
              <a:t>What made it hard to build Derecho?</a:t>
            </a:r>
          </a:p>
          <a:p>
            <a:endParaRPr lang="en-US" dirty="0"/>
          </a:p>
          <a:p>
            <a:r>
              <a:rPr lang="en-US" dirty="0"/>
              <a:t>Where are the surprises?</a:t>
            </a:r>
          </a:p>
          <a:p>
            <a:endParaRPr lang="en-US" dirty="0"/>
          </a:p>
          <a:p>
            <a:r>
              <a:rPr lang="en-US" dirty="0"/>
              <a:t>In what ways did </a:t>
            </a:r>
            <a:r>
              <a:rPr lang="en-US" dirty="0" err="1"/>
              <a:t>Paxos</a:t>
            </a:r>
            <a:r>
              <a:rPr lang="en-US" dirty="0"/>
              <a:t> and virtual synchrony “evolve”</a:t>
            </a:r>
          </a:p>
          <a:p>
            <a:pPr>
              <a:buFont typeface="Wingdings" panose="05000000000000000000" pitchFamily="2" charset="2"/>
              <a:buChar char="Ø"/>
            </a:pPr>
            <a:r>
              <a:rPr lang="en-US" dirty="0"/>
              <a:t>  The underlying concepts were unchanged</a:t>
            </a:r>
          </a:p>
          <a:p>
            <a:pPr>
              <a:buFont typeface="Wingdings" panose="05000000000000000000" pitchFamily="2" charset="2"/>
              <a:buChar char="Ø"/>
            </a:pPr>
            <a:r>
              <a:rPr lang="en-US" dirty="0"/>
              <a:t>  But the implementations are very different than in older systems!</a:t>
            </a:r>
          </a:p>
        </p:txBody>
      </p:sp>
      <p:sp>
        <p:nvSpPr>
          <p:cNvPr id="4" name="Footer Placeholder 3">
            <a:extLst>
              <a:ext uri="{FF2B5EF4-FFF2-40B4-BE49-F238E27FC236}">
                <a16:creationId xmlns:a16="http://schemas.microsoft.com/office/drawing/2014/main" id="{D1EFB52E-E287-4082-A8BD-2F841F9DF615}"/>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3E5D0054-F3AB-485C-BFAC-2EA0329434DE}"/>
              </a:ext>
            </a:extLst>
          </p:cNvPr>
          <p:cNvSpPr>
            <a:spLocks noGrp="1"/>
          </p:cNvSpPr>
          <p:nvPr>
            <p:ph type="sldNum" sz="quarter" idx="12"/>
          </p:nvPr>
        </p:nvSpPr>
        <p:spPr/>
        <p:txBody>
          <a:bodyPr/>
          <a:lstStyle/>
          <a:p>
            <a:fld id="{3C974458-8A97-4835-BF79-1FB6D7856C21}" type="slidenum">
              <a:rPr lang="en-US" smtClean="0"/>
              <a:t>6</a:t>
            </a:fld>
            <a:endParaRPr lang="en-US"/>
          </a:p>
        </p:txBody>
      </p:sp>
    </p:spTree>
    <p:extLst>
      <p:ext uri="{BB962C8B-B14F-4D97-AF65-F5344CB8AC3E}">
        <p14:creationId xmlns:p14="http://schemas.microsoft.com/office/powerpoint/2010/main" val="3947238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7" y="585216"/>
            <a:ext cx="11069135" cy="1499616"/>
          </a:xfrm>
        </p:spPr>
        <p:txBody>
          <a:bodyPr/>
          <a:lstStyle/>
          <a:p>
            <a:r>
              <a:rPr lang="en-US" dirty="0"/>
              <a:t>Reminder: RDMC: Multicast </a:t>
            </a:r>
            <a:r>
              <a:rPr lang="en-US" dirty="0" err="1"/>
              <a:t>oN</a:t>
            </a:r>
            <a:r>
              <a:rPr lang="en-US" dirty="0"/>
              <a:t> RDMA</a:t>
            </a: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304" y="2424617"/>
            <a:ext cx="4083878" cy="32437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0074" y="2424618"/>
            <a:ext cx="4198191" cy="324373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94291" y="2424617"/>
            <a:ext cx="3368874" cy="3243731"/>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8603322" y="370417"/>
            <a:ext cx="797013" cy="369332"/>
          </a:xfrm>
          <a:prstGeom prst="rect">
            <a:avLst/>
          </a:prstGeom>
          <a:solidFill>
            <a:srgbClr val="FFFF00"/>
          </a:solidFill>
          <a:ln>
            <a:solidFill>
              <a:srgbClr val="002060"/>
            </a:solidFill>
          </a:ln>
        </p:spPr>
        <p:txBody>
          <a:bodyPr wrap="none" rtlCol="0">
            <a:spAutoFit/>
          </a:bodyPr>
          <a:lstStyle/>
          <a:p>
            <a:r>
              <a:rPr lang="en-US" dirty="0"/>
              <a:t>Source</a:t>
            </a:r>
          </a:p>
        </p:txBody>
      </p:sp>
      <p:sp>
        <p:nvSpPr>
          <p:cNvPr id="9" name="TextBox 8"/>
          <p:cNvSpPr txBox="1"/>
          <p:nvPr/>
        </p:nvSpPr>
        <p:spPr>
          <a:xfrm>
            <a:off x="10747135" y="131824"/>
            <a:ext cx="835485" cy="369332"/>
          </a:xfrm>
          <a:prstGeom prst="rect">
            <a:avLst/>
          </a:prstGeom>
          <a:solidFill>
            <a:srgbClr val="FFFF00"/>
          </a:solidFill>
          <a:ln>
            <a:solidFill>
              <a:srgbClr val="002060"/>
            </a:solidFill>
          </a:ln>
        </p:spPr>
        <p:txBody>
          <a:bodyPr wrap="none" rtlCol="0">
            <a:spAutoFit/>
          </a:bodyPr>
          <a:lstStyle/>
          <a:p>
            <a:r>
              <a:rPr lang="en-US" dirty="0"/>
              <a:t>  </a:t>
            </a:r>
            <a:r>
              <a:rPr lang="en-US" dirty="0" err="1"/>
              <a:t>Dest</a:t>
            </a:r>
            <a:r>
              <a:rPr lang="en-US" dirty="0"/>
              <a:t>  </a:t>
            </a:r>
          </a:p>
        </p:txBody>
      </p:sp>
      <p:sp>
        <p:nvSpPr>
          <p:cNvPr id="12" name="TextBox 11"/>
          <p:cNvSpPr txBox="1"/>
          <p:nvPr/>
        </p:nvSpPr>
        <p:spPr>
          <a:xfrm>
            <a:off x="10899535" y="284224"/>
            <a:ext cx="835485" cy="369332"/>
          </a:xfrm>
          <a:prstGeom prst="rect">
            <a:avLst/>
          </a:prstGeom>
          <a:solidFill>
            <a:srgbClr val="FFFF00"/>
          </a:solidFill>
          <a:ln>
            <a:solidFill>
              <a:srgbClr val="002060"/>
            </a:solidFill>
          </a:ln>
        </p:spPr>
        <p:txBody>
          <a:bodyPr wrap="none" rtlCol="0">
            <a:spAutoFit/>
          </a:bodyPr>
          <a:lstStyle/>
          <a:p>
            <a:r>
              <a:rPr lang="en-US" dirty="0"/>
              <a:t>  </a:t>
            </a:r>
            <a:r>
              <a:rPr lang="en-US" dirty="0" err="1"/>
              <a:t>Dest</a:t>
            </a:r>
            <a:r>
              <a:rPr lang="en-US" dirty="0"/>
              <a:t>  </a:t>
            </a:r>
          </a:p>
        </p:txBody>
      </p:sp>
      <p:sp>
        <p:nvSpPr>
          <p:cNvPr id="13" name="TextBox 12"/>
          <p:cNvSpPr txBox="1"/>
          <p:nvPr/>
        </p:nvSpPr>
        <p:spPr>
          <a:xfrm>
            <a:off x="11051935" y="436624"/>
            <a:ext cx="835485" cy="369332"/>
          </a:xfrm>
          <a:prstGeom prst="rect">
            <a:avLst/>
          </a:prstGeom>
          <a:solidFill>
            <a:srgbClr val="FFFF00"/>
          </a:solidFill>
          <a:ln>
            <a:solidFill>
              <a:srgbClr val="002060"/>
            </a:solidFill>
          </a:ln>
        </p:spPr>
        <p:txBody>
          <a:bodyPr wrap="none" rtlCol="0">
            <a:spAutoFit/>
          </a:bodyPr>
          <a:lstStyle/>
          <a:p>
            <a:r>
              <a:rPr lang="en-US" dirty="0"/>
              <a:t>  </a:t>
            </a:r>
            <a:r>
              <a:rPr lang="en-US" dirty="0" err="1"/>
              <a:t>Dest</a:t>
            </a:r>
            <a:r>
              <a:rPr lang="en-US" dirty="0"/>
              <a:t>  </a:t>
            </a:r>
          </a:p>
        </p:txBody>
      </p:sp>
      <p:sp>
        <p:nvSpPr>
          <p:cNvPr id="14" name="TextBox 13"/>
          <p:cNvSpPr txBox="1"/>
          <p:nvPr/>
        </p:nvSpPr>
        <p:spPr>
          <a:xfrm>
            <a:off x="11204335" y="589024"/>
            <a:ext cx="835485" cy="369332"/>
          </a:xfrm>
          <a:prstGeom prst="rect">
            <a:avLst/>
          </a:prstGeom>
          <a:solidFill>
            <a:srgbClr val="FFFF00"/>
          </a:solidFill>
          <a:ln>
            <a:solidFill>
              <a:srgbClr val="002060"/>
            </a:solidFill>
          </a:ln>
        </p:spPr>
        <p:txBody>
          <a:bodyPr wrap="none" rtlCol="0">
            <a:spAutoFit/>
          </a:bodyPr>
          <a:lstStyle/>
          <a:p>
            <a:r>
              <a:rPr lang="en-US" dirty="0"/>
              <a:t>  </a:t>
            </a:r>
            <a:r>
              <a:rPr lang="en-US" dirty="0" err="1"/>
              <a:t>Dest</a:t>
            </a:r>
            <a:r>
              <a:rPr lang="en-US" dirty="0"/>
              <a:t>  </a:t>
            </a:r>
          </a:p>
        </p:txBody>
      </p:sp>
      <p:sp>
        <p:nvSpPr>
          <p:cNvPr id="16" name="TextBox 15"/>
          <p:cNvSpPr txBox="1"/>
          <p:nvPr/>
        </p:nvSpPr>
        <p:spPr>
          <a:xfrm>
            <a:off x="9394633" y="690492"/>
            <a:ext cx="1140285" cy="369332"/>
          </a:xfrm>
          <a:prstGeom prst="rect">
            <a:avLst/>
          </a:prstGeom>
          <a:noFill/>
        </p:spPr>
        <p:txBody>
          <a:bodyPr wrap="square" rtlCol="0">
            <a:spAutoFit/>
          </a:bodyPr>
          <a:lstStyle/>
          <a:p>
            <a:pPr algn="ctr"/>
            <a:r>
              <a:rPr lang="en-US" i="1" dirty="0"/>
              <a:t>Multicast</a:t>
            </a:r>
          </a:p>
        </p:txBody>
      </p:sp>
      <p:cxnSp>
        <p:nvCxnSpPr>
          <p:cNvPr id="6" name="Straight Arrow Connector 5"/>
          <p:cNvCxnSpPr/>
          <p:nvPr/>
        </p:nvCxnSpPr>
        <p:spPr>
          <a:xfrm flipV="1">
            <a:off x="9400335" y="436624"/>
            <a:ext cx="1134583" cy="148592"/>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9416698" y="604315"/>
            <a:ext cx="1140958" cy="3808"/>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9396597" y="583486"/>
            <a:ext cx="1198138" cy="22247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99244" y="5723326"/>
            <a:ext cx="3800543" cy="461665"/>
          </a:xfrm>
          <a:prstGeom prst="rect">
            <a:avLst/>
          </a:prstGeom>
          <a:noFill/>
        </p:spPr>
        <p:txBody>
          <a:bodyPr wrap="square" rtlCol="0">
            <a:spAutoFit/>
          </a:bodyPr>
          <a:lstStyle/>
          <a:p>
            <a:pPr algn="ctr"/>
            <a:r>
              <a:rPr lang="en-US" sz="2400" b="1" i="1" dirty="0"/>
              <a:t>Binomial Tree</a:t>
            </a:r>
          </a:p>
        </p:txBody>
      </p:sp>
      <p:sp>
        <p:nvSpPr>
          <p:cNvPr id="25" name="TextBox 24"/>
          <p:cNvSpPr txBox="1"/>
          <p:nvPr/>
        </p:nvSpPr>
        <p:spPr>
          <a:xfrm>
            <a:off x="4376676" y="5734057"/>
            <a:ext cx="3800543" cy="461665"/>
          </a:xfrm>
          <a:prstGeom prst="rect">
            <a:avLst/>
          </a:prstGeom>
          <a:noFill/>
        </p:spPr>
        <p:txBody>
          <a:bodyPr wrap="square" rtlCol="0">
            <a:spAutoFit/>
          </a:bodyPr>
          <a:lstStyle/>
          <a:p>
            <a:pPr algn="ctr"/>
            <a:r>
              <a:rPr lang="en-US" sz="2400" b="1" i="1" dirty="0"/>
              <a:t>Binomial Pipeline</a:t>
            </a:r>
          </a:p>
        </p:txBody>
      </p:sp>
      <p:sp>
        <p:nvSpPr>
          <p:cNvPr id="26" name="TextBox 25"/>
          <p:cNvSpPr txBox="1"/>
          <p:nvPr/>
        </p:nvSpPr>
        <p:spPr>
          <a:xfrm>
            <a:off x="8239277" y="5776187"/>
            <a:ext cx="3800543" cy="461665"/>
          </a:xfrm>
          <a:prstGeom prst="rect">
            <a:avLst/>
          </a:prstGeom>
          <a:noFill/>
        </p:spPr>
        <p:txBody>
          <a:bodyPr wrap="square" rtlCol="0">
            <a:spAutoFit/>
          </a:bodyPr>
          <a:lstStyle/>
          <a:p>
            <a:pPr algn="ctr"/>
            <a:r>
              <a:rPr lang="en-US" sz="2400" b="1" i="1" dirty="0"/>
              <a:t>Final Step</a:t>
            </a:r>
          </a:p>
        </p:txBody>
      </p:sp>
      <p:sp>
        <p:nvSpPr>
          <p:cNvPr id="21" name="Slide Number Placeholder 20"/>
          <p:cNvSpPr>
            <a:spLocks noGrp="1"/>
          </p:cNvSpPr>
          <p:nvPr>
            <p:ph type="sldNum" sz="quarter" idx="12"/>
          </p:nvPr>
        </p:nvSpPr>
        <p:spPr>
          <a:xfrm>
            <a:off x="10924855" y="6376255"/>
            <a:ext cx="973667" cy="274320"/>
          </a:xfrm>
        </p:spPr>
        <p:txBody>
          <a:bodyPr/>
          <a:lstStyle/>
          <a:p>
            <a:fld id="{26165642-2DC6-4995-8FB3-76453B93C11F}" type="slidenum">
              <a:rPr lang="en-US" smtClean="0"/>
              <a:pPr/>
              <a:t>7</a:t>
            </a:fld>
            <a:endParaRPr lang="en-US" dirty="0"/>
          </a:p>
        </p:txBody>
      </p:sp>
    </p:spTree>
    <p:extLst>
      <p:ext uri="{BB962C8B-B14F-4D97-AF65-F5344CB8AC3E}">
        <p14:creationId xmlns:p14="http://schemas.microsoft.com/office/powerpoint/2010/main" val="232958539"/>
      </p:ext>
    </p:extLst>
  </p:cSld>
  <p:clrMapOvr>
    <a:masterClrMapping/>
  </p:clrMapOvr>
  <mc:AlternateContent xmlns:mc="http://schemas.openxmlformats.org/markup-compatibility/2006" xmlns:p14="http://schemas.microsoft.com/office/powerpoint/2010/main">
    <mc:Choice Requires="p14">
      <p:transition spd="slow" p14:dur="2000" advTm="600000"/>
    </mc:Choice>
    <mc:Fallback xmlns="">
      <p:transition spd="slow" advTm="60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7"/>
                                        </p:tgtEl>
                                        <p:attrNameLst>
                                          <p:attrName>style.visibility</p:attrName>
                                        </p:attrNameLst>
                                      </p:cBhvr>
                                      <p:to>
                                        <p:strVal val="visible"/>
                                      </p:to>
                                    </p:set>
                                    <p:animEffect transition="in" filter="fade">
                                      <p:cBhvr>
                                        <p:cTn id="15" dur="500"/>
                                        <p:tgtEl>
                                          <p:spTgt spid="307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idea… and Limitation…</a:t>
            </a:r>
          </a:p>
        </p:txBody>
      </p:sp>
      <p:sp>
        <p:nvSpPr>
          <p:cNvPr id="3" name="Content Placeholder 2"/>
          <p:cNvSpPr>
            <a:spLocks noGrp="1"/>
          </p:cNvSpPr>
          <p:nvPr>
            <p:ph idx="1"/>
          </p:nvPr>
        </p:nvSpPr>
        <p:spPr/>
        <p:txBody>
          <a:bodyPr/>
          <a:lstStyle/>
          <a:p>
            <a:r>
              <a:rPr lang="en-US" dirty="0"/>
              <a:t>RDMA is good at large, steady streams.  RDMC is optimized for that case, and works best as a pipeline</a:t>
            </a:r>
          </a:p>
          <a:p>
            <a:endParaRPr lang="en-US" dirty="0"/>
          </a:p>
          <a:p>
            <a:r>
              <a:rPr lang="en-US" dirty="0"/>
              <a:t>But protocols like </a:t>
            </a:r>
            <a:r>
              <a:rPr lang="en-US" dirty="0" err="1"/>
              <a:t>Paxos</a:t>
            </a:r>
            <a:r>
              <a:rPr lang="en-US" dirty="0"/>
              <a:t> also need some amount of back-and forth</a:t>
            </a:r>
          </a:p>
          <a:p>
            <a:endParaRPr lang="en-US" dirty="0"/>
          </a:p>
          <a:p>
            <a:r>
              <a:rPr lang="en-US" dirty="0"/>
              <a:t>RDMC is not at all matched to “2 phase” kinds of interactions.</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8</a:t>
            </a:fld>
            <a:endParaRPr lang="en-US"/>
          </a:p>
        </p:txBody>
      </p:sp>
    </p:spTree>
    <p:extLst>
      <p:ext uri="{BB962C8B-B14F-4D97-AF65-F5344CB8AC3E}">
        <p14:creationId xmlns:p14="http://schemas.microsoft.com/office/powerpoint/2010/main" val="1399611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 name="Table 99"/>
          <p:cNvGraphicFramePr>
            <a:graphicFrameLocks noGrp="1"/>
          </p:cNvGraphicFramePr>
          <p:nvPr>
            <p:extLst/>
          </p:nvPr>
        </p:nvGraphicFramePr>
        <p:xfrm>
          <a:off x="5046514" y="4294353"/>
          <a:ext cx="6676563" cy="1375508"/>
        </p:xfrm>
        <a:graphic>
          <a:graphicData uri="http://schemas.openxmlformats.org/drawingml/2006/table">
            <a:tbl>
              <a:tblPr firstRow="1" bandRow="1">
                <a:tableStyleId>{5940675A-B579-460E-94D1-54222C63F5DA}</a:tableStyleId>
              </a:tblPr>
              <a:tblGrid>
                <a:gridCol w="447902">
                  <a:extLst>
                    <a:ext uri="{9D8B030D-6E8A-4147-A177-3AD203B41FA5}">
                      <a16:colId xmlns:a16="http://schemas.microsoft.com/office/drawing/2014/main" val="20000"/>
                    </a:ext>
                  </a:extLst>
                </a:gridCol>
                <a:gridCol w="427241">
                  <a:extLst>
                    <a:ext uri="{9D8B030D-6E8A-4147-A177-3AD203B41FA5}">
                      <a16:colId xmlns:a16="http://schemas.microsoft.com/office/drawing/2014/main" val="20001"/>
                    </a:ext>
                  </a:extLst>
                </a:gridCol>
                <a:gridCol w="427241">
                  <a:extLst>
                    <a:ext uri="{9D8B030D-6E8A-4147-A177-3AD203B41FA5}">
                      <a16:colId xmlns:a16="http://schemas.microsoft.com/office/drawing/2014/main" val="20002"/>
                    </a:ext>
                  </a:extLst>
                </a:gridCol>
                <a:gridCol w="427241">
                  <a:extLst>
                    <a:ext uri="{9D8B030D-6E8A-4147-A177-3AD203B41FA5}">
                      <a16:colId xmlns:a16="http://schemas.microsoft.com/office/drawing/2014/main" val="20003"/>
                    </a:ext>
                  </a:extLst>
                </a:gridCol>
                <a:gridCol w="942336">
                  <a:extLst>
                    <a:ext uri="{9D8B030D-6E8A-4147-A177-3AD203B41FA5}">
                      <a16:colId xmlns:a16="http://schemas.microsoft.com/office/drawing/2014/main" val="20004"/>
                    </a:ext>
                  </a:extLst>
                </a:gridCol>
                <a:gridCol w="937846">
                  <a:extLst>
                    <a:ext uri="{9D8B030D-6E8A-4147-A177-3AD203B41FA5}">
                      <a16:colId xmlns:a16="http://schemas.microsoft.com/office/drawing/2014/main" val="20005"/>
                    </a:ext>
                  </a:extLst>
                </a:gridCol>
                <a:gridCol w="862818">
                  <a:extLst>
                    <a:ext uri="{9D8B030D-6E8A-4147-A177-3AD203B41FA5}">
                      <a16:colId xmlns:a16="http://schemas.microsoft.com/office/drawing/2014/main" val="20006"/>
                    </a:ext>
                  </a:extLst>
                </a:gridCol>
                <a:gridCol w="427241">
                  <a:extLst>
                    <a:ext uri="{9D8B030D-6E8A-4147-A177-3AD203B41FA5}">
                      <a16:colId xmlns:a16="http://schemas.microsoft.com/office/drawing/2014/main" val="20007"/>
                    </a:ext>
                  </a:extLst>
                </a:gridCol>
                <a:gridCol w="427241">
                  <a:extLst>
                    <a:ext uri="{9D8B030D-6E8A-4147-A177-3AD203B41FA5}">
                      <a16:colId xmlns:a16="http://schemas.microsoft.com/office/drawing/2014/main" val="20008"/>
                    </a:ext>
                  </a:extLst>
                </a:gridCol>
                <a:gridCol w="427241">
                  <a:extLst>
                    <a:ext uri="{9D8B030D-6E8A-4147-A177-3AD203B41FA5}">
                      <a16:colId xmlns:a16="http://schemas.microsoft.com/office/drawing/2014/main" val="20009"/>
                    </a:ext>
                  </a:extLst>
                </a:gridCol>
                <a:gridCol w="922215">
                  <a:extLst>
                    <a:ext uri="{9D8B030D-6E8A-4147-A177-3AD203B41FA5}">
                      <a16:colId xmlns:a16="http://schemas.microsoft.com/office/drawing/2014/main" val="20010"/>
                    </a:ext>
                  </a:extLst>
                </a:gridCol>
              </a:tblGrid>
              <a:tr h="343877">
                <a:tc>
                  <a:txBody>
                    <a:bodyPr/>
                    <a:lstStyle/>
                    <a:p>
                      <a:pPr algn="ctr"/>
                      <a:endParaRPr lang="en-US" sz="1000" b="1" dirty="0">
                        <a:latin typeface="Times New Roman" panose="02020603050405020304" pitchFamily="18" charset="0"/>
                        <a:cs typeface="Times New Roman" panose="02020603050405020304" pitchFamily="18" charset="0"/>
                      </a:endParaRPr>
                    </a:p>
                  </a:txBody>
                  <a:tcPr marL="187569" marR="187569" marT="93785" marB="93785">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US" sz="1000" b="1" dirty="0">
                          <a:latin typeface="Times New Roman" panose="02020603050405020304" pitchFamily="18" charset="0"/>
                          <a:cs typeface="Times New Roman" panose="02020603050405020304" pitchFamily="18" charset="0"/>
                        </a:rPr>
                        <a:t>Suspected</a:t>
                      </a:r>
                    </a:p>
                  </a:txBody>
                  <a:tcPr marL="187569" marR="187569" marT="93785" marB="93785">
                    <a:lnL w="12700" cap="flat" cmpd="sng" algn="ctr">
                      <a:solidFill>
                        <a:schemeClr val="tx1"/>
                      </a:solidFill>
                      <a:prstDash val="solid"/>
                      <a:round/>
                      <a:headEnd type="none" w="med" len="med"/>
                      <a:tailEnd type="none" w="med" len="med"/>
                    </a:lnL>
                    <a:solidFill>
                      <a:schemeClr val="bg1"/>
                    </a:solidFill>
                  </a:tcPr>
                </a:tc>
                <a:tc hMerge="1">
                  <a:txBody>
                    <a:bodyPr/>
                    <a:lstStyle/>
                    <a:p>
                      <a:endParaRPr lang="en-US" dirty="0"/>
                    </a:p>
                  </a:txBody>
                  <a:tcPr/>
                </a:tc>
                <a:tc hMerge="1">
                  <a:txBody>
                    <a:bodyPr/>
                    <a:lstStyle/>
                    <a:p>
                      <a:endParaRPr lang="en-US" dirty="0"/>
                    </a:p>
                  </a:txBody>
                  <a:tcPr/>
                </a:tc>
                <a:tc>
                  <a:txBody>
                    <a:bodyPr/>
                    <a:lstStyle/>
                    <a:p>
                      <a:pPr algn="ctr"/>
                      <a:r>
                        <a:rPr lang="en-US" sz="1000" b="1" dirty="0">
                          <a:latin typeface="Times New Roman" panose="02020603050405020304" pitchFamily="18" charset="0"/>
                          <a:cs typeface="Times New Roman" panose="02020603050405020304" pitchFamily="18" charset="0"/>
                        </a:rPr>
                        <a:t>Proposal</a:t>
                      </a:r>
                    </a:p>
                  </a:txBody>
                  <a:tcPr marL="187569" marR="187569" marT="93785" marB="93785">
                    <a:solidFill>
                      <a:schemeClr val="bg1"/>
                    </a:solidFill>
                  </a:tcPr>
                </a:tc>
                <a:tc>
                  <a:txBody>
                    <a:bodyPr/>
                    <a:lstStyle/>
                    <a:p>
                      <a:pPr algn="ctr"/>
                      <a:r>
                        <a:rPr lang="en-US" sz="1000" b="1" dirty="0" err="1">
                          <a:latin typeface="Times New Roman" panose="02020603050405020304" pitchFamily="18" charset="0"/>
                          <a:cs typeface="Times New Roman" panose="02020603050405020304" pitchFamily="18" charset="0"/>
                        </a:rPr>
                        <a:t>nCommit</a:t>
                      </a:r>
                      <a:endParaRPr lang="en-US" sz="1000" b="1" dirty="0">
                        <a:latin typeface="Times New Roman" panose="02020603050405020304" pitchFamily="18" charset="0"/>
                        <a:cs typeface="Times New Roman" panose="02020603050405020304" pitchFamily="18" charset="0"/>
                      </a:endParaRPr>
                    </a:p>
                  </a:txBody>
                  <a:tcPr marL="187569" marR="187569" marT="93785" marB="93785">
                    <a:solidFill>
                      <a:schemeClr val="bg1"/>
                    </a:solidFill>
                  </a:tcPr>
                </a:tc>
                <a:tc>
                  <a:txBody>
                    <a:bodyPr/>
                    <a:lstStyle/>
                    <a:p>
                      <a:pPr algn="ctr"/>
                      <a:r>
                        <a:rPr lang="en-US" sz="1000" b="1" dirty="0" err="1">
                          <a:latin typeface="Times New Roman" panose="02020603050405020304" pitchFamily="18" charset="0"/>
                          <a:cs typeface="Times New Roman" panose="02020603050405020304" pitchFamily="18" charset="0"/>
                        </a:rPr>
                        <a:t>Acked</a:t>
                      </a:r>
                      <a:endParaRPr lang="en-US" sz="1000" b="1" dirty="0">
                        <a:latin typeface="Times New Roman" panose="02020603050405020304" pitchFamily="18" charset="0"/>
                        <a:cs typeface="Times New Roman" panose="02020603050405020304" pitchFamily="18" charset="0"/>
                      </a:endParaRPr>
                    </a:p>
                  </a:txBody>
                  <a:tcPr marL="187569" marR="187569" marT="93785" marB="93785">
                    <a:solidFill>
                      <a:schemeClr val="bg1"/>
                    </a:solidFill>
                  </a:tcPr>
                </a:tc>
                <a:tc gridSpan="3">
                  <a:txBody>
                    <a:bodyPr/>
                    <a:lstStyle/>
                    <a:p>
                      <a:pPr algn="ctr"/>
                      <a:r>
                        <a:rPr lang="en-US" sz="1000" b="1" dirty="0" err="1">
                          <a:latin typeface="Times New Roman" panose="02020603050405020304" pitchFamily="18" charset="0"/>
                          <a:cs typeface="Times New Roman" panose="02020603050405020304" pitchFamily="18" charset="0"/>
                        </a:rPr>
                        <a:t>nReceived</a:t>
                      </a:r>
                      <a:endParaRPr lang="en-US" sz="1000" b="1" dirty="0">
                        <a:latin typeface="Times New Roman" panose="02020603050405020304" pitchFamily="18" charset="0"/>
                        <a:cs typeface="Times New Roman" panose="02020603050405020304" pitchFamily="18" charset="0"/>
                      </a:endParaRPr>
                    </a:p>
                  </a:txBody>
                  <a:tcPr marL="187569" marR="187569" marT="93785" marB="93785">
                    <a:solidFill>
                      <a:schemeClr val="bg1"/>
                    </a:solidFill>
                  </a:tcPr>
                </a:tc>
                <a:tc hMerge="1">
                  <a:txBody>
                    <a:bodyPr/>
                    <a:lstStyle/>
                    <a:p>
                      <a:endParaRPr lang="en-US"/>
                    </a:p>
                  </a:txBody>
                  <a:tcPr/>
                </a:tc>
                <a:tc hMerge="1">
                  <a:txBody>
                    <a:bodyPr/>
                    <a:lstStyle/>
                    <a:p>
                      <a:endParaRPr lang="en-US"/>
                    </a:p>
                  </a:txBody>
                  <a:tcPr/>
                </a:tc>
                <a:tc>
                  <a:txBody>
                    <a:bodyPr/>
                    <a:lstStyle/>
                    <a:p>
                      <a:pPr algn="ctr"/>
                      <a:r>
                        <a:rPr lang="en-US" sz="1000" b="1" dirty="0">
                          <a:latin typeface="Times New Roman" panose="02020603050405020304" pitchFamily="18" charset="0"/>
                          <a:cs typeface="Times New Roman" panose="02020603050405020304" pitchFamily="18" charset="0"/>
                        </a:rPr>
                        <a:t>Wedged</a:t>
                      </a:r>
                    </a:p>
                  </a:txBody>
                  <a:tcPr marL="187569" marR="187569" marT="93785" marB="93785">
                    <a:solidFill>
                      <a:schemeClr val="bg1"/>
                    </a:solidFill>
                  </a:tcPr>
                </a:tc>
                <a:extLst>
                  <a:ext uri="{0D108BD9-81ED-4DB2-BD59-A6C34878D82A}">
                    <a16:rowId xmlns:a16="http://schemas.microsoft.com/office/drawing/2014/main" val="10000"/>
                  </a:ext>
                </a:extLst>
              </a:tr>
              <a:tr h="343877">
                <a:tc>
                  <a:txBody>
                    <a:bodyPr/>
                    <a:lstStyle/>
                    <a:p>
                      <a:pPr algn="ctr"/>
                      <a:r>
                        <a:rPr lang="en-US" sz="1000" b="1" dirty="0">
                          <a:latin typeface="Times New Roman" panose="02020603050405020304" pitchFamily="18" charset="0"/>
                          <a:cs typeface="Times New Roman" panose="02020603050405020304" pitchFamily="18" charset="0"/>
                        </a:rPr>
                        <a:t>A</a:t>
                      </a:r>
                    </a:p>
                  </a:txBody>
                  <a:tcPr marL="187569" marR="187569" marT="93785" marB="93785">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lnL w="12700" cap="flat" cmpd="sng" algn="ctr">
                      <a:solidFill>
                        <a:schemeClr val="tx1"/>
                      </a:solidFill>
                      <a:prstDash val="solid"/>
                      <a:round/>
                      <a:headEnd type="none" w="med" len="med"/>
                      <a:tailEnd type="none" w="med" len="med"/>
                    </a:lnL>
                  </a:tcPr>
                </a:tc>
                <a:tc>
                  <a:txBody>
                    <a:bodyPr/>
                    <a:lstStyle/>
                    <a:p>
                      <a:pPr algn="ctr"/>
                      <a:r>
                        <a:rPr lang="en-US" sz="1000" b="1" dirty="0">
                          <a:solidFill>
                            <a:srgbClr val="C00000"/>
                          </a:solidFill>
                          <a:latin typeface="Times New Roman" panose="02020603050405020304" pitchFamily="18" charset="0"/>
                          <a:cs typeface="Times New Roman" panose="02020603050405020304" pitchFamily="18" charset="0"/>
                        </a:rPr>
                        <a:t>T</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solidFill>
                      <a:schemeClr val="bg1"/>
                    </a:solidFill>
                  </a:tcPr>
                </a:tc>
                <a:tc>
                  <a:txBody>
                    <a:bodyPr/>
                    <a:lstStyle/>
                    <a:p>
                      <a:pPr algn="l"/>
                      <a:r>
                        <a:rPr lang="en-US" sz="1000" b="1" dirty="0">
                          <a:solidFill>
                            <a:srgbClr val="C00000"/>
                          </a:solidFill>
                          <a:latin typeface="Times New Roman" panose="02020603050405020304" pitchFamily="18" charset="0"/>
                          <a:cs typeface="Times New Roman" panose="02020603050405020304" pitchFamily="18" charset="0"/>
                        </a:rPr>
                        <a:t>4:   -B</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3</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4</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5</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3</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0</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T</a:t>
                      </a:r>
                    </a:p>
                  </a:txBody>
                  <a:tcPr marL="187569" marR="187569" marT="93785" marB="93785">
                    <a:solidFill>
                      <a:schemeClr val="bg1"/>
                    </a:solidFill>
                  </a:tcPr>
                </a:tc>
                <a:extLst>
                  <a:ext uri="{0D108BD9-81ED-4DB2-BD59-A6C34878D82A}">
                    <a16:rowId xmlns:a16="http://schemas.microsoft.com/office/drawing/2014/main" val="10001"/>
                  </a:ext>
                </a:extLst>
              </a:tr>
              <a:tr h="343877">
                <a:tc>
                  <a:txBody>
                    <a:bodyPr/>
                    <a:lstStyle/>
                    <a:p>
                      <a:pPr algn="ctr"/>
                      <a:r>
                        <a:rPr lang="en-US" sz="1000" b="1" dirty="0">
                          <a:latin typeface="Times New Roman" panose="02020603050405020304" pitchFamily="18" charset="0"/>
                          <a:cs typeface="Times New Roman" panose="02020603050405020304" pitchFamily="18" charset="0"/>
                        </a:rPr>
                        <a:t>B</a:t>
                      </a:r>
                    </a:p>
                  </a:txBody>
                  <a:tcPr marL="187569" marR="187569" marT="93785" marB="93785">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lnL w="12700" cap="flat" cmpd="sng" algn="ctr">
                      <a:solidFill>
                        <a:schemeClr val="tx1"/>
                      </a:solidFill>
                      <a:prstDash val="solid"/>
                      <a:round/>
                      <a:headEnd type="none" w="med" len="med"/>
                      <a:tailEnd type="none" w="med" len="med"/>
                    </a:lnL>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solidFill>
                      <a:schemeClr val="bg1"/>
                    </a:solidFill>
                  </a:tcPr>
                </a:tc>
                <a:tc>
                  <a:txBody>
                    <a:bodyPr/>
                    <a:lstStyle/>
                    <a:p>
                      <a:pPr algn="l"/>
                      <a:r>
                        <a:rPr lang="en-US" sz="1000" b="1" dirty="0">
                          <a:latin typeface="Times New Roman" panose="02020603050405020304" pitchFamily="18" charset="0"/>
                          <a:cs typeface="Times New Roman" panose="02020603050405020304" pitchFamily="18" charset="0"/>
                        </a:rPr>
                        <a:t>3      </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3</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3</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4</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4</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0</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solidFill>
                      <a:schemeClr val="bg1"/>
                    </a:solidFill>
                  </a:tcPr>
                </a:tc>
                <a:extLst>
                  <a:ext uri="{0D108BD9-81ED-4DB2-BD59-A6C34878D82A}">
                    <a16:rowId xmlns:a16="http://schemas.microsoft.com/office/drawing/2014/main" val="10002"/>
                  </a:ext>
                </a:extLst>
              </a:tr>
              <a:tr h="343877">
                <a:tc>
                  <a:txBody>
                    <a:bodyPr/>
                    <a:lstStyle/>
                    <a:p>
                      <a:pPr algn="ctr"/>
                      <a:r>
                        <a:rPr lang="en-US" sz="1000" b="1" dirty="0">
                          <a:latin typeface="Times New Roman" panose="02020603050405020304" pitchFamily="18" charset="0"/>
                          <a:cs typeface="Times New Roman" panose="02020603050405020304" pitchFamily="18" charset="0"/>
                        </a:rPr>
                        <a:t>C</a:t>
                      </a:r>
                    </a:p>
                  </a:txBody>
                  <a:tcPr marL="187569" marR="187569" marT="93785" marB="93785">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lnL w="12700" cap="flat" cmpd="sng" algn="ctr">
                      <a:solidFill>
                        <a:schemeClr val="tx1"/>
                      </a:solidFill>
                      <a:prstDash val="solid"/>
                      <a:round/>
                      <a:headEnd type="none" w="med" len="med"/>
                      <a:tailEnd type="none" w="med" len="med"/>
                    </a:lnL>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solidFill>
                      <a:schemeClr val="bg1"/>
                    </a:solidFill>
                  </a:tcPr>
                </a:tc>
                <a:tc>
                  <a:txBody>
                    <a:bodyPr/>
                    <a:lstStyle/>
                    <a:p>
                      <a:pPr algn="l"/>
                      <a:r>
                        <a:rPr lang="en-US" sz="1000" b="1" dirty="0">
                          <a:latin typeface="Times New Roman" panose="02020603050405020304" pitchFamily="18" charset="0"/>
                          <a:cs typeface="Times New Roman" panose="02020603050405020304" pitchFamily="18" charset="0"/>
                        </a:rPr>
                        <a:t>3</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3</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3</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5</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4</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0</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solidFill>
                      <a:schemeClr val="bg1"/>
                    </a:solidFill>
                  </a:tcPr>
                </a:tc>
                <a:extLst>
                  <a:ext uri="{0D108BD9-81ED-4DB2-BD59-A6C34878D82A}">
                    <a16:rowId xmlns:a16="http://schemas.microsoft.com/office/drawing/2014/main" val="10003"/>
                  </a:ext>
                </a:extLst>
              </a:tr>
            </a:tbl>
          </a:graphicData>
        </a:graphic>
      </p:graphicFrame>
      <p:sp>
        <p:nvSpPr>
          <p:cNvPr id="69" name="Explosion 1 68"/>
          <p:cNvSpPr>
            <a:spLocks noChangeAspect="1"/>
          </p:cNvSpPr>
          <p:nvPr/>
        </p:nvSpPr>
        <p:spPr>
          <a:xfrm>
            <a:off x="1598273" y="5492107"/>
            <a:ext cx="132029" cy="93785"/>
          </a:xfrm>
          <a:prstGeom prst="irregularSeal1">
            <a:avLst/>
          </a:prstGeom>
          <a:solidFill>
            <a:srgbClr val="FFFF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92"/>
          </a:p>
        </p:txBody>
      </p:sp>
      <p:sp>
        <p:nvSpPr>
          <p:cNvPr id="4" name="Oval 3"/>
          <p:cNvSpPr/>
          <p:nvPr/>
        </p:nvSpPr>
        <p:spPr>
          <a:xfrm>
            <a:off x="542408" y="4028945"/>
            <a:ext cx="2251971" cy="3859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41" b="1" dirty="0">
              <a:solidFill>
                <a:srgbClr val="C00000"/>
              </a:solidFill>
              <a:latin typeface="Times New Roman" panose="02020603050405020304" pitchFamily="18" charset="0"/>
              <a:cs typeface="Times New Roman" panose="02020603050405020304" pitchFamily="18" charset="0"/>
            </a:endParaRPr>
          </a:p>
        </p:txBody>
      </p:sp>
      <p:sp>
        <p:nvSpPr>
          <p:cNvPr id="5" name="Oval 4"/>
          <p:cNvSpPr/>
          <p:nvPr/>
        </p:nvSpPr>
        <p:spPr>
          <a:xfrm>
            <a:off x="3059286" y="4028945"/>
            <a:ext cx="2251971" cy="3859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41" dirty="0">
              <a:latin typeface="Times New Roman" panose="02020603050405020304" pitchFamily="18" charset="0"/>
              <a:cs typeface="Times New Roman" panose="02020603050405020304" pitchFamily="18" charset="0"/>
            </a:endParaRPr>
          </a:p>
        </p:txBody>
      </p:sp>
      <p:sp>
        <p:nvSpPr>
          <p:cNvPr id="6" name="Oval 5"/>
          <p:cNvSpPr/>
          <p:nvPr/>
        </p:nvSpPr>
        <p:spPr>
          <a:xfrm>
            <a:off x="1251792" y="3030137"/>
            <a:ext cx="3796018" cy="38590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41" b="1" dirty="0">
              <a:solidFill>
                <a:srgbClr val="C00000"/>
              </a:solidFill>
              <a:latin typeface="Times New Roman" panose="02020603050405020304" pitchFamily="18" charset="0"/>
              <a:cs typeface="Times New Roman" panose="02020603050405020304" pitchFamily="18" charset="0"/>
            </a:endParaRPr>
          </a:p>
        </p:txBody>
      </p:sp>
      <p:sp>
        <p:nvSpPr>
          <p:cNvPr id="7" name="Oval 6"/>
          <p:cNvSpPr/>
          <p:nvPr/>
        </p:nvSpPr>
        <p:spPr>
          <a:xfrm>
            <a:off x="2142774" y="3098235"/>
            <a:ext cx="245266" cy="249701"/>
          </a:xfrm>
          <a:prstGeom prst="ellipse">
            <a:avLst/>
          </a:prstGeom>
          <a:solidFill>
            <a:schemeClr val="bg1"/>
          </a:solidFill>
          <a:ln w="25400"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1" b="1" dirty="0">
                <a:solidFill>
                  <a:srgbClr val="C00000"/>
                </a:solidFill>
                <a:latin typeface="Times New Roman" panose="02020603050405020304" pitchFamily="18" charset="0"/>
                <a:cs typeface="Times New Roman" panose="02020603050405020304" pitchFamily="18" charset="0"/>
              </a:rPr>
              <a:t>A</a:t>
            </a:r>
          </a:p>
        </p:txBody>
      </p:sp>
      <p:sp>
        <p:nvSpPr>
          <p:cNvPr id="8" name="Oval 7"/>
          <p:cNvSpPr/>
          <p:nvPr/>
        </p:nvSpPr>
        <p:spPr>
          <a:xfrm>
            <a:off x="3913383" y="3098235"/>
            <a:ext cx="245266" cy="2497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1" b="1" dirty="0">
                <a:solidFill>
                  <a:srgbClr val="C00000"/>
                </a:solidFill>
                <a:latin typeface="Times New Roman" panose="02020603050405020304" pitchFamily="18" charset="0"/>
                <a:cs typeface="Times New Roman" panose="02020603050405020304" pitchFamily="18" charset="0"/>
              </a:rPr>
              <a:t>C</a:t>
            </a:r>
          </a:p>
        </p:txBody>
      </p:sp>
      <p:sp>
        <p:nvSpPr>
          <p:cNvPr id="9" name="Oval 8"/>
          <p:cNvSpPr/>
          <p:nvPr/>
        </p:nvSpPr>
        <p:spPr>
          <a:xfrm>
            <a:off x="3036590" y="3098235"/>
            <a:ext cx="245266" cy="249701"/>
          </a:xfrm>
          <a:prstGeom prst="ellipse">
            <a:avLst/>
          </a:prstGeom>
          <a:solidFill>
            <a:schemeClr val="bg1"/>
          </a:solidFill>
          <a:ln w="25400"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1" b="1" dirty="0">
                <a:solidFill>
                  <a:srgbClr val="C00000"/>
                </a:solidFill>
                <a:latin typeface="Times New Roman" panose="02020603050405020304" pitchFamily="18" charset="0"/>
                <a:cs typeface="Times New Roman" panose="02020603050405020304" pitchFamily="18" charset="0"/>
              </a:rPr>
              <a:t>B</a:t>
            </a:r>
          </a:p>
        </p:txBody>
      </p:sp>
      <p:sp>
        <p:nvSpPr>
          <p:cNvPr id="10" name="Oval 9"/>
          <p:cNvSpPr/>
          <p:nvPr/>
        </p:nvSpPr>
        <p:spPr>
          <a:xfrm>
            <a:off x="1563919" y="4097043"/>
            <a:ext cx="245266" cy="2497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1" b="1" dirty="0">
                <a:solidFill>
                  <a:srgbClr val="C00000"/>
                </a:solidFill>
                <a:latin typeface="Times New Roman" panose="02020603050405020304" pitchFamily="18" charset="0"/>
                <a:cs typeface="Times New Roman" panose="02020603050405020304" pitchFamily="18" charset="0"/>
              </a:rPr>
              <a:t>B</a:t>
            </a:r>
          </a:p>
        </p:txBody>
      </p:sp>
      <p:sp>
        <p:nvSpPr>
          <p:cNvPr id="11" name="Oval 10"/>
          <p:cNvSpPr/>
          <p:nvPr/>
        </p:nvSpPr>
        <p:spPr>
          <a:xfrm>
            <a:off x="1122682" y="4097043"/>
            <a:ext cx="245266" cy="249701"/>
          </a:xfrm>
          <a:prstGeom prst="ellipse">
            <a:avLst/>
          </a:prstGeom>
          <a:solidFill>
            <a:schemeClr val="bg1"/>
          </a:solidFill>
          <a:ln w="254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1" b="1" dirty="0">
                <a:solidFill>
                  <a:srgbClr val="C00000"/>
                </a:solidFill>
                <a:latin typeface="Times New Roman" panose="02020603050405020304" pitchFamily="18" charset="0"/>
                <a:cs typeface="Times New Roman" panose="02020603050405020304" pitchFamily="18" charset="0"/>
              </a:rPr>
              <a:t>A</a:t>
            </a:r>
          </a:p>
        </p:txBody>
      </p:sp>
      <p:sp>
        <p:nvSpPr>
          <p:cNvPr id="12" name="Oval 11"/>
          <p:cNvSpPr/>
          <p:nvPr/>
        </p:nvSpPr>
        <p:spPr>
          <a:xfrm>
            <a:off x="1983878" y="4097043"/>
            <a:ext cx="245266" cy="2497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1" b="1" dirty="0">
                <a:solidFill>
                  <a:srgbClr val="C00000"/>
                </a:solidFill>
                <a:latin typeface="Times New Roman" panose="02020603050405020304" pitchFamily="18" charset="0"/>
                <a:cs typeface="Times New Roman" panose="02020603050405020304" pitchFamily="18" charset="0"/>
              </a:rPr>
              <a:t>C</a:t>
            </a:r>
          </a:p>
        </p:txBody>
      </p:sp>
      <p:sp>
        <p:nvSpPr>
          <p:cNvPr id="13" name="Oval 12"/>
          <p:cNvSpPr/>
          <p:nvPr/>
        </p:nvSpPr>
        <p:spPr>
          <a:xfrm>
            <a:off x="4089314" y="4097043"/>
            <a:ext cx="245266" cy="249701"/>
          </a:xfrm>
          <a:prstGeom prst="ellipse">
            <a:avLst/>
          </a:prstGeom>
          <a:solidFill>
            <a:schemeClr val="bg1"/>
          </a:solidFill>
          <a:ln w="254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1" b="1" dirty="0">
                <a:solidFill>
                  <a:srgbClr val="C00000"/>
                </a:solidFill>
                <a:latin typeface="Times New Roman" panose="02020603050405020304" pitchFamily="18" charset="0"/>
                <a:cs typeface="Times New Roman" panose="02020603050405020304" pitchFamily="18" charset="0"/>
              </a:rPr>
              <a:t>B</a:t>
            </a:r>
          </a:p>
        </p:txBody>
      </p:sp>
      <p:sp>
        <p:nvSpPr>
          <p:cNvPr id="14" name="Oval 13"/>
          <p:cNvSpPr/>
          <p:nvPr/>
        </p:nvSpPr>
        <p:spPr>
          <a:xfrm>
            <a:off x="3648079" y="4097043"/>
            <a:ext cx="245266" cy="2497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1" b="1" dirty="0">
                <a:solidFill>
                  <a:srgbClr val="C00000"/>
                </a:solidFill>
                <a:latin typeface="Times New Roman" panose="02020603050405020304" pitchFamily="18" charset="0"/>
                <a:cs typeface="Times New Roman" panose="02020603050405020304" pitchFamily="18" charset="0"/>
              </a:rPr>
              <a:t>A</a:t>
            </a:r>
          </a:p>
        </p:txBody>
      </p:sp>
      <p:sp>
        <p:nvSpPr>
          <p:cNvPr id="15" name="Oval 14"/>
          <p:cNvSpPr/>
          <p:nvPr/>
        </p:nvSpPr>
        <p:spPr>
          <a:xfrm>
            <a:off x="4509273" y="4097043"/>
            <a:ext cx="245266" cy="2497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1" b="1" dirty="0">
                <a:solidFill>
                  <a:srgbClr val="C00000"/>
                </a:solidFill>
                <a:latin typeface="Times New Roman" panose="02020603050405020304" pitchFamily="18" charset="0"/>
                <a:cs typeface="Times New Roman" panose="02020603050405020304" pitchFamily="18" charset="0"/>
              </a:rPr>
              <a:t>C</a:t>
            </a:r>
          </a:p>
        </p:txBody>
      </p:sp>
      <p:cxnSp>
        <p:nvCxnSpPr>
          <p:cNvPr id="17" name="Straight Connector 16"/>
          <p:cNvCxnSpPr>
            <a:stCxn id="7" idx="3"/>
            <a:endCxn id="11" idx="7"/>
          </p:cNvCxnSpPr>
          <p:nvPr/>
        </p:nvCxnSpPr>
        <p:spPr>
          <a:xfrm flipH="1">
            <a:off x="1332026" y="3311362"/>
            <a:ext cx="846663" cy="82224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14" idx="1"/>
          </p:cNvCxnSpPr>
          <p:nvPr/>
        </p:nvCxnSpPr>
        <p:spPr>
          <a:xfrm>
            <a:off x="2275108" y="3347934"/>
            <a:ext cx="1408886" cy="78567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10" idx="7"/>
          </p:cNvCxnSpPr>
          <p:nvPr/>
        </p:nvCxnSpPr>
        <p:spPr>
          <a:xfrm flipH="1">
            <a:off x="1773271" y="3317041"/>
            <a:ext cx="1333627" cy="81656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13" idx="0"/>
          </p:cNvCxnSpPr>
          <p:nvPr/>
        </p:nvCxnSpPr>
        <p:spPr>
          <a:xfrm>
            <a:off x="3202659" y="3353609"/>
            <a:ext cx="1009288" cy="743432"/>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endCxn id="12" idx="0"/>
          </p:cNvCxnSpPr>
          <p:nvPr/>
        </p:nvCxnSpPr>
        <p:spPr>
          <a:xfrm flipH="1">
            <a:off x="2106514" y="3387978"/>
            <a:ext cx="1951904" cy="709063"/>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endCxn id="15" idx="0"/>
          </p:cNvCxnSpPr>
          <p:nvPr/>
        </p:nvCxnSpPr>
        <p:spPr>
          <a:xfrm>
            <a:off x="4154188" y="3424549"/>
            <a:ext cx="477721" cy="67249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nvGrpSpPr>
          <p:cNvPr id="70" name="Group 69"/>
          <p:cNvGrpSpPr/>
          <p:nvPr/>
        </p:nvGrpSpPr>
        <p:grpSpPr>
          <a:xfrm>
            <a:off x="1251792" y="4329712"/>
            <a:ext cx="3322222" cy="1407415"/>
            <a:chOff x="1127759" y="1889756"/>
            <a:chExt cx="2595162" cy="1306290"/>
          </a:xfrm>
        </p:grpSpPr>
        <p:cxnSp>
          <p:nvCxnSpPr>
            <p:cNvPr id="31" name="Straight Connector 30"/>
            <p:cNvCxnSpPr/>
            <p:nvPr/>
          </p:nvCxnSpPr>
          <p:spPr>
            <a:xfrm>
              <a:off x="1127759" y="1955074"/>
              <a:ext cx="0" cy="1240972"/>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454330" y="1955075"/>
              <a:ext cx="5906" cy="1059345"/>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776551" y="1955074"/>
              <a:ext cx="0" cy="1240972"/>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074129" y="1889756"/>
              <a:ext cx="0" cy="124097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3394973" y="1889756"/>
              <a:ext cx="5727" cy="904841"/>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22921" y="1889756"/>
              <a:ext cx="0" cy="1240972"/>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8" name="Straight Arrow Connector 37"/>
          <p:cNvCxnSpPr/>
          <p:nvPr/>
        </p:nvCxnSpPr>
        <p:spPr>
          <a:xfrm>
            <a:off x="1251793" y="4545372"/>
            <a:ext cx="425625" cy="181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1248955" y="4568066"/>
            <a:ext cx="893819" cy="79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1212061" y="4743997"/>
            <a:ext cx="425625" cy="181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1209226" y="4766694"/>
            <a:ext cx="893819" cy="79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1257458" y="4970996"/>
            <a:ext cx="425625" cy="181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1254621" y="4993691"/>
            <a:ext cx="893819" cy="79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1257464" y="5175302"/>
            <a:ext cx="425625" cy="181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1254627" y="5197998"/>
            <a:ext cx="893819" cy="79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1266689" y="5388955"/>
            <a:ext cx="858347" cy="1504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1265975" y="5413643"/>
            <a:ext cx="342053" cy="229957"/>
          </a:xfrm>
          <a:prstGeom prst="straightConnector1">
            <a:avLst/>
          </a:prstGeom>
          <a:ln>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3752507" y="4560643"/>
            <a:ext cx="405024" cy="809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4154137" y="4536330"/>
            <a:ext cx="419873" cy="1736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3752505" y="4836036"/>
            <a:ext cx="405024" cy="809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4154136" y="4811722"/>
            <a:ext cx="419875" cy="1703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a:off x="3743455" y="5079021"/>
            <a:ext cx="405024" cy="809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4145083" y="5054707"/>
            <a:ext cx="415889" cy="1738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a:off x="3828934" y="5370613"/>
            <a:ext cx="328597" cy="107906"/>
          </a:xfrm>
          <a:prstGeom prst="straightConnector1">
            <a:avLst/>
          </a:prstGeom>
          <a:ln>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4154133" y="5346301"/>
            <a:ext cx="419877" cy="1040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Freeform 60"/>
          <p:cNvSpPr/>
          <p:nvPr/>
        </p:nvSpPr>
        <p:spPr>
          <a:xfrm>
            <a:off x="837517" y="5282881"/>
            <a:ext cx="4124896" cy="329590"/>
          </a:xfrm>
          <a:custGeom>
            <a:avLst/>
            <a:gdLst>
              <a:gd name="connsiteX0" fmla="*/ 0 w 3222172"/>
              <a:gd name="connsiteY0" fmla="*/ 35021 h 252885"/>
              <a:gd name="connsiteX1" fmla="*/ 435429 w 3222172"/>
              <a:gd name="connsiteY1" fmla="*/ 17604 h 252885"/>
              <a:gd name="connsiteX2" fmla="*/ 844732 w 3222172"/>
              <a:gd name="connsiteY2" fmla="*/ 252736 h 252885"/>
              <a:gd name="connsiteX3" fmla="*/ 1463040 w 3222172"/>
              <a:gd name="connsiteY3" fmla="*/ 52438 h 252885"/>
              <a:gd name="connsiteX4" fmla="*/ 2403566 w 3222172"/>
              <a:gd name="connsiteY4" fmla="*/ 8896 h 252885"/>
              <a:gd name="connsiteX5" fmla="*/ 2812869 w 3222172"/>
              <a:gd name="connsiteY5" fmla="*/ 165650 h 252885"/>
              <a:gd name="connsiteX6" fmla="*/ 3222172 w 3222172"/>
              <a:gd name="connsiteY6" fmla="*/ 113398 h 2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2172" h="252885">
                <a:moveTo>
                  <a:pt x="0" y="35021"/>
                </a:moveTo>
                <a:cubicBezTo>
                  <a:pt x="147320" y="8169"/>
                  <a:pt x="294640" y="-18682"/>
                  <a:pt x="435429" y="17604"/>
                </a:cubicBezTo>
                <a:cubicBezTo>
                  <a:pt x="576218" y="53890"/>
                  <a:pt x="673464" y="246930"/>
                  <a:pt x="844732" y="252736"/>
                </a:cubicBezTo>
                <a:cubicBezTo>
                  <a:pt x="1016000" y="258542"/>
                  <a:pt x="1203234" y="93078"/>
                  <a:pt x="1463040" y="52438"/>
                </a:cubicBezTo>
                <a:cubicBezTo>
                  <a:pt x="1722846" y="11798"/>
                  <a:pt x="2178595" y="-9973"/>
                  <a:pt x="2403566" y="8896"/>
                </a:cubicBezTo>
                <a:cubicBezTo>
                  <a:pt x="2628538" y="27765"/>
                  <a:pt x="2676435" y="148233"/>
                  <a:pt x="2812869" y="165650"/>
                </a:cubicBezTo>
                <a:cubicBezTo>
                  <a:pt x="2949303" y="183067"/>
                  <a:pt x="3085737" y="148232"/>
                  <a:pt x="3222172" y="11339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7">
              <a:latin typeface="Times New Roman" panose="02020603050405020304" pitchFamily="18" charset="0"/>
              <a:cs typeface="Times New Roman" panose="02020603050405020304" pitchFamily="18" charset="0"/>
            </a:endParaRPr>
          </a:p>
        </p:txBody>
      </p:sp>
      <p:sp>
        <p:nvSpPr>
          <p:cNvPr id="71" name="TextBox 70"/>
          <p:cNvSpPr txBox="1"/>
          <p:nvPr/>
        </p:nvSpPr>
        <p:spPr>
          <a:xfrm>
            <a:off x="755869" y="4338995"/>
            <a:ext cx="911385" cy="1228798"/>
          </a:xfrm>
          <a:prstGeom prst="rect">
            <a:avLst/>
          </a:prstGeom>
          <a:noFill/>
        </p:spPr>
        <p:txBody>
          <a:bodyPr wrap="square" rtlCol="0">
            <a:spAutoFit/>
          </a:bodyPr>
          <a:lstStyle/>
          <a:p>
            <a:r>
              <a:rPr lang="en-US" sz="1231" b="1" dirty="0">
                <a:latin typeface="Times New Roman" panose="02020603050405020304" pitchFamily="18" charset="0"/>
                <a:cs typeface="Times New Roman" panose="02020603050405020304" pitchFamily="18" charset="0"/>
              </a:rPr>
              <a:t>m</a:t>
            </a:r>
            <a:r>
              <a:rPr lang="en-US" sz="1231" b="1" baseline="-25000" dirty="0">
                <a:latin typeface="Times New Roman" panose="02020603050405020304" pitchFamily="18" charset="0"/>
                <a:cs typeface="Times New Roman" panose="02020603050405020304" pitchFamily="18" charset="0"/>
              </a:rPr>
              <a:t>A:1</a:t>
            </a:r>
            <a:endParaRPr lang="en-US" sz="1231" b="1" dirty="0">
              <a:latin typeface="Times New Roman" panose="02020603050405020304" pitchFamily="18" charset="0"/>
              <a:cs typeface="Times New Roman" panose="02020603050405020304" pitchFamily="18" charset="0"/>
            </a:endParaRPr>
          </a:p>
          <a:p>
            <a:r>
              <a:rPr lang="en-US" sz="1231" b="1" dirty="0">
                <a:latin typeface="Times New Roman" panose="02020603050405020304" pitchFamily="18" charset="0"/>
                <a:cs typeface="Times New Roman" panose="02020603050405020304" pitchFamily="18" charset="0"/>
              </a:rPr>
              <a:t>m</a:t>
            </a:r>
            <a:r>
              <a:rPr lang="en-US" sz="1231" b="1" baseline="-25000" dirty="0">
                <a:latin typeface="Times New Roman" panose="02020603050405020304" pitchFamily="18" charset="0"/>
                <a:cs typeface="Times New Roman" panose="02020603050405020304" pitchFamily="18" charset="0"/>
              </a:rPr>
              <a:t>A:2</a:t>
            </a:r>
            <a:endParaRPr lang="en-US" sz="1231" b="1" dirty="0">
              <a:latin typeface="Times New Roman" panose="02020603050405020304" pitchFamily="18" charset="0"/>
              <a:cs typeface="Times New Roman" panose="02020603050405020304" pitchFamily="18" charset="0"/>
            </a:endParaRPr>
          </a:p>
          <a:p>
            <a:r>
              <a:rPr lang="en-US" sz="1231" b="1" dirty="0">
                <a:latin typeface="Times New Roman" panose="02020603050405020304" pitchFamily="18" charset="0"/>
                <a:cs typeface="Times New Roman" panose="02020603050405020304" pitchFamily="18" charset="0"/>
              </a:rPr>
              <a:t>m</a:t>
            </a:r>
            <a:r>
              <a:rPr lang="en-US" sz="1231" b="1" baseline="-25000" dirty="0">
                <a:latin typeface="Times New Roman" panose="02020603050405020304" pitchFamily="18" charset="0"/>
                <a:cs typeface="Times New Roman" panose="02020603050405020304" pitchFamily="18" charset="0"/>
              </a:rPr>
              <a:t>A:3</a:t>
            </a:r>
            <a:endParaRPr lang="en-US" sz="1231" b="1" dirty="0">
              <a:latin typeface="Times New Roman" panose="02020603050405020304" pitchFamily="18" charset="0"/>
              <a:cs typeface="Times New Roman" panose="02020603050405020304" pitchFamily="18" charset="0"/>
            </a:endParaRPr>
          </a:p>
          <a:p>
            <a:r>
              <a:rPr lang="en-US" sz="1231" b="1" dirty="0">
                <a:latin typeface="Times New Roman" panose="02020603050405020304" pitchFamily="18" charset="0"/>
                <a:cs typeface="Times New Roman" panose="02020603050405020304" pitchFamily="18" charset="0"/>
              </a:rPr>
              <a:t>m</a:t>
            </a:r>
            <a:r>
              <a:rPr lang="en-US" sz="1231" b="1" baseline="-25000" dirty="0">
                <a:latin typeface="Times New Roman" panose="02020603050405020304" pitchFamily="18" charset="0"/>
                <a:cs typeface="Times New Roman" panose="02020603050405020304" pitchFamily="18" charset="0"/>
              </a:rPr>
              <a:t>A:4</a:t>
            </a:r>
            <a:endParaRPr lang="en-US" sz="1231" b="1" dirty="0">
              <a:latin typeface="Times New Roman" panose="02020603050405020304" pitchFamily="18" charset="0"/>
              <a:cs typeface="Times New Roman" panose="02020603050405020304" pitchFamily="18" charset="0"/>
            </a:endParaRPr>
          </a:p>
          <a:p>
            <a:r>
              <a:rPr lang="en-US" sz="1231" b="1" dirty="0">
                <a:latin typeface="Times New Roman" panose="02020603050405020304" pitchFamily="18" charset="0"/>
                <a:cs typeface="Times New Roman" panose="02020603050405020304" pitchFamily="18" charset="0"/>
              </a:rPr>
              <a:t>m</a:t>
            </a:r>
            <a:r>
              <a:rPr lang="en-US" sz="1231" b="1" baseline="-25000" dirty="0">
                <a:latin typeface="Times New Roman" panose="02020603050405020304" pitchFamily="18" charset="0"/>
                <a:cs typeface="Times New Roman" panose="02020603050405020304" pitchFamily="18" charset="0"/>
              </a:rPr>
              <a:t>A:5</a:t>
            </a:r>
            <a:endParaRPr lang="en-US" sz="1231" b="1" dirty="0">
              <a:latin typeface="Times New Roman" panose="02020603050405020304" pitchFamily="18" charset="0"/>
              <a:cs typeface="Times New Roman" panose="02020603050405020304" pitchFamily="18" charset="0"/>
            </a:endParaRPr>
          </a:p>
          <a:p>
            <a:endParaRPr lang="en-US" sz="1231" b="1" dirty="0">
              <a:latin typeface="Times New Roman" panose="02020603050405020304" pitchFamily="18" charset="0"/>
              <a:cs typeface="Times New Roman" panose="02020603050405020304" pitchFamily="18" charset="0"/>
            </a:endParaRPr>
          </a:p>
        </p:txBody>
      </p:sp>
      <p:sp>
        <p:nvSpPr>
          <p:cNvPr id="73" name="TextBox 72"/>
          <p:cNvSpPr txBox="1"/>
          <p:nvPr/>
        </p:nvSpPr>
        <p:spPr>
          <a:xfrm>
            <a:off x="3919276" y="4323298"/>
            <a:ext cx="913370" cy="944618"/>
          </a:xfrm>
          <a:prstGeom prst="rect">
            <a:avLst/>
          </a:prstGeom>
          <a:noFill/>
        </p:spPr>
        <p:txBody>
          <a:bodyPr wrap="square" rtlCol="0">
            <a:spAutoFit/>
          </a:bodyPr>
          <a:lstStyle/>
          <a:p>
            <a:r>
              <a:rPr lang="en-US" sz="1231" b="1" dirty="0">
                <a:latin typeface="Times New Roman" panose="02020603050405020304" pitchFamily="18" charset="0"/>
                <a:cs typeface="Times New Roman" panose="02020603050405020304" pitchFamily="18" charset="0"/>
              </a:rPr>
              <a:t>m</a:t>
            </a:r>
            <a:r>
              <a:rPr lang="en-US" sz="1231" b="1" baseline="-25000" dirty="0">
                <a:latin typeface="Times New Roman" panose="02020603050405020304" pitchFamily="18" charset="0"/>
                <a:cs typeface="Times New Roman" panose="02020603050405020304" pitchFamily="18" charset="0"/>
              </a:rPr>
              <a:t>B:1</a:t>
            </a:r>
            <a:endParaRPr lang="en-US" sz="1231" b="1" dirty="0">
              <a:latin typeface="Times New Roman" panose="02020603050405020304" pitchFamily="18" charset="0"/>
              <a:cs typeface="Times New Roman" panose="02020603050405020304" pitchFamily="18" charset="0"/>
            </a:endParaRPr>
          </a:p>
          <a:p>
            <a:endParaRPr lang="en-US" sz="410" b="1" dirty="0">
              <a:latin typeface="Times New Roman" panose="02020603050405020304" pitchFamily="18" charset="0"/>
              <a:cs typeface="Times New Roman" panose="02020603050405020304" pitchFamily="18" charset="0"/>
            </a:endParaRPr>
          </a:p>
          <a:p>
            <a:r>
              <a:rPr lang="en-US" sz="1231" b="1" dirty="0">
                <a:latin typeface="Times New Roman" panose="02020603050405020304" pitchFamily="18" charset="0"/>
                <a:cs typeface="Times New Roman" panose="02020603050405020304" pitchFamily="18" charset="0"/>
              </a:rPr>
              <a:t>m</a:t>
            </a:r>
            <a:r>
              <a:rPr lang="en-US" sz="1231" b="1" baseline="-25000" dirty="0">
                <a:latin typeface="Times New Roman" panose="02020603050405020304" pitchFamily="18" charset="0"/>
                <a:cs typeface="Times New Roman" panose="02020603050405020304" pitchFamily="18" charset="0"/>
              </a:rPr>
              <a:t>B:2</a:t>
            </a:r>
            <a:endParaRPr lang="en-US" sz="1231" b="1" dirty="0">
              <a:latin typeface="Times New Roman" panose="02020603050405020304" pitchFamily="18" charset="0"/>
              <a:cs typeface="Times New Roman" panose="02020603050405020304" pitchFamily="18" charset="0"/>
            </a:endParaRPr>
          </a:p>
          <a:p>
            <a:endParaRPr lang="en-US" sz="205" b="1" dirty="0">
              <a:latin typeface="Times New Roman" panose="02020603050405020304" pitchFamily="18" charset="0"/>
              <a:cs typeface="Times New Roman" panose="02020603050405020304" pitchFamily="18" charset="0"/>
            </a:endParaRPr>
          </a:p>
          <a:p>
            <a:r>
              <a:rPr lang="en-US" sz="1231" b="1" dirty="0">
                <a:latin typeface="Times New Roman" panose="02020603050405020304" pitchFamily="18" charset="0"/>
                <a:cs typeface="Times New Roman" panose="02020603050405020304" pitchFamily="18" charset="0"/>
              </a:rPr>
              <a:t>m</a:t>
            </a:r>
            <a:r>
              <a:rPr lang="en-US" sz="1231" b="1" baseline="-25000" dirty="0">
                <a:latin typeface="Times New Roman" panose="02020603050405020304" pitchFamily="18" charset="0"/>
                <a:cs typeface="Times New Roman" panose="02020603050405020304" pitchFamily="18" charset="0"/>
              </a:rPr>
              <a:t>B:3</a:t>
            </a:r>
            <a:endParaRPr lang="en-US" sz="1231" b="1" dirty="0">
              <a:latin typeface="Times New Roman" panose="02020603050405020304" pitchFamily="18" charset="0"/>
              <a:cs typeface="Times New Roman" panose="02020603050405020304" pitchFamily="18" charset="0"/>
            </a:endParaRPr>
          </a:p>
          <a:p>
            <a:r>
              <a:rPr lang="en-US" sz="1231" b="1" dirty="0">
                <a:latin typeface="Times New Roman" panose="02020603050405020304" pitchFamily="18" charset="0"/>
                <a:cs typeface="Times New Roman" panose="02020603050405020304" pitchFamily="18" charset="0"/>
              </a:rPr>
              <a:t>m</a:t>
            </a:r>
            <a:r>
              <a:rPr lang="en-US" sz="1231" b="1" baseline="-25000" dirty="0">
                <a:latin typeface="Times New Roman" panose="02020603050405020304" pitchFamily="18" charset="0"/>
                <a:cs typeface="Times New Roman" panose="02020603050405020304" pitchFamily="18" charset="0"/>
              </a:rPr>
              <a:t>B:4</a:t>
            </a:r>
            <a:endParaRPr lang="en-US" sz="1231" b="1" dirty="0">
              <a:latin typeface="Times New Roman" panose="02020603050405020304" pitchFamily="18" charset="0"/>
              <a:cs typeface="Times New Roman" panose="02020603050405020304" pitchFamily="18" charset="0"/>
            </a:endParaRPr>
          </a:p>
        </p:txBody>
      </p:sp>
      <p:sp>
        <p:nvSpPr>
          <p:cNvPr id="83" name="TextBox 82"/>
          <p:cNvSpPr txBox="1"/>
          <p:nvPr/>
        </p:nvSpPr>
        <p:spPr>
          <a:xfrm>
            <a:off x="585220" y="2207614"/>
            <a:ext cx="4815608" cy="584775"/>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Derecho group with members {A, B, C}</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in which C is receive-only</a:t>
            </a:r>
          </a:p>
        </p:txBody>
      </p:sp>
      <p:sp>
        <p:nvSpPr>
          <p:cNvPr id="50" name="Explosion 1 49"/>
          <p:cNvSpPr>
            <a:spLocks noChangeAspect="1"/>
          </p:cNvSpPr>
          <p:nvPr/>
        </p:nvSpPr>
        <p:spPr>
          <a:xfrm>
            <a:off x="4107799" y="5263904"/>
            <a:ext cx="132029" cy="93785"/>
          </a:xfrm>
          <a:prstGeom prst="irregularSeal1">
            <a:avLst/>
          </a:prstGeom>
          <a:solidFill>
            <a:srgbClr val="FFFF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92"/>
          </a:p>
        </p:txBody>
      </p:sp>
      <p:sp>
        <p:nvSpPr>
          <p:cNvPr id="97" name="Rectangle 96"/>
          <p:cNvSpPr/>
          <p:nvPr/>
        </p:nvSpPr>
        <p:spPr>
          <a:xfrm>
            <a:off x="5432117" y="2887723"/>
            <a:ext cx="1719385" cy="4757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92"/>
          </a:p>
        </p:txBody>
      </p:sp>
      <p:sp>
        <p:nvSpPr>
          <p:cNvPr id="98" name="TextBox 97"/>
          <p:cNvSpPr txBox="1"/>
          <p:nvPr/>
        </p:nvSpPr>
        <p:spPr>
          <a:xfrm>
            <a:off x="5432117" y="2887725"/>
            <a:ext cx="1719385" cy="369332"/>
          </a:xfrm>
          <a:prstGeom prst="rect">
            <a:avLst/>
          </a:prstGeom>
          <a:noFill/>
        </p:spPr>
        <p:txBody>
          <a:bodyPr wrap="square" rtlCol="0">
            <a:spAutoFit/>
          </a:bodyPr>
          <a:lstStyle/>
          <a:p>
            <a:r>
              <a:rPr lang="en-US" dirty="0"/>
              <a:t>V</a:t>
            </a:r>
            <a:r>
              <a:rPr lang="en-US" baseline="-25000" dirty="0"/>
              <a:t>3</a:t>
            </a:r>
            <a:r>
              <a:rPr lang="en-US" dirty="0"/>
              <a:t> = { </a:t>
            </a:r>
            <a:r>
              <a:rPr lang="en-US" b="1" u="sng" dirty="0"/>
              <a:t>A</a:t>
            </a:r>
            <a:r>
              <a:rPr lang="en-US" dirty="0"/>
              <a:t>, </a:t>
            </a:r>
            <a:r>
              <a:rPr lang="en-US" b="1" u="sng" dirty="0"/>
              <a:t>B</a:t>
            </a:r>
            <a:r>
              <a:rPr lang="en-US" dirty="0"/>
              <a:t>, C }</a:t>
            </a:r>
          </a:p>
        </p:txBody>
      </p:sp>
      <p:sp>
        <p:nvSpPr>
          <p:cNvPr id="101" name="TextBox 100"/>
          <p:cNvSpPr txBox="1"/>
          <p:nvPr/>
        </p:nvSpPr>
        <p:spPr>
          <a:xfrm>
            <a:off x="7204671" y="2805847"/>
            <a:ext cx="3632662" cy="584775"/>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Current view, showing senders A and B</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C is a “receive-only” member</a:t>
            </a:r>
          </a:p>
        </p:txBody>
      </p:sp>
      <p:sp>
        <p:nvSpPr>
          <p:cNvPr id="2" name="TextBox 1"/>
          <p:cNvSpPr txBox="1"/>
          <p:nvPr/>
        </p:nvSpPr>
        <p:spPr>
          <a:xfrm>
            <a:off x="1738708" y="5024364"/>
            <a:ext cx="2053629" cy="471155"/>
          </a:xfrm>
          <a:prstGeom prst="rect">
            <a:avLst/>
          </a:prstGeom>
          <a:noFill/>
        </p:spPr>
        <p:txBody>
          <a:bodyPr wrap="square" rtlCol="0">
            <a:spAutoFit/>
          </a:bodyPr>
          <a:lstStyle/>
          <a:p>
            <a:pPr algn="r"/>
            <a:r>
              <a:rPr lang="en-US" sz="1231" i="1" dirty="0"/>
              <a:t>B fails, resulting in an</a:t>
            </a:r>
            <a:br>
              <a:rPr lang="en-US" sz="1231" i="1" dirty="0"/>
            </a:br>
            <a:r>
              <a:rPr lang="en-US" sz="1231" i="1" dirty="0"/>
              <a:t>uncertain state</a:t>
            </a:r>
          </a:p>
        </p:txBody>
      </p:sp>
      <p:sp>
        <p:nvSpPr>
          <p:cNvPr id="3" name="Title 2"/>
          <p:cNvSpPr>
            <a:spLocks noGrp="1"/>
          </p:cNvSpPr>
          <p:nvPr>
            <p:ph type="title"/>
          </p:nvPr>
        </p:nvSpPr>
        <p:spPr>
          <a:xfrm>
            <a:off x="899317" y="596347"/>
            <a:ext cx="11224365" cy="1131123"/>
          </a:xfrm>
        </p:spPr>
        <p:txBody>
          <a:bodyPr>
            <a:normAutofit/>
          </a:bodyPr>
          <a:lstStyle/>
          <a:p>
            <a:r>
              <a:rPr lang="en-US" sz="4400" b="1" dirty="0">
                <a:solidFill>
                  <a:srgbClr val="C00000"/>
                </a:solidFill>
              </a:rPr>
              <a:t>Implementation: Derecho = RDMC + SST</a:t>
            </a:r>
          </a:p>
        </p:txBody>
      </p:sp>
      <p:sp>
        <p:nvSpPr>
          <p:cNvPr id="16" name="Slide Number Placeholder 15"/>
          <p:cNvSpPr>
            <a:spLocks noGrp="1"/>
          </p:cNvSpPr>
          <p:nvPr>
            <p:ph type="sldNum" sz="quarter" idx="12"/>
          </p:nvPr>
        </p:nvSpPr>
        <p:spPr/>
        <p:txBody>
          <a:bodyPr/>
          <a:lstStyle/>
          <a:p>
            <a:fld id="{26165642-2DC6-4995-8FB3-76453B93C11F}" type="slidenum">
              <a:rPr lang="en-US" smtClean="0"/>
              <a:pPr/>
              <a:t>9</a:t>
            </a:fld>
            <a:endParaRPr lang="en-US"/>
          </a:p>
        </p:txBody>
      </p:sp>
      <p:sp>
        <p:nvSpPr>
          <p:cNvPr id="19" name="Oval 18"/>
          <p:cNvSpPr/>
          <p:nvPr/>
        </p:nvSpPr>
        <p:spPr>
          <a:xfrm>
            <a:off x="9170471" y="596347"/>
            <a:ext cx="1169283" cy="1087173"/>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5042503" y="3952643"/>
            <a:ext cx="6972549" cy="2051562"/>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2220792"/>
      </p:ext>
    </p:extLst>
  </p:cSld>
  <p:clrMapOvr>
    <a:masterClrMapping/>
  </p:clrMapOvr>
  <mc:AlternateContent xmlns:mc="http://schemas.openxmlformats.org/markup-compatibility/2006" xmlns:p14="http://schemas.microsoft.com/office/powerpoint/2010/main">
    <mc:Choice Requires="p14">
      <p:transition spd="slow" p14:dur="2000" advTm="600000"/>
    </mc:Choice>
    <mc:Fallback xmlns="">
      <p:transition spd="slow" advTm="60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randombar(horizontal)">
                                      <p:cBhvr>
                                        <p:cTn id="1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62"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3947</TotalTime>
  <Words>5136</Words>
  <Application>Microsoft Office PowerPoint</Application>
  <PresentationFormat>Widescreen</PresentationFormat>
  <Paragraphs>639</Paragraphs>
  <Slides>46</Slides>
  <Notes>46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Calibri</vt:lpstr>
      <vt:lpstr>Symbol</vt:lpstr>
      <vt:lpstr>Times New Roman</vt:lpstr>
      <vt:lpstr>Tw Cen MT</vt:lpstr>
      <vt:lpstr>Tw Cen MT Condensed</vt:lpstr>
      <vt:lpstr>Wingdings</vt:lpstr>
      <vt:lpstr>Wingdings 3</vt:lpstr>
      <vt:lpstr>Integral</vt:lpstr>
      <vt:lpstr>Everything is Programmable! (But it isn’t necessarily easy…)</vt:lpstr>
      <vt:lpstr>Another Recap</vt:lpstr>
      <vt:lpstr>Life on the edge</vt:lpstr>
      <vt:lpstr>In Lecture 6 we learned about Derecho</vt:lpstr>
      <vt:lpstr>Is Derecho as great as Ken claims?</vt:lpstr>
      <vt:lpstr>Today’s Lecture topic</vt:lpstr>
      <vt:lpstr>Reminder: RDMC: Multicast oN RDMA</vt:lpstr>
      <vt:lpstr>Key idea… and Limitation…</vt:lpstr>
      <vt:lpstr>Implementation: Derecho = RDMC + SST</vt:lpstr>
      <vt:lpstr>Derecho’s Shared State Table</vt:lpstr>
      <vt:lpstr>SST Push operation</vt:lpstr>
      <vt:lpstr>SST Programming</vt:lpstr>
      <vt:lpstr>SST Programming</vt:lpstr>
      <vt:lpstr>Stable and Monotonic predicates</vt:lpstr>
      <vt:lpstr>Stable and Monotonic predicates</vt:lpstr>
      <vt:lpstr>This is not an obvious way to program!</vt:lpstr>
      <vt:lpstr>… Not unusual with new hardware!</vt:lpstr>
      <vt:lpstr>2-phase commit “via” SST</vt:lpstr>
      <vt:lpstr>A long sequence of 2PC actions</vt:lpstr>
      <vt:lpstr>Initial conclusion</vt:lpstr>
      <vt:lpstr>Other accelerators: Similar stories</vt:lpstr>
      <vt:lpstr>Now we know all  about Derecho. </vt:lpstr>
      <vt:lpstr>There is a small issue…</vt:lpstr>
      <vt:lpstr>Infiniband isn’t Ethernet</vt:lpstr>
      <vt:lpstr>Supercomputers love Infiniband</vt:lpstr>
      <vt:lpstr>RDMA on Converged Ethernet: RoCE</vt:lpstr>
      <vt:lpstr>RDMA on Converged Ethernet: RoCE</vt:lpstr>
      <vt:lpstr>“But Does ROCE work??”</vt:lpstr>
      <vt:lpstr>Ethernet “broadcast storms”</vt:lpstr>
      <vt:lpstr>Imagine a massive datacenter</vt:lpstr>
      <vt:lpstr>What does this mean?  “Treats Ethernet multicast as a broadcast”?</vt:lpstr>
      <vt:lpstr>Try to visualize the pattern</vt:lpstr>
      <vt:lpstr>Could RDMA multicast or Derecho trigger such a storm?</vt:lpstr>
      <vt:lpstr>Derecho: The remaining puzzles</vt:lpstr>
      <vt:lpstr>Representative Sad Story</vt:lpstr>
      <vt:lpstr>DCQCN</vt:lpstr>
      <vt:lpstr>Microsoft Azure Set up a red team</vt:lpstr>
      <vt:lpstr>Issues that were identified</vt:lpstr>
      <vt:lpstr>… it still didn’t work</vt:lpstr>
      <vt:lpstr>More limitations</vt:lpstr>
      <vt:lpstr>In the end, they got it running!    </vt:lpstr>
      <vt:lpstr>… So, can you use Derecho on Azure?</vt:lpstr>
      <vt:lpstr>RDMA is just one of many “players”</vt:lpstr>
      <vt:lpstr>Programmable components</vt:lpstr>
      <vt:lpstr>Again, a similar story</vt:lpstr>
      <vt:lpstr>Rough Road Ahead!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5412:  Topics in Cloud Computing</dc:title>
  <dc:creator>ken</dc:creator>
  <cp:lastModifiedBy>Ken Birman</cp:lastModifiedBy>
  <cp:revision>192</cp:revision>
  <dcterms:created xsi:type="dcterms:W3CDTF">2017-12-19T18:11:25Z</dcterms:created>
  <dcterms:modified xsi:type="dcterms:W3CDTF">2018-03-12T13:15:32Z</dcterms:modified>
</cp:coreProperties>
</file>