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56" r:id="rId2"/>
    <p:sldId id="319" r:id="rId3"/>
    <p:sldId id="320" r:id="rId4"/>
    <p:sldId id="340" r:id="rId5"/>
    <p:sldId id="341" r:id="rId6"/>
    <p:sldId id="257" r:id="rId7"/>
    <p:sldId id="315" r:id="rId8"/>
    <p:sldId id="316" r:id="rId9"/>
    <p:sldId id="317" r:id="rId10"/>
    <p:sldId id="336" r:id="rId11"/>
    <p:sldId id="272" r:id="rId12"/>
    <p:sldId id="313" r:id="rId13"/>
    <p:sldId id="318" r:id="rId14"/>
    <p:sldId id="339" r:id="rId15"/>
    <p:sldId id="326" r:id="rId16"/>
    <p:sldId id="329" r:id="rId17"/>
    <p:sldId id="330" r:id="rId18"/>
    <p:sldId id="328" r:id="rId19"/>
    <p:sldId id="331" r:id="rId20"/>
    <p:sldId id="344" r:id="rId21"/>
    <p:sldId id="262" r:id="rId22"/>
    <p:sldId id="263" r:id="rId23"/>
    <p:sldId id="332" r:id="rId24"/>
    <p:sldId id="338" r:id="rId25"/>
    <p:sldId id="337" r:id="rId26"/>
    <p:sldId id="258" r:id="rId27"/>
    <p:sldId id="266" r:id="rId28"/>
    <p:sldId id="259" r:id="rId29"/>
    <p:sldId id="274" r:id="rId30"/>
    <p:sldId id="275" r:id="rId31"/>
    <p:sldId id="276" r:id="rId32"/>
    <p:sldId id="277" r:id="rId33"/>
    <p:sldId id="284" r:id="rId34"/>
    <p:sldId id="343" r:id="rId35"/>
    <p:sldId id="279" r:id="rId36"/>
    <p:sldId id="280" r:id="rId37"/>
    <p:sldId id="281" r:id="rId38"/>
    <p:sldId id="282" r:id="rId39"/>
    <p:sldId id="283" r:id="rId40"/>
    <p:sldId id="285" r:id="rId41"/>
    <p:sldId id="286" r:id="rId42"/>
    <p:sldId id="287" r:id="rId43"/>
    <p:sldId id="335" r:id="rId44"/>
    <p:sldId id="288" r:id="rId45"/>
    <p:sldId id="289" r:id="rId46"/>
    <p:sldId id="292" r:id="rId47"/>
    <p:sldId id="293" r:id="rId48"/>
    <p:sldId id="294" r:id="rId49"/>
    <p:sldId id="295" r:id="rId50"/>
    <p:sldId id="303" r:id="rId51"/>
    <p:sldId id="304" r:id="rId52"/>
    <p:sldId id="306" r:id="rId53"/>
    <p:sldId id="307" r:id="rId54"/>
    <p:sldId id="310" r:id="rId55"/>
    <p:sldId id="323" r:id="rId56"/>
    <p:sldId id="311" r:id="rId57"/>
    <p:sldId id="342"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1C459E-8AFD-4C88-A45E-D59C9A3879A0}">
          <p14:sldIdLst>
            <p14:sldId id="256"/>
            <p14:sldId id="319"/>
            <p14:sldId id="320"/>
            <p14:sldId id="340"/>
            <p14:sldId id="341"/>
            <p14:sldId id="257"/>
            <p14:sldId id="315"/>
            <p14:sldId id="316"/>
            <p14:sldId id="317"/>
            <p14:sldId id="336"/>
            <p14:sldId id="272"/>
            <p14:sldId id="313"/>
            <p14:sldId id="318"/>
            <p14:sldId id="339"/>
            <p14:sldId id="326"/>
            <p14:sldId id="329"/>
            <p14:sldId id="330"/>
            <p14:sldId id="328"/>
            <p14:sldId id="331"/>
            <p14:sldId id="344"/>
            <p14:sldId id="262"/>
            <p14:sldId id="263"/>
            <p14:sldId id="332"/>
            <p14:sldId id="338"/>
            <p14:sldId id="337"/>
            <p14:sldId id="258"/>
            <p14:sldId id="266"/>
            <p14:sldId id="259"/>
            <p14:sldId id="274"/>
            <p14:sldId id="275"/>
            <p14:sldId id="276"/>
            <p14:sldId id="277"/>
            <p14:sldId id="284"/>
            <p14:sldId id="343"/>
            <p14:sldId id="279"/>
            <p14:sldId id="280"/>
            <p14:sldId id="281"/>
            <p14:sldId id="282"/>
            <p14:sldId id="283"/>
            <p14:sldId id="285"/>
            <p14:sldId id="286"/>
            <p14:sldId id="287"/>
            <p14:sldId id="335"/>
            <p14:sldId id="288"/>
            <p14:sldId id="289"/>
            <p14:sldId id="292"/>
            <p14:sldId id="293"/>
            <p14:sldId id="294"/>
            <p14:sldId id="295"/>
            <p14:sldId id="303"/>
            <p14:sldId id="304"/>
            <p14:sldId id="306"/>
            <p14:sldId id="307"/>
            <p14:sldId id="310"/>
            <p14:sldId id="323"/>
            <p14:sldId id="311"/>
            <p14:sldId id="34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FFFFFF"/>
    <a:srgbClr val="92D05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 Id="rId4"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3/10/2018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4234094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math specification for membership tracking.</a:t>
            </a:r>
            <a:br>
              <a:rPr lang="en-US" dirty="0" smtClean="0"/>
            </a:br>
            <a:r>
              <a:rPr lang="en-US" dirty="0" smtClean="0"/>
              <a:t/>
            </a:r>
            <a:br>
              <a:rPr lang="en-US" dirty="0" smtClean="0"/>
            </a:br>
            <a:r>
              <a:rPr lang="en-US" dirty="0" smtClean="0"/>
              <a:t>Please see the Derecho paper or the textbook.</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10</a:t>
            </a:fld>
            <a:endParaRPr lang="en-US"/>
          </a:p>
        </p:txBody>
      </p:sp>
    </p:spTree>
    <p:extLst>
      <p:ext uri="{BB962C8B-B14F-4D97-AF65-F5344CB8AC3E}">
        <p14:creationId xmlns:p14="http://schemas.microsoft.com/office/powerpoint/2010/main" val="3528549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illustrated here, the job of the membership system is to make it all seem magically clean and simple.  Processes join or leave or crash and the manager reports these events in a clean way.  It even initializes joining processes (heavy arrows).  </a:t>
            </a:r>
          </a:p>
          <a:p>
            <a:endParaRPr lang="en-US" dirty="0"/>
          </a:p>
          <a:p>
            <a:r>
              <a:rPr lang="en-US" dirty="0" smtClean="0"/>
              <a:t>How?  By asking some process to make a checkpoint, then asking the new guy to load it.  How?  Using </a:t>
            </a:r>
            <a:r>
              <a:rPr lang="en-US" dirty="0" err="1" smtClean="0"/>
              <a:t>upcalls</a:t>
            </a:r>
            <a:r>
              <a:rPr lang="en-US" dirty="0" smtClean="0"/>
              <a:t> to the software: event notifications.  How?  Through an API a lot like a GUI designer tool might offer.</a:t>
            </a:r>
          </a:p>
          <a:p>
            <a:endParaRPr lang="en-US" dirty="0"/>
          </a:p>
          <a:p>
            <a:r>
              <a:rPr lang="en-US" dirty="0" smtClean="0"/>
              <a:t>Failures are usually sensed by timeout or by the OS, if a process crashed (but honestly, solid software rarely crashes.  Computers crash, though.  Remember those three R’s?)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11</a:t>
            </a:fld>
            <a:endParaRPr lang="en-US"/>
          </a:p>
        </p:txBody>
      </p:sp>
    </p:spTree>
    <p:extLst>
      <p:ext uri="{BB962C8B-B14F-4D97-AF65-F5344CB8AC3E}">
        <p14:creationId xmlns:p14="http://schemas.microsoft.com/office/powerpoint/2010/main" val="3068382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Cosmos doesn’t use virtual synchrony… doesn’t really need it.</a:t>
            </a:r>
          </a:p>
          <a:p>
            <a:r>
              <a:rPr lang="en-US" dirty="0"/>
              <a:t/>
            </a:r>
            <a:br>
              <a:rPr lang="en-US" dirty="0"/>
            </a:br>
            <a:r>
              <a:rPr lang="en-US" dirty="0" smtClean="0"/>
              <a:t>But Cosmos has never run a smart highway.   Membership consistency matters once the smart memory is key to avoiding crashes.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12</a:t>
            </a:fld>
            <a:endParaRPr lang="en-US"/>
          </a:p>
        </p:txBody>
      </p:sp>
    </p:spTree>
    <p:extLst>
      <p:ext uri="{BB962C8B-B14F-4D97-AF65-F5344CB8AC3E}">
        <p14:creationId xmlns:p14="http://schemas.microsoft.com/office/powerpoint/2010/main" val="371905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famous worry: what if we end up with two controllers who think they both control the same runway?  Same issue for a smart car, or highway.</a:t>
            </a:r>
          </a:p>
          <a:p>
            <a:r>
              <a:rPr lang="en-US" dirty="0"/>
              <a:t/>
            </a:r>
            <a:br>
              <a:rPr lang="en-US" dirty="0"/>
            </a:br>
            <a:r>
              <a:rPr lang="en-US" dirty="0" smtClean="0"/>
              <a:t>Virtual synchrony never allows two processes to accidentally get the same role.</a:t>
            </a:r>
          </a:p>
          <a:p>
            <a:r>
              <a:rPr lang="en-US" dirty="0"/>
              <a:t/>
            </a:r>
            <a:br>
              <a:rPr lang="en-US" dirty="0"/>
            </a:br>
            <a:r>
              <a:rPr lang="en-US" dirty="0" smtClean="0"/>
              <a:t>Cosmos has no such guarantee.</a:t>
            </a:r>
          </a:p>
          <a:p>
            <a:r>
              <a:rPr lang="en-US" dirty="0"/>
              <a:t/>
            </a:r>
            <a:br>
              <a:rPr lang="en-US" dirty="0"/>
            </a:br>
            <a:r>
              <a:rPr lang="en-US" dirty="0" err="1" smtClean="0"/>
              <a:t>Paxos</a:t>
            </a:r>
            <a:r>
              <a:rPr lang="en-US" dirty="0" smtClean="0"/>
              <a:t> turns out to use this same virtual synchrony idea.  Lately some people like a term Leslie proposed: </a:t>
            </a:r>
            <a:r>
              <a:rPr lang="en-US" i="1" dirty="0" smtClean="0"/>
              <a:t>virtually synchronous </a:t>
            </a:r>
            <a:r>
              <a:rPr lang="en-US" i="1" dirty="0" err="1" smtClean="0"/>
              <a:t>Paxos</a:t>
            </a:r>
            <a:r>
              <a:rPr lang="en-US" dirty="0" smtClean="0"/>
              <a:t>.  Since I (ken) invented virtual synchrony, but Leslie is WAY more famous, I’ll take the credit where I can!</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13</a:t>
            </a:fld>
            <a:endParaRPr lang="en-US"/>
          </a:p>
        </p:txBody>
      </p:sp>
    </p:spTree>
    <p:extLst>
      <p:ext uri="{BB962C8B-B14F-4D97-AF65-F5344CB8AC3E}">
        <p14:creationId xmlns:p14="http://schemas.microsoft.com/office/powerpoint/2010/main" val="2260046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14</a:t>
            </a:fld>
            <a:endParaRPr lang="en-US"/>
          </a:p>
        </p:txBody>
      </p:sp>
    </p:spTree>
    <p:extLst>
      <p:ext uri="{BB962C8B-B14F-4D97-AF65-F5344CB8AC3E}">
        <p14:creationId xmlns:p14="http://schemas.microsoft.com/office/powerpoint/2010/main" val="4159235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arrows are supposed to show messages sent over computer links.  P and Q and R are just processes in a data collection role, or in Cosmos.  Or they could be replicas of a data concentrator we replicated for fault-tolerance using state machine replication.</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15</a:t>
            </a:fld>
            <a:endParaRPr lang="en-US"/>
          </a:p>
        </p:txBody>
      </p:sp>
    </p:spTree>
    <p:extLst>
      <p:ext uri="{BB962C8B-B14F-4D97-AF65-F5344CB8AC3E}">
        <p14:creationId xmlns:p14="http://schemas.microsoft.com/office/powerpoint/2010/main" val="2811950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bow tie is supposed to show some kind of filtering like “throw away the photo if dull, otherwise replicate it.”</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16</a:t>
            </a:fld>
            <a:endParaRPr lang="en-US"/>
          </a:p>
        </p:txBody>
      </p:sp>
    </p:spTree>
    <p:extLst>
      <p:ext uri="{BB962C8B-B14F-4D97-AF65-F5344CB8AC3E}">
        <p14:creationId xmlns:p14="http://schemas.microsoft.com/office/powerpoint/2010/main" val="4146482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we might do classification.  We might even use parallel processing for that.</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17</a:t>
            </a:fld>
            <a:endParaRPr lang="en-US"/>
          </a:p>
        </p:txBody>
      </p:sp>
    </p:spTree>
    <p:extLst>
      <p:ext uri="{BB962C8B-B14F-4D97-AF65-F5344CB8AC3E}">
        <p14:creationId xmlns:p14="http://schemas.microsoft.com/office/powerpoint/2010/main" val="3660824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developer you would ideally want to write as little new code as feasible.</a:t>
            </a:r>
          </a:p>
          <a:p>
            <a:r>
              <a:rPr lang="en-US" dirty="0"/>
              <a:t/>
            </a:r>
            <a:br>
              <a:rPr lang="en-US" dirty="0"/>
            </a:br>
            <a:r>
              <a:rPr lang="en-US" dirty="0" smtClean="0"/>
              <a:t>These are examples of subtasks you can solve by using standard libraries.</a:t>
            </a:r>
            <a:br>
              <a:rPr lang="en-US" dirty="0" smtClean="0"/>
            </a:br>
            <a:r>
              <a:rPr lang="en-US" dirty="0" smtClean="0"/>
              <a:t/>
            </a:r>
            <a:br>
              <a:rPr lang="en-US" dirty="0" smtClean="0"/>
            </a:br>
            <a:r>
              <a:rPr lang="en-US" dirty="0" smtClean="0"/>
              <a:t>The bad news?  Every single cloud vendor has a library of their own and none of them are identical!  The good news?  Some are pretty standard.  These are usually part of the “open stack” standards.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18</a:t>
            </a:fld>
            <a:endParaRPr lang="en-US"/>
          </a:p>
        </p:txBody>
      </p:sp>
    </p:spTree>
    <p:extLst>
      <p:ext uri="{BB962C8B-B14F-4D97-AF65-F5344CB8AC3E}">
        <p14:creationId xmlns:p14="http://schemas.microsoft.com/office/powerpoint/2010/main" val="1088996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can be messy with multiple incoming data feeds that are handled by one data concentrator.  State machine model says “apply the same updates in the same order” but how do we do that?</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19</a:t>
            </a:fld>
            <a:endParaRPr lang="en-US"/>
          </a:p>
        </p:txBody>
      </p:sp>
    </p:spTree>
    <p:extLst>
      <p:ext uri="{BB962C8B-B14F-4D97-AF65-F5344CB8AC3E}">
        <p14:creationId xmlns:p14="http://schemas.microsoft.com/office/powerpoint/2010/main" val="679860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a:t>
            </a:fld>
            <a:endParaRPr lang="en-US"/>
          </a:p>
        </p:txBody>
      </p:sp>
    </p:spTree>
    <p:extLst>
      <p:ext uri="{BB962C8B-B14F-4D97-AF65-F5344CB8AC3E}">
        <p14:creationId xmlns:p14="http://schemas.microsoft.com/office/powerpoint/2010/main" val="2755163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Failures make it a zillion times harder.</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20</a:t>
            </a:fld>
            <a:endParaRPr lang="en-US"/>
          </a:p>
        </p:txBody>
      </p:sp>
    </p:spTree>
    <p:extLst>
      <p:ext uri="{BB962C8B-B14F-4D97-AF65-F5344CB8AC3E}">
        <p14:creationId xmlns:p14="http://schemas.microsoft.com/office/powerpoint/2010/main" val="3908128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repair: we need to transfer the missing puppy picture.  But not the kitty, which was already there.  And then all three get to see the new puppy.</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21</a:t>
            </a:fld>
            <a:endParaRPr lang="en-US"/>
          </a:p>
        </p:txBody>
      </p:sp>
    </p:spTree>
    <p:extLst>
      <p:ext uri="{BB962C8B-B14F-4D97-AF65-F5344CB8AC3E}">
        <p14:creationId xmlns:p14="http://schemas.microsoft.com/office/powerpoint/2010/main" val="668538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all of this is seeming very, very, very complicated.</a:t>
            </a:r>
          </a:p>
          <a:p>
            <a:endParaRPr lang="en-US" dirty="0"/>
          </a:p>
          <a:p>
            <a:r>
              <a:rPr lang="en-US" dirty="0" smtClean="0"/>
              <a:t>We need help!  We need… a library that can do it all automatically!</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22</a:t>
            </a:fld>
            <a:endParaRPr lang="en-US"/>
          </a:p>
        </p:txBody>
      </p:sp>
    </p:spTree>
    <p:extLst>
      <p:ext uri="{BB962C8B-B14F-4D97-AF65-F5344CB8AC3E}">
        <p14:creationId xmlns:p14="http://schemas.microsoft.com/office/powerpoint/2010/main" val="2066769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Enter Derecho: Cornell’s library to do it all automatically.  Whew!</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23</a:t>
            </a:fld>
            <a:endParaRPr lang="en-US"/>
          </a:p>
        </p:txBody>
      </p:sp>
    </p:spTree>
    <p:extLst>
      <p:ext uri="{BB962C8B-B14F-4D97-AF65-F5344CB8AC3E}">
        <p14:creationId xmlns:p14="http://schemas.microsoft.com/office/powerpoint/2010/main" val="3899694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Optimal has a math sound to it.  But we won’t do the math.  We won’t even dive deep on Derecho.  Just enough to get the idea.</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24</a:t>
            </a:fld>
            <a:endParaRPr lang="en-US"/>
          </a:p>
        </p:txBody>
      </p:sp>
    </p:spTree>
    <p:extLst>
      <p:ext uri="{BB962C8B-B14F-4D97-AF65-F5344CB8AC3E}">
        <p14:creationId xmlns:p14="http://schemas.microsoft.com/office/powerpoint/2010/main" val="3534272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25</a:t>
            </a:fld>
            <a:endParaRPr lang="en-US"/>
          </a:p>
        </p:txBody>
      </p:sp>
    </p:spTree>
    <p:extLst>
      <p:ext uri="{BB962C8B-B14F-4D97-AF65-F5344CB8AC3E}">
        <p14:creationId xmlns:p14="http://schemas.microsoft.com/office/powerpoint/2010/main" val="2315514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background here about tools and libraries.  We’ll see some, like Zookeeper, later.  Others, like </a:t>
            </a:r>
            <a:r>
              <a:rPr lang="en-US" dirty="0" err="1" smtClean="0"/>
              <a:t>BitTorrent</a:t>
            </a:r>
            <a:r>
              <a:rPr lang="en-US" dirty="0" smtClean="0"/>
              <a:t>, we won’t have time to cover.</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26</a:t>
            </a:fld>
            <a:endParaRPr lang="en-US"/>
          </a:p>
        </p:txBody>
      </p:sp>
    </p:spTree>
    <p:extLst>
      <p:ext uri="{BB962C8B-B14F-4D97-AF65-F5344CB8AC3E}">
        <p14:creationId xmlns:p14="http://schemas.microsoft.com/office/powerpoint/2010/main" val="27193373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saw most of these needs in slides 1-25</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27</a:t>
            </a:fld>
            <a:endParaRPr lang="en-US"/>
          </a:p>
        </p:txBody>
      </p:sp>
    </p:spTree>
    <p:extLst>
      <p:ext uri="{BB962C8B-B14F-4D97-AF65-F5344CB8AC3E}">
        <p14:creationId xmlns:p14="http://schemas.microsoft.com/office/powerpoint/2010/main" val="3704299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Derecho sorts things into different aspects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28</a:t>
            </a:fld>
            <a:endParaRPr lang="en-US"/>
          </a:p>
        </p:txBody>
      </p:sp>
    </p:spTree>
    <p:extLst>
      <p:ext uri="{BB962C8B-B14F-4D97-AF65-F5344CB8AC3E}">
        <p14:creationId xmlns:p14="http://schemas.microsoft.com/office/powerpoint/2010/main" val="839312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29</a:t>
            </a:fld>
            <a:endParaRPr lang="en-US"/>
          </a:p>
        </p:txBody>
      </p:sp>
    </p:spTree>
    <p:extLst>
      <p:ext uri="{BB962C8B-B14F-4D97-AF65-F5344CB8AC3E}">
        <p14:creationId xmlns:p14="http://schemas.microsoft.com/office/powerpoint/2010/main" val="1205024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3675668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does it do this magic?</a:t>
            </a:r>
            <a:br>
              <a:rPr lang="en-US" dirty="0" smtClean="0"/>
            </a:br>
            <a:r>
              <a:rPr lang="en-US" dirty="0" smtClean="0"/>
              <a:t/>
            </a:r>
            <a:br>
              <a:rPr lang="en-US" dirty="0" smtClean="0"/>
            </a:br>
            <a:r>
              <a:rPr lang="en-US" dirty="0" smtClean="0"/>
              <a:t>We built some subsystems and wired them together into one big library.</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30</a:t>
            </a:fld>
            <a:endParaRPr lang="en-US"/>
          </a:p>
        </p:txBody>
      </p:sp>
    </p:spTree>
    <p:extLst>
      <p:ext uri="{BB962C8B-B14F-4D97-AF65-F5344CB8AC3E}">
        <p14:creationId xmlns:p14="http://schemas.microsoft.com/office/powerpoint/2010/main" val="45610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started with RDMA hardware.  Big topic.  Basically, though, hardware version of TCP with reliable data copying from a source to a destination.  The software initiates the operation but the rest is all done by the hardware at very high speeds.</a:t>
            </a:r>
          </a:p>
          <a:p>
            <a:endParaRPr lang="en-US" dirty="0"/>
          </a:p>
          <a:p>
            <a:r>
              <a:rPr lang="en-US" dirty="0" smtClean="0"/>
              <a:t>Way higher than anyone has ever imagined possible.</a:t>
            </a:r>
          </a:p>
          <a:p>
            <a:endParaRPr lang="en-US" dirty="0"/>
          </a:p>
          <a:p>
            <a:r>
              <a:rPr lang="en-US" dirty="0" smtClean="0"/>
              <a:t>In fact even faster than the backplane bus in your computer CPU chip.  </a:t>
            </a:r>
            <a:endParaRPr lang="en-US" dirty="0"/>
          </a:p>
        </p:txBody>
      </p:sp>
      <p:sp>
        <p:nvSpPr>
          <p:cNvPr id="4" name="Slide Number Placeholder 3"/>
          <p:cNvSpPr>
            <a:spLocks noGrp="1"/>
          </p:cNvSpPr>
          <p:nvPr>
            <p:ph type="sldNum" sz="quarter" idx="10"/>
          </p:nvPr>
        </p:nvSpPr>
        <p:spPr/>
        <p:txBody>
          <a:bodyPr/>
          <a:lstStyle/>
          <a:p>
            <a:fld id="{D8952055-0679-4F11-9844-B02E09680E7A}" type="slidenum">
              <a:rPr lang="en-US" smtClean="0"/>
              <a:pPr/>
              <a:t>31</a:t>
            </a:fld>
            <a:endParaRPr lang="en-US"/>
          </a:p>
        </p:txBody>
      </p:sp>
    </p:spTree>
    <p:extLst>
      <p:ext uri="{BB962C8B-B14F-4D97-AF65-F5344CB8AC3E}">
        <p14:creationId xmlns:p14="http://schemas.microsoft.com/office/powerpoint/2010/main" val="30791561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5429" y="4400550"/>
            <a:ext cx="6139542" cy="3600450"/>
          </a:xfrm>
        </p:spPr>
        <p:txBody>
          <a:bodyPr/>
          <a:lstStyle/>
          <a:p>
            <a:r>
              <a:rPr lang="en-US" sz="1000" dirty="0" smtClean="0"/>
              <a:t>Derecho works by building a totally imaginary hypercube over RDMA. </a:t>
            </a:r>
            <a:r>
              <a:rPr lang="en-US" sz="1000" dirty="0" smtClean="0"/>
              <a:t>  Many people find it hard to visualize this pattern.  First, make sure you understand that the whole structure is just virtual.  Really, we have an all-to-all network, but we are superimposing this pattern (a hypercube, seen in the middle) on the machines.  Each node links to the ones around it: 3 links per node.</a:t>
            </a:r>
          </a:p>
          <a:p>
            <a:endParaRPr lang="en-US" sz="1000" dirty="0"/>
          </a:p>
          <a:p>
            <a:r>
              <a:rPr lang="en-US" sz="1000" dirty="0" smtClean="0"/>
              <a:t>Next, ignore the illustrations and think about a bucket brigade.  Sally, on your left, passes you the red bucket of water.  In the next time step, she passes you a green bucket while you pass the red one to Fred, on your right.  Then she gives you the blue one while you pass the green one: you are continuously busy, sending and receiving.</a:t>
            </a:r>
          </a:p>
          <a:p>
            <a:endParaRPr lang="en-US" sz="1000" dirty="0"/>
          </a:p>
          <a:p>
            <a:r>
              <a:rPr lang="en-US" sz="1000" dirty="0" smtClean="0"/>
              <a:t>Now look at the binomial tree (left), and forget the bucket brigade for a moment.  Suppose that Sally </a:t>
            </a:r>
            <a:r>
              <a:rPr lang="en-US" sz="1000" dirty="0"/>
              <a:t>i</a:t>
            </a:r>
            <a:r>
              <a:rPr lang="en-US" sz="1000" dirty="0" smtClean="0"/>
              <a:t>s the black node: the root, and tha</a:t>
            </a:r>
            <a:r>
              <a:rPr lang="en-US" sz="1000" dirty="0"/>
              <a:t>t</a:t>
            </a:r>
            <a:r>
              <a:rPr lang="en-US" sz="1000" dirty="0" smtClean="0"/>
              <a:t> you were node 1.  In time step 1 (seen on the red arrow) she gave you the red bucket.  In time step 2 (again, see the tags on the arrow), she gives a red bucket (a copy of it) to Tim, while you give it to Fred.  Like a binary tree.</a:t>
            </a:r>
          </a:p>
          <a:p>
            <a:endParaRPr lang="en-US" sz="1000" dirty="0"/>
          </a:p>
          <a:p>
            <a:r>
              <a:rPr lang="en-US" sz="1000" dirty="0" smtClean="0"/>
              <a:t>In the middle, we’ve wrapped 3 binomial graphs around a virtual hypercube.  </a:t>
            </a:r>
            <a:r>
              <a:rPr lang="en-US" sz="1000" dirty="0" smtClean="0"/>
              <a:t>The origin node hands a red bucket to you, then a green one to Tim, then a blue one to Fred.  You and Tim and Fred act like the root nodes in 3 binomial trees, all wrapped on the hypercube.  </a:t>
            </a:r>
            <a:r>
              <a:rPr lang="en-US" sz="1000" dirty="0"/>
              <a:t> </a:t>
            </a:r>
            <a:r>
              <a:rPr lang="en-US" sz="1000" dirty="0" smtClean="0"/>
              <a:t> The effect will be very much like a bucket brigade, except that you might get a red bucket from Sally.  Then a green bucket comes in from Tim, and you pass the red bucket to Fred.  Then a blue bucket shows up from Fred while you pass the green one to Tim.    Data fans out over the 3 binomial trees, and every node is busy sending and receiving, both at once, after a short startup period.</a:t>
            </a:r>
          </a:p>
          <a:p>
            <a:endParaRPr lang="en-US" sz="1000" dirty="0"/>
          </a:p>
          <a:p>
            <a:r>
              <a:rPr lang="en-US" sz="1000" dirty="0" smtClean="0"/>
              <a:t>RDMC uses this technique to transmit very large objects as a series of smaller chunks (“buckets”), 3 at a time.  If the size of the group isn’t a power of 2,  we have a trick for filling out the missing “roles” to make things work.</a:t>
            </a:r>
            <a:endParaRPr lang="en-US" sz="1000" dirty="0"/>
          </a:p>
        </p:txBody>
      </p:sp>
      <p:sp>
        <p:nvSpPr>
          <p:cNvPr id="4" name="Slide Number Placeholder 3"/>
          <p:cNvSpPr>
            <a:spLocks noGrp="1"/>
          </p:cNvSpPr>
          <p:nvPr>
            <p:ph type="sldNum" sz="quarter" idx="10"/>
          </p:nvPr>
        </p:nvSpPr>
        <p:spPr/>
        <p:txBody>
          <a:bodyPr/>
          <a:lstStyle/>
          <a:p>
            <a:fld id="{D8952055-0679-4F11-9844-B02E09680E7A}" type="slidenum">
              <a:rPr lang="en-US" smtClean="0"/>
              <a:pPr/>
              <a:t>32</a:t>
            </a:fld>
            <a:endParaRPr lang="en-US"/>
          </a:p>
        </p:txBody>
      </p:sp>
    </p:spTree>
    <p:extLst>
      <p:ext uri="{BB962C8B-B14F-4D97-AF65-F5344CB8AC3E}">
        <p14:creationId xmlns:p14="http://schemas.microsoft.com/office/powerpoint/2010/main" val="30930222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picture of a transfer that moved thousands of data chunks (time goes left to right).  We can see time spent with the hardware doing the work (blue) and time spent with software involved (orange).  The sender is doing a little work in software, on the left.   The other members hardly do anything in software at all.</a:t>
            </a:r>
          </a:p>
          <a:p>
            <a:r>
              <a:rPr lang="en-US" dirty="0"/>
              <a:t/>
            </a:r>
            <a:br>
              <a:rPr lang="en-US" dirty="0"/>
            </a:br>
            <a:r>
              <a:rPr lang="en-US" dirty="0" smtClean="0"/>
              <a:t>Message: the endpoint machines can use their CPU cores for useful stuff.  The data is moved over RDMA.</a:t>
            </a:r>
          </a:p>
          <a:p>
            <a:r>
              <a:rPr lang="en-US" dirty="0"/>
              <a:t/>
            </a:r>
            <a:br>
              <a:rPr lang="en-US" dirty="0"/>
            </a:br>
            <a:r>
              <a:rPr lang="en-US" dirty="0" smtClean="0"/>
              <a:t>Ho hum?  Maybe, if speed isn’t an issue to you, or CPU loads.  But the thing is that because the hardware is blazingly fast, RDMC is too.  And because the standard TCP approach puts huge load on the endpoint computers, we’ve recovered a lot of extra compute capacity.   So for people who pay for computers, this is a great story: less time wasted, and more computing resources for useful tasks.</a:t>
            </a:r>
            <a:endParaRPr lang="en-US" dirty="0"/>
          </a:p>
        </p:txBody>
      </p:sp>
      <p:sp>
        <p:nvSpPr>
          <p:cNvPr id="4" name="Slide Number Placeholder 3"/>
          <p:cNvSpPr>
            <a:spLocks noGrp="1"/>
          </p:cNvSpPr>
          <p:nvPr>
            <p:ph type="sldNum" sz="quarter" idx="10"/>
          </p:nvPr>
        </p:nvSpPr>
        <p:spPr/>
        <p:txBody>
          <a:bodyPr/>
          <a:lstStyle/>
          <a:p>
            <a:fld id="{D8952055-0679-4F11-9844-B02E09680E7A}" type="slidenum">
              <a:rPr lang="en-US" smtClean="0"/>
              <a:pPr/>
              <a:t>33</a:t>
            </a:fld>
            <a:endParaRPr lang="en-US"/>
          </a:p>
        </p:txBody>
      </p:sp>
    </p:spTree>
    <p:extLst>
      <p:ext uri="{BB962C8B-B14F-4D97-AF65-F5344CB8AC3E}">
        <p14:creationId xmlns:p14="http://schemas.microsoft.com/office/powerpoint/2010/main" val="1863362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34</a:t>
            </a:fld>
            <a:endParaRPr lang="en-US"/>
          </a:p>
        </p:txBody>
      </p:sp>
    </p:spTree>
    <p:extLst>
      <p:ext uri="{BB962C8B-B14F-4D97-AF65-F5344CB8AC3E}">
        <p14:creationId xmlns:p14="http://schemas.microsoft.com/office/powerpoint/2010/main" val="3300177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part gets hyper-technical and we’ll just brush over it.</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35</a:t>
            </a:fld>
            <a:endParaRPr lang="en-US"/>
          </a:p>
        </p:txBody>
      </p:sp>
    </p:spTree>
    <p:extLst>
      <p:ext uri="{BB962C8B-B14F-4D97-AF65-F5344CB8AC3E}">
        <p14:creationId xmlns:p14="http://schemas.microsoft.com/office/powerpoint/2010/main" val="10559683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Basically, Derecho treats RDMC like a multi-TCP channel from one sender to all the receivers in some shard.  Since we have lots of shards and lots of senders, Derecho might make a lot of these RDMC sessions.  We see two here.</a:t>
            </a:r>
          </a:p>
          <a:p>
            <a:r>
              <a:rPr lang="en-US" dirty="0"/>
              <a:t/>
            </a:r>
            <a:br>
              <a:rPr lang="en-US" dirty="0"/>
            </a:br>
            <a:r>
              <a:rPr lang="en-US" dirty="0" smtClean="0"/>
              <a:t>Then it uses a second thing (we’ll discuss it in a different lecture) called the SST to coordinate and agree on delivery ordering and to handle failures.  The SST is seen on the right here.  (The table).</a:t>
            </a:r>
          </a:p>
          <a:p>
            <a:r>
              <a:rPr lang="en-US" dirty="0"/>
              <a:t/>
            </a:r>
            <a:br>
              <a:rPr lang="en-US" dirty="0"/>
            </a:br>
            <a:r>
              <a:rPr lang="en-US" dirty="0" smtClean="0"/>
              <a:t>So we are building a very sophisticated system out of these pretty sophisticated components. But the data flows through RDMC.</a:t>
            </a:r>
          </a:p>
        </p:txBody>
      </p:sp>
      <p:sp>
        <p:nvSpPr>
          <p:cNvPr id="4" name="Slide Number Placeholder 3"/>
          <p:cNvSpPr>
            <a:spLocks noGrp="1"/>
          </p:cNvSpPr>
          <p:nvPr>
            <p:ph type="sldNum" sz="quarter" idx="10"/>
          </p:nvPr>
        </p:nvSpPr>
        <p:spPr/>
        <p:txBody>
          <a:bodyPr/>
          <a:lstStyle/>
          <a:p>
            <a:fld id="{AD9F6117-EC38-4F75-ADBE-B9955ECB77CF}" type="slidenum">
              <a:rPr lang="en-US" smtClean="0"/>
              <a:pPr/>
              <a:t>36</a:t>
            </a:fld>
            <a:endParaRPr lang="en-US"/>
          </a:p>
        </p:txBody>
      </p:sp>
    </p:spTree>
    <p:extLst>
      <p:ext uri="{BB962C8B-B14F-4D97-AF65-F5344CB8AC3E}">
        <p14:creationId xmlns:p14="http://schemas.microsoft.com/office/powerpoint/2010/main" val="7346918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doing this, Derecho implements </a:t>
            </a:r>
            <a:r>
              <a:rPr lang="en-US" dirty="0" err="1" smtClean="0"/>
              <a:t>Paxos</a:t>
            </a:r>
            <a:r>
              <a:rPr lang="en-US" dirty="0" smtClean="0"/>
              <a:t> (remember slide 3?)</a:t>
            </a:r>
          </a:p>
          <a:p>
            <a:endParaRPr lang="en-US" dirty="0"/>
          </a:p>
          <a:p>
            <a:r>
              <a:rPr lang="en-US" dirty="0" smtClean="0"/>
              <a:t>And </a:t>
            </a:r>
            <a:r>
              <a:rPr lang="en-US" dirty="0" err="1" smtClean="0"/>
              <a:t>Paxos</a:t>
            </a:r>
            <a:r>
              <a:rPr lang="en-US" dirty="0" smtClean="0"/>
              <a:t> can either be a one-to-many message solution, aka atomic multicast, or a way to update a log (a replicated append).</a:t>
            </a:r>
          </a:p>
          <a:p>
            <a:endParaRPr lang="en-US" dirty="0"/>
          </a:p>
          <a:p>
            <a:r>
              <a:rPr lang="en-US" dirty="0" smtClean="0"/>
              <a:t>Derecho offers a way to manage those logs that it actually borrows from the freeze frame file system (remember lecture 5?)</a:t>
            </a:r>
          </a:p>
          <a:p>
            <a:endParaRPr lang="en-US" dirty="0"/>
          </a:p>
          <a:p>
            <a:r>
              <a:rPr lang="en-US" dirty="0" smtClean="0"/>
              <a:t>Internally, the C++ programmer sees a new kind of array.  We call it a version vector.  Externally, the world sees what looks like a GFS (specifically, HDFS) with read-only files and temporal snapshots that are consistent.  (remember </a:t>
            </a:r>
            <a:r>
              <a:rPr lang="en-US" dirty="0" err="1" smtClean="0"/>
              <a:t>Chandy</a:t>
            </a:r>
            <a:r>
              <a:rPr lang="en-US" dirty="0" smtClean="0"/>
              <a:t>/</a:t>
            </a:r>
            <a:r>
              <a:rPr lang="en-US" dirty="0" err="1" smtClean="0"/>
              <a:t>Lamport</a:t>
            </a:r>
            <a:r>
              <a:rPr lang="en-US" dirty="0" smtClean="0"/>
              <a:t>?)</a:t>
            </a:r>
          </a:p>
          <a:p>
            <a:r>
              <a:rPr lang="en-US" dirty="0"/>
              <a:t/>
            </a:r>
            <a:br>
              <a:rPr lang="en-US" dirty="0"/>
            </a:br>
            <a:r>
              <a:rPr lang="en-US" dirty="0" smtClean="0"/>
              <a:t>So all these ideas come together.</a:t>
            </a:r>
            <a:br>
              <a:rPr lang="en-US" dirty="0" smtClean="0"/>
            </a:br>
            <a:r>
              <a:rPr lang="en-US" dirty="0" smtClean="0"/>
              <a:t/>
            </a:r>
            <a:br>
              <a:rPr lang="en-US" dirty="0" smtClean="0"/>
            </a:br>
            <a:r>
              <a:rPr lang="en-US" dirty="0" smtClean="0"/>
              <a:t>And the Derecho develop can embed intelligence right into the data path.  Remember Cosmos?  Same concept.  But now with better time handling, consistency, fault-tolerance, and way faster.</a:t>
            </a:r>
            <a:endParaRPr lang="en-US" dirty="0"/>
          </a:p>
        </p:txBody>
      </p:sp>
      <p:sp>
        <p:nvSpPr>
          <p:cNvPr id="4" name="Slide Number Placeholder 3"/>
          <p:cNvSpPr>
            <a:spLocks noGrp="1"/>
          </p:cNvSpPr>
          <p:nvPr>
            <p:ph type="sldNum" sz="quarter" idx="10"/>
          </p:nvPr>
        </p:nvSpPr>
        <p:spPr/>
        <p:txBody>
          <a:bodyPr/>
          <a:lstStyle/>
          <a:p>
            <a:fld id="{D8952055-0679-4F11-9844-B02E09680E7A}" type="slidenum">
              <a:rPr lang="en-US" smtClean="0"/>
              <a:pPr/>
              <a:t>37</a:t>
            </a:fld>
            <a:endParaRPr lang="en-US"/>
          </a:p>
        </p:txBody>
      </p:sp>
    </p:spTree>
    <p:extLst>
      <p:ext uri="{BB962C8B-B14F-4D97-AF65-F5344CB8AC3E}">
        <p14:creationId xmlns:p14="http://schemas.microsoft.com/office/powerpoint/2010/main" val="31292468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small messages Derecho runs at about 8 million per second if everyone sends (red is all to all), half that if half of the members send (blue).  The performance with just one sender (green) tails off from 3M/second with a group of size 2 to .5M/second with a group of size 16.</a:t>
            </a:r>
          </a:p>
          <a:p>
            <a:r>
              <a:rPr lang="en-US" dirty="0"/>
              <a:t/>
            </a:r>
            <a:br>
              <a:rPr lang="en-US" dirty="0"/>
            </a:br>
            <a:r>
              <a:rPr lang="en-US" dirty="0" smtClean="0"/>
              <a:t>These are 1-byte messages but in fact up to about 1KB we see similar numbers.  This is because RDMA itself actually is using fairly wide data paths.  1 byte leaves those paths mostly idle.  So you don’t see a size-related loss of speed until objects get fairly big.</a:t>
            </a:r>
          </a:p>
          <a:p>
            <a:endParaRPr lang="en-US" dirty="0"/>
          </a:p>
          <a:p>
            <a:r>
              <a:rPr lang="en-US" dirty="0" smtClean="0"/>
              <a:t>8M/second is very impressive, by the way, on a cluster of 16 machines.  </a:t>
            </a:r>
            <a:r>
              <a:rPr lang="en-US" dirty="0"/>
              <a:t>W</a:t>
            </a:r>
            <a:r>
              <a:rPr lang="en-US" dirty="0" smtClean="0"/>
              <a:t>all Street firms doing high speed trading would love this stuff.</a:t>
            </a:r>
            <a:endParaRPr lang="en-US" dirty="0"/>
          </a:p>
        </p:txBody>
      </p:sp>
      <p:sp>
        <p:nvSpPr>
          <p:cNvPr id="4" name="Slide Number Placeholder 3"/>
          <p:cNvSpPr>
            <a:spLocks noGrp="1"/>
          </p:cNvSpPr>
          <p:nvPr>
            <p:ph type="sldNum" sz="quarter" idx="10"/>
          </p:nvPr>
        </p:nvSpPr>
        <p:spPr/>
        <p:txBody>
          <a:bodyPr/>
          <a:lstStyle/>
          <a:p>
            <a:fld id="{D8952055-0679-4F11-9844-B02E09680E7A}" type="slidenum">
              <a:rPr lang="en-US" smtClean="0"/>
              <a:pPr/>
              <a:t>38</a:t>
            </a:fld>
            <a:endParaRPr lang="en-US"/>
          </a:p>
        </p:txBody>
      </p:sp>
    </p:spTree>
    <p:extLst>
      <p:ext uri="{BB962C8B-B14F-4D97-AF65-F5344CB8AC3E}">
        <p14:creationId xmlns:p14="http://schemas.microsoft.com/office/powerpoint/2010/main" val="5523819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see Derecho moving videos (red), photos (blue) and emails (green).  On the left, pure RDMC.  On the right,  </a:t>
            </a:r>
            <a:r>
              <a:rPr lang="en-US" dirty="0" err="1" smtClean="0"/>
              <a:t>Paxos</a:t>
            </a:r>
            <a:r>
              <a:rPr lang="en-US" dirty="0" smtClean="0"/>
              <a:t> – and we lost no performance at all.  Again we have all-to-all, half-to-all and one-to-all, in groups of size 2-16.</a:t>
            </a:r>
          </a:p>
          <a:p>
            <a:endParaRPr lang="en-US" dirty="0"/>
          </a:p>
          <a:p>
            <a:r>
              <a:rPr lang="en-US" dirty="0" smtClean="0"/>
              <a:t>The dashed line is the fastest possible speed for copying big objects (ones not in the L2 cache) from memory to memory.</a:t>
            </a:r>
            <a:r>
              <a:rPr lang="en-US" dirty="0"/>
              <a:t> </a:t>
            </a:r>
            <a:r>
              <a:rPr lang="en-US" dirty="0" smtClean="0"/>
              <a:t> Derecho can make 16 remote copies of a video in 1/3 the time (or equivalently, 3x the bandwidth) that you could make one in-memory copy on your NUMA computer using the C++ </a:t>
            </a:r>
            <a:r>
              <a:rPr lang="en-US" dirty="0" err="1" smtClean="0"/>
              <a:t>memcpy</a:t>
            </a:r>
            <a:r>
              <a:rPr lang="en-US" dirty="0" smtClean="0"/>
              <a:t> primitive.  </a:t>
            </a:r>
            <a:endParaRPr lang="en-US" dirty="0"/>
          </a:p>
          <a:p>
            <a:r>
              <a:rPr lang="en-US" dirty="0" smtClean="0"/>
              <a:t/>
            </a:r>
            <a:br>
              <a:rPr lang="en-US" dirty="0" smtClean="0"/>
            </a:br>
            <a:r>
              <a:rPr lang="en-US" dirty="0" smtClean="0"/>
              <a:t>This is because with RDMA we have lots of DRAM memory units cooperating.  With one NUMA machine, one core has to do all the fetch and stores, from one DRAM memory unit.  But wow, it is fast.</a:t>
            </a:r>
          </a:p>
          <a:p>
            <a:endParaRPr lang="en-US" dirty="0"/>
          </a:p>
          <a:p>
            <a:r>
              <a:rPr lang="en-US" dirty="0" smtClean="0"/>
              <a:t>Notice that the number of replicas has little impact on speed.  This is because RDMC uses a tree (we saw that a few slides back).  Each new level of depth adds one block-relay worth of delay, but that isn’t much at all.  So until things get really big, we see nearly identical speed!  Replication is free (well, not the memory impact, but at least the copying part).</a:t>
            </a:r>
          </a:p>
        </p:txBody>
      </p:sp>
      <p:sp>
        <p:nvSpPr>
          <p:cNvPr id="4" name="Slide Number Placeholder 3"/>
          <p:cNvSpPr>
            <a:spLocks noGrp="1"/>
          </p:cNvSpPr>
          <p:nvPr>
            <p:ph type="sldNum" sz="quarter" idx="10"/>
          </p:nvPr>
        </p:nvSpPr>
        <p:spPr/>
        <p:txBody>
          <a:bodyPr/>
          <a:lstStyle/>
          <a:p>
            <a:fld id="{D8952055-0679-4F11-9844-B02E09680E7A}" type="slidenum">
              <a:rPr lang="en-US" smtClean="0"/>
              <a:pPr/>
              <a:t>39</a:t>
            </a:fld>
            <a:endParaRPr lang="en-US"/>
          </a:p>
        </p:txBody>
      </p:sp>
    </p:spTree>
    <p:extLst>
      <p:ext uri="{BB962C8B-B14F-4D97-AF65-F5344CB8AC3E}">
        <p14:creationId xmlns:p14="http://schemas.microsoft.com/office/powerpoint/2010/main" val="753028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a:t>
            </a:fld>
            <a:endParaRPr lang="en-US"/>
          </a:p>
        </p:txBody>
      </p:sp>
    </p:spTree>
    <p:extLst>
      <p:ext uri="{BB962C8B-B14F-4D97-AF65-F5344CB8AC3E}">
        <p14:creationId xmlns:p14="http://schemas.microsoft.com/office/powerpoint/2010/main" val="34945833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really big scale we do see a little loss of speed (left).  Here the video copying wasn’t feasible above 32 members because we didn’t have enough buffer space.  But photos and emails are pretty flat, meaning “cost rises slowly, but very slowly.”  In fact the video copying for one to all could have been carried to 128 nodes, but we didn’t run that particular experiment.</a:t>
            </a:r>
          </a:p>
          <a:p>
            <a:endParaRPr lang="en-US" dirty="0"/>
          </a:p>
          <a:p>
            <a:r>
              <a:rPr lang="en-US" dirty="0" smtClean="0"/>
              <a:t>On the right, we have a group with lots of shards, all independently using Derecho.  The aggregate capacity just keeps rising with the number of shards (this is a normal-log graph, so in fact this thing is a straight line).  We are up to 400 GB/s of total traffic by 128 members.  Compare that with the dashed line on the previous slide, which was at around 3.75GB/s.  Basically: the performance here is like 100 simultaneous </a:t>
            </a:r>
            <a:r>
              <a:rPr lang="en-US" dirty="0" err="1" smtClean="0"/>
              <a:t>memcpy</a:t>
            </a:r>
            <a:r>
              <a:rPr lang="en-US" dirty="0" smtClean="0"/>
              <a:t> operations.</a:t>
            </a:r>
          </a:p>
          <a:p>
            <a:r>
              <a:rPr lang="en-US" dirty="0"/>
              <a:t/>
            </a:r>
            <a:br>
              <a:rPr lang="en-US" dirty="0"/>
            </a:br>
            <a:r>
              <a:rPr lang="en-US" dirty="0" smtClean="0"/>
              <a:t>These are very impressive numbers, if you are unsure.  In fact the speed is insane.</a:t>
            </a:r>
            <a:endParaRPr lang="en-US" dirty="0"/>
          </a:p>
        </p:txBody>
      </p:sp>
      <p:sp>
        <p:nvSpPr>
          <p:cNvPr id="4" name="Slide Number Placeholder 3"/>
          <p:cNvSpPr>
            <a:spLocks noGrp="1"/>
          </p:cNvSpPr>
          <p:nvPr>
            <p:ph type="sldNum" sz="quarter" idx="10"/>
          </p:nvPr>
        </p:nvSpPr>
        <p:spPr/>
        <p:txBody>
          <a:bodyPr/>
          <a:lstStyle/>
          <a:p>
            <a:fld id="{D8952055-0679-4F11-9844-B02E09680E7A}" type="slidenum">
              <a:rPr lang="en-US" smtClean="0"/>
              <a:pPr/>
              <a:t>40</a:t>
            </a:fld>
            <a:endParaRPr lang="en-US"/>
          </a:p>
        </p:txBody>
      </p:sp>
    </p:spTree>
    <p:extLst>
      <p:ext uri="{BB962C8B-B14F-4D97-AF65-F5344CB8AC3E}">
        <p14:creationId xmlns:p14="http://schemas.microsoft.com/office/powerpoint/2010/main" val="15057000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it happens, that data was for data just delivered in memory.  What if we saved it to these versioned files (FFFS)?</a:t>
            </a:r>
            <a:endParaRPr lang="en-US" dirty="0"/>
          </a:p>
        </p:txBody>
      </p:sp>
      <p:sp>
        <p:nvSpPr>
          <p:cNvPr id="4" name="Slide Number Placeholder 3"/>
          <p:cNvSpPr>
            <a:spLocks noGrp="1"/>
          </p:cNvSpPr>
          <p:nvPr>
            <p:ph type="sldNum" sz="quarter" idx="10"/>
          </p:nvPr>
        </p:nvSpPr>
        <p:spPr/>
        <p:txBody>
          <a:bodyPr/>
          <a:lstStyle/>
          <a:p>
            <a:fld id="{D8952055-0679-4F11-9844-B02E09680E7A}" type="slidenum">
              <a:rPr lang="en-US" smtClean="0"/>
              <a:pPr/>
              <a:t>41</a:t>
            </a:fld>
            <a:endParaRPr lang="en-US"/>
          </a:p>
        </p:txBody>
      </p:sp>
    </p:spTree>
    <p:extLst>
      <p:ext uri="{BB962C8B-B14F-4D97-AF65-F5344CB8AC3E}">
        <p14:creationId xmlns:p14="http://schemas.microsoft.com/office/powerpoint/2010/main" val="37826483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Basically, if you toss a slow SSD store operation into the path, the whole system slows down to the speed of the SSDs.</a:t>
            </a:r>
          </a:p>
          <a:p>
            <a:endParaRPr lang="en-US" dirty="0"/>
          </a:p>
          <a:p>
            <a:r>
              <a:rPr lang="en-US" dirty="0" smtClean="0"/>
              <a:t>Even the “memory file system” in Linux is surprisingly slow.  Someone should check to see what the issue is.  Maybe they don’t do copying in the best possible way?  Anyhow, Derecho runs at the speed of the storage layer in this mode.</a:t>
            </a:r>
            <a:endParaRPr lang="en-US" dirty="0"/>
          </a:p>
        </p:txBody>
      </p:sp>
      <p:sp>
        <p:nvSpPr>
          <p:cNvPr id="4" name="Slide Number Placeholder 3"/>
          <p:cNvSpPr>
            <a:spLocks noGrp="1"/>
          </p:cNvSpPr>
          <p:nvPr>
            <p:ph type="sldNum" sz="quarter" idx="10"/>
          </p:nvPr>
        </p:nvSpPr>
        <p:spPr/>
        <p:txBody>
          <a:bodyPr/>
          <a:lstStyle/>
          <a:p>
            <a:fld id="{D8952055-0679-4F11-9844-B02E09680E7A}" type="slidenum">
              <a:rPr lang="en-US" smtClean="0"/>
              <a:pPr/>
              <a:t>42</a:t>
            </a:fld>
            <a:endParaRPr lang="en-US"/>
          </a:p>
        </p:txBody>
      </p:sp>
    </p:spTree>
    <p:extLst>
      <p:ext uri="{BB962C8B-B14F-4D97-AF65-F5344CB8AC3E}">
        <p14:creationId xmlns:p14="http://schemas.microsoft.com/office/powerpoint/2010/main" val="2697384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43</a:t>
            </a:fld>
            <a:endParaRPr lang="en-US"/>
          </a:p>
        </p:txBody>
      </p:sp>
    </p:spTree>
    <p:extLst>
      <p:ext uri="{BB962C8B-B14F-4D97-AF65-F5344CB8AC3E}">
        <p14:creationId xmlns:p14="http://schemas.microsoft.com/office/powerpoint/2010/main" val="29187895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Hard to understand these but look closely at the axis labels and you will eventually realize that Derecho is 10x to 100x faster, 1000x faster in one case.  </a:t>
            </a:r>
          </a:p>
          <a:p>
            <a:endParaRPr lang="en-US" dirty="0"/>
          </a:p>
          <a:p>
            <a:r>
              <a:rPr lang="en-US" dirty="0" smtClean="0"/>
              <a:t>These graphs have double Y axis labels.  Left is bandwidth (histogram bars).  Right is messages per second or log appends per second (lines).</a:t>
            </a:r>
          </a:p>
          <a:p>
            <a:endParaRPr lang="en-US" dirty="0"/>
          </a:p>
          <a:p>
            <a:r>
              <a:rPr lang="en-US" dirty="0" smtClean="0"/>
              <a:t>Color tells us which object sizes were used, but some libraries crash with big objects and only work for tiny ones.</a:t>
            </a:r>
          </a:p>
          <a:p>
            <a:endParaRPr lang="en-US" dirty="0"/>
          </a:p>
          <a:p>
            <a:r>
              <a:rPr lang="en-US" dirty="0" smtClean="0"/>
              <a:t>Bottom line: Derecho crushes the best options out there today.</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44</a:t>
            </a:fld>
            <a:endParaRPr lang="en-US"/>
          </a:p>
        </p:txBody>
      </p:sp>
    </p:spTree>
    <p:extLst>
      <p:ext uri="{BB962C8B-B14F-4D97-AF65-F5344CB8AC3E}">
        <p14:creationId xmlns:p14="http://schemas.microsoft.com/office/powerpoint/2010/main" val="16739273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next slides basically just show that the code looks like standard C++.</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45</a:t>
            </a:fld>
            <a:endParaRPr lang="en-US"/>
          </a:p>
        </p:txBody>
      </p:sp>
    </p:spTree>
    <p:extLst>
      <p:ext uri="{BB962C8B-B14F-4D97-AF65-F5344CB8AC3E}">
        <p14:creationId xmlns:p14="http://schemas.microsoft.com/office/powerpoint/2010/main" val="8476911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Derecho replicates classes that the developer defines.  The smart methods here are put and get (well, those might be kind of stupid methods).  If there is some kind of machine learned model, it would just be in the variables replicated by the class.</a:t>
            </a:r>
            <a:endParaRPr lang="en-US" dirty="0"/>
          </a:p>
        </p:txBody>
      </p:sp>
      <p:sp>
        <p:nvSpPr>
          <p:cNvPr id="4" name="Slide Number Placeholder 3"/>
          <p:cNvSpPr>
            <a:spLocks noGrp="1"/>
          </p:cNvSpPr>
          <p:nvPr>
            <p:ph type="sldNum" sz="quarter" idx="10"/>
          </p:nvPr>
        </p:nvSpPr>
        <p:spPr/>
        <p:txBody>
          <a:bodyPr/>
          <a:lstStyle/>
          <a:p>
            <a:fld id="{D8952055-0679-4F11-9844-B02E09680E7A}" type="slidenum">
              <a:rPr lang="en-US" smtClean="0"/>
              <a:pPr/>
              <a:t>46</a:t>
            </a:fld>
            <a:endParaRPr lang="en-US"/>
          </a:p>
        </p:txBody>
      </p:sp>
    </p:spTree>
    <p:extLst>
      <p:ext uri="{BB962C8B-B14F-4D97-AF65-F5344CB8AC3E}">
        <p14:creationId xmlns:p14="http://schemas.microsoft.com/office/powerpoint/2010/main" val="14265966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how the FFFS files look from inside a Derecho C++ class.  You can index by version or by time.  Version number indexing gives standard </a:t>
            </a:r>
            <a:r>
              <a:rPr lang="en-US" dirty="0" err="1" smtClean="0"/>
              <a:t>Paxos</a:t>
            </a:r>
            <a:r>
              <a:rPr lang="en-US" dirty="0" smtClean="0"/>
              <a:t>.  The real-time consistency guarantees are for time indexing.</a:t>
            </a:r>
          </a:p>
          <a:p>
            <a:r>
              <a:rPr lang="en-US" dirty="0"/>
              <a:t/>
            </a:r>
            <a:br>
              <a:rPr lang="en-US" dirty="0"/>
            </a:br>
            <a:r>
              <a:rPr lang="en-US" dirty="0" smtClean="0"/>
              <a:t>From outside, these are available as read-only files under the name you supply.</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47</a:t>
            </a:fld>
            <a:endParaRPr lang="en-US"/>
          </a:p>
        </p:txBody>
      </p:sp>
    </p:spTree>
    <p:extLst>
      <p:ext uri="{BB962C8B-B14F-4D97-AF65-F5344CB8AC3E}">
        <p14:creationId xmlns:p14="http://schemas.microsoft.com/office/powerpoint/2010/main" val="37699363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showing a complex Derecho smart memory service, acting like a big file system via an HDFS API.  Like Cosmos.</a:t>
            </a:r>
            <a:endParaRPr lang="en-US" dirty="0"/>
          </a:p>
        </p:txBody>
      </p:sp>
      <p:sp>
        <p:nvSpPr>
          <p:cNvPr id="4" name="Slide Number Placeholder 3"/>
          <p:cNvSpPr>
            <a:spLocks noGrp="1"/>
          </p:cNvSpPr>
          <p:nvPr>
            <p:ph type="sldNum" sz="quarter" idx="10"/>
          </p:nvPr>
        </p:nvSpPr>
        <p:spPr/>
        <p:txBody>
          <a:bodyPr/>
          <a:lstStyle/>
          <a:p>
            <a:fld id="{D8952055-0679-4F11-9844-B02E09680E7A}" type="slidenum">
              <a:rPr lang="en-US" smtClean="0"/>
              <a:pPr/>
              <a:t>48</a:t>
            </a:fld>
            <a:endParaRPr lang="en-US"/>
          </a:p>
        </p:txBody>
      </p:sp>
    </p:spTree>
    <p:extLst>
      <p:ext uri="{BB962C8B-B14F-4D97-AF65-F5344CB8AC3E}">
        <p14:creationId xmlns:p14="http://schemas.microsoft.com/office/powerpoint/2010/main" val="31713819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service just to point out that the full set of members might span a bunch of distinct roles.</a:t>
            </a:r>
            <a:endParaRPr lang="en-US" dirty="0"/>
          </a:p>
        </p:txBody>
      </p:sp>
      <p:sp>
        <p:nvSpPr>
          <p:cNvPr id="4" name="Slide Number Placeholder 3"/>
          <p:cNvSpPr>
            <a:spLocks noGrp="1"/>
          </p:cNvSpPr>
          <p:nvPr>
            <p:ph type="sldNum" sz="quarter" idx="10"/>
          </p:nvPr>
        </p:nvSpPr>
        <p:spPr/>
        <p:txBody>
          <a:bodyPr/>
          <a:lstStyle/>
          <a:p>
            <a:fld id="{D8952055-0679-4F11-9844-B02E09680E7A}" type="slidenum">
              <a:rPr lang="en-US" smtClean="0"/>
              <a:pPr/>
              <a:t>49</a:t>
            </a:fld>
            <a:endParaRPr lang="en-US"/>
          </a:p>
        </p:txBody>
      </p:sp>
    </p:spTree>
    <p:extLst>
      <p:ext uri="{BB962C8B-B14F-4D97-AF65-F5344CB8AC3E}">
        <p14:creationId xmlns:p14="http://schemas.microsoft.com/office/powerpoint/2010/main" val="2495506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Today’s lecture is drawn from a 40 page paper you can read about Derecho.  The link is right on our syllabus web page.</a:t>
            </a:r>
          </a:p>
          <a:p>
            <a:endParaRPr lang="en-US" dirty="0"/>
          </a:p>
          <a:p>
            <a:r>
              <a:rPr lang="en-US" dirty="0" smtClean="0"/>
              <a:t>We won’t have a ton of notes because the lecture closely tracks the paper, so I’m kind of hoping you’ll just read the paper for details not on the slides.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2041744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Ways of talking to a shard.  As a multicast, you get no replies.  But you can actually collect replies if you like.</a:t>
            </a:r>
          </a:p>
          <a:p>
            <a:endParaRPr lang="en-US" dirty="0"/>
          </a:p>
          <a:p>
            <a:r>
              <a:rPr lang="en-US" dirty="0" smtClean="0"/>
              <a:t>From outside the shard you have to use P2P queries to some member.  </a:t>
            </a:r>
            <a:r>
              <a:rPr lang="en-US" dirty="0" err="1" smtClean="0"/>
              <a:t>Paxos</a:t>
            </a:r>
            <a:r>
              <a:rPr lang="en-US" dirty="0" smtClean="0"/>
              <a:t> is available only inside the shard.</a:t>
            </a:r>
            <a:endParaRPr lang="en-US" dirty="0"/>
          </a:p>
        </p:txBody>
      </p:sp>
      <p:sp>
        <p:nvSpPr>
          <p:cNvPr id="4" name="Slide Number Placeholder 3"/>
          <p:cNvSpPr>
            <a:spLocks noGrp="1"/>
          </p:cNvSpPr>
          <p:nvPr>
            <p:ph type="sldNum" sz="quarter" idx="10"/>
          </p:nvPr>
        </p:nvSpPr>
        <p:spPr/>
        <p:txBody>
          <a:bodyPr/>
          <a:lstStyle/>
          <a:p>
            <a:fld id="{D8952055-0679-4F11-9844-B02E09680E7A}" type="slidenum">
              <a:rPr lang="en-US" smtClean="0"/>
              <a:pPr/>
              <a:t>50</a:t>
            </a:fld>
            <a:endParaRPr lang="en-US"/>
          </a:p>
        </p:txBody>
      </p:sp>
    </p:spTree>
    <p:extLst>
      <p:ext uri="{BB962C8B-B14F-4D97-AF65-F5344CB8AC3E}">
        <p14:creationId xmlns:p14="http://schemas.microsoft.com/office/powerpoint/2010/main" val="12496437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guy is querying 3 members of 3 different shards, doing a real-time indexed query.  He gets those cool FFFS consistency properties.  Also cool: the Derecho update data path is totally different, so these accesses never slow updating down.</a:t>
            </a:r>
            <a:endParaRPr lang="en-US" dirty="0"/>
          </a:p>
        </p:txBody>
      </p:sp>
      <p:sp>
        <p:nvSpPr>
          <p:cNvPr id="4" name="Slide Number Placeholder 3"/>
          <p:cNvSpPr>
            <a:spLocks noGrp="1"/>
          </p:cNvSpPr>
          <p:nvPr>
            <p:ph type="sldNum" sz="quarter" idx="10"/>
          </p:nvPr>
        </p:nvSpPr>
        <p:spPr/>
        <p:txBody>
          <a:bodyPr/>
          <a:lstStyle/>
          <a:p>
            <a:fld id="{D8952055-0679-4F11-9844-B02E09680E7A}" type="slidenum">
              <a:rPr lang="en-US" smtClean="0"/>
              <a:pPr/>
              <a:t>51</a:t>
            </a:fld>
            <a:endParaRPr lang="en-US"/>
          </a:p>
        </p:txBody>
      </p:sp>
    </p:spTree>
    <p:extLst>
      <p:ext uri="{BB962C8B-B14F-4D97-AF65-F5344CB8AC3E}">
        <p14:creationId xmlns:p14="http://schemas.microsoft.com/office/powerpoint/2010/main" val="39145174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illustrates the P2P version of the API.</a:t>
            </a:r>
            <a:endParaRPr lang="en-US" dirty="0"/>
          </a:p>
        </p:txBody>
      </p:sp>
      <p:sp>
        <p:nvSpPr>
          <p:cNvPr id="4" name="Slide Number Placeholder 3"/>
          <p:cNvSpPr>
            <a:spLocks noGrp="1"/>
          </p:cNvSpPr>
          <p:nvPr>
            <p:ph type="sldNum" sz="quarter" idx="10"/>
          </p:nvPr>
        </p:nvSpPr>
        <p:spPr/>
        <p:txBody>
          <a:bodyPr/>
          <a:lstStyle/>
          <a:p>
            <a:fld id="{D8952055-0679-4F11-9844-B02E09680E7A}" type="slidenum">
              <a:rPr lang="en-US" smtClean="0"/>
              <a:pPr/>
              <a:t>52</a:t>
            </a:fld>
            <a:endParaRPr lang="en-US"/>
          </a:p>
        </p:txBody>
      </p:sp>
    </p:spTree>
    <p:extLst>
      <p:ext uri="{BB962C8B-B14F-4D97-AF65-F5344CB8AC3E}">
        <p14:creationId xmlns:p14="http://schemas.microsoft.com/office/powerpoint/2010/main" val="23904470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we see the multicast case, and the multi-query case.</a:t>
            </a:r>
            <a:endParaRPr lang="en-US" dirty="0"/>
          </a:p>
        </p:txBody>
      </p:sp>
      <p:sp>
        <p:nvSpPr>
          <p:cNvPr id="4" name="Slide Number Placeholder 3"/>
          <p:cNvSpPr>
            <a:spLocks noGrp="1"/>
          </p:cNvSpPr>
          <p:nvPr>
            <p:ph type="sldNum" sz="quarter" idx="10"/>
          </p:nvPr>
        </p:nvSpPr>
        <p:spPr/>
        <p:txBody>
          <a:bodyPr/>
          <a:lstStyle/>
          <a:p>
            <a:fld id="{D8952055-0679-4F11-9844-B02E09680E7A}" type="slidenum">
              <a:rPr lang="en-US" smtClean="0"/>
              <a:pPr/>
              <a:t>53</a:t>
            </a:fld>
            <a:endParaRPr lang="en-US"/>
          </a:p>
        </p:txBody>
      </p:sp>
    </p:spTree>
    <p:extLst>
      <p:ext uri="{BB962C8B-B14F-4D97-AF65-F5344CB8AC3E}">
        <p14:creationId xmlns:p14="http://schemas.microsoft.com/office/powerpoint/2010/main" val="20144262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952055-0679-4F11-9844-B02E09680E7A}" type="slidenum">
              <a:rPr lang="en-US" smtClean="0"/>
              <a:pPr/>
              <a:t>54</a:t>
            </a:fld>
            <a:endParaRPr lang="en-US"/>
          </a:p>
        </p:txBody>
      </p:sp>
    </p:spTree>
    <p:extLst>
      <p:ext uri="{BB962C8B-B14F-4D97-AF65-F5344CB8AC3E}">
        <p14:creationId xmlns:p14="http://schemas.microsoft.com/office/powerpoint/2010/main" val="4349599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picture again.</a:t>
            </a:r>
            <a:endParaRPr lang="en-US" dirty="0"/>
          </a:p>
        </p:txBody>
      </p:sp>
      <p:sp>
        <p:nvSpPr>
          <p:cNvPr id="4" name="Slide Number Placeholder 3"/>
          <p:cNvSpPr>
            <a:spLocks noGrp="1"/>
          </p:cNvSpPr>
          <p:nvPr>
            <p:ph type="sldNum" sz="quarter" idx="10"/>
          </p:nvPr>
        </p:nvSpPr>
        <p:spPr/>
        <p:txBody>
          <a:bodyPr/>
          <a:lstStyle/>
          <a:p>
            <a:fld id="{D8952055-0679-4F11-9844-B02E09680E7A}" type="slidenum">
              <a:rPr lang="en-US" smtClean="0"/>
              <a:pPr/>
              <a:t>55</a:t>
            </a:fld>
            <a:endParaRPr lang="en-US"/>
          </a:p>
        </p:txBody>
      </p:sp>
    </p:spTree>
    <p:extLst>
      <p:ext uri="{BB962C8B-B14F-4D97-AF65-F5344CB8AC3E}">
        <p14:creationId xmlns:p14="http://schemas.microsoft.com/office/powerpoint/2010/main" val="3735538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56</a:t>
            </a:fld>
            <a:endParaRPr lang="en-US"/>
          </a:p>
        </p:txBody>
      </p:sp>
    </p:spTree>
    <p:extLst>
      <p:ext uri="{BB962C8B-B14F-4D97-AF65-F5344CB8AC3E}">
        <p14:creationId xmlns:p14="http://schemas.microsoft.com/office/powerpoint/2010/main" val="40945891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57</a:t>
            </a:fld>
            <a:endParaRPr lang="en-US"/>
          </a:p>
        </p:txBody>
      </p:sp>
    </p:spTree>
    <p:extLst>
      <p:ext uri="{BB962C8B-B14F-4D97-AF65-F5344CB8AC3E}">
        <p14:creationId xmlns:p14="http://schemas.microsoft.com/office/powerpoint/2010/main" val="3450543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Membership == a list of which processes are in the system, and perhaps, what they do.</a:t>
            </a:r>
          </a:p>
          <a:p>
            <a:endParaRPr lang="en-US" dirty="0"/>
          </a:p>
          <a:p>
            <a:r>
              <a:rPr lang="en-US" dirty="0" smtClean="0"/>
              <a:t>A process == a program running on some computer.  Named by the computer’s IP address and the process id on that machine.  Maybe a bit more like which TCP port it is listening on, maybe not.</a:t>
            </a:r>
          </a:p>
          <a:p>
            <a:endParaRPr lang="en-US" dirty="0"/>
          </a:p>
          <a:p>
            <a:r>
              <a:rPr lang="en-US" dirty="0" smtClean="0"/>
              <a:t>Role: complex systems often have subsystems, like running the DHT or doing load balancing or keeping the TAO database.  Those are roles.  The full membership might include ALL the processes and machines.  The roles are for individual members: this process is a DHT member.  That process has a TAO graph in a database.</a:t>
            </a:r>
          </a:p>
          <a:p>
            <a:endParaRPr lang="en-US" dirty="0"/>
          </a:p>
          <a:p>
            <a:r>
              <a:rPr lang="en-US" dirty="0" smtClean="0"/>
              <a:t>The developer would need to design and control all of this.  None of it is free or automated or magic.  It can take </a:t>
            </a:r>
            <a:r>
              <a:rPr lang="en-US" i="1" dirty="0" smtClean="0"/>
              <a:t>years</a:t>
            </a:r>
            <a:r>
              <a:rPr lang="en-US" dirty="0" smtClean="0"/>
              <a:t> to design these systems.  Membership management is just a way to provide help – a tool for that developer.</a:t>
            </a:r>
          </a:p>
          <a:p>
            <a:r>
              <a:rPr lang="en-US" dirty="0"/>
              <a:t/>
            </a:r>
            <a:br>
              <a:rPr lang="en-US" dirty="0"/>
            </a:br>
            <a:r>
              <a:rPr lang="en-US" dirty="0" smtClean="0"/>
              <a:t>The tools have complex APIs.  We’re talking here about what the thing does, not the API.</a:t>
            </a:r>
          </a:p>
        </p:txBody>
      </p:sp>
      <p:sp>
        <p:nvSpPr>
          <p:cNvPr id="4" name="Slide Number Placeholder 3"/>
          <p:cNvSpPr>
            <a:spLocks noGrp="1"/>
          </p:cNvSpPr>
          <p:nvPr>
            <p:ph type="sldNum" sz="quarter" idx="10"/>
          </p:nvPr>
        </p:nvSpPr>
        <p:spPr/>
        <p:txBody>
          <a:bodyPr/>
          <a:lstStyle/>
          <a:p>
            <a:fld id="{DACDC88A-CD66-4609-884B-39722DAC333B}" type="slidenum">
              <a:rPr lang="en-US" smtClean="0"/>
              <a:t>6</a:t>
            </a:fld>
            <a:endParaRPr lang="en-US"/>
          </a:p>
        </p:txBody>
      </p:sp>
    </p:spTree>
    <p:extLst>
      <p:ext uri="{BB962C8B-B14F-4D97-AF65-F5344CB8AC3E}">
        <p14:creationId xmlns:p14="http://schemas.microsoft.com/office/powerpoint/2010/main" val="1393410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need for replication is common in complex and structured services.</a:t>
            </a:r>
          </a:p>
          <a:p>
            <a:r>
              <a:rPr lang="en-US" dirty="0"/>
              <a:t/>
            </a:r>
            <a:br>
              <a:rPr lang="en-US" dirty="0"/>
            </a:br>
            <a:r>
              <a:rPr lang="en-US" dirty="0" smtClean="0"/>
              <a:t>Like replication of a machine learned model.  Some set of processes may need the learned parameters for some part of the model (like the trajectory and identify of a particular car on a highway).</a:t>
            </a:r>
          </a:p>
          <a:p>
            <a:endParaRPr lang="en-US" dirty="0"/>
          </a:p>
          <a:p>
            <a:r>
              <a:rPr lang="en-US" dirty="0" smtClean="0"/>
              <a:t>If that car changes speed, we would update the replicated data.</a:t>
            </a:r>
          </a:p>
          <a:p>
            <a:r>
              <a:rPr lang="en-US" dirty="0"/>
              <a:t/>
            </a:r>
            <a:br>
              <a:rPr lang="en-US" dirty="0"/>
            </a:br>
            <a:r>
              <a:rPr lang="en-US" dirty="0" smtClean="0"/>
              <a:t>State machine replication is a simple definition for consistency.  Guess who proposed it?</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2690466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Paxos</a:t>
            </a:r>
            <a:r>
              <a:rPr lang="en-US" dirty="0" smtClean="0"/>
              <a:t> is a solution to the state machine replication problem.</a:t>
            </a:r>
          </a:p>
          <a:p>
            <a:endParaRPr lang="en-US" dirty="0"/>
          </a:p>
          <a:p>
            <a:r>
              <a:rPr lang="en-US" dirty="0" smtClean="0"/>
              <a:t>We have a math statement (the state machine replication model and problem).</a:t>
            </a:r>
          </a:p>
          <a:p>
            <a:r>
              <a:rPr lang="en-US" dirty="0"/>
              <a:t/>
            </a:r>
            <a:br>
              <a:rPr lang="en-US" dirty="0"/>
            </a:br>
            <a:r>
              <a:rPr lang="en-US" dirty="0" smtClean="0"/>
              <a:t>And we have a distributed algorithm: the </a:t>
            </a:r>
            <a:r>
              <a:rPr lang="en-US" dirty="0" err="1" smtClean="0"/>
              <a:t>Paxos</a:t>
            </a:r>
            <a:r>
              <a:rPr lang="en-US" dirty="0" smtClean="0"/>
              <a:t> protocol.</a:t>
            </a:r>
          </a:p>
          <a:p>
            <a:endParaRPr lang="en-US" dirty="0"/>
          </a:p>
          <a:p>
            <a:r>
              <a:rPr lang="en-US" dirty="0" smtClean="0"/>
              <a:t>And it can be configured in various ways.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8</a:t>
            </a:fld>
            <a:endParaRPr lang="en-US"/>
          </a:p>
        </p:txBody>
      </p:sp>
    </p:spTree>
    <p:extLst>
      <p:ext uri="{BB962C8B-B14F-4D97-AF65-F5344CB8AC3E}">
        <p14:creationId xmlns:p14="http://schemas.microsoft.com/office/powerpoint/2010/main" val="3496689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383619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032C7F0B-8936-44C5-BA0F-FCD13E7C65F0}" type="datetime1">
              <a:rPr lang="en-US" smtClean="0"/>
              <a:t>3/10/2018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F5D3AA-A41E-4677-8854-44256C306844}" type="datetime1">
              <a:rPr lang="en-US" smtClean="0"/>
              <a:t>3/10/2018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FF245-29EA-445C-9CC2-1F5BA999DC5A}" type="datetime1">
              <a:rPr lang="en-US" smtClean="0"/>
              <a:t>3/10/2018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F0DD41A-7EC4-4DB9-A883-2E97020859C4}" type="datetime1">
              <a:rPr lang="en-US" smtClean="0"/>
              <a:t>3/10/2018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90B390-75CF-4FAD-BBC9-B280E9660EA5}" type="datetime1">
              <a:rPr lang="en-US" smtClean="0"/>
              <a:t>3/10/2018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E1FC70-351A-4291-8C26-6F1469F5E792}" type="datetime1">
              <a:rPr lang="en-US" smtClean="0"/>
              <a:t>3/10/2018</a:t>
            </a:fld>
            <a:endParaRPr lang="en-US"/>
          </a:p>
        </p:txBody>
      </p:sp>
      <p:sp>
        <p:nvSpPr>
          <p:cNvPr id="6" name="Footer Placeholder 5"/>
          <p:cNvSpPr>
            <a:spLocks noGrp="1"/>
          </p:cNvSpPr>
          <p:nvPr>
            <p:ph type="ftr" sz="quarter" idx="11"/>
          </p:nvPr>
        </p:nvSpPr>
        <p:spPr/>
        <p:txBody>
          <a:bodyPr/>
          <a:lstStyle/>
          <a:p>
            <a:r>
              <a:rPr lang="en-US"/>
              <a:t>http://www.cs.cornell.edu/courses/cs5412/2018sp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8BA862-BBB0-49C0-9B97-61C9BD060AC6}" type="datetime1">
              <a:rPr lang="en-US" smtClean="0"/>
              <a:t>3/10/2018</a:t>
            </a:fld>
            <a:endParaRPr lang="en-US"/>
          </a:p>
        </p:txBody>
      </p:sp>
      <p:sp>
        <p:nvSpPr>
          <p:cNvPr id="8" name="Footer Placeholder 7"/>
          <p:cNvSpPr>
            <a:spLocks noGrp="1"/>
          </p:cNvSpPr>
          <p:nvPr>
            <p:ph type="ftr" sz="quarter" idx="11"/>
          </p:nvPr>
        </p:nvSpPr>
        <p:spPr/>
        <p:txBody>
          <a:bodyPr/>
          <a:lstStyle/>
          <a:p>
            <a:r>
              <a:rPr lang="en-US"/>
              <a:t>http://www.cs.cornell.edu/courses/cs5412/2018sp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B149191-100C-4E77-9D1C-977E5A147FDA}" type="datetime1">
              <a:rPr lang="en-US" smtClean="0"/>
              <a:t>3/10/2018</a:t>
            </a:fld>
            <a:endParaRPr lang="en-US"/>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568535-C310-4F8B-8B20-DE0281267002}" type="datetime1">
              <a:rPr lang="en-US" smtClean="0"/>
              <a:t>3/10/2018</a:t>
            </a:fld>
            <a:endParaRPr lang="en-US"/>
          </a:p>
        </p:txBody>
      </p:sp>
      <p:sp>
        <p:nvSpPr>
          <p:cNvPr id="3" name="Footer Placeholder 2"/>
          <p:cNvSpPr>
            <a:spLocks noGrp="1"/>
          </p:cNvSpPr>
          <p:nvPr>
            <p:ph type="ftr" sz="quarter" idx="11"/>
          </p:nvPr>
        </p:nvSpPr>
        <p:spPr/>
        <p:txBody>
          <a:bodyPr/>
          <a:lstStyle/>
          <a:p>
            <a:r>
              <a:rPr lang="en-US"/>
              <a:t>http://www.cs.cornell.edu/courses/cs5412/2018sp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8A01F4E-6976-4D65-92C7-153C89C05B19}" type="datetime1">
              <a:rPr lang="en-US" smtClean="0"/>
              <a:t>3/10/2018</a:t>
            </a:fld>
            <a:endParaRPr lang="en-US"/>
          </a:p>
        </p:txBody>
      </p:sp>
      <p:sp>
        <p:nvSpPr>
          <p:cNvPr id="6" name="Footer Placeholder 5"/>
          <p:cNvSpPr>
            <a:spLocks noGrp="1"/>
          </p:cNvSpPr>
          <p:nvPr>
            <p:ph type="ftr" sz="quarter" idx="11"/>
          </p:nvPr>
        </p:nvSpPr>
        <p:spPr/>
        <p:txBody>
          <a:bodyPr/>
          <a:lstStyle/>
          <a:p>
            <a:r>
              <a:rPr lang="en-US"/>
              <a:t>http://www.cs.cornell.edu/courses/cs5412/2018sp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782084-BD4B-4780-8931-C396A8221E37}" type="datetime1">
              <a:rPr lang="en-US" smtClean="0"/>
              <a:t>3/10/2018</a:t>
            </a:fld>
            <a:endParaRPr lang="en-US"/>
          </a:p>
        </p:txBody>
      </p:sp>
      <p:sp>
        <p:nvSpPr>
          <p:cNvPr id="6" name="Footer Placeholder 5"/>
          <p:cNvSpPr>
            <a:spLocks noGrp="1"/>
          </p:cNvSpPr>
          <p:nvPr>
            <p:ph type="ftr" sz="quarter" idx="11"/>
          </p:nvPr>
        </p:nvSpPr>
        <p:spPr/>
        <p:txBody>
          <a:bodyPr/>
          <a:lstStyle/>
          <a:p>
            <a:r>
              <a:rPr lang="en-US"/>
              <a:t>http://www.cs.cornell.edu/courses/cs5412/2018sp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9F2B540-A3D3-4F10-95F4-6D2B547E13DE}" type="datetime1">
              <a:rPr lang="en-US" smtClean="0"/>
              <a:t>3/10/2018</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http://www.cs.cornell.edu/courses/cs5412/2018sp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17.png"/><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24.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4.xml"/><Relationship Id="rId7" Type="http://schemas.openxmlformats.org/officeDocument/2006/relationships/image" Target="../media/image26.emf"/><Relationship Id="rId12"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8.emf"/><Relationship Id="rId5" Type="http://schemas.openxmlformats.org/officeDocument/2006/relationships/image" Target="../media/image25.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7.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5.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B2A5-D888-4A68-9EB8-E190FABBD294}"/>
              </a:ext>
            </a:extLst>
          </p:cNvPr>
          <p:cNvSpPr>
            <a:spLocks noGrp="1"/>
          </p:cNvSpPr>
          <p:nvPr>
            <p:ph type="ctrTitle"/>
          </p:nvPr>
        </p:nvSpPr>
        <p:spPr/>
        <p:txBody>
          <a:bodyPr>
            <a:noAutofit/>
          </a:bodyPr>
          <a:lstStyle/>
          <a:p>
            <a:r>
              <a:rPr lang="en-US" sz="4000" dirty="0"/>
              <a:t>Data Replication and Consistency</a:t>
            </a:r>
          </a:p>
        </p:txBody>
      </p:sp>
      <p:sp>
        <p:nvSpPr>
          <p:cNvPr id="3" name="Subtitle 2">
            <a:extLst>
              <a:ext uri="{FF2B5EF4-FFF2-40B4-BE49-F238E27FC236}">
                <a16:creationId xmlns:a16="http://schemas.microsoft.com/office/drawing/2014/main" id="{D1664BDB-4610-415E-B88D-82832DD4507C}"/>
              </a:ext>
            </a:extLst>
          </p:cNvPr>
          <p:cNvSpPr>
            <a:spLocks noGrp="1"/>
          </p:cNvSpPr>
          <p:nvPr>
            <p:ph type="subTitle" idx="1"/>
          </p:nvPr>
        </p:nvSpPr>
        <p:spPr/>
        <p:txBody>
          <a:bodyPr/>
          <a:lstStyle/>
          <a:p>
            <a:r>
              <a:rPr lang="en-US" dirty="0"/>
              <a:t>Ken Birman</a:t>
            </a:r>
          </a:p>
          <a:p>
            <a:r>
              <a:rPr lang="en-US" dirty="0"/>
              <a:t>Spring, 2018</a:t>
            </a:r>
          </a:p>
        </p:txBody>
      </p:sp>
      <p:sp>
        <p:nvSpPr>
          <p:cNvPr id="4" name="Footer Placeholder 3"/>
          <p:cNvSpPr>
            <a:spLocks noGrp="1"/>
          </p:cNvSpPr>
          <p:nvPr>
            <p:ph type="ftr" sz="quarter" idx="11"/>
          </p:nvPr>
        </p:nvSpPr>
        <p:spPr/>
        <p:txBody>
          <a:bodyPr/>
          <a:lstStyle/>
          <a:p>
            <a:r>
              <a:rPr lang="en-US" dirty="0"/>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32456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C71F0-8BD5-44D1-965E-22F3644F50C1}"/>
              </a:ext>
            </a:extLst>
          </p:cNvPr>
          <p:cNvSpPr>
            <a:spLocks noGrp="1"/>
          </p:cNvSpPr>
          <p:nvPr>
            <p:ph type="title"/>
          </p:nvPr>
        </p:nvSpPr>
        <p:spPr/>
        <p:txBody>
          <a:bodyPr/>
          <a:lstStyle/>
          <a:p>
            <a:r>
              <a:rPr lang="en-US" dirty="0" err="1"/>
              <a:t>VirtuaLLy</a:t>
            </a:r>
            <a:r>
              <a:rPr lang="en-US" dirty="0"/>
              <a:t> Synchronous Membership</a:t>
            </a:r>
          </a:p>
        </p:txBody>
      </p:sp>
      <p:sp>
        <p:nvSpPr>
          <p:cNvPr id="3" name="Content Placeholder 2">
            <a:extLst>
              <a:ext uri="{FF2B5EF4-FFF2-40B4-BE49-F238E27FC236}">
                <a16:creationId xmlns:a16="http://schemas.microsoft.com/office/drawing/2014/main" id="{CDCCD3F0-1E01-4675-BC6E-E9D145498960}"/>
              </a:ext>
            </a:extLst>
          </p:cNvPr>
          <p:cNvSpPr>
            <a:spLocks noGrp="1"/>
          </p:cNvSpPr>
          <p:nvPr>
            <p:ph idx="1"/>
          </p:nvPr>
        </p:nvSpPr>
        <p:spPr/>
        <p:txBody>
          <a:bodyPr>
            <a:normAutofit lnSpcReduction="10000"/>
          </a:bodyPr>
          <a:lstStyle/>
          <a:p>
            <a:r>
              <a:rPr lang="en-US" dirty="0"/>
              <a:t>Manages a group of replicas that are using </a:t>
            </a:r>
            <a:r>
              <a:rPr lang="en-US" dirty="0" err="1"/>
              <a:t>Paxos</a:t>
            </a:r>
            <a:r>
              <a:rPr lang="en-US" dirty="0"/>
              <a:t>.</a:t>
            </a:r>
          </a:p>
          <a:p>
            <a:endParaRPr lang="en-US" dirty="0"/>
          </a:p>
          <a:p>
            <a:r>
              <a:rPr lang="en-US" dirty="0"/>
              <a:t>Members can join the group, leave it, crash (failed members are ejected).</a:t>
            </a:r>
          </a:p>
          <a:p>
            <a:endParaRPr lang="en-US" dirty="0"/>
          </a:p>
          <a:p>
            <a:r>
              <a:rPr lang="en-US" dirty="0"/>
              <a:t>“State transfer” to initialize the new members when they join</a:t>
            </a:r>
          </a:p>
          <a:p>
            <a:endParaRPr lang="en-US" dirty="0"/>
          </a:p>
          <a:p>
            <a:r>
              <a:rPr lang="en-US" dirty="0"/>
              <a:t>Updates occur entirely in a single epoch: during a period when membership is stable.  Every replica receives the identical updates.</a:t>
            </a:r>
          </a:p>
        </p:txBody>
      </p:sp>
      <p:sp>
        <p:nvSpPr>
          <p:cNvPr id="4" name="Footer Placeholder 3">
            <a:extLst>
              <a:ext uri="{FF2B5EF4-FFF2-40B4-BE49-F238E27FC236}">
                <a16:creationId xmlns:a16="http://schemas.microsoft.com/office/drawing/2014/main" id="{1EF3E017-9EC7-4549-9E36-1802C3EFF413}"/>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A809789C-0F58-43B0-B282-431B2F1A9CE2}"/>
              </a:ext>
            </a:extLst>
          </p:cNvPr>
          <p:cNvSpPr>
            <a:spLocks noGrp="1"/>
          </p:cNvSpPr>
          <p:nvPr>
            <p:ph type="sldNum" sz="quarter" idx="12"/>
          </p:nvPr>
        </p:nvSpPr>
        <p:spPr/>
        <p:txBody>
          <a:bodyPr/>
          <a:lstStyle/>
          <a:p>
            <a:fld id="{3C974458-8A97-4835-BF79-1FB6D7856C21}" type="slidenum">
              <a:rPr lang="en-US" smtClean="0"/>
              <a:t>10</a:t>
            </a:fld>
            <a:endParaRPr lang="en-US"/>
          </a:p>
        </p:txBody>
      </p:sp>
    </p:spTree>
    <p:extLst>
      <p:ext uri="{BB962C8B-B14F-4D97-AF65-F5344CB8AC3E}">
        <p14:creationId xmlns:p14="http://schemas.microsoft.com/office/powerpoint/2010/main" val="2882351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Explosion: 8 Points 86">
            <a:extLst>
              <a:ext uri="{FF2B5EF4-FFF2-40B4-BE49-F238E27FC236}">
                <a16:creationId xmlns:a16="http://schemas.microsoft.com/office/drawing/2014/main" id="{FE48EEAA-ED0A-42B5-9B25-23BC444CA222}"/>
              </a:ext>
            </a:extLst>
          </p:cNvPr>
          <p:cNvSpPr/>
          <p:nvPr/>
        </p:nvSpPr>
        <p:spPr>
          <a:xfrm>
            <a:off x="6682796" y="2723858"/>
            <a:ext cx="481136" cy="445099"/>
          </a:xfrm>
          <a:prstGeom prst="irregularSeal1">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654388-557B-4D48-9479-797E7CB033C3}"/>
              </a:ext>
            </a:extLst>
          </p:cNvPr>
          <p:cNvSpPr>
            <a:spLocks noGrp="1"/>
          </p:cNvSpPr>
          <p:nvPr>
            <p:ph type="title"/>
          </p:nvPr>
        </p:nvSpPr>
        <p:spPr/>
        <p:txBody>
          <a:bodyPr/>
          <a:lstStyle/>
          <a:p>
            <a:r>
              <a:rPr lang="en-US" dirty="0"/>
              <a:t>Virtual synchrony: Managed Groups</a:t>
            </a:r>
          </a:p>
        </p:txBody>
      </p:sp>
      <p:sp>
        <p:nvSpPr>
          <p:cNvPr id="3" name="Content Placeholder 2">
            <a:extLst>
              <a:ext uri="{FF2B5EF4-FFF2-40B4-BE49-F238E27FC236}">
                <a16:creationId xmlns:a16="http://schemas.microsoft.com/office/drawing/2014/main" id="{C4C42791-40F6-4309-926A-0C9D4BDC6070}"/>
              </a:ext>
            </a:extLst>
          </p:cNvPr>
          <p:cNvSpPr>
            <a:spLocks noGrp="1"/>
          </p:cNvSpPr>
          <p:nvPr>
            <p:ph idx="1"/>
          </p:nvPr>
        </p:nvSpPr>
        <p:spPr/>
        <p:txBody>
          <a:bodyPr>
            <a:normAutofit/>
          </a:bodyPr>
          <a:lstStyle/>
          <a:p>
            <a:r>
              <a:rPr lang="en-US" dirty="0"/>
              <a:t>Epoch: A period from one membership view until the next one.</a:t>
            </a:r>
          </a:p>
          <a:p>
            <a:endParaRPr lang="en-US" dirty="0"/>
          </a:p>
          <a:p>
            <a:endParaRPr lang="en-US" dirty="0"/>
          </a:p>
          <a:p>
            <a:endParaRPr lang="en-US" dirty="0"/>
          </a:p>
          <a:p>
            <a:endParaRPr lang="en-US" dirty="0"/>
          </a:p>
          <a:p>
            <a:r>
              <a:rPr lang="en-US" dirty="0"/>
              <a:t>Joins, failures are “clean”, state is transferred to joining members</a:t>
            </a:r>
          </a:p>
          <a:p>
            <a:r>
              <a:rPr lang="en-US" dirty="0"/>
              <a:t>Multicasts reach all members, delay is minimal, and order is identical…</a:t>
            </a:r>
          </a:p>
        </p:txBody>
      </p:sp>
      <p:sp>
        <p:nvSpPr>
          <p:cNvPr id="4" name="Footer Placeholder 3">
            <a:extLst>
              <a:ext uri="{FF2B5EF4-FFF2-40B4-BE49-F238E27FC236}">
                <a16:creationId xmlns:a16="http://schemas.microsoft.com/office/drawing/2014/main" id="{3A3664C6-EB9E-41CE-8194-F7EB864CD53E}"/>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9DE07EBF-6343-4D3A-9CF2-7A27385EA2C3}"/>
              </a:ext>
            </a:extLst>
          </p:cNvPr>
          <p:cNvSpPr>
            <a:spLocks noGrp="1"/>
          </p:cNvSpPr>
          <p:nvPr>
            <p:ph type="sldNum" sz="quarter" idx="12"/>
          </p:nvPr>
        </p:nvSpPr>
        <p:spPr/>
        <p:txBody>
          <a:bodyPr/>
          <a:lstStyle/>
          <a:p>
            <a:fld id="{3C974458-8A97-4835-BF79-1FB6D7856C21}" type="slidenum">
              <a:rPr lang="en-US" smtClean="0"/>
              <a:t>11</a:t>
            </a:fld>
            <a:endParaRPr lang="en-US"/>
          </a:p>
        </p:txBody>
      </p:sp>
      <p:cxnSp>
        <p:nvCxnSpPr>
          <p:cNvPr id="6" name="Straight Arrow Connector 5">
            <a:extLst>
              <a:ext uri="{FF2B5EF4-FFF2-40B4-BE49-F238E27FC236}">
                <a16:creationId xmlns:a16="http://schemas.microsoft.com/office/drawing/2014/main" id="{6C42F69F-3246-41FC-B0EF-25B3F2A4532F}"/>
              </a:ext>
            </a:extLst>
          </p:cNvPr>
          <p:cNvCxnSpPr>
            <a:cxnSpLocks/>
          </p:cNvCxnSpPr>
          <p:nvPr/>
        </p:nvCxnSpPr>
        <p:spPr>
          <a:xfrm flipV="1">
            <a:off x="5414452" y="4394686"/>
            <a:ext cx="5032263" cy="2016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2D9D372-4907-40EE-9880-84A511D9B627}"/>
              </a:ext>
            </a:extLst>
          </p:cNvPr>
          <p:cNvCxnSpPr>
            <a:cxnSpLocks/>
          </p:cNvCxnSpPr>
          <p:nvPr/>
        </p:nvCxnSpPr>
        <p:spPr>
          <a:xfrm flipV="1">
            <a:off x="5545940" y="3759208"/>
            <a:ext cx="4857531" cy="117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7C95B56-451F-4068-A375-C978A22848E9}"/>
              </a:ext>
            </a:extLst>
          </p:cNvPr>
          <p:cNvCxnSpPr>
            <a:cxnSpLocks/>
          </p:cNvCxnSpPr>
          <p:nvPr/>
        </p:nvCxnSpPr>
        <p:spPr>
          <a:xfrm flipV="1">
            <a:off x="1983545" y="2998426"/>
            <a:ext cx="4869506" cy="252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0801CE6-470B-482A-BF6E-B962232DDC57}"/>
              </a:ext>
            </a:extLst>
          </p:cNvPr>
          <p:cNvCxnSpPr>
            <a:cxnSpLocks/>
            <a:stCxn id="42" idx="5"/>
          </p:cNvCxnSpPr>
          <p:nvPr/>
        </p:nvCxnSpPr>
        <p:spPr>
          <a:xfrm>
            <a:off x="7807456" y="4699209"/>
            <a:ext cx="2639259" cy="224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E75237D-7052-4471-B8A3-19C2D39175B7}"/>
              </a:ext>
            </a:extLst>
          </p:cNvPr>
          <p:cNvSpPr txBox="1"/>
          <p:nvPr/>
        </p:nvSpPr>
        <p:spPr>
          <a:xfrm>
            <a:off x="726643" y="2784868"/>
            <a:ext cx="520587" cy="369332"/>
          </a:xfrm>
          <a:prstGeom prst="rect">
            <a:avLst/>
          </a:prstGeom>
          <a:noFill/>
        </p:spPr>
        <p:txBody>
          <a:bodyPr wrap="square" rtlCol="0">
            <a:spAutoFit/>
          </a:bodyPr>
          <a:lstStyle/>
          <a:p>
            <a:pPr algn="r"/>
            <a:r>
              <a:rPr lang="en-US" b="1" dirty="0"/>
              <a:t>P</a:t>
            </a:r>
          </a:p>
        </p:txBody>
      </p:sp>
      <p:sp>
        <p:nvSpPr>
          <p:cNvPr id="11" name="TextBox 10">
            <a:extLst>
              <a:ext uri="{FF2B5EF4-FFF2-40B4-BE49-F238E27FC236}">
                <a16:creationId xmlns:a16="http://schemas.microsoft.com/office/drawing/2014/main" id="{B150605D-082D-43C8-A4BD-3E719E269ED2}"/>
              </a:ext>
            </a:extLst>
          </p:cNvPr>
          <p:cNvSpPr txBox="1"/>
          <p:nvPr/>
        </p:nvSpPr>
        <p:spPr>
          <a:xfrm>
            <a:off x="745718" y="3161151"/>
            <a:ext cx="520587" cy="369332"/>
          </a:xfrm>
          <a:prstGeom prst="rect">
            <a:avLst/>
          </a:prstGeom>
          <a:noFill/>
        </p:spPr>
        <p:txBody>
          <a:bodyPr wrap="square" rtlCol="0">
            <a:spAutoFit/>
          </a:bodyPr>
          <a:lstStyle/>
          <a:p>
            <a:pPr algn="r"/>
            <a:r>
              <a:rPr lang="en-US" b="1" dirty="0"/>
              <a:t>Q</a:t>
            </a:r>
          </a:p>
        </p:txBody>
      </p:sp>
      <p:cxnSp>
        <p:nvCxnSpPr>
          <p:cNvPr id="16" name="Straight Arrow Connector 15">
            <a:extLst>
              <a:ext uri="{FF2B5EF4-FFF2-40B4-BE49-F238E27FC236}">
                <a16:creationId xmlns:a16="http://schemas.microsoft.com/office/drawing/2014/main" id="{D6EE4EFA-9543-4833-9C53-4D2B1687A5D4}"/>
              </a:ext>
            </a:extLst>
          </p:cNvPr>
          <p:cNvCxnSpPr>
            <a:cxnSpLocks/>
          </p:cNvCxnSpPr>
          <p:nvPr/>
        </p:nvCxnSpPr>
        <p:spPr>
          <a:xfrm flipV="1">
            <a:off x="5545940" y="4086203"/>
            <a:ext cx="4857531" cy="117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D2C238B-52F8-480A-A83B-674744AA451E}"/>
              </a:ext>
            </a:extLst>
          </p:cNvPr>
          <p:cNvCxnSpPr>
            <a:cxnSpLocks/>
          </p:cNvCxnSpPr>
          <p:nvPr/>
        </p:nvCxnSpPr>
        <p:spPr>
          <a:xfrm>
            <a:off x="1983545" y="3345817"/>
            <a:ext cx="8443698" cy="1228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AEB4941-EE03-4201-AF2E-87248BA83422}"/>
              </a:ext>
            </a:extLst>
          </p:cNvPr>
          <p:cNvSpPr txBox="1"/>
          <p:nvPr/>
        </p:nvSpPr>
        <p:spPr>
          <a:xfrm>
            <a:off x="4634529" y="3505693"/>
            <a:ext cx="520587" cy="369332"/>
          </a:xfrm>
          <a:prstGeom prst="rect">
            <a:avLst/>
          </a:prstGeom>
          <a:noFill/>
        </p:spPr>
        <p:txBody>
          <a:bodyPr wrap="square" rtlCol="0">
            <a:spAutoFit/>
          </a:bodyPr>
          <a:lstStyle/>
          <a:p>
            <a:pPr algn="r"/>
            <a:r>
              <a:rPr lang="en-US" b="1" dirty="0"/>
              <a:t>R</a:t>
            </a:r>
          </a:p>
        </p:txBody>
      </p:sp>
      <p:sp>
        <p:nvSpPr>
          <p:cNvPr id="21" name="TextBox 20">
            <a:extLst>
              <a:ext uri="{FF2B5EF4-FFF2-40B4-BE49-F238E27FC236}">
                <a16:creationId xmlns:a16="http://schemas.microsoft.com/office/drawing/2014/main" id="{35C0F28C-D5A5-4DA9-8920-4BF71532472A}"/>
              </a:ext>
            </a:extLst>
          </p:cNvPr>
          <p:cNvSpPr txBox="1"/>
          <p:nvPr/>
        </p:nvSpPr>
        <p:spPr>
          <a:xfrm>
            <a:off x="4663462" y="3848907"/>
            <a:ext cx="472579" cy="369332"/>
          </a:xfrm>
          <a:prstGeom prst="rect">
            <a:avLst/>
          </a:prstGeom>
          <a:noFill/>
        </p:spPr>
        <p:txBody>
          <a:bodyPr wrap="square" rtlCol="0">
            <a:spAutoFit/>
          </a:bodyPr>
          <a:lstStyle/>
          <a:p>
            <a:pPr algn="r"/>
            <a:r>
              <a:rPr lang="en-US" b="1" dirty="0"/>
              <a:t>S</a:t>
            </a:r>
          </a:p>
        </p:txBody>
      </p:sp>
      <p:sp>
        <p:nvSpPr>
          <p:cNvPr id="22" name="TextBox 21">
            <a:extLst>
              <a:ext uri="{FF2B5EF4-FFF2-40B4-BE49-F238E27FC236}">
                <a16:creationId xmlns:a16="http://schemas.microsoft.com/office/drawing/2014/main" id="{AF72406D-F8DC-47E4-9B7C-9A3FD008914D}"/>
              </a:ext>
            </a:extLst>
          </p:cNvPr>
          <p:cNvSpPr txBox="1"/>
          <p:nvPr/>
        </p:nvSpPr>
        <p:spPr>
          <a:xfrm>
            <a:off x="4637170" y="4155374"/>
            <a:ext cx="498872" cy="369332"/>
          </a:xfrm>
          <a:prstGeom prst="rect">
            <a:avLst/>
          </a:prstGeom>
          <a:noFill/>
        </p:spPr>
        <p:txBody>
          <a:bodyPr wrap="square" rtlCol="0">
            <a:spAutoFit/>
          </a:bodyPr>
          <a:lstStyle/>
          <a:p>
            <a:pPr algn="r"/>
            <a:r>
              <a:rPr lang="en-US" b="1" dirty="0"/>
              <a:t>T</a:t>
            </a:r>
          </a:p>
        </p:txBody>
      </p:sp>
      <p:sp>
        <p:nvSpPr>
          <p:cNvPr id="23" name="TextBox 22">
            <a:extLst>
              <a:ext uri="{FF2B5EF4-FFF2-40B4-BE49-F238E27FC236}">
                <a16:creationId xmlns:a16="http://schemas.microsoft.com/office/drawing/2014/main" id="{348AE0AD-F7A7-42F7-B11E-E5F1DBFE99FF}"/>
              </a:ext>
            </a:extLst>
          </p:cNvPr>
          <p:cNvSpPr txBox="1"/>
          <p:nvPr/>
        </p:nvSpPr>
        <p:spPr>
          <a:xfrm>
            <a:off x="7088771" y="4593889"/>
            <a:ext cx="520587" cy="369332"/>
          </a:xfrm>
          <a:prstGeom prst="rect">
            <a:avLst/>
          </a:prstGeom>
          <a:noFill/>
        </p:spPr>
        <p:txBody>
          <a:bodyPr wrap="square" rtlCol="0">
            <a:spAutoFit/>
          </a:bodyPr>
          <a:lstStyle/>
          <a:p>
            <a:pPr algn="r"/>
            <a:r>
              <a:rPr lang="en-US" b="1" dirty="0"/>
              <a:t>U</a:t>
            </a:r>
          </a:p>
        </p:txBody>
      </p:sp>
      <p:sp>
        <p:nvSpPr>
          <p:cNvPr id="40" name="Oval 39">
            <a:extLst>
              <a:ext uri="{FF2B5EF4-FFF2-40B4-BE49-F238E27FC236}">
                <a16:creationId xmlns:a16="http://schemas.microsoft.com/office/drawing/2014/main" id="{9921832A-1173-4690-BED1-769B2D02F081}"/>
              </a:ext>
            </a:extLst>
          </p:cNvPr>
          <p:cNvSpPr/>
          <p:nvPr/>
        </p:nvSpPr>
        <p:spPr>
          <a:xfrm>
            <a:off x="1702191" y="2784868"/>
            <a:ext cx="281354" cy="82005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A863B0D-DC56-4342-9B72-0749997F937F}"/>
              </a:ext>
            </a:extLst>
          </p:cNvPr>
          <p:cNvSpPr/>
          <p:nvPr/>
        </p:nvSpPr>
        <p:spPr>
          <a:xfrm>
            <a:off x="5222161" y="2788964"/>
            <a:ext cx="296099" cy="180279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4C147D5C-4AF7-4240-BE7F-F8681B0D6C37}"/>
              </a:ext>
            </a:extLst>
          </p:cNvPr>
          <p:cNvSpPr/>
          <p:nvPr/>
        </p:nvSpPr>
        <p:spPr>
          <a:xfrm>
            <a:off x="7554720" y="3160431"/>
            <a:ext cx="296099" cy="180279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F0DD726-11CD-4D27-9ED1-7C234FC0A6AA}"/>
              </a:ext>
            </a:extLst>
          </p:cNvPr>
          <p:cNvSpPr/>
          <p:nvPr/>
        </p:nvSpPr>
        <p:spPr>
          <a:xfrm>
            <a:off x="6710638" y="3128680"/>
            <a:ext cx="284826" cy="1421399"/>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Arrow Connector 45">
            <a:extLst>
              <a:ext uri="{FF2B5EF4-FFF2-40B4-BE49-F238E27FC236}">
                <a16:creationId xmlns:a16="http://schemas.microsoft.com/office/drawing/2014/main" id="{E12ED5C1-71DE-4E13-9F89-CC416838E53B}"/>
              </a:ext>
            </a:extLst>
          </p:cNvPr>
          <p:cNvCxnSpPr>
            <a:cxnSpLocks/>
          </p:cNvCxnSpPr>
          <p:nvPr/>
        </p:nvCxnSpPr>
        <p:spPr>
          <a:xfrm>
            <a:off x="2285154" y="3052578"/>
            <a:ext cx="23035" cy="2932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66C9F6FF-AAEF-402C-B6A5-98D39728685C}"/>
              </a:ext>
            </a:extLst>
          </p:cNvPr>
          <p:cNvCxnSpPr>
            <a:cxnSpLocks/>
          </p:cNvCxnSpPr>
          <p:nvPr/>
        </p:nvCxnSpPr>
        <p:spPr>
          <a:xfrm>
            <a:off x="3040086" y="3023686"/>
            <a:ext cx="35348" cy="3344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E6AE44E-09F2-4E3C-BD3B-562E6260CF55}"/>
              </a:ext>
            </a:extLst>
          </p:cNvPr>
          <p:cNvCxnSpPr>
            <a:cxnSpLocks/>
          </p:cNvCxnSpPr>
          <p:nvPr/>
        </p:nvCxnSpPr>
        <p:spPr>
          <a:xfrm>
            <a:off x="4720945" y="3052578"/>
            <a:ext cx="0" cy="3317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6D088307-221E-440F-8222-A3F9ABA4C43E}"/>
              </a:ext>
            </a:extLst>
          </p:cNvPr>
          <p:cNvCxnSpPr>
            <a:cxnSpLocks/>
          </p:cNvCxnSpPr>
          <p:nvPr/>
        </p:nvCxnSpPr>
        <p:spPr>
          <a:xfrm flipV="1">
            <a:off x="3836623" y="2998427"/>
            <a:ext cx="0" cy="2974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7A0DCD90-DC95-4332-B256-048231655521}"/>
              </a:ext>
            </a:extLst>
          </p:cNvPr>
          <p:cNvCxnSpPr>
            <a:cxnSpLocks/>
          </p:cNvCxnSpPr>
          <p:nvPr/>
        </p:nvCxnSpPr>
        <p:spPr>
          <a:xfrm>
            <a:off x="5788705" y="2981807"/>
            <a:ext cx="75605" cy="3659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3E702B2F-FA88-4C2A-897E-306D66D1733C}"/>
              </a:ext>
            </a:extLst>
          </p:cNvPr>
          <p:cNvCxnSpPr>
            <a:cxnSpLocks/>
          </p:cNvCxnSpPr>
          <p:nvPr/>
        </p:nvCxnSpPr>
        <p:spPr>
          <a:xfrm>
            <a:off x="5796460" y="3013132"/>
            <a:ext cx="84720" cy="7887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A3DAE33-EDF4-49B7-9408-B224BEA85AD2}"/>
              </a:ext>
            </a:extLst>
          </p:cNvPr>
          <p:cNvCxnSpPr>
            <a:cxnSpLocks/>
          </p:cNvCxnSpPr>
          <p:nvPr/>
        </p:nvCxnSpPr>
        <p:spPr>
          <a:xfrm>
            <a:off x="5793834" y="3054290"/>
            <a:ext cx="121904" cy="10315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6ECAB8FF-B5D9-41E9-8ABE-0964B22EF743}"/>
              </a:ext>
            </a:extLst>
          </p:cNvPr>
          <p:cNvCxnSpPr>
            <a:cxnSpLocks/>
          </p:cNvCxnSpPr>
          <p:nvPr/>
        </p:nvCxnSpPr>
        <p:spPr>
          <a:xfrm>
            <a:off x="5792631" y="2969534"/>
            <a:ext cx="88549" cy="14251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9FE6749E-12BC-460E-ACF4-E4C210D49C51}"/>
              </a:ext>
            </a:extLst>
          </p:cNvPr>
          <p:cNvCxnSpPr>
            <a:cxnSpLocks/>
          </p:cNvCxnSpPr>
          <p:nvPr/>
        </p:nvCxnSpPr>
        <p:spPr>
          <a:xfrm>
            <a:off x="8024928" y="3340093"/>
            <a:ext cx="15655" cy="4082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3F42F53C-C731-4DF2-94A1-9EB7E2D29D76}"/>
              </a:ext>
            </a:extLst>
          </p:cNvPr>
          <p:cNvCxnSpPr>
            <a:cxnSpLocks/>
          </p:cNvCxnSpPr>
          <p:nvPr/>
        </p:nvCxnSpPr>
        <p:spPr>
          <a:xfrm>
            <a:off x="8024928" y="3366881"/>
            <a:ext cx="55292" cy="7128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01DDEE87-5ABB-4356-98A9-172C613AF3F0}"/>
              </a:ext>
            </a:extLst>
          </p:cNvPr>
          <p:cNvCxnSpPr>
            <a:cxnSpLocks/>
          </p:cNvCxnSpPr>
          <p:nvPr/>
        </p:nvCxnSpPr>
        <p:spPr>
          <a:xfrm>
            <a:off x="8069922" y="3408039"/>
            <a:ext cx="53015" cy="9757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F2091A4B-DDB4-48B0-91FF-029116DB42DA}"/>
              </a:ext>
            </a:extLst>
          </p:cNvPr>
          <p:cNvCxnSpPr>
            <a:cxnSpLocks/>
          </p:cNvCxnSpPr>
          <p:nvPr/>
        </p:nvCxnSpPr>
        <p:spPr>
          <a:xfrm>
            <a:off x="8040583" y="3323283"/>
            <a:ext cx="79316" cy="13759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861D4DD4-AB11-419E-91FB-6C969B7C0B61}"/>
              </a:ext>
            </a:extLst>
          </p:cNvPr>
          <p:cNvGrpSpPr/>
          <p:nvPr/>
        </p:nvGrpSpPr>
        <p:grpSpPr>
          <a:xfrm>
            <a:off x="8897054" y="3320555"/>
            <a:ext cx="45653" cy="1378654"/>
            <a:chOff x="8897054" y="3714450"/>
            <a:chExt cx="45653" cy="1378654"/>
          </a:xfrm>
        </p:grpSpPr>
        <p:cxnSp>
          <p:nvCxnSpPr>
            <p:cNvPr id="64" name="Straight Arrow Connector 63">
              <a:extLst>
                <a:ext uri="{FF2B5EF4-FFF2-40B4-BE49-F238E27FC236}">
                  <a16:creationId xmlns:a16="http://schemas.microsoft.com/office/drawing/2014/main" id="{16993BA1-F4BA-48F5-9193-584F527ABDE0}"/>
                </a:ext>
              </a:extLst>
            </p:cNvPr>
            <p:cNvCxnSpPr>
              <a:cxnSpLocks/>
            </p:cNvCxnSpPr>
            <p:nvPr/>
          </p:nvCxnSpPr>
          <p:spPr>
            <a:xfrm>
              <a:off x="8912984" y="3731260"/>
              <a:ext cx="29723" cy="3976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4560E7B9-F2ED-4C47-BE45-D468504BE3DD}"/>
                </a:ext>
              </a:extLst>
            </p:cNvPr>
            <p:cNvCxnSpPr>
              <a:cxnSpLocks/>
            </p:cNvCxnSpPr>
            <p:nvPr/>
          </p:nvCxnSpPr>
          <p:spPr>
            <a:xfrm>
              <a:off x="8912984" y="3758048"/>
              <a:ext cx="10906" cy="6937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CD80EF11-EECA-4E72-BC2F-F4ADCC44ED1A}"/>
                </a:ext>
              </a:extLst>
            </p:cNvPr>
            <p:cNvCxnSpPr>
              <a:cxnSpLocks/>
            </p:cNvCxnSpPr>
            <p:nvPr/>
          </p:nvCxnSpPr>
          <p:spPr>
            <a:xfrm>
              <a:off x="8897054" y="3769461"/>
              <a:ext cx="45653" cy="10027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E6C243B8-BF83-4070-B376-3542CC335F4C}"/>
                </a:ext>
              </a:extLst>
            </p:cNvPr>
            <p:cNvCxnSpPr>
              <a:cxnSpLocks/>
            </p:cNvCxnSpPr>
            <p:nvPr/>
          </p:nvCxnSpPr>
          <p:spPr>
            <a:xfrm>
              <a:off x="8918897" y="3714450"/>
              <a:ext cx="8863" cy="13786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5AB5AA9F-8926-45F8-B51A-CDB7C5A421FD}"/>
              </a:ext>
            </a:extLst>
          </p:cNvPr>
          <p:cNvGrpSpPr/>
          <p:nvPr/>
        </p:nvGrpSpPr>
        <p:grpSpPr>
          <a:xfrm flipV="1">
            <a:off x="8417384" y="3384355"/>
            <a:ext cx="37109" cy="1326089"/>
            <a:chOff x="8905599" y="3724181"/>
            <a:chExt cx="37109" cy="1326089"/>
          </a:xfrm>
        </p:grpSpPr>
        <p:cxnSp>
          <p:nvCxnSpPr>
            <p:cNvPr id="70" name="Straight Arrow Connector 69">
              <a:extLst>
                <a:ext uri="{FF2B5EF4-FFF2-40B4-BE49-F238E27FC236}">
                  <a16:creationId xmlns:a16="http://schemas.microsoft.com/office/drawing/2014/main" id="{9B36827D-6894-4AAC-BD0D-AA2705DB76D4}"/>
                </a:ext>
              </a:extLst>
            </p:cNvPr>
            <p:cNvCxnSpPr>
              <a:cxnSpLocks/>
            </p:cNvCxnSpPr>
            <p:nvPr/>
          </p:nvCxnSpPr>
          <p:spPr>
            <a:xfrm>
              <a:off x="8912984" y="3731259"/>
              <a:ext cx="29724" cy="2661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487AD213-57DC-4084-B5B3-4BC54D69B44F}"/>
                </a:ext>
              </a:extLst>
            </p:cNvPr>
            <p:cNvCxnSpPr>
              <a:cxnSpLocks/>
            </p:cNvCxnSpPr>
            <p:nvPr/>
          </p:nvCxnSpPr>
          <p:spPr>
            <a:xfrm>
              <a:off x="8912984" y="3758047"/>
              <a:ext cx="0" cy="8834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6A35E03-09E3-4C08-8789-697CFBF229F1}"/>
                </a:ext>
              </a:extLst>
            </p:cNvPr>
            <p:cNvCxnSpPr>
              <a:cxnSpLocks/>
            </p:cNvCxnSpPr>
            <p:nvPr/>
          </p:nvCxnSpPr>
          <p:spPr>
            <a:xfrm>
              <a:off x="8908637" y="3724181"/>
              <a:ext cx="34071" cy="58834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9F0E11B7-EB0E-417A-91FB-ADB680ECEEF8}"/>
                </a:ext>
              </a:extLst>
            </p:cNvPr>
            <p:cNvCxnSpPr>
              <a:cxnSpLocks/>
            </p:cNvCxnSpPr>
            <p:nvPr/>
          </p:nvCxnSpPr>
          <p:spPr>
            <a:xfrm>
              <a:off x="8905599" y="3735416"/>
              <a:ext cx="22658" cy="13148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a:extLst>
              <a:ext uri="{FF2B5EF4-FFF2-40B4-BE49-F238E27FC236}">
                <a16:creationId xmlns:a16="http://schemas.microsoft.com/office/drawing/2014/main" id="{0F189EA0-DF5D-4258-A60B-1B38DAFEC838}"/>
              </a:ext>
            </a:extLst>
          </p:cNvPr>
          <p:cNvCxnSpPr>
            <a:cxnSpLocks/>
          </p:cNvCxnSpPr>
          <p:nvPr/>
        </p:nvCxnSpPr>
        <p:spPr>
          <a:xfrm flipV="1">
            <a:off x="6293443" y="4122097"/>
            <a:ext cx="53056" cy="2355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D7A1E103-EC71-4B83-8364-F72B2E8575C8}"/>
              </a:ext>
            </a:extLst>
          </p:cNvPr>
          <p:cNvCxnSpPr>
            <a:cxnSpLocks/>
          </p:cNvCxnSpPr>
          <p:nvPr/>
        </p:nvCxnSpPr>
        <p:spPr>
          <a:xfrm flipV="1">
            <a:off x="6293443" y="3801849"/>
            <a:ext cx="59077" cy="5978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C8E5D1DD-E0BF-48C5-B59C-BD7203B3E44F}"/>
              </a:ext>
            </a:extLst>
          </p:cNvPr>
          <p:cNvCxnSpPr>
            <a:cxnSpLocks/>
          </p:cNvCxnSpPr>
          <p:nvPr/>
        </p:nvCxnSpPr>
        <p:spPr>
          <a:xfrm flipV="1">
            <a:off x="6306526" y="3375566"/>
            <a:ext cx="48241" cy="10258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BC6F2D39-2453-4ECA-9B47-1955C5CF01BC}"/>
              </a:ext>
            </a:extLst>
          </p:cNvPr>
          <p:cNvCxnSpPr>
            <a:cxnSpLocks/>
          </p:cNvCxnSpPr>
          <p:nvPr/>
        </p:nvCxnSpPr>
        <p:spPr>
          <a:xfrm flipV="1">
            <a:off x="6295030" y="3011056"/>
            <a:ext cx="52464" cy="13634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D9AD4597-44D6-4741-ACD7-3079DF1FA71B}"/>
              </a:ext>
            </a:extLst>
          </p:cNvPr>
          <p:cNvCxnSpPr>
            <a:cxnSpLocks/>
          </p:cNvCxnSpPr>
          <p:nvPr/>
        </p:nvCxnSpPr>
        <p:spPr>
          <a:xfrm flipV="1">
            <a:off x="7096068" y="4122097"/>
            <a:ext cx="45381" cy="30611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08217846-905F-4DE0-9C86-506E0F9D9FBA}"/>
              </a:ext>
            </a:extLst>
          </p:cNvPr>
          <p:cNvCxnSpPr>
            <a:cxnSpLocks/>
          </p:cNvCxnSpPr>
          <p:nvPr/>
        </p:nvCxnSpPr>
        <p:spPr>
          <a:xfrm flipV="1">
            <a:off x="7096068" y="3779918"/>
            <a:ext cx="18443" cy="6215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B5D247D4-F6D8-4C3D-B549-8564B3909EDF}"/>
              </a:ext>
            </a:extLst>
          </p:cNvPr>
          <p:cNvCxnSpPr>
            <a:cxnSpLocks/>
          </p:cNvCxnSpPr>
          <p:nvPr/>
        </p:nvCxnSpPr>
        <p:spPr>
          <a:xfrm flipV="1">
            <a:off x="7096068" y="3384355"/>
            <a:ext cx="67864" cy="10304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F5E16D81-698F-4437-94AF-CB4BD02465A3}"/>
              </a:ext>
            </a:extLst>
          </p:cNvPr>
          <p:cNvCxnSpPr/>
          <p:nvPr/>
        </p:nvCxnSpPr>
        <p:spPr>
          <a:xfrm>
            <a:off x="5397890" y="3384354"/>
            <a:ext cx="0" cy="80209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177CE625-AE5D-4815-853D-D9881FFFCE28}"/>
              </a:ext>
            </a:extLst>
          </p:cNvPr>
          <p:cNvCxnSpPr/>
          <p:nvPr/>
        </p:nvCxnSpPr>
        <p:spPr>
          <a:xfrm>
            <a:off x="7702769" y="3763904"/>
            <a:ext cx="0" cy="80209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640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1107A0C-73A9-4CA6-B497-9E93E58AC06E}"/>
              </a:ext>
            </a:extLst>
          </p:cNvPr>
          <p:cNvSpPr>
            <a:spLocks noGrp="1"/>
          </p:cNvSpPr>
          <p:nvPr>
            <p:ph type="title"/>
          </p:nvPr>
        </p:nvSpPr>
        <p:spPr/>
        <p:txBody>
          <a:bodyPr/>
          <a:lstStyle/>
          <a:p>
            <a:r>
              <a:rPr lang="en-US" dirty="0"/>
              <a:t>Not everything needs such an elaborate model and solution</a:t>
            </a:r>
          </a:p>
        </p:txBody>
      </p:sp>
      <p:sp>
        <p:nvSpPr>
          <p:cNvPr id="8" name="Content Placeholder 7">
            <a:extLst>
              <a:ext uri="{FF2B5EF4-FFF2-40B4-BE49-F238E27FC236}">
                <a16:creationId xmlns:a16="http://schemas.microsoft.com/office/drawing/2014/main" id="{3EEC3F68-9139-4602-9163-C4B53EA07ABF}"/>
              </a:ext>
            </a:extLst>
          </p:cNvPr>
          <p:cNvSpPr>
            <a:spLocks noGrp="1"/>
          </p:cNvSpPr>
          <p:nvPr>
            <p:ph idx="1"/>
          </p:nvPr>
        </p:nvSpPr>
        <p:spPr/>
        <p:txBody>
          <a:bodyPr>
            <a:normAutofit/>
          </a:bodyPr>
          <a:lstStyle/>
          <a:p>
            <a:r>
              <a:rPr lang="en-US" dirty="0"/>
              <a:t>In Cosmos, membership is pretty stable.  </a:t>
            </a:r>
          </a:p>
          <a:p>
            <a:r>
              <a:rPr lang="en-US" dirty="0"/>
              <a:t>When Cosmos computes a new object, the system just picks a fault-independent node and copies it to that machine.</a:t>
            </a:r>
          </a:p>
          <a:p>
            <a:pPr>
              <a:buFont typeface="Wingdings" panose="05000000000000000000" pitchFamily="2" charset="2"/>
              <a:buChar char="Ø"/>
            </a:pPr>
            <a:r>
              <a:rPr lang="en-US" dirty="0"/>
              <a:t>  Transfers to Pelican can perhaps be done in parallel: one copy from </a:t>
            </a:r>
            <a:br>
              <a:rPr lang="en-US" dirty="0"/>
            </a:br>
            <a:r>
              <a:rPr lang="en-US" dirty="0"/>
              <a:t>    primary to Pelican, one from the backup to Pelican</a:t>
            </a:r>
          </a:p>
          <a:p>
            <a:pPr>
              <a:buFont typeface="Wingdings" panose="05000000000000000000" pitchFamily="2" charset="2"/>
              <a:buChar char="Ø"/>
            </a:pPr>
            <a:r>
              <a:rPr lang="en-US" dirty="0"/>
              <a:t>  But there are no conflicting updates or “decisions” to make in Cosmos</a:t>
            </a:r>
          </a:p>
        </p:txBody>
      </p:sp>
      <p:sp>
        <p:nvSpPr>
          <p:cNvPr id="5" name="Footer Placeholder 4">
            <a:extLst>
              <a:ext uri="{FF2B5EF4-FFF2-40B4-BE49-F238E27FC236}">
                <a16:creationId xmlns:a16="http://schemas.microsoft.com/office/drawing/2014/main" id="{DA077E0C-7453-46EB-85D1-B1A86AA762BC}"/>
              </a:ext>
            </a:extLst>
          </p:cNvPr>
          <p:cNvSpPr>
            <a:spLocks noGrp="1"/>
          </p:cNvSpPr>
          <p:nvPr>
            <p:ph type="ftr" sz="quarter" idx="11"/>
          </p:nvPr>
        </p:nvSpPr>
        <p:spPr/>
        <p:txBody>
          <a:bodyPr/>
          <a:lstStyle/>
          <a:p>
            <a:r>
              <a:rPr lang="en-US"/>
              <a:t>http://www.cs.cornell.edu/courses/cs5412/2018sp</a:t>
            </a:r>
          </a:p>
        </p:txBody>
      </p:sp>
      <p:sp>
        <p:nvSpPr>
          <p:cNvPr id="6" name="Slide Number Placeholder 5">
            <a:extLst>
              <a:ext uri="{FF2B5EF4-FFF2-40B4-BE49-F238E27FC236}">
                <a16:creationId xmlns:a16="http://schemas.microsoft.com/office/drawing/2014/main" id="{F8ACFD48-7BA2-4AFC-A79C-352AD34829F8}"/>
              </a:ext>
            </a:extLst>
          </p:cNvPr>
          <p:cNvSpPr>
            <a:spLocks noGrp="1"/>
          </p:cNvSpPr>
          <p:nvPr>
            <p:ph type="sldNum" sz="quarter" idx="12"/>
          </p:nvPr>
        </p:nvSpPr>
        <p:spPr/>
        <p:txBody>
          <a:bodyPr/>
          <a:lstStyle/>
          <a:p>
            <a:fld id="{3C974458-8A97-4835-BF79-1FB6D7856C21}" type="slidenum">
              <a:rPr lang="en-US" smtClean="0"/>
              <a:t>12</a:t>
            </a:fld>
            <a:endParaRPr lang="en-US"/>
          </a:p>
        </p:txBody>
      </p:sp>
    </p:spTree>
    <p:extLst>
      <p:ext uri="{BB962C8B-B14F-4D97-AF65-F5344CB8AC3E}">
        <p14:creationId xmlns:p14="http://schemas.microsoft.com/office/powerpoint/2010/main" val="1036489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D11F9-7F2E-4A71-ACF3-91B73DF55C16}"/>
              </a:ext>
            </a:extLst>
          </p:cNvPr>
          <p:cNvSpPr>
            <a:spLocks noGrp="1"/>
          </p:cNvSpPr>
          <p:nvPr>
            <p:ph type="title"/>
          </p:nvPr>
        </p:nvSpPr>
        <p:spPr/>
        <p:txBody>
          <a:bodyPr/>
          <a:lstStyle/>
          <a:p>
            <a:r>
              <a:rPr lang="en-US" dirty="0"/>
              <a:t>But some systems do: They are at risk of “Split brain” problems</a:t>
            </a:r>
          </a:p>
        </p:txBody>
      </p:sp>
      <p:sp>
        <p:nvSpPr>
          <p:cNvPr id="3" name="Content Placeholder 2">
            <a:extLst>
              <a:ext uri="{FF2B5EF4-FFF2-40B4-BE49-F238E27FC236}">
                <a16:creationId xmlns:a16="http://schemas.microsoft.com/office/drawing/2014/main" id="{5339E1AF-A25A-4656-8C42-3522136C0354}"/>
              </a:ext>
            </a:extLst>
          </p:cNvPr>
          <p:cNvSpPr>
            <a:spLocks noGrp="1"/>
          </p:cNvSpPr>
          <p:nvPr>
            <p:ph idx="1"/>
          </p:nvPr>
        </p:nvSpPr>
        <p:spPr/>
        <p:txBody>
          <a:bodyPr>
            <a:normAutofit/>
          </a:bodyPr>
          <a:lstStyle/>
          <a:p>
            <a:r>
              <a:rPr lang="en-US" dirty="0"/>
              <a:t>Imagine an air traffic control computer, and a backup</a:t>
            </a:r>
          </a:p>
          <a:p>
            <a:endParaRPr lang="en-US" dirty="0"/>
          </a:p>
          <a:p>
            <a:r>
              <a:rPr lang="en-US" dirty="0"/>
              <a:t>Network fails, but just for a moment… both machines remain active. </a:t>
            </a:r>
          </a:p>
          <a:p>
            <a:pPr>
              <a:buFont typeface="Wingdings" panose="05000000000000000000" pitchFamily="2" charset="2"/>
              <a:buChar char="Ø"/>
            </a:pPr>
            <a:r>
              <a:rPr lang="en-US" dirty="0"/>
              <a:t>  Machine X never noticed the outage and thinks A is the active controller.  </a:t>
            </a:r>
          </a:p>
          <a:p>
            <a:pPr>
              <a:buFont typeface="Wingdings" panose="05000000000000000000" pitchFamily="2" charset="2"/>
              <a:buChar char="Ø"/>
            </a:pPr>
            <a:r>
              <a:rPr lang="en-US" dirty="0"/>
              <a:t>  But machine Y “rolled over” to the backup, and is talking to B.</a:t>
            </a:r>
          </a:p>
          <a:p>
            <a:pPr>
              <a:buFont typeface="Wingdings" panose="05000000000000000000" pitchFamily="2" charset="2"/>
              <a:buChar char="Ø"/>
            </a:pPr>
            <a:r>
              <a:rPr lang="en-US" dirty="0"/>
              <a:t>  Now we have two controller computers for the same landing strip!</a:t>
            </a:r>
          </a:p>
        </p:txBody>
      </p:sp>
      <p:sp>
        <p:nvSpPr>
          <p:cNvPr id="4" name="Footer Placeholder 3">
            <a:extLst>
              <a:ext uri="{FF2B5EF4-FFF2-40B4-BE49-F238E27FC236}">
                <a16:creationId xmlns:a16="http://schemas.microsoft.com/office/drawing/2014/main" id="{AC946D9B-A26C-4D2E-9C67-BAEFFE6B0123}"/>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59F6942E-8F3F-48E5-AF28-1901004FA6FB}"/>
              </a:ext>
            </a:extLst>
          </p:cNvPr>
          <p:cNvSpPr>
            <a:spLocks noGrp="1"/>
          </p:cNvSpPr>
          <p:nvPr>
            <p:ph type="sldNum" sz="quarter" idx="12"/>
          </p:nvPr>
        </p:nvSpPr>
        <p:spPr/>
        <p:txBody>
          <a:bodyPr/>
          <a:lstStyle/>
          <a:p>
            <a:fld id="{3C974458-8A97-4835-BF79-1FB6D7856C21}" type="slidenum">
              <a:rPr lang="en-US" smtClean="0"/>
              <a:t>13</a:t>
            </a:fld>
            <a:endParaRPr lang="en-US"/>
          </a:p>
        </p:txBody>
      </p:sp>
      <p:pic>
        <p:nvPicPr>
          <p:cNvPr id="6" name="Picture 5">
            <a:extLst>
              <a:ext uri="{FF2B5EF4-FFF2-40B4-BE49-F238E27FC236}">
                <a16:creationId xmlns:a16="http://schemas.microsoft.com/office/drawing/2014/main" id="{84BE6678-1E3B-40CD-A30C-D09ECD33C0C5}"/>
              </a:ext>
            </a:extLst>
          </p:cNvPr>
          <p:cNvPicPr>
            <a:picLocks noChangeAspect="1"/>
          </p:cNvPicPr>
          <p:nvPr/>
        </p:nvPicPr>
        <p:blipFill>
          <a:blip r:embed="rId3"/>
          <a:stretch>
            <a:fillRect/>
          </a:stretch>
        </p:blipFill>
        <p:spPr>
          <a:xfrm>
            <a:off x="9123485" y="1668829"/>
            <a:ext cx="2687515" cy="1403947"/>
          </a:xfrm>
          <a:prstGeom prst="rect">
            <a:avLst/>
          </a:prstGeom>
        </p:spPr>
      </p:pic>
      <p:sp>
        <p:nvSpPr>
          <p:cNvPr id="7" name="TextBox 6">
            <a:extLst>
              <a:ext uri="{FF2B5EF4-FFF2-40B4-BE49-F238E27FC236}">
                <a16:creationId xmlns:a16="http://schemas.microsoft.com/office/drawing/2014/main" id="{7125E20E-51B9-4801-A955-89ECFED91E7F}"/>
              </a:ext>
            </a:extLst>
          </p:cNvPr>
          <p:cNvSpPr txBox="1"/>
          <p:nvPr/>
        </p:nvSpPr>
        <p:spPr>
          <a:xfrm>
            <a:off x="2224453" y="2774186"/>
            <a:ext cx="7253655" cy="3046988"/>
          </a:xfrm>
          <a:prstGeom prst="rect">
            <a:avLst/>
          </a:prstGeom>
          <a:solidFill>
            <a:srgbClr val="92D050"/>
          </a:solidFill>
          <a:ln w="57150">
            <a:solidFill>
              <a:srgbClr val="7030A0"/>
            </a:solidFill>
          </a:ln>
        </p:spPr>
        <p:txBody>
          <a:bodyPr wrap="square" rtlCol="0">
            <a:spAutoFit/>
          </a:bodyPr>
          <a:lstStyle/>
          <a:p>
            <a:pPr algn="ctr"/>
            <a:r>
              <a:rPr lang="en-US" sz="3200" b="1" dirty="0"/>
              <a:t>Partitioning (split brain) and similar inconsistencies can never happen with virtually synchronous </a:t>
            </a:r>
            <a:r>
              <a:rPr lang="en-US" sz="3200" b="1" dirty="0" err="1"/>
              <a:t>Paxos</a:t>
            </a:r>
            <a:r>
              <a:rPr lang="en-US" sz="3200" b="1" dirty="0"/>
              <a:t> solutions.  Use virtual synchronous </a:t>
            </a:r>
            <a:r>
              <a:rPr lang="en-US" sz="3200" b="1" dirty="0" err="1"/>
              <a:t>Paxos</a:t>
            </a:r>
            <a:r>
              <a:rPr lang="en-US" sz="3200" b="1" dirty="0"/>
              <a:t> whenever you are at risk of unsafe behavior in the event of inconsistency.</a:t>
            </a:r>
          </a:p>
        </p:txBody>
      </p:sp>
    </p:spTree>
    <p:extLst>
      <p:ext uri="{BB962C8B-B14F-4D97-AF65-F5344CB8AC3E}">
        <p14:creationId xmlns:p14="http://schemas.microsoft.com/office/powerpoint/2010/main" val="204561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642D-FBAB-4F27-944E-780315195F59}"/>
              </a:ext>
            </a:extLst>
          </p:cNvPr>
          <p:cNvSpPr>
            <a:spLocks noGrp="1"/>
          </p:cNvSpPr>
          <p:nvPr>
            <p:ph type="title"/>
          </p:nvPr>
        </p:nvSpPr>
        <p:spPr/>
        <p:txBody>
          <a:bodyPr/>
          <a:lstStyle/>
          <a:p>
            <a:r>
              <a:rPr lang="en-US" dirty="0"/>
              <a:t>Let’s take a closer look</a:t>
            </a:r>
          </a:p>
        </p:txBody>
      </p:sp>
      <p:sp>
        <p:nvSpPr>
          <p:cNvPr id="3" name="Content Placeholder 2">
            <a:extLst>
              <a:ext uri="{FF2B5EF4-FFF2-40B4-BE49-F238E27FC236}">
                <a16:creationId xmlns:a16="http://schemas.microsoft.com/office/drawing/2014/main" id="{DB53765F-C4EE-4CDF-9535-CB42A488DAA1}"/>
              </a:ext>
            </a:extLst>
          </p:cNvPr>
          <p:cNvSpPr>
            <a:spLocks noGrp="1"/>
          </p:cNvSpPr>
          <p:nvPr>
            <p:ph idx="1"/>
          </p:nvPr>
        </p:nvSpPr>
        <p:spPr/>
        <p:txBody>
          <a:bodyPr/>
          <a:lstStyle/>
          <a:p>
            <a:r>
              <a:rPr lang="en-US" dirty="0"/>
              <a:t>What might a service using these concepts be doing?</a:t>
            </a:r>
          </a:p>
          <a:p>
            <a:endParaRPr lang="en-US" dirty="0"/>
          </a:p>
          <a:p>
            <a:r>
              <a:rPr lang="en-US" dirty="0"/>
              <a:t>How would a person code such a service?</a:t>
            </a:r>
          </a:p>
        </p:txBody>
      </p:sp>
      <p:sp>
        <p:nvSpPr>
          <p:cNvPr id="4" name="Footer Placeholder 3">
            <a:extLst>
              <a:ext uri="{FF2B5EF4-FFF2-40B4-BE49-F238E27FC236}">
                <a16:creationId xmlns:a16="http://schemas.microsoft.com/office/drawing/2014/main" id="{52378296-0E9D-49C6-AD54-765B59477AA5}"/>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3F8F66B9-58F4-4697-8781-ED77FD863DD2}"/>
              </a:ext>
            </a:extLst>
          </p:cNvPr>
          <p:cNvSpPr>
            <a:spLocks noGrp="1"/>
          </p:cNvSpPr>
          <p:nvPr>
            <p:ph type="sldNum" sz="quarter" idx="12"/>
          </p:nvPr>
        </p:nvSpPr>
        <p:spPr/>
        <p:txBody>
          <a:bodyPr/>
          <a:lstStyle/>
          <a:p>
            <a:fld id="{3C974458-8A97-4835-BF79-1FB6D7856C21}" type="slidenum">
              <a:rPr lang="en-US" smtClean="0"/>
              <a:t>14</a:t>
            </a:fld>
            <a:endParaRPr lang="en-US"/>
          </a:p>
        </p:txBody>
      </p:sp>
    </p:spTree>
    <p:extLst>
      <p:ext uri="{BB962C8B-B14F-4D97-AF65-F5344CB8AC3E}">
        <p14:creationId xmlns:p14="http://schemas.microsoft.com/office/powerpoint/2010/main" val="1647986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787A61-6FC6-4CB5-B548-C84BFAFF2676}"/>
              </a:ext>
            </a:extLst>
          </p:cNvPr>
          <p:cNvPicPr>
            <a:picLocks noChangeAspect="1"/>
          </p:cNvPicPr>
          <p:nvPr/>
        </p:nvPicPr>
        <p:blipFill>
          <a:blip r:embed="rId3"/>
          <a:stretch>
            <a:fillRect/>
          </a:stretch>
        </p:blipFill>
        <p:spPr>
          <a:xfrm flipH="1">
            <a:off x="306266" y="1501702"/>
            <a:ext cx="1128639" cy="1166260"/>
          </a:xfrm>
          <a:prstGeom prst="rect">
            <a:avLst/>
          </a:prstGeom>
        </p:spPr>
      </p:pic>
      <p:sp>
        <p:nvSpPr>
          <p:cNvPr id="2" name="Title 1">
            <a:extLst>
              <a:ext uri="{FF2B5EF4-FFF2-40B4-BE49-F238E27FC236}">
                <a16:creationId xmlns:a16="http://schemas.microsoft.com/office/drawing/2014/main" id="{9ED8A9A4-1399-4176-A6EB-89BFCFE80955}"/>
              </a:ext>
            </a:extLst>
          </p:cNvPr>
          <p:cNvSpPr>
            <a:spLocks noGrp="1"/>
          </p:cNvSpPr>
          <p:nvPr>
            <p:ph type="title"/>
          </p:nvPr>
        </p:nvSpPr>
        <p:spPr>
          <a:xfrm>
            <a:off x="1024127" y="585216"/>
            <a:ext cx="10623921" cy="1499616"/>
          </a:xfrm>
        </p:spPr>
        <p:txBody>
          <a:bodyPr/>
          <a:lstStyle/>
          <a:p>
            <a:r>
              <a:rPr lang="en-US" dirty="0"/>
              <a:t>Example: Receive data, replicate, store</a:t>
            </a:r>
          </a:p>
        </p:txBody>
      </p:sp>
      <p:sp>
        <p:nvSpPr>
          <p:cNvPr id="4" name="Footer Placeholder 3">
            <a:extLst>
              <a:ext uri="{FF2B5EF4-FFF2-40B4-BE49-F238E27FC236}">
                <a16:creationId xmlns:a16="http://schemas.microsoft.com/office/drawing/2014/main" id="{C3CBB24C-22D6-48FD-B726-28CB09CEF92E}"/>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1B3FE3E7-E6A9-4FC0-A4E0-99982532BECA}"/>
              </a:ext>
            </a:extLst>
          </p:cNvPr>
          <p:cNvSpPr>
            <a:spLocks noGrp="1"/>
          </p:cNvSpPr>
          <p:nvPr>
            <p:ph type="sldNum" sz="quarter" idx="12"/>
          </p:nvPr>
        </p:nvSpPr>
        <p:spPr/>
        <p:txBody>
          <a:bodyPr/>
          <a:lstStyle/>
          <a:p>
            <a:fld id="{3C974458-8A97-4835-BF79-1FB6D7856C21}" type="slidenum">
              <a:rPr lang="en-US" smtClean="0"/>
              <a:t>15</a:t>
            </a:fld>
            <a:endParaRPr lang="en-US"/>
          </a:p>
        </p:txBody>
      </p:sp>
      <p:cxnSp>
        <p:nvCxnSpPr>
          <p:cNvPr id="7" name="Straight Arrow Connector 6">
            <a:extLst>
              <a:ext uri="{FF2B5EF4-FFF2-40B4-BE49-F238E27FC236}">
                <a16:creationId xmlns:a16="http://schemas.microsoft.com/office/drawing/2014/main" id="{1E325918-0E67-4416-81E0-E2974F643811}"/>
              </a:ext>
            </a:extLst>
          </p:cNvPr>
          <p:cNvCxnSpPr/>
          <p:nvPr/>
        </p:nvCxnSpPr>
        <p:spPr>
          <a:xfrm>
            <a:off x="1322364" y="2361238"/>
            <a:ext cx="2926080" cy="128016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F692F0F-9132-4ACE-89CF-DD8A8D0EAE02}"/>
              </a:ext>
            </a:extLst>
          </p:cNvPr>
          <p:cNvSpPr txBox="1"/>
          <p:nvPr/>
        </p:nvSpPr>
        <p:spPr>
          <a:xfrm>
            <a:off x="154745" y="2588455"/>
            <a:ext cx="1885070" cy="830997"/>
          </a:xfrm>
          <a:prstGeom prst="rect">
            <a:avLst/>
          </a:prstGeom>
          <a:noFill/>
        </p:spPr>
        <p:txBody>
          <a:bodyPr wrap="square" rtlCol="0">
            <a:spAutoFit/>
          </a:bodyPr>
          <a:lstStyle/>
          <a:p>
            <a:pPr algn="ctr"/>
            <a:r>
              <a:rPr lang="en-US" sz="2400" b="1" i="1" dirty="0"/>
              <a:t>Sensor</a:t>
            </a:r>
          </a:p>
          <a:p>
            <a:pPr algn="ctr"/>
            <a:r>
              <a:rPr lang="en-US" sz="2400" b="1" i="1" dirty="0"/>
              <a:t>(client device)</a:t>
            </a:r>
          </a:p>
        </p:txBody>
      </p:sp>
      <p:sp>
        <p:nvSpPr>
          <p:cNvPr id="10" name="Oval 9">
            <a:extLst>
              <a:ext uri="{FF2B5EF4-FFF2-40B4-BE49-F238E27FC236}">
                <a16:creationId xmlns:a16="http://schemas.microsoft.com/office/drawing/2014/main" id="{DCA731B4-D4FC-4A88-BE4B-A1A157233AB8}"/>
              </a:ext>
            </a:extLst>
          </p:cNvPr>
          <p:cNvSpPr/>
          <p:nvPr/>
        </p:nvSpPr>
        <p:spPr>
          <a:xfrm>
            <a:off x="4213436" y="378370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P</a:t>
            </a:r>
          </a:p>
        </p:txBody>
      </p:sp>
      <p:sp>
        <p:nvSpPr>
          <p:cNvPr id="11" name="Freeform: Shape 10">
            <a:extLst>
              <a:ext uri="{FF2B5EF4-FFF2-40B4-BE49-F238E27FC236}">
                <a16:creationId xmlns:a16="http://schemas.microsoft.com/office/drawing/2014/main" id="{B5590D73-A6B1-40D2-A5F8-B668228D9897}"/>
              </a:ext>
            </a:extLst>
          </p:cNvPr>
          <p:cNvSpPr/>
          <p:nvPr/>
        </p:nvSpPr>
        <p:spPr>
          <a:xfrm rot="17133790">
            <a:off x="5354110" y="2690856"/>
            <a:ext cx="1050220" cy="1621895"/>
          </a:xfrm>
          <a:custGeom>
            <a:avLst/>
            <a:gdLst>
              <a:gd name="connsiteX0" fmla="*/ 0 w 1050220"/>
              <a:gd name="connsiteY0" fmla="*/ 0 h 1350498"/>
              <a:gd name="connsiteX1" fmla="*/ 1041009 w 1050220"/>
              <a:gd name="connsiteY1" fmla="*/ 604911 h 1350498"/>
              <a:gd name="connsiteX2" fmla="*/ 422031 w 1050220"/>
              <a:gd name="connsiteY2" fmla="*/ 1350498 h 1350498"/>
            </a:gdLst>
            <a:ahLst/>
            <a:cxnLst>
              <a:cxn ang="0">
                <a:pos x="connsiteX0" y="connsiteY0"/>
              </a:cxn>
              <a:cxn ang="0">
                <a:pos x="connsiteX1" y="connsiteY1"/>
              </a:cxn>
              <a:cxn ang="0">
                <a:pos x="connsiteX2" y="connsiteY2"/>
              </a:cxn>
            </a:cxnLst>
            <a:rect l="l" t="t" r="r" b="b"/>
            <a:pathLst>
              <a:path w="1050220" h="1350498">
                <a:moveTo>
                  <a:pt x="0" y="0"/>
                </a:moveTo>
                <a:cubicBezTo>
                  <a:pt x="485335" y="189914"/>
                  <a:pt x="970671" y="379828"/>
                  <a:pt x="1041009" y="604911"/>
                </a:cubicBezTo>
                <a:cubicBezTo>
                  <a:pt x="1111348" y="829994"/>
                  <a:pt x="766689" y="1090246"/>
                  <a:pt x="422031" y="1350498"/>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5065257-9A0A-4496-B078-7AF3A9B58DBB}"/>
              </a:ext>
            </a:extLst>
          </p:cNvPr>
          <p:cNvSpPr/>
          <p:nvPr/>
        </p:nvSpPr>
        <p:spPr>
          <a:xfrm>
            <a:off x="6288171" y="378370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Q</a:t>
            </a:r>
          </a:p>
        </p:txBody>
      </p:sp>
      <p:sp>
        <p:nvSpPr>
          <p:cNvPr id="13" name="Oval 12">
            <a:extLst>
              <a:ext uri="{FF2B5EF4-FFF2-40B4-BE49-F238E27FC236}">
                <a16:creationId xmlns:a16="http://schemas.microsoft.com/office/drawing/2014/main" id="{4F69D037-3BD8-427E-B9A5-F67F22194FDE}"/>
              </a:ext>
            </a:extLst>
          </p:cNvPr>
          <p:cNvSpPr/>
          <p:nvPr/>
        </p:nvSpPr>
        <p:spPr>
          <a:xfrm>
            <a:off x="8309877" y="378370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R</a:t>
            </a:r>
          </a:p>
        </p:txBody>
      </p:sp>
      <p:sp>
        <p:nvSpPr>
          <p:cNvPr id="14" name="Freeform: Shape 13">
            <a:extLst>
              <a:ext uri="{FF2B5EF4-FFF2-40B4-BE49-F238E27FC236}">
                <a16:creationId xmlns:a16="http://schemas.microsoft.com/office/drawing/2014/main" id="{BD30A54C-01DE-454E-A8E2-3F009D8FF75F}"/>
              </a:ext>
            </a:extLst>
          </p:cNvPr>
          <p:cNvSpPr/>
          <p:nvPr/>
        </p:nvSpPr>
        <p:spPr>
          <a:xfrm rot="16916492">
            <a:off x="6075390" y="1512536"/>
            <a:ext cx="1662493" cy="3676549"/>
          </a:xfrm>
          <a:custGeom>
            <a:avLst/>
            <a:gdLst>
              <a:gd name="connsiteX0" fmla="*/ 0 w 1050220"/>
              <a:gd name="connsiteY0" fmla="*/ 0 h 1350498"/>
              <a:gd name="connsiteX1" fmla="*/ 1041009 w 1050220"/>
              <a:gd name="connsiteY1" fmla="*/ 604911 h 1350498"/>
              <a:gd name="connsiteX2" fmla="*/ 422031 w 1050220"/>
              <a:gd name="connsiteY2" fmla="*/ 1350498 h 1350498"/>
            </a:gdLst>
            <a:ahLst/>
            <a:cxnLst>
              <a:cxn ang="0">
                <a:pos x="connsiteX0" y="connsiteY0"/>
              </a:cxn>
              <a:cxn ang="0">
                <a:pos x="connsiteX1" y="connsiteY1"/>
              </a:cxn>
              <a:cxn ang="0">
                <a:pos x="connsiteX2" y="connsiteY2"/>
              </a:cxn>
            </a:cxnLst>
            <a:rect l="l" t="t" r="r" b="b"/>
            <a:pathLst>
              <a:path w="1050220" h="1350498">
                <a:moveTo>
                  <a:pt x="0" y="0"/>
                </a:moveTo>
                <a:cubicBezTo>
                  <a:pt x="485335" y="189914"/>
                  <a:pt x="970671" y="379828"/>
                  <a:pt x="1041009" y="604911"/>
                </a:cubicBezTo>
                <a:cubicBezTo>
                  <a:pt x="1111348" y="829994"/>
                  <a:pt x="766689" y="1090246"/>
                  <a:pt x="422031" y="1350498"/>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3D3E1D5-BFA7-4E6B-8980-F5F7EDA2BFE6}"/>
              </a:ext>
            </a:extLst>
          </p:cNvPr>
          <p:cNvSpPr txBox="1"/>
          <p:nvPr/>
        </p:nvSpPr>
        <p:spPr>
          <a:xfrm>
            <a:off x="1589649" y="4719234"/>
            <a:ext cx="10689826" cy="1815882"/>
          </a:xfrm>
          <a:prstGeom prst="rect">
            <a:avLst/>
          </a:prstGeom>
          <a:noFill/>
        </p:spPr>
        <p:txBody>
          <a:bodyPr wrap="square" rtlCol="0">
            <a:spAutoFit/>
          </a:bodyPr>
          <a:lstStyle/>
          <a:p>
            <a:pPr algn="ctr"/>
            <a:r>
              <a:rPr lang="en-US" sz="2800" b="1" dirty="0"/>
              <a:t>This is an example of an atomic multicast pattern.</a:t>
            </a:r>
          </a:p>
          <a:p>
            <a:pPr algn="ctr"/>
            <a:endParaRPr lang="en-US" sz="2800" b="1" dirty="0"/>
          </a:p>
          <a:p>
            <a:pPr algn="ctr"/>
            <a:r>
              <a:rPr lang="en-US" sz="2800" b="1" dirty="0"/>
              <a:t>The </a:t>
            </a:r>
            <a:r>
              <a:rPr lang="en-US" sz="2800" b="1" i="1" dirty="0"/>
              <a:t>membership</a:t>
            </a:r>
            <a:r>
              <a:rPr lang="en-US" sz="2800" b="1" dirty="0"/>
              <a:t> of the group of replicas is {P,Q,R}.</a:t>
            </a:r>
          </a:p>
          <a:p>
            <a:pPr algn="ctr"/>
            <a:r>
              <a:rPr lang="en-US" sz="2800" b="1" dirty="0"/>
              <a:t>P played a </a:t>
            </a:r>
            <a:r>
              <a:rPr lang="en-US" sz="2800" b="1" i="1" dirty="0"/>
              <a:t>server</a:t>
            </a:r>
            <a:r>
              <a:rPr lang="en-US" sz="2800" b="1" dirty="0"/>
              <a:t> role by relaying the image.</a:t>
            </a:r>
          </a:p>
        </p:txBody>
      </p:sp>
      <p:sp>
        <p:nvSpPr>
          <p:cNvPr id="16" name="TextBox 15">
            <a:extLst>
              <a:ext uri="{FF2B5EF4-FFF2-40B4-BE49-F238E27FC236}">
                <a16:creationId xmlns:a16="http://schemas.microsoft.com/office/drawing/2014/main" id="{BE6C4F67-60EC-43D8-81C7-11951D616E74}"/>
              </a:ext>
            </a:extLst>
          </p:cNvPr>
          <p:cNvSpPr txBox="1"/>
          <p:nvPr/>
        </p:nvSpPr>
        <p:spPr>
          <a:xfrm>
            <a:off x="2278966" y="2588455"/>
            <a:ext cx="1167619" cy="379828"/>
          </a:xfrm>
          <a:prstGeom prst="rect">
            <a:avLst/>
          </a:prstGeom>
          <a:noFill/>
        </p:spPr>
        <p:txBody>
          <a:bodyPr wrap="square" rtlCol="0">
            <a:spAutoFit/>
          </a:bodyPr>
          <a:lstStyle/>
          <a:p>
            <a:pPr algn="ctr"/>
            <a:r>
              <a:rPr lang="en-US" b="1" dirty="0"/>
              <a:t>TCP</a:t>
            </a:r>
          </a:p>
        </p:txBody>
      </p:sp>
      <p:sp>
        <p:nvSpPr>
          <p:cNvPr id="17" name="Freeform: Shape 16">
            <a:extLst>
              <a:ext uri="{FF2B5EF4-FFF2-40B4-BE49-F238E27FC236}">
                <a16:creationId xmlns:a16="http://schemas.microsoft.com/office/drawing/2014/main" id="{5C88E1FD-1CA3-4F1D-AD3F-6EC6E6E3BBC6}"/>
              </a:ext>
            </a:extLst>
          </p:cNvPr>
          <p:cNvSpPr/>
          <p:nvPr/>
        </p:nvSpPr>
        <p:spPr>
          <a:xfrm rot="17133790">
            <a:off x="5354110" y="2690855"/>
            <a:ext cx="1050220" cy="1621895"/>
          </a:xfrm>
          <a:custGeom>
            <a:avLst/>
            <a:gdLst>
              <a:gd name="connsiteX0" fmla="*/ 0 w 1050220"/>
              <a:gd name="connsiteY0" fmla="*/ 0 h 1350498"/>
              <a:gd name="connsiteX1" fmla="*/ 1041009 w 1050220"/>
              <a:gd name="connsiteY1" fmla="*/ 604911 h 1350498"/>
              <a:gd name="connsiteX2" fmla="*/ 422031 w 1050220"/>
              <a:gd name="connsiteY2" fmla="*/ 1350498 h 1350498"/>
            </a:gdLst>
            <a:ahLst/>
            <a:cxnLst>
              <a:cxn ang="0">
                <a:pos x="connsiteX0" y="connsiteY0"/>
              </a:cxn>
              <a:cxn ang="0">
                <a:pos x="connsiteX1" y="connsiteY1"/>
              </a:cxn>
              <a:cxn ang="0">
                <a:pos x="connsiteX2" y="connsiteY2"/>
              </a:cxn>
            </a:cxnLst>
            <a:rect l="l" t="t" r="r" b="b"/>
            <a:pathLst>
              <a:path w="1050220" h="1350498">
                <a:moveTo>
                  <a:pt x="0" y="0"/>
                </a:moveTo>
                <a:cubicBezTo>
                  <a:pt x="485335" y="189914"/>
                  <a:pt x="970671" y="379828"/>
                  <a:pt x="1041009" y="604911"/>
                </a:cubicBezTo>
                <a:cubicBezTo>
                  <a:pt x="1111348" y="829994"/>
                  <a:pt x="766689" y="1090246"/>
                  <a:pt x="422031" y="1350498"/>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24A2D2B-296C-4DBA-AA3D-77A093AC7770}"/>
              </a:ext>
            </a:extLst>
          </p:cNvPr>
          <p:cNvSpPr/>
          <p:nvPr/>
        </p:nvSpPr>
        <p:spPr>
          <a:xfrm rot="16916492">
            <a:off x="6075390" y="1512535"/>
            <a:ext cx="1662493" cy="3676549"/>
          </a:xfrm>
          <a:custGeom>
            <a:avLst/>
            <a:gdLst>
              <a:gd name="connsiteX0" fmla="*/ 0 w 1050220"/>
              <a:gd name="connsiteY0" fmla="*/ 0 h 1350498"/>
              <a:gd name="connsiteX1" fmla="*/ 1041009 w 1050220"/>
              <a:gd name="connsiteY1" fmla="*/ 604911 h 1350498"/>
              <a:gd name="connsiteX2" fmla="*/ 422031 w 1050220"/>
              <a:gd name="connsiteY2" fmla="*/ 1350498 h 1350498"/>
            </a:gdLst>
            <a:ahLst/>
            <a:cxnLst>
              <a:cxn ang="0">
                <a:pos x="connsiteX0" y="connsiteY0"/>
              </a:cxn>
              <a:cxn ang="0">
                <a:pos x="connsiteX1" y="connsiteY1"/>
              </a:cxn>
              <a:cxn ang="0">
                <a:pos x="connsiteX2" y="connsiteY2"/>
              </a:cxn>
            </a:cxnLst>
            <a:rect l="l" t="t" r="r" b="b"/>
            <a:pathLst>
              <a:path w="1050220" h="1350498">
                <a:moveTo>
                  <a:pt x="0" y="0"/>
                </a:moveTo>
                <a:cubicBezTo>
                  <a:pt x="485335" y="189914"/>
                  <a:pt x="970671" y="379828"/>
                  <a:pt x="1041009" y="604911"/>
                </a:cubicBezTo>
                <a:cubicBezTo>
                  <a:pt x="1111348" y="829994"/>
                  <a:pt x="766689" y="1090246"/>
                  <a:pt x="422031" y="1350498"/>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553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787A61-6FC6-4CB5-B548-C84BFAFF2676}"/>
              </a:ext>
            </a:extLst>
          </p:cNvPr>
          <p:cNvPicPr>
            <a:picLocks noChangeAspect="1"/>
          </p:cNvPicPr>
          <p:nvPr/>
        </p:nvPicPr>
        <p:blipFill>
          <a:blip r:embed="rId3"/>
          <a:stretch>
            <a:fillRect/>
          </a:stretch>
        </p:blipFill>
        <p:spPr>
          <a:xfrm flipH="1">
            <a:off x="306266" y="1501702"/>
            <a:ext cx="1128639" cy="1166260"/>
          </a:xfrm>
          <a:prstGeom prst="rect">
            <a:avLst/>
          </a:prstGeom>
        </p:spPr>
      </p:pic>
      <p:sp>
        <p:nvSpPr>
          <p:cNvPr id="2" name="Title 1">
            <a:extLst>
              <a:ext uri="{FF2B5EF4-FFF2-40B4-BE49-F238E27FC236}">
                <a16:creationId xmlns:a16="http://schemas.microsoft.com/office/drawing/2014/main" id="{9ED8A9A4-1399-4176-A6EB-89BFCFE80955}"/>
              </a:ext>
            </a:extLst>
          </p:cNvPr>
          <p:cNvSpPr>
            <a:spLocks noGrp="1"/>
          </p:cNvSpPr>
          <p:nvPr>
            <p:ph type="title"/>
          </p:nvPr>
        </p:nvSpPr>
        <p:spPr>
          <a:xfrm>
            <a:off x="1586426" y="585216"/>
            <a:ext cx="10750940" cy="1499616"/>
          </a:xfrm>
        </p:spPr>
        <p:txBody>
          <a:bodyPr>
            <a:normAutofit fontScale="90000"/>
          </a:bodyPr>
          <a:lstStyle/>
          <a:p>
            <a:r>
              <a:rPr lang="en-US" dirty="0"/>
              <a:t>Example: Receive, </a:t>
            </a:r>
            <a:r>
              <a:rPr lang="en-US" u="sng" dirty="0"/>
              <a:t>Discard uninteresting content</a:t>
            </a:r>
            <a:r>
              <a:rPr lang="en-US" dirty="0"/>
              <a:t>.  If interesting, replicate and save.</a:t>
            </a:r>
          </a:p>
        </p:txBody>
      </p:sp>
      <p:sp>
        <p:nvSpPr>
          <p:cNvPr id="4" name="Footer Placeholder 3">
            <a:extLst>
              <a:ext uri="{FF2B5EF4-FFF2-40B4-BE49-F238E27FC236}">
                <a16:creationId xmlns:a16="http://schemas.microsoft.com/office/drawing/2014/main" id="{C3CBB24C-22D6-48FD-B726-28CB09CEF92E}"/>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1B3FE3E7-E6A9-4FC0-A4E0-99982532BECA}"/>
              </a:ext>
            </a:extLst>
          </p:cNvPr>
          <p:cNvSpPr>
            <a:spLocks noGrp="1"/>
          </p:cNvSpPr>
          <p:nvPr>
            <p:ph type="sldNum" sz="quarter" idx="12"/>
          </p:nvPr>
        </p:nvSpPr>
        <p:spPr/>
        <p:txBody>
          <a:bodyPr/>
          <a:lstStyle/>
          <a:p>
            <a:fld id="{3C974458-8A97-4835-BF79-1FB6D7856C21}" type="slidenum">
              <a:rPr lang="en-US" smtClean="0"/>
              <a:t>16</a:t>
            </a:fld>
            <a:endParaRPr lang="en-US"/>
          </a:p>
        </p:txBody>
      </p:sp>
      <p:cxnSp>
        <p:nvCxnSpPr>
          <p:cNvPr id="7" name="Straight Arrow Connector 6">
            <a:extLst>
              <a:ext uri="{FF2B5EF4-FFF2-40B4-BE49-F238E27FC236}">
                <a16:creationId xmlns:a16="http://schemas.microsoft.com/office/drawing/2014/main" id="{1E325918-0E67-4416-81E0-E2974F643811}"/>
              </a:ext>
            </a:extLst>
          </p:cNvPr>
          <p:cNvCxnSpPr>
            <a:cxnSpLocks/>
          </p:cNvCxnSpPr>
          <p:nvPr/>
        </p:nvCxnSpPr>
        <p:spPr>
          <a:xfrm>
            <a:off x="1322364" y="2361238"/>
            <a:ext cx="2891072" cy="17500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F692F0F-9132-4ACE-89CF-DD8A8D0EAE02}"/>
              </a:ext>
            </a:extLst>
          </p:cNvPr>
          <p:cNvSpPr txBox="1"/>
          <p:nvPr/>
        </p:nvSpPr>
        <p:spPr>
          <a:xfrm>
            <a:off x="154745" y="2588455"/>
            <a:ext cx="1885070" cy="830997"/>
          </a:xfrm>
          <a:prstGeom prst="rect">
            <a:avLst/>
          </a:prstGeom>
          <a:noFill/>
        </p:spPr>
        <p:txBody>
          <a:bodyPr wrap="square" rtlCol="0">
            <a:spAutoFit/>
          </a:bodyPr>
          <a:lstStyle/>
          <a:p>
            <a:pPr algn="ctr"/>
            <a:r>
              <a:rPr lang="en-US" sz="2400" b="1" i="1" dirty="0"/>
              <a:t>Sensor</a:t>
            </a:r>
          </a:p>
          <a:p>
            <a:pPr algn="ctr"/>
            <a:r>
              <a:rPr lang="en-US" sz="2400" b="1" i="1" dirty="0"/>
              <a:t>(client device)</a:t>
            </a:r>
          </a:p>
        </p:txBody>
      </p:sp>
      <p:sp>
        <p:nvSpPr>
          <p:cNvPr id="15" name="TextBox 14">
            <a:extLst>
              <a:ext uri="{FF2B5EF4-FFF2-40B4-BE49-F238E27FC236}">
                <a16:creationId xmlns:a16="http://schemas.microsoft.com/office/drawing/2014/main" id="{63D3E1D5-BFA7-4E6B-8980-F5F7EDA2BFE6}"/>
              </a:ext>
            </a:extLst>
          </p:cNvPr>
          <p:cNvSpPr txBox="1"/>
          <p:nvPr/>
        </p:nvSpPr>
        <p:spPr>
          <a:xfrm>
            <a:off x="1434905" y="5100453"/>
            <a:ext cx="9853767" cy="1384995"/>
          </a:xfrm>
          <a:prstGeom prst="rect">
            <a:avLst/>
          </a:prstGeom>
          <a:noFill/>
        </p:spPr>
        <p:txBody>
          <a:bodyPr wrap="square" rtlCol="0">
            <a:spAutoFit/>
          </a:bodyPr>
          <a:lstStyle/>
          <a:p>
            <a:pPr algn="ctr"/>
            <a:r>
              <a:rPr lang="en-US" sz="2800" b="1" dirty="0"/>
              <a:t>Same pattern but now the server, P, needs to run additional machine-learning logic.  It also draws on a previously replicated machine learned model.</a:t>
            </a:r>
          </a:p>
        </p:txBody>
      </p:sp>
      <p:sp>
        <p:nvSpPr>
          <p:cNvPr id="16" name="TextBox 15">
            <a:extLst>
              <a:ext uri="{FF2B5EF4-FFF2-40B4-BE49-F238E27FC236}">
                <a16:creationId xmlns:a16="http://schemas.microsoft.com/office/drawing/2014/main" id="{BE6C4F67-60EC-43D8-81C7-11951D616E74}"/>
              </a:ext>
            </a:extLst>
          </p:cNvPr>
          <p:cNvSpPr txBox="1"/>
          <p:nvPr/>
        </p:nvSpPr>
        <p:spPr>
          <a:xfrm>
            <a:off x="2278966" y="2588455"/>
            <a:ext cx="1167619" cy="379828"/>
          </a:xfrm>
          <a:prstGeom prst="rect">
            <a:avLst/>
          </a:prstGeom>
          <a:noFill/>
        </p:spPr>
        <p:txBody>
          <a:bodyPr wrap="square" rtlCol="0">
            <a:spAutoFit/>
          </a:bodyPr>
          <a:lstStyle/>
          <a:p>
            <a:pPr algn="ctr"/>
            <a:r>
              <a:rPr lang="en-US" b="1" dirty="0"/>
              <a:t>TCP</a:t>
            </a:r>
          </a:p>
        </p:txBody>
      </p:sp>
      <p:sp>
        <p:nvSpPr>
          <p:cNvPr id="3" name="Flowchart: Collate 2">
            <a:extLst>
              <a:ext uri="{FF2B5EF4-FFF2-40B4-BE49-F238E27FC236}">
                <a16:creationId xmlns:a16="http://schemas.microsoft.com/office/drawing/2014/main" id="{CBA16246-165E-40C1-A1F4-F3E35A6ACF3C}"/>
              </a:ext>
            </a:extLst>
          </p:cNvPr>
          <p:cNvSpPr/>
          <p:nvPr/>
        </p:nvSpPr>
        <p:spPr>
          <a:xfrm rot="18170924">
            <a:off x="4800596" y="3344665"/>
            <a:ext cx="457200" cy="914400"/>
          </a:xfrm>
          <a:prstGeom prst="flowChartCol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lowchart: Multidocument 5">
            <a:extLst>
              <a:ext uri="{FF2B5EF4-FFF2-40B4-BE49-F238E27FC236}">
                <a16:creationId xmlns:a16="http://schemas.microsoft.com/office/drawing/2014/main" id="{5CF3F235-272C-4C76-842C-A4B6C4B0FC7E}"/>
              </a:ext>
            </a:extLst>
          </p:cNvPr>
          <p:cNvSpPr/>
          <p:nvPr/>
        </p:nvSpPr>
        <p:spPr>
          <a:xfrm>
            <a:off x="3582063" y="2856739"/>
            <a:ext cx="1060704" cy="758952"/>
          </a:xfrm>
          <a:prstGeom prst="flowChartMulti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Model</a:t>
            </a:r>
          </a:p>
        </p:txBody>
      </p:sp>
      <p:sp>
        <p:nvSpPr>
          <p:cNvPr id="17" name="Oval 16">
            <a:extLst>
              <a:ext uri="{FF2B5EF4-FFF2-40B4-BE49-F238E27FC236}">
                <a16:creationId xmlns:a16="http://schemas.microsoft.com/office/drawing/2014/main" id="{2309D45A-EB85-4199-B7DA-B9F0AEE4586B}"/>
              </a:ext>
            </a:extLst>
          </p:cNvPr>
          <p:cNvSpPr/>
          <p:nvPr/>
        </p:nvSpPr>
        <p:spPr>
          <a:xfrm>
            <a:off x="4213436" y="378370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P</a:t>
            </a:r>
          </a:p>
        </p:txBody>
      </p:sp>
      <p:sp>
        <p:nvSpPr>
          <p:cNvPr id="18" name="Freeform: Shape 17">
            <a:extLst>
              <a:ext uri="{FF2B5EF4-FFF2-40B4-BE49-F238E27FC236}">
                <a16:creationId xmlns:a16="http://schemas.microsoft.com/office/drawing/2014/main" id="{88F950AB-9763-43BF-B44F-4D90A09093E0}"/>
              </a:ext>
            </a:extLst>
          </p:cNvPr>
          <p:cNvSpPr/>
          <p:nvPr/>
        </p:nvSpPr>
        <p:spPr>
          <a:xfrm rot="17133790">
            <a:off x="5354110" y="2690856"/>
            <a:ext cx="1050220" cy="1621895"/>
          </a:xfrm>
          <a:custGeom>
            <a:avLst/>
            <a:gdLst>
              <a:gd name="connsiteX0" fmla="*/ 0 w 1050220"/>
              <a:gd name="connsiteY0" fmla="*/ 0 h 1350498"/>
              <a:gd name="connsiteX1" fmla="*/ 1041009 w 1050220"/>
              <a:gd name="connsiteY1" fmla="*/ 604911 h 1350498"/>
              <a:gd name="connsiteX2" fmla="*/ 422031 w 1050220"/>
              <a:gd name="connsiteY2" fmla="*/ 1350498 h 1350498"/>
            </a:gdLst>
            <a:ahLst/>
            <a:cxnLst>
              <a:cxn ang="0">
                <a:pos x="connsiteX0" y="connsiteY0"/>
              </a:cxn>
              <a:cxn ang="0">
                <a:pos x="connsiteX1" y="connsiteY1"/>
              </a:cxn>
              <a:cxn ang="0">
                <a:pos x="connsiteX2" y="connsiteY2"/>
              </a:cxn>
            </a:cxnLst>
            <a:rect l="l" t="t" r="r" b="b"/>
            <a:pathLst>
              <a:path w="1050220" h="1350498">
                <a:moveTo>
                  <a:pt x="0" y="0"/>
                </a:moveTo>
                <a:cubicBezTo>
                  <a:pt x="485335" y="189914"/>
                  <a:pt x="970671" y="379828"/>
                  <a:pt x="1041009" y="604911"/>
                </a:cubicBezTo>
                <a:cubicBezTo>
                  <a:pt x="1111348" y="829994"/>
                  <a:pt x="766689" y="1090246"/>
                  <a:pt x="422031" y="1350498"/>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8DF2A6C-0324-4767-97C0-01D387D86127}"/>
              </a:ext>
            </a:extLst>
          </p:cNvPr>
          <p:cNvSpPr/>
          <p:nvPr/>
        </p:nvSpPr>
        <p:spPr>
          <a:xfrm>
            <a:off x="6288171" y="378370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Q</a:t>
            </a:r>
          </a:p>
        </p:txBody>
      </p:sp>
      <p:sp>
        <p:nvSpPr>
          <p:cNvPr id="20" name="Oval 19">
            <a:extLst>
              <a:ext uri="{FF2B5EF4-FFF2-40B4-BE49-F238E27FC236}">
                <a16:creationId xmlns:a16="http://schemas.microsoft.com/office/drawing/2014/main" id="{39F4F3E0-A65E-48D6-96A5-5C57EFADE54B}"/>
              </a:ext>
            </a:extLst>
          </p:cNvPr>
          <p:cNvSpPr/>
          <p:nvPr/>
        </p:nvSpPr>
        <p:spPr>
          <a:xfrm>
            <a:off x="8309877" y="378370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R</a:t>
            </a:r>
          </a:p>
        </p:txBody>
      </p:sp>
      <p:sp>
        <p:nvSpPr>
          <p:cNvPr id="21" name="Freeform: Shape 20">
            <a:extLst>
              <a:ext uri="{FF2B5EF4-FFF2-40B4-BE49-F238E27FC236}">
                <a16:creationId xmlns:a16="http://schemas.microsoft.com/office/drawing/2014/main" id="{F36E3FA2-6EB0-4C25-8983-17F5D3E918EA}"/>
              </a:ext>
            </a:extLst>
          </p:cNvPr>
          <p:cNvSpPr/>
          <p:nvPr/>
        </p:nvSpPr>
        <p:spPr>
          <a:xfrm rot="16916492">
            <a:off x="6075390" y="1512536"/>
            <a:ext cx="1662493" cy="3676549"/>
          </a:xfrm>
          <a:custGeom>
            <a:avLst/>
            <a:gdLst>
              <a:gd name="connsiteX0" fmla="*/ 0 w 1050220"/>
              <a:gd name="connsiteY0" fmla="*/ 0 h 1350498"/>
              <a:gd name="connsiteX1" fmla="*/ 1041009 w 1050220"/>
              <a:gd name="connsiteY1" fmla="*/ 604911 h 1350498"/>
              <a:gd name="connsiteX2" fmla="*/ 422031 w 1050220"/>
              <a:gd name="connsiteY2" fmla="*/ 1350498 h 1350498"/>
            </a:gdLst>
            <a:ahLst/>
            <a:cxnLst>
              <a:cxn ang="0">
                <a:pos x="connsiteX0" y="connsiteY0"/>
              </a:cxn>
              <a:cxn ang="0">
                <a:pos x="connsiteX1" y="connsiteY1"/>
              </a:cxn>
              <a:cxn ang="0">
                <a:pos x="connsiteX2" y="connsiteY2"/>
              </a:cxn>
            </a:cxnLst>
            <a:rect l="l" t="t" r="r" b="b"/>
            <a:pathLst>
              <a:path w="1050220" h="1350498">
                <a:moveTo>
                  <a:pt x="0" y="0"/>
                </a:moveTo>
                <a:cubicBezTo>
                  <a:pt x="485335" y="189914"/>
                  <a:pt x="970671" y="379828"/>
                  <a:pt x="1041009" y="604911"/>
                </a:cubicBezTo>
                <a:cubicBezTo>
                  <a:pt x="1111348" y="829994"/>
                  <a:pt x="766689" y="1090246"/>
                  <a:pt x="422031" y="1350498"/>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109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787A61-6FC6-4CB5-B548-C84BFAFF2676}"/>
              </a:ext>
            </a:extLst>
          </p:cNvPr>
          <p:cNvPicPr>
            <a:picLocks noChangeAspect="1"/>
          </p:cNvPicPr>
          <p:nvPr/>
        </p:nvPicPr>
        <p:blipFill>
          <a:blip r:embed="rId3"/>
          <a:stretch>
            <a:fillRect/>
          </a:stretch>
        </p:blipFill>
        <p:spPr>
          <a:xfrm flipH="1">
            <a:off x="306266" y="1501702"/>
            <a:ext cx="1128639" cy="1166260"/>
          </a:xfrm>
          <a:prstGeom prst="rect">
            <a:avLst/>
          </a:prstGeom>
        </p:spPr>
      </p:pic>
      <p:sp>
        <p:nvSpPr>
          <p:cNvPr id="2" name="Title 1">
            <a:extLst>
              <a:ext uri="{FF2B5EF4-FFF2-40B4-BE49-F238E27FC236}">
                <a16:creationId xmlns:a16="http://schemas.microsoft.com/office/drawing/2014/main" id="{9ED8A9A4-1399-4176-A6EB-89BFCFE80955}"/>
              </a:ext>
            </a:extLst>
          </p:cNvPr>
          <p:cNvSpPr>
            <a:spLocks noGrp="1"/>
          </p:cNvSpPr>
          <p:nvPr>
            <p:ph type="title"/>
          </p:nvPr>
        </p:nvSpPr>
        <p:spPr>
          <a:xfrm>
            <a:off x="1586426" y="585216"/>
            <a:ext cx="10224574" cy="1499616"/>
          </a:xfrm>
        </p:spPr>
        <p:txBody>
          <a:bodyPr>
            <a:normAutofit fontScale="90000"/>
          </a:bodyPr>
          <a:lstStyle/>
          <a:p>
            <a:r>
              <a:rPr lang="en-US" dirty="0"/>
              <a:t>Example: Receive, </a:t>
            </a:r>
            <a:r>
              <a:rPr lang="en-US" u="sng" dirty="0"/>
              <a:t>Discard uninteresting content</a:t>
            </a:r>
            <a:r>
              <a:rPr lang="en-US" dirty="0"/>
              <a:t>.  If interesting, Run a parallel algorithm to do edge extraction.</a:t>
            </a:r>
          </a:p>
        </p:txBody>
      </p:sp>
      <p:sp>
        <p:nvSpPr>
          <p:cNvPr id="4" name="Footer Placeholder 3">
            <a:extLst>
              <a:ext uri="{FF2B5EF4-FFF2-40B4-BE49-F238E27FC236}">
                <a16:creationId xmlns:a16="http://schemas.microsoft.com/office/drawing/2014/main" id="{C3CBB24C-22D6-48FD-B726-28CB09CEF92E}"/>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1B3FE3E7-E6A9-4FC0-A4E0-99982532BECA}"/>
              </a:ext>
            </a:extLst>
          </p:cNvPr>
          <p:cNvSpPr>
            <a:spLocks noGrp="1"/>
          </p:cNvSpPr>
          <p:nvPr>
            <p:ph type="sldNum" sz="quarter" idx="12"/>
          </p:nvPr>
        </p:nvSpPr>
        <p:spPr/>
        <p:txBody>
          <a:bodyPr/>
          <a:lstStyle/>
          <a:p>
            <a:fld id="{3C974458-8A97-4835-BF79-1FB6D7856C21}" type="slidenum">
              <a:rPr lang="en-US" smtClean="0"/>
              <a:t>17</a:t>
            </a:fld>
            <a:endParaRPr lang="en-US"/>
          </a:p>
        </p:txBody>
      </p:sp>
      <p:cxnSp>
        <p:nvCxnSpPr>
          <p:cNvPr id="7" name="Straight Arrow Connector 6">
            <a:extLst>
              <a:ext uri="{FF2B5EF4-FFF2-40B4-BE49-F238E27FC236}">
                <a16:creationId xmlns:a16="http://schemas.microsoft.com/office/drawing/2014/main" id="{1E325918-0E67-4416-81E0-E2974F643811}"/>
              </a:ext>
            </a:extLst>
          </p:cNvPr>
          <p:cNvCxnSpPr>
            <a:cxnSpLocks/>
          </p:cNvCxnSpPr>
          <p:nvPr/>
        </p:nvCxnSpPr>
        <p:spPr>
          <a:xfrm>
            <a:off x="1322364" y="2361238"/>
            <a:ext cx="2891072" cy="17500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F692F0F-9132-4ACE-89CF-DD8A8D0EAE02}"/>
              </a:ext>
            </a:extLst>
          </p:cNvPr>
          <p:cNvSpPr txBox="1"/>
          <p:nvPr/>
        </p:nvSpPr>
        <p:spPr>
          <a:xfrm>
            <a:off x="154745" y="2588455"/>
            <a:ext cx="1885070" cy="830997"/>
          </a:xfrm>
          <a:prstGeom prst="rect">
            <a:avLst/>
          </a:prstGeom>
          <a:noFill/>
        </p:spPr>
        <p:txBody>
          <a:bodyPr wrap="square" rtlCol="0">
            <a:spAutoFit/>
          </a:bodyPr>
          <a:lstStyle/>
          <a:p>
            <a:pPr algn="ctr"/>
            <a:r>
              <a:rPr lang="en-US" sz="2400" b="1" i="1" dirty="0"/>
              <a:t>Sensor</a:t>
            </a:r>
          </a:p>
          <a:p>
            <a:pPr algn="ctr"/>
            <a:r>
              <a:rPr lang="en-US" sz="2400" b="1" i="1" dirty="0"/>
              <a:t>(client device)</a:t>
            </a:r>
          </a:p>
        </p:txBody>
      </p:sp>
      <p:sp>
        <p:nvSpPr>
          <p:cNvPr id="15" name="TextBox 14">
            <a:extLst>
              <a:ext uri="{FF2B5EF4-FFF2-40B4-BE49-F238E27FC236}">
                <a16:creationId xmlns:a16="http://schemas.microsoft.com/office/drawing/2014/main" id="{63D3E1D5-BFA7-4E6B-8980-F5F7EDA2BFE6}"/>
              </a:ext>
            </a:extLst>
          </p:cNvPr>
          <p:cNvSpPr txBox="1"/>
          <p:nvPr/>
        </p:nvSpPr>
        <p:spPr>
          <a:xfrm>
            <a:off x="1434905" y="5100453"/>
            <a:ext cx="9853767" cy="954107"/>
          </a:xfrm>
          <a:prstGeom prst="rect">
            <a:avLst/>
          </a:prstGeom>
          <a:noFill/>
        </p:spPr>
        <p:txBody>
          <a:bodyPr wrap="square" rtlCol="0">
            <a:spAutoFit/>
          </a:bodyPr>
          <a:lstStyle/>
          <a:p>
            <a:pPr algn="ctr"/>
            <a:r>
              <a:rPr lang="en-US" sz="2800" b="1" dirty="0"/>
              <a:t>Now we also want Q and R to run some form of user-provided logic, to do the edge extracting (P probably runs it too)</a:t>
            </a:r>
          </a:p>
        </p:txBody>
      </p:sp>
      <p:sp>
        <p:nvSpPr>
          <p:cNvPr id="16" name="TextBox 15">
            <a:extLst>
              <a:ext uri="{FF2B5EF4-FFF2-40B4-BE49-F238E27FC236}">
                <a16:creationId xmlns:a16="http://schemas.microsoft.com/office/drawing/2014/main" id="{BE6C4F67-60EC-43D8-81C7-11951D616E74}"/>
              </a:ext>
            </a:extLst>
          </p:cNvPr>
          <p:cNvSpPr txBox="1"/>
          <p:nvPr/>
        </p:nvSpPr>
        <p:spPr>
          <a:xfrm>
            <a:off x="2278966" y="2588455"/>
            <a:ext cx="1167619" cy="379828"/>
          </a:xfrm>
          <a:prstGeom prst="rect">
            <a:avLst/>
          </a:prstGeom>
          <a:noFill/>
        </p:spPr>
        <p:txBody>
          <a:bodyPr wrap="square" rtlCol="0">
            <a:spAutoFit/>
          </a:bodyPr>
          <a:lstStyle/>
          <a:p>
            <a:pPr algn="ctr"/>
            <a:r>
              <a:rPr lang="en-US" b="1" dirty="0"/>
              <a:t>TCP</a:t>
            </a:r>
          </a:p>
        </p:txBody>
      </p:sp>
      <p:sp>
        <p:nvSpPr>
          <p:cNvPr id="3" name="Flowchart: Collate 2">
            <a:extLst>
              <a:ext uri="{FF2B5EF4-FFF2-40B4-BE49-F238E27FC236}">
                <a16:creationId xmlns:a16="http://schemas.microsoft.com/office/drawing/2014/main" id="{CBA16246-165E-40C1-A1F4-F3E35A6ACF3C}"/>
              </a:ext>
            </a:extLst>
          </p:cNvPr>
          <p:cNvSpPr/>
          <p:nvPr/>
        </p:nvSpPr>
        <p:spPr>
          <a:xfrm rot="18170924">
            <a:off x="4800596" y="3344665"/>
            <a:ext cx="457200" cy="914400"/>
          </a:xfrm>
          <a:prstGeom prst="flowChartCol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lowchart: Multidocument 5">
            <a:extLst>
              <a:ext uri="{FF2B5EF4-FFF2-40B4-BE49-F238E27FC236}">
                <a16:creationId xmlns:a16="http://schemas.microsoft.com/office/drawing/2014/main" id="{5CF3F235-272C-4C76-842C-A4B6C4B0FC7E}"/>
              </a:ext>
            </a:extLst>
          </p:cNvPr>
          <p:cNvSpPr/>
          <p:nvPr/>
        </p:nvSpPr>
        <p:spPr>
          <a:xfrm>
            <a:off x="3582063" y="2856739"/>
            <a:ext cx="1060704" cy="758952"/>
          </a:xfrm>
          <a:prstGeom prst="flowChartMulti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Model</a:t>
            </a:r>
          </a:p>
        </p:txBody>
      </p:sp>
      <p:sp>
        <p:nvSpPr>
          <p:cNvPr id="17" name="Oval 16">
            <a:extLst>
              <a:ext uri="{FF2B5EF4-FFF2-40B4-BE49-F238E27FC236}">
                <a16:creationId xmlns:a16="http://schemas.microsoft.com/office/drawing/2014/main" id="{2309D45A-EB85-4199-B7DA-B9F0AEE4586B}"/>
              </a:ext>
            </a:extLst>
          </p:cNvPr>
          <p:cNvSpPr/>
          <p:nvPr/>
        </p:nvSpPr>
        <p:spPr>
          <a:xfrm>
            <a:off x="4213436" y="378370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P</a:t>
            </a:r>
          </a:p>
        </p:txBody>
      </p:sp>
      <p:sp>
        <p:nvSpPr>
          <p:cNvPr id="18" name="Freeform: Shape 17">
            <a:extLst>
              <a:ext uri="{FF2B5EF4-FFF2-40B4-BE49-F238E27FC236}">
                <a16:creationId xmlns:a16="http://schemas.microsoft.com/office/drawing/2014/main" id="{88F950AB-9763-43BF-B44F-4D90A09093E0}"/>
              </a:ext>
            </a:extLst>
          </p:cNvPr>
          <p:cNvSpPr/>
          <p:nvPr/>
        </p:nvSpPr>
        <p:spPr>
          <a:xfrm rot="17133790">
            <a:off x="5354110" y="2690856"/>
            <a:ext cx="1050220" cy="1621895"/>
          </a:xfrm>
          <a:custGeom>
            <a:avLst/>
            <a:gdLst>
              <a:gd name="connsiteX0" fmla="*/ 0 w 1050220"/>
              <a:gd name="connsiteY0" fmla="*/ 0 h 1350498"/>
              <a:gd name="connsiteX1" fmla="*/ 1041009 w 1050220"/>
              <a:gd name="connsiteY1" fmla="*/ 604911 h 1350498"/>
              <a:gd name="connsiteX2" fmla="*/ 422031 w 1050220"/>
              <a:gd name="connsiteY2" fmla="*/ 1350498 h 1350498"/>
            </a:gdLst>
            <a:ahLst/>
            <a:cxnLst>
              <a:cxn ang="0">
                <a:pos x="connsiteX0" y="connsiteY0"/>
              </a:cxn>
              <a:cxn ang="0">
                <a:pos x="connsiteX1" y="connsiteY1"/>
              </a:cxn>
              <a:cxn ang="0">
                <a:pos x="connsiteX2" y="connsiteY2"/>
              </a:cxn>
            </a:cxnLst>
            <a:rect l="l" t="t" r="r" b="b"/>
            <a:pathLst>
              <a:path w="1050220" h="1350498">
                <a:moveTo>
                  <a:pt x="0" y="0"/>
                </a:moveTo>
                <a:cubicBezTo>
                  <a:pt x="485335" y="189914"/>
                  <a:pt x="970671" y="379828"/>
                  <a:pt x="1041009" y="604911"/>
                </a:cubicBezTo>
                <a:cubicBezTo>
                  <a:pt x="1111348" y="829994"/>
                  <a:pt x="766689" y="1090246"/>
                  <a:pt x="422031" y="1350498"/>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8DF2A6C-0324-4767-97C0-01D387D86127}"/>
              </a:ext>
            </a:extLst>
          </p:cNvPr>
          <p:cNvSpPr/>
          <p:nvPr/>
        </p:nvSpPr>
        <p:spPr>
          <a:xfrm>
            <a:off x="6288171" y="378370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Q</a:t>
            </a:r>
          </a:p>
        </p:txBody>
      </p:sp>
      <p:sp>
        <p:nvSpPr>
          <p:cNvPr id="20" name="Oval 19">
            <a:extLst>
              <a:ext uri="{FF2B5EF4-FFF2-40B4-BE49-F238E27FC236}">
                <a16:creationId xmlns:a16="http://schemas.microsoft.com/office/drawing/2014/main" id="{39F4F3E0-A65E-48D6-96A5-5C57EFADE54B}"/>
              </a:ext>
            </a:extLst>
          </p:cNvPr>
          <p:cNvSpPr/>
          <p:nvPr/>
        </p:nvSpPr>
        <p:spPr>
          <a:xfrm>
            <a:off x="8309877" y="378370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R</a:t>
            </a:r>
          </a:p>
        </p:txBody>
      </p:sp>
      <p:sp>
        <p:nvSpPr>
          <p:cNvPr id="21" name="Freeform: Shape 20">
            <a:extLst>
              <a:ext uri="{FF2B5EF4-FFF2-40B4-BE49-F238E27FC236}">
                <a16:creationId xmlns:a16="http://schemas.microsoft.com/office/drawing/2014/main" id="{F36E3FA2-6EB0-4C25-8983-17F5D3E918EA}"/>
              </a:ext>
            </a:extLst>
          </p:cNvPr>
          <p:cNvSpPr/>
          <p:nvPr/>
        </p:nvSpPr>
        <p:spPr>
          <a:xfrm rot="16916492">
            <a:off x="6075390" y="1512536"/>
            <a:ext cx="1662493" cy="3676549"/>
          </a:xfrm>
          <a:custGeom>
            <a:avLst/>
            <a:gdLst>
              <a:gd name="connsiteX0" fmla="*/ 0 w 1050220"/>
              <a:gd name="connsiteY0" fmla="*/ 0 h 1350498"/>
              <a:gd name="connsiteX1" fmla="*/ 1041009 w 1050220"/>
              <a:gd name="connsiteY1" fmla="*/ 604911 h 1350498"/>
              <a:gd name="connsiteX2" fmla="*/ 422031 w 1050220"/>
              <a:gd name="connsiteY2" fmla="*/ 1350498 h 1350498"/>
            </a:gdLst>
            <a:ahLst/>
            <a:cxnLst>
              <a:cxn ang="0">
                <a:pos x="connsiteX0" y="connsiteY0"/>
              </a:cxn>
              <a:cxn ang="0">
                <a:pos x="connsiteX1" y="connsiteY1"/>
              </a:cxn>
              <a:cxn ang="0">
                <a:pos x="connsiteX2" y="connsiteY2"/>
              </a:cxn>
            </a:cxnLst>
            <a:rect l="l" t="t" r="r" b="b"/>
            <a:pathLst>
              <a:path w="1050220" h="1350498">
                <a:moveTo>
                  <a:pt x="0" y="0"/>
                </a:moveTo>
                <a:cubicBezTo>
                  <a:pt x="485335" y="189914"/>
                  <a:pt x="970671" y="379828"/>
                  <a:pt x="1041009" y="604911"/>
                </a:cubicBezTo>
                <a:cubicBezTo>
                  <a:pt x="1111348" y="829994"/>
                  <a:pt x="766689" y="1090246"/>
                  <a:pt x="422031" y="1350498"/>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llate 9">
            <a:extLst>
              <a:ext uri="{FF2B5EF4-FFF2-40B4-BE49-F238E27FC236}">
                <a16:creationId xmlns:a16="http://schemas.microsoft.com/office/drawing/2014/main" id="{C307F9CE-65BD-4848-94DA-907B12421FA5}"/>
              </a:ext>
            </a:extLst>
          </p:cNvPr>
          <p:cNvSpPr/>
          <p:nvPr/>
        </p:nvSpPr>
        <p:spPr>
          <a:xfrm rot="16200000">
            <a:off x="6463618" y="3614728"/>
            <a:ext cx="305972" cy="499212"/>
          </a:xfrm>
          <a:prstGeom prst="flowChartCol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lowchart: Collate 21">
            <a:extLst>
              <a:ext uri="{FF2B5EF4-FFF2-40B4-BE49-F238E27FC236}">
                <a16:creationId xmlns:a16="http://schemas.microsoft.com/office/drawing/2014/main" id="{43E81965-0A6F-4238-AED5-F00D0E51A8AB}"/>
              </a:ext>
            </a:extLst>
          </p:cNvPr>
          <p:cNvSpPr/>
          <p:nvPr/>
        </p:nvSpPr>
        <p:spPr>
          <a:xfrm rot="16200000">
            <a:off x="8480836" y="3674221"/>
            <a:ext cx="305972" cy="499212"/>
          </a:xfrm>
          <a:prstGeom prst="flowChartCol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lowchart: Collate 22">
            <a:extLst>
              <a:ext uri="{FF2B5EF4-FFF2-40B4-BE49-F238E27FC236}">
                <a16:creationId xmlns:a16="http://schemas.microsoft.com/office/drawing/2014/main" id="{40C821B9-4E55-43FF-AF21-C202E03320C1}"/>
              </a:ext>
            </a:extLst>
          </p:cNvPr>
          <p:cNvSpPr/>
          <p:nvPr/>
        </p:nvSpPr>
        <p:spPr>
          <a:xfrm rot="18232078">
            <a:off x="4865221" y="3561078"/>
            <a:ext cx="305972" cy="499212"/>
          </a:xfrm>
          <a:prstGeom prst="flowChartCol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lowchart: Multidocument 23">
            <a:extLst>
              <a:ext uri="{FF2B5EF4-FFF2-40B4-BE49-F238E27FC236}">
                <a16:creationId xmlns:a16="http://schemas.microsoft.com/office/drawing/2014/main" id="{5CF3F235-272C-4C76-842C-A4B6C4B0FC7E}"/>
              </a:ext>
            </a:extLst>
          </p:cNvPr>
          <p:cNvSpPr/>
          <p:nvPr/>
        </p:nvSpPr>
        <p:spPr>
          <a:xfrm>
            <a:off x="6991013" y="3361820"/>
            <a:ext cx="798972" cy="437107"/>
          </a:xfrm>
          <a:prstGeom prst="flowChartMulti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Model</a:t>
            </a:r>
          </a:p>
        </p:txBody>
      </p:sp>
      <p:sp>
        <p:nvSpPr>
          <p:cNvPr id="25" name="Flowchart: Multidocument 24">
            <a:extLst>
              <a:ext uri="{FF2B5EF4-FFF2-40B4-BE49-F238E27FC236}">
                <a16:creationId xmlns:a16="http://schemas.microsoft.com/office/drawing/2014/main" id="{5CF3F235-272C-4C76-842C-A4B6C4B0FC7E}"/>
              </a:ext>
            </a:extLst>
          </p:cNvPr>
          <p:cNvSpPr/>
          <p:nvPr/>
        </p:nvSpPr>
        <p:spPr>
          <a:xfrm>
            <a:off x="8877126" y="3339663"/>
            <a:ext cx="798972" cy="437107"/>
          </a:xfrm>
          <a:prstGeom prst="flowChartMulti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Model</a:t>
            </a:r>
          </a:p>
        </p:txBody>
      </p:sp>
    </p:spTree>
    <p:extLst>
      <p:ext uri="{BB962C8B-B14F-4D97-AF65-F5344CB8AC3E}">
        <p14:creationId xmlns:p14="http://schemas.microsoft.com/office/powerpoint/2010/main" val="66647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21" grpId="0" animBg="1"/>
      <p:bldP spid="10" grpId="0" animBg="1"/>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2F4E02-FC80-46C1-94C8-5244545AE55F}"/>
              </a:ext>
            </a:extLst>
          </p:cNvPr>
          <p:cNvSpPr>
            <a:spLocks noGrp="1"/>
          </p:cNvSpPr>
          <p:nvPr>
            <p:ph type="title"/>
          </p:nvPr>
        </p:nvSpPr>
        <p:spPr/>
        <p:txBody>
          <a:bodyPr/>
          <a:lstStyle/>
          <a:p>
            <a:r>
              <a:rPr lang="en-US" dirty="0"/>
              <a:t>What did our examples show?</a:t>
            </a:r>
          </a:p>
        </p:txBody>
      </p:sp>
      <p:sp>
        <p:nvSpPr>
          <p:cNvPr id="6" name="Content Placeholder 5">
            <a:extLst>
              <a:ext uri="{FF2B5EF4-FFF2-40B4-BE49-F238E27FC236}">
                <a16:creationId xmlns:a16="http://schemas.microsoft.com/office/drawing/2014/main" id="{95E779D4-37B1-4491-95F1-14CAF50FE863}"/>
              </a:ext>
            </a:extLst>
          </p:cNvPr>
          <p:cNvSpPr>
            <a:spLocks noGrp="1"/>
          </p:cNvSpPr>
          <p:nvPr>
            <p:ph idx="1"/>
          </p:nvPr>
        </p:nvSpPr>
        <p:spPr/>
        <p:txBody>
          <a:bodyPr/>
          <a:lstStyle/>
          <a:p>
            <a:r>
              <a:rPr lang="en-US" dirty="0"/>
              <a:t>We need a way to write a piece of code that can</a:t>
            </a:r>
          </a:p>
          <a:p>
            <a:pPr>
              <a:buFont typeface="Wingdings" panose="05000000000000000000" pitchFamily="2" charset="2"/>
              <a:buChar char="Ø"/>
            </a:pPr>
            <a:r>
              <a:rPr lang="en-US" dirty="0"/>
              <a:t>  Open a TCP connection endpoint.  The </a:t>
            </a:r>
            <a:r>
              <a:rPr lang="en-US" dirty="0" smtClean="0"/>
              <a:t>sensor </a:t>
            </a:r>
            <a:r>
              <a:rPr lang="en-US" dirty="0"/>
              <a:t>will connect to it.</a:t>
            </a:r>
          </a:p>
          <a:p>
            <a:pPr>
              <a:buFont typeface="Wingdings" panose="05000000000000000000" pitchFamily="2" charset="2"/>
              <a:buChar char="Ø"/>
            </a:pPr>
            <a:r>
              <a:rPr lang="en-US" dirty="0"/>
              <a:t>  Read in an image or video, over the connection.</a:t>
            </a:r>
          </a:p>
          <a:p>
            <a:pPr>
              <a:buFont typeface="Wingdings" panose="05000000000000000000" pitchFamily="2" charset="2"/>
              <a:buChar char="Ø"/>
            </a:pPr>
            <a:r>
              <a:rPr lang="en-US" dirty="0"/>
              <a:t>  Run some sort of “artificially intelligent” test procedure that makes use </a:t>
            </a:r>
            <a:br>
              <a:rPr lang="en-US" dirty="0"/>
            </a:br>
            <a:r>
              <a:rPr lang="en-US" dirty="0"/>
              <a:t>    of a machine-learned model that was uploaded previously (tier 2)</a:t>
            </a:r>
          </a:p>
          <a:p>
            <a:pPr>
              <a:buFont typeface="Wingdings" panose="05000000000000000000" pitchFamily="2" charset="2"/>
              <a:buChar char="Ø"/>
            </a:pPr>
            <a:r>
              <a:rPr lang="en-US" dirty="0"/>
              <a:t>  Then, if data is interesting, “ask” for it to be replicated</a:t>
            </a:r>
          </a:p>
          <a:p>
            <a:pPr>
              <a:buFont typeface="Wingdings" panose="05000000000000000000" pitchFamily="2" charset="2"/>
              <a:buChar char="Ø"/>
            </a:pPr>
            <a:r>
              <a:rPr lang="en-US" dirty="0"/>
              <a:t>  When replicas arrive at Q, R, write them to storage.</a:t>
            </a:r>
          </a:p>
        </p:txBody>
      </p:sp>
      <p:sp>
        <p:nvSpPr>
          <p:cNvPr id="3" name="Footer Placeholder 2">
            <a:extLst>
              <a:ext uri="{FF2B5EF4-FFF2-40B4-BE49-F238E27FC236}">
                <a16:creationId xmlns:a16="http://schemas.microsoft.com/office/drawing/2014/main" id="{EF86FA1C-AC06-42F7-A828-E5061FB82FC1}"/>
              </a:ext>
            </a:extLst>
          </p:cNvPr>
          <p:cNvSpPr>
            <a:spLocks noGrp="1"/>
          </p:cNvSpPr>
          <p:nvPr>
            <p:ph type="ftr" sz="quarter" idx="11"/>
          </p:nvPr>
        </p:nvSpPr>
        <p:spPr/>
        <p:txBody>
          <a:bodyPr/>
          <a:lstStyle/>
          <a:p>
            <a:r>
              <a:rPr lang="en-US"/>
              <a:t>http://www.cs.cornell.edu/courses/cs5412/2018sp</a:t>
            </a:r>
          </a:p>
        </p:txBody>
      </p:sp>
      <p:sp>
        <p:nvSpPr>
          <p:cNvPr id="4" name="Slide Number Placeholder 3">
            <a:extLst>
              <a:ext uri="{FF2B5EF4-FFF2-40B4-BE49-F238E27FC236}">
                <a16:creationId xmlns:a16="http://schemas.microsoft.com/office/drawing/2014/main" id="{1CAE9CEB-7D0C-43E2-82C5-EB821BC5FBF3}"/>
              </a:ext>
            </a:extLst>
          </p:cNvPr>
          <p:cNvSpPr>
            <a:spLocks noGrp="1"/>
          </p:cNvSpPr>
          <p:nvPr>
            <p:ph type="sldNum" sz="quarter" idx="12"/>
          </p:nvPr>
        </p:nvSpPr>
        <p:spPr/>
        <p:txBody>
          <a:bodyPr/>
          <a:lstStyle/>
          <a:p>
            <a:fld id="{3C974458-8A97-4835-BF79-1FB6D7856C21}" type="slidenum">
              <a:rPr lang="en-US" smtClean="0"/>
              <a:t>18</a:t>
            </a:fld>
            <a:endParaRPr lang="en-US"/>
          </a:p>
        </p:txBody>
      </p:sp>
      <p:sp>
        <p:nvSpPr>
          <p:cNvPr id="2" name="Oval 1">
            <a:extLst>
              <a:ext uri="{FF2B5EF4-FFF2-40B4-BE49-F238E27FC236}">
                <a16:creationId xmlns:a16="http://schemas.microsoft.com/office/drawing/2014/main" id="{B173141B-E106-4CF7-831B-5ED69E1C3C6F}"/>
              </a:ext>
            </a:extLst>
          </p:cNvPr>
          <p:cNvSpPr/>
          <p:nvPr/>
        </p:nvSpPr>
        <p:spPr>
          <a:xfrm>
            <a:off x="378069" y="2286001"/>
            <a:ext cx="10665069" cy="1978268"/>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7FC3BEC6-5E16-4A19-BE5C-4A370DBE4CF9}"/>
              </a:ext>
            </a:extLst>
          </p:cNvPr>
          <p:cNvCxnSpPr/>
          <p:nvPr/>
        </p:nvCxnSpPr>
        <p:spPr>
          <a:xfrm flipV="1">
            <a:off x="6084277" y="1881554"/>
            <a:ext cx="1441938" cy="404446"/>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29D70C7-7A3E-49D4-8FCF-DF5498B028CD}"/>
              </a:ext>
            </a:extLst>
          </p:cNvPr>
          <p:cNvSpPr txBox="1"/>
          <p:nvPr/>
        </p:nvSpPr>
        <p:spPr>
          <a:xfrm>
            <a:off x="7508631" y="1468315"/>
            <a:ext cx="4580792" cy="646331"/>
          </a:xfrm>
          <a:prstGeom prst="rect">
            <a:avLst/>
          </a:prstGeom>
          <a:noFill/>
          <a:ln w="57150">
            <a:solidFill>
              <a:srgbClr val="7030A0"/>
            </a:solidFill>
          </a:ln>
        </p:spPr>
        <p:txBody>
          <a:bodyPr wrap="square" rtlCol="0">
            <a:spAutoFit/>
          </a:bodyPr>
          <a:lstStyle/>
          <a:p>
            <a:r>
              <a:rPr lang="en-US" dirty="0"/>
              <a:t>For this, most people just use a REST library.  It handles these standard steps and is easy to use.</a:t>
            </a:r>
          </a:p>
        </p:txBody>
      </p:sp>
    </p:spTree>
    <p:extLst>
      <p:ext uri="{BB962C8B-B14F-4D97-AF65-F5344CB8AC3E}">
        <p14:creationId xmlns:p14="http://schemas.microsoft.com/office/powerpoint/2010/main" val="349979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3" presetClass="emph" presetSubtype="2" fill="hold" nodeType="withEffect">
                                  <p:stCondLst>
                                    <p:cond delay="0"/>
                                  </p:stCondLst>
                                  <p:childTnLst>
                                    <p:animClr clrSpc="rgb" dir="cw">
                                      <p:cBhvr override="childStyle">
                                        <p:cTn id="15" dur="2000" fill="hold"/>
                                        <p:tgtEl>
                                          <p:spTgt spid="6">
                                            <p:txEl>
                                              <p:pRg st="1" end="1"/>
                                            </p:txEl>
                                          </p:spTgt>
                                        </p:tgtEl>
                                        <p:attrNameLst>
                                          <p:attrName>style.color</p:attrName>
                                        </p:attrNameLst>
                                      </p:cBhvr>
                                      <p:to>
                                        <a:srgbClr val="7030A0"/>
                                      </p:to>
                                    </p:animClr>
                                  </p:childTnLst>
                                </p:cTn>
                              </p:par>
                              <p:par>
                                <p:cTn id="16" presetID="3" presetClass="emph" presetSubtype="2" fill="hold" nodeType="withEffect">
                                  <p:stCondLst>
                                    <p:cond delay="0"/>
                                  </p:stCondLst>
                                  <p:childTnLst>
                                    <p:animClr clrSpc="rgb" dir="cw">
                                      <p:cBhvr override="childStyle">
                                        <p:cTn id="17" dur="2000" fill="hold"/>
                                        <p:tgtEl>
                                          <p:spTgt spid="6">
                                            <p:txEl>
                                              <p:pRg st="2" end="2"/>
                                            </p:txEl>
                                          </p:spTgt>
                                        </p:tgtEl>
                                        <p:attrNameLst>
                                          <p:attrName>style.color</p:attrName>
                                        </p:attrNameLst>
                                      </p:cBhvr>
                                      <p:to>
                                        <a:srgbClr val="7030A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Multidocument 31">
            <a:extLst>
              <a:ext uri="{FF2B5EF4-FFF2-40B4-BE49-F238E27FC236}">
                <a16:creationId xmlns:a16="http://schemas.microsoft.com/office/drawing/2014/main" id="{5CF3F235-272C-4C76-842C-A4B6C4B0FC7E}"/>
              </a:ext>
            </a:extLst>
          </p:cNvPr>
          <p:cNvSpPr/>
          <p:nvPr/>
        </p:nvSpPr>
        <p:spPr>
          <a:xfrm>
            <a:off x="6991013" y="3361820"/>
            <a:ext cx="798972" cy="437107"/>
          </a:xfrm>
          <a:prstGeom prst="flowChartMulti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Model</a:t>
            </a:r>
          </a:p>
        </p:txBody>
      </p:sp>
      <p:sp>
        <p:nvSpPr>
          <p:cNvPr id="33" name="Flowchart: Multidocument 32">
            <a:extLst>
              <a:ext uri="{FF2B5EF4-FFF2-40B4-BE49-F238E27FC236}">
                <a16:creationId xmlns:a16="http://schemas.microsoft.com/office/drawing/2014/main" id="{5CF3F235-272C-4C76-842C-A4B6C4B0FC7E}"/>
              </a:ext>
            </a:extLst>
          </p:cNvPr>
          <p:cNvSpPr/>
          <p:nvPr/>
        </p:nvSpPr>
        <p:spPr>
          <a:xfrm>
            <a:off x="8877126" y="3339663"/>
            <a:ext cx="798972" cy="437107"/>
          </a:xfrm>
          <a:prstGeom prst="flowChartMulti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Model</a:t>
            </a:r>
          </a:p>
        </p:txBody>
      </p:sp>
      <p:sp>
        <p:nvSpPr>
          <p:cNvPr id="34" name="Flowchart: Multidocument 33">
            <a:extLst>
              <a:ext uri="{FF2B5EF4-FFF2-40B4-BE49-F238E27FC236}">
                <a16:creationId xmlns:a16="http://schemas.microsoft.com/office/drawing/2014/main" id="{5CF3F235-272C-4C76-842C-A4B6C4B0FC7E}"/>
              </a:ext>
            </a:extLst>
          </p:cNvPr>
          <p:cNvSpPr/>
          <p:nvPr/>
        </p:nvSpPr>
        <p:spPr>
          <a:xfrm>
            <a:off x="4820372" y="3408515"/>
            <a:ext cx="798972" cy="437107"/>
          </a:xfrm>
          <a:prstGeom prst="flowChartMulti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Model</a:t>
            </a:r>
          </a:p>
        </p:txBody>
      </p:sp>
      <p:pic>
        <p:nvPicPr>
          <p:cNvPr id="9" name="Picture 8">
            <a:extLst>
              <a:ext uri="{FF2B5EF4-FFF2-40B4-BE49-F238E27FC236}">
                <a16:creationId xmlns:a16="http://schemas.microsoft.com/office/drawing/2014/main" id="{4F787A61-6FC6-4CB5-B548-C84BFAFF2676}"/>
              </a:ext>
            </a:extLst>
          </p:cNvPr>
          <p:cNvPicPr>
            <a:picLocks noChangeAspect="1"/>
          </p:cNvPicPr>
          <p:nvPr/>
        </p:nvPicPr>
        <p:blipFill>
          <a:blip r:embed="rId3"/>
          <a:stretch>
            <a:fillRect/>
          </a:stretch>
        </p:blipFill>
        <p:spPr>
          <a:xfrm flipH="1">
            <a:off x="306266" y="1501702"/>
            <a:ext cx="1128639" cy="1166260"/>
          </a:xfrm>
          <a:prstGeom prst="rect">
            <a:avLst/>
          </a:prstGeom>
        </p:spPr>
      </p:pic>
      <p:sp>
        <p:nvSpPr>
          <p:cNvPr id="2" name="Title 1">
            <a:extLst>
              <a:ext uri="{FF2B5EF4-FFF2-40B4-BE49-F238E27FC236}">
                <a16:creationId xmlns:a16="http://schemas.microsoft.com/office/drawing/2014/main" id="{9ED8A9A4-1399-4176-A6EB-89BFCFE80955}"/>
              </a:ext>
            </a:extLst>
          </p:cNvPr>
          <p:cNvSpPr>
            <a:spLocks noGrp="1"/>
          </p:cNvSpPr>
          <p:nvPr>
            <p:ph type="title"/>
          </p:nvPr>
        </p:nvSpPr>
        <p:spPr>
          <a:xfrm>
            <a:off x="1024127" y="585216"/>
            <a:ext cx="10623921" cy="1499616"/>
          </a:xfrm>
        </p:spPr>
        <p:txBody>
          <a:bodyPr/>
          <a:lstStyle/>
          <a:p>
            <a:r>
              <a:rPr lang="en-US" dirty="0"/>
              <a:t>Example: Receive data, replicate, store</a:t>
            </a:r>
          </a:p>
        </p:txBody>
      </p:sp>
      <p:sp>
        <p:nvSpPr>
          <p:cNvPr id="4" name="Footer Placeholder 3">
            <a:extLst>
              <a:ext uri="{FF2B5EF4-FFF2-40B4-BE49-F238E27FC236}">
                <a16:creationId xmlns:a16="http://schemas.microsoft.com/office/drawing/2014/main" id="{C3CBB24C-22D6-48FD-B726-28CB09CEF92E}"/>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1B3FE3E7-E6A9-4FC0-A4E0-99982532BECA}"/>
              </a:ext>
            </a:extLst>
          </p:cNvPr>
          <p:cNvSpPr>
            <a:spLocks noGrp="1"/>
          </p:cNvSpPr>
          <p:nvPr>
            <p:ph type="sldNum" sz="quarter" idx="12"/>
          </p:nvPr>
        </p:nvSpPr>
        <p:spPr/>
        <p:txBody>
          <a:bodyPr/>
          <a:lstStyle/>
          <a:p>
            <a:fld id="{3C974458-8A97-4835-BF79-1FB6D7856C21}" type="slidenum">
              <a:rPr lang="en-US" smtClean="0"/>
              <a:t>19</a:t>
            </a:fld>
            <a:endParaRPr lang="en-US"/>
          </a:p>
        </p:txBody>
      </p:sp>
      <p:cxnSp>
        <p:nvCxnSpPr>
          <p:cNvPr id="7" name="Straight Arrow Connector 6">
            <a:extLst>
              <a:ext uri="{FF2B5EF4-FFF2-40B4-BE49-F238E27FC236}">
                <a16:creationId xmlns:a16="http://schemas.microsoft.com/office/drawing/2014/main" id="{1E325918-0E67-4416-81E0-E2974F643811}"/>
              </a:ext>
            </a:extLst>
          </p:cNvPr>
          <p:cNvCxnSpPr>
            <a:cxnSpLocks/>
          </p:cNvCxnSpPr>
          <p:nvPr/>
        </p:nvCxnSpPr>
        <p:spPr>
          <a:xfrm>
            <a:off x="1322364" y="2361238"/>
            <a:ext cx="7129624" cy="14224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F692F0F-9132-4ACE-89CF-DD8A8D0EAE02}"/>
              </a:ext>
            </a:extLst>
          </p:cNvPr>
          <p:cNvSpPr txBox="1"/>
          <p:nvPr/>
        </p:nvSpPr>
        <p:spPr>
          <a:xfrm>
            <a:off x="154745" y="2588455"/>
            <a:ext cx="1885070" cy="830997"/>
          </a:xfrm>
          <a:prstGeom prst="rect">
            <a:avLst/>
          </a:prstGeom>
          <a:noFill/>
        </p:spPr>
        <p:txBody>
          <a:bodyPr wrap="square" rtlCol="0">
            <a:spAutoFit/>
          </a:bodyPr>
          <a:lstStyle/>
          <a:p>
            <a:pPr algn="ctr"/>
            <a:r>
              <a:rPr lang="en-US" sz="2400" b="1" i="1" dirty="0"/>
              <a:t>Sensor</a:t>
            </a:r>
          </a:p>
          <a:p>
            <a:pPr algn="ctr"/>
            <a:r>
              <a:rPr lang="en-US" sz="2400" b="1" i="1" dirty="0"/>
              <a:t>(client device)</a:t>
            </a:r>
          </a:p>
        </p:txBody>
      </p:sp>
      <p:sp>
        <p:nvSpPr>
          <p:cNvPr id="10" name="Oval 9">
            <a:extLst>
              <a:ext uri="{FF2B5EF4-FFF2-40B4-BE49-F238E27FC236}">
                <a16:creationId xmlns:a16="http://schemas.microsoft.com/office/drawing/2014/main" id="{DCA731B4-D4FC-4A88-BE4B-A1A157233AB8}"/>
              </a:ext>
            </a:extLst>
          </p:cNvPr>
          <p:cNvSpPr/>
          <p:nvPr/>
        </p:nvSpPr>
        <p:spPr>
          <a:xfrm>
            <a:off x="4213436" y="378370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P</a:t>
            </a:r>
          </a:p>
        </p:txBody>
      </p:sp>
      <p:sp>
        <p:nvSpPr>
          <p:cNvPr id="12" name="Oval 11">
            <a:extLst>
              <a:ext uri="{FF2B5EF4-FFF2-40B4-BE49-F238E27FC236}">
                <a16:creationId xmlns:a16="http://schemas.microsoft.com/office/drawing/2014/main" id="{15065257-9A0A-4496-B078-7AF3A9B58DBB}"/>
              </a:ext>
            </a:extLst>
          </p:cNvPr>
          <p:cNvSpPr/>
          <p:nvPr/>
        </p:nvSpPr>
        <p:spPr>
          <a:xfrm>
            <a:off x="6288171" y="378370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Q</a:t>
            </a:r>
          </a:p>
        </p:txBody>
      </p:sp>
      <p:sp>
        <p:nvSpPr>
          <p:cNvPr id="13" name="Oval 12">
            <a:extLst>
              <a:ext uri="{FF2B5EF4-FFF2-40B4-BE49-F238E27FC236}">
                <a16:creationId xmlns:a16="http://schemas.microsoft.com/office/drawing/2014/main" id="{4F69D037-3BD8-427E-B9A5-F67F22194FDE}"/>
              </a:ext>
            </a:extLst>
          </p:cNvPr>
          <p:cNvSpPr/>
          <p:nvPr/>
        </p:nvSpPr>
        <p:spPr>
          <a:xfrm>
            <a:off x="8309877" y="378370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R</a:t>
            </a:r>
          </a:p>
        </p:txBody>
      </p:sp>
      <p:sp>
        <p:nvSpPr>
          <p:cNvPr id="14" name="Freeform: Shape 13">
            <a:extLst>
              <a:ext uri="{FF2B5EF4-FFF2-40B4-BE49-F238E27FC236}">
                <a16:creationId xmlns:a16="http://schemas.microsoft.com/office/drawing/2014/main" id="{BD30A54C-01DE-454E-A8E2-3F009D8FF75F}"/>
              </a:ext>
            </a:extLst>
          </p:cNvPr>
          <p:cNvSpPr/>
          <p:nvPr/>
        </p:nvSpPr>
        <p:spPr>
          <a:xfrm rot="16916492">
            <a:off x="6075390" y="1512536"/>
            <a:ext cx="1662493" cy="3676549"/>
          </a:xfrm>
          <a:custGeom>
            <a:avLst/>
            <a:gdLst>
              <a:gd name="connsiteX0" fmla="*/ 0 w 1050220"/>
              <a:gd name="connsiteY0" fmla="*/ 0 h 1350498"/>
              <a:gd name="connsiteX1" fmla="*/ 1041009 w 1050220"/>
              <a:gd name="connsiteY1" fmla="*/ 604911 h 1350498"/>
              <a:gd name="connsiteX2" fmla="*/ 422031 w 1050220"/>
              <a:gd name="connsiteY2" fmla="*/ 1350498 h 1350498"/>
            </a:gdLst>
            <a:ahLst/>
            <a:cxnLst>
              <a:cxn ang="0">
                <a:pos x="connsiteX0" y="connsiteY0"/>
              </a:cxn>
              <a:cxn ang="0">
                <a:pos x="connsiteX1" y="connsiteY1"/>
              </a:cxn>
              <a:cxn ang="0">
                <a:pos x="connsiteX2" y="connsiteY2"/>
              </a:cxn>
            </a:cxnLst>
            <a:rect l="l" t="t" r="r" b="b"/>
            <a:pathLst>
              <a:path w="1050220" h="1350498">
                <a:moveTo>
                  <a:pt x="0" y="0"/>
                </a:moveTo>
                <a:cubicBezTo>
                  <a:pt x="485335" y="189914"/>
                  <a:pt x="970671" y="379828"/>
                  <a:pt x="1041009" y="604911"/>
                </a:cubicBezTo>
                <a:cubicBezTo>
                  <a:pt x="1111348" y="829994"/>
                  <a:pt x="766689" y="1090246"/>
                  <a:pt x="422031" y="1350498"/>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E6C4F67-60EC-43D8-81C7-11951D616E74}"/>
              </a:ext>
            </a:extLst>
          </p:cNvPr>
          <p:cNvSpPr txBox="1"/>
          <p:nvPr/>
        </p:nvSpPr>
        <p:spPr>
          <a:xfrm>
            <a:off x="2320361" y="2310755"/>
            <a:ext cx="1167619" cy="379828"/>
          </a:xfrm>
          <a:prstGeom prst="rect">
            <a:avLst/>
          </a:prstGeom>
          <a:noFill/>
        </p:spPr>
        <p:txBody>
          <a:bodyPr wrap="square" rtlCol="0">
            <a:spAutoFit/>
          </a:bodyPr>
          <a:lstStyle/>
          <a:p>
            <a:pPr algn="ctr"/>
            <a:r>
              <a:rPr lang="en-US" b="1" dirty="0"/>
              <a:t>TCP</a:t>
            </a:r>
          </a:p>
        </p:txBody>
      </p:sp>
      <p:pic>
        <p:nvPicPr>
          <p:cNvPr id="17" name="Picture 16">
            <a:extLst>
              <a:ext uri="{FF2B5EF4-FFF2-40B4-BE49-F238E27FC236}">
                <a16:creationId xmlns:a16="http://schemas.microsoft.com/office/drawing/2014/main" id="{392D74C8-176D-4201-9137-A3A31FCCB17E}"/>
              </a:ext>
            </a:extLst>
          </p:cNvPr>
          <p:cNvPicPr>
            <a:picLocks noChangeAspect="1"/>
          </p:cNvPicPr>
          <p:nvPr/>
        </p:nvPicPr>
        <p:blipFill>
          <a:blip r:embed="rId3"/>
          <a:stretch>
            <a:fillRect/>
          </a:stretch>
        </p:blipFill>
        <p:spPr>
          <a:xfrm flipH="1">
            <a:off x="445162" y="3816200"/>
            <a:ext cx="1128639" cy="1166260"/>
          </a:xfrm>
          <a:prstGeom prst="rect">
            <a:avLst/>
          </a:prstGeom>
        </p:spPr>
      </p:pic>
      <p:pic>
        <p:nvPicPr>
          <p:cNvPr id="18" name="Picture 17">
            <a:extLst>
              <a:ext uri="{FF2B5EF4-FFF2-40B4-BE49-F238E27FC236}">
                <a16:creationId xmlns:a16="http://schemas.microsoft.com/office/drawing/2014/main" id="{5F36F8FB-3A84-4A32-B4DC-183A1EE0DAFF}"/>
              </a:ext>
            </a:extLst>
          </p:cNvPr>
          <p:cNvPicPr>
            <a:picLocks noChangeAspect="1"/>
          </p:cNvPicPr>
          <p:nvPr/>
        </p:nvPicPr>
        <p:blipFill>
          <a:blip r:embed="rId3"/>
          <a:stretch>
            <a:fillRect/>
          </a:stretch>
        </p:blipFill>
        <p:spPr>
          <a:xfrm flipH="1">
            <a:off x="414539" y="5379208"/>
            <a:ext cx="1128639" cy="1166260"/>
          </a:xfrm>
          <a:prstGeom prst="rect">
            <a:avLst/>
          </a:prstGeom>
        </p:spPr>
      </p:pic>
      <p:cxnSp>
        <p:nvCxnSpPr>
          <p:cNvPr id="19" name="Straight Arrow Connector 18">
            <a:extLst>
              <a:ext uri="{FF2B5EF4-FFF2-40B4-BE49-F238E27FC236}">
                <a16:creationId xmlns:a16="http://schemas.microsoft.com/office/drawing/2014/main" id="{9726C2D8-EF8E-4968-A3C7-609A8A1BC17C}"/>
              </a:ext>
            </a:extLst>
          </p:cNvPr>
          <p:cNvCxnSpPr>
            <a:cxnSpLocks/>
          </p:cNvCxnSpPr>
          <p:nvPr/>
        </p:nvCxnSpPr>
        <p:spPr>
          <a:xfrm flipV="1">
            <a:off x="1543178" y="4544432"/>
            <a:ext cx="4691964" cy="115901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4DB53B6-1299-41AC-A100-DEF005E0D580}"/>
              </a:ext>
            </a:extLst>
          </p:cNvPr>
          <p:cNvCxnSpPr>
            <a:cxnSpLocks/>
          </p:cNvCxnSpPr>
          <p:nvPr/>
        </p:nvCxnSpPr>
        <p:spPr>
          <a:xfrm flipV="1">
            <a:off x="1388376" y="4180179"/>
            <a:ext cx="2649052" cy="9156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4B40194-E2F8-437A-A06C-338D7762FF69}"/>
              </a:ext>
            </a:extLst>
          </p:cNvPr>
          <p:cNvSpPr txBox="1"/>
          <p:nvPr/>
        </p:nvSpPr>
        <p:spPr>
          <a:xfrm>
            <a:off x="1824713" y="3800351"/>
            <a:ext cx="1167619" cy="379828"/>
          </a:xfrm>
          <a:prstGeom prst="rect">
            <a:avLst/>
          </a:prstGeom>
          <a:noFill/>
        </p:spPr>
        <p:txBody>
          <a:bodyPr wrap="square" rtlCol="0">
            <a:spAutoFit/>
          </a:bodyPr>
          <a:lstStyle/>
          <a:p>
            <a:pPr algn="ctr"/>
            <a:r>
              <a:rPr lang="en-US" b="1" dirty="0"/>
              <a:t>TCP</a:t>
            </a:r>
          </a:p>
        </p:txBody>
      </p:sp>
      <p:sp>
        <p:nvSpPr>
          <p:cNvPr id="25" name="TextBox 24">
            <a:extLst>
              <a:ext uri="{FF2B5EF4-FFF2-40B4-BE49-F238E27FC236}">
                <a16:creationId xmlns:a16="http://schemas.microsoft.com/office/drawing/2014/main" id="{B0899CA9-B3DC-4BF2-A657-888C7E7B3F5A}"/>
              </a:ext>
            </a:extLst>
          </p:cNvPr>
          <p:cNvSpPr txBox="1"/>
          <p:nvPr/>
        </p:nvSpPr>
        <p:spPr>
          <a:xfrm>
            <a:off x="1736551" y="5135071"/>
            <a:ext cx="1167619" cy="379828"/>
          </a:xfrm>
          <a:prstGeom prst="rect">
            <a:avLst/>
          </a:prstGeom>
          <a:noFill/>
        </p:spPr>
        <p:txBody>
          <a:bodyPr wrap="square" rtlCol="0">
            <a:spAutoFit/>
          </a:bodyPr>
          <a:lstStyle/>
          <a:p>
            <a:pPr algn="ctr"/>
            <a:r>
              <a:rPr lang="en-US" b="1" dirty="0"/>
              <a:t>TCP</a:t>
            </a:r>
          </a:p>
        </p:txBody>
      </p:sp>
      <p:grpSp>
        <p:nvGrpSpPr>
          <p:cNvPr id="28" name="Group 27">
            <a:extLst>
              <a:ext uri="{FF2B5EF4-FFF2-40B4-BE49-F238E27FC236}">
                <a16:creationId xmlns:a16="http://schemas.microsoft.com/office/drawing/2014/main" id="{F7E9CA93-598C-4CAF-8F0A-86AC92B5789E}"/>
              </a:ext>
            </a:extLst>
          </p:cNvPr>
          <p:cNvGrpSpPr/>
          <p:nvPr/>
        </p:nvGrpSpPr>
        <p:grpSpPr>
          <a:xfrm flipH="1">
            <a:off x="4930887" y="2837597"/>
            <a:ext cx="3676639" cy="1244288"/>
            <a:chOff x="5220672" y="2671964"/>
            <a:chExt cx="3676639" cy="1662493"/>
          </a:xfrm>
        </p:grpSpPr>
        <p:sp>
          <p:nvSpPr>
            <p:cNvPr id="26" name="Freeform: Shape 25">
              <a:extLst>
                <a:ext uri="{FF2B5EF4-FFF2-40B4-BE49-F238E27FC236}">
                  <a16:creationId xmlns:a16="http://schemas.microsoft.com/office/drawing/2014/main" id="{9693EB5C-E0A1-4AAA-B231-FFB2DADAE1B9}"/>
                </a:ext>
              </a:extLst>
            </p:cNvPr>
            <p:cNvSpPr/>
            <p:nvPr/>
          </p:nvSpPr>
          <p:spPr>
            <a:xfrm rot="17133790">
              <a:off x="5506510" y="2843256"/>
              <a:ext cx="1050220" cy="1621895"/>
            </a:xfrm>
            <a:custGeom>
              <a:avLst/>
              <a:gdLst>
                <a:gd name="connsiteX0" fmla="*/ 0 w 1050220"/>
                <a:gd name="connsiteY0" fmla="*/ 0 h 1350498"/>
                <a:gd name="connsiteX1" fmla="*/ 1041009 w 1050220"/>
                <a:gd name="connsiteY1" fmla="*/ 604911 h 1350498"/>
                <a:gd name="connsiteX2" fmla="*/ 422031 w 1050220"/>
                <a:gd name="connsiteY2" fmla="*/ 1350498 h 1350498"/>
              </a:gdLst>
              <a:ahLst/>
              <a:cxnLst>
                <a:cxn ang="0">
                  <a:pos x="connsiteX0" y="connsiteY0"/>
                </a:cxn>
                <a:cxn ang="0">
                  <a:pos x="connsiteX1" y="connsiteY1"/>
                </a:cxn>
                <a:cxn ang="0">
                  <a:pos x="connsiteX2" y="connsiteY2"/>
                </a:cxn>
              </a:cxnLst>
              <a:rect l="l" t="t" r="r" b="b"/>
              <a:pathLst>
                <a:path w="1050220" h="1350498">
                  <a:moveTo>
                    <a:pt x="0" y="0"/>
                  </a:moveTo>
                  <a:cubicBezTo>
                    <a:pt x="485335" y="189914"/>
                    <a:pt x="970671" y="379828"/>
                    <a:pt x="1041009" y="604911"/>
                  </a:cubicBezTo>
                  <a:cubicBezTo>
                    <a:pt x="1111348" y="829994"/>
                    <a:pt x="766689" y="1090246"/>
                    <a:pt x="422031" y="1350498"/>
                  </a:cubicBezTo>
                </a:path>
              </a:pathLst>
            </a:custGeom>
            <a:noFill/>
            <a:ln w="3810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4E73E552-1D30-4C2F-B622-F3DEA2051A97}"/>
                </a:ext>
              </a:extLst>
            </p:cNvPr>
            <p:cNvSpPr/>
            <p:nvPr/>
          </p:nvSpPr>
          <p:spPr>
            <a:xfrm rot="16916492">
              <a:off x="6227790" y="1664936"/>
              <a:ext cx="1662493" cy="3676549"/>
            </a:xfrm>
            <a:custGeom>
              <a:avLst/>
              <a:gdLst>
                <a:gd name="connsiteX0" fmla="*/ 0 w 1050220"/>
                <a:gd name="connsiteY0" fmla="*/ 0 h 1350498"/>
                <a:gd name="connsiteX1" fmla="*/ 1041009 w 1050220"/>
                <a:gd name="connsiteY1" fmla="*/ 604911 h 1350498"/>
                <a:gd name="connsiteX2" fmla="*/ 422031 w 1050220"/>
                <a:gd name="connsiteY2" fmla="*/ 1350498 h 1350498"/>
              </a:gdLst>
              <a:ahLst/>
              <a:cxnLst>
                <a:cxn ang="0">
                  <a:pos x="connsiteX0" y="connsiteY0"/>
                </a:cxn>
                <a:cxn ang="0">
                  <a:pos x="connsiteX1" y="connsiteY1"/>
                </a:cxn>
                <a:cxn ang="0">
                  <a:pos x="connsiteX2" y="connsiteY2"/>
                </a:cxn>
              </a:cxnLst>
              <a:rect l="l" t="t" r="r" b="b"/>
              <a:pathLst>
                <a:path w="1050220" h="1350498">
                  <a:moveTo>
                    <a:pt x="0" y="0"/>
                  </a:moveTo>
                  <a:cubicBezTo>
                    <a:pt x="485335" y="189914"/>
                    <a:pt x="970671" y="379828"/>
                    <a:pt x="1041009" y="604911"/>
                  </a:cubicBezTo>
                  <a:cubicBezTo>
                    <a:pt x="1111348" y="829994"/>
                    <a:pt x="766689" y="1090246"/>
                    <a:pt x="422031" y="1350498"/>
                  </a:cubicBezTo>
                </a:path>
              </a:pathLst>
            </a:custGeom>
            <a:noFill/>
            <a:ln w="3810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2AC432DB-8AE6-4E52-8A40-D07B6F7B678D}"/>
              </a:ext>
            </a:extLst>
          </p:cNvPr>
          <p:cNvSpPr/>
          <p:nvPr/>
        </p:nvSpPr>
        <p:spPr>
          <a:xfrm rot="17133790">
            <a:off x="7500938" y="2934772"/>
            <a:ext cx="877672" cy="1469771"/>
          </a:xfrm>
          <a:custGeom>
            <a:avLst/>
            <a:gdLst>
              <a:gd name="connsiteX0" fmla="*/ 0 w 1050220"/>
              <a:gd name="connsiteY0" fmla="*/ 0 h 1350498"/>
              <a:gd name="connsiteX1" fmla="*/ 1041009 w 1050220"/>
              <a:gd name="connsiteY1" fmla="*/ 604911 h 1350498"/>
              <a:gd name="connsiteX2" fmla="*/ 422031 w 1050220"/>
              <a:gd name="connsiteY2" fmla="*/ 1350498 h 1350498"/>
            </a:gdLst>
            <a:ahLst/>
            <a:cxnLst>
              <a:cxn ang="0">
                <a:pos x="connsiteX0" y="connsiteY0"/>
              </a:cxn>
              <a:cxn ang="0">
                <a:pos x="connsiteX1" y="connsiteY1"/>
              </a:cxn>
              <a:cxn ang="0">
                <a:pos x="connsiteX2" y="connsiteY2"/>
              </a:cxn>
            </a:cxnLst>
            <a:rect l="l" t="t" r="r" b="b"/>
            <a:pathLst>
              <a:path w="1050220" h="1350498">
                <a:moveTo>
                  <a:pt x="0" y="0"/>
                </a:moveTo>
                <a:cubicBezTo>
                  <a:pt x="485335" y="189914"/>
                  <a:pt x="970671" y="379828"/>
                  <a:pt x="1041009" y="604911"/>
                </a:cubicBezTo>
                <a:cubicBezTo>
                  <a:pt x="1111348" y="829994"/>
                  <a:pt x="766689" y="1090246"/>
                  <a:pt x="422031" y="1350498"/>
                </a:cubicBezTo>
              </a:path>
            </a:pathLst>
          </a:custGeom>
          <a:noFill/>
          <a:ln w="38100">
            <a:solidFill>
              <a:srgbClr val="7030A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910C3710-359C-4DCE-8329-7E918D80C2CE}"/>
              </a:ext>
            </a:extLst>
          </p:cNvPr>
          <p:cNvSpPr/>
          <p:nvPr/>
        </p:nvSpPr>
        <p:spPr>
          <a:xfrm rot="4683508" flipH="1">
            <a:off x="5120572" y="2839537"/>
            <a:ext cx="1064172" cy="1521352"/>
          </a:xfrm>
          <a:custGeom>
            <a:avLst/>
            <a:gdLst>
              <a:gd name="connsiteX0" fmla="*/ 0 w 1050220"/>
              <a:gd name="connsiteY0" fmla="*/ 0 h 1350498"/>
              <a:gd name="connsiteX1" fmla="*/ 1041009 w 1050220"/>
              <a:gd name="connsiteY1" fmla="*/ 604911 h 1350498"/>
              <a:gd name="connsiteX2" fmla="*/ 422031 w 1050220"/>
              <a:gd name="connsiteY2" fmla="*/ 1350498 h 1350498"/>
            </a:gdLst>
            <a:ahLst/>
            <a:cxnLst>
              <a:cxn ang="0">
                <a:pos x="connsiteX0" y="connsiteY0"/>
              </a:cxn>
              <a:cxn ang="0">
                <a:pos x="connsiteX1" y="connsiteY1"/>
              </a:cxn>
              <a:cxn ang="0">
                <a:pos x="connsiteX2" y="connsiteY2"/>
              </a:cxn>
            </a:cxnLst>
            <a:rect l="l" t="t" r="r" b="b"/>
            <a:pathLst>
              <a:path w="1050220" h="1350498">
                <a:moveTo>
                  <a:pt x="0" y="0"/>
                </a:moveTo>
                <a:cubicBezTo>
                  <a:pt x="485335" y="189914"/>
                  <a:pt x="970671" y="379828"/>
                  <a:pt x="1041009" y="604911"/>
                </a:cubicBezTo>
                <a:cubicBezTo>
                  <a:pt x="1111348" y="829994"/>
                  <a:pt x="766689" y="1090246"/>
                  <a:pt x="422031" y="1350498"/>
                </a:cubicBezTo>
              </a:path>
            </a:pathLst>
          </a:custGeom>
          <a:noFill/>
          <a:ln w="38100">
            <a:solidFill>
              <a:srgbClr val="7030A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5A6F56-437F-4213-A1C2-C812EE36D208}"/>
              </a:ext>
            </a:extLst>
          </p:cNvPr>
          <p:cNvSpPr txBox="1"/>
          <p:nvPr/>
        </p:nvSpPr>
        <p:spPr>
          <a:xfrm>
            <a:off x="3487980" y="5100453"/>
            <a:ext cx="8399220" cy="1384995"/>
          </a:xfrm>
          <a:prstGeom prst="rect">
            <a:avLst/>
          </a:prstGeom>
          <a:noFill/>
        </p:spPr>
        <p:txBody>
          <a:bodyPr wrap="square" rtlCol="0">
            <a:spAutoFit/>
          </a:bodyPr>
          <a:lstStyle/>
          <a:p>
            <a:pPr algn="ctr"/>
            <a:r>
              <a:rPr lang="en-US" sz="2800" b="1" dirty="0"/>
              <a:t>Here, all three are playing server roles, for different sensor devices.  We will want to make sure they store the updates in identical order, keeping them consistent.</a:t>
            </a:r>
          </a:p>
        </p:txBody>
      </p:sp>
      <p:pic>
        <p:nvPicPr>
          <p:cNvPr id="3" name="Picture 2"/>
          <p:cNvPicPr>
            <a:picLocks noChangeAspect="1"/>
          </p:cNvPicPr>
          <p:nvPr/>
        </p:nvPicPr>
        <p:blipFill>
          <a:blip r:embed="rId4"/>
          <a:stretch>
            <a:fillRect/>
          </a:stretch>
        </p:blipFill>
        <p:spPr>
          <a:xfrm>
            <a:off x="4751346" y="3753953"/>
            <a:ext cx="376815" cy="328051"/>
          </a:xfrm>
          <a:prstGeom prst="rect">
            <a:avLst/>
          </a:prstGeom>
        </p:spPr>
      </p:pic>
      <p:pic>
        <p:nvPicPr>
          <p:cNvPr id="38" name="Picture 37"/>
          <p:cNvPicPr>
            <a:picLocks noChangeAspect="1"/>
          </p:cNvPicPr>
          <p:nvPr/>
        </p:nvPicPr>
        <p:blipFill>
          <a:blip r:embed="rId4"/>
          <a:stretch>
            <a:fillRect/>
          </a:stretch>
        </p:blipFill>
        <p:spPr>
          <a:xfrm>
            <a:off x="6683711" y="3788634"/>
            <a:ext cx="376815" cy="328051"/>
          </a:xfrm>
          <a:prstGeom prst="rect">
            <a:avLst/>
          </a:prstGeom>
        </p:spPr>
      </p:pic>
      <p:pic>
        <p:nvPicPr>
          <p:cNvPr id="39" name="Picture 38"/>
          <p:cNvPicPr>
            <a:picLocks noChangeAspect="1"/>
          </p:cNvPicPr>
          <p:nvPr/>
        </p:nvPicPr>
        <p:blipFill>
          <a:blip r:embed="rId4"/>
          <a:stretch>
            <a:fillRect/>
          </a:stretch>
        </p:blipFill>
        <p:spPr>
          <a:xfrm rot="18568793">
            <a:off x="8453909" y="3800688"/>
            <a:ext cx="376815" cy="328051"/>
          </a:xfrm>
          <a:prstGeom prst="rect">
            <a:avLst/>
          </a:prstGeom>
        </p:spPr>
      </p:pic>
      <p:sp>
        <p:nvSpPr>
          <p:cNvPr id="11" name="Freeform: Shape 10">
            <a:extLst>
              <a:ext uri="{FF2B5EF4-FFF2-40B4-BE49-F238E27FC236}">
                <a16:creationId xmlns:a16="http://schemas.microsoft.com/office/drawing/2014/main" id="{B5590D73-A6B1-40D2-A5F8-B668228D9897}"/>
              </a:ext>
            </a:extLst>
          </p:cNvPr>
          <p:cNvSpPr/>
          <p:nvPr/>
        </p:nvSpPr>
        <p:spPr>
          <a:xfrm rot="17133790">
            <a:off x="5505307" y="2576013"/>
            <a:ext cx="1050220" cy="1935799"/>
          </a:xfrm>
          <a:custGeom>
            <a:avLst/>
            <a:gdLst>
              <a:gd name="connsiteX0" fmla="*/ 0 w 1050220"/>
              <a:gd name="connsiteY0" fmla="*/ 0 h 1350498"/>
              <a:gd name="connsiteX1" fmla="*/ 1041009 w 1050220"/>
              <a:gd name="connsiteY1" fmla="*/ 604911 h 1350498"/>
              <a:gd name="connsiteX2" fmla="*/ 422031 w 1050220"/>
              <a:gd name="connsiteY2" fmla="*/ 1350498 h 1350498"/>
            </a:gdLst>
            <a:ahLst/>
            <a:cxnLst>
              <a:cxn ang="0">
                <a:pos x="connsiteX0" y="connsiteY0"/>
              </a:cxn>
              <a:cxn ang="0">
                <a:pos x="connsiteX1" y="connsiteY1"/>
              </a:cxn>
              <a:cxn ang="0">
                <a:pos x="connsiteX2" y="connsiteY2"/>
              </a:cxn>
            </a:cxnLst>
            <a:rect l="l" t="t" r="r" b="b"/>
            <a:pathLst>
              <a:path w="1050220" h="1350498">
                <a:moveTo>
                  <a:pt x="0" y="0"/>
                </a:moveTo>
                <a:cubicBezTo>
                  <a:pt x="485335" y="189914"/>
                  <a:pt x="970671" y="379828"/>
                  <a:pt x="1041009" y="604911"/>
                </a:cubicBezTo>
                <a:cubicBezTo>
                  <a:pt x="1111348" y="829994"/>
                  <a:pt x="766689" y="1090246"/>
                  <a:pt x="422031" y="1350498"/>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821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par>
                                <p:cTn id="13" presetID="14"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randombar(horizontal)">
                                      <p:cBhvr>
                                        <p:cTn id="26" dur="500"/>
                                        <p:tgtEl>
                                          <p:spTgt spid="29"/>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randombar(horizontal)">
                                      <p:cBhvr>
                                        <p:cTn id="29" dur="500"/>
                                        <p:tgtEl>
                                          <p:spTgt spid="30"/>
                                        </p:tgtEl>
                                      </p:cBhvr>
                                    </p:animEffect>
                                  </p:childTnLst>
                                </p:cTn>
                              </p:par>
                              <p:par>
                                <p:cTn id="30" presetID="14" presetClass="entr" presetSubtype="1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randombar(horizontal)">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P spid="3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A1757-D586-45EA-924E-2EC20EC0A48A}"/>
              </a:ext>
            </a:extLst>
          </p:cNvPr>
          <p:cNvSpPr>
            <a:spLocks noGrp="1"/>
          </p:cNvSpPr>
          <p:nvPr>
            <p:ph type="title"/>
          </p:nvPr>
        </p:nvSpPr>
        <p:spPr/>
        <p:txBody>
          <a:bodyPr/>
          <a:lstStyle/>
          <a:p>
            <a:r>
              <a:rPr lang="en-US" dirty="0"/>
              <a:t>Another recap!</a:t>
            </a:r>
          </a:p>
        </p:txBody>
      </p:sp>
      <p:sp>
        <p:nvSpPr>
          <p:cNvPr id="3" name="Content Placeholder 2">
            <a:extLst>
              <a:ext uri="{FF2B5EF4-FFF2-40B4-BE49-F238E27FC236}">
                <a16:creationId xmlns:a16="http://schemas.microsoft.com/office/drawing/2014/main" id="{9E05DACD-96F6-4D99-892B-1CDCA2DE8B8D}"/>
              </a:ext>
            </a:extLst>
          </p:cNvPr>
          <p:cNvSpPr>
            <a:spLocks noGrp="1"/>
          </p:cNvSpPr>
          <p:nvPr>
            <p:ph idx="1"/>
          </p:nvPr>
        </p:nvSpPr>
        <p:spPr/>
        <p:txBody>
          <a:bodyPr>
            <a:normAutofit/>
          </a:bodyPr>
          <a:lstStyle/>
          <a:p>
            <a:r>
              <a:rPr lang="en-US" dirty="0"/>
              <a:t>Lecture 1: We looked at the existing cloud edge, CAP, DHTs.</a:t>
            </a:r>
          </a:p>
          <a:p>
            <a:r>
              <a:rPr lang="en-US" dirty="0"/>
              <a:t>Lectures 2, 3: We drilled down on CAP, learned about “time” in clouds</a:t>
            </a:r>
          </a:p>
          <a:p>
            <a:r>
              <a:rPr lang="en-US" dirty="0"/>
              <a:t>Lecture 4: We applied this insight to the file system and ended up with FFFS, a file system that handles time and sensor data with time fields in the records, and offers very accurate, fast, time-indexed reads.</a:t>
            </a:r>
          </a:p>
          <a:p>
            <a:r>
              <a:rPr lang="en-US" dirty="0"/>
              <a:t>Lecture 5: We started to think about other aspects of the cloud pipeline.  This got us interested in the “data structures” actually used to hold knowledge, so we looked closely at Facebook TAO (social network graph)</a:t>
            </a:r>
          </a:p>
        </p:txBody>
      </p:sp>
      <p:sp>
        <p:nvSpPr>
          <p:cNvPr id="4" name="Footer Placeholder 3">
            <a:extLst>
              <a:ext uri="{FF2B5EF4-FFF2-40B4-BE49-F238E27FC236}">
                <a16:creationId xmlns:a16="http://schemas.microsoft.com/office/drawing/2014/main" id="{9EBB304A-CFEC-4267-AD2A-6EFC1AF608E6}"/>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DE9BFA0F-4676-41C3-8302-F861B018B337}"/>
              </a:ext>
            </a:extLst>
          </p:cNvPr>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1745190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fault-tolerance?</a:t>
            </a:r>
            <a:endParaRPr lang="en-US" dirty="0"/>
          </a:p>
        </p:txBody>
      </p:sp>
      <p:sp>
        <p:nvSpPr>
          <p:cNvPr id="5" name="Content Placeholder 4"/>
          <p:cNvSpPr>
            <a:spLocks noGrp="1"/>
          </p:cNvSpPr>
          <p:nvPr>
            <p:ph idx="1"/>
          </p:nvPr>
        </p:nvSpPr>
        <p:spPr/>
        <p:txBody>
          <a:bodyPr/>
          <a:lstStyle/>
          <a:p>
            <a:r>
              <a:rPr lang="en-US" dirty="0" smtClean="0"/>
              <a:t>Our replica group, {P,Q,R} could have crashes</a:t>
            </a:r>
          </a:p>
          <a:p>
            <a:endParaRPr lang="en-US" dirty="0"/>
          </a:p>
          <a:p>
            <a:r>
              <a:rPr lang="en-US" dirty="0" smtClean="0"/>
              <a:t>We want the service to remain active while one or two nodes are down</a:t>
            </a:r>
          </a:p>
          <a:p>
            <a:endParaRPr lang="en-US" dirty="0"/>
          </a:p>
          <a:p>
            <a:r>
              <a:rPr lang="en-US" dirty="0" smtClean="0"/>
              <a:t>Then we need to self repair</a:t>
            </a:r>
            <a:endParaRPr lang="en-US" dirty="0"/>
          </a:p>
        </p:txBody>
      </p:sp>
      <p:sp>
        <p:nvSpPr>
          <p:cNvPr id="3" name="Footer Placeholder 2"/>
          <p:cNvSpPr>
            <a:spLocks noGrp="1"/>
          </p:cNvSpPr>
          <p:nvPr>
            <p:ph type="ftr" sz="quarter" idx="11"/>
          </p:nvPr>
        </p:nvSpPr>
        <p:spPr/>
        <p:txBody>
          <a:bodyPr/>
          <a:lstStyle/>
          <a:p>
            <a:r>
              <a:rPr lang="en-US" smtClean="0"/>
              <a:t>http://www.cs.cornell.edu/courses/cs5412/2018sp</a:t>
            </a:r>
            <a:endParaRPr lang="en-US"/>
          </a:p>
        </p:txBody>
      </p:sp>
      <p:sp>
        <p:nvSpPr>
          <p:cNvPr id="4" name="Slide Number Placeholder 3"/>
          <p:cNvSpPr>
            <a:spLocks noGrp="1"/>
          </p:cNvSpPr>
          <p:nvPr>
            <p:ph type="sldNum" sz="quarter" idx="12"/>
          </p:nvPr>
        </p:nvSpPr>
        <p:spPr/>
        <p:txBody>
          <a:bodyPr/>
          <a:lstStyle/>
          <a:p>
            <a:fld id="{3C974458-8A97-4835-BF79-1FB6D7856C21}" type="slidenum">
              <a:rPr lang="en-US" smtClean="0"/>
              <a:t>20</a:t>
            </a:fld>
            <a:endParaRPr lang="en-US"/>
          </a:p>
        </p:txBody>
      </p:sp>
    </p:spTree>
    <p:extLst>
      <p:ext uri="{BB962C8B-B14F-4D97-AF65-F5344CB8AC3E}">
        <p14:creationId xmlns:p14="http://schemas.microsoft.com/office/powerpoint/2010/main" val="1283294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561E5-5BCB-43C9-9220-B2C43125A829}"/>
              </a:ext>
            </a:extLst>
          </p:cNvPr>
          <p:cNvSpPr>
            <a:spLocks noGrp="1"/>
          </p:cNvSpPr>
          <p:nvPr>
            <p:ph type="title"/>
          </p:nvPr>
        </p:nvSpPr>
        <p:spPr>
          <a:xfrm>
            <a:off x="1024128" y="585216"/>
            <a:ext cx="11100464" cy="1499616"/>
          </a:xfrm>
        </p:spPr>
        <p:txBody>
          <a:bodyPr/>
          <a:lstStyle/>
          <a:p>
            <a:r>
              <a:rPr lang="en-US" dirty="0" smtClean="0"/>
              <a:t>self-repair</a:t>
            </a:r>
            <a:r>
              <a:rPr lang="en-US" dirty="0"/>
              <a:t> </a:t>
            </a:r>
            <a:r>
              <a:rPr lang="en-US" dirty="0" smtClean="0"/>
              <a:t>example: </a:t>
            </a:r>
            <a:r>
              <a:rPr lang="en-US" dirty="0"/>
              <a:t>Petstore.com</a:t>
            </a:r>
          </a:p>
        </p:txBody>
      </p:sp>
      <p:sp>
        <p:nvSpPr>
          <p:cNvPr id="9" name="Content Placeholder 8">
            <a:extLst>
              <a:ext uri="{FF2B5EF4-FFF2-40B4-BE49-F238E27FC236}">
                <a16:creationId xmlns:a16="http://schemas.microsoft.com/office/drawing/2014/main" id="{D50357A6-AC25-4AAE-A32E-F0FDB7DB7A7D}"/>
              </a:ext>
            </a:extLst>
          </p:cNvPr>
          <p:cNvSpPr>
            <a:spLocks noGrp="1"/>
          </p:cNvSpPr>
          <p:nvPr>
            <p:ph idx="1"/>
          </p:nvPr>
        </p:nvSpPr>
        <p:spPr>
          <a:xfrm>
            <a:off x="1024128" y="2287190"/>
            <a:ext cx="10786872" cy="4023360"/>
          </a:xfrm>
        </p:spPr>
        <p:txBody>
          <a:bodyPr/>
          <a:lstStyle/>
          <a:p>
            <a:r>
              <a:rPr lang="en-US" dirty="0"/>
              <a:t>Suppose our service keeps a replicated inventory and machine Q crashes.</a:t>
            </a:r>
          </a:p>
          <a:p>
            <a:r>
              <a:rPr lang="en-US" dirty="0"/>
              <a:t>On restart, we must repair the log on Q before we let it resume activity.</a:t>
            </a:r>
          </a:p>
        </p:txBody>
      </p:sp>
      <p:sp>
        <p:nvSpPr>
          <p:cNvPr id="4" name="Footer Placeholder 3">
            <a:extLst>
              <a:ext uri="{FF2B5EF4-FFF2-40B4-BE49-F238E27FC236}">
                <a16:creationId xmlns:a16="http://schemas.microsoft.com/office/drawing/2014/main" id="{C6030C0F-A78D-47BD-BD55-5B538553913B}"/>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0F35EEA6-0F75-4923-B754-77B2B931D6AB}"/>
              </a:ext>
            </a:extLst>
          </p:cNvPr>
          <p:cNvSpPr>
            <a:spLocks noGrp="1"/>
          </p:cNvSpPr>
          <p:nvPr>
            <p:ph type="sldNum" sz="quarter" idx="12"/>
          </p:nvPr>
        </p:nvSpPr>
        <p:spPr/>
        <p:txBody>
          <a:bodyPr/>
          <a:lstStyle/>
          <a:p>
            <a:fld id="{3C974458-8A97-4835-BF79-1FB6D7856C21}" type="slidenum">
              <a:rPr lang="en-US" smtClean="0"/>
              <a:t>21</a:t>
            </a:fld>
            <a:endParaRPr lang="en-US"/>
          </a:p>
        </p:txBody>
      </p:sp>
      <p:sp>
        <p:nvSpPr>
          <p:cNvPr id="6" name="Cylinder 5">
            <a:extLst>
              <a:ext uri="{FF2B5EF4-FFF2-40B4-BE49-F238E27FC236}">
                <a16:creationId xmlns:a16="http://schemas.microsoft.com/office/drawing/2014/main" id="{B8C3B8F4-B6DD-4AE1-A220-9C5DD71B0A17}"/>
              </a:ext>
            </a:extLst>
          </p:cNvPr>
          <p:cNvSpPr/>
          <p:nvPr/>
        </p:nvSpPr>
        <p:spPr>
          <a:xfrm>
            <a:off x="646805" y="3629465"/>
            <a:ext cx="3139909" cy="248998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Machine P</a:t>
            </a:r>
          </a:p>
        </p:txBody>
      </p:sp>
      <p:sp>
        <p:nvSpPr>
          <p:cNvPr id="7" name="Cylinder 6">
            <a:extLst>
              <a:ext uri="{FF2B5EF4-FFF2-40B4-BE49-F238E27FC236}">
                <a16:creationId xmlns:a16="http://schemas.microsoft.com/office/drawing/2014/main" id="{E23ED81A-2D65-4BEE-A1AC-E5AF1C811A47}"/>
              </a:ext>
            </a:extLst>
          </p:cNvPr>
          <p:cNvSpPr/>
          <p:nvPr/>
        </p:nvSpPr>
        <p:spPr>
          <a:xfrm>
            <a:off x="4604427" y="3623660"/>
            <a:ext cx="3139909" cy="248998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Machine Q</a:t>
            </a:r>
          </a:p>
        </p:txBody>
      </p:sp>
      <p:sp>
        <p:nvSpPr>
          <p:cNvPr id="8" name="Cylinder 7">
            <a:extLst>
              <a:ext uri="{FF2B5EF4-FFF2-40B4-BE49-F238E27FC236}">
                <a16:creationId xmlns:a16="http://schemas.microsoft.com/office/drawing/2014/main" id="{43443EE2-316F-4C18-81B2-B7D8C93590B5}"/>
              </a:ext>
            </a:extLst>
          </p:cNvPr>
          <p:cNvSpPr/>
          <p:nvPr/>
        </p:nvSpPr>
        <p:spPr>
          <a:xfrm>
            <a:off x="8410477" y="3623659"/>
            <a:ext cx="3139909" cy="248998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Machine R</a:t>
            </a:r>
          </a:p>
        </p:txBody>
      </p:sp>
      <p:sp>
        <p:nvSpPr>
          <p:cNvPr id="10" name="Arrow: Right 9">
            <a:extLst>
              <a:ext uri="{FF2B5EF4-FFF2-40B4-BE49-F238E27FC236}">
                <a16:creationId xmlns:a16="http://schemas.microsoft.com/office/drawing/2014/main" id="{A863D869-CBAA-406A-B755-562817704012}"/>
              </a:ext>
            </a:extLst>
          </p:cNvPr>
          <p:cNvSpPr/>
          <p:nvPr/>
        </p:nvSpPr>
        <p:spPr>
          <a:xfrm>
            <a:off x="3938955" y="4702477"/>
            <a:ext cx="517850" cy="34395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6C45CE0-D543-4F14-AFD1-CB78DD4836B5}"/>
              </a:ext>
            </a:extLst>
          </p:cNvPr>
          <p:cNvSpPr txBox="1"/>
          <p:nvPr/>
        </p:nvSpPr>
        <p:spPr>
          <a:xfrm>
            <a:off x="2937050" y="5032159"/>
            <a:ext cx="2489982" cy="646331"/>
          </a:xfrm>
          <a:prstGeom prst="rect">
            <a:avLst/>
          </a:prstGeom>
          <a:noFill/>
        </p:spPr>
        <p:txBody>
          <a:bodyPr wrap="square" rtlCol="0">
            <a:spAutoFit/>
          </a:bodyPr>
          <a:lstStyle/>
          <a:p>
            <a:pPr algn="ctr"/>
            <a:r>
              <a:rPr lang="en-US" b="1" i="1" dirty="0"/>
              <a:t>State </a:t>
            </a:r>
            <a:br>
              <a:rPr lang="en-US" b="1" i="1" dirty="0"/>
            </a:br>
            <a:r>
              <a:rPr lang="en-US" b="1" i="1" dirty="0"/>
              <a:t>Transfer</a:t>
            </a:r>
          </a:p>
        </p:txBody>
      </p:sp>
      <p:pic>
        <p:nvPicPr>
          <p:cNvPr id="13" name="Picture 12">
            <a:extLst>
              <a:ext uri="{FF2B5EF4-FFF2-40B4-BE49-F238E27FC236}">
                <a16:creationId xmlns:a16="http://schemas.microsoft.com/office/drawing/2014/main" id="{DA1E88CB-1C56-4671-8111-7D783696EFA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77275"/>
          <a:stretch/>
        </p:blipFill>
        <p:spPr>
          <a:xfrm>
            <a:off x="915533" y="5232354"/>
            <a:ext cx="525339" cy="688800"/>
          </a:xfrm>
          <a:prstGeom prst="rect">
            <a:avLst/>
          </a:prstGeom>
        </p:spPr>
      </p:pic>
      <p:pic>
        <p:nvPicPr>
          <p:cNvPr id="14" name="Picture 13">
            <a:extLst>
              <a:ext uri="{FF2B5EF4-FFF2-40B4-BE49-F238E27FC236}">
                <a16:creationId xmlns:a16="http://schemas.microsoft.com/office/drawing/2014/main" id="{CAD72352-58B2-4279-B24F-1748EC25DA59}"/>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35168" r="32460"/>
          <a:stretch/>
        </p:blipFill>
        <p:spPr>
          <a:xfrm>
            <a:off x="1531777" y="5224581"/>
            <a:ext cx="756801" cy="696573"/>
          </a:xfrm>
          <a:prstGeom prst="rect">
            <a:avLst/>
          </a:prstGeom>
        </p:spPr>
      </p:pic>
      <p:pic>
        <p:nvPicPr>
          <p:cNvPr id="15" name="Picture 14">
            <a:extLst>
              <a:ext uri="{FF2B5EF4-FFF2-40B4-BE49-F238E27FC236}">
                <a16:creationId xmlns:a16="http://schemas.microsoft.com/office/drawing/2014/main" id="{FAB483FE-92F5-44FE-8A2E-6F562068A15B}"/>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70992"/>
          <a:stretch/>
        </p:blipFill>
        <p:spPr>
          <a:xfrm>
            <a:off x="2380573" y="5215275"/>
            <a:ext cx="686725" cy="705378"/>
          </a:xfrm>
          <a:prstGeom prst="rect">
            <a:avLst/>
          </a:prstGeom>
        </p:spPr>
      </p:pic>
      <p:pic>
        <p:nvPicPr>
          <p:cNvPr id="16" name="Picture 15">
            <a:extLst>
              <a:ext uri="{FF2B5EF4-FFF2-40B4-BE49-F238E27FC236}">
                <a16:creationId xmlns:a16="http://schemas.microsoft.com/office/drawing/2014/main" id="{56114FA7-8696-438C-B526-6E8E85110A1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77275"/>
          <a:stretch/>
        </p:blipFill>
        <p:spPr>
          <a:xfrm>
            <a:off x="4819791" y="5213471"/>
            <a:ext cx="525339" cy="688800"/>
          </a:xfrm>
          <a:prstGeom prst="rect">
            <a:avLst/>
          </a:prstGeom>
        </p:spPr>
      </p:pic>
      <p:pic>
        <p:nvPicPr>
          <p:cNvPr id="17" name="Picture 16">
            <a:extLst>
              <a:ext uri="{FF2B5EF4-FFF2-40B4-BE49-F238E27FC236}">
                <a16:creationId xmlns:a16="http://schemas.microsoft.com/office/drawing/2014/main" id="{5FF06D69-8EFE-4571-B606-80DDED4AD1E7}"/>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77275"/>
          <a:stretch/>
        </p:blipFill>
        <p:spPr>
          <a:xfrm>
            <a:off x="8789533" y="5158369"/>
            <a:ext cx="525339" cy="688800"/>
          </a:xfrm>
          <a:prstGeom prst="rect">
            <a:avLst/>
          </a:prstGeom>
        </p:spPr>
      </p:pic>
      <p:sp>
        <p:nvSpPr>
          <p:cNvPr id="18" name="Explosion: 8 Points 17">
            <a:extLst>
              <a:ext uri="{FF2B5EF4-FFF2-40B4-BE49-F238E27FC236}">
                <a16:creationId xmlns:a16="http://schemas.microsoft.com/office/drawing/2014/main" id="{6FADAF68-CF69-4C72-B7FF-EE03CC681D52}"/>
              </a:ext>
            </a:extLst>
          </p:cNvPr>
          <p:cNvSpPr/>
          <p:nvPr/>
        </p:nvSpPr>
        <p:spPr>
          <a:xfrm>
            <a:off x="4669447" y="4100288"/>
            <a:ext cx="3116703" cy="2061632"/>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FAE31B7E-0416-41C0-B101-B70EA59CDE42}"/>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35168" r="32460"/>
          <a:stretch/>
        </p:blipFill>
        <p:spPr>
          <a:xfrm>
            <a:off x="9417791" y="5146710"/>
            <a:ext cx="756801" cy="696573"/>
          </a:xfrm>
          <a:prstGeom prst="rect">
            <a:avLst/>
          </a:prstGeom>
        </p:spPr>
      </p:pic>
      <p:pic>
        <p:nvPicPr>
          <p:cNvPr id="20" name="Picture 19">
            <a:extLst>
              <a:ext uri="{FF2B5EF4-FFF2-40B4-BE49-F238E27FC236}">
                <a16:creationId xmlns:a16="http://schemas.microsoft.com/office/drawing/2014/main" id="{6660BE69-E268-408F-90C8-348CEDD16F52}"/>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35168" r="32460"/>
          <a:stretch/>
        </p:blipFill>
        <p:spPr>
          <a:xfrm>
            <a:off x="1758414" y="5144003"/>
            <a:ext cx="756801" cy="696573"/>
          </a:xfrm>
          <a:prstGeom prst="rect">
            <a:avLst/>
          </a:prstGeom>
        </p:spPr>
      </p:pic>
      <p:pic>
        <p:nvPicPr>
          <p:cNvPr id="21" name="Picture 20">
            <a:extLst>
              <a:ext uri="{FF2B5EF4-FFF2-40B4-BE49-F238E27FC236}">
                <a16:creationId xmlns:a16="http://schemas.microsoft.com/office/drawing/2014/main" id="{CCDF8C71-6C2B-4F83-97A0-CE94668967A4}"/>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70992"/>
          <a:stretch/>
        </p:blipFill>
        <p:spPr>
          <a:xfrm>
            <a:off x="6234987" y="5213471"/>
            <a:ext cx="686725" cy="705378"/>
          </a:xfrm>
          <a:prstGeom prst="rect">
            <a:avLst/>
          </a:prstGeom>
        </p:spPr>
      </p:pic>
      <p:pic>
        <p:nvPicPr>
          <p:cNvPr id="22" name="Picture 21">
            <a:extLst>
              <a:ext uri="{FF2B5EF4-FFF2-40B4-BE49-F238E27FC236}">
                <a16:creationId xmlns:a16="http://schemas.microsoft.com/office/drawing/2014/main" id="{FA5CAAF5-8D7A-4DC3-97C2-E9FC80B2A7AE}"/>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70992"/>
          <a:stretch/>
        </p:blipFill>
        <p:spPr>
          <a:xfrm>
            <a:off x="10243466" y="5133502"/>
            <a:ext cx="686725" cy="705378"/>
          </a:xfrm>
          <a:prstGeom prst="rect">
            <a:avLst/>
          </a:prstGeom>
        </p:spPr>
      </p:pic>
      <p:sp>
        <p:nvSpPr>
          <p:cNvPr id="23" name="TextBox 22">
            <a:extLst>
              <a:ext uri="{FF2B5EF4-FFF2-40B4-BE49-F238E27FC236}">
                <a16:creationId xmlns:a16="http://schemas.microsoft.com/office/drawing/2014/main" id="{7343AC17-B061-423F-BBB3-B6E5FEE6A0F7}"/>
              </a:ext>
            </a:extLst>
          </p:cNvPr>
          <p:cNvSpPr txBox="1"/>
          <p:nvPr/>
        </p:nvSpPr>
        <p:spPr>
          <a:xfrm>
            <a:off x="5203281" y="4702477"/>
            <a:ext cx="2228752" cy="646331"/>
          </a:xfrm>
          <a:prstGeom prst="rect">
            <a:avLst/>
          </a:prstGeom>
          <a:noFill/>
        </p:spPr>
        <p:txBody>
          <a:bodyPr wrap="square" rtlCol="0">
            <a:spAutoFit/>
          </a:bodyPr>
          <a:lstStyle/>
          <a:p>
            <a:pPr algn="ctr"/>
            <a:r>
              <a:rPr lang="en-US" dirty="0">
                <a:solidFill>
                  <a:schemeClr val="bg1"/>
                </a:solidFill>
              </a:rPr>
              <a:t>Machine Q is running, but inconsistent</a:t>
            </a:r>
          </a:p>
        </p:txBody>
      </p:sp>
      <p:sp>
        <p:nvSpPr>
          <p:cNvPr id="24" name="Rectangle 23">
            <a:extLst>
              <a:ext uri="{FF2B5EF4-FFF2-40B4-BE49-F238E27FC236}">
                <a16:creationId xmlns:a16="http://schemas.microsoft.com/office/drawing/2014/main" id="{89942679-B609-4858-B6EB-28C08C7D2A15}"/>
              </a:ext>
            </a:extLst>
          </p:cNvPr>
          <p:cNvSpPr/>
          <p:nvPr/>
        </p:nvSpPr>
        <p:spPr>
          <a:xfrm>
            <a:off x="5628413" y="4868651"/>
            <a:ext cx="1197379" cy="369332"/>
          </a:xfrm>
          <a:prstGeom prst="rect">
            <a:avLst/>
          </a:prstGeom>
        </p:spPr>
        <p:txBody>
          <a:bodyPr wrap="none">
            <a:spAutoFit/>
          </a:bodyPr>
          <a:lstStyle/>
          <a:p>
            <a:pPr algn="ctr"/>
            <a:r>
              <a:rPr lang="en-US" dirty="0">
                <a:solidFill>
                  <a:schemeClr val="bg1"/>
                </a:solidFill>
              </a:rPr>
              <a:t>Machine Q</a:t>
            </a:r>
          </a:p>
        </p:txBody>
      </p:sp>
    </p:spTree>
    <p:extLst>
      <p:ext uri="{BB962C8B-B14F-4D97-AF65-F5344CB8AC3E}">
        <p14:creationId xmlns:p14="http://schemas.microsoft.com/office/powerpoint/2010/main" val="106905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2000" fill="hold"/>
                                        <p:tgtEl>
                                          <p:spTgt spid="17"/>
                                        </p:tgtEl>
                                        <p:attrNameLst>
                                          <p:attrName>ppt_x</p:attrName>
                                        </p:attrNameLst>
                                      </p:cBhvr>
                                      <p:tavLst>
                                        <p:tav tm="0">
                                          <p:val>
                                            <p:strVal val="0-#ppt_w/2"/>
                                          </p:val>
                                        </p:tav>
                                        <p:tav tm="100000">
                                          <p:val>
                                            <p:strVal val="#ppt_x"/>
                                          </p:val>
                                        </p:tav>
                                      </p:tavLst>
                                    </p:anim>
                                    <p:anim calcmode="lin" valueType="num">
                                      <p:cBhvr additive="base">
                                        <p:cTn id="8" dur="20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0-#ppt_w/2"/>
                                          </p:val>
                                        </p:tav>
                                        <p:tav tm="100000">
                                          <p:val>
                                            <p:strVal val="#ppt_x"/>
                                          </p:val>
                                        </p:tav>
                                      </p:tavLst>
                                    </p:anim>
                                    <p:anim calcmode="lin" valueType="num">
                                      <p:cBhvr additive="base">
                                        <p:cTn id="12" dur="20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2000" fill="hold"/>
                                        <p:tgtEl>
                                          <p:spTgt spid="16"/>
                                        </p:tgtEl>
                                        <p:attrNameLst>
                                          <p:attrName>ppt_x</p:attrName>
                                        </p:attrNameLst>
                                      </p:cBhvr>
                                      <p:tavLst>
                                        <p:tav tm="0">
                                          <p:val>
                                            <p:strVal val="0-#ppt_w/2"/>
                                          </p:val>
                                        </p:tav>
                                        <p:tav tm="100000">
                                          <p:val>
                                            <p:strVal val="#ppt_x"/>
                                          </p:val>
                                        </p:tav>
                                      </p:tavLst>
                                    </p:anim>
                                    <p:anim calcmode="lin" valueType="num">
                                      <p:cBhvr additive="base">
                                        <p:cTn id="16" dur="20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grpId="0" nodeType="clickEffect">
                                  <p:stCondLst>
                                    <p:cond delay="0"/>
                                  </p:stCondLst>
                                  <p:childTnLst>
                                    <p:animClr clrSpc="rgb" dir="cw">
                                      <p:cBhvr override="childStyle">
                                        <p:cTn id="20" dur="250" autoRev="1" fill="remove"/>
                                        <p:tgtEl>
                                          <p:spTgt spid="7"/>
                                        </p:tgtEl>
                                        <p:attrNameLst>
                                          <p:attrName>style.color</p:attrName>
                                        </p:attrNameLst>
                                      </p:cBhvr>
                                      <p:to>
                                        <a:schemeClr val="bg1"/>
                                      </p:to>
                                    </p:animClr>
                                    <p:animClr clrSpc="rgb" dir="cw">
                                      <p:cBhvr>
                                        <p:cTn id="21" dur="250" autoRev="1" fill="remove"/>
                                        <p:tgtEl>
                                          <p:spTgt spid="7"/>
                                        </p:tgtEl>
                                        <p:attrNameLst>
                                          <p:attrName>fillcolor</p:attrName>
                                        </p:attrNameLst>
                                      </p:cBhvr>
                                      <p:to>
                                        <a:schemeClr val="bg1"/>
                                      </p:to>
                                    </p:animClr>
                                    <p:set>
                                      <p:cBhvr>
                                        <p:cTn id="22" dur="250" autoRev="1" fill="remove"/>
                                        <p:tgtEl>
                                          <p:spTgt spid="7"/>
                                        </p:tgtEl>
                                        <p:attrNameLst>
                                          <p:attrName>fill.type</p:attrName>
                                        </p:attrNameLst>
                                      </p:cBhvr>
                                      <p:to>
                                        <p:strVal val="solid"/>
                                      </p:to>
                                    </p:set>
                                    <p:set>
                                      <p:cBhvr>
                                        <p:cTn id="23" dur="250" autoRev="1" fill="remove"/>
                                        <p:tgtEl>
                                          <p:spTgt spid="7"/>
                                        </p:tgtEl>
                                        <p:attrNameLst>
                                          <p:attrName>fill.on</p:attrName>
                                        </p:attrNameLst>
                                      </p:cBhvr>
                                      <p:to>
                                        <p:strVal val="true"/>
                                      </p:to>
                                    </p:se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9" presetClass="emph" presetSubtype="0" fill="hold" grpId="1" nodeType="withEffect">
                                  <p:stCondLst>
                                    <p:cond delay="0"/>
                                  </p:stCondLst>
                                  <p:childTnLst>
                                    <p:animClr clrSpc="rgb" dir="cw">
                                      <p:cBhvr override="childStyle">
                                        <p:cTn id="28" dur="500" fill="hold"/>
                                        <p:tgtEl>
                                          <p:spTgt spid="7"/>
                                        </p:tgtEl>
                                        <p:attrNameLst>
                                          <p:attrName>style.color</p:attrName>
                                        </p:attrNameLst>
                                      </p:cBhvr>
                                      <p:to>
                                        <a:srgbClr val="DF0DB2"/>
                                      </p:to>
                                    </p:animClr>
                                    <p:animClr clrSpc="rgb" dir="cw">
                                      <p:cBhvr>
                                        <p:cTn id="29" dur="500" fill="hold"/>
                                        <p:tgtEl>
                                          <p:spTgt spid="7"/>
                                        </p:tgtEl>
                                        <p:attrNameLst>
                                          <p:attrName>fillcolor</p:attrName>
                                        </p:attrNameLst>
                                      </p:cBhvr>
                                      <p:to>
                                        <a:srgbClr val="DF0DB2"/>
                                      </p:to>
                                    </p:animClr>
                                    <p:set>
                                      <p:cBhvr>
                                        <p:cTn id="30" dur="500" fill="hold"/>
                                        <p:tgtEl>
                                          <p:spTgt spid="7"/>
                                        </p:tgtEl>
                                        <p:attrNameLst>
                                          <p:attrName>fill.type</p:attrName>
                                        </p:attrNameLst>
                                      </p:cBhvr>
                                      <p:to>
                                        <p:strVal val="solid"/>
                                      </p:to>
                                    </p:set>
                                    <p:set>
                                      <p:cBhvr>
                                        <p:cTn id="31" dur="500" fill="hold"/>
                                        <p:tgtEl>
                                          <p:spTgt spid="7"/>
                                        </p:tgtEl>
                                        <p:attrNameLst>
                                          <p:attrName>fill.on</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3"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1+#ppt_w/2"/>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par>
                                <p:cTn id="38" presetID="2" presetClass="entr" presetSubtype="3"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1+#ppt_w/2"/>
                                          </p:val>
                                        </p:tav>
                                        <p:tav tm="100000">
                                          <p:val>
                                            <p:strVal val="#ppt_x"/>
                                          </p:val>
                                        </p:tav>
                                      </p:tavLst>
                                    </p:anim>
                                    <p:anim calcmode="lin" valueType="num">
                                      <p:cBhvr additive="base">
                                        <p:cTn id="4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8"/>
                                        </p:tgtEl>
                                      </p:cBhvr>
                                    </p:animEffect>
                                    <p:set>
                                      <p:cBhvr>
                                        <p:cTn id="46" dur="1" fill="hold">
                                          <p:stCondLst>
                                            <p:cond delay="499"/>
                                          </p:stCondLst>
                                        </p:cTn>
                                        <p:tgtEl>
                                          <p:spTgt spid="18"/>
                                        </p:tgtEl>
                                        <p:attrNameLst>
                                          <p:attrName>style.visibility</p:attrName>
                                        </p:attrNameLst>
                                      </p:cBhvr>
                                      <p:to>
                                        <p:strVal val="hidden"/>
                                      </p:to>
                                    </p:set>
                                  </p:childTnLst>
                                </p:cTn>
                              </p:par>
                            </p:childTnLst>
                          </p:cTn>
                        </p:par>
                        <p:par>
                          <p:cTn id="47" fill="hold">
                            <p:stCondLst>
                              <p:cond delay="500"/>
                            </p:stCondLst>
                            <p:childTnLst>
                              <p:par>
                                <p:cTn id="48" presetID="19" presetClass="emph" presetSubtype="0" fill="hold" grpId="2" nodeType="afterEffect">
                                  <p:stCondLst>
                                    <p:cond delay="0"/>
                                  </p:stCondLst>
                                  <p:childTnLst>
                                    <p:animClr clrSpc="rgb" dir="cw">
                                      <p:cBhvr override="childStyle">
                                        <p:cTn id="49" dur="500" fill="hold"/>
                                        <p:tgtEl>
                                          <p:spTgt spid="7"/>
                                        </p:tgtEl>
                                        <p:attrNameLst>
                                          <p:attrName>style.color</p:attrName>
                                        </p:attrNameLst>
                                      </p:cBhvr>
                                      <p:to>
                                        <a:schemeClr val="accent1"/>
                                      </p:to>
                                    </p:animClr>
                                    <p:animClr clrSpc="rgb" dir="cw">
                                      <p:cBhvr>
                                        <p:cTn id="50" dur="500" fill="hold"/>
                                        <p:tgtEl>
                                          <p:spTgt spid="7"/>
                                        </p:tgtEl>
                                        <p:attrNameLst>
                                          <p:attrName>fillcolor</p:attrName>
                                        </p:attrNameLst>
                                      </p:cBhvr>
                                      <p:to>
                                        <a:schemeClr val="accent1"/>
                                      </p:to>
                                    </p:animClr>
                                    <p:set>
                                      <p:cBhvr>
                                        <p:cTn id="51" dur="500" fill="hold"/>
                                        <p:tgtEl>
                                          <p:spTgt spid="7"/>
                                        </p:tgtEl>
                                        <p:attrNameLst>
                                          <p:attrName>fill.type</p:attrName>
                                        </p:attrNameLst>
                                      </p:cBhvr>
                                      <p:to>
                                        <p:strVal val="solid"/>
                                      </p:to>
                                    </p:set>
                                    <p:set>
                                      <p:cBhvr>
                                        <p:cTn id="52" dur="500" fill="hold"/>
                                        <p:tgtEl>
                                          <p:spTgt spid="7"/>
                                        </p:tgtEl>
                                        <p:attrNameLst>
                                          <p:attrName>fill.on</p:attrName>
                                        </p:attrNameLst>
                                      </p:cBhvr>
                                      <p:to>
                                        <p:strVal val="true"/>
                                      </p:to>
                                    </p:set>
                                  </p:childTnLst>
                                </p:cTn>
                              </p:par>
                            </p:childTnLst>
                          </p:cTn>
                        </p:par>
                        <p:par>
                          <p:cTn id="53" fill="hold">
                            <p:stCondLst>
                              <p:cond delay="1000"/>
                            </p:stCondLst>
                            <p:childTnLst>
                              <p:par>
                                <p:cTn id="54" presetID="14" presetClass="entr" presetSubtype="10" fill="hold" nodeType="afterEffect">
                                  <p:stCondLst>
                                    <p:cond delay="0"/>
                                  </p:stCondLst>
                                  <p:childTnLst>
                                    <p:set>
                                      <p:cBhvr>
                                        <p:cTn id="55"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56" dur="500"/>
                                        <p:tgtEl>
                                          <p:spTgt spid="23">
                                            <p:txEl>
                                              <p:pRg st="0" end="0"/>
                                            </p:txEl>
                                          </p:spTgt>
                                        </p:tgtEl>
                                      </p:cBhvr>
                                    </p:animEffect>
                                  </p:childTnLst>
                                </p:cTn>
                              </p:par>
                            </p:childTnLst>
                          </p:cTn>
                        </p:par>
                        <p:par>
                          <p:cTn id="57" fill="hold">
                            <p:stCondLst>
                              <p:cond delay="1500"/>
                            </p:stCondLst>
                            <p:childTnLst>
                              <p:par>
                                <p:cTn id="58" presetID="2" presetClass="entr" presetSubtype="8"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additive="base">
                                        <p:cTn id="60" dur="500" fill="hold"/>
                                        <p:tgtEl>
                                          <p:spTgt spid="10"/>
                                        </p:tgtEl>
                                        <p:attrNameLst>
                                          <p:attrName>ppt_x</p:attrName>
                                        </p:attrNameLst>
                                      </p:cBhvr>
                                      <p:tavLst>
                                        <p:tav tm="0">
                                          <p:val>
                                            <p:strVal val="0-#ppt_w/2"/>
                                          </p:val>
                                        </p:tav>
                                        <p:tav tm="100000">
                                          <p:val>
                                            <p:strVal val="#ppt_x"/>
                                          </p:val>
                                        </p:tav>
                                      </p:tavLst>
                                    </p:anim>
                                    <p:anim calcmode="lin" valueType="num">
                                      <p:cBhvr additive="base">
                                        <p:cTn id="61" dur="500" fill="hold"/>
                                        <p:tgtEl>
                                          <p:spTgt spid="10"/>
                                        </p:tgtEl>
                                        <p:attrNameLst>
                                          <p:attrName>ppt_y</p:attrName>
                                        </p:attrNameLst>
                                      </p:cBhvr>
                                      <p:tavLst>
                                        <p:tav tm="0">
                                          <p:val>
                                            <p:strVal val="#ppt_y"/>
                                          </p:val>
                                        </p:tav>
                                        <p:tav tm="100000">
                                          <p:val>
                                            <p:strVal val="#ppt_y"/>
                                          </p:val>
                                        </p:tav>
                                      </p:tavLst>
                                    </p:anim>
                                  </p:childTnLst>
                                </p:cTn>
                              </p:par>
                            </p:childTnLst>
                          </p:cTn>
                        </p:par>
                        <p:par>
                          <p:cTn id="62" fill="hold">
                            <p:stCondLst>
                              <p:cond delay="2000"/>
                            </p:stCondLst>
                            <p:childTnLst>
                              <p:par>
                                <p:cTn id="63" presetID="1" presetClass="entr" presetSubtype="0"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childTnLst>
                                </p:cTn>
                              </p:par>
                            </p:childTnLst>
                          </p:cTn>
                        </p:par>
                        <p:par>
                          <p:cTn id="65" fill="hold">
                            <p:stCondLst>
                              <p:cond delay="2000"/>
                            </p:stCondLst>
                            <p:childTnLst>
                              <p:par>
                                <p:cTn id="66" presetID="1" presetClass="entr" presetSubtype="0" fill="hold" nodeType="afterEffect">
                                  <p:stCondLst>
                                    <p:cond delay="0"/>
                                  </p:stCondLst>
                                  <p:childTnLst>
                                    <p:set>
                                      <p:cBhvr>
                                        <p:cTn id="67" dur="1" fill="hold">
                                          <p:stCondLst>
                                            <p:cond delay="0"/>
                                          </p:stCondLst>
                                        </p:cTn>
                                        <p:tgtEl>
                                          <p:spTgt spid="20"/>
                                        </p:tgtEl>
                                        <p:attrNameLst>
                                          <p:attrName>style.visibility</p:attrName>
                                        </p:attrNameLst>
                                      </p:cBhvr>
                                      <p:to>
                                        <p:strVal val="visible"/>
                                      </p:to>
                                    </p:set>
                                  </p:childTnLst>
                                </p:cTn>
                              </p:par>
                            </p:childTnLst>
                          </p:cTn>
                        </p:par>
                        <p:par>
                          <p:cTn id="68" fill="hold">
                            <p:stCondLst>
                              <p:cond delay="2000"/>
                            </p:stCondLst>
                            <p:childTnLst>
                              <p:par>
                                <p:cTn id="69" presetID="37" presetClass="path" presetSubtype="0" accel="50000" decel="50000" fill="hold" nodeType="afterEffect">
                                  <p:stCondLst>
                                    <p:cond delay="0"/>
                                  </p:stCondLst>
                                  <p:childTnLst>
                                    <p:animMotion origin="layout" path="M -4.16667E-7 0.00926 L 0.0806 -0.05625 C 0.09727 -0.07106 0.12253 -0.0787 0.14896 -0.0787 C 0.17904 -0.0787 0.20313 -0.07106 0.21979 -0.05625 L 0.30052 0.00926 " pathEditMode="relative" rAng="0" ptsTypes="AAAAA">
                                      <p:cBhvr>
                                        <p:cTn id="70" dur="2000" fill="hold"/>
                                        <p:tgtEl>
                                          <p:spTgt spid="20"/>
                                        </p:tgtEl>
                                        <p:attrNameLst>
                                          <p:attrName>ppt_x</p:attrName>
                                          <p:attrName>ppt_y</p:attrName>
                                        </p:attrNameLst>
                                      </p:cBhvr>
                                      <p:rCtr x="15026" y="-4398"/>
                                    </p:animMotion>
                                  </p:childTnLst>
                                </p:cTn>
                              </p:par>
                            </p:childTnLst>
                          </p:cTn>
                        </p:par>
                        <p:par>
                          <p:cTn id="71" fill="hold">
                            <p:stCondLst>
                              <p:cond delay="4000"/>
                            </p:stCondLst>
                            <p:childTnLst>
                              <p:par>
                                <p:cTn id="72" presetID="1" presetClass="exit" presetSubtype="0" fill="hold" grpId="0" nodeType="afterEffect">
                                  <p:stCondLst>
                                    <p:cond delay="0"/>
                                  </p:stCondLst>
                                  <p:childTnLst>
                                    <p:set>
                                      <p:cBhvr>
                                        <p:cTn id="73" dur="1" fill="hold">
                                          <p:stCondLst>
                                            <p:cond delay="0"/>
                                          </p:stCondLst>
                                        </p:cTn>
                                        <p:tgtEl>
                                          <p:spTgt spid="23">
                                            <p:txEl>
                                              <p:pRg st="0" end="0"/>
                                            </p:txEl>
                                          </p:spTgt>
                                        </p:tgtEl>
                                        <p:attrNameLst>
                                          <p:attrName>style.visibility</p:attrName>
                                        </p:attrNameLst>
                                      </p:cBhvr>
                                      <p:to>
                                        <p:strVal val="hidden"/>
                                      </p:to>
                                    </p:set>
                                  </p:childTnLst>
                                </p:cTn>
                              </p:par>
                              <p:par>
                                <p:cTn id="74" presetID="1" presetClass="entr" presetSubtype="0"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2" presetClass="entr" presetSubtype="6" fill="hold" nodeType="click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additive="base">
                                        <p:cTn id="80" dur="500" fill="hold"/>
                                        <p:tgtEl>
                                          <p:spTgt spid="22"/>
                                        </p:tgtEl>
                                        <p:attrNameLst>
                                          <p:attrName>ppt_x</p:attrName>
                                        </p:attrNameLst>
                                      </p:cBhvr>
                                      <p:tavLst>
                                        <p:tav tm="0">
                                          <p:val>
                                            <p:strVal val="1+#ppt_w/2"/>
                                          </p:val>
                                        </p:tav>
                                        <p:tav tm="100000">
                                          <p:val>
                                            <p:strVal val="#ppt_x"/>
                                          </p:val>
                                        </p:tav>
                                      </p:tavLst>
                                    </p:anim>
                                    <p:anim calcmode="lin" valueType="num">
                                      <p:cBhvr additive="base">
                                        <p:cTn id="81" dur="500" fill="hold"/>
                                        <p:tgtEl>
                                          <p:spTgt spid="22"/>
                                        </p:tgtEl>
                                        <p:attrNameLst>
                                          <p:attrName>ppt_y</p:attrName>
                                        </p:attrNameLst>
                                      </p:cBhvr>
                                      <p:tavLst>
                                        <p:tav tm="0">
                                          <p:val>
                                            <p:strVal val="1+#ppt_h/2"/>
                                          </p:val>
                                        </p:tav>
                                        <p:tav tm="100000">
                                          <p:val>
                                            <p:strVal val="#ppt_y"/>
                                          </p:val>
                                        </p:tav>
                                      </p:tavLst>
                                    </p:anim>
                                  </p:childTnLst>
                                </p:cTn>
                              </p:par>
                              <p:par>
                                <p:cTn id="82" presetID="2" presetClass="entr" presetSubtype="6" fill="hold" nodeType="with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additive="base">
                                        <p:cTn id="84" dur="500" fill="hold"/>
                                        <p:tgtEl>
                                          <p:spTgt spid="21"/>
                                        </p:tgtEl>
                                        <p:attrNameLst>
                                          <p:attrName>ppt_x</p:attrName>
                                        </p:attrNameLst>
                                      </p:cBhvr>
                                      <p:tavLst>
                                        <p:tav tm="0">
                                          <p:val>
                                            <p:strVal val="1+#ppt_w/2"/>
                                          </p:val>
                                        </p:tav>
                                        <p:tav tm="100000">
                                          <p:val>
                                            <p:strVal val="#ppt_x"/>
                                          </p:val>
                                        </p:tav>
                                      </p:tavLst>
                                    </p:anim>
                                    <p:anim calcmode="lin" valueType="num">
                                      <p:cBhvr additive="base">
                                        <p:cTn id="85" dur="500" fill="hold"/>
                                        <p:tgtEl>
                                          <p:spTgt spid="21"/>
                                        </p:tgtEl>
                                        <p:attrNameLst>
                                          <p:attrName>ppt_y</p:attrName>
                                        </p:attrNameLst>
                                      </p:cBhvr>
                                      <p:tavLst>
                                        <p:tav tm="0">
                                          <p:val>
                                            <p:strVal val="1+#ppt_h/2"/>
                                          </p:val>
                                        </p:tav>
                                        <p:tav tm="100000">
                                          <p:val>
                                            <p:strVal val="#ppt_y"/>
                                          </p:val>
                                        </p:tav>
                                      </p:tavLst>
                                    </p:anim>
                                  </p:childTnLst>
                                </p:cTn>
                              </p:par>
                              <p:par>
                                <p:cTn id="86" presetID="2" presetClass="entr" presetSubtype="6" fill="hold" nodeType="withEffect">
                                  <p:stCondLst>
                                    <p:cond delay="0"/>
                                  </p:stCondLst>
                                  <p:childTnLst>
                                    <p:set>
                                      <p:cBhvr>
                                        <p:cTn id="87" dur="1" fill="hold">
                                          <p:stCondLst>
                                            <p:cond delay="0"/>
                                          </p:stCondLst>
                                        </p:cTn>
                                        <p:tgtEl>
                                          <p:spTgt spid="15"/>
                                        </p:tgtEl>
                                        <p:attrNameLst>
                                          <p:attrName>style.visibility</p:attrName>
                                        </p:attrNameLst>
                                      </p:cBhvr>
                                      <p:to>
                                        <p:strVal val="visible"/>
                                      </p:to>
                                    </p:set>
                                    <p:anim calcmode="lin" valueType="num">
                                      <p:cBhvr additive="base">
                                        <p:cTn id="88" dur="500" fill="hold"/>
                                        <p:tgtEl>
                                          <p:spTgt spid="15"/>
                                        </p:tgtEl>
                                        <p:attrNameLst>
                                          <p:attrName>ppt_x</p:attrName>
                                        </p:attrNameLst>
                                      </p:cBhvr>
                                      <p:tavLst>
                                        <p:tav tm="0">
                                          <p:val>
                                            <p:strVal val="1+#ppt_w/2"/>
                                          </p:val>
                                        </p:tav>
                                        <p:tav tm="100000">
                                          <p:val>
                                            <p:strVal val="#ppt_x"/>
                                          </p:val>
                                        </p:tav>
                                      </p:tavLst>
                                    </p:anim>
                                    <p:anim calcmode="lin" valueType="num">
                                      <p:cBhvr additive="base">
                                        <p:cTn id="8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10" grpId="0" animBg="1"/>
      <p:bldP spid="11" grpId="0"/>
      <p:bldP spid="18" grpId="0" animBg="1"/>
      <p:bldP spid="18" grpId="1" animBg="1"/>
      <p:bldP spid="23" grpId="0" build="allAtOnce"/>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BA31F-6141-4DB2-84C2-B99C988F18E8}"/>
              </a:ext>
            </a:extLst>
          </p:cNvPr>
          <p:cNvSpPr>
            <a:spLocks noGrp="1"/>
          </p:cNvSpPr>
          <p:nvPr>
            <p:ph type="title"/>
          </p:nvPr>
        </p:nvSpPr>
        <p:spPr/>
        <p:txBody>
          <a:bodyPr/>
          <a:lstStyle/>
          <a:p>
            <a:r>
              <a:rPr lang="en-US" dirty="0"/>
              <a:t>Challenges that self-repair raises</a:t>
            </a:r>
          </a:p>
        </p:txBody>
      </p:sp>
      <p:sp>
        <p:nvSpPr>
          <p:cNvPr id="3" name="Content Placeholder 2">
            <a:extLst>
              <a:ext uri="{FF2B5EF4-FFF2-40B4-BE49-F238E27FC236}">
                <a16:creationId xmlns:a16="http://schemas.microsoft.com/office/drawing/2014/main" id="{6DD4EA8A-1704-496E-AD72-F4BE199CBFA3}"/>
              </a:ext>
            </a:extLst>
          </p:cNvPr>
          <p:cNvSpPr>
            <a:spLocks noGrp="1"/>
          </p:cNvSpPr>
          <p:nvPr>
            <p:ph idx="1"/>
          </p:nvPr>
        </p:nvSpPr>
        <p:spPr/>
        <p:txBody>
          <a:bodyPr/>
          <a:lstStyle/>
          <a:p>
            <a:r>
              <a:rPr lang="en-US" dirty="0"/>
              <a:t>If the state is large, how can we determine what subset to transfer?</a:t>
            </a:r>
          </a:p>
          <a:p>
            <a:r>
              <a:rPr lang="en-US" dirty="0"/>
              <a:t>With logs, this is easy: B says “I have everything up to event 188181” and A can send the delta.</a:t>
            </a:r>
          </a:p>
          <a:p>
            <a:r>
              <a:rPr lang="en-US" dirty="0"/>
              <a:t>But if files are updated in arbitrary ways, finding the delta is tricky!</a:t>
            </a:r>
          </a:p>
          <a:p>
            <a:endParaRPr lang="en-US" dirty="0"/>
          </a:p>
          <a:p>
            <a:r>
              <a:rPr lang="en-US" dirty="0"/>
              <a:t>A further puzzle: what if </a:t>
            </a:r>
            <a:r>
              <a:rPr lang="en-US" dirty="0" smtClean="0"/>
              <a:t>P </a:t>
            </a:r>
            <a:r>
              <a:rPr lang="en-US" dirty="0"/>
              <a:t>and </a:t>
            </a:r>
            <a:r>
              <a:rPr lang="en-US" dirty="0" smtClean="0"/>
              <a:t>R </a:t>
            </a:r>
            <a:r>
              <a:rPr lang="en-US" dirty="0"/>
              <a:t>receive new updates while </a:t>
            </a:r>
            <a:r>
              <a:rPr lang="en-US" dirty="0" smtClean="0"/>
              <a:t>Q </a:t>
            </a:r>
            <a:r>
              <a:rPr lang="en-US" dirty="0"/>
              <a:t>is being repaired?  We might get a race conditions in which </a:t>
            </a:r>
            <a:r>
              <a:rPr lang="en-US" dirty="0" smtClean="0"/>
              <a:t>P </a:t>
            </a:r>
            <a:r>
              <a:rPr lang="en-US" dirty="0"/>
              <a:t>sends the delta but not the new update, yet the new update didn’t get to </a:t>
            </a:r>
            <a:r>
              <a:rPr lang="en-US" dirty="0" smtClean="0"/>
              <a:t>Q.</a:t>
            </a:r>
            <a:endParaRPr lang="en-US" dirty="0"/>
          </a:p>
        </p:txBody>
      </p:sp>
      <p:sp>
        <p:nvSpPr>
          <p:cNvPr id="4" name="Footer Placeholder 3">
            <a:extLst>
              <a:ext uri="{FF2B5EF4-FFF2-40B4-BE49-F238E27FC236}">
                <a16:creationId xmlns:a16="http://schemas.microsoft.com/office/drawing/2014/main" id="{E7EF9AA5-F59A-4351-A526-B4FCC7D68018}"/>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E006493E-FB9B-47B4-9E95-53FE9E937C45}"/>
              </a:ext>
            </a:extLst>
          </p:cNvPr>
          <p:cNvSpPr>
            <a:spLocks noGrp="1"/>
          </p:cNvSpPr>
          <p:nvPr>
            <p:ph type="sldNum" sz="quarter" idx="12"/>
          </p:nvPr>
        </p:nvSpPr>
        <p:spPr/>
        <p:txBody>
          <a:bodyPr/>
          <a:lstStyle/>
          <a:p>
            <a:fld id="{3C974458-8A97-4835-BF79-1FB6D7856C21}" type="slidenum">
              <a:rPr lang="en-US" smtClean="0"/>
              <a:t>22</a:t>
            </a:fld>
            <a:endParaRPr lang="en-US"/>
          </a:p>
        </p:txBody>
      </p:sp>
    </p:spTree>
    <p:extLst>
      <p:ext uri="{BB962C8B-B14F-4D97-AF65-F5344CB8AC3E}">
        <p14:creationId xmlns:p14="http://schemas.microsoft.com/office/powerpoint/2010/main" val="2208055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D66487-197F-4F02-AAF1-6781966BDA58}"/>
              </a:ext>
            </a:extLst>
          </p:cNvPr>
          <p:cNvSpPr>
            <a:spLocks noGrp="1"/>
          </p:cNvSpPr>
          <p:nvPr>
            <p:ph type="title"/>
          </p:nvPr>
        </p:nvSpPr>
        <p:spPr/>
        <p:txBody>
          <a:bodyPr/>
          <a:lstStyle/>
          <a:p>
            <a:r>
              <a:rPr lang="en-US" dirty="0"/>
              <a:t>A complex situation!</a:t>
            </a:r>
          </a:p>
        </p:txBody>
      </p:sp>
      <p:sp>
        <p:nvSpPr>
          <p:cNvPr id="6" name="Content Placeholder 5">
            <a:extLst>
              <a:ext uri="{FF2B5EF4-FFF2-40B4-BE49-F238E27FC236}">
                <a16:creationId xmlns:a16="http://schemas.microsoft.com/office/drawing/2014/main" id="{F54E2EE4-AB6F-42A9-8FA4-DFC18E654F7B}"/>
              </a:ext>
            </a:extLst>
          </p:cNvPr>
          <p:cNvSpPr>
            <a:spLocks noGrp="1"/>
          </p:cNvSpPr>
          <p:nvPr>
            <p:ph idx="1"/>
          </p:nvPr>
        </p:nvSpPr>
        <p:spPr/>
        <p:txBody>
          <a:bodyPr/>
          <a:lstStyle/>
          <a:p>
            <a:r>
              <a:rPr lang="en-US" dirty="0"/>
              <a:t>To build this second class of systems we’ll need help</a:t>
            </a:r>
          </a:p>
          <a:p>
            <a:endParaRPr lang="en-US" dirty="0"/>
          </a:p>
          <a:p>
            <a:r>
              <a:rPr lang="en-US" dirty="0"/>
              <a:t>This is what the remainder of today’s lecture will focus on.</a:t>
            </a:r>
          </a:p>
        </p:txBody>
      </p:sp>
      <p:sp>
        <p:nvSpPr>
          <p:cNvPr id="3" name="Footer Placeholder 2">
            <a:extLst>
              <a:ext uri="{FF2B5EF4-FFF2-40B4-BE49-F238E27FC236}">
                <a16:creationId xmlns:a16="http://schemas.microsoft.com/office/drawing/2014/main" id="{D6047C62-AAE7-4C2D-9E4F-34CBC002A167}"/>
              </a:ext>
            </a:extLst>
          </p:cNvPr>
          <p:cNvSpPr>
            <a:spLocks noGrp="1"/>
          </p:cNvSpPr>
          <p:nvPr>
            <p:ph type="ftr" sz="quarter" idx="11"/>
          </p:nvPr>
        </p:nvSpPr>
        <p:spPr/>
        <p:txBody>
          <a:bodyPr/>
          <a:lstStyle/>
          <a:p>
            <a:r>
              <a:rPr lang="en-US"/>
              <a:t>http://www.cs.cornell.edu/courses/cs5412/2018sp</a:t>
            </a:r>
          </a:p>
        </p:txBody>
      </p:sp>
      <p:sp>
        <p:nvSpPr>
          <p:cNvPr id="4" name="Slide Number Placeholder 3">
            <a:extLst>
              <a:ext uri="{FF2B5EF4-FFF2-40B4-BE49-F238E27FC236}">
                <a16:creationId xmlns:a16="http://schemas.microsoft.com/office/drawing/2014/main" id="{F6B2D652-9E5F-42F0-95D0-86F9B3AA16C9}"/>
              </a:ext>
            </a:extLst>
          </p:cNvPr>
          <p:cNvSpPr>
            <a:spLocks noGrp="1"/>
          </p:cNvSpPr>
          <p:nvPr>
            <p:ph type="sldNum" sz="quarter" idx="12"/>
          </p:nvPr>
        </p:nvSpPr>
        <p:spPr/>
        <p:txBody>
          <a:bodyPr/>
          <a:lstStyle/>
          <a:p>
            <a:fld id="{3C974458-8A97-4835-BF79-1FB6D7856C21}" type="slidenum">
              <a:rPr lang="en-US" smtClean="0"/>
              <a:t>23</a:t>
            </a:fld>
            <a:endParaRPr lang="en-US"/>
          </a:p>
        </p:txBody>
      </p:sp>
    </p:spTree>
    <p:extLst>
      <p:ext uri="{BB962C8B-B14F-4D97-AF65-F5344CB8AC3E}">
        <p14:creationId xmlns:p14="http://schemas.microsoft.com/office/powerpoint/2010/main" val="1537200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BF992-DBEE-420B-A775-2431B022847C}"/>
              </a:ext>
            </a:extLst>
          </p:cNvPr>
          <p:cNvSpPr>
            <a:spLocks noGrp="1"/>
          </p:cNvSpPr>
          <p:nvPr>
            <p:ph type="title"/>
          </p:nvPr>
        </p:nvSpPr>
        <p:spPr>
          <a:xfrm>
            <a:off x="158262" y="4960137"/>
            <a:ext cx="9038492" cy="1463040"/>
          </a:xfrm>
          <a:solidFill>
            <a:schemeClr val="bg1"/>
          </a:solidFill>
        </p:spPr>
        <p:txBody>
          <a:bodyPr>
            <a:normAutofit fontScale="90000"/>
          </a:bodyPr>
          <a:lstStyle/>
          <a:p>
            <a:r>
              <a:rPr lang="en-US" b="1" dirty="0">
                <a:solidFill>
                  <a:srgbClr val="C00000"/>
                </a:solidFill>
              </a:rPr>
              <a:t>Derecho: The Ultimate </a:t>
            </a:r>
            <a:r>
              <a:rPr lang="en-US" b="1" dirty="0" err="1">
                <a:solidFill>
                  <a:srgbClr val="C00000"/>
                </a:solidFill>
              </a:rPr>
              <a:t>Paxos</a:t>
            </a:r>
            <a:r>
              <a:rPr lang="en-US" b="1" dirty="0">
                <a:solidFill>
                  <a:srgbClr val="C00000"/>
                </a:solidFill>
              </a:rPr>
              <a:t/>
            </a:r>
            <a:br>
              <a:rPr lang="en-US" b="1" dirty="0">
                <a:solidFill>
                  <a:srgbClr val="C00000"/>
                </a:solidFill>
              </a:rPr>
            </a:br>
            <a:r>
              <a:rPr lang="en-US" b="1" dirty="0">
                <a:solidFill>
                  <a:srgbClr val="C00000"/>
                </a:solidFill>
              </a:rPr>
              <a:t>Provably optimal.  Incredibly fast</a:t>
            </a:r>
          </a:p>
        </p:txBody>
      </p:sp>
      <p:sp>
        <p:nvSpPr>
          <p:cNvPr id="3" name="Text Placeholder 2">
            <a:extLst>
              <a:ext uri="{FF2B5EF4-FFF2-40B4-BE49-F238E27FC236}">
                <a16:creationId xmlns:a16="http://schemas.microsoft.com/office/drawing/2014/main" id="{981C27EF-0F81-4304-AB56-BFC4636355EF}"/>
              </a:ext>
            </a:extLst>
          </p:cNvPr>
          <p:cNvSpPr>
            <a:spLocks noGrp="1"/>
          </p:cNvSpPr>
          <p:nvPr>
            <p:ph type="body" idx="1"/>
          </p:nvPr>
        </p:nvSpPr>
        <p:spPr>
          <a:xfrm>
            <a:off x="9451730" y="4960137"/>
            <a:ext cx="2359269" cy="1463040"/>
          </a:xfrm>
        </p:spPr>
        <p:txBody>
          <a:bodyPr>
            <a:normAutofit/>
          </a:bodyPr>
          <a:lstStyle/>
          <a:p>
            <a:r>
              <a:rPr lang="en-US" sz="2400" b="1" dirty="0">
                <a:solidFill>
                  <a:srgbClr val="C00000"/>
                </a:solidFill>
              </a:rPr>
              <a:t>Built at Cornell!</a:t>
            </a:r>
          </a:p>
        </p:txBody>
      </p:sp>
      <p:sp>
        <p:nvSpPr>
          <p:cNvPr id="4" name="Footer Placeholder 3">
            <a:extLst>
              <a:ext uri="{FF2B5EF4-FFF2-40B4-BE49-F238E27FC236}">
                <a16:creationId xmlns:a16="http://schemas.microsoft.com/office/drawing/2014/main" id="{32183AFB-549A-4A10-BC68-ED24CFDDE658}"/>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CA0C72AF-164C-40E0-B646-B564F5B62929}"/>
              </a:ext>
            </a:extLst>
          </p:cNvPr>
          <p:cNvSpPr>
            <a:spLocks noGrp="1"/>
          </p:cNvSpPr>
          <p:nvPr>
            <p:ph type="sldNum" sz="quarter" idx="12"/>
          </p:nvPr>
        </p:nvSpPr>
        <p:spPr/>
        <p:txBody>
          <a:bodyPr/>
          <a:lstStyle/>
          <a:p>
            <a:fld id="{3C974458-8A97-4835-BF79-1FB6D7856C21}" type="slidenum">
              <a:rPr lang="en-US" smtClean="0"/>
              <a:t>24</a:t>
            </a:fld>
            <a:endParaRPr lang="en-US"/>
          </a:p>
        </p:txBody>
      </p:sp>
      <p:cxnSp>
        <p:nvCxnSpPr>
          <p:cNvPr id="7" name="Straight Connector 6">
            <a:extLst>
              <a:ext uri="{FF2B5EF4-FFF2-40B4-BE49-F238E27FC236}">
                <a16:creationId xmlns:a16="http://schemas.microsoft.com/office/drawing/2014/main" id="{D532BD1C-72FF-417F-83B4-7FF6098D1678}"/>
              </a:ext>
            </a:extLst>
          </p:cNvPr>
          <p:cNvCxnSpPr/>
          <p:nvPr/>
        </p:nvCxnSpPr>
        <p:spPr>
          <a:xfrm>
            <a:off x="9451730" y="4960137"/>
            <a:ext cx="0" cy="132636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5788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7A9EA-6049-47A7-B011-65B75478597C}"/>
              </a:ext>
            </a:extLst>
          </p:cNvPr>
          <p:cNvSpPr>
            <a:spLocks noGrp="1"/>
          </p:cNvSpPr>
          <p:nvPr>
            <p:ph type="title"/>
          </p:nvPr>
        </p:nvSpPr>
        <p:spPr/>
        <p:txBody>
          <a:bodyPr/>
          <a:lstStyle/>
          <a:p>
            <a:r>
              <a:rPr lang="en-US" dirty="0"/>
              <a:t>This section of Today’s lecture</a:t>
            </a:r>
          </a:p>
        </p:txBody>
      </p:sp>
      <p:sp>
        <p:nvSpPr>
          <p:cNvPr id="3" name="Content Placeholder 2">
            <a:extLst>
              <a:ext uri="{FF2B5EF4-FFF2-40B4-BE49-F238E27FC236}">
                <a16:creationId xmlns:a16="http://schemas.microsoft.com/office/drawing/2014/main" id="{3940A3A7-A790-4D5B-B9F0-1E17C97D0E11}"/>
              </a:ext>
            </a:extLst>
          </p:cNvPr>
          <p:cNvSpPr>
            <a:spLocks noGrp="1"/>
          </p:cNvSpPr>
          <p:nvPr>
            <p:ph idx="1"/>
          </p:nvPr>
        </p:nvSpPr>
        <p:spPr/>
        <p:txBody>
          <a:bodyPr/>
          <a:lstStyle/>
          <a:p>
            <a:r>
              <a:rPr lang="en-US" dirty="0"/>
              <a:t>What do technologies for solving this problem look like?</a:t>
            </a:r>
          </a:p>
          <a:p>
            <a:endParaRPr lang="en-US" dirty="0"/>
          </a:p>
          <a:p>
            <a:r>
              <a:rPr lang="en-US" dirty="0"/>
              <a:t>How would you use them?  How are they built?</a:t>
            </a:r>
          </a:p>
          <a:p>
            <a:endParaRPr lang="en-US" dirty="0"/>
          </a:p>
          <a:p>
            <a:r>
              <a:rPr lang="en-US" dirty="0"/>
              <a:t>How fast are they, compared to the hardware speeds?</a:t>
            </a:r>
          </a:p>
        </p:txBody>
      </p:sp>
      <p:sp>
        <p:nvSpPr>
          <p:cNvPr id="4" name="Footer Placeholder 3">
            <a:extLst>
              <a:ext uri="{FF2B5EF4-FFF2-40B4-BE49-F238E27FC236}">
                <a16:creationId xmlns:a16="http://schemas.microsoft.com/office/drawing/2014/main" id="{28458C36-8A12-48A6-B8E7-DDAE5D725DAD}"/>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8CF10C36-02AF-473C-9900-A03F5BD18712}"/>
              </a:ext>
            </a:extLst>
          </p:cNvPr>
          <p:cNvSpPr>
            <a:spLocks noGrp="1"/>
          </p:cNvSpPr>
          <p:nvPr>
            <p:ph type="sldNum" sz="quarter" idx="12"/>
          </p:nvPr>
        </p:nvSpPr>
        <p:spPr/>
        <p:txBody>
          <a:bodyPr/>
          <a:lstStyle/>
          <a:p>
            <a:fld id="{3C974458-8A97-4835-BF79-1FB6D7856C21}" type="slidenum">
              <a:rPr lang="en-US" smtClean="0"/>
              <a:t>25</a:t>
            </a:fld>
            <a:endParaRPr lang="en-US"/>
          </a:p>
        </p:txBody>
      </p:sp>
    </p:spTree>
    <p:extLst>
      <p:ext uri="{BB962C8B-B14F-4D97-AF65-F5344CB8AC3E}">
        <p14:creationId xmlns:p14="http://schemas.microsoft.com/office/powerpoint/2010/main" val="4281092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F1624E-F427-4724-A3AB-AF391E67761A}"/>
              </a:ext>
            </a:extLst>
          </p:cNvPr>
          <p:cNvSpPr>
            <a:spLocks noGrp="1"/>
          </p:cNvSpPr>
          <p:nvPr>
            <p:ph type="title"/>
          </p:nvPr>
        </p:nvSpPr>
        <p:spPr/>
        <p:txBody>
          <a:bodyPr/>
          <a:lstStyle/>
          <a:p>
            <a:r>
              <a:rPr lang="en-US" dirty="0"/>
              <a:t>effective tools are hard to find!</a:t>
            </a:r>
          </a:p>
        </p:txBody>
      </p:sp>
      <p:sp>
        <p:nvSpPr>
          <p:cNvPr id="8" name="Content Placeholder 7">
            <a:extLst>
              <a:ext uri="{FF2B5EF4-FFF2-40B4-BE49-F238E27FC236}">
                <a16:creationId xmlns:a16="http://schemas.microsoft.com/office/drawing/2014/main" id="{66F8139B-F992-42F5-8EC5-4BB44EA7BA74}"/>
              </a:ext>
            </a:extLst>
          </p:cNvPr>
          <p:cNvSpPr>
            <a:spLocks noGrp="1"/>
          </p:cNvSpPr>
          <p:nvPr>
            <p:ph idx="1"/>
          </p:nvPr>
        </p:nvSpPr>
        <p:spPr/>
        <p:txBody>
          <a:bodyPr/>
          <a:lstStyle/>
          <a:p>
            <a:r>
              <a:rPr lang="en-US" dirty="0"/>
              <a:t>Linux does have a built-in copying mechanism, called the distributed replicated block device, but it is not integrated with other subsystems.</a:t>
            </a:r>
          </a:p>
          <a:p>
            <a:r>
              <a:rPr lang="en-US" dirty="0"/>
              <a:t>Many applications use remote file copying in scripts (</a:t>
            </a:r>
            <a:r>
              <a:rPr lang="en-US" dirty="0" err="1"/>
              <a:t>rcp</a:t>
            </a:r>
            <a:r>
              <a:rPr lang="en-US" dirty="0"/>
              <a:t>), or make </a:t>
            </a:r>
            <a:r>
              <a:rPr lang="en-US" dirty="0" err="1"/>
              <a:t>ssh</a:t>
            </a:r>
            <a:r>
              <a:rPr lang="en-US" dirty="0"/>
              <a:t> connections and then pipe output into a file as a way to make a copy.</a:t>
            </a:r>
          </a:p>
          <a:p>
            <a:r>
              <a:rPr lang="en-US" dirty="0"/>
              <a:t>There are popular solutions like </a:t>
            </a:r>
            <a:r>
              <a:rPr lang="en-US" dirty="0" err="1"/>
              <a:t>BitTorrent</a:t>
            </a:r>
            <a:r>
              <a:rPr lang="en-US" dirty="0"/>
              <a:t>, but they focus on specific kinds of data, such as massive videos or other very large objects.</a:t>
            </a:r>
          </a:p>
          <a:p>
            <a:r>
              <a:rPr lang="en-US" dirty="0"/>
              <a:t>The tools we will learn about now are less commonly used (except for Zookeeper, which gets a whole lecture by itself, later in the course).</a:t>
            </a:r>
          </a:p>
          <a:p>
            <a:pPr marL="0" indent="0">
              <a:buNone/>
            </a:pPr>
            <a:endParaRPr lang="en-US" dirty="0"/>
          </a:p>
        </p:txBody>
      </p:sp>
      <p:sp>
        <p:nvSpPr>
          <p:cNvPr id="5" name="Footer Placeholder 4">
            <a:extLst>
              <a:ext uri="{FF2B5EF4-FFF2-40B4-BE49-F238E27FC236}">
                <a16:creationId xmlns:a16="http://schemas.microsoft.com/office/drawing/2014/main" id="{43AF3BF0-9193-4572-ABDE-9422FDF95A21}"/>
              </a:ext>
            </a:extLst>
          </p:cNvPr>
          <p:cNvSpPr>
            <a:spLocks noGrp="1"/>
          </p:cNvSpPr>
          <p:nvPr>
            <p:ph type="ftr" sz="quarter" idx="11"/>
          </p:nvPr>
        </p:nvSpPr>
        <p:spPr/>
        <p:txBody>
          <a:bodyPr/>
          <a:lstStyle/>
          <a:p>
            <a:r>
              <a:rPr lang="en-US"/>
              <a:t>http://www.cs.cornell.edu/courses/cs5412/2018sp</a:t>
            </a:r>
          </a:p>
        </p:txBody>
      </p:sp>
      <p:sp>
        <p:nvSpPr>
          <p:cNvPr id="6" name="Slide Number Placeholder 5">
            <a:extLst>
              <a:ext uri="{FF2B5EF4-FFF2-40B4-BE49-F238E27FC236}">
                <a16:creationId xmlns:a16="http://schemas.microsoft.com/office/drawing/2014/main" id="{84C7E28A-2DBD-4D5C-B162-44391C4A98B2}"/>
              </a:ext>
            </a:extLst>
          </p:cNvPr>
          <p:cNvSpPr>
            <a:spLocks noGrp="1"/>
          </p:cNvSpPr>
          <p:nvPr>
            <p:ph type="sldNum" sz="quarter" idx="12"/>
          </p:nvPr>
        </p:nvSpPr>
        <p:spPr/>
        <p:txBody>
          <a:bodyPr/>
          <a:lstStyle/>
          <a:p>
            <a:fld id="{3C974458-8A97-4835-BF79-1FB6D7856C21}" type="slidenum">
              <a:rPr lang="en-US" smtClean="0"/>
              <a:t>26</a:t>
            </a:fld>
            <a:endParaRPr lang="en-US"/>
          </a:p>
        </p:txBody>
      </p:sp>
    </p:spTree>
    <p:extLst>
      <p:ext uri="{BB962C8B-B14F-4D97-AF65-F5344CB8AC3E}">
        <p14:creationId xmlns:p14="http://schemas.microsoft.com/office/powerpoint/2010/main" val="3617251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054A3-4A6A-4690-BD72-AD2DC7262621}"/>
              </a:ext>
            </a:extLst>
          </p:cNvPr>
          <p:cNvSpPr>
            <a:spLocks noGrp="1"/>
          </p:cNvSpPr>
          <p:nvPr>
            <p:ph type="title"/>
          </p:nvPr>
        </p:nvSpPr>
        <p:spPr/>
        <p:txBody>
          <a:bodyPr/>
          <a:lstStyle/>
          <a:p>
            <a:r>
              <a:rPr lang="en-US" dirty="0"/>
              <a:t>Discussion: Guarantees</a:t>
            </a:r>
          </a:p>
        </p:txBody>
      </p:sp>
      <p:sp>
        <p:nvSpPr>
          <p:cNvPr id="3" name="Content Placeholder 2">
            <a:extLst>
              <a:ext uri="{FF2B5EF4-FFF2-40B4-BE49-F238E27FC236}">
                <a16:creationId xmlns:a16="http://schemas.microsoft.com/office/drawing/2014/main" id="{B6A6C610-4357-4A60-84B5-3D73D51B86AE}"/>
              </a:ext>
            </a:extLst>
          </p:cNvPr>
          <p:cNvSpPr>
            <a:spLocks noGrp="1"/>
          </p:cNvSpPr>
          <p:nvPr>
            <p:ph idx="1"/>
          </p:nvPr>
        </p:nvSpPr>
        <p:spPr/>
        <p:txBody>
          <a:bodyPr/>
          <a:lstStyle/>
          <a:p>
            <a:r>
              <a:rPr lang="en-US" dirty="0"/>
              <a:t>Once we talk about guarantees, there are many we might want!</a:t>
            </a:r>
          </a:p>
          <a:p>
            <a:pPr>
              <a:buFont typeface="Wingdings" panose="05000000000000000000" pitchFamily="2" charset="2"/>
              <a:buChar char="Ø"/>
            </a:pPr>
            <a:r>
              <a:rPr lang="en-US" dirty="0"/>
              <a:t>  Consistency (every replica sees the same sequence of updates)</a:t>
            </a:r>
          </a:p>
          <a:p>
            <a:pPr>
              <a:buFont typeface="Wingdings" panose="05000000000000000000" pitchFamily="2" charset="2"/>
              <a:buChar char="Ø"/>
            </a:pPr>
            <a:r>
              <a:rPr lang="en-US" dirty="0"/>
              <a:t>  Durability (once an update has been persisted, it won’t be forgotten)</a:t>
            </a:r>
          </a:p>
          <a:p>
            <a:pPr>
              <a:buFont typeface="Wingdings" panose="05000000000000000000" pitchFamily="2" charset="2"/>
              <a:buChar char="Ø"/>
            </a:pPr>
            <a:r>
              <a:rPr lang="en-US" dirty="0"/>
              <a:t>  Fault-tolerance (keeps running even if a replica has crashed)</a:t>
            </a:r>
          </a:p>
          <a:p>
            <a:pPr>
              <a:buFont typeface="Wingdings" panose="05000000000000000000" pitchFamily="2" charset="2"/>
              <a:buChar char="Ø"/>
            </a:pPr>
            <a:r>
              <a:rPr lang="en-US" dirty="0"/>
              <a:t>  Recovery (repairs itself and restores full functionality)</a:t>
            </a:r>
          </a:p>
          <a:p>
            <a:pPr>
              <a:buFont typeface="Wingdings" panose="05000000000000000000" pitchFamily="2" charset="2"/>
              <a:buChar char="Ø"/>
            </a:pPr>
            <a:r>
              <a:rPr lang="en-US" dirty="0"/>
              <a:t>  Congestion/flow control (won’t overwhelm slow components)</a:t>
            </a:r>
          </a:p>
          <a:p>
            <a:pPr>
              <a:buFont typeface="Wingdings" panose="05000000000000000000" pitchFamily="2" charset="2"/>
              <a:buChar char="Ø"/>
            </a:pPr>
            <a:r>
              <a:rPr lang="en-US" dirty="0"/>
              <a:t>  Attack tolerance (costly, but hardens service against malicious attack)</a:t>
            </a:r>
          </a:p>
        </p:txBody>
      </p:sp>
      <p:sp>
        <p:nvSpPr>
          <p:cNvPr id="4" name="Footer Placeholder 3">
            <a:extLst>
              <a:ext uri="{FF2B5EF4-FFF2-40B4-BE49-F238E27FC236}">
                <a16:creationId xmlns:a16="http://schemas.microsoft.com/office/drawing/2014/main" id="{B205BB3C-85AB-4C5B-88BF-0DDF034586B7}"/>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7DB2C990-879F-48AB-B689-F4FA5F478BFD}"/>
              </a:ext>
            </a:extLst>
          </p:cNvPr>
          <p:cNvSpPr>
            <a:spLocks noGrp="1"/>
          </p:cNvSpPr>
          <p:nvPr>
            <p:ph type="sldNum" sz="quarter" idx="12"/>
          </p:nvPr>
        </p:nvSpPr>
        <p:spPr/>
        <p:txBody>
          <a:bodyPr/>
          <a:lstStyle/>
          <a:p>
            <a:fld id="{3C974458-8A97-4835-BF79-1FB6D7856C21}" type="slidenum">
              <a:rPr lang="en-US" smtClean="0"/>
              <a:t>27</a:t>
            </a:fld>
            <a:endParaRPr lang="en-US"/>
          </a:p>
        </p:txBody>
      </p:sp>
    </p:spTree>
    <p:extLst>
      <p:ext uri="{BB962C8B-B14F-4D97-AF65-F5344CB8AC3E}">
        <p14:creationId xmlns:p14="http://schemas.microsoft.com/office/powerpoint/2010/main" val="1748434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A919-9E60-46B1-B038-2FFE492ECCB0}"/>
              </a:ext>
            </a:extLst>
          </p:cNvPr>
          <p:cNvSpPr>
            <a:spLocks noGrp="1"/>
          </p:cNvSpPr>
          <p:nvPr>
            <p:ph type="title"/>
          </p:nvPr>
        </p:nvSpPr>
        <p:spPr/>
        <p:txBody>
          <a:bodyPr/>
          <a:lstStyle/>
          <a:p>
            <a:r>
              <a:rPr lang="en-US" dirty="0"/>
              <a:t>Three Perspectives On replication</a:t>
            </a:r>
          </a:p>
        </p:txBody>
      </p:sp>
      <p:sp>
        <p:nvSpPr>
          <p:cNvPr id="4" name="Footer Placeholder 3">
            <a:extLst>
              <a:ext uri="{FF2B5EF4-FFF2-40B4-BE49-F238E27FC236}">
                <a16:creationId xmlns:a16="http://schemas.microsoft.com/office/drawing/2014/main" id="{9128404D-E824-4279-AD86-3EF8631AFDAF}"/>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B3C5EBB3-ADD6-4C4F-846D-26061E28A40C}"/>
              </a:ext>
            </a:extLst>
          </p:cNvPr>
          <p:cNvSpPr>
            <a:spLocks noGrp="1"/>
          </p:cNvSpPr>
          <p:nvPr>
            <p:ph type="sldNum" sz="quarter" idx="12"/>
          </p:nvPr>
        </p:nvSpPr>
        <p:spPr/>
        <p:txBody>
          <a:bodyPr/>
          <a:lstStyle/>
          <a:p>
            <a:fld id="{3C974458-8A97-4835-BF79-1FB6D7856C21}" type="slidenum">
              <a:rPr lang="en-US" smtClean="0"/>
              <a:t>28</a:t>
            </a:fld>
            <a:endParaRPr lang="en-US"/>
          </a:p>
        </p:txBody>
      </p:sp>
      <p:sp>
        <p:nvSpPr>
          <p:cNvPr id="6" name="Oval 5">
            <a:extLst>
              <a:ext uri="{FF2B5EF4-FFF2-40B4-BE49-F238E27FC236}">
                <a16:creationId xmlns:a16="http://schemas.microsoft.com/office/drawing/2014/main" id="{F8160CD9-6693-49A0-A6A0-0B3880446722}"/>
              </a:ext>
            </a:extLst>
          </p:cNvPr>
          <p:cNvSpPr/>
          <p:nvPr/>
        </p:nvSpPr>
        <p:spPr>
          <a:xfrm>
            <a:off x="4197381" y="1876846"/>
            <a:ext cx="3319976" cy="1294227"/>
          </a:xfrm>
          <a:prstGeom prst="ellipse">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Membership of the replica set, fault sensing</a:t>
            </a:r>
          </a:p>
        </p:txBody>
      </p:sp>
      <p:sp>
        <p:nvSpPr>
          <p:cNvPr id="7" name="Oval 6">
            <a:extLst>
              <a:ext uri="{FF2B5EF4-FFF2-40B4-BE49-F238E27FC236}">
                <a16:creationId xmlns:a16="http://schemas.microsoft.com/office/drawing/2014/main" id="{95B7B1D6-F2C0-4CE5-9B35-CD16753F9081}"/>
              </a:ext>
            </a:extLst>
          </p:cNvPr>
          <p:cNvSpPr/>
          <p:nvPr/>
        </p:nvSpPr>
        <p:spPr>
          <a:xfrm>
            <a:off x="877405" y="4270950"/>
            <a:ext cx="3319976" cy="1294227"/>
          </a:xfrm>
          <a:prstGeom prst="ellipse">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How do we send multicasts?</a:t>
            </a:r>
          </a:p>
        </p:txBody>
      </p:sp>
      <p:sp>
        <p:nvSpPr>
          <p:cNvPr id="8" name="Oval 7">
            <a:extLst>
              <a:ext uri="{FF2B5EF4-FFF2-40B4-BE49-F238E27FC236}">
                <a16:creationId xmlns:a16="http://schemas.microsoft.com/office/drawing/2014/main" id="{2691C0CF-0E60-4B6E-9A34-148D9369E10E}"/>
              </a:ext>
            </a:extLst>
          </p:cNvPr>
          <p:cNvSpPr/>
          <p:nvPr/>
        </p:nvSpPr>
        <p:spPr>
          <a:xfrm>
            <a:off x="7517357" y="4270950"/>
            <a:ext cx="3319976" cy="1294227"/>
          </a:xfrm>
          <a:prstGeom prst="ellipse">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How can we customize the solution?</a:t>
            </a:r>
          </a:p>
        </p:txBody>
      </p:sp>
      <p:sp>
        <p:nvSpPr>
          <p:cNvPr id="9" name="Cylinder 8">
            <a:extLst>
              <a:ext uri="{FF2B5EF4-FFF2-40B4-BE49-F238E27FC236}">
                <a16:creationId xmlns:a16="http://schemas.microsoft.com/office/drawing/2014/main" id="{D3DABF63-25A1-4708-8736-6D79F06335DE}"/>
              </a:ext>
            </a:extLst>
          </p:cNvPr>
          <p:cNvSpPr/>
          <p:nvPr/>
        </p:nvSpPr>
        <p:spPr>
          <a:xfrm rot="2637564">
            <a:off x="4489404" y="3008791"/>
            <a:ext cx="168812" cy="1674055"/>
          </a:xfrm>
          <a:prstGeom prst="ca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ylinder 9">
            <a:extLst>
              <a:ext uri="{FF2B5EF4-FFF2-40B4-BE49-F238E27FC236}">
                <a16:creationId xmlns:a16="http://schemas.microsoft.com/office/drawing/2014/main" id="{AD00BDBA-6361-4E88-88D6-F20356E7A837}"/>
              </a:ext>
            </a:extLst>
          </p:cNvPr>
          <p:cNvSpPr/>
          <p:nvPr/>
        </p:nvSpPr>
        <p:spPr>
          <a:xfrm rot="8177382">
            <a:off x="7167599" y="3008790"/>
            <a:ext cx="168812" cy="1674055"/>
          </a:xfrm>
          <a:prstGeom prst="ca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ylinder 10">
            <a:extLst>
              <a:ext uri="{FF2B5EF4-FFF2-40B4-BE49-F238E27FC236}">
                <a16:creationId xmlns:a16="http://schemas.microsoft.com/office/drawing/2014/main" id="{23D01FCC-8F04-4C1C-80D5-AF2C9EBD0695}"/>
              </a:ext>
            </a:extLst>
          </p:cNvPr>
          <p:cNvSpPr/>
          <p:nvPr/>
        </p:nvSpPr>
        <p:spPr>
          <a:xfrm rot="5400000" flipH="1">
            <a:off x="5847973" y="3603402"/>
            <a:ext cx="140192" cy="3198575"/>
          </a:xfrm>
          <a:prstGeom prst="ca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6009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0D8D9-E0F3-4C28-924E-8799ACCFE096}"/>
              </a:ext>
            </a:extLst>
          </p:cNvPr>
          <p:cNvSpPr>
            <a:spLocks noGrp="1"/>
          </p:cNvSpPr>
          <p:nvPr>
            <p:ph type="title"/>
          </p:nvPr>
        </p:nvSpPr>
        <p:spPr/>
        <p:txBody>
          <a:bodyPr/>
          <a:lstStyle/>
          <a:p>
            <a:r>
              <a:rPr lang="en-US" dirty="0"/>
              <a:t>Library that you “extend”</a:t>
            </a:r>
          </a:p>
        </p:txBody>
      </p:sp>
      <p:sp>
        <p:nvSpPr>
          <p:cNvPr id="3" name="Content Placeholder 2">
            <a:extLst>
              <a:ext uri="{FF2B5EF4-FFF2-40B4-BE49-F238E27FC236}">
                <a16:creationId xmlns:a16="http://schemas.microsoft.com/office/drawing/2014/main" id="{601566C8-4FB5-4259-85BE-A8F806E26A56}"/>
              </a:ext>
            </a:extLst>
          </p:cNvPr>
          <p:cNvSpPr>
            <a:spLocks noGrp="1"/>
          </p:cNvSpPr>
          <p:nvPr>
            <p:ph idx="1"/>
          </p:nvPr>
        </p:nvSpPr>
        <p:spPr/>
        <p:txBody>
          <a:bodyPr>
            <a:normAutofit lnSpcReduction="10000"/>
          </a:bodyPr>
          <a:lstStyle/>
          <a:p>
            <a:r>
              <a:rPr lang="en-US" dirty="0"/>
              <a:t>Derecho is a C++ library that supports this model.  It replaces a prior system we called </a:t>
            </a:r>
            <a:r>
              <a:rPr lang="en-US" dirty="0" err="1"/>
              <a:t>Vsync</a:t>
            </a:r>
            <a:r>
              <a:rPr lang="en-US" dirty="0"/>
              <a:t> that was coded in C# (still available too).</a:t>
            </a:r>
          </a:p>
          <a:p>
            <a:r>
              <a:rPr lang="en-US" dirty="0"/>
              <a:t>Derecho is able to run at very high speeds by leveraging a new cloud communication concept called </a:t>
            </a:r>
            <a:r>
              <a:rPr lang="en-US" dirty="0" err="1"/>
              <a:t>LibFabrics</a:t>
            </a:r>
            <a:endParaRPr lang="en-US" dirty="0"/>
          </a:p>
          <a:p>
            <a:pPr>
              <a:buFont typeface="Wingdings" panose="05000000000000000000" pitchFamily="2" charset="2"/>
              <a:buChar char="Ø"/>
            </a:pPr>
            <a:r>
              <a:rPr lang="en-US" dirty="0"/>
              <a:t>  Originally was created in supercomputing settings</a:t>
            </a:r>
          </a:p>
          <a:p>
            <a:pPr>
              <a:buFont typeface="Wingdings" panose="05000000000000000000" pitchFamily="2" charset="2"/>
              <a:buChar char="Ø"/>
            </a:pPr>
            <a:r>
              <a:rPr lang="en-US" dirty="0"/>
              <a:t>  Has a very fast way to run “point to point” over TCP/IP</a:t>
            </a:r>
          </a:p>
          <a:p>
            <a:pPr>
              <a:buFont typeface="Wingdings" panose="05000000000000000000" pitchFamily="2" charset="2"/>
              <a:buChar char="Ø"/>
            </a:pPr>
            <a:r>
              <a:rPr lang="en-US" dirty="0"/>
              <a:t>  But can also leverage RDMA hardware.</a:t>
            </a:r>
          </a:p>
          <a:p>
            <a:pPr marL="0" indent="0">
              <a:buNone/>
            </a:pPr>
            <a:r>
              <a:rPr lang="en-US" dirty="0"/>
              <a:t>How does Derecho take advantage of this new capability?</a:t>
            </a:r>
          </a:p>
        </p:txBody>
      </p:sp>
      <p:sp>
        <p:nvSpPr>
          <p:cNvPr id="4" name="Footer Placeholder 3">
            <a:extLst>
              <a:ext uri="{FF2B5EF4-FFF2-40B4-BE49-F238E27FC236}">
                <a16:creationId xmlns:a16="http://schemas.microsoft.com/office/drawing/2014/main" id="{E6E55441-B5CB-4A2A-9031-02CA5A7B30A5}"/>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AC2EF9FC-4A26-4DD4-8096-C4264C3C7DFB}"/>
              </a:ext>
            </a:extLst>
          </p:cNvPr>
          <p:cNvSpPr>
            <a:spLocks noGrp="1"/>
          </p:cNvSpPr>
          <p:nvPr>
            <p:ph type="sldNum" sz="quarter" idx="12"/>
          </p:nvPr>
        </p:nvSpPr>
        <p:spPr/>
        <p:txBody>
          <a:bodyPr/>
          <a:lstStyle/>
          <a:p>
            <a:fld id="{3C974458-8A97-4835-BF79-1FB6D7856C21}" type="slidenum">
              <a:rPr lang="en-US" smtClean="0"/>
              <a:t>29</a:t>
            </a:fld>
            <a:endParaRPr lang="en-US"/>
          </a:p>
        </p:txBody>
      </p:sp>
      <p:pic>
        <p:nvPicPr>
          <p:cNvPr id="6" name="Picture 5">
            <a:extLst>
              <a:ext uri="{FF2B5EF4-FFF2-40B4-BE49-F238E27FC236}">
                <a16:creationId xmlns:a16="http://schemas.microsoft.com/office/drawing/2014/main" id="{ACCF7EAF-BE19-46C8-80F1-99F8DEFAC0EE}"/>
              </a:ext>
            </a:extLst>
          </p:cNvPr>
          <p:cNvPicPr>
            <a:picLocks noChangeAspect="1"/>
          </p:cNvPicPr>
          <p:nvPr/>
        </p:nvPicPr>
        <p:blipFill>
          <a:blip r:embed="rId3"/>
          <a:stretch>
            <a:fillRect/>
          </a:stretch>
        </p:blipFill>
        <p:spPr>
          <a:xfrm>
            <a:off x="9162241" y="384048"/>
            <a:ext cx="2803177" cy="1591429"/>
          </a:xfrm>
          <a:prstGeom prst="rect">
            <a:avLst/>
          </a:prstGeom>
        </p:spPr>
      </p:pic>
    </p:spTree>
    <p:extLst>
      <p:ext uri="{BB962C8B-B14F-4D97-AF65-F5344CB8AC3E}">
        <p14:creationId xmlns:p14="http://schemas.microsoft.com/office/powerpoint/2010/main" val="1475416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FE229-A517-459A-B8CF-546E6E6DBBF4}"/>
              </a:ext>
            </a:extLst>
          </p:cNvPr>
          <p:cNvSpPr>
            <a:spLocks noGrp="1"/>
          </p:cNvSpPr>
          <p:nvPr>
            <p:ph type="title"/>
          </p:nvPr>
        </p:nvSpPr>
        <p:spPr/>
        <p:txBody>
          <a:bodyPr/>
          <a:lstStyle/>
          <a:p>
            <a:r>
              <a:rPr lang="en-US" dirty="0"/>
              <a:t>More Recap</a:t>
            </a:r>
          </a:p>
        </p:txBody>
      </p:sp>
      <p:sp>
        <p:nvSpPr>
          <p:cNvPr id="3" name="Content Placeholder 2">
            <a:extLst>
              <a:ext uri="{FF2B5EF4-FFF2-40B4-BE49-F238E27FC236}">
                <a16:creationId xmlns:a16="http://schemas.microsoft.com/office/drawing/2014/main" id="{E28A0CAE-8E0D-44B7-81F0-CD991EAED2D5}"/>
              </a:ext>
            </a:extLst>
          </p:cNvPr>
          <p:cNvSpPr>
            <a:spLocks noGrp="1"/>
          </p:cNvSpPr>
          <p:nvPr>
            <p:ph idx="1"/>
          </p:nvPr>
        </p:nvSpPr>
        <p:spPr/>
        <p:txBody>
          <a:bodyPr>
            <a:normAutofit lnSpcReduction="10000"/>
          </a:bodyPr>
          <a:lstStyle/>
          <a:p>
            <a:r>
              <a:rPr lang="en-US" dirty="0"/>
              <a:t>Where do we stand?</a:t>
            </a:r>
          </a:p>
          <a:p>
            <a:pPr>
              <a:buFont typeface="Wingdings" panose="05000000000000000000" pitchFamily="2" charset="2"/>
              <a:buChar char="Ø"/>
            </a:pPr>
            <a:r>
              <a:rPr lang="en-US" dirty="0"/>
              <a:t>  Broadly, we are thinking about how smart sensors and real-time uses</a:t>
            </a:r>
            <a:br>
              <a:rPr lang="en-US" dirty="0"/>
            </a:br>
            <a:r>
              <a:rPr lang="en-US" dirty="0"/>
              <a:t>    disrupt the classic cloud model pioneered by Amazon and others</a:t>
            </a:r>
          </a:p>
          <a:p>
            <a:pPr>
              <a:buFont typeface="Wingdings" panose="05000000000000000000" pitchFamily="2" charset="2"/>
              <a:buChar char="Ø"/>
            </a:pPr>
            <a:r>
              <a:rPr lang="en-US" dirty="0"/>
              <a:t>  We concluded that the key is to move some aspects of knowledge to the</a:t>
            </a:r>
            <a:br>
              <a:rPr lang="en-US" dirty="0"/>
            </a:br>
            <a:r>
              <a:rPr lang="en-US" dirty="0"/>
              <a:t>    tier one/two layer.  Facebook TAO already lives there.</a:t>
            </a:r>
          </a:p>
          <a:p>
            <a:pPr>
              <a:buFont typeface="Wingdings" panose="05000000000000000000" pitchFamily="2" charset="2"/>
              <a:buChar char="Ø"/>
            </a:pPr>
            <a:r>
              <a:rPr lang="en-US" dirty="0"/>
              <a:t>  We are thinking that some form of data concentrators could hold any</a:t>
            </a:r>
            <a:br>
              <a:rPr lang="en-US" dirty="0"/>
            </a:br>
            <a:r>
              <a:rPr lang="en-US" dirty="0"/>
              <a:t>    real-time machine learning roles like data classification, discarding dull </a:t>
            </a:r>
            <a:br>
              <a:rPr lang="en-US" dirty="0"/>
            </a:br>
            <a:r>
              <a:rPr lang="en-US" dirty="0"/>
              <a:t>    data, and also do quick responses and even small updates to the model</a:t>
            </a:r>
          </a:p>
          <a:p>
            <a:pPr>
              <a:buFont typeface="Wingdings" panose="05000000000000000000" pitchFamily="2" charset="2"/>
              <a:buChar char="Ø"/>
            </a:pPr>
            <a:r>
              <a:rPr lang="en-US" dirty="0"/>
              <a:t>  </a:t>
            </a:r>
            <a:r>
              <a:rPr lang="en-US" i="1" dirty="0"/>
              <a:t>Today, focus on the issue of replication and updates for this new layer.</a:t>
            </a:r>
          </a:p>
        </p:txBody>
      </p:sp>
      <p:sp>
        <p:nvSpPr>
          <p:cNvPr id="4" name="Footer Placeholder 3">
            <a:extLst>
              <a:ext uri="{FF2B5EF4-FFF2-40B4-BE49-F238E27FC236}">
                <a16:creationId xmlns:a16="http://schemas.microsoft.com/office/drawing/2014/main" id="{E7A8530C-B47F-464C-915E-EAEFD4CBFE1D}"/>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DA20F95A-6435-40A9-B60B-AC8FED130A71}"/>
              </a:ext>
            </a:extLst>
          </p:cNvPr>
          <p:cNvSpPr>
            <a:spLocks noGrp="1"/>
          </p:cNvSpPr>
          <p:nvPr>
            <p:ph type="sldNum" sz="quarter" idx="12"/>
          </p:nvPr>
        </p:nvSpPr>
        <p:spPr/>
        <p:txBody>
          <a:bodyPr/>
          <a:lstStyle/>
          <a:p>
            <a:fld id="{3C974458-8A97-4835-BF79-1FB6D7856C21}" type="slidenum">
              <a:rPr lang="en-US" smtClean="0"/>
              <a:t>3</a:t>
            </a:fld>
            <a:endParaRPr lang="en-US"/>
          </a:p>
        </p:txBody>
      </p:sp>
    </p:spTree>
    <p:extLst>
      <p:ext uri="{BB962C8B-B14F-4D97-AF65-F5344CB8AC3E}">
        <p14:creationId xmlns:p14="http://schemas.microsoft.com/office/powerpoint/2010/main" val="392556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Derecho</a:t>
            </a:r>
            <a:r>
              <a:rPr lang="en-GB" dirty="0"/>
              <a:t> = RDMA Multicast + Control</a:t>
            </a:r>
          </a:p>
        </p:txBody>
      </p:sp>
      <p:sp>
        <p:nvSpPr>
          <p:cNvPr id="3" name="Content Placeholder 2"/>
          <p:cNvSpPr>
            <a:spLocks noGrp="1"/>
          </p:cNvSpPr>
          <p:nvPr>
            <p:ph idx="1"/>
          </p:nvPr>
        </p:nvSpPr>
        <p:spPr/>
        <p:txBody>
          <a:bodyPr/>
          <a:lstStyle/>
          <a:p>
            <a:r>
              <a:rPr lang="en-GB" dirty="0"/>
              <a:t>Core idea:</a:t>
            </a:r>
          </a:p>
          <a:p>
            <a:pPr marL="514350" indent="-514350">
              <a:buFont typeface="+mj-lt"/>
              <a:buAutoNum type="arabicPeriod"/>
            </a:pPr>
            <a:r>
              <a:rPr lang="en-GB" dirty="0"/>
              <a:t>Create a </a:t>
            </a:r>
            <a:r>
              <a:rPr lang="en-GB" b="1" dirty="0"/>
              <a:t>multicast</a:t>
            </a:r>
            <a:r>
              <a:rPr lang="en-GB" dirty="0"/>
              <a:t> using RDMA unicast to move the bytes.</a:t>
            </a:r>
          </a:p>
          <a:p>
            <a:pPr marL="514350" indent="-514350">
              <a:buFont typeface="+mj-lt"/>
              <a:buAutoNum type="arabicPeriod"/>
            </a:pPr>
            <a:r>
              <a:rPr lang="en-GB" dirty="0"/>
              <a:t>Run the data stream asynchronously, out of band from the control layer.  But superimpose a control plane that watches the data and notifies the application when it is safe to deliver messages.</a:t>
            </a:r>
          </a:p>
          <a:p>
            <a:pPr marL="514350" indent="-514350">
              <a:buFont typeface="+mj-lt"/>
              <a:buAutoNum type="arabicPeriod"/>
            </a:pPr>
            <a:r>
              <a:rPr lang="en-GB" dirty="0"/>
              <a:t>The notifications will be in identical order at all replicas.</a:t>
            </a:r>
          </a:p>
        </p:txBody>
      </p:sp>
      <p:sp>
        <p:nvSpPr>
          <p:cNvPr id="4" name="Slide Number Placeholder 3"/>
          <p:cNvSpPr>
            <a:spLocks noGrp="1"/>
          </p:cNvSpPr>
          <p:nvPr>
            <p:ph type="sldNum" sz="quarter" idx="12"/>
          </p:nvPr>
        </p:nvSpPr>
        <p:spPr/>
        <p:txBody>
          <a:bodyPr/>
          <a:lstStyle/>
          <a:p>
            <a:fld id="{26165642-2DC6-4995-8FB3-76453B93C11F}" type="slidenum">
              <a:rPr lang="en-US" smtClean="0"/>
              <a:pPr/>
              <a:t>30</a:t>
            </a:fld>
            <a:endParaRPr lang="en-US"/>
          </a:p>
        </p:txBody>
      </p:sp>
    </p:spTree>
    <p:extLst>
      <p:ext uri="{BB962C8B-B14F-4D97-AF65-F5344CB8AC3E}">
        <p14:creationId xmlns:p14="http://schemas.microsoft.com/office/powerpoint/2010/main" val="1680084711"/>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RDMA RELIABLE UNICAST</a:t>
            </a:r>
          </a:p>
        </p:txBody>
      </p:sp>
      <p:sp>
        <p:nvSpPr>
          <p:cNvPr id="3" name="Content Placeholder 2"/>
          <p:cNvSpPr>
            <a:spLocks noGrp="1"/>
          </p:cNvSpPr>
          <p:nvPr>
            <p:ph idx="1"/>
          </p:nvPr>
        </p:nvSpPr>
        <p:spPr/>
        <p:txBody>
          <a:bodyPr>
            <a:normAutofit/>
          </a:bodyPr>
          <a:lstStyle/>
          <a:p>
            <a:r>
              <a:rPr lang="en-US" dirty="0"/>
              <a:t>RDMA: Direct </a:t>
            </a:r>
            <a:r>
              <a:rPr lang="en-US" b="1" u="sng" dirty="0"/>
              <a:t>zero copy</a:t>
            </a:r>
            <a:r>
              <a:rPr lang="en-US" dirty="0"/>
              <a:t> from source memory to destination memory</a:t>
            </a:r>
          </a:p>
          <a:p>
            <a:r>
              <a:rPr lang="en-US" dirty="0"/>
              <a:t>  </a:t>
            </a:r>
          </a:p>
          <a:p>
            <a:r>
              <a:rPr lang="en-US" dirty="0"/>
              <a:t>Can actually transfer data to a remote machine faster than a local machine can do local copying.</a:t>
            </a:r>
          </a:p>
          <a:p>
            <a:endParaRPr lang="en-US" dirty="0"/>
          </a:p>
          <a:p>
            <a:r>
              <a:rPr lang="en-US" dirty="0"/>
              <a:t>Like TCP, RDMA is reliable: if something goes wrong, the sender or receiver gets an exception.  This only happens if one end crashes</a:t>
            </a:r>
          </a:p>
        </p:txBody>
      </p:sp>
      <p:sp>
        <p:nvSpPr>
          <p:cNvPr id="8" name="Slide Number Placeholder 7"/>
          <p:cNvSpPr>
            <a:spLocks noGrp="1"/>
          </p:cNvSpPr>
          <p:nvPr>
            <p:ph type="sldNum" sz="quarter" idx="12"/>
          </p:nvPr>
        </p:nvSpPr>
        <p:spPr/>
        <p:txBody>
          <a:bodyPr/>
          <a:lstStyle/>
          <a:p>
            <a:fld id="{68D07F32-46C4-4208-99D8-39044A86A287}" type="slidenum">
              <a:rPr lang="en-US" smtClean="0"/>
              <a:pPr/>
              <a:t>31</a:t>
            </a:fld>
            <a:endParaRPr lang="en-US"/>
          </a:p>
        </p:txBody>
      </p:sp>
      <p:sp>
        <p:nvSpPr>
          <p:cNvPr id="4" name="TextBox 3"/>
          <p:cNvSpPr txBox="1"/>
          <p:nvPr/>
        </p:nvSpPr>
        <p:spPr>
          <a:xfrm>
            <a:off x="8603322" y="370417"/>
            <a:ext cx="797013" cy="369332"/>
          </a:xfrm>
          <a:prstGeom prst="rect">
            <a:avLst/>
          </a:prstGeom>
          <a:solidFill>
            <a:srgbClr val="FFFF00"/>
          </a:solidFill>
          <a:ln>
            <a:solidFill>
              <a:srgbClr val="002060"/>
            </a:solidFill>
          </a:ln>
        </p:spPr>
        <p:txBody>
          <a:bodyPr wrap="none" rtlCol="0">
            <a:spAutoFit/>
          </a:bodyPr>
          <a:lstStyle/>
          <a:p>
            <a:r>
              <a:rPr lang="en-US" dirty="0"/>
              <a:t>Source</a:t>
            </a:r>
          </a:p>
        </p:txBody>
      </p:sp>
      <p:sp>
        <p:nvSpPr>
          <p:cNvPr id="6" name="Freeform 5"/>
          <p:cNvSpPr/>
          <p:nvPr/>
        </p:nvSpPr>
        <p:spPr>
          <a:xfrm>
            <a:off x="9028835" y="795930"/>
            <a:ext cx="1910281" cy="434598"/>
          </a:xfrm>
          <a:custGeom>
            <a:avLst/>
            <a:gdLst>
              <a:gd name="connsiteX0" fmla="*/ 0 w 1910281"/>
              <a:gd name="connsiteY0" fmla="*/ 18107 h 434598"/>
              <a:gd name="connsiteX1" fmla="*/ 860079 w 1910281"/>
              <a:gd name="connsiteY1" fmla="*/ 434566 h 434598"/>
              <a:gd name="connsiteX2" fmla="*/ 1910281 w 1910281"/>
              <a:gd name="connsiteY2" fmla="*/ 0 h 434598"/>
            </a:gdLst>
            <a:ahLst/>
            <a:cxnLst>
              <a:cxn ang="0">
                <a:pos x="connsiteX0" y="connsiteY0"/>
              </a:cxn>
              <a:cxn ang="0">
                <a:pos x="connsiteX1" y="connsiteY1"/>
              </a:cxn>
              <a:cxn ang="0">
                <a:pos x="connsiteX2" y="connsiteY2"/>
              </a:cxn>
            </a:cxnLst>
            <a:rect l="l" t="t" r="r" b="b"/>
            <a:pathLst>
              <a:path w="1910281" h="434598">
                <a:moveTo>
                  <a:pt x="0" y="18107"/>
                </a:moveTo>
                <a:cubicBezTo>
                  <a:pt x="270849" y="227845"/>
                  <a:pt x="541699" y="437584"/>
                  <a:pt x="860079" y="434566"/>
                </a:cubicBezTo>
                <a:cubicBezTo>
                  <a:pt x="1178459" y="431548"/>
                  <a:pt x="1544370" y="215774"/>
                  <a:pt x="1910281" y="0"/>
                </a:cubicBezTo>
              </a:path>
            </a:pathLst>
          </a:custGeom>
          <a:noFill/>
          <a:ln w="762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209904" y="1230528"/>
            <a:ext cx="1403287" cy="369332"/>
          </a:xfrm>
          <a:prstGeom prst="rect">
            <a:avLst/>
          </a:prstGeom>
          <a:noFill/>
        </p:spPr>
        <p:txBody>
          <a:bodyPr wrap="square" rtlCol="0">
            <a:spAutoFit/>
          </a:bodyPr>
          <a:lstStyle/>
          <a:p>
            <a:pPr algn="ctr"/>
            <a:r>
              <a:rPr lang="en-US" dirty="0"/>
              <a:t>Optical link</a:t>
            </a:r>
          </a:p>
        </p:txBody>
      </p:sp>
      <p:sp>
        <p:nvSpPr>
          <p:cNvPr id="10" name="TextBox 9"/>
          <p:cNvSpPr txBox="1"/>
          <p:nvPr/>
        </p:nvSpPr>
        <p:spPr>
          <a:xfrm>
            <a:off x="11051935" y="436624"/>
            <a:ext cx="835485" cy="369332"/>
          </a:xfrm>
          <a:prstGeom prst="rect">
            <a:avLst/>
          </a:prstGeom>
          <a:solidFill>
            <a:srgbClr val="FFFF00"/>
          </a:solidFill>
          <a:ln>
            <a:solidFill>
              <a:srgbClr val="002060"/>
            </a:solidFill>
          </a:ln>
        </p:spPr>
        <p:txBody>
          <a:bodyPr wrap="none" rtlCol="0">
            <a:spAutoFit/>
          </a:bodyPr>
          <a:lstStyle/>
          <a:p>
            <a:r>
              <a:rPr lang="en-US" dirty="0"/>
              <a:t>  </a:t>
            </a:r>
            <a:r>
              <a:rPr lang="en-US" dirty="0" err="1"/>
              <a:t>Dest</a:t>
            </a:r>
            <a:r>
              <a:rPr lang="en-US" dirty="0"/>
              <a:t>  </a:t>
            </a:r>
          </a:p>
        </p:txBody>
      </p:sp>
      <p:sp>
        <p:nvSpPr>
          <p:cNvPr id="12" name="TextBox 11"/>
          <p:cNvSpPr txBox="1"/>
          <p:nvPr/>
        </p:nvSpPr>
        <p:spPr>
          <a:xfrm>
            <a:off x="10899535" y="1110756"/>
            <a:ext cx="1140285" cy="369332"/>
          </a:xfrm>
          <a:prstGeom prst="rect">
            <a:avLst/>
          </a:prstGeom>
          <a:noFill/>
        </p:spPr>
        <p:txBody>
          <a:bodyPr wrap="square" rtlCol="0">
            <a:spAutoFit/>
          </a:bodyPr>
          <a:lstStyle/>
          <a:p>
            <a:pPr algn="ctr"/>
            <a:r>
              <a:rPr lang="en-US" i="1" dirty="0"/>
              <a:t>Unicast</a:t>
            </a:r>
          </a:p>
        </p:txBody>
      </p:sp>
    </p:spTree>
    <p:extLst>
      <p:ext uri="{BB962C8B-B14F-4D97-AF65-F5344CB8AC3E}">
        <p14:creationId xmlns:p14="http://schemas.microsoft.com/office/powerpoint/2010/main" val="3039006903"/>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1069135" cy="1499616"/>
          </a:xfrm>
        </p:spPr>
        <p:txBody>
          <a:bodyPr/>
          <a:lstStyle/>
          <a:p>
            <a:r>
              <a:rPr lang="en-US" dirty="0"/>
              <a:t>RDM</a:t>
            </a:r>
            <a:r>
              <a:rPr lang="en-US" u="sng" dirty="0"/>
              <a:t>C</a:t>
            </a:r>
            <a:r>
              <a:rPr lang="en-US" dirty="0"/>
              <a:t>: AN RDMA </a:t>
            </a:r>
            <a:r>
              <a:rPr lang="en-US" u="sng" dirty="0"/>
              <a:t>Multicast</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304" y="2424617"/>
            <a:ext cx="4083878" cy="32437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0074" y="2424618"/>
            <a:ext cx="4198191" cy="32437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4291" y="2424617"/>
            <a:ext cx="3368874" cy="3243731"/>
          </a:xfrm>
          <a:prstGeom prst="rect">
            <a:avLst/>
          </a:prstGeom>
          <a:no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603322" y="370417"/>
            <a:ext cx="797013" cy="369332"/>
          </a:xfrm>
          <a:prstGeom prst="rect">
            <a:avLst/>
          </a:prstGeom>
          <a:solidFill>
            <a:srgbClr val="FFFF00"/>
          </a:solidFill>
          <a:ln>
            <a:solidFill>
              <a:srgbClr val="002060"/>
            </a:solidFill>
          </a:ln>
        </p:spPr>
        <p:txBody>
          <a:bodyPr wrap="none" rtlCol="0">
            <a:spAutoFit/>
          </a:bodyPr>
          <a:lstStyle/>
          <a:p>
            <a:r>
              <a:rPr lang="en-US" dirty="0"/>
              <a:t>Source</a:t>
            </a:r>
          </a:p>
        </p:txBody>
      </p:sp>
      <p:sp>
        <p:nvSpPr>
          <p:cNvPr id="9" name="TextBox 8"/>
          <p:cNvSpPr txBox="1"/>
          <p:nvPr/>
        </p:nvSpPr>
        <p:spPr>
          <a:xfrm>
            <a:off x="10747135" y="131824"/>
            <a:ext cx="835485" cy="369332"/>
          </a:xfrm>
          <a:prstGeom prst="rect">
            <a:avLst/>
          </a:prstGeom>
          <a:solidFill>
            <a:srgbClr val="FFFF00"/>
          </a:solidFill>
          <a:ln>
            <a:solidFill>
              <a:srgbClr val="002060"/>
            </a:solidFill>
          </a:ln>
        </p:spPr>
        <p:txBody>
          <a:bodyPr wrap="none" rtlCol="0">
            <a:spAutoFit/>
          </a:bodyPr>
          <a:lstStyle/>
          <a:p>
            <a:r>
              <a:rPr lang="en-US" dirty="0"/>
              <a:t>  </a:t>
            </a:r>
            <a:r>
              <a:rPr lang="en-US" dirty="0" err="1"/>
              <a:t>Dest</a:t>
            </a:r>
            <a:r>
              <a:rPr lang="en-US" dirty="0"/>
              <a:t>  </a:t>
            </a:r>
          </a:p>
        </p:txBody>
      </p:sp>
      <p:sp>
        <p:nvSpPr>
          <p:cNvPr id="12" name="TextBox 11"/>
          <p:cNvSpPr txBox="1"/>
          <p:nvPr/>
        </p:nvSpPr>
        <p:spPr>
          <a:xfrm>
            <a:off x="10899535" y="284224"/>
            <a:ext cx="835485" cy="369332"/>
          </a:xfrm>
          <a:prstGeom prst="rect">
            <a:avLst/>
          </a:prstGeom>
          <a:solidFill>
            <a:srgbClr val="FFFF00"/>
          </a:solidFill>
          <a:ln>
            <a:solidFill>
              <a:srgbClr val="002060"/>
            </a:solidFill>
          </a:ln>
        </p:spPr>
        <p:txBody>
          <a:bodyPr wrap="none" rtlCol="0">
            <a:spAutoFit/>
          </a:bodyPr>
          <a:lstStyle/>
          <a:p>
            <a:r>
              <a:rPr lang="en-US" dirty="0"/>
              <a:t>  </a:t>
            </a:r>
            <a:r>
              <a:rPr lang="en-US" dirty="0" err="1"/>
              <a:t>Dest</a:t>
            </a:r>
            <a:r>
              <a:rPr lang="en-US" dirty="0"/>
              <a:t>  </a:t>
            </a:r>
          </a:p>
        </p:txBody>
      </p:sp>
      <p:sp>
        <p:nvSpPr>
          <p:cNvPr id="13" name="TextBox 12"/>
          <p:cNvSpPr txBox="1"/>
          <p:nvPr/>
        </p:nvSpPr>
        <p:spPr>
          <a:xfrm>
            <a:off x="11051935" y="436624"/>
            <a:ext cx="835485" cy="369332"/>
          </a:xfrm>
          <a:prstGeom prst="rect">
            <a:avLst/>
          </a:prstGeom>
          <a:solidFill>
            <a:srgbClr val="FFFF00"/>
          </a:solidFill>
          <a:ln>
            <a:solidFill>
              <a:srgbClr val="002060"/>
            </a:solidFill>
          </a:ln>
        </p:spPr>
        <p:txBody>
          <a:bodyPr wrap="none" rtlCol="0">
            <a:spAutoFit/>
          </a:bodyPr>
          <a:lstStyle/>
          <a:p>
            <a:r>
              <a:rPr lang="en-US" dirty="0"/>
              <a:t>  </a:t>
            </a:r>
            <a:r>
              <a:rPr lang="en-US" dirty="0" err="1"/>
              <a:t>Dest</a:t>
            </a:r>
            <a:r>
              <a:rPr lang="en-US" dirty="0"/>
              <a:t>  </a:t>
            </a:r>
          </a:p>
        </p:txBody>
      </p:sp>
      <p:sp>
        <p:nvSpPr>
          <p:cNvPr id="14" name="TextBox 13"/>
          <p:cNvSpPr txBox="1"/>
          <p:nvPr/>
        </p:nvSpPr>
        <p:spPr>
          <a:xfrm>
            <a:off x="11204335" y="589024"/>
            <a:ext cx="835485" cy="369332"/>
          </a:xfrm>
          <a:prstGeom prst="rect">
            <a:avLst/>
          </a:prstGeom>
          <a:solidFill>
            <a:srgbClr val="FFFF00"/>
          </a:solidFill>
          <a:ln>
            <a:solidFill>
              <a:srgbClr val="002060"/>
            </a:solidFill>
          </a:ln>
        </p:spPr>
        <p:txBody>
          <a:bodyPr wrap="none" rtlCol="0">
            <a:spAutoFit/>
          </a:bodyPr>
          <a:lstStyle/>
          <a:p>
            <a:r>
              <a:rPr lang="en-US" dirty="0"/>
              <a:t>  </a:t>
            </a:r>
            <a:r>
              <a:rPr lang="en-US" dirty="0" err="1"/>
              <a:t>Dest</a:t>
            </a:r>
            <a:r>
              <a:rPr lang="en-US" dirty="0"/>
              <a:t>  </a:t>
            </a:r>
          </a:p>
        </p:txBody>
      </p:sp>
      <p:sp>
        <p:nvSpPr>
          <p:cNvPr id="16" name="TextBox 15"/>
          <p:cNvSpPr txBox="1"/>
          <p:nvPr/>
        </p:nvSpPr>
        <p:spPr>
          <a:xfrm>
            <a:off x="10932553" y="1099248"/>
            <a:ext cx="1140285" cy="369332"/>
          </a:xfrm>
          <a:prstGeom prst="rect">
            <a:avLst/>
          </a:prstGeom>
          <a:noFill/>
        </p:spPr>
        <p:txBody>
          <a:bodyPr wrap="square" rtlCol="0">
            <a:spAutoFit/>
          </a:bodyPr>
          <a:lstStyle/>
          <a:p>
            <a:pPr algn="ctr"/>
            <a:r>
              <a:rPr lang="en-US" i="1" dirty="0"/>
              <a:t>Multicast</a:t>
            </a:r>
          </a:p>
        </p:txBody>
      </p:sp>
      <p:cxnSp>
        <p:nvCxnSpPr>
          <p:cNvPr id="6" name="Straight Arrow Connector 5"/>
          <p:cNvCxnSpPr/>
          <p:nvPr/>
        </p:nvCxnSpPr>
        <p:spPr>
          <a:xfrm flipV="1">
            <a:off x="9400335" y="436624"/>
            <a:ext cx="1134583" cy="148592"/>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9416698" y="604315"/>
            <a:ext cx="1140958" cy="3808"/>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396597" y="583486"/>
            <a:ext cx="1198138" cy="22247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99244" y="5723326"/>
            <a:ext cx="3800543" cy="461665"/>
          </a:xfrm>
          <a:prstGeom prst="rect">
            <a:avLst/>
          </a:prstGeom>
          <a:noFill/>
        </p:spPr>
        <p:txBody>
          <a:bodyPr wrap="square" rtlCol="0">
            <a:spAutoFit/>
          </a:bodyPr>
          <a:lstStyle/>
          <a:p>
            <a:pPr algn="ctr"/>
            <a:r>
              <a:rPr lang="en-US" sz="2400" b="1" i="1" dirty="0"/>
              <a:t>Binomial Tree</a:t>
            </a:r>
          </a:p>
        </p:txBody>
      </p:sp>
      <p:sp>
        <p:nvSpPr>
          <p:cNvPr id="25" name="TextBox 24"/>
          <p:cNvSpPr txBox="1"/>
          <p:nvPr/>
        </p:nvSpPr>
        <p:spPr>
          <a:xfrm>
            <a:off x="4376676" y="5734057"/>
            <a:ext cx="3800543" cy="461665"/>
          </a:xfrm>
          <a:prstGeom prst="rect">
            <a:avLst/>
          </a:prstGeom>
          <a:noFill/>
        </p:spPr>
        <p:txBody>
          <a:bodyPr wrap="square" rtlCol="0">
            <a:spAutoFit/>
          </a:bodyPr>
          <a:lstStyle/>
          <a:p>
            <a:pPr algn="ctr"/>
            <a:r>
              <a:rPr lang="en-US" sz="2400" b="1" i="1" dirty="0"/>
              <a:t>Binomial Pipeline</a:t>
            </a:r>
          </a:p>
        </p:txBody>
      </p:sp>
      <p:sp>
        <p:nvSpPr>
          <p:cNvPr id="26" name="TextBox 25"/>
          <p:cNvSpPr txBox="1"/>
          <p:nvPr/>
        </p:nvSpPr>
        <p:spPr>
          <a:xfrm>
            <a:off x="8239277" y="5776187"/>
            <a:ext cx="3800543" cy="461665"/>
          </a:xfrm>
          <a:prstGeom prst="rect">
            <a:avLst/>
          </a:prstGeom>
          <a:noFill/>
        </p:spPr>
        <p:txBody>
          <a:bodyPr wrap="square" rtlCol="0">
            <a:spAutoFit/>
          </a:bodyPr>
          <a:lstStyle/>
          <a:p>
            <a:pPr algn="ctr"/>
            <a:r>
              <a:rPr lang="en-US" sz="2400" b="1" i="1" dirty="0"/>
              <a:t>Final Step</a:t>
            </a:r>
          </a:p>
        </p:txBody>
      </p:sp>
      <p:sp>
        <p:nvSpPr>
          <p:cNvPr id="21" name="Slide Number Placeholder 20"/>
          <p:cNvSpPr>
            <a:spLocks noGrp="1"/>
          </p:cNvSpPr>
          <p:nvPr>
            <p:ph type="sldNum" sz="quarter" idx="12"/>
          </p:nvPr>
        </p:nvSpPr>
        <p:spPr>
          <a:xfrm>
            <a:off x="10924855" y="6376255"/>
            <a:ext cx="973667" cy="274320"/>
          </a:xfrm>
        </p:spPr>
        <p:txBody>
          <a:bodyPr/>
          <a:lstStyle/>
          <a:p>
            <a:fld id="{26165642-2DC6-4995-8FB3-76453B93C11F}" type="slidenum">
              <a:rPr lang="en-US" smtClean="0"/>
              <a:pPr/>
              <a:t>32</a:t>
            </a:fld>
            <a:endParaRPr lang="en-US" dirty="0"/>
          </a:p>
        </p:txBody>
      </p:sp>
    </p:spTree>
    <p:extLst>
      <p:ext uri="{BB962C8B-B14F-4D97-AF65-F5344CB8AC3E}">
        <p14:creationId xmlns:p14="http://schemas.microsoft.com/office/powerpoint/2010/main" val="232958539"/>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7"/>
                                        </p:tgtEl>
                                        <p:attrNameLst>
                                          <p:attrName>style.visibility</p:attrName>
                                        </p:attrNameLst>
                                      </p:cBhvr>
                                      <p:to>
                                        <p:strVal val="visible"/>
                                      </p:to>
                                    </p:set>
                                    <p:animEffect transition="in" filter="fade">
                                      <p:cBhvr>
                                        <p:cTn id="15" dur="500"/>
                                        <p:tgtEl>
                                          <p:spTgt spid="307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RDMC Mostly Spends Time “in” Hardware</a:t>
            </a:r>
          </a:p>
        </p:txBody>
      </p:sp>
      <p:sp>
        <p:nvSpPr>
          <p:cNvPr id="4" name="Slide Number Placeholder 3"/>
          <p:cNvSpPr>
            <a:spLocks noGrp="1"/>
          </p:cNvSpPr>
          <p:nvPr>
            <p:ph type="sldNum" sz="quarter" idx="12"/>
          </p:nvPr>
        </p:nvSpPr>
        <p:spPr/>
        <p:txBody>
          <a:bodyPr/>
          <a:lstStyle/>
          <a:p>
            <a:fld id="{26165642-2DC6-4995-8FB3-76453B93C11F}" type="slidenum">
              <a:rPr lang="en-US" smtClean="0"/>
              <a:pPr/>
              <a:t>33</a:t>
            </a:fld>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28" y="2084832"/>
            <a:ext cx="4571429" cy="3200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0901" y="2084832"/>
            <a:ext cx="4571429" cy="3200000"/>
          </a:xfrm>
          <a:prstGeom prst="rect">
            <a:avLst/>
          </a:prstGeom>
        </p:spPr>
      </p:pic>
      <p:sp>
        <p:nvSpPr>
          <p:cNvPr id="10" name="TextBox 9"/>
          <p:cNvSpPr txBox="1"/>
          <p:nvPr/>
        </p:nvSpPr>
        <p:spPr>
          <a:xfrm>
            <a:off x="653143" y="5455720"/>
            <a:ext cx="11157857" cy="830997"/>
          </a:xfrm>
          <a:prstGeom prst="rect">
            <a:avLst/>
          </a:prstGeom>
          <a:noFill/>
        </p:spPr>
        <p:txBody>
          <a:bodyPr wrap="square" rtlCol="0">
            <a:spAutoFit/>
          </a:bodyPr>
          <a:lstStyle/>
          <a:p>
            <a:r>
              <a:rPr lang="en-US" sz="2400" dirty="0"/>
              <a:t>Trace a single multicast through our system… Orange is time “waiting for action by software”.  Blue is “RDMA data movement”.</a:t>
            </a:r>
          </a:p>
        </p:txBody>
      </p:sp>
    </p:spTree>
    <p:extLst>
      <p:ext uri="{BB962C8B-B14F-4D97-AF65-F5344CB8AC3E}">
        <p14:creationId xmlns:p14="http://schemas.microsoft.com/office/powerpoint/2010/main" val="184976175"/>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10406-1E8D-41C6-8EF1-0AAF319BCF84}"/>
              </a:ext>
            </a:extLst>
          </p:cNvPr>
          <p:cNvSpPr>
            <a:spLocks noGrp="1"/>
          </p:cNvSpPr>
          <p:nvPr>
            <p:ph type="title"/>
          </p:nvPr>
        </p:nvSpPr>
        <p:spPr/>
        <p:txBody>
          <a:bodyPr/>
          <a:lstStyle/>
          <a:p>
            <a:r>
              <a:rPr lang="en-US" dirty="0"/>
              <a:t>RDMC is incredibly fast, once the pipeline is full</a:t>
            </a:r>
          </a:p>
        </p:txBody>
      </p:sp>
      <p:sp>
        <p:nvSpPr>
          <p:cNvPr id="3" name="Content Placeholder 2">
            <a:extLst>
              <a:ext uri="{FF2B5EF4-FFF2-40B4-BE49-F238E27FC236}">
                <a16:creationId xmlns:a16="http://schemas.microsoft.com/office/drawing/2014/main" id="{A0D66371-EA57-4B63-B138-2871F6D740C4}"/>
              </a:ext>
            </a:extLst>
          </p:cNvPr>
          <p:cNvSpPr>
            <a:spLocks noGrp="1"/>
          </p:cNvSpPr>
          <p:nvPr>
            <p:ph idx="1"/>
          </p:nvPr>
        </p:nvSpPr>
        <p:spPr/>
        <p:txBody>
          <a:bodyPr/>
          <a:lstStyle/>
          <a:p>
            <a:r>
              <a:rPr lang="en-US" dirty="0"/>
              <a:t>Data streams continuously.</a:t>
            </a:r>
          </a:p>
          <a:p>
            <a:endParaRPr lang="en-US" dirty="0"/>
          </a:p>
          <a:p>
            <a:r>
              <a:rPr lang="en-US" dirty="0"/>
              <a:t>Hardware actually does all the hard work.</a:t>
            </a:r>
          </a:p>
          <a:p>
            <a:endParaRPr lang="en-US" dirty="0"/>
          </a:p>
          <a:p>
            <a:pPr marL="0" indent="0">
              <a:buNone/>
            </a:pPr>
            <a:r>
              <a:rPr lang="en-US" dirty="0"/>
              <a:t>But RDMC doesn’t address most of the issues </a:t>
            </a:r>
            <a:r>
              <a:rPr lang="en-US" dirty="0" err="1"/>
              <a:t>Paxos</a:t>
            </a:r>
            <a:r>
              <a:rPr lang="en-US" dirty="0"/>
              <a:t> was invented to solve.  </a:t>
            </a:r>
          </a:p>
          <a:p>
            <a:pPr>
              <a:buFont typeface="Wingdings" panose="05000000000000000000" pitchFamily="2" charset="2"/>
              <a:buChar char="Ø"/>
            </a:pPr>
            <a:r>
              <a:rPr lang="en-US" dirty="0"/>
              <a:t>  If a failure occurs, RDMC can freeze in a messy state.  </a:t>
            </a:r>
          </a:p>
          <a:p>
            <a:pPr>
              <a:buFont typeface="Wingdings" panose="05000000000000000000" pitchFamily="2" charset="2"/>
              <a:buChar char="Ø"/>
            </a:pPr>
            <a:r>
              <a:rPr lang="en-US" dirty="0"/>
              <a:t>  Derecho provides total ordering, membership tracking, and “cleanup”</a:t>
            </a:r>
          </a:p>
        </p:txBody>
      </p:sp>
      <p:sp>
        <p:nvSpPr>
          <p:cNvPr id="4" name="Footer Placeholder 3">
            <a:extLst>
              <a:ext uri="{FF2B5EF4-FFF2-40B4-BE49-F238E27FC236}">
                <a16:creationId xmlns:a16="http://schemas.microsoft.com/office/drawing/2014/main" id="{B95D5D7D-2074-443C-B0AD-684CDB453C8C}"/>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BAD14CD9-9E3F-43B7-ADC7-D8DB4EC6741D}"/>
              </a:ext>
            </a:extLst>
          </p:cNvPr>
          <p:cNvSpPr>
            <a:spLocks noGrp="1"/>
          </p:cNvSpPr>
          <p:nvPr>
            <p:ph type="sldNum" sz="quarter" idx="12"/>
          </p:nvPr>
        </p:nvSpPr>
        <p:spPr/>
        <p:txBody>
          <a:bodyPr/>
          <a:lstStyle/>
          <a:p>
            <a:fld id="{3C974458-8A97-4835-BF79-1FB6D7856C21}" type="slidenum">
              <a:rPr lang="en-US" smtClean="0"/>
              <a:t>34</a:t>
            </a:fld>
            <a:endParaRPr lang="en-US"/>
          </a:p>
        </p:txBody>
      </p:sp>
    </p:spTree>
    <p:extLst>
      <p:ext uri="{BB962C8B-B14F-4D97-AF65-F5344CB8AC3E}">
        <p14:creationId xmlns:p14="http://schemas.microsoft.com/office/powerpoint/2010/main" val="2771201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2ACA3-7299-469F-9BE4-004613DF91A4}"/>
              </a:ext>
            </a:extLst>
          </p:cNvPr>
          <p:cNvSpPr>
            <a:spLocks noGrp="1"/>
          </p:cNvSpPr>
          <p:nvPr>
            <p:ph type="title"/>
          </p:nvPr>
        </p:nvSpPr>
        <p:spPr/>
        <p:txBody>
          <a:bodyPr>
            <a:normAutofit/>
          </a:bodyPr>
          <a:lstStyle/>
          <a:p>
            <a:r>
              <a:rPr lang="en-US" dirty="0"/>
              <a:t>Challenge: Layering </a:t>
            </a:r>
            <a:r>
              <a:rPr lang="en-US" dirty="0" err="1"/>
              <a:t>Paxos</a:t>
            </a:r>
            <a:r>
              <a:rPr lang="en-US" dirty="0"/>
              <a:t> over RDMA</a:t>
            </a:r>
          </a:p>
        </p:txBody>
      </p:sp>
      <p:sp>
        <p:nvSpPr>
          <p:cNvPr id="3" name="Content Placeholder 2">
            <a:extLst>
              <a:ext uri="{FF2B5EF4-FFF2-40B4-BE49-F238E27FC236}">
                <a16:creationId xmlns:a16="http://schemas.microsoft.com/office/drawing/2014/main" id="{BD7728B8-963C-4BA3-95F5-DC9A132962C9}"/>
              </a:ext>
            </a:extLst>
          </p:cNvPr>
          <p:cNvSpPr>
            <a:spLocks noGrp="1"/>
          </p:cNvSpPr>
          <p:nvPr>
            <p:ph idx="1"/>
          </p:nvPr>
        </p:nvSpPr>
        <p:spPr/>
        <p:txBody>
          <a:bodyPr>
            <a:normAutofit/>
          </a:bodyPr>
          <a:lstStyle/>
          <a:p>
            <a:r>
              <a:rPr lang="en-US" dirty="0"/>
              <a:t>We use a novel “monotonic logic” programming approach</a:t>
            </a:r>
          </a:p>
          <a:p>
            <a:pPr>
              <a:buFont typeface="Wingdings" panose="05000000000000000000" pitchFamily="2" charset="2"/>
              <a:buChar char="Ø"/>
            </a:pPr>
            <a:r>
              <a:rPr lang="en-US" dirty="0"/>
              <a:t>  Coded using predicates that, once true, remain true</a:t>
            </a:r>
          </a:p>
          <a:p>
            <a:pPr>
              <a:buFont typeface="Wingdings" panose="05000000000000000000" pitchFamily="2" charset="2"/>
              <a:buChar char="Ø"/>
            </a:pPr>
            <a:r>
              <a:rPr lang="en-US" dirty="0"/>
              <a:t>  Enables a highly asynchronous style of coding</a:t>
            </a:r>
          </a:p>
          <a:p>
            <a:endParaRPr lang="en-US" dirty="0"/>
          </a:p>
          <a:p>
            <a:r>
              <a:rPr lang="en-US" dirty="0"/>
              <a:t>Implemented in an RDMA-based “shared state table”: the SST</a:t>
            </a:r>
          </a:p>
          <a:p>
            <a:endParaRPr lang="en-US" dirty="0"/>
          </a:p>
          <a:p>
            <a:r>
              <a:rPr lang="en-US" dirty="0"/>
              <a:t>Details beyond our scope in today’s talk</a:t>
            </a:r>
          </a:p>
        </p:txBody>
      </p:sp>
      <p:sp>
        <p:nvSpPr>
          <p:cNvPr id="4" name="Slide Number Placeholder 3">
            <a:extLst>
              <a:ext uri="{FF2B5EF4-FFF2-40B4-BE49-F238E27FC236}">
                <a16:creationId xmlns:a16="http://schemas.microsoft.com/office/drawing/2014/main" id="{64C76E29-D371-4FB5-80C0-88165C82E59D}"/>
              </a:ext>
            </a:extLst>
          </p:cNvPr>
          <p:cNvSpPr>
            <a:spLocks noGrp="1"/>
          </p:cNvSpPr>
          <p:nvPr>
            <p:ph type="sldNum" sz="quarter" idx="12"/>
          </p:nvPr>
        </p:nvSpPr>
        <p:spPr/>
        <p:txBody>
          <a:bodyPr/>
          <a:lstStyle/>
          <a:p>
            <a:fld id="{26165642-2DC6-4995-8FB3-76453B93C11F}" type="slidenum">
              <a:rPr lang="en-US" smtClean="0"/>
              <a:pPr/>
              <a:t>35</a:t>
            </a:fld>
            <a:endParaRPr lang="en-US"/>
          </a:p>
        </p:txBody>
      </p:sp>
    </p:spTree>
    <p:extLst>
      <p:ext uri="{BB962C8B-B14F-4D97-AF65-F5344CB8AC3E}">
        <p14:creationId xmlns:p14="http://schemas.microsoft.com/office/powerpoint/2010/main" val="2810135774"/>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 name="Table 99"/>
          <p:cNvGraphicFramePr>
            <a:graphicFrameLocks noGrp="1"/>
          </p:cNvGraphicFramePr>
          <p:nvPr>
            <p:extLst/>
          </p:nvPr>
        </p:nvGraphicFramePr>
        <p:xfrm>
          <a:off x="5046514" y="4294353"/>
          <a:ext cx="6676563" cy="1375508"/>
        </p:xfrm>
        <a:graphic>
          <a:graphicData uri="http://schemas.openxmlformats.org/drawingml/2006/table">
            <a:tbl>
              <a:tblPr firstRow="1" bandRow="1">
                <a:tableStyleId>{5940675A-B579-460E-94D1-54222C63F5DA}</a:tableStyleId>
              </a:tblPr>
              <a:tblGrid>
                <a:gridCol w="447902">
                  <a:extLst>
                    <a:ext uri="{9D8B030D-6E8A-4147-A177-3AD203B41FA5}">
                      <a16:colId xmlns:a16="http://schemas.microsoft.com/office/drawing/2014/main" val="20000"/>
                    </a:ext>
                  </a:extLst>
                </a:gridCol>
                <a:gridCol w="427241">
                  <a:extLst>
                    <a:ext uri="{9D8B030D-6E8A-4147-A177-3AD203B41FA5}">
                      <a16:colId xmlns:a16="http://schemas.microsoft.com/office/drawing/2014/main" val="20001"/>
                    </a:ext>
                  </a:extLst>
                </a:gridCol>
                <a:gridCol w="427241">
                  <a:extLst>
                    <a:ext uri="{9D8B030D-6E8A-4147-A177-3AD203B41FA5}">
                      <a16:colId xmlns:a16="http://schemas.microsoft.com/office/drawing/2014/main" val="20002"/>
                    </a:ext>
                  </a:extLst>
                </a:gridCol>
                <a:gridCol w="427241">
                  <a:extLst>
                    <a:ext uri="{9D8B030D-6E8A-4147-A177-3AD203B41FA5}">
                      <a16:colId xmlns:a16="http://schemas.microsoft.com/office/drawing/2014/main" val="20003"/>
                    </a:ext>
                  </a:extLst>
                </a:gridCol>
                <a:gridCol w="942336">
                  <a:extLst>
                    <a:ext uri="{9D8B030D-6E8A-4147-A177-3AD203B41FA5}">
                      <a16:colId xmlns:a16="http://schemas.microsoft.com/office/drawing/2014/main" val="20004"/>
                    </a:ext>
                  </a:extLst>
                </a:gridCol>
                <a:gridCol w="937846">
                  <a:extLst>
                    <a:ext uri="{9D8B030D-6E8A-4147-A177-3AD203B41FA5}">
                      <a16:colId xmlns:a16="http://schemas.microsoft.com/office/drawing/2014/main" val="20005"/>
                    </a:ext>
                  </a:extLst>
                </a:gridCol>
                <a:gridCol w="862818">
                  <a:extLst>
                    <a:ext uri="{9D8B030D-6E8A-4147-A177-3AD203B41FA5}">
                      <a16:colId xmlns:a16="http://schemas.microsoft.com/office/drawing/2014/main" val="20006"/>
                    </a:ext>
                  </a:extLst>
                </a:gridCol>
                <a:gridCol w="427241">
                  <a:extLst>
                    <a:ext uri="{9D8B030D-6E8A-4147-A177-3AD203B41FA5}">
                      <a16:colId xmlns:a16="http://schemas.microsoft.com/office/drawing/2014/main" val="20007"/>
                    </a:ext>
                  </a:extLst>
                </a:gridCol>
                <a:gridCol w="427241">
                  <a:extLst>
                    <a:ext uri="{9D8B030D-6E8A-4147-A177-3AD203B41FA5}">
                      <a16:colId xmlns:a16="http://schemas.microsoft.com/office/drawing/2014/main" val="20008"/>
                    </a:ext>
                  </a:extLst>
                </a:gridCol>
                <a:gridCol w="427241">
                  <a:extLst>
                    <a:ext uri="{9D8B030D-6E8A-4147-A177-3AD203B41FA5}">
                      <a16:colId xmlns:a16="http://schemas.microsoft.com/office/drawing/2014/main" val="20009"/>
                    </a:ext>
                  </a:extLst>
                </a:gridCol>
                <a:gridCol w="922215">
                  <a:extLst>
                    <a:ext uri="{9D8B030D-6E8A-4147-A177-3AD203B41FA5}">
                      <a16:colId xmlns:a16="http://schemas.microsoft.com/office/drawing/2014/main" val="20010"/>
                    </a:ext>
                  </a:extLst>
                </a:gridCol>
              </a:tblGrid>
              <a:tr h="343877">
                <a:tc>
                  <a:txBody>
                    <a:bodyPr/>
                    <a:lstStyle/>
                    <a:p>
                      <a:pPr algn="ctr"/>
                      <a:endParaRPr lang="en-US" sz="1000" b="1" dirty="0">
                        <a:latin typeface="Times New Roman" panose="02020603050405020304" pitchFamily="18" charset="0"/>
                        <a:cs typeface="Times New Roman" panose="02020603050405020304" pitchFamily="18" charset="0"/>
                      </a:endParaRPr>
                    </a:p>
                  </a:txBody>
                  <a:tcPr marL="187569" marR="187569" marT="93785" marB="93785">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US" sz="1000" b="1" dirty="0">
                          <a:latin typeface="Times New Roman" panose="02020603050405020304" pitchFamily="18" charset="0"/>
                          <a:cs typeface="Times New Roman" panose="02020603050405020304" pitchFamily="18" charset="0"/>
                        </a:rPr>
                        <a:t>Suspected</a:t>
                      </a:r>
                    </a:p>
                  </a:txBody>
                  <a:tcPr marL="187569" marR="187569" marT="93785" marB="93785">
                    <a:lnL w="12700" cap="flat" cmpd="sng" algn="ctr">
                      <a:solidFill>
                        <a:schemeClr val="tx1"/>
                      </a:solidFill>
                      <a:prstDash val="solid"/>
                      <a:round/>
                      <a:headEnd type="none" w="med" len="med"/>
                      <a:tailEnd type="none" w="med" len="med"/>
                    </a:lnL>
                    <a:solidFill>
                      <a:schemeClr val="bg1"/>
                    </a:solidFill>
                  </a:tcPr>
                </a:tc>
                <a:tc hMerge="1">
                  <a:txBody>
                    <a:bodyPr/>
                    <a:lstStyle/>
                    <a:p>
                      <a:endParaRPr lang="en-US" dirty="0"/>
                    </a:p>
                  </a:txBody>
                  <a:tcPr/>
                </a:tc>
                <a:tc hMerge="1">
                  <a:txBody>
                    <a:bodyPr/>
                    <a:lstStyle/>
                    <a:p>
                      <a:endParaRPr lang="en-US" dirty="0"/>
                    </a:p>
                  </a:txBody>
                  <a:tcPr/>
                </a:tc>
                <a:tc>
                  <a:txBody>
                    <a:bodyPr/>
                    <a:lstStyle/>
                    <a:p>
                      <a:pPr algn="ctr"/>
                      <a:r>
                        <a:rPr lang="en-US" sz="1000" b="1" dirty="0">
                          <a:latin typeface="Times New Roman" panose="02020603050405020304" pitchFamily="18" charset="0"/>
                          <a:cs typeface="Times New Roman" panose="02020603050405020304" pitchFamily="18" charset="0"/>
                        </a:rPr>
                        <a:t>Proposal</a:t>
                      </a:r>
                    </a:p>
                  </a:txBody>
                  <a:tcPr marL="187569" marR="187569" marT="93785" marB="93785">
                    <a:solidFill>
                      <a:schemeClr val="bg1"/>
                    </a:solidFill>
                  </a:tcPr>
                </a:tc>
                <a:tc>
                  <a:txBody>
                    <a:bodyPr/>
                    <a:lstStyle/>
                    <a:p>
                      <a:pPr algn="ctr"/>
                      <a:r>
                        <a:rPr lang="en-US" sz="1000" b="1" dirty="0" err="1">
                          <a:latin typeface="Times New Roman" panose="02020603050405020304" pitchFamily="18" charset="0"/>
                          <a:cs typeface="Times New Roman" panose="02020603050405020304" pitchFamily="18" charset="0"/>
                        </a:rPr>
                        <a:t>nCommit</a:t>
                      </a:r>
                      <a:endParaRPr lang="en-US" sz="1000" b="1" dirty="0">
                        <a:latin typeface="Times New Roman" panose="02020603050405020304" pitchFamily="18" charset="0"/>
                        <a:cs typeface="Times New Roman" panose="02020603050405020304" pitchFamily="18" charset="0"/>
                      </a:endParaRPr>
                    </a:p>
                  </a:txBody>
                  <a:tcPr marL="187569" marR="187569" marT="93785" marB="93785">
                    <a:solidFill>
                      <a:schemeClr val="bg1"/>
                    </a:solidFill>
                  </a:tcPr>
                </a:tc>
                <a:tc>
                  <a:txBody>
                    <a:bodyPr/>
                    <a:lstStyle/>
                    <a:p>
                      <a:pPr algn="ctr"/>
                      <a:r>
                        <a:rPr lang="en-US" sz="1000" b="1" dirty="0" err="1">
                          <a:latin typeface="Times New Roman" panose="02020603050405020304" pitchFamily="18" charset="0"/>
                          <a:cs typeface="Times New Roman" panose="02020603050405020304" pitchFamily="18" charset="0"/>
                        </a:rPr>
                        <a:t>Acked</a:t>
                      </a:r>
                      <a:endParaRPr lang="en-US" sz="1000" b="1" dirty="0">
                        <a:latin typeface="Times New Roman" panose="02020603050405020304" pitchFamily="18" charset="0"/>
                        <a:cs typeface="Times New Roman" panose="02020603050405020304" pitchFamily="18" charset="0"/>
                      </a:endParaRPr>
                    </a:p>
                  </a:txBody>
                  <a:tcPr marL="187569" marR="187569" marT="93785" marB="93785">
                    <a:solidFill>
                      <a:schemeClr val="bg1"/>
                    </a:solidFill>
                  </a:tcPr>
                </a:tc>
                <a:tc gridSpan="3">
                  <a:txBody>
                    <a:bodyPr/>
                    <a:lstStyle/>
                    <a:p>
                      <a:pPr algn="ctr"/>
                      <a:r>
                        <a:rPr lang="en-US" sz="1000" b="1" dirty="0" err="1">
                          <a:latin typeface="Times New Roman" panose="02020603050405020304" pitchFamily="18" charset="0"/>
                          <a:cs typeface="Times New Roman" panose="02020603050405020304" pitchFamily="18" charset="0"/>
                        </a:rPr>
                        <a:t>nReceived</a:t>
                      </a:r>
                      <a:endParaRPr lang="en-US" sz="1000" b="1" dirty="0">
                        <a:latin typeface="Times New Roman" panose="02020603050405020304" pitchFamily="18" charset="0"/>
                        <a:cs typeface="Times New Roman" panose="02020603050405020304" pitchFamily="18" charset="0"/>
                      </a:endParaRPr>
                    </a:p>
                  </a:txBody>
                  <a:tcPr marL="187569" marR="187569" marT="93785" marB="93785">
                    <a:solidFill>
                      <a:schemeClr val="bg1"/>
                    </a:solidFill>
                  </a:tcPr>
                </a:tc>
                <a:tc hMerge="1">
                  <a:txBody>
                    <a:bodyPr/>
                    <a:lstStyle/>
                    <a:p>
                      <a:endParaRPr lang="en-US"/>
                    </a:p>
                  </a:txBody>
                  <a:tcPr/>
                </a:tc>
                <a:tc hMerge="1">
                  <a:txBody>
                    <a:bodyPr/>
                    <a:lstStyle/>
                    <a:p>
                      <a:endParaRPr lang="en-US"/>
                    </a:p>
                  </a:txBody>
                  <a:tcPr/>
                </a:tc>
                <a:tc>
                  <a:txBody>
                    <a:bodyPr/>
                    <a:lstStyle/>
                    <a:p>
                      <a:pPr algn="ctr"/>
                      <a:r>
                        <a:rPr lang="en-US" sz="1000" b="1" dirty="0">
                          <a:latin typeface="Times New Roman" panose="02020603050405020304" pitchFamily="18" charset="0"/>
                          <a:cs typeface="Times New Roman" panose="02020603050405020304" pitchFamily="18" charset="0"/>
                        </a:rPr>
                        <a:t>Wedged</a:t>
                      </a:r>
                    </a:p>
                  </a:txBody>
                  <a:tcPr marL="187569" marR="187569" marT="93785" marB="93785">
                    <a:solidFill>
                      <a:schemeClr val="bg1"/>
                    </a:solidFill>
                  </a:tcPr>
                </a:tc>
                <a:extLst>
                  <a:ext uri="{0D108BD9-81ED-4DB2-BD59-A6C34878D82A}">
                    <a16:rowId xmlns:a16="http://schemas.microsoft.com/office/drawing/2014/main" val="10000"/>
                  </a:ext>
                </a:extLst>
              </a:tr>
              <a:tr h="343877">
                <a:tc>
                  <a:txBody>
                    <a:bodyPr/>
                    <a:lstStyle/>
                    <a:p>
                      <a:pPr algn="ctr"/>
                      <a:r>
                        <a:rPr lang="en-US" sz="1000" b="1" dirty="0">
                          <a:latin typeface="Times New Roman" panose="02020603050405020304" pitchFamily="18" charset="0"/>
                          <a:cs typeface="Times New Roman" panose="02020603050405020304" pitchFamily="18" charset="0"/>
                        </a:rPr>
                        <a:t>A</a:t>
                      </a:r>
                    </a:p>
                  </a:txBody>
                  <a:tcPr marL="187569" marR="187569" marT="93785" marB="93785">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000" b="1" dirty="0">
                          <a:latin typeface="Times New Roman" panose="02020603050405020304" pitchFamily="18" charset="0"/>
                          <a:cs typeface="Times New Roman" panose="02020603050405020304" pitchFamily="18" charset="0"/>
                        </a:rPr>
                        <a:t>F</a:t>
                      </a:r>
                    </a:p>
                  </a:txBody>
                  <a:tcPr marL="187569" marR="187569" marT="93785" marB="93785">
                    <a:lnL w="12700" cap="flat" cmpd="sng" algn="ctr">
                      <a:solidFill>
                        <a:schemeClr val="tx1"/>
                      </a:solidFill>
                      <a:prstDash val="solid"/>
                      <a:round/>
                      <a:headEnd type="none" w="med" len="med"/>
                      <a:tailEnd type="none" w="med" len="med"/>
                    </a:lnL>
                  </a:tcPr>
                </a:tc>
                <a:tc>
                  <a:txBody>
                    <a:bodyPr/>
                    <a:lstStyle/>
                    <a:p>
                      <a:pPr algn="ctr"/>
                      <a:r>
                        <a:rPr lang="en-US" sz="1000" b="1" dirty="0">
                          <a:solidFill>
                            <a:srgbClr val="C00000"/>
                          </a:solidFill>
                          <a:latin typeface="Times New Roman" panose="02020603050405020304" pitchFamily="18" charset="0"/>
                          <a:cs typeface="Times New Roman" panose="02020603050405020304" pitchFamily="18" charset="0"/>
                        </a:rPr>
                        <a:t>T</a:t>
                      </a:r>
                    </a:p>
                  </a:txBody>
                  <a:tcPr marL="187569" marR="187569" marT="93785" marB="93785">
                    <a:solidFill>
                      <a:schemeClr val="bg1"/>
                    </a:solidFill>
                  </a:tcPr>
                </a:tc>
                <a:tc>
                  <a:txBody>
                    <a:bodyPr/>
                    <a:lstStyle/>
                    <a:p>
                      <a:pPr algn="ctr"/>
                      <a:r>
                        <a:rPr lang="en-US" sz="1000" b="1" dirty="0">
                          <a:latin typeface="Times New Roman" panose="02020603050405020304" pitchFamily="18" charset="0"/>
                          <a:cs typeface="Times New Roman" panose="02020603050405020304" pitchFamily="18" charset="0"/>
                        </a:rPr>
                        <a:t>F</a:t>
                      </a:r>
                    </a:p>
                  </a:txBody>
                  <a:tcPr marL="187569" marR="187569" marT="93785" marB="93785">
                    <a:solidFill>
                      <a:schemeClr val="bg1"/>
                    </a:solidFill>
                  </a:tcPr>
                </a:tc>
                <a:tc>
                  <a:txBody>
                    <a:bodyPr/>
                    <a:lstStyle/>
                    <a:p>
                      <a:pPr algn="l"/>
                      <a:r>
                        <a:rPr lang="en-US" sz="1000" b="1" dirty="0">
                          <a:solidFill>
                            <a:srgbClr val="C00000"/>
                          </a:solidFill>
                          <a:latin typeface="Times New Roman" panose="02020603050405020304" pitchFamily="18" charset="0"/>
                          <a:cs typeface="Times New Roman" panose="02020603050405020304" pitchFamily="18" charset="0"/>
                        </a:rPr>
                        <a:t>4:   -B</a:t>
                      </a:r>
                    </a:p>
                  </a:txBody>
                  <a:tcPr marL="187569" marR="187569" marT="93785" marB="93785">
                    <a:solidFill>
                      <a:schemeClr val="bg1"/>
                    </a:solidFill>
                  </a:tcPr>
                </a:tc>
                <a:tc>
                  <a:txBody>
                    <a:bodyPr/>
                    <a:lstStyle/>
                    <a:p>
                      <a:pPr algn="ctr"/>
                      <a:r>
                        <a:rPr lang="en-US" sz="1000" b="1" dirty="0">
                          <a:latin typeface="Times New Roman" panose="02020603050405020304" pitchFamily="18" charset="0"/>
                          <a:cs typeface="Times New Roman" panose="02020603050405020304" pitchFamily="18" charset="0"/>
                        </a:rPr>
                        <a:t>3</a:t>
                      </a:r>
                    </a:p>
                  </a:txBody>
                  <a:tcPr marL="187569" marR="187569" marT="93785" marB="93785">
                    <a:solidFill>
                      <a:schemeClr val="bg1"/>
                    </a:solidFill>
                  </a:tcPr>
                </a:tc>
                <a:tc>
                  <a:txBody>
                    <a:bodyPr/>
                    <a:lstStyle/>
                    <a:p>
                      <a:pPr algn="ctr"/>
                      <a:r>
                        <a:rPr lang="en-US" sz="1000" b="1" dirty="0">
                          <a:latin typeface="Times New Roman" panose="02020603050405020304" pitchFamily="18" charset="0"/>
                          <a:cs typeface="Times New Roman" panose="02020603050405020304" pitchFamily="18" charset="0"/>
                        </a:rPr>
                        <a:t>4</a:t>
                      </a:r>
                    </a:p>
                  </a:txBody>
                  <a:tcPr marL="187569" marR="187569" marT="93785" marB="93785">
                    <a:solidFill>
                      <a:schemeClr val="bg1"/>
                    </a:solidFill>
                  </a:tcPr>
                </a:tc>
                <a:tc>
                  <a:txBody>
                    <a:bodyPr/>
                    <a:lstStyle/>
                    <a:p>
                      <a:pPr algn="ctr"/>
                      <a:r>
                        <a:rPr lang="en-US" sz="1000" b="1" dirty="0">
                          <a:latin typeface="Times New Roman" panose="02020603050405020304" pitchFamily="18" charset="0"/>
                          <a:cs typeface="Times New Roman" panose="02020603050405020304" pitchFamily="18" charset="0"/>
                        </a:rPr>
                        <a:t>5</a:t>
                      </a:r>
                    </a:p>
                  </a:txBody>
                  <a:tcPr marL="187569" marR="187569" marT="93785" marB="93785">
                    <a:solidFill>
                      <a:schemeClr val="bg1"/>
                    </a:solidFill>
                  </a:tcPr>
                </a:tc>
                <a:tc>
                  <a:txBody>
                    <a:bodyPr/>
                    <a:lstStyle/>
                    <a:p>
                      <a:pPr algn="ctr"/>
                      <a:r>
                        <a:rPr lang="en-US" sz="1000" b="1" dirty="0">
                          <a:latin typeface="Times New Roman" panose="02020603050405020304" pitchFamily="18" charset="0"/>
                          <a:cs typeface="Times New Roman" panose="02020603050405020304" pitchFamily="18" charset="0"/>
                        </a:rPr>
                        <a:t>3</a:t>
                      </a:r>
                    </a:p>
                  </a:txBody>
                  <a:tcPr marL="187569" marR="187569" marT="93785" marB="93785">
                    <a:solidFill>
                      <a:schemeClr val="bg1"/>
                    </a:solidFill>
                  </a:tcPr>
                </a:tc>
                <a:tc>
                  <a:txBody>
                    <a:bodyPr/>
                    <a:lstStyle/>
                    <a:p>
                      <a:pPr algn="ctr"/>
                      <a:r>
                        <a:rPr lang="en-US" sz="1000" b="1" dirty="0">
                          <a:latin typeface="Times New Roman" panose="02020603050405020304" pitchFamily="18" charset="0"/>
                          <a:cs typeface="Times New Roman" panose="02020603050405020304" pitchFamily="18" charset="0"/>
                        </a:rPr>
                        <a:t>0</a:t>
                      </a:r>
                    </a:p>
                  </a:txBody>
                  <a:tcPr marL="187569" marR="187569" marT="93785" marB="93785">
                    <a:solidFill>
                      <a:schemeClr val="bg1"/>
                    </a:solidFill>
                  </a:tcPr>
                </a:tc>
                <a:tc>
                  <a:txBody>
                    <a:bodyPr/>
                    <a:lstStyle/>
                    <a:p>
                      <a:pPr algn="ctr"/>
                      <a:r>
                        <a:rPr lang="en-US" sz="1000" b="1" dirty="0">
                          <a:latin typeface="Times New Roman" panose="02020603050405020304" pitchFamily="18" charset="0"/>
                          <a:cs typeface="Times New Roman" panose="02020603050405020304" pitchFamily="18" charset="0"/>
                        </a:rPr>
                        <a:t>T</a:t>
                      </a:r>
                    </a:p>
                  </a:txBody>
                  <a:tcPr marL="187569" marR="187569" marT="93785" marB="93785">
                    <a:solidFill>
                      <a:schemeClr val="bg1"/>
                    </a:solidFill>
                  </a:tcPr>
                </a:tc>
                <a:extLst>
                  <a:ext uri="{0D108BD9-81ED-4DB2-BD59-A6C34878D82A}">
                    <a16:rowId xmlns:a16="http://schemas.microsoft.com/office/drawing/2014/main" val="10001"/>
                  </a:ext>
                </a:extLst>
              </a:tr>
              <a:tr h="343877">
                <a:tc>
                  <a:txBody>
                    <a:bodyPr/>
                    <a:lstStyle/>
                    <a:p>
                      <a:pPr algn="ctr"/>
                      <a:r>
                        <a:rPr lang="en-US" sz="1000" b="1" dirty="0">
                          <a:latin typeface="Times New Roman" panose="02020603050405020304" pitchFamily="18" charset="0"/>
                          <a:cs typeface="Times New Roman" panose="02020603050405020304" pitchFamily="18" charset="0"/>
                        </a:rPr>
                        <a:t>B</a:t>
                      </a:r>
                    </a:p>
                  </a:txBody>
                  <a:tcPr marL="187569" marR="187569" marT="93785" marB="93785">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000" b="1" dirty="0">
                          <a:latin typeface="Times New Roman" panose="02020603050405020304" pitchFamily="18" charset="0"/>
                          <a:cs typeface="Times New Roman" panose="02020603050405020304" pitchFamily="18" charset="0"/>
                        </a:rPr>
                        <a:t>F</a:t>
                      </a:r>
                    </a:p>
                  </a:txBody>
                  <a:tcPr marL="187569" marR="187569" marT="93785" marB="93785">
                    <a:lnL w="12700" cap="flat" cmpd="sng" algn="ctr">
                      <a:solidFill>
                        <a:schemeClr val="tx1"/>
                      </a:solidFill>
                      <a:prstDash val="solid"/>
                      <a:round/>
                      <a:headEnd type="none" w="med" len="med"/>
                      <a:tailEnd type="none" w="med" len="med"/>
                    </a:lnL>
                  </a:tcPr>
                </a:tc>
                <a:tc>
                  <a:txBody>
                    <a:bodyPr/>
                    <a:lstStyle/>
                    <a:p>
                      <a:pPr algn="ctr"/>
                      <a:r>
                        <a:rPr lang="en-US" sz="1000" b="1" dirty="0">
                          <a:latin typeface="Times New Roman" panose="02020603050405020304" pitchFamily="18" charset="0"/>
                          <a:cs typeface="Times New Roman" panose="02020603050405020304" pitchFamily="18" charset="0"/>
                        </a:rPr>
                        <a:t>F</a:t>
                      </a:r>
                    </a:p>
                  </a:txBody>
                  <a:tcPr marL="187569" marR="187569" marT="93785" marB="93785">
                    <a:solidFill>
                      <a:schemeClr val="bg1"/>
                    </a:solidFill>
                  </a:tcPr>
                </a:tc>
                <a:tc>
                  <a:txBody>
                    <a:bodyPr/>
                    <a:lstStyle/>
                    <a:p>
                      <a:pPr algn="ctr"/>
                      <a:r>
                        <a:rPr lang="en-US" sz="1000" b="1" dirty="0">
                          <a:latin typeface="Times New Roman" panose="02020603050405020304" pitchFamily="18" charset="0"/>
                          <a:cs typeface="Times New Roman" panose="02020603050405020304" pitchFamily="18" charset="0"/>
                        </a:rPr>
                        <a:t>F</a:t>
                      </a:r>
                    </a:p>
                  </a:txBody>
                  <a:tcPr marL="187569" marR="187569" marT="93785" marB="93785">
                    <a:solidFill>
                      <a:schemeClr val="bg1"/>
                    </a:solidFill>
                  </a:tcPr>
                </a:tc>
                <a:tc>
                  <a:txBody>
                    <a:bodyPr/>
                    <a:lstStyle/>
                    <a:p>
                      <a:pPr algn="l"/>
                      <a:r>
                        <a:rPr lang="en-US" sz="1000" b="1" dirty="0">
                          <a:latin typeface="Times New Roman" panose="02020603050405020304" pitchFamily="18" charset="0"/>
                          <a:cs typeface="Times New Roman" panose="02020603050405020304" pitchFamily="18" charset="0"/>
                        </a:rPr>
                        <a:t>3      </a:t>
                      </a:r>
                    </a:p>
                  </a:txBody>
                  <a:tcPr marL="187569" marR="187569" marT="93785" marB="93785">
                    <a:solidFill>
                      <a:schemeClr val="bg1"/>
                    </a:solidFill>
                  </a:tcPr>
                </a:tc>
                <a:tc>
                  <a:txBody>
                    <a:bodyPr/>
                    <a:lstStyle/>
                    <a:p>
                      <a:pPr algn="ctr"/>
                      <a:r>
                        <a:rPr lang="en-US" sz="1000" b="1" dirty="0">
                          <a:latin typeface="Times New Roman" panose="02020603050405020304" pitchFamily="18" charset="0"/>
                          <a:cs typeface="Times New Roman" panose="02020603050405020304" pitchFamily="18" charset="0"/>
                        </a:rPr>
                        <a:t>3</a:t>
                      </a:r>
                    </a:p>
                  </a:txBody>
                  <a:tcPr marL="187569" marR="187569" marT="93785" marB="93785">
                    <a:solidFill>
                      <a:schemeClr val="bg1"/>
                    </a:solidFill>
                  </a:tcPr>
                </a:tc>
                <a:tc>
                  <a:txBody>
                    <a:bodyPr/>
                    <a:lstStyle/>
                    <a:p>
                      <a:pPr algn="ctr"/>
                      <a:r>
                        <a:rPr lang="en-US" sz="1000" b="1" dirty="0">
                          <a:latin typeface="Times New Roman" panose="02020603050405020304" pitchFamily="18" charset="0"/>
                          <a:cs typeface="Times New Roman" panose="02020603050405020304" pitchFamily="18" charset="0"/>
                        </a:rPr>
                        <a:t>3</a:t>
                      </a:r>
                    </a:p>
                  </a:txBody>
                  <a:tcPr marL="187569" marR="187569" marT="93785" marB="93785">
                    <a:solidFill>
                      <a:schemeClr val="bg1"/>
                    </a:solidFill>
                  </a:tcPr>
                </a:tc>
                <a:tc>
                  <a:txBody>
                    <a:bodyPr/>
                    <a:lstStyle/>
                    <a:p>
                      <a:pPr algn="ctr"/>
                      <a:r>
                        <a:rPr lang="en-US" sz="1000" b="1" dirty="0">
                          <a:latin typeface="Times New Roman" panose="02020603050405020304" pitchFamily="18" charset="0"/>
                          <a:cs typeface="Times New Roman" panose="02020603050405020304" pitchFamily="18" charset="0"/>
                        </a:rPr>
                        <a:t>4</a:t>
                      </a:r>
                    </a:p>
                  </a:txBody>
                  <a:tcPr marL="187569" marR="187569" marT="93785" marB="93785">
                    <a:solidFill>
                      <a:schemeClr val="bg1"/>
                    </a:solidFill>
                  </a:tcPr>
                </a:tc>
                <a:tc>
                  <a:txBody>
                    <a:bodyPr/>
                    <a:lstStyle/>
                    <a:p>
                      <a:pPr algn="ctr"/>
                      <a:r>
                        <a:rPr lang="en-US" sz="1000" b="1" dirty="0">
                          <a:latin typeface="Times New Roman" panose="02020603050405020304" pitchFamily="18" charset="0"/>
                          <a:cs typeface="Times New Roman" panose="02020603050405020304" pitchFamily="18" charset="0"/>
                        </a:rPr>
                        <a:t>4</a:t>
                      </a:r>
                    </a:p>
                  </a:txBody>
                  <a:tcPr marL="187569" marR="187569" marT="93785" marB="93785">
                    <a:solidFill>
                      <a:schemeClr val="bg1"/>
                    </a:solidFill>
                  </a:tcPr>
                </a:tc>
                <a:tc>
                  <a:txBody>
                    <a:bodyPr/>
                    <a:lstStyle/>
                    <a:p>
                      <a:pPr algn="ctr"/>
                      <a:r>
                        <a:rPr lang="en-US" sz="1000" b="1" dirty="0">
                          <a:latin typeface="Times New Roman" panose="02020603050405020304" pitchFamily="18" charset="0"/>
                          <a:cs typeface="Times New Roman" panose="02020603050405020304" pitchFamily="18" charset="0"/>
                        </a:rPr>
                        <a:t>0</a:t>
                      </a:r>
                    </a:p>
                  </a:txBody>
                  <a:tcPr marL="187569" marR="187569" marT="93785" marB="93785">
                    <a:solidFill>
                      <a:schemeClr val="bg1"/>
                    </a:solidFill>
                  </a:tcPr>
                </a:tc>
                <a:tc>
                  <a:txBody>
                    <a:bodyPr/>
                    <a:lstStyle/>
                    <a:p>
                      <a:pPr algn="ctr"/>
                      <a:r>
                        <a:rPr lang="en-US" sz="1000" b="1" dirty="0">
                          <a:latin typeface="Times New Roman" panose="02020603050405020304" pitchFamily="18" charset="0"/>
                          <a:cs typeface="Times New Roman" panose="02020603050405020304" pitchFamily="18" charset="0"/>
                        </a:rPr>
                        <a:t>F</a:t>
                      </a:r>
                    </a:p>
                  </a:txBody>
                  <a:tcPr marL="187569" marR="187569" marT="93785" marB="93785">
                    <a:solidFill>
                      <a:schemeClr val="bg1"/>
                    </a:solidFill>
                  </a:tcPr>
                </a:tc>
                <a:extLst>
                  <a:ext uri="{0D108BD9-81ED-4DB2-BD59-A6C34878D82A}">
                    <a16:rowId xmlns:a16="http://schemas.microsoft.com/office/drawing/2014/main" val="10002"/>
                  </a:ext>
                </a:extLst>
              </a:tr>
              <a:tr h="343877">
                <a:tc>
                  <a:txBody>
                    <a:bodyPr/>
                    <a:lstStyle/>
                    <a:p>
                      <a:pPr algn="ctr"/>
                      <a:r>
                        <a:rPr lang="en-US" sz="1000" b="1" dirty="0">
                          <a:latin typeface="Times New Roman" panose="02020603050405020304" pitchFamily="18" charset="0"/>
                          <a:cs typeface="Times New Roman" panose="02020603050405020304" pitchFamily="18" charset="0"/>
                        </a:rPr>
                        <a:t>C</a:t>
                      </a:r>
                    </a:p>
                  </a:txBody>
                  <a:tcPr marL="187569" marR="187569" marT="93785" marB="93785">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000" b="1" dirty="0">
                          <a:latin typeface="Times New Roman" panose="02020603050405020304" pitchFamily="18" charset="0"/>
                          <a:cs typeface="Times New Roman" panose="02020603050405020304" pitchFamily="18" charset="0"/>
                        </a:rPr>
                        <a:t>F</a:t>
                      </a:r>
                    </a:p>
                  </a:txBody>
                  <a:tcPr marL="187569" marR="187569" marT="93785" marB="93785">
                    <a:lnL w="12700" cap="flat" cmpd="sng" algn="ctr">
                      <a:solidFill>
                        <a:schemeClr val="tx1"/>
                      </a:solidFill>
                      <a:prstDash val="solid"/>
                      <a:round/>
                      <a:headEnd type="none" w="med" len="med"/>
                      <a:tailEnd type="none" w="med" len="med"/>
                    </a:lnL>
                  </a:tcPr>
                </a:tc>
                <a:tc>
                  <a:txBody>
                    <a:bodyPr/>
                    <a:lstStyle/>
                    <a:p>
                      <a:pPr algn="ctr"/>
                      <a:r>
                        <a:rPr lang="en-US" sz="1000" b="1" dirty="0">
                          <a:latin typeface="Times New Roman" panose="02020603050405020304" pitchFamily="18" charset="0"/>
                          <a:cs typeface="Times New Roman" panose="02020603050405020304" pitchFamily="18" charset="0"/>
                        </a:rPr>
                        <a:t>F</a:t>
                      </a:r>
                    </a:p>
                  </a:txBody>
                  <a:tcPr marL="187569" marR="187569" marT="93785" marB="93785">
                    <a:solidFill>
                      <a:schemeClr val="bg1"/>
                    </a:solidFill>
                  </a:tcPr>
                </a:tc>
                <a:tc>
                  <a:txBody>
                    <a:bodyPr/>
                    <a:lstStyle/>
                    <a:p>
                      <a:pPr algn="ctr"/>
                      <a:r>
                        <a:rPr lang="en-US" sz="1000" b="1" dirty="0">
                          <a:latin typeface="Times New Roman" panose="02020603050405020304" pitchFamily="18" charset="0"/>
                          <a:cs typeface="Times New Roman" panose="02020603050405020304" pitchFamily="18" charset="0"/>
                        </a:rPr>
                        <a:t>F</a:t>
                      </a:r>
                    </a:p>
                  </a:txBody>
                  <a:tcPr marL="187569" marR="187569" marT="93785" marB="93785">
                    <a:solidFill>
                      <a:schemeClr val="bg1"/>
                    </a:solidFill>
                  </a:tcPr>
                </a:tc>
                <a:tc>
                  <a:txBody>
                    <a:bodyPr/>
                    <a:lstStyle/>
                    <a:p>
                      <a:pPr algn="l"/>
                      <a:r>
                        <a:rPr lang="en-US" sz="1000" b="1" dirty="0">
                          <a:latin typeface="Times New Roman" panose="02020603050405020304" pitchFamily="18" charset="0"/>
                          <a:cs typeface="Times New Roman" panose="02020603050405020304" pitchFamily="18" charset="0"/>
                        </a:rPr>
                        <a:t>3</a:t>
                      </a:r>
                    </a:p>
                  </a:txBody>
                  <a:tcPr marL="187569" marR="187569" marT="93785" marB="93785">
                    <a:solidFill>
                      <a:schemeClr val="bg1"/>
                    </a:solidFill>
                  </a:tcPr>
                </a:tc>
                <a:tc>
                  <a:txBody>
                    <a:bodyPr/>
                    <a:lstStyle/>
                    <a:p>
                      <a:pPr algn="ctr"/>
                      <a:r>
                        <a:rPr lang="en-US" sz="1000" b="1" dirty="0">
                          <a:latin typeface="Times New Roman" panose="02020603050405020304" pitchFamily="18" charset="0"/>
                          <a:cs typeface="Times New Roman" panose="02020603050405020304" pitchFamily="18" charset="0"/>
                        </a:rPr>
                        <a:t>3</a:t>
                      </a:r>
                    </a:p>
                  </a:txBody>
                  <a:tcPr marL="187569" marR="187569" marT="93785" marB="93785">
                    <a:solidFill>
                      <a:schemeClr val="bg1"/>
                    </a:solidFill>
                  </a:tcPr>
                </a:tc>
                <a:tc>
                  <a:txBody>
                    <a:bodyPr/>
                    <a:lstStyle/>
                    <a:p>
                      <a:pPr algn="ctr"/>
                      <a:r>
                        <a:rPr lang="en-US" sz="1000" b="1" dirty="0">
                          <a:latin typeface="Times New Roman" panose="02020603050405020304" pitchFamily="18" charset="0"/>
                          <a:cs typeface="Times New Roman" panose="02020603050405020304" pitchFamily="18" charset="0"/>
                        </a:rPr>
                        <a:t>3</a:t>
                      </a:r>
                    </a:p>
                  </a:txBody>
                  <a:tcPr marL="187569" marR="187569" marT="93785" marB="93785">
                    <a:solidFill>
                      <a:schemeClr val="bg1"/>
                    </a:solidFill>
                  </a:tcPr>
                </a:tc>
                <a:tc>
                  <a:txBody>
                    <a:bodyPr/>
                    <a:lstStyle/>
                    <a:p>
                      <a:pPr algn="ctr"/>
                      <a:r>
                        <a:rPr lang="en-US" sz="1000" b="1" dirty="0">
                          <a:latin typeface="Times New Roman" panose="02020603050405020304" pitchFamily="18" charset="0"/>
                          <a:cs typeface="Times New Roman" panose="02020603050405020304" pitchFamily="18" charset="0"/>
                        </a:rPr>
                        <a:t>5</a:t>
                      </a:r>
                    </a:p>
                  </a:txBody>
                  <a:tcPr marL="187569" marR="187569" marT="93785" marB="93785">
                    <a:solidFill>
                      <a:schemeClr val="bg1"/>
                    </a:solidFill>
                  </a:tcPr>
                </a:tc>
                <a:tc>
                  <a:txBody>
                    <a:bodyPr/>
                    <a:lstStyle/>
                    <a:p>
                      <a:pPr algn="ctr"/>
                      <a:r>
                        <a:rPr lang="en-US" sz="1000" b="1" dirty="0">
                          <a:latin typeface="Times New Roman" panose="02020603050405020304" pitchFamily="18" charset="0"/>
                          <a:cs typeface="Times New Roman" panose="02020603050405020304" pitchFamily="18" charset="0"/>
                        </a:rPr>
                        <a:t>4</a:t>
                      </a:r>
                    </a:p>
                  </a:txBody>
                  <a:tcPr marL="187569" marR="187569" marT="93785" marB="93785">
                    <a:solidFill>
                      <a:schemeClr val="bg1"/>
                    </a:solidFill>
                  </a:tcPr>
                </a:tc>
                <a:tc>
                  <a:txBody>
                    <a:bodyPr/>
                    <a:lstStyle/>
                    <a:p>
                      <a:pPr algn="ctr"/>
                      <a:r>
                        <a:rPr lang="en-US" sz="1000" b="1" dirty="0">
                          <a:latin typeface="Times New Roman" panose="02020603050405020304" pitchFamily="18" charset="0"/>
                          <a:cs typeface="Times New Roman" panose="02020603050405020304" pitchFamily="18" charset="0"/>
                        </a:rPr>
                        <a:t>0</a:t>
                      </a:r>
                    </a:p>
                  </a:txBody>
                  <a:tcPr marL="187569" marR="187569" marT="93785" marB="93785">
                    <a:solidFill>
                      <a:schemeClr val="bg1"/>
                    </a:solidFill>
                  </a:tcPr>
                </a:tc>
                <a:tc>
                  <a:txBody>
                    <a:bodyPr/>
                    <a:lstStyle/>
                    <a:p>
                      <a:pPr algn="ctr"/>
                      <a:r>
                        <a:rPr lang="en-US" sz="1000" b="1" dirty="0">
                          <a:latin typeface="Times New Roman" panose="02020603050405020304" pitchFamily="18" charset="0"/>
                          <a:cs typeface="Times New Roman" panose="02020603050405020304" pitchFamily="18" charset="0"/>
                        </a:rPr>
                        <a:t>F</a:t>
                      </a:r>
                    </a:p>
                  </a:txBody>
                  <a:tcPr marL="187569" marR="187569" marT="93785" marB="93785">
                    <a:solidFill>
                      <a:schemeClr val="bg1"/>
                    </a:solidFill>
                  </a:tcPr>
                </a:tc>
                <a:extLst>
                  <a:ext uri="{0D108BD9-81ED-4DB2-BD59-A6C34878D82A}">
                    <a16:rowId xmlns:a16="http://schemas.microsoft.com/office/drawing/2014/main" val="10003"/>
                  </a:ext>
                </a:extLst>
              </a:tr>
            </a:tbl>
          </a:graphicData>
        </a:graphic>
      </p:graphicFrame>
      <p:sp>
        <p:nvSpPr>
          <p:cNvPr id="69" name="Explosion 1 68"/>
          <p:cNvSpPr>
            <a:spLocks noChangeAspect="1"/>
          </p:cNvSpPr>
          <p:nvPr/>
        </p:nvSpPr>
        <p:spPr>
          <a:xfrm>
            <a:off x="1598273" y="5492107"/>
            <a:ext cx="132029" cy="93785"/>
          </a:xfrm>
          <a:prstGeom prst="irregularSeal1">
            <a:avLst/>
          </a:prstGeom>
          <a:solidFill>
            <a:srgbClr val="FFFF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92"/>
          </a:p>
        </p:txBody>
      </p:sp>
      <p:sp>
        <p:nvSpPr>
          <p:cNvPr id="4" name="Oval 3"/>
          <p:cNvSpPr/>
          <p:nvPr/>
        </p:nvSpPr>
        <p:spPr>
          <a:xfrm>
            <a:off x="542408" y="4028945"/>
            <a:ext cx="2251971" cy="3859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1" b="1" dirty="0">
              <a:solidFill>
                <a:srgbClr val="C00000"/>
              </a:solidFill>
              <a:latin typeface="Times New Roman" panose="02020603050405020304" pitchFamily="18" charset="0"/>
              <a:cs typeface="Times New Roman" panose="02020603050405020304" pitchFamily="18" charset="0"/>
            </a:endParaRPr>
          </a:p>
        </p:txBody>
      </p:sp>
      <p:sp>
        <p:nvSpPr>
          <p:cNvPr id="5" name="Oval 4"/>
          <p:cNvSpPr/>
          <p:nvPr/>
        </p:nvSpPr>
        <p:spPr>
          <a:xfrm>
            <a:off x="3059286" y="4028945"/>
            <a:ext cx="2251971" cy="3859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1" dirty="0">
              <a:latin typeface="Times New Roman" panose="02020603050405020304" pitchFamily="18" charset="0"/>
              <a:cs typeface="Times New Roman" panose="02020603050405020304" pitchFamily="18" charset="0"/>
            </a:endParaRPr>
          </a:p>
        </p:txBody>
      </p:sp>
      <p:sp>
        <p:nvSpPr>
          <p:cNvPr id="6" name="Oval 5"/>
          <p:cNvSpPr/>
          <p:nvPr/>
        </p:nvSpPr>
        <p:spPr>
          <a:xfrm>
            <a:off x="1251792" y="3030137"/>
            <a:ext cx="3796018" cy="38590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1" b="1" dirty="0">
              <a:solidFill>
                <a:srgbClr val="C00000"/>
              </a:solidFill>
              <a:latin typeface="Times New Roman" panose="02020603050405020304" pitchFamily="18" charset="0"/>
              <a:cs typeface="Times New Roman" panose="02020603050405020304" pitchFamily="18" charset="0"/>
            </a:endParaRPr>
          </a:p>
        </p:txBody>
      </p:sp>
      <p:sp>
        <p:nvSpPr>
          <p:cNvPr id="7" name="Oval 6"/>
          <p:cNvSpPr/>
          <p:nvPr/>
        </p:nvSpPr>
        <p:spPr>
          <a:xfrm>
            <a:off x="2142774" y="3098235"/>
            <a:ext cx="245266" cy="249701"/>
          </a:xfrm>
          <a:prstGeom prst="ellipse">
            <a:avLst/>
          </a:prstGeom>
          <a:solidFill>
            <a:schemeClr val="bg1"/>
          </a:solidFill>
          <a:ln w="2540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41" b="1" dirty="0">
                <a:solidFill>
                  <a:srgbClr val="C00000"/>
                </a:solidFill>
                <a:latin typeface="Times New Roman" panose="02020603050405020304" pitchFamily="18" charset="0"/>
                <a:cs typeface="Times New Roman" panose="02020603050405020304" pitchFamily="18" charset="0"/>
              </a:rPr>
              <a:t>A</a:t>
            </a:r>
          </a:p>
        </p:txBody>
      </p:sp>
      <p:sp>
        <p:nvSpPr>
          <p:cNvPr id="8" name="Oval 7"/>
          <p:cNvSpPr/>
          <p:nvPr/>
        </p:nvSpPr>
        <p:spPr>
          <a:xfrm>
            <a:off x="3913383" y="3098235"/>
            <a:ext cx="245266" cy="2497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41" b="1" dirty="0">
                <a:solidFill>
                  <a:srgbClr val="C00000"/>
                </a:solidFill>
                <a:latin typeface="Times New Roman" panose="02020603050405020304" pitchFamily="18" charset="0"/>
                <a:cs typeface="Times New Roman" panose="02020603050405020304" pitchFamily="18" charset="0"/>
              </a:rPr>
              <a:t>C</a:t>
            </a:r>
          </a:p>
        </p:txBody>
      </p:sp>
      <p:sp>
        <p:nvSpPr>
          <p:cNvPr id="9" name="Oval 8"/>
          <p:cNvSpPr/>
          <p:nvPr/>
        </p:nvSpPr>
        <p:spPr>
          <a:xfrm>
            <a:off x="3036590" y="3098235"/>
            <a:ext cx="245266" cy="249701"/>
          </a:xfrm>
          <a:prstGeom prst="ellipse">
            <a:avLst/>
          </a:prstGeom>
          <a:solidFill>
            <a:schemeClr val="bg1"/>
          </a:solidFill>
          <a:ln w="2540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41" b="1" dirty="0">
                <a:solidFill>
                  <a:srgbClr val="C00000"/>
                </a:solidFill>
                <a:latin typeface="Times New Roman" panose="02020603050405020304" pitchFamily="18" charset="0"/>
                <a:cs typeface="Times New Roman" panose="02020603050405020304" pitchFamily="18" charset="0"/>
              </a:rPr>
              <a:t>B</a:t>
            </a:r>
          </a:p>
        </p:txBody>
      </p:sp>
      <p:sp>
        <p:nvSpPr>
          <p:cNvPr id="10" name="Oval 9"/>
          <p:cNvSpPr/>
          <p:nvPr/>
        </p:nvSpPr>
        <p:spPr>
          <a:xfrm>
            <a:off x="1563919" y="4097043"/>
            <a:ext cx="245266" cy="2497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41" b="1" dirty="0">
                <a:solidFill>
                  <a:srgbClr val="C00000"/>
                </a:solidFill>
                <a:latin typeface="Times New Roman" panose="02020603050405020304" pitchFamily="18" charset="0"/>
                <a:cs typeface="Times New Roman" panose="02020603050405020304" pitchFamily="18" charset="0"/>
              </a:rPr>
              <a:t>B</a:t>
            </a:r>
          </a:p>
        </p:txBody>
      </p:sp>
      <p:sp>
        <p:nvSpPr>
          <p:cNvPr id="11" name="Oval 10"/>
          <p:cNvSpPr/>
          <p:nvPr/>
        </p:nvSpPr>
        <p:spPr>
          <a:xfrm>
            <a:off x="1122682" y="4097043"/>
            <a:ext cx="245266" cy="249701"/>
          </a:xfrm>
          <a:prstGeom prst="ellipse">
            <a:avLst/>
          </a:prstGeom>
          <a:solidFill>
            <a:schemeClr val="bg1"/>
          </a:solidFill>
          <a:ln w="254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41" b="1" dirty="0">
                <a:solidFill>
                  <a:srgbClr val="C00000"/>
                </a:solidFill>
                <a:latin typeface="Times New Roman" panose="02020603050405020304" pitchFamily="18" charset="0"/>
                <a:cs typeface="Times New Roman" panose="02020603050405020304" pitchFamily="18" charset="0"/>
              </a:rPr>
              <a:t>A</a:t>
            </a:r>
          </a:p>
        </p:txBody>
      </p:sp>
      <p:sp>
        <p:nvSpPr>
          <p:cNvPr id="12" name="Oval 11"/>
          <p:cNvSpPr/>
          <p:nvPr/>
        </p:nvSpPr>
        <p:spPr>
          <a:xfrm>
            <a:off x="1983878" y="4097043"/>
            <a:ext cx="245266" cy="2497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41" b="1" dirty="0">
                <a:solidFill>
                  <a:srgbClr val="C00000"/>
                </a:solidFill>
                <a:latin typeface="Times New Roman" panose="02020603050405020304" pitchFamily="18" charset="0"/>
                <a:cs typeface="Times New Roman" panose="02020603050405020304" pitchFamily="18" charset="0"/>
              </a:rPr>
              <a:t>C</a:t>
            </a:r>
          </a:p>
        </p:txBody>
      </p:sp>
      <p:sp>
        <p:nvSpPr>
          <p:cNvPr id="13" name="Oval 12"/>
          <p:cNvSpPr/>
          <p:nvPr/>
        </p:nvSpPr>
        <p:spPr>
          <a:xfrm>
            <a:off x="4089314" y="4097043"/>
            <a:ext cx="245266" cy="249701"/>
          </a:xfrm>
          <a:prstGeom prst="ellipse">
            <a:avLst/>
          </a:prstGeom>
          <a:solidFill>
            <a:schemeClr val="bg1"/>
          </a:solidFill>
          <a:ln w="254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41" b="1" dirty="0">
                <a:solidFill>
                  <a:srgbClr val="C00000"/>
                </a:solidFill>
                <a:latin typeface="Times New Roman" panose="02020603050405020304" pitchFamily="18" charset="0"/>
                <a:cs typeface="Times New Roman" panose="02020603050405020304" pitchFamily="18" charset="0"/>
              </a:rPr>
              <a:t>B</a:t>
            </a:r>
          </a:p>
        </p:txBody>
      </p:sp>
      <p:sp>
        <p:nvSpPr>
          <p:cNvPr id="14" name="Oval 13"/>
          <p:cNvSpPr/>
          <p:nvPr/>
        </p:nvSpPr>
        <p:spPr>
          <a:xfrm>
            <a:off x="3648079" y="4097043"/>
            <a:ext cx="245266" cy="2497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41" b="1" dirty="0">
                <a:solidFill>
                  <a:srgbClr val="C00000"/>
                </a:solidFill>
                <a:latin typeface="Times New Roman" panose="02020603050405020304" pitchFamily="18" charset="0"/>
                <a:cs typeface="Times New Roman" panose="02020603050405020304" pitchFamily="18" charset="0"/>
              </a:rPr>
              <a:t>A</a:t>
            </a:r>
          </a:p>
        </p:txBody>
      </p:sp>
      <p:sp>
        <p:nvSpPr>
          <p:cNvPr id="15" name="Oval 14"/>
          <p:cNvSpPr/>
          <p:nvPr/>
        </p:nvSpPr>
        <p:spPr>
          <a:xfrm>
            <a:off x="4509273" y="4097043"/>
            <a:ext cx="245266" cy="2497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41" b="1" dirty="0">
                <a:solidFill>
                  <a:srgbClr val="C00000"/>
                </a:solidFill>
                <a:latin typeface="Times New Roman" panose="02020603050405020304" pitchFamily="18" charset="0"/>
                <a:cs typeface="Times New Roman" panose="02020603050405020304" pitchFamily="18" charset="0"/>
              </a:rPr>
              <a:t>C</a:t>
            </a:r>
          </a:p>
        </p:txBody>
      </p:sp>
      <p:cxnSp>
        <p:nvCxnSpPr>
          <p:cNvPr id="17" name="Straight Connector 16"/>
          <p:cNvCxnSpPr>
            <a:stCxn id="7" idx="3"/>
            <a:endCxn id="11" idx="7"/>
          </p:cNvCxnSpPr>
          <p:nvPr/>
        </p:nvCxnSpPr>
        <p:spPr>
          <a:xfrm flipH="1">
            <a:off x="1332026" y="3311362"/>
            <a:ext cx="846663" cy="82224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4" idx="1"/>
          </p:cNvCxnSpPr>
          <p:nvPr/>
        </p:nvCxnSpPr>
        <p:spPr>
          <a:xfrm>
            <a:off x="2275108" y="3347934"/>
            <a:ext cx="1408886" cy="78567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10" idx="7"/>
          </p:cNvCxnSpPr>
          <p:nvPr/>
        </p:nvCxnSpPr>
        <p:spPr>
          <a:xfrm flipH="1">
            <a:off x="1773271" y="3317041"/>
            <a:ext cx="1333627" cy="81656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3" idx="0"/>
          </p:cNvCxnSpPr>
          <p:nvPr/>
        </p:nvCxnSpPr>
        <p:spPr>
          <a:xfrm>
            <a:off x="3202659" y="3353609"/>
            <a:ext cx="1009288" cy="74343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2" idx="0"/>
          </p:cNvCxnSpPr>
          <p:nvPr/>
        </p:nvCxnSpPr>
        <p:spPr>
          <a:xfrm flipH="1">
            <a:off x="2106514" y="3387978"/>
            <a:ext cx="1951904" cy="70906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15" idx="0"/>
          </p:cNvCxnSpPr>
          <p:nvPr/>
        </p:nvCxnSpPr>
        <p:spPr>
          <a:xfrm>
            <a:off x="4154188" y="3424549"/>
            <a:ext cx="477721" cy="67249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1251792" y="4329712"/>
            <a:ext cx="3322222" cy="1407415"/>
            <a:chOff x="1127759" y="1889756"/>
            <a:chExt cx="2595162" cy="1306290"/>
          </a:xfrm>
        </p:grpSpPr>
        <p:cxnSp>
          <p:nvCxnSpPr>
            <p:cNvPr id="31" name="Straight Connector 30"/>
            <p:cNvCxnSpPr/>
            <p:nvPr/>
          </p:nvCxnSpPr>
          <p:spPr>
            <a:xfrm>
              <a:off x="1127759" y="1955074"/>
              <a:ext cx="0" cy="124097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454330" y="1955075"/>
              <a:ext cx="5906" cy="1059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776551" y="1955074"/>
              <a:ext cx="0" cy="124097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074129" y="1889756"/>
              <a:ext cx="0" cy="124097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394973" y="1889756"/>
              <a:ext cx="5727" cy="904841"/>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722921" y="1889756"/>
              <a:ext cx="0" cy="1240972"/>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8" name="Straight Arrow Connector 37"/>
          <p:cNvCxnSpPr/>
          <p:nvPr/>
        </p:nvCxnSpPr>
        <p:spPr>
          <a:xfrm>
            <a:off x="1251793" y="4545372"/>
            <a:ext cx="425625" cy="181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1248955" y="4568066"/>
            <a:ext cx="893819" cy="79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212061" y="4743997"/>
            <a:ext cx="425625" cy="181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209226" y="4766694"/>
            <a:ext cx="893819" cy="79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257458" y="4970996"/>
            <a:ext cx="425625" cy="181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1254621" y="4993691"/>
            <a:ext cx="893819" cy="79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257464" y="5175302"/>
            <a:ext cx="425625" cy="181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1254627" y="5197998"/>
            <a:ext cx="893819" cy="79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1266689" y="5388955"/>
            <a:ext cx="858347" cy="150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265975" y="5413643"/>
            <a:ext cx="342053" cy="229957"/>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3752507" y="4560643"/>
            <a:ext cx="405024" cy="809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4154137" y="4536330"/>
            <a:ext cx="419873" cy="173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3752505" y="4836036"/>
            <a:ext cx="405024" cy="809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4154136" y="4811722"/>
            <a:ext cx="419875" cy="170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3743455" y="5079021"/>
            <a:ext cx="405024" cy="809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4145083" y="5054707"/>
            <a:ext cx="415889" cy="173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3828934" y="5370613"/>
            <a:ext cx="328597" cy="107906"/>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4154133" y="5346301"/>
            <a:ext cx="419877" cy="10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Freeform 60"/>
          <p:cNvSpPr/>
          <p:nvPr/>
        </p:nvSpPr>
        <p:spPr>
          <a:xfrm>
            <a:off x="837517" y="5282881"/>
            <a:ext cx="4124896" cy="329590"/>
          </a:xfrm>
          <a:custGeom>
            <a:avLst/>
            <a:gdLst>
              <a:gd name="connsiteX0" fmla="*/ 0 w 3222172"/>
              <a:gd name="connsiteY0" fmla="*/ 35021 h 252885"/>
              <a:gd name="connsiteX1" fmla="*/ 435429 w 3222172"/>
              <a:gd name="connsiteY1" fmla="*/ 17604 h 252885"/>
              <a:gd name="connsiteX2" fmla="*/ 844732 w 3222172"/>
              <a:gd name="connsiteY2" fmla="*/ 252736 h 252885"/>
              <a:gd name="connsiteX3" fmla="*/ 1463040 w 3222172"/>
              <a:gd name="connsiteY3" fmla="*/ 52438 h 252885"/>
              <a:gd name="connsiteX4" fmla="*/ 2403566 w 3222172"/>
              <a:gd name="connsiteY4" fmla="*/ 8896 h 252885"/>
              <a:gd name="connsiteX5" fmla="*/ 2812869 w 3222172"/>
              <a:gd name="connsiteY5" fmla="*/ 165650 h 252885"/>
              <a:gd name="connsiteX6" fmla="*/ 3222172 w 3222172"/>
              <a:gd name="connsiteY6" fmla="*/ 113398 h 25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2172" h="252885">
                <a:moveTo>
                  <a:pt x="0" y="35021"/>
                </a:moveTo>
                <a:cubicBezTo>
                  <a:pt x="147320" y="8169"/>
                  <a:pt x="294640" y="-18682"/>
                  <a:pt x="435429" y="17604"/>
                </a:cubicBezTo>
                <a:cubicBezTo>
                  <a:pt x="576218" y="53890"/>
                  <a:pt x="673464" y="246930"/>
                  <a:pt x="844732" y="252736"/>
                </a:cubicBezTo>
                <a:cubicBezTo>
                  <a:pt x="1016000" y="258542"/>
                  <a:pt x="1203234" y="93078"/>
                  <a:pt x="1463040" y="52438"/>
                </a:cubicBezTo>
                <a:cubicBezTo>
                  <a:pt x="1722846" y="11798"/>
                  <a:pt x="2178595" y="-9973"/>
                  <a:pt x="2403566" y="8896"/>
                </a:cubicBezTo>
                <a:cubicBezTo>
                  <a:pt x="2628538" y="27765"/>
                  <a:pt x="2676435" y="148233"/>
                  <a:pt x="2812869" y="165650"/>
                </a:cubicBezTo>
                <a:cubicBezTo>
                  <a:pt x="2949303" y="183067"/>
                  <a:pt x="3085737" y="148232"/>
                  <a:pt x="3222172" y="11339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7">
              <a:latin typeface="Times New Roman" panose="02020603050405020304" pitchFamily="18" charset="0"/>
              <a:cs typeface="Times New Roman" panose="02020603050405020304" pitchFamily="18" charset="0"/>
            </a:endParaRPr>
          </a:p>
        </p:txBody>
      </p:sp>
      <p:sp>
        <p:nvSpPr>
          <p:cNvPr id="71" name="TextBox 70"/>
          <p:cNvSpPr txBox="1"/>
          <p:nvPr/>
        </p:nvSpPr>
        <p:spPr>
          <a:xfrm>
            <a:off x="755869" y="4338995"/>
            <a:ext cx="911385" cy="1228798"/>
          </a:xfrm>
          <a:prstGeom prst="rect">
            <a:avLst/>
          </a:prstGeom>
          <a:noFill/>
        </p:spPr>
        <p:txBody>
          <a:bodyPr wrap="square" rtlCol="0">
            <a:spAutoFit/>
          </a:bodyPr>
          <a:lstStyle/>
          <a:p>
            <a:r>
              <a:rPr lang="en-US" sz="1231" b="1" dirty="0">
                <a:latin typeface="Times New Roman" panose="02020603050405020304" pitchFamily="18" charset="0"/>
                <a:cs typeface="Times New Roman" panose="02020603050405020304" pitchFamily="18" charset="0"/>
              </a:rPr>
              <a:t>m</a:t>
            </a:r>
            <a:r>
              <a:rPr lang="en-US" sz="1231" b="1" baseline="-25000" dirty="0">
                <a:latin typeface="Times New Roman" panose="02020603050405020304" pitchFamily="18" charset="0"/>
                <a:cs typeface="Times New Roman" panose="02020603050405020304" pitchFamily="18" charset="0"/>
              </a:rPr>
              <a:t>A:1</a:t>
            </a:r>
            <a:endParaRPr lang="en-US" sz="1231" b="1" dirty="0">
              <a:latin typeface="Times New Roman" panose="02020603050405020304" pitchFamily="18" charset="0"/>
              <a:cs typeface="Times New Roman" panose="02020603050405020304" pitchFamily="18" charset="0"/>
            </a:endParaRPr>
          </a:p>
          <a:p>
            <a:r>
              <a:rPr lang="en-US" sz="1231" b="1" dirty="0">
                <a:latin typeface="Times New Roman" panose="02020603050405020304" pitchFamily="18" charset="0"/>
                <a:cs typeface="Times New Roman" panose="02020603050405020304" pitchFamily="18" charset="0"/>
              </a:rPr>
              <a:t>m</a:t>
            </a:r>
            <a:r>
              <a:rPr lang="en-US" sz="1231" b="1" baseline="-25000" dirty="0">
                <a:latin typeface="Times New Roman" panose="02020603050405020304" pitchFamily="18" charset="0"/>
                <a:cs typeface="Times New Roman" panose="02020603050405020304" pitchFamily="18" charset="0"/>
              </a:rPr>
              <a:t>A:2</a:t>
            </a:r>
            <a:endParaRPr lang="en-US" sz="1231" b="1" dirty="0">
              <a:latin typeface="Times New Roman" panose="02020603050405020304" pitchFamily="18" charset="0"/>
              <a:cs typeface="Times New Roman" panose="02020603050405020304" pitchFamily="18" charset="0"/>
            </a:endParaRPr>
          </a:p>
          <a:p>
            <a:r>
              <a:rPr lang="en-US" sz="1231" b="1" dirty="0">
                <a:latin typeface="Times New Roman" panose="02020603050405020304" pitchFamily="18" charset="0"/>
                <a:cs typeface="Times New Roman" panose="02020603050405020304" pitchFamily="18" charset="0"/>
              </a:rPr>
              <a:t>m</a:t>
            </a:r>
            <a:r>
              <a:rPr lang="en-US" sz="1231" b="1" baseline="-25000" dirty="0">
                <a:latin typeface="Times New Roman" panose="02020603050405020304" pitchFamily="18" charset="0"/>
                <a:cs typeface="Times New Roman" panose="02020603050405020304" pitchFamily="18" charset="0"/>
              </a:rPr>
              <a:t>A:3</a:t>
            </a:r>
            <a:endParaRPr lang="en-US" sz="1231" b="1" dirty="0">
              <a:latin typeface="Times New Roman" panose="02020603050405020304" pitchFamily="18" charset="0"/>
              <a:cs typeface="Times New Roman" panose="02020603050405020304" pitchFamily="18" charset="0"/>
            </a:endParaRPr>
          </a:p>
          <a:p>
            <a:r>
              <a:rPr lang="en-US" sz="1231" b="1" dirty="0">
                <a:latin typeface="Times New Roman" panose="02020603050405020304" pitchFamily="18" charset="0"/>
                <a:cs typeface="Times New Roman" panose="02020603050405020304" pitchFamily="18" charset="0"/>
              </a:rPr>
              <a:t>m</a:t>
            </a:r>
            <a:r>
              <a:rPr lang="en-US" sz="1231" b="1" baseline="-25000" dirty="0">
                <a:latin typeface="Times New Roman" panose="02020603050405020304" pitchFamily="18" charset="0"/>
                <a:cs typeface="Times New Roman" panose="02020603050405020304" pitchFamily="18" charset="0"/>
              </a:rPr>
              <a:t>A:4</a:t>
            </a:r>
            <a:endParaRPr lang="en-US" sz="1231" b="1" dirty="0">
              <a:latin typeface="Times New Roman" panose="02020603050405020304" pitchFamily="18" charset="0"/>
              <a:cs typeface="Times New Roman" panose="02020603050405020304" pitchFamily="18" charset="0"/>
            </a:endParaRPr>
          </a:p>
          <a:p>
            <a:r>
              <a:rPr lang="en-US" sz="1231" b="1" dirty="0">
                <a:latin typeface="Times New Roman" panose="02020603050405020304" pitchFamily="18" charset="0"/>
                <a:cs typeface="Times New Roman" panose="02020603050405020304" pitchFamily="18" charset="0"/>
              </a:rPr>
              <a:t>m</a:t>
            </a:r>
            <a:r>
              <a:rPr lang="en-US" sz="1231" b="1" baseline="-25000" dirty="0">
                <a:latin typeface="Times New Roman" panose="02020603050405020304" pitchFamily="18" charset="0"/>
                <a:cs typeface="Times New Roman" panose="02020603050405020304" pitchFamily="18" charset="0"/>
              </a:rPr>
              <a:t>A:5</a:t>
            </a:r>
            <a:endParaRPr lang="en-US" sz="1231" b="1" dirty="0">
              <a:latin typeface="Times New Roman" panose="02020603050405020304" pitchFamily="18" charset="0"/>
              <a:cs typeface="Times New Roman" panose="02020603050405020304" pitchFamily="18" charset="0"/>
            </a:endParaRPr>
          </a:p>
          <a:p>
            <a:endParaRPr lang="en-US" sz="1231" b="1" dirty="0">
              <a:latin typeface="Times New Roman" panose="02020603050405020304" pitchFamily="18" charset="0"/>
              <a:cs typeface="Times New Roman" panose="02020603050405020304" pitchFamily="18" charset="0"/>
            </a:endParaRPr>
          </a:p>
        </p:txBody>
      </p:sp>
      <p:sp>
        <p:nvSpPr>
          <p:cNvPr id="73" name="TextBox 72"/>
          <p:cNvSpPr txBox="1"/>
          <p:nvPr/>
        </p:nvSpPr>
        <p:spPr>
          <a:xfrm>
            <a:off x="3919276" y="4323298"/>
            <a:ext cx="913370" cy="944618"/>
          </a:xfrm>
          <a:prstGeom prst="rect">
            <a:avLst/>
          </a:prstGeom>
          <a:noFill/>
        </p:spPr>
        <p:txBody>
          <a:bodyPr wrap="square" rtlCol="0">
            <a:spAutoFit/>
          </a:bodyPr>
          <a:lstStyle/>
          <a:p>
            <a:r>
              <a:rPr lang="en-US" sz="1231" b="1" dirty="0">
                <a:latin typeface="Times New Roman" panose="02020603050405020304" pitchFamily="18" charset="0"/>
                <a:cs typeface="Times New Roman" panose="02020603050405020304" pitchFamily="18" charset="0"/>
              </a:rPr>
              <a:t>m</a:t>
            </a:r>
            <a:r>
              <a:rPr lang="en-US" sz="1231" b="1" baseline="-25000" dirty="0">
                <a:latin typeface="Times New Roman" panose="02020603050405020304" pitchFamily="18" charset="0"/>
                <a:cs typeface="Times New Roman" panose="02020603050405020304" pitchFamily="18" charset="0"/>
              </a:rPr>
              <a:t>B:1</a:t>
            </a:r>
            <a:endParaRPr lang="en-US" sz="1231" b="1" dirty="0">
              <a:latin typeface="Times New Roman" panose="02020603050405020304" pitchFamily="18" charset="0"/>
              <a:cs typeface="Times New Roman" panose="02020603050405020304" pitchFamily="18" charset="0"/>
            </a:endParaRPr>
          </a:p>
          <a:p>
            <a:endParaRPr lang="en-US" sz="410" b="1" dirty="0">
              <a:latin typeface="Times New Roman" panose="02020603050405020304" pitchFamily="18" charset="0"/>
              <a:cs typeface="Times New Roman" panose="02020603050405020304" pitchFamily="18" charset="0"/>
            </a:endParaRPr>
          </a:p>
          <a:p>
            <a:r>
              <a:rPr lang="en-US" sz="1231" b="1" dirty="0">
                <a:latin typeface="Times New Roman" panose="02020603050405020304" pitchFamily="18" charset="0"/>
                <a:cs typeface="Times New Roman" panose="02020603050405020304" pitchFamily="18" charset="0"/>
              </a:rPr>
              <a:t>m</a:t>
            </a:r>
            <a:r>
              <a:rPr lang="en-US" sz="1231" b="1" baseline="-25000" dirty="0">
                <a:latin typeface="Times New Roman" panose="02020603050405020304" pitchFamily="18" charset="0"/>
                <a:cs typeface="Times New Roman" panose="02020603050405020304" pitchFamily="18" charset="0"/>
              </a:rPr>
              <a:t>B:2</a:t>
            </a:r>
            <a:endParaRPr lang="en-US" sz="1231" b="1" dirty="0">
              <a:latin typeface="Times New Roman" panose="02020603050405020304" pitchFamily="18" charset="0"/>
              <a:cs typeface="Times New Roman" panose="02020603050405020304" pitchFamily="18" charset="0"/>
            </a:endParaRPr>
          </a:p>
          <a:p>
            <a:endParaRPr lang="en-US" sz="205" b="1" dirty="0">
              <a:latin typeface="Times New Roman" panose="02020603050405020304" pitchFamily="18" charset="0"/>
              <a:cs typeface="Times New Roman" panose="02020603050405020304" pitchFamily="18" charset="0"/>
            </a:endParaRPr>
          </a:p>
          <a:p>
            <a:r>
              <a:rPr lang="en-US" sz="1231" b="1" dirty="0">
                <a:latin typeface="Times New Roman" panose="02020603050405020304" pitchFamily="18" charset="0"/>
                <a:cs typeface="Times New Roman" panose="02020603050405020304" pitchFamily="18" charset="0"/>
              </a:rPr>
              <a:t>m</a:t>
            </a:r>
            <a:r>
              <a:rPr lang="en-US" sz="1231" b="1" baseline="-25000" dirty="0">
                <a:latin typeface="Times New Roman" panose="02020603050405020304" pitchFamily="18" charset="0"/>
                <a:cs typeface="Times New Roman" panose="02020603050405020304" pitchFamily="18" charset="0"/>
              </a:rPr>
              <a:t>B:3</a:t>
            </a:r>
            <a:endParaRPr lang="en-US" sz="1231" b="1" dirty="0">
              <a:latin typeface="Times New Roman" panose="02020603050405020304" pitchFamily="18" charset="0"/>
              <a:cs typeface="Times New Roman" panose="02020603050405020304" pitchFamily="18" charset="0"/>
            </a:endParaRPr>
          </a:p>
          <a:p>
            <a:r>
              <a:rPr lang="en-US" sz="1231" b="1" dirty="0">
                <a:latin typeface="Times New Roman" panose="02020603050405020304" pitchFamily="18" charset="0"/>
                <a:cs typeface="Times New Roman" panose="02020603050405020304" pitchFamily="18" charset="0"/>
              </a:rPr>
              <a:t>m</a:t>
            </a:r>
            <a:r>
              <a:rPr lang="en-US" sz="1231" b="1" baseline="-25000" dirty="0">
                <a:latin typeface="Times New Roman" panose="02020603050405020304" pitchFamily="18" charset="0"/>
                <a:cs typeface="Times New Roman" panose="02020603050405020304" pitchFamily="18" charset="0"/>
              </a:rPr>
              <a:t>B:4</a:t>
            </a:r>
            <a:endParaRPr lang="en-US" sz="1231" b="1" dirty="0">
              <a:latin typeface="Times New Roman" panose="02020603050405020304" pitchFamily="18" charset="0"/>
              <a:cs typeface="Times New Roman" panose="02020603050405020304" pitchFamily="18" charset="0"/>
            </a:endParaRPr>
          </a:p>
        </p:txBody>
      </p:sp>
      <p:sp>
        <p:nvSpPr>
          <p:cNvPr id="83" name="TextBox 82"/>
          <p:cNvSpPr txBox="1"/>
          <p:nvPr/>
        </p:nvSpPr>
        <p:spPr>
          <a:xfrm>
            <a:off x="585220" y="2207614"/>
            <a:ext cx="4815608" cy="584775"/>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Derecho group with members {A, B, C}</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in which C is receive-only</a:t>
            </a:r>
          </a:p>
        </p:txBody>
      </p:sp>
      <p:sp>
        <p:nvSpPr>
          <p:cNvPr id="50" name="Explosion 1 49"/>
          <p:cNvSpPr>
            <a:spLocks noChangeAspect="1"/>
          </p:cNvSpPr>
          <p:nvPr/>
        </p:nvSpPr>
        <p:spPr>
          <a:xfrm>
            <a:off x="4107799" y="5263904"/>
            <a:ext cx="132029" cy="93785"/>
          </a:xfrm>
          <a:prstGeom prst="irregularSeal1">
            <a:avLst/>
          </a:prstGeom>
          <a:solidFill>
            <a:srgbClr val="FFFF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92"/>
          </a:p>
        </p:txBody>
      </p:sp>
      <p:sp>
        <p:nvSpPr>
          <p:cNvPr id="97" name="Rectangle 96"/>
          <p:cNvSpPr/>
          <p:nvPr/>
        </p:nvSpPr>
        <p:spPr>
          <a:xfrm>
            <a:off x="5432117" y="2887723"/>
            <a:ext cx="1719385" cy="4757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92"/>
          </a:p>
        </p:txBody>
      </p:sp>
      <p:sp>
        <p:nvSpPr>
          <p:cNvPr id="98" name="TextBox 97"/>
          <p:cNvSpPr txBox="1"/>
          <p:nvPr/>
        </p:nvSpPr>
        <p:spPr>
          <a:xfrm>
            <a:off x="5432117" y="2887725"/>
            <a:ext cx="1719385" cy="369332"/>
          </a:xfrm>
          <a:prstGeom prst="rect">
            <a:avLst/>
          </a:prstGeom>
          <a:noFill/>
        </p:spPr>
        <p:txBody>
          <a:bodyPr wrap="square" rtlCol="0">
            <a:spAutoFit/>
          </a:bodyPr>
          <a:lstStyle/>
          <a:p>
            <a:r>
              <a:rPr lang="en-US" dirty="0"/>
              <a:t>V</a:t>
            </a:r>
            <a:r>
              <a:rPr lang="en-US" baseline="-25000" dirty="0"/>
              <a:t>3</a:t>
            </a:r>
            <a:r>
              <a:rPr lang="en-US" dirty="0"/>
              <a:t> = { </a:t>
            </a:r>
            <a:r>
              <a:rPr lang="en-US" b="1" u="sng" dirty="0"/>
              <a:t>A</a:t>
            </a:r>
            <a:r>
              <a:rPr lang="en-US" dirty="0"/>
              <a:t>, </a:t>
            </a:r>
            <a:r>
              <a:rPr lang="en-US" b="1" u="sng" dirty="0"/>
              <a:t>B</a:t>
            </a:r>
            <a:r>
              <a:rPr lang="en-US" dirty="0"/>
              <a:t>, C }</a:t>
            </a:r>
          </a:p>
        </p:txBody>
      </p:sp>
      <p:sp>
        <p:nvSpPr>
          <p:cNvPr id="101" name="TextBox 100"/>
          <p:cNvSpPr txBox="1"/>
          <p:nvPr/>
        </p:nvSpPr>
        <p:spPr>
          <a:xfrm>
            <a:off x="7204671" y="2805847"/>
            <a:ext cx="3632662"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Current view, showing senders A and B</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C is a “receive-only” member</a:t>
            </a:r>
          </a:p>
        </p:txBody>
      </p:sp>
      <p:sp>
        <p:nvSpPr>
          <p:cNvPr id="2" name="TextBox 1"/>
          <p:cNvSpPr txBox="1"/>
          <p:nvPr/>
        </p:nvSpPr>
        <p:spPr>
          <a:xfrm>
            <a:off x="1738708" y="5024364"/>
            <a:ext cx="2053629" cy="471155"/>
          </a:xfrm>
          <a:prstGeom prst="rect">
            <a:avLst/>
          </a:prstGeom>
          <a:noFill/>
        </p:spPr>
        <p:txBody>
          <a:bodyPr wrap="square" rtlCol="0">
            <a:spAutoFit/>
          </a:bodyPr>
          <a:lstStyle/>
          <a:p>
            <a:pPr algn="r"/>
            <a:r>
              <a:rPr lang="en-US" sz="1231" i="1" dirty="0"/>
              <a:t>B fails, resulting in an</a:t>
            </a:r>
            <a:br>
              <a:rPr lang="en-US" sz="1231" i="1" dirty="0"/>
            </a:br>
            <a:r>
              <a:rPr lang="en-US" sz="1231" i="1" dirty="0"/>
              <a:t>uncertain state</a:t>
            </a:r>
          </a:p>
        </p:txBody>
      </p:sp>
      <p:sp>
        <p:nvSpPr>
          <p:cNvPr id="3" name="Title 2"/>
          <p:cNvSpPr>
            <a:spLocks noGrp="1"/>
          </p:cNvSpPr>
          <p:nvPr>
            <p:ph type="title"/>
          </p:nvPr>
        </p:nvSpPr>
        <p:spPr>
          <a:xfrm>
            <a:off x="899317" y="596347"/>
            <a:ext cx="11224365" cy="1131123"/>
          </a:xfrm>
        </p:spPr>
        <p:txBody>
          <a:bodyPr>
            <a:normAutofit/>
          </a:bodyPr>
          <a:lstStyle/>
          <a:p>
            <a:r>
              <a:rPr lang="en-US" sz="4400" b="1" dirty="0">
                <a:solidFill>
                  <a:srgbClr val="C00000"/>
                </a:solidFill>
              </a:rPr>
              <a:t>Implementation: Derecho = RDMC + SST</a:t>
            </a:r>
          </a:p>
        </p:txBody>
      </p:sp>
      <p:sp>
        <p:nvSpPr>
          <p:cNvPr id="16" name="Slide Number Placeholder 15"/>
          <p:cNvSpPr>
            <a:spLocks noGrp="1"/>
          </p:cNvSpPr>
          <p:nvPr>
            <p:ph type="sldNum" sz="quarter" idx="12"/>
          </p:nvPr>
        </p:nvSpPr>
        <p:spPr/>
        <p:txBody>
          <a:bodyPr/>
          <a:lstStyle/>
          <a:p>
            <a:fld id="{26165642-2DC6-4995-8FB3-76453B93C11F}" type="slidenum">
              <a:rPr lang="en-US" smtClean="0"/>
              <a:pPr/>
              <a:t>36</a:t>
            </a:fld>
            <a:endParaRPr lang="en-US"/>
          </a:p>
        </p:txBody>
      </p:sp>
    </p:spTree>
    <p:extLst>
      <p:ext uri="{BB962C8B-B14F-4D97-AF65-F5344CB8AC3E}">
        <p14:creationId xmlns:p14="http://schemas.microsoft.com/office/powerpoint/2010/main" val="2032220792"/>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Derecho is a Multicast </a:t>
            </a:r>
            <a:r>
              <a:rPr lang="en-US" sz="4400" u="sng" dirty="0"/>
              <a:t>AND</a:t>
            </a:r>
            <a:r>
              <a:rPr lang="en-US" sz="4400" dirty="0"/>
              <a:t> a </a:t>
            </a:r>
            <a:r>
              <a:rPr lang="en-US" sz="4400" dirty="0" err="1"/>
              <a:t>LogGing</a:t>
            </a:r>
            <a:r>
              <a:rPr lang="en-US" sz="4400" dirty="0"/>
              <a:t> Tool</a:t>
            </a:r>
          </a:p>
        </p:txBody>
      </p:sp>
      <p:sp>
        <p:nvSpPr>
          <p:cNvPr id="3" name="Content Placeholder 2"/>
          <p:cNvSpPr>
            <a:spLocks noGrp="1"/>
          </p:cNvSpPr>
          <p:nvPr>
            <p:ph idx="1"/>
          </p:nvPr>
        </p:nvSpPr>
        <p:spPr>
          <a:xfrm>
            <a:off x="643126" y="2286000"/>
            <a:ext cx="11167872" cy="4023360"/>
          </a:xfrm>
        </p:spPr>
        <p:txBody>
          <a:bodyPr>
            <a:normAutofit/>
          </a:bodyPr>
          <a:lstStyle/>
          <a:p>
            <a:pPr marL="0" indent="0">
              <a:buNone/>
            </a:pPr>
            <a:r>
              <a:rPr lang="en-US" b="1" i="1" dirty="0">
                <a:solidFill>
                  <a:schemeClr val="accent1">
                    <a:lumMod val="75000"/>
                  </a:schemeClr>
                </a:solidFill>
              </a:rPr>
              <a:t>As a multicast, </a:t>
            </a:r>
            <a:r>
              <a:rPr lang="en-US" dirty="0"/>
              <a:t>Derecho</a:t>
            </a:r>
            <a:r>
              <a:rPr lang="en-US" b="1" i="1" dirty="0">
                <a:solidFill>
                  <a:schemeClr val="accent1">
                    <a:lumMod val="75000"/>
                  </a:schemeClr>
                </a:solidFill>
              </a:rPr>
              <a:t> </a:t>
            </a:r>
            <a:r>
              <a:rPr lang="en-US" dirty="0"/>
              <a:t>moves data from DRAM to DRAM at insane speeds</a:t>
            </a:r>
          </a:p>
          <a:p>
            <a:pPr>
              <a:buFont typeface="Wingdings" panose="05000000000000000000" pitchFamily="2" charset="2"/>
              <a:buChar char="Ø"/>
            </a:pPr>
            <a:r>
              <a:rPr lang="en-US" dirty="0"/>
              <a:t>  Reliable, totally ordered, can use the “view” to coordinate</a:t>
            </a:r>
          </a:p>
          <a:p>
            <a:pPr>
              <a:buFont typeface="Wingdings" panose="05000000000000000000" pitchFamily="2" charset="2"/>
              <a:buChar char="Ø"/>
            </a:pPr>
            <a:r>
              <a:rPr lang="en-US" dirty="0"/>
              <a:t>  Data purely in Volatile&lt;T&gt;</a:t>
            </a:r>
          </a:p>
          <a:p>
            <a:pPr lvl="1">
              <a:buFont typeface="Wingdings" panose="05000000000000000000" pitchFamily="2" charset="2"/>
              <a:buChar char="Ø"/>
            </a:pPr>
            <a:endParaRPr lang="en-US" dirty="0"/>
          </a:p>
          <a:p>
            <a:pPr marL="0" indent="0">
              <a:buNone/>
            </a:pPr>
            <a:r>
              <a:rPr lang="en-US" b="1" i="1" dirty="0">
                <a:solidFill>
                  <a:schemeClr val="accent1">
                    <a:lumMod val="75000"/>
                  </a:schemeClr>
                </a:solidFill>
              </a:rPr>
              <a:t>As a storage solution, </a:t>
            </a:r>
            <a:r>
              <a:rPr lang="en-US" dirty="0"/>
              <a:t> the received data is saved to persisted storage</a:t>
            </a:r>
          </a:p>
          <a:p>
            <a:pPr>
              <a:buFont typeface="Wingdings" panose="05000000000000000000" pitchFamily="2" charset="2"/>
              <a:buChar char="Ø"/>
            </a:pPr>
            <a:r>
              <a:rPr lang="en-US" dirty="0"/>
              <a:t>  This yields an append-only log: Write once, read as often as you like.</a:t>
            </a:r>
          </a:p>
          <a:p>
            <a:pPr>
              <a:buFont typeface="Wingdings" panose="05000000000000000000" pitchFamily="2" charset="2"/>
              <a:buChar char="Ø"/>
            </a:pPr>
            <a:r>
              <a:rPr lang="en-US" dirty="0"/>
              <a:t>  Data in Persistent&lt;T&gt;</a:t>
            </a:r>
          </a:p>
        </p:txBody>
      </p:sp>
      <p:sp>
        <p:nvSpPr>
          <p:cNvPr id="5" name="Slide Number Placeholder 4"/>
          <p:cNvSpPr>
            <a:spLocks noGrp="1"/>
          </p:cNvSpPr>
          <p:nvPr>
            <p:ph type="sldNum" sz="quarter" idx="12"/>
          </p:nvPr>
        </p:nvSpPr>
        <p:spPr/>
        <p:txBody>
          <a:bodyPr/>
          <a:lstStyle/>
          <a:p>
            <a:fld id="{26165642-2DC6-4995-8FB3-76453B93C11F}" type="slidenum">
              <a:rPr lang="en-US" smtClean="0"/>
              <a:pPr/>
              <a:t>37</a:t>
            </a:fld>
            <a:endParaRPr lang="en-US"/>
          </a:p>
        </p:txBody>
      </p:sp>
    </p:spTree>
    <p:extLst>
      <p:ext uri="{BB962C8B-B14F-4D97-AF65-F5344CB8AC3E}">
        <p14:creationId xmlns:p14="http://schemas.microsoft.com/office/powerpoint/2010/main" val="807588877"/>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5174854" y="2428311"/>
            <a:ext cx="6636146" cy="3698914"/>
          </a:xfrm>
          <a:prstGeom prst="rect">
            <a:avLst/>
          </a:prstGeom>
        </p:spPr>
      </p:pic>
      <p:sp>
        <p:nvSpPr>
          <p:cNvPr id="2" name="Title 1"/>
          <p:cNvSpPr>
            <a:spLocks noGrp="1"/>
          </p:cNvSpPr>
          <p:nvPr>
            <p:ph type="title"/>
          </p:nvPr>
        </p:nvSpPr>
        <p:spPr>
          <a:xfrm>
            <a:off x="1024128" y="585216"/>
            <a:ext cx="10555254" cy="1499616"/>
          </a:xfrm>
        </p:spPr>
        <p:txBody>
          <a:bodyPr>
            <a:normAutofit/>
          </a:bodyPr>
          <a:lstStyle/>
          <a:p>
            <a:r>
              <a:rPr lang="en-US" sz="4800" b="1" dirty="0">
                <a:solidFill>
                  <a:srgbClr val="C00000"/>
                </a:solidFill>
              </a:rPr>
              <a:t>Derecho:</a:t>
            </a:r>
            <a:br>
              <a:rPr lang="en-US" sz="4800" b="1" dirty="0">
                <a:solidFill>
                  <a:srgbClr val="C00000"/>
                </a:solidFill>
              </a:rPr>
            </a:br>
            <a:r>
              <a:rPr lang="en-US" sz="4800" b="1" dirty="0">
                <a:solidFill>
                  <a:srgbClr val="C00000"/>
                </a:solidFill>
              </a:rPr>
              <a:t>small messages</a:t>
            </a:r>
          </a:p>
        </p:txBody>
      </p:sp>
      <p:sp>
        <p:nvSpPr>
          <p:cNvPr id="3" name="Slide Number Placeholder 2"/>
          <p:cNvSpPr>
            <a:spLocks noGrp="1"/>
          </p:cNvSpPr>
          <p:nvPr>
            <p:ph type="sldNum" sz="quarter" idx="12"/>
          </p:nvPr>
        </p:nvSpPr>
        <p:spPr/>
        <p:txBody>
          <a:bodyPr/>
          <a:lstStyle/>
          <a:p>
            <a:fld id="{26165642-2DC6-4995-8FB3-76453B93C11F}" type="slidenum">
              <a:rPr lang="en-US" smtClean="0"/>
              <a:pPr/>
              <a:t>38</a:t>
            </a:fld>
            <a:endParaRPr lang="en-US" dirty="0"/>
          </a:p>
        </p:txBody>
      </p:sp>
      <p:pic>
        <p:nvPicPr>
          <p:cNvPr id="4" name="Picture 3">
            <a:extLst>
              <a:ext uri="{FF2B5EF4-FFF2-40B4-BE49-F238E27FC236}">
                <a16:creationId xmlns:a16="http://schemas.microsoft.com/office/drawing/2014/main" id="{3867A171-80C8-4805-BE92-F359CF2C8DAB}"/>
              </a:ext>
            </a:extLst>
          </p:cNvPr>
          <p:cNvPicPr>
            <a:picLocks noChangeAspect="1"/>
          </p:cNvPicPr>
          <p:nvPr/>
        </p:nvPicPr>
        <p:blipFill>
          <a:blip r:embed="rId4"/>
          <a:stretch>
            <a:fillRect/>
          </a:stretch>
        </p:blipFill>
        <p:spPr>
          <a:xfrm>
            <a:off x="601961" y="3703087"/>
            <a:ext cx="4025123" cy="1535522"/>
          </a:xfrm>
          <a:prstGeom prst="rect">
            <a:avLst/>
          </a:prstGeom>
        </p:spPr>
      </p:pic>
      <p:sp>
        <p:nvSpPr>
          <p:cNvPr id="27" name="TextBox 26">
            <a:extLst>
              <a:ext uri="{FF2B5EF4-FFF2-40B4-BE49-F238E27FC236}">
                <a16:creationId xmlns:a16="http://schemas.microsoft.com/office/drawing/2014/main" id="{A6EEEA1D-4385-4D7E-BF56-23DAC6CBF10F}"/>
              </a:ext>
            </a:extLst>
          </p:cNvPr>
          <p:cNvSpPr txBox="1"/>
          <p:nvPr/>
        </p:nvSpPr>
        <p:spPr>
          <a:xfrm>
            <a:off x="6525830" y="989302"/>
            <a:ext cx="5473521" cy="369332"/>
          </a:xfrm>
          <a:prstGeom prst="rect">
            <a:avLst/>
          </a:prstGeom>
          <a:solidFill>
            <a:schemeClr val="bg1"/>
          </a:solidFill>
        </p:spPr>
        <p:txBody>
          <a:bodyPr wrap="square" rtlCol="0">
            <a:spAutoFit/>
          </a:bodyPr>
          <a:lstStyle/>
          <a:p>
            <a:r>
              <a:rPr lang="en-US" i="1" dirty="0"/>
              <a:t>    </a:t>
            </a:r>
            <a:r>
              <a:rPr lang="en-US" i="1" dirty="0" err="1"/>
              <a:t>Mellanox</a:t>
            </a:r>
            <a:r>
              <a:rPr lang="en-US" i="1" dirty="0"/>
              <a:t> 100Gbps RDMA on ROCE (fast Ethernet)</a:t>
            </a:r>
          </a:p>
        </p:txBody>
      </p:sp>
      <p:sp>
        <p:nvSpPr>
          <p:cNvPr id="28" name="TextBox 27">
            <a:extLst>
              <a:ext uri="{FF2B5EF4-FFF2-40B4-BE49-F238E27FC236}">
                <a16:creationId xmlns:a16="http://schemas.microsoft.com/office/drawing/2014/main" id="{7E568786-FD4D-41EF-AB0B-D80B7987F0AE}"/>
              </a:ext>
            </a:extLst>
          </p:cNvPr>
          <p:cNvSpPr txBox="1"/>
          <p:nvPr/>
        </p:nvSpPr>
        <p:spPr>
          <a:xfrm>
            <a:off x="6525829" y="1374931"/>
            <a:ext cx="5052278" cy="369332"/>
          </a:xfrm>
          <a:prstGeom prst="rect">
            <a:avLst/>
          </a:prstGeom>
          <a:noFill/>
        </p:spPr>
        <p:txBody>
          <a:bodyPr wrap="square" rtlCol="0">
            <a:spAutoFit/>
          </a:bodyPr>
          <a:lstStyle/>
          <a:p>
            <a:r>
              <a:rPr lang="en-US" dirty="0"/>
              <a:t>    100Gb/s = 12.5GB/s</a:t>
            </a:r>
          </a:p>
        </p:txBody>
      </p:sp>
    </p:spTree>
    <p:extLst>
      <p:ext uri="{BB962C8B-B14F-4D97-AF65-F5344CB8AC3E}">
        <p14:creationId xmlns:p14="http://schemas.microsoft.com/office/powerpoint/2010/main" val="3730422665"/>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198" y="2488918"/>
            <a:ext cx="6249153" cy="343281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99" y="2529959"/>
            <a:ext cx="6212141" cy="3412485"/>
          </a:xfrm>
          <a:prstGeom prst="rect">
            <a:avLst/>
          </a:prstGeom>
        </p:spPr>
      </p:pic>
      <p:sp>
        <p:nvSpPr>
          <p:cNvPr id="9" name="TextBox 8"/>
          <p:cNvSpPr txBox="1"/>
          <p:nvPr/>
        </p:nvSpPr>
        <p:spPr>
          <a:xfrm>
            <a:off x="6525830" y="989302"/>
            <a:ext cx="5473521" cy="369332"/>
          </a:xfrm>
          <a:prstGeom prst="rect">
            <a:avLst/>
          </a:prstGeom>
          <a:solidFill>
            <a:schemeClr val="bg1"/>
          </a:solidFill>
        </p:spPr>
        <p:txBody>
          <a:bodyPr wrap="square" rtlCol="0">
            <a:spAutoFit/>
          </a:bodyPr>
          <a:lstStyle/>
          <a:p>
            <a:r>
              <a:rPr lang="en-US" i="1" dirty="0"/>
              <a:t>    </a:t>
            </a:r>
            <a:r>
              <a:rPr lang="en-US" i="1" dirty="0" err="1"/>
              <a:t>Mellanox</a:t>
            </a:r>
            <a:r>
              <a:rPr lang="en-US" i="1" dirty="0"/>
              <a:t> 100Gbps RDMA on ROCE (fast Ethernet)</a:t>
            </a:r>
          </a:p>
        </p:txBody>
      </p:sp>
      <p:sp>
        <p:nvSpPr>
          <p:cNvPr id="2" name="Title 1"/>
          <p:cNvSpPr>
            <a:spLocks noGrp="1"/>
          </p:cNvSpPr>
          <p:nvPr>
            <p:ph type="title"/>
          </p:nvPr>
        </p:nvSpPr>
        <p:spPr/>
        <p:txBody>
          <a:bodyPr/>
          <a:lstStyle/>
          <a:p>
            <a:r>
              <a:rPr lang="en-US" sz="5400" b="1" dirty="0">
                <a:solidFill>
                  <a:srgbClr val="C00000"/>
                </a:solidFill>
              </a:rPr>
              <a:t>Derecho:</a:t>
            </a:r>
            <a:br>
              <a:rPr lang="en-US" sz="5400" b="1" dirty="0">
                <a:solidFill>
                  <a:srgbClr val="C00000"/>
                </a:solidFill>
              </a:rPr>
            </a:br>
            <a:r>
              <a:rPr lang="en-US" sz="5400" b="1" dirty="0">
                <a:solidFill>
                  <a:srgbClr val="C00000"/>
                </a:solidFill>
              </a:rPr>
              <a:t>Large messages</a:t>
            </a:r>
            <a:endParaRPr lang="en-US" b="1" dirty="0">
              <a:solidFill>
                <a:srgbClr val="C00000"/>
              </a:solidFill>
            </a:endParaRPr>
          </a:p>
        </p:txBody>
      </p:sp>
      <p:sp>
        <p:nvSpPr>
          <p:cNvPr id="8" name="TextBox 7"/>
          <p:cNvSpPr txBox="1"/>
          <p:nvPr/>
        </p:nvSpPr>
        <p:spPr>
          <a:xfrm>
            <a:off x="6525829" y="1374931"/>
            <a:ext cx="5052278" cy="369332"/>
          </a:xfrm>
          <a:prstGeom prst="rect">
            <a:avLst/>
          </a:prstGeom>
          <a:noFill/>
        </p:spPr>
        <p:txBody>
          <a:bodyPr wrap="square" rtlCol="0">
            <a:spAutoFit/>
          </a:bodyPr>
          <a:lstStyle/>
          <a:p>
            <a:r>
              <a:rPr lang="en-US" dirty="0"/>
              <a:t>    100Gb/s = 12.5GB/s</a:t>
            </a:r>
          </a:p>
        </p:txBody>
      </p:sp>
      <p:cxnSp>
        <p:nvCxnSpPr>
          <p:cNvPr id="17" name="Straight Connector 16"/>
          <p:cNvCxnSpPr/>
          <p:nvPr/>
        </p:nvCxnSpPr>
        <p:spPr>
          <a:xfrm>
            <a:off x="528407" y="4782198"/>
            <a:ext cx="11268075" cy="1905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233589" y="1950148"/>
            <a:ext cx="10765762" cy="400110"/>
          </a:xfrm>
          <a:prstGeom prst="rect">
            <a:avLst/>
          </a:prstGeom>
          <a:noFill/>
        </p:spPr>
        <p:txBody>
          <a:bodyPr wrap="square" rtlCol="0">
            <a:spAutoFit/>
          </a:bodyPr>
          <a:lstStyle/>
          <a:p>
            <a:r>
              <a:rPr lang="en-US" sz="2000" dirty="0"/>
              <a:t>Raw RDMC multicast via Derecho API                     Derecho Atomic Multicast (Vertical </a:t>
            </a:r>
            <a:r>
              <a:rPr lang="en-US" sz="2000" dirty="0" err="1"/>
              <a:t>Paxos</a:t>
            </a:r>
            <a:r>
              <a:rPr lang="en-US" sz="2000" dirty="0"/>
              <a:t>)</a:t>
            </a:r>
          </a:p>
        </p:txBody>
      </p:sp>
    </p:spTree>
    <p:extLst>
      <p:ext uri="{BB962C8B-B14F-4D97-AF65-F5344CB8AC3E}">
        <p14:creationId xmlns:p14="http://schemas.microsoft.com/office/powerpoint/2010/main" val="200464861"/>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A6000-A6F0-41BD-A6E2-3A5F543E8A33}"/>
              </a:ext>
            </a:extLst>
          </p:cNvPr>
          <p:cNvSpPr>
            <a:spLocks noGrp="1"/>
          </p:cNvSpPr>
          <p:nvPr>
            <p:ph type="title"/>
          </p:nvPr>
        </p:nvSpPr>
        <p:spPr/>
        <p:txBody>
          <a:bodyPr/>
          <a:lstStyle/>
          <a:p>
            <a:r>
              <a:rPr lang="en-US" dirty="0"/>
              <a:t>Data concentrators and smart memory</a:t>
            </a:r>
          </a:p>
        </p:txBody>
      </p:sp>
      <p:sp>
        <p:nvSpPr>
          <p:cNvPr id="3" name="Content Placeholder 2">
            <a:extLst>
              <a:ext uri="{FF2B5EF4-FFF2-40B4-BE49-F238E27FC236}">
                <a16:creationId xmlns:a16="http://schemas.microsoft.com/office/drawing/2014/main" id="{50CF00B6-F364-4EEE-A35A-25F56B6CE7F4}"/>
              </a:ext>
            </a:extLst>
          </p:cNvPr>
          <p:cNvSpPr>
            <a:spLocks noGrp="1"/>
          </p:cNvSpPr>
          <p:nvPr>
            <p:ph idx="1"/>
          </p:nvPr>
        </p:nvSpPr>
        <p:spPr/>
        <p:txBody>
          <a:bodyPr/>
          <a:lstStyle/>
          <a:p>
            <a:r>
              <a:rPr lang="en-US" dirty="0"/>
              <a:t>The future cloud will have technologies to help create various kinds of smart services.</a:t>
            </a:r>
          </a:p>
          <a:p>
            <a:pPr>
              <a:buFont typeface="Wingdings" panose="05000000000000000000" pitchFamily="2" charset="2"/>
              <a:buChar char="Ø"/>
            </a:pPr>
            <a:r>
              <a:rPr lang="en-US" dirty="0"/>
              <a:t>  Data concentrators to intelligently manage sensors</a:t>
            </a:r>
          </a:p>
          <a:p>
            <a:pPr>
              <a:buFont typeface="Wingdings" panose="05000000000000000000" pitchFamily="2" charset="2"/>
              <a:buChar char="Ø"/>
            </a:pPr>
            <a:r>
              <a:rPr lang="en-US" dirty="0"/>
              <a:t>  Storage systems that can intelligently decide what to keep, what to</a:t>
            </a:r>
            <a:br>
              <a:rPr lang="en-US" dirty="0"/>
            </a:br>
            <a:r>
              <a:rPr lang="en-US" dirty="0"/>
              <a:t>    discard, what “recipes” to run.</a:t>
            </a:r>
          </a:p>
          <a:p>
            <a:pPr>
              <a:buFont typeface="Wingdings" panose="05000000000000000000" pitchFamily="2" charset="2"/>
              <a:buChar char="Ø"/>
            </a:pPr>
            <a:r>
              <a:rPr lang="en-US" dirty="0"/>
              <a:t>  Machine-learned models designed to support quick edge updates with</a:t>
            </a:r>
            <a:br>
              <a:rPr lang="en-US" dirty="0"/>
            </a:br>
            <a:r>
              <a:rPr lang="en-US" dirty="0"/>
              <a:t>    reasonable consistency guarantees</a:t>
            </a:r>
          </a:p>
          <a:p>
            <a:pPr marL="0" indent="0">
              <a:buNone/>
            </a:pPr>
            <a:r>
              <a:rPr lang="en-US" dirty="0"/>
              <a:t>What are the core technology requirements this poses?</a:t>
            </a:r>
          </a:p>
        </p:txBody>
      </p:sp>
      <p:sp>
        <p:nvSpPr>
          <p:cNvPr id="4" name="Footer Placeholder 3">
            <a:extLst>
              <a:ext uri="{FF2B5EF4-FFF2-40B4-BE49-F238E27FC236}">
                <a16:creationId xmlns:a16="http://schemas.microsoft.com/office/drawing/2014/main" id="{35C62200-53E5-403F-993A-1ABEDB79E44A}"/>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BD53C4D1-53E4-45E7-9612-573A649CBB25}"/>
              </a:ext>
            </a:extLst>
          </p:cNvPr>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38522263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Derecho: Scaling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3988" y="2950265"/>
            <a:ext cx="5888012" cy="311718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420" y="2874547"/>
            <a:ext cx="5848621" cy="3192901"/>
          </a:xfrm>
          <a:prstGeom prst="rect">
            <a:avLst/>
          </a:prstGeom>
        </p:spPr>
      </p:pic>
      <p:pic>
        <p:nvPicPr>
          <p:cNvPr id="10" name="Picture 9">
            <a:extLst>
              <a:ext uri="{FF2B5EF4-FFF2-40B4-BE49-F238E27FC236}">
                <a16:creationId xmlns:a16="http://schemas.microsoft.com/office/drawing/2014/main" id="{F12540BB-6629-4758-AF34-372AB4C37442}"/>
              </a:ext>
            </a:extLst>
          </p:cNvPr>
          <p:cNvPicPr>
            <a:picLocks noChangeAspect="1"/>
          </p:cNvPicPr>
          <p:nvPr/>
        </p:nvPicPr>
        <p:blipFill>
          <a:blip r:embed="rId5"/>
          <a:stretch>
            <a:fillRect/>
          </a:stretch>
        </p:blipFill>
        <p:spPr>
          <a:xfrm>
            <a:off x="1024128" y="1885384"/>
            <a:ext cx="2592931" cy="989163"/>
          </a:xfrm>
          <a:prstGeom prst="rect">
            <a:avLst/>
          </a:prstGeom>
        </p:spPr>
      </p:pic>
      <p:pic>
        <p:nvPicPr>
          <p:cNvPr id="61" name="Picture 60">
            <a:extLst>
              <a:ext uri="{FF2B5EF4-FFF2-40B4-BE49-F238E27FC236}">
                <a16:creationId xmlns:a16="http://schemas.microsoft.com/office/drawing/2014/main" id="{651BE80E-D5DD-42AE-A925-DA3652F53629}"/>
              </a:ext>
            </a:extLst>
          </p:cNvPr>
          <p:cNvPicPr>
            <a:picLocks noChangeAspect="1"/>
          </p:cNvPicPr>
          <p:nvPr/>
        </p:nvPicPr>
        <p:blipFill>
          <a:blip r:embed="rId6"/>
          <a:stretch>
            <a:fillRect/>
          </a:stretch>
        </p:blipFill>
        <p:spPr>
          <a:xfrm>
            <a:off x="6231634" y="1861989"/>
            <a:ext cx="5736833" cy="932769"/>
          </a:xfrm>
          <a:prstGeom prst="rect">
            <a:avLst/>
          </a:prstGeom>
        </p:spPr>
      </p:pic>
      <p:sp>
        <p:nvSpPr>
          <p:cNvPr id="62" name="Title 1">
            <a:extLst>
              <a:ext uri="{FF2B5EF4-FFF2-40B4-BE49-F238E27FC236}">
                <a16:creationId xmlns:a16="http://schemas.microsoft.com/office/drawing/2014/main" id="{D1B15D50-0727-435F-BDF5-08D6443B7F13}"/>
              </a:ext>
            </a:extLst>
          </p:cNvPr>
          <p:cNvSpPr txBox="1">
            <a:spLocks/>
          </p:cNvSpPr>
          <p:nvPr/>
        </p:nvSpPr>
        <p:spPr>
          <a:xfrm>
            <a:off x="899657" y="6067448"/>
            <a:ext cx="11352830" cy="668330"/>
          </a:xfrm>
          <a:prstGeom prst="rect">
            <a:avLst/>
          </a:prstGeom>
        </p:spPr>
        <p:txBody>
          <a:bodyPr vert="horz" lIns="91440" tIns="45720" rIns="91440" bIns="45720" rtlCol="0" anchor="ctr">
            <a:normAutofit fontScale="92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200" b="1" dirty="0">
                <a:solidFill>
                  <a:srgbClr val="C00000"/>
                </a:solidFill>
              </a:rPr>
              <a:t>Large Group of Size N (2…128)       Broken into Shards of size 2 or 3</a:t>
            </a:r>
          </a:p>
        </p:txBody>
      </p:sp>
    </p:spTree>
    <p:extLst>
      <p:ext uri="{BB962C8B-B14F-4D97-AF65-F5344CB8AC3E}">
        <p14:creationId xmlns:p14="http://schemas.microsoft.com/office/powerpoint/2010/main" val="3605277318"/>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Version-Vectors with Persisted Data</a:t>
            </a:r>
          </a:p>
        </p:txBody>
      </p:sp>
      <p:sp>
        <p:nvSpPr>
          <p:cNvPr id="5" name="Content Placeholder 4"/>
          <p:cNvSpPr>
            <a:spLocks noGrp="1"/>
          </p:cNvSpPr>
          <p:nvPr>
            <p:ph idx="1"/>
          </p:nvPr>
        </p:nvSpPr>
        <p:spPr>
          <a:xfrm>
            <a:off x="1024127" y="2286000"/>
            <a:ext cx="11031023" cy="4023360"/>
          </a:xfrm>
        </p:spPr>
        <p:txBody>
          <a:bodyPr>
            <a:normAutofit/>
          </a:bodyPr>
          <a:lstStyle/>
          <a:p>
            <a:r>
              <a:rPr lang="en-US" dirty="0"/>
              <a:t>The figures we saw on slides 35-38 used Derecho for atomic multicast</a:t>
            </a:r>
          </a:p>
          <a:p>
            <a:endParaRPr lang="en-US" dirty="0"/>
          </a:p>
          <a:p>
            <a:r>
              <a:rPr lang="en-US" dirty="0"/>
              <a:t>The next graphs show the performance when saving data into a Derecho version vector for longer storage.</a:t>
            </a:r>
          </a:p>
          <a:p>
            <a:endParaRPr lang="en-US" dirty="0"/>
          </a:p>
          <a:p>
            <a:r>
              <a:rPr lang="en-US" dirty="0"/>
              <a:t>Two cases: a memory-mapped vector, or one also written to SSD disk.</a:t>
            </a:r>
          </a:p>
        </p:txBody>
      </p:sp>
      <p:sp>
        <p:nvSpPr>
          <p:cNvPr id="3" name="Slide Number Placeholder 2"/>
          <p:cNvSpPr>
            <a:spLocks noGrp="1"/>
          </p:cNvSpPr>
          <p:nvPr>
            <p:ph type="sldNum" sz="quarter" idx="12"/>
          </p:nvPr>
        </p:nvSpPr>
        <p:spPr/>
        <p:txBody>
          <a:bodyPr/>
          <a:lstStyle/>
          <a:p>
            <a:fld id="{26165642-2DC6-4995-8FB3-76453B93C11F}" type="slidenum">
              <a:rPr lang="en-US" smtClean="0"/>
              <a:pPr/>
              <a:t>41</a:t>
            </a:fld>
            <a:endParaRPr lang="en-US"/>
          </a:p>
        </p:txBody>
      </p:sp>
    </p:spTree>
    <p:extLst>
      <p:ext uri="{BB962C8B-B14F-4D97-AF65-F5344CB8AC3E}">
        <p14:creationId xmlns:p14="http://schemas.microsoft.com/office/powerpoint/2010/main" val="3550368323"/>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Volatile&lt;T&gt;                       Persistent&lt;T&gt;</a:t>
            </a:r>
          </a:p>
        </p:txBody>
      </p:sp>
      <p:sp>
        <p:nvSpPr>
          <p:cNvPr id="3" name="Slide Number Placeholder 2"/>
          <p:cNvSpPr>
            <a:spLocks noGrp="1"/>
          </p:cNvSpPr>
          <p:nvPr>
            <p:ph type="sldNum" sz="quarter" idx="12"/>
          </p:nvPr>
        </p:nvSpPr>
        <p:spPr/>
        <p:txBody>
          <a:bodyPr/>
          <a:lstStyle/>
          <a:p>
            <a:fld id="{26165642-2DC6-4995-8FB3-76453B93C11F}" type="slidenum">
              <a:rPr lang="en-US" smtClean="0"/>
              <a:pPr/>
              <a:t>42</a:t>
            </a:fld>
            <a:endParaRPr lang="en-US"/>
          </a:p>
        </p:txBody>
      </p:sp>
      <p:pic>
        <p:nvPicPr>
          <p:cNvPr id="6" name="Picture 5">
            <a:extLst>
              <a:ext uri="{FF2B5EF4-FFF2-40B4-BE49-F238E27FC236}">
                <a16:creationId xmlns:a16="http://schemas.microsoft.com/office/drawing/2014/main" id="{F8664511-2DEF-4D8D-B851-F179EC9559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327" y="2390115"/>
            <a:ext cx="6127084" cy="3384145"/>
          </a:xfrm>
          <a:prstGeom prst="rect">
            <a:avLst/>
          </a:prstGeom>
        </p:spPr>
      </p:pic>
      <p:sp>
        <p:nvSpPr>
          <p:cNvPr id="14" name="Rectangle 13">
            <a:extLst>
              <a:ext uri="{FF2B5EF4-FFF2-40B4-BE49-F238E27FC236}">
                <a16:creationId xmlns:a16="http://schemas.microsoft.com/office/drawing/2014/main" id="{000CD93C-BDCF-452E-9115-FD71FD1BBC0A}"/>
              </a:ext>
            </a:extLst>
          </p:cNvPr>
          <p:cNvSpPr/>
          <p:nvPr/>
        </p:nvSpPr>
        <p:spPr>
          <a:xfrm>
            <a:off x="5974386" y="2190939"/>
            <a:ext cx="381151" cy="25530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3FCEF40-2F16-428E-BB71-659F7CBFB6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007" y="2390115"/>
            <a:ext cx="6127084" cy="3384145"/>
          </a:xfrm>
          <a:prstGeom prst="rect">
            <a:avLst/>
          </a:prstGeom>
        </p:spPr>
      </p:pic>
    </p:spTree>
    <p:extLst>
      <p:ext uri="{BB962C8B-B14F-4D97-AF65-F5344CB8AC3E}">
        <p14:creationId xmlns:p14="http://schemas.microsoft.com/office/powerpoint/2010/main" val="153534460"/>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1130EB-407D-482D-894A-914DE8FD4075}"/>
              </a:ext>
            </a:extLst>
          </p:cNvPr>
          <p:cNvSpPr>
            <a:spLocks noGrp="1"/>
          </p:cNvSpPr>
          <p:nvPr>
            <p:ph type="title"/>
          </p:nvPr>
        </p:nvSpPr>
        <p:spPr/>
        <p:txBody>
          <a:bodyPr/>
          <a:lstStyle/>
          <a:p>
            <a:r>
              <a:rPr lang="en-US" dirty="0"/>
              <a:t>Other libraries</a:t>
            </a:r>
          </a:p>
        </p:txBody>
      </p:sp>
      <p:sp>
        <p:nvSpPr>
          <p:cNvPr id="6" name="Content Placeholder 5">
            <a:extLst>
              <a:ext uri="{FF2B5EF4-FFF2-40B4-BE49-F238E27FC236}">
                <a16:creationId xmlns:a16="http://schemas.microsoft.com/office/drawing/2014/main" id="{C8A5FBBB-8510-4CA5-A9A0-F31AE9E3B04D}"/>
              </a:ext>
            </a:extLst>
          </p:cNvPr>
          <p:cNvSpPr>
            <a:spLocks noGrp="1"/>
          </p:cNvSpPr>
          <p:nvPr>
            <p:ph idx="1"/>
          </p:nvPr>
        </p:nvSpPr>
        <p:spPr/>
        <p:txBody>
          <a:bodyPr/>
          <a:lstStyle/>
          <a:p>
            <a:r>
              <a:rPr lang="en-US" dirty="0" err="1"/>
              <a:t>Paxos</a:t>
            </a:r>
            <a:r>
              <a:rPr lang="en-US" dirty="0"/>
              <a:t> is actually a very famous “standard” for replication libraries.</a:t>
            </a:r>
          </a:p>
          <a:p>
            <a:endParaRPr lang="en-US" dirty="0"/>
          </a:p>
          <a:p>
            <a:r>
              <a:rPr lang="en-US" dirty="0"/>
              <a:t>So there are many that use this model.</a:t>
            </a:r>
          </a:p>
          <a:p>
            <a:endParaRPr lang="en-US" dirty="0"/>
          </a:p>
          <a:p>
            <a:r>
              <a:rPr lang="en-US" dirty="0"/>
              <a:t>Some of the most widely used are </a:t>
            </a:r>
            <a:r>
              <a:rPr lang="en-US" dirty="0" err="1"/>
              <a:t>LibPaxos</a:t>
            </a:r>
            <a:r>
              <a:rPr lang="en-US" dirty="0"/>
              <a:t>,  </a:t>
            </a:r>
            <a:r>
              <a:rPr lang="en-US" dirty="0" err="1"/>
              <a:t>ZooKeeper</a:t>
            </a:r>
            <a:r>
              <a:rPr lang="en-US" dirty="0"/>
              <a:t> and APUs</a:t>
            </a:r>
          </a:p>
        </p:txBody>
      </p:sp>
      <p:sp>
        <p:nvSpPr>
          <p:cNvPr id="3" name="Footer Placeholder 2">
            <a:extLst>
              <a:ext uri="{FF2B5EF4-FFF2-40B4-BE49-F238E27FC236}">
                <a16:creationId xmlns:a16="http://schemas.microsoft.com/office/drawing/2014/main" id="{4374B7F6-5C74-49F2-8B5C-3C9AF9B5181D}"/>
              </a:ext>
            </a:extLst>
          </p:cNvPr>
          <p:cNvSpPr>
            <a:spLocks noGrp="1"/>
          </p:cNvSpPr>
          <p:nvPr>
            <p:ph type="ftr" sz="quarter" idx="11"/>
          </p:nvPr>
        </p:nvSpPr>
        <p:spPr/>
        <p:txBody>
          <a:bodyPr/>
          <a:lstStyle/>
          <a:p>
            <a:r>
              <a:rPr lang="en-US"/>
              <a:t>http://www.cs.cornell.edu/courses/cs5412/2018sp</a:t>
            </a:r>
          </a:p>
        </p:txBody>
      </p:sp>
      <p:sp>
        <p:nvSpPr>
          <p:cNvPr id="4" name="Slide Number Placeholder 3">
            <a:extLst>
              <a:ext uri="{FF2B5EF4-FFF2-40B4-BE49-F238E27FC236}">
                <a16:creationId xmlns:a16="http://schemas.microsoft.com/office/drawing/2014/main" id="{AE4C1A35-D5BC-47E9-A9CB-D76BC716B2B2}"/>
              </a:ext>
            </a:extLst>
          </p:cNvPr>
          <p:cNvSpPr>
            <a:spLocks noGrp="1"/>
          </p:cNvSpPr>
          <p:nvPr>
            <p:ph type="sldNum" sz="quarter" idx="12"/>
          </p:nvPr>
        </p:nvSpPr>
        <p:spPr/>
        <p:txBody>
          <a:bodyPr/>
          <a:lstStyle/>
          <a:p>
            <a:fld id="{3C974458-8A97-4835-BF79-1FB6D7856C21}" type="slidenum">
              <a:rPr lang="en-US" smtClean="0"/>
              <a:t>43</a:t>
            </a:fld>
            <a:endParaRPr lang="en-US"/>
          </a:p>
        </p:txBody>
      </p:sp>
    </p:spTree>
    <p:extLst>
      <p:ext uri="{BB962C8B-B14F-4D97-AF65-F5344CB8AC3E}">
        <p14:creationId xmlns:p14="http://schemas.microsoft.com/office/powerpoint/2010/main" val="9038564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317667" y="4222827"/>
          <a:ext cx="3964621" cy="2045698"/>
        </p:xfrm>
        <a:graphic>
          <a:graphicData uri="http://schemas.openxmlformats.org/presentationml/2006/ole">
            <mc:AlternateContent xmlns:mc="http://schemas.openxmlformats.org/markup-compatibility/2006">
              <mc:Choice xmlns:v="urn:schemas-microsoft-com:vml" Requires="v">
                <p:oleObj spid="_x0000_s1134" name="Acrobat Document" r:id="rId4" imgW="6553098" imgH="3381239" progId="Acrobat.Document.DC">
                  <p:embed/>
                </p:oleObj>
              </mc:Choice>
              <mc:Fallback>
                <p:oleObj name="Acrobat Document" r:id="rId4" imgW="6553098" imgH="3381239" progId="Acrobat.Document.DC">
                  <p:embed/>
                  <p:pic>
                    <p:nvPicPr>
                      <p:cNvPr id="2" name="Object 1"/>
                      <p:cNvPicPr/>
                      <p:nvPr/>
                    </p:nvPicPr>
                    <p:blipFill>
                      <a:blip r:embed="rId5"/>
                      <a:stretch>
                        <a:fillRect/>
                      </a:stretch>
                    </p:blipFill>
                    <p:spPr>
                      <a:xfrm>
                        <a:off x="317667" y="4222827"/>
                        <a:ext cx="3964621" cy="2045698"/>
                      </a:xfrm>
                      <a:prstGeom prst="rect">
                        <a:avLst/>
                      </a:prstGeom>
                    </p:spPr>
                  </p:pic>
                </p:oleObj>
              </mc:Fallback>
            </mc:AlternateContent>
          </a:graphicData>
        </a:graphic>
      </p:graphicFrame>
      <p:sp>
        <p:nvSpPr>
          <p:cNvPr id="4" name="Title 3"/>
          <p:cNvSpPr>
            <a:spLocks noGrp="1"/>
          </p:cNvSpPr>
          <p:nvPr>
            <p:ph type="title"/>
          </p:nvPr>
        </p:nvSpPr>
        <p:spPr>
          <a:xfrm>
            <a:off x="1024129" y="562149"/>
            <a:ext cx="10786871" cy="1499616"/>
          </a:xfrm>
        </p:spPr>
        <p:txBody>
          <a:bodyPr/>
          <a:lstStyle/>
          <a:p>
            <a:r>
              <a:rPr lang="en-US" dirty="0"/>
              <a:t>Derecho is much faster</a:t>
            </a:r>
          </a:p>
        </p:txBody>
      </p:sp>
      <p:sp>
        <p:nvSpPr>
          <p:cNvPr id="3" name="Slide Number Placeholder 2"/>
          <p:cNvSpPr>
            <a:spLocks noGrp="1"/>
          </p:cNvSpPr>
          <p:nvPr>
            <p:ph type="sldNum" sz="quarter" idx="12"/>
          </p:nvPr>
        </p:nvSpPr>
        <p:spPr>
          <a:xfrm>
            <a:off x="10837333" y="6244375"/>
            <a:ext cx="973667" cy="274320"/>
          </a:xfrm>
        </p:spPr>
        <p:txBody>
          <a:bodyPr/>
          <a:lstStyle/>
          <a:p>
            <a:fld id="{26165642-2DC6-4995-8FB3-76453B93C11F}" type="slidenum">
              <a:rPr lang="en-US" smtClean="0"/>
              <a:pPr/>
              <a:t>44</a:t>
            </a:fld>
            <a:endParaRPr lang="en-US"/>
          </a:p>
        </p:txBody>
      </p:sp>
      <p:graphicFrame>
        <p:nvGraphicFramePr>
          <p:cNvPr id="6" name="Object 5"/>
          <p:cNvGraphicFramePr>
            <a:graphicFrameLocks noChangeAspect="1"/>
          </p:cNvGraphicFramePr>
          <p:nvPr>
            <p:extLst/>
          </p:nvPr>
        </p:nvGraphicFramePr>
        <p:xfrm>
          <a:off x="704254" y="1840642"/>
          <a:ext cx="3785626" cy="1973655"/>
        </p:xfrm>
        <a:graphic>
          <a:graphicData uri="http://schemas.openxmlformats.org/presentationml/2006/ole">
            <mc:AlternateContent xmlns:mc="http://schemas.openxmlformats.org/markup-compatibility/2006">
              <mc:Choice xmlns:v="urn:schemas-microsoft-com:vml" Requires="v">
                <p:oleObj spid="_x0000_s1135" name="Acrobat Document" r:id="rId6" imgW="6467469" imgH="3371748" progId="Acrobat.Document.DC">
                  <p:embed/>
                </p:oleObj>
              </mc:Choice>
              <mc:Fallback>
                <p:oleObj name="Acrobat Document" r:id="rId6" imgW="6467469" imgH="3371748" progId="Acrobat.Document.DC">
                  <p:embed/>
                  <p:pic>
                    <p:nvPicPr>
                      <p:cNvPr id="6" name="Object 5"/>
                      <p:cNvPicPr/>
                      <p:nvPr/>
                    </p:nvPicPr>
                    <p:blipFill>
                      <a:blip r:embed="rId7"/>
                      <a:stretch>
                        <a:fillRect/>
                      </a:stretch>
                    </p:blipFill>
                    <p:spPr>
                      <a:xfrm>
                        <a:off x="704254" y="1840642"/>
                        <a:ext cx="3785626" cy="1973655"/>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4282288" y="4239336"/>
          <a:ext cx="3880344" cy="2002575"/>
        </p:xfrm>
        <a:graphic>
          <a:graphicData uri="http://schemas.openxmlformats.org/presentationml/2006/ole">
            <mc:AlternateContent xmlns:mc="http://schemas.openxmlformats.org/markup-compatibility/2006">
              <mc:Choice xmlns:v="urn:schemas-microsoft-com:vml" Requires="v">
                <p:oleObj spid="_x0000_s1136" name="Acrobat Document" r:id="rId8" imgW="6514871" imgH="3362257" progId="Acrobat.Document.DC">
                  <p:embed/>
                </p:oleObj>
              </mc:Choice>
              <mc:Fallback>
                <p:oleObj name="Acrobat Document" r:id="rId8" imgW="6514871" imgH="3362257" progId="Acrobat.Document.DC">
                  <p:embed/>
                  <p:pic>
                    <p:nvPicPr>
                      <p:cNvPr id="7" name="Object 6"/>
                      <p:cNvPicPr/>
                      <p:nvPr/>
                    </p:nvPicPr>
                    <p:blipFill>
                      <a:blip r:embed="rId9"/>
                      <a:stretch>
                        <a:fillRect/>
                      </a:stretch>
                    </p:blipFill>
                    <p:spPr>
                      <a:xfrm>
                        <a:off x="4282288" y="4239336"/>
                        <a:ext cx="3880344" cy="2002575"/>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4870480" y="1840642"/>
          <a:ext cx="2571750" cy="1800225"/>
        </p:xfrm>
        <a:graphic>
          <a:graphicData uri="http://schemas.openxmlformats.org/presentationml/2006/ole">
            <mc:AlternateContent xmlns:mc="http://schemas.openxmlformats.org/markup-compatibility/2006">
              <mc:Choice xmlns:v="urn:schemas-microsoft-com:vml" Requires="v">
                <p:oleObj spid="_x0000_s1137" name="Acrobat Document" r:id="rId10" imgW="2571635" imgH="1800225" progId="Acrobat.Document.DC">
                  <p:embed/>
                </p:oleObj>
              </mc:Choice>
              <mc:Fallback>
                <p:oleObj name="Acrobat Document" r:id="rId10" imgW="2571635" imgH="1800225" progId="Acrobat.Document.DC">
                  <p:embed/>
                  <p:pic>
                    <p:nvPicPr>
                      <p:cNvPr id="8" name="Object 7"/>
                      <p:cNvPicPr/>
                      <p:nvPr/>
                    </p:nvPicPr>
                    <p:blipFill>
                      <a:blip r:embed="rId11"/>
                      <a:stretch>
                        <a:fillRect/>
                      </a:stretch>
                    </p:blipFill>
                    <p:spPr>
                      <a:xfrm>
                        <a:off x="4870480" y="1840642"/>
                        <a:ext cx="2571750" cy="1800225"/>
                      </a:xfrm>
                      <a:prstGeom prst="rect">
                        <a:avLst/>
                      </a:prstGeom>
                    </p:spPr>
                  </p:pic>
                </p:oleObj>
              </mc:Fallback>
            </mc:AlternateContent>
          </a:graphicData>
        </a:graphic>
      </p:graphicFrame>
      <p:sp>
        <p:nvSpPr>
          <p:cNvPr id="11" name="TextBox 10"/>
          <p:cNvSpPr txBox="1"/>
          <p:nvPr/>
        </p:nvSpPr>
        <p:spPr>
          <a:xfrm>
            <a:off x="1348965" y="3814297"/>
            <a:ext cx="2933323" cy="369332"/>
          </a:xfrm>
          <a:prstGeom prst="rect">
            <a:avLst/>
          </a:prstGeom>
          <a:noFill/>
        </p:spPr>
        <p:txBody>
          <a:bodyPr wrap="square" rtlCol="0">
            <a:spAutoFit/>
          </a:bodyPr>
          <a:lstStyle/>
          <a:p>
            <a:r>
              <a:rPr lang="en-US" dirty="0" err="1"/>
              <a:t>LibPaxos</a:t>
            </a:r>
            <a:r>
              <a:rPr lang="en-US" dirty="0"/>
              <a:t> atomic multicast</a:t>
            </a:r>
          </a:p>
        </p:txBody>
      </p:sp>
      <p:sp>
        <p:nvSpPr>
          <p:cNvPr id="12" name="TextBox 11"/>
          <p:cNvSpPr txBox="1"/>
          <p:nvPr/>
        </p:nvSpPr>
        <p:spPr>
          <a:xfrm>
            <a:off x="4999020" y="6285034"/>
            <a:ext cx="3031403" cy="369332"/>
          </a:xfrm>
          <a:prstGeom prst="rect">
            <a:avLst/>
          </a:prstGeom>
          <a:noFill/>
        </p:spPr>
        <p:txBody>
          <a:bodyPr wrap="square" rtlCol="0">
            <a:spAutoFit/>
          </a:bodyPr>
          <a:lstStyle/>
          <a:p>
            <a:r>
              <a:rPr lang="en-US" dirty="0" err="1"/>
              <a:t>LibPaxos</a:t>
            </a:r>
            <a:r>
              <a:rPr lang="en-US" dirty="0"/>
              <a:t> Persisted to SSD</a:t>
            </a:r>
          </a:p>
        </p:txBody>
      </p:sp>
      <p:sp>
        <p:nvSpPr>
          <p:cNvPr id="13" name="TextBox 12"/>
          <p:cNvSpPr txBox="1"/>
          <p:nvPr/>
        </p:nvSpPr>
        <p:spPr>
          <a:xfrm>
            <a:off x="4851142" y="3746915"/>
            <a:ext cx="2944354" cy="369332"/>
          </a:xfrm>
          <a:prstGeom prst="rect">
            <a:avLst/>
          </a:prstGeom>
          <a:noFill/>
        </p:spPr>
        <p:txBody>
          <a:bodyPr wrap="square" rtlCol="0">
            <a:spAutoFit/>
          </a:bodyPr>
          <a:lstStyle/>
          <a:p>
            <a:r>
              <a:rPr lang="en-US" dirty="0"/>
              <a:t>APUS: RDMA atomic multicast</a:t>
            </a:r>
          </a:p>
        </p:txBody>
      </p:sp>
      <p:sp>
        <p:nvSpPr>
          <p:cNvPr id="14" name="TextBox 13"/>
          <p:cNvSpPr txBox="1"/>
          <p:nvPr/>
        </p:nvSpPr>
        <p:spPr>
          <a:xfrm>
            <a:off x="8320134" y="3746915"/>
            <a:ext cx="2915215" cy="369332"/>
          </a:xfrm>
          <a:prstGeom prst="rect">
            <a:avLst/>
          </a:prstGeom>
          <a:noFill/>
        </p:spPr>
        <p:txBody>
          <a:bodyPr wrap="square" rtlCol="0">
            <a:spAutoFit/>
          </a:bodyPr>
          <a:lstStyle/>
          <a:p>
            <a:r>
              <a:rPr lang="en-US" dirty="0"/>
              <a:t>Derecho atomic multicast</a:t>
            </a:r>
          </a:p>
        </p:txBody>
      </p:sp>
      <p:sp>
        <p:nvSpPr>
          <p:cNvPr id="15" name="TextBox 14"/>
          <p:cNvSpPr txBox="1"/>
          <p:nvPr/>
        </p:nvSpPr>
        <p:spPr>
          <a:xfrm>
            <a:off x="8784824" y="6325167"/>
            <a:ext cx="3577341" cy="369332"/>
          </a:xfrm>
          <a:prstGeom prst="rect">
            <a:avLst/>
          </a:prstGeom>
          <a:noFill/>
        </p:spPr>
        <p:txBody>
          <a:bodyPr wrap="square" rtlCol="0">
            <a:spAutoFit/>
          </a:bodyPr>
          <a:lstStyle/>
          <a:p>
            <a:r>
              <a:rPr lang="en-US" dirty="0"/>
              <a:t>Derecho Persisted to SSD</a:t>
            </a:r>
          </a:p>
        </p:txBody>
      </p:sp>
      <p:pic>
        <p:nvPicPr>
          <p:cNvPr id="5" name="Picture 4"/>
          <p:cNvPicPr>
            <a:picLocks noChangeAspect="1"/>
          </p:cNvPicPr>
          <p:nvPr/>
        </p:nvPicPr>
        <p:blipFill rotWithShape="1">
          <a:blip r:embed="rId12"/>
          <a:srcRect l="53893"/>
          <a:stretch/>
        </p:blipFill>
        <p:spPr>
          <a:xfrm>
            <a:off x="8251842" y="4197039"/>
            <a:ext cx="3312682" cy="2040540"/>
          </a:xfrm>
          <a:prstGeom prst="rect">
            <a:avLst/>
          </a:prstGeom>
        </p:spPr>
      </p:pic>
      <p:pic>
        <p:nvPicPr>
          <p:cNvPr id="17" name="Picture 16">
            <a:extLst>
              <a:ext uri="{FF2B5EF4-FFF2-40B4-BE49-F238E27FC236}">
                <a16:creationId xmlns:a16="http://schemas.microsoft.com/office/drawing/2014/main" id="{696900A1-E494-430E-B053-ABFAF054DF51}"/>
              </a:ext>
            </a:extLst>
          </p:cNvPr>
          <p:cNvPicPr>
            <a:picLocks noChangeAspect="1"/>
          </p:cNvPicPr>
          <p:nvPr/>
        </p:nvPicPr>
        <p:blipFill rotWithShape="1">
          <a:blip r:embed="rId12"/>
          <a:srcRect r="47429"/>
          <a:stretch/>
        </p:blipFill>
        <p:spPr>
          <a:xfrm>
            <a:off x="8030423" y="1723692"/>
            <a:ext cx="3494639" cy="1887915"/>
          </a:xfrm>
          <a:prstGeom prst="rect">
            <a:avLst/>
          </a:prstGeom>
        </p:spPr>
      </p:pic>
      <p:sp>
        <p:nvSpPr>
          <p:cNvPr id="18" name="TextBox 17"/>
          <p:cNvSpPr txBox="1"/>
          <p:nvPr/>
        </p:nvSpPr>
        <p:spPr>
          <a:xfrm>
            <a:off x="921512" y="6301680"/>
            <a:ext cx="3051253" cy="369332"/>
          </a:xfrm>
          <a:prstGeom prst="rect">
            <a:avLst/>
          </a:prstGeom>
          <a:noFill/>
        </p:spPr>
        <p:txBody>
          <a:bodyPr wrap="square" rtlCol="0">
            <a:spAutoFit/>
          </a:bodyPr>
          <a:lstStyle/>
          <a:p>
            <a:r>
              <a:rPr lang="en-US" dirty="0"/>
              <a:t>Zookeeper with in-memory files</a:t>
            </a:r>
          </a:p>
        </p:txBody>
      </p:sp>
    </p:spTree>
    <p:extLst>
      <p:ext uri="{BB962C8B-B14F-4D97-AF65-F5344CB8AC3E}">
        <p14:creationId xmlns:p14="http://schemas.microsoft.com/office/powerpoint/2010/main" val="3976306625"/>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C6A2EF-02F3-48F2-9187-F784F93946A4}"/>
              </a:ext>
            </a:extLst>
          </p:cNvPr>
          <p:cNvSpPr>
            <a:spLocks noGrp="1"/>
          </p:cNvSpPr>
          <p:nvPr>
            <p:ph type="title"/>
          </p:nvPr>
        </p:nvSpPr>
        <p:spPr/>
        <p:txBody>
          <a:bodyPr/>
          <a:lstStyle/>
          <a:p>
            <a:r>
              <a:rPr lang="en-US" dirty="0"/>
              <a:t>Programming with Derecho</a:t>
            </a:r>
          </a:p>
        </p:txBody>
      </p:sp>
      <p:sp>
        <p:nvSpPr>
          <p:cNvPr id="5" name="Content Placeholder 4">
            <a:extLst>
              <a:ext uri="{FF2B5EF4-FFF2-40B4-BE49-F238E27FC236}">
                <a16:creationId xmlns:a16="http://schemas.microsoft.com/office/drawing/2014/main" id="{69380871-8CA3-4AF2-9D61-028784EE9655}"/>
              </a:ext>
            </a:extLst>
          </p:cNvPr>
          <p:cNvSpPr>
            <a:spLocks noGrp="1"/>
          </p:cNvSpPr>
          <p:nvPr>
            <p:ph idx="1"/>
          </p:nvPr>
        </p:nvSpPr>
        <p:spPr/>
        <p:txBody>
          <a:bodyPr/>
          <a:lstStyle/>
          <a:p>
            <a:r>
              <a:rPr lang="en-US" dirty="0"/>
              <a:t>Object oriented coding style</a:t>
            </a:r>
          </a:p>
          <a:p>
            <a:endParaRPr lang="en-US" dirty="0"/>
          </a:p>
          <a:p>
            <a:r>
              <a:rPr lang="en-US" dirty="0"/>
              <a:t>Code is written in C++ and can store data in version vectors</a:t>
            </a:r>
          </a:p>
          <a:p>
            <a:endParaRPr lang="en-US" dirty="0"/>
          </a:p>
          <a:p>
            <a:r>
              <a:rPr lang="en-US" dirty="0"/>
              <a:t>Version vectors can also be accessed through the standard Linux file system API, as a second way to read from them.</a:t>
            </a:r>
          </a:p>
          <a:p>
            <a:pPr>
              <a:buFont typeface="Wingdings" panose="05000000000000000000" pitchFamily="2" charset="2"/>
              <a:buChar char="Ø"/>
            </a:pPr>
            <a:r>
              <a:rPr lang="en-US" dirty="0"/>
              <a:t>  Exactly like the Cornell Freeze Frame File System.</a:t>
            </a:r>
          </a:p>
        </p:txBody>
      </p:sp>
      <p:sp>
        <p:nvSpPr>
          <p:cNvPr id="3" name="Slide Number Placeholder 2">
            <a:extLst>
              <a:ext uri="{FF2B5EF4-FFF2-40B4-BE49-F238E27FC236}">
                <a16:creationId xmlns:a16="http://schemas.microsoft.com/office/drawing/2014/main" id="{1CDFA3F5-3C7E-46C9-863C-DF9DF38BBAB5}"/>
              </a:ext>
            </a:extLst>
          </p:cNvPr>
          <p:cNvSpPr>
            <a:spLocks noGrp="1"/>
          </p:cNvSpPr>
          <p:nvPr>
            <p:ph type="sldNum" sz="quarter" idx="12"/>
          </p:nvPr>
        </p:nvSpPr>
        <p:spPr/>
        <p:txBody>
          <a:bodyPr/>
          <a:lstStyle/>
          <a:p>
            <a:fld id="{26165642-2DC6-4995-8FB3-76453B93C11F}" type="slidenum">
              <a:rPr lang="en-US" smtClean="0"/>
              <a:pPr/>
              <a:t>45</a:t>
            </a:fld>
            <a:endParaRPr lang="en-US"/>
          </a:p>
        </p:txBody>
      </p:sp>
    </p:spTree>
    <p:extLst>
      <p:ext uri="{BB962C8B-B14F-4D97-AF65-F5344CB8AC3E}">
        <p14:creationId xmlns:p14="http://schemas.microsoft.com/office/powerpoint/2010/main" val="2767451066"/>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Method Calls, Class Definition</a:t>
            </a:r>
          </a:p>
        </p:txBody>
      </p:sp>
      <p:sp>
        <p:nvSpPr>
          <p:cNvPr id="3" name="Content Placeholder 2"/>
          <p:cNvSpPr>
            <a:spLocks noGrp="1"/>
          </p:cNvSpPr>
          <p:nvPr>
            <p:ph idx="1"/>
          </p:nvPr>
        </p:nvSpPr>
        <p:spPr>
          <a:xfrm>
            <a:off x="1024128" y="1857375"/>
            <a:ext cx="10786872" cy="4887649"/>
          </a:xfrm>
        </p:spPr>
        <p:txBody>
          <a:bodyPr>
            <a:normAutofit/>
          </a:bodyPr>
          <a:lstStyle/>
          <a:p>
            <a:pPr>
              <a:spcBef>
                <a:spcPts val="600"/>
              </a:spcBef>
            </a:pPr>
            <a:r>
              <a:rPr lang="en-US" sz="2800" dirty="0"/>
              <a:t>class Foo: Replicated&lt;Foo&gt; {</a:t>
            </a:r>
          </a:p>
          <a:p>
            <a:pPr>
              <a:lnSpc>
                <a:spcPct val="120000"/>
              </a:lnSpc>
            </a:pPr>
            <a:r>
              <a:rPr lang="en-US" sz="2800" dirty="0"/>
              <a:t>    // </a:t>
            </a:r>
            <a:r>
              <a:rPr lang="en-US" sz="2800" i="1" dirty="0"/>
              <a:t>Variables that define state of the Replicated&lt;Foo&gt; object</a:t>
            </a:r>
          </a:p>
          <a:p>
            <a:pPr>
              <a:lnSpc>
                <a:spcPct val="120000"/>
              </a:lnSpc>
            </a:pPr>
            <a:r>
              <a:rPr lang="en-US" sz="2800" i="1" dirty="0"/>
              <a:t>    // … Methods:</a:t>
            </a:r>
            <a:r>
              <a:rPr lang="en-US" sz="2800" dirty="0"/>
              <a:t/>
            </a:r>
            <a:br>
              <a:rPr lang="en-US" sz="2800" dirty="0"/>
            </a:br>
            <a:r>
              <a:rPr lang="en-US" sz="2800" dirty="0"/>
              <a:t>    void put(string s, double v){code...}</a:t>
            </a:r>
            <a:br>
              <a:rPr lang="en-US" sz="2800" dirty="0"/>
            </a:br>
            <a:r>
              <a:rPr lang="en-US" sz="2800" dirty="0"/>
              <a:t>    const double get(string s){code...}</a:t>
            </a:r>
            <a:br>
              <a:rPr lang="en-US" sz="2800" dirty="0"/>
            </a:br>
            <a:r>
              <a:rPr lang="en-US" sz="2800" dirty="0"/>
              <a:t>};</a:t>
            </a:r>
          </a:p>
          <a:p>
            <a:pPr>
              <a:lnSpc>
                <a:spcPct val="120000"/>
              </a:lnSpc>
            </a:pPr>
            <a:endParaRPr lang="en-US" sz="2800" dirty="0"/>
          </a:p>
          <a:p>
            <a:pPr>
              <a:spcBef>
                <a:spcPts val="600"/>
              </a:spcBef>
            </a:pPr>
            <a:r>
              <a:rPr lang="en-US" sz="2800" dirty="0"/>
              <a:t>auto outcome = fptr.p2p_send&lt;Foo::put&gt;(</a:t>
            </a:r>
            <a:r>
              <a:rPr lang="en-US" sz="2800" i="1" dirty="0"/>
              <a:t>who</a:t>
            </a:r>
            <a:r>
              <a:rPr lang="en-US" sz="2800" dirty="0"/>
              <a:t>, “John Doe”, 22.7); </a:t>
            </a:r>
          </a:p>
          <a:p>
            <a:pPr>
              <a:spcBef>
                <a:spcPts val="600"/>
              </a:spcBef>
            </a:pPr>
            <a:endParaRPr lang="en-US" dirty="0"/>
          </a:p>
          <a:p>
            <a:pPr>
              <a:lnSpc>
                <a:spcPct val="120000"/>
              </a:lnSpc>
            </a:pPr>
            <a:endParaRPr lang="en-US" dirty="0"/>
          </a:p>
        </p:txBody>
      </p:sp>
      <p:sp>
        <p:nvSpPr>
          <p:cNvPr id="4" name="Slide Number Placeholder 3"/>
          <p:cNvSpPr>
            <a:spLocks noGrp="1"/>
          </p:cNvSpPr>
          <p:nvPr>
            <p:ph type="sldNum" sz="quarter" idx="12"/>
          </p:nvPr>
        </p:nvSpPr>
        <p:spPr/>
        <p:txBody>
          <a:bodyPr/>
          <a:lstStyle/>
          <a:p>
            <a:fld id="{26165642-2DC6-4995-8FB3-76453B93C11F}" type="slidenum">
              <a:rPr lang="en-US" smtClean="0"/>
              <a:pPr/>
              <a:t>46</a:t>
            </a:fld>
            <a:endParaRPr lang="en-US"/>
          </a:p>
        </p:txBody>
      </p:sp>
    </p:spTree>
    <p:extLst>
      <p:ext uri="{BB962C8B-B14F-4D97-AF65-F5344CB8AC3E}">
        <p14:creationId xmlns:p14="http://schemas.microsoft.com/office/powerpoint/2010/main" val="2310697898"/>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Versioned Storage</a:t>
            </a:r>
          </a:p>
        </p:txBody>
      </p:sp>
      <p:sp>
        <p:nvSpPr>
          <p:cNvPr id="3" name="Content Placeholder 2"/>
          <p:cNvSpPr>
            <a:spLocks noGrp="1"/>
          </p:cNvSpPr>
          <p:nvPr>
            <p:ph idx="1"/>
          </p:nvPr>
        </p:nvSpPr>
        <p:spPr/>
        <p:txBody>
          <a:bodyPr>
            <a:normAutofit fontScale="77500" lnSpcReduction="20000"/>
          </a:bodyPr>
          <a:lstStyle/>
          <a:p>
            <a:r>
              <a:rPr lang="en-US" b="1" dirty="0"/>
              <a:t>class Foo: Replicated&lt;Foo&gt; {</a:t>
            </a:r>
            <a:br>
              <a:rPr lang="en-US" b="1" dirty="0"/>
            </a:br>
            <a:r>
              <a:rPr lang="en-US" b="1" dirty="0"/>
              <a:t/>
            </a:r>
            <a:br>
              <a:rPr lang="en-US" b="1" dirty="0"/>
            </a:br>
            <a:r>
              <a:rPr lang="en-US" b="1" dirty="0"/>
              <a:t>    Volatile&lt;T&gt; </a:t>
            </a:r>
            <a:r>
              <a:rPr lang="en-US" b="1" dirty="0" err="1"/>
              <a:t>myObj_V</a:t>
            </a:r>
            <a:r>
              <a:rPr lang="en-US" b="1" dirty="0"/>
              <a:t>(“</a:t>
            </a:r>
            <a:r>
              <a:rPr lang="en-US" b="1" dirty="0" err="1"/>
              <a:t>FileName</a:t>
            </a:r>
            <a:r>
              <a:rPr lang="en-US" b="1" dirty="0"/>
              <a:t>”);	// Declares an in-memory variable</a:t>
            </a:r>
            <a:br>
              <a:rPr lang="en-US" b="1" dirty="0"/>
            </a:br>
            <a:r>
              <a:rPr lang="en-US" b="1" dirty="0"/>
              <a:t>    Persistent&lt;T&gt; </a:t>
            </a:r>
            <a:r>
              <a:rPr lang="en-US" b="1" dirty="0" err="1"/>
              <a:t>myObj_P</a:t>
            </a:r>
            <a:r>
              <a:rPr lang="en-US" b="1" dirty="0"/>
              <a:t>(“</a:t>
            </a:r>
            <a:r>
              <a:rPr lang="en-US" b="1" dirty="0" err="1"/>
              <a:t>FileName</a:t>
            </a:r>
            <a:r>
              <a:rPr lang="en-US" b="1" dirty="0"/>
              <a:t>”);	// Declares a persistent variable</a:t>
            </a:r>
            <a:br>
              <a:rPr lang="en-US" b="1" dirty="0"/>
            </a:br>
            <a:r>
              <a:rPr lang="en-US" b="1" dirty="0"/>
              <a:t>}</a:t>
            </a:r>
          </a:p>
          <a:p>
            <a:r>
              <a:rPr lang="en-US" b="1" dirty="0"/>
              <a:t/>
            </a:r>
            <a:br>
              <a:rPr lang="en-US" b="1" dirty="0"/>
            </a:br>
            <a:r>
              <a:rPr lang="en-US" b="1" dirty="0"/>
              <a:t>// </a:t>
            </a:r>
            <a:r>
              <a:rPr lang="en-US" dirty="0"/>
              <a:t>Program-level access to versioned storage:</a:t>
            </a:r>
            <a:r>
              <a:rPr lang="en-US" b="1" dirty="0"/>
              <a:t/>
            </a:r>
            <a:br>
              <a:rPr lang="en-US" b="1" dirty="0"/>
            </a:br>
            <a:r>
              <a:rPr lang="en-US" b="1" dirty="0"/>
              <a:t>auto x = </a:t>
            </a:r>
            <a:r>
              <a:rPr lang="en-US" b="1" dirty="0" err="1"/>
              <a:t>myObj</a:t>
            </a:r>
            <a:r>
              <a:rPr lang="en-US" b="1" dirty="0"/>
              <a:t>;			// Default: most current (</a:t>
            </a:r>
            <a:r>
              <a:rPr lang="en-US" b="1" dirty="0" err="1"/>
              <a:t>myObj</a:t>
            </a:r>
            <a:r>
              <a:rPr lang="en-US" b="1" dirty="0"/>
              <a:t>[NOW])</a:t>
            </a:r>
            <a:br>
              <a:rPr lang="en-US" b="1" dirty="0"/>
            </a:br>
            <a:r>
              <a:rPr lang="en-US" b="1" dirty="0"/>
              <a:t>auto x = </a:t>
            </a:r>
            <a:r>
              <a:rPr lang="en-US" b="1" dirty="0" err="1"/>
              <a:t>myObj</a:t>
            </a:r>
            <a:r>
              <a:rPr lang="en-US" b="1" dirty="0"/>
              <a:t>[n];		// Fetches version n</a:t>
            </a:r>
            <a:br>
              <a:rPr lang="en-US" b="1" dirty="0"/>
            </a:br>
            <a:r>
              <a:rPr lang="en-US" b="1" dirty="0"/>
              <a:t>auto x = </a:t>
            </a:r>
            <a:r>
              <a:rPr lang="en-US" b="1" dirty="0" err="1"/>
              <a:t>myObj</a:t>
            </a:r>
            <a:r>
              <a:rPr lang="en-US" b="1" dirty="0"/>
              <a:t>[-1];		// Returns the previous version </a:t>
            </a:r>
            <a:br>
              <a:rPr lang="en-US" b="1" dirty="0"/>
            </a:br>
            <a:r>
              <a:rPr lang="en-US" b="1" dirty="0"/>
              <a:t>auto x = </a:t>
            </a:r>
            <a:r>
              <a:rPr lang="en-US" b="1" dirty="0" err="1"/>
              <a:t>myObj</a:t>
            </a:r>
            <a:r>
              <a:rPr lang="en-US" b="1" dirty="0"/>
              <a:t>[time];		// Version that applied at specific time</a:t>
            </a:r>
            <a:br>
              <a:rPr lang="en-US" b="1" dirty="0"/>
            </a:br>
            <a:endParaRPr lang="en-US" b="1" dirty="0"/>
          </a:p>
          <a:p>
            <a:r>
              <a:rPr lang="en-US" b="1" dirty="0" err="1"/>
              <a:t>myObj.Flush</a:t>
            </a:r>
            <a:r>
              <a:rPr lang="en-US" b="1" dirty="0"/>
              <a:t>(); 		// Delays until prior updates commit (takes ~10us)</a:t>
            </a:r>
            <a:br>
              <a:rPr lang="en-US" b="1" dirty="0"/>
            </a:br>
            <a:r>
              <a:rPr lang="en-US" b="1" dirty="0" err="1"/>
              <a:t>myObj.Truncate</a:t>
            </a:r>
            <a:r>
              <a:rPr lang="en-US" b="1" dirty="0"/>
              <a:t>(n);		// Discards versions 0..(n-1)</a:t>
            </a:r>
          </a:p>
        </p:txBody>
      </p:sp>
      <p:sp>
        <p:nvSpPr>
          <p:cNvPr id="4" name="Slide Number Placeholder 3"/>
          <p:cNvSpPr>
            <a:spLocks noGrp="1"/>
          </p:cNvSpPr>
          <p:nvPr>
            <p:ph type="sldNum" sz="quarter" idx="12"/>
          </p:nvPr>
        </p:nvSpPr>
        <p:spPr/>
        <p:txBody>
          <a:bodyPr/>
          <a:lstStyle/>
          <a:p>
            <a:fld id="{26165642-2DC6-4995-8FB3-76453B93C11F}" type="slidenum">
              <a:rPr lang="en-US" smtClean="0"/>
              <a:pPr/>
              <a:t>47</a:t>
            </a:fld>
            <a:endParaRPr lang="en-US"/>
          </a:p>
        </p:txBody>
      </p:sp>
      <p:sp>
        <p:nvSpPr>
          <p:cNvPr id="5" name="Rectangle 4"/>
          <p:cNvSpPr/>
          <p:nvPr/>
        </p:nvSpPr>
        <p:spPr>
          <a:xfrm>
            <a:off x="6690944" y="964229"/>
            <a:ext cx="448407" cy="448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X</a:t>
            </a:r>
            <a:r>
              <a:rPr lang="en-US" sz="1100" b="1" baseline="-25000" dirty="0"/>
              <a:t>0</a:t>
            </a:r>
            <a:endParaRPr lang="en-US" sz="1100" b="1" dirty="0"/>
          </a:p>
        </p:txBody>
      </p:sp>
      <p:sp>
        <p:nvSpPr>
          <p:cNvPr id="6" name="Rectangle 5"/>
          <p:cNvSpPr/>
          <p:nvPr/>
        </p:nvSpPr>
        <p:spPr>
          <a:xfrm>
            <a:off x="7151076" y="964229"/>
            <a:ext cx="448407" cy="448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X</a:t>
            </a:r>
            <a:r>
              <a:rPr lang="en-US" sz="1100" b="1" baseline="-25000" dirty="0"/>
              <a:t>1</a:t>
            </a:r>
            <a:endParaRPr lang="en-US" sz="1100" b="1" dirty="0"/>
          </a:p>
        </p:txBody>
      </p:sp>
      <p:sp>
        <p:nvSpPr>
          <p:cNvPr id="7" name="Rectangle 6"/>
          <p:cNvSpPr/>
          <p:nvPr/>
        </p:nvSpPr>
        <p:spPr>
          <a:xfrm>
            <a:off x="7599486" y="964229"/>
            <a:ext cx="448407" cy="448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X</a:t>
            </a:r>
            <a:r>
              <a:rPr lang="en-US" sz="1100" b="1" baseline="-25000" dirty="0"/>
              <a:t>2</a:t>
            </a:r>
            <a:endParaRPr lang="en-US" sz="1100" b="1" dirty="0"/>
          </a:p>
        </p:txBody>
      </p:sp>
      <p:sp>
        <p:nvSpPr>
          <p:cNvPr id="8" name="Rectangle 7"/>
          <p:cNvSpPr/>
          <p:nvPr/>
        </p:nvSpPr>
        <p:spPr>
          <a:xfrm>
            <a:off x="8619328" y="964229"/>
            <a:ext cx="448407" cy="448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a:t>X</a:t>
            </a:r>
            <a:r>
              <a:rPr lang="en-US" sz="1100" b="1" baseline="-25000" dirty="0" err="1"/>
              <a:t>k</a:t>
            </a:r>
            <a:endParaRPr lang="en-US" sz="1100" b="1" dirty="0"/>
          </a:p>
        </p:txBody>
      </p:sp>
      <p:sp>
        <p:nvSpPr>
          <p:cNvPr id="9" name="Rectangle 8"/>
          <p:cNvSpPr/>
          <p:nvPr/>
        </p:nvSpPr>
        <p:spPr>
          <a:xfrm>
            <a:off x="9070668" y="964229"/>
            <a:ext cx="448407" cy="448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X</a:t>
            </a:r>
            <a:r>
              <a:rPr lang="en-US" sz="1100" b="1" baseline="-25000" dirty="0"/>
              <a:t>k+1</a:t>
            </a:r>
            <a:endParaRPr lang="en-US" sz="1100" b="1" dirty="0"/>
          </a:p>
        </p:txBody>
      </p:sp>
      <p:sp>
        <p:nvSpPr>
          <p:cNvPr id="10" name="Rectangle 9"/>
          <p:cNvSpPr/>
          <p:nvPr/>
        </p:nvSpPr>
        <p:spPr>
          <a:xfrm>
            <a:off x="9519078" y="964229"/>
            <a:ext cx="448407" cy="448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X</a:t>
            </a:r>
            <a:r>
              <a:rPr lang="en-US" sz="1100" b="1" baseline="-25000" dirty="0"/>
              <a:t>k+2</a:t>
            </a:r>
            <a:endParaRPr lang="en-US" sz="1100" b="1" dirty="0"/>
          </a:p>
        </p:txBody>
      </p:sp>
      <p:sp>
        <p:nvSpPr>
          <p:cNvPr id="11" name="TextBox 10"/>
          <p:cNvSpPr txBox="1"/>
          <p:nvPr/>
        </p:nvSpPr>
        <p:spPr>
          <a:xfrm>
            <a:off x="8141677" y="1028700"/>
            <a:ext cx="404446" cy="307777"/>
          </a:xfrm>
          <a:prstGeom prst="rect">
            <a:avLst/>
          </a:prstGeom>
          <a:noFill/>
        </p:spPr>
        <p:txBody>
          <a:bodyPr wrap="square" rtlCol="0">
            <a:spAutoFit/>
          </a:bodyPr>
          <a:lstStyle/>
          <a:p>
            <a:r>
              <a:rPr lang="en-US" sz="1400" dirty="0"/>
              <a:t>. . .</a:t>
            </a:r>
          </a:p>
        </p:txBody>
      </p:sp>
      <p:cxnSp>
        <p:nvCxnSpPr>
          <p:cNvPr id="13" name="Straight Arrow Connector 12"/>
          <p:cNvCxnSpPr/>
          <p:nvPr/>
        </p:nvCxnSpPr>
        <p:spPr>
          <a:xfrm flipV="1">
            <a:off x="8836269" y="720969"/>
            <a:ext cx="483577" cy="228600"/>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753574" y="1436081"/>
            <a:ext cx="427918" cy="208081"/>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240715" y="439617"/>
            <a:ext cx="1644161" cy="369332"/>
          </a:xfrm>
          <a:prstGeom prst="rect">
            <a:avLst/>
          </a:prstGeom>
          <a:noFill/>
        </p:spPr>
        <p:txBody>
          <a:bodyPr wrap="square" rtlCol="0">
            <a:spAutoFit/>
          </a:bodyPr>
          <a:lstStyle/>
          <a:p>
            <a:r>
              <a:rPr lang="en-US" dirty="0"/>
              <a:t>Committed</a:t>
            </a:r>
          </a:p>
        </p:txBody>
      </p:sp>
      <p:sp>
        <p:nvSpPr>
          <p:cNvPr id="17" name="TextBox 16"/>
          <p:cNvSpPr txBox="1"/>
          <p:nvPr/>
        </p:nvSpPr>
        <p:spPr>
          <a:xfrm>
            <a:off x="10140462" y="1532794"/>
            <a:ext cx="1644161" cy="369332"/>
          </a:xfrm>
          <a:prstGeom prst="rect">
            <a:avLst/>
          </a:prstGeom>
          <a:noFill/>
        </p:spPr>
        <p:txBody>
          <a:bodyPr wrap="square" rtlCol="0">
            <a:spAutoFit/>
          </a:bodyPr>
          <a:lstStyle/>
          <a:p>
            <a:r>
              <a:rPr lang="en-US" dirty="0"/>
              <a:t>Now</a:t>
            </a:r>
          </a:p>
        </p:txBody>
      </p:sp>
    </p:spTree>
    <p:extLst>
      <p:ext uri="{BB962C8B-B14F-4D97-AF65-F5344CB8AC3E}">
        <p14:creationId xmlns:p14="http://schemas.microsoft.com/office/powerpoint/2010/main" val="987158232"/>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n 10"/>
          <p:cNvSpPr/>
          <p:nvPr/>
        </p:nvSpPr>
        <p:spPr>
          <a:xfrm>
            <a:off x="869132" y="2263366"/>
            <a:ext cx="6201624" cy="351274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996968" y="569374"/>
            <a:ext cx="10800928" cy="1499616"/>
          </a:xfrm>
        </p:spPr>
        <p:txBody>
          <a:bodyPr/>
          <a:lstStyle/>
          <a:p>
            <a:r>
              <a:rPr lang="en-US" b="1" dirty="0">
                <a:solidFill>
                  <a:srgbClr val="C00000"/>
                </a:solidFill>
              </a:rPr>
              <a:t>Same Service viewed as a file system</a:t>
            </a:r>
          </a:p>
        </p:txBody>
      </p:sp>
      <p:pic>
        <p:nvPicPr>
          <p:cNvPr id="10" name="Picture 9"/>
          <p:cNvPicPr>
            <a:picLocks noChangeAspect="1"/>
          </p:cNvPicPr>
          <p:nvPr/>
        </p:nvPicPr>
        <p:blipFill>
          <a:blip r:embed="rId3"/>
          <a:stretch>
            <a:fillRect/>
          </a:stretch>
        </p:blipFill>
        <p:spPr>
          <a:xfrm>
            <a:off x="1818211" y="3223034"/>
            <a:ext cx="4416894" cy="2244067"/>
          </a:xfrm>
          <a:prstGeom prst="rect">
            <a:avLst/>
          </a:prstGeom>
          <a:solidFill>
            <a:schemeClr val="bg1"/>
          </a:solidFill>
        </p:spPr>
      </p:pic>
      <p:sp>
        <p:nvSpPr>
          <p:cNvPr id="26" name="Freeform 25"/>
          <p:cNvSpPr/>
          <p:nvPr/>
        </p:nvSpPr>
        <p:spPr>
          <a:xfrm>
            <a:off x="9650798" y="2485177"/>
            <a:ext cx="299008" cy="1204111"/>
          </a:xfrm>
          <a:custGeom>
            <a:avLst/>
            <a:gdLst>
              <a:gd name="connsiteX0" fmla="*/ 18303 w 299008"/>
              <a:gd name="connsiteY0" fmla="*/ 0 h 1204111"/>
              <a:gd name="connsiteX1" fmla="*/ 298961 w 299008"/>
              <a:gd name="connsiteY1" fmla="*/ 362138 h 1204111"/>
              <a:gd name="connsiteX2" fmla="*/ 196 w 299008"/>
              <a:gd name="connsiteY2" fmla="*/ 742384 h 1204111"/>
              <a:gd name="connsiteX3" fmla="*/ 262747 w 299008"/>
              <a:gd name="connsiteY3" fmla="*/ 1204111 h 1204111"/>
            </a:gdLst>
            <a:ahLst/>
            <a:cxnLst>
              <a:cxn ang="0">
                <a:pos x="connsiteX0" y="connsiteY0"/>
              </a:cxn>
              <a:cxn ang="0">
                <a:pos x="connsiteX1" y="connsiteY1"/>
              </a:cxn>
              <a:cxn ang="0">
                <a:pos x="connsiteX2" y="connsiteY2"/>
              </a:cxn>
              <a:cxn ang="0">
                <a:pos x="connsiteX3" y="connsiteY3"/>
              </a:cxn>
            </a:cxnLst>
            <a:rect l="l" t="t" r="r" b="b"/>
            <a:pathLst>
              <a:path w="299008" h="1204111">
                <a:moveTo>
                  <a:pt x="18303" y="0"/>
                </a:moveTo>
                <a:cubicBezTo>
                  <a:pt x="160141" y="119203"/>
                  <a:pt x="301979" y="238407"/>
                  <a:pt x="298961" y="362138"/>
                </a:cubicBezTo>
                <a:cubicBezTo>
                  <a:pt x="295943" y="485869"/>
                  <a:pt x="6232" y="602055"/>
                  <a:pt x="196" y="742384"/>
                </a:cubicBezTo>
                <a:cubicBezTo>
                  <a:pt x="-5840" y="882713"/>
                  <a:pt x="128453" y="1043412"/>
                  <a:pt x="262747" y="120411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10580816" y="2815627"/>
            <a:ext cx="299008" cy="1204111"/>
          </a:xfrm>
          <a:custGeom>
            <a:avLst/>
            <a:gdLst>
              <a:gd name="connsiteX0" fmla="*/ 18303 w 299008"/>
              <a:gd name="connsiteY0" fmla="*/ 0 h 1204111"/>
              <a:gd name="connsiteX1" fmla="*/ 298961 w 299008"/>
              <a:gd name="connsiteY1" fmla="*/ 362138 h 1204111"/>
              <a:gd name="connsiteX2" fmla="*/ 196 w 299008"/>
              <a:gd name="connsiteY2" fmla="*/ 742384 h 1204111"/>
              <a:gd name="connsiteX3" fmla="*/ 262747 w 299008"/>
              <a:gd name="connsiteY3" fmla="*/ 1204111 h 1204111"/>
            </a:gdLst>
            <a:ahLst/>
            <a:cxnLst>
              <a:cxn ang="0">
                <a:pos x="connsiteX0" y="connsiteY0"/>
              </a:cxn>
              <a:cxn ang="0">
                <a:pos x="connsiteX1" y="connsiteY1"/>
              </a:cxn>
              <a:cxn ang="0">
                <a:pos x="connsiteX2" y="connsiteY2"/>
              </a:cxn>
              <a:cxn ang="0">
                <a:pos x="connsiteX3" y="connsiteY3"/>
              </a:cxn>
            </a:cxnLst>
            <a:rect l="l" t="t" r="r" b="b"/>
            <a:pathLst>
              <a:path w="299008" h="1204111">
                <a:moveTo>
                  <a:pt x="18303" y="0"/>
                </a:moveTo>
                <a:cubicBezTo>
                  <a:pt x="160141" y="119203"/>
                  <a:pt x="301979" y="238407"/>
                  <a:pt x="298961" y="362138"/>
                </a:cubicBezTo>
                <a:cubicBezTo>
                  <a:pt x="295943" y="485869"/>
                  <a:pt x="6232" y="602055"/>
                  <a:pt x="196" y="742384"/>
                </a:cubicBezTo>
                <a:cubicBezTo>
                  <a:pt x="-5840" y="882713"/>
                  <a:pt x="128453" y="1043412"/>
                  <a:pt x="262747" y="120411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9160181" y="4042372"/>
            <a:ext cx="299008" cy="1204111"/>
          </a:xfrm>
          <a:custGeom>
            <a:avLst/>
            <a:gdLst>
              <a:gd name="connsiteX0" fmla="*/ 18303 w 299008"/>
              <a:gd name="connsiteY0" fmla="*/ 0 h 1204111"/>
              <a:gd name="connsiteX1" fmla="*/ 298961 w 299008"/>
              <a:gd name="connsiteY1" fmla="*/ 362138 h 1204111"/>
              <a:gd name="connsiteX2" fmla="*/ 196 w 299008"/>
              <a:gd name="connsiteY2" fmla="*/ 742384 h 1204111"/>
              <a:gd name="connsiteX3" fmla="*/ 262747 w 299008"/>
              <a:gd name="connsiteY3" fmla="*/ 1204111 h 1204111"/>
            </a:gdLst>
            <a:ahLst/>
            <a:cxnLst>
              <a:cxn ang="0">
                <a:pos x="connsiteX0" y="connsiteY0"/>
              </a:cxn>
              <a:cxn ang="0">
                <a:pos x="connsiteX1" y="connsiteY1"/>
              </a:cxn>
              <a:cxn ang="0">
                <a:pos x="connsiteX2" y="connsiteY2"/>
              </a:cxn>
              <a:cxn ang="0">
                <a:pos x="connsiteX3" y="connsiteY3"/>
              </a:cxn>
            </a:cxnLst>
            <a:rect l="l" t="t" r="r" b="b"/>
            <a:pathLst>
              <a:path w="299008" h="1204111">
                <a:moveTo>
                  <a:pt x="18303" y="0"/>
                </a:moveTo>
                <a:cubicBezTo>
                  <a:pt x="160141" y="119203"/>
                  <a:pt x="301979" y="238407"/>
                  <a:pt x="298961" y="362138"/>
                </a:cubicBezTo>
                <a:cubicBezTo>
                  <a:pt x="295943" y="485869"/>
                  <a:pt x="6232" y="602055"/>
                  <a:pt x="196" y="742384"/>
                </a:cubicBezTo>
                <a:cubicBezTo>
                  <a:pt x="-5840" y="882713"/>
                  <a:pt x="128453" y="1043412"/>
                  <a:pt x="262747" y="120411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10098190" y="3908970"/>
            <a:ext cx="299008" cy="1204111"/>
          </a:xfrm>
          <a:custGeom>
            <a:avLst/>
            <a:gdLst>
              <a:gd name="connsiteX0" fmla="*/ 18303 w 299008"/>
              <a:gd name="connsiteY0" fmla="*/ 0 h 1204111"/>
              <a:gd name="connsiteX1" fmla="*/ 298961 w 299008"/>
              <a:gd name="connsiteY1" fmla="*/ 362138 h 1204111"/>
              <a:gd name="connsiteX2" fmla="*/ 196 w 299008"/>
              <a:gd name="connsiteY2" fmla="*/ 742384 h 1204111"/>
              <a:gd name="connsiteX3" fmla="*/ 262747 w 299008"/>
              <a:gd name="connsiteY3" fmla="*/ 1204111 h 1204111"/>
            </a:gdLst>
            <a:ahLst/>
            <a:cxnLst>
              <a:cxn ang="0">
                <a:pos x="connsiteX0" y="connsiteY0"/>
              </a:cxn>
              <a:cxn ang="0">
                <a:pos x="connsiteX1" y="connsiteY1"/>
              </a:cxn>
              <a:cxn ang="0">
                <a:pos x="connsiteX2" y="connsiteY2"/>
              </a:cxn>
              <a:cxn ang="0">
                <a:pos x="connsiteX3" y="connsiteY3"/>
              </a:cxn>
            </a:cxnLst>
            <a:rect l="l" t="t" r="r" b="b"/>
            <a:pathLst>
              <a:path w="299008" h="1204111">
                <a:moveTo>
                  <a:pt x="18303" y="0"/>
                </a:moveTo>
                <a:cubicBezTo>
                  <a:pt x="160141" y="119203"/>
                  <a:pt x="301979" y="238407"/>
                  <a:pt x="298961" y="362138"/>
                </a:cubicBezTo>
                <a:cubicBezTo>
                  <a:pt x="295943" y="485869"/>
                  <a:pt x="6232" y="602055"/>
                  <a:pt x="196" y="742384"/>
                </a:cubicBezTo>
                <a:cubicBezTo>
                  <a:pt x="-5840" y="882713"/>
                  <a:pt x="128453" y="1043412"/>
                  <a:pt x="262747" y="120411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eft-Right Arrow 43"/>
          <p:cNvSpPr/>
          <p:nvPr/>
        </p:nvSpPr>
        <p:spPr>
          <a:xfrm>
            <a:off x="7414788" y="3666654"/>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7161449" y="5764658"/>
            <a:ext cx="4786107" cy="830997"/>
          </a:xfrm>
          <a:prstGeom prst="rect">
            <a:avLst/>
          </a:prstGeom>
          <a:noFill/>
        </p:spPr>
        <p:txBody>
          <a:bodyPr wrap="square" rtlCol="0">
            <a:spAutoFit/>
          </a:bodyPr>
          <a:lstStyle/>
          <a:p>
            <a:pPr algn="ctr"/>
            <a:r>
              <a:rPr lang="en-US" sz="2400" b="1" dirty="0">
                <a:solidFill>
                  <a:srgbClr val="C00000"/>
                </a:solidFill>
              </a:rPr>
              <a:t>Programs accessing data captured using Derecho via append-only files</a:t>
            </a:r>
          </a:p>
        </p:txBody>
      </p:sp>
      <p:sp>
        <p:nvSpPr>
          <p:cNvPr id="2" name="TextBox 1"/>
          <p:cNvSpPr txBox="1"/>
          <p:nvPr/>
        </p:nvSpPr>
        <p:spPr>
          <a:xfrm>
            <a:off x="7070756" y="4145084"/>
            <a:ext cx="2193731" cy="1477328"/>
          </a:xfrm>
          <a:prstGeom prst="rect">
            <a:avLst/>
          </a:prstGeom>
          <a:noFill/>
        </p:spPr>
        <p:txBody>
          <a:bodyPr wrap="square" rtlCol="0">
            <a:spAutoFit/>
          </a:bodyPr>
          <a:lstStyle/>
          <a:p>
            <a:pPr algn="ctr"/>
            <a:r>
              <a:rPr lang="en-US" b="1" dirty="0"/>
              <a:t>Version vectors opened as files</a:t>
            </a:r>
            <a:br>
              <a:rPr lang="en-US" b="1" dirty="0"/>
            </a:br>
            <a:r>
              <a:rPr lang="en-US" b="1" dirty="0" err="1"/>
              <a:t>Posix</a:t>
            </a:r>
            <a:r>
              <a:rPr lang="en-US" b="1" dirty="0"/>
              <a:t> “snapshot” feature used for indexing</a:t>
            </a:r>
          </a:p>
        </p:txBody>
      </p:sp>
    </p:spTree>
    <p:extLst>
      <p:ext uri="{BB962C8B-B14F-4D97-AF65-F5344CB8AC3E}">
        <p14:creationId xmlns:p14="http://schemas.microsoft.com/office/powerpoint/2010/main" val="3228695256"/>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267200" y="5372100"/>
            <a:ext cx="10668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572000" y="5541434"/>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76800" y="5541434"/>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486400" y="5389034"/>
            <a:ext cx="10668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038600" y="5219700"/>
            <a:ext cx="2895600" cy="83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124201" y="4152900"/>
            <a:ext cx="1066800" cy="457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276602" y="4322234"/>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581401" y="4322234"/>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886201" y="4322234"/>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343401" y="4169834"/>
            <a:ext cx="1066800" cy="457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495802" y="4339168"/>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00601" y="4339168"/>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105401" y="4339168"/>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895601" y="3924300"/>
            <a:ext cx="5714999"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554135" y="4191000"/>
            <a:ext cx="1066800" cy="457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706536" y="4360334"/>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011335" y="4360334"/>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316135" y="4360334"/>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781800" y="4381501"/>
            <a:ext cx="76200" cy="68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934200" y="4381501"/>
            <a:ext cx="76200" cy="68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86600" y="4381501"/>
            <a:ext cx="76200" cy="68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362200" y="3467100"/>
            <a:ext cx="7543800" cy="2971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238999" y="4748768"/>
            <a:ext cx="1371600" cy="369332"/>
          </a:xfrm>
          <a:prstGeom prst="rect">
            <a:avLst/>
          </a:prstGeom>
          <a:noFill/>
        </p:spPr>
        <p:txBody>
          <a:bodyPr wrap="square" rtlCol="0">
            <a:spAutoFit/>
          </a:bodyPr>
          <a:lstStyle/>
          <a:p>
            <a:r>
              <a:rPr lang="en-US" i="1" dirty="0"/>
              <a:t>Cache Layer</a:t>
            </a:r>
          </a:p>
        </p:txBody>
      </p:sp>
      <p:sp>
        <p:nvSpPr>
          <p:cNvPr id="32" name="TextBox 31"/>
          <p:cNvSpPr txBox="1"/>
          <p:nvPr/>
        </p:nvSpPr>
        <p:spPr>
          <a:xfrm>
            <a:off x="6256867" y="5883301"/>
            <a:ext cx="2040466" cy="369332"/>
          </a:xfrm>
          <a:prstGeom prst="rect">
            <a:avLst/>
          </a:prstGeom>
          <a:noFill/>
        </p:spPr>
        <p:txBody>
          <a:bodyPr wrap="square" rtlCol="0">
            <a:spAutoFit/>
          </a:bodyPr>
          <a:lstStyle/>
          <a:p>
            <a:r>
              <a:rPr lang="en-US" i="1" dirty="0"/>
              <a:t>Back-end Store</a:t>
            </a:r>
          </a:p>
        </p:txBody>
      </p:sp>
      <p:sp>
        <p:nvSpPr>
          <p:cNvPr id="34" name="Oval 33"/>
          <p:cNvSpPr/>
          <p:nvPr/>
        </p:nvSpPr>
        <p:spPr>
          <a:xfrm rot="1638657">
            <a:off x="2925443" y="4597963"/>
            <a:ext cx="3126944" cy="75110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2300382">
            <a:off x="4164916" y="4473118"/>
            <a:ext cx="2306852" cy="8471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609971" y="4748768"/>
            <a:ext cx="1792698" cy="738664"/>
          </a:xfrm>
          <a:prstGeom prst="rect">
            <a:avLst/>
          </a:prstGeom>
          <a:noFill/>
        </p:spPr>
        <p:txBody>
          <a:bodyPr wrap="square" rtlCol="0">
            <a:spAutoFit/>
          </a:bodyPr>
          <a:lstStyle/>
          <a:p>
            <a:r>
              <a:rPr lang="en-US" sz="1400" i="1" dirty="0"/>
              <a:t>Multicasts </a:t>
            </a:r>
            <a:br>
              <a:rPr lang="en-US" sz="1400" i="1" dirty="0"/>
            </a:br>
            <a:r>
              <a:rPr lang="en-US" sz="1400" i="1" dirty="0"/>
              <a:t>used for cache invalidations, updates</a:t>
            </a:r>
          </a:p>
        </p:txBody>
      </p:sp>
      <p:sp>
        <p:nvSpPr>
          <p:cNvPr id="2" name="Rectangle 1"/>
          <p:cNvSpPr/>
          <p:nvPr/>
        </p:nvSpPr>
        <p:spPr>
          <a:xfrm>
            <a:off x="4809071" y="3575133"/>
            <a:ext cx="1447799" cy="305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088472" y="3651766"/>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503337" y="3651766"/>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893118" y="3651766"/>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24602" y="3543300"/>
            <a:ext cx="1904999" cy="369332"/>
          </a:xfrm>
          <a:prstGeom prst="rect">
            <a:avLst/>
          </a:prstGeom>
          <a:noFill/>
        </p:spPr>
        <p:txBody>
          <a:bodyPr wrap="square" rtlCol="0">
            <a:spAutoFit/>
          </a:bodyPr>
          <a:lstStyle/>
          <a:p>
            <a:r>
              <a:rPr lang="en-US" i="1" dirty="0"/>
              <a:t>Load balancer</a:t>
            </a:r>
          </a:p>
        </p:txBody>
      </p:sp>
      <p:sp>
        <p:nvSpPr>
          <p:cNvPr id="3" name="Freeform 2"/>
          <p:cNvSpPr/>
          <p:nvPr/>
        </p:nvSpPr>
        <p:spPr>
          <a:xfrm>
            <a:off x="3632132" y="2815168"/>
            <a:ext cx="211795" cy="474133"/>
          </a:xfrm>
          <a:custGeom>
            <a:avLst/>
            <a:gdLst>
              <a:gd name="connsiteX0" fmla="*/ 17002 w 211795"/>
              <a:gd name="connsiteY0" fmla="*/ 0 h 474133"/>
              <a:gd name="connsiteX1" fmla="*/ 211736 w 211795"/>
              <a:gd name="connsiteY1" fmla="*/ 143933 h 474133"/>
              <a:gd name="connsiteX2" fmla="*/ 69 w 211795"/>
              <a:gd name="connsiteY2" fmla="*/ 313266 h 474133"/>
              <a:gd name="connsiteX3" fmla="*/ 186336 w 211795"/>
              <a:gd name="connsiteY3" fmla="*/ 474133 h 474133"/>
            </a:gdLst>
            <a:ahLst/>
            <a:cxnLst>
              <a:cxn ang="0">
                <a:pos x="connsiteX0" y="connsiteY0"/>
              </a:cxn>
              <a:cxn ang="0">
                <a:pos x="connsiteX1" y="connsiteY1"/>
              </a:cxn>
              <a:cxn ang="0">
                <a:pos x="connsiteX2" y="connsiteY2"/>
              </a:cxn>
              <a:cxn ang="0">
                <a:pos x="connsiteX3" y="connsiteY3"/>
              </a:cxn>
            </a:cxnLst>
            <a:rect l="l" t="t" r="r" b="b"/>
            <a:pathLst>
              <a:path w="211795" h="474133">
                <a:moveTo>
                  <a:pt x="17002" y="0"/>
                </a:moveTo>
                <a:cubicBezTo>
                  <a:pt x="115780" y="45861"/>
                  <a:pt x="214558" y="91722"/>
                  <a:pt x="211736" y="143933"/>
                </a:cubicBezTo>
                <a:cubicBezTo>
                  <a:pt x="208914" y="196144"/>
                  <a:pt x="4302" y="258233"/>
                  <a:pt x="69" y="313266"/>
                </a:cubicBezTo>
                <a:cubicBezTo>
                  <a:pt x="-4164" y="368299"/>
                  <a:pt x="186336" y="474133"/>
                  <a:pt x="186336" y="47413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p:nvPr/>
        </p:nvCxnSpPr>
        <p:spPr>
          <a:xfrm>
            <a:off x="3843926" y="3052234"/>
            <a:ext cx="1244546" cy="41486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572002" y="2642970"/>
            <a:ext cx="3839632" cy="646331"/>
          </a:xfrm>
          <a:prstGeom prst="rect">
            <a:avLst/>
          </a:prstGeom>
          <a:noFill/>
        </p:spPr>
        <p:txBody>
          <a:bodyPr wrap="square" rtlCol="0">
            <a:spAutoFit/>
          </a:bodyPr>
          <a:lstStyle/>
          <a:p>
            <a:r>
              <a:rPr lang="en-US" i="1" dirty="0"/>
              <a:t>External clients use standard RESTful RPC through a load balancer</a:t>
            </a:r>
          </a:p>
        </p:txBody>
      </p:sp>
      <p:sp>
        <p:nvSpPr>
          <p:cNvPr id="42" name="Freeform 41"/>
          <p:cNvSpPr/>
          <p:nvPr/>
        </p:nvSpPr>
        <p:spPr>
          <a:xfrm>
            <a:off x="3284993" y="2967568"/>
            <a:ext cx="211795" cy="474133"/>
          </a:xfrm>
          <a:custGeom>
            <a:avLst/>
            <a:gdLst>
              <a:gd name="connsiteX0" fmla="*/ 17002 w 211795"/>
              <a:gd name="connsiteY0" fmla="*/ 0 h 474133"/>
              <a:gd name="connsiteX1" fmla="*/ 211736 w 211795"/>
              <a:gd name="connsiteY1" fmla="*/ 143933 h 474133"/>
              <a:gd name="connsiteX2" fmla="*/ 69 w 211795"/>
              <a:gd name="connsiteY2" fmla="*/ 313266 h 474133"/>
              <a:gd name="connsiteX3" fmla="*/ 186336 w 211795"/>
              <a:gd name="connsiteY3" fmla="*/ 474133 h 474133"/>
            </a:gdLst>
            <a:ahLst/>
            <a:cxnLst>
              <a:cxn ang="0">
                <a:pos x="connsiteX0" y="connsiteY0"/>
              </a:cxn>
              <a:cxn ang="0">
                <a:pos x="connsiteX1" y="connsiteY1"/>
              </a:cxn>
              <a:cxn ang="0">
                <a:pos x="connsiteX2" y="connsiteY2"/>
              </a:cxn>
              <a:cxn ang="0">
                <a:pos x="connsiteX3" y="connsiteY3"/>
              </a:cxn>
            </a:cxnLst>
            <a:rect l="l" t="t" r="r" b="b"/>
            <a:pathLst>
              <a:path w="211795" h="474133">
                <a:moveTo>
                  <a:pt x="17002" y="0"/>
                </a:moveTo>
                <a:cubicBezTo>
                  <a:pt x="115780" y="45861"/>
                  <a:pt x="214558" y="91722"/>
                  <a:pt x="211736" y="143933"/>
                </a:cubicBezTo>
                <a:cubicBezTo>
                  <a:pt x="208914" y="196144"/>
                  <a:pt x="4302" y="258233"/>
                  <a:pt x="69" y="313266"/>
                </a:cubicBezTo>
                <a:cubicBezTo>
                  <a:pt x="-4164" y="368299"/>
                  <a:pt x="186336" y="474133"/>
                  <a:pt x="186336" y="47413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p:cNvCxnSpPr/>
          <p:nvPr/>
        </p:nvCxnSpPr>
        <p:spPr>
          <a:xfrm>
            <a:off x="3496787" y="3204634"/>
            <a:ext cx="1380014" cy="26246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Freeform 44"/>
          <p:cNvSpPr/>
          <p:nvPr/>
        </p:nvSpPr>
        <p:spPr>
          <a:xfrm>
            <a:off x="2950464" y="3130634"/>
            <a:ext cx="211795" cy="474133"/>
          </a:xfrm>
          <a:custGeom>
            <a:avLst/>
            <a:gdLst>
              <a:gd name="connsiteX0" fmla="*/ 17002 w 211795"/>
              <a:gd name="connsiteY0" fmla="*/ 0 h 474133"/>
              <a:gd name="connsiteX1" fmla="*/ 211736 w 211795"/>
              <a:gd name="connsiteY1" fmla="*/ 143933 h 474133"/>
              <a:gd name="connsiteX2" fmla="*/ 69 w 211795"/>
              <a:gd name="connsiteY2" fmla="*/ 313266 h 474133"/>
              <a:gd name="connsiteX3" fmla="*/ 186336 w 211795"/>
              <a:gd name="connsiteY3" fmla="*/ 474133 h 474133"/>
            </a:gdLst>
            <a:ahLst/>
            <a:cxnLst>
              <a:cxn ang="0">
                <a:pos x="connsiteX0" y="connsiteY0"/>
              </a:cxn>
              <a:cxn ang="0">
                <a:pos x="connsiteX1" y="connsiteY1"/>
              </a:cxn>
              <a:cxn ang="0">
                <a:pos x="connsiteX2" y="connsiteY2"/>
              </a:cxn>
              <a:cxn ang="0">
                <a:pos x="connsiteX3" y="connsiteY3"/>
              </a:cxn>
            </a:cxnLst>
            <a:rect l="l" t="t" r="r" b="b"/>
            <a:pathLst>
              <a:path w="211795" h="474133">
                <a:moveTo>
                  <a:pt x="17002" y="0"/>
                </a:moveTo>
                <a:cubicBezTo>
                  <a:pt x="115780" y="45861"/>
                  <a:pt x="214558" y="91722"/>
                  <a:pt x="211736" y="143933"/>
                </a:cubicBezTo>
                <a:cubicBezTo>
                  <a:pt x="208914" y="196144"/>
                  <a:pt x="4302" y="258233"/>
                  <a:pt x="69" y="313266"/>
                </a:cubicBezTo>
                <a:cubicBezTo>
                  <a:pt x="-4164" y="368299"/>
                  <a:pt x="186336" y="474133"/>
                  <a:pt x="186336" y="47413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Arrow Connector 45"/>
          <p:cNvCxnSpPr/>
          <p:nvPr/>
        </p:nvCxnSpPr>
        <p:spPr>
          <a:xfrm>
            <a:off x="3162258" y="3367700"/>
            <a:ext cx="1714542" cy="17560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5715000" y="5541434"/>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019800" y="5541434"/>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1024128" y="585216"/>
            <a:ext cx="10800928" cy="1499616"/>
          </a:xfrm>
        </p:spPr>
        <p:txBody>
          <a:bodyPr/>
          <a:lstStyle/>
          <a:p>
            <a:r>
              <a:rPr lang="en-US" b="1" dirty="0">
                <a:solidFill>
                  <a:srgbClr val="C00000"/>
                </a:solidFill>
              </a:rPr>
              <a:t>… Smart Services Can be complicated!</a:t>
            </a:r>
          </a:p>
        </p:txBody>
      </p:sp>
      <p:sp>
        <p:nvSpPr>
          <p:cNvPr id="9" name="Flowchart: Multidocument 8"/>
          <p:cNvSpPr/>
          <p:nvPr/>
        </p:nvSpPr>
        <p:spPr>
          <a:xfrm>
            <a:off x="3364830" y="4487672"/>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Multidocument 48"/>
          <p:cNvSpPr/>
          <p:nvPr/>
        </p:nvSpPr>
        <p:spPr>
          <a:xfrm>
            <a:off x="3672202" y="4478060"/>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Multidocument 49"/>
          <p:cNvSpPr/>
          <p:nvPr/>
        </p:nvSpPr>
        <p:spPr>
          <a:xfrm>
            <a:off x="3977107" y="4481596"/>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Multidocument 50"/>
          <p:cNvSpPr/>
          <p:nvPr/>
        </p:nvSpPr>
        <p:spPr>
          <a:xfrm>
            <a:off x="4618058" y="4480269"/>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Multidocument 51"/>
          <p:cNvSpPr/>
          <p:nvPr/>
        </p:nvSpPr>
        <p:spPr>
          <a:xfrm>
            <a:off x="4925430" y="4470657"/>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ultidocument 52"/>
          <p:cNvSpPr/>
          <p:nvPr/>
        </p:nvSpPr>
        <p:spPr>
          <a:xfrm>
            <a:off x="5230335" y="4474193"/>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Multidocument 53"/>
          <p:cNvSpPr/>
          <p:nvPr/>
        </p:nvSpPr>
        <p:spPr>
          <a:xfrm>
            <a:off x="5816556" y="4498029"/>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Multidocument 54"/>
          <p:cNvSpPr/>
          <p:nvPr/>
        </p:nvSpPr>
        <p:spPr>
          <a:xfrm>
            <a:off x="6123928" y="4488417"/>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Multidocument 55"/>
          <p:cNvSpPr/>
          <p:nvPr/>
        </p:nvSpPr>
        <p:spPr>
          <a:xfrm>
            <a:off x="6428833" y="4491953"/>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Multidocument 56"/>
          <p:cNvSpPr/>
          <p:nvPr/>
        </p:nvSpPr>
        <p:spPr>
          <a:xfrm>
            <a:off x="4697960" y="5669884"/>
            <a:ext cx="181815" cy="118308"/>
          </a:xfrm>
          <a:prstGeom prst="flowChartMultidocument">
            <a:avLst/>
          </a:prstGeom>
          <a:solidFill>
            <a:srgbClr val="92D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Multidocument 57"/>
          <p:cNvSpPr/>
          <p:nvPr/>
        </p:nvSpPr>
        <p:spPr>
          <a:xfrm>
            <a:off x="5005332" y="5660272"/>
            <a:ext cx="181815" cy="118308"/>
          </a:xfrm>
          <a:prstGeom prst="flowChartMultidocument">
            <a:avLst/>
          </a:prstGeom>
          <a:solidFill>
            <a:srgbClr val="92D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Multidocument 59"/>
          <p:cNvSpPr/>
          <p:nvPr/>
        </p:nvSpPr>
        <p:spPr>
          <a:xfrm>
            <a:off x="5862413" y="5689117"/>
            <a:ext cx="181815" cy="118308"/>
          </a:xfrm>
          <a:prstGeom prst="flowChartMultidocument">
            <a:avLst/>
          </a:prstGeom>
          <a:solidFill>
            <a:srgbClr val="92D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Multidocument 60"/>
          <p:cNvSpPr/>
          <p:nvPr/>
        </p:nvSpPr>
        <p:spPr>
          <a:xfrm>
            <a:off x="6169785" y="5679505"/>
            <a:ext cx="181815" cy="118308"/>
          </a:xfrm>
          <a:prstGeom prst="flowChartMultidocument">
            <a:avLst/>
          </a:prstGeom>
          <a:solidFill>
            <a:srgbClr val="92D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0816603"/>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A5EEB-8DFE-424E-B368-C2545A2FEBE3}"/>
              </a:ext>
            </a:extLst>
          </p:cNvPr>
          <p:cNvSpPr>
            <a:spLocks noGrp="1"/>
          </p:cNvSpPr>
          <p:nvPr>
            <p:ph type="title"/>
          </p:nvPr>
        </p:nvSpPr>
        <p:spPr/>
        <p:txBody>
          <a:bodyPr/>
          <a:lstStyle/>
          <a:p>
            <a:r>
              <a:rPr lang="en-US" dirty="0"/>
              <a:t>Membership Management: One need</a:t>
            </a:r>
          </a:p>
        </p:txBody>
      </p:sp>
      <p:sp>
        <p:nvSpPr>
          <p:cNvPr id="3" name="Content Placeholder 2">
            <a:extLst>
              <a:ext uri="{FF2B5EF4-FFF2-40B4-BE49-F238E27FC236}">
                <a16:creationId xmlns:a16="http://schemas.microsoft.com/office/drawing/2014/main" id="{D9F4BF47-6CBA-457F-99AD-E2A053209496}"/>
              </a:ext>
            </a:extLst>
          </p:cNvPr>
          <p:cNvSpPr>
            <a:spLocks noGrp="1"/>
          </p:cNvSpPr>
          <p:nvPr>
            <p:ph idx="1"/>
          </p:nvPr>
        </p:nvSpPr>
        <p:spPr/>
        <p:txBody>
          <a:bodyPr/>
          <a:lstStyle/>
          <a:p>
            <a:r>
              <a:rPr lang="en-US" dirty="0"/>
              <a:t>Automates tasks such as tracking which computers are in the service, what roles have been assigned to them.</a:t>
            </a:r>
          </a:p>
          <a:p>
            <a:endParaRPr lang="en-US" dirty="0"/>
          </a:p>
          <a:p>
            <a:r>
              <a:rPr lang="en-US" dirty="0"/>
              <a:t>May also be integrated with fault monitoring, management of configuration data (and ways to update the configuration).</a:t>
            </a:r>
          </a:p>
          <a:p>
            <a:endParaRPr lang="en-US" dirty="0"/>
          </a:p>
          <a:p>
            <a:r>
              <a:rPr lang="en-US" dirty="0"/>
              <a:t>Often has a notification mechanism to report on changes</a:t>
            </a:r>
          </a:p>
        </p:txBody>
      </p:sp>
      <p:sp>
        <p:nvSpPr>
          <p:cNvPr id="4" name="Footer Placeholder 3">
            <a:extLst>
              <a:ext uri="{FF2B5EF4-FFF2-40B4-BE49-F238E27FC236}">
                <a16:creationId xmlns:a16="http://schemas.microsoft.com/office/drawing/2014/main" id="{9DBEFAE3-8CC0-485A-9642-83785AC85020}"/>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76C34242-1948-469D-AD49-83931D6686D9}"/>
              </a:ext>
            </a:extLst>
          </p:cNvPr>
          <p:cNvSpPr>
            <a:spLocks noGrp="1"/>
          </p:cNvSpPr>
          <p:nvPr>
            <p:ph type="sldNum" sz="quarter" idx="12"/>
          </p:nvPr>
        </p:nvSpPr>
        <p:spPr/>
        <p:txBody>
          <a:bodyPr/>
          <a:lstStyle/>
          <a:p>
            <a:fld id="{3C974458-8A97-4835-BF79-1FB6D7856C21}" type="slidenum">
              <a:rPr lang="en-US" smtClean="0"/>
              <a:t>5</a:t>
            </a:fld>
            <a:endParaRPr lang="en-US"/>
          </a:p>
        </p:txBody>
      </p:sp>
    </p:spTree>
    <p:extLst>
      <p:ext uri="{BB962C8B-B14F-4D97-AF65-F5344CB8AC3E}">
        <p14:creationId xmlns:p14="http://schemas.microsoft.com/office/powerpoint/2010/main" val="3735229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Arrow Connector 23"/>
          <p:cNvCxnSpPr/>
          <p:nvPr/>
        </p:nvCxnSpPr>
        <p:spPr>
          <a:xfrm>
            <a:off x="5976537" y="4103914"/>
            <a:ext cx="0" cy="19158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709485" y="4103914"/>
            <a:ext cx="0" cy="19158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267200" y="4103914"/>
            <a:ext cx="0" cy="19158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Client </a:t>
            </a:r>
            <a:r>
              <a:rPr lang="en-US" dirty="0" err="1"/>
              <a:t>QuerY</a:t>
            </a:r>
            <a:r>
              <a:rPr lang="en-US" dirty="0"/>
              <a:t>: State Machine Case</a:t>
            </a:r>
            <a:endParaRPr lang="en-US" u="sng" dirty="0"/>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50</a:t>
            </a:fld>
            <a:endParaRPr lang="en-US"/>
          </a:p>
        </p:txBody>
      </p:sp>
      <p:sp>
        <p:nvSpPr>
          <p:cNvPr id="22" name="Content Placeholder 21"/>
          <p:cNvSpPr>
            <a:spLocks noGrp="1"/>
          </p:cNvSpPr>
          <p:nvPr>
            <p:ph sz="quarter" idx="1"/>
          </p:nvPr>
        </p:nvSpPr>
        <p:spPr>
          <a:xfrm>
            <a:off x="1024128" y="2048608"/>
            <a:ext cx="10786872" cy="4260752"/>
          </a:xfrm>
        </p:spPr>
        <p:txBody>
          <a:bodyPr>
            <a:normAutofit/>
          </a:bodyPr>
          <a:lstStyle/>
          <a:p>
            <a:r>
              <a:rPr lang="en-US" dirty="0"/>
              <a:t>Client not in the group asks the group to do a query.  A proxy forwards the query, collects the result, and forwards it back.</a:t>
            </a:r>
          </a:p>
          <a:p>
            <a:endParaRPr lang="en-US" dirty="0"/>
          </a:p>
          <a:p>
            <a:endParaRPr lang="en-US" dirty="0"/>
          </a:p>
          <a:p>
            <a:endParaRPr lang="en-US" dirty="0"/>
          </a:p>
          <a:p>
            <a:endParaRPr lang="en-US" dirty="0"/>
          </a:p>
          <a:p>
            <a:endParaRPr lang="en-US" dirty="0"/>
          </a:p>
          <a:p>
            <a:endParaRPr lang="en-US" dirty="0"/>
          </a:p>
        </p:txBody>
      </p:sp>
      <p:sp>
        <p:nvSpPr>
          <p:cNvPr id="10" name="Oval 9"/>
          <p:cNvSpPr/>
          <p:nvPr/>
        </p:nvSpPr>
        <p:spPr>
          <a:xfrm>
            <a:off x="8991600" y="3494314"/>
            <a:ext cx="609600"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a:t>
            </a:r>
          </a:p>
        </p:txBody>
      </p:sp>
      <p:cxnSp>
        <p:nvCxnSpPr>
          <p:cNvPr id="12" name="Straight Arrow Connector 11"/>
          <p:cNvCxnSpPr>
            <a:stCxn id="10" idx="4"/>
          </p:cNvCxnSpPr>
          <p:nvPr/>
        </p:nvCxnSpPr>
        <p:spPr>
          <a:xfrm>
            <a:off x="9296400" y="4103914"/>
            <a:ext cx="0" cy="19158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856963" y="3276600"/>
            <a:ext cx="76200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962400" y="3505200"/>
            <a:ext cx="609600"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a:t>
            </a:r>
          </a:p>
        </p:txBody>
      </p:sp>
      <p:sp>
        <p:nvSpPr>
          <p:cNvPr id="18" name="Oval 17"/>
          <p:cNvSpPr/>
          <p:nvPr/>
        </p:nvSpPr>
        <p:spPr>
          <a:xfrm>
            <a:off x="5682469" y="3505200"/>
            <a:ext cx="609600"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Q</a:t>
            </a:r>
          </a:p>
        </p:txBody>
      </p:sp>
      <p:sp>
        <p:nvSpPr>
          <p:cNvPr id="19" name="Oval 18"/>
          <p:cNvSpPr/>
          <p:nvPr/>
        </p:nvSpPr>
        <p:spPr>
          <a:xfrm>
            <a:off x="7402539" y="3494314"/>
            <a:ext cx="609600"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a:t>
            </a:r>
          </a:p>
        </p:txBody>
      </p:sp>
      <p:sp>
        <p:nvSpPr>
          <p:cNvPr id="20" name="Oval 19"/>
          <p:cNvSpPr/>
          <p:nvPr/>
        </p:nvSpPr>
        <p:spPr>
          <a:xfrm>
            <a:off x="8991600" y="3494314"/>
            <a:ext cx="609600"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a:t>
            </a:r>
          </a:p>
        </p:txBody>
      </p:sp>
      <p:cxnSp>
        <p:nvCxnSpPr>
          <p:cNvPr id="26" name="Straight Arrow Connector 25"/>
          <p:cNvCxnSpPr/>
          <p:nvPr/>
        </p:nvCxnSpPr>
        <p:spPr>
          <a:xfrm>
            <a:off x="4267200" y="4584879"/>
            <a:ext cx="1709337" cy="25757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290811" y="4594384"/>
            <a:ext cx="3416528" cy="24807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340217" y="4610376"/>
            <a:ext cx="4954036" cy="48306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4322884" y="4772448"/>
            <a:ext cx="1709337" cy="257577"/>
          </a:xfrm>
          <a:prstGeom prst="straightConnector1">
            <a:avLst/>
          </a:prstGeom>
          <a:ln w="38100">
            <a:solidFill>
              <a:schemeClr val="accent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4223403" y="4887461"/>
            <a:ext cx="3416528" cy="248072"/>
          </a:xfrm>
          <a:prstGeom prst="straightConnector1">
            <a:avLst/>
          </a:prstGeom>
          <a:ln w="38100">
            <a:solidFill>
              <a:schemeClr val="accent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4325815" y="5105676"/>
            <a:ext cx="4962577" cy="125747"/>
          </a:xfrm>
          <a:prstGeom prst="straightConnector1">
            <a:avLst/>
          </a:prstGeom>
          <a:ln w="38100">
            <a:solidFill>
              <a:schemeClr val="accent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2" name="Freeform 41"/>
          <p:cNvSpPr/>
          <p:nvPr/>
        </p:nvSpPr>
        <p:spPr>
          <a:xfrm>
            <a:off x="4120661" y="4589585"/>
            <a:ext cx="134816" cy="202223"/>
          </a:xfrm>
          <a:custGeom>
            <a:avLst/>
            <a:gdLst>
              <a:gd name="connsiteX0" fmla="*/ 134816 w 134816"/>
              <a:gd name="connsiteY0" fmla="*/ 0 h 202223"/>
              <a:gd name="connsiteX1" fmla="*/ 2931 w 134816"/>
              <a:gd name="connsiteY1" fmla="*/ 87923 h 202223"/>
              <a:gd name="connsiteX2" fmla="*/ 117231 w 134816"/>
              <a:gd name="connsiteY2" fmla="*/ 202223 h 202223"/>
            </a:gdLst>
            <a:ahLst/>
            <a:cxnLst>
              <a:cxn ang="0">
                <a:pos x="connsiteX0" y="connsiteY0"/>
              </a:cxn>
              <a:cxn ang="0">
                <a:pos x="connsiteX1" y="connsiteY1"/>
              </a:cxn>
              <a:cxn ang="0">
                <a:pos x="connsiteX2" y="connsiteY2"/>
              </a:cxn>
            </a:cxnLst>
            <a:rect l="l" t="t" r="r" b="b"/>
            <a:pathLst>
              <a:path w="134816" h="202223">
                <a:moveTo>
                  <a:pt x="134816" y="0"/>
                </a:moveTo>
                <a:cubicBezTo>
                  <a:pt x="70339" y="27109"/>
                  <a:pt x="5862" y="54219"/>
                  <a:pt x="2931" y="87923"/>
                </a:cubicBezTo>
                <a:cubicBezTo>
                  <a:pt x="0" y="121627"/>
                  <a:pt x="58615" y="161925"/>
                  <a:pt x="117231" y="202223"/>
                </a:cubicBezTo>
              </a:path>
            </a:pathLst>
          </a:cu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4097215" y="4847493"/>
            <a:ext cx="134816" cy="202223"/>
          </a:xfrm>
          <a:custGeom>
            <a:avLst/>
            <a:gdLst>
              <a:gd name="connsiteX0" fmla="*/ 134816 w 134816"/>
              <a:gd name="connsiteY0" fmla="*/ 0 h 202223"/>
              <a:gd name="connsiteX1" fmla="*/ 2931 w 134816"/>
              <a:gd name="connsiteY1" fmla="*/ 87923 h 202223"/>
              <a:gd name="connsiteX2" fmla="*/ 117231 w 134816"/>
              <a:gd name="connsiteY2" fmla="*/ 202223 h 202223"/>
            </a:gdLst>
            <a:ahLst/>
            <a:cxnLst>
              <a:cxn ang="0">
                <a:pos x="connsiteX0" y="connsiteY0"/>
              </a:cxn>
              <a:cxn ang="0">
                <a:pos x="connsiteX1" y="connsiteY1"/>
              </a:cxn>
              <a:cxn ang="0">
                <a:pos x="connsiteX2" y="connsiteY2"/>
              </a:cxn>
            </a:cxnLst>
            <a:rect l="l" t="t" r="r" b="b"/>
            <a:pathLst>
              <a:path w="134816" h="202223">
                <a:moveTo>
                  <a:pt x="134816" y="0"/>
                </a:moveTo>
                <a:cubicBezTo>
                  <a:pt x="70339" y="27109"/>
                  <a:pt x="5862" y="54219"/>
                  <a:pt x="2931" y="87923"/>
                </a:cubicBezTo>
                <a:cubicBezTo>
                  <a:pt x="0" y="121627"/>
                  <a:pt x="58615" y="161925"/>
                  <a:pt x="117231" y="202223"/>
                </a:cubicBezTo>
              </a:path>
            </a:pathLst>
          </a:custGeom>
          <a:ln w="28575">
            <a:solidFill>
              <a:schemeClr val="accent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8" name="Straight Arrow Connector 37"/>
          <p:cNvCxnSpPr/>
          <p:nvPr/>
        </p:nvCxnSpPr>
        <p:spPr>
          <a:xfrm>
            <a:off x="691683" y="3623267"/>
            <a:ext cx="2909" cy="24258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404466" y="3050930"/>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C</a:t>
            </a:r>
          </a:p>
        </p:txBody>
      </p:sp>
      <p:cxnSp>
        <p:nvCxnSpPr>
          <p:cNvPr id="40" name="Straight Arrow Connector 39"/>
          <p:cNvCxnSpPr/>
          <p:nvPr/>
        </p:nvCxnSpPr>
        <p:spPr>
          <a:xfrm>
            <a:off x="726832" y="3954744"/>
            <a:ext cx="3537438" cy="50295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73724" y="4305279"/>
            <a:ext cx="3261946" cy="369332"/>
          </a:xfrm>
          <a:prstGeom prst="rect">
            <a:avLst/>
          </a:prstGeom>
          <a:noFill/>
        </p:spPr>
        <p:txBody>
          <a:bodyPr wrap="square" rtlCol="0">
            <a:spAutoFit/>
          </a:bodyPr>
          <a:lstStyle/>
          <a:p>
            <a:r>
              <a:rPr lang="en-US" i="1" dirty="0" err="1"/>
              <a:t>RequestBar</a:t>
            </a:r>
            <a:r>
              <a:rPr lang="en-US" i="1" dirty="0"/>
              <a:t>(12345);</a:t>
            </a:r>
          </a:p>
        </p:txBody>
      </p:sp>
      <p:cxnSp>
        <p:nvCxnSpPr>
          <p:cNvPr id="46" name="Straight Arrow Connector 45"/>
          <p:cNvCxnSpPr/>
          <p:nvPr/>
        </p:nvCxnSpPr>
        <p:spPr>
          <a:xfrm flipH="1">
            <a:off x="732693" y="5328138"/>
            <a:ext cx="3540369" cy="90855"/>
          </a:xfrm>
          <a:prstGeom prst="straightConnector1">
            <a:avLst/>
          </a:prstGeom>
          <a:ln w="38100">
            <a:solidFill>
              <a:schemeClr val="accent1"/>
            </a:solidFill>
            <a:prstDash val="sys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232525"/>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 </a:t>
            </a:r>
            <a:r>
              <a:rPr lang="en-US" dirty="0" err="1"/>
              <a:t>QuerY</a:t>
            </a:r>
            <a:r>
              <a:rPr lang="en-US" dirty="0"/>
              <a:t>: Ad-HOC Case</a:t>
            </a:r>
            <a:endParaRPr lang="en-US" u="sng" dirty="0"/>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51</a:t>
            </a:fld>
            <a:endParaRPr lang="en-US"/>
          </a:p>
        </p:txBody>
      </p:sp>
      <p:sp>
        <p:nvSpPr>
          <p:cNvPr id="22" name="Content Placeholder 21"/>
          <p:cNvSpPr>
            <a:spLocks noGrp="1"/>
          </p:cNvSpPr>
          <p:nvPr>
            <p:ph sz="quarter" idx="1"/>
          </p:nvPr>
        </p:nvSpPr>
        <p:spPr>
          <a:xfrm>
            <a:off x="1024128" y="2048608"/>
            <a:ext cx="10786872" cy="4260752"/>
          </a:xfrm>
        </p:spPr>
        <p:txBody>
          <a:bodyPr>
            <a:normAutofit/>
          </a:bodyPr>
          <a:lstStyle/>
          <a:p>
            <a:r>
              <a:rPr lang="en-US" dirty="0"/>
              <a:t>Client constructs a target list, but also specifies the time</a:t>
            </a:r>
          </a:p>
          <a:p>
            <a:endParaRPr lang="en-US" dirty="0"/>
          </a:p>
          <a:p>
            <a:endParaRPr lang="en-US" dirty="0"/>
          </a:p>
          <a:p>
            <a:endParaRPr lang="en-US" dirty="0"/>
          </a:p>
          <a:p>
            <a:endParaRPr lang="en-US" dirty="0"/>
          </a:p>
          <a:p>
            <a:endParaRPr lang="en-US" dirty="0"/>
          </a:p>
          <a:p>
            <a:endParaRPr lang="en-US" dirty="0"/>
          </a:p>
        </p:txBody>
      </p:sp>
      <p:cxnSp>
        <p:nvCxnSpPr>
          <p:cNvPr id="38" name="Straight Arrow Connector 37"/>
          <p:cNvCxnSpPr/>
          <p:nvPr/>
        </p:nvCxnSpPr>
        <p:spPr>
          <a:xfrm>
            <a:off x="691683" y="3623267"/>
            <a:ext cx="2909" cy="24258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404466" y="3050930"/>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C</a:t>
            </a:r>
          </a:p>
        </p:txBody>
      </p:sp>
      <p:sp>
        <p:nvSpPr>
          <p:cNvPr id="41" name="TextBox 40"/>
          <p:cNvSpPr txBox="1"/>
          <p:nvPr/>
        </p:nvSpPr>
        <p:spPr>
          <a:xfrm>
            <a:off x="1136294" y="3585412"/>
            <a:ext cx="5072541" cy="369332"/>
          </a:xfrm>
          <a:prstGeom prst="rect">
            <a:avLst/>
          </a:prstGeom>
          <a:noFill/>
        </p:spPr>
        <p:txBody>
          <a:bodyPr wrap="square" rtlCol="0">
            <a:spAutoFit/>
          </a:bodyPr>
          <a:lstStyle/>
          <a:p>
            <a:r>
              <a:rPr lang="en-US" i="1" dirty="0" err="1"/>
              <a:t>RequestBar</a:t>
            </a:r>
            <a:r>
              <a:rPr lang="en-US" i="1" dirty="0"/>
              <a:t>(12345,  </a:t>
            </a:r>
            <a:r>
              <a:rPr lang="en-US" dirty="0"/>
              <a:t>Time = </a:t>
            </a:r>
            <a:r>
              <a:rPr lang="en-US" i="1" dirty="0"/>
              <a:t>10:31.05.476);</a:t>
            </a:r>
          </a:p>
        </p:txBody>
      </p:sp>
      <p:cxnSp>
        <p:nvCxnSpPr>
          <p:cNvPr id="46" name="Straight Arrow Connector 45"/>
          <p:cNvCxnSpPr>
            <a:stCxn id="31" idx="4"/>
          </p:cNvCxnSpPr>
          <p:nvPr/>
        </p:nvCxnSpPr>
        <p:spPr>
          <a:xfrm flipH="1">
            <a:off x="732694" y="4767745"/>
            <a:ext cx="5095141" cy="651248"/>
          </a:xfrm>
          <a:prstGeom prst="straightConnector1">
            <a:avLst/>
          </a:prstGeom>
          <a:ln w="38100">
            <a:solidFill>
              <a:schemeClr val="accent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5294435" y="4446011"/>
            <a:ext cx="1066800" cy="457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446836" y="4615345"/>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751635" y="4615345"/>
            <a:ext cx="152400" cy="1524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056435" y="4615345"/>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513635" y="4462945"/>
            <a:ext cx="1066800" cy="457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666036" y="4632279"/>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970835" y="4632279"/>
            <a:ext cx="152400" cy="1524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275635" y="4632279"/>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065835" y="4217411"/>
            <a:ext cx="5714999"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724369" y="4484111"/>
            <a:ext cx="1066800" cy="457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7876770" y="4653445"/>
            <a:ext cx="152400" cy="1524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181569" y="4653445"/>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8486369" y="4653445"/>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8952034" y="4674612"/>
            <a:ext cx="76200" cy="68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9104434" y="4674612"/>
            <a:ext cx="76200" cy="68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9256834" y="4674612"/>
            <a:ext cx="76200" cy="68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9409233" y="5041879"/>
            <a:ext cx="1371600" cy="369332"/>
          </a:xfrm>
          <a:prstGeom prst="rect">
            <a:avLst/>
          </a:prstGeom>
          <a:noFill/>
        </p:spPr>
        <p:txBody>
          <a:bodyPr wrap="square" rtlCol="0">
            <a:spAutoFit/>
          </a:bodyPr>
          <a:lstStyle/>
          <a:p>
            <a:r>
              <a:rPr lang="en-US" i="1" dirty="0"/>
              <a:t>Cache Layer</a:t>
            </a:r>
          </a:p>
        </p:txBody>
      </p:sp>
      <p:sp>
        <p:nvSpPr>
          <p:cNvPr id="56" name="Flowchart: Multidocument 55"/>
          <p:cNvSpPr/>
          <p:nvPr/>
        </p:nvSpPr>
        <p:spPr>
          <a:xfrm>
            <a:off x="5535064" y="4780783"/>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Multidocument 56"/>
          <p:cNvSpPr/>
          <p:nvPr/>
        </p:nvSpPr>
        <p:spPr>
          <a:xfrm>
            <a:off x="5842436" y="4771171"/>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Multidocument 57"/>
          <p:cNvSpPr/>
          <p:nvPr/>
        </p:nvSpPr>
        <p:spPr>
          <a:xfrm>
            <a:off x="6147341" y="4774707"/>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Multidocument 58"/>
          <p:cNvSpPr/>
          <p:nvPr/>
        </p:nvSpPr>
        <p:spPr>
          <a:xfrm>
            <a:off x="6788292" y="4773380"/>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Multidocument 59"/>
          <p:cNvSpPr/>
          <p:nvPr/>
        </p:nvSpPr>
        <p:spPr>
          <a:xfrm>
            <a:off x="7095664" y="4763768"/>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Multidocument 60"/>
          <p:cNvSpPr/>
          <p:nvPr/>
        </p:nvSpPr>
        <p:spPr>
          <a:xfrm>
            <a:off x="7400569" y="4767304"/>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Multidocument 61"/>
          <p:cNvSpPr/>
          <p:nvPr/>
        </p:nvSpPr>
        <p:spPr>
          <a:xfrm>
            <a:off x="7986790" y="4791140"/>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Multidocument 62"/>
          <p:cNvSpPr/>
          <p:nvPr/>
        </p:nvSpPr>
        <p:spPr>
          <a:xfrm>
            <a:off x="8294162" y="4781528"/>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Multidocument 63"/>
          <p:cNvSpPr/>
          <p:nvPr/>
        </p:nvSpPr>
        <p:spPr>
          <a:xfrm>
            <a:off x="8599067" y="4785064"/>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a:endCxn id="31" idx="1"/>
          </p:cNvCxnSpPr>
          <p:nvPr/>
        </p:nvCxnSpPr>
        <p:spPr>
          <a:xfrm>
            <a:off x="726832" y="3954744"/>
            <a:ext cx="5047121" cy="68291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719637" y="3921315"/>
            <a:ext cx="6327398" cy="68099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endCxn id="49" idx="0"/>
          </p:cNvCxnSpPr>
          <p:nvPr/>
        </p:nvCxnSpPr>
        <p:spPr>
          <a:xfrm>
            <a:off x="755477" y="3938011"/>
            <a:ext cx="7197493" cy="71543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797994" y="4804693"/>
            <a:ext cx="6249041" cy="740115"/>
          </a:xfrm>
          <a:prstGeom prst="straightConnector1">
            <a:avLst/>
          </a:prstGeom>
          <a:ln w="38100">
            <a:solidFill>
              <a:schemeClr val="accent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48" idx="3"/>
          </p:cNvCxnSpPr>
          <p:nvPr/>
        </p:nvCxnSpPr>
        <p:spPr>
          <a:xfrm flipH="1">
            <a:off x="749366" y="4874356"/>
            <a:ext cx="7131232" cy="637771"/>
          </a:xfrm>
          <a:prstGeom prst="straightConnector1">
            <a:avLst/>
          </a:prstGeom>
          <a:ln w="38100">
            <a:solidFill>
              <a:schemeClr val="accent1"/>
            </a:solidFill>
            <a:prstDash val="sys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3089234"/>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API summary: P2P Send, P2P Query</a:t>
            </a:r>
          </a:p>
        </p:txBody>
      </p:sp>
      <p:sp>
        <p:nvSpPr>
          <p:cNvPr id="3" name="Content Placeholder 2"/>
          <p:cNvSpPr>
            <a:spLocks noGrp="1"/>
          </p:cNvSpPr>
          <p:nvPr>
            <p:ph idx="1"/>
          </p:nvPr>
        </p:nvSpPr>
        <p:spPr>
          <a:xfrm>
            <a:off x="1024128" y="1857375"/>
            <a:ext cx="10786872" cy="4887649"/>
          </a:xfrm>
        </p:spPr>
        <p:txBody>
          <a:bodyPr>
            <a:normAutofit fontScale="70000" lnSpcReduction="20000"/>
          </a:bodyPr>
          <a:lstStyle/>
          <a:p>
            <a:pPr>
              <a:spcBef>
                <a:spcPts val="600"/>
              </a:spcBef>
            </a:pPr>
            <a:r>
              <a:rPr lang="en-US" dirty="0"/>
              <a:t>Replicated&lt;</a:t>
            </a:r>
            <a:r>
              <a:rPr lang="en-US" dirty="0" err="1"/>
              <a:t>MemCacheD</a:t>
            </a:r>
            <a:r>
              <a:rPr lang="en-US" dirty="0"/>
              <a:t>&gt;&amp; cache = </a:t>
            </a:r>
            <a:r>
              <a:rPr lang="en-US" dirty="0" err="1"/>
              <a:t>g.get_subgroup</a:t>
            </a:r>
            <a:r>
              <a:rPr lang="en-US" dirty="0"/>
              <a:t>&lt;</a:t>
            </a:r>
            <a:r>
              <a:rPr lang="en-US" dirty="0" err="1"/>
              <a:t>MemCacheD</a:t>
            </a:r>
            <a:r>
              <a:rPr lang="en-US" dirty="0"/>
              <a:t>&gt;(0);</a:t>
            </a:r>
          </a:p>
          <a:p>
            <a:pPr>
              <a:spcBef>
                <a:spcPts val="600"/>
              </a:spcBef>
            </a:pPr>
            <a:r>
              <a:rPr lang="en-US" dirty="0"/>
              <a:t>auto outcome = cache.p2p_send&lt;</a:t>
            </a:r>
            <a:r>
              <a:rPr lang="en-US" dirty="0" err="1"/>
              <a:t>MemCacheD</a:t>
            </a:r>
            <a:r>
              <a:rPr lang="en-US" dirty="0"/>
              <a:t>::put&gt;(</a:t>
            </a:r>
            <a:r>
              <a:rPr lang="en-US" i="1" dirty="0"/>
              <a:t>who</a:t>
            </a:r>
            <a:r>
              <a:rPr lang="en-US" dirty="0"/>
              <a:t>, “John Doe”, 22.7); </a:t>
            </a:r>
          </a:p>
          <a:p>
            <a:pPr>
              <a:spcBef>
                <a:spcPts val="600"/>
              </a:spcBef>
            </a:pPr>
            <a:r>
              <a:rPr lang="en-US" dirty="0"/>
              <a:t>auto result = cache.p2p_query&lt;</a:t>
            </a:r>
            <a:r>
              <a:rPr lang="en-US" dirty="0" err="1"/>
              <a:t>MemCacheD</a:t>
            </a:r>
            <a:r>
              <a:rPr lang="en-US" dirty="0"/>
              <a:t>::put&gt;(</a:t>
            </a:r>
            <a:r>
              <a:rPr lang="en-US" i="1" dirty="0"/>
              <a:t>who</a:t>
            </a:r>
            <a:r>
              <a:rPr lang="en-US" dirty="0"/>
              <a:t>, “Holly Hunter”);</a:t>
            </a:r>
          </a:p>
          <a:p>
            <a:pPr>
              <a:spcBef>
                <a:spcPts val="1800"/>
              </a:spcBef>
            </a:pPr>
            <a:r>
              <a:rPr lang="en-US" dirty="0"/>
              <a:t>class </a:t>
            </a:r>
            <a:r>
              <a:rPr lang="en-US" dirty="0" err="1"/>
              <a:t>MemCacheD</a:t>
            </a:r>
            <a:r>
              <a:rPr lang="en-US" dirty="0"/>
              <a:t> {</a:t>
            </a:r>
          </a:p>
          <a:p>
            <a:pPr>
              <a:lnSpc>
                <a:spcPct val="120000"/>
              </a:lnSpc>
            </a:pPr>
            <a:r>
              <a:rPr lang="en-US" dirty="0"/>
              <a:t>    Volatile&lt;std::map&lt;</a:t>
            </a:r>
            <a:r>
              <a:rPr lang="en-US" dirty="0" err="1"/>
              <a:t>string,double</a:t>
            </a:r>
            <a:r>
              <a:rPr lang="en-US" dirty="0"/>
              <a:t>&gt;&gt; </a:t>
            </a:r>
            <a:r>
              <a:rPr lang="en-US" dirty="0" err="1"/>
              <a:t>quick_index</a:t>
            </a:r>
            <a:r>
              <a:rPr lang="en-US" dirty="0"/>
              <a:t>;</a:t>
            </a:r>
            <a:br>
              <a:rPr lang="en-US" dirty="0"/>
            </a:br>
            <a:r>
              <a:rPr lang="en-US" dirty="0"/>
              <a:t>    Persistent&lt;image::jpg&gt; </a:t>
            </a:r>
            <a:r>
              <a:rPr lang="en-US" dirty="0" err="1"/>
              <a:t>photo_archive</a:t>
            </a:r>
            <a:r>
              <a:rPr lang="en-US" dirty="0"/>
              <a:t>;</a:t>
            </a:r>
            <a:br>
              <a:rPr lang="en-US" dirty="0"/>
            </a:br>
            <a:r>
              <a:rPr lang="en-US" dirty="0"/>
              <a:t>    void put(string s, double v){code...}</a:t>
            </a:r>
            <a:br>
              <a:rPr lang="en-US" dirty="0"/>
            </a:br>
            <a:r>
              <a:rPr lang="en-US" dirty="0"/>
              <a:t>    const double get(string s){code...}</a:t>
            </a:r>
            <a:br>
              <a:rPr lang="en-US" dirty="0"/>
            </a:br>
            <a:r>
              <a:rPr lang="en-US" dirty="0"/>
              <a:t>    auto </a:t>
            </a:r>
            <a:r>
              <a:rPr lang="en-US" dirty="0" err="1"/>
              <a:t>register_functions</a:t>
            </a:r>
            <a:r>
              <a:rPr lang="en-US" dirty="0"/>
              <a:t>(</a:t>
            </a:r>
            <a:r>
              <a:rPr lang="en-US" dirty="0" err="1"/>
              <a:t>RPCManager</a:t>
            </a:r>
            <a:r>
              <a:rPr lang="en-US" dirty="0"/>
              <a:t>&amp; m, </a:t>
            </a:r>
            <a:r>
              <a:rPr lang="en-US" dirty="0" err="1"/>
              <a:t>unique_ptr</a:t>
            </a:r>
            <a:r>
              <a:rPr lang="en-US" dirty="0"/>
              <a:t>&lt;</a:t>
            </a:r>
            <a:r>
              <a:rPr lang="en-US" dirty="0" err="1"/>
              <a:t>MemCacheD</a:t>
            </a:r>
            <a:r>
              <a:rPr lang="en-US" dirty="0"/>
              <a:t>&gt;* </a:t>
            </a:r>
            <a:r>
              <a:rPr lang="en-US" dirty="0" err="1"/>
              <a:t>this_ptr</a:t>
            </a:r>
            <a:r>
              <a:rPr lang="en-US" dirty="0"/>
              <a:t>) {</a:t>
            </a:r>
            <a:br>
              <a:rPr lang="en-US" dirty="0"/>
            </a:br>
            <a:r>
              <a:rPr lang="en-US" dirty="0"/>
              <a:t>	return </a:t>
            </a:r>
            <a:r>
              <a:rPr lang="en-US" dirty="0" err="1"/>
              <a:t>m.setup_rpc_class</a:t>
            </a:r>
            <a:r>
              <a:rPr lang="en-US" dirty="0"/>
              <a:t>(</a:t>
            </a:r>
            <a:r>
              <a:rPr lang="en-US" dirty="0" err="1"/>
              <a:t>this_ptr</a:t>
            </a:r>
            <a:r>
              <a:rPr lang="en-US" dirty="0"/>
              <a:t>, &amp;</a:t>
            </a:r>
            <a:r>
              <a:rPr lang="en-US" dirty="0" err="1"/>
              <a:t>MemCacheD</a:t>
            </a:r>
            <a:r>
              <a:rPr lang="en-US" dirty="0"/>
              <a:t>::put, &amp;</a:t>
            </a:r>
            <a:r>
              <a:rPr lang="en-US" dirty="0" err="1"/>
              <a:t>MemCacheD</a:t>
            </a:r>
            <a:r>
              <a:rPr lang="en-US" dirty="0"/>
              <a:t>::get); }</a:t>
            </a:r>
            <a:br>
              <a:rPr lang="en-US" dirty="0"/>
            </a:br>
            <a:r>
              <a:rPr lang="en-US" dirty="0"/>
              <a:t>    </a:t>
            </a:r>
            <a:r>
              <a:rPr lang="en-US" dirty="0" err="1"/>
              <a:t>enum</a:t>
            </a:r>
            <a:r>
              <a:rPr lang="en-US" dirty="0"/>
              <a:t> class </a:t>
            </a:r>
            <a:r>
              <a:rPr lang="en-US" dirty="0" err="1"/>
              <a:t>RPCTag</a:t>
            </a:r>
            <a:r>
              <a:rPr lang="en-US" dirty="0"/>
              <a:t> { put, get };</a:t>
            </a:r>
          </a:p>
          <a:p>
            <a:pPr>
              <a:lnSpc>
                <a:spcPct val="120000"/>
              </a:lnSpc>
            </a:pPr>
            <a:r>
              <a:rPr lang="en-US" dirty="0"/>
              <a:t>};</a:t>
            </a:r>
          </a:p>
          <a:p>
            <a:pPr>
              <a:lnSpc>
                <a:spcPct val="120000"/>
              </a:lnSpc>
              <a:spcAft>
                <a:spcPts val="0"/>
              </a:spcAft>
            </a:pPr>
            <a:r>
              <a:rPr lang="en-US" dirty="0"/>
              <a:t>Group&lt;</a:t>
            </a:r>
            <a:r>
              <a:rPr lang="en-US" dirty="0" err="1"/>
              <a:t>MemCacheD</a:t>
            </a:r>
            <a:r>
              <a:rPr lang="en-US" dirty="0"/>
              <a:t>, </a:t>
            </a:r>
            <a:r>
              <a:rPr lang="en-US" dirty="0" err="1"/>
              <a:t>CacheLayer</a:t>
            </a:r>
            <a:r>
              <a:rPr lang="en-US" dirty="0"/>
              <a:t> ,…&gt; g{</a:t>
            </a:r>
            <a:r>
              <a:rPr lang="en-US" dirty="0" err="1"/>
              <a:t>sg_info</a:t>
            </a:r>
            <a:r>
              <a:rPr lang="en-US" dirty="0"/>
              <a:t>, [</a:t>
            </a:r>
            <a:r>
              <a:rPr lang="en-US" dirty="0" err="1"/>
              <a:t>MemCacheD</a:t>
            </a:r>
            <a:r>
              <a:rPr lang="en-US" dirty="0"/>
              <a:t> factory], [</a:t>
            </a:r>
            <a:r>
              <a:rPr lang="en-US" dirty="0" err="1"/>
              <a:t>CacheLayer</a:t>
            </a:r>
            <a:r>
              <a:rPr lang="en-US" dirty="0"/>
              <a:t> factory] …};</a:t>
            </a:r>
          </a:p>
        </p:txBody>
      </p:sp>
      <p:sp>
        <p:nvSpPr>
          <p:cNvPr id="4" name="Slide Number Placeholder 3"/>
          <p:cNvSpPr>
            <a:spLocks noGrp="1"/>
          </p:cNvSpPr>
          <p:nvPr>
            <p:ph type="sldNum" sz="quarter" idx="12"/>
          </p:nvPr>
        </p:nvSpPr>
        <p:spPr/>
        <p:txBody>
          <a:bodyPr/>
          <a:lstStyle/>
          <a:p>
            <a:fld id="{26165642-2DC6-4995-8FB3-76453B93C11F}" type="slidenum">
              <a:rPr lang="en-US" smtClean="0"/>
              <a:pPr/>
              <a:t>52</a:t>
            </a:fld>
            <a:endParaRPr lang="en-US"/>
          </a:p>
        </p:txBody>
      </p:sp>
    </p:spTree>
    <p:extLst>
      <p:ext uri="{BB962C8B-B14F-4D97-AF65-F5344CB8AC3E}">
        <p14:creationId xmlns:p14="http://schemas.microsoft.com/office/powerpoint/2010/main" val="2841933340"/>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API summary: Group Multicast/Query</a:t>
            </a:r>
          </a:p>
        </p:txBody>
      </p:sp>
      <p:sp>
        <p:nvSpPr>
          <p:cNvPr id="3" name="Content Placeholder 2"/>
          <p:cNvSpPr>
            <a:spLocks noGrp="1"/>
          </p:cNvSpPr>
          <p:nvPr>
            <p:ph idx="1"/>
          </p:nvPr>
        </p:nvSpPr>
        <p:spPr/>
        <p:txBody>
          <a:bodyPr>
            <a:normAutofit/>
          </a:bodyPr>
          <a:lstStyle/>
          <a:p>
            <a:r>
              <a:rPr lang="en-US" sz="2400" dirty="0"/>
              <a:t>Group&lt;</a:t>
            </a:r>
            <a:r>
              <a:rPr lang="en-US" sz="2400" dirty="0" err="1"/>
              <a:t>MemCacheD</a:t>
            </a:r>
            <a:r>
              <a:rPr lang="en-US" sz="2400" dirty="0"/>
              <a:t>, </a:t>
            </a:r>
            <a:r>
              <a:rPr lang="en-US" sz="2400" dirty="0" err="1"/>
              <a:t>CacheLayer</a:t>
            </a:r>
            <a:r>
              <a:rPr lang="en-US" sz="2400" dirty="0"/>
              <a:t>…&gt; g(</a:t>
            </a:r>
            <a:r>
              <a:rPr lang="en-US" sz="2400" dirty="0" err="1"/>
              <a:t>group_leader_ip</a:t>
            </a:r>
            <a:r>
              <a:rPr lang="en-US" sz="2400" dirty="0"/>
              <a:t>, </a:t>
            </a:r>
            <a:r>
              <a:rPr lang="en-US" sz="2400" dirty="0" err="1"/>
              <a:t>subgroup_info</a:t>
            </a:r>
            <a:r>
              <a:rPr lang="en-US" sz="2400" dirty="0"/>
              <a:t>); </a:t>
            </a:r>
          </a:p>
          <a:p>
            <a:endParaRPr lang="en-US" sz="2400" dirty="0"/>
          </a:p>
          <a:p>
            <a:r>
              <a:rPr lang="en-US" sz="2400" dirty="0"/>
              <a:t>Replicated&lt;</a:t>
            </a:r>
            <a:r>
              <a:rPr lang="en-US" sz="2400" dirty="0" err="1"/>
              <a:t>MemCacheD</a:t>
            </a:r>
            <a:r>
              <a:rPr lang="en-US" sz="2400" dirty="0"/>
              <a:t>&gt; cache = </a:t>
            </a:r>
            <a:r>
              <a:rPr lang="en-US" sz="2400" dirty="0" err="1"/>
              <a:t>g.get_subgroup</a:t>
            </a:r>
            <a:r>
              <a:rPr lang="en-US" sz="2400" dirty="0"/>
              <a:t>&lt;</a:t>
            </a:r>
            <a:r>
              <a:rPr lang="en-US" sz="2400" dirty="0" err="1"/>
              <a:t>MemCacheD</a:t>
            </a:r>
            <a:r>
              <a:rPr lang="en-US" sz="2400" dirty="0"/>
              <a:t>&gt;(0);</a:t>
            </a:r>
          </a:p>
          <a:p>
            <a:r>
              <a:rPr lang="en-US" sz="2400" dirty="0"/>
              <a:t/>
            </a:r>
            <a:br>
              <a:rPr lang="en-US" sz="2400" dirty="0"/>
            </a:br>
            <a:r>
              <a:rPr lang="en-US" sz="2400" dirty="0"/>
              <a:t>auto outcome = </a:t>
            </a:r>
            <a:r>
              <a:rPr lang="en-US" sz="2400" dirty="0" err="1"/>
              <a:t>cache.ordered_send</a:t>
            </a:r>
            <a:r>
              <a:rPr lang="en-US" sz="2400" dirty="0"/>
              <a:t>&lt;</a:t>
            </a:r>
            <a:r>
              <a:rPr lang="en-US" sz="2400" dirty="0" err="1"/>
              <a:t>MemCacheD</a:t>
            </a:r>
            <a:r>
              <a:rPr lang="en-US" sz="2400" dirty="0"/>
              <a:t>::put&gt;(“John Doe”, 22.7); </a:t>
            </a:r>
          </a:p>
          <a:p>
            <a:endParaRPr lang="en-US" sz="2400" dirty="0"/>
          </a:p>
          <a:p>
            <a:r>
              <a:rPr lang="en-US" sz="2400" dirty="0"/>
              <a:t>auto results = </a:t>
            </a:r>
            <a:r>
              <a:rPr lang="en-US" sz="2400" dirty="0" err="1"/>
              <a:t>cache.ordered_query</a:t>
            </a:r>
            <a:r>
              <a:rPr lang="en-US" sz="2400" dirty="0"/>
              <a:t>&lt;</a:t>
            </a:r>
            <a:r>
              <a:rPr lang="en-US" sz="2400" dirty="0" err="1"/>
              <a:t>MemCacheD</a:t>
            </a:r>
            <a:r>
              <a:rPr lang="en-US" sz="2400" dirty="0"/>
              <a:t>::get&gt;(“John Doe”);</a:t>
            </a:r>
          </a:p>
          <a:p>
            <a:r>
              <a:rPr lang="en-US" sz="2400" dirty="0"/>
              <a:t>for(auto future : results) { code… }</a:t>
            </a:r>
          </a:p>
        </p:txBody>
      </p:sp>
      <p:sp>
        <p:nvSpPr>
          <p:cNvPr id="4" name="Slide Number Placeholder 3"/>
          <p:cNvSpPr>
            <a:spLocks noGrp="1"/>
          </p:cNvSpPr>
          <p:nvPr>
            <p:ph type="sldNum" sz="quarter" idx="12"/>
          </p:nvPr>
        </p:nvSpPr>
        <p:spPr/>
        <p:txBody>
          <a:bodyPr/>
          <a:lstStyle/>
          <a:p>
            <a:fld id="{26165642-2DC6-4995-8FB3-76453B93C11F}" type="slidenum">
              <a:rPr lang="en-US" smtClean="0"/>
              <a:pPr/>
              <a:t>53</a:t>
            </a:fld>
            <a:endParaRPr lang="en-US"/>
          </a:p>
        </p:txBody>
      </p:sp>
    </p:spTree>
    <p:extLst>
      <p:ext uri="{BB962C8B-B14F-4D97-AF65-F5344CB8AC3E}">
        <p14:creationId xmlns:p14="http://schemas.microsoft.com/office/powerpoint/2010/main" val="2105301160"/>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Paxos</a:t>
            </a:r>
            <a:r>
              <a:rPr lang="en-US" dirty="0"/>
              <a:t> Guarantees are pervasive</a:t>
            </a:r>
          </a:p>
        </p:txBody>
      </p:sp>
      <p:sp>
        <p:nvSpPr>
          <p:cNvPr id="3" name="Content Placeholder 2"/>
          <p:cNvSpPr>
            <a:spLocks noGrp="1"/>
          </p:cNvSpPr>
          <p:nvPr>
            <p:ph idx="1"/>
          </p:nvPr>
        </p:nvSpPr>
        <p:spPr/>
        <p:txBody>
          <a:bodyPr>
            <a:normAutofit/>
          </a:bodyPr>
          <a:lstStyle/>
          <a:p>
            <a:r>
              <a:rPr lang="en-US" dirty="0"/>
              <a:t>Every application has a consistent view of membership, and ranking, and sees joins/leaves/failures in the same order. </a:t>
            </a:r>
          </a:p>
          <a:p>
            <a:r>
              <a:rPr lang="en-US" dirty="0"/>
              <a:t>Every member has identical data, either in memory or persisted</a:t>
            </a:r>
          </a:p>
          <a:p>
            <a:r>
              <a:rPr lang="en-US" dirty="0"/>
              <a:t>Members are automatically initialized when they first join.</a:t>
            </a:r>
          </a:p>
          <a:p>
            <a:r>
              <a:rPr lang="en-US" dirty="0"/>
              <a:t>Queries run on a form of temporally precise consistent snapshot</a:t>
            </a:r>
          </a:p>
        </p:txBody>
      </p:sp>
      <p:sp>
        <p:nvSpPr>
          <p:cNvPr id="4" name="Slide Number Placeholder 3"/>
          <p:cNvSpPr>
            <a:spLocks noGrp="1"/>
          </p:cNvSpPr>
          <p:nvPr>
            <p:ph type="sldNum" sz="quarter" idx="12"/>
          </p:nvPr>
        </p:nvSpPr>
        <p:spPr/>
        <p:txBody>
          <a:bodyPr/>
          <a:lstStyle/>
          <a:p>
            <a:fld id="{26165642-2DC6-4995-8FB3-76453B93C11F}" type="slidenum">
              <a:rPr lang="en-US" smtClean="0"/>
              <a:pPr/>
              <a:t>54</a:t>
            </a:fld>
            <a:endParaRPr lang="en-US"/>
          </a:p>
        </p:txBody>
      </p:sp>
    </p:spTree>
    <p:extLst>
      <p:ext uri="{BB962C8B-B14F-4D97-AF65-F5344CB8AC3E}">
        <p14:creationId xmlns:p14="http://schemas.microsoft.com/office/powerpoint/2010/main" val="1609350726"/>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951850" cy="1499616"/>
          </a:xfrm>
        </p:spPr>
        <p:txBody>
          <a:bodyPr>
            <a:normAutofit/>
          </a:bodyPr>
          <a:lstStyle/>
          <a:p>
            <a:r>
              <a:rPr lang="en-US" sz="5000" b="1" dirty="0">
                <a:solidFill>
                  <a:srgbClr val="C00000"/>
                </a:solidFill>
                <a:latin typeface="Tw Cen MT" panose="020B0602020104020603" pitchFamily="34" charset="0"/>
              </a:rPr>
              <a:t>Smart Memories for Smart Highways</a:t>
            </a:r>
          </a:p>
        </p:txBody>
      </p:sp>
      <p:sp>
        <p:nvSpPr>
          <p:cNvPr id="3" name="Slide Number Placeholder 2"/>
          <p:cNvSpPr>
            <a:spLocks noGrp="1"/>
          </p:cNvSpPr>
          <p:nvPr>
            <p:ph type="sldNum" sz="quarter" idx="12"/>
          </p:nvPr>
        </p:nvSpPr>
        <p:spPr/>
        <p:txBody>
          <a:bodyPr/>
          <a:lstStyle/>
          <a:p>
            <a:fld id="{26165642-2DC6-4995-8FB3-76453B93C11F}" type="slidenum">
              <a:rPr lang="en-US" smtClean="0"/>
              <a:pPr/>
              <a:t>55</a:t>
            </a:fld>
            <a:endParaRPr lang="en-US"/>
          </a:p>
        </p:txBody>
      </p:sp>
      <p:pic>
        <p:nvPicPr>
          <p:cNvPr id="4" name="Picture 3"/>
          <p:cNvPicPr>
            <a:picLocks noChangeAspect="1"/>
          </p:cNvPicPr>
          <p:nvPr/>
        </p:nvPicPr>
        <p:blipFill>
          <a:blip r:embed="rId3"/>
          <a:stretch>
            <a:fillRect/>
          </a:stretch>
        </p:blipFill>
        <p:spPr>
          <a:xfrm>
            <a:off x="438771" y="1887379"/>
            <a:ext cx="10885395" cy="4583325"/>
          </a:xfrm>
          <a:prstGeom prst="rect">
            <a:avLst/>
          </a:prstGeom>
        </p:spPr>
      </p:pic>
      <p:sp>
        <p:nvSpPr>
          <p:cNvPr id="5" name="Rectangle 4"/>
          <p:cNvSpPr/>
          <p:nvPr/>
        </p:nvSpPr>
        <p:spPr>
          <a:xfrm>
            <a:off x="4452342" y="3198450"/>
            <a:ext cx="143435" cy="2330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733181D-67C5-41A3-8F9C-490205D3653D}"/>
              </a:ext>
            </a:extLst>
          </p:cNvPr>
          <p:cNvSpPr/>
          <p:nvPr/>
        </p:nvSpPr>
        <p:spPr>
          <a:xfrm>
            <a:off x="5671930" y="1364974"/>
            <a:ext cx="6520070" cy="34985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A425DF0-19A8-45C0-957C-5A57A29CED33}"/>
              </a:ext>
            </a:extLst>
          </p:cNvPr>
          <p:cNvSpPr/>
          <p:nvPr/>
        </p:nvSpPr>
        <p:spPr>
          <a:xfrm>
            <a:off x="5446826" y="1697206"/>
            <a:ext cx="5877340" cy="7752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8709AFF6-86FE-4FD4-89C0-9FE84CC2213A}"/>
              </a:ext>
            </a:extLst>
          </p:cNvPr>
          <p:cNvSpPr/>
          <p:nvPr/>
        </p:nvSpPr>
        <p:spPr>
          <a:xfrm>
            <a:off x="5804452" y="298204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ylinder 8">
            <a:extLst>
              <a:ext uri="{FF2B5EF4-FFF2-40B4-BE49-F238E27FC236}">
                <a16:creationId xmlns:a16="http://schemas.microsoft.com/office/drawing/2014/main" id="{C26BBB00-3408-49FB-B1BB-2980DCD5286A}"/>
              </a:ext>
            </a:extLst>
          </p:cNvPr>
          <p:cNvSpPr/>
          <p:nvPr/>
        </p:nvSpPr>
        <p:spPr>
          <a:xfrm>
            <a:off x="6997241" y="1874565"/>
            <a:ext cx="4734339" cy="244564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B39DA1D-90A7-49E4-8B10-8A6ACBD59898}"/>
              </a:ext>
            </a:extLst>
          </p:cNvPr>
          <p:cNvPicPr>
            <a:picLocks noChangeAspect="1"/>
          </p:cNvPicPr>
          <p:nvPr/>
        </p:nvPicPr>
        <p:blipFill>
          <a:blip r:embed="rId4"/>
          <a:stretch>
            <a:fillRect/>
          </a:stretch>
        </p:blipFill>
        <p:spPr>
          <a:xfrm>
            <a:off x="7466934" y="2736425"/>
            <a:ext cx="1902276" cy="1289088"/>
          </a:xfrm>
          <a:prstGeom prst="rect">
            <a:avLst/>
          </a:prstGeom>
        </p:spPr>
      </p:pic>
      <p:pic>
        <p:nvPicPr>
          <p:cNvPr id="11" name="Picture 10">
            <a:extLst>
              <a:ext uri="{FF2B5EF4-FFF2-40B4-BE49-F238E27FC236}">
                <a16:creationId xmlns:a16="http://schemas.microsoft.com/office/drawing/2014/main" id="{C05E71FE-16CE-48F3-9379-3C0FD2F8CDDD}"/>
              </a:ext>
            </a:extLst>
          </p:cNvPr>
          <p:cNvPicPr>
            <a:picLocks noChangeAspect="1"/>
          </p:cNvPicPr>
          <p:nvPr/>
        </p:nvPicPr>
        <p:blipFill>
          <a:blip r:embed="rId5"/>
          <a:stretch>
            <a:fillRect/>
          </a:stretch>
        </p:blipFill>
        <p:spPr>
          <a:xfrm>
            <a:off x="9369209" y="2736425"/>
            <a:ext cx="1928636" cy="1289088"/>
          </a:xfrm>
          <a:prstGeom prst="rect">
            <a:avLst/>
          </a:prstGeom>
        </p:spPr>
      </p:pic>
      <p:sp>
        <p:nvSpPr>
          <p:cNvPr id="12" name="Arrow: Right 11">
            <a:extLst>
              <a:ext uri="{FF2B5EF4-FFF2-40B4-BE49-F238E27FC236}">
                <a16:creationId xmlns:a16="http://schemas.microsoft.com/office/drawing/2014/main" id="{25B28F2D-BCFD-41B3-AE6F-964708E455EA}"/>
              </a:ext>
            </a:extLst>
          </p:cNvPr>
          <p:cNvSpPr/>
          <p:nvPr/>
        </p:nvSpPr>
        <p:spPr>
          <a:xfrm rot="8396849">
            <a:off x="9569421" y="463054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ular Callout 12"/>
          <p:cNvSpPr/>
          <p:nvPr/>
        </p:nvSpPr>
        <p:spPr>
          <a:xfrm>
            <a:off x="3320250" y="1331454"/>
            <a:ext cx="3517412" cy="612648"/>
          </a:xfrm>
          <a:prstGeom prst="wedgeRectCallout">
            <a:avLst>
              <a:gd name="adj1" fmla="val 57115"/>
              <a:gd name="adj2" fmla="val 214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Derecho helps you build this kind of structured service, in C++</a:t>
            </a:r>
          </a:p>
        </p:txBody>
      </p:sp>
      <p:sp>
        <p:nvSpPr>
          <p:cNvPr id="14" name="Footer Placeholder 13"/>
          <p:cNvSpPr>
            <a:spLocks noGrp="1"/>
          </p:cNvSpPr>
          <p:nvPr>
            <p:ph type="ftr" sz="quarter" idx="11"/>
          </p:nvPr>
        </p:nvSpPr>
        <p:spPr/>
        <p:txBody>
          <a:bodyPr/>
          <a:lstStyle/>
          <a:p>
            <a:r>
              <a:rPr lang="en-US"/>
              <a:t>http://www.cs.cornell.edu/courses/cs5412/2018sp</a:t>
            </a:r>
          </a:p>
        </p:txBody>
      </p:sp>
    </p:spTree>
    <p:extLst>
      <p:ext uri="{BB962C8B-B14F-4D97-AF65-F5344CB8AC3E}">
        <p14:creationId xmlns:p14="http://schemas.microsoft.com/office/powerpoint/2010/main" val="2447689594"/>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7F4C4-1297-438E-9047-62308187091D}"/>
              </a:ext>
            </a:extLst>
          </p:cNvPr>
          <p:cNvSpPr>
            <a:spLocks noGrp="1"/>
          </p:cNvSpPr>
          <p:nvPr>
            <p:ph type="title"/>
          </p:nvPr>
        </p:nvSpPr>
        <p:spPr/>
        <p:txBody>
          <a:bodyPr/>
          <a:lstStyle/>
          <a:p>
            <a:r>
              <a:rPr lang="en-US" dirty="0"/>
              <a:t>Conclusions (1)</a:t>
            </a:r>
          </a:p>
        </p:txBody>
      </p:sp>
      <p:sp>
        <p:nvSpPr>
          <p:cNvPr id="3" name="Content Placeholder 2">
            <a:extLst>
              <a:ext uri="{FF2B5EF4-FFF2-40B4-BE49-F238E27FC236}">
                <a16:creationId xmlns:a16="http://schemas.microsoft.com/office/drawing/2014/main" id="{8ACC7394-C262-4F8C-962D-80B10A2138F8}"/>
              </a:ext>
            </a:extLst>
          </p:cNvPr>
          <p:cNvSpPr>
            <a:spLocks noGrp="1"/>
          </p:cNvSpPr>
          <p:nvPr>
            <p:ph idx="1"/>
          </p:nvPr>
        </p:nvSpPr>
        <p:spPr/>
        <p:txBody>
          <a:bodyPr>
            <a:normAutofit/>
          </a:bodyPr>
          <a:lstStyle/>
          <a:p>
            <a:r>
              <a:rPr lang="en-US" dirty="0"/>
              <a:t>Many cloud computing tasks reduce to membership tracking and data replication (sometimes trivial)</a:t>
            </a:r>
          </a:p>
          <a:p>
            <a:r>
              <a:rPr lang="en-US" dirty="0"/>
              <a:t>Leslie </a:t>
            </a:r>
            <a:r>
              <a:rPr lang="en-US" dirty="0" err="1"/>
              <a:t>Lamport’s</a:t>
            </a:r>
            <a:r>
              <a:rPr lang="en-US" dirty="0"/>
              <a:t> </a:t>
            </a:r>
            <a:r>
              <a:rPr lang="en-US" dirty="0" err="1"/>
              <a:t>Paxos</a:t>
            </a:r>
            <a:r>
              <a:rPr lang="en-US" dirty="0"/>
              <a:t> specification explains exactly how to ensure that your replication solution will be correct.  Virtual synchrony adds membership flexibility.</a:t>
            </a:r>
          </a:p>
          <a:p>
            <a:r>
              <a:rPr lang="en-US" dirty="0"/>
              <a:t>Derecho implements this model and can support complex smart services, atomic multicast as well as durable </a:t>
            </a:r>
            <a:r>
              <a:rPr lang="en-US" dirty="0" err="1"/>
              <a:t>Paxos</a:t>
            </a:r>
            <a:r>
              <a:rPr lang="en-US" dirty="0"/>
              <a:t>, and has many other features.</a:t>
            </a:r>
          </a:p>
        </p:txBody>
      </p:sp>
      <p:sp>
        <p:nvSpPr>
          <p:cNvPr id="4" name="Footer Placeholder 3">
            <a:extLst>
              <a:ext uri="{FF2B5EF4-FFF2-40B4-BE49-F238E27FC236}">
                <a16:creationId xmlns:a16="http://schemas.microsoft.com/office/drawing/2014/main" id="{BE236D52-9748-49A0-9BF8-A1EB15553098}"/>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BDA88479-7840-4F09-9B19-C0663EA6C593}"/>
              </a:ext>
            </a:extLst>
          </p:cNvPr>
          <p:cNvSpPr>
            <a:spLocks noGrp="1"/>
          </p:cNvSpPr>
          <p:nvPr>
            <p:ph type="sldNum" sz="quarter" idx="12"/>
          </p:nvPr>
        </p:nvSpPr>
        <p:spPr/>
        <p:txBody>
          <a:bodyPr/>
          <a:lstStyle/>
          <a:p>
            <a:fld id="{3C974458-8A97-4835-BF79-1FB6D7856C21}" type="slidenum">
              <a:rPr lang="en-US" smtClean="0"/>
              <a:t>56</a:t>
            </a:fld>
            <a:endParaRPr lang="en-US"/>
          </a:p>
        </p:txBody>
      </p:sp>
    </p:spTree>
    <p:extLst>
      <p:ext uri="{BB962C8B-B14F-4D97-AF65-F5344CB8AC3E}">
        <p14:creationId xmlns:p14="http://schemas.microsoft.com/office/powerpoint/2010/main" val="15599072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C512B-39DE-4F44-B01D-A1DA345F7AE5}"/>
              </a:ext>
            </a:extLst>
          </p:cNvPr>
          <p:cNvSpPr>
            <a:spLocks noGrp="1"/>
          </p:cNvSpPr>
          <p:nvPr>
            <p:ph type="title"/>
          </p:nvPr>
        </p:nvSpPr>
        <p:spPr/>
        <p:txBody>
          <a:bodyPr/>
          <a:lstStyle/>
          <a:p>
            <a:r>
              <a:rPr lang="en-US" dirty="0"/>
              <a:t>Conclusions (2)</a:t>
            </a:r>
          </a:p>
        </p:txBody>
      </p:sp>
      <p:sp>
        <p:nvSpPr>
          <p:cNvPr id="3" name="Content Placeholder 2">
            <a:extLst>
              <a:ext uri="{FF2B5EF4-FFF2-40B4-BE49-F238E27FC236}">
                <a16:creationId xmlns:a16="http://schemas.microsoft.com/office/drawing/2014/main" id="{679ED019-F93C-4765-947E-5380F059BFE2}"/>
              </a:ext>
            </a:extLst>
          </p:cNvPr>
          <p:cNvSpPr>
            <a:spLocks noGrp="1"/>
          </p:cNvSpPr>
          <p:nvPr>
            <p:ph idx="1"/>
          </p:nvPr>
        </p:nvSpPr>
        <p:spPr/>
        <p:txBody>
          <a:bodyPr/>
          <a:lstStyle/>
          <a:p>
            <a:r>
              <a:rPr lang="en-US" dirty="0"/>
              <a:t>One caveat: Today’s Derecho requires special hardware (RDMA)</a:t>
            </a:r>
          </a:p>
          <a:p>
            <a:endParaRPr lang="en-US" dirty="0"/>
          </a:p>
          <a:p>
            <a:r>
              <a:rPr lang="en-US" dirty="0"/>
              <a:t>But in fact work is underway to port it to run on TCP too.  That won’t be quite as fast (but it will still be pretty impressive)</a:t>
            </a:r>
          </a:p>
          <a:p>
            <a:endParaRPr lang="en-US" dirty="0"/>
          </a:p>
          <a:p>
            <a:r>
              <a:rPr lang="en-US" dirty="0"/>
              <a:t>Tomorrow’s Derecho could then fill the needed edge computing role.</a:t>
            </a:r>
          </a:p>
        </p:txBody>
      </p:sp>
      <p:sp>
        <p:nvSpPr>
          <p:cNvPr id="4" name="Footer Placeholder 3">
            <a:extLst>
              <a:ext uri="{FF2B5EF4-FFF2-40B4-BE49-F238E27FC236}">
                <a16:creationId xmlns:a16="http://schemas.microsoft.com/office/drawing/2014/main" id="{613D1EA7-F0CF-4EBB-BCC0-47229AA1D003}"/>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92ED942C-BEDB-416D-9288-B2090EA6EA70}"/>
              </a:ext>
            </a:extLst>
          </p:cNvPr>
          <p:cNvSpPr>
            <a:spLocks noGrp="1"/>
          </p:cNvSpPr>
          <p:nvPr>
            <p:ph type="sldNum" sz="quarter" idx="12"/>
          </p:nvPr>
        </p:nvSpPr>
        <p:spPr/>
        <p:txBody>
          <a:bodyPr/>
          <a:lstStyle/>
          <a:p>
            <a:fld id="{3C974458-8A97-4835-BF79-1FB6D7856C21}" type="slidenum">
              <a:rPr lang="en-US" smtClean="0"/>
              <a:t>57</a:t>
            </a:fld>
            <a:endParaRPr lang="en-US"/>
          </a:p>
        </p:txBody>
      </p:sp>
    </p:spTree>
    <p:extLst>
      <p:ext uri="{BB962C8B-B14F-4D97-AF65-F5344CB8AC3E}">
        <p14:creationId xmlns:p14="http://schemas.microsoft.com/office/powerpoint/2010/main" val="263888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D0C72-9A4D-4B5D-9DE4-72A331851662}"/>
              </a:ext>
            </a:extLst>
          </p:cNvPr>
          <p:cNvSpPr>
            <a:spLocks noGrp="1"/>
          </p:cNvSpPr>
          <p:nvPr>
            <p:ph type="title"/>
          </p:nvPr>
        </p:nvSpPr>
        <p:spPr>
          <a:xfrm>
            <a:off x="1024128" y="585216"/>
            <a:ext cx="10786872" cy="1499616"/>
          </a:xfrm>
        </p:spPr>
        <p:txBody>
          <a:bodyPr>
            <a:normAutofit fontScale="90000"/>
          </a:bodyPr>
          <a:lstStyle/>
          <a:p>
            <a:r>
              <a:rPr lang="en-US" b="1" dirty="0" smtClean="0">
                <a:solidFill>
                  <a:srgbClr val="C00000"/>
                </a:solidFill>
              </a:rPr>
              <a:t>Tasks that require replicas </a:t>
            </a:r>
            <a:r>
              <a:rPr lang="en-US" b="1" smtClean="0">
                <a:solidFill>
                  <a:srgbClr val="C00000"/>
                </a:solidFill>
              </a:rPr>
              <a:t>(membership) </a:t>
            </a:r>
            <a:r>
              <a:rPr lang="en-US" b="1" dirty="0" smtClean="0">
                <a:solidFill>
                  <a:srgbClr val="C00000"/>
                </a:solidFill>
              </a:rPr>
              <a:t>+ Active Replication (continuous Updates)</a:t>
            </a:r>
            <a:endParaRPr lang="en-US" b="1" dirty="0">
              <a:solidFill>
                <a:srgbClr val="C00000"/>
              </a:solidFill>
            </a:endParaRPr>
          </a:p>
        </p:txBody>
      </p:sp>
      <p:sp>
        <p:nvSpPr>
          <p:cNvPr id="6" name="Content Placeholder 5">
            <a:extLst>
              <a:ext uri="{FF2B5EF4-FFF2-40B4-BE49-F238E27FC236}">
                <a16:creationId xmlns:a16="http://schemas.microsoft.com/office/drawing/2014/main" id="{22B6D2D6-D675-4692-8F03-3CCC45E3A970}"/>
              </a:ext>
            </a:extLst>
          </p:cNvPr>
          <p:cNvSpPr>
            <a:spLocks noGrp="1"/>
          </p:cNvSpPr>
          <p:nvPr>
            <p:ph sz="half" idx="1"/>
          </p:nvPr>
        </p:nvSpPr>
        <p:spPr/>
        <p:txBody>
          <a:bodyPr>
            <a:normAutofit/>
          </a:bodyPr>
          <a:lstStyle/>
          <a:p>
            <a:r>
              <a:rPr lang="en-US" dirty="0"/>
              <a:t>Copying programs to machines that will run them, or entire virtual machines.</a:t>
            </a:r>
          </a:p>
          <a:p>
            <a:r>
              <a:rPr lang="en-US" dirty="0"/>
              <a:t>Replication of configuration parameters and input settings.</a:t>
            </a:r>
          </a:p>
          <a:p>
            <a:r>
              <a:rPr lang="en-US" dirty="0"/>
              <a:t>Copying patches or other updates.</a:t>
            </a:r>
          </a:p>
          <a:p>
            <a:r>
              <a:rPr lang="en-US" dirty="0"/>
              <a:t>Replication for fault-tolerance, within the datacenter or at geographic scale.</a:t>
            </a:r>
          </a:p>
          <a:p>
            <a:r>
              <a:rPr lang="en-US" dirty="0"/>
              <a:t>Replication so that a large set of first-tier systems have local copies of data needed to rapidly respond to requests</a:t>
            </a:r>
          </a:p>
        </p:txBody>
      </p:sp>
      <p:sp>
        <p:nvSpPr>
          <p:cNvPr id="7" name="Content Placeholder 6">
            <a:extLst>
              <a:ext uri="{FF2B5EF4-FFF2-40B4-BE49-F238E27FC236}">
                <a16:creationId xmlns:a16="http://schemas.microsoft.com/office/drawing/2014/main" id="{C8AE1185-15E7-494D-8FE9-B31E80AAEC34}"/>
              </a:ext>
            </a:extLst>
          </p:cNvPr>
          <p:cNvSpPr>
            <a:spLocks noGrp="1"/>
          </p:cNvSpPr>
          <p:nvPr>
            <p:ph sz="half" idx="2"/>
          </p:nvPr>
        </p:nvSpPr>
        <p:spPr/>
        <p:txBody>
          <a:bodyPr/>
          <a:lstStyle/>
          <a:p>
            <a:r>
              <a:rPr lang="en-US" dirty="0"/>
              <a:t>Replication for parallel processing in the back-end layer.</a:t>
            </a:r>
          </a:p>
          <a:p>
            <a:r>
              <a:rPr lang="en-US" dirty="0"/>
              <a:t>Data exchanged in the “shuffle/merge” phase of MapReduce</a:t>
            </a:r>
          </a:p>
          <a:p>
            <a:r>
              <a:rPr lang="en-US" dirty="0"/>
              <a:t>Interaction between members of a group of tasks that need to coordinate</a:t>
            </a:r>
          </a:p>
          <a:p>
            <a:pPr>
              <a:buFont typeface="Wingdings" panose="05000000000000000000" pitchFamily="2" charset="2"/>
              <a:buChar char="Ø"/>
            </a:pPr>
            <a:r>
              <a:rPr lang="en-US" dirty="0"/>
              <a:t>  Locking</a:t>
            </a:r>
          </a:p>
          <a:p>
            <a:pPr>
              <a:buFont typeface="Wingdings" panose="05000000000000000000" pitchFamily="2" charset="2"/>
              <a:buChar char="Ø"/>
            </a:pPr>
            <a:r>
              <a:rPr lang="en-US" dirty="0"/>
              <a:t>  Leader selection and disseminating</a:t>
            </a:r>
            <a:br>
              <a:rPr lang="en-US" dirty="0"/>
            </a:br>
            <a:r>
              <a:rPr lang="en-US" dirty="0"/>
              <a:t>    decisions back to the other members</a:t>
            </a:r>
          </a:p>
          <a:p>
            <a:pPr>
              <a:buFont typeface="Wingdings" panose="05000000000000000000" pitchFamily="2" charset="2"/>
              <a:buChar char="Ø"/>
            </a:pPr>
            <a:r>
              <a:rPr lang="en-US" dirty="0"/>
              <a:t>  Barrier coordination</a:t>
            </a:r>
          </a:p>
        </p:txBody>
      </p:sp>
      <p:sp>
        <p:nvSpPr>
          <p:cNvPr id="4" name="Footer Placeholder 3">
            <a:extLst>
              <a:ext uri="{FF2B5EF4-FFF2-40B4-BE49-F238E27FC236}">
                <a16:creationId xmlns:a16="http://schemas.microsoft.com/office/drawing/2014/main" id="{4222CA46-EE45-44F5-BEAF-1B7EA501233E}"/>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17530797-26CD-4939-AC76-0049FFD72D55}"/>
              </a:ext>
            </a:extLst>
          </p:cNvPr>
          <p:cNvSpPr>
            <a:spLocks noGrp="1"/>
          </p:cNvSpPr>
          <p:nvPr>
            <p:ph type="sldNum" sz="quarter" idx="12"/>
          </p:nvPr>
        </p:nvSpPr>
        <p:spPr/>
        <p:txBody>
          <a:bodyPr/>
          <a:lstStyle/>
          <a:p>
            <a:fld id="{3C974458-8A97-4835-BF79-1FB6D7856C21}" type="slidenum">
              <a:rPr lang="en-US" smtClean="0"/>
              <a:t>6</a:t>
            </a:fld>
            <a:endParaRPr lang="en-US"/>
          </a:p>
        </p:txBody>
      </p:sp>
    </p:spTree>
    <p:extLst>
      <p:ext uri="{BB962C8B-B14F-4D97-AF65-F5344CB8AC3E}">
        <p14:creationId xmlns:p14="http://schemas.microsoft.com/office/powerpoint/2010/main" val="96888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additive="base">
                                        <p:cTn id="3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 calcmode="lin" valueType="num">
                                      <p:cBhvr additive="base">
                                        <p:cTn id="43"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7">
                                            <p:txEl>
                                              <p:pRg st="2" end="2"/>
                                            </p:txEl>
                                          </p:spTgt>
                                        </p:tgtEl>
                                        <p:attrNameLst>
                                          <p:attrName>style.visibility</p:attrName>
                                        </p:attrNameLst>
                                      </p:cBhvr>
                                      <p:to>
                                        <p:strVal val="visible"/>
                                      </p:to>
                                    </p:set>
                                    <p:anim calcmode="lin" valueType="num">
                                      <p:cBhvr additive="base">
                                        <p:cTn id="49"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 calcmode="lin" valueType="num">
                                      <p:cBhvr additive="base">
                                        <p:cTn id="55"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7">
                                            <p:txEl>
                                              <p:pRg st="4" end="4"/>
                                            </p:txEl>
                                          </p:spTgt>
                                        </p:tgtEl>
                                        <p:attrNameLst>
                                          <p:attrName>style.visibility</p:attrName>
                                        </p:attrNameLst>
                                      </p:cBhvr>
                                      <p:to>
                                        <p:strVal val="visible"/>
                                      </p:to>
                                    </p:set>
                                    <p:anim calcmode="lin" valueType="num">
                                      <p:cBhvr additive="base">
                                        <p:cTn id="61"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7">
                                            <p:txEl>
                                              <p:pRg st="5" end="5"/>
                                            </p:txEl>
                                          </p:spTgt>
                                        </p:tgtEl>
                                        <p:attrNameLst>
                                          <p:attrName>style.visibility</p:attrName>
                                        </p:attrNameLst>
                                      </p:cBhvr>
                                      <p:to>
                                        <p:strVal val="visible"/>
                                      </p:to>
                                    </p:set>
                                    <p:anim calcmode="lin" valueType="num">
                                      <p:cBhvr additive="base">
                                        <p:cTn id="67" dur="5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B462-4260-4CD9-B76B-19343509FC08}"/>
              </a:ext>
            </a:extLst>
          </p:cNvPr>
          <p:cNvSpPr>
            <a:spLocks noGrp="1"/>
          </p:cNvSpPr>
          <p:nvPr>
            <p:ph type="title"/>
          </p:nvPr>
        </p:nvSpPr>
        <p:spPr/>
        <p:txBody>
          <a:bodyPr/>
          <a:lstStyle/>
          <a:p>
            <a:r>
              <a:rPr lang="en-US" dirty="0"/>
              <a:t>State Machine Replication Model</a:t>
            </a:r>
          </a:p>
        </p:txBody>
      </p:sp>
      <p:sp>
        <p:nvSpPr>
          <p:cNvPr id="3" name="Content Placeholder 2">
            <a:extLst>
              <a:ext uri="{FF2B5EF4-FFF2-40B4-BE49-F238E27FC236}">
                <a16:creationId xmlns:a16="http://schemas.microsoft.com/office/drawing/2014/main" id="{14039FAF-235D-4853-8EB7-0DFAA1ABEB61}"/>
              </a:ext>
            </a:extLst>
          </p:cNvPr>
          <p:cNvSpPr>
            <a:spLocks noGrp="1"/>
          </p:cNvSpPr>
          <p:nvPr>
            <p:ph idx="1"/>
          </p:nvPr>
        </p:nvSpPr>
        <p:spPr/>
        <p:txBody>
          <a:bodyPr>
            <a:normAutofit/>
          </a:bodyPr>
          <a:lstStyle/>
          <a:p>
            <a:r>
              <a:rPr lang="en-US" dirty="0"/>
              <a:t>Take some set of machines that are initially in the identical state.</a:t>
            </a:r>
          </a:p>
          <a:p>
            <a:r>
              <a:rPr lang="en-US" dirty="0"/>
              <a:t>Run a deterministic program on them.</a:t>
            </a:r>
          </a:p>
          <a:p>
            <a:r>
              <a:rPr lang="en-US" dirty="0"/>
              <a:t>If we present the replicas with the identical inputs in the identical order, the replicas remain in the same state.</a:t>
            </a:r>
          </a:p>
          <a:p>
            <a:endParaRPr lang="en-US" dirty="0"/>
          </a:p>
          <a:p>
            <a:r>
              <a:rPr lang="en-US" dirty="0"/>
              <a:t>This is a very general way to describe replicating a log or a file or a database, coordinating reactions when some event happens in a fog computing setting, locking and barrier synchronization, etc.</a:t>
            </a:r>
          </a:p>
        </p:txBody>
      </p:sp>
      <p:sp>
        <p:nvSpPr>
          <p:cNvPr id="4" name="Footer Placeholder 3">
            <a:extLst>
              <a:ext uri="{FF2B5EF4-FFF2-40B4-BE49-F238E27FC236}">
                <a16:creationId xmlns:a16="http://schemas.microsoft.com/office/drawing/2014/main" id="{FD4B309E-2023-4109-8023-E7CA065CEC6A}"/>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1E4FE61F-F3FC-453E-945A-28A991F12E9A}"/>
              </a:ext>
            </a:extLst>
          </p:cNvPr>
          <p:cNvSpPr>
            <a:spLocks noGrp="1"/>
          </p:cNvSpPr>
          <p:nvPr>
            <p:ph type="sldNum" sz="quarter" idx="12"/>
          </p:nvPr>
        </p:nvSpPr>
        <p:spPr/>
        <p:txBody>
          <a:bodyPr/>
          <a:lstStyle/>
          <a:p>
            <a:fld id="{3C974458-8A97-4835-BF79-1FB6D7856C21}" type="slidenum">
              <a:rPr lang="en-US" smtClean="0"/>
              <a:t>7</a:t>
            </a:fld>
            <a:endParaRPr lang="en-US"/>
          </a:p>
        </p:txBody>
      </p:sp>
      <p:pic>
        <p:nvPicPr>
          <p:cNvPr id="6" name="Picture 5">
            <a:extLst>
              <a:ext uri="{FF2B5EF4-FFF2-40B4-BE49-F238E27FC236}">
                <a16:creationId xmlns:a16="http://schemas.microsoft.com/office/drawing/2014/main" id="{16F35AB3-34F9-4C0B-BD4F-8B7F432CD9E1}"/>
              </a:ext>
            </a:extLst>
          </p:cNvPr>
          <p:cNvPicPr>
            <a:picLocks noChangeAspect="1"/>
          </p:cNvPicPr>
          <p:nvPr/>
        </p:nvPicPr>
        <p:blipFill>
          <a:blip r:embed="rId3"/>
          <a:stretch>
            <a:fillRect/>
          </a:stretch>
        </p:blipFill>
        <p:spPr>
          <a:xfrm>
            <a:off x="10020300" y="161925"/>
            <a:ext cx="2025347" cy="1181452"/>
          </a:xfrm>
          <a:prstGeom prst="rect">
            <a:avLst/>
          </a:prstGeom>
        </p:spPr>
      </p:pic>
      <p:sp>
        <p:nvSpPr>
          <p:cNvPr id="7" name="TextBox 6">
            <a:extLst>
              <a:ext uri="{FF2B5EF4-FFF2-40B4-BE49-F238E27FC236}">
                <a16:creationId xmlns:a16="http://schemas.microsoft.com/office/drawing/2014/main" id="{5417AF99-55A6-4A6E-8A38-222EDAA4C986}"/>
              </a:ext>
            </a:extLst>
          </p:cNvPr>
          <p:cNvSpPr txBox="1"/>
          <p:nvPr/>
        </p:nvSpPr>
        <p:spPr>
          <a:xfrm>
            <a:off x="10282696" y="1320055"/>
            <a:ext cx="1645627" cy="369332"/>
          </a:xfrm>
          <a:prstGeom prst="rect">
            <a:avLst/>
          </a:prstGeom>
          <a:noFill/>
        </p:spPr>
        <p:txBody>
          <a:bodyPr wrap="square" rtlCol="0">
            <a:spAutoFit/>
          </a:bodyPr>
          <a:lstStyle/>
          <a:p>
            <a:r>
              <a:rPr lang="en-US" b="1" dirty="0"/>
              <a:t>Leslie </a:t>
            </a:r>
            <a:r>
              <a:rPr lang="en-US" b="1" dirty="0" err="1"/>
              <a:t>Lamport</a:t>
            </a:r>
            <a:endParaRPr lang="en-US" b="1" dirty="0"/>
          </a:p>
        </p:txBody>
      </p:sp>
    </p:spTree>
    <p:extLst>
      <p:ext uri="{BB962C8B-B14F-4D97-AF65-F5344CB8AC3E}">
        <p14:creationId xmlns:p14="http://schemas.microsoft.com/office/powerpoint/2010/main" val="53709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2AC0D-E125-4CB9-8CC0-2326F5AF9DB1}"/>
              </a:ext>
            </a:extLst>
          </p:cNvPr>
          <p:cNvSpPr>
            <a:spLocks noGrp="1"/>
          </p:cNvSpPr>
          <p:nvPr>
            <p:ph type="title"/>
          </p:nvPr>
        </p:nvSpPr>
        <p:spPr/>
        <p:txBody>
          <a:bodyPr/>
          <a:lstStyle/>
          <a:p>
            <a:r>
              <a:rPr lang="en-US" dirty="0" err="1"/>
              <a:t>Paxos</a:t>
            </a:r>
            <a:r>
              <a:rPr lang="en-US" dirty="0"/>
              <a:t> Concept</a:t>
            </a:r>
          </a:p>
        </p:txBody>
      </p:sp>
      <p:sp>
        <p:nvSpPr>
          <p:cNvPr id="3" name="Content Placeholder 2">
            <a:extLst>
              <a:ext uri="{FF2B5EF4-FFF2-40B4-BE49-F238E27FC236}">
                <a16:creationId xmlns:a16="http://schemas.microsoft.com/office/drawing/2014/main" id="{8C9577A3-1AC2-454C-9E12-713E1FABF631}"/>
              </a:ext>
            </a:extLst>
          </p:cNvPr>
          <p:cNvSpPr>
            <a:spLocks noGrp="1"/>
          </p:cNvSpPr>
          <p:nvPr>
            <p:ph idx="1"/>
          </p:nvPr>
        </p:nvSpPr>
        <p:spPr/>
        <p:txBody>
          <a:bodyPr/>
          <a:lstStyle/>
          <a:p>
            <a:r>
              <a:rPr lang="en-US" dirty="0"/>
              <a:t>Leslie </a:t>
            </a:r>
            <a:r>
              <a:rPr lang="en-US" dirty="0" err="1"/>
              <a:t>Lamport</a:t>
            </a:r>
            <a:r>
              <a:rPr lang="en-US" dirty="0"/>
              <a:t> proposed the </a:t>
            </a:r>
            <a:r>
              <a:rPr lang="en-US" dirty="0" err="1"/>
              <a:t>Paxos</a:t>
            </a:r>
            <a:r>
              <a:rPr lang="en-US" dirty="0"/>
              <a:t> model as a way to</a:t>
            </a:r>
          </a:p>
          <a:p>
            <a:pPr>
              <a:buFont typeface="Wingdings" panose="05000000000000000000" pitchFamily="2" charset="2"/>
              <a:buChar char="Ø"/>
            </a:pPr>
            <a:r>
              <a:rPr lang="en-US" dirty="0"/>
              <a:t>  Express the state machine replication problem in a more formal way</a:t>
            </a:r>
          </a:p>
          <a:p>
            <a:pPr>
              <a:buFont typeface="Wingdings" panose="05000000000000000000" pitchFamily="2" charset="2"/>
              <a:buChar char="Ø"/>
            </a:pPr>
            <a:r>
              <a:rPr lang="en-US" dirty="0"/>
              <a:t>  Solve it, using the “</a:t>
            </a:r>
            <a:r>
              <a:rPr lang="en-US" dirty="0" err="1"/>
              <a:t>Paxos</a:t>
            </a:r>
            <a:r>
              <a:rPr lang="en-US" dirty="0"/>
              <a:t> protocol”.  Now we call it the “classic” one:</a:t>
            </a:r>
          </a:p>
          <a:p>
            <a:pPr lvl="1">
              <a:buFont typeface="Wingdings" panose="05000000000000000000" pitchFamily="2" charset="2"/>
              <a:buChar char="Ø"/>
            </a:pPr>
            <a:r>
              <a:rPr lang="en-US" dirty="0"/>
              <a:t>    Over the years, many </a:t>
            </a:r>
            <a:r>
              <a:rPr lang="en-US" dirty="0" err="1"/>
              <a:t>Paxos</a:t>
            </a:r>
            <a:r>
              <a:rPr lang="en-US" dirty="0"/>
              <a:t> protocols have been developed</a:t>
            </a:r>
          </a:p>
          <a:p>
            <a:pPr lvl="1">
              <a:buFont typeface="Wingdings" panose="05000000000000000000" pitchFamily="2" charset="2"/>
              <a:buChar char="Ø"/>
            </a:pPr>
            <a:r>
              <a:rPr lang="en-US" dirty="0"/>
              <a:t>    All of them solve the </a:t>
            </a:r>
            <a:r>
              <a:rPr lang="en-US" dirty="0" err="1"/>
              <a:t>Paxos</a:t>
            </a:r>
            <a:r>
              <a:rPr lang="en-US" dirty="0"/>
              <a:t> specification, but the details vary widely</a:t>
            </a:r>
          </a:p>
          <a:p>
            <a:pPr lvl="1">
              <a:buFont typeface="Wingdings" panose="05000000000000000000" pitchFamily="2" charset="2"/>
              <a:buChar char="Ø"/>
            </a:pPr>
            <a:endParaRPr lang="en-US" dirty="0"/>
          </a:p>
          <a:p>
            <a:pPr marL="128016" lvl="1" indent="0">
              <a:buNone/>
            </a:pPr>
            <a:r>
              <a:rPr lang="en-US" dirty="0"/>
              <a:t>One source of confusion with </a:t>
            </a:r>
            <a:r>
              <a:rPr lang="en-US" dirty="0" err="1"/>
              <a:t>Paxos</a:t>
            </a:r>
            <a:r>
              <a:rPr lang="en-US" dirty="0"/>
              <a:t> concerns storage of data</a:t>
            </a:r>
          </a:p>
          <a:p>
            <a:pPr lvl="1">
              <a:buFont typeface="Wingdings" panose="05000000000000000000" pitchFamily="2" charset="2"/>
              <a:buChar char="Ø"/>
            </a:pPr>
            <a:r>
              <a:rPr lang="en-US" dirty="0"/>
              <a:t>  Is </a:t>
            </a:r>
            <a:r>
              <a:rPr lang="en-US" dirty="0" err="1"/>
              <a:t>Paxos</a:t>
            </a:r>
            <a:r>
              <a:rPr lang="en-US" dirty="0"/>
              <a:t> “delivering messages” to an application that has the state/storage role?</a:t>
            </a:r>
          </a:p>
          <a:p>
            <a:pPr lvl="1">
              <a:buFont typeface="Wingdings" panose="05000000000000000000" pitchFamily="2" charset="2"/>
              <a:buChar char="Ø"/>
            </a:pPr>
            <a:r>
              <a:rPr lang="en-US" dirty="0"/>
              <a:t>  Or is </a:t>
            </a:r>
            <a:r>
              <a:rPr lang="en-US" dirty="0" err="1"/>
              <a:t>Paxos</a:t>
            </a:r>
            <a:r>
              <a:rPr lang="en-US" dirty="0"/>
              <a:t> itself a kind of “database of messages”?  </a:t>
            </a:r>
            <a:r>
              <a:rPr lang="en-US" b="1" dirty="0"/>
              <a:t>Leslie likes this model.</a:t>
            </a:r>
          </a:p>
        </p:txBody>
      </p:sp>
      <p:sp>
        <p:nvSpPr>
          <p:cNvPr id="4" name="Footer Placeholder 3">
            <a:extLst>
              <a:ext uri="{FF2B5EF4-FFF2-40B4-BE49-F238E27FC236}">
                <a16:creationId xmlns:a16="http://schemas.microsoft.com/office/drawing/2014/main" id="{9554B404-A615-4E87-8116-5E0FA3298C7C}"/>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342C87A1-A2A5-4894-94E7-10BC4C9985F9}"/>
              </a:ext>
            </a:extLst>
          </p:cNvPr>
          <p:cNvSpPr>
            <a:spLocks noGrp="1"/>
          </p:cNvSpPr>
          <p:nvPr>
            <p:ph type="sldNum" sz="quarter" idx="12"/>
          </p:nvPr>
        </p:nvSpPr>
        <p:spPr/>
        <p:txBody>
          <a:bodyPr/>
          <a:lstStyle/>
          <a:p>
            <a:fld id="{3C974458-8A97-4835-BF79-1FB6D7856C21}" type="slidenum">
              <a:rPr lang="en-US" smtClean="0"/>
              <a:t>8</a:t>
            </a:fld>
            <a:endParaRPr lang="en-US"/>
          </a:p>
        </p:txBody>
      </p:sp>
      <p:pic>
        <p:nvPicPr>
          <p:cNvPr id="6" name="Picture 5">
            <a:extLst>
              <a:ext uri="{FF2B5EF4-FFF2-40B4-BE49-F238E27FC236}">
                <a16:creationId xmlns:a16="http://schemas.microsoft.com/office/drawing/2014/main" id="{C558A486-A07B-4A1E-BC7C-373A36FBD799}"/>
              </a:ext>
            </a:extLst>
          </p:cNvPr>
          <p:cNvPicPr>
            <a:picLocks noChangeAspect="1"/>
          </p:cNvPicPr>
          <p:nvPr/>
        </p:nvPicPr>
        <p:blipFill>
          <a:blip r:embed="rId3"/>
          <a:stretch>
            <a:fillRect/>
          </a:stretch>
        </p:blipFill>
        <p:spPr>
          <a:xfrm>
            <a:off x="9659251" y="164166"/>
            <a:ext cx="2356163" cy="1743561"/>
          </a:xfrm>
          <a:prstGeom prst="rect">
            <a:avLst/>
          </a:prstGeom>
        </p:spPr>
      </p:pic>
      <p:sp>
        <p:nvSpPr>
          <p:cNvPr id="7" name="TextBox 6">
            <a:extLst>
              <a:ext uri="{FF2B5EF4-FFF2-40B4-BE49-F238E27FC236}">
                <a16:creationId xmlns:a16="http://schemas.microsoft.com/office/drawing/2014/main" id="{D1DB5FAB-D466-4731-8EF6-77CCE6940863}"/>
              </a:ext>
            </a:extLst>
          </p:cNvPr>
          <p:cNvSpPr txBox="1"/>
          <p:nvPr/>
        </p:nvSpPr>
        <p:spPr>
          <a:xfrm>
            <a:off x="9784380" y="1884405"/>
            <a:ext cx="2231034" cy="369332"/>
          </a:xfrm>
          <a:prstGeom prst="rect">
            <a:avLst/>
          </a:prstGeom>
          <a:noFill/>
        </p:spPr>
        <p:txBody>
          <a:bodyPr wrap="square" rtlCol="0">
            <a:spAutoFit/>
          </a:bodyPr>
          <a:lstStyle/>
          <a:p>
            <a:r>
              <a:rPr lang="en-US" b="1" dirty="0" err="1"/>
              <a:t>Paxos</a:t>
            </a:r>
            <a:r>
              <a:rPr lang="en-US" b="1" dirty="0"/>
              <a:t> (Greek Island)</a:t>
            </a:r>
          </a:p>
        </p:txBody>
      </p:sp>
    </p:spTree>
    <p:extLst>
      <p:ext uri="{BB962C8B-B14F-4D97-AF65-F5344CB8AC3E}">
        <p14:creationId xmlns:p14="http://schemas.microsoft.com/office/powerpoint/2010/main" val="3061843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00941-C649-42FD-9F5C-F9B6B34D2439}"/>
              </a:ext>
            </a:extLst>
          </p:cNvPr>
          <p:cNvSpPr>
            <a:spLocks noGrp="1"/>
          </p:cNvSpPr>
          <p:nvPr>
            <p:ph type="title"/>
          </p:nvPr>
        </p:nvSpPr>
        <p:spPr/>
        <p:txBody>
          <a:bodyPr/>
          <a:lstStyle/>
          <a:p>
            <a:r>
              <a:rPr lang="en-US" dirty="0"/>
              <a:t>How do these interpretations differ?</a:t>
            </a:r>
          </a:p>
        </p:txBody>
      </p:sp>
      <p:sp>
        <p:nvSpPr>
          <p:cNvPr id="3" name="Content Placeholder 2">
            <a:extLst>
              <a:ext uri="{FF2B5EF4-FFF2-40B4-BE49-F238E27FC236}">
                <a16:creationId xmlns:a16="http://schemas.microsoft.com/office/drawing/2014/main" id="{3AD34BBE-201D-40C5-9890-F649F4E978B9}"/>
              </a:ext>
            </a:extLst>
          </p:cNvPr>
          <p:cNvSpPr>
            <a:spLocks noGrp="1"/>
          </p:cNvSpPr>
          <p:nvPr>
            <p:ph idx="1"/>
          </p:nvPr>
        </p:nvSpPr>
        <p:spPr/>
        <p:txBody>
          <a:bodyPr>
            <a:normAutofit lnSpcReduction="10000"/>
          </a:bodyPr>
          <a:lstStyle/>
          <a:p>
            <a:r>
              <a:rPr lang="en-US" dirty="0"/>
              <a:t>In the first interpretation, we are using </a:t>
            </a:r>
            <a:r>
              <a:rPr lang="en-US" dirty="0" err="1"/>
              <a:t>Paxos</a:t>
            </a:r>
            <a:r>
              <a:rPr lang="en-US" dirty="0"/>
              <a:t> as a form of “atomic multicast” protocol.</a:t>
            </a:r>
          </a:p>
          <a:p>
            <a:pPr>
              <a:buFont typeface="Wingdings" panose="05000000000000000000" pitchFamily="2" charset="2"/>
              <a:buChar char="Ø"/>
            </a:pPr>
            <a:r>
              <a:rPr lang="en-US" dirty="0"/>
              <a:t>  The application is supplied by a user of </a:t>
            </a:r>
            <a:r>
              <a:rPr lang="en-US" dirty="0" err="1"/>
              <a:t>Paxos</a:t>
            </a:r>
            <a:r>
              <a:rPr lang="en-US" dirty="0"/>
              <a:t>.  </a:t>
            </a:r>
            <a:r>
              <a:rPr lang="en-US" dirty="0" err="1"/>
              <a:t>Paxos</a:t>
            </a:r>
            <a:r>
              <a:rPr lang="en-US" dirty="0"/>
              <a:t> has no “state”</a:t>
            </a:r>
          </a:p>
          <a:p>
            <a:pPr>
              <a:buFont typeface="Wingdings" panose="05000000000000000000" pitchFamily="2" charset="2"/>
              <a:buChar char="Ø"/>
            </a:pPr>
            <a:r>
              <a:rPr lang="en-US" dirty="0"/>
              <a:t>  When we want to update the replicated state, we multicast the update</a:t>
            </a:r>
          </a:p>
          <a:p>
            <a:pPr marL="0" indent="0">
              <a:buNone/>
            </a:pPr>
            <a:endParaRPr lang="en-US" dirty="0"/>
          </a:p>
          <a:p>
            <a:pPr marL="0" indent="0">
              <a:buNone/>
            </a:pPr>
            <a:r>
              <a:rPr lang="en-US" dirty="0"/>
              <a:t>In the second interpretation, </a:t>
            </a:r>
            <a:r>
              <a:rPr lang="en-US" dirty="0" err="1"/>
              <a:t>Paxos</a:t>
            </a:r>
            <a:r>
              <a:rPr lang="en-US" dirty="0"/>
              <a:t> “is” the storage system</a:t>
            </a:r>
          </a:p>
          <a:p>
            <a:pPr>
              <a:buFont typeface="Wingdings" panose="05000000000000000000" pitchFamily="2" charset="2"/>
              <a:buChar char="Ø"/>
            </a:pPr>
            <a:r>
              <a:rPr lang="en-US" dirty="0"/>
              <a:t>  Like an append-only log, and updates are appended</a:t>
            </a:r>
          </a:p>
          <a:p>
            <a:pPr>
              <a:buFont typeface="Wingdings" panose="05000000000000000000" pitchFamily="2" charset="2"/>
              <a:buChar char="Ø"/>
            </a:pPr>
            <a:r>
              <a:rPr lang="en-US" dirty="0"/>
              <a:t>  The application would read the log, but the log is durable.</a:t>
            </a:r>
          </a:p>
        </p:txBody>
      </p:sp>
      <p:sp>
        <p:nvSpPr>
          <p:cNvPr id="4" name="Footer Placeholder 3">
            <a:extLst>
              <a:ext uri="{FF2B5EF4-FFF2-40B4-BE49-F238E27FC236}">
                <a16:creationId xmlns:a16="http://schemas.microsoft.com/office/drawing/2014/main" id="{1625D99D-9BB2-4AE8-AB8D-AF24A04AC780}"/>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051357CF-801B-4762-A33F-BBAA788D9ABA}"/>
              </a:ext>
            </a:extLst>
          </p:cNvPr>
          <p:cNvSpPr>
            <a:spLocks noGrp="1"/>
          </p:cNvSpPr>
          <p:nvPr>
            <p:ph type="sldNum" sz="quarter" idx="12"/>
          </p:nvPr>
        </p:nvSpPr>
        <p:spPr/>
        <p:txBody>
          <a:bodyPr/>
          <a:lstStyle/>
          <a:p>
            <a:fld id="{3C974458-8A97-4835-BF79-1FB6D7856C21}" type="slidenum">
              <a:rPr lang="en-US" smtClean="0"/>
              <a:t>9</a:t>
            </a:fld>
            <a:endParaRPr lang="en-US"/>
          </a:p>
        </p:txBody>
      </p:sp>
    </p:spTree>
    <p:extLst>
      <p:ext uri="{BB962C8B-B14F-4D97-AF65-F5344CB8AC3E}">
        <p14:creationId xmlns:p14="http://schemas.microsoft.com/office/powerpoint/2010/main" val="42191440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2559</TotalTime>
  <Words>5487</Words>
  <Application>Microsoft Office PowerPoint</Application>
  <PresentationFormat>Widescreen</PresentationFormat>
  <Paragraphs>708</Paragraphs>
  <Slides>57</Slides>
  <Notes>57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5" baseType="lpstr">
      <vt:lpstr>Calibri</vt:lpstr>
      <vt:lpstr>Times New Roman</vt:lpstr>
      <vt:lpstr>Tw Cen MT</vt:lpstr>
      <vt:lpstr>Tw Cen MT Condensed</vt:lpstr>
      <vt:lpstr>Wingdings</vt:lpstr>
      <vt:lpstr>Wingdings 3</vt:lpstr>
      <vt:lpstr>Integral</vt:lpstr>
      <vt:lpstr>Acrobat Document</vt:lpstr>
      <vt:lpstr>Data Replication and Consistency</vt:lpstr>
      <vt:lpstr>Another recap!</vt:lpstr>
      <vt:lpstr>More Recap</vt:lpstr>
      <vt:lpstr>Data concentrators and smart memory</vt:lpstr>
      <vt:lpstr>Membership Management: One need</vt:lpstr>
      <vt:lpstr>Tasks that require replicas (membership) + Active Replication (continuous Updates)</vt:lpstr>
      <vt:lpstr>State Machine Replication Model</vt:lpstr>
      <vt:lpstr>Paxos Concept</vt:lpstr>
      <vt:lpstr>How do these interpretations differ?</vt:lpstr>
      <vt:lpstr>VirtuaLLy Synchronous Membership</vt:lpstr>
      <vt:lpstr>Virtual synchrony: Managed Groups</vt:lpstr>
      <vt:lpstr>Not everything needs such an elaborate model and solution</vt:lpstr>
      <vt:lpstr>But some systems do: They are at risk of “Split brain” problems</vt:lpstr>
      <vt:lpstr>Let’s take a closer look</vt:lpstr>
      <vt:lpstr>Example: Receive data, replicate, store</vt:lpstr>
      <vt:lpstr>Example: Receive, Discard uninteresting content.  If interesting, replicate and save.</vt:lpstr>
      <vt:lpstr>Example: Receive, Discard uninteresting content.  If interesting, Run a parallel algorithm to do edge extraction.</vt:lpstr>
      <vt:lpstr>What did our examples show?</vt:lpstr>
      <vt:lpstr>Example: Receive data, replicate, store</vt:lpstr>
      <vt:lpstr>What about fault-tolerance?</vt:lpstr>
      <vt:lpstr>self-repair example: Petstore.com</vt:lpstr>
      <vt:lpstr>Challenges that self-repair raises</vt:lpstr>
      <vt:lpstr>A complex situation!</vt:lpstr>
      <vt:lpstr>Derecho: The Ultimate Paxos Provably optimal.  Incredibly fast</vt:lpstr>
      <vt:lpstr>This section of Today’s lecture</vt:lpstr>
      <vt:lpstr>effective tools are hard to find!</vt:lpstr>
      <vt:lpstr>Discussion: Guarantees</vt:lpstr>
      <vt:lpstr>Three Perspectives On replication</vt:lpstr>
      <vt:lpstr>Library that you “extend”</vt:lpstr>
      <vt:lpstr>Derecho = RDMA Multicast + Control</vt:lpstr>
      <vt:lpstr>RDMA RELIABLE UNICAST</vt:lpstr>
      <vt:lpstr>RDMC: AN RDMA Multicast</vt:lpstr>
      <vt:lpstr>RDMC Mostly Spends Time “in” Hardware</vt:lpstr>
      <vt:lpstr>RDMC is incredibly fast, once the pipeline is full</vt:lpstr>
      <vt:lpstr>Challenge: Layering Paxos over RDMA</vt:lpstr>
      <vt:lpstr>Implementation: Derecho = RDMC + SST</vt:lpstr>
      <vt:lpstr>Derecho is a Multicast AND a LogGing Tool</vt:lpstr>
      <vt:lpstr>Derecho: small messages</vt:lpstr>
      <vt:lpstr>Derecho: Large messages</vt:lpstr>
      <vt:lpstr>Derecho: Scaling</vt:lpstr>
      <vt:lpstr>Version-Vectors with Persisted Data</vt:lpstr>
      <vt:lpstr>Volatile&lt;T&gt;                       Persistent&lt;T&gt;</vt:lpstr>
      <vt:lpstr>Other libraries</vt:lpstr>
      <vt:lpstr>Derecho is much faster</vt:lpstr>
      <vt:lpstr>Programming with Derecho</vt:lpstr>
      <vt:lpstr>… Method Calls, Class Definition</vt:lpstr>
      <vt:lpstr>Versioned Storage</vt:lpstr>
      <vt:lpstr>Same Service viewed as a file system</vt:lpstr>
      <vt:lpstr>… Smart Services Can be complicated!</vt:lpstr>
      <vt:lpstr>Client QuerY: State Machine Case</vt:lpstr>
      <vt:lpstr>Client QuerY: Ad-HOC Case</vt:lpstr>
      <vt:lpstr>API summary: P2P Send, P2P Query</vt:lpstr>
      <vt:lpstr>API summary: Group Multicast/Query</vt:lpstr>
      <vt:lpstr>Paxos Guarantees are pervasive</vt:lpstr>
      <vt:lpstr>Smart Memories for Smart Highways</vt:lpstr>
      <vt:lpstr>Conclusions (1)</vt:lpstr>
      <vt:lpstr>Conclusions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171</cp:revision>
  <dcterms:created xsi:type="dcterms:W3CDTF">2017-12-19T18:11:25Z</dcterms:created>
  <dcterms:modified xsi:type="dcterms:W3CDTF">2018-03-10T17:55:59Z</dcterms:modified>
</cp:coreProperties>
</file>