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64" r:id="rId3"/>
    <p:sldId id="257" r:id="rId4"/>
    <p:sldId id="260" r:id="rId5"/>
    <p:sldId id="265" r:id="rId6"/>
    <p:sldId id="295" r:id="rId7"/>
    <p:sldId id="266" r:id="rId8"/>
    <p:sldId id="267" r:id="rId9"/>
    <p:sldId id="258" r:id="rId10"/>
    <p:sldId id="259" r:id="rId11"/>
    <p:sldId id="268" r:id="rId12"/>
    <p:sldId id="269" r:id="rId13"/>
    <p:sldId id="296" r:id="rId14"/>
    <p:sldId id="270" r:id="rId15"/>
    <p:sldId id="271" r:id="rId16"/>
    <p:sldId id="274" r:id="rId17"/>
    <p:sldId id="275" r:id="rId18"/>
    <p:sldId id="276" r:id="rId19"/>
    <p:sldId id="277" r:id="rId20"/>
    <p:sldId id="292" r:id="rId21"/>
    <p:sldId id="293" r:id="rId22"/>
    <p:sldId id="294" r:id="rId23"/>
    <p:sldId id="278" r:id="rId24"/>
    <p:sldId id="298" r:id="rId25"/>
    <p:sldId id="286" r:id="rId26"/>
    <p:sldId id="280" r:id="rId27"/>
    <p:sldId id="288" r:id="rId28"/>
    <p:sldId id="289" r:id="rId29"/>
    <p:sldId id="297" r:id="rId30"/>
    <p:sldId id="287" r:id="rId31"/>
    <p:sldId id="290" r:id="rId32"/>
    <p:sldId id="300" r:id="rId33"/>
    <p:sldId id="301" r:id="rId34"/>
    <p:sldId id="302" r:id="rId35"/>
    <p:sldId id="281" r:id="rId36"/>
    <p:sldId id="299" r:id="rId37"/>
    <p:sldId id="261" r:id="rId38"/>
    <p:sldId id="262" r:id="rId39"/>
    <p:sldId id="303" r:id="rId40"/>
    <p:sldId id="263" r:id="rId41"/>
    <p:sldId id="282" r:id="rId42"/>
    <p:sldId id="283" r:id="rId43"/>
    <p:sldId id="284" r:id="rId44"/>
    <p:sldId id="291" r:id="rId45"/>
    <p:sldId id="28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64"/>
            <p14:sldId id="257"/>
            <p14:sldId id="260"/>
            <p14:sldId id="265"/>
            <p14:sldId id="295"/>
            <p14:sldId id="266"/>
            <p14:sldId id="267"/>
            <p14:sldId id="258"/>
            <p14:sldId id="259"/>
            <p14:sldId id="268"/>
            <p14:sldId id="269"/>
            <p14:sldId id="296"/>
            <p14:sldId id="270"/>
            <p14:sldId id="271"/>
          </p14:sldIdLst>
        </p14:section>
        <p14:section name="Untitled Section" id="{33F5399B-F458-4E81-9309-322E5CD6238A}">
          <p14:sldIdLst>
            <p14:sldId id="274"/>
            <p14:sldId id="275"/>
            <p14:sldId id="276"/>
            <p14:sldId id="277"/>
            <p14:sldId id="292"/>
            <p14:sldId id="293"/>
            <p14:sldId id="294"/>
            <p14:sldId id="278"/>
            <p14:sldId id="298"/>
            <p14:sldId id="286"/>
            <p14:sldId id="280"/>
            <p14:sldId id="288"/>
            <p14:sldId id="289"/>
            <p14:sldId id="297"/>
            <p14:sldId id="287"/>
            <p14:sldId id="290"/>
            <p14:sldId id="300"/>
            <p14:sldId id="301"/>
            <p14:sldId id="302"/>
            <p14:sldId id="281"/>
            <p14:sldId id="299"/>
            <p14:sldId id="261"/>
            <p14:sldId id="262"/>
            <p14:sldId id="303"/>
            <p14:sldId id="263"/>
            <p14:sldId id="282"/>
            <p14:sldId id="283"/>
            <p14:sldId id="284"/>
            <p14:sldId id="291"/>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D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the buzz-words, this lecture won’t actually be about far-fetched futuristic stuff.  </a:t>
            </a:r>
          </a:p>
          <a:p>
            <a:r>
              <a:rPr lang="en-US" dirty="0"/>
              <a:t/>
            </a:r>
            <a:br>
              <a:rPr lang="en-US" dirty="0"/>
            </a:br>
            <a:r>
              <a:rPr lang="en-US" dirty="0" smtClean="0"/>
              <a:t>First, “fog” doesn’t mean much more than “edge, plus sensors”.  Facebook is already an edge computing company and is very keen to interface to a wider range of sensors (plus what is a sensor?  Many people would say “a mobile phone”.  Facebook is already there).  Same with Amazon and Microsoft and you name it.</a:t>
            </a:r>
          </a:p>
          <a:p>
            <a:endParaRPr lang="en-US" dirty="0"/>
          </a:p>
          <a:p>
            <a:r>
              <a:rPr lang="en-US" dirty="0" smtClean="0"/>
              <a:t>So put the fancy language to the side.  What today’s lecture is about is basically “adding real-time to the cloud”.</a:t>
            </a:r>
          </a:p>
          <a:p>
            <a:r>
              <a:rPr lang="en-US" dirty="0"/>
              <a:t/>
            </a:r>
            <a:br>
              <a:rPr lang="en-US" dirty="0"/>
            </a:br>
            <a:r>
              <a:rPr lang="en-US" dirty="0" smtClean="0"/>
              <a:t>But what about the 100ms thing?  Wasn’t it already a real-time cloud??</a:t>
            </a:r>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202256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so smart.</a:t>
            </a:r>
          </a:p>
          <a:p>
            <a:r>
              <a:rPr lang="en-US" dirty="0"/>
              <a:t/>
            </a:r>
            <a:br>
              <a:rPr lang="en-US" dirty="0"/>
            </a:br>
            <a:r>
              <a:rPr lang="en-US" dirty="0" smtClean="0"/>
              <a:t>First, nobody wants a supercomputer under their seat in a car, at least in the summer.</a:t>
            </a:r>
          </a:p>
          <a:p>
            <a:endParaRPr lang="en-US" dirty="0"/>
          </a:p>
          <a:p>
            <a:r>
              <a:rPr lang="en-US" dirty="0" smtClean="0"/>
              <a:t>Second, the car only knows what it sees.  This is very limited.  We would need to send it a huge amount of data about everything going on around it, and the bandwidth isn’t there, and the delay of sending it would be way too high.</a:t>
            </a:r>
          </a:p>
          <a:p>
            <a:endParaRPr lang="en-US" dirty="0"/>
          </a:p>
          <a:p>
            <a:r>
              <a:rPr lang="en-US" dirty="0" smtClean="0"/>
              <a:t>So we’re forced to make the cloud edge smart.  There is simply no other viable option.  The way to approach this will be to try and understand how Facebook’s edge works, because that’s pretty much the fanciest edge around (at least if we consider the social network graph as part of the story), and then think about how one could go even further.</a:t>
            </a:r>
          </a:p>
          <a:p>
            <a:endParaRPr lang="en-US" dirty="0"/>
          </a:p>
          <a:p>
            <a:r>
              <a:rPr lang="en-US" dirty="0" smtClean="0"/>
              <a:t>We’ll do that but not all at once.  It will stretch over a few lectures and they won’t be entirely about Facebook’s edge.  Still, that’s the mental model we’re working from.  This is important partly because we really want to be sure that we stay rooted in reality and it can be easy to wander off and lose touch with how things really work.</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275468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read a lot of very speculative stuff about super smart sensors, for example.  These are in the “way out there” category, no matter what the MIT technology review or Computerworld may seem to be claiming.</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219870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edge is smart, what name should we give for the portion of the edge that hosts the smartness for a particular set of sensors?  We’ll go with data concentrator or smart memory or aggregator.  Mostly the former.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393392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158610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critters will live right in the edge like other first-tier things, but they might have extra help, like special hardware.  </a:t>
            </a:r>
          </a:p>
          <a:p>
            <a:endParaRPr lang="en-US" dirty="0"/>
          </a:p>
          <a:p>
            <a:r>
              <a:rPr lang="en-US" dirty="0" smtClean="0"/>
              <a:t>Don’t think of the first-tier as locked down.  Yes, today’s first tier would be very lightweight containers in VMWare or </a:t>
            </a:r>
            <a:r>
              <a:rPr lang="en-US" dirty="0" err="1" smtClean="0"/>
              <a:t>Mesos</a:t>
            </a:r>
            <a:r>
              <a:rPr lang="en-US" dirty="0" smtClean="0"/>
              <a:t>.  But if the real-time cloud pushes us to need FPGA accelerators or GPU units in the edge, we’ll just deploy those.  So a data concentrator could be a heavy-weight, more capable kind of unit.  Not necessarily a featherweight AWS instance with absolutely minimal resources.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102483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insight: these things won’t be stateless (recall from the last lecture).</a:t>
            </a:r>
          </a:p>
          <a:p>
            <a:endParaRPr lang="en-US" dirty="0"/>
          </a:p>
          <a:p>
            <a:r>
              <a:rPr lang="en-US" dirty="0" smtClean="0"/>
              <a:t>They need a place to store data, like updates to where cars are located or heading, and the storage layer may need properties unlike what you see today.</a:t>
            </a:r>
          </a:p>
          <a:p>
            <a:endParaRPr lang="en-US" dirty="0"/>
          </a:p>
          <a:p>
            <a:r>
              <a:rPr lang="en-US" dirty="0" smtClean="0"/>
              <a:t>Let’s look closely and try to understand the need.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44848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start by appreciating how standard GFS works today.  There are a few GFS technologies (like Amazon S3, Google’s actual GFS, Azure fabric storage, </a:t>
            </a:r>
            <a:r>
              <a:rPr lang="en-US" dirty="0" err="1" smtClean="0"/>
              <a:t>etc</a:t>
            </a:r>
            <a:r>
              <a:rPr lang="en-US" dirty="0" smtClean="0"/>
              <a:t>).  But they are all pretty similar.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1447538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replication functionality is part of Linux and is easy to enable.  It just shadows any updates to the backup.</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3704170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fancier “names” but just other kinds of GFS solutions.  </a:t>
            </a:r>
            <a:r>
              <a:rPr lang="en-US" dirty="0" err="1" smtClean="0"/>
              <a:t>Ceph</a:t>
            </a:r>
            <a:r>
              <a:rPr lang="en-US" dirty="0" smtClean="0"/>
              <a:t> takes the basic </a:t>
            </a:r>
            <a:r>
              <a:rPr lang="en-US" dirty="0" err="1" smtClean="0"/>
              <a:t>Posix</a:t>
            </a:r>
            <a:r>
              <a:rPr lang="en-US" dirty="0" smtClean="0"/>
              <a:t> file system API and adds a way to do “object oriented” files.  Many people like this idea because they find the normal file model (“bucket full of bits” with a seek/read/write API) to be annoying and hard to work with.</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1221567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bring real-time back in, and consistency too.</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77687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centers on data that changes.  CAP was about photos and they don’t actually change over time.  A cached photo can’t be stale: it is either in the cache (and correct) or not in the cache (and hence staleness is not relevant).</a:t>
            </a:r>
          </a:p>
          <a:p>
            <a:endParaRPr lang="en-US" dirty="0"/>
          </a:p>
          <a:p>
            <a:r>
              <a:rPr lang="en-US" dirty="0" smtClean="0"/>
              <a:t>But something like “the trajectory of that car over there” is changing all the time.  If you look it up and get old data, serious problems can occur.</a:t>
            </a:r>
          </a:p>
          <a:p>
            <a:r>
              <a:rPr lang="en-US" dirty="0"/>
              <a:t/>
            </a:r>
            <a:br>
              <a:rPr lang="en-US" dirty="0"/>
            </a:br>
            <a:r>
              <a:rPr lang="en-US" dirty="0" smtClean="0"/>
              <a:t>That’s where fog issues arise (the sensors watching the highway, or onboard the cars, are smart sensors wired to the cloud edge).  And CAP is terrible advice here.  We can’t weaken consistency – it would kill people.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1922133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this experiment is important.  Take the time to visualize it.  Think of 400 mini-cameras sending one photo at a time, 20 per second each, carefully synchronized with ultra-good GPS clocks.  So these photos are perfectly accurate in time.</a:t>
            </a:r>
          </a:p>
          <a:p>
            <a:endParaRPr lang="en-US" dirty="0"/>
          </a:p>
          <a:p>
            <a:r>
              <a:rPr lang="en-US" dirty="0" smtClean="0"/>
              <a:t>In this example we simulate a wave in an aquarium and the cameras photograph cells of water as they bob up and down.  Just a silly example, but it will make our point.</a:t>
            </a:r>
          </a:p>
          <a:p>
            <a:endParaRPr lang="en-US" dirty="0"/>
          </a:p>
          <a:p>
            <a:r>
              <a:rPr lang="en-US" dirty="0" smtClean="0"/>
              <a:t>Notice that there is one wave, but we are getting 20 frames per second from 400 cameras, hence a total of 8000 photos per second are flowing into the cloud.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315144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we take every 4</a:t>
            </a:r>
            <a:r>
              <a:rPr lang="en-US" baseline="30000" dirty="0" smtClean="0"/>
              <a:t>th</a:t>
            </a:r>
            <a:r>
              <a:rPr lang="en-US" dirty="0" smtClean="0"/>
              <a:t> frame, to make a movie with a 5fps rate.</a:t>
            </a:r>
          </a:p>
          <a:p>
            <a:r>
              <a:rPr lang="en-US" dirty="0"/>
              <a:t/>
            </a:r>
            <a:br>
              <a:rPr lang="en-US" dirty="0"/>
            </a:br>
            <a:r>
              <a:rPr lang="en-US" dirty="0" smtClean="0"/>
              <a:t>We just glue the mini-photos together, all 400 for time 10:00:00.000, then all 400 for time 10:00:00.200, etc.  We should get a nice clean image of the wave in the aquarium at some single instant in time, right?</a:t>
            </a:r>
          </a:p>
          <a:p>
            <a:r>
              <a:rPr lang="en-US" dirty="0"/>
              <a:t/>
            </a:r>
            <a:br>
              <a:rPr lang="en-US" dirty="0"/>
            </a:br>
            <a:r>
              <a:rPr lang="en-US" dirty="0" smtClean="0"/>
              <a:t>Then we can just visualize the resulting movie.</a:t>
            </a:r>
          </a:p>
          <a:p>
            <a:endParaRPr lang="en-US" dirty="0"/>
          </a:p>
          <a:p>
            <a:r>
              <a:rPr lang="en-US" dirty="0" smtClean="0"/>
              <a:t>Now, storing our data into one file per camera won’t matter, right?  We can have 400 files, one for each.</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286048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305778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Oops.</a:t>
            </a:r>
          </a:p>
          <a:p>
            <a:endParaRPr lang="en-US" dirty="0"/>
          </a:p>
          <a:p>
            <a:r>
              <a:rPr lang="en-US" dirty="0" smtClean="0"/>
              <a:t>HDFS is massively screwed up.</a:t>
            </a:r>
          </a:p>
          <a:p>
            <a:r>
              <a:rPr lang="en-US" dirty="0"/>
              <a:t/>
            </a:r>
            <a:br>
              <a:rPr lang="en-US" dirty="0"/>
            </a:br>
            <a:r>
              <a:rPr lang="en-US" dirty="0" smtClean="0"/>
              <a:t>Like a mashup.  Data from different times is jammed together, and even inconsistency in the </a:t>
            </a:r>
            <a:r>
              <a:rPr lang="en-US" dirty="0" err="1" smtClean="0"/>
              <a:t>Chandy</a:t>
            </a:r>
            <a:r>
              <a:rPr lang="en-US" dirty="0" smtClean="0"/>
              <a:t>/</a:t>
            </a:r>
            <a:r>
              <a:rPr lang="en-US" dirty="0" err="1" smtClean="0"/>
              <a:t>Lamport</a:t>
            </a:r>
            <a:r>
              <a:rPr lang="en-US" dirty="0" smtClean="0"/>
              <a:t> inconsistent cuts sense.  (See, this is why we learned about that idea a week ago!)</a:t>
            </a:r>
          </a:p>
          <a:p>
            <a:endParaRPr lang="en-US" dirty="0"/>
          </a:p>
          <a:p>
            <a:r>
              <a:rPr lang="en-US" dirty="0" smtClean="0"/>
              <a:t>Middle picture shows a file system we created at Cornell called FFFS.  It uses consistent cuts but in this image, was using </a:t>
            </a:r>
            <a:r>
              <a:rPr lang="en-US" i="1" dirty="0" smtClean="0"/>
              <a:t>server </a:t>
            </a:r>
            <a:r>
              <a:rPr lang="en-US" dirty="0" smtClean="0"/>
              <a:t>time on the file server units.  That isn’t where the cameras were located, so some inaccuracies sneak in due to TCP being a little erratic and sometimes taking too long just to get the photo from the camera to the server.</a:t>
            </a:r>
          </a:p>
          <a:p>
            <a:endParaRPr lang="en-US" dirty="0"/>
          </a:p>
          <a:p>
            <a:r>
              <a:rPr lang="en-US" dirty="0" smtClean="0"/>
              <a:t>On the right we see FFFS but now it is also taking time directly from the photo metadata.  Perfect.</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4056368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2961652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thing being… if we used HDFS in the fog (the real-time cloud edge), we would be running our smart car control system on this very low-quality data!</a:t>
            </a:r>
          </a:p>
          <a:p>
            <a:endParaRPr lang="en-US" dirty="0"/>
          </a:p>
          <a:p>
            <a:r>
              <a:rPr lang="en-US" dirty="0" smtClean="0"/>
              <a:t>The noise is huge and will mess it up.  No system can work with this level of noise (a little noise is less of an issue).</a:t>
            </a:r>
          </a:p>
          <a:p>
            <a:endParaRPr lang="en-US" dirty="0"/>
          </a:p>
          <a:p>
            <a:r>
              <a:rPr lang="en-US" dirty="0" smtClean="0"/>
              <a:t>We want better input… because we’ll get better output.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2266707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2207299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501420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369698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36724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4039418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1503365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472901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2825455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issue here is that everyone agreed on the file system API back 20 years ago, and it didn’t include getting time from the incoming photo or whatever.</a:t>
            </a:r>
          </a:p>
          <a:p>
            <a:endParaRPr lang="en-US" dirty="0"/>
          </a:p>
          <a:p>
            <a:r>
              <a:rPr lang="en-US" dirty="0" smtClean="0"/>
              <a:t>We can do better if we have a way to know where the time field is, but the moment we do this, we aren’t POSIX compliant anymore.  Such is life.</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493578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Reads are easier.  There happens to be a POSIX API for doing reads from snapshots.</a:t>
            </a:r>
          </a:p>
          <a:p>
            <a:endParaRPr lang="en-US" dirty="0"/>
          </a:p>
          <a:p>
            <a:r>
              <a:rPr lang="en-US" dirty="0" smtClean="0"/>
              <a:t>Unfortunately, this particular POSIX API is disallowed for writes.  Otherwise we could use it to find out the sensor time, by having the sensors write through a file name tied to the time.  We’re actually thinking we should maybe do this, but it wouldn’t be POSIX compliant if we do.  </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2060128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being: here we have a case where we posed a need (“storage at the edge, for smart data concentrators”), found a problem (“oops: the normal GFS solutions will mess up at high rates with real-time”),  proposed an answer (“</a:t>
            </a:r>
            <a:r>
              <a:rPr lang="en-US" dirty="0" err="1" smtClean="0"/>
              <a:t>Chandy</a:t>
            </a:r>
            <a:r>
              <a:rPr lang="en-US" dirty="0" smtClean="0"/>
              <a:t>/</a:t>
            </a:r>
            <a:r>
              <a:rPr lang="en-US" dirty="0" err="1" smtClean="0"/>
              <a:t>Lamport</a:t>
            </a:r>
            <a:r>
              <a:rPr lang="en-US" dirty="0" smtClean="0"/>
              <a:t> consistent cuts, plus temporal accuracy”) and were able to create FFFS, a version of HDFS that solves our need.</a:t>
            </a:r>
          </a:p>
          <a:p>
            <a:r>
              <a:rPr lang="en-US" dirty="0"/>
              <a:t/>
            </a:r>
            <a:br>
              <a:rPr lang="en-US" dirty="0"/>
            </a:br>
            <a:r>
              <a:rPr lang="en-US" dirty="0" smtClean="0"/>
              <a:t>This illustrates how the edge can evolve by a tiny amount and just like that, work far better for real-time uses.</a:t>
            </a:r>
          </a:p>
          <a:p>
            <a:r>
              <a:rPr lang="en-US" dirty="0"/>
              <a:t/>
            </a:r>
            <a:br>
              <a:rPr lang="en-US" dirty="0"/>
            </a:br>
            <a:r>
              <a:rPr lang="en-US" dirty="0" smtClean="0"/>
              <a:t>We think there are a few such needs, and with them solved, we would have a great real-time edge computing story for this new world of smart sensors tied to the cloud.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1256844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575324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611775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2108936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can’t be too quick to toss out standard APIs, or standard code bases.</a:t>
            </a:r>
          </a:p>
          <a:p>
            <a:endParaRPr lang="en-US" dirty="0"/>
          </a:p>
          <a:p>
            <a:r>
              <a:rPr lang="en-US" dirty="0" smtClean="0"/>
              <a:t>There are hundreds of millions of lines of code in systems like AWS, Google, Azure.  We want to be compatible with them.  We want to preserve absolutely as much of that code as possible.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250657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628012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3723255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2373715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42</a:t>
            </a:fld>
            <a:endParaRPr lang="en-US"/>
          </a:p>
        </p:txBody>
      </p:sp>
    </p:spTree>
    <p:extLst>
      <p:ext uri="{BB962C8B-B14F-4D97-AF65-F5344CB8AC3E}">
        <p14:creationId xmlns:p14="http://schemas.microsoft.com/office/powerpoint/2010/main" val="3817016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43</a:t>
            </a:fld>
            <a:endParaRPr lang="en-US"/>
          </a:p>
        </p:txBody>
      </p:sp>
    </p:spTree>
    <p:extLst>
      <p:ext uri="{BB962C8B-B14F-4D97-AF65-F5344CB8AC3E}">
        <p14:creationId xmlns:p14="http://schemas.microsoft.com/office/powerpoint/2010/main" val="2341169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1442534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85827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issue isn’t the 100ms.  The problem is that running a fancy neural network machine learning tool can take a long time.  Those systems live way deep in the cloud and run on batches of data after minutes or hours so their output isn’t current as of right now.  It always reflects the past.</a:t>
            </a:r>
          </a:p>
          <a:p>
            <a:endParaRPr lang="en-US" dirty="0"/>
          </a:p>
          <a:p>
            <a:r>
              <a:rPr lang="en-US" dirty="0" smtClean="0"/>
              <a:t>Does that make them useless?  Absolutely not!  They are valuable.</a:t>
            </a:r>
          </a:p>
          <a:p>
            <a:r>
              <a:rPr lang="en-US" dirty="0"/>
              <a:t/>
            </a:r>
            <a:br>
              <a:rPr lang="en-US" dirty="0"/>
            </a:br>
            <a:r>
              <a:rPr lang="en-US" dirty="0" smtClean="0"/>
              <a:t>But they can’t do real-time intelligence.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422901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287678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246537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70346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smart can a sensor really be?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73310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3/9/2018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3/9/2018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3/9/2018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3/9/2018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3200" dirty="0"/>
              <a:t>How Fog Computing And Fast-Changing DATA FORCES US TO RETHINK THE CLOUD</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1A53-F9C3-425D-B698-C718C377871C}"/>
              </a:ext>
            </a:extLst>
          </p:cNvPr>
          <p:cNvSpPr>
            <a:spLocks noGrp="1"/>
          </p:cNvSpPr>
          <p:nvPr>
            <p:ph type="title"/>
          </p:nvPr>
        </p:nvSpPr>
        <p:spPr/>
        <p:txBody>
          <a:bodyPr/>
          <a:lstStyle/>
          <a:p>
            <a:r>
              <a:rPr lang="en-US" dirty="0"/>
              <a:t>Why assume dumb sensors?</a:t>
            </a:r>
          </a:p>
        </p:txBody>
      </p:sp>
      <p:sp>
        <p:nvSpPr>
          <p:cNvPr id="3" name="Content Placeholder 2">
            <a:extLst>
              <a:ext uri="{FF2B5EF4-FFF2-40B4-BE49-F238E27FC236}">
                <a16:creationId xmlns:a16="http://schemas.microsoft.com/office/drawing/2014/main" id="{12FCE80F-1A51-4B5B-995B-BCCAED6FD83F}"/>
              </a:ext>
            </a:extLst>
          </p:cNvPr>
          <p:cNvSpPr>
            <a:spLocks noGrp="1"/>
          </p:cNvSpPr>
          <p:nvPr>
            <p:ph idx="1"/>
          </p:nvPr>
        </p:nvSpPr>
        <p:spPr/>
        <p:txBody>
          <a:bodyPr/>
          <a:lstStyle/>
          <a:p>
            <a:r>
              <a:rPr lang="en-US" dirty="0"/>
              <a:t>Computing consumes power and generates heat</a:t>
            </a:r>
          </a:p>
          <a:p>
            <a:r>
              <a:rPr lang="en-US" dirty="0"/>
              <a:t>Many sensors run in settings that are power and heat constrained.</a:t>
            </a:r>
          </a:p>
          <a:p>
            <a:endParaRPr lang="en-US" dirty="0"/>
          </a:p>
          <a:p>
            <a:r>
              <a:rPr lang="en-US" dirty="0"/>
              <a:t>Fancy tasks such as vision or speech recognition currently depend on specialized and rather expensive hardware.  </a:t>
            </a:r>
          </a:p>
          <a:p>
            <a:r>
              <a:rPr lang="en-US" dirty="0"/>
              <a:t>Too costly to put GPU or FPGA clusters on cameras and microphones for now, and even if we could, the power and heat consideration arises.</a:t>
            </a:r>
          </a:p>
        </p:txBody>
      </p:sp>
      <p:sp>
        <p:nvSpPr>
          <p:cNvPr id="4" name="Footer Placeholder 3">
            <a:extLst>
              <a:ext uri="{FF2B5EF4-FFF2-40B4-BE49-F238E27FC236}">
                <a16:creationId xmlns:a16="http://schemas.microsoft.com/office/drawing/2014/main" id="{5F6987B7-00D6-4523-B486-0013E691FC4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7F4DCC8-327E-48B4-A699-AC41A8BA8027}"/>
              </a:ext>
            </a:extLst>
          </p:cNvPr>
          <p:cNvSpPr>
            <a:spLocks noGrp="1"/>
          </p:cNvSpPr>
          <p:nvPr>
            <p:ph type="sldNum" sz="quarter" idx="12"/>
          </p:nvPr>
        </p:nvSpPr>
        <p:spPr/>
        <p:txBody>
          <a:bodyPr/>
          <a:lstStyle/>
          <a:p>
            <a:fld id="{3C974458-8A97-4835-BF79-1FB6D7856C21}" type="slidenum">
              <a:rPr lang="en-US" smtClean="0"/>
              <a:t>10</a:t>
            </a:fld>
            <a:endParaRPr lang="en-US"/>
          </a:p>
        </p:txBody>
      </p:sp>
      <p:sp>
        <p:nvSpPr>
          <p:cNvPr id="6" name="TextBox 5">
            <a:extLst>
              <a:ext uri="{FF2B5EF4-FFF2-40B4-BE49-F238E27FC236}">
                <a16:creationId xmlns:a16="http://schemas.microsoft.com/office/drawing/2014/main" id="{490DC9C4-818C-4572-97C4-6497C43966B1}"/>
              </a:ext>
            </a:extLst>
          </p:cNvPr>
          <p:cNvSpPr txBox="1"/>
          <p:nvPr/>
        </p:nvSpPr>
        <p:spPr>
          <a:xfrm>
            <a:off x="248575" y="6309360"/>
            <a:ext cx="5255580" cy="369332"/>
          </a:xfrm>
          <a:prstGeom prst="rect">
            <a:avLst/>
          </a:prstGeom>
          <a:noFill/>
        </p:spPr>
        <p:txBody>
          <a:bodyPr wrap="square" rtlCol="0">
            <a:spAutoFit/>
          </a:bodyPr>
          <a:lstStyle/>
          <a:p>
            <a:r>
              <a:rPr lang="en-US" dirty="0"/>
              <a:t>Can sensors “do more” than in current cloud systems?</a:t>
            </a:r>
          </a:p>
        </p:txBody>
      </p:sp>
    </p:spTree>
    <p:extLst>
      <p:ext uri="{BB962C8B-B14F-4D97-AF65-F5344CB8AC3E}">
        <p14:creationId xmlns:p14="http://schemas.microsoft.com/office/powerpoint/2010/main" val="1036456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C596-BE56-4559-A067-C297F2E4E9A2}"/>
              </a:ext>
            </a:extLst>
          </p:cNvPr>
          <p:cNvSpPr>
            <a:spLocks noGrp="1"/>
          </p:cNvSpPr>
          <p:nvPr>
            <p:ph type="title"/>
          </p:nvPr>
        </p:nvSpPr>
        <p:spPr/>
        <p:txBody>
          <a:bodyPr/>
          <a:lstStyle/>
          <a:p>
            <a:r>
              <a:rPr lang="en-US" dirty="0"/>
              <a:t>Can we make “Brilliant sensors”?</a:t>
            </a:r>
          </a:p>
        </p:txBody>
      </p:sp>
      <p:sp>
        <p:nvSpPr>
          <p:cNvPr id="3" name="Content Placeholder 2">
            <a:extLst>
              <a:ext uri="{FF2B5EF4-FFF2-40B4-BE49-F238E27FC236}">
                <a16:creationId xmlns:a16="http://schemas.microsoft.com/office/drawing/2014/main" id="{749082D0-0441-4B1A-9E3E-BAC6B0D0BE1B}"/>
              </a:ext>
            </a:extLst>
          </p:cNvPr>
          <p:cNvSpPr>
            <a:spLocks noGrp="1"/>
          </p:cNvSpPr>
          <p:nvPr>
            <p:ph idx="1"/>
          </p:nvPr>
        </p:nvSpPr>
        <p:spPr/>
        <p:txBody>
          <a:bodyPr>
            <a:normAutofit fontScale="92500" lnSpcReduction="10000"/>
          </a:bodyPr>
          <a:lstStyle/>
          <a:p>
            <a:r>
              <a:rPr lang="en-US" dirty="0"/>
              <a:t>Some people think we can!</a:t>
            </a:r>
          </a:p>
          <a:p>
            <a:r>
              <a:rPr lang="en-US" dirty="0"/>
              <a:t>But one issue is how to update the “world knowledge” on the sensors.</a:t>
            </a:r>
          </a:p>
          <a:p>
            <a:pPr>
              <a:buFont typeface="Wingdings" panose="05000000000000000000" pitchFamily="2" charset="2"/>
              <a:buChar char="Ø"/>
            </a:pPr>
            <a:r>
              <a:rPr lang="en-US" dirty="0"/>
              <a:t>  With stale world knowledge, they can only be brilliant about things </a:t>
            </a:r>
            <a:br>
              <a:rPr lang="en-US" dirty="0"/>
            </a:br>
            <a:r>
              <a:rPr lang="en-US" dirty="0"/>
              <a:t>    they directly observe…</a:t>
            </a:r>
          </a:p>
          <a:p>
            <a:pPr>
              <a:buFont typeface="Wingdings" panose="05000000000000000000" pitchFamily="2" charset="2"/>
              <a:buChar char="Ø"/>
            </a:pPr>
            <a:r>
              <a:rPr lang="en-US" dirty="0"/>
              <a:t>  The world knowledge would need to come from this big cloud </a:t>
            </a:r>
            <a:br>
              <a:rPr lang="en-US" dirty="0"/>
            </a:br>
            <a:r>
              <a:rPr lang="en-US" dirty="0"/>
              <a:t>    computing structure, so if we depend on it, we lose the speedup</a:t>
            </a:r>
          </a:p>
          <a:p>
            <a:pPr>
              <a:buFont typeface="Wingdings" panose="05000000000000000000" pitchFamily="2" charset="2"/>
              <a:buChar char="Ø"/>
            </a:pPr>
            <a:r>
              <a:rPr lang="en-US" dirty="0"/>
              <a:t>  This is the meaning of fog computing.  Sensors that know enough to play</a:t>
            </a:r>
            <a:br>
              <a:rPr lang="en-US" dirty="0"/>
            </a:br>
            <a:r>
              <a:rPr lang="en-US" dirty="0"/>
              <a:t>    part of the cloud computing role.</a:t>
            </a:r>
          </a:p>
          <a:p>
            <a:pPr marL="0" indent="0">
              <a:buNone/>
            </a:pPr>
            <a:r>
              <a:rPr lang="en-US" dirty="0"/>
              <a:t>Conclusion: Sensors are getting smart, but will need to integrate with the cloud.</a:t>
            </a:r>
          </a:p>
        </p:txBody>
      </p:sp>
      <p:sp>
        <p:nvSpPr>
          <p:cNvPr id="4" name="Footer Placeholder 3">
            <a:extLst>
              <a:ext uri="{FF2B5EF4-FFF2-40B4-BE49-F238E27FC236}">
                <a16:creationId xmlns:a16="http://schemas.microsoft.com/office/drawing/2014/main" id="{8B440FCE-90D8-4024-96C6-4131E023B8B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25ABB22-EC45-4C6E-A21B-A19D9911A28B}"/>
              </a:ext>
            </a:extLst>
          </p:cNvPr>
          <p:cNvSpPr>
            <a:spLocks noGrp="1"/>
          </p:cNvSpPr>
          <p:nvPr>
            <p:ph type="sldNum" sz="quarter" idx="12"/>
          </p:nvPr>
        </p:nvSpPr>
        <p:spPr/>
        <p:txBody>
          <a:bodyPr/>
          <a:lstStyle/>
          <a:p>
            <a:fld id="{3C974458-8A97-4835-BF79-1FB6D7856C21}" type="slidenum">
              <a:rPr lang="en-US" smtClean="0"/>
              <a:t>11</a:t>
            </a:fld>
            <a:endParaRPr lang="en-US"/>
          </a:p>
        </p:txBody>
      </p:sp>
      <p:sp>
        <p:nvSpPr>
          <p:cNvPr id="6" name="TextBox 5">
            <a:extLst>
              <a:ext uri="{FF2B5EF4-FFF2-40B4-BE49-F238E27FC236}">
                <a16:creationId xmlns:a16="http://schemas.microsoft.com/office/drawing/2014/main" id="{329A09C4-5CCD-489C-AD05-B0A87B7CD102}"/>
              </a:ext>
            </a:extLst>
          </p:cNvPr>
          <p:cNvSpPr txBox="1"/>
          <p:nvPr/>
        </p:nvSpPr>
        <p:spPr>
          <a:xfrm>
            <a:off x="248575" y="6309360"/>
            <a:ext cx="5255580" cy="369332"/>
          </a:xfrm>
          <a:prstGeom prst="rect">
            <a:avLst/>
          </a:prstGeom>
          <a:noFill/>
        </p:spPr>
        <p:txBody>
          <a:bodyPr wrap="square" rtlCol="0">
            <a:spAutoFit/>
          </a:bodyPr>
          <a:lstStyle/>
          <a:p>
            <a:r>
              <a:rPr lang="en-US" dirty="0"/>
              <a:t>Can sensors “do more” than in current cloud systems?</a:t>
            </a:r>
          </a:p>
        </p:txBody>
      </p:sp>
    </p:spTree>
    <p:extLst>
      <p:ext uri="{BB962C8B-B14F-4D97-AF65-F5344CB8AC3E}">
        <p14:creationId xmlns:p14="http://schemas.microsoft.com/office/powerpoint/2010/main" val="361355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E9227-9268-4CA1-A268-E6B328E5A6A1}"/>
              </a:ext>
            </a:extLst>
          </p:cNvPr>
          <p:cNvSpPr>
            <a:spLocks noGrp="1"/>
          </p:cNvSpPr>
          <p:nvPr>
            <p:ph type="title"/>
          </p:nvPr>
        </p:nvSpPr>
        <p:spPr/>
        <p:txBody>
          <a:bodyPr/>
          <a:lstStyle/>
          <a:p>
            <a:r>
              <a:rPr lang="en-US" dirty="0"/>
              <a:t>Cloud-hosted Brilliant Sensor</a:t>
            </a:r>
          </a:p>
        </p:txBody>
      </p:sp>
      <p:sp>
        <p:nvSpPr>
          <p:cNvPr id="3" name="Content Placeholder 2">
            <a:extLst>
              <a:ext uri="{FF2B5EF4-FFF2-40B4-BE49-F238E27FC236}">
                <a16:creationId xmlns:a16="http://schemas.microsoft.com/office/drawing/2014/main" id="{275247C3-25FF-4EF9-A44E-469D34F8556B}"/>
              </a:ext>
            </a:extLst>
          </p:cNvPr>
          <p:cNvSpPr>
            <a:spLocks noGrp="1"/>
          </p:cNvSpPr>
          <p:nvPr>
            <p:ph idx="1"/>
          </p:nvPr>
        </p:nvSpPr>
        <p:spPr>
          <a:xfrm>
            <a:off x="1024128" y="2060053"/>
            <a:ext cx="10786872" cy="4023360"/>
          </a:xfrm>
        </p:spPr>
        <p:txBody>
          <a:bodyPr/>
          <a:lstStyle/>
          <a:p>
            <a:r>
              <a:rPr lang="en-US" dirty="0"/>
              <a:t>What if we move to a model in which each sensor has a cloud-hosted manager that lives in the cloud and does things on its behalf?</a:t>
            </a:r>
          </a:p>
          <a:p>
            <a:r>
              <a:rPr lang="en-US" dirty="0"/>
              <a:t>The “manager” role is sometimes called a “concentrator” or “aggregator” because one of these cloud services could handle many sensors</a:t>
            </a:r>
          </a:p>
        </p:txBody>
      </p:sp>
      <p:sp>
        <p:nvSpPr>
          <p:cNvPr id="4" name="Footer Placeholder 3">
            <a:extLst>
              <a:ext uri="{FF2B5EF4-FFF2-40B4-BE49-F238E27FC236}">
                <a16:creationId xmlns:a16="http://schemas.microsoft.com/office/drawing/2014/main" id="{9A0480C8-10BE-4434-8CB2-DA5028FE153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C44AD55-3C2E-4E32-8F99-9259B7DC63E1}"/>
              </a:ext>
            </a:extLst>
          </p:cNvPr>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a:extLst>
              <a:ext uri="{FF2B5EF4-FFF2-40B4-BE49-F238E27FC236}">
                <a16:creationId xmlns:a16="http://schemas.microsoft.com/office/drawing/2014/main" id="{1238E4D3-3AF2-4F42-9D24-5B631FF3EC4A}"/>
              </a:ext>
            </a:extLst>
          </p:cNvPr>
          <p:cNvPicPr>
            <a:picLocks noChangeAspect="1"/>
          </p:cNvPicPr>
          <p:nvPr/>
        </p:nvPicPr>
        <p:blipFill>
          <a:blip r:embed="rId3"/>
          <a:stretch>
            <a:fillRect/>
          </a:stretch>
        </p:blipFill>
        <p:spPr>
          <a:xfrm>
            <a:off x="1580965" y="4208015"/>
            <a:ext cx="1429528" cy="954210"/>
          </a:xfrm>
          <a:prstGeom prst="rect">
            <a:avLst/>
          </a:prstGeom>
        </p:spPr>
      </p:pic>
      <p:pic>
        <p:nvPicPr>
          <p:cNvPr id="7" name="Picture 6">
            <a:extLst>
              <a:ext uri="{FF2B5EF4-FFF2-40B4-BE49-F238E27FC236}">
                <a16:creationId xmlns:a16="http://schemas.microsoft.com/office/drawing/2014/main" id="{10FE853B-2E88-4C05-B8A0-0321CDB00A4B}"/>
              </a:ext>
            </a:extLst>
          </p:cNvPr>
          <p:cNvPicPr>
            <a:picLocks noChangeAspect="1"/>
          </p:cNvPicPr>
          <p:nvPr/>
        </p:nvPicPr>
        <p:blipFill>
          <a:blip r:embed="rId3"/>
          <a:stretch>
            <a:fillRect/>
          </a:stretch>
        </p:blipFill>
        <p:spPr>
          <a:xfrm>
            <a:off x="721311" y="4958717"/>
            <a:ext cx="1429528" cy="954210"/>
          </a:xfrm>
          <a:prstGeom prst="rect">
            <a:avLst/>
          </a:prstGeom>
        </p:spPr>
      </p:pic>
      <p:pic>
        <p:nvPicPr>
          <p:cNvPr id="8" name="Picture 7">
            <a:extLst>
              <a:ext uri="{FF2B5EF4-FFF2-40B4-BE49-F238E27FC236}">
                <a16:creationId xmlns:a16="http://schemas.microsoft.com/office/drawing/2014/main" id="{C41BC90E-4FCB-4902-8C3D-B9A904D74B79}"/>
              </a:ext>
            </a:extLst>
          </p:cNvPr>
          <p:cNvPicPr>
            <a:picLocks noChangeAspect="1"/>
          </p:cNvPicPr>
          <p:nvPr/>
        </p:nvPicPr>
        <p:blipFill>
          <a:blip r:embed="rId3"/>
          <a:stretch>
            <a:fillRect/>
          </a:stretch>
        </p:blipFill>
        <p:spPr>
          <a:xfrm>
            <a:off x="1738892" y="5742525"/>
            <a:ext cx="1429528" cy="954210"/>
          </a:xfrm>
          <a:prstGeom prst="rect">
            <a:avLst/>
          </a:prstGeom>
        </p:spPr>
      </p:pic>
      <p:cxnSp>
        <p:nvCxnSpPr>
          <p:cNvPr id="10" name="Straight Arrow Connector 9">
            <a:extLst>
              <a:ext uri="{FF2B5EF4-FFF2-40B4-BE49-F238E27FC236}">
                <a16:creationId xmlns:a16="http://schemas.microsoft.com/office/drawing/2014/main" id="{80F88C98-794C-4DE7-89C8-D8639DC52D95}"/>
              </a:ext>
            </a:extLst>
          </p:cNvPr>
          <p:cNvCxnSpPr/>
          <p:nvPr/>
        </p:nvCxnSpPr>
        <p:spPr>
          <a:xfrm>
            <a:off x="3151573" y="4562284"/>
            <a:ext cx="3409025" cy="9773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4FDFAF6-E0AC-4F35-8FC7-2F79DCDC2664}"/>
              </a:ext>
            </a:extLst>
          </p:cNvPr>
          <p:cNvCxnSpPr>
            <a:cxnSpLocks/>
          </p:cNvCxnSpPr>
          <p:nvPr/>
        </p:nvCxnSpPr>
        <p:spPr>
          <a:xfrm flipV="1">
            <a:off x="3313310" y="5701010"/>
            <a:ext cx="3247288" cy="6909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5ADFF8-79CD-4706-AD9D-0DF7C082A867}"/>
              </a:ext>
            </a:extLst>
          </p:cNvPr>
          <p:cNvCxnSpPr>
            <a:cxnSpLocks/>
          </p:cNvCxnSpPr>
          <p:nvPr/>
        </p:nvCxnSpPr>
        <p:spPr>
          <a:xfrm>
            <a:off x="2150839" y="5539666"/>
            <a:ext cx="4134551" cy="787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38A4BD-AD79-48B0-A532-80E8DC881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15" y="4647882"/>
            <a:ext cx="1520862" cy="1513620"/>
          </a:xfrm>
          <a:prstGeom prst="rect">
            <a:avLst/>
          </a:prstGeom>
        </p:spPr>
      </p:pic>
      <p:sp>
        <p:nvSpPr>
          <p:cNvPr id="20" name="TextBox 19">
            <a:extLst>
              <a:ext uri="{FF2B5EF4-FFF2-40B4-BE49-F238E27FC236}">
                <a16:creationId xmlns:a16="http://schemas.microsoft.com/office/drawing/2014/main" id="{6AA5059D-ECE5-415D-B853-67349A11AD75}"/>
              </a:ext>
            </a:extLst>
          </p:cNvPr>
          <p:cNvSpPr txBox="1"/>
          <p:nvPr/>
        </p:nvSpPr>
        <p:spPr>
          <a:xfrm>
            <a:off x="6834710" y="6124694"/>
            <a:ext cx="1447060" cy="646331"/>
          </a:xfrm>
          <a:prstGeom prst="rect">
            <a:avLst/>
          </a:prstGeom>
          <a:noFill/>
        </p:spPr>
        <p:txBody>
          <a:bodyPr wrap="square" rtlCol="0">
            <a:spAutoFit/>
          </a:bodyPr>
          <a:lstStyle/>
          <a:p>
            <a:pPr algn="ctr"/>
            <a:r>
              <a:rPr lang="en-US" dirty="0"/>
              <a:t>Tier-1</a:t>
            </a:r>
            <a:br>
              <a:rPr lang="en-US" dirty="0"/>
            </a:br>
            <a:r>
              <a:rPr lang="en-US" dirty="0"/>
              <a:t>Concentrator</a:t>
            </a:r>
          </a:p>
        </p:txBody>
      </p:sp>
      <p:sp>
        <p:nvSpPr>
          <p:cNvPr id="21" name="Arrow: Right 20">
            <a:extLst>
              <a:ext uri="{FF2B5EF4-FFF2-40B4-BE49-F238E27FC236}">
                <a16:creationId xmlns:a16="http://schemas.microsoft.com/office/drawing/2014/main" id="{347DFD62-0D09-4660-9195-C0A86A45D44E}"/>
              </a:ext>
            </a:extLst>
          </p:cNvPr>
          <p:cNvSpPr/>
          <p:nvPr/>
        </p:nvSpPr>
        <p:spPr>
          <a:xfrm>
            <a:off x="8885540" y="51935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B60A093-5AA7-481A-8610-E8458E93566C}"/>
              </a:ext>
            </a:extLst>
          </p:cNvPr>
          <p:cNvSpPr txBox="1"/>
          <p:nvPr/>
        </p:nvSpPr>
        <p:spPr>
          <a:xfrm>
            <a:off x="9997841" y="5210003"/>
            <a:ext cx="1447060" cy="369332"/>
          </a:xfrm>
          <a:prstGeom prst="rect">
            <a:avLst/>
          </a:prstGeom>
          <a:noFill/>
        </p:spPr>
        <p:txBody>
          <a:bodyPr wrap="square" rtlCol="0">
            <a:spAutoFit/>
          </a:bodyPr>
          <a:lstStyle/>
          <a:p>
            <a:pPr algn="ctr"/>
            <a:r>
              <a:rPr lang="en-US" dirty="0"/>
              <a:t>Back-End</a:t>
            </a:r>
          </a:p>
        </p:txBody>
      </p:sp>
    </p:spTree>
    <p:extLst>
      <p:ext uri="{BB962C8B-B14F-4D97-AF65-F5344CB8AC3E}">
        <p14:creationId xmlns:p14="http://schemas.microsoft.com/office/powerpoint/2010/main" val="342461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555369D-082B-4DE4-926D-9AC31DDD5D04}"/>
              </a:ext>
            </a:extLst>
          </p:cNvPr>
          <p:cNvSpPr txBox="1"/>
          <p:nvPr/>
        </p:nvSpPr>
        <p:spPr>
          <a:xfrm>
            <a:off x="3905251" y="4032922"/>
            <a:ext cx="4385944" cy="369332"/>
          </a:xfrm>
          <a:prstGeom prst="rect">
            <a:avLst/>
          </a:prstGeom>
          <a:solidFill>
            <a:schemeClr val="bg1"/>
          </a:solidFill>
        </p:spPr>
        <p:txBody>
          <a:bodyPr wrap="square" rtlCol="0">
            <a:spAutoFit/>
          </a:bodyPr>
          <a:lstStyle/>
          <a:p>
            <a:pPr algn="ctr"/>
            <a:r>
              <a:rPr lang="en-US" b="1" dirty="0"/>
              <a:t>Smart data concentrator tier reacts instantly!</a:t>
            </a:r>
          </a:p>
        </p:txBody>
      </p:sp>
      <p:pic>
        <p:nvPicPr>
          <p:cNvPr id="3" name="Picture 2">
            <a:extLst>
              <a:ext uri="{FF2B5EF4-FFF2-40B4-BE49-F238E27FC236}">
                <a16:creationId xmlns:a16="http://schemas.microsoft.com/office/drawing/2014/main" id="{7BDC4798-E460-4020-A4AD-A9A521C53A39}"/>
              </a:ext>
            </a:extLst>
          </p:cNvPr>
          <p:cNvPicPr>
            <a:picLocks noChangeAspect="1"/>
          </p:cNvPicPr>
          <p:nvPr/>
        </p:nvPicPr>
        <p:blipFill>
          <a:blip r:embed="rId3"/>
          <a:stretch>
            <a:fillRect/>
          </a:stretch>
        </p:blipFill>
        <p:spPr>
          <a:xfrm>
            <a:off x="4250224" y="1863621"/>
            <a:ext cx="486405" cy="486405"/>
          </a:xfrm>
          <a:prstGeom prst="rect">
            <a:avLst/>
          </a:prstGeom>
        </p:spPr>
      </p:pic>
      <p:pic>
        <p:nvPicPr>
          <p:cNvPr id="70" name="Picture 69">
            <a:extLst>
              <a:ext uri="{FF2B5EF4-FFF2-40B4-BE49-F238E27FC236}">
                <a16:creationId xmlns:a16="http://schemas.microsoft.com/office/drawing/2014/main" id="{62EAF8A5-C897-4009-B387-9C0CBF863088}"/>
              </a:ext>
            </a:extLst>
          </p:cNvPr>
          <p:cNvPicPr>
            <a:picLocks noChangeAspect="1"/>
          </p:cNvPicPr>
          <p:nvPr/>
        </p:nvPicPr>
        <p:blipFill>
          <a:blip r:embed="rId3"/>
          <a:stretch>
            <a:fillRect/>
          </a:stretch>
        </p:blipFill>
        <p:spPr>
          <a:xfrm>
            <a:off x="4402624" y="2016021"/>
            <a:ext cx="486405" cy="486405"/>
          </a:xfrm>
          <a:prstGeom prst="rect">
            <a:avLst/>
          </a:prstGeom>
        </p:spPr>
      </p:pic>
      <p:pic>
        <p:nvPicPr>
          <p:cNvPr id="71" name="Picture 70">
            <a:extLst>
              <a:ext uri="{FF2B5EF4-FFF2-40B4-BE49-F238E27FC236}">
                <a16:creationId xmlns:a16="http://schemas.microsoft.com/office/drawing/2014/main" id="{24061C86-9D54-4C06-A7CF-3D95B22B448D}"/>
              </a:ext>
            </a:extLst>
          </p:cNvPr>
          <p:cNvPicPr>
            <a:picLocks noChangeAspect="1"/>
          </p:cNvPicPr>
          <p:nvPr/>
        </p:nvPicPr>
        <p:blipFill>
          <a:blip r:embed="rId3"/>
          <a:stretch>
            <a:fillRect/>
          </a:stretch>
        </p:blipFill>
        <p:spPr>
          <a:xfrm>
            <a:off x="4555024" y="2168421"/>
            <a:ext cx="486405" cy="486405"/>
          </a:xfrm>
          <a:prstGeom prst="rect">
            <a:avLst/>
          </a:prstGeom>
        </p:spPr>
      </p:pic>
      <p:pic>
        <p:nvPicPr>
          <p:cNvPr id="72" name="Picture 71">
            <a:extLst>
              <a:ext uri="{FF2B5EF4-FFF2-40B4-BE49-F238E27FC236}">
                <a16:creationId xmlns:a16="http://schemas.microsoft.com/office/drawing/2014/main" id="{EED007E7-DBFA-4338-98D4-80F166F15A75}"/>
              </a:ext>
            </a:extLst>
          </p:cNvPr>
          <p:cNvPicPr>
            <a:picLocks noChangeAspect="1"/>
          </p:cNvPicPr>
          <p:nvPr/>
        </p:nvPicPr>
        <p:blipFill>
          <a:blip r:embed="rId3"/>
          <a:stretch>
            <a:fillRect/>
          </a:stretch>
        </p:blipFill>
        <p:spPr>
          <a:xfrm>
            <a:off x="4707424" y="2320821"/>
            <a:ext cx="486405" cy="486405"/>
          </a:xfrm>
          <a:prstGeom prst="rect">
            <a:avLst/>
          </a:prstGeom>
        </p:spPr>
      </p:pic>
      <p:pic>
        <p:nvPicPr>
          <p:cNvPr id="73" name="Picture 72">
            <a:extLst>
              <a:ext uri="{FF2B5EF4-FFF2-40B4-BE49-F238E27FC236}">
                <a16:creationId xmlns:a16="http://schemas.microsoft.com/office/drawing/2014/main" id="{95A2B1A1-05C9-4434-A4D8-A87132C2307C}"/>
              </a:ext>
            </a:extLst>
          </p:cNvPr>
          <p:cNvPicPr>
            <a:picLocks noChangeAspect="1"/>
          </p:cNvPicPr>
          <p:nvPr/>
        </p:nvPicPr>
        <p:blipFill>
          <a:blip r:embed="rId3"/>
          <a:stretch>
            <a:fillRect/>
          </a:stretch>
        </p:blipFill>
        <p:spPr>
          <a:xfrm>
            <a:off x="4859824" y="2473221"/>
            <a:ext cx="486405" cy="486405"/>
          </a:xfrm>
          <a:prstGeom prst="rect">
            <a:avLst/>
          </a:prstGeom>
        </p:spPr>
      </p:pic>
      <p:pic>
        <p:nvPicPr>
          <p:cNvPr id="74" name="Picture 73">
            <a:extLst>
              <a:ext uri="{FF2B5EF4-FFF2-40B4-BE49-F238E27FC236}">
                <a16:creationId xmlns:a16="http://schemas.microsoft.com/office/drawing/2014/main" id="{87903FA4-4F5A-4581-8D47-8E3A4F0CBAF2}"/>
              </a:ext>
            </a:extLst>
          </p:cNvPr>
          <p:cNvPicPr>
            <a:picLocks noChangeAspect="1"/>
          </p:cNvPicPr>
          <p:nvPr/>
        </p:nvPicPr>
        <p:blipFill>
          <a:blip r:embed="rId3"/>
          <a:stretch>
            <a:fillRect/>
          </a:stretch>
        </p:blipFill>
        <p:spPr>
          <a:xfrm>
            <a:off x="5012224" y="2625621"/>
            <a:ext cx="486405" cy="486405"/>
          </a:xfrm>
          <a:prstGeom prst="rect">
            <a:avLst/>
          </a:prstGeom>
        </p:spPr>
      </p:pic>
      <p:pic>
        <p:nvPicPr>
          <p:cNvPr id="75" name="Picture 74">
            <a:extLst>
              <a:ext uri="{FF2B5EF4-FFF2-40B4-BE49-F238E27FC236}">
                <a16:creationId xmlns:a16="http://schemas.microsoft.com/office/drawing/2014/main" id="{08AA27BE-D46C-488C-88EE-DCF3ED81B8D2}"/>
              </a:ext>
            </a:extLst>
          </p:cNvPr>
          <p:cNvPicPr>
            <a:picLocks noChangeAspect="1"/>
          </p:cNvPicPr>
          <p:nvPr/>
        </p:nvPicPr>
        <p:blipFill>
          <a:blip r:embed="rId3"/>
          <a:stretch>
            <a:fillRect/>
          </a:stretch>
        </p:blipFill>
        <p:spPr>
          <a:xfrm>
            <a:off x="5164624" y="2778021"/>
            <a:ext cx="486405" cy="486405"/>
          </a:xfrm>
          <a:prstGeom prst="rect">
            <a:avLst/>
          </a:prstGeom>
        </p:spPr>
      </p:pic>
      <p:pic>
        <p:nvPicPr>
          <p:cNvPr id="76" name="Picture 75">
            <a:extLst>
              <a:ext uri="{FF2B5EF4-FFF2-40B4-BE49-F238E27FC236}">
                <a16:creationId xmlns:a16="http://schemas.microsoft.com/office/drawing/2014/main" id="{39F5DA06-2F55-4CFE-A496-1A1EEC59A110}"/>
              </a:ext>
            </a:extLst>
          </p:cNvPr>
          <p:cNvPicPr>
            <a:picLocks noChangeAspect="1"/>
          </p:cNvPicPr>
          <p:nvPr/>
        </p:nvPicPr>
        <p:blipFill>
          <a:blip r:embed="rId3"/>
          <a:stretch>
            <a:fillRect/>
          </a:stretch>
        </p:blipFill>
        <p:spPr>
          <a:xfrm>
            <a:off x="5317024" y="2930421"/>
            <a:ext cx="486405" cy="486405"/>
          </a:xfrm>
          <a:prstGeom prst="rect">
            <a:avLst/>
          </a:prstGeom>
        </p:spPr>
      </p:pic>
      <p:pic>
        <p:nvPicPr>
          <p:cNvPr id="77" name="Picture 76">
            <a:extLst>
              <a:ext uri="{FF2B5EF4-FFF2-40B4-BE49-F238E27FC236}">
                <a16:creationId xmlns:a16="http://schemas.microsoft.com/office/drawing/2014/main" id="{CF856D1C-3433-4061-B850-7C872565C5F9}"/>
              </a:ext>
            </a:extLst>
          </p:cNvPr>
          <p:cNvPicPr>
            <a:picLocks noChangeAspect="1"/>
          </p:cNvPicPr>
          <p:nvPr/>
        </p:nvPicPr>
        <p:blipFill>
          <a:blip r:embed="rId3"/>
          <a:stretch>
            <a:fillRect/>
          </a:stretch>
        </p:blipFill>
        <p:spPr>
          <a:xfrm>
            <a:off x="5469424" y="3082821"/>
            <a:ext cx="486405" cy="486405"/>
          </a:xfrm>
          <a:prstGeom prst="rect">
            <a:avLst/>
          </a:prstGeom>
        </p:spPr>
      </p:pic>
      <p:pic>
        <p:nvPicPr>
          <p:cNvPr id="78" name="Picture 77">
            <a:extLst>
              <a:ext uri="{FF2B5EF4-FFF2-40B4-BE49-F238E27FC236}">
                <a16:creationId xmlns:a16="http://schemas.microsoft.com/office/drawing/2014/main" id="{D52A8169-E270-4651-BD83-467B50314291}"/>
              </a:ext>
            </a:extLst>
          </p:cNvPr>
          <p:cNvPicPr>
            <a:picLocks noChangeAspect="1"/>
          </p:cNvPicPr>
          <p:nvPr/>
        </p:nvPicPr>
        <p:blipFill>
          <a:blip r:embed="rId3"/>
          <a:stretch>
            <a:fillRect/>
          </a:stretch>
        </p:blipFill>
        <p:spPr>
          <a:xfrm>
            <a:off x="5621824" y="3235221"/>
            <a:ext cx="486405" cy="486405"/>
          </a:xfrm>
          <a:prstGeom prst="rect">
            <a:avLst/>
          </a:prstGeom>
        </p:spPr>
      </p:pic>
      <p:pic>
        <p:nvPicPr>
          <p:cNvPr id="79" name="Picture 78">
            <a:extLst>
              <a:ext uri="{FF2B5EF4-FFF2-40B4-BE49-F238E27FC236}">
                <a16:creationId xmlns:a16="http://schemas.microsoft.com/office/drawing/2014/main" id="{1ABC1006-9754-4B1F-B276-F36CABC0D00F}"/>
              </a:ext>
            </a:extLst>
          </p:cNvPr>
          <p:cNvPicPr>
            <a:picLocks noChangeAspect="1"/>
          </p:cNvPicPr>
          <p:nvPr/>
        </p:nvPicPr>
        <p:blipFill>
          <a:blip r:embed="rId3"/>
          <a:stretch>
            <a:fillRect/>
          </a:stretch>
        </p:blipFill>
        <p:spPr>
          <a:xfrm>
            <a:off x="5774224" y="3387621"/>
            <a:ext cx="486405" cy="486405"/>
          </a:xfrm>
          <a:prstGeom prst="rect">
            <a:avLst/>
          </a:prstGeom>
        </p:spPr>
      </p:pic>
      <p:pic>
        <p:nvPicPr>
          <p:cNvPr id="80" name="Picture 79">
            <a:extLst>
              <a:ext uri="{FF2B5EF4-FFF2-40B4-BE49-F238E27FC236}">
                <a16:creationId xmlns:a16="http://schemas.microsoft.com/office/drawing/2014/main" id="{7259E954-0AFF-41F1-A324-20D31EB4C20E}"/>
              </a:ext>
            </a:extLst>
          </p:cNvPr>
          <p:cNvPicPr>
            <a:picLocks noChangeAspect="1"/>
          </p:cNvPicPr>
          <p:nvPr/>
        </p:nvPicPr>
        <p:blipFill>
          <a:blip r:embed="rId3"/>
          <a:stretch>
            <a:fillRect/>
          </a:stretch>
        </p:blipFill>
        <p:spPr>
          <a:xfrm>
            <a:off x="5926624" y="3540021"/>
            <a:ext cx="486405" cy="486405"/>
          </a:xfrm>
          <a:prstGeom prst="rect">
            <a:avLst/>
          </a:prstGeom>
        </p:spPr>
      </p:pic>
      <p:sp>
        <p:nvSpPr>
          <p:cNvPr id="2" name="Title 1">
            <a:extLst>
              <a:ext uri="{FF2B5EF4-FFF2-40B4-BE49-F238E27FC236}">
                <a16:creationId xmlns:a16="http://schemas.microsoft.com/office/drawing/2014/main" id="{6DAF17B4-D562-43FC-831D-EA934AAEA7C9}"/>
              </a:ext>
            </a:extLst>
          </p:cNvPr>
          <p:cNvSpPr>
            <a:spLocks noGrp="1"/>
          </p:cNvSpPr>
          <p:nvPr>
            <p:ph type="title"/>
          </p:nvPr>
        </p:nvSpPr>
        <p:spPr>
          <a:xfrm>
            <a:off x="1024128" y="585216"/>
            <a:ext cx="9720072" cy="1499616"/>
          </a:xfrm>
        </p:spPr>
        <p:txBody>
          <a:bodyPr/>
          <a:lstStyle/>
          <a:p>
            <a:r>
              <a:rPr lang="en-US" dirty="0"/>
              <a:t>New FOG-Capable Cloud Model</a:t>
            </a:r>
          </a:p>
        </p:txBody>
      </p:sp>
      <p:sp>
        <p:nvSpPr>
          <p:cNvPr id="4" name="Footer Placeholder 3">
            <a:extLst>
              <a:ext uri="{FF2B5EF4-FFF2-40B4-BE49-F238E27FC236}">
                <a16:creationId xmlns:a16="http://schemas.microsoft.com/office/drawing/2014/main" id="{87984A73-BFD2-406B-84E1-6963D1729B1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C94F97B-A5F9-4B9F-BA6C-D93FBB679739}"/>
              </a:ext>
            </a:extLst>
          </p:cNvPr>
          <p:cNvSpPr>
            <a:spLocks noGrp="1"/>
          </p:cNvSpPr>
          <p:nvPr>
            <p:ph type="sldNum" sz="quarter" idx="12"/>
          </p:nvPr>
        </p:nvSpPr>
        <p:spPr/>
        <p:txBody>
          <a:bodyPr/>
          <a:lstStyle/>
          <a:p>
            <a:fld id="{3C974458-8A97-4835-BF79-1FB6D7856C21}" type="slidenum">
              <a:rPr lang="en-US" smtClean="0"/>
              <a:t>13</a:t>
            </a:fld>
            <a:endParaRPr lang="en-US"/>
          </a:p>
        </p:txBody>
      </p:sp>
      <p:pic>
        <p:nvPicPr>
          <p:cNvPr id="6" name="Picture 5">
            <a:extLst>
              <a:ext uri="{FF2B5EF4-FFF2-40B4-BE49-F238E27FC236}">
                <a16:creationId xmlns:a16="http://schemas.microsoft.com/office/drawing/2014/main" id="{2FE1C076-BE3B-4890-9036-6DECE90DC9E3}"/>
              </a:ext>
            </a:extLst>
          </p:cNvPr>
          <p:cNvPicPr>
            <a:picLocks noChangeAspect="1"/>
          </p:cNvPicPr>
          <p:nvPr/>
        </p:nvPicPr>
        <p:blipFill>
          <a:blip r:embed="rId4"/>
          <a:stretch>
            <a:fillRect/>
          </a:stretch>
        </p:blipFill>
        <p:spPr>
          <a:xfrm flipH="1">
            <a:off x="1667193" y="2117224"/>
            <a:ext cx="1408413" cy="793472"/>
          </a:xfrm>
          <a:prstGeom prst="rect">
            <a:avLst/>
          </a:prstGeom>
        </p:spPr>
      </p:pic>
      <p:sp>
        <p:nvSpPr>
          <p:cNvPr id="7" name="Arrow: Right 6">
            <a:extLst>
              <a:ext uri="{FF2B5EF4-FFF2-40B4-BE49-F238E27FC236}">
                <a16:creationId xmlns:a16="http://schemas.microsoft.com/office/drawing/2014/main" id="{F49EB880-99FD-4D53-98FA-6C6653A16047}"/>
              </a:ext>
            </a:extLst>
          </p:cNvPr>
          <p:cNvSpPr/>
          <p:nvPr/>
        </p:nvSpPr>
        <p:spPr>
          <a:xfrm>
            <a:off x="3348402" y="25423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9863AF29-E98D-4BD3-B974-DBF8A79DAE87}"/>
              </a:ext>
            </a:extLst>
          </p:cNvPr>
          <p:cNvSpPr/>
          <p:nvPr/>
        </p:nvSpPr>
        <p:spPr>
          <a:xfrm>
            <a:off x="7028769" y="27433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4CE584D-F8BA-4D94-8385-7A12040D0E44}"/>
              </a:ext>
            </a:extLst>
          </p:cNvPr>
          <p:cNvSpPr/>
          <p:nvPr/>
        </p:nvSpPr>
        <p:spPr>
          <a:xfrm>
            <a:off x="7517973" y="1899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2" name="Oval 31">
            <a:extLst>
              <a:ext uri="{FF2B5EF4-FFF2-40B4-BE49-F238E27FC236}">
                <a16:creationId xmlns:a16="http://schemas.microsoft.com/office/drawing/2014/main" id="{64E8E4C5-0DAD-4974-A9CF-53E268250C2F}"/>
              </a:ext>
            </a:extLst>
          </p:cNvPr>
          <p:cNvSpPr/>
          <p:nvPr/>
        </p:nvSpPr>
        <p:spPr>
          <a:xfrm>
            <a:off x="7670373" y="2051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3" name="Oval 32">
            <a:extLst>
              <a:ext uri="{FF2B5EF4-FFF2-40B4-BE49-F238E27FC236}">
                <a16:creationId xmlns:a16="http://schemas.microsoft.com/office/drawing/2014/main" id="{11BCDAC2-E9A3-4113-A57E-07D526C1102E}"/>
              </a:ext>
            </a:extLst>
          </p:cNvPr>
          <p:cNvSpPr/>
          <p:nvPr/>
        </p:nvSpPr>
        <p:spPr>
          <a:xfrm>
            <a:off x="7822773" y="22038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4" name="Oval 33">
            <a:extLst>
              <a:ext uri="{FF2B5EF4-FFF2-40B4-BE49-F238E27FC236}">
                <a16:creationId xmlns:a16="http://schemas.microsoft.com/office/drawing/2014/main" id="{A11D28DA-1628-474D-A9D1-7F12846D938B}"/>
              </a:ext>
            </a:extLst>
          </p:cNvPr>
          <p:cNvSpPr/>
          <p:nvPr/>
        </p:nvSpPr>
        <p:spPr>
          <a:xfrm>
            <a:off x="7975173" y="2356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5" name="Oval 34">
            <a:extLst>
              <a:ext uri="{FF2B5EF4-FFF2-40B4-BE49-F238E27FC236}">
                <a16:creationId xmlns:a16="http://schemas.microsoft.com/office/drawing/2014/main" id="{4C99E3CB-B9B1-46B5-BC94-E44F5BF1258C}"/>
              </a:ext>
            </a:extLst>
          </p:cNvPr>
          <p:cNvSpPr/>
          <p:nvPr/>
        </p:nvSpPr>
        <p:spPr>
          <a:xfrm>
            <a:off x="8127573" y="2508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6" name="Oval 35">
            <a:extLst>
              <a:ext uri="{FF2B5EF4-FFF2-40B4-BE49-F238E27FC236}">
                <a16:creationId xmlns:a16="http://schemas.microsoft.com/office/drawing/2014/main" id="{F50C78C1-59D9-4AB3-95D1-9D7AA5CEC5C3}"/>
              </a:ext>
            </a:extLst>
          </p:cNvPr>
          <p:cNvSpPr/>
          <p:nvPr/>
        </p:nvSpPr>
        <p:spPr>
          <a:xfrm>
            <a:off x="8279973" y="2661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7" name="Oval 36">
            <a:extLst>
              <a:ext uri="{FF2B5EF4-FFF2-40B4-BE49-F238E27FC236}">
                <a16:creationId xmlns:a16="http://schemas.microsoft.com/office/drawing/2014/main" id="{E1888A4F-C25F-4248-BE65-BB9CC59A802A}"/>
              </a:ext>
            </a:extLst>
          </p:cNvPr>
          <p:cNvSpPr/>
          <p:nvPr/>
        </p:nvSpPr>
        <p:spPr>
          <a:xfrm>
            <a:off x="8432373" y="2813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8" name="Oval 37">
            <a:extLst>
              <a:ext uri="{FF2B5EF4-FFF2-40B4-BE49-F238E27FC236}">
                <a16:creationId xmlns:a16="http://schemas.microsoft.com/office/drawing/2014/main" id="{F14CE33F-D1E7-44E5-948D-79C1DE245806}"/>
              </a:ext>
            </a:extLst>
          </p:cNvPr>
          <p:cNvSpPr/>
          <p:nvPr/>
        </p:nvSpPr>
        <p:spPr>
          <a:xfrm>
            <a:off x="8584773" y="2965804"/>
            <a:ext cx="2650435" cy="5600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9" name="Oval 38">
            <a:extLst>
              <a:ext uri="{FF2B5EF4-FFF2-40B4-BE49-F238E27FC236}">
                <a16:creationId xmlns:a16="http://schemas.microsoft.com/office/drawing/2014/main" id="{09771151-1AA0-4D0D-88DB-AB452FD6464F}"/>
              </a:ext>
            </a:extLst>
          </p:cNvPr>
          <p:cNvSpPr/>
          <p:nvPr/>
        </p:nvSpPr>
        <p:spPr>
          <a:xfrm>
            <a:off x="8737173" y="3118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0" name="Oval 39">
            <a:extLst>
              <a:ext uri="{FF2B5EF4-FFF2-40B4-BE49-F238E27FC236}">
                <a16:creationId xmlns:a16="http://schemas.microsoft.com/office/drawing/2014/main" id="{7A1B269C-ACC0-442C-AB5B-3548513D4FFE}"/>
              </a:ext>
            </a:extLst>
          </p:cNvPr>
          <p:cNvSpPr/>
          <p:nvPr/>
        </p:nvSpPr>
        <p:spPr>
          <a:xfrm>
            <a:off x="8889573" y="3270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1" name="TextBox 40">
            <a:extLst>
              <a:ext uri="{FF2B5EF4-FFF2-40B4-BE49-F238E27FC236}">
                <a16:creationId xmlns:a16="http://schemas.microsoft.com/office/drawing/2014/main" id="{3C459255-C704-49D1-BF7A-3F0A7D3D019A}"/>
              </a:ext>
            </a:extLst>
          </p:cNvPr>
          <p:cNvSpPr txBox="1"/>
          <p:nvPr/>
        </p:nvSpPr>
        <p:spPr>
          <a:xfrm>
            <a:off x="8246839" y="3910882"/>
            <a:ext cx="3366052" cy="369332"/>
          </a:xfrm>
          <a:prstGeom prst="rect">
            <a:avLst/>
          </a:prstGeom>
          <a:noFill/>
        </p:spPr>
        <p:txBody>
          <a:bodyPr wrap="square" rtlCol="0">
            <a:spAutoFit/>
          </a:bodyPr>
          <a:lstStyle/>
          <a:p>
            <a:pPr algn="ctr"/>
            <a:r>
              <a:rPr lang="en-US" b="1" dirty="0"/>
              <a:t>Data appended to files</a:t>
            </a:r>
          </a:p>
        </p:txBody>
      </p:sp>
      <p:sp>
        <p:nvSpPr>
          <p:cNvPr id="42" name="Arrow: Curved Left 41">
            <a:extLst>
              <a:ext uri="{FF2B5EF4-FFF2-40B4-BE49-F238E27FC236}">
                <a16:creationId xmlns:a16="http://schemas.microsoft.com/office/drawing/2014/main" id="{572601DA-420F-422B-A137-352E06493584}"/>
              </a:ext>
            </a:extLst>
          </p:cNvPr>
          <p:cNvSpPr/>
          <p:nvPr/>
        </p:nvSpPr>
        <p:spPr>
          <a:xfrm>
            <a:off x="11235208" y="3813737"/>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Picture 43">
            <a:extLst>
              <a:ext uri="{FF2B5EF4-FFF2-40B4-BE49-F238E27FC236}">
                <a16:creationId xmlns:a16="http://schemas.microsoft.com/office/drawing/2014/main" id="{A025B331-30EB-4FA4-80AD-5300C67E2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190" y="4428859"/>
            <a:ext cx="2139586" cy="1426392"/>
          </a:xfrm>
          <a:prstGeom prst="rect">
            <a:avLst/>
          </a:prstGeom>
        </p:spPr>
      </p:pic>
      <p:pic>
        <p:nvPicPr>
          <p:cNvPr id="46" name="Picture 45">
            <a:extLst>
              <a:ext uri="{FF2B5EF4-FFF2-40B4-BE49-F238E27FC236}">
                <a16:creationId xmlns:a16="http://schemas.microsoft.com/office/drawing/2014/main" id="{79465F97-C637-4AB0-80E9-92B2F189681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37073" y="4591598"/>
            <a:ext cx="2125317" cy="550457"/>
          </a:xfrm>
          <a:prstGeom prst="rect">
            <a:avLst/>
          </a:prstGeom>
        </p:spPr>
      </p:pic>
      <p:pic>
        <p:nvPicPr>
          <p:cNvPr id="48" name="Picture 47">
            <a:extLst>
              <a:ext uri="{FF2B5EF4-FFF2-40B4-BE49-F238E27FC236}">
                <a16:creationId xmlns:a16="http://schemas.microsoft.com/office/drawing/2014/main" id="{3BFE3F63-AE18-4635-9FD9-288C18A894B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89573" y="5256330"/>
            <a:ext cx="1061688" cy="955519"/>
          </a:xfrm>
          <a:prstGeom prst="rect">
            <a:avLst/>
          </a:prstGeom>
        </p:spPr>
      </p:pic>
      <p:sp>
        <p:nvSpPr>
          <p:cNvPr id="49" name="TextBox 48">
            <a:extLst>
              <a:ext uri="{FF2B5EF4-FFF2-40B4-BE49-F238E27FC236}">
                <a16:creationId xmlns:a16="http://schemas.microsoft.com/office/drawing/2014/main" id="{53899435-8B4C-45CE-BDF7-C472C5BDC396}"/>
              </a:ext>
            </a:extLst>
          </p:cNvPr>
          <p:cNvSpPr txBox="1"/>
          <p:nvPr/>
        </p:nvSpPr>
        <p:spPr>
          <a:xfrm>
            <a:off x="8118311" y="6150243"/>
            <a:ext cx="3736436" cy="369332"/>
          </a:xfrm>
          <a:prstGeom prst="rect">
            <a:avLst/>
          </a:prstGeom>
          <a:noFill/>
        </p:spPr>
        <p:txBody>
          <a:bodyPr wrap="square" rtlCol="0">
            <a:spAutoFit/>
          </a:bodyPr>
          <a:lstStyle/>
          <a:p>
            <a:pPr algn="ctr"/>
            <a:r>
              <a:rPr lang="en-US" b="1" dirty="0"/>
              <a:t>Data Analytics (Parallel Processing)</a:t>
            </a:r>
          </a:p>
        </p:txBody>
      </p:sp>
      <p:sp>
        <p:nvSpPr>
          <p:cNvPr id="50" name="Arrow: Left 49">
            <a:extLst>
              <a:ext uri="{FF2B5EF4-FFF2-40B4-BE49-F238E27FC236}">
                <a16:creationId xmlns:a16="http://schemas.microsoft.com/office/drawing/2014/main" id="{9CA3FE0F-154E-425E-8F10-68D600D3A826}"/>
              </a:ext>
            </a:extLst>
          </p:cNvPr>
          <p:cNvSpPr/>
          <p:nvPr/>
        </p:nvSpPr>
        <p:spPr>
          <a:xfrm>
            <a:off x="7553357" y="536953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44F6CD9-4966-48FC-B0E6-95C2862425D5}"/>
              </a:ext>
            </a:extLst>
          </p:cNvPr>
          <p:cNvSpPr/>
          <p:nvPr/>
        </p:nvSpPr>
        <p:spPr>
          <a:xfrm>
            <a:off x="2887854" y="44091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2" name="Oval 51">
            <a:extLst>
              <a:ext uri="{FF2B5EF4-FFF2-40B4-BE49-F238E27FC236}">
                <a16:creationId xmlns:a16="http://schemas.microsoft.com/office/drawing/2014/main" id="{EC1F7ABF-17E8-4213-9F66-4441CBFEE59F}"/>
              </a:ext>
            </a:extLst>
          </p:cNvPr>
          <p:cNvSpPr/>
          <p:nvPr/>
        </p:nvSpPr>
        <p:spPr>
          <a:xfrm>
            <a:off x="3040254" y="45615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3" name="Oval 52">
            <a:extLst>
              <a:ext uri="{FF2B5EF4-FFF2-40B4-BE49-F238E27FC236}">
                <a16:creationId xmlns:a16="http://schemas.microsoft.com/office/drawing/2014/main" id="{3B4BC56F-1CA1-4783-931D-C7DEED424968}"/>
              </a:ext>
            </a:extLst>
          </p:cNvPr>
          <p:cNvSpPr/>
          <p:nvPr/>
        </p:nvSpPr>
        <p:spPr>
          <a:xfrm>
            <a:off x="3192654" y="47139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4" name="Oval 53">
            <a:extLst>
              <a:ext uri="{FF2B5EF4-FFF2-40B4-BE49-F238E27FC236}">
                <a16:creationId xmlns:a16="http://schemas.microsoft.com/office/drawing/2014/main" id="{EEE969C2-387D-4E8F-B379-7EA73B4A03CF}"/>
              </a:ext>
            </a:extLst>
          </p:cNvPr>
          <p:cNvSpPr/>
          <p:nvPr/>
        </p:nvSpPr>
        <p:spPr>
          <a:xfrm>
            <a:off x="3345054" y="48663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5" name="Oval 54">
            <a:extLst>
              <a:ext uri="{FF2B5EF4-FFF2-40B4-BE49-F238E27FC236}">
                <a16:creationId xmlns:a16="http://schemas.microsoft.com/office/drawing/2014/main" id="{A8E7F6E0-403A-49E4-98F0-69583281B751}"/>
              </a:ext>
            </a:extLst>
          </p:cNvPr>
          <p:cNvSpPr/>
          <p:nvPr/>
        </p:nvSpPr>
        <p:spPr>
          <a:xfrm>
            <a:off x="3497454" y="50187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6" name="Cylinder 55">
            <a:extLst>
              <a:ext uri="{FF2B5EF4-FFF2-40B4-BE49-F238E27FC236}">
                <a16:creationId xmlns:a16="http://schemas.microsoft.com/office/drawing/2014/main" id="{E206D989-5146-410E-97F2-AF84AD953EFE}"/>
              </a:ext>
            </a:extLst>
          </p:cNvPr>
          <p:cNvSpPr/>
          <p:nvPr/>
        </p:nvSpPr>
        <p:spPr>
          <a:xfrm>
            <a:off x="5989981" y="5685183"/>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Databases</a:t>
            </a:r>
          </a:p>
        </p:txBody>
      </p:sp>
      <p:sp>
        <p:nvSpPr>
          <p:cNvPr id="57" name="Cylinder 56">
            <a:extLst>
              <a:ext uri="{FF2B5EF4-FFF2-40B4-BE49-F238E27FC236}">
                <a16:creationId xmlns:a16="http://schemas.microsoft.com/office/drawing/2014/main" id="{B1F9A4A7-B182-4348-9616-4DFB33628B7F}"/>
              </a:ext>
            </a:extLst>
          </p:cNvPr>
          <p:cNvSpPr/>
          <p:nvPr/>
        </p:nvSpPr>
        <p:spPr>
          <a:xfrm>
            <a:off x="3684104" y="5694166"/>
            <a:ext cx="2169742"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Machine-Learned Knowledge Models</a:t>
            </a:r>
          </a:p>
        </p:txBody>
      </p:sp>
      <p:sp>
        <p:nvSpPr>
          <p:cNvPr id="58" name="Cylinder 57">
            <a:extLst>
              <a:ext uri="{FF2B5EF4-FFF2-40B4-BE49-F238E27FC236}">
                <a16:creationId xmlns:a16="http://schemas.microsoft.com/office/drawing/2014/main" id="{DCC34D02-6567-42F6-A1CC-06192E8A02AA}"/>
              </a:ext>
            </a:extLst>
          </p:cNvPr>
          <p:cNvSpPr/>
          <p:nvPr/>
        </p:nvSpPr>
        <p:spPr>
          <a:xfrm>
            <a:off x="2219562" y="5721610"/>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Files</a:t>
            </a:r>
          </a:p>
        </p:txBody>
      </p:sp>
      <p:sp>
        <p:nvSpPr>
          <p:cNvPr id="59" name="Arrow: Right 58">
            <a:extLst>
              <a:ext uri="{FF2B5EF4-FFF2-40B4-BE49-F238E27FC236}">
                <a16:creationId xmlns:a16="http://schemas.microsoft.com/office/drawing/2014/main" id="{5D4D2E2A-17E4-499F-B1D9-7F2012242037}"/>
              </a:ext>
            </a:extLst>
          </p:cNvPr>
          <p:cNvSpPr/>
          <p:nvPr/>
        </p:nvSpPr>
        <p:spPr>
          <a:xfrm rot="18753012" flipV="1">
            <a:off x="2883455" y="5355538"/>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4466A85E-205C-4C76-B23C-5511C3494D9D}"/>
              </a:ext>
            </a:extLst>
          </p:cNvPr>
          <p:cNvSpPr/>
          <p:nvPr/>
        </p:nvSpPr>
        <p:spPr>
          <a:xfrm rot="13078026" flipV="1">
            <a:off x="6304256" y="5342427"/>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78091641-48D5-4754-A1B1-2A629849D170}"/>
              </a:ext>
            </a:extLst>
          </p:cNvPr>
          <p:cNvSpPr/>
          <p:nvPr/>
        </p:nvSpPr>
        <p:spPr>
          <a:xfrm rot="16200000" flipV="1">
            <a:off x="4564507" y="5479173"/>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7E535577-9A45-4BF2-A604-D37181A3F68A}"/>
              </a:ext>
            </a:extLst>
          </p:cNvPr>
          <p:cNvSpPr/>
          <p:nvPr/>
        </p:nvSpPr>
        <p:spPr>
          <a:xfrm rot="18753012" flipV="1">
            <a:off x="3770123" y="4011775"/>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90F9496F-0F56-4EDA-B924-5F65E7A1C90D}"/>
              </a:ext>
            </a:extLst>
          </p:cNvPr>
          <p:cNvPicPr>
            <a:picLocks noChangeAspect="1"/>
          </p:cNvPicPr>
          <p:nvPr/>
        </p:nvPicPr>
        <p:blipFill>
          <a:blip r:embed="rId8"/>
          <a:stretch>
            <a:fillRect/>
          </a:stretch>
        </p:blipFill>
        <p:spPr>
          <a:xfrm>
            <a:off x="439314" y="3017200"/>
            <a:ext cx="2198532" cy="813456"/>
          </a:xfrm>
          <a:prstGeom prst="rect">
            <a:avLst/>
          </a:prstGeom>
        </p:spPr>
      </p:pic>
      <p:pic>
        <p:nvPicPr>
          <p:cNvPr id="64" name="Picture 63">
            <a:extLst>
              <a:ext uri="{FF2B5EF4-FFF2-40B4-BE49-F238E27FC236}">
                <a16:creationId xmlns:a16="http://schemas.microsoft.com/office/drawing/2014/main" id="{D0A07A23-BBEA-4CB6-85B9-4F4D844C2692}"/>
              </a:ext>
            </a:extLst>
          </p:cNvPr>
          <p:cNvPicPr>
            <a:picLocks noChangeAspect="1"/>
          </p:cNvPicPr>
          <p:nvPr/>
        </p:nvPicPr>
        <p:blipFill rotWithShape="1">
          <a:blip r:embed="rId9">
            <a:duotone>
              <a:prstClr val="black"/>
              <a:schemeClr val="accent5">
                <a:tint val="45000"/>
                <a:satMod val="400000"/>
              </a:schemeClr>
            </a:duotone>
          </a:blip>
          <a:srcRect l="316" t="15884" r="62096" b="20220"/>
          <a:stretch/>
        </p:blipFill>
        <p:spPr>
          <a:xfrm flipH="1">
            <a:off x="2025074" y="3336911"/>
            <a:ext cx="73582" cy="122638"/>
          </a:xfrm>
          <a:prstGeom prst="rect">
            <a:avLst/>
          </a:prstGeom>
          <a:ln w="12700">
            <a:solidFill>
              <a:srgbClr val="FF0000"/>
            </a:solidFill>
          </a:ln>
        </p:spPr>
      </p:pic>
      <p:pic>
        <p:nvPicPr>
          <p:cNvPr id="65" name="Picture 64">
            <a:extLst>
              <a:ext uri="{FF2B5EF4-FFF2-40B4-BE49-F238E27FC236}">
                <a16:creationId xmlns:a16="http://schemas.microsoft.com/office/drawing/2014/main" id="{9EC1E75D-CEA6-4D82-B01B-63551ED09E98}"/>
              </a:ext>
            </a:extLst>
          </p:cNvPr>
          <p:cNvPicPr>
            <a:picLocks noChangeAspect="1"/>
          </p:cNvPicPr>
          <p:nvPr/>
        </p:nvPicPr>
        <p:blipFill>
          <a:blip r:embed="rId10"/>
          <a:stretch>
            <a:fillRect/>
          </a:stretch>
        </p:blipFill>
        <p:spPr>
          <a:xfrm>
            <a:off x="305841" y="1699628"/>
            <a:ext cx="1175749" cy="784202"/>
          </a:xfrm>
          <a:prstGeom prst="rect">
            <a:avLst/>
          </a:prstGeom>
        </p:spPr>
      </p:pic>
      <p:sp>
        <p:nvSpPr>
          <p:cNvPr id="66" name="Star: 6 Points 65">
            <a:extLst>
              <a:ext uri="{FF2B5EF4-FFF2-40B4-BE49-F238E27FC236}">
                <a16:creationId xmlns:a16="http://schemas.microsoft.com/office/drawing/2014/main" id="{113FDB74-7A2A-4D7C-BBA6-5C7B123D870F}"/>
              </a:ext>
            </a:extLst>
          </p:cNvPr>
          <p:cNvSpPr/>
          <p:nvPr/>
        </p:nvSpPr>
        <p:spPr>
          <a:xfrm>
            <a:off x="4724114" y="2208673"/>
            <a:ext cx="1924041" cy="1987089"/>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Milliseconds</a:t>
            </a:r>
            <a:endParaRPr lang="en-US" b="1" dirty="0">
              <a:solidFill>
                <a:srgbClr val="C00000"/>
              </a:solidFill>
            </a:endParaRPr>
          </a:p>
        </p:txBody>
      </p:sp>
      <p:sp>
        <p:nvSpPr>
          <p:cNvPr id="67" name="Star: 6 Points 66">
            <a:extLst>
              <a:ext uri="{FF2B5EF4-FFF2-40B4-BE49-F238E27FC236}">
                <a16:creationId xmlns:a16="http://schemas.microsoft.com/office/drawing/2014/main" id="{11CA3550-C516-403C-A1A6-09A0D38E1BA7}"/>
              </a:ext>
            </a:extLst>
          </p:cNvPr>
          <p:cNvSpPr/>
          <p:nvPr/>
        </p:nvSpPr>
        <p:spPr>
          <a:xfrm>
            <a:off x="8801181" y="2075111"/>
            <a:ext cx="1924041" cy="1987089"/>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Seconds</a:t>
            </a:r>
            <a:endParaRPr lang="en-US" b="1" dirty="0">
              <a:solidFill>
                <a:srgbClr val="C00000"/>
              </a:solidFill>
            </a:endParaRPr>
          </a:p>
        </p:txBody>
      </p:sp>
      <p:sp>
        <p:nvSpPr>
          <p:cNvPr id="68" name="Star: 6 Points 67">
            <a:extLst>
              <a:ext uri="{FF2B5EF4-FFF2-40B4-BE49-F238E27FC236}">
                <a16:creationId xmlns:a16="http://schemas.microsoft.com/office/drawing/2014/main" id="{2871D25F-3D41-4B2E-BD0D-F87F2CF8B570}"/>
              </a:ext>
            </a:extLst>
          </p:cNvPr>
          <p:cNvSpPr/>
          <p:nvPr/>
        </p:nvSpPr>
        <p:spPr>
          <a:xfrm>
            <a:off x="8883080" y="4261796"/>
            <a:ext cx="1924041" cy="1987089"/>
          </a:xfrm>
          <a:prstGeom prst="star6">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Minutes</a:t>
            </a:r>
            <a:endParaRPr lang="en-US" b="1" dirty="0">
              <a:solidFill>
                <a:srgbClr val="FFFF00"/>
              </a:solidFill>
            </a:endParaRPr>
          </a:p>
        </p:txBody>
      </p:sp>
      <p:sp>
        <p:nvSpPr>
          <p:cNvPr id="69" name="Star: 6 Points 68">
            <a:extLst>
              <a:ext uri="{FF2B5EF4-FFF2-40B4-BE49-F238E27FC236}">
                <a16:creationId xmlns:a16="http://schemas.microsoft.com/office/drawing/2014/main" id="{B8DC78A0-B4EE-44B7-82A0-F225F7DBC239}"/>
              </a:ext>
            </a:extLst>
          </p:cNvPr>
          <p:cNvSpPr/>
          <p:nvPr/>
        </p:nvSpPr>
        <p:spPr>
          <a:xfrm>
            <a:off x="3531091" y="4635246"/>
            <a:ext cx="1924041" cy="1987089"/>
          </a:xfrm>
          <a:prstGeom prst="star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Many minutes or even hours</a:t>
            </a:r>
            <a:endParaRPr lang="en-US" b="1" dirty="0">
              <a:solidFill>
                <a:srgbClr val="FFFF00"/>
              </a:solidFill>
            </a:endParaRPr>
          </a:p>
        </p:txBody>
      </p:sp>
      <p:sp>
        <p:nvSpPr>
          <p:cNvPr id="8" name="Arrow: Curved Left 7">
            <a:extLst>
              <a:ext uri="{FF2B5EF4-FFF2-40B4-BE49-F238E27FC236}">
                <a16:creationId xmlns:a16="http://schemas.microsoft.com/office/drawing/2014/main" id="{20353FF7-38E6-49F1-A01A-5A5C726C91ED}"/>
              </a:ext>
            </a:extLst>
          </p:cNvPr>
          <p:cNvSpPr/>
          <p:nvPr/>
        </p:nvSpPr>
        <p:spPr>
          <a:xfrm>
            <a:off x="6548389" y="2833275"/>
            <a:ext cx="4686819" cy="3048570"/>
          </a:xfrm>
          <a:prstGeom prst="curvedLeftArrow">
            <a:avLst>
              <a:gd name="adj1" fmla="val 25000"/>
              <a:gd name="adj2" fmla="val 4939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D19CD134-E69C-48ED-B734-9139073AE3F3}"/>
              </a:ext>
            </a:extLst>
          </p:cNvPr>
          <p:cNvSpPr txBox="1"/>
          <p:nvPr/>
        </p:nvSpPr>
        <p:spPr>
          <a:xfrm>
            <a:off x="6835107" y="3492868"/>
            <a:ext cx="4028992" cy="1015663"/>
          </a:xfrm>
          <a:prstGeom prst="rect">
            <a:avLst/>
          </a:prstGeom>
          <a:solidFill>
            <a:srgbClr val="FFFF00"/>
          </a:solidFill>
        </p:spPr>
        <p:txBody>
          <a:bodyPr wrap="square" rtlCol="0">
            <a:spAutoFit/>
          </a:bodyPr>
          <a:lstStyle/>
          <a:p>
            <a:pPr algn="ctr"/>
            <a:r>
              <a:rPr lang="en-US" sz="2000" b="1" dirty="0"/>
              <a:t>Back end isn’t changed, but because the concentrator responds instantly, is under less time-pressure.</a:t>
            </a:r>
          </a:p>
        </p:txBody>
      </p:sp>
      <p:sp>
        <p:nvSpPr>
          <p:cNvPr id="81" name="Arrow: Right 80">
            <a:extLst>
              <a:ext uri="{FF2B5EF4-FFF2-40B4-BE49-F238E27FC236}">
                <a16:creationId xmlns:a16="http://schemas.microsoft.com/office/drawing/2014/main" id="{24731153-8D6E-4110-A100-F1342B580265}"/>
              </a:ext>
            </a:extLst>
          </p:cNvPr>
          <p:cNvSpPr/>
          <p:nvPr/>
        </p:nvSpPr>
        <p:spPr>
          <a:xfrm rot="10800000">
            <a:off x="3605269" y="2999639"/>
            <a:ext cx="978408" cy="484632"/>
          </a:xfrm>
          <a:prstGeom prst="right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par>
                                <p:cTn id="11" presetID="14" presetClass="entr" presetSubtype="1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par>
                                <p:cTn id="14" presetID="14" presetClass="entr" presetSubtype="1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randombar(horizontal)">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randombar(horizontal)">
                                      <p:cBhvr>
                                        <p:cTn id="30" dur="500"/>
                                        <p:tgtEl>
                                          <p:spTgt spid="71"/>
                                        </p:tgtEl>
                                      </p:cBhvr>
                                    </p:animEffect>
                                  </p:childTnLst>
                                </p:cTn>
                              </p:par>
                              <p:par>
                                <p:cTn id="31" presetID="14" presetClass="entr" presetSubtype="1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randombar(horizontal)">
                                      <p:cBhvr>
                                        <p:cTn id="33" dur="500"/>
                                        <p:tgtEl>
                                          <p:spTgt spid="72"/>
                                        </p:tgtEl>
                                      </p:cBhvr>
                                    </p:animEffect>
                                  </p:childTnLst>
                                </p:cTn>
                              </p:par>
                              <p:par>
                                <p:cTn id="34" presetID="14" presetClass="entr" presetSubtype="1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randombar(horizontal)">
                                      <p:cBhvr>
                                        <p:cTn id="36" dur="500"/>
                                        <p:tgtEl>
                                          <p:spTgt spid="73"/>
                                        </p:tgtEl>
                                      </p:cBhvr>
                                    </p:animEffect>
                                  </p:childTnLst>
                                </p:cTn>
                              </p:par>
                              <p:par>
                                <p:cTn id="37" presetID="14" presetClass="entr" presetSubtype="1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randombar(horizontal)">
                                      <p:cBhvr>
                                        <p:cTn id="39" dur="500"/>
                                        <p:tgtEl>
                                          <p:spTgt spid="74"/>
                                        </p:tgtEl>
                                      </p:cBhvr>
                                    </p:animEffect>
                                  </p:childTnLst>
                                </p:cTn>
                              </p:par>
                              <p:par>
                                <p:cTn id="40" presetID="14" presetClass="entr" presetSubtype="1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randombar(horizontal)">
                                      <p:cBhvr>
                                        <p:cTn id="42" dur="500"/>
                                        <p:tgtEl>
                                          <p:spTgt spid="75"/>
                                        </p:tgtEl>
                                      </p:cBhvr>
                                    </p:animEffect>
                                  </p:childTnLst>
                                </p:cTn>
                              </p:par>
                              <p:par>
                                <p:cTn id="43" presetID="14" presetClass="entr" presetSubtype="1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randombar(horizontal)">
                                      <p:cBhvr>
                                        <p:cTn id="45" dur="500"/>
                                        <p:tgtEl>
                                          <p:spTgt spid="76"/>
                                        </p:tgtEl>
                                      </p:cBhvr>
                                    </p:animEffect>
                                  </p:childTnLst>
                                </p:cTn>
                              </p:par>
                              <p:par>
                                <p:cTn id="46" presetID="14" presetClass="entr" presetSubtype="10"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randombar(horizontal)">
                                      <p:cBhvr>
                                        <p:cTn id="48" dur="500"/>
                                        <p:tgtEl>
                                          <p:spTgt spid="77"/>
                                        </p:tgtEl>
                                      </p:cBhvr>
                                    </p:animEffect>
                                  </p:childTnLst>
                                </p:cTn>
                              </p:par>
                              <p:par>
                                <p:cTn id="49" presetID="14" presetClass="entr" presetSubtype="1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randombar(horizontal)">
                                      <p:cBhvr>
                                        <p:cTn id="51" dur="500"/>
                                        <p:tgtEl>
                                          <p:spTgt spid="78"/>
                                        </p:tgtEl>
                                      </p:cBhvr>
                                    </p:animEffect>
                                  </p:childTnLst>
                                </p:cTn>
                              </p:par>
                              <p:par>
                                <p:cTn id="52" presetID="14" presetClass="entr" presetSubtype="1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randombar(horizontal)">
                                      <p:cBhvr>
                                        <p:cTn id="54" dur="500"/>
                                        <p:tgtEl>
                                          <p:spTgt spid="79"/>
                                        </p:tgtEl>
                                      </p:cBhvr>
                                    </p:animEffect>
                                  </p:childTnLst>
                                </p:cTn>
                              </p:par>
                              <p:par>
                                <p:cTn id="55" presetID="14" presetClass="entr" presetSubtype="10"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randombar(horizontal)">
                                      <p:cBhvr>
                                        <p:cTn id="57" dur="500"/>
                                        <p:tgtEl>
                                          <p:spTgt spid="8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randombar(horizontal)">
                                      <p:cBhvr>
                                        <p:cTn id="63" dur="500"/>
                                        <p:tgtEl>
                                          <p:spTgt spid="6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randombar(horizontal)">
                                      <p:cBhvr>
                                        <p:cTn id="66" dur="500"/>
                                        <p:tgtEl>
                                          <p:spTgt spid="55"/>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randombar(horizontal)">
                                      <p:cBhvr>
                                        <p:cTn id="81" dur="500"/>
                                        <p:tgtEl>
                                          <p:spTgt spid="56"/>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randombar(horizontal)">
                                      <p:cBhvr>
                                        <p:cTn id="84" dur="500"/>
                                        <p:tgtEl>
                                          <p:spTgt spid="57"/>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randombar(horizontal)">
                                      <p:cBhvr>
                                        <p:cTn id="87" dur="500"/>
                                        <p:tgtEl>
                                          <p:spTgt spid="58"/>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randombar(horizontal)">
                                      <p:cBhvr>
                                        <p:cTn id="90" dur="500"/>
                                        <p:tgtEl>
                                          <p:spTgt spid="5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randombar(horizontal)">
                                      <p:cBhvr>
                                        <p:cTn id="93" dur="500"/>
                                        <p:tgtEl>
                                          <p:spTgt spid="60"/>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randombar(horizontal)">
                                      <p:cBhvr>
                                        <p:cTn id="96" dur="500"/>
                                        <p:tgtEl>
                                          <p:spTgt spid="81"/>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randombar(horizontal)">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randombar(horizontal)">
                                      <p:cBhvr>
                                        <p:cTn id="104" dur="500"/>
                                        <p:tgtEl>
                                          <p:spTgt spid="20"/>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randombar(horizontal)">
                                      <p:cBhvr>
                                        <p:cTn id="107" dur="500"/>
                                        <p:tgtEl>
                                          <p:spTgt spid="31"/>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randombar(horizontal)">
                                      <p:cBhvr>
                                        <p:cTn id="110" dur="500"/>
                                        <p:tgtEl>
                                          <p:spTgt spid="32"/>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randombar(horizontal)">
                                      <p:cBhvr>
                                        <p:cTn id="113" dur="500"/>
                                        <p:tgtEl>
                                          <p:spTgt spid="33"/>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randombar(horizontal)">
                                      <p:cBhvr>
                                        <p:cTn id="116" dur="500"/>
                                        <p:tgtEl>
                                          <p:spTgt spid="34"/>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randombar(horizontal)">
                                      <p:cBhvr>
                                        <p:cTn id="119" dur="500"/>
                                        <p:tgtEl>
                                          <p:spTgt spid="35"/>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randombar(horizontal)">
                                      <p:cBhvr>
                                        <p:cTn id="122" dur="500"/>
                                        <p:tgtEl>
                                          <p:spTgt spid="36"/>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randombar(horizontal)">
                                      <p:cBhvr>
                                        <p:cTn id="125" dur="500"/>
                                        <p:tgtEl>
                                          <p:spTgt spid="37"/>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randombar(horizontal)">
                                      <p:cBhvr>
                                        <p:cTn id="128" dur="500"/>
                                        <p:tgtEl>
                                          <p:spTgt spid="38"/>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randombar(horizontal)">
                                      <p:cBhvr>
                                        <p:cTn id="131" dur="500"/>
                                        <p:tgtEl>
                                          <p:spTgt spid="3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randombar(horizontal)">
                                      <p:cBhvr>
                                        <p:cTn id="134" dur="500"/>
                                        <p:tgtEl>
                                          <p:spTgt spid="40"/>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1"/>
                                        </p:tgtEl>
                                        <p:attrNameLst>
                                          <p:attrName>style.visibility</p:attrName>
                                        </p:attrNameLst>
                                      </p:cBhvr>
                                      <p:to>
                                        <p:strVal val="visible"/>
                                      </p:to>
                                    </p:set>
                                    <p:animEffect transition="in" filter="randombar(horizontal)">
                                      <p:cBhvr>
                                        <p:cTn id="137" dur="500"/>
                                        <p:tgtEl>
                                          <p:spTgt spid="41"/>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randombar(horizontal)">
                                      <p:cBhvr>
                                        <p:cTn id="142" dur="500"/>
                                        <p:tgtEl>
                                          <p:spTgt spid="42"/>
                                        </p:tgtEl>
                                      </p:cBhvr>
                                    </p:animEffect>
                                  </p:childTnLst>
                                </p:cTn>
                              </p:par>
                              <p:par>
                                <p:cTn id="143" presetID="14" presetClass="entr" presetSubtype="1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randombar(horizontal)">
                                      <p:cBhvr>
                                        <p:cTn id="145" dur="500"/>
                                        <p:tgtEl>
                                          <p:spTgt spid="44"/>
                                        </p:tgtEl>
                                      </p:cBhvr>
                                    </p:animEffect>
                                  </p:childTnLst>
                                </p:cTn>
                              </p:par>
                              <p:par>
                                <p:cTn id="146" presetID="14" presetClass="entr" presetSubtype="10" fill="hold" nodeType="withEffect">
                                  <p:stCondLst>
                                    <p:cond delay="0"/>
                                  </p:stCondLst>
                                  <p:childTnLst>
                                    <p:set>
                                      <p:cBhvr>
                                        <p:cTn id="147" dur="1" fill="hold">
                                          <p:stCondLst>
                                            <p:cond delay="0"/>
                                          </p:stCondLst>
                                        </p:cTn>
                                        <p:tgtEl>
                                          <p:spTgt spid="46"/>
                                        </p:tgtEl>
                                        <p:attrNameLst>
                                          <p:attrName>style.visibility</p:attrName>
                                        </p:attrNameLst>
                                      </p:cBhvr>
                                      <p:to>
                                        <p:strVal val="visible"/>
                                      </p:to>
                                    </p:set>
                                    <p:animEffect transition="in" filter="randombar(horizontal)">
                                      <p:cBhvr>
                                        <p:cTn id="148" dur="500"/>
                                        <p:tgtEl>
                                          <p:spTgt spid="46"/>
                                        </p:tgtEl>
                                      </p:cBhvr>
                                    </p:animEffect>
                                  </p:childTnLst>
                                </p:cTn>
                              </p:par>
                              <p:par>
                                <p:cTn id="149" presetID="14" presetClass="entr" presetSubtype="10" fill="hold" nodeType="withEffect">
                                  <p:stCondLst>
                                    <p:cond delay="0"/>
                                  </p:stCondLst>
                                  <p:childTnLst>
                                    <p:set>
                                      <p:cBhvr>
                                        <p:cTn id="150" dur="1" fill="hold">
                                          <p:stCondLst>
                                            <p:cond delay="0"/>
                                          </p:stCondLst>
                                        </p:cTn>
                                        <p:tgtEl>
                                          <p:spTgt spid="48"/>
                                        </p:tgtEl>
                                        <p:attrNameLst>
                                          <p:attrName>style.visibility</p:attrName>
                                        </p:attrNameLst>
                                      </p:cBhvr>
                                      <p:to>
                                        <p:strVal val="visible"/>
                                      </p:to>
                                    </p:set>
                                    <p:animEffect transition="in" filter="randombar(horizontal)">
                                      <p:cBhvr>
                                        <p:cTn id="151" dur="500"/>
                                        <p:tgtEl>
                                          <p:spTgt spid="48"/>
                                        </p:tgtEl>
                                      </p:cBhvr>
                                    </p:animEffect>
                                  </p:childTnLst>
                                </p:cTn>
                              </p:par>
                              <p:par>
                                <p:cTn id="152" presetID="14" presetClass="entr" presetSubtype="10" fill="hold" grpId="0" nodeType="withEffect">
                                  <p:stCondLst>
                                    <p:cond delay="0"/>
                                  </p:stCondLst>
                                  <p:childTnLst>
                                    <p:set>
                                      <p:cBhvr>
                                        <p:cTn id="153" dur="1" fill="hold">
                                          <p:stCondLst>
                                            <p:cond delay="0"/>
                                          </p:stCondLst>
                                        </p:cTn>
                                        <p:tgtEl>
                                          <p:spTgt spid="49"/>
                                        </p:tgtEl>
                                        <p:attrNameLst>
                                          <p:attrName>style.visibility</p:attrName>
                                        </p:attrNameLst>
                                      </p:cBhvr>
                                      <p:to>
                                        <p:strVal val="visible"/>
                                      </p:to>
                                    </p:set>
                                    <p:animEffect transition="in" filter="randombar(horizontal)">
                                      <p:cBhvr>
                                        <p:cTn id="154" dur="500"/>
                                        <p:tgtEl>
                                          <p:spTgt spid="49"/>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50"/>
                                        </p:tgtEl>
                                        <p:attrNameLst>
                                          <p:attrName>style.visibility</p:attrName>
                                        </p:attrNameLst>
                                      </p:cBhvr>
                                      <p:to>
                                        <p:strVal val="visible"/>
                                      </p:to>
                                    </p:set>
                                    <p:animEffect transition="in" filter="randombar(horizontal)">
                                      <p:cBhvr>
                                        <p:cTn id="157" dur="500"/>
                                        <p:tgtEl>
                                          <p:spTgt spid="5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66"/>
                                        </p:tgtEl>
                                        <p:attrNameLst>
                                          <p:attrName>style.visibility</p:attrName>
                                        </p:attrNameLst>
                                      </p:cBhvr>
                                      <p:to>
                                        <p:strVal val="visible"/>
                                      </p:to>
                                    </p:set>
                                    <p:animEffect transition="in" filter="fade">
                                      <p:cBhvr>
                                        <p:cTn id="162" dur="500"/>
                                        <p:tgtEl>
                                          <p:spTgt spid="66"/>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67"/>
                                        </p:tgtEl>
                                        <p:attrNameLst>
                                          <p:attrName>style.visibility</p:attrName>
                                        </p:attrNameLst>
                                      </p:cBhvr>
                                      <p:to>
                                        <p:strVal val="visible"/>
                                      </p:to>
                                    </p:set>
                                    <p:animEffect transition="in" filter="fade">
                                      <p:cBhvr>
                                        <p:cTn id="167" dur="500"/>
                                        <p:tgtEl>
                                          <p:spTgt spid="67"/>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500"/>
                                        <p:tgtEl>
                                          <p:spTgt spid="6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69"/>
                                        </p:tgtEl>
                                        <p:attrNameLst>
                                          <p:attrName>style.visibility</p:attrName>
                                        </p:attrNameLst>
                                      </p:cBhvr>
                                      <p:to>
                                        <p:strVal val="visible"/>
                                      </p:to>
                                    </p:set>
                                    <p:animEffect transition="in" filter="fade">
                                      <p:cBhvr>
                                        <p:cTn id="177" dur="500"/>
                                        <p:tgtEl>
                                          <p:spTgt spid="69"/>
                                        </p:tgtEl>
                                      </p:cBhvr>
                                    </p:animEffect>
                                  </p:childTnLst>
                                </p:cTn>
                              </p:par>
                            </p:childTnLst>
                          </p:cTn>
                        </p:par>
                      </p:childTnLst>
                    </p:cTn>
                  </p:par>
                  <p:par>
                    <p:cTn id="178" fill="hold">
                      <p:stCondLst>
                        <p:cond delay="indefinite"/>
                      </p:stCondLst>
                      <p:childTnLst>
                        <p:par>
                          <p:cTn id="179" fill="hold">
                            <p:stCondLst>
                              <p:cond delay="0"/>
                            </p:stCondLst>
                            <p:childTnLst>
                              <p:par>
                                <p:cTn id="180" presetID="14" presetClass="entr" presetSubtype="10" fill="hold" grpId="0" nodeType="clickEffect">
                                  <p:stCondLst>
                                    <p:cond delay="0"/>
                                  </p:stCondLst>
                                  <p:childTnLst>
                                    <p:set>
                                      <p:cBhvr>
                                        <p:cTn id="181" dur="1" fill="hold">
                                          <p:stCondLst>
                                            <p:cond delay="0"/>
                                          </p:stCondLst>
                                        </p:cTn>
                                        <p:tgtEl>
                                          <p:spTgt spid="8"/>
                                        </p:tgtEl>
                                        <p:attrNameLst>
                                          <p:attrName>style.visibility</p:attrName>
                                        </p:attrNameLst>
                                      </p:cBhvr>
                                      <p:to>
                                        <p:strVal val="visible"/>
                                      </p:to>
                                    </p:set>
                                    <p:animEffect transition="in" filter="randombar(horizontal)">
                                      <p:cBhvr>
                                        <p:cTn id="182" dur="500"/>
                                        <p:tgtEl>
                                          <p:spTgt spid="8"/>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6" grpId="0" animBg="1"/>
      <p:bldP spid="67" grpId="0" animBg="1"/>
      <p:bldP spid="68" grpId="0" animBg="1"/>
      <p:bldP spid="69" grpId="0" animBg="1"/>
      <p:bldP spid="8" grpId="0" animBg="1"/>
      <p:bldP spid="21"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67BA-56C3-4905-A881-1983514698D1}"/>
              </a:ext>
            </a:extLst>
          </p:cNvPr>
          <p:cNvSpPr>
            <a:spLocks noGrp="1"/>
          </p:cNvSpPr>
          <p:nvPr>
            <p:ph type="title"/>
          </p:nvPr>
        </p:nvSpPr>
        <p:spPr/>
        <p:txBody>
          <a:bodyPr/>
          <a:lstStyle/>
          <a:p>
            <a:r>
              <a:rPr lang="en-US" dirty="0"/>
              <a:t>This would result in a new First tier</a:t>
            </a:r>
          </a:p>
        </p:txBody>
      </p:sp>
      <p:sp>
        <p:nvSpPr>
          <p:cNvPr id="3" name="Content Placeholder 2">
            <a:extLst>
              <a:ext uri="{FF2B5EF4-FFF2-40B4-BE49-F238E27FC236}">
                <a16:creationId xmlns:a16="http://schemas.microsoft.com/office/drawing/2014/main" id="{A68AEB3E-43EC-4E40-9BE6-25256959BF40}"/>
              </a:ext>
            </a:extLst>
          </p:cNvPr>
          <p:cNvSpPr>
            <a:spLocks noGrp="1"/>
          </p:cNvSpPr>
          <p:nvPr>
            <p:ph idx="1"/>
          </p:nvPr>
        </p:nvSpPr>
        <p:spPr/>
        <p:txBody>
          <a:bodyPr/>
          <a:lstStyle/>
          <a:p>
            <a:r>
              <a:rPr lang="en-US" dirty="0"/>
              <a:t>We would have the old first-tier architecture with servers focused on web interactions, supported by second-tier services like DHTs</a:t>
            </a:r>
          </a:p>
          <a:p>
            <a:r>
              <a:rPr lang="en-US" dirty="0"/>
              <a:t>But a new kind of first tier consisting of a vast array of concentrators, operating on behalf of sensors (each would “own” some set of sensors)</a:t>
            </a:r>
          </a:p>
          <a:p>
            <a:r>
              <a:rPr lang="en-US" dirty="0"/>
              <a:t>These concentrators would need to be “smart” enough to:</a:t>
            </a:r>
          </a:p>
          <a:p>
            <a:pPr>
              <a:buFont typeface="Wingdings" panose="05000000000000000000" pitchFamily="2" charset="2"/>
              <a:buChar char="Ø"/>
            </a:pPr>
            <a:r>
              <a:rPr lang="en-US" dirty="0"/>
              <a:t>  Perform real-time tasks, very quickly.</a:t>
            </a:r>
          </a:p>
          <a:p>
            <a:pPr>
              <a:buFont typeface="Wingdings" panose="05000000000000000000" pitchFamily="2" charset="2"/>
              <a:buChar char="Ø"/>
            </a:pPr>
            <a:r>
              <a:rPr lang="en-US" dirty="0"/>
              <a:t>  Reduce the data load so that less data needs to be saved and the</a:t>
            </a:r>
            <a:br>
              <a:rPr lang="en-US" dirty="0"/>
            </a:br>
            <a:r>
              <a:rPr lang="en-US" dirty="0"/>
              <a:t>    back-end has less work to do when it runs.</a:t>
            </a:r>
          </a:p>
        </p:txBody>
      </p:sp>
      <p:sp>
        <p:nvSpPr>
          <p:cNvPr id="4" name="Footer Placeholder 3">
            <a:extLst>
              <a:ext uri="{FF2B5EF4-FFF2-40B4-BE49-F238E27FC236}">
                <a16:creationId xmlns:a16="http://schemas.microsoft.com/office/drawing/2014/main" id="{F854BE7E-1C6E-4F34-AC2D-6EE98FE23DC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4CADC10-686B-4D77-9022-63BBA0CD02C9}"/>
              </a:ext>
            </a:extLst>
          </p:cNvPr>
          <p:cNvSpPr>
            <a:spLocks noGrp="1"/>
          </p:cNvSpPr>
          <p:nvPr>
            <p:ph type="sldNum" sz="quarter" idx="12"/>
          </p:nvPr>
        </p:nvSpPr>
        <p:spPr/>
        <p:txBody>
          <a:bodyPr/>
          <a:lstStyle/>
          <a:p>
            <a:fld id="{3C974458-8A97-4835-BF79-1FB6D7856C21}" type="slidenum">
              <a:rPr lang="en-US" smtClean="0"/>
              <a:t>14</a:t>
            </a:fld>
            <a:endParaRPr lang="en-US"/>
          </a:p>
        </p:txBody>
      </p:sp>
      <p:sp>
        <p:nvSpPr>
          <p:cNvPr id="6" name="TextBox 5">
            <a:extLst>
              <a:ext uri="{FF2B5EF4-FFF2-40B4-BE49-F238E27FC236}">
                <a16:creationId xmlns:a16="http://schemas.microsoft.com/office/drawing/2014/main" id="{2AAF6368-B3D5-4ACF-A51A-DA020D78B231}"/>
              </a:ext>
            </a:extLst>
          </p:cNvPr>
          <p:cNvSpPr txBox="1"/>
          <p:nvPr/>
        </p:nvSpPr>
        <p:spPr>
          <a:xfrm>
            <a:off x="248575" y="6309360"/>
            <a:ext cx="5255580" cy="369332"/>
          </a:xfrm>
          <a:prstGeom prst="rect">
            <a:avLst/>
          </a:prstGeom>
          <a:noFill/>
        </p:spPr>
        <p:txBody>
          <a:bodyPr wrap="square" rtlCol="0">
            <a:spAutoFit/>
          </a:bodyPr>
          <a:lstStyle/>
          <a:p>
            <a:r>
              <a:rPr lang="en-US" dirty="0"/>
              <a:t>Concentrators can do tasks sensors can’t</a:t>
            </a:r>
          </a:p>
        </p:txBody>
      </p:sp>
    </p:spTree>
    <p:extLst>
      <p:ext uri="{BB962C8B-B14F-4D97-AF65-F5344CB8AC3E}">
        <p14:creationId xmlns:p14="http://schemas.microsoft.com/office/powerpoint/2010/main" val="374499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53A5-4C90-485B-9283-93E61DA0EBED}"/>
              </a:ext>
            </a:extLst>
          </p:cNvPr>
          <p:cNvSpPr>
            <a:spLocks noGrp="1"/>
          </p:cNvSpPr>
          <p:nvPr>
            <p:ph type="title"/>
          </p:nvPr>
        </p:nvSpPr>
        <p:spPr/>
        <p:txBody>
          <a:bodyPr/>
          <a:lstStyle/>
          <a:p>
            <a:r>
              <a:rPr lang="en-US" dirty="0"/>
              <a:t>Where should Data Concentrators store the mL model, and new data?</a:t>
            </a:r>
          </a:p>
        </p:txBody>
      </p:sp>
      <p:sp>
        <p:nvSpPr>
          <p:cNvPr id="3" name="Content Placeholder 2">
            <a:extLst>
              <a:ext uri="{FF2B5EF4-FFF2-40B4-BE49-F238E27FC236}">
                <a16:creationId xmlns:a16="http://schemas.microsoft.com/office/drawing/2014/main" id="{3C43FAD5-F531-4119-8065-47F007039F01}"/>
              </a:ext>
            </a:extLst>
          </p:cNvPr>
          <p:cNvSpPr>
            <a:spLocks noGrp="1"/>
          </p:cNvSpPr>
          <p:nvPr>
            <p:ph idx="1"/>
          </p:nvPr>
        </p:nvSpPr>
        <p:spPr/>
        <p:txBody>
          <a:bodyPr/>
          <a:lstStyle/>
          <a:p>
            <a:r>
              <a:rPr lang="en-US" b="1" dirty="0"/>
              <a:t>Storage and data warehousing </a:t>
            </a:r>
            <a:r>
              <a:rPr lang="en-US" dirty="0"/>
              <a:t>is normally part of the back-end.</a:t>
            </a:r>
          </a:p>
          <a:p>
            <a:endParaRPr lang="en-US" dirty="0"/>
          </a:p>
          <a:p>
            <a:r>
              <a:rPr lang="en-US" dirty="0"/>
              <a:t>Should the concentrators just write data into files in the same bank-end storage servers used in today’s cloud?</a:t>
            </a:r>
          </a:p>
          <a:p>
            <a:endParaRPr lang="en-US" dirty="0"/>
          </a:p>
          <a:p>
            <a:r>
              <a:rPr lang="en-US" dirty="0"/>
              <a:t>To answer this, it helps to understand how cloud-scale file systems work</a:t>
            </a:r>
          </a:p>
        </p:txBody>
      </p:sp>
      <p:sp>
        <p:nvSpPr>
          <p:cNvPr id="4" name="Footer Placeholder 3">
            <a:extLst>
              <a:ext uri="{FF2B5EF4-FFF2-40B4-BE49-F238E27FC236}">
                <a16:creationId xmlns:a16="http://schemas.microsoft.com/office/drawing/2014/main" id="{B7BEE7B1-77EA-4C52-89D3-65276B01BC4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5BDC6A7-020C-458E-B4DD-B5E26B6C9115}"/>
              </a:ext>
            </a:extLst>
          </p:cNvPr>
          <p:cNvSpPr>
            <a:spLocks noGrp="1"/>
          </p:cNvSpPr>
          <p:nvPr>
            <p:ph type="sldNum" sz="quarter" idx="12"/>
          </p:nvPr>
        </p:nvSpPr>
        <p:spPr/>
        <p:txBody>
          <a:bodyPr/>
          <a:lstStyle/>
          <a:p>
            <a:fld id="{3C974458-8A97-4835-BF79-1FB6D7856C21}" type="slidenum">
              <a:rPr lang="en-US" smtClean="0"/>
              <a:t>15</a:t>
            </a:fld>
            <a:endParaRPr lang="en-US"/>
          </a:p>
        </p:txBody>
      </p:sp>
      <p:sp>
        <p:nvSpPr>
          <p:cNvPr id="6" name="TextBox 5">
            <a:extLst>
              <a:ext uri="{FF2B5EF4-FFF2-40B4-BE49-F238E27FC236}">
                <a16:creationId xmlns:a16="http://schemas.microsoft.com/office/drawing/2014/main" id="{5C50FBC0-73A3-45A1-B77A-BC5B9A1890C3}"/>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361556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DFBB-0337-416F-B678-44483C1783B5}"/>
              </a:ext>
            </a:extLst>
          </p:cNvPr>
          <p:cNvSpPr>
            <a:spLocks noGrp="1"/>
          </p:cNvSpPr>
          <p:nvPr>
            <p:ph type="title"/>
          </p:nvPr>
        </p:nvSpPr>
        <p:spPr/>
        <p:txBody>
          <a:bodyPr/>
          <a:lstStyle/>
          <a:p>
            <a:r>
              <a:rPr lang="en-US" dirty="0"/>
              <a:t>GFS in a single data center</a:t>
            </a:r>
          </a:p>
        </p:txBody>
      </p:sp>
      <p:sp>
        <p:nvSpPr>
          <p:cNvPr id="3" name="Content Placeholder 2">
            <a:extLst>
              <a:ext uri="{FF2B5EF4-FFF2-40B4-BE49-F238E27FC236}">
                <a16:creationId xmlns:a16="http://schemas.microsoft.com/office/drawing/2014/main" id="{A4B822F3-383A-4B94-B6BE-DAE030B00EF0}"/>
              </a:ext>
            </a:extLst>
          </p:cNvPr>
          <p:cNvSpPr>
            <a:spLocks noGrp="1"/>
          </p:cNvSpPr>
          <p:nvPr>
            <p:ph idx="1"/>
          </p:nvPr>
        </p:nvSpPr>
        <p:spPr/>
        <p:txBody>
          <a:bodyPr>
            <a:normAutofit fontScale="92500" lnSpcReduction="10000"/>
          </a:bodyPr>
          <a:lstStyle/>
          <a:p>
            <a:r>
              <a:rPr lang="en-US" dirty="0"/>
              <a:t>The GFS </a:t>
            </a:r>
            <a:r>
              <a:rPr lang="en-US" b="1" dirty="0"/>
              <a:t>“Name Node” </a:t>
            </a:r>
            <a:r>
              <a:rPr lang="en-US" dirty="0"/>
              <a:t>is responsible for “</a:t>
            </a:r>
            <a:r>
              <a:rPr lang="en-US" dirty="0" err="1"/>
              <a:t>MetaData</a:t>
            </a:r>
            <a:r>
              <a:rPr lang="en-US" dirty="0"/>
              <a:t>”</a:t>
            </a:r>
          </a:p>
          <a:p>
            <a:pPr>
              <a:buFont typeface="Wingdings" panose="05000000000000000000" pitchFamily="2" charset="2"/>
              <a:buChar char="Ø"/>
            </a:pPr>
            <a:r>
              <a:rPr lang="en-US" dirty="0"/>
              <a:t>  File names (still in the usual directory hierarchy)</a:t>
            </a:r>
          </a:p>
          <a:p>
            <a:pPr>
              <a:buFont typeface="Wingdings" panose="05000000000000000000" pitchFamily="2" charset="2"/>
              <a:buChar char="Ø"/>
            </a:pPr>
            <a:r>
              <a:rPr lang="en-US" dirty="0"/>
              <a:t>  Creation and access time, owner, permissions</a:t>
            </a:r>
          </a:p>
          <a:p>
            <a:pPr>
              <a:buFont typeface="Wingdings" panose="05000000000000000000" pitchFamily="2" charset="2"/>
              <a:buChar char="Ø"/>
            </a:pPr>
            <a:r>
              <a:rPr lang="en-US" dirty="0"/>
              <a:t>  List of where the data is actually stored.</a:t>
            </a:r>
          </a:p>
          <a:p>
            <a:pPr marL="0" indent="0">
              <a:buNone/>
            </a:pPr>
            <a:r>
              <a:rPr lang="en-US" dirty="0"/>
              <a:t>The GFS </a:t>
            </a:r>
            <a:r>
              <a:rPr lang="en-US" b="1" dirty="0"/>
              <a:t>“Data Nodes” </a:t>
            </a:r>
            <a:r>
              <a:rPr lang="en-US" dirty="0"/>
              <a:t>hold the data itself, in large chunks.</a:t>
            </a:r>
          </a:p>
          <a:p>
            <a:pPr>
              <a:buFont typeface="Wingdings" panose="05000000000000000000" pitchFamily="2" charset="2"/>
              <a:buChar char="Ø"/>
            </a:pPr>
            <a:r>
              <a:rPr lang="en-US" dirty="0"/>
              <a:t>  Files can be </a:t>
            </a:r>
            <a:r>
              <a:rPr lang="en-US" i="1" dirty="0"/>
              <a:t>huge:</a:t>
            </a:r>
            <a:r>
              <a:rPr lang="en-US" dirty="0"/>
              <a:t> they are often “striped” over multiple data nodes</a:t>
            </a:r>
          </a:p>
          <a:p>
            <a:pPr marL="0" indent="0">
              <a:buNone/>
            </a:pPr>
            <a:r>
              <a:rPr lang="en-US" dirty="0"/>
              <a:t>Both are </a:t>
            </a:r>
            <a:r>
              <a:rPr lang="en-US" b="1" dirty="0"/>
              <a:t>replicated</a:t>
            </a:r>
            <a:r>
              <a:rPr lang="en-US" dirty="0"/>
              <a:t> to ensure high availability and fault-tolerance</a:t>
            </a:r>
          </a:p>
          <a:p>
            <a:pPr>
              <a:buFont typeface="Wingdings" panose="05000000000000000000" pitchFamily="2" charset="2"/>
              <a:buChar char="Ø"/>
            </a:pPr>
            <a:r>
              <a:rPr lang="en-US" dirty="0"/>
              <a:t>  One or two backups suffice (we say the </a:t>
            </a:r>
            <a:r>
              <a:rPr lang="en-US" i="1" dirty="0"/>
              <a:t>replication factor</a:t>
            </a:r>
            <a:r>
              <a:rPr lang="en-US" dirty="0"/>
              <a:t> is 2 or 3).</a:t>
            </a:r>
          </a:p>
        </p:txBody>
      </p:sp>
      <p:sp>
        <p:nvSpPr>
          <p:cNvPr id="4" name="Footer Placeholder 3">
            <a:extLst>
              <a:ext uri="{FF2B5EF4-FFF2-40B4-BE49-F238E27FC236}">
                <a16:creationId xmlns:a16="http://schemas.microsoft.com/office/drawing/2014/main" id="{621F0BA4-4AAE-47F1-A035-F70FD9393D3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591DF80-0C2E-4C3E-BE7C-3B15DC31E9A7}"/>
              </a:ext>
            </a:extLst>
          </p:cNvPr>
          <p:cNvSpPr>
            <a:spLocks noGrp="1"/>
          </p:cNvSpPr>
          <p:nvPr>
            <p:ph type="sldNum" sz="quarter" idx="12"/>
          </p:nvPr>
        </p:nvSpPr>
        <p:spPr/>
        <p:txBody>
          <a:bodyPr/>
          <a:lstStyle/>
          <a:p>
            <a:fld id="{3C974458-8A97-4835-BF79-1FB6D7856C21}" type="slidenum">
              <a:rPr lang="en-US" smtClean="0"/>
              <a:t>16</a:t>
            </a:fld>
            <a:endParaRPr lang="en-US"/>
          </a:p>
        </p:txBody>
      </p:sp>
      <p:sp>
        <p:nvSpPr>
          <p:cNvPr id="6" name="Flowchart: Magnetic Disk 5">
            <a:extLst>
              <a:ext uri="{FF2B5EF4-FFF2-40B4-BE49-F238E27FC236}">
                <a16:creationId xmlns:a16="http://schemas.microsoft.com/office/drawing/2014/main" id="{92AB5E7B-EC3D-450F-A8D9-AF24B821127B}"/>
              </a:ext>
            </a:extLst>
          </p:cNvPr>
          <p:cNvSpPr/>
          <p:nvPr/>
        </p:nvSpPr>
        <p:spPr>
          <a:xfrm>
            <a:off x="8772617" y="1319784"/>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DataNode-1</a:t>
            </a:r>
          </a:p>
        </p:txBody>
      </p:sp>
      <p:sp>
        <p:nvSpPr>
          <p:cNvPr id="9" name="Flowchart: Magnetic Disk 8">
            <a:extLst>
              <a:ext uri="{FF2B5EF4-FFF2-40B4-BE49-F238E27FC236}">
                <a16:creationId xmlns:a16="http://schemas.microsoft.com/office/drawing/2014/main" id="{F336B1B3-45D8-45DF-B931-8D3CD954FD59}"/>
              </a:ext>
            </a:extLst>
          </p:cNvPr>
          <p:cNvSpPr/>
          <p:nvPr/>
        </p:nvSpPr>
        <p:spPr>
          <a:xfrm>
            <a:off x="9770533" y="431618"/>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t>NameNode</a:t>
            </a:r>
            <a:endParaRPr lang="en-US" sz="1200" b="1" dirty="0"/>
          </a:p>
        </p:txBody>
      </p:sp>
      <p:sp>
        <p:nvSpPr>
          <p:cNvPr id="10" name="Flowchart: Magnetic Disk 9">
            <a:extLst>
              <a:ext uri="{FF2B5EF4-FFF2-40B4-BE49-F238E27FC236}">
                <a16:creationId xmlns:a16="http://schemas.microsoft.com/office/drawing/2014/main" id="{DD00C6FC-355F-4E56-A37B-B1E8232E829E}"/>
              </a:ext>
            </a:extLst>
          </p:cNvPr>
          <p:cNvSpPr/>
          <p:nvPr/>
        </p:nvSpPr>
        <p:spPr>
          <a:xfrm>
            <a:off x="9782369" y="1319784"/>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DataNode-2</a:t>
            </a:r>
          </a:p>
        </p:txBody>
      </p:sp>
      <p:sp>
        <p:nvSpPr>
          <p:cNvPr id="11" name="Flowchart: Magnetic Disk 10">
            <a:extLst>
              <a:ext uri="{FF2B5EF4-FFF2-40B4-BE49-F238E27FC236}">
                <a16:creationId xmlns:a16="http://schemas.microsoft.com/office/drawing/2014/main" id="{C5ADD700-B968-47F8-945B-7A691D573A01}"/>
              </a:ext>
            </a:extLst>
          </p:cNvPr>
          <p:cNvSpPr/>
          <p:nvPr/>
        </p:nvSpPr>
        <p:spPr>
          <a:xfrm>
            <a:off x="10785669" y="1319784"/>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DataNode-3</a:t>
            </a:r>
          </a:p>
        </p:txBody>
      </p:sp>
      <p:sp>
        <p:nvSpPr>
          <p:cNvPr id="12" name="Flowchart: Magnetic Disk 11">
            <a:extLst>
              <a:ext uri="{FF2B5EF4-FFF2-40B4-BE49-F238E27FC236}">
                <a16:creationId xmlns:a16="http://schemas.microsoft.com/office/drawing/2014/main" id="{09C2B613-DFDE-43BF-B0BB-87A00AD96456}"/>
              </a:ext>
            </a:extLst>
          </p:cNvPr>
          <p:cNvSpPr/>
          <p:nvPr/>
        </p:nvSpPr>
        <p:spPr>
          <a:xfrm>
            <a:off x="8925017" y="1472184"/>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DataNode-1</a:t>
            </a:r>
          </a:p>
        </p:txBody>
      </p:sp>
      <p:sp>
        <p:nvSpPr>
          <p:cNvPr id="13" name="Flowchart: Magnetic Disk 12">
            <a:extLst>
              <a:ext uri="{FF2B5EF4-FFF2-40B4-BE49-F238E27FC236}">
                <a16:creationId xmlns:a16="http://schemas.microsoft.com/office/drawing/2014/main" id="{D058C44E-C12A-40DE-B4F2-8615DF0C80E5}"/>
              </a:ext>
            </a:extLst>
          </p:cNvPr>
          <p:cNvSpPr/>
          <p:nvPr/>
        </p:nvSpPr>
        <p:spPr>
          <a:xfrm>
            <a:off x="9922933" y="584018"/>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t>NameNode</a:t>
            </a:r>
            <a:endParaRPr lang="en-US" sz="1200" b="1" dirty="0"/>
          </a:p>
        </p:txBody>
      </p:sp>
      <p:sp>
        <p:nvSpPr>
          <p:cNvPr id="14" name="Flowchart: Magnetic Disk 13">
            <a:extLst>
              <a:ext uri="{FF2B5EF4-FFF2-40B4-BE49-F238E27FC236}">
                <a16:creationId xmlns:a16="http://schemas.microsoft.com/office/drawing/2014/main" id="{95C69A16-511A-4BD8-A32E-5E59B3107A5B}"/>
              </a:ext>
            </a:extLst>
          </p:cNvPr>
          <p:cNvSpPr/>
          <p:nvPr/>
        </p:nvSpPr>
        <p:spPr>
          <a:xfrm>
            <a:off x="9934769" y="1472184"/>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DataNode-2</a:t>
            </a:r>
          </a:p>
        </p:txBody>
      </p:sp>
      <p:sp>
        <p:nvSpPr>
          <p:cNvPr id="15" name="Flowchart: Magnetic Disk 14">
            <a:extLst>
              <a:ext uri="{FF2B5EF4-FFF2-40B4-BE49-F238E27FC236}">
                <a16:creationId xmlns:a16="http://schemas.microsoft.com/office/drawing/2014/main" id="{D14941CD-A63A-4506-AACC-D844D756B208}"/>
              </a:ext>
            </a:extLst>
          </p:cNvPr>
          <p:cNvSpPr/>
          <p:nvPr/>
        </p:nvSpPr>
        <p:spPr>
          <a:xfrm>
            <a:off x="10938069" y="1472184"/>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DataNode-3</a:t>
            </a:r>
          </a:p>
        </p:txBody>
      </p:sp>
      <p:sp>
        <p:nvSpPr>
          <p:cNvPr id="16" name="TextBox 15">
            <a:extLst>
              <a:ext uri="{FF2B5EF4-FFF2-40B4-BE49-F238E27FC236}">
                <a16:creationId xmlns:a16="http://schemas.microsoft.com/office/drawing/2014/main" id="{F12A7A97-2988-486F-910C-4660690BAF1B}"/>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370591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Magnetic Disk 36">
            <a:extLst>
              <a:ext uri="{FF2B5EF4-FFF2-40B4-BE49-F238E27FC236}">
                <a16:creationId xmlns:a16="http://schemas.microsoft.com/office/drawing/2014/main" id="{288CB117-6C8A-4F42-9B55-9C3F39A334D9}"/>
              </a:ext>
            </a:extLst>
          </p:cNvPr>
          <p:cNvSpPr/>
          <p:nvPr/>
        </p:nvSpPr>
        <p:spPr>
          <a:xfrm>
            <a:off x="8913181" y="333540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DataNode-1</a:t>
            </a:r>
          </a:p>
        </p:txBody>
      </p:sp>
      <p:sp>
        <p:nvSpPr>
          <p:cNvPr id="38" name="Flowchart: Magnetic Disk 37">
            <a:extLst>
              <a:ext uri="{FF2B5EF4-FFF2-40B4-BE49-F238E27FC236}">
                <a16:creationId xmlns:a16="http://schemas.microsoft.com/office/drawing/2014/main" id="{13F0DF69-0776-4EEE-BF80-109DB8890EE0}"/>
              </a:ext>
            </a:extLst>
          </p:cNvPr>
          <p:cNvSpPr/>
          <p:nvPr/>
        </p:nvSpPr>
        <p:spPr>
          <a:xfrm>
            <a:off x="9911097" y="2447243"/>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t>NameNode</a:t>
            </a:r>
            <a:endParaRPr lang="en-US" sz="1200" b="1" dirty="0"/>
          </a:p>
        </p:txBody>
      </p:sp>
      <p:sp>
        <p:nvSpPr>
          <p:cNvPr id="39" name="Flowchart: Magnetic Disk 38">
            <a:extLst>
              <a:ext uri="{FF2B5EF4-FFF2-40B4-BE49-F238E27FC236}">
                <a16:creationId xmlns:a16="http://schemas.microsoft.com/office/drawing/2014/main" id="{2C2EEE92-EA97-4C7C-BE70-74CEE7EBF3D4}"/>
              </a:ext>
            </a:extLst>
          </p:cNvPr>
          <p:cNvSpPr/>
          <p:nvPr/>
        </p:nvSpPr>
        <p:spPr>
          <a:xfrm>
            <a:off x="9922933" y="333540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DataNode-2</a:t>
            </a:r>
          </a:p>
        </p:txBody>
      </p:sp>
      <p:sp>
        <p:nvSpPr>
          <p:cNvPr id="40" name="Flowchart: Magnetic Disk 39">
            <a:extLst>
              <a:ext uri="{FF2B5EF4-FFF2-40B4-BE49-F238E27FC236}">
                <a16:creationId xmlns:a16="http://schemas.microsoft.com/office/drawing/2014/main" id="{955CE73F-C612-4A39-8B31-8FA449490C91}"/>
              </a:ext>
            </a:extLst>
          </p:cNvPr>
          <p:cNvSpPr/>
          <p:nvPr/>
        </p:nvSpPr>
        <p:spPr>
          <a:xfrm>
            <a:off x="10926233" y="333540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DataNode-3</a:t>
            </a:r>
          </a:p>
        </p:txBody>
      </p:sp>
      <p:sp>
        <p:nvSpPr>
          <p:cNvPr id="41" name="Flowchart: Multidocument 40">
            <a:extLst>
              <a:ext uri="{FF2B5EF4-FFF2-40B4-BE49-F238E27FC236}">
                <a16:creationId xmlns:a16="http://schemas.microsoft.com/office/drawing/2014/main" id="{6871CA50-1F5C-4E33-8E5E-677849A6BE6F}"/>
              </a:ext>
            </a:extLst>
          </p:cNvPr>
          <p:cNvSpPr/>
          <p:nvPr/>
        </p:nvSpPr>
        <p:spPr>
          <a:xfrm>
            <a:off x="9348620" y="3756545"/>
            <a:ext cx="195953" cy="123860"/>
          </a:xfrm>
          <a:prstGeom prst="flowChartMultidocumen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ultidocument 41">
            <a:extLst>
              <a:ext uri="{FF2B5EF4-FFF2-40B4-BE49-F238E27FC236}">
                <a16:creationId xmlns:a16="http://schemas.microsoft.com/office/drawing/2014/main" id="{459BBD1E-E715-4145-9A06-8FF284DD46DB}"/>
              </a:ext>
            </a:extLst>
          </p:cNvPr>
          <p:cNvSpPr/>
          <p:nvPr/>
        </p:nvSpPr>
        <p:spPr>
          <a:xfrm>
            <a:off x="11195993" y="3756545"/>
            <a:ext cx="195953" cy="123860"/>
          </a:xfrm>
          <a:prstGeom prst="flowChartMultidocumen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4823D-7D92-4895-BF4B-9AD8088EE3E7}"/>
              </a:ext>
            </a:extLst>
          </p:cNvPr>
          <p:cNvSpPr>
            <a:spLocks noGrp="1"/>
          </p:cNvSpPr>
          <p:nvPr>
            <p:ph type="title"/>
          </p:nvPr>
        </p:nvSpPr>
        <p:spPr>
          <a:xfrm>
            <a:off x="781809" y="385659"/>
            <a:ext cx="10786872" cy="1499616"/>
          </a:xfrm>
        </p:spPr>
        <p:txBody>
          <a:bodyPr/>
          <a:lstStyle/>
          <a:p>
            <a:r>
              <a:rPr lang="en-US" dirty="0"/>
              <a:t>Writing to GFS</a:t>
            </a:r>
          </a:p>
        </p:txBody>
      </p:sp>
      <p:sp>
        <p:nvSpPr>
          <p:cNvPr id="19" name="Content Placeholder 18">
            <a:extLst>
              <a:ext uri="{FF2B5EF4-FFF2-40B4-BE49-F238E27FC236}">
                <a16:creationId xmlns:a16="http://schemas.microsoft.com/office/drawing/2014/main" id="{9B56E34E-CC70-46A0-9519-A9286CB33A57}"/>
              </a:ext>
            </a:extLst>
          </p:cNvPr>
          <p:cNvSpPr>
            <a:spLocks noGrp="1"/>
          </p:cNvSpPr>
          <p:nvPr>
            <p:ph idx="1"/>
          </p:nvPr>
        </p:nvSpPr>
        <p:spPr/>
        <p:txBody>
          <a:bodyPr/>
          <a:lstStyle/>
          <a:p>
            <a:pPr marL="514350" indent="-514350">
              <a:buFont typeface="+mj-lt"/>
              <a:buAutoNum type="arabicPeriod"/>
            </a:pPr>
            <a:r>
              <a:rPr lang="en-US" dirty="0"/>
              <a:t>Client opens the file via a </a:t>
            </a:r>
            <a:r>
              <a:rPr lang="en-US" i="1" dirty="0"/>
              <a:t>remote</a:t>
            </a:r>
            <a:r>
              <a:rPr lang="en-US" dirty="0"/>
              <a:t/>
            </a:r>
            <a:br>
              <a:rPr lang="en-US" dirty="0"/>
            </a:br>
            <a:r>
              <a:rPr lang="en-US" i="1" dirty="0"/>
              <a:t>method call</a:t>
            </a:r>
            <a:r>
              <a:rPr lang="en-US" dirty="0"/>
              <a:t> to the </a:t>
            </a:r>
            <a:r>
              <a:rPr lang="en-US" dirty="0" err="1"/>
              <a:t>NameNode</a:t>
            </a:r>
            <a:r>
              <a:rPr lang="en-US" dirty="0"/>
              <a:t> </a:t>
            </a:r>
            <a:br>
              <a:rPr lang="en-US" dirty="0"/>
            </a:br>
            <a:r>
              <a:rPr lang="en-US" dirty="0"/>
              <a:t>(also called an RPC)</a:t>
            </a:r>
          </a:p>
          <a:p>
            <a:pPr marL="514350" indent="-514350">
              <a:buFont typeface="+mj-lt"/>
              <a:buAutoNum type="arabicPeriod"/>
            </a:pPr>
            <a:r>
              <a:rPr lang="en-US" dirty="0"/>
              <a:t>Response tells the client where to</a:t>
            </a:r>
            <a:br>
              <a:rPr lang="en-US" dirty="0"/>
            </a:br>
            <a:r>
              <a:rPr lang="en-US" dirty="0"/>
              <a:t>put the data (which data nodes</a:t>
            </a:r>
            <a:br>
              <a:rPr lang="en-US" dirty="0"/>
            </a:br>
            <a:r>
              <a:rPr lang="en-US" dirty="0"/>
              <a:t>and where they should store it)</a:t>
            </a:r>
          </a:p>
          <a:p>
            <a:pPr marL="514350" indent="-514350">
              <a:buFont typeface="+mj-lt"/>
              <a:buAutoNum type="arabicPeriod"/>
            </a:pPr>
            <a:r>
              <a:rPr lang="en-US" dirty="0"/>
              <a:t>Client talks directly to the data nodes</a:t>
            </a:r>
          </a:p>
          <a:p>
            <a:pPr marL="514350" indent="-514350">
              <a:buFont typeface="+mj-lt"/>
              <a:buAutoNum type="arabicPeriod"/>
            </a:pPr>
            <a:r>
              <a:rPr lang="en-US" dirty="0"/>
              <a:t>They mirror the updates to the replicas</a:t>
            </a:r>
          </a:p>
        </p:txBody>
      </p:sp>
      <p:sp>
        <p:nvSpPr>
          <p:cNvPr id="4" name="Footer Placeholder 3">
            <a:extLst>
              <a:ext uri="{FF2B5EF4-FFF2-40B4-BE49-F238E27FC236}">
                <a16:creationId xmlns:a16="http://schemas.microsoft.com/office/drawing/2014/main" id="{8BD24553-30DF-4E94-86A7-3E3F9C2B189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27C2189-2587-4997-B1DB-66FE5A26D628}"/>
              </a:ext>
            </a:extLst>
          </p:cNvPr>
          <p:cNvSpPr>
            <a:spLocks noGrp="1"/>
          </p:cNvSpPr>
          <p:nvPr>
            <p:ph type="sldNum" sz="quarter" idx="12"/>
          </p:nvPr>
        </p:nvSpPr>
        <p:spPr/>
        <p:txBody>
          <a:bodyPr/>
          <a:lstStyle/>
          <a:p>
            <a:fld id="{3C974458-8A97-4835-BF79-1FB6D7856C21}" type="slidenum">
              <a:rPr lang="en-US" smtClean="0"/>
              <a:t>17</a:t>
            </a:fld>
            <a:endParaRPr lang="en-US"/>
          </a:p>
        </p:txBody>
      </p:sp>
      <p:sp>
        <p:nvSpPr>
          <p:cNvPr id="7" name="Flowchart: Magnetic Disk 6">
            <a:extLst>
              <a:ext uri="{FF2B5EF4-FFF2-40B4-BE49-F238E27FC236}">
                <a16:creationId xmlns:a16="http://schemas.microsoft.com/office/drawing/2014/main" id="{94525F3C-E764-45B9-A197-A73F9D65A1D8}"/>
              </a:ext>
            </a:extLst>
          </p:cNvPr>
          <p:cNvSpPr/>
          <p:nvPr/>
        </p:nvSpPr>
        <p:spPr>
          <a:xfrm>
            <a:off x="8717872" y="3577701"/>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DataNode-1</a:t>
            </a:r>
          </a:p>
        </p:txBody>
      </p:sp>
      <p:sp>
        <p:nvSpPr>
          <p:cNvPr id="8" name="Flowchart: Magnetic Disk 7">
            <a:extLst>
              <a:ext uri="{FF2B5EF4-FFF2-40B4-BE49-F238E27FC236}">
                <a16:creationId xmlns:a16="http://schemas.microsoft.com/office/drawing/2014/main" id="{9B3EA18C-210D-4EB1-8B84-8E5554B7B434}"/>
              </a:ext>
            </a:extLst>
          </p:cNvPr>
          <p:cNvSpPr/>
          <p:nvPr/>
        </p:nvSpPr>
        <p:spPr>
          <a:xfrm>
            <a:off x="9715788" y="2689535"/>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t>NameNode</a:t>
            </a:r>
            <a:endParaRPr lang="en-US" sz="1200" b="1" dirty="0"/>
          </a:p>
        </p:txBody>
      </p:sp>
      <p:sp>
        <p:nvSpPr>
          <p:cNvPr id="9" name="Flowchart: Magnetic Disk 8">
            <a:extLst>
              <a:ext uri="{FF2B5EF4-FFF2-40B4-BE49-F238E27FC236}">
                <a16:creationId xmlns:a16="http://schemas.microsoft.com/office/drawing/2014/main" id="{E2FC6C53-7732-4792-B7E1-1081E28055C5}"/>
              </a:ext>
            </a:extLst>
          </p:cNvPr>
          <p:cNvSpPr/>
          <p:nvPr/>
        </p:nvSpPr>
        <p:spPr>
          <a:xfrm>
            <a:off x="9727624" y="3577701"/>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DataNode-2</a:t>
            </a:r>
          </a:p>
        </p:txBody>
      </p:sp>
      <p:sp>
        <p:nvSpPr>
          <p:cNvPr id="10" name="Flowchart: Magnetic Disk 9">
            <a:extLst>
              <a:ext uri="{FF2B5EF4-FFF2-40B4-BE49-F238E27FC236}">
                <a16:creationId xmlns:a16="http://schemas.microsoft.com/office/drawing/2014/main" id="{66657A06-F411-47DA-9EAD-4E04B6C4F2EA}"/>
              </a:ext>
            </a:extLst>
          </p:cNvPr>
          <p:cNvSpPr/>
          <p:nvPr/>
        </p:nvSpPr>
        <p:spPr>
          <a:xfrm>
            <a:off x="10730924" y="3577701"/>
            <a:ext cx="914400" cy="612648"/>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DataNode-3</a:t>
            </a:r>
          </a:p>
        </p:txBody>
      </p:sp>
      <p:pic>
        <p:nvPicPr>
          <p:cNvPr id="17" name="Picture 16">
            <a:extLst>
              <a:ext uri="{FF2B5EF4-FFF2-40B4-BE49-F238E27FC236}">
                <a16:creationId xmlns:a16="http://schemas.microsoft.com/office/drawing/2014/main" id="{98A4F369-F8AF-46B0-A412-6BCE4E5EC19C}"/>
              </a:ext>
            </a:extLst>
          </p:cNvPr>
          <p:cNvPicPr>
            <a:picLocks noChangeAspect="1"/>
          </p:cNvPicPr>
          <p:nvPr/>
        </p:nvPicPr>
        <p:blipFill>
          <a:blip r:embed="rId3"/>
          <a:stretch>
            <a:fillRect/>
          </a:stretch>
        </p:blipFill>
        <p:spPr>
          <a:xfrm rot="2435922">
            <a:off x="6405666" y="2842117"/>
            <a:ext cx="1085182" cy="1109568"/>
          </a:xfrm>
          <a:prstGeom prst="rect">
            <a:avLst/>
          </a:prstGeom>
        </p:spPr>
      </p:pic>
      <p:sp>
        <p:nvSpPr>
          <p:cNvPr id="18" name="TextBox 17">
            <a:extLst>
              <a:ext uri="{FF2B5EF4-FFF2-40B4-BE49-F238E27FC236}">
                <a16:creationId xmlns:a16="http://schemas.microsoft.com/office/drawing/2014/main" id="{BCB90BEF-004F-43CF-9DDB-B98A2824C7CD}"/>
              </a:ext>
            </a:extLst>
          </p:cNvPr>
          <p:cNvSpPr txBox="1"/>
          <p:nvPr/>
        </p:nvSpPr>
        <p:spPr>
          <a:xfrm>
            <a:off x="6011662" y="4171236"/>
            <a:ext cx="1873189" cy="369332"/>
          </a:xfrm>
          <a:prstGeom prst="rect">
            <a:avLst/>
          </a:prstGeom>
          <a:noFill/>
        </p:spPr>
        <p:txBody>
          <a:bodyPr wrap="square" rtlCol="0">
            <a:spAutoFit/>
          </a:bodyPr>
          <a:lstStyle/>
          <a:p>
            <a:pPr algn="ctr"/>
            <a:r>
              <a:rPr lang="en-US" dirty="0"/>
              <a:t>Client Program</a:t>
            </a:r>
          </a:p>
        </p:txBody>
      </p:sp>
      <p:cxnSp>
        <p:nvCxnSpPr>
          <p:cNvPr id="21" name="Straight Arrow Connector 20">
            <a:extLst>
              <a:ext uri="{FF2B5EF4-FFF2-40B4-BE49-F238E27FC236}">
                <a16:creationId xmlns:a16="http://schemas.microsoft.com/office/drawing/2014/main" id="{B4A493F7-DB8E-4B1D-8946-E89924CB38D5}"/>
              </a:ext>
            </a:extLst>
          </p:cNvPr>
          <p:cNvCxnSpPr>
            <a:cxnSpLocks/>
          </p:cNvCxnSpPr>
          <p:nvPr/>
        </p:nvCxnSpPr>
        <p:spPr>
          <a:xfrm>
            <a:off x="7190913" y="2709841"/>
            <a:ext cx="2441359" cy="1034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3227300-D948-4A14-9C60-CE5A759D58D6}"/>
              </a:ext>
            </a:extLst>
          </p:cNvPr>
          <p:cNvCxnSpPr>
            <a:cxnSpLocks/>
          </p:cNvCxnSpPr>
          <p:nvPr/>
        </p:nvCxnSpPr>
        <p:spPr>
          <a:xfrm flipH="1">
            <a:off x="7190913" y="2854963"/>
            <a:ext cx="2441359" cy="96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07DBE2D-DCE8-475F-95E0-E5BC824A4E20}"/>
              </a:ext>
            </a:extLst>
          </p:cNvPr>
          <p:cNvCxnSpPr>
            <a:cxnSpLocks/>
          </p:cNvCxnSpPr>
          <p:nvPr/>
        </p:nvCxnSpPr>
        <p:spPr>
          <a:xfrm>
            <a:off x="7090996" y="3351763"/>
            <a:ext cx="2042615" cy="7032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CF7EC7-1BE7-499B-8D03-544A4063AD8E}"/>
              </a:ext>
            </a:extLst>
          </p:cNvPr>
          <p:cNvCxnSpPr>
            <a:cxnSpLocks/>
          </p:cNvCxnSpPr>
          <p:nvPr/>
        </p:nvCxnSpPr>
        <p:spPr>
          <a:xfrm>
            <a:off x="7079898" y="3349739"/>
            <a:ext cx="3897362" cy="705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Flowchart: Multidocument 29">
            <a:extLst>
              <a:ext uri="{FF2B5EF4-FFF2-40B4-BE49-F238E27FC236}">
                <a16:creationId xmlns:a16="http://schemas.microsoft.com/office/drawing/2014/main" id="{1718854D-3505-438E-92AC-C14AB8FAAF83}"/>
              </a:ext>
            </a:extLst>
          </p:cNvPr>
          <p:cNvSpPr/>
          <p:nvPr/>
        </p:nvSpPr>
        <p:spPr>
          <a:xfrm>
            <a:off x="9153311" y="3998837"/>
            <a:ext cx="195953" cy="123860"/>
          </a:xfrm>
          <a:prstGeom prst="flowChartMultidocumen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ultidocument 32">
            <a:extLst>
              <a:ext uri="{FF2B5EF4-FFF2-40B4-BE49-F238E27FC236}">
                <a16:creationId xmlns:a16="http://schemas.microsoft.com/office/drawing/2014/main" id="{76375AEC-6295-463E-8C91-37C7CB5E8E7F}"/>
              </a:ext>
            </a:extLst>
          </p:cNvPr>
          <p:cNvSpPr/>
          <p:nvPr/>
        </p:nvSpPr>
        <p:spPr>
          <a:xfrm>
            <a:off x="11000684" y="3998837"/>
            <a:ext cx="195953" cy="123860"/>
          </a:xfrm>
          <a:prstGeom prst="flowChartMultidocumen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F1F5A1-CB78-4D91-98EC-A15CC397CC3E}"/>
              </a:ext>
            </a:extLst>
          </p:cNvPr>
          <p:cNvSpPr txBox="1"/>
          <p:nvPr/>
        </p:nvSpPr>
        <p:spPr>
          <a:xfrm>
            <a:off x="8209814" y="2443947"/>
            <a:ext cx="311304" cy="369332"/>
          </a:xfrm>
          <a:prstGeom prst="rect">
            <a:avLst/>
          </a:prstGeom>
          <a:noFill/>
        </p:spPr>
        <p:txBody>
          <a:bodyPr wrap="none" rtlCol="0">
            <a:spAutoFit/>
          </a:bodyPr>
          <a:lstStyle/>
          <a:p>
            <a:r>
              <a:rPr lang="en-US" dirty="0"/>
              <a:t>1</a:t>
            </a:r>
          </a:p>
        </p:txBody>
      </p:sp>
      <p:sp>
        <p:nvSpPr>
          <p:cNvPr id="35" name="TextBox 34">
            <a:extLst>
              <a:ext uri="{FF2B5EF4-FFF2-40B4-BE49-F238E27FC236}">
                <a16:creationId xmlns:a16="http://schemas.microsoft.com/office/drawing/2014/main" id="{AF6DEE55-DEBB-408F-B645-490934DE4141}"/>
              </a:ext>
            </a:extLst>
          </p:cNvPr>
          <p:cNvSpPr txBox="1"/>
          <p:nvPr/>
        </p:nvSpPr>
        <p:spPr>
          <a:xfrm>
            <a:off x="8365466" y="2827766"/>
            <a:ext cx="311304" cy="369332"/>
          </a:xfrm>
          <a:prstGeom prst="rect">
            <a:avLst/>
          </a:prstGeom>
          <a:noFill/>
        </p:spPr>
        <p:txBody>
          <a:bodyPr wrap="none" rtlCol="0">
            <a:spAutoFit/>
          </a:bodyPr>
          <a:lstStyle/>
          <a:p>
            <a:r>
              <a:rPr lang="en-US" dirty="0"/>
              <a:t>2</a:t>
            </a:r>
          </a:p>
        </p:txBody>
      </p:sp>
      <p:sp>
        <p:nvSpPr>
          <p:cNvPr id="36" name="TextBox 35">
            <a:extLst>
              <a:ext uri="{FF2B5EF4-FFF2-40B4-BE49-F238E27FC236}">
                <a16:creationId xmlns:a16="http://schemas.microsoft.com/office/drawing/2014/main" id="{3A755213-B4EA-40EA-9CE9-D2C7C16F47B5}"/>
              </a:ext>
            </a:extLst>
          </p:cNvPr>
          <p:cNvSpPr txBox="1"/>
          <p:nvPr/>
        </p:nvSpPr>
        <p:spPr>
          <a:xfrm>
            <a:off x="8240892" y="3512101"/>
            <a:ext cx="311304" cy="369332"/>
          </a:xfrm>
          <a:prstGeom prst="rect">
            <a:avLst/>
          </a:prstGeom>
          <a:noFill/>
        </p:spPr>
        <p:txBody>
          <a:bodyPr wrap="none" rtlCol="0">
            <a:spAutoFit/>
          </a:bodyPr>
          <a:lstStyle/>
          <a:p>
            <a:r>
              <a:rPr lang="en-US" dirty="0"/>
              <a:t>3</a:t>
            </a:r>
          </a:p>
        </p:txBody>
      </p:sp>
      <p:sp>
        <p:nvSpPr>
          <p:cNvPr id="44" name="TextBox 43">
            <a:extLst>
              <a:ext uri="{FF2B5EF4-FFF2-40B4-BE49-F238E27FC236}">
                <a16:creationId xmlns:a16="http://schemas.microsoft.com/office/drawing/2014/main" id="{4112C7D9-82D6-4C6A-80C3-7EFE01798D62}"/>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31697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animEffect transition="in" filter="fade">
                                      <p:cBhvr>
                                        <p:cTn id="38" dur="500"/>
                                        <p:tgtEl>
                                          <p:spTgt spid="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19">
                                            <p:txEl>
                                              <p:pRg st="3" end="3"/>
                                            </p:txEl>
                                          </p:spTgt>
                                        </p:tgtEl>
                                        <p:attrNameLst>
                                          <p:attrName>style.visibility</p:attrName>
                                        </p:attrNameLst>
                                      </p:cBhvr>
                                      <p:to>
                                        <p:strVal val="visible"/>
                                      </p:to>
                                    </p:set>
                                    <p:animEffect transition="in" filter="fade">
                                      <p:cBhvr>
                                        <p:cTn id="51" dur="500"/>
                                        <p:tgtEl>
                                          <p:spTgt spid="19">
                                            <p:txEl>
                                              <p:pRg st="3" end="3"/>
                                            </p:txEl>
                                          </p:spTgt>
                                        </p:tgtEl>
                                      </p:cBhvr>
                                    </p:animEffect>
                                  </p:childTnLst>
                                </p:cTn>
                              </p:par>
                              <p:par>
                                <p:cTn id="52" presetID="23" presetClass="emph" presetSubtype="0" fill="hold" grpId="1" nodeType="withEffect">
                                  <p:stCondLst>
                                    <p:cond delay="0"/>
                                  </p:stCondLst>
                                  <p:childTnLst>
                                    <p:animClr clrSpc="hsl" dir="cw">
                                      <p:cBhvr override="childStyle">
                                        <p:cTn id="53" dur="500" fill="hold"/>
                                        <p:tgtEl>
                                          <p:spTgt spid="37"/>
                                        </p:tgtEl>
                                        <p:attrNameLst>
                                          <p:attrName>style.color</p:attrName>
                                        </p:attrNameLst>
                                      </p:cBhvr>
                                      <p:by>
                                        <p:hsl h="10842353" s="0" l="0"/>
                                      </p:by>
                                    </p:animClr>
                                    <p:animClr clrSpc="hsl" dir="cw">
                                      <p:cBhvr>
                                        <p:cTn id="54" dur="500" fill="hold"/>
                                        <p:tgtEl>
                                          <p:spTgt spid="37"/>
                                        </p:tgtEl>
                                        <p:attrNameLst>
                                          <p:attrName>fillcolor</p:attrName>
                                        </p:attrNameLst>
                                      </p:cBhvr>
                                      <p:by>
                                        <p:hsl h="10842353" s="0" l="0"/>
                                      </p:by>
                                    </p:animClr>
                                    <p:animClr clrSpc="hsl" dir="cw">
                                      <p:cBhvr>
                                        <p:cTn id="55" dur="500" fill="hold"/>
                                        <p:tgtEl>
                                          <p:spTgt spid="37"/>
                                        </p:tgtEl>
                                        <p:attrNameLst>
                                          <p:attrName>stroke.color</p:attrName>
                                        </p:attrNameLst>
                                      </p:cBhvr>
                                      <p:by>
                                        <p:hsl h="10842353" s="0" l="0"/>
                                      </p:by>
                                    </p:animClr>
                                    <p:set>
                                      <p:cBhvr>
                                        <p:cTn id="56" dur="500" fill="hold"/>
                                        <p:tgtEl>
                                          <p:spTgt spid="37"/>
                                        </p:tgtEl>
                                        <p:attrNameLst>
                                          <p:attrName>fill.type</p:attrName>
                                        </p:attrNameLst>
                                      </p:cBhvr>
                                      <p:to>
                                        <p:strVal val="solid"/>
                                      </p:to>
                                    </p:set>
                                  </p:childTnLst>
                                </p:cTn>
                              </p:par>
                              <p:par>
                                <p:cTn id="57" presetID="23" presetClass="emph" presetSubtype="0" fill="hold" grpId="1" nodeType="withEffect">
                                  <p:stCondLst>
                                    <p:cond delay="0"/>
                                  </p:stCondLst>
                                  <p:childTnLst>
                                    <p:animClr clrSpc="hsl" dir="cw">
                                      <p:cBhvr override="childStyle">
                                        <p:cTn id="58" dur="500" fill="hold"/>
                                        <p:tgtEl>
                                          <p:spTgt spid="39"/>
                                        </p:tgtEl>
                                        <p:attrNameLst>
                                          <p:attrName>style.color</p:attrName>
                                        </p:attrNameLst>
                                      </p:cBhvr>
                                      <p:by>
                                        <p:hsl h="10842353" s="0" l="0"/>
                                      </p:by>
                                    </p:animClr>
                                    <p:animClr clrSpc="hsl" dir="cw">
                                      <p:cBhvr>
                                        <p:cTn id="59" dur="500" fill="hold"/>
                                        <p:tgtEl>
                                          <p:spTgt spid="39"/>
                                        </p:tgtEl>
                                        <p:attrNameLst>
                                          <p:attrName>fillcolor</p:attrName>
                                        </p:attrNameLst>
                                      </p:cBhvr>
                                      <p:by>
                                        <p:hsl h="10842353" s="0" l="0"/>
                                      </p:by>
                                    </p:animClr>
                                    <p:animClr clrSpc="hsl" dir="cw">
                                      <p:cBhvr>
                                        <p:cTn id="60" dur="500" fill="hold"/>
                                        <p:tgtEl>
                                          <p:spTgt spid="39"/>
                                        </p:tgtEl>
                                        <p:attrNameLst>
                                          <p:attrName>stroke.color</p:attrName>
                                        </p:attrNameLst>
                                      </p:cBhvr>
                                      <p:by>
                                        <p:hsl h="10842353" s="0" l="0"/>
                                      </p:by>
                                    </p:animClr>
                                    <p:set>
                                      <p:cBhvr>
                                        <p:cTn id="61" dur="500" fill="hold"/>
                                        <p:tgtEl>
                                          <p:spTgt spid="39"/>
                                        </p:tgtEl>
                                        <p:attrNameLst>
                                          <p:attrName>fill.type</p:attrName>
                                        </p:attrNameLst>
                                      </p:cBhvr>
                                      <p:to>
                                        <p:strVal val="solid"/>
                                      </p:to>
                                    </p:set>
                                  </p:childTnLst>
                                </p:cTn>
                              </p:par>
                              <p:par>
                                <p:cTn id="62" presetID="23" presetClass="emph" presetSubtype="0" fill="hold" grpId="1" nodeType="withEffect">
                                  <p:stCondLst>
                                    <p:cond delay="0"/>
                                  </p:stCondLst>
                                  <p:childTnLst>
                                    <p:animClr clrSpc="hsl" dir="cw">
                                      <p:cBhvr override="childStyle">
                                        <p:cTn id="63" dur="500" fill="hold"/>
                                        <p:tgtEl>
                                          <p:spTgt spid="40"/>
                                        </p:tgtEl>
                                        <p:attrNameLst>
                                          <p:attrName>style.color</p:attrName>
                                        </p:attrNameLst>
                                      </p:cBhvr>
                                      <p:by>
                                        <p:hsl h="10842353" s="0" l="0"/>
                                      </p:by>
                                    </p:animClr>
                                    <p:animClr clrSpc="hsl" dir="cw">
                                      <p:cBhvr>
                                        <p:cTn id="64" dur="500" fill="hold"/>
                                        <p:tgtEl>
                                          <p:spTgt spid="40"/>
                                        </p:tgtEl>
                                        <p:attrNameLst>
                                          <p:attrName>fillcolor</p:attrName>
                                        </p:attrNameLst>
                                      </p:cBhvr>
                                      <p:by>
                                        <p:hsl h="10842353" s="0" l="0"/>
                                      </p:by>
                                    </p:animClr>
                                    <p:animClr clrSpc="hsl" dir="cw">
                                      <p:cBhvr>
                                        <p:cTn id="65" dur="500" fill="hold"/>
                                        <p:tgtEl>
                                          <p:spTgt spid="40"/>
                                        </p:tgtEl>
                                        <p:attrNameLst>
                                          <p:attrName>stroke.color</p:attrName>
                                        </p:attrNameLst>
                                      </p:cBhvr>
                                      <p:by>
                                        <p:hsl h="10842353" s="0" l="0"/>
                                      </p:by>
                                    </p:animClr>
                                    <p:set>
                                      <p:cBhvr>
                                        <p:cTn id="66" dur="500" fill="hold"/>
                                        <p:tgtEl>
                                          <p:spTgt spid="40"/>
                                        </p:tgtEl>
                                        <p:attrNameLst>
                                          <p:attrName>fill.type</p:attrName>
                                        </p:attrNameLst>
                                      </p:cBhvr>
                                      <p:to>
                                        <p:strVal val="solid"/>
                                      </p:to>
                                    </p:set>
                                  </p:childTnLst>
                                </p:cTn>
                              </p:par>
                              <p:par>
                                <p:cTn id="67" presetID="23" presetClass="emph" presetSubtype="0" fill="hold" grpId="1" nodeType="withEffect">
                                  <p:stCondLst>
                                    <p:cond delay="0"/>
                                  </p:stCondLst>
                                  <p:childTnLst>
                                    <p:animClr clrSpc="hsl" dir="cw">
                                      <p:cBhvr override="childStyle">
                                        <p:cTn id="68" dur="500" fill="hold"/>
                                        <p:tgtEl>
                                          <p:spTgt spid="38"/>
                                        </p:tgtEl>
                                        <p:attrNameLst>
                                          <p:attrName>style.color</p:attrName>
                                        </p:attrNameLst>
                                      </p:cBhvr>
                                      <p:by>
                                        <p:hsl h="10842353" s="0" l="0"/>
                                      </p:by>
                                    </p:animClr>
                                    <p:animClr clrSpc="hsl" dir="cw">
                                      <p:cBhvr>
                                        <p:cTn id="69" dur="500" fill="hold"/>
                                        <p:tgtEl>
                                          <p:spTgt spid="38"/>
                                        </p:tgtEl>
                                        <p:attrNameLst>
                                          <p:attrName>fillcolor</p:attrName>
                                        </p:attrNameLst>
                                      </p:cBhvr>
                                      <p:by>
                                        <p:hsl h="10842353" s="0" l="0"/>
                                      </p:by>
                                    </p:animClr>
                                    <p:animClr clrSpc="hsl" dir="cw">
                                      <p:cBhvr>
                                        <p:cTn id="70" dur="500" fill="hold"/>
                                        <p:tgtEl>
                                          <p:spTgt spid="38"/>
                                        </p:tgtEl>
                                        <p:attrNameLst>
                                          <p:attrName>stroke.color</p:attrName>
                                        </p:attrNameLst>
                                      </p:cBhvr>
                                      <p:by>
                                        <p:hsl h="10842353" s="0" l="0"/>
                                      </p:by>
                                    </p:animClr>
                                    <p:set>
                                      <p:cBhvr>
                                        <p:cTn id="71" dur="500" fill="hold"/>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P spid="34"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8E7DC5-5888-4941-BC53-B5D57BFA6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442" y="133847"/>
            <a:ext cx="4583288" cy="2152153"/>
          </a:xfrm>
          <a:prstGeom prst="rect">
            <a:avLst/>
          </a:prstGeom>
        </p:spPr>
      </p:pic>
      <p:sp>
        <p:nvSpPr>
          <p:cNvPr id="2" name="Title 1">
            <a:extLst>
              <a:ext uri="{FF2B5EF4-FFF2-40B4-BE49-F238E27FC236}">
                <a16:creationId xmlns:a16="http://schemas.microsoft.com/office/drawing/2014/main" id="{B85B2307-58E8-4851-AA1E-958146483641}"/>
              </a:ext>
            </a:extLst>
          </p:cNvPr>
          <p:cNvSpPr>
            <a:spLocks noGrp="1"/>
          </p:cNvSpPr>
          <p:nvPr>
            <p:ph type="title"/>
          </p:nvPr>
        </p:nvSpPr>
        <p:spPr/>
        <p:txBody>
          <a:bodyPr/>
          <a:lstStyle/>
          <a:p>
            <a:r>
              <a:rPr lang="en-US" dirty="0"/>
              <a:t>HDFS, </a:t>
            </a:r>
            <a:r>
              <a:rPr lang="en-US" dirty="0" err="1"/>
              <a:t>Ceph</a:t>
            </a:r>
            <a:endParaRPr lang="en-US" dirty="0"/>
          </a:p>
        </p:txBody>
      </p:sp>
      <p:sp>
        <p:nvSpPr>
          <p:cNvPr id="3" name="Content Placeholder 2">
            <a:extLst>
              <a:ext uri="{FF2B5EF4-FFF2-40B4-BE49-F238E27FC236}">
                <a16:creationId xmlns:a16="http://schemas.microsoft.com/office/drawing/2014/main" id="{E8922959-4A0B-4059-ACF1-472FB620615F}"/>
              </a:ext>
            </a:extLst>
          </p:cNvPr>
          <p:cNvSpPr>
            <a:spLocks noGrp="1"/>
          </p:cNvSpPr>
          <p:nvPr>
            <p:ph idx="1"/>
          </p:nvPr>
        </p:nvSpPr>
        <p:spPr/>
        <p:txBody>
          <a:bodyPr>
            <a:normAutofit fontScale="85000" lnSpcReduction="20000"/>
          </a:bodyPr>
          <a:lstStyle/>
          <a:p>
            <a:r>
              <a:rPr lang="en-US" dirty="0"/>
              <a:t>These are examples of open-source cloud computing file systems that use a GFS-like architecture: different implementation, same idea</a:t>
            </a:r>
          </a:p>
          <a:p>
            <a:endParaRPr lang="en-US" dirty="0"/>
          </a:p>
          <a:p>
            <a:r>
              <a:rPr lang="en-US" dirty="0"/>
              <a:t>They employ the “POSIX” file system API.  Very standard.</a:t>
            </a:r>
          </a:p>
          <a:p>
            <a:pPr>
              <a:buFont typeface="Wingdings" panose="05000000000000000000" pitchFamily="2" charset="2"/>
              <a:buChar char="Ø"/>
            </a:pPr>
            <a:r>
              <a:rPr lang="en-US" dirty="0"/>
              <a:t>  But they do have a form of “time based” snapshot</a:t>
            </a:r>
          </a:p>
          <a:p>
            <a:pPr>
              <a:buFont typeface="Wingdings" panose="05000000000000000000" pitchFamily="2" charset="2"/>
              <a:buChar char="Ø"/>
            </a:pPr>
            <a:r>
              <a:rPr lang="en-US" dirty="0"/>
              <a:t>  You can ask the system to remember the file system as of 10:13pm on </a:t>
            </a:r>
            <a:br>
              <a:rPr lang="en-US" dirty="0"/>
            </a:br>
            <a:r>
              <a:rPr lang="en-US" dirty="0"/>
              <a:t>    Tuesday, and they create a read-only folder with that data in it.</a:t>
            </a:r>
          </a:p>
          <a:p>
            <a:endParaRPr lang="en-US" dirty="0"/>
          </a:p>
          <a:p>
            <a:r>
              <a:rPr lang="en-US" dirty="0" err="1"/>
              <a:t>Ceph</a:t>
            </a:r>
            <a:r>
              <a:rPr lang="en-US" dirty="0"/>
              <a:t> goes a little further: it also extends POSIX with new object-oriented features.  In </a:t>
            </a:r>
            <a:r>
              <a:rPr lang="en-US" dirty="0" err="1"/>
              <a:t>Ceph</a:t>
            </a:r>
            <a:r>
              <a:rPr lang="en-US" dirty="0"/>
              <a:t>, data isn’t just bytes, but is understood to be stored versions of objects.</a:t>
            </a:r>
          </a:p>
        </p:txBody>
      </p:sp>
      <p:sp>
        <p:nvSpPr>
          <p:cNvPr id="4" name="Footer Placeholder 3">
            <a:extLst>
              <a:ext uri="{FF2B5EF4-FFF2-40B4-BE49-F238E27FC236}">
                <a16:creationId xmlns:a16="http://schemas.microsoft.com/office/drawing/2014/main" id="{C6378CEA-1B11-4B6F-90F8-93ECFA26F823}"/>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916A069F-7D31-4A42-8253-3336C72510C6}"/>
              </a:ext>
            </a:extLst>
          </p:cNvPr>
          <p:cNvSpPr>
            <a:spLocks noGrp="1"/>
          </p:cNvSpPr>
          <p:nvPr>
            <p:ph type="sldNum" sz="quarter" idx="12"/>
          </p:nvPr>
        </p:nvSpPr>
        <p:spPr/>
        <p:txBody>
          <a:bodyPr/>
          <a:lstStyle/>
          <a:p>
            <a:fld id="{3C974458-8A97-4835-BF79-1FB6D7856C21}" type="slidenum">
              <a:rPr lang="en-US" smtClean="0"/>
              <a:t>18</a:t>
            </a:fld>
            <a:endParaRPr lang="en-US"/>
          </a:p>
        </p:txBody>
      </p:sp>
      <p:sp>
        <p:nvSpPr>
          <p:cNvPr id="6" name="TextBox 5">
            <a:extLst>
              <a:ext uri="{FF2B5EF4-FFF2-40B4-BE49-F238E27FC236}">
                <a16:creationId xmlns:a16="http://schemas.microsoft.com/office/drawing/2014/main" id="{11B946F9-524F-41E5-98A0-BE113C7CF500}"/>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pic>
        <p:nvPicPr>
          <p:cNvPr id="9" name="Picture 8">
            <a:extLst>
              <a:ext uri="{FF2B5EF4-FFF2-40B4-BE49-F238E27FC236}">
                <a16:creationId xmlns:a16="http://schemas.microsoft.com/office/drawing/2014/main" id="{525B01A4-0D9B-488A-A67C-298FDB67787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80219" y="18175"/>
            <a:ext cx="1526240" cy="1898493"/>
          </a:xfrm>
          <a:prstGeom prst="rect">
            <a:avLst/>
          </a:prstGeom>
        </p:spPr>
      </p:pic>
    </p:spTree>
    <p:extLst>
      <p:ext uri="{BB962C8B-B14F-4D97-AF65-F5344CB8AC3E}">
        <p14:creationId xmlns:p14="http://schemas.microsoft.com/office/powerpoint/2010/main" val="286647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7C17-6791-4D1E-9388-44F331505F5B}"/>
              </a:ext>
            </a:extLst>
          </p:cNvPr>
          <p:cNvSpPr>
            <a:spLocks noGrp="1"/>
          </p:cNvSpPr>
          <p:nvPr>
            <p:ph type="title"/>
          </p:nvPr>
        </p:nvSpPr>
        <p:spPr/>
        <p:txBody>
          <a:bodyPr/>
          <a:lstStyle/>
          <a:p>
            <a:r>
              <a:rPr lang="en-US" dirty="0"/>
              <a:t>Issues for using these in Fog settings</a:t>
            </a:r>
          </a:p>
        </p:txBody>
      </p:sp>
      <p:sp>
        <p:nvSpPr>
          <p:cNvPr id="3" name="Content Placeholder 2">
            <a:extLst>
              <a:ext uri="{FF2B5EF4-FFF2-40B4-BE49-F238E27FC236}">
                <a16:creationId xmlns:a16="http://schemas.microsoft.com/office/drawing/2014/main" id="{11A4502D-2E4B-43F8-AC6C-D1D18D5856A2}"/>
              </a:ext>
            </a:extLst>
          </p:cNvPr>
          <p:cNvSpPr>
            <a:spLocks noGrp="1"/>
          </p:cNvSpPr>
          <p:nvPr>
            <p:ph idx="1"/>
          </p:nvPr>
        </p:nvSpPr>
        <p:spPr>
          <a:xfrm>
            <a:off x="892243" y="1934308"/>
            <a:ext cx="10786872" cy="4023360"/>
          </a:xfrm>
        </p:spPr>
        <p:txBody>
          <a:bodyPr>
            <a:normAutofit fontScale="85000" lnSpcReduction="20000"/>
          </a:bodyPr>
          <a:lstStyle/>
          <a:p>
            <a:pPr marL="0" indent="0">
              <a:buNone/>
            </a:pPr>
            <a:r>
              <a:rPr lang="en-US" dirty="0"/>
              <a:t>Storing large amounts of data can take a long time.</a:t>
            </a:r>
          </a:p>
          <a:p>
            <a:pPr>
              <a:buFont typeface="Wingdings" panose="05000000000000000000" pitchFamily="2" charset="2"/>
              <a:buChar char="Ø"/>
            </a:pPr>
            <a:r>
              <a:rPr lang="en-US" dirty="0"/>
              <a:t>  Writing bytes to disk is limited by network and disk transfer speeds</a:t>
            </a:r>
          </a:p>
          <a:p>
            <a:pPr>
              <a:buFont typeface="Wingdings" panose="05000000000000000000" pitchFamily="2" charset="2"/>
              <a:buChar char="Ø"/>
            </a:pPr>
            <a:r>
              <a:rPr lang="en-US" dirty="0"/>
              <a:t>  One of the main reasons the back-end runs with long delays</a:t>
            </a:r>
          </a:p>
          <a:p>
            <a:pPr marL="0" indent="0">
              <a:buNone/>
            </a:pPr>
            <a:endParaRPr lang="en-US" dirty="0"/>
          </a:p>
          <a:p>
            <a:pPr marL="0" indent="0">
              <a:buNone/>
            </a:pPr>
            <a:r>
              <a:rPr lang="en-US" dirty="0"/>
              <a:t>But in fog settings, concentrators must respond with small real-time delays</a:t>
            </a:r>
          </a:p>
          <a:p>
            <a:pPr>
              <a:buFont typeface="Wingdings" panose="05000000000000000000" pitchFamily="2" charset="2"/>
              <a:buChar char="Ø"/>
            </a:pPr>
            <a:r>
              <a:rPr lang="en-US" dirty="0"/>
              <a:t>  Time matters when objects are in motion… we have deadlines…</a:t>
            </a:r>
          </a:p>
          <a:p>
            <a:pPr marL="0" indent="0">
              <a:buNone/>
            </a:pPr>
            <a:endParaRPr lang="en-US" dirty="0"/>
          </a:p>
          <a:p>
            <a:pPr marL="0" indent="0">
              <a:buNone/>
            </a:pPr>
            <a:r>
              <a:rPr lang="en-US" dirty="0"/>
              <a:t>A further issue: With GFS, HDFS and </a:t>
            </a:r>
            <a:r>
              <a:rPr lang="en-US" dirty="0" err="1"/>
              <a:t>Ceph</a:t>
            </a:r>
            <a:r>
              <a:rPr lang="en-US" dirty="0"/>
              <a:t>, files have low “temporal quality”</a:t>
            </a:r>
          </a:p>
          <a:p>
            <a:pPr>
              <a:buFont typeface="Wingdings" panose="05000000000000000000" pitchFamily="2" charset="2"/>
              <a:buChar char="Ø"/>
            </a:pPr>
            <a:r>
              <a:rPr lang="en-US" dirty="0"/>
              <a:t>  Gets back to </a:t>
            </a:r>
            <a:r>
              <a:rPr lang="en-US" dirty="0" err="1"/>
              <a:t>Lamport’s</a:t>
            </a:r>
            <a:r>
              <a:rPr lang="en-US" dirty="0"/>
              <a:t> ideas about consistent cuts and snapshots</a:t>
            </a:r>
          </a:p>
        </p:txBody>
      </p:sp>
      <p:sp>
        <p:nvSpPr>
          <p:cNvPr id="4" name="Footer Placeholder 3">
            <a:extLst>
              <a:ext uri="{FF2B5EF4-FFF2-40B4-BE49-F238E27FC236}">
                <a16:creationId xmlns:a16="http://schemas.microsoft.com/office/drawing/2014/main" id="{BA53AF66-7A46-4616-84A8-F1541374E94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E3C03D2-B1D7-4CC2-86F1-B1CB5AA0C34E}"/>
              </a:ext>
            </a:extLst>
          </p:cNvPr>
          <p:cNvSpPr>
            <a:spLocks noGrp="1"/>
          </p:cNvSpPr>
          <p:nvPr>
            <p:ph type="sldNum" sz="quarter" idx="12"/>
          </p:nvPr>
        </p:nvSpPr>
        <p:spPr/>
        <p:txBody>
          <a:bodyPr/>
          <a:lstStyle/>
          <a:p>
            <a:fld id="{3C974458-8A97-4835-BF79-1FB6D7856C21}" type="slidenum">
              <a:rPr lang="en-US" smtClean="0"/>
              <a:t>19</a:t>
            </a:fld>
            <a:endParaRPr lang="en-US"/>
          </a:p>
        </p:txBody>
      </p:sp>
      <p:sp>
        <p:nvSpPr>
          <p:cNvPr id="6" name="TextBox 5">
            <a:extLst>
              <a:ext uri="{FF2B5EF4-FFF2-40B4-BE49-F238E27FC236}">
                <a16:creationId xmlns:a16="http://schemas.microsoft.com/office/drawing/2014/main" id="{1588162A-1E6A-48D1-AC4A-3556F5713B3C}"/>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126254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1AE8-8748-4B68-A74A-78CA475D6400}"/>
              </a:ext>
            </a:extLst>
          </p:cNvPr>
          <p:cNvSpPr>
            <a:spLocks noGrp="1"/>
          </p:cNvSpPr>
          <p:nvPr>
            <p:ph type="title"/>
          </p:nvPr>
        </p:nvSpPr>
        <p:spPr/>
        <p:txBody>
          <a:bodyPr/>
          <a:lstStyle/>
          <a:p>
            <a:r>
              <a:rPr lang="en-US" dirty="0"/>
              <a:t>Today’s Topic: Consistency + Big data</a:t>
            </a:r>
          </a:p>
        </p:txBody>
      </p:sp>
      <p:sp>
        <p:nvSpPr>
          <p:cNvPr id="3" name="Content Placeholder 2">
            <a:extLst>
              <a:ext uri="{FF2B5EF4-FFF2-40B4-BE49-F238E27FC236}">
                <a16:creationId xmlns:a16="http://schemas.microsoft.com/office/drawing/2014/main" id="{54D2E4D2-CBF6-4883-89A3-F1D3375E2193}"/>
              </a:ext>
            </a:extLst>
          </p:cNvPr>
          <p:cNvSpPr>
            <a:spLocks noGrp="1"/>
          </p:cNvSpPr>
          <p:nvPr>
            <p:ph idx="1"/>
          </p:nvPr>
        </p:nvSpPr>
        <p:spPr/>
        <p:txBody>
          <a:bodyPr>
            <a:normAutofit/>
          </a:bodyPr>
          <a:lstStyle/>
          <a:p>
            <a:r>
              <a:rPr lang="en-US" dirty="0"/>
              <a:t>Goal was rapid responses (sub 100ms) for cloud-hosted apps.</a:t>
            </a:r>
          </a:p>
          <a:p>
            <a:endParaRPr lang="en-US" dirty="0"/>
          </a:p>
          <a:p>
            <a:r>
              <a:rPr lang="en-US" dirty="0"/>
              <a:t>CAP told us: </a:t>
            </a:r>
            <a:r>
              <a:rPr lang="en-US" i="1" dirty="0"/>
              <a:t>To get fast response, have lots of servers that do the whole job</a:t>
            </a:r>
            <a:endParaRPr lang="en-US" dirty="0"/>
          </a:p>
          <a:p>
            <a:pPr>
              <a:buFont typeface="Wingdings" panose="05000000000000000000" pitchFamily="2" charset="2"/>
              <a:buChar char="Ø"/>
            </a:pPr>
            <a:r>
              <a:rPr lang="en-US" dirty="0"/>
              <a:t>  Cache data, don’t worry about staleness</a:t>
            </a:r>
          </a:p>
          <a:p>
            <a:pPr>
              <a:buFont typeface="Wingdings" panose="05000000000000000000" pitchFamily="2" charset="2"/>
              <a:buChar char="Ø"/>
            </a:pPr>
            <a:r>
              <a:rPr lang="en-US" dirty="0"/>
              <a:t>  The DHT approach lets us build huge caches shared among the servers.</a:t>
            </a:r>
          </a:p>
          <a:p>
            <a:pPr>
              <a:buFont typeface="Wingdings" panose="05000000000000000000" pitchFamily="2" charset="2"/>
              <a:buChar char="Ø"/>
            </a:pPr>
            <a:endParaRPr lang="en-US" dirty="0"/>
          </a:p>
          <a:p>
            <a:r>
              <a:rPr lang="en-US" dirty="0"/>
              <a:t>Voila!  Instant scalability!  </a:t>
            </a:r>
            <a:r>
              <a:rPr lang="en-US" i="1" dirty="0"/>
              <a:t>But we often serve up stale data.</a:t>
            </a:r>
          </a:p>
        </p:txBody>
      </p:sp>
      <p:sp>
        <p:nvSpPr>
          <p:cNvPr id="4" name="Footer Placeholder 3">
            <a:extLst>
              <a:ext uri="{FF2B5EF4-FFF2-40B4-BE49-F238E27FC236}">
                <a16:creationId xmlns:a16="http://schemas.microsoft.com/office/drawing/2014/main" id="{8F36C5FF-44D8-45C4-832F-40904E11995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820052F-25B3-4304-BEA2-A0F6A831D7E6}"/>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2728158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C16997-F20F-42D2-87AD-1AD64F056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063" y="2286000"/>
            <a:ext cx="4024648" cy="4024648"/>
          </a:xfrm>
          <a:prstGeom prst="rect">
            <a:avLst/>
          </a:prstGeom>
        </p:spPr>
      </p:pic>
      <p:sp>
        <p:nvSpPr>
          <p:cNvPr id="2" name="Title 1">
            <a:extLst>
              <a:ext uri="{FF2B5EF4-FFF2-40B4-BE49-F238E27FC236}">
                <a16:creationId xmlns:a16="http://schemas.microsoft.com/office/drawing/2014/main" id="{1F83EF15-DB8B-4C24-871F-072E4247B4F7}"/>
              </a:ext>
            </a:extLst>
          </p:cNvPr>
          <p:cNvSpPr>
            <a:spLocks noGrp="1"/>
          </p:cNvSpPr>
          <p:nvPr>
            <p:ph type="title"/>
          </p:nvPr>
        </p:nvSpPr>
        <p:spPr/>
        <p:txBody>
          <a:bodyPr/>
          <a:lstStyle/>
          <a:p>
            <a:r>
              <a:rPr lang="en-US" dirty="0"/>
              <a:t>An Experiment we tried</a:t>
            </a:r>
          </a:p>
        </p:txBody>
      </p:sp>
      <p:sp>
        <p:nvSpPr>
          <p:cNvPr id="3" name="Content Placeholder 2">
            <a:extLst>
              <a:ext uri="{FF2B5EF4-FFF2-40B4-BE49-F238E27FC236}">
                <a16:creationId xmlns:a16="http://schemas.microsoft.com/office/drawing/2014/main" id="{BB0E44D8-B1D6-4DE1-BED0-F54A77706F2A}"/>
              </a:ext>
            </a:extLst>
          </p:cNvPr>
          <p:cNvSpPr>
            <a:spLocks noGrp="1"/>
          </p:cNvSpPr>
          <p:nvPr>
            <p:ph idx="1"/>
          </p:nvPr>
        </p:nvSpPr>
        <p:spPr/>
        <p:txBody>
          <a:bodyPr>
            <a:normAutofit fontScale="92500" lnSpcReduction="10000"/>
          </a:bodyPr>
          <a:lstStyle/>
          <a:p>
            <a:r>
              <a:rPr lang="en-US" dirty="0"/>
              <a:t>Create a simulation of a wave in a</a:t>
            </a:r>
            <a:br>
              <a:rPr lang="en-US" dirty="0"/>
            </a:br>
            <a:r>
              <a:rPr lang="en-US" dirty="0"/>
              <a:t>fluid medium, like a lake (or a power grid), 20 frames/sec</a:t>
            </a:r>
          </a:p>
          <a:p>
            <a:r>
              <a:rPr lang="en-US" dirty="0"/>
              <a:t>Fragment into 400 “pixels”, and make a</a:t>
            </a:r>
            <a:br>
              <a:rPr lang="en-US" dirty="0"/>
            </a:br>
            <a:r>
              <a:rPr lang="en-US" dirty="0"/>
              <a:t>movie for each distinct pixel: 400 movies,</a:t>
            </a:r>
            <a:br>
              <a:rPr lang="en-US" dirty="0"/>
            </a:br>
            <a:r>
              <a:rPr lang="en-US" dirty="0"/>
              <a:t>each showing just that one tiny pixel.</a:t>
            </a:r>
          </a:p>
          <a:p>
            <a:r>
              <a:rPr lang="en-US" dirty="0"/>
              <a:t>Mimic 400 sensors streaming these to cloud</a:t>
            </a:r>
          </a:p>
          <a:p>
            <a:r>
              <a:rPr lang="en-US" dirty="0"/>
              <a:t>Store into files, 400 of them.</a:t>
            </a:r>
          </a:p>
          <a:p>
            <a:r>
              <a:rPr lang="en-US" dirty="0"/>
              <a:t>Assemble a “movie” using the file-system</a:t>
            </a:r>
            <a:br>
              <a:rPr lang="en-US" dirty="0"/>
            </a:br>
            <a:r>
              <a:rPr lang="en-US" dirty="0"/>
              <a:t>snapshot feature (“show me data at 10am”)</a:t>
            </a:r>
            <a:br>
              <a:rPr lang="en-US" dirty="0"/>
            </a:br>
            <a:r>
              <a:rPr lang="en-US" dirty="0"/>
              <a:t>and then gluing the data into 5 frames per/sec</a:t>
            </a:r>
          </a:p>
        </p:txBody>
      </p:sp>
      <p:sp>
        <p:nvSpPr>
          <p:cNvPr id="4" name="Footer Placeholder 3">
            <a:extLst>
              <a:ext uri="{FF2B5EF4-FFF2-40B4-BE49-F238E27FC236}">
                <a16:creationId xmlns:a16="http://schemas.microsoft.com/office/drawing/2014/main" id="{F5463FF5-6CE6-41E9-8664-026E83851A9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D0C4897-2BEF-41A3-A2E6-ADF21DBFD897}"/>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20035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3955-29B4-43F7-8D77-0217240D3F6D}"/>
              </a:ext>
            </a:extLst>
          </p:cNvPr>
          <p:cNvSpPr>
            <a:spLocks noGrp="1"/>
          </p:cNvSpPr>
          <p:nvPr>
            <p:ph type="title"/>
          </p:nvPr>
        </p:nvSpPr>
        <p:spPr/>
        <p:txBody>
          <a:bodyPr/>
          <a:lstStyle/>
          <a:p>
            <a:r>
              <a:rPr lang="en-US" dirty="0"/>
              <a:t>For example</a:t>
            </a:r>
          </a:p>
        </p:txBody>
      </p:sp>
      <p:sp>
        <p:nvSpPr>
          <p:cNvPr id="4" name="Footer Placeholder 3">
            <a:extLst>
              <a:ext uri="{FF2B5EF4-FFF2-40B4-BE49-F238E27FC236}">
                <a16:creationId xmlns:a16="http://schemas.microsoft.com/office/drawing/2014/main" id="{C486A565-2070-481E-A1C0-87D593F844B6}"/>
              </a:ext>
            </a:extLst>
          </p:cNvPr>
          <p:cNvSpPr>
            <a:spLocks noGrp="1"/>
          </p:cNvSpPr>
          <p:nvPr>
            <p:ph type="ftr" sz="quarter" idx="11"/>
          </p:nvPr>
        </p:nvSpPr>
        <p:spPr>
          <a:xfrm>
            <a:off x="4716896" y="4822134"/>
            <a:ext cx="5901459" cy="274320"/>
          </a:xfrm>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81EA1D0-51A2-4B24-A776-24829006DF0B}"/>
              </a:ext>
            </a:extLst>
          </p:cNvPr>
          <p:cNvSpPr>
            <a:spLocks noGrp="1"/>
          </p:cNvSpPr>
          <p:nvPr>
            <p:ph type="sldNum" sz="quarter" idx="12"/>
          </p:nvPr>
        </p:nvSpPr>
        <p:spPr/>
        <p:txBody>
          <a:bodyPr/>
          <a:lstStyle/>
          <a:p>
            <a:fld id="{3C974458-8A97-4835-BF79-1FB6D7856C21}" type="slidenum">
              <a:rPr lang="en-US" smtClean="0"/>
              <a:t>21</a:t>
            </a:fld>
            <a:endParaRPr lang="en-US"/>
          </a:p>
        </p:txBody>
      </p:sp>
      <p:pic>
        <p:nvPicPr>
          <p:cNvPr id="7" name="Picture 6">
            <a:extLst>
              <a:ext uri="{FF2B5EF4-FFF2-40B4-BE49-F238E27FC236}">
                <a16:creationId xmlns:a16="http://schemas.microsoft.com/office/drawing/2014/main" id="{7D6FE54A-C44C-4F17-AEDF-A4C763BEE4AA}"/>
              </a:ext>
            </a:extLst>
          </p:cNvPr>
          <p:cNvPicPr>
            <a:picLocks noChangeAspect="1"/>
          </p:cNvPicPr>
          <p:nvPr/>
        </p:nvPicPr>
        <p:blipFill>
          <a:blip r:embed="rId3"/>
          <a:stretch>
            <a:fillRect/>
          </a:stretch>
        </p:blipFill>
        <p:spPr>
          <a:xfrm>
            <a:off x="8071206" y="2366323"/>
            <a:ext cx="4029805" cy="4023709"/>
          </a:xfrm>
          <a:prstGeom prst="rect">
            <a:avLst/>
          </a:prstGeom>
        </p:spPr>
      </p:pic>
      <p:cxnSp>
        <p:nvCxnSpPr>
          <p:cNvPr id="9" name="Straight Arrow Connector 8">
            <a:extLst>
              <a:ext uri="{FF2B5EF4-FFF2-40B4-BE49-F238E27FC236}">
                <a16:creationId xmlns:a16="http://schemas.microsoft.com/office/drawing/2014/main" id="{C7EFD5D4-8384-4DA1-B3B1-804F14EFFBA0}"/>
              </a:ext>
            </a:extLst>
          </p:cNvPr>
          <p:cNvCxnSpPr>
            <a:cxnSpLocks/>
          </p:cNvCxnSpPr>
          <p:nvPr/>
        </p:nvCxnSpPr>
        <p:spPr>
          <a:xfrm flipH="1" flipV="1">
            <a:off x="5886450" y="3048000"/>
            <a:ext cx="3690628" cy="146264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0474E7-39F9-4EB9-9FFB-0701D2A84E5C}"/>
              </a:ext>
            </a:extLst>
          </p:cNvPr>
          <p:cNvSpPr/>
          <p:nvPr/>
        </p:nvSpPr>
        <p:spPr>
          <a:xfrm rot="17630681">
            <a:off x="9576134" y="4502100"/>
            <a:ext cx="93943" cy="5912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723BC9-0683-4741-ADAD-4BB088773022}"/>
              </a:ext>
            </a:extLst>
          </p:cNvPr>
          <p:cNvSpPr/>
          <p:nvPr/>
        </p:nvSpPr>
        <p:spPr>
          <a:xfrm>
            <a:off x="4842932" y="24384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423377-9DCE-439F-88AC-B609270B9ED9}"/>
              </a:ext>
            </a:extLst>
          </p:cNvPr>
          <p:cNvSpPr/>
          <p:nvPr/>
        </p:nvSpPr>
        <p:spPr>
          <a:xfrm>
            <a:off x="4995332" y="25908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6860F3-1F81-4ECF-9765-B3630690C389}"/>
              </a:ext>
            </a:extLst>
          </p:cNvPr>
          <p:cNvSpPr/>
          <p:nvPr/>
        </p:nvSpPr>
        <p:spPr>
          <a:xfrm>
            <a:off x="5147732" y="27432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6B05F1-F2C2-47D2-8C27-5B153F464AA2}"/>
              </a:ext>
            </a:extLst>
          </p:cNvPr>
          <p:cNvSpPr/>
          <p:nvPr/>
        </p:nvSpPr>
        <p:spPr>
          <a:xfrm>
            <a:off x="5300132" y="28956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26F8A9-7298-43C1-B85B-5623845B742C}"/>
              </a:ext>
            </a:extLst>
          </p:cNvPr>
          <p:cNvSpPr/>
          <p:nvPr/>
        </p:nvSpPr>
        <p:spPr>
          <a:xfrm>
            <a:off x="5452532" y="30480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17ED1E-D781-4BDB-9F20-7342B5593870}"/>
              </a:ext>
            </a:extLst>
          </p:cNvPr>
          <p:cNvSpPr/>
          <p:nvPr/>
        </p:nvSpPr>
        <p:spPr>
          <a:xfrm>
            <a:off x="5604932" y="32004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17244B-9917-45EC-9508-FAD6314794A2}"/>
              </a:ext>
            </a:extLst>
          </p:cNvPr>
          <p:cNvSpPr/>
          <p:nvPr/>
        </p:nvSpPr>
        <p:spPr>
          <a:xfrm>
            <a:off x="5757332" y="33528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04CC046-1643-479D-8B9A-4293D1B92173}"/>
              </a:ext>
            </a:extLst>
          </p:cNvPr>
          <p:cNvSpPr/>
          <p:nvPr/>
        </p:nvSpPr>
        <p:spPr>
          <a:xfrm>
            <a:off x="5909732" y="35052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C46621-F818-47E3-878C-5F52F293DBB3}"/>
              </a:ext>
            </a:extLst>
          </p:cNvPr>
          <p:cNvSpPr/>
          <p:nvPr/>
        </p:nvSpPr>
        <p:spPr>
          <a:xfrm>
            <a:off x="6062132" y="36576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51CF51A-1134-407C-9C8A-4C75FC5EB625}"/>
              </a:ext>
            </a:extLst>
          </p:cNvPr>
          <p:cNvSpPr/>
          <p:nvPr/>
        </p:nvSpPr>
        <p:spPr>
          <a:xfrm>
            <a:off x="6214532" y="3810000"/>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0F9F692-8E59-4DE4-B6F3-55615D2B7072}"/>
              </a:ext>
            </a:extLst>
          </p:cNvPr>
          <p:cNvSpPr txBox="1"/>
          <p:nvPr/>
        </p:nvSpPr>
        <p:spPr>
          <a:xfrm>
            <a:off x="4572000" y="4267200"/>
            <a:ext cx="2943225" cy="2031325"/>
          </a:xfrm>
          <a:prstGeom prst="rect">
            <a:avLst/>
          </a:prstGeom>
          <a:noFill/>
        </p:spPr>
        <p:txBody>
          <a:bodyPr wrap="square" rtlCol="0">
            <a:spAutoFit/>
          </a:bodyPr>
          <a:lstStyle/>
          <a:p>
            <a:pPr algn="ctr"/>
            <a:r>
              <a:rPr lang="en-US" dirty="0"/>
              <a:t>The file for this pixel might include these images.  If you turned them into a movie, it would show a little box moving, like a floating piece of paper bobbing up and down in the lake.</a:t>
            </a:r>
          </a:p>
        </p:txBody>
      </p:sp>
      <p:sp>
        <p:nvSpPr>
          <p:cNvPr id="25" name="Left Brace 24">
            <a:extLst>
              <a:ext uri="{FF2B5EF4-FFF2-40B4-BE49-F238E27FC236}">
                <a16:creationId xmlns:a16="http://schemas.microsoft.com/office/drawing/2014/main" id="{21335AF9-C708-495F-BD7F-6EC462EC3BF3}"/>
              </a:ext>
            </a:extLst>
          </p:cNvPr>
          <p:cNvSpPr/>
          <p:nvPr/>
        </p:nvSpPr>
        <p:spPr>
          <a:xfrm>
            <a:off x="4240211" y="2366323"/>
            <a:ext cx="409575" cy="2034227"/>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9190E36E-5765-45ED-AC1E-8D9004C8A791}"/>
              </a:ext>
            </a:extLst>
          </p:cNvPr>
          <p:cNvSpPr txBox="1"/>
          <p:nvPr/>
        </p:nvSpPr>
        <p:spPr>
          <a:xfrm>
            <a:off x="2623799" y="2975866"/>
            <a:ext cx="1704615" cy="369332"/>
          </a:xfrm>
          <a:prstGeom prst="rect">
            <a:avLst/>
          </a:prstGeom>
          <a:noFill/>
        </p:spPr>
        <p:txBody>
          <a:bodyPr wrap="square" rtlCol="0">
            <a:spAutoFit/>
          </a:bodyPr>
          <a:lstStyle/>
          <a:p>
            <a:pPr algn="ctr"/>
            <a:r>
              <a:rPr lang="en-US" dirty="0"/>
              <a:t>5 fps…  20 fps</a:t>
            </a:r>
          </a:p>
        </p:txBody>
      </p:sp>
      <p:sp>
        <p:nvSpPr>
          <p:cNvPr id="27" name="Rectangle 26">
            <a:extLst>
              <a:ext uri="{FF2B5EF4-FFF2-40B4-BE49-F238E27FC236}">
                <a16:creationId xmlns:a16="http://schemas.microsoft.com/office/drawing/2014/main" id="{8980F665-E8E5-43AE-8DA0-55342C67BD30}"/>
              </a:ext>
            </a:extLst>
          </p:cNvPr>
          <p:cNvSpPr/>
          <p:nvPr/>
        </p:nvSpPr>
        <p:spPr>
          <a:xfrm flipH="1">
            <a:off x="684993" y="2487028"/>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4C1EA00-C1E6-4C70-85FB-B5942BA0943F}"/>
              </a:ext>
            </a:extLst>
          </p:cNvPr>
          <p:cNvSpPr/>
          <p:nvPr/>
        </p:nvSpPr>
        <p:spPr>
          <a:xfrm flipH="1">
            <a:off x="837393" y="26394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EA4228-D8E3-490F-8148-16F050812FAC}"/>
              </a:ext>
            </a:extLst>
          </p:cNvPr>
          <p:cNvSpPr/>
          <p:nvPr/>
        </p:nvSpPr>
        <p:spPr>
          <a:xfrm flipH="1">
            <a:off x="989793" y="27918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97059C8-345F-4FEA-B192-67CE5F57C217}"/>
              </a:ext>
            </a:extLst>
          </p:cNvPr>
          <p:cNvSpPr/>
          <p:nvPr/>
        </p:nvSpPr>
        <p:spPr>
          <a:xfrm flipH="1">
            <a:off x="1142193" y="29442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C6A99C5-E715-4C80-945A-E60876C8BBF2}"/>
              </a:ext>
            </a:extLst>
          </p:cNvPr>
          <p:cNvSpPr/>
          <p:nvPr/>
        </p:nvSpPr>
        <p:spPr>
          <a:xfrm flipH="1">
            <a:off x="1294593" y="3096628"/>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75D82B2-3C08-4A9A-8112-BD10CD03B827}"/>
              </a:ext>
            </a:extLst>
          </p:cNvPr>
          <p:cNvSpPr/>
          <p:nvPr/>
        </p:nvSpPr>
        <p:spPr>
          <a:xfrm flipH="1">
            <a:off x="1446993" y="32490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1AAD597-00B3-4126-9453-20F310F704C2}"/>
              </a:ext>
            </a:extLst>
          </p:cNvPr>
          <p:cNvSpPr/>
          <p:nvPr/>
        </p:nvSpPr>
        <p:spPr>
          <a:xfrm flipH="1">
            <a:off x="1599393" y="34014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8F3D2A2-59D3-4C30-9A00-620181D69826}"/>
              </a:ext>
            </a:extLst>
          </p:cNvPr>
          <p:cNvSpPr/>
          <p:nvPr/>
        </p:nvSpPr>
        <p:spPr>
          <a:xfrm flipH="1">
            <a:off x="1751793" y="35538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DFC9C5D-45AF-4795-B659-58FF7C8B261B}"/>
              </a:ext>
            </a:extLst>
          </p:cNvPr>
          <p:cNvSpPr/>
          <p:nvPr/>
        </p:nvSpPr>
        <p:spPr>
          <a:xfrm flipH="1">
            <a:off x="1904193" y="3706228"/>
            <a:ext cx="433918" cy="2348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59ED6FC-2174-48EF-A171-B2BBFADDDFDB}"/>
              </a:ext>
            </a:extLst>
          </p:cNvPr>
          <p:cNvSpPr/>
          <p:nvPr/>
        </p:nvSpPr>
        <p:spPr>
          <a:xfrm flipH="1">
            <a:off x="2056593" y="3858628"/>
            <a:ext cx="433918" cy="2348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F7671423-A24B-4CAE-AB22-2E80AC3F2C10}"/>
              </a:ext>
            </a:extLst>
          </p:cNvPr>
          <p:cNvSpPr/>
          <p:nvPr/>
        </p:nvSpPr>
        <p:spPr>
          <a:xfrm flipH="1">
            <a:off x="2336793" y="2366323"/>
            <a:ext cx="409575" cy="2034227"/>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CDDA6ABD-4EBC-4796-A8A0-CE50F4594685}"/>
              </a:ext>
            </a:extLst>
          </p:cNvPr>
          <p:cNvSpPr txBox="1"/>
          <p:nvPr/>
        </p:nvSpPr>
        <p:spPr>
          <a:xfrm flipH="1">
            <a:off x="552692" y="4724893"/>
            <a:ext cx="3076332" cy="923330"/>
          </a:xfrm>
          <a:prstGeom prst="rect">
            <a:avLst/>
          </a:prstGeom>
          <a:noFill/>
        </p:spPr>
        <p:txBody>
          <a:bodyPr wrap="square" rtlCol="0">
            <a:spAutoFit/>
          </a:bodyPr>
          <a:lstStyle/>
          <a:p>
            <a:pPr algn="ctr"/>
            <a:r>
              <a:rPr lang="en-US" dirty="0"/>
              <a:t>With perfect timing accuracy and consistency, we would simply get every 4</a:t>
            </a:r>
            <a:r>
              <a:rPr lang="en-US" baseline="30000" dirty="0"/>
              <a:t>th</a:t>
            </a:r>
            <a:r>
              <a:rPr lang="en-US" dirty="0"/>
              <a:t> frame</a:t>
            </a:r>
          </a:p>
        </p:txBody>
      </p:sp>
    </p:spTree>
    <p:extLst>
      <p:ext uri="{BB962C8B-B14F-4D97-AF65-F5344CB8AC3E}">
        <p14:creationId xmlns:p14="http://schemas.microsoft.com/office/powerpoint/2010/main" val="362755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94F4-D49C-4181-A81D-6806FA4E427B}"/>
              </a:ext>
            </a:extLst>
          </p:cNvPr>
          <p:cNvSpPr>
            <a:spLocks noGrp="1"/>
          </p:cNvSpPr>
          <p:nvPr>
            <p:ph type="title"/>
          </p:nvPr>
        </p:nvSpPr>
        <p:spPr/>
        <p:txBody>
          <a:bodyPr/>
          <a:lstStyle/>
          <a:p>
            <a:r>
              <a:rPr lang="en-US" dirty="0"/>
              <a:t>What can go wrong?</a:t>
            </a:r>
          </a:p>
        </p:txBody>
      </p:sp>
      <p:sp>
        <p:nvSpPr>
          <p:cNvPr id="3" name="Content Placeholder 2">
            <a:extLst>
              <a:ext uri="{FF2B5EF4-FFF2-40B4-BE49-F238E27FC236}">
                <a16:creationId xmlns:a16="http://schemas.microsoft.com/office/drawing/2014/main" id="{D2C6E120-13D4-4AAF-B584-3F85CE97B9F1}"/>
              </a:ext>
            </a:extLst>
          </p:cNvPr>
          <p:cNvSpPr>
            <a:spLocks noGrp="1"/>
          </p:cNvSpPr>
          <p:nvPr>
            <p:ph idx="1"/>
          </p:nvPr>
        </p:nvSpPr>
        <p:spPr/>
        <p:txBody>
          <a:bodyPr>
            <a:normAutofit/>
          </a:bodyPr>
          <a:lstStyle/>
          <a:p>
            <a:r>
              <a:rPr lang="en-US" dirty="0"/>
              <a:t>A sloppy snapshot might not give us every 4</a:t>
            </a:r>
            <a:r>
              <a:rPr lang="en-US" baseline="30000" dirty="0"/>
              <a:t>th</a:t>
            </a:r>
            <a:r>
              <a:rPr lang="en-US" dirty="0"/>
              <a:t> frame in a clean way.  </a:t>
            </a:r>
          </a:p>
          <a:p>
            <a:pPr>
              <a:buFont typeface="Wingdings" panose="05000000000000000000" pitchFamily="2" charset="2"/>
              <a:buChar char="Ø"/>
            </a:pPr>
            <a:r>
              <a:rPr lang="en-US" dirty="0"/>
              <a:t>  Our floating piece of paper will seem to jump erratically.</a:t>
            </a:r>
          </a:p>
          <a:p>
            <a:pPr marL="0" indent="0">
              <a:buNone/>
            </a:pPr>
            <a:endParaRPr lang="en-US" dirty="0"/>
          </a:p>
          <a:p>
            <a:pPr marL="0" indent="0">
              <a:buNone/>
            </a:pPr>
            <a:r>
              <a:rPr lang="en-US" dirty="0"/>
              <a:t>Our example is very simple, and there are no “read-then-write” events.</a:t>
            </a:r>
          </a:p>
          <a:p>
            <a:pPr>
              <a:buFont typeface="Wingdings" panose="05000000000000000000" pitchFamily="2" charset="2"/>
              <a:buChar char="Ø"/>
            </a:pPr>
            <a:r>
              <a:rPr lang="en-US" dirty="0"/>
              <a:t>  But suppose a system reads X, then computes and saves Y.   X </a:t>
            </a:r>
            <a:r>
              <a:rPr lang="en-US" dirty="0">
                <a:sym typeface="Symbol" panose="05050102010706020507" pitchFamily="18" charset="2"/>
              </a:rPr>
              <a:t> Y.</a:t>
            </a:r>
          </a:p>
          <a:p>
            <a:pPr>
              <a:buFont typeface="Wingdings" panose="05000000000000000000" pitchFamily="2" charset="2"/>
              <a:buChar char="Ø"/>
            </a:pPr>
            <a:r>
              <a:rPr lang="en-US" dirty="0">
                <a:sym typeface="Symbol" panose="05050102010706020507" pitchFamily="18" charset="2"/>
              </a:rPr>
              <a:t>  The file snapshot feature would need to compute a consistent cut.</a:t>
            </a:r>
          </a:p>
          <a:p>
            <a:pPr>
              <a:buFont typeface="Wingdings" panose="05000000000000000000" pitchFamily="2" charset="2"/>
              <a:buChar char="Ø"/>
            </a:pPr>
            <a:r>
              <a:rPr lang="en-US" dirty="0">
                <a:sym typeface="Symbol" panose="05050102010706020507" pitchFamily="18" charset="2"/>
              </a:rPr>
              <a:t>  Otherwise, we could see Y, but not the version of X on which it depends!</a:t>
            </a:r>
            <a:endParaRPr lang="en-US" dirty="0"/>
          </a:p>
        </p:txBody>
      </p:sp>
      <p:sp>
        <p:nvSpPr>
          <p:cNvPr id="4" name="Footer Placeholder 3">
            <a:extLst>
              <a:ext uri="{FF2B5EF4-FFF2-40B4-BE49-F238E27FC236}">
                <a16:creationId xmlns:a16="http://schemas.microsoft.com/office/drawing/2014/main" id="{8F7DCB9F-7B6B-4F46-8FCE-83A3B9F45F5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BF2840B-BAF4-46EB-AF7A-84B3E8311B92}"/>
              </a:ext>
            </a:extLst>
          </p:cNvPr>
          <p:cNvSpPr>
            <a:spLocks noGrp="1"/>
          </p:cNvSpPr>
          <p:nvPr>
            <p:ph type="sldNum" sz="quarter" idx="12"/>
          </p:nvPr>
        </p:nvSpPr>
        <p:spPr/>
        <p:txBody>
          <a:bodyPr/>
          <a:lstStyle/>
          <a:p>
            <a:fld id="{3C974458-8A97-4835-BF79-1FB6D7856C21}" type="slidenum">
              <a:rPr lang="en-US" smtClean="0"/>
              <a:t>22</a:t>
            </a:fld>
            <a:endParaRPr lang="en-US"/>
          </a:p>
        </p:txBody>
      </p:sp>
      <p:pic>
        <p:nvPicPr>
          <p:cNvPr id="6" name="Picture 5">
            <a:extLst>
              <a:ext uri="{FF2B5EF4-FFF2-40B4-BE49-F238E27FC236}">
                <a16:creationId xmlns:a16="http://schemas.microsoft.com/office/drawing/2014/main" id="{84A24D26-98A2-443C-A641-2ED16649E938}"/>
              </a:ext>
            </a:extLst>
          </p:cNvPr>
          <p:cNvPicPr>
            <a:picLocks noChangeAspect="1"/>
          </p:cNvPicPr>
          <p:nvPr/>
        </p:nvPicPr>
        <p:blipFill>
          <a:blip r:embed="rId3"/>
          <a:stretch>
            <a:fillRect/>
          </a:stretch>
        </p:blipFill>
        <p:spPr>
          <a:xfrm>
            <a:off x="9191623" y="213169"/>
            <a:ext cx="2495551" cy="1871663"/>
          </a:xfrm>
          <a:prstGeom prst="rect">
            <a:avLst/>
          </a:prstGeom>
        </p:spPr>
      </p:pic>
      <p:sp>
        <p:nvSpPr>
          <p:cNvPr id="7" name="Rectangle 6">
            <a:extLst>
              <a:ext uri="{FF2B5EF4-FFF2-40B4-BE49-F238E27FC236}">
                <a16:creationId xmlns:a16="http://schemas.microsoft.com/office/drawing/2014/main" id="{90E43CAD-C38D-4B91-8FC3-78FA9DC426DC}"/>
              </a:ext>
            </a:extLst>
          </p:cNvPr>
          <p:cNvSpPr/>
          <p:nvPr/>
        </p:nvSpPr>
        <p:spPr>
          <a:xfrm>
            <a:off x="9867900" y="4457700"/>
            <a:ext cx="1343025" cy="6953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977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With Standard Cloud, both are issues!</a:t>
            </a:r>
          </a:p>
        </p:txBody>
      </p:sp>
      <p:sp>
        <p:nvSpPr>
          <p:cNvPr id="4" name="Slide Number Placeholder 3"/>
          <p:cNvSpPr>
            <a:spLocks noGrp="1"/>
          </p:cNvSpPr>
          <p:nvPr>
            <p:ph type="sldNum" sz="quarter" idx="12"/>
          </p:nvPr>
        </p:nvSpPr>
        <p:spPr/>
        <p:txBody>
          <a:bodyPr/>
          <a:lstStyle/>
          <a:p>
            <a:fld id="{26165642-2DC6-4995-8FB3-76453B93C11F}" type="slidenum">
              <a:rPr lang="en-US" smtClean="0"/>
              <a:pPr/>
              <a:t>23</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49" y="1701764"/>
            <a:ext cx="3991070" cy="39910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8379" y="1668404"/>
            <a:ext cx="4017056" cy="40170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7352" y="1642200"/>
            <a:ext cx="4024648" cy="4024648"/>
          </a:xfrm>
          <a:prstGeom prst="rect">
            <a:avLst/>
          </a:prstGeom>
        </p:spPr>
      </p:pic>
      <p:sp>
        <p:nvSpPr>
          <p:cNvPr id="11" name="Title 1"/>
          <p:cNvSpPr txBox="1">
            <a:spLocks/>
          </p:cNvSpPr>
          <p:nvPr/>
        </p:nvSpPr>
        <p:spPr>
          <a:xfrm>
            <a:off x="1146677" y="1335024"/>
            <a:ext cx="1078687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r>
              <a:rPr lang="en-US" sz="2800" dirty="0">
                <a:solidFill>
                  <a:srgbClr val="0070C0"/>
                </a:solidFill>
              </a:rPr>
              <a:t>    HDFS                               </a:t>
            </a:r>
            <a:r>
              <a:rPr lang="en-US" sz="2800" dirty="0" err="1">
                <a:solidFill>
                  <a:srgbClr val="0070C0"/>
                </a:solidFill>
              </a:rPr>
              <a:t>FFFS+SeRver</a:t>
            </a:r>
            <a:r>
              <a:rPr lang="en-US" sz="2800" dirty="0">
                <a:solidFill>
                  <a:srgbClr val="0070C0"/>
                </a:solidFill>
              </a:rPr>
              <a:t> Time              </a:t>
            </a:r>
            <a:r>
              <a:rPr lang="en-US" sz="2800" dirty="0" err="1">
                <a:solidFill>
                  <a:srgbClr val="0070C0"/>
                </a:solidFill>
              </a:rPr>
              <a:t>FFFS+Sensor</a:t>
            </a:r>
            <a:r>
              <a:rPr lang="en-US" sz="2800" dirty="0">
                <a:solidFill>
                  <a:srgbClr val="0070C0"/>
                </a:solidFill>
              </a:rPr>
              <a:t> TIME</a:t>
            </a:r>
          </a:p>
        </p:txBody>
      </p:sp>
      <p:sp>
        <p:nvSpPr>
          <p:cNvPr id="6" name="Content Placeholder 5"/>
          <p:cNvSpPr>
            <a:spLocks noGrp="1"/>
          </p:cNvSpPr>
          <p:nvPr>
            <p:ph idx="1"/>
          </p:nvPr>
        </p:nvSpPr>
        <p:spPr>
          <a:xfrm>
            <a:off x="531758" y="5539153"/>
            <a:ext cx="11425779" cy="1174653"/>
          </a:xfrm>
        </p:spPr>
        <p:txBody>
          <a:bodyPr>
            <a:normAutofit/>
          </a:bodyPr>
          <a:lstStyle/>
          <a:p>
            <a:pPr algn="ctr"/>
            <a:r>
              <a:rPr lang="en-US" dirty="0"/>
              <a:t>Existing file systems (like HDFS on the left) make mistakes when handling real-time data.  But we can fix such problems (right).</a:t>
            </a:r>
          </a:p>
        </p:txBody>
      </p:sp>
      <p:sp>
        <p:nvSpPr>
          <p:cNvPr id="12" name="TextBox 11">
            <a:extLst>
              <a:ext uri="{FF2B5EF4-FFF2-40B4-BE49-F238E27FC236}">
                <a16:creationId xmlns:a16="http://schemas.microsoft.com/office/drawing/2014/main" id="{4E77D761-162E-4359-8A82-F060DD23E7AE}"/>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
        <p:nvSpPr>
          <p:cNvPr id="3" name="Oval 2">
            <a:extLst>
              <a:ext uri="{FF2B5EF4-FFF2-40B4-BE49-F238E27FC236}">
                <a16:creationId xmlns:a16="http://schemas.microsoft.com/office/drawing/2014/main" id="{FED628EF-7BA1-4C2F-93E1-105C05CE3395}"/>
              </a:ext>
            </a:extLst>
          </p:cNvPr>
          <p:cNvSpPr/>
          <p:nvPr/>
        </p:nvSpPr>
        <p:spPr>
          <a:xfrm>
            <a:off x="531758" y="1969477"/>
            <a:ext cx="3592861" cy="309489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DE6FDEE-34A9-4D81-B21B-45452D9A3EED}"/>
              </a:ext>
            </a:extLst>
          </p:cNvPr>
          <p:cNvCxnSpPr/>
          <p:nvPr/>
        </p:nvCxnSpPr>
        <p:spPr>
          <a:xfrm flipV="1">
            <a:off x="3153726" y="1892160"/>
            <a:ext cx="618979" cy="2419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750B43-93E2-48EA-BC7E-321444A614E7}"/>
              </a:ext>
            </a:extLst>
          </p:cNvPr>
          <p:cNvSpPr txBox="1"/>
          <p:nvPr/>
        </p:nvSpPr>
        <p:spPr>
          <a:xfrm>
            <a:off x="3772705" y="1609857"/>
            <a:ext cx="1558950" cy="369332"/>
          </a:xfrm>
          <a:prstGeom prst="rect">
            <a:avLst/>
          </a:prstGeom>
          <a:noFill/>
          <a:ln w="57150">
            <a:solidFill>
              <a:srgbClr val="C00000"/>
            </a:solidFill>
          </a:ln>
        </p:spPr>
        <p:txBody>
          <a:bodyPr wrap="square" rtlCol="0">
            <a:spAutoFit/>
          </a:bodyPr>
          <a:lstStyle/>
          <a:p>
            <a:r>
              <a:rPr lang="en-US" b="1" dirty="0"/>
              <a:t>Looks terrible!</a:t>
            </a:r>
          </a:p>
        </p:txBody>
      </p:sp>
    </p:spTree>
    <p:extLst>
      <p:ext uri="{BB962C8B-B14F-4D97-AF65-F5344CB8AC3E}">
        <p14:creationId xmlns:p14="http://schemas.microsoft.com/office/powerpoint/2010/main" val="65979599"/>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A5A7-D6A2-4558-B2A0-9D42078C3EC4}"/>
              </a:ext>
            </a:extLst>
          </p:cNvPr>
          <p:cNvSpPr>
            <a:spLocks noGrp="1"/>
          </p:cNvSpPr>
          <p:nvPr>
            <p:ph type="title"/>
          </p:nvPr>
        </p:nvSpPr>
        <p:spPr/>
        <p:txBody>
          <a:bodyPr/>
          <a:lstStyle/>
          <a:p>
            <a:r>
              <a:rPr lang="en-US" dirty="0"/>
              <a:t>What are the two FFFS animations?</a:t>
            </a:r>
          </a:p>
        </p:txBody>
      </p:sp>
      <p:sp>
        <p:nvSpPr>
          <p:cNvPr id="3" name="Content Placeholder 2">
            <a:extLst>
              <a:ext uri="{FF2B5EF4-FFF2-40B4-BE49-F238E27FC236}">
                <a16:creationId xmlns:a16="http://schemas.microsoft.com/office/drawing/2014/main" id="{BCA195B5-E629-4768-ADAB-D2C921AA3EC8}"/>
              </a:ext>
            </a:extLst>
          </p:cNvPr>
          <p:cNvSpPr>
            <a:spLocks noGrp="1"/>
          </p:cNvSpPr>
          <p:nvPr>
            <p:ph idx="1"/>
          </p:nvPr>
        </p:nvSpPr>
        <p:spPr/>
        <p:txBody>
          <a:bodyPr/>
          <a:lstStyle/>
          <a:p>
            <a:r>
              <a:rPr lang="en-US" dirty="0"/>
              <a:t>The Freeze Frame File System was created at Cornell recently.  Open source and available on GitHub.  Very fast!</a:t>
            </a:r>
          </a:p>
          <a:p>
            <a:endParaRPr lang="en-US" dirty="0"/>
          </a:p>
          <a:p>
            <a:r>
              <a:rPr lang="en-US" dirty="0"/>
              <a:t>FFFS is specialized for sensors with timing embedded in the data.  </a:t>
            </a:r>
          </a:p>
          <a:p>
            <a:endParaRPr lang="en-US" dirty="0"/>
          </a:p>
          <a:p>
            <a:r>
              <a:rPr lang="en-US" dirty="0"/>
              <a:t>And it understands </a:t>
            </a:r>
            <a:r>
              <a:rPr lang="en-US" dirty="0" err="1"/>
              <a:t>Lamport’s</a:t>
            </a:r>
            <a:r>
              <a:rPr lang="en-US" dirty="0"/>
              <a:t> consistent snapshot concept.</a:t>
            </a:r>
          </a:p>
        </p:txBody>
      </p:sp>
      <p:sp>
        <p:nvSpPr>
          <p:cNvPr id="4" name="Footer Placeholder 3">
            <a:extLst>
              <a:ext uri="{FF2B5EF4-FFF2-40B4-BE49-F238E27FC236}">
                <a16:creationId xmlns:a16="http://schemas.microsoft.com/office/drawing/2014/main" id="{14A40065-09F7-4835-A5AE-ABD16ACCE75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CB6B73B-8932-4A38-A996-CCDDDE496DC5}"/>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1601330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0122-A659-4843-8264-5147D1F595E5}"/>
              </a:ext>
            </a:extLst>
          </p:cNvPr>
          <p:cNvSpPr>
            <a:spLocks noGrp="1"/>
          </p:cNvSpPr>
          <p:nvPr>
            <p:ph type="title"/>
          </p:nvPr>
        </p:nvSpPr>
        <p:spPr>
          <a:xfrm>
            <a:off x="3295650" y="585216"/>
            <a:ext cx="8515350" cy="1499616"/>
          </a:xfrm>
        </p:spPr>
        <p:txBody>
          <a:bodyPr/>
          <a:lstStyle/>
          <a:p>
            <a:r>
              <a:rPr lang="en-US" dirty="0"/>
              <a:t>“inconsistent” fog computing</a:t>
            </a:r>
          </a:p>
        </p:txBody>
      </p:sp>
      <p:sp>
        <p:nvSpPr>
          <p:cNvPr id="3" name="Content Placeholder 2">
            <a:extLst>
              <a:ext uri="{FF2B5EF4-FFF2-40B4-BE49-F238E27FC236}">
                <a16:creationId xmlns:a16="http://schemas.microsoft.com/office/drawing/2014/main" id="{B5438027-A324-4508-BC46-28CE94048B60}"/>
              </a:ext>
            </a:extLst>
          </p:cNvPr>
          <p:cNvSpPr>
            <a:spLocks noGrp="1"/>
          </p:cNvSpPr>
          <p:nvPr>
            <p:ph idx="1"/>
          </p:nvPr>
        </p:nvSpPr>
        <p:spPr/>
        <p:txBody>
          <a:bodyPr/>
          <a:lstStyle/>
          <a:p>
            <a:r>
              <a:rPr lang="en-US" dirty="0"/>
              <a:t>If a machine-learning system pushed into a data concentrator tries to figure out car motion paths using inaccurate timing, it might think cars are moving in strange ways!</a:t>
            </a:r>
          </a:p>
          <a:p>
            <a:r>
              <a:rPr lang="en-US" dirty="0"/>
              <a:t>In general, we will “learn” a noisy version of the situation</a:t>
            </a:r>
          </a:p>
          <a:p>
            <a:endParaRPr lang="en-US" dirty="0"/>
          </a:p>
          <a:p>
            <a:r>
              <a:rPr lang="en-US" dirty="0"/>
              <a:t>So clearly, for any kind of fog computing scenario where we want correct behavior, accurate time will be important</a:t>
            </a:r>
          </a:p>
        </p:txBody>
      </p:sp>
      <p:sp>
        <p:nvSpPr>
          <p:cNvPr id="4" name="Footer Placeholder 3">
            <a:extLst>
              <a:ext uri="{FF2B5EF4-FFF2-40B4-BE49-F238E27FC236}">
                <a16:creationId xmlns:a16="http://schemas.microsoft.com/office/drawing/2014/main" id="{3BFCAC08-80DB-45BE-B514-96CA3BD08F4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3030333-F1EB-4332-8F2A-2B4E1EEBBC24}"/>
              </a:ext>
            </a:extLst>
          </p:cNvPr>
          <p:cNvSpPr>
            <a:spLocks noGrp="1"/>
          </p:cNvSpPr>
          <p:nvPr>
            <p:ph type="sldNum" sz="quarter" idx="12"/>
          </p:nvPr>
        </p:nvSpPr>
        <p:spPr/>
        <p:txBody>
          <a:bodyPr/>
          <a:lstStyle/>
          <a:p>
            <a:fld id="{3C974458-8A97-4835-BF79-1FB6D7856C21}" type="slidenum">
              <a:rPr lang="en-US" smtClean="0"/>
              <a:t>25</a:t>
            </a:fld>
            <a:endParaRPr lang="en-US"/>
          </a:p>
        </p:txBody>
      </p:sp>
      <p:pic>
        <p:nvPicPr>
          <p:cNvPr id="7" name="Picture 6">
            <a:extLst>
              <a:ext uri="{FF2B5EF4-FFF2-40B4-BE49-F238E27FC236}">
                <a16:creationId xmlns:a16="http://schemas.microsoft.com/office/drawing/2014/main" id="{8F92D822-AB91-411A-853F-9E36F48F8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5" y="495300"/>
            <a:ext cx="1714500" cy="1504950"/>
          </a:xfrm>
          <a:prstGeom prst="rect">
            <a:avLst/>
          </a:prstGeom>
        </p:spPr>
      </p:pic>
    </p:spTree>
    <p:extLst>
      <p:ext uri="{BB962C8B-B14F-4D97-AF65-F5344CB8AC3E}">
        <p14:creationId xmlns:p14="http://schemas.microsoft.com/office/powerpoint/2010/main" val="582599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5B87-E906-40E4-BE8A-29591D1AC51C}"/>
              </a:ext>
            </a:extLst>
          </p:cNvPr>
          <p:cNvSpPr>
            <a:spLocks noGrp="1"/>
          </p:cNvSpPr>
          <p:nvPr>
            <p:ph type="title"/>
          </p:nvPr>
        </p:nvSpPr>
        <p:spPr/>
        <p:txBody>
          <a:bodyPr/>
          <a:lstStyle/>
          <a:p>
            <a:r>
              <a:rPr lang="en-US" dirty="0"/>
              <a:t>How can FFFS gain such good accuracy?</a:t>
            </a:r>
          </a:p>
        </p:txBody>
      </p:sp>
      <p:sp>
        <p:nvSpPr>
          <p:cNvPr id="3" name="Content Placeholder 2">
            <a:extLst>
              <a:ext uri="{FF2B5EF4-FFF2-40B4-BE49-F238E27FC236}">
                <a16:creationId xmlns:a16="http://schemas.microsoft.com/office/drawing/2014/main" id="{FC62870A-69A1-4B58-85B3-B55C734B2257}"/>
              </a:ext>
            </a:extLst>
          </p:cNvPr>
          <p:cNvSpPr>
            <a:spLocks noGrp="1"/>
          </p:cNvSpPr>
          <p:nvPr>
            <p:ph idx="1"/>
          </p:nvPr>
        </p:nvSpPr>
        <p:spPr/>
        <p:txBody>
          <a:bodyPr/>
          <a:lstStyle/>
          <a:p>
            <a:r>
              <a:rPr lang="en-US" dirty="0"/>
              <a:t>Internally, FFFS keeps files in a log format even if the application does random seeks and writes to the middle of a file.</a:t>
            </a:r>
          </a:p>
          <a:p>
            <a:r>
              <a:rPr lang="en-US" dirty="0"/>
              <a:t>Each update is timestamped using both “sensor time” and “server time”</a:t>
            </a:r>
          </a:p>
          <a:p>
            <a:r>
              <a:rPr lang="en-US" dirty="0"/>
              <a:t>The timestamps themselves contain a mixture of a real-time clock value and a </a:t>
            </a:r>
            <a:r>
              <a:rPr lang="en-US" dirty="0" err="1"/>
              <a:t>Lamport</a:t>
            </a:r>
            <a:r>
              <a:rPr lang="en-US" dirty="0"/>
              <a:t> logical clock value (we called these </a:t>
            </a:r>
            <a:r>
              <a:rPr lang="en-US" dirty="0" err="1"/>
              <a:t>CausalClock</a:t>
            </a:r>
            <a:r>
              <a:rPr lang="en-US" dirty="0"/>
              <a:t> values)</a:t>
            </a:r>
          </a:p>
          <a:p>
            <a:r>
              <a:rPr lang="en-US" dirty="0"/>
              <a:t>When reads occur, FFFS automatically reads along a consistent cut.</a:t>
            </a:r>
          </a:p>
        </p:txBody>
      </p:sp>
      <p:sp>
        <p:nvSpPr>
          <p:cNvPr id="4" name="Footer Placeholder 3">
            <a:extLst>
              <a:ext uri="{FF2B5EF4-FFF2-40B4-BE49-F238E27FC236}">
                <a16:creationId xmlns:a16="http://schemas.microsoft.com/office/drawing/2014/main" id="{2A4E3509-E0E7-4E15-BD07-658458E67AD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F99708D-C622-4303-9A5D-FB53B57DCDEA}"/>
              </a:ext>
            </a:extLst>
          </p:cNvPr>
          <p:cNvSpPr>
            <a:spLocks noGrp="1"/>
          </p:cNvSpPr>
          <p:nvPr>
            <p:ph type="sldNum" sz="quarter" idx="12"/>
          </p:nvPr>
        </p:nvSpPr>
        <p:spPr/>
        <p:txBody>
          <a:bodyPr/>
          <a:lstStyle/>
          <a:p>
            <a:fld id="{3C974458-8A97-4835-BF79-1FB6D7856C21}" type="slidenum">
              <a:rPr lang="en-US" smtClean="0"/>
              <a:t>26</a:t>
            </a:fld>
            <a:endParaRPr lang="en-US"/>
          </a:p>
        </p:txBody>
      </p:sp>
      <p:sp>
        <p:nvSpPr>
          <p:cNvPr id="6" name="TextBox 5">
            <a:extLst>
              <a:ext uri="{FF2B5EF4-FFF2-40B4-BE49-F238E27FC236}">
                <a16:creationId xmlns:a16="http://schemas.microsoft.com/office/drawing/2014/main" id="{205BA0CF-BAD7-4709-BA27-D8E0AC1613F9}"/>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3777753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AF00CF5F-C6B1-4197-8EBF-20472EC3AFCC}"/>
              </a:ext>
            </a:extLst>
          </p:cNvPr>
          <p:cNvCxnSpPr/>
          <p:nvPr/>
        </p:nvCxnSpPr>
        <p:spPr>
          <a:xfrm>
            <a:off x="1318251" y="47885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D3F7AF-19C9-44C3-962B-98FBBCEFF638}"/>
              </a:ext>
            </a:extLst>
          </p:cNvPr>
          <p:cNvCxnSpPr/>
          <p:nvPr/>
        </p:nvCxnSpPr>
        <p:spPr>
          <a:xfrm>
            <a:off x="1275007" y="41531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853EA1-CE83-4EC6-9613-47F21DE1A103}"/>
              </a:ext>
            </a:extLst>
          </p:cNvPr>
          <p:cNvSpPr>
            <a:spLocks noGrp="1"/>
          </p:cNvSpPr>
          <p:nvPr>
            <p:ph type="title"/>
          </p:nvPr>
        </p:nvSpPr>
        <p:spPr/>
        <p:txBody>
          <a:bodyPr/>
          <a:lstStyle/>
          <a:p>
            <a:r>
              <a:rPr lang="en-US" dirty="0"/>
              <a:t>Recall: Consistent Cuts</a:t>
            </a:r>
          </a:p>
        </p:txBody>
      </p:sp>
      <p:sp>
        <p:nvSpPr>
          <p:cNvPr id="3" name="Content Placeholder 2">
            <a:extLst>
              <a:ext uri="{FF2B5EF4-FFF2-40B4-BE49-F238E27FC236}">
                <a16:creationId xmlns:a16="http://schemas.microsoft.com/office/drawing/2014/main" id="{0144391C-95AA-4AB5-A385-00641522796F}"/>
              </a:ext>
            </a:extLst>
          </p:cNvPr>
          <p:cNvSpPr>
            <a:spLocks noGrp="1"/>
          </p:cNvSpPr>
          <p:nvPr>
            <p:ph idx="1"/>
          </p:nvPr>
        </p:nvSpPr>
        <p:spPr/>
        <p:txBody>
          <a:bodyPr/>
          <a:lstStyle/>
          <a:p>
            <a:r>
              <a:rPr lang="en-US" dirty="0"/>
              <a:t>A cut is consistent if no “message arrows” go backwards through it</a:t>
            </a:r>
          </a:p>
          <a:p>
            <a:endParaRPr lang="en-US" dirty="0"/>
          </a:p>
          <a:p>
            <a:endParaRPr lang="en-US" dirty="0"/>
          </a:p>
          <a:p>
            <a:endParaRPr lang="en-US" dirty="0"/>
          </a:p>
          <a:p>
            <a:endParaRPr lang="en-US" dirty="0"/>
          </a:p>
          <a:p>
            <a:endParaRPr lang="en-US" dirty="0"/>
          </a:p>
          <a:p>
            <a:r>
              <a:rPr lang="en-US" dirty="0"/>
              <a:t>… this cut is a consistent one.</a:t>
            </a:r>
          </a:p>
        </p:txBody>
      </p:sp>
      <p:sp>
        <p:nvSpPr>
          <p:cNvPr id="4" name="Footer Placeholder 3">
            <a:extLst>
              <a:ext uri="{FF2B5EF4-FFF2-40B4-BE49-F238E27FC236}">
                <a16:creationId xmlns:a16="http://schemas.microsoft.com/office/drawing/2014/main" id="{21B8D6FE-C032-483F-A039-055B0B6940D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34EC9C-01CD-45E9-8018-39FB9646AC04}"/>
              </a:ext>
            </a:extLst>
          </p:cNvPr>
          <p:cNvSpPr>
            <a:spLocks noGrp="1"/>
          </p:cNvSpPr>
          <p:nvPr>
            <p:ph type="sldNum" sz="quarter" idx="12"/>
          </p:nvPr>
        </p:nvSpPr>
        <p:spPr/>
        <p:txBody>
          <a:bodyPr/>
          <a:lstStyle/>
          <a:p>
            <a:fld id="{3C974458-8A97-4835-BF79-1FB6D7856C21}" type="slidenum">
              <a:rPr lang="en-US" smtClean="0"/>
              <a:t>27</a:t>
            </a:fld>
            <a:endParaRPr lang="en-US"/>
          </a:p>
        </p:txBody>
      </p:sp>
      <p:cxnSp>
        <p:nvCxnSpPr>
          <p:cNvPr id="6" name="Straight Arrow Connector 5">
            <a:extLst>
              <a:ext uri="{FF2B5EF4-FFF2-40B4-BE49-F238E27FC236}">
                <a16:creationId xmlns:a16="http://schemas.microsoft.com/office/drawing/2014/main" id="{AEB02694-C081-4045-9285-F98014C5B4F4}"/>
              </a:ext>
            </a:extLst>
          </p:cNvPr>
          <p:cNvCxnSpPr/>
          <p:nvPr/>
        </p:nvCxnSpPr>
        <p:spPr>
          <a:xfrm>
            <a:off x="1318251" y="34095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7082AA3-64FD-45AE-97BD-C58278C15237}"/>
              </a:ext>
            </a:extLst>
          </p:cNvPr>
          <p:cNvCxnSpPr/>
          <p:nvPr/>
        </p:nvCxnSpPr>
        <p:spPr>
          <a:xfrm>
            <a:off x="1318251" y="51155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FCC4A-DEDE-4AD4-89AF-17511B7F4CFD}"/>
              </a:ext>
            </a:extLst>
          </p:cNvPr>
          <p:cNvSpPr txBox="1"/>
          <p:nvPr/>
        </p:nvSpPr>
        <p:spPr>
          <a:xfrm>
            <a:off x="726643" y="3178763"/>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B65DD9D5-4DD5-4BD4-8955-216E5F7DDCDB}"/>
              </a:ext>
            </a:extLst>
          </p:cNvPr>
          <p:cNvSpPr txBox="1"/>
          <p:nvPr/>
        </p:nvSpPr>
        <p:spPr>
          <a:xfrm>
            <a:off x="745718" y="3555046"/>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66A94A3A-C4FB-4FAA-80C5-DD6D195BDB06}"/>
              </a:ext>
            </a:extLst>
          </p:cNvPr>
          <p:cNvSpPr txBox="1"/>
          <p:nvPr/>
        </p:nvSpPr>
        <p:spPr>
          <a:xfrm>
            <a:off x="7725206" y="4678057"/>
            <a:ext cx="520587" cy="369332"/>
          </a:xfrm>
          <a:prstGeom prst="rect">
            <a:avLst/>
          </a:prstGeom>
          <a:noFill/>
        </p:spPr>
        <p:txBody>
          <a:bodyPr wrap="square" rtlCol="0">
            <a:spAutoFit/>
          </a:bodyPr>
          <a:lstStyle/>
          <a:p>
            <a:pPr algn="r"/>
            <a:r>
              <a:rPr lang="en-US" b="1" dirty="0"/>
              <a:t>E</a:t>
            </a:r>
          </a:p>
        </p:txBody>
      </p:sp>
      <p:cxnSp>
        <p:nvCxnSpPr>
          <p:cNvPr id="11" name="Straight Arrow Connector 10">
            <a:extLst>
              <a:ext uri="{FF2B5EF4-FFF2-40B4-BE49-F238E27FC236}">
                <a16:creationId xmlns:a16="http://schemas.microsoft.com/office/drawing/2014/main" id="{A9859CD8-3DEB-4506-A834-A8509FC7F973}"/>
              </a:ext>
            </a:extLst>
          </p:cNvPr>
          <p:cNvCxnSpPr>
            <a:cxnSpLocks/>
          </p:cNvCxnSpPr>
          <p:nvPr/>
        </p:nvCxnSpPr>
        <p:spPr>
          <a:xfrm>
            <a:off x="2872087" y="33651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22F70AFE-E084-4CB9-B9F1-54CA65328B77}"/>
              </a:ext>
            </a:extLst>
          </p:cNvPr>
          <p:cNvSpPr/>
          <p:nvPr/>
        </p:nvSpPr>
        <p:spPr>
          <a:xfrm>
            <a:off x="2512298" y="32757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1A5CE9E-C746-45C5-BF3F-2028B2F2AE8A}"/>
              </a:ext>
            </a:extLst>
          </p:cNvPr>
          <p:cNvSpPr/>
          <p:nvPr/>
        </p:nvSpPr>
        <p:spPr>
          <a:xfrm>
            <a:off x="7985500" y="49792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4A3338-1BD9-40CD-956D-BB04DCB84C8B}"/>
              </a:ext>
            </a:extLst>
          </p:cNvPr>
          <p:cNvCxnSpPr/>
          <p:nvPr/>
        </p:nvCxnSpPr>
        <p:spPr>
          <a:xfrm>
            <a:off x="1275007" y="44800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F471-B22F-433A-9120-29D555D91D4D}"/>
              </a:ext>
            </a:extLst>
          </p:cNvPr>
          <p:cNvSpPr txBox="1"/>
          <p:nvPr/>
        </p:nvSpPr>
        <p:spPr>
          <a:xfrm>
            <a:off x="7681962" y="4042580"/>
            <a:ext cx="520587" cy="369332"/>
          </a:xfrm>
          <a:prstGeom prst="rect">
            <a:avLst/>
          </a:prstGeom>
          <a:noFill/>
        </p:spPr>
        <p:txBody>
          <a:bodyPr wrap="square" rtlCol="0">
            <a:spAutoFit/>
          </a:bodyPr>
          <a:lstStyle/>
          <a:p>
            <a:pPr algn="r"/>
            <a:r>
              <a:rPr lang="en-US" b="1" dirty="0"/>
              <a:t>F</a:t>
            </a:r>
          </a:p>
        </p:txBody>
      </p:sp>
      <p:sp>
        <p:nvSpPr>
          <p:cNvPr id="17" name="Star: 5 Points 16">
            <a:extLst>
              <a:ext uri="{FF2B5EF4-FFF2-40B4-BE49-F238E27FC236}">
                <a16:creationId xmlns:a16="http://schemas.microsoft.com/office/drawing/2014/main" id="{4A31B0C1-8DF1-4BEC-9770-28C3CAD26EA0}"/>
              </a:ext>
            </a:extLst>
          </p:cNvPr>
          <p:cNvSpPr/>
          <p:nvPr/>
        </p:nvSpPr>
        <p:spPr>
          <a:xfrm>
            <a:off x="7942256" y="43437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E44A64-8F6D-4D9D-94A2-DF56F4BE2584}"/>
              </a:ext>
            </a:extLst>
          </p:cNvPr>
          <p:cNvCxnSpPr/>
          <p:nvPr/>
        </p:nvCxnSpPr>
        <p:spPr>
          <a:xfrm>
            <a:off x="1298779" y="37519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5E8EB6-07D0-4C04-B76A-67E33670A8DD}"/>
              </a:ext>
            </a:extLst>
          </p:cNvPr>
          <p:cNvSpPr txBox="1"/>
          <p:nvPr/>
        </p:nvSpPr>
        <p:spPr>
          <a:xfrm>
            <a:off x="745718" y="39408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D938E1E2-7CD8-4D8A-BF92-C3C03000322A}"/>
              </a:ext>
            </a:extLst>
          </p:cNvPr>
          <p:cNvSpPr txBox="1"/>
          <p:nvPr/>
        </p:nvSpPr>
        <p:spPr>
          <a:xfrm>
            <a:off x="774651" y="42840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84244DF7-83A7-4B7C-AA87-CBBA93A6263B}"/>
              </a:ext>
            </a:extLst>
          </p:cNvPr>
          <p:cNvSpPr txBox="1"/>
          <p:nvPr/>
        </p:nvSpPr>
        <p:spPr>
          <a:xfrm>
            <a:off x="748359" y="45905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1E4013BD-678D-4C32-8590-75C1FE5117B2}"/>
              </a:ext>
            </a:extLst>
          </p:cNvPr>
          <p:cNvSpPr txBox="1"/>
          <p:nvPr/>
        </p:nvSpPr>
        <p:spPr>
          <a:xfrm>
            <a:off x="774651" y="49502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F2278B4E-9E21-4279-99DB-D5B932ADA532}"/>
              </a:ext>
            </a:extLst>
          </p:cNvPr>
          <p:cNvSpPr txBox="1"/>
          <p:nvPr/>
        </p:nvSpPr>
        <p:spPr>
          <a:xfrm>
            <a:off x="2893583" y="36976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0A16A0B1-72D2-49F7-905D-F8D95A8512FD}"/>
              </a:ext>
            </a:extLst>
          </p:cNvPr>
          <p:cNvSpPr/>
          <p:nvPr/>
        </p:nvSpPr>
        <p:spPr>
          <a:xfrm>
            <a:off x="3153877" y="39988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1F6602E8-4C3D-4247-8A41-95D294B9EAA6}"/>
              </a:ext>
            </a:extLst>
          </p:cNvPr>
          <p:cNvSpPr/>
          <p:nvPr/>
        </p:nvSpPr>
        <p:spPr>
          <a:xfrm>
            <a:off x="5910765" y="32608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91F90-4D70-49D4-86C0-7CD1AD785E0F}"/>
              </a:ext>
            </a:extLst>
          </p:cNvPr>
          <p:cNvSpPr txBox="1"/>
          <p:nvPr/>
        </p:nvSpPr>
        <p:spPr>
          <a:xfrm>
            <a:off x="4381491" y="40485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D5565288-BBC3-4D99-A9C6-172AB59D6E8B}"/>
              </a:ext>
            </a:extLst>
          </p:cNvPr>
          <p:cNvSpPr/>
          <p:nvPr/>
        </p:nvSpPr>
        <p:spPr>
          <a:xfrm>
            <a:off x="4641785" y="43497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865DC8-7261-46C4-BBB2-F4C8D99875DE}"/>
              </a:ext>
            </a:extLst>
          </p:cNvPr>
          <p:cNvSpPr txBox="1"/>
          <p:nvPr/>
        </p:nvSpPr>
        <p:spPr>
          <a:xfrm>
            <a:off x="8896939" y="33071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433A4686-9064-487B-8486-7DBC60CE2E1A}"/>
              </a:ext>
            </a:extLst>
          </p:cNvPr>
          <p:cNvSpPr/>
          <p:nvPr/>
        </p:nvSpPr>
        <p:spPr>
          <a:xfrm>
            <a:off x="9157233" y="36083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8B216D-634E-4E56-979C-2797514CB691}"/>
              </a:ext>
            </a:extLst>
          </p:cNvPr>
          <p:cNvSpPr txBox="1"/>
          <p:nvPr/>
        </p:nvSpPr>
        <p:spPr>
          <a:xfrm>
            <a:off x="8781002" y="43341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BA4AAEAA-2E97-480B-A732-CAA2260C60E9}"/>
              </a:ext>
            </a:extLst>
          </p:cNvPr>
          <p:cNvSpPr/>
          <p:nvPr/>
        </p:nvSpPr>
        <p:spPr>
          <a:xfrm>
            <a:off x="9041296" y="46353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898F0B-BE70-4730-B79A-497E6D1DE016}"/>
              </a:ext>
            </a:extLst>
          </p:cNvPr>
          <p:cNvCxnSpPr>
            <a:cxnSpLocks/>
          </p:cNvCxnSpPr>
          <p:nvPr/>
        </p:nvCxnSpPr>
        <p:spPr>
          <a:xfrm>
            <a:off x="3434342" y="41921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6478F1-D760-46FB-802F-65B2EE7753EF}"/>
              </a:ext>
            </a:extLst>
          </p:cNvPr>
          <p:cNvCxnSpPr>
            <a:cxnSpLocks/>
          </p:cNvCxnSpPr>
          <p:nvPr/>
        </p:nvCxnSpPr>
        <p:spPr>
          <a:xfrm>
            <a:off x="6279031" y="33842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D71B2B-D292-4BC4-8D02-97FB3C3FB263}"/>
              </a:ext>
            </a:extLst>
          </p:cNvPr>
          <p:cNvCxnSpPr>
            <a:cxnSpLocks/>
          </p:cNvCxnSpPr>
          <p:nvPr/>
        </p:nvCxnSpPr>
        <p:spPr>
          <a:xfrm flipV="1">
            <a:off x="8452906" y="47885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9B2B7D-EA15-4EE3-9D32-709D4F41E1FB}"/>
              </a:ext>
            </a:extLst>
          </p:cNvPr>
          <p:cNvCxnSpPr>
            <a:cxnSpLocks/>
          </p:cNvCxnSpPr>
          <p:nvPr/>
        </p:nvCxnSpPr>
        <p:spPr>
          <a:xfrm flipV="1">
            <a:off x="8450065" y="37789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B1FEE0-3116-4A14-BA18-FA428567016C}"/>
              </a:ext>
            </a:extLst>
          </p:cNvPr>
          <p:cNvCxnSpPr>
            <a:cxnSpLocks/>
          </p:cNvCxnSpPr>
          <p:nvPr/>
        </p:nvCxnSpPr>
        <p:spPr>
          <a:xfrm flipV="1">
            <a:off x="5076048" y="34395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9B421A20-6A9F-4BDB-8350-31A698573B54}"/>
              </a:ext>
            </a:extLst>
          </p:cNvPr>
          <p:cNvSpPr/>
          <p:nvPr/>
        </p:nvSpPr>
        <p:spPr>
          <a:xfrm>
            <a:off x="4847428" y="2745138"/>
            <a:ext cx="1165151" cy="2894121"/>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353B270-0545-4666-B1EB-D58D9502384A}"/>
              </a:ext>
            </a:extLst>
          </p:cNvPr>
          <p:cNvSpPr txBox="1"/>
          <p:nvPr/>
        </p:nvSpPr>
        <p:spPr>
          <a:xfrm>
            <a:off x="5622189" y="2967192"/>
            <a:ext cx="520587" cy="369332"/>
          </a:xfrm>
          <a:prstGeom prst="rect">
            <a:avLst/>
          </a:prstGeom>
          <a:noFill/>
        </p:spPr>
        <p:txBody>
          <a:bodyPr wrap="square" rtlCol="0">
            <a:spAutoFit/>
          </a:bodyPr>
          <a:lstStyle/>
          <a:p>
            <a:pPr algn="r"/>
            <a:r>
              <a:rPr lang="en-US" b="1" dirty="0"/>
              <a:t>D</a:t>
            </a:r>
          </a:p>
        </p:txBody>
      </p:sp>
      <p:sp>
        <p:nvSpPr>
          <p:cNvPr id="41" name="TextBox 40">
            <a:extLst>
              <a:ext uri="{FF2B5EF4-FFF2-40B4-BE49-F238E27FC236}">
                <a16:creationId xmlns:a16="http://schemas.microsoft.com/office/drawing/2014/main" id="{0DE61078-A81C-41FD-B67B-C0CF28ABFBC4}"/>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pic>
        <p:nvPicPr>
          <p:cNvPr id="39" name="Picture 38">
            <a:extLst>
              <a:ext uri="{FF2B5EF4-FFF2-40B4-BE49-F238E27FC236}">
                <a16:creationId xmlns:a16="http://schemas.microsoft.com/office/drawing/2014/main" id="{74D5F689-E0EA-488E-8B53-934516A8F1A7}"/>
              </a:ext>
            </a:extLst>
          </p:cNvPr>
          <p:cNvPicPr>
            <a:picLocks noChangeAspect="1"/>
          </p:cNvPicPr>
          <p:nvPr/>
        </p:nvPicPr>
        <p:blipFill>
          <a:blip r:embed="rId3"/>
          <a:stretch>
            <a:fillRect/>
          </a:stretch>
        </p:blipFill>
        <p:spPr>
          <a:xfrm>
            <a:off x="10446715" y="226994"/>
            <a:ext cx="1473822" cy="1875092"/>
          </a:xfrm>
          <a:prstGeom prst="rect">
            <a:avLst/>
          </a:prstGeom>
        </p:spPr>
      </p:pic>
    </p:spTree>
    <p:extLst>
      <p:ext uri="{BB962C8B-B14F-4D97-AF65-F5344CB8AC3E}">
        <p14:creationId xmlns:p14="http://schemas.microsoft.com/office/powerpoint/2010/main" val="145344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C7D3F7AF-19C9-44C3-962B-98FBBCEFF638}"/>
              </a:ext>
            </a:extLst>
          </p:cNvPr>
          <p:cNvCxnSpPr/>
          <p:nvPr/>
        </p:nvCxnSpPr>
        <p:spPr>
          <a:xfrm>
            <a:off x="1275007" y="41531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F00CF5F-C6B1-4197-8EBF-20472EC3AFCC}"/>
              </a:ext>
            </a:extLst>
          </p:cNvPr>
          <p:cNvCxnSpPr/>
          <p:nvPr/>
        </p:nvCxnSpPr>
        <p:spPr>
          <a:xfrm>
            <a:off x="1318251" y="47885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853EA1-CE83-4EC6-9613-47F21DE1A103}"/>
              </a:ext>
            </a:extLst>
          </p:cNvPr>
          <p:cNvSpPr>
            <a:spLocks noGrp="1"/>
          </p:cNvSpPr>
          <p:nvPr>
            <p:ph type="title"/>
          </p:nvPr>
        </p:nvSpPr>
        <p:spPr/>
        <p:txBody>
          <a:bodyPr/>
          <a:lstStyle/>
          <a:p>
            <a:r>
              <a:rPr lang="en-US" dirty="0"/>
              <a:t>Recall: </a:t>
            </a:r>
            <a:r>
              <a:rPr lang="en-US" u="sng" dirty="0" err="1"/>
              <a:t>IN</a:t>
            </a:r>
            <a:r>
              <a:rPr lang="en-US" dirty="0" err="1"/>
              <a:t>Consistent</a:t>
            </a:r>
            <a:r>
              <a:rPr lang="en-US" dirty="0"/>
              <a:t> Cuts</a:t>
            </a:r>
          </a:p>
        </p:txBody>
      </p:sp>
      <p:sp>
        <p:nvSpPr>
          <p:cNvPr id="3" name="Content Placeholder 2">
            <a:extLst>
              <a:ext uri="{FF2B5EF4-FFF2-40B4-BE49-F238E27FC236}">
                <a16:creationId xmlns:a16="http://schemas.microsoft.com/office/drawing/2014/main" id="{0144391C-95AA-4AB5-A385-00641522796F}"/>
              </a:ext>
            </a:extLst>
          </p:cNvPr>
          <p:cNvSpPr>
            <a:spLocks noGrp="1"/>
          </p:cNvSpPr>
          <p:nvPr>
            <p:ph idx="1"/>
          </p:nvPr>
        </p:nvSpPr>
        <p:spPr>
          <a:ln>
            <a:solidFill>
              <a:srgbClr val="C00000"/>
            </a:solidFill>
          </a:ln>
        </p:spPr>
        <p:txBody>
          <a:bodyPr/>
          <a:lstStyle/>
          <a:p>
            <a:r>
              <a:rPr lang="en-US" dirty="0"/>
              <a:t>A cut is inconsistent if “message arrows” do go backwards through it</a:t>
            </a:r>
          </a:p>
          <a:p>
            <a:endParaRPr lang="en-US" dirty="0"/>
          </a:p>
          <a:p>
            <a:endParaRPr lang="en-US" dirty="0"/>
          </a:p>
          <a:p>
            <a:endParaRPr lang="en-US" dirty="0"/>
          </a:p>
          <a:p>
            <a:endParaRPr lang="en-US" dirty="0"/>
          </a:p>
          <a:p>
            <a:endParaRPr lang="en-US" dirty="0"/>
          </a:p>
          <a:p>
            <a:r>
              <a:rPr lang="en-US" dirty="0"/>
              <a:t>… this cut is </a:t>
            </a:r>
            <a:r>
              <a:rPr lang="en-US" b="1" i="1" u="sng" dirty="0">
                <a:solidFill>
                  <a:srgbClr val="C00000"/>
                </a:solidFill>
              </a:rPr>
              <a:t>inconsistent</a:t>
            </a:r>
            <a:r>
              <a:rPr lang="en-US" dirty="0"/>
              <a:t>.  C </a:t>
            </a:r>
            <a:r>
              <a:rPr lang="en-US" dirty="0">
                <a:sym typeface="Symbol" panose="05050102010706020507" pitchFamily="18" charset="2"/>
              </a:rPr>
              <a:t> D, and the cut included D, yet it omits C.</a:t>
            </a:r>
            <a:endParaRPr lang="en-US" dirty="0"/>
          </a:p>
        </p:txBody>
      </p:sp>
      <p:sp>
        <p:nvSpPr>
          <p:cNvPr id="4" name="Footer Placeholder 3">
            <a:extLst>
              <a:ext uri="{FF2B5EF4-FFF2-40B4-BE49-F238E27FC236}">
                <a16:creationId xmlns:a16="http://schemas.microsoft.com/office/drawing/2014/main" id="{21B8D6FE-C032-483F-A039-055B0B6940D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34EC9C-01CD-45E9-8018-39FB9646AC04}"/>
              </a:ext>
            </a:extLst>
          </p:cNvPr>
          <p:cNvSpPr>
            <a:spLocks noGrp="1"/>
          </p:cNvSpPr>
          <p:nvPr>
            <p:ph type="sldNum" sz="quarter" idx="12"/>
          </p:nvPr>
        </p:nvSpPr>
        <p:spPr/>
        <p:txBody>
          <a:bodyPr/>
          <a:lstStyle/>
          <a:p>
            <a:fld id="{3C974458-8A97-4835-BF79-1FB6D7856C21}" type="slidenum">
              <a:rPr lang="en-US" smtClean="0"/>
              <a:t>28</a:t>
            </a:fld>
            <a:endParaRPr lang="en-US"/>
          </a:p>
        </p:txBody>
      </p:sp>
      <p:cxnSp>
        <p:nvCxnSpPr>
          <p:cNvPr id="6" name="Straight Arrow Connector 5">
            <a:extLst>
              <a:ext uri="{FF2B5EF4-FFF2-40B4-BE49-F238E27FC236}">
                <a16:creationId xmlns:a16="http://schemas.microsoft.com/office/drawing/2014/main" id="{AEB02694-C081-4045-9285-F98014C5B4F4}"/>
              </a:ext>
            </a:extLst>
          </p:cNvPr>
          <p:cNvCxnSpPr/>
          <p:nvPr/>
        </p:nvCxnSpPr>
        <p:spPr>
          <a:xfrm>
            <a:off x="1318251" y="34095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7082AA3-64FD-45AE-97BD-C58278C15237}"/>
              </a:ext>
            </a:extLst>
          </p:cNvPr>
          <p:cNvCxnSpPr/>
          <p:nvPr/>
        </p:nvCxnSpPr>
        <p:spPr>
          <a:xfrm>
            <a:off x="1318251" y="51155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FCC4A-DEDE-4AD4-89AF-17511B7F4CFD}"/>
              </a:ext>
            </a:extLst>
          </p:cNvPr>
          <p:cNvSpPr txBox="1"/>
          <p:nvPr/>
        </p:nvSpPr>
        <p:spPr>
          <a:xfrm>
            <a:off x="726643" y="3178763"/>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B65DD9D5-4DD5-4BD4-8955-216E5F7DDCDB}"/>
              </a:ext>
            </a:extLst>
          </p:cNvPr>
          <p:cNvSpPr txBox="1"/>
          <p:nvPr/>
        </p:nvSpPr>
        <p:spPr>
          <a:xfrm>
            <a:off x="745718" y="3555046"/>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66A94A3A-C4FB-4FAA-80C5-DD6D195BDB06}"/>
              </a:ext>
            </a:extLst>
          </p:cNvPr>
          <p:cNvSpPr txBox="1"/>
          <p:nvPr/>
        </p:nvSpPr>
        <p:spPr>
          <a:xfrm>
            <a:off x="7725206" y="4678057"/>
            <a:ext cx="520587" cy="369332"/>
          </a:xfrm>
          <a:prstGeom prst="rect">
            <a:avLst/>
          </a:prstGeom>
          <a:noFill/>
        </p:spPr>
        <p:txBody>
          <a:bodyPr wrap="square" rtlCol="0">
            <a:spAutoFit/>
          </a:bodyPr>
          <a:lstStyle/>
          <a:p>
            <a:pPr algn="r"/>
            <a:r>
              <a:rPr lang="en-US" b="1" dirty="0"/>
              <a:t>E</a:t>
            </a:r>
          </a:p>
        </p:txBody>
      </p:sp>
      <p:cxnSp>
        <p:nvCxnSpPr>
          <p:cNvPr id="11" name="Straight Arrow Connector 10">
            <a:extLst>
              <a:ext uri="{FF2B5EF4-FFF2-40B4-BE49-F238E27FC236}">
                <a16:creationId xmlns:a16="http://schemas.microsoft.com/office/drawing/2014/main" id="{A9859CD8-3DEB-4506-A834-A8509FC7F973}"/>
              </a:ext>
            </a:extLst>
          </p:cNvPr>
          <p:cNvCxnSpPr>
            <a:cxnSpLocks/>
          </p:cNvCxnSpPr>
          <p:nvPr/>
        </p:nvCxnSpPr>
        <p:spPr>
          <a:xfrm>
            <a:off x="2872087" y="33651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22F70AFE-E084-4CB9-B9F1-54CA65328B77}"/>
              </a:ext>
            </a:extLst>
          </p:cNvPr>
          <p:cNvSpPr/>
          <p:nvPr/>
        </p:nvSpPr>
        <p:spPr>
          <a:xfrm>
            <a:off x="2512298" y="32757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1A5CE9E-C746-45C5-BF3F-2028B2F2AE8A}"/>
              </a:ext>
            </a:extLst>
          </p:cNvPr>
          <p:cNvSpPr/>
          <p:nvPr/>
        </p:nvSpPr>
        <p:spPr>
          <a:xfrm>
            <a:off x="7985500" y="49792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4A3338-1BD9-40CD-956D-BB04DCB84C8B}"/>
              </a:ext>
            </a:extLst>
          </p:cNvPr>
          <p:cNvCxnSpPr/>
          <p:nvPr/>
        </p:nvCxnSpPr>
        <p:spPr>
          <a:xfrm>
            <a:off x="1275007" y="44800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F471-B22F-433A-9120-29D555D91D4D}"/>
              </a:ext>
            </a:extLst>
          </p:cNvPr>
          <p:cNvSpPr txBox="1"/>
          <p:nvPr/>
        </p:nvSpPr>
        <p:spPr>
          <a:xfrm>
            <a:off x="7681962" y="4042580"/>
            <a:ext cx="520587" cy="369332"/>
          </a:xfrm>
          <a:prstGeom prst="rect">
            <a:avLst/>
          </a:prstGeom>
          <a:noFill/>
        </p:spPr>
        <p:txBody>
          <a:bodyPr wrap="square" rtlCol="0">
            <a:spAutoFit/>
          </a:bodyPr>
          <a:lstStyle/>
          <a:p>
            <a:pPr algn="r"/>
            <a:r>
              <a:rPr lang="en-US" b="1" dirty="0"/>
              <a:t>F</a:t>
            </a:r>
          </a:p>
        </p:txBody>
      </p:sp>
      <p:sp>
        <p:nvSpPr>
          <p:cNvPr id="17" name="Star: 5 Points 16">
            <a:extLst>
              <a:ext uri="{FF2B5EF4-FFF2-40B4-BE49-F238E27FC236}">
                <a16:creationId xmlns:a16="http://schemas.microsoft.com/office/drawing/2014/main" id="{4A31B0C1-8DF1-4BEC-9770-28C3CAD26EA0}"/>
              </a:ext>
            </a:extLst>
          </p:cNvPr>
          <p:cNvSpPr/>
          <p:nvPr/>
        </p:nvSpPr>
        <p:spPr>
          <a:xfrm>
            <a:off x="7942256" y="43437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E44A64-8F6D-4D9D-94A2-DF56F4BE2584}"/>
              </a:ext>
            </a:extLst>
          </p:cNvPr>
          <p:cNvCxnSpPr/>
          <p:nvPr/>
        </p:nvCxnSpPr>
        <p:spPr>
          <a:xfrm>
            <a:off x="1298779" y="37519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5E8EB6-07D0-4C04-B76A-67E33670A8DD}"/>
              </a:ext>
            </a:extLst>
          </p:cNvPr>
          <p:cNvSpPr txBox="1"/>
          <p:nvPr/>
        </p:nvSpPr>
        <p:spPr>
          <a:xfrm>
            <a:off x="745718" y="39408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D938E1E2-7CD8-4D8A-BF92-C3C03000322A}"/>
              </a:ext>
            </a:extLst>
          </p:cNvPr>
          <p:cNvSpPr txBox="1"/>
          <p:nvPr/>
        </p:nvSpPr>
        <p:spPr>
          <a:xfrm>
            <a:off x="774651" y="42840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84244DF7-83A7-4B7C-AA87-CBBA93A6263B}"/>
              </a:ext>
            </a:extLst>
          </p:cNvPr>
          <p:cNvSpPr txBox="1"/>
          <p:nvPr/>
        </p:nvSpPr>
        <p:spPr>
          <a:xfrm>
            <a:off x="748359" y="45905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1E4013BD-678D-4C32-8590-75C1FE5117B2}"/>
              </a:ext>
            </a:extLst>
          </p:cNvPr>
          <p:cNvSpPr txBox="1"/>
          <p:nvPr/>
        </p:nvSpPr>
        <p:spPr>
          <a:xfrm>
            <a:off x="774651" y="49502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F2278B4E-9E21-4279-99DB-D5B932ADA532}"/>
              </a:ext>
            </a:extLst>
          </p:cNvPr>
          <p:cNvSpPr txBox="1"/>
          <p:nvPr/>
        </p:nvSpPr>
        <p:spPr>
          <a:xfrm>
            <a:off x="2893583" y="36976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0A16A0B1-72D2-49F7-905D-F8D95A8512FD}"/>
              </a:ext>
            </a:extLst>
          </p:cNvPr>
          <p:cNvSpPr/>
          <p:nvPr/>
        </p:nvSpPr>
        <p:spPr>
          <a:xfrm>
            <a:off x="3153877" y="39988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1F6602E8-4C3D-4247-8A41-95D294B9EAA6}"/>
              </a:ext>
            </a:extLst>
          </p:cNvPr>
          <p:cNvSpPr/>
          <p:nvPr/>
        </p:nvSpPr>
        <p:spPr>
          <a:xfrm>
            <a:off x="5910765" y="32608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91F90-4D70-49D4-86C0-7CD1AD785E0F}"/>
              </a:ext>
            </a:extLst>
          </p:cNvPr>
          <p:cNvSpPr txBox="1"/>
          <p:nvPr/>
        </p:nvSpPr>
        <p:spPr>
          <a:xfrm>
            <a:off x="4381491" y="40485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D5565288-BBC3-4D99-A9C6-172AB59D6E8B}"/>
              </a:ext>
            </a:extLst>
          </p:cNvPr>
          <p:cNvSpPr/>
          <p:nvPr/>
        </p:nvSpPr>
        <p:spPr>
          <a:xfrm>
            <a:off x="4641785" y="43497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865DC8-7261-46C4-BBB2-F4C8D99875DE}"/>
              </a:ext>
            </a:extLst>
          </p:cNvPr>
          <p:cNvSpPr txBox="1"/>
          <p:nvPr/>
        </p:nvSpPr>
        <p:spPr>
          <a:xfrm>
            <a:off x="8896939" y="33071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433A4686-9064-487B-8486-7DBC60CE2E1A}"/>
              </a:ext>
            </a:extLst>
          </p:cNvPr>
          <p:cNvSpPr/>
          <p:nvPr/>
        </p:nvSpPr>
        <p:spPr>
          <a:xfrm>
            <a:off x="9157233" y="36083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8B216D-634E-4E56-979C-2797514CB691}"/>
              </a:ext>
            </a:extLst>
          </p:cNvPr>
          <p:cNvSpPr txBox="1"/>
          <p:nvPr/>
        </p:nvSpPr>
        <p:spPr>
          <a:xfrm>
            <a:off x="8781002" y="43341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BA4AAEAA-2E97-480B-A732-CAA2260C60E9}"/>
              </a:ext>
            </a:extLst>
          </p:cNvPr>
          <p:cNvSpPr/>
          <p:nvPr/>
        </p:nvSpPr>
        <p:spPr>
          <a:xfrm>
            <a:off x="9041296" y="46353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898F0B-BE70-4730-B79A-497E6D1DE016}"/>
              </a:ext>
            </a:extLst>
          </p:cNvPr>
          <p:cNvCxnSpPr>
            <a:cxnSpLocks/>
          </p:cNvCxnSpPr>
          <p:nvPr/>
        </p:nvCxnSpPr>
        <p:spPr>
          <a:xfrm>
            <a:off x="3434342" y="41921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6478F1-D760-46FB-802F-65B2EE7753EF}"/>
              </a:ext>
            </a:extLst>
          </p:cNvPr>
          <p:cNvCxnSpPr>
            <a:cxnSpLocks/>
          </p:cNvCxnSpPr>
          <p:nvPr/>
        </p:nvCxnSpPr>
        <p:spPr>
          <a:xfrm>
            <a:off x="6279031" y="33842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D71B2B-D292-4BC4-8D02-97FB3C3FB263}"/>
              </a:ext>
            </a:extLst>
          </p:cNvPr>
          <p:cNvCxnSpPr>
            <a:cxnSpLocks/>
          </p:cNvCxnSpPr>
          <p:nvPr/>
        </p:nvCxnSpPr>
        <p:spPr>
          <a:xfrm flipV="1">
            <a:off x="8452906" y="47885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9B2B7D-EA15-4EE3-9D32-709D4F41E1FB}"/>
              </a:ext>
            </a:extLst>
          </p:cNvPr>
          <p:cNvCxnSpPr>
            <a:cxnSpLocks/>
          </p:cNvCxnSpPr>
          <p:nvPr/>
        </p:nvCxnSpPr>
        <p:spPr>
          <a:xfrm flipV="1">
            <a:off x="8450065" y="37789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B1FEE0-3116-4A14-BA18-FA428567016C}"/>
              </a:ext>
            </a:extLst>
          </p:cNvPr>
          <p:cNvCxnSpPr>
            <a:cxnSpLocks/>
          </p:cNvCxnSpPr>
          <p:nvPr/>
        </p:nvCxnSpPr>
        <p:spPr>
          <a:xfrm flipV="1">
            <a:off x="5076048" y="34395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9B421A20-6A9F-4BDB-8350-31A698573B54}"/>
              </a:ext>
            </a:extLst>
          </p:cNvPr>
          <p:cNvSpPr/>
          <p:nvPr/>
        </p:nvSpPr>
        <p:spPr>
          <a:xfrm flipH="1">
            <a:off x="4376130" y="2782715"/>
            <a:ext cx="2127335" cy="2568573"/>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B9B9921-A79B-4AF8-A8FC-D7CA269B4904}"/>
              </a:ext>
            </a:extLst>
          </p:cNvPr>
          <p:cNvSpPr txBox="1"/>
          <p:nvPr/>
        </p:nvSpPr>
        <p:spPr>
          <a:xfrm>
            <a:off x="5850642" y="2941907"/>
            <a:ext cx="520587" cy="369332"/>
          </a:xfrm>
          <a:prstGeom prst="rect">
            <a:avLst/>
          </a:prstGeom>
          <a:noFill/>
        </p:spPr>
        <p:txBody>
          <a:bodyPr wrap="square" rtlCol="0">
            <a:spAutoFit/>
          </a:bodyPr>
          <a:lstStyle/>
          <a:p>
            <a:pPr algn="r"/>
            <a:r>
              <a:rPr lang="en-US" b="1" dirty="0"/>
              <a:t>D</a:t>
            </a:r>
          </a:p>
        </p:txBody>
      </p:sp>
      <p:cxnSp>
        <p:nvCxnSpPr>
          <p:cNvPr id="41" name="Straight Arrow Connector 40">
            <a:extLst>
              <a:ext uri="{FF2B5EF4-FFF2-40B4-BE49-F238E27FC236}">
                <a16:creationId xmlns:a16="http://schemas.microsoft.com/office/drawing/2014/main" id="{737ADDA5-5281-4F48-AF70-498A9017A09E}"/>
              </a:ext>
            </a:extLst>
          </p:cNvPr>
          <p:cNvCxnSpPr>
            <a:cxnSpLocks/>
          </p:cNvCxnSpPr>
          <p:nvPr/>
        </p:nvCxnSpPr>
        <p:spPr>
          <a:xfrm flipV="1">
            <a:off x="5085519" y="3424140"/>
            <a:ext cx="694652" cy="1027836"/>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Speech Bubble: Oval 41">
            <a:extLst>
              <a:ext uri="{FF2B5EF4-FFF2-40B4-BE49-F238E27FC236}">
                <a16:creationId xmlns:a16="http://schemas.microsoft.com/office/drawing/2014/main" id="{016FC8BF-EF82-4577-BF40-5A23A4082DF0}"/>
              </a:ext>
            </a:extLst>
          </p:cNvPr>
          <p:cNvSpPr/>
          <p:nvPr/>
        </p:nvSpPr>
        <p:spPr>
          <a:xfrm>
            <a:off x="6728024" y="2656795"/>
            <a:ext cx="2235434" cy="612648"/>
          </a:xfrm>
          <a:prstGeom prst="wedgeEllipseCallout">
            <a:avLst>
              <a:gd name="adj1" fmla="val -117804"/>
              <a:gd name="adj2" fmla="val 22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A backwards message</a:t>
            </a:r>
          </a:p>
        </p:txBody>
      </p:sp>
      <p:sp>
        <p:nvSpPr>
          <p:cNvPr id="43" name="TextBox 42">
            <a:extLst>
              <a:ext uri="{FF2B5EF4-FFF2-40B4-BE49-F238E27FC236}">
                <a16:creationId xmlns:a16="http://schemas.microsoft.com/office/drawing/2014/main" id="{F71E05C1-BC7B-499D-9C62-17C6E80E71F6}"/>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pic>
        <p:nvPicPr>
          <p:cNvPr id="44" name="Picture 43">
            <a:extLst>
              <a:ext uri="{FF2B5EF4-FFF2-40B4-BE49-F238E27FC236}">
                <a16:creationId xmlns:a16="http://schemas.microsoft.com/office/drawing/2014/main" id="{859772B0-8451-4B95-B4E4-3CAB85E1BF00}"/>
              </a:ext>
            </a:extLst>
          </p:cNvPr>
          <p:cNvPicPr>
            <a:picLocks noChangeAspect="1"/>
          </p:cNvPicPr>
          <p:nvPr/>
        </p:nvPicPr>
        <p:blipFill>
          <a:blip r:embed="rId3"/>
          <a:stretch>
            <a:fillRect/>
          </a:stretch>
        </p:blipFill>
        <p:spPr>
          <a:xfrm>
            <a:off x="10446715" y="226994"/>
            <a:ext cx="1473822" cy="1875092"/>
          </a:xfrm>
          <a:prstGeom prst="rect">
            <a:avLst/>
          </a:prstGeom>
        </p:spPr>
      </p:pic>
    </p:spTree>
    <p:extLst>
      <p:ext uri="{BB962C8B-B14F-4D97-AF65-F5344CB8AC3E}">
        <p14:creationId xmlns:p14="http://schemas.microsoft.com/office/powerpoint/2010/main" val="37184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9D09-E4E3-48BC-B225-177138F03D8E}"/>
              </a:ext>
            </a:extLst>
          </p:cNvPr>
          <p:cNvSpPr>
            <a:spLocks noGrp="1"/>
          </p:cNvSpPr>
          <p:nvPr>
            <p:ph type="title"/>
          </p:nvPr>
        </p:nvSpPr>
        <p:spPr/>
        <p:txBody>
          <a:bodyPr/>
          <a:lstStyle/>
          <a:p>
            <a:r>
              <a:rPr lang="en-US" dirty="0"/>
              <a:t>Intuition: A consistent cut is a state that actually could have arisen!</a:t>
            </a:r>
          </a:p>
        </p:txBody>
      </p:sp>
      <p:sp>
        <p:nvSpPr>
          <p:cNvPr id="3" name="Content Placeholder 2">
            <a:extLst>
              <a:ext uri="{FF2B5EF4-FFF2-40B4-BE49-F238E27FC236}">
                <a16:creationId xmlns:a16="http://schemas.microsoft.com/office/drawing/2014/main" id="{16B293C2-9215-49D8-A8EE-DAE8B1ECE068}"/>
              </a:ext>
            </a:extLst>
          </p:cNvPr>
          <p:cNvSpPr>
            <a:spLocks noGrp="1"/>
          </p:cNvSpPr>
          <p:nvPr>
            <p:ph idx="1"/>
          </p:nvPr>
        </p:nvSpPr>
        <p:spPr/>
        <p:txBody>
          <a:bodyPr/>
          <a:lstStyle/>
          <a:p>
            <a:r>
              <a:rPr lang="en-US" dirty="0"/>
              <a:t>Timelines for different processes are “elastic”</a:t>
            </a:r>
          </a:p>
          <a:p>
            <a:pPr>
              <a:buFont typeface="Wingdings" panose="05000000000000000000" pitchFamily="2" charset="2"/>
              <a:buChar char="Ø"/>
            </a:pPr>
            <a:r>
              <a:rPr lang="en-US" dirty="0"/>
              <a:t>  A process could have run faster, or slower</a:t>
            </a:r>
          </a:p>
          <a:p>
            <a:pPr>
              <a:buFont typeface="Wingdings" panose="05000000000000000000" pitchFamily="2" charset="2"/>
              <a:buChar char="Ø"/>
            </a:pPr>
            <a:r>
              <a:rPr lang="en-US" dirty="0"/>
              <a:t>  By simply slowing or speeding some timelines, we can straighten a cut!</a:t>
            </a:r>
          </a:p>
        </p:txBody>
      </p:sp>
      <p:sp>
        <p:nvSpPr>
          <p:cNvPr id="4" name="Footer Placeholder 3">
            <a:extLst>
              <a:ext uri="{FF2B5EF4-FFF2-40B4-BE49-F238E27FC236}">
                <a16:creationId xmlns:a16="http://schemas.microsoft.com/office/drawing/2014/main" id="{9ED8BE5A-4C09-4D77-AE43-5DCB574A5B1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54E2CF2-0EA5-4C8B-99E5-E5F0C543A3E4}"/>
              </a:ext>
            </a:extLst>
          </p:cNvPr>
          <p:cNvSpPr>
            <a:spLocks noGrp="1"/>
          </p:cNvSpPr>
          <p:nvPr>
            <p:ph type="sldNum" sz="quarter" idx="12"/>
          </p:nvPr>
        </p:nvSpPr>
        <p:spPr/>
        <p:txBody>
          <a:bodyPr/>
          <a:lstStyle/>
          <a:p>
            <a:fld id="{3C974458-8A97-4835-BF79-1FB6D7856C21}" type="slidenum">
              <a:rPr lang="en-US" smtClean="0"/>
              <a:t>29</a:t>
            </a:fld>
            <a:endParaRPr lang="en-US"/>
          </a:p>
        </p:txBody>
      </p:sp>
      <p:cxnSp>
        <p:nvCxnSpPr>
          <p:cNvPr id="6" name="Straight Arrow Connector 5">
            <a:extLst>
              <a:ext uri="{FF2B5EF4-FFF2-40B4-BE49-F238E27FC236}">
                <a16:creationId xmlns:a16="http://schemas.microsoft.com/office/drawing/2014/main" id="{1262B284-BBDC-4646-B5E8-A5C26E9EB601}"/>
              </a:ext>
            </a:extLst>
          </p:cNvPr>
          <p:cNvCxnSpPr/>
          <p:nvPr/>
        </p:nvCxnSpPr>
        <p:spPr>
          <a:xfrm>
            <a:off x="1615736" y="58172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74630E9-4698-4160-BE18-1A9C0B369D2E}"/>
              </a:ext>
            </a:extLst>
          </p:cNvPr>
          <p:cNvCxnSpPr/>
          <p:nvPr/>
        </p:nvCxnSpPr>
        <p:spPr>
          <a:xfrm>
            <a:off x="1572492" y="51818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6F744DD-51B7-49EC-A91A-D351C5931E22}"/>
              </a:ext>
            </a:extLst>
          </p:cNvPr>
          <p:cNvCxnSpPr/>
          <p:nvPr/>
        </p:nvCxnSpPr>
        <p:spPr>
          <a:xfrm>
            <a:off x="1615736" y="44382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6E50003-8D42-4D2F-B6EE-F031866B8315}"/>
              </a:ext>
            </a:extLst>
          </p:cNvPr>
          <p:cNvCxnSpPr/>
          <p:nvPr/>
        </p:nvCxnSpPr>
        <p:spPr>
          <a:xfrm>
            <a:off x="1615736" y="61442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8AC661-713F-42AB-B169-55D62BA0D12A}"/>
              </a:ext>
            </a:extLst>
          </p:cNvPr>
          <p:cNvSpPr txBox="1"/>
          <p:nvPr/>
        </p:nvSpPr>
        <p:spPr>
          <a:xfrm>
            <a:off x="1024128" y="4207463"/>
            <a:ext cx="520587" cy="369332"/>
          </a:xfrm>
          <a:prstGeom prst="rect">
            <a:avLst/>
          </a:prstGeom>
          <a:noFill/>
        </p:spPr>
        <p:txBody>
          <a:bodyPr wrap="square" rtlCol="0">
            <a:spAutoFit/>
          </a:bodyPr>
          <a:lstStyle/>
          <a:p>
            <a:pPr algn="r"/>
            <a:r>
              <a:rPr lang="en-US" b="1" dirty="0"/>
              <a:t>P</a:t>
            </a:r>
          </a:p>
        </p:txBody>
      </p:sp>
      <p:sp>
        <p:nvSpPr>
          <p:cNvPr id="11" name="TextBox 10">
            <a:extLst>
              <a:ext uri="{FF2B5EF4-FFF2-40B4-BE49-F238E27FC236}">
                <a16:creationId xmlns:a16="http://schemas.microsoft.com/office/drawing/2014/main" id="{A1130A50-41D7-4958-B81D-0A3118A2D9C0}"/>
              </a:ext>
            </a:extLst>
          </p:cNvPr>
          <p:cNvSpPr txBox="1"/>
          <p:nvPr/>
        </p:nvSpPr>
        <p:spPr>
          <a:xfrm>
            <a:off x="1043203" y="4583746"/>
            <a:ext cx="520587" cy="369332"/>
          </a:xfrm>
          <a:prstGeom prst="rect">
            <a:avLst/>
          </a:prstGeom>
          <a:noFill/>
        </p:spPr>
        <p:txBody>
          <a:bodyPr wrap="square" rtlCol="0">
            <a:spAutoFit/>
          </a:bodyPr>
          <a:lstStyle/>
          <a:p>
            <a:pPr algn="r"/>
            <a:r>
              <a:rPr lang="en-US" b="1" dirty="0"/>
              <a:t>Q</a:t>
            </a:r>
          </a:p>
        </p:txBody>
      </p:sp>
      <p:sp>
        <p:nvSpPr>
          <p:cNvPr id="12" name="TextBox 11">
            <a:extLst>
              <a:ext uri="{FF2B5EF4-FFF2-40B4-BE49-F238E27FC236}">
                <a16:creationId xmlns:a16="http://schemas.microsoft.com/office/drawing/2014/main" id="{A01E3A5F-DFC1-4E63-A891-700CA33FDA25}"/>
              </a:ext>
            </a:extLst>
          </p:cNvPr>
          <p:cNvSpPr txBox="1"/>
          <p:nvPr/>
        </p:nvSpPr>
        <p:spPr>
          <a:xfrm>
            <a:off x="8022691" y="5706757"/>
            <a:ext cx="520587" cy="369332"/>
          </a:xfrm>
          <a:prstGeom prst="rect">
            <a:avLst/>
          </a:prstGeom>
          <a:noFill/>
        </p:spPr>
        <p:txBody>
          <a:bodyPr wrap="square" rtlCol="0">
            <a:spAutoFit/>
          </a:bodyPr>
          <a:lstStyle/>
          <a:p>
            <a:pPr algn="r"/>
            <a:r>
              <a:rPr lang="en-US" b="1" dirty="0"/>
              <a:t>E</a:t>
            </a:r>
          </a:p>
        </p:txBody>
      </p:sp>
      <p:cxnSp>
        <p:nvCxnSpPr>
          <p:cNvPr id="13" name="Straight Arrow Connector 12">
            <a:extLst>
              <a:ext uri="{FF2B5EF4-FFF2-40B4-BE49-F238E27FC236}">
                <a16:creationId xmlns:a16="http://schemas.microsoft.com/office/drawing/2014/main" id="{E6113D9B-CF5E-4FA0-BAEF-D066852D83B3}"/>
              </a:ext>
            </a:extLst>
          </p:cNvPr>
          <p:cNvCxnSpPr>
            <a:cxnSpLocks/>
          </p:cNvCxnSpPr>
          <p:nvPr/>
        </p:nvCxnSpPr>
        <p:spPr>
          <a:xfrm>
            <a:off x="3169572" y="43938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Star: 5 Points 13">
            <a:extLst>
              <a:ext uri="{FF2B5EF4-FFF2-40B4-BE49-F238E27FC236}">
                <a16:creationId xmlns:a16="http://schemas.microsoft.com/office/drawing/2014/main" id="{13DD7FAA-D459-4D6E-933C-E8802BD7E0F5}"/>
              </a:ext>
            </a:extLst>
          </p:cNvPr>
          <p:cNvSpPr/>
          <p:nvPr/>
        </p:nvSpPr>
        <p:spPr>
          <a:xfrm>
            <a:off x="2809783" y="43044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6D74A1E2-B5F0-46B8-9B9A-788F8788DF32}"/>
              </a:ext>
            </a:extLst>
          </p:cNvPr>
          <p:cNvSpPr/>
          <p:nvPr/>
        </p:nvSpPr>
        <p:spPr>
          <a:xfrm>
            <a:off x="8282985" y="60079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F828283F-08B0-44A0-B95F-E8BE6A1092CE}"/>
              </a:ext>
            </a:extLst>
          </p:cNvPr>
          <p:cNvCxnSpPr/>
          <p:nvPr/>
        </p:nvCxnSpPr>
        <p:spPr>
          <a:xfrm>
            <a:off x="1572492" y="55087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E65EE6-F8C1-4DDD-8A40-787A1A42723E}"/>
              </a:ext>
            </a:extLst>
          </p:cNvPr>
          <p:cNvSpPr txBox="1"/>
          <p:nvPr/>
        </p:nvSpPr>
        <p:spPr>
          <a:xfrm>
            <a:off x="7979447" y="5071280"/>
            <a:ext cx="520587" cy="369332"/>
          </a:xfrm>
          <a:prstGeom prst="rect">
            <a:avLst/>
          </a:prstGeom>
          <a:noFill/>
        </p:spPr>
        <p:txBody>
          <a:bodyPr wrap="square" rtlCol="0">
            <a:spAutoFit/>
          </a:bodyPr>
          <a:lstStyle/>
          <a:p>
            <a:pPr algn="r"/>
            <a:r>
              <a:rPr lang="en-US" b="1" dirty="0"/>
              <a:t>F</a:t>
            </a:r>
          </a:p>
        </p:txBody>
      </p:sp>
      <p:sp>
        <p:nvSpPr>
          <p:cNvPr id="18" name="Star: 5 Points 17">
            <a:extLst>
              <a:ext uri="{FF2B5EF4-FFF2-40B4-BE49-F238E27FC236}">
                <a16:creationId xmlns:a16="http://schemas.microsoft.com/office/drawing/2014/main" id="{15A9CF3D-3DAE-409E-A2F9-7BC0675F21C8}"/>
              </a:ext>
            </a:extLst>
          </p:cNvPr>
          <p:cNvSpPr/>
          <p:nvPr/>
        </p:nvSpPr>
        <p:spPr>
          <a:xfrm>
            <a:off x="8239741" y="53724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6D279D-0EED-4186-A4DE-B84751B77E3F}"/>
              </a:ext>
            </a:extLst>
          </p:cNvPr>
          <p:cNvCxnSpPr/>
          <p:nvPr/>
        </p:nvCxnSpPr>
        <p:spPr>
          <a:xfrm>
            <a:off x="1596264" y="47806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AE9B80-EF7A-4235-9FE7-6ADC97DDBF72}"/>
              </a:ext>
            </a:extLst>
          </p:cNvPr>
          <p:cNvSpPr txBox="1"/>
          <p:nvPr/>
        </p:nvSpPr>
        <p:spPr>
          <a:xfrm>
            <a:off x="1043203" y="49695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646E89D3-2444-413B-9B38-66120C8D3B24}"/>
              </a:ext>
            </a:extLst>
          </p:cNvPr>
          <p:cNvSpPr txBox="1"/>
          <p:nvPr/>
        </p:nvSpPr>
        <p:spPr>
          <a:xfrm>
            <a:off x="1072136" y="53127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C47CAD7E-1A6C-4395-8823-447B16153E1B}"/>
              </a:ext>
            </a:extLst>
          </p:cNvPr>
          <p:cNvSpPr txBox="1"/>
          <p:nvPr/>
        </p:nvSpPr>
        <p:spPr>
          <a:xfrm>
            <a:off x="1045844" y="56192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DBDA4025-4AC3-4244-A44D-A7B8C4D1B730}"/>
              </a:ext>
            </a:extLst>
          </p:cNvPr>
          <p:cNvSpPr txBox="1"/>
          <p:nvPr/>
        </p:nvSpPr>
        <p:spPr>
          <a:xfrm>
            <a:off x="1072136" y="59789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3F4C46E9-44BB-4C1D-ADB7-D971EAAA99E7}"/>
              </a:ext>
            </a:extLst>
          </p:cNvPr>
          <p:cNvSpPr txBox="1"/>
          <p:nvPr/>
        </p:nvSpPr>
        <p:spPr>
          <a:xfrm>
            <a:off x="3191068" y="47263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84432484-C5E7-42FA-98ED-820181CBF5CC}"/>
              </a:ext>
            </a:extLst>
          </p:cNvPr>
          <p:cNvSpPr/>
          <p:nvPr/>
        </p:nvSpPr>
        <p:spPr>
          <a:xfrm>
            <a:off x="3451362" y="50275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ADEA6627-B6C3-469A-9FB3-A464F326D589}"/>
              </a:ext>
            </a:extLst>
          </p:cNvPr>
          <p:cNvSpPr/>
          <p:nvPr/>
        </p:nvSpPr>
        <p:spPr>
          <a:xfrm>
            <a:off x="6208250" y="42895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A78AAFE-1FA7-4991-96DB-A9CD82F4F1BF}"/>
              </a:ext>
            </a:extLst>
          </p:cNvPr>
          <p:cNvSpPr txBox="1"/>
          <p:nvPr/>
        </p:nvSpPr>
        <p:spPr>
          <a:xfrm>
            <a:off x="4678976" y="50772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634A4B14-2E18-4707-85EA-5581BA978A70}"/>
              </a:ext>
            </a:extLst>
          </p:cNvPr>
          <p:cNvSpPr/>
          <p:nvPr/>
        </p:nvSpPr>
        <p:spPr>
          <a:xfrm>
            <a:off x="4939270" y="53784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41FF256-8E71-45FC-B9E4-5F9B7367A566}"/>
              </a:ext>
            </a:extLst>
          </p:cNvPr>
          <p:cNvSpPr txBox="1"/>
          <p:nvPr/>
        </p:nvSpPr>
        <p:spPr>
          <a:xfrm>
            <a:off x="9194424" y="43358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2FF8F9F4-42BE-497D-B9F6-382B9EAFD2FD}"/>
              </a:ext>
            </a:extLst>
          </p:cNvPr>
          <p:cNvSpPr/>
          <p:nvPr/>
        </p:nvSpPr>
        <p:spPr>
          <a:xfrm>
            <a:off x="9454718" y="46370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32D2C01-FEBD-437B-B7D1-2E8CA72038F3}"/>
              </a:ext>
            </a:extLst>
          </p:cNvPr>
          <p:cNvSpPr txBox="1"/>
          <p:nvPr/>
        </p:nvSpPr>
        <p:spPr>
          <a:xfrm>
            <a:off x="9078487" y="53628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2CD3B58D-F941-45AD-AB78-B2C3D98CF8C6}"/>
              </a:ext>
            </a:extLst>
          </p:cNvPr>
          <p:cNvSpPr/>
          <p:nvPr/>
        </p:nvSpPr>
        <p:spPr>
          <a:xfrm>
            <a:off x="9338781" y="56640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CED303-45DF-4245-BC11-9523CE0F7F33}"/>
              </a:ext>
            </a:extLst>
          </p:cNvPr>
          <p:cNvCxnSpPr>
            <a:cxnSpLocks/>
          </p:cNvCxnSpPr>
          <p:nvPr/>
        </p:nvCxnSpPr>
        <p:spPr>
          <a:xfrm>
            <a:off x="3731827" y="52208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CD9AAB4-7B7C-407D-806F-E491A4DCB9FB}"/>
              </a:ext>
            </a:extLst>
          </p:cNvPr>
          <p:cNvCxnSpPr>
            <a:cxnSpLocks/>
          </p:cNvCxnSpPr>
          <p:nvPr/>
        </p:nvCxnSpPr>
        <p:spPr>
          <a:xfrm>
            <a:off x="6576516" y="44129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C0D4979-D4CC-4C89-9C2D-082C7BD7682F}"/>
              </a:ext>
            </a:extLst>
          </p:cNvPr>
          <p:cNvCxnSpPr>
            <a:cxnSpLocks/>
          </p:cNvCxnSpPr>
          <p:nvPr/>
        </p:nvCxnSpPr>
        <p:spPr>
          <a:xfrm flipV="1">
            <a:off x="8750391" y="58172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3A8380E-6176-4D73-95D1-A91A47069CFA}"/>
              </a:ext>
            </a:extLst>
          </p:cNvPr>
          <p:cNvCxnSpPr>
            <a:cxnSpLocks/>
          </p:cNvCxnSpPr>
          <p:nvPr/>
        </p:nvCxnSpPr>
        <p:spPr>
          <a:xfrm flipV="1">
            <a:off x="8747550" y="48076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EFD5D15-60F7-44C8-8AA8-B8B6471A659A}"/>
              </a:ext>
            </a:extLst>
          </p:cNvPr>
          <p:cNvCxnSpPr>
            <a:cxnSpLocks/>
          </p:cNvCxnSpPr>
          <p:nvPr/>
        </p:nvCxnSpPr>
        <p:spPr>
          <a:xfrm flipV="1">
            <a:off x="5373533" y="44682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404FAEF5-ACA1-4724-BBA3-F9E93AA94F6F}"/>
              </a:ext>
            </a:extLst>
          </p:cNvPr>
          <p:cNvSpPr/>
          <p:nvPr/>
        </p:nvSpPr>
        <p:spPr>
          <a:xfrm>
            <a:off x="5144913" y="3773838"/>
            <a:ext cx="1165151" cy="2894121"/>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23DF7A9-EE85-4542-BAFC-191AC1EC36DD}"/>
              </a:ext>
            </a:extLst>
          </p:cNvPr>
          <p:cNvSpPr txBox="1"/>
          <p:nvPr/>
        </p:nvSpPr>
        <p:spPr>
          <a:xfrm>
            <a:off x="5896977" y="3995755"/>
            <a:ext cx="520587" cy="369332"/>
          </a:xfrm>
          <a:prstGeom prst="rect">
            <a:avLst/>
          </a:prstGeom>
          <a:noFill/>
        </p:spPr>
        <p:txBody>
          <a:bodyPr wrap="square" rtlCol="0">
            <a:spAutoFit/>
          </a:bodyPr>
          <a:lstStyle/>
          <a:p>
            <a:pPr algn="r"/>
            <a:r>
              <a:rPr lang="en-US" b="1" dirty="0"/>
              <a:t>D</a:t>
            </a:r>
          </a:p>
        </p:txBody>
      </p:sp>
      <p:cxnSp>
        <p:nvCxnSpPr>
          <p:cNvPr id="41" name="Straight Connector 40">
            <a:extLst>
              <a:ext uri="{FF2B5EF4-FFF2-40B4-BE49-F238E27FC236}">
                <a16:creationId xmlns:a16="http://schemas.microsoft.com/office/drawing/2014/main" id="{3FE953A0-5EAD-42A7-90B2-3FDC541A3B2C}"/>
              </a:ext>
            </a:extLst>
          </p:cNvPr>
          <p:cNvCxnSpPr/>
          <p:nvPr/>
        </p:nvCxnSpPr>
        <p:spPr>
          <a:xfrm>
            <a:off x="5610225" y="3857625"/>
            <a:ext cx="0" cy="28103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4D7A300-242E-4C3B-92C9-E28A23EE9AEA}"/>
              </a:ext>
            </a:extLst>
          </p:cNvPr>
          <p:cNvCxnSpPr>
            <a:cxnSpLocks/>
          </p:cNvCxnSpPr>
          <p:nvPr/>
        </p:nvCxnSpPr>
        <p:spPr>
          <a:xfrm flipV="1">
            <a:off x="5386995" y="4399188"/>
            <a:ext cx="958529" cy="1051484"/>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D803C16-EB0F-4AB0-B5BC-6C5CB2096691}"/>
              </a:ext>
            </a:extLst>
          </p:cNvPr>
          <p:cNvCxnSpPr>
            <a:cxnSpLocks/>
          </p:cNvCxnSpPr>
          <p:nvPr/>
        </p:nvCxnSpPr>
        <p:spPr>
          <a:xfrm flipV="1">
            <a:off x="8548615" y="4780280"/>
            <a:ext cx="787325" cy="132000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7FB77D-B0C8-4FB5-9523-E26A050E9167}"/>
              </a:ext>
            </a:extLst>
          </p:cNvPr>
          <p:cNvCxnSpPr>
            <a:cxnSpLocks/>
          </p:cNvCxnSpPr>
          <p:nvPr/>
        </p:nvCxnSpPr>
        <p:spPr>
          <a:xfrm flipV="1">
            <a:off x="8523904" y="5794400"/>
            <a:ext cx="517841" cy="358555"/>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0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par>
                                <p:cTn id="12" presetID="42" presetClass="path" presetSubtype="0" accel="50000" decel="50000" fill="hold" grpId="0" nodeType="withEffect">
                                  <p:stCondLst>
                                    <p:cond delay="0"/>
                                  </p:stCondLst>
                                  <p:childTnLst>
                                    <p:animMotion origin="layout" path="M -1.66667E-6 1.48148E-6 L 0.02201 -0.00023 " pathEditMode="relative" rAng="0" ptsTypes="AA">
                                      <p:cBhvr>
                                        <p:cTn id="13" dur="2000" fill="hold"/>
                                        <p:tgtEl>
                                          <p:spTgt spid="26"/>
                                        </p:tgtEl>
                                        <p:attrNameLst>
                                          <p:attrName>ppt_x</p:attrName>
                                          <p:attrName>ppt_y</p:attrName>
                                        </p:attrNameLst>
                                      </p:cBhvr>
                                      <p:rCtr x="1094" y="-23"/>
                                    </p:animMotion>
                                  </p:childTnLst>
                                </p:cTn>
                              </p:par>
                              <p:par>
                                <p:cTn id="14" presetID="42" presetClass="path" presetSubtype="0" accel="50000" decel="50000" fill="hold" grpId="0" nodeType="withEffect">
                                  <p:stCondLst>
                                    <p:cond delay="0"/>
                                  </p:stCondLst>
                                  <p:childTnLst>
                                    <p:animMotion origin="layout" path="M 1.875E-6 -7.40741E-7 L 0.01472 0.03402 " pathEditMode="relative" rAng="0" ptsTypes="AA">
                                      <p:cBhvr>
                                        <p:cTn id="15" dur="2000" fill="hold"/>
                                        <p:tgtEl>
                                          <p:spTgt spid="39"/>
                                        </p:tgtEl>
                                        <p:attrNameLst>
                                          <p:attrName>ppt_x</p:attrName>
                                          <p:attrName>ppt_y</p:attrName>
                                        </p:attrNameLst>
                                      </p:cBhvr>
                                      <p:rCtr x="1862" y="-370"/>
                                    </p:animMotion>
                                  </p:childTnLst>
                                </p:cTn>
                              </p:par>
                              <p:par>
                                <p:cTn id="16" presetID="42" presetClass="path" presetSubtype="0" accel="50000" decel="50000" fill="hold" grpId="0" nodeType="withEffect">
                                  <p:stCondLst>
                                    <p:cond delay="0"/>
                                  </p:stCondLst>
                                  <p:childTnLst>
                                    <p:animMotion origin="layout" path="M -2.5E-6 1.11022E-16 L 3.75E-6 2.59259E-6 " pathEditMode="relative" rAng="0" ptsTypes="AA">
                                      <p:cBhvr>
                                        <p:cTn id="17" dur="2000" fill="hold"/>
                                        <p:tgtEl>
                                          <p:spTgt spid="32"/>
                                        </p:tgtEl>
                                        <p:attrNameLst>
                                          <p:attrName>ppt_x</p:attrName>
                                          <p:attrName>ppt_y</p:attrName>
                                        </p:attrNameLst>
                                      </p:cBhvr>
                                      <p:rCtr x="-820" y="46"/>
                                    </p:animMotion>
                                  </p:childTnLst>
                                </p:cTn>
                              </p:par>
                              <p:par>
                                <p:cTn id="18" presetID="42" presetClass="path" presetSubtype="0" accel="50000" decel="50000" fill="hold" grpId="0" nodeType="withEffect">
                                  <p:stCondLst>
                                    <p:cond delay="0"/>
                                  </p:stCondLst>
                                  <p:childTnLst>
                                    <p:animMotion origin="layout" path="M 4.375E-6 3.7037E-6 L -1.45833E-6 4.07407E-6 " pathEditMode="relative" rAng="0" ptsTypes="AA">
                                      <p:cBhvr>
                                        <p:cTn id="19" dur="2000" fill="hold"/>
                                        <p:tgtEl>
                                          <p:spTgt spid="31"/>
                                        </p:tgtEl>
                                        <p:attrNameLst>
                                          <p:attrName>ppt_x</p:attrName>
                                          <p:attrName>ppt_y</p:attrName>
                                        </p:attrNameLst>
                                      </p:cBhvr>
                                      <p:rCtr x="-1068" y="-93"/>
                                    </p:animMotion>
                                  </p:childTnLst>
                                </p:cTn>
                              </p:par>
                              <p:par>
                                <p:cTn id="20" presetID="42" presetClass="path" presetSubtype="0" accel="50000" decel="50000" fill="hold" grpId="0" nodeType="withEffect">
                                  <p:stCondLst>
                                    <p:cond delay="0"/>
                                  </p:stCondLst>
                                  <p:childTnLst>
                                    <p:animMotion origin="layout" path="M -3.95833E-6 -1.48148E-6 L -1.25E-6 4.07407E-6 " pathEditMode="relative" rAng="0" ptsTypes="AA">
                                      <p:cBhvr>
                                        <p:cTn id="21" dur="2000" fill="hold"/>
                                        <p:tgtEl>
                                          <p:spTgt spid="15"/>
                                        </p:tgtEl>
                                        <p:attrNameLst>
                                          <p:attrName>ppt_x</p:attrName>
                                          <p:attrName>ppt_y</p:attrName>
                                        </p:attrNameLst>
                                      </p:cBhvr>
                                      <p:rCtr x="-716" y="23"/>
                                    </p:animMotion>
                                  </p:childTnLst>
                                </p:cTn>
                              </p:par>
                              <p:par>
                                <p:cTn id="22" presetID="42" presetClass="path" presetSubtype="0" accel="50000" decel="50000" fill="hold" grpId="0" nodeType="withEffect">
                                  <p:stCondLst>
                                    <p:cond delay="0"/>
                                  </p:stCondLst>
                                  <p:childTnLst>
                                    <p:animMotion origin="layout" path="M 2.91667E-6 2.22222E-6 L 3.95833E-6 -1.85185E-6 " pathEditMode="relative" rAng="0" ptsTypes="AA">
                                      <p:cBhvr>
                                        <p:cTn id="23" dur="2000" fill="hold"/>
                                        <p:tgtEl>
                                          <p:spTgt spid="12"/>
                                        </p:tgtEl>
                                        <p:attrNameLst>
                                          <p:attrName>ppt_x</p:attrName>
                                          <p:attrName>ppt_y</p:attrName>
                                        </p:attrNameLst>
                                      </p:cBhvr>
                                      <p:rCtr x="-977" y="-46"/>
                                    </p:animMotion>
                                  </p:childTnLst>
                                </p:cTn>
                              </p:par>
                              <p:par>
                                <p:cTn id="24" presetID="14" presetClass="exit" presetSubtype="10" fill="hold" nodeType="withEffect">
                                  <p:stCondLst>
                                    <p:cond delay="0"/>
                                  </p:stCondLst>
                                  <p:childTnLst>
                                    <p:animEffect transition="out" filter="randombar(horizontal)">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randombar(horizontal)">
                                      <p:cBhvr>
                                        <p:cTn id="35" dur="500"/>
                                        <p:tgtEl>
                                          <p:spTgt spid="44"/>
                                        </p:tgtEl>
                                      </p:cBhvr>
                                    </p:animEffect>
                                  </p:childTnLst>
                                </p:cTn>
                              </p:par>
                              <p:par>
                                <p:cTn id="36" presetID="14" presetClass="entr" presetSubtype="1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500"/>
                                        <p:tgtEl>
                                          <p:spTgt spid="46"/>
                                        </p:tgtEl>
                                      </p:cBhvr>
                                    </p:animEffect>
                                  </p:childTnLst>
                                </p:cTn>
                              </p:par>
                              <p:par>
                                <p:cTn id="39" presetID="14" presetClass="entr" presetSubtype="1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randombar(horizontal)">
                                      <p:cBhvr>
                                        <p:cTn id="4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26" grpId="0" animBg="1"/>
      <p:bldP spid="31" grpId="0"/>
      <p:bldP spid="32" grpId="0" animBg="1"/>
      <p:bldP spid="38"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907D-A429-492B-8B04-F7255E599F19}"/>
              </a:ext>
            </a:extLst>
          </p:cNvPr>
          <p:cNvSpPr>
            <a:spLocks noGrp="1"/>
          </p:cNvSpPr>
          <p:nvPr>
            <p:ph type="title"/>
          </p:nvPr>
        </p:nvSpPr>
        <p:spPr/>
        <p:txBody>
          <a:bodyPr/>
          <a:lstStyle/>
          <a:p>
            <a:r>
              <a:rPr lang="en-US" dirty="0"/>
              <a:t>Connecting cloud to world…</a:t>
            </a:r>
          </a:p>
        </p:txBody>
      </p:sp>
      <p:sp>
        <p:nvSpPr>
          <p:cNvPr id="3" name="Content Placeholder 2">
            <a:extLst>
              <a:ext uri="{FF2B5EF4-FFF2-40B4-BE49-F238E27FC236}">
                <a16:creationId xmlns:a16="http://schemas.microsoft.com/office/drawing/2014/main" id="{74103B55-3B54-45BF-9034-AC0DD3AC1498}"/>
              </a:ext>
            </a:extLst>
          </p:cNvPr>
          <p:cNvSpPr>
            <a:spLocks noGrp="1"/>
          </p:cNvSpPr>
          <p:nvPr>
            <p:ph idx="1"/>
          </p:nvPr>
        </p:nvSpPr>
        <p:spPr/>
        <p:txBody>
          <a:bodyPr/>
          <a:lstStyle/>
          <a:p>
            <a:r>
              <a:rPr lang="en-US" dirty="0"/>
              <a:t>            What happens as we connect the cloud to the world?</a:t>
            </a:r>
          </a:p>
          <a:p>
            <a:endParaRPr lang="en-US" dirty="0"/>
          </a:p>
          <a:p>
            <a:r>
              <a:rPr lang="en-US" dirty="0"/>
              <a:t>With more and more sensors in the environment, we are starting to do that</a:t>
            </a:r>
          </a:p>
          <a:p>
            <a:endParaRPr lang="en-US" dirty="0"/>
          </a:p>
          <a:p>
            <a:r>
              <a:rPr lang="en-US" dirty="0"/>
              <a:t>Jim Gray (Turing Award winner, super nice guy) explored this and realized that the main issue is data rates:  </a:t>
            </a:r>
            <a:r>
              <a:rPr lang="en-US" i="1" dirty="0"/>
              <a:t>huge rates of (mostly uninteresting) data.</a:t>
            </a:r>
            <a:endParaRPr lang="en-US" dirty="0"/>
          </a:p>
        </p:txBody>
      </p:sp>
      <p:sp>
        <p:nvSpPr>
          <p:cNvPr id="4" name="Footer Placeholder 3">
            <a:extLst>
              <a:ext uri="{FF2B5EF4-FFF2-40B4-BE49-F238E27FC236}">
                <a16:creationId xmlns:a16="http://schemas.microsoft.com/office/drawing/2014/main" id="{74CE446E-7CA7-457C-AC32-F4A174BF45B5}"/>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41A72B44-3809-4A03-B39D-9E05DAB489D6}"/>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6" name="Picture 5">
            <a:extLst>
              <a:ext uri="{FF2B5EF4-FFF2-40B4-BE49-F238E27FC236}">
                <a16:creationId xmlns:a16="http://schemas.microsoft.com/office/drawing/2014/main" id="{E3074B86-755A-4A3C-885E-7A54F22CC8AD}"/>
              </a:ext>
            </a:extLst>
          </p:cNvPr>
          <p:cNvPicPr>
            <a:picLocks noChangeAspect="1"/>
          </p:cNvPicPr>
          <p:nvPr/>
        </p:nvPicPr>
        <p:blipFill>
          <a:blip r:embed="rId3"/>
          <a:stretch>
            <a:fillRect/>
          </a:stretch>
        </p:blipFill>
        <p:spPr>
          <a:xfrm>
            <a:off x="9543548" y="106225"/>
            <a:ext cx="2560863" cy="1864308"/>
          </a:xfrm>
          <a:prstGeom prst="rect">
            <a:avLst/>
          </a:prstGeom>
        </p:spPr>
      </p:pic>
      <p:sp>
        <p:nvSpPr>
          <p:cNvPr id="7" name="Rectangle 6">
            <a:extLst>
              <a:ext uri="{FF2B5EF4-FFF2-40B4-BE49-F238E27FC236}">
                <a16:creationId xmlns:a16="http://schemas.microsoft.com/office/drawing/2014/main" id="{94106821-0097-4205-B7A8-20755C1575A3}"/>
              </a:ext>
            </a:extLst>
          </p:cNvPr>
          <p:cNvSpPr/>
          <p:nvPr/>
        </p:nvSpPr>
        <p:spPr>
          <a:xfrm>
            <a:off x="9651694" y="1914744"/>
            <a:ext cx="2413994" cy="369332"/>
          </a:xfrm>
          <a:prstGeom prst="rect">
            <a:avLst/>
          </a:prstGeom>
        </p:spPr>
        <p:txBody>
          <a:bodyPr wrap="none">
            <a:spAutoFit/>
          </a:bodyPr>
          <a:lstStyle/>
          <a:p>
            <a:r>
              <a:rPr lang="en-US" b="1" dirty="0"/>
              <a:t>Jim Gray (1944 –2007)</a:t>
            </a:r>
          </a:p>
        </p:txBody>
      </p:sp>
      <p:pic>
        <p:nvPicPr>
          <p:cNvPr id="8" name="Picture 7">
            <a:extLst>
              <a:ext uri="{FF2B5EF4-FFF2-40B4-BE49-F238E27FC236}">
                <a16:creationId xmlns:a16="http://schemas.microsoft.com/office/drawing/2014/main" id="{318C690E-810C-4526-9243-5415FB4EE372}"/>
              </a:ext>
            </a:extLst>
          </p:cNvPr>
          <p:cNvPicPr>
            <a:picLocks noChangeAspect="1"/>
          </p:cNvPicPr>
          <p:nvPr/>
        </p:nvPicPr>
        <p:blipFill>
          <a:blip r:embed="rId4"/>
          <a:stretch>
            <a:fillRect/>
          </a:stretch>
        </p:blipFill>
        <p:spPr>
          <a:xfrm>
            <a:off x="600498" y="1914744"/>
            <a:ext cx="1569592" cy="1178372"/>
          </a:xfrm>
          <a:prstGeom prst="rect">
            <a:avLst/>
          </a:prstGeom>
        </p:spPr>
      </p:pic>
    </p:spTree>
    <p:extLst>
      <p:ext uri="{BB962C8B-B14F-4D97-AF65-F5344CB8AC3E}">
        <p14:creationId xmlns:p14="http://schemas.microsoft.com/office/powerpoint/2010/main" val="32359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0642-54E0-4F97-81EA-DA026AEE55D0}"/>
              </a:ext>
            </a:extLst>
          </p:cNvPr>
          <p:cNvSpPr>
            <a:spLocks noGrp="1"/>
          </p:cNvSpPr>
          <p:nvPr>
            <p:ph type="title"/>
          </p:nvPr>
        </p:nvSpPr>
        <p:spPr/>
        <p:txBody>
          <a:bodyPr/>
          <a:lstStyle/>
          <a:p>
            <a:r>
              <a:rPr lang="en-US" dirty="0"/>
              <a:t>FFFS: Finds a Consistent cut…</a:t>
            </a:r>
          </a:p>
        </p:txBody>
      </p:sp>
      <p:sp>
        <p:nvSpPr>
          <p:cNvPr id="3" name="Content Placeholder 2">
            <a:extLst>
              <a:ext uri="{FF2B5EF4-FFF2-40B4-BE49-F238E27FC236}">
                <a16:creationId xmlns:a16="http://schemas.microsoft.com/office/drawing/2014/main" id="{63EA7818-00B8-4566-B671-60C1EB7BBE4F}"/>
              </a:ext>
            </a:extLst>
          </p:cNvPr>
          <p:cNvSpPr>
            <a:spLocks noGrp="1"/>
          </p:cNvSpPr>
          <p:nvPr>
            <p:ph idx="1"/>
          </p:nvPr>
        </p:nvSpPr>
        <p:spPr/>
        <p:txBody>
          <a:bodyPr>
            <a:normAutofit/>
          </a:bodyPr>
          <a:lstStyle/>
          <a:p>
            <a:r>
              <a:rPr lang="en-US" dirty="0"/>
              <a:t>It guarantees several properties:</a:t>
            </a:r>
          </a:p>
          <a:p>
            <a:pPr>
              <a:buFont typeface="Wingdings" panose="05000000000000000000" pitchFamily="2" charset="2"/>
              <a:buChar char="Ø"/>
            </a:pPr>
            <a:r>
              <a:rPr lang="en-US" dirty="0"/>
              <a:t>  </a:t>
            </a:r>
            <a:r>
              <a:rPr lang="en-US" b="1" dirty="0"/>
              <a:t>Temporal precision: </a:t>
            </a:r>
            <a:r>
              <a:rPr lang="en-US" dirty="0"/>
              <a:t>if the application is reading at time T, data should</a:t>
            </a:r>
            <a:br>
              <a:rPr lang="en-US" dirty="0"/>
            </a:br>
            <a:r>
              <a:rPr lang="en-US" dirty="0"/>
              <a:t>    be as close to time T as feasible.</a:t>
            </a:r>
          </a:p>
          <a:p>
            <a:pPr>
              <a:buFont typeface="Wingdings" panose="05000000000000000000" pitchFamily="2" charset="2"/>
              <a:buChar char="Ø"/>
            </a:pPr>
            <a:r>
              <a:rPr lang="en-US" dirty="0"/>
              <a:t>  </a:t>
            </a:r>
            <a:r>
              <a:rPr lang="en-US" b="1" dirty="0"/>
              <a:t>Consistency: </a:t>
            </a:r>
            <a:r>
              <a:rPr lang="en-US" dirty="0"/>
              <a:t>if we read from multiple storage nodes or files, our reads </a:t>
            </a:r>
            <a:br>
              <a:rPr lang="en-US" dirty="0"/>
            </a:br>
            <a:r>
              <a:rPr lang="en-US" dirty="0"/>
              <a:t>    occur as close to time T as feasible, but also form a consistent cut.</a:t>
            </a:r>
          </a:p>
          <a:p>
            <a:pPr>
              <a:buFont typeface="Wingdings" panose="05000000000000000000" pitchFamily="2" charset="2"/>
              <a:buChar char="Ø"/>
            </a:pPr>
            <a:r>
              <a:rPr lang="en-US" dirty="0"/>
              <a:t>  If different programs read at time T, they get the same result – </a:t>
            </a:r>
            <a:r>
              <a:rPr lang="en-US" b="1" dirty="0"/>
              <a:t>the</a:t>
            </a:r>
            <a:br>
              <a:rPr lang="en-US" b="1" dirty="0"/>
            </a:br>
            <a:r>
              <a:rPr lang="en-US" b="1" dirty="0"/>
              <a:t>    method is deterministic.</a:t>
            </a:r>
          </a:p>
        </p:txBody>
      </p:sp>
      <p:sp>
        <p:nvSpPr>
          <p:cNvPr id="4" name="Footer Placeholder 3">
            <a:extLst>
              <a:ext uri="{FF2B5EF4-FFF2-40B4-BE49-F238E27FC236}">
                <a16:creationId xmlns:a16="http://schemas.microsoft.com/office/drawing/2014/main" id="{7A1DEA58-FFE9-47EC-8A1F-B210FC403CE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C1BFF9C-EEB2-43C4-BD1C-9D068EABA49A}"/>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1956978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AF00CF5F-C6B1-4197-8EBF-20472EC3AFCC}"/>
              </a:ext>
            </a:extLst>
          </p:cNvPr>
          <p:cNvCxnSpPr/>
          <p:nvPr/>
        </p:nvCxnSpPr>
        <p:spPr>
          <a:xfrm>
            <a:off x="1318251" y="47885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D3F7AF-19C9-44C3-962B-98FBBCEFF638}"/>
              </a:ext>
            </a:extLst>
          </p:cNvPr>
          <p:cNvCxnSpPr/>
          <p:nvPr/>
        </p:nvCxnSpPr>
        <p:spPr>
          <a:xfrm>
            <a:off x="1275007" y="41531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853EA1-CE83-4EC6-9613-47F21DE1A103}"/>
              </a:ext>
            </a:extLst>
          </p:cNvPr>
          <p:cNvSpPr>
            <a:spLocks noGrp="1"/>
          </p:cNvSpPr>
          <p:nvPr>
            <p:ph type="title"/>
          </p:nvPr>
        </p:nvSpPr>
        <p:spPr/>
        <p:txBody>
          <a:bodyPr/>
          <a:lstStyle/>
          <a:p>
            <a:r>
              <a:rPr lang="en-US" dirty="0"/>
              <a:t>FFFS: Finds a Consistent cut… </a:t>
            </a:r>
          </a:p>
        </p:txBody>
      </p:sp>
      <p:sp>
        <p:nvSpPr>
          <p:cNvPr id="3" name="Content Placeholder 2">
            <a:extLst>
              <a:ext uri="{FF2B5EF4-FFF2-40B4-BE49-F238E27FC236}">
                <a16:creationId xmlns:a16="http://schemas.microsoft.com/office/drawing/2014/main" id="{0144391C-95AA-4AB5-A385-00641522796F}"/>
              </a:ext>
            </a:extLst>
          </p:cNvPr>
          <p:cNvSpPr>
            <a:spLocks noGrp="1"/>
          </p:cNvSpPr>
          <p:nvPr>
            <p:ph idx="1"/>
          </p:nvPr>
        </p:nvSpPr>
        <p:spPr>
          <a:xfrm>
            <a:off x="1024128" y="2286000"/>
            <a:ext cx="10786872" cy="4392692"/>
          </a:xfrm>
        </p:spPr>
        <p:txBody>
          <a:bodyPr>
            <a:normAutofit/>
          </a:bodyPr>
          <a:lstStyle/>
          <a:p>
            <a:r>
              <a:rPr lang="en-US" dirty="0"/>
              <a:t>Given clocks synchronized to accuracy </a:t>
            </a:r>
            <a:r>
              <a:rPr lang="en-US" dirty="0">
                <a:sym typeface="Symbol" panose="05050102010706020507" pitchFamily="18" charset="2"/>
              </a:rPr>
              <a:t>, find a window around</a:t>
            </a:r>
            <a:r>
              <a:rPr lang="en-US" dirty="0"/>
              <a:t> time T</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21B8D6FE-C032-483F-A039-055B0B6940D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34EC9C-01CD-45E9-8018-39FB9646AC04}"/>
              </a:ext>
            </a:extLst>
          </p:cNvPr>
          <p:cNvSpPr>
            <a:spLocks noGrp="1"/>
          </p:cNvSpPr>
          <p:nvPr>
            <p:ph type="sldNum" sz="quarter" idx="12"/>
          </p:nvPr>
        </p:nvSpPr>
        <p:spPr/>
        <p:txBody>
          <a:bodyPr/>
          <a:lstStyle/>
          <a:p>
            <a:fld id="{3C974458-8A97-4835-BF79-1FB6D7856C21}" type="slidenum">
              <a:rPr lang="en-US" smtClean="0"/>
              <a:t>31</a:t>
            </a:fld>
            <a:endParaRPr lang="en-US"/>
          </a:p>
        </p:txBody>
      </p:sp>
      <p:cxnSp>
        <p:nvCxnSpPr>
          <p:cNvPr id="6" name="Straight Arrow Connector 5">
            <a:extLst>
              <a:ext uri="{FF2B5EF4-FFF2-40B4-BE49-F238E27FC236}">
                <a16:creationId xmlns:a16="http://schemas.microsoft.com/office/drawing/2014/main" id="{AEB02694-C081-4045-9285-F98014C5B4F4}"/>
              </a:ext>
            </a:extLst>
          </p:cNvPr>
          <p:cNvCxnSpPr/>
          <p:nvPr/>
        </p:nvCxnSpPr>
        <p:spPr>
          <a:xfrm>
            <a:off x="1318251" y="34095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7082AA3-64FD-45AE-97BD-C58278C15237}"/>
              </a:ext>
            </a:extLst>
          </p:cNvPr>
          <p:cNvCxnSpPr/>
          <p:nvPr/>
        </p:nvCxnSpPr>
        <p:spPr>
          <a:xfrm>
            <a:off x="1318251" y="51155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FCC4A-DEDE-4AD4-89AF-17511B7F4CFD}"/>
              </a:ext>
            </a:extLst>
          </p:cNvPr>
          <p:cNvSpPr txBox="1"/>
          <p:nvPr/>
        </p:nvSpPr>
        <p:spPr>
          <a:xfrm>
            <a:off x="726643" y="3178763"/>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B65DD9D5-4DD5-4BD4-8955-216E5F7DDCDB}"/>
              </a:ext>
            </a:extLst>
          </p:cNvPr>
          <p:cNvSpPr txBox="1"/>
          <p:nvPr/>
        </p:nvSpPr>
        <p:spPr>
          <a:xfrm>
            <a:off x="745718" y="3555046"/>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66A94A3A-C4FB-4FAA-80C5-DD6D195BDB06}"/>
              </a:ext>
            </a:extLst>
          </p:cNvPr>
          <p:cNvSpPr txBox="1"/>
          <p:nvPr/>
        </p:nvSpPr>
        <p:spPr>
          <a:xfrm>
            <a:off x="7725206" y="4678057"/>
            <a:ext cx="520587" cy="369332"/>
          </a:xfrm>
          <a:prstGeom prst="rect">
            <a:avLst/>
          </a:prstGeom>
          <a:noFill/>
        </p:spPr>
        <p:txBody>
          <a:bodyPr wrap="square" rtlCol="0">
            <a:spAutoFit/>
          </a:bodyPr>
          <a:lstStyle/>
          <a:p>
            <a:pPr algn="r"/>
            <a:r>
              <a:rPr lang="en-US" b="1" dirty="0"/>
              <a:t>E</a:t>
            </a:r>
          </a:p>
        </p:txBody>
      </p:sp>
      <p:cxnSp>
        <p:nvCxnSpPr>
          <p:cNvPr id="11" name="Straight Arrow Connector 10">
            <a:extLst>
              <a:ext uri="{FF2B5EF4-FFF2-40B4-BE49-F238E27FC236}">
                <a16:creationId xmlns:a16="http://schemas.microsoft.com/office/drawing/2014/main" id="{A9859CD8-3DEB-4506-A834-A8509FC7F973}"/>
              </a:ext>
            </a:extLst>
          </p:cNvPr>
          <p:cNvCxnSpPr>
            <a:cxnSpLocks/>
          </p:cNvCxnSpPr>
          <p:nvPr/>
        </p:nvCxnSpPr>
        <p:spPr>
          <a:xfrm>
            <a:off x="2872087" y="33651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22F70AFE-E084-4CB9-B9F1-54CA65328B77}"/>
              </a:ext>
            </a:extLst>
          </p:cNvPr>
          <p:cNvSpPr/>
          <p:nvPr/>
        </p:nvSpPr>
        <p:spPr>
          <a:xfrm>
            <a:off x="2512298" y="32757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1A5CE9E-C746-45C5-BF3F-2028B2F2AE8A}"/>
              </a:ext>
            </a:extLst>
          </p:cNvPr>
          <p:cNvSpPr/>
          <p:nvPr/>
        </p:nvSpPr>
        <p:spPr>
          <a:xfrm>
            <a:off x="7985500" y="49792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4A3338-1BD9-40CD-956D-BB04DCB84C8B}"/>
              </a:ext>
            </a:extLst>
          </p:cNvPr>
          <p:cNvCxnSpPr/>
          <p:nvPr/>
        </p:nvCxnSpPr>
        <p:spPr>
          <a:xfrm>
            <a:off x="1275007" y="44800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F471-B22F-433A-9120-29D555D91D4D}"/>
              </a:ext>
            </a:extLst>
          </p:cNvPr>
          <p:cNvSpPr txBox="1"/>
          <p:nvPr/>
        </p:nvSpPr>
        <p:spPr>
          <a:xfrm>
            <a:off x="7681962" y="4042580"/>
            <a:ext cx="520587" cy="369332"/>
          </a:xfrm>
          <a:prstGeom prst="rect">
            <a:avLst/>
          </a:prstGeom>
          <a:noFill/>
        </p:spPr>
        <p:txBody>
          <a:bodyPr wrap="square" rtlCol="0">
            <a:spAutoFit/>
          </a:bodyPr>
          <a:lstStyle/>
          <a:p>
            <a:pPr algn="r"/>
            <a:r>
              <a:rPr lang="en-US" b="1" dirty="0"/>
              <a:t>F</a:t>
            </a:r>
          </a:p>
        </p:txBody>
      </p:sp>
      <p:sp>
        <p:nvSpPr>
          <p:cNvPr id="17" name="Star: 5 Points 16">
            <a:extLst>
              <a:ext uri="{FF2B5EF4-FFF2-40B4-BE49-F238E27FC236}">
                <a16:creationId xmlns:a16="http://schemas.microsoft.com/office/drawing/2014/main" id="{4A31B0C1-8DF1-4BEC-9770-28C3CAD26EA0}"/>
              </a:ext>
            </a:extLst>
          </p:cNvPr>
          <p:cNvSpPr/>
          <p:nvPr/>
        </p:nvSpPr>
        <p:spPr>
          <a:xfrm>
            <a:off x="7942256" y="43437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E44A64-8F6D-4D9D-94A2-DF56F4BE2584}"/>
              </a:ext>
            </a:extLst>
          </p:cNvPr>
          <p:cNvCxnSpPr/>
          <p:nvPr/>
        </p:nvCxnSpPr>
        <p:spPr>
          <a:xfrm>
            <a:off x="1298779" y="37519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5E8EB6-07D0-4C04-B76A-67E33670A8DD}"/>
              </a:ext>
            </a:extLst>
          </p:cNvPr>
          <p:cNvSpPr txBox="1"/>
          <p:nvPr/>
        </p:nvSpPr>
        <p:spPr>
          <a:xfrm>
            <a:off x="745718" y="39408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D938E1E2-7CD8-4D8A-BF92-C3C03000322A}"/>
              </a:ext>
            </a:extLst>
          </p:cNvPr>
          <p:cNvSpPr txBox="1"/>
          <p:nvPr/>
        </p:nvSpPr>
        <p:spPr>
          <a:xfrm>
            <a:off x="774651" y="42840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84244DF7-83A7-4B7C-AA87-CBBA93A6263B}"/>
              </a:ext>
            </a:extLst>
          </p:cNvPr>
          <p:cNvSpPr txBox="1"/>
          <p:nvPr/>
        </p:nvSpPr>
        <p:spPr>
          <a:xfrm>
            <a:off x="748359" y="45905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1E4013BD-678D-4C32-8590-75C1FE5117B2}"/>
              </a:ext>
            </a:extLst>
          </p:cNvPr>
          <p:cNvSpPr txBox="1"/>
          <p:nvPr/>
        </p:nvSpPr>
        <p:spPr>
          <a:xfrm>
            <a:off x="774651" y="49502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F2278B4E-9E21-4279-99DB-D5B932ADA532}"/>
              </a:ext>
            </a:extLst>
          </p:cNvPr>
          <p:cNvSpPr txBox="1"/>
          <p:nvPr/>
        </p:nvSpPr>
        <p:spPr>
          <a:xfrm>
            <a:off x="2893583" y="36976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0A16A0B1-72D2-49F7-905D-F8D95A8512FD}"/>
              </a:ext>
            </a:extLst>
          </p:cNvPr>
          <p:cNvSpPr/>
          <p:nvPr/>
        </p:nvSpPr>
        <p:spPr>
          <a:xfrm>
            <a:off x="3153877" y="39988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1F6602E8-4C3D-4247-8A41-95D294B9EAA6}"/>
              </a:ext>
            </a:extLst>
          </p:cNvPr>
          <p:cNvSpPr/>
          <p:nvPr/>
        </p:nvSpPr>
        <p:spPr>
          <a:xfrm>
            <a:off x="5910765" y="32608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91F90-4D70-49D4-86C0-7CD1AD785E0F}"/>
              </a:ext>
            </a:extLst>
          </p:cNvPr>
          <p:cNvSpPr txBox="1"/>
          <p:nvPr/>
        </p:nvSpPr>
        <p:spPr>
          <a:xfrm>
            <a:off x="4381491" y="40485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D5565288-BBC3-4D99-A9C6-172AB59D6E8B}"/>
              </a:ext>
            </a:extLst>
          </p:cNvPr>
          <p:cNvSpPr/>
          <p:nvPr/>
        </p:nvSpPr>
        <p:spPr>
          <a:xfrm>
            <a:off x="4641785" y="43497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865DC8-7261-46C4-BBB2-F4C8D99875DE}"/>
              </a:ext>
            </a:extLst>
          </p:cNvPr>
          <p:cNvSpPr txBox="1"/>
          <p:nvPr/>
        </p:nvSpPr>
        <p:spPr>
          <a:xfrm>
            <a:off x="8896939" y="33071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433A4686-9064-487B-8486-7DBC60CE2E1A}"/>
              </a:ext>
            </a:extLst>
          </p:cNvPr>
          <p:cNvSpPr/>
          <p:nvPr/>
        </p:nvSpPr>
        <p:spPr>
          <a:xfrm>
            <a:off x="9157233" y="36083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8B216D-634E-4E56-979C-2797514CB691}"/>
              </a:ext>
            </a:extLst>
          </p:cNvPr>
          <p:cNvSpPr txBox="1"/>
          <p:nvPr/>
        </p:nvSpPr>
        <p:spPr>
          <a:xfrm>
            <a:off x="8781002" y="43341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BA4AAEAA-2E97-480B-A732-CAA2260C60E9}"/>
              </a:ext>
            </a:extLst>
          </p:cNvPr>
          <p:cNvSpPr/>
          <p:nvPr/>
        </p:nvSpPr>
        <p:spPr>
          <a:xfrm>
            <a:off x="9041296" y="46353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898F0B-BE70-4730-B79A-497E6D1DE016}"/>
              </a:ext>
            </a:extLst>
          </p:cNvPr>
          <p:cNvCxnSpPr>
            <a:cxnSpLocks/>
          </p:cNvCxnSpPr>
          <p:nvPr/>
        </p:nvCxnSpPr>
        <p:spPr>
          <a:xfrm>
            <a:off x="3434342" y="41921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6478F1-D760-46FB-802F-65B2EE7753EF}"/>
              </a:ext>
            </a:extLst>
          </p:cNvPr>
          <p:cNvCxnSpPr>
            <a:cxnSpLocks/>
          </p:cNvCxnSpPr>
          <p:nvPr/>
        </p:nvCxnSpPr>
        <p:spPr>
          <a:xfrm>
            <a:off x="6279031" y="33842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D71B2B-D292-4BC4-8D02-97FB3C3FB263}"/>
              </a:ext>
            </a:extLst>
          </p:cNvPr>
          <p:cNvCxnSpPr>
            <a:cxnSpLocks/>
          </p:cNvCxnSpPr>
          <p:nvPr/>
        </p:nvCxnSpPr>
        <p:spPr>
          <a:xfrm flipV="1">
            <a:off x="8452906" y="47885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9B2B7D-EA15-4EE3-9D32-709D4F41E1FB}"/>
              </a:ext>
            </a:extLst>
          </p:cNvPr>
          <p:cNvCxnSpPr>
            <a:cxnSpLocks/>
          </p:cNvCxnSpPr>
          <p:nvPr/>
        </p:nvCxnSpPr>
        <p:spPr>
          <a:xfrm flipV="1">
            <a:off x="8450065" y="37789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B1FEE0-3116-4A14-BA18-FA428567016C}"/>
              </a:ext>
            </a:extLst>
          </p:cNvPr>
          <p:cNvCxnSpPr>
            <a:cxnSpLocks/>
          </p:cNvCxnSpPr>
          <p:nvPr/>
        </p:nvCxnSpPr>
        <p:spPr>
          <a:xfrm flipV="1">
            <a:off x="5076048" y="34395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9B421A20-6A9F-4BDB-8350-31A698573B54}"/>
              </a:ext>
            </a:extLst>
          </p:cNvPr>
          <p:cNvSpPr/>
          <p:nvPr/>
        </p:nvSpPr>
        <p:spPr>
          <a:xfrm>
            <a:off x="4652112" y="2745138"/>
            <a:ext cx="1165151" cy="2894121"/>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353B270-0545-4666-B1EB-D58D9502384A}"/>
              </a:ext>
            </a:extLst>
          </p:cNvPr>
          <p:cNvSpPr txBox="1"/>
          <p:nvPr/>
        </p:nvSpPr>
        <p:spPr>
          <a:xfrm>
            <a:off x="5622189" y="2967192"/>
            <a:ext cx="520587" cy="369332"/>
          </a:xfrm>
          <a:prstGeom prst="rect">
            <a:avLst/>
          </a:prstGeom>
          <a:noFill/>
        </p:spPr>
        <p:txBody>
          <a:bodyPr wrap="square" rtlCol="0">
            <a:spAutoFit/>
          </a:bodyPr>
          <a:lstStyle/>
          <a:p>
            <a:pPr algn="r"/>
            <a:r>
              <a:rPr lang="en-US" b="1" dirty="0"/>
              <a:t>D</a:t>
            </a:r>
          </a:p>
        </p:txBody>
      </p:sp>
      <p:cxnSp>
        <p:nvCxnSpPr>
          <p:cNvPr id="46" name="Straight Connector 45">
            <a:extLst>
              <a:ext uri="{FF2B5EF4-FFF2-40B4-BE49-F238E27FC236}">
                <a16:creationId xmlns:a16="http://schemas.microsoft.com/office/drawing/2014/main" id="{A79124ED-6154-4FFD-BC78-9A3F601B3FBB}"/>
              </a:ext>
            </a:extLst>
          </p:cNvPr>
          <p:cNvCxnSpPr>
            <a:cxnSpLocks/>
          </p:cNvCxnSpPr>
          <p:nvPr/>
        </p:nvCxnSpPr>
        <p:spPr>
          <a:xfrm>
            <a:off x="2969942" y="2839208"/>
            <a:ext cx="0" cy="2876365"/>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D2C5E3D-03B7-4D43-B31B-BFE2B31D44DE}"/>
              </a:ext>
            </a:extLst>
          </p:cNvPr>
          <p:cNvCxnSpPr>
            <a:cxnSpLocks/>
          </p:cNvCxnSpPr>
          <p:nvPr/>
        </p:nvCxnSpPr>
        <p:spPr>
          <a:xfrm>
            <a:off x="5876733" y="2819278"/>
            <a:ext cx="0" cy="2965142"/>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7" name="Speech Bubble: Rectangle 56">
            <a:extLst>
              <a:ext uri="{FF2B5EF4-FFF2-40B4-BE49-F238E27FC236}">
                <a16:creationId xmlns:a16="http://schemas.microsoft.com/office/drawing/2014/main" id="{9F16719E-D57E-40E1-83BB-F0624D1DB917}"/>
              </a:ext>
            </a:extLst>
          </p:cNvPr>
          <p:cNvSpPr/>
          <p:nvPr/>
        </p:nvSpPr>
        <p:spPr>
          <a:xfrm>
            <a:off x="7281706" y="1917538"/>
            <a:ext cx="2925108" cy="612648"/>
          </a:xfrm>
          <a:prstGeom prst="wedgeRectCallout">
            <a:avLst>
              <a:gd name="adj1" fmla="val -133775"/>
              <a:gd name="adj2" fmla="val 842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T “must” be within this region.</a:t>
            </a:r>
          </a:p>
        </p:txBody>
      </p:sp>
      <p:cxnSp>
        <p:nvCxnSpPr>
          <p:cNvPr id="58" name="Straight Connector 57">
            <a:extLst>
              <a:ext uri="{FF2B5EF4-FFF2-40B4-BE49-F238E27FC236}">
                <a16:creationId xmlns:a16="http://schemas.microsoft.com/office/drawing/2014/main" id="{EB753496-F90C-4D4B-A148-7303EEBCFF88}"/>
              </a:ext>
            </a:extLst>
          </p:cNvPr>
          <p:cNvCxnSpPr>
            <a:cxnSpLocks/>
          </p:cNvCxnSpPr>
          <p:nvPr/>
        </p:nvCxnSpPr>
        <p:spPr>
          <a:xfrm>
            <a:off x="4388245" y="2872029"/>
            <a:ext cx="0" cy="287636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A8760ED-E134-4E69-A7DF-22705CD30961}"/>
              </a:ext>
            </a:extLst>
          </p:cNvPr>
          <p:cNvSpPr/>
          <p:nvPr/>
        </p:nvSpPr>
        <p:spPr>
          <a:xfrm>
            <a:off x="2969942" y="2839208"/>
            <a:ext cx="2893069" cy="2951700"/>
          </a:xfrm>
          <a:prstGeom prst="rect">
            <a:avLst/>
          </a:prstGeom>
          <a:solidFill>
            <a:srgbClr val="92D05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4CD465C5-EF39-4D8A-8CE1-46D518004157}"/>
              </a:ext>
            </a:extLst>
          </p:cNvPr>
          <p:cNvSpPr txBox="1"/>
          <p:nvPr/>
        </p:nvSpPr>
        <p:spPr>
          <a:xfrm>
            <a:off x="2405848" y="2819278"/>
            <a:ext cx="564093" cy="369332"/>
          </a:xfrm>
          <a:prstGeom prst="rect">
            <a:avLst/>
          </a:prstGeom>
          <a:noFill/>
        </p:spPr>
        <p:txBody>
          <a:bodyPr wrap="square" rtlCol="0">
            <a:spAutoFit/>
          </a:bodyPr>
          <a:lstStyle/>
          <a:p>
            <a:r>
              <a:rPr lang="en-US" dirty="0"/>
              <a:t>T-</a:t>
            </a:r>
            <a:r>
              <a:rPr lang="en-US" dirty="0">
                <a:sym typeface="Symbol" panose="05050102010706020507" pitchFamily="18" charset="2"/>
              </a:rPr>
              <a:t></a:t>
            </a:r>
            <a:endParaRPr lang="en-US" dirty="0"/>
          </a:p>
        </p:txBody>
      </p:sp>
      <p:sp>
        <p:nvSpPr>
          <p:cNvPr id="61" name="TextBox 60">
            <a:extLst>
              <a:ext uri="{FF2B5EF4-FFF2-40B4-BE49-F238E27FC236}">
                <a16:creationId xmlns:a16="http://schemas.microsoft.com/office/drawing/2014/main" id="{DFD181D1-4C6D-4B97-B982-0670DC181AF9}"/>
              </a:ext>
            </a:extLst>
          </p:cNvPr>
          <p:cNvSpPr txBox="1"/>
          <p:nvPr/>
        </p:nvSpPr>
        <p:spPr>
          <a:xfrm>
            <a:off x="5869765" y="2785616"/>
            <a:ext cx="633700" cy="369332"/>
          </a:xfrm>
          <a:prstGeom prst="rect">
            <a:avLst/>
          </a:prstGeom>
          <a:noFill/>
        </p:spPr>
        <p:txBody>
          <a:bodyPr wrap="square" rtlCol="0">
            <a:spAutoFit/>
          </a:bodyPr>
          <a:lstStyle/>
          <a:p>
            <a:r>
              <a:rPr lang="en-US" dirty="0"/>
              <a:t>T+</a:t>
            </a:r>
            <a:r>
              <a:rPr lang="en-US" dirty="0">
                <a:sym typeface="Symbol" panose="05050102010706020507" pitchFamily="18" charset="2"/>
              </a:rPr>
              <a:t></a:t>
            </a:r>
            <a:endParaRPr lang="en-US" dirty="0"/>
          </a:p>
        </p:txBody>
      </p:sp>
      <p:sp>
        <p:nvSpPr>
          <p:cNvPr id="62" name="TextBox 61">
            <a:extLst>
              <a:ext uri="{FF2B5EF4-FFF2-40B4-BE49-F238E27FC236}">
                <a16:creationId xmlns:a16="http://schemas.microsoft.com/office/drawing/2014/main" id="{D6DFAC0A-4772-44FD-AE2F-D90C92764E03}"/>
              </a:ext>
            </a:extLst>
          </p:cNvPr>
          <p:cNvSpPr txBox="1"/>
          <p:nvPr/>
        </p:nvSpPr>
        <p:spPr>
          <a:xfrm>
            <a:off x="4128559" y="2787525"/>
            <a:ext cx="564093" cy="369332"/>
          </a:xfrm>
          <a:prstGeom prst="rect">
            <a:avLst/>
          </a:prstGeom>
          <a:noFill/>
        </p:spPr>
        <p:txBody>
          <a:bodyPr wrap="square" rtlCol="0">
            <a:spAutoFit/>
          </a:bodyPr>
          <a:lstStyle/>
          <a:p>
            <a:r>
              <a:rPr lang="en-US" dirty="0"/>
              <a:t>T</a:t>
            </a:r>
          </a:p>
        </p:txBody>
      </p:sp>
    </p:spTree>
    <p:extLst>
      <p:ext uri="{BB962C8B-B14F-4D97-AF65-F5344CB8AC3E}">
        <p14:creationId xmlns:p14="http://schemas.microsoft.com/office/powerpoint/2010/main" val="5120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par>
                                <p:cTn id="16" presetID="14"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randombar(horizontal)">
                                      <p:cBhvr>
                                        <p:cTn id="24" dur="500"/>
                                        <p:tgtEl>
                                          <p:spTgt spid="6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randombar(horizontal)">
                                      <p:cBhvr>
                                        <p:cTn id="27" dur="500"/>
                                        <p:tgtEl>
                                          <p:spTgt spid="5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randombar(horizontal)">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randombar(horizont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7" grpId="0" animBg="1"/>
      <p:bldP spid="59" grpId="0" animBg="1"/>
      <p:bldP spid="60" grpId="0"/>
      <p:bldP spid="61" grpId="0"/>
      <p:bldP spid="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46D8-EDBC-40B8-A306-DF9F7D50D0A0}"/>
              </a:ext>
            </a:extLst>
          </p:cNvPr>
          <p:cNvSpPr>
            <a:spLocks noGrp="1"/>
          </p:cNvSpPr>
          <p:nvPr>
            <p:ph type="title"/>
          </p:nvPr>
        </p:nvSpPr>
        <p:spPr/>
        <p:txBody>
          <a:bodyPr/>
          <a:lstStyle/>
          <a:p>
            <a:r>
              <a:rPr lang="en-US" dirty="0"/>
              <a:t>How does FFFS learn about time?</a:t>
            </a:r>
          </a:p>
        </p:txBody>
      </p:sp>
      <p:sp>
        <p:nvSpPr>
          <p:cNvPr id="3" name="Content Placeholder 2">
            <a:extLst>
              <a:ext uri="{FF2B5EF4-FFF2-40B4-BE49-F238E27FC236}">
                <a16:creationId xmlns:a16="http://schemas.microsoft.com/office/drawing/2014/main" id="{51BF323A-EBB5-4A5C-8F3B-3AF9B659F2B0}"/>
              </a:ext>
            </a:extLst>
          </p:cNvPr>
          <p:cNvSpPr>
            <a:spLocks noGrp="1"/>
          </p:cNvSpPr>
          <p:nvPr>
            <p:ph idx="1"/>
          </p:nvPr>
        </p:nvSpPr>
        <p:spPr/>
        <p:txBody>
          <a:bodyPr/>
          <a:lstStyle/>
          <a:p>
            <a:r>
              <a:rPr lang="en-US" dirty="0"/>
              <a:t>Two issues</a:t>
            </a:r>
          </a:p>
          <a:p>
            <a:pPr marL="514350" indent="-514350">
              <a:buFont typeface="+mj-lt"/>
              <a:buAutoNum type="arabicPeriod"/>
            </a:pPr>
            <a:r>
              <a:rPr lang="en-US" dirty="0"/>
              <a:t>When you write sensor data to a file, how does it know when the data</a:t>
            </a:r>
            <a:br>
              <a:rPr lang="en-US" dirty="0"/>
            </a:br>
            <a:r>
              <a:rPr lang="en-US" dirty="0"/>
              <a:t>was captured by the sensor?</a:t>
            </a:r>
          </a:p>
          <a:p>
            <a:pPr marL="514350" indent="-514350">
              <a:buFont typeface="+mj-lt"/>
              <a:buAutoNum type="arabicPeriod"/>
            </a:pPr>
            <a:r>
              <a:rPr lang="en-US" dirty="0"/>
              <a:t>When you read from a file, and the data in the file is sensor data,</a:t>
            </a:r>
            <a:br>
              <a:rPr lang="en-US" dirty="0"/>
            </a:br>
            <a:r>
              <a:rPr lang="en-US" dirty="0"/>
              <a:t>how does it know what time you want to read at?</a:t>
            </a:r>
          </a:p>
        </p:txBody>
      </p:sp>
      <p:sp>
        <p:nvSpPr>
          <p:cNvPr id="4" name="Footer Placeholder 3">
            <a:extLst>
              <a:ext uri="{FF2B5EF4-FFF2-40B4-BE49-F238E27FC236}">
                <a16:creationId xmlns:a16="http://schemas.microsoft.com/office/drawing/2014/main" id="{01745904-9497-4028-8935-913D0260F43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421C3C5-21CF-4CCD-9814-9B7CC827AA37}"/>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3431117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0A3E-16B2-427D-92DB-C12B1BE07DB6}"/>
              </a:ext>
            </a:extLst>
          </p:cNvPr>
          <p:cNvSpPr>
            <a:spLocks noGrp="1"/>
          </p:cNvSpPr>
          <p:nvPr>
            <p:ph type="title"/>
          </p:nvPr>
        </p:nvSpPr>
        <p:spPr/>
        <p:txBody>
          <a:bodyPr/>
          <a:lstStyle/>
          <a:p>
            <a:r>
              <a:rPr lang="en-US" dirty="0"/>
              <a:t>Updates (Writes)</a:t>
            </a:r>
          </a:p>
        </p:txBody>
      </p:sp>
      <p:sp>
        <p:nvSpPr>
          <p:cNvPr id="3" name="Content Placeholder 2">
            <a:extLst>
              <a:ext uri="{FF2B5EF4-FFF2-40B4-BE49-F238E27FC236}">
                <a16:creationId xmlns:a16="http://schemas.microsoft.com/office/drawing/2014/main" id="{BE0B72FB-21ED-4588-834A-2CFF7E259455}"/>
              </a:ext>
            </a:extLst>
          </p:cNvPr>
          <p:cNvSpPr>
            <a:spLocks noGrp="1"/>
          </p:cNvSpPr>
          <p:nvPr>
            <p:ph idx="1"/>
          </p:nvPr>
        </p:nvSpPr>
        <p:spPr/>
        <p:txBody>
          <a:bodyPr/>
          <a:lstStyle/>
          <a:p>
            <a:r>
              <a:rPr lang="en-US" dirty="0"/>
              <a:t>FFFS needs a little module to let it recognize time fields in sensor records</a:t>
            </a:r>
          </a:p>
          <a:p>
            <a:endParaRPr lang="en-US" dirty="0"/>
          </a:p>
          <a:p>
            <a:r>
              <a:rPr lang="en-US" dirty="0"/>
              <a:t>We tie this to the file name extension.  You can define time formats for specific file types, and provide the logic for extracting the time field.</a:t>
            </a:r>
          </a:p>
          <a:p>
            <a:endParaRPr lang="en-US" dirty="0"/>
          </a:p>
          <a:p>
            <a:r>
              <a:rPr lang="en-US" dirty="0"/>
              <a:t>Lacking time from the data record itself, it uses closely synchronized clocks, but this means that any lag from sensor into our platform adds imprecision</a:t>
            </a:r>
          </a:p>
        </p:txBody>
      </p:sp>
      <p:sp>
        <p:nvSpPr>
          <p:cNvPr id="4" name="Footer Placeholder 3">
            <a:extLst>
              <a:ext uri="{FF2B5EF4-FFF2-40B4-BE49-F238E27FC236}">
                <a16:creationId xmlns:a16="http://schemas.microsoft.com/office/drawing/2014/main" id="{86D16DCA-511F-41D8-9E93-C15C5BBB5C2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E38EAB4-075B-40F5-BAD8-0C3AB9483882}"/>
              </a:ext>
            </a:extLst>
          </p:cNvPr>
          <p:cNvSpPr>
            <a:spLocks noGrp="1"/>
          </p:cNvSpPr>
          <p:nvPr>
            <p:ph type="sldNum" sz="quarter" idx="12"/>
          </p:nvPr>
        </p:nvSpPr>
        <p:spPr/>
        <p:txBody>
          <a:bodyPr/>
          <a:lstStyle/>
          <a:p>
            <a:fld id="{3C974458-8A97-4835-BF79-1FB6D7856C21}" type="slidenum">
              <a:rPr lang="en-US" smtClean="0"/>
              <a:t>33</a:t>
            </a:fld>
            <a:endParaRPr lang="en-US"/>
          </a:p>
        </p:txBody>
      </p:sp>
      <p:pic>
        <p:nvPicPr>
          <p:cNvPr id="6" name="Picture 5">
            <a:extLst>
              <a:ext uri="{FF2B5EF4-FFF2-40B4-BE49-F238E27FC236}">
                <a16:creationId xmlns:a16="http://schemas.microsoft.com/office/drawing/2014/main" id="{BBBFE5E4-419E-4800-BF07-1E2B3638611F}"/>
              </a:ext>
            </a:extLst>
          </p:cNvPr>
          <p:cNvPicPr>
            <a:picLocks noChangeAspect="1"/>
          </p:cNvPicPr>
          <p:nvPr/>
        </p:nvPicPr>
        <p:blipFill>
          <a:blip r:embed="rId3"/>
          <a:stretch>
            <a:fillRect/>
          </a:stretch>
        </p:blipFill>
        <p:spPr>
          <a:xfrm>
            <a:off x="9029699" y="204788"/>
            <a:ext cx="2657475" cy="1738480"/>
          </a:xfrm>
          <a:prstGeom prst="rect">
            <a:avLst/>
          </a:prstGeom>
        </p:spPr>
      </p:pic>
    </p:spTree>
    <p:extLst>
      <p:ext uri="{BB962C8B-B14F-4D97-AF65-F5344CB8AC3E}">
        <p14:creationId xmlns:p14="http://schemas.microsoft.com/office/powerpoint/2010/main" val="1069867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C9F3-D372-44E8-9F74-12DF7BCFB59F}"/>
              </a:ext>
            </a:extLst>
          </p:cNvPr>
          <p:cNvSpPr>
            <a:spLocks noGrp="1"/>
          </p:cNvSpPr>
          <p:nvPr>
            <p:ph type="title"/>
          </p:nvPr>
        </p:nvSpPr>
        <p:spPr/>
        <p:txBody>
          <a:bodyPr/>
          <a:lstStyle/>
          <a:p>
            <a:r>
              <a:rPr lang="en-US" dirty="0"/>
              <a:t>Reads (and Snapshots)</a:t>
            </a:r>
          </a:p>
        </p:txBody>
      </p:sp>
      <p:sp>
        <p:nvSpPr>
          <p:cNvPr id="3" name="Content Placeholder 2">
            <a:extLst>
              <a:ext uri="{FF2B5EF4-FFF2-40B4-BE49-F238E27FC236}">
                <a16:creationId xmlns:a16="http://schemas.microsoft.com/office/drawing/2014/main" id="{981545DD-3223-4E92-B346-469AF2CBA58D}"/>
              </a:ext>
            </a:extLst>
          </p:cNvPr>
          <p:cNvSpPr>
            <a:spLocks noGrp="1"/>
          </p:cNvSpPr>
          <p:nvPr>
            <p:ph idx="1"/>
          </p:nvPr>
        </p:nvSpPr>
        <p:spPr>
          <a:xfrm>
            <a:off x="1024127" y="2286000"/>
            <a:ext cx="10889449" cy="4023360"/>
          </a:xfrm>
        </p:spPr>
        <p:txBody>
          <a:bodyPr>
            <a:normAutofit lnSpcReduction="10000"/>
          </a:bodyPr>
          <a:lstStyle/>
          <a:p>
            <a:r>
              <a:rPr lang="en-US" dirty="0"/>
              <a:t>There are several ways to “surf time” when you read files in FFFS.</a:t>
            </a:r>
          </a:p>
          <a:p>
            <a:pPr marL="514350" indent="-514350">
              <a:buFont typeface="+mj-lt"/>
              <a:buAutoNum type="arabicPeriod"/>
            </a:pPr>
            <a:r>
              <a:rPr lang="en-US" dirty="0"/>
              <a:t>We support a special file “open” operation with time in the file name</a:t>
            </a:r>
            <a:br>
              <a:rPr lang="en-US" dirty="0"/>
            </a:br>
            <a:r>
              <a:rPr lang="en-US" dirty="0"/>
              <a:t>path.  In effect, open “xyz.dat @ 10:00:03.475”.</a:t>
            </a:r>
          </a:p>
          <a:p>
            <a:pPr marL="0" indent="0">
              <a:buNone/>
            </a:pPr>
            <a:r>
              <a:rPr lang="en-US" dirty="0"/>
              <a:t>      We offer millisecond accuracy… you’ll see the data as of that time.</a:t>
            </a:r>
          </a:p>
          <a:p>
            <a:pPr marL="514350" indent="-514350">
              <a:buFont typeface="+mj-lt"/>
              <a:buAutoNum type="arabicPeriod" startAt="2"/>
            </a:pPr>
            <a:r>
              <a:rPr lang="en-US" dirty="0"/>
              <a:t>There is also a way to create a directory snapshot, covering lots of files.</a:t>
            </a:r>
          </a:p>
          <a:p>
            <a:pPr marL="514350" indent="-514350">
              <a:buFont typeface="+mj-lt"/>
              <a:buAutoNum type="arabicPeriod" startAt="3"/>
            </a:pPr>
            <a:r>
              <a:rPr lang="en-US" dirty="0"/>
              <a:t>Last is a new form of “temporal seek” option you can use directly.</a:t>
            </a:r>
          </a:p>
          <a:p>
            <a:pPr marL="0" indent="0">
              <a:buNone/>
            </a:pPr>
            <a:endParaRPr lang="en-US" dirty="0"/>
          </a:p>
          <a:p>
            <a:pPr marL="0" indent="0">
              <a:buNone/>
            </a:pPr>
            <a:r>
              <a:rPr lang="en-US" dirty="0"/>
              <a:t>FFFS is like a database of updates optimized for fast temporal search.</a:t>
            </a:r>
          </a:p>
        </p:txBody>
      </p:sp>
      <p:sp>
        <p:nvSpPr>
          <p:cNvPr id="4" name="Footer Placeholder 3">
            <a:extLst>
              <a:ext uri="{FF2B5EF4-FFF2-40B4-BE49-F238E27FC236}">
                <a16:creationId xmlns:a16="http://schemas.microsoft.com/office/drawing/2014/main" id="{A7E45584-D110-43BC-8DD3-AAFDFF43133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2DDDFF8-4E28-4B36-9449-CFF924C5CF34}"/>
              </a:ext>
            </a:extLst>
          </p:cNvPr>
          <p:cNvSpPr>
            <a:spLocks noGrp="1"/>
          </p:cNvSpPr>
          <p:nvPr>
            <p:ph type="sldNum" sz="quarter" idx="12"/>
          </p:nvPr>
        </p:nvSpPr>
        <p:spPr/>
        <p:txBody>
          <a:bodyPr/>
          <a:lstStyle/>
          <a:p>
            <a:fld id="{3C974458-8A97-4835-BF79-1FB6D7856C21}" type="slidenum">
              <a:rPr lang="en-US" smtClean="0"/>
              <a:t>34</a:t>
            </a:fld>
            <a:endParaRPr lang="en-US"/>
          </a:p>
        </p:txBody>
      </p:sp>
      <p:pic>
        <p:nvPicPr>
          <p:cNvPr id="6" name="Picture 5">
            <a:extLst>
              <a:ext uri="{FF2B5EF4-FFF2-40B4-BE49-F238E27FC236}">
                <a16:creationId xmlns:a16="http://schemas.microsoft.com/office/drawing/2014/main" id="{31DC3EE7-F449-42A5-A907-2C40569F7C24}"/>
              </a:ext>
            </a:extLst>
          </p:cNvPr>
          <p:cNvPicPr>
            <a:picLocks noChangeAspect="1"/>
          </p:cNvPicPr>
          <p:nvPr/>
        </p:nvPicPr>
        <p:blipFill>
          <a:blip r:embed="rId3"/>
          <a:stretch>
            <a:fillRect/>
          </a:stretch>
        </p:blipFill>
        <p:spPr>
          <a:xfrm>
            <a:off x="9134474" y="384048"/>
            <a:ext cx="2600325" cy="1462683"/>
          </a:xfrm>
          <a:prstGeom prst="rect">
            <a:avLst/>
          </a:prstGeom>
        </p:spPr>
      </p:pic>
    </p:spTree>
    <p:extLst>
      <p:ext uri="{BB962C8B-B14F-4D97-AF65-F5344CB8AC3E}">
        <p14:creationId xmlns:p14="http://schemas.microsoft.com/office/powerpoint/2010/main" val="3544027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7C97-6A82-45F3-905D-3213F164EA55}"/>
              </a:ext>
            </a:extLst>
          </p:cNvPr>
          <p:cNvSpPr>
            <a:spLocks noGrp="1"/>
          </p:cNvSpPr>
          <p:nvPr>
            <p:ph type="title"/>
          </p:nvPr>
        </p:nvSpPr>
        <p:spPr/>
        <p:txBody>
          <a:bodyPr/>
          <a:lstStyle/>
          <a:p>
            <a:r>
              <a:rPr lang="en-US" dirty="0"/>
              <a:t>FFFS is a better file system for FOG Computing!</a:t>
            </a:r>
          </a:p>
        </p:txBody>
      </p:sp>
      <p:sp>
        <p:nvSpPr>
          <p:cNvPr id="3" name="Content Placeholder 2">
            <a:extLst>
              <a:ext uri="{FF2B5EF4-FFF2-40B4-BE49-F238E27FC236}">
                <a16:creationId xmlns:a16="http://schemas.microsoft.com/office/drawing/2014/main" id="{C87FE56D-8BA1-4B4E-892A-F76C16626CA8}"/>
              </a:ext>
            </a:extLst>
          </p:cNvPr>
          <p:cNvSpPr>
            <a:spLocks noGrp="1"/>
          </p:cNvSpPr>
          <p:nvPr>
            <p:ph idx="1"/>
          </p:nvPr>
        </p:nvSpPr>
        <p:spPr/>
        <p:txBody>
          <a:bodyPr>
            <a:normAutofit/>
          </a:bodyPr>
          <a:lstStyle/>
          <a:p>
            <a:r>
              <a:rPr lang="en-US" dirty="0"/>
              <a:t>Super fast.  In fact, faster than HDFS, GFS and </a:t>
            </a:r>
            <a:r>
              <a:rPr lang="en-US" dirty="0" err="1"/>
              <a:t>Ceph</a:t>
            </a:r>
            <a:r>
              <a:rPr lang="en-US" dirty="0"/>
              <a:t>.</a:t>
            </a:r>
          </a:p>
          <a:p>
            <a:endParaRPr lang="en-US" dirty="0"/>
          </a:p>
          <a:p>
            <a:r>
              <a:rPr lang="en-US" dirty="0"/>
              <a:t>It drops into the same “role” in the cloud that was previously played by GFS, HDFS and </a:t>
            </a:r>
            <a:r>
              <a:rPr lang="en-US" dirty="0" err="1"/>
              <a:t>Ceph</a:t>
            </a:r>
            <a:r>
              <a:rPr lang="en-US" dirty="0"/>
              <a:t>, but can also be used by the data concentrators in real-time, not only by the backend.  Existing code is unchanged.</a:t>
            </a:r>
          </a:p>
          <a:p>
            <a:endParaRPr lang="en-US" dirty="0"/>
          </a:p>
          <a:p>
            <a:r>
              <a:rPr lang="en-US" dirty="0"/>
              <a:t>But because fog systems use time more intensively, it responds to that need with better temporal quality (accuracy) and stronger consistency</a:t>
            </a:r>
          </a:p>
        </p:txBody>
      </p:sp>
      <p:sp>
        <p:nvSpPr>
          <p:cNvPr id="4" name="Footer Placeholder 3">
            <a:extLst>
              <a:ext uri="{FF2B5EF4-FFF2-40B4-BE49-F238E27FC236}">
                <a16:creationId xmlns:a16="http://schemas.microsoft.com/office/drawing/2014/main" id="{0E4ABEB1-3DDC-4654-9D54-98E7FF563C8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19F6817-AAA3-4FB8-B72E-FE7E303A58A3}"/>
              </a:ext>
            </a:extLst>
          </p:cNvPr>
          <p:cNvSpPr>
            <a:spLocks noGrp="1"/>
          </p:cNvSpPr>
          <p:nvPr>
            <p:ph type="sldNum" sz="quarter" idx="12"/>
          </p:nvPr>
        </p:nvSpPr>
        <p:spPr/>
        <p:txBody>
          <a:bodyPr/>
          <a:lstStyle/>
          <a:p>
            <a:fld id="{3C974458-8A97-4835-BF79-1FB6D7856C21}" type="slidenum">
              <a:rPr lang="en-US" smtClean="0"/>
              <a:t>35</a:t>
            </a:fld>
            <a:endParaRPr lang="en-US"/>
          </a:p>
        </p:txBody>
      </p:sp>
      <p:sp>
        <p:nvSpPr>
          <p:cNvPr id="6" name="TextBox 5">
            <a:extLst>
              <a:ext uri="{FF2B5EF4-FFF2-40B4-BE49-F238E27FC236}">
                <a16:creationId xmlns:a16="http://schemas.microsoft.com/office/drawing/2014/main" id="{B88DAFD3-8CC7-4650-B1CF-142C6E0B06E2}"/>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931471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41BA-D973-4AEB-A1EE-82A54BB7D551}"/>
              </a:ext>
            </a:extLst>
          </p:cNvPr>
          <p:cNvSpPr>
            <a:spLocks noGrp="1"/>
          </p:cNvSpPr>
          <p:nvPr>
            <p:ph type="title"/>
          </p:nvPr>
        </p:nvSpPr>
        <p:spPr/>
        <p:txBody>
          <a:bodyPr/>
          <a:lstStyle/>
          <a:p>
            <a:r>
              <a:rPr lang="en-US" dirty="0"/>
              <a:t>Next steps for FFFS?</a:t>
            </a:r>
          </a:p>
        </p:txBody>
      </p:sp>
      <p:sp>
        <p:nvSpPr>
          <p:cNvPr id="3" name="Content Placeholder 2">
            <a:extLst>
              <a:ext uri="{FF2B5EF4-FFF2-40B4-BE49-F238E27FC236}">
                <a16:creationId xmlns:a16="http://schemas.microsoft.com/office/drawing/2014/main" id="{8D13553E-CA30-4723-9B8E-BD07FF445713}"/>
              </a:ext>
            </a:extLst>
          </p:cNvPr>
          <p:cNvSpPr>
            <a:spLocks noGrp="1"/>
          </p:cNvSpPr>
          <p:nvPr>
            <p:ph idx="1"/>
          </p:nvPr>
        </p:nvSpPr>
        <p:spPr/>
        <p:txBody>
          <a:bodyPr/>
          <a:lstStyle/>
          <a:p>
            <a:r>
              <a:rPr lang="en-US" dirty="0"/>
              <a:t>Cornell is working now to extend it into a WAN solution with multiple data centers.</a:t>
            </a:r>
          </a:p>
          <a:p>
            <a:endParaRPr lang="en-US" dirty="0"/>
          </a:p>
          <a:p>
            <a:r>
              <a:rPr lang="en-US" dirty="0"/>
              <a:t>We are also connecting it to big data / data analytics frameworks.</a:t>
            </a:r>
          </a:p>
          <a:p>
            <a:endParaRPr lang="en-US" dirty="0"/>
          </a:p>
          <a:p>
            <a:r>
              <a:rPr lang="en-US" dirty="0"/>
              <a:t>Our goal is to make it easy to create a new generation of wide-area time-based computing systems where “time travel” is easy and fast.</a:t>
            </a:r>
          </a:p>
        </p:txBody>
      </p:sp>
      <p:sp>
        <p:nvSpPr>
          <p:cNvPr id="4" name="Footer Placeholder 3">
            <a:extLst>
              <a:ext uri="{FF2B5EF4-FFF2-40B4-BE49-F238E27FC236}">
                <a16:creationId xmlns:a16="http://schemas.microsoft.com/office/drawing/2014/main" id="{23808D3B-A878-4F27-8DD5-72EB76A8676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0649496-6C61-41CC-8858-AA91BBA49040}"/>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17D38BF7-326B-475A-BFCD-A5E2B5DB8A18}"/>
              </a:ext>
            </a:extLst>
          </p:cNvPr>
          <p:cNvPicPr>
            <a:picLocks noChangeAspect="1"/>
          </p:cNvPicPr>
          <p:nvPr/>
        </p:nvPicPr>
        <p:blipFill>
          <a:blip r:embed="rId3"/>
          <a:stretch>
            <a:fillRect/>
          </a:stretch>
        </p:blipFill>
        <p:spPr>
          <a:xfrm>
            <a:off x="8267699" y="168211"/>
            <a:ext cx="3705225" cy="1891209"/>
          </a:xfrm>
          <a:prstGeom prst="rect">
            <a:avLst/>
          </a:prstGeom>
        </p:spPr>
      </p:pic>
    </p:spTree>
    <p:extLst>
      <p:ext uri="{BB962C8B-B14F-4D97-AF65-F5344CB8AC3E}">
        <p14:creationId xmlns:p14="http://schemas.microsoft.com/office/powerpoint/2010/main" val="222224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44A7-F4B2-414F-943E-42B7BFAAA826}"/>
              </a:ext>
            </a:extLst>
          </p:cNvPr>
          <p:cNvSpPr>
            <a:spLocks noGrp="1"/>
          </p:cNvSpPr>
          <p:nvPr>
            <p:ph type="title"/>
          </p:nvPr>
        </p:nvSpPr>
        <p:spPr/>
        <p:txBody>
          <a:bodyPr/>
          <a:lstStyle/>
          <a:p>
            <a:r>
              <a:rPr lang="en-US" dirty="0"/>
              <a:t>FFFS illustrates how the “job” of the cloud is evolving!</a:t>
            </a:r>
          </a:p>
        </p:txBody>
      </p:sp>
      <p:sp>
        <p:nvSpPr>
          <p:cNvPr id="3" name="Content Placeholder 2">
            <a:extLst>
              <a:ext uri="{FF2B5EF4-FFF2-40B4-BE49-F238E27FC236}">
                <a16:creationId xmlns:a16="http://schemas.microsoft.com/office/drawing/2014/main" id="{E4B38094-CADB-4DA2-8C50-1479A8F6CC8B}"/>
              </a:ext>
            </a:extLst>
          </p:cNvPr>
          <p:cNvSpPr>
            <a:spLocks noGrp="1"/>
          </p:cNvSpPr>
          <p:nvPr>
            <p:ph idx="1"/>
          </p:nvPr>
        </p:nvSpPr>
        <p:spPr/>
        <p:txBody>
          <a:bodyPr/>
          <a:lstStyle/>
          <a:p>
            <a:r>
              <a:rPr lang="en-US" dirty="0"/>
              <a:t>Until recently, the job centered on serving content to human consumers</a:t>
            </a:r>
          </a:p>
          <a:p>
            <a:pPr>
              <a:buFont typeface="Wingdings" panose="05000000000000000000" pitchFamily="2" charset="2"/>
              <a:buChar char="Ø"/>
            </a:pPr>
            <a:r>
              <a:rPr lang="en-US" dirty="0"/>
              <a:t>  Amazon: They want to shop!  Fast!</a:t>
            </a:r>
          </a:p>
          <a:p>
            <a:pPr>
              <a:buFont typeface="Wingdings" panose="05000000000000000000" pitchFamily="2" charset="2"/>
              <a:buChar char="Ø"/>
            </a:pPr>
            <a:r>
              <a:rPr lang="en-US" dirty="0"/>
              <a:t>  Facebook: People want to see pictures of kittens!  Lots!  Fast!!</a:t>
            </a:r>
          </a:p>
          <a:p>
            <a:pPr>
              <a:buFont typeface="Wingdings" panose="05000000000000000000" pitchFamily="2" charset="2"/>
              <a:buChar char="Ø"/>
            </a:pPr>
            <a:r>
              <a:rPr lang="en-US" dirty="0"/>
              <a:t>  Netflix: They want to watch TV!   Lots of TV!</a:t>
            </a:r>
          </a:p>
          <a:p>
            <a:pPr marL="0" indent="0">
              <a:buNone/>
            </a:pPr>
            <a:endParaRPr lang="en-US" dirty="0"/>
          </a:p>
          <a:p>
            <a:pPr marL="0" indent="0">
              <a:buNone/>
            </a:pPr>
            <a:r>
              <a:rPr lang="en-US" dirty="0"/>
              <a:t>All of these were focused on rarely-changing data.  So caching is extremely effective as a scaling and performance tactic.</a:t>
            </a:r>
          </a:p>
        </p:txBody>
      </p:sp>
      <p:sp>
        <p:nvSpPr>
          <p:cNvPr id="4" name="Footer Placeholder 3">
            <a:extLst>
              <a:ext uri="{FF2B5EF4-FFF2-40B4-BE49-F238E27FC236}">
                <a16:creationId xmlns:a16="http://schemas.microsoft.com/office/drawing/2014/main" id="{935D66DB-FA23-4013-9F34-5472723B682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55E89E3-D106-41FF-8B8E-E224C353FBFF}"/>
              </a:ext>
            </a:extLst>
          </p:cNvPr>
          <p:cNvSpPr>
            <a:spLocks noGrp="1"/>
          </p:cNvSpPr>
          <p:nvPr>
            <p:ph type="sldNum" sz="quarter" idx="12"/>
          </p:nvPr>
        </p:nvSpPr>
        <p:spPr/>
        <p:txBody>
          <a:bodyPr/>
          <a:lstStyle/>
          <a:p>
            <a:fld id="{3C974458-8A97-4835-BF79-1FB6D7856C21}" type="slidenum">
              <a:rPr lang="en-US" smtClean="0"/>
              <a:t>37</a:t>
            </a:fld>
            <a:endParaRPr lang="en-US"/>
          </a:p>
        </p:txBody>
      </p:sp>
      <p:sp>
        <p:nvSpPr>
          <p:cNvPr id="7" name="TextBox 6">
            <a:extLst>
              <a:ext uri="{FF2B5EF4-FFF2-40B4-BE49-F238E27FC236}">
                <a16:creationId xmlns:a16="http://schemas.microsoft.com/office/drawing/2014/main" id="{64188C38-6461-480C-96A6-A406B6F6F77B}"/>
              </a:ext>
            </a:extLst>
          </p:cNvPr>
          <p:cNvSpPr txBox="1"/>
          <p:nvPr/>
        </p:nvSpPr>
        <p:spPr>
          <a:xfrm>
            <a:off x="248575" y="6309360"/>
            <a:ext cx="5255580" cy="369332"/>
          </a:xfrm>
          <a:prstGeom prst="rect">
            <a:avLst/>
          </a:prstGeom>
          <a:noFill/>
        </p:spPr>
        <p:txBody>
          <a:bodyPr wrap="square" rtlCol="0">
            <a:spAutoFit/>
          </a:bodyPr>
          <a:lstStyle/>
          <a:p>
            <a:r>
              <a:rPr lang="en-US" dirty="0"/>
              <a:t>Evolving the storage and data warehousing layer</a:t>
            </a:r>
          </a:p>
        </p:txBody>
      </p:sp>
    </p:spTree>
    <p:extLst>
      <p:ext uri="{BB962C8B-B14F-4D97-AF65-F5344CB8AC3E}">
        <p14:creationId xmlns:p14="http://schemas.microsoft.com/office/powerpoint/2010/main" val="282638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8A38-173D-4FAC-B7A7-B5C21AE33C98}"/>
              </a:ext>
            </a:extLst>
          </p:cNvPr>
          <p:cNvSpPr>
            <a:spLocks noGrp="1"/>
          </p:cNvSpPr>
          <p:nvPr>
            <p:ph type="title"/>
          </p:nvPr>
        </p:nvSpPr>
        <p:spPr/>
        <p:txBody>
          <a:bodyPr/>
          <a:lstStyle/>
          <a:p>
            <a:r>
              <a:rPr lang="en-US" dirty="0"/>
              <a:t>In the future cloud, needs will differ</a:t>
            </a:r>
          </a:p>
        </p:txBody>
      </p:sp>
      <p:sp>
        <p:nvSpPr>
          <p:cNvPr id="3" name="Content Placeholder 2">
            <a:extLst>
              <a:ext uri="{FF2B5EF4-FFF2-40B4-BE49-F238E27FC236}">
                <a16:creationId xmlns:a16="http://schemas.microsoft.com/office/drawing/2014/main" id="{6688DDFA-E982-42D1-ADE7-23C5B868E1C4}"/>
              </a:ext>
            </a:extLst>
          </p:cNvPr>
          <p:cNvSpPr>
            <a:spLocks noGrp="1"/>
          </p:cNvSpPr>
          <p:nvPr>
            <p:ph idx="1"/>
          </p:nvPr>
        </p:nvSpPr>
        <p:spPr/>
        <p:txBody>
          <a:bodyPr>
            <a:normAutofit fontScale="92500"/>
          </a:bodyPr>
          <a:lstStyle/>
          <a:p>
            <a:r>
              <a:rPr lang="en-US" dirty="0"/>
              <a:t>Smart highways and cars, smart homes and cities, smart grid…  These:</a:t>
            </a:r>
          </a:p>
          <a:p>
            <a:endParaRPr lang="en-US" dirty="0"/>
          </a:p>
          <a:p>
            <a:pPr>
              <a:buFont typeface="Wingdings" panose="05000000000000000000" pitchFamily="2" charset="2"/>
              <a:buChar char="Ø"/>
            </a:pPr>
            <a:r>
              <a:rPr lang="en-US" dirty="0"/>
              <a:t>  Generate huge amounts of data, even if the sensors do basic preprocessing</a:t>
            </a:r>
          </a:p>
          <a:p>
            <a:pPr>
              <a:buFont typeface="Wingdings" panose="05000000000000000000" pitchFamily="2" charset="2"/>
              <a:buChar char="Ø"/>
            </a:pPr>
            <a:r>
              <a:rPr lang="en-US" dirty="0"/>
              <a:t>  Will still need to be rapidly reactive, like today’s cloud</a:t>
            </a:r>
          </a:p>
          <a:p>
            <a:pPr>
              <a:buFont typeface="Wingdings" panose="05000000000000000000" pitchFamily="2" charset="2"/>
              <a:buChar char="Ø"/>
            </a:pPr>
            <a:r>
              <a:rPr lang="en-US" dirty="0"/>
              <a:t>  And will need to </a:t>
            </a:r>
            <a:r>
              <a:rPr lang="en-US" b="1" i="1" dirty="0"/>
              <a:t>base those actions on the most up-to-date data.</a:t>
            </a:r>
            <a:r>
              <a:rPr lang="en-US" dirty="0"/>
              <a:t/>
            </a:r>
            <a:br>
              <a:rPr lang="en-US" dirty="0"/>
            </a:br>
            <a:r>
              <a:rPr lang="en-US" dirty="0"/>
              <a:t/>
            </a:r>
            <a:br>
              <a:rPr lang="en-US" dirty="0"/>
            </a:br>
            <a:r>
              <a:rPr lang="en-US" dirty="0"/>
              <a:t>           </a:t>
            </a:r>
            <a:r>
              <a:rPr lang="en-US" b="1" dirty="0">
                <a:solidFill>
                  <a:srgbClr val="C00000"/>
                </a:solidFill>
              </a:rPr>
              <a:t>. . . This part is the new challenge!</a:t>
            </a:r>
            <a:endParaRPr lang="en-US" dirty="0">
              <a:solidFill>
                <a:srgbClr val="C00000"/>
              </a:solidFill>
            </a:endParaRPr>
          </a:p>
          <a:p>
            <a:pPr marL="0" indent="0">
              <a:buNone/>
            </a:pPr>
            <a:r>
              <a:rPr lang="en-US" dirty="0"/>
              <a:t>                    </a:t>
            </a:r>
          </a:p>
        </p:txBody>
      </p:sp>
      <p:sp>
        <p:nvSpPr>
          <p:cNvPr id="4" name="Footer Placeholder 3">
            <a:extLst>
              <a:ext uri="{FF2B5EF4-FFF2-40B4-BE49-F238E27FC236}">
                <a16:creationId xmlns:a16="http://schemas.microsoft.com/office/drawing/2014/main" id="{A0181860-A90E-4B53-8453-9C0E85B5FDC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DFB5AF1-2EE7-47AD-8262-5158B73639A4}"/>
              </a:ext>
            </a:extLst>
          </p:cNvPr>
          <p:cNvSpPr>
            <a:spLocks noGrp="1"/>
          </p:cNvSpPr>
          <p:nvPr>
            <p:ph type="sldNum" sz="quarter" idx="12"/>
          </p:nvPr>
        </p:nvSpPr>
        <p:spPr/>
        <p:txBody>
          <a:bodyPr/>
          <a:lstStyle/>
          <a:p>
            <a:fld id="{3C974458-8A97-4835-BF79-1FB6D7856C21}" type="slidenum">
              <a:rPr lang="en-US" smtClean="0"/>
              <a:t>38</a:t>
            </a:fld>
            <a:endParaRPr lang="en-US"/>
          </a:p>
        </p:txBody>
      </p:sp>
      <p:sp>
        <p:nvSpPr>
          <p:cNvPr id="6" name="TextBox 5">
            <a:extLst>
              <a:ext uri="{FF2B5EF4-FFF2-40B4-BE49-F238E27FC236}">
                <a16:creationId xmlns:a16="http://schemas.microsoft.com/office/drawing/2014/main" id="{14F50974-5023-483D-B56C-5DAB556CEE63}"/>
              </a:ext>
            </a:extLst>
          </p:cNvPr>
          <p:cNvSpPr txBox="1"/>
          <p:nvPr/>
        </p:nvSpPr>
        <p:spPr>
          <a:xfrm>
            <a:off x="248575" y="6309360"/>
            <a:ext cx="5255580" cy="369332"/>
          </a:xfrm>
          <a:prstGeom prst="rect">
            <a:avLst/>
          </a:prstGeom>
          <a:noFill/>
        </p:spPr>
        <p:txBody>
          <a:bodyPr wrap="square" rtlCol="0">
            <a:spAutoFit/>
          </a:bodyPr>
          <a:lstStyle/>
          <a:p>
            <a:r>
              <a:rPr lang="en-US" dirty="0"/>
              <a:t>Evolving back-end processing and machine-learning</a:t>
            </a:r>
          </a:p>
        </p:txBody>
      </p:sp>
    </p:spTree>
    <p:extLst>
      <p:ext uri="{BB962C8B-B14F-4D97-AF65-F5344CB8AC3E}">
        <p14:creationId xmlns:p14="http://schemas.microsoft.com/office/powerpoint/2010/main" val="1799731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C3A8-A54B-4AF7-B142-133F9950C826}"/>
              </a:ext>
            </a:extLst>
          </p:cNvPr>
          <p:cNvSpPr>
            <a:spLocks noGrp="1"/>
          </p:cNvSpPr>
          <p:nvPr>
            <p:ph type="title"/>
          </p:nvPr>
        </p:nvSpPr>
        <p:spPr/>
        <p:txBody>
          <a:bodyPr/>
          <a:lstStyle/>
          <a:p>
            <a:r>
              <a:rPr lang="en-US" dirty="0"/>
              <a:t>But FFFS is also about compatibility</a:t>
            </a:r>
          </a:p>
        </p:txBody>
      </p:sp>
      <p:sp>
        <p:nvSpPr>
          <p:cNvPr id="3" name="Content Placeholder 2">
            <a:extLst>
              <a:ext uri="{FF2B5EF4-FFF2-40B4-BE49-F238E27FC236}">
                <a16:creationId xmlns:a16="http://schemas.microsoft.com/office/drawing/2014/main" id="{F38F94B4-B5AA-48DC-9C1F-76CC967F17EB}"/>
              </a:ext>
            </a:extLst>
          </p:cNvPr>
          <p:cNvSpPr>
            <a:spLocks noGrp="1"/>
          </p:cNvSpPr>
          <p:nvPr>
            <p:ph idx="1"/>
          </p:nvPr>
        </p:nvSpPr>
        <p:spPr/>
        <p:txBody>
          <a:bodyPr/>
          <a:lstStyle/>
          <a:p>
            <a:r>
              <a:rPr lang="en-US" dirty="0"/>
              <a:t>Solutions need to co-exist with the current cloud, because it is very painful to modify existing code base, or to just stop using it.</a:t>
            </a:r>
          </a:p>
          <a:p>
            <a:endParaRPr lang="en-US" dirty="0"/>
          </a:p>
          <a:p>
            <a:r>
              <a:rPr lang="en-US" dirty="0"/>
              <a:t>The puzzle is to retrofit new things where previous old things were used, in a way that looks compatible, but has properties needed for new uses!</a:t>
            </a:r>
          </a:p>
        </p:txBody>
      </p:sp>
      <p:sp>
        <p:nvSpPr>
          <p:cNvPr id="4" name="Footer Placeholder 3">
            <a:extLst>
              <a:ext uri="{FF2B5EF4-FFF2-40B4-BE49-F238E27FC236}">
                <a16:creationId xmlns:a16="http://schemas.microsoft.com/office/drawing/2014/main" id="{93D3DF8B-697B-47C9-9163-F045E9783A7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3AE7631-DCC0-4ACF-8997-C6E60EB8AF34}"/>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177818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E786-6257-4445-9A91-0A7D71970AF3}"/>
              </a:ext>
            </a:extLst>
          </p:cNvPr>
          <p:cNvSpPr>
            <a:spLocks noGrp="1"/>
          </p:cNvSpPr>
          <p:nvPr>
            <p:ph type="title"/>
          </p:nvPr>
        </p:nvSpPr>
        <p:spPr/>
        <p:txBody>
          <a:bodyPr/>
          <a:lstStyle/>
          <a:p>
            <a:r>
              <a:rPr lang="en-US" dirty="0"/>
              <a:t>Push the heavy lifting to the edge?</a:t>
            </a:r>
          </a:p>
        </p:txBody>
      </p:sp>
      <p:sp>
        <p:nvSpPr>
          <p:cNvPr id="3" name="Content Placeholder 2">
            <a:extLst>
              <a:ext uri="{FF2B5EF4-FFF2-40B4-BE49-F238E27FC236}">
                <a16:creationId xmlns:a16="http://schemas.microsoft.com/office/drawing/2014/main" id="{15D28BBB-C1D3-4DE7-AB12-3685FDFBE6C4}"/>
              </a:ext>
            </a:extLst>
          </p:cNvPr>
          <p:cNvSpPr>
            <a:spLocks noGrp="1"/>
          </p:cNvSpPr>
          <p:nvPr>
            <p:ph idx="1"/>
          </p:nvPr>
        </p:nvSpPr>
        <p:spPr>
          <a:xfrm>
            <a:off x="1024128" y="1793753"/>
            <a:ext cx="10786872" cy="4023360"/>
          </a:xfrm>
        </p:spPr>
        <p:txBody>
          <a:bodyPr/>
          <a:lstStyle/>
          <a:p>
            <a:r>
              <a:rPr lang="en-US" dirty="0"/>
              <a:t>We can probably build sensors smart enough to not send every single bit from the sensors back to the cloud.</a:t>
            </a:r>
          </a:p>
          <a:p>
            <a:r>
              <a:rPr lang="en-US" dirty="0"/>
              <a:t>But anything “non-obvious” probably </a:t>
            </a:r>
            <a:r>
              <a:rPr lang="en-US" i="1" dirty="0"/>
              <a:t>does </a:t>
            </a:r>
            <a:r>
              <a:rPr lang="en-US" dirty="0"/>
              <a:t>get transmitted</a:t>
            </a:r>
          </a:p>
          <a:p>
            <a:r>
              <a:rPr lang="en-US" dirty="0"/>
              <a:t>Leads to a vision of the cloud as a huge data sink</a:t>
            </a:r>
          </a:p>
        </p:txBody>
      </p:sp>
      <p:sp>
        <p:nvSpPr>
          <p:cNvPr id="4" name="Footer Placeholder 3">
            <a:extLst>
              <a:ext uri="{FF2B5EF4-FFF2-40B4-BE49-F238E27FC236}">
                <a16:creationId xmlns:a16="http://schemas.microsoft.com/office/drawing/2014/main" id="{5B408355-F0BC-4554-833E-7E5092A1DE2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A75B2C8-CEAE-4F4A-9F10-587D7F244F1E}"/>
              </a:ext>
            </a:extLst>
          </p:cNvPr>
          <p:cNvSpPr>
            <a:spLocks noGrp="1"/>
          </p:cNvSpPr>
          <p:nvPr>
            <p:ph type="sldNum" sz="quarter" idx="12"/>
          </p:nvPr>
        </p:nvSpPr>
        <p:spPr/>
        <p:txBody>
          <a:bodyPr/>
          <a:lstStyle/>
          <a:p>
            <a:fld id="{3C974458-8A97-4835-BF79-1FB6D7856C21}" type="slidenum">
              <a:rPr lang="en-US" smtClean="0"/>
              <a:t>4</a:t>
            </a:fld>
            <a:endParaRPr lang="en-US"/>
          </a:p>
        </p:txBody>
      </p:sp>
      <p:pic>
        <p:nvPicPr>
          <p:cNvPr id="6" name="Picture 5">
            <a:extLst>
              <a:ext uri="{FF2B5EF4-FFF2-40B4-BE49-F238E27FC236}">
                <a16:creationId xmlns:a16="http://schemas.microsoft.com/office/drawing/2014/main" id="{8959D894-D3FC-4735-BD82-26641B531EDF}"/>
              </a:ext>
            </a:extLst>
          </p:cNvPr>
          <p:cNvPicPr>
            <a:picLocks noChangeAspect="1"/>
          </p:cNvPicPr>
          <p:nvPr/>
        </p:nvPicPr>
        <p:blipFill>
          <a:blip r:embed="rId3"/>
          <a:stretch>
            <a:fillRect/>
          </a:stretch>
        </p:blipFill>
        <p:spPr>
          <a:xfrm>
            <a:off x="6554605" y="4040211"/>
            <a:ext cx="4967494" cy="2240857"/>
          </a:xfrm>
          <a:prstGeom prst="rect">
            <a:avLst/>
          </a:prstGeom>
        </p:spPr>
      </p:pic>
      <p:pic>
        <p:nvPicPr>
          <p:cNvPr id="7" name="Picture 6">
            <a:extLst>
              <a:ext uri="{FF2B5EF4-FFF2-40B4-BE49-F238E27FC236}">
                <a16:creationId xmlns:a16="http://schemas.microsoft.com/office/drawing/2014/main" id="{B78C1F64-9111-49C6-9F62-272753E2519B}"/>
              </a:ext>
            </a:extLst>
          </p:cNvPr>
          <p:cNvPicPr>
            <a:picLocks noChangeAspect="1"/>
          </p:cNvPicPr>
          <p:nvPr/>
        </p:nvPicPr>
        <p:blipFill>
          <a:blip r:embed="rId4"/>
          <a:stretch>
            <a:fillRect/>
          </a:stretch>
        </p:blipFill>
        <p:spPr>
          <a:xfrm>
            <a:off x="1192611" y="4040211"/>
            <a:ext cx="3359701" cy="2240857"/>
          </a:xfrm>
          <a:prstGeom prst="rect">
            <a:avLst/>
          </a:prstGeom>
        </p:spPr>
      </p:pic>
      <p:sp>
        <p:nvSpPr>
          <p:cNvPr id="8" name="Arrow: Right 7">
            <a:extLst>
              <a:ext uri="{FF2B5EF4-FFF2-40B4-BE49-F238E27FC236}">
                <a16:creationId xmlns:a16="http://schemas.microsoft.com/office/drawing/2014/main" id="{FE121756-1E09-4959-9AF4-30BF3DE171F6}"/>
              </a:ext>
            </a:extLst>
          </p:cNvPr>
          <p:cNvSpPr/>
          <p:nvPr/>
        </p:nvSpPr>
        <p:spPr>
          <a:xfrm>
            <a:off x="4841212" y="50620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05EF25-291A-497E-ACFC-E29AEAD3AAA8}"/>
              </a:ext>
            </a:extLst>
          </p:cNvPr>
          <p:cNvPicPr>
            <a:picLocks noChangeAspect="1"/>
          </p:cNvPicPr>
          <p:nvPr/>
        </p:nvPicPr>
        <p:blipFill>
          <a:blip r:embed="rId5"/>
          <a:stretch>
            <a:fillRect/>
          </a:stretch>
        </p:blipFill>
        <p:spPr>
          <a:xfrm>
            <a:off x="8454705" y="4956061"/>
            <a:ext cx="937008" cy="468504"/>
          </a:xfrm>
          <a:prstGeom prst="rect">
            <a:avLst/>
          </a:prstGeom>
          <a:ln w="38100">
            <a:solidFill>
              <a:srgbClr val="FF0066"/>
            </a:solidFill>
          </a:ln>
        </p:spPr>
      </p:pic>
    </p:spTree>
    <p:extLst>
      <p:ext uri="{BB962C8B-B14F-4D97-AF65-F5344CB8AC3E}">
        <p14:creationId xmlns:p14="http://schemas.microsoft.com/office/powerpoint/2010/main" val="865319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D9B6-99AD-41DC-A0EE-C6ECEA82519D}"/>
              </a:ext>
            </a:extLst>
          </p:cNvPr>
          <p:cNvSpPr>
            <a:spLocks noGrp="1"/>
          </p:cNvSpPr>
          <p:nvPr>
            <p:ph type="title"/>
          </p:nvPr>
        </p:nvSpPr>
        <p:spPr/>
        <p:txBody>
          <a:bodyPr/>
          <a:lstStyle/>
          <a:p>
            <a:r>
              <a:rPr lang="en-US" dirty="0"/>
              <a:t>FFFS highlights that delay has been ignored, and needs attention!</a:t>
            </a:r>
          </a:p>
        </p:txBody>
      </p:sp>
      <p:sp>
        <p:nvSpPr>
          <p:cNvPr id="3" name="Content Placeholder 2">
            <a:extLst>
              <a:ext uri="{FF2B5EF4-FFF2-40B4-BE49-F238E27FC236}">
                <a16:creationId xmlns:a16="http://schemas.microsoft.com/office/drawing/2014/main" id="{D7D28A08-FBCE-49F3-8BD0-F7AD5CE582FA}"/>
              </a:ext>
            </a:extLst>
          </p:cNvPr>
          <p:cNvSpPr>
            <a:spLocks noGrp="1"/>
          </p:cNvSpPr>
          <p:nvPr>
            <p:ph idx="1"/>
          </p:nvPr>
        </p:nvSpPr>
        <p:spPr>
          <a:xfrm>
            <a:off x="1024128" y="2362953"/>
            <a:ext cx="10786872" cy="3593321"/>
          </a:xfrm>
        </p:spPr>
        <p:txBody>
          <a:bodyPr>
            <a:normAutofit/>
          </a:bodyPr>
          <a:lstStyle/>
          <a:p>
            <a:r>
              <a:rPr lang="en-US" dirty="0"/>
              <a:t>Think about this sequence:</a:t>
            </a:r>
          </a:p>
          <a:p>
            <a:pPr>
              <a:buFont typeface="Wingdings" panose="05000000000000000000" pitchFamily="2" charset="2"/>
              <a:buChar char="Ø"/>
            </a:pPr>
            <a:r>
              <a:rPr lang="en-US" dirty="0"/>
              <a:t>  Something happens in the real world.  Sensors notice and tell the cloud</a:t>
            </a:r>
          </a:p>
          <a:p>
            <a:pPr>
              <a:buFont typeface="Wingdings" panose="05000000000000000000" pitchFamily="2" charset="2"/>
              <a:buChar char="Ø"/>
            </a:pPr>
            <a:r>
              <a:rPr lang="en-US" dirty="0"/>
              <a:t>  The cloud responds instantly, and takes actions</a:t>
            </a:r>
          </a:p>
          <a:p>
            <a:pPr marL="0" indent="0">
              <a:buNone/>
            </a:pPr>
            <a:r>
              <a:rPr lang="en-US" dirty="0"/>
              <a:t>What currently limits delay for “smart” applications?</a:t>
            </a:r>
          </a:p>
          <a:p>
            <a:pPr>
              <a:buFont typeface="Wingdings" panose="05000000000000000000" pitchFamily="2" charset="2"/>
              <a:buChar char="Ø"/>
            </a:pPr>
            <a:r>
              <a:rPr lang="en-US" dirty="0"/>
              <a:t>  Delay is very low in the data concentrator and first-tier layer</a:t>
            </a:r>
          </a:p>
          <a:p>
            <a:pPr>
              <a:buFont typeface="Wingdings" panose="05000000000000000000" pitchFamily="2" charset="2"/>
              <a:buChar char="Ø"/>
            </a:pPr>
            <a:r>
              <a:rPr lang="en-US" dirty="0"/>
              <a:t>  But it takes too long to store data and “learn” new big-data models</a:t>
            </a:r>
          </a:p>
        </p:txBody>
      </p:sp>
      <p:sp>
        <p:nvSpPr>
          <p:cNvPr id="4" name="Footer Placeholder 3">
            <a:extLst>
              <a:ext uri="{FF2B5EF4-FFF2-40B4-BE49-F238E27FC236}">
                <a16:creationId xmlns:a16="http://schemas.microsoft.com/office/drawing/2014/main" id="{FF2B2E7A-5822-4A18-ACB2-5CE02F059D0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6DBACF7-6D28-46D2-90FC-934BA9AA8050}"/>
              </a:ext>
            </a:extLst>
          </p:cNvPr>
          <p:cNvSpPr>
            <a:spLocks noGrp="1"/>
          </p:cNvSpPr>
          <p:nvPr>
            <p:ph type="sldNum" sz="quarter" idx="12"/>
          </p:nvPr>
        </p:nvSpPr>
        <p:spPr/>
        <p:txBody>
          <a:bodyPr/>
          <a:lstStyle/>
          <a:p>
            <a:fld id="{3C974458-8A97-4835-BF79-1FB6D7856C21}" type="slidenum">
              <a:rPr lang="en-US" smtClean="0"/>
              <a:t>40</a:t>
            </a:fld>
            <a:endParaRPr lang="en-US"/>
          </a:p>
        </p:txBody>
      </p:sp>
      <p:sp>
        <p:nvSpPr>
          <p:cNvPr id="6" name="TextBox 5">
            <a:extLst>
              <a:ext uri="{FF2B5EF4-FFF2-40B4-BE49-F238E27FC236}">
                <a16:creationId xmlns:a16="http://schemas.microsoft.com/office/drawing/2014/main" id="{70132338-141A-43E3-BB7B-34293A5D2440}"/>
              </a:ext>
            </a:extLst>
          </p:cNvPr>
          <p:cNvSpPr txBox="1"/>
          <p:nvPr/>
        </p:nvSpPr>
        <p:spPr>
          <a:xfrm>
            <a:off x="248575" y="6309360"/>
            <a:ext cx="5255580" cy="369332"/>
          </a:xfrm>
          <a:prstGeom prst="rect">
            <a:avLst/>
          </a:prstGeom>
          <a:noFill/>
        </p:spPr>
        <p:txBody>
          <a:bodyPr wrap="square" rtlCol="0">
            <a:spAutoFit/>
          </a:bodyPr>
          <a:lstStyle/>
          <a:p>
            <a:r>
              <a:rPr lang="en-US" dirty="0"/>
              <a:t>Evolving back-end processing and machine-learning</a:t>
            </a:r>
          </a:p>
        </p:txBody>
      </p:sp>
    </p:spTree>
    <p:extLst>
      <p:ext uri="{BB962C8B-B14F-4D97-AF65-F5344CB8AC3E}">
        <p14:creationId xmlns:p14="http://schemas.microsoft.com/office/powerpoint/2010/main" val="95928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29A1-5C83-412A-85A8-4D8937347275}"/>
              </a:ext>
            </a:extLst>
          </p:cNvPr>
          <p:cNvSpPr>
            <a:spLocks noGrp="1"/>
          </p:cNvSpPr>
          <p:nvPr>
            <p:ph type="title"/>
          </p:nvPr>
        </p:nvSpPr>
        <p:spPr/>
        <p:txBody>
          <a:bodyPr/>
          <a:lstStyle/>
          <a:p>
            <a:r>
              <a:rPr lang="en-US" dirty="0"/>
              <a:t>Evolving Machine Learning</a:t>
            </a:r>
          </a:p>
        </p:txBody>
      </p:sp>
      <p:sp>
        <p:nvSpPr>
          <p:cNvPr id="3" name="Content Placeholder 2">
            <a:extLst>
              <a:ext uri="{FF2B5EF4-FFF2-40B4-BE49-F238E27FC236}">
                <a16:creationId xmlns:a16="http://schemas.microsoft.com/office/drawing/2014/main" id="{34C69851-D074-4E39-90DA-ED841C68C942}"/>
              </a:ext>
            </a:extLst>
          </p:cNvPr>
          <p:cNvSpPr>
            <a:spLocks noGrp="1"/>
          </p:cNvSpPr>
          <p:nvPr>
            <p:ph idx="1"/>
          </p:nvPr>
        </p:nvSpPr>
        <p:spPr/>
        <p:txBody>
          <a:bodyPr/>
          <a:lstStyle/>
          <a:p>
            <a:r>
              <a:rPr lang="en-US" dirty="0"/>
              <a:t>The answer is to move some parts of machine learning to the first tier!</a:t>
            </a:r>
          </a:p>
          <a:p>
            <a:r>
              <a:rPr lang="en-US" dirty="0"/>
              <a:t>But we don’t want to discard things that already work well.</a:t>
            </a:r>
          </a:p>
          <a:p>
            <a:r>
              <a:rPr lang="en-US" dirty="0"/>
              <a:t>So this will be a form of “refactoring”</a:t>
            </a:r>
          </a:p>
          <a:p>
            <a:pPr>
              <a:buFont typeface="Wingdings" panose="05000000000000000000" pitchFamily="2" charset="2"/>
              <a:buChar char="Ø"/>
            </a:pPr>
            <a:r>
              <a:rPr lang="en-US" dirty="0"/>
              <a:t>  Some things that currently live in the back-end will stay there</a:t>
            </a:r>
          </a:p>
          <a:p>
            <a:pPr>
              <a:buFont typeface="Wingdings" panose="05000000000000000000" pitchFamily="2" charset="2"/>
              <a:buChar char="Ø"/>
            </a:pPr>
            <a:r>
              <a:rPr lang="en-US" dirty="0"/>
              <a:t>  Other elements might be migrated to the concentrators and first-tier</a:t>
            </a:r>
          </a:p>
        </p:txBody>
      </p:sp>
      <p:sp>
        <p:nvSpPr>
          <p:cNvPr id="4" name="Footer Placeholder 3">
            <a:extLst>
              <a:ext uri="{FF2B5EF4-FFF2-40B4-BE49-F238E27FC236}">
                <a16:creationId xmlns:a16="http://schemas.microsoft.com/office/drawing/2014/main" id="{7EBC7DEE-C63C-4C7D-AE73-EC9E1A3B42F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3C6DB2A-918D-4B85-9BFA-2CE91EFC943A}"/>
              </a:ext>
            </a:extLst>
          </p:cNvPr>
          <p:cNvSpPr>
            <a:spLocks noGrp="1"/>
          </p:cNvSpPr>
          <p:nvPr>
            <p:ph type="sldNum" sz="quarter" idx="12"/>
          </p:nvPr>
        </p:nvSpPr>
        <p:spPr/>
        <p:txBody>
          <a:bodyPr/>
          <a:lstStyle/>
          <a:p>
            <a:fld id="{3C974458-8A97-4835-BF79-1FB6D7856C21}" type="slidenum">
              <a:rPr lang="en-US" smtClean="0"/>
              <a:t>41</a:t>
            </a:fld>
            <a:endParaRPr lang="en-US"/>
          </a:p>
        </p:txBody>
      </p:sp>
      <p:sp>
        <p:nvSpPr>
          <p:cNvPr id="6" name="TextBox 5">
            <a:extLst>
              <a:ext uri="{FF2B5EF4-FFF2-40B4-BE49-F238E27FC236}">
                <a16:creationId xmlns:a16="http://schemas.microsoft.com/office/drawing/2014/main" id="{40BF935D-D08E-404D-BB0C-480BA7D4A135}"/>
              </a:ext>
            </a:extLst>
          </p:cNvPr>
          <p:cNvSpPr txBox="1"/>
          <p:nvPr/>
        </p:nvSpPr>
        <p:spPr>
          <a:xfrm>
            <a:off x="248575" y="6309360"/>
            <a:ext cx="5255580" cy="369332"/>
          </a:xfrm>
          <a:prstGeom prst="rect">
            <a:avLst/>
          </a:prstGeom>
          <a:noFill/>
        </p:spPr>
        <p:txBody>
          <a:bodyPr wrap="square" rtlCol="0">
            <a:spAutoFit/>
          </a:bodyPr>
          <a:lstStyle/>
          <a:p>
            <a:r>
              <a:rPr lang="en-US" dirty="0"/>
              <a:t>Evolving back-end processing and machine-learning</a:t>
            </a:r>
          </a:p>
        </p:txBody>
      </p:sp>
    </p:spTree>
    <p:extLst>
      <p:ext uri="{BB962C8B-B14F-4D97-AF65-F5344CB8AC3E}">
        <p14:creationId xmlns:p14="http://schemas.microsoft.com/office/powerpoint/2010/main" val="3016737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 a very “long” pipeline</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42</a:t>
            </a:fld>
            <a:endParaRPr lang="en-US"/>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Tree>
    <p:extLst>
      <p:ext uri="{BB962C8B-B14F-4D97-AF65-F5344CB8AC3E}">
        <p14:creationId xmlns:p14="http://schemas.microsoft.com/office/powerpoint/2010/main" val="296624851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Move ML to the edge Of the cloud</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
        <p:nvSpPr>
          <p:cNvPr id="2" name="Rectangle 1"/>
          <p:cNvSpPr/>
          <p:nvPr/>
        </p:nvSpPr>
        <p:spPr>
          <a:xfrm>
            <a:off x="0" y="1638677"/>
            <a:ext cx="12192000" cy="5219323"/>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567276" y="3329490"/>
            <a:ext cx="3243722" cy="255911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tx1"/>
                </a:solidFill>
              </a:rPr>
              <a:t>ML was at the back</a:t>
            </a:r>
          </a:p>
        </p:txBody>
      </p:sp>
      <p:sp>
        <p:nvSpPr>
          <p:cNvPr id="45" name="Curved Down Arrow 44"/>
          <p:cNvSpPr/>
          <p:nvPr/>
        </p:nvSpPr>
        <p:spPr>
          <a:xfrm flipH="1">
            <a:off x="2299579" y="2107272"/>
            <a:ext cx="6784284" cy="15531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Rectangle 19"/>
          <p:cNvSpPr/>
          <p:nvPr/>
        </p:nvSpPr>
        <p:spPr>
          <a:xfrm>
            <a:off x="1189505" y="3705865"/>
            <a:ext cx="2859949" cy="2246769"/>
          </a:xfrm>
          <a:prstGeom prst="rect">
            <a:avLst/>
          </a:prstGeom>
          <a:solidFill>
            <a:srgbClr val="FFFFFF"/>
          </a:solidFill>
        </p:spPr>
        <p:txBody>
          <a:bodyPr wrap="none">
            <a:spAutoFit/>
          </a:bodyPr>
          <a:lstStyle/>
          <a:p>
            <a:pPr algn="ctr"/>
            <a:r>
              <a:rPr lang="en-US" sz="2800" b="1" dirty="0"/>
              <a:t>We create a smart</a:t>
            </a:r>
            <a:br>
              <a:rPr lang="en-US" sz="2800" b="1" dirty="0"/>
            </a:br>
            <a:r>
              <a:rPr lang="en-US" sz="2800" b="1" dirty="0"/>
              <a:t>data concentrator</a:t>
            </a:r>
            <a:br>
              <a:rPr lang="en-US" sz="2800" b="1" dirty="0"/>
            </a:br>
            <a:r>
              <a:rPr lang="en-US" sz="2800" b="1" dirty="0"/>
              <a:t>tier and it runs</a:t>
            </a:r>
            <a:br>
              <a:rPr lang="en-US" sz="2800" b="1" dirty="0"/>
            </a:br>
            <a:r>
              <a:rPr lang="en-US" sz="2800" b="1" dirty="0"/>
              <a:t>here, at the edge</a:t>
            </a:r>
            <a:br>
              <a:rPr lang="en-US" sz="2800" b="1" dirty="0"/>
            </a:br>
            <a:r>
              <a:rPr lang="en-US" sz="2800" b="1" dirty="0"/>
              <a:t>of the datacenter</a:t>
            </a:r>
          </a:p>
        </p:txBody>
      </p:sp>
      <p:sp>
        <p:nvSpPr>
          <p:cNvPr id="48" name="Content Placeholder 4">
            <a:extLst>
              <a:ext uri="{FF2B5EF4-FFF2-40B4-BE49-F238E27FC236}">
                <a16:creationId xmlns:a16="http://schemas.microsoft.com/office/drawing/2014/main" id="{37C68848-A6D2-4EA9-B142-265BFB8DCDF8}"/>
              </a:ext>
            </a:extLst>
          </p:cNvPr>
          <p:cNvSpPr txBox="1">
            <a:spLocks/>
          </p:cNvSpPr>
          <p:nvPr/>
        </p:nvSpPr>
        <p:spPr>
          <a:xfrm>
            <a:off x="838801" y="6185844"/>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a:t>
            </a:r>
          </a:p>
        </p:txBody>
      </p:sp>
    </p:spTree>
    <p:extLst>
      <p:ext uri="{BB962C8B-B14F-4D97-AF65-F5344CB8AC3E}">
        <p14:creationId xmlns:p14="http://schemas.microsoft.com/office/powerpoint/2010/main" val="377935570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1000"/>
                                  </p:stCondLst>
                                  <p:childTnLst>
                                    <p:set>
                                      <p:cBhvr>
                                        <p:cTn id="13" dur="1" fill="hold">
                                          <p:stCondLst>
                                            <p:cond delay="0"/>
                                          </p:stCondLst>
                                        </p:cTn>
                                        <p:tgtEl>
                                          <p:spTgt spid="45"/>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45"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973B9D5-9498-4D77-BB5D-9F40AD6BCDED}"/>
              </a:ext>
            </a:extLst>
          </p:cNvPr>
          <p:cNvSpPr/>
          <p:nvPr/>
        </p:nvSpPr>
        <p:spPr>
          <a:xfrm>
            <a:off x="9478979" y="0"/>
            <a:ext cx="751438" cy="257118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7DFE6CA-7EB6-4314-8C1B-3E0652209F8A}"/>
              </a:ext>
            </a:extLst>
          </p:cNvPr>
          <p:cNvSpPr/>
          <p:nvPr/>
        </p:nvSpPr>
        <p:spPr>
          <a:xfrm>
            <a:off x="9562103" y="1268725"/>
            <a:ext cx="598568" cy="1083791"/>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DC39C3-3A8D-496D-94C0-E6212B5D9165}"/>
              </a:ext>
            </a:extLst>
          </p:cNvPr>
          <p:cNvSpPr/>
          <p:nvPr/>
        </p:nvSpPr>
        <p:spPr>
          <a:xfrm>
            <a:off x="9557488" y="155741"/>
            <a:ext cx="598568" cy="1083791"/>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E7BB5A-B49C-4414-83B9-7D3D346B9FCA}"/>
              </a:ext>
            </a:extLst>
          </p:cNvPr>
          <p:cNvSpPr/>
          <p:nvPr/>
        </p:nvSpPr>
        <p:spPr>
          <a:xfrm>
            <a:off x="9474364" y="1947"/>
            <a:ext cx="751438" cy="25711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75E9C63-3CF8-4930-8228-7CEBE5AD06C0}"/>
              </a:ext>
            </a:extLst>
          </p:cNvPr>
          <p:cNvSpPr/>
          <p:nvPr/>
        </p:nvSpPr>
        <p:spPr>
          <a:xfrm>
            <a:off x="9557488" y="1270672"/>
            <a:ext cx="598568" cy="1083791"/>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4EFB3-D11B-43CB-B5F8-DC990B419CD5}"/>
              </a:ext>
            </a:extLst>
          </p:cNvPr>
          <p:cNvSpPr>
            <a:spLocks noGrp="1"/>
          </p:cNvSpPr>
          <p:nvPr>
            <p:ph type="title"/>
          </p:nvPr>
        </p:nvSpPr>
        <p:spPr/>
        <p:txBody>
          <a:bodyPr/>
          <a:lstStyle/>
          <a:p>
            <a:r>
              <a:rPr lang="en-US" dirty="0"/>
              <a:t>What gets moved?</a:t>
            </a:r>
          </a:p>
        </p:txBody>
      </p:sp>
      <p:sp>
        <p:nvSpPr>
          <p:cNvPr id="3" name="Content Placeholder 2">
            <a:extLst>
              <a:ext uri="{FF2B5EF4-FFF2-40B4-BE49-F238E27FC236}">
                <a16:creationId xmlns:a16="http://schemas.microsoft.com/office/drawing/2014/main" id="{07A52B5F-DC1F-4C89-A830-C8844B065CE7}"/>
              </a:ext>
            </a:extLst>
          </p:cNvPr>
          <p:cNvSpPr>
            <a:spLocks noGrp="1"/>
          </p:cNvSpPr>
          <p:nvPr>
            <p:ph idx="1"/>
          </p:nvPr>
        </p:nvSpPr>
        <p:spPr/>
        <p:txBody>
          <a:bodyPr/>
          <a:lstStyle/>
          <a:p>
            <a:r>
              <a:rPr lang="en-US" dirty="0"/>
              <a:t>We create a pool of “concentrators” at the edge</a:t>
            </a:r>
          </a:p>
          <a:p>
            <a:r>
              <a:rPr lang="en-US" dirty="0"/>
              <a:t>We provide them with something like the FFFS storage layer</a:t>
            </a:r>
          </a:p>
          <a:p>
            <a:r>
              <a:rPr lang="en-US" dirty="0"/>
              <a:t>We put machine-learned models into the concentrators</a:t>
            </a:r>
          </a:p>
          <a:p>
            <a:r>
              <a:rPr lang="en-US" dirty="0"/>
              <a:t>Now, they can classify and interpret data without delay!</a:t>
            </a:r>
          </a:p>
          <a:p>
            <a:endParaRPr lang="en-US" dirty="0"/>
          </a:p>
          <a:p>
            <a:r>
              <a:rPr lang="en-US" dirty="0"/>
              <a:t>The concentrators can even do fine-tuning of the model</a:t>
            </a:r>
          </a:p>
          <a:p>
            <a:pPr>
              <a:buFont typeface="Wingdings" panose="05000000000000000000" pitchFamily="2" charset="2"/>
              <a:buChar char="Ø"/>
            </a:pPr>
            <a:r>
              <a:rPr lang="en-US" dirty="0"/>
              <a:t>  Ken’s car is moving at 63.5mph.  It was “predicted” to be 65.</a:t>
            </a:r>
          </a:p>
        </p:txBody>
      </p:sp>
      <p:sp>
        <p:nvSpPr>
          <p:cNvPr id="4" name="Footer Placeholder 3">
            <a:extLst>
              <a:ext uri="{FF2B5EF4-FFF2-40B4-BE49-F238E27FC236}">
                <a16:creationId xmlns:a16="http://schemas.microsoft.com/office/drawing/2014/main" id="{026529B9-D8F3-4831-AAC5-823EE992F55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12988CD-709E-40E7-A893-7218E14FB341}"/>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74694F59-5D74-4AB8-9976-485339CAB4E5}"/>
              </a:ext>
            </a:extLst>
          </p:cNvPr>
          <p:cNvPicPr>
            <a:picLocks noChangeAspect="1"/>
          </p:cNvPicPr>
          <p:nvPr/>
        </p:nvPicPr>
        <p:blipFill>
          <a:blip r:embed="rId3"/>
          <a:stretch>
            <a:fillRect/>
          </a:stretch>
        </p:blipFill>
        <p:spPr>
          <a:xfrm>
            <a:off x="9684505" y="319983"/>
            <a:ext cx="369121" cy="369121"/>
          </a:xfrm>
          <a:prstGeom prst="rect">
            <a:avLst/>
          </a:prstGeom>
        </p:spPr>
      </p:pic>
      <p:pic>
        <p:nvPicPr>
          <p:cNvPr id="7" name="Picture 6">
            <a:extLst>
              <a:ext uri="{FF2B5EF4-FFF2-40B4-BE49-F238E27FC236}">
                <a16:creationId xmlns:a16="http://schemas.microsoft.com/office/drawing/2014/main" id="{AD77DEC6-FE2F-4B83-A631-526D7A921408}"/>
              </a:ext>
            </a:extLst>
          </p:cNvPr>
          <p:cNvPicPr>
            <a:picLocks noChangeAspect="1"/>
          </p:cNvPicPr>
          <p:nvPr/>
        </p:nvPicPr>
        <p:blipFill>
          <a:blip r:embed="rId3"/>
          <a:stretch>
            <a:fillRect/>
          </a:stretch>
        </p:blipFill>
        <p:spPr>
          <a:xfrm>
            <a:off x="9665522" y="1353045"/>
            <a:ext cx="369121" cy="369121"/>
          </a:xfrm>
          <a:prstGeom prst="rect">
            <a:avLst/>
          </a:prstGeom>
        </p:spPr>
      </p:pic>
      <p:pic>
        <p:nvPicPr>
          <p:cNvPr id="8" name="Picture 7">
            <a:extLst>
              <a:ext uri="{FF2B5EF4-FFF2-40B4-BE49-F238E27FC236}">
                <a16:creationId xmlns:a16="http://schemas.microsoft.com/office/drawing/2014/main" id="{34C11277-5B65-4D99-830F-2D7F9EE3E0F9}"/>
              </a:ext>
            </a:extLst>
          </p:cNvPr>
          <p:cNvPicPr>
            <a:picLocks noChangeAspect="1"/>
          </p:cNvPicPr>
          <p:nvPr/>
        </p:nvPicPr>
        <p:blipFill>
          <a:blip r:embed="rId3"/>
          <a:stretch>
            <a:fillRect/>
          </a:stretch>
        </p:blipFill>
        <p:spPr>
          <a:xfrm>
            <a:off x="9678546" y="732915"/>
            <a:ext cx="369121" cy="369121"/>
          </a:xfrm>
          <a:prstGeom prst="rect">
            <a:avLst/>
          </a:prstGeom>
        </p:spPr>
      </p:pic>
      <p:pic>
        <p:nvPicPr>
          <p:cNvPr id="9" name="Picture 8">
            <a:extLst>
              <a:ext uri="{FF2B5EF4-FFF2-40B4-BE49-F238E27FC236}">
                <a16:creationId xmlns:a16="http://schemas.microsoft.com/office/drawing/2014/main" id="{9EE80003-6413-4F45-9A12-E82661D3F653}"/>
              </a:ext>
            </a:extLst>
          </p:cNvPr>
          <p:cNvPicPr>
            <a:picLocks noChangeAspect="1"/>
          </p:cNvPicPr>
          <p:nvPr/>
        </p:nvPicPr>
        <p:blipFill>
          <a:blip r:embed="rId3"/>
          <a:stretch>
            <a:fillRect/>
          </a:stretch>
        </p:blipFill>
        <p:spPr>
          <a:xfrm>
            <a:off x="9674428" y="1816295"/>
            <a:ext cx="369121" cy="369121"/>
          </a:xfrm>
          <a:prstGeom prst="rect">
            <a:avLst/>
          </a:prstGeom>
        </p:spPr>
      </p:pic>
      <p:sp>
        <p:nvSpPr>
          <p:cNvPr id="15" name="TextBox 14">
            <a:extLst>
              <a:ext uri="{FF2B5EF4-FFF2-40B4-BE49-F238E27FC236}">
                <a16:creationId xmlns:a16="http://schemas.microsoft.com/office/drawing/2014/main" id="{C8483AC1-910B-435F-8436-C7A243477827}"/>
              </a:ext>
            </a:extLst>
          </p:cNvPr>
          <p:cNvSpPr txBox="1"/>
          <p:nvPr/>
        </p:nvSpPr>
        <p:spPr>
          <a:xfrm>
            <a:off x="10313541" y="1042636"/>
            <a:ext cx="1878459" cy="584775"/>
          </a:xfrm>
          <a:prstGeom prst="rect">
            <a:avLst/>
          </a:prstGeom>
          <a:noFill/>
        </p:spPr>
        <p:txBody>
          <a:bodyPr wrap="square" rtlCol="0">
            <a:spAutoFit/>
          </a:bodyPr>
          <a:lstStyle/>
          <a:p>
            <a:r>
              <a:rPr lang="en-US" sz="1600" b="1" dirty="0"/>
              <a:t>Data concentrators</a:t>
            </a:r>
            <a:br>
              <a:rPr lang="en-US" sz="1600" b="1" dirty="0"/>
            </a:br>
            <a:r>
              <a:rPr lang="en-US" sz="1600" b="1" dirty="0"/>
              <a:t>in the first tier</a:t>
            </a:r>
          </a:p>
        </p:txBody>
      </p:sp>
      <p:pic>
        <p:nvPicPr>
          <p:cNvPr id="16" name="Picture 15">
            <a:extLst>
              <a:ext uri="{FF2B5EF4-FFF2-40B4-BE49-F238E27FC236}">
                <a16:creationId xmlns:a16="http://schemas.microsoft.com/office/drawing/2014/main" id="{85550DA3-C2BB-48FB-B7EA-D0CE990A34C4}"/>
              </a:ext>
            </a:extLst>
          </p:cNvPr>
          <p:cNvPicPr>
            <a:picLocks noChangeAspect="1"/>
          </p:cNvPicPr>
          <p:nvPr/>
        </p:nvPicPr>
        <p:blipFill rotWithShape="1">
          <a:blip r:embed="rId4"/>
          <a:srcRect l="10660" t="13376" r="52080" b="53438"/>
          <a:stretch/>
        </p:blipFill>
        <p:spPr>
          <a:xfrm>
            <a:off x="7372595" y="827064"/>
            <a:ext cx="1783533" cy="668825"/>
          </a:xfrm>
          <a:prstGeom prst="rect">
            <a:avLst/>
          </a:prstGeom>
        </p:spPr>
      </p:pic>
      <p:cxnSp>
        <p:nvCxnSpPr>
          <p:cNvPr id="17" name="Straight Arrow Connector 16">
            <a:extLst>
              <a:ext uri="{FF2B5EF4-FFF2-40B4-BE49-F238E27FC236}">
                <a16:creationId xmlns:a16="http://schemas.microsoft.com/office/drawing/2014/main" id="{9D4BA50F-97D6-4CAD-95C0-8C1B47CB6A74}"/>
              </a:ext>
            </a:extLst>
          </p:cNvPr>
          <p:cNvCxnSpPr/>
          <p:nvPr/>
        </p:nvCxnSpPr>
        <p:spPr>
          <a:xfrm flipV="1">
            <a:off x="8576706" y="485830"/>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512889-1D9F-4239-A44E-C39C29CF045A}"/>
              </a:ext>
            </a:extLst>
          </p:cNvPr>
          <p:cNvCxnSpPr>
            <a:cxnSpLocks/>
          </p:cNvCxnSpPr>
          <p:nvPr/>
        </p:nvCxnSpPr>
        <p:spPr>
          <a:xfrm>
            <a:off x="7917299" y="1547494"/>
            <a:ext cx="1687383" cy="1006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9311FA-54B6-4498-919A-25D32B3A7844}"/>
              </a:ext>
            </a:extLst>
          </p:cNvPr>
          <p:cNvCxnSpPr/>
          <p:nvPr/>
        </p:nvCxnSpPr>
        <p:spPr>
          <a:xfrm flipV="1">
            <a:off x="7978201" y="256438"/>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8F0A555-0C81-44A1-BDC1-C6D4198C55A2}"/>
              </a:ext>
            </a:extLst>
          </p:cNvPr>
          <p:cNvCxnSpPr/>
          <p:nvPr/>
        </p:nvCxnSpPr>
        <p:spPr>
          <a:xfrm flipV="1">
            <a:off x="9152358" y="1008669"/>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10D748-5F4B-4509-A277-2189FF8EA559}"/>
              </a:ext>
            </a:extLst>
          </p:cNvPr>
          <p:cNvCxnSpPr/>
          <p:nvPr/>
        </p:nvCxnSpPr>
        <p:spPr>
          <a:xfrm flipV="1">
            <a:off x="9186306" y="1337452"/>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954B289-BAFC-4F49-B2E5-3F2C90308E51}"/>
              </a:ext>
            </a:extLst>
          </p:cNvPr>
          <p:cNvCxnSpPr/>
          <p:nvPr/>
        </p:nvCxnSpPr>
        <p:spPr>
          <a:xfrm>
            <a:off x="8775235" y="1522971"/>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02625A-8463-461B-A38C-F36DBD41D862}"/>
              </a:ext>
            </a:extLst>
          </p:cNvPr>
          <p:cNvCxnSpPr/>
          <p:nvPr/>
        </p:nvCxnSpPr>
        <p:spPr>
          <a:xfrm>
            <a:off x="8416866" y="1500218"/>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227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0BB2-7D23-4B28-B6E3-6374771CB697}"/>
              </a:ext>
            </a:extLst>
          </p:cNvPr>
          <p:cNvSpPr>
            <a:spLocks noGrp="1"/>
          </p:cNvSpPr>
          <p:nvPr>
            <p:ph type="title"/>
          </p:nvPr>
        </p:nvSpPr>
        <p:spPr>
          <a:xfrm>
            <a:off x="1024128" y="567461"/>
            <a:ext cx="10786872" cy="1499616"/>
          </a:xfrm>
        </p:spPr>
        <p:txBody>
          <a:bodyPr/>
          <a:lstStyle/>
          <a:p>
            <a:r>
              <a:rPr lang="en-US" dirty="0"/>
              <a:t>Conclusions?</a:t>
            </a:r>
          </a:p>
        </p:txBody>
      </p:sp>
      <p:sp>
        <p:nvSpPr>
          <p:cNvPr id="3" name="Content Placeholder 2">
            <a:extLst>
              <a:ext uri="{FF2B5EF4-FFF2-40B4-BE49-F238E27FC236}">
                <a16:creationId xmlns:a16="http://schemas.microsoft.com/office/drawing/2014/main" id="{927DDCDF-45AD-4A54-8108-2D8B633BE4E8}"/>
              </a:ext>
            </a:extLst>
          </p:cNvPr>
          <p:cNvSpPr>
            <a:spLocks noGrp="1"/>
          </p:cNvSpPr>
          <p:nvPr>
            <p:ph idx="1"/>
          </p:nvPr>
        </p:nvSpPr>
        <p:spPr/>
        <p:txBody>
          <a:bodyPr>
            <a:normAutofit lnSpcReduction="10000"/>
          </a:bodyPr>
          <a:lstStyle/>
          <a:p>
            <a:r>
              <a:rPr lang="en-US" dirty="0"/>
              <a:t>Enough for today!</a:t>
            </a:r>
          </a:p>
          <a:p>
            <a:r>
              <a:rPr lang="en-US" dirty="0"/>
              <a:t>On Thursday we will look at other needs created by this evolution.</a:t>
            </a:r>
          </a:p>
          <a:p>
            <a:r>
              <a:rPr lang="en-US" dirty="0"/>
              <a:t>But hopefully we can already see that fog computing is solvable!</a:t>
            </a:r>
          </a:p>
          <a:p>
            <a:endParaRPr lang="en-US" dirty="0"/>
          </a:p>
          <a:p>
            <a:r>
              <a:rPr lang="en-US" dirty="0"/>
              <a:t>The challenge is to make as few changes as feasible, so that we preserve the huge body of technology that exists.</a:t>
            </a:r>
          </a:p>
          <a:p>
            <a:r>
              <a:rPr lang="en-US"/>
              <a:t>Yet must also </a:t>
            </a:r>
            <a:r>
              <a:rPr lang="en-US" dirty="0"/>
              <a:t>evolve elements (like FFFS) to do a better job of managing time, consistency, and supporting rapid response!</a:t>
            </a:r>
          </a:p>
        </p:txBody>
      </p:sp>
      <p:sp>
        <p:nvSpPr>
          <p:cNvPr id="4" name="Footer Placeholder 3">
            <a:extLst>
              <a:ext uri="{FF2B5EF4-FFF2-40B4-BE49-F238E27FC236}">
                <a16:creationId xmlns:a16="http://schemas.microsoft.com/office/drawing/2014/main" id="{B139F02B-A1DB-4D7F-9533-16D4F8B1F29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65EA3FE-9E11-4022-80C6-73BC6BC44434}"/>
              </a:ext>
            </a:extLst>
          </p:cNvPr>
          <p:cNvSpPr>
            <a:spLocks noGrp="1"/>
          </p:cNvSpPr>
          <p:nvPr>
            <p:ph type="sldNum" sz="quarter" idx="12"/>
          </p:nvPr>
        </p:nvSpPr>
        <p:spPr/>
        <p:txBody>
          <a:bodyPr/>
          <a:lstStyle/>
          <a:p>
            <a:fld id="{3C974458-8A97-4835-BF79-1FB6D7856C21}" type="slidenum">
              <a:rPr lang="en-US" smtClean="0"/>
              <a:t>45</a:t>
            </a:fld>
            <a:endParaRPr lang="en-US"/>
          </a:p>
        </p:txBody>
      </p:sp>
      <p:sp>
        <p:nvSpPr>
          <p:cNvPr id="7" name="TextBox 6">
            <a:extLst>
              <a:ext uri="{FF2B5EF4-FFF2-40B4-BE49-F238E27FC236}">
                <a16:creationId xmlns:a16="http://schemas.microsoft.com/office/drawing/2014/main" id="{A1174FE5-A365-476E-AEB1-3FFADB168493}"/>
              </a:ext>
            </a:extLst>
          </p:cNvPr>
          <p:cNvSpPr txBox="1"/>
          <p:nvPr/>
        </p:nvSpPr>
        <p:spPr>
          <a:xfrm>
            <a:off x="9535753" y="2147749"/>
            <a:ext cx="2417275" cy="461665"/>
          </a:xfrm>
          <a:prstGeom prst="rect">
            <a:avLst/>
          </a:prstGeom>
          <a:noFill/>
        </p:spPr>
        <p:txBody>
          <a:bodyPr wrap="square" rtlCol="0">
            <a:spAutoFit/>
          </a:bodyPr>
          <a:lstStyle/>
          <a:p>
            <a:pPr algn="ctr"/>
            <a:r>
              <a:rPr lang="en-US" sz="2400" b="1" dirty="0"/>
              <a:t>Time out!</a:t>
            </a:r>
          </a:p>
        </p:txBody>
      </p:sp>
      <p:pic>
        <p:nvPicPr>
          <p:cNvPr id="6" name="Picture 5">
            <a:extLst>
              <a:ext uri="{FF2B5EF4-FFF2-40B4-BE49-F238E27FC236}">
                <a16:creationId xmlns:a16="http://schemas.microsoft.com/office/drawing/2014/main" id="{7BA90335-ACEA-4A17-A320-2F256C5A91C8}"/>
              </a:ext>
            </a:extLst>
          </p:cNvPr>
          <p:cNvPicPr>
            <a:picLocks noChangeAspect="1"/>
          </p:cNvPicPr>
          <p:nvPr/>
        </p:nvPicPr>
        <p:blipFill>
          <a:blip r:embed="rId3"/>
          <a:stretch>
            <a:fillRect/>
          </a:stretch>
        </p:blipFill>
        <p:spPr>
          <a:xfrm>
            <a:off x="9363075" y="338428"/>
            <a:ext cx="2447925" cy="1866900"/>
          </a:xfrm>
          <a:prstGeom prst="rect">
            <a:avLst/>
          </a:prstGeom>
        </p:spPr>
      </p:pic>
    </p:spTree>
    <p:extLst>
      <p:ext uri="{BB962C8B-B14F-4D97-AF65-F5344CB8AC3E}">
        <p14:creationId xmlns:p14="http://schemas.microsoft.com/office/powerpoint/2010/main" val="100863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7B4-D562-43FC-831D-EA934AAEA7C9}"/>
              </a:ext>
            </a:extLst>
          </p:cNvPr>
          <p:cNvSpPr>
            <a:spLocks noGrp="1"/>
          </p:cNvSpPr>
          <p:nvPr>
            <p:ph type="title"/>
          </p:nvPr>
        </p:nvSpPr>
        <p:spPr>
          <a:xfrm>
            <a:off x="1024128" y="585216"/>
            <a:ext cx="9720072" cy="1499616"/>
          </a:xfrm>
        </p:spPr>
        <p:txBody>
          <a:bodyPr/>
          <a:lstStyle/>
          <a:p>
            <a:r>
              <a:rPr lang="en-US" dirty="0"/>
              <a:t>Update Delay leaps out as a worry</a:t>
            </a:r>
          </a:p>
        </p:txBody>
      </p:sp>
      <p:sp>
        <p:nvSpPr>
          <p:cNvPr id="4" name="Footer Placeholder 3">
            <a:extLst>
              <a:ext uri="{FF2B5EF4-FFF2-40B4-BE49-F238E27FC236}">
                <a16:creationId xmlns:a16="http://schemas.microsoft.com/office/drawing/2014/main" id="{87984A73-BFD2-406B-84E1-6963D1729B1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C94F97B-A5F9-4B9F-BA6C-D93FBB679739}"/>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2FE1C076-BE3B-4890-9036-6DECE90DC9E3}"/>
              </a:ext>
            </a:extLst>
          </p:cNvPr>
          <p:cNvPicPr>
            <a:picLocks noChangeAspect="1"/>
          </p:cNvPicPr>
          <p:nvPr/>
        </p:nvPicPr>
        <p:blipFill>
          <a:blip r:embed="rId3"/>
          <a:stretch>
            <a:fillRect/>
          </a:stretch>
        </p:blipFill>
        <p:spPr>
          <a:xfrm flipH="1">
            <a:off x="1667193" y="2117224"/>
            <a:ext cx="1408413" cy="793472"/>
          </a:xfrm>
          <a:prstGeom prst="rect">
            <a:avLst/>
          </a:prstGeom>
        </p:spPr>
      </p:pic>
      <p:sp>
        <p:nvSpPr>
          <p:cNvPr id="7" name="Arrow: Right 6">
            <a:extLst>
              <a:ext uri="{FF2B5EF4-FFF2-40B4-BE49-F238E27FC236}">
                <a16:creationId xmlns:a16="http://schemas.microsoft.com/office/drawing/2014/main" id="{F49EB880-99FD-4D53-98FA-6C6653A16047}"/>
              </a:ext>
            </a:extLst>
          </p:cNvPr>
          <p:cNvSpPr/>
          <p:nvPr/>
        </p:nvSpPr>
        <p:spPr>
          <a:xfrm>
            <a:off x="3347688" y="300146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F76693-08C7-446B-A9E7-8574CD8FB5CB}"/>
              </a:ext>
            </a:extLst>
          </p:cNvPr>
          <p:cNvSpPr/>
          <p:nvPr/>
        </p:nvSpPr>
        <p:spPr>
          <a:xfrm>
            <a:off x="3843129" y="22236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0" name="Oval 9">
            <a:extLst>
              <a:ext uri="{FF2B5EF4-FFF2-40B4-BE49-F238E27FC236}">
                <a16:creationId xmlns:a16="http://schemas.microsoft.com/office/drawing/2014/main" id="{7E2F55A1-C757-4768-8493-4E2F9FBFE98D}"/>
              </a:ext>
            </a:extLst>
          </p:cNvPr>
          <p:cNvSpPr/>
          <p:nvPr/>
        </p:nvSpPr>
        <p:spPr>
          <a:xfrm>
            <a:off x="3995529" y="23760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1" name="Oval 10">
            <a:extLst>
              <a:ext uri="{FF2B5EF4-FFF2-40B4-BE49-F238E27FC236}">
                <a16:creationId xmlns:a16="http://schemas.microsoft.com/office/drawing/2014/main" id="{2B8288F2-6FA5-46F9-AFCB-20CA0EB6D0CD}"/>
              </a:ext>
            </a:extLst>
          </p:cNvPr>
          <p:cNvSpPr/>
          <p:nvPr/>
        </p:nvSpPr>
        <p:spPr>
          <a:xfrm>
            <a:off x="4147929" y="25284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2" name="Oval 11">
            <a:extLst>
              <a:ext uri="{FF2B5EF4-FFF2-40B4-BE49-F238E27FC236}">
                <a16:creationId xmlns:a16="http://schemas.microsoft.com/office/drawing/2014/main" id="{720B2FC9-0EFC-45FC-95DC-BA2803E70324}"/>
              </a:ext>
            </a:extLst>
          </p:cNvPr>
          <p:cNvSpPr/>
          <p:nvPr/>
        </p:nvSpPr>
        <p:spPr>
          <a:xfrm>
            <a:off x="4300329" y="26808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3" name="Oval 12">
            <a:extLst>
              <a:ext uri="{FF2B5EF4-FFF2-40B4-BE49-F238E27FC236}">
                <a16:creationId xmlns:a16="http://schemas.microsoft.com/office/drawing/2014/main" id="{14ABB9D5-D9E4-454F-B706-44DF1C737B2A}"/>
              </a:ext>
            </a:extLst>
          </p:cNvPr>
          <p:cNvSpPr/>
          <p:nvPr/>
        </p:nvSpPr>
        <p:spPr>
          <a:xfrm>
            <a:off x="4452729" y="28332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4" name="Oval 13">
            <a:extLst>
              <a:ext uri="{FF2B5EF4-FFF2-40B4-BE49-F238E27FC236}">
                <a16:creationId xmlns:a16="http://schemas.microsoft.com/office/drawing/2014/main" id="{438DB691-C676-4407-AC2C-AB6B8CEBEA88}"/>
              </a:ext>
            </a:extLst>
          </p:cNvPr>
          <p:cNvSpPr/>
          <p:nvPr/>
        </p:nvSpPr>
        <p:spPr>
          <a:xfrm>
            <a:off x="4605129" y="2985681"/>
            <a:ext cx="2146852" cy="4041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5" name="Oval 14">
            <a:extLst>
              <a:ext uri="{FF2B5EF4-FFF2-40B4-BE49-F238E27FC236}">
                <a16:creationId xmlns:a16="http://schemas.microsoft.com/office/drawing/2014/main" id="{11313AD2-1546-45ED-A311-7DB00997B970}"/>
              </a:ext>
            </a:extLst>
          </p:cNvPr>
          <p:cNvSpPr/>
          <p:nvPr/>
        </p:nvSpPr>
        <p:spPr>
          <a:xfrm>
            <a:off x="4757529" y="31380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6" name="Oval 15">
            <a:extLst>
              <a:ext uri="{FF2B5EF4-FFF2-40B4-BE49-F238E27FC236}">
                <a16:creationId xmlns:a16="http://schemas.microsoft.com/office/drawing/2014/main" id="{F54F48DC-B60F-4903-9F28-3FE4710D9F61}"/>
              </a:ext>
            </a:extLst>
          </p:cNvPr>
          <p:cNvSpPr/>
          <p:nvPr/>
        </p:nvSpPr>
        <p:spPr>
          <a:xfrm>
            <a:off x="4909929" y="32904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7" name="Oval 16">
            <a:extLst>
              <a:ext uri="{FF2B5EF4-FFF2-40B4-BE49-F238E27FC236}">
                <a16:creationId xmlns:a16="http://schemas.microsoft.com/office/drawing/2014/main" id="{AEF1DC31-C1C7-429E-8328-C8BA4C99A991}"/>
              </a:ext>
            </a:extLst>
          </p:cNvPr>
          <p:cNvSpPr/>
          <p:nvPr/>
        </p:nvSpPr>
        <p:spPr>
          <a:xfrm>
            <a:off x="5062329" y="34428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8" name="Oval 17">
            <a:extLst>
              <a:ext uri="{FF2B5EF4-FFF2-40B4-BE49-F238E27FC236}">
                <a16:creationId xmlns:a16="http://schemas.microsoft.com/office/drawing/2014/main" id="{EC87329F-4EBC-431D-BD72-31AF07FE52AB}"/>
              </a:ext>
            </a:extLst>
          </p:cNvPr>
          <p:cNvSpPr/>
          <p:nvPr/>
        </p:nvSpPr>
        <p:spPr>
          <a:xfrm>
            <a:off x="5214729" y="3595281"/>
            <a:ext cx="2146852" cy="404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1 Servers</a:t>
            </a:r>
          </a:p>
        </p:txBody>
      </p:sp>
      <p:sp>
        <p:nvSpPr>
          <p:cNvPr id="19" name="TextBox 18">
            <a:extLst>
              <a:ext uri="{FF2B5EF4-FFF2-40B4-BE49-F238E27FC236}">
                <a16:creationId xmlns:a16="http://schemas.microsoft.com/office/drawing/2014/main" id="{1555369D-082B-4DE4-926D-9AC31DDD5D04}"/>
              </a:ext>
            </a:extLst>
          </p:cNvPr>
          <p:cNvSpPr txBox="1"/>
          <p:nvPr/>
        </p:nvSpPr>
        <p:spPr>
          <a:xfrm>
            <a:off x="4075040" y="4052481"/>
            <a:ext cx="3366052" cy="369332"/>
          </a:xfrm>
          <a:prstGeom prst="rect">
            <a:avLst/>
          </a:prstGeom>
          <a:noFill/>
        </p:spPr>
        <p:txBody>
          <a:bodyPr wrap="square" rtlCol="0">
            <a:spAutoFit/>
          </a:bodyPr>
          <a:lstStyle/>
          <a:p>
            <a:pPr algn="ctr"/>
            <a:r>
              <a:rPr lang="en-US" b="1" dirty="0"/>
              <a:t>Filter any “read-only” tasks out</a:t>
            </a:r>
          </a:p>
        </p:txBody>
      </p:sp>
      <p:sp>
        <p:nvSpPr>
          <p:cNvPr id="20" name="Arrow: Right 19">
            <a:extLst>
              <a:ext uri="{FF2B5EF4-FFF2-40B4-BE49-F238E27FC236}">
                <a16:creationId xmlns:a16="http://schemas.microsoft.com/office/drawing/2014/main" id="{9863AF29-E98D-4BD3-B974-DBF8A79DAE87}"/>
              </a:ext>
            </a:extLst>
          </p:cNvPr>
          <p:cNvSpPr/>
          <p:nvPr/>
        </p:nvSpPr>
        <p:spPr>
          <a:xfrm>
            <a:off x="7028769" y="27433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4CE584D-F8BA-4D94-8385-7A12040D0E44}"/>
              </a:ext>
            </a:extLst>
          </p:cNvPr>
          <p:cNvSpPr/>
          <p:nvPr/>
        </p:nvSpPr>
        <p:spPr>
          <a:xfrm>
            <a:off x="7517973" y="1899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2" name="Oval 31">
            <a:extLst>
              <a:ext uri="{FF2B5EF4-FFF2-40B4-BE49-F238E27FC236}">
                <a16:creationId xmlns:a16="http://schemas.microsoft.com/office/drawing/2014/main" id="{64E8E4C5-0DAD-4974-A9CF-53E268250C2F}"/>
              </a:ext>
            </a:extLst>
          </p:cNvPr>
          <p:cNvSpPr/>
          <p:nvPr/>
        </p:nvSpPr>
        <p:spPr>
          <a:xfrm>
            <a:off x="7670373" y="2051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3" name="Oval 32">
            <a:extLst>
              <a:ext uri="{FF2B5EF4-FFF2-40B4-BE49-F238E27FC236}">
                <a16:creationId xmlns:a16="http://schemas.microsoft.com/office/drawing/2014/main" id="{11BCDAC2-E9A3-4113-A57E-07D526C1102E}"/>
              </a:ext>
            </a:extLst>
          </p:cNvPr>
          <p:cNvSpPr/>
          <p:nvPr/>
        </p:nvSpPr>
        <p:spPr>
          <a:xfrm>
            <a:off x="7822773" y="22038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4" name="Oval 33">
            <a:extLst>
              <a:ext uri="{FF2B5EF4-FFF2-40B4-BE49-F238E27FC236}">
                <a16:creationId xmlns:a16="http://schemas.microsoft.com/office/drawing/2014/main" id="{A11D28DA-1628-474D-A9D1-7F12846D938B}"/>
              </a:ext>
            </a:extLst>
          </p:cNvPr>
          <p:cNvSpPr/>
          <p:nvPr/>
        </p:nvSpPr>
        <p:spPr>
          <a:xfrm>
            <a:off x="7975173" y="2356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5" name="Oval 34">
            <a:extLst>
              <a:ext uri="{FF2B5EF4-FFF2-40B4-BE49-F238E27FC236}">
                <a16:creationId xmlns:a16="http://schemas.microsoft.com/office/drawing/2014/main" id="{4C99E3CB-B9B1-46B5-BC94-E44F5BF1258C}"/>
              </a:ext>
            </a:extLst>
          </p:cNvPr>
          <p:cNvSpPr/>
          <p:nvPr/>
        </p:nvSpPr>
        <p:spPr>
          <a:xfrm>
            <a:off x="8127573" y="2508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6" name="Oval 35">
            <a:extLst>
              <a:ext uri="{FF2B5EF4-FFF2-40B4-BE49-F238E27FC236}">
                <a16:creationId xmlns:a16="http://schemas.microsoft.com/office/drawing/2014/main" id="{F50C78C1-59D9-4AB3-95D1-9D7AA5CEC5C3}"/>
              </a:ext>
            </a:extLst>
          </p:cNvPr>
          <p:cNvSpPr/>
          <p:nvPr/>
        </p:nvSpPr>
        <p:spPr>
          <a:xfrm>
            <a:off x="8279973" y="2661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7" name="Oval 36">
            <a:extLst>
              <a:ext uri="{FF2B5EF4-FFF2-40B4-BE49-F238E27FC236}">
                <a16:creationId xmlns:a16="http://schemas.microsoft.com/office/drawing/2014/main" id="{E1888A4F-C25F-4248-BE65-BB9CC59A802A}"/>
              </a:ext>
            </a:extLst>
          </p:cNvPr>
          <p:cNvSpPr/>
          <p:nvPr/>
        </p:nvSpPr>
        <p:spPr>
          <a:xfrm>
            <a:off x="8432373" y="2813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8" name="Oval 37">
            <a:extLst>
              <a:ext uri="{FF2B5EF4-FFF2-40B4-BE49-F238E27FC236}">
                <a16:creationId xmlns:a16="http://schemas.microsoft.com/office/drawing/2014/main" id="{F14CE33F-D1E7-44E5-948D-79C1DE245806}"/>
              </a:ext>
            </a:extLst>
          </p:cNvPr>
          <p:cNvSpPr/>
          <p:nvPr/>
        </p:nvSpPr>
        <p:spPr>
          <a:xfrm>
            <a:off x="8584773" y="2965804"/>
            <a:ext cx="2650435" cy="5600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9" name="Oval 38">
            <a:extLst>
              <a:ext uri="{FF2B5EF4-FFF2-40B4-BE49-F238E27FC236}">
                <a16:creationId xmlns:a16="http://schemas.microsoft.com/office/drawing/2014/main" id="{09771151-1AA0-4D0D-88DB-AB452FD6464F}"/>
              </a:ext>
            </a:extLst>
          </p:cNvPr>
          <p:cNvSpPr/>
          <p:nvPr/>
        </p:nvSpPr>
        <p:spPr>
          <a:xfrm>
            <a:off x="8737173" y="3118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0" name="Oval 39">
            <a:extLst>
              <a:ext uri="{FF2B5EF4-FFF2-40B4-BE49-F238E27FC236}">
                <a16:creationId xmlns:a16="http://schemas.microsoft.com/office/drawing/2014/main" id="{7A1B269C-ACC0-442C-AB5B-3548513D4FFE}"/>
              </a:ext>
            </a:extLst>
          </p:cNvPr>
          <p:cNvSpPr/>
          <p:nvPr/>
        </p:nvSpPr>
        <p:spPr>
          <a:xfrm>
            <a:off x="8889573" y="3270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1" name="TextBox 40">
            <a:extLst>
              <a:ext uri="{FF2B5EF4-FFF2-40B4-BE49-F238E27FC236}">
                <a16:creationId xmlns:a16="http://schemas.microsoft.com/office/drawing/2014/main" id="{3C459255-C704-49D1-BF7A-3F0A7D3D019A}"/>
              </a:ext>
            </a:extLst>
          </p:cNvPr>
          <p:cNvSpPr txBox="1"/>
          <p:nvPr/>
        </p:nvSpPr>
        <p:spPr>
          <a:xfrm>
            <a:off x="8246839" y="3910882"/>
            <a:ext cx="3366052" cy="369332"/>
          </a:xfrm>
          <a:prstGeom prst="rect">
            <a:avLst/>
          </a:prstGeom>
          <a:noFill/>
        </p:spPr>
        <p:txBody>
          <a:bodyPr wrap="square" rtlCol="0">
            <a:spAutoFit/>
          </a:bodyPr>
          <a:lstStyle/>
          <a:p>
            <a:pPr algn="ctr"/>
            <a:r>
              <a:rPr lang="en-US" b="1" dirty="0"/>
              <a:t>Data appended to files</a:t>
            </a:r>
          </a:p>
        </p:txBody>
      </p:sp>
      <p:sp>
        <p:nvSpPr>
          <p:cNvPr id="42" name="Arrow: Curved Left 41">
            <a:extLst>
              <a:ext uri="{FF2B5EF4-FFF2-40B4-BE49-F238E27FC236}">
                <a16:creationId xmlns:a16="http://schemas.microsoft.com/office/drawing/2014/main" id="{572601DA-420F-422B-A137-352E06493584}"/>
              </a:ext>
            </a:extLst>
          </p:cNvPr>
          <p:cNvSpPr/>
          <p:nvPr/>
        </p:nvSpPr>
        <p:spPr>
          <a:xfrm>
            <a:off x="11235208" y="3813737"/>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Picture 43">
            <a:extLst>
              <a:ext uri="{FF2B5EF4-FFF2-40B4-BE49-F238E27FC236}">
                <a16:creationId xmlns:a16="http://schemas.microsoft.com/office/drawing/2014/main" id="{A025B331-30EB-4FA4-80AD-5300C67E2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190" y="4428859"/>
            <a:ext cx="2139586" cy="1426392"/>
          </a:xfrm>
          <a:prstGeom prst="rect">
            <a:avLst/>
          </a:prstGeom>
        </p:spPr>
      </p:pic>
      <p:pic>
        <p:nvPicPr>
          <p:cNvPr id="46" name="Picture 45">
            <a:extLst>
              <a:ext uri="{FF2B5EF4-FFF2-40B4-BE49-F238E27FC236}">
                <a16:creationId xmlns:a16="http://schemas.microsoft.com/office/drawing/2014/main" id="{79465F97-C637-4AB0-80E9-92B2F18968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37073" y="4591598"/>
            <a:ext cx="2125317" cy="550457"/>
          </a:xfrm>
          <a:prstGeom prst="rect">
            <a:avLst/>
          </a:prstGeom>
        </p:spPr>
      </p:pic>
      <p:pic>
        <p:nvPicPr>
          <p:cNvPr id="48" name="Picture 47">
            <a:extLst>
              <a:ext uri="{FF2B5EF4-FFF2-40B4-BE49-F238E27FC236}">
                <a16:creationId xmlns:a16="http://schemas.microsoft.com/office/drawing/2014/main" id="{3BFE3F63-AE18-4635-9FD9-288C18A894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89573" y="5256330"/>
            <a:ext cx="1061688" cy="955519"/>
          </a:xfrm>
          <a:prstGeom prst="rect">
            <a:avLst/>
          </a:prstGeom>
        </p:spPr>
      </p:pic>
      <p:sp>
        <p:nvSpPr>
          <p:cNvPr id="49" name="TextBox 48">
            <a:extLst>
              <a:ext uri="{FF2B5EF4-FFF2-40B4-BE49-F238E27FC236}">
                <a16:creationId xmlns:a16="http://schemas.microsoft.com/office/drawing/2014/main" id="{53899435-8B4C-45CE-BDF7-C472C5BDC396}"/>
              </a:ext>
            </a:extLst>
          </p:cNvPr>
          <p:cNvSpPr txBox="1"/>
          <p:nvPr/>
        </p:nvSpPr>
        <p:spPr>
          <a:xfrm>
            <a:off x="8118311" y="6150243"/>
            <a:ext cx="3736436" cy="369332"/>
          </a:xfrm>
          <a:prstGeom prst="rect">
            <a:avLst/>
          </a:prstGeom>
          <a:noFill/>
        </p:spPr>
        <p:txBody>
          <a:bodyPr wrap="square" rtlCol="0">
            <a:spAutoFit/>
          </a:bodyPr>
          <a:lstStyle/>
          <a:p>
            <a:pPr algn="ctr"/>
            <a:r>
              <a:rPr lang="en-US" b="1" dirty="0"/>
              <a:t>Data Analytics (Parallel Processing)</a:t>
            </a:r>
          </a:p>
        </p:txBody>
      </p:sp>
      <p:sp>
        <p:nvSpPr>
          <p:cNvPr id="50" name="Arrow: Left 49">
            <a:extLst>
              <a:ext uri="{FF2B5EF4-FFF2-40B4-BE49-F238E27FC236}">
                <a16:creationId xmlns:a16="http://schemas.microsoft.com/office/drawing/2014/main" id="{9CA3FE0F-154E-425E-8F10-68D600D3A826}"/>
              </a:ext>
            </a:extLst>
          </p:cNvPr>
          <p:cNvSpPr/>
          <p:nvPr/>
        </p:nvSpPr>
        <p:spPr>
          <a:xfrm>
            <a:off x="7553357" y="536953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44F6CD9-4966-48FC-B0E6-95C2862425D5}"/>
              </a:ext>
            </a:extLst>
          </p:cNvPr>
          <p:cNvSpPr/>
          <p:nvPr/>
        </p:nvSpPr>
        <p:spPr>
          <a:xfrm>
            <a:off x="2887854" y="44091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2" name="Oval 51">
            <a:extLst>
              <a:ext uri="{FF2B5EF4-FFF2-40B4-BE49-F238E27FC236}">
                <a16:creationId xmlns:a16="http://schemas.microsoft.com/office/drawing/2014/main" id="{EC1F7ABF-17E8-4213-9F66-4441CBFEE59F}"/>
              </a:ext>
            </a:extLst>
          </p:cNvPr>
          <p:cNvSpPr/>
          <p:nvPr/>
        </p:nvSpPr>
        <p:spPr>
          <a:xfrm>
            <a:off x="3040254" y="45615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3" name="Oval 52">
            <a:extLst>
              <a:ext uri="{FF2B5EF4-FFF2-40B4-BE49-F238E27FC236}">
                <a16:creationId xmlns:a16="http://schemas.microsoft.com/office/drawing/2014/main" id="{3B4BC56F-1CA1-4783-931D-C7DEED424968}"/>
              </a:ext>
            </a:extLst>
          </p:cNvPr>
          <p:cNvSpPr/>
          <p:nvPr/>
        </p:nvSpPr>
        <p:spPr>
          <a:xfrm>
            <a:off x="3192654" y="47139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4" name="Oval 53">
            <a:extLst>
              <a:ext uri="{FF2B5EF4-FFF2-40B4-BE49-F238E27FC236}">
                <a16:creationId xmlns:a16="http://schemas.microsoft.com/office/drawing/2014/main" id="{EEE969C2-387D-4E8F-B379-7EA73B4A03CF}"/>
              </a:ext>
            </a:extLst>
          </p:cNvPr>
          <p:cNvSpPr/>
          <p:nvPr/>
        </p:nvSpPr>
        <p:spPr>
          <a:xfrm>
            <a:off x="3345054" y="48663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5" name="Oval 54">
            <a:extLst>
              <a:ext uri="{FF2B5EF4-FFF2-40B4-BE49-F238E27FC236}">
                <a16:creationId xmlns:a16="http://schemas.microsoft.com/office/drawing/2014/main" id="{A8E7F6E0-403A-49E4-98F0-69583281B751}"/>
              </a:ext>
            </a:extLst>
          </p:cNvPr>
          <p:cNvSpPr/>
          <p:nvPr/>
        </p:nvSpPr>
        <p:spPr>
          <a:xfrm>
            <a:off x="3497454" y="50187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6" name="Cylinder 55">
            <a:extLst>
              <a:ext uri="{FF2B5EF4-FFF2-40B4-BE49-F238E27FC236}">
                <a16:creationId xmlns:a16="http://schemas.microsoft.com/office/drawing/2014/main" id="{E206D989-5146-410E-97F2-AF84AD953EFE}"/>
              </a:ext>
            </a:extLst>
          </p:cNvPr>
          <p:cNvSpPr/>
          <p:nvPr/>
        </p:nvSpPr>
        <p:spPr>
          <a:xfrm>
            <a:off x="5989981" y="5685183"/>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Databases</a:t>
            </a:r>
          </a:p>
        </p:txBody>
      </p:sp>
      <p:sp>
        <p:nvSpPr>
          <p:cNvPr id="57" name="Cylinder 56">
            <a:extLst>
              <a:ext uri="{FF2B5EF4-FFF2-40B4-BE49-F238E27FC236}">
                <a16:creationId xmlns:a16="http://schemas.microsoft.com/office/drawing/2014/main" id="{B1F9A4A7-B182-4348-9616-4DFB33628B7F}"/>
              </a:ext>
            </a:extLst>
          </p:cNvPr>
          <p:cNvSpPr/>
          <p:nvPr/>
        </p:nvSpPr>
        <p:spPr>
          <a:xfrm>
            <a:off x="3684104" y="5694166"/>
            <a:ext cx="2169742"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Machine-Learned Knowledge Models</a:t>
            </a:r>
          </a:p>
        </p:txBody>
      </p:sp>
      <p:sp>
        <p:nvSpPr>
          <p:cNvPr id="58" name="Cylinder 57">
            <a:extLst>
              <a:ext uri="{FF2B5EF4-FFF2-40B4-BE49-F238E27FC236}">
                <a16:creationId xmlns:a16="http://schemas.microsoft.com/office/drawing/2014/main" id="{DCC34D02-6567-42F6-A1CC-06192E8A02AA}"/>
              </a:ext>
            </a:extLst>
          </p:cNvPr>
          <p:cNvSpPr/>
          <p:nvPr/>
        </p:nvSpPr>
        <p:spPr>
          <a:xfrm>
            <a:off x="2219562" y="5721610"/>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Files</a:t>
            </a:r>
          </a:p>
        </p:txBody>
      </p:sp>
      <p:sp>
        <p:nvSpPr>
          <p:cNvPr id="59" name="Arrow: Right 58">
            <a:extLst>
              <a:ext uri="{FF2B5EF4-FFF2-40B4-BE49-F238E27FC236}">
                <a16:creationId xmlns:a16="http://schemas.microsoft.com/office/drawing/2014/main" id="{5D4D2E2A-17E4-499F-B1D9-7F2012242037}"/>
              </a:ext>
            </a:extLst>
          </p:cNvPr>
          <p:cNvSpPr/>
          <p:nvPr/>
        </p:nvSpPr>
        <p:spPr>
          <a:xfrm rot="18753012" flipV="1">
            <a:off x="2883455" y="5355538"/>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4466A85E-205C-4C76-B23C-5511C3494D9D}"/>
              </a:ext>
            </a:extLst>
          </p:cNvPr>
          <p:cNvSpPr/>
          <p:nvPr/>
        </p:nvSpPr>
        <p:spPr>
          <a:xfrm rot="13078026" flipV="1">
            <a:off x="6304256" y="5342427"/>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78091641-48D5-4754-A1B1-2A629849D170}"/>
              </a:ext>
            </a:extLst>
          </p:cNvPr>
          <p:cNvSpPr/>
          <p:nvPr/>
        </p:nvSpPr>
        <p:spPr>
          <a:xfrm rot="16200000" flipV="1">
            <a:off x="4564507" y="5479173"/>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7E535577-9A45-4BF2-A604-D37181A3F68A}"/>
              </a:ext>
            </a:extLst>
          </p:cNvPr>
          <p:cNvSpPr/>
          <p:nvPr/>
        </p:nvSpPr>
        <p:spPr>
          <a:xfrm rot="18753012" flipV="1">
            <a:off x="3770123" y="4011775"/>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90F9496F-0F56-4EDA-B924-5F65E7A1C90D}"/>
              </a:ext>
            </a:extLst>
          </p:cNvPr>
          <p:cNvPicPr>
            <a:picLocks noChangeAspect="1"/>
          </p:cNvPicPr>
          <p:nvPr/>
        </p:nvPicPr>
        <p:blipFill>
          <a:blip r:embed="rId7"/>
          <a:stretch>
            <a:fillRect/>
          </a:stretch>
        </p:blipFill>
        <p:spPr>
          <a:xfrm>
            <a:off x="439314" y="3017200"/>
            <a:ext cx="2198532" cy="813456"/>
          </a:xfrm>
          <a:prstGeom prst="rect">
            <a:avLst/>
          </a:prstGeom>
        </p:spPr>
      </p:pic>
      <p:pic>
        <p:nvPicPr>
          <p:cNvPr id="64" name="Picture 63">
            <a:extLst>
              <a:ext uri="{FF2B5EF4-FFF2-40B4-BE49-F238E27FC236}">
                <a16:creationId xmlns:a16="http://schemas.microsoft.com/office/drawing/2014/main" id="{D0A07A23-BBEA-4CB6-85B9-4F4D844C2692}"/>
              </a:ext>
            </a:extLst>
          </p:cNvPr>
          <p:cNvPicPr>
            <a:picLocks noChangeAspect="1"/>
          </p:cNvPicPr>
          <p:nvPr/>
        </p:nvPicPr>
        <p:blipFill rotWithShape="1">
          <a:blip r:embed="rId8">
            <a:duotone>
              <a:prstClr val="black"/>
              <a:schemeClr val="accent5">
                <a:tint val="45000"/>
                <a:satMod val="400000"/>
              </a:schemeClr>
            </a:duotone>
          </a:blip>
          <a:srcRect l="316" t="15884" r="62096" b="20220"/>
          <a:stretch/>
        </p:blipFill>
        <p:spPr>
          <a:xfrm flipH="1">
            <a:off x="2025074" y="3336911"/>
            <a:ext cx="73582" cy="122638"/>
          </a:xfrm>
          <a:prstGeom prst="rect">
            <a:avLst/>
          </a:prstGeom>
          <a:ln w="12700">
            <a:solidFill>
              <a:srgbClr val="FF0000"/>
            </a:solidFill>
          </a:ln>
        </p:spPr>
      </p:pic>
      <p:pic>
        <p:nvPicPr>
          <p:cNvPr id="65" name="Picture 64">
            <a:extLst>
              <a:ext uri="{FF2B5EF4-FFF2-40B4-BE49-F238E27FC236}">
                <a16:creationId xmlns:a16="http://schemas.microsoft.com/office/drawing/2014/main" id="{9EC1E75D-CEA6-4D82-B01B-63551ED09E98}"/>
              </a:ext>
            </a:extLst>
          </p:cNvPr>
          <p:cNvPicPr>
            <a:picLocks noChangeAspect="1"/>
          </p:cNvPicPr>
          <p:nvPr/>
        </p:nvPicPr>
        <p:blipFill>
          <a:blip r:embed="rId9"/>
          <a:stretch>
            <a:fillRect/>
          </a:stretch>
        </p:blipFill>
        <p:spPr>
          <a:xfrm>
            <a:off x="305841" y="1699628"/>
            <a:ext cx="1175749" cy="784202"/>
          </a:xfrm>
          <a:prstGeom prst="rect">
            <a:avLst/>
          </a:prstGeom>
        </p:spPr>
      </p:pic>
      <p:sp>
        <p:nvSpPr>
          <p:cNvPr id="66" name="Star: 6 Points 65">
            <a:extLst>
              <a:ext uri="{FF2B5EF4-FFF2-40B4-BE49-F238E27FC236}">
                <a16:creationId xmlns:a16="http://schemas.microsoft.com/office/drawing/2014/main" id="{113FDB74-7A2A-4D7C-BBA6-5C7B123D870F}"/>
              </a:ext>
            </a:extLst>
          </p:cNvPr>
          <p:cNvSpPr/>
          <p:nvPr/>
        </p:nvSpPr>
        <p:spPr>
          <a:xfrm>
            <a:off x="4724114" y="2208673"/>
            <a:ext cx="1924041" cy="1987089"/>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Milliseconds</a:t>
            </a:r>
            <a:endParaRPr lang="en-US" b="1" dirty="0">
              <a:solidFill>
                <a:srgbClr val="C00000"/>
              </a:solidFill>
            </a:endParaRPr>
          </a:p>
        </p:txBody>
      </p:sp>
      <p:sp>
        <p:nvSpPr>
          <p:cNvPr id="67" name="Star: 6 Points 66">
            <a:extLst>
              <a:ext uri="{FF2B5EF4-FFF2-40B4-BE49-F238E27FC236}">
                <a16:creationId xmlns:a16="http://schemas.microsoft.com/office/drawing/2014/main" id="{11CA3550-C516-403C-A1A6-09A0D38E1BA7}"/>
              </a:ext>
            </a:extLst>
          </p:cNvPr>
          <p:cNvSpPr/>
          <p:nvPr/>
        </p:nvSpPr>
        <p:spPr>
          <a:xfrm>
            <a:off x="8801181" y="2075111"/>
            <a:ext cx="1924041" cy="1987089"/>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Seconds</a:t>
            </a:r>
            <a:endParaRPr lang="en-US" b="1" dirty="0">
              <a:solidFill>
                <a:srgbClr val="C00000"/>
              </a:solidFill>
            </a:endParaRPr>
          </a:p>
        </p:txBody>
      </p:sp>
      <p:sp>
        <p:nvSpPr>
          <p:cNvPr id="68" name="Star: 6 Points 67">
            <a:extLst>
              <a:ext uri="{FF2B5EF4-FFF2-40B4-BE49-F238E27FC236}">
                <a16:creationId xmlns:a16="http://schemas.microsoft.com/office/drawing/2014/main" id="{2871D25F-3D41-4B2E-BD0D-F87F2CF8B570}"/>
              </a:ext>
            </a:extLst>
          </p:cNvPr>
          <p:cNvSpPr/>
          <p:nvPr/>
        </p:nvSpPr>
        <p:spPr>
          <a:xfrm>
            <a:off x="8883080" y="4261796"/>
            <a:ext cx="1924041" cy="1987089"/>
          </a:xfrm>
          <a:prstGeom prst="star6">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Minutes</a:t>
            </a:r>
            <a:endParaRPr lang="en-US" b="1" dirty="0">
              <a:solidFill>
                <a:srgbClr val="FFFF00"/>
              </a:solidFill>
            </a:endParaRPr>
          </a:p>
        </p:txBody>
      </p:sp>
      <p:sp>
        <p:nvSpPr>
          <p:cNvPr id="69" name="Star: 6 Points 68">
            <a:extLst>
              <a:ext uri="{FF2B5EF4-FFF2-40B4-BE49-F238E27FC236}">
                <a16:creationId xmlns:a16="http://schemas.microsoft.com/office/drawing/2014/main" id="{B8DC78A0-B4EE-44B7-82A0-F225F7DBC239}"/>
              </a:ext>
            </a:extLst>
          </p:cNvPr>
          <p:cNvSpPr/>
          <p:nvPr/>
        </p:nvSpPr>
        <p:spPr>
          <a:xfrm>
            <a:off x="3531091" y="4635246"/>
            <a:ext cx="1924041" cy="1987089"/>
          </a:xfrm>
          <a:prstGeom prst="star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Many minutes or even hours</a:t>
            </a:r>
            <a:endParaRPr lang="en-US" b="1" dirty="0">
              <a:solidFill>
                <a:srgbClr val="FFFF00"/>
              </a:solidFill>
            </a:endParaRPr>
          </a:p>
        </p:txBody>
      </p:sp>
    </p:spTree>
    <p:extLst>
      <p:ext uri="{BB962C8B-B14F-4D97-AF65-F5344CB8AC3E}">
        <p14:creationId xmlns:p14="http://schemas.microsoft.com/office/powerpoint/2010/main" val="34526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par>
                                <p:cTn id="11" presetID="14" presetClass="entr" presetSubtype="1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par>
                                <p:cTn id="14" presetID="14" presetClass="entr" presetSubtype="1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randombar(horizontal)">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randombar(horizontal)">
                                      <p:cBhvr>
                                        <p:cTn id="51" dur="500"/>
                                        <p:tgtEl>
                                          <p:spTgt spid="1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randombar(horizontal)">
                                      <p:cBhvr>
                                        <p:cTn id="57" dur="500"/>
                                        <p:tgtEl>
                                          <p:spTgt spid="6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randombar(horizontal)">
                                      <p:cBhvr>
                                        <p:cTn id="60" dur="500"/>
                                        <p:tgtEl>
                                          <p:spTgt spid="5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randombar(horizontal)">
                                      <p:cBhvr>
                                        <p:cTn id="63" dur="500"/>
                                        <p:tgtEl>
                                          <p:spTgt spid="5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randombar(horizontal)">
                                      <p:cBhvr>
                                        <p:cTn id="66" dur="500"/>
                                        <p:tgtEl>
                                          <p:spTgt spid="5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randombar(horizontal)">
                                      <p:cBhvr>
                                        <p:cTn id="69" dur="500"/>
                                        <p:tgtEl>
                                          <p:spTgt spid="52"/>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randombar(horizontal)">
                                      <p:cBhvr>
                                        <p:cTn id="72" dur="500"/>
                                        <p:tgtEl>
                                          <p:spTgt spid="51"/>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randombar(horizontal)">
                                      <p:cBhvr>
                                        <p:cTn id="75" dur="500"/>
                                        <p:tgtEl>
                                          <p:spTgt spid="5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randombar(horizontal)">
                                      <p:cBhvr>
                                        <p:cTn id="78" dur="500"/>
                                        <p:tgtEl>
                                          <p:spTgt spid="5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randombar(horizontal)">
                                      <p:cBhvr>
                                        <p:cTn id="81" dur="500"/>
                                        <p:tgtEl>
                                          <p:spTgt spid="5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randombar(horizontal)">
                                      <p:cBhvr>
                                        <p:cTn id="84" dur="500"/>
                                        <p:tgtEl>
                                          <p:spTgt spid="59"/>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randombar(horizontal)">
                                      <p:cBhvr>
                                        <p:cTn id="87" dur="500"/>
                                        <p:tgtEl>
                                          <p:spTgt spid="60"/>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randombar(horizont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randombar(horizontal)">
                                      <p:cBhvr>
                                        <p:cTn id="95" dur="500"/>
                                        <p:tgtEl>
                                          <p:spTgt spid="20"/>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randombar(horizontal)">
                                      <p:cBhvr>
                                        <p:cTn id="98" dur="500"/>
                                        <p:tgtEl>
                                          <p:spTgt spid="31"/>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randombar(horizontal)">
                                      <p:cBhvr>
                                        <p:cTn id="101" dur="500"/>
                                        <p:tgtEl>
                                          <p:spTgt spid="32"/>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randombar(horizontal)">
                                      <p:cBhvr>
                                        <p:cTn id="104" dur="500"/>
                                        <p:tgtEl>
                                          <p:spTgt spid="33"/>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randombar(horizontal)">
                                      <p:cBhvr>
                                        <p:cTn id="107" dur="500"/>
                                        <p:tgtEl>
                                          <p:spTgt spid="34"/>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randombar(horizontal)">
                                      <p:cBhvr>
                                        <p:cTn id="113" dur="500"/>
                                        <p:tgtEl>
                                          <p:spTgt spid="3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randombar(horizontal)">
                                      <p:cBhvr>
                                        <p:cTn id="116" dur="500"/>
                                        <p:tgtEl>
                                          <p:spTgt spid="37"/>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randombar(horizontal)">
                                      <p:cBhvr>
                                        <p:cTn id="119" dur="500"/>
                                        <p:tgtEl>
                                          <p:spTgt spid="38"/>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randombar(horizontal)">
                                      <p:cBhvr>
                                        <p:cTn id="122" dur="500"/>
                                        <p:tgtEl>
                                          <p:spTgt spid="39"/>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randombar(horizontal)">
                                      <p:cBhvr>
                                        <p:cTn id="125" dur="500"/>
                                        <p:tgtEl>
                                          <p:spTgt spid="40"/>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randombar(horizont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randombar(horizontal)">
                                      <p:cBhvr>
                                        <p:cTn id="133" dur="500"/>
                                        <p:tgtEl>
                                          <p:spTgt spid="42"/>
                                        </p:tgtEl>
                                      </p:cBhvr>
                                    </p:animEffect>
                                  </p:childTnLst>
                                </p:cTn>
                              </p:par>
                              <p:par>
                                <p:cTn id="134" presetID="14" presetClass="entr" presetSubtype="10"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randombar(horizontal)">
                                      <p:cBhvr>
                                        <p:cTn id="136" dur="500"/>
                                        <p:tgtEl>
                                          <p:spTgt spid="44"/>
                                        </p:tgtEl>
                                      </p:cBhvr>
                                    </p:animEffect>
                                  </p:childTnLst>
                                </p:cTn>
                              </p:par>
                              <p:par>
                                <p:cTn id="137" presetID="14" presetClass="entr" presetSubtype="10" fill="hold" nodeType="with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randombar(horizontal)">
                                      <p:cBhvr>
                                        <p:cTn id="139" dur="500"/>
                                        <p:tgtEl>
                                          <p:spTgt spid="46"/>
                                        </p:tgtEl>
                                      </p:cBhvr>
                                    </p:animEffect>
                                  </p:childTnLst>
                                </p:cTn>
                              </p:par>
                              <p:par>
                                <p:cTn id="140" presetID="14" presetClass="entr" presetSubtype="10" fill="hold" nodeType="with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randombar(horizontal)">
                                      <p:cBhvr>
                                        <p:cTn id="142" dur="500"/>
                                        <p:tgtEl>
                                          <p:spTgt spid="48"/>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animEffect transition="in" filter="randombar(horizontal)">
                                      <p:cBhvr>
                                        <p:cTn id="145" dur="500"/>
                                        <p:tgtEl>
                                          <p:spTgt spid="49"/>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randombar(horizontal)">
                                      <p:cBhvr>
                                        <p:cTn id="148" dur="500"/>
                                        <p:tgtEl>
                                          <p:spTgt spid="50"/>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66"/>
                                        </p:tgtEl>
                                        <p:attrNameLst>
                                          <p:attrName>style.visibility</p:attrName>
                                        </p:attrNameLst>
                                      </p:cBhvr>
                                      <p:to>
                                        <p:strVal val="visible"/>
                                      </p:to>
                                    </p:set>
                                    <p:animEffect transition="in" filter="fade">
                                      <p:cBhvr>
                                        <p:cTn id="153" dur="500"/>
                                        <p:tgtEl>
                                          <p:spTgt spid="6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fade">
                                      <p:cBhvr>
                                        <p:cTn id="158" dur="500"/>
                                        <p:tgtEl>
                                          <p:spTgt spid="67"/>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68"/>
                                        </p:tgtEl>
                                        <p:attrNameLst>
                                          <p:attrName>style.visibility</p:attrName>
                                        </p:attrNameLst>
                                      </p:cBhvr>
                                      <p:to>
                                        <p:strVal val="visible"/>
                                      </p:to>
                                    </p:set>
                                    <p:animEffect transition="in" filter="fade">
                                      <p:cBhvr>
                                        <p:cTn id="163" dur="500"/>
                                        <p:tgtEl>
                                          <p:spTgt spid="68"/>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69"/>
                                        </p:tgtEl>
                                        <p:attrNameLst>
                                          <p:attrName>style.visibility</p:attrName>
                                        </p:attrNameLst>
                                      </p:cBhvr>
                                      <p:to>
                                        <p:strVal val="visible"/>
                                      </p:to>
                                    </p:set>
                                    <p:animEffect transition="in" filter="fade">
                                      <p:cBhvr>
                                        <p:cTn id="16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6"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89CC-50A8-49DB-A705-F7671317AFA2}"/>
              </a:ext>
            </a:extLst>
          </p:cNvPr>
          <p:cNvSpPr>
            <a:spLocks noGrp="1"/>
          </p:cNvSpPr>
          <p:nvPr>
            <p:ph type="title"/>
          </p:nvPr>
        </p:nvSpPr>
        <p:spPr/>
        <p:txBody>
          <a:bodyPr/>
          <a:lstStyle/>
          <a:p>
            <a:r>
              <a:rPr lang="en-US" dirty="0"/>
              <a:t>But CAP Claimed that this is ok??!</a:t>
            </a:r>
          </a:p>
        </p:txBody>
      </p:sp>
      <p:sp>
        <p:nvSpPr>
          <p:cNvPr id="5" name="Content Placeholder 4">
            <a:extLst>
              <a:ext uri="{FF2B5EF4-FFF2-40B4-BE49-F238E27FC236}">
                <a16:creationId xmlns:a16="http://schemas.microsoft.com/office/drawing/2014/main" id="{0253E13F-94AC-4F94-9E44-CC54F4D43429}"/>
              </a:ext>
            </a:extLst>
          </p:cNvPr>
          <p:cNvSpPr>
            <a:spLocks noGrp="1"/>
          </p:cNvSpPr>
          <p:nvPr>
            <p:ph idx="1"/>
          </p:nvPr>
        </p:nvSpPr>
        <p:spPr/>
        <p:txBody>
          <a:bodyPr/>
          <a:lstStyle/>
          <a:p>
            <a:r>
              <a:rPr lang="en-US" dirty="0"/>
              <a:t>It was ok with CAP only because we were generating Amazon web pages filled with images that don’t get updated.  Caching is ideal for those.</a:t>
            </a:r>
          </a:p>
          <a:p>
            <a:endParaRPr lang="en-US" dirty="0"/>
          </a:p>
          <a:p>
            <a:r>
              <a:rPr lang="en-US" dirty="0"/>
              <a:t>In smart highways and cities and power grids, data </a:t>
            </a:r>
            <a:r>
              <a:rPr lang="en-US" i="1" dirty="0"/>
              <a:t>changes</a:t>
            </a:r>
            <a:r>
              <a:rPr lang="en-US" dirty="0"/>
              <a:t>.  The state of the world is in constant flux.</a:t>
            </a:r>
          </a:p>
          <a:p>
            <a:endParaRPr lang="en-US" dirty="0"/>
          </a:p>
          <a:p>
            <a:r>
              <a:rPr lang="en-US" dirty="0"/>
              <a:t>For these cases, stale data is a big problem.  It causes visible mistakes.</a:t>
            </a:r>
          </a:p>
        </p:txBody>
      </p:sp>
      <p:sp>
        <p:nvSpPr>
          <p:cNvPr id="3" name="Footer Placeholder 2">
            <a:extLst>
              <a:ext uri="{FF2B5EF4-FFF2-40B4-BE49-F238E27FC236}">
                <a16:creationId xmlns:a16="http://schemas.microsoft.com/office/drawing/2014/main" id="{92C287E4-F8E4-4BDC-9129-FDF44ECB47E6}"/>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A737D57F-CA6A-4DB0-8279-73091E2A10E6}"/>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256738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52C28-DD59-47E2-9706-802E38C20754}"/>
              </a:ext>
            </a:extLst>
          </p:cNvPr>
          <p:cNvPicPr>
            <a:picLocks noChangeAspect="1"/>
          </p:cNvPicPr>
          <p:nvPr/>
        </p:nvPicPr>
        <p:blipFill>
          <a:blip r:embed="rId3"/>
          <a:stretch>
            <a:fillRect/>
          </a:stretch>
        </p:blipFill>
        <p:spPr>
          <a:xfrm>
            <a:off x="8138975" y="1608923"/>
            <a:ext cx="3002501" cy="4503752"/>
          </a:xfrm>
          <a:prstGeom prst="rect">
            <a:avLst/>
          </a:prstGeom>
        </p:spPr>
      </p:pic>
      <p:sp>
        <p:nvSpPr>
          <p:cNvPr id="2" name="Title 1">
            <a:extLst>
              <a:ext uri="{FF2B5EF4-FFF2-40B4-BE49-F238E27FC236}">
                <a16:creationId xmlns:a16="http://schemas.microsoft.com/office/drawing/2014/main" id="{14706DC4-7CA8-4871-B422-6FF85FD1A520}"/>
              </a:ext>
            </a:extLst>
          </p:cNvPr>
          <p:cNvSpPr>
            <a:spLocks noGrp="1"/>
          </p:cNvSpPr>
          <p:nvPr>
            <p:ph type="title"/>
          </p:nvPr>
        </p:nvSpPr>
        <p:spPr>
          <a:xfrm>
            <a:off x="1024128" y="585216"/>
            <a:ext cx="10786872" cy="1499616"/>
          </a:xfrm>
        </p:spPr>
        <p:txBody>
          <a:bodyPr/>
          <a:lstStyle/>
          <a:p>
            <a:r>
              <a:rPr lang="en-US" dirty="0"/>
              <a:t>Problem: For “real world” tasks, The cloud is too slow!</a:t>
            </a:r>
          </a:p>
        </p:txBody>
      </p:sp>
      <p:sp>
        <p:nvSpPr>
          <p:cNvPr id="6" name="Content Placeholder 5">
            <a:extLst>
              <a:ext uri="{FF2B5EF4-FFF2-40B4-BE49-F238E27FC236}">
                <a16:creationId xmlns:a16="http://schemas.microsoft.com/office/drawing/2014/main" id="{CC4B37F5-1465-44D2-B9F8-68298E5965CC}"/>
              </a:ext>
            </a:extLst>
          </p:cNvPr>
          <p:cNvSpPr>
            <a:spLocks noGrp="1"/>
          </p:cNvSpPr>
          <p:nvPr>
            <p:ph idx="1"/>
          </p:nvPr>
        </p:nvSpPr>
        <p:spPr/>
        <p:txBody>
          <a:bodyPr/>
          <a:lstStyle/>
          <a:p>
            <a:r>
              <a:rPr lang="en-US" dirty="0"/>
              <a:t>A cloud for smart things will need to</a:t>
            </a:r>
            <a:br>
              <a:rPr lang="en-US" dirty="0"/>
            </a:br>
            <a:r>
              <a:rPr lang="en-US" dirty="0"/>
              <a:t>be faster about updating its knowledge</a:t>
            </a:r>
          </a:p>
          <a:p>
            <a:endParaRPr lang="en-US" dirty="0"/>
          </a:p>
          <a:p>
            <a:r>
              <a:rPr lang="en-US" dirty="0"/>
              <a:t>Right now, the first tier is often seconds,</a:t>
            </a:r>
            <a:br>
              <a:rPr lang="en-US" dirty="0"/>
            </a:br>
            <a:r>
              <a:rPr lang="en-US" dirty="0"/>
              <a:t>minutes or even hours out of date!</a:t>
            </a:r>
          </a:p>
          <a:p>
            <a:endParaRPr lang="en-US" dirty="0"/>
          </a:p>
          <a:p>
            <a:r>
              <a:rPr lang="en-US" dirty="0"/>
              <a:t>Puzzle: The techniques that let us scale</a:t>
            </a:r>
            <a:br>
              <a:rPr lang="en-US" dirty="0"/>
            </a:br>
            <a:r>
              <a:rPr lang="en-US" dirty="0"/>
              <a:t>to this degree seem to “need” a lot of time</a:t>
            </a:r>
          </a:p>
        </p:txBody>
      </p:sp>
      <p:sp>
        <p:nvSpPr>
          <p:cNvPr id="3" name="Footer Placeholder 2">
            <a:extLst>
              <a:ext uri="{FF2B5EF4-FFF2-40B4-BE49-F238E27FC236}">
                <a16:creationId xmlns:a16="http://schemas.microsoft.com/office/drawing/2014/main" id="{E61F5FEA-8FA1-4F99-9274-63BD7A9B2778}"/>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5CBABE67-4952-4A14-AD5C-1BF3C54787E3}"/>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33470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D567-C271-444B-8C29-C1D0246EDFEE}"/>
              </a:ext>
            </a:extLst>
          </p:cNvPr>
          <p:cNvSpPr>
            <a:spLocks noGrp="1"/>
          </p:cNvSpPr>
          <p:nvPr>
            <p:ph type="title"/>
          </p:nvPr>
        </p:nvSpPr>
        <p:spPr/>
        <p:txBody>
          <a:bodyPr/>
          <a:lstStyle/>
          <a:p>
            <a:r>
              <a:rPr lang="en-US" dirty="0"/>
              <a:t>Where is there room for improvement?</a:t>
            </a:r>
          </a:p>
        </p:txBody>
      </p:sp>
      <p:sp>
        <p:nvSpPr>
          <p:cNvPr id="3" name="Content Placeholder 2">
            <a:extLst>
              <a:ext uri="{FF2B5EF4-FFF2-40B4-BE49-F238E27FC236}">
                <a16:creationId xmlns:a16="http://schemas.microsoft.com/office/drawing/2014/main" id="{EB645D84-2E4C-4DE3-AE2C-132665C18B7C}"/>
              </a:ext>
            </a:extLst>
          </p:cNvPr>
          <p:cNvSpPr>
            <a:spLocks noGrp="1"/>
          </p:cNvSpPr>
          <p:nvPr>
            <p:ph idx="1"/>
          </p:nvPr>
        </p:nvSpPr>
        <p:spPr/>
        <p:txBody>
          <a:bodyPr/>
          <a:lstStyle/>
          <a:p>
            <a:r>
              <a:rPr lang="en-US" dirty="0"/>
              <a:t>Lets look at each stage</a:t>
            </a:r>
          </a:p>
          <a:p>
            <a:pPr>
              <a:buFont typeface="Wingdings" panose="05000000000000000000" pitchFamily="2" charset="2"/>
              <a:buChar char="Ø"/>
            </a:pPr>
            <a:r>
              <a:rPr lang="en-US" dirty="0"/>
              <a:t>  Sensors, “edge” concentrators</a:t>
            </a:r>
          </a:p>
          <a:p>
            <a:pPr>
              <a:buFont typeface="Wingdings" panose="05000000000000000000" pitchFamily="2" charset="2"/>
              <a:buChar char="Ø"/>
            </a:pPr>
            <a:r>
              <a:rPr lang="en-US" dirty="0"/>
              <a:t>  First tier systems</a:t>
            </a:r>
          </a:p>
          <a:p>
            <a:pPr>
              <a:buFont typeface="Wingdings" panose="05000000000000000000" pitchFamily="2" charset="2"/>
              <a:buChar char="Ø"/>
            </a:pPr>
            <a:r>
              <a:rPr lang="en-US" dirty="0"/>
              <a:t>  Storage layer, data warehouse</a:t>
            </a:r>
          </a:p>
          <a:p>
            <a:pPr>
              <a:buFont typeface="Wingdings" panose="05000000000000000000" pitchFamily="2" charset="2"/>
              <a:buChar char="Ø"/>
            </a:pPr>
            <a:r>
              <a:rPr lang="en-US" dirty="0"/>
              <a:t>  Back-end parallel processing engines</a:t>
            </a:r>
          </a:p>
          <a:p>
            <a:pPr>
              <a:buFont typeface="Wingdings" panose="05000000000000000000" pitchFamily="2" charset="2"/>
              <a:buChar char="Ø"/>
            </a:pPr>
            <a:r>
              <a:rPr lang="en-US" dirty="0"/>
              <a:t>  Databases and other “knowledge bases”</a:t>
            </a:r>
          </a:p>
        </p:txBody>
      </p:sp>
      <p:sp>
        <p:nvSpPr>
          <p:cNvPr id="4" name="Footer Placeholder 3">
            <a:extLst>
              <a:ext uri="{FF2B5EF4-FFF2-40B4-BE49-F238E27FC236}">
                <a16:creationId xmlns:a16="http://schemas.microsoft.com/office/drawing/2014/main" id="{073C25B0-22F2-4952-8963-25A899198B5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8138B72-1D9E-45D0-A213-FC821A5487B8}"/>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1312501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C970-396E-4227-8C71-1CB7A06E2F34}"/>
              </a:ext>
            </a:extLst>
          </p:cNvPr>
          <p:cNvSpPr>
            <a:spLocks noGrp="1"/>
          </p:cNvSpPr>
          <p:nvPr>
            <p:ph type="title"/>
          </p:nvPr>
        </p:nvSpPr>
        <p:spPr/>
        <p:txBody>
          <a:bodyPr/>
          <a:lstStyle/>
          <a:p>
            <a:r>
              <a:rPr lang="en-US" dirty="0"/>
              <a:t>Sensors: Lots of storage but not much compute capacity</a:t>
            </a:r>
          </a:p>
        </p:txBody>
      </p:sp>
      <p:sp>
        <p:nvSpPr>
          <p:cNvPr id="3" name="Content Placeholder 2">
            <a:extLst>
              <a:ext uri="{FF2B5EF4-FFF2-40B4-BE49-F238E27FC236}">
                <a16:creationId xmlns:a16="http://schemas.microsoft.com/office/drawing/2014/main" id="{50EBD8B7-F2A9-459C-BC90-B45C3D7CED9E}"/>
              </a:ext>
            </a:extLst>
          </p:cNvPr>
          <p:cNvSpPr>
            <a:spLocks noGrp="1"/>
          </p:cNvSpPr>
          <p:nvPr>
            <p:ph idx="1"/>
          </p:nvPr>
        </p:nvSpPr>
        <p:spPr/>
        <p:txBody>
          <a:bodyPr/>
          <a:lstStyle/>
          <a:p>
            <a:r>
              <a:rPr lang="en-US" dirty="0"/>
              <a:t>For many purposes, we shouldn’t try to send all the raw data to the cloud</a:t>
            </a:r>
          </a:p>
          <a:p>
            <a:r>
              <a:rPr lang="en-US" dirty="0"/>
              <a:t>Instead, we capture video, voice, motion, lidar, </a:t>
            </a:r>
            <a:r>
              <a:rPr lang="en-US" dirty="0" err="1"/>
              <a:t>etc</a:t>
            </a:r>
            <a:r>
              <a:rPr lang="en-US" dirty="0"/>
              <a:t>, then store it locally</a:t>
            </a:r>
          </a:p>
          <a:p>
            <a:pPr>
              <a:buFont typeface="Wingdings" panose="05000000000000000000" pitchFamily="2" charset="2"/>
              <a:buChar char="Ø"/>
            </a:pPr>
            <a:r>
              <a:rPr lang="en-US" dirty="0"/>
              <a:t>  Think of the “cloud of sensor systems” as a giant file store</a:t>
            </a:r>
          </a:p>
          <a:p>
            <a:pPr>
              <a:buFont typeface="Wingdings" panose="05000000000000000000" pitchFamily="2" charset="2"/>
              <a:buChar char="Ø"/>
            </a:pPr>
            <a:r>
              <a:rPr lang="en-US" dirty="0"/>
              <a:t>  It can hold the last few hours of information.    The cloud only needs the</a:t>
            </a:r>
            <a:br>
              <a:rPr lang="en-US" dirty="0"/>
            </a:br>
            <a:r>
              <a:rPr lang="en-US" dirty="0"/>
              <a:t>    data relevant to the tasks we need the cloud to perform</a:t>
            </a:r>
          </a:p>
          <a:p>
            <a:pPr marL="0" indent="0">
              <a:buNone/>
            </a:pPr>
            <a:r>
              <a:rPr lang="en-US" dirty="0"/>
              <a:t>Could sensors do more of the heavy lifting?</a:t>
            </a:r>
          </a:p>
        </p:txBody>
      </p:sp>
      <p:sp>
        <p:nvSpPr>
          <p:cNvPr id="4" name="Footer Placeholder 3">
            <a:extLst>
              <a:ext uri="{FF2B5EF4-FFF2-40B4-BE49-F238E27FC236}">
                <a16:creationId xmlns:a16="http://schemas.microsoft.com/office/drawing/2014/main" id="{7CE91A69-FF55-4D00-89E7-67372404050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0979921-DBE5-4CEB-82C5-14BA7DDA09C7}"/>
              </a:ext>
            </a:extLst>
          </p:cNvPr>
          <p:cNvSpPr>
            <a:spLocks noGrp="1"/>
          </p:cNvSpPr>
          <p:nvPr>
            <p:ph type="sldNum" sz="quarter" idx="12"/>
          </p:nvPr>
        </p:nvSpPr>
        <p:spPr/>
        <p:txBody>
          <a:bodyPr/>
          <a:lstStyle/>
          <a:p>
            <a:fld id="{3C974458-8A97-4835-BF79-1FB6D7856C21}" type="slidenum">
              <a:rPr lang="en-US" smtClean="0"/>
              <a:t>9</a:t>
            </a:fld>
            <a:endParaRPr lang="en-US"/>
          </a:p>
        </p:txBody>
      </p:sp>
      <p:sp>
        <p:nvSpPr>
          <p:cNvPr id="6" name="TextBox 5">
            <a:extLst>
              <a:ext uri="{FF2B5EF4-FFF2-40B4-BE49-F238E27FC236}">
                <a16:creationId xmlns:a16="http://schemas.microsoft.com/office/drawing/2014/main" id="{B6F92E7A-6CF1-4539-8E88-A5C4E79308DC}"/>
              </a:ext>
            </a:extLst>
          </p:cNvPr>
          <p:cNvSpPr txBox="1"/>
          <p:nvPr/>
        </p:nvSpPr>
        <p:spPr>
          <a:xfrm>
            <a:off x="248575" y="6309360"/>
            <a:ext cx="5255580" cy="369332"/>
          </a:xfrm>
          <a:prstGeom prst="rect">
            <a:avLst/>
          </a:prstGeom>
          <a:noFill/>
        </p:spPr>
        <p:txBody>
          <a:bodyPr wrap="square" rtlCol="0">
            <a:spAutoFit/>
          </a:bodyPr>
          <a:lstStyle/>
          <a:p>
            <a:r>
              <a:rPr lang="en-US" dirty="0"/>
              <a:t>Can sensors “do more” than in current cloud systems?</a:t>
            </a:r>
          </a:p>
        </p:txBody>
      </p:sp>
    </p:spTree>
    <p:extLst>
      <p:ext uri="{BB962C8B-B14F-4D97-AF65-F5344CB8AC3E}">
        <p14:creationId xmlns:p14="http://schemas.microsoft.com/office/powerpoint/2010/main" val="34933094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2218</TotalTime>
  <Words>4157</Words>
  <Application>Microsoft Office PowerPoint</Application>
  <PresentationFormat>Widescreen</PresentationFormat>
  <Paragraphs>628</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Symbol</vt:lpstr>
      <vt:lpstr>Tw Cen MT</vt:lpstr>
      <vt:lpstr>Tw Cen MT Condensed</vt:lpstr>
      <vt:lpstr>Wingdings</vt:lpstr>
      <vt:lpstr>Wingdings 3</vt:lpstr>
      <vt:lpstr>Integral</vt:lpstr>
      <vt:lpstr>How Fog Computing And Fast-Changing DATA FORCES US TO RETHINK THE CLOUD</vt:lpstr>
      <vt:lpstr>Today’s Topic: Consistency + Big data</vt:lpstr>
      <vt:lpstr>Connecting cloud to world…</vt:lpstr>
      <vt:lpstr>Push the heavy lifting to the edge?</vt:lpstr>
      <vt:lpstr>Update Delay leaps out as a worry</vt:lpstr>
      <vt:lpstr>But CAP Claimed that this is ok??!</vt:lpstr>
      <vt:lpstr>Problem: For “real world” tasks, The cloud is too slow!</vt:lpstr>
      <vt:lpstr>Where is there room for improvement?</vt:lpstr>
      <vt:lpstr>Sensors: Lots of storage but not much compute capacity</vt:lpstr>
      <vt:lpstr>Why assume dumb sensors?</vt:lpstr>
      <vt:lpstr>Can we make “Brilliant sensors”?</vt:lpstr>
      <vt:lpstr>Cloud-hosted Brilliant Sensor</vt:lpstr>
      <vt:lpstr>New FOG-Capable Cloud Model</vt:lpstr>
      <vt:lpstr>This would result in a new First tier</vt:lpstr>
      <vt:lpstr>Where should Data Concentrators store the mL model, and new data?</vt:lpstr>
      <vt:lpstr>GFS in a single data center</vt:lpstr>
      <vt:lpstr>Writing to GFS</vt:lpstr>
      <vt:lpstr>HDFS, Ceph</vt:lpstr>
      <vt:lpstr>Issues for using these in Fog settings</vt:lpstr>
      <vt:lpstr>An Experiment we tried</vt:lpstr>
      <vt:lpstr>For example</vt:lpstr>
      <vt:lpstr>What can go wrong?</vt:lpstr>
      <vt:lpstr>With Standard Cloud, both are issues!</vt:lpstr>
      <vt:lpstr>What are the two FFFS animations?</vt:lpstr>
      <vt:lpstr>“inconsistent” fog computing</vt:lpstr>
      <vt:lpstr>How can FFFS gain such good accuracy?</vt:lpstr>
      <vt:lpstr>Recall: Consistent Cuts</vt:lpstr>
      <vt:lpstr>Recall: INConsistent Cuts</vt:lpstr>
      <vt:lpstr>Intuition: A consistent cut is a state that actually could have arisen!</vt:lpstr>
      <vt:lpstr>FFFS: Finds a Consistent cut…</vt:lpstr>
      <vt:lpstr>FFFS: Finds a Consistent cut… </vt:lpstr>
      <vt:lpstr>How does FFFS learn about time?</vt:lpstr>
      <vt:lpstr>Updates (Writes)</vt:lpstr>
      <vt:lpstr>Reads (and Snapshots)</vt:lpstr>
      <vt:lpstr>FFFS is a better file system for FOG Computing!</vt:lpstr>
      <vt:lpstr>Next steps for FFFS?</vt:lpstr>
      <vt:lpstr>FFFS illustrates how the “job” of the cloud is evolving!</vt:lpstr>
      <vt:lpstr>In the future cloud, needs will differ</vt:lpstr>
      <vt:lpstr>But FFFS is also about compatibility</vt:lpstr>
      <vt:lpstr>FFFS highlights that delay has been ignored, and needs attention!</vt:lpstr>
      <vt:lpstr>Evolving Machine Learning</vt:lpstr>
      <vt:lpstr>Today: a very “long” pipeline</vt:lpstr>
      <vt:lpstr>New: Move ML to the edge Of the cloud</vt:lpstr>
      <vt:lpstr>What gets moved?</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137</cp:revision>
  <dcterms:created xsi:type="dcterms:W3CDTF">2017-12-19T18:11:25Z</dcterms:created>
  <dcterms:modified xsi:type="dcterms:W3CDTF">2018-03-09T20:32:46Z</dcterms:modified>
</cp:coreProperties>
</file>