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1"/>
  </p:notesMasterIdLst>
  <p:sldIdLst>
    <p:sldId id="256" r:id="rId2"/>
    <p:sldId id="257" r:id="rId3"/>
    <p:sldId id="306" r:id="rId4"/>
    <p:sldId id="258" r:id="rId5"/>
    <p:sldId id="259" r:id="rId6"/>
    <p:sldId id="260" r:id="rId7"/>
    <p:sldId id="261" r:id="rId8"/>
    <p:sldId id="262" r:id="rId9"/>
    <p:sldId id="263" r:id="rId10"/>
    <p:sldId id="264" r:id="rId11"/>
    <p:sldId id="265" r:id="rId12"/>
    <p:sldId id="266" r:id="rId13"/>
    <p:sldId id="307" r:id="rId14"/>
    <p:sldId id="267" r:id="rId15"/>
    <p:sldId id="314" r:id="rId16"/>
    <p:sldId id="308" r:id="rId17"/>
    <p:sldId id="315" r:id="rId18"/>
    <p:sldId id="268" r:id="rId19"/>
    <p:sldId id="269" r:id="rId20"/>
    <p:sldId id="270" r:id="rId21"/>
    <p:sldId id="271" r:id="rId22"/>
    <p:sldId id="272" r:id="rId23"/>
    <p:sldId id="273" r:id="rId24"/>
    <p:sldId id="274" r:id="rId25"/>
    <p:sldId id="275" r:id="rId26"/>
    <p:sldId id="276" r:id="rId27"/>
    <p:sldId id="277" r:id="rId28"/>
    <p:sldId id="278" r:id="rId29"/>
    <p:sldId id="301" r:id="rId30"/>
    <p:sldId id="309" r:id="rId31"/>
    <p:sldId id="279" r:id="rId32"/>
    <p:sldId id="280" r:id="rId33"/>
    <p:sldId id="281" r:id="rId34"/>
    <p:sldId id="282" r:id="rId35"/>
    <p:sldId id="283" r:id="rId36"/>
    <p:sldId id="310" r:id="rId37"/>
    <p:sldId id="311" r:id="rId38"/>
    <p:sldId id="312" r:id="rId39"/>
    <p:sldId id="313" r:id="rId40"/>
    <p:sldId id="284" r:id="rId41"/>
    <p:sldId id="286" r:id="rId42"/>
    <p:sldId id="287" r:id="rId43"/>
    <p:sldId id="285" r:id="rId44"/>
    <p:sldId id="288" r:id="rId45"/>
    <p:sldId id="289" r:id="rId46"/>
    <p:sldId id="290" r:id="rId47"/>
    <p:sldId id="291" r:id="rId48"/>
    <p:sldId id="293" r:id="rId49"/>
    <p:sldId id="295" r:id="rId50"/>
    <p:sldId id="296" r:id="rId51"/>
    <p:sldId id="292" r:id="rId52"/>
    <p:sldId id="297" r:id="rId53"/>
    <p:sldId id="298" r:id="rId54"/>
    <p:sldId id="299" r:id="rId55"/>
    <p:sldId id="294" r:id="rId56"/>
    <p:sldId id="302" r:id="rId57"/>
    <p:sldId id="303" r:id="rId58"/>
    <p:sldId id="304" r:id="rId59"/>
    <p:sldId id="300"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3/9/2018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a:t>
            </a:fld>
            <a:endParaRPr lang="en-US"/>
          </a:p>
        </p:txBody>
      </p:sp>
    </p:spTree>
    <p:extLst>
      <p:ext uri="{BB962C8B-B14F-4D97-AF65-F5344CB8AC3E}">
        <p14:creationId xmlns:p14="http://schemas.microsoft.com/office/powerpoint/2010/main" val="3375157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Amazon was first to apply these ideas.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1525216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Eric is, technically speaking, also </a:t>
            </a:r>
            <a:r>
              <a:rPr lang="en-US" i="1" dirty="0" smtClean="0"/>
              <a:t>wrong.</a:t>
            </a:r>
            <a:r>
              <a:rPr lang="en-US" dirty="0" smtClean="0"/>
              <a:t>  If you ignore consistency you get wrong answers for things that do care about changing values.  Very unwise.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1767124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black puppy?  He is probably not really from the same litter.</a:t>
            </a:r>
          </a:p>
          <a:p>
            <a:endParaRPr lang="en-US" dirty="0"/>
          </a:p>
          <a:p>
            <a:r>
              <a:rPr lang="en-US" dirty="0" smtClean="0"/>
              <a:t>The others might be genetic clones, more or less, but the black puppy is not going to look identical to them.</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14</a:t>
            </a:fld>
            <a:endParaRPr lang="en-US"/>
          </a:p>
        </p:txBody>
      </p:sp>
    </p:spTree>
    <p:extLst>
      <p:ext uri="{BB962C8B-B14F-4D97-AF65-F5344CB8AC3E}">
        <p14:creationId xmlns:p14="http://schemas.microsoft.com/office/powerpoint/2010/main" val="1248718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15</a:t>
            </a:fld>
            <a:endParaRPr lang="en-US"/>
          </a:p>
        </p:txBody>
      </p:sp>
    </p:spTree>
    <p:extLst>
      <p:ext uri="{BB962C8B-B14F-4D97-AF65-F5344CB8AC3E}">
        <p14:creationId xmlns:p14="http://schemas.microsoft.com/office/powerpoint/2010/main" val="411869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would be a great time to go all theoretical.</a:t>
            </a:r>
          </a:p>
          <a:p>
            <a:r>
              <a:rPr lang="en-US" dirty="0"/>
              <a:t/>
            </a:r>
            <a:br>
              <a:rPr lang="en-US" dirty="0"/>
            </a:br>
            <a:r>
              <a:rPr lang="en-US" dirty="0" smtClean="0"/>
              <a:t>But we won’t.  We’ll stay focused on what cloud companies actually </a:t>
            </a:r>
            <a:r>
              <a:rPr lang="en-US" i="1" dirty="0" smtClean="0"/>
              <a:t>do.</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16</a:t>
            </a:fld>
            <a:endParaRPr lang="en-US"/>
          </a:p>
        </p:txBody>
      </p:sp>
    </p:spTree>
    <p:extLst>
      <p:ext uri="{BB962C8B-B14F-4D97-AF65-F5344CB8AC3E}">
        <p14:creationId xmlns:p14="http://schemas.microsoft.com/office/powerpoint/2010/main" val="882926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3237046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Oops, we’re doing theory after all.  But just in a very specific way.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18</a:t>
            </a:fld>
            <a:endParaRPr lang="en-US"/>
          </a:p>
        </p:txBody>
      </p:sp>
    </p:spTree>
    <p:extLst>
      <p:ext uri="{BB962C8B-B14F-4D97-AF65-F5344CB8AC3E}">
        <p14:creationId xmlns:p14="http://schemas.microsoft.com/office/powerpoint/2010/main" val="419823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2770145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158248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1060592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way, he means “real time” even though he uses the term “availability”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a:t>
            </a:fld>
            <a:endParaRPr lang="en-US"/>
          </a:p>
        </p:txBody>
      </p:sp>
    </p:spTree>
    <p:extLst>
      <p:ext uri="{BB962C8B-B14F-4D97-AF65-F5344CB8AC3E}">
        <p14:creationId xmlns:p14="http://schemas.microsoft.com/office/powerpoint/2010/main" val="746663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Help!  Math!  I’m dying!</a:t>
            </a:r>
          </a:p>
          <a:p>
            <a:endParaRPr lang="en-US" dirty="0"/>
          </a:p>
          <a:p>
            <a:r>
              <a:rPr lang="en-US" dirty="0" smtClean="0"/>
              <a:t>Seriously, this is just words and notation for the idea that “A happened before B”.  Leslie is just showing us how to write that down as a mathematical equation.</a:t>
            </a:r>
          </a:p>
          <a:p>
            <a:r>
              <a:rPr lang="en-US" dirty="0"/>
              <a:t/>
            </a:r>
            <a:br>
              <a:rPr lang="en-US" dirty="0"/>
            </a:br>
            <a:r>
              <a:rPr lang="en-US" dirty="0" smtClean="0"/>
              <a:t>Don’t let it freak you out.  Some math is easy.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22</a:t>
            </a:fld>
            <a:endParaRPr lang="en-US"/>
          </a:p>
        </p:txBody>
      </p:sp>
    </p:spTree>
    <p:extLst>
      <p:ext uri="{BB962C8B-B14F-4D97-AF65-F5344CB8AC3E}">
        <p14:creationId xmlns:p14="http://schemas.microsoft.com/office/powerpoint/2010/main" val="2902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terminology.</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148212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you can see that X is before A, and A is before B.  So X is before B.  Just illustrates a few examples of ways happens-before can arise.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24</a:t>
            </a:fld>
            <a:endParaRPr lang="en-US"/>
          </a:p>
        </p:txBody>
      </p:sp>
    </p:spTree>
    <p:extLst>
      <p:ext uri="{BB962C8B-B14F-4D97-AF65-F5344CB8AC3E}">
        <p14:creationId xmlns:p14="http://schemas.microsoft.com/office/powerpoint/2010/main" val="2738494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if we just count events, we can’t use those counters to track happens before.</a:t>
            </a:r>
          </a:p>
          <a:p>
            <a:r>
              <a:rPr lang="en-US" dirty="0"/>
              <a:t/>
            </a:r>
            <a:br>
              <a:rPr lang="en-US" dirty="0"/>
            </a:br>
            <a:r>
              <a:rPr lang="en-US" dirty="0" smtClean="0"/>
              <a:t>We get nonsense.</a:t>
            </a:r>
          </a:p>
          <a:p>
            <a:r>
              <a:rPr lang="en-US" dirty="0"/>
              <a:t/>
            </a:r>
            <a:br>
              <a:rPr lang="en-US" dirty="0"/>
            </a:br>
            <a:r>
              <a:rPr lang="en-US" dirty="0" smtClean="0"/>
              <a:t>So Leslie said this won’t do the job.</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2216060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2912390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“causal clocks” work properly.    If A happens before B, B will have a bigger causal clock time than A.</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136007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just because B has a bigger time, don’t automatically assume that A happened first.  Leslie’s clocks only let us make one kind of inference, not both.</a:t>
            </a:r>
          </a:p>
          <a:p>
            <a:endParaRPr lang="en-US" dirty="0"/>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28</a:t>
            </a:fld>
            <a:endParaRPr lang="en-US"/>
          </a:p>
        </p:txBody>
      </p:sp>
    </p:spTree>
    <p:extLst>
      <p:ext uri="{BB962C8B-B14F-4D97-AF65-F5344CB8AC3E}">
        <p14:creationId xmlns:p14="http://schemas.microsoft.com/office/powerpoint/2010/main" val="2745483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and Q never talk, yet A has time 1, and B has time 3.   So you can see that 1 &lt; 3, but also that there was no way that A caused B, or influenced B.</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4132222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4124796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a fancier kind of clock that do solve the problem we just saw, but usually we don’t need to work with them.  In fact in cs5412 we will never mention them again.  In contrast we actually will use </a:t>
            </a:r>
            <a:r>
              <a:rPr lang="en-US" dirty="0" err="1" smtClean="0"/>
              <a:t>CausalClock</a:t>
            </a:r>
            <a:r>
              <a:rPr lang="en-US" dirty="0" smtClean="0"/>
              <a:t> counters.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136425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that 100ms thing, but now we are talking about being able to send any request to any first-tier system.</a:t>
            </a:r>
          </a:p>
          <a:p>
            <a:r>
              <a:rPr lang="en-US" dirty="0"/>
              <a:t/>
            </a:r>
            <a:br>
              <a:rPr lang="en-US" dirty="0"/>
            </a:br>
            <a:r>
              <a:rPr lang="en-US" dirty="0" smtClean="0"/>
              <a:t>So for example your browser could send some request, wait 25ms, and then if no reply starts coming back, could just resend the request as a new one.    If you know that 99% of all replies should at least start to show up after 5ms, then that sort of strategy could be one way to get the page rendered within the 100ms deadline.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a:t>
            </a:fld>
            <a:endParaRPr lang="en-US"/>
          </a:p>
        </p:txBody>
      </p:sp>
    </p:spTree>
    <p:extLst>
      <p:ext uri="{BB962C8B-B14F-4D97-AF65-F5344CB8AC3E}">
        <p14:creationId xmlns:p14="http://schemas.microsoft.com/office/powerpoint/2010/main" val="2252001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16202073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1975572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28790702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issue here is how to read the data at “wall clock” (like your watch) 10am and get a sensible answer.</a:t>
            </a:r>
          </a:p>
          <a:p>
            <a:endParaRPr lang="en-US" dirty="0"/>
          </a:p>
          <a:p>
            <a:r>
              <a:rPr lang="en-US" dirty="0" smtClean="0"/>
              <a:t>Machines have so-so clock synchronization.  If they just write something down at 10am you can get nonsense because messages are flying around at microsecond speeds, which is way finer resolution than clock synchronization.</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879193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3975846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Leslie and Mani </a:t>
            </a:r>
            <a:r>
              <a:rPr lang="en-US" dirty="0" err="1" smtClean="0"/>
              <a:t>Chandy</a:t>
            </a:r>
            <a:r>
              <a:rPr lang="en-US" dirty="0" smtClean="0"/>
              <a:t> thought about this and realized that the issue is a bit like assembling one sensible photo by stitching together a set of sub-photos.  Like this one.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292613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and NOT like this other one.  Here the same goose sometimes shows up in several photos.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636459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Leslie and Mani found a way to map that snapshot question to causal clocks!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27594297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how they say to do it.   You tell the machines to run an algorithm (I won’t have time to explain how it works, just assume you can look it up if you ever need it) and it makes photos at times that are consistent with each other.</a:t>
            </a:r>
          </a:p>
          <a:p>
            <a:endParaRPr lang="en-US" dirty="0"/>
          </a:p>
          <a:p>
            <a:r>
              <a:rPr lang="en-US" dirty="0" smtClean="0"/>
              <a:t>Guaranteed: you won’t end up with a mashup of different geese. </a:t>
            </a:r>
          </a:p>
          <a:p>
            <a:endParaRPr lang="en-US" dirty="0"/>
          </a:p>
          <a:p>
            <a:r>
              <a:rPr lang="en-US" dirty="0" smtClean="0"/>
              <a:t>Of course not everyone worries about photos of flocks of geese.  But their trick is actually also useful for things like auditing a bank or checking for deadlock.</a:t>
            </a:r>
          </a:p>
          <a:p>
            <a:endParaRPr lang="en-US" dirty="0"/>
          </a:p>
          <a:p>
            <a:r>
              <a:rPr lang="en-US" dirty="0" smtClean="0"/>
              <a:t>A bad audit might count some money twice, or miss some.  A bad deadlock detector might sense deadlocks that aren’t real.  With a consistent cut, if you audit along the cut, you compute the proper bank state.  And you can package this up into a simple library method that cloud computing builders can work with.</a:t>
            </a:r>
          </a:p>
          <a:p>
            <a:endParaRPr lang="en-US" dirty="0"/>
          </a:p>
          <a:p>
            <a:r>
              <a:rPr lang="en-US" dirty="0" smtClean="0"/>
              <a:t>So this is one case where we don’t agree with CAP.  If you are auditing a bank, you need the C in CAP.  But you can use Leslie’s ideas to get consistency of this kind, at low cost, and with great scaling.  Eric just isn’t always right.  Still, CAP makes sense as a starting place.  The trick is to know that when you need consistency, there are ways to get it, and they aren’t always hugely costly.</a:t>
            </a:r>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9493100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40804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ton of students assume that a stateless system can’t have variables – they confuse the concept with functional programming.</a:t>
            </a:r>
          </a:p>
          <a:p>
            <a:endParaRPr lang="en-US" dirty="0"/>
          </a:p>
          <a:p>
            <a:r>
              <a:rPr lang="en-US" dirty="0" smtClean="0"/>
              <a:t>But stateless just means “no persistent” data – no files that will be there next week.  You can definitely have programs with variables like normal, and they can have files too.  The issue is simply that the cloud isn’t backing the data up.  Next time the server reboots it will be back to the original state.</a:t>
            </a:r>
          </a:p>
          <a:p>
            <a:endParaRPr lang="en-US" dirty="0" smtClean="0"/>
          </a:p>
          <a:p>
            <a:r>
              <a:rPr lang="en-US" dirty="0" smtClean="0"/>
              <a:t>So you can save any kind of </a:t>
            </a:r>
            <a:r>
              <a:rPr lang="en-US" i="1" dirty="0" smtClean="0"/>
              <a:t>temporary </a:t>
            </a:r>
            <a:r>
              <a:rPr lang="en-US" dirty="0" smtClean="0"/>
              <a:t>data you like.  But don’t fool yourself into thinking it is permanent.  You would have to move it to a longer term storage service (some other micro-service) to make it persist.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2390711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Mani and Leslie’s algorithm would never take a picture of machine S before it sent some message, but then mash it with a picture of machine P after that message arrives.  And this, in fact, would have been inconsistent behavior, so we should be glad it won’t make that mistake.</a:t>
            </a:r>
          </a:p>
          <a:p>
            <a:r>
              <a:rPr lang="en-US" dirty="0"/>
              <a:t/>
            </a:r>
            <a:br>
              <a:rPr lang="en-US" dirty="0"/>
            </a:br>
            <a:r>
              <a:rPr lang="en-US" dirty="0" smtClean="0"/>
              <a:t>For geese: we won’t show the same goose twice: at place S, and at place P.</a:t>
            </a:r>
          </a:p>
          <a:p>
            <a:endParaRPr lang="en-US" dirty="0"/>
          </a:p>
          <a:p>
            <a:r>
              <a:rPr lang="en-US" dirty="0" smtClean="0"/>
              <a:t>For money, we won’t show the same money in two accounts, even though really it was just being moved.</a:t>
            </a:r>
          </a:p>
          <a:p>
            <a:r>
              <a:rPr lang="en-US" dirty="0"/>
              <a:t/>
            </a:r>
            <a:br>
              <a:rPr lang="en-US" dirty="0"/>
            </a:br>
            <a:r>
              <a:rPr lang="en-US" dirty="0" smtClean="0"/>
              <a:t>For deadlock, we won’t show P waiting for a lock Q holds, and Q waiting for P, unless there is a genuine locking cycle.</a:t>
            </a:r>
          </a:p>
          <a:p>
            <a:r>
              <a:rPr lang="en-US" dirty="0"/>
              <a:t/>
            </a:r>
            <a:br>
              <a:rPr lang="en-US" dirty="0"/>
            </a:br>
            <a:r>
              <a:rPr lang="en-US" dirty="0" smtClean="0"/>
              <a:t>Consistent cuts and snapshots are awesome this way.  A cut is just what happens if you compute “along” the red line.  A snapshot is what happens if you checkpoint all the computers, along the red line, then combine the checkpoints.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3246224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2862139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mention this just because a lot of people love this term.  It has a lot to do with database ACID properties, so they kind of latch onto it.</a:t>
            </a:r>
          </a:p>
          <a:p>
            <a:endParaRPr lang="en-US" dirty="0"/>
          </a:p>
          <a:p>
            <a:r>
              <a:rPr lang="en-US" dirty="0" smtClean="0"/>
              <a:t>But this is a tangent.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054859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Same thing.  Transactions are how you get ACID properties.</a:t>
            </a:r>
          </a:p>
          <a:p>
            <a:endParaRPr lang="en-US" dirty="0"/>
          </a:p>
          <a:p>
            <a:r>
              <a:rPr lang="en-US" dirty="0" smtClean="0"/>
              <a:t>The analogous statement: happens-before is how to think about ordering.  And consistent cuts guarantee that you won’t double count things.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249721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Eric really didn’t like ACID properties and transactions.</a:t>
            </a:r>
          </a:p>
          <a:p>
            <a:r>
              <a:rPr lang="en-US" dirty="0"/>
              <a:t/>
            </a:r>
            <a:br>
              <a:rPr lang="en-US" dirty="0"/>
            </a:br>
            <a:r>
              <a:rPr lang="en-US" dirty="0" smtClean="0"/>
              <a:t>Nothing personal.  He just thought that these were way too expensive and that the database vendors had been trying to fool everyone into using ultra-costly methods that they didn’t even need.</a:t>
            </a:r>
          </a:p>
          <a:p>
            <a:endParaRPr lang="en-US" dirty="0"/>
          </a:p>
          <a:p>
            <a:r>
              <a:rPr lang="en-US" dirty="0" smtClean="0"/>
              <a:t>And he was right.  The reality is that for a decade or more, college students were taught to just use three-tier databases.  And this is exactly why Amazon basically crashed and burned with that model in 2005.  And because Amazon experienced this first, they were first to realize that they had to abandon that in favor of a new model, and this one that Eric promoted has a lot to do with what Amazon picked.</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20210322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can we “see” inconsistency from weakening the C to benefit A+P?</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1290872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 is an idiot.</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4094036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2250516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 is out of luck.  Poor Sam.  Don’t be Sam.</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29805275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 works for things like photo caching.  But not for things like bank balances.  This is because banks care about consistency, at least relative to overdrawn accounts.</a:t>
            </a:r>
          </a:p>
          <a:p>
            <a:endParaRPr lang="en-US" dirty="0"/>
          </a:p>
          <a:p>
            <a:r>
              <a:rPr lang="en-US" dirty="0" smtClean="0"/>
              <a:t>The bank might be ok with weakened C if you could promise that it never overdraws an account but sometimes blocks a withdrawal it should have allowed.</a:t>
            </a:r>
          </a:p>
          <a:p>
            <a:r>
              <a:rPr lang="en-US" dirty="0"/>
              <a:t/>
            </a:r>
            <a:br>
              <a:rPr lang="en-US" dirty="0"/>
            </a:br>
            <a:r>
              <a:rPr lang="en-US" dirty="0" smtClean="0"/>
              <a:t>So even a bank could find ways to scale, perhaps.  They wouldn’t exactly weaken C.  They would weaken synchronization to improve performance and scaling.</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338756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 is very into automated reboot.</a:t>
            </a:r>
          </a:p>
          <a:p>
            <a:r>
              <a:rPr lang="en-US" dirty="0"/>
              <a:t/>
            </a:r>
            <a:br>
              <a:rPr lang="en-US" dirty="0"/>
            </a:br>
            <a:r>
              <a:rPr lang="en-US" dirty="0" smtClean="0"/>
              <a:t>The guy also has an amazing motorcycle and a very cool leather jacket.  Looks like James Dean, albeit a little older.</a:t>
            </a:r>
          </a:p>
          <a:p>
            <a:r>
              <a:rPr lang="en-US" dirty="0"/>
              <a:t/>
            </a:r>
            <a:br>
              <a:rPr lang="en-US" dirty="0"/>
            </a:br>
            <a:r>
              <a:rPr lang="en-US" dirty="0" smtClean="0"/>
              <a:t>Total rock star, to the extent that cloud computing has rock stars.  Works for Werner </a:t>
            </a:r>
            <a:r>
              <a:rPr lang="en-US" dirty="0" err="1" smtClean="0"/>
              <a:t>Vogels</a:t>
            </a:r>
            <a:r>
              <a:rPr lang="en-US" dirty="0" smtClean="0"/>
              <a:t>, another rock star.</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3530213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 is kind of a step-by-step way to do this.  It doesn’t really break correctness.  Instead, people weaken synchronization and make use of weaker cache guarantees, with the goal of maintaining some form of correct behavior but getting better scaling and performance.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36106469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people say that BASE sweeps mistakes under the rug.</a:t>
            </a:r>
          </a:p>
          <a:p>
            <a:endParaRPr lang="en-US" dirty="0"/>
          </a:p>
          <a:p>
            <a:r>
              <a:rPr lang="en-US" dirty="0" smtClean="0"/>
              <a:t>But I tend to think of it as encouraging you to think harder about locking.  Did you really need that lock?  Did you really need the very most current version of this photo?  Sometimes a recent cached copy is definitely fine, even without checking for a more recent updated one.  And BASE (and CAP) urge us to go down that path.  Think about asking for less from the cloud, to scale more.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1857098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1022750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1685609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we’ll kind of list a bunch of related ideas.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26145113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57</a:t>
            </a:fld>
            <a:endParaRPr lang="en-US"/>
          </a:p>
        </p:txBody>
      </p:sp>
    </p:spTree>
    <p:extLst>
      <p:ext uri="{BB962C8B-B14F-4D97-AF65-F5344CB8AC3E}">
        <p14:creationId xmlns:p14="http://schemas.microsoft.com/office/powerpoint/2010/main" val="32751729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 line: we use a lot of rules of thumb.  CAP is one of them.  But it isn’t a bad suggestion, when it works.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58</a:t>
            </a:fld>
            <a:endParaRPr lang="en-US"/>
          </a:p>
        </p:txBody>
      </p:sp>
    </p:spTree>
    <p:extLst>
      <p:ext uri="{BB962C8B-B14F-4D97-AF65-F5344CB8AC3E}">
        <p14:creationId xmlns:p14="http://schemas.microsoft.com/office/powerpoint/2010/main" val="15539648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Clouds are pretty complicated… like that Swiss watch.  Sometimes you can simplify things and not break them.</a:t>
            </a:r>
          </a:p>
          <a:p>
            <a:endParaRPr lang="en-US" dirty="0"/>
          </a:p>
          <a:p>
            <a:r>
              <a:rPr lang="en-US" dirty="0" smtClean="0"/>
              <a:t>But lots of people go one step too far and simplify things that really need better properties.</a:t>
            </a:r>
          </a:p>
          <a:p>
            <a:r>
              <a:rPr lang="en-US" dirty="0"/>
              <a:t/>
            </a:r>
            <a:br>
              <a:rPr lang="en-US" dirty="0"/>
            </a:br>
            <a:r>
              <a:rPr lang="en-US" dirty="0" smtClean="0"/>
              <a:t>Don’t be that guy Sam who thought you can get free money.  Sam had to pay in the end.  If you relax consistency so much that your system is kind of broken, it will malfunction, and you will regret it.  </a:t>
            </a:r>
            <a:r>
              <a:rPr lang="en-US" smtClean="0"/>
              <a:t>Don’t go there!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59</a:t>
            </a:fld>
            <a:endParaRPr lang="en-US"/>
          </a:p>
        </p:txBody>
      </p:sp>
    </p:spTree>
    <p:extLst>
      <p:ext uri="{BB962C8B-B14F-4D97-AF65-F5344CB8AC3E}">
        <p14:creationId xmlns:p14="http://schemas.microsoft.com/office/powerpoint/2010/main" val="252375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3965232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CAP is all about the idea that instead of the platform enforcing consistency, it can often do a bit less, but do it way faster and more </a:t>
            </a:r>
            <a:r>
              <a:rPr lang="en-US" dirty="0" err="1" smtClean="0"/>
              <a:t>scalably</a:t>
            </a:r>
            <a:r>
              <a:rPr lang="en-US" dirty="0" smtClean="0"/>
              <a:t> and reliably.  Then you can maybe retrofit the amount of consistency you need over this.</a:t>
            </a:r>
          </a:p>
          <a:p>
            <a:r>
              <a:rPr lang="en-US" dirty="0"/>
              <a:t/>
            </a:r>
            <a:br>
              <a:rPr lang="en-US" dirty="0"/>
            </a:br>
            <a:r>
              <a:rPr lang="en-US" dirty="0" smtClean="0"/>
              <a:t>Can’t always be done.  But sometimes it works.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56347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 just means “even if disconnected from the back-end databases.”</a:t>
            </a:r>
          </a:p>
          <a:p>
            <a:endParaRPr lang="en-US" dirty="0"/>
          </a:p>
          <a:p>
            <a:r>
              <a:rPr lang="en-US" dirty="0" smtClean="0"/>
              <a:t>We prefer to avoid having the edge of the cloud talk to the back-end, ever, even for things like reads.</a:t>
            </a:r>
          </a:p>
          <a:p>
            <a:endParaRPr lang="en-US" dirty="0"/>
          </a:p>
          <a:p>
            <a:r>
              <a:rPr lang="en-US" dirty="0" smtClean="0"/>
              <a:t>So in the cloud today, almost everything is in the cache and the outer edge is very focused on cached access.</a:t>
            </a:r>
          </a:p>
          <a:p>
            <a:endParaRPr lang="en-US" dirty="0"/>
          </a:p>
          <a:p>
            <a:r>
              <a:rPr lang="en-US" dirty="0" smtClean="0"/>
              <a:t>Works great for photos.  The photo of me with my family from Thanksgiving back in 2015 hasn’t changed in a while.  Any cached version will be consistent.</a:t>
            </a:r>
          </a:p>
          <a:p>
            <a:endParaRPr lang="en-US" dirty="0"/>
          </a:p>
          <a:p>
            <a:r>
              <a:rPr lang="en-US" dirty="0" smtClean="0"/>
              <a:t>Eric’s point is that there is WAY more data like that photo than there is data that changes all the time.  So you don’t need to have the platform worry so much about consistency for things like photo caches.  All that work would be a waste of compute time and resources.  If you have the photo, it is the right version.  There aren’t other versions of that particular image.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4107884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11</a:t>
            </a:fld>
            <a:endParaRPr lang="en-US"/>
          </a:p>
        </p:txBody>
      </p:sp>
    </p:spTree>
    <p:extLst>
      <p:ext uri="{BB962C8B-B14F-4D97-AF65-F5344CB8AC3E}">
        <p14:creationId xmlns:p14="http://schemas.microsoft.com/office/powerpoint/2010/main" val="2540999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032C7F0B-8936-44C5-BA0F-FCD13E7C65F0}"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5D3AA-A41E-4677-8854-44256C30684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0FF245-29EA-445C-9CC2-1F5BA999DC5A}"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F0DD41A-7EC4-4DB9-A883-2E97020859C4}"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90B390-75CF-4FAD-BBC9-B280E9660EA5}" type="datetime1">
              <a:rPr lang="en-US" smtClean="0"/>
              <a:t>3/9/2018</a:t>
            </a:fld>
            <a:endParaRPr lang="en-US"/>
          </a:p>
        </p:txBody>
      </p:sp>
      <p:sp>
        <p:nvSpPr>
          <p:cNvPr id="5" name="Footer Placeholder 4"/>
          <p:cNvSpPr>
            <a:spLocks noGrp="1"/>
          </p:cNvSpPr>
          <p:nvPr>
            <p:ph type="ftr" sz="quarter" idx="11"/>
          </p:nvPr>
        </p:nvSpPr>
        <p:spPr/>
        <p:txBody>
          <a:bodyPr/>
          <a:lstStyle/>
          <a:p>
            <a:r>
              <a:rPr lang="en-US"/>
              <a:t>http://www.cs.cornell.edu/courses/cs5412/2018sp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E1FC70-351A-4291-8C26-6F1469F5E792}"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8BA862-BBB0-49C0-9B97-61C9BD060AC6}" type="datetime1">
              <a:rPr lang="en-US" smtClean="0"/>
              <a:t>3/9/2018</a:t>
            </a:fld>
            <a:endParaRPr lang="en-US"/>
          </a:p>
        </p:txBody>
      </p:sp>
      <p:sp>
        <p:nvSpPr>
          <p:cNvPr id="8" name="Footer Placeholder 7"/>
          <p:cNvSpPr>
            <a:spLocks noGrp="1"/>
          </p:cNvSpPr>
          <p:nvPr>
            <p:ph type="ftr" sz="quarter" idx="11"/>
          </p:nvPr>
        </p:nvSpPr>
        <p:spPr/>
        <p:txBody>
          <a:bodyPr/>
          <a:lstStyle/>
          <a:p>
            <a:r>
              <a:rPr lang="en-US"/>
              <a:t>http://www.cs.cornell.edu/courses/cs5412/2018sp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B149191-100C-4E77-9D1C-977E5A147FDA}" type="datetime1">
              <a:rPr lang="en-US" smtClean="0"/>
              <a:t>3/9/2018</a:t>
            </a:fld>
            <a:endParaRPr lang="en-US"/>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568535-C310-4F8B-8B20-DE0281267002}" type="datetime1">
              <a:rPr lang="en-US" smtClean="0"/>
              <a:t>3/9/2018</a:t>
            </a:fld>
            <a:endParaRPr lang="en-US"/>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01F4E-6976-4D65-92C7-153C89C05B19}"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782084-BD4B-4780-8931-C396A8221E37}" type="datetime1">
              <a:rPr lang="en-US" smtClean="0"/>
              <a:t>3/9/2018</a:t>
            </a:fld>
            <a:endParaRPr lang="en-US"/>
          </a:p>
        </p:txBody>
      </p:sp>
      <p:sp>
        <p:nvSpPr>
          <p:cNvPr id="6" name="Footer Placeholder 5"/>
          <p:cNvSpPr>
            <a:spLocks noGrp="1"/>
          </p:cNvSpPr>
          <p:nvPr>
            <p:ph type="ftr" sz="quarter" idx="11"/>
          </p:nvPr>
        </p:nvSpPr>
        <p:spPr/>
        <p:txBody>
          <a:bodyPr/>
          <a:lstStyle/>
          <a:p>
            <a:r>
              <a:rPr lang="en-US"/>
              <a:t>http://www.cs.cornell.edu/courses/cs5412/2018sp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9F2B540-A3D3-4F10-95F4-6D2B547E13DE}" type="datetime1">
              <a:rPr lang="en-US" smtClean="0"/>
              <a:t>3/9/2018</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http://www.cs.cornell.edu/courses/cs5412/2018sp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 </a:t>
            </a:r>
            <a:br>
              <a:rPr lang="en-US" dirty="0"/>
            </a:br>
            <a:r>
              <a:rPr lang="en-US" dirty="0"/>
              <a:t>Tradeoffs in the Cloud</a:t>
            </a:r>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2018</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D33FF-2B8E-48DB-893E-18BEA8338C71}"/>
              </a:ext>
            </a:extLst>
          </p:cNvPr>
          <p:cNvSpPr>
            <a:spLocks noGrp="1"/>
          </p:cNvSpPr>
          <p:nvPr>
            <p:ph type="title"/>
          </p:nvPr>
        </p:nvSpPr>
        <p:spPr/>
        <p:txBody>
          <a:bodyPr/>
          <a:lstStyle/>
          <a:p>
            <a:r>
              <a:rPr lang="en-US" dirty="0"/>
              <a:t>On to the “P”</a:t>
            </a:r>
          </a:p>
        </p:txBody>
      </p:sp>
      <p:sp>
        <p:nvSpPr>
          <p:cNvPr id="3" name="Content Placeholder 2">
            <a:extLst>
              <a:ext uri="{FF2B5EF4-FFF2-40B4-BE49-F238E27FC236}">
                <a16:creationId xmlns:a16="http://schemas.microsoft.com/office/drawing/2014/main" id="{91F5CBAA-AB2E-4CB0-87F5-9E32FF5E46F5}"/>
              </a:ext>
            </a:extLst>
          </p:cNvPr>
          <p:cNvSpPr>
            <a:spLocks noGrp="1"/>
          </p:cNvSpPr>
          <p:nvPr>
            <p:ph idx="1"/>
          </p:nvPr>
        </p:nvSpPr>
        <p:spPr>
          <a:xfrm>
            <a:off x="899841" y="2231376"/>
            <a:ext cx="10786872" cy="4023360"/>
          </a:xfrm>
        </p:spPr>
        <p:txBody>
          <a:bodyPr/>
          <a:lstStyle/>
          <a:p>
            <a:r>
              <a:rPr lang="en-US" dirty="0"/>
              <a:t>Partition Tolerance.  What a strange term!</a:t>
            </a:r>
          </a:p>
          <a:p>
            <a:r>
              <a:rPr lang="en-US" dirty="0"/>
              <a:t>The terminology relates to </a:t>
            </a:r>
            <a:r>
              <a:rPr lang="en-US" i="1" dirty="0"/>
              <a:t>network connections</a:t>
            </a:r>
            <a:r>
              <a:rPr lang="en-US" dirty="0"/>
              <a:t>, but is actually focused on the network </a:t>
            </a:r>
            <a:r>
              <a:rPr lang="en-US" i="1" dirty="0"/>
              <a:t>inside a data center </a:t>
            </a:r>
            <a:r>
              <a:rPr lang="en-US" dirty="0"/>
              <a:t>(or perhaps </a:t>
            </a:r>
            <a:r>
              <a:rPr lang="en-US" i="1" dirty="0"/>
              <a:t>between two data centers</a:t>
            </a:r>
            <a:r>
              <a:rPr lang="en-US" dirty="0"/>
              <a:t>).</a:t>
            </a:r>
          </a:p>
          <a:p>
            <a:r>
              <a:rPr lang="en-US" dirty="0"/>
              <a:t>We say that a web server is “partition tolerant” if it can respond to new</a:t>
            </a:r>
            <a:br>
              <a:rPr lang="en-US" dirty="0"/>
            </a:br>
            <a:r>
              <a:rPr lang="en-US" dirty="0"/>
              <a:t>requests without talking to back-end servers first.  Thus if a back-end </a:t>
            </a:r>
            <a:br>
              <a:rPr lang="en-US" dirty="0"/>
            </a:br>
            <a:r>
              <a:rPr lang="en-US" dirty="0"/>
              <a:t>server cannot be reached due to a network problem, it won’t wait.</a:t>
            </a:r>
          </a:p>
          <a:p>
            <a:r>
              <a:rPr lang="en-US" dirty="0"/>
              <a:t>So, a highly available and partition tolerant service is one that can generate a web page for a client purely from the soft-state local to it.</a:t>
            </a:r>
          </a:p>
        </p:txBody>
      </p:sp>
      <p:sp>
        <p:nvSpPr>
          <p:cNvPr id="4" name="Footer Placeholder 3">
            <a:extLst>
              <a:ext uri="{FF2B5EF4-FFF2-40B4-BE49-F238E27FC236}">
                <a16:creationId xmlns:a16="http://schemas.microsoft.com/office/drawing/2014/main" id="{69852494-A0EC-4CEC-91B8-0337269373C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69167C8-3441-44ED-A21D-6B39D33E6066}"/>
              </a:ext>
            </a:extLst>
          </p:cNvPr>
          <p:cNvSpPr>
            <a:spLocks noGrp="1"/>
          </p:cNvSpPr>
          <p:nvPr>
            <p:ph type="sldNum" sz="quarter" idx="12"/>
          </p:nvPr>
        </p:nvSpPr>
        <p:spPr/>
        <p:txBody>
          <a:bodyPr/>
          <a:lstStyle/>
          <a:p>
            <a:fld id="{3C974458-8A97-4835-BF79-1FB6D7856C21}" type="slidenum">
              <a:rPr lang="en-US" smtClean="0"/>
              <a:t>10</a:t>
            </a:fld>
            <a:endParaRPr lang="en-US"/>
          </a:p>
        </p:txBody>
      </p:sp>
      <p:pic>
        <p:nvPicPr>
          <p:cNvPr id="6" name="Picture 5">
            <a:extLst>
              <a:ext uri="{FF2B5EF4-FFF2-40B4-BE49-F238E27FC236}">
                <a16:creationId xmlns:a16="http://schemas.microsoft.com/office/drawing/2014/main" id="{BF7EEFC2-3099-47A4-8C36-41DA8288CBA0}"/>
              </a:ext>
            </a:extLst>
          </p:cNvPr>
          <p:cNvPicPr>
            <a:picLocks noChangeAspect="1"/>
          </p:cNvPicPr>
          <p:nvPr/>
        </p:nvPicPr>
        <p:blipFill rotWithShape="1">
          <a:blip r:embed="rId3"/>
          <a:srcRect b="8000"/>
          <a:stretch/>
        </p:blipFill>
        <p:spPr>
          <a:xfrm>
            <a:off x="9528222" y="438672"/>
            <a:ext cx="1795944" cy="1766656"/>
          </a:xfrm>
          <a:prstGeom prst="rect">
            <a:avLst/>
          </a:prstGeom>
        </p:spPr>
      </p:pic>
      <p:sp>
        <p:nvSpPr>
          <p:cNvPr id="7" name="TextBox 6">
            <a:extLst>
              <a:ext uri="{FF2B5EF4-FFF2-40B4-BE49-F238E27FC236}">
                <a16:creationId xmlns:a16="http://schemas.microsoft.com/office/drawing/2014/main" id="{D77E33B6-2B9E-4FD2-98A5-D8E553C0BB00}"/>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P</a:t>
            </a:r>
            <a:r>
              <a:rPr lang="en-US" dirty="0"/>
              <a:t>artition Tolerance</a:t>
            </a:r>
          </a:p>
        </p:txBody>
      </p:sp>
    </p:spTree>
    <p:extLst>
      <p:ext uri="{BB962C8B-B14F-4D97-AF65-F5344CB8AC3E}">
        <p14:creationId xmlns:p14="http://schemas.microsoft.com/office/powerpoint/2010/main" val="170041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5C903-8FFD-44CE-9C58-013967E4D40A}"/>
              </a:ext>
            </a:extLst>
          </p:cNvPr>
          <p:cNvSpPr>
            <a:spLocks noGrp="1"/>
          </p:cNvSpPr>
          <p:nvPr>
            <p:ph type="title"/>
          </p:nvPr>
        </p:nvSpPr>
        <p:spPr/>
        <p:txBody>
          <a:bodyPr/>
          <a:lstStyle/>
          <a:p>
            <a:r>
              <a:rPr lang="en-US" dirty="0"/>
              <a:t>A and P are crucial properties</a:t>
            </a:r>
          </a:p>
        </p:txBody>
      </p:sp>
      <p:sp>
        <p:nvSpPr>
          <p:cNvPr id="3" name="Content Placeholder 2">
            <a:extLst>
              <a:ext uri="{FF2B5EF4-FFF2-40B4-BE49-F238E27FC236}">
                <a16:creationId xmlns:a16="http://schemas.microsoft.com/office/drawing/2014/main" id="{E7E08E53-A8FA-4224-8F0D-0F46688FA820}"/>
              </a:ext>
            </a:extLst>
          </p:cNvPr>
          <p:cNvSpPr>
            <a:spLocks noGrp="1"/>
          </p:cNvSpPr>
          <p:nvPr>
            <p:ph idx="1"/>
          </p:nvPr>
        </p:nvSpPr>
        <p:spPr/>
        <p:txBody>
          <a:bodyPr/>
          <a:lstStyle/>
          <a:p>
            <a:r>
              <a:rPr lang="en-US" dirty="0"/>
              <a:t>They tell us that you can shop Amazon 24x7, even if something has crashed or the network is being repaired.</a:t>
            </a:r>
          </a:p>
          <a:p>
            <a:r>
              <a:rPr lang="en-US" dirty="0"/>
              <a:t>Your request can be shifted to some other machine, even in a different data center.</a:t>
            </a:r>
          </a:p>
          <a:p>
            <a:endParaRPr lang="en-US" dirty="0"/>
          </a:p>
          <a:p>
            <a:r>
              <a:rPr lang="en-US" dirty="0"/>
              <a:t>Notice that an “AP” system would work best for data that doesn’t change. </a:t>
            </a:r>
          </a:p>
          <a:p>
            <a:r>
              <a:rPr lang="en-US" dirty="0"/>
              <a:t>Think about movie playback.  “AP” are the properties you would want!</a:t>
            </a:r>
          </a:p>
          <a:p>
            <a:endParaRPr lang="en-US" dirty="0"/>
          </a:p>
        </p:txBody>
      </p:sp>
      <p:sp>
        <p:nvSpPr>
          <p:cNvPr id="4" name="Footer Placeholder 3">
            <a:extLst>
              <a:ext uri="{FF2B5EF4-FFF2-40B4-BE49-F238E27FC236}">
                <a16:creationId xmlns:a16="http://schemas.microsoft.com/office/drawing/2014/main" id="{AD26E6BE-7390-4BE3-9131-6147D2829F6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044142B-8D51-4374-AD22-92F7722DFACC}"/>
              </a:ext>
            </a:extLst>
          </p:cNvPr>
          <p:cNvSpPr>
            <a:spLocks noGrp="1"/>
          </p:cNvSpPr>
          <p:nvPr>
            <p:ph type="sldNum" sz="quarter" idx="12"/>
          </p:nvPr>
        </p:nvSpPr>
        <p:spPr/>
        <p:txBody>
          <a:bodyPr/>
          <a:lstStyle/>
          <a:p>
            <a:fld id="{3C974458-8A97-4835-BF79-1FB6D7856C21}" type="slidenum">
              <a:rPr lang="en-US" smtClean="0"/>
              <a:t>11</a:t>
            </a:fld>
            <a:endParaRPr lang="en-US"/>
          </a:p>
        </p:txBody>
      </p:sp>
      <p:sp>
        <p:nvSpPr>
          <p:cNvPr id="6" name="TextBox 5">
            <a:extLst>
              <a:ext uri="{FF2B5EF4-FFF2-40B4-BE49-F238E27FC236}">
                <a16:creationId xmlns:a16="http://schemas.microsoft.com/office/drawing/2014/main" id="{063A38FA-122F-489F-B6F7-3077905A97F9}"/>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P</a:t>
            </a:r>
            <a:r>
              <a:rPr lang="en-US" dirty="0"/>
              <a:t>artition Tolerance</a:t>
            </a:r>
          </a:p>
        </p:txBody>
      </p:sp>
    </p:spTree>
    <p:extLst>
      <p:ext uri="{BB962C8B-B14F-4D97-AF65-F5344CB8AC3E}">
        <p14:creationId xmlns:p14="http://schemas.microsoft.com/office/powerpoint/2010/main" val="9414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51D86B-5856-4A39-944E-D5E3A0FF7CD9}"/>
              </a:ext>
            </a:extLst>
          </p:cNvPr>
          <p:cNvPicPr>
            <a:picLocks noChangeAspect="1"/>
          </p:cNvPicPr>
          <p:nvPr/>
        </p:nvPicPr>
        <p:blipFill>
          <a:blip r:embed="rId3"/>
          <a:stretch>
            <a:fillRect/>
          </a:stretch>
        </p:blipFill>
        <p:spPr>
          <a:xfrm>
            <a:off x="8951757" y="215884"/>
            <a:ext cx="3240243" cy="1187798"/>
          </a:xfrm>
          <a:prstGeom prst="rect">
            <a:avLst/>
          </a:prstGeom>
        </p:spPr>
      </p:pic>
      <p:sp>
        <p:nvSpPr>
          <p:cNvPr id="2" name="Title 1">
            <a:extLst>
              <a:ext uri="{FF2B5EF4-FFF2-40B4-BE49-F238E27FC236}">
                <a16:creationId xmlns:a16="http://schemas.microsoft.com/office/drawing/2014/main" id="{C27196EB-E455-4BB4-84B1-59CCBBFDA485}"/>
              </a:ext>
            </a:extLst>
          </p:cNvPr>
          <p:cNvSpPr>
            <a:spLocks noGrp="1"/>
          </p:cNvSpPr>
          <p:nvPr>
            <p:ph type="title"/>
          </p:nvPr>
        </p:nvSpPr>
        <p:spPr/>
        <p:txBody>
          <a:bodyPr/>
          <a:lstStyle/>
          <a:p>
            <a:r>
              <a:rPr lang="en-US" dirty="0"/>
              <a:t>Why Amazon won (after 2006)</a:t>
            </a:r>
          </a:p>
        </p:txBody>
      </p:sp>
      <p:sp>
        <p:nvSpPr>
          <p:cNvPr id="3" name="Content Placeholder 2">
            <a:extLst>
              <a:ext uri="{FF2B5EF4-FFF2-40B4-BE49-F238E27FC236}">
                <a16:creationId xmlns:a16="http://schemas.microsoft.com/office/drawing/2014/main" id="{994B972A-C468-402A-BF8C-39EAA9AA2D9D}"/>
              </a:ext>
            </a:extLst>
          </p:cNvPr>
          <p:cNvSpPr>
            <a:spLocks noGrp="1"/>
          </p:cNvSpPr>
          <p:nvPr>
            <p:ph idx="1"/>
          </p:nvPr>
        </p:nvSpPr>
        <p:spPr/>
        <p:txBody>
          <a:bodyPr>
            <a:normAutofit lnSpcReduction="10000"/>
          </a:bodyPr>
          <a:lstStyle/>
          <a:p>
            <a:r>
              <a:rPr lang="en-US" dirty="0"/>
              <a:t>We talked about how web systems changed drastically in 2006.</a:t>
            </a:r>
          </a:p>
          <a:p>
            <a:endParaRPr lang="en-US" dirty="0"/>
          </a:p>
          <a:p>
            <a:r>
              <a:rPr lang="en-US" dirty="0"/>
              <a:t>That was exactly when everyone focused on massive caching, weak consistency, and automated self-management.</a:t>
            </a:r>
          </a:p>
          <a:p>
            <a:endParaRPr lang="en-US" dirty="0"/>
          </a:p>
          <a:p>
            <a:pPr marL="0" indent="0">
              <a:buNone/>
            </a:pPr>
            <a:r>
              <a:rPr lang="en-US" dirty="0"/>
              <a:t>The core value proposition centers on…</a:t>
            </a:r>
          </a:p>
          <a:p>
            <a:pPr>
              <a:buFont typeface="Wingdings" panose="05000000000000000000" pitchFamily="2" charset="2"/>
              <a:buChar char="Ø"/>
            </a:pPr>
            <a:r>
              <a:rPr lang="en-US" dirty="0"/>
              <a:t>  Scalability.  From CAP!</a:t>
            </a:r>
          </a:p>
          <a:p>
            <a:pPr>
              <a:buFont typeface="Wingdings" panose="05000000000000000000" pitchFamily="2" charset="2"/>
              <a:buChar char="Ø"/>
            </a:pPr>
            <a:r>
              <a:rPr lang="en-US" dirty="0"/>
              <a:t>  Turn-key automation.  Turn it on, and it just runs itself.</a:t>
            </a:r>
          </a:p>
        </p:txBody>
      </p:sp>
      <p:sp>
        <p:nvSpPr>
          <p:cNvPr id="4" name="Footer Placeholder 3">
            <a:extLst>
              <a:ext uri="{FF2B5EF4-FFF2-40B4-BE49-F238E27FC236}">
                <a16:creationId xmlns:a16="http://schemas.microsoft.com/office/drawing/2014/main" id="{664C5082-25B9-4044-8C3A-B89069D0CD9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683DCDC-EF2F-4E6B-8579-B78E3A84F26A}"/>
              </a:ext>
            </a:extLst>
          </p:cNvPr>
          <p:cNvSpPr>
            <a:spLocks noGrp="1"/>
          </p:cNvSpPr>
          <p:nvPr>
            <p:ph type="sldNum" sz="quarter" idx="12"/>
          </p:nvPr>
        </p:nvSpPr>
        <p:spPr/>
        <p:txBody>
          <a:bodyPr/>
          <a:lstStyle/>
          <a:p>
            <a:fld id="{3C974458-8A97-4835-BF79-1FB6D7856C21}" type="slidenum">
              <a:rPr lang="en-US" smtClean="0"/>
              <a:t>12</a:t>
            </a:fld>
            <a:endParaRPr lang="en-US"/>
          </a:p>
        </p:txBody>
      </p:sp>
      <p:pic>
        <p:nvPicPr>
          <p:cNvPr id="12" name="Picture 11">
            <a:extLst>
              <a:ext uri="{FF2B5EF4-FFF2-40B4-BE49-F238E27FC236}">
                <a16:creationId xmlns:a16="http://schemas.microsoft.com/office/drawing/2014/main" id="{963EC9A8-8412-4B78-A3C8-276634C54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7481" y="4704394"/>
            <a:ext cx="1675286" cy="1484561"/>
          </a:xfrm>
          <a:prstGeom prst="rect">
            <a:avLst/>
          </a:prstGeom>
        </p:spPr>
      </p:pic>
      <p:sp>
        <p:nvSpPr>
          <p:cNvPr id="8" name="TextBox 7">
            <a:extLst>
              <a:ext uri="{FF2B5EF4-FFF2-40B4-BE49-F238E27FC236}">
                <a16:creationId xmlns:a16="http://schemas.microsoft.com/office/drawing/2014/main" id="{1385B358-6AB4-45F3-869E-8C94C5046D17}"/>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P</a:t>
            </a:r>
            <a:r>
              <a:rPr lang="en-US" dirty="0"/>
              <a:t>artition Tolerance</a:t>
            </a:r>
          </a:p>
        </p:txBody>
      </p:sp>
    </p:spTree>
    <p:extLst>
      <p:ext uri="{BB962C8B-B14F-4D97-AF65-F5344CB8AC3E}">
        <p14:creationId xmlns:p14="http://schemas.microsoft.com/office/powerpoint/2010/main" val="183461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B7D3-7BBF-4AEE-8BA8-6FF00440DF22}"/>
              </a:ext>
            </a:extLst>
          </p:cNvPr>
          <p:cNvSpPr>
            <a:spLocks noGrp="1"/>
          </p:cNvSpPr>
          <p:nvPr>
            <p:ph type="title"/>
          </p:nvPr>
        </p:nvSpPr>
        <p:spPr/>
        <p:txBody>
          <a:bodyPr>
            <a:normAutofit/>
          </a:bodyPr>
          <a:lstStyle/>
          <a:p>
            <a:r>
              <a:rPr lang="en-US" sz="4800" dirty="0"/>
              <a:t>But we can’t </a:t>
            </a:r>
            <a:r>
              <a:rPr lang="en-US" sz="4800" i="1" dirty="0"/>
              <a:t>always </a:t>
            </a:r>
            <a:r>
              <a:rPr lang="en-US" sz="4800" dirty="0"/>
              <a:t>ignore consistency</a:t>
            </a:r>
          </a:p>
        </p:txBody>
      </p:sp>
      <p:sp>
        <p:nvSpPr>
          <p:cNvPr id="3" name="Content Placeholder 2">
            <a:extLst>
              <a:ext uri="{FF2B5EF4-FFF2-40B4-BE49-F238E27FC236}">
                <a16:creationId xmlns:a16="http://schemas.microsoft.com/office/drawing/2014/main" id="{D58398ED-3780-458C-9E21-14017741CE4E}"/>
              </a:ext>
            </a:extLst>
          </p:cNvPr>
          <p:cNvSpPr>
            <a:spLocks noGrp="1"/>
          </p:cNvSpPr>
          <p:nvPr>
            <p:ph idx="1"/>
          </p:nvPr>
        </p:nvSpPr>
        <p:spPr/>
        <p:txBody>
          <a:bodyPr/>
          <a:lstStyle/>
          <a:p>
            <a:r>
              <a:rPr lang="en-US" dirty="0"/>
              <a:t>When we weaken consistency, we end up with systems that might act in strange ways (kind of like delivery of a new car, but with the engine of last year’s model, and forgetting to include the tires).</a:t>
            </a:r>
          </a:p>
          <a:p>
            <a:endParaRPr lang="en-US" dirty="0"/>
          </a:p>
          <a:p>
            <a:r>
              <a:rPr lang="en-US" dirty="0"/>
              <a:t>CAP is a great rule of thumb for stuff like photos of books, or videos.</a:t>
            </a:r>
          </a:p>
          <a:p>
            <a:endParaRPr lang="en-US" dirty="0"/>
          </a:p>
          <a:p>
            <a:r>
              <a:rPr lang="en-US" dirty="0"/>
              <a:t>But what if we actually need consistency?  What </a:t>
            </a:r>
            <a:r>
              <a:rPr lang="en-US" i="1" dirty="0"/>
              <a:t>is</a:t>
            </a:r>
            <a:r>
              <a:rPr lang="en-US" dirty="0"/>
              <a:t> consistency?</a:t>
            </a:r>
          </a:p>
        </p:txBody>
      </p:sp>
      <p:sp>
        <p:nvSpPr>
          <p:cNvPr id="4" name="Footer Placeholder 3">
            <a:extLst>
              <a:ext uri="{FF2B5EF4-FFF2-40B4-BE49-F238E27FC236}">
                <a16:creationId xmlns:a16="http://schemas.microsoft.com/office/drawing/2014/main" id="{2B495E4B-9FD7-4880-8ED9-65A8AE97DAB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864DE1C-4C7D-416E-8BD8-7640DF901D47}"/>
              </a:ext>
            </a:extLst>
          </p:cNvPr>
          <p:cNvSpPr>
            <a:spLocks noGrp="1"/>
          </p:cNvSpPr>
          <p:nvPr>
            <p:ph type="sldNum" sz="quarter" idx="12"/>
          </p:nvPr>
        </p:nvSpPr>
        <p:spPr/>
        <p:txBody>
          <a:bodyPr/>
          <a:lstStyle/>
          <a:p>
            <a:fld id="{3C974458-8A97-4835-BF79-1FB6D7856C21}" type="slidenum">
              <a:rPr lang="en-US" smtClean="0"/>
              <a:t>13</a:t>
            </a:fld>
            <a:endParaRPr lang="en-US"/>
          </a:p>
        </p:txBody>
      </p:sp>
    </p:spTree>
    <p:extLst>
      <p:ext uri="{BB962C8B-B14F-4D97-AF65-F5344CB8AC3E}">
        <p14:creationId xmlns:p14="http://schemas.microsoft.com/office/powerpoint/2010/main" val="1085546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F012-C1B5-467F-9563-096B96D55157}"/>
              </a:ext>
            </a:extLst>
          </p:cNvPr>
          <p:cNvSpPr>
            <a:spLocks noGrp="1"/>
          </p:cNvSpPr>
          <p:nvPr>
            <p:ph type="title"/>
          </p:nvPr>
        </p:nvSpPr>
        <p:spPr/>
        <p:txBody>
          <a:bodyPr/>
          <a:lstStyle/>
          <a:p>
            <a:r>
              <a:rPr lang="en-US" dirty="0"/>
              <a:t>What is Consistency?</a:t>
            </a:r>
          </a:p>
        </p:txBody>
      </p:sp>
      <p:sp>
        <p:nvSpPr>
          <p:cNvPr id="3" name="Content Placeholder 2">
            <a:extLst>
              <a:ext uri="{FF2B5EF4-FFF2-40B4-BE49-F238E27FC236}">
                <a16:creationId xmlns:a16="http://schemas.microsoft.com/office/drawing/2014/main" id="{7DA43B8B-5D47-43AD-A509-9CA9D37FE9AF}"/>
              </a:ext>
            </a:extLst>
          </p:cNvPr>
          <p:cNvSpPr>
            <a:spLocks noGrp="1"/>
          </p:cNvSpPr>
          <p:nvPr>
            <p:ph idx="1"/>
          </p:nvPr>
        </p:nvSpPr>
        <p:spPr/>
        <p:txBody>
          <a:bodyPr>
            <a:normAutofit lnSpcReduction="10000"/>
          </a:bodyPr>
          <a:lstStyle/>
          <a:p>
            <a:r>
              <a:rPr lang="en-US" dirty="0"/>
              <a:t>This has many definitions, and in fact debates about CAP center on them</a:t>
            </a:r>
          </a:p>
          <a:p>
            <a:pPr>
              <a:buFont typeface="Wingdings" panose="05000000000000000000" pitchFamily="2" charset="2"/>
              <a:buChar char="Ø"/>
            </a:pPr>
            <a:r>
              <a:rPr lang="en-US" dirty="0"/>
              <a:t>  One simple idea of consistency is to focus on replicated data.  </a:t>
            </a:r>
          </a:p>
          <a:p>
            <a:pPr>
              <a:buFont typeface="Wingdings" panose="05000000000000000000" pitchFamily="2" charset="2"/>
              <a:buChar char="Ø"/>
            </a:pPr>
            <a:r>
              <a:rPr lang="en-US" dirty="0"/>
              <a:t>  Here, you could say that the replicas are consistent if they are updated</a:t>
            </a:r>
            <a:br>
              <a:rPr lang="en-US" dirty="0"/>
            </a:br>
            <a:r>
              <a:rPr lang="en-US" dirty="0"/>
              <a:t>    in the same way, so that all go through the same value sequence</a:t>
            </a:r>
          </a:p>
          <a:p>
            <a:pPr marL="0" indent="0">
              <a:buNone/>
            </a:pPr>
            <a:r>
              <a:rPr lang="en-US" dirty="0"/>
              <a:t>But even this simple concept has some complications</a:t>
            </a:r>
          </a:p>
          <a:p>
            <a:pPr>
              <a:buFont typeface="Wingdings" panose="05000000000000000000" pitchFamily="2" charset="2"/>
              <a:buChar char="Ø"/>
            </a:pPr>
            <a:r>
              <a:rPr lang="en-US" dirty="0"/>
              <a:t>  If we make replicas in a setting where we use the 3-R’s,  how can we</a:t>
            </a:r>
            <a:br>
              <a:rPr lang="en-US" dirty="0"/>
            </a:br>
            <a:r>
              <a:rPr lang="en-US" dirty="0"/>
              <a:t>    know which machines have copies, and are supposed to be updated?</a:t>
            </a:r>
          </a:p>
          <a:p>
            <a:pPr>
              <a:buFont typeface="Wingdings" panose="05000000000000000000" pitchFamily="2" charset="2"/>
              <a:buChar char="Ø"/>
            </a:pPr>
            <a:r>
              <a:rPr lang="en-US" dirty="0"/>
              <a:t>  If someone reads data, which version do they need to see?</a:t>
            </a:r>
          </a:p>
        </p:txBody>
      </p:sp>
      <p:sp>
        <p:nvSpPr>
          <p:cNvPr id="4" name="Footer Placeholder 3">
            <a:extLst>
              <a:ext uri="{FF2B5EF4-FFF2-40B4-BE49-F238E27FC236}">
                <a16:creationId xmlns:a16="http://schemas.microsoft.com/office/drawing/2014/main" id="{4B50AE88-8E39-4535-802D-5B49E11D063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E4D7548-5725-4B36-9711-CA3190E09CE6}"/>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6" name="Picture 5">
            <a:extLst>
              <a:ext uri="{FF2B5EF4-FFF2-40B4-BE49-F238E27FC236}">
                <a16:creationId xmlns:a16="http://schemas.microsoft.com/office/drawing/2014/main" id="{DC3EA804-EA24-4832-8418-49A9D6BD9B93}"/>
              </a:ext>
            </a:extLst>
          </p:cNvPr>
          <p:cNvPicPr>
            <a:picLocks noChangeAspect="1"/>
          </p:cNvPicPr>
          <p:nvPr/>
        </p:nvPicPr>
        <p:blipFill>
          <a:blip r:embed="rId3"/>
          <a:stretch>
            <a:fillRect/>
          </a:stretch>
        </p:blipFill>
        <p:spPr>
          <a:xfrm>
            <a:off x="8762261" y="223188"/>
            <a:ext cx="3133816" cy="1982140"/>
          </a:xfrm>
          <a:prstGeom prst="rect">
            <a:avLst/>
          </a:prstGeom>
        </p:spPr>
      </p:pic>
      <p:sp>
        <p:nvSpPr>
          <p:cNvPr id="7" name="TextBox 6">
            <a:extLst>
              <a:ext uri="{FF2B5EF4-FFF2-40B4-BE49-F238E27FC236}">
                <a16:creationId xmlns:a16="http://schemas.microsoft.com/office/drawing/2014/main" id="{BAFE7079-7009-4DBD-B187-E3027BACCB0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4308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0" dur="500"/>
                                        <p:tgtEl>
                                          <p:spTgt spid="3">
                                            <p:txEl>
                                              <p:pRg st="4" end="4"/>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1A39F-F4B7-4D1F-99A2-0C588AA5A57A}"/>
              </a:ext>
            </a:extLst>
          </p:cNvPr>
          <p:cNvSpPr>
            <a:spLocks noGrp="1"/>
          </p:cNvSpPr>
          <p:nvPr>
            <p:ph type="title"/>
          </p:nvPr>
        </p:nvSpPr>
        <p:spPr/>
        <p:txBody>
          <a:bodyPr/>
          <a:lstStyle/>
          <a:p>
            <a:r>
              <a:rPr lang="en-US" dirty="0"/>
              <a:t>What is Consistency?</a:t>
            </a:r>
          </a:p>
        </p:txBody>
      </p:sp>
      <p:sp>
        <p:nvSpPr>
          <p:cNvPr id="3" name="Content Placeholder 2">
            <a:extLst>
              <a:ext uri="{FF2B5EF4-FFF2-40B4-BE49-F238E27FC236}">
                <a16:creationId xmlns:a16="http://schemas.microsoft.com/office/drawing/2014/main" id="{DF8DDDD6-2E2B-4A74-8344-349D977E9C9E}"/>
              </a:ext>
            </a:extLst>
          </p:cNvPr>
          <p:cNvSpPr>
            <a:spLocks noGrp="1"/>
          </p:cNvSpPr>
          <p:nvPr>
            <p:ph idx="1"/>
          </p:nvPr>
        </p:nvSpPr>
        <p:spPr/>
        <p:txBody>
          <a:bodyPr/>
          <a:lstStyle/>
          <a:p>
            <a:r>
              <a:rPr lang="en-US" dirty="0"/>
              <a:t>In summary:  what we need to do is…</a:t>
            </a:r>
          </a:p>
          <a:p>
            <a:pPr>
              <a:buFont typeface="Wingdings" panose="05000000000000000000" pitchFamily="2" charset="2"/>
              <a:buChar char="Ø"/>
            </a:pPr>
            <a:r>
              <a:rPr lang="en-US" dirty="0"/>
              <a:t>  Replicate something  (data, configuration, a lock…)</a:t>
            </a:r>
          </a:p>
          <a:p>
            <a:pPr>
              <a:buFont typeface="Wingdings" panose="05000000000000000000" pitchFamily="2" charset="2"/>
              <a:buChar char="Ø"/>
            </a:pPr>
            <a:r>
              <a:rPr lang="en-US" dirty="0"/>
              <a:t>  Agree on who currently is in the set of replicas.</a:t>
            </a:r>
          </a:p>
          <a:p>
            <a:pPr>
              <a:buFont typeface="Wingdings" panose="05000000000000000000" pitchFamily="2" charset="2"/>
              <a:buChar char="Ø"/>
            </a:pPr>
            <a:r>
              <a:rPr lang="en-US" dirty="0"/>
              <a:t>  Initialize them in the same state.  If something “joins”, copy state to it</a:t>
            </a:r>
          </a:p>
          <a:p>
            <a:pPr>
              <a:buFont typeface="Wingdings" panose="05000000000000000000" pitchFamily="2" charset="2"/>
              <a:buChar char="Ø"/>
            </a:pPr>
            <a:r>
              <a:rPr lang="en-US" dirty="0"/>
              <a:t>  Apply the same updates, in the same order, preserving the order</a:t>
            </a:r>
            <a:br>
              <a:rPr lang="en-US" dirty="0"/>
            </a:br>
            <a:r>
              <a:rPr lang="en-US" dirty="0"/>
              <a:t>    they were requested in (many systems “stream” updates)</a:t>
            </a:r>
          </a:p>
          <a:p>
            <a:pPr>
              <a:buFont typeface="Wingdings" panose="05000000000000000000" pitchFamily="2" charset="2"/>
              <a:buChar char="Ø"/>
            </a:pPr>
            <a:r>
              <a:rPr lang="en-US" dirty="0"/>
              <a:t>  Detect failures and handle them in a coordinated way</a:t>
            </a:r>
          </a:p>
        </p:txBody>
      </p:sp>
      <p:sp>
        <p:nvSpPr>
          <p:cNvPr id="4" name="Footer Placeholder 3">
            <a:extLst>
              <a:ext uri="{FF2B5EF4-FFF2-40B4-BE49-F238E27FC236}">
                <a16:creationId xmlns:a16="http://schemas.microsoft.com/office/drawing/2014/main" id="{382EF8CD-E853-418B-8365-D2356D3E3A6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0501348-0042-4B9C-9F07-D6AF4326C6B1}"/>
              </a:ext>
            </a:extLst>
          </p:cNvPr>
          <p:cNvSpPr>
            <a:spLocks noGrp="1"/>
          </p:cNvSpPr>
          <p:nvPr>
            <p:ph type="sldNum" sz="quarter" idx="12"/>
          </p:nvPr>
        </p:nvSpPr>
        <p:spPr/>
        <p:txBody>
          <a:bodyPr/>
          <a:lstStyle/>
          <a:p>
            <a:fld id="{3C974458-8A97-4835-BF79-1FB6D7856C21}" type="slidenum">
              <a:rPr lang="en-US" smtClean="0"/>
              <a:t>15</a:t>
            </a:fld>
            <a:endParaRPr lang="en-US"/>
          </a:p>
        </p:txBody>
      </p:sp>
      <p:pic>
        <p:nvPicPr>
          <p:cNvPr id="6" name="Picture 5">
            <a:extLst>
              <a:ext uri="{FF2B5EF4-FFF2-40B4-BE49-F238E27FC236}">
                <a16:creationId xmlns:a16="http://schemas.microsoft.com/office/drawing/2014/main" id="{0C15A208-3C43-458C-9125-B3A6D1A8368C}"/>
              </a:ext>
            </a:extLst>
          </p:cNvPr>
          <p:cNvPicPr>
            <a:picLocks noChangeAspect="1"/>
          </p:cNvPicPr>
          <p:nvPr/>
        </p:nvPicPr>
        <p:blipFill>
          <a:blip r:embed="rId3"/>
          <a:stretch>
            <a:fillRect/>
          </a:stretch>
        </p:blipFill>
        <p:spPr>
          <a:xfrm>
            <a:off x="8762261" y="223188"/>
            <a:ext cx="3133816" cy="1982140"/>
          </a:xfrm>
          <a:prstGeom prst="rect">
            <a:avLst/>
          </a:prstGeom>
        </p:spPr>
      </p:pic>
    </p:spTree>
    <p:extLst>
      <p:ext uri="{BB962C8B-B14F-4D97-AF65-F5344CB8AC3E}">
        <p14:creationId xmlns:p14="http://schemas.microsoft.com/office/powerpoint/2010/main" val="418305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9D4DD-0DAE-45FC-825B-EA3961532F4A}"/>
              </a:ext>
            </a:extLst>
          </p:cNvPr>
          <p:cNvSpPr>
            <a:spLocks noGrp="1"/>
          </p:cNvSpPr>
          <p:nvPr>
            <p:ph type="title"/>
          </p:nvPr>
        </p:nvSpPr>
        <p:spPr/>
        <p:txBody>
          <a:bodyPr/>
          <a:lstStyle/>
          <a:p>
            <a:r>
              <a:rPr lang="en-US" dirty="0"/>
              <a:t>Consistency poses tough questions…</a:t>
            </a:r>
          </a:p>
        </p:txBody>
      </p:sp>
      <p:sp>
        <p:nvSpPr>
          <p:cNvPr id="3" name="Content Placeholder 2">
            <a:extLst>
              <a:ext uri="{FF2B5EF4-FFF2-40B4-BE49-F238E27FC236}">
                <a16:creationId xmlns:a16="http://schemas.microsoft.com/office/drawing/2014/main" id="{B1E18AE9-A18C-4230-8BF5-A8634188448E}"/>
              </a:ext>
            </a:extLst>
          </p:cNvPr>
          <p:cNvSpPr>
            <a:spLocks noGrp="1"/>
          </p:cNvSpPr>
          <p:nvPr>
            <p:ph idx="1"/>
          </p:nvPr>
        </p:nvSpPr>
        <p:spPr/>
        <p:txBody>
          <a:bodyPr>
            <a:normAutofit/>
          </a:bodyPr>
          <a:lstStyle/>
          <a:p>
            <a:r>
              <a:rPr lang="en-US" dirty="0"/>
              <a:t>Some topics are really about software engineering</a:t>
            </a:r>
          </a:p>
          <a:p>
            <a:endParaRPr lang="en-US" dirty="0"/>
          </a:p>
          <a:p>
            <a:r>
              <a:rPr lang="en-US" dirty="0"/>
              <a:t>But others touch on theoretical issues.</a:t>
            </a:r>
          </a:p>
          <a:p>
            <a:endParaRPr lang="en-US" dirty="0"/>
          </a:p>
          <a:p>
            <a:r>
              <a:rPr lang="en-US" dirty="0"/>
              <a:t>Consistency is ultimately about ordering:</a:t>
            </a:r>
          </a:p>
          <a:p>
            <a:pPr>
              <a:buFont typeface="Wingdings" panose="05000000000000000000" pitchFamily="2" charset="2"/>
              <a:buChar char="Ø"/>
            </a:pPr>
            <a:r>
              <a:rPr lang="en-US" dirty="0"/>
              <a:t>  The forms of ordering meaningful in a distributed system.</a:t>
            </a:r>
          </a:p>
          <a:p>
            <a:pPr>
              <a:buFont typeface="Wingdings" panose="05000000000000000000" pitchFamily="2" charset="2"/>
              <a:buChar char="Ø"/>
            </a:pPr>
            <a:r>
              <a:rPr lang="en-US" dirty="0"/>
              <a:t>  The best ways of agreeing on, representing and using ordering.</a:t>
            </a:r>
          </a:p>
        </p:txBody>
      </p:sp>
      <p:sp>
        <p:nvSpPr>
          <p:cNvPr id="4" name="Footer Placeholder 3">
            <a:extLst>
              <a:ext uri="{FF2B5EF4-FFF2-40B4-BE49-F238E27FC236}">
                <a16:creationId xmlns:a16="http://schemas.microsoft.com/office/drawing/2014/main" id="{5EA8C24B-264C-4F14-9ECF-273E7285E00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3817FF2-D15A-4373-AA8D-9505B2F618AD}"/>
              </a:ext>
            </a:extLst>
          </p:cNvPr>
          <p:cNvSpPr>
            <a:spLocks noGrp="1"/>
          </p:cNvSpPr>
          <p:nvPr>
            <p:ph type="sldNum" sz="quarter" idx="12"/>
          </p:nvPr>
        </p:nvSpPr>
        <p:spPr/>
        <p:txBody>
          <a:bodyPr/>
          <a:lstStyle/>
          <a:p>
            <a:fld id="{3C974458-8A97-4835-BF79-1FB6D7856C21}" type="slidenum">
              <a:rPr lang="en-US" smtClean="0"/>
              <a:t>16</a:t>
            </a:fld>
            <a:endParaRPr lang="en-US"/>
          </a:p>
        </p:txBody>
      </p:sp>
      <p:pic>
        <p:nvPicPr>
          <p:cNvPr id="6" name="Picture 5">
            <a:extLst>
              <a:ext uri="{FF2B5EF4-FFF2-40B4-BE49-F238E27FC236}">
                <a16:creationId xmlns:a16="http://schemas.microsoft.com/office/drawing/2014/main" id="{CBB9D50D-2021-4DDE-9B6D-9EEEBBBE0FA7}"/>
              </a:ext>
            </a:extLst>
          </p:cNvPr>
          <p:cNvPicPr>
            <a:picLocks noChangeAspect="1"/>
          </p:cNvPicPr>
          <p:nvPr/>
        </p:nvPicPr>
        <p:blipFill>
          <a:blip r:embed="rId3"/>
          <a:stretch>
            <a:fillRect/>
          </a:stretch>
        </p:blipFill>
        <p:spPr>
          <a:xfrm>
            <a:off x="8924925" y="2932557"/>
            <a:ext cx="2609850" cy="1752600"/>
          </a:xfrm>
          <a:prstGeom prst="rect">
            <a:avLst/>
          </a:prstGeom>
        </p:spPr>
      </p:pic>
    </p:spTree>
    <p:extLst>
      <p:ext uri="{BB962C8B-B14F-4D97-AF65-F5344CB8AC3E}">
        <p14:creationId xmlns:p14="http://schemas.microsoft.com/office/powerpoint/2010/main" val="204618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F77A-9B7E-416A-A14E-200070BB5E34}"/>
              </a:ext>
            </a:extLst>
          </p:cNvPr>
          <p:cNvSpPr>
            <a:spLocks noGrp="1"/>
          </p:cNvSpPr>
          <p:nvPr>
            <p:ph type="title"/>
          </p:nvPr>
        </p:nvSpPr>
        <p:spPr/>
        <p:txBody>
          <a:bodyPr/>
          <a:lstStyle/>
          <a:p>
            <a:r>
              <a:rPr lang="en-US" dirty="0"/>
              <a:t>Remainder of today’s lecture</a:t>
            </a:r>
          </a:p>
        </p:txBody>
      </p:sp>
      <p:sp>
        <p:nvSpPr>
          <p:cNvPr id="3" name="Content Placeholder 2">
            <a:extLst>
              <a:ext uri="{FF2B5EF4-FFF2-40B4-BE49-F238E27FC236}">
                <a16:creationId xmlns:a16="http://schemas.microsoft.com/office/drawing/2014/main" id="{83C272E8-4A5E-4C41-A2E6-D9804E7A05FB}"/>
              </a:ext>
            </a:extLst>
          </p:cNvPr>
          <p:cNvSpPr>
            <a:spLocks noGrp="1"/>
          </p:cNvSpPr>
          <p:nvPr>
            <p:ph idx="1"/>
          </p:nvPr>
        </p:nvSpPr>
        <p:spPr/>
        <p:txBody>
          <a:bodyPr/>
          <a:lstStyle/>
          <a:p>
            <a:r>
              <a:rPr lang="en-US" dirty="0"/>
              <a:t>We will discuss</a:t>
            </a:r>
          </a:p>
          <a:p>
            <a:pPr>
              <a:buFont typeface="Wingdings" panose="05000000000000000000" pitchFamily="2" charset="2"/>
              <a:buChar char="Ø"/>
            </a:pPr>
            <a:r>
              <a:rPr lang="en-US" dirty="0"/>
              <a:t>  Where update order “originates” and how to track it</a:t>
            </a:r>
          </a:p>
          <a:p>
            <a:pPr>
              <a:buFont typeface="Wingdings" panose="05000000000000000000" pitchFamily="2" charset="2"/>
              <a:buChar char="Ø"/>
            </a:pPr>
            <a:r>
              <a:rPr lang="en-US" dirty="0"/>
              <a:t>  How to talk about “the state” of a distributed system</a:t>
            </a:r>
          </a:p>
          <a:p>
            <a:pPr>
              <a:buFont typeface="Wingdings" panose="05000000000000000000" pitchFamily="2" charset="2"/>
              <a:buChar char="Ø"/>
            </a:pPr>
            <a:r>
              <a:rPr lang="en-US" dirty="0"/>
              <a:t>  What consistency can feel like in a practical sense, and especially,</a:t>
            </a:r>
            <a:br>
              <a:rPr lang="en-US" dirty="0"/>
            </a:br>
            <a:r>
              <a:rPr lang="en-US" dirty="0"/>
              <a:t>    what </a:t>
            </a:r>
            <a:r>
              <a:rPr lang="en-US" b="1" u="sng" dirty="0"/>
              <a:t>in</a:t>
            </a:r>
            <a:r>
              <a:rPr lang="en-US" dirty="0"/>
              <a:t>consistency can feel like.  When would it matter.</a:t>
            </a:r>
          </a:p>
          <a:p>
            <a:pPr>
              <a:buFont typeface="Wingdings" panose="05000000000000000000" pitchFamily="2" charset="2"/>
              <a:buChar char="Ø"/>
            </a:pPr>
            <a:endParaRPr lang="en-US" dirty="0"/>
          </a:p>
          <a:p>
            <a:pPr marL="0" indent="0">
              <a:buNone/>
            </a:pPr>
            <a:r>
              <a:rPr lang="en-US" dirty="0"/>
              <a:t>This material is a building block we will use in the next lectures.</a:t>
            </a:r>
          </a:p>
        </p:txBody>
      </p:sp>
      <p:sp>
        <p:nvSpPr>
          <p:cNvPr id="4" name="Footer Placeholder 3">
            <a:extLst>
              <a:ext uri="{FF2B5EF4-FFF2-40B4-BE49-F238E27FC236}">
                <a16:creationId xmlns:a16="http://schemas.microsoft.com/office/drawing/2014/main" id="{89C034E1-E4F2-4A15-B7AB-EF43E52F867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19C9F49-6318-4BC0-8BA6-5405BFCA735B}"/>
              </a:ext>
            </a:extLst>
          </p:cNvPr>
          <p:cNvSpPr>
            <a:spLocks noGrp="1"/>
          </p:cNvSpPr>
          <p:nvPr>
            <p:ph type="sldNum" sz="quarter" idx="12"/>
          </p:nvPr>
        </p:nvSpPr>
        <p:spPr/>
        <p:txBody>
          <a:bodyPr/>
          <a:lstStyle/>
          <a:p>
            <a:fld id="{3C974458-8A97-4835-BF79-1FB6D7856C21}" type="slidenum">
              <a:rPr lang="en-US" smtClean="0"/>
              <a:t>17</a:t>
            </a:fld>
            <a:endParaRPr lang="en-US"/>
          </a:p>
        </p:txBody>
      </p:sp>
    </p:spTree>
    <p:extLst>
      <p:ext uri="{BB962C8B-B14F-4D97-AF65-F5344CB8AC3E}">
        <p14:creationId xmlns:p14="http://schemas.microsoft.com/office/powerpoint/2010/main" val="236049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197E7-A19A-413D-BE3E-581B0641A9C2}"/>
              </a:ext>
            </a:extLst>
          </p:cNvPr>
          <p:cNvSpPr>
            <a:spLocks noGrp="1"/>
          </p:cNvSpPr>
          <p:nvPr>
            <p:ph type="title"/>
          </p:nvPr>
        </p:nvSpPr>
        <p:spPr/>
        <p:txBody>
          <a:bodyPr/>
          <a:lstStyle/>
          <a:p>
            <a:r>
              <a:rPr lang="en-US" dirty="0" err="1"/>
              <a:t>Lamport’s</a:t>
            </a:r>
            <a:r>
              <a:rPr lang="en-US" dirty="0"/>
              <a:t> Causal Order</a:t>
            </a:r>
          </a:p>
        </p:txBody>
      </p:sp>
      <p:sp>
        <p:nvSpPr>
          <p:cNvPr id="3" name="Content Placeholder 2">
            <a:extLst>
              <a:ext uri="{FF2B5EF4-FFF2-40B4-BE49-F238E27FC236}">
                <a16:creationId xmlns:a16="http://schemas.microsoft.com/office/drawing/2014/main" id="{55B61FF3-0578-478E-A02E-35DB096D1364}"/>
              </a:ext>
            </a:extLst>
          </p:cNvPr>
          <p:cNvSpPr>
            <a:spLocks noGrp="1"/>
          </p:cNvSpPr>
          <p:nvPr>
            <p:ph idx="1"/>
          </p:nvPr>
        </p:nvSpPr>
        <p:spPr/>
        <p:txBody>
          <a:bodyPr/>
          <a:lstStyle/>
          <a:p>
            <a:r>
              <a:rPr lang="en-US" dirty="0"/>
              <a:t>Leslie </a:t>
            </a:r>
            <a:r>
              <a:rPr lang="en-US" dirty="0" err="1"/>
              <a:t>Lamport</a:t>
            </a:r>
            <a:r>
              <a:rPr lang="en-US" dirty="0"/>
              <a:t> is a famous distributed computing researcher</a:t>
            </a:r>
          </a:p>
          <a:p>
            <a:pPr>
              <a:buFont typeface="Wingdings" panose="05000000000000000000" pitchFamily="2" charset="2"/>
              <a:buChar char="Ø"/>
            </a:pPr>
            <a:r>
              <a:rPr lang="en-US" dirty="0"/>
              <a:t>  Won the Turing Award</a:t>
            </a:r>
          </a:p>
          <a:p>
            <a:pPr>
              <a:buFont typeface="Wingdings" panose="05000000000000000000" pitchFamily="2" charset="2"/>
              <a:buChar char="Ø"/>
            </a:pPr>
            <a:r>
              <a:rPr lang="en-US" dirty="0"/>
              <a:t>  Primarily a theoretician, but he also was the author of Latex</a:t>
            </a:r>
          </a:p>
          <a:p>
            <a:pPr>
              <a:buFont typeface="Wingdings" panose="05000000000000000000" pitchFamily="2" charset="2"/>
              <a:buChar char="Ø"/>
            </a:pPr>
            <a:r>
              <a:rPr lang="en-US" dirty="0"/>
              <a:t>  Especially good at elegant ways of posing problems and solving them</a:t>
            </a:r>
          </a:p>
          <a:p>
            <a:pPr marL="0" indent="0">
              <a:buNone/>
            </a:pPr>
            <a:r>
              <a:rPr lang="en-US" dirty="0"/>
              <a:t>He suggested that an important aspect of consistency should involve “consistency with respect to past events”.  He calls this “causal” consistency</a:t>
            </a:r>
          </a:p>
        </p:txBody>
      </p:sp>
      <p:sp>
        <p:nvSpPr>
          <p:cNvPr id="4" name="Footer Placeholder 3">
            <a:extLst>
              <a:ext uri="{FF2B5EF4-FFF2-40B4-BE49-F238E27FC236}">
                <a16:creationId xmlns:a16="http://schemas.microsoft.com/office/drawing/2014/main" id="{E8B4C831-B8CB-46EC-B0A0-2ADAA2540B9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A763525-C26F-4A3C-8255-270EEF465A01}"/>
              </a:ext>
            </a:extLst>
          </p:cNvPr>
          <p:cNvSpPr>
            <a:spLocks noGrp="1"/>
          </p:cNvSpPr>
          <p:nvPr>
            <p:ph type="sldNum" sz="quarter" idx="12"/>
          </p:nvPr>
        </p:nvSpPr>
        <p:spPr/>
        <p:txBody>
          <a:bodyPr/>
          <a:lstStyle/>
          <a:p>
            <a:fld id="{3C974458-8A97-4835-BF79-1FB6D7856C21}" type="slidenum">
              <a:rPr lang="en-US" smtClean="0"/>
              <a:t>18</a:t>
            </a:fld>
            <a:endParaRPr lang="en-US"/>
          </a:p>
        </p:txBody>
      </p:sp>
      <p:pic>
        <p:nvPicPr>
          <p:cNvPr id="6" name="Picture 5">
            <a:extLst>
              <a:ext uri="{FF2B5EF4-FFF2-40B4-BE49-F238E27FC236}">
                <a16:creationId xmlns:a16="http://schemas.microsoft.com/office/drawing/2014/main" id="{0FECC842-A5EA-4A6F-BE96-63E305F6A9D5}"/>
              </a:ext>
            </a:extLst>
          </p:cNvPr>
          <p:cNvPicPr>
            <a:picLocks noChangeAspect="1"/>
          </p:cNvPicPr>
          <p:nvPr/>
        </p:nvPicPr>
        <p:blipFill>
          <a:blip r:embed="rId3"/>
          <a:stretch>
            <a:fillRect/>
          </a:stretch>
        </p:blipFill>
        <p:spPr>
          <a:xfrm>
            <a:off x="10494480" y="177739"/>
            <a:ext cx="1530277" cy="1946917"/>
          </a:xfrm>
          <a:prstGeom prst="rect">
            <a:avLst/>
          </a:prstGeom>
        </p:spPr>
      </p:pic>
      <p:sp>
        <p:nvSpPr>
          <p:cNvPr id="7" name="TextBox 6">
            <a:extLst>
              <a:ext uri="{FF2B5EF4-FFF2-40B4-BE49-F238E27FC236}">
                <a16:creationId xmlns:a16="http://schemas.microsoft.com/office/drawing/2014/main" id="{34037303-E2FB-4625-A36B-2DE47DE9BA1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063946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1519C-2315-40EB-9AF6-6D914D8E43A8}"/>
              </a:ext>
            </a:extLst>
          </p:cNvPr>
          <p:cNvSpPr>
            <a:spLocks noGrp="1"/>
          </p:cNvSpPr>
          <p:nvPr>
            <p:ph type="title"/>
          </p:nvPr>
        </p:nvSpPr>
        <p:spPr/>
        <p:txBody>
          <a:bodyPr/>
          <a:lstStyle/>
          <a:p>
            <a:r>
              <a:rPr lang="en-US"/>
              <a:t>How does he define causality?</a:t>
            </a:r>
            <a:endParaRPr lang="en-US" dirty="0"/>
          </a:p>
        </p:txBody>
      </p:sp>
      <p:sp>
        <p:nvSpPr>
          <p:cNvPr id="3" name="Content Placeholder 2">
            <a:extLst>
              <a:ext uri="{FF2B5EF4-FFF2-40B4-BE49-F238E27FC236}">
                <a16:creationId xmlns:a16="http://schemas.microsoft.com/office/drawing/2014/main" id="{336143C6-05D1-4563-8319-5EEA5766BF5A}"/>
              </a:ext>
            </a:extLst>
          </p:cNvPr>
          <p:cNvSpPr>
            <a:spLocks noGrp="1"/>
          </p:cNvSpPr>
          <p:nvPr>
            <p:ph idx="1"/>
          </p:nvPr>
        </p:nvSpPr>
        <p:spPr/>
        <p:txBody>
          <a:bodyPr/>
          <a:lstStyle/>
          <a:p>
            <a:r>
              <a:rPr lang="en-US" dirty="0"/>
              <a:t>Suppose that event A occurs in a data center, and then later event B.</a:t>
            </a:r>
          </a:p>
          <a:p>
            <a:r>
              <a:rPr lang="en-US" dirty="0"/>
              <a:t>Did A “cause” B to happen?</a:t>
            </a:r>
          </a:p>
          <a:p>
            <a:pPr>
              <a:buFont typeface="Wingdings" panose="05000000000000000000" pitchFamily="2" charset="2"/>
              <a:buChar char="Ø"/>
            </a:pPr>
            <a:r>
              <a:rPr lang="en-US" dirty="0"/>
              <a:t>  What if A was at 10am, and B at 11:30pm.  Does knowing time help?</a:t>
            </a:r>
          </a:p>
          <a:p>
            <a:pPr>
              <a:buFont typeface="Wingdings" panose="05000000000000000000" pitchFamily="2" charset="2"/>
              <a:buChar char="Ø"/>
            </a:pPr>
            <a:r>
              <a:rPr lang="en-US" dirty="0"/>
              <a:t>  What if A was a command to register a new student, and B was</a:t>
            </a:r>
            <a:br>
              <a:rPr lang="en-US" dirty="0"/>
            </a:br>
            <a:r>
              <a:rPr lang="en-US" dirty="0"/>
              <a:t>    an internal action that creates her “meal card” account?</a:t>
            </a:r>
          </a:p>
          <a:p>
            <a:pPr>
              <a:buFont typeface="Wingdings" panose="05000000000000000000" pitchFamily="2" charset="2"/>
              <a:buChar char="Ø"/>
            </a:pPr>
            <a:r>
              <a:rPr lang="en-US" dirty="0"/>
              <a:t>  What if A was an email from the department asking me about my</a:t>
            </a:r>
            <a:br>
              <a:rPr lang="en-US" dirty="0"/>
            </a:br>
            <a:r>
              <a:rPr lang="en-US" dirty="0"/>
              <a:t>    teaching preferences, and B was my reply?</a:t>
            </a:r>
            <a:br>
              <a:rPr lang="en-US" dirty="0"/>
            </a:br>
            <a:endParaRPr lang="en-US" dirty="0"/>
          </a:p>
        </p:txBody>
      </p:sp>
      <p:sp>
        <p:nvSpPr>
          <p:cNvPr id="4" name="Footer Placeholder 3">
            <a:extLst>
              <a:ext uri="{FF2B5EF4-FFF2-40B4-BE49-F238E27FC236}">
                <a16:creationId xmlns:a16="http://schemas.microsoft.com/office/drawing/2014/main" id="{E4F62A28-98EC-42DF-B6A4-B5F3E23FD42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0D77E00-AE8F-4BEA-8D1F-3045BB5E2793}"/>
              </a:ext>
            </a:extLst>
          </p:cNvPr>
          <p:cNvSpPr>
            <a:spLocks noGrp="1"/>
          </p:cNvSpPr>
          <p:nvPr>
            <p:ph type="sldNum" sz="quarter" idx="12"/>
          </p:nvPr>
        </p:nvSpPr>
        <p:spPr/>
        <p:txBody>
          <a:bodyPr/>
          <a:lstStyle/>
          <a:p>
            <a:fld id="{3C974458-8A97-4835-BF79-1FB6D7856C21}" type="slidenum">
              <a:rPr lang="en-US" smtClean="0"/>
              <a:pPr/>
              <a:t>19</a:t>
            </a:fld>
            <a:endParaRPr lang="en-US"/>
          </a:p>
        </p:txBody>
      </p:sp>
      <p:sp>
        <p:nvSpPr>
          <p:cNvPr id="6" name="TextBox 5">
            <a:extLst>
              <a:ext uri="{FF2B5EF4-FFF2-40B4-BE49-F238E27FC236}">
                <a16:creationId xmlns:a16="http://schemas.microsoft.com/office/drawing/2014/main" id="{D6E0267C-6436-464F-8582-F8C9B0A1A079}"/>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822865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3B2C0B-1DA4-4721-8F0B-20EFE3318D3F}"/>
              </a:ext>
            </a:extLst>
          </p:cNvPr>
          <p:cNvPicPr>
            <a:picLocks noChangeAspect="1"/>
          </p:cNvPicPr>
          <p:nvPr/>
        </p:nvPicPr>
        <p:blipFill>
          <a:blip r:embed="rId2"/>
          <a:stretch>
            <a:fillRect/>
          </a:stretch>
        </p:blipFill>
        <p:spPr>
          <a:xfrm>
            <a:off x="8194089" y="125491"/>
            <a:ext cx="3700324" cy="2079837"/>
          </a:xfrm>
          <a:prstGeom prst="rect">
            <a:avLst/>
          </a:prstGeom>
        </p:spPr>
      </p:pic>
      <p:sp>
        <p:nvSpPr>
          <p:cNvPr id="2" name="Title 1">
            <a:extLst>
              <a:ext uri="{FF2B5EF4-FFF2-40B4-BE49-F238E27FC236}">
                <a16:creationId xmlns:a16="http://schemas.microsoft.com/office/drawing/2014/main" id="{2A2A6A08-CB22-4EA8-8D23-DDAE5274E846}"/>
              </a:ext>
            </a:extLst>
          </p:cNvPr>
          <p:cNvSpPr>
            <a:spLocks noGrp="1"/>
          </p:cNvSpPr>
          <p:nvPr>
            <p:ph type="title"/>
          </p:nvPr>
        </p:nvSpPr>
        <p:spPr/>
        <p:txBody>
          <a:bodyPr/>
          <a:lstStyle/>
          <a:p>
            <a:r>
              <a:rPr lang="en-US" dirty="0"/>
              <a:t>We heard about CAP</a:t>
            </a:r>
          </a:p>
        </p:txBody>
      </p:sp>
      <p:sp>
        <p:nvSpPr>
          <p:cNvPr id="3" name="Content Placeholder 2">
            <a:extLst>
              <a:ext uri="{FF2B5EF4-FFF2-40B4-BE49-F238E27FC236}">
                <a16:creationId xmlns:a16="http://schemas.microsoft.com/office/drawing/2014/main" id="{EE826A44-5AC5-46E9-A7F7-302E7B2C7537}"/>
              </a:ext>
            </a:extLst>
          </p:cNvPr>
          <p:cNvSpPr>
            <a:spLocks noGrp="1"/>
          </p:cNvSpPr>
          <p:nvPr>
            <p:ph idx="1"/>
          </p:nvPr>
        </p:nvSpPr>
        <p:spPr/>
        <p:txBody>
          <a:bodyPr>
            <a:normAutofit lnSpcReduction="10000"/>
          </a:bodyPr>
          <a:lstStyle/>
          <a:p>
            <a:r>
              <a:rPr lang="en-US" dirty="0"/>
              <a:t>Many view the CAP “2 out of 3” rule as a statement about caching!</a:t>
            </a:r>
          </a:p>
          <a:p>
            <a:endParaRPr lang="en-US" dirty="0"/>
          </a:p>
          <a:p>
            <a:r>
              <a:rPr lang="en-US" dirty="0"/>
              <a:t>When we make very heavy use of cached data without checking the back-end systems to make sure the data isn’t stale, we’re assuming that either</a:t>
            </a:r>
          </a:p>
          <a:p>
            <a:pPr>
              <a:buFont typeface="Wingdings" panose="05000000000000000000" pitchFamily="2" charset="2"/>
              <a:buChar char="Ø"/>
            </a:pPr>
            <a:r>
              <a:rPr lang="en-US" dirty="0"/>
              <a:t>  Cached items don’t become invalid, or</a:t>
            </a:r>
          </a:p>
          <a:p>
            <a:pPr>
              <a:buFont typeface="Wingdings" panose="05000000000000000000" pitchFamily="2" charset="2"/>
              <a:buChar char="Ø"/>
            </a:pPr>
            <a:r>
              <a:rPr lang="en-US" dirty="0"/>
              <a:t>  … staleness doesn’t matter: Nobody will notice.</a:t>
            </a:r>
          </a:p>
          <a:p>
            <a:endParaRPr lang="en-US" dirty="0"/>
          </a:p>
          <a:p>
            <a:r>
              <a:rPr lang="en-US" dirty="0"/>
              <a:t>CAP urges us to just go all-in on caching.</a:t>
            </a:r>
          </a:p>
        </p:txBody>
      </p:sp>
      <p:sp>
        <p:nvSpPr>
          <p:cNvPr id="4" name="Footer Placeholder 3">
            <a:extLst>
              <a:ext uri="{FF2B5EF4-FFF2-40B4-BE49-F238E27FC236}">
                <a16:creationId xmlns:a16="http://schemas.microsoft.com/office/drawing/2014/main" id="{8CB115DB-67F6-40D7-840D-72E157DAD96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7BFCD4C-5D24-454A-B5A7-241049DB2462}"/>
              </a:ext>
            </a:extLst>
          </p:cNvPr>
          <p:cNvSpPr>
            <a:spLocks noGrp="1"/>
          </p:cNvSpPr>
          <p:nvPr>
            <p:ph type="sldNum" sz="quarter" idx="12"/>
          </p:nvPr>
        </p:nvSpPr>
        <p:spPr/>
        <p:txBody>
          <a:bodyPr/>
          <a:lstStyle/>
          <a:p>
            <a:fld id="{3C974458-8A97-4835-BF79-1FB6D7856C21}" type="slidenum">
              <a:rPr lang="en-US" smtClean="0"/>
              <a:t>2</a:t>
            </a:fld>
            <a:endParaRPr lang="en-US"/>
          </a:p>
        </p:txBody>
      </p:sp>
      <p:pic>
        <p:nvPicPr>
          <p:cNvPr id="7" name="Picture 6">
            <a:extLst>
              <a:ext uri="{FF2B5EF4-FFF2-40B4-BE49-F238E27FC236}">
                <a16:creationId xmlns:a16="http://schemas.microsoft.com/office/drawing/2014/main" id="{626F8292-21CA-42EF-BB65-F910838EF55C}"/>
              </a:ext>
            </a:extLst>
          </p:cNvPr>
          <p:cNvPicPr>
            <a:picLocks noChangeAspect="1"/>
          </p:cNvPicPr>
          <p:nvPr/>
        </p:nvPicPr>
        <p:blipFill>
          <a:blip r:embed="rId3"/>
          <a:stretch>
            <a:fillRect/>
          </a:stretch>
        </p:blipFill>
        <p:spPr>
          <a:xfrm>
            <a:off x="9149142" y="4533900"/>
            <a:ext cx="2661858" cy="1775460"/>
          </a:xfrm>
          <a:prstGeom prst="rect">
            <a:avLst/>
          </a:prstGeom>
        </p:spPr>
      </p:pic>
    </p:spTree>
    <p:extLst>
      <p:ext uri="{BB962C8B-B14F-4D97-AF65-F5344CB8AC3E}">
        <p14:creationId xmlns:p14="http://schemas.microsoft.com/office/powerpoint/2010/main" val="1229388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C6D6D-77F6-418E-9CFB-CB1A4EAEEC85}"/>
              </a:ext>
            </a:extLst>
          </p:cNvPr>
          <p:cNvSpPr>
            <a:spLocks noGrp="1"/>
          </p:cNvSpPr>
          <p:nvPr>
            <p:ph type="title"/>
          </p:nvPr>
        </p:nvSpPr>
        <p:spPr/>
        <p:txBody>
          <a:bodyPr/>
          <a:lstStyle/>
          <a:p>
            <a:r>
              <a:rPr lang="en-US" dirty="0"/>
              <a:t>How does he define causality</a:t>
            </a:r>
          </a:p>
        </p:txBody>
      </p:sp>
      <p:sp>
        <p:nvSpPr>
          <p:cNvPr id="3" name="Content Placeholder 2">
            <a:extLst>
              <a:ext uri="{FF2B5EF4-FFF2-40B4-BE49-F238E27FC236}">
                <a16:creationId xmlns:a16="http://schemas.microsoft.com/office/drawing/2014/main" id="{42748FE6-CF47-4F8C-958C-7BA896C28C40}"/>
              </a:ext>
            </a:extLst>
          </p:cNvPr>
          <p:cNvSpPr>
            <a:spLocks noGrp="1"/>
          </p:cNvSpPr>
          <p:nvPr>
            <p:ph idx="1"/>
          </p:nvPr>
        </p:nvSpPr>
        <p:spPr/>
        <p:txBody>
          <a:bodyPr>
            <a:normAutofit/>
          </a:bodyPr>
          <a:lstStyle/>
          <a:p>
            <a:r>
              <a:rPr lang="en-US" dirty="0"/>
              <a:t>For Leslie, event A causes event B if there was a computation that somehow was triggered by A, and B was part of it.   Inspired by physics!</a:t>
            </a:r>
          </a:p>
          <a:p>
            <a:r>
              <a:rPr lang="en-US" dirty="0"/>
              <a:t>But this is hard to discover automatically.</a:t>
            </a:r>
          </a:p>
          <a:p>
            <a:r>
              <a:rPr lang="en-US" dirty="0"/>
              <a:t>Instead, Leslie focused on </a:t>
            </a:r>
            <a:r>
              <a:rPr lang="en-US" i="1" dirty="0"/>
              <a:t>potential </a:t>
            </a:r>
            <a:r>
              <a:rPr lang="en-US" dirty="0"/>
              <a:t>causality: A “might” have caused B.</a:t>
            </a:r>
          </a:p>
          <a:p>
            <a:endParaRPr lang="en-US" dirty="0"/>
          </a:p>
          <a:p>
            <a:r>
              <a:rPr lang="en-US" dirty="0"/>
              <a:t>Under what conditions is this possible?  </a:t>
            </a:r>
          </a:p>
          <a:p>
            <a:pPr>
              <a:buFont typeface="Wingdings" panose="05000000000000000000" pitchFamily="2" charset="2"/>
              <a:buChar char="Ø"/>
            </a:pPr>
            <a:r>
              <a:rPr lang="en-US" dirty="0"/>
              <a:t>  Somehow, </a:t>
            </a:r>
            <a:r>
              <a:rPr lang="en-US" i="1" dirty="0"/>
              <a:t>information must flow </a:t>
            </a:r>
            <a:r>
              <a:rPr lang="en-US" dirty="0"/>
              <a:t>from A to B.</a:t>
            </a:r>
          </a:p>
        </p:txBody>
      </p:sp>
      <p:sp>
        <p:nvSpPr>
          <p:cNvPr id="4" name="Footer Placeholder 3">
            <a:extLst>
              <a:ext uri="{FF2B5EF4-FFF2-40B4-BE49-F238E27FC236}">
                <a16:creationId xmlns:a16="http://schemas.microsoft.com/office/drawing/2014/main" id="{85BD4DFD-0E1F-4A05-B735-A0B46697BED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2B0C154-3B51-451A-9499-1788172D744D}"/>
              </a:ext>
            </a:extLst>
          </p:cNvPr>
          <p:cNvSpPr>
            <a:spLocks noGrp="1"/>
          </p:cNvSpPr>
          <p:nvPr>
            <p:ph type="sldNum" sz="quarter" idx="12"/>
          </p:nvPr>
        </p:nvSpPr>
        <p:spPr/>
        <p:txBody>
          <a:bodyPr/>
          <a:lstStyle/>
          <a:p>
            <a:fld id="{3C974458-8A97-4835-BF79-1FB6D7856C21}" type="slidenum">
              <a:rPr lang="en-US" smtClean="0"/>
              <a:t>20</a:t>
            </a:fld>
            <a:endParaRPr lang="en-US"/>
          </a:p>
        </p:txBody>
      </p:sp>
      <p:pic>
        <p:nvPicPr>
          <p:cNvPr id="6" name="Picture 5">
            <a:extLst>
              <a:ext uri="{FF2B5EF4-FFF2-40B4-BE49-F238E27FC236}">
                <a16:creationId xmlns:a16="http://schemas.microsoft.com/office/drawing/2014/main" id="{42B0C6D2-BE65-4C28-8732-834D3C3AE428}"/>
              </a:ext>
            </a:extLst>
          </p:cNvPr>
          <p:cNvPicPr>
            <a:picLocks noChangeAspect="1"/>
          </p:cNvPicPr>
          <p:nvPr/>
        </p:nvPicPr>
        <p:blipFill>
          <a:blip r:embed="rId3"/>
          <a:stretch>
            <a:fillRect/>
          </a:stretch>
        </p:blipFill>
        <p:spPr>
          <a:xfrm>
            <a:off x="9578276" y="202542"/>
            <a:ext cx="2332229" cy="2083458"/>
          </a:xfrm>
          <a:prstGeom prst="rect">
            <a:avLst/>
          </a:prstGeom>
        </p:spPr>
      </p:pic>
      <p:sp>
        <p:nvSpPr>
          <p:cNvPr id="7" name="TextBox 6">
            <a:extLst>
              <a:ext uri="{FF2B5EF4-FFF2-40B4-BE49-F238E27FC236}">
                <a16:creationId xmlns:a16="http://schemas.microsoft.com/office/drawing/2014/main" id="{9FF0D8A6-4DA9-450C-829F-91269CECBA51}"/>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308970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FC6FC-1AE6-4AAF-9B77-191B986DD4ED}"/>
              </a:ext>
            </a:extLst>
          </p:cNvPr>
          <p:cNvSpPr>
            <a:spLocks noGrp="1"/>
          </p:cNvSpPr>
          <p:nvPr>
            <p:ph type="title"/>
          </p:nvPr>
        </p:nvSpPr>
        <p:spPr/>
        <p:txBody>
          <a:bodyPr/>
          <a:lstStyle/>
          <a:p>
            <a:r>
              <a:rPr lang="en-US" dirty="0"/>
              <a:t>Notation for representing causality</a:t>
            </a:r>
          </a:p>
        </p:txBody>
      </p:sp>
      <p:sp>
        <p:nvSpPr>
          <p:cNvPr id="3" name="Content Placeholder 2">
            <a:extLst>
              <a:ext uri="{FF2B5EF4-FFF2-40B4-BE49-F238E27FC236}">
                <a16:creationId xmlns:a16="http://schemas.microsoft.com/office/drawing/2014/main" id="{B25737CE-6FA0-4B44-BF26-4AC6C3648455}"/>
              </a:ext>
            </a:extLst>
          </p:cNvPr>
          <p:cNvSpPr>
            <a:spLocks noGrp="1"/>
          </p:cNvSpPr>
          <p:nvPr>
            <p:ph idx="1"/>
          </p:nvPr>
        </p:nvSpPr>
        <p:spPr/>
        <p:txBody>
          <a:bodyPr/>
          <a:lstStyle/>
          <a:p>
            <a:r>
              <a:rPr lang="en-US" dirty="0"/>
              <a:t>Leslie proposes that we write A </a:t>
            </a:r>
            <a:r>
              <a:rPr lang="en-US" dirty="0">
                <a:sym typeface="Symbol" panose="05050102010706020507" pitchFamily="18" charset="2"/>
              </a:rPr>
              <a:t> B if A potentially caused B.</a:t>
            </a:r>
          </a:p>
          <a:p>
            <a:r>
              <a:rPr lang="en-US" dirty="0">
                <a:sym typeface="Symbol" panose="05050102010706020507" pitchFamily="18" charset="2"/>
              </a:rPr>
              <a:t>He suggests that we use the words “happened before” for </a:t>
            </a:r>
          </a:p>
          <a:p>
            <a:endParaRPr lang="en-US" dirty="0">
              <a:sym typeface="Symbol" panose="05050102010706020507" pitchFamily="18" charset="2"/>
            </a:endParaRPr>
          </a:p>
          <a:p>
            <a:r>
              <a:rPr lang="en-US" dirty="0">
                <a:sym typeface="Symbol" panose="05050102010706020507" pitchFamily="18" charset="2"/>
              </a:rPr>
              <a:t>Now the question arises: is  just a mathematical concept, or can we build a practical tool for tracking causality in real systems?</a:t>
            </a:r>
          </a:p>
          <a:p>
            <a:endParaRPr lang="en-US" dirty="0">
              <a:sym typeface="Symbol" panose="05050102010706020507" pitchFamily="18" charset="2"/>
            </a:endParaRPr>
          </a:p>
        </p:txBody>
      </p:sp>
      <p:sp>
        <p:nvSpPr>
          <p:cNvPr id="4" name="Footer Placeholder 3">
            <a:extLst>
              <a:ext uri="{FF2B5EF4-FFF2-40B4-BE49-F238E27FC236}">
                <a16:creationId xmlns:a16="http://schemas.microsoft.com/office/drawing/2014/main" id="{E737352F-E87A-4C6F-8B7D-522F2B6D77E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91256CE-61CC-468E-9DDC-829E86E974B7}"/>
              </a:ext>
            </a:extLst>
          </p:cNvPr>
          <p:cNvSpPr>
            <a:spLocks noGrp="1"/>
          </p:cNvSpPr>
          <p:nvPr>
            <p:ph type="sldNum" sz="quarter" idx="12"/>
          </p:nvPr>
        </p:nvSpPr>
        <p:spPr/>
        <p:txBody>
          <a:bodyPr/>
          <a:lstStyle/>
          <a:p>
            <a:fld id="{3C974458-8A97-4835-BF79-1FB6D7856C21}" type="slidenum">
              <a:rPr lang="en-US" smtClean="0"/>
              <a:t>21</a:t>
            </a:fld>
            <a:endParaRPr lang="en-US"/>
          </a:p>
        </p:txBody>
      </p:sp>
      <p:sp>
        <p:nvSpPr>
          <p:cNvPr id="6" name="TextBox 5">
            <a:extLst>
              <a:ext uri="{FF2B5EF4-FFF2-40B4-BE49-F238E27FC236}">
                <a16:creationId xmlns:a16="http://schemas.microsoft.com/office/drawing/2014/main" id="{4EF81F14-CA97-4884-BFFA-ACC5009B23CD}"/>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035628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0A01-63DA-47A9-8FB1-EFF70E02C318}"/>
              </a:ext>
            </a:extLst>
          </p:cNvPr>
          <p:cNvSpPr>
            <a:spLocks noGrp="1"/>
          </p:cNvSpPr>
          <p:nvPr>
            <p:ph type="title"/>
          </p:nvPr>
        </p:nvSpPr>
        <p:spPr/>
        <p:txBody>
          <a:bodyPr/>
          <a:lstStyle/>
          <a:p>
            <a:r>
              <a:rPr lang="en-US" dirty="0"/>
              <a:t>Tracking  A </a:t>
            </a:r>
            <a:r>
              <a:rPr lang="en-US" dirty="0">
                <a:sym typeface="Symbol" panose="05050102010706020507" pitchFamily="18" charset="2"/>
              </a:rPr>
              <a:t> B</a:t>
            </a:r>
            <a:endParaRPr lang="en-US" dirty="0"/>
          </a:p>
        </p:txBody>
      </p:sp>
      <p:sp>
        <p:nvSpPr>
          <p:cNvPr id="3" name="Content Placeholder 2">
            <a:extLst>
              <a:ext uri="{FF2B5EF4-FFF2-40B4-BE49-F238E27FC236}">
                <a16:creationId xmlns:a16="http://schemas.microsoft.com/office/drawing/2014/main" id="{CFD33698-854F-4FB0-8E60-FB38C4077963}"/>
              </a:ext>
            </a:extLst>
          </p:cNvPr>
          <p:cNvSpPr>
            <a:spLocks noGrp="1"/>
          </p:cNvSpPr>
          <p:nvPr>
            <p:ph idx="1"/>
          </p:nvPr>
        </p:nvSpPr>
        <p:spPr/>
        <p:txBody>
          <a:bodyPr>
            <a:normAutofit/>
          </a:bodyPr>
          <a:lstStyle/>
          <a:p>
            <a:r>
              <a:rPr lang="en-US" dirty="0"/>
              <a:t>Leslie first considered normal clocks.  But they don’t track </a:t>
            </a:r>
            <a:r>
              <a:rPr lang="en-US" dirty="0">
                <a:sym typeface="Symbol" panose="05050102010706020507" pitchFamily="18" charset="2"/>
              </a:rPr>
              <a:t></a:t>
            </a:r>
          </a:p>
          <a:p>
            <a:pPr>
              <a:buFont typeface="Wingdings" panose="05000000000000000000" pitchFamily="2" charset="2"/>
              <a:buChar char="Ø"/>
            </a:pPr>
            <a:r>
              <a:rPr lang="en-US" dirty="0">
                <a:sym typeface="Symbol" panose="05050102010706020507" pitchFamily="18" charset="2"/>
              </a:rPr>
              <a:t>  Here, he took his inspiration from Einstein (relativity)!  </a:t>
            </a:r>
          </a:p>
          <a:p>
            <a:pPr>
              <a:buFont typeface="Wingdings" panose="05000000000000000000" pitchFamily="2" charset="2"/>
              <a:buChar char="Ø"/>
            </a:pPr>
            <a:r>
              <a:rPr lang="en-US" dirty="0">
                <a:sym typeface="Symbol" panose="05050102010706020507" pitchFamily="18" charset="2"/>
              </a:rPr>
              <a:t>  “</a:t>
            </a:r>
            <a:r>
              <a:rPr lang="en-US" i="1" dirty="0">
                <a:sym typeface="Symbol" panose="05050102010706020507" pitchFamily="18" charset="2"/>
              </a:rPr>
              <a:t>Time is an illusion.”</a:t>
            </a:r>
          </a:p>
          <a:p>
            <a:pPr marL="0" indent="0">
              <a:buNone/>
            </a:pPr>
            <a:endParaRPr lang="en-US" dirty="0">
              <a:sym typeface="Symbol" panose="05050102010706020507" pitchFamily="18" charset="2"/>
            </a:endParaRPr>
          </a:p>
          <a:p>
            <a:pPr marL="0" indent="0">
              <a:buNone/>
            </a:pPr>
            <a:r>
              <a:rPr lang="en-US" dirty="0"/>
              <a:t>So Leslie asked: “Can we build a new kind of “causal clock”? Desired:</a:t>
            </a:r>
          </a:p>
          <a:p>
            <a:pPr>
              <a:buFont typeface="Wingdings" panose="05000000000000000000" pitchFamily="2" charset="2"/>
              <a:buChar char="Ø"/>
            </a:pPr>
            <a:r>
              <a:rPr lang="en-US" dirty="0"/>
              <a:t>  If A </a:t>
            </a:r>
            <a:r>
              <a:rPr lang="en-US" dirty="0">
                <a:sym typeface="Symbol" panose="05050102010706020507" pitchFamily="18" charset="2"/>
              </a:rPr>
              <a:t> B, then </a:t>
            </a:r>
            <a:r>
              <a:rPr lang="en-US" dirty="0" err="1">
                <a:sym typeface="Symbol" panose="05050102010706020507" pitchFamily="18" charset="2"/>
              </a:rPr>
              <a:t>CausalClock</a:t>
            </a:r>
            <a:r>
              <a:rPr lang="en-US" dirty="0">
                <a:sym typeface="Symbol" panose="05050102010706020507" pitchFamily="18" charset="2"/>
              </a:rPr>
              <a:t>(A) &lt; </a:t>
            </a:r>
            <a:r>
              <a:rPr lang="en-US" dirty="0" err="1">
                <a:sym typeface="Symbol" panose="05050102010706020507" pitchFamily="18" charset="2"/>
              </a:rPr>
              <a:t>CausalClock</a:t>
            </a:r>
            <a:r>
              <a:rPr lang="en-US" dirty="0">
                <a:sym typeface="Symbol" panose="05050102010706020507" pitchFamily="18" charset="2"/>
              </a:rPr>
              <a:t>(B)</a:t>
            </a:r>
          </a:p>
          <a:p>
            <a:pPr>
              <a:buFont typeface="Wingdings" panose="05000000000000000000" pitchFamily="2" charset="2"/>
              <a:buChar char="Ø"/>
            </a:pPr>
            <a:r>
              <a:rPr lang="en-US" dirty="0">
                <a:sym typeface="Symbol" panose="05050102010706020507" pitchFamily="18" charset="2"/>
              </a:rPr>
              <a:t>  If </a:t>
            </a:r>
            <a:r>
              <a:rPr lang="en-US" dirty="0" err="1">
                <a:sym typeface="Symbol" panose="05050102010706020507" pitchFamily="18" charset="2"/>
              </a:rPr>
              <a:t>CausalClock</a:t>
            </a:r>
            <a:r>
              <a:rPr lang="en-US" dirty="0">
                <a:sym typeface="Symbol" panose="05050102010706020507" pitchFamily="18" charset="2"/>
              </a:rPr>
              <a:t>(A) &lt; </a:t>
            </a:r>
            <a:r>
              <a:rPr lang="en-US" dirty="0" err="1">
                <a:sym typeface="Symbol" panose="05050102010706020507" pitchFamily="18" charset="2"/>
              </a:rPr>
              <a:t>CausalClock</a:t>
            </a:r>
            <a:r>
              <a:rPr lang="en-US" dirty="0">
                <a:sym typeface="Symbol" panose="05050102010706020507" pitchFamily="18" charset="2"/>
              </a:rPr>
              <a:t>(B), then A  B</a:t>
            </a:r>
            <a:endParaRPr lang="en-US" dirty="0"/>
          </a:p>
        </p:txBody>
      </p:sp>
      <p:sp>
        <p:nvSpPr>
          <p:cNvPr id="4" name="Footer Placeholder 3">
            <a:extLst>
              <a:ext uri="{FF2B5EF4-FFF2-40B4-BE49-F238E27FC236}">
                <a16:creationId xmlns:a16="http://schemas.microsoft.com/office/drawing/2014/main" id="{963C6DD5-3A90-417B-A3ED-29AD0B1AA20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F5292B7-4908-482F-B59A-FF01FC672DD5}"/>
              </a:ext>
            </a:extLst>
          </p:cNvPr>
          <p:cNvSpPr>
            <a:spLocks noGrp="1"/>
          </p:cNvSpPr>
          <p:nvPr>
            <p:ph type="sldNum" sz="quarter" idx="12"/>
          </p:nvPr>
        </p:nvSpPr>
        <p:spPr/>
        <p:txBody>
          <a:bodyPr/>
          <a:lstStyle/>
          <a:p>
            <a:fld id="{3C974458-8A97-4835-BF79-1FB6D7856C21}" type="slidenum">
              <a:rPr lang="en-US" smtClean="0"/>
              <a:t>22</a:t>
            </a:fld>
            <a:endParaRPr lang="en-US"/>
          </a:p>
        </p:txBody>
      </p:sp>
      <p:sp>
        <p:nvSpPr>
          <p:cNvPr id="6" name="TextBox 5">
            <a:extLst>
              <a:ext uri="{FF2B5EF4-FFF2-40B4-BE49-F238E27FC236}">
                <a16:creationId xmlns:a16="http://schemas.microsoft.com/office/drawing/2014/main" id="{9D087D30-0F89-491F-9967-047254031273}"/>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pic>
        <p:nvPicPr>
          <p:cNvPr id="8" name="Picture 7">
            <a:extLst>
              <a:ext uri="{FF2B5EF4-FFF2-40B4-BE49-F238E27FC236}">
                <a16:creationId xmlns:a16="http://schemas.microsoft.com/office/drawing/2014/main" id="{CE28694C-7938-4C4C-8A8A-91B91CD23C1E}"/>
              </a:ext>
            </a:extLst>
          </p:cNvPr>
          <p:cNvPicPr>
            <a:picLocks noChangeAspect="1"/>
          </p:cNvPicPr>
          <p:nvPr/>
        </p:nvPicPr>
        <p:blipFill>
          <a:blip r:embed="rId3"/>
          <a:stretch>
            <a:fillRect/>
          </a:stretch>
        </p:blipFill>
        <p:spPr>
          <a:xfrm>
            <a:off x="9632976" y="125505"/>
            <a:ext cx="2408714" cy="1806536"/>
          </a:xfrm>
          <a:prstGeom prst="rect">
            <a:avLst/>
          </a:prstGeom>
        </p:spPr>
      </p:pic>
      <p:pic>
        <p:nvPicPr>
          <p:cNvPr id="9" name="Picture 8">
            <a:extLst>
              <a:ext uri="{FF2B5EF4-FFF2-40B4-BE49-F238E27FC236}">
                <a16:creationId xmlns:a16="http://schemas.microsoft.com/office/drawing/2014/main" id="{64C004E1-600A-4926-BF9C-77CDCD59B0E3}"/>
              </a:ext>
            </a:extLst>
          </p:cNvPr>
          <p:cNvPicPr>
            <a:picLocks noChangeAspect="1"/>
          </p:cNvPicPr>
          <p:nvPr/>
        </p:nvPicPr>
        <p:blipFill>
          <a:blip r:embed="rId4"/>
          <a:stretch>
            <a:fillRect/>
          </a:stretch>
        </p:blipFill>
        <p:spPr>
          <a:xfrm>
            <a:off x="8448285" y="423872"/>
            <a:ext cx="954001" cy="1346825"/>
          </a:xfrm>
          <a:prstGeom prst="rect">
            <a:avLst/>
          </a:prstGeom>
        </p:spPr>
      </p:pic>
    </p:spTree>
    <p:extLst>
      <p:ext uri="{BB962C8B-B14F-4D97-AF65-F5344CB8AC3E}">
        <p14:creationId xmlns:p14="http://schemas.microsoft.com/office/powerpoint/2010/main" val="1726269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32C84-9CB6-4304-B279-00E91BF527C9}"/>
              </a:ext>
            </a:extLst>
          </p:cNvPr>
          <p:cNvSpPr>
            <a:spLocks noGrp="1"/>
          </p:cNvSpPr>
          <p:nvPr>
            <p:ph type="title"/>
          </p:nvPr>
        </p:nvSpPr>
        <p:spPr/>
        <p:txBody>
          <a:bodyPr/>
          <a:lstStyle/>
          <a:p>
            <a:r>
              <a:rPr lang="en-US" dirty="0"/>
              <a:t>Developing a solution</a:t>
            </a:r>
          </a:p>
        </p:txBody>
      </p:sp>
      <p:sp>
        <p:nvSpPr>
          <p:cNvPr id="3" name="Content Placeholder 2">
            <a:extLst>
              <a:ext uri="{FF2B5EF4-FFF2-40B4-BE49-F238E27FC236}">
                <a16:creationId xmlns:a16="http://schemas.microsoft.com/office/drawing/2014/main" id="{77A6E3D2-B921-4205-9719-FBFE79FD668D}"/>
              </a:ext>
            </a:extLst>
          </p:cNvPr>
          <p:cNvSpPr>
            <a:spLocks noGrp="1"/>
          </p:cNvSpPr>
          <p:nvPr>
            <p:ph idx="1"/>
          </p:nvPr>
        </p:nvSpPr>
        <p:spPr/>
        <p:txBody>
          <a:bodyPr/>
          <a:lstStyle/>
          <a:p>
            <a:r>
              <a:rPr lang="en-US" dirty="0"/>
              <a:t>Suppose that every computer (P, Q, …) has a local, private integer</a:t>
            </a:r>
          </a:p>
          <a:p>
            <a:r>
              <a:rPr lang="en-US" dirty="0"/>
              <a:t>Call these </a:t>
            </a:r>
            <a:r>
              <a:rPr lang="en-US" dirty="0" err="1"/>
              <a:t>CausalClock</a:t>
            </a:r>
            <a:r>
              <a:rPr lang="en-US" baseline="-25000" dirty="0" err="1"/>
              <a:t>P</a:t>
            </a:r>
            <a:r>
              <a:rPr lang="en-US" baseline="-25000" dirty="0"/>
              <a:t> </a:t>
            </a:r>
            <a:r>
              <a:rPr lang="en-US" dirty="0"/>
              <a:t>and </a:t>
            </a:r>
            <a:r>
              <a:rPr lang="en-US" dirty="0" err="1"/>
              <a:t>CausalClock</a:t>
            </a:r>
            <a:r>
              <a:rPr lang="en-US" baseline="-25000" dirty="0" err="1"/>
              <a:t>Q</a:t>
            </a:r>
            <a:r>
              <a:rPr lang="en-US" baseline="-25000" dirty="0"/>
              <a:t> </a:t>
            </a:r>
            <a:r>
              <a:rPr lang="en-US" dirty="0"/>
              <a:t>etc.</a:t>
            </a:r>
          </a:p>
          <a:p>
            <a:r>
              <a:rPr lang="en-US" dirty="0"/>
              <a:t>Each time something happens, increment the clock.</a:t>
            </a:r>
          </a:p>
          <a:p>
            <a:pPr>
              <a:buFont typeface="Wingdings" panose="05000000000000000000" pitchFamily="2" charset="2"/>
              <a:buChar char="Ø"/>
            </a:pPr>
            <a:r>
              <a:rPr lang="en-US" dirty="0"/>
              <a:t> Now, if A and B happen at P, the </a:t>
            </a:r>
            <a:r>
              <a:rPr lang="en-US" dirty="0" err="1"/>
              <a:t>CausalClock</a:t>
            </a:r>
            <a:r>
              <a:rPr lang="en-US" baseline="-25000" dirty="0" err="1"/>
              <a:t>P</a:t>
            </a:r>
            <a:r>
              <a:rPr lang="en-US" dirty="0"/>
              <a:t> can tell us that A </a:t>
            </a:r>
            <a:r>
              <a:rPr lang="en-US" dirty="0">
                <a:sym typeface="Symbol" panose="05050102010706020507" pitchFamily="18" charset="2"/>
              </a:rPr>
              <a:t> B.</a:t>
            </a:r>
          </a:p>
          <a:p>
            <a:pPr>
              <a:buFont typeface="Wingdings" panose="05000000000000000000" pitchFamily="2" charset="2"/>
              <a:buChar char="Ø"/>
            </a:pPr>
            <a:r>
              <a:rPr lang="en-US" dirty="0">
                <a:sym typeface="Symbol" panose="05050102010706020507" pitchFamily="18" charset="2"/>
              </a:rPr>
              <a:t> But what if A is on machine P, and B happens on Q?</a:t>
            </a:r>
            <a:endParaRPr lang="en-US" dirty="0"/>
          </a:p>
        </p:txBody>
      </p:sp>
      <p:sp>
        <p:nvSpPr>
          <p:cNvPr id="4" name="Footer Placeholder 3">
            <a:extLst>
              <a:ext uri="{FF2B5EF4-FFF2-40B4-BE49-F238E27FC236}">
                <a16:creationId xmlns:a16="http://schemas.microsoft.com/office/drawing/2014/main" id="{29363C23-A91B-4B83-98D1-423A6E324DD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4C1967E3-7792-4C75-8059-9458136D5878}"/>
              </a:ext>
            </a:extLst>
          </p:cNvPr>
          <p:cNvSpPr>
            <a:spLocks noGrp="1"/>
          </p:cNvSpPr>
          <p:nvPr>
            <p:ph type="sldNum" sz="quarter" idx="12"/>
          </p:nvPr>
        </p:nvSpPr>
        <p:spPr/>
        <p:txBody>
          <a:bodyPr/>
          <a:lstStyle/>
          <a:p>
            <a:fld id="{3C974458-8A97-4835-BF79-1FB6D7856C21}" type="slidenum">
              <a:rPr lang="en-US" smtClean="0"/>
              <a:t>23</a:t>
            </a:fld>
            <a:endParaRPr lang="en-US"/>
          </a:p>
        </p:txBody>
      </p:sp>
      <p:sp>
        <p:nvSpPr>
          <p:cNvPr id="6" name="TextBox 5">
            <a:extLst>
              <a:ext uri="{FF2B5EF4-FFF2-40B4-BE49-F238E27FC236}">
                <a16:creationId xmlns:a16="http://schemas.microsoft.com/office/drawing/2014/main" id="{063D6575-B2FE-4AD8-9A37-5EAE0137655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820389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081D4-77E8-4435-9194-6473DAB1977B}"/>
              </a:ext>
            </a:extLst>
          </p:cNvPr>
          <p:cNvSpPr>
            <a:spLocks noGrp="1"/>
          </p:cNvSpPr>
          <p:nvPr>
            <p:ph type="title"/>
          </p:nvPr>
        </p:nvSpPr>
        <p:spPr/>
        <p:txBody>
          <a:bodyPr/>
          <a:lstStyle/>
          <a:p>
            <a:r>
              <a:rPr lang="en-US" dirty="0"/>
              <a:t>A space-time Diagram for this case</a:t>
            </a:r>
          </a:p>
        </p:txBody>
      </p:sp>
      <p:sp>
        <p:nvSpPr>
          <p:cNvPr id="4" name="Footer Placeholder 3">
            <a:extLst>
              <a:ext uri="{FF2B5EF4-FFF2-40B4-BE49-F238E27FC236}">
                <a16:creationId xmlns:a16="http://schemas.microsoft.com/office/drawing/2014/main" id="{2E45BC66-4767-4465-8BCA-DF1A326F800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B974E50-6972-4AFD-91AB-2272FAFF2847}"/>
              </a:ext>
            </a:extLst>
          </p:cNvPr>
          <p:cNvSpPr>
            <a:spLocks noGrp="1"/>
          </p:cNvSpPr>
          <p:nvPr>
            <p:ph type="sldNum" sz="quarter" idx="12"/>
          </p:nvPr>
        </p:nvSpPr>
        <p:spPr/>
        <p:txBody>
          <a:bodyPr/>
          <a:lstStyle/>
          <a:p>
            <a:fld id="{3C974458-8A97-4835-BF79-1FB6D7856C21}" type="slidenum">
              <a:rPr lang="en-US" smtClean="0"/>
              <a:t>24</a:t>
            </a:fld>
            <a:endParaRPr lang="en-US"/>
          </a:p>
        </p:txBody>
      </p:sp>
      <p:cxnSp>
        <p:nvCxnSpPr>
          <p:cNvPr id="7" name="Straight Arrow Connector 6">
            <a:extLst>
              <a:ext uri="{FF2B5EF4-FFF2-40B4-BE49-F238E27FC236}">
                <a16:creationId xmlns:a16="http://schemas.microsoft.com/office/drawing/2014/main" id="{76405A00-4355-4D58-BFB0-F3DAE55122EF}"/>
              </a:ext>
            </a:extLst>
          </p:cNvPr>
          <p:cNvCxnSpPr/>
          <p:nvPr/>
        </p:nvCxnSpPr>
        <p:spPr>
          <a:xfrm>
            <a:off x="1615736" y="3071674"/>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27388E-77E1-48F5-97B9-61200EB95548}"/>
              </a:ext>
            </a:extLst>
          </p:cNvPr>
          <p:cNvCxnSpPr/>
          <p:nvPr/>
        </p:nvCxnSpPr>
        <p:spPr>
          <a:xfrm>
            <a:off x="1615736" y="4777666"/>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92F575-C27B-42FC-B452-0252F892186B}"/>
              </a:ext>
            </a:extLst>
          </p:cNvPr>
          <p:cNvSpPr txBox="1"/>
          <p:nvPr/>
        </p:nvSpPr>
        <p:spPr>
          <a:xfrm>
            <a:off x="1024128" y="2840854"/>
            <a:ext cx="520587" cy="369332"/>
          </a:xfrm>
          <a:prstGeom prst="rect">
            <a:avLst/>
          </a:prstGeom>
          <a:noFill/>
        </p:spPr>
        <p:txBody>
          <a:bodyPr wrap="square" rtlCol="0">
            <a:spAutoFit/>
          </a:bodyPr>
          <a:lstStyle/>
          <a:p>
            <a:pPr algn="r"/>
            <a:r>
              <a:rPr lang="en-US" b="1" dirty="0"/>
              <a:t>P</a:t>
            </a:r>
          </a:p>
        </p:txBody>
      </p:sp>
      <p:sp>
        <p:nvSpPr>
          <p:cNvPr id="10" name="TextBox 9">
            <a:extLst>
              <a:ext uri="{FF2B5EF4-FFF2-40B4-BE49-F238E27FC236}">
                <a16:creationId xmlns:a16="http://schemas.microsoft.com/office/drawing/2014/main" id="{E411E6E0-2D9A-4BA5-8D1B-FADE2A0475B8}"/>
              </a:ext>
            </a:extLst>
          </p:cNvPr>
          <p:cNvSpPr txBox="1"/>
          <p:nvPr/>
        </p:nvSpPr>
        <p:spPr>
          <a:xfrm>
            <a:off x="1095149" y="4593000"/>
            <a:ext cx="520587" cy="369332"/>
          </a:xfrm>
          <a:prstGeom prst="rect">
            <a:avLst/>
          </a:prstGeom>
          <a:noFill/>
        </p:spPr>
        <p:txBody>
          <a:bodyPr wrap="square" rtlCol="0">
            <a:spAutoFit/>
          </a:bodyPr>
          <a:lstStyle/>
          <a:p>
            <a:pPr algn="r"/>
            <a:r>
              <a:rPr lang="en-US" b="1" dirty="0"/>
              <a:t>Q</a:t>
            </a:r>
          </a:p>
        </p:txBody>
      </p:sp>
      <p:sp>
        <p:nvSpPr>
          <p:cNvPr id="11" name="TextBox 10">
            <a:extLst>
              <a:ext uri="{FF2B5EF4-FFF2-40B4-BE49-F238E27FC236}">
                <a16:creationId xmlns:a16="http://schemas.microsoft.com/office/drawing/2014/main" id="{B3C7C9D8-4550-4F4B-BDAF-435BB6780833}"/>
              </a:ext>
            </a:extLst>
          </p:cNvPr>
          <p:cNvSpPr txBox="1"/>
          <p:nvPr/>
        </p:nvSpPr>
        <p:spPr>
          <a:xfrm>
            <a:off x="2605833" y="2660828"/>
            <a:ext cx="520587" cy="369332"/>
          </a:xfrm>
          <a:prstGeom prst="rect">
            <a:avLst/>
          </a:prstGeom>
          <a:noFill/>
        </p:spPr>
        <p:txBody>
          <a:bodyPr wrap="square" rtlCol="0">
            <a:spAutoFit/>
          </a:bodyPr>
          <a:lstStyle/>
          <a:p>
            <a:pPr algn="r"/>
            <a:r>
              <a:rPr lang="en-US" b="1" dirty="0"/>
              <a:t>A</a:t>
            </a:r>
          </a:p>
        </p:txBody>
      </p:sp>
      <p:sp>
        <p:nvSpPr>
          <p:cNvPr id="12" name="TextBox 11">
            <a:extLst>
              <a:ext uri="{FF2B5EF4-FFF2-40B4-BE49-F238E27FC236}">
                <a16:creationId xmlns:a16="http://schemas.microsoft.com/office/drawing/2014/main" id="{1978CC79-2985-4557-9F15-0E0F864CEB36}"/>
              </a:ext>
            </a:extLst>
          </p:cNvPr>
          <p:cNvSpPr txBox="1"/>
          <p:nvPr/>
        </p:nvSpPr>
        <p:spPr>
          <a:xfrm>
            <a:off x="8022691" y="4340148"/>
            <a:ext cx="520587" cy="369332"/>
          </a:xfrm>
          <a:prstGeom prst="rect">
            <a:avLst/>
          </a:prstGeom>
          <a:noFill/>
        </p:spPr>
        <p:txBody>
          <a:bodyPr wrap="square" rtlCol="0">
            <a:spAutoFit/>
          </a:bodyPr>
          <a:lstStyle/>
          <a:p>
            <a:pPr algn="r"/>
            <a:r>
              <a:rPr lang="en-US" b="1" dirty="0"/>
              <a:t>B</a:t>
            </a:r>
          </a:p>
        </p:txBody>
      </p:sp>
      <p:cxnSp>
        <p:nvCxnSpPr>
          <p:cNvPr id="14" name="Straight Arrow Connector 13">
            <a:extLst>
              <a:ext uri="{FF2B5EF4-FFF2-40B4-BE49-F238E27FC236}">
                <a16:creationId xmlns:a16="http://schemas.microsoft.com/office/drawing/2014/main" id="{97FEE985-1797-49FB-B2BE-05244084D211}"/>
              </a:ext>
            </a:extLst>
          </p:cNvPr>
          <p:cNvCxnSpPr/>
          <p:nvPr/>
        </p:nvCxnSpPr>
        <p:spPr>
          <a:xfrm>
            <a:off x="4332303" y="3071674"/>
            <a:ext cx="2405848" cy="170599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A2C1FA6-9F13-4C0E-958F-299E6AE6A46A}"/>
              </a:ext>
            </a:extLst>
          </p:cNvPr>
          <p:cNvSpPr txBox="1"/>
          <p:nvPr/>
        </p:nvSpPr>
        <p:spPr>
          <a:xfrm>
            <a:off x="3283658" y="2681585"/>
            <a:ext cx="1559274" cy="369332"/>
          </a:xfrm>
          <a:prstGeom prst="rect">
            <a:avLst/>
          </a:prstGeom>
          <a:noFill/>
        </p:spPr>
        <p:txBody>
          <a:bodyPr wrap="square" rtlCol="0">
            <a:spAutoFit/>
          </a:bodyPr>
          <a:lstStyle/>
          <a:p>
            <a:pPr algn="r"/>
            <a:r>
              <a:rPr lang="en-US" b="1" dirty="0"/>
              <a:t>P sends M</a:t>
            </a:r>
          </a:p>
        </p:txBody>
      </p:sp>
      <p:sp>
        <p:nvSpPr>
          <p:cNvPr id="16" name="TextBox 15">
            <a:extLst>
              <a:ext uri="{FF2B5EF4-FFF2-40B4-BE49-F238E27FC236}">
                <a16:creationId xmlns:a16="http://schemas.microsoft.com/office/drawing/2014/main" id="{F19E5981-B518-4F43-9033-768C7024C1F6}"/>
              </a:ext>
            </a:extLst>
          </p:cNvPr>
          <p:cNvSpPr txBox="1"/>
          <p:nvPr/>
        </p:nvSpPr>
        <p:spPr>
          <a:xfrm>
            <a:off x="6443945" y="4408334"/>
            <a:ext cx="1559274" cy="369332"/>
          </a:xfrm>
          <a:prstGeom prst="rect">
            <a:avLst/>
          </a:prstGeom>
          <a:noFill/>
        </p:spPr>
        <p:txBody>
          <a:bodyPr wrap="square" rtlCol="0">
            <a:spAutoFit/>
          </a:bodyPr>
          <a:lstStyle/>
          <a:p>
            <a:pPr algn="r"/>
            <a:r>
              <a:rPr lang="en-US" b="1" dirty="0"/>
              <a:t>Q receives M</a:t>
            </a:r>
          </a:p>
        </p:txBody>
      </p:sp>
      <p:sp>
        <p:nvSpPr>
          <p:cNvPr id="17" name="Star: 5 Points 16">
            <a:extLst>
              <a:ext uri="{FF2B5EF4-FFF2-40B4-BE49-F238E27FC236}">
                <a16:creationId xmlns:a16="http://schemas.microsoft.com/office/drawing/2014/main" id="{B34DF30A-D6A9-45F1-BC9C-353460E708D1}"/>
              </a:ext>
            </a:extLst>
          </p:cNvPr>
          <p:cNvSpPr/>
          <p:nvPr/>
        </p:nvSpPr>
        <p:spPr>
          <a:xfrm>
            <a:off x="2809783"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BCE575E2-3092-4C21-9E78-53F324E62964}"/>
              </a:ext>
            </a:extLst>
          </p:cNvPr>
          <p:cNvSpPr/>
          <p:nvPr/>
        </p:nvSpPr>
        <p:spPr>
          <a:xfrm>
            <a:off x="8282985" y="4641294"/>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C207CC-3F1B-4C6A-BA34-B2479B89F7D2}"/>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
        <p:nvSpPr>
          <p:cNvPr id="20" name="Star: 5 Points 16">
            <a:extLst>
              <a:ext uri="{FF2B5EF4-FFF2-40B4-BE49-F238E27FC236}">
                <a16:creationId xmlns:a16="http://schemas.microsoft.com/office/drawing/2014/main" id="{B34DF30A-D6A9-45F1-BC9C-353460E708D1}"/>
              </a:ext>
            </a:extLst>
          </p:cNvPr>
          <p:cNvSpPr/>
          <p:nvPr/>
        </p:nvSpPr>
        <p:spPr>
          <a:xfrm>
            <a:off x="2237289"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3C7C9D8-4550-4F4B-BDAF-435BB6780833}"/>
              </a:ext>
            </a:extLst>
          </p:cNvPr>
          <p:cNvSpPr txBox="1"/>
          <p:nvPr/>
        </p:nvSpPr>
        <p:spPr>
          <a:xfrm>
            <a:off x="2006627" y="2610010"/>
            <a:ext cx="520587" cy="369332"/>
          </a:xfrm>
          <a:prstGeom prst="rect">
            <a:avLst/>
          </a:prstGeom>
          <a:noFill/>
        </p:spPr>
        <p:txBody>
          <a:bodyPr wrap="square" rtlCol="0">
            <a:spAutoFit/>
          </a:bodyPr>
          <a:lstStyle/>
          <a:p>
            <a:pPr algn="r"/>
            <a:r>
              <a:rPr lang="en-US" dirty="0"/>
              <a:t>X</a:t>
            </a:r>
          </a:p>
        </p:txBody>
      </p:sp>
    </p:spTree>
    <p:extLst>
      <p:ext uri="{BB962C8B-B14F-4D97-AF65-F5344CB8AC3E}">
        <p14:creationId xmlns:p14="http://schemas.microsoft.com/office/powerpoint/2010/main" val="94556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081D4-77E8-4435-9194-6473DAB1977B}"/>
              </a:ext>
            </a:extLst>
          </p:cNvPr>
          <p:cNvSpPr>
            <a:spLocks noGrp="1"/>
          </p:cNvSpPr>
          <p:nvPr>
            <p:ph type="title"/>
          </p:nvPr>
        </p:nvSpPr>
        <p:spPr/>
        <p:txBody>
          <a:bodyPr/>
          <a:lstStyle/>
          <a:p>
            <a:r>
              <a:rPr lang="en-US" dirty="0"/>
              <a:t>A space-time Diagram for this case</a:t>
            </a:r>
          </a:p>
        </p:txBody>
      </p:sp>
      <p:sp>
        <p:nvSpPr>
          <p:cNvPr id="13" name="Content Placeholder 12">
            <a:extLst>
              <a:ext uri="{FF2B5EF4-FFF2-40B4-BE49-F238E27FC236}">
                <a16:creationId xmlns:a16="http://schemas.microsoft.com/office/drawing/2014/main" id="{36290EAE-9C2E-4E74-BE9F-1B9EBD20EA9A}"/>
              </a:ext>
            </a:extLst>
          </p:cNvPr>
          <p:cNvSpPr>
            <a:spLocks noGrp="1"/>
          </p:cNvSpPr>
          <p:nvPr>
            <p:ph idx="1"/>
          </p:nvPr>
        </p:nvSpPr>
        <p:spPr>
          <a:xfrm>
            <a:off x="1024128" y="2015231"/>
            <a:ext cx="10786872" cy="4294129"/>
          </a:xfrm>
        </p:spPr>
        <p:txBody>
          <a:bodyPr>
            <a:normAutofit fontScale="92500" lnSpcReduction="10000"/>
          </a:bodyPr>
          <a:lstStyle/>
          <a:p>
            <a:r>
              <a:rPr lang="en-US" dirty="0"/>
              <a:t>Uncoordinated counters don’t solve our problem</a:t>
            </a:r>
          </a:p>
          <a:p>
            <a:endParaRPr lang="en-US" dirty="0"/>
          </a:p>
          <a:p>
            <a:endParaRPr lang="en-US" dirty="0"/>
          </a:p>
          <a:p>
            <a:endParaRPr lang="en-US" dirty="0"/>
          </a:p>
          <a:p>
            <a:endParaRPr lang="en-US" dirty="0"/>
          </a:p>
          <a:p>
            <a:endParaRPr lang="en-US" dirty="0"/>
          </a:p>
          <a:p>
            <a:endParaRPr lang="en-US" dirty="0"/>
          </a:p>
          <a:p>
            <a:pPr marL="0" indent="0">
              <a:buNone/>
            </a:pPr>
            <a:r>
              <a:rPr lang="en-US" dirty="0"/>
              <a:t>Here, A and B end up with the identical Time, so we incorrectly conclude </a:t>
            </a:r>
            <a:br>
              <a:rPr lang="en-US" dirty="0"/>
            </a:br>
            <a:r>
              <a:rPr lang="en-US" dirty="0"/>
              <a:t>that A did not </a:t>
            </a:r>
            <a:r>
              <a:rPr lang="en-US" i="1" dirty="0"/>
              <a:t>happen before </a:t>
            </a:r>
            <a:r>
              <a:rPr lang="en-US" dirty="0"/>
              <a:t>B</a:t>
            </a:r>
          </a:p>
        </p:txBody>
      </p:sp>
      <p:sp>
        <p:nvSpPr>
          <p:cNvPr id="4" name="Footer Placeholder 3">
            <a:extLst>
              <a:ext uri="{FF2B5EF4-FFF2-40B4-BE49-F238E27FC236}">
                <a16:creationId xmlns:a16="http://schemas.microsoft.com/office/drawing/2014/main" id="{2E45BC66-4767-4465-8BCA-DF1A326F800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B974E50-6972-4AFD-91AB-2272FAFF2847}"/>
              </a:ext>
            </a:extLst>
          </p:cNvPr>
          <p:cNvSpPr>
            <a:spLocks noGrp="1"/>
          </p:cNvSpPr>
          <p:nvPr>
            <p:ph type="sldNum" sz="quarter" idx="12"/>
          </p:nvPr>
        </p:nvSpPr>
        <p:spPr/>
        <p:txBody>
          <a:bodyPr/>
          <a:lstStyle/>
          <a:p>
            <a:fld id="{3C974458-8A97-4835-BF79-1FB6D7856C21}" type="slidenum">
              <a:rPr lang="en-US" smtClean="0"/>
              <a:t>25</a:t>
            </a:fld>
            <a:endParaRPr lang="en-US"/>
          </a:p>
        </p:txBody>
      </p:sp>
      <p:cxnSp>
        <p:nvCxnSpPr>
          <p:cNvPr id="7" name="Straight Arrow Connector 6">
            <a:extLst>
              <a:ext uri="{FF2B5EF4-FFF2-40B4-BE49-F238E27FC236}">
                <a16:creationId xmlns:a16="http://schemas.microsoft.com/office/drawing/2014/main" id="{76405A00-4355-4D58-BFB0-F3DAE55122EF}"/>
              </a:ext>
            </a:extLst>
          </p:cNvPr>
          <p:cNvCxnSpPr/>
          <p:nvPr/>
        </p:nvCxnSpPr>
        <p:spPr>
          <a:xfrm>
            <a:off x="1615736" y="3071674"/>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27388E-77E1-48F5-97B9-61200EB95548}"/>
              </a:ext>
            </a:extLst>
          </p:cNvPr>
          <p:cNvCxnSpPr/>
          <p:nvPr/>
        </p:nvCxnSpPr>
        <p:spPr>
          <a:xfrm>
            <a:off x="1615736" y="4777666"/>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92F575-C27B-42FC-B452-0252F892186B}"/>
              </a:ext>
            </a:extLst>
          </p:cNvPr>
          <p:cNvSpPr txBox="1"/>
          <p:nvPr/>
        </p:nvSpPr>
        <p:spPr>
          <a:xfrm>
            <a:off x="0" y="2840854"/>
            <a:ext cx="1544715" cy="646331"/>
          </a:xfrm>
          <a:prstGeom prst="rect">
            <a:avLst/>
          </a:prstGeom>
          <a:noFill/>
        </p:spPr>
        <p:txBody>
          <a:bodyPr wrap="square" rtlCol="0">
            <a:spAutoFit/>
          </a:bodyPr>
          <a:lstStyle/>
          <a:p>
            <a:pPr algn="r"/>
            <a:r>
              <a:rPr lang="en-US" b="1" dirty="0"/>
              <a:t>P</a:t>
            </a:r>
          </a:p>
          <a:p>
            <a:pPr algn="r"/>
            <a:r>
              <a:rPr lang="en-US" b="1" dirty="0" err="1"/>
              <a:t>CausalClock</a:t>
            </a:r>
            <a:r>
              <a:rPr lang="en-US" b="1" baseline="-25000" dirty="0" err="1"/>
              <a:t>P</a:t>
            </a:r>
            <a:endParaRPr lang="en-US" b="1" dirty="0"/>
          </a:p>
        </p:txBody>
      </p:sp>
      <p:sp>
        <p:nvSpPr>
          <p:cNvPr id="10" name="TextBox 9">
            <a:extLst>
              <a:ext uri="{FF2B5EF4-FFF2-40B4-BE49-F238E27FC236}">
                <a16:creationId xmlns:a16="http://schemas.microsoft.com/office/drawing/2014/main" id="{E411E6E0-2D9A-4BA5-8D1B-FADE2A0475B8}"/>
              </a:ext>
            </a:extLst>
          </p:cNvPr>
          <p:cNvSpPr txBox="1"/>
          <p:nvPr/>
        </p:nvSpPr>
        <p:spPr>
          <a:xfrm>
            <a:off x="62145" y="4593000"/>
            <a:ext cx="1553592" cy="646331"/>
          </a:xfrm>
          <a:prstGeom prst="rect">
            <a:avLst/>
          </a:prstGeom>
          <a:noFill/>
        </p:spPr>
        <p:txBody>
          <a:bodyPr wrap="square" rtlCol="0">
            <a:spAutoFit/>
          </a:bodyPr>
          <a:lstStyle/>
          <a:p>
            <a:pPr algn="r"/>
            <a:r>
              <a:rPr lang="en-US" b="1" dirty="0"/>
              <a:t>Q</a:t>
            </a:r>
          </a:p>
          <a:p>
            <a:pPr algn="r"/>
            <a:r>
              <a:rPr lang="en-US" b="1" dirty="0" err="1"/>
              <a:t>CausalClock</a:t>
            </a:r>
            <a:r>
              <a:rPr lang="en-US" b="1" baseline="-25000" dirty="0" err="1"/>
              <a:t>Q</a:t>
            </a:r>
            <a:endParaRPr lang="en-US" b="1" dirty="0"/>
          </a:p>
        </p:txBody>
      </p:sp>
      <p:sp>
        <p:nvSpPr>
          <p:cNvPr id="11" name="TextBox 10">
            <a:extLst>
              <a:ext uri="{FF2B5EF4-FFF2-40B4-BE49-F238E27FC236}">
                <a16:creationId xmlns:a16="http://schemas.microsoft.com/office/drawing/2014/main" id="{B3C7C9D8-4550-4F4B-BDAF-435BB6780833}"/>
              </a:ext>
            </a:extLst>
          </p:cNvPr>
          <p:cNvSpPr txBox="1"/>
          <p:nvPr/>
        </p:nvSpPr>
        <p:spPr>
          <a:xfrm>
            <a:off x="2605833" y="2660828"/>
            <a:ext cx="520587" cy="369332"/>
          </a:xfrm>
          <a:prstGeom prst="rect">
            <a:avLst/>
          </a:prstGeom>
          <a:noFill/>
        </p:spPr>
        <p:txBody>
          <a:bodyPr wrap="square" rtlCol="0">
            <a:spAutoFit/>
          </a:bodyPr>
          <a:lstStyle/>
          <a:p>
            <a:pPr algn="r"/>
            <a:r>
              <a:rPr lang="en-US" b="1" dirty="0"/>
              <a:t>A</a:t>
            </a:r>
          </a:p>
        </p:txBody>
      </p:sp>
      <p:cxnSp>
        <p:nvCxnSpPr>
          <p:cNvPr id="14" name="Straight Arrow Connector 13">
            <a:extLst>
              <a:ext uri="{FF2B5EF4-FFF2-40B4-BE49-F238E27FC236}">
                <a16:creationId xmlns:a16="http://schemas.microsoft.com/office/drawing/2014/main" id="{97FEE985-1797-49FB-B2BE-05244084D211}"/>
              </a:ext>
            </a:extLst>
          </p:cNvPr>
          <p:cNvCxnSpPr/>
          <p:nvPr/>
        </p:nvCxnSpPr>
        <p:spPr>
          <a:xfrm>
            <a:off x="4332303" y="3071674"/>
            <a:ext cx="2405848" cy="170599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A2C1FA6-9F13-4C0E-958F-299E6AE6A46A}"/>
              </a:ext>
            </a:extLst>
          </p:cNvPr>
          <p:cNvSpPr txBox="1"/>
          <p:nvPr/>
        </p:nvSpPr>
        <p:spPr>
          <a:xfrm>
            <a:off x="3283658" y="2681585"/>
            <a:ext cx="1559274" cy="369332"/>
          </a:xfrm>
          <a:prstGeom prst="rect">
            <a:avLst/>
          </a:prstGeom>
          <a:noFill/>
        </p:spPr>
        <p:txBody>
          <a:bodyPr wrap="square" rtlCol="0">
            <a:spAutoFit/>
          </a:bodyPr>
          <a:lstStyle/>
          <a:p>
            <a:pPr algn="r"/>
            <a:r>
              <a:rPr lang="en-US" b="1" dirty="0"/>
              <a:t>P sends M</a:t>
            </a:r>
          </a:p>
        </p:txBody>
      </p:sp>
      <p:sp>
        <p:nvSpPr>
          <p:cNvPr id="3" name="Star: 5 Points 2">
            <a:extLst>
              <a:ext uri="{FF2B5EF4-FFF2-40B4-BE49-F238E27FC236}">
                <a16:creationId xmlns:a16="http://schemas.microsoft.com/office/drawing/2014/main" id="{25416002-BD9E-444E-B41B-082AE9D41EFD}"/>
              </a:ext>
            </a:extLst>
          </p:cNvPr>
          <p:cNvSpPr/>
          <p:nvPr/>
        </p:nvSpPr>
        <p:spPr>
          <a:xfrm>
            <a:off x="2809783"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614B3A5-A2B6-4BEF-93DE-BF822740D170}"/>
              </a:ext>
            </a:extLst>
          </p:cNvPr>
          <p:cNvSpPr/>
          <p:nvPr/>
        </p:nvSpPr>
        <p:spPr>
          <a:xfrm>
            <a:off x="8290382" y="4641294"/>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C0E6D0-5563-4961-9D10-489ECBC05253}"/>
              </a:ext>
            </a:extLst>
          </p:cNvPr>
          <p:cNvSpPr txBox="1"/>
          <p:nvPr/>
        </p:nvSpPr>
        <p:spPr>
          <a:xfrm>
            <a:off x="1615736" y="3139861"/>
            <a:ext cx="3080550" cy="369332"/>
          </a:xfrm>
          <a:prstGeom prst="rect">
            <a:avLst/>
          </a:prstGeom>
          <a:noFill/>
        </p:spPr>
        <p:txBody>
          <a:bodyPr wrap="square" rtlCol="0">
            <a:spAutoFit/>
          </a:bodyPr>
          <a:lstStyle/>
          <a:p>
            <a:r>
              <a:rPr lang="en-US" dirty="0"/>
              <a:t>0        1      2                     3</a:t>
            </a:r>
          </a:p>
        </p:txBody>
      </p:sp>
      <p:sp>
        <p:nvSpPr>
          <p:cNvPr id="18" name="TextBox 17">
            <a:extLst>
              <a:ext uri="{FF2B5EF4-FFF2-40B4-BE49-F238E27FC236}">
                <a16:creationId xmlns:a16="http://schemas.microsoft.com/office/drawing/2014/main" id="{3EEFC52F-C871-4090-B974-DAFF9E39E016}"/>
              </a:ext>
            </a:extLst>
          </p:cNvPr>
          <p:cNvSpPr txBox="1"/>
          <p:nvPr/>
        </p:nvSpPr>
        <p:spPr>
          <a:xfrm>
            <a:off x="1544715" y="4835501"/>
            <a:ext cx="9116507" cy="369332"/>
          </a:xfrm>
          <a:prstGeom prst="rect">
            <a:avLst/>
          </a:prstGeom>
          <a:noFill/>
        </p:spPr>
        <p:txBody>
          <a:bodyPr wrap="square" rtlCol="0">
            <a:spAutoFit/>
          </a:bodyPr>
          <a:lstStyle/>
          <a:p>
            <a:r>
              <a:rPr lang="en-US" dirty="0"/>
              <a:t>0                                                                             1                         2</a:t>
            </a:r>
          </a:p>
        </p:txBody>
      </p:sp>
      <p:sp>
        <p:nvSpPr>
          <p:cNvPr id="19" name="TextBox 18">
            <a:extLst>
              <a:ext uri="{FF2B5EF4-FFF2-40B4-BE49-F238E27FC236}">
                <a16:creationId xmlns:a16="http://schemas.microsoft.com/office/drawing/2014/main" id="{FD07FDA4-36F6-413E-98A2-AAEEAA26E13E}"/>
              </a:ext>
            </a:extLst>
          </p:cNvPr>
          <p:cNvSpPr txBox="1"/>
          <p:nvPr/>
        </p:nvSpPr>
        <p:spPr>
          <a:xfrm>
            <a:off x="6443945" y="4408334"/>
            <a:ext cx="1559274" cy="369332"/>
          </a:xfrm>
          <a:prstGeom prst="rect">
            <a:avLst/>
          </a:prstGeom>
          <a:noFill/>
        </p:spPr>
        <p:txBody>
          <a:bodyPr wrap="square" rtlCol="0">
            <a:spAutoFit/>
          </a:bodyPr>
          <a:lstStyle/>
          <a:p>
            <a:pPr algn="r"/>
            <a:r>
              <a:rPr lang="en-US" b="1" dirty="0"/>
              <a:t>Q receives M</a:t>
            </a:r>
          </a:p>
        </p:txBody>
      </p:sp>
      <p:sp>
        <p:nvSpPr>
          <p:cNvPr id="20" name="TextBox 19">
            <a:extLst>
              <a:ext uri="{FF2B5EF4-FFF2-40B4-BE49-F238E27FC236}">
                <a16:creationId xmlns:a16="http://schemas.microsoft.com/office/drawing/2014/main" id="{CA4E2F62-50EF-4B37-8CD9-3DDD5B1E3E83}"/>
              </a:ext>
            </a:extLst>
          </p:cNvPr>
          <p:cNvSpPr txBox="1"/>
          <p:nvPr/>
        </p:nvSpPr>
        <p:spPr>
          <a:xfrm>
            <a:off x="8022691" y="4340148"/>
            <a:ext cx="520587" cy="369332"/>
          </a:xfrm>
          <a:prstGeom prst="rect">
            <a:avLst/>
          </a:prstGeom>
          <a:noFill/>
        </p:spPr>
        <p:txBody>
          <a:bodyPr wrap="square" rtlCol="0">
            <a:spAutoFit/>
          </a:bodyPr>
          <a:lstStyle/>
          <a:p>
            <a:pPr algn="r"/>
            <a:r>
              <a:rPr lang="en-US" b="1" dirty="0"/>
              <a:t>B</a:t>
            </a:r>
          </a:p>
        </p:txBody>
      </p:sp>
      <p:sp>
        <p:nvSpPr>
          <p:cNvPr id="21" name="TextBox 20">
            <a:extLst>
              <a:ext uri="{FF2B5EF4-FFF2-40B4-BE49-F238E27FC236}">
                <a16:creationId xmlns:a16="http://schemas.microsoft.com/office/drawing/2014/main" id="{BCF2A732-D229-4560-87A7-0EEB8034447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
        <p:nvSpPr>
          <p:cNvPr id="22" name="Star: 5 Points 16">
            <a:extLst>
              <a:ext uri="{FF2B5EF4-FFF2-40B4-BE49-F238E27FC236}">
                <a16:creationId xmlns:a16="http://schemas.microsoft.com/office/drawing/2014/main" id="{B34DF30A-D6A9-45F1-BC9C-353460E708D1}"/>
              </a:ext>
            </a:extLst>
          </p:cNvPr>
          <p:cNvSpPr/>
          <p:nvPr/>
        </p:nvSpPr>
        <p:spPr>
          <a:xfrm>
            <a:off x="2237289"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C7C9D8-4550-4F4B-BDAF-435BB6780833}"/>
              </a:ext>
            </a:extLst>
          </p:cNvPr>
          <p:cNvSpPr txBox="1"/>
          <p:nvPr/>
        </p:nvSpPr>
        <p:spPr>
          <a:xfrm>
            <a:off x="2006627" y="2610010"/>
            <a:ext cx="520587" cy="369332"/>
          </a:xfrm>
          <a:prstGeom prst="rect">
            <a:avLst/>
          </a:prstGeom>
          <a:noFill/>
        </p:spPr>
        <p:txBody>
          <a:bodyPr wrap="square" rtlCol="0">
            <a:spAutoFit/>
          </a:bodyPr>
          <a:lstStyle/>
          <a:p>
            <a:pPr algn="r"/>
            <a:r>
              <a:rPr lang="en-US" b="1" dirty="0"/>
              <a:t>X</a:t>
            </a:r>
          </a:p>
        </p:txBody>
      </p:sp>
    </p:spTree>
    <p:extLst>
      <p:ext uri="{BB962C8B-B14F-4D97-AF65-F5344CB8AC3E}">
        <p14:creationId xmlns:p14="http://schemas.microsoft.com/office/powerpoint/2010/main" val="3913364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6FC73-A1DC-49B1-AB3B-7132BEE3D7D1}"/>
              </a:ext>
            </a:extLst>
          </p:cNvPr>
          <p:cNvSpPr>
            <a:spLocks noGrp="1"/>
          </p:cNvSpPr>
          <p:nvPr>
            <p:ph type="title"/>
          </p:nvPr>
        </p:nvSpPr>
        <p:spPr/>
        <p:txBody>
          <a:bodyPr/>
          <a:lstStyle/>
          <a:p>
            <a:r>
              <a:rPr lang="en-US" dirty="0"/>
              <a:t>Aha!</a:t>
            </a:r>
          </a:p>
        </p:txBody>
      </p:sp>
      <p:sp>
        <p:nvSpPr>
          <p:cNvPr id="3" name="Content Placeholder 2">
            <a:extLst>
              <a:ext uri="{FF2B5EF4-FFF2-40B4-BE49-F238E27FC236}">
                <a16:creationId xmlns:a16="http://schemas.microsoft.com/office/drawing/2014/main" id="{5CFCAB3B-77FA-475C-BB5C-4D310C961350}"/>
              </a:ext>
            </a:extLst>
          </p:cNvPr>
          <p:cNvSpPr>
            <a:spLocks noGrp="1"/>
          </p:cNvSpPr>
          <p:nvPr>
            <p:ph idx="1"/>
          </p:nvPr>
        </p:nvSpPr>
        <p:spPr/>
        <p:txBody>
          <a:bodyPr/>
          <a:lstStyle/>
          <a:p>
            <a:r>
              <a:rPr lang="en-US" dirty="0"/>
              <a:t>But notice that in the diagram, the “receive” occurs when </a:t>
            </a:r>
            <a:r>
              <a:rPr lang="en-US" dirty="0" err="1"/>
              <a:t>CausalClock</a:t>
            </a:r>
            <a:r>
              <a:rPr lang="en-US" baseline="-25000" dirty="0" err="1"/>
              <a:t>B</a:t>
            </a:r>
            <a:r>
              <a:rPr lang="en-US" dirty="0"/>
              <a:t> </a:t>
            </a:r>
            <a:r>
              <a:rPr lang="en-US" dirty="0">
                <a:sym typeface="Symbol" panose="05050102010706020507" pitchFamily="18" charset="2"/>
              </a:rPr>
              <a:t> </a:t>
            </a:r>
            <a:r>
              <a:rPr lang="en-US" dirty="0"/>
              <a:t>1.</a:t>
            </a:r>
          </a:p>
          <a:p>
            <a:r>
              <a:rPr lang="en-US" dirty="0"/>
              <a:t>Yet the “send” of M was at </a:t>
            </a:r>
            <a:r>
              <a:rPr lang="en-US" dirty="0" err="1"/>
              <a:t>CausalClock</a:t>
            </a:r>
            <a:r>
              <a:rPr lang="en-US" baseline="-25000" dirty="0" err="1"/>
              <a:t>A</a:t>
            </a:r>
            <a:r>
              <a:rPr lang="en-US" dirty="0"/>
              <a:t> </a:t>
            </a:r>
            <a:r>
              <a:rPr lang="en-US" dirty="0">
                <a:sym typeface="Symbol" panose="05050102010706020507" pitchFamily="18" charset="2"/>
              </a:rPr>
              <a:t> </a:t>
            </a:r>
            <a:r>
              <a:rPr lang="en-US" dirty="0"/>
              <a:t>2.</a:t>
            </a:r>
          </a:p>
          <a:p>
            <a:endParaRPr lang="en-US" dirty="0"/>
          </a:p>
          <a:p>
            <a:r>
              <a:rPr lang="en-US" dirty="0"/>
              <a:t>So </a:t>
            </a:r>
            <a:r>
              <a:rPr lang="en-US" dirty="0" err="1"/>
              <a:t>Lamport</a:t>
            </a:r>
            <a:r>
              <a:rPr lang="en-US" dirty="0"/>
              <a:t> proposes this fix:</a:t>
            </a:r>
          </a:p>
          <a:p>
            <a:pPr>
              <a:buFont typeface="Wingdings" panose="05000000000000000000" pitchFamily="2" charset="2"/>
              <a:buChar char="Ø"/>
            </a:pPr>
            <a:r>
              <a:rPr lang="en-US" dirty="0"/>
              <a:t>  Each time an interesting event occurs at P, increment </a:t>
            </a:r>
            <a:r>
              <a:rPr lang="en-US" dirty="0" err="1"/>
              <a:t>CausalClock</a:t>
            </a:r>
            <a:r>
              <a:rPr lang="en-US" baseline="-25000" dirty="0" err="1"/>
              <a:t>P</a:t>
            </a:r>
            <a:endParaRPr lang="en-US" dirty="0"/>
          </a:p>
          <a:p>
            <a:pPr>
              <a:buFont typeface="Wingdings" panose="05000000000000000000" pitchFamily="2" charset="2"/>
              <a:buChar char="Ø"/>
            </a:pPr>
            <a:r>
              <a:rPr lang="en-US" dirty="0"/>
              <a:t>  If P sends M to Q, include </a:t>
            </a:r>
            <a:r>
              <a:rPr lang="en-US" dirty="0" err="1"/>
              <a:t>CausalClock</a:t>
            </a:r>
            <a:r>
              <a:rPr lang="en-US" baseline="-25000" dirty="0" err="1"/>
              <a:t>P</a:t>
            </a:r>
            <a:r>
              <a:rPr lang="en-US" dirty="0"/>
              <a:t> in M.  When Q receives M,</a:t>
            </a:r>
            <a:br>
              <a:rPr lang="en-US" dirty="0"/>
            </a:br>
            <a:r>
              <a:rPr lang="en-US" dirty="0"/>
              <a:t>         </a:t>
            </a:r>
            <a:r>
              <a:rPr lang="en-US" dirty="0" err="1"/>
              <a:t>CausalClock</a:t>
            </a:r>
            <a:r>
              <a:rPr lang="en-US" baseline="-25000" dirty="0" err="1"/>
              <a:t>Q</a:t>
            </a:r>
            <a:r>
              <a:rPr lang="en-US" dirty="0"/>
              <a:t> = Max(</a:t>
            </a:r>
            <a:r>
              <a:rPr lang="en-US" dirty="0" err="1"/>
              <a:t>CausalClock</a:t>
            </a:r>
            <a:r>
              <a:rPr lang="en-US" baseline="-25000" dirty="0" err="1"/>
              <a:t>Q</a:t>
            </a:r>
            <a:r>
              <a:rPr lang="en-US" dirty="0"/>
              <a:t>, </a:t>
            </a:r>
            <a:r>
              <a:rPr lang="en-US" dirty="0" err="1"/>
              <a:t>CausalClock</a:t>
            </a:r>
            <a:r>
              <a:rPr lang="en-US" baseline="-25000" dirty="0" err="1"/>
              <a:t>M</a:t>
            </a:r>
            <a:r>
              <a:rPr lang="en-US" dirty="0"/>
              <a:t>) + 1</a:t>
            </a:r>
          </a:p>
        </p:txBody>
      </p:sp>
      <p:sp>
        <p:nvSpPr>
          <p:cNvPr id="4" name="Footer Placeholder 3">
            <a:extLst>
              <a:ext uri="{FF2B5EF4-FFF2-40B4-BE49-F238E27FC236}">
                <a16:creationId xmlns:a16="http://schemas.microsoft.com/office/drawing/2014/main" id="{FCB1CD95-B717-4C1B-BBDA-D025AB2917BF}"/>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408A0FCE-1FA5-42DF-AF23-EFCF9485333D}"/>
              </a:ext>
            </a:extLst>
          </p:cNvPr>
          <p:cNvSpPr>
            <a:spLocks noGrp="1"/>
          </p:cNvSpPr>
          <p:nvPr>
            <p:ph type="sldNum" sz="quarter" idx="12"/>
          </p:nvPr>
        </p:nvSpPr>
        <p:spPr/>
        <p:txBody>
          <a:bodyPr/>
          <a:lstStyle/>
          <a:p>
            <a:fld id="{3C974458-8A97-4835-BF79-1FB6D7856C21}" type="slidenum">
              <a:rPr lang="en-US" smtClean="0"/>
              <a:t>26</a:t>
            </a:fld>
            <a:endParaRPr lang="en-US"/>
          </a:p>
        </p:txBody>
      </p:sp>
      <p:sp>
        <p:nvSpPr>
          <p:cNvPr id="6" name="TextBox 5">
            <a:extLst>
              <a:ext uri="{FF2B5EF4-FFF2-40B4-BE49-F238E27FC236}">
                <a16:creationId xmlns:a16="http://schemas.microsoft.com/office/drawing/2014/main" id="{314782A0-8B08-47D6-A137-0A46FC3F5A88}"/>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3245554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peech Bubble: Rectangle 11">
            <a:extLst>
              <a:ext uri="{FF2B5EF4-FFF2-40B4-BE49-F238E27FC236}">
                <a16:creationId xmlns:a16="http://schemas.microsoft.com/office/drawing/2014/main" id="{11366814-0F43-4781-AFCB-D2E952394520}"/>
              </a:ext>
            </a:extLst>
          </p:cNvPr>
          <p:cNvSpPr/>
          <p:nvPr/>
        </p:nvSpPr>
        <p:spPr>
          <a:xfrm>
            <a:off x="7726018" y="3536767"/>
            <a:ext cx="4373218" cy="787823"/>
          </a:xfrm>
          <a:prstGeom prst="wedgeRectCallout">
            <a:avLst>
              <a:gd name="adj1" fmla="val -62532"/>
              <a:gd name="adj2" fmla="val 1300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Q computes:</a:t>
            </a:r>
          </a:p>
          <a:p>
            <a:pPr algn="ctr"/>
            <a:r>
              <a:rPr lang="en-US" sz="2400" b="1" dirty="0" err="1">
                <a:solidFill>
                  <a:srgbClr val="FFFF00"/>
                </a:solidFill>
              </a:rPr>
              <a:t>CausalClock</a:t>
            </a:r>
            <a:r>
              <a:rPr lang="en-US" sz="2400" b="1" baseline="-25000" dirty="0" err="1">
                <a:solidFill>
                  <a:srgbClr val="FFFF00"/>
                </a:solidFill>
              </a:rPr>
              <a:t>Q</a:t>
            </a:r>
            <a:r>
              <a:rPr lang="en-US" sz="2400" b="1" dirty="0">
                <a:solidFill>
                  <a:srgbClr val="FFFF00"/>
                </a:solidFill>
              </a:rPr>
              <a:t> = max(0, 3) + 1</a:t>
            </a:r>
          </a:p>
        </p:txBody>
      </p:sp>
      <p:sp>
        <p:nvSpPr>
          <p:cNvPr id="2" name="Title 1">
            <a:extLst>
              <a:ext uri="{FF2B5EF4-FFF2-40B4-BE49-F238E27FC236}">
                <a16:creationId xmlns:a16="http://schemas.microsoft.com/office/drawing/2014/main" id="{68E081D4-77E8-4435-9194-6473DAB1977B}"/>
              </a:ext>
            </a:extLst>
          </p:cNvPr>
          <p:cNvSpPr>
            <a:spLocks noGrp="1"/>
          </p:cNvSpPr>
          <p:nvPr>
            <p:ph type="title"/>
          </p:nvPr>
        </p:nvSpPr>
        <p:spPr/>
        <p:txBody>
          <a:bodyPr/>
          <a:lstStyle/>
          <a:p>
            <a:r>
              <a:rPr lang="en-US" dirty="0"/>
              <a:t>A space-time Diagram for this case</a:t>
            </a:r>
          </a:p>
        </p:txBody>
      </p:sp>
      <p:sp>
        <p:nvSpPr>
          <p:cNvPr id="4" name="Footer Placeholder 3">
            <a:extLst>
              <a:ext uri="{FF2B5EF4-FFF2-40B4-BE49-F238E27FC236}">
                <a16:creationId xmlns:a16="http://schemas.microsoft.com/office/drawing/2014/main" id="{2E45BC66-4767-4465-8BCA-DF1A326F800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B974E50-6972-4AFD-91AB-2272FAFF2847}"/>
              </a:ext>
            </a:extLst>
          </p:cNvPr>
          <p:cNvSpPr>
            <a:spLocks noGrp="1"/>
          </p:cNvSpPr>
          <p:nvPr>
            <p:ph type="sldNum" sz="quarter" idx="12"/>
          </p:nvPr>
        </p:nvSpPr>
        <p:spPr/>
        <p:txBody>
          <a:bodyPr/>
          <a:lstStyle/>
          <a:p>
            <a:fld id="{3C974458-8A97-4835-BF79-1FB6D7856C21}" type="slidenum">
              <a:rPr lang="en-US" smtClean="0"/>
              <a:t>27</a:t>
            </a:fld>
            <a:endParaRPr lang="en-US"/>
          </a:p>
        </p:txBody>
      </p:sp>
      <p:cxnSp>
        <p:nvCxnSpPr>
          <p:cNvPr id="7" name="Straight Arrow Connector 6">
            <a:extLst>
              <a:ext uri="{FF2B5EF4-FFF2-40B4-BE49-F238E27FC236}">
                <a16:creationId xmlns:a16="http://schemas.microsoft.com/office/drawing/2014/main" id="{76405A00-4355-4D58-BFB0-F3DAE55122EF}"/>
              </a:ext>
            </a:extLst>
          </p:cNvPr>
          <p:cNvCxnSpPr/>
          <p:nvPr/>
        </p:nvCxnSpPr>
        <p:spPr>
          <a:xfrm>
            <a:off x="1615736" y="3071674"/>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27388E-77E1-48F5-97B9-61200EB95548}"/>
              </a:ext>
            </a:extLst>
          </p:cNvPr>
          <p:cNvCxnSpPr/>
          <p:nvPr/>
        </p:nvCxnSpPr>
        <p:spPr>
          <a:xfrm>
            <a:off x="1615736" y="4777666"/>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92F575-C27B-42FC-B452-0252F892186B}"/>
              </a:ext>
            </a:extLst>
          </p:cNvPr>
          <p:cNvSpPr txBox="1"/>
          <p:nvPr/>
        </p:nvSpPr>
        <p:spPr>
          <a:xfrm>
            <a:off x="0" y="2840854"/>
            <a:ext cx="1544715" cy="646331"/>
          </a:xfrm>
          <a:prstGeom prst="rect">
            <a:avLst/>
          </a:prstGeom>
          <a:noFill/>
        </p:spPr>
        <p:txBody>
          <a:bodyPr wrap="square" rtlCol="0">
            <a:spAutoFit/>
          </a:bodyPr>
          <a:lstStyle/>
          <a:p>
            <a:pPr algn="r"/>
            <a:r>
              <a:rPr lang="en-US" b="1" dirty="0"/>
              <a:t>P</a:t>
            </a:r>
          </a:p>
          <a:p>
            <a:pPr algn="r"/>
            <a:r>
              <a:rPr lang="en-US" b="1" dirty="0" err="1"/>
              <a:t>CausalClock</a:t>
            </a:r>
            <a:r>
              <a:rPr lang="en-US" b="1" baseline="-25000" dirty="0" err="1"/>
              <a:t>P</a:t>
            </a:r>
            <a:endParaRPr lang="en-US" b="1" dirty="0"/>
          </a:p>
        </p:txBody>
      </p:sp>
      <p:sp>
        <p:nvSpPr>
          <p:cNvPr id="10" name="TextBox 9">
            <a:extLst>
              <a:ext uri="{FF2B5EF4-FFF2-40B4-BE49-F238E27FC236}">
                <a16:creationId xmlns:a16="http://schemas.microsoft.com/office/drawing/2014/main" id="{E411E6E0-2D9A-4BA5-8D1B-FADE2A0475B8}"/>
              </a:ext>
            </a:extLst>
          </p:cNvPr>
          <p:cNvSpPr txBox="1"/>
          <p:nvPr/>
        </p:nvSpPr>
        <p:spPr>
          <a:xfrm>
            <a:off x="62145" y="4593000"/>
            <a:ext cx="1553592" cy="646331"/>
          </a:xfrm>
          <a:prstGeom prst="rect">
            <a:avLst/>
          </a:prstGeom>
          <a:noFill/>
        </p:spPr>
        <p:txBody>
          <a:bodyPr wrap="square" rtlCol="0">
            <a:spAutoFit/>
          </a:bodyPr>
          <a:lstStyle/>
          <a:p>
            <a:pPr algn="r"/>
            <a:r>
              <a:rPr lang="en-US" b="1" dirty="0"/>
              <a:t>Q</a:t>
            </a:r>
          </a:p>
          <a:p>
            <a:pPr algn="r"/>
            <a:r>
              <a:rPr lang="en-US" b="1" dirty="0" err="1"/>
              <a:t>CausalClock</a:t>
            </a:r>
            <a:r>
              <a:rPr lang="en-US" b="1" baseline="-25000" dirty="0" err="1"/>
              <a:t>Q</a:t>
            </a:r>
            <a:endParaRPr lang="en-US" b="1" dirty="0"/>
          </a:p>
        </p:txBody>
      </p:sp>
      <p:sp>
        <p:nvSpPr>
          <p:cNvPr id="11" name="TextBox 10">
            <a:extLst>
              <a:ext uri="{FF2B5EF4-FFF2-40B4-BE49-F238E27FC236}">
                <a16:creationId xmlns:a16="http://schemas.microsoft.com/office/drawing/2014/main" id="{B3C7C9D8-4550-4F4B-BDAF-435BB6780833}"/>
              </a:ext>
            </a:extLst>
          </p:cNvPr>
          <p:cNvSpPr txBox="1"/>
          <p:nvPr/>
        </p:nvSpPr>
        <p:spPr>
          <a:xfrm>
            <a:off x="2605833" y="2660828"/>
            <a:ext cx="520587" cy="369332"/>
          </a:xfrm>
          <a:prstGeom prst="rect">
            <a:avLst/>
          </a:prstGeom>
          <a:noFill/>
        </p:spPr>
        <p:txBody>
          <a:bodyPr wrap="square" rtlCol="0">
            <a:spAutoFit/>
          </a:bodyPr>
          <a:lstStyle/>
          <a:p>
            <a:pPr algn="r"/>
            <a:r>
              <a:rPr lang="en-US" b="1" dirty="0"/>
              <a:t>A</a:t>
            </a:r>
          </a:p>
        </p:txBody>
      </p:sp>
      <p:cxnSp>
        <p:nvCxnSpPr>
          <p:cNvPr id="14" name="Straight Arrow Connector 13">
            <a:extLst>
              <a:ext uri="{FF2B5EF4-FFF2-40B4-BE49-F238E27FC236}">
                <a16:creationId xmlns:a16="http://schemas.microsoft.com/office/drawing/2014/main" id="{97FEE985-1797-49FB-B2BE-05244084D211}"/>
              </a:ext>
            </a:extLst>
          </p:cNvPr>
          <p:cNvCxnSpPr/>
          <p:nvPr/>
        </p:nvCxnSpPr>
        <p:spPr>
          <a:xfrm>
            <a:off x="4332303" y="3071674"/>
            <a:ext cx="2405848" cy="170599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A2C1FA6-9F13-4C0E-958F-299E6AE6A46A}"/>
              </a:ext>
            </a:extLst>
          </p:cNvPr>
          <p:cNvSpPr txBox="1"/>
          <p:nvPr/>
        </p:nvSpPr>
        <p:spPr>
          <a:xfrm>
            <a:off x="3283658" y="2681585"/>
            <a:ext cx="1559274" cy="369332"/>
          </a:xfrm>
          <a:prstGeom prst="rect">
            <a:avLst/>
          </a:prstGeom>
          <a:noFill/>
        </p:spPr>
        <p:txBody>
          <a:bodyPr wrap="square" rtlCol="0">
            <a:spAutoFit/>
          </a:bodyPr>
          <a:lstStyle/>
          <a:p>
            <a:pPr algn="r"/>
            <a:r>
              <a:rPr lang="en-US" b="1" dirty="0"/>
              <a:t>P sends M</a:t>
            </a:r>
          </a:p>
        </p:txBody>
      </p:sp>
      <p:sp>
        <p:nvSpPr>
          <p:cNvPr id="3" name="Star: 5 Points 2">
            <a:extLst>
              <a:ext uri="{FF2B5EF4-FFF2-40B4-BE49-F238E27FC236}">
                <a16:creationId xmlns:a16="http://schemas.microsoft.com/office/drawing/2014/main" id="{25416002-BD9E-444E-B41B-082AE9D41EFD}"/>
              </a:ext>
            </a:extLst>
          </p:cNvPr>
          <p:cNvSpPr/>
          <p:nvPr/>
        </p:nvSpPr>
        <p:spPr>
          <a:xfrm>
            <a:off x="2809783"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614B3A5-A2B6-4BEF-93DE-BF822740D170}"/>
              </a:ext>
            </a:extLst>
          </p:cNvPr>
          <p:cNvSpPr/>
          <p:nvPr/>
        </p:nvSpPr>
        <p:spPr>
          <a:xfrm>
            <a:off x="8290382" y="4641294"/>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C0E6D0-5563-4961-9D10-489ECBC05253}"/>
              </a:ext>
            </a:extLst>
          </p:cNvPr>
          <p:cNvSpPr txBox="1"/>
          <p:nvPr/>
        </p:nvSpPr>
        <p:spPr>
          <a:xfrm>
            <a:off x="1615736" y="3139861"/>
            <a:ext cx="3080550" cy="369332"/>
          </a:xfrm>
          <a:prstGeom prst="rect">
            <a:avLst/>
          </a:prstGeom>
          <a:noFill/>
        </p:spPr>
        <p:txBody>
          <a:bodyPr wrap="square" rtlCol="0">
            <a:spAutoFit/>
          </a:bodyPr>
          <a:lstStyle/>
          <a:p>
            <a:r>
              <a:rPr lang="en-US" dirty="0"/>
              <a:t>0        1       2                     3</a:t>
            </a:r>
          </a:p>
        </p:txBody>
      </p:sp>
      <p:sp>
        <p:nvSpPr>
          <p:cNvPr id="18" name="TextBox 17">
            <a:extLst>
              <a:ext uri="{FF2B5EF4-FFF2-40B4-BE49-F238E27FC236}">
                <a16:creationId xmlns:a16="http://schemas.microsoft.com/office/drawing/2014/main" id="{3EEFC52F-C871-4090-B974-DAFF9E39E016}"/>
              </a:ext>
            </a:extLst>
          </p:cNvPr>
          <p:cNvSpPr txBox="1"/>
          <p:nvPr/>
        </p:nvSpPr>
        <p:spPr>
          <a:xfrm>
            <a:off x="1544715" y="4835501"/>
            <a:ext cx="9116507" cy="369332"/>
          </a:xfrm>
          <a:prstGeom prst="rect">
            <a:avLst/>
          </a:prstGeom>
          <a:noFill/>
        </p:spPr>
        <p:txBody>
          <a:bodyPr wrap="square" rtlCol="0">
            <a:spAutoFit/>
          </a:bodyPr>
          <a:lstStyle/>
          <a:p>
            <a:r>
              <a:rPr lang="en-US" dirty="0"/>
              <a:t>0                                                                             </a:t>
            </a:r>
            <a:r>
              <a:rPr lang="en-US" b="1" dirty="0">
                <a:solidFill>
                  <a:srgbClr val="C00000"/>
                </a:solidFill>
              </a:rPr>
              <a:t>4                         5</a:t>
            </a:r>
          </a:p>
        </p:txBody>
      </p:sp>
      <p:sp>
        <p:nvSpPr>
          <p:cNvPr id="19" name="TextBox 18">
            <a:extLst>
              <a:ext uri="{FF2B5EF4-FFF2-40B4-BE49-F238E27FC236}">
                <a16:creationId xmlns:a16="http://schemas.microsoft.com/office/drawing/2014/main" id="{FD07FDA4-36F6-413E-98A2-AAEEAA26E13E}"/>
              </a:ext>
            </a:extLst>
          </p:cNvPr>
          <p:cNvSpPr txBox="1"/>
          <p:nvPr/>
        </p:nvSpPr>
        <p:spPr>
          <a:xfrm>
            <a:off x="6443945" y="4408334"/>
            <a:ext cx="1559274" cy="369332"/>
          </a:xfrm>
          <a:prstGeom prst="rect">
            <a:avLst/>
          </a:prstGeom>
          <a:noFill/>
        </p:spPr>
        <p:txBody>
          <a:bodyPr wrap="square" rtlCol="0">
            <a:spAutoFit/>
          </a:bodyPr>
          <a:lstStyle/>
          <a:p>
            <a:pPr algn="r"/>
            <a:r>
              <a:rPr lang="en-US" b="1" dirty="0"/>
              <a:t>Q receives M</a:t>
            </a:r>
          </a:p>
        </p:txBody>
      </p:sp>
      <p:sp>
        <p:nvSpPr>
          <p:cNvPr id="20" name="TextBox 19">
            <a:extLst>
              <a:ext uri="{FF2B5EF4-FFF2-40B4-BE49-F238E27FC236}">
                <a16:creationId xmlns:a16="http://schemas.microsoft.com/office/drawing/2014/main" id="{CA4E2F62-50EF-4B37-8CD9-3DDD5B1E3E83}"/>
              </a:ext>
            </a:extLst>
          </p:cNvPr>
          <p:cNvSpPr txBox="1"/>
          <p:nvPr/>
        </p:nvSpPr>
        <p:spPr>
          <a:xfrm>
            <a:off x="8022691" y="4340148"/>
            <a:ext cx="520587" cy="369332"/>
          </a:xfrm>
          <a:prstGeom prst="rect">
            <a:avLst/>
          </a:prstGeom>
          <a:noFill/>
        </p:spPr>
        <p:txBody>
          <a:bodyPr wrap="square" rtlCol="0">
            <a:spAutoFit/>
          </a:bodyPr>
          <a:lstStyle/>
          <a:p>
            <a:pPr algn="r"/>
            <a:r>
              <a:rPr lang="en-US" b="1" dirty="0"/>
              <a:t>B</a:t>
            </a:r>
          </a:p>
        </p:txBody>
      </p:sp>
      <p:sp>
        <p:nvSpPr>
          <p:cNvPr id="21" name="TextBox 20">
            <a:extLst>
              <a:ext uri="{FF2B5EF4-FFF2-40B4-BE49-F238E27FC236}">
                <a16:creationId xmlns:a16="http://schemas.microsoft.com/office/drawing/2014/main" id="{D3913C1C-2E94-42B7-9F50-706EA4DA491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
        <p:nvSpPr>
          <p:cNvPr id="16" name="Oval 15">
            <a:extLst>
              <a:ext uri="{FF2B5EF4-FFF2-40B4-BE49-F238E27FC236}">
                <a16:creationId xmlns:a16="http://schemas.microsoft.com/office/drawing/2014/main" id="{4F5209FB-89AB-4116-B03C-202228D8666D}"/>
              </a:ext>
            </a:extLst>
          </p:cNvPr>
          <p:cNvSpPr/>
          <p:nvPr/>
        </p:nvSpPr>
        <p:spPr>
          <a:xfrm>
            <a:off x="6268278" y="4835501"/>
            <a:ext cx="887896" cy="40383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9339411-2F7D-4789-877B-DD436307D862}"/>
              </a:ext>
            </a:extLst>
          </p:cNvPr>
          <p:cNvSpPr txBox="1"/>
          <p:nvPr/>
        </p:nvSpPr>
        <p:spPr>
          <a:xfrm>
            <a:off x="2809783" y="3641762"/>
            <a:ext cx="2302157" cy="369332"/>
          </a:xfrm>
          <a:prstGeom prst="rect">
            <a:avLst/>
          </a:prstGeom>
          <a:noFill/>
        </p:spPr>
        <p:txBody>
          <a:bodyPr wrap="square" rtlCol="0">
            <a:spAutoFit/>
          </a:bodyPr>
          <a:lstStyle/>
          <a:p>
            <a:pPr algn="r"/>
            <a:r>
              <a:rPr lang="en-US" b="1" dirty="0" err="1"/>
              <a:t>CausalClock</a:t>
            </a:r>
            <a:r>
              <a:rPr lang="en-US" b="1" baseline="-25000" dirty="0" err="1"/>
              <a:t>M</a:t>
            </a:r>
            <a:r>
              <a:rPr lang="en-US" b="1" dirty="0"/>
              <a:t> = 3</a:t>
            </a:r>
          </a:p>
        </p:txBody>
      </p:sp>
      <p:sp>
        <p:nvSpPr>
          <p:cNvPr id="22" name="Star: 5 Points 16">
            <a:extLst>
              <a:ext uri="{FF2B5EF4-FFF2-40B4-BE49-F238E27FC236}">
                <a16:creationId xmlns:a16="http://schemas.microsoft.com/office/drawing/2014/main" id="{B34DF30A-D6A9-45F1-BC9C-353460E708D1}"/>
              </a:ext>
            </a:extLst>
          </p:cNvPr>
          <p:cNvSpPr/>
          <p:nvPr/>
        </p:nvSpPr>
        <p:spPr>
          <a:xfrm>
            <a:off x="2237289"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3C7C9D8-4550-4F4B-BDAF-435BB6780833}"/>
              </a:ext>
            </a:extLst>
          </p:cNvPr>
          <p:cNvSpPr txBox="1"/>
          <p:nvPr/>
        </p:nvSpPr>
        <p:spPr>
          <a:xfrm>
            <a:off x="2006627" y="2610010"/>
            <a:ext cx="520587" cy="369332"/>
          </a:xfrm>
          <a:prstGeom prst="rect">
            <a:avLst/>
          </a:prstGeom>
          <a:noFill/>
        </p:spPr>
        <p:txBody>
          <a:bodyPr wrap="square" rtlCol="0">
            <a:spAutoFit/>
          </a:bodyPr>
          <a:lstStyle/>
          <a:p>
            <a:pPr algn="r"/>
            <a:r>
              <a:rPr lang="en-US" b="1" dirty="0"/>
              <a:t>X</a:t>
            </a:r>
          </a:p>
        </p:txBody>
      </p:sp>
    </p:spTree>
    <p:extLst>
      <p:ext uri="{BB962C8B-B14F-4D97-AF65-F5344CB8AC3E}">
        <p14:creationId xmlns:p14="http://schemas.microsoft.com/office/powerpoint/2010/main" val="395369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C761-EE8F-4671-80F6-6648E13649B1}"/>
              </a:ext>
            </a:extLst>
          </p:cNvPr>
          <p:cNvSpPr>
            <a:spLocks noGrp="1"/>
          </p:cNvSpPr>
          <p:nvPr>
            <p:ph type="title"/>
          </p:nvPr>
        </p:nvSpPr>
        <p:spPr/>
        <p:txBody>
          <a:bodyPr/>
          <a:lstStyle/>
          <a:p>
            <a:r>
              <a:rPr lang="en-US" dirty="0"/>
              <a:t>We now have a cheap partial solution!</a:t>
            </a:r>
          </a:p>
        </p:txBody>
      </p:sp>
      <p:sp>
        <p:nvSpPr>
          <p:cNvPr id="3" name="Content Placeholder 2">
            <a:extLst>
              <a:ext uri="{FF2B5EF4-FFF2-40B4-BE49-F238E27FC236}">
                <a16:creationId xmlns:a16="http://schemas.microsoft.com/office/drawing/2014/main" id="{965465DF-0B57-4318-93ED-41B1B2277F8D}"/>
              </a:ext>
            </a:extLst>
          </p:cNvPr>
          <p:cNvSpPr>
            <a:spLocks noGrp="1"/>
          </p:cNvSpPr>
          <p:nvPr>
            <p:ph idx="1"/>
          </p:nvPr>
        </p:nvSpPr>
        <p:spPr/>
        <p:txBody>
          <a:bodyPr>
            <a:normAutofit/>
          </a:bodyPr>
          <a:lstStyle/>
          <a:p>
            <a:r>
              <a:rPr lang="en-US" dirty="0"/>
              <a:t>With </a:t>
            </a:r>
            <a:r>
              <a:rPr lang="en-US" dirty="0" err="1"/>
              <a:t>Lamport’s</a:t>
            </a:r>
            <a:r>
              <a:rPr lang="en-US" dirty="0"/>
              <a:t> causal clocks, we pay a small cost (one integer per machine, to keep the clock, and some space in the message)</a:t>
            </a:r>
          </a:p>
          <a:p>
            <a:endParaRPr lang="en-US" dirty="0"/>
          </a:p>
          <a:p>
            <a:r>
              <a:rPr lang="en-US" dirty="0"/>
              <a:t>Let’s use Time(X) to denote the relevant </a:t>
            </a:r>
            <a:r>
              <a:rPr lang="en-US" dirty="0" err="1"/>
              <a:t>CausalClock</a:t>
            </a:r>
            <a:r>
              <a:rPr lang="en-US" dirty="0"/>
              <a:t> value for x.   We can time-stamp events and messages.</a:t>
            </a:r>
          </a:p>
          <a:p>
            <a:pPr>
              <a:buFont typeface="Wingdings" panose="05000000000000000000" pitchFamily="2" charset="2"/>
              <a:buChar char="Ø"/>
            </a:pPr>
            <a:r>
              <a:rPr lang="en-US" dirty="0"/>
              <a:t>  If A </a:t>
            </a:r>
            <a:r>
              <a:rPr lang="en-US" dirty="0">
                <a:sym typeface="Symbol" panose="05050102010706020507" pitchFamily="18" charset="2"/>
              </a:rPr>
              <a:t> B, then Time(A) &lt; Time(B)</a:t>
            </a:r>
          </a:p>
          <a:p>
            <a:pPr>
              <a:buFont typeface="Wingdings" panose="05000000000000000000" pitchFamily="2" charset="2"/>
              <a:buChar char="Ø"/>
            </a:pPr>
            <a:r>
              <a:rPr lang="en-US" dirty="0">
                <a:sym typeface="Symbol" panose="05050102010706020507" pitchFamily="18" charset="2"/>
              </a:rPr>
              <a:t>  But… if Time(A) &lt; Time(B), </a:t>
            </a:r>
            <a:r>
              <a:rPr lang="en-US" i="1" dirty="0">
                <a:solidFill>
                  <a:srgbClr val="FF0000"/>
                </a:solidFill>
                <a:sym typeface="Symbol" panose="05050102010706020507" pitchFamily="18" charset="2"/>
              </a:rPr>
              <a:t>perhaps A didn’t happen before B!</a:t>
            </a:r>
          </a:p>
        </p:txBody>
      </p:sp>
      <p:sp>
        <p:nvSpPr>
          <p:cNvPr id="4" name="Footer Placeholder 3">
            <a:extLst>
              <a:ext uri="{FF2B5EF4-FFF2-40B4-BE49-F238E27FC236}">
                <a16:creationId xmlns:a16="http://schemas.microsoft.com/office/drawing/2014/main" id="{445AE9E2-D24D-4744-96B8-F00A1FE6DFC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F1345CD-BE3E-4AE3-856E-A45463FE5C0B}"/>
              </a:ext>
            </a:extLst>
          </p:cNvPr>
          <p:cNvSpPr>
            <a:spLocks noGrp="1"/>
          </p:cNvSpPr>
          <p:nvPr>
            <p:ph type="sldNum" sz="quarter" idx="12"/>
          </p:nvPr>
        </p:nvSpPr>
        <p:spPr/>
        <p:txBody>
          <a:bodyPr/>
          <a:lstStyle/>
          <a:p>
            <a:fld id="{3C974458-8A97-4835-BF79-1FB6D7856C21}" type="slidenum">
              <a:rPr lang="en-US" smtClean="0"/>
              <a:t>28</a:t>
            </a:fld>
            <a:endParaRPr lang="en-US"/>
          </a:p>
        </p:txBody>
      </p:sp>
      <p:sp>
        <p:nvSpPr>
          <p:cNvPr id="6" name="TextBox 5">
            <a:extLst>
              <a:ext uri="{FF2B5EF4-FFF2-40B4-BE49-F238E27FC236}">
                <a16:creationId xmlns:a16="http://schemas.microsoft.com/office/drawing/2014/main" id="{8CFEF5A4-68B3-44AF-AA52-2CDBDB3EE567}"/>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745059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081D4-77E8-4435-9194-6473DAB1977B}"/>
              </a:ext>
            </a:extLst>
          </p:cNvPr>
          <p:cNvSpPr>
            <a:spLocks noGrp="1"/>
          </p:cNvSpPr>
          <p:nvPr>
            <p:ph type="title"/>
          </p:nvPr>
        </p:nvSpPr>
        <p:spPr/>
        <p:txBody>
          <a:bodyPr/>
          <a:lstStyle/>
          <a:p>
            <a:r>
              <a:rPr lang="en-US" dirty="0"/>
              <a:t>A space-time Diagram for this case</a:t>
            </a:r>
          </a:p>
        </p:txBody>
      </p:sp>
      <p:sp>
        <p:nvSpPr>
          <p:cNvPr id="13" name="Content Placeholder 12">
            <a:extLst>
              <a:ext uri="{FF2B5EF4-FFF2-40B4-BE49-F238E27FC236}">
                <a16:creationId xmlns:a16="http://schemas.microsoft.com/office/drawing/2014/main" id="{36290EAE-9C2E-4E74-BE9F-1B9EBD20EA9A}"/>
              </a:ext>
            </a:extLst>
          </p:cNvPr>
          <p:cNvSpPr>
            <a:spLocks noGrp="1"/>
          </p:cNvSpPr>
          <p:nvPr>
            <p:ph idx="1"/>
          </p:nvPr>
        </p:nvSpPr>
        <p:spPr>
          <a:xfrm>
            <a:off x="1024128" y="2015231"/>
            <a:ext cx="10786872" cy="4294129"/>
          </a:xfrm>
        </p:spPr>
        <p:txBody>
          <a:bodyPr>
            <a:normAutofit lnSpcReduction="10000"/>
          </a:bodyPr>
          <a:lstStyle/>
          <a:p>
            <a:r>
              <a:rPr lang="en-US" dirty="0"/>
              <a:t>Even if P and Q </a:t>
            </a:r>
            <a:r>
              <a:rPr lang="en-US" u="sng" dirty="0"/>
              <a:t>never talk</a:t>
            </a:r>
            <a:r>
              <a:rPr lang="en-US" dirty="0"/>
              <a:t>, we might have Time(A) &lt; Time(B)</a:t>
            </a:r>
          </a:p>
          <a:p>
            <a:endParaRPr lang="en-US" dirty="0"/>
          </a:p>
          <a:p>
            <a:endParaRPr lang="en-US" dirty="0"/>
          </a:p>
          <a:p>
            <a:endParaRPr lang="en-US" dirty="0"/>
          </a:p>
          <a:p>
            <a:endParaRPr lang="en-US" dirty="0"/>
          </a:p>
          <a:p>
            <a:endParaRPr lang="en-US" dirty="0"/>
          </a:p>
          <a:p>
            <a:endParaRPr lang="en-US" dirty="0"/>
          </a:p>
          <a:p>
            <a:pPr marL="0" indent="0">
              <a:buNone/>
            </a:pPr>
            <a:r>
              <a:rPr lang="en-US" dirty="0"/>
              <a:t>If we assume that Time(A) &lt; Time(B) means A </a:t>
            </a:r>
            <a:r>
              <a:rPr lang="en-US" dirty="0">
                <a:sym typeface="Symbol" panose="05050102010706020507" pitchFamily="18" charset="2"/>
              </a:rPr>
              <a:t> B, we are incorrect</a:t>
            </a:r>
            <a:endParaRPr lang="en-US" dirty="0"/>
          </a:p>
        </p:txBody>
      </p:sp>
      <p:sp>
        <p:nvSpPr>
          <p:cNvPr id="4" name="Footer Placeholder 3">
            <a:extLst>
              <a:ext uri="{FF2B5EF4-FFF2-40B4-BE49-F238E27FC236}">
                <a16:creationId xmlns:a16="http://schemas.microsoft.com/office/drawing/2014/main" id="{2E45BC66-4767-4465-8BCA-DF1A326F800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B974E50-6972-4AFD-91AB-2272FAFF2847}"/>
              </a:ext>
            </a:extLst>
          </p:cNvPr>
          <p:cNvSpPr>
            <a:spLocks noGrp="1"/>
          </p:cNvSpPr>
          <p:nvPr>
            <p:ph type="sldNum" sz="quarter" idx="12"/>
          </p:nvPr>
        </p:nvSpPr>
        <p:spPr/>
        <p:txBody>
          <a:bodyPr/>
          <a:lstStyle/>
          <a:p>
            <a:fld id="{3C974458-8A97-4835-BF79-1FB6D7856C21}" type="slidenum">
              <a:rPr lang="en-US" smtClean="0"/>
              <a:t>29</a:t>
            </a:fld>
            <a:endParaRPr lang="en-US"/>
          </a:p>
        </p:txBody>
      </p:sp>
      <p:cxnSp>
        <p:nvCxnSpPr>
          <p:cNvPr id="7" name="Straight Arrow Connector 6">
            <a:extLst>
              <a:ext uri="{FF2B5EF4-FFF2-40B4-BE49-F238E27FC236}">
                <a16:creationId xmlns:a16="http://schemas.microsoft.com/office/drawing/2014/main" id="{76405A00-4355-4D58-BFB0-F3DAE55122EF}"/>
              </a:ext>
            </a:extLst>
          </p:cNvPr>
          <p:cNvCxnSpPr/>
          <p:nvPr/>
        </p:nvCxnSpPr>
        <p:spPr>
          <a:xfrm>
            <a:off x="1615736" y="3071674"/>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A27388E-77E1-48F5-97B9-61200EB95548}"/>
              </a:ext>
            </a:extLst>
          </p:cNvPr>
          <p:cNvCxnSpPr/>
          <p:nvPr/>
        </p:nvCxnSpPr>
        <p:spPr>
          <a:xfrm>
            <a:off x="1615736" y="4777666"/>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92F575-C27B-42FC-B452-0252F892186B}"/>
              </a:ext>
            </a:extLst>
          </p:cNvPr>
          <p:cNvSpPr txBox="1"/>
          <p:nvPr/>
        </p:nvSpPr>
        <p:spPr>
          <a:xfrm>
            <a:off x="0" y="2840854"/>
            <a:ext cx="1544715" cy="646331"/>
          </a:xfrm>
          <a:prstGeom prst="rect">
            <a:avLst/>
          </a:prstGeom>
          <a:noFill/>
        </p:spPr>
        <p:txBody>
          <a:bodyPr wrap="square" rtlCol="0">
            <a:spAutoFit/>
          </a:bodyPr>
          <a:lstStyle/>
          <a:p>
            <a:pPr algn="r"/>
            <a:r>
              <a:rPr lang="en-US" b="1" dirty="0"/>
              <a:t>P</a:t>
            </a:r>
          </a:p>
          <a:p>
            <a:pPr algn="r"/>
            <a:r>
              <a:rPr lang="en-US" b="1" dirty="0" err="1"/>
              <a:t>CausalClock</a:t>
            </a:r>
            <a:r>
              <a:rPr lang="en-US" b="1" baseline="-25000" dirty="0" err="1"/>
              <a:t>P</a:t>
            </a:r>
            <a:endParaRPr lang="en-US" b="1" dirty="0"/>
          </a:p>
        </p:txBody>
      </p:sp>
      <p:sp>
        <p:nvSpPr>
          <p:cNvPr id="10" name="TextBox 9">
            <a:extLst>
              <a:ext uri="{FF2B5EF4-FFF2-40B4-BE49-F238E27FC236}">
                <a16:creationId xmlns:a16="http://schemas.microsoft.com/office/drawing/2014/main" id="{E411E6E0-2D9A-4BA5-8D1B-FADE2A0475B8}"/>
              </a:ext>
            </a:extLst>
          </p:cNvPr>
          <p:cNvSpPr txBox="1"/>
          <p:nvPr/>
        </p:nvSpPr>
        <p:spPr>
          <a:xfrm>
            <a:off x="62145" y="4593000"/>
            <a:ext cx="1553592" cy="646331"/>
          </a:xfrm>
          <a:prstGeom prst="rect">
            <a:avLst/>
          </a:prstGeom>
          <a:noFill/>
        </p:spPr>
        <p:txBody>
          <a:bodyPr wrap="square" rtlCol="0">
            <a:spAutoFit/>
          </a:bodyPr>
          <a:lstStyle/>
          <a:p>
            <a:pPr algn="r"/>
            <a:r>
              <a:rPr lang="en-US" b="1" dirty="0"/>
              <a:t>Q</a:t>
            </a:r>
          </a:p>
          <a:p>
            <a:pPr algn="r"/>
            <a:r>
              <a:rPr lang="en-US" b="1" dirty="0" err="1"/>
              <a:t>CausalClock</a:t>
            </a:r>
            <a:r>
              <a:rPr lang="en-US" b="1" baseline="-25000" dirty="0" err="1"/>
              <a:t>Q</a:t>
            </a:r>
            <a:endParaRPr lang="en-US" b="1" dirty="0"/>
          </a:p>
        </p:txBody>
      </p:sp>
      <p:sp>
        <p:nvSpPr>
          <p:cNvPr id="11" name="TextBox 10">
            <a:extLst>
              <a:ext uri="{FF2B5EF4-FFF2-40B4-BE49-F238E27FC236}">
                <a16:creationId xmlns:a16="http://schemas.microsoft.com/office/drawing/2014/main" id="{B3C7C9D8-4550-4F4B-BDAF-435BB6780833}"/>
              </a:ext>
            </a:extLst>
          </p:cNvPr>
          <p:cNvSpPr txBox="1"/>
          <p:nvPr/>
        </p:nvSpPr>
        <p:spPr>
          <a:xfrm>
            <a:off x="2605833" y="2660828"/>
            <a:ext cx="520587" cy="369332"/>
          </a:xfrm>
          <a:prstGeom prst="rect">
            <a:avLst/>
          </a:prstGeom>
          <a:noFill/>
        </p:spPr>
        <p:txBody>
          <a:bodyPr wrap="square" rtlCol="0">
            <a:spAutoFit/>
          </a:bodyPr>
          <a:lstStyle/>
          <a:p>
            <a:pPr algn="r"/>
            <a:r>
              <a:rPr lang="en-US" b="1" dirty="0"/>
              <a:t>A</a:t>
            </a:r>
          </a:p>
        </p:txBody>
      </p:sp>
      <p:sp>
        <p:nvSpPr>
          <p:cNvPr id="3" name="Star: 5 Points 2">
            <a:extLst>
              <a:ext uri="{FF2B5EF4-FFF2-40B4-BE49-F238E27FC236}">
                <a16:creationId xmlns:a16="http://schemas.microsoft.com/office/drawing/2014/main" id="{25416002-BD9E-444E-B41B-082AE9D41EFD}"/>
              </a:ext>
            </a:extLst>
          </p:cNvPr>
          <p:cNvSpPr/>
          <p:nvPr/>
        </p:nvSpPr>
        <p:spPr>
          <a:xfrm>
            <a:off x="2809783" y="293783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614B3A5-A2B6-4BEF-93DE-BF822740D170}"/>
              </a:ext>
            </a:extLst>
          </p:cNvPr>
          <p:cNvSpPr/>
          <p:nvPr/>
        </p:nvSpPr>
        <p:spPr>
          <a:xfrm>
            <a:off x="8290382" y="4641294"/>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C0E6D0-5563-4961-9D10-489ECBC05253}"/>
              </a:ext>
            </a:extLst>
          </p:cNvPr>
          <p:cNvSpPr txBox="1"/>
          <p:nvPr/>
        </p:nvSpPr>
        <p:spPr>
          <a:xfrm>
            <a:off x="1615736" y="3139861"/>
            <a:ext cx="3080550" cy="369332"/>
          </a:xfrm>
          <a:prstGeom prst="rect">
            <a:avLst/>
          </a:prstGeom>
          <a:noFill/>
        </p:spPr>
        <p:txBody>
          <a:bodyPr wrap="square" rtlCol="0">
            <a:spAutoFit/>
          </a:bodyPr>
          <a:lstStyle/>
          <a:p>
            <a:r>
              <a:rPr lang="en-US" dirty="0"/>
              <a:t>0                 1                     </a:t>
            </a:r>
          </a:p>
        </p:txBody>
      </p:sp>
      <p:sp>
        <p:nvSpPr>
          <p:cNvPr id="18" name="TextBox 17">
            <a:extLst>
              <a:ext uri="{FF2B5EF4-FFF2-40B4-BE49-F238E27FC236}">
                <a16:creationId xmlns:a16="http://schemas.microsoft.com/office/drawing/2014/main" id="{3EEFC52F-C871-4090-B974-DAFF9E39E016}"/>
              </a:ext>
            </a:extLst>
          </p:cNvPr>
          <p:cNvSpPr txBox="1"/>
          <p:nvPr/>
        </p:nvSpPr>
        <p:spPr>
          <a:xfrm>
            <a:off x="1627693" y="4870824"/>
            <a:ext cx="9116507" cy="369332"/>
          </a:xfrm>
          <a:prstGeom prst="rect">
            <a:avLst/>
          </a:prstGeom>
          <a:noFill/>
        </p:spPr>
        <p:txBody>
          <a:bodyPr wrap="square" rtlCol="0">
            <a:spAutoFit/>
          </a:bodyPr>
          <a:lstStyle/>
          <a:p>
            <a:r>
              <a:rPr lang="en-US" dirty="0"/>
              <a:t>0                               1                        2                                           3</a:t>
            </a:r>
            <a:endParaRPr lang="en-US" b="1" dirty="0">
              <a:solidFill>
                <a:srgbClr val="C00000"/>
              </a:solidFill>
            </a:endParaRPr>
          </a:p>
        </p:txBody>
      </p:sp>
      <p:sp>
        <p:nvSpPr>
          <p:cNvPr id="20" name="TextBox 19">
            <a:extLst>
              <a:ext uri="{FF2B5EF4-FFF2-40B4-BE49-F238E27FC236}">
                <a16:creationId xmlns:a16="http://schemas.microsoft.com/office/drawing/2014/main" id="{CA4E2F62-50EF-4B37-8CD9-3DDD5B1E3E83}"/>
              </a:ext>
            </a:extLst>
          </p:cNvPr>
          <p:cNvSpPr txBox="1"/>
          <p:nvPr/>
        </p:nvSpPr>
        <p:spPr>
          <a:xfrm>
            <a:off x="8022691" y="4340148"/>
            <a:ext cx="520587" cy="369332"/>
          </a:xfrm>
          <a:prstGeom prst="rect">
            <a:avLst/>
          </a:prstGeom>
          <a:noFill/>
        </p:spPr>
        <p:txBody>
          <a:bodyPr wrap="square" rtlCol="0">
            <a:spAutoFit/>
          </a:bodyPr>
          <a:lstStyle/>
          <a:p>
            <a:pPr algn="r"/>
            <a:r>
              <a:rPr lang="en-US" b="1" dirty="0"/>
              <a:t>B</a:t>
            </a:r>
          </a:p>
        </p:txBody>
      </p:sp>
      <p:sp>
        <p:nvSpPr>
          <p:cNvPr id="22" name="Star: 5 Points 21">
            <a:extLst>
              <a:ext uri="{FF2B5EF4-FFF2-40B4-BE49-F238E27FC236}">
                <a16:creationId xmlns:a16="http://schemas.microsoft.com/office/drawing/2014/main" id="{95620BF7-F195-4E54-88F0-2FC49FEAF374}"/>
              </a:ext>
            </a:extLst>
          </p:cNvPr>
          <p:cNvSpPr/>
          <p:nvPr/>
        </p:nvSpPr>
        <p:spPr>
          <a:xfrm>
            <a:off x="3746494" y="461817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B13C95E-B9F9-4024-BFA4-055A0C01BC29}"/>
              </a:ext>
            </a:extLst>
          </p:cNvPr>
          <p:cNvSpPr txBox="1"/>
          <p:nvPr/>
        </p:nvSpPr>
        <p:spPr>
          <a:xfrm>
            <a:off x="3478803" y="4317024"/>
            <a:ext cx="520587" cy="369332"/>
          </a:xfrm>
          <a:prstGeom prst="rect">
            <a:avLst/>
          </a:prstGeom>
          <a:noFill/>
        </p:spPr>
        <p:txBody>
          <a:bodyPr wrap="square" rtlCol="0">
            <a:spAutoFit/>
          </a:bodyPr>
          <a:lstStyle/>
          <a:p>
            <a:pPr algn="r"/>
            <a:r>
              <a:rPr lang="en-US" b="1" dirty="0"/>
              <a:t>X</a:t>
            </a:r>
          </a:p>
        </p:txBody>
      </p:sp>
      <p:sp>
        <p:nvSpPr>
          <p:cNvPr id="24" name="Star: 5 Points 23">
            <a:extLst>
              <a:ext uri="{FF2B5EF4-FFF2-40B4-BE49-F238E27FC236}">
                <a16:creationId xmlns:a16="http://schemas.microsoft.com/office/drawing/2014/main" id="{1ECBA5E5-CEF1-43CA-8FF4-AA5254E88942}"/>
              </a:ext>
            </a:extLst>
          </p:cNvPr>
          <p:cNvSpPr/>
          <p:nvPr/>
        </p:nvSpPr>
        <p:spPr>
          <a:xfrm>
            <a:off x="5382632" y="463264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4210C40-43B2-4E70-A45C-3A5874812D64}"/>
              </a:ext>
            </a:extLst>
          </p:cNvPr>
          <p:cNvSpPr txBox="1"/>
          <p:nvPr/>
        </p:nvSpPr>
        <p:spPr>
          <a:xfrm>
            <a:off x="5114941" y="4331496"/>
            <a:ext cx="520587" cy="369332"/>
          </a:xfrm>
          <a:prstGeom prst="rect">
            <a:avLst/>
          </a:prstGeom>
          <a:noFill/>
        </p:spPr>
        <p:txBody>
          <a:bodyPr wrap="square" rtlCol="0">
            <a:spAutoFit/>
          </a:bodyPr>
          <a:lstStyle/>
          <a:p>
            <a:pPr algn="r"/>
            <a:r>
              <a:rPr lang="en-US" b="1" dirty="0"/>
              <a:t>Y</a:t>
            </a:r>
          </a:p>
        </p:txBody>
      </p:sp>
      <p:sp>
        <p:nvSpPr>
          <p:cNvPr id="21" name="TextBox 20">
            <a:extLst>
              <a:ext uri="{FF2B5EF4-FFF2-40B4-BE49-F238E27FC236}">
                <a16:creationId xmlns:a16="http://schemas.microsoft.com/office/drawing/2014/main" id="{379E1C34-C037-428E-B200-6363CC15C11C}"/>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433731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3B2C0B-1DA4-4721-8F0B-20EFE3318D3F}"/>
              </a:ext>
            </a:extLst>
          </p:cNvPr>
          <p:cNvPicPr>
            <a:picLocks noChangeAspect="1"/>
          </p:cNvPicPr>
          <p:nvPr/>
        </p:nvPicPr>
        <p:blipFill>
          <a:blip r:embed="rId3"/>
          <a:stretch>
            <a:fillRect/>
          </a:stretch>
        </p:blipFill>
        <p:spPr>
          <a:xfrm>
            <a:off x="8194089" y="125491"/>
            <a:ext cx="3700324" cy="2079837"/>
          </a:xfrm>
          <a:prstGeom prst="rect">
            <a:avLst/>
          </a:prstGeom>
        </p:spPr>
      </p:pic>
      <p:sp>
        <p:nvSpPr>
          <p:cNvPr id="2" name="Title 1">
            <a:extLst>
              <a:ext uri="{FF2B5EF4-FFF2-40B4-BE49-F238E27FC236}">
                <a16:creationId xmlns:a16="http://schemas.microsoft.com/office/drawing/2014/main" id="{2A2A6A08-CB22-4EA8-8D23-DDAE5274E846}"/>
              </a:ext>
            </a:extLst>
          </p:cNvPr>
          <p:cNvSpPr>
            <a:spLocks noGrp="1"/>
          </p:cNvSpPr>
          <p:nvPr>
            <p:ph type="title"/>
          </p:nvPr>
        </p:nvSpPr>
        <p:spPr/>
        <p:txBody>
          <a:bodyPr/>
          <a:lstStyle/>
          <a:p>
            <a:r>
              <a:rPr lang="en-US" dirty="0"/>
              <a:t>So… what’s CAP?</a:t>
            </a:r>
          </a:p>
        </p:txBody>
      </p:sp>
      <p:sp>
        <p:nvSpPr>
          <p:cNvPr id="3" name="Content Placeholder 2">
            <a:extLst>
              <a:ext uri="{FF2B5EF4-FFF2-40B4-BE49-F238E27FC236}">
                <a16:creationId xmlns:a16="http://schemas.microsoft.com/office/drawing/2014/main" id="{EE826A44-5AC5-46E9-A7F7-302E7B2C7537}"/>
              </a:ext>
            </a:extLst>
          </p:cNvPr>
          <p:cNvSpPr>
            <a:spLocks noGrp="1"/>
          </p:cNvSpPr>
          <p:nvPr>
            <p:ph idx="1"/>
          </p:nvPr>
        </p:nvSpPr>
        <p:spPr/>
        <p:txBody>
          <a:bodyPr>
            <a:normAutofit/>
          </a:bodyPr>
          <a:lstStyle/>
          <a:p>
            <a:r>
              <a:rPr lang="en-US" dirty="0"/>
              <a:t>Reminder: CAP is Eric Brewer’s conjecture that there are unavoidable tradeoffs between consistency, availability and partition tolerance.</a:t>
            </a:r>
          </a:p>
          <a:p>
            <a:r>
              <a:rPr lang="en-US" dirty="0"/>
              <a:t/>
            </a:r>
            <a:br>
              <a:rPr lang="en-US" dirty="0"/>
            </a:br>
            <a:r>
              <a:rPr lang="en-US" dirty="0"/>
              <a:t>But what exactly did Eric mean by these terms?</a:t>
            </a:r>
          </a:p>
          <a:p>
            <a:endParaRPr lang="en-US" dirty="0"/>
          </a:p>
          <a:p>
            <a:r>
              <a:rPr lang="en-US" dirty="0"/>
              <a:t>Is CAP a universal limitation?  Are there limits we need to know about?</a:t>
            </a:r>
          </a:p>
          <a:p>
            <a:pPr>
              <a:buFont typeface="Wingdings" panose="05000000000000000000" pitchFamily="2" charset="2"/>
              <a:buChar char="Ø"/>
            </a:pPr>
            <a:r>
              <a:rPr lang="en-US" dirty="0"/>
              <a:t>  What is “consistency”, anyhow?  Who cares if a cache is “consistent”?</a:t>
            </a:r>
          </a:p>
        </p:txBody>
      </p:sp>
      <p:sp>
        <p:nvSpPr>
          <p:cNvPr id="4" name="Footer Placeholder 3">
            <a:extLst>
              <a:ext uri="{FF2B5EF4-FFF2-40B4-BE49-F238E27FC236}">
                <a16:creationId xmlns:a16="http://schemas.microsoft.com/office/drawing/2014/main" id="{8CB115DB-67F6-40D7-840D-72E157DAD96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7BFCD4C-5D24-454A-B5A7-241049DB2462}"/>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970527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917E1-1126-4012-A38A-E663BF4195B2}"/>
              </a:ext>
            </a:extLst>
          </p:cNvPr>
          <p:cNvSpPr>
            <a:spLocks noGrp="1"/>
          </p:cNvSpPr>
          <p:nvPr>
            <p:ph type="title"/>
          </p:nvPr>
        </p:nvSpPr>
        <p:spPr/>
        <p:txBody>
          <a:bodyPr/>
          <a:lstStyle/>
          <a:p>
            <a:r>
              <a:rPr lang="en-US" dirty="0"/>
              <a:t>So…. Causal clocks only work in one direction.</a:t>
            </a:r>
          </a:p>
        </p:txBody>
      </p:sp>
      <p:sp>
        <p:nvSpPr>
          <p:cNvPr id="3" name="Content Placeholder 2">
            <a:extLst>
              <a:ext uri="{FF2B5EF4-FFF2-40B4-BE49-F238E27FC236}">
                <a16:creationId xmlns:a16="http://schemas.microsoft.com/office/drawing/2014/main" id="{1FA580BB-519E-4190-8BF9-20773AB7547A}"/>
              </a:ext>
            </a:extLst>
          </p:cNvPr>
          <p:cNvSpPr>
            <a:spLocks noGrp="1"/>
          </p:cNvSpPr>
          <p:nvPr>
            <p:ph idx="1"/>
          </p:nvPr>
        </p:nvSpPr>
        <p:spPr/>
        <p:txBody>
          <a:bodyPr/>
          <a:lstStyle/>
          <a:p>
            <a:r>
              <a:rPr lang="en-US" dirty="0"/>
              <a:t>They approximate the causal happens-before relationship, but not fully accurately.</a:t>
            </a:r>
          </a:p>
          <a:p>
            <a:endParaRPr lang="en-US" dirty="0"/>
          </a:p>
          <a:p>
            <a:r>
              <a:rPr lang="en-US" dirty="0" err="1"/>
              <a:t>Lamport</a:t>
            </a:r>
            <a:r>
              <a:rPr lang="en-US" dirty="0"/>
              <a:t> shows many cases were this is good enough.</a:t>
            </a:r>
          </a:p>
          <a:p>
            <a:endParaRPr lang="en-US" dirty="0"/>
          </a:p>
          <a:p>
            <a:r>
              <a:rPr lang="en-US" dirty="0"/>
              <a:t>We actually can do better, but at the “cost” of higher space overhead.</a:t>
            </a:r>
          </a:p>
        </p:txBody>
      </p:sp>
      <p:sp>
        <p:nvSpPr>
          <p:cNvPr id="4" name="Footer Placeholder 3">
            <a:extLst>
              <a:ext uri="{FF2B5EF4-FFF2-40B4-BE49-F238E27FC236}">
                <a16:creationId xmlns:a16="http://schemas.microsoft.com/office/drawing/2014/main" id="{B04BA1EC-DE61-46FD-99B9-18F69DC8C92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97E0750-E654-4AA8-BC8C-2C9CE0D6EDB4}"/>
              </a:ext>
            </a:extLst>
          </p:cNvPr>
          <p:cNvSpPr>
            <a:spLocks noGrp="1"/>
          </p:cNvSpPr>
          <p:nvPr>
            <p:ph type="sldNum" sz="quarter" idx="12"/>
          </p:nvPr>
        </p:nvSpPr>
        <p:spPr/>
        <p:txBody>
          <a:bodyPr/>
          <a:lstStyle/>
          <a:p>
            <a:fld id="{3C974458-8A97-4835-BF79-1FB6D7856C21}" type="slidenum">
              <a:rPr lang="en-US" smtClean="0"/>
              <a:t>30</a:t>
            </a:fld>
            <a:endParaRPr lang="en-US"/>
          </a:p>
        </p:txBody>
      </p:sp>
    </p:spTree>
    <p:extLst>
      <p:ext uri="{BB962C8B-B14F-4D97-AF65-F5344CB8AC3E}">
        <p14:creationId xmlns:p14="http://schemas.microsoft.com/office/powerpoint/2010/main" val="1767696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AD38D-7A62-4592-99D0-F881C16250F1}"/>
              </a:ext>
            </a:extLst>
          </p:cNvPr>
          <p:cNvSpPr>
            <a:spLocks noGrp="1"/>
          </p:cNvSpPr>
          <p:nvPr>
            <p:ph type="title"/>
          </p:nvPr>
        </p:nvSpPr>
        <p:spPr/>
        <p:txBody>
          <a:bodyPr/>
          <a:lstStyle/>
          <a:p>
            <a:r>
              <a:rPr lang="en-US" dirty="0"/>
              <a:t>Aside: Vector Clocks Fix this Limitation</a:t>
            </a:r>
          </a:p>
        </p:txBody>
      </p:sp>
      <p:sp>
        <p:nvSpPr>
          <p:cNvPr id="3" name="Content Placeholder 2">
            <a:extLst>
              <a:ext uri="{FF2B5EF4-FFF2-40B4-BE49-F238E27FC236}">
                <a16:creationId xmlns:a16="http://schemas.microsoft.com/office/drawing/2014/main" id="{13D4AC5E-A14B-4778-9030-A582B5A6D550}"/>
              </a:ext>
            </a:extLst>
          </p:cNvPr>
          <p:cNvSpPr>
            <a:spLocks noGrp="1"/>
          </p:cNvSpPr>
          <p:nvPr>
            <p:ph idx="1"/>
          </p:nvPr>
        </p:nvSpPr>
        <p:spPr>
          <a:xfrm>
            <a:off x="1024128" y="1916668"/>
            <a:ext cx="10786872" cy="4392692"/>
          </a:xfrm>
          <a:noFill/>
        </p:spPr>
        <p:txBody>
          <a:bodyPr>
            <a:normAutofit/>
          </a:bodyPr>
          <a:lstStyle/>
          <a:p>
            <a:r>
              <a:rPr lang="en-US" dirty="0"/>
              <a:t>A vector clock has one entry per machine.  VT(A) = [3, 0, 7, 1]</a:t>
            </a:r>
          </a:p>
          <a:p>
            <a:pPr>
              <a:buFont typeface="Wingdings" panose="05000000000000000000" pitchFamily="2" charset="2"/>
              <a:buChar char="Ø"/>
            </a:pPr>
            <a:r>
              <a:rPr lang="en-US" dirty="0"/>
              <a:t>  If an event occurs at P, P increments </a:t>
            </a:r>
            <a:r>
              <a:rPr lang="en-US" i="1" dirty="0"/>
              <a:t>its own entry</a:t>
            </a:r>
            <a:r>
              <a:rPr lang="en-US" dirty="0"/>
              <a:t> in the vector</a:t>
            </a:r>
          </a:p>
          <a:p>
            <a:pPr>
              <a:buFont typeface="Wingdings" panose="05000000000000000000" pitchFamily="2" charset="2"/>
              <a:buChar char="Ø"/>
            </a:pPr>
            <a:r>
              <a:rPr lang="en-US" dirty="0"/>
              <a:t>  When Q receives M from P, Q computes an entry-by-entry max. </a:t>
            </a:r>
          </a:p>
          <a:p>
            <a:pPr marL="0" indent="0">
              <a:buNone/>
            </a:pPr>
            <a:r>
              <a:rPr lang="en-US" dirty="0"/>
              <a:t>Vector time comparison rule:</a:t>
            </a:r>
            <a:br>
              <a:rPr lang="en-US" dirty="0"/>
            </a:br>
            <a:endParaRPr lang="en-US" dirty="0"/>
          </a:p>
          <a:p>
            <a:pPr marL="0" indent="0">
              <a:buNone/>
            </a:pPr>
            <a:r>
              <a:rPr lang="en-US" b="1" dirty="0">
                <a:solidFill>
                  <a:srgbClr val="C00000"/>
                </a:solidFill>
              </a:rPr>
              <a:t>   Define VT(A) &lt; VT(B) if</a:t>
            </a:r>
            <a:br>
              <a:rPr lang="en-US" b="1" dirty="0">
                <a:solidFill>
                  <a:srgbClr val="C00000"/>
                </a:solidFill>
              </a:rPr>
            </a:br>
            <a:r>
              <a:rPr lang="en-US" b="1" dirty="0">
                <a:solidFill>
                  <a:srgbClr val="C00000"/>
                </a:solidFill>
              </a:rPr>
              <a:t>               VT(A) ≤ VT(B),                 Now, VT(A) &lt; VT(B)   </a:t>
            </a:r>
            <a:r>
              <a:rPr lang="en-US" b="1" dirty="0" err="1">
                <a:solidFill>
                  <a:srgbClr val="C00000"/>
                </a:solidFill>
                <a:sym typeface="Symbol" panose="05050102010706020507" pitchFamily="18" charset="2"/>
              </a:rPr>
              <a:t>iff</a:t>
            </a:r>
            <a:r>
              <a:rPr lang="en-US" b="1" dirty="0">
                <a:solidFill>
                  <a:srgbClr val="C00000"/>
                </a:solidFill>
                <a:sym typeface="Symbol" panose="05050102010706020507" pitchFamily="18" charset="2"/>
              </a:rPr>
              <a:t>  A  B</a:t>
            </a:r>
            <a:r>
              <a:rPr lang="en-US" b="1" dirty="0">
                <a:solidFill>
                  <a:srgbClr val="C00000"/>
                </a:solidFill>
              </a:rPr>
              <a:t> </a:t>
            </a:r>
            <a:br>
              <a:rPr lang="en-US" b="1" dirty="0">
                <a:solidFill>
                  <a:srgbClr val="C00000"/>
                </a:solidFill>
              </a:rPr>
            </a:br>
            <a:r>
              <a:rPr lang="en-US" b="1" dirty="0">
                <a:solidFill>
                  <a:srgbClr val="C00000"/>
                </a:solidFill>
              </a:rPr>
              <a:t>               but VT(A) ≠ VT(B) </a:t>
            </a:r>
          </a:p>
        </p:txBody>
      </p:sp>
      <p:sp>
        <p:nvSpPr>
          <p:cNvPr id="4" name="Footer Placeholder 3">
            <a:extLst>
              <a:ext uri="{FF2B5EF4-FFF2-40B4-BE49-F238E27FC236}">
                <a16:creationId xmlns:a16="http://schemas.microsoft.com/office/drawing/2014/main" id="{687C8DB4-D727-44EC-8F8B-51E81262ACB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B5BE069D-6AE8-4200-9974-C34E9A70AE76}"/>
              </a:ext>
            </a:extLst>
          </p:cNvPr>
          <p:cNvSpPr>
            <a:spLocks noGrp="1"/>
          </p:cNvSpPr>
          <p:nvPr>
            <p:ph type="sldNum" sz="quarter" idx="12"/>
          </p:nvPr>
        </p:nvSpPr>
        <p:spPr/>
        <p:txBody>
          <a:bodyPr/>
          <a:lstStyle/>
          <a:p>
            <a:fld id="{3C974458-8A97-4835-BF79-1FB6D7856C21}" type="slidenum">
              <a:rPr lang="en-US" smtClean="0"/>
              <a:t>31</a:t>
            </a:fld>
            <a:endParaRPr lang="en-US"/>
          </a:p>
        </p:txBody>
      </p:sp>
      <p:sp>
        <p:nvSpPr>
          <p:cNvPr id="6" name="Rectangle 5">
            <a:extLst>
              <a:ext uri="{FF2B5EF4-FFF2-40B4-BE49-F238E27FC236}">
                <a16:creationId xmlns:a16="http://schemas.microsoft.com/office/drawing/2014/main" id="{DF6483F9-25DE-499C-B31F-FE36675DC167}"/>
              </a:ext>
            </a:extLst>
          </p:cNvPr>
          <p:cNvSpPr/>
          <p:nvPr/>
        </p:nvSpPr>
        <p:spPr>
          <a:xfrm>
            <a:off x="1024128" y="4569942"/>
            <a:ext cx="4624380" cy="11363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CDA5ED-FBE7-4E8A-93A9-82E363FF3DB5}"/>
              </a:ext>
            </a:extLst>
          </p:cNvPr>
          <p:cNvSpPr/>
          <p:nvPr/>
        </p:nvSpPr>
        <p:spPr>
          <a:xfrm>
            <a:off x="6029739" y="4569942"/>
            <a:ext cx="5244910" cy="11363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45EE77F-DEF6-49FA-B8FA-5B1114C010B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pic>
        <p:nvPicPr>
          <p:cNvPr id="11" name="Picture 10">
            <a:extLst>
              <a:ext uri="{FF2B5EF4-FFF2-40B4-BE49-F238E27FC236}">
                <a16:creationId xmlns:a16="http://schemas.microsoft.com/office/drawing/2014/main" id="{D367EC27-33AD-44C6-BBDA-46447F7CFE9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10315921" y="1700428"/>
            <a:ext cx="1392558" cy="768808"/>
          </a:xfrm>
          <a:prstGeom prst="rect">
            <a:avLst/>
          </a:prstGeom>
        </p:spPr>
      </p:pic>
    </p:spTree>
    <p:extLst>
      <p:ext uri="{BB962C8B-B14F-4D97-AF65-F5344CB8AC3E}">
        <p14:creationId xmlns:p14="http://schemas.microsoft.com/office/powerpoint/2010/main" val="1163266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AAB5-CE9E-4A7D-917C-50A69C94A381}"/>
              </a:ext>
            </a:extLst>
          </p:cNvPr>
          <p:cNvSpPr>
            <a:spLocks noGrp="1"/>
          </p:cNvSpPr>
          <p:nvPr>
            <p:ph type="title"/>
          </p:nvPr>
        </p:nvSpPr>
        <p:spPr/>
        <p:txBody>
          <a:bodyPr/>
          <a:lstStyle/>
          <a:p>
            <a:r>
              <a:rPr lang="en-US" dirty="0"/>
              <a:t>Back to our real topic: Consistency</a:t>
            </a:r>
          </a:p>
        </p:txBody>
      </p:sp>
      <p:sp>
        <p:nvSpPr>
          <p:cNvPr id="3" name="Content Placeholder 2">
            <a:extLst>
              <a:ext uri="{FF2B5EF4-FFF2-40B4-BE49-F238E27FC236}">
                <a16:creationId xmlns:a16="http://schemas.microsoft.com/office/drawing/2014/main" id="{FF5EF3AD-2B6D-461B-B5DF-8718A66E80D4}"/>
              </a:ext>
            </a:extLst>
          </p:cNvPr>
          <p:cNvSpPr>
            <a:spLocks noGrp="1"/>
          </p:cNvSpPr>
          <p:nvPr>
            <p:ph idx="1"/>
          </p:nvPr>
        </p:nvSpPr>
        <p:spPr>
          <a:xfrm>
            <a:off x="1024127" y="2286000"/>
            <a:ext cx="11005115" cy="4023360"/>
          </a:xfrm>
        </p:spPr>
        <p:txBody>
          <a:bodyPr/>
          <a:lstStyle/>
          <a:p>
            <a:r>
              <a:rPr lang="en-US" dirty="0"/>
              <a:t>Recall that we were thinking about a replicated data item, and two replicas were updated in the same order.  But the question arose: if process Q reads from the replicated data, what version should it see?</a:t>
            </a:r>
          </a:p>
          <a:p>
            <a:r>
              <a:rPr lang="en-US" dirty="0" err="1"/>
              <a:t>Lamport</a:t>
            </a:r>
            <a:r>
              <a:rPr lang="en-US" dirty="0"/>
              <a:t>: </a:t>
            </a:r>
          </a:p>
          <a:p>
            <a:pPr>
              <a:buFont typeface="Wingdings" panose="05000000000000000000" pitchFamily="2" charset="2"/>
              <a:buChar char="Ø"/>
            </a:pPr>
            <a:r>
              <a:rPr lang="en-US" dirty="0"/>
              <a:t>  Suppose that Q has read value B from variable Y</a:t>
            </a:r>
          </a:p>
          <a:p>
            <a:pPr>
              <a:buFont typeface="Wingdings" panose="05000000000000000000" pitchFamily="2" charset="2"/>
              <a:buChar char="Ø"/>
            </a:pPr>
            <a:r>
              <a:rPr lang="en-US" dirty="0"/>
              <a:t>  Further, suppose that there was some update A to variable X, and A </a:t>
            </a:r>
            <a:r>
              <a:rPr lang="en-US" dirty="0">
                <a:sym typeface="Symbol" panose="05050102010706020507" pitchFamily="18" charset="2"/>
              </a:rPr>
              <a:t> B</a:t>
            </a:r>
          </a:p>
          <a:p>
            <a:pPr>
              <a:buFont typeface="Wingdings" panose="05000000000000000000" pitchFamily="2" charset="2"/>
              <a:buChar char="Ø"/>
            </a:pPr>
            <a:r>
              <a:rPr lang="en-US" dirty="0">
                <a:sym typeface="Symbol" panose="05050102010706020507" pitchFamily="18" charset="2"/>
              </a:rPr>
              <a:t>  … then if Q reads from X, call this event C, make sure that A  C</a:t>
            </a:r>
            <a:endParaRPr lang="en-US" dirty="0"/>
          </a:p>
        </p:txBody>
      </p:sp>
      <p:sp>
        <p:nvSpPr>
          <p:cNvPr id="4" name="Footer Placeholder 3">
            <a:extLst>
              <a:ext uri="{FF2B5EF4-FFF2-40B4-BE49-F238E27FC236}">
                <a16:creationId xmlns:a16="http://schemas.microsoft.com/office/drawing/2014/main" id="{0DB5ECA9-327C-431D-95C1-D22C0132902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2890274-2507-473D-AA93-F86195DB9BEB}"/>
              </a:ext>
            </a:extLst>
          </p:cNvPr>
          <p:cNvSpPr>
            <a:spLocks noGrp="1"/>
          </p:cNvSpPr>
          <p:nvPr>
            <p:ph type="sldNum" sz="quarter" idx="12"/>
          </p:nvPr>
        </p:nvSpPr>
        <p:spPr/>
        <p:txBody>
          <a:bodyPr/>
          <a:lstStyle/>
          <a:p>
            <a:fld id="{3C974458-8A97-4835-BF79-1FB6D7856C21}" type="slidenum">
              <a:rPr lang="en-US" smtClean="0"/>
              <a:t>32</a:t>
            </a:fld>
            <a:endParaRPr lang="en-US"/>
          </a:p>
        </p:txBody>
      </p:sp>
      <p:sp>
        <p:nvSpPr>
          <p:cNvPr id="6" name="TextBox 5">
            <a:extLst>
              <a:ext uri="{FF2B5EF4-FFF2-40B4-BE49-F238E27FC236}">
                <a16:creationId xmlns:a16="http://schemas.microsoft.com/office/drawing/2014/main" id="{BD7DA868-0D41-4643-BEE0-9D694C2BF6F6}"/>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448997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2E981-0061-418A-A01E-555A57DECE62}"/>
              </a:ext>
            </a:extLst>
          </p:cNvPr>
          <p:cNvSpPr>
            <a:spLocks noGrp="1"/>
          </p:cNvSpPr>
          <p:nvPr>
            <p:ph type="title"/>
          </p:nvPr>
        </p:nvSpPr>
        <p:spPr/>
        <p:txBody>
          <a:bodyPr/>
          <a:lstStyle/>
          <a:p>
            <a:r>
              <a:rPr lang="en-US" dirty="0"/>
              <a:t>What does this mean in English?</a:t>
            </a:r>
          </a:p>
        </p:txBody>
      </p:sp>
      <p:sp>
        <p:nvSpPr>
          <p:cNvPr id="3" name="Content Placeholder 2">
            <a:extLst>
              <a:ext uri="{FF2B5EF4-FFF2-40B4-BE49-F238E27FC236}">
                <a16:creationId xmlns:a16="http://schemas.microsoft.com/office/drawing/2014/main" id="{F4287C1E-A069-4C78-8018-A048C0DBD16A}"/>
              </a:ext>
            </a:extLst>
          </p:cNvPr>
          <p:cNvSpPr>
            <a:spLocks noGrp="1"/>
          </p:cNvSpPr>
          <p:nvPr>
            <p:ph idx="1"/>
          </p:nvPr>
        </p:nvSpPr>
        <p:spPr/>
        <p:txBody>
          <a:bodyPr/>
          <a:lstStyle/>
          <a:p>
            <a:r>
              <a:rPr lang="en-US" dirty="0"/>
              <a:t>In effect,  the system must never develop amnesia about the causal past.</a:t>
            </a:r>
          </a:p>
          <a:p>
            <a:endParaRPr lang="en-US" dirty="0"/>
          </a:p>
          <a:p>
            <a:r>
              <a:rPr lang="en-US" dirty="0"/>
              <a:t>Example:</a:t>
            </a:r>
          </a:p>
          <a:p>
            <a:pPr>
              <a:buFont typeface="Wingdings" panose="05000000000000000000" pitchFamily="2" charset="2"/>
              <a:buChar char="Ø"/>
            </a:pPr>
            <a:r>
              <a:rPr lang="en-US" dirty="0"/>
              <a:t>Cornell registrar assigns you student ID 161993 and says “put money in”</a:t>
            </a:r>
          </a:p>
          <a:p>
            <a:pPr>
              <a:buFont typeface="Wingdings" panose="05000000000000000000" pitchFamily="2" charset="2"/>
              <a:buChar char="Ø"/>
            </a:pPr>
            <a:r>
              <a:rPr lang="en-US" dirty="0"/>
              <a:t>  Now you go online to deposit money into your meal plan.</a:t>
            </a:r>
          </a:p>
          <a:p>
            <a:pPr>
              <a:buFont typeface="Wingdings" panose="05000000000000000000" pitchFamily="2" charset="2"/>
              <a:buChar char="Ø"/>
            </a:pPr>
            <a:r>
              <a:rPr lang="en-US" dirty="0"/>
              <a:t>  It asks you to enter your student ID, so you type in 161993</a:t>
            </a:r>
          </a:p>
          <a:p>
            <a:pPr>
              <a:buFont typeface="Wingdings" panose="05000000000000000000" pitchFamily="2" charset="2"/>
              <a:buChar char="Ø"/>
            </a:pPr>
            <a:r>
              <a:rPr lang="en-US" dirty="0"/>
              <a:t>  The system should not tell you that “student ID 161993 is invalid”</a:t>
            </a:r>
          </a:p>
        </p:txBody>
      </p:sp>
      <p:sp>
        <p:nvSpPr>
          <p:cNvPr id="4" name="Footer Placeholder 3">
            <a:extLst>
              <a:ext uri="{FF2B5EF4-FFF2-40B4-BE49-F238E27FC236}">
                <a16:creationId xmlns:a16="http://schemas.microsoft.com/office/drawing/2014/main" id="{4BFD555F-01DE-49AD-B9B9-2C08C68CBBA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4506DC-2C38-4AF9-81F3-FB35C0648014}"/>
              </a:ext>
            </a:extLst>
          </p:cNvPr>
          <p:cNvSpPr>
            <a:spLocks noGrp="1"/>
          </p:cNvSpPr>
          <p:nvPr>
            <p:ph type="sldNum" sz="quarter" idx="12"/>
          </p:nvPr>
        </p:nvSpPr>
        <p:spPr/>
        <p:txBody>
          <a:bodyPr/>
          <a:lstStyle/>
          <a:p>
            <a:fld id="{3C974458-8A97-4835-BF79-1FB6D7856C21}" type="slidenum">
              <a:rPr lang="en-US" smtClean="0"/>
              <a:t>33</a:t>
            </a:fld>
            <a:endParaRPr lang="en-US"/>
          </a:p>
        </p:txBody>
      </p:sp>
      <p:sp>
        <p:nvSpPr>
          <p:cNvPr id="6" name="Speech Bubble: Oval 5">
            <a:extLst>
              <a:ext uri="{FF2B5EF4-FFF2-40B4-BE49-F238E27FC236}">
                <a16:creationId xmlns:a16="http://schemas.microsoft.com/office/drawing/2014/main" id="{FC590B68-BEFA-4217-8EB7-4DCEF33CED96}"/>
              </a:ext>
            </a:extLst>
          </p:cNvPr>
          <p:cNvSpPr/>
          <p:nvPr/>
        </p:nvSpPr>
        <p:spPr>
          <a:xfrm>
            <a:off x="6496891" y="3819363"/>
            <a:ext cx="1784411" cy="612648"/>
          </a:xfrm>
          <a:prstGeom prst="wedgeEllipseCallout">
            <a:avLst>
              <a:gd name="adj1" fmla="val -107241"/>
              <a:gd name="adj2" fmla="val -6646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5A93F6-C156-4C0A-8894-23F8178825CF}"/>
              </a:ext>
            </a:extLst>
          </p:cNvPr>
          <p:cNvSpPr txBox="1"/>
          <p:nvPr/>
        </p:nvSpPr>
        <p:spPr>
          <a:xfrm>
            <a:off x="5105624" y="3450031"/>
            <a:ext cx="363985" cy="369332"/>
          </a:xfrm>
          <a:prstGeom prst="rect">
            <a:avLst/>
          </a:prstGeom>
          <a:noFill/>
          <a:ln w="28575">
            <a:solidFill>
              <a:srgbClr val="C00000"/>
            </a:solidFill>
          </a:ln>
        </p:spPr>
        <p:txBody>
          <a:bodyPr wrap="square" rtlCol="0">
            <a:spAutoFit/>
          </a:bodyPr>
          <a:lstStyle/>
          <a:p>
            <a:pPr algn="r"/>
            <a:r>
              <a:rPr lang="en-US" b="1" dirty="0"/>
              <a:t>A</a:t>
            </a:r>
          </a:p>
        </p:txBody>
      </p:sp>
      <p:sp>
        <p:nvSpPr>
          <p:cNvPr id="8" name="Speech Bubble: Oval 7">
            <a:extLst>
              <a:ext uri="{FF2B5EF4-FFF2-40B4-BE49-F238E27FC236}">
                <a16:creationId xmlns:a16="http://schemas.microsoft.com/office/drawing/2014/main" id="{84B03D59-8A89-4359-8D22-3E6504AAEA7A}"/>
              </a:ext>
            </a:extLst>
          </p:cNvPr>
          <p:cNvSpPr/>
          <p:nvPr/>
        </p:nvSpPr>
        <p:spPr>
          <a:xfrm>
            <a:off x="8345493" y="5002236"/>
            <a:ext cx="1784411" cy="612648"/>
          </a:xfrm>
          <a:prstGeom prst="wedgeEllipseCallout">
            <a:avLst>
              <a:gd name="adj1" fmla="val -106743"/>
              <a:gd name="adj2" fmla="val -838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DF9315-6741-4BAD-BF59-47B2BE36A5C9}"/>
              </a:ext>
            </a:extLst>
          </p:cNvPr>
          <p:cNvSpPr txBox="1"/>
          <p:nvPr/>
        </p:nvSpPr>
        <p:spPr>
          <a:xfrm>
            <a:off x="7025111" y="4816687"/>
            <a:ext cx="363985" cy="369332"/>
          </a:xfrm>
          <a:prstGeom prst="rect">
            <a:avLst/>
          </a:prstGeom>
          <a:noFill/>
          <a:ln w="28575">
            <a:solidFill>
              <a:srgbClr val="C00000"/>
            </a:solidFill>
          </a:ln>
        </p:spPr>
        <p:txBody>
          <a:bodyPr wrap="square" rtlCol="0">
            <a:spAutoFit/>
          </a:bodyPr>
          <a:lstStyle/>
          <a:p>
            <a:pPr algn="r"/>
            <a:r>
              <a:rPr lang="en-US" b="1" dirty="0"/>
              <a:t>B</a:t>
            </a:r>
          </a:p>
        </p:txBody>
      </p:sp>
      <p:sp>
        <p:nvSpPr>
          <p:cNvPr id="10" name="Speech Bubble: Oval 9">
            <a:extLst>
              <a:ext uri="{FF2B5EF4-FFF2-40B4-BE49-F238E27FC236}">
                <a16:creationId xmlns:a16="http://schemas.microsoft.com/office/drawing/2014/main" id="{0F2B3BC1-46DA-4B6B-9471-6D7EE88B7D85}"/>
              </a:ext>
            </a:extLst>
          </p:cNvPr>
          <p:cNvSpPr/>
          <p:nvPr/>
        </p:nvSpPr>
        <p:spPr>
          <a:xfrm>
            <a:off x="7918714" y="5582788"/>
            <a:ext cx="1784411" cy="612648"/>
          </a:xfrm>
          <a:prstGeom prst="wedgeEllipseCallout">
            <a:avLst>
              <a:gd name="adj1" fmla="val -141072"/>
              <a:gd name="adj2" fmla="val 63949"/>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8CB6310-1934-4CDF-895F-59578BB49DEF}"/>
              </a:ext>
            </a:extLst>
          </p:cNvPr>
          <p:cNvSpPr txBox="1"/>
          <p:nvPr/>
        </p:nvSpPr>
        <p:spPr>
          <a:xfrm>
            <a:off x="5958906" y="6238532"/>
            <a:ext cx="363985" cy="369332"/>
          </a:xfrm>
          <a:prstGeom prst="rect">
            <a:avLst/>
          </a:prstGeom>
          <a:noFill/>
          <a:ln w="28575">
            <a:solidFill>
              <a:srgbClr val="C00000"/>
            </a:solidFill>
          </a:ln>
        </p:spPr>
        <p:txBody>
          <a:bodyPr wrap="square" rtlCol="0">
            <a:spAutoFit/>
          </a:bodyPr>
          <a:lstStyle/>
          <a:p>
            <a:pPr algn="r"/>
            <a:r>
              <a:rPr lang="en-US" b="1" dirty="0"/>
              <a:t>C</a:t>
            </a:r>
          </a:p>
        </p:txBody>
      </p:sp>
      <p:sp>
        <p:nvSpPr>
          <p:cNvPr id="12" name="TextBox 11">
            <a:extLst>
              <a:ext uri="{FF2B5EF4-FFF2-40B4-BE49-F238E27FC236}">
                <a16:creationId xmlns:a16="http://schemas.microsoft.com/office/drawing/2014/main" id="{378FBCD2-9C64-431E-87D4-C5C15F7413D8}"/>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39749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B8D8E-5890-42D5-B6F5-DA9205EBAA95}"/>
              </a:ext>
            </a:extLst>
          </p:cNvPr>
          <p:cNvSpPr>
            <a:spLocks noGrp="1"/>
          </p:cNvSpPr>
          <p:nvPr>
            <p:ph type="title"/>
          </p:nvPr>
        </p:nvSpPr>
        <p:spPr/>
        <p:txBody>
          <a:bodyPr/>
          <a:lstStyle/>
          <a:p>
            <a:r>
              <a:rPr lang="en-US" dirty="0"/>
              <a:t>Write this in </a:t>
            </a:r>
            <a:r>
              <a:rPr lang="en-US" dirty="0" err="1"/>
              <a:t>Lamport’s</a:t>
            </a:r>
            <a:r>
              <a:rPr lang="en-US" dirty="0"/>
              <a:t> Formalism</a:t>
            </a:r>
          </a:p>
        </p:txBody>
      </p:sp>
      <p:sp>
        <p:nvSpPr>
          <p:cNvPr id="3" name="Content Placeholder 2">
            <a:extLst>
              <a:ext uri="{FF2B5EF4-FFF2-40B4-BE49-F238E27FC236}">
                <a16:creationId xmlns:a16="http://schemas.microsoft.com/office/drawing/2014/main" id="{B2EFA0F6-17F1-4B26-8D24-1D5246838161}"/>
              </a:ext>
            </a:extLst>
          </p:cNvPr>
          <p:cNvSpPr>
            <a:spLocks noGrp="1"/>
          </p:cNvSpPr>
          <p:nvPr>
            <p:ph idx="1"/>
          </p:nvPr>
        </p:nvSpPr>
        <p:spPr/>
        <p:txBody>
          <a:bodyPr>
            <a:normAutofit lnSpcReduction="10000"/>
          </a:bodyPr>
          <a:lstStyle/>
          <a:p>
            <a:r>
              <a:rPr lang="en-US" dirty="0"/>
              <a:t>We had event A</a:t>
            </a:r>
          </a:p>
          <a:p>
            <a:endParaRPr lang="en-US" dirty="0"/>
          </a:p>
          <a:p>
            <a:r>
              <a:rPr lang="en-US" dirty="0"/>
              <a:t>Then there was an event B, A </a:t>
            </a:r>
            <a:r>
              <a:rPr lang="en-US" dirty="0">
                <a:sym typeface="Symbol" panose="05050102010706020507" pitchFamily="18" charset="2"/>
              </a:rPr>
              <a:t> B</a:t>
            </a:r>
          </a:p>
          <a:p>
            <a:endParaRPr lang="en-US" dirty="0">
              <a:sym typeface="Symbol" panose="05050102010706020507" pitchFamily="18" charset="2"/>
            </a:endParaRPr>
          </a:p>
          <a:p>
            <a:r>
              <a:rPr lang="en-US" dirty="0">
                <a:sym typeface="Symbol" panose="05050102010706020507" pitchFamily="18" charset="2"/>
              </a:rPr>
              <a:t>And then there was an event C, B  C.</a:t>
            </a:r>
          </a:p>
          <a:p>
            <a:endParaRPr lang="en-US" dirty="0">
              <a:sym typeface="Symbol" panose="05050102010706020507" pitchFamily="18" charset="2"/>
            </a:endParaRPr>
          </a:p>
          <a:p>
            <a:r>
              <a:rPr lang="en-US" dirty="0">
                <a:sym typeface="Symbol" panose="05050102010706020507" pitchFamily="18" charset="2"/>
              </a:rPr>
              <a:t>From this we can conclude that A  C, hence it was </a:t>
            </a:r>
            <a:r>
              <a:rPr lang="en-US" i="1" dirty="0">
                <a:sym typeface="Symbol" panose="05050102010706020507" pitchFamily="18" charset="2"/>
              </a:rPr>
              <a:t>inconsistent </a:t>
            </a:r>
            <a:r>
              <a:rPr lang="en-US" dirty="0">
                <a:sym typeface="Symbol" panose="05050102010706020507" pitchFamily="18" charset="2"/>
              </a:rPr>
              <a:t>for the system to reply as if A had not occurred: “amnesia” about A</a:t>
            </a:r>
            <a:endParaRPr lang="en-US" dirty="0"/>
          </a:p>
        </p:txBody>
      </p:sp>
      <p:sp>
        <p:nvSpPr>
          <p:cNvPr id="4" name="Footer Placeholder 3">
            <a:extLst>
              <a:ext uri="{FF2B5EF4-FFF2-40B4-BE49-F238E27FC236}">
                <a16:creationId xmlns:a16="http://schemas.microsoft.com/office/drawing/2014/main" id="{36A61F7B-ED6C-4CA7-BE1C-482FDF305EE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C4485ADA-2E54-4942-B3AB-44229A82D3E7}"/>
              </a:ext>
            </a:extLst>
          </p:cNvPr>
          <p:cNvSpPr>
            <a:spLocks noGrp="1"/>
          </p:cNvSpPr>
          <p:nvPr>
            <p:ph type="sldNum" sz="quarter" idx="12"/>
          </p:nvPr>
        </p:nvSpPr>
        <p:spPr/>
        <p:txBody>
          <a:bodyPr/>
          <a:lstStyle/>
          <a:p>
            <a:fld id="{3C974458-8A97-4835-BF79-1FB6D7856C21}" type="slidenum">
              <a:rPr lang="en-US" smtClean="0"/>
              <a:t>34</a:t>
            </a:fld>
            <a:endParaRPr lang="en-US"/>
          </a:p>
        </p:txBody>
      </p:sp>
      <p:sp>
        <p:nvSpPr>
          <p:cNvPr id="6" name="TextBox 5">
            <a:extLst>
              <a:ext uri="{FF2B5EF4-FFF2-40B4-BE49-F238E27FC236}">
                <a16:creationId xmlns:a16="http://schemas.microsoft.com/office/drawing/2014/main" id="{CB0E0F70-5BF8-49FD-82B5-5D87A934495E}"/>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914979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11031A15-07C2-4210-9131-AD7AC780A3C6}"/>
              </a:ext>
            </a:extLst>
          </p:cNvPr>
          <p:cNvCxnSpPr/>
          <p:nvPr/>
        </p:nvCxnSpPr>
        <p:spPr>
          <a:xfrm>
            <a:off x="1708869" y="5888854"/>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CC6AC0C-C2EC-4616-9A70-B59437CC1B41}"/>
              </a:ext>
            </a:extLst>
          </p:cNvPr>
          <p:cNvCxnSpPr/>
          <p:nvPr/>
        </p:nvCxnSpPr>
        <p:spPr>
          <a:xfrm>
            <a:off x="1665625" y="5253377"/>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A5EE876-83F6-494E-83CE-309EB8B447DF}"/>
              </a:ext>
            </a:extLst>
          </p:cNvPr>
          <p:cNvSpPr>
            <a:spLocks noGrp="1"/>
          </p:cNvSpPr>
          <p:nvPr>
            <p:ph type="title"/>
          </p:nvPr>
        </p:nvSpPr>
        <p:spPr/>
        <p:txBody>
          <a:bodyPr/>
          <a:lstStyle/>
          <a:p>
            <a:r>
              <a:rPr lang="en-US" dirty="0"/>
              <a:t>More fun with Causality</a:t>
            </a:r>
          </a:p>
        </p:txBody>
      </p:sp>
      <p:sp>
        <p:nvSpPr>
          <p:cNvPr id="3" name="Content Placeholder 2">
            <a:extLst>
              <a:ext uri="{FF2B5EF4-FFF2-40B4-BE49-F238E27FC236}">
                <a16:creationId xmlns:a16="http://schemas.microsoft.com/office/drawing/2014/main" id="{1D7ADF85-3EB8-49B5-B0AC-4084152E8739}"/>
              </a:ext>
            </a:extLst>
          </p:cNvPr>
          <p:cNvSpPr>
            <a:spLocks noGrp="1"/>
          </p:cNvSpPr>
          <p:nvPr>
            <p:ph idx="1"/>
          </p:nvPr>
        </p:nvSpPr>
        <p:spPr/>
        <p:txBody>
          <a:bodyPr/>
          <a:lstStyle/>
          <a:p>
            <a:r>
              <a:rPr lang="en-US" dirty="0" err="1"/>
              <a:t>Lamport</a:t>
            </a:r>
            <a:r>
              <a:rPr lang="en-US" dirty="0"/>
              <a:t> also showed that you can use </a:t>
            </a:r>
            <a:r>
              <a:rPr lang="en-US" dirty="0">
                <a:sym typeface="Symbol" panose="05050102010706020507" pitchFamily="18" charset="2"/>
              </a:rPr>
              <a:t> to define “now” in a way that makes sense even for a fully distributed system</a:t>
            </a:r>
          </a:p>
          <a:p>
            <a:endParaRPr lang="en-US" dirty="0">
              <a:sym typeface="Symbol" panose="05050102010706020507" pitchFamily="18" charset="2"/>
            </a:endParaRPr>
          </a:p>
          <a:p>
            <a:r>
              <a:rPr lang="en-US" dirty="0">
                <a:sym typeface="Symbol" panose="05050102010706020507" pitchFamily="18" charset="2"/>
              </a:rPr>
              <a:t>He draws a complex space-time picture, perhaps this one:</a:t>
            </a:r>
            <a:endParaRPr lang="en-US" dirty="0"/>
          </a:p>
        </p:txBody>
      </p:sp>
      <p:sp>
        <p:nvSpPr>
          <p:cNvPr id="4" name="Footer Placeholder 3">
            <a:extLst>
              <a:ext uri="{FF2B5EF4-FFF2-40B4-BE49-F238E27FC236}">
                <a16:creationId xmlns:a16="http://schemas.microsoft.com/office/drawing/2014/main" id="{82DF380A-F54E-4877-A7EB-43750456720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069B4A5-A143-485C-98EF-372CBAEB4F94}"/>
              </a:ext>
            </a:extLst>
          </p:cNvPr>
          <p:cNvSpPr>
            <a:spLocks noGrp="1"/>
          </p:cNvSpPr>
          <p:nvPr>
            <p:ph type="sldNum" sz="quarter" idx="12"/>
          </p:nvPr>
        </p:nvSpPr>
        <p:spPr>
          <a:xfrm>
            <a:off x="10837333" y="6470704"/>
            <a:ext cx="973667" cy="274320"/>
          </a:xfrm>
        </p:spPr>
        <p:txBody>
          <a:bodyPr/>
          <a:lstStyle/>
          <a:p>
            <a:fld id="{3C974458-8A97-4835-BF79-1FB6D7856C21}" type="slidenum">
              <a:rPr lang="en-US" smtClean="0"/>
              <a:t>35</a:t>
            </a:fld>
            <a:endParaRPr lang="en-US"/>
          </a:p>
        </p:txBody>
      </p:sp>
      <p:cxnSp>
        <p:nvCxnSpPr>
          <p:cNvPr id="6" name="Straight Arrow Connector 5">
            <a:extLst>
              <a:ext uri="{FF2B5EF4-FFF2-40B4-BE49-F238E27FC236}">
                <a16:creationId xmlns:a16="http://schemas.microsoft.com/office/drawing/2014/main" id="{61E493BA-714D-45F6-A525-09F245D1648D}"/>
              </a:ext>
            </a:extLst>
          </p:cNvPr>
          <p:cNvCxnSpPr/>
          <p:nvPr/>
        </p:nvCxnSpPr>
        <p:spPr>
          <a:xfrm>
            <a:off x="1708869" y="4509857"/>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27275DE-63C0-48DC-BA37-7D6DADC78CEF}"/>
              </a:ext>
            </a:extLst>
          </p:cNvPr>
          <p:cNvCxnSpPr/>
          <p:nvPr/>
        </p:nvCxnSpPr>
        <p:spPr>
          <a:xfrm>
            <a:off x="1708869" y="6215849"/>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9271CDE-2C35-4719-B11F-605A1C751227}"/>
              </a:ext>
            </a:extLst>
          </p:cNvPr>
          <p:cNvSpPr txBox="1"/>
          <p:nvPr/>
        </p:nvSpPr>
        <p:spPr>
          <a:xfrm>
            <a:off x="1117261" y="4279037"/>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F583BA5E-02DC-489A-9DBB-99894D2273EE}"/>
              </a:ext>
            </a:extLst>
          </p:cNvPr>
          <p:cNvSpPr txBox="1"/>
          <p:nvPr/>
        </p:nvSpPr>
        <p:spPr>
          <a:xfrm>
            <a:off x="1136336" y="4655320"/>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8CB6EC42-A874-4BF1-8AEF-BB14164B5480}"/>
              </a:ext>
            </a:extLst>
          </p:cNvPr>
          <p:cNvSpPr txBox="1"/>
          <p:nvPr/>
        </p:nvSpPr>
        <p:spPr>
          <a:xfrm>
            <a:off x="2698966" y="4099011"/>
            <a:ext cx="520587" cy="369332"/>
          </a:xfrm>
          <a:prstGeom prst="rect">
            <a:avLst/>
          </a:prstGeom>
          <a:noFill/>
        </p:spPr>
        <p:txBody>
          <a:bodyPr wrap="square" rtlCol="0">
            <a:spAutoFit/>
          </a:bodyPr>
          <a:lstStyle/>
          <a:p>
            <a:pPr algn="r"/>
            <a:r>
              <a:rPr lang="en-US" b="1" dirty="0"/>
              <a:t>A</a:t>
            </a:r>
          </a:p>
        </p:txBody>
      </p:sp>
      <p:sp>
        <p:nvSpPr>
          <p:cNvPr id="11" name="TextBox 10">
            <a:extLst>
              <a:ext uri="{FF2B5EF4-FFF2-40B4-BE49-F238E27FC236}">
                <a16:creationId xmlns:a16="http://schemas.microsoft.com/office/drawing/2014/main" id="{8199A954-29C1-41F3-874B-B31623F89ECF}"/>
              </a:ext>
            </a:extLst>
          </p:cNvPr>
          <p:cNvSpPr txBox="1"/>
          <p:nvPr/>
        </p:nvSpPr>
        <p:spPr>
          <a:xfrm>
            <a:off x="8115824" y="5778331"/>
            <a:ext cx="520587" cy="369332"/>
          </a:xfrm>
          <a:prstGeom prst="rect">
            <a:avLst/>
          </a:prstGeom>
          <a:noFill/>
        </p:spPr>
        <p:txBody>
          <a:bodyPr wrap="square" rtlCol="0">
            <a:spAutoFit/>
          </a:bodyPr>
          <a:lstStyle/>
          <a:p>
            <a:pPr algn="r"/>
            <a:r>
              <a:rPr lang="en-US" b="1" dirty="0"/>
              <a:t>E</a:t>
            </a:r>
          </a:p>
        </p:txBody>
      </p:sp>
      <p:cxnSp>
        <p:nvCxnSpPr>
          <p:cNvPr id="12" name="Straight Arrow Connector 11">
            <a:extLst>
              <a:ext uri="{FF2B5EF4-FFF2-40B4-BE49-F238E27FC236}">
                <a16:creationId xmlns:a16="http://schemas.microsoft.com/office/drawing/2014/main" id="{D4073FBC-62A1-4EE0-B685-C5DEBDD4F637}"/>
              </a:ext>
            </a:extLst>
          </p:cNvPr>
          <p:cNvCxnSpPr>
            <a:cxnSpLocks/>
          </p:cNvCxnSpPr>
          <p:nvPr/>
        </p:nvCxnSpPr>
        <p:spPr>
          <a:xfrm>
            <a:off x="3262705" y="4465392"/>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Star: 5 Points 14">
            <a:extLst>
              <a:ext uri="{FF2B5EF4-FFF2-40B4-BE49-F238E27FC236}">
                <a16:creationId xmlns:a16="http://schemas.microsoft.com/office/drawing/2014/main" id="{DE7D58B2-1424-4999-A9C2-3BB1F976373D}"/>
              </a:ext>
            </a:extLst>
          </p:cNvPr>
          <p:cNvSpPr/>
          <p:nvPr/>
        </p:nvSpPr>
        <p:spPr>
          <a:xfrm>
            <a:off x="2902916" y="4376015"/>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50AEF96F-3983-4341-92E5-82809A752F9A}"/>
              </a:ext>
            </a:extLst>
          </p:cNvPr>
          <p:cNvSpPr/>
          <p:nvPr/>
        </p:nvSpPr>
        <p:spPr>
          <a:xfrm>
            <a:off x="8376118" y="6079477"/>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19EEDBDA-20B0-4B70-9E80-A9ABDD69C7DE}"/>
              </a:ext>
            </a:extLst>
          </p:cNvPr>
          <p:cNvCxnSpPr/>
          <p:nvPr/>
        </p:nvCxnSpPr>
        <p:spPr>
          <a:xfrm>
            <a:off x="1665625" y="5580372"/>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BD6A301-C234-434A-9AC5-26184ACD8532}"/>
              </a:ext>
            </a:extLst>
          </p:cNvPr>
          <p:cNvSpPr txBox="1"/>
          <p:nvPr/>
        </p:nvSpPr>
        <p:spPr>
          <a:xfrm>
            <a:off x="8072580" y="5142854"/>
            <a:ext cx="520587" cy="369332"/>
          </a:xfrm>
          <a:prstGeom prst="rect">
            <a:avLst/>
          </a:prstGeom>
          <a:noFill/>
        </p:spPr>
        <p:txBody>
          <a:bodyPr wrap="square" rtlCol="0">
            <a:spAutoFit/>
          </a:bodyPr>
          <a:lstStyle/>
          <a:p>
            <a:pPr algn="r"/>
            <a:r>
              <a:rPr lang="en-US" b="1" dirty="0"/>
              <a:t>F</a:t>
            </a:r>
          </a:p>
        </p:txBody>
      </p:sp>
      <p:sp>
        <p:nvSpPr>
          <p:cNvPr id="20" name="Star: 5 Points 19">
            <a:extLst>
              <a:ext uri="{FF2B5EF4-FFF2-40B4-BE49-F238E27FC236}">
                <a16:creationId xmlns:a16="http://schemas.microsoft.com/office/drawing/2014/main" id="{536C291C-62DB-4A49-842A-43CA1D94044A}"/>
              </a:ext>
            </a:extLst>
          </p:cNvPr>
          <p:cNvSpPr/>
          <p:nvPr/>
        </p:nvSpPr>
        <p:spPr>
          <a:xfrm>
            <a:off x="8332874" y="544400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1249413F-F711-4251-9D52-6C2D212F5A18}"/>
              </a:ext>
            </a:extLst>
          </p:cNvPr>
          <p:cNvCxnSpPr/>
          <p:nvPr/>
        </p:nvCxnSpPr>
        <p:spPr>
          <a:xfrm>
            <a:off x="1689397" y="4852272"/>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2AA1733-5A4A-4773-88B2-D980EA87F2DA}"/>
              </a:ext>
            </a:extLst>
          </p:cNvPr>
          <p:cNvSpPr txBox="1"/>
          <p:nvPr/>
        </p:nvSpPr>
        <p:spPr>
          <a:xfrm>
            <a:off x="1136336" y="5041154"/>
            <a:ext cx="520587" cy="369332"/>
          </a:xfrm>
          <a:prstGeom prst="rect">
            <a:avLst/>
          </a:prstGeom>
          <a:noFill/>
        </p:spPr>
        <p:txBody>
          <a:bodyPr wrap="square" rtlCol="0">
            <a:spAutoFit/>
          </a:bodyPr>
          <a:lstStyle/>
          <a:p>
            <a:pPr algn="r"/>
            <a:r>
              <a:rPr lang="en-US" b="1" dirty="0"/>
              <a:t>R</a:t>
            </a:r>
          </a:p>
        </p:txBody>
      </p:sp>
      <p:sp>
        <p:nvSpPr>
          <p:cNvPr id="27" name="TextBox 26">
            <a:extLst>
              <a:ext uri="{FF2B5EF4-FFF2-40B4-BE49-F238E27FC236}">
                <a16:creationId xmlns:a16="http://schemas.microsoft.com/office/drawing/2014/main" id="{B1384B7E-7F2F-4765-B41E-BC214987A5A3}"/>
              </a:ext>
            </a:extLst>
          </p:cNvPr>
          <p:cNvSpPr txBox="1"/>
          <p:nvPr/>
        </p:nvSpPr>
        <p:spPr>
          <a:xfrm>
            <a:off x="1165269" y="5384368"/>
            <a:ext cx="472579" cy="369332"/>
          </a:xfrm>
          <a:prstGeom prst="rect">
            <a:avLst/>
          </a:prstGeom>
          <a:noFill/>
        </p:spPr>
        <p:txBody>
          <a:bodyPr wrap="square" rtlCol="0">
            <a:spAutoFit/>
          </a:bodyPr>
          <a:lstStyle/>
          <a:p>
            <a:pPr algn="r"/>
            <a:r>
              <a:rPr lang="en-US" b="1" dirty="0"/>
              <a:t>S</a:t>
            </a:r>
          </a:p>
        </p:txBody>
      </p:sp>
      <p:sp>
        <p:nvSpPr>
          <p:cNvPr id="28" name="TextBox 27">
            <a:extLst>
              <a:ext uri="{FF2B5EF4-FFF2-40B4-BE49-F238E27FC236}">
                <a16:creationId xmlns:a16="http://schemas.microsoft.com/office/drawing/2014/main" id="{18DB39C7-68D5-45D7-A556-F483F7217D3A}"/>
              </a:ext>
            </a:extLst>
          </p:cNvPr>
          <p:cNvSpPr txBox="1"/>
          <p:nvPr/>
        </p:nvSpPr>
        <p:spPr>
          <a:xfrm>
            <a:off x="1138977" y="5690835"/>
            <a:ext cx="498872" cy="369332"/>
          </a:xfrm>
          <a:prstGeom prst="rect">
            <a:avLst/>
          </a:prstGeom>
          <a:noFill/>
        </p:spPr>
        <p:txBody>
          <a:bodyPr wrap="square" rtlCol="0">
            <a:spAutoFit/>
          </a:bodyPr>
          <a:lstStyle/>
          <a:p>
            <a:pPr algn="r"/>
            <a:r>
              <a:rPr lang="en-US" b="1" dirty="0"/>
              <a:t>T</a:t>
            </a:r>
          </a:p>
        </p:txBody>
      </p:sp>
      <p:sp>
        <p:nvSpPr>
          <p:cNvPr id="29" name="TextBox 28">
            <a:extLst>
              <a:ext uri="{FF2B5EF4-FFF2-40B4-BE49-F238E27FC236}">
                <a16:creationId xmlns:a16="http://schemas.microsoft.com/office/drawing/2014/main" id="{52F94221-E569-4609-A238-A6011EACD68E}"/>
              </a:ext>
            </a:extLst>
          </p:cNvPr>
          <p:cNvSpPr txBox="1"/>
          <p:nvPr/>
        </p:nvSpPr>
        <p:spPr>
          <a:xfrm>
            <a:off x="1165269" y="6050551"/>
            <a:ext cx="520587" cy="369332"/>
          </a:xfrm>
          <a:prstGeom prst="rect">
            <a:avLst/>
          </a:prstGeom>
          <a:noFill/>
        </p:spPr>
        <p:txBody>
          <a:bodyPr wrap="square" rtlCol="0">
            <a:spAutoFit/>
          </a:bodyPr>
          <a:lstStyle/>
          <a:p>
            <a:pPr algn="r"/>
            <a:r>
              <a:rPr lang="en-US" b="1" dirty="0"/>
              <a:t>U</a:t>
            </a:r>
          </a:p>
        </p:txBody>
      </p:sp>
      <p:sp>
        <p:nvSpPr>
          <p:cNvPr id="30" name="TextBox 29">
            <a:extLst>
              <a:ext uri="{FF2B5EF4-FFF2-40B4-BE49-F238E27FC236}">
                <a16:creationId xmlns:a16="http://schemas.microsoft.com/office/drawing/2014/main" id="{6D5B0810-C74C-4A49-9C6B-1CA070902989}"/>
              </a:ext>
            </a:extLst>
          </p:cNvPr>
          <p:cNvSpPr txBox="1"/>
          <p:nvPr/>
        </p:nvSpPr>
        <p:spPr>
          <a:xfrm>
            <a:off x="3284201" y="4797944"/>
            <a:ext cx="520587" cy="369332"/>
          </a:xfrm>
          <a:prstGeom prst="rect">
            <a:avLst/>
          </a:prstGeom>
          <a:noFill/>
        </p:spPr>
        <p:txBody>
          <a:bodyPr wrap="square" rtlCol="0">
            <a:spAutoFit/>
          </a:bodyPr>
          <a:lstStyle/>
          <a:p>
            <a:pPr algn="r"/>
            <a:r>
              <a:rPr lang="en-US" b="1" dirty="0"/>
              <a:t>B</a:t>
            </a:r>
          </a:p>
        </p:txBody>
      </p:sp>
      <p:sp>
        <p:nvSpPr>
          <p:cNvPr id="31" name="Star: 5 Points 30">
            <a:extLst>
              <a:ext uri="{FF2B5EF4-FFF2-40B4-BE49-F238E27FC236}">
                <a16:creationId xmlns:a16="http://schemas.microsoft.com/office/drawing/2014/main" id="{D191584C-AB7A-4C7B-AA3C-3C2A46199742}"/>
              </a:ext>
            </a:extLst>
          </p:cNvPr>
          <p:cNvSpPr/>
          <p:nvPr/>
        </p:nvSpPr>
        <p:spPr>
          <a:xfrm>
            <a:off x="3544495" y="509909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FDE2BABC-E149-42D2-9E9F-1D959C5C8CF5}"/>
              </a:ext>
            </a:extLst>
          </p:cNvPr>
          <p:cNvSpPr txBox="1"/>
          <p:nvPr/>
        </p:nvSpPr>
        <p:spPr>
          <a:xfrm>
            <a:off x="6041089" y="4059991"/>
            <a:ext cx="520587" cy="369332"/>
          </a:xfrm>
          <a:prstGeom prst="rect">
            <a:avLst/>
          </a:prstGeom>
          <a:noFill/>
        </p:spPr>
        <p:txBody>
          <a:bodyPr wrap="square" rtlCol="0">
            <a:spAutoFit/>
          </a:bodyPr>
          <a:lstStyle/>
          <a:p>
            <a:pPr algn="r"/>
            <a:r>
              <a:rPr lang="en-US" b="1" dirty="0"/>
              <a:t>D</a:t>
            </a:r>
          </a:p>
        </p:txBody>
      </p:sp>
      <p:sp>
        <p:nvSpPr>
          <p:cNvPr id="33" name="Star: 5 Points 32">
            <a:extLst>
              <a:ext uri="{FF2B5EF4-FFF2-40B4-BE49-F238E27FC236}">
                <a16:creationId xmlns:a16="http://schemas.microsoft.com/office/drawing/2014/main" id="{B67D47D5-22C8-4E32-B445-D37B43D557B6}"/>
              </a:ext>
            </a:extLst>
          </p:cNvPr>
          <p:cNvSpPr/>
          <p:nvPr/>
        </p:nvSpPr>
        <p:spPr>
          <a:xfrm>
            <a:off x="6301383" y="4361137"/>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CA84FFF-C116-450B-A530-C9CEEC97069D}"/>
              </a:ext>
            </a:extLst>
          </p:cNvPr>
          <p:cNvSpPr txBox="1"/>
          <p:nvPr/>
        </p:nvSpPr>
        <p:spPr>
          <a:xfrm>
            <a:off x="4772109" y="5148844"/>
            <a:ext cx="520587" cy="369332"/>
          </a:xfrm>
          <a:prstGeom prst="rect">
            <a:avLst/>
          </a:prstGeom>
          <a:noFill/>
        </p:spPr>
        <p:txBody>
          <a:bodyPr wrap="square" rtlCol="0">
            <a:spAutoFit/>
          </a:bodyPr>
          <a:lstStyle/>
          <a:p>
            <a:pPr algn="r"/>
            <a:r>
              <a:rPr lang="en-US" b="1" dirty="0"/>
              <a:t>C</a:t>
            </a:r>
          </a:p>
        </p:txBody>
      </p:sp>
      <p:sp>
        <p:nvSpPr>
          <p:cNvPr id="35" name="Star: 5 Points 34">
            <a:extLst>
              <a:ext uri="{FF2B5EF4-FFF2-40B4-BE49-F238E27FC236}">
                <a16:creationId xmlns:a16="http://schemas.microsoft.com/office/drawing/2014/main" id="{0B87BDFD-DA34-43FF-8321-5AED93A7463B}"/>
              </a:ext>
            </a:extLst>
          </p:cNvPr>
          <p:cNvSpPr/>
          <p:nvPr/>
        </p:nvSpPr>
        <p:spPr>
          <a:xfrm>
            <a:off x="5032403" y="544999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BAB4668-B8A6-46DC-87FF-2F59C93E450E}"/>
              </a:ext>
            </a:extLst>
          </p:cNvPr>
          <p:cNvSpPr txBox="1"/>
          <p:nvPr/>
        </p:nvSpPr>
        <p:spPr>
          <a:xfrm>
            <a:off x="9287557" y="4407458"/>
            <a:ext cx="520587" cy="369332"/>
          </a:xfrm>
          <a:prstGeom prst="rect">
            <a:avLst/>
          </a:prstGeom>
          <a:noFill/>
        </p:spPr>
        <p:txBody>
          <a:bodyPr wrap="square" rtlCol="0">
            <a:spAutoFit/>
          </a:bodyPr>
          <a:lstStyle/>
          <a:p>
            <a:pPr algn="r"/>
            <a:r>
              <a:rPr lang="en-US" b="1" dirty="0"/>
              <a:t>H</a:t>
            </a:r>
          </a:p>
        </p:txBody>
      </p:sp>
      <p:sp>
        <p:nvSpPr>
          <p:cNvPr id="37" name="Star: 5 Points 36">
            <a:extLst>
              <a:ext uri="{FF2B5EF4-FFF2-40B4-BE49-F238E27FC236}">
                <a16:creationId xmlns:a16="http://schemas.microsoft.com/office/drawing/2014/main" id="{28385AE6-8664-41E3-96C2-6CA72FD58204}"/>
              </a:ext>
            </a:extLst>
          </p:cNvPr>
          <p:cNvSpPr/>
          <p:nvPr/>
        </p:nvSpPr>
        <p:spPr>
          <a:xfrm>
            <a:off x="9547851" y="4708604"/>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DB3CB613-8D0C-4B23-9735-BD8D0E8D7BFA}"/>
              </a:ext>
            </a:extLst>
          </p:cNvPr>
          <p:cNvSpPr txBox="1"/>
          <p:nvPr/>
        </p:nvSpPr>
        <p:spPr>
          <a:xfrm>
            <a:off x="9171620" y="5434446"/>
            <a:ext cx="520587" cy="369332"/>
          </a:xfrm>
          <a:prstGeom prst="rect">
            <a:avLst/>
          </a:prstGeom>
          <a:noFill/>
        </p:spPr>
        <p:txBody>
          <a:bodyPr wrap="square" rtlCol="0">
            <a:spAutoFit/>
          </a:bodyPr>
          <a:lstStyle/>
          <a:p>
            <a:pPr algn="r"/>
            <a:r>
              <a:rPr lang="en-US" b="1" dirty="0"/>
              <a:t>G</a:t>
            </a:r>
          </a:p>
        </p:txBody>
      </p:sp>
      <p:sp>
        <p:nvSpPr>
          <p:cNvPr id="39" name="Star: 5 Points 38">
            <a:extLst>
              <a:ext uri="{FF2B5EF4-FFF2-40B4-BE49-F238E27FC236}">
                <a16:creationId xmlns:a16="http://schemas.microsoft.com/office/drawing/2014/main" id="{31D5CCD2-4965-4A26-82C8-4252613466CE}"/>
              </a:ext>
            </a:extLst>
          </p:cNvPr>
          <p:cNvSpPr/>
          <p:nvPr/>
        </p:nvSpPr>
        <p:spPr>
          <a:xfrm>
            <a:off x="9431914" y="5735592"/>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a:extLst>
              <a:ext uri="{FF2B5EF4-FFF2-40B4-BE49-F238E27FC236}">
                <a16:creationId xmlns:a16="http://schemas.microsoft.com/office/drawing/2014/main" id="{D229648B-CC0C-486B-B8B4-E679B42EEBA2}"/>
              </a:ext>
            </a:extLst>
          </p:cNvPr>
          <p:cNvCxnSpPr>
            <a:cxnSpLocks/>
          </p:cNvCxnSpPr>
          <p:nvPr/>
        </p:nvCxnSpPr>
        <p:spPr>
          <a:xfrm>
            <a:off x="3824960" y="5292473"/>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0E2ACA2-AF9C-4CE7-83A6-5A003877BBBA}"/>
              </a:ext>
            </a:extLst>
          </p:cNvPr>
          <p:cNvCxnSpPr>
            <a:cxnSpLocks/>
          </p:cNvCxnSpPr>
          <p:nvPr/>
        </p:nvCxnSpPr>
        <p:spPr>
          <a:xfrm>
            <a:off x="6669649" y="4484554"/>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2F9D28A-D2F7-4678-B9A6-A99A5CA095EA}"/>
              </a:ext>
            </a:extLst>
          </p:cNvPr>
          <p:cNvCxnSpPr>
            <a:cxnSpLocks/>
          </p:cNvCxnSpPr>
          <p:nvPr/>
        </p:nvCxnSpPr>
        <p:spPr>
          <a:xfrm flipV="1">
            <a:off x="8843524" y="5888854"/>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8ACFA9C-918D-4B80-B2C8-2873A50C22FC}"/>
              </a:ext>
            </a:extLst>
          </p:cNvPr>
          <p:cNvCxnSpPr>
            <a:cxnSpLocks/>
          </p:cNvCxnSpPr>
          <p:nvPr/>
        </p:nvCxnSpPr>
        <p:spPr>
          <a:xfrm flipV="1">
            <a:off x="8840683" y="4879189"/>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0D62B63-380E-4D3D-9637-0113084FC50F}"/>
              </a:ext>
            </a:extLst>
          </p:cNvPr>
          <p:cNvCxnSpPr>
            <a:cxnSpLocks/>
          </p:cNvCxnSpPr>
          <p:nvPr/>
        </p:nvCxnSpPr>
        <p:spPr>
          <a:xfrm flipV="1">
            <a:off x="5466666" y="4539846"/>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57441499-A996-4D75-9955-96664825562F}"/>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611651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0CF7C-55B6-49D1-A559-89E7A0C24621}"/>
              </a:ext>
            </a:extLst>
          </p:cNvPr>
          <p:cNvSpPr>
            <a:spLocks noGrp="1"/>
          </p:cNvSpPr>
          <p:nvPr>
            <p:ph type="title"/>
          </p:nvPr>
        </p:nvSpPr>
        <p:spPr/>
        <p:txBody>
          <a:bodyPr/>
          <a:lstStyle/>
          <a:p>
            <a:r>
              <a:rPr lang="en-US" dirty="0"/>
              <a:t>Consistent Cuts and Snapshots</a:t>
            </a:r>
          </a:p>
        </p:txBody>
      </p:sp>
      <p:sp>
        <p:nvSpPr>
          <p:cNvPr id="3" name="Content Placeholder 2">
            <a:extLst>
              <a:ext uri="{FF2B5EF4-FFF2-40B4-BE49-F238E27FC236}">
                <a16:creationId xmlns:a16="http://schemas.microsoft.com/office/drawing/2014/main" id="{EED56CBA-041F-4683-8D3A-5C2543371E3D}"/>
              </a:ext>
            </a:extLst>
          </p:cNvPr>
          <p:cNvSpPr>
            <a:spLocks noGrp="1"/>
          </p:cNvSpPr>
          <p:nvPr>
            <p:ph idx="1"/>
          </p:nvPr>
        </p:nvSpPr>
        <p:spPr/>
        <p:txBody>
          <a:bodyPr/>
          <a:lstStyle/>
          <a:p>
            <a:r>
              <a:rPr lang="en-US" dirty="0" err="1"/>
              <a:t>Lamport</a:t>
            </a:r>
            <a:r>
              <a:rPr lang="en-US" dirty="0"/>
              <a:t> asked: Suppose I visit each node, each at some point in time.  Can we extend consistency to cover such a case (“consistent cut”)</a:t>
            </a:r>
          </a:p>
          <a:p>
            <a:endParaRPr lang="en-US" dirty="0"/>
          </a:p>
          <a:p>
            <a:r>
              <a:rPr lang="en-US" dirty="0"/>
              <a:t>Or even fancier: what if each node makes a checkpoint for me when I visit it along a cut.  Can we end up with a “consistent snapshot”, like a photo?</a:t>
            </a:r>
          </a:p>
          <a:p>
            <a:pPr marL="0" indent="0">
              <a:buNone/>
            </a:pPr>
            <a:endParaRPr lang="en-US" dirty="0"/>
          </a:p>
        </p:txBody>
      </p:sp>
      <p:sp>
        <p:nvSpPr>
          <p:cNvPr id="4" name="Footer Placeholder 3">
            <a:extLst>
              <a:ext uri="{FF2B5EF4-FFF2-40B4-BE49-F238E27FC236}">
                <a16:creationId xmlns:a16="http://schemas.microsoft.com/office/drawing/2014/main" id="{A41C1941-6B6D-448E-B2D8-AB48A8562B66}"/>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2ECE37B-4BFA-4044-96B2-25D1D403D4A2}"/>
              </a:ext>
            </a:extLst>
          </p:cNvPr>
          <p:cNvSpPr>
            <a:spLocks noGrp="1"/>
          </p:cNvSpPr>
          <p:nvPr>
            <p:ph type="sldNum" sz="quarter" idx="12"/>
          </p:nvPr>
        </p:nvSpPr>
        <p:spPr/>
        <p:txBody>
          <a:bodyPr/>
          <a:lstStyle/>
          <a:p>
            <a:fld id="{3C974458-8A97-4835-BF79-1FB6D7856C21}" type="slidenum">
              <a:rPr lang="en-US" smtClean="0"/>
              <a:t>36</a:t>
            </a:fld>
            <a:endParaRPr lang="en-US"/>
          </a:p>
        </p:txBody>
      </p:sp>
    </p:spTree>
    <p:extLst>
      <p:ext uri="{BB962C8B-B14F-4D97-AF65-F5344CB8AC3E}">
        <p14:creationId xmlns:p14="http://schemas.microsoft.com/office/powerpoint/2010/main" val="2497382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634472" cy="1499616"/>
          </a:xfrm>
        </p:spPr>
        <p:txBody>
          <a:bodyPr/>
          <a:lstStyle/>
          <a:p>
            <a:r>
              <a:rPr lang="en-US" dirty="0"/>
              <a:t>Consistent and inconsistent snapshot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06"/>
          <a:stretch/>
        </p:blipFill>
        <p:spPr>
          <a:xfrm>
            <a:off x="4589584" y="2001811"/>
            <a:ext cx="6972299" cy="4056090"/>
          </a:xfrm>
          <a:prstGeom prst="rect">
            <a:avLst/>
          </a:prstGeom>
        </p:spPr>
      </p:pic>
      <p:sp>
        <p:nvSpPr>
          <p:cNvPr id="7" name="TextBox 6"/>
          <p:cNvSpPr txBox="1"/>
          <p:nvPr/>
        </p:nvSpPr>
        <p:spPr>
          <a:xfrm>
            <a:off x="1547462" y="3235570"/>
            <a:ext cx="1652954" cy="1754326"/>
          </a:xfrm>
          <a:prstGeom prst="rect">
            <a:avLst/>
          </a:prstGeom>
          <a:noFill/>
        </p:spPr>
        <p:txBody>
          <a:bodyPr wrap="square" rtlCol="0">
            <a:spAutoFit/>
          </a:bodyPr>
          <a:lstStyle/>
          <a:p>
            <a:endParaRPr lang="en-US" b="1" i="1" dirty="0">
              <a:solidFill>
                <a:srgbClr val="C00000"/>
              </a:solidFill>
            </a:endParaRPr>
          </a:p>
          <a:p>
            <a:r>
              <a:rPr lang="en-US" b="1" i="1" dirty="0">
                <a:solidFill>
                  <a:srgbClr val="C00000"/>
                </a:solidFill>
              </a:rPr>
              <a:t>Imagine taking photos of our geese one by one and creating a tiled mashup</a:t>
            </a:r>
          </a:p>
        </p:txBody>
      </p:sp>
      <p:cxnSp>
        <p:nvCxnSpPr>
          <p:cNvPr id="9" name="Straight Connector 8"/>
          <p:cNvCxnSpPr/>
          <p:nvPr/>
        </p:nvCxnSpPr>
        <p:spPr>
          <a:xfrm>
            <a:off x="7588748" y="2001811"/>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674437" y="2001811"/>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637354" y="2007722"/>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598967" y="2001811"/>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60945" y="2001811"/>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46634" y="2001811"/>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09551" y="2007722"/>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4586743" y="4989217"/>
            <a:ext cx="6973837" cy="853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6605996" y="4038069"/>
            <a:ext cx="17584" cy="405609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4586743" y="1995900"/>
            <a:ext cx="6975140" cy="11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586743" y="3022581"/>
            <a:ext cx="6983892" cy="245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3"/>
          </p:cNvCxnSpPr>
          <p:nvPr/>
        </p:nvCxnSpPr>
        <p:spPr>
          <a:xfrm flipH="1" flipV="1">
            <a:off x="4580832" y="4010020"/>
            <a:ext cx="6981051" cy="19836"/>
          </a:xfrm>
          <a:prstGeom prst="line">
            <a:avLst/>
          </a:prstGeom>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93085" y="2678094"/>
            <a:ext cx="2961708" cy="369332"/>
          </a:xfrm>
          <a:prstGeom prst="rect">
            <a:avLst/>
          </a:prstGeom>
        </p:spPr>
        <p:txBody>
          <a:bodyPr wrap="none">
            <a:spAutoFit/>
          </a:bodyPr>
          <a:lstStyle/>
          <a:p>
            <a:r>
              <a:rPr lang="en-US" b="1" i="1" dirty="0">
                <a:solidFill>
                  <a:srgbClr val="C00000"/>
                </a:solidFill>
              </a:rPr>
              <a:t>Truth: 7 Geese in a V formation</a:t>
            </a:r>
          </a:p>
        </p:txBody>
      </p:sp>
    </p:spTree>
    <p:extLst>
      <p:ext uri="{BB962C8B-B14F-4D97-AF65-F5344CB8AC3E}">
        <p14:creationId xmlns:p14="http://schemas.microsoft.com/office/powerpoint/2010/main" val="347082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634472" cy="1499616"/>
          </a:xfrm>
        </p:spPr>
        <p:txBody>
          <a:bodyPr/>
          <a:lstStyle/>
          <a:p>
            <a:r>
              <a:rPr lang="en-US" dirty="0"/>
              <a:t>Consistent and inconsistent snapshot</a:t>
            </a:r>
          </a:p>
        </p:txBody>
      </p:sp>
      <p:sp>
        <p:nvSpPr>
          <p:cNvPr id="4" name="Footer Placeholder 3"/>
          <p:cNvSpPr>
            <a:spLocks noGrp="1"/>
          </p:cNvSpPr>
          <p:nvPr>
            <p:ph type="ftr" sz="quarter" idx="11"/>
          </p:nvPr>
        </p:nvSpPr>
        <p:spPr/>
        <p:txBody>
          <a:bodyPr/>
          <a:lstStyle/>
          <a:p>
            <a:r>
              <a:rPr lang="en-US"/>
              <a:t>http://www.cs.cornell.edu/courses/cs5412/2018sp</a:t>
            </a:r>
          </a:p>
        </p:txBody>
      </p:sp>
      <p:sp>
        <p:nvSpPr>
          <p:cNvPr id="5" name="Slide Number Placeholder 4"/>
          <p:cNvSpPr>
            <a:spLocks noGrp="1"/>
          </p:cNvSpPr>
          <p:nvPr>
            <p:ph type="sldNum" sz="quarter" idx="12"/>
          </p:nvPr>
        </p:nvSpPr>
        <p:spPr/>
        <p:txBody>
          <a:bodyPr/>
          <a:lstStyle/>
          <a:p>
            <a:fld id="{3C974458-8A97-4835-BF79-1FB6D7856C21}" type="slidenum">
              <a:rPr lang="en-US" smtClean="0"/>
              <a:t>38</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706"/>
          <a:stretch/>
        </p:blipFill>
        <p:spPr>
          <a:xfrm>
            <a:off x="4589584" y="2001811"/>
            <a:ext cx="6972299" cy="4056090"/>
          </a:xfrm>
          <a:prstGeom prst="rect">
            <a:avLst/>
          </a:prstGeom>
        </p:spPr>
      </p:pic>
      <p:sp>
        <p:nvSpPr>
          <p:cNvPr id="7" name="TextBox 6"/>
          <p:cNvSpPr txBox="1"/>
          <p:nvPr/>
        </p:nvSpPr>
        <p:spPr>
          <a:xfrm>
            <a:off x="917311" y="3501427"/>
            <a:ext cx="2731490" cy="2031325"/>
          </a:xfrm>
          <a:prstGeom prst="rect">
            <a:avLst/>
          </a:prstGeom>
          <a:noFill/>
        </p:spPr>
        <p:txBody>
          <a:bodyPr wrap="square" rtlCol="0">
            <a:spAutoFit/>
          </a:bodyPr>
          <a:lstStyle/>
          <a:p>
            <a:endParaRPr lang="en-US" b="1" i="1" dirty="0">
              <a:solidFill>
                <a:srgbClr val="C00000"/>
              </a:solidFill>
            </a:endParaRPr>
          </a:p>
          <a:p>
            <a:r>
              <a:rPr lang="en-US" b="1" i="1" dirty="0">
                <a:solidFill>
                  <a:srgbClr val="C00000"/>
                </a:solidFill>
              </a:rPr>
              <a:t>Imagine taking 28 photos one by one and creating a tiled mashup</a:t>
            </a:r>
          </a:p>
          <a:p>
            <a:endParaRPr lang="en-US" b="1" i="1" dirty="0">
              <a:solidFill>
                <a:srgbClr val="C00000"/>
              </a:solidFill>
            </a:endParaRPr>
          </a:p>
          <a:p>
            <a:r>
              <a:rPr lang="en-US" b="1" i="1" dirty="0">
                <a:solidFill>
                  <a:srgbClr val="C00000"/>
                </a:solidFill>
              </a:rPr>
              <a:t>Without coordination, some vanish, some are duplicated!</a:t>
            </a:r>
          </a:p>
        </p:txBody>
      </p:sp>
      <p:sp>
        <p:nvSpPr>
          <p:cNvPr id="29" name="Rectangle 28"/>
          <p:cNvSpPr/>
          <p:nvPr/>
        </p:nvSpPr>
        <p:spPr>
          <a:xfrm>
            <a:off x="893085" y="2678094"/>
            <a:ext cx="2961708" cy="369332"/>
          </a:xfrm>
          <a:prstGeom prst="rect">
            <a:avLst/>
          </a:prstGeom>
        </p:spPr>
        <p:txBody>
          <a:bodyPr wrap="none">
            <a:spAutoFit/>
          </a:bodyPr>
          <a:lstStyle/>
          <a:p>
            <a:r>
              <a:rPr lang="en-US" b="1" i="1" dirty="0">
                <a:solidFill>
                  <a:srgbClr val="C00000"/>
                </a:solidFill>
              </a:rPr>
              <a:t>Truth: 7 Geese in a V formation</a:t>
            </a:r>
          </a:p>
        </p:txBody>
      </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72031" t="37282" r="13155" b="39090"/>
          <a:stretch/>
        </p:blipFill>
        <p:spPr>
          <a:xfrm>
            <a:off x="7341577" y="3550674"/>
            <a:ext cx="1072662" cy="958363"/>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72031" t="37282" r="13155" b="39090"/>
          <a:stretch/>
        </p:blipFill>
        <p:spPr>
          <a:xfrm>
            <a:off x="5728380" y="3501427"/>
            <a:ext cx="1072662" cy="958363"/>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72031" t="37282" r="13155" b="39090"/>
          <a:stretch/>
        </p:blipFill>
        <p:spPr>
          <a:xfrm>
            <a:off x="9243647" y="2018453"/>
            <a:ext cx="1072662" cy="958363"/>
          </a:xfrm>
          <a:prstGeom prst="rect">
            <a:avLst/>
          </a:prstGeom>
        </p:spPr>
      </p:pic>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82919" t="37282" r="81" b="39090"/>
          <a:stretch/>
        </p:blipFill>
        <p:spPr>
          <a:xfrm>
            <a:off x="4943388" y="3592185"/>
            <a:ext cx="1230923" cy="958363"/>
          </a:xfrm>
          <a:prstGeom prst="rect">
            <a:avLst/>
          </a:prstGeom>
        </p:spPr>
      </p:pic>
    </p:spTree>
    <p:extLst>
      <p:ext uri="{BB962C8B-B14F-4D97-AF65-F5344CB8AC3E}">
        <p14:creationId xmlns:p14="http://schemas.microsoft.com/office/powerpoint/2010/main" val="224178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Consistent Snapshot</a:t>
            </a:r>
          </a:p>
        </p:txBody>
      </p:sp>
      <p:sp>
        <p:nvSpPr>
          <p:cNvPr id="6" name="Content Placeholder 5"/>
          <p:cNvSpPr>
            <a:spLocks noGrp="1"/>
          </p:cNvSpPr>
          <p:nvPr>
            <p:ph idx="1"/>
          </p:nvPr>
        </p:nvSpPr>
        <p:spPr/>
        <p:txBody>
          <a:bodyPr/>
          <a:lstStyle/>
          <a:p>
            <a:r>
              <a:rPr lang="en-US" dirty="0"/>
              <a:t>If we do it while the flock is passing over us, we should never see any goose twice.  The cameras are the processes in this case.</a:t>
            </a:r>
          </a:p>
          <a:p>
            <a:endParaRPr lang="en-US" dirty="0"/>
          </a:p>
          <a:p>
            <a:r>
              <a:rPr lang="en-US" dirty="0"/>
              <a:t>Goal of a consistent snapshot is to let us combine data from multiple processes (machines) in a distributed system, but only count each thing once, with no causal gaps or duplication. </a:t>
            </a:r>
          </a:p>
          <a:p>
            <a:endParaRPr lang="en-US" dirty="0"/>
          </a:p>
          <a:p>
            <a:pPr marL="0" indent="0">
              <a:buNone/>
            </a:pPr>
            <a:endParaRPr lang="en-US" dirty="0"/>
          </a:p>
        </p:txBody>
      </p:sp>
      <p:sp>
        <p:nvSpPr>
          <p:cNvPr id="3" name="Footer Placeholder 2"/>
          <p:cNvSpPr>
            <a:spLocks noGrp="1"/>
          </p:cNvSpPr>
          <p:nvPr>
            <p:ph type="ftr" sz="quarter" idx="11"/>
          </p:nvPr>
        </p:nvSpPr>
        <p:spPr/>
        <p:txBody>
          <a:bodyPr/>
          <a:lstStyle/>
          <a:p>
            <a:r>
              <a:rPr lang="en-US"/>
              <a:t>http://www.cs.cornell.edu/courses/cs5412/2018sp</a:t>
            </a:r>
          </a:p>
        </p:txBody>
      </p:sp>
      <p:sp>
        <p:nvSpPr>
          <p:cNvPr id="4" name="Slide Number Placeholder 3"/>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152882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A5A49-2301-4CDA-95AD-0C5E8C610C5B}"/>
              </a:ext>
            </a:extLst>
          </p:cNvPr>
          <p:cNvSpPr>
            <a:spLocks noGrp="1"/>
          </p:cNvSpPr>
          <p:nvPr>
            <p:ph type="title"/>
          </p:nvPr>
        </p:nvSpPr>
        <p:spPr/>
        <p:txBody>
          <a:bodyPr/>
          <a:lstStyle/>
          <a:p>
            <a:r>
              <a:rPr lang="en-US" dirty="0"/>
              <a:t>Let us be precise</a:t>
            </a:r>
          </a:p>
        </p:txBody>
      </p:sp>
      <p:sp>
        <p:nvSpPr>
          <p:cNvPr id="3" name="Content Placeholder 2">
            <a:extLst>
              <a:ext uri="{FF2B5EF4-FFF2-40B4-BE49-F238E27FC236}">
                <a16:creationId xmlns:a16="http://schemas.microsoft.com/office/drawing/2014/main" id="{775726BD-F5E9-402F-8481-8B12CEC2F3C0}"/>
              </a:ext>
            </a:extLst>
          </p:cNvPr>
          <p:cNvSpPr>
            <a:spLocks noGrp="1"/>
          </p:cNvSpPr>
          <p:nvPr>
            <p:ph idx="1"/>
          </p:nvPr>
        </p:nvSpPr>
        <p:spPr/>
        <p:txBody>
          <a:bodyPr/>
          <a:lstStyle/>
          <a:p>
            <a:r>
              <a:rPr lang="en-US" dirty="0"/>
              <a:t>The place to start is with definitions.</a:t>
            </a:r>
          </a:p>
          <a:p>
            <a:r>
              <a:rPr lang="en-US" dirty="0"/>
              <a:t>Consistency is the hard one, so we’ll do it last.</a:t>
            </a:r>
          </a:p>
          <a:p>
            <a:endParaRPr lang="en-US" dirty="0"/>
          </a:p>
          <a:p>
            <a:r>
              <a:rPr lang="en-US" dirty="0"/>
              <a:t>By </a:t>
            </a:r>
            <a:r>
              <a:rPr lang="en-US" u="sng" dirty="0"/>
              <a:t>A</a:t>
            </a:r>
            <a:r>
              <a:rPr lang="en-US" dirty="0"/>
              <a:t>vailability Eric means “able respond instantly”.  Many people assume he means “fault tolerant” but in fact that is not how he uses the term.</a:t>
            </a:r>
          </a:p>
          <a:p>
            <a:r>
              <a:rPr lang="en-US" dirty="0"/>
              <a:t>He is envisioning a continuously available cloud service, like Amazon.com, and it responds to your queries all the time, 24x7.</a:t>
            </a:r>
          </a:p>
        </p:txBody>
      </p:sp>
      <p:sp>
        <p:nvSpPr>
          <p:cNvPr id="4" name="Footer Placeholder 3">
            <a:extLst>
              <a:ext uri="{FF2B5EF4-FFF2-40B4-BE49-F238E27FC236}">
                <a16:creationId xmlns:a16="http://schemas.microsoft.com/office/drawing/2014/main" id="{14B1A2CC-F907-4E1F-81B0-A53098BD60A3}"/>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138252C-4AD3-4E5F-A390-E1FB240B144C}"/>
              </a:ext>
            </a:extLst>
          </p:cNvPr>
          <p:cNvSpPr>
            <a:spLocks noGrp="1"/>
          </p:cNvSpPr>
          <p:nvPr>
            <p:ph type="sldNum" sz="quarter" idx="12"/>
          </p:nvPr>
        </p:nvSpPr>
        <p:spPr/>
        <p:txBody>
          <a:bodyPr/>
          <a:lstStyle/>
          <a:p>
            <a:fld id="{3C974458-8A97-4835-BF79-1FB6D7856C21}" type="slidenum">
              <a:rPr lang="en-US" smtClean="0"/>
              <a:t>4</a:t>
            </a:fld>
            <a:endParaRPr lang="en-US"/>
          </a:p>
        </p:txBody>
      </p:sp>
      <p:pic>
        <p:nvPicPr>
          <p:cNvPr id="6" name="Picture 5">
            <a:extLst>
              <a:ext uri="{FF2B5EF4-FFF2-40B4-BE49-F238E27FC236}">
                <a16:creationId xmlns:a16="http://schemas.microsoft.com/office/drawing/2014/main" id="{F2193471-87A3-4BFB-8361-E63112663D76}"/>
              </a:ext>
            </a:extLst>
          </p:cNvPr>
          <p:cNvPicPr>
            <a:picLocks noChangeAspect="1"/>
          </p:cNvPicPr>
          <p:nvPr/>
        </p:nvPicPr>
        <p:blipFill>
          <a:blip r:embed="rId3"/>
          <a:stretch>
            <a:fillRect/>
          </a:stretch>
        </p:blipFill>
        <p:spPr>
          <a:xfrm>
            <a:off x="9576045" y="312383"/>
            <a:ext cx="2069237" cy="1551928"/>
          </a:xfrm>
          <a:prstGeom prst="rect">
            <a:avLst/>
          </a:prstGeom>
        </p:spPr>
      </p:pic>
      <p:sp>
        <p:nvSpPr>
          <p:cNvPr id="7" name="TextBox 6">
            <a:extLst>
              <a:ext uri="{FF2B5EF4-FFF2-40B4-BE49-F238E27FC236}">
                <a16:creationId xmlns:a16="http://schemas.microsoft.com/office/drawing/2014/main" id="{814AE89A-CC00-494A-BE7F-3DB01603414E}"/>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
        <p:nvSpPr>
          <p:cNvPr id="8" name="TextBox 7">
            <a:extLst>
              <a:ext uri="{FF2B5EF4-FFF2-40B4-BE49-F238E27FC236}">
                <a16:creationId xmlns:a16="http://schemas.microsoft.com/office/drawing/2014/main" id="{6A785BC8-6D93-4795-BDA2-25BA2938F85E}"/>
              </a:ext>
            </a:extLst>
          </p:cNvPr>
          <p:cNvSpPr txBox="1"/>
          <p:nvPr/>
        </p:nvSpPr>
        <p:spPr>
          <a:xfrm>
            <a:off x="9576045" y="1864311"/>
            <a:ext cx="2069237" cy="369332"/>
          </a:xfrm>
          <a:prstGeom prst="rect">
            <a:avLst/>
          </a:prstGeom>
          <a:noFill/>
        </p:spPr>
        <p:txBody>
          <a:bodyPr wrap="square" rtlCol="0">
            <a:spAutoFit/>
          </a:bodyPr>
          <a:lstStyle/>
          <a:p>
            <a:pPr algn="ctr"/>
            <a:r>
              <a:rPr lang="en-US" b="1" i="1" dirty="0"/>
              <a:t>Fascinating!</a:t>
            </a:r>
          </a:p>
        </p:txBody>
      </p:sp>
    </p:spTree>
    <p:extLst>
      <p:ext uri="{BB962C8B-B14F-4D97-AF65-F5344CB8AC3E}">
        <p14:creationId xmlns:p14="http://schemas.microsoft.com/office/powerpoint/2010/main" val="113873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Consistent Cuts and Snapshots</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p:txBody>
          <a:bodyPr/>
          <a:lstStyle/>
          <a:p>
            <a:r>
              <a:rPr lang="en-US" dirty="0"/>
              <a:t>Recall:  </a:t>
            </a:r>
            <a:r>
              <a:rPr lang="en-US" dirty="0" err="1"/>
              <a:t>Lamport</a:t>
            </a:r>
            <a:r>
              <a:rPr lang="en-US" dirty="0"/>
              <a:t> looks at “pictures” of such a system, like these</a:t>
            </a:r>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40</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a:off x="4847428" y="2745138"/>
            <a:ext cx="1165151" cy="2894121"/>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peech Bubble: Oval 38">
            <a:extLst>
              <a:ext uri="{FF2B5EF4-FFF2-40B4-BE49-F238E27FC236}">
                <a16:creationId xmlns:a16="http://schemas.microsoft.com/office/drawing/2014/main" id="{96128ABF-B517-40DB-9B72-87FB52FF27DA}"/>
              </a:ext>
            </a:extLst>
          </p:cNvPr>
          <p:cNvSpPr/>
          <p:nvPr/>
        </p:nvSpPr>
        <p:spPr>
          <a:xfrm>
            <a:off x="7306322" y="2745138"/>
            <a:ext cx="2235434" cy="612648"/>
          </a:xfrm>
          <a:prstGeom prst="wedgeEllipseCallout">
            <a:avLst>
              <a:gd name="adj1" fmla="val -117804"/>
              <a:gd name="adj2" fmla="val 22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A “cut” across the system</a:t>
            </a:r>
          </a:p>
        </p:txBody>
      </p:sp>
      <p:sp>
        <p:nvSpPr>
          <p:cNvPr id="40" name="TextBox 39">
            <a:extLst>
              <a:ext uri="{FF2B5EF4-FFF2-40B4-BE49-F238E27FC236}">
                <a16:creationId xmlns:a16="http://schemas.microsoft.com/office/drawing/2014/main" id="{A5142000-F45A-4754-BDBB-5071515C316C}"/>
              </a:ext>
            </a:extLst>
          </p:cNvPr>
          <p:cNvSpPr txBox="1"/>
          <p:nvPr/>
        </p:nvSpPr>
        <p:spPr>
          <a:xfrm>
            <a:off x="5632057" y="2940867"/>
            <a:ext cx="520587" cy="369332"/>
          </a:xfrm>
          <a:prstGeom prst="rect">
            <a:avLst/>
          </a:prstGeom>
          <a:noFill/>
        </p:spPr>
        <p:txBody>
          <a:bodyPr wrap="square" rtlCol="0">
            <a:spAutoFit/>
          </a:bodyPr>
          <a:lstStyle/>
          <a:p>
            <a:pPr algn="r"/>
            <a:r>
              <a:rPr lang="en-US" b="1" dirty="0"/>
              <a:t>D</a:t>
            </a:r>
          </a:p>
        </p:txBody>
      </p:sp>
      <p:sp>
        <p:nvSpPr>
          <p:cNvPr id="41" name="TextBox 40">
            <a:extLst>
              <a:ext uri="{FF2B5EF4-FFF2-40B4-BE49-F238E27FC236}">
                <a16:creationId xmlns:a16="http://schemas.microsoft.com/office/drawing/2014/main" id="{7139C91B-D197-4265-B399-18DF94E4AE2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32273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randombar(horizontal)">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Consistent Cuts and Snapshots</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p:txBody>
          <a:bodyPr/>
          <a:lstStyle/>
          <a:p>
            <a:r>
              <a:rPr lang="en-US" dirty="0"/>
              <a:t>A cut is consistent if no “message arrows” go backwards through it</a:t>
            </a:r>
          </a:p>
          <a:p>
            <a:endParaRPr lang="en-US" dirty="0"/>
          </a:p>
          <a:p>
            <a:endParaRPr lang="en-US" dirty="0"/>
          </a:p>
          <a:p>
            <a:endParaRPr lang="en-US" dirty="0"/>
          </a:p>
          <a:p>
            <a:endParaRPr lang="en-US" dirty="0"/>
          </a:p>
          <a:p>
            <a:endParaRPr lang="en-US" dirty="0"/>
          </a:p>
          <a:p>
            <a:r>
              <a:rPr lang="en-US" dirty="0"/>
              <a:t>… this cut is a consistent one.</a:t>
            </a:r>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41</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a:off x="4847428" y="2745138"/>
            <a:ext cx="1165151" cy="2894121"/>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353B270-0545-4666-B1EB-D58D9502384A}"/>
              </a:ext>
            </a:extLst>
          </p:cNvPr>
          <p:cNvSpPr txBox="1"/>
          <p:nvPr/>
        </p:nvSpPr>
        <p:spPr>
          <a:xfrm>
            <a:off x="5622189" y="2967192"/>
            <a:ext cx="520587" cy="369332"/>
          </a:xfrm>
          <a:prstGeom prst="rect">
            <a:avLst/>
          </a:prstGeom>
          <a:noFill/>
        </p:spPr>
        <p:txBody>
          <a:bodyPr wrap="square" rtlCol="0">
            <a:spAutoFit/>
          </a:bodyPr>
          <a:lstStyle/>
          <a:p>
            <a:pPr algn="r"/>
            <a:r>
              <a:rPr lang="en-US" b="1" dirty="0"/>
              <a:t>D</a:t>
            </a:r>
          </a:p>
        </p:txBody>
      </p:sp>
      <p:sp>
        <p:nvSpPr>
          <p:cNvPr id="41" name="TextBox 40">
            <a:extLst>
              <a:ext uri="{FF2B5EF4-FFF2-40B4-BE49-F238E27FC236}">
                <a16:creationId xmlns:a16="http://schemas.microsoft.com/office/drawing/2014/main" id="{0DE61078-A81C-41FD-B67B-C0CF28ABFBC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453449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C7D3F7AF-19C9-44C3-962B-98FBBCEFF638}"/>
              </a:ext>
            </a:extLst>
          </p:cNvPr>
          <p:cNvCxnSpPr/>
          <p:nvPr/>
        </p:nvCxnSpPr>
        <p:spPr>
          <a:xfrm>
            <a:off x="1275007" y="415310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F00CF5F-C6B1-4197-8EBF-20472EC3AFCC}"/>
              </a:ext>
            </a:extLst>
          </p:cNvPr>
          <p:cNvCxnSpPr/>
          <p:nvPr/>
        </p:nvCxnSpPr>
        <p:spPr>
          <a:xfrm>
            <a:off x="1318251" y="4788580"/>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9853EA1-CE83-4EC6-9613-47F21DE1A103}"/>
              </a:ext>
            </a:extLst>
          </p:cNvPr>
          <p:cNvSpPr>
            <a:spLocks noGrp="1"/>
          </p:cNvSpPr>
          <p:nvPr>
            <p:ph type="title"/>
          </p:nvPr>
        </p:nvSpPr>
        <p:spPr/>
        <p:txBody>
          <a:bodyPr/>
          <a:lstStyle/>
          <a:p>
            <a:r>
              <a:rPr lang="en-US" dirty="0"/>
              <a:t>Consistent Cuts and Snapshots</a:t>
            </a:r>
          </a:p>
        </p:txBody>
      </p:sp>
      <p:sp>
        <p:nvSpPr>
          <p:cNvPr id="3" name="Content Placeholder 2">
            <a:extLst>
              <a:ext uri="{FF2B5EF4-FFF2-40B4-BE49-F238E27FC236}">
                <a16:creationId xmlns:a16="http://schemas.microsoft.com/office/drawing/2014/main" id="{0144391C-95AA-4AB5-A385-00641522796F}"/>
              </a:ext>
            </a:extLst>
          </p:cNvPr>
          <p:cNvSpPr>
            <a:spLocks noGrp="1"/>
          </p:cNvSpPr>
          <p:nvPr>
            <p:ph idx="1"/>
          </p:nvPr>
        </p:nvSpPr>
        <p:spPr>
          <a:ln>
            <a:solidFill>
              <a:srgbClr val="C00000"/>
            </a:solidFill>
          </a:ln>
        </p:spPr>
        <p:txBody>
          <a:bodyPr/>
          <a:lstStyle/>
          <a:p>
            <a:r>
              <a:rPr lang="en-US" dirty="0"/>
              <a:t>A cut is inconsistent if “message arrows” do go backwards through it</a:t>
            </a:r>
          </a:p>
          <a:p>
            <a:endParaRPr lang="en-US" dirty="0"/>
          </a:p>
          <a:p>
            <a:endParaRPr lang="en-US" dirty="0"/>
          </a:p>
          <a:p>
            <a:endParaRPr lang="en-US" dirty="0"/>
          </a:p>
          <a:p>
            <a:endParaRPr lang="en-US" dirty="0"/>
          </a:p>
          <a:p>
            <a:endParaRPr lang="en-US" dirty="0"/>
          </a:p>
          <a:p>
            <a:r>
              <a:rPr lang="en-US" dirty="0"/>
              <a:t>… this cut is </a:t>
            </a:r>
            <a:r>
              <a:rPr lang="en-US" b="1" i="1" u="sng" dirty="0">
                <a:solidFill>
                  <a:srgbClr val="C00000"/>
                </a:solidFill>
              </a:rPr>
              <a:t>inconsistent</a:t>
            </a:r>
            <a:r>
              <a:rPr lang="en-US" dirty="0"/>
              <a:t>.  C </a:t>
            </a:r>
            <a:r>
              <a:rPr lang="en-US" dirty="0">
                <a:sym typeface="Symbol" panose="05050102010706020507" pitchFamily="18" charset="2"/>
              </a:rPr>
              <a:t> D, and the cut included D, yet it omits C.</a:t>
            </a:r>
            <a:endParaRPr lang="en-US" dirty="0"/>
          </a:p>
        </p:txBody>
      </p:sp>
      <p:sp>
        <p:nvSpPr>
          <p:cNvPr id="4" name="Footer Placeholder 3">
            <a:extLst>
              <a:ext uri="{FF2B5EF4-FFF2-40B4-BE49-F238E27FC236}">
                <a16:creationId xmlns:a16="http://schemas.microsoft.com/office/drawing/2014/main" id="{21B8D6FE-C032-483F-A039-055B0B6940D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F34EC9C-01CD-45E9-8018-39FB9646AC04}"/>
              </a:ext>
            </a:extLst>
          </p:cNvPr>
          <p:cNvSpPr>
            <a:spLocks noGrp="1"/>
          </p:cNvSpPr>
          <p:nvPr>
            <p:ph type="sldNum" sz="quarter" idx="12"/>
          </p:nvPr>
        </p:nvSpPr>
        <p:spPr/>
        <p:txBody>
          <a:bodyPr/>
          <a:lstStyle/>
          <a:p>
            <a:fld id="{3C974458-8A97-4835-BF79-1FB6D7856C21}" type="slidenum">
              <a:rPr lang="en-US" smtClean="0"/>
              <a:t>42</a:t>
            </a:fld>
            <a:endParaRPr lang="en-US"/>
          </a:p>
        </p:txBody>
      </p:sp>
      <p:cxnSp>
        <p:nvCxnSpPr>
          <p:cNvPr id="6" name="Straight Arrow Connector 5">
            <a:extLst>
              <a:ext uri="{FF2B5EF4-FFF2-40B4-BE49-F238E27FC236}">
                <a16:creationId xmlns:a16="http://schemas.microsoft.com/office/drawing/2014/main" id="{AEB02694-C081-4045-9285-F98014C5B4F4}"/>
              </a:ext>
            </a:extLst>
          </p:cNvPr>
          <p:cNvCxnSpPr/>
          <p:nvPr/>
        </p:nvCxnSpPr>
        <p:spPr>
          <a:xfrm>
            <a:off x="1318251" y="3409583"/>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7082AA3-64FD-45AE-97BD-C58278C15237}"/>
              </a:ext>
            </a:extLst>
          </p:cNvPr>
          <p:cNvCxnSpPr/>
          <p:nvPr/>
        </p:nvCxnSpPr>
        <p:spPr>
          <a:xfrm>
            <a:off x="1318251" y="5115575"/>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0FCC4A-DEDE-4AD4-89AF-17511B7F4CFD}"/>
              </a:ext>
            </a:extLst>
          </p:cNvPr>
          <p:cNvSpPr txBox="1"/>
          <p:nvPr/>
        </p:nvSpPr>
        <p:spPr>
          <a:xfrm>
            <a:off x="726643" y="3178763"/>
            <a:ext cx="520587" cy="369332"/>
          </a:xfrm>
          <a:prstGeom prst="rect">
            <a:avLst/>
          </a:prstGeom>
          <a:noFill/>
        </p:spPr>
        <p:txBody>
          <a:bodyPr wrap="square" rtlCol="0">
            <a:spAutoFit/>
          </a:bodyPr>
          <a:lstStyle/>
          <a:p>
            <a:pPr algn="r"/>
            <a:r>
              <a:rPr lang="en-US" b="1" dirty="0"/>
              <a:t>P</a:t>
            </a:r>
          </a:p>
        </p:txBody>
      </p:sp>
      <p:sp>
        <p:nvSpPr>
          <p:cNvPr id="9" name="TextBox 8">
            <a:extLst>
              <a:ext uri="{FF2B5EF4-FFF2-40B4-BE49-F238E27FC236}">
                <a16:creationId xmlns:a16="http://schemas.microsoft.com/office/drawing/2014/main" id="{B65DD9D5-4DD5-4BD4-8955-216E5F7DDCDB}"/>
              </a:ext>
            </a:extLst>
          </p:cNvPr>
          <p:cNvSpPr txBox="1"/>
          <p:nvPr/>
        </p:nvSpPr>
        <p:spPr>
          <a:xfrm>
            <a:off x="745718" y="3555046"/>
            <a:ext cx="520587" cy="369332"/>
          </a:xfrm>
          <a:prstGeom prst="rect">
            <a:avLst/>
          </a:prstGeom>
          <a:noFill/>
        </p:spPr>
        <p:txBody>
          <a:bodyPr wrap="square" rtlCol="0">
            <a:spAutoFit/>
          </a:bodyPr>
          <a:lstStyle/>
          <a:p>
            <a:pPr algn="r"/>
            <a:r>
              <a:rPr lang="en-US" b="1" dirty="0"/>
              <a:t>Q</a:t>
            </a:r>
          </a:p>
        </p:txBody>
      </p:sp>
      <p:sp>
        <p:nvSpPr>
          <p:cNvPr id="10" name="TextBox 9">
            <a:extLst>
              <a:ext uri="{FF2B5EF4-FFF2-40B4-BE49-F238E27FC236}">
                <a16:creationId xmlns:a16="http://schemas.microsoft.com/office/drawing/2014/main" id="{66A94A3A-C4FB-4FAA-80C5-DD6D195BDB06}"/>
              </a:ext>
            </a:extLst>
          </p:cNvPr>
          <p:cNvSpPr txBox="1"/>
          <p:nvPr/>
        </p:nvSpPr>
        <p:spPr>
          <a:xfrm>
            <a:off x="7725206" y="4678057"/>
            <a:ext cx="520587" cy="369332"/>
          </a:xfrm>
          <a:prstGeom prst="rect">
            <a:avLst/>
          </a:prstGeom>
          <a:noFill/>
        </p:spPr>
        <p:txBody>
          <a:bodyPr wrap="square" rtlCol="0">
            <a:spAutoFit/>
          </a:bodyPr>
          <a:lstStyle/>
          <a:p>
            <a:pPr algn="r"/>
            <a:r>
              <a:rPr lang="en-US" b="1" dirty="0"/>
              <a:t>E</a:t>
            </a:r>
          </a:p>
        </p:txBody>
      </p:sp>
      <p:cxnSp>
        <p:nvCxnSpPr>
          <p:cNvPr id="11" name="Straight Arrow Connector 10">
            <a:extLst>
              <a:ext uri="{FF2B5EF4-FFF2-40B4-BE49-F238E27FC236}">
                <a16:creationId xmlns:a16="http://schemas.microsoft.com/office/drawing/2014/main" id="{A9859CD8-3DEB-4506-A834-A8509FC7F973}"/>
              </a:ext>
            </a:extLst>
          </p:cNvPr>
          <p:cNvCxnSpPr>
            <a:cxnSpLocks/>
          </p:cNvCxnSpPr>
          <p:nvPr/>
        </p:nvCxnSpPr>
        <p:spPr>
          <a:xfrm>
            <a:off x="2872087" y="3365118"/>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Star: 5 Points 11">
            <a:extLst>
              <a:ext uri="{FF2B5EF4-FFF2-40B4-BE49-F238E27FC236}">
                <a16:creationId xmlns:a16="http://schemas.microsoft.com/office/drawing/2014/main" id="{22F70AFE-E084-4CB9-B9F1-54CA65328B77}"/>
              </a:ext>
            </a:extLst>
          </p:cNvPr>
          <p:cNvSpPr/>
          <p:nvPr/>
        </p:nvSpPr>
        <p:spPr>
          <a:xfrm>
            <a:off x="2512298" y="3275741"/>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71A5CE9E-C746-45C5-BF3F-2028B2F2AE8A}"/>
              </a:ext>
            </a:extLst>
          </p:cNvPr>
          <p:cNvSpPr/>
          <p:nvPr/>
        </p:nvSpPr>
        <p:spPr>
          <a:xfrm>
            <a:off x="7985500" y="497920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364A3338-1BD9-40CD-956D-BB04DCB84C8B}"/>
              </a:ext>
            </a:extLst>
          </p:cNvPr>
          <p:cNvCxnSpPr/>
          <p:nvPr/>
        </p:nvCxnSpPr>
        <p:spPr>
          <a:xfrm>
            <a:off x="1275007" y="44800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E2FF471-B22F-433A-9120-29D555D91D4D}"/>
              </a:ext>
            </a:extLst>
          </p:cNvPr>
          <p:cNvSpPr txBox="1"/>
          <p:nvPr/>
        </p:nvSpPr>
        <p:spPr>
          <a:xfrm>
            <a:off x="7681962" y="4042580"/>
            <a:ext cx="520587" cy="369332"/>
          </a:xfrm>
          <a:prstGeom prst="rect">
            <a:avLst/>
          </a:prstGeom>
          <a:noFill/>
        </p:spPr>
        <p:txBody>
          <a:bodyPr wrap="square" rtlCol="0">
            <a:spAutoFit/>
          </a:bodyPr>
          <a:lstStyle/>
          <a:p>
            <a:pPr algn="r"/>
            <a:r>
              <a:rPr lang="en-US" b="1" dirty="0"/>
              <a:t>F</a:t>
            </a:r>
          </a:p>
        </p:txBody>
      </p:sp>
      <p:sp>
        <p:nvSpPr>
          <p:cNvPr id="17" name="Star: 5 Points 16">
            <a:extLst>
              <a:ext uri="{FF2B5EF4-FFF2-40B4-BE49-F238E27FC236}">
                <a16:creationId xmlns:a16="http://schemas.microsoft.com/office/drawing/2014/main" id="{4A31B0C1-8DF1-4BEC-9770-28C3CAD26EA0}"/>
              </a:ext>
            </a:extLst>
          </p:cNvPr>
          <p:cNvSpPr/>
          <p:nvPr/>
        </p:nvSpPr>
        <p:spPr>
          <a:xfrm>
            <a:off x="7942256" y="434372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87E44A64-8F6D-4D9D-94A2-DF56F4BE2584}"/>
              </a:ext>
            </a:extLst>
          </p:cNvPr>
          <p:cNvCxnSpPr/>
          <p:nvPr/>
        </p:nvCxnSpPr>
        <p:spPr>
          <a:xfrm>
            <a:off x="1298779" y="3751998"/>
            <a:ext cx="91284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B5E8EB6-07D0-4C04-B76A-67E33670A8DD}"/>
              </a:ext>
            </a:extLst>
          </p:cNvPr>
          <p:cNvSpPr txBox="1"/>
          <p:nvPr/>
        </p:nvSpPr>
        <p:spPr>
          <a:xfrm>
            <a:off x="745718" y="3940880"/>
            <a:ext cx="520587" cy="369332"/>
          </a:xfrm>
          <a:prstGeom prst="rect">
            <a:avLst/>
          </a:prstGeom>
          <a:noFill/>
        </p:spPr>
        <p:txBody>
          <a:bodyPr wrap="square" rtlCol="0">
            <a:spAutoFit/>
          </a:bodyPr>
          <a:lstStyle/>
          <a:p>
            <a:pPr algn="r"/>
            <a:r>
              <a:rPr lang="en-US" b="1" dirty="0"/>
              <a:t>R</a:t>
            </a:r>
          </a:p>
        </p:txBody>
      </p:sp>
      <p:sp>
        <p:nvSpPr>
          <p:cNvPr id="21" name="TextBox 20">
            <a:extLst>
              <a:ext uri="{FF2B5EF4-FFF2-40B4-BE49-F238E27FC236}">
                <a16:creationId xmlns:a16="http://schemas.microsoft.com/office/drawing/2014/main" id="{D938E1E2-7CD8-4D8A-BF92-C3C03000322A}"/>
              </a:ext>
            </a:extLst>
          </p:cNvPr>
          <p:cNvSpPr txBox="1"/>
          <p:nvPr/>
        </p:nvSpPr>
        <p:spPr>
          <a:xfrm>
            <a:off x="774651" y="4284094"/>
            <a:ext cx="472579" cy="369332"/>
          </a:xfrm>
          <a:prstGeom prst="rect">
            <a:avLst/>
          </a:prstGeom>
          <a:noFill/>
        </p:spPr>
        <p:txBody>
          <a:bodyPr wrap="square" rtlCol="0">
            <a:spAutoFit/>
          </a:bodyPr>
          <a:lstStyle/>
          <a:p>
            <a:pPr algn="r"/>
            <a:r>
              <a:rPr lang="en-US" b="1" dirty="0"/>
              <a:t>S</a:t>
            </a:r>
          </a:p>
        </p:txBody>
      </p:sp>
      <p:sp>
        <p:nvSpPr>
          <p:cNvPr id="22" name="TextBox 21">
            <a:extLst>
              <a:ext uri="{FF2B5EF4-FFF2-40B4-BE49-F238E27FC236}">
                <a16:creationId xmlns:a16="http://schemas.microsoft.com/office/drawing/2014/main" id="{84244DF7-83A7-4B7C-AA87-CBBA93A6263B}"/>
              </a:ext>
            </a:extLst>
          </p:cNvPr>
          <p:cNvSpPr txBox="1"/>
          <p:nvPr/>
        </p:nvSpPr>
        <p:spPr>
          <a:xfrm>
            <a:off x="748359" y="4590561"/>
            <a:ext cx="498872" cy="369332"/>
          </a:xfrm>
          <a:prstGeom prst="rect">
            <a:avLst/>
          </a:prstGeom>
          <a:noFill/>
        </p:spPr>
        <p:txBody>
          <a:bodyPr wrap="square" rtlCol="0">
            <a:spAutoFit/>
          </a:bodyPr>
          <a:lstStyle/>
          <a:p>
            <a:pPr algn="r"/>
            <a:r>
              <a:rPr lang="en-US" b="1" dirty="0"/>
              <a:t>T</a:t>
            </a:r>
          </a:p>
        </p:txBody>
      </p:sp>
      <p:sp>
        <p:nvSpPr>
          <p:cNvPr id="23" name="TextBox 22">
            <a:extLst>
              <a:ext uri="{FF2B5EF4-FFF2-40B4-BE49-F238E27FC236}">
                <a16:creationId xmlns:a16="http://schemas.microsoft.com/office/drawing/2014/main" id="{1E4013BD-678D-4C32-8590-75C1FE5117B2}"/>
              </a:ext>
            </a:extLst>
          </p:cNvPr>
          <p:cNvSpPr txBox="1"/>
          <p:nvPr/>
        </p:nvSpPr>
        <p:spPr>
          <a:xfrm>
            <a:off x="774651" y="4950277"/>
            <a:ext cx="520587" cy="369332"/>
          </a:xfrm>
          <a:prstGeom prst="rect">
            <a:avLst/>
          </a:prstGeom>
          <a:noFill/>
        </p:spPr>
        <p:txBody>
          <a:bodyPr wrap="square" rtlCol="0">
            <a:spAutoFit/>
          </a:bodyPr>
          <a:lstStyle/>
          <a:p>
            <a:pPr algn="r"/>
            <a:r>
              <a:rPr lang="en-US" b="1" dirty="0"/>
              <a:t>U</a:t>
            </a:r>
          </a:p>
        </p:txBody>
      </p:sp>
      <p:sp>
        <p:nvSpPr>
          <p:cNvPr id="24" name="TextBox 23">
            <a:extLst>
              <a:ext uri="{FF2B5EF4-FFF2-40B4-BE49-F238E27FC236}">
                <a16:creationId xmlns:a16="http://schemas.microsoft.com/office/drawing/2014/main" id="{F2278B4E-9E21-4279-99DB-D5B932ADA532}"/>
              </a:ext>
            </a:extLst>
          </p:cNvPr>
          <p:cNvSpPr txBox="1"/>
          <p:nvPr/>
        </p:nvSpPr>
        <p:spPr>
          <a:xfrm>
            <a:off x="2893583" y="3697670"/>
            <a:ext cx="520587" cy="369332"/>
          </a:xfrm>
          <a:prstGeom prst="rect">
            <a:avLst/>
          </a:prstGeom>
          <a:noFill/>
        </p:spPr>
        <p:txBody>
          <a:bodyPr wrap="square" rtlCol="0">
            <a:spAutoFit/>
          </a:bodyPr>
          <a:lstStyle/>
          <a:p>
            <a:pPr algn="r"/>
            <a:r>
              <a:rPr lang="en-US" b="1" dirty="0"/>
              <a:t>B</a:t>
            </a:r>
          </a:p>
        </p:txBody>
      </p:sp>
      <p:sp>
        <p:nvSpPr>
          <p:cNvPr id="25" name="Star: 5 Points 24">
            <a:extLst>
              <a:ext uri="{FF2B5EF4-FFF2-40B4-BE49-F238E27FC236}">
                <a16:creationId xmlns:a16="http://schemas.microsoft.com/office/drawing/2014/main" id="{0A16A0B1-72D2-49F7-905D-F8D95A8512FD}"/>
              </a:ext>
            </a:extLst>
          </p:cNvPr>
          <p:cNvSpPr/>
          <p:nvPr/>
        </p:nvSpPr>
        <p:spPr>
          <a:xfrm>
            <a:off x="3153877" y="39988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1F6602E8-4C3D-4247-8A41-95D294B9EAA6}"/>
              </a:ext>
            </a:extLst>
          </p:cNvPr>
          <p:cNvSpPr/>
          <p:nvPr/>
        </p:nvSpPr>
        <p:spPr>
          <a:xfrm>
            <a:off x="5910765" y="3260863"/>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91F90-4D70-49D4-86C0-7CD1AD785E0F}"/>
              </a:ext>
            </a:extLst>
          </p:cNvPr>
          <p:cNvSpPr txBox="1"/>
          <p:nvPr/>
        </p:nvSpPr>
        <p:spPr>
          <a:xfrm>
            <a:off x="4381491" y="4048570"/>
            <a:ext cx="520587" cy="369332"/>
          </a:xfrm>
          <a:prstGeom prst="rect">
            <a:avLst/>
          </a:prstGeom>
          <a:noFill/>
        </p:spPr>
        <p:txBody>
          <a:bodyPr wrap="square" rtlCol="0">
            <a:spAutoFit/>
          </a:bodyPr>
          <a:lstStyle/>
          <a:p>
            <a:pPr algn="r"/>
            <a:r>
              <a:rPr lang="en-US" b="1" dirty="0"/>
              <a:t>C</a:t>
            </a:r>
          </a:p>
        </p:txBody>
      </p:sp>
      <p:sp>
        <p:nvSpPr>
          <p:cNvPr id="28" name="Star: 5 Points 27">
            <a:extLst>
              <a:ext uri="{FF2B5EF4-FFF2-40B4-BE49-F238E27FC236}">
                <a16:creationId xmlns:a16="http://schemas.microsoft.com/office/drawing/2014/main" id="{D5565288-BBC3-4D99-A9C6-172AB59D6E8B}"/>
              </a:ext>
            </a:extLst>
          </p:cNvPr>
          <p:cNvSpPr/>
          <p:nvPr/>
        </p:nvSpPr>
        <p:spPr>
          <a:xfrm>
            <a:off x="4641785" y="4349716"/>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865DC8-7261-46C4-BBB2-F4C8D99875DE}"/>
              </a:ext>
            </a:extLst>
          </p:cNvPr>
          <p:cNvSpPr txBox="1"/>
          <p:nvPr/>
        </p:nvSpPr>
        <p:spPr>
          <a:xfrm>
            <a:off x="8896939" y="3307184"/>
            <a:ext cx="520587" cy="369332"/>
          </a:xfrm>
          <a:prstGeom prst="rect">
            <a:avLst/>
          </a:prstGeom>
          <a:noFill/>
        </p:spPr>
        <p:txBody>
          <a:bodyPr wrap="square" rtlCol="0">
            <a:spAutoFit/>
          </a:bodyPr>
          <a:lstStyle/>
          <a:p>
            <a:pPr algn="r"/>
            <a:r>
              <a:rPr lang="en-US" b="1" dirty="0"/>
              <a:t>H</a:t>
            </a:r>
          </a:p>
        </p:txBody>
      </p:sp>
      <p:sp>
        <p:nvSpPr>
          <p:cNvPr id="30" name="Star: 5 Points 29">
            <a:extLst>
              <a:ext uri="{FF2B5EF4-FFF2-40B4-BE49-F238E27FC236}">
                <a16:creationId xmlns:a16="http://schemas.microsoft.com/office/drawing/2014/main" id="{433A4686-9064-487B-8486-7DBC60CE2E1A}"/>
              </a:ext>
            </a:extLst>
          </p:cNvPr>
          <p:cNvSpPr/>
          <p:nvPr/>
        </p:nvSpPr>
        <p:spPr>
          <a:xfrm>
            <a:off x="9157233" y="3608330"/>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8B216D-634E-4E56-979C-2797514CB691}"/>
              </a:ext>
            </a:extLst>
          </p:cNvPr>
          <p:cNvSpPr txBox="1"/>
          <p:nvPr/>
        </p:nvSpPr>
        <p:spPr>
          <a:xfrm>
            <a:off x="8781002" y="4334172"/>
            <a:ext cx="520587" cy="369332"/>
          </a:xfrm>
          <a:prstGeom prst="rect">
            <a:avLst/>
          </a:prstGeom>
          <a:noFill/>
        </p:spPr>
        <p:txBody>
          <a:bodyPr wrap="square" rtlCol="0">
            <a:spAutoFit/>
          </a:bodyPr>
          <a:lstStyle/>
          <a:p>
            <a:pPr algn="r"/>
            <a:r>
              <a:rPr lang="en-US" b="1" dirty="0"/>
              <a:t>G</a:t>
            </a:r>
          </a:p>
        </p:txBody>
      </p:sp>
      <p:sp>
        <p:nvSpPr>
          <p:cNvPr id="32" name="Star: 5 Points 31">
            <a:extLst>
              <a:ext uri="{FF2B5EF4-FFF2-40B4-BE49-F238E27FC236}">
                <a16:creationId xmlns:a16="http://schemas.microsoft.com/office/drawing/2014/main" id="{BA4AAEAA-2E97-480B-A732-CAA2260C60E9}"/>
              </a:ext>
            </a:extLst>
          </p:cNvPr>
          <p:cNvSpPr/>
          <p:nvPr/>
        </p:nvSpPr>
        <p:spPr>
          <a:xfrm>
            <a:off x="9041296" y="4635318"/>
            <a:ext cx="257452" cy="246835"/>
          </a:xfrm>
          <a:prstGeom prst="star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79898F0B-BE70-4730-B79A-497E6D1DE016}"/>
              </a:ext>
            </a:extLst>
          </p:cNvPr>
          <p:cNvCxnSpPr>
            <a:cxnSpLocks/>
          </p:cNvCxnSpPr>
          <p:nvPr/>
        </p:nvCxnSpPr>
        <p:spPr>
          <a:xfrm>
            <a:off x="3434342" y="4192199"/>
            <a:ext cx="1154613" cy="910421"/>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6478F1-D760-46FB-802F-65B2EE7753EF}"/>
              </a:ext>
            </a:extLst>
          </p:cNvPr>
          <p:cNvCxnSpPr>
            <a:cxnSpLocks/>
          </p:cNvCxnSpPr>
          <p:nvPr/>
        </p:nvCxnSpPr>
        <p:spPr>
          <a:xfrm>
            <a:off x="6279031" y="3384280"/>
            <a:ext cx="1516158" cy="110298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3D71B2B-D292-4BC4-8D02-97FB3C3FB263}"/>
              </a:ext>
            </a:extLst>
          </p:cNvPr>
          <p:cNvCxnSpPr>
            <a:cxnSpLocks/>
          </p:cNvCxnSpPr>
          <p:nvPr/>
        </p:nvCxnSpPr>
        <p:spPr>
          <a:xfrm flipV="1">
            <a:off x="8452906" y="4788580"/>
            <a:ext cx="444033" cy="335472"/>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F9B2B7D-EA15-4EE3-9D32-709D4F41E1FB}"/>
              </a:ext>
            </a:extLst>
          </p:cNvPr>
          <p:cNvCxnSpPr>
            <a:cxnSpLocks/>
          </p:cNvCxnSpPr>
          <p:nvPr/>
        </p:nvCxnSpPr>
        <p:spPr>
          <a:xfrm flipV="1">
            <a:off x="8450065" y="3778915"/>
            <a:ext cx="588390" cy="1353613"/>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A5B1FEE0-3116-4A14-BA18-FA428567016C}"/>
              </a:ext>
            </a:extLst>
          </p:cNvPr>
          <p:cNvCxnSpPr>
            <a:cxnSpLocks/>
          </p:cNvCxnSpPr>
          <p:nvPr/>
        </p:nvCxnSpPr>
        <p:spPr>
          <a:xfrm flipV="1">
            <a:off x="5076048" y="3439572"/>
            <a:ext cx="694652" cy="102783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9B421A20-6A9F-4BDB-8350-31A698573B54}"/>
              </a:ext>
            </a:extLst>
          </p:cNvPr>
          <p:cNvSpPr/>
          <p:nvPr/>
        </p:nvSpPr>
        <p:spPr>
          <a:xfrm flipH="1">
            <a:off x="4376130" y="2782715"/>
            <a:ext cx="2127335" cy="2568573"/>
          </a:xfrm>
          <a:custGeom>
            <a:avLst/>
            <a:gdLst>
              <a:gd name="connsiteX0" fmla="*/ 718631 w 1165151"/>
              <a:gd name="connsiteY0" fmla="*/ 0 h 2894121"/>
              <a:gd name="connsiteX1" fmla="*/ 8417 w 1165151"/>
              <a:gd name="connsiteY1" fmla="*/ 1074198 h 2894121"/>
              <a:gd name="connsiteX2" fmla="*/ 1144759 w 1165151"/>
              <a:gd name="connsiteY2" fmla="*/ 1908699 h 2894121"/>
              <a:gd name="connsiteX3" fmla="*/ 629854 w 1165151"/>
              <a:gd name="connsiteY3" fmla="*/ 2894121 h 2894121"/>
            </a:gdLst>
            <a:ahLst/>
            <a:cxnLst>
              <a:cxn ang="0">
                <a:pos x="connsiteX0" y="connsiteY0"/>
              </a:cxn>
              <a:cxn ang="0">
                <a:pos x="connsiteX1" y="connsiteY1"/>
              </a:cxn>
              <a:cxn ang="0">
                <a:pos x="connsiteX2" y="connsiteY2"/>
              </a:cxn>
              <a:cxn ang="0">
                <a:pos x="connsiteX3" y="connsiteY3"/>
              </a:cxn>
            </a:cxnLst>
            <a:rect l="l" t="t" r="r" b="b"/>
            <a:pathLst>
              <a:path w="1165151" h="2894121">
                <a:moveTo>
                  <a:pt x="718631" y="0"/>
                </a:moveTo>
                <a:cubicBezTo>
                  <a:pt x="328013" y="378041"/>
                  <a:pt x="-62604" y="756082"/>
                  <a:pt x="8417" y="1074198"/>
                </a:cubicBezTo>
                <a:cubicBezTo>
                  <a:pt x="79438" y="1392315"/>
                  <a:pt x="1041186" y="1605379"/>
                  <a:pt x="1144759" y="1908699"/>
                </a:cubicBezTo>
                <a:cubicBezTo>
                  <a:pt x="1248332" y="2212020"/>
                  <a:pt x="939093" y="2553070"/>
                  <a:pt x="629854" y="2894121"/>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B9B9921-A79B-4AF8-A8FC-D7CA269B4904}"/>
              </a:ext>
            </a:extLst>
          </p:cNvPr>
          <p:cNvSpPr txBox="1"/>
          <p:nvPr/>
        </p:nvSpPr>
        <p:spPr>
          <a:xfrm>
            <a:off x="5850642" y="2941907"/>
            <a:ext cx="520587" cy="369332"/>
          </a:xfrm>
          <a:prstGeom prst="rect">
            <a:avLst/>
          </a:prstGeom>
          <a:noFill/>
        </p:spPr>
        <p:txBody>
          <a:bodyPr wrap="square" rtlCol="0">
            <a:spAutoFit/>
          </a:bodyPr>
          <a:lstStyle/>
          <a:p>
            <a:pPr algn="r"/>
            <a:r>
              <a:rPr lang="en-US" b="1" dirty="0"/>
              <a:t>D</a:t>
            </a:r>
          </a:p>
        </p:txBody>
      </p:sp>
      <p:cxnSp>
        <p:nvCxnSpPr>
          <p:cNvPr id="41" name="Straight Arrow Connector 40">
            <a:extLst>
              <a:ext uri="{FF2B5EF4-FFF2-40B4-BE49-F238E27FC236}">
                <a16:creationId xmlns:a16="http://schemas.microsoft.com/office/drawing/2014/main" id="{737ADDA5-5281-4F48-AF70-498A9017A09E}"/>
              </a:ext>
            </a:extLst>
          </p:cNvPr>
          <p:cNvCxnSpPr>
            <a:cxnSpLocks/>
          </p:cNvCxnSpPr>
          <p:nvPr/>
        </p:nvCxnSpPr>
        <p:spPr>
          <a:xfrm flipV="1">
            <a:off x="5085519" y="3424140"/>
            <a:ext cx="694652" cy="1027836"/>
          </a:xfrm>
          <a:prstGeom prst="straightConnector1">
            <a:avLst/>
          </a:prstGeom>
          <a:ln w="28575">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Speech Bubble: Oval 41">
            <a:extLst>
              <a:ext uri="{FF2B5EF4-FFF2-40B4-BE49-F238E27FC236}">
                <a16:creationId xmlns:a16="http://schemas.microsoft.com/office/drawing/2014/main" id="{016FC8BF-EF82-4577-BF40-5A23A4082DF0}"/>
              </a:ext>
            </a:extLst>
          </p:cNvPr>
          <p:cNvSpPr/>
          <p:nvPr/>
        </p:nvSpPr>
        <p:spPr>
          <a:xfrm>
            <a:off x="6728024" y="2656795"/>
            <a:ext cx="2235434" cy="612648"/>
          </a:xfrm>
          <a:prstGeom prst="wedgeEllipseCallout">
            <a:avLst>
              <a:gd name="adj1" fmla="val -117804"/>
              <a:gd name="adj2" fmla="val 220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00"/>
                </a:solidFill>
              </a:rPr>
              <a:t>A backwards message</a:t>
            </a:r>
          </a:p>
        </p:txBody>
      </p:sp>
      <p:sp>
        <p:nvSpPr>
          <p:cNvPr id="43" name="TextBox 42">
            <a:extLst>
              <a:ext uri="{FF2B5EF4-FFF2-40B4-BE49-F238E27FC236}">
                <a16:creationId xmlns:a16="http://schemas.microsoft.com/office/drawing/2014/main" id="{F71E05C1-BC7B-499D-9C62-17C6E80E71F6}"/>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37184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randombar(horizont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5F345-386E-4D7D-B4C5-6A86E7CB84D1}"/>
              </a:ext>
            </a:extLst>
          </p:cNvPr>
          <p:cNvSpPr>
            <a:spLocks noGrp="1"/>
          </p:cNvSpPr>
          <p:nvPr>
            <p:ph type="title"/>
          </p:nvPr>
        </p:nvSpPr>
        <p:spPr/>
        <p:txBody>
          <a:bodyPr/>
          <a:lstStyle/>
          <a:p>
            <a:r>
              <a:rPr lang="en-US" dirty="0"/>
              <a:t>A consistent Cut is like a photo</a:t>
            </a:r>
          </a:p>
        </p:txBody>
      </p:sp>
      <p:sp>
        <p:nvSpPr>
          <p:cNvPr id="3" name="Content Placeholder 2">
            <a:extLst>
              <a:ext uri="{FF2B5EF4-FFF2-40B4-BE49-F238E27FC236}">
                <a16:creationId xmlns:a16="http://schemas.microsoft.com/office/drawing/2014/main" id="{D4344A19-CD31-4621-9834-A10BAE4B22CB}"/>
              </a:ext>
            </a:extLst>
          </p:cNvPr>
          <p:cNvSpPr>
            <a:spLocks noGrp="1"/>
          </p:cNvSpPr>
          <p:nvPr>
            <p:ph idx="1"/>
          </p:nvPr>
        </p:nvSpPr>
        <p:spPr/>
        <p:txBody>
          <a:bodyPr/>
          <a:lstStyle/>
          <a:p>
            <a:r>
              <a:rPr lang="en-US" dirty="0"/>
              <a:t>It shows a state the system might actually have been in</a:t>
            </a:r>
          </a:p>
          <a:p>
            <a:r>
              <a:rPr lang="en-US" dirty="0"/>
              <a:t>You could use that state for garbage collection, or to do an audit of a bank, or to detect deadlocks.</a:t>
            </a:r>
          </a:p>
          <a:p>
            <a:endParaRPr lang="en-US" dirty="0"/>
          </a:p>
          <a:p>
            <a:r>
              <a:rPr lang="en-US" dirty="0"/>
              <a:t>But an inconsistent cut is broken.  It omits parts of the past and any conclusion from it would be incorrect.</a:t>
            </a:r>
          </a:p>
        </p:txBody>
      </p:sp>
      <p:sp>
        <p:nvSpPr>
          <p:cNvPr id="4" name="Footer Placeholder 3">
            <a:extLst>
              <a:ext uri="{FF2B5EF4-FFF2-40B4-BE49-F238E27FC236}">
                <a16:creationId xmlns:a16="http://schemas.microsoft.com/office/drawing/2014/main" id="{E9BBEA72-7331-468E-A4D1-1D86122EE2E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99B946E-6F00-4B7B-BFF5-EF91F50218EA}"/>
              </a:ext>
            </a:extLst>
          </p:cNvPr>
          <p:cNvSpPr>
            <a:spLocks noGrp="1"/>
          </p:cNvSpPr>
          <p:nvPr>
            <p:ph type="sldNum" sz="quarter" idx="12"/>
          </p:nvPr>
        </p:nvSpPr>
        <p:spPr/>
        <p:txBody>
          <a:bodyPr/>
          <a:lstStyle/>
          <a:p>
            <a:fld id="{3C974458-8A97-4835-BF79-1FB6D7856C21}" type="slidenum">
              <a:rPr lang="en-US" smtClean="0"/>
              <a:t>43</a:t>
            </a:fld>
            <a:endParaRPr lang="en-US"/>
          </a:p>
        </p:txBody>
      </p:sp>
      <p:sp>
        <p:nvSpPr>
          <p:cNvPr id="6" name="TextBox 5">
            <a:extLst>
              <a:ext uri="{FF2B5EF4-FFF2-40B4-BE49-F238E27FC236}">
                <a16:creationId xmlns:a16="http://schemas.microsoft.com/office/drawing/2014/main" id="{E94092EF-9785-44CE-9580-604F0AA4708E}"/>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9288620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C327A-24D6-4E11-890E-CBB796852EAD}"/>
              </a:ext>
            </a:extLst>
          </p:cNvPr>
          <p:cNvSpPr>
            <a:spLocks noGrp="1"/>
          </p:cNvSpPr>
          <p:nvPr>
            <p:ph type="title"/>
          </p:nvPr>
        </p:nvSpPr>
        <p:spPr/>
        <p:txBody>
          <a:bodyPr/>
          <a:lstStyle/>
          <a:p>
            <a:r>
              <a:rPr lang="en-US" dirty="0"/>
              <a:t>Linearizability</a:t>
            </a:r>
          </a:p>
        </p:txBody>
      </p:sp>
      <p:sp>
        <p:nvSpPr>
          <p:cNvPr id="3" name="Content Placeholder 2">
            <a:extLst>
              <a:ext uri="{FF2B5EF4-FFF2-40B4-BE49-F238E27FC236}">
                <a16:creationId xmlns:a16="http://schemas.microsoft.com/office/drawing/2014/main" id="{B32E2CA6-FCC4-4506-9B8F-971F636F98D6}"/>
              </a:ext>
            </a:extLst>
          </p:cNvPr>
          <p:cNvSpPr>
            <a:spLocks noGrp="1"/>
          </p:cNvSpPr>
          <p:nvPr>
            <p:ph idx="1"/>
          </p:nvPr>
        </p:nvSpPr>
        <p:spPr/>
        <p:txBody>
          <a:bodyPr/>
          <a:lstStyle/>
          <a:p>
            <a:r>
              <a:rPr lang="en-US" dirty="0"/>
              <a:t>One popular definition of causality for CAP is to say that Eric is talking about </a:t>
            </a:r>
            <a:r>
              <a:rPr lang="en-US" i="1" dirty="0"/>
              <a:t>linearizability</a:t>
            </a:r>
            <a:r>
              <a:rPr lang="en-US" dirty="0"/>
              <a:t>.</a:t>
            </a:r>
          </a:p>
          <a:p>
            <a:pPr>
              <a:buFont typeface="Wingdings" panose="05000000000000000000" pitchFamily="2" charset="2"/>
              <a:buChar char="Ø"/>
            </a:pPr>
            <a:r>
              <a:rPr lang="en-US" i="1" dirty="0"/>
              <a:t>  </a:t>
            </a:r>
            <a:r>
              <a:rPr lang="en-US" dirty="0"/>
              <a:t>In a very simplified form, this is the property that the system has no</a:t>
            </a:r>
            <a:br>
              <a:rPr lang="en-US" dirty="0"/>
            </a:br>
            <a:r>
              <a:rPr lang="en-US" dirty="0"/>
              <a:t>    causal gaps or causal inconsistencies.</a:t>
            </a:r>
          </a:p>
          <a:p>
            <a:pPr>
              <a:buFont typeface="Wingdings" panose="05000000000000000000" pitchFamily="2" charset="2"/>
              <a:buChar char="Ø"/>
            </a:pPr>
            <a:r>
              <a:rPr lang="en-US" i="1" dirty="0"/>
              <a:t>  As it happens, CAP is false if this is your only goal.</a:t>
            </a:r>
          </a:p>
        </p:txBody>
      </p:sp>
      <p:sp>
        <p:nvSpPr>
          <p:cNvPr id="4" name="Footer Placeholder 3">
            <a:extLst>
              <a:ext uri="{FF2B5EF4-FFF2-40B4-BE49-F238E27FC236}">
                <a16:creationId xmlns:a16="http://schemas.microsoft.com/office/drawing/2014/main" id="{5FE3CB51-5114-4803-A9F8-69AA0C34994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368615CF-D79E-45E3-824C-7B08D6659D65}"/>
              </a:ext>
            </a:extLst>
          </p:cNvPr>
          <p:cNvSpPr>
            <a:spLocks noGrp="1"/>
          </p:cNvSpPr>
          <p:nvPr>
            <p:ph type="sldNum" sz="quarter" idx="12"/>
          </p:nvPr>
        </p:nvSpPr>
        <p:spPr/>
        <p:txBody>
          <a:bodyPr/>
          <a:lstStyle/>
          <a:p>
            <a:fld id="{3C974458-8A97-4835-BF79-1FB6D7856C21}" type="slidenum">
              <a:rPr lang="en-US" smtClean="0"/>
              <a:t>44</a:t>
            </a:fld>
            <a:endParaRPr lang="en-US"/>
          </a:p>
        </p:txBody>
      </p:sp>
      <p:sp>
        <p:nvSpPr>
          <p:cNvPr id="6" name="TextBox 5">
            <a:extLst>
              <a:ext uri="{FF2B5EF4-FFF2-40B4-BE49-F238E27FC236}">
                <a16:creationId xmlns:a16="http://schemas.microsoft.com/office/drawing/2014/main" id="{6A4E8F39-80E5-48DB-9854-F731BCC904A8}"/>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39711130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7206A-4FCD-4D5C-8632-B3D0401893A9}"/>
              </a:ext>
            </a:extLst>
          </p:cNvPr>
          <p:cNvSpPr>
            <a:spLocks noGrp="1"/>
          </p:cNvSpPr>
          <p:nvPr>
            <p:ph type="title"/>
          </p:nvPr>
        </p:nvSpPr>
        <p:spPr/>
        <p:txBody>
          <a:bodyPr/>
          <a:lstStyle/>
          <a:p>
            <a:r>
              <a:rPr lang="en-US" dirty="0"/>
              <a:t>Transactional Properties</a:t>
            </a:r>
          </a:p>
        </p:txBody>
      </p:sp>
      <p:sp>
        <p:nvSpPr>
          <p:cNvPr id="3" name="Content Placeholder 2">
            <a:extLst>
              <a:ext uri="{FF2B5EF4-FFF2-40B4-BE49-F238E27FC236}">
                <a16:creationId xmlns:a16="http://schemas.microsoft.com/office/drawing/2014/main" id="{B7F78F6D-9948-4793-BE35-4CBCC9615675}"/>
              </a:ext>
            </a:extLst>
          </p:cNvPr>
          <p:cNvSpPr>
            <a:spLocks noGrp="1"/>
          </p:cNvSpPr>
          <p:nvPr>
            <p:ph idx="1"/>
          </p:nvPr>
        </p:nvSpPr>
        <p:spPr/>
        <p:txBody>
          <a:bodyPr/>
          <a:lstStyle/>
          <a:p>
            <a:r>
              <a:rPr lang="en-US" dirty="0"/>
              <a:t>Database systems offer much fancier guarantees</a:t>
            </a:r>
          </a:p>
          <a:p>
            <a:endParaRPr lang="en-US" dirty="0"/>
          </a:p>
          <a:p>
            <a:r>
              <a:rPr lang="en-US" dirty="0"/>
              <a:t>They allow you to define “transactions” which are complicated programs that read lots of different data, or that do a mix of reads and writes.</a:t>
            </a:r>
          </a:p>
          <a:p>
            <a:r>
              <a:rPr lang="en-US" dirty="0"/>
              <a:t>Transactions end by </a:t>
            </a:r>
            <a:r>
              <a:rPr lang="en-US" i="1" dirty="0"/>
              <a:t>committing </a:t>
            </a:r>
            <a:r>
              <a:rPr lang="en-US" dirty="0"/>
              <a:t>or </a:t>
            </a:r>
            <a:r>
              <a:rPr lang="en-US" i="1" dirty="0"/>
              <a:t>aborting.</a:t>
            </a:r>
            <a:endParaRPr lang="en-US" dirty="0"/>
          </a:p>
          <a:p>
            <a:r>
              <a:rPr lang="en-US" b="1" i="1" dirty="0">
                <a:solidFill>
                  <a:srgbClr val="C00000"/>
                </a:solidFill>
              </a:rPr>
              <a:t>A transaction is consistent if it sees a database state that reflects all the prior committed transactions, executed one by one in some order.</a:t>
            </a:r>
          </a:p>
        </p:txBody>
      </p:sp>
      <p:sp>
        <p:nvSpPr>
          <p:cNvPr id="4" name="Footer Placeholder 3">
            <a:extLst>
              <a:ext uri="{FF2B5EF4-FFF2-40B4-BE49-F238E27FC236}">
                <a16:creationId xmlns:a16="http://schemas.microsoft.com/office/drawing/2014/main" id="{97EC2523-73DC-4B4E-B05C-C44DA8884D78}"/>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1A0DCB4-18B3-40C3-A27F-883977E4234F}"/>
              </a:ext>
            </a:extLst>
          </p:cNvPr>
          <p:cNvSpPr>
            <a:spLocks noGrp="1"/>
          </p:cNvSpPr>
          <p:nvPr>
            <p:ph type="sldNum" sz="quarter" idx="12"/>
          </p:nvPr>
        </p:nvSpPr>
        <p:spPr/>
        <p:txBody>
          <a:bodyPr/>
          <a:lstStyle/>
          <a:p>
            <a:fld id="{3C974458-8A97-4835-BF79-1FB6D7856C21}" type="slidenum">
              <a:rPr lang="en-US" smtClean="0"/>
              <a:t>45</a:t>
            </a:fld>
            <a:endParaRPr lang="en-US"/>
          </a:p>
        </p:txBody>
      </p:sp>
      <p:sp>
        <p:nvSpPr>
          <p:cNvPr id="6" name="TextBox 5">
            <a:extLst>
              <a:ext uri="{FF2B5EF4-FFF2-40B4-BE49-F238E27FC236}">
                <a16:creationId xmlns:a16="http://schemas.microsoft.com/office/drawing/2014/main" id="{82AB99D1-6728-4B63-9AA6-FB0B453EEA74}"/>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147772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57127-E38C-41B1-BC0B-2E0DBF39FFF1}"/>
              </a:ext>
            </a:extLst>
          </p:cNvPr>
          <p:cNvSpPr>
            <a:spLocks noGrp="1"/>
          </p:cNvSpPr>
          <p:nvPr>
            <p:ph type="title"/>
          </p:nvPr>
        </p:nvSpPr>
        <p:spPr/>
        <p:txBody>
          <a:bodyPr/>
          <a:lstStyle/>
          <a:p>
            <a:r>
              <a:rPr lang="en-US" dirty="0"/>
              <a:t>In fact Eric was talking about Database consistency</a:t>
            </a:r>
          </a:p>
        </p:txBody>
      </p:sp>
      <p:sp>
        <p:nvSpPr>
          <p:cNvPr id="3" name="Content Placeholder 2">
            <a:extLst>
              <a:ext uri="{FF2B5EF4-FFF2-40B4-BE49-F238E27FC236}">
                <a16:creationId xmlns:a16="http://schemas.microsoft.com/office/drawing/2014/main" id="{ADB6F841-DDB5-4E87-B975-9823FB000264}"/>
              </a:ext>
            </a:extLst>
          </p:cNvPr>
          <p:cNvSpPr>
            <a:spLocks noGrp="1"/>
          </p:cNvSpPr>
          <p:nvPr>
            <p:ph idx="1"/>
          </p:nvPr>
        </p:nvSpPr>
        <p:spPr/>
        <p:txBody>
          <a:bodyPr/>
          <a:lstStyle/>
          <a:p>
            <a:r>
              <a:rPr lang="en-US" dirty="0"/>
              <a:t>If you look closely at his claims, he had database consistency in mind</a:t>
            </a:r>
          </a:p>
          <a:p>
            <a:r>
              <a:rPr lang="en-US" dirty="0"/>
              <a:t>Eric is saying that in tier one of the cloud, you can’t actually have database transactions if you also want availability and partition tolerance.</a:t>
            </a:r>
          </a:p>
          <a:p>
            <a:r>
              <a:rPr lang="en-US" dirty="0"/>
              <a:t>As it happens, this is false too!  It is only true if the system allows updates while it is partitioned from the underlying database, and even then, is only true if those updates can access the same data items (variables) from different locations during the partitioning failure!</a:t>
            </a:r>
          </a:p>
        </p:txBody>
      </p:sp>
      <p:sp>
        <p:nvSpPr>
          <p:cNvPr id="4" name="Footer Placeholder 3">
            <a:extLst>
              <a:ext uri="{FF2B5EF4-FFF2-40B4-BE49-F238E27FC236}">
                <a16:creationId xmlns:a16="http://schemas.microsoft.com/office/drawing/2014/main" id="{AD64953E-BC05-4A7F-8785-4DCF6616391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B3BFFAD-AFBD-4F0A-8ECF-6E60BEF4944B}"/>
              </a:ext>
            </a:extLst>
          </p:cNvPr>
          <p:cNvSpPr>
            <a:spLocks noGrp="1"/>
          </p:cNvSpPr>
          <p:nvPr>
            <p:ph type="sldNum" sz="quarter" idx="12"/>
          </p:nvPr>
        </p:nvSpPr>
        <p:spPr/>
        <p:txBody>
          <a:bodyPr/>
          <a:lstStyle/>
          <a:p>
            <a:fld id="{3C974458-8A97-4835-BF79-1FB6D7856C21}" type="slidenum">
              <a:rPr lang="en-US" smtClean="0"/>
              <a:t>46</a:t>
            </a:fld>
            <a:endParaRPr lang="en-US"/>
          </a:p>
        </p:txBody>
      </p:sp>
      <p:sp>
        <p:nvSpPr>
          <p:cNvPr id="6" name="TextBox 5">
            <a:extLst>
              <a:ext uri="{FF2B5EF4-FFF2-40B4-BE49-F238E27FC236}">
                <a16:creationId xmlns:a16="http://schemas.microsoft.com/office/drawing/2014/main" id="{45075E9B-C138-4A54-9D04-A349F342DAC0}"/>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630154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9592-E713-464A-9421-E5C7C4FBC4CE}"/>
              </a:ext>
            </a:extLst>
          </p:cNvPr>
          <p:cNvSpPr>
            <a:spLocks noGrp="1"/>
          </p:cNvSpPr>
          <p:nvPr>
            <p:ph type="title"/>
          </p:nvPr>
        </p:nvSpPr>
        <p:spPr/>
        <p:txBody>
          <a:bodyPr/>
          <a:lstStyle/>
          <a:p>
            <a:r>
              <a:rPr lang="en-US" dirty="0"/>
              <a:t>CAP in action (the Actual CAP Theorem)</a:t>
            </a:r>
          </a:p>
        </p:txBody>
      </p:sp>
      <p:sp>
        <p:nvSpPr>
          <p:cNvPr id="7" name="Content Placeholder 6">
            <a:extLst>
              <a:ext uri="{FF2B5EF4-FFF2-40B4-BE49-F238E27FC236}">
                <a16:creationId xmlns:a16="http://schemas.microsoft.com/office/drawing/2014/main" id="{E110B5E9-2412-45E9-932A-BD97E1CDE0B0}"/>
              </a:ext>
            </a:extLst>
          </p:cNvPr>
          <p:cNvSpPr>
            <a:spLocks noGrp="1"/>
          </p:cNvSpPr>
          <p:nvPr>
            <p:ph idx="1"/>
          </p:nvPr>
        </p:nvSpPr>
        <p:spPr/>
        <p:txBody>
          <a:bodyPr/>
          <a:lstStyle/>
          <a:p>
            <a:pPr marL="514350" indent="-514350">
              <a:buFont typeface="+mj-lt"/>
              <a:buAutoNum type="arabicPeriod"/>
            </a:pPr>
            <a:r>
              <a:rPr lang="en-US" dirty="0"/>
              <a:t>Mom deposits $150 into Andy and Sam’s shared bank account</a:t>
            </a:r>
          </a:p>
          <a:p>
            <a:pPr marL="514350" indent="-514350">
              <a:buFont typeface="+mj-lt"/>
              <a:buAutoNum type="arabicPeriod"/>
            </a:pPr>
            <a:r>
              <a:rPr lang="en-US" dirty="0"/>
              <a:t>Andy withdraws $100 from the ATM in </a:t>
            </a:r>
            <a:r>
              <a:rPr lang="en-US" dirty="0" err="1"/>
              <a:t>Collegetown</a:t>
            </a:r>
            <a:endParaRPr lang="en-US" dirty="0"/>
          </a:p>
          <a:p>
            <a:pPr marL="514350" indent="-514350">
              <a:buFont typeface="+mj-lt"/>
              <a:buAutoNum type="arabicPeriod"/>
            </a:pPr>
            <a:r>
              <a:rPr lang="en-US" dirty="0"/>
              <a:t>Sam withdraws $100 from the ATM in Willard Straight Hall</a:t>
            </a:r>
          </a:p>
          <a:p>
            <a:pPr marL="514350" indent="-514350">
              <a:buFont typeface="+mj-lt"/>
              <a:buAutoNum type="arabicPeriod"/>
            </a:pPr>
            <a:endParaRPr lang="en-US" dirty="0"/>
          </a:p>
          <a:p>
            <a:pPr marL="0" indent="0">
              <a:buNone/>
            </a:pPr>
            <a:r>
              <a:rPr lang="en-US" dirty="0"/>
              <a:t>… the bank should refuse Sam’s transaction: the </a:t>
            </a:r>
            <a:br>
              <a:rPr lang="en-US" dirty="0"/>
            </a:br>
            <a:r>
              <a:rPr lang="en-US" dirty="0"/>
              <a:t>balance is down to just $50 after Andy’s transaction.</a:t>
            </a:r>
          </a:p>
        </p:txBody>
      </p:sp>
      <p:sp>
        <p:nvSpPr>
          <p:cNvPr id="4" name="Footer Placeholder 3">
            <a:extLst>
              <a:ext uri="{FF2B5EF4-FFF2-40B4-BE49-F238E27FC236}">
                <a16:creationId xmlns:a16="http://schemas.microsoft.com/office/drawing/2014/main" id="{8E5C1098-1F70-4A7C-8707-CB8C540DFA7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36EE635-12BD-4513-9884-75784E7A0371}"/>
              </a:ext>
            </a:extLst>
          </p:cNvPr>
          <p:cNvSpPr>
            <a:spLocks noGrp="1"/>
          </p:cNvSpPr>
          <p:nvPr>
            <p:ph type="sldNum" sz="quarter" idx="12"/>
          </p:nvPr>
        </p:nvSpPr>
        <p:spPr/>
        <p:txBody>
          <a:bodyPr/>
          <a:lstStyle/>
          <a:p>
            <a:fld id="{3C974458-8A97-4835-BF79-1FB6D7856C21}" type="slidenum">
              <a:rPr lang="en-US" smtClean="0"/>
              <a:t>47</a:t>
            </a:fld>
            <a:endParaRPr lang="en-US"/>
          </a:p>
        </p:txBody>
      </p:sp>
      <p:pic>
        <p:nvPicPr>
          <p:cNvPr id="8" name="Picture 7">
            <a:extLst>
              <a:ext uri="{FF2B5EF4-FFF2-40B4-BE49-F238E27FC236}">
                <a16:creationId xmlns:a16="http://schemas.microsoft.com/office/drawing/2014/main" id="{ECE698D2-05E1-4BE7-9387-81CC1C4668E3}"/>
              </a:ext>
            </a:extLst>
          </p:cNvPr>
          <p:cNvPicPr>
            <a:picLocks noChangeAspect="1"/>
          </p:cNvPicPr>
          <p:nvPr/>
        </p:nvPicPr>
        <p:blipFill>
          <a:blip r:embed="rId3"/>
          <a:stretch>
            <a:fillRect/>
          </a:stretch>
        </p:blipFill>
        <p:spPr>
          <a:xfrm>
            <a:off x="8922058" y="4142653"/>
            <a:ext cx="2888942" cy="2166707"/>
          </a:xfrm>
          <a:prstGeom prst="rect">
            <a:avLst/>
          </a:prstGeom>
        </p:spPr>
      </p:pic>
      <p:sp>
        <p:nvSpPr>
          <p:cNvPr id="9" name="Rectangle 8">
            <a:extLst>
              <a:ext uri="{FF2B5EF4-FFF2-40B4-BE49-F238E27FC236}">
                <a16:creationId xmlns:a16="http://schemas.microsoft.com/office/drawing/2014/main" id="{7A475253-2445-49B0-A9F4-7B8EF9FDE3E0}"/>
              </a:ext>
            </a:extLst>
          </p:cNvPr>
          <p:cNvSpPr/>
          <p:nvPr/>
        </p:nvSpPr>
        <p:spPr>
          <a:xfrm>
            <a:off x="727969" y="2006353"/>
            <a:ext cx="10901779" cy="2024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B700B0-F444-4B0E-BB55-8D2648985FEE}"/>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790750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9592-E713-464A-9421-E5C7C4FBC4CE}"/>
              </a:ext>
            </a:extLst>
          </p:cNvPr>
          <p:cNvSpPr>
            <a:spLocks noGrp="1"/>
          </p:cNvSpPr>
          <p:nvPr>
            <p:ph type="title"/>
          </p:nvPr>
        </p:nvSpPr>
        <p:spPr/>
        <p:txBody>
          <a:bodyPr/>
          <a:lstStyle/>
          <a:p>
            <a:r>
              <a:rPr lang="en-US" dirty="0"/>
              <a:t>CAP in action (the Actual CAP Theorem)</a:t>
            </a:r>
          </a:p>
        </p:txBody>
      </p:sp>
      <p:sp>
        <p:nvSpPr>
          <p:cNvPr id="7" name="Content Placeholder 6">
            <a:extLst>
              <a:ext uri="{FF2B5EF4-FFF2-40B4-BE49-F238E27FC236}">
                <a16:creationId xmlns:a16="http://schemas.microsoft.com/office/drawing/2014/main" id="{E110B5E9-2412-45E9-932A-BD97E1CDE0B0}"/>
              </a:ext>
            </a:extLst>
          </p:cNvPr>
          <p:cNvSpPr>
            <a:spLocks noGrp="1"/>
          </p:cNvSpPr>
          <p:nvPr>
            <p:ph idx="1"/>
          </p:nvPr>
        </p:nvSpPr>
        <p:spPr/>
        <p:txBody>
          <a:bodyPr>
            <a:normAutofit lnSpcReduction="10000"/>
          </a:bodyPr>
          <a:lstStyle/>
          <a:p>
            <a:pPr marL="514350" indent="-514350">
              <a:buFont typeface="+mj-lt"/>
              <a:buAutoNum type="arabicPeriod"/>
            </a:pPr>
            <a:r>
              <a:rPr lang="en-US" dirty="0"/>
              <a:t>Mom deposits $150 into Andy and Sam’s shared bank account</a:t>
            </a:r>
          </a:p>
          <a:p>
            <a:pPr marL="514350" indent="-514350">
              <a:buFont typeface="+mj-lt"/>
              <a:buAutoNum type="arabicPeriod"/>
            </a:pPr>
            <a:r>
              <a:rPr lang="en-US" dirty="0"/>
              <a:t>Andy withdraws $100 from the ATM in </a:t>
            </a:r>
            <a:r>
              <a:rPr lang="en-US" dirty="0" err="1"/>
              <a:t>Collegetown</a:t>
            </a:r>
            <a:endParaRPr lang="en-US" dirty="0"/>
          </a:p>
          <a:p>
            <a:pPr marL="514350" indent="-514350">
              <a:buFont typeface="+mj-lt"/>
              <a:buAutoNum type="arabicPeriod"/>
            </a:pPr>
            <a:r>
              <a:rPr lang="en-US" dirty="0"/>
              <a:t>Sam withdraws $100 from the ATM in Willard Straight Hall</a:t>
            </a:r>
          </a:p>
          <a:p>
            <a:pPr marL="514350" indent="-514350">
              <a:buFont typeface="+mj-lt"/>
              <a:buAutoNum type="arabicPeriod"/>
            </a:pPr>
            <a:endParaRPr lang="en-US" dirty="0"/>
          </a:p>
          <a:p>
            <a:pPr marL="0" indent="0">
              <a:buNone/>
            </a:pPr>
            <a:r>
              <a:rPr lang="en-US" dirty="0"/>
              <a:t>Cut the wire from the ATM to the bank.  The last </a:t>
            </a:r>
            <a:br>
              <a:rPr lang="en-US" dirty="0"/>
            </a:br>
            <a:r>
              <a:rPr lang="en-US" dirty="0"/>
              <a:t>balance the ATM heard about was $150.</a:t>
            </a:r>
          </a:p>
          <a:p>
            <a:pPr marL="0" indent="0">
              <a:buNone/>
            </a:pPr>
            <a:r>
              <a:rPr lang="en-US" dirty="0"/>
              <a:t>Now insist that we want availability.</a:t>
            </a:r>
          </a:p>
          <a:p>
            <a:pPr marL="0" indent="0">
              <a:buNone/>
            </a:pPr>
            <a:r>
              <a:rPr lang="en-US" dirty="0"/>
              <a:t>… the ATM lets Sam withdraw $100.  An “inconsistent” action.</a:t>
            </a:r>
          </a:p>
        </p:txBody>
      </p:sp>
      <p:sp>
        <p:nvSpPr>
          <p:cNvPr id="4" name="Footer Placeholder 3">
            <a:extLst>
              <a:ext uri="{FF2B5EF4-FFF2-40B4-BE49-F238E27FC236}">
                <a16:creationId xmlns:a16="http://schemas.microsoft.com/office/drawing/2014/main" id="{8E5C1098-1F70-4A7C-8707-CB8C540DFA7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36EE635-12BD-4513-9884-75784E7A0371}"/>
              </a:ext>
            </a:extLst>
          </p:cNvPr>
          <p:cNvSpPr>
            <a:spLocks noGrp="1"/>
          </p:cNvSpPr>
          <p:nvPr>
            <p:ph type="sldNum" sz="quarter" idx="12"/>
          </p:nvPr>
        </p:nvSpPr>
        <p:spPr/>
        <p:txBody>
          <a:bodyPr/>
          <a:lstStyle/>
          <a:p>
            <a:fld id="{3C974458-8A97-4835-BF79-1FB6D7856C21}" type="slidenum">
              <a:rPr lang="en-US" smtClean="0"/>
              <a:t>48</a:t>
            </a:fld>
            <a:endParaRPr lang="en-US"/>
          </a:p>
        </p:txBody>
      </p:sp>
      <p:pic>
        <p:nvPicPr>
          <p:cNvPr id="6" name="Picture 5">
            <a:extLst>
              <a:ext uri="{FF2B5EF4-FFF2-40B4-BE49-F238E27FC236}">
                <a16:creationId xmlns:a16="http://schemas.microsoft.com/office/drawing/2014/main" id="{32F25E4A-80CE-4C11-9B7A-5DD7E5F4A1FD}"/>
              </a:ext>
            </a:extLst>
          </p:cNvPr>
          <p:cNvPicPr>
            <a:picLocks noChangeAspect="1"/>
          </p:cNvPicPr>
          <p:nvPr/>
        </p:nvPicPr>
        <p:blipFill rotWithShape="1">
          <a:blip r:embed="rId3"/>
          <a:srcRect l="29222"/>
          <a:stretch/>
        </p:blipFill>
        <p:spPr>
          <a:xfrm>
            <a:off x="10109201" y="4678532"/>
            <a:ext cx="1767648" cy="1711500"/>
          </a:xfrm>
          <a:prstGeom prst="rect">
            <a:avLst/>
          </a:prstGeom>
        </p:spPr>
      </p:pic>
      <p:sp>
        <p:nvSpPr>
          <p:cNvPr id="8" name="Rectangle 7">
            <a:extLst>
              <a:ext uri="{FF2B5EF4-FFF2-40B4-BE49-F238E27FC236}">
                <a16:creationId xmlns:a16="http://schemas.microsoft.com/office/drawing/2014/main" id="{5725BE3E-BF1F-42C0-9EDC-DF8111EF33B0}"/>
              </a:ext>
            </a:extLst>
          </p:cNvPr>
          <p:cNvSpPr/>
          <p:nvPr/>
        </p:nvSpPr>
        <p:spPr>
          <a:xfrm>
            <a:off x="727969" y="2006353"/>
            <a:ext cx="10901779" cy="20241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2819B2-97D2-4480-8B1D-E96228ED7367}"/>
              </a:ext>
            </a:extLst>
          </p:cNvPr>
          <p:cNvPicPr>
            <a:picLocks noChangeAspect="1"/>
          </p:cNvPicPr>
          <p:nvPr/>
        </p:nvPicPr>
        <p:blipFill>
          <a:blip r:embed="rId4"/>
          <a:stretch>
            <a:fillRect/>
          </a:stretch>
        </p:blipFill>
        <p:spPr>
          <a:xfrm>
            <a:off x="8014233" y="4231630"/>
            <a:ext cx="1346081" cy="1323266"/>
          </a:xfrm>
          <a:prstGeom prst="rect">
            <a:avLst/>
          </a:prstGeom>
        </p:spPr>
      </p:pic>
      <p:sp>
        <p:nvSpPr>
          <p:cNvPr id="9" name="TextBox 8">
            <a:extLst>
              <a:ext uri="{FF2B5EF4-FFF2-40B4-BE49-F238E27FC236}">
                <a16:creationId xmlns:a16="http://schemas.microsoft.com/office/drawing/2014/main" id="{072428E8-C81F-49B4-880B-0FE48030D563}"/>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077386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6C16-4FB7-4E24-B165-B6A9D97E8B9A}"/>
              </a:ext>
            </a:extLst>
          </p:cNvPr>
          <p:cNvSpPr>
            <a:spLocks noGrp="1"/>
          </p:cNvSpPr>
          <p:nvPr>
            <p:ph type="title"/>
          </p:nvPr>
        </p:nvSpPr>
        <p:spPr/>
        <p:txBody>
          <a:bodyPr/>
          <a:lstStyle/>
          <a:p>
            <a:r>
              <a:rPr lang="en-US" dirty="0"/>
              <a:t>Life with Inconsistency</a:t>
            </a:r>
          </a:p>
        </p:txBody>
      </p:sp>
      <p:sp>
        <p:nvSpPr>
          <p:cNvPr id="3" name="Content Placeholder 2">
            <a:extLst>
              <a:ext uri="{FF2B5EF4-FFF2-40B4-BE49-F238E27FC236}">
                <a16:creationId xmlns:a16="http://schemas.microsoft.com/office/drawing/2014/main" id="{378AF6D8-3015-4E38-94DC-9D3CE6DD564F}"/>
              </a:ext>
            </a:extLst>
          </p:cNvPr>
          <p:cNvSpPr>
            <a:spLocks noGrp="1"/>
          </p:cNvSpPr>
          <p:nvPr>
            <p:ph idx="1"/>
          </p:nvPr>
        </p:nvSpPr>
        <p:spPr/>
        <p:txBody>
          <a:bodyPr>
            <a:normAutofit lnSpcReduction="10000"/>
          </a:bodyPr>
          <a:lstStyle/>
          <a:p>
            <a:r>
              <a:rPr lang="en-US" dirty="0"/>
              <a:t>Sam might manage to overdraw the bank account.</a:t>
            </a:r>
          </a:p>
          <a:p>
            <a:r>
              <a:rPr lang="en-US" dirty="0"/>
              <a:t>eBay auctions might sometimes show transactions in different orders, or gaps in the sequence, for a hotly contested item.</a:t>
            </a:r>
          </a:p>
          <a:p>
            <a:r>
              <a:rPr lang="en-US" dirty="0"/>
              <a:t>Amazon might sell something when the inventory of that item is really zero</a:t>
            </a:r>
          </a:p>
          <a:p>
            <a:r>
              <a:rPr lang="en-US" dirty="0"/>
              <a:t>A lottery might say “you are the sole winner!” when really, there were twenty-five other winners.</a:t>
            </a:r>
          </a:p>
          <a:p>
            <a:endParaRPr lang="en-US" dirty="0"/>
          </a:p>
          <a:p>
            <a:r>
              <a:rPr lang="en-US" dirty="0"/>
              <a:t>… This is why BASE talks about “eventual consistency”</a:t>
            </a:r>
          </a:p>
        </p:txBody>
      </p:sp>
      <p:sp>
        <p:nvSpPr>
          <p:cNvPr id="4" name="Footer Placeholder 3">
            <a:extLst>
              <a:ext uri="{FF2B5EF4-FFF2-40B4-BE49-F238E27FC236}">
                <a16:creationId xmlns:a16="http://schemas.microsoft.com/office/drawing/2014/main" id="{51749736-EB6D-492F-8D73-2DBD178FD1B1}"/>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EE2800D-BEC0-44EF-B62C-096D0C812E65}"/>
              </a:ext>
            </a:extLst>
          </p:cNvPr>
          <p:cNvSpPr>
            <a:spLocks noGrp="1"/>
          </p:cNvSpPr>
          <p:nvPr>
            <p:ph type="sldNum" sz="quarter" idx="12"/>
          </p:nvPr>
        </p:nvSpPr>
        <p:spPr/>
        <p:txBody>
          <a:bodyPr/>
          <a:lstStyle/>
          <a:p>
            <a:fld id="{3C974458-8A97-4835-BF79-1FB6D7856C21}" type="slidenum">
              <a:rPr lang="en-US" smtClean="0"/>
              <a:t>49</a:t>
            </a:fld>
            <a:endParaRPr lang="en-US"/>
          </a:p>
        </p:txBody>
      </p:sp>
      <p:sp>
        <p:nvSpPr>
          <p:cNvPr id="6" name="TextBox 5">
            <a:extLst>
              <a:ext uri="{FF2B5EF4-FFF2-40B4-BE49-F238E27FC236}">
                <a16:creationId xmlns:a16="http://schemas.microsoft.com/office/drawing/2014/main" id="{FE3AFF74-8808-4883-8B07-52BB94F91160}"/>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4267668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A86D-6F93-4411-837F-E71E09F7B686}"/>
              </a:ext>
            </a:extLst>
          </p:cNvPr>
          <p:cNvSpPr>
            <a:spLocks noGrp="1"/>
          </p:cNvSpPr>
          <p:nvPr>
            <p:ph type="title"/>
          </p:nvPr>
        </p:nvSpPr>
        <p:spPr/>
        <p:txBody>
          <a:bodyPr/>
          <a:lstStyle/>
          <a:p>
            <a:r>
              <a:rPr lang="en-US" dirty="0"/>
              <a:t>How “available” is Amazon.com?</a:t>
            </a:r>
          </a:p>
        </p:txBody>
      </p:sp>
      <p:sp>
        <p:nvSpPr>
          <p:cNvPr id="3" name="Content Placeholder 2">
            <a:extLst>
              <a:ext uri="{FF2B5EF4-FFF2-40B4-BE49-F238E27FC236}">
                <a16:creationId xmlns:a16="http://schemas.microsoft.com/office/drawing/2014/main" id="{223DD3F7-3A97-4267-8F11-A5D9682055EE}"/>
              </a:ext>
            </a:extLst>
          </p:cNvPr>
          <p:cNvSpPr>
            <a:spLocks noGrp="1"/>
          </p:cNvSpPr>
          <p:nvPr>
            <p:ph idx="1"/>
          </p:nvPr>
        </p:nvSpPr>
        <p:spPr/>
        <p:txBody>
          <a:bodyPr>
            <a:normAutofit/>
          </a:bodyPr>
          <a:lstStyle/>
          <a:p>
            <a:r>
              <a:rPr lang="en-US" dirty="0"/>
              <a:t>Each Amazon data center has hundreds of thousands </a:t>
            </a:r>
            <a:br>
              <a:rPr lang="en-US" dirty="0"/>
            </a:br>
            <a:r>
              <a:rPr lang="en-US" dirty="0"/>
              <a:t>of servers to handle incoming web requests.</a:t>
            </a:r>
          </a:p>
          <a:p>
            <a:r>
              <a:rPr lang="en-US" dirty="0"/>
              <a:t>A browser normally connects to one same server while you browse.  </a:t>
            </a:r>
            <a:br>
              <a:rPr lang="en-US" dirty="0"/>
            </a:br>
            <a:r>
              <a:rPr lang="en-US" dirty="0"/>
              <a:t>But if the  connection breaks, it silently reconnects (to a different one).</a:t>
            </a:r>
          </a:p>
          <a:p>
            <a:r>
              <a:rPr lang="en-US" dirty="0"/>
              <a:t>So for Amazon, first-tier servers are completely interchangeable</a:t>
            </a:r>
          </a:p>
          <a:p>
            <a:pPr>
              <a:buFont typeface="Wingdings" panose="05000000000000000000" pitchFamily="2" charset="2"/>
              <a:buChar char="Ø"/>
            </a:pPr>
            <a:r>
              <a:rPr lang="en-US" dirty="0"/>
              <a:t>  Any server can actually handle any request!</a:t>
            </a:r>
          </a:p>
          <a:p>
            <a:pPr>
              <a:buFont typeface="Wingdings" panose="05000000000000000000" pitchFamily="2" charset="2"/>
              <a:buChar char="Ø"/>
            </a:pPr>
            <a:r>
              <a:rPr lang="en-US" dirty="0"/>
              <a:t>  Eric used the term “soft state” meaning that the server has no important</a:t>
            </a:r>
            <a:br>
              <a:rPr lang="en-US" dirty="0"/>
            </a:br>
            <a:r>
              <a:rPr lang="en-US" dirty="0"/>
              <a:t>    per-session state local to it (if needed, any state can be recreated)</a:t>
            </a:r>
          </a:p>
        </p:txBody>
      </p:sp>
      <p:sp>
        <p:nvSpPr>
          <p:cNvPr id="4" name="Footer Placeholder 3">
            <a:extLst>
              <a:ext uri="{FF2B5EF4-FFF2-40B4-BE49-F238E27FC236}">
                <a16:creationId xmlns:a16="http://schemas.microsoft.com/office/drawing/2014/main" id="{8199F8CA-66D2-4F0F-8265-A0BB8D85B4AB}"/>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B98ACE6-25CA-4E12-AA6E-E40A86A4ABA9}"/>
              </a:ext>
            </a:extLst>
          </p:cNvPr>
          <p:cNvSpPr>
            <a:spLocks noGrp="1"/>
          </p:cNvSpPr>
          <p:nvPr>
            <p:ph type="sldNum" sz="quarter" idx="12"/>
          </p:nvPr>
        </p:nvSpPr>
        <p:spPr/>
        <p:txBody>
          <a:bodyPr/>
          <a:lstStyle/>
          <a:p>
            <a:fld id="{3C974458-8A97-4835-BF79-1FB6D7856C21}" type="slidenum">
              <a:rPr lang="en-US" smtClean="0"/>
              <a:t>5</a:t>
            </a:fld>
            <a:endParaRPr lang="en-US"/>
          </a:p>
        </p:txBody>
      </p:sp>
      <p:pic>
        <p:nvPicPr>
          <p:cNvPr id="6" name="Picture 5">
            <a:extLst>
              <a:ext uri="{FF2B5EF4-FFF2-40B4-BE49-F238E27FC236}">
                <a16:creationId xmlns:a16="http://schemas.microsoft.com/office/drawing/2014/main" id="{0E92CAF9-6468-4764-A754-D77988AFB867}"/>
              </a:ext>
            </a:extLst>
          </p:cNvPr>
          <p:cNvPicPr>
            <a:picLocks noChangeAspect="1"/>
          </p:cNvPicPr>
          <p:nvPr/>
        </p:nvPicPr>
        <p:blipFill>
          <a:blip r:embed="rId3"/>
          <a:stretch>
            <a:fillRect/>
          </a:stretch>
        </p:blipFill>
        <p:spPr>
          <a:xfrm>
            <a:off x="9098614" y="1630581"/>
            <a:ext cx="2637665" cy="1565380"/>
          </a:xfrm>
          <a:prstGeom prst="rect">
            <a:avLst/>
          </a:prstGeom>
        </p:spPr>
      </p:pic>
      <p:sp>
        <p:nvSpPr>
          <p:cNvPr id="7" name="TextBox 6">
            <a:extLst>
              <a:ext uri="{FF2B5EF4-FFF2-40B4-BE49-F238E27FC236}">
                <a16:creationId xmlns:a16="http://schemas.microsoft.com/office/drawing/2014/main" id="{5F3B6CA6-3435-43AE-98DF-0F9C82929A43}"/>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16464923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7AE25-A128-41B9-B7B3-CC035E01A94E}"/>
              </a:ext>
            </a:extLst>
          </p:cNvPr>
          <p:cNvSpPr>
            <a:spLocks noGrp="1"/>
          </p:cNvSpPr>
          <p:nvPr>
            <p:ph type="title"/>
          </p:nvPr>
        </p:nvSpPr>
        <p:spPr/>
        <p:txBody>
          <a:bodyPr/>
          <a:lstStyle/>
          <a:p>
            <a:r>
              <a:rPr lang="en-US" dirty="0"/>
              <a:t>Eventually, Sam has to Pay up!</a:t>
            </a:r>
          </a:p>
        </p:txBody>
      </p:sp>
      <p:sp>
        <p:nvSpPr>
          <p:cNvPr id="3" name="Content Placeholder 2">
            <a:extLst>
              <a:ext uri="{FF2B5EF4-FFF2-40B4-BE49-F238E27FC236}">
                <a16:creationId xmlns:a16="http://schemas.microsoft.com/office/drawing/2014/main" id="{79BD77FB-4D52-457A-ADED-71F68DB63468}"/>
              </a:ext>
            </a:extLst>
          </p:cNvPr>
          <p:cNvSpPr>
            <a:spLocks noGrp="1"/>
          </p:cNvSpPr>
          <p:nvPr>
            <p:ph idx="1"/>
          </p:nvPr>
        </p:nvSpPr>
        <p:spPr/>
        <p:txBody>
          <a:bodyPr/>
          <a:lstStyle/>
          <a:p>
            <a:r>
              <a:rPr lang="en-US" dirty="0"/>
              <a:t>There are lots of ways to handle inconsistency</a:t>
            </a:r>
          </a:p>
          <a:p>
            <a:pPr>
              <a:buFont typeface="Wingdings" panose="05000000000000000000" pitchFamily="2" charset="2"/>
              <a:buChar char="Ø"/>
            </a:pPr>
            <a:r>
              <a:rPr lang="en-US" dirty="0"/>
              <a:t>  The bank would definitely want its money back.</a:t>
            </a:r>
          </a:p>
          <a:p>
            <a:r>
              <a:rPr lang="en-US" dirty="0"/>
              <a:t>Some Amazon systems “tolerate” inconsistency, and the company just figures out how to deal with it</a:t>
            </a:r>
          </a:p>
          <a:p>
            <a:pPr>
              <a:buFont typeface="Wingdings" panose="05000000000000000000" pitchFamily="2" charset="2"/>
              <a:buChar char="Ø"/>
            </a:pPr>
            <a:r>
              <a:rPr lang="en-US" dirty="0"/>
              <a:t>  Maybe you end up with two copies of the same book, and they tell </a:t>
            </a:r>
            <a:br>
              <a:rPr lang="en-US" dirty="0"/>
            </a:br>
            <a:r>
              <a:rPr lang="en-US" dirty="0"/>
              <a:t>    you to just keep the spare copy.</a:t>
            </a:r>
          </a:p>
          <a:p>
            <a:pPr>
              <a:buFont typeface="Wingdings" panose="05000000000000000000" pitchFamily="2" charset="2"/>
              <a:buChar char="Ø"/>
            </a:pPr>
            <a:r>
              <a:rPr lang="en-US" dirty="0"/>
              <a:t>  Or they sold an extra X-box at the discount price, and they just send</a:t>
            </a:r>
            <a:br>
              <a:rPr lang="en-US" dirty="0"/>
            </a:br>
            <a:r>
              <a:rPr lang="en-US" dirty="0"/>
              <a:t>    it to you at a loss.</a:t>
            </a:r>
          </a:p>
        </p:txBody>
      </p:sp>
      <p:sp>
        <p:nvSpPr>
          <p:cNvPr id="4" name="Footer Placeholder 3">
            <a:extLst>
              <a:ext uri="{FF2B5EF4-FFF2-40B4-BE49-F238E27FC236}">
                <a16:creationId xmlns:a16="http://schemas.microsoft.com/office/drawing/2014/main" id="{9D8344BE-D0E1-4362-82E5-30E6203BD81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0F2FE457-9565-41B1-9DE0-82F323F1F1D8}"/>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8" name="Picture 7">
            <a:extLst>
              <a:ext uri="{FF2B5EF4-FFF2-40B4-BE49-F238E27FC236}">
                <a16:creationId xmlns:a16="http://schemas.microsoft.com/office/drawing/2014/main" id="{2C6BA094-DA8B-43B2-A764-1199EA16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7379" y="221942"/>
            <a:ext cx="1823621" cy="3168802"/>
          </a:xfrm>
          <a:prstGeom prst="rect">
            <a:avLst/>
          </a:prstGeom>
        </p:spPr>
      </p:pic>
      <p:sp>
        <p:nvSpPr>
          <p:cNvPr id="7" name="TextBox 6">
            <a:extLst>
              <a:ext uri="{FF2B5EF4-FFF2-40B4-BE49-F238E27FC236}">
                <a16:creationId xmlns:a16="http://schemas.microsoft.com/office/drawing/2014/main" id="{12575E6C-7CAF-403B-9804-FBA7ABBF719B}"/>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641977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3A0D-C8D4-4CC1-80E5-7658A7FBA52C}"/>
              </a:ext>
            </a:extLst>
          </p:cNvPr>
          <p:cNvSpPr>
            <a:spLocks noGrp="1"/>
          </p:cNvSpPr>
          <p:nvPr>
            <p:ph type="title"/>
          </p:nvPr>
        </p:nvSpPr>
        <p:spPr/>
        <p:txBody>
          <a:bodyPr/>
          <a:lstStyle/>
          <a:p>
            <a:r>
              <a:rPr lang="en-US" dirty="0"/>
              <a:t>What a weird case!</a:t>
            </a:r>
          </a:p>
        </p:txBody>
      </p:sp>
      <p:sp>
        <p:nvSpPr>
          <p:cNvPr id="3" name="Content Placeholder 2">
            <a:extLst>
              <a:ext uri="{FF2B5EF4-FFF2-40B4-BE49-F238E27FC236}">
                <a16:creationId xmlns:a16="http://schemas.microsoft.com/office/drawing/2014/main" id="{21283C2A-C6CE-4B91-8859-B8082285D5EC}"/>
              </a:ext>
            </a:extLst>
          </p:cNvPr>
          <p:cNvSpPr>
            <a:spLocks noGrp="1"/>
          </p:cNvSpPr>
          <p:nvPr>
            <p:ph idx="1"/>
          </p:nvPr>
        </p:nvSpPr>
        <p:spPr/>
        <p:txBody>
          <a:bodyPr>
            <a:normAutofit fontScale="92500" lnSpcReduction="10000"/>
          </a:bodyPr>
          <a:lstStyle/>
          <a:p>
            <a:r>
              <a:rPr lang="en-US" dirty="0"/>
              <a:t>If the CAP theorem requires such a weird case, why is it popular?</a:t>
            </a:r>
          </a:p>
          <a:p>
            <a:r>
              <a:rPr lang="en-US" dirty="0"/>
              <a:t/>
            </a:r>
            <a:br>
              <a:rPr lang="en-US" dirty="0"/>
            </a:br>
            <a:r>
              <a:rPr lang="en-US" dirty="0"/>
              <a:t>The key is to appreciate that CAP is really a “folk theorem”</a:t>
            </a:r>
          </a:p>
          <a:p>
            <a:pPr>
              <a:buFont typeface="Wingdings" panose="05000000000000000000" pitchFamily="2" charset="2"/>
              <a:buChar char="Ø"/>
            </a:pPr>
            <a:r>
              <a:rPr lang="en-US" dirty="0"/>
              <a:t>  Like a fairy tale: it isn’t true, but you tell it to children so that they </a:t>
            </a:r>
            <a:br>
              <a:rPr lang="en-US" dirty="0"/>
            </a:br>
            <a:r>
              <a:rPr lang="en-US" dirty="0"/>
              <a:t>    won’t do foolish things.</a:t>
            </a:r>
          </a:p>
          <a:p>
            <a:pPr>
              <a:buFont typeface="Wingdings" panose="05000000000000000000" pitchFamily="2" charset="2"/>
              <a:buChar char="Ø"/>
            </a:pPr>
            <a:r>
              <a:rPr lang="en-US" dirty="0"/>
              <a:t>  In cloud settings, always checking for consistency can overload the</a:t>
            </a:r>
            <a:br>
              <a:rPr lang="en-US" dirty="0"/>
            </a:br>
            <a:r>
              <a:rPr lang="en-US" dirty="0"/>
              <a:t>    back-end databases and cause scalability collapse.</a:t>
            </a:r>
          </a:p>
          <a:p>
            <a:pPr>
              <a:buFont typeface="Wingdings" panose="05000000000000000000" pitchFamily="2" charset="2"/>
              <a:buChar char="Ø"/>
            </a:pPr>
            <a:r>
              <a:rPr lang="en-US" dirty="0"/>
              <a:t>  If you pretend that CAP is a theorem, and accept that data is often</a:t>
            </a:r>
            <a:br>
              <a:rPr lang="en-US" dirty="0"/>
            </a:br>
            <a:r>
              <a:rPr lang="en-US" dirty="0"/>
              <a:t>    stale, and “hide” the consequences, your cloud solution will scale better</a:t>
            </a:r>
            <a:br>
              <a:rPr lang="en-US" dirty="0"/>
            </a:br>
            <a:endParaRPr lang="en-US" dirty="0"/>
          </a:p>
        </p:txBody>
      </p:sp>
      <p:sp>
        <p:nvSpPr>
          <p:cNvPr id="4" name="Footer Placeholder 3">
            <a:extLst>
              <a:ext uri="{FF2B5EF4-FFF2-40B4-BE49-F238E27FC236}">
                <a16:creationId xmlns:a16="http://schemas.microsoft.com/office/drawing/2014/main" id="{F4EDB193-BB5C-4DE7-8F54-93A09E432FD2}"/>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10C2F06F-05E7-4116-9B82-8184681A41C7}"/>
              </a:ext>
            </a:extLst>
          </p:cNvPr>
          <p:cNvSpPr>
            <a:spLocks noGrp="1"/>
          </p:cNvSpPr>
          <p:nvPr>
            <p:ph type="sldNum" sz="quarter" idx="12"/>
          </p:nvPr>
        </p:nvSpPr>
        <p:spPr/>
        <p:txBody>
          <a:bodyPr/>
          <a:lstStyle/>
          <a:p>
            <a:fld id="{3C974458-8A97-4835-BF79-1FB6D7856C21}" type="slidenum">
              <a:rPr lang="en-US" smtClean="0"/>
              <a:t>51</a:t>
            </a:fld>
            <a:endParaRPr lang="en-US"/>
          </a:p>
        </p:txBody>
      </p:sp>
      <p:sp>
        <p:nvSpPr>
          <p:cNvPr id="6" name="TextBox 5">
            <a:extLst>
              <a:ext uri="{FF2B5EF4-FFF2-40B4-BE49-F238E27FC236}">
                <a16:creationId xmlns:a16="http://schemas.microsoft.com/office/drawing/2014/main" id="{700F0749-D839-4813-B9AE-98CCE9BE8252}"/>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625334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6EFA-C196-4668-9C64-E35D0FAAE822}"/>
              </a:ext>
            </a:extLst>
          </p:cNvPr>
          <p:cNvSpPr>
            <a:spLocks noGrp="1"/>
          </p:cNvSpPr>
          <p:nvPr>
            <p:ph type="title"/>
          </p:nvPr>
        </p:nvSpPr>
        <p:spPr/>
        <p:txBody>
          <a:bodyPr/>
          <a:lstStyle/>
          <a:p>
            <a:r>
              <a:rPr lang="en-US" dirty="0"/>
              <a:t>BASE Methodology</a:t>
            </a:r>
          </a:p>
        </p:txBody>
      </p:sp>
      <p:sp>
        <p:nvSpPr>
          <p:cNvPr id="3" name="Content Placeholder 2">
            <a:extLst>
              <a:ext uri="{FF2B5EF4-FFF2-40B4-BE49-F238E27FC236}">
                <a16:creationId xmlns:a16="http://schemas.microsoft.com/office/drawing/2014/main" id="{8258CA31-3D75-40A4-914D-B56E1A58E1FD}"/>
              </a:ext>
            </a:extLst>
          </p:cNvPr>
          <p:cNvSpPr>
            <a:spLocks noGrp="1"/>
          </p:cNvSpPr>
          <p:nvPr>
            <p:ph idx="1"/>
          </p:nvPr>
        </p:nvSpPr>
        <p:spPr/>
        <p:txBody>
          <a:bodyPr/>
          <a:lstStyle/>
          <a:p>
            <a:r>
              <a:rPr lang="en-US" dirty="0"/>
              <a:t>It was invented at eBay as a way to hire people with transactional database experience but get them to write cloud code that scales.</a:t>
            </a:r>
          </a:p>
          <a:p>
            <a:r>
              <a:rPr lang="en-US" dirty="0"/>
              <a:t>They can start by coding normal database transactions:</a:t>
            </a:r>
          </a:p>
          <a:p>
            <a:pPr>
              <a:buFont typeface="Wingdings" panose="05000000000000000000" pitchFamily="2" charset="2"/>
              <a:buChar char="Ø"/>
            </a:pPr>
            <a:r>
              <a:rPr lang="en-US" dirty="0"/>
              <a:t>  Begin… read/write (and lock!)… Commit</a:t>
            </a:r>
          </a:p>
          <a:p>
            <a:pPr marL="0" indent="0">
              <a:buNone/>
            </a:pPr>
            <a:r>
              <a:rPr lang="en-US" dirty="0"/>
              <a:t>But then they modify their code to try and pull operations out of the transaction as much as possible, or to break the transaction into mini-transactions with fewer operations in them.</a:t>
            </a:r>
          </a:p>
          <a:p>
            <a:pPr marL="0" indent="0">
              <a:buNone/>
            </a:pPr>
            <a:r>
              <a:rPr lang="en-US" dirty="0"/>
              <a:t>The trick is to have the web page “work correctly” even so.</a:t>
            </a:r>
          </a:p>
        </p:txBody>
      </p:sp>
      <p:sp>
        <p:nvSpPr>
          <p:cNvPr id="4" name="Footer Placeholder 3">
            <a:extLst>
              <a:ext uri="{FF2B5EF4-FFF2-40B4-BE49-F238E27FC236}">
                <a16:creationId xmlns:a16="http://schemas.microsoft.com/office/drawing/2014/main" id="{85C089DF-6A3B-4305-AA3F-02CB7A047B05}"/>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576D2D8E-8BD1-465D-84BB-8B36F74F399A}"/>
              </a:ext>
            </a:extLst>
          </p:cNvPr>
          <p:cNvSpPr>
            <a:spLocks noGrp="1"/>
          </p:cNvSpPr>
          <p:nvPr>
            <p:ph type="sldNum" sz="quarter" idx="12"/>
          </p:nvPr>
        </p:nvSpPr>
        <p:spPr/>
        <p:txBody>
          <a:bodyPr/>
          <a:lstStyle/>
          <a:p>
            <a:fld id="{3C974458-8A97-4835-BF79-1FB6D7856C21}" type="slidenum">
              <a:rPr lang="en-US" smtClean="0"/>
              <a:t>52</a:t>
            </a:fld>
            <a:endParaRPr lang="en-US"/>
          </a:p>
        </p:txBody>
      </p:sp>
      <p:sp>
        <p:nvSpPr>
          <p:cNvPr id="6" name="TextBox 5">
            <a:extLst>
              <a:ext uri="{FF2B5EF4-FFF2-40B4-BE49-F238E27FC236}">
                <a16:creationId xmlns:a16="http://schemas.microsoft.com/office/drawing/2014/main" id="{A882E77F-D720-4552-A23F-059640375CB7}"/>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814458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AFB64-C510-4D87-9F67-08041BBB822A}"/>
              </a:ext>
            </a:extLst>
          </p:cNvPr>
          <p:cNvSpPr>
            <a:spLocks noGrp="1"/>
          </p:cNvSpPr>
          <p:nvPr>
            <p:ph type="title"/>
          </p:nvPr>
        </p:nvSpPr>
        <p:spPr/>
        <p:txBody>
          <a:bodyPr/>
          <a:lstStyle/>
          <a:p>
            <a:r>
              <a:rPr lang="en-US" dirty="0"/>
              <a:t>BASE Methodology</a:t>
            </a:r>
          </a:p>
        </p:txBody>
      </p:sp>
      <p:sp>
        <p:nvSpPr>
          <p:cNvPr id="3" name="Content Placeholder 2">
            <a:extLst>
              <a:ext uri="{FF2B5EF4-FFF2-40B4-BE49-F238E27FC236}">
                <a16:creationId xmlns:a16="http://schemas.microsoft.com/office/drawing/2014/main" id="{2591C6B5-712B-49E5-9792-E2B07E4C9145}"/>
              </a:ext>
            </a:extLst>
          </p:cNvPr>
          <p:cNvSpPr>
            <a:spLocks noGrp="1"/>
          </p:cNvSpPr>
          <p:nvPr>
            <p:ph idx="1"/>
          </p:nvPr>
        </p:nvSpPr>
        <p:spPr/>
        <p:txBody>
          <a:bodyPr/>
          <a:lstStyle/>
          <a:p>
            <a:r>
              <a:rPr lang="en-US" dirty="0"/>
              <a:t>Developers start with a correct, transactional application, hence easier to implement and debug.</a:t>
            </a:r>
          </a:p>
          <a:p>
            <a:r>
              <a:rPr lang="en-US" dirty="0"/>
              <a:t>But then as they relax consistency, the challenge is to anticipate all the stale data cases and race conditions and “hide the dirt under the rug”</a:t>
            </a:r>
          </a:p>
          <a:p>
            <a:r>
              <a:rPr lang="en-US" dirty="0"/>
              <a:t>A good job of hiding inconsistency won’t harm users.</a:t>
            </a:r>
          </a:p>
          <a:p>
            <a:r>
              <a:rPr lang="en-US" dirty="0"/>
              <a:t>Relaxing consistency benefits scaling &amp; performance!</a:t>
            </a:r>
          </a:p>
          <a:p>
            <a:r>
              <a:rPr lang="en-US" dirty="0"/>
              <a:t>It also offers a way to guarantee faster responses</a:t>
            </a:r>
          </a:p>
        </p:txBody>
      </p:sp>
      <p:sp>
        <p:nvSpPr>
          <p:cNvPr id="4" name="Footer Placeholder 3">
            <a:extLst>
              <a:ext uri="{FF2B5EF4-FFF2-40B4-BE49-F238E27FC236}">
                <a16:creationId xmlns:a16="http://schemas.microsoft.com/office/drawing/2014/main" id="{97B52A51-99F8-4A1B-93A6-7235F7CCE7C7}"/>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A5EEC847-3A3D-46A8-B10A-778E89715C81}"/>
              </a:ext>
            </a:extLst>
          </p:cNvPr>
          <p:cNvSpPr>
            <a:spLocks noGrp="1"/>
          </p:cNvSpPr>
          <p:nvPr>
            <p:ph type="sldNum" sz="quarter" idx="12"/>
          </p:nvPr>
        </p:nvSpPr>
        <p:spPr/>
        <p:txBody>
          <a:bodyPr/>
          <a:lstStyle/>
          <a:p>
            <a:fld id="{3C974458-8A97-4835-BF79-1FB6D7856C21}" type="slidenum">
              <a:rPr lang="en-US" smtClean="0"/>
              <a:t>53</a:t>
            </a:fld>
            <a:endParaRPr lang="en-US"/>
          </a:p>
        </p:txBody>
      </p:sp>
      <p:pic>
        <p:nvPicPr>
          <p:cNvPr id="8" name="Picture 7">
            <a:extLst>
              <a:ext uri="{FF2B5EF4-FFF2-40B4-BE49-F238E27FC236}">
                <a16:creationId xmlns:a16="http://schemas.microsoft.com/office/drawing/2014/main" id="{677BF6E9-8436-4A43-ACC3-7AA0ED6C0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0591" y="4182971"/>
            <a:ext cx="2043575" cy="2207061"/>
          </a:xfrm>
          <a:prstGeom prst="rect">
            <a:avLst/>
          </a:prstGeom>
        </p:spPr>
      </p:pic>
      <p:sp>
        <p:nvSpPr>
          <p:cNvPr id="7" name="TextBox 6">
            <a:extLst>
              <a:ext uri="{FF2B5EF4-FFF2-40B4-BE49-F238E27FC236}">
                <a16:creationId xmlns:a16="http://schemas.microsoft.com/office/drawing/2014/main" id="{DC8EF937-951B-4DF2-984F-3455E09367F9}"/>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5485495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17546-DD59-475D-B448-21A7C3FCCD01}"/>
              </a:ext>
            </a:extLst>
          </p:cNvPr>
          <p:cNvSpPr>
            <a:spLocks noGrp="1"/>
          </p:cNvSpPr>
          <p:nvPr>
            <p:ph type="title"/>
          </p:nvPr>
        </p:nvSpPr>
        <p:spPr>
          <a:xfrm>
            <a:off x="1024128" y="585216"/>
            <a:ext cx="10786872" cy="1499616"/>
          </a:xfrm>
        </p:spPr>
        <p:txBody>
          <a:bodyPr/>
          <a:lstStyle/>
          <a:p>
            <a:r>
              <a:rPr lang="en-US" dirty="0"/>
              <a:t>Is Base “wrong”?</a:t>
            </a:r>
          </a:p>
        </p:txBody>
      </p:sp>
      <p:sp>
        <p:nvSpPr>
          <p:cNvPr id="3" name="Content Placeholder 2">
            <a:extLst>
              <a:ext uri="{FF2B5EF4-FFF2-40B4-BE49-F238E27FC236}">
                <a16:creationId xmlns:a16="http://schemas.microsoft.com/office/drawing/2014/main" id="{F07B7854-902C-4696-AA93-BA31782BA8C3}"/>
              </a:ext>
            </a:extLst>
          </p:cNvPr>
          <p:cNvSpPr>
            <a:spLocks noGrp="1"/>
          </p:cNvSpPr>
          <p:nvPr>
            <p:ph idx="1"/>
          </p:nvPr>
        </p:nvSpPr>
        <p:spPr/>
        <p:txBody>
          <a:bodyPr/>
          <a:lstStyle/>
          <a:p>
            <a:r>
              <a:rPr lang="en-US" dirty="0"/>
              <a:t>Not really!</a:t>
            </a:r>
          </a:p>
          <a:p>
            <a:pPr>
              <a:buFont typeface="Wingdings" panose="05000000000000000000" pitchFamily="2" charset="2"/>
              <a:buChar char="Ø"/>
            </a:pPr>
            <a:r>
              <a:rPr lang="en-US" dirty="0"/>
              <a:t>  If an application behaves in a satisfactory way with weaker consistency</a:t>
            </a:r>
            <a:br>
              <a:rPr lang="en-US" dirty="0"/>
            </a:br>
            <a:r>
              <a:rPr lang="en-US" dirty="0"/>
              <a:t>    then why should we insist that strong consistency is somehow better?</a:t>
            </a:r>
          </a:p>
          <a:p>
            <a:pPr>
              <a:buFont typeface="Wingdings" panose="05000000000000000000" pitchFamily="2" charset="2"/>
              <a:buChar char="Ø"/>
            </a:pPr>
            <a:r>
              <a:rPr lang="en-US" dirty="0"/>
              <a:t>  The puzzle is to figure out all the bad things that could happen</a:t>
            </a:r>
          </a:p>
          <a:p>
            <a:pPr>
              <a:buFont typeface="Wingdings" panose="05000000000000000000" pitchFamily="2" charset="2"/>
              <a:buChar char="Ø"/>
            </a:pPr>
            <a:endParaRPr lang="en-US" dirty="0"/>
          </a:p>
          <a:p>
            <a:pPr marL="0" indent="0">
              <a:buNone/>
            </a:pPr>
            <a:r>
              <a:rPr lang="en-US" dirty="0"/>
              <a:t>The big cloud companies have test suites designed to help their developers check all the forms of data staleness they might encounter,  so that they can hard-code safe actions no matter what happens. </a:t>
            </a:r>
            <a:r>
              <a:rPr lang="en-US" i="1" dirty="0"/>
              <a:t>This really works!</a:t>
            </a:r>
            <a:endParaRPr lang="en-US" dirty="0"/>
          </a:p>
        </p:txBody>
      </p:sp>
      <p:sp>
        <p:nvSpPr>
          <p:cNvPr id="4" name="Footer Placeholder 3">
            <a:extLst>
              <a:ext uri="{FF2B5EF4-FFF2-40B4-BE49-F238E27FC236}">
                <a16:creationId xmlns:a16="http://schemas.microsoft.com/office/drawing/2014/main" id="{5D8FF3B8-5677-4142-8FDC-CB7DD868E31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996AE604-E3C1-41F6-A642-83800959E2CF}"/>
              </a:ext>
            </a:extLst>
          </p:cNvPr>
          <p:cNvSpPr>
            <a:spLocks noGrp="1"/>
          </p:cNvSpPr>
          <p:nvPr>
            <p:ph type="sldNum" sz="quarter" idx="12"/>
          </p:nvPr>
        </p:nvSpPr>
        <p:spPr/>
        <p:txBody>
          <a:bodyPr/>
          <a:lstStyle/>
          <a:p>
            <a:fld id="{3C974458-8A97-4835-BF79-1FB6D7856C21}" type="slidenum">
              <a:rPr lang="en-US" smtClean="0"/>
              <a:t>54</a:t>
            </a:fld>
            <a:endParaRPr lang="en-US"/>
          </a:p>
        </p:txBody>
      </p:sp>
      <p:sp>
        <p:nvSpPr>
          <p:cNvPr id="6" name="TextBox 5">
            <a:extLst>
              <a:ext uri="{FF2B5EF4-FFF2-40B4-BE49-F238E27FC236}">
                <a16:creationId xmlns:a16="http://schemas.microsoft.com/office/drawing/2014/main" id="{3341A72E-61D6-4293-AD23-26BFB3A155D1}"/>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565012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11CAB-E68F-47FA-85ED-750C56E5FAEC}"/>
              </a:ext>
            </a:extLst>
          </p:cNvPr>
          <p:cNvSpPr>
            <a:spLocks noGrp="1"/>
          </p:cNvSpPr>
          <p:nvPr>
            <p:ph type="title"/>
          </p:nvPr>
        </p:nvSpPr>
        <p:spPr/>
        <p:txBody>
          <a:bodyPr/>
          <a:lstStyle/>
          <a:p>
            <a:r>
              <a:rPr lang="en-US" dirty="0"/>
              <a:t>CAP “motivates” Base.</a:t>
            </a:r>
            <a:br>
              <a:rPr lang="en-US" dirty="0"/>
            </a:br>
            <a:r>
              <a:rPr lang="en-US" dirty="0"/>
              <a:t>And Base improves scalability!</a:t>
            </a:r>
          </a:p>
        </p:txBody>
      </p:sp>
      <p:sp>
        <p:nvSpPr>
          <p:cNvPr id="3" name="Content Placeholder 2">
            <a:extLst>
              <a:ext uri="{FF2B5EF4-FFF2-40B4-BE49-F238E27FC236}">
                <a16:creationId xmlns:a16="http://schemas.microsoft.com/office/drawing/2014/main" id="{029FA591-FDA6-441B-B5AD-8774EAAC08DB}"/>
              </a:ext>
            </a:extLst>
          </p:cNvPr>
          <p:cNvSpPr>
            <a:spLocks noGrp="1"/>
          </p:cNvSpPr>
          <p:nvPr>
            <p:ph idx="1"/>
          </p:nvPr>
        </p:nvSpPr>
        <p:spPr/>
        <p:txBody>
          <a:bodyPr/>
          <a:lstStyle/>
          <a:p>
            <a:r>
              <a:rPr lang="en-US" dirty="0"/>
              <a:t>Can we have consistency, availability and partition tolerance at scale?</a:t>
            </a:r>
          </a:p>
          <a:p>
            <a:pPr>
              <a:buFont typeface="Wingdings" panose="05000000000000000000" pitchFamily="2" charset="2"/>
              <a:buChar char="Ø"/>
            </a:pPr>
            <a:r>
              <a:rPr lang="en-US" dirty="0"/>
              <a:t>  In fact, yes we can.  Systems like Ken’s Derecho library do this.</a:t>
            </a:r>
          </a:p>
          <a:p>
            <a:pPr>
              <a:buFont typeface="Wingdings" panose="05000000000000000000" pitchFamily="2" charset="2"/>
              <a:buChar char="Ø"/>
            </a:pPr>
            <a:r>
              <a:rPr lang="en-US" dirty="0"/>
              <a:t>  You need to do consistent replication in tier one or two.</a:t>
            </a:r>
          </a:p>
          <a:p>
            <a:pPr marL="0" indent="0">
              <a:buNone/>
            </a:pPr>
            <a:endParaRPr lang="en-US" dirty="0"/>
          </a:p>
          <a:p>
            <a:pPr marL="0" indent="0">
              <a:buNone/>
            </a:pPr>
            <a:r>
              <a:rPr lang="en-US" dirty="0"/>
              <a:t> But should you do this?</a:t>
            </a:r>
          </a:p>
          <a:p>
            <a:pPr>
              <a:buFont typeface="Wingdings" panose="05000000000000000000" pitchFamily="2" charset="2"/>
              <a:buChar char="Ø"/>
            </a:pPr>
            <a:r>
              <a:rPr lang="en-US" dirty="0"/>
              <a:t>  Only if absolutely necessary!</a:t>
            </a:r>
          </a:p>
          <a:p>
            <a:pPr>
              <a:buFont typeface="Wingdings" panose="05000000000000000000" pitchFamily="2" charset="2"/>
              <a:buChar char="Ø"/>
            </a:pPr>
            <a:r>
              <a:rPr lang="en-US" dirty="0"/>
              <a:t>  Consistency should be used rarely, and for very good reasons.</a:t>
            </a:r>
          </a:p>
        </p:txBody>
      </p:sp>
      <p:sp>
        <p:nvSpPr>
          <p:cNvPr id="4" name="Footer Placeholder 3">
            <a:extLst>
              <a:ext uri="{FF2B5EF4-FFF2-40B4-BE49-F238E27FC236}">
                <a16:creationId xmlns:a16="http://schemas.microsoft.com/office/drawing/2014/main" id="{2A0286E3-AB82-46B3-8B6B-E08EC14157DC}"/>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F83A5875-6413-46F8-B880-DAD389268AAD}"/>
              </a:ext>
            </a:extLst>
          </p:cNvPr>
          <p:cNvSpPr>
            <a:spLocks noGrp="1"/>
          </p:cNvSpPr>
          <p:nvPr>
            <p:ph type="sldNum" sz="quarter" idx="12"/>
          </p:nvPr>
        </p:nvSpPr>
        <p:spPr/>
        <p:txBody>
          <a:bodyPr/>
          <a:lstStyle/>
          <a:p>
            <a:fld id="{3C974458-8A97-4835-BF79-1FB6D7856C21}" type="slidenum">
              <a:rPr lang="en-US" smtClean="0"/>
              <a:t>55</a:t>
            </a:fld>
            <a:endParaRPr lang="en-US"/>
          </a:p>
        </p:txBody>
      </p:sp>
      <p:sp>
        <p:nvSpPr>
          <p:cNvPr id="6" name="TextBox 5">
            <a:extLst>
              <a:ext uri="{FF2B5EF4-FFF2-40B4-BE49-F238E27FC236}">
                <a16:creationId xmlns:a16="http://schemas.microsoft.com/office/drawing/2014/main" id="{757E40F8-D96E-4D1B-8D0E-3B7F2E99888C}"/>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2108904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B2B8-A4CE-44D9-A0F1-8B96B702EDCC}"/>
              </a:ext>
            </a:extLst>
          </p:cNvPr>
          <p:cNvSpPr>
            <a:spLocks noGrp="1"/>
          </p:cNvSpPr>
          <p:nvPr>
            <p:ph type="title"/>
          </p:nvPr>
        </p:nvSpPr>
        <p:spPr/>
        <p:txBody>
          <a:bodyPr/>
          <a:lstStyle/>
          <a:p>
            <a:r>
              <a:rPr lang="en-US" dirty="0"/>
              <a:t>More concepts of consistency</a:t>
            </a:r>
          </a:p>
        </p:txBody>
      </p:sp>
      <p:sp>
        <p:nvSpPr>
          <p:cNvPr id="3" name="Content Placeholder 2">
            <a:extLst>
              <a:ext uri="{FF2B5EF4-FFF2-40B4-BE49-F238E27FC236}">
                <a16:creationId xmlns:a16="http://schemas.microsoft.com/office/drawing/2014/main" id="{83F97B43-FC6B-49E3-8540-D8415C503D47}"/>
              </a:ext>
            </a:extLst>
          </p:cNvPr>
          <p:cNvSpPr>
            <a:spLocks noGrp="1"/>
          </p:cNvSpPr>
          <p:nvPr>
            <p:ph idx="1"/>
          </p:nvPr>
        </p:nvSpPr>
        <p:spPr/>
        <p:txBody>
          <a:bodyPr/>
          <a:lstStyle/>
          <a:p>
            <a:r>
              <a:rPr lang="en-US" dirty="0"/>
              <a:t>Locking is </a:t>
            </a:r>
            <a:r>
              <a:rPr lang="en-US" dirty="0" err="1"/>
              <a:t>usedful</a:t>
            </a:r>
            <a:r>
              <a:rPr lang="en-US" dirty="0"/>
              <a:t> in threaded programs, and in distributed ones too</a:t>
            </a:r>
          </a:p>
          <a:p>
            <a:r>
              <a:rPr lang="en-US" dirty="0"/>
              <a:t>So CAP could be understood as a warning to “not use locks” even when updating things shared by a set of programs running on distinct machines</a:t>
            </a:r>
          </a:p>
          <a:p>
            <a:endParaRPr lang="en-US" dirty="0"/>
          </a:p>
          <a:p>
            <a:r>
              <a:rPr lang="en-US" dirty="0"/>
              <a:t>Not many people think much about this interpretation of CAP, because that style of locking isn’t so common, but it does arise.</a:t>
            </a:r>
          </a:p>
          <a:p>
            <a:r>
              <a:rPr lang="en-US" dirty="0"/>
              <a:t>If you use a file locking and coordination tool called Zookeeper (very popular!), this form of consistency is relevant to you!</a:t>
            </a:r>
          </a:p>
        </p:txBody>
      </p:sp>
      <p:sp>
        <p:nvSpPr>
          <p:cNvPr id="4" name="Footer Placeholder 3">
            <a:extLst>
              <a:ext uri="{FF2B5EF4-FFF2-40B4-BE49-F238E27FC236}">
                <a16:creationId xmlns:a16="http://schemas.microsoft.com/office/drawing/2014/main" id="{61CBA011-F5CD-4201-BD00-1845D9A75DFA}"/>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2FDB2EF1-807D-43BE-9037-E9A85A93EA2D}"/>
              </a:ext>
            </a:extLst>
          </p:cNvPr>
          <p:cNvSpPr>
            <a:spLocks noGrp="1"/>
          </p:cNvSpPr>
          <p:nvPr>
            <p:ph type="sldNum" sz="quarter" idx="12"/>
          </p:nvPr>
        </p:nvSpPr>
        <p:spPr/>
        <p:txBody>
          <a:bodyPr/>
          <a:lstStyle/>
          <a:p>
            <a:fld id="{3C974458-8A97-4835-BF79-1FB6D7856C21}" type="slidenum">
              <a:rPr lang="en-US" smtClean="0"/>
              <a:t>56</a:t>
            </a:fld>
            <a:endParaRPr lang="en-US"/>
          </a:p>
        </p:txBody>
      </p:sp>
      <p:sp>
        <p:nvSpPr>
          <p:cNvPr id="6" name="TextBox 5">
            <a:extLst>
              <a:ext uri="{FF2B5EF4-FFF2-40B4-BE49-F238E27FC236}">
                <a16:creationId xmlns:a16="http://schemas.microsoft.com/office/drawing/2014/main" id="{CEF82C78-0B09-43CF-B702-110B30F354DF}"/>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350877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89B52-3AB2-4CEC-906E-77185BB16D01}"/>
              </a:ext>
            </a:extLst>
          </p:cNvPr>
          <p:cNvSpPr>
            <a:spLocks noGrp="1"/>
          </p:cNvSpPr>
          <p:nvPr>
            <p:ph type="title"/>
          </p:nvPr>
        </p:nvSpPr>
        <p:spPr/>
        <p:txBody>
          <a:bodyPr/>
          <a:lstStyle/>
          <a:p>
            <a:r>
              <a:rPr lang="en-US" dirty="0"/>
              <a:t>More concepts of consistency</a:t>
            </a:r>
          </a:p>
        </p:txBody>
      </p:sp>
      <p:sp>
        <p:nvSpPr>
          <p:cNvPr id="3" name="Content Placeholder 2">
            <a:extLst>
              <a:ext uri="{FF2B5EF4-FFF2-40B4-BE49-F238E27FC236}">
                <a16:creationId xmlns:a16="http://schemas.microsoft.com/office/drawing/2014/main" id="{6607B974-0458-4CA4-8E33-A8477A6382D3}"/>
              </a:ext>
            </a:extLst>
          </p:cNvPr>
          <p:cNvSpPr>
            <a:spLocks noGrp="1"/>
          </p:cNvSpPr>
          <p:nvPr>
            <p:ph idx="1"/>
          </p:nvPr>
        </p:nvSpPr>
        <p:spPr/>
        <p:txBody>
          <a:bodyPr/>
          <a:lstStyle/>
          <a:p>
            <a:r>
              <a:rPr lang="en-US" dirty="0"/>
              <a:t>Agreement, or “consensus”</a:t>
            </a:r>
          </a:p>
          <a:p>
            <a:r>
              <a:rPr lang="en-US" dirty="0"/>
              <a:t>This topic extends beyond today’s lecture, but many distributed systems need to coordinate on things, at least now and then.</a:t>
            </a:r>
          </a:p>
          <a:p>
            <a:r>
              <a:rPr lang="en-US" dirty="0"/>
              <a:t>Such as “Who will be responsible for giving directions and roadway warnings to such-and-such a car on the smart highway?”</a:t>
            </a:r>
          </a:p>
          <a:p>
            <a:r>
              <a:rPr lang="en-US" dirty="0"/>
              <a:t>CAP can be understood as a warning that “Consensus will be a bottleneck, and should be used as rarely as possible”.</a:t>
            </a:r>
          </a:p>
        </p:txBody>
      </p:sp>
      <p:sp>
        <p:nvSpPr>
          <p:cNvPr id="4" name="Footer Placeholder 3">
            <a:extLst>
              <a:ext uri="{FF2B5EF4-FFF2-40B4-BE49-F238E27FC236}">
                <a16:creationId xmlns:a16="http://schemas.microsoft.com/office/drawing/2014/main" id="{6B12632D-9574-4D68-962C-F184DA4477AE}"/>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E69AAAB1-2916-4E4A-B98F-2F121C1A685E}"/>
              </a:ext>
            </a:extLst>
          </p:cNvPr>
          <p:cNvSpPr>
            <a:spLocks noGrp="1"/>
          </p:cNvSpPr>
          <p:nvPr>
            <p:ph type="sldNum" sz="quarter" idx="12"/>
          </p:nvPr>
        </p:nvSpPr>
        <p:spPr/>
        <p:txBody>
          <a:bodyPr/>
          <a:lstStyle/>
          <a:p>
            <a:fld id="{3C974458-8A97-4835-BF79-1FB6D7856C21}" type="slidenum">
              <a:rPr lang="en-US" smtClean="0"/>
              <a:t>57</a:t>
            </a:fld>
            <a:endParaRPr lang="en-US"/>
          </a:p>
        </p:txBody>
      </p:sp>
      <p:sp>
        <p:nvSpPr>
          <p:cNvPr id="7" name="TextBox 6">
            <a:extLst>
              <a:ext uri="{FF2B5EF4-FFF2-40B4-BE49-F238E27FC236}">
                <a16:creationId xmlns:a16="http://schemas.microsoft.com/office/drawing/2014/main" id="{58E6B782-6FA2-4EF9-B13B-E660F46DAB12}"/>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C</a:t>
            </a:r>
            <a:r>
              <a:rPr lang="en-US" dirty="0"/>
              <a:t>onsistency</a:t>
            </a:r>
          </a:p>
        </p:txBody>
      </p:sp>
    </p:spTree>
    <p:extLst>
      <p:ext uri="{BB962C8B-B14F-4D97-AF65-F5344CB8AC3E}">
        <p14:creationId xmlns:p14="http://schemas.microsoft.com/office/powerpoint/2010/main" val="125727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4EBE6-5B8C-453F-B1DF-90C6E44EF5A2}"/>
              </a:ext>
            </a:extLst>
          </p:cNvPr>
          <p:cNvSpPr>
            <a:spLocks noGrp="1"/>
          </p:cNvSpPr>
          <p:nvPr>
            <p:ph type="title"/>
          </p:nvPr>
        </p:nvSpPr>
        <p:spPr/>
        <p:txBody>
          <a:bodyPr/>
          <a:lstStyle/>
          <a:p>
            <a:r>
              <a:rPr lang="en-US" dirty="0"/>
              <a:t>CAP is best viewed as “useful folklore”</a:t>
            </a:r>
          </a:p>
        </p:txBody>
      </p:sp>
      <p:sp>
        <p:nvSpPr>
          <p:cNvPr id="3" name="Content Placeholder 2">
            <a:extLst>
              <a:ext uri="{FF2B5EF4-FFF2-40B4-BE49-F238E27FC236}">
                <a16:creationId xmlns:a16="http://schemas.microsoft.com/office/drawing/2014/main" id="{30AA1B9A-3031-475D-8E73-2D32F5E76EE9}"/>
              </a:ext>
            </a:extLst>
          </p:cNvPr>
          <p:cNvSpPr>
            <a:spLocks noGrp="1"/>
          </p:cNvSpPr>
          <p:nvPr>
            <p:ph idx="1"/>
          </p:nvPr>
        </p:nvSpPr>
        <p:spPr>
          <a:xfrm>
            <a:off x="834887" y="2286000"/>
            <a:ext cx="10976113" cy="4023360"/>
          </a:xfrm>
        </p:spPr>
        <p:txBody>
          <a:bodyPr>
            <a:normAutofit fontScale="92500"/>
          </a:bodyPr>
          <a:lstStyle/>
          <a:p>
            <a:r>
              <a:rPr lang="en-US" b="1" dirty="0">
                <a:solidFill>
                  <a:schemeClr val="accent5"/>
                </a:solidFill>
              </a:rPr>
              <a:t>KISS: </a:t>
            </a:r>
            <a:r>
              <a:rPr lang="en-US" i="1" dirty="0"/>
              <a:t>Keep it simple, stupid! </a:t>
            </a:r>
          </a:p>
          <a:p>
            <a:r>
              <a:rPr lang="en-US" b="1" dirty="0">
                <a:solidFill>
                  <a:schemeClr val="accent5"/>
                </a:solidFill>
              </a:rPr>
              <a:t>E2E: </a:t>
            </a:r>
            <a:r>
              <a:rPr lang="en-US" i="1" dirty="0"/>
              <a:t>Networks should be simple and fast; endpoints can worry about guarantees</a:t>
            </a:r>
          </a:p>
          <a:p>
            <a:r>
              <a:rPr lang="en-US" b="1" dirty="0">
                <a:solidFill>
                  <a:schemeClr val="accent5"/>
                </a:solidFill>
              </a:rPr>
              <a:t>99%: </a:t>
            </a:r>
            <a:r>
              <a:rPr lang="en-US" i="1" dirty="0"/>
              <a:t>1% of the code accounts for 99% of development time, bugs, and runtime. </a:t>
            </a:r>
            <a:endParaRPr lang="en-US" b="1" i="1" dirty="0">
              <a:solidFill>
                <a:schemeClr val="accent5"/>
              </a:solidFill>
            </a:endParaRPr>
          </a:p>
          <a:p>
            <a:r>
              <a:rPr lang="en-US" b="1" dirty="0">
                <a:solidFill>
                  <a:schemeClr val="accent5"/>
                </a:solidFill>
              </a:rPr>
              <a:t>Critical path: </a:t>
            </a:r>
            <a:r>
              <a:rPr lang="en-US" i="1" dirty="0"/>
              <a:t>Find the performance-limiting code path, make it simple and fast</a:t>
            </a:r>
          </a:p>
          <a:p>
            <a:r>
              <a:rPr lang="en-US" b="1" dirty="0">
                <a:solidFill>
                  <a:schemeClr val="accent5"/>
                </a:solidFill>
              </a:rPr>
              <a:t>RR buffers: </a:t>
            </a:r>
            <a:r>
              <a:rPr lang="en-US" dirty="0"/>
              <a:t>Concurrent tasks should interact via simple, circular, FIFO buffers.</a:t>
            </a:r>
          </a:p>
          <a:p>
            <a:r>
              <a:rPr lang="en-US" b="1" dirty="0">
                <a:solidFill>
                  <a:schemeClr val="accent5"/>
                </a:solidFill>
              </a:rPr>
              <a:t>2</a:t>
            </a:r>
            <a:r>
              <a:rPr lang="en-US" b="1" baseline="30000" dirty="0">
                <a:solidFill>
                  <a:schemeClr val="accent5"/>
                </a:solidFill>
              </a:rPr>
              <a:t>nd</a:t>
            </a:r>
            <a:r>
              <a:rPr lang="en-US" b="1" dirty="0">
                <a:solidFill>
                  <a:schemeClr val="accent5"/>
                </a:solidFill>
              </a:rPr>
              <a:t> system syndrome:  </a:t>
            </a:r>
            <a:r>
              <a:rPr lang="en-US" dirty="0"/>
              <a:t>Build one to throw away.  Then make v2 </a:t>
            </a:r>
            <a:r>
              <a:rPr lang="en-US" i="1" dirty="0"/>
              <a:t>simpler</a:t>
            </a:r>
            <a:r>
              <a:rPr lang="en-US" dirty="0"/>
              <a:t> than v1!</a:t>
            </a:r>
          </a:p>
          <a:p>
            <a:r>
              <a:rPr lang="en-US" b="1" dirty="0">
                <a:solidFill>
                  <a:schemeClr val="accent5"/>
                </a:solidFill>
              </a:rPr>
              <a:t>CAP:  </a:t>
            </a:r>
            <a:r>
              <a:rPr lang="en-US" b="1" dirty="0"/>
              <a:t>Cache stuff.  Unless staleness </a:t>
            </a:r>
            <a:r>
              <a:rPr lang="en-US" b="1" u="sng" dirty="0"/>
              <a:t>really</a:t>
            </a:r>
            <a:r>
              <a:rPr lang="en-US" b="1" dirty="0"/>
              <a:t> matters, don’t burden the back-end</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6C801EF6-1109-4F66-A201-098FF666E47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DD4CD7E7-F038-4434-AC98-C3CF98127A51}"/>
              </a:ext>
            </a:extLst>
          </p:cNvPr>
          <p:cNvSpPr>
            <a:spLocks noGrp="1"/>
          </p:cNvSpPr>
          <p:nvPr>
            <p:ph type="sldNum" sz="quarter" idx="12"/>
          </p:nvPr>
        </p:nvSpPr>
        <p:spPr/>
        <p:txBody>
          <a:bodyPr/>
          <a:lstStyle/>
          <a:p>
            <a:fld id="{3C974458-8A97-4835-BF79-1FB6D7856C21}" type="slidenum">
              <a:rPr lang="en-US" smtClean="0"/>
              <a:t>58</a:t>
            </a:fld>
            <a:endParaRPr lang="en-US"/>
          </a:p>
        </p:txBody>
      </p:sp>
      <p:sp>
        <p:nvSpPr>
          <p:cNvPr id="6" name="Rectangle 5">
            <a:extLst>
              <a:ext uri="{FF2B5EF4-FFF2-40B4-BE49-F238E27FC236}">
                <a16:creationId xmlns:a16="http://schemas.microsoft.com/office/drawing/2014/main" id="{23721834-0486-44A3-BF5F-C30BC256F0FF}"/>
              </a:ext>
            </a:extLst>
          </p:cNvPr>
          <p:cNvSpPr/>
          <p:nvPr/>
        </p:nvSpPr>
        <p:spPr>
          <a:xfrm>
            <a:off x="609600" y="5473148"/>
            <a:ext cx="11201400" cy="51683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44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Scale>
                                      <p:cBhvr>
                                        <p:cTn id="14"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1" end="1"/>
                                            </p:txEl>
                                          </p:spTgt>
                                        </p:tgtEl>
                                        <p:attrNameLst>
                                          <p:attrName>ppt_x</p:attrName>
                                          <p:attrName>ppt_y</p:attrName>
                                        </p:attrNameLst>
                                      </p:cBhvr>
                                    </p:animMotion>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Scale>
                                      <p:cBhvr>
                                        <p:cTn id="28"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3" end="3"/>
                                            </p:txEl>
                                          </p:spTgt>
                                        </p:tgtEl>
                                        <p:attrNameLst>
                                          <p:attrName>ppt_x</p:attrName>
                                          <p:attrName>ppt_y</p:attrName>
                                        </p:attrNameLst>
                                      </p:cBhvr>
                                    </p:animMotion>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Scale>
                                      <p:cBhvr>
                                        <p:cTn id="35"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3">
                                            <p:txEl>
                                              <p:pRg st="4" end="4"/>
                                            </p:txEl>
                                          </p:spTgt>
                                        </p:tgtEl>
                                        <p:attrNameLst>
                                          <p:attrName>ppt_x</p:attrName>
                                          <p:attrName>ppt_y</p:attrName>
                                        </p:attrNameLst>
                                      </p:cBhvr>
                                    </p:animMotion>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Scale>
                                      <p:cBhvr>
                                        <p:cTn id="42"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3">
                                            <p:txEl>
                                              <p:pRg st="5" end="5"/>
                                            </p:txEl>
                                          </p:spTgt>
                                        </p:tgtEl>
                                        <p:attrNameLst>
                                          <p:attrName>ppt_x</p:attrName>
                                          <p:attrName>ppt_y</p:attrName>
                                        </p:attrNameLst>
                                      </p:cBhvr>
                                    </p:animMotion>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Scale>
                                      <p:cBhvr>
                                        <p:cTn id="49" dur="1000" decel="50000" fill="hold">
                                          <p:stCondLst>
                                            <p:cond delay="0"/>
                                          </p:stCondLst>
                                        </p:cTn>
                                        <p:tgtEl>
                                          <p:spTgt spid="3">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
                                            <p:txEl>
                                              <p:pRg st="6" end="6"/>
                                            </p:txEl>
                                          </p:spTgt>
                                        </p:tgtEl>
                                        <p:attrNameLst>
                                          <p:attrName>ppt_x</p:attrName>
                                          <p:attrName>ppt_y</p:attrName>
                                        </p:attrNameLst>
                                      </p:cBhvr>
                                    </p:animMotion>
                                    <p:animEffect transition="in" filter="fade">
                                      <p:cBhvr>
                                        <p:cTn id="51" dur="1000"/>
                                        <p:tgtEl>
                                          <p:spTgt spid="3">
                                            <p:txEl>
                                              <p:pRg st="6" end="6"/>
                                            </p:txEl>
                                          </p:spTgt>
                                        </p:tgtEl>
                                      </p:cBhvr>
                                    </p:animEffect>
                                  </p:childTnLst>
                                </p:cTn>
                              </p:par>
                              <p:par>
                                <p:cTn id="52" presetID="52" presetClass="entr" presetSubtype="0" fill="hold" grpId="0" nodeType="withEffect">
                                  <p:stCondLst>
                                    <p:cond delay="0"/>
                                  </p:stCondLst>
                                  <p:childTnLst>
                                    <p:set>
                                      <p:cBhvr>
                                        <p:cTn id="53" dur="1" fill="hold">
                                          <p:stCondLst>
                                            <p:cond delay="0"/>
                                          </p:stCondLst>
                                        </p:cTn>
                                        <p:tgtEl>
                                          <p:spTgt spid="6"/>
                                        </p:tgtEl>
                                        <p:attrNameLst>
                                          <p:attrName>style.visibility</p:attrName>
                                        </p:attrNameLst>
                                      </p:cBhvr>
                                      <p:to>
                                        <p:strVal val="visible"/>
                                      </p:to>
                                    </p:set>
                                    <p:animScale>
                                      <p:cBhvr>
                                        <p:cTn id="54"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1000" decel="50000" fill="hold">
                                          <p:stCondLst>
                                            <p:cond delay="0"/>
                                          </p:stCondLst>
                                        </p:cTn>
                                        <p:tgtEl>
                                          <p:spTgt spid="6"/>
                                        </p:tgtEl>
                                        <p:attrNameLst>
                                          <p:attrName>ppt_x</p:attrName>
                                          <p:attrName>ppt_y</p:attrName>
                                        </p:attrNameLst>
                                      </p:cBhvr>
                                    </p:animMotion>
                                    <p:animEffect transition="in" filter="fade">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BBF7-7914-4298-90DC-7D4998101755}"/>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3481AE9-94B2-4869-ADE9-B3961E1031D6}"/>
              </a:ext>
            </a:extLst>
          </p:cNvPr>
          <p:cNvSpPr>
            <a:spLocks noGrp="1"/>
          </p:cNvSpPr>
          <p:nvPr>
            <p:ph idx="1"/>
          </p:nvPr>
        </p:nvSpPr>
        <p:spPr>
          <a:xfrm>
            <a:off x="1024127" y="1953087"/>
            <a:ext cx="10996237" cy="4356273"/>
          </a:xfrm>
        </p:spPr>
        <p:txBody>
          <a:bodyPr>
            <a:normAutofit/>
          </a:bodyPr>
          <a:lstStyle/>
          <a:p>
            <a:r>
              <a:rPr lang="en-US" dirty="0"/>
              <a:t>CAP is an oversimplification</a:t>
            </a:r>
          </a:p>
          <a:p>
            <a:pPr>
              <a:buFont typeface="Wingdings" panose="05000000000000000000" pitchFamily="2" charset="2"/>
              <a:buChar char="Ø"/>
            </a:pPr>
            <a:r>
              <a:rPr lang="en-US" dirty="0"/>
              <a:t>  More like a folk-theorem than a mathematical truth</a:t>
            </a:r>
          </a:p>
          <a:p>
            <a:pPr>
              <a:buFont typeface="Wingdings" panose="05000000000000000000" pitchFamily="2" charset="2"/>
              <a:buChar char="Ø"/>
            </a:pPr>
            <a:r>
              <a:rPr lang="en-US" dirty="0"/>
              <a:t>  Further, there are many different concepts of consistency (all depend on</a:t>
            </a:r>
            <a:br>
              <a:rPr lang="en-US" dirty="0"/>
            </a:br>
            <a:r>
              <a:rPr lang="en-US" dirty="0"/>
              <a:t>    “agreed ordering” for conflicting updates, but the details differ)</a:t>
            </a:r>
          </a:p>
          <a:p>
            <a:pPr marL="0" indent="0">
              <a:buNone/>
            </a:pPr>
            <a:r>
              <a:rPr lang="en-US" dirty="0"/>
              <a:t>Basically, CAP is a rule of thumb for shielding the back-end from load.</a:t>
            </a:r>
          </a:p>
          <a:p>
            <a:pPr marL="0" indent="0">
              <a:buNone/>
            </a:pPr>
            <a:r>
              <a:rPr lang="en-US" dirty="0"/>
              <a:t>Consistency </a:t>
            </a:r>
            <a:r>
              <a:rPr lang="en-US" u="sng" dirty="0"/>
              <a:t>does</a:t>
            </a:r>
            <a:r>
              <a:rPr lang="en-US" dirty="0"/>
              <a:t> introduce possible bottlenecks and complexity.</a:t>
            </a:r>
          </a:p>
          <a:p>
            <a:pPr>
              <a:buFont typeface="Wingdings" panose="05000000000000000000" pitchFamily="2" charset="2"/>
              <a:buChar char="Ø"/>
            </a:pPr>
            <a:r>
              <a:rPr lang="en-US" dirty="0"/>
              <a:t>  Useful to think of CAP as a </a:t>
            </a:r>
            <a:r>
              <a:rPr lang="en-US" i="1" dirty="0"/>
              <a:t>warning</a:t>
            </a:r>
            <a:r>
              <a:rPr lang="en-US" dirty="0"/>
              <a:t> that complexity is dangerous.  </a:t>
            </a:r>
          </a:p>
          <a:p>
            <a:pPr>
              <a:buFont typeface="Wingdings" panose="05000000000000000000" pitchFamily="2" charset="2"/>
              <a:buChar char="Ø"/>
            </a:pPr>
            <a:r>
              <a:rPr lang="en-US" dirty="0"/>
              <a:t>  At scale, even simple systems have complex behavior</a:t>
            </a:r>
          </a:p>
        </p:txBody>
      </p:sp>
      <p:sp>
        <p:nvSpPr>
          <p:cNvPr id="4" name="Footer Placeholder 3">
            <a:extLst>
              <a:ext uri="{FF2B5EF4-FFF2-40B4-BE49-F238E27FC236}">
                <a16:creationId xmlns:a16="http://schemas.microsoft.com/office/drawing/2014/main" id="{F00F61AF-A1AF-47FC-821A-E04385D9811D}"/>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6502443A-7D95-4D6A-8621-601C2140AC6A}"/>
              </a:ext>
            </a:extLst>
          </p:cNvPr>
          <p:cNvSpPr>
            <a:spLocks noGrp="1"/>
          </p:cNvSpPr>
          <p:nvPr>
            <p:ph type="sldNum" sz="quarter" idx="12"/>
          </p:nvPr>
        </p:nvSpPr>
        <p:spPr/>
        <p:txBody>
          <a:bodyPr/>
          <a:lstStyle/>
          <a:p>
            <a:fld id="{3C974458-8A97-4835-BF79-1FB6D7856C21}" type="slidenum">
              <a:rPr lang="en-US" smtClean="0"/>
              <a:t>59</a:t>
            </a:fld>
            <a:endParaRPr lang="en-US"/>
          </a:p>
        </p:txBody>
      </p:sp>
      <p:pic>
        <p:nvPicPr>
          <p:cNvPr id="6" name="Picture 5">
            <a:extLst>
              <a:ext uri="{FF2B5EF4-FFF2-40B4-BE49-F238E27FC236}">
                <a16:creationId xmlns:a16="http://schemas.microsoft.com/office/drawing/2014/main" id="{02BC0E7D-BC94-4A4E-872F-50DE54879795}"/>
              </a:ext>
            </a:extLst>
          </p:cNvPr>
          <p:cNvPicPr>
            <a:picLocks noChangeAspect="1"/>
          </p:cNvPicPr>
          <p:nvPr/>
        </p:nvPicPr>
        <p:blipFill>
          <a:blip r:embed="rId3"/>
          <a:stretch>
            <a:fillRect/>
          </a:stretch>
        </p:blipFill>
        <p:spPr>
          <a:xfrm>
            <a:off x="8984756" y="243934"/>
            <a:ext cx="2902443" cy="2050436"/>
          </a:xfrm>
          <a:prstGeom prst="rect">
            <a:avLst/>
          </a:prstGeom>
        </p:spPr>
      </p:pic>
    </p:spTree>
    <p:extLst>
      <p:ext uri="{BB962C8B-B14F-4D97-AF65-F5344CB8AC3E}">
        <p14:creationId xmlns:p14="http://schemas.microsoft.com/office/powerpoint/2010/main" val="2229054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94E4-F41B-4627-B5BF-B77088A4465F}"/>
              </a:ext>
            </a:extLst>
          </p:cNvPr>
          <p:cNvSpPr>
            <a:spLocks noGrp="1"/>
          </p:cNvSpPr>
          <p:nvPr>
            <p:ph type="title"/>
          </p:nvPr>
        </p:nvSpPr>
        <p:spPr/>
        <p:txBody>
          <a:bodyPr/>
          <a:lstStyle/>
          <a:p>
            <a:r>
              <a:rPr lang="en-US" dirty="0"/>
              <a:t>Soft State or Stateless?</a:t>
            </a:r>
          </a:p>
        </p:txBody>
      </p:sp>
      <p:sp>
        <p:nvSpPr>
          <p:cNvPr id="3" name="Content Placeholder 2">
            <a:extLst>
              <a:ext uri="{FF2B5EF4-FFF2-40B4-BE49-F238E27FC236}">
                <a16:creationId xmlns:a16="http://schemas.microsoft.com/office/drawing/2014/main" id="{DE20B71D-1FF3-4454-8235-E5B2C6195B32}"/>
              </a:ext>
            </a:extLst>
          </p:cNvPr>
          <p:cNvSpPr>
            <a:spLocks noGrp="1"/>
          </p:cNvSpPr>
          <p:nvPr>
            <p:ph idx="1"/>
          </p:nvPr>
        </p:nvSpPr>
        <p:spPr/>
        <p:txBody>
          <a:bodyPr>
            <a:normAutofit fontScale="92500"/>
          </a:bodyPr>
          <a:lstStyle/>
          <a:p>
            <a:r>
              <a:rPr lang="en-US" dirty="0"/>
              <a:t>The terms are synonyms.  A stateless server might still have local file, local data.  </a:t>
            </a:r>
          </a:p>
          <a:p>
            <a:r>
              <a:rPr lang="en-US" dirty="0"/>
              <a:t>In fact it is just a program running on a Linux image!  </a:t>
            </a:r>
          </a:p>
          <a:p>
            <a:endParaRPr lang="en-US" dirty="0"/>
          </a:p>
          <a:p>
            <a:r>
              <a:rPr lang="en-US" dirty="0"/>
              <a:t>So what makes it “stateless”?</a:t>
            </a:r>
          </a:p>
          <a:p>
            <a:pPr>
              <a:buFont typeface="Wingdings" panose="05000000000000000000" pitchFamily="2" charset="2"/>
              <a:buChar char="Ø"/>
            </a:pPr>
            <a:r>
              <a:rPr lang="en-US" dirty="0"/>
              <a:t>  All the data it holds locally can be discarded safely, e.g. to make room for</a:t>
            </a:r>
            <a:br>
              <a:rPr lang="en-US" dirty="0"/>
            </a:br>
            <a:r>
              <a:rPr lang="en-US" dirty="0"/>
              <a:t>    other data, or after a crash (we can restart in a clean state).  </a:t>
            </a:r>
          </a:p>
          <a:p>
            <a:pPr>
              <a:buFont typeface="Wingdings" panose="05000000000000000000" pitchFamily="2" charset="2"/>
              <a:buChar char="Ø"/>
            </a:pPr>
            <a:r>
              <a:rPr lang="en-US" dirty="0"/>
              <a:t>  The term “soft state” captures the idea that we can regenerate needed data</a:t>
            </a:r>
            <a:br>
              <a:rPr lang="en-US" dirty="0"/>
            </a:br>
            <a:r>
              <a:rPr lang="en-US" dirty="0"/>
              <a:t>    from databases and other </a:t>
            </a:r>
            <a:r>
              <a:rPr lang="en-US" dirty="0" err="1"/>
              <a:t>stateful</a:t>
            </a:r>
            <a:r>
              <a:rPr lang="en-US" dirty="0"/>
              <a:t> services.  (Those have “hard state”)</a:t>
            </a:r>
          </a:p>
          <a:p>
            <a:pPr>
              <a:buFont typeface="Wingdings" panose="05000000000000000000" pitchFamily="2" charset="2"/>
              <a:buChar char="Ø"/>
            </a:pPr>
            <a:endParaRPr lang="en-US" dirty="0"/>
          </a:p>
        </p:txBody>
      </p:sp>
      <p:sp>
        <p:nvSpPr>
          <p:cNvPr id="4" name="Footer Placeholder 3">
            <a:extLst>
              <a:ext uri="{FF2B5EF4-FFF2-40B4-BE49-F238E27FC236}">
                <a16:creationId xmlns:a16="http://schemas.microsoft.com/office/drawing/2014/main" id="{95A8228D-B425-46F7-BD1C-228D9A6EBE24}"/>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B993290-F468-498B-9058-B2C5C1E4511E}"/>
              </a:ext>
            </a:extLst>
          </p:cNvPr>
          <p:cNvSpPr>
            <a:spLocks noGrp="1"/>
          </p:cNvSpPr>
          <p:nvPr>
            <p:ph type="sldNum" sz="quarter" idx="12"/>
          </p:nvPr>
        </p:nvSpPr>
        <p:spPr/>
        <p:txBody>
          <a:bodyPr/>
          <a:lstStyle/>
          <a:p>
            <a:fld id="{3C974458-8A97-4835-BF79-1FB6D7856C21}" type="slidenum">
              <a:rPr lang="en-US" smtClean="0"/>
              <a:t>6</a:t>
            </a:fld>
            <a:endParaRPr lang="en-US"/>
          </a:p>
        </p:txBody>
      </p:sp>
      <p:sp>
        <p:nvSpPr>
          <p:cNvPr id="6" name="TextBox 5">
            <a:extLst>
              <a:ext uri="{FF2B5EF4-FFF2-40B4-BE49-F238E27FC236}">
                <a16:creationId xmlns:a16="http://schemas.microsoft.com/office/drawing/2014/main" id="{3176F631-D45C-4919-B9AB-BE7BDB499B53}"/>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1185942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1DF33-15EE-44A7-8A1D-BA2305A724A9}"/>
              </a:ext>
            </a:extLst>
          </p:cNvPr>
          <p:cNvSpPr>
            <a:spLocks noGrp="1"/>
          </p:cNvSpPr>
          <p:nvPr>
            <p:ph type="title"/>
          </p:nvPr>
        </p:nvSpPr>
        <p:spPr/>
        <p:txBody>
          <a:bodyPr/>
          <a:lstStyle/>
          <a:p>
            <a:r>
              <a:rPr lang="en-US" dirty="0"/>
              <a:t>James Hamilton’s Three R’s</a:t>
            </a:r>
          </a:p>
        </p:txBody>
      </p:sp>
      <p:sp>
        <p:nvSpPr>
          <p:cNvPr id="3" name="Content Placeholder 2">
            <a:extLst>
              <a:ext uri="{FF2B5EF4-FFF2-40B4-BE49-F238E27FC236}">
                <a16:creationId xmlns:a16="http://schemas.microsoft.com/office/drawing/2014/main" id="{1A6AA5FD-CB60-42C1-9687-D6503777ED9E}"/>
              </a:ext>
            </a:extLst>
          </p:cNvPr>
          <p:cNvSpPr>
            <a:spLocks noGrp="1"/>
          </p:cNvSpPr>
          <p:nvPr>
            <p:ph idx="1"/>
          </p:nvPr>
        </p:nvSpPr>
        <p:spPr/>
        <p:txBody>
          <a:bodyPr/>
          <a:lstStyle/>
          <a:p>
            <a:r>
              <a:rPr lang="en-US" dirty="0"/>
              <a:t>James is a world expert on massive datacenters</a:t>
            </a:r>
          </a:p>
          <a:p>
            <a:r>
              <a:rPr lang="en-US" dirty="0"/>
              <a:t/>
            </a:r>
            <a:br>
              <a:rPr lang="en-US" dirty="0"/>
            </a:br>
            <a:r>
              <a:rPr lang="en-US" dirty="0"/>
              <a:t>His </a:t>
            </a:r>
            <a:r>
              <a:rPr lang="en-US" dirty="0" err="1"/>
              <a:t>speciality</a:t>
            </a:r>
            <a:r>
              <a:rPr lang="en-US" dirty="0"/>
              <a:t>: hands-off self-management solutions.  Nobody wants to rush back to work at 3am to reboot an application.</a:t>
            </a:r>
          </a:p>
          <a:p>
            <a:endParaRPr lang="en-US" dirty="0"/>
          </a:p>
          <a:p>
            <a:r>
              <a:rPr lang="en-US" dirty="0"/>
              <a:t>So cloud systems </a:t>
            </a:r>
            <a:r>
              <a:rPr lang="en-US" i="1" dirty="0"/>
              <a:t>monitor themselves</a:t>
            </a:r>
            <a:r>
              <a:rPr lang="en-US" dirty="0"/>
              <a:t>, watching for anything strange.</a:t>
            </a:r>
          </a:p>
          <a:p>
            <a:pPr>
              <a:buFont typeface="Wingdings" panose="05000000000000000000" pitchFamily="2" charset="2"/>
              <a:buChar char="Ø"/>
            </a:pPr>
            <a:r>
              <a:rPr lang="en-US" dirty="0"/>
              <a:t>  The three R’s: If something goes wrong, </a:t>
            </a:r>
            <a:r>
              <a:rPr lang="en-US" u="sng" dirty="0"/>
              <a:t>R</a:t>
            </a:r>
            <a:r>
              <a:rPr lang="en-US" dirty="0"/>
              <a:t>eboot.  If that doesn’t work, </a:t>
            </a:r>
            <a:br>
              <a:rPr lang="en-US" dirty="0"/>
            </a:br>
            <a:r>
              <a:rPr lang="en-US" dirty="0"/>
              <a:t>    </a:t>
            </a:r>
            <a:r>
              <a:rPr lang="en-US" u="sng" dirty="0"/>
              <a:t>R</a:t>
            </a:r>
            <a:r>
              <a:rPr lang="en-US" dirty="0"/>
              <a:t>eimage the whole computer.  And if it still fails, </a:t>
            </a:r>
            <a:r>
              <a:rPr lang="en-US" u="sng" dirty="0"/>
              <a:t>R</a:t>
            </a:r>
            <a:r>
              <a:rPr lang="en-US" dirty="0"/>
              <a:t>eplace it.</a:t>
            </a:r>
          </a:p>
        </p:txBody>
      </p:sp>
      <p:sp>
        <p:nvSpPr>
          <p:cNvPr id="4" name="Footer Placeholder 3">
            <a:extLst>
              <a:ext uri="{FF2B5EF4-FFF2-40B4-BE49-F238E27FC236}">
                <a16:creationId xmlns:a16="http://schemas.microsoft.com/office/drawing/2014/main" id="{3EC007A8-C77A-47EB-93E4-B6AEEDE89DD0}"/>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703B56A2-A8C0-4184-BBBA-3A1587744413}"/>
              </a:ext>
            </a:extLst>
          </p:cNvPr>
          <p:cNvSpPr>
            <a:spLocks noGrp="1"/>
          </p:cNvSpPr>
          <p:nvPr>
            <p:ph type="sldNum" sz="quarter" idx="12"/>
          </p:nvPr>
        </p:nvSpPr>
        <p:spPr/>
        <p:txBody>
          <a:bodyPr/>
          <a:lstStyle/>
          <a:p>
            <a:fld id="{3C974458-8A97-4835-BF79-1FB6D7856C21}" type="slidenum">
              <a:rPr lang="en-US" smtClean="0"/>
              <a:t>7</a:t>
            </a:fld>
            <a:endParaRPr lang="en-US"/>
          </a:p>
        </p:txBody>
      </p:sp>
      <p:pic>
        <p:nvPicPr>
          <p:cNvPr id="6" name="Picture 5">
            <a:extLst>
              <a:ext uri="{FF2B5EF4-FFF2-40B4-BE49-F238E27FC236}">
                <a16:creationId xmlns:a16="http://schemas.microsoft.com/office/drawing/2014/main" id="{4D546965-C3A4-4AA6-BFC8-BCEFFDC870D0}"/>
              </a:ext>
            </a:extLst>
          </p:cNvPr>
          <p:cNvPicPr>
            <a:picLocks noChangeAspect="1"/>
          </p:cNvPicPr>
          <p:nvPr/>
        </p:nvPicPr>
        <p:blipFill>
          <a:blip r:embed="rId3"/>
          <a:stretch>
            <a:fillRect/>
          </a:stretch>
        </p:blipFill>
        <p:spPr>
          <a:xfrm>
            <a:off x="8942916" y="789096"/>
            <a:ext cx="2381250" cy="1924050"/>
          </a:xfrm>
          <a:prstGeom prst="rect">
            <a:avLst/>
          </a:prstGeom>
        </p:spPr>
      </p:pic>
      <p:sp>
        <p:nvSpPr>
          <p:cNvPr id="7" name="TextBox 6">
            <a:extLst>
              <a:ext uri="{FF2B5EF4-FFF2-40B4-BE49-F238E27FC236}">
                <a16:creationId xmlns:a16="http://schemas.microsoft.com/office/drawing/2014/main" id="{151BA344-CCBC-4251-9F65-72DC0BB3612A}"/>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732044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C03C2-CBF7-4AEB-9BF2-D988A41E046A}"/>
              </a:ext>
            </a:extLst>
          </p:cNvPr>
          <p:cNvSpPr>
            <a:spLocks noGrp="1"/>
          </p:cNvSpPr>
          <p:nvPr>
            <p:ph type="title"/>
          </p:nvPr>
        </p:nvSpPr>
        <p:spPr/>
        <p:txBody>
          <a:bodyPr/>
          <a:lstStyle/>
          <a:p>
            <a:r>
              <a:rPr lang="en-US" dirty="0"/>
              <a:t>Formula for High Availability</a:t>
            </a:r>
          </a:p>
        </p:txBody>
      </p:sp>
      <p:sp>
        <p:nvSpPr>
          <p:cNvPr id="3" name="Content Placeholder 2">
            <a:extLst>
              <a:ext uri="{FF2B5EF4-FFF2-40B4-BE49-F238E27FC236}">
                <a16:creationId xmlns:a16="http://schemas.microsoft.com/office/drawing/2014/main" id="{6F3E76A1-32F0-4F7B-9802-AD16261D0AEF}"/>
              </a:ext>
            </a:extLst>
          </p:cNvPr>
          <p:cNvSpPr>
            <a:spLocks noGrp="1"/>
          </p:cNvSpPr>
          <p:nvPr>
            <p:ph idx="1"/>
          </p:nvPr>
        </p:nvSpPr>
        <p:spPr/>
        <p:txBody>
          <a:bodyPr/>
          <a:lstStyle/>
          <a:p>
            <a:r>
              <a:rPr lang="en-US" dirty="0"/>
              <a:t>Your browser sends web requests, but never trusts that they were received</a:t>
            </a:r>
          </a:p>
          <a:p>
            <a:r>
              <a:rPr lang="en-US" dirty="0"/>
              <a:t>If the server it was connected to dies, the TCP connection breaks and this</a:t>
            </a:r>
            <a:br>
              <a:rPr lang="en-US" dirty="0"/>
            </a:br>
            <a:r>
              <a:rPr lang="en-US" dirty="0"/>
              <a:t>resets the HTTP or HTTPS session.  The browser just resubmits the page </a:t>
            </a:r>
            <a:br>
              <a:rPr lang="en-US" dirty="0"/>
            </a:br>
            <a:r>
              <a:rPr lang="en-US" dirty="0"/>
              <a:t>(or for some classes of requests, gives a “server timed out” error)</a:t>
            </a:r>
          </a:p>
          <a:p>
            <a:r>
              <a:rPr lang="en-US" dirty="0"/>
              <a:t>On the Amazon side, the system monitors various health metrics, automatically, for all tier-one servers.</a:t>
            </a:r>
          </a:p>
          <a:p>
            <a:r>
              <a:rPr lang="en-US" dirty="0"/>
              <a:t>If a server seems unhealthy, it uses Jim’s three R’s to automatically fix it.</a:t>
            </a:r>
          </a:p>
        </p:txBody>
      </p:sp>
      <p:sp>
        <p:nvSpPr>
          <p:cNvPr id="4" name="Footer Placeholder 3">
            <a:extLst>
              <a:ext uri="{FF2B5EF4-FFF2-40B4-BE49-F238E27FC236}">
                <a16:creationId xmlns:a16="http://schemas.microsoft.com/office/drawing/2014/main" id="{1F680603-07C9-4810-96E3-06F8087CD92F}"/>
              </a:ext>
            </a:extLst>
          </p:cNvPr>
          <p:cNvSpPr>
            <a:spLocks noGrp="1"/>
          </p:cNvSpPr>
          <p:nvPr>
            <p:ph type="ftr" sz="quarter" idx="11"/>
          </p:nvPr>
        </p:nvSpPr>
        <p:spPr/>
        <p:txBody>
          <a:bodyPr/>
          <a:lstStyle/>
          <a:p>
            <a:r>
              <a:rPr lang="en-US"/>
              <a:t>http://www.cs.cornell.edu/courses/cs5412/2018sp</a:t>
            </a:r>
          </a:p>
        </p:txBody>
      </p:sp>
      <p:sp>
        <p:nvSpPr>
          <p:cNvPr id="5" name="Slide Number Placeholder 4">
            <a:extLst>
              <a:ext uri="{FF2B5EF4-FFF2-40B4-BE49-F238E27FC236}">
                <a16:creationId xmlns:a16="http://schemas.microsoft.com/office/drawing/2014/main" id="{8BFBD828-03F8-491D-9949-950A72AA7A17}"/>
              </a:ext>
            </a:extLst>
          </p:cNvPr>
          <p:cNvSpPr>
            <a:spLocks noGrp="1"/>
          </p:cNvSpPr>
          <p:nvPr>
            <p:ph type="sldNum" sz="quarter" idx="12"/>
          </p:nvPr>
        </p:nvSpPr>
        <p:spPr/>
        <p:txBody>
          <a:bodyPr/>
          <a:lstStyle/>
          <a:p>
            <a:fld id="{3C974458-8A97-4835-BF79-1FB6D7856C21}" type="slidenum">
              <a:rPr lang="en-US" smtClean="0"/>
              <a:t>8</a:t>
            </a:fld>
            <a:endParaRPr lang="en-US"/>
          </a:p>
        </p:txBody>
      </p:sp>
      <p:sp>
        <p:nvSpPr>
          <p:cNvPr id="6" name="TextBox 5">
            <a:extLst>
              <a:ext uri="{FF2B5EF4-FFF2-40B4-BE49-F238E27FC236}">
                <a16:creationId xmlns:a16="http://schemas.microsoft.com/office/drawing/2014/main" id="{D79A26AA-1B74-42A8-A565-EBDDA7DD8611}"/>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3627163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7D42A-A169-4F93-93E9-5682A2522208}"/>
              </a:ext>
            </a:extLst>
          </p:cNvPr>
          <p:cNvSpPr>
            <a:spLocks noGrp="1"/>
          </p:cNvSpPr>
          <p:nvPr>
            <p:ph type="title"/>
          </p:nvPr>
        </p:nvSpPr>
        <p:spPr/>
        <p:txBody>
          <a:bodyPr/>
          <a:lstStyle/>
          <a:p>
            <a:r>
              <a:rPr lang="en-US" dirty="0"/>
              <a:t>Back to CAP</a:t>
            </a:r>
          </a:p>
        </p:txBody>
      </p:sp>
      <p:sp>
        <p:nvSpPr>
          <p:cNvPr id="3" name="Content Placeholder 2">
            <a:extLst>
              <a:ext uri="{FF2B5EF4-FFF2-40B4-BE49-F238E27FC236}">
                <a16:creationId xmlns:a16="http://schemas.microsoft.com/office/drawing/2014/main" id="{EED65101-75ED-40FE-824C-50571F530046}"/>
              </a:ext>
            </a:extLst>
          </p:cNvPr>
          <p:cNvSpPr>
            <a:spLocks noGrp="1"/>
          </p:cNvSpPr>
          <p:nvPr>
            <p:ph idx="1"/>
          </p:nvPr>
        </p:nvSpPr>
        <p:spPr/>
        <p:txBody>
          <a:bodyPr>
            <a:normAutofit/>
          </a:bodyPr>
          <a:lstStyle/>
          <a:p>
            <a:r>
              <a:rPr lang="en-US" dirty="0"/>
              <a:t>… So a highly available system, for Eric Brewer, is one with a large </a:t>
            </a:r>
            <a:br>
              <a:rPr lang="en-US" dirty="0"/>
            </a:br>
            <a:r>
              <a:rPr lang="en-US" dirty="0"/>
              <a:t>number of tier-one servers that are all interchangeable</a:t>
            </a:r>
          </a:p>
          <a:p>
            <a:r>
              <a:rPr lang="en-US" dirty="0"/>
              <a:t>Your browser connects (or reconnects), and for HTTPS, also exchanges </a:t>
            </a:r>
            <a:br>
              <a:rPr lang="en-US" dirty="0"/>
            </a:br>
            <a:r>
              <a:rPr lang="en-US" dirty="0"/>
              <a:t>security credentials and constructs a secret session key to encrypt data</a:t>
            </a:r>
          </a:p>
          <a:p>
            <a:pPr>
              <a:buFont typeface="Wingdings" panose="05000000000000000000" pitchFamily="2" charset="2"/>
              <a:buChar char="Ø"/>
            </a:pPr>
            <a:r>
              <a:rPr lang="en-US" dirty="0"/>
              <a:t>  On initial connection, it then sends the “cookie” for this site.</a:t>
            </a:r>
          </a:p>
          <a:p>
            <a:pPr>
              <a:buFont typeface="Wingdings" panose="05000000000000000000" pitchFamily="2" charset="2"/>
              <a:buChar char="Ø"/>
            </a:pPr>
            <a:r>
              <a:rPr lang="en-US" dirty="0"/>
              <a:t>  Any request can be sent to any server, and most can be reissued.</a:t>
            </a:r>
          </a:p>
          <a:p>
            <a:pPr>
              <a:buFont typeface="Wingdings" panose="05000000000000000000" pitchFamily="2" charset="2"/>
              <a:buChar char="Ø"/>
            </a:pPr>
            <a:r>
              <a:rPr lang="en-US" dirty="0"/>
              <a:t>  A request that has the identical “effect” on datacenter state if reissued, </a:t>
            </a:r>
            <a:br>
              <a:rPr lang="en-US" dirty="0"/>
            </a:br>
            <a:r>
              <a:rPr lang="en-US" dirty="0"/>
              <a:t>    is “idempotent” even if the </a:t>
            </a:r>
            <a:r>
              <a:rPr lang="en-US" u="sng" dirty="0"/>
              <a:t>client</a:t>
            </a:r>
            <a:r>
              <a:rPr lang="en-US" dirty="0"/>
              <a:t> sees slightly different responses.</a:t>
            </a:r>
          </a:p>
        </p:txBody>
      </p:sp>
      <p:sp>
        <p:nvSpPr>
          <p:cNvPr id="4" name="Footer Placeholder 3">
            <a:extLst>
              <a:ext uri="{FF2B5EF4-FFF2-40B4-BE49-F238E27FC236}">
                <a16:creationId xmlns:a16="http://schemas.microsoft.com/office/drawing/2014/main" id="{F6A3A2FA-985A-4CB1-AA11-0C9A94924148}"/>
              </a:ext>
            </a:extLst>
          </p:cNvPr>
          <p:cNvSpPr>
            <a:spLocks noGrp="1"/>
          </p:cNvSpPr>
          <p:nvPr>
            <p:ph type="ftr" sz="quarter" idx="11"/>
          </p:nvPr>
        </p:nvSpPr>
        <p:spPr/>
        <p:txBody>
          <a:bodyPr/>
          <a:lstStyle/>
          <a:p>
            <a:r>
              <a:rPr lang="en-US" dirty="0"/>
              <a:t>http://www.cs.cornell.edu/courses/cs5412/2018sp</a:t>
            </a:r>
          </a:p>
        </p:txBody>
      </p:sp>
      <p:sp>
        <p:nvSpPr>
          <p:cNvPr id="5" name="Slide Number Placeholder 4">
            <a:extLst>
              <a:ext uri="{FF2B5EF4-FFF2-40B4-BE49-F238E27FC236}">
                <a16:creationId xmlns:a16="http://schemas.microsoft.com/office/drawing/2014/main" id="{4A7584FA-5030-45C4-BA6C-A45DAEC6522D}"/>
              </a:ext>
            </a:extLst>
          </p:cNvPr>
          <p:cNvSpPr>
            <a:spLocks noGrp="1"/>
          </p:cNvSpPr>
          <p:nvPr>
            <p:ph type="sldNum" sz="quarter" idx="12"/>
          </p:nvPr>
        </p:nvSpPr>
        <p:spPr/>
        <p:txBody>
          <a:bodyPr/>
          <a:lstStyle/>
          <a:p>
            <a:fld id="{3C974458-8A97-4835-BF79-1FB6D7856C21}" type="slidenum">
              <a:rPr lang="en-US" smtClean="0"/>
              <a:t>9</a:t>
            </a:fld>
            <a:endParaRPr lang="en-US"/>
          </a:p>
        </p:txBody>
      </p:sp>
      <p:pic>
        <p:nvPicPr>
          <p:cNvPr id="6" name="Picture 5">
            <a:extLst>
              <a:ext uri="{FF2B5EF4-FFF2-40B4-BE49-F238E27FC236}">
                <a16:creationId xmlns:a16="http://schemas.microsoft.com/office/drawing/2014/main" id="{1F853907-0895-464E-A9BE-9ACFE7A983D5}"/>
              </a:ext>
            </a:extLst>
          </p:cNvPr>
          <p:cNvPicPr>
            <a:picLocks noChangeAspect="1"/>
          </p:cNvPicPr>
          <p:nvPr/>
        </p:nvPicPr>
        <p:blipFill>
          <a:blip r:embed="rId3"/>
          <a:stretch>
            <a:fillRect/>
          </a:stretch>
        </p:blipFill>
        <p:spPr>
          <a:xfrm>
            <a:off x="10211077" y="124406"/>
            <a:ext cx="1428750" cy="2000250"/>
          </a:xfrm>
          <a:prstGeom prst="rect">
            <a:avLst/>
          </a:prstGeom>
        </p:spPr>
      </p:pic>
      <p:sp>
        <p:nvSpPr>
          <p:cNvPr id="7" name="TextBox 6">
            <a:extLst>
              <a:ext uri="{FF2B5EF4-FFF2-40B4-BE49-F238E27FC236}">
                <a16:creationId xmlns:a16="http://schemas.microsoft.com/office/drawing/2014/main" id="{1A952607-4975-4337-8732-17EA824EA5EF}"/>
              </a:ext>
            </a:extLst>
          </p:cNvPr>
          <p:cNvSpPr txBox="1"/>
          <p:nvPr/>
        </p:nvSpPr>
        <p:spPr>
          <a:xfrm>
            <a:off x="238539" y="6309360"/>
            <a:ext cx="5049078" cy="369332"/>
          </a:xfrm>
          <a:prstGeom prst="rect">
            <a:avLst/>
          </a:prstGeom>
          <a:noFill/>
        </p:spPr>
        <p:txBody>
          <a:bodyPr wrap="square" rtlCol="0">
            <a:spAutoFit/>
          </a:bodyPr>
          <a:lstStyle/>
          <a:p>
            <a:r>
              <a:rPr lang="en-US" dirty="0"/>
              <a:t>Drill down: CAP </a:t>
            </a:r>
            <a:r>
              <a:rPr lang="en-US" b="1" dirty="0"/>
              <a:t>A</a:t>
            </a:r>
            <a:r>
              <a:rPr lang="en-US" dirty="0"/>
              <a:t>vailability</a:t>
            </a:r>
          </a:p>
        </p:txBody>
      </p:sp>
    </p:spTree>
    <p:extLst>
      <p:ext uri="{BB962C8B-B14F-4D97-AF65-F5344CB8AC3E}">
        <p14:creationId xmlns:p14="http://schemas.microsoft.com/office/powerpoint/2010/main" val="17976105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1896</TotalTime>
  <Words>5443</Words>
  <Application>Microsoft Office PowerPoint</Application>
  <PresentationFormat>Widescreen</PresentationFormat>
  <Paragraphs>770</Paragraphs>
  <Slides>59</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Calibri</vt:lpstr>
      <vt:lpstr>Symbol</vt:lpstr>
      <vt:lpstr>Tw Cen MT</vt:lpstr>
      <vt:lpstr>Tw Cen MT Condensed</vt:lpstr>
      <vt:lpstr>Wingdings</vt:lpstr>
      <vt:lpstr>Wingdings 3</vt:lpstr>
      <vt:lpstr>Integral</vt:lpstr>
      <vt:lpstr>CS 5412:  Tradeoffs in the Cloud</vt:lpstr>
      <vt:lpstr>We heard about CAP</vt:lpstr>
      <vt:lpstr>So… what’s CAP?</vt:lpstr>
      <vt:lpstr>Let us be precise</vt:lpstr>
      <vt:lpstr>How “available” is Amazon.com?</vt:lpstr>
      <vt:lpstr>Soft State or Stateless?</vt:lpstr>
      <vt:lpstr>James Hamilton’s Three R’s</vt:lpstr>
      <vt:lpstr>Formula for High Availability</vt:lpstr>
      <vt:lpstr>Back to CAP</vt:lpstr>
      <vt:lpstr>On to the “P”</vt:lpstr>
      <vt:lpstr>A and P are crucial properties</vt:lpstr>
      <vt:lpstr>Why Amazon won (after 2006)</vt:lpstr>
      <vt:lpstr>But we can’t always ignore consistency</vt:lpstr>
      <vt:lpstr>What is Consistency?</vt:lpstr>
      <vt:lpstr>What is Consistency?</vt:lpstr>
      <vt:lpstr>Consistency poses tough questions…</vt:lpstr>
      <vt:lpstr>Remainder of today’s lecture</vt:lpstr>
      <vt:lpstr>Lamport’s Causal Order</vt:lpstr>
      <vt:lpstr>How does he define causality?</vt:lpstr>
      <vt:lpstr>How does he define causality</vt:lpstr>
      <vt:lpstr>Notation for representing causality</vt:lpstr>
      <vt:lpstr>Tracking  A  B</vt:lpstr>
      <vt:lpstr>Developing a solution</vt:lpstr>
      <vt:lpstr>A space-time Diagram for this case</vt:lpstr>
      <vt:lpstr>A space-time Diagram for this case</vt:lpstr>
      <vt:lpstr>Aha!</vt:lpstr>
      <vt:lpstr>A space-time Diagram for this case</vt:lpstr>
      <vt:lpstr>We now have a cheap partial solution!</vt:lpstr>
      <vt:lpstr>A space-time Diagram for this case</vt:lpstr>
      <vt:lpstr>So…. Causal clocks only work in one direction.</vt:lpstr>
      <vt:lpstr>Aside: Vector Clocks Fix this Limitation</vt:lpstr>
      <vt:lpstr>Back to our real topic: Consistency</vt:lpstr>
      <vt:lpstr>What does this mean in English?</vt:lpstr>
      <vt:lpstr>Write this in Lamport’s Formalism</vt:lpstr>
      <vt:lpstr>More fun with Causality</vt:lpstr>
      <vt:lpstr>Consistent Cuts and Snapshots</vt:lpstr>
      <vt:lpstr>Consistent and inconsistent snapshot</vt:lpstr>
      <vt:lpstr>Consistent and inconsistent snapshot</vt:lpstr>
      <vt:lpstr>Consistent Snapshot</vt:lpstr>
      <vt:lpstr>Consistent Cuts and Snapshots</vt:lpstr>
      <vt:lpstr>Consistent Cuts and Snapshots</vt:lpstr>
      <vt:lpstr>Consistent Cuts and Snapshots</vt:lpstr>
      <vt:lpstr>A consistent Cut is like a photo</vt:lpstr>
      <vt:lpstr>Linearizability</vt:lpstr>
      <vt:lpstr>Transactional Properties</vt:lpstr>
      <vt:lpstr>In fact Eric was talking about Database consistency</vt:lpstr>
      <vt:lpstr>CAP in action (the Actual CAP Theorem)</vt:lpstr>
      <vt:lpstr>CAP in action (the Actual CAP Theorem)</vt:lpstr>
      <vt:lpstr>Life with Inconsistency</vt:lpstr>
      <vt:lpstr>Eventually, Sam has to Pay up!</vt:lpstr>
      <vt:lpstr>What a weird case!</vt:lpstr>
      <vt:lpstr>BASE Methodology</vt:lpstr>
      <vt:lpstr>BASE Methodology</vt:lpstr>
      <vt:lpstr>Is Base “wrong”?</vt:lpstr>
      <vt:lpstr>CAP “motivates” Base. And Base improves scalability!</vt:lpstr>
      <vt:lpstr>More concepts of consistency</vt:lpstr>
      <vt:lpstr>More concepts of consistency</vt:lpstr>
      <vt:lpstr>CAP is best viewed as “useful folklore”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106</cp:revision>
  <dcterms:created xsi:type="dcterms:W3CDTF">2017-12-19T18:11:25Z</dcterms:created>
  <dcterms:modified xsi:type="dcterms:W3CDTF">2018-03-09T19:27:26Z</dcterms:modified>
</cp:coreProperties>
</file>