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43"/>
  </p:notesMasterIdLst>
  <p:sldIdLst>
    <p:sldId id="256" r:id="rId2"/>
    <p:sldId id="257" r:id="rId3"/>
    <p:sldId id="295"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96"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Lst>
  <p:sldSz cx="9144000" cy="5143500" type="screen16x9"/>
  <p:notesSz cx="6858000" cy="9144000"/>
  <p:embeddedFontLst>
    <p:embeddedFont>
      <p:font typeface="Montserrat" panose="020B0604020202020204" charset="0"/>
      <p:regular r:id="rId44"/>
      <p:bold r:id="rId45"/>
      <p:italic r:id="rId46"/>
      <p:boldItalic r:id="rId47"/>
    </p:embeddedFont>
    <p:embeddedFont>
      <p:font typeface="Consolas" panose="020B0609020204030204" pitchFamily="49" charset="0"/>
      <p:regular r:id="rId48"/>
      <p:bold r:id="rId49"/>
      <p:italic r:id="rId50"/>
      <p:boldItalic r:id="rId51"/>
    </p:embeddedFont>
    <p:embeddedFont>
      <p:font typeface="Lato" panose="020B0604020202020204" charset="0"/>
      <p:regular r:id="rId52"/>
      <p:bold r:id="rId53"/>
      <p:italic r:id="rId54"/>
      <p:boldItalic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4" d="100"/>
          <a:sy n="144" d="100"/>
        </p:scale>
        <p:origin x="654"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font" Target="fonts/font9.fntdata"/><Relationship Id="rId6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2" name="Shape 13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Shape 1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0" name="Shape 20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Previous slides built a graph, but </a:t>
            </a:r>
            <a:r>
              <a:rPr lang="en" b="1"/>
              <a:t>did not</a:t>
            </a:r>
            <a:r>
              <a:rPr lang="en"/>
              <a:t> run code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Shape 2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6" name="Shape 20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You need to specify all placeholders on which the *subgraph you are using for your computation* depends.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Shape 2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2" name="Shape 21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Now, at this point we might be interested in invoking run() at different points in the graph. To facilitate this, we’re going to open a new scope for the tensorflow session (whereas before we were creating a one-shot session).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Shape 2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8" name="Shape 21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The whole point of having a dataflow representation is flexibility in choosing location. Tensorflow lets you do this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3" name="Shape 22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Shape 2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3" name="Shape 23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Devices don’t have to live on the same Node!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Shape 2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5" name="Shape 24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Shape 2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1" name="Shape 25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Shape 2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7" name="Shape 25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Shape 13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8" name="Shape 13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Shape 2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2" name="Shape 26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Shape 2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9" name="Shape 26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Shape 2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5" name="Shape 27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1" name="Shape 28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7" name="Shape 28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Shape 2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5" name="Shape 29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1" name="Shape 30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Shape 3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0" name="Shape 31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Shape 3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0" name="Shape 32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Shape 3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9" name="Shape 32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Shape 1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5" name="Shape 14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Shape 3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0" name="Shape 34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Shape 3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9" name="Shape 34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Shape 3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0" name="Shape 36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Shape 3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5" name="Shape 36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Distributed Master: compiles the graph, including specialization.  Think of it kind of like a query optimizer, but honestly it’s really an impoverished compiler</a:t>
            </a:r>
            <a:endParaRPr/>
          </a:p>
          <a:p>
            <a:pPr marL="0" lvl="0" indent="0">
              <a:spcBef>
                <a:spcPts val="0"/>
              </a:spcBef>
              <a:spcAft>
                <a:spcPts val="0"/>
              </a:spcAft>
              <a:buNone/>
            </a:pPr>
            <a:r>
              <a:rPr lang="en"/>
              <a:t>Dataflow executor: the scheduler and coordinator, responsible for invoking kernels on various devices.</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Shape 3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2" name="Shape 37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Shape 3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8" name="Shape 37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Remember, we’re really looking for the overhead caused by generality here.  TF is pretty close to Torch, because it shares the same kernels. This shows us that TensorFlow does not suffer significant slowdown compared to a system whose core operations are the same but whose configuration is baked in.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Shape 3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4" name="Shape 38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MXNet is a deep-learning specific distributed library.  TensorFlow isn’t much faster, but it’s *much* more general, so we should be happy that it’s even a little faster.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Shape 3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0" name="Shape 39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4" name="Shape 15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Shape 1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9" name="Shape 15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Shape 1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6" name="Shape 16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Shape 1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7" name="Shape 17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Shape 1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3" name="Shape 18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Shape 1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8" name="Shape 18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Shape 10"/>
          <p:cNvSpPr/>
          <p:nvPr/>
        </p:nvSpPr>
        <p:spPr>
          <a:xfrm rot="5400000">
            <a:off x="7500300" y="505"/>
            <a:ext cx="1643700" cy="1643700"/>
          </a:xfrm>
          <a:prstGeom prst="diagStripe">
            <a:avLst>
              <a:gd name="adj" fmla="val 0"/>
            </a:avLst>
          </a:prstGeom>
          <a:solidFill>
            <a:schemeClr val="lt1">
              <a:alpha val="303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nvGrpSpPr>
          <p:cNvPr id="11" name="Shape 11"/>
          <p:cNvGrpSpPr/>
          <p:nvPr/>
        </p:nvGrpSpPr>
        <p:grpSpPr>
          <a:xfrm>
            <a:off x="0" y="490"/>
            <a:ext cx="5153705" cy="5134399"/>
            <a:chOff x="0" y="75"/>
            <a:chExt cx="5153705" cy="5152950"/>
          </a:xfrm>
        </p:grpSpPr>
        <p:sp>
          <p:nvSpPr>
            <p:cNvPr id="12" name="Shape 12"/>
            <p:cNvSpPr/>
            <p:nvPr/>
          </p:nvSpPr>
          <p:spPr>
            <a:xfrm rot="-5400000">
              <a:off x="455" y="-225"/>
              <a:ext cx="5152800" cy="5153700"/>
            </a:xfrm>
            <a:prstGeom prst="diagStripe">
              <a:avLst>
                <a:gd name="adj" fmla="val 50000"/>
              </a:avLst>
            </a:prstGeom>
            <a:solidFill>
              <a:schemeClr val="lt1">
                <a:alpha val="303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 name="Shape 13"/>
            <p:cNvSpPr/>
            <p:nvPr/>
          </p:nvSpPr>
          <p:spPr>
            <a:xfrm rot="-5400000">
              <a:off x="150" y="1145825"/>
              <a:ext cx="3996600" cy="3996900"/>
            </a:xfrm>
            <a:prstGeom prst="diagStripe">
              <a:avLst>
                <a:gd name="adj" fmla="val 58774"/>
              </a:avLst>
            </a:prstGeom>
            <a:solidFill>
              <a:schemeClr val="lt1">
                <a:alpha val="303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 name="Shape 14"/>
            <p:cNvSpPr/>
            <p:nvPr/>
          </p:nvSpPr>
          <p:spPr>
            <a:xfrm rot="-5400000">
              <a:off x="1646" y="-75"/>
              <a:ext cx="2299800" cy="23001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 name="Shape 15"/>
            <p:cNvSpPr/>
            <p:nvPr/>
          </p:nvSpPr>
          <p:spPr>
            <a:xfrm flipH="1">
              <a:off x="652821" y="590035"/>
              <a:ext cx="2300100" cy="2299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16" name="Shape 16"/>
          <p:cNvSpPr txBox="1">
            <a:spLocks noGrp="1"/>
          </p:cNvSpPr>
          <p:nvPr>
            <p:ph type="ctrTitle"/>
          </p:nvPr>
        </p:nvSpPr>
        <p:spPr>
          <a:xfrm>
            <a:off x="3537150" y="1578400"/>
            <a:ext cx="5017500" cy="1578900"/>
          </a:xfrm>
          <a:prstGeom prst="rect">
            <a:avLst/>
          </a:prstGeom>
        </p:spPr>
        <p:txBody>
          <a:bodyPr spcFirstLastPara="1" wrap="square" lIns="91425" tIns="91425" rIns="91425" bIns="91425" anchor="t" anchorCtr="0"/>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17" name="Shape 17"/>
          <p:cNvSpPr txBox="1">
            <a:spLocks noGrp="1"/>
          </p:cNvSpPr>
          <p:nvPr>
            <p:ph type="subTitle" idx="1"/>
          </p:nvPr>
        </p:nvSpPr>
        <p:spPr>
          <a:xfrm>
            <a:off x="5083950" y="3924925"/>
            <a:ext cx="3470700" cy="506100"/>
          </a:xfrm>
          <a:prstGeom prst="rect">
            <a:avLst/>
          </a:prstGeom>
        </p:spPr>
        <p:txBody>
          <a:bodyPr spcFirstLastPara="1" wrap="square" lIns="91425" tIns="91425" rIns="91425" bIns="91425" anchor="t" anchorCtr="0"/>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a:endParaRPr/>
          </a:p>
        </p:txBody>
      </p:sp>
      <p:sp>
        <p:nvSpPr>
          <p:cNvPr id="18" name="Shape 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5"/>
        <p:cNvGrpSpPr/>
        <p:nvPr/>
      </p:nvGrpSpPr>
      <p:grpSpPr>
        <a:xfrm>
          <a:off x="0" y="0"/>
          <a:ext cx="0" cy="0"/>
          <a:chOff x="0" y="0"/>
          <a:chExt cx="0" cy="0"/>
        </a:xfrm>
      </p:grpSpPr>
      <p:grpSp>
        <p:nvGrpSpPr>
          <p:cNvPr id="106" name="Shape 106"/>
          <p:cNvGrpSpPr/>
          <p:nvPr/>
        </p:nvGrpSpPr>
        <p:grpSpPr>
          <a:xfrm>
            <a:off x="4406400" y="0"/>
            <a:ext cx="4737600" cy="5143065"/>
            <a:chOff x="4406400" y="0"/>
            <a:chExt cx="4737600" cy="5143065"/>
          </a:xfrm>
        </p:grpSpPr>
        <p:sp>
          <p:nvSpPr>
            <p:cNvPr id="107" name="Shape 107"/>
            <p:cNvSpPr/>
            <p:nvPr/>
          </p:nvSpPr>
          <p:spPr>
            <a:xfrm rot="5400000">
              <a:off x="4408200" y="-1800"/>
              <a:ext cx="4734000" cy="4737600"/>
            </a:xfrm>
            <a:prstGeom prst="diagStripe">
              <a:avLst>
                <a:gd name="adj" fmla="val 49469"/>
              </a:avLst>
            </a:prstGeom>
            <a:solidFill>
              <a:schemeClr val="lt1">
                <a:alpha val="346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8" name="Shape 108"/>
            <p:cNvSpPr/>
            <p:nvPr/>
          </p:nvSpPr>
          <p:spPr>
            <a:xfrm rot="5400000">
              <a:off x="4841125" y="5700"/>
              <a:ext cx="4298100" cy="4286700"/>
            </a:xfrm>
            <a:prstGeom prst="diagStripe">
              <a:avLst>
                <a:gd name="adj" fmla="val 0"/>
              </a:avLst>
            </a:prstGeom>
            <a:solidFill>
              <a:schemeClr val="lt1">
                <a:alpha val="346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9" name="Shape 109"/>
            <p:cNvSpPr/>
            <p:nvPr/>
          </p:nvSpPr>
          <p:spPr>
            <a:xfrm rot="-5400000">
              <a:off x="5618399" y="123646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0" name="Shape 110"/>
            <p:cNvSpPr/>
            <p:nvPr/>
          </p:nvSpPr>
          <p:spPr>
            <a:xfrm flipH="1">
              <a:off x="5849857" y="14439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1" name="Shape 111"/>
            <p:cNvSpPr/>
            <p:nvPr/>
          </p:nvSpPr>
          <p:spPr>
            <a:xfrm rot="-5400000">
              <a:off x="5987081" y="24694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2" name="Shape 112"/>
            <p:cNvSpPr/>
            <p:nvPr/>
          </p:nvSpPr>
          <p:spPr>
            <a:xfrm flipH="1">
              <a:off x="6222115" y="267695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3" name="Shape 113"/>
            <p:cNvSpPr/>
            <p:nvPr/>
          </p:nvSpPr>
          <p:spPr>
            <a:xfrm rot="-5400000">
              <a:off x="6675341" y="186201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4" name="Shape 114"/>
            <p:cNvSpPr/>
            <p:nvPr/>
          </p:nvSpPr>
          <p:spPr>
            <a:xfrm flipH="1">
              <a:off x="6908099" y="2069505"/>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5" name="Shape 115"/>
            <p:cNvSpPr/>
            <p:nvPr/>
          </p:nvSpPr>
          <p:spPr>
            <a:xfrm rot="-5400000">
              <a:off x="6861141" y="247781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6" name="Shape 116"/>
            <p:cNvSpPr/>
            <p:nvPr/>
          </p:nvSpPr>
          <p:spPr>
            <a:xfrm flipH="1">
              <a:off x="7965266" y="269296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7" name="Shape 117"/>
            <p:cNvSpPr/>
            <p:nvPr/>
          </p:nvSpPr>
          <p:spPr>
            <a:xfrm flipH="1">
              <a:off x="8145082" y="330875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8" name="Shape 118"/>
            <p:cNvSpPr/>
            <p:nvPr/>
          </p:nvSpPr>
          <p:spPr>
            <a:xfrm rot="-5400000">
              <a:off x="7047599" y="309501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9" name="Shape 119"/>
            <p:cNvSpPr/>
            <p:nvPr/>
          </p:nvSpPr>
          <p:spPr>
            <a:xfrm flipH="1">
              <a:off x="7276649" y="330250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0" name="Shape 120"/>
            <p:cNvSpPr/>
            <p:nvPr/>
          </p:nvSpPr>
          <p:spPr>
            <a:xfrm rot="-5400000">
              <a:off x="7227414" y="3710807"/>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1" name="Shape 121"/>
            <p:cNvSpPr/>
            <p:nvPr/>
          </p:nvSpPr>
          <p:spPr>
            <a:xfrm flipH="1">
              <a:off x="7462448" y="3918294"/>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2" name="Shape 122"/>
            <p:cNvSpPr/>
            <p:nvPr/>
          </p:nvSpPr>
          <p:spPr>
            <a:xfrm rot="-5400000">
              <a:off x="8102491" y="371847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3" name="Shape 123"/>
            <p:cNvSpPr/>
            <p:nvPr/>
          </p:nvSpPr>
          <p:spPr>
            <a:xfrm flipH="1">
              <a:off x="8334533" y="392596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4" name="Shape 124"/>
            <p:cNvSpPr/>
            <p:nvPr/>
          </p:nvSpPr>
          <p:spPr>
            <a:xfrm rot="-5400000">
              <a:off x="8288290" y="43342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125" name="Shape 125"/>
          <p:cNvSpPr txBox="1">
            <a:spLocks noGrp="1"/>
          </p:cNvSpPr>
          <p:nvPr>
            <p:ph type="title"/>
          </p:nvPr>
        </p:nvSpPr>
        <p:spPr>
          <a:xfrm>
            <a:off x="823850" y="1284675"/>
            <a:ext cx="4776000" cy="1300800"/>
          </a:xfrm>
          <a:prstGeom prst="rect">
            <a:avLst/>
          </a:prstGeom>
        </p:spPr>
        <p:txBody>
          <a:bodyPr spcFirstLastPara="1" wrap="square" lIns="91425" tIns="91425" rIns="91425" bIns="91425" anchor="t" anchorCtr="0"/>
          <a:lstStyle>
            <a:lvl1pPr lvl="0">
              <a:spcBef>
                <a:spcPts val="0"/>
              </a:spcBef>
              <a:spcAft>
                <a:spcPts val="0"/>
              </a:spcAft>
              <a:buSzPts val="8000"/>
              <a:buNone/>
              <a:defRPr sz="8000"/>
            </a:lvl1pPr>
            <a:lvl2pPr lvl="1">
              <a:spcBef>
                <a:spcPts val="0"/>
              </a:spcBef>
              <a:spcAft>
                <a:spcPts val="0"/>
              </a:spcAft>
              <a:buSzPts val="8000"/>
              <a:buNone/>
              <a:defRPr sz="8000"/>
            </a:lvl2pPr>
            <a:lvl3pPr lvl="2">
              <a:spcBef>
                <a:spcPts val="0"/>
              </a:spcBef>
              <a:spcAft>
                <a:spcPts val="0"/>
              </a:spcAft>
              <a:buSzPts val="8000"/>
              <a:buNone/>
              <a:defRPr sz="8000"/>
            </a:lvl3pPr>
            <a:lvl4pPr lvl="3">
              <a:spcBef>
                <a:spcPts val="0"/>
              </a:spcBef>
              <a:spcAft>
                <a:spcPts val="0"/>
              </a:spcAft>
              <a:buSzPts val="8000"/>
              <a:buNone/>
              <a:defRPr sz="8000"/>
            </a:lvl4pPr>
            <a:lvl5pPr lvl="4">
              <a:spcBef>
                <a:spcPts val="0"/>
              </a:spcBef>
              <a:spcAft>
                <a:spcPts val="0"/>
              </a:spcAft>
              <a:buSzPts val="8000"/>
              <a:buNone/>
              <a:defRPr sz="8000"/>
            </a:lvl5pPr>
            <a:lvl6pPr lvl="5">
              <a:spcBef>
                <a:spcPts val="0"/>
              </a:spcBef>
              <a:spcAft>
                <a:spcPts val="0"/>
              </a:spcAft>
              <a:buSzPts val="8000"/>
              <a:buNone/>
              <a:defRPr sz="8000"/>
            </a:lvl6pPr>
            <a:lvl7pPr lvl="6">
              <a:spcBef>
                <a:spcPts val="0"/>
              </a:spcBef>
              <a:spcAft>
                <a:spcPts val="0"/>
              </a:spcAft>
              <a:buSzPts val="8000"/>
              <a:buNone/>
              <a:defRPr sz="8000"/>
            </a:lvl7pPr>
            <a:lvl8pPr lvl="7">
              <a:spcBef>
                <a:spcPts val="0"/>
              </a:spcBef>
              <a:spcAft>
                <a:spcPts val="0"/>
              </a:spcAft>
              <a:buSzPts val="8000"/>
              <a:buNone/>
              <a:defRPr sz="8000"/>
            </a:lvl8pPr>
            <a:lvl9pPr lvl="8">
              <a:spcBef>
                <a:spcPts val="0"/>
              </a:spcBef>
              <a:spcAft>
                <a:spcPts val="0"/>
              </a:spcAft>
              <a:buSzPts val="8000"/>
              <a:buNone/>
              <a:defRPr sz="8000"/>
            </a:lvl9pPr>
          </a:lstStyle>
          <a:p>
            <a:endParaRPr/>
          </a:p>
        </p:txBody>
      </p:sp>
      <p:sp>
        <p:nvSpPr>
          <p:cNvPr id="126" name="Shape 126"/>
          <p:cNvSpPr txBox="1">
            <a:spLocks noGrp="1"/>
          </p:cNvSpPr>
          <p:nvPr>
            <p:ph type="body" idx="1"/>
          </p:nvPr>
        </p:nvSpPr>
        <p:spPr>
          <a:xfrm>
            <a:off x="823850" y="2643124"/>
            <a:ext cx="4776000" cy="12189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27" name="Shape 1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8"/>
        <p:cNvGrpSpPr/>
        <p:nvPr/>
      </p:nvGrpSpPr>
      <p:grpSpPr>
        <a:xfrm>
          <a:off x="0" y="0"/>
          <a:ext cx="0" cy="0"/>
          <a:chOff x="0" y="0"/>
          <a:chExt cx="0" cy="0"/>
        </a:xfrm>
      </p:grpSpPr>
      <p:sp>
        <p:nvSpPr>
          <p:cNvPr id="129" name="Shape 1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grpSp>
        <p:nvGrpSpPr>
          <p:cNvPr id="20" name="Shape 20"/>
          <p:cNvGrpSpPr/>
          <p:nvPr/>
        </p:nvGrpSpPr>
        <p:grpSpPr>
          <a:xfrm>
            <a:off x="4406400" y="0"/>
            <a:ext cx="4737600" cy="5143065"/>
            <a:chOff x="4406400" y="0"/>
            <a:chExt cx="4737600" cy="5143065"/>
          </a:xfrm>
        </p:grpSpPr>
        <p:sp>
          <p:nvSpPr>
            <p:cNvPr id="21" name="Shape 21"/>
            <p:cNvSpPr/>
            <p:nvPr/>
          </p:nvSpPr>
          <p:spPr>
            <a:xfrm rot="5400000">
              <a:off x="4408200" y="-1800"/>
              <a:ext cx="4734000" cy="4737600"/>
            </a:xfrm>
            <a:prstGeom prst="diagStripe">
              <a:avLst>
                <a:gd name="adj" fmla="val 49469"/>
              </a:avLst>
            </a:prstGeom>
            <a:solidFill>
              <a:schemeClr val="lt1">
                <a:alpha val="346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 name="Shape 22"/>
            <p:cNvSpPr/>
            <p:nvPr/>
          </p:nvSpPr>
          <p:spPr>
            <a:xfrm rot="5400000">
              <a:off x="4841125" y="5700"/>
              <a:ext cx="4298100" cy="4286700"/>
            </a:xfrm>
            <a:prstGeom prst="diagStripe">
              <a:avLst>
                <a:gd name="adj" fmla="val 0"/>
              </a:avLst>
            </a:prstGeom>
            <a:solidFill>
              <a:schemeClr val="lt1">
                <a:alpha val="346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 name="Shape 23"/>
            <p:cNvSpPr/>
            <p:nvPr/>
          </p:nvSpPr>
          <p:spPr>
            <a:xfrm rot="-5400000">
              <a:off x="5618399" y="123646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4" name="Shape 24"/>
            <p:cNvSpPr/>
            <p:nvPr/>
          </p:nvSpPr>
          <p:spPr>
            <a:xfrm flipH="1">
              <a:off x="5849857" y="14439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 name="Shape 25"/>
            <p:cNvSpPr/>
            <p:nvPr/>
          </p:nvSpPr>
          <p:spPr>
            <a:xfrm rot="-5400000">
              <a:off x="5987081" y="24694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6" name="Shape 26"/>
            <p:cNvSpPr/>
            <p:nvPr/>
          </p:nvSpPr>
          <p:spPr>
            <a:xfrm flipH="1">
              <a:off x="6222115" y="267695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 name="Shape 27"/>
            <p:cNvSpPr/>
            <p:nvPr/>
          </p:nvSpPr>
          <p:spPr>
            <a:xfrm rot="-5400000">
              <a:off x="6675341" y="186201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8" name="Shape 28"/>
            <p:cNvSpPr/>
            <p:nvPr/>
          </p:nvSpPr>
          <p:spPr>
            <a:xfrm flipH="1">
              <a:off x="6908099" y="2069505"/>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9" name="Shape 29"/>
            <p:cNvSpPr/>
            <p:nvPr/>
          </p:nvSpPr>
          <p:spPr>
            <a:xfrm rot="-5400000">
              <a:off x="6861141" y="247781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0" name="Shape 30"/>
            <p:cNvSpPr/>
            <p:nvPr/>
          </p:nvSpPr>
          <p:spPr>
            <a:xfrm flipH="1">
              <a:off x="7965266" y="269296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1" name="Shape 31"/>
            <p:cNvSpPr/>
            <p:nvPr/>
          </p:nvSpPr>
          <p:spPr>
            <a:xfrm flipH="1">
              <a:off x="8145082" y="330875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2" name="Shape 32"/>
            <p:cNvSpPr/>
            <p:nvPr/>
          </p:nvSpPr>
          <p:spPr>
            <a:xfrm rot="-5400000">
              <a:off x="7047599" y="309501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 name="Shape 33"/>
            <p:cNvSpPr/>
            <p:nvPr/>
          </p:nvSpPr>
          <p:spPr>
            <a:xfrm flipH="1">
              <a:off x="7276649" y="330250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4" name="Shape 34"/>
            <p:cNvSpPr/>
            <p:nvPr/>
          </p:nvSpPr>
          <p:spPr>
            <a:xfrm rot="-5400000">
              <a:off x="7227414" y="3710807"/>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5" name="Shape 35"/>
            <p:cNvSpPr/>
            <p:nvPr/>
          </p:nvSpPr>
          <p:spPr>
            <a:xfrm flipH="1">
              <a:off x="7462448" y="3918294"/>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6" name="Shape 36"/>
            <p:cNvSpPr/>
            <p:nvPr/>
          </p:nvSpPr>
          <p:spPr>
            <a:xfrm rot="-5400000">
              <a:off x="8102491" y="371847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 name="Shape 37"/>
            <p:cNvSpPr/>
            <p:nvPr/>
          </p:nvSpPr>
          <p:spPr>
            <a:xfrm flipH="1">
              <a:off x="8334533" y="392596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8" name="Shape 38"/>
            <p:cNvSpPr/>
            <p:nvPr/>
          </p:nvSpPr>
          <p:spPr>
            <a:xfrm rot="-5400000">
              <a:off x="8288290" y="43342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39" name="Shape 39"/>
          <p:cNvSpPr txBox="1">
            <a:spLocks noGrp="1"/>
          </p:cNvSpPr>
          <p:nvPr>
            <p:ph type="title"/>
          </p:nvPr>
        </p:nvSpPr>
        <p:spPr>
          <a:xfrm>
            <a:off x="823850" y="2053000"/>
            <a:ext cx="4587000" cy="1148700"/>
          </a:xfrm>
          <a:prstGeom prst="rect">
            <a:avLst/>
          </a:prstGeom>
        </p:spPr>
        <p:txBody>
          <a:bodyPr spcFirstLastPara="1" wrap="square" lIns="91425" tIns="91425" rIns="91425" bIns="91425" anchor="ctr"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0" name="Shape 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1"/>
        <p:cNvGrpSpPr/>
        <p:nvPr/>
      </p:nvGrpSpPr>
      <p:grpSpPr>
        <a:xfrm>
          <a:off x="0" y="0"/>
          <a:ext cx="0" cy="0"/>
          <a:chOff x="0" y="0"/>
          <a:chExt cx="0" cy="0"/>
        </a:xfrm>
      </p:grpSpPr>
      <p:grpSp>
        <p:nvGrpSpPr>
          <p:cNvPr id="42" name="Shape 42"/>
          <p:cNvGrpSpPr/>
          <p:nvPr/>
        </p:nvGrpSpPr>
        <p:grpSpPr>
          <a:xfrm>
            <a:off x="0" y="381001"/>
            <a:ext cx="1037850" cy="1016287"/>
            <a:chOff x="0" y="381001"/>
            <a:chExt cx="1037850" cy="1016287"/>
          </a:xfrm>
        </p:grpSpPr>
        <p:sp>
          <p:nvSpPr>
            <p:cNvPr id="43" name="Shape 43"/>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4" name="Shape 44"/>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45" name="Shape 45"/>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6" name="Shape 46"/>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sz="1800"/>
            </a:lvl1pPr>
            <a:lvl2pPr marL="914400" lvl="1" indent="-317500">
              <a:spcBef>
                <a:spcPts val="1600"/>
              </a:spcBef>
              <a:spcAft>
                <a:spcPts val="0"/>
              </a:spcAft>
              <a:buSzPts val="1400"/>
              <a:buChar char="○"/>
              <a:defRPr sz="1400"/>
            </a:lvl2pPr>
            <a:lvl3pPr marL="1371600" lvl="2" indent="-317500">
              <a:spcBef>
                <a:spcPts val="1600"/>
              </a:spcBef>
              <a:spcAft>
                <a:spcPts val="0"/>
              </a:spcAft>
              <a:buSzPts val="1400"/>
              <a:buChar char="■"/>
              <a:defRPr sz="1400"/>
            </a:lvl3pPr>
            <a:lvl4pPr marL="1828800" lvl="3" indent="-317500">
              <a:spcBef>
                <a:spcPts val="1600"/>
              </a:spcBef>
              <a:spcAft>
                <a:spcPts val="0"/>
              </a:spcAft>
              <a:buSzPts val="1400"/>
              <a:buChar char="●"/>
              <a:defRPr sz="1400"/>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47" name="Shape 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8"/>
        <p:cNvGrpSpPr/>
        <p:nvPr/>
      </p:nvGrpSpPr>
      <p:grpSpPr>
        <a:xfrm>
          <a:off x="0" y="0"/>
          <a:ext cx="0" cy="0"/>
          <a:chOff x="0" y="0"/>
          <a:chExt cx="0" cy="0"/>
        </a:xfrm>
      </p:grpSpPr>
      <p:grpSp>
        <p:nvGrpSpPr>
          <p:cNvPr id="49" name="Shape 49"/>
          <p:cNvGrpSpPr/>
          <p:nvPr/>
        </p:nvGrpSpPr>
        <p:grpSpPr>
          <a:xfrm>
            <a:off x="0" y="381001"/>
            <a:ext cx="1037850" cy="1016287"/>
            <a:chOff x="0" y="381001"/>
            <a:chExt cx="1037850" cy="1016287"/>
          </a:xfrm>
        </p:grpSpPr>
        <p:sp>
          <p:nvSpPr>
            <p:cNvPr id="50" name="Shape 50"/>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1" name="Shape 51"/>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52" name="Shape 52"/>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53" name="Shape 53"/>
          <p:cNvSpPr txBox="1">
            <a:spLocks noGrp="1"/>
          </p:cNvSpPr>
          <p:nvPr>
            <p:ph type="body" idx="1"/>
          </p:nvPr>
        </p:nvSpPr>
        <p:spPr>
          <a:xfrm>
            <a:off x="1297500" y="1567550"/>
            <a:ext cx="3403200" cy="29112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54" name="Shape 54"/>
          <p:cNvSpPr txBox="1">
            <a:spLocks noGrp="1"/>
          </p:cNvSpPr>
          <p:nvPr>
            <p:ph type="body" idx="2"/>
          </p:nvPr>
        </p:nvSpPr>
        <p:spPr>
          <a:xfrm>
            <a:off x="4933221" y="1567550"/>
            <a:ext cx="3403200" cy="29112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55" name="Shape 5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6"/>
        <p:cNvGrpSpPr/>
        <p:nvPr/>
      </p:nvGrpSpPr>
      <p:grpSpPr>
        <a:xfrm>
          <a:off x="0" y="0"/>
          <a:ext cx="0" cy="0"/>
          <a:chOff x="0" y="0"/>
          <a:chExt cx="0" cy="0"/>
        </a:xfrm>
      </p:grpSpPr>
      <p:grpSp>
        <p:nvGrpSpPr>
          <p:cNvPr id="57" name="Shape 57"/>
          <p:cNvGrpSpPr/>
          <p:nvPr/>
        </p:nvGrpSpPr>
        <p:grpSpPr>
          <a:xfrm>
            <a:off x="0" y="381001"/>
            <a:ext cx="1037850" cy="1016287"/>
            <a:chOff x="0" y="381001"/>
            <a:chExt cx="1037850" cy="1016287"/>
          </a:xfrm>
        </p:grpSpPr>
        <p:sp>
          <p:nvSpPr>
            <p:cNvPr id="58" name="Shape 58"/>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9" name="Shape 59"/>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60" name="Shape 60"/>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61" name="Shape 6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2"/>
        <p:cNvGrpSpPr/>
        <p:nvPr/>
      </p:nvGrpSpPr>
      <p:grpSpPr>
        <a:xfrm>
          <a:off x="0" y="0"/>
          <a:ext cx="0" cy="0"/>
          <a:chOff x="0" y="0"/>
          <a:chExt cx="0" cy="0"/>
        </a:xfrm>
      </p:grpSpPr>
      <p:grpSp>
        <p:nvGrpSpPr>
          <p:cNvPr id="63" name="Shape 63"/>
          <p:cNvGrpSpPr/>
          <p:nvPr/>
        </p:nvGrpSpPr>
        <p:grpSpPr>
          <a:xfrm>
            <a:off x="0" y="381001"/>
            <a:ext cx="1037850" cy="1016287"/>
            <a:chOff x="0" y="381001"/>
            <a:chExt cx="1037850" cy="1016287"/>
          </a:xfrm>
        </p:grpSpPr>
        <p:sp>
          <p:nvSpPr>
            <p:cNvPr id="64" name="Shape 64"/>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5" name="Shape 65"/>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66" name="Shape 66"/>
          <p:cNvSpPr txBox="1">
            <a:spLocks noGrp="1"/>
          </p:cNvSpPr>
          <p:nvPr>
            <p:ph type="title"/>
          </p:nvPr>
        </p:nvSpPr>
        <p:spPr>
          <a:xfrm>
            <a:off x="1297500" y="393750"/>
            <a:ext cx="3798900" cy="1493100"/>
          </a:xfrm>
          <a:prstGeom prst="rect">
            <a:avLst/>
          </a:prstGeom>
        </p:spPr>
        <p:txBody>
          <a:bodyPr spcFirstLastPara="1" wrap="square" lIns="91425" tIns="91425" rIns="91425" bIns="91425" anchor="t"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67" name="Shape 67"/>
          <p:cNvSpPr txBox="1">
            <a:spLocks noGrp="1"/>
          </p:cNvSpPr>
          <p:nvPr>
            <p:ph type="body" idx="1"/>
          </p:nvPr>
        </p:nvSpPr>
        <p:spPr>
          <a:xfrm>
            <a:off x="1297500" y="1972550"/>
            <a:ext cx="3798900" cy="24159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68" name="Shape 6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9"/>
        <p:cNvGrpSpPr/>
        <p:nvPr/>
      </p:nvGrpSpPr>
      <p:grpSpPr>
        <a:xfrm>
          <a:off x="0" y="0"/>
          <a:ext cx="0" cy="0"/>
          <a:chOff x="0" y="0"/>
          <a:chExt cx="0" cy="0"/>
        </a:xfrm>
      </p:grpSpPr>
      <p:grpSp>
        <p:nvGrpSpPr>
          <p:cNvPr id="70" name="Shape 70"/>
          <p:cNvGrpSpPr/>
          <p:nvPr/>
        </p:nvGrpSpPr>
        <p:grpSpPr>
          <a:xfrm>
            <a:off x="4406400" y="0"/>
            <a:ext cx="4737600" cy="5143500"/>
            <a:chOff x="4406400" y="0"/>
            <a:chExt cx="4737600" cy="5143500"/>
          </a:xfrm>
        </p:grpSpPr>
        <p:sp>
          <p:nvSpPr>
            <p:cNvPr id="71" name="Shape 71"/>
            <p:cNvSpPr/>
            <p:nvPr/>
          </p:nvSpPr>
          <p:spPr>
            <a:xfrm rot="5400000">
              <a:off x="4407900" y="-1500"/>
              <a:ext cx="4734600" cy="4737600"/>
            </a:xfrm>
            <a:prstGeom prst="diagStripe">
              <a:avLst>
                <a:gd name="adj" fmla="val 49469"/>
              </a:avLst>
            </a:prstGeom>
            <a:solidFill>
              <a:schemeClr val="lt1">
                <a:alpha val="346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2" name="Shape 72"/>
            <p:cNvSpPr/>
            <p:nvPr/>
          </p:nvSpPr>
          <p:spPr>
            <a:xfrm rot="5400000">
              <a:off x="4840825" y="6000"/>
              <a:ext cx="4298700" cy="4286700"/>
            </a:xfrm>
            <a:prstGeom prst="diagStripe">
              <a:avLst>
                <a:gd name="adj" fmla="val 0"/>
              </a:avLst>
            </a:prstGeom>
            <a:solidFill>
              <a:schemeClr val="lt1">
                <a:alpha val="346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3" name="Shape 73"/>
            <p:cNvSpPr/>
            <p:nvPr/>
          </p:nvSpPr>
          <p:spPr>
            <a:xfrm rot="-5400000">
              <a:off x="5618399" y="1236641"/>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4" name="Shape 74"/>
            <p:cNvSpPr/>
            <p:nvPr/>
          </p:nvSpPr>
          <p:spPr>
            <a:xfrm flipH="1">
              <a:off x="5849857" y="144407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5" name="Shape 75"/>
            <p:cNvSpPr/>
            <p:nvPr/>
          </p:nvSpPr>
          <p:spPr>
            <a:xfrm rot="-5400000">
              <a:off x="5987081" y="246974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6" name="Shape 76"/>
            <p:cNvSpPr/>
            <p:nvPr/>
          </p:nvSpPr>
          <p:spPr>
            <a:xfrm flipH="1">
              <a:off x="6222115" y="2677179"/>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7" name="Shape 77"/>
            <p:cNvSpPr/>
            <p:nvPr/>
          </p:nvSpPr>
          <p:spPr>
            <a:xfrm rot="-5400000">
              <a:off x="6675341" y="1862244"/>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8" name="Shape 78"/>
            <p:cNvSpPr/>
            <p:nvPr/>
          </p:nvSpPr>
          <p:spPr>
            <a:xfrm flipH="1">
              <a:off x="6908099" y="2069680"/>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9" name="Shape 79"/>
            <p:cNvSpPr/>
            <p:nvPr/>
          </p:nvSpPr>
          <p:spPr>
            <a:xfrm rot="-5400000">
              <a:off x="6861141" y="247808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0" name="Shape 80"/>
            <p:cNvSpPr/>
            <p:nvPr/>
          </p:nvSpPr>
          <p:spPr>
            <a:xfrm flipH="1">
              <a:off x="7965266" y="2693191"/>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1" name="Shape 81"/>
            <p:cNvSpPr/>
            <p:nvPr/>
          </p:nvSpPr>
          <p:spPr>
            <a:xfrm flipH="1">
              <a:off x="8145082" y="330903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2" name="Shape 82"/>
            <p:cNvSpPr/>
            <p:nvPr/>
          </p:nvSpPr>
          <p:spPr>
            <a:xfrm rot="-5400000">
              <a:off x="7047599" y="309534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3" name="Shape 83"/>
            <p:cNvSpPr/>
            <p:nvPr/>
          </p:nvSpPr>
          <p:spPr>
            <a:xfrm flipH="1">
              <a:off x="7276649" y="3302781"/>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4" name="Shape 84"/>
            <p:cNvSpPr/>
            <p:nvPr/>
          </p:nvSpPr>
          <p:spPr>
            <a:xfrm rot="-5400000">
              <a:off x="7227414" y="3711189"/>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5" name="Shape 85"/>
            <p:cNvSpPr/>
            <p:nvPr/>
          </p:nvSpPr>
          <p:spPr>
            <a:xfrm flipH="1">
              <a:off x="7462448" y="391862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6" name="Shape 86"/>
            <p:cNvSpPr/>
            <p:nvPr/>
          </p:nvSpPr>
          <p:spPr>
            <a:xfrm rot="-5400000">
              <a:off x="8102491" y="37188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7" name="Shape 87"/>
            <p:cNvSpPr/>
            <p:nvPr/>
          </p:nvSpPr>
          <p:spPr>
            <a:xfrm flipH="1">
              <a:off x="8334533" y="392629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8" name="Shape 88"/>
            <p:cNvSpPr/>
            <p:nvPr/>
          </p:nvSpPr>
          <p:spPr>
            <a:xfrm rot="-5400000">
              <a:off x="8288290" y="433470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89" name="Shape 89"/>
          <p:cNvSpPr txBox="1">
            <a:spLocks noGrp="1"/>
          </p:cNvSpPr>
          <p:nvPr>
            <p:ph type="title"/>
          </p:nvPr>
        </p:nvSpPr>
        <p:spPr>
          <a:xfrm>
            <a:off x="823850" y="866775"/>
            <a:ext cx="4587000" cy="3521100"/>
          </a:xfrm>
          <a:prstGeom prst="rect">
            <a:avLst/>
          </a:prstGeom>
        </p:spPr>
        <p:txBody>
          <a:bodyPr spcFirstLastPara="1" wrap="square" lIns="91425" tIns="91425" rIns="91425" bIns="91425" anchor="ctr"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0" name="Shape 9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1"/>
        <p:cNvGrpSpPr/>
        <p:nvPr/>
      </p:nvGrpSpPr>
      <p:grpSpPr>
        <a:xfrm>
          <a:off x="0" y="0"/>
          <a:ext cx="0" cy="0"/>
          <a:chOff x="0" y="0"/>
          <a:chExt cx="0" cy="0"/>
        </a:xfrm>
      </p:grpSpPr>
      <p:grpSp>
        <p:nvGrpSpPr>
          <p:cNvPr id="92" name="Shape 92"/>
          <p:cNvGrpSpPr/>
          <p:nvPr/>
        </p:nvGrpSpPr>
        <p:grpSpPr>
          <a:xfrm>
            <a:off x="0" y="381001"/>
            <a:ext cx="1037850" cy="1016287"/>
            <a:chOff x="0" y="381001"/>
            <a:chExt cx="1037850" cy="1016287"/>
          </a:xfrm>
        </p:grpSpPr>
        <p:sp>
          <p:nvSpPr>
            <p:cNvPr id="93" name="Shape 93"/>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4" name="Shape 94"/>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95" name="Shape 95"/>
          <p:cNvSpPr txBox="1">
            <a:spLocks noGrp="1"/>
          </p:cNvSpPr>
          <p:nvPr>
            <p:ph type="title"/>
          </p:nvPr>
        </p:nvSpPr>
        <p:spPr>
          <a:xfrm>
            <a:off x="1297500" y="1658325"/>
            <a:ext cx="3036300" cy="1751700"/>
          </a:xfrm>
          <a:prstGeom prst="rect">
            <a:avLst/>
          </a:prstGeom>
        </p:spPr>
        <p:txBody>
          <a:bodyPr spcFirstLastPara="1" wrap="square" lIns="91425" tIns="91425" rIns="91425" bIns="91425" anchor="t"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96" name="Shape 96"/>
          <p:cNvSpPr txBox="1">
            <a:spLocks noGrp="1"/>
          </p:cNvSpPr>
          <p:nvPr>
            <p:ph type="subTitle" idx="1"/>
          </p:nvPr>
        </p:nvSpPr>
        <p:spPr>
          <a:xfrm>
            <a:off x="1297500" y="3538000"/>
            <a:ext cx="3036300" cy="506100"/>
          </a:xfrm>
          <a:prstGeom prst="rect">
            <a:avLst/>
          </a:prstGeom>
        </p:spPr>
        <p:txBody>
          <a:bodyPr spcFirstLastPara="1" wrap="square" lIns="91425" tIns="91425" rIns="91425" bIns="91425" anchor="t" anchorCtr="0"/>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a:endParaRPr/>
          </a:p>
        </p:txBody>
      </p:sp>
      <p:sp>
        <p:nvSpPr>
          <p:cNvPr id="97" name="Shape 97"/>
          <p:cNvSpPr txBox="1">
            <a:spLocks noGrp="1"/>
          </p:cNvSpPr>
          <p:nvPr>
            <p:ph type="body" idx="2"/>
          </p:nvPr>
        </p:nvSpPr>
        <p:spPr>
          <a:xfrm>
            <a:off x="4648200" y="1696600"/>
            <a:ext cx="3676800" cy="23475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98" name="Shape 9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9"/>
        <p:cNvGrpSpPr/>
        <p:nvPr/>
      </p:nvGrpSpPr>
      <p:grpSpPr>
        <a:xfrm>
          <a:off x="0" y="0"/>
          <a:ext cx="0" cy="0"/>
          <a:chOff x="0" y="0"/>
          <a:chExt cx="0" cy="0"/>
        </a:xfrm>
      </p:grpSpPr>
      <p:grpSp>
        <p:nvGrpSpPr>
          <p:cNvPr id="100" name="Shape 100"/>
          <p:cNvGrpSpPr/>
          <p:nvPr/>
        </p:nvGrpSpPr>
        <p:grpSpPr>
          <a:xfrm>
            <a:off x="0" y="4128572"/>
            <a:ext cx="698925" cy="684657"/>
            <a:chOff x="0" y="3785672"/>
            <a:chExt cx="698925" cy="684657"/>
          </a:xfrm>
        </p:grpSpPr>
        <p:sp>
          <p:nvSpPr>
            <p:cNvPr id="101" name="Shape 101"/>
            <p:cNvSpPr/>
            <p:nvPr/>
          </p:nvSpPr>
          <p:spPr>
            <a:xfrm rot="-5400000">
              <a:off x="0" y="3785672"/>
              <a:ext cx="544800" cy="544800"/>
            </a:xfrm>
            <a:prstGeom prst="diagStripe">
              <a:avLst>
                <a:gd name="adj" fmla="val 50000"/>
              </a:avLst>
            </a:prstGeom>
            <a:solidFill>
              <a:schemeClr val="lt1">
                <a:alpha val="96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2" name="Shape 102"/>
            <p:cNvSpPr/>
            <p:nvPr/>
          </p:nvSpPr>
          <p:spPr>
            <a:xfrm flipH="1">
              <a:off x="154125" y="3925529"/>
              <a:ext cx="544800" cy="544800"/>
            </a:xfrm>
            <a:prstGeom prst="diagStripe">
              <a:avLst>
                <a:gd name="adj" fmla="val 50000"/>
              </a:avLst>
            </a:prstGeom>
            <a:solidFill>
              <a:schemeClr val="lt1">
                <a:alpha val="96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103" name="Shape 103"/>
          <p:cNvSpPr txBox="1">
            <a:spLocks noGrp="1"/>
          </p:cNvSpPr>
          <p:nvPr>
            <p:ph type="body" idx="1"/>
          </p:nvPr>
        </p:nvSpPr>
        <p:spPr>
          <a:xfrm>
            <a:off x="812725" y="4305375"/>
            <a:ext cx="6936000" cy="5238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300"/>
              <a:buNone/>
              <a:defRPr/>
            </a:lvl1pPr>
          </a:lstStyle>
          <a:p>
            <a:endParaRPr/>
          </a:p>
        </p:txBody>
      </p:sp>
      <p:sp>
        <p:nvSpPr>
          <p:cNvPr id="104" name="Shape 10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focus">
    <p:bg>
      <p:bgPr>
        <a:solidFill>
          <a:schemeClr val="dk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1pPr>
            <a:lvl2pPr lvl="1">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2pPr>
            <a:lvl3pPr lvl="2">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3pPr>
            <a:lvl4pPr lvl="3">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4pPr>
            <a:lvl5pPr lvl="4">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5pPr>
            <a:lvl6pPr lvl="5">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6pPr>
            <a:lvl7pPr lvl="6">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7pPr>
            <a:lvl8pPr lvl="7">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8pPr>
            <a:lvl9pPr lvl="8">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11150">
              <a:lnSpc>
                <a:spcPct val="115000"/>
              </a:lnSpc>
              <a:spcBef>
                <a:spcPts val="0"/>
              </a:spcBef>
              <a:spcAft>
                <a:spcPts val="0"/>
              </a:spcAft>
              <a:buClr>
                <a:schemeClr val="lt1"/>
              </a:buClr>
              <a:buSzPts val="1300"/>
              <a:buFont typeface="Lato"/>
              <a:buChar char="●"/>
              <a:defRPr sz="1300">
                <a:solidFill>
                  <a:schemeClr val="lt1"/>
                </a:solidFill>
                <a:latin typeface="Lato"/>
                <a:ea typeface="Lato"/>
                <a:cs typeface="Lato"/>
                <a:sym typeface="Lato"/>
              </a:defRPr>
            </a:lvl1pPr>
            <a:lvl2pPr marL="914400" lvl="1" indent="-29845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2pPr>
            <a:lvl3pPr marL="1371600" lvl="2" indent="-29845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3pPr>
            <a:lvl4pPr marL="1828800" lvl="3" indent="-29845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4pPr>
            <a:lvl5pPr marL="2286000" lvl="4" indent="-29845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5pPr>
            <a:lvl6pPr marL="2743200" lvl="5" indent="-29845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6pPr>
            <a:lvl7pPr marL="3200400" lvl="6" indent="-29845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7pPr>
            <a:lvl8pPr marL="3657600" lvl="7" indent="-29845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8pPr>
            <a:lvl9pPr marL="4114800" lvl="8" indent="-298450">
              <a:lnSpc>
                <a:spcPct val="115000"/>
              </a:lnSpc>
              <a:spcBef>
                <a:spcPts val="1600"/>
              </a:spcBef>
              <a:spcAft>
                <a:spcPts val="1600"/>
              </a:spcAft>
              <a:buClr>
                <a:schemeClr val="lt1"/>
              </a:buClr>
              <a:buSzPts val="1100"/>
              <a:buFont typeface="Lato"/>
              <a:buChar char="■"/>
              <a:defRPr sz="1100">
                <a:solidFill>
                  <a:schemeClr val="lt1"/>
                </a:solidFill>
                <a:latin typeface="Lato"/>
                <a:ea typeface="Lato"/>
                <a:cs typeface="Lato"/>
                <a:sym typeface="Lato"/>
              </a:defRPr>
            </a:lvl9pPr>
          </a:lstStyle>
          <a:p>
            <a:endParaRPr/>
          </a:p>
        </p:txBody>
      </p:sp>
      <p:sp>
        <p:nvSpPr>
          <p:cNvPr id="8" name="Shape 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spcBef>
                <a:spcPts val="0"/>
              </a:spcBef>
              <a:buNone/>
              <a:defRPr sz="1000">
                <a:solidFill>
                  <a:schemeClr val="lt1"/>
                </a:solidFill>
                <a:latin typeface="Lato"/>
                <a:ea typeface="Lato"/>
                <a:cs typeface="Lato"/>
                <a:sym typeface="Lato"/>
              </a:defRPr>
            </a:lvl1pPr>
            <a:lvl2pPr lvl="1" algn="r">
              <a:spcBef>
                <a:spcPts val="0"/>
              </a:spcBef>
              <a:buNone/>
              <a:defRPr sz="1000">
                <a:solidFill>
                  <a:schemeClr val="lt1"/>
                </a:solidFill>
                <a:latin typeface="Lato"/>
                <a:ea typeface="Lato"/>
                <a:cs typeface="Lato"/>
                <a:sym typeface="Lato"/>
              </a:defRPr>
            </a:lvl2pPr>
            <a:lvl3pPr lvl="2" algn="r">
              <a:spcBef>
                <a:spcPts val="0"/>
              </a:spcBef>
              <a:buNone/>
              <a:defRPr sz="1000">
                <a:solidFill>
                  <a:schemeClr val="lt1"/>
                </a:solidFill>
                <a:latin typeface="Lato"/>
                <a:ea typeface="Lato"/>
                <a:cs typeface="Lato"/>
                <a:sym typeface="Lato"/>
              </a:defRPr>
            </a:lvl3pPr>
            <a:lvl4pPr lvl="3" algn="r">
              <a:spcBef>
                <a:spcPts val="0"/>
              </a:spcBef>
              <a:buNone/>
              <a:defRPr sz="1000">
                <a:solidFill>
                  <a:schemeClr val="lt1"/>
                </a:solidFill>
                <a:latin typeface="Lato"/>
                <a:ea typeface="Lato"/>
                <a:cs typeface="Lato"/>
                <a:sym typeface="Lato"/>
              </a:defRPr>
            </a:lvl4pPr>
            <a:lvl5pPr lvl="4" algn="r">
              <a:spcBef>
                <a:spcPts val="0"/>
              </a:spcBef>
              <a:buNone/>
              <a:defRPr sz="1000">
                <a:solidFill>
                  <a:schemeClr val="lt1"/>
                </a:solidFill>
                <a:latin typeface="Lato"/>
                <a:ea typeface="Lato"/>
                <a:cs typeface="Lato"/>
                <a:sym typeface="Lato"/>
              </a:defRPr>
            </a:lvl5pPr>
            <a:lvl6pPr lvl="5" algn="r">
              <a:spcBef>
                <a:spcPts val="0"/>
              </a:spcBef>
              <a:buNone/>
              <a:defRPr sz="1000">
                <a:solidFill>
                  <a:schemeClr val="lt1"/>
                </a:solidFill>
                <a:latin typeface="Lato"/>
                <a:ea typeface="Lato"/>
                <a:cs typeface="Lato"/>
                <a:sym typeface="Lato"/>
              </a:defRPr>
            </a:lvl6pPr>
            <a:lvl7pPr lvl="6" algn="r">
              <a:spcBef>
                <a:spcPts val="0"/>
              </a:spcBef>
              <a:buNone/>
              <a:defRPr sz="1000">
                <a:solidFill>
                  <a:schemeClr val="lt1"/>
                </a:solidFill>
                <a:latin typeface="Lato"/>
                <a:ea typeface="Lato"/>
                <a:cs typeface="Lato"/>
                <a:sym typeface="Lato"/>
              </a:defRPr>
            </a:lvl7pPr>
            <a:lvl8pPr lvl="7" algn="r">
              <a:spcBef>
                <a:spcPts val="0"/>
              </a:spcBef>
              <a:buNone/>
              <a:defRPr sz="1000">
                <a:solidFill>
                  <a:schemeClr val="lt1"/>
                </a:solidFill>
                <a:latin typeface="Lato"/>
                <a:ea typeface="Lato"/>
                <a:cs typeface="Lato"/>
                <a:sym typeface="Lato"/>
              </a:defRPr>
            </a:lvl8pPr>
            <a:lvl9pPr lvl="8" algn="r">
              <a:spcBef>
                <a:spcPts val="0"/>
              </a:spcBef>
              <a:buNone/>
              <a:defRPr sz="1000">
                <a:solidFill>
                  <a:schemeClr val="lt1"/>
                </a:solidFill>
                <a:latin typeface="Lato"/>
                <a:ea typeface="Lato"/>
                <a:cs typeface="Lato"/>
                <a:sym typeface="Lato"/>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5.xml"/><Relationship Id="rId5" Type="http://schemas.openxmlformats.org/officeDocument/2006/relationships/image" Target="../media/image14.png"/><Relationship Id="rId4" Type="http://schemas.openxmlformats.org/officeDocument/2006/relationships/image" Target="../media/image12.png"/></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image" Target="../media/image12.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hyperlink" Target="http://warmspringwinds.github.io/tensorflow/tf-slim/2016/10/30/image-classification-and-segmentation-using-tensorflow-and-tf-slim/" TargetMode="Externa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5" name="Shape 135"/>
          <p:cNvPicPr preferRelativeResize="0"/>
          <p:nvPr/>
        </p:nvPicPr>
        <p:blipFill>
          <a:blip r:embed="rId3">
            <a:alphaModFix/>
          </a:blip>
          <a:stretch>
            <a:fillRect/>
          </a:stretch>
        </p:blipFill>
        <p:spPr>
          <a:xfrm>
            <a:off x="1743538" y="761688"/>
            <a:ext cx="5656934" cy="36201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Core TensorFlow constructs</a:t>
            </a:r>
            <a:endParaRPr/>
          </a:p>
        </p:txBody>
      </p:sp>
      <p:sp>
        <p:nvSpPr>
          <p:cNvPr id="191" name="Shape 191"/>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SzPts val="1800"/>
              <a:buChar char="●"/>
            </a:pPr>
            <a:r>
              <a:rPr lang="en" sz="1800" b="1" dirty="0"/>
              <a:t>Dataflow Graphs</a:t>
            </a:r>
            <a:r>
              <a:rPr lang="en" sz="1800" dirty="0"/>
              <a:t>: entire computation</a:t>
            </a:r>
            <a:endParaRPr sz="1800" dirty="0"/>
          </a:p>
          <a:p>
            <a:pPr marL="457200" lvl="0" indent="-342900" rtl="0">
              <a:spcBef>
                <a:spcPts val="0"/>
              </a:spcBef>
              <a:spcAft>
                <a:spcPts val="0"/>
              </a:spcAft>
              <a:buSzPts val="1800"/>
              <a:buChar char="●"/>
            </a:pPr>
            <a:r>
              <a:rPr lang="en" sz="1800" b="1" dirty="0"/>
              <a:t>Data Nodes: </a:t>
            </a:r>
            <a:r>
              <a:rPr lang="en" sz="1800" dirty="0"/>
              <a:t>individual data or operations</a:t>
            </a:r>
            <a:endParaRPr sz="1800" dirty="0"/>
          </a:p>
          <a:p>
            <a:pPr marL="457200" lvl="0" indent="-342900" rtl="0">
              <a:spcBef>
                <a:spcPts val="0"/>
              </a:spcBef>
              <a:spcAft>
                <a:spcPts val="0"/>
              </a:spcAft>
              <a:buSzPts val="1800"/>
              <a:buChar char="●"/>
            </a:pPr>
            <a:r>
              <a:rPr lang="en" sz="1800" b="1" dirty="0"/>
              <a:t>Edges: </a:t>
            </a:r>
            <a:r>
              <a:rPr lang="en" sz="1800" dirty="0"/>
              <a:t>implicit dependencies between nodes</a:t>
            </a:r>
            <a:endParaRPr sz="1800" dirty="0"/>
          </a:p>
          <a:p>
            <a:pPr marL="457200" lvl="0" indent="-342900" rtl="0">
              <a:spcBef>
                <a:spcPts val="0"/>
              </a:spcBef>
              <a:spcAft>
                <a:spcPts val="0"/>
              </a:spcAft>
              <a:buSzPts val="1800"/>
              <a:buChar char="●"/>
            </a:pPr>
            <a:r>
              <a:rPr lang="en" sz="1800" b="1" dirty="0"/>
              <a:t>Operations: </a:t>
            </a:r>
            <a:r>
              <a:rPr lang="en" sz="1800" dirty="0"/>
              <a:t>any computation </a:t>
            </a:r>
            <a:endParaRPr sz="1800" dirty="0"/>
          </a:p>
          <a:p>
            <a:pPr marL="457200" lvl="0" indent="-342900">
              <a:spcBef>
                <a:spcPts val="0"/>
              </a:spcBef>
              <a:spcAft>
                <a:spcPts val="0"/>
              </a:spcAft>
              <a:buSzPts val="1800"/>
              <a:buChar char="●"/>
            </a:pPr>
            <a:r>
              <a:rPr lang="en" sz="1800" b="1" dirty="0"/>
              <a:t>Constants: </a:t>
            </a:r>
            <a:r>
              <a:rPr lang="en" sz="1800" dirty="0"/>
              <a:t>single values (tensors)</a:t>
            </a:r>
            <a:endParaRPr sz="18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Shape 196"/>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Core TensorFlow constructs</a:t>
            </a:r>
            <a:endParaRPr/>
          </a:p>
        </p:txBody>
      </p:sp>
      <p:sp>
        <p:nvSpPr>
          <p:cNvPr id="197" name="Shape 197"/>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SzPts val="1800"/>
              <a:buChar char="●"/>
            </a:pPr>
            <a:r>
              <a:rPr lang="en"/>
              <a:t>All nodes return </a:t>
            </a:r>
            <a:r>
              <a:rPr lang="en" b="1"/>
              <a:t>tensors</a:t>
            </a:r>
            <a:r>
              <a:rPr lang="en"/>
              <a:t>, or higher-dimensional matrices</a:t>
            </a:r>
            <a:endParaRPr/>
          </a:p>
          <a:p>
            <a:pPr marL="0" lvl="0" indent="0" rtl="0">
              <a:spcBef>
                <a:spcPts val="1600"/>
              </a:spcBef>
              <a:spcAft>
                <a:spcPts val="0"/>
              </a:spcAft>
              <a:buNone/>
            </a:pPr>
            <a:endParaRPr/>
          </a:p>
          <a:p>
            <a:pPr marL="457200" lvl="0" indent="-342900" rtl="0">
              <a:spcBef>
                <a:spcPts val="1600"/>
              </a:spcBef>
              <a:spcAft>
                <a:spcPts val="0"/>
              </a:spcAft>
              <a:buSzPts val="1800"/>
              <a:buChar char="●"/>
            </a:pPr>
            <a:r>
              <a:rPr lang="en"/>
              <a:t>How a node computes is </a:t>
            </a:r>
            <a:r>
              <a:rPr lang="en" b="1"/>
              <a:t>indistinguishable to TensorFlow</a:t>
            </a:r>
            <a:endParaRPr b="1"/>
          </a:p>
          <a:p>
            <a:pPr marL="0" lvl="0" indent="0" rtl="0">
              <a:spcBef>
                <a:spcPts val="1600"/>
              </a:spcBef>
              <a:spcAft>
                <a:spcPts val="0"/>
              </a:spcAft>
              <a:buNone/>
            </a:pPr>
            <a:endParaRPr b="1"/>
          </a:p>
          <a:p>
            <a:pPr marL="457200" lvl="0" indent="-342900">
              <a:spcBef>
                <a:spcPts val="1600"/>
              </a:spcBef>
              <a:spcAft>
                <a:spcPts val="0"/>
              </a:spcAft>
              <a:buSzPts val="1800"/>
              <a:buChar char="●"/>
            </a:pPr>
            <a:r>
              <a:rPr lang="en" b="1"/>
              <a:t>You are metaprogramming</a:t>
            </a:r>
            <a:r>
              <a:rPr lang="en"/>
              <a:t>. No computation occurs yet!</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Shape 202"/>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Running code</a:t>
            </a:r>
            <a:endParaRPr/>
          </a:p>
        </p:txBody>
      </p:sp>
      <p:sp>
        <p:nvSpPr>
          <p:cNvPr id="203" name="Shape 203"/>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latin typeface="Consolas"/>
              <a:ea typeface="Consolas"/>
              <a:cs typeface="Consolas"/>
              <a:sym typeface="Consolas"/>
            </a:endParaRPr>
          </a:p>
          <a:p>
            <a:pPr marL="0" lvl="0" indent="0">
              <a:spcBef>
                <a:spcPts val="1600"/>
              </a:spcBef>
              <a:spcAft>
                <a:spcPts val="1600"/>
              </a:spcAft>
              <a:buNone/>
            </a:pPr>
            <a:r>
              <a:rPr lang="en">
                <a:latin typeface="Consolas"/>
                <a:ea typeface="Consolas"/>
                <a:cs typeface="Consolas"/>
                <a:sym typeface="Consolas"/>
              </a:rPr>
              <a:t>tf.</a:t>
            </a:r>
            <a:r>
              <a:rPr lang="en">
                <a:solidFill>
                  <a:schemeClr val="accent5"/>
                </a:solidFill>
                <a:latin typeface="Consolas"/>
                <a:ea typeface="Consolas"/>
                <a:cs typeface="Consolas"/>
                <a:sym typeface="Consolas"/>
              </a:rPr>
              <a:t>Session</a:t>
            </a:r>
            <a:r>
              <a:rPr lang="en">
                <a:latin typeface="Consolas"/>
                <a:ea typeface="Consolas"/>
                <a:cs typeface="Consolas"/>
                <a:sym typeface="Consolas"/>
              </a:rPr>
              <a:t>().run(node3) </a:t>
            </a:r>
            <a:r>
              <a:rPr lang="en" i="1">
                <a:solidFill>
                  <a:schemeClr val="dk2"/>
                </a:solidFill>
                <a:latin typeface="Consolas"/>
                <a:ea typeface="Consolas"/>
                <a:cs typeface="Consolas"/>
                <a:sym typeface="Consolas"/>
              </a:rPr>
              <a:t>#returns 7</a:t>
            </a:r>
            <a:endParaRPr i="1">
              <a:solidFill>
                <a:schemeClr val="dk2"/>
              </a:solidFill>
              <a:latin typeface="Consolas"/>
              <a:ea typeface="Consolas"/>
              <a:cs typeface="Consolas"/>
              <a:sym typeface="Consola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Shape 208"/>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Placeholders (inputs) and how to use them</a:t>
            </a:r>
            <a:endParaRPr/>
          </a:p>
        </p:txBody>
      </p:sp>
      <p:sp>
        <p:nvSpPr>
          <p:cNvPr id="209" name="Shape 209"/>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Autofit/>
          </a:bodyPr>
          <a:lstStyle/>
          <a:p>
            <a:pPr marL="38100" marR="38100" lvl="0" indent="0" rtl="0">
              <a:lnSpc>
                <a:spcPct val="150000"/>
              </a:lnSpc>
              <a:spcBef>
                <a:spcPts val="0"/>
              </a:spcBef>
              <a:spcAft>
                <a:spcPts val="0"/>
              </a:spcAft>
              <a:buNone/>
            </a:pPr>
            <a:r>
              <a:rPr lang="en">
                <a:solidFill>
                  <a:srgbClr val="F8F8F8"/>
                </a:solidFill>
                <a:latin typeface="Consolas"/>
                <a:ea typeface="Consolas"/>
                <a:cs typeface="Consolas"/>
                <a:sym typeface="Consolas"/>
              </a:rPr>
              <a:t>node1 </a:t>
            </a:r>
            <a:r>
              <a:rPr lang="en">
                <a:solidFill>
                  <a:srgbClr val="E28964"/>
                </a:solidFill>
                <a:latin typeface="Consolas"/>
                <a:ea typeface="Consolas"/>
                <a:cs typeface="Consolas"/>
                <a:sym typeface="Consolas"/>
              </a:rPr>
              <a:t>=</a:t>
            </a:r>
            <a:r>
              <a:rPr lang="en">
                <a:solidFill>
                  <a:srgbClr val="F8F8F8"/>
                </a:solidFill>
                <a:latin typeface="Consolas"/>
                <a:ea typeface="Consolas"/>
                <a:cs typeface="Consolas"/>
                <a:sym typeface="Consolas"/>
              </a:rPr>
              <a:t> tf.placeholder(tf.float32)</a:t>
            </a:r>
            <a:br>
              <a:rPr lang="en">
                <a:solidFill>
                  <a:srgbClr val="F8F8F8"/>
                </a:solidFill>
                <a:latin typeface="Consolas"/>
                <a:ea typeface="Consolas"/>
                <a:cs typeface="Consolas"/>
                <a:sym typeface="Consolas"/>
              </a:rPr>
            </a:br>
            <a:r>
              <a:rPr lang="en">
                <a:solidFill>
                  <a:srgbClr val="F8F8F8"/>
                </a:solidFill>
                <a:latin typeface="Consolas"/>
                <a:ea typeface="Consolas"/>
                <a:cs typeface="Consolas"/>
                <a:sym typeface="Consolas"/>
              </a:rPr>
              <a:t>node2 </a:t>
            </a:r>
            <a:r>
              <a:rPr lang="en">
                <a:solidFill>
                  <a:srgbClr val="E28964"/>
                </a:solidFill>
                <a:latin typeface="Consolas"/>
                <a:ea typeface="Consolas"/>
                <a:cs typeface="Consolas"/>
                <a:sym typeface="Consolas"/>
              </a:rPr>
              <a:t>=</a:t>
            </a:r>
            <a:r>
              <a:rPr lang="en">
                <a:solidFill>
                  <a:srgbClr val="F8F8F8"/>
                </a:solidFill>
                <a:latin typeface="Consolas"/>
                <a:ea typeface="Consolas"/>
                <a:cs typeface="Consolas"/>
                <a:sym typeface="Consolas"/>
              </a:rPr>
              <a:t> tf.placeholder(tf.float32)</a:t>
            </a:r>
            <a:br>
              <a:rPr lang="en">
                <a:solidFill>
                  <a:srgbClr val="F8F8F8"/>
                </a:solidFill>
                <a:latin typeface="Consolas"/>
                <a:ea typeface="Consolas"/>
                <a:cs typeface="Consolas"/>
                <a:sym typeface="Consolas"/>
              </a:rPr>
            </a:br>
            <a:r>
              <a:rPr lang="en">
                <a:solidFill>
                  <a:srgbClr val="F8F8F8"/>
                </a:solidFill>
                <a:latin typeface="Consolas"/>
                <a:ea typeface="Consolas"/>
                <a:cs typeface="Consolas"/>
                <a:sym typeface="Consolas"/>
              </a:rPr>
              <a:t>node3 </a:t>
            </a:r>
            <a:r>
              <a:rPr lang="en">
                <a:solidFill>
                  <a:srgbClr val="E28964"/>
                </a:solidFill>
                <a:latin typeface="Consolas"/>
                <a:ea typeface="Consolas"/>
                <a:cs typeface="Consolas"/>
                <a:sym typeface="Consolas"/>
              </a:rPr>
              <a:t>=</a:t>
            </a:r>
            <a:r>
              <a:rPr lang="en">
                <a:solidFill>
                  <a:srgbClr val="F8F8F8"/>
                </a:solidFill>
                <a:latin typeface="Consolas"/>
                <a:ea typeface="Consolas"/>
                <a:cs typeface="Consolas"/>
                <a:sym typeface="Consolas"/>
              </a:rPr>
              <a:t> tf.add(node1,node2)</a:t>
            </a:r>
            <a:endParaRPr>
              <a:solidFill>
                <a:srgbClr val="F8F8F8"/>
              </a:solidFill>
              <a:latin typeface="Consolas"/>
              <a:ea typeface="Consolas"/>
              <a:cs typeface="Consolas"/>
              <a:sym typeface="Consolas"/>
            </a:endParaRPr>
          </a:p>
          <a:p>
            <a:pPr marL="0" lvl="0" indent="0">
              <a:spcBef>
                <a:spcPts val="0"/>
              </a:spcBef>
              <a:spcAft>
                <a:spcPts val="0"/>
              </a:spcAft>
              <a:buNone/>
            </a:pPr>
            <a:r>
              <a:rPr lang="en">
                <a:latin typeface="Consolas"/>
                <a:ea typeface="Consolas"/>
                <a:cs typeface="Consolas"/>
                <a:sym typeface="Consolas"/>
              </a:rPr>
              <a:t>tf.</a:t>
            </a:r>
            <a:r>
              <a:rPr lang="en">
                <a:solidFill>
                  <a:schemeClr val="accent5"/>
                </a:solidFill>
                <a:latin typeface="Consolas"/>
                <a:ea typeface="Consolas"/>
                <a:cs typeface="Consolas"/>
                <a:sym typeface="Consolas"/>
              </a:rPr>
              <a:t>Session</a:t>
            </a:r>
            <a:r>
              <a:rPr lang="en">
                <a:latin typeface="Consolas"/>
                <a:ea typeface="Consolas"/>
                <a:cs typeface="Consolas"/>
                <a:sym typeface="Consolas"/>
              </a:rPr>
              <a:t>().run(node3, {node1 : </a:t>
            </a:r>
            <a:r>
              <a:rPr lang="en">
                <a:solidFill>
                  <a:srgbClr val="3387CC"/>
                </a:solidFill>
                <a:latin typeface="Consolas"/>
                <a:ea typeface="Consolas"/>
                <a:cs typeface="Consolas"/>
                <a:sym typeface="Consolas"/>
              </a:rPr>
              <a:t>3</a:t>
            </a:r>
            <a:r>
              <a:rPr lang="en">
                <a:latin typeface="Consolas"/>
                <a:ea typeface="Consolas"/>
                <a:cs typeface="Consolas"/>
                <a:sym typeface="Consolas"/>
              </a:rPr>
              <a:t>, node2 : </a:t>
            </a:r>
            <a:r>
              <a:rPr lang="en">
                <a:solidFill>
                  <a:srgbClr val="3387CC"/>
                </a:solidFill>
                <a:latin typeface="Consolas"/>
                <a:ea typeface="Consolas"/>
                <a:cs typeface="Consolas"/>
                <a:sym typeface="Consolas"/>
              </a:rPr>
              <a:t>4</a:t>
            </a:r>
            <a:r>
              <a:rPr lang="en">
                <a:latin typeface="Consolas"/>
                <a:ea typeface="Consolas"/>
                <a:cs typeface="Consolas"/>
                <a:sym typeface="Consolas"/>
              </a:rPr>
              <a:t>})</a:t>
            </a:r>
            <a:endParaRPr>
              <a:latin typeface="Consolas"/>
              <a:ea typeface="Consolas"/>
              <a:cs typeface="Consolas"/>
              <a:sym typeface="Consolas"/>
            </a:endParaRPr>
          </a:p>
          <a:p>
            <a:pPr marL="0" lvl="0" indent="0">
              <a:spcBef>
                <a:spcPts val="1600"/>
              </a:spcBef>
              <a:spcAft>
                <a:spcPts val="160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Shape 214"/>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Variables (mutable state)</a:t>
            </a:r>
            <a:endParaRPr/>
          </a:p>
        </p:txBody>
      </p:sp>
      <p:sp>
        <p:nvSpPr>
          <p:cNvPr id="215" name="Shape 215"/>
          <p:cNvSpPr txBox="1">
            <a:spLocks noGrp="1"/>
          </p:cNvSpPr>
          <p:nvPr>
            <p:ph type="body" idx="1"/>
          </p:nvPr>
        </p:nvSpPr>
        <p:spPr>
          <a:xfrm>
            <a:off x="1297500" y="1123603"/>
            <a:ext cx="7038900" cy="2911200"/>
          </a:xfrm>
          <a:prstGeom prst="rect">
            <a:avLst/>
          </a:prstGeom>
        </p:spPr>
        <p:txBody>
          <a:bodyPr spcFirstLastPara="1" wrap="square" lIns="91425" tIns="91425" rIns="91425" bIns="91425" anchor="t" anchorCtr="0">
            <a:noAutofit/>
          </a:bodyPr>
          <a:lstStyle/>
          <a:p>
            <a:pPr marL="38100" marR="38100" lvl="0" indent="0" rtl="0">
              <a:lnSpc>
                <a:spcPct val="150000"/>
              </a:lnSpc>
              <a:spcBef>
                <a:spcPts val="0"/>
              </a:spcBef>
              <a:spcAft>
                <a:spcPts val="0"/>
              </a:spcAft>
              <a:buNone/>
            </a:pPr>
            <a:r>
              <a:rPr lang="en" dirty="0">
                <a:solidFill>
                  <a:srgbClr val="F8F8F8"/>
                </a:solidFill>
                <a:latin typeface="Consolas"/>
                <a:ea typeface="Consolas"/>
                <a:cs typeface="Consolas"/>
                <a:sym typeface="Consolas"/>
              </a:rPr>
              <a:t>W </a:t>
            </a:r>
            <a:r>
              <a:rPr lang="en" dirty="0">
                <a:solidFill>
                  <a:srgbClr val="E28964"/>
                </a:solidFill>
                <a:latin typeface="Consolas"/>
                <a:ea typeface="Consolas"/>
                <a:cs typeface="Consolas"/>
                <a:sym typeface="Consolas"/>
              </a:rPr>
              <a:t>=</a:t>
            </a:r>
            <a:r>
              <a:rPr lang="en" dirty="0">
                <a:solidFill>
                  <a:srgbClr val="F8F8F8"/>
                </a:solidFill>
                <a:latin typeface="Consolas"/>
                <a:ea typeface="Consolas"/>
                <a:cs typeface="Consolas"/>
                <a:sym typeface="Consolas"/>
              </a:rPr>
              <a:t> tf.Variable([</a:t>
            </a:r>
            <a:r>
              <a:rPr lang="en" dirty="0">
                <a:solidFill>
                  <a:srgbClr val="3387CC"/>
                </a:solidFill>
                <a:latin typeface="Consolas"/>
                <a:ea typeface="Consolas"/>
                <a:cs typeface="Consolas"/>
                <a:sym typeface="Consolas"/>
              </a:rPr>
              <a:t>.3</a:t>
            </a:r>
            <a:r>
              <a:rPr lang="en" dirty="0">
                <a:solidFill>
                  <a:srgbClr val="F8F8F8"/>
                </a:solidFill>
                <a:latin typeface="Consolas"/>
                <a:ea typeface="Consolas"/>
                <a:cs typeface="Consolas"/>
                <a:sym typeface="Consolas"/>
              </a:rPr>
              <a:t>], </a:t>
            </a:r>
            <a:r>
              <a:rPr lang="en" dirty="0">
                <a:solidFill>
                  <a:srgbClr val="3E87E3"/>
                </a:solidFill>
                <a:latin typeface="Consolas"/>
                <a:ea typeface="Consolas"/>
                <a:cs typeface="Consolas"/>
                <a:sym typeface="Consolas"/>
              </a:rPr>
              <a:t>dtype</a:t>
            </a:r>
            <a:r>
              <a:rPr lang="en" dirty="0">
                <a:solidFill>
                  <a:srgbClr val="E28964"/>
                </a:solidFill>
                <a:latin typeface="Consolas"/>
                <a:ea typeface="Consolas"/>
                <a:cs typeface="Consolas"/>
                <a:sym typeface="Consolas"/>
              </a:rPr>
              <a:t>=</a:t>
            </a:r>
            <a:r>
              <a:rPr lang="en" dirty="0">
                <a:solidFill>
                  <a:srgbClr val="F8F8F8"/>
                </a:solidFill>
                <a:latin typeface="Consolas"/>
                <a:ea typeface="Consolas"/>
                <a:cs typeface="Consolas"/>
                <a:sym typeface="Consolas"/>
              </a:rPr>
              <a:t>tf.float32)</a:t>
            </a:r>
            <a:br>
              <a:rPr lang="en" dirty="0">
                <a:solidFill>
                  <a:srgbClr val="F8F8F8"/>
                </a:solidFill>
                <a:latin typeface="Consolas"/>
                <a:ea typeface="Consolas"/>
                <a:cs typeface="Consolas"/>
                <a:sym typeface="Consolas"/>
              </a:rPr>
            </a:br>
            <a:r>
              <a:rPr lang="en" dirty="0">
                <a:solidFill>
                  <a:srgbClr val="F8F8F8"/>
                </a:solidFill>
                <a:latin typeface="Consolas"/>
                <a:ea typeface="Consolas"/>
                <a:cs typeface="Consolas"/>
                <a:sym typeface="Consolas"/>
              </a:rPr>
              <a:t>b </a:t>
            </a:r>
            <a:r>
              <a:rPr lang="en" dirty="0">
                <a:solidFill>
                  <a:srgbClr val="E28964"/>
                </a:solidFill>
                <a:latin typeface="Consolas"/>
                <a:ea typeface="Consolas"/>
                <a:cs typeface="Consolas"/>
                <a:sym typeface="Consolas"/>
              </a:rPr>
              <a:t>=</a:t>
            </a:r>
            <a:r>
              <a:rPr lang="en" dirty="0">
                <a:solidFill>
                  <a:srgbClr val="F8F8F8"/>
                </a:solidFill>
                <a:latin typeface="Consolas"/>
                <a:ea typeface="Consolas"/>
                <a:cs typeface="Consolas"/>
                <a:sym typeface="Consolas"/>
              </a:rPr>
              <a:t> tf.Variable([</a:t>
            </a:r>
            <a:r>
              <a:rPr lang="en" dirty="0">
                <a:solidFill>
                  <a:srgbClr val="E28964"/>
                </a:solidFill>
                <a:latin typeface="Consolas"/>
                <a:ea typeface="Consolas"/>
                <a:cs typeface="Consolas"/>
                <a:sym typeface="Consolas"/>
              </a:rPr>
              <a:t>-</a:t>
            </a:r>
            <a:r>
              <a:rPr lang="en" dirty="0">
                <a:solidFill>
                  <a:srgbClr val="3387CC"/>
                </a:solidFill>
                <a:latin typeface="Consolas"/>
                <a:ea typeface="Consolas"/>
                <a:cs typeface="Consolas"/>
                <a:sym typeface="Consolas"/>
              </a:rPr>
              <a:t>.3</a:t>
            </a:r>
            <a:r>
              <a:rPr lang="en" dirty="0">
                <a:solidFill>
                  <a:srgbClr val="F8F8F8"/>
                </a:solidFill>
                <a:latin typeface="Consolas"/>
                <a:ea typeface="Consolas"/>
                <a:cs typeface="Consolas"/>
                <a:sym typeface="Consolas"/>
              </a:rPr>
              <a:t>], </a:t>
            </a:r>
            <a:r>
              <a:rPr lang="en" dirty="0">
                <a:solidFill>
                  <a:srgbClr val="3E87E3"/>
                </a:solidFill>
                <a:latin typeface="Consolas"/>
                <a:ea typeface="Consolas"/>
                <a:cs typeface="Consolas"/>
                <a:sym typeface="Consolas"/>
              </a:rPr>
              <a:t>dtype</a:t>
            </a:r>
            <a:r>
              <a:rPr lang="en" dirty="0">
                <a:solidFill>
                  <a:srgbClr val="E28964"/>
                </a:solidFill>
                <a:latin typeface="Consolas"/>
                <a:ea typeface="Consolas"/>
                <a:cs typeface="Consolas"/>
                <a:sym typeface="Consolas"/>
              </a:rPr>
              <a:t>=</a:t>
            </a:r>
            <a:r>
              <a:rPr lang="en" dirty="0">
                <a:solidFill>
                  <a:srgbClr val="F8F8F8"/>
                </a:solidFill>
                <a:latin typeface="Consolas"/>
                <a:ea typeface="Consolas"/>
                <a:cs typeface="Consolas"/>
                <a:sym typeface="Consolas"/>
              </a:rPr>
              <a:t>tf.float32)</a:t>
            </a:r>
            <a:br>
              <a:rPr lang="en" dirty="0">
                <a:solidFill>
                  <a:srgbClr val="F8F8F8"/>
                </a:solidFill>
                <a:latin typeface="Consolas"/>
                <a:ea typeface="Consolas"/>
                <a:cs typeface="Consolas"/>
                <a:sym typeface="Consolas"/>
              </a:rPr>
            </a:br>
            <a:r>
              <a:rPr lang="en" dirty="0">
                <a:solidFill>
                  <a:srgbClr val="F8F8F8"/>
                </a:solidFill>
                <a:latin typeface="Consolas"/>
                <a:ea typeface="Consolas"/>
                <a:cs typeface="Consolas"/>
                <a:sym typeface="Consolas"/>
              </a:rPr>
              <a:t>x </a:t>
            </a:r>
            <a:r>
              <a:rPr lang="en" dirty="0">
                <a:solidFill>
                  <a:srgbClr val="E28964"/>
                </a:solidFill>
                <a:latin typeface="Consolas"/>
                <a:ea typeface="Consolas"/>
                <a:cs typeface="Consolas"/>
                <a:sym typeface="Consolas"/>
              </a:rPr>
              <a:t>=</a:t>
            </a:r>
            <a:r>
              <a:rPr lang="en" dirty="0">
                <a:solidFill>
                  <a:srgbClr val="F8F8F8"/>
                </a:solidFill>
                <a:latin typeface="Consolas"/>
                <a:ea typeface="Consolas"/>
                <a:cs typeface="Consolas"/>
                <a:sym typeface="Consolas"/>
              </a:rPr>
              <a:t> tf.placeholder(tf.float32)</a:t>
            </a:r>
            <a:br>
              <a:rPr lang="en" dirty="0">
                <a:solidFill>
                  <a:srgbClr val="F8F8F8"/>
                </a:solidFill>
                <a:latin typeface="Consolas"/>
                <a:ea typeface="Consolas"/>
                <a:cs typeface="Consolas"/>
                <a:sym typeface="Consolas"/>
              </a:rPr>
            </a:br>
            <a:r>
              <a:rPr lang="en" dirty="0">
                <a:solidFill>
                  <a:srgbClr val="F8F8F8"/>
                </a:solidFill>
                <a:latin typeface="Consolas"/>
                <a:ea typeface="Consolas"/>
                <a:cs typeface="Consolas"/>
                <a:sym typeface="Consolas"/>
              </a:rPr>
              <a:t>linear_model </a:t>
            </a:r>
            <a:r>
              <a:rPr lang="en" dirty="0">
                <a:solidFill>
                  <a:srgbClr val="E28964"/>
                </a:solidFill>
                <a:latin typeface="Consolas"/>
                <a:ea typeface="Consolas"/>
                <a:cs typeface="Consolas"/>
                <a:sym typeface="Consolas"/>
              </a:rPr>
              <a:t>=</a:t>
            </a:r>
            <a:r>
              <a:rPr lang="en" dirty="0">
                <a:solidFill>
                  <a:srgbClr val="F8F8F8"/>
                </a:solidFill>
                <a:latin typeface="Consolas"/>
                <a:ea typeface="Consolas"/>
                <a:cs typeface="Consolas"/>
                <a:sym typeface="Consolas"/>
              </a:rPr>
              <a:t> W </a:t>
            </a:r>
            <a:r>
              <a:rPr lang="en" dirty="0">
                <a:solidFill>
                  <a:srgbClr val="E28964"/>
                </a:solidFill>
                <a:latin typeface="Consolas"/>
                <a:ea typeface="Consolas"/>
                <a:cs typeface="Consolas"/>
                <a:sym typeface="Consolas"/>
              </a:rPr>
              <a:t>*</a:t>
            </a:r>
            <a:r>
              <a:rPr lang="en" dirty="0">
                <a:solidFill>
                  <a:srgbClr val="F8F8F8"/>
                </a:solidFill>
                <a:latin typeface="Consolas"/>
                <a:ea typeface="Consolas"/>
                <a:cs typeface="Consolas"/>
                <a:sym typeface="Consolas"/>
              </a:rPr>
              <a:t> x </a:t>
            </a:r>
            <a:r>
              <a:rPr lang="en" dirty="0">
                <a:solidFill>
                  <a:srgbClr val="E28964"/>
                </a:solidFill>
                <a:latin typeface="Consolas"/>
                <a:ea typeface="Consolas"/>
                <a:cs typeface="Consolas"/>
                <a:sym typeface="Consolas"/>
              </a:rPr>
              <a:t>+</a:t>
            </a:r>
            <a:r>
              <a:rPr lang="en" dirty="0">
                <a:solidFill>
                  <a:srgbClr val="F8F8F8"/>
                </a:solidFill>
                <a:latin typeface="Consolas"/>
                <a:ea typeface="Consolas"/>
                <a:cs typeface="Consolas"/>
                <a:sym typeface="Consolas"/>
              </a:rPr>
              <a:t> b </a:t>
            </a:r>
            <a:r>
              <a:rPr lang="en" i="1" dirty="0">
                <a:solidFill>
                  <a:srgbClr val="AEAEAE"/>
                </a:solidFill>
                <a:latin typeface="Consolas"/>
                <a:ea typeface="Consolas"/>
                <a:cs typeface="Consolas"/>
                <a:sym typeface="Consolas"/>
              </a:rPr>
              <a:t>#Operator Overloading!</a:t>
            </a:r>
            <a:r>
              <a:rPr lang="en" dirty="0">
                <a:solidFill>
                  <a:srgbClr val="F8F8F8"/>
                </a:solidFill>
                <a:latin typeface="Consolas"/>
                <a:ea typeface="Consolas"/>
                <a:cs typeface="Consolas"/>
                <a:sym typeface="Consolas"/>
              </a:rPr>
              <a:t/>
            </a:r>
            <a:br>
              <a:rPr lang="en" dirty="0">
                <a:solidFill>
                  <a:srgbClr val="F8F8F8"/>
                </a:solidFill>
                <a:latin typeface="Consolas"/>
                <a:ea typeface="Consolas"/>
                <a:cs typeface="Consolas"/>
                <a:sym typeface="Consolas"/>
              </a:rPr>
            </a:br>
            <a:r>
              <a:rPr lang="en" dirty="0">
                <a:solidFill>
                  <a:srgbClr val="F8F8F8"/>
                </a:solidFill>
                <a:latin typeface="Consolas"/>
                <a:ea typeface="Consolas"/>
                <a:cs typeface="Consolas"/>
                <a:sym typeface="Consolas"/>
              </a:rPr>
              <a:t>init </a:t>
            </a:r>
            <a:r>
              <a:rPr lang="en" dirty="0">
                <a:solidFill>
                  <a:srgbClr val="E28964"/>
                </a:solidFill>
                <a:latin typeface="Consolas"/>
                <a:ea typeface="Consolas"/>
                <a:cs typeface="Consolas"/>
                <a:sym typeface="Consolas"/>
              </a:rPr>
              <a:t>=</a:t>
            </a:r>
            <a:r>
              <a:rPr lang="en" dirty="0">
                <a:solidFill>
                  <a:srgbClr val="F8F8F8"/>
                </a:solidFill>
                <a:latin typeface="Consolas"/>
                <a:ea typeface="Consolas"/>
                <a:cs typeface="Consolas"/>
                <a:sym typeface="Consolas"/>
              </a:rPr>
              <a:t> tf.global_variables_initializer()</a:t>
            </a:r>
            <a:br>
              <a:rPr lang="en" dirty="0">
                <a:solidFill>
                  <a:srgbClr val="F8F8F8"/>
                </a:solidFill>
                <a:latin typeface="Consolas"/>
                <a:ea typeface="Consolas"/>
                <a:cs typeface="Consolas"/>
                <a:sym typeface="Consolas"/>
              </a:rPr>
            </a:br>
            <a:r>
              <a:rPr lang="en" dirty="0">
                <a:solidFill>
                  <a:srgbClr val="E28964"/>
                </a:solidFill>
                <a:latin typeface="Consolas"/>
                <a:ea typeface="Consolas"/>
                <a:cs typeface="Consolas"/>
                <a:sym typeface="Consolas"/>
              </a:rPr>
              <a:t>with</a:t>
            </a:r>
            <a:r>
              <a:rPr lang="en" dirty="0">
                <a:solidFill>
                  <a:srgbClr val="F8F8F8"/>
                </a:solidFill>
                <a:latin typeface="Consolas"/>
                <a:ea typeface="Consolas"/>
                <a:cs typeface="Consolas"/>
                <a:sym typeface="Consolas"/>
              </a:rPr>
              <a:t> tf.</a:t>
            </a:r>
            <a:r>
              <a:rPr lang="en" dirty="0">
                <a:solidFill>
                  <a:schemeClr val="accent5"/>
                </a:solidFill>
                <a:latin typeface="Consolas"/>
                <a:ea typeface="Consolas"/>
                <a:cs typeface="Consolas"/>
                <a:sym typeface="Consolas"/>
              </a:rPr>
              <a:t>Session</a:t>
            </a:r>
            <a:r>
              <a:rPr lang="en" dirty="0">
                <a:solidFill>
                  <a:srgbClr val="F8F8F8"/>
                </a:solidFill>
                <a:latin typeface="Consolas"/>
                <a:ea typeface="Consolas"/>
                <a:cs typeface="Consolas"/>
                <a:sym typeface="Consolas"/>
              </a:rPr>
              <a:t>() </a:t>
            </a:r>
            <a:r>
              <a:rPr lang="en" dirty="0">
                <a:solidFill>
                  <a:srgbClr val="E28964"/>
                </a:solidFill>
                <a:latin typeface="Consolas"/>
                <a:ea typeface="Consolas"/>
                <a:cs typeface="Consolas"/>
                <a:sym typeface="Consolas"/>
              </a:rPr>
              <a:t>as</a:t>
            </a:r>
            <a:r>
              <a:rPr lang="en" dirty="0">
                <a:solidFill>
                  <a:srgbClr val="F8F8F8"/>
                </a:solidFill>
                <a:latin typeface="Consolas"/>
                <a:ea typeface="Consolas"/>
                <a:cs typeface="Consolas"/>
                <a:sym typeface="Consolas"/>
              </a:rPr>
              <a:t> sess:</a:t>
            </a:r>
            <a:br>
              <a:rPr lang="en" dirty="0">
                <a:solidFill>
                  <a:srgbClr val="F8F8F8"/>
                </a:solidFill>
                <a:latin typeface="Consolas"/>
                <a:ea typeface="Consolas"/>
                <a:cs typeface="Consolas"/>
                <a:sym typeface="Consolas"/>
              </a:rPr>
            </a:br>
            <a:r>
              <a:rPr lang="en" dirty="0">
                <a:solidFill>
                  <a:srgbClr val="F8F8F8"/>
                </a:solidFill>
                <a:latin typeface="Consolas"/>
                <a:ea typeface="Consolas"/>
                <a:cs typeface="Consolas"/>
                <a:sym typeface="Consolas"/>
              </a:rPr>
              <a:t>  sess.run(init)</a:t>
            </a:r>
            <a:endParaRPr dirty="0">
              <a:solidFill>
                <a:srgbClr val="F8F8F8"/>
              </a:solidFill>
              <a:latin typeface="Consolas"/>
              <a:ea typeface="Consolas"/>
              <a:cs typeface="Consolas"/>
              <a:sym typeface="Consolas"/>
            </a:endParaRPr>
          </a:p>
          <a:p>
            <a:pPr marL="38100" marR="38100" lvl="0" indent="0" rtl="0">
              <a:lnSpc>
                <a:spcPct val="150000"/>
              </a:lnSpc>
              <a:spcBef>
                <a:spcPts val="0"/>
              </a:spcBef>
              <a:spcAft>
                <a:spcPts val="0"/>
              </a:spcAft>
              <a:buNone/>
            </a:pPr>
            <a:r>
              <a:rPr lang="en" dirty="0">
                <a:solidFill>
                  <a:srgbClr val="F8F8F8"/>
                </a:solidFill>
                <a:latin typeface="Consolas"/>
                <a:ea typeface="Consolas"/>
                <a:cs typeface="Consolas"/>
                <a:sym typeface="Consolas"/>
              </a:rPr>
              <a:t>  sess.run(linear_model)</a:t>
            </a:r>
            <a:endParaRPr dirty="0">
              <a:solidFill>
                <a:srgbClr val="F8F8F8"/>
              </a:solidFill>
              <a:latin typeface="Consolas"/>
              <a:ea typeface="Consolas"/>
              <a:cs typeface="Consolas"/>
              <a:sym typeface="Consolas"/>
            </a:endParaRPr>
          </a:p>
          <a:p>
            <a:pPr marL="0" lvl="0" indent="0">
              <a:spcBef>
                <a:spcPts val="0"/>
              </a:spcBef>
              <a:spcAft>
                <a:spcPts val="1600"/>
              </a:spcAft>
              <a:buNone/>
            </a:pPr>
            <a:endParaRPr dirty="0">
              <a:solidFill>
                <a:srgbClr val="F8F8F8"/>
              </a:solidFill>
              <a:latin typeface="Consolas"/>
              <a:ea typeface="Consolas"/>
              <a:cs typeface="Consolas"/>
              <a:sym typeface="Consola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Shape 220"/>
          <p:cNvSpPr txBox="1">
            <a:spLocks noGrp="1"/>
          </p:cNvSpPr>
          <p:nvPr>
            <p:ph type="title"/>
          </p:nvPr>
        </p:nvSpPr>
        <p:spPr>
          <a:xfrm>
            <a:off x="823850" y="2053000"/>
            <a:ext cx="4587000" cy="11487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a:t>Where does code run?</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Shape 225"/>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Specifying devices using with blocks</a:t>
            </a:r>
            <a:endParaRPr/>
          </a:p>
        </p:txBody>
      </p:sp>
      <p:pic>
        <p:nvPicPr>
          <p:cNvPr id="226" name="Shape 226"/>
          <p:cNvPicPr preferRelativeResize="0"/>
          <p:nvPr/>
        </p:nvPicPr>
        <p:blipFill>
          <a:blip r:embed="rId3">
            <a:alphaModFix/>
          </a:blip>
          <a:stretch>
            <a:fillRect/>
          </a:stretch>
        </p:blipFill>
        <p:spPr>
          <a:xfrm>
            <a:off x="7117525" y="3256763"/>
            <a:ext cx="2026475" cy="1477525"/>
          </a:xfrm>
          <a:prstGeom prst="rect">
            <a:avLst/>
          </a:prstGeom>
          <a:noFill/>
          <a:ln>
            <a:noFill/>
          </a:ln>
        </p:spPr>
      </p:pic>
      <p:pic>
        <p:nvPicPr>
          <p:cNvPr id="227" name="Shape 227"/>
          <p:cNvPicPr preferRelativeResize="0"/>
          <p:nvPr/>
        </p:nvPicPr>
        <p:blipFill>
          <a:blip r:embed="rId4">
            <a:alphaModFix/>
          </a:blip>
          <a:stretch>
            <a:fillRect/>
          </a:stretch>
        </p:blipFill>
        <p:spPr>
          <a:xfrm>
            <a:off x="0" y="3235712"/>
            <a:ext cx="1663000" cy="1519650"/>
          </a:xfrm>
          <a:prstGeom prst="rect">
            <a:avLst/>
          </a:prstGeom>
          <a:noFill/>
          <a:ln>
            <a:noFill/>
          </a:ln>
        </p:spPr>
      </p:pic>
      <p:sp>
        <p:nvSpPr>
          <p:cNvPr id="228" name="Shape 228"/>
          <p:cNvSpPr txBox="1"/>
          <p:nvPr/>
        </p:nvSpPr>
        <p:spPr>
          <a:xfrm>
            <a:off x="378500" y="4734300"/>
            <a:ext cx="906000" cy="4092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a:solidFill>
                  <a:schemeClr val="accent6"/>
                </a:solidFill>
              </a:rPr>
              <a:t>CPU:0</a:t>
            </a:r>
            <a:endParaRPr>
              <a:solidFill>
                <a:schemeClr val="accent6"/>
              </a:solidFill>
            </a:endParaRPr>
          </a:p>
        </p:txBody>
      </p:sp>
      <p:sp>
        <p:nvSpPr>
          <p:cNvPr id="229" name="Shape 229"/>
          <p:cNvSpPr txBox="1"/>
          <p:nvPr/>
        </p:nvSpPr>
        <p:spPr>
          <a:xfrm>
            <a:off x="7677763" y="4734300"/>
            <a:ext cx="906000" cy="409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a:solidFill>
                  <a:schemeClr val="accent6"/>
                </a:solidFill>
              </a:rPr>
              <a:t>GPU:0</a:t>
            </a:r>
            <a:endParaRPr>
              <a:solidFill>
                <a:schemeClr val="accent6"/>
              </a:solidFill>
            </a:endParaRPr>
          </a:p>
        </p:txBody>
      </p:sp>
      <p:sp>
        <p:nvSpPr>
          <p:cNvPr id="230" name="Shape 230"/>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Autofit/>
          </a:bodyPr>
          <a:lstStyle/>
          <a:p>
            <a:pPr marL="38100" marR="38100" lvl="0" indent="0" rtl="0">
              <a:lnSpc>
                <a:spcPct val="150000"/>
              </a:lnSpc>
              <a:spcBef>
                <a:spcPts val="0"/>
              </a:spcBef>
              <a:spcAft>
                <a:spcPts val="0"/>
              </a:spcAft>
              <a:buNone/>
            </a:pPr>
            <a:r>
              <a:rPr lang="en">
                <a:solidFill>
                  <a:srgbClr val="E28964"/>
                </a:solidFill>
                <a:latin typeface="Consolas"/>
                <a:ea typeface="Consolas"/>
                <a:cs typeface="Consolas"/>
                <a:sym typeface="Consolas"/>
              </a:rPr>
              <a:t>with</a:t>
            </a:r>
            <a:r>
              <a:rPr lang="en">
                <a:solidFill>
                  <a:srgbClr val="F8F8F8"/>
                </a:solidFill>
                <a:latin typeface="Consolas"/>
                <a:ea typeface="Consolas"/>
                <a:cs typeface="Consolas"/>
                <a:sym typeface="Consolas"/>
              </a:rPr>
              <a:t> tf.device(</a:t>
            </a:r>
            <a:r>
              <a:rPr lang="en">
                <a:solidFill>
                  <a:srgbClr val="65B042"/>
                </a:solidFill>
                <a:latin typeface="Consolas"/>
                <a:ea typeface="Consolas"/>
                <a:cs typeface="Consolas"/>
                <a:sym typeface="Consolas"/>
              </a:rPr>
              <a:t>"/cpu:0"</a:t>
            </a:r>
            <a:r>
              <a:rPr lang="en">
                <a:solidFill>
                  <a:srgbClr val="F8F8F8"/>
                </a:solidFill>
                <a:latin typeface="Consolas"/>
                <a:ea typeface="Consolas"/>
                <a:cs typeface="Consolas"/>
                <a:sym typeface="Consolas"/>
              </a:rPr>
              <a:t>):</a:t>
            </a:r>
            <a:br>
              <a:rPr lang="en">
                <a:solidFill>
                  <a:srgbClr val="F8F8F8"/>
                </a:solidFill>
                <a:latin typeface="Consolas"/>
                <a:ea typeface="Consolas"/>
                <a:cs typeface="Consolas"/>
                <a:sym typeface="Consolas"/>
              </a:rPr>
            </a:br>
            <a:r>
              <a:rPr lang="en">
                <a:solidFill>
                  <a:srgbClr val="F8F8F8"/>
                </a:solidFill>
                <a:latin typeface="Consolas"/>
                <a:ea typeface="Consolas"/>
                <a:cs typeface="Consolas"/>
                <a:sym typeface="Consolas"/>
              </a:rPr>
              <a:t>  W </a:t>
            </a:r>
            <a:r>
              <a:rPr lang="en">
                <a:solidFill>
                  <a:srgbClr val="E28964"/>
                </a:solidFill>
                <a:latin typeface="Consolas"/>
                <a:ea typeface="Consolas"/>
                <a:cs typeface="Consolas"/>
                <a:sym typeface="Consolas"/>
              </a:rPr>
              <a:t>=</a:t>
            </a:r>
            <a:r>
              <a:rPr lang="en">
                <a:solidFill>
                  <a:srgbClr val="F8F8F8"/>
                </a:solidFill>
                <a:latin typeface="Consolas"/>
                <a:ea typeface="Consolas"/>
                <a:cs typeface="Consolas"/>
                <a:sym typeface="Consolas"/>
              </a:rPr>
              <a:t> tf.</a:t>
            </a:r>
            <a:r>
              <a:rPr lang="en">
                <a:solidFill>
                  <a:schemeClr val="accent5"/>
                </a:solidFill>
                <a:latin typeface="Consolas"/>
                <a:ea typeface="Consolas"/>
                <a:cs typeface="Consolas"/>
                <a:sym typeface="Consolas"/>
              </a:rPr>
              <a:t>Variable</a:t>
            </a:r>
            <a:r>
              <a:rPr lang="en">
                <a:solidFill>
                  <a:srgbClr val="F8F8F8"/>
                </a:solidFill>
                <a:latin typeface="Consolas"/>
                <a:ea typeface="Consolas"/>
                <a:cs typeface="Consolas"/>
                <a:sym typeface="Consolas"/>
              </a:rPr>
              <a:t>(...)</a:t>
            </a:r>
            <a:br>
              <a:rPr lang="en">
                <a:solidFill>
                  <a:srgbClr val="F8F8F8"/>
                </a:solidFill>
                <a:latin typeface="Consolas"/>
                <a:ea typeface="Consolas"/>
                <a:cs typeface="Consolas"/>
                <a:sym typeface="Consolas"/>
              </a:rPr>
            </a:br>
            <a:r>
              <a:rPr lang="en">
                <a:solidFill>
                  <a:srgbClr val="F8F8F8"/>
                </a:solidFill>
                <a:latin typeface="Consolas"/>
                <a:ea typeface="Consolas"/>
                <a:cs typeface="Consolas"/>
                <a:sym typeface="Consolas"/>
              </a:rPr>
              <a:t>  V </a:t>
            </a:r>
            <a:r>
              <a:rPr lang="en">
                <a:solidFill>
                  <a:srgbClr val="E28964"/>
                </a:solidFill>
                <a:latin typeface="Consolas"/>
                <a:ea typeface="Consolas"/>
                <a:cs typeface="Consolas"/>
                <a:sym typeface="Consolas"/>
              </a:rPr>
              <a:t>=</a:t>
            </a:r>
            <a:r>
              <a:rPr lang="en">
                <a:solidFill>
                  <a:srgbClr val="F8F8F8"/>
                </a:solidFill>
                <a:latin typeface="Consolas"/>
                <a:ea typeface="Consolas"/>
                <a:cs typeface="Consolas"/>
                <a:sym typeface="Consolas"/>
              </a:rPr>
              <a:t> tf.</a:t>
            </a:r>
            <a:r>
              <a:rPr lang="en">
                <a:solidFill>
                  <a:schemeClr val="accent5"/>
                </a:solidFill>
                <a:latin typeface="Consolas"/>
                <a:ea typeface="Consolas"/>
                <a:cs typeface="Consolas"/>
                <a:sym typeface="Consolas"/>
              </a:rPr>
              <a:t>Variable</a:t>
            </a:r>
            <a:r>
              <a:rPr lang="en">
                <a:solidFill>
                  <a:srgbClr val="F8F8F8"/>
                </a:solidFill>
                <a:latin typeface="Consolas"/>
                <a:ea typeface="Consolas"/>
                <a:cs typeface="Consolas"/>
                <a:sym typeface="Consolas"/>
              </a:rPr>
              <a:t>(...)</a:t>
            </a:r>
            <a:br>
              <a:rPr lang="en">
                <a:solidFill>
                  <a:srgbClr val="F8F8F8"/>
                </a:solidFill>
                <a:latin typeface="Consolas"/>
                <a:ea typeface="Consolas"/>
                <a:cs typeface="Consolas"/>
                <a:sym typeface="Consolas"/>
              </a:rPr>
            </a:br>
            <a:r>
              <a:rPr lang="en">
                <a:solidFill>
                  <a:srgbClr val="E28964"/>
                </a:solidFill>
                <a:latin typeface="Consolas"/>
                <a:ea typeface="Consolas"/>
                <a:cs typeface="Consolas"/>
                <a:sym typeface="Consolas"/>
              </a:rPr>
              <a:t>with</a:t>
            </a:r>
            <a:r>
              <a:rPr lang="en">
                <a:solidFill>
                  <a:srgbClr val="F8F8F8"/>
                </a:solidFill>
                <a:latin typeface="Consolas"/>
                <a:ea typeface="Consolas"/>
                <a:cs typeface="Consolas"/>
                <a:sym typeface="Consolas"/>
              </a:rPr>
              <a:t> tf.device(</a:t>
            </a:r>
            <a:r>
              <a:rPr lang="en">
                <a:solidFill>
                  <a:srgbClr val="65B042"/>
                </a:solidFill>
                <a:latin typeface="Consolas"/>
                <a:ea typeface="Consolas"/>
                <a:cs typeface="Consolas"/>
                <a:sym typeface="Consolas"/>
              </a:rPr>
              <a:t>"/gpu:0"</a:t>
            </a:r>
            <a:r>
              <a:rPr lang="en">
                <a:solidFill>
                  <a:srgbClr val="F8F8F8"/>
                </a:solidFill>
                <a:latin typeface="Consolas"/>
                <a:ea typeface="Consolas"/>
                <a:cs typeface="Consolas"/>
                <a:sym typeface="Consolas"/>
              </a:rPr>
              <a:t>)</a:t>
            </a:r>
            <a:br>
              <a:rPr lang="en">
                <a:solidFill>
                  <a:srgbClr val="F8F8F8"/>
                </a:solidFill>
                <a:latin typeface="Consolas"/>
                <a:ea typeface="Consolas"/>
                <a:cs typeface="Consolas"/>
                <a:sym typeface="Consolas"/>
              </a:rPr>
            </a:br>
            <a:r>
              <a:rPr lang="en">
                <a:solidFill>
                  <a:srgbClr val="F8F8F8"/>
                </a:solidFill>
                <a:latin typeface="Consolas"/>
                <a:ea typeface="Consolas"/>
                <a:cs typeface="Consolas"/>
                <a:sym typeface="Consolas"/>
              </a:rPr>
              <a:t>  output </a:t>
            </a:r>
            <a:r>
              <a:rPr lang="en">
                <a:solidFill>
                  <a:srgbClr val="E28964"/>
                </a:solidFill>
                <a:latin typeface="Consolas"/>
                <a:ea typeface="Consolas"/>
                <a:cs typeface="Consolas"/>
                <a:sym typeface="Consolas"/>
              </a:rPr>
              <a:t>=</a:t>
            </a:r>
            <a:r>
              <a:rPr lang="en">
                <a:solidFill>
                  <a:srgbClr val="F8F8F8"/>
                </a:solidFill>
                <a:latin typeface="Consolas"/>
                <a:ea typeface="Consolas"/>
                <a:cs typeface="Consolas"/>
                <a:sym typeface="Consolas"/>
              </a:rPr>
              <a:t> tf.some_fancy_math(</a:t>
            </a:r>
            <a:r>
              <a:rPr lang="en">
                <a:solidFill>
                  <a:srgbClr val="DAD085"/>
                </a:solidFill>
                <a:latin typeface="Consolas"/>
                <a:ea typeface="Consolas"/>
                <a:cs typeface="Consolas"/>
                <a:sym typeface="Consolas"/>
              </a:rPr>
              <a:t>input</a:t>
            </a:r>
            <a:r>
              <a:rPr lang="en">
                <a:solidFill>
                  <a:srgbClr val="F8F8F8"/>
                </a:solidFill>
                <a:latin typeface="Consolas"/>
                <a:ea typeface="Consolas"/>
                <a:cs typeface="Consolas"/>
                <a:sym typeface="Consolas"/>
              </a:rPr>
              <a:t>, W) </a:t>
            </a:r>
            <a:r>
              <a:rPr lang="en">
                <a:solidFill>
                  <a:srgbClr val="E28964"/>
                </a:solidFill>
                <a:latin typeface="Consolas"/>
                <a:ea typeface="Consolas"/>
                <a:cs typeface="Consolas"/>
                <a:sym typeface="Consolas"/>
              </a:rPr>
              <a:t>+</a:t>
            </a:r>
            <a:r>
              <a:rPr lang="en">
                <a:solidFill>
                  <a:srgbClr val="F8F8F8"/>
                </a:solidFill>
                <a:latin typeface="Consolas"/>
                <a:ea typeface="Consolas"/>
                <a:cs typeface="Consolas"/>
                <a:sym typeface="Consolas"/>
              </a:rPr>
              <a:t> b</a:t>
            </a:r>
            <a:endParaRPr>
              <a:solidFill>
                <a:srgbClr val="F8F8F8"/>
              </a:solidFill>
              <a:latin typeface="Consolas"/>
              <a:ea typeface="Consolas"/>
              <a:cs typeface="Consolas"/>
              <a:sym typeface="Consolas"/>
            </a:endParaRPr>
          </a:p>
          <a:p>
            <a:pPr marL="0" lvl="0" indent="0">
              <a:spcBef>
                <a:spcPts val="0"/>
              </a:spcBef>
              <a:spcAft>
                <a:spcPts val="160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235" name="Shape 235"/>
          <p:cNvPicPr preferRelativeResize="0"/>
          <p:nvPr/>
        </p:nvPicPr>
        <p:blipFill>
          <a:blip r:embed="rId3">
            <a:alphaModFix/>
          </a:blip>
          <a:stretch>
            <a:fillRect/>
          </a:stretch>
        </p:blipFill>
        <p:spPr>
          <a:xfrm>
            <a:off x="6722638" y="2490372"/>
            <a:ext cx="3579775" cy="2688625"/>
          </a:xfrm>
          <a:prstGeom prst="rect">
            <a:avLst/>
          </a:prstGeom>
          <a:noFill/>
          <a:ln>
            <a:noFill/>
          </a:ln>
        </p:spPr>
      </p:pic>
      <p:pic>
        <p:nvPicPr>
          <p:cNvPr id="236" name="Shape 236"/>
          <p:cNvPicPr preferRelativeResize="0"/>
          <p:nvPr/>
        </p:nvPicPr>
        <p:blipFill>
          <a:blip r:embed="rId3">
            <a:alphaModFix/>
          </a:blip>
          <a:stretch>
            <a:fillRect/>
          </a:stretch>
        </p:blipFill>
        <p:spPr>
          <a:xfrm>
            <a:off x="-1190900" y="2454872"/>
            <a:ext cx="3579775" cy="2688625"/>
          </a:xfrm>
          <a:prstGeom prst="rect">
            <a:avLst/>
          </a:prstGeom>
          <a:noFill/>
          <a:ln>
            <a:noFill/>
          </a:ln>
        </p:spPr>
      </p:pic>
      <p:sp>
        <p:nvSpPr>
          <p:cNvPr id="237" name="Shape 237"/>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Specifying devices using with blocks</a:t>
            </a:r>
            <a:endParaRPr/>
          </a:p>
        </p:txBody>
      </p:sp>
      <p:pic>
        <p:nvPicPr>
          <p:cNvPr id="238" name="Shape 238"/>
          <p:cNvPicPr preferRelativeResize="0"/>
          <p:nvPr/>
        </p:nvPicPr>
        <p:blipFill>
          <a:blip r:embed="rId4">
            <a:alphaModFix/>
          </a:blip>
          <a:stretch>
            <a:fillRect/>
          </a:stretch>
        </p:blipFill>
        <p:spPr>
          <a:xfrm>
            <a:off x="7117525" y="3256763"/>
            <a:ext cx="2026475" cy="1477525"/>
          </a:xfrm>
          <a:prstGeom prst="rect">
            <a:avLst/>
          </a:prstGeom>
          <a:noFill/>
          <a:ln>
            <a:noFill/>
          </a:ln>
        </p:spPr>
      </p:pic>
      <p:pic>
        <p:nvPicPr>
          <p:cNvPr id="239" name="Shape 239"/>
          <p:cNvPicPr preferRelativeResize="0"/>
          <p:nvPr/>
        </p:nvPicPr>
        <p:blipFill>
          <a:blip r:embed="rId5">
            <a:alphaModFix/>
          </a:blip>
          <a:stretch>
            <a:fillRect/>
          </a:stretch>
        </p:blipFill>
        <p:spPr>
          <a:xfrm>
            <a:off x="0" y="3235712"/>
            <a:ext cx="1663000" cy="1519650"/>
          </a:xfrm>
          <a:prstGeom prst="rect">
            <a:avLst/>
          </a:prstGeom>
          <a:noFill/>
          <a:ln>
            <a:noFill/>
          </a:ln>
        </p:spPr>
      </p:pic>
      <p:sp>
        <p:nvSpPr>
          <p:cNvPr id="240" name="Shape 240"/>
          <p:cNvSpPr txBox="1"/>
          <p:nvPr/>
        </p:nvSpPr>
        <p:spPr>
          <a:xfrm>
            <a:off x="-74475" y="4738450"/>
            <a:ext cx="2712000" cy="409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a:solidFill>
                  <a:schemeClr val="accent6"/>
                </a:solidFill>
              </a:rPr>
              <a:t>task:0/CPU:0</a:t>
            </a:r>
            <a:endParaRPr>
              <a:solidFill>
                <a:schemeClr val="accent6"/>
              </a:solidFill>
            </a:endParaRPr>
          </a:p>
        </p:txBody>
      </p:sp>
      <p:sp>
        <p:nvSpPr>
          <p:cNvPr id="241" name="Shape 241"/>
          <p:cNvSpPr txBox="1"/>
          <p:nvPr/>
        </p:nvSpPr>
        <p:spPr>
          <a:xfrm>
            <a:off x="7839450" y="4738450"/>
            <a:ext cx="1304700" cy="409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a:solidFill>
                  <a:schemeClr val="accent6"/>
                </a:solidFill>
              </a:rPr>
              <a:t>task:1/GPU:0</a:t>
            </a:r>
            <a:endParaRPr>
              <a:solidFill>
                <a:schemeClr val="accent6"/>
              </a:solidFill>
            </a:endParaRPr>
          </a:p>
        </p:txBody>
      </p:sp>
      <p:sp>
        <p:nvSpPr>
          <p:cNvPr id="242" name="Shape 242"/>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Autofit/>
          </a:bodyPr>
          <a:lstStyle/>
          <a:p>
            <a:pPr marL="38100" marR="38100" lvl="0" indent="0" rtl="0">
              <a:lnSpc>
                <a:spcPct val="150000"/>
              </a:lnSpc>
              <a:spcBef>
                <a:spcPts val="0"/>
              </a:spcBef>
              <a:spcAft>
                <a:spcPts val="0"/>
              </a:spcAft>
              <a:buNone/>
            </a:pPr>
            <a:r>
              <a:rPr lang="en">
                <a:solidFill>
                  <a:srgbClr val="E28964"/>
                </a:solidFill>
                <a:latin typeface="Consolas"/>
                <a:ea typeface="Consolas"/>
                <a:cs typeface="Consolas"/>
                <a:sym typeface="Consolas"/>
              </a:rPr>
              <a:t>with</a:t>
            </a:r>
            <a:r>
              <a:rPr lang="en">
                <a:solidFill>
                  <a:srgbClr val="F8F8F8"/>
                </a:solidFill>
                <a:latin typeface="Consolas"/>
                <a:ea typeface="Consolas"/>
                <a:cs typeface="Consolas"/>
                <a:sym typeface="Consolas"/>
              </a:rPr>
              <a:t> tf.device(</a:t>
            </a:r>
            <a:r>
              <a:rPr lang="en">
                <a:solidFill>
                  <a:srgbClr val="65B042"/>
                </a:solidFill>
                <a:latin typeface="Consolas"/>
                <a:ea typeface="Consolas"/>
                <a:cs typeface="Consolas"/>
                <a:sym typeface="Consolas"/>
              </a:rPr>
              <a:t>"</a:t>
            </a:r>
            <a:r>
              <a:rPr lang="en" b="1">
                <a:solidFill>
                  <a:srgbClr val="65B042"/>
                </a:solidFill>
                <a:latin typeface="Consolas"/>
                <a:ea typeface="Consolas"/>
                <a:cs typeface="Consolas"/>
                <a:sym typeface="Consolas"/>
              </a:rPr>
              <a:t>/task:0/cpu:0</a:t>
            </a:r>
            <a:r>
              <a:rPr lang="en">
                <a:solidFill>
                  <a:srgbClr val="65B042"/>
                </a:solidFill>
                <a:latin typeface="Consolas"/>
                <a:ea typeface="Consolas"/>
                <a:cs typeface="Consolas"/>
                <a:sym typeface="Consolas"/>
              </a:rPr>
              <a:t>"</a:t>
            </a:r>
            <a:r>
              <a:rPr lang="en">
                <a:solidFill>
                  <a:srgbClr val="F8F8F8"/>
                </a:solidFill>
                <a:latin typeface="Consolas"/>
                <a:ea typeface="Consolas"/>
                <a:cs typeface="Consolas"/>
                <a:sym typeface="Consolas"/>
              </a:rPr>
              <a:t>):</a:t>
            </a:r>
            <a:br>
              <a:rPr lang="en">
                <a:solidFill>
                  <a:srgbClr val="F8F8F8"/>
                </a:solidFill>
                <a:latin typeface="Consolas"/>
                <a:ea typeface="Consolas"/>
                <a:cs typeface="Consolas"/>
                <a:sym typeface="Consolas"/>
              </a:rPr>
            </a:br>
            <a:r>
              <a:rPr lang="en">
                <a:solidFill>
                  <a:srgbClr val="F8F8F8"/>
                </a:solidFill>
                <a:latin typeface="Consolas"/>
                <a:ea typeface="Consolas"/>
                <a:cs typeface="Consolas"/>
                <a:sym typeface="Consolas"/>
              </a:rPr>
              <a:t>  W </a:t>
            </a:r>
            <a:r>
              <a:rPr lang="en">
                <a:solidFill>
                  <a:srgbClr val="E28964"/>
                </a:solidFill>
                <a:latin typeface="Consolas"/>
                <a:ea typeface="Consolas"/>
                <a:cs typeface="Consolas"/>
                <a:sym typeface="Consolas"/>
              </a:rPr>
              <a:t>=</a:t>
            </a:r>
            <a:r>
              <a:rPr lang="en">
                <a:solidFill>
                  <a:srgbClr val="F8F8F8"/>
                </a:solidFill>
                <a:latin typeface="Consolas"/>
                <a:ea typeface="Consolas"/>
                <a:cs typeface="Consolas"/>
                <a:sym typeface="Consolas"/>
              </a:rPr>
              <a:t> tf.</a:t>
            </a:r>
            <a:r>
              <a:rPr lang="en">
                <a:solidFill>
                  <a:schemeClr val="accent5"/>
                </a:solidFill>
                <a:latin typeface="Consolas"/>
                <a:ea typeface="Consolas"/>
                <a:cs typeface="Consolas"/>
                <a:sym typeface="Consolas"/>
              </a:rPr>
              <a:t>Variable</a:t>
            </a:r>
            <a:r>
              <a:rPr lang="en">
                <a:solidFill>
                  <a:srgbClr val="F8F8F8"/>
                </a:solidFill>
                <a:latin typeface="Consolas"/>
                <a:ea typeface="Consolas"/>
                <a:cs typeface="Consolas"/>
                <a:sym typeface="Consolas"/>
              </a:rPr>
              <a:t>(...)</a:t>
            </a:r>
            <a:br>
              <a:rPr lang="en">
                <a:solidFill>
                  <a:srgbClr val="F8F8F8"/>
                </a:solidFill>
                <a:latin typeface="Consolas"/>
                <a:ea typeface="Consolas"/>
                <a:cs typeface="Consolas"/>
                <a:sym typeface="Consolas"/>
              </a:rPr>
            </a:br>
            <a:r>
              <a:rPr lang="en">
                <a:solidFill>
                  <a:srgbClr val="F8F8F8"/>
                </a:solidFill>
                <a:latin typeface="Consolas"/>
                <a:ea typeface="Consolas"/>
                <a:cs typeface="Consolas"/>
                <a:sym typeface="Consolas"/>
              </a:rPr>
              <a:t>  V </a:t>
            </a:r>
            <a:r>
              <a:rPr lang="en">
                <a:solidFill>
                  <a:srgbClr val="E28964"/>
                </a:solidFill>
                <a:latin typeface="Consolas"/>
                <a:ea typeface="Consolas"/>
                <a:cs typeface="Consolas"/>
                <a:sym typeface="Consolas"/>
              </a:rPr>
              <a:t>=</a:t>
            </a:r>
            <a:r>
              <a:rPr lang="en">
                <a:solidFill>
                  <a:srgbClr val="F8F8F8"/>
                </a:solidFill>
                <a:latin typeface="Consolas"/>
                <a:ea typeface="Consolas"/>
                <a:cs typeface="Consolas"/>
                <a:sym typeface="Consolas"/>
              </a:rPr>
              <a:t> tf.</a:t>
            </a:r>
            <a:r>
              <a:rPr lang="en">
                <a:solidFill>
                  <a:schemeClr val="accent5"/>
                </a:solidFill>
                <a:latin typeface="Consolas"/>
                <a:ea typeface="Consolas"/>
                <a:cs typeface="Consolas"/>
                <a:sym typeface="Consolas"/>
              </a:rPr>
              <a:t>Variable</a:t>
            </a:r>
            <a:r>
              <a:rPr lang="en">
                <a:solidFill>
                  <a:srgbClr val="F8F8F8"/>
                </a:solidFill>
                <a:latin typeface="Consolas"/>
                <a:ea typeface="Consolas"/>
                <a:cs typeface="Consolas"/>
                <a:sym typeface="Consolas"/>
              </a:rPr>
              <a:t>(...)</a:t>
            </a:r>
            <a:br>
              <a:rPr lang="en">
                <a:solidFill>
                  <a:srgbClr val="F8F8F8"/>
                </a:solidFill>
                <a:latin typeface="Consolas"/>
                <a:ea typeface="Consolas"/>
                <a:cs typeface="Consolas"/>
                <a:sym typeface="Consolas"/>
              </a:rPr>
            </a:br>
            <a:r>
              <a:rPr lang="en">
                <a:solidFill>
                  <a:srgbClr val="E28964"/>
                </a:solidFill>
                <a:latin typeface="Consolas"/>
                <a:ea typeface="Consolas"/>
                <a:cs typeface="Consolas"/>
                <a:sym typeface="Consolas"/>
              </a:rPr>
              <a:t>with</a:t>
            </a:r>
            <a:r>
              <a:rPr lang="en">
                <a:solidFill>
                  <a:srgbClr val="F8F8F8"/>
                </a:solidFill>
                <a:latin typeface="Consolas"/>
                <a:ea typeface="Consolas"/>
                <a:cs typeface="Consolas"/>
                <a:sym typeface="Consolas"/>
              </a:rPr>
              <a:t> tf.device(</a:t>
            </a:r>
            <a:r>
              <a:rPr lang="en">
                <a:solidFill>
                  <a:srgbClr val="65B042"/>
                </a:solidFill>
                <a:latin typeface="Consolas"/>
                <a:ea typeface="Consolas"/>
                <a:cs typeface="Consolas"/>
                <a:sym typeface="Consolas"/>
              </a:rPr>
              <a:t>"</a:t>
            </a:r>
            <a:r>
              <a:rPr lang="en" b="1">
                <a:solidFill>
                  <a:srgbClr val="65B042"/>
                </a:solidFill>
                <a:latin typeface="Consolas"/>
                <a:ea typeface="Consolas"/>
                <a:cs typeface="Consolas"/>
                <a:sym typeface="Consolas"/>
              </a:rPr>
              <a:t>/task:1/gpu:0</a:t>
            </a:r>
            <a:r>
              <a:rPr lang="en">
                <a:solidFill>
                  <a:srgbClr val="65B042"/>
                </a:solidFill>
                <a:latin typeface="Consolas"/>
                <a:ea typeface="Consolas"/>
                <a:cs typeface="Consolas"/>
                <a:sym typeface="Consolas"/>
              </a:rPr>
              <a:t>"</a:t>
            </a:r>
            <a:r>
              <a:rPr lang="en">
                <a:solidFill>
                  <a:srgbClr val="F8F8F8"/>
                </a:solidFill>
                <a:latin typeface="Consolas"/>
                <a:ea typeface="Consolas"/>
                <a:cs typeface="Consolas"/>
                <a:sym typeface="Consolas"/>
              </a:rPr>
              <a:t>)</a:t>
            </a:r>
            <a:br>
              <a:rPr lang="en">
                <a:solidFill>
                  <a:srgbClr val="F8F8F8"/>
                </a:solidFill>
                <a:latin typeface="Consolas"/>
                <a:ea typeface="Consolas"/>
                <a:cs typeface="Consolas"/>
                <a:sym typeface="Consolas"/>
              </a:rPr>
            </a:br>
            <a:r>
              <a:rPr lang="en">
                <a:solidFill>
                  <a:srgbClr val="F8F8F8"/>
                </a:solidFill>
                <a:latin typeface="Consolas"/>
                <a:ea typeface="Consolas"/>
                <a:cs typeface="Consolas"/>
                <a:sym typeface="Consolas"/>
              </a:rPr>
              <a:t>  output </a:t>
            </a:r>
            <a:r>
              <a:rPr lang="en">
                <a:solidFill>
                  <a:srgbClr val="E28964"/>
                </a:solidFill>
                <a:latin typeface="Consolas"/>
                <a:ea typeface="Consolas"/>
                <a:cs typeface="Consolas"/>
                <a:sym typeface="Consolas"/>
              </a:rPr>
              <a:t>=</a:t>
            </a:r>
            <a:r>
              <a:rPr lang="en">
                <a:solidFill>
                  <a:srgbClr val="F8F8F8"/>
                </a:solidFill>
                <a:latin typeface="Consolas"/>
                <a:ea typeface="Consolas"/>
                <a:cs typeface="Consolas"/>
                <a:sym typeface="Consolas"/>
              </a:rPr>
              <a:t> tf.some_fancy_math(</a:t>
            </a:r>
            <a:r>
              <a:rPr lang="en">
                <a:solidFill>
                  <a:srgbClr val="DAD085"/>
                </a:solidFill>
                <a:latin typeface="Consolas"/>
                <a:ea typeface="Consolas"/>
                <a:cs typeface="Consolas"/>
                <a:sym typeface="Consolas"/>
              </a:rPr>
              <a:t>input</a:t>
            </a:r>
            <a:r>
              <a:rPr lang="en">
                <a:solidFill>
                  <a:srgbClr val="F8F8F8"/>
                </a:solidFill>
                <a:latin typeface="Consolas"/>
                <a:ea typeface="Consolas"/>
                <a:cs typeface="Consolas"/>
                <a:sym typeface="Consolas"/>
              </a:rPr>
              <a:t>, W) </a:t>
            </a:r>
            <a:r>
              <a:rPr lang="en">
                <a:solidFill>
                  <a:srgbClr val="E28964"/>
                </a:solidFill>
                <a:latin typeface="Consolas"/>
                <a:ea typeface="Consolas"/>
                <a:cs typeface="Consolas"/>
                <a:sym typeface="Consolas"/>
              </a:rPr>
              <a:t>+</a:t>
            </a:r>
            <a:r>
              <a:rPr lang="en">
                <a:solidFill>
                  <a:srgbClr val="F8F8F8"/>
                </a:solidFill>
                <a:latin typeface="Consolas"/>
                <a:ea typeface="Consolas"/>
                <a:cs typeface="Consolas"/>
                <a:sym typeface="Consolas"/>
              </a:rPr>
              <a:t> b</a:t>
            </a:r>
            <a:endParaRPr>
              <a:solidFill>
                <a:srgbClr val="F8F8F8"/>
              </a:solidFill>
              <a:latin typeface="Consolas"/>
              <a:ea typeface="Consolas"/>
              <a:cs typeface="Consolas"/>
              <a:sym typeface="Consolas"/>
            </a:endParaRPr>
          </a:p>
          <a:p>
            <a:pPr marL="0" lvl="0" indent="0" rtl="0">
              <a:spcBef>
                <a:spcPts val="0"/>
              </a:spcBef>
              <a:spcAft>
                <a:spcPts val="1600"/>
              </a:spcAft>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Shape 247"/>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Starting remote TensorFlow nodes</a:t>
            </a:r>
            <a:endParaRPr/>
          </a:p>
        </p:txBody>
      </p:sp>
      <p:sp>
        <p:nvSpPr>
          <p:cNvPr id="248" name="Shape 248"/>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Autofit/>
          </a:bodyPr>
          <a:lstStyle/>
          <a:p>
            <a:pPr marL="38100" marR="38100" lvl="0" indent="0" rtl="0">
              <a:lnSpc>
                <a:spcPct val="150000"/>
              </a:lnSpc>
              <a:spcBef>
                <a:spcPts val="0"/>
              </a:spcBef>
              <a:spcAft>
                <a:spcPts val="0"/>
              </a:spcAft>
              <a:buNone/>
            </a:pPr>
            <a:r>
              <a:rPr lang="en" i="1">
                <a:solidFill>
                  <a:srgbClr val="AEAEAE"/>
                </a:solidFill>
                <a:latin typeface="Consolas"/>
                <a:ea typeface="Consolas"/>
                <a:cs typeface="Consolas"/>
                <a:sym typeface="Consolas"/>
              </a:rPr>
              <a:t>#all the machines mentioned in the dataflow graph</a:t>
            </a:r>
            <a:r>
              <a:rPr lang="en">
                <a:solidFill>
                  <a:srgbClr val="F8F8F8"/>
                </a:solidFill>
                <a:latin typeface="Consolas"/>
                <a:ea typeface="Consolas"/>
                <a:cs typeface="Consolas"/>
                <a:sym typeface="Consolas"/>
              </a:rPr>
              <a:t/>
            </a:r>
            <a:br>
              <a:rPr lang="en">
                <a:solidFill>
                  <a:srgbClr val="F8F8F8"/>
                </a:solidFill>
                <a:latin typeface="Consolas"/>
                <a:ea typeface="Consolas"/>
                <a:cs typeface="Consolas"/>
                <a:sym typeface="Consolas"/>
              </a:rPr>
            </a:br>
            <a:r>
              <a:rPr lang="en">
                <a:solidFill>
                  <a:srgbClr val="F8F8F8"/>
                </a:solidFill>
                <a:latin typeface="Consolas"/>
                <a:ea typeface="Consolas"/>
                <a:cs typeface="Consolas"/>
                <a:sym typeface="Consolas"/>
              </a:rPr>
              <a:t>cluster </a:t>
            </a:r>
            <a:r>
              <a:rPr lang="en">
                <a:solidFill>
                  <a:srgbClr val="E28964"/>
                </a:solidFill>
                <a:latin typeface="Consolas"/>
                <a:ea typeface="Consolas"/>
                <a:cs typeface="Consolas"/>
                <a:sym typeface="Consolas"/>
              </a:rPr>
              <a:t>=</a:t>
            </a:r>
            <a:r>
              <a:rPr lang="en">
                <a:solidFill>
                  <a:srgbClr val="F8F8F8"/>
                </a:solidFill>
                <a:latin typeface="Consolas"/>
                <a:ea typeface="Consolas"/>
                <a:cs typeface="Consolas"/>
                <a:sym typeface="Consolas"/>
              </a:rPr>
              <a:t> tf.train.</a:t>
            </a:r>
            <a:r>
              <a:rPr lang="en">
                <a:solidFill>
                  <a:schemeClr val="accent5"/>
                </a:solidFill>
                <a:latin typeface="Consolas"/>
                <a:ea typeface="Consolas"/>
                <a:cs typeface="Consolas"/>
                <a:sym typeface="Consolas"/>
              </a:rPr>
              <a:t>ClusterSpec</a:t>
            </a:r>
            <a:r>
              <a:rPr lang="en">
                <a:solidFill>
                  <a:srgbClr val="F8F8F8"/>
                </a:solidFill>
                <a:latin typeface="Consolas"/>
                <a:ea typeface="Consolas"/>
                <a:cs typeface="Consolas"/>
                <a:sym typeface="Consolas"/>
              </a:rPr>
              <a:t>([ip1:p1,ip2:p2,...])</a:t>
            </a:r>
            <a:br>
              <a:rPr lang="en">
                <a:solidFill>
                  <a:srgbClr val="F8F8F8"/>
                </a:solidFill>
                <a:latin typeface="Consolas"/>
                <a:ea typeface="Consolas"/>
                <a:cs typeface="Consolas"/>
                <a:sym typeface="Consolas"/>
              </a:rPr>
            </a:br>
            <a:r>
              <a:rPr lang="en" i="1">
                <a:solidFill>
                  <a:srgbClr val="AEAEAE"/>
                </a:solidFill>
                <a:latin typeface="Consolas"/>
                <a:ea typeface="Consolas"/>
                <a:cs typeface="Consolas"/>
                <a:sym typeface="Consolas"/>
              </a:rPr>
              <a:t>#task_index is set to my "id"</a:t>
            </a:r>
            <a:r>
              <a:rPr lang="en">
                <a:solidFill>
                  <a:srgbClr val="F8F8F8"/>
                </a:solidFill>
                <a:latin typeface="Consolas"/>
                <a:ea typeface="Consolas"/>
                <a:cs typeface="Consolas"/>
                <a:sym typeface="Consolas"/>
              </a:rPr>
              <a:t/>
            </a:r>
            <a:br>
              <a:rPr lang="en">
                <a:solidFill>
                  <a:srgbClr val="F8F8F8"/>
                </a:solidFill>
                <a:latin typeface="Consolas"/>
                <a:ea typeface="Consolas"/>
                <a:cs typeface="Consolas"/>
                <a:sym typeface="Consolas"/>
              </a:rPr>
            </a:br>
            <a:r>
              <a:rPr lang="en">
                <a:solidFill>
                  <a:srgbClr val="F8F8F8"/>
                </a:solidFill>
                <a:latin typeface="Consolas"/>
                <a:ea typeface="Consolas"/>
                <a:cs typeface="Consolas"/>
                <a:sym typeface="Consolas"/>
              </a:rPr>
              <a:t>server </a:t>
            </a:r>
            <a:r>
              <a:rPr lang="en">
                <a:solidFill>
                  <a:srgbClr val="E28964"/>
                </a:solidFill>
                <a:latin typeface="Consolas"/>
                <a:ea typeface="Consolas"/>
                <a:cs typeface="Consolas"/>
                <a:sym typeface="Consolas"/>
              </a:rPr>
              <a:t>=</a:t>
            </a:r>
            <a:r>
              <a:rPr lang="en">
                <a:solidFill>
                  <a:srgbClr val="F8F8F8"/>
                </a:solidFill>
                <a:latin typeface="Consolas"/>
                <a:ea typeface="Consolas"/>
                <a:cs typeface="Consolas"/>
                <a:sym typeface="Consolas"/>
              </a:rPr>
              <a:t> tf.train.</a:t>
            </a:r>
            <a:r>
              <a:rPr lang="en">
                <a:solidFill>
                  <a:schemeClr val="accent5"/>
                </a:solidFill>
                <a:latin typeface="Consolas"/>
                <a:ea typeface="Consolas"/>
                <a:cs typeface="Consolas"/>
                <a:sym typeface="Consolas"/>
              </a:rPr>
              <a:t>Server</a:t>
            </a:r>
            <a:r>
              <a:rPr lang="en">
                <a:solidFill>
                  <a:srgbClr val="F8F8F8"/>
                </a:solidFill>
                <a:latin typeface="Consolas"/>
                <a:ea typeface="Consolas"/>
                <a:cs typeface="Consolas"/>
                <a:sym typeface="Consolas"/>
              </a:rPr>
              <a:t>(cluster,</a:t>
            </a:r>
            <a:r>
              <a:rPr lang="en">
                <a:solidFill>
                  <a:srgbClr val="3E87E3"/>
                </a:solidFill>
                <a:latin typeface="Consolas"/>
                <a:ea typeface="Consolas"/>
                <a:cs typeface="Consolas"/>
                <a:sym typeface="Consolas"/>
              </a:rPr>
              <a:t>task_index</a:t>
            </a:r>
            <a:r>
              <a:rPr lang="en">
                <a:solidFill>
                  <a:srgbClr val="E28964"/>
                </a:solidFill>
                <a:latin typeface="Consolas"/>
                <a:ea typeface="Consolas"/>
                <a:cs typeface="Consolas"/>
                <a:sym typeface="Consolas"/>
              </a:rPr>
              <a:t>=</a:t>
            </a:r>
            <a:r>
              <a:rPr lang="en">
                <a:solidFill>
                  <a:srgbClr val="3387CC"/>
                </a:solidFill>
                <a:latin typeface="Consolas"/>
                <a:ea typeface="Consolas"/>
                <a:cs typeface="Consolas"/>
                <a:sym typeface="Consolas"/>
              </a:rPr>
              <a:t>0</a:t>
            </a:r>
            <a:r>
              <a:rPr lang="en">
                <a:solidFill>
                  <a:srgbClr val="F8F8F8"/>
                </a:solidFill>
                <a:latin typeface="Consolas"/>
                <a:ea typeface="Consolas"/>
                <a:cs typeface="Consolas"/>
                <a:sym typeface="Consolas"/>
              </a:rPr>
              <a:t>)</a:t>
            </a:r>
            <a:br>
              <a:rPr lang="en">
                <a:solidFill>
                  <a:srgbClr val="F8F8F8"/>
                </a:solidFill>
                <a:latin typeface="Consolas"/>
                <a:ea typeface="Consolas"/>
                <a:cs typeface="Consolas"/>
                <a:sym typeface="Consolas"/>
              </a:rPr>
            </a:br>
            <a:r>
              <a:rPr lang="en" i="1">
                <a:solidFill>
                  <a:srgbClr val="AEAEAE"/>
                </a:solidFill>
                <a:latin typeface="Consolas"/>
                <a:ea typeface="Consolas"/>
                <a:cs typeface="Consolas"/>
                <a:sym typeface="Consolas"/>
              </a:rPr>
              <a:t>#begin listening</a:t>
            </a:r>
            <a:r>
              <a:rPr lang="en">
                <a:solidFill>
                  <a:srgbClr val="F8F8F8"/>
                </a:solidFill>
                <a:latin typeface="Consolas"/>
                <a:ea typeface="Consolas"/>
                <a:cs typeface="Consolas"/>
                <a:sym typeface="Consolas"/>
              </a:rPr>
              <a:t/>
            </a:r>
            <a:br>
              <a:rPr lang="en">
                <a:solidFill>
                  <a:srgbClr val="F8F8F8"/>
                </a:solidFill>
                <a:latin typeface="Consolas"/>
                <a:ea typeface="Consolas"/>
                <a:cs typeface="Consolas"/>
                <a:sym typeface="Consolas"/>
              </a:rPr>
            </a:br>
            <a:r>
              <a:rPr lang="en">
                <a:solidFill>
                  <a:srgbClr val="F8F8F8"/>
                </a:solidFill>
                <a:latin typeface="Consolas"/>
                <a:ea typeface="Consolas"/>
                <a:cs typeface="Consolas"/>
                <a:sym typeface="Consolas"/>
              </a:rPr>
              <a:t>server.join()</a:t>
            </a:r>
            <a:endParaRPr>
              <a:solidFill>
                <a:srgbClr val="F8F8F8"/>
              </a:solidFill>
              <a:latin typeface="Consolas"/>
              <a:ea typeface="Consolas"/>
              <a:cs typeface="Consolas"/>
              <a:sym typeface="Consolas"/>
            </a:endParaRPr>
          </a:p>
          <a:p>
            <a:pPr marL="0" lvl="0" indent="0">
              <a:spcBef>
                <a:spcPts val="0"/>
              </a:spcBef>
              <a:spcAft>
                <a:spcPts val="1600"/>
              </a:spcAft>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Shape 253"/>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Server actions</a:t>
            </a:r>
            <a:endParaRPr/>
          </a:p>
        </p:txBody>
      </p:sp>
      <p:sp>
        <p:nvSpPr>
          <p:cNvPr id="254" name="Shape 254"/>
          <p:cNvSpPr txBox="1">
            <a:spLocks noGrp="1"/>
          </p:cNvSpPr>
          <p:nvPr>
            <p:ph type="body" idx="1"/>
          </p:nvPr>
        </p:nvSpPr>
        <p:spPr>
          <a:xfrm>
            <a:off x="1297500" y="1050715"/>
            <a:ext cx="7038900" cy="2911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Sessions run code on </a:t>
            </a:r>
            <a:r>
              <a:rPr lang="en" b="1" dirty="0"/>
              <a:t>subgraphs</a:t>
            </a:r>
            <a:r>
              <a:rPr lang="en" dirty="0"/>
              <a:t>; can parallelize by splitting input</a:t>
            </a:r>
            <a:endParaRPr dirty="0"/>
          </a:p>
          <a:p>
            <a:pPr marL="38100" marR="38100" lvl="0" indent="0" rtl="0">
              <a:lnSpc>
                <a:spcPct val="150000"/>
              </a:lnSpc>
              <a:spcBef>
                <a:spcPts val="1600"/>
              </a:spcBef>
              <a:spcAft>
                <a:spcPts val="0"/>
              </a:spcAft>
              <a:buNone/>
            </a:pPr>
            <a:r>
              <a:rPr lang="en" dirty="0">
                <a:solidFill>
                  <a:srgbClr val="E28964"/>
                </a:solidFill>
                <a:latin typeface="Consolas"/>
                <a:ea typeface="Consolas"/>
                <a:cs typeface="Consolas"/>
                <a:sym typeface="Consolas"/>
              </a:rPr>
              <a:t>with</a:t>
            </a:r>
            <a:r>
              <a:rPr lang="en" dirty="0">
                <a:solidFill>
                  <a:srgbClr val="F8F8F8"/>
                </a:solidFill>
                <a:latin typeface="Consolas"/>
                <a:ea typeface="Consolas"/>
                <a:cs typeface="Consolas"/>
                <a:sym typeface="Consolas"/>
              </a:rPr>
              <a:t> tf.device(</a:t>
            </a:r>
            <a:r>
              <a:rPr lang="en" dirty="0">
                <a:solidFill>
                  <a:srgbClr val="65B042"/>
                </a:solidFill>
                <a:latin typeface="Consolas"/>
                <a:ea typeface="Consolas"/>
                <a:cs typeface="Consolas"/>
                <a:sym typeface="Consolas"/>
              </a:rPr>
              <a:t>"/task:n"</a:t>
            </a:r>
            <a:r>
              <a:rPr lang="en" dirty="0">
                <a:solidFill>
                  <a:srgbClr val="F8F8F8"/>
                </a:solidFill>
                <a:latin typeface="Consolas"/>
                <a:ea typeface="Consolas"/>
                <a:cs typeface="Consolas"/>
                <a:sym typeface="Consolas"/>
              </a:rPr>
              <a:t>):</a:t>
            </a:r>
            <a:br>
              <a:rPr lang="en" dirty="0">
                <a:solidFill>
                  <a:srgbClr val="F8F8F8"/>
                </a:solidFill>
                <a:latin typeface="Consolas"/>
                <a:ea typeface="Consolas"/>
                <a:cs typeface="Consolas"/>
                <a:sym typeface="Consolas"/>
              </a:rPr>
            </a:br>
            <a:r>
              <a:rPr lang="en" dirty="0">
                <a:solidFill>
                  <a:srgbClr val="F8F8F8"/>
                </a:solidFill>
                <a:latin typeface="Consolas"/>
                <a:ea typeface="Consolas"/>
                <a:cs typeface="Consolas"/>
                <a:sym typeface="Consolas"/>
              </a:rPr>
              <a:t>  half_input </a:t>
            </a:r>
            <a:r>
              <a:rPr lang="en" dirty="0">
                <a:solidFill>
                  <a:srgbClr val="E28964"/>
                </a:solidFill>
                <a:latin typeface="Consolas"/>
                <a:ea typeface="Consolas"/>
                <a:cs typeface="Consolas"/>
                <a:sym typeface="Consolas"/>
              </a:rPr>
              <a:t>=</a:t>
            </a:r>
            <a:r>
              <a:rPr lang="en" dirty="0">
                <a:solidFill>
                  <a:srgbClr val="F8F8F8"/>
                </a:solidFill>
                <a:latin typeface="Consolas"/>
                <a:ea typeface="Consolas"/>
                <a:cs typeface="Consolas"/>
                <a:sym typeface="Consolas"/>
              </a:rPr>
              <a:t> tf.</a:t>
            </a:r>
            <a:r>
              <a:rPr lang="en" dirty="0">
                <a:solidFill>
                  <a:schemeClr val="accent5"/>
                </a:solidFill>
                <a:latin typeface="Consolas"/>
                <a:ea typeface="Consolas"/>
                <a:cs typeface="Consolas"/>
                <a:sym typeface="Consolas"/>
              </a:rPr>
              <a:t>Variable</a:t>
            </a:r>
            <a:r>
              <a:rPr lang="en" dirty="0">
                <a:solidFill>
                  <a:srgbClr val="F8F8F8"/>
                </a:solidFill>
                <a:latin typeface="Consolas"/>
                <a:ea typeface="Consolas"/>
                <a:cs typeface="Consolas"/>
                <a:sym typeface="Consolas"/>
              </a:rPr>
              <a:t>(</a:t>
            </a:r>
            <a:r>
              <a:rPr lang="en" dirty="0">
                <a:solidFill>
                  <a:srgbClr val="DAD085"/>
                </a:solidFill>
                <a:latin typeface="Consolas"/>
                <a:ea typeface="Consolas"/>
                <a:cs typeface="Consolas"/>
                <a:sym typeface="Consolas"/>
              </a:rPr>
              <a:t>input</a:t>
            </a:r>
            <a:r>
              <a:rPr lang="en" dirty="0">
                <a:solidFill>
                  <a:srgbClr val="F8F8F8"/>
                </a:solidFill>
                <a:latin typeface="Consolas"/>
                <a:ea typeface="Consolas"/>
                <a:cs typeface="Consolas"/>
                <a:sym typeface="Consolas"/>
              </a:rPr>
              <a:t>[:</a:t>
            </a:r>
            <a:r>
              <a:rPr lang="en" dirty="0">
                <a:solidFill>
                  <a:srgbClr val="DAD085"/>
                </a:solidFill>
                <a:latin typeface="Consolas"/>
                <a:ea typeface="Consolas"/>
                <a:cs typeface="Consolas"/>
                <a:sym typeface="Consolas"/>
              </a:rPr>
              <a:t>len</a:t>
            </a:r>
            <a:r>
              <a:rPr lang="en" dirty="0">
                <a:solidFill>
                  <a:srgbClr val="F8F8F8"/>
                </a:solidFill>
                <a:latin typeface="Consolas"/>
                <a:ea typeface="Consolas"/>
                <a:cs typeface="Consolas"/>
                <a:sym typeface="Consolas"/>
              </a:rPr>
              <a:t>(</a:t>
            </a:r>
            <a:r>
              <a:rPr lang="en" dirty="0">
                <a:solidFill>
                  <a:srgbClr val="DAD085"/>
                </a:solidFill>
                <a:latin typeface="Consolas"/>
                <a:ea typeface="Consolas"/>
                <a:cs typeface="Consolas"/>
                <a:sym typeface="Consolas"/>
              </a:rPr>
              <a:t>input</a:t>
            </a:r>
            <a:r>
              <a:rPr lang="en" dirty="0">
                <a:solidFill>
                  <a:srgbClr val="F8F8F8"/>
                </a:solidFill>
                <a:latin typeface="Consolas"/>
                <a:ea typeface="Consolas"/>
                <a:cs typeface="Consolas"/>
                <a:sym typeface="Consolas"/>
              </a:rPr>
              <a:t>)</a:t>
            </a:r>
            <a:r>
              <a:rPr lang="en" dirty="0">
                <a:solidFill>
                  <a:srgbClr val="E28964"/>
                </a:solidFill>
                <a:latin typeface="Consolas"/>
                <a:ea typeface="Consolas"/>
                <a:cs typeface="Consolas"/>
                <a:sym typeface="Consolas"/>
              </a:rPr>
              <a:t>/</a:t>
            </a:r>
            <a:r>
              <a:rPr lang="en" dirty="0">
                <a:solidFill>
                  <a:srgbClr val="3387CC"/>
                </a:solidFill>
                <a:latin typeface="Consolas"/>
                <a:ea typeface="Consolas"/>
                <a:cs typeface="Consolas"/>
                <a:sym typeface="Consolas"/>
              </a:rPr>
              <a:t>2</a:t>
            </a:r>
            <a:r>
              <a:rPr lang="en" dirty="0">
                <a:solidFill>
                  <a:srgbClr val="F8F8F8"/>
                </a:solidFill>
                <a:latin typeface="Consolas"/>
                <a:ea typeface="Consolas"/>
                <a:cs typeface="Consolas"/>
                <a:sym typeface="Consolas"/>
              </a:rPr>
              <a:t>])</a:t>
            </a:r>
            <a:br>
              <a:rPr lang="en" dirty="0">
                <a:solidFill>
                  <a:srgbClr val="F8F8F8"/>
                </a:solidFill>
                <a:latin typeface="Consolas"/>
                <a:ea typeface="Consolas"/>
                <a:cs typeface="Consolas"/>
                <a:sym typeface="Consolas"/>
              </a:rPr>
            </a:br>
            <a:r>
              <a:rPr lang="en" dirty="0">
                <a:solidFill>
                  <a:srgbClr val="F8F8F8"/>
                </a:solidFill>
                <a:latin typeface="Consolas"/>
                <a:ea typeface="Consolas"/>
                <a:cs typeface="Consolas"/>
                <a:sym typeface="Consolas"/>
              </a:rPr>
              <a:t>  work </a:t>
            </a:r>
            <a:r>
              <a:rPr lang="en" dirty="0">
                <a:solidFill>
                  <a:srgbClr val="E28964"/>
                </a:solidFill>
                <a:latin typeface="Consolas"/>
                <a:ea typeface="Consolas"/>
                <a:cs typeface="Consolas"/>
                <a:sym typeface="Consolas"/>
              </a:rPr>
              <a:t>=</a:t>
            </a:r>
            <a:r>
              <a:rPr lang="en" dirty="0">
                <a:solidFill>
                  <a:srgbClr val="F8F8F8"/>
                </a:solidFill>
                <a:latin typeface="Consolas"/>
                <a:ea typeface="Consolas"/>
                <a:cs typeface="Consolas"/>
                <a:sym typeface="Consolas"/>
              </a:rPr>
              <a:t> tf.CoolFeature(half_input)</a:t>
            </a:r>
            <a:br>
              <a:rPr lang="en" dirty="0">
                <a:solidFill>
                  <a:srgbClr val="F8F8F8"/>
                </a:solidFill>
                <a:latin typeface="Consolas"/>
                <a:ea typeface="Consolas"/>
                <a:cs typeface="Consolas"/>
                <a:sym typeface="Consolas"/>
              </a:rPr>
            </a:br>
            <a:r>
              <a:rPr lang="en" dirty="0">
                <a:solidFill>
                  <a:srgbClr val="F8F8F8"/>
                </a:solidFill>
                <a:latin typeface="Consolas"/>
                <a:ea typeface="Consolas"/>
                <a:cs typeface="Consolas"/>
                <a:sym typeface="Consolas"/>
              </a:rPr>
              <a:t>cluster </a:t>
            </a:r>
            <a:r>
              <a:rPr lang="en" dirty="0">
                <a:solidFill>
                  <a:srgbClr val="E28964"/>
                </a:solidFill>
                <a:latin typeface="Consolas"/>
                <a:ea typeface="Consolas"/>
                <a:cs typeface="Consolas"/>
                <a:sym typeface="Consolas"/>
              </a:rPr>
              <a:t>=</a:t>
            </a:r>
            <a:r>
              <a:rPr lang="en" dirty="0">
                <a:solidFill>
                  <a:srgbClr val="F8F8F8"/>
                </a:solidFill>
                <a:latin typeface="Consolas"/>
                <a:ea typeface="Consolas"/>
                <a:cs typeface="Consolas"/>
                <a:sym typeface="Consolas"/>
              </a:rPr>
              <a:t> tf.train.</a:t>
            </a:r>
            <a:r>
              <a:rPr lang="en" dirty="0">
                <a:solidFill>
                  <a:schemeClr val="accent5"/>
                </a:solidFill>
                <a:latin typeface="Consolas"/>
                <a:ea typeface="Consolas"/>
                <a:cs typeface="Consolas"/>
                <a:sym typeface="Consolas"/>
              </a:rPr>
              <a:t>ClusterSpec</a:t>
            </a:r>
            <a:r>
              <a:rPr lang="en" dirty="0">
                <a:solidFill>
                  <a:srgbClr val="F8F8F8"/>
                </a:solidFill>
                <a:latin typeface="Consolas"/>
                <a:ea typeface="Consolas"/>
                <a:cs typeface="Consolas"/>
                <a:sym typeface="Consolas"/>
              </a:rPr>
              <a:t>(...)</a:t>
            </a:r>
            <a:br>
              <a:rPr lang="en" dirty="0">
                <a:solidFill>
                  <a:srgbClr val="F8F8F8"/>
                </a:solidFill>
                <a:latin typeface="Consolas"/>
                <a:ea typeface="Consolas"/>
                <a:cs typeface="Consolas"/>
                <a:sym typeface="Consolas"/>
              </a:rPr>
            </a:br>
            <a:r>
              <a:rPr lang="en" dirty="0">
                <a:solidFill>
                  <a:srgbClr val="F8F8F8"/>
                </a:solidFill>
                <a:latin typeface="Consolas"/>
                <a:ea typeface="Consolas"/>
                <a:cs typeface="Consolas"/>
                <a:sym typeface="Consolas"/>
              </a:rPr>
              <a:t>server </a:t>
            </a:r>
            <a:r>
              <a:rPr lang="en" dirty="0">
                <a:solidFill>
                  <a:srgbClr val="E28964"/>
                </a:solidFill>
                <a:latin typeface="Consolas"/>
                <a:ea typeface="Consolas"/>
                <a:cs typeface="Consolas"/>
                <a:sym typeface="Consolas"/>
              </a:rPr>
              <a:t>=</a:t>
            </a:r>
            <a:r>
              <a:rPr lang="en" dirty="0">
                <a:solidFill>
                  <a:srgbClr val="F8F8F8"/>
                </a:solidFill>
                <a:latin typeface="Consolas"/>
                <a:ea typeface="Consolas"/>
                <a:cs typeface="Consolas"/>
                <a:sym typeface="Consolas"/>
              </a:rPr>
              <a:t> tf.train.</a:t>
            </a:r>
            <a:r>
              <a:rPr lang="en" dirty="0">
                <a:solidFill>
                  <a:schemeClr val="accent5"/>
                </a:solidFill>
                <a:latin typeface="Consolas"/>
                <a:ea typeface="Consolas"/>
                <a:cs typeface="Consolas"/>
                <a:sym typeface="Consolas"/>
              </a:rPr>
              <a:t>Server</a:t>
            </a:r>
            <a:r>
              <a:rPr lang="en" dirty="0">
                <a:solidFill>
                  <a:srgbClr val="F8F8F8"/>
                </a:solidFill>
                <a:latin typeface="Consolas"/>
                <a:ea typeface="Consolas"/>
                <a:cs typeface="Consolas"/>
                <a:sym typeface="Consolas"/>
              </a:rPr>
              <a:t>(cluster, </a:t>
            </a:r>
            <a:r>
              <a:rPr lang="en" dirty="0">
                <a:solidFill>
                  <a:srgbClr val="3E87E3"/>
                </a:solidFill>
                <a:latin typeface="Consolas"/>
                <a:ea typeface="Consolas"/>
                <a:cs typeface="Consolas"/>
                <a:sym typeface="Consolas"/>
              </a:rPr>
              <a:t>task_index</a:t>
            </a:r>
            <a:r>
              <a:rPr lang="en" dirty="0">
                <a:solidFill>
                  <a:srgbClr val="E28964"/>
                </a:solidFill>
                <a:latin typeface="Consolas"/>
                <a:ea typeface="Consolas"/>
                <a:cs typeface="Consolas"/>
                <a:sym typeface="Consolas"/>
              </a:rPr>
              <a:t>=</a:t>
            </a:r>
            <a:r>
              <a:rPr lang="en" dirty="0">
                <a:solidFill>
                  <a:srgbClr val="F8F8F8"/>
                </a:solidFill>
                <a:latin typeface="Consolas"/>
                <a:ea typeface="Consolas"/>
                <a:cs typeface="Consolas"/>
                <a:sym typeface="Consolas"/>
              </a:rPr>
              <a:t>n)</a:t>
            </a:r>
            <a:br>
              <a:rPr lang="en" dirty="0">
                <a:solidFill>
                  <a:srgbClr val="F8F8F8"/>
                </a:solidFill>
                <a:latin typeface="Consolas"/>
                <a:ea typeface="Consolas"/>
                <a:cs typeface="Consolas"/>
                <a:sym typeface="Consolas"/>
              </a:rPr>
            </a:br>
            <a:r>
              <a:rPr lang="en" dirty="0">
                <a:solidFill>
                  <a:srgbClr val="E28964"/>
                </a:solidFill>
                <a:latin typeface="Consolas"/>
                <a:ea typeface="Consolas"/>
                <a:cs typeface="Consolas"/>
                <a:sym typeface="Consolas"/>
              </a:rPr>
              <a:t>with</a:t>
            </a:r>
            <a:r>
              <a:rPr lang="en" dirty="0">
                <a:solidFill>
                  <a:srgbClr val="F8F8F8"/>
                </a:solidFill>
                <a:latin typeface="Consolas"/>
                <a:ea typeface="Consolas"/>
                <a:cs typeface="Consolas"/>
                <a:sym typeface="Consolas"/>
              </a:rPr>
              <a:t> tf.</a:t>
            </a:r>
            <a:r>
              <a:rPr lang="en" dirty="0">
                <a:solidFill>
                  <a:schemeClr val="accent5"/>
                </a:solidFill>
                <a:latin typeface="Consolas"/>
                <a:ea typeface="Consolas"/>
                <a:cs typeface="Consolas"/>
                <a:sym typeface="Consolas"/>
              </a:rPr>
              <a:t>Session</a:t>
            </a:r>
            <a:r>
              <a:rPr lang="en" dirty="0">
                <a:solidFill>
                  <a:srgbClr val="F8F8F8"/>
                </a:solidFill>
                <a:latin typeface="Consolas"/>
                <a:ea typeface="Consolas"/>
                <a:cs typeface="Consolas"/>
                <a:sym typeface="Consolas"/>
              </a:rPr>
              <a:t>(server.target) </a:t>
            </a:r>
            <a:r>
              <a:rPr lang="en" dirty="0">
                <a:solidFill>
                  <a:srgbClr val="E28964"/>
                </a:solidFill>
                <a:latin typeface="Consolas"/>
                <a:ea typeface="Consolas"/>
                <a:cs typeface="Consolas"/>
                <a:sym typeface="Consolas"/>
              </a:rPr>
              <a:t>as</a:t>
            </a:r>
            <a:r>
              <a:rPr lang="en" dirty="0">
                <a:solidFill>
                  <a:srgbClr val="F8F8F8"/>
                </a:solidFill>
                <a:latin typeface="Consolas"/>
                <a:ea typeface="Consolas"/>
                <a:cs typeface="Consolas"/>
                <a:sym typeface="Consolas"/>
              </a:rPr>
              <a:t> sess:</a:t>
            </a:r>
            <a:br>
              <a:rPr lang="en" dirty="0">
                <a:solidFill>
                  <a:srgbClr val="F8F8F8"/>
                </a:solidFill>
                <a:latin typeface="Consolas"/>
                <a:ea typeface="Consolas"/>
                <a:cs typeface="Consolas"/>
                <a:sym typeface="Consolas"/>
              </a:rPr>
            </a:br>
            <a:r>
              <a:rPr lang="en" dirty="0">
                <a:solidFill>
                  <a:srgbClr val="F8F8F8"/>
                </a:solidFill>
                <a:latin typeface="Consolas"/>
                <a:ea typeface="Consolas"/>
                <a:cs typeface="Consolas"/>
                <a:sym typeface="Consolas"/>
              </a:rPr>
              <a:t>  sess.run(work)</a:t>
            </a:r>
            <a:endParaRPr dirty="0">
              <a:solidFill>
                <a:srgbClr val="F8F8F8"/>
              </a:solidFill>
              <a:latin typeface="Consolas"/>
              <a:ea typeface="Consolas"/>
              <a:cs typeface="Consolas"/>
              <a:sym typeface="Consolas"/>
            </a:endParaRPr>
          </a:p>
          <a:p>
            <a:pPr marL="0" lvl="0" indent="0">
              <a:spcBef>
                <a:spcPts val="0"/>
              </a:spcBef>
              <a:spcAft>
                <a:spcPts val="1600"/>
              </a:spcAft>
              <a:buNone/>
            </a:pP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42" name="Shape 142" descr="Screenshot 2017-10-05 at 11.45.04 PM.png"/>
          <p:cNvPicPr preferRelativeResize="0"/>
          <p:nvPr/>
        </p:nvPicPr>
        <p:blipFill>
          <a:blip r:embed="rId3">
            <a:alphaModFix/>
          </a:blip>
          <a:stretch>
            <a:fillRect/>
          </a:stretch>
        </p:blipFill>
        <p:spPr>
          <a:xfrm>
            <a:off x="0" y="1298487"/>
            <a:ext cx="9143997" cy="254652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Shape 259"/>
          <p:cNvSpPr txBox="1">
            <a:spLocks noGrp="1"/>
          </p:cNvSpPr>
          <p:nvPr>
            <p:ph type="title"/>
          </p:nvPr>
        </p:nvSpPr>
        <p:spPr>
          <a:xfrm>
            <a:off x="823850" y="2053000"/>
            <a:ext cx="4896900" cy="11487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a:t>Suggested System Design</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Shape 264"/>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Suggested Design: parameter server</a:t>
            </a:r>
            <a:endParaRPr/>
          </a:p>
        </p:txBody>
      </p:sp>
      <p:sp>
        <p:nvSpPr>
          <p:cNvPr id="265" name="Shape 265"/>
          <p:cNvSpPr txBox="1"/>
          <p:nvPr/>
        </p:nvSpPr>
        <p:spPr>
          <a:xfrm>
            <a:off x="1139750" y="4383600"/>
            <a:ext cx="7444800" cy="7599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1800">
                <a:solidFill>
                  <a:schemeClr val="lt1"/>
                </a:solidFill>
              </a:rPr>
              <a:t>TensorFlow allows naming groups of nodes by their role: useful!</a:t>
            </a:r>
            <a:endParaRPr sz="1800">
              <a:solidFill>
                <a:schemeClr val="lt1"/>
              </a:solidFill>
            </a:endParaRPr>
          </a:p>
        </p:txBody>
      </p:sp>
      <p:pic>
        <p:nvPicPr>
          <p:cNvPr id="266" name="Shape 266"/>
          <p:cNvPicPr preferRelativeResize="0"/>
          <p:nvPr/>
        </p:nvPicPr>
        <p:blipFill>
          <a:blip r:embed="rId3">
            <a:alphaModFix/>
          </a:blip>
          <a:stretch>
            <a:fillRect/>
          </a:stretch>
        </p:blipFill>
        <p:spPr>
          <a:xfrm>
            <a:off x="1250950" y="1307850"/>
            <a:ext cx="6642096" cy="31195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Shape 271"/>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Parameter server focus : </a:t>
            </a:r>
            <a:endParaRPr/>
          </a:p>
        </p:txBody>
      </p:sp>
      <p:sp>
        <p:nvSpPr>
          <p:cNvPr id="272" name="Shape 272"/>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SzPts val="1800"/>
              <a:buChar char="●"/>
            </a:pPr>
            <a:r>
              <a:rPr lang="en"/>
              <a:t>Hold Mutable state</a:t>
            </a:r>
            <a:endParaRPr/>
          </a:p>
          <a:p>
            <a:pPr marL="457200" lvl="0" indent="-342900" rtl="0">
              <a:spcBef>
                <a:spcPts val="0"/>
              </a:spcBef>
              <a:spcAft>
                <a:spcPts val="0"/>
              </a:spcAft>
              <a:buSzPts val="1800"/>
              <a:buChar char="●"/>
            </a:pPr>
            <a:r>
              <a:rPr lang="en"/>
              <a:t>Apply updates</a:t>
            </a:r>
            <a:endParaRPr/>
          </a:p>
          <a:p>
            <a:pPr marL="457200" lvl="0" indent="-342900" rtl="0">
              <a:spcBef>
                <a:spcPts val="0"/>
              </a:spcBef>
              <a:spcAft>
                <a:spcPts val="0"/>
              </a:spcAft>
              <a:buSzPts val="1800"/>
              <a:buChar char="●"/>
            </a:pPr>
            <a:r>
              <a:rPr lang="en"/>
              <a:t>Maintain availability</a:t>
            </a:r>
            <a:endParaRPr/>
          </a:p>
          <a:p>
            <a:pPr marL="457200" lvl="0" indent="-342900">
              <a:spcBef>
                <a:spcPts val="0"/>
              </a:spcBef>
              <a:spcAft>
                <a:spcPts val="0"/>
              </a:spcAft>
              <a:buSzPts val="1800"/>
              <a:buChar char="●"/>
            </a:pPr>
            <a:r>
              <a:rPr lang="en"/>
              <a:t>Group Name: </a:t>
            </a:r>
            <a:r>
              <a:rPr lang="en" b="1">
                <a:latin typeface="Consolas"/>
                <a:ea typeface="Consolas"/>
                <a:cs typeface="Consolas"/>
                <a:sym typeface="Consolas"/>
              </a:rPr>
              <a:t>ps</a:t>
            </a:r>
            <a:endParaRPr b="1">
              <a:latin typeface="Consolas"/>
              <a:ea typeface="Consolas"/>
              <a:cs typeface="Consolas"/>
              <a:sym typeface="Consola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Shape 277"/>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Worker focus: </a:t>
            </a:r>
            <a:endParaRPr/>
          </a:p>
        </p:txBody>
      </p:sp>
      <p:sp>
        <p:nvSpPr>
          <p:cNvPr id="278" name="Shape 278"/>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SzPts val="1800"/>
              <a:buChar char="●"/>
            </a:pPr>
            <a:r>
              <a:rPr lang="en"/>
              <a:t>Perform “active” actions</a:t>
            </a:r>
            <a:endParaRPr/>
          </a:p>
          <a:p>
            <a:pPr marL="457200" lvl="0" indent="-342900" rtl="0">
              <a:spcBef>
                <a:spcPts val="0"/>
              </a:spcBef>
              <a:spcAft>
                <a:spcPts val="0"/>
              </a:spcAft>
              <a:buSzPts val="1800"/>
              <a:buChar char="●"/>
            </a:pPr>
            <a:r>
              <a:rPr lang="en"/>
              <a:t>Checkpoint state to FS</a:t>
            </a:r>
            <a:endParaRPr/>
          </a:p>
          <a:p>
            <a:pPr marL="457200" lvl="0" indent="-342900" rtl="0">
              <a:spcBef>
                <a:spcPts val="0"/>
              </a:spcBef>
              <a:spcAft>
                <a:spcPts val="0"/>
              </a:spcAft>
              <a:buSzPts val="1800"/>
              <a:buChar char="●"/>
            </a:pPr>
            <a:r>
              <a:rPr lang="en"/>
              <a:t>Mostly stateless; can be restarted</a:t>
            </a:r>
            <a:endParaRPr/>
          </a:p>
          <a:p>
            <a:pPr marL="457200" lvl="0" indent="-342900">
              <a:spcBef>
                <a:spcPts val="0"/>
              </a:spcBef>
              <a:spcAft>
                <a:spcPts val="0"/>
              </a:spcAft>
              <a:buSzPts val="1800"/>
              <a:buChar char="●"/>
            </a:pPr>
            <a:r>
              <a:rPr lang="en"/>
              <a:t>Group name: </a:t>
            </a:r>
            <a:r>
              <a:rPr lang="en" b="1">
                <a:latin typeface="Consolas"/>
                <a:ea typeface="Consolas"/>
                <a:cs typeface="Consolas"/>
                <a:sym typeface="Consolas"/>
              </a:rPr>
              <a:t>worker</a:t>
            </a:r>
            <a:endParaRPr b="1">
              <a:latin typeface="Consolas"/>
              <a:ea typeface="Consolas"/>
              <a:cs typeface="Consolas"/>
              <a:sym typeface="Consola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Shape 283"/>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Parameter server example</a:t>
            </a:r>
            <a:endParaRPr/>
          </a:p>
        </p:txBody>
      </p:sp>
      <p:sp>
        <p:nvSpPr>
          <p:cNvPr id="284" name="Shape 284"/>
          <p:cNvSpPr txBox="1">
            <a:spLocks noGrp="1"/>
          </p:cNvSpPr>
          <p:nvPr>
            <p:ph type="body" idx="1"/>
          </p:nvPr>
        </p:nvSpPr>
        <p:spPr>
          <a:xfrm>
            <a:off x="1251117" y="1136854"/>
            <a:ext cx="7038900" cy="2911200"/>
          </a:xfrm>
          <a:prstGeom prst="rect">
            <a:avLst/>
          </a:prstGeom>
        </p:spPr>
        <p:txBody>
          <a:bodyPr spcFirstLastPara="1" wrap="square" lIns="91425" tIns="91425" rIns="91425" bIns="91425" anchor="t" anchorCtr="0">
            <a:noAutofit/>
          </a:bodyPr>
          <a:lstStyle/>
          <a:p>
            <a:pPr marL="38100" marR="38100" lvl="0" indent="0" rtl="0">
              <a:lnSpc>
                <a:spcPct val="150000"/>
              </a:lnSpc>
              <a:spcBef>
                <a:spcPts val="0"/>
              </a:spcBef>
              <a:spcAft>
                <a:spcPts val="0"/>
              </a:spcAft>
              <a:buNone/>
            </a:pPr>
            <a:r>
              <a:rPr lang="en" dirty="0">
                <a:solidFill>
                  <a:srgbClr val="E28964"/>
                </a:solidFill>
                <a:latin typeface="Consolas"/>
                <a:ea typeface="Consolas"/>
                <a:cs typeface="Consolas"/>
                <a:sym typeface="Consolas"/>
              </a:rPr>
              <a:t>with</a:t>
            </a:r>
            <a:r>
              <a:rPr lang="en" dirty="0">
                <a:solidFill>
                  <a:srgbClr val="F8F8F8"/>
                </a:solidFill>
                <a:latin typeface="Consolas"/>
                <a:ea typeface="Consolas"/>
                <a:cs typeface="Consolas"/>
                <a:sym typeface="Consolas"/>
              </a:rPr>
              <a:t> tf.device(</a:t>
            </a:r>
            <a:r>
              <a:rPr lang="en" dirty="0">
                <a:solidFill>
                  <a:srgbClr val="65B042"/>
                </a:solidFill>
                <a:latin typeface="Consolas"/>
                <a:ea typeface="Consolas"/>
                <a:cs typeface="Consolas"/>
                <a:sym typeface="Consolas"/>
              </a:rPr>
              <a:t>"/jobs:ps/task:0/cpu:0"</a:t>
            </a:r>
            <a:r>
              <a:rPr lang="en" dirty="0">
                <a:solidFill>
                  <a:srgbClr val="F8F8F8"/>
                </a:solidFill>
                <a:latin typeface="Consolas"/>
                <a:ea typeface="Consolas"/>
                <a:cs typeface="Consolas"/>
                <a:sym typeface="Consolas"/>
              </a:rPr>
              <a:t>):</a:t>
            </a:r>
            <a:br>
              <a:rPr lang="en" dirty="0">
                <a:solidFill>
                  <a:srgbClr val="F8F8F8"/>
                </a:solidFill>
                <a:latin typeface="Consolas"/>
                <a:ea typeface="Consolas"/>
                <a:cs typeface="Consolas"/>
                <a:sym typeface="Consolas"/>
              </a:rPr>
            </a:br>
            <a:r>
              <a:rPr lang="en" dirty="0">
                <a:solidFill>
                  <a:srgbClr val="F8F8F8"/>
                </a:solidFill>
                <a:latin typeface="Consolas"/>
                <a:ea typeface="Consolas"/>
                <a:cs typeface="Consolas"/>
                <a:sym typeface="Consolas"/>
              </a:rPr>
              <a:t>  W </a:t>
            </a:r>
            <a:r>
              <a:rPr lang="en" dirty="0">
                <a:solidFill>
                  <a:srgbClr val="E28964"/>
                </a:solidFill>
                <a:latin typeface="Consolas"/>
                <a:ea typeface="Consolas"/>
                <a:cs typeface="Consolas"/>
                <a:sym typeface="Consolas"/>
              </a:rPr>
              <a:t>=</a:t>
            </a:r>
            <a:r>
              <a:rPr lang="en" dirty="0">
                <a:solidFill>
                  <a:srgbClr val="F8F8F8"/>
                </a:solidFill>
                <a:latin typeface="Consolas"/>
                <a:ea typeface="Consolas"/>
                <a:cs typeface="Consolas"/>
                <a:sym typeface="Consolas"/>
              </a:rPr>
              <a:t> tf.</a:t>
            </a:r>
            <a:r>
              <a:rPr lang="en" dirty="0">
                <a:solidFill>
                  <a:schemeClr val="accent5"/>
                </a:solidFill>
                <a:latin typeface="Consolas"/>
                <a:ea typeface="Consolas"/>
                <a:cs typeface="Consolas"/>
                <a:sym typeface="Consolas"/>
              </a:rPr>
              <a:t>Variable</a:t>
            </a:r>
            <a:r>
              <a:rPr lang="en" dirty="0">
                <a:solidFill>
                  <a:srgbClr val="F8F8F8"/>
                </a:solidFill>
                <a:latin typeface="Consolas"/>
                <a:ea typeface="Consolas"/>
                <a:cs typeface="Consolas"/>
                <a:sym typeface="Consolas"/>
              </a:rPr>
              <a:t>(...)</a:t>
            </a:r>
            <a:br>
              <a:rPr lang="en" dirty="0">
                <a:solidFill>
                  <a:srgbClr val="F8F8F8"/>
                </a:solidFill>
                <a:latin typeface="Consolas"/>
                <a:ea typeface="Consolas"/>
                <a:cs typeface="Consolas"/>
                <a:sym typeface="Consolas"/>
              </a:rPr>
            </a:br>
            <a:r>
              <a:rPr lang="en" dirty="0">
                <a:solidFill>
                  <a:srgbClr val="F8F8F8"/>
                </a:solidFill>
                <a:latin typeface="Consolas"/>
                <a:ea typeface="Consolas"/>
                <a:cs typeface="Consolas"/>
                <a:sym typeface="Consolas"/>
              </a:rPr>
              <a:t>  b </a:t>
            </a:r>
            <a:r>
              <a:rPr lang="en" dirty="0">
                <a:solidFill>
                  <a:srgbClr val="E28964"/>
                </a:solidFill>
                <a:latin typeface="Consolas"/>
                <a:ea typeface="Consolas"/>
                <a:cs typeface="Consolas"/>
                <a:sym typeface="Consolas"/>
              </a:rPr>
              <a:t>=</a:t>
            </a:r>
            <a:r>
              <a:rPr lang="en" dirty="0">
                <a:solidFill>
                  <a:srgbClr val="F8F8F8"/>
                </a:solidFill>
                <a:latin typeface="Consolas"/>
                <a:ea typeface="Consolas"/>
                <a:cs typeface="Consolas"/>
                <a:sym typeface="Consolas"/>
              </a:rPr>
              <a:t> tf.</a:t>
            </a:r>
            <a:r>
              <a:rPr lang="en" dirty="0">
                <a:solidFill>
                  <a:schemeClr val="accent5"/>
                </a:solidFill>
                <a:latin typeface="Consolas"/>
                <a:ea typeface="Consolas"/>
                <a:cs typeface="Consolas"/>
                <a:sym typeface="Consolas"/>
              </a:rPr>
              <a:t>Variable</a:t>
            </a:r>
            <a:r>
              <a:rPr lang="en" dirty="0">
                <a:solidFill>
                  <a:srgbClr val="F8F8F8"/>
                </a:solidFill>
                <a:latin typeface="Consolas"/>
                <a:ea typeface="Consolas"/>
                <a:cs typeface="Consolas"/>
                <a:sym typeface="Consolas"/>
              </a:rPr>
              <a:t>(...)</a:t>
            </a:r>
            <a:br>
              <a:rPr lang="en" dirty="0">
                <a:solidFill>
                  <a:srgbClr val="F8F8F8"/>
                </a:solidFill>
                <a:latin typeface="Consolas"/>
                <a:ea typeface="Consolas"/>
                <a:cs typeface="Consolas"/>
                <a:sym typeface="Consolas"/>
              </a:rPr>
            </a:br>
            <a:r>
              <a:rPr lang="en" dirty="0">
                <a:solidFill>
                  <a:srgbClr val="F8F8F8"/>
                </a:solidFill>
                <a:latin typeface="Consolas"/>
                <a:ea typeface="Consolas"/>
                <a:cs typeface="Consolas"/>
                <a:sym typeface="Consolas"/>
              </a:rPr>
              <a:t>inputs </a:t>
            </a:r>
            <a:r>
              <a:rPr lang="en" dirty="0">
                <a:solidFill>
                  <a:srgbClr val="E28964"/>
                </a:solidFill>
                <a:latin typeface="Consolas"/>
                <a:ea typeface="Consolas"/>
                <a:cs typeface="Consolas"/>
                <a:sym typeface="Consolas"/>
              </a:rPr>
              <a:t>=</a:t>
            </a:r>
            <a:r>
              <a:rPr lang="en" dirty="0">
                <a:solidFill>
                  <a:srgbClr val="F8F8F8"/>
                </a:solidFill>
                <a:latin typeface="Consolas"/>
                <a:ea typeface="Consolas"/>
                <a:cs typeface="Consolas"/>
                <a:sym typeface="Consolas"/>
              </a:rPr>
              <a:t> tf.split(</a:t>
            </a:r>
            <a:r>
              <a:rPr lang="en" dirty="0">
                <a:solidFill>
                  <a:srgbClr val="3387CC"/>
                </a:solidFill>
                <a:latin typeface="Consolas"/>
                <a:ea typeface="Consolas"/>
                <a:cs typeface="Consolas"/>
                <a:sym typeface="Consolas"/>
              </a:rPr>
              <a:t>0</a:t>
            </a:r>
            <a:r>
              <a:rPr lang="en" dirty="0">
                <a:solidFill>
                  <a:srgbClr val="F8F8F8"/>
                </a:solidFill>
                <a:latin typeface="Consolas"/>
                <a:ea typeface="Consolas"/>
                <a:cs typeface="Consolas"/>
                <a:sym typeface="Consolas"/>
              </a:rPr>
              <a:t>,num_workers,</a:t>
            </a:r>
            <a:r>
              <a:rPr lang="en" dirty="0">
                <a:solidFill>
                  <a:srgbClr val="DAD085"/>
                </a:solidFill>
                <a:latin typeface="Consolas"/>
                <a:ea typeface="Consolas"/>
                <a:cs typeface="Consolas"/>
                <a:sym typeface="Consolas"/>
              </a:rPr>
              <a:t>input</a:t>
            </a:r>
            <a:r>
              <a:rPr lang="en" dirty="0">
                <a:solidFill>
                  <a:srgbClr val="F8F8F8"/>
                </a:solidFill>
                <a:latin typeface="Consolas"/>
                <a:ea typeface="Consolas"/>
                <a:cs typeface="Consolas"/>
                <a:sym typeface="Consolas"/>
              </a:rPr>
              <a:t>)</a:t>
            </a:r>
            <a:br>
              <a:rPr lang="en" dirty="0">
                <a:solidFill>
                  <a:srgbClr val="F8F8F8"/>
                </a:solidFill>
                <a:latin typeface="Consolas"/>
                <a:ea typeface="Consolas"/>
                <a:cs typeface="Consolas"/>
                <a:sym typeface="Consolas"/>
              </a:rPr>
            </a:br>
            <a:r>
              <a:rPr lang="en" dirty="0">
                <a:solidFill>
                  <a:srgbClr val="F8F8F8"/>
                </a:solidFill>
                <a:latin typeface="Consolas"/>
                <a:ea typeface="Consolas"/>
                <a:cs typeface="Consolas"/>
                <a:sym typeface="Consolas"/>
              </a:rPr>
              <a:t>outputs </a:t>
            </a:r>
            <a:r>
              <a:rPr lang="en" dirty="0">
                <a:solidFill>
                  <a:srgbClr val="E28964"/>
                </a:solidFill>
                <a:latin typeface="Consolas"/>
                <a:ea typeface="Consolas"/>
                <a:cs typeface="Consolas"/>
                <a:sym typeface="Consolas"/>
              </a:rPr>
              <a:t>=</a:t>
            </a:r>
            <a:r>
              <a:rPr lang="en" dirty="0">
                <a:solidFill>
                  <a:srgbClr val="F8F8F8"/>
                </a:solidFill>
                <a:latin typeface="Consolas"/>
                <a:ea typeface="Consolas"/>
                <a:cs typeface="Consolas"/>
                <a:sym typeface="Consolas"/>
              </a:rPr>
              <a:t> []</a:t>
            </a:r>
            <a:br>
              <a:rPr lang="en" dirty="0">
                <a:solidFill>
                  <a:srgbClr val="F8F8F8"/>
                </a:solidFill>
                <a:latin typeface="Consolas"/>
                <a:ea typeface="Consolas"/>
                <a:cs typeface="Consolas"/>
                <a:sym typeface="Consolas"/>
              </a:rPr>
            </a:br>
            <a:r>
              <a:rPr lang="en" dirty="0">
                <a:solidFill>
                  <a:srgbClr val="E28964"/>
                </a:solidFill>
                <a:latin typeface="Consolas"/>
                <a:ea typeface="Consolas"/>
                <a:cs typeface="Consolas"/>
                <a:sym typeface="Consolas"/>
              </a:rPr>
              <a:t>for</a:t>
            </a:r>
            <a:r>
              <a:rPr lang="en" dirty="0">
                <a:solidFill>
                  <a:srgbClr val="F8F8F8"/>
                </a:solidFill>
                <a:latin typeface="Consolas"/>
                <a:ea typeface="Consolas"/>
                <a:cs typeface="Consolas"/>
                <a:sym typeface="Consolas"/>
              </a:rPr>
              <a:t> i </a:t>
            </a:r>
            <a:r>
              <a:rPr lang="en" dirty="0">
                <a:solidFill>
                  <a:srgbClr val="E28964"/>
                </a:solidFill>
                <a:latin typeface="Consolas"/>
                <a:ea typeface="Consolas"/>
                <a:cs typeface="Consolas"/>
                <a:sym typeface="Consolas"/>
              </a:rPr>
              <a:t>in</a:t>
            </a:r>
            <a:r>
              <a:rPr lang="en" dirty="0">
                <a:solidFill>
                  <a:srgbClr val="F8F8F8"/>
                </a:solidFill>
                <a:latin typeface="Consolas"/>
                <a:ea typeface="Consolas"/>
                <a:cs typeface="Consolas"/>
                <a:sym typeface="Consolas"/>
              </a:rPr>
              <a:t> </a:t>
            </a:r>
            <a:r>
              <a:rPr lang="en" dirty="0">
                <a:solidFill>
                  <a:srgbClr val="DAD085"/>
                </a:solidFill>
                <a:latin typeface="Consolas"/>
                <a:ea typeface="Consolas"/>
                <a:cs typeface="Consolas"/>
                <a:sym typeface="Consolas"/>
              </a:rPr>
              <a:t>range</a:t>
            </a:r>
            <a:r>
              <a:rPr lang="en" dirty="0">
                <a:solidFill>
                  <a:srgbClr val="F8F8F8"/>
                </a:solidFill>
                <a:latin typeface="Consolas"/>
                <a:ea typeface="Consolas"/>
                <a:cs typeface="Consolas"/>
                <a:sym typeface="Consolas"/>
              </a:rPr>
              <a:t> (num_workers):</a:t>
            </a:r>
            <a:br>
              <a:rPr lang="en" dirty="0">
                <a:solidFill>
                  <a:srgbClr val="F8F8F8"/>
                </a:solidFill>
                <a:latin typeface="Consolas"/>
                <a:ea typeface="Consolas"/>
                <a:cs typeface="Consolas"/>
                <a:sym typeface="Consolas"/>
              </a:rPr>
            </a:br>
            <a:r>
              <a:rPr lang="en" dirty="0">
                <a:solidFill>
                  <a:srgbClr val="F8F8F8"/>
                </a:solidFill>
                <a:latin typeface="Consolas"/>
                <a:ea typeface="Consolas"/>
                <a:cs typeface="Consolas"/>
                <a:sym typeface="Consolas"/>
              </a:rPr>
              <a:t>  </a:t>
            </a:r>
            <a:r>
              <a:rPr lang="en" dirty="0">
                <a:solidFill>
                  <a:srgbClr val="E28964"/>
                </a:solidFill>
                <a:latin typeface="Consolas"/>
                <a:ea typeface="Consolas"/>
                <a:cs typeface="Consolas"/>
                <a:sym typeface="Consolas"/>
              </a:rPr>
              <a:t>with</a:t>
            </a:r>
            <a:r>
              <a:rPr lang="en" dirty="0">
                <a:solidFill>
                  <a:srgbClr val="F8F8F8"/>
                </a:solidFill>
                <a:latin typeface="Consolas"/>
                <a:ea typeface="Consolas"/>
                <a:cs typeface="Consolas"/>
                <a:sym typeface="Consolas"/>
              </a:rPr>
              <a:t> tf.device(</a:t>
            </a:r>
            <a:r>
              <a:rPr lang="en" dirty="0">
                <a:solidFill>
                  <a:srgbClr val="65B042"/>
                </a:solidFill>
                <a:latin typeface="Consolas"/>
                <a:ea typeface="Consolas"/>
                <a:cs typeface="Consolas"/>
                <a:sym typeface="Consolas"/>
              </a:rPr>
              <a:t>"/job:worker/task:</a:t>
            </a:r>
            <a:r>
              <a:rPr lang="en" dirty="0">
                <a:solidFill>
                  <a:srgbClr val="DDF2A4"/>
                </a:solidFill>
                <a:latin typeface="Consolas"/>
                <a:ea typeface="Consolas"/>
                <a:cs typeface="Consolas"/>
                <a:sym typeface="Consolas"/>
              </a:rPr>
              <a:t>%d</a:t>
            </a:r>
            <a:r>
              <a:rPr lang="en" dirty="0">
                <a:solidFill>
                  <a:srgbClr val="65B042"/>
                </a:solidFill>
                <a:latin typeface="Consolas"/>
                <a:ea typeface="Consolas"/>
                <a:cs typeface="Consolas"/>
                <a:sym typeface="Consolas"/>
              </a:rPr>
              <a:t>/gpu:0"</a:t>
            </a:r>
            <a:r>
              <a:rPr lang="en" dirty="0">
                <a:solidFill>
                  <a:srgbClr val="F8F8F8"/>
                </a:solidFill>
                <a:latin typeface="Consolas"/>
                <a:ea typeface="Consolas"/>
                <a:cs typeface="Consolas"/>
                <a:sym typeface="Consolas"/>
              </a:rPr>
              <a:t> </a:t>
            </a:r>
            <a:r>
              <a:rPr lang="en" dirty="0">
                <a:solidFill>
                  <a:srgbClr val="E28964"/>
                </a:solidFill>
                <a:latin typeface="Consolas"/>
                <a:ea typeface="Consolas"/>
                <a:cs typeface="Consolas"/>
                <a:sym typeface="Consolas"/>
              </a:rPr>
              <a:t>%</a:t>
            </a:r>
            <a:r>
              <a:rPr lang="en" dirty="0">
                <a:solidFill>
                  <a:srgbClr val="F8F8F8"/>
                </a:solidFill>
                <a:latin typeface="Consolas"/>
                <a:ea typeface="Consolas"/>
                <a:cs typeface="Consolas"/>
                <a:sym typeface="Consolas"/>
              </a:rPr>
              <a:t> i):</a:t>
            </a:r>
            <a:br>
              <a:rPr lang="en" dirty="0">
                <a:solidFill>
                  <a:srgbClr val="F8F8F8"/>
                </a:solidFill>
                <a:latin typeface="Consolas"/>
                <a:ea typeface="Consolas"/>
                <a:cs typeface="Consolas"/>
                <a:sym typeface="Consolas"/>
              </a:rPr>
            </a:br>
            <a:r>
              <a:rPr lang="en" dirty="0">
                <a:solidFill>
                  <a:srgbClr val="F8F8F8"/>
                </a:solidFill>
                <a:latin typeface="Consolas"/>
                <a:ea typeface="Consolas"/>
                <a:cs typeface="Consolas"/>
                <a:sym typeface="Consolas"/>
              </a:rPr>
              <a:t>    outputs.append(tf.matmul(</a:t>
            </a:r>
            <a:r>
              <a:rPr lang="en" dirty="0">
                <a:solidFill>
                  <a:srgbClr val="DAD085"/>
                </a:solidFill>
                <a:latin typeface="Consolas"/>
                <a:ea typeface="Consolas"/>
                <a:cs typeface="Consolas"/>
                <a:sym typeface="Consolas"/>
              </a:rPr>
              <a:t>input</a:t>
            </a:r>
            <a:r>
              <a:rPr lang="en" dirty="0">
                <a:solidFill>
                  <a:srgbClr val="F8F8F8"/>
                </a:solidFill>
                <a:latin typeface="Consolas"/>
                <a:ea typeface="Consolas"/>
                <a:cs typeface="Consolas"/>
                <a:sym typeface="Consolas"/>
              </a:rPr>
              <a:t>[i],W) </a:t>
            </a:r>
            <a:r>
              <a:rPr lang="en" dirty="0">
                <a:solidFill>
                  <a:srgbClr val="E28964"/>
                </a:solidFill>
                <a:latin typeface="Consolas"/>
                <a:ea typeface="Consolas"/>
                <a:cs typeface="Consolas"/>
                <a:sym typeface="Consolas"/>
              </a:rPr>
              <a:t>+</a:t>
            </a:r>
            <a:r>
              <a:rPr lang="en" dirty="0">
                <a:solidFill>
                  <a:srgbClr val="F8F8F8"/>
                </a:solidFill>
                <a:latin typeface="Consolas"/>
                <a:ea typeface="Consolas"/>
                <a:cs typeface="Consolas"/>
                <a:sym typeface="Consolas"/>
              </a:rPr>
              <a:t> b)</a:t>
            </a:r>
            <a:endParaRPr dirty="0">
              <a:solidFill>
                <a:srgbClr val="F8F8F8"/>
              </a:solidFill>
              <a:latin typeface="Consolas"/>
              <a:ea typeface="Consolas"/>
              <a:cs typeface="Consolas"/>
              <a:sym typeface="Consolas"/>
            </a:endParaRPr>
          </a:p>
          <a:p>
            <a:pPr marL="0" lvl="0" indent="0">
              <a:spcBef>
                <a:spcPts val="0"/>
              </a:spcBef>
              <a:spcAft>
                <a:spcPts val="1600"/>
              </a:spcAft>
              <a:buNone/>
            </a:pPr>
            <a:endParaRP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that’s it!</a:t>
            </a:r>
            <a:endParaRPr lang="en-US" dirty="0"/>
          </a:p>
        </p:txBody>
      </p:sp>
      <p:sp>
        <p:nvSpPr>
          <p:cNvPr id="3" name="Text Placeholder 2"/>
          <p:cNvSpPr>
            <a:spLocks noGrp="1"/>
          </p:cNvSpPr>
          <p:nvPr>
            <p:ph type="body" idx="1"/>
          </p:nvPr>
        </p:nvSpPr>
        <p:spPr>
          <a:xfrm>
            <a:off x="1297500" y="1152939"/>
            <a:ext cx="7038900" cy="3325811"/>
          </a:xfrm>
        </p:spPr>
        <p:txBody>
          <a:bodyPr/>
          <a:lstStyle/>
          <a:p>
            <a:r>
              <a:rPr lang="en-US" dirty="0" smtClean="0"/>
              <a:t>For most TF applications, you don’t need to know more.</a:t>
            </a:r>
          </a:p>
          <a:p>
            <a:endParaRPr lang="en-US" dirty="0"/>
          </a:p>
          <a:p>
            <a:r>
              <a:rPr lang="en-US" dirty="0" smtClean="0"/>
              <a:t>But this is because most TF runs are just a few steps, like a Spark job that performs a few actions on some RDDs</a:t>
            </a:r>
          </a:p>
          <a:p>
            <a:endParaRPr lang="en-US" dirty="0"/>
          </a:p>
          <a:p>
            <a:r>
              <a:rPr lang="en-US" dirty="0" smtClean="0"/>
              <a:t>What about using TF for long-term jobs that continuously process input, like events from a smart highway?</a:t>
            </a:r>
          </a:p>
          <a:p>
            <a:pPr lvl="1"/>
            <a:r>
              <a:rPr lang="en-US" dirty="0" smtClean="0"/>
              <a:t>The model still makes sense, but now fault-tolerance would be an issue</a:t>
            </a:r>
          </a:p>
          <a:p>
            <a:pPr lvl="1"/>
            <a:r>
              <a:rPr lang="en-US" dirty="0" smtClean="0"/>
              <a:t>Control of concurrency / consistency could begin to matter, too.</a:t>
            </a:r>
            <a:endParaRPr lang="en-US" dirty="0"/>
          </a:p>
        </p:txBody>
      </p:sp>
    </p:spTree>
    <p:extLst>
      <p:ext uri="{BB962C8B-B14F-4D97-AF65-F5344CB8AC3E}">
        <p14:creationId xmlns:p14="http://schemas.microsoft.com/office/powerpoint/2010/main" val="10979681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Adding Fault tolerance</a:t>
            </a:r>
            <a:endParaRPr/>
          </a:p>
        </p:txBody>
      </p:sp>
      <p:pic>
        <p:nvPicPr>
          <p:cNvPr id="290" name="Shape 290"/>
          <p:cNvPicPr preferRelativeResize="0"/>
          <p:nvPr/>
        </p:nvPicPr>
        <p:blipFill>
          <a:blip r:embed="rId3">
            <a:alphaModFix/>
          </a:blip>
          <a:stretch>
            <a:fillRect/>
          </a:stretch>
        </p:blipFill>
        <p:spPr>
          <a:xfrm>
            <a:off x="1445630" y="1307850"/>
            <a:ext cx="6742650" cy="3166800"/>
          </a:xfrm>
          <a:prstGeom prst="rect">
            <a:avLst/>
          </a:prstGeom>
          <a:noFill/>
          <a:ln>
            <a:noFill/>
          </a:ln>
        </p:spPr>
      </p:pic>
      <p:sp>
        <p:nvSpPr>
          <p:cNvPr id="291" name="Shape 291"/>
          <p:cNvSpPr txBox="1"/>
          <p:nvPr/>
        </p:nvSpPr>
        <p:spPr>
          <a:xfrm>
            <a:off x="7267575" y="3134325"/>
            <a:ext cx="920700" cy="5187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b="1">
                <a:solidFill>
                  <a:schemeClr val="accent6"/>
                </a:solidFill>
              </a:rPr>
              <a:t>Leader</a:t>
            </a:r>
            <a:endParaRPr b="1">
              <a:solidFill>
                <a:schemeClr val="accent6"/>
              </a:solidFill>
            </a:endParaRPr>
          </a:p>
        </p:txBody>
      </p:sp>
      <p:sp>
        <p:nvSpPr>
          <p:cNvPr id="292" name="Shape 292"/>
          <p:cNvSpPr/>
          <p:nvPr/>
        </p:nvSpPr>
        <p:spPr>
          <a:xfrm>
            <a:off x="7203825" y="2549825"/>
            <a:ext cx="920700" cy="10008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Shape 297"/>
          <p:cNvSpPr txBox="1">
            <a:spLocks noGrp="1"/>
          </p:cNvSpPr>
          <p:nvPr>
            <p:ph type="body" idx="1"/>
          </p:nvPr>
        </p:nvSpPr>
        <p:spPr>
          <a:xfrm>
            <a:off x="1297500" y="1156732"/>
            <a:ext cx="7038900" cy="2911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b="1" dirty="0"/>
              <a:t>Hardcoded</a:t>
            </a:r>
            <a:r>
              <a:rPr lang="en" dirty="0"/>
              <a:t> role.  </a:t>
            </a:r>
            <a:r>
              <a:rPr lang="en" dirty="0" smtClean="0"/>
              <a:t>No worries about </a:t>
            </a:r>
            <a:r>
              <a:rPr lang="en" dirty="0"/>
              <a:t>leader election, no consensus</a:t>
            </a:r>
            <a:endParaRPr dirty="0"/>
          </a:p>
          <a:p>
            <a:pPr marL="38100" marR="38100" lvl="0" indent="0" rtl="0">
              <a:lnSpc>
                <a:spcPct val="150000"/>
              </a:lnSpc>
              <a:spcBef>
                <a:spcPts val="1600"/>
              </a:spcBef>
              <a:spcAft>
                <a:spcPts val="0"/>
              </a:spcAft>
              <a:buNone/>
            </a:pPr>
            <a:r>
              <a:rPr lang="en" dirty="0">
                <a:solidFill>
                  <a:srgbClr val="F8F8F8"/>
                </a:solidFill>
                <a:latin typeface="Consolas"/>
                <a:ea typeface="Consolas"/>
                <a:cs typeface="Consolas"/>
                <a:sym typeface="Consolas"/>
              </a:rPr>
              <a:t>saver </a:t>
            </a:r>
            <a:r>
              <a:rPr lang="en" dirty="0">
                <a:solidFill>
                  <a:srgbClr val="E28964"/>
                </a:solidFill>
                <a:latin typeface="Consolas"/>
                <a:ea typeface="Consolas"/>
                <a:cs typeface="Consolas"/>
                <a:sym typeface="Consolas"/>
              </a:rPr>
              <a:t>=</a:t>
            </a:r>
            <a:r>
              <a:rPr lang="en" dirty="0">
                <a:solidFill>
                  <a:srgbClr val="F8F8F8"/>
                </a:solidFill>
                <a:latin typeface="Consolas"/>
                <a:ea typeface="Consolas"/>
                <a:cs typeface="Consolas"/>
                <a:sym typeface="Consolas"/>
              </a:rPr>
              <a:t> tf.train.</a:t>
            </a:r>
            <a:r>
              <a:rPr lang="en" dirty="0">
                <a:solidFill>
                  <a:schemeClr val="accent5"/>
                </a:solidFill>
                <a:latin typeface="Consolas"/>
                <a:ea typeface="Consolas"/>
                <a:cs typeface="Consolas"/>
                <a:sym typeface="Consolas"/>
              </a:rPr>
              <a:t>Saver</a:t>
            </a:r>
            <a:r>
              <a:rPr lang="en" dirty="0">
                <a:solidFill>
                  <a:srgbClr val="F8F8F8"/>
                </a:solidFill>
                <a:latin typeface="Consolas"/>
                <a:ea typeface="Consolas"/>
                <a:cs typeface="Consolas"/>
                <a:sym typeface="Consolas"/>
              </a:rPr>
              <a:t>(</a:t>
            </a:r>
            <a:r>
              <a:rPr lang="en" dirty="0">
                <a:solidFill>
                  <a:srgbClr val="3E87E3"/>
                </a:solidFill>
                <a:latin typeface="Consolas"/>
                <a:ea typeface="Consolas"/>
                <a:cs typeface="Consolas"/>
                <a:sym typeface="Consolas"/>
              </a:rPr>
              <a:t>sharded</a:t>
            </a:r>
            <a:r>
              <a:rPr lang="en" dirty="0">
                <a:solidFill>
                  <a:srgbClr val="E28964"/>
                </a:solidFill>
                <a:latin typeface="Consolas"/>
                <a:ea typeface="Consolas"/>
                <a:cs typeface="Consolas"/>
                <a:sym typeface="Consolas"/>
              </a:rPr>
              <a:t>=</a:t>
            </a:r>
            <a:r>
              <a:rPr lang="en" dirty="0">
                <a:solidFill>
                  <a:srgbClr val="3387CC"/>
                </a:solidFill>
                <a:latin typeface="Consolas"/>
                <a:ea typeface="Consolas"/>
                <a:cs typeface="Consolas"/>
                <a:sym typeface="Consolas"/>
              </a:rPr>
              <a:t>True</a:t>
            </a:r>
            <a:r>
              <a:rPr lang="en" dirty="0">
                <a:solidFill>
                  <a:srgbClr val="F8F8F8"/>
                </a:solidFill>
                <a:latin typeface="Consolas"/>
                <a:ea typeface="Consolas"/>
                <a:cs typeface="Consolas"/>
                <a:sym typeface="Consolas"/>
              </a:rPr>
              <a:t>)</a:t>
            </a:r>
            <a:br>
              <a:rPr lang="en" dirty="0">
                <a:solidFill>
                  <a:srgbClr val="F8F8F8"/>
                </a:solidFill>
                <a:latin typeface="Consolas"/>
                <a:ea typeface="Consolas"/>
                <a:cs typeface="Consolas"/>
                <a:sym typeface="Consolas"/>
              </a:rPr>
            </a:br>
            <a:r>
              <a:rPr lang="en" dirty="0">
                <a:solidFill>
                  <a:srgbClr val="E28964"/>
                </a:solidFill>
                <a:latin typeface="Consolas"/>
                <a:ea typeface="Consolas"/>
                <a:cs typeface="Consolas"/>
                <a:sym typeface="Consolas"/>
              </a:rPr>
              <a:t>with</a:t>
            </a:r>
            <a:r>
              <a:rPr lang="en" dirty="0">
                <a:solidFill>
                  <a:srgbClr val="F8F8F8"/>
                </a:solidFill>
                <a:latin typeface="Consolas"/>
                <a:ea typeface="Consolas"/>
                <a:cs typeface="Consolas"/>
                <a:sym typeface="Consolas"/>
              </a:rPr>
              <a:t> tf.</a:t>
            </a:r>
            <a:r>
              <a:rPr lang="en" dirty="0">
                <a:solidFill>
                  <a:schemeClr val="accent5"/>
                </a:solidFill>
                <a:latin typeface="Consolas"/>
                <a:ea typeface="Consolas"/>
                <a:cs typeface="Consolas"/>
                <a:sym typeface="Consolas"/>
              </a:rPr>
              <a:t>Session</a:t>
            </a:r>
            <a:r>
              <a:rPr lang="en" dirty="0">
                <a:solidFill>
                  <a:srgbClr val="F8F8F8"/>
                </a:solidFill>
                <a:latin typeface="Consolas"/>
                <a:ea typeface="Consolas"/>
                <a:cs typeface="Consolas"/>
                <a:sym typeface="Consolas"/>
              </a:rPr>
              <a:t>(server.target) </a:t>
            </a:r>
            <a:r>
              <a:rPr lang="en" dirty="0">
                <a:solidFill>
                  <a:srgbClr val="E28964"/>
                </a:solidFill>
                <a:latin typeface="Consolas"/>
                <a:ea typeface="Consolas"/>
                <a:cs typeface="Consolas"/>
                <a:sym typeface="Consolas"/>
              </a:rPr>
              <a:t>as</a:t>
            </a:r>
            <a:r>
              <a:rPr lang="en" dirty="0">
                <a:solidFill>
                  <a:srgbClr val="F8F8F8"/>
                </a:solidFill>
                <a:latin typeface="Consolas"/>
                <a:ea typeface="Consolas"/>
                <a:cs typeface="Consolas"/>
                <a:sym typeface="Consolas"/>
              </a:rPr>
              <a:t> sess:</a:t>
            </a:r>
            <a:br>
              <a:rPr lang="en" dirty="0">
                <a:solidFill>
                  <a:srgbClr val="F8F8F8"/>
                </a:solidFill>
                <a:latin typeface="Consolas"/>
                <a:ea typeface="Consolas"/>
                <a:cs typeface="Consolas"/>
                <a:sym typeface="Consolas"/>
              </a:rPr>
            </a:br>
            <a:r>
              <a:rPr lang="en" dirty="0">
                <a:solidFill>
                  <a:srgbClr val="F8F8F8"/>
                </a:solidFill>
                <a:latin typeface="Consolas"/>
                <a:ea typeface="Consolas"/>
                <a:cs typeface="Consolas"/>
                <a:sym typeface="Consolas"/>
              </a:rPr>
              <a:t>  </a:t>
            </a:r>
            <a:r>
              <a:rPr lang="en" dirty="0">
                <a:solidFill>
                  <a:srgbClr val="E28964"/>
                </a:solidFill>
                <a:latin typeface="Consolas"/>
                <a:ea typeface="Consolas"/>
                <a:cs typeface="Consolas"/>
                <a:sym typeface="Consolas"/>
              </a:rPr>
              <a:t>while</a:t>
            </a:r>
            <a:r>
              <a:rPr lang="en" dirty="0">
                <a:solidFill>
                  <a:srgbClr val="F8F8F8"/>
                </a:solidFill>
                <a:latin typeface="Consolas"/>
                <a:ea typeface="Consolas"/>
                <a:cs typeface="Consolas"/>
                <a:sym typeface="Consolas"/>
              </a:rPr>
              <a:t> </a:t>
            </a:r>
            <a:r>
              <a:rPr lang="en" dirty="0">
                <a:solidFill>
                  <a:srgbClr val="3387CC"/>
                </a:solidFill>
                <a:latin typeface="Consolas"/>
                <a:ea typeface="Consolas"/>
                <a:cs typeface="Consolas"/>
                <a:sym typeface="Consolas"/>
              </a:rPr>
              <a:t>True</a:t>
            </a:r>
            <a:r>
              <a:rPr lang="en" dirty="0">
                <a:solidFill>
                  <a:srgbClr val="F8F8F8"/>
                </a:solidFill>
                <a:latin typeface="Consolas"/>
                <a:ea typeface="Consolas"/>
                <a:cs typeface="Consolas"/>
                <a:sym typeface="Consolas"/>
              </a:rPr>
              <a:t>:</a:t>
            </a:r>
            <a:br>
              <a:rPr lang="en" dirty="0">
                <a:solidFill>
                  <a:srgbClr val="F8F8F8"/>
                </a:solidFill>
                <a:latin typeface="Consolas"/>
                <a:ea typeface="Consolas"/>
                <a:cs typeface="Consolas"/>
                <a:sym typeface="Consolas"/>
              </a:rPr>
            </a:br>
            <a:r>
              <a:rPr lang="en" dirty="0">
                <a:solidFill>
                  <a:srgbClr val="F8F8F8"/>
                </a:solidFill>
                <a:latin typeface="Consolas"/>
                <a:ea typeface="Consolas"/>
                <a:cs typeface="Consolas"/>
                <a:sym typeface="Consolas"/>
              </a:rPr>
              <a:t>    ... </a:t>
            </a:r>
            <a:r>
              <a:rPr lang="en" i="1" dirty="0">
                <a:solidFill>
                  <a:srgbClr val="AEAEAE"/>
                </a:solidFill>
                <a:latin typeface="Consolas"/>
                <a:ea typeface="Consolas"/>
                <a:cs typeface="Consolas"/>
                <a:sym typeface="Consolas"/>
              </a:rPr>
              <a:t>#sleep a bit</a:t>
            </a:r>
            <a:r>
              <a:rPr lang="en" dirty="0">
                <a:solidFill>
                  <a:srgbClr val="F8F8F8"/>
                </a:solidFill>
                <a:latin typeface="Consolas"/>
                <a:ea typeface="Consolas"/>
                <a:cs typeface="Consolas"/>
                <a:sym typeface="Consolas"/>
              </a:rPr>
              <a:t/>
            </a:r>
            <a:br>
              <a:rPr lang="en" dirty="0">
                <a:solidFill>
                  <a:srgbClr val="F8F8F8"/>
                </a:solidFill>
                <a:latin typeface="Consolas"/>
                <a:ea typeface="Consolas"/>
                <a:cs typeface="Consolas"/>
                <a:sym typeface="Consolas"/>
              </a:rPr>
            </a:br>
            <a:r>
              <a:rPr lang="en" dirty="0">
                <a:solidFill>
                  <a:srgbClr val="F8F8F8"/>
                </a:solidFill>
                <a:latin typeface="Consolas"/>
                <a:ea typeface="Consolas"/>
                <a:cs typeface="Consolas"/>
                <a:sym typeface="Consolas"/>
              </a:rPr>
              <a:t>    saver.save(sess, </a:t>
            </a:r>
            <a:r>
              <a:rPr lang="en" dirty="0">
                <a:solidFill>
                  <a:srgbClr val="65B042"/>
                </a:solidFill>
                <a:latin typeface="Consolas"/>
                <a:ea typeface="Consolas"/>
                <a:cs typeface="Consolas"/>
                <a:sym typeface="Consolas"/>
              </a:rPr>
              <a:t>"gs://path/to/dump"</a:t>
            </a:r>
            <a:r>
              <a:rPr lang="en" dirty="0">
                <a:solidFill>
                  <a:srgbClr val="F8F8F8"/>
                </a:solidFill>
                <a:latin typeface="Consolas"/>
                <a:ea typeface="Consolas"/>
                <a:cs typeface="Consolas"/>
                <a:sym typeface="Consolas"/>
              </a:rPr>
              <a:t>)</a:t>
            </a:r>
            <a:br>
              <a:rPr lang="en" dirty="0">
                <a:solidFill>
                  <a:srgbClr val="F8F8F8"/>
                </a:solidFill>
                <a:latin typeface="Consolas"/>
                <a:ea typeface="Consolas"/>
                <a:cs typeface="Consolas"/>
                <a:sym typeface="Consolas"/>
              </a:rPr>
            </a:br>
            <a:r>
              <a:rPr lang="en" dirty="0">
                <a:solidFill>
                  <a:srgbClr val="F8F8F8"/>
                </a:solidFill>
                <a:latin typeface="Consolas"/>
                <a:ea typeface="Consolas"/>
                <a:cs typeface="Consolas"/>
                <a:sym typeface="Consolas"/>
              </a:rPr>
              <a:t>    </a:t>
            </a:r>
            <a:r>
              <a:rPr lang="en" dirty="0">
                <a:solidFill>
                  <a:srgbClr val="E28964"/>
                </a:solidFill>
                <a:latin typeface="Consolas"/>
                <a:ea typeface="Consolas"/>
                <a:cs typeface="Consolas"/>
                <a:sym typeface="Consolas"/>
              </a:rPr>
              <a:t>if</a:t>
            </a:r>
            <a:r>
              <a:rPr lang="en" dirty="0">
                <a:solidFill>
                  <a:srgbClr val="F8F8F8"/>
                </a:solidFill>
                <a:latin typeface="Consolas"/>
                <a:ea typeface="Consolas"/>
                <a:cs typeface="Consolas"/>
                <a:sym typeface="Consolas"/>
              </a:rPr>
              <a:t> (bad_thing_happens):</a:t>
            </a:r>
            <a:br>
              <a:rPr lang="en" dirty="0">
                <a:solidFill>
                  <a:srgbClr val="F8F8F8"/>
                </a:solidFill>
                <a:latin typeface="Consolas"/>
                <a:ea typeface="Consolas"/>
                <a:cs typeface="Consolas"/>
                <a:sym typeface="Consolas"/>
              </a:rPr>
            </a:br>
            <a:r>
              <a:rPr lang="en" dirty="0">
                <a:solidFill>
                  <a:srgbClr val="F8F8F8"/>
                </a:solidFill>
                <a:latin typeface="Consolas"/>
                <a:ea typeface="Consolas"/>
                <a:cs typeface="Consolas"/>
                <a:sym typeface="Consolas"/>
              </a:rPr>
              <a:t>      saver.load(sess,</a:t>
            </a:r>
            <a:r>
              <a:rPr lang="en" dirty="0">
                <a:solidFill>
                  <a:srgbClr val="65B042"/>
                </a:solidFill>
                <a:latin typeface="Consolas"/>
                <a:ea typeface="Consolas"/>
                <a:cs typeface="Consolas"/>
                <a:sym typeface="Consolas"/>
              </a:rPr>
              <a:t>"gs://path/to/dump"</a:t>
            </a:r>
            <a:r>
              <a:rPr lang="en" dirty="0">
                <a:solidFill>
                  <a:srgbClr val="F8F8F8"/>
                </a:solidFill>
                <a:latin typeface="Consolas"/>
                <a:ea typeface="Consolas"/>
                <a:cs typeface="Consolas"/>
                <a:sym typeface="Consolas"/>
              </a:rPr>
              <a:t>)</a:t>
            </a:r>
            <a:endParaRPr dirty="0">
              <a:solidFill>
                <a:srgbClr val="F8F8F8"/>
              </a:solidFill>
              <a:latin typeface="Consolas"/>
              <a:ea typeface="Consolas"/>
              <a:cs typeface="Consolas"/>
              <a:sym typeface="Consolas"/>
            </a:endParaRPr>
          </a:p>
          <a:p>
            <a:pPr marL="0" lvl="0" indent="0">
              <a:spcBef>
                <a:spcPts val="0"/>
              </a:spcBef>
              <a:spcAft>
                <a:spcPts val="0"/>
              </a:spcAft>
              <a:buNone/>
            </a:pPr>
            <a:endParaRPr dirty="0"/>
          </a:p>
          <a:p>
            <a:pPr marL="0" lvl="0" indent="0" rtl="0">
              <a:spcBef>
                <a:spcPts val="1600"/>
              </a:spcBef>
              <a:spcAft>
                <a:spcPts val="0"/>
              </a:spcAft>
              <a:buNone/>
            </a:pPr>
            <a:endParaRPr dirty="0"/>
          </a:p>
          <a:p>
            <a:pPr marL="0" lvl="0" indent="0">
              <a:spcBef>
                <a:spcPts val="1600"/>
              </a:spcBef>
              <a:spcAft>
                <a:spcPts val="1600"/>
              </a:spcAft>
              <a:buNone/>
            </a:pPr>
            <a:endParaRPr dirty="0"/>
          </a:p>
        </p:txBody>
      </p:sp>
      <p:sp>
        <p:nvSpPr>
          <p:cNvPr id="298" name="Shape 298"/>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Distinguished Leader</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Shape 303"/>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Adding Fault tolerance</a:t>
            </a:r>
            <a:endParaRPr/>
          </a:p>
        </p:txBody>
      </p:sp>
      <p:pic>
        <p:nvPicPr>
          <p:cNvPr id="304" name="Shape 304"/>
          <p:cNvPicPr preferRelativeResize="0"/>
          <p:nvPr/>
        </p:nvPicPr>
        <p:blipFill>
          <a:blip r:embed="rId3">
            <a:alphaModFix/>
          </a:blip>
          <a:stretch>
            <a:fillRect/>
          </a:stretch>
        </p:blipFill>
        <p:spPr>
          <a:xfrm>
            <a:off x="1445630" y="1307850"/>
            <a:ext cx="6742650" cy="3166800"/>
          </a:xfrm>
          <a:prstGeom prst="rect">
            <a:avLst/>
          </a:prstGeom>
          <a:noFill/>
          <a:ln>
            <a:noFill/>
          </a:ln>
        </p:spPr>
      </p:pic>
      <p:sp>
        <p:nvSpPr>
          <p:cNvPr id="305" name="Shape 305"/>
          <p:cNvSpPr txBox="1"/>
          <p:nvPr/>
        </p:nvSpPr>
        <p:spPr>
          <a:xfrm>
            <a:off x="7267575" y="3134325"/>
            <a:ext cx="920700" cy="5187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b="1">
                <a:solidFill>
                  <a:schemeClr val="accent6"/>
                </a:solidFill>
              </a:rPr>
              <a:t>Leader</a:t>
            </a:r>
            <a:endParaRPr b="1">
              <a:solidFill>
                <a:schemeClr val="accent6"/>
              </a:solidFill>
            </a:endParaRPr>
          </a:p>
        </p:txBody>
      </p:sp>
      <p:sp>
        <p:nvSpPr>
          <p:cNvPr id="306" name="Shape 306"/>
          <p:cNvSpPr/>
          <p:nvPr/>
        </p:nvSpPr>
        <p:spPr>
          <a:xfrm>
            <a:off x="7203825" y="2549825"/>
            <a:ext cx="920700" cy="10008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307" name="Shape 307"/>
          <p:cNvPicPr preferRelativeResize="0"/>
          <p:nvPr/>
        </p:nvPicPr>
        <p:blipFill>
          <a:blip r:embed="rId4">
            <a:alphaModFix/>
          </a:blip>
          <a:stretch>
            <a:fillRect/>
          </a:stretch>
        </p:blipFill>
        <p:spPr>
          <a:xfrm>
            <a:off x="3265850" y="2431150"/>
            <a:ext cx="2064350" cy="7031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Shape 312"/>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Adding Fault tolerance</a:t>
            </a:r>
            <a:endParaRPr/>
          </a:p>
        </p:txBody>
      </p:sp>
      <p:pic>
        <p:nvPicPr>
          <p:cNvPr id="313" name="Shape 313"/>
          <p:cNvPicPr preferRelativeResize="0"/>
          <p:nvPr/>
        </p:nvPicPr>
        <p:blipFill>
          <a:blip r:embed="rId3">
            <a:alphaModFix/>
          </a:blip>
          <a:stretch>
            <a:fillRect/>
          </a:stretch>
        </p:blipFill>
        <p:spPr>
          <a:xfrm>
            <a:off x="1445630" y="1307850"/>
            <a:ext cx="6742650" cy="3166800"/>
          </a:xfrm>
          <a:prstGeom prst="rect">
            <a:avLst/>
          </a:prstGeom>
          <a:noFill/>
          <a:ln>
            <a:noFill/>
          </a:ln>
        </p:spPr>
      </p:pic>
      <p:sp>
        <p:nvSpPr>
          <p:cNvPr id="314" name="Shape 314"/>
          <p:cNvSpPr txBox="1"/>
          <p:nvPr/>
        </p:nvSpPr>
        <p:spPr>
          <a:xfrm>
            <a:off x="7267575" y="3134325"/>
            <a:ext cx="920700" cy="5187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b="1">
                <a:solidFill>
                  <a:schemeClr val="accent6"/>
                </a:solidFill>
              </a:rPr>
              <a:t>Leader</a:t>
            </a:r>
            <a:endParaRPr b="1">
              <a:solidFill>
                <a:schemeClr val="accent6"/>
              </a:solidFill>
            </a:endParaRPr>
          </a:p>
        </p:txBody>
      </p:sp>
      <p:sp>
        <p:nvSpPr>
          <p:cNvPr id="315" name="Shape 315"/>
          <p:cNvSpPr/>
          <p:nvPr/>
        </p:nvSpPr>
        <p:spPr>
          <a:xfrm>
            <a:off x="7203825" y="2549825"/>
            <a:ext cx="920700" cy="10008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316" name="Shape 316"/>
          <p:cNvPicPr preferRelativeResize="0"/>
          <p:nvPr/>
        </p:nvPicPr>
        <p:blipFill>
          <a:blip r:embed="rId4">
            <a:alphaModFix/>
          </a:blip>
          <a:stretch>
            <a:fillRect/>
          </a:stretch>
        </p:blipFill>
        <p:spPr>
          <a:xfrm>
            <a:off x="3265850" y="2431150"/>
            <a:ext cx="2064350" cy="703175"/>
          </a:xfrm>
          <a:prstGeom prst="rect">
            <a:avLst/>
          </a:prstGeom>
          <a:noFill/>
          <a:ln>
            <a:noFill/>
          </a:ln>
        </p:spPr>
      </p:pic>
      <p:pic>
        <p:nvPicPr>
          <p:cNvPr id="317" name="Shape 317"/>
          <p:cNvPicPr preferRelativeResize="0"/>
          <p:nvPr/>
        </p:nvPicPr>
        <p:blipFill>
          <a:blip r:embed="rId5">
            <a:alphaModFix/>
          </a:blip>
          <a:stretch>
            <a:fillRect/>
          </a:stretch>
        </p:blipFill>
        <p:spPr>
          <a:xfrm>
            <a:off x="1709625" y="3805563"/>
            <a:ext cx="5276850" cy="14192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Context</a:t>
            </a:r>
            <a:endParaRPr lang="en-US" dirty="0"/>
          </a:p>
        </p:txBody>
      </p:sp>
      <p:sp>
        <p:nvSpPr>
          <p:cNvPr id="3" name="Text Placeholder 2"/>
          <p:cNvSpPr>
            <a:spLocks noGrp="1"/>
          </p:cNvSpPr>
          <p:nvPr>
            <p:ph type="body" idx="1"/>
          </p:nvPr>
        </p:nvSpPr>
        <p:spPr>
          <a:xfrm>
            <a:off x="1297500" y="1159565"/>
            <a:ext cx="7402552" cy="3319185"/>
          </a:xfrm>
        </p:spPr>
        <p:txBody>
          <a:bodyPr/>
          <a:lstStyle/>
          <a:p>
            <a:r>
              <a:rPr lang="en-US" dirty="0" smtClean="0"/>
              <a:t>Huge need for high-productivity tools for building solutions to machine-learning problems.</a:t>
            </a:r>
          </a:p>
          <a:p>
            <a:r>
              <a:rPr lang="en-US" dirty="0" smtClean="0"/>
              <a:t>Current infrastructures force people to reinvent the wheel</a:t>
            </a:r>
          </a:p>
          <a:p>
            <a:endParaRPr lang="en-US" dirty="0"/>
          </a:p>
          <a:p>
            <a:r>
              <a:rPr lang="en-US" dirty="0" smtClean="0"/>
              <a:t>Spark/RDD model illustrates power that better tools bring, but remains very low level: an RDD can deal with “anything” and is really just a small code applet.</a:t>
            </a:r>
          </a:p>
          <a:p>
            <a:endParaRPr lang="en-US" dirty="0"/>
          </a:p>
          <a:p>
            <a:r>
              <a:rPr lang="en-US" dirty="0" err="1" smtClean="0"/>
              <a:t>TensorFlow</a:t>
            </a:r>
            <a:r>
              <a:rPr lang="en-US" dirty="0" smtClean="0"/>
              <a:t> builds off idea that ML applications are best understood by thinking about structured data: </a:t>
            </a:r>
            <a:r>
              <a:rPr lang="en-US" i="1" dirty="0" smtClean="0"/>
              <a:t>tensors</a:t>
            </a:r>
            <a:endParaRPr lang="en-US" i="1" dirty="0"/>
          </a:p>
        </p:txBody>
      </p:sp>
    </p:spTree>
    <p:extLst>
      <p:ext uri="{BB962C8B-B14F-4D97-AF65-F5344CB8AC3E}">
        <p14:creationId xmlns:p14="http://schemas.microsoft.com/office/powerpoint/2010/main" val="7786518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Shape 322"/>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Adding Fault tolerance</a:t>
            </a:r>
            <a:endParaRPr/>
          </a:p>
        </p:txBody>
      </p:sp>
      <p:pic>
        <p:nvPicPr>
          <p:cNvPr id="323" name="Shape 323"/>
          <p:cNvPicPr preferRelativeResize="0"/>
          <p:nvPr/>
        </p:nvPicPr>
        <p:blipFill>
          <a:blip r:embed="rId3">
            <a:alphaModFix/>
          </a:blip>
          <a:stretch>
            <a:fillRect/>
          </a:stretch>
        </p:blipFill>
        <p:spPr>
          <a:xfrm>
            <a:off x="1445630" y="1307850"/>
            <a:ext cx="6742650" cy="3166800"/>
          </a:xfrm>
          <a:prstGeom prst="rect">
            <a:avLst/>
          </a:prstGeom>
          <a:noFill/>
          <a:ln>
            <a:noFill/>
          </a:ln>
        </p:spPr>
      </p:pic>
      <p:sp>
        <p:nvSpPr>
          <p:cNvPr id="324" name="Shape 324"/>
          <p:cNvSpPr txBox="1"/>
          <p:nvPr/>
        </p:nvSpPr>
        <p:spPr>
          <a:xfrm>
            <a:off x="7267575" y="3134325"/>
            <a:ext cx="920700" cy="5187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b="1">
                <a:solidFill>
                  <a:schemeClr val="accent6"/>
                </a:solidFill>
              </a:rPr>
              <a:t>Leader</a:t>
            </a:r>
            <a:endParaRPr b="1">
              <a:solidFill>
                <a:schemeClr val="accent6"/>
              </a:solidFill>
            </a:endParaRPr>
          </a:p>
        </p:txBody>
      </p:sp>
      <p:sp>
        <p:nvSpPr>
          <p:cNvPr id="325" name="Shape 325"/>
          <p:cNvSpPr/>
          <p:nvPr/>
        </p:nvSpPr>
        <p:spPr>
          <a:xfrm>
            <a:off x="7203825" y="2549825"/>
            <a:ext cx="920700" cy="10008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326" name="Shape 326"/>
          <p:cNvPicPr preferRelativeResize="0"/>
          <p:nvPr/>
        </p:nvPicPr>
        <p:blipFill>
          <a:blip r:embed="rId4">
            <a:alphaModFix/>
          </a:blip>
          <a:stretch>
            <a:fillRect/>
          </a:stretch>
        </p:blipFill>
        <p:spPr>
          <a:xfrm>
            <a:off x="3682300" y="1307850"/>
            <a:ext cx="2064350" cy="7031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Shape 331"/>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Adding Fault tolerance</a:t>
            </a:r>
            <a:endParaRPr/>
          </a:p>
        </p:txBody>
      </p:sp>
      <p:pic>
        <p:nvPicPr>
          <p:cNvPr id="332" name="Shape 332"/>
          <p:cNvPicPr preferRelativeResize="0"/>
          <p:nvPr/>
        </p:nvPicPr>
        <p:blipFill>
          <a:blip r:embed="rId3">
            <a:alphaModFix/>
          </a:blip>
          <a:stretch>
            <a:fillRect/>
          </a:stretch>
        </p:blipFill>
        <p:spPr>
          <a:xfrm>
            <a:off x="1445630" y="1307850"/>
            <a:ext cx="6742650" cy="3166800"/>
          </a:xfrm>
          <a:prstGeom prst="rect">
            <a:avLst/>
          </a:prstGeom>
          <a:noFill/>
          <a:ln>
            <a:noFill/>
          </a:ln>
        </p:spPr>
      </p:pic>
      <p:sp>
        <p:nvSpPr>
          <p:cNvPr id="333" name="Shape 333"/>
          <p:cNvSpPr txBox="1"/>
          <p:nvPr/>
        </p:nvSpPr>
        <p:spPr>
          <a:xfrm>
            <a:off x="7267575" y="3134325"/>
            <a:ext cx="920700" cy="5187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b="1">
                <a:solidFill>
                  <a:schemeClr val="accent6"/>
                </a:solidFill>
              </a:rPr>
              <a:t>Leader</a:t>
            </a:r>
            <a:endParaRPr b="1">
              <a:solidFill>
                <a:schemeClr val="accent6"/>
              </a:solidFill>
            </a:endParaRPr>
          </a:p>
        </p:txBody>
      </p:sp>
      <p:sp>
        <p:nvSpPr>
          <p:cNvPr id="334" name="Shape 334"/>
          <p:cNvSpPr/>
          <p:nvPr/>
        </p:nvSpPr>
        <p:spPr>
          <a:xfrm>
            <a:off x="7203825" y="2549825"/>
            <a:ext cx="920700" cy="10008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335" name="Shape 335"/>
          <p:cNvPicPr preferRelativeResize="0"/>
          <p:nvPr/>
        </p:nvPicPr>
        <p:blipFill>
          <a:blip r:embed="rId4">
            <a:alphaModFix/>
          </a:blip>
          <a:stretch>
            <a:fillRect/>
          </a:stretch>
        </p:blipFill>
        <p:spPr>
          <a:xfrm>
            <a:off x="3682300" y="1307850"/>
            <a:ext cx="2064350" cy="703175"/>
          </a:xfrm>
          <a:prstGeom prst="rect">
            <a:avLst/>
          </a:prstGeom>
          <a:noFill/>
          <a:ln>
            <a:noFill/>
          </a:ln>
        </p:spPr>
      </p:pic>
      <p:pic>
        <p:nvPicPr>
          <p:cNvPr id="336" name="Shape 336" descr="Image result for bad"/>
          <p:cNvPicPr preferRelativeResize="0"/>
          <p:nvPr/>
        </p:nvPicPr>
        <p:blipFill>
          <a:blip r:embed="rId5">
            <a:alphaModFix/>
          </a:blip>
          <a:stretch>
            <a:fillRect/>
          </a:stretch>
        </p:blipFill>
        <p:spPr>
          <a:xfrm>
            <a:off x="3360849" y="1687975"/>
            <a:ext cx="4074651" cy="2564175"/>
          </a:xfrm>
          <a:prstGeom prst="rect">
            <a:avLst/>
          </a:prstGeom>
          <a:noFill/>
          <a:ln>
            <a:noFill/>
          </a:ln>
        </p:spPr>
      </p:pic>
      <p:sp>
        <p:nvSpPr>
          <p:cNvPr id="337" name="Shape 337"/>
          <p:cNvSpPr txBox="1"/>
          <p:nvPr/>
        </p:nvSpPr>
        <p:spPr>
          <a:xfrm>
            <a:off x="2520600" y="4252150"/>
            <a:ext cx="5238600" cy="4911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2400" b="1">
                <a:solidFill>
                  <a:schemeClr val="accent2"/>
                </a:solidFill>
              </a:rPr>
              <a:t>RESTART FROM CHECKPOINT!</a:t>
            </a:r>
            <a:endParaRPr sz="2400" b="1">
              <a:solidFill>
                <a:schemeClr val="accent2"/>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Shape 342"/>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Adding Fault tolerance</a:t>
            </a:r>
            <a:endParaRPr/>
          </a:p>
        </p:txBody>
      </p:sp>
      <p:pic>
        <p:nvPicPr>
          <p:cNvPr id="343" name="Shape 343"/>
          <p:cNvPicPr preferRelativeResize="0"/>
          <p:nvPr/>
        </p:nvPicPr>
        <p:blipFill>
          <a:blip r:embed="rId3">
            <a:alphaModFix/>
          </a:blip>
          <a:stretch>
            <a:fillRect/>
          </a:stretch>
        </p:blipFill>
        <p:spPr>
          <a:xfrm>
            <a:off x="1445630" y="1307850"/>
            <a:ext cx="6742650" cy="3166800"/>
          </a:xfrm>
          <a:prstGeom prst="rect">
            <a:avLst/>
          </a:prstGeom>
          <a:noFill/>
          <a:ln>
            <a:noFill/>
          </a:ln>
        </p:spPr>
      </p:pic>
      <p:sp>
        <p:nvSpPr>
          <p:cNvPr id="344" name="Shape 344"/>
          <p:cNvSpPr txBox="1"/>
          <p:nvPr/>
        </p:nvSpPr>
        <p:spPr>
          <a:xfrm>
            <a:off x="7267575" y="3134325"/>
            <a:ext cx="920700" cy="5187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b="1">
                <a:solidFill>
                  <a:schemeClr val="accent6"/>
                </a:solidFill>
              </a:rPr>
              <a:t>Leader</a:t>
            </a:r>
            <a:endParaRPr b="1">
              <a:solidFill>
                <a:schemeClr val="accent6"/>
              </a:solidFill>
            </a:endParaRPr>
          </a:p>
        </p:txBody>
      </p:sp>
      <p:sp>
        <p:nvSpPr>
          <p:cNvPr id="345" name="Shape 345"/>
          <p:cNvSpPr/>
          <p:nvPr/>
        </p:nvSpPr>
        <p:spPr>
          <a:xfrm>
            <a:off x="7203825" y="2549825"/>
            <a:ext cx="920700" cy="10008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346" name="Shape 346"/>
          <p:cNvPicPr preferRelativeResize="0"/>
          <p:nvPr/>
        </p:nvPicPr>
        <p:blipFill>
          <a:blip r:embed="rId4">
            <a:alphaModFix/>
          </a:blip>
          <a:stretch>
            <a:fillRect/>
          </a:stretch>
        </p:blipFill>
        <p:spPr>
          <a:xfrm>
            <a:off x="7241025" y="2698638"/>
            <a:ext cx="973800" cy="7031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Shape 351"/>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Adding Fault tolerance</a:t>
            </a:r>
            <a:endParaRPr/>
          </a:p>
        </p:txBody>
      </p:sp>
      <p:pic>
        <p:nvPicPr>
          <p:cNvPr id="352" name="Shape 352"/>
          <p:cNvPicPr preferRelativeResize="0"/>
          <p:nvPr/>
        </p:nvPicPr>
        <p:blipFill>
          <a:blip r:embed="rId3">
            <a:alphaModFix/>
          </a:blip>
          <a:stretch>
            <a:fillRect/>
          </a:stretch>
        </p:blipFill>
        <p:spPr>
          <a:xfrm>
            <a:off x="1445630" y="1307850"/>
            <a:ext cx="6742650" cy="3166800"/>
          </a:xfrm>
          <a:prstGeom prst="rect">
            <a:avLst/>
          </a:prstGeom>
          <a:noFill/>
          <a:ln>
            <a:noFill/>
          </a:ln>
        </p:spPr>
      </p:pic>
      <p:sp>
        <p:nvSpPr>
          <p:cNvPr id="353" name="Shape 353"/>
          <p:cNvSpPr txBox="1"/>
          <p:nvPr/>
        </p:nvSpPr>
        <p:spPr>
          <a:xfrm>
            <a:off x="7267575" y="3134325"/>
            <a:ext cx="920700" cy="5187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b="1">
                <a:solidFill>
                  <a:schemeClr val="accent6"/>
                </a:solidFill>
              </a:rPr>
              <a:t>Leader</a:t>
            </a:r>
            <a:endParaRPr b="1">
              <a:solidFill>
                <a:schemeClr val="accent6"/>
              </a:solidFill>
            </a:endParaRPr>
          </a:p>
        </p:txBody>
      </p:sp>
      <p:sp>
        <p:nvSpPr>
          <p:cNvPr id="354" name="Shape 354"/>
          <p:cNvSpPr/>
          <p:nvPr/>
        </p:nvSpPr>
        <p:spPr>
          <a:xfrm>
            <a:off x="7203825" y="2549825"/>
            <a:ext cx="920700" cy="10008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355" name="Shape 355"/>
          <p:cNvPicPr preferRelativeResize="0"/>
          <p:nvPr/>
        </p:nvPicPr>
        <p:blipFill>
          <a:blip r:embed="rId4">
            <a:alphaModFix/>
          </a:blip>
          <a:stretch>
            <a:fillRect/>
          </a:stretch>
        </p:blipFill>
        <p:spPr>
          <a:xfrm>
            <a:off x="7241025" y="2698638"/>
            <a:ext cx="973800" cy="703175"/>
          </a:xfrm>
          <a:prstGeom prst="rect">
            <a:avLst/>
          </a:prstGeom>
          <a:noFill/>
          <a:ln>
            <a:noFill/>
          </a:ln>
        </p:spPr>
      </p:pic>
      <p:pic>
        <p:nvPicPr>
          <p:cNvPr id="356" name="Shape 356"/>
          <p:cNvPicPr preferRelativeResize="0"/>
          <p:nvPr/>
        </p:nvPicPr>
        <p:blipFill>
          <a:blip r:embed="rId5">
            <a:alphaModFix/>
          </a:blip>
          <a:stretch>
            <a:fillRect/>
          </a:stretch>
        </p:blipFill>
        <p:spPr>
          <a:xfrm>
            <a:off x="-197275" y="1943425"/>
            <a:ext cx="9144000" cy="1796044"/>
          </a:xfrm>
          <a:prstGeom prst="rect">
            <a:avLst/>
          </a:prstGeom>
          <a:noFill/>
          <a:ln>
            <a:noFill/>
          </a:ln>
        </p:spPr>
      </p:pic>
      <p:sp>
        <p:nvSpPr>
          <p:cNvPr id="357" name="Shape 357"/>
          <p:cNvSpPr txBox="1"/>
          <p:nvPr/>
        </p:nvSpPr>
        <p:spPr>
          <a:xfrm>
            <a:off x="642925" y="4252150"/>
            <a:ext cx="8190000" cy="491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2400" b="1">
                <a:solidFill>
                  <a:schemeClr val="accent2"/>
                </a:solidFill>
              </a:rPr>
              <a:t>CALL THE OPERATOR! MANUAL INTERVENTION!</a:t>
            </a:r>
            <a:endParaRPr sz="2400" b="1">
              <a:solidFill>
                <a:schemeClr val="accent2"/>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Shape 362"/>
          <p:cNvSpPr txBox="1">
            <a:spLocks noGrp="1"/>
          </p:cNvSpPr>
          <p:nvPr>
            <p:ph type="title"/>
          </p:nvPr>
        </p:nvSpPr>
        <p:spPr>
          <a:xfrm>
            <a:off x="823849" y="866775"/>
            <a:ext cx="7955715" cy="35211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sz="2000" dirty="0"/>
              <a:t>You write most of this orchestration yourself.</a:t>
            </a:r>
            <a:endParaRPr sz="2000" dirty="0"/>
          </a:p>
          <a:p>
            <a:pPr marL="0" lvl="0" indent="0">
              <a:spcBef>
                <a:spcPts val="0"/>
              </a:spcBef>
              <a:spcAft>
                <a:spcPts val="0"/>
              </a:spcAft>
              <a:buNone/>
            </a:pPr>
            <a:endParaRPr sz="2000" dirty="0"/>
          </a:p>
          <a:p>
            <a:pPr marL="0" lvl="0" indent="0">
              <a:spcBef>
                <a:spcPts val="0"/>
              </a:spcBef>
              <a:spcAft>
                <a:spcPts val="0"/>
              </a:spcAft>
              <a:buNone/>
            </a:pPr>
            <a:r>
              <a:rPr lang="en" sz="2000" dirty="0"/>
              <a:t>There are libraries, but they are still a bit painful.</a:t>
            </a:r>
            <a:endParaRPr sz="2000" dirty="0"/>
          </a:p>
          <a:p>
            <a:pPr marL="0" lvl="0" indent="0">
              <a:spcBef>
                <a:spcPts val="0"/>
              </a:spcBef>
              <a:spcAft>
                <a:spcPts val="0"/>
              </a:spcAft>
              <a:buNone/>
            </a:pPr>
            <a:endParaRPr sz="2000" dirty="0"/>
          </a:p>
          <a:p>
            <a:pPr lvl="0">
              <a:spcBef>
                <a:spcPts val="0"/>
              </a:spcBef>
              <a:spcAft>
                <a:spcPts val="0"/>
              </a:spcAft>
            </a:pPr>
            <a:r>
              <a:rPr lang="en" sz="2000" dirty="0"/>
              <a:t>Remember to </a:t>
            </a:r>
            <a:r>
              <a:rPr lang="en" sz="2000" dirty="0" smtClean="0"/>
              <a:t>create frequent checkpoints</a:t>
            </a:r>
            <a:br>
              <a:rPr lang="en" sz="2000" dirty="0" smtClean="0"/>
            </a:br>
            <a:r>
              <a:rPr lang="en" sz="2000" dirty="0" smtClean="0"/>
              <a:t/>
            </a:r>
            <a:br>
              <a:rPr lang="en" sz="2000" dirty="0" smtClean="0"/>
            </a:br>
            <a:r>
              <a:rPr lang="en" sz="2000" dirty="0" smtClean="0"/>
              <a:t>Bottom line is that by default, TF is not consistent and is good at restarting from a checkpoint.  Recent events not in a checkpoint can be forgotten.</a:t>
            </a:r>
            <a:endParaRPr sz="20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Shape 367"/>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TensorFlow implementation</a:t>
            </a:r>
            <a:endParaRPr/>
          </a:p>
        </p:txBody>
      </p:sp>
      <p:pic>
        <p:nvPicPr>
          <p:cNvPr id="368" name="Shape 368"/>
          <p:cNvPicPr preferRelativeResize="0"/>
          <p:nvPr/>
        </p:nvPicPr>
        <p:blipFill>
          <a:blip r:embed="rId3">
            <a:alphaModFix/>
          </a:blip>
          <a:stretch>
            <a:fillRect/>
          </a:stretch>
        </p:blipFill>
        <p:spPr>
          <a:xfrm>
            <a:off x="4700700" y="1257725"/>
            <a:ext cx="3963640" cy="3530849"/>
          </a:xfrm>
          <a:prstGeom prst="rect">
            <a:avLst/>
          </a:prstGeom>
          <a:noFill/>
          <a:ln>
            <a:noFill/>
          </a:ln>
        </p:spPr>
      </p:pic>
      <p:sp>
        <p:nvSpPr>
          <p:cNvPr id="369" name="Shape 369"/>
          <p:cNvSpPr txBox="1">
            <a:spLocks noGrp="1"/>
          </p:cNvSpPr>
          <p:nvPr>
            <p:ph type="body" idx="1"/>
          </p:nvPr>
        </p:nvSpPr>
        <p:spPr>
          <a:xfrm>
            <a:off x="1297500" y="1567550"/>
            <a:ext cx="3403200" cy="2911200"/>
          </a:xfrm>
          <a:prstGeom prst="rect">
            <a:avLst/>
          </a:prstGeom>
        </p:spPr>
        <p:txBody>
          <a:bodyPr spcFirstLastPara="1" wrap="square" lIns="91425" tIns="91425" rIns="91425" bIns="91425" anchor="t" anchorCtr="0">
            <a:noAutofit/>
          </a:bodyPr>
          <a:lstStyle/>
          <a:p>
            <a:pPr marL="457200" lvl="0" indent="-330200" rtl="0">
              <a:spcBef>
                <a:spcPts val="0"/>
              </a:spcBef>
              <a:spcAft>
                <a:spcPts val="0"/>
              </a:spcAft>
              <a:buSzPts val="1600"/>
              <a:buChar char="●"/>
            </a:pPr>
            <a:r>
              <a:rPr lang="en" sz="1600"/>
              <a:t>Semi-interpreted</a:t>
            </a:r>
            <a:endParaRPr sz="1600"/>
          </a:p>
          <a:p>
            <a:pPr marL="457200" lvl="0" indent="-330200" rtl="0">
              <a:spcBef>
                <a:spcPts val="0"/>
              </a:spcBef>
              <a:spcAft>
                <a:spcPts val="0"/>
              </a:spcAft>
              <a:buSzPts val="1600"/>
              <a:buChar char="●"/>
            </a:pPr>
            <a:r>
              <a:rPr lang="en" sz="1600"/>
              <a:t>Call to kernel per primitive operation</a:t>
            </a:r>
            <a:endParaRPr sz="1600"/>
          </a:p>
          <a:p>
            <a:pPr marL="457200" lvl="0" indent="-330200" rtl="0">
              <a:spcBef>
                <a:spcPts val="0"/>
              </a:spcBef>
              <a:spcAft>
                <a:spcPts val="0"/>
              </a:spcAft>
              <a:buSzPts val="1600"/>
              <a:buChar char="●"/>
            </a:pPr>
            <a:r>
              <a:rPr lang="en" sz="1600"/>
              <a:t>Can batch operations with custom C++</a:t>
            </a:r>
            <a:endParaRPr sz="1600"/>
          </a:p>
          <a:p>
            <a:pPr marL="457200" lvl="0" indent="-330200" rtl="0">
              <a:spcBef>
                <a:spcPts val="0"/>
              </a:spcBef>
              <a:spcAft>
                <a:spcPts val="0"/>
              </a:spcAft>
              <a:buSzPts val="1600"/>
              <a:buChar char="●"/>
            </a:pPr>
            <a:r>
              <a:rPr lang="en" sz="1600"/>
              <a:t>Basic type-safety within dataflow graph (error at graph construction time)</a:t>
            </a:r>
            <a:endParaRPr sz="1600"/>
          </a:p>
          <a:p>
            <a:pPr marL="457200" lvl="0" indent="-330200" rtl="0">
              <a:spcBef>
                <a:spcPts val="0"/>
              </a:spcBef>
              <a:spcAft>
                <a:spcPts val="0"/>
              </a:spcAft>
              <a:buSzPts val="1600"/>
              <a:buChar char="●"/>
            </a:pPr>
            <a:r>
              <a:rPr lang="en" sz="1600"/>
              <a:t>Global Names: overlapping TF instances share variables!</a:t>
            </a:r>
            <a:endParaRPr sz="16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Shape 374"/>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Synchronous vs Asynchronous</a:t>
            </a:r>
            <a:endParaRPr/>
          </a:p>
        </p:txBody>
      </p:sp>
      <p:sp>
        <p:nvSpPr>
          <p:cNvPr id="375" name="Shape 375"/>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SzPts val="1800"/>
              <a:buChar char="●"/>
            </a:pPr>
            <a:r>
              <a:rPr lang="en"/>
              <a:t>Determined by node: Queue nodes used for barriers</a:t>
            </a:r>
            <a:endParaRPr/>
          </a:p>
          <a:p>
            <a:pPr marL="457200" lvl="0" indent="-342900" rtl="0">
              <a:spcBef>
                <a:spcPts val="0"/>
              </a:spcBef>
              <a:spcAft>
                <a:spcPts val="0"/>
              </a:spcAft>
              <a:buSzPts val="1800"/>
              <a:buChar char="●"/>
            </a:pPr>
            <a:r>
              <a:rPr lang="en"/>
              <a:t>Synchronous nearly as fast as asynchronous</a:t>
            </a:r>
            <a:endParaRPr/>
          </a:p>
          <a:p>
            <a:pPr marL="457200" lvl="0" indent="-342900">
              <a:spcBef>
                <a:spcPts val="0"/>
              </a:spcBef>
              <a:spcAft>
                <a:spcPts val="0"/>
              </a:spcAft>
              <a:buSzPts val="1800"/>
              <a:buChar char="●"/>
            </a:pPr>
            <a:r>
              <a:rPr lang="en"/>
              <a:t>Default model is asynchronous</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Shape 380"/>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Performance: Single Node</a:t>
            </a:r>
            <a:endParaRPr/>
          </a:p>
        </p:txBody>
      </p:sp>
      <p:pic>
        <p:nvPicPr>
          <p:cNvPr id="381" name="Shape 381"/>
          <p:cNvPicPr preferRelativeResize="0"/>
          <p:nvPr/>
        </p:nvPicPr>
        <p:blipFill>
          <a:blip r:embed="rId3">
            <a:alphaModFix/>
          </a:blip>
          <a:stretch>
            <a:fillRect/>
          </a:stretch>
        </p:blipFill>
        <p:spPr>
          <a:xfrm>
            <a:off x="0" y="1376833"/>
            <a:ext cx="9143999" cy="253598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Shape 386"/>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Performance: Distributed Throughput </a:t>
            </a:r>
            <a:endParaRPr/>
          </a:p>
        </p:txBody>
      </p:sp>
      <p:pic>
        <p:nvPicPr>
          <p:cNvPr id="387" name="Shape 387"/>
          <p:cNvPicPr preferRelativeResize="0"/>
          <p:nvPr/>
        </p:nvPicPr>
        <p:blipFill>
          <a:blip r:embed="rId3">
            <a:alphaModFix/>
          </a:blip>
          <a:stretch>
            <a:fillRect/>
          </a:stretch>
        </p:blipFill>
        <p:spPr>
          <a:xfrm>
            <a:off x="152400" y="1307850"/>
            <a:ext cx="8839201" cy="345901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Shape 392"/>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Key Contributions</a:t>
            </a:r>
            <a:endParaRPr/>
          </a:p>
        </p:txBody>
      </p:sp>
      <p:sp>
        <p:nvSpPr>
          <p:cNvPr id="393" name="Shape 393"/>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SzPts val="1800"/>
              <a:buChar char="●"/>
            </a:pPr>
            <a:r>
              <a:rPr lang="en"/>
              <a:t>Programmability</a:t>
            </a:r>
            <a:endParaRPr/>
          </a:p>
          <a:p>
            <a:pPr marL="457200" lvl="0" indent="-342900" rtl="0">
              <a:spcBef>
                <a:spcPts val="0"/>
              </a:spcBef>
              <a:spcAft>
                <a:spcPts val="0"/>
              </a:spcAft>
              <a:buSzPts val="1800"/>
              <a:buChar char="●"/>
            </a:pPr>
            <a:r>
              <a:rPr lang="en"/>
              <a:t>Accessibility / ease of use</a:t>
            </a:r>
            <a:endParaRPr/>
          </a:p>
          <a:p>
            <a:pPr marL="457200" lvl="0" indent="-342900" rtl="0">
              <a:spcBef>
                <a:spcPts val="0"/>
              </a:spcBef>
              <a:spcAft>
                <a:spcPts val="0"/>
              </a:spcAft>
              <a:buSzPts val="1800"/>
              <a:buChar char="●"/>
            </a:pPr>
            <a:r>
              <a:rPr lang="en"/>
              <a:t>Richness of Libraries</a:t>
            </a:r>
            <a:endParaRPr/>
          </a:p>
          <a:p>
            <a:pPr marL="457200" lvl="0" indent="-342900">
              <a:spcBef>
                <a:spcPts val="0"/>
              </a:spcBef>
              <a:spcAft>
                <a:spcPts val="0"/>
              </a:spcAft>
              <a:buSzPts val="1800"/>
              <a:buChar char="●"/>
            </a:pPr>
            <a:r>
              <a:rPr lang="en"/>
              <a:t>Ready-made community</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7" name="Shape 147"/>
          <p:cNvPicPr preferRelativeResize="0"/>
          <p:nvPr/>
        </p:nvPicPr>
        <p:blipFill>
          <a:blip r:embed="rId3">
            <a:alphaModFix/>
          </a:blip>
          <a:stretch>
            <a:fillRect/>
          </a:stretch>
        </p:blipFill>
        <p:spPr>
          <a:xfrm>
            <a:off x="0" y="2274675"/>
            <a:ext cx="3980748" cy="2868825"/>
          </a:xfrm>
          <a:prstGeom prst="rect">
            <a:avLst/>
          </a:prstGeom>
          <a:noFill/>
          <a:ln>
            <a:noFill/>
          </a:ln>
        </p:spPr>
      </p:pic>
      <p:pic>
        <p:nvPicPr>
          <p:cNvPr id="148" name="Shape 148" descr="tensorflow_popularity_stackoverflow.png"/>
          <p:cNvPicPr preferRelativeResize="0"/>
          <p:nvPr/>
        </p:nvPicPr>
        <p:blipFill>
          <a:blip r:embed="rId4">
            <a:alphaModFix/>
          </a:blip>
          <a:stretch>
            <a:fillRect/>
          </a:stretch>
        </p:blipFill>
        <p:spPr>
          <a:xfrm>
            <a:off x="4043175" y="2049688"/>
            <a:ext cx="5100826" cy="3093800"/>
          </a:xfrm>
          <a:prstGeom prst="rect">
            <a:avLst/>
          </a:prstGeom>
          <a:noFill/>
          <a:ln>
            <a:noFill/>
          </a:ln>
        </p:spPr>
      </p:pic>
      <p:sp>
        <p:nvSpPr>
          <p:cNvPr id="149" name="Shape 149"/>
          <p:cNvSpPr txBox="1">
            <a:spLocks noGrp="1"/>
          </p:cNvSpPr>
          <p:nvPr>
            <p:ph type="title" idx="4294967295"/>
          </p:nvPr>
        </p:nvSpPr>
        <p:spPr>
          <a:xfrm>
            <a:off x="2105025" y="393700"/>
            <a:ext cx="7038975" cy="914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TensorFlow is Incredibly Popular</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16873-791D-4B8A-840D-F4834479B77A}"/>
              </a:ext>
            </a:extLst>
          </p:cNvPr>
          <p:cNvSpPr>
            <a:spLocks noGrp="1"/>
          </p:cNvSpPr>
          <p:nvPr>
            <p:ph type="title"/>
          </p:nvPr>
        </p:nvSpPr>
        <p:spPr/>
        <p:txBody>
          <a:bodyPr/>
          <a:lstStyle/>
          <a:p>
            <a:r>
              <a:rPr lang="en-US" dirty="0" err="1"/>
              <a:t>TensorFlow</a:t>
            </a:r>
            <a:r>
              <a:rPr lang="en-US" dirty="0"/>
              <a:t> Example from warmspringwinds.github.io</a:t>
            </a:r>
          </a:p>
        </p:txBody>
      </p:sp>
      <p:sp>
        <p:nvSpPr>
          <p:cNvPr id="3" name="Text Placeholder 2">
            <a:extLst>
              <a:ext uri="{FF2B5EF4-FFF2-40B4-BE49-F238E27FC236}">
                <a16:creationId xmlns:a16="http://schemas.microsoft.com/office/drawing/2014/main" id="{5E38E6C4-79BB-40D2-AF5F-67C6EA4E112D}"/>
              </a:ext>
            </a:extLst>
          </p:cNvPr>
          <p:cNvSpPr>
            <a:spLocks noGrp="1"/>
          </p:cNvSpPr>
          <p:nvPr>
            <p:ph type="body" idx="1"/>
          </p:nvPr>
        </p:nvSpPr>
        <p:spPr/>
        <p:txBody>
          <a:bodyPr/>
          <a:lstStyle/>
          <a:p>
            <a:r>
              <a:rPr lang="en-US" dirty="0"/>
              <a:t>Developer teaches courses and consults in </a:t>
            </a:r>
            <a:r>
              <a:rPr lang="en-US" dirty="0" err="1"/>
              <a:t>BigData</a:t>
            </a:r>
            <a:r>
              <a:rPr lang="en-US" dirty="0"/>
              <a:t> analysis</a:t>
            </a:r>
          </a:p>
          <a:p>
            <a:endParaRPr lang="en-US" dirty="0"/>
          </a:p>
          <a:p>
            <a:r>
              <a:rPr lang="en-US" dirty="0"/>
              <a:t>This is an open-source example he posted using </a:t>
            </a:r>
            <a:r>
              <a:rPr lang="en-US" dirty="0" err="1"/>
              <a:t>TensorFlow</a:t>
            </a:r>
            <a:r>
              <a:rPr lang="en-US" dirty="0"/>
              <a:t> to </a:t>
            </a:r>
            <a:br>
              <a:rPr lang="en-US" dirty="0"/>
            </a:br>
            <a:r>
              <a:rPr lang="en-US" dirty="0"/>
              <a:t> classify vehicles on a road, like a smart highway would do.</a:t>
            </a:r>
          </a:p>
          <a:p>
            <a:endParaRPr lang="en-US" dirty="0"/>
          </a:p>
          <a:p>
            <a:r>
              <a:rPr lang="en-US" dirty="0"/>
              <a:t>Core steps: Load image, segment it, tag the objects</a:t>
            </a:r>
          </a:p>
          <a:p>
            <a:endParaRPr lang="en-US" dirty="0"/>
          </a:p>
          <a:p>
            <a:r>
              <a:rPr lang="en-US" dirty="0"/>
              <a:t>A very simple case but it illustrates the ideas</a:t>
            </a:r>
          </a:p>
        </p:txBody>
      </p:sp>
    </p:spTree>
    <p:extLst>
      <p:ext uri="{BB962C8B-B14F-4D97-AF65-F5344CB8AC3E}">
        <p14:creationId xmlns:p14="http://schemas.microsoft.com/office/powerpoint/2010/main" val="15909422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5079D-86A8-45ED-9CC2-DB77B7718572}"/>
              </a:ext>
            </a:extLst>
          </p:cNvPr>
          <p:cNvSpPr>
            <a:spLocks noGrp="1"/>
          </p:cNvSpPr>
          <p:nvPr>
            <p:ph type="title"/>
          </p:nvPr>
        </p:nvSpPr>
        <p:spPr/>
        <p:txBody>
          <a:bodyPr/>
          <a:lstStyle/>
          <a:p>
            <a:r>
              <a:rPr lang="en-US" dirty="0"/>
              <a:t>Daniil’s example program, and output</a:t>
            </a:r>
          </a:p>
        </p:txBody>
      </p:sp>
      <p:sp>
        <p:nvSpPr>
          <p:cNvPr id="4" name="TextBox 3">
            <a:extLst>
              <a:ext uri="{FF2B5EF4-FFF2-40B4-BE49-F238E27FC236}">
                <a16:creationId xmlns:a16="http://schemas.microsoft.com/office/drawing/2014/main" id="{F44BBA0C-B3E5-4856-82EC-C9F770925C0E}"/>
              </a:ext>
            </a:extLst>
          </p:cNvPr>
          <p:cNvSpPr txBox="1"/>
          <p:nvPr/>
        </p:nvSpPr>
        <p:spPr>
          <a:xfrm>
            <a:off x="2394544" y="2605053"/>
            <a:ext cx="3545767" cy="307777"/>
          </a:xfrm>
          <a:prstGeom prst="rect">
            <a:avLst/>
          </a:prstGeom>
          <a:noFill/>
        </p:spPr>
        <p:txBody>
          <a:bodyPr wrap="square" rtlCol="0">
            <a:spAutoFit/>
          </a:bodyPr>
          <a:lstStyle/>
          <a:p>
            <a:pPr algn="ctr"/>
            <a:r>
              <a:rPr lang="en-US" b="1" u="sng" dirty="0">
                <a:solidFill>
                  <a:schemeClr val="bg1"/>
                </a:solidFill>
                <a:hlinkClick r:id="rId2"/>
              </a:rPr>
              <a:t>Link to the GitHub Example</a:t>
            </a:r>
            <a:endParaRPr lang="en-US" b="1" u="sng" dirty="0">
              <a:solidFill>
                <a:schemeClr val="bg1"/>
              </a:solidFill>
            </a:endParaRPr>
          </a:p>
        </p:txBody>
      </p:sp>
    </p:spTree>
    <p:extLst>
      <p:ext uri="{BB962C8B-B14F-4D97-AF65-F5344CB8AC3E}">
        <p14:creationId xmlns:p14="http://schemas.microsoft.com/office/powerpoint/2010/main" val="22622405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Shape 156"/>
          <p:cNvSpPr txBox="1">
            <a:spLocks noGrp="1"/>
          </p:cNvSpPr>
          <p:nvPr>
            <p:ph type="title"/>
          </p:nvPr>
        </p:nvSpPr>
        <p:spPr>
          <a:xfrm>
            <a:off x="823850" y="2053000"/>
            <a:ext cx="4587000" cy="11487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a:t>What’s the magic?</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Shape 161"/>
          <p:cNvSpPr txBox="1">
            <a:spLocks noGrp="1"/>
          </p:cNvSpPr>
          <p:nvPr>
            <p:ph type="title"/>
          </p:nvPr>
        </p:nvSpPr>
        <p:spPr>
          <a:xfrm>
            <a:off x="0" y="0"/>
            <a:ext cx="5861100" cy="11487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a:t>Python+Dataflow Programming</a:t>
            </a:r>
            <a:endParaRPr/>
          </a:p>
        </p:txBody>
      </p:sp>
      <p:pic>
        <p:nvPicPr>
          <p:cNvPr id="162" name="Shape 162" descr="computation_graph_just_before_update.png"/>
          <p:cNvPicPr preferRelativeResize="0"/>
          <p:nvPr/>
        </p:nvPicPr>
        <p:blipFill>
          <a:blip r:embed="rId3">
            <a:alphaModFix/>
          </a:blip>
          <a:stretch>
            <a:fillRect/>
          </a:stretch>
        </p:blipFill>
        <p:spPr>
          <a:xfrm>
            <a:off x="1075788" y="1212400"/>
            <a:ext cx="6992422" cy="3690001"/>
          </a:xfrm>
          <a:prstGeom prst="rect">
            <a:avLst/>
          </a:prstGeom>
          <a:noFill/>
          <a:ln>
            <a:noFill/>
          </a:ln>
        </p:spPr>
      </p:pic>
      <p:pic>
        <p:nvPicPr>
          <p:cNvPr id="163" name="Shape 163"/>
          <p:cNvPicPr preferRelativeResize="0"/>
          <p:nvPr/>
        </p:nvPicPr>
        <p:blipFill>
          <a:blip r:embed="rId4">
            <a:alphaModFix/>
          </a:blip>
          <a:stretch>
            <a:fillRect/>
          </a:stretch>
        </p:blipFill>
        <p:spPr>
          <a:xfrm>
            <a:off x="6210200" y="284925"/>
            <a:ext cx="2381775" cy="23817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Shape 168"/>
          <p:cNvSpPr txBox="1">
            <a:spLocks noGrp="1"/>
          </p:cNvSpPr>
          <p:nvPr>
            <p:ph type="title" idx="4294967295"/>
          </p:nvPr>
        </p:nvSpPr>
        <p:spPr>
          <a:xfrm>
            <a:off x="2105025" y="393700"/>
            <a:ext cx="7038975" cy="914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DataFlow Programming Example</a:t>
            </a:r>
            <a:endParaRPr/>
          </a:p>
        </p:txBody>
      </p:sp>
      <p:sp>
        <p:nvSpPr>
          <p:cNvPr id="170" name="Shape 170"/>
          <p:cNvSpPr/>
          <p:nvPr/>
        </p:nvSpPr>
        <p:spPr>
          <a:xfrm>
            <a:off x="2279525" y="2374475"/>
            <a:ext cx="1146900" cy="664800"/>
          </a:xfrm>
          <a:prstGeom prst="rect">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r>
              <a:rPr lang="en">
                <a:solidFill>
                  <a:schemeClr val="dk2"/>
                </a:solidFill>
              </a:rPr>
              <a:t>Constant 3</a:t>
            </a:r>
            <a:endParaRPr>
              <a:solidFill>
                <a:schemeClr val="dk2"/>
              </a:solidFill>
            </a:endParaRPr>
          </a:p>
        </p:txBody>
      </p:sp>
      <p:sp>
        <p:nvSpPr>
          <p:cNvPr id="171" name="Shape 171"/>
          <p:cNvSpPr/>
          <p:nvPr/>
        </p:nvSpPr>
        <p:spPr>
          <a:xfrm>
            <a:off x="2279525" y="3564325"/>
            <a:ext cx="1146900" cy="664800"/>
          </a:xfrm>
          <a:prstGeom prst="rect">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r>
              <a:rPr lang="en">
                <a:solidFill>
                  <a:schemeClr val="dk2"/>
                </a:solidFill>
              </a:rPr>
              <a:t>Constant 4</a:t>
            </a:r>
            <a:endParaRPr>
              <a:solidFill>
                <a:schemeClr val="dk2"/>
              </a:solidFill>
            </a:endParaRPr>
          </a:p>
        </p:txBody>
      </p:sp>
      <p:sp>
        <p:nvSpPr>
          <p:cNvPr id="172" name="Shape 172"/>
          <p:cNvSpPr/>
          <p:nvPr/>
        </p:nvSpPr>
        <p:spPr>
          <a:xfrm>
            <a:off x="4559000" y="2782525"/>
            <a:ext cx="803700" cy="781800"/>
          </a:xfrm>
          <a:prstGeom prst="ellipse">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r>
              <a:rPr lang="en">
                <a:solidFill>
                  <a:schemeClr val="dk2"/>
                </a:solidFill>
              </a:rPr>
              <a:t>Add</a:t>
            </a:r>
            <a:endParaRPr>
              <a:solidFill>
                <a:schemeClr val="dk2"/>
              </a:solidFill>
            </a:endParaRPr>
          </a:p>
        </p:txBody>
      </p:sp>
      <p:cxnSp>
        <p:nvCxnSpPr>
          <p:cNvPr id="173" name="Shape 173"/>
          <p:cNvCxnSpPr>
            <a:stCxn id="170" idx="3"/>
            <a:endCxn id="172" idx="2"/>
          </p:cNvCxnSpPr>
          <p:nvPr/>
        </p:nvCxnSpPr>
        <p:spPr>
          <a:xfrm>
            <a:off x="3426425" y="2706875"/>
            <a:ext cx="1132500" cy="466500"/>
          </a:xfrm>
          <a:prstGeom prst="straightConnector1">
            <a:avLst/>
          </a:prstGeom>
          <a:noFill/>
          <a:ln w="9525" cap="flat" cmpd="sng">
            <a:solidFill>
              <a:schemeClr val="dk2"/>
            </a:solidFill>
            <a:prstDash val="solid"/>
            <a:round/>
            <a:headEnd type="none" w="med" len="med"/>
            <a:tailEnd type="triangle" w="med" len="med"/>
          </a:ln>
        </p:spPr>
      </p:cxnSp>
      <p:cxnSp>
        <p:nvCxnSpPr>
          <p:cNvPr id="174" name="Shape 174"/>
          <p:cNvCxnSpPr>
            <a:stCxn id="171" idx="3"/>
            <a:endCxn id="172" idx="2"/>
          </p:cNvCxnSpPr>
          <p:nvPr/>
        </p:nvCxnSpPr>
        <p:spPr>
          <a:xfrm rot="10800000" flipH="1">
            <a:off x="3426425" y="3173425"/>
            <a:ext cx="1132500" cy="7233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Shape 179"/>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DataFlow Programming Example</a:t>
            </a:r>
            <a:endParaRPr/>
          </a:p>
        </p:txBody>
      </p:sp>
      <p:sp>
        <p:nvSpPr>
          <p:cNvPr id="180" name="Shape 180"/>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Autofit/>
          </a:bodyPr>
          <a:lstStyle/>
          <a:p>
            <a:pPr marL="38100" marR="38100" lvl="0" indent="0" rtl="0">
              <a:lnSpc>
                <a:spcPct val="150000"/>
              </a:lnSpc>
              <a:spcBef>
                <a:spcPts val="0"/>
              </a:spcBef>
              <a:spcAft>
                <a:spcPts val="0"/>
              </a:spcAft>
              <a:buNone/>
            </a:pPr>
            <a:r>
              <a:rPr lang="en" sz="1800">
                <a:solidFill>
                  <a:srgbClr val="F8F8F8"/>
                </a:solidFill>
                <a:latin typeface="Consolas"/>
                <a:ea typeface="Consolas"/>
                <a:cs typeface="Consolas"/>
                <a:sym typeface="Consolas"/>
              </a:rPr>
              <a:t>node1 </a:t>
            </a:r>
            <a:r>
              <a:rPr lang="en" sz="1800">
                <a:solidFill>
                  <a:srgbClr val="E28964"/>
                </a:solidFill>
                <a:latin typeface="Consolas"/>
                <a:ea typeface="Consolas"/>
                <a:cs typeface="Consolas"/>
                <a:sym typeface="Consolas"/>
              </a:rPr>
              <a:t>=</a:t>
            </a:r>
            <a:r>
              <a:rPr lang="en" sz="1800">
                <a:solidFill>
                  <a:srgbClr val="F8F8F8"/>
                </a:solidFill>
                <a:latin typeface="Consolas"/>
                <a:ea typeface="Consolas"/>
                <a:cs typeface="Consolas"/>
                <a:sym typeface="Consolas"/>
              </a:rPr>
              <a:t> tf.constant(</a:t>
            </a:r>
            <a:r>
              <a:rPr lang="en" sz="1800">
                <a:solidFill>
                  <a:srgbClr val="3387CC"/>
                </a:solidFill>
                <a:latin typeface="Consolas"/>
                <a:ea typeface="Consolas"/>
                <a:cs typeface="Consolas"/>
                <a:sym typeface="Consolas"/>
              </a:rPr>
              <a:t>3.0</a:t>
            </a:r>
            <a:r>
              <a:rPr lang="en" sz="1800">
                <a:solidFill>
                  <a:srgbClr val="F8F8F8"/>
                </a:solidFill>
                <a:latin typeface="Consolas"/>
                <a:ea typeface="Consolas"/>
                <a:cs typeface="Consolas"/>
                <a:sym typeface="Consolas"/>
              </a:rPr>
              <a:t>, </a:t>
            </a:r>
            <a:r>
              <a:rPr lang="en" sz="1800">
                <a:solidFill>
                  <a:srgbClr val="3E87E3"/>
                </a:solidFill>
                <a:latin typeface="Consolas"/>
                <a:ea typeface="Consolas"/>
                <a:cs typeface="Consolas"/>
                <a:sym typeface="Consolas"/>
              </a:rPr>
              <a:t>dtype</a:t>
            </a:r>
            <a:r>
              <a:rPr lang="en" sz="1800">
                <a:solidFill>
                  <a:srgbClr val="E28964"/>
                </a:solidFill>
                <a:latin typeface="Consolas"/>
                <a:ea typeface="Consolas"/>
                <a:cs typeface="Consolas"/>
                <a:sym typeface="Consolas"/>
              </a:rPr>
              <a:t>=</a:t>
            </a:r>
            <a:r>
              <a:rPr lang="en" sz="1800">
                <a:solidFill>
                  <a:srgbClr val="F8F8F8"/>
                </a:solidFill>
                <a:latin typeface="Consolas"/>
                <a:ea typeface="Consolas"/>
                <a:cs typeface="Consolas"/>
                <a:sym typeface="Consolas"/>
              </a:rPr>
              <a:t>tf.float32)</a:t>
            </a:r>
            <a:br>
              <a:rPr lang="en" sz="1800">
                <a:solidFill>
                  <a:srgbClr val="F8F8F8"/>
                </a:solidFill>
                <a:latin typeface="Consolas"/>
                <a:ea typeface="Consolas"/>
                <a:cs typeface="Consolas"/>
                <a:sym typeface="Consolas"/>
              </a:rPr>
            </a:br>
            <a:r>
              <a:rPr lang="en" sz="1800">
                <a:solidFill>
                  <a:srgbClr val="F8F8F8"/>
                </a:solidFill>
                <a:latin typeface="Consolas"/>
                <a:ea typeface="Consolas"/>
                <a:cs typeface="Consolas"/>
                <a:sym typeface="Consolas"/>
              </a:rPr>
              <a:t>node2 </a:t>
            </a:r>
            <a:r>
              <a:rPr lang="en" sz="1800">
                <a:solidFill>
                  <a:srgbClr val="E28964"/>
                </a:solidFill>
                <a:latin typeface="Consolas"/>
                <a:ea typeface="Consolas"/>
                <a:cs typeface="Consolas"/>
                <a:sym typeface="Consolas"/>
              </a:rPr>
              <a:t>=</a:t>
            </a:r>
            <a:r>
              <a:rPr lang="en" sz="1800">
                <a:solidFill>
                  <a:srgbClr val="F8F8F8"/>
                </a:solidFill>
                <a:latin typeface="Consolas"/>
                <a:ea typeface="Consolas"/>
                <a:cs typeface="Consolas"/>
                <a:sym typeface="Consolas"/>
              </a:rPr>
              <a:t> tf.constant(</a:t>
            </a:r>
            <a:r>
              <a:rPr lang="en" sz="1800">
                <a:solidFill>
                  <a:srgbClr val="3387CC"/>
                </a:solidFill>
                <a:latin typeface="Consolas"/>
                <a:ea typeface="Consolas"/>
                <a:cs typeface="Consolas"/>
                <a:sym typeface="Consolas"/>
              </a:rPr>
              <a:t>4.0</a:t>
            </a:r>
            <a:r>
              <a:rPr lang="en" sz="1800">
                <a:solidFill>
                  <a:srgbClr val="F8F8F8"/>
                </a:solidFill>
                <a:latin typeface="Consolas"/>
                <a:ea typeface="Consolas"/>
                <a:cs typeface="Consolas"/>
                <a:sym typeface="Consolas"/>
              </a:rPr>
              <a:t>, </a:t>
            </a:r>
            <a:r>
              <a:rPr lang="en" sz="1800">
                <a:solidFill>
                  <a:srgbClr val="3E87E3"/>
                </a:solidFill>
                <a:latin typeface="Consolas"/>
                <a:ea typeface="Consolas"/>
                <a:cs typeface="Consolas"/>
                <a:sym typeface="Consolas"/>
              </a:rPr>
              <a:t>dtype</a:t>
            </a:r>
            <a:r>
              <a:rPr lang="en" sz="1800">
                <a:solidFill>
                  <a:srgbClr val="E28964"/>
                </a:solidFill>
                <a:latin typeface="Consolas"/>
                <a:ea typeface="Consolas"/>
                <a:cs typeface="Consolas"/>
                <a:sym typeface="Consolas"/>
              </a:rPr>
              <a:t>=</a:t>
            </a:r>
            <a:r>
              <a:rPr lang="en" sz="1800">
                <a:solidFill>
                  <a:srgbClr val="F8F8F8"/>
                </a:solidFill>
                <a:latin typeface="Consolas"/>
                <a:ea typeface="Consolas"/>
                <a:cs typeface="Consolas"/>
                <a:sym typeface="Consolas"/>
              </a:rPr>
              <a:t>tf.float32)</a:t>
            </a:r>
            <a:br>
              <a:rPr lang="en" sz="1800">
                <a:solidFill>
                  <a:srgbClr val="F8F8F8"/>
                </a:solidFill>
                <a:latin typeface="Consolas"/>
                <a:ea typeface="Consolas"/>
                <a:cs typeface="Consolas"/>
                <a:sym typeface="Consolas"/>
              </a:rPr>
            </a:br>
            <a:r>
              <a:rPr lang="en" sz="1800">
                <a:solidFill>
                  <a:srgbClr val="F8F8F8"/>
                </a:solidFill>
                <a:latin typeface="Consolas"/>
                <a:ea typeface="Consolas"/>
                <a:cs typeface="Consolas"/>
                <a:sym typeface="Consolas"/>
              </a:rPr>
              <a:t>node3 </a:t>
            </a:r>
            <a:r>
              <a:rPr lang="en" sz="1800">
                <a:solidFill>
                  <a:srgbClr val="E28964"/>
                </a:solidFill>
                <a:latin typeface="Consolas"/>
                <a:ea typeface="Consolas"/>
                <a:cs typeface="Consolas"/>
                <a:sym typeface="Consolas"/>
              </a:rPr>
              <a:t>=</a:t>
            </a:r>
            <a:r>
              <a:rPr lang="en" sz="1800">
                <a:solidFill>
                  <a:srgbClr val="F8F8F8"/>
                </a:solidFill>
                <a:latin typeface="Consolas"/>
                <a:ea typeface="Consolas"/>
                <a:cs typeface="Consolas"/>
                <a:sym typeface="Consolas"/>
              </a:rPr>
              <a:t> tf.add(node1,node2)</a:t>
            </a:r>
            <a:endParaRPr sz="1800">
              <a:solidFill>
                <a:srgbClr val="F8F8F8"/>
              </a:solidFill>
              <a:latin typeface="Consolas"/>
              <a:ea typeface="Consolas"/>
              <a:cs typeface="Consolas"/>
              <a:sym typeface="Consolas"/>
            </a:endParaRPr>
          </a:p>
          <a:p>
            <a:pPr marL="0" lvl="0" indent="0" rtl="0">
              <a:spcBef>
                <a:spcPts val="0"/>
              </a:spcBef>
              <a:spcAft>
                <a:spcPts val="1600"/>
              </a:spcAft>
              <a:buNone/>
            </a:pPr>
            <a:endParaRPr sz="18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Shape 185"/>
          <p:cNvSpPr txBox="1">
            <a:spLocks noGrp="1"/>
          </p:cNvSpPr>
          <p:nvPr>
            <p:ph type="title"/>
          </p:nvPr>
        </p:nvSpPr>
        <p:spPr>
          <a:xfrm>
            <a:off x="823850" y="2053000"/>
            <a:ext cx="4587000" cy="11487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a:t>What’s going on here?</a:t>
            </a:r>
            <a:endParaRPr/>
          </a:p>
        </p:txBody>
      </p:sp>
    </p:spTree>
  </p:cSld>
  <p:clrMapOvr>
    <a:masterClrMapping/>
  </p:clrMapOvr>
</p:sld>
</file>

<file path=ppt/theme/theme1.xml><?xml version="1.0" encoding="utf-8"?>
<a:theme xmlns:a="http://schemas.openxmlformats.org/drawingml/2006/main" name="Focus">
  <a:themeElements>
    <a:clrScheme name="Focus">
      <a:dk1>
        <a:srgbClr val="1B212C"/>
      </a:dk1>
      <a:lt1>
        <a:srgbClr val="FFFFFF"/>
      </a:lt1>
      <a:dk2>
        <a:srgbClr val="D9D9D9"/>
      </a:dk2>
      <a:lt2>
        <a:srgbClr val="82C7A5"/>
      </a:lt2>
      <a:accent1>
        <a:srgbClr val="0145AC"/>
      </a:accent1>
      <a:accent2>
        <a:srgbClr val="EECE1A"/>
      </a:accent2>
      <a:accent3>
        <a:srgbClr val="4E5567"/>
      </a:accent3>
      <a:accent4>
        <a:srgbClr val="F4D6AD"/>
      </a:accent4>
      <a:accent5>
        <a:srgbClr val="7890CD"/>
      </a:accent5>
      <a:accent6>
        <a:srgbClr val="F15E22"/>
      </a:accent6>
      <a:hlink>
        <a:srgbClr val="7890CD"/>
      </a:hlink>
      <a:folHlink>
        <a:srgbClr val="7890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TotalTime>
  <Words>836</Words>
  <Application>Microsoft Office PowerPoint</Application>
  <PresentationFormat>On-screen Show (16:9)</PresentationFormat>
  <Paragraphs>136</Paragraphs>
  <Slides>41</Slides>
  <Notes>37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Montserrat</vt:lpstr>
      <vt:lpstr>Consolas</vt:lpstr>
      <vt:lpstr>Lato</vt:lpstr>
      <vt:lpstr>Arial</vt:lpstr>
      <vt:lpstr>Focus</vt:lpstr>
      <vt:lpstr>PowerPoint Presentation</vt:lpstr>
      <vt:lpstr>PowerPoint Presentation</vt:lpstr>
      <vt:lpstr>Context</vt:lpstr>
      <vt:lpstr>TensorFlow is Incredibly Popular</vt:lpstr>
      <vt:lpstr>What’s the magic?</vt:lpstr>
      <vt:lpstr>Python+Dataflow Programming</vt:lpstr>
      <vt:lpstr>DataFlow Programming Example</vt:lpstr>
      <vt:lpstr>DataFlow Programming Example</vt:lpstr>
      <vt:lpstr>What’s going on here?</vt:lpstr>
      <vt:lpstr>Core TensorFlow constructs</vt:lpstr>
      <vt:lpstr>Core TensorFlow constructs</vt:lpstr>
      <vt:lpstr>Running code</vt:lpstr>
      <vt:lpstr>Placeholders (inputs) and how to use them</vt:lpstr>
      <vt:lpstr>Variables (mutable state)</vt:lpstr>
      <vt:lpstr>Where does code run?</vt:lpstr>
      <vt:lpstr>Specifying devices using with blocks</vt:lpstr>
      <vt:lpstr>Specifying devices using with blocks</vt:lpstr>
      <vt:lpstr>Starting remote TensorFlow nodes</vt:lpstr>
      <vt:lpstr>Server actions</vt:lpstr>
      <vt:lpstr>Suggested System Design</vt:lpstr>
      <vt:lpstr>Suggested Design: parameter server</vt:lpstr>
      <vt:lpstr>Parameter server focus : </vt:lpstr>
      <vt:lpstr>Worker focus: </vt:lpstr>
      <vt:lpstr>Parameter server example</vt:lpstr>
      <vt:lpstr>And that’s it!</vt:lpstr>
      <vt:lpstr>Adding Fault tolerance</vt:lpstr>
      <vt:lpstr>Distinguished Leader</vt:lpstr>
      <vt:lpstr>Adding Fault tolerance</vt:lpstr>
      <vt:lpstr>Adding Fault tolerance</vt:lpstr>
      <vt:lpstr>Adding Fault tolerance</vt:lpstr>
      <vt:lpstr>Adding Fault tolerance</vt:lpstr>
      <vt:lpstr>Adding Fault tolerance</vt:lpstr>
      <vt:lpstr>Adding Fault tolerance</vt:lpstr>
      <vt:lpstr>You write most of this orchestration yourself.  There are libraries, but they are still a bit painful.  Remember to create frequent checkpoints  Bottom line is that by default, TF is not consistent and is good at restarting from a checkpoint.  Recent events not in a checkpoint can be forgotten.</vt:lpstr>
      <vt:lpstr>TensorFlow implementation</vt:lpstr>
      <vt:lpstr>Synchronous vs Asynchronous</vt:lpstr>
      <vt:lpstr>Performance: Single Node</vt:lpstr>
      <vt:lpstr>Performance: Distributed Throughput </vt:lpstr>
      <vt:lpstr>Key Contributions</vt:lpstr>
      <vt:lpstr>TensorFlow Example from warmspringwinds.github.io</vt:lpstr>
      <vt:lpstr>Daniil’s example program, and output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Ken Birman</cp:lastModifiedBy>
  <cp:revision>2</cp:revision>
  <dcterms:modified xsi:type="dcterms:W3CDTF">2018-04-18T17:53:04Z</dcterms:modified>
</cp:coreProperties>
</file>