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12192000" cy="6858000"/>
  <p:notesSz cx="6858000" cy="9144000"/>
  <p:embeddedFontLst>
    <p:embeddedFont>
      <p:font typeface="Questrial" panose="020B0604020202020204" charset="0"/>
      <p:regular r:id="rId69"/>
    </p:embeddedFont>
    <p:embeddedFont>
      <p:font typeface="Calibri" panose="020F050202020403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tableStyles" Target="tableStyles.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678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b="0" i="0" u="none" strike="noStrike" cap="none" baseline="0" dirty="0">
                <a:solidFill>
                  <a:srgbClr val="000000"/>
                </a:solidFill>
                <a:latin typeface="Arial"/>
                <a:ea typeface="Arial"/>
                <a:cs typeface="Arial"/>
                <a:sym typeface="Arial"/>
              </a:rPr>
              <a:t>We avoid materializing data on HDFS after each iteration</a:t>
            </a:r>
            <a:endParaRPr dirty="0"/>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9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b="0" i="0" u="none" strike="noStrike" cap="none" baseline="0" dirty="0">
                <a:solidFill>
                  <a:srgbClr val="000000"/>
                </a:solidFill>
                <a:latin typeface="Arial"/>
                <a:ea typeface="Arial"/>
                <a:cs typeface="Arial"/>
                <a:sym typeface="Arial"/>
              </a:rPr>
              <a:t>We avoid materializing data on HDFS after each iteration</a:t>
            </a:r>
            <a:endParaRPr dirty="0"/>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5967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24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656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7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654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374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5228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Scala is a functional programming language that runs in a JVM</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82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66290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use some code snippets and spark shell in this class.</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053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use some code snippets and spark shell in this class.</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148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042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330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652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976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Cluster manager --  </a:t>
            </a:r>
            <a:r>
              <a:rPr lang="en-US" dirty="0" err="1"/>
              <a:t>mesos</a:t>
            </a:r>
            <a:r>
              <a:rPr lang="en-US" dirty="0"/>
              <a:t>, yarn, spark core standalone manager</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843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Uses a directed acyclic graph of RDDs </a:t>
            </a:r>
            <a:r>
              <a:rPr lang="en-US" dirty="0">
                <a:sym typeface="Wingdings" panose="05000000000000000000" pitchFamily="2" charset="2"/>
              </a:rPr>
              <a:t> create a schedule of spark tasks ..with the help of cluster manager assigns those tasks to worker nodes</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828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212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40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6708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357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708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baseline="0" dirty="0">
                <a:solidFill>
                  <a:srgbClr val="000000"/>
                </a:solidFill>
                <a:latin typeface="Arial"/>
                <a:ea typeface="Arial"/>
                <a:cs typeface="Arial"/>
                <a:sym typeface="Arial"/>
              </a:rPr>
              <a:t>Created by starting with a file in </a:t>
            </a:r>
            <a:r>
              <a:rPr lang="en-US" sz="1100" b="0" i="1" u="none" strike="noStrike" cap="none" baseline="0" dirty="0">
                <a:solidFill>
                  <a:srgbClr val="000000"/>
                </a:solidFill>
                <a:latin typeface="Arial"/>
                <a:ea typeface="Arial"/>
                <a:cs typeface="Arial"/>
                <a:sym typeface="Arial"/>
              </a:rPr>
              <a:t>Hadoop Distributed File System </a:t>
            </a:r>
            <a:r>
              <a:rPr lang="en-US" sz="1100" b="0" i="0" u="none" strike="noStrike" cap="none" baseline="0" dirty="0">
                <a:solidFill>
                  <a:srgbClr val="000000"/>
                </a:solidFill>
                <a:latin typeface="Arial"/>
                <a:ea typeface="Arial"/>
                <a:cs typeface="Arial"/>
                <a:sym typeface="Arial"/>
              </a:rPr>
              <a:t>(HDFS) or an </a:t>
            </a:r>
            <a:r>
              <a:rPr lang="en-US" sz="1100" b="0" i="1" u="none" strike="noStrike" cap="none" baseline="0" dirty="0">
                <a:solidFill>
                  <a:srgbClr val="000000"/>
                </a:solidFill>
                <a:latin typeface="Arial"/>
                <a:ea typeface="Arial"/>
                <a:cs typeface="Arial"/>
                <a:sym typeface="Arial"/>
              </a:rPr>
              <a:t>existing collection </a:t>
            </a:r>
            <a:r>
              <a:rPr lang="en-US" sz="1100" b="0" i="0" u="none" strike="noStrike" cap="none" baseline="0" dirty="0">
                <a:solidFill>
                  <a:srgbClr val="000000"/>
                </a:solidFill>
                <a:latin typeface="Arial"/>
                <a:ea typeface="Arial"/>
                <a:cs typeface="Arial"/>
                <a:sym typeface="Arial"/>
              </a:rPr>
              <a:t>in the driver program</a:t>
            </a:r>
          </a:p>
          <a:p>
            <a:endParaRPr lang="en-US" dirty="0"/>
          </a:p>
          <a:p>
            <a:pPr marL="0" lvl="0" indent="0" rtl="0">
              <a:spcBef>
                <a:spcPts val="0"/>
              </a:spcBef>
              <a:spcAft>
                <a:spcPts val="0"/>
              </a:spcAft>
              <a:buNone/>
            </a:pPr>
            <a:r>
              <a:rPr lang="en-US" dirty="0"/>
              <a:t>Similar to map or reduce… Map is similar to map reduce map..   Group-by is kind of reduce function..  There are other functions</a:t>
            </a:r>
          </a:p>
          <a:p>
            <a:pPr marL="0" lvl="0" indent="0" rtl="0">
              <a:spcBef>
                <a:spcPts val="0"/>
              </a:spcBef>
              <a:spcAft>
                <a:spcPts val="0"/>
              </a:spcAft>
              <a:buNone/>
            </a:pPr>
            <a:endParaRPr lang="en-US" dirty="0"/>
          </a:p>
          <a:p>
            <a:pPr marL="0" lvl="0" indent="0" rtl="0">
              <a:spcBef>
                <a:spcPts val="0"/>
              </a:spcBef>
              <a:spcAft>
                <a:spcPts val="0"/>
              </a:spcAft>
              <a:buNone/>
            </a:pPr>
            <a:r>
              <a:rPr lang="en-US" sz="1100" b="0" i="0" u="none" strike="noStrike" cap="none" baseline="0" dirty="0">
                <a:solidFill>
                  <a:srgbClr val="000000"/>
                </a:solidFill>
                <a:latin typeface="Arial"/>
                <a:ea typeface="Arial"/>
                <a:cs typeface="Arial"/>
                <a:sym typeface="Arial"/>
              </a:rPr>
              <a:t>May be </a:t>
            </a:r>
            <a:r>
              <a:rPr lang="en-US" sz="1100" b="0" i="1" u="none" strike="noStrike" cap="none" baseline="0" dirty="0">
                <a:solidFill>
                  <a:srgbClr val="000000"/>
                </a:solidFill>
                <a:latin typeface="Arial"/>
                <a:ea typeface="Arial"/>
                <a:cs typeface="Arial"/>
                <a:sym typeface="Arial"/>
              </a:rPr>
              <a:t>persisted </a:t>
            </a:r>
            <a:r>
              <a:rPr lang="en-US" sz="1100" b="0" i="0" u="none" strike="noStrike" cap="none" baseline="0" dirty="0">
                <a:solidFill>
                  <a:srgbClr val="000000"/>
                </a:solidFill>
                <a:latin typeface="Arial"/>
                <a:ea typeface="Arial"/>
                <a:cs typeface="Arial"/>
                <a:sym typeface="Arial"/>
              </a:rPr>
              <a:t>in memory for </a:t>
            </a:r>
            <a:r>
              <a:rPr lang="en-US" sz="1100" b="0" i="1" u="none" strike="noStrike" cap="none" baseline="0" dirty="0">
                <a:solidFill>
                  <a:srgbClr val="000000"/>
                </a:solidFill>
                <a:latin typeface="Arial"/>
                <a:ea typeface="Arial"/>
                <a:cs typeface="Arial"/>
                <a:sym typeface="Arial"/>
              </a:rPr>
              <a:t>efficient reuse </a:t>
            </a:r>
            <a:r>
              <a:rPr lang="en-US" sz="1100" b="0" i="0" u="none" strike="noStrike" cap="none" baseline="0" dirty="0">
                <a:solidFill>
                  <a:srgbClr val="000000"/>
                </a:solidFill>
                <a:latin typeface="Arial"/>
                <a:ea typeface="Arial"/>
                <a:cs typeface="Arial"/>
                <a:sym typeface="Arial"/>
              </a:rPr>
              <a:t>across parallel operations (caching)</a:t>
            </a:r>
          </a:p>
          <a:p>
            <a:pPr marL="0" lvl="0" indent="0" rtl="0">
              <a:spcBef>
                <a:spcPts val="0"/>
              </a:spcBef>
              <a:spcAft>
                <a:spcPts val="0"/>
              </a:spcAft>
              <a:buNone/>
            </a:pPr>
            <a:endParaRPr lang="en-US" sz="1100" b="0" i="0" u="none" strike="noStrike" cap="none" baseline="0" dirty="0">
              <a:solidFill>
                <a:srgbClr val="000000"/>
              </a:solidFill>
              <a:latin typeface="Arial"/>
              <a:cs typeface="Arial"/>
              <a:sym typeface="Arial"/>
            </a:endParaRPr>
          </a:p>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144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b="0" i="0" u="none" strike="noStrike" cap="none" baseline="0" dirty="0" err="1">
                <a:solidFill>
                  <a:srgbClr val="000000"/>
                </a:solidFill>
                <a:latin typeface="Arial"/>
                <a:cs typeface="Arial"/>
                <a:sym typeface="Arial"/>
              </a:rPr>
              <a:t>mydata</a:t>
            </a:r>
            <a:r>
              <a:rPr lang="en-US" sz="1100" b="0" i="0" u="none" strike="noStrike" cap="none" baseline="0" dirty="0">
                <a:solidFill>
                  <a:srgbClr val="000000"/>
                </a:solidFill>
                <a:latin typeface="Arial"/>
                <a:cs typeface="Arial"/>
                <a:sym typeface="Arial"/>
              </a:rPr>
              <a:t> is a RDD…     </a:t>
            </a:r>
            <a:r>
              <a:rPr lang="en-US" sz="1100" b="0" i="0" u="none" strike="noStrike" cap="none" baseline="0" dirty="0" err="1">
                <a:solidFill>
                  <a:srgbClr val="000000"/>
                </a:solidFill>
                <a:latin typeface="Arial"/>
                <a:cs typeface="Arial"/>
                <a:sym typeface="Arial"/>
              </a:rPr>
              <a:t>sc</a:t>
            </a:r>
            <a:r>
              <a:rPr lang="en-US" sz="1100" b="0" i="0" u="none" strike="noStrike" cap="none" baseline="0" dirty="0">
                <a:solidFill>
                  <a:srgbClr val="000000"/>
                </a:solidFill>
                <a:latin typeface="Arial"/>
                <a:cs typeface="Arial"/>
                <a:sym typeface="Arial"/>
              </a:rPr>
              <a:t>– the context..  Count is an action…</a:t>
            </a:r>
          </a:p>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226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608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903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472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Talk about lineage here</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319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522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66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11" name="Shape 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08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866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303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194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378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305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224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495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587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570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98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Spark is not, despite the hype, a replacement for Hadoop. Nor </a:t>
            </a:r>
            <a:r>
              <a:rPr lang="en-US" dirty="0" err="1"/>
              <a:t>mapreduce</a:t>
            </a:r>
            <a:r>
              <a:rPr lang="en-US" dirty="0"/>
              <a:t> is dead. Spark can run on top of Hadoop, benefiting from yarn….. And underlying storage HDFS…    spark can also run completely separately from Hadoop, integrating with alternative cluster managers like </a:t>
            </a:r>
            <a:r>
              <a:rPr lang="en-US" dirty="0" err="1"/>
              <a:t>mesos</a:t>
            </a:r>
            <a:r>
              <a:rPr lang="en-US" dirty="0"/>
              <a:t>, and alternative storage platforms such as </a:t>
            </a:r>
            <a:r>
              <a:rPr lang="en-US" dirty="0" err="1"/>
              <a:t>cassandra</a:t>
            </a:r>
            <a:endParaRPr dirty="0"/>
          </a:p>
        </p:txBody>
      </p:sp>
      <p:sp>
        <p:nvSpPr>
          <p:cNvPr id="111" name="Shape 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1606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0760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51949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36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811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1" name="Shape 2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669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1585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9576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585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7818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16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9740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3307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2406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11" name="Shape 3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24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77" name="Shape 3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0591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85" name="Shape 3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758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2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16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19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Shape 17"/>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txBox="1">
            <a:spLocks noGrp="1"/>
          </p:cNvSpPr>
          <p:nvPr>
            <p:ph type="ctr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2400"/>
              <a:buFont typeface="Questrial"/>
              <a:buNone/>
              <a:defRPr sz="2400" b="1" i="0" u="none" strike="noStrike" cap="none">
                <a:solidFill>
                  <a:srgbClr val="C00000"/>
                </a:solidFill>
                <a:latin typeface="Questrial"/>
                <a:ea typeface="Questrial"/>
                <a:cs typeface="Questrial"/>
                <a:sym typeface="Questrial"/>
              </a:defRPr>
            </a:lvl1pPr>
            <a:lvl2pPr marR="0" lvl="1" algn="ctr" rtl="0">
              <a:lnSpc>
                <a:spcPct val="90000"/>
              </a:lnSpc>
              <a:spcBef>
                <a:spcPts val="2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3" name="Shape 2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24" name="Shape 24"/>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7334251" y="2152650"/>
            <a:ext cx="5410200" cy="26289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Shape 88"/>
          <p:cNvSpPr txBox="1">
            <a:spLocks noGrp="1"/>
          </p:cNvSpPr>
          <p:nvPr>
            <p:ph type="body" idx="1"/>
          </p:nvPr>
        </p:nvSpPr>
        <p:spPr>
          <a:xfrm rot="5400000">
            <a:off x="2076451" y="-323850"/>
            <a:ext cx="5410200" cy="75819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1" name="Shape 9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92" name="Shape 9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116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7C22-5CFB-4B75-9A61-1396D04FD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2BD59-611D-4B11-AF43-DBBB375B74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DD968-F1AF-44F2-982B-EF9F761F2B36}"/>
              </a:ext>
            </a:extLst>
          </p:cNvPr>
          <p:cNvSpPr>
            <a:spLocks noGrp="1"/>
          </p:cNvSpPr>
          <p:nvPr>
            <p:ph type="dt" sz="half" idx="10"/>
          </p:nvPr>
        </p:nvSpPr>
        <p:spPr/>
        <p:txBody>
          <a:bodyPr/>
          <a:lstStyle/>
          <a:p>
            <a:fld id="{FD8F492B-2FFF-4960-A060-2AC98BC0AE9E}" type="datetime1">
              <a:rPr lang="en-US" smtClean="0"/>
              <a:t>5/8/2018</a:t>
            </a:fld>
            <a:endParaRPr lang="en-US"/>
          </a:p>
        </p:txBody>
      </p:sp>
      <p:sp>
        <p:nvSpPr>
          <p:cNvPr id="5" name="Footer Placeholder 4">
            <a:extLst>
              <a:ext uri="{FF2B5EF4-FFF2-40B4-BE49-F238E27FC236}">
                <a16:creationId xmlns:a16="http://schemas.microsoft.com/office/drawing/2014/main" id="{3CD0CF56-6D1D-4FB5-8002-2B3BC1270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BC99B-9111-4486-8307-F2B75AAEA9C2}"/>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5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3" name="Shape 3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Shape 37"/>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9" name="Shape 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Shape 41"/>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txBox="1">
            <a:spLocks noGrp="1"/>
          </p:cNvSpPr>
          <p:nvPr>
            <p:ph type="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80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6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45" name="Shape 45"/>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7" name="Shape 4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48" name="Shape 48"/>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1024127"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2"/>
          </p:nvPr>
        </p:nvSpPr>
        <p:spPr>
          <a:xfrm>
            <a:off x="5989320"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txBox="1">
            <a:spLocks noGrp="1"/>
          </p:cNvSpPr>
          <p:nvPr>
            <p:ph type="body" idx="1"/>
          </p:nvPr>
        </p:nvSpPr>
        <p:spPr>
          <a:xfrm>
            <a:off x="102412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2"/>
          </p:nvPr>
        </p:nvSpPr>
        <p:spPr>
          <a:xfrm>
            <a:off x="102412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3"/>
          </p:nvPr>
        </p:nvSpPr>
        <p:spPr>
          <a:xfrm>
            <a:off x="599088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4"/>
          </p:nvPr>
        </p:nvSpPr>
        <p:spPr>
          <a:xfrm>
            <a:off x="599088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62" name="Shape 6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4" name="Shape 6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024128" y="471509"/>
            <a:ext cx="4389120" cy="173736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4000"/>
              <a:buFont typeface="Questrial"/>
              <a:buNone/>
              <a:defRPr sz="4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5715000" y="822960"/>
            <a:ext cx="5678424" cy="518464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200"/>
              </a:spcBef>
              <a:spcAft>
                <a:spcPts val="0"/>
              </a:spcAft>
              <a:buClr>
                <a:schemeClr val="accent1"/>
              </a:buClr>
              <a:buSzPts val="2400"/>
              <a:buFont typeface="Questrial"/>
              <a:buChar char=" "/>
              <a:defRPr sz="2400" b="0" i="0" u="none" strike="noStrike" cap="none">
                <a:solidFill>
                  <a:schemeClr val="dk1"/>
                </a:solidFill>
                <a:latin typeface="Questrial"/>
                <a:ea typeface="Questrial"/>
                <a:cs typeface="Questrial"/>
                <a:sym typeface="Questrial"/>
              </a:defRPr>
            </a:lvl1pPr>
            <a:lvl2pPr marL="914400" marR="0" lvl="1" indent="-355600" algn="l" rtl="0">
              <a:lnSpc>
                <a:spcPct val="90000"/>
              </a:lnSpc>
              <a:spcBef>
                <a:spcPts val="200"/>
              </a:spcBef>
              <a:spcAft>
                <a:spcPts val="0"/>
              </a:spcAft>
              <a:buClr>
                <a:schemeClr val="accent1"/>
              </a:buClr>
              <a:buSzPts val="2000"/>
              <a:buFont typeface="Noto Sans Symbols"/>
              <a:buChar char="•"/>
              <a:defRPr sz="20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6pPr>
            <a:lvl7pPr marL="3200400" marR="0" lvl="6"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7pPr>
            <a:lvl8pPr marL="3657600" marR="0" lvl="7"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8pPr>
            <a:lvl9pPr marL="4114800" marR="0" lvl="8" indent="-330200" algn="l" rtl="0">
              <a:lnSpc>
                <a:spcPct val="90000"/>
              </a:lnSpc>
              <a:spcBef>
                <a:spcPts val="400"/>
              </a:spcBef>
              <a:spcAft>
                <a:spcPts val="40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body" idx="2"/>
          </p:nvPr>
        </p:nvSpPr>
        <p:spPr>
          <a:xfrm>
            <a:off x="1024128" y="2257506"/>
            <a:ext cx="4389120" cy="3762294"/>
          </a:xfrm>
          <a:prstGeom prst="rect">
            <a:avLst/>
          </a:prstGeom>
          <a:noFill/>
          <a:ln>
            <a:noFill/>
          </a:ln>
        </p:spPr>
        <p:txBody>
          <a:bodyPr spcFirstLastPara="1" wrap="square" lIns="91425" tIns="91425" rIns="91425" bIns="91425" anchor="t" anchorCtr="0"/>
          <a:lstStyle>
            <a:lvl1pPr marL="457200" marR="0" lvl="0" indent="-228600" algn="l" rtl="0">
              <a:lnSpc>
                <a:spcPct val="108000"/>
              </a:lnSpc>
              <a:spcBef>
                <a:spcPts val="600"/>
              </a:spcBef>
              <a:spcAft>
                <a:spcPts val="0"/>
              </a:spcAft>
              <a:buClr>
                <a:schemeClr val="accent1"/>
              </a:buClr>
              <a:buSzPts val="1600"/>
              <a:buFont typeface="Quest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1" name="Shape 7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4960138"/>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a:spLocks noGrp="1"/>
          </p:cNvSpPr>
          <p:nvPr>
            <p:ph type="pic" idx="2"/>
          </p:nvPr>
        </p:nvSpPr>
        <p:spPr>
          <a:xfrm>
            <a:off x="0" y="-1"/>
            <a:ext cx="12188952" cy="4572000"/>
          </a:xfrm>
          <a:prstGeom prst="rect">
            <a:avLst/>
          </a:prstGeom>
          <a:solidFill>
            <a:srgbClr val="76CEEF"/>
          </a:solidFill>
          <a:ln>
            <a:noFill/>
          </a:ln>
        </p:spPr>
        <p:txBody>
          <a:bodyPr spcFirstLastPara="1" wrap="square" lIns="91425" tIns="91425" rIns="91425" bIns="91425" anchor="t" anchorCtr="0"/>
          <a:lstStyle>
            <a:lvl1pPr marR="0" lvl="0" algn="l" rtl="0">
              <a:lnSpc>
                <a:spcPct val="90000"/>
              </a:lnSpc>
              <a:spcBef>
                <a:spcPts val="1200"/>
              </a:spcBef>
              <a:spcAft>
                <a:spcPts val="0"/>
              </a:spcAft>
              <a:buClr>
                <a:schemeClr val="accent1"/>
              </a:buClr>
              <a:buSzPts val="3200"/>
              <a:buFont typeface="Questrial"/>
              <a:buNone/>
              <a:defRPr sz="32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1"/>
          </p:nvPr>
        </p:nvSpPr>
        <p:spPr>
          <a:xfrm>
            <a:off x="8610600" y="4960138"/>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400"/>
              <a:buFont typeface="Noto Sans Symbols"/>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9pPr>
          </a:lstStyle>
          <a:p>
            <a:endParaRPr/>
          </a:p>
        </p:txBody>
      </p:sp>
      <p:sp>
        <p:nvSpPr>
          <p:cNvPr id="76" name="Shape 76"/>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7" name="Shape 77"/>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8" name="Shape 7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79" name="Shape 79"/>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body" idx="1"/>
          </p:nvPr>
        </p:nvSpPr>
        <p:spPr>
          <a:xfrm rot="5400000">
            <a:off x="3872484" y="-562356"/>
            <a:ext cx="4023360" cy="9720073"/>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5" name="Shape 8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1024128" y="2286000"/>
            <a:ext cx="9720073"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15" name="Shape 15"/>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2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4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16850" y="4960125"/>
            <a:ext cx="80127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C00000"/>
              </a:buClr>
              <a:buSzPts val="4000"/>
              <a:buFont typeface="Questrial"/>
              <a:buNone/>
            </a:pPr>
            <a:r>
              <a:rPr lang="en-US" sz="4000">
                <a:latin typeface="Arial"/>
                <a:ea typeface="Arial"/>
                <a:cs typeface="Arial"/>
                <a:sym typeface="Arial"/>
              </a:rPr>
              <a:t>Apache Spark</a:t>
            </a:r>
            <a:endParaRPr>
              <a:latin typeface="Arial"/>
              <a:ea typeface="Arial"/>
              <a:cs typeface="Arial"/>
              <a:sym typeface="Arial"/>
            </a:endParaRPr>
          </a:p>
        </p:txBody>
      </p:sp>
      <p:sp>
        <p:nvSpPr>
          <p:cNvPr id="98" name="Shape 98"/>
          <p:cNvSpPr txBox="1">
            <a:spLocks noGrp="1"/>
          </p:cNvSpPr>
          <p:nvPr>
            <p:ph type="subTitle" idx="1"/>
          </p:nvPr>
        </p:nvSpPr>
        <p:spPr>
          <a:xfrm>
            <a:off x="8525075" y="4960125"/>
            <a:ext cx="35781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400"/>
              <a:buFont typeface="Questrial"/>
              <a:buNone/>
            </a:pPr>
            <a:r>
              <a:rPr lang="en-US" sz="2400" i="0" u="none" strike="noStrike" cap="none" dirty="0" smtClean="0">
                <a:solidFill>
                  <a:srgbClr val="C00000"/>
                </a:solidFill>
                <a:latin typeface="Arial"/>
                <a:ea typeface="Arial"/>
                <a:cs typeface="Arial"/>
                <a:sym typeface="Arial"/>
              </a:rPr>
              <a:t>Kishore </a:t>
            </a:r>
            <a:r>
              <a:rPr lang="en-US" sz="2400" i="0" u="none" strike="noStrike" cap="none" dirty="0">
                <a:solidFill>
                  <a:srgbClr val="C00000"/>
                </a:solidFill>
                <a:latin typeface="Arial"/>
                <a:ea typeface="Arial"/>
                <a:cs typeface="Arial"/>
                <a:sym typeface="Arial"/>
              </a:rPr>
              <a:t>Pusuku</a:t>
            </a:r>
            <a:r>
              <a:rPr lang="en-US" dirty="0">
                <a:latin typeface="Arial"/>
                <a:ea typeface="Arial"/>
                <a:cs typeface="Arial"/>
                <a:sym typeface="Arial"/>
              </a:rPr>
              <a:t>ri, </a:t>
            </a:r>
            <a:r>
              <a:rPr lang="en-US" sz="2400" i="0" u="none" strike="noStrike" cap="none" dirty="0">
                <a:solidFill>
                  <a:srgbClr val="C00000"/>
                </a:solidFill>
                <a:latin typeface="Arial"/>
                <a:ea typeface="Arial"/>
                <a:cs typeface="Arial"/>
                <a:sym typeface="Arial"/>
              </a:rPr>
              <a:t>Spring 2018</a:t>
            </a:r>
            <a:endParaRPr dirty="0">
              <a:latin typeface="Arial"/>
              <a:ea typeface="Arial"/>
              <a:cs typeface="Arial"/>
              <a:sym typeface="Arial"/>
            </a:endParaRPr>
          </a:p>
        </p:txBody>
      </p:sp>
      <p:sp>
        <p:nvSpPr>
          <p:cNvPr id="99" name="Shape 9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i="0" u="none" strike="noStrike" cap="none">
                <a:solidFill>
                  <a:srgbClr val="0C0C0C"/>
                </a:solidFill>
                <a:latin typeface="Arial"/>
                <a:ea typeface="Arial"/>
                <a:cs typeface="Arial"/>
                <a:sym typeface="Arial"/>
              </a:rPr>
              <a:t>HTTP://WWW.CS.CORNELL.EDU/COURSES/CS5412/2018SP</a:t>
            </a:r>
            <a:endParaRPr>
              <a:latin typeface="Arial"/>
              <a:ea typeface="Arial"/>
              <a:cs typeface="Arial"/>
              <a:sym typeface="Arial"/>
            </a:endParaRPr>
          </a:p>
        </p:txBody>
      </p:sp>
      <p:sp>
        <p:nvSpPr>
          <p:cNvPr id="100" name="Shape 10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i="0" u="none" strike="noStrike" cap="none">
                <a:solidFill>
                  <a:srgbClr val="0C0C0C"/>
                </a:solidFill>
                <a:latin typeface="Arial"/>
                <a:ea typeface="Arial"/>
                <a:cs typeface="Arial"/>
                <a:sym typeface="Arial"/>
              </a:rPr>
              <a:t>1</a:t>
            </a:fld>
            <a:endParaRPr sz="1000" i="0" u="none" strike="noStrike" cap="none">
              <a:solidFill>
                <a:srgbClr val="0C0C0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603492" y="271346"/>
            <a:ext cx="10786800" cy="63668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Data Access Rates</a:t>
            </a:r>
            <a:endParaRPr i="0" u="none" strike="noStrike" cap="none" dirty="0">
              <a:solidFill>
                <a:srgbClr val="C00000"/>
              </a:solidFill>
              <a:ea typeface="Arial"/>
              <a:cs typeface="Arial"/>
              <a:sym typeface="Arial"/>
            </a:endParaRPr>
          </a:p>
        </p:txBody>
      </p:sp>
      <p:sp>
        <p:nvSpPr>
          <p:cNvPr id="357" name="Shape 35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10</a:t>
            </a:fld>
            <a:endParaRPr/>
          </a:p>
        </p:txBody>
      </p:sp>
      <p:pic>
        <p:nvPicPr>
          <p:cNvPr id="3" name="Picture 2">
            <a:extLst>
              <a:ext uri="{FF2B5EF4-FFF2-40B4-BE49-F238E27FC236}">
                <a16:creationId xmlns:a16="http://schemas.microsoft.com/office/drawing/2014/main" id="{8D0FFFE9-8261-4B80-89C8-CFA193D58310}"/>
              </a:ext>
            </a:extLst>
          </p:cNvPr>
          <p:cNvPicPr>
            <a:picLocks noChangeAspect="1"/>
          </p:cNvPicPr>
          <p:nvPr/>
        </p:nvPicPr>
        <p:blipFill>
          <a:blip r:embed="rId3"/>
          <a:stretch>
            <a:fillRect/>
          </a:stretch>
        </p:blipFill>
        <p:spPr>
          <a:xfrm>
            <a:off x="702602" y="2274920"/>
            <a:ext cx="3232205" cy="3840433"/>
          </a:xfrm>
          <a:prstGeom prst="rect">
            <a:avLst/>
          </a:prstGeom>
        </p:spPr>
      </p:pic>
      <p:pic>
        <p:nvPicPr>
          <p:cNvPr id="7" name="Picture 6">
            <a:extLst>
              <a:ext uri="{FF2B5EF4-FFF2-40B4-BE49-F238E27FC236}">
                <a16:creationId xmlns:a16="http://schemas.microsoft.com/office/drawing/2014/main" id="{F9C485DA-4F5E-49A7-885D-1D5DA10C803D}"/>
              </a:ext>
            </a:extLst>
          </p:cNvPr>
          <p:cNvPicPr>
            <a:picLocks noChangeAspect="1"/>
          </p:cNvPicPr>
          <p:nvPr/>
        </p:nvPicPr>
        <p:blipFill>
          <a:blip r:embed="rId4"/>
          <a:stretch>
            <a:fillRect/>
          </a:stretch>
        </p:blipFill>
        <p:spPr>
          <a:xfrm>
            <a:off x="3934807" y="1323896"/>
            <a:ext cx="6349189" cy="1609373"/>
          </a:xfrm>
          <a:prstGeom prst="rect">
            <a:avLst/>
          </a:prstGeom>
        </p:spPr>
      </p:pic>
      <p:sp>
        <p:nvSpPr>
          <p:cNvPr id="8" name="Shape 64">
            <a:extLst>
              <a:ext uri="{FF2B5EF4-FFF2-40B4-BE49-F238E27FC236}">
                <a16:creationId xmlns:a16="http://schemas.microsoft.com/office/drawing/2014/main" id="{889700EA-BCEC-48F2-9FD6-BFD1A8968F6A}"/>
              </a:ext>
            </a:extLst>
          </p:cNvPr>
          <p:cNvSpPr txBox="1"/>
          <p:nvPr/>
        </p:nvSpPr>
        <p:spPr>
          <a:xfrm>
            <a:off x="4257499" y="3212137"/>
            <a:ext cx="7553635" cy="3086360"/>
          </a:xfrm>
          <a:prstGeom prst="rect">
            <a:avLst/>
          </a:prstGeom>
          <a:noFill/>
          <a:ln>
            <a:noFill/>
          </a:ln>
        </p:spPr>
        <p:txBody>
          <a:bodyPr spcFirstLastPara="1" wrap="square" lIns="121900" tIns="121900" rIns="121900" bIns="121900" anchor="t" anchorCtr="0">
            <a:noAutofit/>
          </a:bodyPr>
          <a:lstStyle/>
          <a:p>
            <a:pPr marL="457189" indent="-457189">
              <a:buFont typeface="Arial" panose="020B0604020202020204" pitchFamily="34" charset="0"/>
              <a:buChar char="•"/>
            </a:pPr>
            <a:r>
              <a:rPr lang="en-US" sz="2667" dirty="0"/>
              <a:t>With in a node: </a:t>
            </a:r>
          </a:p>
          <a:p>
            <a:pPr marL="1066773" lvl="1" indent="-457189">
              <a:buSzPct val="70000"/>
              <a:buFont typeface="Wingdings" panose="05000000000000000000" pitchFamily="2" charset="2"/>
              <a:buChar char="Ø"/>
            </a:pPr>
            <a:r>
              <a:rPr lang="en-US" sz="2267" dirty="0"/>
              <a:t>CPU to Memory: 10 GB/sec</a:t>
            </a:r>
          </a:p>
          <a:p>
            <a:pPr marL="1066773" lvl="1" indent="-457189">
              <a:buSzPct val="70000"/>
              <a:buFont typeface="Wingdings" panose="05000000000000000000" pitchFamily="2" charset="2"/>
              <a:buChar char="Ø"/>
            </a:pPr>
            <a:r>
              <a:rPr lang="en-US" sz="2267" dirty="0"/>
              <a:t>CPU to </a:t>
            </a:r>
            <a:r>
              <a:rPr lang="en-US" sz="2267" dirty="0" err="1"/>
              <a:t>HardDisk</a:t>
            </a:r>
            <a:r>
              <a:rPr lang="en-US" sz="2267" dirty="0"/>
              <a:t>: 0.1 GB/sec</a:t>
            </a:r>
          </a:p>
          <a:p>
            <a:pPr marL="1066773" lvl="1" indent="-457189">
              <a:buSzPct val="70000"/>
              <a:buFont typeface="Wingdings" panose="05000000000000000000" pitchFamily="2" charset="2"/>
              <a:buChar char="Ø"/>
            </a:pPr>
            <a:r>
              <a:rPr lang="en-US" sz="2267" dirty="0"/>
              <a:t>CPU to SSD: 0.6 GB/sec</a:t>
            </a:r>
          </a:p>
          <a:p>
            <a:pPr marL="457189" indent="-457189">
              <a:buFont typeface="Arial" panose="020B0604020202020204" pitchFamily="34" charset="0"/>
              <a:buChar char="•"/>
            </a:pPr>
            <a:r>
              <a:rPr lang="en-US" sz="2667" dirty="0"/>
              <a:t>Nodes between networks: </a:t>
            </a:r>
            <a:r>
              <a:rPr lang="en-US" sz="2133" dirty="0"/>
              <a:t>0.125 GB/sec to 1 GB/sec</a:t>
            </a:r>
          </a:p>
          <a:p>
            <a:pPr marL="457189" indent="-457189">
              <a:buFont typeface="Arial" panose="020B0604020202020204" pitchFamily="34" charset="0"/>
              <a:buChar char="•"/>
            </a:pPr>
            <a:r>
              <a:rPr lang="en-US" sz="2667" dirty="0"/>
              <a:t>Nodes in the same rack: </a:t>
            </a:r>
            <a:r>
              <a:rPr lang="en-US" sz="2133" dirty="0"/>
              <a:t>0.125 GB/sec to 1 GB/sec</a:t>
            </a:r>
          </a:p>
          <a:p>
            <a:pPr marL="457189" indent="-457189">
              <a:buFont typeface="Arial" panose="020B0604020202020204" pitchFamily="34" charset="0"/>
              <a:buChar char="•"/>
            </a:pPr>
            <a:r>
              <a:rPr lang="en-US" sz="2667" dirty="0"/>
              <a:t>Nodes between racks: </a:t>
            </a:r>
            <a:r>
              <a:rPr lang="en-US" sz="2133" dirty="0"/>
              <a:t>0.1 GB/sec</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9" name="Line 2">
            <a:extLst>
              <a:ext uri="{FF2B5EF4-FFF2-40B4-BE49-F238E27FC236}">
                <a16:creationId xmlns:a16="http://schemas.microsoft.com/office/drawing/2014/main" id="{8C2D7D62-C559-44CF-8429-7D9FEF84A5A2}"/>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408969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594351" y="309276"/>
            <a:ext cx="10786800" cy="63668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000" dirty="0">
                <a:ea typeface="Arial"/>
                <a:cs typeface="Arial"/>
                <a:sym typeface="Arial"/>
              </a:rPr>
              <a:t>Spark: High Performance &amp; Simple Data Flow</a:t>
            </a:r>
            <a:endParaRPr lang="en-US" sz="4000" i="0" u="none" strike="noStrike" cap="none" dirty="0">
              <a:solidFill>
                <a:srgbClr val="C00000"/>
              </a:solidFill>
              <a:ea typeface="Arial"/>
              <a:cs typeface="Arial"/>
              <a:sym typeface="Arial"/>
            </a:endParaRPr>
          </a:p>
        </p:txBody>
      </p:sp>
      <p:sp>
        <p:nvSpPr>
          <p:cNvPr id="357" name="Shape 35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11</a:t>
            </a:fld>
            <a:endParaRPr/>
          </a:p>
        </p:txBody>
      </p:sp>
      <p:pic>
        <p:nvPicPr>
          <p:cNvPr id="10" name="Picture 9">
            <a:extLst>
              <a:ext uri="{FF2B5EF4-FFF2-40B4-BE49-F238E27FC236}">
                <a16:creationId xmlns:a16="http://schemas.microsoft.com/office/drawing/2014/main" id="{DAA74ABB-E767-41CE-ACFA-76862789E636}"/>
              </a:ext>
            </a:extLst>
          </p:cNvPr>
          <p:cNvPicPr>
            <a:picLocks noChangeAspect="1"/>
          </p:cNvPicPr>
          <p:nvPr/>
        </p:nvPicPr>
        <p:blipFill>
          <a:blip r:embed="rId3"/>
          <a:stretch>
            <a:fillRect/>
          </a:stretch>
        </p:blipFill>
        <p:spPr>
          <a:xfrm>
            <a:off x="2677301" y="1429963"/>
            <a:ext cx="6426060" cy="4492445"/>
          </a:xfrm>
          <a:prstGeom prst="rect">
            <a:avLst/>
          </a:prstGeom>
        </p:spPr>
      </p:pic>
      <p:sp>
        <p:nvSpPr>
          <p:cNvPr id="11" name="Line 2">
            <a:extLst>
              <a:ext uri="{FF2B5EF4-FFF2-40B4-BE49-F238E27FC236}">
                <a16:creationId xmlns:a16="http://schemas.microsoft.com/office/drawing/2014/main" id="{8488D0E3-1711-4A60-8F4E-F04470308DD5}"/>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42628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594351" y="309276"/>
            <a:ext cx="10786800" cy="63668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800" dirty="0">
                <a:ea typeface="Arial"/>
                <a:cs typeface="Arial"/>
                <a:sym typeface="Arial"/>
              </a:rPr>
              <a:t>Performance: Spark vs MapReduce (1)</a:t>
            </a:r>
            <a:endParaRPr lang="en-US" sz="4800" i="0" u="none" strike="noStrike" cap="none" dirty="0">
              <a:solidFill>
                <a:srgbClr val="C00000"/>
              </a:solidFill>
              <a:ea typeface="Arial"/>
              <a:cs typeface="Arial"/>
              <a:sym typeface="Arial"/>
            </a:endParaRPr>
          </a:p>
        </p:txBody>
      </p:sp>
      <p:sp>
        <p:nvSpPr>
          <p:cNvPr id="357" name="Shape 35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12</a:t>
            </a:fld>
            <a:endParaRPr/>
          </a:p>
        </p:txBody>
      </p:sp>
      <p:sp>
        <p:nvSpPr>
          <p:cNvPr id="11" name="Line 2">
            <a:extLst>
              <a:ext uri="{FF2B5EF4-FFF2-40B4-BE49-F238E27FC236}">
                <a16:creationId xmlns:a16="http://schemas.microsoft.com/office/drawing/2014/main" id="{8488D0E3-1711-4A60-8F4E-F04470308DD5}"/>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64">
            <a:extLst>
              <a:ext uri="{FF2B5EF4-FFF2-40B4-BE49-F238E27FC236}">
                <a16:creationId xmlns:a16="http://schemas.microsoft.com/office/drawing/2014/main" id="{297638E0-E0B3-4ADD-8BE5-0A5D31CABD07}"/>
              </a:ext>
            </a:extLst>
          </p:cNvPr>
          <p:cNvSpPr txBox="1"/>
          <p:nvPr/>
        </p:nvSpPr>
        <p:spPr>
          <a:xfrm>
            <a:off x="568802" y="1058562"/>
            <a:ext cx="10268532" cy="5288701"/>
          </a:xfrm>
          <a:prstGeom prst="rect">
            <a:avLst/>
          </a:prstGeom>
          <a:noFill/>
          <a:ln>
            <a:noFill/>
          </a:ln>
        </p:spPr>
        <p:txBody>
          <a:bodyPr spcFirstLastPara="1" wrap="square" lIns="121900" tIns="121900" rIns="121900" bIns="121900" anchor="t" anchorCtr="0">
            <a:noAutofit/>
          </a:bodyPr>
          <a:lstStyle/>
          <a:p>
            <a:pPr marL="457189" indent="-457189">
              <a:spcBef>
                <a:spcPts val="267"/>
              </a:spcBef>
              <a:spcAft>
                <a:spcPts val="267"/>
              </a:spcAft>
              <a:buFont typeface="Arial" panose="020B0604020202020204" pitchFamily="34" charset="0"/>
              <a:buChar char="•"/>
            </a:pPr>
            <a:r>
              <a:rPr lang="en-US" sz="3200" dirty="0"/>
              <a:t>Iterative algorithms</a:t>
            </a:r>
          </a:p>
          <a:p>
            <a:pPr marL="1066773" lvl="1" indent="-457189">
              <a:spcBef>
                <a:spcPts val="267"/>
              </a:spcBef>
              <a:spcAft>
                <a:spcPts val="267"/>
              </a:spcAft>
              <a:buSzPct val="60000"/>
              <a:buFont typeface="Wingdings" panose="05000000000000000000" pitchFamily="2" charset="2"/>
              <a:buChar char="Ø"/>
            </a:pPr>
            <a:r>
              <a:rPr lang="en-US" sz="2800" dirty="0"/>
              <a:t>Spark is faster </a:t>
            </a:r>
            <a:r>
              <a:rPr lang="en-US" sz="2800" dirty="0">
                <a:sym typeface="Wingdings" panose="05000000000000000000" pitchFamily="2" charset="2"/>
              </a:rPr>
              <a:t></a:t>
            </a:r>
            <a:r>
              <a:rPr lang="en-US" sz="2800" dirty="0"/>
              <a:t> a simplified data flow</a:t>
            </a:r>
          </a:p>
          <a:p>
            <a:pPr marL="1066773" lvl="1" indent="-457189">
              <a:spcBef>
                <a:spcPts val="267"/>
              </a:spcBef>
              <a:spcAft>
                <a:spcPts val="267"/>
              </a:spcAft>
              <a:buSzPct val="60000"/>
              <a:buFont typeface="Wingdings" panose="05000000000000000000" pitchFamily="2" charset="2"/>
              <a:buChar char="Ø"/>
            </a:pPr>
            <a:r>
              <a:rPr lang="en-US" sz="2800" dirty="0"/>
              <a:t>Avoids materializing data on HDFS after each iteration</a:t>
            </a:r>
          </a:p>
          <a:p>
            <a:pPr marL="457189" indent="-457189">
              <a:spcBef>
                <a:spcPts val="267"/>
              </a:spcBef>
              <a:spcAft>
                <a:spcPts val="267"/>
              </a:spcAft>
              <a:buFont typeface="Arial" panose="020B0604020202020204" pitchFamily="34" charset="0"/>
              <a:buChar char="•"/>
            </a:pPr>
            <a:r>
              <a:rPr lang="en-US" sz="3200" dirty="0"/>
              <a:t>Example: k-means algorithm, 1 iteration</a:t>
            </a:r>
          </a:p>
          <a:p>
            <a:pPr marL="1066773" lvl="1" indent="-457189">
              <a:spcBef>
                <a:spcPts val="267"/>
              </a:spcBef>
              <a:spcAft>
                <a:spcPts val="267"/>
              </a:spcAft>
              <a:buSzPct val="60000"/>
              <a:buFont typeface="Wingdings" panose="05000000000000000000" pitchFamily="2" charset="2"/>
              <a:buChar char="Ø"/>
            </a:pPr>
            <a:r>
              <a:rPr lang="en-US" sz="2800" dirty="0"/>
              <a:t>HDFS Read</a:t>
            </a:r>
          </a:p>
          <a:p>
            <a:pPr marL="1066773" lvl="1" indent="-457189">
              <a:spcBef>
                <a:spcPts val="267"/>
              </a:spcBef>
              <a:spcAft>
                <a:spcPts val="267"/>
              </a:spcAft>
              <a:buSzPct val="60000"/>
              <a:buFont typeface="Wingdings" panose="05000000000000000000" pitchFamily="2" charset="2"/>
              <a:buChar char="Ø"/>
            </a:pPr>
            <a:r>
              <a:rPr lang="en-US" sz="2800" dirty="0"/>
              <a:t>Map(Assign sample to closest centroid)</a:t>
            </a:r>
          </a:p>
          <a:p>
            <a:pPr marL="1066773" lvl="1" indent="-457189">
              <a:spcBef>
                <a:spcPts val="267"/>
              </a:spcBef>
              <a:spcAft>
                <a:spcPts val="267"/>
              </a:spcAft>
              <a:buSzPct val="60000"/>
              <a:buFont typeface="Wingdings" panose="05000000000000000000" pitchFamily="2" charset="2"/>
              <a:buChar char="Ø"/>
            </a:pPr>
            <a:r>
              <a:rPr lang="en-US" sz="2800" dirty="0" err="1"/>
              <a:t>GroupBy</a:t>
            </a:r>
            <a:r>
              <a:rPr lang="en-US" sz="2800" dirty="0"/>
              <a:t>(</a:t>
            </a:r>
            <a:r>
              <a:rPr lang="en-US" sz="2800" dirty="0" err="1"/>
              <a:t>Centroid_ID</a:t>
            </a:r>
            <a:r>
              <a:rPr lang="en-US" sz="2800" dirty="0"/>
              <a:t>)</a:t>
            </a:r>
          </a:p>
          <a:p>
            <a:pPr marL="1066773" lvl="1" indent="-457189">
              <a:spcBef>
                <a:spcPts val="267"/>
              </a:spcBef>
              <a:spcAft>
                <a:spcPts val="267"/>
              </a:spcAft>
              <a:buSzPct val="60000"/>
              <a:buFont typeface="Wingdings" panose="05000000000000000000" pitchFamily="2" charset="2"/>
              <a:buChar char="Ø"/>
            </a:pPr>
            <a:r>
              <a:rPr lang="en-US" sz="2800" dirty="0"/>
              <a:t>NETWORK Shuffle</a:t>
            </a:r>
          </a:p>
          <a:p>
            <a:pPr marL="1066773" lvl="1" indent="-457189">
              <a:spcBef>
                <a:spcPts val="267"/>
              </a:spcBef>
              <a:spcAft>
                <a:spcPts val="267"/>
              </a:spcAft>
              <a:buSzPct val="60000"/>
              <a:buFont typeface="Wingdings" panose="05000000000000000000" pitchFamily="2" charset="2"/>
              <a:buChar char="Ø"/>
            </a:pPr>
            <a:r>
              <a:rPr lang="en-US" sz="2800" dirty="0"/>
              <a:t>Reduce(Compute new centroids)</a:t>
            </a:r>
          </a:p>
          <a:p>
            <a:pPr marL="1066773" lvl="1" indent="-457189">
              <a:spcBef>
                <a:spcPts val="267"/>
              </a:spcBef>
              <a:spcAft>
                <a:spcPts val="267"/>
              </a:spcAft>
              <a:buSzPct val="60000"/>
              <a:buFont typeface="Wingdings" panose="05000000000000000000" pitchFamily="2" charset="2"/>
              <a:buChar char="Ø"/>
            </a:pPr>
            <a:r>
              <a:rPr lang="en-US" sz="2800" dirty="0"/>
              <a:t>HDFS Write</a:t>
            </a:r>
          </a:p>
          <a:p>
            <a:pPr>
              <a:spcBef>
                <a:spcPts val="533"/>
              </a:spcBef>
              <a:spcAft>
                <a:spcPts val="533"/>
              </a:spcAft>
              <a:buSzPts val="2400"/>
            </a:pPr>
            <a:endParaRPr lang="en-US" sz="2667" dirty="0"/>
          </a:p>
        </p:txBody>
      </p:sp>
    </p:spTree>
    <p:extLst>
      <p:ext uri="{BB962C8B-B14F-4D97-AF65-F5344CB8AC3E}">
        <p14:creationId xmlns:p14="http://schemas.microsoft.com/office/powerpoint/2010/main" val="408748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699632" y="344352"/>
            <a:ext cx="10786800" cy="769264"/>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800" dirty="0">
                <a:ea typeface="Arial"/>
                <a:cs typeface="Arial"/>
                <a:sym typeface="Arial"/>
              </a:rPr>
              <a:t>Performance: Spark vs MapReduce (2)</a:t>
            </a:r>
            <a:endParaRPr sz="4800" dirty="0">
              <a:solidFill>
                <a:srgbClr val="C00000"/>
              </a:solidFill>
              <a:ea typeface="Arial"/>
              <a:cs typeface="Arial"/>
              <a:sym typeface="Arial"/>
            </a:endParaRPr>
          </a:p>
        </p:txBody>
      </p:sp>
      <p:sp>
        <p:nvSpPr>
          <p:cNvPr id="239" name="Shape 23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13</a:t>
            </a:fld>
            <a:endParaRPr/>
          </a:p>
        </p:txBody>
      </p:sp>
      <p:pic>
        <p:nvPicPr>
          <p:cNvPr id="240" name="Shape 240"/>
          <p:cNvPicPr preferRelativeResize="0"/>
          <p:nvPr/>
        </p:nvPicPr>
        <p:blipFill>
          <a:blip r:embed="rId3">
            <a:alphaModFix/>
          </a:blip>
          <a:stretch>
            <a:fillRect/>
          </a:stretch>
        </p:blipFill>
        <p:spPr>
          <a:xfrm>
            <a:off x="1750375" y="1619652"/>
            <a:ext cx="7629732" cy="4334477"/>
          </a:xfrm>
          <a:prstGeom prst="rect">
            <a:avLst/>
          </a:prstGeom>
          <a:noFill/>
          <a:ln>
            <a:noFill/>
          </a:ln>
        </p:spPr>
      </p:pic>
      <p:sp>
        <p:nvSpPr>
          <p:cNvPr id="6" name="Line 2">
            <a:extLst>
              <a:ext uri="{FF2B5EF4-FFF2-40B4-BE49-F238E27FC236}">
                <a16:creationId xmlns:a16="http://schemas.microsoft.com/office/drawing/2014/main" id="{64DFCC10-1A53-47ED-8E65-718F08BC7BE2}"/>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40187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594351" y="260061"/>
            <a:ext cx="10786800" cy="63668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Code: Hadoop vs Spark (e.g., Word Count)</a:t>
            </a:r>
            <a:endParaRPr sz="4400" i="0" u="none" strike="noStrike" cap="none" dirty="0">
              <a:solidFill>
                <a:srgbClr val="C00000"/>
              </a:solidFill>
              <a:ea typeface="Arial"/>
              <a:cs typeface="Arial"/>
              <a:sym typeface="Arial"/>
            </a:endParaRPr>
          </a:p>
        </p:txBody>
      </p:sp>
      <p:sp>
        <p:nvSpPr>
          <p:cNvPr id="357" name="Shape 35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14</a:t>
            </a:fld>
            <a:endParaRPr/>
          </a:p>
        </p:txBody>
      </p:sp>
      <p:pic>
        <p:nvPicPr>
          <p:cNvPr id="4" name="Picture 3">
            <a:extLst>
              <a:ext uri="{FF2B5EF4-FFF2-40B4-BE49-F238E27FC236}">
                <a16:creationId xmlns:a16="http://schemas.microsoft.com/office/drawing/2014/main" id="{EEA354DE-808C-4197-A1FC-130336457A59}"/>
              </a:ext>
            </a:extLst>
          </p:cNvPr>
          <p:cNvPicPr>
            <a:picLocks noChangeAspect="1"/>
          </p:cNvPicPr>
          <p:nvPr/>
        </p:nvPicPr>
        <p:blipFill>
          <a:blip r:embed="rId3"/>
          <a:stretch>
            <a:fillRect/>
          </a:stretch>
        </p:blipFill>
        <p:spPr>
          <a:xfrm>
            <a:off x="5826831" y="1231597"/>
            <a:ext cx="5554320" cy="1436043"/>
          </a:xfrm>
          <a:prstGeom prst="rect">
            <a:avLst/>
          </a:prstGeom>
        </p:spPr>
      </p:pic>
      <p:pic>
        <p:nvPicPr>
          <p:cNvPr id="5" name="Picture 4">
            <a:extLst>
              <a:ext uri="{FF2B5EF4-FFF2-40B4-BE49-F238E27FC236}">
                <a16:creationId xmlns:a16="http://schemas.microsoft.com/office/drawing/2014/main" id="{49DB7561-68C5-4250-A7F3-4E58ABD04769}"/>
              </a:ext>
            </a:extLst>
          </p:cNvPr>
          <p:cNvPicPr>
            <a:picLocks noChangeAspect="1"/>
          </p:cNvPicPr>
          <p:nvPr/>
        </p:nvPicPr>
        <p:blipFill>
          <a:blip r:embed="rId4"/>
          <a:stretch>
            <a:fillRect/>
          </a:stretch>
        </p:blipFill>
        <p:spPr>
          <a:xfrm>
            <a:off x="594351" y="1231597"/>
            <a:ext cx="4944632" cy="4904251"/>
          </a:xfrm>
          <a:prstGeom prst="rect">
            <a:avLst/>
          </a:prstGeom>
        </p:spPr>
      </p:pic>
      <p:sp>
        <p:nvSpPr>
          <p:cNvPr id="11" name="Shape 64">
            <a:extLst>
              <a:ext uri="{FF2B5EF4-FFF2-40B4-BE49-F238E27FC236}">
                <a16:creationId xmlns:a16="http://schemas.microsoft.com/office/drawing/2014/main" id="{15280F28-788D-4E37-B861-06C2296CB860}"/>
              </a:ext>
            </a:extLst>
          </p:cNvPr>
          <p:cNvSpPr txBox="1"/>
          <p:nvPr/>
        </p:nvSpPr>
        <p:spPr>
          <a:xfrm>
            <a:off x="5789233" y="3146785"/>
            <a:ext cx="5477176" cy="3106041"/>
          </a:xfrm>
          <a:prstGeom prst="rect">
            <a:avLst/>
          </a:prstGeom>
          <a:noFill/>
          <a:ln>
            <a:noFill/>
          </a:ln>
        </p:spPr>
        <p:txBody>
          <a:bodyPr spcFirstLastPara="1" wrap="square" lIns="121900" tIns="121900" rIns="121900" bIns="121900" anchor="t" anchorCtr="0">
            <a:noAutofit/>
          </a:bodyPr>
          <a:lstStyle/>
          <a:p>
            <a:pPr marL="457189" indent="-457189">
              <a:buFont typeface="Arial" panose="020B0604020202020204" pitchFamily="34" charset="0"/>
              <a:buChar char="•"/>
            </a:pPr>
            <a:r>
              <a:rPr lang="en-US" sz="2667" dirty="0"/>
              <a:t>Simple/Less code</a:t>
            </a:r>
          </a:p>
          <a:p>
            <a:pPr marL="457189" indent="-457189">
              <a:buFont typeface="Arial" panose="020B0604020202020204" pitchFamily="34" charset="0"/>
              <a:buChar char="•"/>
            </a:pPr>
            <a:r>
              <a:rPr lang="en-US" sz="2667" dirty="0"/>
              <a:t>Multiple stages </a:t>
            </a:r>
            <a:r>
              <a:rPr lang="en-US" sz="2667" dirty="0">
                <a:sym typeface="Wingdings" panose="05000000000000000000" pitchFamily="2" charset="2"/>
              </a:rPr>
              <a:t> pipeline</a:t>
            </a:r>
            <a:endParaRPr lang="en-US" sz="2667" dirty="0"/>
          </a:p>
          <a:p>
            <a:pPr marL="457189" indent="-457189">
              <a:buFont typeface="Arial" panose="020B0604020202020204" pitchFamily="34" charset="0"/>
              <a:buChar char="•"/>
            </a:pPr>
            <a:r>
              <a:rPr lang="en-US" sz="2667" dirty="0"/>
              <a:t>Operations</a:t>
            </a:r>
          </a:p>
          <a:p>
            <a:pPr marL="1066773" lvl="1" indent="-457189">
              <a:buSzPct val="70000"/>
              <a:buFont typeface="Wingdings" panose="05000000000000000000" pitchFamily="2" charset="2"/>
              <a:buChar char="Ø"/>
            </a:pPr>
            <a:r>
              <a:rPr lang="en-US" sz="1867" dirty="0"/>
              <a:t>Transformations: apply user code to distribute data in parallel</a:t>
            </a:r>
          </a:p>
          <a:p>
            <a:pPr marL="1066773" lvl="1" indent="-457189">
              <a:buSzPct val="70000"/>
              <a:buFont typeface="Wingdings" panose="05000000000000000000" pitchFamily="2" charset="2"/>
              <a:buChar char="Ø"/>
            </a:pPr>
            <a:r>
              <a:rPr lang="en-US" sz="1867" dirty="0"/>
              <a:t>Actions: assemble final output from distributed data</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12" name="Line 2">
            <a:extLst>
              <a:ext uri="{FF2B5EF4-FFF2-40B4-BE49-F238E27FC236}">
                <a16:creationId xmlns:a16="http://schemas.microsoft.com/office/drawing/2014/main" id="{48D43151-EB88-4A52-87BB-379079E90883}"/>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3642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537433" y="228384"/>
            <a:ext cx="10786800" cy="687272"/>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Motivation (1)</a:t>
            </a:r>
            <a:endParaRPr sz="4500" dirty="0">
              <a:solidFill>
                <a:srgbClr val="C00000"/>
              </a:solidFill>
              <a:ea typeface="Arial"/>
              <a:cs typeface="Arial"/>
              <a:sym typeface="Arial"/>
            </a:endParaRPr>
          </a:p>
        </p:txBody>
      </p:sp>
      <p:sp>
        <p:nvSpPr>
          <p:cNvPr id="183" name="Shape 18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15</a:t>
            </a:fld>
            <a:endParaRPr/>
          </a:p>
        </p:txBody>
      </p:sp>
      <p:sp>
        <p:nvSpPr>
          <p:cNvPr id="184" name="Shape 184"/>
          <p:cNvSpPr txBox="1">
            <a:spLocks noGrp="1"/>
          </p:cNvSpPr>
          <p:nvPr>
            <p:ph type="body" idx="1"/>
          </p:nvPr>
        </p:nvSpPr>
        <p:spPr>
          <a:xfrm>
            <a:off x="594351" y="1178654"/>
            <a:ext cx="10356711" cy="450069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b="1" dirty="0">
                <a:ea typeface="Arial"/>
                <a:cs typeface="Arial"/>
                <a:sym typeface="Arial"/>
              </a:rPr>
              <a:t>MapReduce</a:t>
            </a:r>
            <a:r>
              <a:rPr lang="en-US" sz="3200" dirty="0">
                <a:ea typeface="Arial"/>
                <a:cs typeface="Arial"/>
                <a:sym typeface="Arial"/>
              </a:rPr>
              <a:t>: The original scalable, general, processing engine of the Hadoop ecosystem</a:t>
            </a:r>
          </a:p>
          <a:p>
            <a:pPr lvl="1">
              <a:lnSpc>
                <a:spcPct val="100000"/>
              </a:lnSpc>
              <a:spcBef>
                <a:spcPts val="467"/>
              </a:spcBef>
              <a:spcAft>
                <a:spcPts val="467"/>
              </a:spcAft>
            </a:pPr>
            <a:r>
              <a:rPr lang="en-US" sz="2800" dirty="0">
                <a:solidFill>
                  <a:srgbClr val="FF0000"/>
                </a:solidFill>
                <a:ea typeface="Arial"/>
                <a:cs typeface="Arial"/>
                <a:sym typeface="Arial"/>
              </a:rPr>
              <a:t>Disk-based data processing framework</a:t>
            </a:r>
            <a:r>
              <a:rPr lang="en-US" sz="2800" dirty="0">
                <a:ea typeface="Arial"/>
                <a:cs typeface="Arial"/>
                <a:sym typeface="Arial"/>
              </a:rPr>
              <a:t> (HDFS files)</a:t>
            </a:r>
          </a:p>
          <a:p>
            <a:pPr lvl="1">
              <a:lnSpc>
                <a:spcPct val="100000"/>
              </a:lnSpc>
              <a:spcBef>
                <a:spcPts val="467"/>
              </a:spcBef>
              <a:spcAft>
                <a:spcPts val="467"/>
              </a:spcAft>
            </a:pPr>
            <a:r>
              <a:rPr lang="en-US" sz="2800" dirty="0">
                <a:ea typeface="Arial"/>
                <a:cs typeface="Arial"/>
                <a:sym typeface="Arial"/>
              </a:rPr>
              <a:t>Persists intermediate results to disk	 </a:t>
            </a:r>
          </a:p>
          <a:p>
            <a:pPr lvl="1">
              <a:lnSpc>
                <a:spcPct val="100000"/>
              </a:lnSpc>
              <a:spcBef>
                <a:spcPts val="467"/>
              </a:spcBef>
              <a:spcAft>
                <a:spcPts val="467"/>
              </a:spcAft>
            </a:pPr>
            <a:r>
              <a:rPr lang="en-US" sz="2800" dirty="0">
                <a:ea typeface="Arial"/>
                <a:cs typeface="Arial"/>
                <a:sym typeface="Arial"/>
              </a:rPr>
              <a:t>Data is reloaded from disk with every query →</a:t>
            </a:r>
            <a:r>
              <a:rPr lang="en-US" sz="2800" dirty="0">
                <a:solidFill>
                  <a:srgbClr val="000000"/>
                </a:solidFill>
                <a:ea typeface="Arial"/>
                <a:cs typeface="Arial"/>
                <a:sym typeface="Arial"/>
              </a:rPr>
              <a:t> Costly I/O </a:t>
            </a:r>
            <a:r>
              <a:rPr lang="en-US" sz="2800" dirty="0">
                <a:ea typeface="Arial"/>
                <a:cs typeface="Arial"/>
                <a:sym typeface="Arial"/>
              </a:rPr>
              <a:t>	</a:t>
            </a:r>
          </a:p>
          <a:p>
            <a:pPr lvl="1">
              <a:lnSpc>
                <a:spcPct val="100000"/>
              </a:lnSpc>
              <a:spcBef>
                <a:spcPts val="467"/>
              </a:spcBef>
              <a:spcAft>
                <a:spcPts val="467"/>
              </a:spcAft>
            </a:pPr>
            <a:r>
              <a:rPr lang="en-US" sz="2800" dirty="0">
                <a:ea typeface="Arial"/>
                <a:cs typeface="Arial"/>
                <a:sym typeface="Arial"/>
              </a:rPr>
              <a:t>Best for ETL like workloads (batch processing)</a:t>
            </a:r>
          </a:p>
          <a:p>
            <a:pPr lvl="1">
              <a:lnSpc>
                <a:spcPct val="100000"/>
              </a:lnSpc>
              <a:spcBef>
                <a:spcPts val="467"/>
              </a:spcBef>
              <a:spcAft>
                <a:spcPts val="467"/>
              </a:spcAft>
            </a:pPr>
            <a:r>
              <a:rPr lang="en-US" sz="2800" dirty="0">
                <a:solidFill>
                  <a:srgbClr val="FF0000"/>
                </a:solidFill>
                <a:ea typeface="Arial"/>
                <a:cs typeface="Arial"/>
                <a:sym typeface="Arial"/>
              </a:rPr>
              <a:t>Costly I/O → Not appropriate for iterative or stream processing workloads</a:t>
            </a:r>
            <a:endParaRPr sz="2800" dirty="0">
              <a:solidFill>
                <a:srgbClr val="FF0000"/>
              </a:solidFil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FB12F884-78C6-4D2E-95AF-8A317AB995B6}"/>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09769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537433" y="113096"/>
            <a:ext cx="10786800" cy="89747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Motivation (2)</a:t>
            </a:r>
            <a:endParaRPr dirty="0">
              <a:ea typeface="Arial"/>
              <a:cs typeface="Arial"/>
              <a:sym typeface="Arial"/>
            </a:endParaRPr>
          </a:p>
        </p:txBody>
      </p:sp>
      <p:sp>
        <p:nvSpPr>
          <p:cNvPr id="191" name="Shape 19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16</a:t>
            </a:fld>
            <a:endParaRPr/>
          </a:p>
        </p:txBody>
      </p:sp>
      <p:sp>
        <p:nvSpPr>
          <p:cNvPr id="192" name="Shape 192"/>
          <p:cNvSpPr txBox="1">
            <a:spLocks noGrp="1"/>
          </p:cNvSpPr>
          <p:nvPr>
            <p:ph type="body" idx="1"/>
          </p:nvPr>
        </p:nvSpPr>
        <p:spPr>
          <a:xfrm>
            <a:off x="594351" y="1191336"/>
            <a:ext cx="10464960" cy="4953432"/>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b="1" dirty="0">
                <a:ea typeface="Arial"/>
                <a:cs typeface="Arial"/>
                <a:sym typeface="Arial"/>
              </a:rPr>
              <a:t>Spark</a:t>
            </a:r>
            <a:r>
              <a:rPr lang="en-US" sz="3200" dirty="0">
                <a:ea typeface="Arial"/>
                <a:cs typeface="Arial"/>
                <a:sym typeface="Arial"/>
              </a:rPr>
              <a:t>: General purpose computational framework that substantially improves performance of MapReduce, but retains the basic model</a:t>
            </a:r>
          </a:p>
          <a:p>
            <a:pPr lvl="1">
              <a:lnSpc>
                <a:spcPct val="100000"/>
              </a:lnSpc>
              <a:spcBef>
                <a:spcPts val="467"/>
              </a:spcBef>
              <a:spcAft>
                <a:spcPts val="467"/>
              </a:spcAft>
            </a:pPr>
            <a:r>
              <a:rPr lang="en-US" sz="2800" dirty="0">
                <a:solidFill>
                  <a:srgbClr val="FF0000"/>
                </a:solidFill>
                <a:ea typeface="Arial"/>
                <a:cs typeface="Arial"/>
                <a:sym typeface="Arial"/>
              </a:rPr>
              <a:t>Memory based data processing framework </a:t>
            </a:r>
            <a:r>
              <a:rPr lang="en-US" sz="2800" dirty="0">
                <a:solidFill>
                  <a:srgbClr val="000000"/>
                </a:solidFill>
                <a:ea typeface="Arial"/>
                <a:cs typeface="Arial"/>
                <a:sym typeface="Arial"/>
              </a:rPr>
              <a:t>→ avoids costly I/O by keeping intermediate results in memory</a:t>
            </a:r>
          </a:p>
          <a:p>
            <a:pPr lvl="1">
              <a:lnSpc>
                <a:spcPct val="100000"/>
              </a:lnSpc>
              <a:spcBef>
                <a:spcPts val="467"/>
              </a:spcBef>
              <a:spcAft>
                <a:spcPts val="467"/>
              </a:spcAft>
            </a:pPr>
            <a:r>
              <a:rPr lang="en-US" sz="2800" dirty="0">
                <a:solidFill>
                  <a:srgbClr val="000000"/>
                </a:solidFill>
                <a:ea typeface="Arial"/>
                <a:cs typeface="Arial"/>
                <a:sym typeface="Arial"/>
              </a:rPr>
              <a:t>Leverages distributed memory </a:t>
            </a:r>
          </a:p>
          <a:p>
            <a:pPr lvl="1">
              <a:lnSpc>
                <a:spcPct val="100000"/>
              </a:lnSpc>
              <a:spcBef>
                <a:spcPts val="467"/>
              </a:spcBef>
              <a:spcAft>
                <a:spcPts val="467"/>
              </a:spcAft>
            </a:pPr>
            <a:r>
              <a:rPr lang="en-US" sz="2800" dirty="0">
                <a:solidFill>
                  <a:srgbClr val="000000"/>
                </a:solidFill>
                <a:ea typeface="Arial"/>
                <a:cs typeface="Arial"/>
                <a:sym typeface="Arial"/>
              </a:rPr>
              <a:t>Remembers operations applied to dataset</a:t>
            </a:r>
          </a:p>
          <a:p>
            <a:pPr lvl="1">
              <a:lnSpc>
                <a:spcPct val="100000"/>
              </a:lnSpc>
              <a:spcBef>
                <a:spcPts val="467"/>
              </a:spcBef>
              <a:spcAft>
                <a:spcPts val="467"/>
              </a:spcAft>
            </a:pPr>
            <a:r>
              <a:rPr lang="en-US" sz="2800" dirty="0">
                <a:solidFill>
                  <a:srgbClr val="000000"/>
                </a:solidFill>
                <a:ea typeface="Arial"/>
                <a:cs typeface="Arial"/>
                <a:sym typeface="Arial"/>
              </a:rPr>
              <a:t>Data locality based computation → High Performance</a:t>
            </a:r>
          </a:p>
          <a:p>
            <a:pPr lvl="1">
              <a:lnSpc>
                <a:spcPct val="100000"/>
              </a:lnSpc>
              <a:spcBef>
                <a:spcPts val="467"/>
              </a:spcBef>
              <a:spcAft>
                <a:spcPts val="467"/>
              </a:spcAft>
            </a:pPr>
            <a:r>
              <a:rPr lang="en-US" sz="2800" dirty="0">
                <a:solidFill>
                  <a:srgbClr val="000000"/>
                </a:solidFill>
                <a:ea typeface="Arial"/>
                <a:cs typeface="Arial"/>
                <a:sym typeface="Arial"/>
              </a:rPr>
              <a:t>Best for both iterative (or stream processing) and batch workloads</a:t>
            </a:r>
            <a:endParaRPr sz="2800" dirty="0">
              <a:solidFill>
                <a:srgbClr val="000000"/>
              </a:solidFil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ED416527-2687-4B51-931F-AED44EB39FF3}"/>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195255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537433" y="113096"/>
            <a:ext cx="10786800" cy="89747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Motivation - Summary</a:t>
            </a:r>
            <a:endParaRPr dirty="0">
              <a:ea typeface="Arial"/>
              <a:cs typeface="Arial"/>
              <a:sym typeface="Arial"/>
            </a:endParaRPr>
          </a:p>
        </p:txBody>
      </p:sp>
      <p:sp>
        <p:nvSpPr>
          <p:cNvPr id="191" name="Shape 19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17</a:t>
            </a:fld>
            <a:endParaRPr/>
          </a:p>
        </p:txBody>
      </p:sp>
      <p:sp>
        <p:nvSpPr>
          <p:cNvPr id="192" name="Shape 192"/>
          <p:cNvSpPr txBox="1">
            <a:spLocks noGrp="1"/>
          </p:cNvSpPr>
          <p:nvPr>
            <p:ph type="body" idx="1"/>
          </p:nvPr>
        </p:nvSpPr>
        <p:spPr>
          <a:xfrm>
            <a:off x="594351" y="1054236"/>
            <a:ext cx="10242983" cy="5553569"/>
          </a:xfrm>
          <a:prstGeom prst="rect">
            <a:avLst/>
          </a:prstGeom>
          <a:noFill/>
          <a:ln>
            <a:noFill/>
          </a:ln>
        </p:spPr>
        <p:txBody>
          <a:bodyPr spcFirstLastPara="1" vert="horz" wrap="square" lIns="45700" tIns="45700" rIns="45700" bIns="45700" rtlCol="0" anchor="t" anchorCtr="0">
            <a:noAutofit/>
          </a:bodyPr>
          <a:lstStyle/>
          <a:p>
            <a:pPr>
              <a:lnSpc>
                <a:spcPct val="100000"/>
              </a:lnSpc>
              <a:spcBef>
                <a:spcPts val="267"/>
              </a:spcBef>
              <a:spcAft>
                <a:spcPts val="267"/>
              </a:spcAft>
            </a:pPr>
            <a:r>
              <a:rPr lang="en-US" dirty="0">
                <a:ea typeface="Arial"/>
                <a:cs typeface="Arial"/>
                <a:sym typeface="Arial"/>
              </a:rPr>
              <a:t>Software engineering point of view</a:t>
            </a:r>
          </a:p>
          <a:p>
            <a:pPr lvl="1">
              <a:lnSpc>
                <a:spcPct val="100000"/>
              </a:lnSpc>
              <a:spcBef>
                <a:spcPts val="267"/>
              </a:spcBef>
              <a:spcAft>
                <a:spcPts val="267"/>
              </a:spcAft>
              <a:buSzPct val="60000"/>
              <a:buFont typeface="Wingdings" panose="05000000000000000000" pitchFamily="2" charset="2"/>
              <a:buChar char="Ø"/>
            </a:pPr>
            <a:r>
              <a:rPr lang="en-US" dirty="0"/>
              <a:t>Hadoop code base is huge</a:t>
            </a:r>
          </a:p>
          <a:p>
            <a:pPr lvl="1">
              <a:lnSpc>
                <a:spcPct val="100000"/>
              </a:lnSpc>
              <a:spcBef>
                <a:spcPts val="267"/>
              </a:spcBef>
              <a:spcAft>
                <a:spcPts val="267"/>
              </a:spcAft>
              <a:buSzPct val="60000"/>
              <a:buFont typeface="Wingdings" panose="05000000000000000000" pitchFamily="2" charset="2"/>
              <a:buChar char="Ø"/>
            </a:pPr>
            <a:r>
              <a:rPr lang="en-US" dirty="0"/>
              <a:t>Contributions/Extensions to Hadoop are cumbersome</a:t>
            </a:r>
          </a:p>
          <a:p>
            <a:pPr lvl="1">
              <a:lnSpc>
                <a:spcPct val="100000"/>
              </a:lnSpc>
              <a:spcBef>
                <a:spcPts val="267"/>
              </a:spcBef>
              <a:spcAft>
                <a:spcPts val="267"/>
              </a:spcAft>
              <a:buSzPct val="60000"/>
              <a:buFont typeface="Wingdings" panose="05000000000000000000" pitchFamily="2" charset="2"/>
              <a:buChar char="Ø"/>
            </a:pPr>
            <a:r>
              <a:rPr lang="en-US" dirty="0"/>
              <a:t>Java-only hinders wide adoption, but Java support is fundamental</a:t>
            </a:r>
            <a:endParaRPr lang="en-US" dirty="0">
              <a:ea typeface="Arial"/>
              <a:cs typeface="Arial"/>
              <a:sym typeface="Arial"/>
            </a:endParaRPr>
          </a:p>
          <a:p>
            <a:pPr>
              <a:lnSpc>
                <a:spcPct val="100000"/>
              </a:lnSpc>
              <a:spcBef>
                <a:spcPts val="267"/>
              </a:spcBef>
              <a:spcAft>
                <a:spcPts val="267"/>
              </a:spcAft>
            </a:pPr>
            <a:r>
              <a:rPr lang="en-US" dirty="0">
                <a:ea typeface="Arial"/>
                <a:cs typeface="Arial"/>
                <a:sym typeface="Arial"/>
              </a:rPr>
              <a:t>System/Framework point of view</a:t>
            </a:r>
          </a:p>
          <a:p>
            <a:pPr lvl="1">
              <a:lnSpc>
                <a:spcPct val="100000"/>
              </a:lnSpc>
              <a:spcBef>
                <a:spcPts val="267"/>
              </a:spcBef>
              <a:spcAft>
                <a:spcPts val="267"/>
              </a:spcAft>
              <a:buSzPct val="60000"/>
              <a:buFont typeface="Wingdings" panose="05000000000000000000" pitchFamily="2" charset="2"/>
              <a:buChar char="Ø"/>
            </a:pPr>
            <a:r>
              <a:rPr lang="en-US" dirty="0"/>
              <a:t>Unified pipeline</a:t>
            </a:r>
          </a:p>
          <a:p>
            <a:pPr lvl="1">
              <a:lnSpc>
                <a:spcPct val="100000"/>
              </a:lnSpc>
              <a:spcBef>
                <a:spcPts val="267"/>
              </a:spcBef>
              <a:spcAft>
                <a:spcPts val="267"/>
              </a:spcAft>
              <a:buSzPct val="60000"/>
              <a:buFont typeface="Wingdings" panose="05000000000000000000" pitchFamily="2" charset="2"/>
              <a:buChar char="Ø"/>
            </a:pPr>
            <a:r>
              <a:rPr lang="en-US" dirty="0"/>
              <a:t>Simplified data flow</a:t>
            </a:r>
          </a:p>
          <a:p>
            <a:pPr lvl="1">
              <a:lnSpc>
                <a:spcPct val="100000"/>
              </a:lnSpc>
              <a:spcBef>
                <a:spcPts val="267"/>
              </a:spcBef>
              <a:spcAft>
                <a:spcPts val="267"/>
              </a:spcAft>
              <a:buSzPct val="60000"/>
              <a:buFont typeface="Wingdings" panose="05000000000000000000" pitchFamily="2" charset="2"/>
              <a:buChar char="Ø"/>
            </a:pPr>
            <a:r>
              <a:rPr lang="en-US" dirty="0"/>
              <a:t>Faster processing speed</a:t>
            </a:r>
            <a:endParaRPr lang="en-US" dirty="0">
              <a:ea typeface="Arial"/>
              <a:cs typeface="Arial"/>
              <a:sym typeface="Arial"/>
            </a:endParaRPr>
          </a:p>
          <a:p>
            <a:pPr>
              <a:lnSpc>
                <a:spcPct val="100000"/>
              </a:lnSpc>
              <a:spcBef>
                <a:spcPts val="267"/>
              </a:spcBef>
              <a:spcAft>
                <a:spcPts val="267"/>
              </a:spcAft>
            </a:pPr>
            <a:r>
              <a:rPr lang="en-US" dirty="0">
                <a:solidFill>
                  <a:srgbClr val="000000"/>
                </a:solidFill>
                <a:ea typeface="Arial"/>
                <a:cs typeface="Arial"/>
                <a:sym typeface="Arial"/>
              </a:rPr>
              <a:t>Data abstraction point of view</a:t>
            </a:r>
          </a:p>
          <a:p>
            <a:pPr lvl="1">
              <a:lnSpc>
                <a:spcPct val="100000"/>
              </a:lnSpc>
              <a:spcBef>
                <a:spcPts val="267"/>
              </a:spcBef>
              <a:spcAft>
                <a:spcPts val="267"/>
              </a:spcAft>
              <a:buSzPct val="60000"/>
              <a:buFont typeface="Wingdings" panose="05000000000000000000" pitchFamily="2" charset="2"/>
              <a:buChar char="Ø"/>
            </a:pPr>
            <a:r>
              <a:rPr lang="en-US" dirty="0"/>
              <a:t>New fundamental abstraction RDD</a:t>
            </a:r>
          </a:p>
          <a:p>
            <a:pPr lvl="1">
              <a:lnSpc>
                <a:spcPct val="100000"/>
              </a:lnSpc>
              <a:spcBef>
                <a:spcPts val="267"/>
              </a:spcBef>
              <a:spcAft>
                <a:spcPts val="267"/>
              </a:spcAft>
              <a:buSzPct val="60000"/>
              <a:buFont typeface="Wingdings" panose="05000000000000000000" pitchFamily="2" charset="2"/>
              <a:buChar char="Ø"/>
            </a:pPr>
            <a:r>
              <a:rPr lang="en-US" dirty="0"/>
              <a:t>Easy to extend with new operators</a:t>
            </a:r>
          </a:p>
          <a:p>
            <a:pPr lvl="1">
              <a:lnSpc>
                <a:spcPct val="100000"/>
              </a:lnSpc>
              <a:spcBef>
                <a:spcPts val="267"/>
              </a:spcBef>
              <a:spcAft>
                <a:spcPts val="267"/>
              </a:spcAft>
              <a:buSzPct val="60000"/>
              <a:buFont typeface="Wingdings" panose="05000000000000000000" pitchFamily="2" charset="2"/>
              <a:buChar char="Ø"/>
            </a:pPr>
            <a:r>
              <a:rPr lang="en-US" dirty="0"/>
              <a:t>More descriptive computing model</a:t>
            </a:r>
            <a:endParaRPr lang="en-US" dirty="0">
              <a:solidFill>
                <a:srgbClr val="000000"/>
              </a:solidFil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ED416527-2687-4B51-931F-AED44EB39FF3}"/>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426830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553211" y="614325"/>
            <a:ext cx="10786800" cy="58545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Today’s Topics</a:t>
            </a:r>
            <a:endParaRPr dirty="0">
              <a:solidFill>
                <a:srgbClr val="C00000"/>
              </a:solidFill>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18</a:t>
            </a:fld>
            <a:endParaRPr/>
          </a:p>
        </p:txBody>
      </p:sp>
      <p:sp>
        <p:nvSpPr>
          <p:cNvPr id="25" name="Line 2">
            <a:extLst>
              <a:ext uri="{FF2B5EF4-FFF2-40B4-BE49-F238E27FC236}">
                <a16:creationId xmlns:a16="http://schemas.microsoft.com/office/drawing/2014/main" id="{4324F6B8-7AF4-474A-83C6-951038B92EE5}"/>
              </a:ext>
            </a:extLst>
          </p:cNvPr>
          <p:cNvSpPr/>
          <p:nvPr/>
        </p:nvSpPr>
        <p:spPr>
          <a:xfrm>
            <a:off x="591999" y="135696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solidFill>
                  <a:schemeClr val="bg1">
                    <a:lumMod val="65000"/>
                  </a:schemeClr>
                </a:solidFill>
              </a:rPr>
              <a:t>Motivation</a:t>
            </a:r>
          </a:p>
          <a:p>
            <a:pPr>
              <a:lnSpc>
                <a:spcPct val="100000"/>
              </a:lnSpc>
              <a:spcBef>
                <a:spcPts val="533"/>
              </a:spcBef>
              <a:spcAft>
                <a:spcPts val="533"/>
              </a:spcAft>
            </a:pPr>
            <a:r>
              <a:rPr lang="en-US" sz="3200" dirty="0"/>
              <a:t>Spark Basics</a:t>
            </a:r>
          </a:p>
          <a:p>
            <a:pPr>
              <a:lnSpc>
                <a:spcPct val="100000"/>
              </a:lnSpc>
              <a:spcBef>
                <a:spcPts val="533"/>
              </a:spcBef>
              <a:spcAft>
                <a:spcPts val="533"/>
              </a:spcAft>
            </a:pPr>
            <a:r>
              <a:rPr lang="en-US" sz="3200" dirty="0">
                <a:solidFill>
                  <a:schemeClr val="bg1">
                    <a:lumMod val="50000"/>
                  </a:schemeClr>
                </a:solidFill>
              </a:rPr>
              <a:t>Spark Programming</a:t>
            </a:r>
          </a:p>
          <a:p>
            <a:pPr>
              <a:lnSpc>
                <a:spcPct val="100000"/>
              </a:lnSpc>
              <a:spcBef>
                <a:spcPts val="533"/>
              </a:spcBef>
              <a:spcAft>
                <a:spcPts val="533"/>
              </a:spcAft>
            </a:pPr>
            <a:endParaRPr lang="en-US" sz="3200" dirty="0"/>
          </a:p>
        </p:txBody>
      </p:sp>
    </p:spTree>
    <p:extLst>
      <p:ext uri="{BB962C8B-B14F-4D97-AF65-F5344CB8AC3E}">
        <p14:creationId xmlns:p14="http://schemas.microsoft.com/office/powerpoint/2010/main" val="1730013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Basics(1)</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19</a:t>
            </a:fld>
            <a:endParaRPr/>
          </a:p>
        </p:txBody>
      </p:sp>
      <p:sp>
        <p:nvSpPr>
          <p:cNvPr id="200" name="Shape 200"/>
          <p:cNvSpPr txBox="1">
            <a:spLocks noGrp="1"/>
          </p:cNvSpPr>
          <p:nvPr>
            <p:ph type="body" idx="1"/>
          </p:nvPr>
        </p:nvSpPr>
        <p:spPr>
          <a:xfrm>
            <a:off x="702600" y="1137919"/>
            <a:ext cx="10400248" cy="5136892"/>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dirty="0">
                <a:ea typeface="Arial"/>
                <a:cs typeface="Arial"/>
                <a:sym typeface="Arial"/>
              </a:rPr>
              <a:t>Spark: </a:t>
            </a:r>
            <a:r>
              <a:rPr lang="en-US" dirty="0">
                <a:ea typeface="Arial"/>
                <a:cs typeface="Arial"/>
                <a:sym typeface="Arial"/>
              </a:rPr>
              <a:t>Flexible, in-memory data processing framework written in Scala</a:t>
            </a:r>
          </a:p>
          <a:p>
            <a:pPr marL="0" indent="0">
              <a:lnSpc>
                <a:spcPct val="100000"/>
              </a:lnSpc>
              <a:spcBef>
                <a:spcPts val="533"/>
              </a:spcBef>
              <a:spcAft>
                <a:spcPts val="533"/>
              </a:spcAft>
              <a:buNone/>
            </a:pPr>
            <a:r>
              <a:rPr lang="en-US" sz="3200" dirty="0">
                <a:solidFill>
                  <a:srgbClr val="0070C0"/>
                </a:solidFill>
                <a:ea typeface="Arial"/>
                <a:cs typeface="Arial"/>
                <a:sym typeface="Arial"/>
              </a:rPr>
              <a:t>Goals</a:t>
            </a:r>
            <a:r>
              <a:rPr lang="en-US" sz="3200" dirty="0">
                <a:ea typeface="Arial"/>
                <a:cs typeface="Arial"/>
                <a:sym typeface="Arial"/>
              </a:rPr>
              <a:t>:</a:t>
            </a:r>
          </a:p>
          <a:p>
            <a:pPr lvl="1">
              <a:lnSpc>
                <a:spcPct val="100000"/>
              </a:lnSpc>
              <a:spcBef>
                <a:spcPts val="533"/>
              </a:spcBef>
              <a:spcAft>
                <a:spcPts val="533"/>
              </a:spcAft>
            </a:pPr>
            <a:r>
              <a:rPr lang="en-US" sz="2800" dirty="0">
                <a:solidFill>
                  <a:srgbClr val="000000"/>
                </a:solidFill>
                <a:ea typeface="Arial"/>
                <a:cs typeface="Arial"/>
                <a:sym typeface="Arial"/>
              </a:rPr>
              <a:t>Simplicity (Easier to use):</a:t>
            </a:r>
          </a:p>
          <a:p>
            <a:pPr lvl="2">
              <a:lnSpc>
                <a:spcPct val="100000"/>
              </a:lnSpc>
              <a:spcBef>
                <a:spcPts val="533"/>
              </a:spcBef>
              <a:spcAft>
                <a:spcPts val="533"/>
              </a:spcAft>
              <a:buFont typeface="Wingdings" panose="05000000000000000000" pitchFamily="2" charset="2"/>
              <a:buChar char="Ø"/>
            </a:pPr>
            <a:r>
              <a:rPr lang="en-US" sz="2400" dirty="0">
                <a:solidFill>
                  <a:srgbClr val="000000"/>
                </a:solidFill>
                <a:ea typeface="Arial"/>
                <a:cs typeface="Arial"/>
                <a:sym typeface="Arial"/>
              </a:rPr>
              <a:t> Rich APIs for Scala, Java, and Python</a:t>
            </a:r>
          </a:p>
          <a:p>
            <a:pPr lvl="1">
              <a:lnSpc>
                <a:spcPct val="100000"/>
              </a:lnSpc>
              <a:spcBef>
                <a:spcPts val="533"/>
              </a:spcBef>
              <a:spcAft>
                <a:spcPts val="533"/>
              </a:spcAft>
            </a:pPr>
            <a:r>
              <a:rPr lang="en-US" sz="2800" dirty="0">
                <a:solidFill>
                  <a:srgbClr val="000000"/>
                </a:solidFill>
                <a:ea typeface="Arial"/>
                <a:cs typeface="Arial"/>
                <a:sym typeface="Arial"/>
              </a:rPr>
              <a:t>Generality: APIs for different types of workloads</a:t>
            </a:r>
          </a:p>
          <a:p>
            <a:pPr lvl="2">
              <a:lnSpc>
                <a:spcPct val="100000"/>
              </a:lnSpc>
              <a:spcBef>
                <a:spcPts val="533"/>
              </a:spcBef>
              <a:spcAft>
                <a:spcPts val="533"/>
              </a:spcAft>
              <a:buFont typeface="Wingdings" panose="05000000000000000000" pitchFamily="2" charset="2"/>
              <a:buChar char="Ø"/>
            </a:pPr>
            <a:r>
              <a:rPr lang="en-US" sz="2400" dirty="0">
                <a:solidFill>
                  <a:srgbClr val="000000"/>
                </a:solidFill>
                <a:ea typeface="Arial"/>
                <a:cs typeface="Arial"/>
                <a:sym typeface="Arial"/>
              </a:rPr>
              <a:t> Batch, Streaming, Machine Learning, Graph</a:t>
            </a:r>
          </a:p>
          <a:p>
            <a:pPr lvl="1">
              <a:lnSpc>
                <a:spcPct val="100000"/>
              </a:lnSpc>
              <a:spcBef>
                <a:spcPts val="533"/>
              </a:spcBef>
              <a:spcAft>
                <a:spcPts val="533"/>
              </a:spcAft>
            </a:pPr>
            <a:r>
              <a:rPr lang="en-US" sz="2800" dirty="0">
                <a:solidFill>
                  <a:srgbClr val="000000"/>
                </a:solidFill>
                <a:ea typeface="Arial"/>
                <a:cs typeface="Arial"/>
                <a:sym typeface="Arial"/>
              </a:rPr>
              <a:t>Low Latency (Performance) : In-memory processing and caching</a:t>
            </a:r>
          </a:p>
          <a:p>
            <a:pPr lvl="1">
              <a:lnSpc>
                <a:spcPct val="100000"/>
              </a:lnSpc>
              <a:spcBef>
                <a:spcPts val="533"/>
              </a:spcBef>
              <a:spcAft>
                <a:spcPts val="533"/>
              </a:spcAft>
            </a:pPr>
            <a:r>
              <a:rPr lang="en-US" sz="2800" dirty="0">
                <a:solidFill>
                  <a:srgbClr val="000000"/>
                </a:solidFill>
                <a:ea typeface="Arial"/>
                <a:cs typeface="Arial"/>
                <a:sym typeface="Arial"/>
              </a:rPr>
              <a:t>Fault-tolerance: Faults shouldn’t be special case</a:t>
            </a:r>
            <a:endParaRPr sz="28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37888" y="1137920"/>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79770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35367" y="379785"/>
            <a:ext cx="11360800" cy="763600"/>
          </a:xfrm>
          <a:prstGeom prst="rect">
            <a:avLst/>
          </a:prstGeom>
        </p:spPr>
        <p:txBody>
          <a:bodyPr spcFirstLastPara="1" wrap="square" lIns="121900" tIns="121900" rIns="121900" bIns="121900" anchor="t" anchorCtr="0">
            <a:noAutofit/>
          </a:bodyPr>
          <a:lstStyle/>
          <a:p>
            <a:r>
              <a:rPr lang="en-US" sz="4533" dirty="0"/>
              <a:t>Recap</a:t>
            </a:r>
            <a:endParaRPr sz="4533" dirty="0"/>
          </a:p>
        </p:txBody>
      </p:sp>
      <p:sp>
        <p:nvSpPr>
          <p:cNvPr id="2" name="Slide Number Placeholder 1">
            <a:extLst>
              <a:ext uri="{FF2B5EF4-FFF2-40B4-BE49-F238E27FC236}">
                <a16:creationId xmlns:a16="http://schemas.microsoft.com/office/drawing/2014/main" id="{81A4775C-731C-4EAD-BAFE-57491B8946A0}"/>
              </a:ext>
            </a:extLst>
          </p:cNvPr>
          <p:cNvSpPr>
            <a:spLocks noGrp="1"/>
          </p:cNvSpPr>
          <p:nvPr>
            <p:ph type="sldNum" idx="12"/>
          </p:nvPr>
        </p:nvSpPr>
        <p:spPr/>
        <p:txBody>
          <a:bodyPr/>
          <a:lstStyle/>
          <a:p>
            <a:fld id="{00000000-1234-1234-1234-123412341234}" type="slidenum">
              <a:rPr lang="en" smtClean="0"/>
              <a:pPr/>
              <a:t>2</a:t>
            </a:fld>
            <a:endParaRPr lang="en"/>
          </a:p>
        </p:txBody>
      </p:sp>
      <p:sp>
        <p:nvSpPr>
          <p:cNvPr id="8" name="Line 2">
            <a:extLst>
              <a:ext uri="{FF2B5EF4-FFF2-40B4-BE49-F238E27FC236}">
                <a16:creationId xmlns:a16="http://schemas.microsoft.com/office/drawing/2014/main" id="{09C9E6A2-D814-44AC-A4C5-50C4FAF5B528}"/>
              </a:ext>
            </a:extLst>
          </p:cNvPr>
          <p:cNvSpPr/>
          <p:nvPr/>
        </p:nvSpPr>
        <p:spPr>
          <a:xfrm>
            <a:off x="546227" y="1178283"/>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64">
            <a:extLst>
              <a:ext uri="{FF2B5EF4-FFF2-40B4-BE49-F238E27FC236}">
                <a16:creationId xmlns:a16="http://schemas.microsoft.com/office/drawing/2014/main" id="{CEA43584-C7F1-4E72-81FA-1431B6C28B05}"/>
              </a:ext>
            </a:extLst>
          </p:cNvPr>
          <p:cNvSpPr txBox="1"/>
          <p:nvPr/>
        </p:nvSpPr>
        <p:spPr>
          <a:xfrm>
            <a:off x="451155" y="1250800"/>
            <a:ext cx="10845456" cy="2510525"/>
          </a:xfrm>
          <a:prstGeom prst="rect">
            <a:avLst/>
          </a:prstGeom>
          <a:noFill/>
          <a:ln>
            <a:noFill/>
          </a:ln>
        </p:spPr>
        <p:txBody>
          <a:bodyPr spcFirstLastPara="1" wrap="square" lIns="121900" tIns="121900" rIns="121900" bIns="121900" anchor="t" anchorCtr="0">
            <a:noAutofit/>
          </a:bodyPr>
          <a:lstStyle/>
          <a:p>
            <a:pPr>
              <a:spcBef>
                <a:spcPts val="400"/>
              </a:spcBef>
              <a:spcAft>
                <a:spcPts val="400"/>
              </a:spcAft>
              <a:buSzPts val="2400"/>
            </a:pPr>
            <a:r>
              <a:rPr lang="en-US" sz="2933" b="1" dirty="0"/>
              <a:t>MapReduce</a:t>
            </a:r>
          </a:p>
          <a:p>
            <a:pPr marL="731502" lvl="1" indent="-457189">
              <a:spcBef>
                <a:spcPts val="400"/>
              </a:spcBef>
              <a:spcAft>
                <a:spcPts val="400"/>
              </a:spcAft>
              <a:buSzPct val="100000"/>
              <a:buFont typeface="Arial" panose="020B0604020202020204" pitchFamily="34" charset="0"/>
              <a:buChar char="•"/>
            </a:pPr>
            <a:r>
              <a:rPr lang="en-US" sz="2667" dirty="0"/>
              <a:t>For easily writing applications to process vast amounts of data in-parallel on large clusters in a reliable, fault-tolerant manner</a:t>
            </a:r>
          </a:p>
          <a:p>
            <a:pPr marL="731502" lvl="1" indent="-457189">
              <a:spcBef>
                <a:spcPts val="400"/>
              </a:spcBef>
              <a:spcAft>
                <a:spcPts val="400"/>
              </a:spcAft>
              <a:buSzPct val="100000"/>
              <a:buFont typeface="Arial" panose="020B0604020202020204" pitchFamily="34" charset="0"/>
              <a:buChar char="•"/>
            </a:pPr>
            <a:r>
              <a:rPr lang="en-US" sz="2667" dirty="0"/>
              <a:t>Takes care of scheduling tasks, monitoring them and re-executes the failed tasks</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13" name="Shape 64">
            <a:extLst>
              <a:ext uri="{FF2B5EF4-FFF2-40B4-BE49-F238E27FC236}">
                <a16:creationId xmlns:a16="http://schemas.microsoft.com/office/drawing/2014/main" id="{80786422-A2C7-4C31-9CC5-3403C8F2A886}"/>
              </a:ext>
            </a:extLst>
          </p:cNvPr>
          <p:cNvSpPr txBox="1"/>
          <p:nvPr/>
        </p:nvSpPr>
        <p:spPr>
          <a:xfrm>
            <a:off x="546279" y="3761325"/>
            <a:ext cx="10655208" cy="1708571"/>
          </a:xfrm>
          <a:prstGeom prst="rect">
            <a:avLst/>
          </a:prstGeom>
          <a:noFill/>
          <a:ln>
            <a:noFill/>
          </a:ln>
        </p:spPr>
        <p:txBody>
          <a:bodyPr spcFirstLastPara="1" wrap="square" lIns="121900" tIns="121900" rIns="121900" bIns="121900" anchor="t" anchorCtr="0">
            <a:noAutofit/>
          </a:bodyPr>
          <a:lstStyle/>
          <a:p>
            <a:pPr>
              <a:spcBef>
                <a:spcPts val="400"/>
              </a:spcBef>
              <a:spcAft>
                <a:spcPts val="400"/>
              </a:spcAft>
              <a:buSzPct val="100000"/>
            </a:pPr>
            <a:r>
              <a:rPr lang="en-US" sz="2933" b="1" dirty="0"/>
              <a:t>HDFS &amp; MapReduce</a:t>
            </a:r>
            <a:r>
              <a:rPr lang="en-US" sz="2933" dirty="0"/>
              <a:t>: Running on the same set of nodes </a:t>
            </a:r>
            <a:r>
              <a:rPr lang="en-US" sz="2933" dirty="0">
                <a:sym typeface="Wingdings" panose="05000000000000000000" pitchFamily="2" charset="2"/>
              </a:rPr>
              <a:t> compute nodes and storage nodes same (keeping data close to the computation)  very high throughput</a:t>
            </a:r>
            <a:endParaRPr lang="en-US" sz="2933" dirty="0"/>
          </a:p>
          <a:p>
            <a:pPr>
              <a:spcBef>
                <a:spcPts val="533"/>
              </a:spcBef>
              <a:spcAft>
                <a:spcPts val="533"/>
              </a:spcAft>
              <a:buSzPts val="2400"/>
            </a:pPr>
            <a:endParaRPr lang="en-US" sz="2667" dirty="0"/>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9" name="Shape 64">
            <a:extLst>
              <a:ext uri="{FF2B5EF4-FFF2-40B4-BE49-F238E27FC236}">
                <a16:creationId xmlns:a16="http://schemas.microsoft.com/office/drawing/2014/main" id="{F970A7EA-EDE6-455C-9B08-6DFA5963F3D6}"/>
              </a:ext>
            </a:extLst>
          </p:cNvPr>
          <p:cNvSpPr txBox="1"/>
          <p:nvPr/>
        </p:nvSpPr>
        <p:spPr>
          <a:xfrm>
            <a:off x="546227" y="5307950"/>
            <a:ext cx="10655208" cy="1170265"/>
          </a:xfrm>
          <a:prstGeom prst="rect">
            <a:avLst/>
          </a:prstGeom>
          <a:noFill/>
          <a:ln>
            <a:noFill/>
          </a:ln>
        </p:spPr>
        <p:txBody>
          <a:bodyPr spcFirstLastPara="1" wrap="square" lIns="121900" tIns="121900" rIns="121900" bIns="121900" anchor="t" anchorCtr="0">
            <a:noAutofit/>
          </a:bodyPr>
          <a:lstStyle/>
          <a:p>
            <a:pPr>
              <a:spcBef>
                <a:spcPts val="400"/>
              </a:spcBef>
              <a:spcAft>
                <a:spcPts val="400"/>
              </a:spcAft>
              <a:buSzPct val="100000"/>
            </a:pPr>
            <a:r>
              <a:rPr lang="en-US" sz="2933" b="1" dirty="0"/>
              <a:t>YARN &amp; MapReduce</a:t>
            </a:r>
            <a:r>
              <a:rPr lang="en-US" sz="2933" dirty="0"/>
              <a:t>: A single master resource manager, one slave node manager per node, and </a:t>
            </a:r>
            <a:r>
              <a:rPr lang="en-US" sz="2933" dirty="0" err="1"/>
              <a:t>AppMaster</a:t>
            </a:r>
            <a:r>
              <a:rPr lang="en-US" sz="2933" dirty="0"/>
              <a:t> per application</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Tree>
    <p:extLst>
      <p:ext uri="{BB962C8B-B14F-4D97-AF65-F5344CB8AC3E}">
        <p14:creationId xmlns:p14="http://schemas.microsoft.com/office/powerpoint/2010/main" val="793851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Basics(2)</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20</a:t>
            </a:fld>
            <a:endParaRPr/>
          </a:p>
        </p:txBody>
      </p:sp>
      <p:sp>
        <p:nvSpPr>
          <p:cNvPr id="200" name="Shape 200"/>
          <p:cNvSpPr txBox="1">
            <a:spLocks noGrp="1"/>
          </p:cNvSpPr>
          <p:nvPr>
            <p:ph type="body" idx="1"/>
          </p:nvPr>
        </p:nvSpPr>
        <p:spPr>
          <a:xfrm>
            <a:off x="699632" y="1300481"/>
            <a:ext cx="10400248" cy="4159171"/>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dirty="0">
                <a:ea typeface="Arial"/>
                <a:cs typeface="Arial"/>
                <a:sym typeface="Arial"/>
              </a:rPr>
              <a:t>There are two ways to manipulate data in Spark</a:t>
            </a:r>
          </a:p>
          <a:p>
            <a:pPr lvl="1">
              <a:lnSpc>
                <a:spcPct val="100000"/>
              </a:lnSpc>
              <a:spcBef>
                <a:spcPts val="467"/>
              </a:spcBef>
              <a:spcAft>
                <a:spcPts val="467"/>
              </a:spcAft>
            </a:pPr>
            <a:r>
              <a:rPr lang="en-US" sz="2800" dirty="0">
                <a:ea typeface="Arial"/>
                <a:cs typeface="Arial"/>
                <a:sym typeface="Arial"/>
              </a:rPr>
              <a:t>Spark Shell</a:t>
            </a:r>
            <a:r>
              <a:rPr lang="en-US" sz="2800" dirty="0">
                <a:solidFill>
                  <a:srgbClr val="000000"/>
                </a:solidFill>
                <a:ea typeface="Arial"/>
                <a:cs typeface="Arial"/>
                <a:sym typeface="Arial"/>
              </a:rPr>
              <a:t>:</a:t>
            </a:r>
          </a:p>
          <a:p>
            <a:pPr lvl="2">
              <a:lnSpc>
                <a:spcPct val="100000"/>
              </a:lnSpc>
              <a:spcBef>
                <a:spcPts val="467"/>
              </a:spcBef>
              <a:spcAft>
                <a:spcPts val="467"/>
              </a:spcAft>
              <a:buSzPct val="60000"/>
              <a:buFont typeface="Wingdings" panose="05000000000000000000" pitchFamily="2" charset="2"/>
              <a:buChar char="Ø"/>
            </a:pPr>
            <a:r>
              <a:rPr lang="en-US" sz="2400" dirty="0"/>
              <a:t>Interactive – for learning or data exploration</a:t>
            </a:r>
          </a:p>
          <a:p>
            <a:pPr lvl="2">
              <a:lnSpc>
                <a:spcPct val="100000"/>
              </a:lnSpc>
              <a:spcBef>
                <a:spcPts val="467"/>
              </a:spcBef>
              <a:spcAft>
                <a:spcPts val="467"/>
              </a:spcAft>
              <a:buSzPct val="60000"/>
              <a:buFont typeface="Wingdings" panose="05000000000000000000" pitchFamily="2" charset="2"/>
              <a:buChar char="Ø"/>
            </a:pPr>
            <a:r>
              <a:rPr lang="en-US" sz="2400" dirty="0"/>
              <a:t>Python or Scala</a:t>
            </a:r>
          </a:p>
          <a:p>
            <a:pPr lvl="1">
              <a:lnSpc>
                <a:spcPct val="100000"/>
              </a:lnSpc>
              <a:spcBef>
                <a:spcPts val="467"/>
              </a:spcBef>
              <a:spcAft>
                <a:spcPts val="467"/>
              </a:spcAft>
            </a:pPr>
            <a:r>
              <a:rPr lang="en-US" sz="2800" dirty="0">
                <a:solidFill>
                  <a:srgbClr val="000000"/>
                </a:solidFill>
                <a:ea typeface="Arial"/>
                <a:cs typeface="Arial"/>
                <a:sym typeface="Arial"/>
              </a:rPr>
              <a:t>Spark Applications</a:t>
            </a:r>
          </a:p>
          <a:p>
            <a:pPr lvl="2">
              <a:lnSpc>
                <a:spcPct val="100000"/>
              </a:lnSpc>
              <a:spcBef>
                <a:spcPts val="467"/>
              </a:spcBef>
              <a:spcAft>
                <a:spcPts val="467"/>
              </a:spcAft>
              <a:buSzPct val="60000"/>
              <a:buFont typeface="Wingdings" panose="05000000000000000000" pitchFamily="2" charset="2"/>
              <a:buChar char="Ø"/>
            </a:pPr>
            <a:r>
              <a:rPr lang="en-US" sz="2400" dirty="0"/>
              <a:t>For large scale data processing</a:t>
            </a:r>
          </a:p>
          <a:p>
            <a:pPr lvl="2">
              <a:lnSpc>
                <a:spcPct val="100000"/>
              </a:lnSpc>
              <a:spcBef>
                <a:spcPts val="467"/>
              </a:spcBef>
              <a:spcAft>
                <a:spcPts val="467"/>
              </a:spcAft>
              <a:buSzPct val="60000"/>
              <a:buFont typeface="Wingdings" panose="05000000000000000000" pitchFamily="2" charset="2"/>
              <a:buChar char="Ø"/>
            </a:pPr>
            <a:r>
              <a:rPr lang="en-US" sz="2400" dirty="0"/>
              <a:t>Python, Scala, or Java</a:t>
            </a:r>
            <a:endParaRPr lang="en-US" sz="24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862929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Shell</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21</a:t>
            </a:fld>
            <a:endParaRPr/>
          </a:p>
        </p:txBody>
      </p:sp>
      <p:sp>
        <p:nvSpPr>
          <p:cNvPr id="200" name="Shape 200"/>
          <p:cNvSpPr txBox="1">
            <a:spLocks noGrp="1"/>
          </p:cNvSpPr>
          <p:nvPr>
            <p:ph type="body" idx="1"/>
          </p:nvPr>
        </p:nvSpPr>
        <p:spPr>
          <a:xfrm>
            <a:off x="699632" y="1300482"/>
            <a:ext cx="10400248" cy="72764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dirty="0"/>
              <a:t>The Spark Shell provides interactive data exploration (REPL)</a:t>
            </a:r>
            <a:endParaRPr lang="en-US" sz="32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AF2F7209-0132-4CA9-866C-939CE38F9FAC}"/>
              </a:ext>
            </a:extLst>
          </p:cNvPr>
          <p:cNvPicPr>
            <a:picLocks noChangeAspect="1"/>
          </p:cNvPicPr>
          <p:nvPr/>
        </p:nvPicPr>
        <p:blipFill>
          <a:blip r:embed="rId3"/>
          <a:stretch>
            <a:fillRect/>
          </a:stretch>
        </p:blipFill>
        <p:spPr>
          <a:xfrm>
            <a:off x="816542" y="2419653"/>
            <a:ext cx="4019591" cy="3051007"/>
          </a:xfrm>
          <a:prstGeom prst="rect">
            <a:avLst/>
          </a:prstGeom>
        </p:spPr>
      </p:pic>
      <p:pic>
        <p:nvPicPr>
          <p:cNvPr id="3" name="Picture 2">
            <a:extLst>
              <a:ext uri="{FF2B5EF4-FFF2-40B4-BE49-F238E27FC236}">
                <a16:creationId xmlns:a16="http://schemas.microsoft.com/office/drawing/2014/main" id="{A6B68F4B-6CA1-43C7-A00D-DF50B260CC6F}"/>
              </a:ext>
            </a:extLst>
          </p:cNvPr>
          <p:cNvPicPr>
            <a:picLocks noChangeAspect="1"/>
          </p:cNvPicPr>
          <p:nvPr/>
        </p:nvPicPr>
        <p:blipFill>
          <a:blip r:embed="rId4"/>
          <a:stretch>
            <a:fillRect/>
          </a:stretch>
        </p:blipFill>
        <p:spPr>
          <a:xfrm>
            <a:off x="5760623" y="2343634"/>
            <a:ext cx="3575444" cy="3127025"/>
          </a:xfrm>
          <a:prstGeom prst="rect">
            <a:avLst/>
          </a:prstGeom>
        </p:spPr>
      </p:pic>
      <p:sp>
        <p:nvSpPr>
          <p:cNvPr id="4" name="TextBox 3">
            <a:extLst>
              <a:ext uri="{FF2B5EF4-FFF2-40B4-BE49-F238E27FC236}">
                <a16:creationId xmlns:a16="http://schemas.microsoft.com/office/drawing/2014/main" id="{46D4F3E6-A901-4C65-9AB9-65997A5F95CE}"/>
              </a:ext>
            </a:extLst>
          </p:cNvPr>
          <p:cNvSpPr txBox="1"/>
          <p:nvPr/>
        </p:nvSpPr>
        <p:spPr>
          <a:xfrm>
            <a:off x="816542" y="5862181"/>
            <a:ext cx="5730396" cy="379656"/>
          </a:xfrm>
          <a:prstGeom prst="rect">
            <a:avLst/>
          </a:prstGeom>
          <a:noFill/>
        </p:spPr>
        <p:txBody>
          <a:bodyPr wrap="square" rtlCol="0">
            <a:spAutoFit/>
          </a:bodyPr>
          <a:lstStyle/>
          <a:p>
            <a:r>
              <a:rPr lang="en-US" sz="1867" dirty="0"/>
              <a:t>REPL: Repeat/Evaluate/Print Loop</a:t>
            </a:r>
          </a:p>
        </p:txBody>
      </p:sp>
    </p:spTree>
    <p:extLst>
      <p:ext uri="{BB962C8B-B14F-4D97-AF65-F5344CB8AC3E}">
        <p14:creationId xmlns:p14="http://schemas.microsoft.com/office/powerpoint/2010/main" val="56681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Core: Code Base (2012)</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22</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4" name="Picture 3">
            <a:extLst>
              <a:ext uri="{FF2B5EF4-FFF2-40B4-BE49-F238E27FC236}">
                <a16:creationId xmlns:a16="http://schemas.microsoft.com/office/drawing/2014/main" id="{08334FC0-851C-42D8-BEE4-18CE4C369B66}"/>
              </a:ext>
            </a:extLst>
          </p:cNvPr>
          <p:cNvPicPr>
            <a:picLocks noChangeAspect="1"/>
          </p:cNvPicPr>
          <p:nvPr/>
        </p:nvPicPr>
        <p:blipFill>
          <a:blip r:embed="rId3"/>
          <a:stretch>
            <a:fillRect/>
          </a:stretch>
        </p:blipFill>
        <p:spPr>
          <a:xfrm>
            <a:off x="2233011" y="1547250"/>
            <a:ext cx="8185813" cy="4186601"/>
          </a:xfrm>
          <a:prstGeom prst="rect">
            <a:avLst/>
          </a:prstGeom>
        </p:spPr>
      </p:pic>
    </p:spTree>
    <p:extLst>
      <p:ext uri="{BB962C8B-B14F-4D97-AF65-F5344CB8AC3E}">
        <p14:creationId xmlns:p14="http://schemas.microsoft.com/office/powerpoint/2010/main" val="1636649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23</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b="1" dirty="0">
                <a:ea typeface="Arial"/>
                <a:cs typeface="Arial"/>
              </a:rPr>
              <a:t>Spark Context</a:t>
            </a:r>
          </a:p>
          <a:p>
            <a:pPr>
              <a:lnSpc>
                <a:spcPct val="115000"/>
              </a:lnSpc>
              <a:spcBef>
                <a:spcPts val="1400"/>
              </a:spcBef>
            </a:pPr>
            <a:r>
              <a:rPr lang="en-US" sz="2800" b="1" dirty="0">
                <a:ea typeface="Arial"/>
                <a:cs typeface="Arial"/>
              </a:rPr>
              <a:t>Resilient Distributed Data</a:t>
            </a:r>
          </a:p>
          <a:p>
            <a:pPr>
              <a:lnSpc>
                <a:spcPct val="115000"/>
              </a:lnSpc>
              <a:spcBef>
                <a:spcPts val="1400"/>
              </a:spcBef>
            </a:pPr>
            <a:r>
              <a:rPr lang="en-US" sz="2800" b="1" dirty="0">
                <a:ea typeface="Arial"/>
                <a:cs typeface="Arial"/>
              </a:rPr>
              <a:t>Transformations</a:t>
            </a:r>
          </a:p>
          <a:p>
            <a:pPr>
              <a:lnSpc>
                <a:spcPct val="115000"/>
              </a:lnSpc>
              <a:spcBef>
                <a:spcPts val="1400"/>
              </a:spcBef>
            </a:pPr>
            <a:r>
              <a:rPr lang="en-US" sz="2800" b="1"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4553685"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Tree>
    <p:extLst>
      <p:ext uri="{BB962C8B-B14F-4D97-AF65-F5344CB8AC3E}">
        <p14:creationId xmlns:p14="http://schemas.microsoft.com/office/powerpoint/2010/main" val="1475877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24</a:t>
            </a:fld>
            <a:endParaRPr/>
          </a:p>
        </p:txBody>
      </p:sp>
      <p:sp>
        <p:nvSpPr>
          <p:cNvPr id="208" name="Shape 208"/>
          <p:cNvSpPr txBox="1">
            <a:spLocks noGrp="1"/>
          </p:cNvSpPr>
          <p:nvPr>
            <p:ph type="body" idx="1"/>
          </p:nvPr>
        </p:nvSpPr>
        <p:spPr>
          <a:xfrm>
            <a:off x="749533" y="1393681"/>
            <a:ext cx="6441680" cy="3124532"/>
          </a:xfrm>
          <a:prstGeom prst="rect">
            <a:avLst/>
          </a:prstGeom>
          <a:noFill/>
          <a:ln>
            <a:noFill/>
          </a:ln>
        </p:spPr>
        <p:txBody>
          <a:bodyPr spcFirstLastPara="1" vert="horz" wrap="square" lIns="45700" tIns="45700" rIns="45700" bIns="45700" rtlCol="0" anchor="t" anchorCtr="0">
            <a:noAutofit/>
          </a:bodyPr>
          <a:lstStyle/>
          <a:p>
            <a:pPr>
              <a:lnSpc>
                <a:spcPct val="115000"/>
              </a:lnSpc>
              <a:spcBef>
                <a:spcPts val="1400"/>
              </a:spcBef>
            </a:pPr>
            <a:r>
              <a:rPr lang="en-US" sz="3200" dirty="0">
                <a:ea typeface="Arial"/>
                <a:cs typeface="Arial"/>
                <a:sym typeface="Arial"/>
              </a:rPr>
              <a:t>Spark Context</a:t>
            </a:r>
          </a:p>
          <a:p>
            <a:pPr>
              <a:lnSpc>
                <a:spcPct val="115000"/>
              </a:lnSpc>
              <a:spcBef>
                <a:spcPts val="1400"/>
              </a:spcBef>
            </a:pPr>
            <a:r>
              <a:rPr lang="en-US" sz="3200" dirty="0">
                <a:ea typeface="Arial"/>
                <a:cs typeface="Arial"/>
                <a:sym typeface="Arial"/>
              </a:rPr>
              <a:t>Resilient Distributed Datasets (RDDs)</a:t>
            </a:r>
          </a:p>
          <a:p>
            <a:pPr>
              <a:lnSpc>
                <a:spcPct val="115000"/>
              </a:lnSpc>
              <a:spcBef>
                <a:spcPts val="1400"/>
              </a:spcBef>
            </a:pPr>
            <a:r>
              <a:rPr lang="en-US" sz="3200" dirty="0">
                <a:ea typeface="Arial"/>
                <a:cs typeface="Arial"/>
                <a:sym typeface="Arial"/>
              </a:rPr>
              <a:t>Transformations</a:t>
            </a:r>
          </a:p>
          <a:p>
            <a:pPr>
              <a:lnSpc>
                <a:spcPct val="115000"/>
              </a:lnSpc>
              <a:spcBef>
                <a:spcPts val="1400"/>
              </a:spcBef>
            </a:pPr>
            <a:r>
              <a:rPr lang="en-US" sz="3200" dirty="0">
                <a:ea typeface="Arial"/>
                <a:cs typeface="Arial"/>
                <a:sym typeface="Arial"/>
              </a:rPr>
              <a:t>Actions</a:t>
            </a:r>
            <a:endParaRPr sz="32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02812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(1)</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25</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EE501535-1757-42B9-8D24-0D96B7E2E9ED}"/>
              </a:ext>
            </a:extLst>
          </p:cNvPr>
          <p:cNvSpPr txBox="1">
            <a:spLocks/>
          </p:cNvSpPr>
          <p:nvPr/>
        </p:nvSpPr>
        <p:spPr>
          <a:xfrm>
            <a:off x="699632" y="1295666"/>
            <a:ext cx="10321936" cy="161843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00"/>
              </a:spcBef>
              <a:spcAft>
                <a:spcPts val="400"/>
              </a:spcAft>
            </a:pPr>
            <a:r>
              <a:rPr lang="en-US" sz="3067" dirty="0">
                <a:ea typeface="Arial"/>
                <a:cs typeface="Arial"/>
              </a:rPr>
              <a:t>Every Spark application requires a spark context: the main entry point to the Spark API</a:t>
            </a:r>
          </a:p>
          <a:p>
            <a:pPr>
              <a:lnSpc>
                <a:spcPct val="100000"/>
              </a:lnSpc>
              <a:spcBef>
                <a:spcPts val="400"/>
              </a:spcBef>
              <a:spcAft>
                <a:spcPts val="400"/>
              </a:spcAft>
            </a:pPr>
            <a:r>
              <a:rPr lang="en-US" sz="3067" dirty="0"/>
              <a:t>Spark Shell provides a preconfigured Spark Context called “</a:t>
            </a:r>
            <a:r>
              <a:rPr lang="en-US" sz="3067" dirty="0" err="1"/>
              <a:t>sc</a:t>
            </a:r>
            <a:r>
              <a:rPr lang="en-US" sz="3067" dirty="0"/>
              <a:t>”</a:t>
            </a:r>
            <a:endParaRPr lang="en-US" sz="3067" dirty="0">
              <a:ea typeface="Arial"/>
              <a:cs typeface="Arial"/>
            </a:endParaRPr>
          </a:p>
        </p:txBody>
      </p:sp>
      <p:pic>
        <p:nvPicPr>
          <p:cNvPr id="7" name="Picture 6">
            <a:extLst>
              <a:ext uri="{FF2B5EF4-FFF2-40B4-BE49-F238E27FC236}">
                <a16:creationId xmlns:a16="http://schemas.microsoft.com/office/drawing/2014/main" id="{532963F3-52C7-4371-B13F-7C4252E04E74}"/>
              </a:ext>
            </a:extLst>
          </p:cNvPr>
          <p:cNvPicPr>
            <a:picLocks noChangeAspect="1"/>
          </p:cNvPicPr>
          <p:nvPr/>
        </p:nvPicPr>
        <p:blipFill>
          <a:blip r:embed="rId3"/>
          <a:stretch>
            <a:fillRect/>
          </a:stretch>
        </p:blipFill>
        <p:spPr>
          <a:xfrm>
            <a:off x="2230285" y="3217175"/>
            <a:ext cx="7731431" cy="3337415"/>
          </a:xfrm>
          <a:prstGeom prst="rect">
            <a:avLst/>
          </a:prstGeom>
        </p:spPr>
      </p:pic>
    </p:spTree>
    <p:extLst>
      <p:ext uri="{BB962C8B-B14F-4D97-AF65-F5344CB8AC3E}">
        <p14:creationId xmlns:p14="http://schemas.microsoft.com/office/powerpoint/2010/main" val="128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(2)</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26</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EE501535-1757-42B9-8D24-0D96B7E2E9ED}"/>
              </a:ext>
            </a:extLst>
          </p:cNvPr>
          <p:cNvSpPr txBox="1">
            <a:spLocks/>
          </p:cNvSpPr>
          <p:nvPr/>
        </p:nvSpPr>
        <p:spPr>
          <a:xfrm>
            <a:off x="699632" y="1340585"/>
            <a:ext cx="10321936" cy="1110663"/>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00"/>
              </a:spcBef>
              <a:spcAft>
                <a:spcPts val="400"/>
              </a:spcAft>
            </a:pPr>
            <a:r>
              <a:rPr lang="en-US" sz="2800" dirty="0">
                <a:ea typeface="Arial"/>
                <a:cs typeface="Arial"/>
              </a:rPr>
              <a:t>Standalone applications </a:t>
            </a:r>
            <a:r>
              <a:rPr lang="en-US" sz="2800" dirty="0">
                <a:ea typeface="Arial"/>
                <a:cs typeface="Arial"/>
                <a:sym typeface="Wingdings" panose="05000000000000000000" pitchFamily="2" charset="2"/>
              </a:rPr>
              <a:t> Driver code  Spark Context</a:t>
            </a:r>
            <a:endParaRPr lang="en-US" sz="2800" dirty="0">
              <a:ea typeface="Arial"/>
              <a:cs typeface="Arial"/>
            </a:endParaRPr>
          </a:p>
          <a:p>
            <a:pPr>
              <a:lnSpc>
                <a:spcPct val="100000"/>
              </a:lnSpc>
              <a:spcBef>
                <a:spcPts val="400"/>
              </a:spcBef>
              <a:spcAft>
                <a:spcPts val="400"/>
              </a:spcAft>
            </a:pPr>
            <a:r>
              <a:rPr lang="en-US" sz="2800" dirty="0">
                <a:ea typeface="Arial"/>
                <a:cs typeface="Arial"/>
              </a:rPr>
              <a:t>Spark Context represents connection to a Spark cluster</a:t>
            </a:r>
          </a:p>
        </p:txBody>
      </p:sp>
      <p:pic>
        <p:nvPicPr>
          <p:cNvPr id="5" name="Picture 4">
            <a:extLst>
              <a:ext uri="{FF2B5EF4-FFF2-40B4-BE49-F238E27FC236}">
                <a16:creationId xmlns:a16="http://schemas.microsoft.com/office/drawing/2014/main" id="{B0BE53E9-B4EA-47D5-8E8E-522397A75CE1}"/>
              </a:ext>
            </a:extLst>
          </p:cNvPr>
          <p:cNvPicPr>
            <a:picLocks noChangeAspect="1"/>
          </p:cNvPicPr>
          <p:nvPr/>
        </p:nvPicPr>
        <p:blipFill>
          <a:blip r:embed="rId3"/>
          <a:stretch>
            <a:fillRect/>
          </a:stretch>
        </p:blipFill>
        <p:spPr>
          <a:xfrm>
            <a:off x="1779750" y="2914164"/>
            <a:ext cx="7621677" cy="3470261"/>
          </a:xfrm>
          <a:prstGeom prst="rect">
            <a:avLst/>
          </a:prstGeom>
        </p:spPr>
      </p:pic>
      <p:sp>
        <p:nvSpPr>
          <p:cNvPr id="2" name="TextBox 1">
            <a:extLst>
              <a:ext uri="{FF2B5EF4-FFF2-40B4-BE49-F238E27FC236}">
                <a16:creationId xmlns:a16="http://schemas.microsoft.com/office/drawing/2014/main" id="{63725939-EC39-4ED0-834E-7723F3738069}"/>
              </a:ext>
            </a:extLst>
          </p:cNvPr>
          <p:cNvSpPr txBox="1"/>
          <p:nvPr/>
        </p:nvSpPr>
        <p:spPr>
          <a:xfrm>
            <a:off x="1349655" y="2777028"/>
            <a:ext cx="3336483" cy="666977"/>
          </a:xfrm>
          <a:prstGeom prst="rect">
            <a:avLst/>
          </a:prstGeom>
          <a:noFill/>
        </p:spPr>
        <p:txBody>
          <a:bodyPr wrap="square" rtlCol="0">
            <a:spAutoFit/>
          </a:bodyPr>
          <a:lstStyle/>
          <a:p>
            <a:pPr algn="ctr"/>
            <a:r>
              <a:rPr lang="en-US" sz="1867" dirty="0"/>
              <a:t>Standalone Application (Driver Program)</a:t>
            </a:r>
          </a:p>
        </p:txBody>
      </p:sp>
    </p:spTree>
    <p:extLst>
      <p:ext uri="{BB962C8B-B14F-4D97-AF65-F5344CB8AC3E}">
        <p14:creationId xmlns:p14="http://schemas.microsoft.com/office/powerpoint/2010/main" val="2965695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(3)</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27</a:t>
            </a:fld>
            <a:endParaRPr/>
          </a:p>
        </p:txBody>
      </p:sp>
      <p:sp>
        <p:nvSpPr>
          <p:cNvPr id="208" name="Shape 208"/>
          <p:cNvSpPr txBox="1">
            <a:spLocks noGrp="1"/>
          </p:cNvSpPr>
          <p:nvPr>
            <p:ph type="body" idx="1"/>
          </p:nvPr>
        </p:nvSpPr>
        <p:spPr>
          <a:xfrm>
            <a:off x="699632" y="1210107"/>
            <a:ext cx="10321936" cy="1062979"/>
          </a:xfrm>
          <a:prstGeom prst="rect">
            <a:avLst/>
          </a:prstGeom>
          <a:noFill/>
          <a:ln>
            <a:noFill/>
          </a:ln>
        </p:spPr>
        <p:txBody>
          <a:bodyPr spcFirstLastPara="1" vert="horz" wrap="square" lIns="45700" tIns="45700" rIns="45700" bIns="45700" rtlCol="0" anchor="t" anchorCtr="0">
            <a:noAutofit/>
          </a:bodyPr>
          <a:lstStyle/>
          <a:p>
            <a:pPr>
              <a:lnSpc>
                <a:spcPct val="100000"/>
              </a:lnSpc>
              <a:spcBef>
                <a:spcPts val="400"/>
              </a:spcBef>
              <a:spcAft>
                <a:spcPts val="400"/>
              </a:spcAft>
            </a:pPr>
            <a:r>
              <a:rPr lang="en-US" dirty="0">
                <a:ea typeface="Arial"/>
                <a:cs typeface="Arial"/>
                <a:sym typeface="Arial"/>
              </a:rPr>
              <a:t>Spark context works as a client and represents connection to a Spark cluster</a:t>
            </a:r>
            <a:endParaRPr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317291CB-C203-438B-9B35-3A74BE47288C}"/>
              </a:ext>
            </a:extLst>
          </p:cNvPr>
          <p:cNvPicPr>
            <a:picLocks noChangeAspect="1"/>
          </p:cNvPicPr>
          <p:nvPr/>
        </p:nvPicPr>
        <p:blipFill>
          <a:blip r:embed="rId3"/>
          <a:stretch>
            <a:fillRect/>
          </a:stretch>
        </p:blipFill>
        <p:spPr>
          <a:xfrm>
            <a:off x="2039776" y="2285006"/>
            <a:ext cx="7641648" cy="3857505"/>
          </a:xfrm>
          <a:prstGeom prst="rect">
            <a:avLst/>
          </a:prstGeom>
        </p:spPr>
      </p:pic>
    </p:spTree>
    <p:extLst>
      <p:ext uri="{BB962C8B-B14F-4D97-AF65-F5344CB8AC3E}">
        <p14:creationId xmlns:p14="http://schemas.microsoft.com/office/powerpoint/2010/main" val="1304449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28</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dirty="0">
                <a:solidFill>
                  <a:schemeClr val="bg1">
                    <a:lumMod val="65000"/>
                  </a:schemeClr>
                </a:solidFill>
                <a:ea typeface="Arial"/>
                <a:cs typeface="Arial"/>
              </a:rPr>
              <a:t>Spark Context</a:t>
            </a:r>
          </a:p>
          <a:p>
            <a:pPr>
              <a:lnSpc>
                <a:spcPct val="115000"/>
              </a:lnSpc>
              <a:spcBef>
                <a:spcPts val="1400"/>
              </a:spcBef>
            </a:pPr>
            <a:r>
              <a:rPr lang="en-US" sz="2800" b="1" dirty="0">
                <a:ea typeface="Arial"/>
                <a:cs typeface="Arial"/>
              </a:rPr>
              <a:t>Resilient Distributed Data</a:t>
            </a:r>
          </a:p>
          <a:p>
            <a:pPr>
              <a:lnSpc>
                <a:spcPct val="115000"/>
              </a:lnSpc>
              <a:spcBef>
                <a:spcPts val="1400"/>
              </a:spcBef>
            </a:pPr>
            <a:r>
              <a:rPr lang="en-US" sz="2800" dirty="0">
                <a:ea typeface="Arial"/>
                <a:cs typeface="Arial"/>
              </a:rPr>
              <a:t>Transformations</a:t>
            </a:r>
          </a:p>
          <a:p>
            <a:pPr>
              <a:lnSpc>
                <a:spcPct val="115000"/>
              </a:lnSpc>
              <a:spcBef>
                <a:spcPts val="1400"/>
              </a:spcBef>
            </a:pPr>
            <a:r>
              <a:rPr lang="en-US" sz="2800"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6395760"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Tree>
    <p:extLst>
      <p:ext uri="{BB962C8B-B14F-4D97-AF65-F5344CB8AC3E}">
        <p14:creationId xmlns:p14="http://schemas.microsoft.com/office/powerpoint/2010/main" val="1431753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Resilient Distributed Dataset</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29</a:t>
            </a:fld>
            <a:endParaRPr/>
          </a:p>
        </p:txBody>
      </p:sp>
      <p:sp>
        <p:nvSpPr>
          <p:cNvPr id="208" name="Shape 208"/>
          <p:cNvSpPr txBox="1">
            <a:spLocks noGrp="1"/>
          </p:cNvSpPr>
          <p:nvPr>
            <p:ph type="body" idx="1"/>
          </p:nvPr>
        </p:nvSpPr>
        <p:spPr>
          <a:xfrm>
            <a:off x="699632" y="1267982"/>
            <a:ext cx="11111501" cy="5198477"/>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b="1" dirty="0"/>
              <a:t>RDD</a:t>
            </a:r>
            <a:r>
              <a:rPr lang="en-US" dirty="0"/>
              <a:t> (Resilient Distributed Dataset) is the fundamental unit of data in Spark</a:t>
            </a:r>
            <a:r>
              <a:rPr lang="en-US" b="1" dirty="0"/>
              <a:t>: </a:t>
            </a:r>
            <a:r>
              <a:rPr lang="en-US" dirty="0"/>
              <a:t>An </a:t>
            </a:r>
            <a:r>
              <a:rPr lang="en-US" i="1" dirty="0"/>
              <a:t>Immutable </a:t>
            </a:r>
            <a:r>
              <a:rPr lang="en-US" dirty="0"/>
              <a:t>collection of objects (or records, or elements) that can be operated on “in parallel” (</a:t>
            </a:r>
            <a:r>
              <a:rPr lang="en-US" dirty="0">
                <a:solidFill>
                  <a:srgbClr val="000000"/>
                </a:solidFill>
                <a:ea typeface="Arial"/>
                <a:cs typeface="Arial"/>
                <a:sym typeface="Arial"/>
              </a:rPr>
              <a:t>spread across a cluster)</a:t>
            </a:r>
            <a:endParaRPr lang="en-US" b="1" dirty="0"/>
          </a:p>
          <a:p>
            <a:pPr marL="0" indent="0">
              <a:lnSpc>
                <a:spcPct val="100000"/>
              </a:lnSpc>
              <a:spcBef>
                <a:spcPts val="400"/>
              </a:spcBef>
              <a:spcAft>
                <a:spcPts val="400"/>
              </a:spcAft>
              <a:buNone/>
            </a:pPr>
            <a:r>
              <a:rPr lang="en-US" b="1" dirty="0"/>
              <a:t>Resilient</a:t>
            </a:r>
            <a:r>
              <a:rPr lang="en-US" dirty="0"/>
              <a:t> -- if data in memory is lost, it can be recreated</a:t>
            </a:r>
          </a:p>
          <a:p>
            <a:pPr lvl="1">
              <a:lnSpc>
                <a:spcPct val="100000"/>
              </a:lnSpc>
              <a:spcBef>
                <a:spcPts val="400"/>
              </a:spcBef>
              <a:spcAft>
                <a:spcPts val="400"/>
              </a:spcAft>
            </a:pPr>
            <a:r>
              <a:rPr lang="en-US" sz="2533" dirty="0"/>
              <a:t>Recover from node failures</a:t>
            </a:r>
          </a:p>
          <a:p>
            <a:pPr lvl="1">
              <a:lnSpc>
                <a:spcPct val="100000"/>
              </a:lnSpc>
              <a:spcBef>
                <a:spcPts val="400"/>
              </a:spcBef>
              <a:spcAft>
                <a:spcPts val="400"/>
              </a:spcAft>
            </a:pPr>
            <a:r>
              <a:rPr lang="en-US" sz="2533" dirty="0">
                <a:solidFill>
                  <a:srgbClr val="FF0000"/>
                </a:solidFill>
              </a:rPr>
              <a:t>An RDD keeps its lineage information </a:t>
            </a:r>
            <a:r>
              <a:rPr lang="en-US" sz="2533" dirty="0">
                <a:solidFill>
                  <a:srgbClr val="FF0000"/>
                </a:solidFill>
                <a:sym typeface="Wingdings" panose="05000000000000000000" pitchFamily="2" charset="2"/>
              </a:rPr>
              <a:t></a:t>
            </a:r>
            <a:r>
              <a:rPr lang="en-US" sz="2533" dirty="0">
                <a:solidFill>
                  <a:srgbClr val="FF0000"/>
                </a:solidFill>
              </a:rPr>
              <a:t> it can be recreated from parent RDDs</a:t>
            </a:r>
          </a:p>
          <a:p>
            <a:pPr marL="0" indent="0">
              <a:lnSpc>
                <a:spcPct val="100000"/>
              </a:lnSpc>
              <a:spcBef>
                <a:spcPts val="400"/>
              </a:spcBef>
              <a:spcAft>
                <a:spcPts val="400"/>
              </a:spcAft>
              <a:buNone/>
            </a:pPr>
            <a:r>
              <a:rPr lang="en-US" b="1" dirty="0"/>
              <a:t>Distributed</a:t>
            </a:r>
            <a:r>
              <a:rPr lang="en-US" dirty="0"/>
              <a:t> -- processed across the cluster</a:t>
            </a:r>
          </a:p>
          <a:p>
            <a:pPr lvl="1">
              <a:lnSpc>
                <a:spcPct val="100000"/>
              </a:lnSpc>
              <a:spcBef>
                <a:spcPts val="400"/>
              </a:spcBef>
              <a:spcAft>
                <a:spcPts val="400"/>
              </a:spcAft>
            </a:pPr>
            <a:r>
              <a:rPr lang="en-US" sz="2533" dirty="0"/>
              <a:t>Each RDD is composed of one or more partitions </a:t>
            </a:r>
            <a:r>
              <a:rPr lang="en-US" sz="2533" dirty="0">
                <a:sym typeface="Wingdings" panose="05000000000000000000" pitchFamily="2" charset="2"/>
              </a:rPr>
              <a:t> (more partitions – more parallelism)</a:t>
            </a:r>
            <a:r>
              <a:rPr lang="en-US" sz="2533" dirty="0"/>
              <a:t> </a:t>
            </a:r>
          </a:p>
          <a:p>
            <a:pPr marL="0" indent="0">
              <a:lnSpc>
                <a:spcPct val="100000"/>
              </a:lnSpc>
              <a:spcBef>
                <a:spcPts val="400"/>
              </a:spcBef>
              <a:spcAft>
                <a:spcPts val="400"/>
              </a:spcAft>
              <a:buNone/>
            </a:pPr>
            <a:r>
              <a:rPr lang="en-US" b="1" dirty="0"/>
              <a:t>Dataset</a:t>
            </a:r>
            <a:r>
              <a:rPr lang="en-US" dirty="0"/>
              <a:t> -- initial data can come from a file or be created</a:t>
            </a:r>
          </a:p>
          <a:p>
            <a:endParaRPr lang="en-US" b="1"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15848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553211" y="614325"/>
            <a:ext cx="10786800" cy="58545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Today’s Topics</a:t>
            </a:r>
            <a:endParaRPr dirty="0">
              <a:solidFill>
                <a:srgbClr val="C00000"/>
              </a:solidFill>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a:t>
            </a:fld>
            <a:endParaRPr/>
          </a:p>
        </p:txBody>
      </p:sp>
      <p:sp>
        <p:nvSpPr>
          <p:cNvPr id="25" name="Line 2">
            <a:extLst>
              <a:ext uri="{FF2B5EF4-FFF2-40B4-BE49-F238E27FC236}">
                <a16:creationId xmlns:a16="http://schemas.microsoft.com/office/drawing/2014/main" id="{4324F6B8-7AF4-474A-83C6-951038B92EE5}"/>
              </a:ext>
            </a:extLst>
          </p:cNvPr>
          <p:cNvSpPr/>
          <p:nvPr/>
        </p:nvSpPr>
        <p:spPr>
          <a:xfrm>
            <a:off x="591999" y="135696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t>Motivation</a:t>
            </a:r>
          </a:p>
          <a:p>
            <a:pPr>
              <a:lnSpc>
                <a:spcPct val="100000"/>
              </a:lnSpc>
              <a:spcBef>
                <a:spcPts val="533"/>
              </a:spcBef>
              <a:spcAft>
                <a:spcPts val="533"/>
              </a:spcAft>
            </a:pPr>
            <a:r>
              <a:rPr lang="en-US" sz="3200" dirty="0"/>
              <a:t>Spark Basics</a:t>
            </a:r>
          </a:p>
          <a:p>
            <a:pPr>
              <a:lnSpc>
                <a:spcPct val="100000"/>
              </a:lnSpc>
              <a:spcBef>
                <a:spcPts val="533"/>
              </a:spcBef>
              <a:spcAft>
                <a:spcPts val="533"/>
              </a:spcAft>
            </a:pPr>
            <a:r>
              <a:rPr lang="en-US" sz="3200" dirty="0"/>
              <a:t>Spark Programming</a:t>
            </a:r>
          </a:p>
          <a:p>
            <a:pPr>
              <a:lnSpc>
                <a:spcPct val="100000"/>
              </a:lnSpc>
              <a:spcBef>
                <a:spcPts val="533"/>
              </a:spcBef>
              <a:spcAft>
                <a:spcPts val="533"/>
              </a:spcAft>
            </a:pPr>
            <a:endParaRPr lang="en-US" sz="3200" dirty="0"/>
          </a:p>
        </p:txBody>
      </p:sp>
    </p:spTree>
    <p:extLst>
      <p:ext uri="{BB962C8B-B14F-4D97-AF65-F5344CB8AC3E}">
        <p14:creationId xmlns:p14="http://schemas.microsoft.com/office/powerpoint/2010/main" val="1655247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30</a:t>
            </a:fld>
            <a:endParaRPr/>
          </a:p>
        </p:txBody>
      </p:sp>
      <p:sp>
        <p:nvSpPr>
          <p:cNvPr id="208" name="Shape 208"/>
          <p:cNvSpPr txBox="1">
            <a:spLocks noGrp="1"/>
          </p:cNvSpPr>
          <p:nvPr>
            <p:ph type="body" idx="1"/>
          </p:nvPr>
        </p:nvSpPr>
        <p:spPr>
          <a:xfrm>
            <a:off x="699632" y="1318788"/>
            <a:ext cx="10613827" cy="503131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b="1" dirty="0">
                <a:ea typeface="Arial"/>
                <a:cs typeface="Arial"/>
                <a:sym typeface="Arial"/>
              </a:rPr>
              <a:t>Key Idea</a:t>
            </a:r>
            <a:r>
              <a:rPr lang="en-US" sz="3200" dirty="0">
                <a:ea typeface="Arial"/>
                <a:cs typeface="Arial"/>
                <a:sym typeface="Arial"/>
              </a:rPr>
              <a:t>: Write applications in terms of transformations on distributed datasets</a:t>
            </a:r>
            <a:endParaRPr sz="3200" dirty="0">
              <a:ea typeface="Arial"/>
              <a:cs typeface="Arial"/>
              <a:sym typeface="Arial"/>
            </a:endParaRPr>
          </a:p>
          <a:p>
            <a:pPr lvl="1">
              <a:lnSpc>
                <a:spcPct val="100000"/>
              </a:lnSpc>
              <a:spcBef>
                <a:spcPts val="533"/>
              </a:spcBef>
              <a:spcAft>
                <a:spcPts val="533"/>
              </a:spcAft>
            </a:pPr>
            <a:r>
              <a:rPr lang="en-US" sz="2800" dirty="0">
                <a:solidFill>
                  <a:srgbClr val="000000"/>
                </a:solidFill>
                <a:ea typeface="Arial"/>
                <a:cs typeface="Arial"/>
                <a:sym typeface="Arial"/>
              </a:rPr>
              <a:t>Collections of objects spread across a </a:t>
            </a:r>
            <a:r>
              <a:rPr lang="en-US" sz="2800" dirty="0">
                <a:ea typeface="Arial"/>
                <a:cs typeface="Arial"/>
                <a:sym typeface="Arial"/>
              </a:rPr>
              <a:t>Memory caching layer(cluster) that stores data in a distributed, fault-tolerant cache</a:t>
            </a:r>
          </a:p>
          <a:p>
            <a:pPr lvl="1">
              <a:lnSpc>
                <a:spcPct val="100000"/>
              </a:lnSpc>
              <a:spcBef>
                <a:spcPts val="533"/>
              </a:spcBef>
              <a:spcAft>
                <a:spcPts val="533"/>
              </a:spcAft>
            </a:pPr>
            <a:r>
              <a:rPr lang="en-US" sz="2800" dirty="0">
                <a:ea typeface="Arial"/>
                <a:cs typeface="Arial"/>
                <a:sym typeface="Arial"/>
              </a:rPr>
              <a:t>Can fall back to disk when dataset does not fit in memory</a:t>
            </a:r>
          </a:p>
          <a:p>
            <a:pPr lvl="1">
              <a:lnSpc>
                <a:spcPct val="100000"/>
              </a:lnSpc>
              <a:spcBef>
                <a:spcPts val="533"/>
              </a:spcBef>
              <a:spcAft>
                <a:spcPts val="533"/>
              </a:spcAft>
            </a:pPr>
            <a:r>
              <a:rPr lang="en-US" sz="2800" dirty="0">
                <a:solidFill>
                  <a:srgbClr val="000000"/>
                </a:solidFill>
                <a:ea typeface="Arial"/>
                <a:cs typeface="Arial"/>
                <a:sym typeface="Arial"/>
              </a:rPr>
              <a:t>Built through parallel transformations (map, filter, </a:t>
            </a:r>
            <a:r>
              <a:rPr lang="en-US" sz="2800" dirty="0">
                <a:ea typeface="Arial"/>
                <a:cs typeface="Arial"/>
                <a:sym typeface="Arial"/>
              </a:rPr>
              <a:t>group-by, join, </a:t>
            </a:r>
            <a:r>
              <a:rPr lang="en-US" sz="2800" dirty="0" err="1">
                <a:solidFill>
                  <a:srgbClr val="000000"/>
                </a:solidFill>
                <a:ea typeface="Arial"/>
                <a:cs typeface="Arial"/>
                <a:sym typeface="Arial"/>
              </a:rPr>
              <a:t>etc</a:t>
            </a:r>
            <a:r>
              <a:rPr lang="en-US" sz="2800" dirty="0">
                <a:solidFill>
                  <a:srgbClr val="000000"/>
                </a:solidFill>
                <a:ea typeface="Arial"/>
                <a:cs typeface="Arial"/>
                <a:sym typeface="Arial"/>
              </a:rPr>
              <a:t>)</a:t>
            </a:r>
          </a:p>
          <a:p>
            <a:pPr lvl="1">
              <a:lnSpc>
                <a:spcPct val="100000"/>
              </a:lnSpc>
              <a:spcBef>
                <a:spcPts val="533"/>
              </a:spcBef>
              <a:spcAft>
                <a:spcPts val="533"/>
              </a:spcAft>
            </a:pPr>
            <a:r>
              <a:rPr lang="en-US" sz="2800" dirty="0">
                <a:solidFill>
                  <a:srgbClr val="000000"/>
                </a:solidFill>
                <a:ea typeface="Arial"/>
                <a:cs typeface="Arial"/>
                <a:sym typeface="Arial"/>
              </a:rPr>
              <a:t>Automatically rebuilt on failure</a:t>
            </a:r>
          </a:p>
          <a:p>
            <a:pPr lvl="1">
              <a:lnSpc>
                <a:spcPct val="100000"/>
              </a:lnSpc>
              <a:spcBef>
                <a:spcPts val="533"/>
              </a:spcBef>
              <a:spcAft>
                <a:spcPts val="533"/>
              </a:spcAft>
            </a:pPr>
            <a:r>
              <a:rPr lang="en-US" sz="2800" dirty="0">
                <a:solidFill>
                  <a:srgbClr val="000000"/>
                </a:solidFill>
                <a:ea typeface="Arial"/>
                <a:cs typeface="Arial"/>
                <a:sym typeface="Arial"/>
              </a:rPr>
              <a:t>Controllable persistence (e.g. caching in RAM)</a:t>
            </a:r>
            <a:endParaRPr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90193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 Immutability</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31</a:t>
            </a:fld>
            <a:endParaRPr/>
          </a:p>
        </p:txBody>
      </p:sp>
      <p:sp>
        <p:nvSpPr>
          <p:cNvPr id="208" name="Shape 208"/>
          <p:cNvSpPr txBox="1">
            <a:spLocks noGrp="1"/>
          </p:cNvSpPr>
          <p:nvPr>
            <p:ph type="body" idx="1"/>
          </p:nvPr>
        </p:nvSpPr>
        <p:spPr>
          <a:xfrm>
            <a:off x="699632" y="1398061"/>
            <a:ext cx="10786800" cy="4335791"/>
          </a:xfrm>
          <a:prstGeom prst="rect">
            <a:avLst/>
          </a:prstGeom>
          <a:noFill/>
          <a:ln>
            <a:noFill/>
          </a:ln>
        </p:spPr>
        <p:txBody>
          <a:bodyPr spcFirstLastPara="1" vert="horz" wrap="square" lIns="45700" tIns="45700" rIns="45700" bIns="45700" rtlCol="0" anchor="t" anchorCtr="0">
            <a:noAutofit/>
          </a:bodyPr>
          <a:lstStyle/>
          <a:p>
            <a:pPr marL="457189" lvl="1" indent="-457189">
              <a:lnSpc>
                <a:spcPct val="100000"/>
              </a:lnSpc>
              <a:spcBef>
                <a:spcPts val="533"/>
              </a:spcBef>
              <a:spcAft>
                <a:spcPts val="533"/>
              </a:spcAft>
            </a:pPr>
            <a:r>
              <a:rPr lang="en-US" sz="3200" dirty="0">
                <a:solidFill>
                  <a:srgbClr val="000000"/>
                </a:solidFill>
                <a:ea typeface="Arial"/>
                <a:cs typeface="Arial"/>
                <a:sym typeface="Arial"/>
              </a:rPr>
              <a:t>Immutability </a:t>
            </a:r>
            <a:r>
              <a:rPr lang="en-US" sz="3200" dirty="0">
                <a:solidFill>
                  <a:srgbClr val="000000"/>
                </a:solidFill>
                <a:ea typeface="Arial"/>
                <a:cs typeface="Arial"/>
                <a:sym typeface="Wingdings" panose="05000000000000000000" pitchFamily="2" charset="2"/>
              </a:rPr>
              <a:t> lineage information  can be recreated at any time  Fault-tolerance</a:t>
            </a:r>
            <a:endParaRPr lang="en-US" sz="3200" dirty="0">
              <a:ea typeface="Arial"/>
              <a:cs typeface="Arial"/>
              <a:sym typeface="Arial"/>
            </a:endParaRPr>
          </a:p>
          <a:p>
            <a:pPr marL="457189" lvl="1" indent="-457189">
              <a:lnSpc>
                <a:spcPct val="100000"/>
              </a:lnSpc>
              <a:spcBef>
                <a:spcPts val="533"/>
              </a:spcBef>
              <a:spcAft>
                <a:spcPts val="533"/>
              </a:spcAft>
            </a:pPr>
            <a:r>
              <a:rPr lang="en-US" sz="3200" dirty="0">
                <a:ea typeface="Arial"/>
                <a:cs typeface="Arial"/>
                <a:sym typeface="Arial"/>
              </a:rPr>
              <a:t>Avoids data inconsistency problems </a:t>
            </a:r>
            <a:r>
              <a:rPr lang="en-US" sz="3200" dirty="0">
                <a:ea typeface="Arial"/>
                <a:cs typeface="Arial"/>
                <a:sym typeface="Wingdings" panose="05000000000000000000" pitchFamily="2" charset="2"/>
              </a:rPr>
              <a:t> no simultaneous updates  Correctness</a:t>
            </a:r>
          </a:p>
          <a:p>
            <a:pPr marL="457189" lvl="1" indent="-457189">
              <a:lnSpc>
                <a:spcPct val="100000"/>
              </a:lnSpc>
              <a:spcBef>
                <a:spcPts val="533"/>
              </a:spcBef>
              <a:spcAft>
                <a:spcPts val="533"/>
              </a:spcAft>
            </a:pPr>
            <a:r>
              <a:rPr lang="en-US" sz="3200" dirty="0">
                <a:ea typeface="Arial"/>
                <a:cs typeface="Arial"/>
                <a:sym typeface="Wingdings" panose="05000000000000000000" pitchFamily="2" charset="2"/>
              </a:rPr>
              <a:t>Easily live in memory as on disk  Caching  Safe to share across processes/tasks  Improves performance</a:t>
            </a:r>
          </a:p>
          <a:p>
            <a:pPr marL="457189" lvl="1" indent="-457189">
              <a:lnSpc>
                <a:spcPct val="100000"/>
              </a:lnSpc>
              <a:spcBef>
                <a:spcPts val="533"/>
              </a:spcBef>
              <a:spcAft>
                <a:spcPts val="533"/>
              </a:spcAft>
            </a:pPr>
            <a:r>
              <a:rPr lang="en-US" sz="3200" dirty="0">
                <a:ea typeface="Arial"/>
                <a:cs typeface="Arial"/>
                <a:sym typeface="Wingdings" panose="05000000000000000000" pitchFamily="2" charset="2"/>
              </a:rPr>
              <a:t>Tradeoff: </a:t>
            </a:r>
            <a:r>
              <a:rPr lang="en-US" sz="2800" dirty="0">
                <a:ea typeface="Arial"/>
                <a:cs typeface="Arial"/>
                <a:sym typeface="Wingdings" panose="05000000000000000000" pitchFamily="2" charset="2"/>
              </a:rPr>
              <a:t>(</a:t>
            </a:r>
            <a:r>
              <a:rPr lang="en-US" sz="2800" b="1" dirty="0">
                <a:solidFill>
                  <a:srgbClr val="00B050"/>
                </a:solidFill>
                <a:ea typeface="Arial"/>
                <a:cs typeface="Arial"/>
                <a:sym typeface="Wingdings" panose="05000000000000000000" pitchFamily="2" charset="2"/>
              </a:rPr>
              <a:t>Fault-tolerance &amp; Correctness</a:t>
            </a:r>
            <a:r>
              <a:rPr lang="en-US" sz="2800" dirty="0">
                <a:ea typeface="Arial"/>
                <a:cs typeface="Arial"/>
                <a:sym typeface="Wingdings" panose="05000000000000000000" pitchFamily="2" charset="2"/>
              </a:rPr>
              <a:t>)  vs (</a:t>
            </a:r>
            <a:r>
              <a:rPr lang="en-US" sz="2800" b="1" dirty="0">
                <a:solidFill>
                  <a:srgbClr val="FF0000"/>
                </a:solidFill>
                <a:ea typeface="Arial"/>
                <a:cs typeface="Arial"/>
                <a:sym typeface="Wingdings" panose="05000000000000000000" pitchFamily="2" charset="2"/>
              </a:rPr>
              <a:t>Disk Memory &amp; CPU</a:t>
            </a:r>
            <a:r>
              <a:rPr lang="en-US" sz="2800" dirty="0">
                <a:ea typeface="Arial"/>
                <a:cs typeface="Arial"/>
                <a:sym typeface="Wingdings" panose="05000000000000000000" pitchFamily="2" charset="2"/>
              </a:rPr>
              <a:t>)</a:t>
            </a:r>
          </a:p>
          <a:p>
            <a:pPr marL="0" lvl="1" indent="0">
              <a:lnSpc>
                <a:spcPct val="100000"/>
              </a:lnSpc>
              <a:spcBef>
                <a:spcPts val="533"/>
              </a:spcBef>
              <a:spcAft>
                <a:spcPts val="533"/>
              </a:spcAft>
              <a:buNone/>
            </a:pPr>
            <a:endParaRPr lang="en-US"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948950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Creating a RDD</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32</a:t>
            </a:fld>
            <a:endParaRPr/>
          </a:p>
        </p:txBody>
      </p:sp>
      <p:sp>
        <p:nvSpPr>
          <p:cNvPr id="208" name="Shape 208"/>
          <p:cNvSpPr txBox="1">
            <a:spLocks noGrp="1"/>
          </p:cNvSpPr>
          <p:nvPr>
            <p:ph type="body" idx="1"/>
          </p:nvPr>
        </p:nvSpPr>
        <p:spPr>
          <a:xfrm>
            <a:off x="699632" y="1439390"/>
            <a:ext cx="10137701" cy="246922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dirty="0">
                <a:ea typeface="Arial"/>
                <a:cs typeface="Arial"/>
                <a:sym typeface="Arial"/>
              </a:rPr>
              <a:t>Three ways to create a RDD</a:t>
            </a:r>
            <a:endParaRPr sz="3200" dirty="0">
              <a:ea typeface="Arial"/>
              <a:cs typeface="Arial"/>
              <a:sym typeface="Arial"/>
            </a:endParaRPr>
          </a:p>
          <a:p>
            <a:pPr lvl="1">
              <a:lnSpc>
                <a:spcPct val="100000"/>
              </a:lnSpc>
              <a:spcBef>
                <a:spcPts val="533"/>
              </a:spcBef>
              <a:spcAft>
                <a:spcPts val="533"/>
              </a:spcAft>
            </a:pPr>
            <a:r>
              <a:rPr lang="en-US" sz="2800" dirty="0"/>
              <a:t>From a file or set of files</a:t>
            </a:r>
          </a:p>
          <a:p>
            <a:pPr lvl="1">
              <a:lnSpc>
                <a:spcPct val="100000"/>
              </a:lnSpc>
              <a:spcBef>
                <a:spcPts val="533"/>
              </a:spcBef>
              <a:spcAft>
                <a:spcPts val="533"/>
              </a:spcAft>
            </a:pPr>
            <a:r>
              <a:rPr lang="en-US" sz="2800" dirty="0"/>
              <a:t>From data in memory</a:t>
            </a:r>
          </a:p>
          <a:p>
            <a:pPr lvl="1">
              <a:lnSpc>
                <a:spcPct val="100000"/>
              </a:lnSpc>
              <a:spcBef>
                <a:spcPts val="533"/>
              </a:spcBef>
              <a:spcAft>
                <a:spcPts val="533"/>
              </a:spcAft>
            </a:pPr>
            <a:r>
              <a:rPr lang="en-US" sz="2800" dirty="0"/>
              <a:t>From another RDD</a:t>
            </a:r>
            <a:endParaRPr sz="3333"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90056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A File-based RDD</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33</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29A81812-6182-4FE5-8129-A1B15B5516B8}"/>
              </a:ext>
            </a:extLst>
          </p:cNvPr>
          <p:cNvPicPr>
            <a:picLocks noChangeAspect="1"/>
          </p:cNvPicPr>
          <p:nvPr/>
        </p:nvPicPr>
        <p:blipFill>
          <a:blip r:embed="rId3"/>
          <a:stretch>
            <a:fillRect/>
          </a:stretch>
        </p:blipFill>
        <p:spPr>
          <a:xfrm>
            <a:off x="1032389" y="1566617"/>
            <a:ext cx="10132204" cy="4535656"/>
          </a:xfrm>
          <a:prstGeom prst="rect">
            <a:avLst/>
          </a:prstGeom>
        </p:spPr>
      </p:pic>
    </p:spTree>
    <p:extLst>
      <p:ext uri="{BB962C8B-B14F-4D97-AF65-F5344CB8AC3E}">
        <p14:creationId xmlns:p14="http://schemas.microsoft.com/office/powerpoint/2010/main" val="809191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34</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dirty="0">
                <a:solidFill>
                  <a:schemeClr val="bg1">
                    <a:lumMod val="65000"/>
                  </a:schemeClr>
                </a:solidFill>
                <a:ea typeface="Arial"/>
                <a:cs typeface="Arial"/>
              </a:rPr>
              <a:t>Spark Context</a:t>
            </a:r>
          </a:p>
          <a:p>
            <a:pPr>
              <a:lnSpc>
                <a:spcPct val="115000"/>
              </a:lnSpc>
              <a:spcBef>
                <a:spcPts val="1400"/>
              </a:spcBef>
            </a:pPr>
            <a:r>
              <a:rPr lang="en-US" sz="2800" b="1" dirty="0">
                <a:solidFill>
                  <a:schemeClr val="bg1">
                    <a:lumMod val="65000"/>
                  </a:schemeClr>
                </a:solidFill>
                <a:ea typeface="Arial"/>
                <a:cs typeface="Arial"/>
              </a:rPr>
              <a:t>Resilient Distributed Data</a:t>
            </a:r>
          </a:p>
          <a:p>
            <a:pPr>
              <a:lnSpc>
                <a:spcPct val="115000"/>
              </a:lnSpc>
              <a:spcBef>
                <a:spcPts val="1400"/>
              </a:spcBef>
            </a:pPr>
            <a:r>
              <a:rPr lang="en-US" sz="2800" b="1" dirty="0">
                <a:ea typeface="Arial"/>
                <a:cs typeface="Arial"/>
              </a:rPr>
              <a:t>Transformations</a:t>
            </a:r>
          </a:p>
          <a:p>
            <a:pPr>
              <a:lnSpc>
                <a:spcPct val="115000"/>
              </a:lnSpc>
              <a:spcBef>
                <a:spcPts val="1400"/>
              </a:spcBef>
            </a:pPr>
            <a:r>
              <a:rPr lang="en-US" sz="2800" b="1"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7688230"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Tree>
    <p:extLst>
      <p:ext uri="{BB962C8B-B14F-4D97-AF65-F5344CB8AC3E}">
        <p14:creationId xmlns:p14="http://schemas.microsoft.com/office/powerpoint/2010/main" val="561825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Operations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35</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B023B0D-07B8-403D-9E03-2E72D427CFFB}"/>
              </a:ext>
            </a:extLst>
          </p:cNvPr>
          <p:cNvSpPr txBox="1">
            <a:spLocks/>
          </p:cNvSpPr>
          <p:nvPr/>
        </p:nvSpPr>
        <p:spPr>
          <a:xfrm>
            <a:off x="699632" y="1456710"/>
            <a:ext cx="5644341" cy="265550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533"/>
              </a:spcBef>
              <a:spcAft>
                <a:spcPts val="533"/>
              </a:spcAft>
              <a:buNone/>
            </a:pPr>
            <a:r>
              <a:rPr lang="en-US" sz="3200" dirty="0">
                <a:ea typeface="Arial"/>
                <a:cs typeface="Arial"/>
              </a:rPr>
              <a:t>Two types of operations</a:t>
            </a:r>
          </a:p>
          <a:p>
            <a:pPr marL="0" indent="0">
              <a:lnSpc>
                <a:spcPct val="100000"/>
              </a:lnSpc>
              <a:spcBef>
                <a:spcPts val="533"/>
              </a:spcBef>
              <a:spcAft>
                <a:spcPts val="533"/>
              </a:spcAft>
              <a:buNone/>
            </a:pPr>
            <a:r>
              <a:rPr lang="en-US" sz="3200" b="1" dirty="0">
                <a:ea typeface="Arial"/>
                <a:cs typeface="Arial"/>
              </a:rPr>
              <a:t>Transformations</a:t>
            </a:r>
            <a:r>
              <a:rPr lang="en-US" sz="3200" dirty="0">
                <a:ea typeface="Arial"/>
                <a:cs typeface="Arial"/>
              </a:rPr>
              <a:t>: Define a new RDD based on current RDD(s)</a:t>
            </a:r>
          </a:p>
          <a:p>
            <a:pPr marL="0" indent="0">
              <a:lnSpc>
                <a:spcPct val="100000"/>
              </a:lnSpc>
              <a:spcBef>
                <a:spcPts val="533"/>
              </a:spcBef>
              <a:spcAft>
                <a:spcPts val="533"/>
              </a:spcAft>
              <a:buNone/>
            </a:pPr>
            <a:r>
              <a:rPr lang="en-US" sz="3200" b="1" dirty="0">
                <a:ea typeface="Arial"/>
                <a:cs typeface="Arial"/>
              </a:rPr>
              <a:t>Actions</a:t>
            </a:r>
            <a:r>
              <a:rPr lang="en-US" sz="3200" dirty="0">
                <a:ea typeface="Arial"/>
                <a:cs typeface="Arial"/>
              </a:rPr>
              <a:t>: return values</a:t>
            </a:r>
          </a:p>
        </p:txBody>
      </p:sp>
      <p:pic>
        <p:nvPicPr>
          <p:cNvPr id="3" name="Picture 2">
            <a:extLst>
              <a:ext uri="{FF2B5EF4-FFF2-40B4-BE49-F238E27FC236}">
                <a16:creationId xmlns:a16="http://schemas.microsoft.com/office/drawing/2014/main" id="{421CF4FF-3587-44ED-A8F7-FD90C86CD2C1}"/>
              </a:ext>
            </a:extLst>
          </p:cNvPr>
          <p:cNvPicPr>
            <a:picLocks noChangeAspect="1"/>
          </p:cNvPicPr>
          <p:nvPr/>
        </p:nvPicPr>
        <p:blipFill>
          <a:blip r:embed="rId3"/>
          <a:stretch>
            <a:fillRect/>
          </a:stretch>
        </p:blipFill>
        <p:spPr>
          <a:xfrm>
            <a:off x="6986893" y="1456709"/>
            <a:ext cx="3773136" cy="1309172"/>
          </a:xfrm>
          <a:prstGeom prst="rect">
            <a:avLst/>
          </a:prstGeom>
        </p:spPr>
      </p:pic>
      <p:pic>
        <p:nvPicPr>
          <p:cNvPr id="4" name="Picture 3">
            <a:extLst>
              <a:ext uri="{FF2B5EF4-FFF2-40B4-BE49-F238E27FC236}">
                <a16:creationId xmlns:a16="http://schemas.microsoft.com/office/drawing/2014/main" id="{913691FA-EB41-496E-87DC-55677BE10E0C}"/>
              </a:ext>
            </a:extLst>
          </p:cNvPr>
          <p:cNvPicPr>
            <a:picLocks noChangeAspect="1"/>
          </p:cNvPicPr>
          <p:nvPr/>
        </p:nvPicPr>
        <p:blipFill>
          <a:blip r:embed="rId4"/>
          <a:stretch>
            <a:fillRect/>
          </a:stretch>
        </p:blipFill>
        <p:spPr>
          <a:xfrm>
            <a:off x="7131545" y="2970351"/>
            <a:ext cx="3083084" cy="1309172"/>
          </a:xfrm>
          <a:prstGeom prst="rect">
            <a:avLst/>
          </a:prstGeom>
        </p:spPr>
      </p:pic>
      <p:pic>
        <p:nvPicPr>
          <p:cNvPr id="10" name="Picture 9">
            <a:extLst>
              <a:ext uri="{FF2B5EF4-FFF2-40B4-BE49-F238E27FC236}">
                <a16:creationId xmlns:a16="http://schemas.microsoft.com/office/drawing/2014/main" id="{3E08546E-55DD-44A0-868C-22F2E2874E81}"/>
              </a:ext>
            </a:extLst>
          </p:cNvPr>
          <p:cNvPicPr>
            <a:picLocks noChangeAspect="1"/>
          </p:cNvPicPr>
          <p:nvPr/>
        </p:nvPicPr>
        <p:blipFill>
          <a:blip r:embed="rId5"/>
          <a:stretch>
            <a:fillRect/>
          </a:stretch>
        </p:blipFill>
        <p:spPr>
          <a:xfrm>
            <a:off x="2922533" y="4471979"/>
            <a:ext cx="4891473" cy="1858624"/>
          </a:xfrm>
          <a:prstGeom prst="rect">
            <a:avLst/>
          </a:prstGeom>
        </p:spPr>
      </p:pic>
    </p:spTree>
    <p:extLst>
      <p:ext uri="{BB962C8B-B14F-4D97-AF65-F5344CB8AC3E}">
        <p14:creationId xmlns:p14="http://schemas.microsoft.com/office/powerpoint/2010/main" val="3031312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84270" y="336614"/>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Transformations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36</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CD92E4FA-DA96-4B69-ABCE-5073EAF83493}"/>
              </a:ext>
            </a:extLst>
          </p:cNvPr>
          <p:cNvSpPr txBox="1">
            <a:spLocks/>
          </p:cNvSpPr>
          <p:nvPr/>
        </p:nvSpPr>
        <p:spPr>
          <a:xfrm>
            <a:off x="699632" y="1338629"/>
            <a:ext cx="10461992" cy="460731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t>Set of operations on a RDD that define how they should be transformed</a:t>
            </a:r>
          </a:p>
          <a:p>
            <a:pPr>
              <a:lnSpc>
                <a:spcPct val="100000"/>
              </a:lnSpc>
              <a:spcBef>
                <a:spcPts val="533"/>
              </a:spcBef>
              <a:spcAft>
                <a:spcPts val="533"/>
              </a:spcAft>
            </a:pPr>
            <a:r>
              <a:rPr lang="en-US" sz="3200" dirty="0"/>
              <a:t>As in relational algebra, the application of a transformation to an RDD yields a new RDD (because RDD are immutable)</a:t>
            </a:r>
          </a:p>
          <a:p>
            <a:pPr>
              <a:lnSpc>
                <a:spcPct val="100000"/>
              </a:lnSpc>
              <a:spcBef>
                <a:spcPts val="533"/>
              </a:spcBef>
              <a:spcAft>
                <a:spcPts val="533"/>
              </a:spcAft>
            </a:pPr>
            <a:r>
              <a:rPr lang="en-US" sz="3200" dirty="0"/>
              <a:t>Transformations are lazily evaluated, which allow for optimizations to take place before execution</a:t>
            </a:r>
            <a:endParaRPr lang="en-US" sz="3200" dirty="0">
              <a:ea typeface="Arial"/>
              <a:cs typeface="Arial"/>
            </a:endParaRPr>
          </a:p>
          <a:p>
            <a:pPr>
              <a:lnSpc>
                <a:spcPct val="100000"/>
              </a:lnSpc>
              <a:spcBef>
                <a:spcPts val="533"/>
              </a:spcBef>
              <a:spcAft>
                <a:spcPts val="533"/>
              </a:spcAft>
            </a:pPr>
            <a:r>
              <a:rPr lang="en-US" sz="3200" dirty="0">
                <a:ea typeface="Arial"/>
                <a:cs typeface="Arial"/>
              </a:rPr>
              <a:t>Examples: </a:t>
            </a:r>
            <a:r>
              <a:rPr lang="en-US" sz="3200" dirty="0"/>
              <a:t>map(), filter(), </a:t>
            </a:r>
            <a:r>
              <a:rPr lang="en-US" sz="3200" dirty="0" err="1"/>
              <a:t>groupByKey</a:t>
            </a:r>
            <a:r>
              <a:rPr lang="en-US" sz="3200" dirty="0"/>
              <a:t>(), </a:t>
            </a:r>
            <a:r>
              <a:rPr lang="en-US" sz="3200" dirty="0" err="1"/>
              <a:t>sortByKey</a:t>
            </a:r>
            <a:r>
              <a:rPr lang="en-US" sz="3200" dirty="0"/>
              <a:t>(), etc.</a:t>
            </a:r>
          </a:p>
        </p:txBody>
      </p:sp>
    </p:spTree>
    <p:extLst>
      <p:ext uri="{BB962C8B-B14F-4D97-AF65-F5344CB8AC3E}">
        <p14:creationId xmlns:p14="http://schemas.microsoft.com/office/powerpoint/2010/main" val="944845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57894" y="229373"/>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Example: map and filter Transformations</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37</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0AF3DCCD-7638-42BA-96A0-AE314EDCF616}"/>
              </a:ext>
            </a:extLst>
          </p:cNvPr>
          <p:cNvPicPr>
            <a:picLocks noChangeAspect="1"/>
          </p:cNvPicPr>
          <p:nvPr/>
        </p:nvPicPr>
        <p:blipFill>
          <a:blip r:embed="rId3"/>
          <a:stretch>
            <a:fillRect/>
          </a:stretch>
        </p:blipFill>
        <p:spPr>
          <a:xfrm>
            <a:off x="1742215" y="1401092"/>
            <a:ext cx="8236832" cy="4901553"/>
          </a:xfrm>
          <a:prstGeom prst="rect">
            <a:avLst/>
          </a:prstGeom>
        </p:spPr>
      </p:pic>
    </p:spTree>
    <p:extLst>
      <p:ext uri="{BB962C8B-B14F-4D97-AF65-F5344CB8AC3E}">
        <p14:creationId xmlns:p14="http://schemas.microsoft.com/office/powerpoint/2010/main" val="1454114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0309" y="336614"/>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Actions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38</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CD92E4FA-DA96-4B69-ABCE-5073EAF83493}"/>
              </a:ext>
            </a:extLst>
          </p:cNvPr>
          <p:cNvSpPr txBox="1">
            <a:spLocks/>
          </p:cNvSpPr>
          <p:nvPr/>
        </p:nvSpPr>
        <p:spPr>
          <a:xfrm>
            <a:off x="699632" y="1338629"/>
            <a:ext cx="10786800" cy="513207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933" dirty="0"/>
              <a:t>Apply transformation chains on RDDs, eventually performing some additional operations (e.g., counting)</a:t>
            </a:r>
          </a:p>
          <a:p>
            <a:r>
              <a:rPr lang="en-US" sz="2933" dirty="0"/>
              <a:t>Some actions only store data to an external data source (e.g. HDFS), others fetch data from the RDD (and its transformation chain) upon which the action is applied, and convey it to the driver</a:t>
            </a:r>
          </a:p>
          <a:p>
            <a:r>
              <a:rPr lang="en-US" sz="2933" dirty="0">
                <a:ea typeface="Arial"/>
                <a:cs typeface="Arial"/>
              </a:rPr>
              <a:t>Some common actions</a:t>
            </a:r>
          </a:p>
          <a:p>
            <a:pPr lvl="1">
              <a:buSzPct val="60000"/>
              <a:buFont typeface="Wingdings" panose="05000000000000000000" pitchFamily="2" charset="2"/>
              <a:buChar char="Ø"/>
            </a:pPr>
            <a:r>
              <a:rPr lang="en-US" sz="2800" dirty="0"/>
              <a:t>count() – return the number of elements</a:t>
            </a:r>
          </a:p>
          <a:p>
            <a:pPr lvl="1">
              <a:buSzPct val="60000"/>
              <a:buFont typeface="Wingdings" panose="05000000000000000000" pitchFamily="2" charset="2"/>
              <a:buChar char="Ø"/>
            </a:pPr>
            <a:r>
              <a:rPr lang="en-US" sz="2800" dirty="0"/>
              <a:t>take(</a:t>
            </a:r>
            <a:r>
              <a:rPr lang="en-US" sz="2800" i="1" dirty="0"/>
              <a:t>n</a:t>
            </a:r>
            <a:r>
              <a:rPr lang="en-US" sz="2800" dirty="0"/>
              <a:t>) – return an array of the first </a:t>
            </a:r>
            <a:r>
              <a:rPr lang="en-US" sz="2800" i="1" dirty="0"/>
              <a:t>n </a:t>
            </a:r>
            <a:r>
              <a:rPr lang="en-US" sz="2800" dirty="0"/>
              <a:t>elements</a:t>
            </a:r>
          </a:p>
          <a:p>
            <a:pPr lvl="1">
              <a:buSzPct val="60000"/>
              <a:buFont typeface="Wingdings" panose="05000000000000000000" pitchFamily="2" charset="2"/>
              <a:buChar char="Ø"/>
            </a:pPr>
            <a:r>
              <a:rPr lang="en-US" sz="2800" dirty="0"/>
              <a:t>collect()– return an array of all elements</a:t>
            </a:r>
          </a:p>
          <a:p>
            <a:pPr lvl="1">
              <a:buSzPct val="60000"/>
              <a:buFont typeface="Wingdings" panose="05000000000000000000" pitchFamily="2" charset="2"/>
              <a:buChar char="Ø"/>
            </a:pPr>
            <a:r>
              <a:rPr lang="en-US" sz="2800" dirty="0" err="1"/>
              <a:t>saveAsTextFile</a:t>
            </a:r>
            <a:r>
              <a:rPr lang="en-US" sz="2800" dirty="0"/>
              <a:t>(</a:t>
            </a:r>
            <a:r>
              <a:rPr lang="en-US" sz="2800" i="1" dirty="0"/>
              <a:t>file</a:t>
            </a:r>
            <a:r>
              <a:rPr lang="en-US" sz="2800" dirty="0"/>
              <a:t>) – save to text file(s)</a:t>
            </a:r>
            <a:endParaRPr lang="en-US" sz="2800" dirty="0">
              <a:ea typeface="Arial"/>
              <a:cs typeface="Arial"/>
            </a:endParaRPr>
          </a:p>
          <a:p>
            <a:endParaRPr lang="en-US" sz="2933" dirty="0">
              <a:ea typeface="Arial"/>
              <a:cs typeface="Arial"/>
            </a:endParaRPr>
          </a:p>
        </p:txBody>
      </p:sp>
    </p:spTree>
    <p:extLst>
      <p:ext uri="{BB962C8B-B14F-4D97-AF65-F5344CB8AC3E}">
        <p14:creationId xmlns:p14="http://schemas.microsoft.com/office/powerpoint/2010/main" val="2240170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79322" y="34288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(1)</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39</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BA221E2E-2D3E-4BA0-9565-F9281C8BB92B}"/>
              </a:ext>
            </a:extLst>
          </p:cNvPr>
          <p:cNvPicPr>
            <a:picLocks noChangeAspect="1"/>
          </p:cNvPicPr>
          <p:nvPr/>
        </p:nvPicPr>
        <p:blipFill>
          <a:blip r:embed="rId3"/>
          <a:stretch>
            <a:fillRect/>
          </a:stretch>
        </p:blipFill>
        <p:spPr>
          <a:xfrm>
            <a:off x="7749111" y="1562244"/>
            <a:ext cx="3250164" cy="1356528"/>
          </a:xfrm>
          <a:prstGeom prst="rect">
            <a:avLst/>
          </a:prstGeom>
        </p:spPr>
      </p:pic>
      <p:pic>
        <p:nvPicPr>
          <p:cNvPr id="4" name="Picture 3">
            <a:extLst>
              <a:ext uri="{FF2B5EF4-FFF2-40B4-BE49-F238E27FC236}">
                <a16:creationId xmlns:a16="http://schemas.microsoft.com/office/drawing/2014/main" id="{BA9B083B-062C-4F4A-8E2F-269218824AFF}"/>
              </a:ext>
            </a:extLst>
          </p:cNvPr>
          <p:cNvPicPr>
            <a:picLocks noChangeAspect="1"/>
          </p:cNvPicPr>
          <p:nvPr/>
        </p:nvPicPr>
        <p:blipFill>
          <a:blip r:embed="rId4"/>
          <a:stretch>
            <a:fillRect/>
          </a:stretch>
        </p:blipFill>
        <p:spPr>
          <a:xfrm>
            <a:off x="779322" y="2918773"/>
            <a:ext cx="4594225" cy="2349751"/>
          </a:xfrm>
          <a:prstGeom prst="rect">
            <a:avLst/>
          </a:prstGeom>
        </p:spPr>
      </p:pic>
    </p:spTree>
    <p:extLst>
      <p:ext uri="{BB962C8B-B14F-4D97-AF65-F5344CB8AC3E}">
        <p14:creationId xmlns:p14="http://schemas.microsoft.com/office/powerpoint/2010/main" val="51196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94351" y="324296"/>
            <a:ext cx="10786800" cy="79552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History of Hadoop and Spark</a:t>
            </a:r>
            <a:endParaRPr dirty="0">
              <a:solidFill>
                <a:srgbClr val="C00000"/>
              </a:solidFill>
              <a:ea typeface="Arial"/>
              <a:cs typeface="Arial"/>
              <a:sym typeface="Arial"/>
            </a:endParaRPr>
          </a:p>
        </p:txBody>
      </p:sp>
      <p:sp>
        <p:nvSpPr>
          <p:cNvPr id="115" name="Shape 11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a:t>
            </a:fld>
            <a:endParaRPr/>
          </a:p>
        </p:txBody>
      </p:sp>
      <p:sp>
        <p:nvSpPr>
          <p:cNvPr id="46" name="Line 2">
            <a:extLst>
              <a:ext uri="{FF2B5EF4-FFF2-40B4-BE49-F238E27FC236}">
                <a16:creationId xmlns:a16="http://schemas.microsoft.com/office/drawing/2014/main" id="{B21B9ACE-3206-4D32-A621-EB1C055E02B2}"/>
              </a:ext>
            </a:extLst>
          </p:cNvPr>
          <p:cNvSpPr/>
          <p:nvPr/>
        </p:nvSpPr>
        <p:spPr>
          <a:xfrm>
            <a:off x="600041" y="1119824"/>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11" name="Picture 10">
            <a:extLst>
              <a:ext uri="{FF2B5EF4-FFF2-40B4-BE49-F238E27FC236}">
                <a16:creationId xmlns:a16="http://schemas.microsoft.com/office/drawing/2014/main" id="{9F522C6E-10CD-4E51-AC5F-BEFF5FC644F3}"/>
              </a:ext>
            </a:extLst>
          </p:cNvPr>
          <p:cNvPicPr>
            <a:picLocks noChangeAspect="1"/>
          </p:cNvPicPr>
          <p:nvPr/>
        </p:nvPicPr>
        <p:blipFill>
          <a:blip r:embed="rId3"/>
          <a:stretch>
            <a:fillRect/>
          </a:stretch>
        </p:blipFill>
        <p:spPr>
          <a:xfrm>
            <a:off x="1353321" y="1762640"/>
            <a:ext cx="9485359" cy="3829232"/>
          </a:xfrm>
          <a:prstGeom prst="rect">
            <a:avLst/>
          </a:prstGeom>
        </p:spPr>
      </p:pic>
    </p:spTree>
    <p:extLst>
      <p:ext uri="{BB962C8B-B14F-4D97-AF65-F5344CB8AC3E}">
        <p14:creationId xmlns:p14="http://schemas.microsoft.com/office/powerpoint/2010/main" val="93983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87555" y="346698"/>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(2)</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40</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5" name="Picture 4">
            <a:extLst>
              <a:ext uri="{FF2B5EF4-FFF2-40B4-BE49-F238E27FC236}">
                <a16:creationId xmlns:a16="http://schemas.microsoft.com/office/drawing/2014/main" id="{497BA67D-779B-438E-B47F-5E90515AE213}"/>
              </a:ext>
            </a:extLst>
          </p:cNvPr>
          <p:cNvPicPr>
            <a:picLocks noChangeAspect="1"/>
          </p:cNvPicPr>
          <p:nvPr/>
        </p:nvPicPr>
        <p:blipFill>
          <a:blip r:embed="rId3"/>
          <a:stretch>
            <a:fillRect/>
          </a:stretch>
        </p:blipFill>
        <p:spPr>
          <a:xfrm>
            <a:off x="8267682" y="1934976"/>
            <a:ext cx="2569652" cy="2057251"/>
          </a:xfrm>
          <a:prstGeom prst="rect">
            <a:avLst/>
          </a:prstGeom>
        </p:spPr>
      </p:pic>
      <p:pic>
        <p:nvPicPr>
          <p:cNvPr id="8" name="Picture 7">
            <a:extLst>
              <a:ext uri="{FF2B5EF4-FFF2-40B4-BE49-F238E27FC236}">
                <a16:creationId xmlns:a16="http://schemas.microsoft.com/office/drawing/2014/main" id="{588FD881-1AD7-4047-AE0A-625655847374}"/>
              </a:ext>
            </a:extLst>
          </p:cNvPr>
          <p:cNvPicPr>
            <a:picLocks noChangeAspect="1"/>
          </p:cNvPicPr>
          <p:nvPr/>
        </p:nvPicPr>
        <p:blipFill>
          <a:blip r:embed="rId4"/>
          <a:stretch>
            <a:fillRect/>
          </a:stretch>
        </p:blipFill>
        <p:spPr>
          <a:xfrm>
            <a:off x="680395" y="2963601"/>
            <a:ext cx="4516357" cy="2213251"/>
          </a:xfrm>
          <a:prstGeom prst="rect">
            <a:avLst/>
          </a:prstGeom>
        </p:spPr>
      </p:pic>
    </p:spTree>
    <p:extLst>
      <p:ext uri="{BB962C8B-B14F-4D97-AF65-F5344CB8AC3E}">
        <p14:creationId xmlns:p14="http://schemas.microsoft.com/office/powerpoint/2010/main" val="478010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1517" y="30745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(3)</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41</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16F4647B-C739-42CC-8349-1DBFA8E67529}"/>
              </a:ext>
            </a:extLst>
          </p:cNvPr>
          <p:cNvPicPr>
            <a:picLocks noChangeAspect="1"/>
          </p:cNvPicPr>
          <p:nvPr/>
        </p:nvPicPr>
        <p:blipFill>
          <a:blip r:embed="rId3"/>
          <a:stretch>
            <a:fillRect/>
          </a:stretch>
        </p:blipFill>
        <p:spPr>
          <a:xfrm>
            <a:off x="8306616" y="1633105"/>
            <a:ext cx="2530717" cy="3178500"/>
          </a:xfrm>
          <a:prstGeom prst="rect">
            <a:avLst/>
          </a:prstGeom>
        </p:spPr>
      </p:pic>
      <p:pic>
        <p:nvPicPr>
          <p:cNvPr id="3" name="Picture 2">
            <a:extLst>
              <a:ext uri="{FF2B5EF4-FFF2-40B4-BE49-F238E27FC236}">
                <a16:creationId xmlns:a16="http://schemas.microsoft.com/office/drawing/2014/main" id="{E63D7E5F-7729-4916-8318-4FB885168CA1}"/>
              </a:ext>
            </a:extLst>
          </p:cNvPr>
          <p:cNvPicPr>
            <a:picLocks noChangeAspect="1"/>
          </p:cNvPicPr>
          <p:nvPr/>
        </p:nvPicPr>
        <p:blipFill>
          <a:blip r:embed="rId4"/>
          <a:stretch>
            <a:fillRect/>
          </a:stretch>
        </p:blipFill>
        <p:spPr>
          <a:xfrm>
            <a:off x="699633" y="2748367"/>
            <a:ext cx="4817764" cy="2381757"/>
          </a:xfrm>
          <a:prstGeom prst="rect">
            <a:avLst/>
          </a:prstGeom>
        </p:spPr>
      </p:pic>
    </p:spTree>
    <p:extLst>
      <p:ext uri="{BB962C8B-B14F-4D97-AF65-F5344CB8AC3E}">
        <p14:creationId xmlns:p14="http://schemas.microsoft.com/office/powerpoint/2010/main" val="225392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(4)</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42</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4" name="Picture 3">
            <a:extLst>
              <a:ext uri="{FF2B5EF4-FFF2-40B4-BE49-F238E27FC236}">
                <a16:creationId xmlns:a16="http://schemas.microsoft.com/office/drawing/2014/main" id="{4914CBAA-71B1-47D1-A024-4C3B78A285FB}"/>
              </a:ext>
            </a:extLst>
          </p:cNvPr>
          <p:cNvPicPr>
            <a:picLocks noChangeAspect="1"/>
          </p:cNvPicPr>
          <p:nvPr/>
        </p:nvPicPr>
        <p:blipFill>
          <a:blip r:embed="rId3"/>
          <a:stretch>
            <a:fillRect/>
          </a:stretch>
        </p:blipFill>
        <p:spPr>
          <a:xfrm>
            <a:off x="8034821" y="1649497"/>
            <a:ext cx="2569652" cy="4163251"/>
          </a:xfrm>
          <a:prstGeom prst="rect">
            <a:avLst/>
          </a:prstGeom>
        </p:spPr>
      </p:pic>
      <p:pic>
        <p:nvPicPr>
          <p:cNvPr id="5" name="Picture 4">
            <a:extLst>
              <a:ext uri="{FF2B5EF4-FFF2-40B4-BE49-F238E27FC236}">
                <a16:creationId xmlns:a16="http://schemas.microsoft.com/office/drawing/2014/main" id="{78A607F3-429E-47CA-AC03-617029732C26}"/>
              </a:ext>
            </a:extLst>
          </p:cNvPr>
          <p:cNvPicPr>
            <a:picLocks noChangeAspect="1"/>
          </p:cNvPicPr>
          <p:nvPr/>
        </p:nvPicPr>
        <p:blipFill>
          <a:blip r:embed="rId4"/>
          <a:stretch>
            <a:fillRect/>
          </a:stretch>
        </p:blipFill>
        <p:spPr>
          <a:xfrm>
            <a:off x="699633" y="2955442"/>
            <a:ext cx="4594225" cy="2242500"/>
          </a:xfrm>
          <a:prstGeom prst="rect">
            <a:avLst/>
          </a:prstGeom>
        </p:spPr>
      </p:pic>
    </p:spTree>
    <p:extLst>
      <p:ext uri="{BB962C8B-B14F-4D97-AF65-F5344CB8AC3E}">
        <p14:creationId xmlns:p14="http://schemas.microsoft.com/office/powerpoint/2010/main" val="3662323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96348" y="407442"/>
            <a:ext cx="10786800" cy="65550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(5)</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43</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79F29171-9BCF-41CF-BC4A-55FAA750B225}"/>
              </a:ext>
            </a:extLst>
          </p:cNvPr>
          <p:cNvPicPr>
            <a:picLocks noChangeAspect="1"/>
          </p:cNvPicPr>
          <p:nvPr/>
        </p:nvPicPr>
        <p:blipFill>
          <a:blip r:embed="rId3"/>
          <a:stretch>
            <a:fillRect/>
          </a:stretch>
        </p:blipFill>
        <p:spPr>
          <a:xfrm>
            <a:off x="8267682" y="1591945"/>
            <a:ext cx="2569652" cy="4485000"/>
          </a:xfrm>
          <a:prstGeom prst="rect">
            <a:avLst/>
          </a:prstGeom>
        </p:spPr>
      </p:pic>
      <p:pic>
        <p:nvPicPr>
          <p:cNvPr id="3" name="Picture 2">
            <a:extLst>
              <a:ext uri="{FF2B5EF4-FFF2-40B4-BE49-F238E27FC236}">
                <a16:creationId xmlns:a16="http://schemas.microsoft.com/office/drawing/2014/main" id="{935C86D8-FFFE-47BB-B185-61FAFF425D61}"/>
              </a:ext>
            </a:extLst>
          </p:cNvPr>
          <p:cNvPicPr>
            <a:picLocks noChangeAspect="1"/>
          </p:cNvPicPr>
          <p:nvPr/>
        </p:nvPicPr>
        <p:blipFill>
          <a:blip r:embed="rId4"/>
          <a:stretch>
            <a:fillRect/>
          </a:stretch>
        </p:blipFill>
        <p:spPr>
          <a:xfrm>
            <a:off x="707562" y="2748365"/>
            <a:ext cx="4555292" cy="2213251"/>
          </a:xfrm>
          <a:prstGeom prst="rect">
            <a:avLst/>
          </a:prstGeom>
        </p:spPr>
      </p:pic>
    </p:spTree>
    <p:extLst>
      <p:ext uri="{BB962C8B-B14F-4D97-AF65-F5344CB8AC3E}">
        <p14:creationId xmlns:p14="http://schemas.microsoft.com/office/powerpoint/2010/main" val="8746236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11274" y="390684"/>
            <a:ext cx="10786800" cy="695137"/>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Log Mining</a:t>
            </a:r>
            <a:endParaRPr dirty="0">
              <a:solidFill>
                <a:srgbClr val="C00000"/>
              </a:solidFill>
              <a:ea typeface="Arial"/>
              <a:cs typeface="Arial"/>
              <a:sym typeface="Arial"/>
            </a:endParaRPr>
          </a:p>
        </p:txBody>
      </p:sp>
      <p:sp>
        <p:nvSpPr>
          <p:cNvPr id="231" name="Shape 23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44</a:t>
            </a:fld>
            <a:endParaRPr/>
          </a:p>
        </p:txBody>
      </p:sp>
      <p:sp>
        <p:nvSpPr>
          <p:cNvPr id="232" name="Shape 232"/>
          <p:cNvSpPr txBox="1">
            <a:spLocks noGrp="1"/>
          </p:cNvSpPr>
          <p:nvPr>
            <p:ph type="body" idx="1"/>
          </p:nvPr>
        </p:nvSpPr>
        <p:spPr>
          <a:xfrm>
            <a:off x="742933" y="1297313"/>
            <a:ext cx="11068200" cy="4750408"/>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sz="3067" dirty="0">
                <a:ea typeface="Arial"/>
                <a:cs typeface="Arial"/>
                <a:sym typeface="Arial"/>
              </a:rPr>
              <a:t>Load error messages from a log into memory, then interactively search for various patterns:</a:t>
            </a:r>
          </a:p>
          <a:p>
            <a:pPr marL="0" indent="0">
              <a:lnSpc>
                <a:spcPct val="100000"/>
              </a:lnSpc>
              <a:spcBef>
                <a:spcPts val="400"/>
              </a:spcBef>
              <a:spcAft>
                <a:spcPts val="400"/>
              </a:spcAft>
              <a:buNone/>
            </a:pPr>
            <a:endParaRPr dirty="0">
              <a:ea typeface="Arial"/>
              <a:cs typeface="Arial"/>
              <a:sym typeface="Arial"/>
            </a:endParaRPr>
          </a:p>
          <a:p>
            <a:pPr marL="0" indent="0">
              <a:lnSpc>
                <a:spcPct val="100000"/>
              </a:lnSpc>
              <a:spcBef>
                <a:spcPts val="400"/>
              </a:spcBef>
              <a:spcAft>
                <a:spcPts val="400"/>
              </a:spcAft>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lines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spark.textFile</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hdfs</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  </a:t>
            </a:r>
            <a:r>
              <a:rPr lang="en-US" sz="2133" dirty="0">
                <a:solidFill>
                  <a:srgbClr val="000000"/>
                </a:solidFill>
                <a:latin typeface="Courier New" panose="02070309020205020404" pitchFamily="49" charset="0"/>
                <a:ea typeface="Courier New"/>
                <a:cs typeface="Courier New" panose="02070309020205020404" pitchFamily="49" charset="0"/>
                <a:sym typeface="Wingdings" panose="05000000000000000000" pitchFamily="2" charset="2"/>
              </a:rPr>
              <a:t> </a:t>
            </a:r>
            <a:r>
              <a:rPr lang="en-US" sz="2133" dirty="0" err="1">
                <a:solidFill>
                  <a:srgbClr val="FF0000"/>
                </a:solidFill>
                <a:latin typeface="Courier New" panose="02070309020205020404" pitchFamily="49" charset="0"/>
                <a:ea typeface="Courier New"/>
                <a:cs typeface="Courier New" panose="02070309020205020404" pitchFamily="49" charset="0"/>
                <a:sym typeface="Wingdings" panose="05000000000000000000" pitchFamily="2" charset="2"/>
              </a:rPr>
              <a:t>HadoopRDD</a:t>
            </a:r>
            <a:endParaRPr sz="2133" dirty="0">
              <a:solidFill>
                <a:srgbClr val="FF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Clr>
                <a:schemeClr val="dk1"/>
              </a:buClr>
              <a:buSzPts val="1100"/>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errors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lines.filter</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s.startswith</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(“ERROR”)) </a:t>
            </a:r>
            <a:r>
              <a:rPr lang="en-US" sz="2133" dirty="0" err="1">
                <a:solidFill>
                  <a:srgbClr val="FF0000"/>
                </a:solidFill>
                <a:latin typeface="Courier New" panose="02070309020205020404" pitchFamily="49" charset="0"/>
                <a:ea typeface="Courier New"/>
                <a:cs typeface="Courier New" panose="02070309020205020404" pitchFamily="49" charset="0"/>
                <a:sym typeface="Wingdings" panose="05000000000000000000" pitchFamily="2" charset="2"/>
              </a:rPr>
              <a:t>FilteredRDD</a:t>
            </a:r>
            <a:endParaRPr sz="2133" dirty="0">
              <a:solidFill>
                <a:srgbClr val="FF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Clr>
                <a:schemeClr val="dk1"/>
              </a:buClr>
              <a:buSzPts val="1100"/>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messages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errors.map</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s.split</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(“\t”)[2])</a:t>
            </a: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messages.cache</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a:t>
            </a: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messages.filter</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“foo” in s).count()</a:t>
            </a:r>
          </a:p>
          <a:p>
            <a:pPr marL="0" indent="0">
              <a:lnSpc>
                <a:spcPct val="100000"/>
              </a:lnSpc>
              <a:spcBef>
                <a:spcPts val="400"/>
              </a:spcBef>
              <a:spcAft>
                <a:spcPts val="400"/>
              </a:spcAft>
              <a:buNone/>
            </a:pP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400" dirty="0">
                <a:solidFill>
                  <a:srgbClr val="FF0000"/>
                </a:solidFill>
                <a:ea typeface="Arial"/>
                <a:cs typeface="Arial"/>
                <a:sym typeface="Arial"/>
              </a:rPr>
              <a:t>Result: </a:t>
            </a:r>
            <a:r>
              <a:rPr lang="en-US" sz="2400" dirty="0">
                <a:solidFill>
                  <a:srgbClr val="000000"/>
                </a:solidFill>
                <a:ea typeface="Arial"/>
                <a:cs typeface="Arial"/>
                <a:sym typeface="Arial"/>
              </a:rPr>
              <a:t>full-text search of Wikipedia in 0.5 sec (vs 20 sec for on-disk data)</a:t>
            </a:r>
            <a:endParaRPr sz="2400" dirty="0">
              <a:ea typeface="Arial"/>
              <a:cs typeface="Arial"/>
              <a:sym typeface="Arial"/>
            </a:endParaRPr>
          </a:p>
        </p:txBody>
      </p:sp>
      <p:sp>
        <p:nvSpPr>
          <p:cNvPr id="6" name="Line 2">
            <a:extLst>
              <a:ext uri="{FF2B5EF4-FFF2-40B4-BE49-F238E27FC236}">
                <a16:creationId xmlns:a16="http://schemas.microsoft.com/office/drawing/2014/main" id="{C99ACABB-6D8B-4AC2-8FEC-4609FDF3E436}"/>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846795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3623"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and Partitions (More Parallelism)</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45</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C670C8DC-F492-46A2-BA69-C1FDEFB09893}"/>
              </a:ext>
            </a:extLst>
          </p:cNvPr>
          <p:cNvPicPr>
            <a:picLocks noChangeAspect="1"/>
          </p:cNvPicPr>
          <p:nvPr/>
        </p:nvPicPr>
        <p:blipFill>
          <a:blip r:embed="rId3"/>
          <a:stretch>
            <a:fillRect/>
          </a:stretch>
        </p:blipFill>
        <p:spPr>
          <a:xfrm>
            <a:off x="1309453" y="1608145"/>
            <a:ext cx="9855140" cy="4452601"/>
          </a:xfrm>
          <a:prstGeom prst="rect">
            <a:avLst/>
          </a:prstGeom>
        </p:spPr>
      </p:pic>
    </p:spTree>
    <p:extLst>
      <p:ext uri="{BB962C8B-B14F-4D97-AF65-F5344CB8AC3E}">
        <p14:creationId xmlns:p14="http://schemas.microsoft.com/office/powerpoint/2010/main" val="3647948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1517" y="32513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RDD Graph: Data Set vs Partition Views</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46</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CFDF00BD-5C4A-4408-A4CA-3FB092637369}"/>
              </a:ext>
            </a:extLst>
          </p:cNvPr>
          <p:cNvPicPr>
            <a:picLocks noChangeAspect="1"/>
          </p:cNvPicPr>
          <p:nvPr/>
        </p:nvPicPr>
        <p:blipFill>
          <a:blip r:embed="rId3"/>
          <a:stretch>
            <a:fillRect/>
          </a:stretch>
        </p:blipFill>
        <p:spPr>
          <a:xfrm>
            <a:off x="5092992" y="2372337"/>
            <a:ext cx="6718141" cy="3659908"/>
          </a:xfrm>
          <a:prstGeom prst="rect">
            <a:avLst/>
          </a:prstGeom>
        </p:spPr>
      </p:pic>
      <p:sp>
        <p:nvSpPr>
          <p:cNvPr id="7" name="Shape 208">
            <a:extLst>
              <a:ext uri="{FF2B5EF4-FFF2-40B4-BE49-F238E27FC236}">
                <a16:creationId xmlns:a16="http://schemas.microsoft.com/office/drawing/2014/main" id="{8EB8EC6E-80CC-4E0C-B12E-37A1D293F993}"/>
              </a:ext>
            </a:extLst>
          </p:cNvPr>
          <p:cNvSpPr txBox="1">
            <a:spLocks/>
          </p:cNvSpPr>
          <p:nvPr/>
        </p:nvSpPr>
        <p:spPr>
          <a:xfrm>
            <a:off x="699632" y="1198188"/>
            <a:ext cx="10137701" cy="894776"/>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dirty="0"/>
              <a:t>Much like in Hadoop MapReduce, each RDD is associated to (input) partitions</a:t>
            </a:r>
            <a:endParaRPr lang="en-US" sz="2800" dirty="0">
              <a:ea typeface="Arial"/>
              <a:cs typeface="Arial"/>
            </a:endParaRPr>
          </a:p>
        </p:txBody>
      </p:sp>
      <p:pic>
        <p:nvPicPr>
          <p:cNvPr id="8" name="Picture 7">
            <a:extLst>
              <a:ext uri="{FF2B5EF4-FFF2-40B4-BE49-F238E27FC236}">
                <a16:creationId xmlns:a16="http://schemas.microsoft.com/office/drawing/2014/main" id="{3A4A7852-71ED-4D01-AB52-9A527AF1B0BA}"/>
              </a:ext>
            </a:extLst>
          </p:cNvPr>
          <p:cNvPicPr>
            <a:picLocks noChangeAspect="1"/>
          </p:cNvPicPr>
          <p:nvPr/>
        </p:nvPicPr>
        <p:blipFill>
          <a:blip r:embed="rId4"/>
          <a:stretch>
            <a:fillRect/>
          </a:stretch>
        </p:blipFill>
        <p:spPr>
          <a:xfrm>
            <a:off x="380867" y="3429001"/>
            <a:ext cx="4070252" cy="1546583"/>
          </a:xfrm>
          <a:prstGeom prst="rect">
            <a:avLst/>
          </a:prstGeom>
        </p:spPr>
      </p:pic>
    </p:spTree>
    <p:extLst>
      <p:ext uri="{BB962C8B-B14F-4D97-AF65-F5344CB8AC3E}">
        <p14:creationId xmlns:p14="http://schemas.microsoft.com/office/powerpoint/2010/main" val="1221893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9101" y="301220"/>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Data Locality</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47</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8B3898A7-0B0C-4136-9EA6-F805677806C4}"/>
              </a:ext>
            </a:extLst>
          </p:cNvPr>
          <p:cNvSpPr txBox="1">
            <a:spLocks/>
          </p:cNvSpPr>
          <p:nvPr/>
        </p:nvSpPr>
        <p:spPr>
          <a:xfrm>
            <a:off x="749533" y="1352351"/>
            <a:ext cx="10415059" cy="4805643"/>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533"/>
              </a:spcBef>
              <a:spcAft>
                <a:spcPts val="533"/>
              </a:spcAft>
            </a:pPr>
            <a:r>
              <a:rPr lang="en-US" sz="3200" dirty="0">
                <a:ea typeface="Arial"/>
                <a:cs typeface="Arial"/>
              </a:rPr>
              <a:t>Data Locality Principle</a:t>
            </a:r>
          </a:p>
          <a:p>
            <a:pPr lvl="1" indent="-457189">
              <a:lnSpc>
                <a:spcPct val="100000"/>
              </a:lnSpc>
              <a:spcBef>
                <a:spcPts val="533"/>
              </a:spcBef>
              <a:spcAft>
                <a:spcPts val="533"/>
              </a:spcAft>
              <a:buSzPct val="60000"/>
              <a:buFont typeface="Wingdings" panose="05000000000000000000" pitchFamily="2" charset="2"/>
              <a:buChar char="Ø"/>
            </a:pPr>
            <a:r>
              <a:rPr lang="en-US" sz="2800" dirty="0"/>
              <a:t>Same as for Hadoop MapReduce</a:t>
            </a:r>
          </a:p>
          <a:p>
            <a:pPr lvl="1" indent="-457189">
              <a:lnSpc>
                <a:spcPct val="100000"/>
              </a:lnSpc>
              <a:spcBef>
                <a:spcPts val="533"/>
              </a:spcBef>
              <a:spcAft>
                <a:spcPts val="533"/>
              </a:spcAft>
              <a:buSzPct val="60000"/>
              <a:buFont typeface="Wingdings" panose="05000000000000000000" pitchFamily="2" charset="2"/>
              <a:buChar char="Ø"/>
            </a:pPr>
            <a:r>
              <a:rPr lang="en-US" sz="2800" dirty="0"/>
              <a:t>Avoids network I/O, workers should manage local data</a:t>
            </a:r>
            <a:endParaRPr lang="en-US" sz="2800" dirty="0">
              <a:ea typeface="Arial"/>
              <a:cs typeface="Arial"/>
            </a:endParaRPr>
          </a:p>
          <a:p>
            <a:pPr marL="0">
              <a:lnSpc>
                <a:spcPct val="100000"/>
              </a:lnSpc>
              <a:spcBef>
                <a:spcPts val="533"/>
              </a:spcBef>
              <a:spcAft>
                <a:spcPts val="533"/>
              </a:spcAft>
            </a:pPr>
            <a:r>
              <a:rPr lang="en-US" sz="3200" dirty="0">
                <a:ea typeface="Arial"/>
                <a:cs typeface="Arial"/>
              </a:rPr>
              <a:t>Data Locality and Caching</a:t>
            </a:r>
          </a:p>
          <a:p>
            <a:pPr lvl="1" indent="-457189">
              <a:lnSpc>
                <a:spcPct val="100000"/>
              </a:lnSpc>
              <a:spcBef>
                <a:spcPts val="533"/>
              </a:spcBef>
              <a:spcAft>
                <a:spcPts val="533"/>
              </a:spcAft>
              <a:buSzPct val="60000"/>
              <a:buFont typeface="Wingdings" panose="05000000000000000000" pitchFamily="2" charset="2"/>
              <a:buChar char="Ø"/>
            </a:pPr>
            <a:r>
              <a:rPr lang="en-US" sz="2800" dirty="0"/>
              <a:t>First run: data not in cache, so use </a:t>
            </a:r>
            <a:r>
              <a:rPr lang="en-US" sz="2800" dirty="0" err="1"/>
              <a:t>HadoopRDD’s</a:t>
            </a:r>
            <a:r>
              <a:rPr lang="en-US" sz="2800" dirty="0"/>
              <a:t> locality preferences (from HDFS)</a:t>
            </a:r>
          </a:p>
          <a:p>
            <a:pPr lvl="1" indent="-457189">
              <a:lnSpc>
                <a:spcPct val="100000"/>
              </a:lnSpc>
              <a:spcBef>
                <a:spcPts val="533"/>
              </a:spcBef>
              <a:spcAft>
                <a:spcPts val="533"/>
              </a:spcAft>
              <a:buSzPct val="60000"/>
              <a:buFont typeface="Wingdings" panose="05000000000000000000" pitchFamily="2" charset="2"/>
              <a:buChar char="Ø"/>
            </a:pPr>
            <a:r>
              <a:rPr lang="en-US" sz="2800" dirty="0"/>
              <a:t>Second run: </a:t>
            </a:r>
            <a:r>
              <a:rPr lang="en-US" sz="2800" dirty="0" err="1"/>
              <a:t>FilteredRDD</a:t>
            </a:r>
            <a:r>
              <a:rPr lang="en-US" sz="2800" dirty="0"/>
              <a:t> is in cache, so use its locations</a:t>
            </a:r>
          </a:p>
          <a:p>
            <a:pPr lvl="1" indent="-457189">
              <a:lnSpc>
                <a:spcPct val="100000"/>
              </a:lnSpc>
              <a:spcBef>
                <a:spcPts val="533"/>
              </a:spcBef>
              <a:spcAft>
                <a:spcPts val="533"/>
              </a:spcAft>
              <a:buSzPct val="60000"/>
              <a:buFont typeface="Wingdings" panose="05000000000000000000" pitchFamily="2" charset="2"/>
              <a:buChar char="Ø"/>
            </a:pPr>
            <a:r>
              <a:rPr lang="en-US" sz="2800" dirty="0"/>
              <a:t>If something falls out of cache, go back to HDFS</a:t>
            </a:r>
            <a:endParaRPr lang="en-US" sz="2800" dirty="0">
              <a:ea typeface="Arial"/>
              <a:cs typeface="Arial"/>
            </a:endParaRPr>
          </a:p>
        </p:txBody>
      </p:sp>
    </p:spTree>
    <p:extLst>
      <p:ext uri="{BB962C8B-B14F-4D97-AF65-F5344CB8AC3E}">
        <p14:creationId xmlns:p14="http://schemas.microsoft.com/office/powerpoint/2010/main" val="3626520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 Summary</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48</a:t>
            </a:fld>
            <a:endParaRPr/>
          </a:p>
        </p:txBody>
      </p:sp>
      <p:sp>
        <p:nvSpPr>
          <p:cNvPr id="208" name="Shape 208"/>
          <p:cNvSpPr txBox="1">
            <a:spLocks noGrp="1"/>
          </p:cNvSpPr>
          <p:nvPr>
            <p:ph type="body" idx="1"/>
          </p:nvPr>
        </p:nvSpPr>
        <p:spPr>
          <a:xfrm>
            <a:off x="699633" y="1318788"/>
            <a:ext cx="10464959" cy="5031315"/>
          </a:xfrm>
          <a:prstGeom prst="rect">
            <a:avLst/>
          </a:prstGeom>
          <a:noFill/>
          <a:ln>
            <a:noFill/>
          </a:ln>
        </p:spPr>
        <p:txBody>
          <a:bodyPr spcFirstLastPara="1" vert="horz" wrap="square" lIns="45700" tIns="45700" rIns="45700" bIns="45700" rtlCol="0" anchor="t" anchorCtr="0">
            <a:noAutofit/>
          </a:bodyPr>
          <a:lstStyle/>
          <a:p>
            <a:r>
              <a:rPr lang="en-US" sz="3200" dirty="0"/>
              <a:t>RDD are partitioned, locality aware, distributed collections</a:t>
            </a:r>
          </a:p>
          <a:p>
            <a:pPr lvl="1">
              <a:buSzPct val="60000"/>
              <a:buFont typeface="Wingdings" panose="05000000000000000000" pitchFamily="2" charset="2"/>
              <a:buChar char="Ø"/>
            </a:pPr>
            <a:r>
              <a:rPr lang="en-US" sz="2800" dirty="0"/>
              <a:t>RDD are immutable</a:t>
            </a:r>
          </a:p>
          <a:p>
            <a:r>
              <a:rPr lang="en-US" sz="3200" dirty="0"/>
              <a:t>RDD are data structures that:</a:t>
            </a:r>
          </a:p>
          <a:p>
            <a:pPr lvl="1">
              <a:buSzPct val="60000"/>
              <a:buFont typeface="Wingdings" panose="05000000000000000000" pitchFamily="2" charset="2"/>
              <a:buChar char="Ø"/>
            </a:pPr>
            <a:r>
              <a:rPr lang="en-US" sz="2800" dirty="0"/>
              <a:t>Either point to a direct data source (e.g. HDFS)</a:t>
            </a:r>
          </a:p>
          <a:p>
            <a:pPr lvl="1">
              <a:buSzPct val="60000"/>
              <a:buFont typeface="Wingdings" panose="05000000000000000000" pitchFamily="2" charset="2"/>
              <a:buChar char="Ø"/>
            </a:pPr>
            <a:r>
              <a:rPr lang="en-US" sz="2800" dirty="0"/>
              <a:t>Apply some transformations to its parent RDD(s) to generate new data elements</a:t>
            </a:r>
          </a:p>
          <a:p>
            <a:r>
              <a:rPr lang="en-US" sz="3200" dirty="0"/>
              <a:t>Computations on RDDs</a:t>
            </a:r>
          </a:p>
          <a:p>
            <a:pPr lvl="1">
              <a:buSzPct val="60000"/>
              <a:buFont typeface="Wingdings" panose="05000000000000000000" pitchFamily="2" charset="2"/>
              <a:buChar char="Ø"/>
            </a:pPr>
            <a:r>
              <a:rPr lang="en-US" sz="2800" dirty="0"/>
              <a:t>Represented by lazily evaluated lineage DAGs composed by chained RDDs</a:t>
            </a:r>
            <a:endParaRPr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40484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57892" y="326113"/>
            <a:ext cx="10786800" cy="79803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Lifetime of a Job in Spark</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49</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9E410CD0-9FA6-4585-A31D-12362D525721}"/>
              </a:ext>
            </a:extLst>
          </p:cNvPr>
          <p:cNvPicPr>
            <a:picLocks noChangeAspect="1"/>
          </p:cNvPicPr>
          <p:nvPr/>
        </p:nvPicPr>
        <p:blipFill>
          <a:blip r:embed="rId3"/>
          <a:stretch>
            <a:fillRect/>
          </a:stretch>
        </p:blipFill>
        <p:spPr>
          <a:xfrm>
            <a:off x="1454688" y="1462682"/>
            <a:ext cx="9382645" cy="4791204"/>
          </a:xfrm>
          <a:prstGeom prst="rect">
            <a:avLst/>
          </a:prstGeom>
        </p:spPr>
      </p:pic>
    </p:spTree>
    <p:extLst>
      <p:ext uri="{BB962C8B-B14F-4D97-AF65-F5344CB8AC3E}">
        <p14:creationId xmlns:p14="http://schemas.microsoft.com/office/powerpoint/2010/main" val="325402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94351" y="324296"/>
            <a:ext cx="10786800" cy="79552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Apache Hadoop &amp; Apache Spark</a:t>
            </a:r>
            <a:endParaRPr dirty="0">
              <a:solidFill>
                <a:srgbClr val="C00000"/>
              </a:solidFill>
              <a:ea typeface="Arial"/>
              <a:cs typeface="Arial"/>
              <a:sym typeface="Arial"/>
            </a:endParaRPr>
          </a:p>
        </p:txBody>
      </p:sp>
      <p:sp>
        <p:nvSpPr>
          <p:cNvPr id="115" name="Shape 11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a:t>
            </a:fld>
            <a:endParaRPr/>
          </a:p>
        </p:txBody>
      </p:sp>
      <p:sp>
        <p:nvSpPr>
          <p:cNvPr id="116" name="Shape 116"/>
          <p:cNvSpPr/>
          <p:nvPr/>
        </p:nvSpPr>
        <p:spPr>
          <a:xfrm>
            <a:off x="1186201" y="4075575"/>
            <a:ext cx="5527380" cy="12432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2200">
              <a:latin typeface="Questrial"/>
              <a:ea typeface="Questrial"/>
              <a:cs typeface="Questrial"/>
              <a:sym typeface="Questrial"/>
            </a:endParaRPr>
          </a:p>
          <a:p>
            <a:endParaRPr sz="1800"/>
          </a:p>
        </p:txBody>
      </p:sp>
      <p:sp>
        <p:nvSpPr>
          <p:cNvPr id="117" name="Shape 117"/>
          <p:cNvSpPr/>
          <p:nvPr/>
        </p:nvSpPr>
        <p:spPr>
          <a:xfrm>
            <a:off x="1494963" y="2791637"/>
            <a:ext cx="3098524" cy="8628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sz="2200" dirty="0"/>
          </a:p>
          <a:p>
            <a:pPr algn="ctr"/>
            <a:r>
              <a:rPr lang="en-US" sz="2200" dirty="0"/>
              <a:t>Yet Another Resource Negotiator (YARN)</a:t>
            </a:r>
            <a:endParaRPr sz="2200" dirty="0"/>
          </a:p>
          <a:p>
            <a:endParaRPr sz="1800" dirty="0"/>
          </a:p>
        </p:txBody>
      </p:sp>
      <p:sp>
        <p:nvSpPr>
          <p:cNvPr id="118" name="Shape 118"/>
          <p:cNvSpPr/>
          <p:nvPr/>
        </p:nvSpPr>
        <p:spPr>
          <a:xfrm>
            <a:off x="1186201" y="1580499"/>
            <a:ext cx="1267887" cy="8628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Map Reduce</a:t>
            </a:r>
            <a:endParaRPr sz="2000"/>
          </a:p>
          <a:p>
            <a:endParaRPr sz="1800"/>
          </a:p>
        </p:txBody>
      </p:sp>
      <p:sp>
        <p:nvSpPr>
          <p:cNvPr id="119" name="Shape 119"/>
          <p:cNvSpPr/>
          <p:nvPr/>
        </p:nvSpPr>
        <p:spPr>
          <a:xfrm>
            <a:off x="2820120" y="1613524"/>
            <a:ext cx="846475" cy="862800"/>
          </a:xfrm>
          <a:prstGeom prst="roundRect">
            <a:avLst>
              <a:gd name="adj" fmla="val 16667"/>
            </a:avLst>
          </a:prstGeom>
          <a:solidFill>
            <a:srgbClr val="EFEFE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Hive</a:t>
            </a:r>
            <a:endParaRPr sz="2000"/>
          </a:p>
          <a:p>
            <a:endParaRPr sz="1800"/>
          </a:p>
        </p:txBody>
      </p:sp>
      <p:sp>
        <p:nvSpPr>
          <p:cNvPr id="120" name="Shape 120"/>
          <p:cNvSpPr/>
          <p:nvPr/>
        </p:nvSpPr>
        <p:spPr>
          <a:xfrm>
            <a:off x="7052138" y="1593499"/>
            <a:ext cx="1379759" cy="862800"/>
          </a:xfrm>
          <a:prstGeom prst="roundRect">
            <a:avLst>
              <a:gd name="adj" fmla="val 16667"/>
            </a:avLst>
          </a:prstGeom>
          <a:solidFill>
            <a:srgbClr val="A4C2F4"/>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Spark Stream</a:t>
            </a:r>
            <a:endParaRPr sz="2000"/>
          </a:p>
          <a:p>
            <a:endParaRPr sz="1800"/>
          </a:p>
        </p:txBody>
      </p:sp>
      <p:sp>
        <p:nvSpPr>
          <p:cNvPr id="121" name="Shape 121"/>
          <p:cNvSpPr/>
          <p:nvPr/>
        </p:nvSpPr>
        <p:spPr>
          <a:xfrm>
            <a:off x="8807175" y="1593499"/>
            <a:ext cx="1267887"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Spark SQL</a:t>
            </a:r>
            <a:endParaRPr sz="2000"/>
          </a:p>
          <a:p>
            <a:endParaRPr sz="1800"/>
          </a:p>
        </p:txBody>
      </p:sp>
      <p:sp>
        <p:nvSpPr>
          <p:cNvPr id="122" name="Shape 122"/>
          <p:cNvSpPr/>
          <p:nvPr/>
        </p:nvSpPr>
        <p:spPr>
          <a:xfrm>
            <a:off x="5051526" y="1613512"/>
            <a:ext cx="1504509" cy="862800"/>
          </a:xfrm>
          <a:prstGeom prst="roundRect">
            <a:avLst>
              <a:gd name="adj" fmla="val 16667"/>
            </a:avLst>
          </a:prstGeom>
          <a:solidFill>
            <a:srgbClr val="CCCCCC"/>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1800" dirty="0"/>
              <a:t>Other Applications</a:t>
            </a:r>
            <a:endParaRPr sz="1800" dirty="0"/>
          </a:p>
          <a:p>
            <a:endParaRPr sz="1800" dirty="0"/>
          </a:p>
        </p:txBody>
      </p:sp>
      <p:sp>
        <p:nvSpPr>
          <p:cNvPr id="123" name="Shape 123"/>
          <p:cNvSpPr/>
          <p:nvPr/>
        </p:nvSpPr>
        <p:spPr>
          <a:xfrm>
            <a:off x="10431375" y="3071475"/>
            <a:ext cx="1379759" cy="22473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800"/>
              <a:t>Data Ingestion Systems</a:t>
            </a:r>
            <a:endParaRPr sz="1800"/>
          </a:p>
          <a:p>
            <a:pPr algn="ctr"/>
            <a:r>
              <a:rPr lang="en-US" sz="1800"/>
              <a:t>e.g., Apache Kafka, Flume, etc</a:t>
            </a:r>
            <a:endParaRPr sz="1800"/>
          </a:p>
          <a:p>
            <a:endParaRPr sz="2200">
              <a:latin typeface="Questrial"/>
              <a:ea typeface="Questrial"/>
              <a:cs typeface="Questrial"/>
              <a:sym typeface="Questrial"/>
            </a:endParaRPr>
          </a:p>
        </p:txBody>
      </p:sp>
      <p:sp>
        <p:nvSpPr>
          <p:cNvPr id="124" name="Shape 124"/>
          <p:cNvSpPr/>
          <p:nvPr/>
        </p:nvSpPr>
        <p:spPr>
          <a:xfrm>
            <a:off x="2675170" y="4161438"/>
            <a:ext cx="3298825" cy="520037"/>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sz="2000" dirty="0">
              <a:latin typeface="Questrial"/>
              <a:ea typeface="Questrial"/>
              <a:cs typeface="Questrial"/>
              <a:sym typeface="Questrial"/>
            </a:endParaRPr>
          </a:p>
          <a:p>
            <a:pPr algn="ctr"/>
            <a:r>
              <a:rPr lang="en-US" sz="2000" dirty="0">
                <a:latin typeface="Questrial"/>
                <a:ea typeface="Questrial"/>
                <a:cs typeface="Questrial"/>
                <a:sym typeface="Questrial"/>
              </a:rPr>
              <a:t>Hadoop Database (HBase)</a:t>
            </a:r>
            <a:endParaRPr sz="2000" dirty="0">
              <a:latin typeface="Questrial"/>
              <a:ea typeface="Questrial"/>
              <a:cs typeface="Questrial"/>
              <a:sym typeface="Questrial"/>
            </a:endParaRPr>
          </a:p>
          <a:p>
            <a:endParaRPr sz="1800" dirty="0"/>
          </a:p>
        </p:txBody>
      </p:sp>
      <p:sp>
        <p:nvSpPr>
          <p:cNvPr id="125" name="Shape 125"/>
          <p:cNvSpPr/>
          <p:nvPr/>
        </p:nvSpPr>
        <p:spPr>
          <a:xfrm>
            <a:off x="1849650" y="4711255"/>
            <a:ext cx="4578029" cy="424812"/>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sz="2000" dirty="0">
              <a:latin typeface="Questrial"/>
              <a:ea typeface="Questrial"/>
              <a:cs typeface="Questrial"/>
              <a:sym typeface="Questrial"/>
            </a:endParaRPr>
          </a:p>
          <a:p>
            <a:pPr algn="ctr"/>
            <a:r>
              <a:rPr lang="en-US" sz="2000" dirty="0">
                <a:latin typeface="Questrial"/>
                <a:ea typeface="Questrial"/>
                <a:cs typeface="Questrial"/>
                <a:sym typeface="Questrial"/>
              </a:rPr>
              <a:t>Hadoop Distributed File System (HDFS)</a:t>
            </a:r>
            <a:endParaRPr sz="2000" dirty="0">
              <a:latin typeface="Questrial"/>
              <a:ea typeface="Questrial"/>
              <a:cs typeface="Questrial"/>
              <a:sym typeface="Questrial"/>
            </a:endParaRPr>
          </a:p>
          <a:p>
            <a:endParaRPr sz="1800" dirty="0"/>
          </a:p>
        </p:txBody>
      </p:sp>
      <p:sp>
        <p:nvSpPr>
          <p:cNvPr id="126" name="Shape 126"/>
          <p:cNvSpPr/>
          <p:nvPr/>
        </p:nvSpPr>
        <p:spPr>
          <a:xfrm>
            <a:off x="7897101" y="4021749"/>
            <a:ext cx="2035347" cy="1311000"/>
          </a:xfrm>
          <a:prstGeom prst="roundRect">
            <a:avLst>
              <a:gd name="adj" fmla="val 16667"/>
            </a:avLst>
          </a:prstGeom>
          <a:solidFill>
            <a:srgbClr val="B4A7D6"/>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r>
              <a:rPr lang="en-US" sz="2200"/>
              <a:t>Cassandra etc., other storage systems</a:t>
            </a:r>
            <a:endParaRPr sz="2200"/>
          </a:p>
          <a:p>
            <a:endParaRPr sz="1800"/>
          </a:p>
        </p:txBody>
      </p:sp>
      <p:sp>
        <p:nvSpPr>
          <p:cNvPr id="127" name="Shape 127"/>
          <p:cNvSpPr/>
          <p:nvPr/>
        </p:nvSpPr>
        <p:spPr>
          <a:xfrm>
            <a:off x="6047775" y="2800112"/>
            <a:ext cx="1510407"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200"/>
              <a:t>Mesos etc.</a:t>
            </a:r>
            <a:endParaRPr sz="2200"/>
          </a:p>
          <a:p>
            <a:endParaRPr sz="1800"/>
          </a:p>
        </p:txBody>
      </p:sp>
      <p:sp>
        <p:nvSpPr>
          <p:cNvPr id="128" name="Shape 128"/>
          <p:cNvSpPr/>
          <p:nvPr/>
        </p:nvSpPr>
        <p:spPr>
          <a:xfrm>
            <a:off x="7958925" y="2817637"/>
            <a:ext cx="1701555"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200"/>
              <a:t>Spark Core</a:t>
            </a:r>
            <a:endParaRPr sz="2200"/>
          </a:p>
          <a:p>
            <a:endParaRPr sz="1800"/>
          </a:p>
        </p:txBody>
      </p:sp>
      <p:sp>
        <p:nvSpPr>
          <p:cNvPr id="129" name="Shape 129"/>
          <p:cNvSpPr/>
          <p:nvPr/>
        </p:nvSpPr>
        <p:spPr>
          <a:xfrm>
            <a:off x="3969245" y="1613524"/>
            <a:ext cx="846475" cy="862800"/>
          </a:xfrm>
          <a:prstGeom prst="roundRect">
            <a:avLst>
              <a:gd name="adj" fmla="val 16667"/>
            </a:avLst>
          </a:prstGeom>
          <a:solidFill>
            <a:srgbClr val="D9D9D9"/>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Pig</a:t>
            </a:r>
            <a:endParaRPr sz="2000"/>
          </a:p>
          <a:p>
            <a:endParaRPr sz="1800"/>
          </a:p>
        </p:txBody>
      </p:sp>
      <p:sp>
        <p:nvSpPr>
          <p:cNvPr id="130" name="Shape 130"/>
          <p:cNvSpPr txBox="1"/>
          <p:nvPr/>
        </p:nvSpPr>
        <p:spPr>
          <a:xfrm>
            <a:off x="34651" y="4865051"/>
            <a:ext cx="1086300" cy="8628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Data Storage</a:t>
            </a:r>
            <a:endParaRPr sz="1600">
              <a:solidFill>
                <a:srgbClr val="FF0000"/>
              </a:solidFill>
            </a:endParaRPr>
          </a:p>
        </p:txBody>
      </p:sp>
      <p:sp>
        <p:nvSpPr>
          <p:cNvPr id="131" name="Shape 131"/>
          <p:cNvSpPr txBox="1"/>
          <p:nvPr/>
        </p:nvSpPr>
        <p:spPr>
          <a:xfrm>
            <a:off x="2" y="2828037"/>
            <a:ext cx="1117941" cy="8628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Resource manager</a:t>
            </a:r>
            <a:endParaRPr sz="1600">
              <a:solidFill>
                <a:srgbClr val="FF0000"/>
              </a:solidFill>
            </a:endParaRPr>
          </a:p>
        </p:txBody>
      </p:sp>
      <p:sp>
        <p:nvSpPr>
          <p:cNvPr id="132" name="Shape 132"/>
          <p:cNvSpPr/>
          <p:nvPr/>
        </p:nvSpPr>
        <p:spPr>
          <a:xfrm>
            <a:off x="1220825" y="5817935"/>
            <a:ext cx="528600" cy="4338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133" name="Shape 133"/>
          <p:cNvSpPr/>
          <p:nvPr/>
        </p:nvSpPr>
        <p:spPr>
          <a:xfrm>
            <a:off x="4330475" y="5817935"/>
            <a:ext cx="528600" cy="433800"/>
          </a:xfrm>
          <a:prstGeom prst="roundRect">
            <a:avLst>
              <a:gd name="adj" fmla="val 16667"/>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134" name="Shape 134"/>
          <p:cNvSpPr txBox="1"/>
          <p:nvPr/>
        </p:nvSpPr>
        <p:spPr>
          <a:xfrm>
            <a:off x="1842125" y="5782086"/>
            <a:ext cx="1458600" cy="505500"/>
          </a:xfrm>
          <a:prstGeom prst="rect">
            <a:avLst/>
          </a:prstGeom>
          <a:noFill/>
          <a:ln>
            <a:noFill/>
          </a:ln>
        </p:spPr>
        <p:txBody>
          <a:bodyPr spcFirstLastPara="1" wrap="square" lIns="91425" tIns="91425" rIns="91425" bIns="91425" anchor="t" anchorCtr="0">
            <a:noAutofit/>
          </a:bodyPr>
          <a:lstStyle/>
          <a:p>
            <a:r>
              <a:rPr lang="en-US" sz="1867" b="1">
                <a:solidFill>
                  <a:srgbClr val="6AA84F"/>
                </a:solidFill>
              </a:rPr>
              <a:t>Hadoop</a:t>
            </a:r>
            <a:endParaRPr sz="1867" b="1">
              <a:solidFill>
                <a:srgbClr val="6AA84F"/>
              </a:solidFill>
            </a:endParaRPr>
          </a:p>
        </p:txBody>
      </p:sp>
      <p:sp>
        <p:nvSpPr>
          <p:cNvPr id="135" name="Shape 135"/>
          <p:cNvSpPr txBox="1"/>
          <p:nvPr/>
        </p:nvSpPr>
        <p:spPr>
          <a:xfrm>
            <a:off x="4943101" y="5782086"/>
            <a:ext cx="1152900" cy="505500"/>
          </a:xfrm>
          <a:prstGeom prst="rect">
            <a:avLst/>
          </a:prstGeom>
          <a:noFill/>
          <a:ln>
            <a:noFill/>
          </a:ln>
        </p:spPr>
        <p:txBody>
          <a:bodyPr spcFirstLastPara="1" wrap="square" lIns="91425" tIns="91425" rIns="91425" bIns="91425" anchor="t" anchorCtr="0">
            <a:noAutofit/>
          </a:bodyPr>
          <a:lstStyle/>
          <a:p>
            <a:r>
              <a:rPr lang="en-US" sz="1867" b="1">
                <a:solidFill>
                  <a:srgbClr val="6D9EEB"/>
                </a:solidFill>
              </a:rPr>
              <a:t>Spark</a:t>
            </a:r>
            <a:endParaRPr sz="1867" b="1">
              <a:solidFill>
                <a:srgbClr val="6D9EEB"/>
              </a:solidFill>
            </a:endParaRPr>
          </a:p>
        </p:txBody>
      </p:sp>
      <p:cxnSp>
        <p:nvCxnSpPr>
          <p:cNvPr id="137" name="Shape 137"/>
          <p:cNvCxnSpPr>
            <a:cxnSpLocks/>
          </p:cNvCxnSpPr>
          <p:nvPr/>
        </p:nvCxnSpPr>
        <p:spPr>
          <a:xfrm flipH="1">
            <a:off x="1060924" y="1460824"/>
            <a:ext cx="27000" cy="3916800"/>
          </a:xfrm>
          <a:prstGeom prst="straightConnector1">
            <a:avLst/>
          </a:prstGeom>
          <a:noFill/>
          <a:ln w="38100" cap="flat" cmpd="sng">
            <a:solidFill>
              <a:srgbClr val="6AA84F"/>
            </a:solidFill>
            <a:prstDash val="dashDot"/>
            <a:round/>
            <a:headEnd type="none" w="med" len="med"/>
            <a:tailEnd type="none" w="med" len="med"/>
          </a:ln>
        </p:spPr>
      </p:cxnSp>
      <p:cxnSp>
        <p:nvCxnSpPr>
          <p:cNvPr id="138" name="Shape 138"/>
          <p:cNvCxnSpPr>
            <a:cxnSpLocks/>
          </p:cNvCxnSpPr>
          <p:nvPr/>
        </p:nvCxnSpPr>
        <p:spPr>
          <a:xfrm flipV="1">
            <a:off x="1135475" y="5418948"/>
            <a:ext cx="5672631" cy="39152"/>
          </a:xfrm>
          <a:prstGeom prst="straightConnector1">
            <a:avLst/>
          </a:prstGeom>
          <a:noFill/>
          <a:ln w="38100" cap="flat" cmpd="sng">
            <a:solidFill>
              <a:srgbClr val="6AA84F"/>
            </a:solidFill>
            <a:prstDash val="dashDot"/>
            <a:round/>
            <a:headEnd type="none" w="med" len="med"/>
            <a:tailEnd type="none" w="med" len="med"/>
          </a:ln>
        </p:spPr>
      </p:cxnSp>
      <p:cxnSp>
        <p:nvCxnSpPr>
          <p:cNvPr id="139" name="Shape 139"/>
          <p:cNvCxnSpPr>
            <a:cxnSpLocks/>
          </p:cNvCxnSpPr>
          <p:nvPr/>
        </p:nvCxnSpPr>
        <p:spPr>
          <a:xfrm>
            <a:off x="1102650" y="1460824"/>
            <a:ext cx="5035037" cy="0"/>
          </a:xfrm>
          <a:prstGeom prst="straightConnector1">
            <a:avLst/>
          </a:prstGeom>
          <a:noFill/>
          <a:ln w="38100" cap="flat" cmpd="sng">
            <a:solidFill>
              <a:srgbClr val="6AA84F"/>
            </a:solidFill>
            <a:prstDash val="dashDot"/>
            <a:round/>
            <a:headEnd type="none" w="med" len="med"/>
            <a:tailEnd type="none" w="med" len="med"/>
          </a:ln>
        </p:spPr>
      </p:cxnSp>
      <p:cxnSp>
        <p:nvCxnSpPr>
          <p:cNvPr id="140" name="Shape 140"/>
          <p:cNvCxnSpPr>
            <a:cxnSpLocks/>
          </p:cNvCxnSpPr>
          <p:nvPr/>
        </p:nvCxnSpPr>
        <p:spPr>
          <a:xfrm>
            <a:off x="6870901" y="1615824"/>
            <a:ext cx="13500" cy="1057200"/>
          </a:xfrm>
          <a:prstGeom prst="straightConnector1">
            <a:avLst/>
          </a:prstGeom>
          <a:noFill/>
          <a:ln w="38100" cap="flat" cmpd="sng">
            <a:solidFill>
              <a:srgbClr val="6AA84F"/>
            </a:solidFill>
            <a:prstDash val="dashDot"/>
            <a:round/>
            <a:headEnd type="none" w="med" len="med"/>
            <a:tailEnd type="none" w="med" len="med"/>
          </a:ln>
        </p:spPr>
      </p:cxnSp>
      <p:cxnSp>
        <p:nvCxnSpPr>
          <p:cNvPr id="141" name="Shape 141"/>
          <p:cNvCxnSpPr>
            <a:cxnSpLocks/>
          </p:cNvCxnSpPr>
          <p:nvPr/>
        </p:nvCxnSpPr>
        <p:spPr>
          <a:xfrm flipV="1">
            <a:off x="5384325" y="2633274"/>
            <a:ext cx="1324996" cy="20252"/>
          </a:xfrm>
          <a:prstGeom prst="straightConnector1">
            <a:avLst/>
          </a:prstGeom>
          <a:noFill/>
          <a:ln w="38100" cap="flat" cmpd="sng">
            <a:solidFill>
              <a:srgbClr val="6AA84F"/>
            </a:solidFill>
            <a:prstDash val="dashDot"/>
            <a:round/>
            <a:headEnd type="none" w="med" len="med"/>
            <a:tailEnd type="none" w="med" len="med"/>
          </a:ln>
        </p:spPr>
      </p:cxnSp>
      <p:cxnSp>
        <p:nvCxnSpPr>
          <p:cNvPr id="142" name="Shape 142"/>
          <p:cNvCxnSpPr>
            <a:cxnSpLocks/>
          </p:cNvCxnSpPr>
          <p:nvPr/>
        </p:nvCxnSpPr>
        <p:spPr>
          <a:xfrm>
            <a:off x="5422638" y="2629025"/>
            <a:ext cx="15900" cy="1217100"/>
          </a:xfrm>
          <a:prstGeom prst="straightConnector1">
            <a:avLst/>
          </a:prstGeom>
          <a:noFill/>
          <a:ln w="38100" cap="flat" cmpd="sng">
            <a:solidFill>
              <a:srgbClr val="6AA84F"/>
            </a:solidFill>
            <a:prstDash val="dashDot"/>
            <a:round/>
            <a:headEnd type="none" w="med" len="med"/>
            <a:tailEnd type="none" w="med" len="med"/>
          </a:ln>
        </p:spPr>
      </p:cxnSp>
      <p:cxnSp>
        <p:nvCxnSpPr>
          <p:cNvPr id="143" name="Shape 143"/>
          <p:cNvCxnSpPr>
            <a:cxnSpLocks/>
          </p:cNvCxnSpPr>
          <p:nvPr/>
        </p:nvCxnSpPr>
        <p:spPr>
          <a:xfrm>
            <a:off x="5384324" y="3789999"/>
            <a:ext cx="1423781" cy="56125"/>
          </a:xfrm>
          <a:prstGeom prst="straightConnector1">
            <a:avLst/>
          </a:prstGeom>
          <a:noFill/>
          <a:ln w="38100" cap="flat" cmpd="sng">
            <a:solidFill>
              <a:srgbClr val="6AA84F"/>
            </a:solidFill>
            <a:prstDash val="dashDot"/>
            <a:round/>
            <a:headEnd type="none" w="med" len="med"/>
            <a:tailEnd type="none" w="med" len="med"/>
          </a:ln>
        </p:spPr>
      </p:cxnSp>
      <p:cxnSp>
        <p:nvCxnSpPr>
          <p:cNvPr id="144" name="Shape 144"/>
          <p:cNvCxnSpPr>
            <a:cxnSpLocks/>
          </p:cNvCxnSpPr>
          <p:nvPr/>
        </p:nvCxnSpPr>
        <p:spPr>
          <a:xfrm>
            <a:off x="6979694" y="3932381"/>
            <a:ext cx="15900" cy="1217100"/>
          </a:xfrm>
          <a:prstGeom prst="straightConnector1">
            <a:avLst/>
          </a:prstGeom>
          <a:noFill/>
          <a:ln w="38100" cap="flat" cmpd="sng">
            <a:solidFill>
              <a:srgbClr val="6AA84F"/>
            </a:solidFill>
            <a:prstDash val="dashDot"/>
            <a:round/>
            <a:headEnd type="none" w="med" len="med"/>
            <a:tailEnd type="none" w="med" len="med"/>
          </a:ln>
        </p:spPr>
      </p:cxnSp>
      <p:cxnSp>
        <p:nvCxnSpPr>
          <p:cNvPr id="145" name="Shape 145"/>
          <p:cNvCxnSpPr>
            <a:cxnSpLocks/>
            <a:stCxn id="128" idx="2"/>
          </p:cNvCxnSpPr>
          <p:nvPr/>
        </p:nvCxnSpPr>
        <p:spPr>
          <a:xfrm flipH="1">
            <a:off x="7052138" y="3680438"/>
            <a:ext cx="1757565" cy="514687"/>
          </a:xfrm>
          <a:prstGeom prst="straightConnector1">
            <a:avLst/>
          </a:prstGeom>
          <a:noFill/>
          <a:ln w="28575" cap="flat" cmpd="sng">
            <a:solidFill>
              <a:srgbClr val="000000"/>
            </a:solidFill>
            <a:prstDash val="solid"/>
            <a:round/>
            <a:headEnd type="none" w="med" len="med"/>
            <a:tailEnd type="triangle" w="med" len="med"/>
          </a:ln>
        </p:spPr>
      </p:cxnSp>
      <p:cxnSp>
        <p:nvCxnSpPr>
          <p:cNvPr id="146" name="Shape 146"/>
          <p:cNvCxnSpPr>
            <a:stCxn id="128" idx="2"/>
            <a:endCxn id="126" idx="0"/>
          </p:cNvCxnSpPr>
          <p:nvPr/>
        </p:nvCxnSpPr>
        <p:spPr>
          <a:xfrm>
            <a:off x="8809703" y="3680437"/>
            <a:ext cx="105072" cy="341312"/>
          </a:xfrm>
          <a:prstGeom prst="straightConnector1">
            <a:avLst/>
          </a:prstGeom>
          <a:noFill/>
          <a:ln w="19050" cap="flat" cmpd="sng">
            <a:solidFill>
              <a:srgbClr val="000000"/>
            </a:solidFill>
            <a:prstDash val="solid"/>
            <a:round/>
            <a:headEnd type="none" w="med" len="med"/>
            <a:tailEnd type="triangle" w="med" len="med"/>
          </a:ln>
        </p:spPr>
      </p:cxnSp>
      <p:sp>
        <p:nvSpPr>
          <p:cNvPr id="147" name="Shape 147"/>
          <p:cNvSpPr txBox="1"/>
          <p:nvPr/>
        </p:nvSpPr>
        <p:spPr>
          <a:xfrm>
            <a:off x="24051" y="2288775"/>
            <a:ext cx="1353900" cy="5055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Processing</a:t>
            </a:r>
            <a:endParaRPr sz="1600">
              <a:solidFill>
                <a:srgbClr val="FF0000"/>
              </a:solidFill>
            </a:endParaRPr>
          </a:p>
        </p:txBody>
      </p:sp>
      <p:cxnSp>
        <p:nvCxnSpPr>
          <p:cNvPr id="148" name="Shape 148"/>
          <p:cNvCxnSpPr>
            <a:cxnSpLocks/>
          </p:cNvCxnSpPr>
          <p:nvPr/>
        </p:nvCxnSpPr>
        <p:spPr>
          <a:xfrm flipH="1">
            <a:off x="5051524" y="2463775"/>
            <a:ext cx="2019600" cy="447300"/>
          </a:xfrm>
          <a:prstGeom prst="straightConnector1">
            <a:avLst/>
          </a:prstGeom>
          <a:noFill/>
          <a:ln w="28575" cap="flat" cmpd="sng">
            <a:solidFill>
              <a:srgbClr val="000000"/>
            </a:solidFill>
            <a:prstDash val="solid"/>
            <a:round/>
            <a:headEnd type="none" w="med" len="med"/>
            <a:tailEnd type="triangle" w="med" len="med"/>
          </a:ln>
        </p:spPr>
      </p:cxnSp>
      <p:sp>
        <p:nvSpPr>
          <p:cNvPr id="46" name="Line 2">
            <a:extLst>
              <a:ext uri="{FF2B5EF4-FFF2-40B4-BE49-F238E27FC236}">
                <a16:creationId xmlns:a16="http://schemas.microsoft.com/office/drawing/2014/main" id="{B21B9ACE-3206-4D32-A621-EB1C055E02B2}"/>
              </a:ext>
            </a:extLst>
          </p:cNvPr>
          <p:cNvSpPr/>
          <p:nvPr/>
        </p:nvSpPr>
        <p:spPr>
          <a:xfrm>
            <a:off x="600041" y="1119824"/>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499781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99514" y="304375"/>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Anatomy of a Spark Application</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50</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F6C8A737-2558-4FE9-8458-216FAFC19E8B}"/>
              </a:ext>
            </a:extLst>
          </p:cNvPr>
          <p:cNvPicPr>
            <a:picLocks noChangeAspect="1"/>
          </p:cNvPicPr>
          <p:nvPr/>
        </p:nvPicPr>
        <p:blipFill>
          <a:blip r:embed="rId3"/>
          <a:stretch>
            <a:fillRect/>
          </a:stretch>
        </p:blipFill>
        <p:spPr>
          <a:xfrm>
            <a:off x="1251786" y="1458632"/>
            <a:ext cx="7840553" cy="4751563"/>
          </a:xfrm>
          <a:prstGeom prst="rect">
            <a:avLst/>
          </a:prstGeom>
        </p:spPr>
      </p:pic>
      <p:sp>
        <p:nvSpPr>
          <p:cNvPr id="3" name="TextBox 2">
            <a:extLst>
              <a:ext uri="{FF2B5EF4-FFF2-40B4-BE49-F238E27FC236}">
                <a16:creationId xmlns:a16="http://schemas.microsoft.com/office/drawing/2014/main" id="{23BE50F8-2D46-45FC-82AD-003C29B7AB66}"/>
              </a:ext>
            </a:extLst>
          </p:cNvPr>
          <p:cNvSpPr txBox="1"/>
          <p:nvPr/>
        </p:nvSpPr>
        <p:spPr>
          <a:xfrm>
            <a:off x="9183382" y="3018632"/>
            <a:ext cx="2402932" cy="707886"/>
          </a:xfrm>
          <a:prstGeom prst="rect">
            <a:avLst/>
          </a:prstGeom>
          <a:noFill/>
        </p:spPr>
        <p:txBody>
          <a:bodyPr wrap="square" rtlCol="0">
            <a:spAutoFit/>
          </a:bodyPr>
          <a:lstStyle/>
          <a:p>
            <a:r>
              <a:rPr lang="en-US" sz="1867" dirty="0">
                <a:solidFill>
                  <a:srgbClr val="FF0000"/>
                </a:solidFill>
              </a:rPr>
              <a:t>Cluster Manager </a:t>
            </a:r>
            <a:r>
              <a:rPr lang="en-US" sz="2133" dirty="0"/>
              <a:t>(YARN/Mesos)</a:t>
            </a:r>
          </a:p>
        </p:txBody>
      </p:sp>
    </p:spTree>
    <p:extLst>
      <p:ext uri="{BB962C8B-B14F-4D97-AF65-F5344CB8AC3E}">
        <p14:creationId xmlns:p14="http://schemas.microsoft.com/office/powerpoint/2010/main" val="1305372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4C90-319D-4D48-AB20-85EC4C928D41}"/>
              </a:ext>
            </a:extLst>
          </p:cNvPr>
          <p:cNvSpPr>
            <a:spLocks noGrp="1"/>
          </p:cNvSpPr>
          <p:nvPr>
            <p:ph type="title"/>
          </p:nvPr>
        </p:nvSpPr>
        <p:spPr>
          <a:xfrm>
            <a:off x="808566" y="324870"/>
            <a:ext cx="10515600" cy="799279"/>
          </a:xfrm>
        </p:spPr>
        <p:txBody>
          <a:bodyPr/>
          <a:lstStyle/>
          <a:p>
            <a:r>
              <a:rPr lang="en-US" dirty="0"/>
              <a:t>Typical RDD pattern of use</a:t>
            </a:r>
          </a:p>
        </p:txBody>
      </p:sp>
      <p:sp>
        <p:nvSpPr>
          <p:cNvPr id="3" name="Text Placeholder 2">
            <a:extLst>
              <a:ext uri="{FF2B5EF4-FFF2-40B4-BE49-F238E27FC236}">
                <a16:creationId xmlns:a16="http://schemas.microsoft.com/office/drawing/2014/main" id="{CC7C570C-1F01-453D-AD92-CF98F6A72F3A}"/>
              </a:ext>
            </a:extLst>
          </p:cNvPr>
          <p:cNvSpPr>
            <a:spLocks noGrp="1"/>
          </p:cNvSpPr>
          <p:nvPr>
            <p:ph type="body" idx="1"/>
          </p:nvPr>
        </p:nvSpPr>
        <p:spPr>
          <a:xfrm>
            <a:off x="699632" y="1382513"/>
            <a:ext cx="10515600" cy="4001143"/>
          </a:xfrm>
        </p:spPr>
        <p:txBody>
          <a:bodyPr>
            <a:normAutofit fontScale="92500"/>
          </a:bodyPr>
          <a:lstStyle/>
          <a:p>
            <a:pPr>
              <a:lnSpc>
                <a:spcPct val="100000"/>
              </a:lnSpc>
              <a:spcBef>
                <a:spcPts val="533"/>
              </a:spcBef>
              <a:spcAft>
                <a:spcPts val="533"/>
              </a:spcAft>
            </a:pPr>
            <a:r>
              <a:rPr lang="en-US" sz="3200" dirty="0"/>
              <a:t>Hadoop job uses RDD to transform some input object, like a “recipe” for generating a cooked version of the object.</a:t>
            </a:r>
          </a:p>
          <a:p>
            <a:pPr>
              <a:lnSpc>
                <a:spcPct val="100000"/>
              </a:lnSpc>
              <a:spcBef>
                <a:spcPts val="533"/>
              </a:spcBef>
              <a:spcAft>
                <a:spcPts val="533"/>
              </a:spcAft>
            </a:pPr>
            <a:r>
              <a:rPr lang="en-US" sz="3200" dirty="0"/>
              <a:t>The task might further transform the RDD with additional RDDs, in the style of a functional program.</a:t>
            </a:r>
          </a:p>
          <a:p>
            <a:pPr>
              <a:lnSpc>
                <a:spcPct val="100000"/>
              </a:lnSpc>
              <a:spcBef>
                <a:spcPts val="533"/>
              </a:spcBef>
              <a:spcAft>
                <a:spcPts val="533"/>
              </a:spcAft>
            </a:pPr>
            <a:r>
              <a:rPr lang="en-US" sz="3200" dirty="0"/>
              <a:t>Eventually, some task consumes the RDD output (or perhaps several of these RDDs) as part of a MapReduce-style computation.</a:t>
            </a:r>
          </a:p>
        </p:txBody>
      </p:sp>
      <p:sp>
        <p:nvSpPr>
          <p:cNvPr id="4" name="Slide Number Placeholder 3">
            <a:extLst>
              <a:ext uri="{FF2B5EF4-FFF2-40B4-BE49-F238E27FC236}">
                <a16:creationId xmlns:a16="http://schemas.microsoft.com/office/drawing/2014/main" id="{B295E18E-9117-46C1-A976-9B2576A8CE8B}"/>
              </a:ext>
            </a:extLst>
          </p:cNvPr>
          <p:cNvSpPr>
            <a:spLocks noGrp="1"/>
          </p:cNvSpPr>
          <p:nvPr>
            <p:ph type="sldNum" idx="12"/>
          </p:nvPr>
        </p:nvSpPr>
        <p:spPr/>
        <p:txBody>
          <a:bodyPr/>
          <a:lstStyle/>
          <a:p>
            <a:fld id="{00000000-1234-1234-1234-123412341234}" type="slidenum">
              <a:rPr lang="en-US" smtClean="0"/>
              <a:pPr/>
              <a:t>51</a:t>
            </a:fld>
            <a:endParaRPr lang="en-US"/>
          </a:p>
        </p:txBody>
      </p:sp>
      <p:sp>
        <p:nvSpPr>
          <p:cNvPr id="5" name="Line 2">
            <a:extLst>
              <a:ext uri="{FF2B5EF4-FFF2-40B4-BE49-F238E27FC236}">
                <a16:creationId xmlns:a16="http://schemas.microsoft.com/office/drawing/2014/main" id="{8FD12912-1835-4486-963D-C3617D6F32E7}"/>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540084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3266-ABC9-414E-BCF2-8AD00F3D28DB}"/>
              </a:ext>
            </a:extLst>
          </p:cNvPr>
          <p:cNvSpPr>
            <a:spLocks noGrp="1"/>
          </p:cNvSpPr>
          <p:nvPr>
            <p:ph type="title"/>
          </p:nvPr>
        </p:nvSpPr>
        <p:spPr>
          <a:xfrm>
            <a:off x="648992" y="301532"/>
            <a:ext cx="10515600" cy="759008"/>
          </a:xfrm>
        </p:spPr>
        <p:txBody>
          <a:bodyPr/>
          <a:lstStyle/>
          <a:p>
            <a:r>
              <a:rPr lang="en-US" sz="4400" dirty="0"/>
              <a:t>Spark: Key Techniques for Performance</a:t>
            </a:r>
          </a:p>
        </p:txBody>
      </p:sp>
      <p:sp>
        <p:nvSpPr>
          <p:cNvPr id="3" name="Text Placeholder 2">
            <a:extLst>
              <a:ext uri="{FF2B5EF4-FFF2-40B4-BE49-F238E27FC236}">
                <a16:creationId xmlns:a16="http://schemas.microsoft.com/office/drawing/2014/main" id="{50848375-0A19-4603-BCC9-E6E716F8CA64}"/>
              </a:ext>
            </a:extLst>
          </p:cNvPr>
          <p:cNvSpPr>
            <a:spLocks noGrp="1"/>
          </p:cNvSpPr>
          <p:nvPr>
            <p:ph type="body" idx="1"/>
          </p:nvPr>
        </p:nvSpPr>
        <p:spPr>
          <a:xfrm>
            <a:off x="699632" y="1382512"/>
            <a:ext cx="10515600" cy="3083315"/>
          </a:xfrm>
        </p:spPr>
        <p:txBody>
          <a:bodyPr/>
          <a:lstStyle/>
          <a:p>
            <a:pPr>
              <a:lnSpc>
                <a:spcPct val="100000"/>
              </a:lnSpc>
              <a:spcBef>
                <a:spcPts val="533"/>
              </a:spcBef>
              <a:spcAft>
                <a:spcPts val="533"/>
              </a:spcAft>
            </a:pPr>
            <a:r>
              <a:rPr lang="en-US" dirty="0"/>
              <a:t>Spark is an “execution engine for computing </a:t>
            </a:r>
            <a:r>
              <a:rPr lang="en-US" dirty="0">
                <a:solidFill>
                  <a:srgbClr val="0070C0"/>
                </a:solidFill>
              </a:rPr>
              <a:t>RDDs</a:t>
            </a:r>
            <a:r>
              <a:rPr lang="en-US" dirty="0"/>
              <a:t>” but also decides </a:t>
            </a:r>
            <a:r>
              <a:rPr lang="en-US" i="1" dirty="0">
                <a:solidFill>
                  <a:srgbClr val="0070C0"/>
                </a:solidFill>
              </a:rPr>
              <a:t>when</a:t>
            </a:r>
            <a:r>
              <a:rPr lang="en-US" i="1" dirty="0"/>
              <a:t> </a:t>
            </a:r>
            <a:r>
              <a:rPr lang="en-US" dirty="0"/>
              <a:t>to perform the actual computation, </a:t>
            </a:r>
            <a:r>
              <a:rPr lang="en-US" i="1" dirty="0">
                <a:solidFill>
                  <a:srgbClr val="0070C0"/>
                </a:solidFill>
              </a:rPr>
              <a:t>where</a:t>
            </a:r>
            <a:r>
              <a:rPr lang="en-US" i="1" dirty="0"/>
              <a:t> </a:t>
            </a:r>
            <a:r>
              <a:rPr lang="en-US" dirty="0"/>
              <a:t>to place tasks (on the Hadoop Cluster), and whether to </a:t>
            </a:r>
            <a:r>
              <a:rPr lang="en-US" dirty="0">
                <a:solidFill>
                  <a:srgbClr val="0070C0"/>
                </a:solidFill>
              </a:rPr>
              <a:t>cache</a:t>
            </a:r>
            <a:r>
              <a:rPr lang="en-US" dirty="0"/>
              <a:t> RDD output.</a:t>
            </a:r>
          </a:p>
          <a:p>
            <a:pPr>
              <a:lnSpc>
                <a:spcPct val="100000"/>
              </a:lnSpc>
              <a:spcBef>
                <a:spcPts val="533"/>
              </a:spcBef>
              <a:spcAft>
                <a:spcPts val="533"/>
              </a:spcAft>
            </a:pPr>
            <a:r>
              <a:rPr lang="en-US" dirty="0"/>
              <a:t>Avoids recomputing an RDD by saving its output if it will be needed again, and to arrange for tasks to run close to these cached RDDs (or in a place where later tasks will use the same RDD output)</a:t>
            </a:r>
          </a:p>
        </p:txBody>
      </p:sp>
      <p:sp>
        <p:nvSpPr>
          <p:cNvPr id="4" name="Slide Number Placeholder 3">
            <a:extLst>
              <a:ext uri="{FF2B5EF4-FFF2-40B4-BE49-F238E27FC236}">
                <a16:creationId xmlns:a16="http://schemas.microsoft.com/office/drawing/2014/main" id="{E9E63183-29A3-42CF-AB78-9F8126FE64A2}"/>
              </a:ext>
            </a:extLst>
          </p:cNvPr>
          <p:cNvSpPr>
            <a:spLocks noGrp="1"/>
          </p:cNvSpPr>
          <p:nvPr>
            <p:ph type="sldNum" idx="12"/>
          </p:nvPr>
        </p:nvSpPr>
        <p:spPr/>
        <p:txBody>
          <a:bodyPr/>
          <a:lstStyle/>
          <a:p>
            <a:fld id="{00000000-1234-1234-1234-123412341234}" type="slidenum">
              <a:rPr lang="en-US" smtClean="0"/>
              <a:pPr/>
              <a:t>52</a:t>
            </a:fld>
            <a:endParaRPr lang="en-US"/>
          </a:p>
        </p:txBody>
      </p:sp>
      <p:sp>
        <p:nvSpPr>
          <p:cNvPr id="5" name="Line 2">
            <a:extLst>
              <a:ext uri="{FF2B5EF4-FFF2-40B4-BE49-F238E27FC236}">
                <a16:creationId xmlns:a16="http://schemas.microsoft.com/office/drawing/2014/main" id="{33B9EEB1-ABDE-4466-9FD7-C6D5A8B25956}"/>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893072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8DE6-0556-484F-B472-CFE8B9F254F8}"/>
              </a:ext>
            </a:extLst>
          </p:cNvPr>
          <p:cNvSpPr>
            <a:spLocks noGrp="1"/>
          </p:cNvSpPr>
          <p:nvPr>
            <p:ph type="title"/>
          </p:nvPr>
        </p:nvSpPr>
        <p:spPr>
          <a:xfrm>
            <a:off x="808566" y="337032"/>
            <a:ext cx="10515600" cy="787117"/>
          </a:xfrm>
        </p:spPr>
        <p:txBody>
          <a:bodyPr/>
          <a:lstStyle/>
          <a:p>
            <a:r>
              <a:rPr lang="en-US" dirty="0"/>
              <a:t>Why is this a good strategy?</a:t>
            </a:r>
          </a:p>
        </p:txBody>
      </p:sp>
      <p:sp>
        <p:nvSpPr>
          <p:cNvPr id="3" name="Text Placeholder 2">
            <a:extLst>
              <a:ext uri="{FF2B5EF4-FFF2-40B4-BE49-F238E27FC236}">
                <a16:creationId xmlns:a16="http://schemas.microsoft.com/office/drawing/2014/main" id="{42B41CD3-B169-4664-8220-9FA7768115D0}"/>
              </a:ext>
            </a:extLst>
          </p:cNvPr>
          <p:cNvSpPr>
            <a:spLocks noGrp="1"/>
          </p:cNvSpPr>
          <p:nvPr>
            <p:ph type="body" idx="1"/>
          </p:nvPr>
        </p:nvSpPr>
        <p:spPr>
          <a:xfrm>
            <a:off x="648992" y="1382515"/>
            <a:ext cx="10515600" cy="3480589"/>
          </a:xfrm>
        </p:spPr>
        <p:txBody>
          <a:bodyPr/>
          <a:lstStyle/>
          <a:p>
            <a:pPr>
              <a:lnSpc>
                <a:spcPct val="100000"/>
              </a:lnSpc>
              <a:spcBef>
                <a:spcPts val="533"/>
              </a:spcBef>
              <a:spcAft>
                <a:spcPts val="533"/>
              </a:spcAft>
            </a:pPr>
            <a:r>
              <a:rPr lang="en-US" dirty="0"/>
              <a:t>If MapReduce jobs were arbitrary programs, this wouldn’t help.</a:t>
            </a:r>
          </a:p>
          <a:p>
            <a:pPr>
              <a:lnSpc>
                <a:spcPct val="100000"/>
              </a:lnSpc>
              <a:spcBef>
                <a:spcPts val="533"/>
              </a:spcBef>
              <a:spcAft>
                <a:spcPts val="533"/>
              </a:spcAft>
            </a:pPr>
            <a:r>
              <a:rPr lang="en-US" dirty="0"/>
              <a:t>But in fact the MapReduce model is valuable because it often applies the same transformations again and again on input files.</a:t>
            </a:r>
          </a:p>
          <a:p>
            <a:pPr>
              <a:lnSpc>
                <a:spcPct val="100000"/>
              </a:lnSpc>
              <a:spcBef>
                <a:spcPts val="533"/>
              </a:spcBef>
              <a:spcAft>
                <a:spcPts val="533"/>
              </a:spcAft>
            </a:pPr>
            <a:r>
              <a:rPr lang="en-US" dirty="0"/>
              <a:t>Also, MapReduce is often run again and again until a machine learning model converges, or some huge batch of input is consumed, and by caching RDDs, Spark can avoid wasteful effort.</a:t>
            </a:r>
          </a:p>
        </p:txBody>
      </p:sp>
      <p:sp>
        <p:nvSpPr>
          <p:cNvPr id="4" name="Slide Number Placeholder 3">
            <a:extLst>
              <a:ext uri="{FF2B5EF4-FFF2-40B4-BE49-F238E27FC236}">
                <a16:creationId xmlns:a16="http://schemas.microsoft.com/office/drawing/2014/main" id="{4CEEB650-5DFA-42B4-9441-EEE23232624A}"/>
              </a:ext>
            </a:extLst>
          </p:cNvPr>
          <p:cNvSpPr>
            <a:spLocks noGrp="1"/>
          </p:cNvSpPr>
          <p:nvPr>
            <p:ph type="sldNum" idx="12"/>
          </p:nvPr>
        </p:nvSpPr>
        <p:spPr/>
        <p:txBody>
          <a:bodyPr/>
          <a:lstStyle/>
          <a:p>
            <a:fld id="{00000000-1234-1234-1234-123412341234}" type="slidenum">
              <a:rPr lang="en-US" smtClean="0"/>
              <a:pPr/>
              <a:t>53</a:t>
            </a:fld>
            <a:endParaRPr lang="en-US"/>
          </a:p>
        </p:txBody>
      </p:sp>
      <p:sp>
        <p:nvSpPr>
          <p:cNvPr id="5" name="Line 2">
            <a:extLst>
              <a:ext uri="{FF2B5EF4-FFF2-40B4-BE49-F238E27FC236}">
                <a16:creationId xmlns:a16="http://schemas.microsoft.com/office/drawing/2014/main" id="{980FF33A-7BF0-4CF5-9FB4-353619157A4D}"/>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2904260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49101" y="354885"/>
            <a:ext cx="10786800" cy="769264"/>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Iterative Algorithms: Spark vs MapReduce</a:t>
            </a:r>
            <a:endParaRPr sz="4400" dirty="0">
              <a:solidFill>
                <a:srgbClr val="C00000"/>
              </a:solidFill>
              <a:ea typeface="Arial"/>
              <a:cs typeface="Arial"/>
              <a:sym typeface="Arial"/>
            </a:endParaRPr>
          </a:p>
        </p:txBody>
      </p:sp>
      <p:sp>
        <p:nvSpPr>
          <p:cNvPr id="239" name="Shape 23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54</a:t>
            </a:fld>
            <a:endParaRPr/>
          </a:p>
        </p:txBody>
      </p:sp>
      <p:pic>
        <p:nvPicPr>
          <p:cNvPr id="240" name="Shape 240"/>
          <p:cNvPicPr preferRelativeResize="0"/>
          <p:nvPr/>
        </p:nvPicPr>
        <p:blipFill>
          <a:blip r:embed="rId3">
            <a:alphaModFix/>
          </a:blip>
          <a:stretch>
            <a:fillRect/>
          </a:stretch>
        </p:blipFill>
        <p:spPr>
          <a:xfrm>
            <a:off x="1750374" y="1399374"/>
            <a:ext cx="7629732" cy="4334477"/>
          </a:xfrm>
          <a:prstGeom prst="rect">
            <a:avLst/>
          </a:prstGeom>
          <a:noFill/>
          <a:ln>
            <a:noFill/>
          </a:ln>
        </p:spPr>
      </p:pic>
      <p:sp>
        <p:nvSpPr>
          <p:cNvPr id="6" name="Line 2">
            <a:extLst>
              <a:ext uri="{FF2B5EF4-FFF2-40B4-BE49-F238E27FC236}">
                <a16:creationId xmlns:a16="http://schemas.microsoft.com/office/drawing/2014/main" id="{64DFCC10-1A53-47ED-8E65-718F08BC7BE2}"/>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950759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773019" y="602483"/>
            <a:ext cx="10786800" cy="58545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Today’s Topics</a:t>
            </a:r>
            <a:endParaRPr dirty="0">
              <a:solidFill>
                <a:srgbClr val="C00000"/>
              </a:solidFill>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55</a:t>
            </a:fld>
            <a:endParaRPr/>
          </a:p>
        </p:txBody>
      </p:sp>
      <p:sp>
        <p:nvSpPr>
          <p:cNvPr id="25" name="Line 2">
            <a:extLst>
              <a:ext uri="{FF2B5EF4-FFF2-40B4-BE49-F238E27FC236}">
                <a16:creationId xmlns:a16="http://schemas.microsoft.com/office/drawing/2014/main" id="{4324F6B8-7AF4-474A-83C6-951038B92EE5}"/>
              </a:ext>
            </a:extLst>
          </p:cNvPr>
          <p:cNvSpPr/>
          <p:nvPr/>
        </p:nvSpPr>
        <p:spPr>
          <a:xfrm>
            <a:off x="591999" y="135696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solidFill>
                  <a:schemeClr val="bg1">
                    <a:lumMod val="75000"/>
                  </a:schemeClr>
                </a:solidFill>
              </a:rPr>
              <a:t>Motivation</a:t>
            </a:r>
          </a:p>
          <a:p>
            <a:pPr>
              <a:lnSpc>
                <a:spcPct val="100000"/>
              </a:lnSpc>
              <a:spcBef>
                <a:spcPts val="533"/>
              </a:spcBef>
              <a:spcAft>
                <a:spcPts val="533"/>
              </a:spcAft>
            </a:pPr>
            <a:r>
              <a:rPr lang="en-US" sz="3200" dirty="0">
                <a:solidFill>
                  <a:schemeClr val="bg1">
                    <a:lumMod val="75000"/>
                  </a:schemeClr>
                </a:solidFill>
              </a:rPr>
              <a:t>Spark Basics</a:t>
            </a:r>
          </a:p>
          <a:p>
            <a:pPr>
              <a:lnSpc>
                <a:spcPct val="100000"/>
              </a:lnSpc>
              <a:spcBef>
                <a:spcPts val="533"/>
              </a:spcBef>
              <a:spcAft>
                <a:spcPts val="533"/>
              </a:spcAft>
            </a:pPr>
            <a:r>
              <a:rPr lang="en-US" sz="3200" dirty="0"/>
              <a:t>Spark Programming</a:t>
            </a:r>
          </a:p>
          <a:p>
            <a:pPr>
              <a:lnSpc>
                <a:spcPct val="100000"/>
              </a:lnSpc>
              <a:spcBef>
                <a:spcPts val="533"/>
              </a:spcBef>
              <a:spcAft>
                <a:spcPts val="533"/>
              </a:spcAft>
            </a:pPr>
            <a:endParaRPr lang="en-US" sz="3200" dirty="0"/>
          </a:p>
        </p:txBody>
      </p:sp>
    </p:spTree>
    <p:extLst>
      <p:ext uri="{BB962C8B-B14F-4D97-AF65-F5344CB8AC3E}">
        <p14:creationId xmlns:p14="http://schemas.microsoft.com/office/powerpoint/2010/main" val="3318769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834485" y="229970"/>
            <a:ext cx="10786800" cy="894179"/>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(1)</a:t>
            </a:r>
            <a:endParaRPr dirty="0">
              <a:solidFill>
                <a:srgbClr val="C00000"/>
              </a:solidFill>
              <a:ea typeface="Arial"/>
              <a:cs typeface="Arial"/>
              <a:sym typeface="Arial"/>
            </a:endParaRPr>
          </a:p>
        </p:txBody>
      </p:sp>
      <p:sp>
        <p:nvSpPr>
          <p:cNvPr id="255" name="Shape 2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56</a:t>
            </a:fld>
            <a:endParaRPr/>
          </a:p>
        </p:txBody>
      </p:sp>
      <p:sp>
        <p:nvSpPr>
          <p:cNvPr id="256" name="Shape 256"/>
          <p:cNvSpPr txBox="1">
            <a:spLocks noGrp="1"/>
          </p:cNvSpPr>
          <p:nvPr>
            <p:ph type="body" idx="1"/>
          </p:nvPr>
        </p:nvSpPr>
        <p:spPr>
          <a:xfrm>
            <a:off x="747135" y="1418137"/>
            <a:ext cx="10417459" cy="4942415"/>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Creating RDDs</a:t>
            </a:r>
            <a:endParaRPr sz="3200" dirty="0">
              <a:solidFill>
                <a:srgbClr val="000000"/>
              </a:solidFill>
              <a:ea typeface="Arial"/>
              <a:cs typeface="Arial"/>
              <a:sym typeface="Arial"/>
            </a:endParaRPr>
          </a:p>
          <a:p>
            <a:pPr marL="0" indent="0">
              <a:lnSpc>
                <a:spcPct val="115000"/>
              </a:lnSpc>
              <a:buClr>
                <a:schemeClr val="dk1"/>
              </a:buClr>
              <a:buSzPts val="1100"/>
              <a:buNone/>
            </a:pPr>
            <a:r>
              <a:rPr lang="en-US" sz="2400" dirty="0">
                <a:solidFill>
                  <a:srgbClr val="000000"/>
                </a:solidFill>
                <a:latin typeface="Courier New"/>
                <a:ea typeface="Courier New"/>
                <a:cs typeface="Courier New"/>
                <a:sym typeface="Courier New"/>
              </a:rPr>
              <a:t># Turn a Python collection into an RDD</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400" dirty="0" err="1">
                <a:solidFill>
                  <a:srgbClr val="000000"/>
                </a:solidFill>
                <a:latin typeface="Courier New"/>
                <a:ea typeface="Courier New"/>
                <a:cs typeface="Courier New"/>
                <a:sym typeface="Courier New"/>
              </a:rPr>
              <a:t>sc.parallelize</a:t>
            </a:r>
            <a:r>
              <a:rPr lang="en-US" sz="2400" dirty="0">
                <a:solidFill>
                  <a:srgbClr val="000000"/>
                </a:solidFill>
                <a:latin typeface="Courier New"/>
                <a:ea typeface="Courier New"/>
                <a:cs typeface="Courier New"/>
                <a:sym typeface="Courier New"/>
              </a:rPr>
              <a:t>([1, 2, 3])</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a:solidFill>
                  <a:srgbClr val="000000"/>
                </a:solidFill>
                <a:latin typeface="Courier New"/>
                <a:ea typeface="Courier New"/>
                <a:cs typeface="Courier New"/>
                <a:sym typeface="Courier New"/>
              </a:rPr>
              <a:t># Load text file from local FS, HDFS, or S3</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(“file.txt”)</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(“directory/*.txt”)</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hdfs</a:t>
            </a:r>
            <a:r>
              <a:rPr lang="en-US" sz="2400" dirty="0">
                <a:solidFill>
                  <a:srgbClr val="000000"/>
                </a:solidFill>
                <a:latin typeface="Courier New"/>
                <a:ea typeface="Courier New"/>
                <a:cs typeface="Courier New"/>
                <a:sym typeface="Courier New"/>
              </a:rPr>
              <a:t>://namenode:9000/path/file”)</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a:solidFill>
                  <a:srgbClr val="000000"/>
                </a:solidFill>
                <a:latin typeface="Courier New"/>
                <a:ea typeface="Courier New"/>
                <a:cs typeface="Courier New"/>
                <a:sym typeface="Courier New"/>
              </a:rPr>
              <a:t># Use existing Hadoop </a:t>
            </a:r>
            <a:r>
              <a:rPr lang="en-US" sz="2400" dirty="0" err="1">
                <a:solidFill>
                  <a:srgbClr val="000000"/>
                </a:solidFill>
                <a:latin typeface="Courier New"/>
                <a:ea typeface="Courier New"/>
                <a:cs typeface="Courier New"/>
                <a:sym typeface="Courier New"/>
              </a:rPr>
              <a:t>InputFormat</a:t>
            </a:r>
            <a:r>
              <a:rPr lang="en-US" sz="2400" dirty="0">
                <a:solidFill>
                  <a:srgbClr val="000000"/>
                </a:solidFill>
                <a:latin typeface="Courier New"/>
                <a:ea typeface="Courier New"/>
                <a:cs typeface="Courier New"/>
                <a:sym typeface="Courier New"/>
              </a:rPr>
              <a:t> (Java/Scala only)</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sc.hadoopFile</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keyClass</a:t>
            </a:r>
            <a:r>
              <a:rPr lang="en-US" sz="2400" dirty="0">
                <a:solidFill>
                  <a:srgbClr val="000000"/>
                </a:solidFill>
                <a:latin typeface="Courier New"/>
                <a:ea typeface="Courier New"/>
                <a:cs typeface="Courier New"/>
                <a:sym typeface="Courier New"/>
              </a:rPr>
              <a:t>, </a:t>
            </a:r>
            <a:r>
              <a:rPr lang="en-US" sz="2400" dirty="0" err="1">
                <a:solidFill>
                  <a:srgbClr val="000000"/>
                </a:solidFill>
                <a:latin typeface="Courier New"/>
                <a:ea typeface="Courier New"/>
                <a:cs typeface="Courier New"/>
                <a:sym typeface="Courier New"/>
              </a:rPr>
              <a:t>valClass</a:t>
            </a:r>
            <a:r>
              <a:rPr lang="en-US" sz="2400" dirty="0">
                <a:solidFill>
                  <a:srgbClr val="000000"/>
                </a:solidFill>
                <a:latin typeface="Courier New"/>
                <a:ea typeface="Courier New"/>
                <a:cs typeface="Courier New"/>
                <a:sym typeface="Courier New"/>
              </a:rPr>
              <a:t>, </a:t>
            </a:r>
            <a:r>
              <a:rPr lang="en-US" sz="2400" dirty="0" err="1">
                <a:solidFill>
                  <a:srgbClr val="000000"/>
                </a:solidFill>
                <a:latin typeface="Courier New"/>
                <a:ea typeface="Courier New"/>
                <a:cs typeface="Courier New"/>
                <a:sym typeface="Courier New"/>
              </a:rPr>
              <a:t>inputFmt</a:t>
            </a:r>
            <a:r>
              <a:rPr lang="en-US" sz="2400" dirty="0">
                <a:solidFill>
                  <a:srgbClr val="000000"/>
                </a:solidFill>
                <a:latin typeface="Courier New"/>
                <a:ea typeface="Courier New"/>
                <a:cs typeface="Courier New"/>
                <a:sym typeface="Courier New"/>
              </a:rPr>
              <a:t>, conf)</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D8ED973E-B4BA-49EB-B600-E53C62DB09EC}"/>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688061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836467" y="524364"/>
            <a:ext cx="10786800" cy="46526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(2)</a:t>
            </a:r>
            <a:endParaRPr dirty="0">
              <a:solidFill>
                <a:srgbClr val="C00000"/>
              </a:solidFill>
              <a:ea typeface="Arial"/>
              <a:cs typeface="Arial"/>
              <a:sym typeface="Arial"/>
            </a:endParaRPr>
          </a:p>
        </p:txBody>
      </p:sp>
      <p:sp>
        <p:nvSpPr>
          <p:cNvPr id="263" name="Shape 26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57</a:t>
            </a:fld>
            <a:endParaRPr/>
          </a:p>
        </p:txBody>
      </p:sp>
      <p:sp>
        <p:nvSpPr>
          <p:cNvPr id="264" name="Shape 264"/>
          <p:cNvSpPr txBox="1">
            <a:spLocks noGrp="1"/>
          </p:cNvSpPr>
          <p:nvPr>
            <p:ph type="body" idx="1"/>
          </p:nvPr>
        </p:nvSpPr>
        <p:spPr>
          <a:xfrm>
            <a:off x="750251" y="1468349"/>
            <a:ext cx="10537200" cy="4806123"/>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Basic Transformations</a:t>
            </a:r>
            <a:endParaRPr sz="3200" dirty="0">
              <a:solidFill>
                <a:srgbClr val="000000"/>
              </a:solidFill>
              <a:ea typeface="Arial"/>
              <a:cs typeface="Arial"/>
              <a:sym typeface="Arial"/>
            </a:endParaRPr>
          </a:p>
          <a:p>
            <a:pPr marL="0" indent="0">
              <a:lnSpc>
                <a:spcPct val="115000"/>
              </a:lnSpc>
              <a:spcBef>
                <a:spcPts val="0"/>
              </a:spcBef>
              <a:buNone/>
            </a:pPr>
            <a:endParaRPr sz="2400"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sc.parallelize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Pass each element through a function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squares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nums.map</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x*x) // {1, 4, 9}</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Keep elements passing a predicate</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even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squares.filter</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x % 2 == 0) // {4}</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p:txBody>
      </p:sp>
      <p:sp>
        <p:nvSpPr>
          <p:cNvPr id="6" name="Line 2">
            <a:extLst>
              <a:ext uri="{FF2B5EF4-FFF2-40B4-BE49-F238E27FC236}">
                <a16:creationId xmlns:a16="http://schemas.microsoft.com/office/drawing/2014/main" id="{B91FE44A-D9A8-4DBE-A186-5959661884E5}"/>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172650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57893" y="340122"/>
            <a:ext cx="10786800" cy="784027"/>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(3)</a:t>
            </a:r>
            <a:endParaRPr dirty="0">
              <a:solidFill>
                <a:srgbClr val="C00000"/>
              </a:solidFill>
              <a:ea typeface="Arial"/>
              <a:cs typeface="Arial"/>
              <a:sym typeface="Arial"/>
            </a:endParaRPr>
          </a:p>
        </p:txBody>
      </p:sp>
      <p:sp>
        <p:nvSpPr>
          <p:cNvPr id="271" name="Shape 27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58</a:t>
            </a:fld>
            <a:endParaRPr/>
          </a:p>
        </p:txBody>
      </p:sp>
      <p:sp>
        <p:nvSpPr>
          <p:cNvPr id="272" name="Shape 272"/>
          <p:cNvSpPr txBox="1">
            <a:spLocks noGrp="1"/>
          </p:cNvSpPr>
          <p:nvPr>
            <p:ph type="body" idx="1"/>
          </p:nvPr>
        </p:nvSpPr>
        <p:spPr>
          <a:xfrm>
            <a:off x="699632" y="1213638"/>
            <a:ext cx="9936000" cy="5304236"/>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Basic Actions</a:t>
            </a: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sc.parallelize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Retrieve RDD contents as a local collection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nums.collect</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=&gt; [1,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Return first K elements</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nums.take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(2) # =&gt; [1, 2]</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Count number of elements</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nums.count</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=&gt;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Merge elements with an associative function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nums.reduce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y: x + y) # =&gt; 6</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158A9A6D-8515-4BF0-9654-ED9B8D5C239E}"/>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351187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860862" y="340124"/>
            <a:ext cx="10786800" cy="73442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(4)</a:t>
            </a:r>
            <a:endParaRPr dirty="0">
              <a:solidFill>
                <a:srgbClr val="C00000"/>
              </a:solidFill>
              <a:ea typeface="Arial"/>
              <a:cs typeface="Arial"/>
              <a:sym typeface="Arial"/>
            </a:endParaRPr>
          </a:p>
        </p:txBody>
      </p:sp>
      <p:sp>
        <p:nvSpPr>
          <p:cNvPr id="279" name="Shape 27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59</a:t>
            </a:fld>
            <a:endParaRPr/>
          </a:p>
        </p:txBody>
      </p:sp>
      <p:sp>
        <p:nvSpPr>
          <p:cNvPr id="280" name="Shape 280"/>
          <p:cNvSpPr txBox="1">
            <a:spLocks noGrp="1"/>
          </p:cNvSpPr>
          <p:nvPr>
            <p:ph type="body" idx="1"/>
          </p:nvPr>
        </p:nvSpPr>
        <p:spPr>
          <a:xfrm>
            <a:off x="699633" y="1173750"/>
            <a:ext cx="10310700" cy="557114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267"/>
              </a:spcBef>
              <a:spcAft>
                <a:spcPts val="267"/>
              </a:spcAft>
              <a:buNone/>
            </a:pPr>
            <a:r>
              <a:rPr lang="en-US" dirty="0">
                <a:solidFill>
                  <a:srgbClr val="000000"/>
                </a:solidFill>
                <a:ea typeface="Arial"/>
                <a:cs typeface="Arial"/>
                <a:sym typeface="Arial"/>
              </a:rPr>
              <a:t>Working with Key-Value Pairs</a:t>
            </a:r>
          </a:p>
          <a:p>
            <a:pPr marL="0" indent="0">
              <a:lnSpc>
                <a:spcPct val="100000"/>
              </a:lnSpc>
              <a:spcBef>
                <a:spcPts val="267"/>
              </a:spcBef>
              <a:spcAft>
                <a:spcPts val="267"/>
              </a:spcAft>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Spark’s “distributed reduce” transformations operate on RDDs of key-value pairs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Python:  pair = (a,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pair[0]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pair[1] # =&gt;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Scala:   </a:t>
            </a:r>
            <a:r>
              <a:rPr lang="en-US" sz="1867" dirty="0" err="1">
                <a:solidFill>
                  <a:srgbClr val="000000"/>
                </a:solidFill>
                <a:latin typeface="Courier New" panose="02070309020205020404" pitchFamily="49" charset="0"/>
                <a:ea typeface="Courier New"/>
                <a:cs typeface="Courier New" panose="02070309020205020404" pitchFamily="49" charset="0"/>
                <a:sym typeface="Courier New"/>
              </a:rPr>
              <a:t>val</a:t>
            </a: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 pair = (a,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pair._1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pair._2 // =&gt;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Java: Tuple2 pair = new Tuple2(a,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pair._1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pair._2 // =&gt; b</a:t>
            </a:r>
            <a:endParaRPr sz="1867"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p:txBody>
      </p:sp>
      <p:sp>
        <p:nvSpPr>
          <p:cNvPr id="6" name="Line 2">
            <a:extLst>
              <a:ext uri="{FF2B5EF4-FFF2-40B4-BE49-F238E27FC236}">
                <a16:creationId xmlns:a16="http://schemas.microsoft.com/office/drawing/2014/main" id="{042E750C-7BF6-4A79-B6AB-618F5B9DF51F}"/>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89130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537433" y="266787"/>
            <a:ext cx="10786800" cy="608679"/>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Apache Spark</a:t>
            </a:r>
            <a:endParaRPr dirty="0">
              <a:solidFill>
                <a:srgbClr val="C00000"/>
              </a:solidFill>
              <a:ea typeface="Arial"/>
              <a:cs typeface="Arial"/>
              <a:sym typeface="Arial"/>
            </a:endParaRPr>
          </a:p>
        </p:txBody>
      </p:sp>
      <p:sp>
        <p:nvSpPr>
          <p:cNvPr id="155" name="Shape 1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a:t>
            </a:fld>
            <a:endParaRPr/>
          </a:p>
        </p:txBody>
      </p:sp>
      <p:sp>
        <p:nvSpPr>
          <p:cNvPr id="156" name="Shape 156"/>
          <p:cNvSpPr/>
          <p:nvPr/>
        </p:nvSpPr>
        <p:spPr>
          <a:xfrm>
            <a:off x="4731949" y="4304839"/>
            <a:ext cx="5370000" cy="11121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2200">
              <a:latin typeface="Questrial"/>
              <a:ea typeface="Questrial"/>
              <a:cs typeface="Questrial"/>
              <a:sym typeface="Questrial"/>
            </a:endParaRPr>
          </a:p>
          <a:p>
            <a:endParaRPr sz="1800"/>
          </a:p>
        </p:txBody>
      </p:sp>
      <p:sp>
        <p:nvSpPr>
          <p:cNvPr id="157" name="Shape 157"/>
          <p:cNvSpPr/>
          <p:nvPr/>
        </p:nvSpPr>
        <p:spPr>
          <a:xfrm>
            <a:off x="5955725" y="3200264"/>
            <a:ext cx="3117900" cy="8028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a:p>
          <a:p>
            <a:pPr algn="ctr"/>
            <a:r>
              <a:rPr lang="en-US" sz="2000"/>
              <a:t>Yet Another Resource Negotiator (YARN)</a:t>
            </a:r>
            <a:endParaRPr sz="2000"/>
          </a:p>
          <a:p>
            <a:endParaRPr sz="1800"/>
          </a:p>
        </p:txBody>
      </p:sp>
      <p:sp>
        <p:nvSpPr>
          <p:cNvPr id="158" name="Shape 158"/>
          <p:cNvSpPr/>
          <p:nvPr/>
        </p:nvSpPr>
        <p:spPr>
          <a:xfrm>
            <a:off x="1453963" y="1878013"/>
            <a:ext cx="1587300" cy="862800"/>
          </a:xfrm>
          <a:prstGeom prst="roundRect">
            <a:avLst>
              <a:gd name="adj" fmla="val 16667"/>
            </a:avLst>
          </a:prstGeom>
          <a:solidFill>
            <a:srgbClr val="A4C2F4"/>
          </a:solidFill>
          <a:ln w="762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Spark Stream</a:t>
            </a:r>
            <a:endParaRPr sz="2000"/>
          </a:p>
          <a:p>
            <a:endParaRPr sz="1800"/>
          </a:p>
        </p:txBody>
      </p:sp>
      <p:sp>
        <p:nvSpPr>
          <p:cNvPr id="159" name="Shape 159"/>
          <p:cNvSpPr/>
          <p:nvPr/>
        </p:nvSpPr>
        <p:spPr>
          <a:xfrm>
            <a:off x="3273349" y="1878013"/>
            <a:ext cx="14586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2000" dirty="0"/>
              <a:t>Spark SQL</a:t>
            </a:r>
            <a:endParaRPr sz="2000" dirty="0"/>
          </a:p>
          <a:p>
            <a:endParaRPr sz="1800" dirty="0"/>
          </a:p>
        </p:txBody>
      </p:sp>
      <p:sp>
        <p:nvSpPr>
          <p:cNvPr id="160" name="Shape 160"/>
          <p:cNvSpPr/>
          <p:nvPr/>
        </p:nvSpPr>
        <p:spPr>
          <a:xfrm>
            <a:off x="6512801" y="1873403"/>
            <a:ext cx="1587300" cy="862800"/>
          </a:xfrm>
          <a:prstGeom prst="roundRect">
            <a:avLst>
              <a:gd name="adj" fmla="val 16667"/>
            </a:avLst>
          </a:prstGeom>
          <a:solidFill>
            <a:srgbClr val="CCCCCC"/>
          </a:solid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1800" dirty="0"/>
              <a:t>Other Applications</a:t>
            </a:r>
            <a:endParaRPr sz="1800" dirty="0"/>
          </a:p>
          <a:p>
            <a:endParaRPr sz="1800" dirty="0"/>
          </a:p>
        </p:txBody>
      </p:sp>
      <p:sp>
        <p:nvSpPr>
          <p:cNvPr id="161" name="Shape 161"/>
          <p:cNvSpPr/>
          <p:nvPr/>
        </p:nvSpPr>
        <p:spPr>
          <a:xfrm>
            <a:off x="10299850" y="3206890"/>
            <a:ext cx="1587300" cy="22473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800"/>
              <a:t>Data Ingestion Systems</a:t>
            </a:r>
            <a:endParaRPr sz="1800"/>
          </a:p>
          <a:p>
            <a:pPr algn="ctr"/>
            <a:r>
              <a:rPr lang="en-US" sz="1800"/>
              <a:t>e.g., Apache Kafka, Flume, etc</a:t>
            </a:r>
            <a:endParaRPr sz="1800"/>
          </a:p>
          <a:p>
            <a:endParaRPr sz="2200">
              <a:latin typeface="Questrial"/>
              <a:ea typeface="Questrial"/>
              <a:cs typeface="Questrial"/>
              <a:sym typeface="Questrial"/>
            </a:endParaRPr>
          </a:p>
        </p:txBody>
      </p:sp>
      <p:sp>
        <p:nvSpPr>
          <p:cNvPr id="162" name="Shape 162"/>
          <p:cNvSpPr/>
          <p:nvPr/>
        </p:nvSpPr>
        <p:spPr>
          <a:xfrm>
            <a:off x="5317161" y="4394698"/>
            <a:ext cx="4395025" cy="465276"/>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sz="2000" dirty="0">
              <a:latin typeface="Questrial"/>
              <a:ea typeface="Questrial"/>
              <a:cs typeface="Questrial"/>
              <a:sym typeface="Questrial"/>
            </a:endParaRPr>
          </a:p>
          <a:p>
            <a:pPr algn="ctr"/>
            <a:r>
              <a:rPr lang="en-US" sz="2000" dirty="0">
                <a:latin typeface="Questrial"/>
                <a:ea typeface="Questrial"/>
                <a:cs typeface="Questrial"/>
                <a:sym typeface="Questrial"/>
              </a:rPr>
              <a:t>Hadoop NoSQL Database (HBase)</a:t>
            </a:r>
            <a:endParaRPr sz="2000" dirty="0">
              <a:latin typeface="Questrial"/>
              <a:ea typeface="Questrial"/>
              <a:cs typeface="Questrial"/>
              <a:sym typeface="Questrial"/>
            </a:endParaRPr>
          </a:p>
          <a:p>
            <a:endParaRPr sz="1800" dirty="0"/>
          </a:p>
        </p:txBody>
      </p:sp>
      <p:sp>
        <p:nvSpPr>
          <p:cNvPr id="163" name="Shape 163"/>
          <p:cNvSpPr/>
          <p:nvPr/>
        </p:nvSpPr>
        <p:spPr>
          <a:xfrm>
            <a:off x="4893075" y="4870553"/>
            <a:ext cx="5127040" cy="437511"/>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sz="2000" dirty="0">
              <a:latin typeface="Questrial"/>
              <a:ea typeface="Questrial"/>
              <a:cs typeface="Questrial"/>
              <a:sym typeface="Questrial"/>
            </a:endParaRPr>
          </a:p>
          <a:p>
            <a:pPr algn="ctr"/>
            <a:r>
              <a:rPr lang="en-US" sz="2000" dirty="0">
                <a:latin typeface="Questrial"/>
                <a:ea typeface="Questrial"/>
                <a:cs typeface="Questrial"/>
                <a:sym typeface="Questrial"/>
              </a:rPr>
              <a:t>Hadoop Distributed File System (HDFS)</a:t>
            </a:r>
            <a:endParaRPr sz="2000" dirty="0">
              <a:latin typeface="Questrial"/>
              <a:ea typeface="Questrial"/>
              <a:cs typeface="Questrial"/>
              <a:sym typeface="Questrial"/>
            </a:endParaRPr>
          </a:p>
          <a:p>
            <a:endParaRPr sz="1800" dirty="0"/>
          </a:p>
        </p:txBody>
      </p:sp>
      <p:sp>
        <p:nvSpPr>
          <p:cNvPr id="164" name="Shape 164"/>
          <p:cNvSpPr/>
          <p:nvPr/>
        </p:nvSpPr>
        <p:spPr>
          <a:xfrm>
            <a:off x="1486075" y="4429489"/>
            <a:ext cx="3117900" cy="862800"/>
          </a:xfrm>
          <a:prstGeom prst="roundRect">
            <a:avLst>
              <a:gd name="adj" fmla="val 16667"/>
            </a:avLst>
          </a:prstGeom>
          <a:solidFill>
            <a:srgbClr val="B4A7D6"/>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r>
              <a:rPr lang="en-US" sz="2100"/>
              <a:t>S3, Cassandra etc., other storage systems</a:t>
            </a:r>
            <a:endParaRPr sz="2100"/>
          </a:p>
          <a:p>
            <a:endParaRPr sz="1800"/>
          </a:p>
        </p:txBody>
      </p:sp>
      <p:sp>
        <p:nvSpPr>
          <p:cNvPr id="165" name="Shape 165"/>
          <p:cNvSpPr/>
          <p:nvPr/>
        </p:nvSpPr>
        <p:spPr>
          <a:xfrm>
            <a:off x="3955252" y="3245057"/>
            <a:ext cx="17376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200" dirty="0"/>
              <a:t>Mesos etc.</a:t>
            </a:r>
            <a:endParaRPr sz="2200" dirty="0"/>
          </a:p>
          <a:p>
            <a:endParaRPr sz="1800" dirty="0"/>
          </a:p>
        </p:txBody>
      </p:sp>
      <p:sp>
        <p:nvSpPr>
          <p:cNvPr id="166" name="Shape 166"/>
          <p:cNvSpPr/>
          <p:nvPr/>
        </p:nvSpPr>
        <p:spPr>
          <a:xfrm>
            <a:off x="1418525" y="3206877"/>
            <a:ext cx="23615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200" dirty="0"/>
              <a:t>Spark Core</a:t>
            </a:r>
            <a:endParaRPr sz="2200" dirty="0"/>
          </a:p>
          <a:p>
            <a:r>
              <a:rPr lang="en-US" sz="1733" dirty="0"/>
              <a:t>(Standalone Scheduler)</a:t>
            </a:r>
            <a:endParaRPr sz="1733" dirty="0"/>
          </a:p>
        </p:txBody>
      </p:sp>
      <p:sp>
        <p:nvSpPr>
          <p:cNvPr id="167" name="Shape 167"/>
          <p:cNvSpPr txBox="1"/>
          <p:nvPr/>
        </p:nvSpPr>
        <p:spPr>
          <a:xfrm>
            <a:off x="110675" y="4563289"/>
            <a:ext cx="1086300" cy="8628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Data Storage</a:t>
            </a:r>
            <a:endParaRPr sz="1600">
              <a:solidFill>
                <a:srgbClr val="FF0000"/>
              </a:solidFill>
            </a:endParaRPr>
          </a:p>
        </p:txBody>
      </p:sp>
      <p:sp>
        <p:nvSpPr>
          <p:cNvPr id="168" name="Shape 168"/>
          <p:cNvSpPr txBox="1"/>
          <p:nvPr/>
        </p:nvSpPr>
        <p:spPr>
          <a:xfrm>
            <a:off x="133975" y="3125552"/>
            <a:ext cx="1286100" cy="8628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Resource manager</a:t>
            </a:r>
            <a:endParaRPr sz="1600">
              <a:solidFill>
                <a:srgbClr val="FF0000"/>
              </a:solidFill>
            </a:endParaRPr>
          </a:p>
        </p:txBody>
      </p:sp>
      <p:sp>
        <p:nvSpPr>
          <p:cNvPr id="169" name="Shape 169"/>
          <p:cNvSpPr/>
          <p:nvPr/>
        </p:nvSpPr>
        <p:spPr>
          <a:xfrm>
            <a:off x="1422504" y="5888292"/>
            <a:ext cx="528600" cy="4338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170" name="Shape 170"/>
          <p:cNvSpPr/>
          <p:nvPr/>
        </p:nvSpPr>
        <p:spPr>
          <a:xfrm>
            <a:off x="4532153" y="5888292"/>
            <a:ext cx="528600" cy="433800"/>
          </a:xfrm>
          <a:prstGeom prst="roundRect">
            <a:avLst>
              <a:gd name="adj" fmla="val 16667"/>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171" name="Shape 171"/>
          <p:cNvSpPr txBox="1"/>
          <p:nvPr/>
        </p:nvSpPr>
        <p:spPr>
          <a:xfrm>
            <a:off x="2043804" y="5852443"/>
            <a:ext cx="1458600" cy="505500"/>
          </a:xfrm>
          <a:prstGeom prst="rect">
            <a:avLst/>
          </a:prstGeom>
          <a:noFill/>
          <a:ln>
            <a:noFill/>
          </a:ln>
        </p:spPr>
        <p:txBody>
          <a:bodyPr spcFirstLastPara="1" wrap="square" lIns="91425" tIns="91425" rIns="91425" bIns="91425" anchor="t" anchorCtr="0">
            <a:noAutofit/>
          </a:bodyPr>
          <a:lstStyle/>
          <a:p>
            <a:r>
              <a:rPr lang="en-US" sz="1867" b="1">
                <a:solidFill>
                  <a:srgbClr val="6AA84F"/>
                </a:solidFill>
              </a:rPr>
              <a:t>Hadoop</a:t>
            </a:r>
            <a:endParaRPr sz="1867" b="1">
              <a:solidFill>
                <a:srgbClr val="6AA84F"/>
              </a:solidFill>
            </a:endParaRPr>
          </a:p>
        </p:txBody>
      </p:sp>
      <p:sp>
        <p:nvSpPr>
          <p:cNvPr id="172" name="Shape 172"/>
          <p:cNvSpPr txBox="1"/>
          <p:nvPr/>
        </p:nvSpPr>
        <p:spPr>
          <a:xfrm>
            <a:off x="5144779" y="5852443"/>
            <a:ext cx="1152900" cy="505500"/>
          </a:xfrm>
          <a:prstGeom prst="rect">
            <a:avLst/>
          </a:prstGeom>
          <a:noFill/>
          <a:ln>
            <a:noFill/>
          </a:ln>
        </p:spPr>
        <p:txBody>
          <a:bodyPr spcFirstLastPara="1" wrap="square" lIns="91425" tIns="91425" rIns="91425" bIns="91425" anchor="t" anchorCtr="0">
            <a:noAutofit/>
          </a:bodyPr>
          <a:lstStyle/>
          <a:p>
            <a:r>
              <a:rPr lang="en-US" sz="1867" b="1">
                <a:solidFill>
                  <a:srgbClr val="6D9EEB"/>
                </a:solidFill>
              </a:rPr>
              <a:t>Spark</a:t>
            </a:r>
            <a:endParaRPr sz="1867" b="1">
              <a:solidFill>
                <a:srgbClr val="6D9EEB"/>
              </a:solidFill>
            </a:endParaRPr>
          </a:p>
        </p:txBody>
      </p:sp>
      <p:sp>
        <p:nvSpPr>
          <p:cNvPr id="175" name="Shape 175"/>
          <p:cNvSpPr txBox="1"/>
          <p:nvPr/>
        </p:nvSpPr>
        <p:spPr>
          <a:xfrm>
            <a:off x="100075" y="1987014"/>
            <a:ext cx="1353900" cy="5055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Processing</a:t>
            </a:r>
            <a:endParaRPr sz="1600">
              <a:solidFill>
                <a:srgbClr val="FF0000"/>
              </a:solidFill>
            </a:endParaRPr>
          </a:p>
        </p:txBody>
      </p:sp>
      <p:sp>
        <p:nvSpPr>
          <p:cNvPr id="176" name="Shape 176"/>
          <p:cNvSpPr txBox="1"/>
          <p:nvPr/>
        </p:nvSpPr>
        <p:spPr>
          <a:xfrm>
            <a:off x="4893075" y="1005152"/>
            <a:ext cx="6950864" cy="618032"/>
          </a:xfrm>
          <a:prstGeom prst="rect">
            <a:avLst/>
          </a:prstGeom>
          <a:noFill/>
          <a:ln>
            <a:noFill/>
          </a:ln>
        </p:spPr>
        <p:txBody>
          <a:bodyPr spcFirstLastPara="1" wrap="square" lIns="91425" tIns="91425" rIns="91425" bIns="91425" anchor="t" anchorCtr="0">
            <a:noAutofit/>
          </a:bodyPr>
          <a:lstStyle/>
          <a:p>
            <a:r>
              <a:rPr lang="en-US" sz="2000" dirty="0">
                <a:solidFill>
                  <a:srgbClr val="0000FF"/>
                </a:solidFill>
                <a:highlight>
                  <a:srgbClr val="FFFFFF"/>
                </a:highlight>
              </a:rPr>
              <a:t>** Spark can connect to several types of </a:t>
            </a:r>
            <a:r>
              <a:rPr lang="en-US" sz="2000" i="1" dirty="0">
                <a:solidFill>
                  <a:srgbClr val="0000FF"/>
                </a:solidFill>
                <a:highlight>
                  <a:srgbClr val="FFFFFF"/>
                </a:highlight>
              </a:rPr>
              <a:t>cluster managers</a:t>
            </a:r>
            <a:r>
              <a:rPr lang="en-US" sz="2000" dirty="0">
                <a:solidFill>
                  <a:srgbClr val="0000FF"/>
                </a:solidFill>
                <a:highlight>
                  <a:srgbClr val="FFFFFF"/>
                </a:highlight>
              </a:rPr>
              <a:t> (either Spark’s own standalone cluster manager, Mesos or YARN)</a:t>
            </a:r>
            <a:endParaRPr sz="2000" dirty="0">
              <a:solidFill>
                <a:srgbClr val="0000FF"/>
              </a:solidFill>
            </a:endParaRPr>
          </a:p>
        </p:txBody>
      </p:sp>
      <p:sp>
        <p:nvSpPr>
          <p:cNvPr id="24" name="Shape 159">
            <a:extLst>
              <a:ext uri="{FF2B5EF4-FFF2-40B4-BE49-F238E27FC236}">
                <a16:creationId xmlns:a16="http://schemas.microsoft.com/office/drawing/2014/main" id="{4411DF59-CD76-41BD-870E-2D5DC113F49E}"/>
              </a:ext>
            </a:extLst>
          </p:cNvPr>
          <p:cNvSpPr/>
          <p:nvPr/>
        </p:nvSpPr>
        <p:spPr>
          <a:xfrm>
            <a:off x="4893075" y="1884897"/>
            <a:ext cx="14586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2000" dirty="0"/>
              <a:t>Spark ML</a:t>
            </a:r>
            <a:endParaRPr sz="2000" dirty="0"/>
          </a:p>
          <a:p>
            <a:endParaRPr sz="1800" dirty="0"/>
          </a:p>
        </p:txBody>
      </p:sp>
      <p:sp>
        <p:nvSpPr>
          <p:cNvPr id="25" name="Line 2">
            <a:extLst>
              <a:ext uri="{FF2B5EF4-FFF2-40B4-BE49-F238E27FC236}">
                <a16:creationId xmlns:a16="http://schemas.microsoft.com/office/drawing/2014/main" id="{DB9518F2-242C-4872-B360-862AFD8101D9}"/>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850338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52070" y="340122"/>
            <a:ext cx="10786800" cy="64012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(5)</a:t>
            </a:r>
            <a:endParaRPr dirty="0">
              <a:solidFill>
                <a:srgbClr val="C00000"/>
              </a:solidFill>
              <a:ea typeface="Arial"/>
              <a:cs typeface="Arial"/>
              <a:sym typeface="Arial"/>
            </a:endParaRPr>
          </a:p>
        </p:txBody>
      </p:sp>
      <p:sp>
        <p:nvSpPr>
          <p:cNvPr id="287" name="Shape 28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60</a:t>
            </a:fld>
            <a:endParaRPr/>
          </a:p>
        </p:txBody>
      </p:sp>
      <p:sp>
        <p:nvSpPr>
          <p:cNvPr id="288" name="Shape 288"/>
          <p:cNvSpPr txBox="1">
            <a:spLocks noGrp="1"/>
          </p:cNvSpPr>
          <p:nvPr>
            <p:ph type="body" idx="1"/>
          </p:nvPr>
        </p:nvSpPr>
        <p:spPr>
          <a:xfrm>
            <a:off x="699632" y="1268054"/>
            <a:ext cx="10786800" cy="419158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0"/>
              </a:spcBef>
              <a:buNone/>
            </a:pPr>
            <a:r>
              <a:rPr lang="en-US" dirty="0">
                <a:solidFill>
                  <a:srgbClr val="000000"/>
                </a:solidFill>
                <a:ea typeface="Arial"/>
                <a:cs typeface="Arial"/>
                <a:sym typeface="Arial"/>
              </a:rPr>
              <a:t>Some Key-Value Operations</a:t>
            </a:r>
            <a:endParaRPr dirty="0">
              <a:solidFill>
                <a:srgbClr val="000000"/>
              </a:solidFill>
              <a:ea typeface="Arial"/>
              <a:cs typeface="Arial"/>
              <a:sym typeface="Arial"/>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0"/>
              </a:spcBef>
              <a:buNone/>
            </a:pPr>
            <a:r>
              <a:rPr lang="en-US" sz="2133" dirty="0">
                <a:solidFill>
                  <a:srgbClr val="000000"/>
                </a:solidFill>
                <a:latin typeface="Courier New"/>
                <a:ea typeface="Courier New"/>
                <a:cs typeface="Courier New"/>
                <a:sym typeface="Courier New"/>
              </a:rPr>
              <a:t>pets = </a:t>
            </a:r>
            <a:r>
              <a:rPr lang="en-US" sz="2133" dirty="0" err="1">
                <a:solidFill>
                  <a:srgbClr val="000000"/>
                </a:solidFill>
                <a:latin typeface="Courier New"/>
                <a:ea typeface="Courier New"/>
                <a:cs typeface="Courier New"/>
                <a:sym typeface="Courier New"/>
              </a:rPr>
              <a:t>sc.parallelize</a:t>
            </a:r>
            <a:r>
              <a:rPr lang="en-US" sz="2133" dirty="0">
                <a:solidFill>
                  <a:srgbClr val="000000"/>
                </a:solidFill>
                <a:latin typeface="Courier New"/>
                <a:ea typeface="Courier New"/>
                <a:cs typeface="Courier New"/>
                <a:sym typeface="Courier New"/>
              </a:rPr>
              <a:t>([(“cat”, 1), (“dog”, 1), (“cat”, 2)])</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pets.reduceByKey</a:t>
            </a:r>
            <a:r>
              <a:rPr lang="en-US" sz="2133" dirty="0">
                <a:solidFill>
                  <a:srgbClr val="000000"/>
                </a:solidFill>
                <a:latin typeface="Courier New"/>
                <a:ea typeface="Courier New"/>
                <a:cs typeface="Courier New"/>
                <a:sym typeface="Courier New"/>
              </a:rPr>
              <a:t>(lambda x, y: x + y)    # =&gt; {(cat, 3), (dog, 1)}</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pets.groupByKey</a:t>
            </a:r>
            <a:r>
              <a:rPr lang="en-US" sz="2133" dirty="0">
                <a:solidFill>
                  <a:srgbClr val="000000"/>
                </a:solidFill>
                <a:latin typeface="Courier New"/>
                <a:ea typeface="Courier New"/>
                <a:cs typeface="Courier New"/>
                <a:sym typeface="Courier New"/>
              </a:rPr>
              <a:t>()     # =&gt; {(cat, [1, 2]), (dog, [1])}</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pets.sortByKey</a:t>
            </a:r>
            <a:r>
              <a:rPr lang="en-US" sz="2133" dirty="0">
                <a:solidFill>
                  <a:srgbClr val="000000"/>
                </a:solidFill>
                <a:latin typeface="Courier New"/>
                <a:ea typeface="Courier New"/>
                <a:cs typeface="Courier New"/>
                <a:sym typeface="Courier New"/>
              </a:rPr>
              <a:t>()      # =&gt; {(cat, 1), (cat, 2), (dog, 1)}</a:t>
            </a:r>
            <a:endParaRPr sz="2133" dirty="0">
              <a:solidFill>
                <a:srgbClr val="000000"/>
              </a:solidFill>
              <a:latin typeface="Courier New"/>
              <a:ea typeface="Courier New"/>
              <a:cs typeface="Courier New"/>
              <a:sym typeface="Courier New"/>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411F6F43-AD7D-494E-A071-5CAA83B3F13D}"/>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2978981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49101" y="378554"/>
            <a:ext cx="10786800" cy="74559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Word Count</a:t>
            </a:r>
            <a:endParaRPr dirty="0">
              <a:solidFill>
                <a:srgbClr val="C00000"/>
              </a:solidFill>
              <a:ea typeface="Arial"/>
              <a:cs typeface="Arial"/>
              <a:sym typeface="Arial"/>
            </a:endParaRPr>
          </a:p>
        </p:txBody>
      </p:sp>
      <p:sp>
        <p:nvSpPr>
          <p:cNvPr id="295" name="Shape 29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61</a:t>
            </a:fld>
            <a:endParaRPr/>
          </a:p>
        </p:txBody>
      </p:sp>
      <p:sp>
        <p:nvSpPr>
          <p:cNvPr id="296" name="Shape 296"/>
          <p:cNvSpPr txBox="1">
            <a:spLocks noGrp="1"/>
          </p:cNvSpPr>
          <p:nvPr>
            <p:ph type="body" idx="1"/>
          </p:nvPr>
        </p:nvSpPr>
        <p:spPr>
          <a:xfrm>
            <a:off x="776762" y="1386859"/>
            <a:ext cx="10310700" cy="1870500"/>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2133" dirty="0">
                <a:solidFill>
                  <a:srgbClr val="000000"/>
                </a:solidFill>
                <a:latin typeface="Courier New"/>
                <a:ea typeface="Courier New"/>
                <a:cs typeface="Courier New"/>
                <a:sym typeface="Courier New"/>
              </a:rPr>
              <a:t>lines = </a:t>
            </a:r>
            <a:r>
              <a:rPr lang="en-US" sz="2133" dirty="0" err="1">
                <a:solidFill>
                  <a:srgbClr val="000000"/>
                </a:solidFill>
                <a:latin typeface="Courier New"/>
                <a:ea typeface="Courier New"/>
                <a:cs typeface="Courier New"/>
                <a:sym typeface="Courier New"/>
              </a:rPr>
              <a:t>sc.textFile</a:t>
            </a:r>
            <a:r>
              <a:rPr lang="en-US" sz="2133" dirty="0">
                <a:solidFill>
                  <a:srgbClr val="000000"/>
                </a:solidFill>
                <a:latin typeface="Courier New"/>
                <a:ea typeface="Courier New"/>
                <a:cs typeface="Courier New"/>
                <a:sym typeface="Courier New"/>
              </a:rPr>
              <a:t>(“hamlet.txt”)</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a:solidFill>
                  <a:srgbClr val="000000"/>
                </a:solidFill>
                <a:latin typeface="Courier New"/>
                <a:ea typeface="Courier New"/>
                <a:cs typeface="Courier New"/>
                <a:sym typeface="Courier New"/>
              </a:rPr>
              <a:t>counts = </a:t>
            </a:r>
            <a:r>
              <a:rPr lang="en-US" sz="2133" dirty="0" err="1">
                <a:solidFill>
                  <a:srgbClr val="000000"/>
                </a:solidFill>
                <a:latin typeface="Courier New"/>
                <a:ea typeface="Courier New"/>
                <a:cs typeface="Courier New"/>
                <a:sym typeface="Courier New"/>
              </a:rPr>
              <a:t>lines.flatMap</a:t>
            </a:r>
            <a:r>
              <a:rPr lang="en-US" sz="2133" dirty="0">
                <a:solidFill>
                  <a:srgbClr val="000000"/>
                </a:solidFill>
                <a:latin typeface="Courier New"/>
                <a:ea typeface="Courier New"/>
                <a:cs typeface="Courier New"/>
                <a:sym typeface="Courier New"/>
              </a:rPr>
              <a:t>(lambda line: </a:t>
            </a:r>
            <a:r>
              <a:rPr lang="en-US" sz="2133" dirty="0" err="1">
                <a:solidFill>
                  <a:srgbClr val="000000"/>
                </a:solidFill>
                <a:latin typeface="Courier New"/>
                <a:ea typeface="Courier New"/>
                <a:cs typeface="Courier New"/>
                <a:sym typeface="Courier New"/>
              </a:rPr>
              <a:t>line.split</a:t>
            </a:r>
            <a:r>
              <a:rPr lang="en-US" sz="2133" dirty="0">
                <a:solidFill>
                  <a:srgbClr val="000000"/>
                </a:solidFill>
                <a:latin typeface="Courier New"/>
                <a:ea typeface="Courier New"/>
                <a:cs typeface="Courier New"/>
                <a:sym typeface="Courier New"/>
              </a:rPr>
              <a:t>(“ “))</a:t>
            </a:r>
            <a:endParaRPr sz="2133" dirty="0">
              <a:solidFill>
                <a:srgbClr val="000000"/>
              </a:solidFill>
              <a:latin typeface="Courier New"/>
              <a:ea typeface="Courier New"/>
              <a:cs typeface="Courier New"/>
              <a:sym typeface="Courier New"/>
            </a:endParaRPr>
          </a:p>
          <a:p>
            <a:pPr marL="1828754" indent="457189">
              <a:lnSpc>
                <a:spcPct val="115000"/>
              </a:lnSpc>
              <a:spcBef>
                <a:spcPts val="0"/>
              </a:spcBef>
              <a:buNone/>
            </a:pPr>
            <a:r>
              <a:rPr lang="en-US" sz="2133" dirty="0">
                <a:solidFill>
                  <a:srgbClr val="000000"/>
                </a:solidFill>
                <a:latin typeface="Courier New"/>
                <a:ea typeface="Courier New"/>
                <a:cs typeface="Courier New"/>
                <a:sym typeface="Courier New"/>
              </a:rPr>
              <a:t>.map(lambda word: (word, 1))</a:t>
            </a:r>
            <a:endParaRPr sz="2133" dirty="0">
              <a:solidFill>
                <a:srgbClr val="000000"/>
              </a:solidFill>
              <a:latin typeface="Courier New"/>
              <a:ea typeface="Courier New"/>
              <a:cs typeface="Courier New"/>
              <a:sym typeface="Courier New"/>
            </a:endParaRPr>
          </a:p>
          <a:p>
            <a:pPr marL="1828754" indent="457189">
              <a:lnSpc>
                <a:spcPct val="115000"/>
              </a:lnSpc>
              <a:spcBef>
                <a:spcPts val="0"/>
              </a:spcBef>
              <a:buNone/>
            </a:pP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reduceByKey</a:t>
            </a:r>
            <a:r>
              <a:rPr lang="en-US" sz="2133" dirty="0">
                <a:solidFill>
                  <a:srgbClr val="000000"/>
                </a:solidFill>
                <a:latin typeface="Courier New"/>
                <a:ea typeface="Courier New"/>
                <a:cs typeface="Courier New"/>
                <a:sym typeface="Courier New"/>
              </a:rPr>
              <a:t>(lambda x, y: x + y)</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pic>
        <p:nvPicPr>
          <p:cNvPr id="297" name="Shape 297"/>
          <p:cNvPicPr preferRelativeResize="0"/>
          <p:nvPr/>
        </p:nvPicPr>
        <p:blipFill>
          <a:blip r:embed="rId3">
            <a:alphaModFix/>
          </a:blip>
          <a:stretch>
            <a:fillRect/>
          </a:stretch>
        </p:blipFill>
        <p:spPr>
          <a:xfrm>
            <a:off x="1936071" y="3269877"/>
            <a:ext cx="6785899" cy="2463975"/>
          </a:xfrm>
          <a:prstGeom prst="rect">
            <a:avLst/>
          </a:prstGeom>
          <a:noFill/>
          <a:ln>
            <a:noFill/>
          </a:ln>
        </p:spPr>
      </p:pic>
      <p:sp>
        <p:nvSpPr>
          <p:cNvPr id="7" name="Line 2">
            <a:extLst>
              <a:ext uri="{FF2B5EF4-FFF2-40B4-BE49-F238E27FC236}">
                <a16:creationId xmlns:a16="http://schemas.microsoft.com/office/drawing/2014/main" id="{757A7B7A-CEAE-4E6D-8871-8E87BE14DD71}"/>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518531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1024333" y="352924"/>
            <a:ext cx="10786800" cy="7493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Spark Streaming</a:t>
            </a:r>
            <a:endParaRPr dirty="0">
              <a:solidFill>
                <a:srgbClr val="C00000"/>
              </a:solidFill>
              <a:ea typeface="Arial"/>
              <a:cs typeface="Arial"/>
              <a:sym typeface="Arial"/>
            </a:endParaRPr>
          </a:p>
        </p:txBody>
      </p:sp>
      <p:sp>
        <p:nvSpPr>
          <p:cNvPr id="304" name="Shape 304"/>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62</a:t>
            </a:fld>
            <a:endParaRPr/>
          </a:p>
        </p:txBody>
      </p:sp>
      <p:sp>
        <p:nvSpPr>
          <p:cNvPr id="305" name="Shape 305"/>
          <p:cNvSpPr txBox="1">
            <a:spLocks noGrp="1"/>
          </p:cNvSpPr>
          <p:nvPr>
            <p:ph type="body" idx="1"/>
          </p:nvPr>
        </p:nvSpPr>
        <p:spPr>
          <a:xfrm>
            <a:off x="743001" y="2866546"/>
            <a:ext cx="10885200" cy="3245809"/>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dirty="0">
                <a:solidFill>
                  <a:srgbClr val="000000"/>
                </a:solidFill>
                <a:ea typeface="Arial"/>
                <a:cs typeface="Arial"/>
                <a:sym typeface="Arial"/>
              </a:rPr>
              <a:t>Represents streams as a series of RDDs over time (typically sub second intervals, but it is configurable)</a:t>
            </a:r>
            <a:endParaRPr dirty="0">
              <a:solidFill>
                <a:srgbClr val="000000"/>
              </a:solidFill>
              <a:ea typeface="Arial"/>
              <a:cs typeface="Arial"/>
              <a:sym typeface="Arial"/>
            </a:endParaRPr>
          </a:p>
          <a:p>
            <a:pPr marL="0" indent="0">
              <a:lnSpc>
                <a:spcPct val="115000"/>
              </a:lnSpc>
              <a:spcBef>
                <a:spcPts val="0"/>
              </a:spcBef>
              <a:buNone/>
            </a:pPr>
            <a:endParaRPr sz="2400" dirty="0">
              <a:solidFill>
                <a:srgbClr val="000000"/>
              </a:solidFill>
              <a:latin typeface="Arial"/>
              <a:ea typeface="Arial"/>
              <a:cs typeface="Arial"/>
              <a:sym typeface="Arial"/>
            </a:endParaRPr>
          </a:p>
          <a:p>
            <a:pPr marL="0" indent="0">
              <a:lnSpc>
                <a:spcPct val="115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val</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spammers =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sc.sequenceFile</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hdfs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spammers.seq</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sc.twitterStream</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.filter(t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t.text.contains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(“Santa Clara University”))</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.transform(tweets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tweets.map</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(t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t.user</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t)).join(spammers))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.print()</a:t>
            </a:r>
            <a:endParaRPr sz="2000"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1400"/>
              </a:spcBef>
              <a:buNone/>
            </a:pPr>
            <a:endParaRPr sz="2400" dirty="0">
              <a:latin typeface="Arial"/>
              <a:ea typeface="Arial"/>
              <a:cs typeface="Arial"/>
              <a:sym typeface="Arial"/>
            </a:endParaRPr>
          </a:p>
        </p:txBody>
      </p:sp>
      <p:pic>
        <p:nvPicPr>
          <p:cNvPr id="306" name="Shape 306"/>
          <p:cNvPicPr preferRelativeResize="0"/>
          <p:nvPr/>
        </p:nvPicPr>
        <p:blipFill>
          <a:blip r:embed="rId3">
            <a:alphaModFix/>
          </a:blip>
          <a:stretch>
            <a:fillRect/>
          </a:stretch>
        </p:blipFill>
        <p:spPr>
          <a:xfrm>
            <a:off x="674075" y="1460649"/>
            <a:ext cx="4733925" cy="895351"/>
          </a:xfrm>
          <a:prstGeom prst="rect">
            <a:avLst/>
          </a:prstGeom>
          <a:noFill/>
          <a:ln>
            <a:noFill/>
          </a:ln>
        </p:spPr>
      </p:pic>
      <p:pic>
        <p:nvPicPr>
          <p:cNvPr id="307" name="Shape 307"/>
          <p:cNvPicPr preferRelativeResize="0"/>
          <p:nvPr/>
        </p:nvPicPr>
        <p:blipFill>
          <a:blip r:embed="rId4">
            <a:alphaModFix/>
          </a:blip>
          <a:stretch>
            <a:fillRect/>
          </a:stretch>
        </p:blipFill>
        <p:spPr>
          <a:xfrm>
            <a:off x="6685559" y="1733273"/>
            <a:ext cx="4638675" cy="981075"/>
          </a:xfrm>
          <a:prstGeom prst="rect">
            <a:avLst/>
          </a:prstGeom>
          <a:noFill/>
          <a:ln>
            <a:noFill/>
          </a:ln>
        </p:spPr>
      </p:pic>
      <p:cxnSp>
        <p:nvCxnSpPr>
          <p:cNvPr id="308" name="Shape 308"/>
          <p:cNvCxnSpPr/>
          <p:nvPr/>
        </p:nvCxnSpPr>
        <p:spPr>
          <a:xfrm>
            <a:off x="5020477" y="2123905"/>
            <a:ext cx="1710300" cy="246300"/>
          </a:xfrm>
          <a:prstGeom prst="straightConnector1">
            <a:avLst/>
          </a:prstGeom>
          <a:noFill/>
          <a:ln w="28575" cap="flat" cmpd="sng">
            <a:solidFill>
              <a:srgbClr val="741B47"/>
            </a:solidFill>
            <a:prstDash val="solid"/>
            <a:round/>
            <a:headEnd type="none" w="med" len="med"/>
            <a:tailEnd type="triangle" w="med" len="med"/>
          </a:ln>
        </p:spPr>
      </p:cxnSp>
      <p:sp>
        <p:nvSpPr>
          <p:cNvPr id="9" name="Line 2">
            <a:extLst>
              <a:ext uri="{FF2B5EF4-FFF2-40B4-BE49-F238E27FC236}">
                <a16:creationId xmlns:a16="http://schemas.microsoft.com/office/drawing/2014/main" id="{7345487B-0E11-4F6E-B5AB-A14910BB857A}"/>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7654058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024333" y="263400"/>
            <a:ext cx="10786800" cy="78296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000" dirty="0">
                <a:ea typeface="Arial"/>
                <a:cs typeface="Arial"/>
                <a:sym typeface="Arial"/>
              </a:rPr>
              <a:t>Spark: Combining Libraries (Unified Pipeline)</a:t>
            </a:r>
            <a:endParaRPr sz="4000" i="0" u="none" strike="noStrike" cap="none" dirty="0">
              <a:solidFill>
                <a:srgbClr val="C00000"/>
              </a:solidFill>
              <a:ea typeface="Arial"/>
              <a:cs typeface="Arial"/>
              <a:sym typeface="Arial"/>
            </a:endParaRPr>
          </a:p>
        </p:txBody>
      </p:sp>
      <p:sp>
        <p:nvSpPr>
          <p:cNvPr id="364" name="Shape 364"/>
          <p:cNvSpPr txBox="1">
            <a:spLocks noGrp="1"/>
          </p:cNvSpPr>
          <p:nvPr>
            <p:ph type="ftr" idx="11"/>
          </p:nvPr>
        </p:nvSpPr>
        <p:spPr>
          <a:xfrm>
            <a:off x="6614052" y="6470700"/>
            <a:ext cx="4130400" cy="274200"/>
          </a:xfrm>
          <a:prstGeom prst="rect">
            <a:avLst/>
          </a:prstGeom>
          <a:noFill/>
          <a:ln>
            <a:noFill/>
          </a:ln>
        </p:spPr>
        <p:txBody>
          <a:bodyPr spcFirstLastPara="1" vert="horz" wrap="square" lIns="91425" tIns="45700" rIns="91425" bIns="45700" rtlCol="0" anchor="ctr" anchorCtr="0">
            <a:noAutofit/>
          </a:bodyPr>
          <a:lstStyle/>
          <a:p>
            <a:pPr algn="r"/>
            <a:r>
              <a:rPr lang="en-US"/>
              <a:t>HTTP://WWW.CS.CORNELL.EDU/COURSES/CS5412/2018SP</a:t>
            </a:r>
            <a:endParaRPr/>
          </a:p>
        </p:txBody>
      </p:sp>
      <p:sp>
        <p:nvSpPr>
          <p:cNvPr id="365" name="Shape 36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63</a:t>
            </a:fld>
            <a:endParaRPr/>
          </a:p>
        </p:txBody>
      </p:sp>
      <p:sp>
        <p:nvSpPr>
          <p:cNvPr id="366" name="Shape 366"/>
          <p:cNvSpPr txBox="1">
            <a:spLocks noGrp="1"/>
          </p:cNvSpPr>
          <p:nvPr>
            <p:ph type="body" idx="1"/>
          </p:nvPr>
        </p:nvSpPr>
        <p:spPr>
          <a:xfrm>
            <a:off x="749533" y="1295843"/>
            <a:ext cx="11061600" cy="4533900"/>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Load data using Spark SQL</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points = </a:t>
            </a:r>
            <a:r>
              <a:rPr lang="en-US" sz="2133" dirty="0" err="1">
                <a:solidFill>
                  <a:srgbClr val="000000"/>
                </a:solidFill>
                <a:latin typeface="Courier New"/>
                <a:ea typeface="Courier New"/>
                <a:cs typeface="Courier New"/>
                <a:sym typeface="Courier New"/>
              </a:rPr>
              <a:t>spark.sql</a:t>
            </a:r>
            <a:r>
              <a:rPr lang="en-US" sz="2133" dirty="0">
                <a:solidFill>
                  <a:srgbClr val="000000"/>
                </a:solidFill>
                <a:latin typeface="Courier New"/>
                <a:ea typeface="Courier New"/>
                <a:cs typeface="Courier New"/>
                <a:sym typeface="Courier New"/>
              </a:rPr>
              <a:t>(“select latitude, longitude from tweets”)</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Train a machine learning model</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model = </a:t>
            </a:r>
            <a:r>
              <a:rPr lang="en-US" sz="2133" dirty="0" err="1">
                <a:solidFill>
                  <a:srgbClr val="000000"/>
                </a:solidFill>
                <a:latin typeface="Courier New"/>
                <a:ea typeface="Courier New"/>
                <a:cs typeface="Courier New"/>
                <a:sym typeface="Courier New"/>
              </a:rPr>
              <a:t>KMeans.train</a:t>
            </a:r>
            <a:r>
              <a:rPr lang="en-US" sz="2133" dirty="0">
                <a:solidFill>
                  <a:srgbClr val="000000"/>
                </a:solidFill>
                <a:latin typeface="Courier New"/>
                <a:ea typeface="Courier New"/>
                <a:cs typeface="Courier New"/>
                <a:sym typeface="Courier New"/>
              </a:rPr>
              <a:t>(points, 10)</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Apply it to a stream</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err="1">
                <a:solidFill>
                  <a:srgbClr val="000000"/>
                </a:solidFill>
                <a:latin typeface="Courier New"/>
                <a:ea typeface="Courier New"/>
                <a:cs typeface="Courier New"/>
                <a:sym typeface="Courier New"/>
              </a:rPr>
              <a:t>sc.twitterStream</a:t>
            </a:r>
            <a:r>
              <a:rPr lang="en-US" sz="2133" dirty="0">
                <a:solidFill>
                  <a:srgbClr val="000000"/>
                </a:solidFill>
                <a:latin typeface="Courier New"/>
                <a:ea typeface="Courier New"/>
                <a:cs typeface="Courier New"/>
                <a:sym typeface="Courier New"/>
              </a:rPr>
              <a:t>(...)</a:t>
            </a:r>
            <a:endParaRPr sz="2133" dirty="0">
              <a:solidFill>
                <a:srgbClr val="000000"/>
              </a:solidFill>
              <a:latin typeface="Courier New"/>
              <a:ea typeface="Courier New"/>
              <a:cs typeface="Courier New"/>
              <a:sym typeface="Courier New"/>
            </a:endParaRPr>
          </a:p>
          <a:p>
            <a:pPr marL="0" indent="457189">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.map(lambda t: (</a:t>
            </a:r>
            <a:r>
              <a:rPr lang="en-US" sz="2133" dirty="0" err="1">
                <a:solidFill>
                  <a:srgbClr val="000000"/>
                </a:solidFill>
                <a:latin typeface="Courier New"/>
                <a:ea typeface="Courier New"/>
                <a:cs typeface="Courier New"/>
                <a:sym typeface="Courier New"/>
              </a:rPr>
              <a:t>model.predict</a:t>
            </a: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t.location</a:t>
            </a:r>
            <a:r>
              <a:rPr lang="en-US" sz="2133" dirty="0">
                <a:solidFill>
                  <a:srgbClr val="000000"/>
                </a:solidFill>
                <a:latin typeface="Courier New"/>
                <a:ea typeface="Courier New"/>
                <a:cs typeface="Courier New"/>
                <a:sym typeface="Courier New"/>
              </a:rPr>
              <a:t>), 1))</a:t>
            </a:r>
            <a:endParaRPr sz="2133" dirty="0">
              <a:solidFill>
                <a:srgbClr val="000000"/>
              </a:solidFill>
              <a:latin typeface="Courier New"/>
              <a:ea typeface="Courier New"/>
              <a:cs typeface="Courier New"/>
              <a:sym typeface="Courier New"/>
            </a:endParaRPr>
          </a:p>
          <a:p>
            <a:pPr marL="0" indent="457189">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reduceByWindow</a:t>
            </a:r>
            <a:r>
              <a:rPr lang="en-US" sz="2133" dirty="0">
                <a:solidFill>
                  <a:srgbClr val="000000"/>
                </a:solidFill>
                <a:latin typeface="Courier New"/>
                <a:ea typeface="Courier New"/>
                <a:cs typeface="Courier New"/>
                <a:sym typeface="Courier New"/>
              </a:rPr>
              <a:t>(“5s”, lambda a, b: a + b)</a:t>
            </a:r>
            <a:endParaRPr sz="2133" dirty="0">
              <a:solidFill>
                <a:srgbClr val="000000"/>
              </a:solidFill>
              <a:latin typeface="Courier New"/>
              <a:ea typeface="Courier New"/>
              <a:cs typeface="Courier New"/>
              <a:sym typeface="Courier New"/>
            </a:endParaRPr>
          </a:p>
        </p:txBody>
      </p:sp>
      <p:sp>
        <p:nvSpPr>
          <p:cNvPr id="6" name="Line 2">
            <a:extLst>
              <a:ext uri="{FF2B5EF4-FFF2-40B4-BE49-F238E27FC236}">
                <a16:creationId xmlns:a16="http://schemas.microsoft.com/office/drawing/2014/main" id="{65BFBC63-7B26-4B6A-A6AA-2DBC8A8107DC}"/>
              </a:ext>
            </a:extLst>
          </p:cNvPr>
          <p:cNvSpPr/>
          <p:nvPr/>
        </p:nvSpPr>
        <p:spPr>
          <a:xfrm>
            <a:off x="685932" y="102825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528545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002322" y="340288"/>
            <a:ext cx="10981593" cy="100278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Setting the Level of Parallelism</a:t>
            </a:r>
            <a:endParaRPr dirty="0">
              <a:solidFill>
                <a:srgbClr val="C00000"/>
              </a:solidFill>
              <a:ea typeface="Arial"/>
              <a:cs typeface="Arial"/>
              <a:sym typeface="Arial"/>
            </a:endParaRPr>
          </a:p>
        </p:txBody>
      </p:sp>
      <p:sp>
        <p:nvSpPr>
          <p:cNvPr id="315" name="Shape 31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64</a:t>
            </a:fld>
            <a:endParaRPr/>
          </a:p>
        </p:txBody>
      </p:sp>
      <p:sp>
        <p:nvSpPr>
          <p:cNvPr id="316" name="Shape 316"/>
          <p:cNvSpPr txBox="1">
            <a:spLocks noGrp="1"/>
          </p:cNvSpPr>
          <p:nvPr>
            <p:ph type="body" idx="1"/>
          </p:nvPr>
        </p:nvSpPr>
        <p:spPr>
          <a:xfrm>
            <a:off x="699632" y="1343069"/>
            <a:ext cx="10464960" cy="3657711"/>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2933" dirty="0">
                <a:solidFill>
                  <a:srgbClr val="000000"/>
                </a:solidFill>
                <a:ea typeface="Arial"/>
                <a:cs typeface="Arial"/>
                <a:sym typeface="Arial"/>
              </a:rPr>
              <a:t>All the pair RDD operations take an optional second parameter for number of tasks</a:t>
            </a:r>
            <a:endParaRPr sz="2933" dirty="0">
              <a:solidFill>
                <a:srgbClr val="000000"/>
              </a:solidFill>
              <a:ea typeface="Arial"/>
              <a:cs typeface="Arial"/>
              <a:sym typeface="Arial"/>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buNone/>
            </a:pPr>
            <a:r>
              <a:rPr lang="en-US" sz="2400" dirty="0" err="1">
                <a:solidFill>
                  <a:srgbClr val="000000"/>
                </a:solidFill>
                <a:latin typeface="Courier New"/>
                <a:ea typeface="Courier New"/>
                <a:cs typeface="Courier New"/>
                <a:sym typeface="Courier New"/>
              </a:rPr>
              <a:t>words.reduceByKey</a:t>
            </a:r>
            <a:r>
              <a:rPr lang="en-US" sz="2400" dirty="0">
                <a:solidFill>
                  <a:srgbClr val="000000"/>
                </a:solidFill>
                <a:latin typeface="Courier New"/>
                <a:ea typeface="Courier New"/>
                <a:cs typeface="Courier New"/>
                <a:sym typeface="Courier New"/>
              </a:rPr>
              <a:t>(lambda x, y: x + y, 5)</a:t>
            </a:r>
            <a:endParaRPr sz="2400" dirty="0">
              <a:solidFill>
                <a:srgbClr val="000000"/>
              </a:solidFill>
              <a:latin typeface="Courier New"/>
              <a:ea typeface="Courier New"/>
              <a:cs typeface="Courier New"/>
              <a:sym typeface="Courier New"/>
            </a:endParaRPr>
          </a:p>
          <a:p>
            <a:pPr marL="0" indent="0">
              <a:lnSpc>
                <a:spcPct val="115000"/>
              </a:lnSpc>
              <a:buNone/>
            </a:pPr>
            <a:r>
              <a:rPr lang="en-US" sz="2400" dirty="0" err="1">
                <a:solidFill>
                  <a:srgbClr val="000000"/>
                </a:solidFill>
                <a:latin typeface="Courier New"/>
                <a:ea typeface="Courier New"/>
                <a:cs typeface="Courier New"/>
                <a:sym typeface="Courier New"/>
              </a:rPr>
              <a:t>words.groupByKey</a:t>
            </a:r>
            <a:r>
              <a:rPr lang="en-US" sz="2400" dirty="0">
                <a:solidFill>
                  <a:srgbClr val="000000"/>
                </a:solidFill>
                <a:latin typeface="Courier New"/>
                <a:ea typeface="Courier New"/>
                <a:cs typeface="Courier New"/>
                <a:sym typeface="Courier New"/>
              </a:rPr>
              <a:t>(5)</a:t>
            </a:r>
            <a:endParaRPr sz="2400" dirty="0">
              <a:solidFill>
                <a:srgbClr val="000000"/>
              </a:solidFill>
              <a:latin typeface="Courier New"/>
              <a:ea typeface="Courier New"/>
              <a:cs typeface="Courier New"/>
              <a:sym typeface="Courier New"/>
            </a:endParaRPr>
          </a:p>
          <a:p>
            <a:pPr marL="0" indent="0">
              <a:lnSpc>
                <a:spcPct val="115000"/>
              </a:lnSpc>
              <a:buNone/>
            </a:pPr>
            <a:r>
              <a:rPr lang="en-US" sz="2400" dirty="0" err="1">
                <a:solidFill>
                  <a:srgbClr val="000000"/>
                </a:solidFill>
                <a:latin typeface="Courier New"/>
                <a:ea typeface="Courier New"/>
                <a:cs typeface="Courier New"/>
                <a:sym typeface="Courier New"/>
              </a:rPr>
              <a:t>visits.join</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pageViews</a:t>
            </a:r>
            <a:r>
              <a:rPr lang="en-US" sz="2400" dirty="0">
                <a:solidFill>
                  <a:srgbClr val="000000"/>
                </a:solidFill>
                <a:latin typeface="Courier New"/>
                <a:ea typeface="Courier New"/>
                <a:cs typeface="Courier New"/>
                <a:sym typeface="Courier New"/>
              </a:rPr>
              <a:t>, 5)</a:t>
            </a:r>
            <a:endParaRPr sz="24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042D92E1-44E7-4AB7-B483-65BFF83B4492}"/>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36869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1090246" y="313947"/>
            <a:ext cx="10382486" cy="647259"/>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MapReduce vs Spark (Summary)</a:t>
            </a:r>
            <a:endParaRPr dirty="0">
              <a:solidFill>
                <a:srgbClr val="C00000"/>
              </a:solidFill>
              <a:ea typeface="Arial"/>
              <a:cs typeface="Arial"/>
              <a:sym typeface="Arial"/>
            </a:endParaRPr>
          </a:p>
        </p:txBody>
      </p:sp>
      <p:sp>
        <p:nvSpPr>
          <p:cNvPr id="381" name="Shape 38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65</a:t>
            </a:fld>
            <a:endParaRPr/>
          </a:p>
        </p:txBody>
      </p:sp>
      <p:sp>
        <p:nvSpPr>
          <p:cNvPr id="382" name="Shape 382"/>
          <p:cNvSpPr txBox="1">
            <a:spLocks noGrp="1"/>
          </p:cNvSpPr>
          <p:nvPr>
            <p:ph type="body" idx="1"/>
          </p:nvPr>
        </p:nvSpPr>
        <p:spPr>
          <a:xfrm>
            <a:off x="585451" y="1162355"/>
            <a:ext cx="10565443" cy="5174245"/>
          </a:xfrm>
          <a:prstGeom prst="rect">
            <a:avLst/>
          </a:prstGeom>
          <a:noFill/>
          <a:ln>
            <a:noFill/>
          </a:ln>
        </p:spPr>
        <p:txBody>
          <a:bodyPr spcFirstLastPara="1" vert="horz" wrap="square" lIns="45700" tIns="45700" rIns="45700" bIns="45700" rtlCol="0" anchor="t" anchorCtr="0">
            <a:noAutofit/>
          </a:bodyPr>
          <a:lstStyle/>
          <a:p>
            <a:pPr marL="533387" indent="-457189">
              <a:lnSpc>
                <a:spcPct val="100000"/>
              </a:lnSpc>
              <a:spcBef>
                <a:spcPts val="400"/>
              </a:spcBef>
              <a:spcAft>
                <a:spcPts val="400"/>
              </a:spcAft>
              <a:buClr>
                <a:srgbClr val="000000"/>
              </a:buClr>
              <a:buSzPts val="2400"/>
            </a:pPr>
            <a:r>
              <a:rPr lang="en-US" dirty="0">
                <a:solidFill>
                  <a:srgbClr val="000000"/>
                </a:solidFill>
                <a:highlight>
                  <a:srgbClr val="FFFFFF"/>
                </a:highlight>
                <a:ea typeface="Arial"/>
                <a:cs typeface="Arial"/>
                <a:sym typeface="Arial"/>
              </a:rPr>
              <a:t>Performance:</a:t>
            </a:r>
          </a:p>
          <a:p>
            <a:pPr marL="990575" lvl="1" indent="-457189">
              <a:lnSpc>
                <a:spcPct val="100000"/>
              </a:lnSpc>
              <a:spcBef>
                <a:spcPts val="400"/>
              </a:spcBef>
              <a:spcAft>
                <a:spcPts val="400"/>
              </a:spcAft>
              <a:buClr>
                <a:srgbClr val="000000"/>
              </a:buClr>
              <a:buSzPct val="60000"/>
              <a:buFont typeface="Wingdings" panose="05000000000000000000" pitchFamily="2" charset="2"/>
              <a:buChar char="Ø"/>
            </a:pPr>
            <a:r>
              <a:rPr lang="en-US" dirty="0">
                <a:solidFill>
                  <a:srgbClr val="000000"/>
                </a:solidFill>
                <a:highlight>
                  <a:srgbClr val="FFFFFF"/>
                </a:highlight>
                <a:ea typeface="Arial"/>
                <a:cs typeface="Arial"/>
                <a:sym typeface="Arial"/>
              </a:rPr>
              <a:t>While Spark performs better when all the data fits in the main memory (especially on dedicated clusters), MapReduce is designed for data that doesn’t fit in the memory</a:t>
            </a:r>
            <a:endParaRPr dirty="0">
              <a:solidFill>
                <a:srgbClr val="000000"/>
              </a:solidFill>
              <a:ea typeface="Arial"/>
              <a:cs typeface="Arial"/>
              <a:sym typeface="Arial"/>
            </a:endParaRPr>
          </a:p>
          <a:p>
            <a:pPr marL="533387" indent="-457189">
              <a:lnSpc>
                <a:spcPct val="100000"/>
              </a:lnSpc>
              <a:spcBef>
                <a:spcPts val="400"/>
              </a:spcBef>
              <a:spcAft>
                <a:spcPts val="400"/>
              </a:spcAft>
              <a:buClr>
                <a:srgbClr val="000000"/>
              </a:buClr>
              <a:buSzPts val="2400"/>
            </a:pPr>
            <a:r>
              <a:rPr lang="en-US" dirty="0">
                <a:solidFill>
                  <a:srgbClr val="000000"/>
                </a:solidFill>
                <a:ea typeface="Arial"/>
                <a:cs typeface="Arial"/>
                <a:sym typeface="Arial"/>
              </a:rPr>
              <a:t>Ease of Use:</a:t>
            </a:r>
          </a:p>
          <a:p>
            <a:pPr marL="990575" lvl="1" indent="-457189">
              <a:lnSpc>
                <a:spcPct val="100000"/>
              </a:lnSpc>
              <a:spcBef>
                <a:spcPts val="400"/>
              </a:spcBef>
              <a:spcAft>
                <a:spcPts val="400"/>
              </a:spcAft>
              <a:buClr>
                <a:srgbClr val="000000"/>
              </a:buClr>
              <a:buSzPct val="60000"/>
              <a:buFont typeface="Wingdings" panose="05000000000000000000" pitchFamily="2" charset="2"/>
              <a:buChar char="Ø"/>
            </a:pPr>
            <a:r>
              <a:rPr lang="en-US" dirty="0">
                <a:solidFill>
                  <a:srgbClr val="000000"/>
                </a:solidFill>
                <a:ea typeface="Arial"/>
                <a:cs typeface="Arial"/>
                <a:sym typeface="Arial"/>
              </a:rPr>
              <a:t>Spark is easier to use compared to Hadoop MapReduce </a:t>
            </a:r>
            <a:r>
              <a:rPr lang="en-US" dirty="0">
                <a:solidFill>
                  <a:srgbClr val="000000"/>
                </a:solidFill>
                <a:highlight>
                  <a:srgbClr val="FFFFFF"/>
                </a:highlight>
                <a:ea typeface="Arial"/>
                <a:cs typeface="Arial"/>
                <a:sym typeface="Arial"/>
              </a:rPr>
              <a:t> as it comes with user-friendly APIs for Scala (its native language), Java, Python, and Spark SQL. </a:t>
            </a:r>
            <a:endParaRPr dirty="0">
              <a:solidFill>
                <a:srgbClr val="000000"/>
              </a:solidFill>
              <a:ea typeface="Arial"/>
              <a:cs typeface="Arial"/>
              <a:sym typeface="Arial"/>
            </a:endParaRPr>
          </a:p>
          <a:p>
            <a:pPr marL="533387" indent="-457189">
              <a:lnSpc>
                <a:spcPct val="100000"/>
              </a:lnSpc>
              <a:spcBef>
                <a:spcPts val="400"/>
              </a:spcBef>
              <a:spcAft>
                <a:spcPts val="400"/>
              </a:spcAft>
              <a:buClr>
                <a:srgbClr val="000000"/>
              </a:buClr>
              <a:buSzPts val="2400"/>
            </a:pPr>
            <a:r>
              <a:rPr lang="en-US" dirty="0">
                <a:solidFill>
                  <a:srgbClr val="000000"/>
                </a:solidFill>
                <a:ea typeface="Arial"/>
                <a:cs typeface="Arial"/>
                <a:sym typeface="Arial"/>
              </a:rPr>
              <a:t>Fault-tolerance:</a:t>
            </a:r>
          </a:p>
          <a:p>
            <a:pPr marL="990575" lvl="1" indent="-457189">
              <a:lnSpc>
                <a:spcPct val="100000"/>
              </a:lnSpc>
              <a:spcBef>
                <a:spcPts val="400"/>
              </a:spcBef>
              <a:spcAft>
                <a:spcPts val="400"/>
              </a:spcAft>
              <a:buClr>
                <a:srgbClr val="000000"/>
              </a:buClr>
              <a:buSzPct val="60000"/>
              <a:buFont typeface="Wingdings" panose="05000000000000000000" pitchFamily="2" charset="2"/>
              <a:buChar char="Ø"/>
            </a:pPr>
            <a:r>
              <a:rPr lang="en-US" dirty="0">
                <a:solidFill>
                  <a:srgbClr val="000000"/>
                </a:solidFill>
                <a:highlight>
                  <a:srgbClr val="FFFFFF"/>
                </a:highlight>
                <a:ea typeface="Arial"/>
                <a:cs typeface="Arial"/>
                <a:sym typeface="Arial"/>
              </a:rPr>
              <a:t>Batch processing: Spark </a:t>
            </a:r>
            <a:r>
              <a:rPr lang="en-US" dirty="0">
                <a:solidFill>
                  <a:srgbClr val="000000"/>
                </a:solidFill>
                <a:highlight>
                  <a:srgbClr val="FFFFFF"/>
                </a:highlight>
                <a:ea typeface="Arial"/>
                <a:cs typeface="Arial"/>
                <a:sym typeface="Wingdings" panose="05000000000000000000" pitchFamily="2" charset="2"/>
              </a:rPr>
              <a:t> HDFS replication</a:t>
            </a:r>
          </a:p>
          <a:p>
            <a:pPr marL="990575" lvl="1" indent="-457189">
              <a:lnSpc>
                <a:spcPct val="100000"/>
              </a:lnSpc>
              <a:spcBef>
                <a:spcPts val="400"/>
              </a:spcBef>
              <a:spcAft>
                <a:spcPts val="400"/>
              </a:spcAft>
              <a:buClr>
                <a:srgbClr val="000000"/>
              </a:buClr>
              <a:buSzPct val="60000"/>
              <a:buFont typeface="Wingdings" panose="05000000000000000000" pitchFamily="2" charset="2"/>
              <a:buChar char="Ø"/>
            </a:pPr>
            <a:r>
              <a:rPr lang="en-US" dirty="0">
                <a:solidFill>
                  <a:srgbClr val="000000"/>
                </a:solidFill>
                <a:highlight>
                  <a:srgbClr val="FFFFFF"/>
                </a:highlight>
                <a:ea typeface="Arial"/>
                <a:cs typeface="Arial"/>
                <a:sym typeface="Wingdings" panose="05000000000000000000" pitchFamily="2" charset="2"/>
              </a:rPr>
              <a:t>Stream processing: Spark RDDs replicated</a:t>
            </a:r>
            <a:endParaRPr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31F86C37-B691-4A80-88E1-AE4A8DBEAB5B}"/>
              </a:ext>
            </a:extLst>
          </p:cNvPr>
          <p:cNvSpPr/>
          <p:nvPr/>
        </p:nvSpPr>
        <p:spPr>
          <a:xfrm>
            <a:off x="685932" y="102825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2212996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872821" y="-58552"/>
            <a:ext cx="9720072" cy="1499616"/>
          </a:xfrm>
        </p:spPr>
        <p:txBody>
          <a:bodyPr/>
          <a:lstStyle/>
          <a:p>
            <a:r>
              <a:rPr lang="en-US" dirty="0" smtClean="0">
                <a:sym typeface="Arial"/>
              </a:rPr>
              <a:t>Summary</a:t>
            </a:r>
            <a:endParaRPr lang="en-US" dirty="0">
              <a:sym typeface="Arial"/>
            </a:endParaRPr>
          </a:p>
        </p:txBody>
      </p:sp>
      <p:sp>
        <p:nvSpPr>
          <p:cNvPr id="2" name="Text Placeholder 1">
            <a:extLst>
              <a:ext uri="{FF2B5EF4-FFF2-40B4-BE49-F238E27FC236}">
                <a16:creationId xmlns:a16="http://schemas.microsoft.com/office/drawing/2014/main" id="{C151A0FC-0BEC-4032-AA12-55BD696C8680}"/>
              </a:ext>
            </a:extLst>
          </p:cNvPr>
          <p:cNvSpPr>
            <a:spLocks noGrp="1"/>
          </p:cNvSpPr>
          <p:nvPr>
            <p:ph type="body" idx="1"/>
          </p:nvPr>
        </p:nvSpPr>
        <p:spPr/>
        <p:txBody>
          <a:bodyPr/>
          <a:lstStyle/>
          <a:p>
            <a:r>
              <a:rPr lang="en-US" smtClean="0"/>
              <a:t>Spark is a powerful “manager” for big data computing.</a:t>
            </a:r>
          </a:p>
          <a:p>
            <a:r>
              <a:rPr lang="en-US" smtClean="0"/>
              <a:t>It centers on a job scheduler for Hadoop (MapReduce) that is smart about where to run each task: co-locate task with data.</a:t>
            </a:r>
          </a:p>
          <a:p>
            <a:r>
              <a:rPr lang="en-US" smtClean="0"/>
              <a:t>The data objects are “RDDs”:  a kind of recipe for generating a file from an underlying data collection.  RDD caching allows Spark to run mostly from memory-mapped data, for speed.</a:t>
            </a:r>
            <a:endParaRPr lang="en-US" dirty="0"/>
          </a:p>
        </p:txBody>
      </p:sp>
      <p:sp>
        <p:nvSpPr>
          <p:cNvPr id="389" name="Shape 389"/>
          <p:cNvSpPr txBox="1">
            <a:spLocks noGrp="1"/>
          </p:cNvSpPr>
          <p:nvPr>
            <p:ph type="sldNum" idx="12"/>
          </p:nvPr>
        </p:nvSpPr>
        <p:spPr/>
        <p:txBody>
          <a:bodyPr/>
          <a:lstStyle/>
          <a:p>
            <a:fld id="{00000000-1234-1234-1234-123412341234}" type="slidenum">
              <a:rPr lang="en-US" smtClean="0"/>
              <a:pPr/>
              <a:t>66</a:t>
            </a:fld>
            <a:endParaRPr lang="en-US"/>
          </a:p>
        </p:txBody>
      </p:sp>
      <p:sp>
        <p:nvSpPr>
          <p:cNvPr id="6" name="Line 2">
            <a:extLst>
              <a:ext uri="{FF2B5EF4-FFF2-40B4-BE49-F238E27FC236}">
                <a16:creationId xmlns:a16="http://schemas.microsoft.com/office/drawing/2014/main" id="{5DD7D32E-745B-40A4-AD05-08182307606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374">
            <a:extLst>
              <a:ext uri="{FF2B5EF4-FFF2-40B4-BE49-F238E27FC236}">
                <a16:creationId xmlns:a16="http://schemas.microsoft.com/office/drawing/2014/main" id="{9B1328C1-462F-4AAC-853F-58E541F8BF43}"/>
              </a:ext>
            </a:extLst>
          </p:cNvPr>
          <p:cNvSpPr txBox="1">
            <a:spLocks/>
          </p:cNvSpPr>
          <p:nvPr/>
        </p:nvSpPr>
        <p:spPr>
          <a:xfrm>
            <a:off x="872821" y="5475488"/>
            <a:ext cx="10342411" cy="7995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20687" indent="-457189">
              <a:lnSpc>
                <a:spcPct val="115000"/>
              </a:lnSpc>
              <a:buSzPts val="2600"/>
            </a:pPr>
            <a:r>
              <a:rPr lang="en-US" sz="3200" dirty="0">
                <a:solidFill>
                  <a:srgbClr val="000000"/>
                </a:solidFill>
                <a:ea typeface="Arial"/>
                <a:cs typeface="Arial"/>
              </a:rPr>
              <a:t>Online tutorials: </a:t>
            </a:r>
            <a:r>
              <a:rPr lang="en-US" sz="3200" dirty="0">
                <a:solidFill>
                  <a:srgbClr val="0070C0"/>
                </a:solidFill>
                <a:ea typeface="Arial"/>
                <a:cs typeface="Arial"/>
              </a:rPr>
              <a:t>spark.apache.org/docs/latest</a:t>
            </a:r>
          </a:p>
          <a:p>
            <a:pPr marL="0" indent="457189">
              <a:lnSpc>
                <a:spcPct val="100000"/>
              </a:lnSpc>
              <a:buNone/>
            </a:pPr>
            <a:endParaRPr lang="en-US" sz="2000" dirty="0">
              <a:solidFill>
                <a:srgbClr val="0070C0"/>
              </a:solidFill>
              <a:latin typeface="Courier New"/>
              <a:ea typeface="Courier New"/>
              <a:cs typeface="Courier New"/>
              <a:sym typeface="Courier New"/>
            </a:endParaRPr>
          </a:p>
          <a:p>
            <a:pPr marL="0" indent="0">
              <a:lnSpc>
                <a:spcPct val="100000"/>
              </a:lnSpc>
              <a:buNone/>
            </a:pPr>
            <a:endParaRPr lang="en-US" sz="2400" dirty="0">
              <a:solidFill>
                <a:srgbClr val="000000"/>
              </a:solidFill>
              <a:latin typeface="Arial"/>
              <a:ea typeface="Arial"/>
              <a:cs typeface="Arial"/>
            </a:endParaRPr>
          </a:p>
          <a:p>
            <a:pPr marL="0" indent="0">
              <a:lnSpc>
                <a:spcPct val="115000"/>
              </a:lnSpc>
              <a:spcBef>
                <a:spcPts val="1400"/>
              </a:spcBef>
              <a:buNone/>
            </a:pPr>
            <a:endParaRPr lang="en-US" sz="2400" dirty="0"/>
          </a:p>
        </p:txBody>
      </p:sp>
    </p:spTree>
    <p:extLst>
      <p:ext uri="{BB962C8B-B14F-4D97-AF65-F5344CB8AC3E}">
        <p14:creationId xmlns:p14="http://schemas.microsoft.com/office/powerpoint/2010/main" val="68002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537433" y="266788"/>
            <a:ext cx="10786800" cy="69000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Apache Hadoop: No Unified Vision</a:t>
            </a:r>
            <a:endParaRPr dirty="0">
              <a:solidFill>
                <a:srgbClr val="C00000"/>
              </a:solidFill>
              <a:ea typeface="Arial"/>
              <a:cs typeface="Arial"/>
              <a:sym typeface="Arial"/>
            </a:endParaRPr>
          </a:p>
        </p:txBody>
      </p:sp>
      <p:sp>
        <p:nvSpPr>
          <p:cNvPr id="155" name="Shape 1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a:t>
            </a:fld>
            <a:endParaRPr/>
          </a:p>
        </p:txBody>
      </p:sp>
      <p:pic>
        <p:nvPicPr>
          <p:cNvPr id="3" name="Picture 2">
            <a:extLst>
              <a:ext uri="{FF2B5EF4-FFF2-40B4-BE49-F238E27FC236}">
                <a16:creationId xmlns:a16="http://schemas.microsoft.com/office/drawing/2014/main" id="{7BA3BFB7-E61A-43B3-944B-69293E4E2C1D}"/>
              </a:ext>
            </a:extLst>
          </p:cNvPr>
          <p:cNvPicPr>
            <a:picLocks noChangeAspect="1"/>
          </p:cNvPicPr>
          <p:nvPr/>
        </p:nvPicPr>
        <p:blipFill>
          <a:blip r:embed="rId3"/>
          <a:stretch>
            <a:fillRect/>
          </a:stretch>
        </p:blipFill>
        <p:spPr>
          <a:xfrm>
            <a:off x="990043" y="1252056"/>
            <a:ext cx="9191208" cy="3478440"/>
          </a:xfrm>
          <a:prstGeom prst="rect">
            <a:avLst/>
          </a:prstGeom>
        </p:spPr>
      </p:pic>
      <p:sp>
        <p:nvSpPr>
          <p:cNvPr id="26" name="Shape 64">
            <a:extLst>
              <a:ext uri="{FF2B5EF4-FFF2-40B4-BE49-F238E27FC236}">
                <a16:creationId xmlns:a16="http://schemas.microsoft.com/office/drawing/2014/main" id="{6C365260-C1F4-4DB9-90B6-7EC7123AFE0F}"/>
              </a:ext>
            </a:extLst>
          </p:cNvPr>
          <p:cNvSpPr txBox="1"/>
          <p:nvPr/>
        </p:nvSpPr>
        <p:spPr>
          <a:xfrm>
            <a:off x="990043" y="4632961"/>
            <a:ext cx="5258029" cy="1426839"/>
          </a:xfrm>
          <a:prstGeom prst="rect">
            <a:avLst/>
          </a:prstGeom>
          <a:noFill/>
          <a:ln>
            <a:noFill/>
          </a:ln>
        </p:spPr>
        <p:txBody>
          <a:bodyPr spcFirstLastPara="1" wrap="square" lIns="121900" tIns="121900" rIns="121900" bIns="121900" anchor="t" anchorCtr="0">
            <a:noAutofit/>
          </a:bodyPr>
          <a:lstStyle/>
          <a:p>
            <a:pPr marL="457189" indent="-457189">
              <a:buFont typeface="Arial" panose="020B0604020202020204" pitchFamily="34" charset="0"/>
              <a:buChar char="•"/>
            </a:pPr>
            <a:r>
              <a:rPr lang="en-US" sz="2933" dirty="0"/>
              <a:t>Sparse Modules</a:t>
            </a:r>
          </a:p>
          <a:p>
            <a:pPr marL="457189" indent="-457189">
              <a:buFont typeface="Arial" panose="020B0604020202020204" pitchFamily="34" charset="0"/>
              <a:buChar char="•"/>
            </a:pPr>
            <a:r>
              <a:rPr lang="en-US" sz="2933" dirty="0"/>
              <a:t>Diversity of APIs</a:t>
            </a:r>
          </a:p>
          <a:p>
            <a:pPr marL="457189" indent="-457189">
              <a:buFont typeface="Arial" panose="020B0604020202020204" pitchFamily="34" charset="0"/>
              <a:buChar char="•"/>
            </a:pPr>
            <a:r>
              <a:rPr lang="en-US" sz="2933" dirty="0"/>
              <a:t>Higher Operational Costs</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27" name="Line 2">
            <a:extLst>
              <a:ext uri="{FF2B5EF4-FFF2-40B4-BE49-F238E27FC236}">
                <a16:creationId xmlns:a16="http://schemas.microsoft.com/office/drawing/2014/main" id="{6003FA1E-FA87-460B-9390-175B601F7E57}"/>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48374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702600" y="276357"/>
            <a:ext cx="10786800" cy="68043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Ecosystem: A Unified Pipeline</a:t>
            </a:r>
            <a:endParaRPr i="0" u="none" strike="noStrike" cap="none" dirty="0">
              <a:solidFill>
                <a:srgbClr val="C00000"/>
              </a:solidFill>
              <a:ea typeface="Arial"/>
              <a:cs typeface="Arial"/>
              <a:sym typeface="Arial"/>
            </a:endParaRPr>
          </a:p>
        </p:txBody>
      </p:sp>
      <p:sp>
        <p:nvSpPr>
          <p:cNvPr id="357" name="Shape 35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8</a:t>
            </a:fld>
            <a:endParaRPr/>
          </a:p>
        </p:txBody>
      </p:sp>
      <p:pic>
        <p:nvPicPr>
          <p:cNvPr id="358" name="Shape 358"/>
          <p:cNvPicPr preferRelativeResize="0"/>
          <p:nvPr/>
        </p:nvPicPr>
        <p:blipFill>
          <a:blip r:embed="rId3">
            <a:alphaModFix/>
          </a:blip>
          <a:stretch>
            <a:fillRect/>
          </a:stretch>
        </p:blipFill>
        <p:spPr>
          <a:xfrm>
            <a:off x="1797755" y="1828800"/>
            <a:ext cx="8058151" cy="3200400"/>
          </a:xfrm>
          <a:prstGeom prst="rect">
            <a:avLst/>
          </a:prstGeom>
          <a:noFill/>
          <a:ln>
            <a:noFill/>
          </a:ln>
        </p:spPr>
      </p:pic>
      <p:sp>
        <p:nvSpPr>
          <p:cNvPr id="6" name="Line 2">
            <a:extLst>
              <a:ext uri="{FF2B5EF4-FFF2-40B4-BE49-F238E27FC236}">
                <a16:creationId xmlns:a16="http://schemas.microsoft.com/office/drawing/2014/main" id="{B6A8EDB6-2F92-44E9-B6ED-EE8381D1F7B9}"/>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52612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537433" y="288147"/>
            <a:ext cx="10786800" cy="668644"/>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vs MapReduce: Data Flow</a:t>
            </a:r>
            <a:endParaRPr i="0" u="none" strike="noStrike" cap="none" dirty="0">
              <a:solidFill>
                <a:srgbClr val="C00000"/>
              </a:solidFill>
              <a:ea typeface="Arial"/>
              <a:cs typeface="Arial"/>
              <a:sym typeface="Arial"/>
            </a:endParaRPr>
          </a:p>
        </p:txBody>
      </p:sp>
      <p:sp>
        <p:nvSpPr>
          <p:cNvPr id="357" name="Shape 35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9</a:t>
            </a:fld>
            <a:endParaRPr/>
          </a:p>
        </p:txBody>
      </p:sp>
      <p:sp>
        <p:nvSpPr>
          <p:cNvPr id="6" name="Line 2">
            <a:extLst>
              <a:ext uri="{FF2B5EF4-FFF2-40B4-BE49-F238E27FC236}">
                <a16:creationId xmlns:a16="http://schemas.microsoft.com/office/drawing/2014/main" id="{734BFFD4-092D-4B93-9715-6F5FCA87F4EE}"/>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9DC95E6C-CD09-44F3-8AEF-8AF019CC9AC7}"/>
              </a:ext>
            </a:extLst>
          </p:cNvPr>
          <p:cNvPicPr>
            <a:picLocks noChangeAspect="1"/>
          </p:cNvPicPr>
          <p:nvPr/>
        </p:nvPicPr>
        <p:blipFill>
          <a:blip r:embed="rId3"/>
          <a:stretch>
            <a:fillRect/>
          </a:stretch>
        </p:blipFill>
        <p:spPr>
          <a:xfrm>
            <a:off x="1454971" y="1366070"/>
            <a:ext cx="2119973" cy="2174469"/>
          </a:xfrm>
          <a:prstGeom prst="rect">
            <a:avLst/>
          </a:prstGeom>
        </p:spPr>
      </p:pic>
      <p:pic>
        <p:nvPicPr>
          <p:cNvPr id="4" name="Picture 3">
            <a:extLst>
              <a:ext uri="{FF2B5EF4-FFF2-40B4-BE49-F238E27FC236}">
                <a16:creationId xmlns:a16="http://schemas.microsoft.com/office/drawing/2014/main" id="{2488E212-985E-44F7-B056-E0605C2B01B1}"/>
              </a:ext>
            </a:extLst>
          </p:cNvPr>
          <p:cNvPicPr>
            <a:picLocks noChangeAspect="1"/>
          </p:cNvPicPr>
          <p:nvPr/>
        </p:nvPicPr>
        <p:blipFill>
          <a:blip r:embed="rId4"/>
          <a:stretch>
            <a:fillRect/>
          </a:stretch>
        </p:blipFill>
        <p:spPr>
          <a:xfrm>
            <a:off x="4597672" y="1366069"/>
            <a:ext cx="2031613" cy="2062928"/>
          </a:xfrm>
          <a:prstGeom prst="rect">
            <a:avLst/>
          </a:prstGeom>
        </p:spPr>
      </p:pic>
      <p:pic>
        <p:nvPicPr>
          <p:cNvPr id="5" name="Picture 4">
            <a:extLst>
              <a:ext uri="{FF2B5EF4-FFF2-40B4-BE49-F238E27FC236}">
                <a16:creationId xmlns:a16="http://schemas.microsoft.com/office/drawing/2014/main" id="{AF9139A8-ABE6-4235-A0C8-878D89B68E0E}"/>
              </a:ext>
            </a:extLst>
          </p:cNvPr>
          <p:cNvPicPr>
            <a:picLocks noChangeAspect="1"/>
          </p:cNvPicPr>
          <p:nvPr/>
        </p:nvPicPr>
        <p:blipFill>
          <a:blip r:embed="rId5"/>
          <a:stretch>
            <a:fillRect/>
          </a:stretch>
        </p:blipFill>
        <p:spPr>
          <a:xfrm>
            <a:off x="7765038" y="1366070"/>
            <a:ext cx="1823247" cy="1969829"/>
          </a:xfrm>
          <a:prstGeom prst="rect">
            <a:avLst/>
          </a:prstGeom>
        </p:spPr>
      </p:pic>
      <p:pic>
        <p:nvPicPr>
          <p:cNvPr id="7" name="Picture 6">
            <a:extLst>
              <a:ext uri="{FF2B5EF4-FFF2-40B4-BE49-F238E27FC236}">
                <a16:creationId xmlns:a16="http://schemas.microsoft.com/office/drawing/2014/main" id="{5CC51A6D-8E62-4341-A0F3-2AF914503B64}"/>
              </a:ext>
            </a:extLst>
          </p:cNvPr>
          <p:cNvPicPr>
            <a:picLocks noChangeAspect="1"/>
          </p:cNvPicPr>
          <p:nvPr/>
        </p:nvPicPr>
        <p:blipFill>
          <a:blip r:embed="rId6"/>
          <a:stretch>
            <a:fillRect/>
          </a:stretch>
        </p:blipFill>
        <p:spPr>
          <a:xfrm>
            <a:off x="3793776" y="4007955"/>
            <a:ext cx="4604449" cy="2240023"/>
          </a:xfrm>
          <a:prstGeom prst="rect">
            <a:avLst/>
          </a:prstGeom>
        </p:spPr>
      </p:pic>
    </p:spTree>
    <p:extLst>
      <p:ext uri="{BB962C8B-B14F-4D97-AF65-F5344CB8AC3E}">
        <p14:creationId xmlns:p14="http://schemas.microsoft.com/office/powerpoint/2010/main" val="89105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2940</Words>
  <Application>Microsoft Office PowerPoint</Application>
  <PresentationFormat>Widescreen</PresentationFormat>
  <Paragraphs>507</Paragraphs>
  <Slides>66</Slides>
  <Notes>64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Questrial</vt:lpstr>
      <vt:lpstr>Wingdings</vt:lpstr>
      <vt:lpstr>Calibri</vt:lpstr>
      <vt:lpstr>Noto Sans Symbols</vt:lpstr>
      <vt:lpstr>Arial</vt:lpstr>
      <vt:lpstr>Courier New</vt:lpstr>
      <vt:lpstr>Integral</vt:lpstr>
      <vt:lpstr>Apache Spark</vt:lpstr>
      <vt:lpstr>Recap</vt:lpstr>
      <vt:lpstr>Today’s Topics</vt:lpstr>
      <vt:lpstr>History of Hadoop and Spark</vt:lpstr>
      <vt:lpstr>Apache Hadoop &amp; Apache Spark</vt:lpstr>
      <vt:lpstr>Apache Spark</vt:lpstr>
      <vt:lpstr>Apache Hadoop: No Unified Vision</vt:lpstr>
      <vt:lpstr>Spark Ecosystem: A Unified Pipeline</vt:lpstr>
      <vt:lpstr>Spark vs MapReduce: Data Flow</vt:lpstr>
      <vt:lpstr>Data Access Rates</vt:lpstr>
      <vt:lpstr>Spark: High Performance &amp; Simple Data Flow</vt:lpstr>
      <vt:lpstr>Performance: Spark vs MapReduce (1)</vt:lpstr>
      <vt:lpstr>Performance: Spark vs MapReduce (2)</vt:lpstr>
      <vt:lpstr>Code: Hadoop vs Spark (e.g., Word Count)</vt:lpstr>
      <vt:lpstr>Motivation (1)</vt:lpstr>
      <vt:lpstr>Motivation (2)</vt:lpstr>
      <vt:lpstr>Motivation - Summary</vt:lpstr>
      <vt:lpstr>Today’s Topics</vt:lpstr>
      <vt:lpstr>Spark Basics(1)</vt:lpstr>
      <vt:lpstr>Spark Basics(2)</vt:lpstr>
      <vt:lpstr>Spark Shell</vt:lpstr>
      <vt:lpstr>Spark Core: Code Base (2012)</vt:lpstr>
      <vt:lpstr>Spark Fundamentals</vt:lpstr>
      <vt:lpstr>Spark: Fundamentals</vt:lpstr>
      <vt:lpstr>Spark Context (1)</vt:lpstr>
      <vt:lpstr>Spark Context (2)</vt:lpstr>
      <vt:lpstr>Spark Context (3)</vt:lpstr>
      <vt:lpstr>Spark Fundamentals</vt:lpstr>
      <vt:lpstr>Resilient Distributed Dataset</vt:lpstr>
      <vt:lpstr>RDDs</vt:lpstr>
      <vt:lpstr>RDDs -- Immutability</vt:lpstr>
      <vt:lpstr>Creating a RDD</vt:lpstr>
      <vt:lpstr>Example: A File-based RDD</vt:lpstr>
      <vt:lpstr>Spark Fundamentals</vt:lpstr>
      <vt:lpstr>RDD Operations</vt:lpstr>
      <vt:lpstr>RDD Transformations</vt:lpstr>
      <vt:lpstr>Example: map and filter Transformations</vt:lpstr>
      <vt:lpstr>RDD Actions</vt:lpstr>
      <vt:lpstr>Lazy Execution of RDDs (1)</vt:lpstr>
      <vt:lpstr>Lazy Execution of RDDs (2)</vt:lpstr>
      <vt:lpstr>Lazy Execution of RDDs (3)</vt:lpstr>
      <vt:lpstr>Lazy Execution of RDDs (4)</vt:lpstr>
      <vt:lpstr>Lazy Execution of RDDs (5)</vt:lpstr>
      <vt:lpstr>Example: Log Mining</vt:lpstr>
      <vt:lpstr>RDD and Partitions (More Parallelism)</vt:lpstr>
      <vt:lpstr>RDD Graph: Data Set vs Partition Views</vt:lpstr>
      <vt:lpstr>RDDs: Data Locality</vt:lpstr>
      <vt:lpstr>RDDs -- Summary</vt:lpstr>
      <vt:lpstr>Lifetime of a Job in Spark</vt:lpstr>
      <vt:lpstr>Anatomy of a Spark Application</vt:lpstr>
      <vt:lpstr>Typical RDD pattern of use</vt:lpstr>
      <vt:lpstr>Spark: Key Techniques for Performance</vt:lpstr>
      <vt:lpstr>Why is this a good strategy?</vt:lpstr>
      <vt:lpstr>Iterative Algorithms: Spark vs MapReduce</vt:lpstr>
      <vt:lpstr>Today’s Topics</vt:lpstr>
      <vt:lpstr>Spark Programming (1)</vt:lpstr>
      <vt:lpstr>Spark Programming (2)</vt:lpstr>
      <vt:lpstr>Spark Programming (3)</vt:lpstr>
      <vt:lpstr>Spark Programming (4)</vt:lpstr>
      <vt:lpstr>Spark Programming (5)</vt:lpstr>
      <vt:lpstr>Example: Word Count</vt:lpstr>
      <vt:lpstr>Example: Spark Streaming</vt:lpstr>
      <vt:lpstr>Spark: Combining Libraries (Unified Pipeline)</vt:lpstr>
      <vt:lpstr>Spark: Setting the Level of Parallelism</vt:lpstr>
      <vt:lpstr>MapReduce vs Spark (Summary)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 Spark</dc:title>
  <dc:creator>Ken Birman</dc:creator>
  <cp:lastModifiedBy>Ken Birman</cp:lastModifiedBy>
  <cp:revision>7</cp:revision>
  <dcterms:modified xsi:type="dcterms:W3CDTF">2018-05-08T17:55:19Z</dcterms:modified>
</cp:coreProperties>
</file>