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34.xml" ContentType="application/vnd.openxmlformats-officedocument.presentationml.notesSlide+xml"/>
  <Override PartName="/ppt/charts/chart3.xml" ContentType="application/vnd.openxmlformats-officedocument.drawingml.chart+xml"/>
  <Override PartName="/ppt/tags/tag4.xml" ContentType="application/vnd.openxmlformats-officedocument.presentationml.tags+xml"/>
  <Override PartName="/ppt/notesSlides/notesSlide35.xml" ContentType="application/vnd.openxmlformats-officedocument.presentationml.notesSlide+xml"/>
  <Override PartName="/ppt/charts/chart4.xml" ContentType="application/vnd.openxmlformats-officedocument.drawingml.chart+xml"/>
  <Override PartName="/ppt/tags/tag5.xml" ContentType="application/vnd.openxmlformats-officedocument.presentationml.tags+xml"/>
  <Override PartName="/ppt/notesSlides/notesSlide36.xml" ContentType="application/vnd.openxmlformats-officedocument.presentationml.notesSlide+xml"/>
  <Override PartName="/ppt/charts/chart5.xml" ContentType="application/vnd.openxmlformats-officedocument.drawingml.chart+xml"/>
  <Override PartName="/ppt/tags/tag6.xml" ContentType="application/vnd.openxmlformats-officedocument.presentationml.tags+xml"/>
  <Override PartName="/ppt/notesSlides/notesSlide37.xml" ContentType="application/vnd.openxmlformats-officedocument.presentationml.notesSlide+xml"/>
  <Override PartName="/ppt/charts/chart6.xml" ContentType="application/vnd.openxmlformats-officedocument.drawingml.chart+xml"/>
  <Override PartName="/ppt/tags/tag7.xml" ContentType="application/vnd.openxmlformats-officedocument.presentationml.tags+xml"/>
  <Override PartName="/ppt/notesSlides/notesSlide38.xml" ContentType="application/vnd.openxmlformats-officedocument.presentationml.notesSlide+xml"/>
  <Override PartName="/ppt/charts/chart7.xml" ContentType="application/vnd.openxmlformats-officedocument.drawingml.chart+xml"/>
  <Override PartName="/ppt/tags/tag8.xml" ContentType="application/vnd.openxmlformats-officedocument.presentationml.tags+xml"/>
  <Override PartName="/ppt/notesSlides/notesSlide39.xml" ContentType="application/vnd.openxmlformats-officedocument.presentationml.notesSlide+xml"/>
  <Override PartName="/ppt/charts/chart8.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372" r:id="rId3"/>
    <p:sldId id="390" r:id="rId4"/>
    <p:sldId id="391" r:id="rId5"/>
    <p:sldId id="257" r:id="rId6"/>
    <p:sldId id="308" r:id="rId7"/>
    <p:sldId id="380" r:id="rId8"/>
    <p:sldId id="379" r:id="rId9"/>
    <p:sldId id="371" r:id="rId10"/>
    <p:sldId id="309" r:id="rId11"/>
    <p:sldId id="381" r:id="rId12"/>
    <p:sldId id="385" r:id="rId13"/>
    <p:sldId id="376" r:id="rId14"/>
    <p:sldId id="312" r:id="rId15"/>
    <p:sldId id="392" r:id="rId16"/>
    <p:sldId id="393" r:id="rId17"/>
    <p:sldId id="310" r:id="rId18"/>
    <p:sldId id="311" r:id="rId19"/>
    <p:sldId id="313" r:id="rId20"/>
    <p:sldId id="314" r:id="rId21"/>
    <p:sldId id="315" r:id="rId22"/>
    <p:sldId id="316" r:id="rId23"/>
    <p:sldId id="373" r:id="rId24"/>
    <p:sldId id="383" r:id="rId25"/>
    <p:sldId id="318" r:id="rId26"/>
    <p:sldId id="317" r:id="rId27"/>
    <p:sldId id="384" r:id="rId28"/>
    <p:sldId id="388" r:id="rId29"/>
    <p:sldId id="331" r:id="rId30"/>
    <p:sldId id="332" r:id="rId31"/>
    <p:sldId id="389" r:id="rId32"/>
    <p:sldId id="363" r:id="rId33"/>
    <p:sldId id="364" r:id="rId34"/>
    <p:sldId id="365" r:id="rId35"/>
    <p:sldId id="366" r:id="rId36"/>
    <p:sldId id="367" r:id="rId37"/>
    <p:sldId id="368" r:id="rId38"/>
    <p:sldId id="369" r:id="rId39"/>
    <p:sldId id="370" r:id="rId40"/>
    <p:sldId id="394" r:id="rId41"/>
    <p:sldId id="382" r:id="rId42"/>
    <p:sldId id="386" r:id="rId43"/>
    <p:sldId id="387" r:id="rId44"/>
    <p:sldId id="32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17"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strRef>
              <c:f>Sheet1!$B$1</c:f>
              <c:strCache>
                <c:ptCount val="1"/>
                <c:pt idx="0">
                  <c:v>Exact GDSF-3</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Sheet1!$B$2:$B$6</c:f>
              <c:numCache>
                <c:formatCode>General</c:formatCode>
                <c:ptCount val="5"/>
                <c:pt idx="0">
                  <c:v>42.7</c:v>
                </c:pt>
                <c:pt idx="1">
                  <c:v>42.7</c:v>
                </c:pt>
                <c:pt idx="2">
                  <c:v>42.7</c:v>
                </c:pt>
                <c:pt idx="3">
                  <c:v>42.7</c:v>
                </c:pt>
                <c:pt idx="4">
                  <c:v>42.7</c:v>
                </c:pt>
              </c:numCache>
            </c:numRef>
          </c:yVal>
          <c:smooth val="0"/>
          <c:extLst>
            <c:ext xmlns:c16="http://schemas.microsoft.com/office/drawing/2014/chart" uri="{C3380CC4-5D6E-409C-BE32-E72D297353CC}">
              <c16:uniqueId val="{00000000-C0B5-4B67-A9EB-4247009E2ADD}"/>
            </c:ext>
          </c:extLst>
        </c:ser>
        <c:ser>
          <c:idx val="1"/>
          <c:order val="1"/>
          <c:tx>
            <c:strRef>
              <c:f>Sheet1!$C$1</c:f>
              <c:strCache>
                <c:ptCount val="1"/>
                <c:pt idx="0">
                  <c:v>GDSF-3</c:v>
                </c:pt>
              </c:strCache>
            </c:strRef>
          </c:tx>
          <c:spPr>
            <a:ln>
              <a:noFill/>
            </a:ln>
          </c:spPr>
          <c:marker>
            <c:symbol val="none"/>
          </c:marker>
          <c:xVal>
            <c:numRef>
              <c:f>Sheet1!$A$2:$A$6</c:f>
              <c:numCache>
                <c:formatCode>General</c:formatCode>
                <c:ptCount val="5"/>
                <c:pt idx="0">
                  <c:v>2</c:v>
                </c:pt>
                <c:pt idx="1">
                  <c:v>4</c:v>
                </c:pt>
                <c:pt idx="2">
                  <c:v>8</c:v>
                </c:pt>
                <c:pt idx="3">
                  <c:v>16</c:v>
                </c:pt>
                <c:pt idx="4">
                  <c:v>32</c:v>
                </c:pt>
              </c:numCache>
            </c:numRef>
          </c:xVal>
          <c:yVal>
            <c:numRef>
              <c:f>Sheet1!$C$2:$C$6</c:f>
              <c:numCache>
                <c:formatCode>General</c:formatCode>
                <c:ptCount val="5"/>
                <c:pt idx="0">
                  <c:v>26</c:v>
                </c:pt>
                <c:pt idx="1">
                  <c:v>39.6</c:v>
                </c:pt>
                <c:pt idx="2">
                  <c:v>42.4</c:v>
                </c:pt>
                <c:pt idx="3">
                  <c:v>42.6</c:v>
                </c:pt>
                <c:pt idx="4">
                  <c:v>42.7</c:v>
                </c:pt>
              </c:numCache>
            </c:numRef>
          </c:yVal>
          <c:smooth val="0"/>
          <c:extLst>
            <c:ext xmlns:c16="http://schemas.microsoft.com/office/drawing/2014/chart" uri="{C3380CC4-5D6E-409C-BE32-E72D297353CC}">
              <c16:uniqueId val="{00000001-C0B5-4B67-A9EB-4247009E2ADD}"/>
            </c:ext>
          </c:extLst>
        </c:ser>
        <c:ser>
          <c:idx val="2"/>
          <c:order val="2"/>
          <c:tx>
            <c:strRef>
              <c:f>Sheet1!$D$1</c:f>
              <c:strCache>
                <c:ptCount val="1"/>
                <c:pt idx="0">
                  <c:v>Exact SLRU-3</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Sheet1!$D$2:$D$6</c:f>
              <c:numCache>
                <c:formatCode>General</c:formatCode>
                <c:ptCount val="5"/>
                <c:pt idx="0">
                  <c:v>33</c:v>
                </c:pt>
                <c:pt idx="1">
                  <c:v>33</c:v>
                </c:pt>
                <c:pt idx="2">
                  <c:v>33</c:v>
                </c:pt>
                <c:pt idx="3">
                  <c:v>33</c:v>
                </c:pt>
                <c:pt idx="4">
                  <c:v>33</c:v>
                </c:pt>
              </c:numCache>
            </c:numRef>
          </c:yVal>
          <c:smooth val="0"/>
          <c:extLst>
            <c:ext xmlns:c16="http://schemas.microsoft.com/office/drawing/2014/chart" uri="{C3380CC4-5D6E-409C-BE32-E72D297353CC}">
              <c16:uniqueId val="{00000002-C0B5-4B67-A9EB-4247009E2ADD}"/>
            </c:ext>
          </c:extLst>
        </c:ser>
        <c:ser>
          <c:idx val="3"/>
          <c:order val="3"/>
          <c:tx>
            <c:strRef>
              <c:f>Sheet1!$E$1</c:f>
              <c:strCache>
                <c:ptCount val="1"/>
                <c:pt idx="0">
                  <c:v>SLRU-3</c:v>
                </c:pt>
              </c:strCache>
            </c:strRef>
          </c:tx>
          <c:spPr>
            <a:ln>
              <a:noFill/>
            </a:ln>
          </c:spPr>
          <c:marker>
            <c:symbol val="none"/>
          </c:marker>
          <c:xVal>
            <c:numRef>
              <c:f>Sheet1!$A$2:$A$6</c:f>
              <c:numCache>
                <c:formatCode>General</c:formatCode>
                <c:ptCount val="5"/>
                <c:pt idx="0">
                  <c:v>2</c:v>
                </c:pt>
                <c:pt idx="1">
                  <c:v>4</c:v>
                </c:pt>
                <c:pt idx="2">
                  <c:v>8</c:v>
                </c:pt>
                <c:pt idx="3">
                  <c:v>16</c:v>
                </c:pt>
                <c:pt idx="4">
                  <c:v>32</c:v>
                </c:pt>
              </c:numCache>
            </c:numRef>
          </c:xVal>
          <c:yVal>
            <c:numRef>
              <c:f>Sheet1!$E$2:$E$6</c:f>
              <c:numCache>
                <c:formatCode>General</c:formatCode>
                <c:ptCount val="5"/>
                <c:pt idx="0">
                  <c:v>26</c:v>
                </c:pt>
                <c:pt idx="1">
                  <c:v>31.9</c:v>
                </c:pt>
                <c:pt idx="2">
                  <c:v>32.5</c:v>
                </c:pt>
                <c:pt idx="3">
                  <c:v>32.700000000000003</c:v>
                </c:pt>
                <c:pt idx="4">
                  <c:v>32.799999999999997</c:v>
                </c:pt>
              </c:numCache>
            </c:numRef>
          </c:yVal>
          <c:smooth val="0"/>
          <c:extLst>
            <c:ext xmlns:c16="http://schemas.microsoft.com/office/drawing/2014/chart" uri="{C3380CC4-5D6E-409C-BE32-E72D297353CC}">
              <c16:uniqueId val="{00000003-C0B5-4B67-A9EB-4247009E2ADD}"/>
            </c:ext>
          </c:extLst>
        </c:ser>
        <c:ser>
          <c:idx val="4"/>
          <c:order val="4"/>
          <c:tx>
            <c:strRef>
              <c:f>Sheet1!$F$1</c:f>
              <c:strCache>
                <c:ptCount val="1"/>
                <c:pt idx="0">
                  <c:v>FIFO</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Sheet1!$F$2:$F$6</c:f>
              <c:numCache>
                <c:formatCode>General</c:formatCode>
                <c:ptCount val="5"/>
                <c:pt idx="0">
                  <c:v>25.9</c:v>
                </c:pt>
                <c:pt idx="1">
                  <c:v>25.9</c:v>
                </c:pt>
                <c:pt idx="2">
                  <c:v>25.9</c:v>
                </c:pt>
                <c:pt idx="3">
                  <c:v>25.9</c:v>
                </c:pt>
                <c:pt idx="4">
                  <c:v>25.9</c:v>
                </c:pt>
              </c:numCache>
            </c:numRef>
          </c:yVal>
          <c:smooth val="0"/>
          <c:extLst>
            <c:ext xmlns:c16="http://schemas.microsoft.com/office/drawing/2014/chart" uri="{C3380CC4-5D6E-409C-BE32-E72D297353CC}">
              <c16:uniqueId val="{00000004-C0B5-4B67-A9EB-4247009E2ADD}"/>
            </c:ext>
          </c:extLst>
        </c:ser>
        <c:dLbls>
          <c:showLegendKey val="0"/>
          <c:showVal val="0"/>
          <c:showCatName val="0"/>
          <c:showSerName val="0"/>
          <c:showPercent val="0"/>
          <c:showBubbleSize val="0"/>
        </c:dLbls>
        <c:axId val="2136440840"/>
        <c:axId val="2136440072"/>
      </c:scatterChart>
      <c:valAx>
        <c:axId val="2136440840"/>
        <c:scaling>
          <c:logBase val="2"/>
          <c:orientation val="minMax"/>
          <c:min val="2"/>
        </c:scaling>
        <c:delete val="0"/>
        <c:axPos val="b"/>
        <c:numFmt formatCode="General" sourceLinked="1"/>
        <c:majorTickMark val="out"/>
        <c:minorTickMark val="none"/>
        <c:tickLblPos val="nextTo"/>
        <c:crossAx val="2136440072"/>
        <c:crosses val="autoZero"/>
        <c:crossBetween val="midCat"/>
      </c:valAx>
      <c:valAx>
        <c:axId val="2136440072"/>
        <c:scaling>
          <c:orientation val="minMax"/>
          <c:min val="25"/>
        </c:scaling>
        <c:delete val="0"/>
        <c:axPos val="l"/>
        <c:majorGridlines>
          <c:spPr>
            <a:ln>
              <a:prstDash val="dash"/>
            </a:ln>
          </c:spPr>
        </c:majorGridlines>
        <c:numFmt formatCode="General" sourceLinked="1"/>
        <c:majorTickMark val="out"/>
        <c:minorTickMark val="none"/>
        <c:tickLblPos val="nextTo"/>
        <c:crossAx val="2136440840"/>
        <c:crosses val="autoZero"/>
        <c:crossBetween val="midCat"/>
      </c:valAx>
    </c:plotArea>
    <c:legend>
      <c:legendPos val="r"/>
      <c:layout>
        <c:manualLayout>
          <c:xMode val="edge"/>
          <c:yMode val="edge"/>
          <c:x val="0.73585470212427195"/>
          <c:y val="7.0078765786676905E-2"/>
          <c:w val="0.248666683425009"/>
          <c:h val="0.82950284416247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strRef>
              <c:f>Sheet1!$B$1</c:f>
              <c:strCache>
                <c:ptCount val="1"/>
                <c:pt idx="0">
                  <c:v>Exact GDSF-3</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Sheet1!$B$2:$B$6</c:f>
              <c:numCache>
                <c:formatCode>General</c:formatCode>
                <c:ptCount val="5"/>
                <c:pt idx="0">
                  <c:v>42.7</c:v>
                </c:pt>
                <c:pt idx="1">
                  <c:v>42.7</c:v>
                </c:pt>
                <c:pt idx="2">
                  <c:v>42.7</c:v>
                </c:pt>
                <c:pt idx="3">
                  <c:v>42.7</c:v>
                </c:pt>
                <c:pt idx="4">
                  <c:v>42.7</c:v>
                </c:pt>
              </c:numCache>
            </c:numRef>
          </c:yVal>
          <c:smooth val="0"/>
          <c:extLst>
            <c:ext xmlns:c16="http://schemas.microsoft.com/office/drawing/2014/chart" uri="{C3380CC4-5D6E-409C-BE32-E72D297353CC}">
              <c16:uniqueId val="{00000000-C5ED-4F25-B026-F49FC635E5F3}"/>
            </c:ext>
          </c:extLst>
        </c:ser>
        <c:ser>
          <c:idx val="1"/>
          <c:order val="1"/>
          <c:tx>
            <c:strRef>
              <c:f>Sheet1!$C$1</c:f>
              <c:strCache>
                <c:ptCount val="1"/>
                <c:pt idx="0">
                  <c:v>GDSF-3</c:v>
                </c:pt>
              </c:strCache>
            </c:strRef>
          </c:tx>
          <c:spPr>
            <a:ln>
              <a:noFill/>
            </a:ln>
          </c:spPr>
          <c:marker>
            <c:symbol val="none"/>
          </c:marker>
          <c:xVal>
            <c:numRef>
              <c:f>Sheet1!$A$2:$A$6</c:f>
              <c:numCache>
                <c:formatCode>General</c:formatCode>
                <c:ptCount val="5"/>
                <c:pt idx="0">
                  <c:v>2</c:v>
                </c:pt>
                <c:pt idx="1">
                  <c:v>4</c:v>
                </c:pt>
                <c:pt idx="2">
                  <c:v>8</c:v>
                </c:pt>
                <c:pt idx="3">
                  <c:v>16</c:v>
                </c:pt>
                <c:pt idx="4">
                  <c:v>32</c:v>
                </c:pt>
              </c:numCache>
            </c:numRef>
          </c:xVal>
          <c:yVal>
            <c:numRef>
              <c:f>Sheet1!$C$2:$C$6</c:f>
              <c:numCache>
                <c:formatCode>General</c:formatCode>
                <c:ptCount val="5"/>
                <c:pt idx="0">
                  <c:v>26</c:v>
                </c:pt>
                <c:pt idx="1">
                  <c:v>39.6</c:v>
                </c:pt>
                <c:pt idx="2">
                  <c:v>42.4</c:v>
                </c:pt>
                <c:pt idx="3">
                  <c:v>42.6</c:v>
                </c:pt>
                <c:pt idx="4">
                  <c:v>42.7</c:v>
                </c:pt>
              </c:numCache>
            </c:numRef>
          </c:yVal>
          <c:smooth val="0"/>
          <c:extLst>
            <c:ext xmlns:c16="http://schemas.microsoft.com/office/drawing/2014/chart" uri="{C3380CC4-5D6E-409C-BE32-E72D297353CC}">
              <c16:uniqueId val="{00000001-C5ED-4F25-B026-F49FC635E5F3}"/>
            </c:ext>
          </c:extLst>
        </c:ser>
        <c:ser>
          <c:idx val="2"/>
          <c:order val="2"/>
          <c:tx>
            <c:strRef>
              <c:f>Sheet1!$D$1</c:f>
              <c:strCache>
                <c:ptCount val="1"/>
                <c:pt idx="0">
                  <c:v>Exact SLRU-3</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Sheet1!$D$2:$D$6</c:f>
              <c:numCache>
                <c:formatCode>General</c:formatCode>
                <c:ptCount val="5"/>
                <c:pt idx="0">
                  <c:v>33</c:v>
                </c:pt>
                <c:pt idx="1">
                  <c:v>33</c:v>
                </c:pt>
                <c:pt idx="2">
                  <c:v>33</c:v>
                </c:pt>
                <c:pt idx="3">
                  <c:v>33</c:v>
                </c:pt>
                <c:pt idx="4">
                  <c:v>33</c:v>
                </c:pt>
              </c:numCache>
            </c:numRef>
          </c:yVal>
          <c:smooth val="0"/>
          <c:extLst>
            <c:ext xmlns:c16="http://schemas.microsoft.com/office/drawing/2014/chart" uri="{C3380CC4-5D6E-409C-BE32-E72D297353CC}">
              <c16:uniqueId val="{00000002-C5ED-4F25-B026-F49FC635E5F3}"/>
            </c:ext>
          </c:extLst>
        </c:ser>
        <c:ser>
          <c:idx val="3"/>
          <c:order val="3"/>
          <c:tx>
            <c:strRef>
              <c:f>Sheet1!$E$1</c:f>
              <c:strCache>
                <c:ptCount val="1"/>
                <c:pt idx="0">
                  <c:v>SLRU-3</c:v>
                </c:pt>
              </c:strCache>
            </c:strRef>
          </c:tx>
          <c:marker>
            <c:symbol val="circle"/>
            <c:size val="9"/>
          </c:marker>
          <c:xVal>
            <c:numRef>
              <c:f>Sheet1!$A$2:$A$6</c:f>
              <c:numCache>
                <c:formatCode>General</c:formatCode>
                <c:ptCount val="5"/>
                <c:pt idx="0">
                  <c:v>2</c:v>
                </c:pt>
                <c:pt idx="1">
                  <c:v>4</c:v>
                </c:pt>
                <c:pt idx="2">
                  <c:v>8</c:v>
                </c:pt>
                <c:pt idx="3">
                  <c:v>16</c:v>
                </c:pt>
                <c:pt idx="4">
                  <c:v>32</c:v>
                </c:pt>
              </c:numCache>
            </c:numRef>
          </c:xVal>
          <c:yVal>
            <c:numRef>
              <c:f>Sheet1!$E$2:$E$6</c:f>
              <c:numCache>
                <c:formatCode>General</c:formatCode>
                <c:ptCount val="5"/>
                <c:pt idx="0">
                  <c:v>26</c:v>
                </c:pt>
                <c:pt idx="1">
                  <c:v>31.9</c:v>
                </c:pt>
                <c:pt idx="2">
                  <c:v>32.5</c:v>
                </c:pt>
                <c:pt idx="3">
                  <c:v>32.700000000000003</c:v>
                </c:pt>
                <c:pt idx="4">
                  <c:v>32.799999999999997</c:v>
                </c:pt>
              </c:numCache>
            </c:numRef>
          </c:yVal>
          <c:smooth val="0"/>
          <c:extLst>
            <c:ext xmlns:c16="http://schemas.microsoft.com/office/drawing/2014/chart" uri="{C3380CC4-5D6E-409C-BE32-E72D297353CC}">
              <c16:uniqueId val="{00000003-C5ED-4F25-B026-F49FC635E5F3}"/>
            </c:ext>
          </c:extLst>
        </c:ser>
        <c:ser>
          <c:idx val="4"/>
          <c:order val="4"/>
          <c:tx>
            <c:strRef>
              <c:f>Sheet1!$F$1</c:f>
              <c:strCache>
                <c:ptCount val="1"/>
                <c:pt idx="0">
                  <c:v>FIFO</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Sheet1!$F$2:$F$6</c:f>
              <c:numCache>
                <c:formatCode>General</c:formatCode>
                <c:ptCount val="5"/>
                <c:pt idx="0">
                  <c:v>25.9</c:v>
                </c:pt>
                <c:pt idx="1">
                  <c:v>25.9</c:v>
                </c:pt>
                <c:pt idx="2">
                  <c:v>25.9</c:v>
                </c:pt>
                <c:pt idx="3">
                  <c:v>25.9</c:v>
                </c:pt>
                <c:pt idx="4">
                  <c:v>25.9</c:v>
                </c:pt>
              </c:numCache>
            </c:numRef>
          </c:yVal>
          <c:smooth val="0"/>
          <c:extLst>
            <c:ext xmlns:c16="http://schemas.microsoft.com/office/drawing/2014/chart" uri="{C3380CC4-5D6E-409C-BE32-E72D297353CC}">
              <c16:uniqueId val="{00000004-C5ED-4F25-B026-F49FC635E5F3}"/>
            </c:ext>
          </c:extLst>
        </c:ser>
        <c:dLbls>
          <c:showLegendKey val="0"/>
          <c:showVal val="0"/>
          <c:showCatName val="0"/>
          <c:showSerName val="0"/>
          <c:showPercent val="0"/>
          <c:showBubbleSize val="0"/>
        </c:dLbls>
        <c:axId val="2136341688"/>
        <c:axId val="2136340248"/>
      </c:scatterChart>
      <c:valAx>
        <c:axId val="2136341688"/>
        <c:scaling>
          <c:logBase val="2"/>
          <c:orientation val="minMax"/>
          <c:min val="2"/>
        </c:scaling>
        <c:delete val="0"/>
        <c:axPos val="b"/>
        <c:numFmt formatCode="General" sourceLinked="1"/>
        <c:majorTickMark val="out"/>
        <c:minorTickMark val="none"/>
        <c:tickLblPos val="nextTo"/>
        <c:crossAx val="2136340248"/>
        <c:crosses val="autoZero"/>
        <c:crossBetween val="midCat"/>
      </c:valAx>
      <c:valAx>
        <c:axId val="2136340248"/>
        <c:scaling>
          <c:orientation val="minMax"/>
          <c:min val="25"/>
        </c:scaling>
        <c:delete val="0"/>
        <c:axPos val="l"/>
        <c:majorGridlines>
          <c:spPr>
            <a:ln>
              <a:prstDash val="dash"/>
            </a:ln>
          </c:spPr>
        </c:majorGridlines>
        <c:numFmt formatCode="General" sourceLinked="1"/>
        <c:majorTickMark val="out"/>
        <c:minorTickMark val="none"/>
        <c:tickLblPos val="nextTo"/>
        <c:crossAx val="2136341688"/>
        <c:crosses val="autoZero"/>
        <c:crossBetween val="midCat"/>
      </c:valAx>
    </c:plotArea>
    <c:legend>
      <c:legendPos val="r"/>
      <c:layout>
        <c:manualLayout>
          <c:xMode val="edge"/>
          <c:yMode val="edge"/>
          <c:x val="0.73585470212427195"/>
          <c:y val="7.0078765786676905E-2"/>
          <c:w val="0.248666683425009"/>
          <c:h val="0.82950284416247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strRef>
              <c:f>Sheet1!$B$1</c:f>
              <c:strCache>
                <c:ptCount val="1"/>
                <c:pt idx="0">
                  <c:v>Exact GDSF-3</c:v>
                </c:pt>
              </c:strCache>
            </c:strRef>
          </c:tx>
          <c:spPr>
            <a:ln>
              <a:solidFill>
                <a:schemeClr val="accent5"/>
              </a:solidFill>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Sheet1!$B$2:$B$6</c:f>
              <c:numCache>
                <c:formatCode>General</c:formatCode>
                <c:ptCount val="5"/>
                <c:pt idx="0">
                  <c:v>42.7</c:v>
                </c:pt>
                <c:pt idx="1">
                  <c:v>42.7</c:v>
                </c:pt>
                <c:pt idx="2">
                  <c:v>42.7</c:v>
                </c:pt>
                <c:pt idx="3">
                  <c:v>42.7</c:v>
                </c:pt>
                <c:pt idx="4">
                  <c:v>42.7</c:v>
                </c:pt>
              </c:numCache>
            </c:numRef>
          </c:yVal>
          <c:smooth val="0"/>
          <c:extLst>
            <c:ext xmlns:c16="http://schemas.microsoft.com/office/drawing/2014/chart" uri="{C3380CC4-5D6E-409C-BE32-E72D297353CC}">
              <c16:uniqueId val="{00000000-7ED7-4CB9-8B6A-7CE56EF664A0}"/>
            </c:ext>
          </c:extLst>
        </c:ser>
        <c:ser>
          <c:idx val="1"/>
          <c:order val="1"/>
          <c:tx>
            <c:strRef>
              <c:f>Sheet1!$C$1</c:f>
              <c:strCache>
                <c:ptCount val="1"/>
                <c:pt idx="0">
                  <c:v>GDSF-3</c:v>
                </c:pt>
              </c:strCache>
            </c:strRef>
          </c:tx>
          <c:xVal>
            <c:numRef>
              <c:f>Sheet1!$A$2:$A$6</c:f>
              <c:numCache>
                <c:formatCode>General</c:formatCode>
                <c:ptCount val="5"/>
                <c:pt idx="0">
                  <c:v>2</c:v>
                </c:pt>
                <c:pt idx="1">
                  <c:v>4</c:v>
                </c:pt>
                <c:pt idx="2">
                  <c:v>8</c:v>
                </c:pt>
                <c:pt idx="3">
                  <c:v>16</c:v>
                </c:pt>
                <c:pt idx="4">
                  <c:v>32</c:v>
                </c:pt>
              </c:numCache>
            </c:numRef>
          </c:xVal>
          <c:yVal>
            <c:numRef>
              <c:f>Sheet1!$C$2:$C$6</c:f>
              <c:numCache>
                <c:formatCode>General</c:formatCode>
                <c:ptCount val="5"/>
                <c:pt idx="0">
                  <c:v>26</c:v>
                </c:pt>
                <c:pt idx="1">
                  <c:v>39.6</c:v>
                </c:pt>
                <c:pt idx="2">
                  <c:v>42.4</c:v>
                </c:pt>
                <c:pt idx="3">
                  <c:v>42.6</c:v>
                </c:pt>
                <c:pt idx="4">
                  <c:v>42.7</c:v>
                </c:pt>
              </c:numCache>
            </c:numRef>
          </c:yVal>
          <c:smooth val="0"/>
          <c:extLst>
            <c:ext xmlns:c16="http://schemas.microsoft.com/office/drawing/2014/chart" uri="{C3380CC4-5D6E-409C-BE32-E72D297353CC}">
              <c16:uniqueId val="{00000001-7ED7-4CB9-8B6A-7CE56EF664A0}"/>
            </c:ext>
          </c:extLst>
        </c:ser>
        <c:ser>
          <c:idx val="2"/>
          <c:order val="2"/>
          <c:tx>
            <c:strRef>
              <c:f>Sheet1!$D$1</c:f>
              <c:strCache>
                <c:ptCount val="1"/>
                <c:pt idx="0">
                  <c:v>Exact SLRU-3</c:v>
                </c:pt>
              </c:strCache>
            </c:strRef>
          </c:tx>
          <c:spPr>
            <a:ln>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Sheet1!$D$2:$D$6</c:f>
              <c:numCache>
                <c:formatCode>General</c:formatCode>
                <c:ptCount val="5"/>
                <c:pt idx="0">
                  <c:v>33</c:v>
                </c:pt>
                <c:pt idx="1">
                  <c:v>33</c:v>
                </c:pt>
                <c:pt idx="2">
                  <c:v>33</c:v>
                </c:pt>
                <c:pt idx="3">
                  <c:v>33</c:v>
                </c:pt>
                <c:pt idx="4">
                  <c:v>33</c:v>
                </c:pt>
              </c:numCache>
            </c:numRef>
          </c:yVal>
          <c:smooth val="0"/>
          <c:extLst>
            <c:ext xmlns:c16="http://schemas.microsoft.com/office/drawing/2014/chart" uri="{C3380CC4-5D6E-409C-BE32-E72D297353CC}">
              <c16:uniqueId val="{00000002-7ED7-4CB9-8B6A-7CE56EF664A0}"/>
            </c:ext>
          </c:extLst>
        </c:ser>
        <c:ser>
          <c:idx val="3"/>
          <c:order val="3"/>
          <c:tx>
            <c:strRef>
              <c:f>Sheet1!$E$1</c:f>
              <c:strCache>
                <c:ptCount val="1"/>
                <c:pt idx="0">
                  <c:v>SLRU-3</c:v>
                </c:pt>
              </c:strCache>
            </c:strRef>
          </c:tx>
          <c:marker>
            <c:symbol val="circle"/>
            <c:size val="9"/>
          </c:marker>
          <c:xVal>
            <c:numRef>
              <c:f>Sheet1!$A$2:$A$6</c:f>
              <c:numCache>
                <c:formatCode>General</c:formatCode>
                <c:ptCount val="5"/>
                <c:pt idx="0">
                  <c:v>2</c:v>
                </c:pt>
                <c:pt idx="1">
                  <c:v>4</c:v>
                </c:pt>
                <c:pt idx="2">
                  <c:v>8</c:v>
                </c:pt>
                <c:pt idx="3">
                  <c:v>16</c:v>
                </c:pt>
                <c:pt idx="4">
                  <c:v>32</c:v>
                </c:pt>
              </c:numCache>
            </c:numRef>
          </c:xVal>
          <c:yVal>
            <c:numRef>
              <c:f>Sheet1!$E$2:$E$6</c:f>
              <c:numCache>
                <c:formatCode>General</c:formatCode>
                <c:ptCount val="5"/>
                <c:pt idx="0">
                  <c:v>26</c:v>
                </c:pt>
                <c:pt idx="1">
                  <c:v>31.9</c:v>
                </c:pt>
                <c:pt idx="2">
                  <c:v>32.5</c:v>
                </c:pt>
                <c:pt idx="3">
                  <c:v>32.700000000000003</c:v>
                </c:pt>
                <c:pt idx="4">
                  <c:v>32.799999999999997</c:v>
                </c:pt>
              </c:numCache>
            </c:numRef>
          </c:yVal>
          <c:smooth val="0"/>
          <c:extLst>
            <c:ext xmlns:c16="http://schemas.microsoft.com/office/drawing/2014/chart" uri="{C3380CC4-5D6E-409C-BE32-E72D297353CC}">
              <c16:uniqueId val="{00000003-7ED7-4CB9-8B6A-7CE56EF664A0}"/>
            </c:ext>
          </c:extLst>
        </c:ser>
        <c:ser>
          <c:idx val="4"/>
          <c:order val="4"/>
          <c:tx>
            <c:strRef>
              <c:f>Sheet1!$F$1</c:f>
              <c:strCache>
                <c:ptCount val="1"/>
                <c:pt idx="0">
                  <c:v>FIFO</c:v>
                </c:pt>
              </c:strCache>
            </c:strRef>
          </c:tx>
          <c:spPr>
            <a:ln>
              <a:solidFill>
                <a:schemeClr val="accent1"/>
              </a:solidFill>
              <a:prstDash val="sysDash"/>
            </a:ln>
          </c:spPr>
          <c:marker>
            <c:symbol val="none"/>
          </c:marker>
          <c:xVal>
            <c:numRef>
              <c:f>Sheet1!$A$2:$A$6</c:f>
              <c:numCache>
                <c:formatCode>General</c:formatCode>
                <c:ptCount val="5"/>
                <c:pt idx="0">
                  <c:v>2</c:v>
                </c:pt>
                <c:pt idx="1">
                  <c:v>4</c:v>
                </c:pt>
                <c:pt idx="2">
                  <c:v>8</c:v>
                </c:pt>
                <c:pt idx="3">
                  <c:v>16</c:v>
                </c:pt>
                <c:pt idx="4">
                  <c:v>32</c:v>
                </c:pt>
              </c:numCache>
            </c:numRef>
          </c:xVal>
          <c:yVal>
            <c:numRef>
              <c:f>Sheet1!$F$2:$F$6</c:f>
              <c:numCache>
                <c:formatCode>General</c:formatCode>
                <c:ptCount val="5"/>
                <c:pt idx="0">
                  <c:v>25.9</c:v>
                </c:pt>
                <c:pt idx="1">
                  <c:v>25.9</c:v>
                </c:pt>
                <c:pt idx="2">
                  <c:v>25.9</c:v>
                </c:pt>
                <c:pt idx="3">
                  <c:v>25.9</c:v>
                </c:pt>
                <c:pt idx="4">
                  <c:v>25.9</c:v>
                </c:pt>
              </c:numCache>
            </c:numRef>
          </c:yVal>
          <c:smooth val="0"/>
          <c:extLst>
            <c:ext xmlns:c16="http://schemas.microsoft.com/office/drawing/2014/chart" uri="{C3380CC4-5D6E-409C-BE32-E72D297353CC}">
              <c16:uniqueId val="{00000004-7ED7-4CB9-8B6A-7CE56EF664A0}"/>
            </c:ext>
          </c:extLst>
        </c:ser>
        <c:dLbls>
          <c:showLegendKey val="0"/>
          <c:showVal val="0"/>
          <c:showCatName val="0"/>
          <c:showSerName val="0"/>
          <c:showPercent val="0"/>
          <c:showBubbleSize val="0"/>
        </c:dLbls>
        <c:axId val="2136246872"/>
        <c:axId val="2136238088"/>
      </c:scatterChart>
      <c:valAx>
        <c:axId val="2136246872"/>
        <c:scaling>
          <c:logBase val="2"/>
          <c:orientation val="minMax"/>
          <c:min val="2"/>
        </c:scaling>
        <c:delete val="0"/>
        <c:axPos val="b"/>
        <c:numFmt formatCode="General" sourceLinked="1"/>
        <c:majorTickMark val="out"/>
        <c:minorTickMark val="none"/>
        <c:tickLblPos val="nextTo"/>
        <c:crossAx val="2136238088"/>
        <c:crosses val="autoZero"/>
        <c:crossBetween val="midCat"/>
      </c:valAx>
      <c:valAx>
        <c:axId val="2136238088"/>
        <c:scaling>
          <c:orientation val="minMax"/>
          <c:min val="25"/>
        </c:scaling>
        <c:delete val="0"/>
        <c:axPos val="l"/>
        <c:majorGridlines>
          <c:spPr>
            <a:ln>
              <a:prstDash val="dash"/>
            </a:ln>
          </c:spPr>
        </c:majorGridlines>
        <c:numFmt formatCode="General" sourceLinked="1"/>
        <c:majorTickMark val="out"/>
        <c:minorTickMark val="none"/>
        <c:tickLblPos val="nextTo"/>
        <c:crossAx val="2136246872"/>
        <c:crosses val="autoZero"/>
        <c:crossBetween val="midCat"/>
      </c:valAx>
    </c:plotArea>
    <c:legend>
      <c:legendPos val="r"/>
      <c:layout>
        <c:manualLayout>
          <c:xMode val="edge"/>
          <c:yMode val="edge"/>
          <c:x val="0.73585470212427195"/>
          <c:y val="7.0078765786676905E-2"/>
          <c:w val="0.248666683425009"/>
          <c:h val="0.82950284416247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noFill/>
            <a:effectLst/>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68BD-4A8E-BE9F-2A6381549110}"/>
            </c:ext>
          </c:extLst>
        </c:ser>
        <c:ser>
          <c:idx val="1"/>
          <c:order val="1"/>
          <c:tx>
            <c:strRef>
              <c:f>Sheet1!$C$1</c:f>
              <c:strCache>
                <c:ptCount val="1"/>
                <c:pt idx="0">
                  <c:v>RIPQ</c:v>
                </c:pt>
              </c:strCache>
            </c:strRef>
          </c:tx>
          <c:spPr>
            <a:noFill/>
            <a:effectLst/>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68BD-4A8E-BE9F-2A6381549110}"/>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68BD-4A8E-BE9F-2A6381549110}"/>
            </c:ext>
          </c:extLst>
        </c:ser>
        <c:dLbls>
          <c:showLegendKey val="0"/>
          <c:showVal val="0"/>
          <c:showCatName val="0"/>
          <c:showSerName val="0"/>
          <c:showPercent val="0"/>
          <c:showBubbleSize val="0"/>
        </c:dLbls>
        <c:gapWidth val="150"/>
        <c:axId val="2136124168"/>
        <c:axId val="2136122344"/>
      </c:barChart>
      <c:catAx>
        <c:axId val="2136124168"/>
        <c:scaling>
          <c:orientation val="minMax"/>
        </c:scaling>
        <c:delete val="0"/>
        <c:axPos val="b"/>
        <c:numFmt formatCode="General" sourceLinked="0"/>
        <c:majorTickMark val="out"/>
        <c:minorTickMark val="none"/>
        <c:tickLblPos val="nextTo"/>
        <c:crossAx val="2136122344"/>
        <c:crosses val="autoZero"/>
        <c:auto val="1"/>
        <c:lblAlgn val="ctr"/>
        <c:lblOffset val="100"/>
        <c:noMultiLvlLbl val="0"/>
      </c:catAx>
      <c:valAx>
        <c:axId val="2136122344"/>
        <c:scaling>
          <c:orientation val="minMax"/>
          <c:min val="20"/>
        </c:scaling>
        <c:delete val="0"/>
        <c:axPos val="l"/>
        <c:majorGridlines/>
        <c:numFmt formatCode="General" sourceLinked="1"/>
        <c:majorTickMark val="out"/>
        <c:minorTickMark val="none"/>
        <c:tickLblPos val="nextTo"/>
        <c:crossAx val="2136124168"/>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357C-41A4-BCD4-BA523CC5F137}"/>
            </c:ext>
          </c:extLst>
        </c:ser>
        <c:ser>
          <c:idx val="1"/>
          <c:order val="1"/>
          <c:tx>
            <c:strRef>
              <c:f>Sheet1!$C$1</c:f>
              <c:strCache>
                <c:ptCount val="1"/>
                <c:pt idx="0">
                  <c:v>RIPQ</c:v>
                </c:pt>
              </c:strCache>
            </c:strRef>
          </c:tx>
          <c:spPr>
            <a:noFill/>
            <a:effectLst/>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357C-41A4-BCD4-BA523CC5F137}"/>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357C-41A4-BCD4-BA523CC5F137}"/>
            </c:ext>
          </c:extLst>
        </c:ser>
        <c:dLbls>
          <c:showLegendKey val="0"/>
          <c:showVal val="0"/>
          <c:showCatName val="0"/>
          <c:showSerName val="0"/>
          <c:showPercent val="0"/>
          <c:showBubbleSize val="0"/>
        </c:dLbls>
        <c:gapWidth val="150"/>
        <c:axId val="2136003912"/>
        <c:axId val="2135996888"/>
      </c:barChart>
      <c:catAx>
        <c:axId val="2136003912"/>
        <c:scaling>
          <c:orientation val="minMax"/>
        </c:scaling>
        <c:delete val="0"/>
        <c:axPos val="b"/>
        <c:numFmt formatCode="General" sourceLinked="0"/>
        <c:majorTickMark val="out"/>
        <c:minorTickMark val="none"/>
        <c:tickLblPos val="nextTo"/>
        <c:crossAx val="2135996888"/>
        <c:crosses val="autoZero"/>
        <c:auto val="1"/>
        <c:lblAlgn val="ctr"/>
        <c:lblOffset val="100"/>
        <c:noMultiLvlLbl val="0"/>
      </c:catAx>
      <c:valAx>
        <c:axId val="2135996888"/>
        <c:scaling>
          <c:orientation val="minMax"/>
          <c:min val="20"/>
        </c:scaling>
        <c:delete val="0"/>
        <c:axPos val="l"/>
        <c:majorGridlines/>
        <c:numFmt formatCode="General" sourceLinked="1"/>
        <c:majorTickMark val="out"/>
        <c:minorTickMark val="none"/>
        <c:tickLblPos val="nextTo"/>
        <c:crossAx val="2136003912"/>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Caching is where the copies live – plural because the same image can end up in many of these caches.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412126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 the caching structure work?</a:t>
            </a:r>
            <a:br>
              <a:rPr lang="en-US" dirty="0" smtClean="0"/>
            </a:br>
            <a:r>
              <a:rPr lang="en-US" dirty="0" smtClean="0"/>
              <a:t/>
            </a:r>
            <a:br>
              <a:rPr lang="en-US" dirty="0" smtClean="0"/>
            </a:br>
            <a:r>
              <a:rPr lang="en-US" dirty="0" smtClean="0"/>
              <a:t>Your computer has a cache right on the disk.</a:t>
            </a:r>
          </a:p>
          <a:p>
            <a:r>
              <a:rPr lang="en-US" dirty="0"/>
              <a:t/>
            </a:r>
            <a:br>
              <a:rPr lang="en-US" dirty="0"/>
            </a:br>
            <a:r>
              <a:rPr lang="en-US" dirty="0" smtClean="0"/>
              <a:t>Then we could go via Akamai (a big cache), or directly to Facebook.  And Akamai itself talks to Facebook.  So in some sense all routes lead into Facebook, unless the image is found in one of those first caches.</a:t>
            </a:r>
          </a:p>
          <a:p>
            <a:endParaRPr lang="en-US" dirty="0"/>
          </a:p>
          <a:p>
            <a:r>
              <a:rPr lang="en-US" dirty="0" smtClean="0"/>
              <a:t>Then we get the edge which is where Facebook does resizing.  As you’ll recall, CS5412 is an edge computing class.</a:t>
            </a:r>
          </a:p>
          <a:p>
            <a:endParaRPr lang="en-US" dirty="0"/>
          </a:p>
          <a:p>
            <a:r>
              <a:rPr lang="en-US" dirty="0" smtClean="0"/>
              <a:t>Deeper inside is the Haystack layer and its own caching.  </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instrumentation lived in the dark gray places but we could deduce cache hits from the light gray ones.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81709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our experiments during periods when Akamai wasn’t actually active, to make things a bit simpler.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structure, nicer image.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whole lecture focuses on how Facebook does image caching (and now, video caching too).  Huge thing for them since Facebook is at global scale.</a:t>
            </a:r>
          </a:p>
          <a:p>
            <a:endParaRPr lang="en-US" dirty="0"/>
          </a:p>
          <a:p>
            <a:r>
              <a:rPr lang="en-US" dirty="0" smtClean="0"/>
              <a:t>The lecture is entirely based on a paper I linked to the web page (the syllabus page).  You can definitely read this paper to learn more.  I recommend it because there is nothing very hard to understand here, nothing you can’t just learn in more detail that way.  In class we sort of do the big picture story, but for detail, we expect you to read the paper (if you wanted to learn the detail).</a:t>
            </a:r>
          </a:p>
          <a:p>
            <a:endParaRPr lang="en-US" dirty="0"/>
          </a:p>
          <a:p>
            <a:r>
              <a:rPr lang="en-US" dirty="0" smtClean="0"/>
              <a:t>Our prelim doesn’t test on deep details, but we do expect you to understand the larger picture so this lecture is definitely part of what we test on, even if the details of how we ended up recommending the S4LRU caching strategy are never going to show up on any test.  Or even how it works (see the paper, or Wikipedia, if you are curious).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look very similar but in fact are different enough to suggest that cache policies are dealing with some very distinct populations of images.  Paper explains in detail, and I’ll explain in lecture, but the big take-away is that even similar looking graphs can reveal important insights that add up to billions of dollars wasted or saved…  We’ll see how by the end of the paper and the lecture (this S4LRU thing basically has each cache split into four chunks, kind of matched to the four classes of traffic, which relate to where each image is most likely to be successfully cached.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07783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to realize that even an infinite cache wouldn’t catch everything.</a:t>
            </a:r>
          </a:p>
          <a:p>
            <a:r>
              <a:rPr lang="en-US" dirty="0"/>
              <a:t/>
            </a:r>
            <a:br>
              <a:rPr lang="en-US" dirty="0"/>
            </a:br>
            <a:r>
              <a:rPr lang="en-US" dirty="0" smtClean="0"/>
              <a:t>This said, Facebook really does pretty poorly (or did poorly when we did our study).  Can it do better?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360039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assume that fetching something from LA, if you live in Ithaca, is a stupid idea.  Facebook’s Internet seems to work unexpectedly well!</a:t>
            </a:r>
          </a:p>
          <a:p>
            <a:endParaRPr lang="en-US" dirty="0"/>
          </a:p>
          <a:p>
            <a:r>
              <a:rPr lang="en-US" dirty="0" smtClean="0"/>
              <a:t>For them, remote caches are close enough to be useful even cross country.  And this gives a WAY bigger effective cache size.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famous segmented LRU concept!</a:t>
            </a:r>
          </a:p>
          <a:p>
            <a:endParaRPr lang="en-US" dirty="0"/>
          </a:p>
          <a:p>
            <a:r>
              <a:rPr lang="en-US" dirty="0" smtClean="0"/>
              <a:t>Each chunk kind of uses a different policy.</a:t>
            </a:r>
          </a:p>
          <a:p>
            <a:endParaRPr lang="en-US" dirty="0"/>
          </a:p>
          <a:p>
            <a:r>
              <a:rPr lang="en-US" dirty="0" smtClean="0"/>
              <a:t>Think of the top chunk as being long-lived items that should stay in cache for a long time, and the bottom as a chunk for transient images needed just for a brief period.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S4LRU didn’t turn out to make efficient use of the hardware.  We’ll have a look at this soon (it leads to a thing called restricted insertion priority queues, which they had to invent).</a:t>
            </a:r>
          </a:p>
          <a:p>
            <a:r>
              <a:rPr lang="en-US" dirty="0"/>
              <a:t/>
            </a:r>
            <a:br>
              <a:rPr lang="en-US" dirty="0"/>
            </a:br>
            <a:r>
              <a:rPr lang="en-US" dirty="0" smtClean="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29</a:t>
            </a:fld>
            <a:endParaRPr lang="en-US"/>
          </a:p>
        </p:txBody>
      </p:sp>
      <p:sp>
        <p:nvSpPr>
          <p:cNvPr id="5" name="Notes Placeholder 4"/>
          <p:cNvSpPr>
            <a:spLocks noGrp="1"/>
          </p:cNvSpPr>
          <p:nvPr>
            <p:ph type="body" sz="quarter" idx="11"/>
          </p:nvPr>
        </p:nvSpPr>
        <p:spPr/>
        <p:txBody>
          <a:bodyPr/>
          <a:lstStyle/>
          <a:p>
            <a:r>
              <a:rPr lang="en-US" dirty="0" smtClean="0"/>
              <a:t>So the core issue is that flash memory (SSD) has slow initial access times, like a rotational disk that has to do a seek.  Transfer rates are ok, but if you do too many random accesses you spend all your time waiting.  There are also issues with overwriting segments (SSDs wear out if you do too much of that).</a:t>
            </a:r>
          </a:p>
          <a:p>
            <a:r>
              <a:rPr lang="en-US" dirty="0"/>
              <a:t/>
            </a:r>
            <a:br>
              <a:rPr lang="en-US" dirty="0"/>
            </a:br>
            <a:r>
              <a:rPr lang="en-US" dirty="0" smtClean="0"/>
              <a:t>Basically, an SSD is almost like a tape drive.  You need to spin it to the right spot, which takes time, and then can read or write.  But rewriting more times than required will wear out the tape (reading is less of an issue).  So we want policies that minimize spinning the tape or rewriting the bits.</a:t>
            </a:r>
            <a:endParaRPr lang="en-US" dirty="0" smtClean="0"/>
          </a:p>
          <a:p>
            <a:endParaRPr lang="en-US" dirty="0"/>
          </a:p>
          <a:p>
            <a:r>
              <a:rPr lang="en-US" dirty="0" smtClean="0"/>
              <a:t>A flash-friendly workload is one optimized for SSD.</a:t>
            </a:r>
          </a:p>
          <a:p>
            <a:endParaRPr lang="en-US" dirty="0"/>
          </a:p>
          <a:p>
            <a:r>
              <a:rPr lang="en-US" dirty="0" smtClean="0"/>
              <a:t>S4LRU and similar policies aren’t very flash friendly.</a:t>
            </a:r>
            <a:endParaRPr lang="en-US" dirty="0"/>
          </a:p>
        </p:txBody>
      </p:sp>
    </p:spTree>
    <p:extLst>
      <p:ext uri="{BB962C8B-B14F-4D97-AF65-F5344CB8AC3E}">
        <p14:creationId xmlns:p14="http://schemas.microsoft.com/office/powerpoint/2010/main" val="287411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is about how Akamai works.  Many cloud providers use the Akamai CDN.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63046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30</a:t>
            </a:fld>
            <a:endParaRPr lang="en-US"/>
          </a:p>
        </p:txBody>
      </p:sp>
      <p:sp>
        <p:nvSpPr>
          <p:cNvPr id="5" name="Notes Placeholder 4"/>
          <p:cNvSpPr>
            <a:spLocks noGrp="1"/>
          </p:cNvSpPr>
          <p:nvPr>
            <p:ph type="body" sz="quarter" idx="11"/>
          </p:nvPr>
        </p:nvSpPr>
        <p:spPr/>
        <p:txBody>
          <a:bodyPr/>
          <a:lstStyle/>
          <a:p>
            <a:r>
              <a:rPr lang="en-US" dirty="0" smtClean="0"/>
              <a:t>In a nutshell, they build an in-memory layer to convert policies like S4LRU into flash-friendly versions.</a:t>
            </a:r>
            <a:endParaRPr lang="en-US" dirty="0"/>
          </a:p>
          <a:p>
            <a:endParaRPr lang="en-US" dirty="0"/>
          </a:p>
          <a:p>
            <a:r>
              <a:rPr lang="en-US" dirty="0" smtClean="0"/>
              <a:t>This is done to have all the SSD writing be at the end of the segmented cache chunks.</a:t>
            </a:r>
          </a:p>
          <a:p>
            <a:r>
              <a:rPr lang="en-US" dirty="0"/>
              <a:t/>
            </a:r>
            <a:br>
              <a:rPr lang="en-US" dirty="0"/>
            </a:br>
            <a:r>
              <a:rPr lang="en-US" dirty="0" smtClean="0"/>
              <a:t>Of course the in-memory structure doesn’t have any limitation at all, although we might want to minimize copying just because copying is wasteful.</a:t>
            </a:r>
          </a:p>
        </p:txBody>
      </p:sp>
    </p:spTree>
    <p:extLst>
      <p:ext uri="{BB962C8B-B14F-4D97-AF65-F5344CB8AC3E}">
        <p14:creationId xmlns:p14="http://schemas.microsoft.com/office/powerpoint/2010/main" val="3884831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notion of ordering (priority, in the sense of “priority queue”) is important but they virtualize with one-level of indirection.  The in-memory data structure, which they have a way to rebuild if the unit crashes and restarts, worries about ordering.</a:t>
            </a:r>
          </a:p>
          <a:p>
            <a:r>
              <a:rPr lang="en-US" dirty="0"/>
              <a:t/>
            </a:r>
            <a:br>
              <a:rPr lang="en-US" dirty="0"/>
            </a:br>
            <a:r>
              <a:rPr lang="en-US" dirty="0" smtClean="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smtClean="0"/>
              <a:t>The bit I/O pattern becomes one of huge one-directional writes that treat the whole SSD like a massive tape drive.  This works well.</a:t>
            </a:r>
          </a:p>
          <a:p>
            <a:r>
              <a:rPr lang="en-US" dirty="0"/>
              <a:t/>
            </a:r>
            <a:br>
              <a:rPr lang="en-US" dirty="0"/>
            </a:br>
            <a:r>
              <a:rPr lang="en-US" dirty="0" smtClean="0"/>
              <a:t>Then the in-memory data structure has pointers to the SSD content (and to some stuff that is temporarily still in memory because it hasn’t yet been written).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32</a:t>
            </a:fld>
            <a:endParaRPr lang="en-US"/>
          </a:p>
        </p:txBody>
      </p:sp>
      <p:sp>
        <p:nvSpPr>
          <p:cNvPr id="5" name="Notes Placeholder 4"/>
          <p:cNvSpPr>
            <a:spLocks noGrp="1"/>
          </p:cNvSpPr>
          <p:nvPr>
            <p:ph type="body" sz="quarter" idx="11"/>
          </p:nvPr>
        </p:nvSpPr>
        <p:spPr/>
        <p:txBody>
          <a:bodyPr/>
          <a:lstStyle/>
          <a:p>
            <a:r>
              <a:rPr lang="en-US" dirty="0" smtClean="0"/>
              <a:t>We do lose some performance with RIPQ, mostly because of the overheads associated with compacting data that got spread out and fragmented.  But the benefit is that the hardware “match” is much closer.</a:t>
            </a:r>
            <a:endParaRPr lang="en-US" dirty="0"/>
          </a:p>
        </p:txBody>
      </p:sp>
    </p:spTree>
    <p:extLst>
      <p:ext uri="{BB962C8B-B14F-4D97-AF65-F5344CB8AC3E}">
        <p14:creationId xmlns:p14="http://schemas.microsoft.com/office/powerpoint/2010/main" val="1592241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33</a:t>
            </a:fld>
            <a:endParaRPr lang="en-US"/>
          </a:p>
        </p:txBody>
      </p:sp>
      <p:sp>
        <p:nvSpPr>
          <p:cNvPr id="5" name="Notes Placeholder 4"/>
          <p:cNvSpPr>
            <a:spLocks noGrp="1"/>
          </p:cNvSpPr>
          <p:nvPr>
            <p:ph type="body" sz="quarter" idx="11"/>
          </p:nvPr>
        </p:nvSpPr>
        <p:spPr/>
        <p:txBody>
          <a:bodyPr/>
          <a:lstStyle/>
          <a:p>
            <a:r>
              <a:rPr lang="en-US" dirty="0" smtClean="0"/>
              <a:t>Here we can see that the can get pretty close to the ideal behavior for S3LRU.</a:t>
            </a:r>
            <a:endParaRPr lang="en-US" dirty="0"/>
          </a:p>
        </p:txBody>
      </p:sp>
    </p:spTree>
    <p:extLst>
      <p:ext uri="{BB962C8B-B14F-4D97-AF65-F5344CB8AC3E}">
        <p14:creationId xmlns:p14="http://schemas.microsoft.com/office/powerpoint/2010/main" val="950448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34</a:t>
            </a:fld>
            <a:endParaRPr lang="en-US"/>
          </a:p>
        </p:txBody>
      </p:sp>
      <p:sp>
        <p:nvSpPr>
          <p:cNvPr id="5" name="Notes Placeholder 4"/>
          <p:cNvSpPr>
            <a:spLocks noGrp="1"/>
          </p:cNvSpPr>
          <p:nvPr>
            <p:ph type="body" sz="quarter" idx="11"/>
          </p:nvPr>
        </p:nvSpPr>
        <p:spPr/>
        <p:txBody>
          <a:bodyPr/>
          <a:lstStyle/>
          <a:p>
            <a:r>
              <a:rPr lang="en-US" dirty="0" smtClean="0"/>
              <a:t>… and again, for something called GDSF-3,  which is actually a pretty obscure policy.  I’m not sure who uses GDSF-3.  Maybe the paper explains why they focused on this as a second example.</a:t>
            </a:r>
          </a:p>
          <a:p>
            <a:endParaRPr lang="en-US" dirty="0"/>
          </a:p>
          <a:p>
            <a:r>
              <a:rPr lang="en-US" dirty="0" smtClean="0"/>
              <a:t>The amount of in-memory storage for the RIPQ pointers is pretty small because pointers aren’t large and the big objects are mostly out on the SSD, except for the staging area used to assemble objects (which have a wide range of sizes) into bigger segments for DMA writes to the SSD.</a:t>
            </a:r>
            <a:endParaRPr lang="en-US" dirty="0"/>
          </a:p>
        </p:txBody>
      </p:sp>
    </p:spTree>
    <p:extLst>
      <p:ext uri="{BB962C8B-B14F-4D97-AF65-F5344CB8AC3E}">
        <p14:creationId xmlns:p14="http://schemas.microsoft.com/office/powerpoint/2010/main" val="3936627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995E3-58FF-C141-AD78-FDA068597AA7}" type="slidenum">
              <a:rPr lang="en-US" smtClean="0"/>
              <a:t>35</a:t>
            </a:fld>
            <a:endParaRPr lang="en-US"/>
          </a:p>
        </p:txBody>
      </p:sp>
    </p:spTree>
    <p:extLst>
      <p:ext uri="{BB962C8B-B14F-4D97-AF65-F5344CB8AC3E}">
        <p14:creationId xmlns:p14="http://schemas.microsoft.com/office/powerpoint/2010/main" val="168130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4995E3-58FF-C141-AD78-FDA068597AA7}" type="slidenum">
              <a:rPr lang="en-US" smtClean="0"/>
              <a:t>36</a:t>
            </a:fld>
            <a:endParaRPr lang="en-US"/>
          </a:p>
        </p:txBody>
      </p:sp>
    </p:spTree>
    <p:extLst>
      <p:ext uri="{BB962C8B-B14F-4D97-AF65-F5344CB8AC3E}">
        <p14:creationId xmlns:p14="http://schemas.microsoft.com/office/powerpoint/2010/main" val="3811641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they end up slightly cheating relative to LRU and GDSF but you won’t notice.</a:t>
            </a:r>
            <a:endParaRPr lang="en-US" dirty="0"/>
          </a:p>
        </p:txBody>
      </p:sp>
      <p:sp>
        <p:nvSpPr>
          <p:cNvPr id="4" name="Slide Number Placeholder 3"/>
          <p:cNvSpPr>
            <a:spLocks noGrp="1"/>
          </p:cNvSpPr>
          <p:nvPr>
            <p:ph type="sldNum" sz="quarter" idx="10"/>
          </p:nvPr>
        </p:nvSpPr>
        <p:spPr/>
        <p:txBody>
          <a:bodyPr/>
          <a:lstStyle/>
          <a:p>
            <a:fld id="{D04995E3-58FF-C141-AD78-FDA068597AA7}" type="slidenum">
              <a:rPr lang="en-US" smtClean="0"/>
              <a:t>37</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those policies are worth using, because they do far better than FIFO (which happens to make great use of an SSD, but has this annoying tendency to dump things from the cache simply because they have been in it for a while, ignoring whether they are getting hits)</a:t>
            </a:r>
            <a:endParaRPr lang="en-US" dirty="0"/>
          </a:p>
        </p:txBody>
      </p:sp>
      <p:sp>
        <p:nvSpPr>
          <p:cNvPr id="4" name="Slide Number Placeholder 3"/>
          <p:cNvSpPr>
            <a:spLocks noGrp="1"/>
          </p:cNvSpPr>
          <p:nvPr>
            <p:ph type="sldNum" sz="quarter" idx="10"/>
          </p:nvPr>
        </p:nvSpPr>
        <p:spPr/>
        <p:txBody>
          <a:bodyPr/>
          <a:lstStyle/>
          <a:p>
            <a:fld id="{D04995E3-58FF-C141-AD78-FDA068597AA7}" type="slidenum">
              <a:rPr lang="en-US" smtClean="0"/>
              <a:t>38</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39</a:t>
            </a:fld>
            <a:endParaRPr lang="en-US"/>
          </a:p>
        </p:txBody>
      </p:sp>
      <p:sp>
        <p:nvSpPr>
          <p:cNvPr id="5" name="Notes Placeholder 4"/>
          <p:cNvSpPr>
            <a:spLocks noGrp="1"/>
          </p:cNvSpPr>
          <p:nvPr>
            <p:ph type="body" sz="quarter" idx="11"/>
          </p:nvPr>
        </p:nvSpPr>
        <p:spPr/>
        <p:txBody>
          <a:bodyPr/>
          <a:lstStyle/>
          <a:p>
            <a:r>
              <a:rPr lang="en-US" dirty="0" smtClean="0"/>
              <a:t>FIFO was ideal for SSD but had lousy cache hit behavior.  Here we see that RIPQ has a nearly FIFO traffic pattern to the SSD even though it can support these policies with way better cache hit behavior.</a:t>
            </a:r>
            <a:endParaRPr lang="en-US" dirty="0"/>
          </a:p>
        </p:txBody>
      </p:sp>
    </p:spTree>
    <p:extLst>
      <p:ext uri="{BB962C8B-B14F-4D97-AF65-F5344CB8AC3E}">
        <p14:creationId xmlns:p14="http://schemas.microsoft.com/office/powerpoint/2010/main" val="87184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Facebook needs to deal with its original content, Akamai doesn’t do that for them.  And it has to worry about resizing images and anticipating need for videos and images of specific kinds.</a:t>
            </a:r>
          </a:p>
          <a:p>
            <a:endParaRPr lang="en-US" dirty="0"/>
          </a:p>
          <a:p>
            <a:r>
              <a:rPr lang="en-US" dirty="0" smtClean="0"/>
              <a:t>These questions shape the real costs of the Facebook infrastructure.</a:t>
            </a:r>
          </a:p>
          <a:p>
            <a:endParaRPr lang="en-US" dirty="0"/>
          </a:p>
          <a:p>
            <a:r>
              <a:rPr lang="en-US" dirty="0" smtClean="0"/>
              <a:t>Don’t care about money?  That’s fine, actually, but for Facebook’s senior execs, money is a big deal.  So this whole question is a very big deal.</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3032750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back to the starting point of the lecture.  As you remember, we didn’t look at Akamai itself.</a:t>
            </a:r>
          </a:p>
          <a:p>
            <a:r>
              <a:rPr lang="en-US" dirty="0"/>
              <a:t/>
            </a:r>
            <a:br>
              <a:rPr lang="en-US" dirty="0"/>
            </a:br>
            <a:r>
              <a:rPr lang="en-US" dirty="0" smtClean="0"/>
              <a:t>But actually there are very interesting puzzles up at that level too – maybe as interesting as this RIPQ thing needed to get S4LRU to actually work on SSD.  </a:t>
            </a:r>
          </a:p>
          <a:p>
            <a:endParaRPr lang="en-US" dirty="0"/>
          </a:p>
          <a:p>
            <a:r>
              <a:rPr lang="en-US" dirty="0" smtClean="0"/>
              <a:t>Open question: when entire cloud infrastructures talk to one-another, how well do they understand one-another?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4232013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people find caching and queuing to be about the lead interesting topic possible, but in fact the real insight is that this is about money.</a:t>
            </a:r>
          </a:p>
          <a:p>
            <a:r>
              <a:rPr lang="en-US" dirty="0"/>
              <a:t/>
            </a:r>
            <a:br>
              <a:rPr lang="en-US" dirty="0"/>
            </a:br>
            <a:r>
              <a:rPr lang="en-US" dirty="0" smtClean="0"/>
              <a:t>Facebook saved billions by doing the work we just discussed.  Billions.</a:t>
            </a:r>
          </a:p>
          <a:p>
            <a:endParaRPr lang="en-US" dirty="0"/>
          </a:p>
          <a:p>
            <a:r>
              <a:rPr lang="en-US" dirty="0" smtClean="0"/>
              <a:t>So this may be dull, but it is about huge sums of money.  </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322722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959101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well, if you don’t care about that either, there are always other jobs at the cloud computing companies!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4277323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that 100ms thing.</a:t>
            </a:r>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403713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there are a few BIG datacenters (4 in the US, in 2 sets of 2: 2 on the east coast, and 2 on the west coast).  Pairs because of the need for backup to guarantee high availability.</a:t>
            </a:r>
          </a:p>
          <a:p>
            <a:endParaRPr lang="en-US" dirty="0"/>
          </a:p>
          <a:p>
            <a:r>
              <a:rPr lang="en-US" dirty="0" smtClean="0"/>
              <a:t>Then there are a whole lot of smaller datacenters.  Those are the points of presence.  They do a lot of stuff, but not everything.</a:t>
            </a:r>
          </a:p>
          <a:p>
            <a:r>
              <a:rPr lang="en-US" dirty="0"/>
              <a:t/>
            </a:r>
            <a:br>
              <a:rPr lang="en-US" dirty="0"/>
            </a:br>
            <a:r>
              <a:rPr lang="en-US" dirty="0" smtClean="0"/>
              <a:t>Why?  Well, the big ones cost 100x more.  So this is about optimizing the use of limited money.  Facebook spends on datacenters but wants the highest benefit from what it owns, and wants to spend the smallest amount possible to get the highest speed.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62240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309098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Haystack as the ultimate photo album.</a:t>
            </a:r>
          </a:p>
          <a:p>
            <a:endParaRPr lang="en-US" dirty="0"/>
          </a:p>
          <a:p>
            <a:r>
              <a:rPr lang="en-US" dirty="0" smtClean="0"/>
              <a:t>But we try to serve all requests from copies of the photos, not the originals.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36510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3/9/2018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3/9/2018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3/9/2018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3/9/2018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fontScale="90000"/>
          </a:bodyPr>
          <a:lstStyle/>
          <a:p>
            <a:r>
              <a:rPr lang="en-US" dirty="0"/>
              <a:t>CS 5412: </a:t>
            </a:r>
            <a:br>
              <a:rPr lang="en-US" dirty="0"/>
            </a:br>
            <a:r>
              <a:rPr lang="en-US" dirty="0"/>
              <a:t>Facebook’s Photo and Image  “Content Delivery” System</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8C6D-48B4-477F-A5A9-92294E4D66D8}"/>
              </a:ext>
            </a:extLst>
          </p:cNvPr>
          <p:cNvSpPr>
            <a:spLocks noGrp="1"/>
          </p:cNvSpPr>
          <p:nvPr>
            <p:ph type="title"/>
          </p:nvPr>
        </p:nvSpPr>
        <p:spPr/>
        <p:txBody>
          <a:bodyPr/>
          <a:lstStyle/>
          <a:p>
            <a:r>
              <a:rPr lang="en-US" dirty="0"/>
              <a:t>Importance of caching</a:t>
            </a:r>
          </a:p>
        </p:txBody>
      </p:sp>
      <p:sp>
        <p:nvSpPr>
          <p:cNvPr id="3" name="Content Placeholder 2">
            <a:extLst>
              <a:ext uri="{FF2B5EF4-FFF2-40B4-BE49-F238E27FC236}">
                <a16:creationId xmlns:a16="http://schemas.microsoft.com/office/drawing/2014/main" id="{8D93AEE8-754A-4913-844D-FFE9C4100F2E}"/>
              </a:ext>
            </a:extLst>
          </p:cNvPr>
          <p:cNvSpPr>
            <a:spLocks noGrp="1"/>
          </p:cNvSpPr>
          <p:nvPr>
            <p:ph idx="1"/>
          </p:nvPr>
        </p:nvSpPr>
        <p:spPr/>
        <p:txBody>
          <a:bodyPr>
            <a:normAutofit/>
          </a:bodyPr>
          <a:lstStyle/>
          <a:p>
            <a:r>
              <a:rPr lang="en-US" dirty="0"/>
              <a:t>The job of the Facebook image and video (blob) cache is to rapidly find the version of an image or video when needed.</a:t>
            </a:r>
          </a:p>
          <a:p>
            <a:r>
              <a:rPr lang="en-US" dirty="0"/>
              <a:t>One thing that helps is that once captured, images and videos are </a:t>
            </a:r>
            <a:r>
              <a:rPr lang="en-US" i="1" dirty="0"/>
              <a:t>immutable</a:t>
            </a:r>
            <a:r>
              <a:rPr lang="en-US" dirty="0"/>
              <a:t>, meaning that the actual image won’t be modified.</a:t>
            </a:r>
          </a:p>
          <a:p>
            <a:pPr>
              <a:buFont typeface="Wingdings" panose="05000000000000000000" pitchFamily="2" charset="2"/>
              <a:buChar char="Ø"/>
            </a:pPr>
            <a:r>
              <a:rPr lang="en-US" dirty="0"/>
              <a:t>  Facebook often computes artifacts from an image, but it doesn’t discard</a:t>
            </a:r>
            <a:br>
              <a:rPr lang="en-US" dirty="0"/>
            </a:br>
            <a:r>
              <a:rPr lang="en-US" dirty="0"/>
              <a:t>    original versions.  Even deleted images live forever (in the Haystack)</a:t>
            </a:r>
          </a:p>
          <a:p>
            <a:pPr>
              <a:buFont typeface="Wingdings" panose="05000000000000000000" pitchFamily="2" charset="2"/>
              <a:buChar char="Ø"/>
            </a:pPr>
            <a:r>
              <a:rPr lang="en-US" dirty="0"/>
              <a:t>  Thus there is always a recipe to (re) create any needed object.  But </a:t>
            </a:r>
            <a:br>
              <a:rPr lang="en-US" dirty="0"/>
            </a:br>
            <a:r>
              <a:rPr lang="en-US" dirty="0"/>
              <a:t>    Facebook would rather not do that unless needed: it wastes resources.</a:t>
            </a:r>
          </a:p>
        </p:txBody>
      </p:sp>
      <p:sp>
        <p:nvSpPr>
          <p:cNvPr id="4" name="Footer Placeholder 3">
            <a:extLst>
              <a:ext uri="{FF2B5EF4-FFF2-40B4-BE49-F238E27FC236}">
                <a16:creationId xmlns:a16="http://schemas.microsoft.com/office/drawing/2014/main" id="{B38F5EED-F614-495F-B319-D9FFF936197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051A914-FD11-4C28-A79D-25FE7697984C}"/>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52598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3440365" cy="1384995"/>
          </a:xfrm>
          <a:prstGeom prst="rect">
            <a:avLst/>
          </a:prstGeom>
          <a:noFill/>
        </p:spPr>
        <p:txBody>
          <a:bodyPr wrap="none" rtlCol="0">
            <a:spAutoFit/>
          </a:bodyPr>
          <a:lstStyle/>
          <a:p>
            <a:r>
              <a:rPr lang="en-US" sz="2800" dirty="0"/>
              <a:t>True data center</a:t>
            </a:r>
            <a:br>
              <a:rPr lang="en-US" sz="2800" dirty="0"/>
            </a:br>
            <a:r>
              <a:rPr lang="en-US" sz="2800" dirty="0"/>
              <a:t>computes personalized</a:t>
            </a:r>
            <a:br>
              <a:rPr lang="en-US" sz="2800" dirty="0"/>
            </a:br>
            <a:r>
              <a:rPr lang="en-US" sz="2800" dirty="0"/>
              <a:t>content for each user</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282178" y="1028700"/>
            <a:ext cx="2930731" cy="923330"/>
          </a:xfrm>
          <a:prstGeom prst="rect">
            <a:avLst/>
          </a:prstGeom>
          <a:noFill/>
        </p:spPr>
        <p:txBody>
          <a:bodyPr wrap="square" rtlCol="0">
            <a:spAutoFit/>
          </a:bodyPr>
          <a:lstStyle/>
          <a:p>
            <a:r>
              <a:rPr lang="en-US" dirty="0"/>
              <a:t>Web page is fetched from an actual data center.  It has URLs for all the image content</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Tree>
    <p:extLst>
      <p:ext uri="{BB962C8B-B14F-4D97-AF65-F5344CB8AC3E}">
        <p14:creationId xmlns:p14="http://schemas.microsoft.com/office/powerpoint/2010/main" val="388318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082639" cy="2246769"/>
          </a:xfrm>
          <a:prstGeom prst="rect">
            <a:avLst/>
          </a:prstGeom>
          <a:noFill/>
        </p:spPr>
        <p:txBody>
          <a:bodyPr wrap="none" rtlCol="0">
            <a:spAutoFit/>
          </a:bodyPr>
          <a:lstStyle/>
          <a:p>
            <a:r>
              <a:rPr lang="en-US" sz="2800" dirty="0"/>
              <a:t>Points of presence:</a:t>
            </a:r>
          </a:p>
          <a:p>
            <a:r>
              <a:rPr lang="en-US" sz="2800" dirty="0"/>
              <a:t>Independent</a:t>
            </a:r>
          </a:p>
          <a:p>
            <a:r>
              <a:rPr lang="ro-RO" sz="2800" dirty="0"/>
              <a:t>FIFO</a:t>
            </a:r>
            <a:endParaRPr lang="en-US" sz="2800" dirty="0"/>
          </a:p>
          <a:p>
            <a:r>
              <a:rPr lang="en-US" sz="2800" dirty="0"/>
              <a:t>Main goal:</a:t>
            </a:r>
            <a:endParaRPr lang="ro-RO" sz="2800" dirty="0"/>
          </a:p>
          <a:p>
            <a:r>
              <a:rPr lang="ro-RO" sz="2800" dirty="0"/>
              <a:t>  reduce bandwidth</a:t>
            </a:r>
            <a:endParaRPr lang="en-US" sz="2800" dirty="0"/>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Tree>
    <p:extLst>
      <p:ext uri="{BB962C8B-B14F-4D97-AF65-F5344CB8AC3E}">
        <p14:creationId xmlns:p14="http://schemas.microsoft.com/office/powerpoint/2010/main" val="147270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036703" y="5920202"/>
            <a:ext cx="2750744" cy="779855"/>
          </a:xfrm>
          <a:prstGeom prst="wedgeRectCallout">
            <a:avLst>
              <a:gd name="adj1" fmla="val -42159"/>
              <a:gd name="adj2" fmla="val -18645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check the </a:t>
            </a:r>
            <a:r>
              <a:rPr lang="en-US" b="1" dirty="0" smtClean="0">
                <a:solidFill>
                  <a:schemeClr val="tx1"/>
                </a:solidFill>
              </a:rPr>
              <a:t>origin (resizer) cache, then fetch from Haystack</a:t>
            </a:r>
            <a:endParaRPr lang="en-US" b="1" dirty="0">
              <a:solidFill>
                <a:schemeClr val="tx1"/>
              </a:solidFill>
            </a:endParaRP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Tree>
    <p:extLst>
      <p:ext uri="{BB962C8B-B14F-4D97-AF65-F5344CB8AC3E}">
        <p14:creationId xmlns:p14="http://schemas.microsoft.com/office/powerpoint/2010/main" val="260729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r>
              <a:rPr lang="en-US" dirty="0" smtClean="0"/>
              <a:t>)</a:t>
            </a:r>
            <a:br>
              <a:rPr lang="en-US" dirty="0" smtClean="0"/>
            </a:br>
            <a:r>
              <a:rPr lang="en-US" dirty="0" smtClean="0"/>
              <a:t>Dark Gray: We instrumented it</a:t>
            </a:r>
            <a:br>
              <a:rPr lang="en-US" dirty="0" smtClean="0"/>
            </a:br>
            <a:r>
              <a:rPr lang="en-US" dirty="0" smtClean="0"/>
              <a:t>Pale Gray: We can figure out its behavior</a:t>
            </a:r>
            <a:endParaRPr lang="en-US" dirty="0"/>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08FC73-46B2-44A1-90FA-A89F441BB8BB}"/>
              </a:ext>
            </a:extLst>
          </p:cNvPr>
          <p:cNvSpPr>
            <a:spLocks noGrp="1"/>
          </p:cNvSpPr>
          <p:nvPr>
            <p:ph type="title"/>
          </p:nvPr>
        </p:nvSpPr>
        <p:spPr/>
        <p:txBody>
          <a:bodyPr/>
          <a:lstStyle/>
          <a:p>
            <a:r>
              <a:rPr lang="en-US" dirty="0"/>
              <a:t>Akamai puzzle</a:t>
            </a:r>
          </a:p>
        </p:txBody>
      </p:sp>
      <p:sp>
        <p:nvSpPr>
          <p:cNvPr id="6" name="Content Placeholder 5">
            <a:extLst>
              <a:ext uri="{FF2B5EF4-FFF2-40B4-BE49-F238E27FC236}">
                <a16:creationId xmlns:a16="http://schemas.microsoft.com/office/drawing/2014/main" id="{999F6FCE-0B74-4E4C-9140-DBD4A0A6439B}"/>
              </a:ext>
            </a:extLst>
          </p:cNvPr>
          <p:cNvSpPr>
            <a:spLocks noGrp="1"/>
          </p:cNvSpPr>
          <p:nvPr>
            <p:ph idx="1"/>
          </p:nvPr>
        </p:nvSpPr>
        <p:spPr/>
        <p:txBody>
          <a:bodyPr/>
          <a:lstStyle/>
          <a:p>
            <a:r>
              <a:rPr lang="en-US" dirty="0"/>
              <a:t>Facebook creates the web pages (with embedded URLs), hence decides if you will fetch photos via Akamai, and then to the Facebook origin sites, or via Facebook “directly”, without checking Akamai first.</a:t>
            </a:r>
          </a:p>
          <a:p>
            <a:r>
              <a:rPr lang="en-US" dirty="0" smtClean="0"/>
              <a:t>But we </a:t>
            </a:r>
            <a:r>
              <a:rPr lang="en-US" dirty="0"/>
              <a:t>have no way to instrument Akamai, and no way to directly instrument the client browser cache.  This makes Akamai a black box for us.</a:t>
            </a:r>
          </a:p>
          <a:p>
            <a:r>
              <a:rPr lang="en-US" dirty="0" smtClean="0"/>
              <a:t>There are times when Facebook </a:t>
            </a:r>
            <a:r>
              <a:rPr lang="en-US" dirty="0"/>
              <a:t>temporarily doesn’t use the Akamai </a:t>
            </a:r>
            <a:r>
              <a:rPr lang="en-US" dirty="0" smtClean="0"/>
              <a:t>pathway in some regions.  </a:t>
            </a:r>
            <a:r>
              <a:rPr lang="en-US" dirty="0"/>
              <a:t>We did our experiments during such a period, to eliminate this confusion.</a:t>
            </a:r>
          </a:p>
        </p:txBody>
      </p:sp>
      <p:sp>
        <p:nvSpPr>
          <p:cNvPr id="3" name="Footer Placeholder 2">
            <a:extLst>
              <a:ext uri="{FF2B5EF4-FFF2-40B4-BE49-F238E27FC236}">
                <a16:creationId xmlns:a16="http://schemas.microsoft.com/office/drawing/2014/main" id="{FDA1B08C-981A-4321-8F93-4A30195ECD6E}"/>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B6E8868F-F828-47EB-A1E8-E11E03CA2E2D}"/>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83157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(Complex)</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a:t>
            </a:r>
            <a:r>
              <a:rPr lang="en-US" dirty="0" smtClean="0"/>
              <a:t>(Again)</a:t>
            </a:r>
            <a:endParaRPr lang="en-US" dirty="0"/>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17</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18</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19</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Concept: A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Widely called CDNs</a:t>
            </a:r>
          </a:p>
          <a:p>
            <a:endParaRPr lang="en-US" dirty="0"/>
          </a:p>
          <a:p>
            <a:r>
              <a:rPr lang="en-US" dirty="0"/>
              <a:t>Role is to serve videos and images for end-users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4159149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19F1-7CE6-4746-8BD2-F331C35D54D9}"/>
              </a:ext>
            </a:extLst>
          </p:cNvPr>
          <p:cNvSpPr>
            <a:spLocks noGrp="1"/>
          </p:cNvSpPr>
          <p:nvPr>
            <p:ph type="title"/>
          </p:nvPr>
        </p:nvSpPr>
        <p:spPr/>
        <p:txBody>
          <a:bodyPr/>
          <a:lstStyle/>
          <a:p>
            <a:r>
              <a:rPr lang="en-US" dirty="0"/>
              <a:t>Different caches have slightly different popularity distributions</a:t>
            </a:r>
          </a:p>
        </p:txBody>
      </p:sp>
      <p:sp>
        <p:nvSpPr>
          <p:cNvPr id="4" name="Footer Placeholder 3">
            <a:extLst>
              <a:ext uri="{FF2B5EF4-FFF2-40B4-BE49-F238E27FC236}">
                <a16:creationId xmlns:a16="http://schemas.microsoft.com/office/drawing/2014/main" id="{0B2CF0EF-5781-4F8A-9B27-5F822B181C3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7B25493-66E0-44E2-94D7-E505E199B57E}"/>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AD92C799-260C-4300-AD8F-ED12B095A168}"/>
              </a:ext>
            </a:extLst>
          </p:cNvPr>
          <p:cNvPicPr>
            <a:picLocks noChangeAspect="1"/>
          </p:cNvPicPr>
          <p:nvPr/>
        </p:nvPicPr>
        <p:blipFill>
          <a:blip r:embed="rId3"/>
          <a:stretch>
            <a:fillRect/>
          </a:stretch>
        </p:blipFill>
        <p:spPr>
          <a:xfrm>
            <a:off x="209459" y="3730246"/>
            <a:ext cx="11790277" cy="2107759"/>
          </a:xfrm>
          <a:prstGeom prst="rect">
            <a:avLst/>
          </a:prstGeom>
        </p:spPr>
      </p:pic>
      <p:sp>
        <p:nvSpPr>
          <p:cNvPr id="3" name="Content Placeholder 2">
            <a:extLst>
              <a:ext uri="{FF2B5EF4-FFF2-40B4-BE49-F238E27FC236}">
                <a16:creationId xmlns:a16="http://schemas.microsoft.com/office/drawing/2014/main" id="{A4192285-BA20-4F0E-BDF7-736EAAF26324}"/>
              </a:ext>
            </a:extLst>
          </p:cNvPr>
          <p:cNvSpPr>
            <a:spLocks noGrp="1"/>
          </p:cNvSpPr>
          <p:nvPr>
            <p:ph idx="1"/>
          </p:nvPr>
        </p:nvSpPr>
        <p:spPr/>
        <p:txBody>
          <a:bodyPr/>
          <a:lstStyle/>
          <a:p>
            <a:r>
              <a:rPr lang="en-US" dirty="0"/>
              <a:t>The most popular objects are mostly handled in the outer cache </a:t>
            </a:r>
            <a:r>
              <a:rPr lang="en-US" dirty="0" smtClean="0"/>
              <a:t>layers</a:t>
            </a:r>
          </a:p>
          <a:p>
            <a:r>
              <a:rPr lang="en-US" dirty="0" smtClean="0"/>
              <a:t>Suggests that one caching policy </a:t>
            </a:r>
            <a:r>
              <a:rPr lang="en-US" i="1" u="sng" dirty="0" smtClean="0"/>
              <a:t>might</a:t>
            </a:r>
            <a:r>
              <a:rPr lang="en-US" dirty="0" smtClean="0"/>
              <a:t> suffice, but it will need to be configured differently for each layer.</a:t>
            </a:r>
            <a:endParaRPr lang="en-US" dirty="0"/>
          </a:p>
        </p:txBody>
      </p:sp>
    </p:spTree>
    <p:extLst>
      <p:ext uri="{BB962C8B-B14F-4D97-AF65-F5344CB8AC3E}">
        <p14:creationId xmlns:p14="http://schemas.microsoft.com/office/powerpoint/2010/main" val="2616627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21</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a:t>
            </a:r>
            <a:r>
              <a:rPr lang="en-US" dirty="0" smtClean="0"/>
              <a:t>is further evidence that cache</a:t>
            </a:r>
            <a:br>
              <a:rPr lang="en-US" dirty="0" smtClean="0"/>
            </a:br>
            <a:r>
              <a:rPr lang="en-US" dirty="0" smtClean="0"/>
              <a:t>policy should </a:t>
            </a:r>
            <a:r>
              <a:rPr lang="en-US" dirty="0"/>
              <a:t>vary to match </a:t>
            </a:r>
            <a:r>
              <a:rPr lang="en-US" dirty="0" smtClean="0"/>
              <a:t/>
            </a:r>
            <a:br>
              <a:rPr lang="en-US" dirty="0" smtClean="0"/>
            </a:br>
            <a:r>
              <a:rPr lang="en-US" dirty="0" smtClean="0"/>
              <a:t>details of the actual workload</a:t>
            </a:r>
            <a:r>
              <a:rPr lang="en-US" dirty="0"/>
              <a:t/>
            </a:r>
            <a:br>
              <a:rPr lang="en-US" dirty="0"/>
            </a:br>
            <a:endParaRPr lang="en-US" dirty="0"/>
          </a:p>
        </p:txBody>
      </p:sp>
    </p:spTree>
    <p:extLst>
      <p:ext uri="{BB962C8B-B14F-4D97-AF65-F5344CB8AC3E}">
        <p14:creationId xmlns:p14="http://schemas.microsoft.com/office/powerpoint/2010/main" val="1314515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84CA-8C75-4FFB-8701-88FED588C4F8}"/>
              </a:ext>
            </a:extLst>
          </p:cNvPr>
          <p:cNvSpPr>
            <a:spLocks noGrp="1"/>
          </p:cNvSpPr>
          <p:nvPr>
            <p:ph type="title"/>
          </p:nvPr>
        </p:nvSpPr>
        <p:spPr/>
        <p:txBody>
          <a:bodyPr/>
          <a:lstStyle/>
          <a:p>
            <a:r>
              <a:rPr lang="en-US" dirty="0"/>
              <a:t>Larger Caches are better, but any realistic size is still far from ideal</a:t>
            </a:r>
          </a:p>
        </p:txBody>
      </p:sp>
      <p:sp>
        <p:nvSpPr>
          <p:cNvPr id="4" name="Footer Placeholder 3">
            <a:extLst>
              <a:ext uri="{FF2B5EF4-FFF2-40B4-BE49-F238E27FC236}">
                <a16:creationId xmlns:a16="http://schemas.microsoft.com/office/drawing/2014/main" id="{33F32C85-9C9E-4033-854E-04AAAE92C92F}"/>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72FA9EEA-4F45-479E-9720-A8C7250F0B82}"/>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8" name="Picture 7">
            <a:extLst>
              <a:ext uri="{FF2B5EF4-FFF2-40B4-BE49-F238E27FC236}">
                <a16:creationId xmlns:a16="http://schemas.microsoft.com/office/drawing/2014/main" id="{49BEBC58-FAC7-4DDA-BD69-8081B472E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8" y="2517913"/>
            <a:ext cx="4855960" cy="2784084"/>
          </a:xfrm>
          <a:prstGeom prst="rect">
            <a:avLst/>
          </a:prstGeom>
        </p:spPr>
      </p:pic>
      <p:pic>
        <p:nvPicPr>
          <p:cNvPr id="10" name="Picture 9">
            <a:extLst>
              <a:ext uri="{FF2B5EF4-FFF2-40B4-BE49-F238E27FC236}">
                <a16:creationId xmlns:a16="http://schemas.microsoft.com/office/drawing/2014/main" id="{540A7902-D542-470C-8B31-8762E5B6C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163" y="2517913"/>
            <a:ext cx="4845170" cy="2784084"/>
          </a:xfrm>
          <a:prstGeom prst="rect">
            <a:avLst/>
          </a:prstGeom>
        </p:spPr>
      </p:pic>
    </p:spTree>
    <p:extLst>
      <p:ext uri="{BB962C8B-B14F-4D97-AF65-F5344CB8AC3E}">
        <p14:creationId xmlns:p14="http://schemas.microsoft.com/office/powerpoint/2010/main" val="123485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smtClean="0"/>
              <a:t>One way to do far better turns out to be for caches to collaborate at a WAN layer – some edge servers may find “flash popular” content earlier than others, and this would avoid regenerating it.</a:t>
            </a:r>
            <a:endParaRPr lang="en-US" dirty="0"/>
          </a:p>
          <a:p>
            <a:endParaRPr lang="en-US" dirty="0"/>
          </a:p>
          <a:p>
            <a:r>
              <a:rPr lang="en-US" dirty="0" smtClean="0"/>
              <a:t>WAN collaboration between Edge caches </a:t>
            </a:r>
            <a:r>
              <a:rPr lang="en-US" dirty="0"/>
              <a:t>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410500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Tree>
    <p:extLst>
      <p:ext uri="{BB962C8B-B14F-4D97-AF65-F5344CB8AC3E}">
        <p14:creationId xmlns:p14="http://schemas.microsoft.com/office/powerpoint/2010/main" val="1875979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25</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26</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27</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memory.</a:t>
            </a:r>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4027198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358" y="-5100"/>
            <a:ext cx="10786872" cy="1499616"/>
          </a:xfrm>
        </p:spPr>
        <p:txBody>
          <a:bodyPr>
            <a:normAutofit/>
          </a:bodyPr>
          <a:lstStyle/>
          <a:p>
            <a:r>
              <a:rPr lang="en-US" dirty="0"/>
              <a:t>RIPQ Architecture</a:t>
            </a:r>
            <a:br>
              <a:rPr lang="en-US" dirty="0"/>
            </a:br>
            <a:r>
              <a:rPr lang="en-US" sz="4000" dirty="0"/>
              <a:t>(Restricted Insertion Priority Queue)</a:t>
            </a:r>
          </a:p>
        </p:txBody>
      </p:sp>
      <p:sp>
        <p:nvSpPr>
          <p:cNvPr id="3" name="Slide Number Placeholder 2"/>
          <p:cNvSpPr>
            <a:spLocks noGrp="1"/>
          </p:cNvSpPr>
          <p:nvPr>
            <p:ph type="sldNum" sz="quarter" idx="12"/>
          </p:nvPr>
        </p:nvSpPr>
        <p:spPr/>
        <p:txBody>
          <a:bodyPr/>
          <a:lstStyle/>
          <a:p>
            <a:fld id="{4AA34052-3774-B34C-A6F0-5C436C7626AC}" type="slidenum">
              <a:rPr lang="en-US" smtClean="0"/>
              <a:t>29</a:t>
            </a:fld>
            <a:endParaRPr lang="en-US"/>
          </a:p>
        </p:txBody>
      </p:sp>
      <p:sp>
        <p:nvSpPr>
          <p:cNvPr id="22" name="Rounded Rectangle 21"/>
          <p:cNvSpPr/>
          <p:nvPr/>
        </p:nvSpPr>
        <p:spPr>
          <a:xfrm>
            <a:off x="1728493" y="1646953"/>
            <a:ext cx="5134737" cy="816848"/>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r>
              <a:rPr lang="en-US" sz="2400" dirty="0">
                <a:solidFill>
                  <a:srgbClr val="000000"/>
                </a:solidFill>
                <a:latin typeface="Helvetica Neue Medium"/>
                <a:cs typeface="Helvetica Neue Medium"/>
              </a:rPr>
              <a:t>Advanced Caching Policy</a:t>
            </a:r>
            <a:br>
              <a:rPr lang="en-US" sz="2400" dirty="0">
                <a:solidFill>
                  <a:srgbClr val="000000"/>
                </a:solidFill>
                <a:latin typeface="Helvetica Neue Medium"/>
                <a:cs typeface="Helvetica Neue Medium"/>
              </a:rPr>
            </a:br>
            <a:r>
              <a:rPr lang="en-US" sz="2400" dirty="0">
                <a:solidFill>
                  <a:srgbClr val="000000"/>
                </a:solidFill>
                <a:latin typeface="Helvetica Neue Medium"/>
                <a:cs typeface="Helvetica Neue Medium"/>
              </a:rPr>
              <a:t>(SLRU, GDSF …)</a:t>
            </a:r>
          </a:p>
        </p:txBody>
      </p:sp>
      <p:sp>
        <p:nvSpPr>
          <p:cNvPr id="24" name="Rounded Rectangle 23"/>
          <p:cNvSpPr/>
          <p:nvPr/>
        </p:nvSpPr>
        <p:spPr>
          <a:xfrm>
            <a:off x="1728493" y="3310654"/>
            <a:ext cx="5134737" cy="3045696"/>
          </a:xfrm>
          <a:prstGeom prst="roundRect">
            <a:avLst>
              <a:gd name="adj" fmla="val 6904"/>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a:lstStyle/>
          <a:p>
            <a:pPr algn="ctr"/>
            <a:endParaRPr lang="en-US" sz="2200" dirty="0">
              <a:solidFill>
                <a:srgbClr val="000000"/>
              </a:solidFill>
              <a:latin typeface="Helvetica Neue Medium"/>
              <a:cs typeface="Helvetica Neue Medium"/>
            </a:endParaRPr>
          </a:p>
        </p:txBody>
      </p:sp>
      <p:sp>
        <p:nvSpPr>
          <p:cNvPr id="38" name="TextBox 37"/>
          <p:cNvSpPr txBox="1"/>
          <p:nvPr/>
        </p:nvSpPr>
        <p:spPr>
          <a:xfrm>
            <a:off x="5920537" y="5829303"/>
            <a:ext cx="1194178" cy="461665"/>
          </a:xfrm>
          <a:prstGeom prst="rect">
            <a:avLst/>
          </a:prstGeom>
          <a:noFill/>
        </p:spPr>
        <p:txBody>
          <a:bodyPr wrap="square" rtlCol="0">
            <a:spAutoFit/>
          </a:bodyPr>
          <a:lstStyle/>
          <a:p>
            <a:r>
              <a:rPr lang="en-US" sz="2400" dirty="0">
                <a:latin typeface="Helvetica Neue Medium"/>
                <a:cs typeface="Helvetica Neue Medium"/>
              </a:rPr>
              <a:t>RIPQ</a:t>
            </a:r>
          </a:p>
        </p:txBody>
      </p:sp>
      <p:grpSp>
        <p:nvGrpSpPr>
          <p:cNvPr id="5" name="Group 4"/>
          <p:cNvGrpSpPr/>
          <p:nvPr/>
        </p:nvGrpSpPr>
        <p:grpSpPr>
          <a:xfrm>
            <a:off x="2160292" y="2489202"/>
            <a:ext cx="4317570" cy="1181101"/>
            <a:chOff x="2374900" y="2692401"/>
            <a:chExt cx="4495800" cy="1181101"/>
          </a:xfrm>
        </p:grpSpPr>
        <p:sp>
          <p:nvSpPr>
            <p:cNvPr id="25" name="Rounded Rectangle 24"/>
            <p:cNvSpPr/>
            <p:nvPr/>
          </p:nvSpPr>
          <p:spPr>
            <a:xfrm>
              <a:off x="2374900" y="3310654"/>
              <a:ext cx="4495800" cy="562848"/>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r>
                <a:rPr lang="en-US" sz="2400" dirty="0">
                  <a:solidFill>
                    <a:srgbClr val="000000"/>
                  </a:solidFill>
                  <a:latin typeface="Helvetica Neue Medium"/>
                  <a:cs typeface="Helvetica Neue Medium"/>
                </a:rPr>
                <a:t>Priority Queue API</a:t>
              </a:r>
            </a:p>
          </p:txBody>
        </p:sp>
        <p:cxnSp>
          <p:nvCxnSpPr>
            <p:cNvPr id="31" name="Straight Connector 30"/>
            <p:cNvCxnSpPr/>
            <p:nvPr/>
          </p:nvCxnSpPr>
          <p:spPr>
            <a:xfrm>
              <a:off x="4645025"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5149850"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4140200"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grpSp>
      <p:grpSp>
        <p:nvGrpSpPr>
          <p:cNvPr id="6" name="Group 5"/>
          <p:cNvGrpSpPr/>
          <p:nvPr/>
        </p:nvGrpSpPr>
        <p:grpSpPr>
          <a:xfrm>
            <a:off x="2160292" y="3670303"/>
            <a:ext cx="4317570" cy="2159001"/>
            <a:chOff x="2374900" y="3704608"/>
            <a:chExt cx="4495800" cy="1794494"/>
          </a:xfrm>
        </p:grpSpPr>
        <p:grpSp>
          <p:nvGrpSpPr>
            <p:cNvPr id="44" name="Group 43"/>
            <p:cNvGrpSpPr/>
            <p:nvPr/>
          </p:nvGrpSpPr>
          <p:grpSpPr>
            <a:xfrm>
              <a:off x="2374900" y="4838701"/>
              <a:ext cx="1017147" cy="660401"/>
              <a:chOff x="1136650" y="4978400"/>
              <a:chExt cx="931716" cy="660401"/>
            </a:xfrm>
          </p:grpSpPr>
          <p:sp>
            <p:nvSpPr>
              <p:cNvPr id="28" name="Rounded Rectangle 27"/>
              <p:cNvSpPr/>
              <p:nvPr/>
            </p:nvSpPr>
            <p:spPr>
              <a:xfrm>
                <a:off x="1136650" y="4978400"/>
                <a:ext cx="914399" cy="660401"/>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endParaRPr lang="en-US" sz="2200" dirty="0">
                  <a:solidFill>
                    <a:srgbClr val="000000"/>
                  </a:solidFill>
                  <a:latin typeface="Helvetica Neue Medium"/>
                  <a:cs typeface="Helvetica Neue Medium"/>
                </a:endParaRPr>
              </a:p>
            </p:txBody>
          </p:sp>
          <p:sp>
            <p:nvSpPr>
              <p:cNvPr id="4" name="TextBox 3"/>
              <p:cNvSpPr txBox="1"/>
              <p:nvPr/>
            </p:nvSpPr>
            <p:spPr>
              <a:xfrm>
                <a:off x="1228778" y="5090997"/>
                <a:ext cx="839588" cy="383722"/>
              </a:xfrm>
              <a:prstGeom prst="rect">
                <a:avLst/>
              </a:prstGeom>
              <a:noFill/>
            </p:spPr>
            <p:txBody>
              <a:bodyPr wrap="none" rtlCol="0">
                <a:spAutoFit/>
              </a:bodyPr>
              <a:lstStyle/>
              <a:p>
                <a:r>
                  <a:rPr lang="en-US" sz="2400" dirty="0">
                    <a:latin typeface="Helvetica Neue Medium"/>
                    <a:cs typeface="Helvetica Neue Medium"/>
                  </a:rPr>
                  <a:t>RAM</a:t>
                </a:r>
              </a:p>
            </p:txBody>
          </p:sp>
        </p:grpSp>
        <p:grpSp>
          <p:nvGrpSpPr>
            <p:cNvPr id="45" name="Group 44"/>
            <p:cNvGrpSpPr/>
            <p:nvPr/>
          </p:nvGrpSpPr>
          <p:grpSpPr>
            <a:xfrm>
              <a:off x="3454401" y="4838701"/>
              <a:ext cx="3352799" cy="660401"/>
              <a:chOff x="2406650" y="4978400"/>
              <a:chExt cx="2209800" cy="660401"/>
            </a:xfrm>
          </p:grpSpPr>
          <p:sp>
            <p:nvSpPr>
              <p:cNvPr id="29" name="Rounded Rectangle 28"/>
              <p:cNvSpPr/>
              <p:nvPr/>
            </p:nvSpPr>
            <p:spPr>
              <a:xfrm>
                <a:off x="2406650" y="4978400"/>
                <a:ext cx="2209800" cy="660401"/>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endParaRPr lang="en-US" sz="2200" dirty="0">
                  <a:solidFill>
                    <a:srgbClr val="000000"/>
                  </a:solidFill>
                  <a:latin typeface="Helvetica Neue Medium"/>
                  <a:cs typeface="Helvetica Neue Medium"/>
                </a:endParaRPr>
              </a:p>
            </p:txBody>
          </p:sp>
          <p:sp>
            <p:nvSpPr>
              <p:cNvPr id="30" name="TextBox 29"/>
              <p:cNvSpPr txBox="1"/>
              <p:nvPr/>
            </p:nvSpPr>
            <p:spPr>
              <a:xfrm>
                <a:off x="3194518" y="5090997"/>
                <a:ext cx="651205" cy="383722"/>
              </a:xfrm>
              <a:prstGeom prst="rect">
                <a:avLst/>
              </a:prstGeom>
              <a:noFill/>
            </p:spPr>
            <p:txBody>
              <a:bodyPr wrap="none" rtlCol="0">
                <a:spAutoFit/>
              </a:bodyPr>
              <a:lstStyle/>
              <a:p>
                <a:r>
                  <a:rPr lang="en-US" sz="2400" dirty="0">
                    <a:latin typeface="Helvetica Neue Medium"/>
                    <a:cs typeface="Helvetica Neue Medium"/>
                  </a:rPr>
                  <a:t>Flash</a:t>
                </a:r>
              </a:p>
            </p:txBody>
          </p:sp>
        </p:grpSp>
        <p:cxnSp>
          <p:nvCxnSpPr>
            <p:cNvPr id="34" name="Straight Connector 33"/>
            <p:cNvCxnSpPr/>
            <p:nvPr/>
          </p:nvCxnSpPr>
          <p:spPr>
            <a:xfrm>
              <a:off x="2819400" y="3704608"/>
              <a:ext cx="0" cy="1134092"/>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4831084" y="3704608"/>
              <a:ext cx="0" cy="113409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5430517" y="3704608"/>
              <a:ext cx="0" cy="113409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2953823" y="4314175"/>
              <a:ext cx="3916877" cy="383721"/>
            </a:xfrm>
            <a:prstGeom prst="rect">
              <a:avLst/>
            </a:prstGeom>
            <a:solidFill>
              <a:srgbClr val="93CDDD"/>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000000"/>
                  </a:solidFill>
                  <a:latin typeface="Helvetica Neue Medium"/>
                  <a:cs typeface="Helvetica Neue Medium"/>
                </a:rPr>
                <a:t>Flash-friendly Workloads</a:t>
              </a:r>
            </a:p>
          </p:txBody>
        </p:sp>
      </p:grpSp>
      <p:sp>
        <p:nvSpPr>
          <p:cNvPr id="32" name="TextBox 31"/>
          <p:cNvSpPr txBox="1"/>
          <p:nvPr/>
        </p:nvSpPr>
        <p:spPr>
          <a:xfrm>
            <a:off x="2177226" y="3856580"/>
            <a:ext cx="4300636" cy="46166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000000"/>
                </a:solidFill>
                <a:latin typeface="Helvetica Neue Medium"/>
                <a:cs typeface="Helvetica Neue Medium"/>
              </a:rPr>
              <a:t>Approximate Priority Queue</a:t>
            </a:r>
          </a:p>
        </p:txBody>
      </p:sp>
      <p:sp>
        <p:nvSpPr>
          <p:cNvPr id="7" name="Rectangle 6"/>
          <p:cNvSpPr/>
          <p:nvPr/>
        </p:nvSpPr>
        <p:spPr>
          <a:xfrm>
            <a:off x="6899919" y="4403688"/>
            <a:ext cx="2802370" cy="954107"/>
          </a:xfrm>
          <a:prstGeom prst="rect">
            <a:avLst/>
          </a:prstGeom>
        </p:spPr>
        <p:txBody>
          <a:bodyPr wrap="none">
            <a:spAutoFit/>
          </a:bodyPr>
          <a:lstStyle/>
          <a:p>
            <a:r>
              <a:rPr lang="en-US" sz="2800" i="1" dirty="0">
                <a:solidFill>
                  <a:srgbClr val="000000"/>
                </a:solidFill>
                <a:latin typeface="Helvetica Neue Medium"/>
                <a:cs typeface="Helvetica Neue Medium"/>
              </a:rPr>
              <a:t>Efficient</a:t>
            </a:r>
            <a:r>
              <a:rPr lang="zh-CN" altLang="en-US" sz="2800" i="1" dirty="0">
                <a:solidFill>
                  <a:srgbClr val="000000"/>
                </a:solidFill>
                <a:latin typeface="Helvetica Neue Medium"/>
                <a:cs typeface="Helvetica Neue Medium"/>
              </a:rPr>
              <a:t> </a:t>
            </a:r>
            <a:r>
              <a:rPr lang="en-US" altLang="zh-CN" sz="2800" i="1" dirty="0">
                <a:solidFill>
                  <a:srgbClr val="000000"/>
                </a:solidFill>
                <a:latin typeface="Helvetica Neue Medium"/>
                <a:cs typeface="Helvetica Neue Medium"/>
              </a:rPr>
              <a:t>caching</a:t>
            </a:r>
            <a:br>
              <a:rPr lang="en-US" altLang="zh-CN" sz="2800" i="1" dirty="0">
                <a:solidFill>
                  <a:srgbClr val="000000"/>
                </a:solidFill>
                <a:latin typeface="Helvetica Neue Medium"/>
                <a:cs typeface="Helvetica Neue Medium"/>
              </a:rPr>
            </a:br>
            <a:r>
              <a:rPr lang="en-US" altLang="zh-CN" sz="2800" i="1" dirty="0">
                <a:solidFill>
                  <a:srgbClr val="000000"/>
                </a:solidFill>
                <a:latin typeface="Helvetica Neue Medium"/>
                <a:cs typeface="Helvetica Neue Medium"/>
              </a:rPr>
              <a:t>on</a:t>
            </a:r>
            <a:r>
              <a:rPr lang="zh-CN" altLang="en-US" sz="2800" i="1" dirty="0">
                <a:solidFill>
                  <a:srgbClr val="000000"/>
                </a:solidFill>
                <a:latin typeface="Helvetica Neue Medium"/>
                <a:cs typeface="Helvetica Neue Medium"/>
              </a:rPr>
              <a:t> </a:t>
            </a:r>
            <a:r>
              <a:rPr lang="en-US" altLang="zh-CN" sz="2800" i="1" dirty="0">
                <a:solidFill>
                  <a:srgbClr val="000000"/>
                </a:solidFill>
                <a:latin typeface="Helvetica Neue Medium"/>
                <a:cs typeface="Helvetica Neue Medium"/>
              </a:rPr>
              <a:t>flash</a:t>
            </a:r>
            <a:endParaRPr lang="en-US" sz="2800" i="1" dirty="0"/>
          </a:p>
        </p:txBody>
      </p:sp>
      <p:sp>
        <p:nvSpPr>
          <p:cNvPr id="40" name="Rectangle 39"/>
          <p:cNvSpPr/>
          <p:nvPr/>
        </p:nvSpPr>
        <p:spPr>
          <a:xfrm>
            <a:off x="6899919" y="3246101"/>
            <a:ext cx="3565400" cy="954107"/>
          </a:xfrm>
          <a:prstGeom prst="rect">
            <a:avLst/>
          </a:prstGeom>
        </p:spPr>
        <p:txBody>
          <a:bodyPr wrap="none">
            <a:spAutoFit/>
          </a:bodyPr>
          <a:lstStyle/>
          <a:p>
            <a:r>
              <a:rPr lang="en-US" altLang="zh-CN" sz="2800" i="1" dirty="0">
                <a:solidFill>
                  <a:srgbClr val="000000"/>
                </a:solidFill>
                <a:latin typeface="Helvetica Neue Medium"/>
                <a:cs typeface="Helvetica Neue Medium"/>
              </a:rPr>
              <a:t>Caching</a:t>
            </a:r>
            <a:r>
              <a:rPr lang="zh-CN" altLang="en-US" sz="2800" i="1" dirty="0">
                <a:solidFill>
                  <a:srgbClr val="000000"/>
                </a:solidFill>
                <a:latin typeface="Helvetica Neue Medium"/>
                <a:cs typeface="Helvetica Neue Medium"/>
              </a:rPr>
              <a:t> </a:t>
            </a:r>
            <a:r>
              <a:rPr lang="en-US" altLang="zh-CN" sz="2800" i="1" dirty="0">
                <a:solidFill>
                  <a:srgbClr val="000000"/>
                </a:solidFill>
                <a:latin typeface="Helvetica Neue Medium"/>
                <a:cs typeface="Helvetica Neue Medium"/>
              </a:rPr>
              <a:t>algorithms</a:t>
            </a:r>
            <a:br>
              <a:rPr lang="en-US" altLang="zh-CN" sz="2800" i="1" dirty="0">
                <a:solidFill>
                  <a:srgbClr val="000000"/>
                </a:solidFill>
                <a:latin typeface="Helvetica Neue Medium"/>
                <a:cs typeface="Helvetica Neue Medium"/>
              </a:rPr>
            </a:br>
            <a:r>
              <a:rPr lang="en-US" altLang="zh-CN" sz="2800" i="1" dirty="0">
                <a:solidFill>
                  <a:srgbClr val="000000"/>
                </a:solidFill>
                <a:latin typeface="Helvetica Neue Medium"/>
                <a:cs typeface="Helvetica Neue Medium"/>
              </a:rPr>
              <a:t>approximated as well</a:t>
            </a:r>
            <a:endParaRPr lang="en-US" sz="2800" i="1" dirty="0"/>
          </a:p>
        </p:txBody>
      </p:sp>
    </p:spTree>
    <p:custDataLst>
      <p:tags r:id="rId1"/>
    </p:custDataLst>
    <p:extLst>
      <p:ext uri="{BB962C8B-B14F-4D97-AF65-F5344CB8AC3E}">
        <p14:creationId xmlns:p14="http://schemas.microsoft.com/office/powerpoint/2010/main" val="3800648605"/>
      </p:ext>
    </p:extLst>
  </p:cSld>
  <p:clrMapOvr>
    <a:masterClrMapping/>
  </p:clrMapOvr>
  <mc:AlternateContent xmlns:mc="http://schemas.openxmlformats.org/markup-compatibility/2006" xmlns:p14="http://schemas.microsoft.com/office/powerpoint/2010/main">
    <mc:Choice Requires="p14">
      <p:transition spd="slow" p14:dur="2000" advTm="79305"/>
    </mc:Choice>
    <mc:Fallback xmlns="">
      <p:transition xmlns:p14="http://schemas.microsoft.com/office/powerpoint/2010/main" spd="slow" advTm="79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 of the CDN concept</a:t>
            </a:r>
          </a:p>
        </p:txBody>
      </p:sp>
      <p:sp>
        <p:nvSpPr>
          <p:cNvPr id="3" name="Content Placeholder 2"/>
          <p:cNvSpPr>
            <a:spLocks noGrp="1"/>
          </p:cNvSpPr>
          <p:nvPr>
            <p:ph idx="1"/>
          </p:nvPr>
        </p:nvSpPr>
        <p:spPr/>
        <p:txBody>
          <a:bodyPr/>
          <a:lstStyle/>
          <a:p>
            <a:r>
              <a:rPr lang="en-US" dirty="0"/>
              <a:t>The earliest web pages had a lot of images.  Companies emerged with the role of caching the images, and then serving them up, like Akamai.</a:t>
            </a:r>
          </a:p>
          <a:p>
            <a:endParaRPr lang="en-US" dirty="0"/>
          </a:p>
          <a:p>
            <a:r>
              <a:rPr lang="en-US" dirty="0"/>
              <a:t>Akamai operates “mini datacenters” worldwide, a network of them.</a:t>
            </a:r>
          </a:p>
          <a:p>
            <a:endParaRPr lang="en-US" dirty="0"/>
          </a:p>
          <a:p>
            <a:r>
              <a:rPr lang="en-US" dirty="0"/>
              <a:t>Customers of Akamai create special URLs that Akamai uses to upload the desired images. This works really well for any kind of rarely changing image data, but less well for webcams or other things that change fast.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grpSp>
        <p:nvGrpSpPr>
          <p:cNvPr id="20" name="Group 19">
            <a:extLst>
              <a:ext uri="{FF2B5EF4-FFF2-40B4-BE49-F238E27FC236}">
                <a16:creationId xmlns:a16="http://schemas.microsoft.com/office/drawing/2014/main" id="{AB1919F3-F69E-4DCD-859E-B6D83A6B777D}"/>
              </a:ext>
            </a:extLst>
          </p:cNvPr>
          <p:cNvGrpSpPr/>
          <p:nvPr/>
        </p:nvGrpSpPr>
        <p:grpSpPr>
          <a:xfrm>
            <a:off x="1024128" y="900992"/>
            <a:ext cx="9855247" cy="5408368"/>
            <a:chOff x="1024128" y="900992"/>
            <a:chExt cx="9855247" cy="5408368"/>
          </a:xfrm>
        </p:grpSpPr>
        <p:grpSp>
          <p:nvGrpSpPr>
            <p:cNvPr id="13" name="Group 12"/>
            <p:cNvGrpSpPr/>
            <p:nvPr/>
          </p:nvGrpSpPr>
          <p:grpSpPr>
            <a:xfrm>
              <a:off x="1024128" y="900992"/>
              <a:ext cx="9855247" cy="5408368"/>
              <a:chOff x="1024128" y="900992"/>
              <a:chExt cx="9855247" cy="5408368"/>
            </a:xfrm>
          </p:grpSpPr>
          <p:pic>
            <p:nvPicPr>
              <p:cNvPr id="7" name="Picture 6"/>
              <p:cNvPicPr>
                <a:picLocks noChangeAspect="1"/>
              </p:cNvPicPr>
              <p:nvPr/>
            </p:nvPicPr>
            <p:blipFill>
              <a:blip r:embed="rId3"/>
              <a:stretch>
                <a:fillRect/>
              </a:stretch>
            </p:blipFill>
            <p:spPr>
              <a:xfrm>
                <a:off x="1024128" y="900992"/>
                <a:ext cx="9855247" cy="5408368"/>
              </a:xfrm>
              <a:prstGeom prst="rect">
                <a:avLst/>
              </a:prstGeom>
            </p:spPr>
          </p:pic>
          <p:sp>
            <p:nvSpPr>
              <p:cNvPr id="8" name="TextBox 7"/>
              <p:cNvSpPr txBox="1"/>
              <p:nvPr/>
            </p:nvSpPr>
            <p:spPr>
              <a:xfrm>
                <a:off x="3640015" y="1097332"/>
                <a:ext cx="4026877" cy="738664"/>
              </a:xfrm>
              <a:prstGeom prst="rect">
                <a:avLst/>
              </a:prstGeom>
              <a:solidFill>
                <a:schemeClr val="bg1"/>
              </a:solidFill>
            </p:spPr>
            <p:txBody>
              <a:bodyPr wrap="square" rtlCol="0">
                <a:spAutoFit/>
              </a:bodyPr>
              <a:lstStyle/>
              <a:p>
                <a:pPr algn="ctr"/>
                <a:r>
                  <a:rPr lang="en-US" sz="1400" b="1" dirty="0"/>
                  <a:t>Akamai’s globally-distributed network of servers pulls and caches content at the edge of the Internet for superior web page performance.</a:t>
                </a:r>
              </a:p>
            </p:txBody>
          </p:sp>
          <p:sp>
            <p:nvSpPr>
              <p:cNvPr id="9" name="TextBox 8"/>
              <p:cNvSpPr txBox="1"/>
              <p:nvPr/>
            </p:nvSpPr>
            <p:spPr>
              <a:xfrm>
                <a:off x="1119554" y="1758780"/>
                <a:ext cx="2582008" cy="738664"/>
              </a:xfrm>
              <a:prstGeom prst="rect">
                <a:avLst/>
              </a:prstGeom>
              <a:solidFill>
                <a:srgbClr val="FFC000"/>
              </a:solidFill>
            </p:spPr>
            <p:txBody>
              <a:bodyPr wrap="square" rtlCol="0">
                <a:spAutoFit/>
              </a:bodyPr>
              <a:lstStyle/>
              <a:p>
                <a:pPr algn="ctr"/>
                <a:r>
                  <a:rPr lang="en-US" sz="1400" b="1" dirty="0"/>
                  <a:t>The original images are maintained by the Akamai customers on their own sites.</a:t>
                </a:r>
              </a:p>
            </p:txBody>
          </p:sp>
          <p:sp>
            <p:nvSpPr>
              <p:cNvPr id="10" name="TextBox 9"/>
              <p:cNvSpPr txBox="1"/>
              <p:nvPr/>
            </p:nvSpPr>
            <p:spPr>
              <a:xfrm>
                <a:off x="1119554" y="4460949"/>
                <a:ext cx="1953182" cy="307777"/>
              </a:xfrm>
              <a:prstGeom prst="rect">
                <a:avLst/>
              </a:prstGeom>
              <a:solidFill>
                <a:schemeClr val="bg1"/>
              </a:solidFill>
            </p:spPr>
            <p:txBody>
              <a:bodyPr wrap="square" rtlCol="0">
                <a:spAutoFit/>
              </a:bodyPr>
              <a:lstStyle/>
              <a:p>
                <a:pPr algn="ctr"/>
                <a:r>
                  <a:rPr lang="en-US" sz="1400" b="1" dirty="0">
                    <a:solidFill>
                      <a:srgbClr val="0070C0"/>
                    </a:solidFill>
                  </a:rPr>
                  <a:t>Origin Server</a:t>
                </a:r>
              </a:p>
            </p:txBody>
          </p:sp>
          <p:sp>
            <p:nvSpPr>
              <p:cNvPr id="11" name="TextBox 10"/>
              <p:cNvSpPr txBox="1"/>
              <p:nvPr/>
            </p:nvSpPr>
            <p:spPr>
              <a:xfrm>
                <a:off x="4123592" y="4036070"/>
                <a:ext cx="1310054" cy="523220"/>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p:spPr>
            <p:txBody>
              <a:bodyPr wrap="square" rtlCol="0">
                <a:spAutoFit/>
              </a:bodyPr>
              <a:lstStyle/>
              <a:p>
                <a:pPr algn="ctr"/>
                <a:r>
                  <a:rPr lang="en-US" sz="1400" b="1" dirty="0"/>
                  <a:t>Akamai Edge</a:t>
                </a:r>
                <a:br>
                  <a:rPr lang="en-US" sz="1400" b="1" dirty="0"/>
                </a:br>
                <a:r>
                  <a:rPr lang="en-US" sz="1400" b="1" dirty="0"/>
                  <a:t>Servers</a:t>
                </a:r>
              </a:p>
            </p:txBody>
          </p:sp>
          <p:sp>
            <p:nvSpPr>
              <p:cNvPr id="12" name="TextBox 11"/>
              <p:cNvSpPr txBox="1"/>
              <p:nvPr/>
            </p:nvSpPr>
            <p:spPr>
              <a:xfrm>
                <a:off x="2824791" y="2747665"/>
                <a:ext cx="2473411" cy="830997"/>
              </a:xfrm>
              <a:prstGeom prst="rect">
                <a:avLst/>
              </a:prstGeom>
              <a:solidFill>
                <a:srgbClr val="FFC000"/>
              </a:solidFill>
            </p:spPr>
            <p:txBody>
              <a:bodyPr wrap="square" rtlCol="0">
                <a:spAutoFit/>
              </a:bodyPr>
              <a:lstStyle/>
              <a:p>
                <a:pPr algn="ctr"/>
                <a:r>
                  <a:rPr lang="en-US" sz="1200" b="1" dirty="0"/>
                  <a:t>Akamai’s CDN system pulls fresh content as needed over an optimized connection.  It caches anything that seems popular</a:t>
                </a:r>
              </a:p>
            </p:txBody>
          </p:sp>
        </p:grpSp>
        <p:sp>
          <p:nvSpPr>
            <p:cNvPr id="14" name="TextBox 13"/>
            <p:cNvSpPr txBox="1"/>
            <p:nvPr/>
          </p:nvSpPr>
          <p:spPr>
            <a:xfrm>
              <a:off x="5951751" y="4554538"/>
              <a:ext cx="4837862" cy="1384995"/>
            </a:xfrm>
            <a:prstGeom prst="rect">
              <a:avLst/>
            </a:prstGeom>
            <a:solidFill>
              <a:srgbClr val="FFC000"/>
            </a:solidFill>
          </p:spPr>
          <p:txBody>
            <a:bodyPr wrap="square" rtlCol="0">
              <a:spAutoFit/>
            </a:bodyPr>
            <a:lstStyle/>
            <a:p>
              <a:pPr algn="ctr"/>
              <a:r>
                <a:rPr lang="en-US" sz="1400" b="1" dirty="0"/>
                <a:t>(1) End user starts by downloading a web page from some web site.  (2) Instead of images, it has empty boxes with  “</a:t>
              </a:r>
              <a:r>
                <a:rPr lang="en-US" sz="1400" b="1" dirty="0" err="1"/>
                <a:t>Akamized</a:t>
              </a:r>
              <a:r>
                <a:rPr lang="en-US" sz="1400" b="1" dirty="0"/>
                <a:t>” URLs: content locators.  (3) To render the page it fetches those images from the Akamai CDN instead of from the origin web site.  Often, they have been fetched </a:t>
              </a:r>
              <a:r>
                <a:rPr lang="en-US" sz="1400" b="1" dirty="0" smtClean="0"/>
                <a:t>previously (0), and are already cached</a:t>
              </a:r>
              <a:r>
                <a:rPr lang="en-US" sz="1400" b="1" dirty="0"/>
                <a:t>.</a:t>
              </a:r>
            </a:p>
          </p:txBody>
        </p:sp>
        <p:sp>
          <p:nvSpPr>
            <p:cNvPr id="15" name="Dodecagon 14">
              <a:extLst>
                <a:ext uri="{FF2B5EF4-FFF2-40B4-BE49-F238E27FC236}">
                  <a16:creationId xmlns:a16="http://schemas.microsoft.com/office/drawing/2014/main" id="{61614F87-40B4-45D4-A5B1-3E682AE72F2C}"/>
                </a:ext>
              </a:extLst>
            </p:cNvPr>
            <p:cNvSpPr/>
            <p:nvPr/>
          </p:nvSpPr>
          <p:spPr>
            <a:xfrm>
              <a:off x="3933476" y="5659956"/>
              <a:ext cx="337751" cy="357620"/>
            </a:xfrm>
            <a:prstGeom prst="dodecagon">
              <a:avLst/>
            </a:prstGeom>
            <a:solidFill>
              <a:srgbClr val="E917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7" name="Dodecagon 16">
              <a:extLst>
                <a:ext uri="{FF2B5EF4-FFF2-40B4-BE49-F238E27FC236}">
                  <a16:creationId xmlns:a16="http://schemas.microsoft.com/office/drawing/2014/main" id="{851063CE-7DD4-48EF-B581-BEFFD2A2358B}"/>
                </a:ext>
              </a:extLst>
            </p:cNvPr>
            <p:cNvSpPr/>
            <p:nvPr/>
          </p:nvSpPr>
          <p:spPr>
            <a:xfrm>
              <a:off x="9572276" y="3247556"/>
              <a:ext cx="337751" cy="357620"/>
            </a:xfrm>
            <a:prstGeom prst="dodecagon">
              <a:avLst/>
            </a:prstGeom>
            <a:solidFill>
              <a:srgbClr val="E917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8" name="Dodecagon 17">
              <a:extLst>
                <a:ext uri="{FF2B5EF4-FFF2-40B4-BE49-F238E27FC236}">
                  <a16:creationId xmlns:a16="http://schemas.microsoft.com/office/drawing/2014/main" id="{8ECA4262-2470-4B63-AFD0-11935A063038}"/>
                </a:ext>
              </a:extLst>
            </p:cNvPr>
            <p:cNvSpPr/>
            <p:nvPr/>
          </p:nvSpPr>
          <p:spPr>
            <a:xfrm>
              <a:off x="6573703" y="3493811"/>
              <a:ext cx="337751" cy="357620"/>
            </a:xfrm>
            <a:prstGeom prst="dodecagon">
              <a:avLst/>
            </a:prstGeom>
            <a:solidFill>
              <a:srgbClr val="E917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9" name="Dodecagon 18">
              <a:extLst>
                <a:ext uri="{FF2B5EF4-FFF2-40B4-BE49-F238E27FC236}">
                  <a16:creationId xmlns:a16="http://schemas.microsoft.com/office/drawing/2014/main" id="{B6507010-6C74-49FA-A1B3-385B36027F5E}"/>
                </a:ext>
              </a:extLst>
            </p:cNvPr>
            <p:cNvSpPr/>
            <p:nvPr/>
          </p:nvSpPr>
          <p:spPr>
            <a:xfrm>
              <a:off x="3933475" y="3517106"/>
              <a:ext cx="337751" cy="357620"/>
            </a:xfrm>
            <a:prstGeom prst="dodecagon">
              <a:avLst/>
            </a:prstGeom>
            <a:solidFill>
              <a:srgbClr val="E917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grpSp>
      <p:sp>
        <p:nvSpPr>
          <p:cNvPr id="6" name="Arrow: Curved Up 5">
            <a:extLst>
              <a:ext uri="{FF2B5EF4-FFF2-40B4-BE49-F238E27FC236}">
                <a16:creationId xmlns:a16="http://schemas.microsoft.com/office/drawing/2014/main" id="{A18051FB-05BF-4CED-A08B-327E1BF2B0FB}"/>
              </a:ext>
            </a:extLst>
          </p:cNvPr>
          <p:cNvSpPr/>
          <p:nvPr/>
        </p:nvSpPr>
        <p:spPr>
          <a:xfrm rot="687808">
            <a:off x="1766369" y="5293751"/>
            <a:ext cx="6265864" cy="71206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89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444" y="20719"/>
            <a:ext cx="10786872" cy="1499616"/>
          </a:xfrm>
        </p:spPr>
        <p:txBody>
          <a:bodyPr>
            <a:normAutofit/>
          </a:bodyPr>
          <a:lstStyle/>
          <a:p>
            <a:r>
              <a:rPr lang="en-US" dirty="0"/>
              <a:t>RIPQ Architecture</a:t>
            </a:r>
            <a:br>
              <a:rPr lang="en-US" dirty="0"/>
            </a:br>
            <a:r>
              <a:rPr lang="en-US" sz="4000" dirty="0"/>
              <a:t>(Restricted Insertion Priority Queue)</a:t>
            </a:r>
          </a:p>
        </p:txBody>
      </p:sp>
      <p:sp>
        <p:nvSpPr>
          <p:cNvPr id="3" name="Slide Number Placeholder 2"/>
          <p:cNvSpPr>
            <a:spLocks noGrp="1"/>
          </p:cNvSpPr>
          <p:nvPr>
            <p:ph type="sldNum" sz="quarter" idx="12"/>
          </p:nvPr>
        </p:nvSpPr>
        <p:spPr/>
        <p:txBody>
          <a:bodyPr/>
          <a:lstStyle/>
          <a:p>
            <a:fld id="{4AA34052-3774-B34C-A6F0-5C436C7626AC}" type="slidenum">
              <a:rPr lang="en-US" smtClean="0"/>
              <a:t>30</a:t>
            </a:fld>
            <a:endParaRPr lang="en-US"/>
          </a:p>
        </p:txBody>
      </p:sp>
      <p:sp>
        <p:nvSpPr>
          <p:cNvPr id="22" name="Rounded Rectangle 21"/>
          <p:cNvSpPr/>
          <p:nvPr/>
        </p:nvSpPr>
        <p:spPr>
          <a:xfrm>
            <a:off x="1728493" y="1646953"/>
            <a:ext cx="5134737" cy="816848"/>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r>
              <a:rPr lang="en-US" sz="2400" dirty="0">
                <a:solidFill>
                  <a:srgbClr val="000000"/>
                </a:solidFill>
                <a:latin typeface="Helvetica Neue Medium"/>
                <a:cs typeface="Helvetica Neue Medium"/>
              </a:rPr>
              <a:t>Advanced Caching Policy</a:t>
            </a:r>
            <a:br>
              <a:rPr lang="en-US" sz="2400" dirty="0">
                <a:solidFill>
                  <a:srgbClr val="000000"/>
                </a:solidFill>
                <a:latin typeface="Helvetica Neue Medium"/>
                <a:cs typeface="Helvetica Neue Medium"/>
              </a:rPr>
            </a:br>
            <a:r>
              <a:rPr lang="en-US" sz="2400" dirty="0">
                <a:solidFill>
                  <a:srgbClr val="000000"/>
                </a:solidFill>
                <a:latin typeface="Helvetica Neue Medium"/>
                <a:cs typeface="Helvetica Neue Medium"/>
              </a:rPr>
              <a:t>(SLRU, GDSF …)</a:t>
            </a:r>
          </a:p>
        </p:txBody>
      </p:sp>
      <p:sp>
        <p:nvSpPr>
          <p:cNvPr id="24" name="Rounded Rectangle 23"/>
          <p:cNvSpPr/>
          <p:nvPr/>
        </p:nvSpPr>
        <p:spPr>
          <a:xfrm>
            <a:off x="1728493" y="3310654"/>
            <a:ext cx="5134737" cy="3045696"/>
          </a:xfrm>
          <a:prstGeom prst="roundRect">
            <a:avLst>
              <a:gd name="adj" fmla="val 6904"/>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a:lstStyle/>
          <a:p>
            <a:pPr algn="ctr"/>
            <a:endParaRPr lang="en-US" sz="2200" dirty="0">
              <a:solidFill>
                <a:srgbClr val="000000"/>
              </a:solidFill>
              <a:latin typeface="Helvetica Neue Medium"/>
              <a:cs typeface="Helvetica Neue Medium"/>
            </a:endParaRPr>
          </a:p>
        </p:txBody>
      </p:sp>
      <p:sp>
        <p:nvSpPr>
          <p:cNvPr id="38" name="TextBox 37"/>
          <p:cNvSpPr txBox="1"/>
          <p:nvPr/>
        </p:nvSpPr>
        <p:spPr>
          <a:xfrm>
            <a:off x="5920537" y="5829303"/>
            <a:ext cx="1194178" cy="461665"/>
          </a:xfrm>
          <a:prstGeom prst="rect">
            <a:avLst/>
          </a:prstGeom>
          <a:noFill/>
        </p:spPr>
        <p:txBody>
          <a:bodyPr wrap="square" rtlCol="0">
            <a:spAutoFit/>
          </a:bodyPr>
          <a:lstStyle/>
          <a:p>
            <a:r>
              <a:rPr lang="en-US" sz="2400" dirty="0">
                <a:latin typeface="Helvetica Neue Medium"/>
                <a:cs typeface="Helvetica Neue Medium"/>
              </a:rPr>
              <a:t>RIPQ</a:t>
            </a:r>
          </a:p>
        </p:txBody>
      </p:sp>
      <p:grpSp>
        <p:nvGrpSpPr>
          <p:cNvPr id="5" name="Group 4"/>
          <p:cNvGrpSpPr/>
          <p:nvPr/>
        </p:nvGrpSpPr>
        <p:grpSpPr>
          <a:xfrm>
            <a:off x="2160292" y="2489202"/>
            <a:ext cx="4317570" cy="1181101"/>
            <a:chOff x="2374900" y="2692401"/>
            <a:chExt cx="4495800" cy="1181101"/>
          </a:xfrm>
        </p:grpSpPr>
        <p:sp>
          <p:nvSpPr>
            <p:cNvPr id="25" name="Rounded Rectangle 24"/>
            <p:cNvSpPr/>
            <p:nvPr/>
          </p:nvSpPr>
          <p:spPr>
            <a:xfrm>
              <a:off x="2374900" y="3310654"/>
              <a:ext cx="4495800" cy="562848"/>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r>
                <a:rPr lang="en-US" sz="2400" dirty="0">
                  <a:solidFill>
                    <a:srgbClr val="000000"/>
                  </a:solidFill>
                  <a:latin typeface="Helvetica Neue Medium"/>
                  <a:cs typeface="Helvetica Neue Medium"/>
                </a:rPr>
                <a:t>Priority Queue API</a:t>
              </a:r>
            </a:p>
          </p:txBody>
        </p:sp>
        <p:cxnSp>
          <p:nvCxnSpPr>
            <p:cNvPr id="31" name="Straight Connector 30"/>
            <p:cNvCxnSpPr/>
            <p:nvPr/>
          </p:nvCxnSpPr>
          <p:spPr>
            <a:xfrm>
              <a:off x="4645025"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5149850"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4140200" y="2692401"/>
              <a:ext cx="6350" cy="618253"/>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grpSp>
      <p:grpSp>
        <p:nvGrpSpPr>
          <p:cNvPr id="44" name="Group 43"/>
          <p:cNvGrpSpPr/>
          <p:nvPr/>
        </p:nvGrpSpPr>
        <p:grpSpPr>
          <a:xfrm>
            <a:off x="2160292" y="5034759"/>
            <a:ext cx="976824" cy="794545"/>
            <a:chOff x="1136650" y="4978400"/>
            <a:chExt cx="931716" cy="660401"/>
          </a:xfrm>
        </p:grpSpPr>
        <p:sp>
          <p:nvSpPr>
            <p:cNvPr id="28" name="Rounded Rectangle 27"/>
            <p:cNvSpPr/>
            <p:nvPr/>
          </p:nvSpPr>
          <p:spPr>
            <a:xfrm>
              <a:off x="1136650" y="4978400"/>
              <a:ext cx="914399" cy="660401"/>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endParaRPr lang="en-US" sz="2200" dirty="0">
                <a:solidFill>
                  <a:srgbClr val="000000"/>
                </a:solidFill>
                <a:latin typeface="Helvetica Neue Medium"/>
                <a:cs typeface="Helvetica Neue Medium"/>
              </a:endParaRPr>
            </a:p>
          </p:txBody>
        </p:sp>
        <p:sp>
          <p:nvSpPr>
            <p:cNvPr id="4" name="TextBox 3"/>
            <p:cNvSpPr txBox="1"/>
            <p:nvPr/>
          </p:nvSpPr>
          <p:spPr>
            <a:xfrm>
              <a:off x="1228778" y="5090997"/>
              <a:ext cx="839588" cy="383722"/>
            </a:xfrm>
            <a:prstGeom prst="rect">
              <a:avLst/>
            </a:prstGeom>
            <a:noFill/>
          </p:spPr>
          <p:txBody>
            <a:bodyPr wrap="none" rtlCol="0">
              <a:spAutoFit/>
            </a:bodyPr>
            <a:lstStyle/>
            <a:p>
              <a:r>
                <a:rPr lang="en-US" sz="2400" dirty="0">
                  <a:latin typeface="Helvetica Neue Medium"/>
                  <a:cs typeface="Helvetica Neue Medium"/>
                </a:rPr>
                <a:t>RAM</a:t>
              </a:r>
            </a:p>
          </p:txBody>
        </p:sp>
      </p:grpSp>
      <p:grpSp>
        <p:nvGrpSpPr>
          <p:cNvPr id="45" name="Group 44"/>
          <p:cNvGrpSpPr/>
          <p:nvPr/>
        </p:nvGrpSpPr>
        <p:grpSpPr>
          <a:xfrm>
            <a:off x="3196998" y="5034759"/>
            <a:ext cx="3219882" cy="794545"/>
            <a:chOff x="2406650" y="4978400"/>
            <a:chExt cx="2209800" cy="660401"/>
          </a:xfrm>
        </p:grpSpPr>
        <p:sp>
          <p:nvSpPr>
            <p:cNvPr id="29" name="Rounded Rectangle 28"/>
            <p:cNvSpPr/>
            <p:nvPr/>
          </p:nvSpPr>
          <p:spPr>
            <a:xfrm>
              <a:off x="2406650" y="4978400"/>
              <a:ext cx="2209800" cy="660401"/>
            </a:xfrm>
            <a:prstGeom prst="roundRect">
              <a:avLst/>
            </a:prstGeom>
            <a:ln/>
          </p:spPr>
          <p:style>
            <a:lnRef idx="1">
              <a:schemeClr val="dk1"/>
            </a:lnRef>
            <a:fillRef idx="2">
              <a:schemeClr val="dk1"/>
            </a:fillRef>
            <a:effectRef idx="1">
              <a:schemeClr val="dk1"/>
            </a:effectRef>
            <a:fontRef idx="minor">
              <a:schemeClr val="dk1"/>
            </a:fontRef>
          </p:style>
          <p:txBody>
            <a:bodyPr/>
            <a:lstStyle/>
            <a:p>
              <a:pPr algn="ctr"/>
              <a:endParaRPr lang="en-US" sz="2200" dirty="0">
                <a:solidFill>
                  <a:srgbClr val="000000"/>
                </a:solidFill>
                <a:latin typeface="Helvetica Neue Medium"/>
                <a:cs typeface="Helvetica Neue Medium"/>
              </a:endParaRPr>
            </a:p>
          </p:txBody>
        </p:sp>
        <p:sp>
          <p:nvSpPr>
            <p:cNvPr id="30" name="TextBox 29"/>
            <p:cNvSpPr txBox="1"/>
            <p:nvPr/>
          </p:nvSpPr>
          <p:spPr>
            <a:xfrm>
              <a:off x="3194518" y="5090997"/>
              <a:ext cx="651205" cy="383722"/>
            </a:xfrm>
            <a:prstGeom prst="rect">
              <a:avLst/>
            </a:prstGeom>
            <a:noFill/>
          </p:spPr>
          <p:txBody>
            <a:bodyPr wrap="none" rtlCol="0">
              <a:spAutoFit/>
            </a:bodyPr>
            <a:lstStyle/>
            <a:p>
              <a:r>
                <a:rPr lang="en-US" sz="2400" dirty="0">
                  <a:latin typeface="Helvetica Neue Medium"/>
                  <a:cs typeface="Helvetica Neue Medium"/>
                </a:rPr>
                <a:t>Flash</a:t>
              </a:r>
            </a:p>
          </p:txBody>
        </p:sp>
      </p:grpSp>
      <p:cxnSp>
        <p:nvCxnSpPr>
          <p:cNvPr id="34" name="Straight Connector 33"/>
          <p:cNvCxnSpPr/>
          <p:nvPr/>
        </p:nvCxnSpPr>
        <p:spPr>
          <a:xfrm>
            <a:off x="2587170" y="3670303"/>
            <a:ext cx="0" cy="1364455"/>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4519104" y="3670302"/>
            <a:ext cx="0" cy="1364456"/>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5094773" y="3670302"/>
            <a:ext cx="0" cy="1364456"/>
          </a:xfrm>
          <a:prstGeom prst="line">
            <a:avLst/>
          </a:prstGeom>
          <a:ln w="38100" cmpd="sng">
            <a:solidFill>
              <a:schemeClr val="tx1"/>
            </a:solidFill>
            <a:headEnd type="triangle"/>
            <a:tailEnd type="triangle" w="med" len="med"/>
          </a:ln>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2716264" y="4403687"/>
            <a:ext cx="3761598" cy="461664"/>
          </a:xfrm>
          <a:prstGeom prst="rect">
            <a:avLst/>
          </a:prstGeom>
          <a:solidFill>
            <a:srgbClr val="93CDDD"/>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000000"/>
                </a:solidFill>
                <a:latin typeface="Helvetica Neue Medium"/>
                <a:cs typeface="Helvetica Neue Medium"/>
              </a:rPr>
              <a:t>Flash-friendly Workloads</a:t>
            </a:r>
          </a:p>
        </p:txBody>
      </p:sp>
      <p:sp>
        <p:nvSpPr>
          <p:cNvPr id="32" name="TextBox 31"/>
          <p:cNvSpPr txBox="1"/>
          <p:nvPr/>
        </p:nvSpPr>
        <p:spPr>
          <a:xfrm>
            <a:off x="2177226" y="3856580"/>
            <a:ext cx="4300636" cy="46166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000000"/>
                </a:solidFill>
                <a:latin typeface="Helvetica Neue Medium"/>
                <a:cs typeface="Helvetica Neue Medium"/>
              </a:rPr>
              <a:t>Approximate Priority Queue</a:t>
            </a:r>
          </a:p>
        </p:txBody>
      </p:sp>
      <p:grpSp>
        <p:nvGrpSpPr>
          <p:cNvPr id="20" name="Group 19"/>
          <p:cNvGrpSpPr/>
          <p:nvPr/>
        </p:nvGrpSpPr>
        <p:grpSpPr>
          <a:xfrm>
            <a:off x="6477863" y="3372314"/>
            <a:ext cx="3823457" cy="954107"/>
            <a:chOff x="4953862" y="3372313"/>
            <a:chExt cx="3823457" cy="954107"/>
          </a:xfrm>
        </p:grpSpPr>
        <p:sp>
          <p:nvSpPr>
            <p:cNvPr id="26" name="Rectangle 25"/>
            <p:cNvSpPr/>
            <p:nvPr/>
          </p:nvSpPr>
          <p:spPr>
            <a:xfrm>
              <a:off x="5513284" y="3372313"/>
              <a:ext cx="3264035" cy="954107"/>
            </a:xfrm>
            <a:prstGeom prst="rect">
              <a:avLst/>
            </a:prstGeom>
          </p:spPr>
          <p:txBody>
            <a:bodyPr wrap="none">
              <a:spAutoFit/>
            </a:bodyPr>
            <a:lstStyle/>
            <a:p>
              <a:r>
                <a:rPr lang="en-US" sz="2800" dirty="0">
                  <a:solidFill>
                    <a:srgbClr val="000000"/>
                  </a:solidFill>
                  <a:latin typeface="Helvetica Neue Medium"/>
                  <a:cs typeface="Helvetica Neue Medium"/>
                </a:rPr>
                <a:t>Restricted insertion</a:t>
              </a:r>
            </a:p>
            <a:p>
              <a:r>
                <a:rPr lang="en-US" sz="2800" dirty="0">
                  <a:solidFill>
                    <a:srgbClr val="000000"/>
                  </a:solidFill>
                  <a:latin typeface="Helvetica Neue Medium"/>
                  <a:cs typeface="Helvetica Neue Medium"/>
                </a:rPr>
                <a:t>Section merge/split</a:t>
              </a:r>
              <a:endParaRPr lang="en-US" sz="2800" dirty="0"/>
            </a:p>
          </p:txBody>
        </p:sp>
        <p:cxnSp>
          <p:nvCxnSpPr>
            <p:cNvPr id="9" name="Straight Arrow Connector 8"/>
            <p:cNvCxnSpPr>
              <a:stCxn id="32" idx="3"/>
            </p:cNvCxnSpPr>
            <p:nvPr/>
          </p:nvCxnSpPr>
          <p:spPr>
            <a:xfrm flipV="1">
              <a:off x="4953862" y="3670302"/>
              <a:ext cx="559422" cy="4171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32" idx="3"/>
            </p:cNvCxnSpPr>
            <p:nvPr/>
          </p:nvCxnSpPr>
          <p:spPr>
            <a:xfrm>
              <a:off x="4953862" y="4087412"/>
              <a:ext cx="6368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6477862" y="4329668"/>
            <a:ext cx="2975352" cy="954107"/>
            <a:chOff x="4953862" y="4329667"/>
            <a:chExt cx="2975352" cy="954107"/>
          </a:xfrm>
        </p:grpSpPr>
        <p:sp>
          <p:nvSpPr>
            <p:cNvPr id="7" name="Rectangle 6"/>
            <p:cNvSpPr/>
            <p:nvPr/>
          </p:nvSpPr>
          <p:spPr>
            <a:xfrm>
              <a:off x="5522983" y="4329667"/>
              <a:ext cx="2406231" cy="954107"/>
            </a:xfrm>
            <a:prstGeom prst="rect">
              <a:avLst/>
            </a:prstGeom>
          </p:spPr>
          <p:txBody>
            <a:bodyPr wrap="none">
              <a:spAutoFit/>
            </a:bodyPr>
            <a:lstStyle/>
            <a:p>
              <a:r>
                <a:rPr lang="en-US" sz="2800" dirty="0">
                  <a:solidFill>
                    <a:srgbClr val="000000"/>
                  </a:solidFill>
                  <a:latin typeface="Helvetica Neue Medium"/>
                  <a:cs typeface="Helvetica Neue Medium"/>
                </a:rPr>
                <a:t>Large writes</a:t>
              </a:r>
            </a:p>
            <a:p>
              <a:r>
                <a:rPr lang="en-US" sz="2800" dirty="0">
                  <a:solidFill>
                    <a:srgbClr val="000000"/>
                  </a:solidFill>
                  <a:latin typeface="Helvetica Neue Medium"/>
                  <a:cs typeface="Helvetica Neue Medium"/>
                </a:rPr>
                <a:t>Lazy updates</a:t>
              </a:r>
              <a:endParaRPr lang="en-US" sz="2800" dirty="0"/>
            </a:p>
          </p:txBody>
        </p:sp>
        <p:cxnSp>
          <p:nvCxnSpPr>
            <p:cNvPr id="37" name="Straight Arrow Connector 36"/>
            <p:cNvCxnSpPr/>
            <p:nvPr/>
          </p:nvCxnSpPr>
          <p:spPr>
            <a:xfrm>
              <a:off x="4953862" y="4656922"/>
              <a:ext cx="63685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a:off x="4953862" y="4656922"/>
              <a:ext cx="636853" cy="3778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1572444669"/>
      </p:ext>
    </p:extLst>
  </p:cSld>
  <p:clrMapOvr>
    <a:masterClrMapping/>
  </p:clrMapOvr>
  <mc:AlternateContent xmlns:mc="http://schemas.openxmlformats.org/markup-compatibility/2006" xmlns:p14="http://schemas.microsoft.com/office/powerpoint/2010/main">
    <mc:Choice Requires="p14">
      <p:transition spd="slow" p14:dur="2000" advTm="79305"/>
    </mc:Choice>
    <mc:Fallback xmlns="">
      <p:transition xmlns:p14="http://schemas.microsoft.com/office/powerpoint/2010/main" spd="slow" advTm="79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6"/>
                                        </p:tgtEl>
                                      </p:cBhvr>
                                    </p:animEffect>
                                    <p:animScale>
                                      <p:cBhvr>
                                        <p:cTn id="17" dur="250" autoRev="1" fill="hold"/>
                                        <p:tgtEl>
                                          <p:spTgt spid="3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fontScale="92500" lnSpcReduction="10000"/>
          </a:bodyPr>
          <a:lstStyle/>
          <a:p>
            <a:r>
              <a:rPr lang="en-US" dirty="0"/>
              <a:t>Only write large objects to the SSD once: treats SSD like an append-only “strip of images”.  </a:t>
            </a:r>
            <a:r>
              <a:rPr lang="en-US" dirty="0" smtClean="0"/>
              <a:t>Same trick was needed in </a:t>
            </a:r>
            <a:r>
              <a:rPr lang="en-US" dirty="0"/>
              <a:t>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They use an in-memory data structure with pointers onto the SSD.  Focus on a</a:t>
            </a:r>
            <a:br>
              <a:rPr lang="en-US" dirty="0"/>
            </a:br>
            <a:r>
              <a:rPr lang="en-US" dirty="0"/>
              <a:t>    model they call “restricted insertion points.”  (No time to discuss details today)</a:t>
            </a:r>
          </a:p>
          <a:p>
            <a:pPr>
              <a:buFont typeface="Wingdings" panose="05000000000000000000" pitchFamily="2" charset="2"/>
              <a:buChar char="Ø"/>
            </a:pPr>
            <a:r>
              <a:rPr lang="en-US" dirty="0"/>
              <a:t>  They checkpoint the whole cache periodically.  After a crash, the system can</a:t>
            </a:r>
            <a:br>
              <a:rPr lang="en-US" dirty="0"/>
            </a:br>
            <a:r>
              <a:rPr lang="en-US" dirty="0"/>
              <a:t>    rapidly restart in a “warm” state.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37398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274638"/>
            <a:ext cx="9052560" cy="1143000"/>
          </a:xfrm>
        </p:spPr>
        <p:txBody>
          <a:bodyPr>
            <a:noAutofit/>
          </a:bodyPr>
          <a:lstStyle/>
          <a:p>
            <a:r>
              <a:rPr lang="en-US" sz="3200" dirty="0"/>
              <a:t>RIPQ Needs Small Number of Insertion Points</a:t>
            </a:r>
          </a:p>
        </p:txBody>
      </p:sp>
      <p:sp>
        <p:nvSpPr>
          <p:cNvPr id="7" name="TextBox 6"/>
          <p:cNvSpPr txBox="1"/>
          <p:nvPr/>
        </p:nvSpPr>
        <p:spPr>
          <a:xfrm>
            <a:off x="4399716" y="4886386"/>
            <a:ext cx="1922321" cy="400110"/>
          </a:xfrm>
          <a:prstGeom prst="rect">
            <a:avLst/>
          </a:prstGeom>
          <a:noFill/>
        </p:spPr>
        <p:txBody>
          <a:bodyPr wrap="none" rtlCol="0">
            <a:spAutoFit/>
          </a:bodyPr>
          <a:lstStyle/>
          <a:p>
            <a:r>
              <a:rPr lang="en-US" sz="2000" dirty="0">
                <a:latin typeface="Helvetica Neue Medium"/>
                <a:cs typeface="Helvetica Neue Medium"/>
              </a:rPr>
              <a:t>Insertion points</a:t>
            </a:r>
          </a:p>
        </p:txBody>
      </p:sp>
      <p:sp>
        <p:nvSpPr>
          <p:cNvPr id="3" name="Slide Number Placeholder 2"/>
          <p:cNvSpPr>
            <a:spLocks noGrp="1"/>
          </p:cNvSpPr>
          <p:nvPr>
            <p:ph type="sldNum" sz="quarter" idx="12"/>
          </p:nvPr>
        </p:nvSpPr>
        <p:spPr/>
        <p:txBody>
          <a:bodyPr/>
          <a:lstStyle/>
          <a:p>
            <a:fld id="{4AA34052-3774-B34C-A6F0-5C436C7626AC}" type="slidenum">
              <a:rPr lang="en-US" smtClean="0"/>
              <a:t>32</a:t>
            </a:fld>
            <a:endParaRPr lang="en-US" dirty="0"/>
          </a:p>
        </p:txBody>
      </p:sp>
      <p:sp>
        <p:nvSpPr>
          <p:cNvPr id="8" name="Rectangle 7"/>
          <p:cNvSpPr/>
          <p:nvPr/>
        </p:nvSpPr>
        <p:spPr>
          <a:xfrm>
            <a:off x="1983513" y="1749264"/>
            <a:ext cx="492443" cy="2895986"/>
          </a:xfrm>
          <a:prstGeom prst="rect">
            <a:avLst/>
          </a:prstGeom>
        </p:spPr>
        <p:txBody>
          <a:bodyPr vert="vert270" wrap="none">
            <a:spAutoFit/>
          </a:bodyPr>
          <a:lstStyle/>
          <a:p>
            <a:r>
              <a:rPr lang="en-US" sz="2000" dirty="0">
                <a:latin typeface="Helvetica Neue Medium"/>
                <a:cs typeface="Helvetica Neue Medium"/>
              </a:rPr>
              <a:t>Object-wise hit-ratio (%) </a:t>
            </a:r>
            <a:endParaRPr lang="en-US" sz="2000" dirty="0"/>
          </a:p>
        </p:txBody>
      </p:sp>
      <p:sp>
        <p:nvSpPr>
          <p:cNvPr id="5" name="Rectangle 4"/>
          <p:cNvSpPr/>
          <p:nvPr/>
        </p:nvSpPr>
        <p:spPr>
          <a:xfrm>
            <a:off x="9020342" y="5437605"/>
            <a:ext cx="1387638"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162131" y="5780505"/>
            <a:ext cx="1387638"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hart 5"/>
          <p:cNvGraphicFramePr/>
          <p:nvPr>
            <p:extLst/>
          </p:nvPr>
        </p:nvGraphicFramePr>
        <p:xfrm>
          <a:off x="2580105" y="1397001"/>
          <a:ext cx="7299158" cy="334878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077200" y="2272631"/>
            <a:ext cx="1574800"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8077200" y="3374186"/>
            <a:ext cx="1574800" cy="369332"/>
          </a:xfrm>
          <a:prstGeom prst="rect">
            <a:avLst/>
          </a:prstGeom>
          <a:solidFill>
            <a:schemeClr val="bg1"/>
          </a:solidFill>
        </p:spPr>
        <p:txBody>
          <a:bodyPr wrap="square" rtlCol="0">
            <a:spAutoFit/>
          </a:bodyPr>
          <a:lstStyle/>
          <a:p>
            <a:endParaRPr lang="en-US" dirty="0"/>
          </a:p>
        </p:txBody>
      </p:sp>
      <p:grpSp>
        <p:nvGrpSpPr>
          <p:cNvPr id="15" name="Group 14"/>
          <p:cNvGrpSpPr/>
          <p:nvPr/>
        </p:nvGrpSpPr>
        <p:grpSpPr>
          <a:xfrm>
            <a:off x="3931849" y="1386928"/>
            <a:ext cx="2908819" cy="2723254"/>
            <a:chOff x="2407848" y="1386928"/>
            <a:chExt cx="2908819" cy="2723254"/>
          </a:xfrm>
        </p:grpSpPr>
        <p:sp>
          <p:nvSpPr>
            <p:cNvPr id="4" name="Up-Down Arrow 3"/>
            <p:cNvSpPr/>
            <p:nvPr/>
          </p:nvSpPr>
          <p:spPr>
            <a:xfrm>
              <a:off x="2643903" y="3186546"/>
              <a:ext cx="288636" cy="923636"/>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Up-Down Arrow 11"/>
            <p:cNvSpPr/>
            <p:nvPr/>
          </p:nvSpPr>
          <p:spPr>
            <a:xfrm>
              <a:off x="4505033" y="1939637"/>
              <a:ext cx="288636" cy="2170545"/>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2407848" y="2647841"/>
              <a:ext cx="914033" cy="523220"/>
            </a:xfrm>
            <a:prstGeom prst="rect">
              <a:avLst/>
            </a:prstGeom>
          </p:spPr>
          <p:txBody>
            <a:bodyPr wrap="none">
              <a:spAutoFit/>
            </a:bodyPr>
            <a:lstStyle/>
            <a:p>
              <a:r>
                <a:rPr lang="en-US" sz="2800" dirty="0">
                  <a:latin typeface="Helvetica Neue Medium"/>
                  <a:cs typeface="Helvetica Neue Medium"/>
                </a:rPr>
                <a:t>+6%</a:t>
              </a:r>
              <a:endParaRPr lang="en-US" sz="2800" dirty="0"/>
            </a:p>
          </p:txBody>
        </p:sp>
        <p:sp>
          <p:nvSpPr>
            <p:cNvPr id="14" name="Rectangle 13"/>
            <p:cNvSpPr/>
            <p:nvPr/>
          </p:nvSpPr>
          <p:spPr>
            <a:xfrm>
              <a:off x="4158200" y="1386928"/>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Tree>
    <p:extLst>
      <p:ext uri="{BB962C8B-B14F-4D97-AF65-F5344CB8AC3E}">
        <p14:creationId xmlns:p14="http://schemas.microsoft.com/office/powerpoint/2010/main" val="3869766406"/>
      </p:ext>
    </p:extLst>
  </p:cSld>
  <p:clrMapOvr>
    <a:masterClrMapping/>
  </p:clrMapOvr>
  <mc:AlternateContent xmlns:mc="http://schemas.openxmlformats.org/markup-compatibility/2006" xmlns:p14="http://schemas.microsoft.com/office/powerpoint/2010/main">
    <mc:Choice Requires="p14">
      <p:transition spd="slow" p14:dur="2000" advTm="33753"/>
    </mc:Choice>
    <mc:Fallback xmlns="">
      <p:transition xmlns:p14="http://schemas.microsoft.com/office/powerpoint/2010/main" spd="slow" advTm="33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274638"/>
            <a:ext cx="9052560" cy="1143000"/>
          </a:xfrm>
        </p:spPr>
        <p:txBody>
          <a:bodyPr>
            <a:noAutofit/>
          </a:bodyPr>
          <a:lstStyle/>
          <a:p>
            <a:r>
              <a:rPr lang="en-US" sz="3200" dirty="0"/>
              <a:t>RIPQ Needs Small Number of Insertion Points</a:t>
            </a:r>
          </a:p>
        </p:txBody>
      </p:sp>
      <p:sp>
        <p:nvSpPr>
          <p:cNvPr id="3" name="Slide Number Placeholder 2"/>
          <p:cNvSpPr>
            <a:spLocks noGrp="1"/>
          </p:cNvSpPr>
          <p:nvPr>
            <p:ph type="sldNum" sz="quarter" idx="12"/>
          </p:nvPr>
        </p:nvSpPr>
        <p:spPr/>
        <p:txBody>
          <a:bodyPr/>
          <a:lstStyle/>
          <a:p>
            <a:fld id="{4AA34052-3774-B34C-A6F0-5C436C7626AC}" type="slidenum">
              <a:rPr lang="en-US" smtClean="0"/>
              <a:t>33</a:t>
            </a:fld>
            <a:endParaRPr lang="en-US" dirty="0"/>
          </a:p>
        </p:txBody>
      </p:sp>
      <p:sp>
        <p:nvSpPr>
          <p:cNvPr id="8" name="Rectangle 7"/>
          <p:cNvSpPr/>
          <p:nvPr/>
        </p:nvSpPr>
        <p:spPr>
          <a:xfrm>
            <a:off x="1983513" y="1749264"/>
            <a:ext cx="492443" cy="2895986"/>
          </a:xfrm>
          <a:prstGeom prst="rect">
            <a:avLst/>
          </a:prstGeom>
        </p:spPr>
        <p:txBody>
          <a:bodyPr vert="vert270" wrap="none">
            <a:spAutoFit/>
          </a:bodyPr>
          <a:lstStyle/>
          <a:p>
            <a:r>
              <a:rPr lang="en-US" sz="2000" dirty="0">
                <a:latin typeface="Helvetica Neue Medium"/>
                <a:cs typeface="Helvetica Neue Medium"/>
              </a:rPr>
              <a:t>Object-wise hit-ratio (%) </a:t>
            </a:r>
            <a:endParaRPr lang="en-US" sz="2000" dirty="0"/>
          </a:p>
        </p:txBody>
      </p:sp>
      <p:sp>
        <p:nvSpPr>
          <p:cNvPr id="5" name="Rectangle 4"/>
          <p:cNvSpPr/>
          <p:nvPr/>
        </p:nvSpPr>
        <p:spPr>
          <a:xfrm>
            <a:off x="9020342" y="5437605"/>
            <a:ext cx="1387638"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162131" y="5780505"/>
            <a:ext cx="1387638"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hart 5"/>
          <p:cNvGraphicFramePr/>
          <p:nvPr>
            <p:extLst/>
          </p:nvPr>
        </p:nvGraphicFramePr>
        <p:xfrm>
          <a:off x="2580105" y="1397001"/>
          <a:ext cx="7299158" cy="334878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077200" y="2272631"/>
            <a:ext cx="1574800"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4399716" y="4886386"/>
            <a:ext cx="1922321" cy="400110"/>
          </a:xfrm>
          <a:prstGeom prst="rect">
            <a:avLst/>
          </a:prstGeom>
          <a:noFill/>
        </p:spPr>
        <p:txBody>
          <a:bodyPr wrap="none" rtlCol="0">
            <a:spAutoFit/>
          </a:bodyPr>
          <a:lstStyle/>
          <a:p>
            <a:r>
              <a:rPr lang="en-US" sz="2000" dirty="0">
                <a:latin typeface="Helvetica Neue Medium"/>
                <a:cs typeface="Helvetica Neue Medium"/>
              </a:rPr>
              <a:t>Insertion points</a:t>
            </a:r>
          </a:p>
        </p:txBody>
      </p:sp>
      <p:sp>
        <p:nvSpPr>
          <p:cNvPr id="12" name="Oval 11"/>
          <p:cNvSpPr/>
          <p:nvPr/>
        </p:nvSpPr>
        <p:spPr>
          <a:xfrm>
            <a:off x="5238282" y="3035194"/>
            <a:ext cx="430998" cy="409046"/>
          </a:xfrm>
          <a:prstGeom prst="ellipse">
            <a:avLst/>
          </a:prstGeom>
          <a:noFill/>
          <a:ln w="38100" cmpd="sng">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9262849"/>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xmlns:p14="http://schemas.microsoft.com/office/powerpoint/2010/main" spd="slow" advTm="2332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274638"/>
            <a:ext cx="9052560" cy="1143000"/>
          </a:xfrm>
        </p:spPr>
        <p:txBody>
          <a:bodyPr>
            <a:noAutofit/>
          </a:bodyPr>
          <a:lstStyle/>
          <a:p>
            <a:r>
              <a:rPr lang="en-US" sz="3200" dirty="0"/>
              <a:t>RIPQ Needs Small Number of Insertion Points</a:t>
            </a:r>
          </a:p>
        </p:txBody>
      </p:sp>
      <p:sp>
        <p:nvSpPr>
          <p:cNvPr id="3" name="Slide Number Placeholder 2"/>
          <p:cNvSpPr>
            <a:spLocks noGrp="1"/>
          </p:cNvSpPr>
          <p:nvPr>
            <p:ph type="sldNum" sz="quarter" idx="12"/>
          </p:nvPr>
        </p:nvSpPr>
        <p:spPr/>
        <p:txBody>
          <a:bodyPr/>
          <a:lstStyle/>
          <a:p>
            <a:fld id="{4AA34052-3774-B34C-A6F0-5C436C7626AC}" type="slidenum">
              <a:rPr lang="en-US" smtClean="0"/>
              <a:t>34</a:t>
            </a:fld>
            <a:endParaRPr lang="en-US" dirty="0"/>
          </a:p>
        </p:txBody>
      </p:sp>
      <p:sp>
        <p:nvSpPr>
          <p:cNvPr id="8" name="Rectangle 7"/>
          <p:cNvSpPr/>
          <p:nvPr/>
        </p:nvSpPr>
        <p:spPr>
          <a:xfrm>
            <a:off x="1983513" y="1749264"/>
            <a:ext cx="492443" cy="2895986"/>
          </a:xfrm>
          <a:prstGeom prst="rect">
            <a:avLst/>
          </a:prstGeom>
        </p:spPr>
        <p:txBody>
          <a:bodyPr vert="vert270" wrap="none">
            <a:spAutoFit/>
          </a:bodyPr>
          <a:lstStyle/>
          <a:p>
            <a:r>
              <a:rPr lang="en-US" sz="2000" dirty="0">
                <a:latin typeface="Helvetica Neue Medium"/>
                <a:cs typeface="Helvetica Neue Medium"/>
              </a:rPr>
              <a:t>Object-wise hit-ratio (%) </a:t>
            </a:r>
            <a:endParaRPr lang="en-US" sz="2000" dirty="0"/>
          </a:p>
        </p:txBody>
      </p:sp>
      <p:sp>
        <p:nvSpPr>
          <p:cNvPr id="9" name="Rectangle 8"/>
          <p:cNvSpPr/>
          <p:nvPr/>
        </p:nvSpPr>
        <p:spPr>
          <a:xfrm>
            <a:off x="7162131" y="5780505"/>
            <a:ext cx="1387638"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hart 5"/>
          <p:cNvGraphicFramePr/>
          <p:nvPr>
            <p:extLst/>
          </p:nvPr>
        </p:nvGraphicFramePr>
        <p:xfrm>
          <a:off x="2580105" y="1397001"/>
          <a:ext cx="7299158" cy="334878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2746047" y="5625202"/>
            <a:ext cx="6699911"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800" dirty="0">
                <a:latin typeface="Helvetica Neue Medium"/>
                <a:cs typeface="Helvetica Neue Medium"/>
              </a:rPr>
              <a:t>You don’t need much RAM buffer (2GiB)!</a:t>
            </a:r>
          </a:p>
        </p:txBody>
      </p:sp>
      <p:sp>
        <p:nvSpPr>
          <p:cNvPr id="4" name="Oval 3"/>
          <p:cNvSpPr/>
          <p:nvPr/>
        </p:nvSpPr>
        <p:spPr>
          <a:xfrm>
            <a:off x="5146842" y="1470554"/>
            <a:ext cx="574842" cy="2886994"/>
          </a:xfrm>
          <a:prstGeom prst="ellipse">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p:cNvSpPr txBox="1"/>
          <p:nvPr/>
        </p:nvSpPr>
        <p:spPr>
          <a:xfrm>
            <a:off x="4399716" y="4886386"/>
            <a:ext cx="1922321" cy="400110"/>
          </a:xfrm>
          <a:prstGeom prst="rect">
            <a:avLst/>
          </a:prstGeom>
          <a:noFill/>
        </p:spPr>
        <p:txBody>
          <a:bodyPr wrap="none" rtlCol="0">
            <a:spAutoFit/>
          </a:bodyPr>
          <a:lstStyle/>
          <a:p>
            <a:r>
              <a:rPr lang="en-US" sz="2000" dirty="0">
                <a:latin typeface="Helvetica Neue Medium"/>
                <a:cs typeface="Helvetica Neue Medium"/>
              </a:rPr>
              <a:t>Insertion points</a:t>
            </a:r>
          </a:p>
        </p:txBody>
      </p:sp>
    </p:spTree>
    <p:custDataLst>
      <p:tags r:id="rId1"/>
    </p:custDataLst>
    <p:extLst>
      <p:ext uri="{BB962C8B-B14F-4D97-AF65-F5344CB8AC3E}">
        <p14:creationId xmlns:p14="http://schemas.microsoft.com/office/powerpoint/2010/main" val="2020211371"/>
      </p:ext>
    </p:extLst>
  </p:cSld>
  <p:clrMapOvr>
    <a:masterClrMapping/>
  </p:clrMapOvr>
  <mc:AlternateContent xmlns:mc="http://schemas.openxmlformats.org/markup-compatibility/2006" xmlns:p14="http://schemas.microsoft.com/office/powerpoint/2010/main">
    <mc:Choice Requires="p14">
      <p:transition spd="slow" p14:dur="2000" advTm="31624"/>
    </mc:Choice>
    <mc:Fallback xmlns="">
      <p:transition xmlns:p14="http://schemas.microsoft.com/office/powerpoint/2010/main" spd="slow" advTm="316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35</a:t>
            </a:fld>
            <a:endParaRPr lang="en-US"/>
          </a:p>
        </p:txBody>
      </p:sp>
      <p:sp>
        <p:nvSpPr>
          <p:cNvPr id="8" name="TextBox 7"/>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sp>
        <p:nvSpPr>
          <p:cNvPr id="11" name="TextBox 10"/>
          <p:cNvSpPr txBox="1"/>
          <p:nvPr/>
        </p:nvSpPr>
        <p:spPr>
          <a:xfrm>
            <a:off x="9634922" y="1850724"/>
            <a:ext cx="1033078" cy="646331"/>
          </a:xfrm>
          <a:prstGeom prst="rect">
            <a:avLst/>
          </a:prstGeom>
          <a:solidFill>
            <a:schemeClr val="bg1"/>
          </a:solidFill>
        </p:spPr>
        <p:txBody>
          <a:bodyPr wrap="square" rtlCol="0">
            <a:spAutoFit/>
          </a:bodyPr>
          <a:lstStyle/>
          <a:p>
            <a:endParaRPr lang="en-US" dirty="0"/>
          </a:p>
          <a:p>
            <a:endParaRPr lang="en-US" dirty="0"/>
          </a:p>
        </p:txBody>
      </p:sp>
      <p:sp>
        <p:nvSpPr>
          <p:cNvPr id="14" name="TextBox 13"/>
          <p:cNvSpPr txBox="1"/>
          <p:nvPr/>
        </p:nvSpPr>
        <p:spPr>
          <a:xfrm>
            <a:off x="9118383" y="1527558"/>
            <a:ext cx="1033078" cy="646331"/>
          </a:xfrm>
          <a:prstGeom prst="rect">
            <a:avLst/>
          </a:prstGeom>
          <a:solidFill>
            <a:schemeClr val="bg1"/>
          </a:solidFill>
        </p:spPr>
        <p:txBody>
          <a:bodyPr wrap="square" rtlCol="0">
            <a:spAutoFit/>
          </a:bodyPr>
          <a:lstStyle/>
          <a:p>
            <a:endParaRPr lang="en-US" dirty="0"/>
          </a:p>
          <a:p>
            <a:endParaRPr lang="en-US" dirty="0"/>
          </a:p>
        </p:txBody>
      </p:sp>
      <p:graphicFrame>
        <p:nvGraphicFramePr>
          <p:cNvPr id="15" name="Chart 14"/>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626905" y="3321539"/>
            <a:ext cx="837933" cy="369332"/>
          </a:xfrm>
          <a:prstGeom prst="rect">
            <a:avLst/>
          </a:prstGeom>
          <a:solidFill>
            <a:srgbClr val="FFFFFF"/>
          </a:solidFill>
        </p:spPr>
        <p:txBody>
          <a:bodyPr wrap="square" rtlCol="0">
            <a:spAutoFit/>
          </a:bodyPr>
          <a:lstStyle/>
          <a:p>
            <a:endParaRPr lang="en-US" dirty="0"/>
          </a:p>
        </p:txBody>
      </p:sp>
      <p:sp>
        <p:nvSpPr>
          <p:cNvPr id="17" name="TextBox 16"/>
          <p:cNvSpPr txBox="1"/>
          <p:nvPr/>
        </p:nvSpPr>
        <p:spPr>
          <a:xfrm>
            <a:off x="8699417" y="2590631"/>
            <a:ext cx="837933" cy="646331"/>
          </a:xfrm>
          <a:prstGeom prst="rect">
            <a:avLst/>
          </a:prstGeom>
          <a:solidFill>
            <a:srgbClr val="FFFFFF"/>
          </a:solidFill>
        </p:spPr>
        <p:txBody>
          <a:bodyPr wrap="square" rtlCol="0">
            <a:spAutoFit/>
          </a:bodyPr>
          <a:lstStyle/>
          <a:p>
            <a:endParaRPr lang="en-US" dirty="0"/>
          </a:p>
          <a:p>
            <a:endParaRPr lang="en-US" dirty="0"/>
          </a:p>
        </p:txBody>
      </p:sp>
    </p:spTree>
    <p:custDataLst>
      <p:tags r:id="rId1"/>
    </p:custDataLst>
    <p:extLst>
      <p:ext uri="{BB962C8B-B14F-4D97-AF65-F5344CB8AC3E}">
        <p14:creationId xmlns:p14="http://schemas.microsoft.com/office/powerpoint/2010/main" val="2050996669"/>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down)">
                                      <p:cBhvr>
                                        <p:cTn id="7" dur="500"/>
                                        <p:tgtEl>
                                          <p:spTgt spid="15">
                                            <p:graphicEl>
                                              <a:chart seriesIdx="2" categoryIdx="-4" bldStep="series"/>
                                            </p:graphicEl>
                                          </p:spTgt>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series"/>
        </p:bldSub>
      </p:bldGraphic>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36</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sp>
        <p:nvSpPr>
          <p:cNvPr id="4" name="TextBox 3"/>
          <p:cNvSpPr txBox="1"/>
          <p:nvPr/>
        </p:nvSpPr>
        <p:spPr>
          <a:xfrm>
            <a:off x="8335890" y="2966558"/>
            <a:ext cx="879231" cy="369332"/>
          </a:xfrm>
          <a:prstGeom prst="rect">
            <a:avLst/>
          </a:prstGeom>
          <a:solidFill>
            <a:srgbClr val="FFFFFF"/>
          </a:solidFill>
        </p:spPr>
        <p:txBody>
          <a:bodyPr wrap="square" rtlCol="0">
            <a:spAutoFit/>
          </a:bodyPr>
          <a:lstStyle/>
          <a:p>
            <a:r>
              <a:rPr lang="en-US" dirty="0"/>
              <a:t>          </a:t>
            </a:r>
          </a:p>
        </p:txBody>
      </p:sp>
      <p:sp>
        <p:nvSpPr>
          <p:cNvPr id="8" name="TextBox 7"/>
          <p:cNvSpPr txBox="1"/>
          <p:nvPr/>
        </p:nvSpPr>
        <p:spPr>
          <a:xfrm>
            <a:off x="8335890" y="2532802"/>
            <a:ext cx="879231" cy="369332"/>
          </a:xfrm>
          <a:prstGeom prst="rect">
            <a:avLst/>
          </a:prstGeom>
          <a:solidFill>
            <a:srgbClr val="FFFFFF"/>
          </a:solidFill>
        </p:spPr>
        <p:txBody>
          <a:bodyPr wrap="square" rtlCol="0">
            <a:spAutoFit/>
          </a:bodyPr>
          <a:lstStyle/>
          <a:p>
            <a:r>
              <a:rPr lang="en-US" dirty="0"/>
              <a:t>          </a:t>
            </a:r>
          </a:p>
        </p:txBody>
      </p:sp>
      <p:graphicFrame>
        <p:nvGraphicFramePr>
          <p:cNvPr id="10" name="Chart 9"/>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8653646" y="2902134"/>
            <a:ext cx="837933" cy="369332"/>
          </a:xfrm>
          <a:prstGeom prst="rect">
            <a:avLst/>
          </a:prstGeom>
          <a:solidFill>
            <a:srgbClr val="FFFFFF"/>
          </a:solidFill>
        </p:spPr>
        <p:txBody>
          <a:bodyPr wrap="square" rtlCol="0">
            <a:spAutoFit/>
          </a:bodyPr>
          <a:lstStyle/>
          <a:p>
            <a:endParaRPr lang="en-US" dirty="0"/>
          </a:p>
        </p:txBody>
      </p:sp>
      <p:sp>
        <p:nvSpPr>
          <p:cNvPr id="11" name="TextBox 10"/>
          <p:cNvSpPr txBox="1"/>
          <p:nvPr/>
        </p:nvSpPr>
        <p:spPr>
          <a:xfrm>
            <a:off x="8653646" y="2532802"/>
            <a:ext cx="837933" cy="369332"/>
          </a:xfrm>
          <a:prstGeom prst="rect">
            <a:avLst/>
          </a:prstGeom>
          <a:solidFill>
            <a:srgbClr val="FFFFFF"/>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005991888"/>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7" dur="500"/>
                                        <p:tgtEl>
                                          <p:spTgt spid="10">
                                            <p:graphicEl>
                                              <a:chart seriesIdx="0" categoryIdx="-4" bldStep="series"/>
                                            </p:graphicEl>
                                          </p:spTgt>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37</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38</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39</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extLst/>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A8D2-E973-423A-B9EF-04CB397244BC}"/>
              </a:ext>
            </a:extLst>
          </p:cNvPr>
          <p:cNvSpPr>
            <a:spLocks noGrp="1"/>
          </p:cNvSpPr>
          <p:nvPr>
            <p:ph type="title"/>
          </p:nvPr>
        </p:nvSpPr>
        <p:spPr/>
        <p:txBody>
          <a:bodyPr/>
          <a:lstStyle/>
          <a:p>
            <a:r>
              <a:rPr lang="en-US" dirty="0"/>
              <a:t>From Akamai to Facebook</a:t>
            </a:r>
          </a:p>
        </p:txBody>
      </p:sp>
      <p:sp>
        <p:nvSpPr>
          <p:cNvPr id="3" name="Content Placeholder 2">
            <a:extLst>
              <a:ext uri="{FF2B5EF4-FFF2-40B4-BE49-F238E27FC236}">
                <a16:creationId xmlns:a16="http://schemas.microsoft.com/office/drawing/2014/main" id="{64EAA836-306E-4C3B-9F4B-D9A92D06F6E9}"/>
              </a:ext>
            </a:extLst>
          </p:cNvPr>
          <p:cNvSpPr>
            <a:spLocks noGrp="1"/>
          </p:cNvSpPr>
          <p:nvPr>
            <p:ph idx="1"/>
          </p:nvPr>
        </p:nvSpPr>
        <p:spPr/>
        <p:txBody>
          <a:bodyPr/>
          <a:lstStyle/>
          <a:p>
            <a:r>
              <a:rPr lang="en-US" dirty="0"/>
              <a:t>Akamai is best for relatively stable web page layouts, where we can predict days in advance that certain images or advertisements will be popular in certain places.</a:t>
            </a:r>
          </a:p>
          <a:p>
            <a:endParaRPr lang="en-US" dirty="0"/>
          </a:p>
          <a:p>
            <a:r>
              <a:rPr lang="en-US" dirty="0"/>
              <a:t>Facebook is a big customer of Akamai, one of the largest!</a:t>
            </a:r>
          </a:p>
          <a:p>
            <a:endParaRPr lang="en-US" dirty="0"/>
          </a:p>
          <a:p>
            <a:r>
              <a:rPr lang="en-US" dirty="0"/>
              <a:t>But Facebook is so dynamic that the Akamai solution wasn’t (nearly) enough to provide their required performance levels.</a:t>
            </a:r>
          </a:p>
        </p:txBody>
      </p:sp>
      <p:sp>
        <p:nvSpPr>
          <p:cNvPr id="4" name="Footer Placeholder 3">
            <a:extLst>
              <a:ext uri="{FF2B5EF4-FFF2-40B4-BE49-F238E27FC236}">
                <a16:creationId xmlns:a16="http://schemas.microsoft.com/office/drawing/2014/main" id="{E153086A-5DA1-47F5-BAE9-3B946DC719F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110688B-30DE-4AFB-8BE0-7D9ECC121499}"/>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119481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CD44-1116-419C-ACFE-E7E820B269AA}"/>
              </a:ext>
            </a:extLst>
          </p:cNvPr>
          <p:cNvSpPr>
            <a:spLocks noGrp="1"/>
          </p:cNvSpPr>
          <p:nvPr>
            <p:ph type="title"/>
          </p:nvPr>
        </p:nvSpPr>
        <p:spPr/>
        <p:txBody>
          <a:bodyPr/>
          <a:lstStyle/>
          <a:p>
            <a:r>
              <a:rPr lang="en-US" dirty="0"/>
              <a:t>Remaining puzzles</a:t>
            </a:r>
          </a:p>
        </p:txBody>
      </p:sp>
      <p:sp>
        <p:nvSpPr>
          <p:cNvPr id="3" name="Content Placeholder 2">
            <a:extLst>
              <a:ext uri="{FF2B5EF4-FFF2-40B4-BE49-F238E27FC236}">
                <a16:creationId xmlns:a16="http://schemas.microsoft.com/office/drawing/2014/main" id="{1D481C64-658E-40F3-A1E8-46237E5931EF}"/>
              </a:ext>
            </a:extLst>
          </p:cNvPr>
          <p:cNvSpPr>
            <a:spLocks noGrp="1"/>
          </p:cNvSpPr>
          <p:nvPr>
            <p:ph idx="1"/>
          </p:nvPr>
        </p:nvSpPr>
        <p:spPr/>
        <p:txBody>
          <a:bodyPr/>
          <a:lstStyle/>
          <a:p>
            <a:r>
              <a:rPr lang="en-US" dirty="0"/>
              <a:t>An unexplored issue involves interactions between Facebook and Akamai.</a:t>
            </a:r>
          </a:p>
          <a:p>
            <a:endParaRPr lang="en-US" dirty="0"/>
          </a:p>
          <a:p>
            <a:r>
              <a:rPr lang="en-US" dirty="0"/>
              <a:t>When Akamai upgrades or something fails and must restart, accesses “pour in” that normally are absorbed in Akamai.  Like a massive rainstorm.</a:t>
            </a:r>
          </a:p>
          <a:p>
            <a:endParaRPr lang="en-US" dirty="0"/>
          </a:p>
          <a:p>
            <a:r>
              <a:rPr lang="en-US" dirty="0"/>
              <a:t>Facebook probably could develop a really good system for surge events, but when we worked with them, it wasn’t a priority.</a:t>
            </a:r>
          </a:p>
        </p:txBody>
      </p:sp>
      <p:sp>
        <p:nvSpPr>
          <p:cNvPr id="4" name="Footer Placeholder 3">
            <a:extLst>
              <a:ext uri="{FF2B5EF4-FFF2-40B4-BE49-F238E27FC236}">
                <a16:creationId xmlns:a16="http://schemas.microsoft.com/office/drawing/2014/main" id="{BF3D529C-FAE5-48BE-881B-B082EDA4EC3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C8DC21D-FB28-433A-987C-501263D576CE}"/>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116188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1692B-0FD7-44B8-9C19-4EDC48EF8CB1}"/>
              </a:ext>
            </a:extLst>
          </p:cNvPr>
          <p:cNvSpPr>
            <a:spLocks noGrp="1"/>
          </p:cNvSpPr>
          <p:nvPr>
            <p:ph type="title"/>
          </p:nvPr>
        </p:nvSpPr>
        <p:spPr/>
        <p:txBody>
          <a:bodyPr/>
          <a:lstStyle/>
          <a:p>
            <a:r>
              <a:rPr lang="en-US" dirty="0"/>
              <a:t>Sounds Boring, doesn’t it?</a:t>
            </a:r>
          </a:p>
        </p:txBody>
      </p:sp>
      <p:sp>
        <p:nvSpPr>
          <p:cNvPr id="6" name="Content Placeholder 5">
            <a:extLst>
              <a:ext uri="{FF2B5EF4-FFF2-40B4-BE49-F238E27FC236}">
                <a16:creationId xmlns:a16="http://schemas.microsoft.com/office/drawing/2014/main" id="{68A73A96-851A-4509-B1FD-0D675651A5B0}"/>
              </a:ext>
            </a:extLst>
          </p:cNvPr>
          <p:cNvSpPr>
            <a:spLocks noGrp="1"/>
          </p:cNvSpPr>
          <p:nvPr>
            <p:ph idx="1"/>
          </p:nvPr>
        </p:nvSpPr>
        <p:spPr/>
        <p:txBody>
          <a:bodyPr>
            <a:normAutofit/>
          </a:bodyPr>
          <a:lstStyle/>
          <a:p>
            <a:r>
              <a:rPr lang="en-US" dirty="0"/>
              <a:t>Those LRU and S4LRU curves looked nearly identical.  All of these cache pictures look kind of similar too.</a:t>
            </a:r>
          </a:p>
          <a:p>
            <a:r>
              <a:rPr lang="en-US" dirty="0"/>
              <a:t>If you </a:t>
            </a:r>
            <a:r>
              <a:rPr lang="en-US" dirty="0" smtClean="0"/>
              <a:t>looked </a:t>
            </a:r>
            <a:r>
              <a:rPr lang="en-US" dirty="0"/>
              <a:t>really closely, you </a:t>
            </a:r>
            <a:r>
              <a:rPr lang="en-US" dirty="0" smtClean="0"/>
              <a:t>saw that </a:t>
            </a:r>
            <a:r>
              <a:rPr lang="en-US" dirty="0"/>
              <a:t>S4LRU is only about 5% better than LRU (maybe 10% in some ranges).  Who cares?</a:t>
            </a:r>
          </a:p>
          <a:p>
            <a:r>
              <a:rPr lang="en-US" dirty="0"/>
              <a:t>In fact all of the different studies and projects that looked at caching gave a </a:t>
            </a:r>
            <a:r>
              <a:rPr lang="en-US" i="1" u="sng" dirty="0"/>
              <a:t>total</a:t>
            </a:r>
            <a:r>
              <a:rPr lang="en-US" dirty="0"/>
              <a:t> improvement of about 30% or 40% in terms of cache hit rates and speed of the actual solution (RIPQ, for example, lets Facebook use S4LRU, but also makes way better use of the hardware)</a:t>
            </a:r>
          </a:p>
        </p:txBody>
      </p:sp>
      <p:sp>
        <p:nvSpPr>
          <p:cNvPr id="3" name="Footer Placeholder 2">
            <a:extLst>
              <a:ext uri="{FF2B5EF4-FFF2-40B4-BE49-F238E27FC236}">
                <a16:creationId xmlns:a16="http://schemas.microsoft.com/office/drawing/2014/main" id="{06DDB5D2-8C26-42E5-9BE4-56D85528C44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1F8489E5-2CCC-4C87-922D-6FF967D87B7F}"/>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7" name="Picture 6">
            <a:extLst>
              <a:ext uri="{FF2B5EF4-FFF2-40B4-BE49-F238E27FC236}">
                <a16:creationId xmlns:a16="http://schemas.microsoft.com/office/drawing/2014/main" id="{E44EC03D-16CA-4DC1-A543-7C51FA00BF4D}"/>
              </a:ext>
            </a:extLst>
          </p:cNvPr>
          <p:cNvPicPr>
            <a:picLocks noChangeAspect="1"/>
          </p:cNvPicPr>
          <p:nvPr/>
        </p:nvPicPr>
        <p:blipFill>
          <a:blip r:embed="rId3"/>
          <a:stretch>
            <a:fillRect/>
          </a:stretch>
        </p:blipFill>
        <p:spPr>
          <a:xfrm>
            <a:off x="9152965" y="267571"/>
            <a:ext cx="2371042" cy="1831174"/>
          </a:xfrm>
          <a:prstGeom prst="rect">
            <a:avLst/>
          </a:prstGeom>
        </p:spPr>
      </p:pic>
    </p:spTree>
    <p:extLst>
      <p:ext uri="{BB962C8B-B14F-4D97-AF65-F5344CB8AC3E}">
        <p14:creationId xmlns:p14="http://schemas.microsoft.com/office/powerpoint/2010/main" val="3130889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1692B-0FD7-44B8-9C19-4EDC48EF8CB1}"/>
              </a:ext>
            </a:extLst>
          </p:cNvPr>
          <p:cNvSpPr>
            <a:spLocks noGrp="1"/>
          </p:cNvSpPr>
          <p:nvPr>
            <p:ph type="title"/>
          </p:nvPr>
        </p:nvSpPr>
        <p:spPr/>
        <p:txBody>
          <a:bodyPr/>
          <a:lstStyle/>
          <a:p>
            <a:r>
              <a:rPr lang="en-US" dirty="0"/>
              <a:t>Sounds Boring, doesn’t it?</a:t>
            </a:r>
          </a:p>
        </p:txBody>
      </p:sp>
      <p:sp>
        <p:nvSpPr>
          <p:cNvPr id="6" name="Content Placeholder 5">
            <a:extLst>
              <a:ext uri="{FF2B5EF4-FFF2-40B4-BE49-F238E27FC236}">
                <a16:creationId xmlns:a16="http://schemas.microsoft.com/office/drawing/2014/main" id="{68A73A96-851A-4509-B1FD-0D675651A5B0}"/>
              </a:ext>
            </a:extLst>
          </p:cNvPr>
          <p:cNvSpPr>
            <a:spLocks noGrp="1"/>
          </p:cNvSpPr>
          <p:nvPr>
            <p:ph idx="1"/>
          </p:nvPr>
        </p:nvSpPr>
        <p:spPr/>
        <p:txBody>
          <a:bodyPr>
            <a:normAutofit lnSpcReduction="10000"/>
          </a:bodyPr>
          <a:lstStyle/>
          <a:p>
            <a:endParaRPr lang="en-US" dirty="0"/>
          </a:p>
          <a:p>
            <a:r>
              <a:rPr lang="en-US" dirty="0" smtClean="0"/>
              <a:t>The real point: This is about actual money. </a:t>
            </a:r>
            <a:r>
              <a:rPr lang="en-US" dirty="0"/>
              <a:t>Facebook has to serve billions of photos and videos </a:t>
            </a:r>
            <a:r>
              <a:rPr lang="en-US" dirty="0" smtClean="0"/>
              <a:t>daily.  The cost of its system </a:t>
            </a:r>
            <a:r>
              <a:rPr lang="en-US" dirty="0"/>
              <a:t>is proportional to load.  </a:t>
            </a:r>
          </a:p>
          <a:p>
            <a:r>
              <a:rPr lang="en-US" dirty="0"/>
              <a:t>Switching to S4LRU reduces load by 5-10</a:t>
            </a:r>
            <a:r>
              <a:rPr lang="en-US" dirty="0" smtClean="0"/>
              <a:t>%, WAN collaboration by a further 10%</a:t>
            </a:r>
            <a:endParaRPr lang="en-US" dirty="0"/>
          </a:p>
          <a:p>
            <a:r>
              <a:rPr lang="en-US" dirty="0"/>
              <a:t>Improving the speed of the system allows Facebook to do more with less point of presence hardware</a:t>
            </a:r>
          </a:p>
          <a:p>
            <a:r>
              <a:rPr lang="en-US" dirty="0"/>
              <a:t>Bottom line: </a:t>
            </a:r>
            <a:r>
              <a:rPr lang="en-US" i="1" dirty="0"/>
              <a:t>Switching algorithms saved Facebook easily a billion dollars per year.  </a:t>
            </a:r>
            <a:r>
              <a:rPr lang="en-US" dirty="0"/>
              <a:t>The people who discovered this got huge bonuses.</a:t>
            </a:r>
          </a:p>
        </p:txBody>
      </p:sp>
      <p:sp>
        <p:nvSpPr>
          <p:cNvPr id="3" name="Footer Placeholder 2">
            <a:extLst>
              <a:ext uri="{FF2B5EF4-FFF2-40B4-BE49-F238E27FC236}">
                <a16:creationId xmlns:a16="http://schemas.microsoft.com/office/drawing/2014/main" id="{06DDB5D2-8C26-42E5-9BE4-56D85528C44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1F8489E5-2CCC-4C87-922D-6FF967D87B7F}"/>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7" name="Picture 6">
            <a:extLst>
              <a:ext uri="{FF2B5EF4-FFF2-40B4-BE49-F238E27FC236}">
                <a16:creationId xmlns:a16="http://schemas.microsoft.com/office/drawing/2014/main" id="{E44EC03D-16CA-4DC1-A543-7C51FA00BF4D}"/>
              </a:ext>
            </a:extLst>
          </p:cNvPr>
          <p:cNvPicPr>
            <a:picLocks noChangeAspect="1"/>
          </p:cNvPicPr>
          <p:nvPr/>
        </p:nvPicPr>
        <p:blipFill>
          <a:blip r:embed="rId3"/>
          <a:stretch>
            <a:fillRect/>
          </a:stretch>
        </p:blipFill>
        <p:spPr>
          <a:xfrm>
            <a:off x="8759686" y="267571"/>
            <a:ext cx="2764321" cy="2134906"/>
          </a:xfrm>
          <a:prstGeom prst="rect">
            <a:avLst/>
          </a:prstGeom>
        </p:spPr>
      </p:pic>
    </p:spTree>
    <p:extLst>
      <p:ext uri="{BB962C8B-B14F-4D97-AF65-F5344CB8AC3E}">
        <p14:creationId xmlns:p14="http://schemas.microsoft.com/office/powerpoint/2010/main" val="245659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Still unconvinced?</a:t>
            </a:r>
          </a:p>
        </p:txBody>
      </p:sp>
      <p:sp>
        <p:nvSpPr>
          <p:cNvPr id="3" name="Content Placeholder 2"/>
          <p:cNvSpPr>
            <a:spLocks noGrp="1"/>
          </p:cNvSpPr>
          <p:nvPr>
            <p:ph idx="1"/>
          </p:nvPr>
        </p:nvSpPr>
        <p:spPr>
          <a:xfrm>
            <a:off x="1024128" y="2444262"/>
            <a:ext cx="10786872" cy="3865098"/>
          </a:xfrm>
        </p:spPr>
        <p:txBody>
          <a:bodyPr>
            <a:normAutofit lnSpcReduction="10000"/>
          </a:bodyPr>
          <a:lstStyle/>
          <a:p>
            <a:r>
              <a:rPr lang="en-US" dirty="0"/>
              <a:t>Not everyone gets excited by huge computing infrastructures, but not everyone has to pay billion dollar rent checks.</a:t>
            </a:r>
          </a:p>
          <a:p>
            <a:endParaRPr lang="en-US" dirty="0"/>
          </a:p>
          <a:p>
            <a:r>
              <a:rPr lang="en-US" dirty="0"/>
              <a:t>Fortunately, modern cloud computing has “roles” for many kinds of people, and they do very diverse kinds of </a:t>
            </a:r>
            <a:r>
              <a:rPr lang="en-US" dirty="0" smtClean="0"/>
              <a:t>work.</a:t>
            </a:r>
          </a:p>
          <a:p>
            <a:endParaRPr lang="en-US" dirty="0"/>
          </a:p>
          <a:p>
            <a:r>
              <a:rPr lang="en-US" dirty="0" smtClean="0"/>
              <a:t>In </a:t>
            </a:r>
            <a:r>
              <a:rPr lang="en-US" dirty="0"/>
              <a:t>CS5412 we will definitely look hard at how things really work, but </a:t>
            </a:r>
            <a:r>
              <a:rPr lang="en-US" dirty="0" smtClean="0"/>
              <a:t>pick topics that often correspond to “cost/performance” tradeoffs.</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9536"/>
          <a:stretch/>
        </p:blipFill>
        <p:spPr>
          <a:xfrm>
            <a:off x="9821415" y="144674"/>
            <a:ext cx="2031836" cy="2040742"/>
          </a:xfrm>
          <a:prstGeom prst="rect">
            <a:avLst/>
          </a:prstGeom>
        </p:spPr>
      </p:pic>
    </p:spTree>
    <p:extLst>
      <p:ext uri="{BB962C8B-B14F-4D97-AF65-F5344CB8AC3E}">
        <p14:creationId xmlns:p14="http://schemas.microsoft.com/office/powerpoint/2010/main" val="3410707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p:txBody>
          <a:bodyPr>
            <a:normAutofit lnSpcReduction="10000"/>
          </a:bodyPr>
          <a:lstStyle/>
          <a:p>
            <a:r>
              <a:rPr lang="en-US" dirty="0"/>
              <a:t>At Facebook, cache and image I/O performance shapes the web browsing experience.  Optimizing this global system is a balancing act.</a:t>
            </a:r>
          </a:p>
          <a:p>
            <a:pPr lvl="1">
              <a:buFont typeface="Wingdings" panose="05000000000000000000" pitchFamily="2" charset="2"/>
              <a:buChar char="Ø"/>
            </a:pPr>
            <a:r>
              <a:rPr lang="en-US" dirty="0"/>
              <a:t> Issues include the nature of the content itself: some is more cacheable, some less.</a:t>
            </a:r>
          </a:p>
          <a:p>
            <a:pPr lvl="1">
              <a:buFont typeface="Wingdings" panose="05000000000000000000" pitchFamily="2" charset="2"/>
              <a:buChar char="Ø"/>
            </a:pPr>
            <a:r>
              <a:rPr lang="en-US" dirty="0"/>
              <a:t> Optimizing relative to the </a:t>
            </a:r>
            <a:r>
              <a:rPr lang="en-US" i="1" dirty="0"/>
              <a:t>actual</a:t>
            </a:r>
            <a:r>
              <a:rPr lang="en-US" dirty="0"/>
              <a:t> properties of the hardware is very important!</a:t>
            </a:r>
          </a:p>
          <a:p>
            <a:pPr lvl="1">
              <a:buFont typeface="Wingdings" panose="05000000000000000000" pitchFamily="2" charset="2"/>
              <a:buChar char="Ø"/>
            </a:pPr>
            <a:r>
              <a:rPr lang="en-US" dirty="0"/>
              <a:t> Sometimes your intuition deceives you.  Ken was surprised that collaborative caching </a:t>
            </a:r>
            <a:br>
              <a:rPr lang="en-US" dirty="0"/>
            </a:br>
            <a:r>
              <a:rPr lang="en-US" dirty="0"/>
              <a:t>  at geographic scale turns out to be a great idea.</a:t>
            </a:r>
          </a:p>
          <a:p>
            <a:pPr lvl="1">
              <a:buFont typeface="Wingdings" panose="05000000000000000000" pitchFamily="2" charset="2"/>
              <a:buChar char="Ø"/>
            </a:pPr>
            <a:r>
              <a:rPr lang="en-US" dirty="0"/>
              <a:t> Cost of the overall solution matters a lot too.  Facebook wants to keep its hardware        </a:t>
            </a:r>
            <a:br>
              <a:rPr lang="en-US" dirty="0"/>
            </a:br>
            <a:r>
              <a:rPr lang="en-US" dirty="0"/>
              <a:t>  working “usefully”</a:t>
            </a:r>
          </a:p>
          <a:p>
            <a:r>
              <a:rPr lang="en-US" dirty="0"/>
              <a:t>This story is very common in the cloud.  To work with cloud infrastructures at scale, we need to balance conceptual work with experiments</a:t>
            </a:r>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144200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Facebook’s Remarkable Speed</a:t>
            </a:r>
          </a:p>
        </p:txBody>
      </p:sp>
      <p:sp>
        <p:nvSpPr>
          <p:cNvPr id="3" name="Content Placeholder 2"/>
          <p:cNvSpPr>
            <a:spLocks noGrp="1"/>
          </p:cNvSpPr>
          <p:nvPr>
            <p:ph idx="1"/>
          </p:nvPr>
        </p:nvSpPr>
        <p:spPr/>
        <p:txBody>
          <a:bodyPr>
            <a:normAutofit fontScale="92500" lnSpcReduction="10000"/>
          </a:bodyPr>
          <a:lstStyle/>
          <a:p>
            <a:r>
              <a:rPr lang="en-US" dirty="0"/>
              <a:t>Think about the amazing performance of Facebook’s CDN …</a:t>
            </a:r>
          </a:p>
          <a:p>
            <a:pPr>
              <a:buFont typeface="Wingdings" panose="05000000000000000000" pitchFamily="2" charset="2"/>
              <a:buChar char="Ø"/>
            </a:pPr>
            <a:r>
              <a:rPr lang="en-US" dirty="0"/>
              <a:t>  You can scan up and down at will, and it renders </a:t>
            </a:r>
            <a:r>
              <a:rPr lang="en-US" b="1" dirty="0">
                <a:solidFill>
                  <a:srgbClr val="C00000"/>
                </a:solidFill>
              </a:rPr>
              <a:t>instantly</a:t>
            </a:r>
            <a:r>
              <a:rPr lang="en-US" dirty="0"/>
              <a:t>, at the perfect size</a:t>
            </a:r>
          </a:p>
          <a:p>
            <a:pPr>
              <a:buFont typeface="Wingdings" panose="05000000000000000000" pitchFamily="2" charset="2"/>
              <a:buChar char="Ø"/>
            </a:pPr>
            <a:r>
              <a:rPr lang="en-US" dirty="0"/>
              <a:t>  … or search for things, or click links, and </a:t>
            </a:r>
            <a:r>
              <a:rPr lang="en-US" b="1" dirty="0">
                <a:solidFill>
                  <a:srgbClr val="C00000"/>
                </a:solidFill>
              </a:rPr>
              <a:t>those render instantly too</a:t>
            </a:r>
            <a:r>
              <a:rPr lang="en-US" dirty="0"/>
              <a:t>!</a:t>
            </a:r>
          </a:p>
          <a:p>
            <a:pPr marL="0" indent="0">
              <a:buNone/>
            </a:pPr>
            <a:endParaRPr lang="en-US" dirty="0"/>
          </a:p>
          <a:p>
            <a:pPr marL="0" indent="0">
              <a:buNone/>
            </a:pPr>
            <a:r>
              <a:rPr lang="en-US" dirty="0"/>
              <a:t>How do they do it?</a:t>
            </a:r>
          </a:p>
          <a:p>
            <a:pPr>
              <a:buFont typeface="Wingdings" panose="05000000000000000000" pitchFamily="2" charset="2"/>
              <a:buChar char="Ø"/>
            </a:pPr>
            <a:r>
              <a:rPr lang="en-US" dirty="0"/>
              <a:t>  Today we will learn about Facebook’s global architecture, caching.</a:t>
            </a:r>
          </a:p>
          <a:p>
            <a:pPr>
              <a:buFont typeface="Wingdings" panose="05000000000000000000" pitchFamily="2" charset="2"/>
              <a:buChar char="Ø"/>
            </a:pPr>
            <a:r>
              <a:rPr lang="en-US" dirty="0"/>
              <a:t>  Haystack server, where all the data lives forever.</a:t>
            </a:r>
          </a:p>
          <a:p>
            <a:pPr>
              <a:buFont typeface="Wingdings" panose="05000000000000000000" pitchFamily="2" charset="2"/>
              <a:buChar char="Ø"/>
            </a:pPr>
            <a:r>
              <a:rPr lang="en-US" dirty="0"/>
              <a:t>  TAO, the graph representing its “knowledge” about social networks</a:t>
            </a:r>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p:cNvPicPr>
            <a:picLocks noChangeAspect="1"/>
          </p:cNvPicPr>
          <p:nvPr/>
        </p:nvPicPr>
        <p:blipFill>
          <a:blip r:embed="rId3"/>
          <a:stretch>
            <a:fillRect/>
          </a:stretch>
        </p:blipFill>
        <p:spPr>
          <a:xfrm>
            <a:off x="10487431" y="903886"/>
            <a:ext cx="1515208" cy="1134652"/>
          </a:xfrm>
          <a:prstGeom prst="rect">
            <a:avLst/>
          </a:prstGeom>
        </p:spPr>
      </p:pic>
    </p:spTree>
    <p:extLst>
      <p:ext uri="{BB962C8B-B14F-4D97-AF65-F5344CB8AC3E}">
        <p14:creationId xmlns:p14="http://schemas.microsoft.com/office/powerpoint/2010/main" val="169441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6</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012941" y="401806"/>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82140E-165B-47F5-B708-6700D33BE54D}"/>
              </a:ext>
            </a:extLst>
          </p:cNvPr>
          <p:cNvSpPr>
            <a:spLocks noGrp="1"/>
          </p:cNvSpPr>
          <p:nvPr>
            <p:ph type="title"/>
          </p:nvPr>
        </p:nvSpPr>
        <p:spPr/>
        <p:txBody>
          <a:bodyPr/>
          <a:lstStyle/>
          <a:p>
            <a:r>
              <a:rPr lang="en-US" dirty="0" err="1"/>
              <a:t>DataCenters</a:t>
            </a:r>
            <a:r>
              <a:rPr lang="en-US" dirty="0"/>
              <a:t> versus Points of Presence</a:t>
            </a:r>
          </a:p>
        </p:txBody>
      </p:sp>
      <p:sp>
        <p:nvSpPr>
          <p:cNvPr id="6" name="Content Placeholder 5">
            <a:extLst>
              <a:ext uri="{FF2B5EF4-FFF2-40B4-BE49-F238E27FC236}">
                <a16:creationId xmlns:a16="http://schemas.microsoft.com/office/drawing/2014/main" id="{0C529921-4CBA-4875-8AE5-4B3993349B6B}"/>
              </a:ext>
            </a:extLst>
          </p:cNvPr>
          <p:cNvSpPr>
            <a:spLocks noGrp="1"/>
          </p:cNvSpPr>
          <p:nvPr>
            <p:ph idx="1"/>
          </p:nvPr>
        </p:nvSpPr>
        <p:spPr/>
        <p:txBody>
          <a:bodyPr/>
          <a:lstStyle/>
          <a:p>
            <a:r>
              <a:rPr lang="en-US" dirty="0"/>
              <a:t>Facebook doesn’t really have a huge number of data centers that hold the main copies of things like image data and the social network graph</a:t>
            </a:r>
          </a:p>
          <a:p>
            <a:r>
              <a:rPr lang="en-US" dirty="0"/>
              <a:t>But it does have a very large number of smaller datacenters that do tasks like holding cached copies and computing “resized” versions</a:t>
            </a:r>
          </a:p>
          <a:p>
            <a:r>
              <a:rPr lang="en-US" dirty="0"/>
              <a:t>Called “points of presence”.  They are datacenters too, but just not as large, and not playing as broad a range of roles.</a:t>
            </a:r>
          </a:p>
        </p:txBody>
      </p:sp>
      <p:sp>
        <p:nvSpPr>
          <p:cNvPr id="3" name="Footer Placeholder 2">
            <a:extLst>
              <a:ext uri="{FF2B5EF4-FFF2-40B4-BE49-F238E27FC236}">
                <a16:creationId xmlns:a16="http://schemas.microsoft.com/office/drawing/2014/main" id="{929CA7EA-73BB-4FA0-A93B-E6FC46F81AD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C3343BF1-DFD5-40BB-BB18-0E9CA6B45C84}"/>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08827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1F64-B605-4B2A-A3DA-07A060BFC50B}"/>
              </a:ext>
            </a:extLst>
          </p:cNvPr>
          <p:cNvSpPr>
            <a:spLocks noGrp="1"/>
          </p:cNvSpPr>
          <p:nvPr>
            <p:ph type="title"/>
          </p:nvPr>
        </p:nvSpPr>
        <p:spPr/>
        <p:txBody>
          <a:bodyPr/>
          <a:lstStyle/>
          <a:p>
            <a:r>
              <a:rPr lang="en-US" dirty="0"/>
              <a:t>Largest US Data Centers as of 2014</a:t>
            </a:r>
          </a:p>
        </p:txBody>
      </p:sp>
      <p:sp>
        <p:nvSpPr>
          <p:cNvPr id="4" name="Footer Placeholder 3">
            <a:extLst>
              <a:ext uri="{FF2B5EF4-FFF2-40B4-BE49-F238E27FC236}">
                <a16:creationId xmlns:a16="http://schemas.microsoft.com/office/drawing/2014/main" id="{0FFECD94-8005-41EA-8492-92425B18F7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515B2E2-20F7-4AD2-999D-60199CF93E94}"/>
              </a:ext>
            </a:extLst>
          </p:cNvPr>
          <p:cNvSpPr>
            <a:spLocks noGrp="1"/>
          </p:cNvSpPr>
          <p:nvPr>
            <p:ph type="sldNum" sz="quarter" idx="12"/>
          </p:nvPr>
        </p:nvSpPr>
        <p:spPr/>
        <p:txBody>
          <a:bodyPr/>
          <a:lstStyle/>
          <a:p>
            <a:fld id="{3C974458-8A97-4835-BF79-1FB6D7856C21}" type="slidenum">
              <a:rPr lang="en-US" smtClean="0"/>
              <a:t>8</a:t>
            </a:fld>
            <a:endParaRPr lang="en-US"/>
          </a:p>
        </p:txBody>
      </p:sp>
      <p:pic>
        <p:nvPicPr>
          <p:cNvPr id="6" name="Picture 5">
            <a:extLst>
              <a:ext uri="{FF2B5EF4-FFF2-40B4-BE49-F238E27FC236}">
                <a16:creationId xmlns:a16="http://schemas.microsoft.com/office/drawing/2014/main" id="{0C5BC110-D0CE-4859-BE1C-B0C75F24ED55}"/>
              </a:ext>
            </a:extLst>
          </p:cNvPr>
          <p:cNvPicPr>
            <a:picLocks noChangeAspect="1"/>
          </p:cNvPicPr>
          <p:nvPr/>
        </p:nvPicPr>
        <p:blipFill>
          <a:blip r:embed="rId3"/>
          <a:stretch>
            <a:fillRect/>
          </a:stretch>
        </p:blipFill>
        <p:spPr>
          <a:xfrm>
            <a:off x="2748504" y="1794297"/>
            <a:ext cx="6806314" cy="4676407"/>
          </a:xfrm>
          <a:prstGeom prst="rect">
            <a:avLst/>
          </a:prstGeom>
        </p:spPr>
      </p:pic>
      <p:sp>
        <p:nvSpPr>
          <p:cNvPr id="7" name="Oval 6">
            <a:extLst>
              <a:ext uri="{FF2B5EF4-FFF2-40B4-BE49-F238E27FC236}">
                <a16:creationId xmlns:a16="http://schemas.microsoft.com/office/drawing/2014/main" id="{AC4D2443-E603-4882-B48C-DE4572D4657B}"/>
              </a:ext>
            </a:extLst>
          </p:cNvPr>
          <p:cNvSpPr/>
          <p:nvPr/>
        </p:nvSpPr>
        <p:spPr>
          <a:xfrm>
            <a:off x="4172989" y="4200939"/>
            <a:ext cx="274320" cy="2297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4D5764-3FD0-405E-8BAE-53E48C01BF41}"/>
              </a:ext>
            </a:extLst>
          </p:cNvPr>
          <p:cNvSpPr/>
          <p:nvPr/>
        </p:nvSpPr>
        <p:spPr>
          <a:xfrm>
            <a:off x="7197313" y="4200939"/>
            <a:ext cx="596348" cy="5300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49A2A3-8E43-42C5-9A8B-16BEFA9DC480}"/>
              </a:ext>
            </a:extLst>
          </p:cNvPr>
          <p:cNvSpPr/>
          <p:nvPr/>
        </p:nvSpPr>
        <p:spPr>
          <a:xfrm>
            <a:off x="7753905" y="3824510"/>
            <a:ext cx="596348" cy="5300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A687FC-0DC4-4E56-B4B1-20898E768CFA}"/>
              </a:ext>
            </a:extLst>
          </p:cNvPr>
          <p:cNvSpPr/>
          <p:nvPr/>
        </p:nvSpPr>
        <p:spPr>
          <a:xfrm>
            <a:off x="4075044" y="3167270"/>
            <a:ext cx="483704" cy="4943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76204" y="1911927"/>
            <a:ext cx="6591992" cy="369332"/>
          </a:xfrm>
          <a:prstGeom prst="rect">
            <a:avLst/>
          </a:prstGeom>
          <a:solidFill>
            <a:schemeClr val="tx2">
              <a:lumMod val="40000"/>
              <a:lumOff val="60000"/>
            </a:schemeClr>
          </a:solidFill>
        </p:spPr>
        <p:txBody>
          <a:bodyPr wrap="square" rtlCol="0">
            <a:spAutoFit/>
          </a:bodyPr>
          <a:lstStyle/>
          <a:p>
            <a:r>
              <a:rPr lang="en-US" b="1" dirty="0" smtClean="0"/>
              <a:t>Highlighting Facebook’s 4 main sites, where it hosts original photos</a:t>
            </a:r>
            <a:endParaRPr lang="en-US" b="1" dirty="0"/>
          </a:p>
        </p:txBody>
      </p:sp>
    </p:spTree>
    <p:extLst>
      <p:ext uri="{BB962C8B-B14F-4D97-AF65-F5344CB8AC3E}">
        <p14:creationId xmlns:p14="http://schemas.microsoft.com/office/powerpoint/2010/main" val="64199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smtClean="0"/>
              <a:t>Designed </a:t>
            </a:r>
            <a:r>
              <a:rPr lang="en-US" dirty="0"/>
              <a:t>to retrieve any object with a single seek and a single read. </a:t>
            </a:r>
            <a:r>
              <a:rPr lang="en-US" dirty="0" smtClean="0"/>
              <a:t>  Optimized for SSD (these have good transfer rates but are best for write-once, reread many loads, and have a long delay for starting a write).</a:t>
            </a:r>
            <a:endParaRPr lang="en-US" dirty="0"/>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1|7.1|16.7|24.8|7.8"/>
</p:tagLst>
</file>

<file path=ppt/tags/tag2.xml><?xml version="1.0" encoding="utf-8"?>
<p:tagLst xmlns:a="http://schemas.openxmlformats.org/drawingml/2006/main" xmlns:r="http://schemas.openxmlformats.org/officeDocument/2006/relationships" xmlns:p="http://schemas.openxmlformats.org/presentationml/2006/main">
  <p:tag name="TIMING" val="|14.1|7.1|16.7|24.8|7.8"/>
</p:tagLst>
</file>

<file path=ppt/tags/tag3.xml><?xml version="1.0" encoding="utf-8"?>
<p:tagLst xmlns:a="http://schemas.openxmlformats.org/drawingml/2006/main" xmlns:r="http://schemas.openxmlformats.org/officeDocument/2006/relationships" xmlns:p="http://schemas.openxmlformats.org/presentationml/2006/main">
  <p:tag name="TIMING" val="|13.7|5.5"/>
</p:tagLst>
</file>

<file path=ppt/tags/tag4.xml><?xml version="1.0" encoding="utf-8"?>
<p:tagLst xmlns:a="http://schemas.openxmlformats.org/drawingml/2006/main" xmlns:r="http://schemas.openxmlformats.org/officeDocument/2006/relationships" xmlns:p="http://schemas.openxmlformats.org/presentationml/2006/main">
  <p:tag name="TIMING" val="|1.5|0|0|0|0"/>
</p:tagLst>
</file>

<file path=ppt/tags/tag5.xml><?xml version="1.0" encoding="utf-8"?>
<p:tagLst xmlns:a="http://schemas.openxmlformats.org/drawingml/2006/main" xmlns:r="http://schemas.openxmlformats.org/officeDocument/2006/relationships" xmlns:p="http://schemas.openxmlformats.org/presentationml/2006/main">
  <p:tag name="TIMING" val="|1.5|0|0|0|0"/>
</p:tagLst>
</file>

<file path=ppt/tags/tag6.xml><?xml version="1.0" encoding="utf-8"?>
<p:tagLst xmlns:a="http://schemas.openxmlformats.org/drawingml/2006/main" xmlns:r="http://schemas.openxmlformats.org/officeDocument/2006/relationships" xmlns:p="http://schemas.openxmlformats.org/presentationml/2006/main">
  <p:tag name="TIMING" val="|1.5|0|0|0|0"/>
</p:tagLst>
</file>

<file path=ppt/tags/tag7.xml><?xml version="1.0" encoding="utf-8"?>
<p:tagLst xmlns:a="http://schemas.openxmlformats.org/drawingml/2006/main" xmlns:r="http://schemas.openxmlformats.org/officeDocument/2006/relationships" xmlns:p="http://schemas.openxmlformats.org/presentationml/2006/main">
  <p:tag name="TIMING" val="|1.5|0|0|0|0"/>
</p:tagLst>
</file>

<file path=ppt/tags/tag8.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1755</TotalTime>
  <Words>3412</Words>
  <Application>Microsoft Office PowerPoint</Application>
  <PresentationFormat>Widescreen</PresentationFormat>
  <Paragraphs>430</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Helvetica Neue Medium</vt:lpstr>
      <vt:lpstr>华文仿宋</vt:lpstr>
      <vt:lpstr>Tw Cen MT</vt:lpstr>
      <vt:lpstr>Tw Cen MT Condensed</vt:lpstr>
      <vt:lpstr>Wingdings</vt:lpstr>
      <vt:lpstr>Wingdings 3</vt:lpstr>
      <vt:lpstr>Integral</vt:lpstr>
      <vt:lpstr>CS 5412:  Facebook’s Photo and Image  “Content Delivery” System</vt:lpstr>
      <vt:lpstr>Concept: A Content Delivery Network</vt:lpstr>
      <vt:lpstr>Origin of the CDN concept</vt:lpstr>
      <vt:lpstr>From Akamai to Facebook</vt:lpstr>
      <vt:lpstr>Facebook’s Remarkable Speed</vt:lpstr>
      <vt:lpstr>… the data is just “Blobs”</vt:lpstr>
      <vt:lpstr>DataCenters versus Points of Presence</vt:lpstr>
      <vt:lpstr>Largest US Data Centers as of 2014</vt:lpstr>
      <vt:lpstr>Haystack</vt:lpstr>
      <vt:lpstr>Importance of caching</vt:lpstr>
      <vt:lpstr>PowerPoint Presentation</vt:lpstr>
      <vt:lpstr>PowerPoint Presentation</vt:lpstr>
      <vt:lpstr>PowerPoint Presentation</vt:lpstr>
      <vt:lpstr>Architectural detail (Complex) Dark Gray: We instrumented it Pale Gray: We can figure out its behavior</vt:lpstr>
      <vt:lpstr>Akamai puzzle</vt:lpstr>
      <vt:lpstr>Architectural detail (Complex)</vt:lpstr>
      <vt:lpstr>Blob-Serving Stack (Again)</vt:lpstr>
      <vt:lpstr>What we Observed</vt:lpstr>
      <vt:lpstr>Caches see “circadian” Patterns</vt:lpstr>
      <vt:lpstr>Different caches have slightly different popularity distributions</vt:lpstr>
      <vt:lpstr>Photo cacheability by popularity</vt:lpstr>
      <vt:lpstr>Larger Caches are better, but any realistic size is still far from ideal</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Architecture (Restricted Insertion Priority Queue)</vt:lpstr>
      <vt:lpstr>RIPQ Architecture (Restricted Insertion Priority Queue)</vt:lpstr>
      <vt:lpstr>RIPQ: Key Innovations</vt:lpstr>
      <vt:lpstr>RIPQ Needs Small Number of Insertion Points</vt:lpstr>
      <vt:lpstr>RIPQ Needs Small Number of Insertion Points</vt:lpstr>
      <vt:lpstr>RIPQ Needs Small Number of Insertion Points</vt:lpstr>
      <vt:lpstr>RIPQ Has High Fidelity</vt:lpstr>
      <vt:lpstr>RIPQ Has High Fidelity</vt:lpstr>
      <vt:lpstr>RIPQ Has High Fidelity</vt:lpstr>
      <vt:lpstr>RIPQ Has High Fidelity</vt:lpstr>
      <vt:lpstr>RIPQ Has High Throughput</vt:lpstr>
      <vt:lpstr>Remaining puzzles</vt:lpstr>
      <vt:lpstr>Sounds Boring, doesn’t it?</vt:lpstr>
      <vt:lpstr>Sounds Boring, doesn’t it?</vt:lpstr>
      <vt:lpstr>Still unconvinced?</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75</cp:revision>
  <dcterms:created xsi:type="dcterms:W3CDTF">2017-12-19T18:11:25Z</dcterms:created>
  <dcterms:modified xsi:type="dcterms:W3CDTF">2018-03-09T18:25:26Z</dcterms:modified>
</cp:coreProperties>
</file>