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03" r:id="rId3"/>
    <p:sldId id="304" r:id="rId4"/>
    <p:sldId id="305" r:id="rId5"/>
    <p:sldId id="257" r:id="rId6"/>
    <p:sldId id="258" r:id="rId7"/>
    <p:sldId id="259" r:id="rId8"/>
    <p:sldId id="260" r:id="rId9"/>
    <p:sldId id="261" r:id="rId10"/>
    <p:sldId id="262" r:id="rId11"/>
    <p:sldId id="306" r:id="rId12"/>
    <p:sldId id="308" r:id="rId13"/>
    <p:sldId id="310"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3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04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7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Hadoop is for batch processing. HDFS is designed more for batch processing rather than interactive use by users. The emphasis is on high throughput of data access rather than low latency of data access. </a:t>
            </a:r>
          </a:p>
        </p:txBody>
      </p:sp>
    </p:spTree>
    <p:extLst>
      <p:ext uri="{BB962C8B-B14F-4D97-AF65-F5344CB8AC3E}">
        <p14:creationId xmlns:p14="http://schemas.microsoft.com/office/powerpoint/2010/main" val="28994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08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14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sz="1100" dirty="0">
              <a:ea typeface="Arial"/>
              <a:cs typeface="Arial"/>
              <a:sym typeface="Arial"/>
            </a:endParaRP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1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4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15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10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41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84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4" name="Shape 2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75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64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91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10" name="Shape 3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722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191842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52118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6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19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206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336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Analogous to data node of HDFS</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323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74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374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412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402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954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52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74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4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320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rgbClr val="000000"/>
                </a:solidFill>
                <a:highlight>
                  <a:srgbClr val="FFFFFF"/>
                </a:highlight>
                <a:ea typeface="Arial"/>
                <a:cs typeface="Arial"/>
                <a:sym typeface="Arial"/>
              </a:rPr>
              <a:t>There is a special HBase Catalog table called the META table, which holds the location of the regions in the cluster. </a:t>
            </a:r>
            <a:r>
              <a:rPr lang="en-US" sz="1100" dirty="0" err="1">
                <a:solidFill>
                  <a:srgbClr val="000000"/>
                </a:solidFill>
                <a:highlight>
                  <a:srgbClr val="FFFFFF"/>
                </a:highlight>
                <a:ea typeface="Arial"/>
                <a:cs typeface="Arial"/>
                <a:sym typeface="Arial"/>
              </a:rPr>
              <a:t>ZooKeeper</a:t>
            </a:r>
            <a:r>
              <a:rPr lang="en-US" sz="1100" dirty="0">
                <a:solidFill>
                  <a:srgbClr val="000000"/>
                </a:solidFill>
                <a:highlight>
                  <a:srgbClr val="FFFFFF"/>
                </a:highlight>
                <a:ea typeface="Arial"/>
                <a:cs typeface="Arial"/>
                <a:sym typeface="Arial"/>
              </a:rPr>
              <a:t> stores the location of the META table.</a:t>
            </a:r>
          </a:p>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065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03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80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86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7" name="Shape 3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594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906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177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3" name="Shape 4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875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1" name="Shape 4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9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87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332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39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55" name="Shape 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646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96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93" name="Shape 4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1783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040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09" name="Shape 5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563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17" name="Shape 5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921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816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69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1" name="Shape 5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87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0892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726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700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17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1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36" name="Shape 6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226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44" name="Shape 6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57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83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7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4/19/2018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4/19/2018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4/19/2018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717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4/19/2018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4/19/2018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4/19/2018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4/19/2018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4/19/2018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4/19/2018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4/19/2018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4/19/2018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4/19/2018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Arial"/>
                <a:ea typeface="Arial"/>
                <a:cs typeface="Arial"/>
                <a:sym typeface="Arial"/>
              </a:rPr>
              <a:t>Big Data Systems</a:t>
            </a:r>
            <a:endParaRPr dirty="0">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a:solidFill>
                  <a:srgbClr val="C00000"/>
                </a:solidFill>
                <a:latin typeface="Arial"/>
                <a:ea typeface="Arial"/>
                <a:cs typeface="Arial"/>
                <a:sym typeface="Arial"/>
              </a:rPr>
              <a:t>Ken Birman &amp; Kishore Pusuku</a:t>
            </a:r>
            <a:r>
              <a:rPr lang="en-US">
                <a:latin typeface="Arial"/>
                <a:ea typeface="Arial"/>
                <a:cs typeface="Arial"/>
                <a:sym typeface="Arial"/>
              </a:rPr>
              <a:t>ri, </a:t>
            </a:r>
            <a:r>
              <a:rPr lang="en-US" sz="2400" i="0" u="none" strike="noStrike" cap="none">
                <a:solidFill>
                  <a:srgbClr val="C00000"/>
                </a:solidFill>
                <a:latin typeface="Arial"/>
                <a:ea typeface="Arial"/>
                <a:cs typeface="Arial"/>
                <a:sym typeface="Arial"/>
              </a:rPr>
              <a:t>Spring 2018</a:t>
            </a:r>
            <a:endParaRPr>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HTTP://WWW.CS.CORNELL.EDU/COURSES/CS5412/2018SP</a:t>
            </a:r>
            <a:endParaRPr>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extLst>
      <p:ext uri="{BB962C8B-B14F-4D97-AF65-F5344CB8AC3E}">
        <p14:creationId xmlns:p14="http://schemas.microsoft.com/office/powerpoint/2010/main" val="25395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 Typical Big Data System</a:t>
            </a:r>
            <a:endParaRPr sz="5000" i="0" u="none" strike="noStrike" cap="none" dirty="0">
              <a:solidFill>
                <a:srgbClr val="C00000"/>
              </a:solidFill>
              <a:latin typeface="Arial"/>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10</a:t>
            </a:fld>
            <a:endParaRPr sz="1000" b="0" i="0" u="none" strike="noStrike" cap="none">
              <a:solidFill>
                <a:srgbClr val="0C0C0C"/>
              </a:solidFill>
              <a:latin typeface="Questrial"/>
              <a:ea typeface="Questrial"/>
              <a:cs typeface="Questrial"/>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t>Data Storage (File Systems, Database, etc.)</a:t>
            </a:r>
            <a:endParaRPr sz="2200"/>
          </a:p>
          <a:p>
            <a:pPr marL="0" lvl="0" indent="0">
              <a:spcBef>
                <a:spcPts val="0"/>
              </a:spcBef>
              <a:spcAft>
                <a:spcPts val="0"/>
              </a:spcAft>
              <a:buNone/>
            </a:pPr>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Resource Manager (Workload Manager, Task Scheduler, etc.)</a:t>
            </a:r>
            <a:endParaRPr sz="2200"/>
          </a:p>
          <a:p>
            <a:pPr marL="0" lvl="0" indent="0" rtl="0">
              <a:spcBef>
                <a:spcPts val="0"/>
              </a:spcBef>
              <a:spcAft>
                <a:spcPts val="0"/>
              </a:spcAft>
              <a:buNone/>
            </a:pPr>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Batch Processing</a:t>
            </a:r>
            <a:endParaRPr sz="2000"/>
          </a:p>
          <a:p>
            <a:pPr marL="0" lvl="0" indent="0" rtl="0">
              <a:spcBef>
                <a:spcPts val="0"/>
              </a:spcBef>
              <a:spcAft>
                <a:spcPts val="0"/>
              </a:spcAft>
              <a:buNone/>
            </a:pPr>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Analytical SQL</a:t>
            </a:r>
            <a:endParaRPr sz="2000"/>
          </a:p>
          <a:p>
            <a:pPr marL="0" lvl="0" indent="0" rtl="0">
              <a:spcBef>
                <a:spcPts val="0"/>
              </a:spcBef>
              <a:spcAft>
                <a:spcPts val="0"/>
              </a:spcAft>
              <a:buNone/>
            </a:pPr>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Stream Processing</a:t>
            </a:r>
            <a:endParaRPr sz="2000"/>
          </a:p>
          <a:p>
            <a:pPr marL="0" lvl="0" indent="0" rtl="0">
              <a:spcBef>
                <a:spcPts val="0"/>
              </a:spcBef>
              <a:spcAft>
                <a:spcPts val="0"/>
              </a:spcAft>
              <a:buNone/>
            </a:pPr>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Machine Learning</a:t>
            </a:r>
            <a:endParaRPr sz="2000"/>
          </a:p>
          <a:p>
            <a:pPr marL="0" lvl="0" indent="0" rtl="0">
              <a:spcBef>
                <a:spcPts val="0"/>
              </a:spcBef>
              <a:spcAft>
                <a:spcPts val="0"/>
              </a:spcAft>
              <a:buNone/>
            </a:pPr>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Ingestion Systems</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Popular BigData Systems: </a:t>
            </a:r>
            <a:r>
              <a:rPr lang="en-US" sz="2400">
                <a:solidFill>
                  <a:srgbClr val="FF0000"/>
                </a:solidFill>
              </a:rPr>
              <a:t>Apache Hadoop, Apache Spark</a:t>
            </a:r>
            <a:endParaRPr sz="2400">
              <a:solidFill>
                <a:srgbClr val="FF0000"/>
              </a:solidFill>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spTree>
    <p:extLst>
      <p:ext uri="{BB962C8B-B14F-4D97-AF65-F5344CB8AC3E}">
        <p14:creationId xmlns:p14="http://schemas.microsoft.com/office/powerpoint/2010/main" val="1257666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37433" y="478212"/>
            <a:ext cx="10786800" cy="585456"/>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Apache Hadoop Ecosystem</a:t>
            </a:r>
            <a:endParaRPr dirty="0">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11</a:t>
            </a:fld>
            <a:endParaRPr>
              <a:solidFill>
                <a:srgbClr val="0C0C0C"/>
              </a:solidFill>
              <a:latin typeface="Questrial"/>
              <a:ea typeface="Questrial"/>
              <a:cs typeface="Questrial"/>
              <a:sym typeface="Questrial"/>
            </a:endParaRPr>
          </a:p>
        </p:txBody>
      </p:sp>
      <p:sp>
        <p:nvSpPr>
          <p:cNvPr id="214" name="Shape 214"/>
          <p:cNvSpPr/>
          <p:nvPr/>
        </p:nvSpPr>
        <p:spPr>
          <a:xfrm>
            <a:off x="950980" y="4102525"/>
            <a:ext cx="6358800" cy="12432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a:p>
        </p:txBody>
      </p:sp>
      <p:sp>
        <p:nvSpPr>
          <p:cNvPr id="215" name="Shape 215"/>
          <p:cNvSpPr/>
          <p:nvPr/>
        </p:nvSpPr>
        <p:spPr>
          <a:xfrm>
            <a:off x="1289504" y="2871488"/>
            <a:ext cx="3564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200" dirty="0"/>
          </a:p>
          <a:p>
            <a:pPr algn="ctr"/>
            <a:r>
              <a:rPr lang="en-US" sz="2200" dirty="0"/>
              <a:t>Yet Another Resource </a:t>
            </a:r>
            <a:r>
              <a:rPr lang="en-US" sz="2200" dirty="0">
                <a:solidFill>
                  <a:schemeClr val="dk1"/>
                </a:solidFill>
              </a:rPr>
              <a:t>Negotiator</a:t>
            </a:r>
            <a:r>
              <a:rPr lang="en-US" sz="2200" dirty="0"/>
              <a:t> (YARN)</a:t>
            </a:r>
            <a:endParaRPr sz="2200" dirty="0"/>
          </a:p>
          <a:p>
            <a:endParaRPr dirty="0"/>
          </a:p>
        </p:txBody>
      </p:sp>
      <p:sp>
        <p:nvSpPr>
          <p:cNvPr id="216" name="Shape 216"/>
          <p:cNvSpPr/>
          <p:nvPr/>
        </p:nvSpPr>
        <p:spPr>
          <a:xfrm>
            <a:off x="950980" y="1607449"/>
            <a:ext cx="1458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Map Reduce</a:t>
            </a:r>
            <a:endParaRPr sz="2000"/>
          </a:p>
          <a:p>
            <a:endParaRPr/>
          </a:p>
        </p:txBody>
      </p:sp>
      <p:sp>
        <p:nvSpPr>
          <p:cNvPr id="217" name="Shape 217"/>
          <p:cNvSpPr/>
          <p:nvPr/>
        </p:nvSpPr>
        <p:spPr>
          <a:xfrm>
            <a:off x="2584900" y="1640475"/>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Hive</a:t>
            </a:r>
            <a:endParaRPr sz="2000"/>
          </a:p>
          <a:p>
            <a:endParaRPr/>
          </a:p>
        </p:txBody>
      </p:sp>
      <p:sp>
        <p:nvSpPr>
          <p:cNvPr id="218" name="Shape 218"/>
          <p:cNvSpPr/>
          <p:nvPr/>
        </p:nvSpPr>
        <p:spPr>
          <a:xfrm>
            <a:off x="6835905" y="1607437"/>
            <a:ext cx="1587300" cy="862800"/>
          </a:xfrm>
          <a:prstGeom prst="roundRect">
            <a:avLst>
              <a:gd name="adj" fmla="val 16667"/>
            </a:avLst>
          </a:prstGeom>
          <a:solidFill>
            <a:srgbClr val="A4C2F4"/>
          </a:solidFill>
          <a:ln w="762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Stream</a:t>
            </a:r>
            <a:endParaRPr sz="2000" dirty="0"/>
          </a:p>
          <a:p>
            <a:endParaRPr dirty="0"/>
          </a:p>
        </p:txBody>
      </p:sp>
      <p:sp>
        <p:nvSpPr>
          <p:cNvPr id="219" name="Shape 219"/>
          <p:cNvSpPr/>
          <p:nvPr/>
        </p:nvSpPr>
        <p:spPr>
          <a:xfrm>
            <a:off x="4941055" y="1640463"/>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a:t>Other Applications</a:t>
            </a:r>
            <a:endParaRPr/>
          </a:p>
          <a:p>
            <a:endParaRPr/>
          </a:p>
        </p:txBody>
      </p:sp>
      <p:sp>
        <p:nvSpPr>
          <p:cNvPr id="220" name="Shape 220"/>
          <p:cNvSpPr/>
          <p:nvPr/>
        </p:nvSpPr>
        <p:spPr>
          <a:xfrm>
            <a:off x="9099733" y="3755045"/>
            <a:ext cx="1737600" cy="2447100"/>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000" dirty="0"/>
              <a:t>Data Ingest Systems</a:t>
            </a:r>
            <a:endParaRPr sz="2000" dirty="0"/>
          </a:p>
          <a:p>
            <a:pPr algn="ctr"/>
            <a:r>
              <a:rPr lang="en-US" sz="2000" dirty="0"/>
              <a:t>e.g., Apache Kafka, Flume, </a:t>
            </a:r>
            <a:r>
              <a:rPr lang="en-US" sz="2000" dirty="0" err="1"/>
              <a:t>etc</a:t>
            </a:r>
            <a:endParaRPr sz="2000" dirty="0"/>
          </a:p>
          <a:p>
            <a:endParaRPr sz="2200" dirty="0">
              <a:latin typeface="Questrial"/>
              <a:ea typeface="Questrial"/>
              <a:cs typeface="Questrial"/>
              <a:sym typeface="Questrial"/>
            </a:endParaRPr>
          </a:p>
        </p:txBody>
      </p:sp>
      <p:sp>
        <p:nvSpPr>
          <p:cNvPr id="221" name="Shape 221"/>
          <p:cNvSpPr/>
          <p:nvPr/>
        </p:nvSpPr>
        <p:spPr>
          <a:xfrm>
            <a:off x="1531280" y="4293528"/>
            <a:ext cx="5155624" cy="448785"/>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NoSQL Database (HBase)</a:t>
            </a:r>
            <a:endParaRPr sz="2000" dirty="0"/>
          </a:p>
          <a:p>
            <a:endParaRPr dirty="0"/>
          </a:p>
        </p:txBody>
      </p:sp>
      <p:sp>
        <p:nvSpPr>
          <p:cNvPr id="222" name="Shape 222"/>
          <p:cNvSpPr/>
          <p:nvPr/>
        </p:nvSpPr>
        <p:spPr>
          <a:xfrm>
            <a:off x="1369029" y="4717913"/>
            <a:ext cx="5466875" cy="521363"/>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Distributed File System (HDFS)</a:t>
            </a:r>
            <a:endParaRPr sz="2000" dirty="0"/>
          </a:p>
          <a:p>
            <a:endParaRPr dirty="0"/>
          </a:p>
        </p:txBody>
      </p:sp>
      <p:sp>
        <p:nvSpPr>
          <p:cNvPr id="223" name="Shape 223"/>
          <p:cNvSpPr/>
          <p:nvPr/>
        </p:nvSpPr>
        <p:spPr>
          <a:xfrm>
            <a:off x="3734025" y="1640475"/>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Pig</a:t>
            </a:r>
            <a:endParaRPr sz="2000"/>
          </a:p>
          <a:p>
            <a:endParaRPr/>
          </a:p>
        </p:txBody>
      </p:sp>
      <p:cxnSp>
        <p:nvCxnSpPr>
          <p:cNvPr id="225" name="Shape 225"/>
          <p:cNvCxnSpPr/>
          <p:nvPr/>
        </p:nvCxnSpPr>
        <p:spPr>
          <a:xfrm flipH="1">
            <a:off x="825704" y="1487775"/>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226" name="Shape 226"/>
          <p:cNvCxnSpPr/>
          <p:nvPr/>
        </p:nvCxnSpPr>
        <p:spPr>
          <a:xfrm rot="10800000" flipH="1">
            <a:off x="900255" y="5458950"/>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227" name="Shape 227"/>
          <p:cNvCxnSpPr/>
          <p:nvPr/>
        </p:nvCxnSpPr>
        <p:spPr>
          <a:xfrm>
            <a:off x="867429" y="1487775"/>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228" name="Shape 228"/>
          <p:cNvCxnSpPr/>
          <p:nvPr/>
        </p:nvCxnSpPr>
        <p:spPr>
          <a:xfrm>
            <a:off x="6635681" y="1540075"/>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229" name="Shape 229"/>
          <p:cNvCxnSpPr/>
          <p:nvPr/>
        </p:nvCxnSpPr>
        <p:spPr>
          <a:xfrm>
            <a:off x="5149104" y="2680475"/>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230" name="Shape 230"/>
          <p:cNvCxnSpPr/>
          <p:nvPr/>
        </p:nvCxnSpPr>
        <p:spPr>
          <a:xfrm>
            <a:off x="5187418" y="2655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1" name="Shape 231"/>
          <p:cNvCxnSpPr/>
          <p:nvPr/>
        </p:nvCxnSpPr>
        <p:spPr>
          <a:xfrm>
            <a:off x="5149104" y="3816949"/>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232" name="Shape 232"/>
          <p:cNvCxnSpPr/>
          <p:nvPr/>
        </p:nvCxnSpPr>
        <p:spPr>
          <a:xfrm>
            <a:off x="7408043" y="409565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3" name="Shape 233"/>
          <p:cNvCxnSpPr/>
          <p:nvPr/>
        </p:nvCxnSpPr>
        <p:spPr>
          <a:xfrm flipH="1">
            <a:off x="4881105" y="2544949"/>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25" name="Line 2">
            <a:extLst>
              <a:ext uri="{FF2B5EF4-FFF2-40B4-BE49-F238E27FC236}">
                <a16:creationId xmlns:a16="http://schemas.microsoft.com/office/drawing/2014/main" id="{4324F6B8-7AF4-474A-83C6-951038B92EE5}"/>
              </a:ext>
            </a:extLst>
          </p:cNvPr>
          <p:cNvSpPr/>
          <p:nvPr/>
        </p:nvSpPr>
        <p:spPr>
          <a:xfrm>
            <a:off x="598985" y="11820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2400" dirty="0"/>
          </a:p>
        </p:txBody>
      </p:sp>
      <p:sp>
        <p:nvSpPr>
          <p:cNvPr id="26" name="Shape 221">
            <a:extLst>
              <a:ext uri="{FF2B5EF4-FFF2-40B4-BE49-F238E27FC236}">
                <a16:creationId xmlns:a16="http://schemas.microsoft.com/office/drawing/2014/main" id="{4CD9F70B-E59E-42A2-BED9-17174601A892}"/>
              </a:ext>
            </a:extLst>
          </p:cNvPr>
          <p:cNvSpPr/>
          <p:nvPr/>
        </p:nvSpPr>
        <p:spPr>
          <a:xfrm>
            <a:off x="801426" y="5710266"/>
            <a:ext cx="6745233" cy="622463"/>
          </a:xfrm>
          <a:prstGeom prst="roundRect">
            <a:avLst>
              <a:gd name="adj" fmla="val 16667"/>
            </a:avLst>
          </a:prstGeom>
          <a:solidFill>
            <a:schemeClr val="tx2">
              <a:lumMod val="60000"/>
              <a:lumOff val="40000"/>
              <a:alpha val="99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133" dirty="0"/>
              <a:t>Cluster</a:t>
            </a:r>
            <a:endParaRPr sz="2133" dirty="0"/>
          </a:p>
          <a:p>
            <a:endParaRPr dirty="0"/>
          </a:p>
        </p:txBody>
      </p:sp>
      <p:pic>
        <p:nvPicPr>
          <p:cNvPr id="4" name="Picture 3">
            <a:extLst>
              <a:ext uri="{FF2B5EF4-FFF2-40B4-BE49-F238E27FC236}">
                <a16:creationId xmlns:a16="http://schemas.microsoft.com/office/drawing/2014/main" id="{5EC6208F-00A6-4C4B-B6FE-EFE81FFD96CA}"/>
              </a:ext>
            </a:extLst>
          </p:cNvPr>
          <p:cNvPicPr>
            <a:picLocks noChangeAspect="1"/>
          </p:cNvPicPr>
          <p:nvPr/>
        </p:nvPicPr>
        <p:blipFill>
          <a:blip r:embed="rId3"/>
          <a:stretch>
            <a:fillRect/>
          </a:stretch>
        </p:blipFill>
        <p:spPr>
          <a:xfrm flipH="1">
            <a:off x="9538029" y="1640648"/>
            <a:ext cx="1389240" cy="1039825"/>
          </a:xfrm>
          <a:prstGeom prst="rect">
            <a:avLst/>
          </a:prstGeom>
        </p:spPr>
      </p:pic>
    </p:spTree>
    <p:extLst>
      <p:ext uri="{BB962C8B-B14F-4D97-AF65-F5344CB8AC3E}">
        <p14:creationId xmlns:p14="http://schemas.microsoft.com/office/powerpoint/2010/main" val="23686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p:txBody>
          <a:bodyPr/>
          <a:lstStyle/>
          <a:p>
            <a:r>
              <a:rPr lang="en-US" smtClean="0">
                <a:sym typeface="Arial"/>
              </a:rPr>
              <a:t>Hadoop Ecosystem</a:t>
            </a:r>
            <a:endParaRPr lang="en-US" dirty="0">
              <a:sym typeface="Arial"/>
            </a:endParaRPr>
          </a:p>
        </p:txBody>
      </p:sp>
      <p:sp>
        <p:nvSpPr>
          <p:cNvPr id="213" name="Shape 213"/>
          <p:cNvSpPr txBox="1">
            <a:spLocks noGrp="1"/>
          </p:cNvSpPr>
          <p:nvPr>
            <p:ph type="sldNum" sz="quarter" idx="12"/>
          </p:nvPr>
        </p:nvSpPr>
        <p:spPr/>
        <p:txBody>
          <a:bodyPr/>
          <a:lstStyle/>
          <a:p>
            <a:fld id="{00000000-1234-1234-1234-123412341234}" type="slidenum">
              <a:rPr lang="en-US" smtClean="0">
                <a:sym typeface="Questrial"/>
              </a:rPr>
              <a:pPr/>
              <a:t>12</a:t>
            </a:fld>
            <a:endParaRPr lang="en-US">
              <a:sym typeface="Questrial"/>
            </a:endParaRPr>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1820948" y="2662056"/>
            <a:ext cx="8126432" cy="2799827"/>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b="1" dirty="0">
                <a:solidFill>
                  <a:srgbClr val="0070C0"/>
                </a:solidFill>
              </a:rPr>
              <a:t>HDFS, HBase</a:t>
            </a:r>
          </a:p>
          <a:p>
            <a:pPr>
              <a:lnSpc>
                <a:spcPct val="100000"/>
              </a:lnSpc>
              <a:spcBef>
                <a:spcPts val="533"/>
              </a:spcBef>
              <a:spcAft>
                <a:spcPts val="533"/>
              </a:spcAft>
            </a:pPr>
            <a:r>
              <a:rPr lang="en-US" sz="3200" b="1" dirty="0">
                <a:solidFill>
                  <a:srgbClr val="0070C0"/>
                </a:solidFill>
              </a:rPr>
              <a:t>Yet Another Resource Negotiator</a:t>
            </a:r>
          </a:p>
          <a:p>
            <a:pPr>
              <a:lnSpc>
                <a:spcPct val="100000"/>
              </a:lnSpc>
              <a:spcBef>
                <a:spcPts val="533"/>
              </a:spcBef>
              <a:spcAft>
                <a:spcPts val="533"/>
              </a:spcAft>
            </a:pPr>
            <a:r>
              <a:rPr lang="en-US" sz="3200" b="1" dirty="0">
                <a:solidFill>
                  <a:srgbClr val="0070C0"/>
                </a:solidFill>
              </a:rPr>
              <a:t>MapReduce</a:t>
            </a:r>
            <a:r>
              <a:rPr lang="en-US" sz="3200" dirty="0"/>
              <a:t>, Hive</a:t>
            </a:r>
          </a:p>
          <a:p>
            <a:pPr>
              <a:lnSpc>
                <a:spcPct val="100000"/>
              </a:lnSpc>
              <a:spcBef>
                <a:spcPts val="533"/>
              </a:spcBef>
              <a:spcAft>
                <a:spcPts val="533"/>
              </a:spcAft>
            </a:pPr>
            <a:r>
              <a:rPr lang="en-US" sz="3200" dirty="0"/>
              <a:t>Kafka</a:t>
            </a:r>
          </a:p>
        </p:txBody>
      </p:sp>
      <p:pic>
        <p:nvPicPr>
          <p:cNvPr id="6" name="Picture 5">
            <a:extLst>
              <a:ext uri="{FF2B5EF4-FFF2-40B4-BE49-F238E27FC236}">
                <a16:creationId xmlns:a16="http://schemas.microsoft.com/office/drawing/2014/main" id="{70A0051B-01F3-4542-AE51-0CFC852A257C}"/>
              </a:ext>
            </a:extLst>
          </p:cNvPr>
          <p:cNvPicPr>
            <a:picLocks noChangeAspect="1"/>
          </p:cNvPicPr>
          <p:nvPr/>
        </p:nvPicPr>
        <p:blipFill>
          <a:blip r:embed="rId3"/>
          <a:stretch>
            <a:fillRect/>
          </a:stretch>
        </p:blipFill>
        <p:spPr>
          <a:xfrm flipH="1">
            <a:off x="9304676" y="3016240"/>
            <a:ext cx="1567416" cy="1173187"/>
          </a:xfrm>
          <a:prstGeom prst="rect">
            <a:avLst/>
          </a:prstGeom>
        </p:spPr>
      </p:pic>
    </p:spTree>
    <p:extLst>
      <p:ext uri="{BB962C8B-B14F-4D97-AF65-F5344CB8AC3E}">
        <p14:creationId xmlns:p14="http://schemas.microsoft.com/office/powerpoint/2010/main" val="2310949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smtClean="0">
                <a:sym typeface="Arial"/>
              </a:rPr>
              <a:t>Hadoop Distributed File System (HDFS)</a:t>
            </a:r>
            <a:endParaRPr lang="en-US" dirty="0">
              <a:sym typeface="Arial"/>
            </a:endParaRPr>
          </a:p>
        </p:txBody>
      </p:sp>
      <p:sp>
        <p:nvSpPr>
          <p:cNvPr id="241" name="Shape 241"/>
          <p:cNvSpPr txBox="1">
            <a:spLocks noGrp="1"/>
          </p:cNvSpPr>
          <p:nvPr>
            <p:ph type="body" idx="1"/>
          </p:nvPr>
        </p:nvSpPr>
        <p:spPr/>
        <p:txBody>
          <a:bodyPr/>
          <a:lstStyle/>
          <a:p>
            <a:r>
              <a:rPr lang="en-US" smtClean="0">
                <a:sym typeface="Arial"/>
              </a:rPr>
              <a:t>HDFS is the storage layer for Hadoop BigData System</a:t>
            </a:r>
          </a:p>
          <a:p>
            <a:r>
              <a:rPr lang="en-US" smtClean="0">
                <a:sym typeface="Arial"/>
              </a:rPr>
              <a:t>HDFS is based on the Google File System (GFS)</a:t>
            </a:r>
          </a:p>
          <a:p>
            <a:r>
              <a:rPr lang="en-US" smtClean="0">
                <a:sym typeface="Arial"/>
              </a:rPr>
              <a:t>Fault-tolerant distributed file system </a:t>
            </a:r>
          </a:p>
          <a:p>
            <a:r>
              <a:rPr lang="en-US" smtClean="0">
                <a:sym typeface="Arial"/>
              </a:rPr>
              <a:t>Designed to turn a computing cluster (a large collection of loosely connected compute nodes) into a massively scalable pool of storage</a:t>
            </a:r>
          </a:p>
          <a:p>
            <a:r>
              <a:rPr lang="en-US" smtClean="0">
                <a:sym typeface="Arial"/>
              </a:rPr>
              <a:t>Provides redundant storage for massive amounts of data -- scales up to 100PB and beyond</a:t>
            </a:r>
            <a:endParaRPr lang="en-US" dirty="0">
              <a:sym typeface="Arial"/>
            </a:endParaRP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13</a:t>
            </a:fld>
            <a:endParaRPr lang="en-US">
              <a:sym typeface="Questrial"/>
            </a:endParaRPr>
          </a:p>
        </p:txBody>
      </p:sp>
    </p:spTree>
    <p:extLst>
      <p:ext uri="{BB962C8B-B14F-4D97-AF65-F5344CB8AC3E}">
        <p14:creationId xmlns:p14="http://schemas.microsoft.com/office/powerpoint/2010/main" val="189865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A84-1A7B-4BE2-A9C8-55BFA472A203}"/>
              </a:ext>
            </a:extLst>
          </p:cNvPr>
          <p:cNvSpPr>
            <a:spLocks noGrp="1"/>
          </p:cNvSpPr>
          <p:nvPr>
            <p:ph type="title"/>
          </p:nvPr>
        </p:nvSpPr>
        <p:spPr/>
        <p:txBody>
          <a:bodyPr/>
          <a:lstStyle/>
          <a:p>
            <a:r>
              <a:rPr lang="en-US" smtClean="0"/>
              <a:t>HDFS is for Batch Processing</a:t>
            </a:r>
            <a:endParaRPr lang="en-US" dirty="0"/>
          </a:p>
        </p:txBody>
      </p:sp>
      <p:sp>
        <p:nvSpPr>
          <p:cNvPr id="3" name="Text Placeholder 2">
            <a:extLst>
              <a:ext uri="{FF2B5EF4-FFF2-40B4-BE49-F238E27FC236}">
                <a16:creationId xmlns:a16="http://schemas.microsoft.com/office/drawing/2014/main" id="{081EC2FD-D8C1-4A32-83B5-A0E6F30CAE02}"/>
              </a:ext>
            </a:extLst>
          </p:cNvPr>
          <p:cNvSpPr>
            <a:spLocks noGrp="1"/>
          </p:cNvSpPr>
          <p:nvPr>
            <p:ph type="body" idx="1"/>
          </p:nvPr>
        </p:nvSpPr>
        <p:spPr/>
        <p:txBody>
          <a:bodyPr/>
          <a:lstStyle/>
          <a:p>
            <a:r>
              <a:rPr lang="en-US" smtClean="0"/>
              <a:t>Designed for batch processing rather than interactive </a:t>
            </a:r>
          </a:p>
          <a:p>
            <a:r>
              <a:rPr lang="en-US" smtClean="0"/>
              <a:t>High throughput of data access rather than low latency</a:t>
            </a:r>
            <a:endParaRPr lang="en-US" dirty="0"/>
          </a:p>
        </p:txBody>
      </p:sp>
      <p:sp>
        <p:nvSpPr>
          <p:cNvPr id="4" name="Slide Number Placeholder 3">
            <a:extLst>
              <a:ext uri="{FF2B5EF4-FFF2-40B4-BE49-F238E27FC236}">
                <a16:creationId xmlns:a16="http://schemas.microsoft.com/office/drawing/2014/main" id="{DBE801DB-66ED-4058-995E-C9E726645B34}"/>
              </a:ext>
            </a:extLst>
          </p:cNvPr>
          <p:cNvSpPr>
            <a:spLocks noGrp="1"/>
          </p:cNvSpPr>
          <p:nvPr>
            <p:ph type="sldNum" idx="12"/>
          </p:nvPr>
        </p:nvSpPr>
        <p:spPr/>
        <p:txBody>
          <a:bodyPr/>
          <a:lstStyle/>
          <a:p>
            <a:pPr lvl="0"/>
            <a:fld id="{00000000-1234-1234-1234-123412341234}" type="slidenum">
              <a:rPr lang="en-US" smtClean="0">
                <a:sym typeface="Questrial"/>
              </a:rPr>
              <a:pPr lvl="0"/>
              <a:t>14</a:t>
            </a:fld>
            <a:endParaRPr lang="en-US">
              <a:sym typeface="Questrial"/>
            </a:endParaRPr>
          </a:p>
        </p:txBody>
      </p:sp>
    </p:spTree>
    <p:extLst>
      <p:ext uri="{BB962C8B-B14F-4D97-AF65-F5344CB8AC3E}">
        <p14:creationId xmlns:p14="http://schemas.microsoft.com/office/powerpoint/2010/main" val="81430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p:txBody>
          <a:bodyPr/>
          <a:lstStyle/>
          <a:p>
            <a:r>
              <a:rPr lang="en-US" smtClean="0">
                <a:sym typeface="Arial"/>
              </a:rPr>
              <a:t>HDFS</a:t>
            </a:r>
            <a:endParaRPr lang="en-US" dirty="0">
              <a:sym typeface="Arial"/>
            </a:endParaRPr>
          </a:p>
        </p:txBody>
      </p:sp>
      <p:sp>
        <p:nvSpPr>
          <p:cNvPr id="249" name="Shape 249"/>
          <p:cNvSpPr txBox="1">
            <a:spLocks noGrp="1"/>
          </p:cNvSpPr>
          <p:nvPr>
            <p:ph type="body" idx="1"/>
          </p:nvPr>
        </p:nvSpPr>
        <p:spPr/>
        <p:txBody>
          <a:bodyPr/>
          <a:lstStyle/>
          <a:p>
            <a:r>
              <a:rPr lang="en-US" smtClean="0">
                <a:sym typeface="Arial"/>
              </a:rPr>
              <a:t>Must never lose any data (Resilience)</a:t>
            </a:r>
          </a:p>
          <a:p>
            <a:r>
              <a:rPr lang="en-US" smtClean="0">
                <a:sym typeface="Arial"/>
              </a:rPr>
              <a:t>Sits on top of native file systems (e.g., xfs, ext3, ext4) -- HDFS is written in Java, i.e</a:t>
            </a:r>
            <a:r>
              <a:rPr lang="en-US" smtClean="0">
                <a:sym typeface="Arial"/>
              </a:rPr>
              <a:t>., JVM → OS (file system) → Storage (disks)</a:t>
            </a:r>
          </a:p>
          <a:p>
            <a:r>
              <a:rPr lang="en-US" smtClean="0">
                <a:sym typeface="Arial"/>
              </a:rPr>
              <a:t>Write-once read-many (or append-only) paradigm </a:t>
            </a:r>
            <a:r>
              <a:rPr lang="en-US" smtClean="0">
                <a:sym typeface="Wingdings" panose="05000000000000000000" pitchFamily="2" charset="2"/>
              </a:rPr>
              <a:t> Batch Processing  High Troughput</a:t>
            </a:r>
            <a:endParaRPr lang="en-US" dirty="0">
              <a:sym typeface="Arial"/>
            </a:endParaRPr>
          </a:p>
        </p:txBody>
      </p:sp>
      <p:sp>
        <p:nvSpPr>
          <p:cNvPr id="248" name="Shape 248"/>
          <p:cNvSpPr txBox="1">
            <a:spLocks noGrp="1"/>
          </p:cNvSpPr>
          <p:nvPr>
            <p:ph type="sldNum" idx="12"/>
          </p:nvPr>
        </p:nvSpPr>
        <p:spPr/>
        <p:txBody>
          <a:bodyPr/>
          <a:lstStyle/>
          <a:p>
            <a:fld id="{00000000-1234-1234-1234-123412341234}" type="slidenum">
              <a:rPr lang="en-US" smtClean="0">
                <a:sym typeface="Questrial"/>
              </a:rPr>
              <a:pPr/>
              <a:t>15</a:t>
            </a:fld>
            <a:endParaRPr lang="en-US">
              <a:sym typeface="Questrial"/>
            </a:endParaRPr>
          </a:p>
        </p:txBody>
      </p:sp>
      <p:sp>
        <p:nvSpPr>
          <p:cNvPr id="7" name="Shape 249">
            <a:extLst>
              <a:ext uri="{FF2B5EF4-FFF2-40B4-BE49-F238E27FC236}">
                <a16:creationId xmlns:a16="http://schemas.microsoft.com/office/drawing/2014/main" id="{AAE19561-4E60-403F-9B4C-7F5FC1DAF6CE}"/>
              </a:ext>
            </a:extLst>
          </p:cNvPr>
          <p:cNvSpPr txBox="1">
            <a:spLocks/>
          </p:cNvSpPr>
          <p:nvPr/>
        </p:nvSpPr>
        <p:spPr>
          <a:xfrm>
            <a:off x="591999" y="4323068"/>
            <a:ext cx="10632383" cy="184673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5751" indent="-457189">
              <a:lnSpc>
                <a:spcPct val="100000"/>
              </a:lnSpc>
              <a:spcBef>
                <a:spcPts val="533"/>
              </a:spcBef>
              <a:spcAft>
                <a:spcPts val="533"/>
              </a:spcAft>
              <a:buSzPts val="2600"/>
            </a:pPr>
            <a:r>
              <a:rPr lang="en-US" sz="3200" dirty="0">
                <a:solidFill>
                  <a:srgbClr val="0070C0"/>
                </a:solidFill>
                <a:ea typeface="Arial"/>
                <a:cs typeface="Arial"/>
                <a:sym typeface="Arial"/>
              </a:rPr>
              <a:t>Data is distributed when stored &amp; move computation to the data</a:t>
            </a:r>
          </a:p>
          <a:p>
            <a:pPr marL="365751" indent="-457189">
              <a:lnSpc>
                <a:spcPct val="100000"/>
              </a:lnSpc>
              <a:spcBef>
                <a:spcPts val="533"/>
              </a:spcBef>
              <a:spcAft>
                <a:spcPts val="533"/>
              </a:spcAft>
              <a:buSzPts val="2600"/>
            </a:pPr>
            <a:r>
              <a:rPr lang="en-US" sz="3200" dirty="0">
                <a:ea typeface="Arial"/>
                <a:cs typeface="Arial"/>
                <a:sym typeface="Arial"/>
              </a:rPr>
              <a:t>Minimizes network congestion and increases throughput</a:t>
            </a:r>
          </a:p>
        </p:txBody>
      </p:sp>
    </p:spTree>
    <p:extLst>
      <p:ext uri="{BB962C8B-B14F-4D97-AF65-F5344CB8AC3E}">
        <p14:creationId xmlns:p14="http://schemas.microsoft.com/office/powerpoint/2010/main" val="39387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p:txBody>
          <a:bodyPr/>
          <a:lstStyle/>
          <a:p>
            <a:r>
              <a:rPr lang="en-US" smtClean="0">
                <a:sym typeface="Arial"/>
              </a:rPr>
              <a:t>HDFS: Key Features</a:t>
            </a:r>
            <a:endParaRPr lang="en-US" dirty="0">
              <a:sym typeface="Arial"/>
            </a:endParaRPr>
          </a:p>
        </p:txBody>
      </p:sp>
      <p:sp>
        <p:nvSpPr>
          <p:cNvPr id="257" name="Shape 257"/>
          <p:cNvSpPr txBox="1">
            <a:spLocks noGrp="1"/>
          </p:cNvSpPr>
          <p:nvPr>
            <p:ph type="body" idx="1"/>
          </p:nvPr>
        </p:nvSpPr>
        <p:spPr/>
        <p:txBody>
          <a:bodyPr/>
          <a:lstStyle/>
          <a:p>
            <a:pPr lvl="1"/>
            <a:r>
              <a:rPr lang="en-US" smtClean="0">
                <a:sym typeface="Arial"/>
              </a:rPr>
              <a:t>Scalable: HDFS is designed for massive scalability, so you can store unlimited amounts of data in a single platform</a:t>
            </a:r>
          </a:p>
          <a:p>
            <a:pPr lvl="1"/>
            <a:r>
              <a:rPr lang="en-US" smtClean="0">
                <a:sym typeface="Arial"/>
              </a:rPr>
              <a:t>Flexible: Store data of any type -- structured, semi-structured, unstructured -- without any upfront modeling. </a:t>
            </a:r>
          </a:p>
          <a:p>
            <a:pPr lvl="1"/>
            <a:r>
              <a:rPr lang="en-US" smtClean="0">
                <a:sym typeface="Arial"/>
              </a:rPr>
              <a:t>Reliable: Multiple copies of your data are always available for access and protection from data loss (build-in fault tolerance)</a:t>
            </a:r>
          </a:p>
          <a:p>
            <a:endParaRPr lang="en-US" smtClean="0"/>
          </a:p>
          <a:p>
            <a:endParaRPr lang="en-US" dirty="0"/>
          </a:p>
        </p:txBody>
      </p:sp>
      <p:sp>
        <p:nvSpPr>
          <p:cNvPr id="256" name="Shape 256"/>
          <p:cNvSpPr txBox="1">
            <a:spLocks noGrp="1"/>
          </p:cNvSpPr>
          <p:nvPr>
            <p:ph type="sldNum" idx="12"/>
          </p:nvPr>
        </p:nvSpPr>
        <p:spPr/>
        <p:txBody>
          <a:bodyPr/>
          <a:lstStyle/>
          <a:p>
            <a:fld id="{00000000-1234-1234-1234-123412341234}" type="slidenum">
              <a:rPr lang="en-US" smtClean="0">
                <a:sym typeface="Questrial"/>
              </a:rPr>
              <a:pPr/>
              <a:t>16</a:t>
            </a:fld>
            <a:endParaRPr lang="en-US">
              <a:sym typeface="Questrial"/>
            </a:endParaRPr>
          </a:p>
        </p:txBody>
      </p:sp>
    </p:spTree>
    <p:extLst>
      <p:ext uri="{BB962C8B-B14F-4D97-AF65-F5344CB8AC3E}">
        <p14:creationId xmlns:p14="http://schemas.microsoft.com/office/powerpoint/2010/main" val="171023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10" name="Shape 262">
            <a:extLst>
              <a:ext uri="{FF2B5EF4-FFF2-40B4-BE49-F238E27FC236}">
                <a16:creationId xmlns:a16="http://schemas.microsoft.com/office/drawing/2014/main" id="{47C9C210-ACBD-4D7B-A358-C7F79D836863}"/>
              </a:ext>
            </a:extLst>
          </p:cNvPr>
          <p:cNvSpPr txBox="1">
            <a:spLocks noGrp="1"/>
          </p:cNvSpPr>
          <p:nvPr>
            <p:ph type="title"/>
          </p:nvPr>
        </p:nvSpPr>
        <p:spPr/>
        <p:txBody>
          <a:bodyPr/>
          <a:lstStyle/>
          <a:p>
            <a:r>
              <a:rPr lang="en-US" smtClean="0">
                <a:sym typeface="Arial"/>
              </a:rPr>
              <a:t>HDFS: Architecture</a:t>
            </a:r>
            <a:endParaRPr lang="en-US" dirty="0">
              <a:sym typeface="Arial"/>
            </a:endParaRPr>
          </a:p>
        </p:txBody>
      </p:sp>
      <p:sp>
        <p:nvSpPr>
          <p:cNvPr id="274" name="Shape 274"/>
          <p:cNvSpPr txBox="1">
            <a:spLocks noGrp="1"/>
          </p:cNvSpPr>
          <p:nvPr>
            <p:ph type="body" idx="1"/>
          </p:nvPr>
        </p:nvSpPr>
        <p:spPr/>
        <p:txBody>
          <a:bodyPr/>
          <a:lstStyle/>
          <a:p>
            <a:r>
              <a:rPr lang="en-US" smtClean="0">
                <a:sym typeface="Arial"/>
              </a:rPr>
              <a:t>Master/slave architecture: NameNode (the master process -- one per cluster)</a:t>
            </a:r>
          </a:p>
          <a:p>
            <a:r>
              <a:rPr lang="en-US" smtClean="0">
                <a:sym typeface="Arial"/>
              </a:rPr>
              <a:t>Availability of Name Node is critical -- single point of failure?</a:t>
            </a:r>
          </a:p>
          <a:p>
            <a:r>
              <a:rPr lang="en-US" smtClean="0">
                <a:sym typeface="Arial"/>
              </a:rPr>
              <a:t>The NameNode executes file system namespace operations such as opening, closing etc.</a:t>
            </a:r>
          </a:p>
          <a:p>
            <a:r>
              <a:rPr lang="en-US" smtClean="0">
                <a:sym typeface="Arial"/>
              </a:rPr>
              <a:t>The DataNodes (slaves) are responsible for serving read and write requests from the file system’s clients</a:t>
            </a:r>
          </a:p>
          <a:p>
            <a:endParaRPr lang="en-US" dirty="0"/>
          </a:p>
        </p:txBody>
      </p:sp>
      <p:sp>
        <p:nvSpPr>
          <p:cNvPr id="272" name="Shape 272"/>
          <p:cNvSpPr txBox="1">
            <a:spLocks noGrp="1"/>
          </p:cNvSpPr>
          <p:nvPr>
            <p:ph type="sldNum" idx="12"/>
          </p:nvPr>
        </p:nvSpPr>
        <p:spPr/>
        <p:txBody>
          <a:bodyPr/>
          <a:lstStyle/>
          <a:p>
            <a:fld id="{00000000-1234-1234-1234-123412341234}" type="slidenum">
              <a:rPr lang="en-US" smtClean="0">
                <a:sym typeface="Questrial"/>
              </a:rPr>
              <a:pPr/>
              <a:t>17</a:t>
            </a:fld>
            <a:endParaRPr lang="en-US">
              <a:sym typeface="Questrial"/>
            </a:endParaRPr>
          </a:p>
        </p:txBody>
      </p:sp>
      <p:pic>
        <p:nvPicPr>
          <p:cNvPr id="273" name="Shape 273"/>
          <p:cNvPicPr preferRelativeResize="0"/>
          <p:nvPr/>
        </p:nvPicPr>
        <p:blipFill>
          <a:blip r:embed="rId3">
            <a:alphaModFix/>
          </a:blip>
          <a:stretch>
            <a:fillRect/>
          </a:stretch>
        </p:blipFill>
        <p:spPr>
          <a:xfrm>
            <a:off x="6276301" y="1745315"/>
            <a:ext cx="4561032" cy="4059125"/>
          </a:xfrm>
          <a:prstGeom prst="rect">
            <a:avLst/>
          </a:prstGeom>
          <a:noFill/>
          <a:ln>
            <a:noFill/>
          </a:ln>
        </p:spPr>
      </p:pic>
      <p:sp>
        <p:nvSpPr>
          <p:cNvPr id="275" name="Shape 275"/>
          <p:cNvSpPr txBox="1"/>
          <p:nvPr/>
        </p:nvSpPr>
        <p:spPr>
          <a:xfrm>
            <a:off x="6457717" y="5818332"/>
            <a:ext cx="4198200" cy="248883"/>
          </a:xfrm>
          <a:prstGeom prst="rect">
            <a:avLst/>
          </a:prstGeom>
          <a:noFill/>
          <a:ln>
            <a:noFill/>
          </a:ln>
        </p:spPr>
        <p:txBody>
          <a:bodyPr spcFirstLastPara="1" wrap="square" lIns="91425" tIns="91425" rIns="91425" bIns="91425" anchor="t" anchorCtr="0">
            <a:noAutofit/>
          </a:bodyPr>
          <a:lstStyle/>
          <a:p>
            <a:r>
              <a:rPr lang="en-US" sz="1000" dirty="0"/>
              <a:t>Image source: https://hadoop.apache.org/docs/r1.2.1/hdfs_design.html</a:t>
            </a:r>
            <a:endParaRPr sz="1000" dirty="0"/>
          </a:p>
        </p:txBody>
      </p:sp>
    </p:spTree>
    <p:extLst>
      <p:ext uri="{BB962C8B-B14F-4D97-AF65-F5344CB8AC3E}">
        <p14:creationId xmlns:p14="http://schemas.microsoft.com/office/powerpoint/2010/main" val="325974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p:txBody>
          <a:bodyPr/>
          <a:lstStyle/>
          <a:p>
            <a:r>
              <a:rPr lang="en-US" smtClean="0">
                <a:sym typeface="Arial"/>
              </a:rPr>
              <a:t>HDFS: How are Files Stored/Managed?</a:t>
            </a:r>
            <a:endParaRPr lang="en-US" dirty="0">
              <a:sym typeface="Arial"/>
            </a:endParaRPr>
          </a:p>
        </p:txBody>
      </p:sp>
      <p:sp>
        <p:nvSpPr>
          <p:cNvPr id="265" name="Shape 265"/>
          <p:cNvSpPr txBox="1">
            <a:spLocks noGrp="1"/>
          </p:cNvSpPr>
          <p:nvPr>
            <p:ph type="body" idx="1"/>
          </p:nvPr>
        </p:nvSpPr>
        <p:spPr/>
        <p:txBody>
          <a:bodyPr/>
          <a:lstStyle/>
          <a:p>
            <a:r>
              <a:rPr lang="en-US" smtClean="0">
                <a:sym typeface="Arial"/>
              </a:rPr>
              <a:t>Data File is split into contiguous chunks, typically 64MB size, distributed at load time</a:t>
            </a:r>
          </a:p>
          <a:p>
            <a:r>
              <a:rPr lang="en-US" smtClean="0">
                <a:sym typeface="Arial"/>
              </a:rPr>
              <a:t>Each chunk is replicated on multiple “data” nodes (usually 3x)</a:t>
            </a:r>
          </a:p>
          <a:p>
            <a:r>
              <a:rPr lang="en-US" smtClean="0">
                <a:sym typeface="Arial"/>
              </a:rPr>
              <a:t>“Name” node for a file stores metadata, location of all chunks, etc.</a:t>
            </a:r>
          </a:p>
          <a:p>
            <a:r>
              <a:rPr lang="en-US" smtClean="0">
                <a:sym typeface="Arial"/>
              </a:rPr>
              <a:t>Optimized for large, streaming reads of files (rather than random reads) </a:t>
            </a:r>
          </a:p>
          <a:p>
            <a:r>
              <a:rPr lang="en-US" smtClean="0">
                <a:sym typeface="Arial"/>
              </a:rPr>
              <a:t>Files are “write once” -- No random writes to files allowed -- because of HDFS's batch roots, it was only designed to handle append-only formats</a:t>
            </a:r>
            <a:endParaRPr lang="en-US" smtClean="0"/>
          </a:p>
          <a:p>
            <a:endParaRPr lang="en-US" dirty="0"/>
          </a:p>
        </p:txBody>
      </p:sp>
      <p:sp>
        <p:nvSpPr>
          <p:cNvPr id="264" name="Shape 264"/>
          <p:cNvSpPr txBox="1">
            <a:spLocks noGrp="1"/>
          </p:cNvSpPr>
          <p:nvPr>
            <p:ph type="sldNum" idx="12"/>
          </p:nvPr>
        </p:nvSpPr>
        <p:spPr/>
        <p:txBody>
          <a:bodyPr/>
          <a:lstStyle/>
          <a:p>
            <a:fld id="{00000000-1234-1234-1234-123412341234}" type="slidenum">
              <a:rPr lang="en-US" smtClean="0">
                <a:sym typeface="Questrial"/>
              </a:rPr>
              <a:pPr/>
              <a:t>18</a:t>
            </a:fld>
            <a:endParaRPr lang="en-US">
              <a:sym typeface="Questrial"/>
            </a:endParaRPr>
          </a:p>
        </p:txBody>
      </p:sp>
    </p:spTree>
    <p:extLst>
      <p:ext uri="{BB962C8B-B14F-4D97-AF65-F5344CB8AC3E}">
        <p14:creationId xmlns:p14="http://schemas.microsoft.com/office/powerpoint/2010/main" val="405021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10" name="Shape 262">
            <a:extLst>
              <a:ext uri="{FF2B5EF4-FFF2-40B4-BE49-F238E27FC236}">
                <a16:creationId xmlns:a16="http://schemas.microsoft.com/office/drawing/2014/main" id="{47C9C210-ACBD-4D7B-A358-C7F79D836863}"/>
              </a:ext>
            </a:extLst>
          </p:cNvPr>
          <p:cNvSpPr txBox="1">
            <a:spLocks noGrp="1"/>
          </p:cNvSpPr>
          <p:nvPr>
            <p:ph type="title"/>
          </p:nvPr>
        </p:nvSpPr>
        <p:spPr/>
        <p:txBody>
          <a:bodyPr/>
          <a:lstStyle/>
          <a:p>
            <a:r>
              <a:rPr lang="en-US" smtClean="0">
                <a:sym typeface="Arial"/>
              </a:rPr>
              <a:t>HDFS: Data Replication</a:t>
            </a:r>
            <a:endParaRPr lang="en-US" dirty="0">
              <a:sym typeface="Arial"/>
            </a:endParaRPr>
          </a:p>
        </p:txBody>
      </p:sp>
      <p:sp>
        <p:nvSpPr>
          <p:cNvPr id="272" name="Shape 272"/>
          <p:cNvSpPr txBox="1">
            <a:spLocks noGrp="1"/>
          </p:cNvSpPr>
          <p:nvPr>
            <p:ph type="sldNum" sz="quarter" idx="12"/>
          </p:nvPr>
        </p:nvSpPr>
        <p:spPr/>
        <p:txBody>
          <a:bodyPr/>
          <a:lstStyle/>
          <a:p>
            <a:fld id="{00000000-1234-1234-1234-123412341234}" type="slidenum">
              <a:rPr lang="en-US" smtClean="0">
                <a:sym typeface="Questrial"/>
              </a:rPr>
              <a:pPr/>
              <a:t>19</a:t>
            </a:fld>
            <a:endParaRPr lang="en-US">
              <a:sym typeface="Questrial"/>
            </a:endParaRPr>
          </a:p>
        </p:txBody>
      </p:sp>
      <p:pic>
        <p:nvPicPr>
          <p:cNvPr id="3" name="Picture 2">
            <a:extLst>
              <a:ext uri="{FF2B5EF4-FFF2-40B4-BE49-F238E27FC236}">
                <a16:creationId xmlns:a16="http://schemas.microsoft.com/office/drawing/2014/main" id="{8EC4F414-1DAB-48C3-B586-80364180AFE0}"/>
              </a:ext>
            </a:extLst>
          </p:cNvPr>
          <p:cNvPicPr>
            <a:picLocks noChangeAspect="1"/>
          </p:cNvPicPr>
          <p:nvPr/>
        </p:nvPicPr>
        <p:blipFill>
          <a:blip r:embed="rId3"/>
          <a:stretch>
            <a:fillRect/>
          </a:stretch>
        </p:blipFill>
        <p:spPr>
          <a:xfrm>
            <a:off x="2576436" y="1583579"/>
            <a:ext cx="5980969" cy="3667963"/>
          </a:xfrm>
          <a:prstGeom prst="rect">
            <a:avLst/>
          </a:prstGeom>
        </p:spPr>
      </p:pic>
      <p:sp>
        <p:nvSpPr>
          <p:cNvPr id="6" name="TextBox 5">
            <a:extLst>
              <a:ext uri="{FF2B5EF4-FFF2-40B4-BE49-F238E27FC236}">
                <a16:creationId xmlns:a16="http://schemas.microsoft.com/office/drawing/2014/main" id="{AB9FC23D-D618-4ADF-9F92-6BA6495DB986}"/>
              </a:ext>
            </a:extLst>
          </p:cNvPr>
          <p:cNvSpPr txBox="1"/>
          <p:nvPr/>
        </p:nvSpPr>
        <p:spPr>
          <a:xfrm>
            <a:off x="1182963" y="5351581"/>
            <a:ext cx="9283032" cy="584775"/>
          </a:xfrm>
          <a:prstGeom prst="rect">
            <a:avLst/>
          </a:prstGeom>
          <a:noFill/>
        </p:spPr>
        <p:txBody>
          <a:bodyPr wrap="square" rtlCol="0">
            <a:spAutoFit/>
          </a:bodyPr>
          <a:lstStyle/>
          <a:p>
            <a:r>
              <a:rPr lang="en-US" sz="3200" dirty="0">
                <a:solidFill>
                  <a:srgbClr val="FF0000"/>
                </a:solidFill>
              </a:rPr>
              <a:t>How to choose number of replicas (replication factor)?</a:t>
            </a:r>
          </a:p>
        </p:txBody>
      </p:sp>
    </p:spTree>
    <p:extLst>
      <p:ext uri="{BB962C8B-B14F-4D97-AF65-F5344CB8AC3E}">
        <p14:creationId xmlns:p14="http://schemas.microsoft.com/office/powerpoint/2010/main" val="42738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p:txBody>
          <a:bodyPr/>
          <a:lstStyle/>
          <a:p>
            <a:pPr lvl="0"/>
            <a:r>
              <a:rPr lang="en-US">
                <a:sym typeface="Questrial"/>
              </a:rPr>
              <a:t>PUTTING IT ALL TOGETHER</a:t>
            </a:r>
            <a:endParaRPr lang="en-US" dirty="0"/>
          </a:p>
        </p:txBody>
      </p:sp>
      <p:sp>
        <p:nvSpPr>
          <p:cNvPr id="106" name="Shape 106"/>
          <p:cNvSpPr txBox="1">
            <a:spLocks noGrp="1"/>
          </p:cNvSpPr>
          <p:nvPr>
            <p:ph type="body" idx="1"/>
          </p:nvPr>
        </p:nvSpPr>
        <p:spPr/>
        <p:txBody>
          <a:bodyPr/>
          <a:lstStyle/>
          <a:p>
            <a:pPr lvl="0"/>
            <a:r>
              <a:rPr lang="en-US" dirty="0"/>
              <a:t>We have seen a great deal of the structure at the edge of the cloud, and how it might “talk” to data sources of various kinds.</a:t>
            </a:r>
          </a:p>
          <a:p>
            <a:pPr lvl="0"/>
            <a:r>
              <a:rPr lang="en-US" dirty="0"/>
              <a:t>Tasks like machine learning and “big data” analytics occur at the back.</a:t>
            </a:r>
          </a:p>
          <a:p>
            <a:pPr lvl="0"/>
            <a:r>
              <a:rPr lang="en-US" dirty="0"/>
              <a:t>How are these connected together?</a:t>
            </a:r>
          </a:p>
          <a:p>
            <a:pPr lvl="0">
              <a:buFont typeface="Wingdings" pitchFamily="2" charset="2"/>
              <a:buChar char="Ø"/>
            </a:pPr>
            <a:r>
              <a:rPr lang="en-US" dirty="0"/>
              <a:t>  Some tier two </a:t>
            </a:r>
            <a:r>
              <a:rPr lang="en-US" dirty="0">
                <a:sym typeface="Symbol" panose="05050102010706020507" pitchFamily="18" charset="2"/>
              </a:rPr>
              <a:t>-services store data into files or append-only logs</a:t>
            </a:r>
          </a:p>
          <a:p>
            <a:pPr lvl="0">
              <a:buFont typeface="Wingdings" pitchFamily="2" charset="2"/>
              <a:buChar char="Ø"/>
            </a:pPr>
            <a:r>
              <a:rPr lang="en-US" dirty="0">
                <a:sym typeface="Symbol" panose="05050102010706020507" pitchFamily="18" charset="2"/>
              </a:rPr>
              <a:t>  Periodically (delay depends on the use) we process in batches.</a:t>
            </a:r>
            <a:br>
              <a:rPr lang="en-US" dirty="0">
                <a:sym typeface="Symbol" panose="05050102010706020507" pitchFamily="18" charset="2"/>
              </a:rPr>
            </a:br>
            <a:r>
              <a:rPr lang="en-US" dirty="0">
                <a:sym typeface="Symbol" panose="05050102010706020507" pitchFamily="18" charset="2"/>
              </a:rPr>
              <a:t>    … we batch the operations because of the massive scale.</a:t>
            </a:r>
            <a:br>
              <a:rPr lang="en-US" dirty="0">
                <a:sym typeface="Symbol" panose="05050102010706020507" pitchFamily="18" charset="2"/>
              </a:rPr>
            </a:br>
            <a:r>
              <a:rPr lang="en-US" dirty="0">
                <a:sym typeface="Symbol" panose="05050102010706020507" pitchFamily="18" charset="2"/>
              </a:rPr>
              <a:t>    … idea is to compute “once” but answer many questions!</a:t>
            </a:r>
            <a:endParaRPr lang="en-US" dirty="0"/>
          </a:p>
        </p:txBody>
      </p:sp>
      <p:sp>
        <p:nvSpPr>
          <p:cNvPr id="107" name="Shape 107"/>
          <p:cNvSpPr txBox="1">
            <a:spLocks noGrp="1"/>
          </p:cNvSpPr>
          <p:nvPr>
            <p:ph type="ftr" idx="11"/>
          </p:nvPr>
        </p:nvSpPr>
        <p:spPr/>
        <p:txBody>
          <a:bodyPr/>
          <a:lstStyle/>
          <a:p>
            <a:pPr lvl="0"/>
            <a:r>
              <a:rPr lang="en-US">
                <a:sym typeface="Questrial"/>
              </a:rPr>
              <a:t>HTTP://WWW.CS.CORNELL.EDU/COURSES/CS5412/2018SP</a:t>
            </a:r>
            <a:endParaRPr lang="en-US"/>
          </a:p>
        </p:txBody>
      </p:sp>
      <p:sp>
        <p:nvSpPr>
          <p:cNvPr id="108" name="Shape 108"/>
          <p:cNvSpPr txBox="1">
            <a:spLocks noGrp="1"/>
          </p:cNvSpPr>
          <p:nvPr>
            <p:ph type="sldNum" idx="12"/>
          </p:nvPr>
        </p:nvSpPr>
        <p:spPr/>
        <p:txBody>
          <a:bodyPr/>
          <a:lstStyle/>
          <a:p>
            <a:pPr lvl="0"/>
            <a:fld id="{00000000-1234-1234-1234-123412341234}" type="slidenum">
              <a:rPr lang="en-US" smtClean="0">
                <a:sym typeface="Questrial"/>
              </a:rPr>
              <a:pPr lvl="0"/>
              <a:t>2</a:t>
            </a:fld>
            <a:endParaRPr lang="en-US">
              <a:sym typeface="Questrial"/>
            </a:endParaRPr>
          </a:p>
        </p:txBody>
      </p:sp>
    </p:spTree>
    <p:extLst>
      <p:ext uri="{BB962C8B-B14F-4D97-AF65-F5344CB8AC3E}">
        <p14:creationId xmlns:p14="http://schemas.microsoft.com/office/powerpoint/2010/main" val="85733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p:txBody>
          <a:bodyPr/>
          <a:lstStyle/>
          <a:p>
            <a:r>
              <a:rPr lang="en-US" smtClean="0">
                <a:sym typeface="Arial"/>
              </a:rPr>
              <a:t>HDFS: Reading Data </a:t>
            </a:r>
            <a:endParaRPr lang="en-US" dirty="0">
              <a:sym typeface="Arial"/>
            </a:endParaRPr>
          </a:p>
        </p:txBody>
      </p:sp>
      <p:sp>
        <p:nvSpPr>
          <p:cNvPr id="283" name="Shape 283"/>
          <p:cNvSpPr txBox="1">
            <a:spLocks noGrp="1"/>
          </p:cNvSpPr>
          <p:nvPr>
            <p:ph type="body" idx="1"/>
          </p:nvPr>
        </p:nvSpPr>
        <p:spPr/>
        <p:txBody>
          <a:bodyPr/>
          <a:lstStyle/>
          <a:p>
            <a:r>
              <a:rPr lang="en-US" smtClean="0">
                <a:sym typeface="Arial"/>
              </a:rPr>
              <a:t>The client sends a request to the NameNode for a file. </a:t>
            </a:r>
          </a:p>
          <a:p>
            <a:r>
              <a:rPr lang="en-US" smtClean="0">
                <a:sym typeface="Arial"/>
              </a:rPr>
              <a:t>The NameNode determines which blocks are involved and chooses the most efficient access path.</a:t>
            </a:r>
          </a:p>
          <a:p>
            <a:r>
              <a:rPr lang="en-US" smtClean="0">
                <a:sym typeface="Arial"/>
              </a:rPr>
              <a:t>The client then accesses the blocks using the addresses given by the NameNode</a:t>
            </a:r>
          </a:p>
          <a:p>
            <a:endParaRPr lang="en-US" smtClean="0"/>
          </a:p>
          <a:p>
            <a:endParaRPr lang="en-US" dirty="0"/>
          </a:p>
        </p:txBody>
      </p:sp>
      <p:sp>
        <p:nvSpPr>
          <p:cNvPr id="282" name="Shape 282"/>
          <p:cNvSpPr txBox="1">
            <a:spLocks noGrp="1"/>
          </p:cNvSpPr>
          <p:nvPr>
            <p:ph type="sldNum" idx="12"/>
          </p:nvPr>
        </p:nvSpPr>
        <p:spPr/>
        <p:txBody>
          <a:bodyPr/>
          <a:lstStyle/>
          <a:p>
            <a:fld id="{00000000-1234-1234-1234-123412341234}" type="slidenum">
              <a:rPr lang="en-US" smtClean="0">
                <a:sym typeface="Questrial"/>
              </a:rPr>
              <a:pPr/>
              <a:t>20</a:t>
            </a:fld>
            <a:endParaRPr lang="en-US">
              <a:sym typeface="Questrial"/>
            </a:endParaRPr>
          </a:p>
        </p:txBody>
      </p:sp>
      <p:pic>
        <p:nvPicPr>
          <p:cNvPr id="7" name="Shape 273">
            <a:extLst>
              <a:ext uri="{FF2B5EF4-FFF2-40B4-BE49-F238E27FC236}">
                <a16:creationId xmlns:a16="http://schemas.microsoft.com/office/drawing/2014/main" id="{6D260F81-31AD-4A72-888B-C5B80831978D}"/>
              </a:ext>
            </a:extLst>
          </p:cNvPr>
          <p:cNvPicPr preferRelativeResize="0"/>
          <p:nvPr/>
        </p:nvPicPr>
        <p:blipFill>
          <a:blip r:embed="rId3">
            <a:alphaModFix/>
          </a:blip>
          <a:stretch>
            <a:fillRect/>
          </a:stretch>
        </p:blipFill>
        <p:spPr>
          <a:xfrm>
            <a:off x="6495926" y="1600233"/>
            <a:ext cx="4752919" cy="4150684"/>
          </a:xfrm>
          <a:prstGeom prst="rect">
            <a:avLst/>
          </a:prstGeom>
          <a:noFill/>
          <a:ln>
            <a:noFill/>
          </a:ln>
        </p:spPr>
      </p:pic>
    </p:spTree>
    <p:extLst>
      <p:ext uri="{BB962C8B-B14F-4D97-AF65-F5344CB8AC3E}">
        <p14:creationId xmlns:p14="http://schemas.microsoft.com/office/powerpoint/2010/main" val="208153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p:txBody>
          <a:bodyPr/>
          <a:lstStyle/>
          <a:p>
            <a:r>
              <a:rPr lang="en-US" smtClean="0">
                <a:sym typeface="Arial"/>
              </a:rPr>
              <a:t>HDFS: Writing Data (1) </a:t>
            </a:r>
            <a:endParaRPr lang="en-US" dirty="0">
              <a:sym typeface="Arial"/>
            </a:endParaRPr>
          </a:p>
        </p:txBody>
      </p:sp>
      <p:sp>
        <p:nvSpPr>
          <p:cNvPr id="291" name="Shape 291"/>
          <p:cNvSpPr txBox="1">
            <a:spLocks noGrp="1"/>
          </p:cNvSpPr>
          <p:nvPr>
            <p:ph type="body" idx="1"/>
          </p:nvPr>
        </p:nvSpPr>
        <p:spPr/>
        <p:txBody>
          <a:bodyPr/>
          <a:lstStyle/>
          <a:p>
            <a:r>
              <a:rPr lang="en-US" smtClean="0">
                <a:sym typeface="Arial"/>
              </a:rPr>
              <a:t>Get a Lease → Write Data → Close the Lease</a:t>
            </a:r>
            <a:endParaRPr lang="en-US" smtClean="0"/>
          </a:p>
          <a:p>
            <a:r>
              <a:rPr lang="en-US" smtClean="0">
                <a:sym typeface="Arial"/>
              </a:rPr>
              <a:t>Getting Lease: </a:t>
            </a:r>
          </a:p>
          <a:p>
            <a:pPr lvl="2"/>
            <a:r>
              <a:rPr lang="en-US" smtClean="0">
                <a:sym typeface="Arial"/>
              </a:rPr>
              <a:t>The client sends a request to the NameNode to create a new file. </a:t>
            </a:r>
          </a:p>
          <a:p>
            <a:pPr lvl="2"/>
            <a:r>
              <a:rPr lang="en-US" smtClean="0">
                <a:sym typeface="Arial"/>
              </a:rPr>
              <a:t>The NameNode determines how many blocks are needed, and the client is granted a lease for creating these new file blocks in the cluster.</a:t>
            </a:r>
          </a:p>
          <a:p>
            <a:endParaRPr lang="en-US" dirty="0"/>
          </a:p>
        </p:txBody>
      </p:sp>
      <p:sp>
        <p:nvSpPr>
          <p:cNvPr id="290" name="Shape 290"/>
          <p:cNvSpPr txBox="1">
            <a:spLocks noGrp="1"/>
          </p:cNvSpPr>
          <p:nvPr>
            <p:ph type="sldNum" idx="12"/>
          </p:nvPr>
        </p:nvSpPr>
        <p:spPr/>
        <p:txBody>
          <a:bodyPr/>
          <a:lstStyle/>
          <a:p>
            <a:fld id="{00000000-1234-1234-1234-123412341234}" type="slidenum">
              <a:rPr lang="en-US" smtClean="0">
                <a:sym typeface="Questrial"/>
              </a:rPr>
              <a:pPr/>
              <a:t>21</a:t>
            </a:fld>
            <a:endParaRPr lang="en-US">
              <a:sym typeface="Questrial"/>
            </a:endParaRPr>
          </a:p>
        </p:txBody>
      </p:sp>
    </p:spTree>
    <p:extLst>
      <p:ext uri="{BB962C8B-B14F-4D97-AF65-F5344CB8AC3E}">
        <p14:creationId xmlns:p14="http://schemas.microsoft.com/office/powerpoint/2010/main" val="363924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p:txBody>
          <a:bodyPr/>
          <a:lstStyle/>
          <a:p>
            <a:r>
              <a:rPr lang="en-US" smtClean="0">
                <a:sym typeface="Arial"/>
              </a:rPr>
              <a:t>HDFS: Writing Data (2) </a:t>
            </a:r>
            <a:endParaRPr lang="en-US" dirty="0">
              <a:sym typeface="Arial"/>
            </a:endParaRPr>
          </a:p>
        </p:txBody>
      </p:sp>
      <p:sp>
        <p:nvSpPr>
          <p:cNvPr id="291" name="Shape 291"/>
          <p:cNvSpPr txBox="1">
            <a:spLocks noGrp="1"/>
          </p:cNvSpPr>
          <p:nvPr>
            <p:ph type="body" idx="1"/>
          </p:nvPr>
        </p:nvSpPr>
        <p:spPr/>
        <p:txBody>
          <a:bodyPr/>
          <a:lstStyle/>
          <a:p>
            <a:r>
              <a:rPr lang="en-US" smtClean="0">
                <a:sym typeface="Arial"/>
              </a:rPr>
              <a:t>Get a Lease → Write Data → Close the Lease</a:t>
            </a:r>
            <a:endParaRPr lang="en-US" smtClean="0"/>
          </a:p>
          <a:p>
            <a:r>
              <a:rPr lang="en-US" smtClean="0">
                <a:sym typeface="Arial"/>
              </a:rPr>
              <a:t>Write Data: </a:t>
            </a:r>
          </a:p>
          <a:p>
            <a:pPr lvl="2"/>
            <a:r>
              <a:rPr lang="en-US" smtClean="0">
                <a:sym typeface="Arial"/>
              </a:rPr>
              <a:t>The client then writes the first copies of the file blocks to the slave nodes using the lease assigned by the NameNode. </a:t>
            </a:r>
          </a:p>
          <a:p>
            <a:pPr lvl="2"/>
            <a:r>
              <a:rPr lang="en-US" smtClean="0">
                <a:sym typeface="Arial"/>
              </a:rPr>
              <a:t>As each block is written to HDFS, a special background task duplicates the updates to the other slave nodes identified by the NameNode.</a:t>
            </a:r>
          </a:p>
          <a:p>
            <a:endParaRPr lang="en-US" dirty="0"/>
          </a:p>
        </p:txBody>
      </p:sp>
      <p:sp>
        <p:nvSpPr>
          <p:cNvPr id="290" name="Shape 290"/>
          <p:cNvSpPr txBox="1">
            <a:spLocks noGrp="1"/>
          </p:cNvSpPr>
          <p:nvPr>
            <p:ph type="sldNum" idx="12"/>
          </p:nvPr>
        </p:nvSpPr>
        <p:spPr/>
        <p:txBody>
          <a:bodyPr/>
          <a:lstStyle/>
          <a:p>
            <a:fld id="{00000000-1234-1234-1234-123412341234}" type="slidenum">
              <a:rPr lang="en-US" smtClean="0">
                <a:sym typeface="Questrial"/>
              </a:rPr>
              <a:pPr/>
              <a:t>22</a:t>
            </a:fld>
            <a:endParaRPr lang="en-US">
              <a:sym typeface="Questrial"/>
            </a:endParaRPr>
          </a:p>
        </p:txBody>
      </p:sp>
    </p:spTree>
    <p:extLst>
      <p:ext uri="{BB962C8B-B14F-4D97-AF65-F5344CB8AC3E}">
        <p14:creationId xmlns:p14="http://schemas.microsoft.com/office/powerpoint/2010/main" val="133650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8" name="Shape 288">
            <a:extLst>
              <a:ext uri="{FF2B5EF4-FFF2-40B4-BE49-F238E27FC236}">
                <a16:creationId xmlns:a16="http://schemas.microsoft.com/office/drawing/2014/main" id="{7D828DE2-E52A-4A0C-8D74-75F581C1C584}"/>
              </a:ext>
            </a:extLst>
          </p:cNvPr>
          <p:cNvSpPr txBox="1">
            <a:spLocks noGrp="1"/>
          </p:cNvSpPr>
          <p:nvPr>
            <p:ph type="title"/>
          </p:nvPr>
        </p:nvSpPr>
        <p:spPr/>
        <p:txBody>
          <a:bodyPr/>
          <a:lstStyle/>
          <a:p>
            <a:r>
              <a:rPr lang="en-US" smtClean="0">
                <a:sym typeface="Arial"/>
              </a:rPr>
              <a:t>HDFS: Writing Data (3) </a:t>
            </a:r>
            <a:endParaRPr lang="en-US" dirty="0">
              <a:sym typeface="Arial"/>
            </a:endParaRPr>
          </a:p>
        </p:txBody>
      </p:sp>
      <p:sp>
        <p:nvSpPr>
          <p:cNvPr id="299" name="Shape 299"/>
          <p:cNvSpPr txBox="1">
            <a:spLocks noGrp="1"/>
          </p:cNvSpPr>
          <p:nvPr>
            <p:ph type="body" idx="1"/>
          </p:nvPr>
        </p:nvSpPr>
        <p:spPr/>
        <p:txBody>
          <a:bodyPr/>
          <a:lstStyle/>
          <a:p>
            <a:r>
              <a:rPr lang="en-US" smtClean="0">
                <a:sym typeface="Arial"/>
              </a:rPr>
              <a:t>Get a Lease → Write Data → Close the Lease</a:t>
            </a:r>
          </a:p>
          <a:p>
            <a:r>
              <a:rPr lang="en-US" smtClean="0">
                <a:sym typeface="Arial"/>
              </a:rPr>
              <a:t>Close Lease: </a:t>
            </a:r>
          </a:p>
          <a:p>
            <a:pPr lvl="2"/>
            <a:r>
              <a:rPr lang="en-US" smtClean="0">
                <a:sym typeface="Arial"/>
              </a:rPr>
              <a:t>The DataNode daemons acknowledge the file block replicas have been created,</a:t>
            </a:r>
          </a:p>
          <a:p>
            <a:pPr lvl="2"/>
            <a:r>
              <a:rPr lang="en-US" smtClean="0">
                <a:sym typeface="Arial"/>
              </a:rPr>
              <a:t>The client application closes the file and notifies the NameNode</a:t>
            </a:r>
          </a:p>
          <a:p>
            <a:pPr lvl="2"/>
            <a:r>
              <a:rPr lang="en-US" smtClean="0">
                <a:sym typeface="Arial"/>
              </a:rPr>
              <a:t>NameNode closes the open lease.  Updates become visible at this point.</a:t>
            </a:r>
          </a:p>
          <a:p>
            <a:endParaRPr lang="en-US" smtClean="0"/>
          </a:p>
          <a:p>
            <a:endParaRPr lang="en-US" dirty="0"/>
          </a:p>
        </p:txBody>
      </p:sp>
      <p:sp>
        <p:nvSpPr>
          <p:cNvPr id="298" name="Shape 298"/>
          <p:cNvSpPr txBox="1">
            <a:spLocks noGrp="1"/>
          </p:cNvSpPr>
          <p:nvPr>
            <p:ph type="sldNum" idx="12"/>
          </p:nvPr>
        </p:nvSpPr>
        <p:spPr/>
        <p:txBody>
          <a:bodyPr/>
          <a:lstStyle/>
          <a:p>
            <a:fld id="{00000000-1234-1234-1234-123412341234}" type="slidenum">
              <a:rPr lang="en-US" smtClean="0">
                <a:sym typeface="Questrial"/>
              </a:rPr>
              <a:pPr/>
              <a:t>23</a:t>
            </a:fld>
            <a:endParaRPr lang="en-US">
              <a:sym typeface="Questrial"/>
            </a:endParaRPr>
          </a:p>
        </p:txBody>
      </p:sp>
    </p:spTree>
    <p:extLst>
      <p:ext uri="{BB962C8B-B14F-4D97-AF65-F5344CB8AC3E}">
        <p14:creationId xmlns:p14="http://schemas.microsoft.com/office/powerpoint/2010/main" val="401265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p:txBody>
          <a:bodyPr/>
          <a:lstStyle/>
          <a:p>
            <a:r>
              <a:rPr lang="en-US" smtClean="0">
                <a:sym typeface="Arial"/>
              </a:rPr>
              <a:t>HDFS: Some Limitations</a:t>
            </a:r>
            <a:endParaRPr lang="en-US" dirty="0">
              <a:sym typeface="Arial"/>
            </a:endParaRPr>
          </a:p>
        </p:txBody>
      </p:sp>
      <p:sp>
        <p:nvSpPr>
          <p:cNvPr id="307" name="Shape 307"/>
          <p:cNvSpPr txBox="1">
            <a:spLocks noGrp="1"/>
          </p:cNvSpPr>
          <p:nvPr>
            <p:ph type="body" idx="1"/>
          </p:nvPr>
        </p:nvSpPr>
        <p:spPr/>
        <p:txBody>
          <a:bodyPr/>
          <a:lstStyle/>
          <a:p>
            <a:r>
              <a:rPr lang="en-US" smtClean="0">
                <a:sym typeface="Arial"/>
              </a:rPr>
              <a:t>Not appropriate for real-time, low-latency processing -- have to close the file immediately after writing to make data visible, hence a real time task would be forced to create too many files </a:t>
            </a:r>
          </a:p>
          <a:p>
            <a:r>
              <a:rPr lang="en-US" smtClean="0">
                <a:sym typeface="Arial"/>
              </a:rPr>
              <a:t>Centralized metadata storage -- multiple single points of failures</a:t>
            </a:r>
            <a:endParaRPr lang="en-US" dirty="0">
              <a:sym typeface="Arial"/>
            </a:endParaRPr>
          </a:p>
        </p:txBody>
      </p:sp>
      <p:sp>
        <p:nvSpPr>
          <p:cNvPr id="306" name="Shape 306"/>
          <p:cNvSpPr txBox="1">
            <a:spLocks noGrp="1"/>
          </p:cNvSpPr>
          <p:nvPr>
            <p:ph type="sldNum" idx="12"/>
          </p:nvPr>
        </p:nvSpPr>
        <p:spPr/>
        <p:txBody>
          <a:bodyPr/>
          <a:lstStyle/>
          <a:p>
            <a:fld id="{00000000-1234-1234-1234-123412341234}" type="slidenum">
              <a:rPr lang="en-US" smtClean="0">
                <a:sym typeface="Questrial"/>
              </a:rPr>
              <a:pPr/>
              <a:t>24</a:t>
            </a:fld>
            <a:endParaRPr lang="en-US">
              <a:sym typeface="Questrial"/>
            </a:endParaRPr>
          </a:p>
        </p:txBody>
      </p:sp>
      <p:sp>
        <p:nvSpPr>
          <p:cNvPr id="2" name="TextBox 1">
            <a:extLst>
              <a:ext uri="{FF2B5EF4-FFF2-40B4-BE49-F238E27FC236}">
                <a16:creationId xmlns:a16="http://schemas.microsoft.com/office/drawing/2014/main" id="{B7E89D85-6850-4A52-803E-66C9272F030D}"/>
              </a:ext>
            </a:extLst>
          </p:cNvPr>
          <p:cNvSpPr txBox="1"/>
          <p:nvPr/>
        </p:nvSpPr>
        <p:spPr>
          <a:xfrm>
            <a:off x="919747" y="5236181"/>
            <a:ext cx="9047747" cy="584775"/>
          </a:xfrm>
          <a:prstGeom prst="rect">
            <a:avLst/>
          </a:prstGeom>
          <a:noFill/>
        </p:spPr>
        <p:txBody>
          <a:bodyPr wrap="square" rtlCol="0">
            <a:spAutoFit/>
          </a:bodyPr>
          <a:lstStyle/>
          <a:p>
            <a:r>
              <a:rPr lang="en-US" sz="3200" b="1" dirty="0">
                <a:solidFill>
                  <a:srgbClr val="FF0000"/>
                </a:solidFill>
              </a:rPr>
              <a:t>The Persistence of File System Metadata?</a:t>
            </a:r>
          </a:p>
        </p:txBody>
      </p:sp>
    </p:spTree>
    <p:extLst>
      <p:ext uri="{BB962C8B-B14F-4D97-AF65-F5344CB8AC3E}">
        <p14:creationId xmlns:p14="http://schemas.microsoft.com/office/powerpoint/2010/main" val="33237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smtClean="0">
                <a:sym typeface="Arial"/>
              </a:rPr>
              <a:t>Hadoop Database (HBase)</a:t>
            </a:r>
            <a:endParaRPr lang="en-US" dirty="0">
              <a:sym typeface="Arial"/>
            </a:endParaRPr>
          </a:p>
        </p:txBody>
      </p:sp>
      <p:sp>
        <p:nvSpPr>
          <p:cNvPr id="241" name="Shape 241"/>
          <p:cNvSpPr txBox="1">
            <a:spLocks noGrp="1"/>
          </p:cNvSpPr>
          <p:nvPr>
            <p:ph type="body" idx="1"/>
          </p:nvPr>
        </p:nvSpPr>
        <p:spPr/>
        <p:txBody>
          <a:bodyPr/>
          <a:lstStyle/>
          <a:p>
            <a:r>
              <a:rPr lang="en-US" smtClean="0">
                <a:sym typeface="Arial"/>
              </a:rPr>
              <a:t>A NoSQL database built on HDFS</a:t>
            </a:r>
          </a:p>
          <a:p>
            <a:r>
              <a:rPr lang="en-US" smtClean="0">
                <a:sym typeface="Arial"/>
              </a:rPr>
              <a:t>A table can have thousands of columns</a:t>
            </a:r>
          </a:p>
          <a:p>
            <a:r>
              <a:rPr lang="en-US" smtClean="0">
                <a:sym typeface="Arial"/>
              </a:rPr>
              <a:t>Supports very large amounts of data and high throughput</a:t>
            </a:r>
          </a:p>
          <a:p>
            <a:r>
              <a:rPr lang="en-US" smtClean="0">
                <a:sym typeface="Arial"/>
              </a:rPr>
              <a:t>HBase </a:t>
            </a:r>
            <a:r>
              <a:rPr lang="en-US" smtClean="0">
                <a:sym typeface="Wingdings" panose="05000000000000000000" pitchFamily="2" charset="2"/>
              </a:rPr>
              <a:t> </a:t>
            </a:r>
            <a:r>
              <a:rPr lang="en-US" smtClean="0">
                <a:sym typeface="Arial"/>
              </a:rPr>
              <a:t>Strong Consistency</a:t>
            </a:r>
          </a:p>
          <a:p>
            <a:r>
              <a:rPr lang="en-US" smtClean="0">
                <a:sym typeface="Arial"/>
              </a:rPr>
              <a:t>Random access, low latency</a:t>
            </a:r>
            <a:endParaRPr lang="en-US" dirty="0">
              <a:sym typeface="Arial"/>
            </a:endParaRP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25</a:t>
            </a:fld>
            <a:endParaRPr lang="en-US">
              <a:sym typeface="Questrial"/>
            </a:endParaRPr>
          </a:p>
        </p:txBody>
      </p:sp>
    </p:spTree>
    <p:extLst>
      <p:ext uri="{BB962C8B-B14F-4D97-AF65-F5344CB8AC3E}">
        <p14:creationId xmlns:p14="http://schemas.microsoft.com/office/powerpoint/2010/main" val="179930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p:txBody>
          <a:bodyPr/>
          <a:lstStyle/>
          <a:p>
            <a:r>
              <a:rPr lang="en-US" smtClean="0">
                <a:sym typeface="Arial"/>
              </a:rPr>
              <a:t>HBase</a:t>
            </a:r>
            <a:endParaRPr lang="en-US" dirty="0">
              <a:sym typeface="Arial"/>
            </a:endParaRPr>
          </a:p>
        </p:txBody>
      </p:sp>
      <p:sp>
        <p:nvSpPr>
          <p:cNvPr id="315" name="Shape 315"/>
          <p:cNvSpPr txBox="1">
            <a:spLocks noGrp="1"/>
          </p:cNvSpPr>
          <p:nvPr>
            <p:ph type="body" idx="1"/>
          </p:nvPr>
        </p:nvSpPr>
        <p:spPr/>
        <p:txBody>
          <a:bodyPr/>
          <a:lstStyle/>
          <a:p>
            <a:r>
              <a:rPr lang="en-US" smtClean="0">
                <a:sym typeface="Arial"/>
              </a:rPr>
              <a:t>HBase is based on Google’s Bigtable</a:t>
            </a:r>
          </a:p>
          <a:p>
            <a:r>
              <a:rPr lang="en-US" smtClean="0">
                <a:sym typeface="Arial"/>
              </a:rPr>
              <a:t>A NoSQL distributed database/map built on top of HDFS</a:t>
            </a:r>
          </a:p>
          <a:p>
            <a:r>
              <a:rPr lang="en-US" smtClean="0">
                <a:sym typeface="Arial"/>
              </a:rPr>
              <a:t>Designed for Distribution, Scale, and Speed </a:t>
            </a:r>
          </a:p>
          <a:p>
            <a:r>
              <a:rPr lang="en-US" smtClean="0">
                <a:sym typeface="Arial"/>
              </a:rPr>
              <a:t>Relational Database (RDBMS) vs NoSQL Database:</a:t>
            </a:r>
          </a:p>
          <a:p>
            <a:r>
              <a:rPr lang="en-US" smtClean="0">
                <a:sym typeface="Arial"/>
              </a:rPr>
              <a:t>RDBMS → vertical scaling (expensive) → not appropriate for BigData</a:t>
            </a:r>
          </a:p>
          <a:p>
            <a:r>
              <a:rPr lang="en-US" smtClean="0">
                <a:sym typeface="Arial"/>
              </a:rPr>
              <a:t>NoSQL → horizontal scaling / sharding (cheap) </a:t>
            </a:r>
            <a:r>
              <a:rPr lang="en-US" smtClean="0">
                <a:sym typeface="Wingdings" panose="05000000000000000000" pitchFamily="2" charset="2"/>
              </a:rPr>
              <a:t> appropriate for BigData</a:t>
            </a:r>
            <a:endParaRPr lang="en-US" smtClean="0"/>
          </a:p>
          <a:p>
            <a:endParaRPr lang="en-US" smtClean="0"/>
          </a:p>
          <a:p>
            <a:endParaRPr lang="en-US" dirty="0"/>
          </a:p>
        </p:txBody>
      </p:sp>
      <p:sp>
        <p:nvSpPr>
          <p:cNvPr id="314" name="Shape 314"/>
          <p:cNvSpPr txBox="1">
            <a:spLocks noGrp="1"/>
          </p:cNvSpPr>
          <p:nvPr>
            <p:ph type="sldNum" idx="12"/>
          </p:nvPr>
        </p:nvSpPr>
        <p:spPr/>
        <p:txBody>
          <a:bodyPr/>
          <a:lstStyle/>
          <a:p>
            <a:fld id="{00000000-1234-1234-1234-123412341234}" type="slidenum">
              <a:rPr lang="en-US" smtClean="0">
                <a:sym typeface="Questrial"/>
              </a:rPr>
              <a:pPr/>
              <a:t>26</a:t>
            </a:fld>
            <a:endParaRPr lang="en-US">
              <a:sym typeface="Questrial"/>
            </a:endParaRPr>
          </a:p>
        </p:txBody>
      </p:sp>
    </p:spTree>
    <p:extLst>
      <p:ext uri="{BB962C8B-B14F-4D97-AF65-F5344CB8AC3E}">
        <p14:creationId xmlns:p14="http://schemas.microsoft.com/office/powerpoint/2010/main" val="91378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RDBMS vs NoSQL (1)</a:t>
            </a:r>
            <a:endParaRPr lang="en-US" dirty="0"/>
          </a:p>
        </p:txBody>
      </p:sp>
      <p:sp>
        <p:nvSpPr>
          <p:cNvPr id="8" name="Slide Number Placeholder 7"/>
          <p:cNvSpPr>
            <a:spLocks noGrp="1"/>
          </p:cNvSpPr>
          <p:nvPr>
            <p:ph type="sldNum" sz="quarter" idx="12"/>
          </p:nvPr>
        </p:nvSpPr>
        <p:spPr/>
        <p:txBody>
          <a:bodyPr/>
          <a:lstStyle/>
          <a:p>
            <a:fld id="{3C974458-8A97-4835-BF79-1FB6D7856C21}" type="slidenum">
              <a:rPr lang="en-US" smtClean="0"/>
              <a:pPr/>
              <a:t>27</a:t>
            </a:fld>
            <a:endParaRPr lang="en-US"/>
          </a:p>
        </p:txBody>
      </p:sp>
      <p:sp>
        <p:nvSpPr>
          <p:cNvPr id="7" name="Shape 323">
            <a:extLst>
              <a:ext uri="{FF2B5EF4-FFF2-40B4-BE49-F238E27FC236}">
                <a16:creationId xmlns:a16="http://schemas.microsoft.com/office/drawing/2014/main" id="{65660570-B490-4D13-9786-588F8D9D7948}"/>
              </a:ext>
            </a:extLst>
          </p:cNvPr>
          <p:cNvSpPr txBox="1">
            <a:spLocks/>
          </p:cNvSpPr>
          <p:nvPr/>
        </p:nvSpPr>
        <p:spPr>
          <a:xfrm>
            <a:off x="1024128" y="1902036"/>
            <a:ext cx="10881612" cy="4081240"/>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BASE not ACID: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RDBMS (ACID): Atomicity, Consistency, Isolation, Durability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NoSQL (BASE): </a:t>
            </a:r>
            <a:r>
              <a:rPr lang="en-US" sz="2800" dirty="0">
                <a:solidFill>
                  <a:srgbClr val="0070C0"/>
                </a:solidFill>
                <a:ea typeface="Arial"/>
                <a:cs typeface="Arial"/>
                <a:sym typeface="Arial"/>
              </a:rPr>
              <a:t>B</a:t>
            </a:r>
            <a:r>
              <a:rPr lang="en-US" sz="2800" dirty="0">
                <a:ea typeface="Arial"/>
                <a:cs typeface="Arial"/>
                <a:sym typeface="Arial"/>
              </a:rPr>
              <a:t>asically </a:t>
            </a:r>
            <a:r>
              <a:rPr lang="en-US" sz="2800" dirty="0">
                <a:solidFill>
                  <a:srgbClr val="0070C0"/>
                </a:solidFill>
                <a:ea typeface="Arial"/>
                <a:cs typeface="Arial"/>
                <a:sym typeface="Arial"/>
              </a:rPr>
              <a:t>A</a:t>
            </a:r>
            <a:r>
              <a:rPr lang="en-US" sz="2800" dirty="0">
                <a:ea typeface="Arial"/>
                <a:cs typeface="Arial"/>
                <a:sym typeface="Arial"/>
              </a:rPr>
              <a:t>vailable </a:t>
            </a:r>
            <a:r>
              <a:rPr lang="en-US" sz="2800" dirty="0">
                <a:solidFill>
                  <a:srgbClr val="0070C0"/>
                </a:solidFill>
                <a:ea typeface="Arial"/>
                <a:cs typeface="Arial"/>
                <a:sym typeface="Arial"/>
              </a:rPr>
              <a:t>S</a:t>
            </a:r>
            <a:r>
              <a:rPr lang="en-US" sz="2800" dirty="0">
                <a:ea typeface="Arial"/>
                <a:cs typeface="Arial"/>
                <a:sym typeface="Arial"/>
              </a:rPr>
              <a:t>oft state </a:t>
            </a:r>
            <a:r>
              <a:rPr lang="en-US" sz="2800" dirty="0">
                <a:solidFill>
                  <a:srgbClr val="0070C0"/>
                </a:solidFill>
                <a:ea typeface="Arial"/>
                <a:cs typeface="Arial"/>
                <a:sym typeface="Arial"/>
              </a:rPr>
              <a:t>E</a:t>
            </a:r>
            <a:r>
              <a:rPr lang="en-US" sz="2800" dirty="0">
                <a:ea typeface="Arial"/>
                <a:cs typeface="Arial"/>
                <a:sym typeface="Arial"/>
              </a:rPr>
              <a:t>ventually consistency</a:t>
            </a:r>
          </a:p>
          <a:p>
            <a:pPr marL="414518" lvl="1">
              <a:lnSpc>
                <a:spcPct val="100000"/>
              </a:lnSpc>
              <a:spcBef>
                <a:spcPts val="533"/>
              </a:spcBef>
              <a:spcAft>
                <a:spcPts val="533"/>
              </a:spcAft>
            </a:pPr>
            <a:r>
              <a:rPr lang="en-US" sz="3200" dirty="0"/>
              <a:t>The idea is that by giving up ACID constraints, one can achieve much higher availability, performance, and scalability</a:t>
            </a:r>
          </a:p>
          <a:p>
            <a:pPr marL="1252697" lvl="2" indent="-609585">
              <a:lnSpc>
                <a:spcPct val="100000"/>
              </a:lnSpc>
              <a:spcBef>
                <a:spcPts val="533"/>
              </a:spcBef>
              <a:spcAft>
                <a:spcPts val="533"/>
              </a:spcAft>
              <a:buFont typeface="Wingdings" panose="05000000000000000000" pitchFamily="2" charset="2"/>
              <a:buChar char="Ø"/>
            </a:pPr>
            <a:r>
              <a:rPr lang="en-US" sz="2800" dirty="0"/>
              <a:t>e.g. most of the systems call themselves “eventually consistent”, meaning that updates are eventually propagated to all nodes</a:t>
            </a:r>
            <a:endParaRPr lang="en-US" sz="3200" dirty="0"/>
          </a:p>
        </p:txBody>
      </p:sp>
    </p:spTree>
    <p:extLst>
      <p:ext uri="{BB962C8B-B14F-4D97-AF65-F5344CB8AC3E}">
        <p14:creationId xmlns:p14="http://schemas.microsoft.com/office/powerpoint/2010/main" val="76870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RDBMS vs NoSQL (2)</a:t>
            </a:r>
            <a:endParaRPr lang="en-US" dirty="0"/>
          </a:p>
        </p:txBody>
      </p:sp>
      <p:sp>
        <p:nvSpPr>
          <p:cNvPr id="8" name="Slide Number Placeholder 7"/>
          <p:cNvSpPr>
            <a:spLocks noGrp="1"/>
          </p:cNvSpPr>
          <p:nvPr>
            <p:ph type="sldNum" sz="quarter" idx="12"/>
          </p:nvPr>
        </p:nvSpPr>
        <p:spPr/>
        <p:txBody>
          <a:bodyPr/>
          <a:lstStyle/>
          <a:p>
            <a:fld id="{3C974458-8A97-4835-BF79-1FB6D7856C21}" type="slidenum">
              <a:rPr lang="en-US" smtClean="0"/>
              <a:pPr/>
              <a:t>28</a:t>
            </a:fld>
            <a:endParaRPr lang="en-US"/>
          </a:p>
        </p:txBody>
      </p:sp>
      <p:sp>
        <p:nvSpPr>
          <p:cNvPr id="10" name="Shape 323">
            <a:extLst>
              <a:ext uri="{FF2B5EF4-FFF2-40B4-BE49-F238E27FC236}">
                <a16:creationId xmlns:a16="http://schemas.microsoft.com/office/drawing/2014/main" id="{550DF6DB-00B9-4365-8CBB-5A7B4BB232D4}"/>
              </a:ext>
            </a:extLst>
          </p:cNvPr>
          <p:cNvSpPr txBox="1">
            <a:spLocks/>
          </p:cNvSpPr>
          <p:nvPr/>
        </p:nvSpPr>
        <p:spPr>
          <a:xfrm>
            <a:off x="896750" y="2084832"/>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NoSQL (e.g., CouchDB, HBase) is a good choice for 100 Millions/Billions of rows</a:t>
            </a:r>
          </a:p>
          <a:p>
            <a:pPr marL="414518" lvl="1">
              <a:lnSpc>
                <a:spcPct val="100000"/>
              </a:lnSpc>
              <a:spcBef>
                <a:spcPts val="533"/>
              </a:spcBef>
              <a:spcAft>
                <a:spcPts val="533"/>
              </a:spcAft>
            </a:pPr>
            <a:r>
              <a:rPr lang="en-US" sz="3200" dirty="0">
                <a:ea typeface="Arial"/>
                <a:cs typeface="Arial"/>
                <a:sym typeface="Arial"/>
              </a:rPr>
              <a:t>RDBMS (e.g., </a:t>
            </a:r>
            <a:r>
              <a:rPr lang="en-US" sz="3200" dirty="0" err="1">
                <a:ea typeface="Arial"/>
                <a:cs typeface="Arial"/>
                <a:sym typeface="Arial"/>
              </a:rPr>
              <a:t>mysql</a:t>
            </a:r>
            <a:r>
              <a:rPr lang="en-US" sz="3200" dirty="0">
                <a:ea typeface="Arial"/>
                <a:cs typeface="Arial"/>
                <a:sym typeface="Arial"/>
              </a:rPr>
              <a:t>) is a good choice for  a few thousand/millions of rows</a:t>
            </a:r>
          </a:p>
          <a:p>
            <a:pPr marL="414518" lvl="1">
              <a:lnSpc>
                <a:spcPct val="100000"/>
              </a:lnSpc>
              <a:spcBef>
                <a:spcPts val="533"/>
              </a:spcBef>
              <a:spcAft>
                <a:spcPts val="533"/>
              </a:spcAft>
            </a:pPr>
            <a:r>
              <a:rPr lang="en-US" sz="3200" dirty="0">
                <a:solidFill>
                  <a:srgbClr val="FF0000"/>
                </a:solidFill>
                <a:ea typeface="Arial"/>
                <a:cs typeface="Arial"/>
                <a:sym typeface="Arial"/>
              </a:rPr>
              <a:t>NoSQL </a:t>
            </a:r>
            <a:r>
              <a:rPr lang="en-US" sz="3200" dirty="0">
                <a:solidFill>
                  <a:srgbClr val="FF0000"/>
                </a:solidFill>
                <a:ea typeface="Arial"/>
                <a:cs typeface="Arial"/>
                <a:sym typeface="Wingdings" panose="05000000000000000000" pitchFamily="2" charset="2"/>
              </a:rPr>
              <a:t> eventual consistency (e.g., CouchDB) or </a:t>
            </a:r>
            <a:r>
              <a:rPr lang="en-US" sz="3200" dirty="0">
                <a:solidFill>
                  <a:srgbClr val="FF0000"/>
                </a:solidFill>
                <a:ea typeface="Arial"/>
                <a:cs typeface="Arial"/>
                <a:sym typeface="Arial"/>
              </a:rPr>
              <a:t>strong consistency (HBase)</a:t>
            </a:r>
            <a:endParaRPr lang="en-US" sz="3200" dirty="0">
              <a:ea typeface="Arial"/>
              <a:cs typeface="Arial"/>
              <a:sym typeface="Arial"/>
            </a:endParaRP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29743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Data Model (1)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29</a:t>
            </a:fld>
            <a:endParaRPr lang="en-US">
              <a:sym typeface="Questrial"/>
            </a:endParaRPr>
          </a:p>
        </p:txBody>
      </p:sp>
      <p:pic>
        <p:nvPicPr>
          <p:cNvPr id="4" name="Picture 3">
            <a:extLst>
              <a:ext uri="{FF2B5EF4-FFF2-40B4-BE49-F238E27FC236}">
                <a16:creationId xmlns:a16="http://schemas.microsoft.com/office/drawing/2014/main" id="{557DC07D-1FC6-4C8B-842F-5A4F3C40FE1F}"/>
              </a:ext>
            </a:extLst>
          </p:cNvPr>
          <p:cNvPicPr>
            <a:picLocks noChangeAspect="1"/>
          </p:cNvPicPr>
          <p:nvPr/>
        </p:nvPicPr>
        <p:blipFill>
          <a:blip r:embed="rId3"/>
          <a:stretch>
            <a:fillRect/>
          </a:stretch>
        </p:blipFill>
        <p:spPr>
          <a:xfrm>
            <a:off x="2111249" y="1801703"/>
            <a:ext cx="7969503" cy="3789173"/>
          </a:xfrm>
          <a:prstGeom prst="rect">
            <a:avLst/>
          </a:prstGeom>
        </p:spPr>
      </p:pic>
    </p:spTree>
    <p:extLst>
      <p:ext uri="{BB962C8B-B14F-4D97-AF65-F5344CB8AC3E}">
        <p14:creationId xmlns:p14="http://schemas.microsoft.com/office/powerpoint/2010/main" val="15503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DB60-8FE8-495D-9D72-C012F24C9D71}"/>
              </a:ext>
            </a:extLst>
          </p:cNvPr>
          <p:cNvSpPr>
            <a:spLocks noGrp="1"/>
          </p:cNvSpPr>
          <p:nvPr>
            <p:ph type="title"/>
          </p:nvPr>
        </p:nvSpPr>
        <p:spPr/>
        <p:txBody>
          <a:bodyPr/>
          <a:lstStyle/>
          <a:p>
            <a:r>
              <a:rPr lang="en-US"/>
              <a:t>Batched computing</a:t>
            </a:r>
            <a:endParaRPr lang="en-US" dirty="0"/>
          </a:p>
        </p:txBody>
      </p:sp>
      <p:sp>
        <p:nvSpPr>
          <p:cNvPr id="3" name="Text Placeholder 2">
            <a:extLst>
              <a:ext uri="{FF2B5EF4-FFF2-40B4-BE49-F238E27FC236}">
                <a16:creationId xmlns:a16="http://schemas.microsoft.com/office/drawing/2014/main" id="{186ACF14-89BF-4D41-B5A4-1C99CDC8BAA2}"/>
              </a:ext>
            </a:extLst>
          </p:cNvPr>
          <p:cNvSpPr>
            <a:spLocks noGrp="1"/>
          </p:cNvSpPr>
          <p:nvPr>
            <p:ph type="body" idx="1"/>
          </p:nvPr>
        </p:nvSpPr>
        <p:spPr/>
        <p:txBody>
          <a:bodyPr>
            <a:normAutofit lnSpcReduction="10000"/>
          </a:bodyPr>
          <a:lstStyle/>
          <a:p>
            <a:r>
              <a:rPr lang="en-US" dirty="0"/>
              <a:t>For example, imagine a smart city.</a:t>
            </a:r>
          </a:p>
          <a:p>
            <a:r>
              <a:rPr lang="en-US" dirty="0"/>
              <a:t>We could collect a </a:t>
            </a:r>
            <a:r>
              <a:rPr lang="en-US" b="1" dirty="0">
                <a:solidFill>
                  <a:srgbClr val="C00000"/>
                </a:solidFill>
              </a:rPr>
              <a:t>batch</a:t>
            </a:r>
            <a:r>
              <a:rPr lang="en-US" dirty="0"/>
              <a:t> of new location data, then update all the “people locations” in some database in a single (parallel) computation.</a:t>
            </a:r>
          </a:p>
          <a:p>
            <a:pPr>
              <a:buFont typeface="Wingdings" panose="05000000000000000000" pitchFamily="2" charset="2"/>
              <a:buChar char="Ø"/>
            </a:pPr>
            <a:r>
              <a:rPr lang="en-US" dirty="0"/>
              <a:t>  One computation reads a lot of files, and updates many data fields.</a:t>
            </a:r>
          </a:p>
          <a:p>
            <a:pPr>
              <a:buFont typeface="Wingdings" panose="05000000000000000000" pitchFamily="2" charset="2"/>
              <a:buChar char="Ø"/>
            </a:pPr>
            <a:r>
              <a:rPr lang="en-US" dirty="0"/>
              <a:t>  The pattern is typical of today’s cloud.</a:t>
            </a:r>
          </a:p>
          <a:p>
            <a:endParaRPr lang="en-US" dirty="0"/>
          </a:p>
          <a:p>
            <a:r>
              <a:rPr lang="en-US" dirty="0"/>
              <a:t>Due to delays, batched computing not ideal for instant reaction.  </a:t>
            </a:r>
          </a:p>
          <a:p>
            <a:r>
              <a:rPr lang="en-US" dirty="0"/>
              <a:t>… But it is adequate for tasks where a short delay is fine.</a:t>
            </a:r>
          </a:p>
        </p:txBody>
      </p:sp>
      <p:sp>
        <p:nvSpPr>
          <p:cNvPr id="4" name="Slide Number Placeholder 3">
            <a:extLst>
              <a:ext uri="{FF2B5EF4-FFF2-40B4-BE49-F238E27FC236}">
                <a16:creationId xmlns:a16="http://schemas.microsoft.com/office/drawing/2014/main" id="{19ED8D69-FB58-454B-B509-DFB1C6F7D823}"/>
              </a:ext>
            </a:extLst>
          </p:cNvPr>
          <p:cNvSpPr>
            <a:spLocks noGrp="1"/>
          </p:cNvSpPr>
          <p:nvPr>
            <p:ph type="sldNum" idx="12"/>
          </p:nvPr>
        </p:nvSpPr>
        <p:spPr/>
        <p:txBody>
          <a:bodyPr/>
          <a:lstStyle/>
          <a:p>
            <a:pPr lvl="0"/>
            <a:fld id="{00000000-1234-1234-1234-123412341234}" type="slidenum">
              <a:rPr lang="en-US" smtClean="0">
                <a:sym typeface="Questrial"/>
              </a:rPr>
              <a:pPr lvl="0"/>
              <a:t>3</a:t>
            </a:fld>
            <a:endParaRPr lang="en-US">
              <a:sym typeface="Questrial"/>
            </a:endParaRPr>
          </a:p>
        </p:txBody>
      </p:sp>
      <p:pic>
        <p:nvPicPr>
          <p:cNvPr id="5" name="Picture 4">
            <a:extLst>
              <a:ext uri="{FF2B5EF4-FFF2-40B4-BE49-F238E27FC236}">
                <a16:creationId xmlns:a16="http://schemas.microsoft.com/office/drawing/2014/main" id="{EC41BE9B-153D-4E04-AA52-57F3B8AE3C21}"/>
              </a:ext>
            </a:extLst>
          </p:cNvPr>
          <p:cNvPicPr>
            <a:picLocks noChangeAspect="1"/>
          </p:cNvPicPr>
          <p:nvPr/>
        </p:nvPicPr>
        <p:blipFill>
          <a:blip r:embed="rId2"/>
          <a:stretch>
            <a:fillRect/>
          </a:stretch>
        </p:blipFill>
        <p:spPr>
          <a:xfrm>
            <a:off x="9278083" y="303924"/>
            <a:ext cx="2532917" cy="1901404"/>
          </a:xfrm>
          <a:prstGeom prst="rect">
            <a:avLst/>
          </a:prstGeom>
        </p:spPr>
      </p:pic>
    </p:spTree>
    <p:extLst>
      <p:ext uri="{BB962C8B-B14F-4D97-AF65-F5344CB8AC3E}">
        <p14:creationId xmlns:p14="http://schemas.microsoft.com/office/powerpoint/2010/main" val="31925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Data Model (2)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30</a:t>
            </a:fld>
            <a:endParaRPr lang="en-US">
              <a:sym typeface="Questrial"/>
            </a:endParaRPr>
          </a:p>
        </p:txBody>
      </p:sp>
      <p:sp>
        <p:nvSpPr>
          <p:cNvPr id="7" name="Shape 323">
            <a:extLst>
              <a:ext uri="{FF2B5EF4-FFF2-40B4-BE49-F238E27FC236}">
                <a16:creationId xmlns:a16="http://schemas.microsoft.com/office/drawing/2014/main" id="{B26A6AC5-D8DC-4685-A744-331F8C56CA54}"/>
              </a:ext>
            </a:extLst>
          </p:cNvPr>
          <p:cNvSpPr txBox="1">
            <a:spLocks/>
          </p:cNvSpPr>
          <p:nvPr/>
        </p:nvSpPr>
        <p:spPr>
          <a:xfrm>
            <a:off x="1713866" y="2433559"/>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Sorted rows: support billions of rows</a:t>
            </a:r>
          </a:p>
          <a:p>
            <a:pPr marL="414518" lvl="1">
              <a:lnSpc>
                <a:spcPct val="100000"/>
              </a:lnSpc>
              <a:spcBef>
                <a:spcPts val="533"/>
              </a:spcBef>
              <a:spcAft>
                <a:spcPts val="533"/>
              </a:spcAft>
            </a:pPr>
            <a:r>
              <a:rPr lang="en-US" sz="3200" dirty="0">
                <a:ea typeface="Arial"/>
                <a:cs typeface="Arial"/>
                <a:sym typeface="Arial"/>
              </a:rPr>
              <a:t>Columns: Supports millions of columns</a:t>
            </a:r>
          </a:p>
          <a:p>
            <a:pPr marL="414518" lvl="1">
              <a:lnSpc>
                <a:spcPct val="100000"/>
              </a:lnSpc>
              <a:spcBef>
                <a:spcPts val="533"/>
              </a:spcBef>
              <a:spcAft>
                <a:spcPts val="533"/>
              </a:spcAft>
            </a:pPr>
            <a:r>
              <a:rPr lang="en-US" sz="3200" dirty="0">
                <a:ea typeface="Arial"/>
                <a:cs typeface="Arial"/>
                <a:sym typeface="Arial"/>
              </a:rPr>
              <a:t>Cell: intersection of row and column</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have multiple values (which are time-stamped)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be empty. No storage/processing overheads</a:t>
            </a: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172571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err="1" smtClean="0">
                <a:sym typeface="Arial"/>
              </a:rPr>
              <a:t>HBase</a:t>
            </a:r>
            <a:r>
              <a:rPr lang="en-US" dirty="0" smtClean="0">
                <a:sym typeface="Arial"/>
              </a:rPr>
              <a:t>: Table</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31</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922609" y="1964870"/>
            <a:ext cx="10464081" cy="3701984"/>
          </a:xfrm>
          <a:prstGeom prst="rect">
            <a:avLst/>
          </a:prstGeom>
        </p:spPr>
      </p:pic>
    </p:spTree>
    <p:extLst>
      <p:ext uri="{BB962C8B-B14F-4D97-AF65-F5344CB8AC3E}">
        <p14:creationId xmlns:p14="http://schemas.microsoft.com/office/powerpoint/2010/main" val="1551481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Horizontal Splits (Regions) </a:t>
            </a:r>
            <a:endParaRPr dirty="0">
              <a:solidFill>
                <a:srgbClr val="C00000"/>
              </a:solidFill>
              <a:ea typeface="Arial"/>
              <a:cs typeface="Arial"/>
              <a:sym typeface="Arial"/>
            </a:endParaRPr>
          </a:p>
        </p:txBody>
      </p:sp>
      <p:sp>
        <p:nvSpPr>
          <p:cNvPr id="330" name="Shape 3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32</a:t>
            </a:fld>
            <a:endParaRPr>
              <a:solidFill>
                <a:srgbClr val="0C0C0C"/>
              </a:solidFill>
              <a:latin typeface="Questrial"/>
              <a:ea typeface="Questrial"/>
              <a:cs typeface="Questrial"/>
              <a:sym typeface="Questrial"/>
            </a:endParaRPr>
          </a:p>
        </p:txBody>
      </p:sp>
      <p:pic>
        <p:nvPicPr>
          <p:cNvPr id="3" name="Picture 2">
            <a:extLst>
              <a:ext uri="{FF2B5EF4-FFF2-40B4-BE49-F238E27FC236}">
                <a16:creationId xmlns:a16="http://schemas.microsoft.com/office/drawing/2014/main" id="{5673EC0F-8393-4991-8B0F-268B4B4A38F6}"/>
              </a:ext>
            </a:extLst>
          </p:cNvPr>
          <p:cNvPicPr>
            <a:picLocks noChangeAspect="1"/>
          </p:cNvPicPr>
          <p:nvPr/>
        </p:nvPicPr>
        <p:blipFill>
          <a:blip r:embed="rId3"/>
          <a:stretch>
            <a:fillRect/>
          </a:stretch>
        </p:blipFill>
        <p:spPr>
          <a:xfrm>
            <a:off x="903011" y="1696916"/>
            <a:ext cx="10620685" cy="4699641"/>
          </a:xfrm>
          <a:prstGeom prst="rect">
            <a:avLst/>
          </a:prstGeom>
        </p:spPr>
      </p:pic>
    </p:spTree>
    <p:extLst>
      <p:ext uri="{BB962C8B-B14F-4D97-AF65-F5344CB8AC3E}">
        <p14:creationId xmlns:p14="http://schemas.microsoft.com/office/powerpoint/2010/main" val="347667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Architecture (Region Server) </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33</a:t>
            </a:fld>
            <a:endParaRPr lang="en-US">
              <a:sym typeface="Questrial"/>
            </a:endParaRPr>
          </a:p>
        </p:txBody>
      </p:sp>
      <p:pic>
        <p:nvPicPr>
          <p:cNvPr id="2" name="Picture 1">
            <a:extLst>
              <a:ext uri="{FF2B5EF4-FFF2-40B4-BE49-F238E27FC236}">
                <a16:creationId xmlns:a16="http://schemas.microsoft.com/office/drawing/2014/main" id="{7F730BBB-A936-453C-9F99-330E188D9B49}"/>
              </a:ext>
            </a:extLst>
          </p:cNvPr>
          <p:cNvPicPr>
            <a:picLocks noChangeAspect="1"/>
          </p:cNvPicPr>
          <p:nvPr/>
        </p:nvPicPr>
        <p:blipFill>
          <a:blip r:embed="rId3"/>
          <a:stretch>
            <a:fillRect/>
          </a:stretch>
        </p:blipFill>
        <p:spPr>
          <a:xfrm>
            <a:off x="762472" y="1601893"/>
            <a:ext cx="10447239" cy="4584103"/>
          </a:xfrm>
          <a:prstGeom prst="rect">
            <a:avLst/>
          </a:prstGeom>
        </p:spPr>
      </p:pic>
    </p:spTree>
    <p:extLst>
      <p:ext uri="{BB962C8B-B14F-4D97-AF65-F5344CB8AC3E}">
        <p14:creationId xmlns:p14="http://schemas.microsoft.com/office/powerpoint/2010/main" val="254045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Architecture</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34</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1024128" y="2124656"/>
            <a:ext cx="10464081" cy="3701984"/>
          </a:xfrm>
          <a:prstGeom prst="rect">
            <a:avLst/>
          </a:prstGeom>
        </p:spPr>
      </p:pic>
    </p:spTree>
    <p:extLst>
      <p:ext uri="{BB962C8B-B14F-4D97-AF65-F5344CB8AC3E}">
        <p14:creationId xmlns:p14="http://schemas.microsoft.com/office/powerpoint/2010/main" val="2288375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Architecture: Column Family (1)</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35</a:t>
            </a:fld>
            <a:endParaRPr lang="en-US">
              <a:sym typeface="Questrial"/>
            </a:endParaRPr>
          </a:p>
        </p:txBody>
      </p:sp>
      <p:pic>
        <p:nvPicPr>
          <p:cNvPr id="3" name="Picture 2">
            <a:extLst>
              <a:ext uri="{FF2B5EF4-FFF2-40B4-BE49-F238E27FC236}">
                <a16:creationId xmlns:a16="http://schemas.microsoft.com/office/drawing/2014/main" id="{6C6CD475-286B-4F07-8CD2-335BE89F83E7}"/>
              </a:ext>
            </a:extLst>
          </p:cNvPr>
          <p:cNvPicPr>
            <a:picLocks noChangeAspect="1"/>
          </p:cNvPicPr>
          <p:nvPr/>
        </p:nvPicPr>
        <p:blipFill>
          <a:blip r:embed="rId3"/>
          <a:stretch>
            <a:fillRect/>
          </a:stretch>
        </p:blipFill>
        <p:spPr>
          <a:xfrm>
            <a:off x="1131612" y="2085118"/>
            <a:ext cx="10827708" cy="4129703"/>
          </a:xfrm>
          <a:prstGeom prst="rect">
            <a:avLst/>
          </a:prstGeom>
        </p:spPr>
      </p:pic>
    </p:spTree>
    <p:extLst>
      <p:ext uri="{BB962C8B-B14F-4D97-AF65-F5344CB8AC3E}">
        <p14:creationId xmlns:p14="http://schemas.microsoft.com/office/powerpoint/2010/main" val="231455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Architecture: Column Family (2)</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36</a:t>
            </a:fld>
            <a:endParaRPr lang="en-US">
              <a:sym typeface="Questrial"/>
            </a:endParaRPr>
          </a:p>
        </p:txBody>
      </p:sp>
      <p:pic>
        <p:nvPicPr>
          <p:cNvPr id="2" name="Picture 1">
            <a:extLst>
              <a:ext uri="{FF2B5EF4-FFF2-40B4-BE49-F238E27FC236}">
                <a16:creationId xmlns:a16="http://schemas.microsoft.com/office/drawing/2014/main" id="{E717E64F-18E8-4CF8-A9CB-35CC193FC47B}"/>
              </a:ext>
            </a:extLst>
          </p:cNvPr>
          <p:cNvPicPr>
            <a:picLocks noChangeAspect="1"/>
          </p:cNvPicPr>
          <p:nvPr/>
        </p:nvPicPr>
        <p:blipFill>
          <a:blip r:embed="rId3"/>
          <a:stretch>
            <a:fillRect/>
          </a:stretch>
        </p:blipFill>
        <p:spPr>
          <a:xfrm>
            <a:off x="472189" y="1412258"/>
            <a:ext cx="10710276" cy="4402369"/>
          </a:xfrm>
          <a:prstGeom prst="rect">
            <a:avLst/>
          </a:prstGeom>
        </p:spPr>
      </p:pic>
    </p:spTree>
    <p:extLst>
      <p:ext uri="{BB962C8B-B14F-4D97-AF65-F5344CB8AC3E}">
        <p14:creationId xmlns:p14="http://schemas.microsoft.com/office/powerpoint/2010/main" val="3891357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1024128" y="585216"/>
            <a:ext cx="10786872" cy="1499616"/>
          </a:xfrm>
        </p:spPr>
        <p:txBody>
          <a:bodyPr/>
          <a:lstStyle/>
          <a:p>
            <a:r>
              <a:rPr lang="en-US" dirty="0" err="1" smtClean="0">
                <a:sym typeface="Arial"/>
              </a:rPr>
              <a:t>HBase</a:t>
            </a:r>
            <a:r>
              <a:rPr lang="en-US" dirty="0" smtClean="0">
                <a:sym typeface="Arial"/>
              </a:rPr>
              <a:t> Architecture: Column Family (3)</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37</a:t>
            </a:fld>
            <a:endParaRPr lang="en-US">
              <a:sym typeface="Questrial"/>
            </a:endParaRPr>
          </a:p>
        </p:txBody>
      </p:sp>
      <p:sp>
        <p:nvSpPr>
          <p:cNvPr id="7" name="Shape 323">
            <a:extLst>
              <a:ext uri="{FF2B5EF4-FFF2-40B4-BE49-F238E27FC236}">
                <a16:creationId xmlns:a16="http://schemas.microsoft.com/office/drawing/2014/main" id="{A477CB9D-63BE-46FE-8940-BF0E535A11F2}"/>
              </a:ext>
            </a:extLst>
          </p:cNvPr>
          <p:cNvSpPr txBox="1">
            <a:spLocks/>
          </p:cNvSpPr>
          <p:nvPr/>
        </p:nvSpPr>
        <p:spPr>
          <a:xfrm>
            <a:off x="1228009" y="2301675"/>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Data (column families) stored in separate files (</a:t>
            </a:r>
            <a:r>
              <a:rPr lang="en-US" sz="3200" dirty="0" err="1">
                <a:ea typeface="Arial"/>
                <a:cs typeface="Arial"/>
                <a:sym typeface="Arial"/>
              </a:rPr>
              <a:t>Hfiles</a:t>
            </a:r>
            <a:r>
              <a:rPr lang="en-US" sz="3200" dirty="0">
                <a:ea typeface="Arial"/>
                <a:cs typeface="Arial"/>
                <a:sym typeface="Arial"/>
              </a:rPr>
              <a:t>)</a:t>
            </a:r>
          </a:p>
          <a:p>
            <a:pPr marL="414518" lvl="1">
              <a:lnSpc>
                <a:spcPct val="100000"/>
              </a:lnSpc>
              <a:spcBef>
                <a:spcPts val="533"/>
              </a:spcBef>
              <a:spcAft>
                <a:spcPts val="533"/>
              </a:spcAft>
            </a:pPr>
            <a:r>
              <a:rPr lang="en-US" sz="3200" dirty="0">
                <a:ea typeface="Arial"/>
                <a:cs typeface="Arial"/>
                <a:sym typeface="Arial"/>
              </a:rPr>
              <a:t>Tune Performance</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In-memory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Compression</a:t>
            </a:r>
          </a:p>
          <a:p>
            <a:pPr marL="414518" lvl="1">
              <a:lnSpc>
                <a:spcPct val="100000"/>
              </a:lnSpc>
              <a:spcBef>
                <a:spcPts val="533"/>
              </a:spcBef>
              <a:spcAft>
                <a:spcPts val="533"/>
              </a:spcAft>
            </a:pPr>
            <a:r>
              <a:rPr lang="en-US" sz="3200" dirty="0">
                <a:ea typeface="Arial"/>
                <a:cs typeface="Arial"/>
                <a:sym typeface="Arial"/>
              </a:rPr>
              <a:t>Needs to be specified by the user</a:t>
            </a: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356395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mtClean="0">
                <a:sym typeface="Arial"/>
              </a:rPr>
              <a:t>HBase Concepts (1) </a:t>
            </a:r>
            <a:endParaRPr lang="en-US" dirty="0">
              <a:sym typeface="Arial"/>
            </a:endParaRPr>
          </a:p>
        </p:txBody>
      </p:sp>
      <p:sp>
        <p:nvSpPr>
          <p:cNvPr id="331" name="Shape 331"/>
          <p:cNvSpPr txBox="1">
            <a:spLocks noGrp="1"/>
          </p:cNvSpPr>
          <p:nvPr>
            <p:ph type="body" idx="1"/>
          </p:nvPr>
        </p:nvSpPr>
        <p:spPr/>
        <p:txBody>
          <a:bodyPr/>
          <a:lstStyle/>
          <a:p>
            <a:r>
              <a:rPr lang="en-US" smtClean="0">
                <a:sym typeface="Arial"/>
              </a:rPr>
              <a:t>HBase is a key-value store designed for distribution, scale, and speed</a:t>
            </a:r>
          </a:p>
          <a:p>
            <a:pPr lvl="1"/>
            <a:r>
              <a:rPr lang="en-US" smtClean="0">
                <a:sym typeface="Arial"/>
              </a:rPr>
              <a:t>Data that is accessed together is stored together → faster for scaling</a:t>
            </a:r>
          </a:p>
          <a:p>
            <a:pPr lvl="1"/>
            <a:r>
              <a:rPr lang="en-US" smtClean="0">
                <a:sym typeface="Arial"/>
              </a:rPr>
              <a:t>Grouping the data by key (here rowkey) is central to running on a cluster and sharding -- the key acts as the atomic unit for updates</a:t>
            </a:r>
          </a:p>
          <a:p>
            <a:pPr lvl="1"/>
            <a:r>
              <a:rPr lang="en-US" smtClean="0">
                <a:sym typeface="Arial"/>
              </a:rPr>
              <a:t>Each record/row is indexed by a key (the rowkey)  that you can use for lookup. The rowkey is like a primary key from a relational database. </a:t>
            </a:r>
          </a:p>
          <a:p>
            <a:pPr lvl="1"/>
            <a:r>
              <a:rPr lang="en-US" smtClean="0">
                <a:sym typeface="Arial"/>
              </a:rPr>
              <a:t>Records in HBase are stored in sorted order according to the rowkey. This is a critical semantic used in HBase schema design.</a:t>
            </a:r>
            <a:endParaRPr lang="en-US" dirty="0">
              <a:sym typeface="Arial"/>
            </a:endParaRPr>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38</a:t>
            </a:fld>
            <a:endParaRPr lang="en-US">
              <a:sym typeface="Questrial"/>
            </a:endParaRPr>
          </a:p>
        </p:txBody>
      </p:sp>
    </p:spTree>
    <p:extLst>
      <p:ext uri="{BB962C8B-B14F-4D97-AF65-F5344CB8AC3E}">
        <p14:creationId xmlns:p14="http://schemas.microsoft.com/office/powerpoint/2010/main" val="1664903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p:txBody>
          <a:bodyPr/>
          <a:lstStyle/>
          <a:p>
            <a:r>
              <a:rPr lang="en-US" smtClean="0">
                <a:sym typeface="Arial"/>
              </a:rPr>
              <a:t>HBase Concepts (2) </a:t>
            </a:r>
            <a:endParaRPr lang="en-US" dirty="0">
              <a:sym typeface="Arial"/>
            </a:endParaRPr>
          </a:p>
        </p:txBody>
      </p:sp>
      <p:sp>
        <p:nvSpPr>
          <p:cNvPr id="358" name="Shape 358"/>
          <p:cNvSpPr txBox="1">
            <a:spLocks noGrp="1"/>
          </p:cNvSpPr>
          <p:nvPr>
            <p:ph type="body" idx="1"/>
          </p:nvPr>
        </p:nvSpPr>
        <p:spPr/>
        <p:txBody>
          <a:bodyPr/>
          <a:lstStyle/>
          <a:p>
            <a:r>
              <a:rPr lang="en-US" smtClean="0">
                <a:sym typeface="Arial"/>
              </a:rPr>
              <a:t>Horizontal splits/sharding: </a:t>
            </a:r>
          </a:p>
          <a:p>
            <a:pPr lvl="1"/>
            <a:r>
              <a:rPr lang="en-US" smtClean="0">
                <a:sym typeface="Arial"/>
              </a:rPr>
              <a:t>Tables are divided into sequences of rows, by “key range”, called regions</a:t>
            </a:r>
          </a:p>
          <a:p>
            <a:pPr lvl="1"/>
            <a:r>
              <a:rPr lang="en-US" smtClean="0">
                <a:sym typeface="Arial"/>
              </a:rPr>
              <a:t>These regions are then assigned to the data nodes (HDFS) in the cluster called “RegionServers” → Preserving data locality</a:t>
            </a:r>
          </a:p>
          <a:p>
            <a:pPr lvl="1"/>
            <a:r>
              <a:rPr lang="en-US" smtClean="0">
                <a:sym typeface="Arial"/>
              </a:rPr>
              <a:t>Scales read and write capacity by spreading “regions” across the cluster.</a:t>
            </a:r>
          </a:p>
          <a:p>
            <a:pPr lvl="1"/>
            <a:r>
              <a:rPr lang="en-US" smtClean="0">
                <a:sym typeface="Arial"/>
              </a:rPr>
              <a:t>Here HBase maps (rowkey, column family, column, timestamp) to a “value”</a:t>
            </a:r>
            <a:endParaRPr lang="en-US" dirty="0">
              <a:sym typeface="Arial"/>
            </a:endParaRPr>
          </a:p>
        </p:txBody>
      </p:sp>
      <p:sp>
        <p:nvSpPr>
          <p:cNvPr id="357" name="Shape 357"/>
          <p:cNvSpPr txBox="1">
            <a:spLocks noGrp="1"/>
          </p:cNvSpPr>
          <p:nvPr>
            <p:ph type="sldNum" idx="12"/>
          </p:nvPr>
        </p:nvSpPr>
        <p:spPr/>
        <p:txBody>
          <a:bodyPr/>
          <a:lstStyle/>
          <a:p>
            <a:fld id="{00000000-1234-1234-1234-123412341234}" type="slidenum">
              <a:rPr lang="en-US" smtClean="0">
                <a:sym typeface="Questrial"/>
              </a:rPr>
              <a:pPr/>
              <a:t>39</a:t>
            </a:fld>
            <a:endParaRPr lang="en-US">
              <a:sym typeface="Questrial"/>
            </a:endParaRPr>
          </a:p>
        </p:txBody>
      </p:sp>
    </p:spTree>
    <p:extLst>
      <p:ext uri="{BB962C8B-B14F-4D97-AF65-F5344CB8AC3E}">
        <p14:creationId xmlns:p14="http://schemas.microsoft.com/office/powerpoint/2010/main" val="145599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A84-1A7B-4BE2-A9C8-55BFA472A203}"/>
              </a:ext>
            </a:extLst>
          </p:cNvPr>
          <p:cNvSpPr>
            <a:spLocks noGrp="1"/>
          </p:cNvSpPr>
          <p:nvPr>
            <p:ph type="title"/>
          </p:nvPr>
        </p:nvSpPr>
        <p:spPr/>
        <p:txBody>
          <a:bodyPr/>
          <a:lstStyle/>
          <a:p>
            <a:r>
              <a:rPr lang="en-US"/>
              <a:t>Why batch?</a:t>
            </a:r>
            <a:endParaRPr lang="en-US" dirty="0"/>
          </a:p>
        </p:txBody>
      </p:sp>
      <p:sp>
        <p:nvSpPr>
          <p:cNvPr id="3" name="Text Placeholder 2">
            <a:extLst>
              <a:ext uri="{FF2B5EF4-FFF2-40B4-BE49-F238E27FC236}">
                <a16:creationId xmlns:a16="http://schemas.microsoft.com/office/drawing/2014/main" id="{081EC2FD-D8C1-4A32-83B5-A0E6F30CAE02}"/>
              </a:ext>
            </a:extLst>
          </p:cNvPr>
          <p:cNvSpPr>
            <a:spLocks noGrp="1"/>
          </p:cNvSpPr>
          <p:nvPr>
            <p:ph type="body" idx="1"/>
          </p:nvPr>
        </p:nvSpPr>
        <p:spPr/>
        <p:txBody>
          <a:bodyPr/>
          <a:lstStyle/>
          <a:p>
            <a:r>
              <a:rPr lang="en-US" dirty="0"/>
              <a:t>The core issue is overhead.  Doing things one by one incurs high overheads.</a:t>
            </a:r>
          </a:p>
          <a:p>
            <a:endParaRPr lang="en-US" dirty="0"/>
          </a:p>
          <a:p>
            <a:r>
              <a:rPr lang="en-US" dirty="0"/>
              <a:t>Updating data in a batch pays the overhead once on behalf of many events, hence we “amortize” those costs.  The advantage can be huge.</a:t>
            </a:r>
          </a:p>
          <a:p>
            <a:endParaRPr lang="en-US" dirty="0"/>
          </a:p>
          <a:p>
            <a:r>
              <a:rPr lang="en-US" dirty="0"/>
              <a:t>But batching must accumulate enough individual updates to justify running the big parallel batched computation.  Tradeoff: </a:t>
            </a:r>
            <a:r>
              <a:rPr lang="en-US" i="1" dirty="0"/>
              <a:t>Delay versus efficiency.</a:t>
            </a:r>
          </a:p>
        </p:txBody>
      </p:sp>
      <p:sp>
        <p:nvSpPr>
          <p:cNvPr id="4" name="Slide Number Placeholder 3">
            <a:extLst>
              <a:ext uri="{FF2B5EF4-FFF2-40B4-BE49-F238E27FC236}">
                <a16:creationId xmlns:a16="http://schemas.microsoft.com/office/drawing/2014/main" id="{DBE801DB-66ED-4058-995E-C9E726645B34}"/>
              </a:ext>
            </a:extLst>
          </p:cNvPr>
          <p:cNvSpPr>
            <a:spLocks noGrp="1"/>
          </p:cNvSpPr>
          <p:nvPr>
            <p:ph type="sldNum" idx="12"/>
          </p:nvPr>
        </p:nvSpPr>
        <p:spPr/>
        <p:txBody>
          <a:bodyPr/>
          <a:lstStyle/>
          <a:p>
            <a:pPr lvl="0"/>
            <a:fld id="{00000000-1234-1234-1234-123412341234}" type="slidenum">
              <a:rPr lang="en-US" smtClean="0">
                <a:sym typeface="Questrial"/>
              </a:rPr>
              <a:pPr lvl="0"/>
              <a:t>4</a:t>
            </a:fld>
            <a:endParaRPr lang="en-US">
              <a:sym typeface="Questrial"/>
            </a:endParaRPr>
          </a:p>
        </p:txBody>
      </p:sp>
    </p:spTree>
    <p:extLst>
      <p:ext uri="{BB962C8B-B14F-4D97-AF65-F5344CB8AC3E}">
        <p14:creationId xmlns:p14="http://schemas.microsoft.com/office/powerpoint/2010/main" val="2468249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smtClean="0">
                <a:sym typeface="Arial"/>
              </a:rPr>
              <a:t>HBase Architecture (1)</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40</a:t>
            </a:fld>
            <a:endParaRPr lang="en-US">
              <a:sym typeface="Questrial"/>
            </a:endParaRPr>
          </a:p>
        </p:txBody>
      </p:sp>
      <p:sp>
        <p:nvSpPr>
          <p:cNvPr id="366" name="Shape 366"/>
          <p:cNvSpPr txBox="1">
            <a:spLocks noGrp="1"/>
          </p:cNvSpPr>
          <p:nvPr>
            <p:ph type="body" idx="4294967295"/>
          </p:nvPr>
        </p:nvSpPr>
        <p:spPr>
          <a:xfrm>
            <a:off x="852854" y="2859769"/>
            <a:ext cx="5538788" cy="3709988"/>
          </a:xfrm>
          <a:prstGeom prst="rect">
            <a:avLst/>
          </a:prstGeom>
          <a:noFill/>
          <a:ln>
            <a:noFill/>
          </a:ln>
        </p:spPr>
        <p:txBody>
          <a:bodyPr spcFirstLastPara="1" vert="horz" wrap="square" lIns="45700" tIns="45700" rIns="45700" bIns="45700" rtlCol="0" anchor="t" anchorCtr="0">
            <a:noAutofit/>
          </a:bodyPr>
          <a:lstStyle/>
          <a:p>
            <a:pPr marL="12192" indent="0">
              <a:lnSpc>
                <a:spcPct val="100000"/>
              </a:lnSpc>
              <a:spcBef>
                <a:spcPts val="533"/>
              </a:spcBef>
              <a:spcAft>
                <a:spcPts val="533"/>
              </a:spcAft>
              <a:buSzPts val="2400"/>
              <a:buNone/>
            </a:pPr>
            <a:r>
              <a:rPr lang="en-US" dirty="0" smtClean="0">
                <a:solidFill>
                  <a:srgbClr val="0070C0"/>
                </a:solidFill>
                <a:highlight>
                  <a:srgbClr val="FFFFFF"/>
                </a:highlight>
                <a:ea typeface="Arial"/>
                <a:cs typeface="Arial"/>
                <a:sym typeface="Arial"/>
              </a:rPr>
              <a:t>Region Server</a:t>
            </a:r>
            <a:r>
              <a:rPr lang="en-US" dirty="0" smtClean="0">
                <a:highlight>
                  <a:srgbClr val="FFFFFF"/>
                </a:highlight>
                <a:ea typeface="Arial"/>
                <a:cs typeface="Arial"/>
                <a:sym typeface="Arial"/>
              </a:rPr>
              <a:t>: </a:t>
            </a:r>
            <a:endParaRPr dirty="0" smtClean="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smtClean="0">
                <a:highlight>
                  <a:schemeClr val="lt1"/>
                </a:highlight>
                <a:ea typeface="Arial"/>
                <a:cs typeface="Arial"/>
                <a:sym typeface="Arial"/>
              </a:rPr>
              <a:t>Clients communicate with </a:t>
            </a:r>
            <a:r>
              <a:rPr lang="en-US" sz="2400" dirty="0" err="1" smtClean="0">
                <a:highlight>
                  <a:schemeClr val="lt1"/>
                </a:highlight>
                <a:ea typeface="Arial"/>
                <a:cs typeface="Arial"/>
                <a:sym typeface="Arial"/>
              </a:rPr>
              <a:t>RegionServers</a:t>
            </a:r>
            <a:r>
              <a:rPr lang="en-US" sz="2400" dirty="0" smtClean="0">
                <a:highlight>
                  <a:schemeClr val="lt1"/>
                </a:highlight>
                <a:ea typeface="Arial"/>
                <a:cs typeface="Arial"/>
                <a:sym typeface="Arial"/>
              </a:rPr>
              <a:t> (slaves) directly for accessing data</a:t>
            </a:r>
            <a:endParaRPr sz="2400" dirty="0" smtClean="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smtClean="0">
                <a:highlight>
                  <a:srgbClr val="FFFFFF"/>
                </a:highlight>
                <a:ea typeface="Arial"/>
                <a:cs typeface="Arial"/>
                <a:sym typeface="Arial"/>
              </a:rPr>
              <a:t>Serves data for reads and writes. </a:t>
            </a:r>
            <a:endParaRPr sz="2400" dirty="0" smtClean="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smtClean="0">
                <a:highlight>
                  <a:srgbClr val="FFFFFF"/>
                </a:highlight>
                <a:ea typeface="Arial"/>
                <a:cs typeface="Arial"/>
                <a:sym typeface="Arial"/>
              </a:rPr>
              <a:t>These </a:t>
            </a:r>
            <a:r>
              <a:rPr lang="en-US" sz="2400" dirty="0" smtClean="0">
                <a:highlight>
                  <a:schemeClr val="lt1"/>
                </a:highlight>
                <a:ea typeface="Arial"/>
                <a:cs typeface="Arial"/>
                <a:sym typeface="Arial"/>
              </a:rPr>
              <a:t>region servers  are assigned to the HDFS data nodes to preserve data locality.</a:t>
            </a:r>
            <a:endParaRPr sz="2400" dirty="0">
              <a:highlight>
                <a:srgbClr val="FFFFFF"/>
              </a:highlight>
              <a:ea typeface="Arial"/>
              <a:cs typeface="Arial"/>
              <a:sym typeface="Arial"/>
            </a:endParaRPr>
          </a:p>
        </p:txBody>
      </p:sp>
      <p:pic>
        <p:nvPicPr>
          <p:cNvPr id="3" name="Picture 2">
            <a:extLst>
              <a:ext uri="{FF2B5EF4-FFF2-40B4-BE49-F238E27FC236}">
                <a16:creationId xmlns:a16="http://schemas.microsoft.com/office/drawing/2014/main" id="{A54095AF-967F-492F-A257-6AB1B7484C67}"/>
              </a:ext>
            </a:extLst>
          </p:cNvPr>
          <p:cNvPicPr>
            <a:picLocks noChangeAspect="1"/>
          </p:cNvPicPr>
          <p:nvPr/>
        </p:nvPicPr>
        <p:blipFill>
          <a:blip r:embed="rId3"/>
          <a:stretch>
            <a:fillRect/>
          </a:stretch>
        </p:blipFill>
        <p:spPr>
          <a:xfrm>
            <a:off x="6498763" y="3219211"/>
            <a:ext cx="5537851" cy="3030533"/>
          </a:xfrm>
          <a:prstGeom prst="rect">
            <a:avLst/>
          </a:prstGeom>
        </p:spPr>
      </p:pic>
      <p:sp>
        <p:nvSpPr>
          <p:cNvPr id="2" name="TextBox 1">
            <a:extLst>
              <a:ext uri="{FF2B5EF4-FFF2-40B4-BE49-F238E27FC236}">
                <a16:creationId xmlns:a16="http://schemas.microsoft.com/office/drawing/2014/main" id="{CE0AB844-1466-458C-A5B7-8AA899DC6C0B}"/>
              </a:ext>
            </a:extLst>
          </p:cNvPr>
          <p:cNvSpPr txBox="1"/>
          <p:nvPr/>
        </p:nvSpPr>
        <p:spPr>
          <a:xfrm>
            <a:off x="745733" y="1719595"/>
            <a:ext cx="10627743" cy="1446550"/>
          </a:xfrm>
          <a:prstGeom prst="rect">
            <a:avLst/>
          </a:prstGeom>
          <a:noFill/>
        </p:spPr>
        <p:txBody>
          <a:bodyPr wrap="square" rtlCol="0">
            <a:spAutoFit/>
          </a:bodyPr>
          <a:lstStyle/>
          <a:p>
            <a:r>
              <a:rPr lang="en-US" sz="3200" dirty="0">
                <a:highlight>
                  <a:srgbClr val="FFFFFF"/>
                </a:highlight>
                <a:ea typeface="Arial"/>
                <a:cs typeface="Arial"/>
                <a:sym typeface="Arial"/>
              </a:rPr>
              <a:t>HBase is composed of three types of servers in a master slave type of architecture: </a:t>
            </a:r>
            <a:r>
              <a:rPr lang="en-US" sz="3200" dirty="0">
                <a:solidFill>
                  <a:srgbClr val="0070C0"/>
                </a:solidFill>
                <a:highlight>
                  <a:srgbClr val="FFFFFF"/>
                </a:highlight>
                <a:ea typeface="Arial"/>
                <a:cs typeface="Arial"/>
                <a:sym typeface="Arial"/>
              </a:rPr>
              <a:t>Region Server, </a:t>
            </a:r>
            <a:r>
              <a:rPr lang="en-US" sz="3200" dirty="0" err="1">
                <a:solidFill>
                  <a:srgbClr val="0070C0"/>
                </a:solidFill>
                <a:highlight>
                  <a:srgbClr val="FFFFFF"/>
                </a:highlight>
                <a:ea typeface="Arial"/>
                <a:cs typeface="Arial"/>
                <a:sym typeface="Arial"/>
              </a:rPr>
              <a:t>Hbase</a:t>
            </a:r>
            <a:r>
              <a:rPr lang="en-US" sz="3200" dirty="0">
                <a:solidFill>
                  <a:srgbClr val="0070C0"/>
                </a:solidFill>
                <a:highlight>
                  <a:srgbClr val="FFFFFF"/>
                </a:highlight>
                <a:ea typeface="Arial"/>
                <a:cs typeface="Arial"/>
                <a:sym typeface="Arial"/>
              </a:rPr>
              <a:t> Master, </a:t>
            </a:r>
            <a:r>
              <a:rPr lang="en-US" sz="3200" dirty="0" err="1">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a:t>
            </a:r>
          </a:p>
          <a:p>
            <a:endParaRPr lang="en-US" sz="2400" dirty="0"/>
          </a:p>
        </p:txBody>
      </p:sp>
    </p:spTree>
    <p:extLst>
      <p:ext uri="{BB962C8B-B14F-4D97-AF65-F5344CB8AC3E}">
        <p14:creationId xmlns:p14="http://schemas.microsoft.com/office/powerpoint/2010/main" val="23938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smtClean="0">
                <a:sym typeface="Arial"/>
              </a:rPr>
              <a:t>HBase Architecture (2) </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41</a:t>
            </a:fld>
            <a:endParaRPr lang="en-US">
              <a:sym typeface="Questrial"/>
            </a:endParaRPr>
          </a:p>
        </p:txBody>
      </p:sp>
      <p:sp>
        <p:nvSpPr>
          <p:cNvPr id="366" name="Shape 366"/>
          <p:cNvSpPr txBox="1">
            <a:spLocks noGrp="1"/>
          </p:cNvSpPr>
          <p:nvPr>
            <p:ph type="body" idx="4294967295"/>
          </p:nvPr>
        </p:nvSpPr>
        <p:spPr>
          <a:xfrm>
            <a:off x="1169987" y="2655888"/>
            <a:ext cx="10641013" cy="244792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SzPts val="2400"/>
              <a:buNone/>
            </a:pPr>
            <a:r>
              <a:rPr lang="en-US" sz="3200" dirty="0">
                <a:solidFill>
                  <a:srgbClr val="0070C0"/>
                </a:solidFill>
                <a:highlight>
                  <a:srgbClr val="FFFFFF"/>
                </a:highlight>
                <a:ea typeface="Arial"/>
                <a:cs typeface="Arial"/>
                <a:sym typeface="Arial"/>
              </a:rPr>
              <a:t>HBase Master</a:t>
            </a:r>
            <a:r>
              <a:rPr lang="en-US" sz="3200" dirty="0">
                <a:highlight>
                  <a:srgbClr val="FFFFFF"/>
                </a:highlight>
                <a:ea typeface="Arial"/>
                <a:cs typeface="Arial"/>
                <a:sym typeface="Arial"/>
              </a:rPr>
              <a:t>: coordinates region servers, handles DDL (create, delete tables) operations.</a:t>
            </a:r>
            <a:endParaRPr sz="3200" dirty="0">
              <a:highlight>
                <a:srgbClr val="FFFFFF"/>
              </a:highlight>
              <a:ea typeface="Arial"/>
              <a:cs typeface="Arial"/>
              <a:sym typeface="Arial"/>
            </a:endParaRPr>
          </a:p>
          <a:p>
            <a:pPr marL="0" indent="0">
              <a:lnSpc>
                <a:spcPct val="100000"/>
              </a:lnSpc>
              <a:spcBef>
                <a:spcPts val="533"/>
              </a:spcBef>
              <a:spcAft>
                <a:spcPts val="533"/>
              </a:spcAft>
              <a:buSzPts val="2600"/>
              <a:buNone/>
            </a:pPr>
            <a:r>
              <a:rPr lang="en-US" sz="3200" dirty="0">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 HBase uses </a:t>
            </a:r>
            <a:r>
              <a:rPr lang="en-US" sz="3200" dirty="0" err="1">
                <a:highlight>
                  <a:srgbClr val="FFFFFF"/>
                </a:highlight>
                <a:ea typeface="Arial"/>
                <a:cs typeface="Arial"/>
                <a:sym typeface="Arial"/>
              </a:rPr>
              <a:t>ZooKeeper</a:t>
            </a:r>
            <a:r>
              <a:rPr lang="en-US" sz="3200" dirty="0">
                <a:highlight>
                  <a:srgbClr val="FFFFFF"/>
                </a:highlight>
                <a:ea typeface="Arial"/>
                <a:cs typeface="Arial"/>
                <a:sym typeface="Arial"/>
              </a:rPr>
              <a:t> as a distributed coordination service to maintain server state in the cluster. </a:t>
            </a:r>
            <a:r>
              <a:rPr lang="en-US" sz="3200" b="1" dirty="0">
                <a:ea typeface="Arial"/>
                <a:cs typeface="Arial"/>
                <a:sym typeface="Arial"/>
              </a:rPr>
              <a:t>  </a:t>
            </a:r>
            <a:r>
              <a:rPr lang="en-US" sz="3200" b="1" dirty="0">
                <a:ea typeface="Courier New"/>
                <a:cs typeface="Courier New"/>
                <a:sym typeface="Courier New"/>
              </a:rPr>
              <a:t>  </a:t>
            </a:r>
            <a:endParaRPr sz="3200" b="1" dirty="0">
              <a:ea typeface="Courier New"/>
              <a:cs typeface="Courier New"/>
              <a:sym typeface="Courier New"/>
            </a:endParaRPr>
          </a:p>
        </p:txBody>
      </p:sp>
    </p:spTree>
    <p:extLst>
      <p:ext uri="{BB962C8B-B14F-4D97-AF65-F5344CB8AC3E}">
        <p14:creationId xmlns:p14="http://schemas.microsoft.com/office/powerpoint/2010/main" val="233783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 name="Picture 2">
            <a:extLst>
              <a:ext uri="{FF2B5EF4-FFF2-40B4-BE49-F238E27FC236}">
                <a16:creationId xmlns:a16="http://schemas.microsoft.com/office/drawing/2014/main" id="{82875D2D-DA07-4E65-A238-7981753360F8}"/>
              </a:ext>
            </a:extLst>
          </p:cNvPr>
          <p:cNvPicPr>
            <a:picLocks noChangeAspect="1"/>
          </p:cNvPicPr>
          <p:nvPr/>
        </p:nvPicPr>
        <p:blipFill>
          <a:blip r:embed="rId3"/>
          <a:stretch>
            <a:fillRect/>
          </a:stretch>
        </p:blipFill>
        <p:spPr>
          <a:xfrm>
            <a:off x="5162485" y="3406055"/>
            <a:ext cx="5720920" cy="3451945"/>
          </a:xfrm>
          <a:prstGeom prst="rect">
            <a:avLst/>
          </a:prstGeom>
        </p:spPr>
      </p:pic>
      <p:sp>
        <p:nvSpPr>
          <p:cNvPr id="371" name="Shape 371"/>
          <p:cNvSpPr txBox="1">
            <a:spLocks noGrp="1"/>
          </p:cNvSpPr>
          <p:nvPr>
            <p:ph type="title"/>
          </p:nvPr>
        </p:nvSpPr>
        <p:spPr>
          <a:xfrm>
            <a:off x="1024127" y="585216"/>
            <a:ext cx="11167873" cy="1499616"/>
          </a:xfrm>
        </p:spPr>
        <p:txBody>
          <a:bodyPr>
            <a:normAutofit fontScale="90000"/>
          </a:bodyPr>
          <a:lstStyle/>
          <a:p>
            <a:r>
              <a:rPr lang="en-US" dirty="0" smtClean="0">
                <a:sym typeface="Arial"/>
              </a:rPr>
              <a:t/>
            </a:r>
            <a:br>
              <a:rPr lang="en-US" dirty="0" smtClean="0">
                <a:sym typeface="Arial"/>
              </a:rPr>
            </a:br>
            <a:r>
              <a:rPr lang="en-US" dirty="0" smtClean="0">
                <a:sym typeface="Arial"/>
              </a:rPr>
              <a:t>How do these components work together? </a:t>
            </a:r>
            <a:endParaRPr lang="en-US" dirty="0">
              <a:sym typeface="Arial"/>
            </a:endParaRP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42</a:t>
            </a:fld>
            <a:endParaRPr lang="en-US">
              <a:sym typeface="Questrial"/>
            </a:endParaRPr>
          </a:p>
        </p:txBody>
      </p:sp>
      <p:sp>
        <p:nvSpPr>
          <p:cNvPr id="374" name="Shape 374"/>
          <p:cNvSpPr txBox="1">
            <a:spLocks noGrp="1"/>
          </p:cNvSpPr>
          <p:nvPr>
            <p:ph type="body" idx="4294967295"/>
          </p:nvPr>
        </p:nvSpPr>
        <p:spPr>
          <a:xfrm>
            <a:off x="615462" y="2188881"/>
            <a:ext cx="11414125" cy="188595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Region servers and the active HBase Master connect with a session to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A special HBase Catalog table “META table” </a:t>
            </a:r>
            <a:r>
              <a:rPr lang="en-US" sz="2400" dirty="0">
                <a:solidFill>
                  <a:srgbClr val="000000"/>
                </a:solidFill>
                <a:highlight>
                  <a:srgbClr val="FFFFFF"/>
                </a:highlight>
                <a:ea typeface="Arial"/>
                <a:cs typeface="Arial"/>
                <a:sym typeface="Wingdings" panose="05000000000000000000" pitchFamily="2" charset="2"/>
              </a:rPr>
              <a:t></a:t>
            </a:r>
            <a:r>
              <a:rPr lang="en-US" sz="2400" dirty="0">
                <a:solidFill>
                  <a:srgbClr val="000000"/>
                </a:solidFill>
                <a:highlight>
                  <a:srgbClr val="FFFFFF"/>
                </a:highlight>
                <a:ea typeface="Arial"/>
                <a:cs typeface="Arial"/>
                <a:sym typeface="Arial"/>
              </a:rPr>
              <a:t> Holds the location of the regions in the cluster. </a:t>
            </a:r>
          </a:p>
          <a:p>
            <a:pPr marL="822939" indent="-457189">
              <a:lnSpc>
                <a:spcPct val="100000"/>
              </a:lnSpc>
              <a:spcBef>
                <a:spcPts val="533"/>
              </a:spcBef>
              <a:spcAft>
                <a:spcPts val="533"/>
              </a:spcAft>
            </a:pPr>
            <a:r>
              <a:rPr lang="en-US" sz="2400" dirty="0" err="1">
                <a:solidFill>
                  <a:srgbClr val="000000"/>
                </a:solidFill>
                <a:highlight>
                  <a:srgbClr val="FFFFFF"/>
                </a:highlight>
                <a:ea typeface="Arial"/>
                <a:cs typeface="Arial"/>
                <a:sym typeface="Arial"/>
              </a:rPr>
              <a:t>ZooKeeper</a:t>
            </a:r>
            <a:r>
              <a:rPr lang="en-US" sz="2400" dirty="0">
                <a:solidFill>
                  <a:srgbClr val="000000"/>
                </a:solidFill>
                <a:highlight>
                  <a:srgbClr val="FFFFFF"/>
                </a:highlight>
                <a:ea typeface="Arial"/>
                <a:cs typeface="Arial"/>
                <a:sym typeface="Arial"/>
              </a:rPr>
              <a:t> stores the location of the META table.</a:t>
            </a:r>
          </a:p>
          <a:p>
            <a:pPr marL="0" indent="0">
              <a:spcBef>
                <a:spcPts val="1400"/>
              </a:spcBef>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55281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C1B9B719-C977-44D4-91E5-A363E325EF18}"/>
              </a:ext>
            </a:extLst>
          </p:cNvPr>
          <p:cNvPicPr>
            <a:picLocks noChangeAspect="1"/>
          </p:cNvPicPr>
          <p:nvPr/>
        </p:nvPicPr>
        <p:blipFill>
          <a:blip r:embed="rId3"/>
          <a:stretch>
            <a:fillRect/>
          </a:stretch>
        </p:blipFill>
        <p:spPr>
          <a:xfrm>
            <a:off x="2813538" y="2890384"/>
            <a:ext cx="7641182" cy="3758299"/>
          </a:xfrm>
          <a:prstGeom prst="rect">
            <a:avLst/>
          </a:prstGeom>
        </p:spPr>
      </p:pic>
      <p:sp>
        <p:nvSpPr>
          <p:cNvPr id="10" name="Title 9"/>
          <p:cNvSpPr>
            <a:spLocks noGrp="1"/>
          </p:cNvSpPr>
          <p:nvPr>
            <p:ph type="title"/>
          </p:nvPr>
        </p:nvSpPr>
        <p:spPr/>
        <p:txBody>
          <a:bodyPr/>
          <a:lstStyle/>
          <a:p>
            <a:pPr>
              <a:spcBef>
                <a:spcPts val="0"/>
              </a:spcBef>
            </a:pPr>
            <a:r>
              <a:rPr lang="en-US" sz="6600" dirty="0" err="1">
                <a:ea typeface="Arial"/>
                <a:cs typeface="Arial"/>
                <a:sym typeface="Arial"/>
              </a:rPr>
              <a:t>HBase</a:t>
            </a:r>
            <a:r>
              <a:rPr lang="en-US" sz="6600" dirty="0">
                <a:ea typeface="Arial"/>
                <a:cs typeface="Arial"/>
                <a:sym typeface="Arial"/>
              </a:rPr>
              <a:t>: </a:t>
            </a:r>
            <a:r>
              <a:rPr lang="en-US" sz="5400" dirty="0">
                <a:ea typeface="Arial"/>
                <a:cs typeface="Arial"/>
                <a:sym typeface="Arial"/>
              </a:rPr>
              <a:t>Meta table</a:t>
            </a:r>
            <a:endParaRPr lang="en-US" sz="6600" dirty="0">
              <a:ea typeface="Arial"/>
              <a:cs typeface="Arial"/>
              <a:sym typeface="Arial"/>
            </a:endParaRP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43</a:t>
            </a:fld>
            <a:endParaRPr lang="en-US">
              <a:sym typeface="Questrial"/>
            </a:endParaRPr>
          </a:p>
        </p:txBody>
      </p:sp>
      <p:sp>
        <p:nvSpPr>
          <p:cNvPr id="374" name="Shape 374"/>
          <p:cNvSpPr txBox="1">
            <a:spLocks noGrp="1"/>
          </p:cNvSpPr>
          <p:nvPr>
            <p:ph type="body" idx="4294967295"/>
          </p:nvPr>
        </p:nvSpPr>
        <p:spPr>
          <a:xfrm>
            <a:off x="254977" y="1934675"/>
            <a:ext cx="11160125" cy="132080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highlight>
                  <a:srgbClr val="FFFFFF"/>
                </a:highlight>
              </a:rPr>
              <a:t>The META table is an HBase table that keeps a list of all regions in the system.</a:t>
            </a:r>
          </a:p>
          <a:p>
            <a:pPr marL="822939" indent="-457189">
              <a:lnSpc>
                <a:spcPct val="100000"/>
              </a:lnSpc>
              <a:spcBef>
                <a:spcPts val="533"/>
              </a:spcBef>
              <a:spcAft>
                <a:spcPts val="533"/>
              </a:spcAft>
            </a:pPr>
            <a:r>
              <a:rPr lang="en-US" sz="2400" dirty="0">
                <a:highlight>
                  <a:srgbClr val="FFFFFF"/>
                </a:highlight>
              </a:rPr>
              <a:t>This META table is like a B Tree</a:t>
            </a:r>
            <a:endParaRPr sz="2400" b="1" dirty="0">
              <a:latin typeface="Courier New"/>
              <a:ea typeface="Courier New"/>
              <a:cs typeface="Courier New"/>
              <a:sym typeface="Courier New"/>
            </a:endParaRPr>
          </a:p>
        </p:txBody>
      </p:sp>
      <p:sp>
        <p:nvSpPr>
          <p:cNvPr id="9" name="Shape 371">
            <a:extLst>
              <a:ext uri="{FF2B5EF4-FFF2-40B4-BE49-F238E27FC236}">
                <a16:creationId xmlns:a16="http://schemas.microsoft.com/office/drawing/2014/main" id="{24D49A22-821B-4274-8B0E-D915EA3F26FB}"/>
              </a:ext>
            </a:extLst>
          </p:cNvPr>
          <p:cNvSpPr txBox="1">
            <a:spLocks/>
          </p:cNvSpPr>
          <p:nvPr/>
        </p:nvSpPr>
        <p:spPr>
          <a:xfrm>
            <a:off x="472188" y="320997"/>
            <a:ext cx="11159400" cy="654555"/>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endParaRPr lang="en-US" sz="4400" dirty="0">
              <a:solidFill>
                <a:srgbClr val="C00000"/>
              </a:solidFill>
              <a:ea typeface="Arial"/>
              <a:cs typeface="Arial"/>
              <a:sym typeface="Arial"/>
            </a:endParaRPr>
          </a:p>
        </p:txBody>
      </p:sp>
    </p:spTree>
    <p:extLst>
      <p:ext uri="{BB962C8B-B14F-4D97-AF65-F5344CB8AC3E}">
        <p14:creationId xmlns:p14="http://schemas.microsoft.com/office/powerpoint/2010/main" val="2165564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5" name="Title 4"/>
          <p:cNvSpPr>
            <a:spLocks noGrp="1"/>
          </p:cNvSpPr>
          <p:nvPr>
            <p:ph type="title"/>
          </p:nvPr>
        </p:nvSpPr>
        <p:spPr>
          <a:xfrm>
            <a:off x="1024128" y="1406768"/>
            <a:ext cx="9720072" cy="678063"/>
          </a:xfrm>
        </p:spPr>
        <p:txBody>
          <a:bodyPr>
            <a:normAutofit fontScale="90000"/>
          </a:bodyPr>
          <a:lstStyle/>
          <a:p>
            <a:r>
              <a:rPr lang="en-US" dirty="0" err="1" smtClean="0">
                <a:sym typeface="Arial"/>
              </a:rPr>
              <a:t>HBase</a:t>
            </a:r>
            <a:r>
              <a:rPr lang="en-US" dirty="0" smtClean="0">
                <a:sym typeface="Arial"/>
              </a:rPr>
              <a:t>: Reads/Writes</a:t>
            </a:r>
            <a:br>
              <a:rPr lang="en-US" dirty="0" smtClean="0">
                <a:sym typeface="Arial"/>
              </a:rPr>
            </a:br>
            <a:r>
              <a:rPr lang="en-US" dirty="0" smtClean="0">
                <a:sym typeface="Arial"/>
              </a:rPr>
              <a:t/>
            </a:r>
            <a:br>
              <a:rPr lang="en-US" dirty="0" smtClean="0">
                <a:sym typeface="Arial"/>
              </a:rPr>
            </a:br>
            <a:endParaRPr lang="en-US" dirty="0"/>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44</a:t>
            </a:fld>
            <a:endParaRPr lang="en-US">
              <a:sym typeface="Questrial"/>
            </a:endParaRPr>
          </a:p>
        </p:txBody>
      </p:sp>
      <p:sp>
        <p:nvSpPr>
          <p:cNvPr id="374" name="Shape 374"/>
          <p:cNvSpPr txBox="1">
            <a:spLocks noGrp="1"/>
          </p:cNvSpPr>
          <p:nvPr>
            <p:ph type="body" idx="4294967295"/>
          </p:nvPr>
        </p:nvSpPr>
        <p:spPr>
          <a:xfrm>
            <a:off x="0" y="1565275"/>
            <a:ext cx="10769600" cy="2192338"/>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gets the Region server that hosts the META table from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will </a:t>
            </a:r>
            <a:r>
              <a:rPr lang="en-US" sz="2400" dirty="0">
                <a:solidFill>
                  <a:srgbClr val="FF0000"/>
                </a:solidFill>
                <a:highlight>
                  <a:srgbClr val="FFFFFF"/>
                </a:highlight>
                <a:ea typeface="Arial"/>
                <a:cs typeface="Arial"/>
                <a:sym typeface="Arial"/>
              </a:rPr>
              <a:t>query</a:t>
            </a:r>
            <a:r>
              <a:rPr lang="en-US" sz="2400" dirty="0">
                <a:solidFill>
                  <a:srgbClr val="000000"/>
                </a:solidFill>
                <a:highlight>
                  <a:srgbClr val="FFFFFF"/>
                </a:highlight>
                <a:ea typeface="Arial"/>
                <a:cs typeface="Arial"/>
                <a:sym typeface="Arial"/>
              </a:rPr>
              <a:t> </a:t>
            </a:r>
            <a:r>
              <a:rPr lang="en-US" sz="2400" dirty="0">
                <a:solidFill>
                  <a:srgbClr val="FF0000"/>
                </a:solidFill>
                <a:highlight>
                  <a:srgbClr val="FFFFFF"/>
                </a:highlight>
                <a:ea typeface="Arial"/>
                <a:cs typeface="Arial"/>
                <a:sym typeface="Arial"/>
              </a:rPr>
              <a:t>(get/put) </a:t>
            </a:r>
            <a:r>
              <a:rPr lang="en-US" sz="2400" dirty="0">
                <a:solidFill>
                  <a:srgbClr val="000000"/>
                </a:solidFill>
                <a:highlight>
                  <a:srgbClr val="FFFFFF"/>
                </a:highlight>
                <a:ea typeface="Arial"/>
                <a:cs typeface="Arial"/>
                <a:sym typeface="Arial"/>
              </a:rPr>
              <a:t>the META server to get the region server corresponding to the </a:t>
            </a:r>
            <a:r>
              <a:rPr lang="en-US" sz="2400" dirty="0" err="1">
                <a:solidFill>
                  <a:srgbClr val="FF0000"/>
                </a:solidFill>
                <a:highlight>
                  <a:srgbClr val="FFFFFF"/>
                </a:highlight>
                <a:ea typeface="Arial"/>
                <a:cs typeface="Arial"/>
                <a:sym typeface="Arial"/>
              </a:rPr>
              <a:t>rowkey</a:t>
            </a:r>
            <a:r>
              <a:rPr lang="en-US" sz="2400" dirty="0">
                <a:solidFill>
                  <a:srgbClr val="000000"/>
                </a:solidFill>
                <a:highlight>
                  <a:srgbClr val="FFFFFF"/>
                </a:highlight>
                <a:ea typeface="Arial"/>
                <a:cs typeface="Arial"/>
                <a:sym typeface="Arial"/>
              </a:rPr>
              <a:t> it wants to access</a:t>
            </a:r>
            <a:endParaRPr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buClr>
                <a:srgbClr val="000000"/>
              </a:buClr>
              <a:buSzPts val="2400"/>
            </a:pPr>
            <a:r>
              <a:rPr lang="en-US" sz="2400" dirty="0">
                <a:solidFill>
                  <a:srgbClr val="000000"/>
                </a:solidFill>
                <a:ea typeface="Arial"/>
                <a:cs typeface="Arial"/>
                <a:sym typeface="Arial"/>
              </a:rPr>
              <a:t>It will get the Row from the corresponding Region Server.</a:t>
            </a:r>
            <a:endParaRPr sz="2400" dirty="0">
              <a:ea typeface="Courier New"/>
              <a:cs typeface="Courier New"/>
              <a:sym typeface="Courier New"/>
            </a:endParaRPr>
          </a:p>
          <a:p>
            <a:pPr marL="0" indent="0">
              <a:spcBef>
                <a:spcPts val="1400"/>
              </a:spcBef>
              <a:buNone/>
            </a:pPr>
            <a:endParaRPr sz="2400" b="1" dirty="0">
              <a:latin typeface="Courier New"/>
              <a:ea typeface="Courier New"/>
              <a:cs typeface="Courier New"/>
              <a:sym typeface="Courier New"/>
            </a:endParaRPr>
          </a:p>
        </p:txBody>
      </p:sp>
      <p:pic>
        <p:nvPicPr>
          <p:cNvPr id="3" name="Picture 2">
            <a:extLst>
              <a:ext uri="{FF2B5EF4-FFF2-40B4-BE49-F238E27FC236}">
                <a16:creationId xmlns:a16="http://schemas.microsoft.com/office/drawing/2014/main" id="{56FCC7D1-0022-4565-9303-DEF5C0703054}"/>
              </a:ext>
            </a:extLst>
          </p:cNvPr>
          <p:cNvPicPr>
            <a:picLocks noChangeAspect="1"/>
          </p:cNvPicPr>
          <p:nvPr/>
        </p:nvPicPr>
        <p:blipFill>
          <a:blip r:embed="rId3"/>
          <a:stretch>
            <a:fillRect/>
          </a:stretch>
        </p:blipFill>
        <p:spPr>
          <a:xfrm>
            <a:off x="3745523" y="3598095"/>
            <a:ext cx="6631391" cy="3086711"/>
          </a:xfrm>
          <a:prstGeom prst="rect">
            <a:avLst/>
          </a:prstGeom>
        </p:spPr>
      </p:pic>
      <p:sp>
        <p:nvSpPr>
          <p:cNvPr id="10" name="Shape 371">
            <a:extLst>
              <a:ext uri="{FF2B5EF4-FFF2-40B4-BE49-F238E27FC236}">
                <a16:creationId xmlns:a16="http://schemas.microsoft.com/office/drawing/2014/main" id="{EE55BC8E-674A-45D5-9BC3-105F7363BAFB}"/>
              </a:ext>
            </a:extLst>
          </p:cNvPr>
          <p:cNvSpPr txBox="1">
            <a:spLocks/>
          </p:cNvSpPr>
          <p:nvPr/>
        </p:nvSpPr>
        <p:spPr>
          <a:xfrm>
            <a:off x="651600" y="861646"/>
            <a:ext cx="11159400" cy="615462"/>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r>
              <a:rPr lang="en-US" sz="4400" dirty="0">
                <a:ea typeface="Arial"/>
                <a:cs typeface="Arial"/>
                <a:sym typeface="Arial"/>
              </a:rPr>
              <a:t/>
            </a:r>
            <a:br>
              <a:rPr lang="en-US" sz="4400" dirty="0">
                <a:ea typeface="Arial"/>
                <a:cs typeface="Arial"/>
                <a:sym typeface="Arial"/>
              </a:rPr>
            </a:br>
            <a:endParaRPr lang="en-US" sz="4400" dirty="0">
              <a:solidFill>
                <a:srgbClr val="C00000"/>
              </a:solidFill>
              <a:ea typeface="Arial"/>
              <a:cs typeface="Arial"/>
              <a:sym typeface="Arial"/>
            </a:endParaRPr>
          </a:p>
        </p:txBody>
      </p:sp>
    </p:spTree>
    <p:extLst>
      <p:ext uri="{BB962C8B-B14F-4D97-AF65-F5344CB8AC3E}">
        <p14:creationId xmlns:p14="http://schemas.microsoft.com/office/powerpoint/2010/main" val="3731021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51FAE7BD-9178-4621-99A6-AE2BB9DDD78A}"/>
              </a:ext>
            </a:extLst>
          </p:cNvPr>
          <p:cNvPicPr>
            <a:picLocks noChangeAspect="1"/>
          </p:cNvPicPr>
          <p:nvPr/>
        </p:nvPicPr>
        <p:blipFill>
          <a:blip r:embed="rId3"/>
          <a:stretch>
            <a:fillRect/>
          </a:stretch>
        </p:blipFill>
        <p:spPr>
          <a:xfrm>
            <a:off x="2644038" y="3028950"/>
            <a:ext cx="7946657" cy="3594648"/>
          </a:xfrm>
          <a:prstGeom prst="rect">
            <a:avLst/>
          </a:prstGeom>
        </p:spPr>
      </p:pic>
      <p:sp>
        <p:nvSpPr>
          <p:cNvPr id="371" name="Shape 371"/>
          <p:cNvSpPr txBox="1">
            <a:spLocks noGrp="1"/>
          </p:cNvSpPr>
          <p:nvPr>
            <p:ph type="title"/>
          </p:nvPr>
        </p:nvSpPr>
        <p:spPr>
          <a:xfrm>
            <a:off x="1024128" y="585216"/>
            <a:ext cx="9720072" cy="1102907"/>
          </a:xfrm>
        </p:spPr>
        <p:txBody>
          <a:bodyPr/>
          <a:lstStyle/>
          <a:p>
            <a:r>
              <a:rPr lang="en-US" dirty="0" err="1" smtClean="0">
                <a:sym typeface="Arial"/>
              </a:rPr>
              <a:t>ZooKeeper</a:t>
            </a:r>
            <a:r>
              <a:rPr lang="en-US" dirty="0" smtClean="0">
                <a:sym typeface="Arial"/>
              </a:rPr>
              <a:t>: The coordinator</a:t>
            </a:r>
            <a:endParaRPr lang="en-US" dirty="0">
              <a:sym typeface="Arial"/>
            </a:endParaRP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45</a:t>
            </a:fld>
            <a:endParaRPr lang="en-US">
              <a:sym typeface="Questrial"/>
            </a:endParaRPr>
          </a:p>
        </p:txBody>
      </p:sp>
      <p:sp>
        <p:nvSpPr>
          <p:cNvPr id="374" name="Shape 374"/>
          <p:cNvSpPr txBox="1">
            <a:spLocks noGrp="1"/>
          </p:cNvSpPr>
          <p:nvPr>
            <p:ph type="body" idx="4294967295"/>
          </p:nvPr>
        </p:nvSpPr>
        <p:spPr>
          <a:xfrm>
            <a:off x="498570" y="1573823"/>
            <a:ext cx="10771188" cy="1569427"/>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Maintains region server state in the cluster</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Provides server failure notification</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Uses consensus to guarantee common shared state</a:t>
            </a:r>
            <a:endParaRPr sz="2667" dirty="0">
              <a:solidFill>
                <a:srgbClr val="000000"/>
              </a:solidFill>
              <a:highlight>
                <a:srgbClr val="FFFFFF"/>
              </a:highlight>
              <a:ea typeface="Arial"/>
              <a:cs typeface="Arial"/>
              <a:sym typeface="Arial"/>
            </a:endParaRPr>
          </a:p>
          <a:p>
            <a:pPr marL="0" indent="0">
              <a:spcBef>
                <a:spcPts val="1400"/>
              </a:spcBef>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354857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032920" y="567632"/>
            <a:ext cx="9720072" cy="1499616"/>
          </a:xfrm>
        </p:spPr>
        <p:txBody>
          <a:bodyPr/>
          <a:lstStyle/>
          <a:p>
            <a:r>
              <a:rPr lang="en-US" dirty="0" err="1" smtClean="0">
                <a:sym typeface="Arial"/>
              </a:rPr>
              <a:t>HBase</a:t>
            </a:r>
            <a:r>
              <a:rPr lang="en-US" dirty="0" smtClean="0">
                <a:sym typeface="Arial"/>
              </a:rPr>
              <a:t>: Some Limitations</a:t>
            </a:r>
            <a:endParaRPr lang="en-US" dirty="0">
              <a:sym typeface="Arial"/>
            </a:endParaRPr>
          </a:p>
        </p:txBody>
      </p:sp>
      <p:sp>
        <p:nvSpPr>
          <p:cNvPr id="391" name="Shape 391"/>
          <p:cNvSpPr txBox="1">
            <a:spLocks noGrp="1"/>
          </p:cNvSpPr>
          <p:nvPr>
            <p:ph type="sldNum" sz="quarter" idx="12"/>
          </p:nvPr>
        </p:nvSpPr>
        <p:spPr/>
        <p:txBody>
          <a:bodyPr/>
          <a:lstStyle/>
          <a:p>
            <a:fld id="{00000000-1234-1234-1234-123412341234}" type="slidenum">
              <a:rPr lang="en-US" smtClean="0">
                <a:sym typeface="Questrial"/>
              </a:rPr>
              <a:pPr/>
              <a:t>46</a:t>
            </a:fld>
            <a:endParaRPr lang="en-US">
              <a:sym typeface="Questrial"/>
            </a:endParaRPr>
          </a:p>
        </p:txBody>
      </p:sp>
      <p:sp>
        <p:nvSpPr>
          <p:cNvPr id="392" name="Shape 392"/>
          <p:cNvSpPr txBox="1">
            <a:spLocks noGrp="1"/>
          </p:cNvSpPr>
          <p:nvPr>
            <p:ph type="body" idx="4294967295"/>
          </p:nvPr>
        </p:nvSpPr>
        <p:spPr>
          <a:xfrm>
            <a:off x="826477" y="1885340"/>
            <a:ext cx="10567988" cy="4014787"/>
          </a:xfrm>
          <a:prstGeom prst="rect">
            <a:avLst/>
          </a:prstGeom>
          <a:noFill/>
          <a:ln>
            <a:noFill/>
          </a:ln>
        </p:spPr>
        <p:txBody>
          <a:bodyPr spcFirstLastPara="1" vert="horz" wrap="square" lIns="45700" tIns="45700" rIns="45700" bIns="45700" rtlCol="0" anchor="t" anchorCtr="0">
            <a:noAutofit/>
          </a:bodyPr>
          <a:lstStyle/>
          <a:p>
            <a:pPr marL="490208" indent="-457189">
              <a:lnSpc>
                <a:spcPct val="100000"/>
              </a:lnSpc>
              <a:spcBef>
                <a:spcPts val="533"/>
              </a:spcBef>
              <a:spcAft>
                <a:spcPts val="533"/>
              </a:spcAft>
              <a:buClr>
                <a:srgbClr val="000000"/>
              </a:buClr>
              <a:buSzPts val="2600"/>
            </a:pPr>
            <a:r>
              <a:rPr lang="en-US" sz="3200" dirty="0">
                <a:solidFill>
                  <a:srgbClr val="000000"/>
                </a:solidFill>
                <a:highlight>
                  <a:srgbClr val="FFFFFF"/>
                </a:highlight>
                <a:ea typeface="Arial"/>
                <a:cs typeface="Arial"/>
                <a:sym typeface="Arial"/>
              </a:rPr>
              <a:t>Not ideal for large objects (&gt;50MB per cell), e.g., videos -- the problem is “write amplification” -- when HDFS reorganizes data to compact large unchanging data, extensive copying occurs</a:t>
            </a:r>
          </a:p>
          <a:p>
            <a:pPr marL="490208" indent="-457189">
              <a:lnSpc>
                <a:spcPct val="100000"/>
              </a:lnSpc>
              <a:spcBef>
                <a:spcPts val="533"/>
              </a:spcBef>
              <a:spcAft>
                <a:spcPts val="533"/>
              </a:spcAft>
              <a:buSzPts val="2600"/>
            </a:pPr>
            <a:r>
              <a:rPr lang="en-US" sz="3200" dirty="0">
                <a:ea typeface="Arial"/>
                <a:cs typeface="Arial"/>
                <a:sym typeface="Arial"/>
              </a:rPr>
              <a:t>Not ideal for store data chronologically (time as primary index), e.g., machine logs organized by time-stamps cause write hot-spots.</a:t>
            </a:r>
          </a:p>
        </p:txBody>
      </p:sp>
    </p:spTree>
    <p:extLst>
      <p:ext uri="{BB962C8B-B14F-4D97-AF65-F5344CB8AC3E}">
        <p14:creationId xmlns:p14="http://schemas.microsoft.com/office/powerpoint/2010/main" val="1840683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80025" y="759735"/>
            <a:ext cx="11159400" cy="74092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vs HDFS</a:t>
            </a:r>
            <a:endParaRPr dirty="0">
              <a:solidFill>
                <a:srgbClr val="C00000"/>
              </a:solidFill>
              <a:ea typeface="Arial"/>
              <a:cs typeface="Arial"/>
              <a:sym typeface="Arial"/>
            </a:endParaRPr>
          </a:p>
        </p:txBody>
      </p:sp>
      <p:sp>
        <p:nvSpPr>
          <p:cNvPr id="381" name="Shape 381"/>
          <p:cNvSpPr txBox="1">
            <a:spLocks noGrp="1"/>
          </p:cNvSpPr>
          <p:nvPr>
            <p:ph type="sldNum" idx="12"/>
          </p:nvPr>
        </p:nvSpPr>
        <p:spPr>
          <a:xfrm>
            <a:off x="10962176" y="6583800"/>
            <a:ext cx="8226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47</a:t>
            </a:fld>
            <a:endParaRPr>
              <a:solidFill>
                <a:srgbClr val="0C0C0C"/>
              </a:solidFill>
              <a:latin typeface="Questrial"/>
              <a:ea typeface="Questrial"/>
              <a:cs typeface="Questrial"/>
              <a:sym typeface="Questrial"/>
            </a:endParaRPr>
          </a:p>
        </p:txBody>
      </p:sp>
      <p:sp>
        <p:nvSpPr>
          <p:cNvPr id="382" name="Shape 382"/>
          <p:cNvSpPr txBox="1">
            <a:spLocks noGrp="1"/>
          </p:cNvSpPr>
          <p:nvPr>
            <p:ph type="body" idx="1"/>
          </p:nvPr>
        </p:nvSpPr>
        <p:spPr>
          <a:xfrm>
            <a:off x="480982" y="1699171"/>
            <a:ext cx="11010180" cy="137786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1400"/>
              </a:spcBef>
              <a:buNone/>
            </a:pPr>
            <a:r>
              <a:rPr lang="en-US" sz="2933" dirty="0" err="1">
                <a:solidFill>
                  <a:srgbClr val="404041"/>
                </a:solidFill>
                <a:highlight>
                  <a:srgbClr val="FFFFFF"/>
                </a:highlight>
                <a:ea typeface="Arial"/>
                <a:cs typeface="Arial"/>
                <a:sym typeface="Arial"/>
              </a:rPr>
              <a:t>Hbase</a:t>
            </a:r>
            <a:r>
              <a:rPr lang="en-US" sz="2933" dirty="0">
                <a:solidFill>
                  <a:srgbClr val="404041"/>
                </a:solidFill>
                <a:highlight>
                  <a:srgbClr val="FFFFFF"/>
                </a:highlight>
                <a:ea typeface="Arial"/>
                <a:cs typeface="Arial"/>
                <a:sym typeface="Arial"/>
              </a:rPr>
              <a:t> is a NoSQL distributed store layer (on top of HDFS). It is for </a:t>
            </a:r>
            <a:r>
              <a:rPr lang="en-US" sz="2933" dirty="0">
                <a:solidFill>
                  <a:srgbClr val="FF0000"/>
                </a:solidFill>
                <a:highlight>
                  <a:srgbClr val="FFFFFF"/>
                </a:highlight>
                <a:ea typeface="Arial"/>
                <a:cs typeface="Arial"/>
                <a:sym typeface="Arial"/>
              </a:rPr>
              <a:t>faster     random, </a:t>
            </a:r>
            <a:r>
              <a:rPr lang="en-US" sz="2933" dirty="0" err="1">
                <a:solidFill>
                  <a:srgbClr val="FF0000"/>
                </a:solidFill>
                <a:highlight>
                  <a:srgbClr val="FFFFFF"/>
                </a:highlight>
                <a:ea typeface="Arial"/>
                <a:cs typeface="Arial"/>
                <a:sym typeface="Arial"/>
              </a:rPr>
              <a:t>realtime</a:t>
            </a:r>
            <a:r>
              <a:rPr lang="en-US" sz="2933" dirty="0">
                <a:solidFill>
                  <a:srgbClr val="404041"/>
                </a:solidFill>
                <a:highlight>
                  <a:srgbClr val="FFFFFF"/>
                </a:highlight>
                <a:ea typeface="Arial"/>
                <a:cs typeface="Arial"/>
                <a:sym typeface="Arial"/>
              </a:rPr>
              <a:t> read/write access to the big data stored in HDFS. </a:t>
            </a:r>
            <a:r>
              <a:rPr lang="en-US" sz="2933" b="1" dirty="0">
                <a:ea typeface="Courier New"/>
                <a:cs typeface="Courier New"/>
                <a:sym typeface="Courier New"/>
              </a:rPr>
              <a:t> </a:t>
            </a:r>
            <a:endParaRPr sz="2933" b="1" dirty="0">
              <a:ea typeface="Courier New"/>
              <a:cs typeface="Courier New"/>
              <a:sym typeface="Courier New"/>
            </a:endParaRPr>
          </a:p>
        </p:txBody>
      </p:sp>
      <p:sp>
        <p:nvSpPr>
          <p:cNvPr id="383" name="Shape 383"/>
          <p:cNvSpPr/>
          <p:nvPr/>
        </p:nvSpPr>
        <p:spPr>
          <a:xfrm>
            <a:off x="6540813" y="3077040"/>
            <a:ext cx="5498612" cy="2392200"/>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HDFS</a:t>
            </a:r>
            <a:endParaRPr sz="2400" b="1" dirty="0"/>
          </a:p>
          <a:p>
            <a:pPr marL="365751" indent="-380990">
              <a:buSzPts val="2000"/>
              <a:buFont typeface="Arial" panose="020B0604020202020204" pitchFamily="34" charset="0"/>
              <a:buChar char="•"/>
            </a:pPr>
            <a:r>
              <a:rPr lang="en-US" sz="2133" dirty="0"/>
              <a:t>Stores data as flat files</a:t>
            </a:r>
            <a:endParaRPr sz="2133" dirty="0"/>
          </a:p>
          <a:p>
            <a:pPr marL="365751" indent="-380990">
              <a:buSzPts val="2000"/>
              <a:buFont typeface="Arial" panose="020B0604020202020204" pitchFamily="34" charset="0"/>
              <a:buChar char="•"/>
            </a:pPr>
            <a:r>
              <a:rPr lang="en-US" sz="2133" dirty="0">
                <a:highlight>
                  <a:srgbClr val="FFFFFF"/>
                </a:highlight>
              </a:rPr>
              <a:t>Optimized for streaming access of large files -- </a:t>
            </a:r>
            <a:r>
              <a:rPr lang="en-US" sz="2133" dirty="0">
                <a:solidFill>
                  <a:srgbClr val="242729"/>
                </a:solidFill>
                <a:highlight>
                  <a:srgbClr val="FFFFFF"/>
                </a:highlight>
              </a:rPr>
              <a:t>doesn’t support random read/write</a:t>
            </a:r>
            <a:r>
              <a:rPr lang="en-US" sz="2133" dirty="0">
                <a:highlight>
                  <a:srgbClr val="FFFFFF"/>
                </a:highlight>
              </a:rPr>
              <a:t> </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Follows write-once read-many model</a:t>
            </a:r>
            <a:endParaRPr sz="2133" dirty="0">
              <a:solidFill>
                <a:srgbClr val="242729"/>
              </a:solidFill>
              <a:highlight>
                <a:srgbClr val="FFFFFF"/>
              </a:highlight>
            </a:endParaRPr>
          </a:p>
        </p:txBody>
      </p:sp>
      <p:sp>
        <p:nvSpPr>
          <p:cNvPr id="384" name="Shape 384"/>
          <p:cNvSpPr/>
          <p:nvPr/>
        </p:nvSpPr>
        <p:spPr>
          <a:xfrm>
            <a:off x="314753" y="3077041"/>
            <a:ext cx="6052500" cy="2795716"/>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HBase</a:t>
            </a:r>
            <a:endParaRPr sz="2400" b="1" dirty="0"/>
          </a:p>
          <a:p>
            <a:pPr marL="365751" indent="-380990">
              <a:buSzPts val="2000"/>
              <a:buFont typeface="Arial" panose="020B0604020202020204" pitchFamily="34" charset="0"/>
              <a:buChar char="•"/>
            </a:pPr>
            <a:r>
              <a:rPr lang="en-US" sz="2133" dirty="0"/>
              <a:t>Stores data as key-value stores in columnar fashion. </a:t>
            </a:r>
            <a:r>
              <a:rPr lang="en-US" sz="2133" dirty="0">
                <a:highlight>
                  <a:schemeClr val="lt1"/>
                </a:highlight>
              </a:rPr>
              <a:t>Records in HBase are stored according to the </a:t>
            </a:r>
            <a:r>
              <a:rPr lang="en-US" sz="2133" dirty="0" err="1">
                <a:highlight>
                  <a:schemeClr val="lt1"/>
                </a:highlight>
              </a:rPr>
              <a:t>rowkey</a:t>
            </a:r>
            <a:r>
              <a:rPr lang="en-US" sz="2133" dirty="0">
                <a:highlight>
                  <a:schemeClr val="lt1"/>
                </a:highlight>
              </a:rPr>
              <a:t> and </a:t>
            </a:r>
            <a:r>
              <a:rPr lang="en-US" sz="2133" dirty="0">
                <a:highlight>
                  <a:srgbClr val="FFFFFF"/>
                </a:highlight>
              </a:rPr>
              <a:t>that sequential search is common</a:t>
            </a:r>
            <a:endParaRPr sz="2133" dirty="0">
              <a:highlight>
                <a:srgbClr val="FFFFFF"/>
              </a:highlight>
            </a:endParaRPr>
          </a:p>
          <a:p>
            <a:pPr marL="365751" indent="-380990">
              <a:buSzPts val="2000"/>
              <a:buFont typeface="Arial" panose="020B0604020202020204" pitchFamily="34" charset="0"/>
              <a:buChar char="•"/>
            </a:pPr>
            <a:r>
              <a:rPr lang="en-US" sz="2133" dirty="0">
                <a:solidFill>
                  <a:srgbClr val="242729"/>
                </a:solidFill>
                <a:highlight>
                  <a:srgbClr val="FFFFFF"/>
                </a:highlight>
              </a:rPr>
              <a:t>Provides low latency access to small amounts of data from within a large data set</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Provides flexible data model</a:t>
            </a:r>
            <a:endParaRPr sz="2133" dirty="0">
              <a:solidFill>
                <a:srgbClr val="242729"/>
              </a:solidFill>
              <a:highlight>
                <a:srgbClr val="FFFFFF"/>
              </a:highlight>
            </a:endParaRPr>
          </a:p>
        </p:txBody>
      </p:sp>
    </p:spTree>
    <p:extLst>
      <p:ext uri="{BB962C8B-B14F-4D97-AF65-F5344CB8AC3E}">
        <p14:creationId xmlns:p14="http://schemas.microsoft.com/office/powerpoint/2010/main" val="1060021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Hadoop Resource Management</a:t>
            </a:r>
            <a:endParaRPr sz="5000" i="0" u="none" strike="noStrike" cap="none">
              <a:solidFill>
                <a:srgbClr val="C00000"/>
              </a:solidFill>
              <a:latin typeface="Arial"/>
              <a:ea typeface="Arial"/>
              <a:cs typeface="Arial"/>
              <a:sym typeface="Arial"/>
            </a:endParaRPr>
          </a:p>
        </p:txBody>
      </p:sp>
      <p:sp>
        <p:nvSpPr>
          <p:cNvPr id="398" name="Shape 39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399" name="Shape 39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48</a:t>
            </a:fld>
            <a:endParaRPr sz="1000" b="0" i="0" u="none" strike="noStrike" cap="none">
              <a:solidFill>
                <a:srgbClr val="0C0C0C"/>
              </a:solidFill>
              <a:latin typeface="Questrial"/>
              <a:ea typeface="Questrial"/>
              <a:cs typeface="Questrial"/>
              <a:sym typeface="Questrial"/>
            </a:endParaRPr>
          </a:p>
        </p:txBody>
      </p:sp>
      <p:sp>
        <p:nvSpPr>
          <p:cNvPr id="400" name="Shape 400"/>
          <p:cNvSpPr txBox="1">
            <a:spLocks noGrp="1"/>
          </p:cNvSpPr>
          <p:nvPr>
            <p:ph type="body" idx="1"/>
          </p:nvPr>
        </p:nvSpPr>
        <p:spPr>
          <a:xfrm>
            <a:off x="828133" y="2387177"/>
            <a:ext cx="10983000" cy="38565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latin typeface="Arial"/>
                <a:ea typeface="Arial"/>
                <a:cs typeface="Arial"/>
                <a:sym typeface="Arial"/>
              </a:rPr>
              <a:t>Yet Another Resource Negotiator (YARN)</a:t>
            </a:r>
            <a:endParaRPr sz="2600" dirty="0">
              <a:highlight>
                <a:srgbClr val="FFFFFF"/>
              </a:highlight>
              <a:latin typeface="Arial"/>
              <a:ea typeface="Arial"/>
              <a:cs typeface="Arial"/>
              <a:sym typeface="Arial"/>
            </a:endParaRPr>
          </a:p>
          <a:p>
            <a:pPr marL="457200" lvl="0" indent="-381000" rtl="0">
              <a:lnSpc>
                <a:spcPct val="115000"/>
              </a:lnSpc>
              <a:spcBef>
                <a:spcPts val="140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YARN is a core component of Hadoop, manages all the resources of a Hadoop cluster. </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Using selectable criteria such as fairness, it effectively allocates resources of Hadoop cluster </a:t>
            </a:r>
            <a:r>
              <a:rPr lang="en-US" sz="2400" dirty="0">
                <a:solidFill>
                  <a:srgbClr val="000000"/>
                </a:solidFill>
                <a:latin typeface="Arial"/>
                <a:ea typeface="Arial"/>
                <a:cs typeface="Arial"/>
                <a:sym typeface="Arial"/>
              </a:rPr>
              <a:t>to multiple data processing jobs</a:t>
            </a:r>
            <a:endParaRPr sz="24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Batch jobs (e.g., MapReduce, Spark)</a:t>
            </a:r>
            <a:endParaRPr sz="22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Streaming Jobs (e.g., Spark streaming)</a:t>
            </a:r>
            <a:endParaRPr sz="22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Analytics jobs (e.g., Impala, Spark)</a:t>
            </a:r>
            <a:endParaRPr sz="22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000000"/>
              </a:solidFil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945451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200">
                <a:latin typeface="Arial"/>
                <a:ea typeface="Arial"/>
                <a:cs typeface="Arial"/>
                <a:sym typeface="Arial"/>
              </a:rPr>
              <a:t>Hadoop Ecosystem (Resource Manager)</a:t>
            </a:r>
            <a:endParaRPr sz="4200" i="0" u="none" strike="noStrike" cap="none">
              <a:solidFill>
                <a:srgbClr val="C00000"/>
              </a:solidFill>
              <a:latin typeface="Arial"/>
              <a:ea typeface="Arial"/>
              <a:cs typeface="Arial"/>
              <a:sym typeface="Arial"/>
            </a:endParaRPr>
          </a:p>
        </p:txBody>
      </p:sp>
      <p:sp>
        <p:nvSpPr>
          <p:cNvPr id="406" name="Shape 40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07" name="Shape 40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49</a:t>
            </a:fld>
            <a:endParaRPr sz="1000" b="0" i="0" u="none" strike="noStrike" cap="none">
              <a:solidFill>
                <a:srgbClr val="0C0C0C"/>
              </a:solidFill>
              <a:latin typeface="Questrial"/>
              <a:ea typeface="Questrial"/>
              <a:cs typeface="Questrial"/>
              <a:sym typeface="Questrial"/>
            </a:endParaRPr>
          </a:p>
        </p:txBody>
      </p:sp>
      <p:sp>
        <p:nvSpPr>
          <p:cNvPr id="408" name="Shape 408"/>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09" name="Shape 409"/>
          <p:cNvSpPr/>
          <p:nvPr/>
        </p:nvSpPr>
        <p:spPr>
          <a:xfrm>
            <a:off x="1582675" y="3443825"/>
            <a:ext cx="3651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10" name="Shape 410"/>
          <p:cNvSpPr/>
          <p:nvPr/>
        </p:nvSpPr>
        <p:spPr>
          <a:xfrm>
            <a:off x="1244150" y="2179775"/>
            <a:ext cx="1458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11" name="Shape 411"/>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12" name="Shape 412"/>
          <p:cNvSpPr/>
          <p:nvPr/>
        </p:nvSpPr>
        <p:spPr>
          <a:xfrm>
            <a:off x="7129075" y="2179763"/>
            <a:ext cx="1587300" cy="862800"/>
          </a:xfrm>
          <a:prstGeom prst="roundRect">
            <a:avLst>
              <a:gd name="adj" fmla="val 16667"/>
            </a:avLst>
          </a:prstGeom>
          <a:solidFill>
            <a:srgbClr val="C9DAF8"/>
          </a:solidFill>
          <a:ln w="76200" cap="flat" cmpd="sng">
            <a:solidFill>
              <a:srgbClr val="B6D7A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13" name="Shape 413"/>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14" name="Shape 414"/>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15" name="Shape 415"/>
          <p:cNvSpPr/>
          <p:nvPr/>
        </p:nvSpPr>
        <p:spPr>
          <a:xfrm>
            <a:off x="4568650" y="4898075"/>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16" name="Shape 416"/>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17" name="Shape 417"/>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18" name="Shape 418"/>
          <p:cNvCxnSpPr>
            <a:stCxn id="410" idx="2"/>
            <a:endCxn id="410"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19" name="Shape 419"/>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20" name="Shape 420"/>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21" name="Shape 421"/>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22" name="Shape 422"/>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23" name="Shape 423"/>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24" name="Shape 424"/>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5" name="Shape 425"/>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26" name="Shape 426"/>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7" name="Shape 427"/>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28" name="Shape 428"/>
          <p:cNvSpPr txBox="1"/>
          <p:nvPr/>
        </p:nvSpPr>
        <p:spPr>
          <a:xfrm>
            <a:off x="57950" y="3427313"/>
            <a:ext cx="1286100" cy="86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Resource manager</a:t>
            </a:r>
            <a:endParaRPr sz="1600">
              <a:solidFill>
                <a:srgbClr val="FF0000"/>
              </a:solidFill>
            </a:endParaRPr>
          </a:p>
        </p:txBody>
      </p:sp>
    </p:spTree>
    <p:extLst>
      <p:ext uri="{BB962C8B-B14F-4D97-AF65-F5344CB8AC3E}">
        <p14:creationId xmlns:p14="http://schemas.microsoft.com/office/powerpoint/2010/main" val="118597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967100" y="599475"/>
            <a:ext cx="110520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3600" dirty="0">
                <a:latin typeface="Arial"/>
                <a:ea typeface="Arial"/>
                <a:cs typeface="Arial"/>
                <a:sym typeface="Arial"/>
              </a:rPr>
              <a:t>Exponential Growth of Data (Big Data)</a:t>
            </a:r>
            <a:endParaRPr sz="3600" i="0" u="none" strike="noStrike" cap="none" dirty="0">
              <a:solidFill>
                <a:srgbClr val="C00000"/>
              </a:solidFill>
              <a:latin typeface="Arial"/>
              <a:ea typeface="Arial"/>
              <a:cs typeface="Arial"/>
              <a:sym typeface="Arial"/>
            </a:endParaRPr>
          </a:p>
        </p:txBody>
      </p:sp>
      <p:sp>
        <p:nvSpPr>
          <p:cNvPr id="114" name="Shape 114"/>
          <p:cNvSpPr txBox="1">
            <a:spLocks noGrp="1"/>
          </p:cNvSpPr>
          <p:nvPr>
            <p:ph type="body" idx="1"/>
          </p:nvPr>
        </p:nvSpPr>
        <p:spPr>
          <a:xfrm>
            <a:off x="867300" y="2014925"/>
            <a:ext cx="10943700" cy="43686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600" dirty="0">
                <a:latin typeface="Arial"/>
                <a:ea typeface="Arial"/>
                <a:cs typeface="Arial"/>
                <a:sym typeface="Arial"/>
              </a:rPr>
              <a:t>Petabytes of data need to be processed or accessed everyday</a:t>
            </a:r>
            <a:endParaRPr sz="2600" dirty="0">
              <a:latin typeface="Arial"/>
              <a:ea typeface="Arial"/>
              <a:cs typeface="Arial"/>
              <a:sym typeface="Arial"/>
            </a:endParaRPr>
          </a:p>
          <a:p>
            <a:pPr marL="914400" marR="0" lvl="0" indent="-381000" algn="l" rtl="0">
              <a:lnSpc>
                <a:spcPct val="115000"/>
              </a:lnSpc>
              <a:spcBef>
                <a:spcPts val="1400"/>
              </a:spcBef>
              <a:spcAft>
                <a:spcPts val="0"/>
              </a:spcAft>
              <a:buSzPts val="2400"/>
              <a:buFont typeface="Arial"/>
              <a:buChar char="➢"/>
            </a:pPr>
            <a:r>
              <a:rPr lang="en-US" sz="2400" dirty="0">
                <a:latin typeface="Arial"/>
                <a:ea typeface="Arial"/>
                <a:cs typeface="Arial"/>
                <a:sym typeface="Arial"/>
              </a:rPr>
              <a:t>300 Billion Google searches per day</a:t>
            </a:r>
            <a:endParaRPr sz="2400" dirty="0">
              <a:latin typeface="Arial"/>
              <a:ea typeface="Arial"/>
              <a:cs typeface="Arial"/>
              <a:sym typeface="Arial"/>
            </a:endParaRPr>
          </a:p>
          <a:p>
            <a:pPr marL="914400" marR="0" lvl="0" indent="-381000" algn="l" rtl="0">
              <a:lnSpc>
                <a:spcPct val="115000"/>
              </a:lnSpc>
              <a:spcBef>
                <a:spcPts val="0"/>
              </a:spcBef>
              <a:spcAft>
                <a:spcPts val="0"/>
              </a:spcAft>
              <a:buClr>
                <a:schemeClr val="dk1"/>
              </a:buClr>
              <a:buSzPts val="2400"/>
              <a:buFont typeface="Arial"/>
              <a:buChar char="➢"/>
            </a:pPr>
            <a:r>
              <a:rPr lang="en-US" sz="2400" i="0" u="none" strike="noStrike" cap="none" dirty="0">
                <a:solidFill>
                  <a:schemeClr val="dk1"/>
                </a:solidFill>
                <a:latin typeface="Arial"/>
                <a:ea typeface="Arial"/>
                <a:cs typeface="Arial"/>
                <a:sym typeface="Arial"/>
              </a:rPr>
              <a:t>300 Million photos uploaded on Facebook per day</a:t>
            </a:r>
            <a:endParaRPr sz="2400" dirty="0">
              <a:latin typeface="Arial"/>
              <a:ea typeface="Arial"/>
              <a:cs typeface="Arial"/>
              <a:sym typeface="Arial"/>
            </a:endParaRPr>
          </a:p>
          <a:p>
            <a:pPr marL="0" lvl="0" indent="0" rtl="0">
              <a:spcBef>
                <a:spcPts val="1400"/>
              </a:spcBef>
              <a:spcAft>
                <a:spcPts val="0"/>
              </a:spcAft>
              <a:buClr>
                <a:schemeClr val="dk1"/>
              </a:buClr>
              <a:buSzPts val="1100"/>
              <a:buFont typeface="Arial"/>
              <a:buNone/>
            </a:pPr>
            <a:r>
              <a:rPr lang="en-US" sz="2600" dirty="0">
                <a:latin typeface="Arial"/>
                <a:ea typeface="Arial"/>
                <a:cs typeface="Arial"/>
                <a:sym typeface="Arial"/>
              </a:rPr>
              <a:t>Nature of the data causes it to be massive: 3 V’s</a:t>
            </a:r>
            <a:endParaRPr sz="2600" dirty="0">
              <a:latin typeface="Arial"/>
              <a:ea typeface="Arial"/>
              <a:cs typeface="Arial"/>
              <a:sym typeface="Arial"/>
            </a:endParaRPr>
          </a:p>
          <a:p>
            <a:pPr marL="914400" lvl="0" indent="-381000" rtl="0">
              <a:spcBef>
                <a:spcPts val="1400"/>
              </a:spcBef>
              <a:spcAft>
                <a:spcPts val="0"/>
              </a:spcAft>
              <a:buSzPts val="2400"/>
              <a:buFont typeface="Arial"/>
              <a:buChar char="➢"/>
            </a:pPr>
            <a:r>
              <a:rPr lang="en-US" sz="2400" dirty="0">
                <a:latin typeface="Arial"/>
                <a:ea typeface="Arial"/>
                <a:cs typeface="Arial"/>
                <a:sym typeface="Arial"/>
              </a:rPr>
              <a:t>Volume, Velocity, and Variety</a:t>
            </a:r>
            <a:endParaRPr sz="2400" dirty="0">
              <a:latin typeface="Arial"/>
              <a:ea typeface="Arial"/>
              <a:cs typeface="Arial"/>
              <a:sym typeface="Arial"/>
            </a:endParaRPr>
          </a:p>
          <a:p>
            <a:pPr marL="0" marR="0" lvl="0" indent="0" algn="l" rtl="0">
              <a:lnSpc>
                <a:spcPct val="90000"/>
              </a:lnSpc>
              <a:spcBef>
                <a:spcPts val="1400"/>
              </a:spcBef>
              <a:spcAft>
                <a:spcPts val="0"/>
              </a:spcAft>
              <a:buClr>
                <a:schemeClr val="accent1"/>
              </a:buClr>
              <a:buSzPts val="2800"/>
              <a:buFont typeface="Noto Sans Symbols"/>
              <a:buNone/>
            </a:pPr>
            <a:r>
              <a:rPr lang="en-US" sz="2600" dirty="0">
                <a:latin typeface="Arial"/>
                <a:ea typeface="Arial"/>
                <a:cs typeface="Arial"/>
                <a:sym typeface="Arial"/>
              </a:rPr>
              <a:t>The volume of unstructured data exploded in the past decade</a:t>
            </a:r>
            <a:endParaRPr sz="2600" i="0" u="none" strike="noStrike" cap="none" dirty="0">
              <a:solidFill>
                <a:schemeClr val="dk1"/>
              </a:solidFill>
              <a:latin typeface="Arial"/>
              <a:ea typeface="Arial"/>
              <a:cs typeface="Arial"/>
              <a:sym typeface="Arial"/>
            </a:endParaRPr>
          </a:p>
          <a:p>
            <a:pPr marL="914400" marR="0" lvl="0" indent="-381000" algn="l" rtl="0">
              <a:lnSpc>
                <a:spcPct val="115000"/>
              </a:lnSpc>
              <a:spcBef>
                <a:spcPts val="1400"/>
              </a:spcBef>
              <a:spcAft>
                <a:spcPts val="0"/>
              </a:spcAft>
              <a:buSzPts val="2400"/>
              <a:buFont typeface="Arial"/>
              <a:buChar char="➢"/>
            </a:pPr>
            <a:r>
              <a:rPr lang="en-US" sz="2400" dirty="0">
                <a:latin typeface="Arial"/>
                <a:ea typeface="Arial"/>
                <a:cs typeface="Arial"/>
                <a:sym typeface="Arial"/>
              </a:rPr>
              <a:t>By 2020, it will be 53 ZettaBytes (53 trillion gigabytes) -- an increase of 10 times in 15 years (it was below 5 ZB until 2003)</a:t>
            </a:r>
            <a:endParaRPr sz="2400" dirty="0">
              <a:latin typeface="Arial"/>
              <a:ea typeface="Arial"/>
              <a:cs typeface="Arial"/>
              <a:sym typeface="Arial"/>
            </a:endParaRPr>
          </a:p>
          <a:p>
            <a:pPr marL="0" lvl="0" indent="0" rtl="0">
              <a:spcBef>
                <a:spcPts val="1400"/>
              </a:spcBef>
              <a:spcAft>
                <a:spcPts val="0"/>
              </a:spcAft>
              <a:buNone/>
            </a:pPr>
            <a:endParaRPr sz="2600" dirty="0"/>
          </a:p>
        </p:txBody>
      </p:sp>
      <p:sp>
        <p:nvSpPr>
          <p:cNvPr id="115" name="Shape 11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16" name="Shape 11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a:t>
            </a:fld>
            <a:endParaRPr sz="100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1832472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YARN Concepts (1)</a:t>
            </a:r>
            <a:endParaRPr sz="5000" i="0" u="none" strike="noStrike" cap="none">
              <a:solidFill>
                <a:srgbClr val="C00000"/>
              </a:solidFill>
              <a:latin typeface="Arial"/>
              <a:ea typeface="Arial"/>
              <a:cs typeface="Arial"/>
              <a:sym typeface="Arial"/>
            </a:endParaRPr>
          </a:p>
        </p:txBody>
      </p:sp>
      <p:sp>
        <p:nvSpPr>
          <p:cNvPr id="434" name="Shape 43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35" name="Shape 43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50</a:t>
            </a:fld>
            <a:endParaRPr sz="1000" b="0" i="0" u="none" strike="noStrike" cap="none">
              <a:solidFill>
                <a:srgbClr val="0C0C0C"/>
              </a:solidFill>
              <a:latin typeface="Questrial"/>
              <a:ea typeface="Questrial"/>
              <a:cs typeface="Questrial"/>
              <a:sym typeface="Questrial"/>
            </a:endParaRPr>
          </a:p>
        </p:txBody>
      </p:sp>
      <p:sp>
        <p:nvSpPr>
          <p:cNvPr id="436" name="Shape 436"/>
          <p:cNvSpPr txBox="1">
            <a:spLocks noGrp="1"/>
          </p:cNvSpPr>
          <p:nvPr>
            <p:ph type="body" idx="1"/>
          </p:nvPr>
        </p:nvSpPr>
        <p:spPr>
          <a:xfrm>
            <a:off x="828000" y="1615475"/>
            <a:ext cx="10833900" cy="38565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sz="2600" dirty="0">
                <a:solidFill>
                  <a:srgbClr val="FF0000"/>
                </a:solidFill>
                <a:latin typeface="Arial"/>
                <a:ea typeface="Arial"/>
                <a:cs typeface="Arial"/>
                <a:sym typeface="Arial"/>
              </a:rPr>
              <a:t>Container</a:t>
            </a:r>
            <a:r>
              <a:rPr lang="en-US" sz="2600" dirty="0">
                <a:solidFill>
                  <a:srgbClr val="000000"/>
                </a:solidFill>
                <a:latin typeface="Arial"/>
                <a:ea typeface="Arial"/>
                <a:cs typeface="Arial"/>
                <a:sym typeface="Arial"/>
              </a:rPr>
              <a:t>:</a:t>
            </a:r>
            <a:endParaRPr sz="2600" dirty="0">
              <a:solidFill>
                <a:srgbClr val="000000"/>
              </a:solidFill>
              <a:latin typeface="Aria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000000"/>
                </a:solidFill>
                <a:latin typeface="Arial"/>
                <a:ea typeface="Arial"/>
                <a:cs typeface="Arial"/>
                <a:sym typeface="Arial"/>
              </a:rPr>
              <a:t>YARN uses an abstraction of resources called a </a:t>
            </a:r>
            <a:r>
              <a:rPr lang="en-US" sz="2400" dirty="0">
                <a:solidFill>
                  <a:srgbClr val="FF0000"/>
                </a:solidFill>
                <a:latin typeface="Arial"/>
                <a:ea typeface="Arial"/>
                <a:cs typeface="Arial"/>
                <a:sym typeface="Arial"/>
              </a:rPr>
              <a:t>container </a:t>
            </a:r>
            <a:r>
              <a:rPr lang="en-US" sz="2400" dirty="0">
                <a:solidFill>
                  <a:srgbClr val="000000"/>
                </a:solidFill>
                <a:latin typeface="Arial"/>
                <a:ea typeface="Arial"/>
                <a:cs typeface="Arial"/>
                <a:sym typeface="Arial"/>
              </a:rPr>
              <a:t>for managing resources -- an unit of computation of a slave node, i.e., a certain amount of CPU, Memory, Disk, etc., resources.  Tied to </a:t>
            </a:r>
            <a:r>
              <a:rPr lang="en-US" sz="2400" dirty="0" err="1">
                <a:solidFill>
                  <a:srgbClr val="000000"/>
                </a:solidFill>
                <a:latin typeface="Arial"/>
                <a:ea typeface="Arial"/>
                <a:cs typeface="Arial"/>
                <a:sym typeface="Arial"/>
              </a:rPr>
              <a:t>Mesos</a:t>
            </a:r>
            <a:r>
              <a:rPr lang="en-US" sz="2400" dirty="0">
                <a:solidFill>
                  <a:srgbClr val="000000"/>
                </a:solidFill>
                <a:latin typeface="Arial"/>
                <a:ea typeface="Arial"/>
                <a:cs typeface="Arial"/>
                <a:sym typeface="Arial"/>
              </a:rPr>
              <a:t> container model.</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A single job may run in one or more containers – </a:t>
            </a:r>
            <a:r>
              <a:rPr lang="en-US" sz="2400" dirty="0">
                <a:highlight>
                  <a:srgbClr val="FFFFFF"/>
                </a:highlight>
                <a:latin typeface="Arial"/>
                <a:ea typeface="Arial"/>
                <a:cs typeface="Arial"/>
                <a:sym typeface="Arial"/>
              </a:rPr>
              <a:t>a set of containers would be used to encapsulate highly parallel Hadoop jobs.</a:t>
            </a:r>
            <a:r>
              <a:rPr lang="en-US" sz="2400" dirty="0">
                <a:latin typeface="Arial"/>
                <a:ea typeface="Arial"/>
                <a:cs typeface="Arial"/>
                <a:sym typeface="Arial"/>
              </a:rPr>
              <a:t> </a:t>
            </a:r>
            <a:endParaRPr sz="2400" dirty="0">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The main goal of YARN is effectively allocating containers to multiple data processing jobs.</a:t>
            </a:r>
            <a:endParaRPr sz="24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1674692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YARN Concepts (2)</a:t>
            </a:r>
            <a:endParaRPr sz="5000" i="0" u="none" strike="noStrike" cap="none">
              <a:solidFill>
                <a:srgbClr val="C00000"/>
              </a:solidFill>
              <a:latin typeface="Arial"/>
              <a:ea typeface="Arial"/>
              <a:cs typeface="Arial"/>
              <a:sym typeface="Arial"/>
            </a:endParaRPr>
          </a:p>
        </p:txBody>
      </p:sp>
      <p:sp>
        <p:nvSpPr>
          <p:cNvPr id="442" name="Shape 44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43" name="Shape 44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51</a:t>
            </a:fld>
            <a:endParaRPr sz="1000" b="0" i="0" u="none" strike="noStrike" cap="none">
              <a:solidFill>
                <a:srgbClr val="0C0C0C"/>
              </a:solidFill>
              <a:latin typeface="Questrial"/>
              <a:ea typeface="Questrial"/>
              <a:cs typeface="Questrial"/>
              <a:sym typeface="Questrial"/>
            </a:endParaRPr>
          </a:p>
        </p:txBody>
      </p:sp>
      <p:sp>
        <p:nvSpPr>
          <p:cNvPr id="444" name="Shape 444"/>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latin typeface="Arial"/>
                <a:ea typeface="Arial"/>
                <a:cs typeface="Arial"/>
                <a:sym typeface="Arial"/>
              </a:rPr>
              <a:t>Three Main components of YARN: </a:t>
            </a:r>
            <a:endParaRPr sz="2600" dirty="0">
              <a:solidFill>
                <a:srgbClr val="000000"/>
              </a:solidFill>
              <a:latin typeface="Arial"/>
              <a:ea typeface="Arial"/>
              <a:cs typeface="Arial"/>
              <a:sym typeface="Arial"/>
            </a:endParaRPr>
          </a:p>
          <a:p>
            <a:pPr marL="0" lvl="0" indent="0" rtl="0">
              <a:lnSpc>
                <a:spcPct val="115000"/>
              </a:lnSpc>
              <a:spcBef>
                <a:spcPts val="1400"/>
              </a:spcBef>
              <a:spcAft>
                <a:spcPts val="0"/>
              </a:spcAft>
              <a:buNone/>
            </a:pPr>
            <a:r>
              <a:rPr lang="en-US" sz="2400" dirty="0">
                <a:solidFill>
                  <a:srgbClr val="000000"/>
                </a:solidFill>
                <a:latin typeface="Arial"/>
                <a:ea typeface="Arial"/>
                <a:cs typeface="Arial"/>
                <a:sym typeface="Arial"/>
              </a:rPr>
              <a:t>Application Master, Node Manager, and Resource Manager (a.k.a. YARN Daemon Processes)</a:t>
            </a:r>
            <a:endParaRPr sz="2400" dirty="0">
              <a:solidFill>
                <a:srgbClr val="000000"/>
              </a:solidFill>
              <a:latin typeface="Aria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FF0000"/>
                </a:solidFill>
                <a:latin typeface="Arial"/>
                <a:ea typeface="Arial"/>
                <a:cs typeface="Arial"/>
                <a:sym typeface="Arial"/>
              </a:rPr>
              <a:t>Application Master:</a:t>
            </a:r>
            <a:r>
              <a:rPr lang="en-US" sz="2400" dirty="0">
                <a:latin typeface="Arial"/>
                <a:ea typeface="Arial"/>
                <a:cs typeface="Arial"/>
                <a:sym typeface="Arial"/>
              </a:rPr>
              <a:t> </a:t>
            </a:r>
            <a:r>
              <a:rPr lang="en-US" sz="2400" dirty="0">
                <a:highlight>
                  <a:schemeClr val="lt1"/>
                </a:highlight>
                <a:latin typeface="Arial"/>
                <a:ea typeface="Arial"/>
                <a:cs typeface="Arial"/>
                <a:sym typeface="Arial"/>
              </a:rPr>
              <a:t> </a:t>
            </a:r>
            <a:endParaRPr sz="2400"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Arial"/>
                <a:ea typeface="Arial"/>
                <a:cs typeface="Arial"/>
                <a:sym typeface="Arial"/>
              </a:rPr>
              <a:t>Single instance per job. </a:t>
            </a:r>
            <a:endParaRPr sz="2400"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Arial"/>
                <a:ea typeface="Arial"/>
                <a:cs typeface="Arial"/>
                <a:sym typeface="Arial"/>
              </a:rPr>
              <a:t>Spawned within a container when a new job is submitted by a client</a:t>
            </a:r>
            <a:endParaRPr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dirty="0">
                <a:highlight>
                  <a:schemeClr val="lt1"/>
                </a:highlight>
                <a:latin typeface="Arial"/>
                <a:ea typeface="Arial"/>
                <a:cs typeface="Arial"/>
                <a:sym typeface="Arial"/>
              </a:rPr>
              <a:t>R</a:t>
            </a:r>
            <a:r>
              <a:rPr lang="en-US" sz="2400" dirty="0">
                <a:highlight>
                  <a:schemeClr val="lt1"/>
                </a:highlight>
                <a:latin typeface="Arial"/>
                <a:ea typeface="Arial"/>
                <a:cs typeface="Arial"/>
                <a:sym typeface="Arial"/>
              </a:rPr>
              <a:t>equests additional containers for handling of any sub-tasks.</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Clr>
                <a:srgbClr val="000000"/>
              </a:buClr>
              <a:buSzPts val="2400"/>
              <a:buFont typeface="Arial"/>
              <a:buChar char="➢"/>
            </a:pPr>
            <a:r>
              <a:rPr lang="en-US" sz="2400" dirty="0">
                <a:solidFill>
                  <a:srgbClr val="FF0000"/>
                </a:solidFill>
                <a:latin typeface="Arial"/>
                <a:ea typeface="Arial"/>
                <a:cs typeface="Arial"/>
                <a:sym typeface="Arial"/>
              </a:rPr>
              <a:t>Node Manager</a:t>
            </a:r>
            <a:r>
              <a:rPr lang="en-US" sz="2400" dirty="0">
                <a:solidFill>
                  <a:srgbClr val="000000"/>
                </a:solidFill>
                <a:latin typeface="Arial"/>
                <a:ea typeface="Arial"/>
                <a:cs typeface="Arial"/>
                <a:sym typeface="Arial"/>
              </a:rPr>
              <a:t>: </a:t>
            </a:r>
            <a:r>
              <a:rPr lang="en-US" sz="2400" dirty="0">
                <a:highlight>
                  <a:srgbClr val="FFFFFF"/>
                </a:highlight>
                <a:latin typeface="Arial"/>
                <a:ea typeface="Arial"/>
                <a:cs typeface="Arial"/>
                <a:sym typeface="Arial"/>
              </a:rPr>
              <a:t> Single instance per slave node. Responsible for monitoring and reporting on local container status (all containers on slave node).</a:t>
            </a:r>
            <a:endParaRPr sz="24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148494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YARN Concepts (3)</a:t>
            </a:r>
            <a:endParaRPr sz="5000" i="0" u="none" strike="noStrike" cap="none">
              <a:solidFill>
                <a:srgbClr val="C00000"/>
              </a:solidFill>
              <a:latin typeface="Arial"/>
              <a:ea typeface="Arial"/>
              <a:cs typeface="Arial"/>
              <a:sym typeface="Arial"/>
            </a:endParaRPr>
          </a:p>
        </p:txBody>
      </p:sp>
      <p:sp>
        <p:nvSpPr>
          <p:cNvPr id="450" name="Shape 45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51" name="Shape 45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52</a:t>
            </a:fld>
            <a:endParaRPr sz="1000" b="0" i="0" u="none" strike="noStrike" cap="none">
              <a:solidFill>
                <a:srgbClr val="0C0C0C"/>
              </a:solidFill>
              <a:latin typeface="Questrial"/>
              <a:ea typeface="Questrial"/>
              <a:cs typeface="Questrial"/>
              <a:sym typeface="Questrial"/>
            </a:endParaRPr>
          </a:p>
        </p:txBody>
      </p:sp>
      <p:sp>
        <p:nvSpPr>
          <p:cNvPr id="452" name="Shape 452"/>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a:solidFill>
                  <a:srgbClr val="000000"/>
                </a:solidFill>
                <a:latin typeface="Arial"/>
                <a:ea typeface="Arial"/>
                <a:cs typeface="Arial"/>
                <a:sym typeface="Arial"/>
              </a:rPr>
              <a:t>Three Main components of YARN: </a:t>
            </a:r>
            <a:endParaRPr sz="2600">
              <a:solidFill>
                <a:srgbClr val="000000"/>
              </a:solidFill>
              <a:latin typeface="Arial"/>
              <a:ea typeface="Arial"/>
              <a:cs typeface="Arial"/>
              <a:sym typeface="Arial"/>
            </a:endParaRPr>
          </a:p>
          <a:p>
            <a:pPr marL="0" lvl="0" indent="0" rtl="0">
              <a:lnSpc>
                <a:spcPct val="115000"/>
              </a:lnSpc>
              <a:spcBef>
                <a:spcPts val="1400"/>
              </a:spcBef>
              <a:spcAft>
                <a:spcPts val="0"/>
              </a:spcAft>
              <a:buNone/>
            </a:pPr>
            <a:r>
              <a:rPr lang="en-US" sz="2400">
                <a:solidFill>
                  <a:srgbClr val="000000"/>
                </a:solidFill>
                <a:latin typeface="Arial"/>
                <a:ea typeface="Arial"/>
                <a:cs typeface="Arial"/>
                <a:sym typeface="Arial"/>
              </a:rPr>
              <a:t>Application Master, Node Manager, and Resource Manager (aka The YARN Daemon Processes)</a:t>
            </a:r>
            <a:endParaRPr sz="2400">
              <a:solidFill>
                <a:srgbClr val="000000"/>
              </a:solidFill>
              <a:latin typeface="Arial"/>
              <a:ea typeface="Arial"/>
              <a:cs typeface="Arial"/>
              <a:sym typeface="Arial"/>
            </a:endParaRPr>
          </a:p>
          <a:p>
            <a:pPr marL="457200" lvl="0" indent="-374650" rtl="0">
              <a:lnSpc>
                <a:spcPct val="115000"/>
              </a:lnSpc>
              <a:spcBef>
                <a:spcPts val="1400"/>
              </a:spcBef>
              <a:spcAft>
                <a:spcPts val="0"/>
              </a:spcAft>
              <a:buClr>
                <a:schemeClr val="dk1"/>
              </a:buClr>
              <a:buSzPts val="2300"/>
              <a:buFont typeface="Arial"/>
              <a:buChar char="➢"/>
            </a:pPr>
            <a:r>
              <a:rPr lang="en-US" sz="2300">
                <a:solidFill>
                  <a:srgbClr val="FF0000"/>
                </a:solidFill>
                <a:latin typeface="Arial"/>
                <a:ea typeface="Arial"/>
                <a:cs typeface="Arial"/>
                <a:sym typeface="Arial"/>
              </a:rPr>
              <a:t>Resource Manager</a:t>
            </a:r>
            <a:r>
              <a:rPr lang="en-US" sz="2300">
                <a:latin typeface="Arial"/>
                <a:ea typeface="Arial"/>
                <a:cs typeface="Arial"/>
                <a:sym typeface="Arial"/>
              </a:rPr>
              <a:t>: arbitrates system resources between competing jobs. It has two main components:</a:t>
            </a:r>
            <a:endParaRPr sz="2300">
              <a:latin typeface="Arial"/>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a:solidFill>
                  <a:srgbClr val="CC0000"/>
                </a:solidFill>
                <a:latin typeface="Arial"/>
                <a:ea typeface="Arial"/>
                <a:cs typeface="Arial"/>
                <a:sym typeface="Arial"/>
              </a:rPr>
              <a:t>Scheduler </a:t>
            </a:r>
            <a:r>
              <a:rPr lang="en-US" sz="2300">
                <a:latin typeface="Arial"/>
                <a:ea typeface="Arial"/>
                <a:cs typeface="Arial"/>
                <a:sym typeface="Arial"/>
              </a:rPr>
              <a:t>(Global scheduler): </a:t>
            </a:r>
            <a:r>
              <a:rPr lang="en-US" sz="2300">
                <a:highlight>
                  <a:schemeClr val="lt1"/>
                </a:highlight>
                <a:latin typeface="Arial"/>
                <a:ea typeface="Arial"/>
                <a:cs typeface="Arial"/>
                <a:sym typeface="Arial"/>
              </a:rPr>
              <a:t>Responsible for allocating resources to the jobs subject to familiar constraints of capacities, queues etc.</a:t>
            </a:r>
            <a:endParaRPr sz="2300">
              <a:latin typeface="Arial"/>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a:solidFill>
                  <a:srgbClr val="CC0000"/>
                </a:solidFill>
                <a:latin typeface="Arial"/>
                <a:ea typeface="Arial"/>
                <a:cs typeface="Arial"/>
                <a:sym typeface="Arial"/>
              </a:rPr>
              <a:t>Application Manager</a:t>
            </a:r>
            <a:r>
              <a:rPr lang="en-US" sz="2300">
                <a:latin typeface="Arial"/>
                <a:ea typeface="Arial"/>
                <a:cs typeface="Arial"/>
                <a:sym typeface="Arial"/>
              </a:rPr>
              <a:t>:  </a:t>
            </a:r>
            <a:r>
              <a:rPr lang="en-US" sz="2300">
                <a:highlight>
                  <a:schemeClr val="lt1"/>
                </a:highlight>
                <a:latin typeface="Arial"/>
                <a:ea typeface="Arial"/>
                <a:cs typeface="Arial"/>
                <a:sym typeface="Arial"/>
              </a:rPr>
              <a:t>Responsible for accepting job-submissions and provides the service for restarting the ApplicationMaster container on failure.</a:t>
            </a:r>
            <a:endParaRPr sz="2300">
              <a:solidFill>
                <a:srgbClr val="FF0000"/>
              </a:solidFill>
              <a:latin typeface="Arial"/>
              <a:ea typeface="Arial"/>
              <a:cs typeface="Arial"/>
              <a:sym typeface="Arial"/>
            </a:endParaRPr>
          </a:p>
          <a:p>
            <a:pPr marL="0" lvl="0" indent="0" rtl="0">
              <a:spcBef>
                <a:spcPts val="1400"/>
              </a:spcBef>
              <a:spcAft>
                <a:spcPts val="0"/>
              </a:spcAft>
              <a:buNone/>
            </a:pPr>
            <a:endParaRPr sz="2400">
              <a:solidFill>
                <a:srgbClr val="FF0000"/>
              </a:solidFill>
              <a:highlight>
                <a:srgbClr val="FFFFFF"/>
              </a:highlight>
            </a:endParaRPr>
          </a:p>
          <a:p>
            <a:pPr marL="0" marR="0" lvl="0" indent="0" algn="l" rtl="0">
              <a:lnSpc>
                <a:spcPct val="90000"/>
              </a:lnSpc>
              <a:spcBef>
                <a:spcPts val="1400"/>
              </a:spcBef>
              <a:spcAft>
                <a:spcPts val="0"/>
              </a:spcAft>
              <a:buNone/>
            </a:pPr>
            <a:r>
              <a:rPr lang="en-US" sz="2400" b="1">
                <a:latin typeface="Courier New"/>
                <a:ea typeface="Courier New"/>
                <a:cs typeface="Courier New"/>
                <a:sym typeface="Courier New"/>
              </a:rPr>
              <a:t>    </a:t>
            </a:r>
            <a:endParaRPr sz="220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a:latin typeface="Courier New"/>
              <a:ea typeface="Courier New"/>
              <a:cs typeface="Courier New"/>
              <a:sym typeface="Courier New"/>
            </a:endParaRPr>
          </a:p>
        </p:txBody>
      </p:sp>
    </p:spTree>
    <p:extLst>
      <p:ext uri="{BB962C8B-B14F-4D97-AF65-F5344CB8AC3E}">
        <p14:creationId xmlns:p14="http://schemas.microsoft.com/office/powerpoint/2010/main" val="4239636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875050" y="614325"/>
            <a:ext cx="10786800" cy="1028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YARN Concepts (4)</a:t>
            </a:r>
            <a:endParaRPr sz="5000" i="0" u="none" strike="noStrike" cap="none">
              <a:solidFill>
                <a:srgbClr val="C00000"/>
              </a:solidFill>
              <a:latin typeface="Arial"/>
              <a:ea typeface="Arial"/>
              <a:cs typeface="Arial"/>
              <a:sym typeface="Arial"/>
            </a:endParaRPr>
          </a:p>
        </p:txBody>
      </p:sp>
      <p:sp>
        <p:nvSpPr>
          <p:cNvPr id="458" name="Shape 4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59" name="Shape 4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53</a:t>
            </a:fld>
            <a:endParaRPr sz="1000" b="0" i="0" u="none" strike="noStrike" cap="none">
              <a:solidFill>
                <a:srgbClr val="0C0C0C"/>
              </a:solidFill>
              <a:latin typeface="Questrial"/>
              <a:ea typeface="Questrial"/>
              <a:cs typeface="Questrial"/>
              <a:sym typeface="Questrial"/>
            </a:endParaRPr>
          </a:p>
        </p:txBody>
      </p:sp>
      <p:sp>
        <p:nvSpPr>
          <p:cNvPr id="460" name="Shape 460"/>
          <p:cNvSpPr txBox="1">
            <a:spLocks noGrp="1"/>
          </p:cNvSpPr>
          <p:nvPr>
            <p:ph type="body" idx="1"/>
          </p:nvPr>
        </p:nvSpPr>
        <p:spPr>
          <a:xfrm>
            <a:off x="875050" y="2457450"/>
            <a:ext cx="3668400" cy="11574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sz="2600" dirty="0">
                <a:solidFill>
                  <a:srgbClr val="000000"/>
                </a:solidFill>
                <a:latin typeface="Arial"/>
                <a:ea typeface="Arial"/>
                <a:cs typeface="Arial"/>
                <a:sym typeface="Arial"/>
              </a:rPr>
              <a:t>How do the components of YARN work together?</a:t>
            </a:r>
            <a:endParaRPr sz="26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000000"/>
              </a:solidFil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pic>
        <p:nvPicPr>
          <p:cNvPr id="461" name="Shape 461"/>
          <p:cNvPicPr preferRelativeResize="0"/>
          <p:nvPr/>
        </p:nvPicPr>
        <p:blipFill>
          <a:blip r:embed="rId3">
            <a:alphaModFix/>
          </a:blip>
          <a:stretch>
            <a:fillRect/>
          </a:stretch>
        </p:blipFill>
        <p:spPr>
          <a:xfrm>
            <a:off x="4144625" y="1421436"/>
            <a:ext cx="7861651" cy="4868238"/>
          </a:xfrm>
          <a:prstGeom prst="rect">
            <a:avLst/>
          </a:prstGeom>
          <a:noFill/>
          <a:ln>
            <a:noFill/>
          </a:ln>
        </p:spPr>
      </p:pic>
      <p:sp>
        <p:nvSpPr>
          <p:cNvPr id="462" name="Shape 462"/>
          <p:cNvSpPr txBox="1"/>
          <p:nvPr/>
        </p:nvSpPr>
        <p:spPr>
          <a:xfrm>
            <a:off x="957275" y="6372225"/>
            <a:ext cx="5729400" cy="2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Questrial"/>
                <a:ea typeface="Questrial"/>
                <a:cs typeface="Questrial"/>
                <a:sym typeface="Questrial"/>
              </a:rPr>
              <a:t>Image source: http://hadoop.apache.org/docs/r2.4.1/hadoop-yarn/hadoop-yarn-site/YARN.html</a:t>
            </a:r>
            <a:endParaRPr sz="1000">
              <a:latin typeface="Questrial"/>
              <a:ea typeface="Questrial"/>
              <a:cs typeface="Questrial"/>
              <a:sym typeface="Questrial"/>
            </a:endParaRPr>
          </a:p>
        </p:txBody>
      </p:sp>
    </p:spTree>
    <p:extLst>
      <p:ext uri="{BB962C8B-B14F-4D97-AF65-F5344CB8AC3E}">
        <p14:creationId xmlns:p14="http://schemas.microsoft.com/office/powerpoint/2010/main" val="186216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875050" y="614325"/>
            <a:ext cx="111054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300">
                <a:latin typeface="Arial"/>
                <a:ea typeface="Arial"/>
                <a:cs typeface="Arial"/>
                <a:sym typeface="Arial"/>
              </a:rPr>
              <a:t>Hadoop Ecosystem (Processing Layer)</a:t>
            </a:r>
            <a:endParaRPr sz="4300" i="0" u="none" strike="noStrike" cap="none">
              <a:solidFill>
                <a:srgbClr val="C00000"/>
              </a:solidFill>
              <a:latin typeface="Arial"/>
              <a:ea typeface="Arial"/>
              <a:cs typeface="Arial"/>
              <a:sym typeface="Arial"/>
            </a:endParaRPr>
          </a:p>
        </p:txBody>
      </p:sp>
      <p:sp>
        <p:nvSpPr>
          <p:cNvPr id="468" name="Shape 46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69" name="Shape 46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54</a:t>
            </a:fld>
            <a:endParaRPr sz="1000" b="0" i="0" u="none" strike="noStrike" cap="none">
              <a:solidFill>
                <a:srgbClr val="0C0C0C"/>
              </a:solidFill>
              <a:latin typeface="Questrial"/>
              <a:ea typeface="Questrial"/>
              <a:cs typeface="Questrial"/>
              <a:sym typeface="Questrial"/>
            </a:endParaRPr>
          </a:p>
        </p:txBody>
      </p:sp>
      <p:sp>
        <p:nvSpPr>
          <p:cNvPr id="470" name="Shape 470"/>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71" name="Shape 471"/>
          <p:cNvSpPr/>
          <p:nvPr/>
        </p:nvSpPr>
        <p:spPr>
          <a:xfrm>
            <a:off x="1582675" y="3443825"/>
            <a:ext cx="3651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72" name="Shape 472"/>
          <p:cNvSpPr/>
          <p:nvPr/>
        </p:nvSpPr>
        <p:spPr>
          <a:xfrm>
            <a:off x="1244150" y="2179775"/>
            <a:ext cx="1458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73" name="Shape 473"/>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74" name="Shape 474"/>
          <p:cNvSpPr/>
          <p:nvPr/>
        </p:nvSpPr>
        <p:spPr>
          <a:xfrm>
            <a:off x="7129075" y="2179763"/>
            <a:ext cx="1587300" cy="862800"/>
          </a:xfrm>
          <a:prstGeom prst="roundRect">
            <a:avLst>
              <a:gd name="adj" fmla="val 16667"/>
            </a:avLst>
          </a:prstGeom>
          <a:solidFill>
            <a:srgbClr val="6AA84F"/>
          </a:solidFill>
          <a:ln w="76200" cap="flat" cmpd="sng">
            <a:solidFill>
              <a:srgbClr val="6D9EEB"/>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75" name="Shape 475"/>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76" name="Shape 476"/>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77" name="Shape 477"/>
          <p:cNvSpPr/>
          <p:nvPr/>
        </p:nvSpPr>
        <p:spPr>
          <a:xfrm>
            <a:off x="4568650" y="4898075"/>
            <a:ext cx="26418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78" name="Shape 478"/>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79" name="Shape 479"/>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80" name="Shape 480"/>
          <p:cNvCxnSpPr>
            <a:stCxn id="472" idx="2"/>
            <a:endCxn id="472"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81" name="Shape 481"/>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82" name="Shape 482"/>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83" name="Shape 483"/>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84" name="Shape 484"/>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85" name="Shape 485"/>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86" name="Shape 486"/>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7" name="Shape 487"/>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88" name="Shape 488"/>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9" name="Shape 489"/>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90" name="Shape 490"/>
          <p:cNvSpPr txBox="1"/>
          <p:nvPr/>
        </p:nvSpPr>
        <p:spPr>
          <a:xfrm>
            <a:off x="24050" y="2288775"/>
            <a:ext cx="1353900" cy="50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Processing</a:t>
            </a:r>
            <a:endParaRPr sz="1600">
              <a:solidFill>
                <a:srgbClr val="FF0000"/>
              </a:solidFill>
            </a:endParaRPr>
          </a:p>
        </p:txBody>
      </p:sp>
    </p:spTree>
    <p:extLst>
      <p:ext uri="{BB962C8B-B14F-4D97-AF65-F5344CB8AC3E}">
        <p14:creationId xmlns:p14="http://schemas.microsoft.com/office/powerpoint/2010/main" val="531715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75050" y="614325"/>
            <a:ext cx="111369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300">
                <a:latin typeface="Arial"/>
                <a:ea typeface="Arial"/>
                <a:cs typeface="Arial"/>
                <a:sym typeface="Arial"/>
              </a:rPr>
              <a:t>Hadoop Data Processing Frameworks </a:t>
            </a:r>
            <a:endParaRPr sz="4300" i="0" u="none" strike="noStrike" cap="none">
              <a:solidFill>
                <a:srgbClr val="C00000"/>
              </a:solidFill>
              <a:latin typeface="Arial"/>
              <a:ea typeface="Arial"/>
              <a:cs typeface="Arial"/>
              <a:sym typeface="Arial"/>
            </a:endParaRPr>
          </a:p>
        </p:txBody>
      </p:sp>
      <p:sp>
        <p:nvSpPr>
          <p:cNvPr id="496" name="Shape 49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97" name="Shape 49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55</a:t>
            </a:fld>
            <a:endParaRPr sz="1000" b="0" i="0" u="none" strike="noStrike" cap="none">
              <a:solidFill>
                <a:srgbClr val="0C0C0C"/>
              </a:solidFill>
              <a:latin typeface="Questrial"/>
              <a:ea typeface="Questrial"/>
              <a:cs typeface="Questrial"/>
              <a:sym typeface="Questrial"/>
            </a:endParaRPr>
          </a:p>
        </p:txBody>
      </p:sp>
      <p:sp>
        <p:nvSpPr>
          <p:cNvPr id="498" name="Shape 498"/>
          <p:cNvSpPr txBox="1">
            <a:spLocks noGrp="1"/>
          </p:cNvSpPr>
          <p:nvPr>
            <p:ph type="body" idx="1"/>
          </p:nvPr>
        </p:nvSpPr>
        <p:spPr>
          <a:xfrm>
            <a:off x="875050" y="1615500"/>
            <a:ext cx="11081100" cy="4855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latin typeface="Arial"/>
                <a:ea typeface="Arial"/>
                <a:cs typeface="Arial"/>
                <a:sym typeface="Arial"/>
              </a:rPr>
              <a:t>Hadoop data processing (software) framework:</a:t>
            </a:r>
            <a:endParaRPr sz="2600" dirty="0">
              <a:highlight>
                <a:srgbClr val="FFFFFF"/>
              </a:highlight>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Abstracts the complexity of distributed programming</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For easily writing applications which process vast amounts of data in-parallel on large clusters</a:t>
            </a: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r>
              <a:rPr lang="en-US" sz="2600" dirty="0">
                <a:solidFill>
                  <a:srgbClr val="000000"/>
                </a:solidFill>
                <a:latin typeface="Arial"/>
                <a:ea typeface="Arial"/>
                <a:cs typeface="Arial"/>
                <a:sym typeface="Arial"/>
              </a:rPr>
              <a:t>Two popular frameworks:</a:t>
            </a:r>
            <a:endParaRPr sz="2600" dirty="0">
              <a:solidFill>
                <a:srgbClr val="000000"/>
              </a:solidFill>
              <a:latin typeface="Arial"/>
              <a:ea typeface="Arial"/>
              <a:cs typeface="Arial"/>
              <a:sym typeface="Arial"/>
            </a:endParaRPr>
          </a:p>
          <a:p>
            <a:pPr marL="457200" lvl="0" indent="-393700" rtl="0">
              <a:lnSpc>
                <a:spcPct val="115000"/>
              </a:lnSpc>
              <a:spcBef>
                <a:spcPts val="1400"/>
              </a:spcBef>
              <a:spcAft>
                <a:spcPts val="0"/>
              </a:spcAft>
              <a:buClr>
                <a:srgbClr val="000000"/>
              </a:buClr>
              <a:buSzPts val="2600"/>
              <a:buFont typeface="Arial"/>
              <a:buChar char="➢"/>
            </a:pPr>
            <a:r>
              <a:rPr lang="en-US" sz="2600" dirty="0">
                <a:solidFill>
                  <a:srgbClr val="FF0000"/>
                </a:solidFill>
                <a:latin typeface="Arial"/>
                <a:ea typeface="Arial"/>
                <a:cs typeface="Arial"/>
                <a:sym typeface="Arial"/>
              </a:rPr>
              <a:t>MapReduce</a:t>
            </a:r>
            <a:r>
              <a:rPr lang="en-US" sz="2600" dirty="0">
                <a:solidFill>
                  <a:srgbClr val="000000"/>
                </a:solidFill>
                <a:latin typeface="Arial"/>
                <a:ea typeface="Arial"/>
                <a:cs typeface="Arial"/>
                <a:sym typeface="Arial"/>
              </a:rPr>
              <a:t>: used for individual batch (long running) jobs</a:t>
            </a:r>
            <a:endParaRPr sz="2600" dirty="0">
              <a:solidFill>
                <a:srgbClr val="000000"/>
              </a:solidFill>
              <a:latin typeface="Arial"/>
              <a:ea typeface="Arial"/>
              <a:cs typeface="Arial"/>
              <a:sym typeface="Arial"/>
            </a:endParaRPr>
          </a:p>
          <a:p>
            <a:pPr marL="457200" lvl="0" indent="-393700" rtl="0">
              <a:lnSpc>
                <a:spcPct val="115000"/>
              </a:lnSpc>
              <a:spcBef>
                <a:spcPts val="0"/>
              </a:spcBef>
              <a:spcAft>
                <a:spcPts val="0"/>
              </a:spcAft>
              <a:buClr>
                <a:srgbClr val="000000"/>
              </a:buClr>
              <a:buSzPts val="2600"/>
              <a:buFont typeface="Arial"/>
              <a:buChar char="➢"/>
            </a:pPr>
            <a:r>
              <a:rPr lang="en-US" sz="2600" dirty="0">
                <a:solidFill>
                  <a:srgbClr val="FF0000"/>
                </a:solidFill>
                <a:latin typeface="Arial"/>
                <a:ea typeface="Arial"/>
                <a:cs typeface="Arial"/>
                <a:sym typeface="Arial"/>
              </a:rPr>
              <a:t>Spark</a:t>
            </a:r>
            <a:r>
              <a:rPr lang="en-US" sz="2600" dirty="0">
                <a:solidFill>
                  <a:srgbClr val="000000"/>
                </a:solidFill>
                <a:latin typeface="Arial"/>
                <a:ea typeface="Arial"/>
                <a:cs typeface="Arial"/>
                <a:sym typeface="Arial"/>
              </a:rPr>
              <a:t>: for streaming, interactive, and iterative batch jobs</a:t>
            </a:r>
            <a:endParaRPr sz="2600" dirty="0">
              <a:solidFill>
                <a:srgbClr val="000000"/>
              </a:solidFill>
              <a:latin typeface="Arial"/>
              <a:ea typeface="Arial"/>
              <a:cs typeface="Arial"/>
              <a:sym typeface="Arial"/>
            </a:endParaRPr>
          </a:p>
          <a:p>
            <a:pPr marL="0" marR="0" lvl="0" indent="0" algn="l" rtl="0">
              <a:lnSpc>
                <a:spcPct val="115000"/>
              </a:lnSpc>
              <a:spcBef>
                <a:spcPts val="1400"/>
              </a:spcBef>
              <a:spcAft>
                <a:spcPts val="0"/>
              </a:spcAft>
              <a:buNone/>
            </a:pPr>
            <a:r>
              <a:rPr lang="en-US" sz="1800" i="1" dirty="0">
                <a:latin typeface="Arial"/>
                <a:ea typeface="Arial"/>
                <a:cs typeface="Arial"/>
                <a:sym typeface="Arial"/>
              </a:rPr>
              <a:t>Note: Spark is more than a framework. We will learn more about this in future lectures</a:t>
            </a:r>
            <a:endParaRPr sz="1800" i="1" dirty="0">
              <a:latin typeface="Arial"/>
              <a:ea typeface="Arial"/>
              <a:cs typeface="Arial"/>
              <a:sym typeface="Arial"/>
            </a:endParaRPr>
          </a:p>
        </p:txBody>
      </p:sp>
    </p:spTree>
    <p:extLst>
      <p:ext uri="{BB962C8B-B14F-4D97-AF65-F5344CB8AC3E}">
        <p14:creationId xmlns:p14="http://schemas.microsoft.com/office/powerpoint/2010/main" val="1366191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Map </a:t>
            </a:r>
            <a:r>
              <a:rPr lang="en-US" dirty="0" smtClean="0">
                <a:latin typeface="Arial"/>
                <a:ea typeface="Arial"/>
                <a:cs typeface="Arial"/>
                <a:sym typeface="Arial"/>
              </a:rPr>
              <a:t>Reduce (“Just a taste”)</a:t>
            </a:r>
            <a:endParaRPr sz="5000" i="0" u="none" strike="noStrike" cap="none" dirty="0">
              <a:solidFill>
                <a:srgbClr val="C00000"/>
              </a:solidFill>
              <a:latin typeface="Arial"/>
              <a:ea typeface="Arial"/>
              <a:cs typeface="Arial"/>
              <a:sym typeface="Arial"/>
            </a:endParaRPr>
          </a:p>
        </p:txBody>
      </p:sp>
      <p:sp>
        <p:nvSpPr>
          <p:cNvPr id="504" name="Shape 50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05" name="Shape 50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56</a:t>
            </a:fld>
            <a:endParaRPr sz="1000" b="0" i="0" u="none" strike="noStrike" cap="none">
              <a:solidFill>
                <a:srgbClr val="0C0C0C"/>
              </a:solidFill>
              <a:latin typeface="Questrial"/>
              <a:ea typeface="Questrial"/>
              <a:cs typeface="Questrial"/>
              <a:sym typeface="Questrial"/>
            </a:endParaRPr>
          </a:p>
        </p:txBody>
      </p:sp>
      <p:sp>
        <p:nvSpPr>
          <p:cNvPr id="506" name="Shape 506"/>
          <p:cNvSpPr txBox="1">
            <a:spLocks noGrp="1"/>
          </p:cNvSpPr>
          <p:nvPr>
            <p:ph type="body" idx="1"/>
          </p:nvPr>
        </p:nvSpPr>
        <p:spPr>
          <a:xfrm>
            <a:off x="1016700" y="2072700"/>
            <a:ext cx="11175300" cy="3967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err="1">
                <a:highlight>
                  <a:srgbClr val="FFFFFF"/>
                </a:highlight>
                <a:latin typeface="Arial"/>
                <a:ea typeface="Arial"/>
                <a:cs typeface="Arial"/>
                <a:sym typeface="Arial"/>
              </a:rPr>
              <a:t>MapReduce</a:t>
            </a:r>
            <a:r>
              <a:rPr lang="en-US" sz="2600" dirty="0">
                <a:highlight>
                  <a:srgbClr val="FFFFFF"/>
                </a:highlight>
                <a:latin typeface="Arial"/>
                <a:ea typeface="Arial"/>
                <a:cs typeface="Arial"/>
                <a:sym typeface="Arial"/>
              </a:rPr>
              <a:t> allows a style of parallel programming designed for:</a:t>
            </a:r>
            <a:endParaRPr sz="2600" dirty="0">
              <a:highlight>
                <a:srgbClr val="FFFFFF"/>
              </a:highlight>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Distributing (parallelizing) a task easily across multiple nodes of a cluster</a:t>
            </a:r>
            <a:endParaRPr sz="2600" dirty="0">
              <a:highlight>
                <a:srgbClr val="FFFFFF"/>
              </a:highlight>
              <a:latin typeface="Arial"/>
              <a:ea typeface="Arial"/>
              <a:cs typeface="Arial"/>
              <a:sym typeface="Arial"/>
            </a:endParaRPr>
          </a:p>
          <a:p>
            <a:pPr marL="914400" lvl="1"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Allows programmers to describe processing in terms of simple </a:t>
            </a:r>
            <a:r>
              <a:rPr lang="en-US" sz="2600" dirty="0">
                <a:solidFill>
                  <a:srgbClr val="FF0000"/>
                </a:solidFill>
                <a:highlight>
                  <a:srgbClr val="FFFFFF"/>
                </a:highlight>
                <a:latin typeface="Arial"/>
                <a:ea typeface="Arial"/>
                <a:cs typeface="Arial"/>
                <a:sym typeface="Arial"/>
              </a:rPr>
              <a:t>map</a:t>
            </a:r>
            <a:r>
              <a:rPr lang="en-US" sz="2600" dirty="0">
                <a:highlight>
                  <a:srgbClr val="FFFFFF"/>
                </a:highlight>
                <a:latin typeface="Arial"/>
                <a:ea typeface="Arial"/>
                <a:cs typeface="Arial"/>
                <a:sym typeface="Arial"/>
              </a:rPr>
              <a:t> and </a:t>
            </a:r>
            <a:r>
              <a:rPr lang="en-US" sz="2600" dirty="0">
                <a:solidFill>
                  <a:srgbClr val="FF0000"/>
                </a:solidFill>
                <a:highlight>
                  <a:srgbClr val="FFFFFF"/>
                </a:highlight>
                <a:latin typeface="Arial"/>
                <a:ea typeface="Arial"/>
                <a:cs typeface="Arial"/>
                <a:sym typeface="Arial"/>
              </a:rPr>
              <a:t>reduce</a:t>
            </a:r>
            <a:r>
              <a:rPr lang="en-US" sz="2600" dirty="0">
                <a:highlight>
                  <a:srgbClr val="FFFFFF"/>
                </a:highlight>
                <a:latin typeface="Arial"/>
                <a:ea typeface="Arial"/>
                <a:cs typeface="Arial"/>
                <a:sym typeface="Arial"/>
              </a:rPr>
              <a:t> functions</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Invisible management of hardware and software failures</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Easy management of very large-scale data</a:t>
            </a: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dirty="0"/>
          </a:p>
        </p:txBody>
      </p:sp>
    </p:spTree>
    <p:extLst>
      <p:ext uri="{BB962C8B-B14F-4D97-AF65-F5344CB8AC3E}">
        <p14:creationId xmlns:p14="http://schemas.microsoft.com/office/powerpoint/2010/main" val="2787624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MapReduce: Terminology</a:t>
            </a:r>
            <a:endParaRPr sz="5000" i="0" u="none" strike="noStrike" cap="none">
              <a:solidFill>
                <a:srgbClr val="C00000"/>
              </a:solidFill>
              <a:latin typeface="Arial"/>
              <a:ea typeface="Arial"/>
              <a:cs typeface="Arial"/>
              <a:sym typeface="Arial"/>
            </a:endParaRPr>
          </a:p>
        </p:txBody>
      </p:sp>
      <p:sp>
        <p:nvSpPr>
          <p:cNvPr id="512" name="Shape 51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13" name="Shape 51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57</a:t>
            </a:fld>
            <a:endParaRPr sz="1000" b="0" i="0" u="none" strike="noStrike" cap="none">
              <a:solidFill>
                <a:srgbClr val="0C0C0C"/>
              </a:solidFill>
              <a:latin typeface="Questrial"/>
              <a:ea typeface="Questrial"/>
              <a:cs typeface="Questrial"/>
              <a:sym typeface="Questrial"/>
            </a:endParaRPr>
          </a:p>
        </p:txBody>
      </p:sp>
      <p:sp>
        <p:nvSpPr>
          <p:cNvPr id="514" name="Shape 514"/>
          <p:cNvSpPr txBox="1">
            <a:spLocks noGrp="1"/>
          </p:cNvSpPr>
          <p:nvPr>
            <p:ph type="body" idx="1"/>
          </p:nvPr>
        </p:nvSpPr>
        <p:spPr>
          <a:xfrm>
            <a:off x="680800" y="1581550"/>
            <a:ext cx="11175300" cy="4811400"/>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sz="2600">
                <a:highlight>
                  <a:srgbClr val="FFFFFF"/>
                </a:highlight>
                <a:latin typeface="Arial"/>
                <a:ea typeface="Arial"/>
                <a:cs typeface="Arial"/>
                <a:sym typeface="Arial"/>
              </a:rPr>
              <a:t>A MapReduce job starts with a collection of input elements of a single type -- technically, all types are </a:t>
            </a:r>
            <a:r>
              <a:rPr lang="en-US" sz="2600">
                <a:solidFill>
                  <a:srgbClr val="FF0000"/>
                </a:solidFill>
                <a:highlight>
                  <a:srgbClr val="FFFFFF"/>
                </a:highlight>
                <a:latin typeface="Arial"/>
                <a:ea typeface="Arial"/>
                <a:cs typeface="Arial"/>
                <a:sym typeface="Arial"/>
              </a:rPr>
              <a:t>key-value pairs</a:t>
            </a:r>
            <a:endParaRPr sz="2600">
              <a:solidFill>
                <a:srgbClr val="FF0000"/>
              </a:solidFill>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highlight>
                  <a:schemeClr val="lt1"/>
                </a:highlight>
                <a:latin typeface="Arial"/>
                <a:ea typeface="Arial"/>
                <a:cs typeface="Arial"/>
                <a:sym typeface="Arial"/>
              </a:rPr>
              <a:t>A MapReduce </a:t>
            </a:r>
            <a:r>
              <a:rPr lang="en-US" sz="2600">
                <a:solidFill>
                  <a:srgbClr val="FF0000"/>
                </a:solidFill>
                <a:highlight>
                  <a:schemeClr val="lt1"/>
                </a:highlight>
                <a:latin typeface="Arial"/>
                <a:ea typeface="Arial"/>
                <a:cs typeface="Arial"/>
                <a:sym typeface="Arial"/>
              </a:rPr>
              <a:t>job/application</a:t>
            </a:r>
            <a:r>
              <a:rPr lang="en-US" sz="2600">
                <a:highlight>
                  <a:schemeClr val="lt1"/>
                </a:highlight>
                <a:latin typeface="Arial"/>
                <a:ea typeface="Arial"/>
                <a:cs typeface="Arial"/>
                <a:sym typeface="Arial"/>
              </a:rPr>
              <a:t> is a complete execution of </a:t>
            </a:r>
            <a:r>
              <a:rPr lang="en-US" sz="2600">
                <a:solidFill>
                  <a:srgbClr val="434343"/>
                </a:solidFill>
                <a:highlight>
                  <a:schemeClr val="lt1"/>
                </a:highlight>
                <a:latin typeface="Arial"/>
                <a:ea typeface="Arial"/>
                <a:cs typeface="Arial"/>
                <a:sym typeface="Arial"/>
              </a:rPr>
              <a:t>Mappers</a:t>
            </a:r>
            <a:r>
              <a:rPr lang="en-US" sz="2600">
                <a:highlight>
                  <a:schemeClr val="lt1"/>
                </a:highlight>
                <a:latin typeface="Arial"/>
                <a:ea typeface="Arial"/>
                <a:cs typeface="Arial"/>
                <a:sym typeface="Arial"/>
              </a:rPr>
              <a:t> and </a:t>
            </a:r>
            <a:r>
              <a:rPr lang="en-US" sz="2600">
                <a:solidFill>
                  <a:srgbClr val="000000"/>
                </a:solidFill>
                <a:highlight>
                  <a:schemeClr val="lt1"/>
                </a:highlight>
                <a:latin typeface="Arial"/>
                <a:ea typeface="Arial"/>
                <a:cs typeface="Arial"/>
                <a:sym typeface="Arial"/>
              </a:rPr>
              <a:t>Reducers</a:t>
            </a:r>
            <a:r>
              <a:rPr lang="en-US" sz="2600">
                <a:highlight>
                  <a:schemeClr val="lt1"/>
                </a:highlight>
                <a:latin typeface="Arial"/>
                <a:ea typeface="Arial"/>
                <a:cs typeface="Arial"/>
                <a:sym typeface="Arial"/>
              </a:rPr>
              <a:t> over a dataset</a:t>
            </a:r>
            <a:endParaRPr sz="260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a:solidFill>
                  <a:srgbClr val="FF0000"/>
                </a:solidFill>
                <a:highlight>
                  <a:schemeClr val="lt1"/>
                </a:highlight>
                <a:latin typeface="Arial"/>
                <a:ea typeface="Arial"/>
                <a:cs typeface="Arial"/>
                <a:sym typeface="Arial"/>
              </a:rPr>
              <a:t>Mapper</a:t>
            </a:r>
            <a:r>
              <a:rPr lang="en-US">
                <a:highlight>
                  <a:schemeClr val="lt1"/>
                </a:highlight>
                <a:latin typeface="Arial"/>
                <a:ea typeface="Arial"/>
                <a:cs typeface="Arial"/>
                <a:sym typeface="Arial"/>
              </a:rPr>
              <a:t> applies the map functions to a single input element</a:t>
            </a:r>
            <a:endParaRPr>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a:highlight>
                  <a:schemeClr val="lt1"/>
                </a:highlight>
                <a:latin typeface="Arial"/>
                <a:ea typeface="Arial"/>
                <a:cs typeface="Arial"/>
                <a:sym typeface="Arial"/>
              </a:rPr>
              <a:t>Application of the reduce function to one key and its list of values is a </a:t>
            </a:r>
            <a:r>
              <a:rPr lang="en-US">
                <a:solidFill>
                  <a:srgbClr val="FF0000"/>
                </a:solidFill>
                <a:highlight>
                  <a:schemeClr val="lt1"/>
                </a:highlight>
                <a:latin typeface="Arial"/>
                <a:ea typeface="Arial"/>
                <a:cs typeface="Arial"/>
                <a:sym typeface="Arial"/>
              </a:rPr>
              <a:t>Reducer</a:t>
            </a:r>
            <a:endParaRPr>
              <a:solidFill>
                <a:srgbClr val="FF0000"/>
              </a:solidFill>
              <a:highlight>
                <a:schemeClr val="lt1"/>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highlight>
                  <a:srgbClr val="FFFFFF"/>
                </a:highlight>
                <a:latin typeface="Arial"/>
                <a:ea typeface="Arial"/>
                <a:cs typeface="Arial"/>
                <a:sym typeface="Arial"/>
              </a:rPr>
              <a:t>Many mappers/reducers grouped in a Map/Reduce </a:t>
            </a:r>
            <a:r>
              <a:rPr lang="en-US" sz="2600">
                <a:solidFill>
                  <a:srgbClr val="FF0000"/>
                </a:solidFill>
                <a:highlight>
                  <a:srgbClr val="FFFFFF"/>
                </a:highlight>
                <a:latin typeface="Arial"/>
                <a:ea typeface="Arial"/>
                <a:cs typeface="Arial"/>
                <a:sym typeface="Arial"/>
              </a:rPr>
              <a:t>task</a:t>
            </a:r>
            <a:r>
              <a:rPr lang="en-US" sz="2600">
                <a:highlight>
                  <a:srgbClr val="FFFFFF"/>
                </a:highlight>
                <a:latin typeface="Arial"/>
                <a:ea typeface="Arial"/>
                <a:cs typeface="Arial"/>
                <a:sym typeface="Arial"/>
              </a:rPr>
              <a:t> (the unit of parallelism)</a:t>
            </a:r>
            <a:endParaRPr sz="260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a:p>
        </p:txBody>
      </p:sp>
    </p:spTree>
    <p:extLst>
      <p:ext uri="{BB962C8B-B14F-4D97-AF65-F5344CB8AC3E}">
        <p14:creationId xmlns:p14="http://schemas.microsoft.com/office/powerpoint/2010/main" val="3064722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MapReduce: Phases</a:t>
            </a:r>
            <a:endParaRPr sz="5000" i="0" u="none" strike="noStrike" cap="none">
              <a:solidFill>
                <a:srgbClr val="C00000"/>
              </a:solidFill>
              <a:latin typeface="Arial"/>
              <a:ea typeface="Arial"/>
              <a:cs typeface="Arial"/>
              <a:sym typeface="Arial"/>
            </a:endParaRPr>
          </a:p>
        </p:txBody>
      </p:sp>
      <p:sp>
        <p:nvSpPr>
          <p:cNvPr id="520" name="Shape 52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21" name="Shape 52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58</a:t>
            </a:fld>
            <a:endParaRPr sz="1000" b="0" i="0" u="none" strike="noStrike" cap="none">
              <a:solidFill>
                <a:srgbClr val="0C0C0C"/>
              </a:solidFill>
              <a:latin typeface="Questrial"/>
              <a:ea typeface="Questrial"/>
              <a:cs typeface="Questrial"/>
              <a:sym typeface="Questrial"/>
            </a:endParaRPr>
          </a:p>
        </p:txBody>
      </p:sp>
      <p:sp>
        <p:nvSpPr>
          <p:cNvPr id="522" name="Shape 522"/>
          <p:cNvSpPr txBox="1">
            <a:spLocks noGrp="1"/>
          </p:cNvSpPr>
          <p:nvPr>
            <p:ph type="body" idx="1"/>
          </p:nvPr>
        </p:nvSpPr>
        <p:spPr>
          <a:xfrm>
            <a:off x="749950" y="1561750"/>
            <a:ext cx="11037000" cy="5002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000"/>
              </a:spcBef>
              <a:spcAft>
                <a:spcPts val="0"/>
              </a:spcAft>
              <a:buNone/>
            </a:pPr>
            <a:r>
              <a:rPr lang="en-US" sz="2400">
                <a:highlight>
                  <a:srgbClr val="FFFFFF"/>
                </a:highlight>
                <a:latin typeface="Arial"/>
                <a:ea typeface="Arial"/>
                <a:cs typeface="Arial"/>
                <a:sym typeface="Arial"/>
              </a:rPr>
              <a:t>Map</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Each Map task (typically) operates on a single HDFS block -- Map tasks (usually) run on the node where the block is stored</a:t>
            </a:r>
            <a:endParaRPr sz="21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The output of the Map function is a set of 0, 1, or more key-value pairs</a:t>
            </a:r>
            <a:endParaRPr sz="2100">
              <a:highlight>
                <a:srgbClr val="FFFFFF"/>
              </a:highlight>
              <a:latin typeface="Arial"/>
              <a:ea typeface="Arial"/>
              <a:cs typeface="Arial"/>
              <a:sym typeface="Arial"/>
            </a:endParaRPr>
          </a:p>
          <a:p>
            <a:pPr marL="0" lvl="0" indent="0" rtl="0">
              <a:lnSpc>
                <a:spcPct val="115000"/>
              </a:lnSpc>
              <a:spcBef>
                <a:spcPts val="1000"/>
              </a:spcBef>
              <a:spcAft>
                <a:spcPts val="0"/>
              </a:spcAft>
              <a:buNone/>
            </a:pPr>
            <a:r>
              <a:rPr lang="en-US" sz="2400">
                <a:highlight>
                  <a:srgbClr val="FFFFFF"/>
                </a:highlight>
                <a:latin typeface="Arial"/>
                <a:ea typeface="Arial"/>
                <a:cs typeface="Arial"/>
                <a:sym typeface="Arial"/>
              </a:rPr>
              <a:t>Shuffle and Sort</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Sorts and consolidates intermediate data from all mappers -- sorts all the key-value pairs by key, forming key-(list of values) pairs.</a:t>
            </a:r>
            <a:endParaRPr sz="21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Happens as Map tasks complete and before Reduce tasks start</a:t>
            </a:r>
            <a:endParaRPr sz="2100">
              <a:highlight>
                <a:srgbClr val="FFFFFF"/>
              </a:highlight>
              <a:latin typeface="Arial"/>
              <a:ea typeface="Arial"/>
              <a:cs typeface="Arial"/>
              <a:sym typeface="Arial"/>
            </a:endParaRPr>
          </a:p>
          <a:p>
            <a:pPr marL="0" lvl="0" indent="0" rtl="0">
              <a:lnSpc>
                <a:spcPct val="100000"/>
              </a:lnSpc>
              <a:spcBef>
                <a:spcPts val="1000"/>
              </a:spcBef>
              <a:spcAft>
                <a:spcPts val="0"/>
              </a:spcAft>
              <a:buNone/>
            </a:pPr>
            <a:r>
              <a:rPr lang="en-US" sz="2400">
                <a:highlight>
                  <a:srgbClr val="FFFFFF"/>
                </a:highlight>
                <a:latin typeface="Arial"/>
                <a:ea typeface="Arial"/>
                <a:cs typeface="Arial"/>
                <a:sym typeface="Arial"/>
              </a:rPr>
              <a:t>Reduce</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latin typeface="Arial"/>
                <a:ea typeface="Arial"/>
                <a:cs typeface="Arial"/>
                <a:sym typeface="Arial"/>
              </a:rPr>
              <a:t>Operates on shuffled/sorted intermediate data (Map task output)  -- the Reduce function is applied to each key-(list of values). Produces final output.</a:t>
            </a:r>
            <a:endParaRPr sz="2100">
              <a:latin typeface="Arial"/>
              <a:ea typeface="Arial"/>
              <a:cs typeface="Arial"/>
              <a:sym typeface="Arial"/>
            </a:endParaRPr>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1404815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Example: Word Count (1)</a:t>
            </a:r>
            <a:endParaRPr sz="5000" i="0" u="none" strike="noStrike" cap="none">
              <a:solidFill>
                <a:srgbClr val="C00000"/>
              </a:solidFill>
              <a:latin typeface="Arial"/>
              <a:ea typeface="Arial"/>
              <a:cs typeface="Arial"/>
              <a:sym typeface="Arial"/>
            </a:endParaRPr>
          </a:p>
        </p:txBody>
      </p:sp>
      <p:sp>
        <p:nvSpPr>
          <p:cNvPr id="528" name="Shape 52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29" name="Shape 52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59</a:t>
            </a:fld>
            <a:endParaRPr sz="1000" b="0" i="0" u="none" strike="noStrike" cap="none">
              <a:solidFill>
                <a:srgbClr val="0C0C0C"/>
              </a:solidFill>
              <a:latin typeface="Questrial"/>
              <a:ea typeface="Questrial"/>
              <a:cs typeface="Questrial"/>
              <a:sym typeface="Questrial"/>
            </a:endParaRPr>
          </a:p>
        </p:txBody>
      </p:sp>
      <p:sp>
        <p:nvSpPr>
          <p:cNvPr id="530" name="Shape 530"/>
          <p:cNvSpPr txBox="1">
            <a:spLocks noGrp="1"/>
          </p:cNvSpPr>
          <p:nvPr>
            <p:ph type="body" idx="1"/>
          </p:nvPr>
        </p:nvSpPr>
        <p:spPr>
          <a:xfrm>
            <a:off x="806975" y="1831425"/>
            <a:ext cx="11239800" cy="29325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000"/>
              </a:spcBef>
              <a:spcAft>
                <a:spcPts val="0"/>
              </a:spcAft>
              <a:buNone/>
            </a:pPr>
            <a:r>
              <a:rPr lang="en-US" sz="2600">
                <a:latin typeface="Arial"/>
                <a:ea typeface="Arial"/>
                <a:cs typeface="Arial"/>
                <a:sym typeface="Arial"/>
              </a:rPr>
              <a:t>The Problem:</a:t>
            </a:r>
            <a:endParaRPr sz="2600">
              <a:latin typeface="Arial"/>
              <a:ea typeface="Arial"/>
              <a:cs typeface="Arial"/>
              <a:sym typeface="Arial"/>
            </a:endParaRPr>
          </a:p>
          <a:p>
            <a:pPr marL="457200" lvl="0" indent="-393700" rtl="0">
              <a:lnSpc>
                <a:spcPct val="115000"/>
              </a:lnSpc>
              <a:spcBef>
                <a:spcPts val="1000"/>
              </a:spcBef>
              <a:spcAft>
                <a:spcPts val="0"/>
              </a:spcAft>
              <a:buSzPts val="2600"/>
              <a:buFont typeface="Arial"/>
              <a:buChar char="➢"/>
            </a:pPr>
            <a:r>
              <a:rPr lang="en-US" sz="2600">
                <a:latin typeface="Arial"/>
                <a:ea typeface="Arial"/>
                <a:cs typeface="Arial"/>
                <a:sym typeface="Arial"/>
              </a:rPr>
              <a:t>We have a large file of documents (the input elements) </a:t>
            </a:r>
            <a:endParaRPr sz="2600">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latin typeface="Arial"/>
                <a:ea typeface="Arial"/>
                <a:cs typeface="Arial"/>
                <a:sym typeface="Arial"/>
              </a:rPr>
              <a:t>Documents are words separated by whitespace.</a:t>
            </a:r>
            <a:endParaRPr sz="2600">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latin typeface="Arial"/>
                <a:ea typeface="Arial"/>
                <a:cs typeface="Arial"/>
                <a:sym typeface="Arial"/>
              </a:rPr>
              <a:t>Count the number of times each distinct word appears in the file.</a:t>
            </a:r>
            <a:endParaRPr sz="2600">
              <a:latin typeface="Arial"/>
              <a:ea typeface="Arial"/>
              <a:cs typeface="Arial"/>
              <a:sym typeface="Arial"/>
            </a:endParaRPr>
          </a:p>
          <a:p>
            <a:pPr marL="0" marR="0" lvl="0" indent="0" algn="l" rtl="0">
              <a:lnSpc>
                <a:spcPct val="100000"/>
              </a:lnSpc>
              <a:spcBef>
                <a:spcPts val="1400"/>
              </a:spcBef>
              <a:spcAft>
                <a:spcPts val="0"/>
              </a:spcAft>
              <a:buNone/>
            </a:pPr>
            <a:endParaRPr sz="2400">
              <a:latin typeface="Arial"/>
              <a:ea typeface="Arial"/>
              <a:cs typeface="Arial"/>
              <a:sym typeface="Arial"/>
            </a:endParaRPr>
          </a:p>
          <a:p>
            <a:pPr marL="0" marR="0" lvl="0" indent="0" algn="l" rtl="0">
              <a:lnSpc>
                <a:spcPct val="115000"/>
              </a:lnSpc>
              <a:spcBef>
                <a:spcPts val="1400"/>
              </a:spcBef>
              <a:spcAft>
                <a:spcPts val="0"/>
              </a:spcAft>
              <a:buNone/>
            </a:pPr>
            <a:endParaRPr sz="2400"/>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302805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024128" y="585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Common Big Data Use Cases</a:t>
            </a:r>
            <a:endParaRPr sz="5000" i="0" u="none" strike="noStrike" cap="none" dirty="0">
              <a:solidFill>
                <a:srgbClr val="C00000"/>
              </a:solidFill>
              <a:latin typeface="Arial"/>
              <a:ea typeface="Arial"/>
              <a:cs typeface="Arial"/>
              <a:sym typeface="Arial"/>
            </a:endParaRPr>
          </a:p>
        </p:txBody>
      </p:sp>
      <p:sp>
        <p:nvSpPr>
          <p:cNvPr id="122" name="Shape 122"/>
          <p:cNvSpPr txBox="1">
            <a:spLocks noGrp="1"/>
          </p:cNvSpPr>
          <p:nvPr>
            <p:ph type="body" idx="1"/>
          </p:nvPr>
        </p:nvSpPr>
        <p:spPr>
          <a:xfrm>
            <a:off x="867225" y="1865850"/>
            <a:ext cx="10943700" cy="25797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1400"/>
              </a:spcBef>
              <a:spcAft>
                <a:spcPts val="0"/>
              </a:spcAft>
              <a:buSzPts val="2600"/>
              <a:buFont typeface="Arial"/>
              <a:buChar char="➢"/>
            </a:pPr>
            <a:r>
              <a:rPr lang="en-US" sz="2600">
                <a:latin typeface="Arial"/>
                <a:ea typeface="Arial"/>
                <a:cs typeface="Arial"/>
                <a:sym typeface="Arial"/>
              </a:rPr>
              <a:t>Extract/Transform/Load (ETL) – Huge Data Warehouses</a:t>
            </a:r>
            <a:endParaRPr sz="260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Text Mining</a:t>
            </a:r>
            <a:endParaRPr sz="260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Graph Creation and Analysis</a:t>
            </a:r>
            <a:endParaRPr sz="260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Prediction Models</a:t>
            </a:r>
            <a:endParaRPr sz="260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Analytics</a:t>
            </a:r>
            <a:endParaRPr sz="2600">
              <a:latin typeface="Arial"/>
              <a:ea typeface="Arial"/>
              <a:cs typeface="Arial"/>
              <a:sym typeface="Arial"/>
            </a:endParaRPr>
          </a:p>
          <a:p>
            <a:pPr marL="0" marR="0" lvl="0" indent="0" algn="l" rtl="0">
              <a:lnSpc>
                <a:spcPct val="90000"/>
              </a:lnSpc>
              <a:spcBef>
                <a:spcPts val="1400"/>
              </a:spcBef>
              <a:spcAft>
                <a:spcPts val="0"/>
              </a:spcAft>
              <a:buNone/>
            </a:pPr>
            <a:endParaRPr/>
          </a:p>
          <a:p>
            <a:pPr marL="0" marR="0" lvl="0" indent="0" algn="l" rtl="0">
              <a:lnSpc>
                <a:spcPct val="90000"/>
              </a:lnSpc>
              <a:spcBef>
                <a:spcPts val="1400"/>
              </a:spcBef>
              <a:spcAft>
                <a:spcPts val="0"/>
              </a:spcAft>
              <a:buNone/>
            </a:pPr>
            <a:endParaRPr sz="2600"/>
          </a:p>
        </p:txBody>
      </p:sp>
      <p:sp>
        <p:nvSpPr>
          <p:cNvPr id="123" name="Shape 123"/>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24" name="Shape 12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a:t>
            </a:fld>
            <a:endParaRPr sz="1000" b="0" i="0" u="none" strike="noStrike" cap="none">
              <a:solidFill>
                <a:srgbClr val="0C0C0C"/>
              </a:solidFill>
              <a:latin typeface="Questrial"/>
              <a:ea typeface="Questrial"/>
              <a:cs typeface="Questrial"/>
              <a:sym typeface="Questrial"/>
            </a:endParaRPr>
          </a:p>
        </p:txBody>
      </p:sp>
      <p:sp>
        <p:nvSpPr>
          <p:cNvPr id="125" name="Shape 125"/>
          <p:cNvSpPr txBox="1"/>
          <p:nvPr/>
        </p:nvSpPr>
        <p:spPr>
          <a:xfrm>
            <a:off x="945675" y="4881649"/>
            <a:ext cx="10943700" cy="1149873"/>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700" dirty="0">
                <a:solidFill>
                  <a:srgbClr val="FF0000"/>
                </a:solidFill>
              </a:rPr>
              <a:t>To exploit batching, Google/Facebook etc., </a:t>
            </a:r>
            <a:r>
              <a:rPr lang="en-US" sz="2700" i="1" dirty="0">
                <a:solidFill>
                  <a:srgbClr val="FF0000"/>
                </a:solidFill>
              </a:rPr>
              <a:t>precompute</a:t>
            </a:r>
            <a:r>
              <a:rPr lang="en-US" sz="2700" dirty="0">
                <a:solidFill>
                  <a:srgbClr val="FF0000"/>
                </a:solidFill>
              </a:rPr>
              <a:t> the results for anticipated search queries.  They analyze data in batches, then cache results.</a:t>
            </a:r>
            <a:endParaRPr sz="2700" dirty="0">
              <a:solidFill>
                <a:srgbClr val="FF0000"/>
              </a:solidFill>
            </a:endParaRPr>
          </a:p>
        </p:txBody>
      </p:sp>
    </p:spTree>
    <p:extLst>
      <p:ext uri="{BB962C8B-B14F-4D97-AF65-F5344CB8AC3E}">
        <p14:creationId xmlns:p14="http://schemas.microsoft.com/office/powerpoint/2010/main" val="31513221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Example: Word Count (2)</a:t>
            </a:r>
            <a:endParaRPr sz="5000" i="0" u="none" strike="noStrike" cap="none">
              <a:solidFill>
                <a:srgbClr val="C00000"/>
              </a:solidFill>
              <a:latin typeface="Arial"/>
              <a:ea typeface="Arial"/>
              <a:cs typeface="Arial"/>
              <a:sym typeface="Arial"/>
            </a:endParaRPr>
          </a:p>
        </p:txBody>
      </p:sp>
      <p:sp>
        <p:nvSpPr>
          <p:cNvPr id="536" name="Shape 53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37" name="Shape 53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60</a:t>
            </a:fld>
            <a:endParaRPr sz="1000" b="0" i="0" u="none" strike="noStrike" cap="none">
              <a:solidFill>
                <a:srgbClr val="0C0C0C"/>
              </a:solidFill>
              <a:latin typeface="Questrial"/>
              <a:ea typeface="Questrial"/>
              <a:cs typeface="Questrial"/>
              <a:sym typeface="Questrial"/>
            </a:endParaRPr>
          </a:p>
        </p:txBody>
      </p:sp>
      <p:sp>
        <p:nvSpPr>
          <p:cNvPr id="538" name="Shape 538"/>
          <p:cNvSpPr txBox="1">
            <a:spLocks noGrp="1"/>
          </p:cNvSpPr>
          <p:nvPr>
            <p:ph type="body" idx="1"/>
          </p:nvPr>
        </p:nvSpPr>
        <p:spPr>
          <a:xfrm>
            <a:off x="749950" y="1561750"/>
            <a:ext cx="10911900" cy="4845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a:latin typeface="Arial"/>
                <a:ea typeface="Arial"/>
                <a:cs typeface="Arial"/>
                <a:sym typeface="Arial"/>
              </a:rPr>
              <a:t>Why Do We Care About Counting Words?</a:t>
            </a:r>
            <a:endParaRPr sz="2600">
              <a:latin typeface="Arial"/>
              <a:ea typeface="Arial"/>
              <a:cs typeface="Arial"/>
              <a:sym typeface="Arial"/>
            </a:endParaRPr>
          </a:p>
          <a:p>
            <a:pPr marL="457200" marR="0" lvl="0" indent="-393700" algn="l" rtl="0">
              <a:lnSpc>
                <a:spcPct val="115000"/>
              </a:lnSpc>
              <a:spcBef>
                <a:spcPts val="1400"/>
              </a:spcBef>
              <a:spcAft>
                <a:spcPts val="0"/>
              </a:spcAft>
              <a:buSzPts val="2600"/>
              <a:buFont typeface="Arial"/>
              <a:buChar char="➢"/>
            </a:pPr>
            <a:r>
              <a:rPr lang="en-US" sz="2600">
                <a:latin typeface="Arial"/>
                <a:ea typeface="Arial"/>
                <a:cs typeface="Arial"/>
                <a:sym typeface="Arial"/>
              </a:rPr>
              <a:t>Word count is challenging over massive amounts of data</a:t>
            </a:r>
            <a:endParaRPr sz="260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a single compute node would be too time-consuming</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distributed nodes requires moving data</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Number of unique words can easily exceed available memory -- would need to store to disk</a:t>
            </a:r>
            <a:endParaRPr>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Many common tasks are very similar to word count, e.g., log file analysis</a:t>
            </a:r>
            <a:endParaRPr sz="2600">
              <a:latin typeface="Arial"/>
              <a:ea typeface="Arial"/>
              <a:cs typeface="Arial"/>
              <a:sym typeface="Arial"/>
            </a:endParaRPr>
          </a:p>
          <a:p>
            <a:pPr marL="0" marR="0" lvl="0" indent="0" algn="l" rtl="0">
              <a:lnSpc>
                <a:spcPct val="115000"/>
              </a:lnSpc>
              <a:spcBef>
                <a:spcPts val="1400"/>
              </a:spcBef>
              <a:spcAft>
                <a:spcPts val="0"/>
              </a:spcAft>
              <a:buClr>
                <a:schemeClr val="dk1"/>
              </a:buClr>
              <a:buSzPts val="1100"/>
              <a:buFont typeface="Arial"/>
              <a:buNone/>
            </a:pPr>
            <a:endParaRPr sz="2400"/>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901611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Using MapReduce (1)</a:t>
            </a:r>
            <a:endParaRPr sz="5000" i="0" u="none" strike="noStrike" cap="none">
              <a:solidFill>
                <a:srgbClr val="C00000"/>
              </a:solidFill>
              <a:latin typeface="Arial"/>
              <a:ea typeface="Arial"/>
              <a:cs typeface="Arial"/>
              <a:sym typeface="Arial"/>
            </a:endParaRPr>
          </a:p>
        </p:txBody>
      </p:sp>
      <p:sp>
        <p:nvSpPr>
          <p:cNvPr id="544" name="Shape 5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45" name="Shape 5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61</a:t>
            </a:fld>
            <a:endParaRPr sz="1000" b="0" i="0" u="none" strike="noStrike" cap="none">
              <a:solidFill>
                <a:srgbClr val="0C0C0C"/>
              </a:solidFill>
              <a:latin typeface="Questrial"/>
              <a:ea typeface="Questrial"/>
              <a:cs typeface="Questrial"/>
              <a:sym typeface="Questrial"/>
            </a:endParaRPr>
          </a:p>
        </p:txBody>
      </p:sp>
      <p:sp>
        <p:nvSpPr>
          <p:cNvPr id="546" name="Shape 546"/>
          <p:cNvSpPr txBox="1">
            <a:spLocks noGrp="1"/>
          </p:cNvSpPr>
          <p:nvPr>
            <p:ph type="body" idx="1"/>
          </p:nvPr>
        </p:nvSpPr>
        <p:spPr>
          <a:xfrm>
            <a:off x="734750" y="1909175"/>
            <a:ext cx="5629200" cy="2709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Clr>
                <a:schemeClr val="dk1"/>
              </a:buClr>
              <a:buSzPts val="1100"/>
              <a:buFont typeface="Arial"/>
              <a:buNone/>
            </a:pPr>
            <a:r>
              <a:rPr lang="en-US" sz="2400">
                <a:solidFill>
                  <a:srgbClr val="FF0000"/>
                </a:solidFill>
                <a:latin typeface="Arial"/>
                <a:ea typeface="Arial"/>
                <a:cs typeface="Arial"/>
                <a:sym typeface="Arial"/>
              </a:rPr>
              <a:t>map(key, value):</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key: document ID; value: text of document</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FOR (each word w IN value)</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emit(w, 1);</a:t>
            </a:r>
            <a:endParaRPr sz="2400">
              <a:latin typeface="Arial"/>
              <a:ea typeface="Arial"/>
              <a:cs typeface="Arial"/>
              <a:sym typeface="Arial"/>
            </a:endParaRPr>
          </a:p>
          <a:p>
            <a:pPr marL="0" lvl="0" indent="0" rtl="0">
              <a:spcBef>
                <a:spcPts val="1200"/>
              </a:spcBef>
              <a:spcAft>
                <a:spcPts val="200"/>
              </a:spcAft>
              <a:buClr>
                <a:schemeClr val="dk1"/>
              </a:buClr>
              <a:buSzPts val="1100"/>
              <a:buFont typeface="Arial"/>
              <a:buNone/>
            </a:pPr>
            <a:endParaRPr/>
          </a:p>
        </p:txBody>
      </p:sp>
      <p:sp>
        <p:nvSpPr>
          <p:cNvPr id="547" name="Shape 547"/>
          <p:cNvSpPr txBox="1">
            <a:spLocks noGrp="1"/>
          </p:cNvSpPr>
          <p:nvPr>
            <p:ph type="body" idx="1"/>
          </p:nvPr>
        </p:nvSpPr>
        <p:spPr>
          <a:xfrm>
            <a:off x="6080450" y="1909175"/>
            <a:ext cx="5847300" cy="3471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None/>
            </a:pPr>
            <a:r>
              <a:rPr lang="en-US" sz="2400">
                <a:solidFill>
                  <a:srgbClr val="FF0000"/>
                </a:solidFill>
                <a:latin typeface="Arial"/>
                <a:ea typeface="Arial"/>
                <a:cs typeface="Arial"/>
                <a:sym typeface="Arial"/>
              </a:rPr>
              <a:t>reduce(key, value-list):</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key: a word; value-list: a list of integers</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0;</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FOR (each integer v on value-list)</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v;</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emit(key, result);</a:t>
            </a:r>
            <a:endParaRPr sz="2400">
              <a:latin typeface="Arial"/>
              <a:ea typeface="Arial"/>
              <a:cs typeface="Arial"/>
              <a:sym typeface="Arial"/>
            </a:endParaRPr>
          </a:p>
          <a:p>
            <a:pPr marL="0" lvl="0" indent="0" rtl="0">
              <a:spcBef>
                <a:spcPts val="1200"/>
              </a:spcBef>
              <a:spcAft>
                <a:spcPts val="0"/>
              </a:spcAft>
              <a:buNone/>
            </a:pPr>
            <a:endParaRPr sz="2400"/>
          </a:p>
          <a:p>
            <a:pPr marL="0" lvl="0" indent="0" rtl="0">
              <a:spcBef>
                <a:spcPts val="1200"/>
              </a:spcBef>
              <a:spcAft>
                <a:spcPts val="200"/>
              </a:spcAft>
              <a:buNone/>
            </a:pPr>
            <a:endParaRPr/>
          </a:p>
        </p:txBody>
      </p:sp>
    </p:spTree>
    <p:extLst>
      <p:ext uri="{BB962C8B-B14F-4D97-AF65-F5344CB8AC3E}">
        <p14:creationId xmlns:p14="http://schemas.microsoft.com/office/powerpoint/2010/main" val="524089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Using MapReduce (2)</a:t>
            </a:r>
            <a:endParaRPr sz="5000" i="0" u="none" strike="noStrike" cap="none">
              <a:solidFill>
                <a:srgbClr val="C00000"/>
              </a:solidFill>
              <a:latin typeface="Arial"/>
              <a:ea typeface="Arial"/>
              <a:cs typeface="Arial"/>
              <a:sym typeface="Arial"/>
            </a:endParaRPr>
          </a:p>
        </p:txBody>
      </p:sp>
      <p:sp>
        <p:nvSpPr>
          <p:cNvPr id="553" name="Shape 55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54" name="Shape 55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62</a:t>
            </a:fld>
            <a:endParaRPr sz="1000" b="0" i="0" u="none" strike="noStrike" cap="none">
              <a:solidFill>
                <a:srgbClr val="0C0C0C"/>
              </a:solidFill>
              <a:latin typeface="Questrial"/>
              <a:ea typeface="Questrial"/>
              <a:cs typeface="Questrial"/>
              <a:sym typeface="Questrial"/>
            </a:endParaRPr>
          </a:p>
        </p:txBody>
      </p:sp>
      <p:sp>
        <p:nvSpPr>
          <p:cNvPr id="555" name="Shape 555"/>
          <p:cNvSpPr/>
          <p:nvPr/>
        </p:nvSpPr>
        <p:spPr>
          <a:xfrm>
            <a:off x="80865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the	 cat sat on the mat</a:t>
            </a:r>
            <a:endParaRPr sz="2200"/>
          </a:p>
          <a:p>
            <a:pPr marL="0" lvl="0" indent="0" algn="ctr" rtl="0">
              <a:lnSpc>
                <a:spcPct val="150000"/>
              </a:lnSpc>
              <a:spcBef>
                <a:spcPts val="0"/>
              </a:spcBef>
              <a:spcAft>
                <a:spcPts val="0"/>
              </a:spcAft>
              <a:buNone/>
            </a:pPr>
            <a:r>
              <a:rPr lang="en-US" sz="2200"/>
              <a:t>the aardvark sat on the sofa</a:t>
            </a:r>
            <a:endParaRPr sz="2200"/>
          </a:p>
        </p:txBody>
      </p:sp>
      <p:cxnSp>
        <p:nvCxnSpPr>
          <p:cNvPr id="556" name="Shape 556"/>
          <p:cNvCxnSpPr/>
          <p:nvPr/>
        </p:nvCxnSpPr>
        <p:spPr>
          <a:xfrm rot="10800000" flipH="1">
            <a:off x="5691500" y="3549450"/>
            <a:ext cx="2286300" cy="7800"/>
          </a:xfrm>
          <a:prstGeom prst="straightConnector1">
            <a:avLst/>
          </a:prstGeom>
          <a:noFill/>
          <a:ln w="38100" cap="flat" cmpd="sng">
            <a:solidFill>
              <a:schemeClr val="dk2"/>
            </a:solidFill>
            <a:prstDash val="solid"/>
            <a:round/>
            <a:headEnd type="none" w="lg" len="lg"/>
            <a:tailEnd type="triangle" w="lg" len="lg"/>
          </a:ln>
        </p:spPr>
      </p:cxnSp>
      <p:sp>
        <p:nvSpPr>
          <p:cNvPr id="557" name="Shape 557"/>
          <p:cNvSpPr txBox="1"/>
          <p:nvPr/>
        </p:nvSpPr>
        <p:spPr>
          <a:xfrm>
            <a:off x="5691500" y="2970250"/>
            <a:ext cx="21618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solidFill>
                  <a:srgbClr val="980000"/>
                </a:solidFill>
              </a:rPr>
              <a:t>Map</a:t>
            </a:r>
            <a:r>
              <a:rPr lang="en-US" sz="2200">
                <a:solidFill>
                  <a:srgbClr val="274E13"/>
                </a:solidFill>
              </a:rPr>
              <a:t> </a:t>
            </a:r>
            <a:r>
              <a:rPr lang="en-US" sz="2200"/>
              <a:t>&amp;</a:t>
            </a:r>
            <a:r>
              <a:rPr lang="en-US" sz="2200">
                <a:solidFill>
                  <a:srgbClr val="274E13"/>
                </a:solidFill>
              </a:rPr>
              <a:t> </a:t>
            </a:r>
            <a:r>
              <a:rPr lang="en-US" sz="2200">
                <a:solidFill>
                  <a:srgbClr val="0000FF"/>
                </a:solidFill>
              </a:rPr>
              <a:t>Reduce</a:t>
            </a:r>
            <a:endParaRPr sz="2200">
              <a:solidFill>
                <a:srgbClr val="0000FF"/>
              </a:solidFill>
            </a:endParaRPr>
          </a:p>
        </p:txBody>
      </p:sp>
      <p:sp>
        <p:nvSpPr>
          <p:cNvPr id="558" name="Shape 558"/>
          <p:cNvSpPr/>
          <p:nvPr/>
        </p:nvSpPr>
        <p:spPr>
          <a:xfrm>
            <a:off x="8675525" y="2503175"/>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aardvark 1</a:t>
            </a:r>
            <a:endParaRPr sz="2200"/>
          </a:p>
          <a:p>
            <a:pPr marL="0" lvl="0" indent="0" algn="ctr">
              <a:lnSpc>
                <a:spcPct val="150000"/>
              </a:lnSpc>
              <a:spcBef>
                <a:spcPts val="0"/>
              </a:spcBef>
              <a:spcAft>
                <a:spcPts val="0"/>
              </a:spcAft>
              <a:buClr>
                <a:schemeClr val="dk1"/>
              </a:buClr>
              <a:buSzPts val="1100"/>
              <a:buFont typeface="Arial"/>
              <a:buNone/>
            </a:pPr>
            <a:r>
              <a:rPr lang="en-US" sz="2200"/>
              <a:t>cat 1</a:t>
            </a:r>
            <a:endParaRPr sz="2200"/>
          </a:p>
          <a:p>
            <a:pPr marL="0" lvl="0" indent="0" algn="ctr">
              <a:lnSpc>
                <a:spcPct val="150000"/>
              </a:lnSpc>
              <a:spcBef>
                <a:spcPts val="0"/>
              </a:spcBef>
              <a:spcAft>
                <a:spcPts val="0"/>
              </a:spcAft>
              <a:buClr>
                <a:schemeClr val="dk1"/>
              </a:buClr>
              <a:buSzPts val="1100"/>
              <a:buFont typeface="Arial"/>
              <a:buNone/>
            </a:pPr>
            <a:r>
              <a:rPr lang="en-US" sz="2200"/>
              <a:t>mat 1</a:t>
            </a:r>
            <a:endParaRPr sz="2200"/>
          </a:p>
          <a:p>
            <a:pPr marL="0" lvl="0" indent="0" algn="ctr">
              <a:lnSpc>
                <a:spcPct val="150000"/>
              </a:lnSpc>
              <a:spcBef>
                <a:spcPts val="0"/>
              </a:spcBef>
              <a:spcAft>
                <a:spcPts val="0"/>
              </a:spcAft>
              <a:buClr>
                <a:schemeClr val="dk1"/>
              </a:buClr>
              <a:buSzPts val="1100"/>
              <a:buFont typeface="Arial"/>
              <a:buNone/>
            </a:pPr>
            <a:r>
              <a:rPr lang="en-US" sz="2200"/>
              <a:t>on 2</a:t>
            </a:r>
            <a:endParaRPr sz="2200"/>
          </a:p>
          <a:p>
            <a:pPr marL="0" lvl="0" indent="0" algn="ctr">
              <a:lnSpc>
                <a:spcPct val="150000"/>
              </a:lnSpc>
              <a:spcBef>
                <a:spcPts val="0"/>
              </a:spcBef>
              <a:spcAft>
                <a:spcPts val="0"/>
              </a:spcAft>
              <a:buClr>
                <a:schemeClr val="dk1"/>
              </a:buClr>
              <a:buSzPts val="1100"/>
              <a:buFont typeface="Arial"/>
              <a:buNone/>
            </a:pPr>
            <a:r>
              <a:rPr lang="en-US" sz="2200"/>
              <a:t>sat 2</a:t>
            </a:r>
            <a:endParaRPr sz="2200"/>
          </a:p>
          <a:p>
            <a:pPr marL="0" lvl="0" indent="0" algn="ctr">
              <a:lnSpc>
                <a:spcPct val="150000"/>
              </a:lnSpc>
              <a:spcBef>
                <a:spcPts val="0"/>
              </a:spcBef>
              <a:spcAft>
                <a:spcPts val="0"/>
              </a:spcAft>
              <a:buClr>
                <a:schemeClr val="dk1"/>
              </a:buClr>
              <a:buSzPts val="1100"/>
              <a:buFont typeface="Arial"/>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559" name="Shape 559"/>
          <p:cNvSpPr txBox="1"/>
          <p:nvPr/>
        </p:nvSpPr>
        <p:spPr>
          <a:xfrm>
            <a:off x="2799000" y="2360650"/>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60" name="Shape 560"/>
          <p:cNvSpPr txBox="1"/>
          <p:nvPr/>
        </p:nvSpPr>
        <p:spPr>
          <a:xfrm>
            <a:off x="9142025" y="1942463"/>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842873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Mapper</a:t>
            </a:r>
            <a:endParaRPr sz="5000" i="0" u="none" strike="noStrike" cap="none">
              <a:solidFill>
                <a:srgbClr val="C00000"/>
              </a:solidFill>
              <a:latin typeface="Arial"/>
              <a:ea typeface="Arial"/>
              <a:cs typeface="Arial"/>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63</a:t>
            </a:fld>
            <a:endParaRPr sz="1000" b="0" i="0" u="none" strike="noStrike" cap="none">
              <a:solidFill>
                <a:srgbClr val="0C0C0C"/>
              </a:solidFill>
              <a:latin typeface="Questrial"/>
              <a:ea typeface="Questrial"/>
              <a:cs typeface="Questria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69" name="Shape 569"/>
          <p:cNvSpPr/>
          <p:nvPr/>
        </p:nvSpPr>
        <p:spPr>
          <a:xfrm>
            <a:off x="9697825" y="1016825"/>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cat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mat 1</a:t>
            </a:r>
            <a:endParaRPr sz="21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1399550" y="3001350"/>
            <a:ext cx="303240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a:solidFill>
                  <a:schemeClr val="dk1"/>
                </a:solidFill>
              </a:rPr>
              <a:t>the	 cat sat on the mat</a:t>
            </a:r>
            <a:endParaRPr/>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573" name="Shape 573"/>
          <p:cNvSpPr/>
          <p:nvPr/>
        </p:nvSpPr>
        <p:spPr>
          <a:xfrm>
            <a:off x="6204850" y="2083800"/>
            <a:ext cx="973800" cy="7776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2400" b="1"/>
              <a:t>Map</a:t>
            </a:r>
            <a:endParaRPr sz="2400" b="1"/>
          </a:p>
        </p:txBody>
      </p:sp>
      <p:sp>
        <p:nvSpPr>
          <p:cNvPr id="574" name="Shape 574"/>
          <p:cNvSpPr/>
          <p:nvPr/>
        </p:nvSpPr>
        <p:spPr>
          <a:xfrm>
            <a:off x="6204850" y="4277238"/>
            <a:ext cx="973800" cy="7776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400" b="1"/>
              <a:t>Map</a:t>
            </a:r>
            <a:endParaRPr sz="2400" b="1"/>
          </a:p>
        </p:txBody>
      </p:sp>
      <p:sp>
        <p:nvSpPr>
          <p:cNvPr id="575" name="Shape 575"/>
          <p:cNvSpPr/>
          <p:nvPr/>
        </p:nvSpPr>
        <p:spPr>
          <a:xfrm>
            <a:off x="9697825" y="3810774"/>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aardvark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sofa 1</a:t>
            </a:r>
            <a:endParaRPr sz="2100"/>
          </a:p>
        </p:txBody>
      </p:sp>
      <p:cxnSp>
        <p:nvCxnSpPr>
          <p:cNvPr id="576" name="Shape 576"/>
          <p:cNvCxnSpPr>
            <a:stCxn id="571" idx="3"/>
            <a:endCxn id="573" idx="1"/>
          </p:cNvCxnSpPr>
          <p:nvPr/>
        </p:nvCxnSpPr>
        <p:spPr>
          <a:xfrm rot="10800000" flipH="1">
            <a:off x="4431950" y="2472600"/>
            <a:ext cx="1773000" cy="746400"/>
          </a:xfrm>
          <a:prstGeom prst="straightConnector1">
            <a:avLst/>
          </a:prstGeom>
          <a:noFill/>
          <a:ln w="28575" cap="flat" cmpd="sng">
            <a:solidFill>
              <a:schemeClr val="dk2"/>
            </a:solidFill>
            <a:prstDash val="solid"/>
            <a:round/>
            <a:headEnd type="none" w="lg" len="lg"/>
            <a:tailEnd type="triangle" w="lg" len="lg"/>
          </a:ln>
        </p:spPr>
      </p:cxnSp>
      <p:cxnSp>
        <p:nvCxnSpPr>
          <p:cNvPr id="577" name="Shape 577"/>
          <p:cNvCxnSpPr>
            <a:stCxn id="572" idx="3"/>
          </p:cNvCxnSpPr>
          <p:nvPr/>
        </p:nvCxnSpPr>
        <p:spPr>
          <a:xfrm>
            <a:off x="5069700" y="3879925"/>
            <a:ext cx="1135200" cy="844500"/>
          </a:xfrm>
          <a:prstGeom prst="straightConnector1">
            <a:avLst/>
          </a:prstGeom>
          <a:noFill/>
          <a:ln w="28575" cap="flat" cmpd="sng">
            <a:solidFill>
              <a:schemeClr val="dk2"/>
            </a:solidFill>
            <a:prstDash val="solid"/>
            <a:round/>
            <a:headEnd type="none" w="lg" len="lg"/>
            <a:tailEnd type="triangle" w="lg" len="lg"/>
          </a:ln>
        </p:spPr>
      </p:cxnSp>
      <p:cxnSp>
        <p:nvCxnSpPr>
          <p:cNvPr id="578" name="Shape 578"/>
          <p:cNvCxnSpPr>
            <a:stCxn id="573" idx="3"/>
            <a:endCxn id="569" idx="1"/>
          </p:cNvCxnSpPr>
          <p:nvPr/>
        </p:nvCxnSpPr>
        <p:spPr>
          <a:xfrm rot="10800000" flipH="1">
            <a:off x="7178650" y="2128200"/>
            <a:ext cx="2519100" cy="344400"/>
          </a:xfrm>
          <a:prstGeom prst="straightConnector1">
            <a:avLst/>
          </a:prstGeom>
          <a:noFill/>
          <a:ln w="28575" cap="flat" cmpd="sng">
            <a:solidFill>
              <a:schemeClr val="dk2"/>
            </a:solidFill>
            <a:prstDash val="solid"/>
            <a:round/>
            <a:headEnd type="none" w="lg" len="lg"/>
            <a:tailEnd type="triangle" w="lg" len="lg"/>
          </a:ln>
        </p:spPr>
      </p:cxnSp>
      <p:cxnSp>
        <p:nvCxnSpPr>
          <p:cNvPr id="579" name="Shape 579"/>
          <p:cNvCxnSpPr>
            <a:stCxn id="574" idx="3"/>
            <a:endCxn id="575" idx="1"/>
          </p:cNvCxnSpPr>
          <p:nvPr/>
        </p:nvCxnSpPr>
        <p:spPr>
          <a:xfrm>
            <a:off x="7178650" y="4666038"/>
            <a:ext cx="2519100" cy="256200"/>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32917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Shuffle &amp; Sort</a:t>
            </a:r>
            <a:endParaRPr sz="5000" i="0" u="none" strike="noStrike" cap="none">
              <a:solidFill>
                <a:srgbClr val="C00000"/>
              </a:solidFill>
              <a:latin typeface="Arial"/>
              <a:ea typeface="Arial"/>
              <a:cs typeface="Arial"/>
              <a:sym typeface="Arial"/>
            </a:endParaRPr>
          </a:p>
        </p:txBody>
      </p:sp>
      <p:sp>
        <p:nvSpPr>
          <p:cNvPr id="585" name="Shape 58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86" name="Shape 58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64</a:t>
            </a:fld>
            <a:endParaRPr sz="1000" b="0" i="0" u="none" strike="noStrike" cap="none">
              <a:solidFill>
                <a:srgbClr val="0C0C0C"/>
              </a:solidFill>
              <a:latin typeface="Questrial"/>
              <a:ea typeface="Questrial"/>
              <a:cs typeface="Questrial"/>
              <a:sym typeface="Questrial"/>
            </a:endParaRPr>
          </a:p>
        </p:txBody>
      </p:sp>
      <p:sp>
        <p:nvSpPr>
          <p:cNvPr id="587" name="Shape 587"/>
          <p:cNvSpPr/>
          <p:nvPr/>
        </p:nvSpPr>
        <p:spPr>
          <a:xfrm>
            <a:off x="2964225" y="2024700"/>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mat 1</a:t>
            </a:r>
            <a:endParaRPr sz="2000"/>
          </a:p>
        </p:txBody>
      </p:sp>
      <p:sp>
        <p:nvSpPr>
          <p:cNvPr id="588" name="Shape 588"/>
          <p:cNvSpPr/>
          <p:nvPr/>
        </p:nvSpPr>
        <p:spPr>
          <a:xfrm>
            <a:off x="2964225" y="4247699"/>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sofa 1</a:t>
            </a:r>
            <a:endParaRPr sz="2000"/>
          </a:p>
        </p:txBody>
      </p:sp>
      <p:sp>
        <p:nvSpPr>
          <p:cNvPr id="589" name="Shape 589"/>
          <p:cNvSpPr txBox="1"/>
          <p:nvPr/>
        </p:nvSpPr>
        <p:spPr>
          <a:xfrm>
            <a:off x="1399375" y="3890150"/>
            <a:ext cx="1244400" cy="89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Mapper Output</a:t>
            </a:r>
            <a:endParaRPr sz="2400"/>
          </a:p>
        </p:txBody>
      </p:sp>
      <p:sp>
        <p:nvSpPr>
          <p:cNvPr id="590" name="Shape 590"/>
          <p:cNvSpPr/>
          <p:nvPr/>
        </p:nvSpPr>
        <p:spPr>
          <a:xfrm>
            <a:off x="7719725" y="303237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cxnSp>
        <p:nvCxnSpPr>
          <p:cNvPr id="591" name="Shape 591"/>
          <p:cNvCxnSpPr/>
          <p:nvPr/>
        </p:nvCxnSpPr>
        <p:spPr>
          <a:xfrm>
            <a:off x="5020200" y="4340000"/>
            <a:ext cx="2363700" cy="0"/>
          </a:xfrm>
          <a:prstGeom prst="straightConnector1">
            <a:avLst/>
          </a:prstGeom>
          <a:noFill/>
          <a:ln w="38100" cap="flat" cmpd="sng">
            <a:solidFill>
              <a:schemeClr val="dk2"/>
            </a:solidFill>
            <a:prstDash val="solid"/>
            <a:round/>
            <a:headEnd type="none" w="lg" len="lg"/>
            <a:tailEnd type="triangle" w="lg" len="lg"/>
          </a:ln>
        </p:spPr>
      </p:cxnSp>
      <p:sp>
        <p:nvSpPr>
          <p:cNvPr id="592" name="Shape 592"/>
          <p:cNvSpPr txBox="1"/>
          <p:nvPr/>
        </p:nvSpPr>
        <p:spPr>
          <a:xfrm>
            <a:off x="5006875" y="3689125"/>
            <a:ext cx="21690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Shuffle &amp; Sort</a:t>
            </a:r>
            <a:endParaRPr sz="2200"/>
          </a:p>
        </p:txBody>
      </p:sp>
      <p:sp>
        <p:nvSpPr>
          <p:cNvPr id="593" name="Shape 593"/>
          <p:cNvSpPr txBox="1"/>
          <p:nvPr/>
        </p:nvSpPr>
        <p:spPr>
          <a:xfrm>
            <a:off x="7208375" y="239527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Tree>
    <p:extLst>
      <p:ext uri="{BB962C8B-B14F-4D97-AF65-F5344CB8AC3E}">
        <p14:creationId xmlns:p14="http://schemas.microsoft.com/office/powerpoint/2010/main" val="2252181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Reducer</a:t>
            </a:r>
            <a:endParaRPr sz="5000" i="0" u="none" strike="noStrike" cap="none">
              <a:solidFill>
                <a:srgbClr val="C00000"/>
              </a:solidFill>
              <a:latin typeface="Arial"/>
              <a:ea typeface="Arial"/>
              <a:cs typeface="Arial"/>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65</a:t>
            </a:fld>
            <a:endParaRPr sz="1000" b="0" i="0" u="none" strike="noStrike" cap="none">
              <a:solidFill>
                <a:srgbClr val="0C0C0C"/>
              </a:solidFill>
              <a:latin typeface="Questrial"/>
              <a:ea typeface="Questrial"/>
              <a:cs typeface="Questrial"/>
              <a:sym typeface="Questrial"/>
            </a:endParaRPr>
          </a:p>
        </p:txBody>
      </p:sp>
      <p:sp>
        <p:nvSpPr>
          <p:cNvPr id="601" name="Shape 601"/>
          <p:cNvSpPr/>
          <p:nvPr/>
        </p:nvSpPr>
        <p:spPr>
          <a:xfrm>
            <a:off x="815075" y="314122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sp>
        <p:nvSpPr>
          <p:cNvPr id="602" name="Shape 602"/>
          <p:cNvSpPr txBox="1"/>
          <p:nvPr/>
        </p:nvSpPr>
        <p:spPr>
          <a:xfrm>
            <a:off x="303725" y="250412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
        <p:nvSpPr>
          <p:cNvPr id="603" name="Shape 603"/>
          <p:cNvSpPr/>
          <p:nvPr/>
        </p:nvSpPr>
        <p:spPr>
          <a:xfrm>
            <a:off x="3856650" y="18001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4" name="Shape 604"/>
          <p:cNvSpPr/>
          <p:nvPr/>
        </p:nvSpPr>
        <p:spPr>
          <a:xfrm>
            <a:off x="3856650" y="25056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5" name="Shape 605"/>
          <p:cNvSpPr/>
          <p:nvPr/>
        </p:nvSpPr>
        <p:spPr>
          <a:xfrm>
            <a:off x="3856650" y="32110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6" name="Shape 606"/>
          <p:cNvSpPr/>
          <p:nvPr/>
        </p:nvSpPr>
        <p:spPr>
          <a:xfrm>
            <a:off x="3856650" y="39165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7" name="Shape 607"/>
          <p:cNvSpPr/>
          <p:nvPr/>
        </p:nvSpPr>
        <p:spPr>
          <a:xfrm>
            <a:off x="3856650" y="46219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8" name="Shape 608"/>
          <p:cNvSpPr/>
          <p:nvPr/>
        </p:nvSpPr>
        <p:spPr>
          <a:xfrm>
            <a:off x="3856650" y="53274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9" name="Shape 609"/>
          <p:cNvSpPr/>
          <p:nvPr/>
        </p:nvSpPr>
        <p:spPr>
          <a:xfrm>
            <a:off x="3856650" y="60328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cxnSp>
        <p:nvCxnSpPr>
          <p:cNvPr id="610" name="Shape 610"/>
          <p:cNvCxnSpPr>
            <a:endCxn id="603" idx="1"/>
          </p:cNvCxnSpPr>
          <p:nvPr/>
        </p:nvCxnSpPr>
        <p:spPr>
          <a:xfrm rot="10800000" flipH="1">
            <a:off x="2254950" y="2106900"/>
            <a:ext cx="1601700" cy="12054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endCxn id="604" idx="1"/>
          </p:cNvCxnSpPr>
          <p:nvPr/>
        </p:nvCxnSpPr>
        <p:spPr>
          <a:xfrm rot="10800000" flipH="1">
            <a:off x="2332650" y="2812350"/>
            <a:ext cx="1524000" cy="81120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endCxn id="605" idx="1"/>
          </p:cNvCxnSpPr>
          <p:nvPr/>
        </p:nvCxnSpPr>
        <p:spPr>
          <a:xfrm rot="10800000" flipH="1">
            <a:off x="2254950" y="3517800"/>
            <a:ext cx="1601700" cy="49440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stCxn id="601" idx="3"/>
            <a:endCxn id="606" idx="1"/>
          </p:cNvCxnSpPr>
          <p:nvPr/>
        </p:nvCxnSpPr>
        <p:spPr>
          <a:xfrm rot="10800000" flipH="1">
            <a:off x="2313875" y="4223325"/>
            <a:ext cx="1542900" cy="169800"/>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endCxn id="607" idx="1"/>
          </p:cNvCxnSpPr>
          <p:nvPr/>
        </p:nvCxnSpPr>
        <p:spPr>
          <a:xfrm>
            <a:off x="2270550" y="4820700"/>
            <a:ext cx="1586100" cy="108000"/>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endCxn id="608" idx="1"/>
          </p:cNvCxnSpPr>
          <p:nvPr/>
        </p:nvCxnSpPr>
        <p:spPr>
          <a:xfrm>
            <a:off x="2270550" y="5085150"/>
            <a:ext cx="1586100" cy="549000"/>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endCxn id="609" idx="1"/>
          </p:cNvCxnSpPr>
          <p:nvPr/>
        </p:nvCxnSpPr>
        <p:spPr>
          <a:xfrm>
            <a:off x="2317050" y="5536200"/>
            <a:ext cx="1539600" cy="803400"/>
          </a:xfrm>
          <a:prstGeom prst="straightConnector1">
            <a:avLst/>
          </a:prstGeom>
          <a:noFill/>
          <a:ln w="9525" cap="flat" cmpd="sng">
            <a:solidFill>
              <a:schemeClr val="dk2"/>
            </a:solidFill>
            <a:prstDash val="solid"/>
            <a:round/>
            <a:headEnd type="none" w="lg" len="lg"/>
            <a:tailEnd type="triangle" w="lg" len="lg"/>
          </a:ln>
        </p:spPr>
      </p:cxnSp>
      <p:sp>
        <p:nvSpPr>
          <p:cNvPr id="617" name="Shape 617"/>
          <p:cNvSpPr/>
          <p:nvPr/>
        </p:nvSpPr>
        <p:spPr>
          <a:xfrm>
            <a:off x="6614050" y="2403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aardvark 1</a:t>
            </a:r>
            <a:endParaRPr/>
          </a:p>
        </p:txBody>
      </p:sp>
      <p:sp>
        <p:nvSpPr>
          <p:cNvPr id="618" name="Shape 618"/>
          <p:cNvSpPr/>
          <p:nvPr/>
        </p:nvSpPr>
        <p:spPr>
          <a:xfrm>
            <a:off x="6614050" y="2935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cat 1</a:t>
            </a:r>
            <a:endParaRPr/>
          </a:p>
        </p:txBody>
      </p:sp>
      <p:sp>
        <p:nvSpPr>
          <p:cNvPr id="619" name="Shape 619"/>
          <p:cNvSpPr/>
          <p:nvPr/>
        </p:nvSpPr>
        <p:spPr>
          <a:xfrm>
            <a:off x="6614050" y="34668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mat 1</a:t>
            </a:r>
            <a:endParaRPr/>
          </a:p>
        </p:txBody>
      </p:sp>
      <p:sp>
        <p:nvSpPr>
          <p:cNvPr id="620" name="Shape 620"/>
          <p:cNvSpPr/>
          <p:nvPr/>
        </p:nvSpPr>
        <p:spPr>
          <a:xfrm>
            <a:off x="6614050" y="39984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on 2</a:t>
            </a:r>
            <a:endParaRPr/>
          </a:p>
        </p:txBody>
      </p:sp>
      <p:sp>
        <p:nvSpPr>
          <p:cNvPr id="621" name="Shape 621"/>
          <p:cNvSpPr/>
          <p:nvPr/>
        </p:nvSpPr>
        <p:spPr>
          <a:xfrm>
            <a:off x="6614050" y="45300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sat 2</a:t>
            </a:r>
            <a:endParaRPr/>
          </a:p>
        </p:txBody>
      </p:sp>
      <p:sp>
        <p:nvSpPr>
          <p:cNvPr id="622" name="Shape 622"/>
          <p:cNvSpPr/>
          <p:nvPr/>
        </p:nvSpPr>
        <p:spPr>
          <a:xfrm>
            <a:off x="6614050" y="5061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sofa 1</a:t>
            </a:r>
            <a:endParaRPr/>
          </a:p>
        </p:txBody>
      </p:sp>
      <p:sp>
        <p:nvSpPr>
          <p:cNvPr id="623" name="Shape 623"/>
          <p:cNvSpPr/>
          <p:nvPr/>
        </p:nvSpPr>
        <p:spPr>
          <a:xfrm>
            <a:off x="6614050" y="5593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the 4</a:t>
            </a:r>
            <a:endParaRPr/>
          </a:p>
        </p:txBody>
      </p:sp>
      <p:cxnSp>
        <p:nvCxnSpPr>
          <p:cNvPr id="624" name="Shape 624"/>
          <p:cNvCxnSpPr>
            <a:stCxn id="603" idx="3"/>
          </p:cNvCxnSpPr>
          <p:nvPr/>
        </p:nvCxnSpPr>
        <p:spPr>
          <a:xfrm>
            <a:off x="5194050" y="2106900"/>
            <a:ext cx="1430700" cy="614400"/>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stCxn id="604" idx="3"/>
            <a:endCxn id="618" idx="1"/>
          </p:cNvCxnSpPr>
          <p:nvPr/>
        </p:nvCxnSpPr>
        <p:spPr>
          <a:xfrm>
            <a:off x="5194050" y="28123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endCxn id="619" idx="1"/>
          </p:cNvCxnSpPr>
          <p:nvPr/>
        </p:nvCxnSpPr>
        <p:spPr>
          <a:xfrm>
            <a:off x="5194150" y="3517650"/>
            <a:ext cx="1419900" cy="174000"/>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endCxn id="620" idx="1"/>
          </p:cNvCxnSpPr>
          <p:nvPr/>
        </p:nvCxnSpPr>
        <p:spPr>
          <a:xfrm>
            <a:off x="5194150" y="4223250"/>
            <a:ext cx="1419900" cy="0"/>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stCxn id="607" idx="3"/>
            <a:endCxn id="621" idx="1"/>
          </p:cNvCxnSpPr>
          <p:nvPr/>
        </p:nvCxnSpPr>
        <p:spPr>
          <a:xfrm rot="10800000" flipH="1">
            <a:off x="5194050" y="4755000"/>
            <a:ext cx="1419900" cy="173700"/>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stCxn id="608" idx="3"/>
            <a:endCxn id="622" idx="1"/>
          </p:cNvCxnSpPr>
          <p:nvPr/>
        </p:nvCxnSpPr>
        <p:spPr>
          <a:xfrm rot="10800000" flipH="1">
            <a:off x="5194050" y="52864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stCxn id="609" idx="3"/>
            <a:endCxn id="623" idx="1"/>
          </p:cNvCxnSpPr>
          <p:nvPr/>
        </p:nvCxnSpPr>
        <p:spPr>
          <a:xfrm rot="10800000" flipH="1">
            <a:off x="5194050" y="5818200"/>
            <a:ext cx="1419900" cy="521400"/>
          </a:xfrm>
          <a:prstGeom prst="straightConnector1">
            <a:avLst/>
          </a:prstGeom>
          <a:noFill/>
          <a:ln w="9525" cap="flat" cmpd="sng">
            <a:solidFill>
              <a:schemeClr val="dk2"/>
            </a:solidFill>
            <a:prstDash val="solid"/>
            <a:round/>
            <a:headEnd type="none" w="lg" len="lg"/>
            <a:tailEnd type="triangle" w="lg" len="lg"/>
          </a:ln>
        </p:spPr>
      </p:cxnSp>
      <p:sp>
        <p:nvSpPr>
          <p:cNvPr id="631" name="Shape 631"/>
          <p:cNvSpPr txBox="1"/>
          <p:nvPr/>
        </p:nvSpPr>
        <p:spPr>
          <a:xfrm>
            <a:off x="6333050" y="1728300"/>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Reducer Output</a:t>
            </a:r>
            <a:endParaRPr sz="2200"/>
          </a:p>
        </p:txBody>
      </p:sp>
      <p:sp>
        <p:nvSpPr>
          <p:cNvPr id="632" name="Shape 632"/>
          <p:cNvSpPr/>
          <p:nvPr/>
        </p:nvSpPr>
        <p:spPr>
          <a:xfrm>
            <a:off x="9110950" y="2289000"/>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t>aardvark 1</a:t>
            </a:r>
            <a:endParaRPr sz="2200"/>
          </a:p>
          <a:p>
            <a:pPr marL="0" lvl="0" indent="0" algn="ctr" rtl="0">
              <a:lnSpc>
                <a:spcPct val="150000"/>
              </a:lnSpc>
              <a:spcBef>
                <a:spcPts val="0"/>
              </a:spcBef>
              <a:spcAft>
                <a:spcPts val="0"/>
              </a:spcAft>
              <a:buNone/>
            </a:pPr>
            <a:r>
              <a:rPr lang="en-US" sz="2200"/>
              <a:t>cat 1</a:t>
            </a:r>
            <a:endParaRPr sz="2200"/>
          </a:p>
          <a:p>
            <a:pPr marL="0" lvl="0" indent="0" algn="ctr" rtl="0">
              <a:lnSpc>
                <a:spcPct val="150000"/>
              </a:lnSpc>
              <a:spcBef>
                <a:spcPts val="0"/>
              </a:spcBef>
              <a:spcAft>
                <a:spcPts val="0"/>
              </a:spcAft>
              <a:buNone/>
            </a:pPr>
            <a:r>
              <a:rPr lang="en-US" sz="2200"/>
              <a:t>mat 1</a:t>
            </a:r>
            <a:endParaRPr sz="2200"/>
          </a:p>
          <a:p>
            <a:pPr marL="0" lvl="0" indent="0" algn="ctr" rtl="0">
              <a:lnSpc>
                <a:spcPct val="150000"/>
              </a:lnSpc>
              <a:spcBef>
                <a:spcPts val="0"/>
              </a:spcBef>
              <a:spcAft>
                <a:spcPts val="0"/>
              </a:spcAft>
              <a:buNone/>
            </a:pPr>
            <a:r>
              <a:rPr lang="en-US" sz="2200"/>
              <a:t>on 2</a:t>
            </a:r>
            <a:endParaRPr sz="2200"/>
          </a:p>
          <a:p>
            <a:pPr marL="0" lvl="0" indent="0" algn="ctr" rtl="0">
              <a:lnSpc>
                <a:spcPct val="150000"/>
              </a:lnSpc>
              <a:spcBef>
                <a:spcPts val="0"/>
              </a:spcBef>
              <a:spcAft>
                <a:spcPts val="0"/>
              </a:spcAft>
              <a:buNone/>
            </a:pPr>
            <a:r>
              <a:rPr lang="en-US" sz="2200"/>
              <a:t>sat 2</a:t>
            </a:r>
            <a:endParaRPr sz="2200"/>
          </a:p>
          <a:p>
            <a:pPr marL="0" lvl="0" indent="0" algn="ctr" rtl="0">
              <a:lnSpc>
                <a:spcPct val="150000"/>
              </a:lnSpc>
              <a:spcBef>
                <a:spcPts val="0"/>
              </a:spcBef>
              <a:spcAft>
                <a:spcPts val="0"/>
              </a:spcAft>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352921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MapReduce: Coping With Failures</a:t>
            </a:r>
            <a:endParaRPr sz="5000" i="0" u="none" strike="noStrike" cap="none">
              <a:solidFill>
                <a:srgbClr val="C00000"/>
              </a:solidFill>
              <a:latin typeface="Arial"/>
              <a:ea typeface="Arial"/>
              <a:cs typeface="Arial"/>
              <a:sym typeface="Arial"/>
            </a:endParaRPr>
          </a:p>
        </p:txBody>
      </p:sp>
      <p:sp>
        <p:nvSpPr>
          <p:cNvPr id="639" name="Shape 63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640" name="Shape 64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66</a:t>
            </a:fld>
            <a:endParaRPr sz="1000" b="0" i="0" u="none" strike="noStrike" cap="none">
              <a:solidFill>
                <a:srgbClr val="0C0C0C"/>
              </a:solidFill>
              <a:latin typeface="Questrial"/>
              <a:ea typeface="Questrial"/>
              <a:cs typeface="Questrial"/>
              <a:sym typeface="Questrial"/>
            </a:endParaRPr>
          </a:p>
        </p:txBody>
      </p:sp>
      <p:sp>
        <p:nvSpPr>
          <p:cNvPr id="641" name="Shape 641"/>
          <p:cNvSpPr txBox="1">
            <a:spLocks noGrp="1"/>
          </p:cNvSpPr>
          <p:nvPr>
            <p:ph type="body" idx="1"/>
          </p:nvPr>
        </p:nvSpPr>
        <p:spPr>
          <a:xfrm>
            <a:off x="758550" y="2252738"/>
            <a:ext cx="10903200" cy="4217962"/>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MapReduce is designed to deal with compute nodes failing to execute a Map task or Reduce task.</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Re-execute failed tasks, not whole jobs/applications.  </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solidFill>
                  <a:srgbClr val="FF0000"/>
                </a:solidFill>
                <a:highlight>
                  <a:srgbClr val="FFFFFF"/>
                </a:highlight>
                <a:latin typeface="Arial"/>
                <a:ea typeface="Arial"/>
                <a:cs typeface="Arial"/>
                <a:sym typeface="Arial"/>
              </a:rPr>
              <a:t>Key point</a:t>
            </a:r>
            <a:r>
              <a:rPr lang="en-US" sz="2600" dirty="0">
                <a:highlight>
                  <a:srgbClr val="FFFFFF"/>
                </a:highlight>
                <a:latin typeface="Arial"/>
                <a:ea typeface="Arial"/>
                <a:cs typeface="Arial"/>
                <a:sym typeface="Arial"/>
              </a:rPr>
              <a:t>: MapReduce tasks produce no visible output until the entire set of tasks is completed.  If a task or sub task somehow completes more than once, only the earliest output is retained.</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Thus, we can restart a Map task that failed without fear that a Reduce task has already used some output of the failed Map task.</a:t>
            </a: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dirty="0"/>
          </a:p>
        </p:txBody>
      </p:sp>
    </p:spTree>
    <p:extLst>
      <p:ext uri="{BB962C8B-B14F-4D97-AF65-F5344CB8AC3E}">
        <p14:creationId xmlns:p14="http://schemas.microsoft.com/office/powerpoint/2010/main" val="2326167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p:txBody>
          <a:bodyPr/>
          <a:lstStyle/>
          <a:p>
            <a:pPr lvl="0"/>
            <a:r>
              <a:rPr lang="en-US">
                <a:sym typeface="Questrial"/>
              </a:rPr>
              <a:t>SUMMARY</a:t>
            </a:r>
            <a:endParaRPr lang="en-US"/>
          </a:p>
        </p:txBody>
      </p:sp>
      <p:sp>
        <p:nvSpPr>
          <p:cNvPr id="2" name="Text Placeholder 1">
            <a:extLst>
              <a:ext uri="{FF2B5EF4-FFF2-40B4-BE49-F238E27FC236}">
                <a16:creationId xmlns:a16="http://schemas.microsoft.com/office/drawing/2014/main" id="{EF505CEE-BC2A-4770-8609-8FEFB4A175BA}"/>
              </a:ext>
            </a:extLst>
          </p:cNvPr>
          <p:cNvSpPr>
            <a:spLocks noGrp="1"/>
          </p:cNvSpPr>
          <p:nvPr>
            <p:ph type="body" idx="1"/>
          </p:nvPr>
        </p:nvSpPr>
        <p:spPr>
          <a:xfrm>
            <a:off x="1024128" y="2011680"/>
            <a:ext cx="10786872" cy="4023360"/>
          </a:xfrm>
        </p:spPr>
        <p:txBody>
          <a:bodyPr>
            <a:normAutofit/>
          </a:bodyPr>
          <a:lstStyle/>
          <a:p>
            <a:r>
              <a:rPr lang="en-US" sz="2600" dirty="0">
                <a:latin typeface="Arial" panose="020B0604020202020204" pitchFamily="34" charset="0"/>
                <a:cs typeface="Arial" panose="020B0604020202020204" pitchFamily="34" charset="0"/>
              </a:rPr>
              <a:t>With really huge data sets, or changing data collected from huge numbers of clients, it often is not practical to use a classic database model where each incoming event triggers its own updates.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So we shift towards batch processing, highly parallel: many updates and many “answers” all computed as one task.</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Then cache the results to enable fast tier-one/two reactions later.</a:t>
            </a:r>
          </a:p>
        </p:txBody>
      </p:sp>
      <p:sp>
        <p:nvSpPr>
          <p:cNvPr id="647" name="Shape 647"/>
          <p:cNvSpPr txBox="1">
            <a:spLocks noGrp="1"/>
          </p:cNvSpPr>
          <p:nvPr>
            <p:ph type="ftr" idx="11"/>
          </p:nvPr>
        </p:nvSpPr>
        <p:spPr/>
        <p:txBody>
          <a:bodyPr/>
          <a:lstStyle/>
          <a:p>
            <a:pPr lvl="0"/>
            <a:r>
              <a:rPr lang="en-US">
                <a:sym typeface="Questrial"/>
              </a:rPr>
              <a:t>HTTP://WWW.CS.CORNELL.EDU/COURSES/CS5412/2018SP</a:t>
            </a:r>
            <a:endParaRPr lang="en-US"/>
          </a:p>
        </p:txBody>
      </p:sp>
      <p:sp>
        <p:nvSpPr>
          <p:cNvPr id="648" name="Shape 648"/>
          <p:cNvSpPr txBox="1">
            <a:spLocks noGrp="1"/>
          </p:cNvSpPr>
          <p:nvPr>
            <p:ph type="sldNum" idx="12"/>
          </p:nvPr>
        </p:nvSpPr>
        <p:spPr/>
        <p:txBody>
          <a:bodyPr/>
          <a:lstStyle/>
          <a:p>
            <a:pPr lvl="0"/>
            <a:fld id="{00000000-1234-1234-1234-123412341234}" type="slidenum">
              <a:rPr lang="en-US" smtClean="0">
                <a:sym typeface="Questrial"/>
              </a:rPr>
              <a:pPr lvl="0"/>
              <a:t>67</a:t>
            </a:fld>
            <a:endParaRPr lang="en-US">
              <a:sym typeface="Questrial"/>
            </a:endParaRPr>
          </a:p>
        </p:txBody>
      </p:sp>
    </p:spTree>
    <p:extLst>
      <p:ext uri="{BB962C8B-B14F-4D97-AF65-F5344CB8AC3E}">
        <p14:creationId xmlns:p14="http://schemas.microsoft.com/office/powerpoint/2010/main" val="427537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024128" y="585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Big Data Processing?</a:t>
            </a:r>
            <a:endParaRPr sz="5000" i="0" u="none" strike="noStrike" cap="none" dirty="0">
              <a:solidFill>
                <a:srgbClr val="C00000"/>
              </a:solidFill>
              <a:latin typeface="Arial"/>
              <a:ea typeface="Arial"/>
              <a:cs typeface="Arial"/>
              <a:sym typeface="Arial"/>
            </a:endParaRPr>
          </a:p>
        </p:txBody>
      </p:sp>
      <p:sp>
        <p:nvSpPr>
          <p:cNvPr id="131" name="Shape 131"/>
          <p:cNvSpPr txBox="1">
            <a:spLocks noGrp="1"/>
          </p:cNvSpPr>
          <p:nvPr>
            <p:ph type="body" idx="1"/>
          </p:nvPr>
        </p:nvSpPr>
        <p:spPr>
          <a:xfrm>
            <a:off x="867225" y="1865850"/>
            <a:ext cx="10943700" cy="37452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Clr>
                <a:schemeClr val="dk1"/>
              </a:buClr>
              <a:buSzPts val="1100"/>
              <a:buFont typeface="Arial"/>
              <a:buNone/>
            </a:pPr>
            <a:r>
              <a:rPr lang="en-US" sz="2600" dirty="0">
                <a:latin typeface="Arial"/>
                <a:ea typeface="Arial"/>
                <a:cs typeface="Arial"/>
                <a:sym typeface="Arial"/>
              </a:rPr>
              <a:t>Nature of the data forces us to use massive parallelism</a:t>
            </a:r>
            <a:endParaRPr sz="2600" dirty="0">
              <a:latin typeface="Arial"/>
              <a:ea typeface="Arial"/>
              <a:cs typeface="Arial"/>
              <a:sym typeface="Arial"/>
            </a:endParaRPr>
          </a:p>
          <a:p>
            <a:pPr marL="914400" lvl="0" indent="-381000" rtl="0">
              <a:spcBef>
                <a:spcPts val="1400"/>
              </a:spcBef>
              <a:spcAft>
                <a:spcPts val="0"/>
              </a:spcAft>
              <a:buSzPts val="2400"/>
              <a:buFont typeface="Arial"/>
              <a:buChar char="➢"/>
            </a:pPr>
            <a:r>
              <a:rPr lang="en-US" sz="2400" dirty="0">
                <a:latin typeface="Arial"/>
                <a:ea typeface="Arial"/>
                <a:cs typeface="Arial"/>
                <a:sym typeface="Arial"/>
              </a:rPr>
              <a:t>Recall: Huge Volumes, High Velocity, and Variety</a:t>
            </a:r>
            <a:endParaRPr sz="2400" dirty="0">
              <a:latin typeface="Arial"/>
              <a:ea typeface="Arial"/>
              <a:cs typeface="Arial"/>
              <a:sym typeface="Arial"/>
            </a:endParaRPr>
          </a:p>
          <a:p>
            <a:pPr marL="0" lvl="0" indent="0" rtl="0">
              <a:spcBef>
                <a:spcPts val="1400"/>
              </a:spcBef>
              <a:spcAft>
                <a:spcPts val="0"/>
              </a:spcAft>
              <a:buNone/>
            </a:pPr>
            <a:endParaRPr sz="2600" dirty="0">
              <a:latin typeface="Arial"/>
              <a:ea typeface="Arial"/>
              <a:cs typeface="Arial"/>
              <a:sym typeface="Arial"/>
            </a:endParaRPr>
          </a:p>
          <a:p>
            <a:pPr marL="63500" marR="0" lvl="0" indent="0" algn="l" rtl="0">
              <a:lnSpc>
                <a:spcPct val="115000"/>
              </a:lnSpc>
              <a:spcBef>
                <a:spcPts val="1400"/>
              </a:spcBef>
              <a:spcAft>
                <a:spcPts val="0"/>
              </a:spcAft>
              <a:buSzPts val="2600"/>
              <a:buNone/>
            </a:pPr>
            <a:r>
              <a:rPr lang="en-US" sz="2600" dirty="0">
                <a:latin typeface="Arial"/>
                <a:ea typeface="Arial"/>
                <a:cs typeface="Arial"/>
                <a:sym typeface="Arial"/>
              </a:rPr>
              <a:t>Traditional Single Server Systems are far to weak for processing petabytes of data – insufficient compute and storage </a:t>
            </a:r>
            <a:endParaRPr sz="2600" dirty="0">
              <a:latin typeface="Arial"/>
              <a:ea typeface="Arial"/>
              <a:cs typeface="Arial"/>
              <a:sym typeface="Arial"/>
            </a:endParaRPr>
          </a:p>
          <a:p>
            <a:pPr marL="63500" marR="0" lvl="0" indent="0" algn="l" rtl="0">
              <a:lnSpc>
                <a:spcPct val="115000"/>
              </a:lnSpc>
              <a:spcBef>
                <a:spcPts val="0"/>
              </a:spcBef>
              <a:spcAft>
                <a:spcPts val="0"/>
              </a:spcAft>
              <a:buSzPts val="2600"/>
              <a:buNone/>
            </a:pPr>
            <a:endParaRPr lang="en-US" sz="2600" dirty="0">
              <a:latin typeface="Arial"/>
              <a:ea typeface="Arial"/>
              <a:cs typeface="Arial"/>
              <a:sym typeface="Arial"/>
            </a:endParaRPr>
          </a:p>
          <a:p>
            <a:pPr marL="63500" marR="0" lvl="0" indent="0" algn="l" rtl="0">
              <a:lnSpc>
                <a:spcPct val="115000"/>
              </a:lnSpc>
              <a:spcBef>
                <a:spcPts val="0"/>
              </a:spcBef>
              <a:spcAft>
                <a:spcPts val="0"/>
              </a:spcAft>
              <a:buSzPts val="2600"/>
              <a:buNone/>
            </a:pPr>
            <a:r>
              <a:rPr lang="en-US" sz="2600" dirty="0">
                <a:latin typeface="Arial"/>
                <a:ea typeface="Arial"/>
                <a:cs typeface="Arial"/>
                <a:sym typeface="Arial"/>
              </a:rPr>
              <a:t>The only option: Distribute data, obtain parallelism with multiple servers </a:t>
            </a:r>
            <a:endParaRPr sz="2600" dirty="0">
              <a:latin typeface="Arial"/>
              <a:ea typeface="Arial"/>
              <a:cs typeface="Arial"/>
              <a:sym typeface="Arial"/>
            </a:endParaRPr>
          </a:p>
          <a:p>
            <a:pPr marL="0" marR="0" lvl="0" indent="0" algn="l" rtl="0">
              <a:lnSpc>
                <a:spcPct val="90000"/>
              </a:lnSpc>
              <a:spcBef>
                <a:spcPts val="1400"/>
              </a:spcBef>
              <a:spcAft>
                <a:spcPts val="0"/>
              </a:spcAft>
              <a:buNone/>
            </a:pPr>
            <a:endParaRPr dirty="0"/>
          </a:p>
          <a:p>
            <a:pPr marL="0" marR="0" lvl="0" indent="0" algn="l" rtl="0">
              <a:lnSpc>
                <a:spcPct val="90000"/>
              </a:lnSpc>
              <a:spcBef>
                <a:spcPts val="1400"/>
              </a:spcBef>
              <a:spcAft>
                <a:spcPts val="0"/>
              </a:spcAft>
              <a:buNone/>
            </a:pPr>
            <a:endParaRPr sz="2600" dirty="0"/>
          </a:p>
        </p:txBody>
      </p:sp>
      <p:sp>
        <p:nvSpPr>
          <p:cNvPr id="132" name="Shape 132"/>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33" name="Shape 13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7</a:t>
            </a:fld>
            <a:endParaRPr sz="100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1251221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024128" y="585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000" dirty="0">
                <a:latin typeface="Arial"/>
                <a:ea typeface="Arial"/>
                <a:cs typeface="Arial"/>
                <a:sym typeface="Arial"/>
              </a:rPr>
              <a:t>Traditional Distributed Systems</a:t>
            </a:r>
            <a:endParaRPr sz="4000" i="0" u="none" strike="noStrike" cap="none" dirty="0">
              <a:solidFill>
                <a:srgbClr val="C00000"/>
              </a:solidFill>
              <a:latin typeface="Arial"/>
              <a:ea typeface="Arial"/>
              <a:cs typeface="Arial"/>
              <a:sym typeface="Arial"/>
            </a:endParaRPr>
          </a:p>
        </p:txBody>
      </p:sp>
      <p:sp>
        <p:nvSpPr>
          <p:cNvPr id="139" name="Shape 139"/>
          <p:cNvSpPr txBox="1">
            <a:spLocks noGrp="1"/>
          </p:cNvSpPr>
          <p:nvPr>
            <p:ph type="body" idx="1"/>
          </p:nvPr>
        </p:nvSpPr>
        <p:spPr>
          <a:xfrm>
            <a:off x="867225" y="1865850"/>
            <a:ext cx="11134200" cy="42225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1400"/>
              </a:spcBef>
              <a:spcAft>
                <a:spcPts val="0"/>
              </a:spcAft>
              <a:buNone/>
            </a:pPr>
            <a:r>
              <a:rPr lang="en-US" sz="2600" dirty="0">
                <a:latin typeface="Arial"/>
                <a:ea typeface="Arial"/>
                <a:cs typeface="Arial"/>
                <a:sym typeface="Arial"/>
              </a:rPr>
              <a:t>The Data Bottleneck:</a:t>
            </a:r>
            <a:endParaRPr sz="2600" dirty="0">
              <a:latin typeface="Arial"/>
              <a:ea typeface="Arial"/>
              <a:cs typeface="Arial"/>
              <a:sym typeface="Arial"/>
            </a:endParaRPr>
          </a:p>
          <a:p>
            <a:pPr marL="914400" marR="0" lvl="0" indent="-381000" algn="l" rtl="0">
              <a:lnSpc>
                <a:spcPct val="115000"/>
              </a:lnSpc>
              <a:spcBef>
                <a:spcPts val="1400"/>
              </a:spcBef>
              <a:spcAft>
                <a:spcPts val="0"/>
              </a:spcAft>
              <a:buSzPts val="2400"/>
              <a:buFont typeface="Arial"/>
              <a:buChar char="➢"/>
            </a:pPr>
            <a:r>
              <a:rPr lang="en-US" sz="2400" dirty="0">
                <a:latin typeface="Arial"/>
                <a:ea typeface="Arial"/>
                <a:cs typeface="Arial"/>
                <a:sym typeface="Arial"/>
              </a:rPr>
              <a:t>Data was historically first stored in a central location</a:t>
            </a:r>
            <a:endParaRPr sz="2400" dirty="0">
              <a:latin typeface="Arial"/>
              <a:ea typeface="Arial"/>
              <a:cs typeface="Arial"/>
              <a:sym typeface="Arial"/>
            </a:endParaRPr>
          </a:p>
          <a:p>
            <a:pPr marL="914400" marR="0" lvl="0" indent="-381000" algn="l" rtl="0">
              <a:lnSpc>
                <a:spcPct val="115000"/>
              </a:lnSpc>
              <a:spcBef>
                <a:spcPts val="0"/>
              </a:spcBef>
              <a:spcAft>
                <a:spcPts val="0"/>
              </a:spcAft>
              <a:buSzPts val="2400"/>
              <a:buFont typeface="Arial"/>
              <a:buChar char="➢"/>
            </a:pPr>
            <a:r>
              <a:rPr lang="en-US" sz="2400" dirty="0">
                <a:latin typeface="Arial"/>
                <a:ea typeface="Arial"/>
                <a:cs typeface="Arial"/>
                <a:sym typeface="Arial"/>
              </a:rPr>
              <a:t>… then copied to processors at runtime </a:t>
            </a:r>
            <a:endParaRPr sz="2400" dirty="0">
              <a:latin typeface="Arial"/>
              <a:ea typeface="Arial"/>
              <a:cs typeface="Arial"/>
              <a:sym typeface="Arial"/>
            </a:endParaRPr>
          </a:p>
          <a:p>
            <a:pPr marL="914400" marR="0" lvl="0" indent="-381000" algn="l" rtl="0">
              <a:lnSpc>
                <a:spcPct val="115000"/>
              </a:lnSpc>
              <a:spcBef>
                <a:spcPts val="0"/>
              </a:spcBef>
              <a:spcAft>
                <a:spcPts val="0"/>
              </a:spcAft>
              <a:buSzPts val="2400"/>
              <a:buFont typeface="Arial"/>
              <a:buChar char="➢"/>
            </a:pPr>
            <a:r>
              <a:rPr lang="en-US" sz="2400" dirty="0">
                <a:latin typeface="Arial"/>
                <a:ea typeface="Arial"/>
                <a:cs typeface="Arial"/>
                <a:sym typeface="Arial"/>
              </a:rPr>
              <a:t>Fine for limited amounts of data, breaks with massive data sets</a:t>
            </a:r>
            <a:endParaRPr sz="2400" dirty="0">
              <a:latin typeface="Arial"/>
              <a:ea typeface="Arial"/>
              <a:cs typeface="Arial"/>
              <a:sym typeface="Arial"/>
            </a:endParaRPr>
          </a:p>
          <a:p>
            <a:pPr marL="0" marR="0" lvl="0" indent="0" algn="l" rtl="0">
              <a:lnSpc>
                <a:spcPct val="90000"/>
              </a:lnSpc>
              <a:spcBef>
                <a:spcPts val="1400"/>
              </a:spcBef>
              <a:spcAft>
                <a:spcPts val="0"/>
              </a:spcAft>
              <a:buNone/>
            </a:pPr>
            <a:endParaRPr dirty="0">
              <a:latin typeface="Arial"/>
              <a:ea typeface="Arial"/>
              <a:cs typeface="Arial"/>
              <a:sym typeface="Arial"/>
            </a:endParaRPr>
          </a:p>
          <a:p>
            <a:pPr marL="0" marR="0" lvl="0" indent="0" algn="l" rtl="0">
              <a:lnSpc>
                <a:spcPct val="90000"/>
              </a:lnSpc>
              <a:spcBef>
                <a:spcPts val="1400"/>
              </a:spcBef>
              <a:spcAft>
                <a:spcPts val="0"/>
              </a:spcAft>
              <a:buNone/>
            </a:pPr>
            <a:r>
              <a:rPr lang="en-US" sz="2600" dirty="0">
                <a:solidFill>
                  <a:srgbClr val="FF0000"/>
                </a:solidFill>
                <a:latin typeface="Arial"/>
                <a:ea typeface="Arial"/>
                <a:cs typeface="Arial"/>
                <a:sym typeface="Arial"/>
              </a:rPr>
              <a:t>Solution</a:t>
            </a:r>
            <a:r>
              <a:rPr lang="en-US" sz="2600" dirty="0">
                <a:latin typeface="Arial"/>
                <a:ea typeface="Arial"/>
                <a:cs typeface="Arial"/>
                <a:sym typeface="Arial"/>
              </a:rPr>
              <a:t>: A new style in which we process huge numbers of data files in parallel -- </a:t>
            </a:r>
            <a:r>
              <a:rPr lang="en-US" sz="2600" dirty="0" err="1">
                <a:latin typeface="Arial"/>
                <a:ea typeface="Arial"/>
                <a:cs typeface="Arial"/>
                <a:sym typeface="Arial"/>
              </a:rPr>
              <a:t>BigData</a:t>
            </a:r>
            <a:r>
              <a:rPr lang="en-US" sz="2600" dirty="0">
                <a:latin typeface="Arial"/>
                <a:ea typeface="Arial"/>
                <a:cs typeface="Arial"/>
                <a:sym typeface="Arial"/>
              </a:rPr>
              <a:t> Systems (e.g., Apache Hadoop, Apache Spark)</a:t>
            </a:r>
            <a:endParaRPr sz="2600" dirty="0">
              <a:latin typeface="Arial"/>
              <a:ea typeface="Arial"/>
              <a:cs typeface="Arial"/>
              <a:sym typeface="Arial"/>
            </a:endParaRPr>
          </a:p>
          <a:p>
            <a:pPr marL="0" marR="0" lvl="0" indent="0" algn="l" rtl="0">
              <a:lnSpc>
                <a:spcPct val="90000"/>
              </a:lnSpc>
              <a:spcBef>
                <a:spcPts val="1400"/>
              </a:spcBef>
              <a:spcAft>
                <a:spcPts val="0"/>
              </a:spcAft>
              <a:buNone/>
            </a:pPr>
            <a:endParaRPr sz="2600" dirty="0"/>
          </a:p>
        </p:txBody>
      </p:sp>
      <p:sp>
        <p:nvSpPr>
          <p:cNvPr id="140" name="Shape 140"/>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41" name="Shape 14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8</a:t>
            </a:fld>
            <a:endParaRPr sz="100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417124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24128" y="585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Big Data Systems</a:t>
            </a:r>
            <a:endParaRPr sz="5000" i="0" u="none" strike="noStrike" cap="none" dirty="0">
              <a:solidFill>
                <a:srgbClr val="C00000"/>
              </a:solidFill>
              <a:latin typeface="Arial"/>
              <a:ea typeface="Arial"/>
              <a:cs typeface="Arial"/>
              <a:sym typeface="Arial"/>
            </a:endParaRPr>
          </a:p>
        </p:txBody>
      </p:sp>
      <p:sp>
        <p:nvSpPr>
          <p:cNvPr id="147" name="Shape 147"/>
          <p:cNvSpPr txBox="1">
            <a:spLocks noGrp="1"/>
          </p:cNvSpPr>
          <p:nvPr>
            <p:ph type="body" idx="1"/>
          </p:nvPr>
        </p:nvSpPr>
        <p:spPr>
          <a:xfrm>
            <a:off x="867225" y="1865850"/>
            <a:ext cx="11262900" cy="41655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Clr>
                <a:schemeClr val="dk1"/>
              </a:buClr>
              <a:buSzPts val="1100"/>
              <a:buFont typeface="Arial"/>
              <a:buNone/>
            </a:pPr>
            <a:r>
              <a:rPr lang="en-US" sz="2600" dirty="0">
                <a:solidFill>
                  <a:srgbClr val="FF0000"/>
                </a:solidFill>
                <a:latin typeface="Arial"/>
                <a:ea typeface="Arial"/>
                <a:cs typeface="Arial"/>
                <a:sym typeface="Arial"/>
              </a:rPr>
              <a:t>Two key ideas</a:t>
            </a:r>
            <a:endParaRPr sz="2600" dirty="0">
              <a:solidFill>
                <a:srgbClr val="FF0000"/>
              </a:solidFill>
              <a:latin typeface="Arial"/>
              <a:ea typeface="Arial"/>
              <a:cs typeface="Arial"/>
              <a:sym typeface="Arial"/>
            </a:endParaRPr>
          </a:p>
          <a:p>
            <a:pPr marL="914400" lvl="0" indent="-381000" rtl="0">
              <a:lnSpc>
                <a:spcPct val="115000"/>
              </a:lnSpc>
              <a:spcBef>
                <a:spcPts val="1400"/>
              </a:spcBef>
              <a:spcAft>
                <a:spcPts val="0"/>
              </a:spcAft>
              <a:buSzPts val="2400"/>
              <a:buFont typeface="Arial"/>
              <a:buChar char="➢"/>
            </a:pPr>
            <a:r>
              <a:rPr lang="en-US" sz="2400" dirty="0">
                <a:latin typeface="Arial"/>
                <a:ea typeface="Arial"/>
                <a:cs typeface="Arial"/>
                <a:sym typeface="Arial"/>
              </a:rPr>
              <a:t>Distribute data right from the outset, when the data is initially stored</a:t>
            </a:r>
            <a:endParaRPr sz="2400" dirty="0">
              <a:latin typeface="Arial"/>
              <a:ea typeface="Arial"/>
              <a:cs typeface="Arial"/>
              <a:sym typeface="Arial"/>
            </a:endParaRPr>
          </a:p>
          <a:p>
            <a:pPr marL="914400" lvl="0"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Bring computation to the data rather than sending data to the computation</a:t>
            </a:r>
            <a:endParaRPr sz="2400" dirty="0">
              <a:latin typeface="Arial"/>
              <a:ea typeface="Arial"/>
              <a:cs typeface="Arial"/>
              <a:sym typeface="Arial"/>
            </a:endParaRPr>
          </a:p>
          <a:p>
            <a:pPr marL="0" marR="0" lvl="0" indent="0" algn="l" rtl="0">
              <a:lnSpc>
                <a:spcPct val="90000"/>
              </a:lnSpc>
              <a:spcBef>
                <a:spcPts val="1400"/>
              </a:spcBef>
              <a:spcAft>
                <a:spcPts val="0"/>
              </a:spcAft>
              <a:buNone/>
            </a:pPr>
            <a:r>
              <a:rPr lang="en-US" sz="2600" dirty="0">
                <a:latin typeface="Arial"/>
                <a:ea typeface="Arial"/>
                <a:cs typeface="Arial"/>
                <a:sym typeface="Arial"/>
              </a:rPr>
              <a:t>Scalable and economical data storage, processing and analysis</a:t>
            </a:r>
            <a:endParaRPr sz="2600" dirty="0">
              <a:latin typeface="Arial"/>
              <a:ea typeface="Arial"/>
              <a:cs typeface="Arial"/>
              <a:sym typeface="Arial"/>
            </a:endParaRPr>
          </a:p>
          <a:p>
            <a:pPr marL="914400" marR="0" lvl="0" indent="-381000" algn="l" rtl="0">
              <a:lnSpc>
                <a:spcPct val="115000"/>
              </a:lnSpc>
              <a:spcBef>
                <a:spcPts val="1400"/>
              </a:spcBef>
              <a:spcAft>
                <a:spcPts val="0"/>
              </a:spcAft>
              <a:buSzPts val="2400"/>
              <a:buFont typeface="Arial"/>
              <a:buChar char="➢"/>
            </a:pPr>
            <a:r>
              <a:rPr lang="en-US" sz="2400" dirty="0">
                <a:latin typeface="Arial"/>
                <a:ea typeface="Arial"/>
                <a:cs typeface="Arial"/>
                <a:sym typeface="Arial"/>
              </a:rPr>
              <a:t>Distributed and Fault-tolerant</a:t>
            </a:r>
            <a:endParaRPr sz="2400" dirty="0">
              <a:latin typeface="Arial"/>
              <a:ea typeface="Arial"/>
              <a:cs typeface="Arial"/>
              <a:sym typeface="Arial"/>
            </a:endParaRPr>
          </a:p>
          <a:p>
            <a:pPr marL="914400" marR="0" lvl="0" indent="-381000" algn="l" rtl="0">
              <a:lnSpc>
                <a:spcPct val="115000"/>
              </a:lnSpc>
              <a:spcBef>
                <a:spcPts val="0"/>
              </a:spcBef>
              <a:spcAft>
                <a:spcPts val="0"/>
              </a:spcAft>
              <a:buSzPts val="2400"/>
              <a:buFont typeface="Arial"/>
              <a:buChar char="➢"/>
            </a:pPr>
            <a:r>
              <a:rPr lang="en-US" sz="2400" dirty="0">
                <a:latin typeface="Arial"/>
                <a:ea typeface="Arial"/>
                <a:cs typeface="Arial"/>
                <a:sym typeface="Arial"/>
              </a:rPr>
              <a:t>Harness the power of industry standard hardware</a:t>
            </a:r>
            <a:endParaRPr sz="2400" dirty="0">
              <a:latin typeface="Arial"/>
              <a:ea typeface="Arial"/>
              <a:cs typeface="Arial"/>
              <a:sym typeface="Arial"/>
            </a:endParaRPr>
          </a:p>
          <a:p>
            <a:pPr marL="914400" marR="0" lvl="0" indent="-381000" algn="l" rtl="0">
              <a:lnSpc>
                <a:spcPct val="115000"/>
              </a:lnSpc>
              <a:spcBef>
                <a:spcPts val="0"/>
              </a:spcBef>
              <a:spcAft>
                <a:spcPts val="0"/>
              </a:spcAft>
              <a:buSzPts val="2400"/>
              <a:buFont typeface="Arial"/>
              <a:buChar char="➢"/>
            </a:pPr>
            <a:r>
              <a:rPr lang="en-US" sz="2400" dirty="0">
                <a:latin typeface="Arial"/>
                <a:ea typeface="Arial"/>
                <a:cs typeface="Arial"/>
                <a:sym typeface="Arial"/>
              </a:rPr>
              <a:t>Heavily inspired by Open Source technologies (HDFS, </a:t>
            </a:r>
            <a:r>
              <a:rPr lang="en-US" sz="2400" dirty="0" err="1">
                <a:latin typeface="Arial"/>
                <a:ea typeface="Arial"/>
                <a:cs typeface="Arial"/>
                <a:sym typeface="Arial"/>
              </a:rPr>
              <a:t>HBase</a:t>
            </a:r>
            <a:r>
              <a:rPr lang="en-US" sz="2400" dirty="0">
                <a:latin typeface="Arial"/>
                <a:ea typeface="Arial"/>
                <a:cs typeface="Arial"/>
                <a:sym typeface="Arial"/>
              </a:rPr>
              <a:t>, etc.)</a:t>
            </a:r>
            <a:endParaRPr sz="2400" dirty="0">
              <a:latin typeface="Arial"/>
              <a:ea typeface="Arial"/>
              <a:cs typeface="Arial"/>
              <a:sym typeface="Arial"/>
            </a:endParaRPr>
          </a:p>
          <a:p>
            <a:pPr marL="0" marR="0" lvl="0" indent="0" algn="l" rtl="0">
              <a:lnSpc>
                <a:spcPct val="90000"/>
              </a:lnSpc>
              <a:spcBef>
                <a:spcPts val="1400"/>
              </a:spcBef>
              <a:spcAft>
                <a:spcPts val="0"/>
              </a:spcAft>
              <a:buNone/>
            </a:pPr>
            <a:endParaRPr dirty="0"/>
          </a:p>
          <a:p>
            <a:pPr marL="0" marR="0" lvl="0" indent="0" algn="l" rtl="0">
              <a:lnSpc>
                <a:spcPct val="90000"/>
              </a:lnSpc>
              <a:spcBef>
                <a:spcPts val="1400"/>
              </a:spcBef>
              <a:spcAft>
                <a:spcPts val="0"/>
              </a:spcAft>
              <a:buNone/>
            </a:pPr>
            <a:endParaRPr sz="2600" dirty="0"/>
          </a:p>
        </p:txBody>
      </p:sp>
      <p:sp>
        <p:nvSpPr>
          <p:cNvPr id="148" name="Shape 148"/>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49" name="Shape 14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9</a:t>
            </a:fld>
            <a:endParaRPr sz="100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3512034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683</TotalTime>
  <Words>3791</Words>
  <Application>Microsoft Office PowerPoint</Application>
  <PresentationFormat>Widescreen</PresentationFormat>
  <Paragraphs>588</Paragraphs>
  <Slides>67</Slides>
  <Notes>65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Arial</vt:lpstr>
      <vt:lpstr>Calibri</vt:lpstr>
      <vt:lpstr>Courier New</vt:lpstr>
      <vt:lpstr>Noto Sans Symbols</vt:lpstr>
      <vt:lpstr>Questrial</vt:lpstr>
      <vt:lpstr>Symbol</vt:lpstr>
      <vt:lpstr>Tw Cen MT</vt:lpstr>
      <vt:lpstr>Tw Cen MT Condensed</vt:lpstr>
      <vt:lpstr>Wingdings</vt:lpstr>
      <vt:lpstr>Wingdings 3</vt:lpstr>
      <vt:lpstr>Integral</vt:lpstr>
      <vt:lpstr>Big Data Systems</vt:lpstr>
      <vt:lpstr>PUTTING IT ALL TOGETHER</vt:lpstr>
      <vt:lpstr>Batched computing</vt:lpstr>
      <vt:lpstr>Why batch?</vt:lpstr>
      <vt:lpstr>Exponential Growth of Data (Big Data)</vt:lpstr>
      <vt:lpstr>Common Big Data Use Cases</vt:lpstr>
      <vt:lpstr>Big Data Processing?</vt:lpstr>
      <vt:lpstr>Traditional Distributed Systems</vt:lpstr>
      <vt:lpstr>Big Data Systems</vt:lpstr>
      <vt:lpstr>A Typical Big Data System</vt:lpstr>
      <vt:lpstr>Apache Hadoop Ecosystem</vt:lpstr>
      <vt:lpstr>Hadoop Ecosystem</vt:lpstr>
      <vt:lpstr>Hadoop Distributed File System (HDFS)</vt:lpstr>
      <vt:lpstr>HDFS is for Batch Processing</vt:lpstr>
      <vt:lpstr>HDFS</vt:lpstr>
      <vt:lpstr>HDFS: Key Features</vt:lpstr>
      <vt:lpstr>HDFS: Architecture</vt:lpstr>
      <vt:lpstr>HDFS: How are Files Stored/Managed?</vt:lpstr>
      <vt:lpstr>HDFS: Data Replication</vt:lpstr>
      <vt:lpstr>HDFS: Reading Data </vt:lpstr>
      <vt:lpstr>HDFS: Writing Data (1) </vt:lpstr>
      <vt:lpstr>HDFS: Writing Data (2) </vt:lpstr>
      <vt:lpstr>HDFS: Writing Data (3) </vt:lpstr>
      <vt:lpstr>HDFS: Some Limitations</vt:lpstr>
      <vt:lpstr>Hadoop Database (HBase)</vt:lpstr>
      <vt:lpstr>HBase</vt:lpstr>
      <vt:lpstr>RDBMS vs NoSQL (1)</vt:lpstr>
      <vt:lpstr>RDBMS vs NoSQL (2)</vt:lpstr>
      <vt:lpstr>HBase: Data Model (1) </vt:lpstr>
      <vt:lpstr>HBase: Data Model (2) </vt:lpstr>
      <vt:lpstr>HBase: Table</vt:lpstr>
      <vt:lpstr>HBase: Horizontal Splits (Regions) </vt:lpstr>
      <vt:lpstr>Hbase Architecture (Region Server) </vt:lpstr>
      <vt:lpstr>HBase Architecture</vt:lpstr>
      <vt:lpstr>HBase Architecture: Column Family (1)</vt:lpstr>
      <vt:lpstr>HBase Architecture: Column Family (2)</vt:lpstr>
      <vt:lpstr>HBase Architecture: Column Family (3)</vt:lpstr>
      <vt:lpstr>HBase Concepts (1) </vt:lpstr>
      <vt:lpstr>HBase Concepts (2) </vt:lpstr>
      <vt:lpstr>HBase Architecture (1)</vt:lpstr>
      <vt:lpstr>HBase Architecture (2) </vt:lpstr>
      <vt:lpstr> How do these components work together? </vt:lpstr>
      <vt:lpstr>HBase: Meta table</vt:lpstr>
      <vt:lpstr>HBase: Reads/Writes  </vt:lpstr>
      <vt:lpstr>ZooKeeper: The coordinator</vt:lpstr>
      <vt:lpstr>HBase: Some Limitations</vt:lpstr>
      <vt:lpstr>HBase vs HDFS</vt:lpstr>
      <vt:lpstr>Hadoop Resource Management</vt:lpstr>
      <vt:lpstr>Hadoop Ecosystem (Resource Manager)</vt:lpstr>
      <vt:lpstr>YARN Concepts (1)</vt:lpstr>
      <vt:lpstr>YARN Concepts (2)</vt:lpstr>
      <vt:lpstr>YARN Concepts (3)</vt:lpstr>
      <vt:lpstr>YARN Concepts (4)</vt:lpstr>
      <vt:lpstr>Hadoop Ecosystem (Processing Layer)</vt:lpstr>
      <vt:lpstr>Hadoop Data Processing Frameworks </vt:lpstr>
      <vt:lpstr>Map Reduce (“Just a taste”)</vt:lpstr>
      <vt:lpstr>MapReduce: Terminology</vt:lpstr>
      <vt:lpstr>MapReduce: Phases</vt:lpstr>
      <vt:lpstr>Example: Word Count (1)</vt:lpstr>
      <vt:lpstr>Example: Word Count (2)</vt:lpstr>
      <vt:lpstr>Word Count Using MapReduce (1)</vt:lpstr>
      <vt:lpstr>Word Count Using MapReduce (2)</vt:lpstr>
      <vt:lpstr>Word Count: Mapper</vt:lpstr>
      <vt:lpstr>Word Count: Shuffle &amp; Sort</vt:lpstr>
      <vt:lpstr>Word Count: Reducer</vt:lpstr>
      <vt:lpstr>MapReduce: Coping With Failures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78</cp:revision>
  <dcterms:created xsi:type="dcterms:W3CDTF">2017-12-19T18:11:25Z</dcterms:created>
  <dcterms:modified xsi:type="dcterms:W3CDTF">2018-04-19T19:02:39Z</dcterms:modified>
</cp:coreProperties>
</file>