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32" r:id="rId3"/>
    <p:sldId id="345" r:id="rId4"/>
    <p:sldId id="346" r:id="rId5"/>
    <p:sldId id="347" r:id="rId6"/>
    <p:sldId id="343" r:id="rId7"/>
    <p:sldId id="350" r:id="rId8"/>
    <p:sldId id="351" r:id="rId9"/>
    <p:sldId id="336" r:id="rId10"/>
    <p:sldId id="352" r:id="rId11"/>
    <p:sldId id="337" r:id="rId12"/>
    <p:sldId id="338" r:id="rId13"/>
    <p:sldId id="353" r:id="rId14"/>
    <p:sldId id="339" r:id="rId15"/>
    <p:sldId id="340" r:id="rId16"/>
    <p:sldId id="341" r:id="rId17"/>
    <p:sldId id="342" r:id="rId18"/>
    <p:sldId id="333" r:id="rId19"/>
    <p:sldId id="335" r:id="rId20"/>
    <p:sldId id="334" r:id="rId21"/>
    <p:sldId id="354" r:id="rId22"/>
    <p:sldId id="258" r:id="rId23"/>
    <p:sldId id="327" r:id="rId24"/>
    <p:sldId id="324" r:id="rId25"/>
    <p:sldId id="266" r:id="rId26"/>
    <p:sldId id="267" r:id="rId27"/>
    <p:sldId id="268" r:id="rId28"/>
    <p:sldId id="269" r:id="rId29"/>
    <p:sldId id="270" r:id="rId30"/>
    <p:sldId id="271" r:id="rId31"/>
    <p:sldId id="330" r:id="rId32"/>
    <p:sldId id="272" r:id="rId33"/>
    <p:sldId id="273" r:id="rId34"/>
    <p:sldId id="274" r:id="rId35"/>
    <p:sldId id="275" r:id="rId36"/>
    <p:sldId id="276" r:id="rId37"/>
    <p:sldId id="278" r:id="rId38"/>
    <p:sldId id="279" r:id="rId39"/>
    <p:sldId id="280"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331" r:id="rId54"/>
    <p:sldId id="295" r:id="rId55"/>
    <p:sldId id="296" r:id="rId56"/>
    <p:sldId id="344" r:id="rId57"/>
    <p:sldId id="29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32"/>
            <p14:sldId id="345"/>
            <p14:sldId id="346"/>
            <p14:sldId id="347"/>
            <p14:sldId id="343"/>
            <p14:sldId id="350"/>
            <p14:sldId id="351"/>
            <p14:sldId id="336"/>
            <p14:sldId id="352"/>
            <p14:sldId id="337"/>
            <p14:sldId id="338"/>
            <p14:sldId id="353"/>
            <p14:sldId id="339"/>
            <p14:sldId id="340"/>
            <p14:sldId id="341"/>
            <p14:sldId id="342"/>
            <p14:sldId id="333"/>
            <p14:sldId id="335"/>
            <p14:sldId id="334"/>
            <p14:sldId id="354"/>
            <p14:sldId id="258"/>
            <p14:sldId id="327"/>
            <p14:sldId id="324"/>
            <p14:sldId id="266"/>
            <p14:sldId id="267"/>
            <p14:sldId id="268"/>
            <p14:sldId id="269"/>
            <p14:sldId id="270"/>
            <p14:sldId id="271"/>
            <p14:sldId id="330"/>
            <p14:sldId id="272"/>
            <p14:sldId id="273"/>
            <p14:sldId id="274"/>
            <p14:sldId id="275"/>
            <p14:sldId id="276"/>
            <p14:sldId id="278"/>
            <p14:sldId id="279"/>
            <p14:sldId id="280"/>
            <p14:sldId id="282"/>
            <p14:sldId id="283"/>
            <p14:sldId id="284"/>
            <p14:sldId id="285"/>
            <p14:sldId id="286"/>
            <p14:sldId id="287"/>
            <p14:sldId id="288"/>
            <p14:sldId id="289"/>
            <p14:sldId id="290"/>
            <p14:sldId id="291"/>
            <p14:sldId id="292"/>
            <p14:sldId id="293"/>
            <p14:sldId id="294"/>
            <p14:sldId id="331"/>
            <p14:sldId id="295"/>
            <p14:sldId id="296"/>
            <p14:sldId id="344"/>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0000"/>
    <a:srgbClr val="1CADE4"/>
    <a:srgbClr val="E2BE8A"/>
    <a:srgbClr val="FF0066"/>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A91D7-D4B0-9546-A9D8-B7E4155C7652}"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8D7A5E60-B4E0-D944-8282-C67EA4BD0B66}">
      <dgm:prSet custT="1"/>
      <dgm:spPr/>
      <dgm:t>
        <a:bodyPr/>
        <a:lstStyle/>
        <a:p>
          <a:pPr rtl="0"/>
          <a:r>
            <a:rPr lang="en-US" sz="4400" dirty="0"/>
            <a:t>Regular</a:t>
          </a:r>
          <a:endParaRPr lang="en-US" sz="4800" dirty="0"/>
        </a:p>
      </dgm:t>
    </dgm:pt>
    <dgm:pt modelId="{8E90A06F-6FF6-094D-9629-EE4396DB35EE}" type="parTrans" cxnId="{77201A53-6844-2443-85D5-7E1BC3C76627}">
      <dgm:prSet/>
      <dgm:spPr/>
      <dgm:t>
        <a:bodyPr/>
        <a:lstStyle/>
        <a:p>
          <a:endParaRPr lang="en-US"/>
        </a:p>
      </dgm:t>
    </dgm:pt>
    <dgm:pt modelId="{623C39C7-381D-AE46-AAF3-FB728B5A96C5}" type="sibTrans" cxnId="{77201A53-6844-2443-85D5-7E1BC3C76627}">
      <dgm:prSet/>
      <dgm:spPr/>
      <dgm:t>
        <a:bodyPr/>
        <a:lstStyle/>
        <a:p>
          <a:endParaRPr lang="en-US"/>
        </a:p>
      </dgm:t>
    </dgm:pt>
    <dgm:pt modelId="{E214CD52-C963-2D44-BD25-01B8976E42F7}">
      <dgm:prSet/>
      <dgm:spPr/>
      <dgm:t>
        <a:bodyPr/>
        <a:lstStyle/>
        <a:p>
          <a:pPr rtl="0"/>
          <a:r>
            <a:rPr lang="en-US" dirty="0"/>
            <a:t>Clients create and delete explicitly </a:t>
          </a:r>
        </a:p>
      </dgm:t>
    </dgm:pt>
    <dgm:pt modelId="{E8001AD8-87B1-0644-BAA7-34A0C958FAD5}" type="parTrans" cxnId="{FECBDB35-A7D4-C648-81D6-5E2FD05ED5ED}">
      <dgm:prSet/>
      <dgm:spPr/>
      <dgm:t>
        <a:bodyPr/>
        <a:lstStyle/>
        <a:p>
          <a:endParaRPr lang="en-US"/>
        </a:p>
      </dgm:t>
    </dgm:pt>
    <dgm:pt modelId="{1F66D5E7-9F41-354B-A73F-A9581515DBAD}" type="sibTrans" cxnId="{FECBDB35-A7D4-C648-81D6-5E2FD05ED5ED}">
      <dgm:prSet/>
      <dgm:spPr/>
      <dgm:t>
        <a:bodyPr/>
        <a:lstStyle/>
        <a:p>
          <a:endParaRPr lang="en-US"/>
        </a:p>
      </dgm:t>
    </dgm:pt>
    <dgm:pt modelId="{1AB8295B-CAE3-A244-B467-4FF225F2BE5C}">
      <dgm:prSet custT="1"/>
      <dgm:spPr/>
      <dgm:t>
        <a:bodyPr/>
        <a:lstStyle/>
        <a:p>
          <a:pPr rtl="0"/>
          <a:r>
            <a:rPr lang="en-US" sz="4400" dirty="0"/>
            <a:t>Ephemeral</a:t>
          </a:r>
          <a:endParaRPr lang="en-US" sz="4800" dirty="0"/>
        </a:p>
      </dgm:t>
    </dgm:pt>
    <dgm:pt modelId="{A1AB9B12-4FF8-B943-8253-23690E566B34}" type="parTrans" cxnId="{D029DDC9-909C-FC4E-8409-A9E89F4A7BA1}">
      <dgm:prSet/>
      <dgm:spPr/>
      <dgm:t>
        <a:bodyPr/>
        <a:lstStyle/>
        <a:p>
          <a:endParaRPr lang="en-US"/>
        </a:p>
      </dgm:t>
    </dgm:pt>
    <dgm:pt modelId="{C1FA6D03-8E1D-2C4F-A4EB-0C4B710B71AF}" type="sibTrans" cxnId="{D029DDC9-909C-FC4E-8409-A9E89F4A7BA1}">
      <dgm:prSet/>
      <dgm:spPr/>
      <dgm:t>
        <a:bodyPr/>
        <a:lstStyle/>
        <a:p>
          <a:endParaRPr lang="en-US"/>
        </a:p>
      </dgm:t>
    </dgm:pt>
    <dgm:pt modelId="{ABD95AFC-1AA2-0749-9036-9654FD101D33}">
      <dgm:prSet/>
      <dgm:spPr/>
      <dgm:t>
        <a:bodyPr/>
        <a:lstStyle/>
        <a:p>
          <a:pPr rtl="0"/>
          <a:r>
            <a:rPr lang="en-US"/>
            <a:t>Like regular znodes associated with sessions</a:t>
          </a:r>
        </a:p>
      </dgm:t>
    </dgm:pt>
    <dgm:pt modelId="{938991CF-4931-D14E-8FF5-B4FB8E2AA29C}" type="parTrans" cxnId="{6023204E-6E4B-A043-8068-9FD948E6CF2A}">
      <dgm:prSet/>
      <dgm:spPr/>
      <dgm:t>
        <a:bodyPr/>
        <a:lstStyle/>
        <a:p>
          <a:endParaRPr lang="en-US"/>
        </a:p>
      </dgm:t>
    </dgm:pt>
    <dgm:pt modelId="{FBA38A88-E7EB-BB45-AD23-5D54FCFDCE74}" type="sibTrans" cxnId="{6023204E-6E4B-A043-8068-9FD948E6CF2A}">
      <dgm:prSet/>
      <dgm:spPr/>
      <dgm:t>
        <a:bodyPr/>
        <a:lstStyle/>
        <a:p>
          <a:endParaRPr lang="en-US"/>
        </a:p>
      </dgm:t>
    </dgm:pt>
    <dgm:pt modelId="{18B36F1A-FF07-C54C-8BD0-A0E347242FBB}">
      <dgm:prSet/>
      <dgm:spPr/>
      <dgm:t>
        <a:bodyPr/>
        <a:lstStyle/>
        <a:p>
          <a:pPr rtl="0"/>
          <a:r>
            <a:rPr lang="en-US"/>
            <a:t>Deleted when session expires</a:t>
          </a:r>
        </a:p>
      </dgm:t>
    </dgm:pt>
    <dgm:pt modelId="{DFC13BF9-8AEF-284D-96AA-4D5A2F149E8A}" type="parTrans" cxnId="{E373F7F9-08E4-5940-916C-BABD91B5D674}">
      <dgm:prSet/>
      <dgm:spPr/>
      <dgm:t>
        <a:bodyPr/>
        <a:lstStyle/>
        <a:p>
          <a:endParaRPr lang="en-US"/>
        </a:p>
      </dgm:t>
    </dgm:pt>
    <dgm:pt modelId="{E43E8DED-ADE1-FA47-97F3-A2F9D00B8BDF}" type="sibTrans" cxnId="{E373F7F9-08E4-5940-916C-BABD91B5D674}">
      <dgm:prSet/>
      <dgm:spPr/>
      <dgm:t>
        <a:bodyPr/>
        <a:lstStyle/>
        <a:p>
          <a:endParaRPr lang="en-US"/>
        </a:p>
      </dgm:t>
    </dgm:pt>
    <dgm:pt modelId="{3D174599-3333-C542-84B3-CBEBB4B5C3D1}">
      <dgm:prSet custT="1"/>
      <dgm:spPr/>
      <dgm:t>
        <a:bodyPr/>
        <a:lstStyle/>
        <a:p>
          <a:pPr rtl="0"/>
          <a:r>
            <a:rPr lang="en-US" sz="4400" dirty="0"/>
            <a:t>Sequential</a:t>
          </a:r>
          <a:endParaRPr lang="en-US" sz="5400" dirty="0"/>
        </a:p>
      </dgm:t>
    </dgm:pt>
    <dgm:pt modelId="{377D053F-18A8-274E-B0E0-444E39D5C8EB}" type="parTrans" cxnId="{D7F50C15-7577-D94D-AED3-3AA2DA50F9AA}">
      <dgm:prSet/>
      <dgm:spPr/>
      <dgm:t>
        <a:bodyPr/>
        <a:lstStyle/>
        <a:p>
          <a:endParaRPr lang="en-US"/>
        </a:p>
      </dgm:t>
    </dgm:pt>
    <dgm:pt modelId="{CF63C80C-59BC-864B-A6A1-2B09A985FCD8}" type="sibTrans" cxnId="{D7F50C15-7577-D94D-AED3-3AA2DA50F9AA}">
      <dgm:prSet/>
      <dgm:spPr/>
      <dgm:t>
        <a:bodyPr/>
        <a:lstStyle/>
        <a:p>
          <a:endParaRPr lang="en-US"/>
        </a:p>
      </dgm:t>
    </dgm:pt>
    <dgm:pt modelId="{C5D8721D-721D-264C-8AC3-7EE77E56859C}">
      <dgm:prSet/>
      <dgm:spPr/>
      <dgm:t>
        <a:bodyPr/>
        <a:lstStyle/>
        <a:p>
          <a:pPr rtl="0"/>
          <a:r>
            <a:rPr lang="en-US" dirty="0"/>
            <a:t>Property of regular and ephemeral </a:t>
          </a:r>
          <a:r>
            <a:rPr lang="en-US" dirty="0" err="1"/>
            <a:t>znodes</a:t>
          </a:r>
          <a:endParaRPr lang="en-US" dirty="0"/>
        </a:p>
      </dgm:t>
    </dgm:pt>
    <dgm:pt modelId="{EDF41AEB-E39B-A24A-B40F-147E4E0FEAC1}" type="parTrans" cxnId="{8E6A7F0B-E132-E445-BBB6-3A0927AA44E2}">
      <dgm:prSet/>
      <dgm:spPr/>
      <dgm:t>
        <a:bodyPr/>
        <a:lstStyle/>
        <a:p>
          <a:endParaRPr lang="en-US"/>
        </a:p>
      </dgm:t>
    </dgm:pt>
    <dgm:pt modelId="{4BE52455-9025-EB42-87A3-D8AE126BE688}" type="sibTrans" cxnId="{8E6A7F0B-E132-E445-BBB6-3A0927AA44E2}">
      <dgm:prSet/>
      <dgm:spPr/>
      <dgm:t>
        <a:bodyPr/>
        <a:lstStyle/>
        <a:p>
          <a:endParaRPr lang="en-US"/>
        </a:p>
      </dgm:t>
    </dgm:pt>
    <dgm:pt modelId="{A5FE6B7E-98AC-F342-9D5F-0A4C167BB766}">
      <dgm:prSet/>
      <dgm:spPr/>
      <dgm:t>
        <a:bodyPr/>
        <a:lstStyle/>
        <a:p>
          <a:pPr rtl="0"/>
          <a:r>
            <a:rPr lang="en-US"/>
            <a:t>Has a universal, monotonically increasing counter appended to the name</a:t>
          </a:r>
        </a:p>
      </dgm:t>
    </dgm:pt>
    <dgm:pt modelId="{AA7FFAA5-42CA-744C-B29C-2E32742F2727}" type="parTrans" cxnId="{A5861921-5969-8245-8EBA-33CEEA56AAA0}">
      <dgm:prSet/>
      <dgm:spPr/>
      <dgm:t>
        <a:bodyPr/>
        <a:lstStyle/>
        <a:p>
          <a:endParaRPr lang="en-US"/>
        </a:p>
      </dgm:t>
    </dgm:pt>
    <dgm:pt modelId="{68C966D7-4A3D-5D46-B4FD-FD6F20C5D837}" type="sibTrans" cxnId="{A5861921-5969-8245-8EBA-33CEEA56AAA0}">
      <dgm:prSet/>
      <dgm:spPr/>
      <dgm:t>
        <a:bodyPr/>
        <a:lstStyle/>
        <a:p>
          <a:endParaRPr lang="en-US"/>
        </a:p>
      </dgm:t>
    </dgm:pt>
    <dgm:pt modelId="{674D60E9-2E33-724D-A5A9-5236AD5319B1}" type="pres">
      <dgm:prSet presAssocID="{C1EA91D7-D4B0-9546-A9D8-B7E4155C7652}" presName="Name0" presStyleCnt="0">
        <dgm:presLayoutVars>
          <dgm:dir/>
          <dgm:animLvl val="lvl"/>
          <dgm:resizeHandles val="exact"/>
        </dgm:presLayoutVars>
      </dgm:prSet>
      <dgm:spPr/>
    </dgm:pt>
    <dgm:pt modelId="{EAF07F11-1381-074F-A4F0-0B393142973D}" type="pres">
      <dgm:prSet presAssocID="{8D7A5E60-B4E0-D944-8282-C67EA4BD0B66}" presName="linNode" presStyleCnt="0"/>
      <dgm:spPr/>
    </dgm:pt>
    <dgm:pt modelId="{72C4EF06-CB8C-E449-8446-9178D349F2E2}" type="pres">
      <dgm:prSet presAssocID="{8D7A5E60-B4E0-D944-8282-C67EA4BD0B66}" presName="parentText" presStyleLbl="node1" presStyleIdx="0" presStyleCnt="3">
        <dgm:presLayoutVars>
          <dgm:chMax val="1"/>
          <dgm:bulletEnabled val="1"/>
        </dgm:presLayoutVars>
      </dgm:prSet>
      <dgm:spPr/>
    </dgm:pt>
    <dgm:pt modelId="{7EA03DA1-6928-854B-AE32-1F3EC75A6B81}" type="pres">
      <dgm:prSet presAssocID="{8D7A5E60-B4E0-D944-8282-C67EA4BD0B66}" presName="descendantText" presStyleLbl="alignAccFollowNode1" presStyleIdx="0" presStyleCnt="3">
        <dgm:presLayoutVars>
          <dgm:bulletEnabled val="1"/>
        </dgm:presLayoutVars>
      </dgm:prSet>
      <dgm:spPr/>
    </dgm:pt>
    <dgm:pt modelId="{CDBED61D-AD3A-AD4C-BEBA-90777E6C312B}" type="pres">
      <dgm:prSet presAssocID="{623C39C7-381D-AE46-AAF3-FB728B5A96C5}" presName="sp" presStyleCnt="0"/>
      <dgm:spPr/>
    </dgm:pt>
    <dgm:pt modelId="{2F72E386-4930-844A-B8E0-4E5923B1DCED}" type="pres">
      <dgm:prSet presAssocID="{1AB8295B-CAE3-A244-B467-4FF225F2BE5C}" presName="linNode" presStyleCnt="0"/>
      <dgm:spPr/>
    </dgm:pt>
    <dgm:pt modelId="{A0A01039-B30F-FF47-8A52-368F32D9D999}" type="pres">
      <dgm:prSet presAssocID="{1AB8295B-CAE3-A244-B467-4FF225F2BE5C}" presName="parentText" presStyleLbl="node1" presStyleIdx="1" presStyleCnt="3">
        <dgm:presLayoutVars>
          <dgm:chMax val="1"/>
          <dgm:bulletEnabled val="1"/>
        </dgm:presLayoutVars>
      </dgm:prSet>
      <dgm:spPr/>
    </dgm:pt>
    <dgm:pt modelId="{9ECBD04E-CA4C-FF46-B39C-6527D6CC9757}" type="pres">
      <dgm:prSet presAssocID="{1AB8295B-CAE3-A244-B467-4FF225F2BE5C}" presName="descendantText" presStyleLbl="alignAccFollowNode1" presStyleIdx="1" presStyleCnt="3">
        <dgm:presLayoutVars>
          <dgm:bulletEnabled val="1"/>
        </dgm:presLayoutVars>
      </dgm:prSet>
      <dgm:spPr/>
    </dgm:pt>
    <dgm:pt modelId="{7A82B4C0-8A8D-874B-8F90-2C78AEA61C59}" type="pres">
      <dgm:prSet presAssocID="{C1FA6D03-8E1D-2C4F-A4EB-0C4B710B71AF}" presName="sp" presStyleCnt="0"/>
      <dgm:spPr/>
    </dgm:pt>
    <dgm:pt modelId="{82AAE58A-40B5-3144-A85F-703B79E4EE2B}" type="pres">
      <dgm:prSet presAssocID="{3D174599-3333-C542-84B3-CBEBB4B5C3D1}" presName="linNode" presStyleCnt="0"/>
      <dgm:spPr/>
    </dgm:pt>
    <dgm:pt modelId="{5FA5E807-9415-E441-A5CA-9DAD3DB6AB8C}" type="pres">
      <dgm:prSet presAssocID="{3D174599-3333-C542-84B3-CBEBB4B5C3D1}" presName="parentText" presStyleLbl="node1" presStyleIdx="2" presStyleCnt="3">
        <dgm:presLayoutVars>
          <dgm:chMax val="1"/>
          <dgm:bulletEnabled val="1"/>
        </dgm:presLayoutVars>
      </dgm:prSet>
      <dgm:spPr/>
    </dgm:pt>
    <dgm:pt modelId="{C724C77B-30CF-8E43-984E-D7133D0401B7}" type="pres">
      <dgm:prSet presAssocID="{3D174599-3333-C542-84B3-CBEBB4B5C3D1}" presName="descendantText" presStyleLbl="alignAccFollowNode1" presStyleIdx="2" presStyleCnt="3">
        <dgm:presLayoutVars>
          <dgm:bulletEnabled val="1"/>
        </dgm:presLayoutVars>
      </dgm:prSet>
      <dgm:spPr/>
    </dgm:pt>
  </dgm:ptLst>
  <dgm:cxnLst>
    <dgm:cxn modelId="{F817E207-B4B1-1F43-8BE6-A1D91956490B}" type="presOf" srcId="{E214CD52-C963-2D44-BD25-01B8976E42F7}" destId="{7EA03DA1-6928-854B-AE32-1F3EC75A6B81}" srcOrd="0" destOrd="0" presId="urn:microsoft.com/office/officeart/2005/8/layout/vList5"/>
    <dgm:cxn modelId="{8E6A7F0B-E132-E445-BBB6-3A0927AA44E2}" srcId="{3D174599-3333-C542-84B3-CBEBB4B5C3D1}" destId="{C5D8721D-721D-264C-8AC3-7EE77E56859C}" srcOrd="0" destOrd="0" parTransId="{EDF41AEB-E39B-A24A-B40F-147E4E0FEAC1}" sibTransId="{4BE52455-9025-EB42-87A3-D8AE126BE688}"/>
    <dgm:cxn modelId="{D7F50C15-7577-D94D-AED3-3AA2DA50F9AA}" srcId="{C1EA91D7-D4B0-9546-A9D8-B7E4155C7652}" destId="{3D174599-3333-C542-84B3-CBEBB4B5C3D1}" srcOrd="2" destOrd="0" parTransId="{377D053F-18A8-274E-B0E0-444E39D5C8EB}" sibTransId="{CF63C80C-59BC-864B-A6A1-2B09A985FCD8}"/>
    <dgm:cxn modelId="{A5861921-5969-8245-8EBA-33CEEA56AAA0}" srcId="{3D174599-3333-C542-84B3-CBEBB4B5C3D1}" destId="{A5FE6B7E-98AC-F342-9D5F-0A4C167BB766}" srcOrd="1" destOrd="0" parTransId="{AA7FFAA5-42CA-744C-B29C-2E32742F2727}" sibTransId="{68C966D7-4A3D-5D46-B4FD-FD6F20C5D837}"/>
    <dgm:cxn modelId="{FECBDB35-A7D4-C648-81D6-5E2FD05ED5ED}" srcId="{8D7A5E60-B4E0-D944-8282-C67EA4BD0B66}" destId="{E214CD52-C963-2D44-BD25-01B8976E42F7}" srcOrd="0" destOrd="0" parTransId="{E8001AD8-87B1-0644-BAA7-34A0C958FAD5}" sibTransId="{1F66D5E7-9F41-354B-A73F-A9581515DBAD}"/>
    <dgm:cxn modelId="{4532B55F-068D-4B40-B222-C75C8ED3AF5C}" type="presOf" srcId="{C1EA91D7-D4B0-9546-A9D8-B7E4155C7652}" destId="{674D60E9-2E33-724D-A5A9-5236AD5319B1}" srcOrd="0" destOrd="0" presId="urn:microsoft.com/office/officeart/2005/8/layout/vList5"/>
    <dgm:cxn modelId="{16E42163-DFC2-C34A-836F-F85D0BA7E3DE}" type="presOf" srcId="{1AB8295B-CAE3-A244-B467-4FF225F2BE5C}" destId="{A0A01039-B30F-FF47-8A52-368F32D9D999}" srcOrd="0" destOrd="0" presId="urn:microsoft.com/office/officeart/2005/8/layout/vList5"/>
    <dgm:cxn modelId="{6023204E-6E4B-A043-8068-9FD948E6CF2A}" srcId="{1AB8295B-CAE3-A244-B467-4FF225F2BE5C}" destId="{ABD95AFC-1AA2-0749-9036-9654FD101D33}" srcOrd="0" destOrd="0" parTransId="{938991CF-4931-D14E-8FF5-B4FB8E2AA29C}" sibTransId="{FBA38A88-E7EB-BB45-AD23-5D54FCFDCE74}"/>
    <dgm:cxn modelId="{77201A53-6844-2443-85D5-7E1BC3C76627}" srcId="{C1EA91D7-D4B0-9546-A9D8-B7E4155C7652}" destId="{8D7A5E60-B4E0-D944-8282-C67EA4BD0B66}" srcOrd="0" destOrd="0" parTransId="{8E90A06F-6FF6-094D-9629-EE4396DB35EE}" sibTransId="{623C39C7-381D-AE46-AAF3-FB728B5A96C5}"/>
    <dgm:cxn modelId="{0406BA53-FDB5-7E46-BC24-DB0D3006FFF0}" type="presOf" srcId="{18B36F1A-FF07-C54C-8BD0-A0E347242FBB}" destId="{9ECBD04E-CA4C-FF46-B39C-6527D6CC9757}" srcOrd="0" destOrd="1" presId="urn:microsoft.com/office/officeart/2005/8/layout/vList5"/>
    <dgm:cxn modelId="{012F20A3-17AB-E948-A540-45A779DED341}" type="presOf" srcId="{8D7A5E60-B4E0-D944-8282-C67EA4BD0B66}" destId="{72C4EF06-CB8C-E449-8446-9178D349F2E2}" srcOrd="0" destOrd="0" presId="urn:microsoft.com/office/officeart/2005/8/layout/vList5"/>
    <dgm:cxn modelId="{D029DDC9-909C-FC4E-8409-A9E89F4A7BA1}" srcId="{C1EA91D7-D4B0-9546-A9D8-B7E4155C7652}" destId="{1AB8295B-CAE3-A244-B467-4FF225F2BE5C}" srcOrd="1" destOrd="0" parTransId="{A1AB9B12-4FF8-B943-8253-23690E566B34}" sibTransId="{C1FA6D03-8E1D-2C4F-A4EB-0C4B710B71AF}"/>
    <dgm:cxn modelId="{2B50B7D5-18AF-3D48-8E20-D6179F2B16CC}" type="presOf" srcId="{C5D8721D-721D-264C-8AC3-7EE77E56859C}" destId="{C724C77B-30CF-8E43-984E-D7133D0401B7}" srcOrd="0" destOrd="0" presId="urn:microsoft.com/office/officeart/2005/8/layout/vList5"/>
    <dgm:cxn modelId="{BCED5FD9-E550-4F4A-B42E-A4A3167D19F3}" type="presOf" srcId="{A5FE6B7E-98AC-F342-9D5F-0A4C167BB766}" destId="{C724C77B-30CF-8E43-984E-D7133D0401B7}" srcOrd="0" destOrd="1" presId="urn:microsoft.com/office/officeart/2005/8/layout/vList5"/>
    <dgm:cxn modelId="{58C450DB-4381-5140-A185-A2EDCEE7C831}" type="presOf" srcId="{3D174599-3333-C542-84B3-CBEBB4B5C3D1}" destId="{5FA5E807-9415-E441-A5CA-9DAD3DB6AB8C}" srcOrd="0" destOrd="0" presId="urn:microsoft.com/office/officeart/2005/8/layout/vList5"/>
    <dgm:cxn modelId="{B947AEE9-F722-2642-B718-651DF87C5397}" type="presOf" srcId="{ABD95AFC-1AA2-0749-9036-9654FD101D33}" destId="{9ECBD04E-CA4C-FF46-B39C-6527D6CC9757}" srcOrd="0" destOrd="0" presId="urn:microsoft.com/office/officeart/2005/8/layout/vList5"/>
    <dgm:cxn modelId="{E373F7F9-08E4-5940-916C-BABD91B5D674}" srcId="{1AB8295B-CAE3-A244-B467-4FF225F2BE5C}" destId="{18B36F1A-FF07-C54C-8BD0-A0E347242FBB}" srcOrd="1" destOrd="0" parTransId="{DFC13BF9-8AEF-284D-96AA-4D5A2F149E8A}" sibTransId="{E43E8DED-ADE1-FA47-97F3-A2F9D00B8BDF}"/>
    <dgm:cxn modelId="{2DD31604-92B8-ED43-BDF9-BCD4941489AB}" type="presParOf" srcId="{674D60E9-2E33-724D-A5A9-5236AD5319B1}" destId="{EAF07F11-1381-074F-A4F0-0B393142973D}" srcOrd="0" destOrd="0" presId="urn:microsoft.com/office/officeart/2005/8/layout/vList5"/>
    <dgm:cxn modelId="{4A63A637-91C1-8C4A-A6E7-656F5E41B143}" type="presParOf" srcId="{EAF07F11-1381-074F-A4F0-0B393142973D}" destId="{72C4EF06-CB8C-E449-8446-9178D349F2E2}" srcOrd="0" destOrd="0" presId="urn:microsoft.com/office/officeart/2005/8/layout/vList5"/>
    <dgm:cxn modelId="{5F50F1D4-60DF-3045-9BCA-E0AA8C48EDC2}" type="presParOf" srcId="{EAF07F11-1381-074F-A4F0-0B393142973D}" destId="{7EA03DA1-6928-854B-AE32-1F3EC75A6B81}" srcOrd="1" destOrd="0" presId="urn:microsoft.com/office/officeart/2005/8/layout/vList5"/>
    <dgm:cxn modelId="{6C6BE47C-E0F4-184D-926F-EE81043FCB47}" type="presParOf" srcId="{674D60E9-2E33-724D-A5A9-5236AD5319B1}" destId="{CDBED61D-AD3A-AD4C-BEBA-90777E6C312B}" srcOrd="1" destOrd="0" presId="urn:microsoft.com/office/officeart/2005/8/layout/vList5"/>
    <dgm:cxn modelId="{AB4EBFB1-EB2D-4643-A731-696C7D4B626C}" type="presParOf" srcId="{674D60E9-2E33-724D-A5A9-5236AD5319B1}" destId="{2F72E386-4930-844A-B8E0-4E5923B1DCED}" srcOrd="2" destOrd="0" presId="urn:microsoft.com/office/officeart/2005/8/layout/vList5"/>
    <dgm:cxn modelId="{639ECC7F-F9A6-3C42-B440-0C9BAFAB7137}" type="presParOf" srcId="{2F72E386-4930-844A-B8E0-4E5923B1DCED}" destId="{A0A01039-B30F-FF47-8A52-368F32D9D999}" srcOrd="0" destOrd="0" presId="urn:microsoft.com/office/officeart/2005/8/layout/vList5"/>
    <dgm:cxn modelId="{6364F521-174C-E944-BF6F-9D1C8F1155FE}" type="presParOf" srcId="{2F72E386-4930-844A-B8E0-4E5923B1DCED}" destId="{9ECBD04E-CA4C-FF46-B39C-6527D6CC9757}" srcOrd="1" destOrd="0" presId="urn:microsoft.com/office/officeart/2005/8/layout/vList5"/>
    <dgm:cxn modelId="{291E49F5-6FDE-4448-B6F8-9CFE4DBFD122}" type="presParOf" srcId="{674D60E9-2E33-724D-A5A9-5236AD5319B1}" destId="{7A82B4C0-8A8D-874B-8F90-2C78AEA61C59}" srcOrd="3" destOrd="0" presId="urn:microsoft.com/office/officeart/2005/8/layout/vList5"/>
    <dgm:cxn modelId="{8B67E241-8C8D-4A4D-B1ED-375BE65443B3}" type="presParOf" srcId="{674D60E9-2E33-724D-A5A9-5236AD5319B1}" destId="{82AAE58A-40B5-3144-A85F-703B79E4EE2B}" srcOrd="4" destOrd="0" presId="urn:microsoft.com/office/officeart/2005/8/layout/vList5"/>
    <dgm:cxn modelId="{5AFE353A-9AA2-F340-A99B-4B88E56C71FB}" type="presParOf" srcId="{82AAE58A-40B5-3144-A85F-703B79E4EE2B}" destId="{5FA5E807-9415-E441-A5CA-9DAD3DB6AB8C}" srcOrd="0" destOrd="0" presId="urn:microsoft.com/office/officeart/2005/8/layout/vList5"/>
    <dgm:cxn modelId="{B57AD624-E08C-B440-97CB-D270625096E2}" type="presParOf" srcId="{82AAE58A-40B5-3144-A85F-703B79E4EE2B}" destId="{C724C77B-30CF-8E43-984E-D7133D0401B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03DA1-6928-854B-AE32-1F3EC75A6B81}">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t>Clients create and delete explicitly </a:t>
          </a:r>
        </a:p>
      </dsp:txBody>
      <dsp:txXfrm rot="-5400000">
        <a:off x="3785616" y="197117"/>
        <a:ext cx="6675221" cy="1012303"/>
      </dsp:txXfrm>
    </dsp:sp>
    <dsp:sp modelId="{72C4EF06-CB8C-E449-8446-9178D349F2E2}">
      <dsp:nvSpPr>
        <dsp:cNvPr id="0" name=""/>
        <dsp:cNvSpPr/>
      </dsp:nvSpPr>
      <dsp:spPr>
        <a:xfrm>
          <a:off x="0" y="2124"/>
          <a:ext cx="3785616" cy="1402286"/>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dirty="0"/>
            <a:t>Regular</a:t>
          </a:r>
          <a:endParaRPr lang="en-US" sz="4800" kern="1200" dirty="0"/>
        </a:p>
      </dsp:txBody>
      <dsp:txXfrm>
        <a:off x="68454" y="70578"/>
        <a:ext cx="3648708" cy="1265378"/>
      </dsp:txXfrm>
    </dsp:sp>
    <dsp:sp modelId="{9ECBD04E-CA4C-FF46-B39C-6527D6CC9757}">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Like regular znodes associated with sessions</a:t>
          </a:r>
        </a:p>
        <a:p>
          <a:pPr marL="228600" lvl="1" indent="-228600" algn="l" defTabSz="1022350" rtl="0">
            <a:lnSpc>
              <a:spcPct val="90000"/>
            </a:lnSpc>
            <a:spcBef>
              <a:spcPct val="0"/>
            </a:spcBef>
            <a:spcAft>
              <a:spcPct val="15000"/>
            </a:spcAft>
            <a:buChar char="•"/>
          </a:pPr>
          <a:r>
            <a:rPr lang="en-US" sz="2300" kern="1200"/>
            <a:t>Deleted when session expires</a:t>
          </a:r>
        </a:p>
      </dsp:txBody>
      <dsp:txXfrm rot="-5400000">
        <a:off x="3785616" y="1669517"/>
        <a:ext cx="6675221" cy="1012303"/>
      </dsp:txXfrm>
    </dsp:sp>
    <dsp:sp modelId="{A0A01039-B30F-FF47-8A52-368F32D9D999}">
      <dsp:nvSpPr>
        <dsp:cNvPr id="0" name=""/>
        <dsp:cNvSpPr/>
      </dsp:nvSpPr>
      <dsp:spPr>
        <a:xfrm>
          <a:off x="0" y="1474525"/>
          <a:ext cx="3785616" cy="1402286"/>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dirty="0"/>
            <a:t>Ephemeral</a:t>
          </a:r>
          <a:endParaRPr lang="en-US" sz="4800" kern="1200" dirty="0"/>
        </a:p>
      </dsp:txBody>
      <dsp:txXfrm>
        <a:off x="68454" y="1542979"/>
        <a:ext cx="3648708" cy="1265378"/>
      </dsp:txXfrm>
    </dsp:sp>
    <dsp:sp modelId="{C724C77B-30CF-8E43-984E-D7133D0401B7}">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t>Property of regular and ephemeral </a:t>
          </a:r>
          <a:r>
            <a:rPr lang="en-US" sz="2300" kern="1200" dirty="0" err="1"/>
            <a:t>znodes</a:t>
          </a:r>
          <a:endParaRPr lang="en-US" sz="2300" kern="1200" dirty="0"/>
        </a:p>
        <a:p>
          <a:pPr marL="228600" lvl="1" indent="-228600" algn="l" defTabSz="1022350" rtl="0">
            <a:lnSpc>
              <a:spcPct val="90000"/>
            </a:lnSpc>
            <a:spcBef>
              <a:spcPct val="0"/>
            </a:spcBef>
            <a:spcAft>
              <a:spcPct val="15000"/>
            </a:spcAft>
            <a:buChar char="•"/>
          </a:pPr>
          <a:r>
            <a:rPr lang="en-US" sz="2300" kern="1200"/>
            <a:t>Has a universal, monotonically increasing counter appended to the name</a:t>
          </a:r>
        </a:p>
      </dsp:txBody>
      <dsp:txXfrm rot="-5400000">
        <a:off x="3785616" y="3141918"/>
        <a:ext cx="6675221" cy="1012303"/>
      </dsp:txXfrm>
    </dsp:sp>
    <dsp:sp modelId="{5FA5E807-9415-E441-A5CA-9DAD3DB6AB8C}">
      <dsp:nvSpPr>
        <dsp:cNvPr id="0" name=""/>
        <dsp:cNvSpPr/>
      </dsp:nvSpPr>
      <dsp:spPr>
        <a:xfrm>
          <a:off x="0" y="2946926"/>
          <a:ext cx="3785616" cy="1402286"/>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dirty="0"/>
            <a:t>Sequential</a:t>
          </a:r>
          <a:endParaRPr lang="en-US" sz="5400" kern="1200" dirty="0"/>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13598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138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solidFill>
                <a:srgbClr val="222222"/>
              </a:solidFill>
            </a:endParaRPr>
          </a:p>
        </p:txBody>
      </p:sp>
    </p:spTree>
    <p:extLst>
      <p:ext uri="{BB962C8B-B14F-4D97-AF65-F5344CB8AC3E}">
        <p14:creationId xmlns:p14="http://schemas.microsoft.com/office/powerpoint/2010/main" val="238588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4/10/2018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4/10/2018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4/10/2018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4/10/2018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4/10/2018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4/10/2018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4/10/2018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4/10/2018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4/10/2018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4/10/2018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4/10/2018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4/10/2018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cwiki.apache.org/confluence/display/CURATOR/TN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6000" dirty="0"/>
              <a:t>Zookeeper</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6631-02F0-42DB-BD26-7CC64DCFA0C6}"/>
              </a:ext>
            </a:extLst>
          </p:cNvPr>
          <p:cNvSpPr>
            <a:spLocks noGrp="1"/>
          </p:cNvSpPr>
          <p:nvPr>
            <p:ph type="title"/>
          </p:nvPr>
        </p:nvSpPr>
        <p:spPr/>
        <p:txBody>
          <a:bodyPr/>
          <a:lstStyle/>
          <a:p>
            <a:r>
              <a:rPr lang="en-US" dirty="0"/>
              <a:t>Overwrites cause Inconsistency!</a:t>
            </a:r>
          </a:p>
        </p:txBody>
      </p:sp>
      <p:sp>
        <p:nvSpPr>
          <p:cNvPr id="3" name="Content Placeholder 2">
            <a:extLst>
              <a:ext uri="{FF2B5EF4-FFF2-40B4-BE49-F238E27FC236}">
                <a16:creationId xmlns:a16="http://schemas.microsoft.com/office/drawing/2014/main" id="{C6711DE4-A6D5-4A6A-9ACE-B489832AB7EB}"/>
              </a:ext>
            </a:extLst>
          </p:cNvPr>
          <p:cNvSpPr>
            <a:spLocks noGrp="1"/>
          </p:cNvSpPr>
          <p:nvPr>
            <p:ph idx="1"/>
          </p:nvPr>
        </p:nvSpPr>
        <p:spPr/>
        <p:txBody>
          <a:bodyPr>
            <a:normAutofit fontScale="92500" lnSpcReduction="20000"/>
          </a:bodyPr>
          <a:lstStyle/>
          <a:p>
            <a:r>
              <a:rPr lang="en-US" dirty="0"/>
              <a:t>We have discussed the concept of consistency many times, but haven’t really spent so much time on its evil nemesis, </a:t>
            </a:r>
            <a:r>
              <a:rPr lang="en-US" i="1" u="sng" dirty="0"/>
              <a:t>in</a:t>
            </a:r>
            <a:r>
              <a:rPr lang="en-US" dirty="0"/>
              <a:t>consistency.</a:t>
            </a:r>
          </a:p>
          <a:p>
            <a:endParaRPr lang="en-US" dirty="0"/>
          </a:p>
          <a:p>
            <a:r>
              <a:rPr lang="en-US" dirty="0"/>
              <a:t>If we are logging versions of flight plans, when one update overwrites a second one, some machines might have “seen” the lost one, and be in a state different from others.  An example of a </a:t>
            </a:r>
            <a:r>
              <a:rPr lang="en-US" i="1" dirty="0"/>
              <a:t>split-brain</a:t>
            </a:r>
            <a:r>
              <a:rPr lang="en-US" dirty="0"/>
              <a:t> problem.</a:t>
            </a:r>
          </a:p>
          <a:p>
            <a:endParaRPr lang="en-US" dirty="0"/>
          </a:p>
          <a:p>
            <a:r>
              <a:rPr lang="en-US" dirty="0"/>
              <a:t>If we are logging status of machines, some machines may think that C crashed, but others never saw this message (worst case: maybe C really is up, and the original log report was due to a transient timeout… but now half out system thinks C is up, and half thinks C is down: another split brain scenario)</a:t>
            </a:r>
          </a:p>
        </p:txBody>
      </p:sp>
      <p:sp>
        <p:nvSpPr>
          <p:cNvPr id="4" name="Footer Placeholder 3">
            <a:extLst>
              <a:ext uri="{FF2B5EF4-FFF2-40B4-BE49-F238E27FC236}">
                <a16:creationId xmlns:a16="http://schemas.microsoft.com/office/drawing/2014/main" id="{86095693-A52C-4C87-93F9-90E7002D007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F3E9EF5-C7A8-4838-95AB-30A6CBFA5DE8}"/>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6553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8B6F-EEC6-4245-BDCA-674E99CA6A61}"/>
              </a:ext>
            </a:extLst>
          </p:cNvPr>
          <p:cNvSpPr>
            <a:spLocks noGrp="1"/>
          </p:cNvSpPr>
          <p:nvPr>
            <p:ph type="title"/>
          </p:nvPr>
        </p:nvSpPr>
        <p:spPr/>
        <p:txBody>
          <a:bodyPr/>
          <a:lstStyle/>
          <a:p>
            <a:r>
              <a:rPr lang="en-US" dirty="0"/>
              <a:t>Avoiding “Split Brain”</a:t>
            </a:r>
          </a:p>
        </p:txBody>
      </p:sp>
      <p:sp>
        <p:nvSpPr>
          <p:cNvPr id="3" name="Content Placeholder 2">
            <a:extLst>
              <a:ext uri="{FF2B5EF4-FFF2-40B4-BE49-F238E27FC236}">
                <a16:creationId xmlns:a16="http://schemas.microsoft.com/office/drawing/2014/main" id="{E171E95D-F711-44BC-A7AD-9670D63E9991}"/>
              </a:ext>
            </a:extLst>
          </p:cNvPr>
          <p:cNvSpPr>
            <a:spLocks noGrp="1"/>
          </p:cNvSpPr>
          <p:nvPr>
            <p:ph idx="1"/>
          </p:nvPr>
        </p:nvSpPr>
        <p:spPr/>
        <p:txBody>
          <a:bodyPr>
            <a:normAutofit/>
          </a:bodyPr>
          <a:lstStyle/>
          <a:p>
            <a:r>
              <a:rPr lang="en-US" dirty="0"/>
              <a:t>The name is from the title of an old science-fiction movie</a:t>
            </a:r>
          </a:p>
          <a:p>
            <a:endParaRPr lang="en-US" dirty="0"/>
          </a:p>
          <a:p>
            <a:r>
              <a:rPr lang="en-US" dirty="0"/>
              <a:t>We must never have two active controllers simultaneously, or two different versions of the same flight plan record that use the same version id.</a:t>
            </a:r>
          </a:p>
          <a:p>
            <a:endParaRPr lang="en-US" dirty="0"/>
          </a:p>
          <a:p>
            <a:r>
              <a:rPr lang="en-US" dirty="0"/>
              <a:t>You can turn this one type of mistake into many kinds of risky problems that we would never want to tolerate in an ATC system.  So we must avoid such problems entirely!</a:t>
            </a:r>
          </a:p>
        </p:txBody>
      </p:sp>
      <p:sp>
        <p:nvSpPr>
          <p:cNvPr id="4" name="Footer Placeholder 3">
            <a:extLst>
              <a:ext uri="{FF2B5EF4-FFF2-40B4-BE49-F238E27FC236}">
                <a16:creationId xmlns:a16="http://schemas.microsoft.com/office/drawing/2014/main" id="{66491A85-52F1-4773-8E0C-E35BCC9F49D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A8445C0-FB51-45E7-BA16-723034BC0328}"/>
              </a:ext>
            </a:extLst>
          </p:cNvPr>
          <p:cNvSpPr>
            <a:spLocks noGrp="1"/>
          </p:cNvSpPr>
          <p:nvPr>
            <p:ph type="sldNum" sz="quarter" idx="12"/>
          </p:nvPr>
        </p:nvSpPr>
        <p:spPr/>
        <p:txBody>
          <a:bodyPr/>
          <a:lstStyle/>
          <a:p>
            <a:fld id="{3C974458-8A97-4835-BF79-1FB6D7856C21}" type="slidenum">
              <a:rPr lang="en-US" smtClean="0"/>
              <a:t>11</a:t>
            </a:fld>
            <a:endParaRPr lang="en-US"/>
          </a:p>
        </p:txBody>
      </p:sp>
      <p:pic>
        <p:nvPicPr>
          <p:cNvPr id="6" name="Picture 5">
            <a:extLst>
              <a:ext uri="{FF2B5EF4-FFF2-40B4-BE49-F238E27FC236}">
                <a16:creationId xmlns:a16="http://schemas.microsoft.com/office/drawing/2014/main" id="{272663F9-2DF3-4ACF-86EA-DE258A6AC3C1}"/>
              </a:ext>
            </a:extLst>
          </p:cNvPr>
          <p:cNvPicPr>
            <a:picLocks noChangeAspect="1"/>
          </p:cNvPicPr>
          <p:nvPr/>
        </p:nvPicPr>
        <p:blipFill>
          <a:blip r:embed="rId2"/>
          <a:stretch>
            <a:fillRect/>
          </a:stretch>
        </p:blipFill>
        <p:spPr>
          <a:xfrm>
            <a:off x="9462506" y="400782"/>
            <a:ext cx="2563770" cy="2087441"/>
          </a:xfrm>
          <a:prstGeom prst="rect">
            <a:avLst/>
          </a:prstGeom>
        </p:spPr>
      </p:pic>
    </p:spTree>
    <p:extLst>
      <p:ext uri="{BB962C8B-B14F-4D97-AF65-F5344CB8AC3E}">
        <p14:creationId xmlns:p14="http://schemas.microsoft.com/office/powerpoint/2010/main" val="94005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D597DE-2C9C-4515-8099-20DA32021A54}"/>
              </a:ext>
            </a:extLst>
          </p:cNvPr>
          <p:cNvPicPr>
            <a:picLocks noChangeAspect="1"/>
          </p:cNvPicPr>
          <p:nvPr/>
        </p:nvPicPr>
        <p:blipFill>
          <a:blip r:embed="rId2"/>
          <a:stretch>
            <a:fillRect/>
          </a:stretch>
        </p:blipFill>
        <p:spPr>
          <a:xfrm>
            <a:off x="8557846" y="175847"/>
            <a:ext cx="3437792" cy="3437792"/>
          </a:xfrm>
          <a:prstGeom prst="rect">
            <a:avLst/>
          </a:prstGeom>
        </p:spPr>
      </p:pic>
      <p:sp>
        <p:nvSpPr>
          <p:cNvPr id="2" name="Title 1">
            <a:extLst>
              <a:ext uri="{FF2B5EF4-FFF2-40B4-BE49-F238E27FC236}">
                <a16:creationId xmlns:a16="http://schemas.microsoft.com/office/drawing/2014/main" id="{31DF90CF-0814-48AD-B26F-5056D3205F4F}"/>
              </a:ext>
            </a:extLst>
          </p:cNvPr>
          <p:cNvSpPr>
            <a:spLocks noGrp="1"/>
          </p:cNvSpPr>
          <p:nvPr>
            <p:ph type="title"/>
          </p:nvPr>
        </p:nvSpPr>
        <p:spPr/>
        <p:txBody>
          <a:bodyPr/>
          <a:lstStyle/>
          <a:p>
            <a:r>
              <a:rPr lang="en-US" dirty="0"/>
              <a:t>Root Issue (1)</a:t>
            </a:r>
          </a:p>
        </p:txBody>
      </p:sp>
      <p:sp>
        <p:nvSpPr>
          <p:cNvPr id="3" name="Content Placeholder 2">
            <a:extLst>
              <a:ext uri="{FF2B5EF4-FFF2-40B4-BE49-F238E27FC236}">
                <a16:creationId xmlns:a16="http://schemas.microsoft.com/office/drawing/2014/main" id="{D147227B-1EEB-4418-8F0B-FDF7ED63D13A}"/>
              </a:ext>
            </a:extLst>
          </p:cNvPr>
          <p:cNvSpPr>
            <a:spLocks noGrp="1"/>
          </p:cNvSpPr>
          <p:nvPr>
            <p:ph idx="1"/>
          </p:nvPr>
        </p:nvSpPr>
        <p:spPr>
          <a:xfrm>
            <a:off x="1024128" y="2366363"/>
            <a:ext cx="10786872" cy="4023360"/>
          </a:xfrm>
        </p:spPr>
        <p:txBody>
          <a:bodyPr/>
          <a:lstStyle/>
          <a:p>
            <a:r>
              <a:rPr lang="en-US" dirty="0"/>
              <a:t>The quality of failure sensing is limited</a:t>
            </a:r>
          </a:p>
          <a:p>
            <a:endParaRPr lang="en-US" dirty="0"/>
          </a:p>
          <a:p>
            <a:r>
              <a:rPr lang="en-US" dirty="0"/>
              <a:t>If we sense faults because of noticing timeout, we might make mistakes.  Then if we reassign the role but the “faulty” machine is really still running and was just transiently inaccessible, we have two controllers!</a:t>
            </a:r>
          </a:p>
          <a:p>
            <a:endParaRPr lang="en-US" dirty="0"/>
          </a:p>
          <a:p>
            <a:r>
              <a:rPr lang="en-US" dirty="0"/>
              <a:t>This problem is unavoidable in a distributed system, so we have to use agreement on membership, not “apparent timeout”.  The log plays this role</a:t>
            </a:r>
          </a:p>
        </p:txBody>
      </p:sp>
      <p:sp>
        <p:nvSpPr>
          <p:cNvPr id="4" name="Footer Placeholder 3">
            <a:extLst>
              <a:ext uri="{FF2B5EF4-FFF2-40B4-BE49-F238E27FC236}">
                <a16:creationId xmlns:a16="http://schemas.microsoft.com/office/drawing/2014/main" id="{FAB92C10-4555-4193-B9D3-675B91F4BA0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625A37C-9469-48BE-BA05-7ACC9BCF4350}"/>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48204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BE47-7758-417C-A92D-338DFE235D00}"/>
              </a:ext>
            </a:extLst>
          </p:cNvPr>
          <p:cNvSpPr>
            <a:spLocks noGrp="1"/>
          </p:cNvSpPr>
          <p:nvPr>
            <p:ph type="title"/>
          </p:nvPr>
        </p:nvSpPr>
        <p:spPr/>
        <p:txBody>
          <a:bodyPr/>
          <a:lstStyle/>
          <a:p>
            <a:r>
              <a:rPr lang="en-US" dirty="0"/>
              <a:t>Root ISSUE (2)</a:t>
            </a:r>
          </a:p>
        </p:txBody>
      </p:sp>
      <p:sp>
        <p:nvSpPr>
          <p:cNvPr id="3" name="Content Placeholder 2">
            <a:extLst>
              <a:ext uri="{FF2B5EF4-FFF2-40B4-BE49-F238E27FC236}">
                <a16:creationId xmlns:a16="http://schemas.microsoft.com/office/drawing/2014/main" id="{79AFA3D6-C54A-4B62-984B-18010B9B855F}"/>
              </a:ext>
            </a:extLst>
          </p:cNvPr>
          <p:cNvSpPr>
            <a:spLocks noGrp="1"/>
          </p:cNvSpPr>
          <p:nvPr>
            <p:ph idx="1"/>
          </p:nvPr>
        </p:nvSpPr>
        <p:spPr/>
        <p:txBody>
          <a:bodyPr/>
          <a:lstStyle/>
          <a:p>
            <a:r>
              <a:rPr lang="en-US" dirty="0"/>
              <a:t>In many systems two or more programs can try to write to the same file at the same time, or to create the same file.</a:t>
            </a:r>
          </a:p>
          <a:p>
            <a:endParaRPr lang="en-US" dirty="0"/>
          </a:p>
          <a:p>
            <a:r>
              <a:rPr lang="en-US" dirty="0"/>
              <a:t>In such situations the normal Linux file system will work correctly if the programs and the files are all on </a:t>
            </a:r>
            <a:r>
              <a:rPr lang="en-US" i="1" dirty="0"/>
              <a:t>one machine</a:t>
            </a:r>
            <a:r>
              <a:rPr lang="en-US" dirty="0"/>
              <a:t>.  Writes to the local file system won’t interfere.</a:t>
            </a:r>
          </a:p>
          <a:p>
            <a:endParaRPr lang="en-US" dirty="0"/>
          </a:p>
          <a:p>
            <a:r>
              <a:rPr lang="en-US" dirty="0"/>
              <a:t>But in distributed systems, using global file systems, we lack this property!</a:t>
            </a:r>
          </a:p>
        </p:txBody>
      </p:sp>
      <p:sp>
        <p:nvSpPr>
          <p:cNvPr id="4" name="Footer Placeholder 3">
            <a:extLst>
              <a:ext uri="{FF2B5EF4-FFF2-40B4-BE49-F238E27FC236}">
                <a16:creationId xmlns:a16="http://schemas.microsoft.com/office/drawing/2014/main" id="{21AECE6E-5C33-4002-8553-4B0EEE3A99D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D00C8B1-946C-4708-B305-3BA2ED250329}"/>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8" name="Picture 7">
            <a:extLst>
              <a:ext uri="{FF2B5EF4-FFF2-40B4-BE49-F238E27FC236}">
                <a16:creationId xmlns:a16="http://schemas.microsoft.com/office/drawing/2014/main" id="{FF1F24F4-9E67-40B5-A049-3C3272137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4793" y="200025"/>
            <a:ext cx="1884807" cy="1884807"/>
          </a:xfrm>
          <a:prstGeom prst="rect">
            <a:avLst/>
          </a:prstGeom>
        </p:spPr>
      </p:pic>
    </p:spTree>
    <p:extLst>
      <p:ext uri="{BB962C8B-B14F-4D97-AF65-F5344CB8AC3E}">
        <p14:creationId xmlns:p14="http://schemas.microsoft.com/office/powerpoint/2010/main" val="299387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EB44-64E1-43C6-A82F-B083612F80CE}"/>
              </a:ext>
            </a:extLst>
          </p:cNvPr>
          <p:cNvSpPr>
            <a:spLocks noGrp="1"/>
          </p:cNvSpPr>
          <p:nvPr>
            <p:ph type="title"/>
          </p:nvPr>
        </p:nvSpPr>
        <p:spPr/>
        <p:txBody>
          <a:bodyPr/>
          <a:lstStyle/>
          <a:p>
            <a:r>
              <a:rPr lang="en-US" dirty="0"/>
              <a:t>How does a </a:t>
            </a:r>
            <a:r>
              <a:rPr lang="en-US" i="1" dirty="0"/>
              <a:t>consistent</a:t>
            </a:r>
            <a:r>
              <a:rPr lang="en-US" dirty="0"/>
              <a:t> log solve this?</a:t>
            </a:r>
          </a:p>
        </p:txBody>
      </p:sp>
      <p:sp>
        <p:nvSpPr>
          <p:cNvPr id="3" name="Content Placeholder 2">
            <a:extLst>
              <a:ext uri="{FF2B5EF4-FFF2-40B4-BE49-F238E27FC236}">
                <a16:creationId xmlns:a16="http://schemas.microsoft.com/office/drawing/2014/main" id="{31383D14-F2E0-4DE4-B79E-6A34933272DC}"/>
              </a:ext>
            </a:extLst>
          </p:cNvPr>
          <p:cNvSpPr>
            <a:spLocks noGrp="1"/>
          </p:cNvSpPr>
          <p:nvPr>
            <p:ph idx="1"/>
          </p:nvPr>
        </p:nvSpPr>
        <p:spPr/>
        <p:txBody>
          <a:bodyPr>
            <a:normAutofit/>
          </a:bodyPr>
          <a:lstStyle/>
          <a:p>
            <a:r>
              <a:rPr lang="en-US" dirty="0"/>
              <a:t>If you trust the log, just read log records from top to bottom you get an unambiguous way to track membership.  </a:t>
            </a:r>
            <a:br>
              <a:rPr lang="en-US" dirty="0"/>
            </a:br>
            <a:br>
              <a:rPr lang="en-US" dirty="0"/>
            </a:br>
            <a:r>
              <a:rPr lang="en-US" dirty="0"/>
              <a:t>Even if a logged record is “wrong”, e.g. “node 6 has crashed” but it hasn’t, we are </a:t>
            </a:r>
            <a:r>
              <a:rPr lang="en-US" i="1" dirty="0"/>
              <a:t>forced</a:t>
            </a:r>
            <a:r>
              <a:rPr lang="en-US" dirty="0"/>
              <a:t> to agree to use that record.</a:t>
            </a:r>
          </a:p>
          <a:p>
            <a:endParaRPr lang="en-US" dirty="0"/>
          </a:p>
          <a:p>
            <a:r>
              <a:rPr lang="en-US" dirty="0"/>
              <a:t>Equivalent mechanisms exist in systems like Derecho (self-managed </a:t>
            </a:r>
            <a:r>
              <a:rPr lang="en-US" dirty="0" err="1"/>
              <a:t>Paxos</a:t>
            </a:r>
            <a:r>
              <a:rPr lang="en-US" dirty="0"/>
              <a:t>).</a:t>
            </a:r>
          </a:p>
          <a:p>
            <a:endParaRPr lang="en-US" dirty="0"/>
          </a:p>
        </p:txBody>
      </p:sp>
      <p:sp>
        <p:nvSpPr>
          <p:cNvPr id="4" name="Footer Placeholder 3">
            <a:extLst>
              <a:ext uri="{FF2B5EF4-FFF2-40B4-BE49-F238E27FC236}">
                <a16:creationId xmlns:a16="http://schemas.microsoft.com/office/drawing/2014/main" id="{1690EC50-26ED-41E7-AAE5-FB215DA2C3E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CEB513B-1123-4D09-860B-48F723E97D9A}"/>
              </a:ext>
            </a:extLst>
          </p:cNvPr>
          <p:cNvSpPr>
            <a:spLocks noGrp="1"/>
          </p:cNvSpPr>
          <p:nvPr>
            <p:ph type="sldNum" sz="quarter" idx="12"/>
          </p:nvPr>
        </p:nvSpPr>
        <p:spPr/>
        <p:txBody>
          <a:bodyPr/>
          <a:lstStyle/>
          <a:p>
            <a:fld id="{3C974458-8A97-4835-BF79-1FB6D7856C21}" type="slidenum">
              <a:rPr lang="en-US" smtClean="0"/>
              <a:t>14</a:t>
            </a:fld>
            <a:endParaRPr lang="en-US"/>
          </a:p>
        </p:txBody>
      </p:sp>
      <p:sp>
        <p:nvSpPr>
          <p:cNvPr id="6" name="TextBox 5">
            <a:extLst>
              <a:ext uri="{FF2B5EF4-FFF2-40B4-BE49-F238E27FC236}">
                <a16:creationId xmlns:a16="http://schemas.microsoft.com/office/drawing/2014/main" id="{113AD19F-2EAB-433F-8DDA-EDE19C2A2508}"/>
              </a:ext>
            </a:extLst>
          </p:cNvPr>
          <p:cNvSpPr txBox="1"/>
          <p:nvPr/>
        </p:nvSpPr>
        <p:spPr>
          <a:xfrm>
            <a:off x="1292470" y="3201046"/>
            <a:ext cx="9727215" cy="1569660"/>
          </a:xfrm>
          <a:prstGeom prst="rect">
            <a:avLst/>
          </a:prstGeom>
          <a:solidFill>
            <a:srgbClr val="FFC000"/>
          </a:solidFill>
          <a:ln w="57150">
            <a:solidFill>
              <a:srgbClr val="C00000"/>
            </a:solidFill>
          </a:ln>
        </p:spPr>
        <p:txBody>
          <a:bodyPr wrap="none" rtlCol="0">
            <a:spAutoFit/>
          </a:bodyPr>
          <a:lstStyle/>
          <a:p>
            <a:pPr algn="ctr"/>
            <a:r>
              <a:rPr lang="en-US" sz="3200" b="1" dirty="0"/>
              <a:t>In effect, membership is managed in a consistent way.  </a:t>
            </a:r>
            <a:br>
              <a:rPr lang="en-US" sz="3200" b="1" dirty="0"/>
            </a:br>
            <a:r>
              <a:rPr lang="en-US" sz="3200" b="1" dirty="0"/>
              <a:t>But this works </a:t>
            </a:r>
            <a:r>
              <a:rPr lang="en-US" sz="3200" b="1" i="1" dirty="0"/>
              <a:t>only if we can trust the log  </a:t>
            </a:r>
            <a:br>
              <a:rPr lang="en-US" sz="3200" b="1" i="1" dirty="0"/>
            </a:br>
            <a:r>
              <a:rPr lang="en-US" sz="3200" b="1" i="1" dirty="0"/>
              <a:t>And that in turn depends on the file system!</a:t>
            </a:r>
            <a:endParaRPr lang="en-US" sz="3200" b="1" dirty="0"/>
          </a:p>
        </p:txBody>
      </p:sp>
    </p:spTree>
    <p:extLst>
      <p:ext uri="{BB962C8B-B14F-4D97-AF65-F5344CB8AC3E}">
        <p14:creationId xmlns:p14="http://schemas.microsoft.com/office/powerpoint/2010/main" val="17643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2617-6616-4302-B3AD-F4D95A703D16}"/>
              </a:ext>
            </a:extLst>
          </p:cNvPr>
          <p:cNvSpPr>
            <a:spLocks noGrp="1"/>
          </p:cNvSpPr>
          <p:nvPr>
            <p:ph type="title"/>
          </p:nvPr>
        </p:nvSpPr>
        <p:spPr/>
        <p:txBody>
          <a:bodyPr/>
          <a:lstStyle/>
          <a:p>
            <a:r>
              <a:rPr lang="en-US" dirty="0"/>
              <a:t>With S3 or GFS we </a:t>
            </a:r>
            <a:r>
              <a:rPr lang="en-US" i="1" dirty="0"/>
              <a:t>cannot trust a log!</a:t>
            </a:r>
            <a:endParaRPr lang="en-US" dirty="0"/>
          </a:p>
        </p:txBody>
      </p:sp>
      <p:sp>
        <p:nvSpPr>
          <p:cNvPr id="3" name="Content Placeholder 2">
            <a:extLst>
              <a:ext uri="{FF2B5EF4-FFF2-40B4-BE49-F238E27FC236}">
                <a16:creationId xmlns:a16="http://schemas.microsoft.com/office/drawing/2014/main" id="{B2521785-9D96-4953-A99B-AF91A7B3C9E2}"/>
              </a:ext>
            </a:extLst>
          </p:cNvPr>
          <p:cNvSpPr>
            <a:spLocks noGrp="1"/>
          </p:cNvSpPr>
          <p:nvPr>
            <p:ph idx="1"/>
          </p:nvPr>
        </p:nvSpPr>
        <p:spPr/>
        <p:txBody>
          <a:bodyPr>
            <a:normAutofit lnSpcReduction="10000"/>
          </a:bodyPr>
          <a:lstStyle/>
          <a:p>
            <a:r>
              <a:rPr lang="en-US" dirty="0"/>
              <a:t>These file systems don’t guarantee consistency!</a:t>
            </a:r>
          </a:p>
          <a:p>
            <a:endParaRPr lang="en-US" dirty="0"/>
          </a:p>
          <a:p>
            <a:r>
              <a:rPr lang="en-US" dirty="0"/>
              <a:t>They are unsafe with </a:t>
            </a:r>
            <a:r>
              <a:rPr lang="en-US" i="1" dirty="0"/>
              <a:t>concurrent writes. C</a:t>
            </a:r>
            <a:r>
              <a:rPr lang="en-US" dirty="0"/>
              <a:t>oncurrent log appends could </a:t>
            </a:r>
          </a:p>
          <a:p>
            <a:pPr>
              <a:buFont typeface="Wingdings" panose="05000000000000000000" pitchFamily="2" charset="2"/>
              <a:buChar char="Ø"/>
            </a:pPr>
            <a:r>
              <a:rPr lang="en-US" dirty="0"/>
              <a:t>  Overwrite one-another, so one is lost</a:t>
            </a:r>
          </a:p>
          <a:p>
            <a:pPr>
              <a:buFont typeface="Wingdings" panose="05000000000000000000" pitchFamily="2" charset="2"/>
              <a:buChar char="Ø"/>
            </a:pPr>
            <a:r>
              <a:rPr lang="en-US" dirty="0"/>
              <a:t>  Be briefly perceived out of order, or some machine might glimpse a</a:t>
            </a:r>
            <a:br>
              <a:rPr lang="en-US" dirty="0"/>
            </a:br>
            <a:r>
              <a:rPr lang="en-US" dirty="0"/>
              <a:t>    written record that will then be erased a moment later and overwritten</a:t>
            </a:r>
          </a:p>
          <a:p>
            <a:pPr>
              <a:buFont typeface="Wingdings" panose="05000000000000000000" pitchFamily="2" charset="2"/>
              <a:buChar char="Ø"/>
            </a:pPr>
            <a:r>
              <a:rPr lang="en-US" dirty="0"/>
              <a:t>  Sometimes we can even have two conflicting versions that linger for</a:t>
            </a:r>
            <a:br>
              <a:rPr lang="en-US" dirty="0"/>
            </a:br>
            <a:r>
              <a:rPr lang="en-US" dirty="0"/>
              <a:t>    extended periods.</a:t>
            </a:r>
          </a:p>
        </p:txBody>
      </p:sp>
      <p:sp>
        <p:nvSpPr>
          <p:cNvPr id="4" name="Footer Placeholder 3">
            <a:extLst>
              <a:ext uri="{FF2B5EF4-FFF2-40B4-BE49-F238E27FC236}">
                <a16:creationId xmlns:a16="http://schemas.microsoft.com/office/drawing/2014/main" id="{496C92A9-883E-4DFD-86B8-68FA1F05F52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C0B39B7-46B2-486D-9744-747A52AB3CD1}"/>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414234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3C89-AA6D-4C84-9C1F-DBEB7FEE30CB}"/>
              </a:ext>
            </a:extLst>
          </p:cNvPr>
          <p:cNvSpPr>
            <a:spLocks noGrp="1"/>
          </p:cNvSpPr>
          <p:nvPr>
            <p:ph type="title"/>
          </p:nvPr>
        </p:nvSpPr>
        <p:spPr/>
        <p:txBody>
          <a:bodyPr/>
          <a:lstStyle/>
          <a:p>
            <a:r>
              <a:rPr lang="en-US" b="1" i="1" dirty="0">
                <a:solidFill>
                  <a:srgbClr val="C00000"/>
                </a:solidFill>
              </a:rPr>
              <a:t>Exactly</a:t>
            </a:r>
            <a:r>
              <a:rPr lang="en-US" b="1" dirty="0">
                <a:solidFill>
                  <a:srgbClr val="C00000"/>
                </a:solidFill>
              </a:rPr>
              <a:t>  what goes wrong?  </a:t>
            </a:r>
            <a:endParaRPr lang="en-US" b="1" i="1" dirty="0">
              <a:solidFill>
                <a:srgbClr val="C00000"/>
              </a:solidFill>
            </a:endParaRPr>
          </a:p>
        </p:txBody>
      </p:sp>
      <p:sp>
        <p:nvSpPr>
          <p:cNvPr id="8" name="Text Placeholder 7">
            <a:extLst>
              <a:ext uri="{FF2B5EF4-FFF2-40B4-BE49-F238E27FC236}">
                <a16:creationId xmlns:a16="http://schemas.microsoft.com/office/drawing/2014/main" id="{F3FBF356-8D23-49F7-85E1-5A7FA25CD45D}"/>
              </a:ext>
            </a:extLst>
          </p:cNvPr>
          <p:cNvSpPr>
            <a:spLocks noGrp="1"/>
          </p:cNvSpPr>
          <p:nvPr>
            <p:ph type="body" idx="1"/>
          </p:nvPr>
        </p:nvSpPr>
        <p:spPr>
          <a:xfrm>
            <a:off x="812248" y="2114830"/>
            <a:ext cx="4754880" cy="822960"/>
          </a:xfrm>
          <a:solidFill>
            <a:schemeClr val="accent1">
              <a:lumMod val="20000"/>
              <a:lumOff val="80000"/>
            </a:schemeClr>
          </a:solidFill>
          <a:ln>
            <a:solidFill>
              <a:srgbClr val="C00000"/>
            </a:solidFill>
          </a:ln>
        </p:spPr>
        <p:txBody>
          <a:bodyPr/>
          <a:lstStyle/>
          <a:p>
            <a:r>
              <a:rPr lang="en-US" dirty="0">
                <a:solidFill>
                  <a:schemeClr val="accent5"/>
                </a:solidFill>
              </a:rPr>
              <a:t>“</a:t>
            </a:r>
            <a:r>
              <a:rPr lang="en-US" b="1" dirty="0">
                <a:solidFill>
                  <a:schemeClr val="accent5"/>
                </a:solidFill>
              </a:rPr>
              <a:t>Append-only log” behavior</a:t>
            </a:r>
          </a:p>
        </p:txBody>
      </p:sp>
      <p:sp>
        <p:nvSpPr>
          <p:cNvPr id="9" name="Content Placeholder 8">
            <a:extLst>
              <a:ext uri="{FF2B5EF4-FFF2-40B4-BE49-F238E27FC236}">
                <a16:creationId xmlns:a16="http://schemas.microsoft.com/office/drawing/2014/main" id="{6A6952BD-C0B2-4CB5-93EF-C2148F51C692}"/>
              </a:ext>
            </a:extLst>
          </p:cNvPr>
          <p:cNvSpPr>
            <a:spLocks noGrp="1"/>
          </p:cNvSpPr>
          <p:nvPr>
            <p:ph sz="half" idx="2"/>
          </p:nvPr>
        </p:nvSpPr>
        <p:spPr>
          <a:xfrm>
            <a:off x="812248" y="2967788"/>
            <a:ext cx="4754880" cy="3341572"/>
          </a:xfrm>
          <a:ln>
            <a:solidFill>
              <a:srgbClr val="C00000"/>
            </a:solidFill>
          </a:ln>
        </p:spPr>
        <p:txBody>
          <a:bodyPr/>
          <a:lstStyle/>
          <a:p>
            <a:pPr marL="457200" indent="-457200">
              <a:buFont typeface="+mj-lt"/>
              <a:buAutoNum type="arabicPeriod"/>
            </a:pPr>
            <a:r>
              <a:rPr lang="en-US" dirty="0"/>
              <a:t>Machines A, B and C are running</a:t>
            </a:r>
          </a:p>
          <a:p>
            <a:pPr marL="0" indent="0">
              <a:buNone/>
            </a:pPr>
            <a:r>
              <a:rPr lang="en-US" dirty="0">
                <a:solidFill>
                  <a:srgbClr val="1CADE4"/>
                </a:solidFill>
              </a:rPr>
              <a:t>2-a.   </a:t>
            </a:r>
            <a:r>
              <a:rPr lang="en-US" dirty="0"/>
              <a:t>Machine D is launched</a:t>
            </a:r>
          </a:p>
          <a:p>
            <a:pPr marL="0" indent="0">
              <a:buNone/>
            </a:pPr>
            <a:r>
              <a:rPr lang="en-US" dirty="0">
                <a:solidFill>
                  <a:srgbClr val="1CADE4"/>
                </a:solidFill>
              </a:rPr>
              <a:t>2-b.   </a:t>
            </a:r>
            <a:r>
              <a:rPr lang="en-US" dirty="0"/>
              <a:t>Concurrently, B thinks A crashed.</a:t>
            </a:r>
          </a:p>
          <a:p>
            <a:pPr marL="457200" indent="-457200">
              <a:buFont typeface="+mj-lt"/>
              <a:buAutoNum type="arabicPeriod" startAt="3"/>
            </a:pPr>
            <a:r>
              <a:rPr lang="en-US" b="1" dirty="0">
                <a:solidFill>
                  <a:srgbClr val="FF0000"/>
                </a:solidFill>
              </a:rPr>
              <a:t>2-b is overwritten by 2-a</a:t>
            </a:r>
          </a:p>
          <a:p>
            <a:pPr marL="457200" indent="-457200">
              <a:buFont typeface="+mj-lt"/>
              <a:buAutoNum type="arabicPeriod" startAt="3"/>
            </a:pPr>
            <a:r>
              <a:rPr lang="en-US" dirty="0"/>
              <a:t>A turns out to be fine, after all.</a:t>
            </a:r>
          </a:p>
        </p:txBody>
      </p:sp>
      <p:sp>
        <p:nvSpPr>
          <p:cNvPr id="10" name="Text Placeholder 9">
            <a:extLst>
              <a:ext uri="{FF2B5EF4-FFF2-40B4-BE49-F238E27FC236}">
                <a16:creationId xmlns:a16="http://schemas.microsoft.com/office/drawing/2014/main" id="{45A906B3-2F3E-4BED-A8EE-26E05789DA67}"/>
              </a:ext>
            </a:extLst>
          </p:cNvPr>
          <p:cNvSpPr>
            <a:spLocks noGrp="1"/>
          </p:cNvSpPr>
          <p:nvPr>
            <p:ph type="body" sz="quarter" idx="3"/>
          </p:nvPr>
        </p:nvSpPr>
        <p:spPr>
          <a:solidFill>
            <a:schemeClr val="accent1">
              <a:lumMod val="20000"/>
              <a:lumOff val="80000"/>
            </a:schemeClr>
          </a:solidFill>
          <a:ln>
            <a:solidFill>
              <a:srgbClr val="C00000"/>
            </a:solidFill>
          </a:ln>
        </p:spPr>
        <p:txBody>
          <a:bodyPr/>
          <a:lstStyle/>
          <a:p>
            <a:r>
              <a:rPr lang="en-US" b="1" dirty="0">
                <a:solidFill>
                  <a:schemeClr val="accent5"/>
                </a:solidFill>
              </a:rPr>
              <a:t>In our application using it</a:t>
            </a:r>
          </a:p>
        </p:txBody>
      </p:sp>
      <p:sp>
        <p:nvSpPr>
          <p:cNvPr id="11" name="Content Placeholder 10">
            <a:extLst>
              <a:ext uri="{FF2B5EF4-FFF2-40B4-BE49-F238E27FC236}">
                <a16:creationId xmlns:a16="http://schemas.microsoft.com/office/drawing/2014/main" id="{471C4DCE-FD72-4F4D-A48C-9DD0A99C828C}"/>
              </a:ext>
            </a:extLst>
          </p:cNvPr>
          <p:cNvSpPr>
            <a:spLocks noGrp="1"/>
          </p:cNvSpPr>
          <p:nvPr>
            <p:ph sz="quarter" idx="4"/>
          </p:nvPr>
        </p:nvSpPr>
        <p:spPr>
          <a:ln>
            <a:solidFill>
              <a:srgbClr val="C00000"/>
            </a:solidFill>
          </a:ln>
        </p:spPr>
        <p:txBody>
          <a:bodyPr/>
          <a:lstStyle/>
          <a:p>
            <a:r>
              <a:rPr lang="en-US" dirty="0"/>
              <a:t>A is selected to be the primary controller for runway 7.  C is assigned as backup.</a:t>
            </a:r>
          </a:p>
          <a:p>
            <a:r>
              <a:rPr lang="en-US" dirty="0"/>
              <a:t>C notices 2-b, and takes over.  But A wasn’t really crashed – B was wrong!</a:t>
            </a:r>
          </a:p>
          <a:p>
            <a:r>
              <a:rPr lang="en-US" b="1" i="1" dirty="0">
                <a:solidFill>
                  <a:srgbClr val="FF0000"/>
                </a:solidFill>
              </a:rPr>
              <a:t>Log entry 2-b is gone.  A keeps running.</a:t>
            </a:r>
          </a:p>
          <a:p>
            <a:r>
              <a:rPr lang="en-US" dirty="0"/>
              <a:t>Now we have A and C both in the “control runway 7 role” – a split brain!</a:t>
            </a:r>
          </a:p>
        </p:txBody>
      </p:sp>
      <p:sp>
        <p:nvSpPr>
          <p:cNvPr id="4" name="Footer Placeholder 3">
            <a:extLst>
              <a:ext uri="{FF2B5EF4-FFF2-40B4-BE49-F238E27FC236}">
                <a16:creationId xmlns:a16="http://schemas.microsoft.com/office/drawing/2014/main" id="{4318D829-8C96-4060-BC9C-0AB4EDAF71B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65E76A2-5DE9-40E6-8A04-ABDE0B68EC29}"/>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12" name="Picture 11">
            <a:extLst>
              <a:ext uri="{FF2B5EF4-FFF2-40B4-BE49-F238E27FC236}">
                <a16:creationId xmlns:a16="http://schemas.microsoft.com/office/drawing/2014/main" id="{BB060A28-7752-427C-95D8-0BC0534C9E74}"/>
              </a:ext>
            </a:extLst>
          </p:cNvPr>
          <p:cNvPicPr>
            <a:picLocks noChangeAspect="1"/>
          </p:cNvPicPr>
          <p:nvPr/>
        </p:nvPicPr>
        <p:blipFill>
          <a:blip r:embed="rId2"/>
          <a:stretch>
            <a:fillRect/>
          </a:stretch>
        </p:blipFill>
        <p:spPr>
          <a:xfrm>
            <a:off x="10779369" y="3932258"/>
            <a:ext cx="1412631" cy="1412631"/>
          </a:xfrm>
          <a:prstGeom prst="rect">
            <a:avLst/>
          </a:prstGeom>
        </p:spPr>
      </p:pic>
    </p:spTree>
    <p:extLst>
      <p:ext uri="{BB962C8B-B14F-4D97-AF65-F5344CB8AC3E}">
        <p14:creationId xmlns:p14="http://schemas.microsoft.com/office/powerpoint/2010/main" val="75050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576095-C084-4EA5-977C-0AA70E4EB861}"/>
              </a:ext>
            </a:extLst>
          </p:cNvPr>
          <p:cNvSpPr>
            <a:spLocks noGrp="1"/>
          </p:cNvSpPr>
          <p:nvPr>
            <p:ph type="title"/>
          </p:nvPr>
        </p:nvSpPr>
        <p:spPr/>
        <p:txBody>
          <a:bodyPr/>
          <a:lstStyle/>
          <a:p>
            <a:r>
              <a:rPr lang="en-US" dirty="0"/>
              <a:t>Why can’t we just fix the bug?</a:t>
            </a:r>
          </a:p>
        </p:txBody>
      </p:sp>
      <p:sp>
        <p:nvSpPr>
          <p:cNvPr id="10" name="Content Placeholder 9">
            <a:extLst>
              <a:ext uri="{FF2B5EF4-FFF2-40B4-BE49-F238E27FC236}">
                <a16:creationId xmlns:a16="http://schemas.microsoft.com/office/drawing/2014/main" id="{12C09710-6DA7-48F5-B231-4981FAF4A89C}"/>
              </a:ext>
            </a:extLst>
          </p:cNvPr>
          <p:cNvSpPr>
            <a:spLocks noGrp="1"/>
          </p:cNvSpPr>
          <p:nvPr>
            <p:ph idx="1"/>
          </p:nvPr>
        </p:nvSpPr>
        <p:spPr/>
        <p:txBody>
          <a:bodyPr>
            <a:normAutofit/>
          </a:bodyPr>
          <a:lstStyle/>
          <a:p>
            <a:r>
              <a:rPr lang="en-US" dirty="0"/>
              <a:t>First, be aware that S3 and GFS and similar systems </a:t>
            </a:r>
            <a:r>
              <a:rPr lang="en-US" i="1" u="sng" dirty="0"/>
              <a:t>are perfectly fine for object storage by a single, non-concurrent writer.</a:t>
            </a:r>
          </a:p>
          <a:p>
            <a:pPr>
              <a:buFont typeface="Wingdings" panose="05000000000000000000" pitchFamily="2" charset="2"/>
              <a:buChar char="Ø"/>
            </a:pPr>
            <a:r>
              <a:rPr lang="en-US" dirty="0"/>
              <a:t>  If nervous, take one more step and add a “self-certifying signature”</a:t>
            </a:r>
          </a:p>
          <a:p>
            <a:pPr>
              <a:buFont typeface="Wingdings" panose="05000000000000000000" pitchFamily="2" charset="2"/>
              <a:buChar char="Ø"/>
            </a:pPr>
            <a:r>
              <a:rPr lang="en-US" dirty="0"/>
              <a:t>  SHA3 hash codes are common for this, very secure and robust.  But there</a:t>
            </a:r>
            <a:br>
              <a:rPr lang="en-US" dirty="0"/>
            </a:br>
            <a:r>
              <a:rPr lang="en-US" dirty="0"/>
              <a:t>    are many options, even simple parity codes can help.</a:t>
            </a:r>
          </a:p>
          <a:p>
            <a:pPr marL="0" indent="0">
              <a:buNone/>
            </a:pPr>
            <a:endParaRPr lang="en-US" dirty="0"/>
          </a:p>
          <a:p>
            <a:pPr marL="0" indent="0">
              <a:buNone/>
            </a:pPr>
            <a:r>
              <a:rPr lang="en-US" dirty="0"/>
              <a:t>The reason that they don’t handle concurrent writes well is that the required protocol is slower than the current weak consistency model.</a:t>
            </a:r>
          </a:p>
        </p:txBody>
      </p:sp>
      <p:sp>
        <p:nvSpPr>
          <p:cNvPr id="7" name="Footer Placeholder 6">
            <a:extLst>
              <a:ext uri="{FF2B5EF4-FFF2-40B4-BE49-F238E27FC236}">
                <a16:creationId xmlns:a16="http://schemas.microsoft.com/office/drawing/2014/main" id="{B66CE97F-5BD0-459B-95C7-267F69A7E101}"/>
              </a:ext>
            </a:extLst>
          </p:cNvPr>
          <p:cNvSpPr>
            <a:spLocks noGrp="1"/>
          </p:cNvSpPr>
          <p:nvPr>
            <p:ph type="ftr" sz="quarter" idx="11"/>
          </p:nvPr>
        </p:nvSpPr>
        <p:spPr/>
        <p:txBody>
          <a:bodyPr/>
          <a:lstStyle/>
          <a:p>
            <a:r>
              <a:rPr lang="en-US"/>
              <a:t>http://www.cs.cornell.edu/courses/cs5412/2018sp</a:t>
            </a:r>
          </a:p>
        </p:txBody>
      </p:sp>
      <p:sp>
        <p:nvSpPr>
          <p:cNvPr id="8" name="Slide Number Placeholder 7">
            <a:extLst>
              <a:ext uri="{FF2B5EF4-FFF2-40B4-BE49-F238E27FC236}">
                <a16:creationId xmlns:a16="http://schemas.microsoft.com/office/drawing/2014/main" id="{2B4F144A-0388-4FBC-949D-0861D7173678}"/>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61402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FE17-A63C-43D0-817B-3F6A40707E3D}"/>
              </a:ext>
            </a:extLst>
          </p:cNvPr>
          <p:cNvSpPr>
            <a:spLocks noGrp="1"/>
          </p:cNvSpPr>
          <p:nvPr>
            <p:ph type="title"/>
          </p:nvPr>
        </p:nvSpPr>
        <p:spPr/>
        <p:txBody>
          <a:bodyPr/>
          <a:lstStyle/>
          <a:p>
            <a:r>
              <a:rPr lang="en-US" dirty="0"/>
              <a:t>Zookeeper: A Solution for this issue</a:t>
            </a:r>
          </a:p>
        </p:txBody>
      </p:sp>
      <p:sp>
        <p:nvSpPr>
          <p:cNvPr id="3" name="Content Placeholder 2">
            <a:extLst>
              <a:ext uri="{FF2B5EF4-FFF2-40B4-BE49-F238E27FC236}">
                <a16:creationId xmlns:a16="http://schemas.microsoft.com/office/drawing/2014/main" id="{7F849E35-82DD-4D18-9287-F28656B8897C}"/>
              </a:ext>
            </a:extLst>
          </p:cNvPr>
          <p:cNvSpPr>
            <a:spLocks noGrp="1"/>
          </p:cNvSpPr>
          <p:nvPr>
            <p:ph idx="1"/>
          </p:nvPr>
        </p:nvSpPr>
        <p:spPr/>
        <p:txBody>
          <a:bodyPr>
            <a:normAutofit fontScale="92500"/>
          </a:bodyPr>
          <a:lstStyle/>
          <a:p>
            <a:r>
              <a:rPr lang="en-US" dirty="0"/>
              <a:t>The need in many systems is for a place to store configuration, parameters, lists of which machines are running, which nodes are “primary” or “backup”, etc.</a:t>
            </a:r>
          </a:p>
          <a:p>
            <a:endParaRPr lang="en-US" dirty="0"/>
          </a:p>
          <a:p>
            <a:r>
              <a:rPr lang="en-US" dirty="0"/>
              <a:t>We desire a file system interface, but “strong, fault-tolerant semantics”</a:t>
            </a:r>
          </a:p>
          <a:p>
            <a:endParaRPr lang="en-US" dirty="0"/>
          </a:p>
          <a:p>
            <a:r>
              <a:rPr lang="en-US" dirty="0"/>
              <a:t>Zookeeper is widely used in this role.  Stronger guarantees than GFS.</a:t>
            </a:r>
          </a:p>
          <a:p>
            <a:pPr>
              <a:buFont typeface="Wingdings" panose="05000000000000000000" pitchFamily="2" charset="2"/>
              <a:buChar char="Ø"/>
            </a:pPr>
            <a:r>
              <a:rPr lang="en-US" dirty="0"/>
              <a:t>  Data lives in (small) files.  </a:t>
            </a:r>
            <a:r>
              <a:rPr lang="en-US" b="1" i="1" u="sng" dirty="0"/>
              <a:t>Zookeeper is quite slow and not very scalable.</a:t>
            </a:r>
          </a:p>
          <a:p>
            <a:pPr>
              <a:buFont typeface="Wingdings" panose="05000000000000000000" pitchFamily="2" charset="2"/>
              <a:buChar char="Ø"/>
            </a:pPr>
            <a:r>
              <a:rPr lang="en-US" dirty="0"/>
              <a:t>  But even so, it is useful for many purposes.  Even locking, synchronization.</a:t>
            </a:r>
          </a:p>
        </p:txBody>
      </p:sp>
      <p:sp>
        <p:nvSpPr>
          <p:cNvPr id="4" name="Footer Placeholder 3">
            <a:extLst>
              <a:ext uri="{FF2B5EF4-FFF2-40B4-BE49-F238E27FC236}">
                <a16:creationId xmlns:a16="http://schemas.microsoft.com/office/drawing/2014/main" id="{FBD69CE1-D1B8-45EE-836E-75EEF358E7E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E83D237-4109-40BA-928F-09C4A36D6935}"/>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90821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A1CA-2C35-4B43-A2E2-0A1EC19B9BC7}"/>
              </a:ext>
            </a:extLst>
          </p:cNvPr>
          <p:cNvSpPr>
            <a:spLocks noGrp="1"/>
          </p:cNvSpPr>
          <p:nvPr>
            <p:ph type="title"/>
          </p:nvPr>
        </p:nvSpPr>
        <p:spPr/>
        <p:txBody>
          <a:bodyPr/>
          <a:lstStyle/>
          <a:p>
            <a:r>
              <a:rPr lang="en-US" dirty="0"/>
              <a:t>Should I use Zookeeper for everything?</a:t>
            </a:r>
          </a:p>
        </p:txBody>
      </p:sp>
      <p:sp>
        <p:nvSpPr>
          <p:cNvPr id="3" name="Content Placeholder 2">
            <a:extLst>
              <a:ext uri="{FF2B5EF4-FFF2-40B4-BE49-F238E27FC236}">
                <a16:creationId xmlns:a16="http://schemas.microsoft.com/office/drawing/2014/main" id="{194978F1-1615-472B-9CC0-06F93C07C7D9}"/>
              </a:ext>
            </a:extLst>
          </p:cNvPr>
          <p:cNvSpPr>
            <a:spLocks noGrp="1"/>
          </p:cNvSpPr>
          <p:nvPr>
            <p:ph idx="1"/>
          </p:nvPr>
        </p:nvSpPr>
        <p:spPr>
          <a:xfrm>
            <a:off x="1024128" y="2690446"/>
            <a:ext cx="10786872" cy="3618914"/>
          </a:xfrm>
        </p:spPr>
        <p:txBody>
          <a:bodyPr>
            <a:normAutofit lnSpcReduction="10000"/>
          </a:bodyPr>
          <a:lstStyle/>
          <a:p>
            <a:r>
              <a:rPr lang="en-US" dirty="0"/>
              <a:t>Zookeeper isn’t for long-term storage, or for large objects.  Put those in the GFS.  Then share the URL, which is small.</a:t>
            </a:r>
          </a:p>
          <a:p>
            <a:endParaRPr lang="en-US" dirty="0"/>
          </a:p>
          <a:p>
            <a:r>
              <a:rPr lang="en-US" dirty="0"/>
              <a:t>Use Zookeeper for small files used to do distributed coordination, synchronization or configuration data (small objects).</a:t>
            </a:r>
          </a:p>
          <a:p>
            <a:br>
              <a:rPr lang="en-US" dirty="0"/>
            </a:br>
            <a:r>
              <a:rPr lang="en-US" dirty="0"/>
              <a:t>Mostly, try to have Zookeeper handle “active” configuration, so it won’t need to persist data to a disk, at all.</a:t>
            </a:r>
          </a:p>
        </p:txBody>
      </p:sp>
      <p:sp>
        <p:nvSpPr>
          <p:cNvPr id="4" name="Footer Placeholder 3">
            <a:extLst>
              <a:ext uri="{FF2B5EF4-FFF2-40B4-BE49-F238E27FC236}">
                <a16:creationId xmlns:a16="http://schemas.microsoft.com/office/drawing/2014/main" id="{509B361D-A7A8-403D-A863-DEDB59707FF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8EC13BF-B323-4685-886A-D7B7AF3DF8A1}"/>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405891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1B8B-9CEC-45D0-9E84-C95E245A3412}"/>
              </a:ext>
            </a:extLst>
          </p:cNvPr>
          <p:cNvSpPr>
            <a:spLocks noGrp="1"/>
          </p:cNvSpPr>
          <p:nvPr>
            <p:ph type="title"/>
          </p:nvPr>
        </p:nvSpPr>
        <p:spPr/>
        <p:txBody>
          <a:bodyPr/>
          <a:lstStyle/>
          <a:p>
            <a:r>
              <a:rPr lang="en-US" dirty="0"/>
              <a:t>Cloud systems have many “file Systems”</a:t>
            </a:r>
          </a:p>
        </p:txBody>
      </p:sp>
      <p:sp>
        <p:nvSpPr>
          <p:cNvPr id="3" name="Content Placeholder 2">
            <a:extLst>
              <a:ext uri="{FF2B5EF4-FFF2-40B4-BE49-F238E27FC236}">
                <a16:creationId xmlns:a16="http://schemas.microsoft.com/office/drawing/2014/main" id="{1CC09475-57CD-40BD-9849-7B3BFFE62256}"/>
              </a:ext>
            </a:extLst>
          </p:cNvPr>
          <p:cNvSpPr>
            <a:spLocks noGrp="1"/>
          </p:cNvSpPr>
          <p:nvPr>
            <p:ph idx="1"/>
          </p:nvPr>
        </p:nvSpPr>
        <p:spPr/>
        <p:txBody>
          <a:bodyPr>
            <a:normAutofit fontScale="92500"/>
          </a:bodyPr>
          <a:lstStyle/>
          <a:p>
            <a:r>
              <a:rPr lang="en-US" dirty="0"/>
              <a:t>Before we discuss Zookeeper, let’s think about file systems.  </a:t>
            </a:r>
            <a:r>
              <a:rPr lang="en-US" i="1" dirty="0"/>
              <a:t>Clouds have many!</a:t>
            </a:r>
          </a:p>
          <a:p>
            <a:r>
              <a:rPr lang="en-US" dirty="0"/>
              <a:t>One is for bulk storage: some form of “global file system” or GFS.</a:t>
            </a:r>
          </a:p>
          <a:p>
            <a:pPr>
              <a:buFont typeface="Wingdings" panose="05000000000000000000" pitchFamily="2" charset="2"/>
              <a:buChar char="Ø"/>
            </a:pPr>
            <a:r>
              <a:rPr lang="en-US" dirty="0"/>
              <a:t>  At Google, it is actually called GFS</a:t>
            </a:r>
          </a:p>
          <a:p>
            <a:pPr>
              <a:buFont typeface="Wingdings" panose="05000000000000000000" pitchFamily="2" charset="2"/>
              <a:buChar char="Ø"/>
            </a:pPr>
            <a:r>
              <a:rPr lang="en-US" dirty="0"/>
              <a:t>  At Amazon, S3 plays this role</a:t>
            </a:r>
          </a:p>
          <a:p>
            <a:pPr>
              <a:buFont typeface="Wingdings" panose="05000000000000000000" pitchFamily="2" charset="2"/>
              <a:buChar char="Ø"/>
            </a:pPr>
            <a:r>
              <a:rPr lang="en-US" dirty="0"/>
              <a:t>  Azure uses “Azure storage fabric”</a:t>
            </a:r>
          </a:p>
          <a:p>
            <a:pPr marL="0" indent="0">
              <a:buNone/>
            </a:pPr>
            <a:endParaRPr lang="en-US" dirty="0"/>
          </a:p>
          <a:p>
            <a:pPr marL="0" indent="0">
              <a:buNone/>
            </a:pPr>
            <a:r>
              <a:rPr lang="en-US" dirty="0"/>
              <a:t>These often offer built-in block replication through a Linux feature, but the guarantees are somewhat weak.</a:t>
            </a:r>
          </a:p>
        </p:txBody>
      </p:sp>
      <p:sp>
        <p:nvSpPr>
          <p:cNvPr id="4" name="Footer Placeholder 3">
            <a:extLst>
              <a:ext uri="{FF2B5EF4-FFF2-40B4-BE49-F238E27FC236}">
                <a16:creationId xmlns:a16="http://schemas.microsoft.com/office/drawing/2014/main" id="{E562D3F6-2083-4A0F-B2E1-CC3FA816352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385050B-088B-44B8-8002-AA80FED35122}"/>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003738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E4C9-C71D-485F-987B-4016E981DF0A}"/>
              </a:ext>
            </a:extLst>
          </p:cNvPr>
          <p:cNvSpPr>
            <a:spLocks noGrp="1"/>
          </p:cNvSpPr>
          <p:nvPr>
            <p:ph type="title"/>
          </p:nvPr>
        </p:nvSpPr>
        <p:spPr/>
        <p:txBody>
          <a:bodyPr/>
          <a:lstStyle/>
          <a:p>
            <a:r>
              <a:rPr lang="en-US" dirty="0"/>
              <a:t>Zookeeper durability limitation</a:t>
            </a:r>
          </a:p>
        </p:txBody>
      </p:sp>
      <p:sp>
        <p:nvSpPr>
          <p:cNvPr id="3" name="Content Placeholder 2">
            <a:extLst>
              <a:ext uri="{FF2B5EF4-FFF2-40B4-BE49-F238E27FC236}">
                <a16:creationId xmlns:a16="http://schemas.microsoft.com/office/drawing/2014/main" id="{4D2F9326-5443-4970-BA36-2E641E2EB606}"/>
              </a:ext>
            </a:extLst>
          </p:cNvPr>
          <p:cNvSpPr>
            <a:spLocks noGrp="1"/>
          </p:cNvSpPr>
          <p:nvPr>
            <p:ph idx="1"/>
          </p:nvPr>
        </p:nvSpPr>
        <p:spPr/>
        <p:txBody>
          <a:bodyPr>
            <a:normAutofit fontScale="92500" lnSpcReduction="10000"/>
          </a:bodyPr>
          <a:lstStyle/>
          <a:p>
            <a:r>
              <a:rPr lang="en-US" dirty="0"/>
              <a:t>Zookeeper is mostly used with no real “persistency” guarantee, meaning that if we shut it down completely, it normally loses any “state”</a:t>
            </a:r>
          </a:p>
          <a:p>
            <a:endParaRPr lang="en-US" dirty="0"/>
          </a:p>
          <a:p>
            <a:r>
              <a:rPr lang="en-US" dirty="0"/>
              <a:t>There </a:t>
            </a:r>
            <a:r>
              <a:rPr lang="en-US" u="sng" dirty="0"/>
              <a:t>is</a:t>
            </a:r>
            <a:r>
              <a:rPr lang="en-US" dirty="0"/>
              <a:t> a checkpointing mechanism, but not fully synchronized with file updates.  Recent updates might not yet have been checkpointed.</a:t>
            </a:r>
          </a:p>
          <a:p>
            <a:pPr>
              <a:buFont typeface="Wingdings" panose="05000000000000000000" pitchFamily="2" charset="2"/>
              <a:buChar char="Ø"/>
            </a:pPr>
            <a:r>
              <a:rPr lang="en-US" dirty="0"/>
              <a:t>  The developers view this as a tradeoff for high performance.</a:t>
            </a:r>
          </a:p>
          <a:p>
            <a:pPr>
              <a:buFont typeface="Wingdings" panose="05000000000000000000" pitchFamily="2" charset="2"/>
              <a:buChar char="Ø"/>
            </a:pPr>
            <a:r>
              <a:rPr lang="en-US" dirty="0"/>
              <a:t>  Normally, it is configured to run once every 5s.</a:t>
            </a:r>
          </a:p>
          <a:p>
            <a:pPr>
              <a:buFont typeface="Wingdings" panose="05000000000000000000" pitchFamily="2" charset="2"/>
              <a:buChar char="Ø"/>
            </a:pPr>
            <a:r>
              <a:rPr lang="en-US" dirty="0"/>
              <a:t>  Many applications simply leave Zookeeper running and if it shuts down, </a:t>
            </a:r>
            <a:br>
              <a:rPr lang="en-US" dirty="0"/>
            </a:br>
            <a:r>
              <a:rPr lang="en-US" dirty="0"/>
              <a:t>    the whole application must shut down, then restart.</a:t>
            </a:r>
          </a:p>
        </p:txBody>
      </p:sp>
      <p:sp>
        <p:nvSpPr>
          <p:cNvPr id="4" name="Footer Placeholder 3">
            <a:extLst>
              <a:ext uri="{FF2B5EF4-FFF2-40B4-BE49-F238E27FC236}">
                <a16:creationId xmlns:a16="http://schemas.microsoft.com/office/drawing/2014/main" id="{6316010C-DCC0-424F-B74D-6CB578281BB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40ADBDC-1635-4034-A08B-63CCBBBD3CF3}"/>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73650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24E3-DEDA-44A4-AA76-70EC4C448168}"/>
              </a:ext>
            </a:extLst>
          </p:cNvPr>
          <p:cNvSpPr>
            <a:spLocks noGrp="1"/>
          </p:cNvSpPr>
          <p:nvPr>
            <p:ph type="title"/>
          </p:nvPr>
        </p:nvSpPr>
        <p:spPr/>
        <p:txBody>
          <a:bodyPr/>
          <a:lstStyle/>
          <a:p>
            <a:r>
              <a:rPr lang="en-US" dirty="0"/>
              <a:t>How does Zookeeper Work?</a:t>
            </a:r>
          </a:p>
        </p:txBody>
      </p:sp>
      <p:sp>
        <p:nvSpPr>
          <p:cNvPr id="3" name="Content Placeholder 2">
            <a:extLst>
              <a:ext uri="{FF2B5EF4-FFF2-40B4-BE49-F238E27FC236}">
                <a16:creationId xmlns:a16="http://schemas.microsoft.com/office/drawing/2014/main" id="{E7956950-DECE-4BF2-B354-C56A18280D5F}"/>
              </a:ext>
            </a:extLst>
          </p:cNvPr>
          <p:cNvSpPr>
            <a:spLocks noGrp="1"/>
          </p:cNvSpPr>
          <p:nvPr>
            <p:ph idx="1"/>
          </p:nvPr>
        </p:nvSpPr>
        <p:spPr/>
        <p:txBody>
          <a:bodyPr>
            <a:normAutofit fontScale="92500" lnSpcReduction="10000"/>
          </a:bodyPr>
          <a:lstStyle/>
          <a:p>
            <a:r>
              <a:rPr lang="en-US" dirty="0"/>
              <a:t>Zookeeper has a layered implementation.</a:t>
            </a:r>
          </a:p>
          <a:p>
            <a:endParaRPr lang="en-US" dirty="0"/>
          </a:p>
          <a:p>
            <a:r>
              <a:rPr lang="en-US" dirty="0"/>
              <a:t>The health of all components is tracked, so that we know who is up and who has crashed.  In Derecho, this is called </a:t>
            </a:r>
            <a:r>
              <a:rPr lang="en-US" i="1" dirty="0"/>
              <a:t>membership status.</a:t>
            </a:r>
            <a:endParaRPr lang="en-US" dirty="0"/>
          </a:p>
          <a:p>
            <a:pPr>
              <a:buFont typeface="Wingdings" panose="05000000000000000000" pitchFamily="2" charset="2"/>
              <a:buChar char="Ø"/>
            </a:pPr>
            <a:r>
              <a:rPr lang="en-US" dirty="0"/>
              <a:t>  The Zookeeper meta-data layer is a single program: consistent by design.</a:t>
            </a:r>
          </a:p>
          <a:p>
            <a:pPr>
              <a:buFont typeface="Wingdings" panose="05000000000000000000" pitchFamily="2" charset="2"/>
              <a:buChar char="Ø"/>
            </a:pPr>
            <a:r>
              <a:rPr lang="en-US" dirty="0"/>
              <a:t>  The Zookeeper data replication layer uses an atomic multicast to ensure that </a:t>
            </a:r>
            <a:br>
              <a:rPr lang="en-US" dirty="0"/>
            </a:br>
            <a:r>
              <a:rPr lang="en-US" dirty="0"/>
              <a:t>    all replicas are in the same state.</a:t>
            </a:r>
          </a:p>
          <a:p>
            <a:pPr>
              <a:buFont typeface="Wingdings" panose="05000000000000000000" pitchFamily="2" charset="2"/>
              <a:buChar char="Ø"/>
            </a:pPr>
            <a:r>
              <a:rPr lang="en-US" dirty="0"/>
              <a:t>  For long-term robustness, they checkpoint periodically (every 5s) and restart </a:t>
            </a:r>
            <a:br>
              <a:rPr lang="en-US" dirty="0"/>
            </a:br>
            <a:r>
              <a:rPr lang="en-US" dirty="0"/>
              <a:t>    from checkpoint.</a:t>
            </a:r>
          </a:p>
        </p:txBody>
      </p:sp>
      <p:sp>
        <p:nvSpPr>
          <p:cNvPr id="4" name="Footer Placeholder 3">
            <a:extLst>
              <a:ext uri="{FF2B5EF4-FFF2-40B4-BE49-F238E27FC236}">
                <a16:creationId xmlns:a16="http://schemas.microsoft.com/office/drawing/2014/main" id="{F457A10D-AAD2-4B94-8BF3-744680099C4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907820B-9460-44B7-BBC8-4F0289E8B851}"/>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17611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Details on Zookeeper (this is their slide set and repeats some parts of mine)</a:t>
            </a:r>
          </a:p>
        </p:txBody>
      </p:sp>
      <p:sp>
        <p:nvSpPr>
          <p:cNvPr id="5" name="Subtitle 4"/>
          <p:cNvSpPr>
            <a:spLocks noGrp="1"/>
          </p:cNvSpPr>
          <p:nvPr>
            <p:ph idx="1"/>
          </p:nvPr>
        </p:nvSpPr>
        <p:spPr>
          <a:xfrm>
            <a:off x="1024128" y="2655276"/>
            <a:ext cx="10786872" cy="3654083"/>
          </a:xfrm>
        </p:spPr>
        <p:txBody>
          <a:bodyPr>
            <a:normAutofit/>
          </a:bodyPr>
          <a:lstStyle/>
          <a:p>
            <a:r>
              <a:rPr lang="en-US" sz="2800" i="1" dirty="0"/>
              <a:t>Hunt, P., </a:t>
            </a:r>
            <a:r>
              <a:rPr lang="en-US" sz="2800" i="1" dirty="0" err="1"/>
              <a:t>Konar</a:t>
            </a:r>
            <a:r>
              <a:rPr lang="en-US" sz="2800" i="1" dirty="0"/>
              <a:t>, M., </a:t>
            </a:r>
            <a:r>
              <a:rPr lang="en-US" sz="2800" i="1" dirty="0" err="1"/>
              <a:t>Junqueira</a:t>
            </a:r>
            <a:r>
              <a:rPr lang="en-US" sz="2800" i="1" dirty="0"/>
              <a:t>, F.P. and Reed, B., 2010, June. </a:t>
            </a:r>
            <a:r>
              <a:rPr lang="en-US" sz="2800" i="1" dirty="0" err="1"/>
              <a:t>ZooKeeper</a:t>
            </a:r>
            <a:r>
              <a:rPr lang="en-US" sz="2800" i="1" dirty="0"/>
              <a:t>: Wait-free Coordination for Internet-scale Systems. In USENIX Annual Technical Conference (Vol. 8, p. 9).</a:t>
            </a:r>
          </a:p>
        </p:txBody>
      </p:sp>
      <p:sp>
        <p:nvSpPr>
          <p:cNvPr id="2" name="TextBox 1"/>
          <p:cNvSpPr txBox="1"/>
          <p:nvPr/>
        </p:nvSpPr>
        <p:spPr>
          <a:xfrm>
            <a:off x="1524000" y="5159826"/>
            <a:ext cx="91440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Several other papers can be found on http://scholar.google.com.  </a:t>
            </a:r>
          </a:p>
        </p:txBody>
      </p:sp>
    </p:spTree>
    <p:extLst>
      <p:ext uri="{BB962C8B-B14F-4D97-AF65-F5344CB8AC3E}">
        <p14:creationId xmlns:p14="http://schemas.microsoft.com/office/powerpoint/2010/main" val="2474929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Zookeeper goals</a:t>
            </a:r>
          </a:p>
        </p:txBody>
      </p:sp>
      <p:sp>
        <p:nvSpPr>
          <p:cNvPr id="3" name="Content Placeholder 2"/>
          <p:cNvSpPr>
            <a:spLocks noGrp="1"/>
          </p:cNvSpPr>
          <p:nvPr>
            <p:ph idx="1"/>
          </p:nvPr>
        </p:nvSpPr>
        <p:spPr/>
        <p:txBody>
          <a:bodyPr/>
          <a:lstStyle/>
          <a:p>
            <a:r>
              <a:rPr lang="en-US" dirty="0"/>
              <a:t>An open-source platform created to behave like a simple file system</a:t>
            </a:r>
          </a:p>
          <a:p>
            <a:r>
              <a:rPr lang="en-US" dirty="0"/>
              <a:t>Easy to use, fault-tolerant.  A bit slow, but not to a point of being an issue.</a:t>
            </a:r>
          </a:p>
          <a:p>
            <a:endParaRPr lang="en-US" dirty="0"/>
          </a:p>
          <a:p>
            <a:r>
              <a:rPr lang="en-US" dirty="0"/>
              <a:t>Unlike standard cloud computing file systems, provides strong guarantees.</a:t>
            </a:r>
          </a:p>
          <a:p>
            <a:endParaRPr lang="en-US" dirty="0"/>
          </a:p>
          <a:p>
            <a:r>
              <a:rPr lang="en-US" dirty="0"/>
              <a:t>Employed in many cloud computing platforms as a quick and standard way to manage configuration data fault-tolerantly.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22500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p:txBody>
          <a:bodyPr/>
          <a:lstStyle/>
          <a:p>
            <a:pPr lvl="0"/>
            <a:r>
              <a:rPr lang="en-US" dirty="0"/>
              <a:t>How is Zookeeper used today?</a:t>
            </a:r>
          </a:p>
        </p:txBody>
      </p:sp>
      <p:sp>
        <p:nvSpPr>
          <p:cNvPr id="231" name="Shape 231"/>
          <p:cNvSpPr txBox="1">
            <a:spLocks noGrp="1"/>
          </p:cNvSpPr>
          <p:nvPr>
            <p:ph idx="1"/>
          </p:nvPr>
        </p:nvSpPr>
        <p:spPr>
          <a:xfrm>
            <a:off x="437321" y="2285999"/>
            <a:ext cx="11559209" cy="4326835"/>
          </a:xfrm>
        </p:spPr>
        <p:txBody>
          <a:bodyPr>
            <a:normAutofit fontScale="85000" lnSpcReduction="10000"/>
          </a:bodyPr>
          <a:lstStyle/>
          <a:p>
            <a:pPr lvl="0"/>
            <a:r>
              <a:rPr lang="en-US" dirty="0"/>
              <a:t>Naming service − Identifying the nodes in a cluster by name. It is similar to DNS, but for nodes</a:t>
            </a:r>
          </a:p>
          <a:p>
            <a:pPr lvl="0"/>
            <a:r>
              <a:rPr lang="en-US" dirty="0"/>
              <a:t>Configuration management − Latest and up-to-date configuration information of the system for a joining node</a:t>
            </a:r>
          </a:p>
          <a:p>
            <a:pPr lvl="0"/>
            <a:r>
              <a:rPr lang="en-US" dirty="0"/>
              <a:t>Cluster management − Joining / leaving of a node in a cluster and node status at real time</a:t>
            </a:r>
          </a:p>
          <a:p>
            <a:pPr lvl="0"/>
            <a:r>
              <a:rPr lang="en-US" dirty="0"/>
              <a:t>Leader election − Electing a node as leader for coordination purpose</a:t>
            </a:r>
          </a:p>
          <a:p>
            <a:pPr lvl="0"/>
            <a:r>
              <a:rPr lang="en-US" dirty="0"/>
              <a:t>Locking and synchronization service − Locking the data while modifying it. This mechanism helps you in automatic fail recovery while connecting other distributed applications like Apache </a:t>
            </a:r>
            <a:r>
              <a:rPr lang="en-US" dirty="0" err="1"/>
              <a:t>HBase</a:t>
            </a:r>
            <a:endParaRPr lang="en-US" dirty="0"/>
          </a:p>
          <a:p>
            <a:pPr lvl="0"/>
            <a:r>
              <a:rPr lang="en-US" dirty="0"/>
              <a:t>Highly reliable data registry − Availability of data even when one or a few nodes are down</a:t>
            </a:r>
          </a:p>
          <a:p>
            <a:pPr lvl="0"/>
            <a:endParaRPr lang="en-US" dirty="0"/>
          </a:p>
        </p:txBody>
      </p:sp>
    </p:spTree>
    <p:extLst>
      <p:ext uri="{BB962C8B-B14F-4D97-AF65-F5344CB8AC3E}">
        <p14:creationId xmlns:p14="http://schemas.microsoft.com/office/powerpoint/2010/main" val="220446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1180" y="267554"/>
            <a:ext cx="4392933"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Browser</a:t>
            </a:r>
          </a:p>
        </p:txBody>
      </p:sp>
      <p:sp>
        <p:nvSpPr>
          <p:cNvPr id="5" name="Rectangle 4"/>
          <p:cNvSpPr/>
          <p:nvPr/>
        </p:nvSpPr>
        <p:spPr>
          <a:xfrm>
            <a:off x="4091180" y="1519883"/>
            <a:ext cx="4392933"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Web Interface Server</a:t>
            </a:r>
          </a:p>
        </p:txBody>
      </p:sp>
      <p:sp>
        <p:nvSpPr>
          <p:cNvPr id="6" name="Rectangle 5"/>
          <p:cNvSpPr/>
          <p:nvPr/>
        </p:nvSpPr>
        <p:spPr>
          <a:xfrm>
            <a:off x="4091180" y="3782581"/>
            <a:ext cx="4392933"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Server</a:t>
            </a:r>
          </a:p>
        </p:txBody>
      </p:sp>
      <p:sp>
        <p:nvSpPr>
          <p:cNvPr id="7" name="Rectangle 6"/>
          <p:cNvSpPr/>
          <p:nvPr/>
        </p:nvSpPr>
        <p:spPr>
          <a:xfrm>
            <a:off x="4091180" y="3380240"/>
            <a:ext cx="4392933" cy="402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Server SDK</a:t>
            </a:r>
          </a:p>
        </p:txBody>
      </p:sp>
      <p:sp>
        <p:nvSpPr>
          <p:cNvPr id="8" name="Rectangle 7"/>
          <p:cNvSpPr/>
          <p:nvPr/>
        </p:nvSpPr>
        <p:spPr>
          <a:xfrm>
            <a:off x="4091180" y="2059924"/>
            <a:ext cx="4392933" cy="3901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Client SDK</a:t>
            </a:r>
          </a:p>
        </p:txBody>
      </p:sp>
      <p:sp>
        <p:nvSpPr>
          <p:cNvPr id="9" name="Rectangle 8"/>
          <p:cNvSpPr/>
          <p:nvPr/>
        </p:nvSpPr>
        <p:spPr>
          <a:xfrm>
            <a:off x="3174372" y="5584595"/>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Billing</a:t>
            </a:r>
          </a:p>
        </p:txBody>
      </p:sp>
      <p:sp>
        <p:nvSpPr>
          <p:cNvPr id="10" name="Rectangle 9"/>
          <p:cNvSpPr/>
          <p:nvPr/>
        </p:nvSpPr>
        <p:spPr>
          <a:xfrm>
            <a:off x="4091180" y="4305008"/>
            <a:ext cx="4392933" cy="402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Resource Plugins</a:t>
            </a:r>
          </a:p>
        </p:txBody>
      </p:sp>
      <p:sp>
        <p:nvSpPr>
          <p:cNvPr id="12" name="Rectangle 11"/>
          <p:cNvSpPr/>
          <p:nvPr/>
        </p:nvSpPr>
        <p:spPr>
          <a:xfrm>
            <a:off x="4858703" y="5584595"/>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Packing</a:t>
            </a:r>
          </a:p>
        </p:txBody>
      </p:sp>
      <p:sp>
        <p:nvSpPr>
          <p:cNvPr id="13" name="Rectangle 12"/>
          <p:cNvSpPr/>
          <p:nvPr/>
        </p:nvSpPr>
        <p:spPr>
          <a:xfrm>
            <a:off x="6543034" y="5567389"/>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Shipment Planner</a:t>
            </a:r>
          </a:p>
        </p:txBody>
      </p:sp>
      <p:sp>
        <p:nvSpPr>
          <p:cNvPr id="14" name="Rectangle 13"/>
          <p:cNvSpPr/>
          <p:nvPr/>
        </p:nvSpPr>
        <p:spPr>
          <a:xfrm>
            <a:off x="8227365" y="5562607"/>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Mailing Labels</a:t>
            </a:r>
          </a:p>
        </p:txBody>
      </p:sp>
      <p:cxnSp>
        <p:nvCxnSpPr>
          <p:cNvPr id="17" name="Straight Arrow Connector 16"/>
          <p:cNvCxnSpPr>
            <a:stCxn id="4" idx="2"/>
            <a:endCxn id="5" idx="0"/>
          </p:cNvCxnSpPr>
          <p:nvPr/>
        </p:nvCxnSpPr>
        <p:spPr>
          <a:xfrm>
            <a:off x="6287646" y="807595"/>
            <a:ext cx="0" cy="7122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7" idx="0"/>
          </p:cNvCxnSpPr>
          <p:nvPr/>
        </p:nvCxnSpPr>
        <p:spPr>
          <a:xfrm>
            <a:off x="6287646" y="2450029"/>
            <a:ext cx="0" cy="9302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9" idx="0"/>
          </p:cNvCxnSpPr>
          <p:nvPr/>
        </p:nvCxnSpPr>
        <p:spPr>
          <a:xfrm flipH="1">
            <a:off x="3948196" y="4707349"/>
            <a:ext cx="2339451" cy="8772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2"/>
            <a:endCxn id="12" idx="0"/>
          </p:cNvCxnSpPr>
          <p:nvPr/>
        </p:nvCxnSpPr>
        <p:spPr>
          <a:xfrm flipH="1">
            <a:off x="5632527" y="4707349"/>
            <a:ext cx="655120" cy="8772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2"/>
            <a:endCxn id="13" idx="0"/>
          </p:cNvCxnSpPr>
          <p:nvPr/>
        </p:nvCxnSpPr>
        <p:spPr>
          <a:xfrm>
            <a:off x="6287647" y="4707349"/>
            <a:ext cx="1029211" cy="8600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2"/>
            <a:endCxn id="14" idx="0"/>
          </p:cNvCxnSpPr>
          <p:nvPr/>
        </p:nvCxnSpPr>
        <p:spPr>
          <a:xfrm>
            <a:off x="6287647" y="4707349"/>
            <a:ext cx="2713542" cy="8552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710475" y="955417"/>
            <a:ext cx="778766" cy="369332"/>
          </a:xfrm>
          <a:prstGeom prst="rect">
            <a:avLst/>
          </a:prstGeom>
          <a:noFill/>
        </p:spPr>
        <p:txBody>
          <a:bodyPr wrap="none" rtlCol="0">
            <a:spAutoFit/>
          </a:bodyPr>
          <a:lstStyle/>
          <a:p>
            <a:r>
              <a:rPr lang="en-US" dirty="0"/>
              <a:t>HTTPS</a:t>
            </a:r>
          </a:p>
        </p:txBody>
      </p:sp>
      <p:sp>
        <p:nvSpPr>
          <p:cNvPr id="34" name="TextBox 33"/>
          <p:cNvSpPr txBox="1"/>
          <p:nvPr/>
        </p:nvSpPr>
        <p:spPr>
          <a:xfrm>
            <a:off x="6710476" y="2737938"/>
            <a:ext cx="1586525" cy="369332"/>
          </a:xfrm>
          <a:prstGeom prst="rect">
            <a:avLst/>
          </a:prstGeom>
          <a:noFill/>
        </p:spPr>
        <p:txBody>
          <a:bodyPr wrap="none" rtlCol="0">
            <a:spAutoFit/>
          </a:bodyPr>
          <a:lstStyle/>
          <a:p>
            <a:r>
              <a:rPr lang="en-US" dirty="0"/>
              <a:t>HTTP or TCP/IP</a:t>
            </a:r>
          </a:p>
        </p:txBody>
      </p:sp>
      <p:sp>
        <p:nvSpPr>
          <p:cNvPr id="2" name="TextBox 1"/>
          <p:cNvSpPr txBox="1"/>
          <p:nvPr/>
        </p:nvSpPr>
        <p:spPr>
          <a:xfrm>
            <a:off x="191651" y="185976"/>
            <a:ext cx="3138555"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t>Recall the Amazon</a:t>
            </a:r>
          </a:p>
          <a:p>
            <a:r>
              <a:rPr lang="en-US" sz="2800" dirty="0">
                <a:sym typeface="Symbol" panose="05050102010706020507" pitchFamily="18" charset="2"/>
              </a:rPr>
              <a:t>-Services example</a:t>
            </a:r>
            <a:endParaRPr lang="en-US" sz="2800" dirty="0"/>
          </a:p>
        </p:txBody>
      </p:sp>
      <p:sp>
        <p:nvSpPr>
          <p:cNvPr id="32" name="Right Arrow Callout 31"/>
          <p:cNvSpPr/>
          <p:nvPr/>
        </p:nvSpPr>
        <p:spPr>
          <a:xfrm>
            <a:off x="279721" y="3436110"/>
            <a:ext cx="3310596" cy="1271239"/>
          </a:xfrm>
          <a:prstGeom prst="rightArrowCallout">
            <a:avLst>
              <a:gd name="adj1" fmla="val 25000"/>
              <a:gd name="adj2" fmla="val 24123"/>
              <a:gd name="adj3" fmla="val 25000"/>
              <a:gd name="adj4" fmla="val 82156"/>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a:solidFill>
                  <a:prstClr val="black"/>
                </a:solidFill>
              </a:rPr>
              <a:t>Kafka or SQS</a:t>
            </a:r>
          </a:p>
        </p:txBody>
      </p:sp>
      <p:sp>
        <p:nvSpPr>
          <p:cNvPr id="35" name="Right Brace 34"/>
          <p:cNvSpPr/>
          <p:nvPr/>
        </p:nvSpPr>
        <p:spPr>
          <a:xfrm>
            <a:off x="8584472" y="1324749"/>
            <a:ext cx="517075" cy="35594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9178696" y="2416576"/>
            <a:ext cx="283026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In </a:t>
            </a:r>
            <a:r>
              <a:rPr lang="en-US" sz="2800" dirty="0">
                <a:sym typeface="Symbol" panose="05050102010706020507" pitchFamily="18" charset="2"/>
              </a:rPr>
              <a:t>-Services</a:t>
            </a:r>
            <a:r>
              <a:rPr lang="en-US" sz="2800" dirty="0"/>
              <a:t>, these need resource management and scheduling </a:t>
            </a:r>
          </a:p>
        </p:txBody>
      </p:sp>
    </p:spTree>
    <p:extLst>
      <p:ext uri="{BB962C8B-B14F-4D97-AF65-F5344CB8AC3E}">
        <p14:creationId xmlns:p14="http://schemas.microsoft.com/office/powerpoint/2010/main" val="50093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72" y="365125"/>
            <a:ext cx="8313014"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solidFill>
                  <a:schemeClr val="bg1"/>
                </a:solidFill>
              </a:rPr>
              <a:t>A Simple </a:t>
            </a:r>
            <a:r>
              <a:rPr lang="en-US" dirty="0">
                <a:solidFill>
                  <a:schemeClr val="bg1"/>
                </a:solidFill>
                <a:sym typeface="Symbol" panose="05050102010706020507" pitchFamily="18" charset="2"/>
              </a:rPr>
              <a:t>-</a:t>
            </a:r>
            <a:r>
              <a:rPr lang="en-US" dirty="0">
                <a:solidFill>
                  <a:schemeClr val="bg1"/>
                </a:solidFill>
              </a:rPr>
              <a:t>service System</a:t>
            </a:r>
          </a:p>
        </p:txBody>
      </p:sp>
      <p:sp>
        <p:nvSpPr>
          <p:cNvPr id="6" name="Rectangle 5"/>
          <p:cNvSpPr/>
          <p:nvPr/>
        </p:nvSpPr>
        <p:spPr>
          <a:xfrm>
            <a:off x="5585556" y="2522860"/>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API Gateway &amp; Router</a:t>
            </a:r>
          </a:p>
        </p:txBody>
      </p:sp>
      <p:sp>
        <p:nvSpPr>
          <p:cNvPr id="7" name="Rectangle 6"/>
          <p:cNvSpPr/>
          <p:nvPr/>
        </p:nvSpPr>
        <p:spPr>
          <a:xfrm>
            <a:off x="2256626" y="2522860"/>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UI Server</a:t>
            </a:r>
          </a:p>
        </p:txBody>
      </p:sp>
      <p:cxnSp>
        <p:nvCxnSpPr>
          <p:cNvPr id="8" name="Straight Arrow Connector 7"/>
          <p:cNvCxnSpPr>
            <a:stCxn id="12" idx="3"/>
            <a:endCxn id="11" idx="1"/>
          </p:cNvCxnSpPr>
          <p:nvPr/>
        </p:nvCxnSpPr>
        <p:spPr>
          <a:xfrm>
            <a:off x="4107459" y="3194889"/>
            <a:ext cx="1478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9063" y="2825557"/>
            <a:ext cx="792909" cy="369332"/>
          </a:xfrm>
          <a:prstGeom prst="rect">
            <a:avLst/>
          </a:prstGeom>
          <a:noFill/>
        </p:spPr>
        <p:txBody>
          <a:bodyPr wrap="none" rtlCol="0">
            <a:spAutoFit/>
          </a:bodyPr>
          <a:lstStyle/>
          <a:p>
            <a:r>
              <a:rPr lang="en-US" dirty="0"/>
              <a:t>N Jobs</a:t>
            </a:r>
          </a:p>
        </p:txBody>
      </p:sp>
      <p:sp>
        <p:nvSpPr>
          <p:cNvPr id="10" name="Rectangle 9"/>
          <p:cNvSpPr/>
          <p:nvPr/>
        </p:nvSpPr>
        <p:spPr>
          <a:xfrm>
            <a:off x="9094427" y="457198"/>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1</a:t>
            </a:r>
          </a:p>
        </p:txBody>
      </p:sp>
      <p:sp>
        <p:nvSpPr>
          <p:cNvPr id="11" name="Rectangle 10"/>
          <p:cNvSpPr/>
          <p:nvPr/>
        </p:nvSpPr>
        <p:spPr>
          <a:xfrm>
            <a:off x="9094426" y="2522860"/>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2</a:t>
            </a:r>
          </a:p>
        </p:txBody>
      </p:sp>
      <p:sp>
        <p:nvSpPr>
          <p:cNvPr id="12" name="Rectangle 11"/>
          <p:cNvSpPr/>
          <p:nvPr/>
        </p:nvSpPr>
        <p:spPr>
          <a:xfrm>
            <a:off x="9094426" y="4588522"/>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3</a:t>
            </a:r>
          </a:p>
        </p:txBody>
      </p:sp>
      <p:cxnSp>
        <p:nvCxnSpPr>
          <p:cNvPr id="13" name="Straight Arrow Connector 12"/>
          <p:cNvCxnSpPr>
            <a:stCxn id="11" idx="3"/>
            <a:endCxn id="16" idx="1"/>
          </p:cNvCxnSpPr>
          <p:nvPr/>
        </p:nvCxnSpPr>
        <p:spPr>
          <a:xfrm flipV="1">
            <a:off x="7436389" y="1129227"/>
            <a:ext cx="1658038" cy="2065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a:endCxn id="17" idx="1"/>
          </p:cNvCxnSpPr>
          <p:nvPr/>
        </p:nvCxnSpPr>
        <p:spPr>
          <a:xfrm>
            <a:off x="7436389" y="3194889"/>
            <a:ext cx="16580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a:endCxn id="18" idx="1"/>
          </p:cNvCxnSpPr>
          <p:nvPr/>
        </p:nvCxnSpPr>
        <p:spPr>
          <a:xfrm>
            <a:off x="7436389" y="3194889"/>
            <a:ext cx="1658037" cy="2065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46827" y="609598"/>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1</a:t>
            </a:r>
          </a:p>
        </p:txBody>
      </p:sp>
      <p:sp>
        <p:nvSpPr>
          <p:cNvPr id="17" name="Rectangle 16"/>
          <p:cNvSpPr/>
          <p:nvPr/>
        </p:nvSpPr>
        <p:spPr>
          <a:xfrm>
            <a:off x="9399227" y="761998"/>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1</a:t>
            </a:r>
          </a:p>
        </p:txBody>
      </p:sp>
      <p:sp>
        <p:nvSpPr>
          <p:cNvPr id="18" name="Rectangle 17"/>
          <p:cNvSpPr/>
          <p:nvPr/>
        </p:nvSpPr>
        <p:spPr>
          <a:xfrm>
            <a:off x="9246826" y="2675260"/>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2</a:t>
            </a:r>
          </a:p>
        </p:txBody>
      </p:sp>
      <p:sp>
        <p:nvSpPr>
          <p:cNvPr id="19" name="Rectangle 18"/>
          <p:cNvSpPr/>
          <p:nvPr/>
        </p:nvSpPr>
        <p:spPr>
          <a:xfrm>
            <a:off x="9399226" y="2827660"/>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2</a:t>
            </a:r>
          </a:p>
        </p:txBody>
      </p:sp>
      <p:sp>
        <p:nvSpPr>
          <p:cNvPr id="20" name="Rectangle 19"/>
          <p:cNvSpPr/>
          <p:nvPr/>
        </p:nvSpPr>
        <p:spPr>
          <a:xfrm>
            <a:off x="9246826" y="4740922"/>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3</a:t>
            </a:r>
          </a:p>
        </p:txBody>
      </p:sp>
      <p:sp>
        <p:nvSpPr>
          <p:cNvPr id="21" name="Rectangle 20"/>
          <p:cNvSpPr/>
          <p:nvPr/>
        </p:nvSpPr>
        <p:spPr>
          <a:xfrm>
            <a:off x="9399226" y="4893322"/>
            <a:ext cx="1850833" cy="1344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Microservice</a:t>
            </a:r>
            <a:r>
              <a:rPr lang="en-US" dirty="0"/>
              <a:t> 3</a:t>
            </a:r>
          </a:p>
        </p:txBody>
      </p:sp>
      <p:sp>
        <p:nvSpPr>
          <p:cNvPr id="3" name="TextBox 2"/>
          <p:cNvSpPr txBox="1"/>
          <p:nvPr/>
        </p:nvSpPr>
        <p:spPr>
          <a:xfrm>
            <a:off x="203968" y="4019318"/>
            <a:ext cx="6697809"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Some questions that might arise:</a:t>
            </a:r>
          </a:p>
          <a:p>
            <a:pPr marL="285750" indent="-285750">
              <a:buFont typeface="Arial" charset="0"/>
              <a:buChar char="•"/>
            </a:pPr>
            <a:r>
              <a:rPr lang="en-US" sz="2400" dirty="0"/>
              <a:t>Is Replica 2 of </a:t>
            </a:r>
            <a:r>
              <a:rPr lang="en-US" sz="2400" dirty="0" err="1"/>
              <a:t>microservice</a:t>
            </a:r>
            <a:r>
              <a:rPr lang="en-US" sz="2400" dirty="0"/>
              <a:t> 3 up and running?</a:t>
            </a:r>
          </a:p>
          <a:p>
            <a:pPr marL="285750" indent="-285750">
              <a:buFont typeface="Arial" charset="0"/>
              <a:buChar char="•"/>
            </a:pPr>
            <a:r>
              <a:rPr lang="en-US" sz="2400" dirty="0"/>
              <a:t>Do I have at least one service running?</a:t>
            </a:r>
          </a:p>
          <a:p>
            <a:pPr marL="285750" indent="-285750">
              <a:buFont typeface="Arial" charset="0"/>
              <a:buChar char="•"/>
            </a:pPr>
            <a:r>
              <a:rPr lang="en-US" sz="2400" dirty="0" err="1"/>
              <a:t>Microservice</a:t>
            </a:r>
            <a:r>
              <a:rPr lang="en-US" sz="2400" dirty="0"/>
              <a:t> 3 uses Master-Worker, and the Master just failed. What do I do?</a:t>
            </a:r>
          </a:p>
          <a:p>
            <a:pPr marL="285750" indent="-285750">
              <a:buFont typeface="Arial" charset="0"/>
              <a:buChar char="•"/>
            </a:pPr>
            <a:r>
              <a:rPr lang="en-US" sz="2400" dirty="0"/>
              <a:t>Replica 2 needs to find configuration information. How can it do that?</a:t>
            </a:r>
            <a:endParaRPr lang="en-US" dirty="0"/>
          </a:p>
        </p:txBody>
      </p:sp>
    </p:spTree>
    <p:extLst>
      <p:ext uri="{BB962C8B-B14F-4D97-AF65-F5344CB8AC3E}">
        <p14:creationId xmlns:p14="http://schemas.microsoft.com/office/powerpoint/2010/main" val="64439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Zookeeper and </a:t>
            </a:r>
            <a:r>
              <a:rPr lang="en-US" sz="5400" dirty="0">
                <a:sym typeface="Symbol" panose="05050102010706020507" pitchFamily="18" charset="2"/>
              </a:rPr>
              <a:t>-</a:t>
            </a:r>
            <a:r>
              <a:rPr lang="en-US" dirty="0"/>
              <a:t>services</a:t>
            </a:r>
          </a:p>
        </p:txBody>
      </p:sp>
      <p:sp>
        <p:nvSpPr>
          <p:cNvPr id="3" name="Content Placeholder 2"/>
          <p:cNvSpPr>
            <a:spLocks noGrp="1"/>
          </p:cNvSpPr>
          <p:nvPr>
            <p:ph idx="1"/>
          </p:nvPr>
        </p:nvSpPr>
        <p:spPr>
          <a:xfrm>
            <a:off x="838200" y="1690688"/>
            <a:ext cx="5265145" cy="4351338"/>
          </a:xfrm>
        </p:spPr>
        <p:txBody>
          <a:bodyPr>
            <a:normAutofit/>
          </a:bodyPr>
          <a:lstStyle/>
          <a:p>
            <a:r>
              <a:rPr lang="en-US" dirty="0"/>
              <a:t>Zookeeper can manage information in your system</a:t>
            </a:r>
          </a:p>
          <a:p>
            <a:r>
              <a:rPr lang="en-US" dirty="0"/>
              <a:t>IP addresses, version numbers, and other configuration information of your </a:t>
            </a:r>
            <a:r>
              <a:rPr lang="en-US" dirty="0" err="1"/>
              <a:t>microservices</a:t>
            </a:r>
            <a:r>
              <a:rPr lang="en-US" dirty="0"/>
              <a:t>.</a:t>
            </a:r>
          </a:p>
          <a:p>
            <a:r>
              <a:rPr lang="en-US" dirty="0"/>
              <a:t>The health of the </a:t>
            </a:r>
            <a:r>
              <a:rPr lang="en-US" dirty="0" err="1"/>
              <a:t>microservices</a:t>
            </a:r>
            <a:r>
              <a:rPr lang="en-US" dirty="0"/>
              <a:t>.</a:t>
            </a:r>
          </a:p>
          <a:p>
            <a:r>
              <a:rPr lang="en-US" dirty="0"/>
              <a:t>The state of a particular calculation.</a:t>
            </a:r>
          </a:p>
          <a:p>
            <a:r>
              <a:rPr lang="en-US" dirty="0"/>
              <a:t>Group membership</a:t>
            </a:r>
          </a:p>
          <a:p>
            <a:endParaRPr lang="en-US" dirty="0"/>
          </a:p>
        </p:txBody>
      </p:sp>
      <p:pic>
        <p:nvPicPr>
          <p:cNvPr id="4" name="Picture 3"/>
          <p:cNvPicPr>
            <a:picLocks noChangeAspect="1"/>
          </p:cNvPicPr>
          <p:nvPr/>
        </p:nvPicPr>
        <p:blipFill>
          <a:blip r:embed="rId2"/>
          <a:stretch>
            <a:fillRect/>
          </a:stretch>
        </p:blipFill>
        <p:spPr>
          <a:xfrm>
            <a:off x="6237514" y="1762235"/>
            <a:ext cx="5116286" cy="4626103"/>
          </a:xfrm>
          <a:prstGeom prst="rect">
            <a:avLst/>
          </a:prstGeom>
        </p:spPr>
      </p:pic>
    </p:spTree>
    <p:extLst>
      <p:ext uri="{BB962C8B-B14F-4D97-AF65-F5344CB8AC3E}">
        <p14:creationId xmlns:p14="http://schemas.microsoft.com/office/powerpoint/2010/main" val="367544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Apache Zookeeper Is</a:t>
            </a:r>
            <a:r>
              <a:rPr lang="is-IS" dirty="0"/>
              <a:t>…</a:t>
            </a:r>
            <a:endParaRPr lang="en-US" dirty="0"/>
          </a:p>
        </p:txBody>
      </p:sp>
      <p:sp>
        <p:nvSpPr>
          <p:cNvPr id="7" name="Content Placeholder 6"/>
          <p:cNvSpPr>
            <a:spLocks noGrp="1"/>
          </p:cNvSpPr>
          <p:nvPr>
            <p:ph idx="1"/>
          </p:nvPr>
        </p:nvSpPr>
        <p:spPr/>
        <p:txBody>
          <a:bodyPr>
            <a:normAutofit/>
          </a:bodyPr>
          <a:lstStyle/>
          <a:p>
            <a:r>
              <a:rPr lang="en-US" dirty="0"/>
              <a:t>A system for solving </a:t>
            </a:r>
            <a:r>
              <a:rPr lang="en-US" b="1" dirty="0"/>
              <a:t>distributed coordination problems</a:t>
            </a:r>
            <a:r>
              <a:rPr lang="en-US" dirty="0"/>
              <a:t> for multiple cooperating clients.</a:t>
            </a:r>
          </a:p>
          <a:p>
            <a:r>
              <a:rPr lang="en-US" dirty="0"/>
              <a:t>A lot like a distributed file system...</a:t>
            </a:r>
          </a:p>
          <a:p>
            <a:pPr lvl="1"/>
            <a:r>
              <a:rPr lang="en-US" dirty="0"/>
              <a:t> As long as the files are tiny.</a:t>
            </a:r>
          </a:p>
          <a:p>
            <a:pPr lvl="1"/>
            <a:r>
              <a:rPr lang="en-US" dirty="0"/>
              <a:t> You could get notified when the file changes</a:t>
            </a:r>
          </a:p>
          <a:p>
            <a:pPr lvl="1"/>
            <a:r>
              <a:rPr lang="en-US" dirty="0"/>
              <a:t> The full file pathname is meaningful to applications</a:t>
            </a:r>
          </a:p>
          <a:p>
            <a:r>
              <a:rPr lang="en-US" dirty="0"/>
              <a:t>A way to solve </a:t>
            </a:r>
            <a:r>
              <a:rPr lang="en-US" dirty="0">
                <a:sym typeface="Symbol" panose="05050102010706020507" pitchFamily="18" charset="2"/>
              </a:rPr>
              <a:t>-</a:t>
            </a:r>
            <a:r>
              <a:rPr lang="en-US" dirty="0"/>
              <a:t>service management problems.</a:t>
            </a:r>
          </a:p>
        </p:txBody>
      </p:sp>
    </p:spTree>
    <p:extLst>
      <p:ext uri="{BB962C8B-B14F-4D97-AF65-F5344CB8AC3E}">
        <p14:creationId xmlns:p14="http://schemas.microsoft.com/office/powerpoint/2010/main" val="37358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278037"/>
            <a:ext cx="10515600" cy="1325563"/>
          </a:xfrm>
          <a:prstGeom prst="rect">
            <a:avLst/>
          </a:prstGeom>
        </p:spPr>
        <p:txBody>
          <a:bodyPr vert="horz" lIns="91425" tIns="91425" rIns="91425" bIns="91425" rtlCol="0" anchor="ctr" anchorCtr="0">
            <a:noAutofit/>
          </a:bodyPr>
          <a:lstStyle/>
          <a:p>
            <a:r>
              <a:rPr lang="en" dirty="0"/>
              <a:t>The </a:t>
            </a:r>
            <a:r>
              <a:rPr lang="en" dirty="0" err="1"/>
              <a:t>ZooKeeper</a:t>
            </a:r>
            <a:r>
              <a:rPr lang="en" dirty="0"/>
              <a:t> Service</a:t>
            </a:r>
          </a:p>
        </p:txBody>
      </p:sp>
      <p:sp>
        <p:nvSpPr>
          <p:cNvPr id="2" name="Content Placeholder 1"/>
          <p:cNvSpPr>
            <a:spLocks noGrp="1"/>
          </p:cNvSpPr>
          <p:nvPr>
            <p:ph idx="1"/>
          </p:nvPr>
        </p:nvSpPr>
        <p:spPr>
          <a:xfrm>
            <a:off x="838200" y="4043595"/>
            <a:ext cx="10515600" cy="2301449"/>
          </a:xfrm>
          <a:ln>
            <a:noFill/>
          </a:ln>
        </p:spPr>
        <p:txBody>
          <a:bodyPr>
            <a:normAutofit fontScale="70000" lnSpcReduction="20000"/>
          </a:bodyPr>
          <a:lstStyle/>
          <a:p>
            <a:pPr marL="558800" indent="-457200">
              <a:buClr>
                <a:srgbClr val="000000"/>
              </a:buClr>
              <a:buSzPct val="100000"/>
            </a:pPr>
            <a:r>
              <a:rPr lang="en" dirty="0" err="1"/>
              <a:t>ZooKeeper</a:t>
            </a:r>
            <a:r>
              <a:rPr lang="en" dirty="0"/>
              <a:t> Service is replicated over a set of machines</a:t>
            </a:r>
          </a:p>
          <a:p>
            <a:pPr marL="558800" indent="-457200">
              <a:buClr>
                <a:srgbClr val="000000"/>
              </a:buClr>
              <a:buSzPct val="100000"/>
            </a:pPr>
            <a:r>
              <a:rPr lang="en" dirty="0"/>
              <a:t>All machines store a copy of the data </a:t>
            </a:r>
            <a:r>
              <a:rPr lang="en" b="1" dirty="0"/>
              <a:t>in memory</a:t>
            </a:r>
            <a:r>
              <a:rPr lang="en-US" b="1" dirty="0"/>
              <a:t> </a:t>
            </a:r>
            <a:r>
              <a:rPr lang="en-US" dirty="0"/>
              <a:t>(!).  </a:t>
            </a:r>
            <a:r>
              <a:rPr lang="en-US" dirty="0" err="1"/>
              <a:t>Checkpointed</a:t>
            </a:r>
            <a:r>
              <a:rPr lang="en-US" dirty="0"/>
              <a:t> to disk if you wish.</a:t>
            </a:r>
            <a:endParaRPr lang="en" dirty="0"/>
          </a:p>
          <a:p>
            <a:pPr marL="558800" indent="-457200">
              <a:buClr>
                <a:srgbClr val="000000"/>
              </a:buClr>
              <a:buSzPct val="100000"/>
            </a:pPr>
            <a:r>
              <a:rPr lang="en" dirty="0"/>
              <a:t>A leader is elected on service startup</a:t>
            </a:r>
          </a:p>
          <a:p>
            <a:pPr marL="558800" indent="-457200">
              <a:buClr>
                <a:srgbClr val="000000"/>
              </a:buClr>
              <a:buSzPct val="100000"/>
            </a:pPr>
            <a:r>
              <a:rPr lang="en" dirty="0"/>
              <a:t>Clients only connect to a single ZooKeeper server &amp; maintains a TCP connection.</a:t>
            </a:r>
          </a:p>
          <a:p>
            <a:pPr marL="558800" indent="-457200">
              <a:buClr>
                <a:srgbClr val="000000"/>
              </a:buClr>
              <a:buSzPct val="100000"/>
            </a:pPr>
            <a:r>
              <a:rPr lang="en" dirty="0"/>
              <a:t>Client can read from any Zookeeper server</a:t>
            </a:r>
            <a:r>
              <a:rPr lang="en-US" dirty="0"/>
              <a:t>.</a:t>
            </a:r>
          </a:p>
          <a:p>
            <a:pPr marL="558800" indent="-457200">
              <a:buClr>
                <a:srgbClr val="000000"/>
              </a:buClr>
              <a:buSzPct val="100000"/>
            </a:pPr>
            <a:r>
              <a:rPr lang="en-US" dirty="0"/>
              <a:t>W</a:t>
            </a:r>
            <a:r>
              <a:rPr lang="en" dirty="0"/>
              <a:t>rites go through the leader &amp; need majority consensus.</a:t>
            </a:r>
          </a:p>
        </p:txBody>
      </p:sp>
      <p:pic>
        <p:nvPicPr>
          <p:cNvPr id="98" name="Shape 98"/>
          <p:cNvPicPr preferRelativeResize="0"/>
          <p:nvPr/>
        </p:nvPicPr>
        <p:blipFill>
          <a:blip r:embed="rId3">
            <a:alphaModFix/>
          </a:blip>
          <a:stretch>
            <a:fillRect/>
          </a:stretch>
        </p:blipFill>
        <p:spPr>
          <a:xfrm>
            <a:off x="2922950" y="1810990"/>
            <a:ext cx="6346100" cy="1921575"/>
          </a:xfrm>
          <a:prstGeom prst="rect">
            <a:avLst/>
          </a:prstGeom>
          <a:noFill/>
          <a:ln>
            <a:noFill/>
          </a:ln>
        </p:spPr>
      </p:pic>
      <p:sp>
        <p:nvSpPr>
          <p:cNvPr id="5" name="TextBox 4"/>
          <p:cNvSpPr txBox="1"/>
          <p:nvPr/>
        </p:nvSpPr>
        <p:spPr>
          <a:xfrm>
            <a:off x="2095500" y="6345044"/>
            <a:ext cx="8001000" cy="338554"/>
          </a:xfrm>
          <a:prstGeom prst="rect">
            <a:avLst/>
          </a:prstGeom>
          <a:noFill/>
        </p:spPr>
        <p:txBody>
          <a:bodyPr wrap="square" rtlCol="0">
            <a:spAutoFit/>
          </a:bodyPr>
          <a:lstStyle/>
          <a:p>
            <a:pPr algn="ctr"/>
            <a:r>
              <a:rPr lang="en-US" sz="1600" dirty="0"/>
              <a:t>https://cwiki.apache.org/confluence/display/ZOOKEEPER/ProjectDescription</a:t>
            </a:r>
          </a:p>
        </p:txBody>
      </p:sp>
      <p:sp>
        <p:nvSpPr>
          <p:cNvPr id="3" name="TextBox 2"/>
          <p:cNvSpPr txBox="1"/>
          <p:nvPr/>
        </p:nvSpPr>
        <p:spPr>
          <a:xfrm>
            <a:off x="364671" y="3134912"/>
            <a:ext cx="17308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These are your </a:t>
            </a:r>
            <a:r>
              <a:rPr lang="en-US" dirty="0" err="1"/>
              <a:t>microservices</a:t>
            </a:r>
            <a:endParaRPr lang="en-US" dirty="0"/>
          </a:p>
        </p:txBody>
      </p:sp>
      <p:cxnSp>
        <p:nvCxnSpPr>
          <p:cNvPr id="6" name="Straight Arrow Connector 5"/>
          <p:cNvCxnSpPr/>
          <p:nvPr/>
        </p:nvCxnSpPr>
        <p:spPr>
          <a:xfrm>
            <a:off x="2128158" y="3458078"/>
            <a:ext cx="745671" cy="90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14113" y="1923374"/>
            <a:ext cx="226423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Zookeeper is itself an interesting </a:t>
            </a:r>
            <a:r>
              <a:rPr lang="en-US"/>
              <a:t>distributed system</a:t>
            </a:r>
            <a:endParaRPr lang="en-US" dirty="0"/>
          </a:p>
        </p:txBody>
      </p:sp>
      <p:cxnSp>
        <p:nvCxnSpPr>
          <p:cNvPr id="13" name="Straight Arrow Connector 12"/>
          <p:cNvCxnSpPr>
            <a:stCxn id="10" idx="1"/>
          </p:cNvCxnSpPr>
          <p:nvPr/>
        </p:nvCxnSpPr>
        <p:spPr>
          <a:xfrm flipH="1">
            <a:off x="8686800" y="2385039"/>
            <a:ext cx="827313" cy="2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38714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4497-7630-4E52-89B7-DC69F250EF4C}"/>
              </a:ext>
            </a:extLst>
          </p:cNvPr>
          <p:cNvSpPr>
            <a:spLocks noGrp="1"/>
          </p:cNvSpPr>
          <p:nvPr>
            <p:ph type="title"/>
          </p:nvPr>
        </p:nvSpPr>
        <p:spPr/>
        <p:txBody>
          <a:bodyPr/>
          <a:lstStyle/>
          <a:p>
            <a:r>
              <a:rPr lang="en-US" dirty="0"/>
              <a:t>How do they work?</a:t>
            </a:r>
          </a:p>
        </p:txBody>
      </p:sp>
      <p:sp>
        <p:nvSpPr>
          <p:cNvPr id="3" name="Content Placeholder 2">
            <a:extLst>
              <a:ext uri="{FF2B5EF4-FFF2-40B4-BE49-F238E27FC236}">
                <a16:creationId xmlns:a16="http://schemas.microsoft.com/office/drawing/2014/main" id="{3232813E-14F1-4FFC-AA23-683AE3399440}"/>
              </a:ext>
            </a:extLst>
          </p:cNvPr>
          <p:cNvSpPr>
            <a:spLocks noGrp="1"/>
          </p:cNvSpPr>
          <p:nvPr>
            <p:ph idx="1"/>
          </p:nvPr>
        </p:nvSpPr>
        <p:spPr/>
        <p:txBody>
          <a:bodyPr>
            <a:normAutofit/>
          </a:bodyPr>
          <a:lstStyle/>
          <a:p>
            <a:pPr>
              <a:buFont typeface="Wingdings" panose="05000000000000000000" pitchFamily="2" charset="2"/>
              <a:buChar char="Ø"/>
            </a:pPr>
            <a:r>
              <a:rPr lang="en-US" dirty="0"/>
              <a:t>  A “Name Node” service runs, fault-tolerantly, and tracks file meta-data </a:t>
            </a:r>
            <a:br>
              <a:rPr lang="en-US" dirty="0"/>
            </a:br>
            <a:r>
              <a:rPr lang="en-US" dirty="0"/>
              <a:t>    (like a Linux </a:t>
            </a:r>
            <a:r>
              <a:rPr lang="en-US" dirty="0" err="1"/>
              <a:t>inode</a:t>
            </a:r>
            <a:r>
              <a:rPr lang="en-US" dirty="0"/>
              <a:t>): Name, create/update time, size, seek pointer, etc.</a:t>
            </a:r>
          </a:p>
          <a:p>
            <a:pPr>
              <a:buFont typeface="Wingdings" panose="05000000000000000000" pitchFamily="2" charset="2"/>
              <a:buChar char="Ø"/>
            </a:pPr>
            <a:r>
              <a:rPr lang="en-US" dirty="0"/>
              <a:t>  The name node tells you which data nodes hold your file. </a:t>
            </a:r>
          </a:p>
          <a:p>
            <a:pPr>
              <a:buFont typeface="Wingdings" panose="05000000000000000000" pitchFamily="2" charset="2"/>
              <a:buChar char="Ø"/>
            </a:pPr>
            <a:r>
              <a:rPr lang="en-US" dirty="0"/>
              <a:t>  Very common to use a simple DHT scheme to fragment the </a:t>
            </a:r>
            <a:r>
              <a:rPr lang="en-US" dirty="0" err="1"/>
              <a:t>NameNode</a:t>
            </a:r>
            <a:r>
              <a:rPr lang="en-US" dirty="0"/>
              <a:t> </a:t>
            </a:r>
            <a:br>
              <a:rPr lang="en-US" dirty="0"/>
            </a:br>
            <a:r>
              <a:rPr lang="en-US" dirty="0"/>
              <a:t>    into subsets, hopefully spreading the work around.  </a:t>
            </a:r>
            <a:r>
              <a:rPr lang="en-US" dirty="0" err="1"/>
              <a:t>DataNodes</a:t>
            </a:r>
            <a:r>
              <a:rPr lang="en-US" dirty="0"/>
              <a:t> are </a:t>
            </a:r>
            <a:br>
              <a:rPr lang="en-US" dirty="0"/>
            </a:br>
            <a:r>
              <a:rPr lang="en-US" dirty="0"/>
              <a:t>    hashed at the block level (large blocks)</a:t>
            </a:r>
          </a:p>
          <a:p>
            <a:pPr>
              <a:buFont typeface="Wingdings" panose="05000000000000000000" pitchFamily="2" charset="2"/>
              <a:buChar char="Ø"/>
            </a:pPr>
            <a:r>
              <a:rPr lang="en-US" dirty="0"/>
              <a:t>  Some form of primary/backup scheme for fault-tolerance.  Writes are</a:t>
            </a:r>
            <a:br>
              <a:rPr lang="en-US" dirty="0"/>
            </a:br>
            <a:r>
              <a:rPr lang="en-US" dirty="0"/>
              <a:t>    automatically forwarded from the primary to the backup.</a:t>
            </a:r>
          </a:p>
        </p:txBody>
      </p:sp>
      <p:sp>
        <p:nvSpPr>
          <p:cNvPr id="4" name="Footer Placeholder 3">
            <a:extLst>
              <a:ext uri="{FF2B5EF4-FFF2-40B4-BE49-F238E27FC236}">
                <a16:creationId xmlns:a16="http://schemas.microsoft.com/office/drawing/2014/main" id="{0A3D83D1-4F9F-4FFB-9437-904247CE821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BCE267B-78D1-4AE6-AEF1-FCC72732BBB6}"/>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443616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Zookeeper Summary</a:t>
            </a:r>
          </a:p>
        </p:txBody>
      </p:sp>
      <p:sp>
        <p:nvSpPr>
          <p:cNvPr id="3" name="Content Placeholder 2"/>
          <p:cNvSpPr>
            <a:spLocks noGrp="1"/>
          </p:cNvSpPr>
          <p:nvPr>
            <p:ph idx="1"/>
          </p:nvPr>
        </p:nvSpPr>
        <p:spPr/>
        <p:txBody>
          <a:bodyPr tIns="182880">
            <a:normAutofit/>
          </a:bodyPr>
          <a:lstStyle/>
          <a:p>
            <a:r>
              <a:rPr lang="en-US" dirty="0" err="1"/>
              <a:t>ZooKeeper</a:t>
            </a:r>
            <a:r>
              <a:rPr lang="en-US" dirty="0"/>
              <a:t> provides a simple and high performance kernel for building more complex coordination primitives. </a:t>
            </a:r>
          </a:p>
          <a:p>
            <a:pPr lvl="1"/>
            <a:r>
              <a:rPr lang="en-US" dirty="0"/>
              <a:t>Helps distributed components share information</a:t>
            </a:r>
          </a:p>
          <a:p>
            <a:r>
              <a:rPr lang="en-US" dirty="0"/>
              <a:t>Clients (your applications) contact Zookeeper services to read and write metadata.</a:t>
            </a:r>
          </a:p>
          <a:p>
            <a:pPr lvl="1"/>
            <a:r>
              <a:rPr lang="en-US" dirty="0"/>
              <a:t>Read from cache but writes are more complicated</a:t>
            </a:r>
          </a:p>
          <a:p>
            <a:pPr lvl="1"/>
            <a:r>
              <a:rPr lang="en-US" dirty="0"/>
              <a:t>Sometimes, just the existence and name of a node are enough</a:t>
            </a:r>
          </a:p>
        </p:txBody>
      </p:sp>
    </p:spTree>
    <p:extLst>
      <p:ext uri="{BB962C8B-B14F-4D97-AF65-F5344CB8AC3E}">
        <p14:creationId xmlns:p14="http://schemas.microsoft.com/office/powerpoint/2010/main" val="238191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Zookeeper Summary (Cont.)</a:t>
            </a:r>
          </a:p>
        </p:txBody>
      </p:sp>
      <p:sp>
        <p:nvSpPr>
          <p:cNvPr id="3" name="Content Placeholder 2"/>
          <p:cNvSpPr>
            <a:spLocks noGrp="1"/>
          </p:cNvSpPr>
          <p:nvPr>
            <p:ph idx="1"/>
          </p:nvPr>
        </p:nvSpPr>
        <p:spPr/>
        <p:txBody>
          <a:bodyPr tIns="182880">
            <a:normAutofit/>
          </a:bodyPr>
          <a:lstStyle/>
          <a:p>
            <a:r>
              <a:rPr lang="en-US" dirty="0"/>
              <a:t>Tree model for organizing information into nodes.</a:t>
            </a:r>
          </a:p>
          <a:p>
            <a:pPr lvl="1"/>
            <a:r>
              <a:rPr lang="en-US" dirty="0"/>
              <a:t>Node names may be all you need</a:t>
            </a:r>
          </a:p>
          <a:p>
            <a:pPr lvl="1"/>
            <a:r>
              <a:rPr lang="en-US" dirty="0"/>
              <a:t>Lightly structured metadata stored in the nodes.</a:t>
            </a:r>
          </a:p>
          <a:p>
            <a:r>
              <a:rPr lang="en-US" b="1" dirty="0"/>
              <a:t>Wait-free</a:t>
            </a:r>
            <a:r>
              <a:rPr lang="en-US" dirty="0"/>
              <a:t> aspects of shared registers with an </a:t>
            </a:r>
            <a:r>
              <a:rPr lang="en-US" b="1" dirty="0"/>
              <a:t>event-driven </a:t>
            </a:r>
            <a:r>
              <a:rPr lang="en-US" dirty="0"/>
              <a:t>mechanism similar to cache invalidations of distributed file systems </a:t>
            </a:r>
          </a:p>
          <a:p>
            <a:r>
              <a:rPr lang="en-US" dirty="0"/>
              <a:t>Targets simple metadata systems that read more than they write.</a:t>
            </a:r>
          </a:p>
          <a:p>
            <a:pPr lvl="1"/>
            <a:r>
              <a:rPr lang="en-US" dirty="0"/>
              <a:t>Small total storage</a:t>
            </a:r>
          </a:p>
        </p:txBody>
      </p:sp>
    </p:spTree>
    <p:extLst>
      <p:ext uri="{BB962C8B-B14F-4D97-AF65-F5344CB8AC3E}">
        <p14:creationId xmlns:p14="http://schemas.microsoft.com/office/powerpoint/2010/main" val="2095338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Zookeeper, More Briefly</a:t>
            </a:r>
          </a:p>
        </p:txBody>
      </p:sp>
      <p:sp>
        <p:nvSpPr>
          <p:cNvPr id="3" name="Content Placeholder 2"/>
          <p:cNvSpPr>
            <a:spLocks noGrp="1"/>
          </p:cNvSpPr>
          <p:nvPr>
            <p:ph idx="1"/>
          </p:nvPr>
        </p:nvSpPr>
        <p:spPr/>
        <p:txBody>
          <a:bodyPr>
            <a:normAutofit lnSpcReduction="10000"/>
          </a:bodyPr>
          <a:lstStyle/>
          <a:p>
            <a:r>
              <a:rPr lang="en-US" dirty="0"/>
              <a:t>Zookeeper Clients (that is, your applications) can create and discover nodes on Zookeeper trees</a:t>
            </a:r>
          </a:p>
          <a:p>
            <a:r>
              <a:rPr lang="en-US" dirty="0"/>
              <a:t>Clients can put small pieces of data into the nodes and get small pieces out.</a:t>
            </a:r>
          </a:p>
          <a:p>
            <a:pPr lvl="1"/>
            <a:r>
              <a:rPr lang="en-US" dirty="0"/>
              <a:t>1 MB max for all data per server by default</a:t>
            </a:r>
          </a:p>
          <a:p>
            <a:pPr lvl="1"/>
            <a:r>
              <a:rPr lang="en-US" dirty="0"/>
              <a:t>Each node also has built-in metadata like its version number.</a:t>
            </a:r>
          </a:p>
          <a:p>
            <a:r>
              <a:rPr lang="en-US" dirty="0"/>
              <a:t>You could build a small DNS with Zookeeper.</a:t>
            </a:r>
          </a:p>
          <a:p>
            <a:r>
              <a:rPr lang="en-US" dirty="0"/>
              <a:t>Some simple analogies</a:t>
            </a:r>
          </a:p>
          <a:p>
            <a:pPr lvl="1"/>
            <a:r>
              <a:rPr lang="en-US" dirty="0"/>
              <a:t>Lock files and .</a:t>
            </a:r>
            <a:r>
              <a:rPr lang="en-US" dirty="0" err="1"/>
              <a:t>pid</a:t>
            </a:r>
            <a:r>
              <a:rPr lang="en-US" dirty="0"/>
              <a:t> files on Linux systems.</a:t>
            </a:r>
          </a:p>
        </p:txBody>
      </p:sp>
    </p:spTree>
    <p:extLst>
      <p:ext uri="{BB962C8B-B14F-4D97-AF65-F5344CB8AC3E}">
        <p14:creationId xmlns:p14="http://schemas.microsoft.com/office/powerpoint/2010/main" val="312064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46" y="406585"/>
            <a:ext cx="10515600" cy="762936"/>
          </a:xfrm>
        </p:spPr>
        <p:txBody>
          <a:bodyPr/>
          <a:lstStyle/>
          <a:p>
            <a:r>
              <a:rPr lang="en-US" b="1" dirty="0">
                <a:solidFill>
                  <a:srgbClr val="C00000"/>
                </a:solidFill>
              </a:rPr>
              <a:t>ZNodes</a:t>
            </a:r>
          </a:p>
        </p:txBody>
      </p:sp>
      <p:sp>
        <p:nvSpPr>
          <p:cNvPr id="6" name="Content Placeholder 5"/>
          <p:cNvSpPr>
            <a:spLocks noGrp="1"/>
          </p:cNvSpPr>
          <p:nvPr>
            <p:ph sz="half" idx="1"/>
          </p:nvPr>
        </p:nvSpPr>
        <p:spPr>
          <a:xfrm>
            <a:off x="676593" y="1378526"/>
            <a:ext cx="5151482" cy="2554274"/>
          </a:xfrm>
        </p:spPr>
        <p:txBody>
          <a:bodyPr>
            <a:normAutofit/>
          </a:bodyPr>
          <a:lstStyle/>
          <a:p>
            <a:r>
              <a:rPr lang="en-US" sz="2400" dirty="0"/>
              <a:t>Maintain file meta-data with version numbers for data changes, ACL changes and timestamps. </a:t>
            </a:r>
          </a:p>
          <a:p>
            <a:r>
              <a:rPr lang="en-GB" sz="2400" dirty="0">
                <a:ea typeface="ＭＳ Ｐゴシック" charset="-128"/>
                <a:cs typeface="ＭＳ Ｐゴシック" charset="-128"/>
              </a:rPr>
              <a:t>Version numbers increases with changes</a:t>
            </a:r>
          </a:p>
          <a:p>
            <a:r>
              <a:rPr lang="en-GB" sz="2400" dirty="0">
                <a:ea typeface="ＭＳ Ｐゴシック" charset="-128"/>
                <a:cs typeface="ＭＳ Ｐゴシック" charset="-128"/>
              </a:rPr>
              <a:t>Data is read and written in its entirety </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16" y="184515"/>
            <a:ext cx="5242350" cy="6431339"/>
          </a:xfrm>
          <a:ln w="1270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17" y="3501725"/>
            <a:ext cx="2895600" cy="2960306"/>
          </a:xfrm>
          <a:prstGeom prst="rect">
            <a:avLst/>
          </a:prstGeom>
        </p:spPr>
      </p:pic>
    </p:spTree>
    <p:extLst>
      <p:ext uri="{BB962C8B-B14F-4D97-AF65-F5344CB8AC3E}">
        <p14:creationId xmlns:p14="http://schemas.microsoft.com/office/powerpoint/2010/main" val="2434205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ZNode</a:t>
            </a:r>
            <a:r>
              <a:rPr lang="en-US" dirty="0"/>
              <a:t> types</a:t>
            </a:r>
          </a:p>
        </p:txBody>
      </p:sp>
      <p:graphicFrame>
        <p:nvGraphicFramePr>
          <p:cNvPr id="7" name="Content Placeholder 6"/>
          <p:cNvGraphicFramePr>
            <a:graphicFrameLocks noGrp="1"/>
          </p:cNvGraphicFramePr>
          <p:nvPr>
            <p:ph idx="1"/>
            <p:extLst/>
          </p:nvPr>
        </p:nvGraphicFramePr>
        <p:xfrm>
          <a:off x="838200" y="188138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962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Zookeeper API (1/2)</a:t>
            </a:r>
          </a:p>
        </p:txBody>
      </p:sp>
      <p:sp>
        <p:nvSpPr>
          <p:cNvPr id="3" name="Content Placeholder 2"/>
          <p:cNvSpPr>
            <a:spLocks noGrp="1"/>
          </p:cNvSpPr>
          <p:nvPr>
            <p:ph idx="1"/>
          </p:nvPr>
        </p:nvSpPr>
        <p:spPr/>
        <p:txBody>
          <a:bodyPr>
            <a:normAutofit/>
          </a:bodyPr>
          <a:lstStyle/>
          <a:p>
            <a:r>
              <a:rPr lang="en-US" b="1" dirty="0"/>
              <a:t>create(path, data, flags)</a:t>
            </a:r>
            <a:r>
              <a:rPr lang="en-US" dirty="0"/>
              <a:t>: Creates a </a:t>
            </a:r>
            <a:r>
              <a:rPr lang="en-US" dirty="0" err="1"/>
              <a:t>znode</a:t>
            </a:r>
            <a:r>
              <a:rPr lang="en-US" dirty="0"/>
              <a:t> with path name path, stores data[] in it, and returns the name of the new </a:t>
            </a:r>
            <a:r>
              <a:rPr lang="en-US" dirty="0" err="1"/>
              <a:t>znode</a:t>
            </a:r>
            <a:r>
              <a:rPr lang="en-US" dirty="0"/>
              <a:t>. </a:t>
            </a:r>
          </a:p>
          <a:p>
            <a:pPr lvl="1"/>
            <a:r>
              <a:rPr lang="en-US" i="1" dirty="0"/>
              <a:t>flags</a:t>
            </a:r>
            <a:r>
              <a:rPr lang="en-US" dirty="0"/>
              <a:t> enables a client to select the type of </a:t>
            </a:r>
            <a:r>
              <a:rPr lang="en-US" dirty="0" err="1"/>
              <a:t>znode</a:t>
            </a:r>
            <a:r>
              <a:rPr lang="en-US" dirty="0"/>
              <a:t>: regular, ephemeral, and set the sequential flag; </a:t>
            </a:r>
          </a:p>
          <a:p>
            <a:r>
              <a:rPr lang="en-US" b="1" dirty="0"/>
              <a:t>delete(path, version)</a:t>
            </a:r>
            <a:r>
              <a:rPr lang="en-US" dirty="0"/>
              <a:t>: Deletes the </a:t>
            </a:r>
            <a:r>
              <a:rPr lang="en-US" dirty="0" err="1"/>
              <a:t>znode</a:t>
            </a:r>
            <a:r>
              <a:rPr lang="en-US" dirty="0"/>
              <a:t> path if that </a:t>
            </a:r>
            <a:r>
              <a:rPr lang="en-US" dirty="0" err="1"/>
              <a:t>znode</a:t>
            </a:r>
            <a:r>
              <a:rPr lang="en-US" dirty="0"/>
              <a:t> is at the expected version</a:t>
            </a:r>
          </a:p>
          <a:p>
            <a:r>
              <a:rPr lang="en-US" b="1" dirty="0"/>
              <a:t>exists(path, watch)</a:t>
            </a:r>
            <a:r>
              <a:rPr lang="en-US" dirty="0"/>
              <a:t>: Returns true if the </a:t>
            </a:r>
            <a:r>
              <a:rPr lang="en-US" dirty="0" err="1"/>
              <a:t>znode</a:t>
            </a:r>
            <a:r>
              <a:rPr lang="en-US" dirty="0"/>
              <a:t> with path name path exists, and returns false otherwise. </a:t>
            </a:r>
          </a:p>
          <a:p>
            <a:pPr lvl="1"/>
            <a:r>
              <a:rPr lang="en-US" dirty="0"/>
              <a:t>Note the </a:t>
            </a:r>
            <a:r>
              <a:rPr lang="en-US" i="1" dirty="0"/>
              <a:t>watch </a:t>
            </a:r>
            <a:r>
              <a:rPr lang="en-US" dirty="0"/>
              <a:t>flag</a:t>
            </a:r>
          </a:p>
          <a:p>
            <a:endParaRPr lang="en-US" dirty="0"/>
          </a:p>
        </p:txBody>
      </p:sp>
    </p:spTree>
    <p:extLst>
      <p:ext uri="{BB962C8B-B14F-4D97-AF65-F5344CB8AC3E}">
        <p14:creationId xmlns:p14="http://schemas.microsoft.com/office/powerpoint/2010/main" val="1597806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Zookeeper API (2/2)</a:t>
            </a:r>
          </a:p>
        </p:txBody>
      </p:sp>
      <p:sp>
        <p:nvSpPr>
          <p:cNvPr id="3" name="Content Placeholder 2"/>
          <p:cNvSpPr>
            <a:spLocks noGrp="1"/>
          </p:cNvSpPr>
          <p:nvPr>
            <p:ph idx="1"/>
          </p:nvPr>
        </p:nvSpPr>
        <p:spPr/>
        <p:txBody>
          <a:bodyPr>
            <a:normAutofit/>
          </a:bodyPr>
          <a:lstStyle/>
          <a:p>
            <a:r>
              <a:rPr lang="en-US" b="1" dirty="0" err="1"/>
              <a:t>getData</a:t>
            </a:r>
            <a:r>
              <a:rPr lang="en-US" b="1" dirty="0"/>
              <a:t>(path, watch)</a:t>
            </a:r>
            <a:r>
              <a:rPr lang="en-US" dirty="0"/>
              <a:t>: Returns the data and meta-data, such as version information, associated with the </a:t>
            </a:r>
            <a:r>
              <a:rPr lang="en-US" dirty="0" err="1"/>
              <a:t>znode</a:t>
            </a:r>
            <a:r>
              <a:rPr lang="en-US" dirty="0"/>
              <a:t>. </a:t>
            </a:r>
          </a:p>
          <a:p>
            <a:r>
              <a:rPr lang="en-US" b="1" dirty="0" err="1"/>
              <a:t>setData</a:t>
            </a:r>
            <a:r>
              <a:rPr lang="en-US" b="1" dirty="0"/>
              <a:t>(path, data, version)</a:t>
            </a:r>
            <a:r>
              <a:rPr lang="en-US" dirty="0"/>
              <a:t>: Writes data[] to </a:t>
            </a:r>
            <a:r>
              <a:rPr lang="en-US" dirty="0" err="1"/>
              <a:t>znode</a:t>
            </a:r>
            <a:r>
              <a:rPr lang="en-US" dirty="0"/>
              <a:t> path if the version number is the current version of the </a:t>
            </a:r>
            <a:r>
              <a:rPr lang="en-US" dirty="0" err="1"/>
              <a:t>znode</a:t>
            </a:r>
            <a:endParaRPr lang="en-US" dirty="0"/>
          </a:p>
          <a:p>
            <a:r>
              <a:rPr lang="en-US" b="1" dirty="0" err="1"/>
              <a:t>getChildren</a:t>
            </a:r>
            <a:r>
              <a:rPr lang="en-US" b="1" dirty="0"/>
              <a:t>(path, watch)</a:t>
            </a:r>
            <a:r>
              <a:rPr lang="en-US" dirty="0"/>
              <a:t>: Returns the set of names of the children of a </a:t>
            </a:r>
            <a:r>
              <a:rPr lang="en-US" dirty="0" err="1"/>
              <a:t>znode</a:t>
            </a:r>
            <a:endParaRPr lang="en-US" dirty="0"/>
          </a:p>
          <a:p>
            <a:r>
              <a:rPr lang="en-US" b="1" dirty="0"/>
              <a:t>sync(path)</a:t>
            </a:r>
            <a:r>
              <a:rPr lang="en-US" dirty="0"/>
              <a:t>: Waits for all updates pending at the start of the operation to propagate to the server that the client is connected to. </a:t>
            </a:r>
          </a:p>
        </p:txBody>
      </p:sp>
    </p:spTree>
    <p:extLst>
      <p:ext uri="{BB962C8B-B14F-4D97-AF65-F5344CB8AC3E}">
        <p14:creationId xmlns:p14="http://schemas.microsoft.com/office/powerpoint/2010/main" val="956034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Configuration Management</a:t>
            </a:r>
          </a:p>
        </p:txBody>
      </p:sp>
      <p:sp>
        <p:nvSpPr>
          <p:cNvPr id="3" name="Content Placeholder 2"/>
          <p:cNvSpPr>
            <a:spLocks noGrp="1"/>
          </p:cNvSpPr>
          <p:nvPr>
            <p:ph idx="1"/>
          </p:nvPr>
        </p:nvSpPr>
        <p:spPr/>
        <p:txBody>
          <a:bodyPr>
            <a:normAutofit lnSpcReduction="10000"/>
          </a:bodyPr>
          <a:lstStyle/>
          <a:p>
            <a:r>
              <a:rPr lang="en-US" dirty="0"/>
              <a:t>All clients get their configuration information from a named </a:t>
            </a:r>
            <a:r>
              <a:rPr lang="en-US" dirty="0" err="1"/>
              <a:t>znode</a:t>
            </a:r>
            <a:endParaRPr lang="en-US" dirty="0"/>
          </a:p>
          <a:p>
            <a:pPr lvl="1"/>
            <a:r>
              <a:rPr lang="en-US" dirty="0"/>
              <a:t>/root/</a:t>
            </a:r>
            <a:r>
              <a:rPr lang="en-US" dirty="0" err="1"/>
              <a:t>config</a:t>
            </a:r>
            <a:r>
              <a:rPr lang="en-US" dirty="0"/>
              <a:t>-me</a:t>
            </a:r>
          </a:p>
          <a:p>
            <a:r>
              <a:rPr lang="en-US" dirty="0"/>
              <a:t>Example: you can build a public key store with Zookeeper</a:t>
            </a:r>
          </a:p>
          <a:p>
            <a:r>
              <a:rPr lang="en-US" dirty="0"/>
              <a:t>Clients set watches to see if configurations change</a:t>
            </a:r>
          </a:p>
          <a:p>
            <a:r>
              <a:rPr lang="en-US" dirty="0"/>
              <a:t>Zookeeper doesn’t explicitly decide which clients are allowed to update the configuration.</a:t>
            </a:r>
          </a:p>
          <a:p>
            <a:pPr lvl="1"/>
            <a:r>
              <a:rPr lang="en-US" dirty="0"/>
              <a:t>That would be an implementation choice</a:t>
            </a:r>
          </a:p>
          <a:p>
            <a:pPr lvl="1"/>
            <a:r>
              <a:rPr lang="en-US" dirty="0"/>
              <a:t>Zookeeper uses leader-follower model internally, so you could model your own implementation after this.</a:t>
            </a:r>
          </a:p>
        </p:txBody>
      </p:sp>
    </p:spTree>
    <p:extLst>
      <p:ext uri="{BB962C8B-B14F-4D97-AF65-F5344CB8AC3E}">
        <p14:creationId xmlns:p14="http://schemas.microsoft.com/office/powerpoint/2010/main" val="762433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Rendezvous Problem</a:t>
            </a:r>
          </a:p>
        </p:txBody>
      </p:sp>
      <p:sp>
        <p:nvSpPr>
          <p:cNvPr id="3" name="Content Placeholder 2"/>
          <p:cNvSpPr>
            <a:spLocks noGrp="1"/>
          </p:cNvSpPr>
          <p:nvPr>
            <p:ph idx="1"/>
          </p:nvPr>
        </p:nvSpPr>
        <p:spPr/>
        <p:txBody>
          <a:bodyPr>
            <a:normAutofit fontScale="92500" lnSpcReduction="20000"/>
          </a:bodyPr>
          <a:lstStyle/>
          <a:p>
            <a:r>
              <a:rPr lang="en-US" dirty="0"/>
              <a:t>Classic distributed computing algorithm</a:t>
            </a:r>
          </a:p>
          <a:p>
            <a:r>
              <a:rPr lang="en-US" dirty="0"/>
              <a:t>Consider master-worker </a:t>
            </a:r>
          </a:p>
          <a:p>
            <a:pPr lvl="1"/>
            <a:r>
              <a:rPr lang="en-US" dirty="0"/>
              <a:t>Specific configurations may not be known until runtime</a:t>
            </a:r>
          </a:p>
          <a:p>
            <a:pPr lvl="1"/>
            <a:r>
              <a:rPr lang="en-US" dirty="0"/>
              <a:t>EX: IP addresses, port numbers </a:t>
            </a:r>
          </a:p>
          <a:p>
            <a:pPr lvl="1"/>
            <a:r>
              <a:rPr lang="en-US" dirty="0"/>
              <a:t>Workers and master may start in any order</a:t>
            </a:r>
          </a:p>
          <a:p>
            <a:r>
              <a:rPr lang="en-US" dirty="0"/>
              <a:t>Zookeeper implementation:</a:t>
            </a:r>
          </a:p>
          <a:p>
            <a:pPr lvl="1"/>
            <a:r>
              <a:rPr lang="en-US" dirty="0"/>
              <a:t>Create a rendezvous node: /root/rendezvous</a:t>
            </a:r>
          </a:p>
          <a:p>
            <a:pPr lvl="1"/>
            <a:r>
              <a:rPr lang="en-US" dirty="0"/>
              <a:t>Workers read /root/rendezvous and set a watch</a:t>
            </a:r>
          </a:p>
          <a:p>
            <a:pPr lvl="2"/>
            <a:r>
              <a:rPr lang="en-US" dirty="0"/>
              <a:t>If empty, use watch to detect when master posts its configuration information</a:t>
            </a:r>
          </a:p>
          <a:p>
            <a:pPr lvl="1"/>
            <a:r>
              <a:rPr lang="en-US" dirty="0"/>
              <a:t>Master fills in its configuration information (host, port)</a:t>
            </a:r>
          </a:p>
          <a:p>
            <a:pPr lvl="1"/>
            <a:r>
              <a:rPr lang="en-US" dirty="0"/>
              <a:t>Workers are notified of content change and get the configuration information</a:t>
            </a:r>
          </a:p>
        </p:txBody>
      </p:sp>
    </p:spTree>
    <p:extLst>
      <p:ext uri="{BB962C8B-B14F-4D97-AF65-F5344CB8AC3E}">
        <p14:creationId xmlns:p14="http://schemas.microsoft.com/office/powerpoint/2010/main" val="1539423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Locks</a:t>
            </a:r>
          </a:p>
        </p:txBody>
      </p:sp>
      <p:sp>
        <p:nvSpPr>
          <p:cNvPr id="3" name="Content Placeholder 2"/>
          <p:cNvSpPr>
            <a:spLocks noGrp="1"/>
          </p:cNvSpPr>
          <p:nvPr>
            <p:ph idx="1"/>
          </p:nvPr>
        </p:nvSpPr>
        <p:spPr/>
        <p:txBody>
          <a:bodyPr>
            <a:normAutofit fontScale="92500" lnSpcReduction="10000"/>
          </a:bodyPr>
          <a:lstStyle/>
          <a:p>
            <a:r>
              <a:rPr lang="en-US" dirty="0"/>
              <a:t>Familiar analogy: lock files used by Apache HTTPD and MySQL  processes</a:t>
            </a:r>
          </a:p>
          <a:p>
            <a:r>
              <a:rPr lang="en-US" dirty="0"/>
              <a:t>Zookeeper example: who is the leader with primary copy of data?</a:t>
            </a:r>
          </a:p>
          <a:p>
            <a:r>
              <a:rPr lang="en-US" dirty="0"/>
              <a:t>Implementation: </a:t>
            </a:r>
          </a:p>
          <a:p>
            <a:pPr lvl="1"/>
            <a:r>
              <a:rPr lang="en-US" dirty="0"/>
              <a:t>Leader creates an ephemeral file: /root/leader/</a:t>
            </a:r>
            <a:r>
              <a:rPr lang="en-US" dirty="0" err="1"/>
              <a:t>lockfile</a:t>
            </a:r>
            <a:endParaRPr lang="en-US" dirty="0"/>
          </a:p>
          <a:p>
            <a:pPr lvl="1"/>
            <a:r>
              <a:rPr lang="en-US" dirty="0"/>
              <a:t>Other would-be leaders place watches on the lock file</a:t>
            </a:r>
          </a:p>
          <a:p>
            <a:pPr lvl="1"/>
            <a:r>
              <a:rPr lang="en-US" dirty="0"/>
              <a:t>If the leader client dies or doesn’t renew the lease, clients can attempt to create a replacement lock file </a:t>
            </a:r>
          </a:p>
          <a:p>
            <a:r>
              <a:rPr lang="en-US" dirty="0"/>
              <a:t>Use SEQUENTIAL to solve the herd effect problem.</a:t>
            </a:r>
          </a:p>
          <a:p>
            <a:pPr lvl="1"/>
            <a:r>
              <a:rPr lang="en-US" dirty="0"/>
              <a:t>Create a sequence of ephemeral child nodes</a:t>
            </a:r>
          </a:p>
          <a:p>
            <a:pPr lvl="1"/>
            <a:r>
              <a:rPr lang="en-US" dirty="0"/>
              <a:t>Clients only watch the node immediately ahead of them in the sequence</a:t>
            </a:r>
          </a:p>
        </p:txBody>
      </p:sp>
    </p:spTree>
    <p:extLst>
      <p:ext uri="{BB962C8B-B14F-4D97-AF65-F5344CB8AC3E}">
        <p14:creationId xmlns:p14="http://schemas.microsoft.com/office/powerpoint/2010/main" val="149591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be 7">
            <a:extLst>
              <a:ext uri="{FF2B5EF4-FFF2-40B4-BE49-F238E27FC236}">
                <a16:creationId xmlns:a16="http://schemas.microsoft.com/office/drawing/2014/main" id="{1A7423EA-311D-486E-98A9-8078783ADDEA}"/>
              </a:ext>
            </a:extLst>
          </p:cNvPr>
          <p:cNvSpPr/>
          <p:nvPr/>
        </p:nvSpPr>
        <p:spPr>
          <a:xfrm>
            <a:off x="3903784" y="1925515"/>
            <a:ext cx="3112477" cy="15034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78A9-D4E8-4F53-9326-7BB5D3395CCB}"/>
              </a:ext>
            </a:extLst>
          </p:cNvPr>
          <p:cNvSpPr>
            <a:spLocks noGrp="1"/>
          </p:cNvSpPr>
          <p:nvPr>
            <p:ph type="title"/>
          </p:nvPr>
        </p:nvSpPr>
        <p:spPr/>
        <p:txBody>
          <a:bodyPr/>
          <a:lstStyle/>
          <a:p>
            <a:r>
              <a:rPr lang="en-US" dirty="0"/>
              <a:t>How do they work?</a:t>
            </a:r>
          </a:p>
        </p:txBody>
      </p:sp>
      <p:sp>
        <p:nvSpPr>
          <p:cNvPr id="4" name="Footer Placeholder 3">
            <a:extLst>
              <a:ext uri="{FF2B5EF4-FFF2-40B4-BE49-F238E27FC236}">
                <a16:creationId xmlns:a16="http://schemas.microsoft.com/office/drawing/2014/main" id="{AE9A59FD-A339-45AD-A59A-1804D12F046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FB13A4B-881F-4720-B7FC-BE9D0F2282E0}"/>
              </a:ext>
            </a:extLst>
          </p:cNvPr>
          <p:cNvSpPr>
            <a:spLocks noGrp="1"/>
          </p:cNvSpPr>
          <p:nvPr>
            <p:ph type="sldNum" sz="quarter" idx="12"/>
          </p:nvPr>
        </p:nvSpPr>
        <p:spPr/>
        <p:txBody>
          <a:bodyPr/>
          <a:lstStyle/>
          <a:p>
            <a:fld id="{3C974458-8A97-4835-BF79-1FB6D7856C21}" type="slidenum">
              <a:rPr lang="en-US" smtClean="0"/>
              <a:t>4</a:t>
            </a:fld>
            <a:endParaRPr lang="en-US"/>
          </a:p>
        </p:txBody>
      </p:sp>
      <p:sp>
        <p:nvSpPr>
          <p:cNvPr id="6" name="Freeform: Shape 5">
            <a:extLst>
              <a:ext uri="{FF2B5EF4-FFF2-40B4-BE49-F238E27FC236}">
                <a16:creationId xmlns:a16="http://schemas.microsoft.com/office/drawing/2014/main" id="{32DC5FF9-CAFD-4E5C-A875-EDB91674ABA4}"/>
              </a:ext>
            </a:extLst>
          </p:cNvPr>
          <p:cNvSpPr/>
          <p:nvPr/>
        </p:nvSpPr>
        <p:spPr>
          <a:xfrm>
            <a:off x="836787" y="2298091"/>
            <a:ext cx="980934" cy="3411415"/>
          </a:xfrm>
          <a:custGeom>
            <a:avLst/>
            <a:gdLst>
              <a:gd name="connsiteX0" fmla="*/ 307814 w 980934"/>
              <a:gd name="connsiteY0" fmla="*/ 0 h 3411415"/>
              <a:gd name="connsiteX1" fmla="*/ 976030 w 980934"/>
              <a:gd name="connsiteY1" fmla="*/ 1292469 h 3411415"/>
              <a:gd name="connsiteX2" fmla="*/ 84 w 980934"/>
              <a:gd name="connsiteY2" fmla="*/ 2118946 h 3411415"/>
              <a:gd name="connsiteX3" fmla="*/ 932068 w 980934"/>
              <a:gd name="connsiteY3" fmla="*/ 3411415 h 3411415"/>
            </a:gdLst>
            <a:ahLst/>
            <a:cxnLst>
              <a:cxn ang="0">
                <a:pos x="connsiteX0" y="connsiteY0"/>
              </a:cxn>
              <a:cxn ang="0">
                <a:pos x="connsiteX1" y="connsiteY1"/>
              </a:cxn>
              <a:cxn ang="0">
                <a:pos x="connsiteX2" y="connsiteY2"/>
              </a:cxn>
              <a:cxn ang="0">
                <a:pos x="connsiteX3" y="connsiteY3"/>
              </a:cxn>
            </a:cxnLst>
            <a:rect l="l" t="t" r="r" b="b"/>
            <a:pathLst>
              <a:path w="980934" h="3411415">
                <a:moveTo>
                  <a:pt x="307814" y="0"/>
                </a:moveTo>
                <a:cubicBezTo>
                  <a:pt x="667566" y="469655"/>
                  <a:pt x="1027318" y="939311"/>
                  <a:pt x="976030" y="1292469"/>
                </a:cubicBezTo>
                <a:cubicBezTo>
                  <a:pt x="924742" y="1645627"/>
                  <a:pt x="7411" y="1765788"/>
                  <a:pt x="84" y="2118946"/>
                </a:cubicBezTo>
                <a:cubicBezTo>
                  <a:pt x="-7243" y="2472104"/>
                  <a:pt x="462412" y="2941759"/>
                  <a:pt x="932068" y="3411415"/>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a:extLst>
              <a:ext uri="{FF2B5EF4-FFF2-40B4-BE49-F238E27FC236}">
                <a16:creationId xmlns:a16="http://schemas.microsoft.com/office/drawing/2014/main" id="{4DBA7D11-8B1F-4188-B304-826F8167C5A4}"/>
              </a:ext>
            </a:extLst>
          </p:cNvPr>
          <p:cNvSpPr/>
          <p:nvPr/>
        </p:nvSpPr>
        <p:spPr>
          <a:xfrm>
            <a:off x="4549204" y="2294792"/>
            <a:ext cx="1680960" cy="1066683"/>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File </a:t>
            </a:r>
            <a:r>
              <a:rPr lang="en-US" b="1" dirty="0" err="1">
                <a:solidFill>
                  <a:schemeClr val="tx1"/>
                </a:solidFill>
              </a:rPr>
              <a:t>MetaData</a:t>
            </a:r>
            <a:endParaRPr lang="en-US" b="1" dirty="0">
              <a:solidFill>
                <a:schemeClr val="tx1"/>
              </a:solidFill>
            </a:endParaRPr>
          </a:p>
        </p:txBody>
      </p:sp>
      <p:sp>
        <p:nvSpPr>
          <p:cNvPr id="9" name="TextBox 8">
            <a:extLst>
              <a:ext uri="{FF2B5EF4-FFF2-40B4-BE49-F238E27FC236}">
                <a16:creationId xmlns:a16="http://schemas.microsoft.com/office/drawing/2014/main" id="{A26F05F9-1974-47BA-966A-5E1E6651241A}"/>
              </a:ext>
            </a:extLst>
          </p:cNvPr>
          <p:cNvSpPr txBox="1"/>
          <p:nvPr/>
        </p:nvSpPr>
        <p:spPr>
          <a:xfrm>
            <a:off x="4842932" y="1900166"/>
            <a:ext cx="1327639" cy="369332"/>
          </a:xfrm>
          <a:prstGeom prst="rect">
            <a:avLst/>
          </a:prstGeom>
          <a:noFill/>
        </p:spPr>
        <p:txBody>
          <a:bodyPr wrap="square" rtlCol="0">
            <a:spAutoFit/>
          </a:bodyPr>
          <a:lstStyle/>
          <a:p>
            <a:r>
              <a:rPr lang="en-US" b="1" i="1" dirty="0" err="1"/>
              <a:t>NameNode</a:t>
            </a:r>
            <a:endParaRPr lang="en-US" b="1" i="1" dirty="0"/>
          </a:p>
        </p:txBody>
      </p:sp>
      <p:sp>
        <p:nvSpPr>
          <p:cNvPr id="10" name="Cylinder 9">
            <a:extLst>
              <a:ext uri="{FF2B5EF4-FFF2-40B4-BE49-F238E27FC236}">
                <a16:creationId xmlns:a16="http://schemas.microsoft.com/office/drawing/2014/main" id="{CBB5A86C-9151-47FD-B62F-DCDD4507B591}"/>
              </a:ext>
            </a:extLst>
          </p:cNvPr>
          <p:cNvSpPr/>
          <p:nvPr/>
        </p:nvSpPr>
        <p:spPr>
          <a:xfrm>
            <a:off x="3257549"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2" name="Cylinder 11">
            <a:extLst>
              <a:ext uri="{FF2B5EF4-FFF2-40B4-BE49-F238E27FC236}">
                <a16:creationId xmlns:a16="http://schemas.microsoft.com/office/drawing/2014/main" id="{D760C43A-2014-4739-924B-802AA0C7D17B}"/>
              </a:ext>
            </a:extLst>
          </p:cNvPr>
          <p:cNvSpPr/>
          <p:nvPr/>
        </p:nvSpPr>
        <p:spPr>
          <a:xfrm>
            <a:off x="2926372"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3" name="Cylinder 12">
            <a:extLst>
              <a:ext uri="{FF2B5EF4-FFF2-40B4-BE49-F238E27FC236}">
                <a16:creationId xmlns:a16="http://schemas.microsoft.com/office/drawing/2014/main" id="{9690E47A-156F-4B8C-ADA3-D65F5F1FEAB1}"/>
              </a:ext>
            </a:extLst>
          </p:cNvPr>
          <p:cNvSpPr/>
          <p:nvPr/>
        </p:nvSpPr>
        <p:spPr>
          <a:xfrm>
            <a:off x="5068255"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4" name="Cylinder 13">
            <a:extLst>
              <a:ext uri="{FF2B5EF4-FFF2-40B4-BE49-F238E27FC236}">
                <a16:creationId xmlns:a16="http://schemas.microsoft.com/office/drawing/2014/main" id="{56FD4467-A6F4-4711-A299-509D57254ED6}"/>
              </a:ext>
            </a:extLst>
          </p:cNvPr>
          <p:cNvSpPr/>
          <p:nvPr/>
        </p:nvSpPr>
        <p:spPr>
          <a:xfrm>
            <a:off x="4737078"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5" name="Cylinder 14">
            <a:extLst>
              <a:ext uri="{FF2B5EF4-FFF2-40B4-BE49-F238E27FC236}">
                <a16:creationId xmlns:a16="http://schemas.microsoft.com/office/drawing/2014/main" id="{563CD288-E981-44F6-BCFF-74D382B07A38}"/>
              </a:ext>
            </a:extLst>
          </p:cNvPr>
          <p:cNvSpPr/>
          <p:nvPr/>
        </p:nvSpPr>
        <p:spPr>
          <a:xfrm>
            <a:off x="6878961"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6" name="Cylinder 15">
            <a:extLst>
              <a:ext uri="{FF2B5EF4-FFF2-40B4-BE49-F238E27FC236}">
                <a16:creationId xmlns:a16="http://schemas.microsoft.com/office/drawing/2014/main" id="{37EE7479-F766-4DED-ABB0-B51385CFE74E}"/>
              </a:ext>
            </a:extLst>
          </p:cNvPr>
          <p:cNvSpPr/>
          <p:nvPr/>
        </p:nvSpPr>
        <p:spPr>
          <a:xfrm>
            <a:off x="6547784"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7" name="Cylinder 16">
            <a:extLst>
              <a:ext uri="{FF2B5EF4-FFF2-40B4-BE49-F238E27FC236}">
                <a16:creationId xmlns:a16="http://schemas.microsoft.com/office/drawing/2014/main" id="{7AEC7A50-DF39-4152-B67A-88BAAECF6373}"/>
              </a:ext>
            </a:extLst>
          </p:cNvPr>
          <p:cNvSpPr/>
          <p:nvPr/>
        </p:nvSpPr>
        <p:spPr>
          <a:xfrm>
            <a:off x="8689667"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8" name="Cylinder 17">
            <a:extLst>
              <a:ext uri="{FF2B5EF4-FFF2-40B4-BE49-F238E27FC236}">
                <a16:creationId xmlns:a16="http://schemas.microsoft.com/office/drawing/2014/main" id="{5C5700DD-D1CB-4501-8FE9-932724093D26}"/>
              </a:ext>
            </a:extLst>
          </p:cNvPr>
          <p:cNvSpPr/>
          <p:nvPr/>
        </p:nvSpPr>
        <p:spPr>
          <a:xfrm>
            <a:off x="8358490"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cxnSp>
        <p:nvCxnSpPr>
          <p:cNvPr id="20" name="Straight Arrow Connector 19">
            <a:extLst>
              <a:ext uri="{FF2B5EF4-FFF2-40B4-BE49-F238E27FC236}">
                <a16:creationId xmlns:a16="http://schemas.microsoft.com/office/drawing/2014/main" id="{342CBE75-B23E-49D2-B408-64980AF63A31}"/>
              </a:ext>
            </a:extLst>
          </p:cNvPr>
          <p:cNvCxnSpPr/>
          <p:nvPr/>
        </p:nvCxnSpPr>
        <p:spPr>
          <a:xfrm>
            <a:off x="1485900" y="2572060"/>
            <a:ext cx="2336004" cy="171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96D974-2B13-47A4-99BA-13F09F76C396}"/>
              </a:ext>
            </a:extLst>
          </p:cNvPr>
          <p:cNvSpPr txBox="1"/>
          <p:nvPr/>
        </p:nvSpPr>
        <p:spPr>
          <a:xfrm>
            <a:off x="2189285" y="2294792"/>
            <a:ext cx="1068264" cy="369332"/>
          </a:xfrm>
          <a:prstGeom prst="rect">
            <a:avLst/>
          </a:prstGeom>
          <a:noFill/>
        </p:spPr>
        <p:txBody>
          <a:bodyPr wrap="square" rtlCol="0">
            <a:spAutoFit/>
          </a:bodyPr>
          <a:lstStyle/>
          <a:p>
            <a:r>
              <a:rPr lang="en-US" i="1" dirty="0"/>
              <a:t>open</a:t>
            </a:r>
          </a:p>
        </p:txBody>
      </p:sp>
      <p:cxnSp>
        <p:nvCxnSpPr>
          <p:cNvPr id="23" name="Straight Arrow Connector 22">
            <a:extLst>
              <a:ext uri="{FF2B5EF4-FFF2-40B4-BE49-F238E27FC236}">
                <a16:creationId xmlns:a16="http://schemas.microsoft.com/office/drawing/2014/main" id="{6823DD2A-5A92-490E-8047-C421AE9508EB}"/>
              </a:ext>
            </a:extLst>
          </p:cNvPr>
          <p:cNvCxnSpPr>
            <a:cxnSpLocks/>
          </p:cNvCxnSpPr>
          <p:nvPr/>
        </p:nvCxnSpPr>
        <p:spPr>
          <a:xfrm flipH="1">
            <a:off x="1899601" y="2938093"/>
            <a:ext cx="1863507" cy="51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95AF16-A08E-474F-BC4A-1DB02DAF090C}"/>
              </a:ext>
            </a:extLst>
          </p:cNvPr>
          <p:cNvSpPr txBox="1"/>
          <p:nvPr/>
        </p:nvSpPr>
        <p:spPr>
          <a:xfrm>
            <a:off x="2011150" y="3241156"/>
            <a:ext cx="1868455" cy="369332"/>
          </a:xfrm>
          <a:prstGeom prst="rect">
            <a:avLst/>
          </a:prstGeom>
          <a:noFill/>
        </p:spPr>
        <p:txBody>
          <a:bodyPr wrap="square" rtlCol="0">
            <a:spAutoFit/>
          </a:bodyPr>
          <a:lstStyle/>
          <a:p>
            <a:r>
              <a:rPr lang="en-US" i="1" dirty="0"/>
              <a:t>Copy of metadata</a:t>
            </a:r>
          </a:p>
        </p:txBody>
      </p:sp>
      <p:cxnSp>
        <p:nvCxnSpPr>
          <p:cNvPr id="29" name="Straight Arrow Connector 28">
            <a:extLst>
              <a:ext uri="{FF2B5EF4-FFF2-40B4-BE49-F238E27FC236}">
                <a16:creationId xmlns:a16="http://schemas.microsoft.com/office/drawing/2014/main" id="{1F802FAF-3322-45F4-A4B9-1E5848CB1B83}"/>
              </a:ext>
            </a:extLst>
          </p:cNvPr>
          <p:cNvCxnSpPr>
            <a:cxnSpLocks/>
          </p:cNvCxnSpPr>
          <p:nvPr/>
        </p:nvCxnSpPr>
        <p:spPr>
          <a:xfrm>
            <a:off x="898057" y="4308230"/>
            <a:ext cx="3983138" cy="652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AC750AE-EE4E-4A86-A72A-B69B7B5CF1F1}"/>
              </a:ext>
            </a:extLst>
          </p:cNvPr>
          <p:cNvSpPr txBox="1"/>
          <p:nvPr/>
        </p:nvSpPr>
        <p:spPr>
          <a:xfrm>
            <a:off x="1692520" y="4251705"/>
            <a:ext cx="1068264" cy="369332"/>
          </a:xfrm>
          <a:prstGeom prst="rect">
            <a:avLst/>
          </a:prstGeom>
          <a:noFill/>
        </p:spPr>
        <p:txBody>
          <a:bodyPr wrap="square" rtlCol="0">
            <a:spAutoFit/>
          </a:bodyPr>
          <a:lstStyle/>
          <a:p>
            <a:r>
              <a:rPr lang="en-US" i="1" dirty="0"/>
              <a:t>read</a:t>
            </a:r>
          </a:p>
        </p:txBody>
      </p:sp>
      <p:cxnSp>
        <p:nvCxnSpPr>
          <p:cNvPr id="31" name="Straight Arrow Connector 30">
            <a:extLst>
              <a:ext uri="{FF2B5EF4-FFF2-40B4-BE49-F238E27FC236}">
                <a16:creationId xmlns:a16="http://schemas.microsoft.com/office/drawing/2014/main" id="{19201623-3E21-4819-9D3B-F859EF1C7378}"/>
              </a:ext>
            </a:extLst>
          </p:cNvPr>
          <p:cNvCxnSpPr>
            <a:cxnSpLocks/>
          </p:cNvCxnSpPr>
          <p:nvPr/>
        </p:nvCxnSpPr>
        <p:spPr>
          <a:xfrm flipH="1">
            <a:off x="1440294" y="5118993"/>
            <a:ext cx="3402638" cy="199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DEA1FC3-AE6B-47B2-ACE2-C5E5D435E504}"/>
              </a:ext>
            </a:extLst>
          </p:cNvPr>
          <p:cNvSpPr txBox="1"/>
          <p:nvPr/>
        </p:nvSpPr>
        <p:spPr>
          <a:xfrm>
            <a:off x="1135677" y="5249275"/>
            <a:ext cx="1868455" cy="369332"/>
          </a:xfrm>
          <a:prstGeom prst="rect">
            <a:avLst/>
          </a:prstGeom>
          <a:noFill/>
        </p:spPr>
        <p:txBody>
          <a:bodyPr wrap="square" rtlCol="0">
            <a:spAutoFit/>
          </a:bodyPr>
          <a:lstStyle/>
          <a:p>
            <a:pPr algn="ctr"/>
            <a:r>
              <a:rPr lang="en-US" i="1" dirty="0"/>
              <a:t>File data</a:t>
            </a:r>
          </a:p>
        </p:txBody>
      </p:sp>
      <p:pic>
        <p:nvPicPr>
          <p:cNvPr id="38" name="Picture 37">
            <a:extLst>
              <a:ext uri="{FF2B5EF4-FFF2-40B4-BE49-F238E27FC236}">
                <a16:creationId xmlns:a16="http://schemas.microsoft.com/office/drawing/2014/main" id="{700608F2-048D-4396-84CA-606B2FCCC789}"/>
              </a:ext>
            </a:extLst>
          </p:cNvPr>
          <p:cNvPicPr>
            <a:picLocks noChangeAspect="1"/>
          </p:cNvPicPr>
          <p:nvPr/>
        </p:nvPicPr>
        <p:blipFill>
          <a:blip r:embed="rId2"/>
          <a:stretch>
            <a:fillRect/>
          </a:stretch>
        </p:blipFill>
        <p:spPr>
          <a:xfrm>
            <a:off x="3475691" y="5158054"/>
            <a:ext cx="668179" cy="388154"/>
          </a:xfrm>
          <a:prstGeom prst="rect">
            <a:avLst/>
          </a:prstGeom>
        </p:spPr>
      </p:pic>
      <p:pic>
        <p:nvPicPr>
          <p:cNvPr id="40" name="Picture 39">
            <a:extLst>
              <a:ext uri="{FF2B5EF4-FFF2-40B4-BE49-F238E27FC236}">
                <a16:creationId xmlns:a16="http://schemas.microsoft.com/office/drawing/2014/main" id="{A747AFAA-6B14-410D-BEB9-49B264846F68}"/>
              </a:ext>
            </a:extLst>
          </p:cNvPr>
          <p:cNvPicPr>
            <a:picLocks noChangeAspect="1"/>
          </p:cNvPicPr>
          <p:nvPr/>
        </p:nvPicPr>
        <p:blipFill>
          <a:blip r:embed="rId2"/>
          <a:stretch>
            <a:fillRect/>
          </a:stretch>
        </p:blipFill>
        <p:spPr>
          <a:xfrm>
            <a:off x="5215985" y="5136228"/>
            <a:ext cx="668179" cy="388154"/>
          </a:xfrm>
          <a:prstGeom prst="rect">
            <a:avLst/>
          </a:prstGeom>
        </p:spPr>
      </p:pic>
      <p:pic>
        <p:nvPicPr>
          <p:cNvPr id="41" name="Picture 40">
            <a:extLst>
              <a:ext uri="{FF2B5EF4-FFF2-40B4-BE49-F238E27FC236}">
                <a16:creationId xmlns:a16="http://schemas.microsoft.com/office/drawing/2014/main" id="{704517BE-1BAE-4FDD-8D7C-D8663F6E7D47}"/>
              </a:ext>
            </a:extLst>
          </p:cNvPr>
          <p:cNvPicPr>
            <a:picLocks noChangeAspect="1"/>
          </p:cNvPicPr>
          <p:nvPr/>
        </p:nvPicPr>
        <p:blipFill>
          <a:blip r:embed="rId2"/>
          <a:stretch>
            <a:fillRect/>
          </a:stretch>
        </p:blipFill>
        <p:spPr>
          <a:xfrm>
            <a:off x="7097103" y="5138395"/>
            <a:ext cx="668179" cy="388154"/>
          </a:xfrm>
          <a:prstGeom prst="rect">
            <a:avLst/>
          </a:prstGeom>
        </p:spPr>
      </p:pic>
      <p:pic>
        <p:nvPicPr>
          <p:cNvPr id="42" name="Picture 41">
            <a:extLst>
              <a:ext uri="{FF2B5EF4-FFF2-40B4-BE49-F238E27FC236}">
                <a16:creationId xmlns:a16="http://schemas.microsoft.com/office/drawing/2014/main" id="{D13DF730-A4A6-4FB5-BBBD-B41DD6C3357A}"/>
              </a:ext>
            </a:extLst>
          </p:cNvPr>
          <p:cNvPicPr>
            <a:picLocks noChangeAspect="1"/>
          </p:cNvPicPr>
          <p:nvPr/>
        </p:nvPicPr>
        <p:blipFill>
          <a:blip r:embed="rId2"/>
          <a:stretch>
            <a:fillRect/>
          </a:stretch>
        </p:blipFill>
        <p:spPr>
          <a:xfrm>
            <a:off x="8835531" y="5133844"/>
            <a:ext cx="668179" cy="388154"/>
          </a:xfrm>
          <a:prstGeom prst="rect">
            <a:avLst/>
          </a:prstGeom>
        </p:spPr>
      </p:pic>
    </p:spTree>
    <p:extLst>
      <p:ext uri="{BB962C8B-B14F-4D97-AF65-F5344CB8AC3E}">
        <p14:creationId xmlns:p14="http://schemas.microsoft.com/office/powerpoint/2010/main" val="1817557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1180" y="267554"/>
            <a:ext cx="4392933"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Browser</a:t>
            </a:r>
          </a:p>
        </p:txBody>
      </p:sp>
      <p:sp>
        <p:nvSpPr>
          <p:cNvPr id="5" name="Rectangle 4"/>
          <p:cNvSpPr/>
          <p:nvPr/>
        </p:nvSpPr>
        <p:spPr>
          <a:xfrm>
            <a:off x="4091180" y="1519883"/>
            <a:ext cx="4392933"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Web Interface Server</a:t>
            </a:r>
          </a:p>
        </p:txBody>
      </p:sp>
      <p:sp>
        <p:nvSpPr>
          <p:cNvPr id="6" name="Rectangle 5"/>
          <p:cNvSpPr/>
          <p:nvPr/>
        </p:nvSpPr>
        <p:spPr>
          <a:xfrm>
            <a:off x="4091180" y="3782581"/>
            <a:ext cx="4392933"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Server</a:t>
            </a:r>
          </a:p>
        </p:txBody>
      </p:sp>
      <p:sp>
        <p:nvSpPr>
          <p:cNvPr id="7" name="Rectangle 6"/>
          <p:cNvSpPr/>
          <p:nvPr/>
        </p:nvSpPr>
        <p:spPr>
          <a:xfrm>
            <a:off x="4091180" y="3380240"/>
            <a:ext cx="4392933" cy="402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Server SDK</a:t>
            </a:r>
          </a:p>
        </p:txBody>
      </p:sp>
      <p:sp>
        <p:nvSpPr>
          <p:cNvPr id="8" name="Rectangle 7"/>
          <p:cNvSpPr/>
          <p:nvPr/>
        </p:nvSpPr>
        <p:spPr>
          <a:xfrm>
            <a:off x="4091180" y="2059924"/>
            <a:ext cx="4392933" cy="3901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Client SDK</a:t>
            </a:r>
          </a:p>
        </p:txBody>
      </p:sp>
      <p:sp>
        <p:nvSpPr>
          <p:cNvPr id="9" name="Rectangle 8"/>
          <p:cNvSpPr/>
          <p:nvPr/>
        </p:nvSpPr>
        <p:spPr>
          <a:xfrm>
            <a:off x="3174372" y="5584595"/>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Karst: MOAB/Torque</a:t>
            </a:r>
            <a:endParaRPr lang="en-US" dirty="0"/>
          </a:p>
        </p:txBody>
      </p:sp>
      <p:sp>
        <p:nvSpPr>
          <p:cNvPr id="10" name="Rectangle 9"/>
          <p:cNvSpPr/>
          <p:nvPr/>
        </p:nvSpPr>
        <p:spPr>
          <a:xfrm>
            <a:off x="4091180" y="4305008"/>
            <a:ext cx="4392933" cy="402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Resource Plugins</a:t>
            </a:r>
          </a:p>
        </p:txBody>
      </p:sp>
      <p:sp>
        <p:nvSpPr>
          <p:cNvPr id="12" name="Rectangle 11"/>
          <p:cNvSpPr/>
          <p:nvPr/>
        </p:nvSpPr>
        <p:spPr>
          <a:xfrm>
            <a:off x="4858703" y="5584595"/>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Stampede: SLURM</a:t>
            </a:r>
          </a:p>
        </p:txBody>
      </p:sp>
      <p:sp>
        <p:nvSpPr>
          <p:cNvPr id="13" name="Rectangle 12"/>
          <p:cNvSpPr/>
          <p:nvPr/>
        </p:nvSpPr>
        <p:spPr>
          <a:xfrm>
            <a:off x="6543034" y="5567389"/>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Comet: SLURM</a:t>
            </a:r>
          </a:p>
        </p:txBody>
      </p:sp>
      <p:sp>
        <p:nvSpPr>
          <p:cNvPr id="14" name="Rectangle 13"/>
          <p:cNvSpPr/>
          <p:nvPr/>
        </p:nvSpPr>
        <p:spPr>
          <a:xfrm>
            <a:off x="8227365" y="5562607"/>
            <a:ext cx="1547647" cy="54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Jureca:SLURM</a:t>
            </a:r>
            <a:endParaRPr lang="en-US" dirty="0"/>
          </a:p>
        </p:txBody>
      </p:sp>
      <p:cxnSp>
        <p:nvCxnSpPr>
          <p:cNvPr id="17" name="Straight Arrow Connector 16"/>
          <p:cNvCxnSpPr>
            <a:stCxn id="4" idx="2"/>
            <a:endCxn id="5" idx="0"/>
          </p:cNvCxnSpPr>
          <p:nvPr/>
        </p:nvCxnSpPr>
        <p:spPr>
          <a:xfrm>
            <a:off x="6287646" y="807595"/>
            <a:ext cx="0" cy="7122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7" idx="0"/>
          </p:cNvCxnSpPr>
          <p:nvPr/>
        </p:nvCxnSpPr>
        <p:spPr>
          <a:xfrm>
            <a:off x="6287646" y="2450029"/>
            <a:ext cx="0" cy="9302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9" idx="0"/>
          </p:cNvCxnSpPr>
          <p:nvPr/>
        </p:nvCxnSpPr>
        <p:spPr>
          <a:xfrm flipH="1">
            <a:off x="3948196" y="4707349"/>
            <a:ext cx="2339451" cy="8772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2"/>
            <a:endCxn id="12" idx="0"/>
          </p:cNvCxnSpPr>
          <p:nvPr/>
        </p:nvCxnSpPr>
        <p:spPr>
          <a:xfrm flipH="1">
            <a:off x="5632527" y="4707349"/>
            <a:ext cx="655120" cy="8772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2"/>
            <a:endCxn id="13" idx="0"/>
          </p:cNvCxnSpPr>
          <p:nvPr/>
        </p:nvCxnSpPr>
        <p:spPr>
          <a:xfrm>
            <a:off x="6287647" y="4707349"/>
            <a:ext cx="1029211" cy="8600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2"/>
            <a:endCxn id="14" idx="0"/>
          </p:cNvCxnSpPr>
          <p:nvPr/>
        </p:nvCxnSpPr>
        <p:spPr>
          <a:xfrm>
            <a:off x="6287647" y="4707349"/>
            <a:ext cx="2713542" cy="8552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710475" y="955417"/>
            <a:ext cx="778766" cy="369332"/>
          </a:xfrm>
          <a:prstGeom prst="rect">
            <a:avLst/>
          </a:prstGeom>
          <a:noFill/>
        </p:spPr>
        <p:txBody>
          <a:bodyPr wrap="none" rtlCol="0">
            <a:spAutoFit/>
          </a:bodyPr>
          <a:lstStyle/>
          <a:p>
            <a:r>
              <a:rPr lang="en-US" dirty="0"/>
              <a:t>HTTPS</a:t>
            </a:r>
          </a:p>
        </p:txBody>
      </p:sp>
      <p:sp>
        <p:nvSpPr>
          <p:cNvPr id="34" name="TextBox 33"/>
          <p:cNvSpPr txBox="1"/>
          <p:nvPr/>
        </p:nvSpPr>
        <p:spPr>
          <a:xfrm>
            <a:off x="6710476" y="2737938"/>
            <a:ext cx="1586525" cy="369332"/>
          </a:xfrm>
          <a:prstGeom prst="rect">
            <a:avLst/>
          </a:prstGeom>
          <a:noFill/>
        </p:spPr>
        <p:txBody>
          <a:bodyPr wrap="none" rtlCol="0">
            <a:spAutoFit/>
          </a:bodyPr>
          <a:lstStyle/>
          <a:p>
            <a:r>
              <a:rPr lang="en-US" dirty="0"/>
              <a:t>HTTP or TCP/IP</a:t>
            </a:r>
          </a:p>
        </p:txBody>
      </p:sp>
      <p:sp>
        <p:nvSpPr>
          <p:cNvPr id="2" name="TextBox 1"/>
          <p:cNvSpPr txBox="1"/>
          <p:nvPr/>
        </p:nvSpPr>
        <p:spPr>
          <a:xfrm>
            <a:off x="191651" y="185976"/>
            <a:ext cx="3138555"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t>Zookeeper is popular in science-computing gateways</a:t>
            </a:r>
          </a:p>
        </p:txBody>
      </p:sp>
      <p:sp>
        <p:nvSpPr>
          <p:cNvPr id="23" name="Right Arrow Callout 22"/>
          <p:cNvSpPr/>
          <p:nvPr/>
        </p:nvSpPr>
        <p:spPr>
          <a:xfrm>
            <a:off x="111513" y="5118413"/>
            <a:ext cx="2753050" cy="1516564"/>
          </a:xfrm>
          <a:prstGeom prst="rightArrowCallout">
            <a:avLst>
              <a:gd name="adj1" fmla="val 20674"/>
              <a:gd name="adj2" fmla="val 19924"/>
              <a:gd name="adj3" fmla="val 15333"/>
              <a:gd name="adj4" fmla="val 84090"/>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a:t>Different </a:t>
            </a:r>
            <a:r>
              <a:rPr lang="en-US" sz="2400" dirty="0" err="1"/>
              <a:t>archs</a:t>
            </a:r>
            <a:r>
              <a:rPr lang="en-US" sz="2400" dirty="0"/>
              <a:t>, schedulers, admin domains,</a:t>
            </a:r>
          </a:p>
          <a:p>
            <a:r>
              <a:rPr lang="is-IS" sz="2400" dirty="0"/>
              <a:t>…</a:t>
            </a:r>
            <a:endParaRPr lang="en-US" sz="2400" dirty="0"/>
          </a:p>
        </p:txBody>
      </p:sp>
      <p:sp>
        <p:nvSpPr>
          <p:cNvPr id="32" name="Right Arrow Callout 31"/>
          <p:cNvSpPr/>
          <p:nvPr/>
        </p:nvSpPr>
        <p:spPr>
          <a:xfrm>
            <a:off x="111513" y="3436110"/>
            <a:ext cx="3310596" cy="1271239"/>
          </a:xfrm>
          <a:prstGeom prst="rightArrowCallout">
            <a:avLst>
              <a:gd name="adj1" fmla="val 25000"/>
              <a:gd name="adj2" fmla="val 24123"/>
              <a:gd name="adj3" fmla="val 25000"/>
              <a:gd name="adj4" fmla="val 82156"/>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a:solidFill>
                  <a:prstClr val="black"/>
                </a:solidFill>
              </a:rPr>
              <a:t>“Super” Scheduling and Resource Management</a:t>
            </a:r>
          </a:p>
        </p:txBody>
      </p:sp>
      <p:sp>
        <p:nvSpPr>
          <p:cNvPr id="35" name="Right Brace 34"/>
          <p:cNvSpPr/>
          <p:nvPr/>
        </p:nvSpPr>
        <p:spPr>
          <a:xfrm>
            <a:off x="8584472" y="1324749"/>
            <a:ext cx="517075" cy="35594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9178696" y="2416576"/>
            <a:ext cx="283026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In micro-service arch, these also need scheduling</a:t>
            </a:r>
          </a:p>
        </p:txBody>
      </p:sp>
    </p:spTree>
    <p:extLst>
      <p:ext uri="{BB962C8B-B14F-4D97-AF65-F5344CB8AC3E}">
        <p14:creationId xmlns:p14="http://schemas.microsoft.com/office/powerpoint/2010/main" val="3883862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0585" y="3639785"/>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API Server</a:t>
            </a:r>
          </a:p>
        </p:txBody>
      </p:sp>
      <p:sp>
        <p:nvSpPr>
          <p:cNvPr id="3" name="Rectangle 2"/>
          <p:cNvSpPr/>
          <p:nvPr/>
        </p:nvSpPr>
        <p:spPr>
          <a:xfrm>
            <a:off x="2677172" y="48738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Manager</a:t>
            </a:r>
          </a:p>
        </p:txBody>
      </p:sp>
      <p:sp>
        <p:nvSpPr>
          <p:cNvPr id="4" name="Rectangle 3"/>
          <p:cNvSpPr/>
          <p:nvPr/>
        </p:nvSpPr>
        <p:spPr>
          <a:xfrm>
            <a:off x="7883911" y="48738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Metadata Server</a:t>
            </a:r>
          </a:p>
        </p:txBody>
      </p:sp>
      <p:sp>
        <p:nvSpPr>
          <p:cNvPr id="5" name="Rectangle 4"/>
          <p:cNvSpPr/>
          <p:nvPr/>
        </p:nvSpPr>
        <p:spPr>
          <a:xfrm>
            <a:off x="2230243" y="3378819"/>
            <a:ext cx="8240751" cy="331191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2829572" y="50262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Manager</a:t>
            </a:r>
          </a:p>
        </p:txBody>
      </p:sp>
      <p:sp>
        <p:nvSpPr>
          <p:cNvPr id="7" name="Rectangle 6"/>
          <p:cNvSpPr/>
          <p:nvPr/>
        </p:nvSpPr>
        <p:spPr>
          <a:xfrm>
            <a:off x="2981972" y="51786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Manager</a:t>
            </a:r>
          </a:p>
        </p:txBody>
      </p:sp>
      <p:sp>
        <p:nvSpPr>
          <p:cNvPr id="8" name="Rectangle 7"/>
          <p:cNvSpPr/>
          <p:nvPr/>
        </p:nvSpPr>
        <p:spPr>
          <a:xfrm>
            <a:off x="3134372" y="53310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Manager</a:t>
            </a:r>
          </a:p>
        </p:txBody>
      </p:sp>
      <p:sp>
        <p:nvSpPr>
          <p:cNvPr id="9" name="Rectangle 8"/>
          <p:cNvSpPr/>
          <p:nvPr/>
        </p:nvSpPr>
        <p:spPr>
          <a:xfrm>
            <a:off x="3286772" y="54834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Manager</a:t>
            </a:r>
          </a:p>
        </p:txBody>
      </p:sp>
      <p:sp>
        <p:nvSpPr>
          <p:cNvPr id="10" name="Rectangle 9"/>
          <p:cNvSpPr/>
          <p:nvPr/>
        </p:nvSpPr>
        <p:spPr>
          <a:xfrm>
            <a:off x="3439172" y="56358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Manager</a:t>
            </a:r>
          </a:p>
        </p:txBody>
      </p:sp>
      <p:sp>
        <p:nvSpPr>
          <p:cNvPr id="11" name="Rectangle 10"/>
          <p:cNvSpPr/>
          <p:nvPr/>
        </p:nvSpPr>
        <p:spPr>
          <a:xfrm>
            <a:off x="8036311" y="50262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Metadata Server</a:t>
            </a:r>
          </a:p>
        </p:txBody>
      </p:sp>
      <p:sp>
        <p:nvSpPr>
          <p:cNvPr id="12" name="Rectangle 11"/>
          <p:cNvSpPr/>
          <p:nvPr/>
        </p:nvSpPr>
        <p:spPr>
          <a:xfrm>
            <a:off x="8188711" y="51786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Metadata Server</a:t>
            </a:r>
          </a:p>
        </p:txBody>
      </p:sp>
      <p:sp>
        <p:nvSpPr>
          <p:cNvPr id="13" name="Rectangle 12"/>
          <p:cNvSpPr/>
          <p:nvPr/>
        </p:nvSpPr>
        <p:spPr>
          <a:xfrm>
            <a:off x="8341111" y="53310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Metadata Server</a:t>
            </a:r>
          </a:p>
        </p:txBody>
      </p:sp>
      <p:sp>
        <p:nvSpPr>
          <p:cNvPr id="14" name="Rectangle 13"/>
          <p:cNvSpPr/>
          <p:nvPr/>
        </p:nvSpPr>
        <p:spPr>
          <a:xfrm>
            <a:off x="8493511" y="54834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Metadata Server</a:t>
            </a:r>
          </a:p>
        </p:txBody>
      </p:sp>
      <p:sp>
        <p:nvSpPr>
          <p:cNvPr id="15" name="Rectangle 14"/>
          <p:cNvSpPr/>
          <p:nvPr/>
        </p:nvSpPr>
        <p:spPr>
          <a:xfrm>
            <a:off x="8645911" y="563585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Metadata Server</a:t>
            </a:r>
          </a:p>
        </p:txBody>
      </p:sp>
      <p:sp>
        <p:nvSpPr>
          <p:cNvPr id="16" name="Rectangle 15"/>
          <p:cNvSpPr/>
          <p:nvPr/>
        </p:nvSpPr>
        <p:spPr>
          <a:xfrm>
            <a:off x="5402985" y="3792185"/>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API Server</a:t>
            </a:r>
          </a:p>
        </p:txBody>
      </p:sp>
      <p:sp>
        <p:nvSpPr>
          <p:cNvPr id="17" name="Rectangle 16"/>
          <p:cNvSpPr/>
          <p:nvPr/>
        </p:nvSpPr>
        <p:spPr>
          <a:xfrm>
            <a:off x="5555385" y="3944585"/>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API Server</a:t>
            </a:r>
          </a:p>
        </p:txBody>
      </p:sp>
      <p:sp>
        <p:nvSpPr>
          <p:cNvPr id="18" name="Rectangle 17"/>
          <p:cNvSpPr/>
          <p:nvPr/>
        </p:nvSpPr>
        <p:spPr>
          <a:xfrm>
            <a:off x="5707785" y="4096985"/>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API Server</a:t>
            </a:r>
          </a:p>
        </p:txBody>
      </p:sp>
      <p:sp>
        <p:nvSpPr>
          <p:cNvPr id="19" name="Rectangle 18"/>
          <p:cNvSpPr/>
          <p:nvPr/>
        </p:nvSpPr>
        <p:spPr>
          <a:xfrm>
            <a:off x="5295189" y="391446"/>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API Server</a:t>
            </a:r>
          </a:p>
        </p:txBody>
      </p:sp>
      <p:sp>
        <p:nvSpPr>
          <p:cNvPr id="20" name="Rectangle 19"/>
          <p:cNvSpPr/>
          <p:nvPr/>
        </p:nvSpPr>
        <p:spPr>
          <a:xfrm>
            <a:off x="3935065" y="1625512"/>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Manager</a:t>
            </a:r>
          </a:p>
        </p:txBody>
      </p:sp>
      <p:sp>
        <p:nvSpPr>
          <p:cNvPr id="21" name="Rectangle 20"/>
          <p:cNvSpPr/>
          <p:nvPr/>
        </p:nvSpPr>
        <p:spPr>
          <a:xfrm>
            <a:off x="6655315" y="1625513"/>
            <a:ext cx="1672683" cy="95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Metadata Server</a:t>
            </a:r>
          </a:p>
        </p:txBody>
      </p:sp>
      <p:sp>
        <p:nvSpPr>
          <p:cNvPr id="22" name="Rectangle 21"/>
          <p:cNvSpPr/>
          <p:nvPr/>
        </p:nvSpPr>
        <p:spPr>
          <a:xfrm>
            <a:off x="3590696" y="200722"/>
            <a:ext cx="4995746" cy="25428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Down Arrow 24"/>
          <p:cNvSpPr/>
          <p:nvPr/>
        </p:nvSpPr>
        <p:spPr>
          <a:xfrm>
            <a:off x="6032812" y="2778573"/>
            <a:ext cx="234176" cy="555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43501" y="313388"/>
            <a:ext cx="2497873" cy="20741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With </a:t>
            </a:r>
            <a:r>
              <a:rPr lang="en-US" sz="2800" dirty="0">
                <a:sym typeface="Symbol" panose="05050102010706020507" pitchFamily="18" charset="2"/>
              </a:rPr>
              <a:t>-Services  we often replicate components</a:t>
            </a:r>
            <a:r>
              <a:rPr lang="en-US" sz="2800" dirty="0"/>
              <a:t>.</a:t>
            </a:r>
          </a:p>
        </p:txBody>
      </p:sp>
    </p:spTree>
    <p:extLst>
      <p:ext uri="{BB962C8B-B14F-4D97-AF65-F5344CB8AC3E}">
        <p14:creationId xmlns:p14="http://schemas.microsoft.com/office/powerpoint/2010/main" val="4212971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this form of replication needed?</a:t>
            </a:r>
          </a:p>
        </p:txBody>
      </p:sp>
      <p:sp>
        <p:nvSpPr>
          <p:cNvPr id="5" name="Content Placeholder 4"/>
          <p:cNvSpPr>
            <a:spLocks noGrp="1"/>
          </p:cNvSpPr>
          <p:nvPr>
            <p:ph idx="1"/>
          </p:nvPr>
        </p:nvSpPr>
        <p:spPr/>
        <p:txBody>
          <a:bodyPr/>
          <a:lstStyle/>
          <a:p>
            <a:r>
              <a:rPr lang="en-US" dirty="0"/>
              <a:t>Fault tolerance</a:t>
            </a:r>
          </a:p>
          <a:p>
            <a:r>
              <a:rPr lang="en-US" dirty="0"/>
              <a:t>Increased throughput, load balancing</a:t>
            </a:r>
          </a:p>
          <a:p>
            <a:r>
              <a:rPr lang="en-US" dirty="0"/>
              <a:t>Component versions</a:t>
            </a:r>
          </a:p>
          <a:p>
            <a:pPr lvl="1"/>
            <a:r>
              <a:rPr lang="en-US" dirty="0"/>
              <a:t>Not all components of the same type need to be on the same version</a:t>
            </a:r>
          </a:p>
          <a:p>
            <a:pPr lvl="1"/>
            <a:r>
              <a:rPr lang="en-US" dirty="0"/>
              <a:t>Backward compatibility checking</a:t>
            </a:r>
          </a:p>
          <a:p>
            <a:r>
              <a:rPr lang="en-US" dirty="0"/>
              <a:t>Component flavors</a:t>
            </a:r>
          </a:p>
          <a:p>
            <a:pPr lvl="1"/>
            <a:r>
              <a:rPr lang="en-US" dirty="0"/>
              <a:t>Application managers can serve different types of resources</a:t>
            </a:r>
          </a:p>
          <a:p>
            <a:pPr lvl="1"/>
            <a:r>
              <a:rPr lang="en-US" dirty="0"/>
              <a:t>Useful to separate them into separate processes if libraries conflict.</a:t>
            </a:r>
          </a:p>
        </p:txBody>
      </p:sp>
    </p:spTree>
    <p:extLst>
      <p:ext uri="{BB962C8B-B14F-4D97-AF65-F5344CB8AC3E}">
        <p14:creationId xmlns:p14="http://schemas.microsoft.com/office/powerpoint/2010/main" val="2457540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lstStyle/>
          <a:p>
            <a:r>
              <a:rPr lang="en-US" dirty="0"/>
              <a:t>Problem: gateway components in a distributed system need to get the correct configuration file.</a:t>
            </a:r>
          </a:p>
          <a:p>
            <a:r>
              <a:rPr lang="en-US" dirty="0"/>
              <a:t>Solution: Components contact Zookeeper to get configuration metadata.</a:t>
            </a:r>
          </a:p>
          <a:p>
            <a:r>
              <a:rPr lang="en-US" dirty="0"/>
              <a:t>Comments: this includes both the component’s own configuration file as well as configurations for other components</a:t>
            </a:r>
          </a:p>
          <a:p>
            <a:pPr lvl="1"/>
            <a:r>
              <a:rPr lang="en-US" dirty="0"/>
              <a:t>Rendezvous problem</a:t>
            </a:r>
          </a:p>
          <a:p>
            <a:pPr lvl="1"/>
            <a:endParaRPr lang="en-US" dirty="0"/>
          </a:p>
        </p:txBody>
      </p:sp>
    </p:spTree>
    <p:extLst>
      <p:ext uri="{BB962C8B-B14F-4D97-AF65-F5344CB8AC3E}">
        <p14:creationId xmlns:p14="http://schemas.microsoft.com/office/powerpoint/2010/main" val="218453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Discovery</a:t>
            </a:r>
          </a:p>
        </p:txBody>
      </p:sp>
      <p:sp>
        <p:nvSpPr>
          <p:cNvPr id="3" name="Content Placeholder 2"/>
          <p:cNvSpPr>
            <a:spLocks noGrp="1"/>
          </p:cNvSpPr>
          <p:nvPr>
            <p:ph idx="1"/>
          </p:nvPr>
        </p:nvSpPr>
        <p:spPr/>
        <p:txBody>
          <a:bodyPr/>
          <a:lstStyle/>
          <a:p>
            <a:r>
              <a:rPr lang="en-US" dirty="0"/>
              <a:t>Problem: Component A needs to find instances of Component B</a:t>
            </a:r>
          </a:p>
          <a:p>
            <a:r>
              <a:rPr lang="en-US" dirty="0"/>
              <a:t>Solution: Use Zookeeper to find available group members instances of Component B</a:t>
            </a:r>
          </a:p>
          <a:p>
            <a:pPr lvl="1"/>
            <a:r>
              <a:rPr lang="en-US" dirty="0"/>
              <a:t>More: get useful metadata about Component B instances like version, domain name, port #, flavor</a:t>
            </a:r>
          </a:p>
          <a:p>
            <a:r>
              <a:rPr lang="en-US" dirty="0"/>
              <a:t>Comments</a:t>
            </a:r>
          </a:p>
          <a:p>
            <a:pPr lvl="1"/>
            <a:r>
              <a:rPr lang="en-US" dirty="0"/>
              <a:t>Useful for components that need to directly communicate but not for </a:t>
            </a:r>
            <a:r>
              <a:rPr lang="en-US"/>
              <a:t>asynchronous communication (message queues)</a:t>
            </a:r>
            <a:endParaRPr lang="en-US" dirty="0"/>
          </a:p>
        </p:txBody>
      </p:sp>
    </p:spTree>
    <p:extLst>
      <p:ext uri="{BB962C8B-B14F-4D97-AF65-F5344CB8AC3E}">
        <p14:creationId xmlns:p14="http://schemas.microsoft.com/office/powerpoint/2010/main" val="2875505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Membership</a:t>
            </a:r>
          </a:p>
        </p:txBody>
      </p:sp>
      <p:sp>
        <p:nvSpPr>
          <p:cNvPr id="3" name="Content Placeholder 2"/>
          <p:cNvSpPr>
            <a:spLocks noGrp="1"/>
          </p:cNvSpPr>
          <p:nvPr>
            <p:ph idx="1"/>
          </p:nvPr>
        </p:nvSpPr>
        <p:spPr/>
        <p:txBody>
          <a:bodyPr/>
          <a:lstStyle/>
          <a:p>
            <a:r>
              <a:rPr lang="en-US" dirty="0"/>
              <a:t>Problem: a job needs to go to a specific flavor of application manager. How can this be located?</a:t>
            </a:r>
          </a:p>
          <a:p>
            <a:r>
              <a:rPr lang="en-US" dirty="0"/>
              <a:t>Solution: have application managers join the appropriate Zookeeper managed group when they come up.</a:t>
            </a:r>
          </a:p>
          <a:p>
            <a:r>
              <a:rPr lang="en-US" dirty="0"/>
              <a:t>Comments: This is useful to support scheduling</a:t>
            </a:r>
          </a:p>
        </p:txBody>
      </p:sp>
    </p:spTree>
    <p:extLst>
      <p:ext uri="{BB962C8B-B14F-4D97-AF65-F5344CB8AC3E}">
        <p14:creationId xmlns:p14="http://schemas.microsoft.com/office/powerpoint/2010/main" val="2947967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State for Distributed Systems</a:t>
            </a:r>
          </a:p>
        </p:txBody>
      </p:sp>
      <p:sp>
        <p:nvSpPr>
          <p:cNvPr id="3" name="Content Placeholder 2"/>
          <p:cNvSpPr>
            <a:spLocks noGrp="1"/>
          </p:cNvSpPr>
          <p:nvPr>
            <p:ph idx="1"/>
          </p:nvPr>
        </p:nvSpPr>
        <p:spPr/>
        <p:txBody>
          <a:bodyPr/>
          <a:lstStyle/>
          <a:p>
            <a:r>
              <a:rPr lang="en-US" dirty="0"/>
              <a:t>Which servers are up and running? What versions?</a:t>
            </a:r>
          </a:p>
          <a:p>
            <a:r>
              <a:rPr lang="en-US" dirty="0"/>
              <a:t>Services that run for long periods could use ZK to indicate if they are busy (or under heavy load) or not.</a:t>
            </a:r>
          </a:p>
          <a:p>
            <a:r>
              <a:rPr lang="en-US" dirty="0"/>
              <a:t>Note overlap with our Registry</a:t>
            </a:r>
          </a:p>
          <a:p>
            <a:pPr lvl="1"/>
            <a:r>
              <a:rPr lang="en-US" dirty="0"/>
              <a:t>What state does the Registry manage? What state would be more appropriate for ZK?</a:t>
            </a:r>
          </a:p>
        </p:txBody>
      </p:sp>
    </p:spTree>
    <p:extLst>
      <p:ext uri="{BB962C8B-B14F-4D97-AF65-F5344CB8AC3E}">
        <p14:creationId xmlns:p14="http://schemas.microsoft.com/office/powerpoint/2010/main" val="1822285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 Election</a:t>
            </a:r>
          </a:p>
        </p:txBody>
      </p:sp>
      <p:sp>
        <p:nvSpPr>
          <p:cNvPr id="3" name="Content Placeholder 2"/>
          <p:cNvSpPr>
            <a:spLocks noGrp="1"/>
          </p:cNvSpPr>
          <p:nvPr>
            <p:ph idx="1"/>
          </p:nvPr>
        </p:nvSpPr>
        <p:spPr/>
        <p:txBody>
          <a:bodyPr/>
          <a:lstStyle/>
          <a:p>
            <a:r>
              <a:rPr lang="en-US" dirty="0"/>
              <a:t>Problem: metadata servers are replicated for read access but only the master has write privileges. The master crashes.</a:t>
            </a:r>
          </a:p>
          <a:p>
            <a:r>
              <a:rPr lang="en-US" dirty="0"/>
              <a:t>Solution: Use Zookeeper to elect a new metadata server leader.</a:t>
            </a:r>
          </a:p>
          <a:p>
            <a:r>
              <a:rPr lang="en-US" dirty="0"/>
              <a:t>Comment: this is not necessarily the best way to do this</a:t>
            </a:r>
          </a:p>
        </p:txBody>
      </p:sp>
    </p:spTree>
    <p:extLst>
      <p:ext uri="{BB962C8B-B14F-4D97-AF65-F5344CB8AC3E}">
        <p14:creationId xmlns:p14="http://schemas.microsoft.com/office/powerpoint/2010/main" val="3009752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Under the Zookeeper Hood</a:t>
            </a:r>
          </a:p>
        </p:txBody>
      </p:sp>
      <p:sp>
        <p:nvSpPr>
          <p:cNvPr id="5" name="Subtitle 4"/>
          <p:cNvSpPr>
            <a:spLocks noGrp="1"/>
          </p:cNvSpPr>
          <p:nvPr>
            <p:ph type="subTitle" idx="1"/>
          </p:nvPr>
        </p:nvSpPr>
        <p:spPr/>
        <p:txBody>
          <a:bodyPr/>
          <a:lstStyle/>
          <a:p>
            <a:r>
              <a:rPr lang="en-US" dirty="0"/>
              <a:t>ZAB</a:t>
            </a:r>
          </a:p>
        </p:txBody>
      </p:sp>
    </p:spTree>
    <p:extLst>
      <p:ext uri="{BB962C8B-B14F-4D97-AF65-F5344CB8AC3E}">
        <p14:creationId xmlns:p14="http://schemas.microsoft.com/office/powerpoint/2010/main" val="1296648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68712" y="1020035"/>
            <a:ext cx="11266449" cy="5015564"/>
          </a:xfrm>
        </p:spPr>
      </p:pic>
      <p:sp>
        <p:nvSpPr>
          <p:cNvPr id="6" name="TextBox 5"/>
          <p:cNvSpPr txBox="1"/>
          <p:nvPr/>
        </p:nvSpPr>
        <p:spPr>
          <a:xfrm>
            <a:off x="4795023" y="5253672"/>
            <a:ext cx="1962616"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dirty="0" err="1"/>
              <a:t>Zab</a:t>
            </a:r>
            <a:r>
              <a:rPr lang="en-US" sz="3200" dirty="0"/>
              <a:t> Protocol</a:t>
            </a:r>
          </a:p>
        </p:txBody>
      </p:sp>
      <p:cxnSp>
        <p:nvCxnSpPr>
          <p:cNvPr id="8" name="Straight Arrow Connector 7"/>
          <p:cNvCxnSpPr/>
          <p:nvPr/>
        </p:nvCxnSpPr>
        <p:spPr>
          <a:xfrm flipV="1">
            <a:off x="5776331" y="4293221"/>
            <a:ext cx="111513" cy="88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3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8B04-7793-4162-8E04-89C53F1CA8CF}"/>
              </a:ext>
            </a:extLst>
          </p:cNvPr>
          <p:cNvSpPr>
            <a:spLocks noGrp="1"/>
          </p:cNvSpPr>
          <p:nvPr>
            <p:ph type="title"/>
          </p:nvPr>
        </p:nvSpPr>
        <p:spPr/>
        <p:txBody>
          <a:bodyPr/>
          <a:lstStyle/>
          <a:p>
            <a:r>
              <a:rPr lang="en-US" b="1" dirty="0">
                <a:solidFill>
                  <a:srgbClr val="C00000"/>
                </a:solidFill>
              </a:rPr>
              <a:t>Global File Systems: Summary</a:t>
            </a:r>
          </a:p>
        </p:txBody>
      </p:sp>
      <p:sp>
        <p:nvSpPr>
          <p:cNvPr id="10" name="Text Placeholder 9">
            <a:extLst>
              <a:ext uri="{FF2B5EF4-FFF2-40B4-BE49-F238E27FC236}">
                <a16:creationId xmlns:a16="http://schemas.microsoft.com/office/drawing/2014/main" id="{B8C6FBA1-332D-47C7-8407-E0DF2DF55639}"/>
              </a:ext>
            </a:extLst>
          </p:cNvPr>
          <p:cNvSpPr>
            <a:spLocks noGrp="1"/>
          </p:cNvSpPr>
          <p:nvPr>
            <p:ph type="body" idx="1"/>
          </p:nvPr>
        </p:nvSpPr>
        <p:spPr>
          <a:xfrm>
            <a:off x="1024128" y="2179636"/>
            <a:ext cx="5156864" cy="822960"/>
          </a:xfrm>
          <a:solidFill>
            <a:schemeClr val="accent1">
              <a:lumMod val="20000"/>
              <a:lumOff val="80000"/>
            </a:schemeClr>
          </a:solidFill>
          <a:ln>
            <a:solidFill>
              <a:srgbClr val="C00000"/>
            </a:solidFill>
          </a:ln>
        </p:spPr>
        <p:txBody>
          <a:bodyPr>
            <a:normAutofit/>
          </a:bodyPr>
          <a:lstStyle/>
          <a:p>
            <a:r>
              <a:rPr lang="en-US" sz="2800" dirty="0">
                <a:solidFill>
                  <a:schemeClr val="accent2"/>
                </a:solidFill>
              </a:rPr>
              <a:t>Pros</a:t>
            </a:r>
          </a:p>
        </p:txBody>
      </p:sp>
      <p:sp>
        <p:nvSpPr>
          <p:cNvPr id="11" name="Content Placeholder 10">
            <a:extLst>
              <a:ext uri="{FF2B5EF4-FFF2-40B4-BE49-F238E27FC236}">
                <a16:creationId xmlns:a16="http://schemas.microsoft.com/office/drawing/2014/main" id="{520E1326-EC0C-4AB1-AF98-69E4EB1BD5DD}"/>
              </a:ext>
            </a:extLst>
          </p:cNvPr>
          <p:cNvSpPr>
            <a:spLocks noGrp="1"/>
          </p:cNvSpPr>
          <p:nvPr>
            <p:ph sz="half" idx="2"/>
          </p:nvPr>
        </p:nvSpPr>
        <p:spPr>
          <a:xfrm>
            <a:off x="1024128" y="2967788"/>
            <a:ext cx="5156864" cy="3341572"/>
          </a:xfrm>
          <a:ln>
            <a:solidFill>
              <a:srgbClr val="C00000"/>
            </a:solidFill>
          </a:ln>
        </p:spPr>
        <p:txBody>
          <a:bodyPr/>
          <a:lstStyle/>
          <a:p>
            <a:pPr marL="457200" indent="-457200">
              <a:buFont typeface="+mj-lt"/>
              <a:buAutoNum type="arabicPeriod"/>
            </a:pPr>
            <a:r>
              <a:rPr lang="en-US" dirty="0"/>
              <a:t>Scales well even for massive objects, </a:t>
            </a:r>
          </a:p>
          <a:p>
            <a:pPr marL="457200" indent="-457200">
              <a:buFont typeface="+mj-lt"/>
              <a:buAutoNum type="arabicPeriod"/>
            </a:pPr>
            <a:r>
              <a:rPr lang="en-US" dirty="0"/>
              <a:t>Works well for large sequential reads/writes, etc. </a:t>
            </a:r>
          </a:p>
          <a:p>
            <a:pPr marL="457200" indent="-457200">
              <a:buFont typeface="+mj-lt"/>
              <a:buAutoNum type="arabicPeriod"/>
            </a:pPr>
            <a:r>
              <a:rPr lang="en-US" dirty="0"/>
              <a:t>Provides High Performance (massive throughput)</a:t>
            </a:r>
          </a:p>
          <a:p>
            <a:pPr marL="457200" indent="-457200">
              <a:buFont typeface="+mj-lt"/>
              <a:buAutoNum type="arabicPeriod"/>
            </a:pPr>
            <a:r>
              <a:rPr lang="en-US" dirty="0"/>
              <a:t>Simple but robust reliability model.</a:t>
            </a:r>
          </a:p>
        </p:txBody>
      </p:sp>
      <p:sp>
        <p:nvSpPr>
          <p:cNvPr id="12" name="Text Placeholder 11">
            <a:extLst>
              <a:ext uri="{FF2B5EF4-FFF2-40B4-BE49-F238E27FC236}">
                <a16:creationId xmlns:a16="http://schemas.microsoft.com/office/drawing/2014/main" id="{25435607-FABE-47B7-A6CD-305273CDE77A}"/>
              </a:ext>
            </a:extLst>
          </p:cNvPr>
          <p:cNvSpPr>
            <a:spLocks noGrp="1"/>
          </p:cNvSpPr>
          <p:nvPr>
            <p:ph type="body" sz="quarter" idx="3"/>
          </p:nvPr>
        </p:nvSpPr>
        <p:spPr>
          <a:xfrm>
            <a:off x="6277708" y="2179636"/>
            <a:ext cx="5451230" cy="822960"/>
          </a:xfrm>
          <a:solidFill>
            <a:schemeClr val="accent1">
              <a:lumMod val="20000"/>
              <a:lumOff val="80000"/>
            </a:schemeClr>
          </a:solidFill>
          <a:ln>
            <a:solidFill>
              <a:srgbClr val="C00000"/>
            </a:solidFill>
          </a:ln>
        </p:spPr>
        <p:txBody>
          <a:bodyPr>
            <a:normAutofit/>
          </a:bodyPr>
          <a:lstStyle/>
          <a:p>
            <a:r>
              <a:rPr lang="en-US" sz="2800" dirty="0">
                <a:solidFill>
                  <a:schemeClr val="accent2"/>
                </a:solidFill>
              </a:rPr>
              <a:t>Cons</a:t>
            </a:r>
          </a:p>
        </p:txBody>
      </p:sp>
      <p:sp>
        <p:nvSpPr>
          <p:cNvPr id="13" name="Content Placeholder 12">
            <a:extLst>
              <a:ext uri="{FF2B5EF4-FFF2-40B4-BE49-F238E27FC236}">
                <a16:creationId xmlns:a16="http://schemas.microsoft.com/office/drawing/2014/main" id="{BDA8ECDA-78F7-4FE5-8A38-45D0C51C6F18}"/>
              </a:ext>
            </a:extLst>
          </p:cNvPr>
          <p:cNvSpPr>
            <a:spLocks noGrp="1"/>
          </p:cNvSpPr>
          <p:nvPr>
            <p:ph sz="quarter" idx="4"/>
          </p:nvPr>
        </p:nvSpPr>
        <p:spPr>
          <a:xfrm>
            <a:off x="6277708" y="2967788"/>
            <a:ext cx="5451230" cy="3341572"/>
          </a:xfrm>
          <a:ln>
            <a:solidFill>
              <a:srgbClr val="C00000"/>
            </a:solidFill>
          </a:ln>
        </p:spPr>
        <p:txBody>
          <a:bodyPr>
            <a:normAutofit/>
          </a:bodyPr>
          <a:lstStyle/>
          <a:p>
            <a:pPr marL="457200" indent="-457200">
              <a:buFont typeface="+mj-lt"/>
              <a:buAutoNum type="arabicPeriod"/>
            </a:pPr>
            <a:r>
              <a:rPr lang="en-US" dirty="0" err="1"/>
              <a:t>Namenode</a:t>
            </a:r>
            <a:r>
              <a:rPr lang="en-US" dirty="0"/>
              <a:t> (Master) can become overloaded, especially if individual files become extremely popular.</a:t>
            </a:r>
          </a:p>
          <a:p>
            <a:pPr marL="457200" indent="-457200">
              <a:buFont typeface="+mj-lt"/>
              <a:buAutoNum type="arabicPeriod"/>
            </a:pPr>
            <a:r>
              <a:rPr lang="en-US" dirty="0" err="1"/>
              <a:t>NameNode</a:t>
            </a:r>
            <a:r>
              <a:rPr lang="en-US" dirty="0"/>
              <a:t> is a single-point of failure </a:t>
            </a:r>
          </a:p>
          <a:p>
            <a:pPr marL="457200" indent="-457200">
              <a:buFont typeface="+mj-lt"/>
              <a:buAutoNum type="arabicPeriod"/>
            </a:pPr>
            <a:r>
              <a:rPr lang="en-US" dirty="0"/>
              <a:t>A slow </a:t>
            </a:r>
            <a:r>
              <a:rPr lang="en-US" dirty="0" err="1"/>
              <a:t>NameNode</a:t>
            </a:r>
            <a:r>
              <a:rPr lang="en-US" dirty="0"/>
              <a:t> can impact the whole data center</a:t>
            </a:r>
          </a:p>
          <a:p>
            <a:pPr marL="457200" indent="-457200">
              <a:buFont typeface="+mj-lt"/>
              <a:buAutoNum type="arabicPeriod"/>
            </a:pPr>
            <a:r>
              <a:rPr lang="en-US" dirty="0"/>
              <a:t>Concurrent writes to the same file can interfere with one another</a:t>
            </a:r>
          </a:p>
        </p:txBody>
      </p:sp>
      <p:sp>
        <p:nvSpPr>
          <p:cNvPr id="3" name="Footer Placeholder 2">
            <a:extLst>
              <a:ext uri="{FF2B5EF4-FFF2-40B4-BE49-F238E27FC236}">
                <a16:creationId xmlns:a16="http://schemas.microsoft.com/office/drawing/2014/main" id="{B97EE7A6-81D4-42B1-83F7-1D39D763B248}"/>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FA453B7B-EA90-4D19-BFDB-4F790406D9C7}"/>
              </a:ext>
            </a:extLst>
          </p:cNvPr>
          <p:cNvSpPr>
            <a:spLocks noGrp="1"/>
          </p:cNvSpPr>
          <p:nvPr>
            <p:ph type="sldNum" sz="quarter" idx="12"/>
          </p:nvPr>
        </p:nvSpPr>
        <p:spPr/>
        <p:txBody>
          <a:bodyPr/>
          <a:lstStyle/>
          <a:p>
            <a:fld id="{3C974458-8A97-4835-BF79-1FB6D7856C21}" type="slidenum">
              <a:rPr lang="en-US" smtClean="0"/>
              <a:pPr/>
              <a:t>5</a:t>
            </a:fld>
            <a:endParaRPr lang="en-US"/>
          </a:p>
        </p:txBody>
      </p:sp>
    </p:spTree>
    <p:extLst>
      <p:ext uri="{BB962C8B-B14F-4D97-AF65-F5344CB8AC3E}">
        <p14:creationId xmlns:p14="http://schemas.microsoft.com/office/powerpoint/2010/main" val="2331240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98"/>
          <p:cNvPicPr preferRelativeResize="0"/>
          <p:nvPr/>
        </p:nvPicPr>
        <p:blipFill>
          <a:blip r:embed="rId2">
            <a:alphaModFix/>
          </a:blip>
          <a:stretch>
            <a:fillRect/>
          </a:stretch>
        </p:blipFill>
        <p:spPr>
          <a:xfrm>
            <a:off x="1962615" y="1561169"/>
            <a:ext cx="8229600" cy="3858322"/>
          </a:xfrm>
          <a:prstGeom prst="rect">
            <a:avLst/>
          </a:prstGeom>
          <a:noFill/>
          <a:ln>
            <a:noFill/>
          </a:ln>
        </p:spPr>
      </p:pic>
    </p:spTree>
    <p:extLst>
      <p:ext uri="{BB962C8B-B14F-4D97-AF65-F5344CB8AC3E}">
        <p14:creationId xmlns:p14="http://schemas.microsoft.com/office/powerpoint/2010/main" val="3280443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Zookeeper Handling of Writes</a:t>
            </a:r>
          </a:p>
        </p:txBody>
      </p:sp>
      <p:sp>
        <p:nvSpPr>
          <p:cNvPr id="3" name="Content Placeholder 2"/>
          <p:cNvSpPr>
            <a:spLocks noGrp="1"/>
          </p:cNvSpPr>
          <p:nvPr>
            <p:ph idx="1"/>
          </p:nvPr>
        </p:nvSpPr>
        <p:spPr/>
        <p:txBody>
          <a:bodyPr>
            <a:normAutofit lnSpcReduction="10000"/>
          </a:bodyPr>
          <a:lstStyle/>
          <a:p>
            <a:r>
              <a:rPr lang="en-US" dirty="0"/>
              <a:t>READ requests are served by any Zookeeper server</a:t>
            </a:r>
          </a:p>
          <a:p>
            <a:pPr lvl="1"/>
            <a:r>
              <a:rPr lang="en-US" dirty="0"/>
              <a:t>Scales linearly, although information can be stale</a:t>
            </a:r>
          </a:p>
          <a:p>
            <a:r>
              <a:rPr lang="en-US" dirty="0"/>
              <a:t>WRITE requests change state so are handed differently</a:t>
            </a:r>
          </a:p>
          <a:p>
            <a:pPr>
              <a:buFont typeface="Wingdings" panose="05000000000000000000" pitchFamily="2" charset="2"/>
              <a:buChar char="Ø"/>
            </a:pPr>
            <a:r>
              <a:rPr lang="en-US" dirty="0"/>
              <a:t>  One Zookeeper server acts as the leader</a:t>
            </a:r>
          </a:p>
          <a:p>
            <a:pPr>
              <a:buFont typeface="Wingdings" panose="05000000000000000000" pitchFamily="2" charset="2"/>
              <a:buChar char="Ø"/>
            </a:pPr>
            <a:r>
              <a:rPr lang="en-US" dirty="0"/>
              <a:t>  The leader executes all write requests forwarded by followers</a:t>
            </a:r>
          </a:p>
          <a:p>
            <a:pPr>
              <a:buFont typeface="Wingdings" panose="05000000000000000000" pitchFamily="2" charset="2"/>
              <a:buChar char="Ø"/>
            </a:pPr>
            <a:r>
              <a:rPr lang="en-US" dirty="0"/>
              <a:t>  The leader then broadcasts the changes</a:t>
            </a:r>
          </a:p>
          <a:p>
            <a:pPr>
              <a:buFont typeface="Wingdings" panose="05000000000000000000" pitchFamily="2" charset="2"/>
              <a:buChar char="Ø"/>
            </a:pPr>
            <a:r>
              <a:rPr lang="en-US" dirty="0"/>
              <a:t>  The update is successful if a majority of Zookeeper servers have correct </a:t>
            </a:r>
            <a:br>
              <a:rPr lang="en-US" dirty="0"/>
            </a:br>
            <a:r>
              <a:rPr lang="en-US" dirty="0"/>
              <a:t>    state at the end of the protocol</a:t>
            </a:r>
          </a:p>
        </p:txBody>
      </p:sp>
    </p:spTree>
    <p:extLst>
      <p:ext uri="{BB962C8B-B14F-4D97-AF65-F5344CB8AC3E}">
        <p14:creationId xmlns:p14="http://schemas.microsoft.com/office/powerpoint/2010/main" val="3749782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Zookeeper Implementation Simplifications</a:t>
            </a:r>
          </a:p>
        </p:txBody>
      </p:sp>
      <p:sp>
        <p:nvSpPr>
          <p:cNvPr id="3" name="Content Placeholder 2"/>
          <p:cNvSpPr>
            <a:spLocks noGrp="1"/>
          </p:cNvSpPr>
          <p:nvPr>
            <p:ph idx="1"/>
          </p:nvPr>
        </p:nvSpPr>
        <p:spPr/>
        <p:txBody>
          <a:bodyPr>
            <a:normAutofit/>
          </a:bodyPr>
          <a:lstStyle/>
          <a:p>
            <a:r>
              <a:rPr lang="en-US" dirty="0"/>
              <a:t>Uses TCP for its transport layer.</a:t>
            </a:r>
          </a:p>
          <a:p>
            <a:pPr lvl="1"/>
            <a:r>
              <a:rPr lang="en-US" dirty="0"/>
              <a:t>Message order is maintained by the network</a:t>
            </a:r>
          </a:p>
          <a:p>
            <a:pPr lvl="1"/>
            <a:r>
              <a:rPr lang="en-US" dirty="0"/>
              <a:t>The network is reliable?</a:t>
            </a:r>
          </a:p>
          <a:p>
            <a:r>
              <a:rPr lang="en-US" dirty="0"/>
              <a:t>Assumes reliable file system</a:t>
            </a:r>
          </a:p>
          <a:p>
            <a:pPr lvl="1"/>
            <a:r>
              <a:rPr lang="en-US" dirty="0"/>
              <a:t>Logging and DB checkpointing</a:t>
            </a:r>
          </a:p>
        </p:txBody>
      </p:sp>
    </p:spTree>
    <p:extLst>
      <p:ext uri="{BB962C8B-B14F-4D97-AF65-F5344CB8AC3E}">
        <p14:creationId xmlns:p14="http://schemas.microsoft.com/office/powerpoint/2010/main" val="1615653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Zookeeper Implementation Simplifications</a:t>
            </a:r>
          </a:p>
        </p:txBody>
      </p:sp>
      <p:sp>
        <p:nvSpPr>
          <p:cNvPr id="3" name="Content Placeholder 2"/>
          <p:cNvSpPr>
            <a:spLocks noGrp="1"/>
          </p:cNvSpPr>
          <p:nvPr>
            <p:ph idx="1"/>
          </p:nvPr>
        </p:nvSpPr>
        <p:spPr/>
        <p:txBody>
          <a:bodyPr>
            <a:normAutofit/>
          </a:bodyPr>
          <a:lstStyle/>
          <a:p>
            <a:r>
              <a:rPr lang="en-US" dirty="0"/>
              <a:t>Does write-ahead logging</a:t>
            </a:r>
          </a:p>
          <a:p>
            <a:pPr lvl="1"/>
            <a:r>
              <a:rPr lang="en-US" dirty="0"/>
              <a:t>Requests are first written to the log</a:t>
            </a:r>
          </a:p>
          <a:p>
            <a:pPr lvl="1"/>
            <a:r>
              <a:rPr lang="en-US" dirty="0"/>
              <a:t>The Zookeeper DB is updated from the log</a:t>
            </a:r>
          </a:p>
          <a:p>
            <a:r>
              <a:rPr lang="en-US" dirty="0"/>
              <a:t>Zookeeper servers can acquire correct state by reading the logs from the file system</a:t>
            </a:r>
          </a:p>
          <a:p>
            <a:pPr lvl="1"/>
            <a:r>
              <a:rPr lang="en-US" dirty="0"/>
              <a:t>Checkpoint reading means you don’t have to reread the entire history</a:t>
            </a:r>
          </a:p>
          <a:p>
            <a:r>
              <a:rPr lang="en-US" dirty="0"/>
              <a:t>Assumes a single administrator so no deep security</a:t>
            </a:r>
          </a:p>
          <a:p>
            <a:pPr lvl="1"/>
            <a:endParaRPr lang="en-US" dirty="0"/>
          </a:p>
        </p:txBody>
      </p:sp>
    </p:spTree>
    <p:extLst>
      <p:ext uri="{BB962C8B-B14F-4D97-AF65-F5344CB8AC3E}">
        <p14:creationId xmlns:p14="http://schemas.microsoft.com/office/powerpoint/2010/main" val="1577303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220"/>
            <a:ext cx="10695987" cy="6469346"/>
          </a:xfrm>
          <a:prstGeom prst="rect">
            <a:avLst/>
          </a:prstGeom>
        </p:spPr>
      </p:pic>
      <p:sp>
        <p:nvSpPr>
          <p:cNvPr id="8" name="Rectangle 7"/>
          <p:cNvSpPr/>
          <p:nvPr/>
        </p:nvSpPr>
        <p:spPr>
          <a:xfrm>
            <a:off x="7127912" y="1564395"/>
            <a:ext cx="2104223" cy="141015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989762" y="4395729"/>
            <a:ext cx="3095742"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Speed isn’t everything. Having many servers increases reliability but decreases throughput as # of writes increases.</a:t>
            </a:r>
          </a:p>
        </p:txBody>
      </p:sp>
    </p:spTree>
    <p:extLst>
      <p:ext uri="{BB962C8B-B14F-4D97-AF65-F5344CB8AC3E}">
        <p14:creationId xmlns:p14="http://schemas.microsoft.com/office/powerpoint/2010/main" val="3526347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13"/>
            <a:ext cx="10179586" cy="6009981"/>
          </a:xfrm>
          <a:prstGeom prst="rect">
            <a:avLst/>
          </a:prstGeom>
        </p:spPr>
      </p:pic>
      <p:sp>
        <p:nvSpPr>
          <p:cNvPr id="3" name="TextBox 2"/>
          <p:cNvSpPr txBox="1"/>
          <p:nvPr/>
        </p:nvSpPr>
        <p:spPr>
          <a:xfrm>
            <a:off x="8967730" y="627961"/>
            <a:ext cx="2963537"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a:t>Failure and recovery of follower.</a:t>
            </a:r>
          </a:p>
          <a:p>
            <a:pPr marL="342900" indent="-342900">
              <a:buFont typeface="+mj-lt"/>
              <a:buAutoNum type="arabicPeriod"/>
            </a:pPr>
            <a:r>
              <a:rPr lang="en-US" dirty="0"/>
              <a:t>Failure and recovery of follower.</a:t>
            </a:r>
          </a:p>
          <a:p>
            <a:pPr marL="342900" indent="-342900">
              <a:buFont typeface="+mj-lt"/>
              <a:buAutoNum type="arabicPeriod"/>
            </a:pPr>
            <a:r>
              <a:rPr lang="en-US" dirty="0"/>
              <a:t>Failure of leader (200 </a:t>
            </a:r>
            <a:r>
              <a:rPr lang="en-US" dirty="0" err="1"/>
              <a:t>ms</a:t>
            </a:r>
            <a:r>
              <a:rPr lang="en-US" dirty="0"/>
              <a:t> to recover).</a:t>
            </a:r>
          </a:p>
          <a:p>
            <a:pPr marL="342900" indent="-342900">
              <a:buFont typeface="+mj-lt"/>
              <a:buAutoNum type="arabicPeriod"/>
            </a:pPr>
            <a:r>
              <a:rPr lang="en-US" dirty="0"/>
              <a:t>Failure of two followers (4a and 4b), recovery at 4c.</a:t>
            </a:r>
          </a:p>
          <a:p>
            <a:pPr marL="342900" indent="-342900">
              <a:buFont typeface="+mj-lt"/>
              <a:buAutoNum type="arabicPeriod"/>
            </a:pPr>
            <a:r>
              <a:rPr lang="en-US" dirty="0"/>
              <a:t>Failure of leader</a:t>
            </a:r>
          </a:p>
          <a:p>
            <a:pPr marL="342900" indent="-342900">
              <a:buFont typeface="+mj-lt"/>
              <a:buAutoNum type="arabicPeriod"/>
            </a:pPr>
            <a:r>
              <a:rPr lang="en-US" dirty="0"/>
              <a:t>Recovery of leader (?)</a:t>
            </a:r>
          </a:p>
        </p:txBody>
      </p:sp>
      <p:sp>
        <p:nvSpPr>
          <p:cNvPr id="4" name="TextBox 3"/>
          <p:cNvSpPr txBox="1"/>
          <p:nvPr/>
        </p:nvSpPr>
        <p:spPr>
          <a:xfrm>
            <a:off x="432043" y="6089394"/>
            <a:ext cx="931549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A cluster of 5 zookeeper instances responds to manually injected failures.</a:t>
            </a:r>
          </a:p>
        </p:txBody>
      </p:sp>
    </p:spTree>
    <p:extLst>
      <p:ext uri="{BB962C8B-B14F-4D97-AF65-F5344CB8AC3E}">
        <p14:creationId xmlns:p14="http://schemas.microsoft.com/office/powerpoint/2010/main" val="869953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5B723D-8A93-45DE-8179-B41151EFE87B}"/>
              </a:ext>
            </a:extLst>
          </p:cNvPr>
          <p:cNvSpPr>
            <a:spLocks noGrp="1"/>
          </p:cNvSpPr>
          <p:nvPr>
            <p:ph type="title"/>
          </p:nvPr>
        </p:nvSpPr>
        <p:spPr/>
        <p:txBody>
          <a:bodyPr/>
          <a:lstStyle/>
          <a:p>
            <a:r>
              <a:rPr lang="en-US" dirty="0"/>
              <a:t>State of the Art today?</a:t>
            </a:r>
          </a:p>
        </p:txBody>
      </p:sp>
      <p:sp>
        <p:nvSpPr>
          <p:cNvPr id="5" name="Content Placeholder 4">
            <a:extLst>
              <a:ext uri="{FF2B5EF4-FFF2-40B4-BE49-F238E27FC236}">
                <a16:creationId xmlns:a16="http://schemas.microsoft.com/office/drawing/2014/main" id="{94396E61-A0E2-4D81-8F93-D2A1C33EDA82}"/>
              </a:ext>
            </a:extLst>
          </p:cNvPr>
          <p:cNvSpPr>
            <a:spLocks noGrp="1"/>
          </p:cNvSpPr>
          <p:nvPr>
            <p:ph idx="1"/>
          </p:nvPr>
        </p:nvSpPr>
        <p:spPr>
          <a:xfrm>
            <a:off x="1024127" y="2286000"/>
            <a:ext cx="10959787" cy="4023360"/>
          </a:xfrm>
        </p:spPr>
        <p:txBody>
          <a:bodyPr>
            <a:normAutofit/>
          </a:bodyPr>
          <a:lstStyle/>
          <a:p>
            <a:r>
              <a:rPr lang="en-US" dirty="0"/>
              <a:t>Zookeeper is solving a problem that Leslie </a:t>
            </a:r>
            <a:r>
              <a:rPr lang="en-US" dirty="0" err="1"/>
              <a:t>Lamport</a:t>
            </a:r>
            <a:r>
              <a:rPr lang="en-US" dirty="0"/>
              <a:t> formalized as the </a:t>
            </a:r>
            <a:r>
              <a:rPr lang="en-US" i="1" dirty="0"/>
              <a:t>state machine replication problem.  </a:t>
            </a:r>
            <a:r>
              <a:rPr lang="en-US" dirty="0"/>
              <a:t>Much work has been done on this.</a:t>
            </a:r>
          </a:p>
          <a:p>
            <a:endParaRPr lang="en-US" dirty="0"/>
          </a:p>
          <a:p>
            <a:r>
              <a:rPr lang="en-US" dirty="0"/>
              <a:t>The “</a:t>
            </a:r>
            <a:r>
              <a:rPr lang="en-US" dirty="0" err="1"/>
              <a:t>Paxos</a:t>
            </a:r>
            <a:r>
              <a:rPr lang="en-US" dirty="0"/>
              <a:t>” protocols solve this problem.  Zookeeper’s ZAB is similar to the </a:t>
            </a:r>
            <a:r>
              <a:rPr lang="en-US" dirty="0" err="1"/>
              <a:t>Paxos</a:t>
            </a:r>
            <a:r>
              <a:rPr lang="en-US" dirty="0"/>
              <a:t> concept of an “Atomic Multicast” (sometimes called “Vertical </a:t>
            </a:r>
            <a:r>
              <a:rPr lang="en-US" dirty="0" err="1"/>
              <a:t>Paxos</a:t>
            </a:r>
            <a:r>
              <a:rPr lang="en-US" dirty="0"/>
              <a:t>”)</a:t>
            </a:r>
          </a:p>
          <a:p>
            <a:endParaRPr lang="en-US" dirty="0"/>
          </a:p>
          <a:p>
            <a:r>
              <a:rPr lang="en-US" dirty="0"/>
              <a:t>But checkpointing is not the same as the true durable </a:t>
            </a:r>
            <a:r>
              <a:rPr lang="en-US" dirty="0" err="1"/>
              <a:t>Paxos</a:t>
            </a:r>
            <a:r>
              <a:rPr lang="en-US" dirty="0"/>
              <a:t>.  Durable </a:t>
            </a:r>
            <a:r>
              <a:rPr lang="en-US" dirty="0" err="1"/>
              <a:t>Paxos</a:t>
            </a:r>
            <a:r>
              <a:rPr lang="en-US" dirty="0"/>
              <a:t> is like checkpointing </a:t>
            </a:r>
            <a:r>
              <a:rPr lang="en-US" i="1" dirty="0"/>
              <a:t>on every operation</a:t>
            </a:r>
            <a:r>
              <a:rPr lang="en-US" dirty="0"/>
              <a:t>.  Zookeeper does so every 5s</a:t>
            </a:r>
          </a:p>
        </p:txBody>
      </p:sp>
      <p:sp>
        <p:nvSpPr>
          <p:cNvPr id="2" name="Footer Placeholder 1">
            <a:extLst>
              <a:ext uri="{FF2B5EF4-FFF2-40B4-BE49-F238E27FC236}">
                <a16:creationId xmlns:a16="http://schemas.microsoft.com/office/drawing/2014/main" id="{5959B179-041D-48DF-ACDE-EF29DE4A09DA}"/>
              </a:ext>
            </a:extLst>
          </p:cNvPr>
          <p:cNvSpPr>
            <a:spLocks noGrp="1"/>
          </p:cNvSpPr>
          <p:nvPr>
            <p:ph type="ftr" sz="quarter" idx="11"/>
          </p:nvPr>
        </p:nvSpPr>
        <p:spPr/>
        <p:txBody>
          <a:bodyPr/>
          <a:lstStyle/>
          <a:p>
            <a:r>
              <a:rPr lang="en-US"/>
              <a:t>http://www.cs.cornell.edu/courses/cs5412/2018sp</a:t>
            </a:r>
          </a:p>
        </p:txBody>
      </p:sp>
      <p:sp>
        <p:nvSpPr>
          <p:cNvPr id="3" name="Slide Number Placeholder 2">
            <a:extLst>
              <a:ext uri="{FF2B5EF4-FFF2-40B4-BE49-F238E27FC236}">
                <a16:creationId xmlns:a16="http://schemas.microsoft.com/office/drawing/2014/main" id="{9C7D17CC-E4BC-4D06-8C7C-376A025187CB}"/>
              </a:ext>
            </a:extLst>
          </p:cNvPr>
          <p:cNvSpPr>
            <a:spLocks noGrp="1"/>
          </p:cNvSpPr>
          <p:nvPr>
            <p:ph type="sldNum" sz="quarter" idx="12"/>
          </p:nvPr>
        </p:nvSpPr>
        <p:spPr/>
        <p:txBody>
          <a:bodyPr/>
          <a:lstStyle/>
          <a:p>
            <a:fld id="{3C974458-8A97-4835-BF79-1FB6D7856C21}" type="slidenum">
              <a:rPr lang="en-US" smtClean="0"/>
              <a:t>56</a:t>
            </a:fld>
            <a:endParaRPr lang="en-US"/>
          </a:p>
        </p:txBody>
      </p:sp>
    </p:spTree>
    <p:extLst>
      <p:ext uri="{BB962C8B-B14F-4D97-AF65-F5344CB8AC3E}">
        <p14:creationId xmlns:p14="http://schemas.microsoft.com/office/powerpoint/2010/main" val="830760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Cautions</a:t>
            </a:r>
          </a:p>
        </p:txBody>
      </p:sp>
      <p:sp>
        <p:nvSpPr>
          <p:cNvPr id="3" name="Content Placeholder 2"/>
          <p:cNvSpPr>
            <a:spLocks noGrp="1"/>
          </p:cNvSpPr>
          <p:nvPr>
            <p:ph idx="1"/>
          </p:nvPr>
        </p:nvSpPr>
        <p:spPr/>
        <p:txBody>
          <a:bodyPr>
            <a:normAutofit/>
          </a:bodyPr>
          <a:lstStyle/>
          <a:p>
            <a:r>
              <a:rPr lang="en-US" dirty="0"/>
              <a:t>Zookeeper is powerful for system management/configuration data</a:t>
            </a:r>
          </a:p>
          <a:p>
            <a:r>
              <a:rPr lang="en-US" dirty="0"/>
              <a:t>Derecho is great for ultra-high-speed atomic multicast, replication</a:t>
            </a:r>
          </a:p>
          <a:p>
            <a:r>
              <a:rPr lang="en-US" dirty="0"/>
              <a:t>A message queue (Corfu) is also a powerful distributed computing concept</a:t>
            </a:r>
          </a:p>
          <a:p>
            <a:pPr lvl="1"/>
            <a:r>
              <a:rPr lang="en-US" dirty="0"/>
              <a:t>You could build a queuing system with Zookeeper, but you shouldn’t</a:t>
            </a:r>
          </a:p>
          <a:p>
            <a:pPr lvl="1"/>
            <a:r>
              <a:rPr lang="en-US" dirty="0">
                <a:hlinkClick r:id="rId2"/>
              </a:rPr>
              <a:t>https://cwiki.apache.org/confluence/display/CURATOR/TN</a:t>
            </a:r>
            <a:endParaRPr lang="en-US" dirty="0"/>
          </a:p>
          <a:p>
            <a:pPr lvl="1"/>
            <a:r>
              <a:rPr lang="en-US" dirty="0"/>
              <a:t>There are high quality queuing systems already</a:t>
            </a:r>
          </a:p>
          <a:p>
            <a:endParaRPr lang="en-US" dirty="0"/>
          </a:p>
          <a:p>
            <a:r>
              <a:rPr lang="en-US" dirty="0"/>
              <a:t>Where is the state of your system?  Make one choice. </a:t>
            </a:r>
          </a:p>
        </p:txBody>
      </p:sp>
    </p:spTree>
    <p:extLst>
      <p:ext uri="{BB962C8B-B14F-4D97-AF65-F5344CB8AC3E}">
        <p14:creationId xmlns:p14="http://schemas.microsoft.com/office/powerpoint/2010/main" val="16079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7975-77C4-4E14-A159-4CF20A837CE0}"/>
              </a:ext>
            </a:extLst>
          </p:cNvPr>
          <p:cNvSpPr>
            <a:spLocks noGrp="1"/>
          </p:cNvSpPr>
          <p:nvPr>
            <p:ph type="title"/>
          </p:nvPr>
        </p:nvSpPr>
        <p:spPr/>
        <p:txBody>
          <a:bodyPr/>
          <a:lstStyle/>
          <a:p>
            <a:r>
              <a:rPr lang="en-US" dirty="0"/>
              <a:t>edge/fog USE case</a:t>
            </a:r>
          </a:p>
        </p:txBody>
      </p:sp>
      <p:sp>
        <p:nvSpPr>
          <p:cNvPr id="3" name="Content Placeholder 2">
            <a:extLst>
              <a:ext uri="{FF2B5EF4-FFF2-40B4-BE49-F238E27FC236}">
                <a16:creationId xmlns:a16="http://schemas.microsoft.com/office/drawing/2014/main" id="{C4967F0D-452B-49B1-8B9B-493DDA380285}"/>
              </a:ext>
            </a:extLst>
          </p:cNvPr>
          <p:cNvSpPr>
            <a:spLocks noGrp="1"/>
          </p:cNvSpPr>
          <p:nvPr>
            <p:ph idx="1"/>
          </p:nvPr>
        </p:nvSpPr>
        <p:spPr/>
        <p:txBody>
          <a:bodyPr/>
          <a:lstStyle/>
          <a:p>
            <a:r>
              <a:rPr lang="en-US" dirty="0"/>
              <a:t>Building a smart highway: Like an air traffic control system, but for cars</a:t>
            </a:r>
          </a:p>
          <a:p>
            <a:endParaRPr lang="en-US" dirty="0"/>
          </a:p>
          <a:p>
            <a:r>
              <a:rPr lang="en-US" dirty="0"/>
              <a:t>We want to make sure there is always exactly one controller for each runway at the airport.</a:t>
            </a:r>
          </a:p>
          <a:p>
            <a:endParaRPr lang="en-US" dirty="0"/>
          </a:p>
          <a:p>
            <a:r>
              <a:rPr lang="en-US" dirty="0"/>
              <a:t>We need to be reliable: if the primary controller crashes, the backup takes over within a few seconds.</a:t>
            </a:r>
          </a:p>
        </p:txBody>
      </p:sp>
      <p:sp>
        <p:nvSpPr>
          <p:cNvPr id="4" name="Footer Placeholder 3">
            <a:extLst>
              <a:ext uri="{FF2B5EF4-FFF2-40B4-BE49-F238E27FC236}">
                <a16:creationId xmlns:a16="http://schemas.microsoft.com/office/drawing/2014/main" id="{8ADCDF2B-961A-45F1-A96E-F0E0CA464C0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CE2EF9E-C3BB-4D54-871B-0179E917BA8A}"/>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39873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9D1A-A47D-460E-AF4B-AB5084240063}"/>
              </a:ext>
            </a:extLst>
          </p:cNvPr>
          <p:cNvSpPr>
            <a:spLocks noGrp="1"/>
          </p:cNvSpPr>
          <p:nvPr>
            <p:ph type="title"/>
          </p:nvPr>
        </p:nvSpPr>
        <p:spPr/>
        <p:txBody>
          <a:bodyPr/>
          <a:lstStyle/>
          <a:p>
            <a:r>
              <a:rPr lang="en-US" dirty="0"/>
              <a:t>Could we use a global file system?</a:t>
            </a:r>
          </a:p>
        </p:txBody>
      </p:sp>
      <p:sp>
        <p:nvSpPr>
          <p:cNvPr id="3" name="Content Placeholder 2">
            <a:extLst>
              <a:ext uri="{FF2B5EF4-FFF2-40B4-BE49-F238E27FC236}">
                <a16:creationId xmlns:a16="http://schemas.microsoft.com/office/drawing/2014/main" id="{714AD9D1-69CD-4779-88B4-BFFC3674736E}"/>
              </a:ext>
            </a:extLst>
          </p:cNvPr>
          <p:cNvSpPr>
            <a:spLocks noGrp="1"/>
          </p:cNvSpPr>
          <p:nvPr>
            <p:ph idx="1"/>
          </p:nvPr>
        </p:nvSpPr>
        <p:spPr/>
        <p:txBody>
          <a:bodyPr/>
          <a:lstStyle/>
          <a:p>
            <a:r>
              <a:rPr lang="en-US" dirty="0"/>
              <a:t>Yes, for images and videos of the cars</a:t>
            </a:r>
          </a:p>
          <a:p>
            <a:endParaRPr lang="en-US" dirty="0"/>
          </a:p>
          <a:p>
            <a:r>
              <a:rPr lang="en-US" dirty="0"/>
              <a:t>We could capture them on a cloud of tier-one data collectors</a:t>
            </a:r>
          </a:p>
          <a:p>
            <a:endParaRPr lang="en-US" dirty="0"/>
          </a:p>
          <a:p>
            <a:r>
              <a:rPr lang="en-US" dirty="0"/>
              <a:t>Store the data into the global file system, run image analysis on the files.</a:t>
            </a:r>
          </a:p>
        </p:txBody>
      </p:sp>
      <p:sp>
        <p:nvSpPr>
          <p:cNvPr id="4" name="Footer Placeholder 3">
            <a:extLst>
              <a:ext uri="{FF2B5EF4-FFF2-40B4-BE49-F238E27FC236}">
                <a16:creationId xmlns:a16="http://schemas.microsoft.com/office/drawing/2014/main" id="{BCB028A0-D407-470D-948D-8FB425C13CD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4D7B7A3-E1C4-45A4-905E-640F8089DA1C}"/>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157826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31A2-13A2-403D-A86A-83E6FC70AFC7}"/>
              </a:ext>
            </a:extLst>
          </p:cNvPr>
          <p:cNvSpPr>
            <a:spLocks noGrp="1"/>
          </p:cNvSpPr>
          <p:nvPr>
            <p:ph type="title"/>
          </p:nvPr>
        </p:nvSpPr>
        <p:spPr/>
        <p:txBody>
          <a:bodyPr/>
          <a:lstStyle/>
          <a:p>
            <a:r>
              <a:rPr lang="en-US" dirty="0"/>
              <a:t>What about the consistency aspect?</a:t>
            </a:r>
          </a:p>
        </p:txBody>
      </p:sp>
      <p:sp>
        <p:nvSpPr>
          <p:cNvPr id="3" name="Content Placeholder 2">
            <a:extLst>
              <a:ext uri="{FF2B5EF4-FFF2-40B4-BE49-F238E27FC236}">
                <a16:creationId xmlns:a16="http://schemas.microsoft.com/office/drawing/2014/main" id="{98BF86CE-D55E-471B-89A7-3031AD0C985C}"/>
              </a:ext>
            </a:extLst>
          </p:cNvPr>
          <p:cNvSpPr>
            <a:spLocks noGrp="1"/>
          </p:cNvSpPr>
          <p:nvPr>
            <p:ph idx="1"/>
          </p:nvPr>
        </p:nvSpPr>
        <p:spPr/>
        <p:txBody>
          <a:bodyPr>
            <a:normAutofit/>
          </a:bodyPr>
          <a:lstStyle/>
          <a:p>
            <a:r>
              <a:rPr lang="en-US" dirty="0"/>
              <a:t>Consider the “configuration” of our application, which implements this control behavior.  </a:t>
            </a:r>
          </a:p>
          <a:p>
            <a:endParaRPr lang="en-US" dirty="0"/>
          </a:p>
          <a:p>
            <a:r>
              <a:rPr lang="en-US" dirty="0"/>
              <a:t>We need to track which machines are operational, what roles they have.  </a:t>
            </a:r>
          </a:p>
          <a:p>
            <a:pPr>
              <a:buFont typeface="Wingdings" panose="05000000000000000000" pitchFamily="2" charset="2"/>
              <a:buChar char="Ø"/>
            </a:pPr>
            <a:r>
              <a:rPr lang="en-US" dirty="0"/>
              <a:t>  We want a file that will hold a table of resources and roles.</a:t>
            </a:r>
          </a:p>
          <a:p>
            <a:pPr>
              <a:buFont typeface="Wingdings" panose="05000000000000000000" pitchFamily="2" charset="2"/>
              <a:buChar char="Ø"/>
            </a:pPr>
            <a:r>
              <a:rPr lang="en-US" dirty="0"/>
              <a:t>  Every application in the system would track the contents of this file.</a:t>
            </a:r>
          </a:p>
          <a:p>
            <a:pPr>
              <a:buFont typeface="Wingdings" panose="05000000000000000000" pitchFamily="2" charset="2"/>
              <a:buChar char="Ø"/>
            </a:pPr>
            <a:r>
              <a:rPr lang="en-US" dirty="0"/>
              <a:t>  So… this file </a:t>
            </a:r>
            <a:r>
              <a:rPr lang="en-US" i="1" dirty="0"/>
              <a:t>is </a:t>
            </a:r>
            <a:r>
              <a:rPr lang="en-US" dirty="0"/>
              <a:t>in the cloud file system!  But which file system?</a:t>
            </a:r>
          </a:p>
        </p:txBody>
      </p:sp>
      <p:sp>
        <p:nvSpPr>
          <p:cNvPr id="4" name="Footer Placeholder 3">
            <a:extLst>
              <a:ext uri="{FF2B5EF4-FFF2-40B4-BE49-F238E27FC236}">
                <a16:creationId xmlns:a16="http://schemas.microsoft.com/office/drawing/2014/main" id="{B692BDED-EC55-4D25-979F-019D7B6D590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4C1CEA7-AAC1-4A90-8F68-7FCA12240DDA}"/>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89056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051B-40B2-4005-9A71-187B5E109B91}"/>
              </a:ext>
            </a:extLst>
          </p:cNvPr>
          <p:cNvSpPr>
            <a:spLocks noGrp="1"/>
          </p:cNvSpPr>
          <p:nvPr>
            <p:ph type="title"/>
          </p:nvPr>
        </p:nvSpPr>
        <p:spPr/>
        <p:txBody>
          <a:bodyPr/>
          <a:lstStyle/>
          <a:p>
            <a:r>
              <a:rPr lang="en-US" dirty="0"/>
              <a:t>Cloud File System Limitations</a:t>
            </a:r>
          </a:p>
        </p:txBody>
      </p:sp>
      <p:sp>
        <p:nvSpPr>
          <p:cNvPr id="3" name="Content Placeholder 2">
            <a:extLst>
              <a:ext uri="{FF2B5EF4-FFF2-40B4-BE49-F238E27FC236}">
                <a16:creationId xmlns:a16="http://schemas.microsoft.com/office/drawing/2014/main" id="{58BDF2DC-DF62-4F4E-B928-5F61B652BE67}"/>
              </a:ext>
            </a:extLst>
          </p:cNvPr>
          <p:cNvSpPr>
            <a:spLocks noGrp="1"/>
          </p:cNvSpPr>
          <p:nvPr>
            <p:ph idx="1"/>
          </p:nvPr>
        </p:nvSpPr>
        <p:spPr>
          <a:xfrm>
            <a:off x="1024128" y="2869088"/>
            <a:ext cx="10786872" cy="3440272"/>
          </a:xfrm>
        </p:spPr>
        <p:txBody>
          <a:bodyPr/>
          <a:lstStyle/>
          <a:p>
            <a:r>
              <a:rPr lang="en-US" dirty="0"/>
              <a:t>Consider this simple approach:</a:t>
            </a:r>
          </a:p>
          <a:p>
            <a:pPr>
              <a:buFont typeface="Wingdings" panose="05000000000000000000" pitchFamily="2" charset="2"/>
              <a:buChar char="Ø"/>
            </a:pPr>
            <a:r>
              <a:rPr lang="en-US" dirty="0"/>
              <a:t>  We maintain a log of computer status events: “crashed”, “recovered”…</a:t>
            </a:r>
          </a:p>
          <a:p>
            <a:pPr>
              <a:buFont typeface="Wingdings" panose="05000000000000000000" pitchFamily="2" charset="2"/>
              <a:buChar char="Ø"/>
            </a:pPr>
            <a:r>
              <a:rPr lang="en-US" dirty="0"/>
              <a:t>  The log is append-only.  When you sense something, do a write to the</a:t>
            </a:r>
            <a:br>
              <a:rPr lang="en-US" dirty="0"/>
            </a:br>
            <a:r>
              <a:rPr lang="en-US" dirty="0"/>
              <a:t>    end of the log.</a:t>
            </a:r>
          </a:p>
          <a:p>
            <a:pPr>
              <a:buFont typeface="Wingdings" panose="05000000000000000000" pitchFamily="2" charset="2"/>
              <a:buChar char="Ø"/>
            </a:pPr>
            <a:r>
              <a:rPr lang="en-US" dirty="0"/>
              <a:t>  Issue: If two events occur more or less at the same time, one can </a:t>
            </a:r>
            <a:br>
              <a:rPr lang="en-US" dirty="0"/>
            </a:br>
            <a:r>
              <a:rPr lang="en-US" dirty="0"/>
              <a:t>    overwrite the other, hence one might be lost.</a:t>
            </a:r>
          </a:p>
        </p:txBody>
      </p:sp>
      <p:sp>
        <p:nvSpPr>
          <p:cNvPr id="4" name="Footer Placeholder 3">
            <a:extLst>
              <a:ext uri="{FF2B5EF4-FFF2-40B4-BE49-F238E27FC236}">
                <a16:creationId xmlns:a16="http://schemas.microsoft.com/office/drawing/2014/main" id="{5B25A0EF-4013-4056-8ED8-304614D5DE9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191B41E-BCE0-4922-BB25-57FAB4D4CFD4}"/>
              </a:ext>
            </a:extLst>
          </p:cNvPr>
          <p:cNvSpPr>
            <a:spLocks noGrp="1"/>
          </p:cNvSpPr>
          <p:nvPr>
            <p:ph type="sldNum" sz="quarter" idx="12"/>
          </p:nvPr>
        </p:nvSpPr>
        <p:spPr/>
        <p:txBody>
          <a:bodyPr/>
          <a:lstStyle/>
          <a:p>
            <a:fld id="{3C974458-8A97-4835-BF79-1FB6D7856C21}" type="slidenum">
              <a:rPr lang="en-US" smtClean="0"/>
              <a:t>9</a:t>
            </a:fld>
            <a:endParaRPr lang="en-US"/>
          </a:p>
        </p:txBody>
      </p:sp>
      <p:sp>
        <p:nvSpPr>
          <p:cNvPr id="7" name="Flowchart: Document 6">
            <a:extLst>
              <a:ext uri="{FF2B5EF4-FFF2-40B4-BE49-F238E27FC236}">
                <a16:creationId xmlns:a16="http://schemas.microsoft.com/office/drawing/2014/main" id="{A3672254-3A1A-4B79-82D7-1378A6295F9A}"/>
              </a:ext>
            </a:extLst>
          </p:cNvPr>
          <p:cNvSpPr/>
          <p:nvPr/>
        </p:nvSpPr>
        <p:spPr>
          <a:xfrm>
            <a:off x="10755638" y="1573723"/>
            <a:ext cx="1345223" cy="865515"/>
          </a:xfrm>
          <a:prstGeom prst="flowChartDocument">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has crashed</a:t>
            </a:r>
          </a:p>
        </p:txBody>
      </p:sp>
      <p:sp>
        <p:nvSpPr>
          <p:cNvPr id="8" name="Flowchart: Document 7">
            <a:extLst>
              <a:ext uri="{FF2B5EF4-FFF2-40B4-BE49-F238E27FC236}">
                <a16:creationId xmlns:a16="http://schemas.microsoft.com/office/drawing/2014/main" id="{8E63A623-BED7-40AE-9830-E9B4FA8B4744}"/>
              </a:ext>
            </a:extLst>
          </p:cNvPr>
          <p:cNvSpPr/>
          <p:nvPr/>
        </p:nvSpPr>
        <p:spPr>
          <a:xfrm>
            <a:off x="10071779" y="1573724"/>
            <a:ext cx="1345223" cy="865515"/>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 restarted</a:t>
            </a:r>
          </a:p>
        </p:txBody>
      </p:sp>
      <p:sp>
        <p:nvSpPr>
          <p:cNvPr id="9" name="Flowchart: Document 8">
            <a:extLst>
              <a:ext uri="{FF2B5EF4-FFF2-40B4-BE49-F238E27FC236}">
                <a16:creationId xmlns:a16="http://schemas.microsoft.com/office/drawing/2014/main" id="{71077BE2-258D-4000-84EE-337ADBD9B16F}"/>
              </a:ext>
            </a:extLst>
          </p:cNvPr>
          <p:cNvSpPr/>
          <p:nvPr/>
        </p:nvSpPr>
        <p:spPr>
          <a:xfrm>
            <a:off x="9492056" y="924154"/>
            <a:ext cx="1345223" cy="86551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is primary, C is backup</a:t>
            </a:r>
          </a:p>
        </p:txBody>
      </p:sp>
      <p:sp>
        <p:nvSpPr>
          <p:cNvPr id="10" name="Flowchart: Document 9">
            <a:extLst>
              <a:ext uri="{FF2B5EF4-FFF2-40B4-BE49-F238E27FC236}">
                <a16:creationId xmlns:a16="http://schemas.microsoft.com/office/drawing/2014/main" id="{F5F03BDF-F157-4930-906E-62CC564B57D9}"/>
              </a:ext>
            </a:extLst>
          </p:cNvPr>
          <p:cNvSpPr/>
          <p:nvPr/>
        </p:nvSpPr>
        <p:spPr>
          <a:xfrm>
            <a:off x="8809133" y="278359"/>
            <a:ext cx="1345223" cy="86551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 and C are running</a:t>
            </a:r>
          </a:p>
        </p:txBody>
      </p:sp>
    </p:spTree>
    <p:extLst>
      <p:ext uri="{BB962C8B-B14F-4D97-AF65-F5344CB8AC3E}">
        <p14:creationId xmlns:p14="http://schemas.microsoft.com/office/powerpoint/2010/main" val="40404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4653</TotalTime>
  <Words>3805</Words>
  <Application>Microsoft Office PowerPoint</Application>
  <PresentationFormat>Widescreen</PresentationFormat>
  <Paragraphs>464</Paragraphs>
  <Slides>57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ＭＳ Ｐゴシック</vt:lpstr>
      <vt:lpstr>Arial</vt:lpstr>
      <vt:lpstr>Calibri</vt:lpstr>
      <vt:lpstr>Symbol</vt:lpstr>
      <vt:lpstr>Tw Cen MT</vt:lpstr>
      <vt:lpstr>Tw Cen MT Condensed</vt:lpstr>
      <vt:lpstr>Wingdings</vt:lpstr>
      <vt:lpstr>Wingdings 3</vt:lpstr>
      <vt:lpstr>Integral</vt:lpstr>
      <vt:lpstr>Zookeeper</vt:lpstr>
      <vt:lpstr>Cloud systems have many “file Systems”</vt:lpstr>
      <vt:lpstr>How do they work?</vt:lpstr>
      <vt:lpstr>How do they work?</vt:lpstr>
      <vt:lpstr>Global File Systems: Summary</vt:lpstr>
      <vt:lpstr>edge/fog USE case</vt:lpstr>
      <vt:lpstr>Could we use a global file system?</vt:lpstr>
      <vt:lpstr>What about the consistency aspect?</vt:lpstr>
      <vt:lpstr>Cloud File System Limitations</vt:lpstr>
      <vt:lpstr>Overwrites cause Inconsistency!</vt:lpstr>
      <vt:lpstr>Avoiding “Split Brain”</vt:lpstr>
      <vt:lpstr>Root Issue (1)</vt:lpstr>
      <vt:lpstr>Root ISSUE (2)</vt:lpstr>
      <vt:lpstr>How does a consistent log solve this?</vt:lpstr>
      <vt:lpstr>With S3 or GFS we cannot trust a log!</vt:lpstr>
      <vt:lpstr>Exactly  what goes wrong?  </vt:lpstr>
      <vt:lpstr>Why can’t we just fix the bug?</vt:lpstr>
      <vt:lpstr>Zookeeper: A Solution for this issue</vt:lpstr>
      <vt:lpstr>Should I use Zookeeper for everything?</vt:lpstr>
      <vt:lpstr>Zookeeper durability limitation</vt:lpstr>
      <vt:lpstr>How does Zookeeper Work?</vt:lpstr>
      <vt:lpstr>Details on Zookeeper (this is their slide set and repeats some parts of mine)</vt:lpstr>
      <vt:lpstr>Zookeeper goals</vt:lpstr>
      <vt:lpstr>How is Zookeeper used today?</vt:lpstr>
      <vt:lpstr>PowerPoint Presentation</vt:lpstr>
      <vt:lpstr>A Simple -service System</vt:lpstr>
      <vt:lpstr>Apache Zookeeper and -services</vt:lpstr>
      <vt:lpstr>Apache Zookeeper Is…</vt:lpstr>
      <vt:lpstr>The ZooKeeper Service</vt:lpstr>
      <vt:lpstr>Zookeeper Summary</vt:lpstr>
      <vt:lpstr>Zookeeper Summary (Cont.)</vt:lpstr>
      <vt:lpstr>Zookeeper, More Briefly</vt:lpstr>
      <vt:lpstr>ZNodes</vt:lpstr>
      <vt:lpstr>ZNode types</vt:lpstr>
      <vt:lpstr>Zookeeper API (1/2)</vt:lpstr>
      <vt:lpstr>Zookeeper API (2/2)</vt:lpstr>
      <vt:lpstr>Configuration Management</vt:lpstr>
      <vt:lpstr>The Rendezvous Problem</vt:lpstr>
      <vt:lpstr>Locks</vt:lpstr>
      <vt:lpstr>PowerPoint Presentation</vt:lpstr>
      <vt:lpstr>PowerPoint Presentation</vt:lpstr>
      <vt:lpstr>Why is this form of replication needed?</vt:lpstr>
      <vt:lpstr>Configuration Management</vt:lpstr>
      <vt:lpstr>Service Discovery</vt:lpstr>
      <vt:lpstr>Group Membership</vt:lpstr>
      <vt:lpstr>System State for Distributed Systems</vt:lpstr>
      <vt:lpstr>Leader Election</vt:lpstr>
      <vt:lpstr>Under the Zookeeper Hood</vt:lpstr>
      <vt:lpstr>PowerPoint Presentation</vt:lpstr>
      <vt:lpstr>PowerPoint Presentation</vt:lpstr>
      <vt:lpstr>Zookeeper Handling of Writes</vt:lpstr>
      <vt:lpstr>Some Zookeeper Implementation Simplifications</vt:lpstr>
      <vt:lpstr>Some Zookeeper Implementation Simplifications</vt:lpstr>
      <vt:lpstr>PowerPoint Presentation</vt:lpstr>
      <vt:lpstr>PowerPoint Presentation</vt:lpstr>
      <vt:lpstr>State of the Art today?</vt:lpstr>
      <vt:lpstr>Summary and Cautions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261</cp:revision>
  <dcterms:created xsi:type="dcterms:W3CDTF">2017-12-19T18:11:25Z</dcterms:created>
  <dcterms:modified xsi:type="dcterms:W3CDTF">2018-04-10T12:31:27Z</dcterms:modified>
</cp:coreProperties>
</file>