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32" r:id="rId3"/>
    <p:sldId id="258" r:id="rId4"/>
    <p:sldId id="259" r:id="rId5"/>
    <p:sldId id="309" r:id="rId6"/>
    <p:sldId id="310" r:id="rId7"/>
    <p:sldId id="311" r:id="rId8"/>
    <p:sldId id="312" r:id="rId9"/>
    <p:sldId id="292" r:id="rId10"/>
    <p:sldId id="293" r:id="rId11"/>
    <p:sldId id="294" r:id="rId12"/>
    <p:sldId id="295" r:id="rId13"/>
    <p:sldId id="296" r:id="rId14"/>
    <p:sldId id="297" r:id="rId15"/>
    <p:sldId id="298" r:id="rId16"/>
    <p:sldId id="299" r:id="rId17"/>
    <p:sldId id="300" r:id="rId18"/>
    <p:sldId id="301" r:id="rId19"/>
    <p:sldId id="302" r:id="rId20"/>
    <p:sldId id="305" r:id="rId21"/>
    <p:sldId id="306" r:id="rId22"/>
    <p:sldId id="307" r:id="rId23"/>
    <p:sldId id="308" r:id="rId24"/>
    <p:sldId id="313" r:id="rId25"/>
    <p:sldId id="314" r:id="rId26"/>
    <p:sldId id="315" r:id="rId27"/>
    <p:sldId id="320" r:id="rId28"/>
    <p:sldId id="316" r:id="rId29"/>
    <p:sldId id="317" r:id="rId30"/>
    <p:sldId id="318" r:id="rId31"/>
    <p:sldId id="319" r:id="rId32"/>
    <p:sldId id="321" r:id="rId33"/>
    <p:sldId id="323" r:id="rId34"/>
    <p:sldId id="324" r:id="rId35"/>
    <p:sldId id="322" r:id="rId36"/>
    <p:sldId id="325" r:id="rId37"/>
    <p:sldId id="326" r:id="rId38"/>
    <p:sldId id="327" r:id="rId39"/>
    <p:sldId id="328" r:id="rId40"/>
    <p:sldId id="329" r:id="rId41"/>
    <p:sldId id="330" r:id="rId42"/>
    <p:sldId id="331" r:id="rId43"/>
    <p:sldId id="33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32"/>
            <p14:sldId id="258"/>
            <p14:sldId id="259"/>
            <p14:sldId id="309"/>
            <p14:sldId id="310"/>
            <p14:sldId id="311"/>
            <p14:sldId id="312"/>
            <p14:sldId id="292"/>
            <p14:sldId id="293"/>
            <p14:sldId id="294"/>
            <p14:sldId id="295"/>
            <p14:sldId id="296"/>
            <p14:sldId id="297"/>
            <p14:sldId id="298"/>
            <p14:sldId id="299"/>
            <p14:sldId id="300"/>
            <p14:sldId id="301"/>
            <p14:sldId id="302"/>
            <p14:sldId id="305"/>
            <p14:sldId id="306"/>
            <p14:sldId id="307"/>
            <p14:sldId id="308"/>
            <p14:sldId id="313"/>
            <p14:sldId id="314"/>
            <p14:sldId id="315"/>
            <p14:sldId id="320"/>
            <p14:sldId id="316"/>
            <p14:sldId id="317"/>
            <p14:sldId id="318"/>
            <p14:sldId id="319"/>
            <p14:sldId id="321"/>
            <p14:sldId id="323"/>
            <p14:sldId id="324"/>
            <p14:sldId id="322"/>
            <p14:sldId id="325"/>
            <p14:sldId id="326"/>
            <p14:sldId id="327"/>
            <p14:sldId id="328"/>
            <p14:sldId id="329"/>
            <p14:sldId id="330"/>
            <p14:sldId id="331"/>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E8A"/>
    <a:srgbClr val="FF0066"/>
    <a:srgbClr val="92D050"/>
    <a:srgbClr val="1CADE4"/>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94487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8F45E10F-003A-4A5E-8FC7-3636000195E7}" type="slidenum">
              <a:rPr lang="en-US" altLang="en-US"/>
              <a:pPr/>
              <a:t>11</a:t>
            </a:fld>
            <a:endParaRPr lang="en-US" altLang="en-US"/>
          </a:p>
        </p:txBody>
      </p:sp>
      <p:sp>
        <p:nvSpPr>
          <p:cNvPr id="942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assumptions are pretty basic but worth understanding.  The “master” normally is built</a:t>
            </a:r>
            <a:br>
              <a:rPr lang="en-US" altLang="en-US" dirty="0" smtClean="0"/>
            </a:br>
            <a:r>
              <a:rPr lang="en-US" altLang="en-US" dirty="0" smtClean="0"/>
              <a:t>using Zookeeper or Derecho or something similar.</a:t>
            </a:r>
            <a:endParaRPr lang="en-US" altLang="en-US" dirty="0"/>
          </a:p>
        </p:txBody>
      </p:sp>
    </p:spTree>
    <p:extLst>
      <p:ext uri="{BB962C8B-B14F-4D97-AF65-F5344CB8AC3E}">
        <p14:creationId xmlns:p14="http://schemas.microsoft.com/office/powerpoint/2010/main" val="44127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2817356F-2EA8-41E6-B87C-CC50F4B0CC9C}" type="slidenum">
              <a:rPr lang="en-US" altLang="en-US"/>
              <a:pPr/>
              <a:t>12</a:t>
            </a:fld>
            <a:endParaRPr lang="en-US" altLang="en-US"/>
          </a:p>
        </p:txBody>
      </p:sp>
      <p:sp>
        <p:nvSpPr>
          <p:cNvPr id="9523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So the idea is to send updates to a “head” node which forwards them down a chain.</a:t>
            </a:r>
          </a:p>
          <a:p>
            <a:endParaRPr lang="en-US" altLang="en-US" dirty="0"/>
          </a:p>
          <a:p>
            <a:r>
              <a:rPr lang="en-US" altLang="en-US" dirty="0" smtClean="0"/>
              <a:t>Queries go to the tail node.  </a:t>
            </a:r>
            <a:endParaRPr lang="en-US" altLang="en-US" dirty="0"/>
          </a:p>
          <a:p>
            <a:endParaRPr lang="en-US" altLang="en-US" dirty="0" smtClean="0"/>
          </a:p>
          <a:p>
            <a:r>
              <a:rPr lang="en-US" altLang="en-US" dirty="0" smtClean="0"/>
              <a:t>Sometimes commits flow back from tail to head (not shown here).</a:t>
            </a:r>
            <a:endParaRPr lang="en-US" altLang="en-US" dirty="0"/>
          </a:p>
        </p:txBody>
      </p:sp>
    </p:spTree>
    <p:extLst>
      <p:ext uri="{BB962C8B-B14F-4D97-AF65-F5344CB8AC3E}">
        <p14:creationId xmlns:p14="http://schemas.microsoft.com/office/powerpoint/2010/main" val="179258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A998410D-E2EE-41CD-A483-14A3A6C43ED1}" type="slidenum">
              <a:rPr lang="en-US" altLang="en-US"/>
              <a:pPr/>
              <a:t>13</a:t>
            </a:fld>
            <a:endParaRPr lang="en-US" altLang="en-US"/>
          </a:p>
        </p:txBody>
      </p:sp>
      <p:sp>
        <p:nvSpPr>
          <p:cNvPr id="9625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1872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B0F103A6-0C90-49EC-9FF9-414F4F3D5ACD}" type="slidenum">
              <a:rPr lang="en-US" altLang="en-US"/>
              <a:pPr/>
              <a:t>14</a:t>
            </a:fld>
            <a:endParaRPr lang="en-US" altLang="en-US"/>
          </a:p>
        </p:txBody>
      </p:sp>
      <p:sp>
        <p:nvSpPr>
          <p:cNvPr id="9728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0652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C412C1A2-74C8-4013-82BC-722323929FA8}" type="slidenum">
              <a:rPr lang="en-US" altLang="en-US"/>
              <a:pPr/>
              <a:t>15</a:t>
            </a:fld>
            <a:endParaRPr lang="en-US" altLang="en-US"/>
          </a:p>
        </p:txBody>
      </p:sp>
      <p:sp>
        <p:nvSpPr>
          <p:cNvPr id="9830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7803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D24EC0B4-C620-41E8-997E-77597A1EDB04}" type="slidenum">
              <a:rPr lang="en-US" altLang="en-US"/>
              <a:pPr/>
              <a:t>16</a:t>
            </a:fld>
            <a:endParaRPr lang="en-US" altLang="en-US"/>
          </a:p>
        </p:txBody>
      </p:sp>
      <p:sp>
        <p:nvSpPr>
          <p:cNvPr id="9932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4055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AB962F7C-E853-46C4-8B66-6F7D5B7DE57E}" type="slidenum">
              <a:rPr lang="en-US" altLang="en-US"/>
              <a:pPr/>
              <a:t>17</a:t>
            </a:fld>
            <a:endParaRPr lang="en-US" altLang="en-US"/>
          </a:p>
        </p:txBody>
      </p:sp>
      <p:sp>
        <p:nvSpPr>
          <p:cNvPr id="10035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Notice that a query won’t see the update until it works its way down the whole chain.</a:t>
            </a:r>
          </a:p>
          <a:p>
            <a:endParaRPr lang="en-US" altLang="en-US" dirty="0"/>
          </a:p>
          <a:p>
            <a:r>
              <a:rPr lang="en-US" altLang="en-US" dirty="0" smtClean="0"/>
              <a:t>Updates sometimes are sent to the tail, which forwards them to the head, just to </a:t>
            </a:r>
            <a:br>
              <a:rPr lang="en-US" altLang="en-US" dirty="0" smtClean="0"/>
            </a:br>
            <a:r>
              <a:rPr lang="en-US" altLang="en-US" dirty="0" smtClean="0"/>
              <a:t>ensure that the query or update is sent to one place, and the reply comes from that place.</a:t>
            </a:r>
            <a:r>
              <a:rPr lang="en-US" altLang="en-US" dirty="0"/>
              <a:t> </a:t>
            </a:r>
            <a:r>
              <a:rPr lang="en-US" altLang="en-US" dirty="0" smtClean="0"/>
              <a:t> </a:t>
            </a:r>
            <a:r>
              <a:rPr lang="en-US" altLang="en-US" dirty="0"/>
              <a:t/>
            </a:r>
            <a:br>
              <a:rPr lang="en-US" altLang="en-US" dirty="0"/>
            </a:br>
            <a:r>
              <a:rPr lang="en-US" altLang="en-US" dirty="0" smtClean="0"/>
              <a:t>If we will forward the update K-1 times, adding one more isn’t going to make a difference…</a:t>
            </a:r>
            <a:endParaRPr lang="en-US" altLang="en-US" dirty="0"/>
          </a:p>
        </p:txBody>
      </p:sp>
    </p:spTree>
    <p:extLst>
      <p:ext uri="{BB962C8B-B14F-4D97-AF65-F5344CB8AC3E}">
        <p14:creationId xmlns:p14="http://schemas.microsoft.com/office/powerpoint/2010/main" val="94211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5FD09DEB-D1B9-4AA4-BDC6-CE8E83C7A112}" type="slidenum">
              <a:rPr lang="en-US" altLang="en-US"/>
              <a:pPr/>
              <a:t>18</a:t>
            </a:fld>
            <a:endParaRPr lang="en-US" altLang="en-US"/>
          </a:p>
        </p:txBody>
      </p:sp>
      <p:sp>
        <p:nvSpPr>
          <p:cNvPr id="10137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16186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9F59360A-3C43-46C9-8A68-BFFA501FF457}" type="slidenum">
              <a:rPr lang="en-US" altLang="en-US"/>
              <a:pPr/>
              <a:t>19</a:t>
            </a:fld>
            <a:endParaRPr lang="en-US" altLang="en-US"/>
          </a:p>
        </p:txBody>
      </p:sp>
      <p:sp>
        <p:nvSpPr>
          <p:cNvPr id="10240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So the monitor needs to know which nodes have crashed.  Usually the deal is to have</a:t>
            </a:r>
            <a:br>
              <a:rPr lang="en-US" altLang="en-US" dirty="0" smtClean="0"/>
            </a:br>
            <a:r>
              <a:rPr lang="en-US" altLang="en-US" dirty="0" smtClean="0"/>
              <a:t>every element watch for signs of a crash, but notify the monitor.</a:t>
            </a:r>
            <a:endParaRPr lang="en-US" altLang="en-US" dirty="0"/>
          </a:p>
        </p:txBody>
      </p:sp>
    </p:spTree>
    <p:extLst>
      <p:ext uri="{BB962C8B-B14F-4D97-AF65-F5344CB8AC3E}">
        <p14:creationId xmlns:p14="http://schemas.microsoft.com/office/powerpoint/2010/main" val="34291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9D7E62C7-5A1B-49D5-9409-E4D3226EEEEC}" type="slidenum">
              <a:rPr lang="en-US" altLang="en-US"/>
              <a:pPr/>
              <a:t>20</a:t>
            </a:fld>
            <a:endParaRPr lang="en-US" altLang="en-US"/>
          </a:p>
        </p:txBody>
      </p:sp>
      <p:sp>
        <p:nvSpPr>
          <p:cNvPr id="1054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You can “abstract” most aspects of the whole model.  So we can have any kind of objects.</a:t>
            </a:r>
            <a:br>
              <a:rPr lang="en-US" altLang="en-US" dirty="0" smtClean="0"/>
            </a:br>
            <a:r>
              <a:rPr lang="en-US" altLang="en-US" dirty="0" smtClean="0"/>
              <a:t/>
            </a:r>
            <a:br>
              <a:rPr lang="en-US" altLang="en-US" dirty="0" smtClean="0"/>
            </a:br>
            <a:r>
              <a:rPr lang="en-US" altLang="en-US" dirty="0" smtClean="0"/>
              <a:t>This is a lot like Corfu, and in more ways that you might think – the two are “isomorphic”.</a:t>
            </a:r>
            <a:endParaRPr lang="en-US" altLang="en-US" dirty="0"/>
          </a:p>
        </p:txBody>
      </p:sp>
    </p:spTree>
    <p:extLst>
      <p:ext uri="{BB962C8B-B14F-4D97-AF65-F5344CB8AC3E}">
        <p14:creationId xmlns:p14="http://schemas.microsoft.com/office/powerpoint/2010/main" val="371801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of chain replication actually builds on an older story, one called state machine replication.  It was invented by Fred Schneider, or more properly, suggested by Leslie </a:t>
            </a:r>
            <a:r>
              <a:rPr lang="en-US" dirty="0" err="1" smtClean="0"/>
              <a:t>Lamport</a:t>
            </a:r>
            <a:r>
              <a:rPr lang="en-US" dirty="0" smtClean="0"/>
              <a:t>, but then Fred picked up on it (young friend, seen to the left) and he really ran with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15564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56886140-7B34-42DB-86F6-9587363A3374}" type="slidenum">
              <a:rPr lang="en-US" altLang="en-US"/>
              <a:pPr/>
              <a:t>21</a:t>
            </a:fld>
            <a:endParaRPr lang="en-US" altLang="en-US"/>
          </a:p>
        </p:txBody>
      </p:sp>
      <p:sp>
        <p:nvSpPr>
          <p:cNvPr id="10649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806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BE4F2F8D-24D1-4660-AA92-63660D896FA6}" type="slidenum">
              <a:rPr lang="en-US" altLang="en-US"/>
              <a:pPr/>
              <a:t>22</a:t>
            </a:fld>
            <a:endParaRPr lang="en-US" altLang="en-US"/>
          </a:p>
        </p:txBody>
      </p:sp>
      <p:sp>
        <p:nvSpPr>
          <p:cNvPr id="1075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By adding new members at the tail, it is very easy to handle the needed synchronization.</a:t>
            </a:r>
            <a:endParaRPr lang="en-US" altLang="en-US" dirty="0"/>
          </a:p>
        </p:txBody>
      </p:sp>
    </p:spTree>
    <p:extLst>
      <p:ext uri="{BB962C8B-B14F-4D97-AF65-F5344CB8AC3E}">
        <p14:creationId xmlns:p14="http://schemas.microsoft.com/office/powerpoint/2010/main" val="3025758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2C0393EA-2BE7-4ECE-9EE4-EA0C13C22F7F}" type="slidenum">
              <a:rPr lang="en-US" altLang="en-US"/>
              <a:pPr/>
              <a:t>23</a:t>
            </a:fld>
            <a:endParaRPr lang="en-US" altLang="en-US"/>
          </a:p>
        </p:txBody>
      </p:sp>
      <p:sp>
        <p:nvSpPr>
          <p:cNvPr id="1085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80035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 want to tell you about SMR in real use.</a:t>
            </a:r>
          </a:p>
          <a:p>
            <a:endParaRPr lang="en-US" dirty="0"/>
          </a:p>
          <a:p>
            <a:r>
              <a:rPr lang="en-US" dirty="0" smtClean="0"/>
              <a:t>Cosmos is a system that uses this, and we could have focused on that case, but instead I’ll describe a use case in a banking environment.  Chain replication is popular</a:t>
            </a:r>
            <a:br>
              <a:rPr lang="en-US" dirty="0" smtClean="0"/>
            </a:br>
            <a:r>
              <a:rPr lang="en-US" dirty="0" smtClean="0"/>
              <a:t>in banking systems.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85059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these guys are after a property: “we never, ever, lose a trade”.  They provide this by replicating every update at 3 or more locations.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853129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chain replication layer would be unable to keep up with load, so they use an idea that traces to work done at Hewlett Packard.  It adds read-only replicas “around” a core chain system.</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556930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14186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64289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mini-transaction model looks absurd: “check versions, then update” but in fact it can really describe almost anything.</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066593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43541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E07536C1-0B2D-450F-AC23-7069168A9B83}" type="slidenum">
              <a:rPr lang="en-US" altLang="en-US"/>
              <a:pPr/>
              <a:t>4</a:t>
            </a:fld>
            <a:endParaRPr lang="en-US" altLang="en-US"/>
          </a:p>
        </p:txBody>
      </p:sp>
      <p:sp>
        <p:nvSpPr>
          <p:cNvPr id="583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31889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see our replica.  The concept is to do any read-only work on the blue copy, and only send updates to the green copy.   Blue shields green.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998757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mini-transactions aren’t read-only queries: these do actual updates.  To run them, you first run locally on a blue replica, read-only, and then send the updates and version numbers to the green one.  The idea is to soak up the work of running SQL or some other application and let the green copy only see block reads and writes, basically.  It can run way faster.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834739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440490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maybe our SQL code ran on the blue thing and wanted to do these changes, after looking at these versions.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4257559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finish the transaction, but at the commit point, instead of committing, we package it up and </a:t>
            </a:r>
            <a:r>
              <a:rPr lang="en-US" dirty="0" err="1" smtClean="0"/>
              <a:t>enqueue</a:t>
            </a:r>
            <a:r>
              <a:rPr lang="en-US" dirty="0" smtClean="0"/>
              <a:t> it for the green server to examine.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3762205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4177229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337658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real trick) we turn the green thing into a chain-replication layer!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261113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857061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isn’t perfect, although it works pretty well.  You can see high abort rates if the blue copies quickly become stale.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15540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simple yet it leads to all sorts of insights and a very rich and interesting group of solutions, some of which are quite elaborate.</a:t>
            </a:r>
          </a:p>
          <a:p>
            <a:endParaRPr lang="en-US" dirty="0"/>
          </a:p>
          <a:p>
            <a:r>
              <a:rPr lang="en-US" dirty="0" smtClean="0"/>
              <a:t>They do share a major issue: determinism.  Not all systems easily can offer this (think of all the ways that you can be non-deterministic without even being aware of it).  State machine replication works best in a single object at a time, in a non-concurrent method that does some simple thing like “insert a node in the AVL tree”.  The moment we are looking at a complex application that uses libraries and interacts with lots of client systems and lives in a complex world, this concept becomes far harder to apply in part because non-determinism is so universal in modern systems, in so many ways we aren’t even aware of.</a:t>
            </a:r>
          </a:p>
          <a:p>
            <a:endParaRPr lang="en-US" dirty="0"/>
          </a:p>
          <a:p>
            <a:r>
              <a:rPr lang="en-US" dirty="0" smtClean="0"/>
              <a:t>Anyhow, given that you can respect the limitation, Fred’s early paper showed a remarkable variety of ways to leverage the concept, which comes down to “same state, same updates in the same order, and we stay synchronized”.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009846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high load you might also start to see more and more delay.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1394022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68638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229752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193760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for today is much more recent: it transforms state machine replication into a practical solution, aiming for the simplest possible one.</a:t>
            </a:r>
          </a:p>
          <a:p>
            <a:r>
              <a:rPr lang="en-US" dirty="0"/>
              <a:t/>
            </a:r>
            <a:br>
              <a:rPr lang="en-US" dirty="0"/>
            </a:br>
            <a:r>
              <a:rPr lang="en-US" dirty="0" smtClean="0"/>
              <a:t>In fact this is isomorphic to Derecho, but in a deeper way than you might realize.  At a glance, chain replication is ultra-simple.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64646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411848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0558445E-EFAF-4DBB-A590-D4007D05B11D}" type="slidenum">
              <a:rPr lang="en-US" altLang="en-US"/>
              <a:pPr/>
              <a:t>9</a:t>
            </a:fld>
            <a:endParaRPr lang="en-US" altLang="en-US"/>
          </a:p>
        </p:txBody>
      </p:sp>
      <p:sp>
        <p:nvSpPr>
          <p:cNvPr id="921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Robbert is the other key person on this.  Research professor at Cornell.</a:t>
            </a:r>
            <a:endParaRPr lang="en-US" altLang="en-US" dirty="0"/>
          </a:p>
        </p:txBody>
      </p:sp>
    </p:spTree>
    <p:extLst>
      <p:ext uri="{BB962C8B-B14F-4D97-AF65-F5344CB8AC3E}">
        <p14:creationId xmlns:p14="http://schemas.microsoft.com/office/powerpoint/2010/main" val="198848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F2E0727E-2BBD-43C7-B932-A2D7665B4E9E}" type="slidenum">
              <a:rPr lang="en-US" altLang="en-US"/>
              <a:pPr/>
              <a:t>10</a:t>
            </a:fld>
            <a:endParaRPr lang="en-US" altLang="en-US"/>
          </a:p>
        </p:txBody>
      </p:sp>
      <p:sp>
        <p:nvSpPr>
          <p:cNvPr id="931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A first observation: even primary-backup is basically forming a chain.</a:t>
            </a:r>
            <a:endParaRPr lang="en-US" altLang="en-US" dirty="0"/>
          </a:p>
        </p:txBody>
      </p:sp>
    </p:spTree>
    <p:extLst>
      <p:ext uri="{BB962C8B-B14F-4D97-AF65-F5344CB8AC3E}">
        <p14:creationId xmlns:p14="http://schemas.microsoft.com/office/powerpoint/2010/main" val="125340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3/27/2018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3/27/2018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3/27/2018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3/27/2018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3/27/2018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3/27/2018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3/27/2018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3/27/2018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3/27/2018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3/27/2018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3/27/2018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3/27/2018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Chain Replication</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3600" dirty="0"/>
              <a:t>Different from State Machine Replication?</a:t>
            </a:r>
          </a:p>
          <a:p>
            <a:r>
              <a:rPr lang="en-US" sz="3600" dirty="0"/>
              <a:t>Serial version of State Machine Replication</a:t>
            </a:r>
          </a:p>
          <a:p>
            <a:r>
              <a:rPr lang="en-US" sz="3600" dirty="0"/>
              <a:t>Only the primary does the processing</a:t>
            </a:r>
          </a:p>
          <a:p>
            <a:r>
              <a:rPr lang="en-US" sz="3600" dirty="0"/>
              <a:t>Updates sent to the backups.</a:t>
            </a:r>
          </a:p>
        </p:txBody>
      </p:sp>
      <p:sp>
        <p:nvSpPr>
          <p:cNvPr id="3" name="Title 2"/>
          <p:cNvSpPr>
            <a:spLocks noGrp="1"/>
          </p:cNvSpPr>
          <p:nvPr>
            <p:ph type="title"/>
          </p:nvPr>
        </p:nvSpPr>
        <p:spPr/>
        <p:txBody>
          <a:bodyPr/>
          <a:lstStyle/>
          <a:p>
            <a:r>
              <a:rPr lang="en-US" dirty="0"/>
              <a:t>Primary-Backup</a:t>
            </a:r>
          </a:p>
        </p:txBody>
      </p:sp>
    </p:spTree>
    <p:extLst>
      <p:ext uri="{BB962C8B-B14F-4D97-AF65-F5344CB8AC3E}">
        <p14:creationId xmlns:p14="http://schemas.microsoft.com/office/powerpoint/2010/main" val="3597574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816864" y="1600200"/>
            <a:ext cx="10871200" cy="5105400"/>
          </a:xfrm>
        </p:spPr>
        <p:txBody>
          <a:bodyPr>
            <a:normAutofit/>
          </a:bodyPr>
          <a:lstStyle/>
          <a:p>
            <a:r>
              <a:rPr lang="en-US" sz="3600" dirty="0"/>
              <a:t>No partition tolerance.</a:t>
            </a:r>
          </a:p>
          <a:p>
            <a:r>
              <a:rPr lang="en-US" sz="3600" dirty="0"/>
              <a:t>Chain replication: Consistency, availability.</a:t>
            </a:r>
          </a:p>
          <a:p>
            <a:r>
              <a:rPr lang="en-US" sz="3600" dirty="0"/>
              <a:t>A partitioned server == failed server.</a:t>
            </a:r>
          </a:p>
          <a:p>
            <a:r>
              <a:rPr lang="en-US" sz="3600" dirty="0"/>
              <a:t>High Throughput.</a:t>
            </a:r>
          </a:p>
          <a:p>
            <a:r>
              <a:rPr lang="en-US" sz="3600" dirty="0"/>
              <a:t>Fail-stop processors.</a:t>
            </a:r>
          </a:p>
          <a:p>
            <a:r>
              <a:rPr lang="en-US" sz="3600" dirty="0"/>
              <a:t>A universally accessible, failure resistant or replicated Master, which can detect failures.</a:t>
            </a:r>
          </a:p>
        </p:txBody>
      </p:sp>
      <p:sp>
        <p:nvSpPr>
          <p:cNvPr id="3" name="Title 2"/>
          <p:cNvSpPr>
            <a:spLocks noGrp="1"/>
          </p:cNvSpPr>
          <p:nvPr>
            <p:ph type="title"/>
          </p:nvPr>
        </p:nvSpPr>
        <p:spPr/>
        <p:txBody>
          <a:bodyPr/>
          <a:lstStyle/>
          <a:p>
            <a:r>
              <a:rPr lang="en-US" dirty="0"/>
              <a:t>Chain Replication Assumes: </a:t>
            </a:r>
          </a:p>
        </p:txBody>
      </p:sp>
    </p:spTree>
    <p:extLst>
      <p:ext uri="{BB962C8B-B14F-4D97-AF65-F5344CB8AC3E}">
        <p14:creationId xmlns:p14="http://schemas.microsoft.com/office/powerpoint/2010/main" val="19317502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95" y="182467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a:t>Serial State Machine Replication</a:t>
            </a:r>
          </a:p>
        </p:txBody>
      </p:sp>
    </p:spTree>
    <p:extLst>
      <p:ext uri="{BB962C8B-B14F-4D97-AF65-F5344CB8AC3E}">
        <p14:creationId xmlns:p14="http://schemas.microsoft.com/office/powerpoint/2010/main" val="24930002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Serial State Machine Replication</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95" y="182467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flipH="1">
            <a:off x="2438400" y="2057400"/>
            <a:ext cx="1676400" cy="369332"/>
          </a:xfrm>
          <a:prstGeom prst="rect">
            <a:avLst/>
          </a:prstGeom>
          <a:solidFill>
            <a:schemeClr val="bg1"/>
          </a:solidFill>
        </p:spPr>
        <p:txBody>
          <a:bodyPr wrap="square" rtlCol="0">
            <a:spAutoFit/>
          </a:bodyPr>
          <a:lstStyle/>
          <a:p>
            <a:r>
              <a:rPr lang="en-US" dirty="0"/>
              <a:t>update</a:t>
            </a:r>
          </a:p>
        </p:txBody>
      </p:sp>
    </p:spTree>
    <p:extLst>
      <p:ext uri="{BB962C8B-B14F-4D97-AF65-F5344CB8AC3E}">
        <p14:creationId xmlns:p14="http://schemas.microsoft.com/office/powerpoint/2010/main" val="31949585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 State Machine Replication</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95" y="182467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flipH="1">
            <a:off x="4114800" y="2819400"/>
            <a:ext cx="990600" cy="369332"/>
          </a:xfrm>
          <a:prstGeom prst="rect">
            <a:avLst/>
          </a:prstGeom>
          <a:solidFill>
            <a:schemeClr val="bg1"/>
          </a:solidFill>
        </p:spPr>
        <p:txBody>
          <a:bodyPr wrap="square" rtlCol="0">
            <a:spAutoFit/>
          </a:bodyPr>
          <a:lstStyle/>
          <a:p>
            <a:r>
              <a:rPr lang="en-US" dirty="0"/>
              <a:t>update</a:t>
            </a:r>
          </a:p>
        </p:txBody>
      </p:sp>
      <p:sp>
        <p:nvSpPr>
          <p:cNvPr id="6" name="TextBox 5"/>
          <p:cNvSpPr txBox="1"/>
          <p:nvPr/>
        </p:nvSpPr>
        <p:spPr>
          <a:xfrm flipH="1">
            <a:off x="6705600" y="1981200"/>
            <a:ext cx="303110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546419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 State Machine Replication</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95" y="182467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flipH="1">
            <a:off x="5561736" y="2819400"/>
            <a:ext cx="914400" cy="369332"/>
          </a:xfrm>
          <a:prstGeom prst="rect">
            <a:avLst/>
          </a:prstGeom>
          <a:solidFill>
            <a:schemeClr val="bg1"/>
          </a:solidFill>
        </p:spPr>
        <p:txBody>
          <a:bodyPr wrap="square" rtlCol="0">
            <a:spAutoFit/>
          </a:bodyPr>
          <a:lstStyle/>
          <a:p>
            <a:r>
              <a:rPr lang="en-US" dirty="0"/>
              <a:t>update</a:t>
            </a:r>
          </a:p>
        </p:txBody>
      </p:sp>
    </p:spTree>
    <p:extLst>
      <p:ext uri="{BB962C8B-B14F-4D97-AF65-F5344CB8AC3E}">
        <p14:creationId xmlns:p14="http://schemas.microsoft.com/office/powerpoint/2010/main" val="19292989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ln/>
        </p:spPr>
        <p:txBody>
          <a:bodyPr/>
          <a:lstStyle/>
          <a:p>
            <a:r>
              <a:rPr lang="en-US" dirty="0"/>
              <a:t>Serial State Machine Replication</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95" y="182467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flipH="1">
            <a:off x="7010400" y="2819400"/>
            <a:ext cx="1143000" cy="369332"/>
          </a:xfrm>
          <a:prstGeom prst="rect">
            <a:avLst/>
          </a:prstGeom>
          <a:solidFill>
            <a:schemeClr val="bg1"/>
          </a:solidFill>
        </p:spPr>
        <p:txBody>
          <a:bodyPr wrap="square" rtlCol="0">
            <a:spAutoFit/>
          </a:bodyPr>
          <a:lstStyle/>
          <a:p>
            <a:r>
              <a:rPr lang="en-US" dirty="0"/>
              <a:t>update</a:t>
            </a:r>
          </a:p>
        </p:txBody>
      </p:sp>
    </p:spTree>
    <p:extLst>
      <p:ext uri="{BB962C8B-B14F-4D97-AF65-F5344CB8AC3E}">
        <p14:creationId xmlns:p14="http://schemas.microsoft.com/office/powerpoint/2010/main" val="3965966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 State Machine Replication</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95" y="182467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flipH="1">
            <a:off x="6781800" y="2057400"/>
            <a:ext cx="1219200" cy="369332"/>
          </a:xfrm>
          <a:prstGeom prst="rect">
            <a:avLst/>
          </a:prstGeom>
          <a:solidFill>
            <a:schemeClr val="bg1"/>
          </a:solidFill>
        </p:spPr>
        <p:txBody>
          <a:bodyPr wrap="square" rtlCol="0">
            <a:spAutoFit/>
          </a:bodyPr>
          <a:lstStyle/>
          <a:p>
            <a:r>
              <a:rPr lang="en-US" dirty="0"/>
              <a:t>update</a:t>
            </a:r>
          </a:p>
        </p:txBody>
      </p:sp>
      <p:sp>
        <p:nvSpPr>
          <p:cNvPr id="6" name="TextBox 5"/>
          <p:cNvSpPr txBox="1"/>
          <p:nvPr/>
        </p:nvSpPr>
        <p:spPr>
          <a:xfrm flipH="1">
            <a:off x="8624149" y="2057400"/>
            <a:ext cx="914400" cy="369332"/>
          </a:xfrm>
          <a:prstGeom prst="rect">
            <a:avLst/>
          </a:prstGeom>
          <a:solidFill>
            <a:schemeClr val="bg1"/>
          </a:solidFill>
        </p:spPr>
        <p:txBody>
          <a:bodyPr wrap="square" rtlCol="0">
            <a:spAutoFit/>
          </a:bodyPr>
          <a:lstStyle/>
          <a:p>
            <a:r>
              <a:rPr lang="en-US" dirty="0"/>
              <a:t>reply</a:t>
            </a:r>
          </a:p>
        </p:txBody>
      </p:sp>
    </p:spTree>
    <p:extLst>
      <p:ext uri="{BB962C8B-B14F-4D97-AF65-F5344CB8AC3E}">
        <p14:creationId xmlns:p14="http://schemas.microsoft.com/office/powerpoint/2010/main" val="555309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Reads and Writes</a:t>
            </a:r>
            <a:endParaRPr lang="en-US" dirty="0"/>
          </a:p>
        </p:txBody>
      </p:sp>
      <p:sp>
        <p:nvSpPr>
          <p:cNvPr id="2" name="Content Placeholder 1"/>
          <p:cNvSpPr>
            <a:spLocks noGrp="1"/>
          </p:cNvSpPr>
          <p:nvPr>
            <p:ph sz="quarter" idx="1"/>
          </p:nvPr>
        </p:nvSpPr>
        <p:spPr/>
        <p:txBody>
          <a:bodyPr/>
          <a:lstStyle/>
          <a:p>
            <a:r>
              <a:rPr lang="en-US" dirty="0"/>
              <a:t>Reads go to any non-faulty tail.</a:t>
            </a:r>
          </a:p>
          <a:p>
            <a:pPr lvl="1">
              <a:buFont typeface="Wingdings" panose="05000000000000000000" pitchFamily="2" charset="2"/>
              <a:buChar char="Ø"/>
            </a:pPr>
            <a:r>
              <a:rPr lang="en-US" dirty="0"/>
              <a:t>  Just tail, 1 server per chain</a:t>
            </a:r>
          </a:p>
          <a:p>
            <a:pPr lvl="1">
              <a:buFont typeface="Wingdings" panose="05000000000000000000" pitchFamily="2" charset="2"/>
              <a:buChar char="Ø"/>
            </a:pPr>
            <a:r>
              <a:rPr lang="en-US" dirty="0"/>
              <a:t>  Assumes that failures can be detected accurately</a:t>
            </a:r>
            <a:br>
              <a:rPr lang="en-US" dirty="0"/>
            </a:br>
            <a:r>
              <a:rPr lang="en-US" dirty="0"/>
              <a:t>    … in practice, this means that some sort of fault monitor is needed.</a:t>
            </a:r>
          </a:p>
          <a:p>
            <a:pPr marL="128016" lvl="1" indent="0">
              <a:buNone/>
            </a:pPr>
            <a:endParaRPr lang="en-US" dirty="0"/>
          </a:p>
          <a:p>
            <a:r>
              <a:rPr lang="en-US" dirty="0"/>
              <a:t>Writes propagate through all non-faulty servers.</a:t>
            </a:r>
          </a:p>
          <a:p>
            <a:pPr lvl="1">
              <a:buFont typeface="Wingdings" panose="05000000000000000000" pitchFamily="2" charset="2"/>
              <a:buChar char="Ø"/>
            </a:pPr>
            <a:r>
              <a:rPr lang="en-US" dirty="0"/>
              <a:t>  If t machines might crash, uses the remaining N-t servers</a:t>
            </a:r>
          </a:p>
        </p:txBody>
      </p:sp>
    </p:spTree>
    <p:extLst>
      <p:ext uri="{BB962C8B-B14F-4D97-AF65-F5344CB8AC3E}">
        <p14:creationId xmlns:p14="http://schemas.microsoft.com/office/powerpoint/2010/main" val="34402840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3600" dirty="0"/>
              <a:t>Tracks the health of other servers.</a:t>
            </a:r>
          </a:p>
          <a:p>
            <a:r>
              <a:rPr lang="en-US" sz="3600" dirty="0"/>
              <a:t>Assumed to never fail or replicated w/ </a:t>
            </a:r>
            <a:r>
              <a:rPr lang="en-US" sz="3600" dirty="0" err="1"/>
              <a:t>Paxos</a:t>
            </a:r>
            <a:endParaRPr lang="en-US" sz="3600" dirty="0"/>
          </a:p>
          <a:p>
            <a:endParaRPr lang="en-US" sz="3600" dirty="0"/>
          </a:p>
          <a:p>
            <a:r>
              <a:rPr lang="en-US" sz="3600" dirty="0"/>
              <a:t>If you “think” some service has crashed, report this to the manager, and it will later report back to you on the fault.</a:t>
            </a:r>
          </a:p>
        </p:txBody>
      </p:sp>
      <p:sp>
        <p:nvSpPr>
          <p:cNvPr id="3" name="Title 2"/>
          <p:cNvSpPr>
            <a:spLocks noGrp="1"/>
          </p:cNvSpPr>
          <p:nvPr>
            <p:ph type="title"/>
          </p:nvPr>
        </p:nvSpPr>
        <p:spPr/>
        <p:txBody>
          <a:bodyPr/>
          <a:lstStyle/>
          <a:p>
            <a:r>
              <a:rPr lang="en-US" dirty="0"/>
              <a:t>Monitoring Service</a:t>
            </a:r>
          </a:p>
        </p:txBody>
      </p:sp>
    </p:spTree>
    <p:extLst>
      <p:ext uri="{BB962C8B-B14F-4D97-AF65-F5344CB8AC3E}">
        <p14:creationId xmlns:p14="http://schemas.microsoft.com/office/powerpoint/2010/main" val="9118680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5399-4C5D-4B79-AB40-0236B7F65106}"/>
              </a:ext>
            </a:extLst>
          </p:cNvPr>
          <p:cNvSpPr>
            <a:spLocks noGrp="1"/>
          </p:cNvSpPr>
          <p:nvPr>
            <p:ph type="title"/>
          </p:nvPr>
        </p:nvSpPr>
        <p:spPr/>
        <p:txBody>
          <a:bodyPr/>
          <a:lstStyle/>
          <a:p>
            <a:r>
              <a:rPr lang="en-US" dirty="0"/>
              <a:t>Today: A “deep dive” on a topic mentioned in Lecture 14</a:t>
            </a:r>
          </a:p>
        </p:txBody>
      </p:sp>
      <p:sp>
        <p:nvSpPr>
          <p:cNvPr id="3" name="Content Placeholder 2">
            <a:extLst>
              <a:ext uri="{FF2B5EF4-FFF2-40B4-BE49-F238E27FC236}">
                <a16:creationId xmlns:a16="http://schemas.microsoft.com/office/drawing/2014/main" id="{7252A383-0856-4A36-93B7-CF1E5DD7D26C}"/>
              </a:ext>
            </a:extLst>
          </p:cNvPr>
          <p:cNvSpPr>
            <a:spLocks noGrp="1"/>
          </p:cNvSpPr>
          <p:nvPr>
            <p:ph idx="1"/>
          </p:nvPr>
        </p:nvSpPr>
        <p:spPr/>
        <p:txBody>
          <a:bodyPr/>
          <a:lstStyle/>
          <a:p>
            <a:r>
              <a:rPr lang="en-US" dirty="0"/>
              <a:t>In discussing Tango/Corfu, we were discussing logging and the need for data replication arose.</a:t>
            </a:r>
          </a:p>
          <a:p>
            <a:endParaRPr lang="en-US" dirty="0"/>
          </a:p>
          <a:p>
            <a:r>
              <a:rPr lang="en-US" dirty="0"/>
              <a:t>They mention, on one slide, that “Corfu solves this with chain replication”.</a:t>
            </a:r>
          </a:p>
          <a:p>
            <a:endParaRPr lang="en-US" dirty="0"/>
          </a:p>
          <a:p>
            <a:r>
              <a:rPr lang="en-US" dirty="0"/>
              <a:t>What exactly is chain replication?  How does it work?</a:t>
            </a:r>
          </a:p>
        </p:txBody>
      </p:sp>
      <p:sp>
        <p:nvSpPr>
          <p:cNvPr id="4" name="Footer Placeholder 3">
            <a:extLst>
              <a:ext uri="{FF2B5EF4-FFF2-40B4-BE49-F238E27FC236}">
                <a16:creationId xmlns:a16="http://schemas.microsoft.com/office/drawing/2014/main" id="{34B315C7-27C5-4AB6-86A5-BB805B45340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B6C14F0-77B3-4D6F-8834-81D60AEBA439}"/>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3819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3600" dirty="0"/>
              <a:t>Consider a service to store “objects”.</a:t>
            </a:r>
          </a:p>
          <a:p>
            <a:r>
              <a:rPr lang="en-US" sz="3600" dirty="0"/>
              <a:t>It also lets you read or “query” existing objects.</a:t>
            </a:r>
          </a:p>
          <a:p>
            <a:r>
              <a:rPr lang="en-US" sz="3600" dirty="0"/>
              <a:t>Perhaps, to update existing objects.</a:t>
            </a:r>
          </a:p>
          <a:p>
            <a:r>
              <a:rPr lang="en-US" sz="3600" dirty="0"/>
              <a:t>Usually offers strong consistency guarantees.</a:t>
            </a:r>
          </a:p>
          <a:p>
            <a:r>
              <a:rPr lang="en-US" sz="3600" dirty="0"/>
              <a:t>Request processed based on some order.</a:t>
            </a:r>
          </a:p>
          <a:p>
            <a:r>
              <a:rPr lang="en-US" sz="3600" dirty="0"/>
              <a:t>Effect of updates reflected in subsequent queries.</a:t>
            </a:r>
          </a:p>
        </p:txBody>
      </p:sp>
      <p:sp>
        <p:nvSpPr>
          <p:cNvPr id="3" name="Title 2"/>
          <p:cNvSpPr>
            <a:spLocks noGrp="1"/>
          </p:cNvSpPr>
          <p:nvPr>
            <p:ph type="title"/>
          </p:nvPr>
        </p:nvSpPr>
        <p:spPr/>
        <p:txBody>
          <a:bodyPr/>
          <a:lstStyle/>
          <a:p>
            <a:r>
              <a:rPr lang="en-US" dirty="0"/>
              <a:t>Storage Systems often use chain replication.</a:t>
            </a:r>
          </a:p>
        </p:txBody>
      </p:sp>
    </p:spTree>
    <p:extLst>
      <p:ext uri="{BB962C8B-B14F-4D97-AF65-F5344CB8AC3E}">
        <p14:creationId xmlns:p14="http://schemas.microsoft.com/office/powerpoint/2010/main" val="16382452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3600" dirty="0"/>
              <a:t>Failures are detected by timeouts.</a:t>
            </a:r>
          </a:p>
          <a:p>
            <a:r>
              <a:rPr lang="en-US" sz="3600" dirty="0"/>
              <a:t>Then reported to the monitoring service.</a:t>
            </a:r>
          </a:p>
          <a:p>
            <a:r>
              <a:rPr lang="en-US" sz="3600" dirty="0"/>
              <a:t>The monitoring service announces “node X has failed”.</a:t>
            </a:r>
          </a:p>
          <a:p>
            <a:r>
              <a:rPr lang="en-US" sz="3600" dirty="0"/>
              <a:t>Every node in the chain “rewires” to its new neighbor</a:t>
            </a:r>
          </a:p>
          <a:p>
            <a:r>
              <a:rPr lang="en-US" sz="3600" dirty="0"/>
              <a:t>On bootstrap, clients of the service go to the monitor and ask it for information regarding the head and the tail.</a:t>
            </a:r>
          </a:p>
        </p:txBody>
      </p:sp>
      <p:sp>
        <p:nvSpPr>
          <p:cNvPr id="3" name="Title 2"/>
          <p:cNvSpPr>
            <a:spLocks noGrp="1"/>
          </p:cNvSpPr>
          <p:nvPr>
            <p:ph type="title"/>
          </p:nvPr>
        </p:nvSpPr>
        <p:spPr/>
        <p:txBody>
          <a:bodyPr/>
          <a:lstStyle/>
          <a:p>
            <a:r>
              <a:rPr lang="en-US" dirty="0"/>
              <a:t>Handling failures</a:t>
            </a:r>
          </a:p>
        </p:txBody>
      </p:sp>
    </p:spTree>
    <p:extLst>
      <p:ext uri="{BB962C8B-B14F-4D97-AF65-F5344CB8AC3E}">
        <p14:creationId xmlns:p14="http://schemas.microsoft.com/office/powerpoint/2010/main" val="41906167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Current tail, T notified it is no longer the tail. </a:t>
            </a:r>
          </a:p>
          <a:p>
            <a:r>
              <a:rPr lang="en-US" dirty="0"/>
              <a:t>State, Un-ACK-</a:t>
            </a:r>
            <a:r>
              <a:rPr lang="en-US" dirty="0" err="1"/>
              <a:t>ed</a:t>
            </a:r>
            <a:r>
              <a:rPr lang="en-US" dirty="0"/>
              <a:t> requests now transmitted to the new tail.</a:t>
            </a:r>
          </a:p>
          <a:p>
            <a:r>
              <a:rPr lang="en-US" dirty="0"/>
              <a:t>Monitoring service is notified of the new tail.</a:t>
            </a:r>
          </a:p>
          <a:p>
            <a:r>
              <a:rPr lang="en-US" dirty="0"/>
              <a:t>Clients already active are notified of new tail.</a:t>
            </a:r>
          </a:p>
        </p:txBody>
      </p:sp>
      <p:sp>
        <p:nvSpPr>
          <p:cNvPr id="3" name="Title 2"/>
          <p:cNvSpPr>
            <a:spLocks noGrp="1"/>
          </p:cNvSpPr>
          <p:nvPr>
            <p:ph type="title"/>
          </p:nvPr>
        </p:nvSpPr>
        <p:spPr/>
        <p:txBody>
          <a:bodyPr/>
          <a:lstStyle/>
          <a:p>
            <a:r>
              <a:rPr lang="en-US" dirty="0"/>
              <a:t>Adding a new replica</a:t>
            </a:r>
          </a:p>
        </p:txBody>
      </p:sp>
    </p:spTree>
    <p:extLst>
      <p:ext uri="{BB962C8B-B14F-4D97-AF65-F5344CB8AC3E}">
        <p14:creationId xmlns:p14="http://schemas.microsoft.com/office/powerpoint/2010/main" val="2977157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Unavailability</a:t>
            </a:r>
            <a:endParaRPr lang="en-US" dirty="0"/>
          </a:p>
        </p:txBody>
      </p:sp>
      <p:sp>
        <p:nvSpPr>
          <p:cNvPr id="2" name="Content Placeholder 1"/>
          <p:cNvSpPr>
            <a:spLocks noGrp="1"/>
          </p:cNvSpPr>
          <p:nvPr>
            <p:ph sz="quarter" idx="1"/>
          </p:nvPr>
        </p:nvSpPr>
        <p:spPr/>
        <p:txBody>
          <a:bodyPr/>
          <a:lstStyle/>
          <a:p>
            <a:r>
              <a:rPr lang="en-US" dirty="0"/>
              <a:t>Head failure:</a:t>
            </a:r>
          </a:p>
          <a:p>
            <a:pPr lvl="1">
              <a:buFont typeface="Wingdings" panose="05000000000000000000" pitchFamily="2" charset="2"/>
              <a:buChar char="Ø"/>
            </a:pPr>
            <a:r>
              <a:rPr lang="en-US" dirty="0"/>
              <a:t>  Query processing uninterrupted, </a:t>
            </a:r>
          </a:p>
          <a:p>
            <a:pPr lvl="1">
              <a:buFont typeface="Wingdings" panose="05000000000000000000" pitchFamily="2" charset="2"/>
              <a:buChar char="Ø"/>
            </a:pPr>
            <a:r>
              <a:rPr lang="en-US" dirty="0"/>
              <a:t>  update processing unavailable till new head takes on responsibility.</a:t>
            </a:r>
          </a:p>
          <a:p>
            <a:r>
              <a:rPr lang="en-US" dirty="0"/>
              <a:t>Middle failure: </a:t>
            </a:r>
          </a:p>
          <a:p>
            <a:pPr lvl="1">
              <a:buFont typeface="Wingdings" panose="05000000000000000000" pitchFamily="2" charset="2"/>
              <a:buChar char="Ø"/>
            </a:pPr>
            <a:r>
              <a:rPr lang="en-US" dirty="0"/>
              <a:t>  Query processing uninterrupted, </a:t>
            </a:r>
          </a:p>
          <a:p>
            <a:pPr lvl="1">
              <a:buFont typeface="Wingdings" panose="05000000000000000000" pitchFamily="2" charset="2"/>
              <a:buChar char="Ø"/>
            </a:pPr>
            <a:r>
              <a:rPr lang="en-US" dirty="0"/>
              <a:t>  update processing might be delayed.</a:t>
            </a:r>
          </a:p>
          <a:p>
            <a:r>
              <a:rPr lang="en-US" dirty="0"/>
              <a:t>Tail failure: </a:t>
            </a:r>
          </a:p>
          <a:p>
            <a:pPr lvl="1">
              <a:buFont typeface="Wingdings" panose="05000000000000000000" pitchFamily="2" charset="2"/>
              <a:buChar char="Ø"/>
            </a:pPr>
            <a:r>
              <a:rPr lang="en-US" dirty="0"/>
              <a:t>  Query and update processing unavailable, until new tail takes over.</a:t>
            </a:r>
          </a:p>
        </p:txBody>
      </p:sp>
    </p:spTree>
    <p:extLst>
      <p:ext uri="{BB962C8B-B14F-4D97-AF65-F5344CB8AC3E}">
        <p14:creationId xmlns:p14="http://schemas.microsoft.com/office/powerpoint/2010/main" val="29526958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systems use this model?</a:t>
            </a:r>
          </a:p>
        </p:txBody>
      </p:sp>
      <p:sp>
        <p:nvSpPr>
          <p:cNvPr id="3" name="Content Placeholder 2"/>
          <p:cNvSpPr>
            <a:spLocks noGrp="1"/>
          </p:cNvSpPr>
          <p:nvPr>
            <p:ph idx="1"/>
          </p:nvPr>
        </p:nvSpPr>
        <p:spPr/>
        <p:txBody>
          <a:bodyPr/>
          <a:lstStyle/>
          <a:p>
            <a:r>
              <a:rPr lang="en-US" dirty="0"/>
              <a:t>Many systems use primary/backup replication, and we can understand that as an instance of chain replication.</a:t>
            </a:r>
          </a:p>
          <a:p>
            <a:r>
              <a:rPr lang="en-US" dirty="0"/>
              <a:t>Systems like Microsoft’s Cosmos (mentioned in early lectures) often keep 3 copies of each data object.  Here chain replication is a natural choice.</a:t>
            </a:r>
          </a:p>
          <a:p>
            <a:r>
              <a:rPr lang="en-US" dirty="0"/>
              <a:t>A very fancy use arises in “a large bank” on Wall Street that runs an electronic stock market for its internal use, and for some other banks.</a:t>
            </a:r>
          </a:p>
          <a:p>
            <a:pPr>
              <a:buFont typeface="Wingdings" panose="05000000000000000000" pitchFamily="2" charset="2"/>
              <a:buChar char="Ø"/>
            </a:pPr>
            <a:r>
              <a:rPr lang="en-US" dirty="0"/>
              <a:t>  Idea is to try and handle trades internally without going to the public</a:t>
            </a:r>
            <a:br>
              <a:rPr lang="en-US" dirty="0"/>
            </a:br>
            <a:r>
              <a:rPr lang="en-US" dirty="0"/>
              <a:t>    markets, when possible, to save fees.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63998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Banking use case</a:t>
            </a:r>
          </a:p>
        </p:txBody>
      </p:sp>
      <p:sp>
        <p:nvSpPr>
          <p:cNvPr id="3" name="Content Placeholder 2"/>
          <p:cNvSpPr>
            <a:spLocks noGrp="1"/>
          </p:cNvSpPr>
          <p:nvPr>
            <p:ph idx="1"/>
          </p:nvPr>
        </p:nvSpPr>
        <p:spPr/>
        <p:txBody>
          <a:bodyPr/>
          <a:lstStyle/>
          <a:p>
            <a:r>
              <a:rPr lang="en-US" dirty="0"/>
              <a:t>This big trading system runs at several locations</a:t>
            </a:r>
          </a:p>
          <a:p>
            <a:pPr>
              <a:buFont typeface="Wingdings" panose="05000000000000000000" pitchFamily="2" charset="2"/>
              <a:buChar char="Ø"/>
            </a:pPr>
            <a:r>
              <a:rPr lang="en-US" dirty="0"/>
              <a:t>  New York City: Primary site</a:t>
            </a:r>
          </a:p>
          <a:p>
            <a:pPr>
              <a:buFont typeface="Wingdings" panose="05000000000000000000" pitchFamily="2" charset="2"/>
              <a:buChar char="Ø"/>
            </a:pPr>
            <a:r>
              <a:rPr lang="en-US" dirty="0"/>
              <a:t>  New Jersey: Main backup</a:t>
            </a:r>
          </a:p>
          <a:p>
            <a:pPr>
              <a:buFont typeface="Wingdings" panose="05000000000000000000" pitchFamily="2" charset="2"/>
              <a:buChar char="Ø"/>
            </a:pPr>
            <a:r>
              <a:rPr lang="en-US" dirty="0"/>
              <a:t>  Chicago: A remote mirror site. Lower update rates, but accurate</a:t>
            </a:r>
          </a:p>
          <a:p>
            <a:pPr>
              <a:buFont typeface="Wingdings" panose="05000000000000000000" pitchFamily="2" charset="2"/>
              <a:buChar char="Ø"/>
            </a:pPr>
            <a:r>
              <a:rPr lang="en-US" dirty="0"/>
              <a:t>  London: A second remote mirror site.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71346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huge transaction volumes</a:t>
            </a:r>
          </a:p>
        </p:txBody>
      </p:sp>
      <p:sp>
        <p:nvSpPr>
          <p:cNvPr id="3" name="Content Placeholder 2"/>
          <p:cNvSpPr>
            <a:spLocks noGrp="1"/>
          </p:cNvSpPr>
          <p:nvPr>
            <p:ph idx="1"/>
          </p:nvPr>
        </p:nvSpPr>
        <p:spPr/>
        <p:txBody>
          <a:bodyPr>
            <a:normAutofit fontScale="92500" lnSpcReduction="10000"/>
          </a:bodyPr>
          <a:lstStyle/>
          <a:p>
            <a:r>
              <a:rPr lang="en-US" dirty="0"/>
              <a:t>They use a technique first reported in a paper by Marcos Aguilera</a:t>
            </a:r>
          </a:p>
          <a:p>
            <a:r>
              <a:rPr lang="en-US" dirty="0"/>
              <a:t>His system was called Sinfonia, and the technique uses “mini-transactions”</a:t>
            </a:r>
          </a:p>
          <a:p>
            <a:endParaRPr lang="en-US" dirty="0"/>
          </a:p>
          <a:p>
            <a:r>
              <a:rPr lang="en-US" dirty="0"/>
              <a:t>It starts by assuming a central database: a ledger of system state.</a:t>
            </a:r>
          </a:p>
          <a:p>
            <a:r>
              <a:rPr lang="en-US" dirty="0"/>
              <a:t>To update the central ledger, send it a self-verifying mini-transaction:</a:t>
            </a:r>
          </a:p>
          <a:p>
            <a:pPr>
              <a:buFont typeface="Wingdings" panose="05000000000000000000" pitchFamily="2" charset="2"/>
              <a:buChar char="Ø"/>
            </a:pPr>
            <a:r>
              <a:rPr lang="en-US" dirty="0"/>
              <a:t>  First, check the version numbers of various objects (a list).</a:t>
            </a:r>
          </a:p>
          <a:p>
            <a:pPr>
              <a:buFont typeface="Wingdings" panose="05000000000000000000" pitchFamily="2" charset="2"/>
              <a:buChar char="Ø"/>
            </a:pPr>
            <a:r>
              <a:rPr lang="en-US" dirty="0"/>
              <a:t>  Take no action unless the versions all match.</a:t>
            </a:r>
          </a:p>
          <a:p>
            <a:pPr>
              <a:buFont typeface="Wingdings" panose="05000000000000000000" pitchFamily="2" charset="2"/>
              <a:buChar char="Ø"/>
            </a:pPr>
            <a:r>
              <a:rPr lang="en-US" dirty="0"/>
              <a:t>  Then update a list of objects in failure-atomic manner (all or none).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42946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a:t>
            </a:r>
          </a:p>
        </p:txBody>
      </p:sp>
      <p:sp>
        <p:nvSpPr>
          <p:cNvPr id="3" name="Content Placeholder 2"/>
          <p:cNvSpPr>
            <a:spLocks noGrp="1"/>
          </p:cNvSpPr>
          <p:nvPr>
            <p:ph idx="1"/>
          </p:nvPr>
        </p:nvSpPr>
        <p:spPr/>
        <p:txBody>
          <a:bodyPr/>
          <a:lstStyle/>
          <a:p>
            <a:r>
              <a:rPr lang="en-US" dirty="0"/>
              <a:t>Sinfonia is like Corfu</a:t>
            </a:r>
          </a:p>
          <a:p>
            <a:endParaRPr lang="en-US" dirty="0"/>
          </a:p>
          <a:p>
            <a:r>
              <a:rPr lang="en-US" dirty="0"/>
              <a:t>It puts the mini-transactions into a fixed order, then executes them one by one, like when Corfu appends to its log.</a:t>
            </a:r>
          </a:p>
          <a:p>
            <a:endParaRPr lang="en-US" dirty="0"/>
          </a:p>
          <a:p>
            <a:r>
              <a:rPr lang="en-US" dirty="0"/>
              <a:t>In practice, some parallelism is feasible, if mini-transactions don’t touch the same variables, but even in this case fault-tolerance preserves ordering.</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63845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mini-transaction</a:t>
            </a:r>
          </a:p>
        </p:txBody>
      </p:sp>
      <p:sp>
        <p:nvSpPr>
          <p:cNvPr id="3" name="Content Placeholder 2"/>
          <p:cNvSpPr>
            <a:spLocks noGrp="1"/>
          </p:cNvSpPr>
          <p:nvPr>
            <p:ph idx="1"/>
          </p:nvPr>
        </p:nvSpPr>
        <p:spPr/>
        <p:txBody>
          <a:bodyPr/>
          <a:lstStyle/>
          <a:p>
            <a:r>
              <a:rPr lang="en-US" dirty="0"/>
              <a:t>Check to see that X is still version 4, Y is version 17, Z is version 22.</a:t>
            </a:r>
          </a:p>
          <a:p>
            <a:r>
              <a:rPr lang="en-US" dirty="0"/>
              <a:t>If so, then set X=9, Y=192010.11, Z=“Fred Schneider”.</a:t>
            </a:r>
          </a:p>
          <a:p>
            <a:endParaRPr lang="en-US" dirty="0"/>
          </a:p>
          <a:p>
            <a:r>
              <a:rPr lang="en-US" dirty="0"/>
              <a:t>Notice that the logic is very rigid!</a:t>
            </a:r>
          </a:p>
          <a:p>
            <a:pPr>
              <a:buFont typeface="Wingdings" panose="05000000000000000000" pitchFamily="2" charset="2"/>
              <a:buChar char="Ø"/>
            </a:pPr>
            <a:r>
              <a:rPr lang="en-US" dirty="0"/>
              <a:t>  One “if” statement, and it only checks version numbers.</a:t>
            </a:r>
          </a:p>
          <a:p>
            <a:pPr>
              <a:buFont typeface="Wingdings" panose="05000000000000000000" pitchFamily="2" charset="2"/>
              <a:buChar char="Ø"/>
            </a:pPr>
            <a:r>
              <a:rPr lang="en-US" dirty="0"/>
              <a:t>  One update, although it updates multiple objects.</a:t>
            </a:r>
          </a:p>
          <a:p>
            <a:pPr>
              <a:buFont typeface="Wingdings" panose="05000000000000000000" pitchFamily="2" charset="2"/>
              <a:buChar char="Ø"/>
            </a:pPr>
            <a:r>
              <a:rPr lang="en-US" dirty="0"/>
              <a:t>  In practice we would use a “write-ahead persistent log” for this step.</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258472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good is this silly model?</a:t>
            </a:r>
          </a:p>
        </p:txBody>
      </p:sp>
      <p:sp>
        <p:nvSpPr>
          <p:cNvPr id="3" name="Content Placeholder 2"/>
          <p:cNvSpPr>
            <a:spLocks noGrp="1"/>
          </p:cNvSpPr>
          <p:nvPr>
            <p:ph idx="1"/>
          </p:nvPr>
        </p:nvSpPr>
        <p:spPr/>
        <p:txBody>
          <a:bodyPr/>
          <a:lstStyle/>
          <a:p>
            <a:r>
              <a:rPr lang="en-US" dirty="0"/>
              <a:t>The objects can be </a:t>
            </a:r>
            <a:r>
              <a:rPr lang="en-US" i="1" dirty="0"/>
              <a:t>anything.</a:t>
            </a:r>
            <a:endParaRPr lang="en-US" dirty="0"/>
          </a:p>
          <a:p>
            <a:pPr>
              <a:buFont typeface="Wingdings" panose="05000000000000000000" pitchFamily="2" charset="2"/>
              <a:buChar char="Ø"/>
            </a:pPr>
            <a:r>
              <a:rPr lang="en-US" dirty="0"/>
              <a:t>  Spreadsheets, or individual cells in them, or database relations.</a:t>
            </a:r>
          </a:p>
          <a:p>
            <a:pPr>
              <a:buFont typeface="Wingdings" panose="05000000000000000000" pitchFamily="2" charset="2"/>
              <a:buChar char="Ø"/>
            </a:pPr>
            <a:r>
              <a:rPr lang="en-US" dirty="0"/>
              <a:t>  Lists of stocks you own, purchases and sales.</a:t>
            </a:r>
          </a:p>
          <a:p>
            <a:pPr>
              <a:buFont typeface="Wingdings" panose="05000000000000000000" pitchFamily="2" charset="2"/>
              <a:buChar char="Ø"/>
            </a:pPr>
            <a:r>
              <a:rPr lang="en-US" dirty="0"/>
              <a:t>  Loan documents.</a:t>
            </a:r>
          </a:p>
          <a:p>
            <a:pPr>
              <a:buFont typeface="Wingdings" panose="05000000000000000000" pitchFamily="2" charset="2"/>
              <a:buChar char="Ø"/>
            </a:pPr>
            <a:r>
              <a:rPr lang="en-US" dirty="0"/>
              <a:t>  </a:t>
            </a:r>
            <a:r>
              <a:rPr lang="en-US" dirty="0" err="1"/>
              <a:t>MegaMillions</a:t>
            </a:r>
            <a:r>
              <a:rPr lang="en-US" dirty="0"/>
              <a:t> ticket sales.</a:t>
            </a:r>
          </a:p>
          <a:p>
            <a:pPr>
              <a:buFont typeface="Wingdings" panose="05000000000000000000" pitchFamily="2" charset="2"/>
              <a:buChar char="Ø"/>
            </a:pPr>
            <a:r>
              <a:rPr lang="en-US" dirty="0"/>
              <a:t>  Company stock splits, or merges…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12820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Story Starts At Cornell:</a:t>
            </a:r>
            <a:br>
              <a:rPr lang="en-US" dirty="0"/>
            </a:br>
            <a:r>
              <a:rPr lang="en-US" dirty="0"/>
              <a:t>State Machine Approach: A Tutorial</a:t>
            </a:r>
          </a:p>
        </p:txBody>
      </p:sp>
      <p:sp>
        <p:nvSpPr>
          <p:cNvPr id="3" name="Slide Number Placeholder 2"/>
          <p:cNvSpPr>
            <a:spLocks noGrp="1"/>
          </p:cNvSpPr>
          <p:nvPr>
            <p:ph type="sldNum" sz="quarter" idx="12"/>
          </p:nvPr>
        </p:nvSpPr>
        <p:spPr/>
        <p:txBody>
          <a:bodyPr>
            <a:normAutofit/>
          </a:bodyPr>
          <a:lstStyle/>
          <a:p>
            <a:fld id="{40F51219-1AE3-2944-8480-ACB493E96208}" type="slidenum">
              <a:rPr lang="en-US" smtClean="0"/>
              <a:pPr/>
              <a:t>3</a:t>
            </a:fld>
            <a:endParaRPr lang="en-US"/>
          </a:p>
        </p:txBody>
      </p:sp>
      <p:sp>
        <p:nvSpPr>
          <p:cNvPr id="4" name="Content Placeholder 3"/>
          <p:cNvSpPr>
            <a:spLocks noGrp="1"/>
          </p:cNvSpPr>
          <p:nvPr>
            <p:ph sz="quarter" idx="1"/>
          </p:nvPr>
        </p:nvSpPr>
        <p:spPr/>
        <p:txBody>
          <a:bodyPr>
            <a:normAutofit/>
          </a:bodyPr>
          <a:lstStyle/>
          <a:p>
            <a:r>
              <a:rPr lang="en-US" sz="3600" dirty="0"/>
              <a:t>Fred Schneider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5" y="2320352"/>
            <a:ext cx="2954088" cy="36788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36732D91-22E8-417F-9E2C-EE2CC32B36C3}"/>
              </a:ext>
            </a:extLst>
          </p:cNvPr>
          <p:cNvPicPr>
            <a:picLocks noChangeAspect="1"/>
          </p:cNvPicPr>
          <p:nvPr/>
        </p:nvPicPr>
        <p:blipFill>
          <a:blip r:embed="rId4"/>
          <a:stretch>
            <a:fillRect/>
          </a:stretch>
        </p:blipFill>
        <p:spPr>
          <a:xfrm>
            <a:off x="882015" y="3356029"/>
            <a:ext cx="2381250" cy="3114675"/>
          </a:xfrm>
          <a:prstGeom prst="rect">
            <a:avLst/>
          </a:prstGeom>
        </p:spPr>
      </p:pic>
      <p:sp>
        <p:nvSpPr>
          <p:cNvPr id="7" name="TextBox 6">
            <a:extLst>
              <a:ext uri="{FF2B5EF4-FFF2-40B4-BE49-F238E27FC236}">
                <a16:creationId xmlns:a16="http://schemas.microsoft.com/office/drawing/2014/main" id="{E86003CE-4694-42EF-9BBB-C95CA3010233}"/>
              </a:ext>
            </a:extLst>
          </p:cNvPr>
          <p:cNvSpPr txBox="1"/>
          <p:nvPr/>
        </p:nvSpPr>
        <p:spPr>
          <a:xfrm>
            <a:off x="3608832" y="3755136"/>
            <a:ext cx="2487168" cy="369332"/>
          </a:xfrm>
          <a:prstGeom prst="rect">
            <a:avLst/>
          </a:prstGeom>
          <a:noFill/>
        </p:spPr>
        <p:txBody>
          <a:bodyPr wrap="square" rtlCol="0">
            <a:spAutoFit/>
          </a:bodyPr>
          <a:lstStyle/>
          <a:p>
            <a:r>
              <a:rPr lang="en-US" dirty="0"/>
              <a:t>Back in 1970’s</a:t>
            </a:r>
          </a:p>
        </p:txBody>
      </p:sp>
      <p:sp>
        <p:nvSpPr>
          <p:cNvPr id="8" name="TextBox 7">
            <a:extLst>
              <a:ext uri="{FF2B5EF4-FFF2-40B4-BE49-F238E27FC236}">
                <a16:creationId xmlns:a16="http://schemas.microsoft.com/office/drawing/2014/main" id="{C79D04BF-F9D0-4701-8892-DD1FF231E185}"/>
              </a:ext>
            </a:extLst>
          </p:cNvPr>
          <p:cNvSpPr txBox="1"/>
          <p:nvPr/>
        </p:nvSpPr>
        <p:spPr>
          <a:xfrm>
            <a:off x="7948375" y="6141196"/>
            <a:ext cx="2487168" cy="369332"/>
          </a:xfrm>
          <a:prstGeom prst="rect">
            <a:avLst/>
          </a:prstGeom>
          <a:noFill/>
        </p:spPr>
        <p:txBody>
          <a:bodyPr wrap="square" rtlCol="0">
            <a:spAutoFit/>
          </a:bodyPr>
          <a:lstStyle/>
          <a:p>
            <a:pPr algn="ctr"/>
            <a:r>
              <a:rPr lang="en-US" dirty="0"/>
              <a:t>Now</a:t>
            </a:r>
          </a:p>
        </p:txBody>
      </p:sp>
    </p:spTree>
    <p:extLst>
      <p:ext uri="{BB962C8B-B14F-4D97-AF65-F5344CB8AC3E}">
        <p14:creationId xmlns:p14="http://schemas.microsoft.com/office/powerpoint/2010/main" val="9231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fact Mini-transactions are general</a:t>
            </a:r>
          </a:p>
        </p:txBody>
      </p:sp>
      <p:sp>
        <p:nvSpPr>
          <p:cNvPr id="3" name="Content Placeholder 2"/>
          <p:cNvSpPr>
            <a:spLocks noGrp="1"/>
          </p:cNvSpPr>
          <p:nvPr>
            <p:ph idx="1"/>
          </p:nvPr>
        </p:nvSpPr>
        <p:spPr/>
        <p:txBody>
          <a:bodyPr>
            <a:normAutofit lnSpcReduction="10000"/>
          </a:bodyPr>
          <a:lstStyle/>
          <a:p>
            <a:r>
              <a:rPr lang="en-US" dirty="0"/>
              <a:t>They can be used to update any imaginable file or database system.</a:t>
            </a:r>
          </a:p>
          <a:p>
            <a:endParaRPr lang="en-US" dirty="0"/>
          </a:p>
          <a:p>
            <a:r>
              <a:rPr lang="en-US" dirty="0"/>
              <a:t>But where do they “come from”?</a:t>
            </a:r>
          </a:p>
          <a:p>
            <a:endParaRPr lang="en-US" dirty="0"/>
          </a:p>
          <a:p>
            <a:r>
              <a:rPr lang="en-US" dirty="0"/>
              <a:t>Leads to the next concept: a read-only replica of the entire bank state.</a:t>
            </a:r>
          </a:p>
          <a:p>
            <a:pPr>
              <a:buFont typeface="Wingdings" panose="05000000000000000000" pitchFamily="2" charset="2"/>
              <a:buChar char="Ø"/>
            </a:pPr>
            <a:r>
              <a:rPr lang="en-US" dirty="0"/>
              <a:t> Every client system is permitted to keep a replica of anything.</a:t>
            </a:r>
          </a:p>
          <a:p>
            <a:pPr>
              <a:buFont typeface="Wingdings" panose="05000000000000000000" pitchFamily="2" charset="2"/>
              <a:buChar char="Ø"/>
            </a:pPr>
            <a:r>
              <a:rPr lang="en-US" dirty="0"/>
              <a:t> The central system sends an initial checkpoint and then a stream of </a:t>
            </a:r>
            <a:br>
              <a:rPr lang="en-US" dirty="0"/>
            </a:br>
            <a:r>
              <a:rPr lang="en-US" dirty="0"/>
              <a:t>   committed updates, which the client applies locally.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1244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Sinfonia model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
        <p:nvSpPr>
          <p:cNvPr id="7" name="Flowchart: Magnetic Disk 6"/>
          <p:cNvSpPr/>
          <p:nvPr/>
        </p:nvSpPr>
        <p:spPr>
          <a:xfrm>
            <a:off x="5655917" y="2708030"/>
            <a:ext cx="3367454" cy="1846385"/>
          </a:xfrm>
          <a:prstGeom prst="flowChartMagneticDisk">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CENTRAL SYSTEM</a:t>
            </a:r>
            <a:br>
              <a:rPr lang="en-US" b="1" dirty="0">
                <a:solidFill>
                  <a:schemeClr val="tx1"/>
                </a:solidFill>
              </a:rPr>
            </a:br>
            <a:r>
              <a:rPr lang="en-US" b="1" dirty="0">
                <a:solidFill>
                  <a:schemeClr val="tx1"/>
                </a:solidFill>
              </a:rPr>
              <a:t>(non-replicated)</a:t>
            </a:r>
          </a:p>
        </p:txBody>
      </p:sp>
      <p:sp>
        <p:nvSpPr>
          <p:cNvPr id="8" name="Flowchart: Multidocument 7"/>
          <p:cNvSpPr/>
          <p:nvPr/>
        </p:nvSpPr>
        <p:spPr>
          <a:xfrm>
            <a:off x="2031022" y="3293028"/>
            <a:ext cx="2206869" cy="1395381"/>
          </a:xfrm>
          <a:prstGeom prst="flowChartMultidocumen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Self-Verifying</a:t>
            </a:r>
          </a:p>
          <a:p>
            <a:pPr algn="ctr"/>
            <a:r>
              <a:rPr lang="en-US" b="1" dirty="0">
                <a:solidFill>
                  <a:schemeClr val="tx1"/>
                </a:solidFill>
              </a:rPr>
              <a:t>Mini-Transactions</a:t>
            </a:r>
          </a:p>
        </p:txBody>
      </p:sp>
      <p:sp>
        <p:nvSpPr>
          <p:cNvPr id="9" name="Right Arrow 8"/>
          <p:cNvSpPr/>
          <p:nvPr/>
        </p:nvSpPr>
        <p:spPr>
          <a:xfrm>
            <a:off x="4457700" y="3631223"/>
            <a:ext cx="978408" cy="4846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218731">
            <a:off x="8355625" y="4782400"/>
            <a:ext cx="978408" cy="4846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943996" y="4935297"/>
            <a:ext cx="978408" cy="4846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283341">
            <a:off x="5542813" y="4801778"/>
            <a:ext cx="978408" cy="4846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1895740" y="4900965"/>
            <a:ext cx="3367454" cy="1846385"/>
          </a:xfrm>
          <a:prstGeom prst="flowChartMagneticDisk">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Read-Only Replica</a:t>
            </a:r>
          </a:p>
        </p:txBody>
      </p:sp>
    </p:spTree>
    <p:extLst>
      <p:ext uri="{BB962C8B-B14F-4D97-AF65-F5344CB8AC3E}">
        <p14:creationId xmlns:p14="http://schemas.microsoft.com/office/powerpoint/2010/main" val="263224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Mini-Transactions “arise”?</a:t>
            </a:r>
          </a:p>
        </p:txBody>
      </p:sp>
      <p:sp>
        <p:nvSpPr>
          <p:cNvPr id="5" name="Content Placeholder 4"/>
          <p:cNvSpPr>
            <a:spLocks noGrp="1"/>
          </p:cNvSpPr>
          <p:nvPr>
            <p:ph idx="1"/>
          </p:nvPr>
        </p:nvSpPr>
        <p:spPr/>
        <p:txBody>
          <a:bodyPr/>
          <a:lstStyle/>
          <a:p>
            <a:r>
              <a:rPr lang="en-US" dirty="0"/>
              <a:t>This is the clever part.</a:t>
            </a:r>
          </a:p>
          <a:p>
            <a:endParaRPr lang="en-US" dirty="0"/>
          </a:p>
          <a:p>
            <a:r>
              <a:rPr lang="en-US" dirty="0"/>
              <a:t>Sinfonia actually supports fully general SQL transactions!  Anything you might wish to run, in a full relational database model.</a:t>
            </a:r>
          </a:p>
          <a:p>
            <a:endParaRPr lang="en-US" dirty="0"/>
          </a:p>
          <a:p>
            <a:r>
              <a:rPr lang="en-US" dirty="0"/>
              <a:t>You run these transactions against a read-only replica.</a:t>
            </a:r>
          </a:p>
          <a:p>
            <a:pPr>
              <a:buFont typeface="Wingdings" panose="05000000000000000000" pitchFamily="2" charset="2"/>
              <a:buChar char="Ø"/>
            </a:pPr>
            <a:r>
              <a:rPr lang="en-US" dirty="0"/>
              <a:t>  … so the system actually scales easily: just add more replicas.</a:t>
            </a:r>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031509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The replica is read-only!</a:t>
            </a:r>
          </a:p>
        </p:txBody>
      </p:sp>
      <p:sp>
        <p:nvSpPr>
          <p:cNvPr id="3" name="Content Placeholder 2"/>
          <p:cNvSpPr>
            <a:spLocks noGrp="1"/>
          </p:cNvSpPr>
          <p:nvPr>
            <p:ph idx="1"/>
          </p:nvPr>
        </p:nvSpPr>
        <p:spPr/>
        <p:txBody>
          <a:bodyPr/>
          <a:lstStyle/>
          <a:p>
            <a:r>
              <a:rPr lang="en-US" dirty="0"/>
              <a:t>Correct!  </a:t>
            </a:r>
          </a:p>
          <a:p>
            <a:endParaRPr lang="en-US" dirty="0"/>
          </a:p>
          <a:p>
            <a:r>
              <a:rPr lang="en-US" dirty="0"/>
              <a:t>Sinfonia makes all read and write accesses via a kind of updatable cache.</a:t>
            </a:r>
          </a:p>
          <a:p>
            <a:endParaRPr lang="en-US" dirty="0"/>
          </a:p>
          <a:p>
            <a:r>
              <a:rPr lang="en-US" dirty="0"/>
              <a:t>So, anything read will actually be copied into this cache.</a:t>
            </a:r>
          </a:p>
          <a:p>
            <a:endParaRPr lang="en-US" dirty="0"/>
          </a:p>
          <a:p>
            <a:r>
              <a:rPr lang="en-US" dirty="0"/>
              <a:t>Any updates are made to the cache, not the read-only replica.</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044552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Sinfonia model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pic>
        <p:nvPicPr>
          <p:cNvPr id="2" name="Picture 1"/>
          <p:cNvPicPr>
            <a:picLocks noChangeAspect="1"/>
          </p:cNvPicPr>
          <p:nvPr/>
        </p:nvPicPr>
        <p:blipFill>
          <a:blip r:embed="rId3"/>
          <a:stretch>
            <a:fillRect/>
          </a:stretch>
        </p:blipFill>
        <p:spPr>
          <a:xfrm>
            <a:off x="5161085" y="2330840"/>
            <a:ext cx="4306440" cy="2376213"/>
          </a:xfrm>
          <a:prstGeom prst="rect">
            <a:avLst/>
          </a:prstGeom>
        </p:spPr>
      </p:pic>
      <p:sp>
        <p:nvSpPr>
          <p:cNvPr id="3" name="Freeform 2"/>
          <p:cNvSpPr/>
          <p:nvPr/>
        </p:nvSpPr>
        <p:spPr>
          <a:xfrm>
            <a:off x="1195752" y="4422530"/>
            <a:ext cx="597877" cy="1960685"/>
          </a:xfrm>
          <a:custGeom>
            <a:avLst/>
            <a:gdLst>
              <a:gd name="connsiteX0" fmla="*/ 0 w 597877"/>
              <a:gd name="connsiteY0" fmla="*/ 0 h 1960685"/>
              <a:gd name="connsiteX1" fmla="*/ 597877 w 597877"/>
              <a:gd name="connsiteY1" fmla="*/ 545123 h 1960685"/>
              <a:gd name="connsiteX2" fmla="*/ 0 w 597877"/>
              <a:gd name="connsiteY2" fmla="*/ 1213339 h 1960685"/>
              <a:gd name="connsiteX3" fmla="*/ 597877 w 597877"/>
              <a:gd name="connsiteY3" fmla="*/ 1960685 h 1960685"/>
            </a:gdLst>
            <a:ahLst/>
            <a:cxnLst>
              <a:cxn ang="0">
                <a:pos x="connsiteX0" y="connsiteY0"/>
              </a:cxn>
              <a:cxn ang="0">
                <a:pos x="connsiteX1" y="connsiteY1"/>
              </a:cxn>
              <a:cxn ang="0">
                <a:pos x="connsiteX2" y="connsiteY2"/>
              </a:cxn>
              <a:cxn ang="0">
                <a:pos x="connsiteX3" y="connsiteY3"/>
              </a:cxn>
            </a:cxnLst>
            <a:rect l="l" t="t" r="r" b="b"/>
            <a:pathLst>
              <a:path w="597877" h="1960685">
                <a:moveTo>
                  <a:pt x="0" y="0"/>
                </a:moveTo>
                <a:cubicBezTo>
                  <a:pt x="298938" y="171450"/>
                  <a:pt x="597877" y="342900"/>
                  <a:pt x="597877" y="545123"/>
                </a:cubicBezTo>
                <a:cubicBezTo>
                  <a:pt x="597877" y="747346"/>
                  <a:pt x="0" y="977412"/>
                  <a:pt x="0" y="1213339"/>
                </a:cubicBezTo>
                <a:cubicBezTo>
                  <a:pt x="0" y="1449266"/>
                  <a:pt x="298938" y="1704975"/>
                  <a:pt x="597877" y="1960685"/>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34307" y="4539944"/>
            <a:ext cx="3086100" cy="1200329"/>
          </a:xfrm>
          <a:prstGeom prst="rect">
            <a:avLst/>
          </a:prstGeom>
          <a:solidFill>
            <a:srgbClr val="FFC000"/>
          </a:solidFill>
          <a:ln w="38100">
            <a:solidFill>
              <a:srgbClr val="C00000"/>
            </a:solidFill>
          </a:ln>
        </p:spPr>
        <p:txBody>
          <a:bodyPr wrap="square" rtlCol="0">
            <a:spAutoFit/>
          </a:bodyPr>
          <a:lstStyle/>
          <a:p>
            <a:pPr algn="ctr"/>
            <a:r>
              <a:rPr lang="en-US" b="1" dirty="0"/>
              <a:t>Updateable Cache</a:t>
            </a:r>
          </a:p>
          <a:p>
            <a:pPr algn="ctr"/>
            <a:r>
              <a:rPr lang="en-US" dirty="0"/>
              <a:t>Reads: X(v4), Y(v17), Z(v22)… Updates: X=9, Y=192010.11, Z=“Fred Schneider”</a:t>
            </a:r>
          </a:p>
        </p:txBody>
      </p:sp>
      <p:sp>
        <p:nvSpPr>
          <p:cNvPr id="11" name="Bent Arrow 10"/>
          <p:cNvSpPr/>
          <p:nvPr/>
        </p:nvSpPr>
        <p:spPr>
          <a:xfrm rot="10800000">
            <a:off x="5312312" y="4812516"/>
            <a:ext cx="571852" cy="590356"/>
          </a:xfrm>
          <a:prstGeom prst="ben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75846" y="3801658"/>
            <a:ext cx="2835519" cy="369332"/>
          </a:xfrm>
          <a:prstGeom prst="rect">
            <a:avLst/>
          </a:prstGeom>
          <a:noFill/>
        </p:spPr>
        <p:txBody>
          <a:bodyPr wrap="square" rtlCol="0">
            <a:spAutoFit/>
          </a:bodyPr>
          <a:lstStyle/>
          <a:p>
            <a:pPr algn="ctr"/>
            <a:r>
              <a:rPr lang="en-US" dirty="0"/>
              <a:t>SQL Application</a:t>
            </a:r>
          </a:p>
        </p:txBody>
      </p:sp>
    </p:spTree>
    <p:extLst>
      <p:ext uri="{BB962C8B-B14F-4D97-AF65-F5344CB8AC3E}">
        <p14:creationId xmlns:p14="http://schemas.microsoft.com/office/powerpoint/2010/main" val="27064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Mini-Transactions “arise”?</a:t>
            </a:r>
          </a:p>
        </p:txBody>
      </p:sp>
      <p:sp>
        <p:nvSpPr>
          <p:cNvPr id="3" name="Content Placeholder 2"/>
          <p:cNvSpPr>
            <a:spLocks noGrp="1"/>
          </p:cNvSpPr>
          <p:nvPr>
            <p:ph idx="1"/>
          </p:nvPr>
        </p:nvSpPr>
        <p:spPr/>
        <p:txBody>
          <a:bodyPr>
            <a:normAutofit/>
          </a:bodyPr>
          <a:lstStyle/>
          <a:p>
            <a:r>
              <a:rPr lang="en-US" dirty="0"/>
              <a:t>When ready to commit, create a list of objects read or written.</a:t>
            </a:r>
          </a:p>
          <a:p>
            <a:endParaRPr lang="en-US" dirty="0"/>
          </a:p>
          <a:p>
            <a:r>
              <a:rPr lang="en-US" dirty="0"/>
              <a:t>This gives us the version numbers to validate in the mini-transaction.</a:t>
            </a:r>
          </a:p>
          <a:p>
            <a:endParaRPr lang="en-US" dirty="0"/>
          </a:p>
          <a:p>
            <a:r>
              <a:rPr lang="en-US" dirty="0"/>
              <a:t>Next, create a list of updates.  This is the update part.</a:t>
            </a:r>
          </a:p>
          <a:p>
            <a:endParaRPr lang="en-US" dirty="0"/>
          </a:p>
          <a:p>
            <a:r>
              <a:rPr lang="en-US" dirty="0"/>
              <a:t>This idea is exactly the same as for a software transactional memory.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220075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Sinfonia model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pic>
        <p:nvPicPr>
          <p:cNvPr id="2" name="Picture 1"/>
          <p:cNvPicPr>
            <a:picLocks noChangeAspect="1"/>
          </p:cNvPicPr>
          <p:nvPr/>
        </p:nvPicPr>
        <p:blipFill>
          <a:blip r:embed="rId3"/>
          <a:stretch>
            <a:fillRect/>
          </a:stretch>
        </p:blipFill>
        <p:spPr>
          <a:xfrm>
            <a:off x="5161085" y="2330840"/>
            <a:ext cx="4306440" cy="2376213"/>
          </a:xfrm>
          <a:prstGeom prst="rect">
            <a:avLst/>
          </a:prstGeom>
        </p:spPr>
      </p:pic>
      <p:sp>
        <p:nvSpPr>
          <p:cNvPr id="3" name="Freeform 2"/>
          <p:cNvSpPr/>
          <p:nvPr/>
        </p:nvSpPr>
        <p:spPr>
          <a:xfrm>
            <a:off x="1195752" y="4422530"/>
            <a:ext cx="597877" cy="1960685"/>
          </a:xfrm>
          <a:custGeom>
            <a:avLst/>
            <a:gdLst>
              <a:gd name="connsiteX0" fmla="*/ 0 w 597877"/>
              <a:gd name="connsiteY0" fmla="*/ 0 h 1960685"/>
              <a:gd name="connsiteX1" fmla="*/ 597877 w 597877"/>
              <a:gd name="connsiteY1" fmla="*/ 545123 h 1960685"/>
              <a:gd name="connsiteX2" fmla="*/ 0 w 597877"/>
              <a:gd name="connsiteY2" fmla="*/ 1213339 h 1960685"/>
              <a:gd name="connsiteX3" fmla="*/ 597877 w 597877"/>
              <a:gd name="connsiteY3" fmla="*/ 1960685 h 1960685"/>
            </a:gdLst>
            <a:ahLst/>
            <a:cxnLst>
              <a:cxn ang="0">
                <a:pos x="connsiteX0" y="connsiteY0"/>
              </a:cxn>
              <a:cxn ang="0">
                <a:pos x="connsiteX1" y="connsiteY1"/>
              </a:cxn>
              <a:cxn ang="0">
                <a:pos x="connsiteX2" y="connsiteY2"/>
              </a:cxn>
              <a:cxn ang="0">
                <a:pos x="connsiteX3" y="connsiteY3"/>
              </a:cxn>
            </a:cxnLst>
            <a:rect l="l" t="t" r="r" b="b"/>
            <a:pathLst>
              <a:path w="597877" h="1960685">
                <a:moveTo>
                  <a:pt x="0" y="0"/>
                </a:moveTo>
                <a:cubicBezTo>
                  <a:pt x="298938" y="171450"/>
                  <a:pt x="597877" y="342900"/>
                  <a:pt x="597877" y="545123"/>
                </a:cubicBezTo>
                <a:cubicBezTo>
                  <a:pt x="597877" y="747346"/>
                  <a:pt x="0" y="977412"/>
                  <a:pt x="0" y="1213339"/>
                </a:cubicBezTo>
                <a:cubicBezTo>
                  <a:pt x="0" y="1449266"/>
                  <a:pt x="298938" y="1704975"/>
                  <a:pt x="597877" y="1960685"/>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34307" y="4539944"/>
            <a:ext cx="3086100" cy="1200329"/>
          </a:xfrm>
          <a:prstGeom prst="rect">
            <a:avLst/>
          </a:prstGeom>
          <a:solidFill>
            <a:srgbClr val="FFC000"/>
          </a:solidFill>
          <a:ln w="38100">
            <a:solidFill>
              <a:srgbClr val="C00000"/>
            </a:solidFill>
          </a:ln>
        </p:spPr>
        <p:txBody>
          <a:bodyPr wrap="square" rtlCol="0">
            <a:spAutoFit/>
          </a:bodyPr>
          <a:lstStyle/>
          <a:p>
            <a:pPr algn="ctr"/>
            <a:r>
              <a:rPr lang="en-US" b="1" dirty="0"/>
              <a:t>Updateable Cache</a:t>
            </a:r>
          </a:p>
          <a:p>
            <a:pPr algn="ctr"/>
            <a:r>
              <a:rPr lang="en-US" dirty="0"/>
              <a:t>Reads: X(v4), Y(v17), Z(v22)… Updates: X=9, Y=192010.11, Z=“Fred Schneider”</a:t>
            </a:r>
          </a:p>
        </p:txBody>
      </p:sp>
      <p:sp>
        <p:nvSpPr>
          <p:cNvPr id="11" name="Bent Arrow 10"/>
          <p:cNvSpPr/>
          <p:nvPr/>
        </p:nvSpPr>
        <p:spPr>
          <a:xfrm rot="10800000">
            <a:off x="5312312" y="4812516"/>
            <a:ext cx="571852" cy="590356"/>
          </a:xfrm>
          <a:prstGeom prst="ben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75846" y="3801658"/>
            <a:ext cx="2835519" cy="369332"/>
          </a:xfrm>
          <a:prstGeom prst="rect">
            <a:avLst/>
          </a:prstGeom>
          <a:noFill/>
        </p:spPr>
        <p:txBody>
          <a:bodyPr wrap="square" rtlCol="0">
            <a:spAutoFit/>
          </a:bodyPr>
          <a:lstStyle/>
          <a:p>
            <a:pPr algn="ctr"/>
            <a:r>
              <a:rPr lang="en-US" dirty="0"/>
              <a:t>SQL Application</a:t>
            </a:r>
          </a:p>
        </p:txBody>
      </p:sp>
      <p:sp>
        <p:nvSpPr>
          <p:cNvPr id="12" name="Bent Arrow 11"/>
          <p:cNvSpPr/>
          <p:nvPr/>
        </p:nvSpPr>
        <p:spPr>
          <a:xfrm>
            <a:off x="3152043" y="3021507"/>
            <a:ext cx="1820183" cy="1401023"/>
          </a:xfrm>
          <a:prstGeom prst="bentArrow">
            <a:avLst>
              <a:gd name="adj1" fmla="val 25000"/>
              <a:gd name="adj2" fmla="val 15775"/>
              <a:gd name="adj3" fmla="val 25000"/>
              <a:gd name="adj4" fmla="val 43750"/>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14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 get a super-scalable solution!</a:t>
            </a:r>
          </a:p>
        </p:txBody>
      </p:sp>
      <p:sp>
        <p:nvSpPr>
          <p:cNvPr id="6" name="Content Placeholder 5"/>
          <p:cNvSpPr>
            <a:spLocks noGrp="1"/>
          </p:cNvSpPr>
          <p:nvPr>
            <p:ph idx="1"/>
          </p:nvPr>
        </p:nvSpPr>
        <p:spPr/>
        <p:txBody>
          <a:bodyPr/>
          <a:lstStyle/>
          <a:p>
            <a:r>
              <a:rPr lang="en-US" dirty="0"/>
              <a:t>All the heavy lifting occurs out on the edges where the read-only replicas exist.  They work hard, running full versions of SQL.</a:t>
            </a:r>
          </a:p>
          <a:p>
            <a:r>
              <a:rPr lang="en-US" dirty="0"/>
              <a:t>But we can have as many of those as we like.</a:t>
            </a:r>
          </a:p>
          <a:p>
            <a:endParaRPr lang="en-US" dirty="0"/>
          </a:p>
          <a:p>
            <a:r>
              <a:rPr lang="en-US" dirty="0"/>
              <a:t>Use a chain or tree of TCP connections to send the database updates to them, or even a fancy multicast like Derecho for ultra-high speed.</a:t>
            </a:r>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502652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995" y="3592533"/>
            <a:ext cx="7134509" cy="3152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a:t>Now add Chain Replication</a:t>
            </a:r>
          </a:p>
        </p:txBody>
      </p:sp>
      <p:sp>
        <p:nvSpPr>
          <p:cNvPr id="3" name="Content Placeholder 2"/>
          <p:cNvSpPr>
            <a:spLocks noGrp="1"/>
          </p:cNvSpPr>
          <p:nvPr>
            <p:ph idx="1"/>
          </p:nvPr>
        </p:nvSpPr>
        <p:spPr/>
        <p:txBody>
          <a:bodyPr/>
          <a:lstStyle/>
          <a:p>
            <a:r>
              <a:rPr lang="en-US" dirty="0"/>
              <a:t>We want our central database to tolerate failures.</a:t>
            </a:r>
          </a:p>
          <a:p>
            <a:r>
              <a:rPr lang="en-US" dirty="0"/>
              <a:t>So… we create a chain of replicas and each mini-transaction travels down the chain, just like in chain replication.</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p:cNvPicPr>
            <a:picLocks noChangeAspect="1"/>
          </p:cNvPicPr>
          <p:nvPr/>
        </p:nvPicPr>
        <p:blipFill>
          <a:blip r:embed="rId4"/>
          <a:stretch>
            <a:fillRect/>
          </a:stretch>
        </p:blipFill>
        <p:spPr>
          <a:xfrm>
            <a:off x="1626577" y="4824822"/>
            <a:ext cx="2690446" cy="1484538"/>
          </a:xfrm>
          <a:prstGeom prst="rect">
            <a:avLst/>
          </a:prstGeom>
        </p:spPr>
      </p:pic>
      <p:pic>
        <p:nvPicPr>
          <p:cNvPr id="7" name="Picture 6"/>
          <p:cNvPicPr>
            <a:picLocks noChangeAspect="1"/>
          </p:cNvPicPr>
          <p:nvPr/>
        </p:nvPicPr>
        <p:blipFill>
          <a:blip r:embed="rId4"/>
          <a:stretch>
            <a:fillRect/>
          </a:stretch>
        </p:blipFill>
        <p:spPr>
          <a:xfrm>
            <a:off x="4919472" y="4739830"/>
            <a:ext cx="2690446" cy="1484538"/>
          </a:xfrm>
          <a:prstGeom prst="rect">
            <a:avLst/>
          </a:prstGeom>
        </p:spPr>
      </p:pic>
      <p:pic>
        <p:nvPicPr>
          <p:cNvPr id="8" name="Picture 7"/>
          <p:cNvPicPr>
            <a:picLocks noChangeAspect="1"/>
          </p:cNvPicPr>
          <p:nvPr/>
        </p:nvPicPr>
        <p:blipFill>
          <a:blip r:embed="rId4"/>
          <a:stretch>
            <a:fillRect/>
          </a:stretch>
        </p:blipFill>
        <p:spPr>
          <a:xfrm>
            <a:off x="8513885" y="4699052"/>
            <a:ext cx="2690446" cy="1484538"/>
          </a:xfrm>
          <a:prstGeom prst="rect">
            <a:avLst/>
          </a:prstGeom>
        </p:spPr>
      </p:pic>
      <p:sp>
        <p:nvSpPr>
          <p:cNvPr id="9" name="Right Arrow 8"/>
          <p:cNvSpPr/>
          <p:nvPr/>
        </p:nvSpPr>
        <p:spPr>
          <a:xfrm>
            <a:off x="4376459" y="5278568"/>
            <a:ext cx="483577" cy="407061"/>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820113" y="5160030"/>
            <a:ext cx="483577" cy="407061"/>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5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this is how it works!</a:t>
            </a:r>
          </a:p>
        </p:txBody>
      </p:sp>
      <p:sp>
        <p:nvSpPr>
          <p:cNvPr id="3" name="Content Placeholder 2"/>
          <p:cNvSpPr>
            <a:spLocks noGrp="1"/>
          </p:cNvSpPr>
          <p:nvPr>
            <p:ph idx="1"/>
          </p:nvPr>
        </p:nvSpPr>
        <p:spPr/>
        <p:txBody>
          <a:bodyPr/>
          <a:lstStyle/>
          <a:p>
            <a:r>
              <a:rPr lang="en-US" dirty="0"/>
              <a:t>Notice how these simple mechanisms add up to give us a sophisticated functionality.</a:t>
            </a:r>
          </a:p>
          <a:p>
            <a:r>
              <a:rPr lang="en-US" dirty="0"/>
              <a:t>We still are limited by the performance of our central database, which should ideally be </a:t>
            </a:r>
            <a:r>
              <a:rPr lang="en-US" dirty="0" err="1"/>
              <a:t>sharded</a:t>
            </a:r>
            <a:r>
              <a:rPr lang="en-US" dirty="0"/>
              <a:t> for speed</a:t>
            </a:r>
          </a:p>
          <a:p>
            <a:pPr>
              <a:buFont typeface="Wingdings" panose="05000000000000000000" pitchFamily="2" charset="2"/>
              <a:buChar char="Ø"/>
            </a:pPr>
            <a:r>
              <a:rPr lang="en-US" dirty="0"/>
              <a:t>  For example, we could have all the stock transactions in one shard</a:t>
            </a:r>
          </a:p>
          <a:p>
            <a:pPr>
              <a:buFont typeface="Wingdings" panose="05000000000000000000" pitchFamily="2" charset="2"/>
              <a:buChar char="Ø"/>
            </a:pPr>
            <a:r>
              <a:rPr lang="en-US" dirty="0"/>
              <a:t>  … all the mortgage transactions in some other shard</a:t>
            </a:r>
          </a:p>
          <a:p>
            <a:pPr>
              <a:buFont typeface="Wingdings" panose="05000000000000000000" pitchFamily="2" charset="2"/>
              <a:buChar char="Ø"/>
            </a:pPr>
            <a:r>
              <a:rPr lang="en-US" dirty="0"/>
              <a:t>  … etc.  We would want every mini-transaction to run entirely on a</a:t>
            </a:r>
            <a:br>
              <a:rPr lang="en-US" dirty="0"/>
            </a:br>
            <a:r>
              <a:rPr lang="en-US" dirty="0"/>
              <a:t>    single shard at a time.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32322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Tutorial?</a:t>
            </a:r>
          </a:p>
        </p:txBody>
      </p:sp>
      <p:sp>
        <p:nvSpPr>
          <p:cNvPr id="3" name="Content Placeholder 2"/>
          <p:cNvSpPr>
            <a:spLocks noGrp="1"/>
          </p:cNvSpPr>
          <p:nvPr>
            <p:ph sz="quarter" idx="1"/>
          </p:nvPr>
        </p:nvSpPr>
        <p:spPr/>
        <p:txBody>
          <a:bodyPr>
            <a:normAutofit/>
          </a:bodyPr>
          <a:lstStyle/>
          <a:p>
            <a:r>
              <a:rPr lang="en-US" sz="3600" dirty="0"/>
              <a:t>The “State Machine Approach” was introduced by Leslie </a:t>
            </a:r>
            <a:r>
              <a:rPr lang="en-US" sz="3600" dirty="0" err="1"/>
              <a:t>Lamport</a:t>
            </a:r>
            <a:r>
              <a:rPr lang="en-US" sz="3600" dirty="0"/>
              <a:t> in “Time, Clocks and Ordering of Events in Distributed Systems.”</a:t>
            </a:r>
          </a:p>
          <a:p>
            <a:r>
              <a:rPr lang="en-US" sz="3600" dirty="0"/>
              <a:t>But the treatment in that paper was very brief (like our treatment of the topic in prior lectures)</a:t>
            </a:r>
          </a:p>
        </p:txBody>
      </p:sp>
    </p:spTree>
    <p:extLst>
      <p:ext uri="{BB962C8B-B14F-4D97-AF65-F5344CB8AC3E}">
        <p14:creationId xmlns:p14="http://schemas.microsoft.com/office/powerpoint/2010/main" val="25397314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observed?</a:t>
            </a:r>
          </a:p>
        </p:txBody>
      </p:sp>
      <p:sp>
        <p:nvSpPr>
          <p:cNvPr id="3" name="Content Placeholder 2"/>
          <p:cNvSpPr>
            <a:spLocks noGrp="1"/>
          </p:cNvSpPr>
          <p:nvPr>
            <p:ph idx="1"/>
          </p:nvPr>
        </p:nvSpPr>
        <p:spPr/>
        <p:txBody>
          <a:bodyPr>
            <a:normAutofit fontScale="92500" lnSpcReduction="20000"/>
          </a:bodyPr>
          <a:lstStyle/>
          <a:p>
            <a:r>
              <a:rPr lang="en-US" dirty="0"/>
              <a:t>High-conflict-rate transactions would tend to abort frequently.</a:t>
            </a:r>
          </a:p>
          <a:p>
            <a:endParaRPr lang="en-US" dirty="0"/>
          </a:p>
          <a:p>
            <a:r>
              <a:rPr lang="en-US" dirty="0"/>
              <a:t>Suppose that in one unit of time, 20 transactions all try to update Z.</a:t>
            </a:r>
          </a:p>
          <a:p>
            <a:endParaRPr lang="en-US" dirty="0"/>
          </a:p>
          <a:p>
            <a:r>
              <a:rPr lang="en-US" dirty="0"/>
              <a:t>Now 19 will fail, and only one will succeed, so 19 will try again, etc.</a:t>
            </a:r>
          </a:p>
          <a:p>
            <a:pPr>
              <a:buFont typeface="Wingdings" panose="05000000000000000000" pitchFamily="2" charset="2"/>
              <a:buChar char="Ø"/>
            </a:pPr>
            <a:r>
              <a:rPr lang="en-US" dirty="0"/>
              <a:t>  Quickly builds up to a huge load</a:t>
            </a:r>
          </a:p>
          <a:p>
            <a:pPr>
              <a:buFont typeface="Wingdings" panose="05000000000000000000" pitchFamily="2" charset="2"/>
              <a:buChar char="Ø"/>
            </a:pPr>
            <a:r>
              <a:rPr lang="en-US" dirty="0"/>
              <a:t>  These transactions end up running very slowly.</a:t>
            </a:r>
          </a:p>
          <a:p>
            <a:pPr>
              <a:buFont typeface="Wingdings" panose="05000000000000000000" pitchFamily="2" charset="2"/>
              <a:buChar char="Ø"/>
            </a:pPr>
            <a:r>
              <a:rPr lang="en-US" dirty="0"/>
              <a:t>  Solution?  These particular transactions should probably run directly on the</a:t>
            </a:r>
            <a:br>
              <a:rPr lang="en-US" dirty="0"/>
            </a:br>
            <a:r>
              <a:rPr lang="en-US" dirty="0"/>
              <a:t>    central database, not on a read-only replica.</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374108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Observed?</a:t>
            </a:r>
          </a:p>
        </p:txBody>
      </p:sp>
      <p:sp>
        <p:nvSpPr>
          <p:cNvPr id="3" name="Content Placeholder 2"/>
          <p:cNvSpPr>
            <a:spLocks noGrp="1"/>
          </p:cNvSpPr>
          <p:nvPr>
            <p:ph idx="1"/>
          </p:nvPr>
        </p:nvSpPr>
        <p:spPr/>
        <p:txBody>
          <a:bodyPr/>
          <a:lstStyle/>
          <a:p>
            <a:r>
              <a:rPr lang="en-US" dirty="0"/>
              <a:t>Potentially high latency.</a:t>
            </a:r>
          </a:p>
          <a:p>
            <a:pPr>
              <a:buFont typeface="Wingdings" panose="05000000000000000000" pitchFamily="2" charset="2"/>
              <a:buChar char="Ø"/>
            </a:pPr>
            <a:r>
              <a:rPr lang="en-US" dirty="0"/>
              <a:t>  When you submit a request, first it runs locally.</a:t>
            </a:r>
          </a:p>
          <a:p>
            <a:pPr>
              <a:buFont typeface="Wingdings" panose="05000000000000000000" pitchFamily="2" charset="2"/>
              <a:buChar char="Ø"/>
            </a:pPr>
            <a:r>
              <a:rPr lang="en-US" dirty="0"/>
              <a:t>  Then it gets </a:t>
            </a:r>
            <a:r>
              <a:rPr lang="en-US" dirty="0" err="1"/>
              <a:t>enqueued</a:t>
            </a:r>
            <a:r>
              <a:rPr lang="en-US" dirty="0"/>
              <a:t> for central validation and updates</a:t>
            </a:r>
          </a:p>
          <a:p>
            <a:pPr>
              <a:buFont typeface="Wingdings" panose="05000000000000000000" pitchFamily="2" charset="2"/>
              <a:buChar char="Ø"/>
            </a:pPr>
            <a:r>
              <a:rPr lang="en-US" dirty="0"/>
              <a:t>  Then the updates get passed </a:t>
            </a:r>
            <a:r>
              <a:rPr lang="en-US" i="1" dirty="0"/>
              <a:t>back </a:t>
            </a:r>
            <a:r>
              <a:rPr lang="en-US" dirty="0"/>
              <a:t>to your local replica</a:t>
            </a:r>
          </a:p>
          <a:p>
            <a:pPr>
              <a:buFont typeface="Wingdings" panose="05000000000000000000" pitchFamily="2" charset="2"/>
              <a:buChar char="Ø"/>
            </a:pPr>
            <a:r>
              <a:rPr lang="en-US" dirty="0"/>
              <a:t>  And then the local replica finally can “catch up”.</a:t>
            </a:r>
          </a:p>
          <a:p>
            <a:pPr>
              <a:buFont typeface="Wingdings" panose="05000000000000000000" pitchFamily="2" charset="2"/>
              <a:buChar char="Ø"/>
            </a:pPr>
            <a:endParaRPr lang="en-US" dirty="0"/>
          </a:p>
          <a:p>
            <a:pPr marL="0" indent="0">
              <a:buNone/>
            </a:pPr>
            <a:r>
              <a:rPr lang="en-US" dirty="0"/>
              <a:t>Solution?  </a:t>
            </a:r>
            <a:r>
              <a:rPr lang="en-US" dirty="0" err="1"/>
              <a:t>Sharding</a:t>
            </a:r>
            <a:r>
              <a:rPr lang="en-US" dirty="0"/>
              <a:t> helps (shorter queue lengths).  RDMA helps too…</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940562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Not every replication problem requires a super-complex software library.</a:t>
            </a:r>
          </a:p>
          <a:p>
            <a:pPr>
              <a:buFont typeface="Wingdings" panose="05000000000000000000" pitchFamily="2" charset="2"/>
              <a:buChar char="Ø"/>
            </a:pPr>
            <a:r>
              <a:rPr lang="en-US" dirty="0"/>
              <a:t>  Chain replication is a particularly simple concept. </a:t>
            </a:r>
          </a:p>
          <a:p>
            <a:pPr>
              <a:buFont typeface="Wingdings" panose="05000000000000000000" pitchFamily="2" charset="2"/>
              <a:buChar char="Ø"/>
            </a:pPr>
            <a:r>
              <a:rPr lang="en-US" dirty="0"/>
              <a:t>  Corfu uses it, but in fact with a “chain length” of 2 (simplest case </a:t>
            </a:r>
            <a:r>
              <a:rPr lang="en-US" dirty="0" err="1"/>
              <a:t>imagineable</a:t>
            </a:r>
            <a:r>
              <a:rPr lang="en-US" dirty="0"/>
              <a:t>) </a:t>
            </a:r>
          </a:p>
          <a:p>
            <a:pPr>
              <a:buFont typeface="Wingdings" panose="05000000000000000000" pitchFamily="2" charset="2"/>
              <a:buChar char="Ø"/>
            </a:pPr>
            <a:r>
              <a:rPr lang="en-US" dirty="0"/>
              <a:t>  Integrates nicely with a Sinfonia-like approach to transactions.</a:t>
            </a:r>
          </a:p>
          <a:p>
            <a:pPr marL="0" indent="0">
              <a:buNone/>
            </a:pPr>
            <a:endParaRPr lang="en-US" dirty="0"/>
          </a:p>
          <a:p>
            <a:r>
              <a:rPr lang="en-US" dirty="0"/>
              <a:t>But it does have a number of limitations, like any technology.</a:t>
            </a:r>
          </a:p>
          <a:p>
            <a:pPr>
              <a:buFont typeface="Wingdings" panose="05000000000000000000" pitchFamily="2" charset="2"/>
              <a:buChar char="Ø"/>
            </a:pPr>
            <a:r>
              <a:rPr lang="en-US" dirty="0"/>
              <a:t>  The biggest worry is that because of determinism restrictions, one wants</a:t>
            </a:r>
            <a:br>
              <a:rPr lang="en-US" dirty="0"/>
            </a:br>
            <a:r>
              <a:rPr lang="en-US" dirty="0"/>
              <a:t>    to replicate small “objects” within programs, not entire programs.</a:t>
            </a:r>
          </a:p>
          <a:p>
            <a:pPr>
              <a:buFont typeface="Wingdings" panose="05000000000000000000" pitchFamily="2" charset="2"/>
              <a:buChar char="Ø"/>
            </a:pPr>
            <a:r>
              <a:rPr lang="en-US" dirty="0"/>
              <a:t>  The need for a monitoring tool brings complexity back into the picture.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976543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C806-807D-4C49-B7DF-21BB8858109B}"/>
              </a:ext>
            </a:extLst>
          </p:cNvPr>
          <p:cNvSpPr>
            <a:spLocks noGrp="1"/>
          </p:cNvSpPr>
          <p:nvPr>
            <p:ph type="title"/>
          </p:nvPr>
        </p:nvSpPr>
        <p:spPr/>
        <p:txBody>
          <a:bodyPr/>
          <a:lstStyle/>
          <a:p>
            <a:r>
              <a:rPr lang="en-US" dirty="0"/>
              <a:t>Main limitation?</a:t>
            </a:r>
          </a:p>
        </p:txBody>
      </p:sp>
      <p:sp>
        <p:nvSpPr>
          <p:cNvPr id="3" name="Content Placeholder 2">
            <a:extLst>
              <a:ext uri="{FF2B5EF4-FFF2-40B4-BE49-F238E27FC236}">
                <a16:creationId xmlns:a16="http://schemas.microsoft.com/office/drawing/2014/main" id="{7C4D13B1-B64C-4EB4-A494-536CA7EF7B71}"/>
              </a:ext>
            </a:extLst>
          </p:cNvPr>
          <p:cNvSpPr>
            <a:spLocks noGrp="1"/>
          </p:cNvSpPr>
          <p:nvPr>
            <p:ph idx="1"/>
          </p:nvPr>
        </p:nvSpPr>
        <p:spPr/>
        <p:txBody>
          <a:bodyPr/>
          <a:lstStyle/>
          <a:p>
            <a:r>
              <a:rPr lang="en-US" dirty="0"/>
              <a:t>With more replicas, you have more and more work generating the copies, yet the extra machines aren’t doing more transactions for you.</a:t>
            </a:r>
          </a:p>
          <a:p>
            <a:endParaRPr lang="en-US" dirty="0"/>
          </a:p>
          <a:p>
            <a:r>
              <a:rPr lang="en-US" dirty="0"/>
              <a:t>In this model, all the replicas “do” the same work, in the same order.</a:t>
            </a:r>
          </a:p>
          <a:p>
            <a:endParaRPr lang="en-US" dirty="0"/>
          </a:p>
          <a:p>
            <a:r>
              <a:rPr lang="en-US" dirty="0"/>
              <a:t>So this does make the database or object fault-tolerant, but if your goal was to have extra compute capacity and overcome Jim Gray’s concern about scalability, you won’t solve that problem </a:t>
            </a:r>
            <a:r>
              <a:rPr lang="en-US"/>
              <a:t>this way.</a:t>
            </a:r>
          </a:p>
        </p:txBody>
      </p:sp>
      <p:sp>
        <p:nvSpPr>
          <p:cNvPr id="4" name="Footer Placeholder 3">
            <a:extLst>
              <a:ext uri="{FF2B5EF4-FFF2-40B4-BE49-F238E27FC236}">
                <a16:creationId xmlns:a16="http://schemas.microsoft.com/office/drawing/2014/main" id="{E7FB6DEE-30E0-46E7-9ADC-BE68713BD6C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40D97D5-52A3-4AD9-85A6-3B77CC6D40D1}"/>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73560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Fred’s Contributions</a:t>
            </a:r>
          </a:p>
        </p:txBody>
      </p:sp>
      <p:sp>
        <p:nvSpPr>
          <p:cNvPr id="3" name="Content Placeholder 2"/>
          <p:cNvSpPr>
            <a:spLocks noGrp="1"/>
          </p:cNvSpPr>
          <p:nvPr>
            <p:ph idx="1"/>
          </p:nvPr>
        </p:nvSpPr>
        <p:spPr/>
        <p:txBody>
          <a:bodyPr>
            <a:normAutofit lnSpcReduction="10000"/>
          </a:bodyPr>
          <a:lstStyle/>
          <a:p>
            <a:r>
              <a:rPr lang="en-US" dirty="0"/>
              <a:t>Carefully reviewed all aspects of the model and showed how to map real systems to that model.</a:t>
            </a:r>
          </a:p>
          <a:p>
            <a:r>
              <a:rPr lang="en-US" dirty="0"/>
              <a:t>Carefully identified limitations, such as these:</a:t>
            </a:r>
          </a:p>
          <a:p>
            <a:pPr>
              <a:buFont typeface="Wingdings" panose="05000000000000000000" pitchFamily="2" charset="2"/>
              <a:buChar char="Ø"/>
            </a:pPr>
            <a:r>
              <a:rPr lang="en-US" dirty="0"/>
              <a:t>  Many real systems aren’t deterministic: given the same input, they might</a:t>
            </a:r>
            <a:br>
              <a:rPr lang="en-US" dirty="0"/>
            </a:br>
            <a:r>
              <a:rPr lang="en-US" dirty="0"/>
              <a:t>    not behave identically even so.</a:t>
            </a:r>
          </a:p>
          <a:p>
            <a:pPr>
              <a:buFont typeface="Wingdings" panose="05000000000000000000" pitchFamily="2" charset="2"/>
              <a:buChar char="Ø"/>
            </a:pPr>
            <a:r>
              <a:rPr lang="en-US" dirty="0"/>
              <a:t>  For example, might read clocks, generate random numbers, be</a:t>
            </a:r>
            <a:br>
              <a:rPr lang="en-US" dirty="0"/>
            </a:br>
            <a:r>
              <a:rPr lang="en-US" dirty="0"/>
              <a:t>    sensitive to thread scheduling order, read “the next incoming message”</a:t>
            </a:r>
            <a:br>
              <a:rPr lang="en-US" dirty="0"/>
            </a:br>
            <a:r>
              <a:rPr lang="en-US" dirty="0"/>
              <a:t>    from a set of possible sources, have code that lacks rigorous semantics</a:t>
            </a:r>
          </a:p>
          <a:p>
            <a:pPr>
              <a:buFont typeface="Wingdings" panose="05000000000000000000" pitchFamily="2" charset="2"/>
              <a:buChar char="Ø"/>
            </a:pPr>
            <a:r>
              <a:rPr lang="en-US" dirty="0"/>
              <a:t>  The methodology requires strict determinism!</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66212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Fred’s Contributions</a:t>
            </a:r>
          </a:p>
        </p:txBody>
      </p:sp>
      <p:sp>
        <p:nvSpPr>
          <p:cNvPr id="3" name="Content Placeholder 2"/>
          <p:cNvSpPr>
            <a:spLocks noGrp="1"/>
          </p:cNvSpPr>
          <p:nvPr>
            <p:ph idx="1"/>
          </p:nvPr>
        </p:nvSpPr>
        <p:spPr/>
        <p:txBody>
          <a:bodyPr>
            <a:normAutofit/>
          </a:bodyPr>
          <a:lstStyle/>
          <a:p>
            <a:r>
              <a:rPr lang="en-US" dirty="0"/>
              <a:t>Given programs that due satisfy the requirements, he then gives a formal (theoretically rigorous) treatment of the methodology</a:t>
            </a:r>
          </a:p>
          <a:p>
            <a:pPr>
              <a:buFont typeface="Wingdings" panose="05000000000000000000" pitchFamily="2" charset="2"/>
              <a:buChar char="Ø"/>
            </a:pPr>
            <a:r>
              <a:rPr lang="en-US" dirty="0"/>
              <a:t>  Categories of failures and extent to which they can be treated.</a:t>
            </a:r>
          </a:p>
          <a:p>
            <a:pPr>
              <a:buFont typeface="Wingdings" panose="05000000000000000000" pitchFamily="2" charset="2"/>
              <a:buChar char="Ø"/>
            </a:pPr>
            <a:r>
              <a:rPr lang="en-US" dirty="0"/>
              <a:t>  Ways to characterize expected quality of the solution.</a:t>
            </a:r>
          </a:p>
          <a:p>
            <a:pPr>
              <a:buFont typeface="Wingdings" panose="05000000000000000000" pitchFamily="2" charset="2"/>
              <a:buChar char="Ø"/>
            </a:pPr>
            <a:r>
              <a:rPr lang="en-US" dirty="0"/>
              <a:t>  Options for restarting a failed service, and for reconfiguring at runtime</a:t>
            </a:r>
          </a:p>
          <a:p>
            <a:pPr>
              <a:buFont typeface="Wingdings" panose="05000000000000000000" pitchFamily="2" charset="2"/>
              <a:buChar char="Ø"/>
            </a:pPr>
            <a:r>
              <a:rPr lang="en-US" dirty="0"/>
              <a:t>  Ways to build “attack-resistant” versions (Byzantine fault model)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08156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But Methodology lacked a “tool”</a:t>
            </a:r>
          </a:p>
        </p:txBody>
      </p:sp>
      <p:sp>
        <p:nvSpPr>
          <p:cNvPr id="3" name="Content Placeholder 2"/>
          <p:cNvSpPr>
            <a:spLocks noGrp="1"/>
          </p:cNvSpPr>
          <p:nvPr>
            <p:ph idx="1"/>
          </p:nvPr>
        </p:nvSpPr>
        <p:spPr/>
        <p:txBody>
          <a:bodyPr/>
          <a:lstStyle/>
          <a:p>
            <a:r>
              <a:rPr lang="en-US" dirty="0"/>
              <a:t>And this is where chain replication enters the picture.</a:t>
            </a:r>
          </a:p>
          <a:p>
            <a:endParaRPr lang="en-US" dirty="0"/>
          </a:p>
          <a:p>
            <a:r>
              <a:rPr lang="en-US" dirty="0"/>
              <a:t>For some purposes, a technology like </a:t>
            </a:r>
            <a:r>
              <a:rPr lang="en-US" dirty="0" err="1"/>
              <a:t>Paxos</a:t>
            </a:r>
            <a:r>
              <a:rPr lang="en-US" dirty="0"/>
              <a:t> or Derecho is overkill.</a:t>
            </a:r>
          </a:p>
          <a:p>
            <a:pPr>
              <a:buFont typeface="Wingdings" panose="05000000000000000000" pitchFamily="2" charset="2"/>
              <a:buChar char="Ø"/>
            </a:pPr>
            <a:r>
              <a:rPr lang="en-US" dirty="0"/>
              <a:t>  First, these were slow.  Derecho is the first really fast replication tool.</a:t>
            </a:r>
          </a:p>
          <a:p>
            <a:pPr>
              <a:buFont typeface="Wingdings" panose="05000000000000000000" pitchFamily="2" charset="2"/>
              <a:buChar char="Ø"/>
            </a:pPr>
            <a:r>
              <a:rPr lang="en-US" dirty="0"/>
              <a:t>  And Derecho doesn’t yet run in settings lacking RDMA.</a:t>
            </a:r>
          </a:p>
          <a:p>
            <a:pPr>
              <a:buFont typeface="Wingdings" panose="05000000000000000000" pitchFamily="2" charset="2"/>
              <a:buChar char="Ø"/>
            </a:pPr>
            <a:endParaRPr lang="en-US" dirty="0"/>
          </a:p>
          <a:p>
            <a:pPr marL="0" indent="0">
              <a:buNone/>
            </a:pPr>
            <a:r>
              <a:rPr lang="en-US" dirty="0"/>
              <a:t>They are also complex to implement, and this makes them complex to “own”</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409440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Chain Replication</a:t>
            </a:r>
          </a:p>
        </p:txBody>
      </p:sp>
      <p:sp>
        <p:nvSpPr>
          <p:cNvPr id="3" name="Content Placeholder 2"/>
          <p:cNvSpPr>
            <a:spLocks noGrp="1"/>
          </p:cNvSpPr>
          <p:nvPr>
            <p:ph idx="1"/>
          </p:nvPr>
        </p:nvSpPr>
        <p:spPr/>
        <p:txBody>
          <a:bodyPr/>
          <a:lstStyle/>
          <a:p>
            <a:r>
              <a:rPr lang="en-US" dirty="0"/>
              <a:t>What is the simplest possible way to obtain robustness?</a:t>
            </a:r>
          </a:p>
          <a:p>
            <a:endParaRPr lang="en-US" dirty="0"/>
          </a:p>
          <a:p>
            <a:r>
              <a:rPr lang="en-US" dirty="0"/>
              <a:t>The chain replication model is inspired by primary/backup fault-tolerance but tries to generalize it without adding complexity.</a:t>
            </a:r>
          </a:p>
          <a:p>
            <a:endParaRPr lang="en-US" dirty="0"/>
          </a:p>
          <a:p>
            <a:r>
              <a:rPr lang="en-US" dirty="0"/>
              <a:t>As a result it has become very popular in systems that do need reliability but don’t want the complexity of a </a:t>
            </a:r>
            <a:r>
              <a:rPr lang="en-US" dirty="0" err="1"/>
              <a:t>Paxos</a:t>
            </a:r>
            <a:r>
              <a:rPr lang="en-US" dirty="0"/>
              <a:t>-style tool.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14275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976" y="2533227"/>
            <a:ext cx="2855820" cy="3672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normAutofit/>
          </a:bodyPr>
          <a:lstStyle/>
          <a:p>
            <a:r>
              <a:rPr lang="en-US" dirty="0"/>
              <a:t>Chain Replication For Supporting High Throughput and Availability</a:t>
            </a:r>
          </a:p>
        </p:txBody>
      </p:sp>
      <p:sp>
        <p:nvSpPr>
          <p:cNvPr id="3" name="Content Placeholder 2"/>
          <p:cNvSpPr>
            <a:spLocks noGrp="1"/>
          </p:cNvSpPr>
          <p:nvPr>
            <p:ph sz="quarter" idx="1"/>
          </p:nvPr>
        </p:nvSpPr>
        <p:spPr/>
        <p:txBody>
          <a:bodyPr>
            <a:normAutofit/>
          </a:bodyPr>
          <a:lstStyle/>
          <a:p>
            <a:r>
              <a:rPr lang="en-US" sz="3600" dirty="0"/>
              <a:t>Robbert Van Renesse</a:t>
            </a:r>
          </a:p>
          <a:p>
            <a:r>
              <a:rPr lang="en-US" sz="3600" dirty="0"/>
              <a:t>Fred Schneider</a:t>
            </a:r>
          </a:p>
          <a:p>
            <a:r>
              <a:rPr lang="en-US" sz="3600" dirty="0"/>
              <a:t>Operating Systems Design</a:t>
            </a:r>
            <a:br>
              <a:rPr lang="en-US" sz="3600" dirty="0"/>
            </a:br>
            <a:r>
              <a:rPr lang="en-US" sz="3600" dirty="0"/>
              <a:t>and Implementation (OSDI).</a:t>
            </a:r>
          </a:p>
          <a:p>
            <a:r>
              <a:rPr lang="en-US" sz="3600" dirty="0"/>
              <a:t>November 2014.</a:t>
            </a:r>
          </a:p>
        </p:txBody>
      </p:sp>
    </p:spTree>
    <p:extLst>
      <p:ext uri="{BB962C8B-B14F-4D97-AF65-F5344CB8AC3E}">
        <p14:creationId xmlns:p14="http://schemas.microsoft.com/office/powerpoint/2010/main" val="13299535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4394</TotalTime>
  <Words>2924</Words>
  <Application>Microsoft Office PowerPoint</Application>
  <PresentationFormat>Widescreen</PresentationFormat>
  <Paragraphs>371</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Tw Cen MT</vt:lpstr>
      <vt:lpstr>Tw Cen MT Condensed</vt:lpstr>
      <vt:lpstr>Wingdings</vt:lpstr>
      <vt:lpstr>Wingdings 3</vt:lpstr>
      <vt:lpstr>Integral</vt:lpstr>
      <vt:lpstr>Chain Replication</vt:lpstr>
      <vt:lpstr>Today: A “deep dive” on a topic mentioned in Lecture 14</vt:lpstr>
      <vt:lpstr>The Story Starts At Cornell: State Machine Approach: A Tutorial</vt:lpstr>
      <vt:lpstr>Why a Tutorial?</vt:lpstr>
      <vt:lpstr>Fred’s Contributions</vt:lpstr>
      <vt:lpstr>Fred’s Contributions</vt:lpstr>
      <vt:lpstr>… But Methodology lacked a “tool”</vt:lpstr>
      <vt:lpstr>Goal of Chain Replication</vt:lpstr>
      <vt:lpstr>Chain Replication For Supporting High Throughput and Availability</vt:lpstr>
      <vt:lpstr>Primary-Backup</vt:lpstr>
      <vt:lpstr>Chain Replication Assumes: </vt:lpstr>
      <vt:lpstr>Serial State Machine Replication</vt:lpstr>
      <vt:lpstr>Serial State Machine Replication</vt:lpstr>
      <vt:lpstr>Serial State Machine Replication</vt:lpstr>
      <vt:lpstr>Serial State Machine Replication</vt:lpstr>
      <vt:lpstr>Serial State Machine Replication</vt:lpstr>
      <vt:lpstr>Serial State Machine Replication</vt:lpstr>
      <vt:lpstr>Reads and Writes</vt:lpstr>
      <vt:lpstr>Monitoring Service</vt:lpstr>
      <vt:lpstr>Storage Systems often use chain replication.</vt:lpstr>
      <vt:lpstr>Handling failures</vt:lpstr>
      <vt:lpstr>Adding a new replica</vt:lpstr>
      <vt:lpstr>Unavailability</vt:lpstr>
      <vt:lpstr>What systems use this model?</vt:lpstr>
      <vt:lpstr>The Banking use case</vt:lpstr>
      <vt:lpstr>Handling huge transaction volumes</vt:lpstr>
      <vt:lpstr>Ordering</vt:lpstr>
      <vt:lpstr>Example of a mini-transaction</vt:lpstr>
      <vt:lpstr>What good is this silly model?</vt:lpstr>
      <vt:lpstr>In fact Mini-transactions are general</vt:lpstr>
      <vt:lpstr>Sinfonia model</vt:lpstr>
      <vt:lpstr>Where do Mini-Transactions “arise”?</vt:lpstr>
      <vt:lpstr>Wait!  The replica is read-only!</vt:lpstr>
      <vt:lpstr>Sinfonia model</vt:lpstr>
      <vt:lpstr>Where do Mini-Transactions “arise”?</vt:lpstr>
      <vt:lpstr>Sinfonia model</vt:lpstr>
      <vt:lpstr>We get a super-scalable solution!</vt:lpstr>
      <vt:lpstr>Now add Chain Replication</vt:lpstr>
      <vt:lpstr>… And this is how it works!</vt:lpstr>
      <vt:lpstr>Issues observed?</vt:lpstr>
      <vt:lpstr>Issues Observed?</vt:lpstr>
      <vt:lpstr>Summary</vt:lpstr>
      <vt:lpstr>Main limitation?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248</cp:revision>
  <dcterms:created xsi:type="dcterms:W3CDTF">2017-12-19T18:11:25Z</dcterms:created>
  <dcterms:modified xsi:type="dcterms:W3CDTF">2018-03-27T19:10:58Z</dcterms:modified>
</cp:coreProperties>
</file>