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0" r:id="rId3"/>
    <p:sldId id="257" r:id="rId4"/>
    <p:sldId id="258" r:id="rId5"/>
    <p:sldId id="275" r:id="rId6"/>
    <p:sldId id="276" r:id="rId7"/>
    <p:sldId id="277" r:id="rId8"/>
    <p:sldId id="259" r:id="rId9"/>
    <p:sldId id="260" r:id="rId10"/>
    <p:sldId id="261" r:id="rId11"/>
    <p:sldId id="274" r:id="rId12"/>
    <p:sldId id="271" r:id="rId13"/>
    <p:sldId id="262" r:id="rId14"/>
    <p:sldId id="263" r:id="rId15"/>
    <p:sldId id="272" r:id="rId16"/>
    <p:sldId id="264" r:id="rId17"/>
    <p:sldId id="265" r:id="rId18"/>
    <p:sldId id="266" r:id="rId19"/>
    <p:sldId id="267" r:id="rId20"/>
    <p:sldId id="268" r:id="rId21"/>
    <p:sldId id="269"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270"/>
            <p14:sldId id="257"/>
            <p14:sldId id="258"/>
            <p14:sldId id="275"/>
            <p14:sldId id="276"/>
            <p14:sldId id="277"/>
            <p14:sldId id="259"/>
            <p14:sldId id="260"/>
            <p14:sldId id="261"/>
            <p14:sldId id="274"/>
            <p14:sldId id="271"/>
            <p14:sldId id="262"/>
            <p14:sldId id="263"/>
            <p14:sldId id="272"/>
            <p14:sldId id="264"/>
            <p14:sldId id="265"/>
            <p14:sldId id="266"/>
            <p14:sldId id="267"/>
            <p14:sldId id="268"/>
            <p14:sldId id="269"/>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BE8A"/>
    <a:srgbClr val="FF0066"/>
    <a:srgbClr val="92D050"/>
    <a:srgbClr val="1CADE4"/>
    <a:srgbClr val="99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96700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point here is that everything is really the same concept, except for long transactions that touch data spread widely.  Jim Gray’s point, though, applies only to that fourth case.  We can have transactions that run fast if we simply focus on the other three cases, and they are all </a:t>
            </a:r>
            <a:r>
              <a:rPr lang="en-US" dirty="0" err="1" smtClean="0"/>
              <a:t>Paxos</a:t>
            </a:r>
            <a:r>
              <a:rPr lang="en-US" dirty="0" smtClean="0"/>
              <a:t>, even the one-shot transactions.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3140565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2792849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231528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13</a:t>
            </a:fld>
            <a:endParaRPr lang="en-US"/>
          </a:p>
        </p:txBody>
      </p:sp>
    </p:spTree>
    <p:extLst>
      <p:ext uri="{BB962C8B-B14F-4D97-AF65-F5344CB8AC3E}">
        <p14:creationId xmlns:p14="http://schemas.microsoft.com/office/powerpoint/2010/main" val="1942238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quorum comment is aimed at people who know how </a:t>
            </a:r>
            <a:r>
              <a:rPr lang="en-US" dirty="0" err="1" smtClean="0"/>
              <a:t>Paxos</a:t>
            </a:r>
            <a:r>
              <a:rPr lang="en-US" dirty="0" smtClean="0"/>
              <a:t> really works.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3862137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15</a:t>
            </a:fld>
            <a:endParaRPr lang="en-US"/>
          </a:p>
        </p:txBody>
      </p:sp>
    </p:spTree>
    <p:extLst>
      <p:ext uri="{BB962C8B-B14F-4D97-AF65-F5344CB8AC3E}">
        <p14:creationId xmlns:p14="http://schemas.microsoft.com/office/powerpoint/2010/main" val="1070893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16</a:t>
            </a:fld>
            <a:endParaRPr lang="en-US"/>
          </a:p>
        </p:txBody>
      </p:sp>
    </p:spTree>
    <p:extLst>
      <p:ext uri="{BB962C8B-B14F-4D97-AF65-F5344CB8AC3E}">
        <p14:creationId xmlns:p14="http://schemas.microsoft.com/office/powerpoint/2010/main" val="130258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17</a:t>
            </a:fld>
            <a:endParaRPr lang="en-US"/>
          </a:p>
        </p:txBody>
      </p:sp>
    </p:spTree>
    <p:extLst>
      <p:ext uri="{BB962C8B-B14F-4D97-AF65-F5344CB8AC3E}">
        <p14:creationId xmlns:p14="http://schemas.microsoft.com/office/powerpoint/2010/main" val="428199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18</a:t>
            </a:fld>
            <a:endParaRPr lang="en-US"/>
          </a:p>
        </p:txBody>
      </p:sp>
    </p:spTree>
    <p:extLst>
      <p:ext uri="{BB962C8B-B14F-4D97-AF65-F5344CB8AC3E}">
        <p14:creationId xmlns:p14="http://schemas.microsoft.com/office/powerpoint/2010/main" val="1276243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19</a:t>
            </a:fld>
            <a:endParaRPr lang="en-US"/>
          </a:p>
        </p:txBody>
      </p:sp>
    </p:spTree>
    <p:extLst>
      <p:ext uri="{BB962C8B-B14F-4D97-AF65-F5344CB8AC3E}">
        <p14:creationId xmlns:p14="http://schemas.microsoft.com/office/powerpoint/2010/main" val="70039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slides have very few notes because the actual slide text is pretty self-explanatory (if you saw the prior lectures).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961830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4016477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love that song, and the lyrics seem strangely relevant.</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422101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Einstein’s remarks also seem totally apropos here.  </a:t>
            </a:r>
          </a:p>
          <a:p>
            <a:endParaRPr lang="en-US" dirty="0"/>
          </a:p>
          <a:p>
            <a:r>
              <a:rPr lang="en-US" dirty="0" smtClean="0"/>
              <a:t>What we conclude is basically that with edge systems, we can get a lot of parallelism via the u-services model, and can trim a lot of dumb overheads, like we saw in the lecture Tuesday (where those CORBA overheads were killing us).  Then things get harder.</a:t>
            </a:r>
          </a:p>
          <a:p>
            <a:r>
              <a:rPr lang="en-US" dirty="0"/>
              <a:t/>
            </a:r>
            <a:br>
              <a:rPr lang="en-US" dirty="0"/>
            </a:br>
            <a:r>
              <a:rPr lang="en-US" dirty="0" smtClean="0"/>
              <a:t>Today’s talk basically is saying that even those cleaned-up u-services systems can be sped up by relaxing our staleness worries.  By tolerating slightly stale data, in a safe way, we gain a lot of flexibility and can perform way better.</a:t>
            </a:r>
          </a:p>
          <a:p>
            <a:endParaRPr lang="en-US" dirty="0"/>
          </a:p>
          <a:p>
            <a:r>
              <a:rPr lang="en-US" dirty="0" smtClean="0"/>
              <a:t>We don’t need to abandon correctness for performance.  Our systems don’t even need to look very complex, to carry out </a:t>
            </a:r>
            <a:r>
              <a:rPr lang="en-US" smtClean="0"/>
              <a:t>these steps.</a:t>
            </a:r>
            <a:endParaRPr lang="en-US" dirty="0" smtClean="0"/>
          </a:p>
        </p:txBody>
      </p:sp>
      <p:sp>
        <p:nvSpPr>
          <p:cNvPr id="4" name="Slide Number Placeholder 3"/>
          <p:cNvSpPr>
            <a:spLocks noGrp="1"/>
          </p:cNvSpPr>
          <p:nvPr>
            <p:ph type="sldNum" sz="quarter" idx="10"/>
          </p:nvPr>
        </p:nvSpPr>
        <p:spPr/>
        <p:txBody>
          <a:bodyPr/>
          <a:lstStyle/>
          <a:p>
            <a:fld id="{DACDC88A-CD66-4609-884B-39722DAC333B}" type="slidenum">
              <a:rPr lang="en-US" smtClean="0"/>
              <a:t>22</a:t>
            </a:fld>
            <a:endParaRPr lang="en-US"/>
          </a:p>
        </p:txBody>
      </p:sp>
    </p:spTree>
    <p:extLst>
      <p:ext uri="{BB962C8B-B14F-4D97-AF65-F5344CB8AC3E}">
        <p14:creationId xmlns:p14="http://schemas.microsoft.com/office/powerpoint/2010/main" val="155964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208458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4085870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501314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4428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first slide worth including some notes on.  The point here is that when we do an append to a log in Corfu, or create a new version in Derecho, that’s a form of transaction – a genuine transaction, just like in any database.</a:t>
            </a:r>
          </a:p>
          <a:p>
            <a:endParaRPr lang="en-US" dirty="0"/>
          </a:p>
          <a:p>
            <a:r>
              <a:rPr lang="en-US" dirty="0" smtClean="0"/>
              <a:t>For this particular scenario, </a:t>
            </a:r>
            <a:r>
              <a:rPr lang="en-US" dirty="0" err="1" smtClean="0"/>
              <a:t>Paxos</a:t>
            </a:r>
            <a:r>
              <a:rPr lang="en-US" dirty="0" smtClean="0"/>
              <a:t> and transactions are really the very same model.  I’m calling this a one-shot transaction to underscore that it happens in one step – sort of like writing</a:t>
            </a:r>
          </a:p>
          <a:p>
            <a:endParaRPr lang="en-US" dirty="0"/>
          </a:p>
          <a:p>
            <a:r>
              <a:rPr lang="en-US" dirty="0" smtClean="0"/>
              <a:t>Begin </a:t>
            </a:r>
            <a:r>
              <a:rPr lang="en-US" dirty="0" err="1" smtClean="0"/>
              <a:t>Txn</a:t>
            </a:r>
            <a:r>
              <a:rPr lang="en-US" dirty="0" smtClean="0"/>
              <a:t>;</a:t>
            </a:r>
          </a:p>
          <a:p>
            <a:r>
              <a:rPr lang="en-US" dirty="0"/>
              <a:t> </a:t>
            </a:r>
            <a:r>
              <a:rPr lang="en-US" dirty="0" smtClean="0"/>
              <a:t>    Do one operation (and I mean just one, not two)!</a:t>
            </a:r>
          </a:p>
          <a:p>
            <a:r>
              <a:rPr lang="en-US" dirty="0" smtClean="0"/>
              <a:t>Commit;</a:t>
            </a:r>
          </a:p>
          <a:p>
            <a:endParaRPr lang="en-US" dirty="0"/>
          </a:p>
          <a:p>
            <a:r>
              <a:rPr lang="en-US" dirty="0" smtClean="0"/>
              <a:t>Not everything can be done with a one-shot transaction.  I’m not claiming that this is general.  I’m saying that in this narrow, specific, subclass of transactions, we end up with an exact equivalence of </a:t>
            </a:r>
            <a:r>
              <a:rPr lang="en-US" dirty="0" err="1" smtClean="0"/>
              <a:t>Paxos</a:t>
            </a:r>
            <a:r>
              <a:rPr lang="en-US" dirty="0" smtClean="0"/>
              <a:t> and transactions.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777283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trying to build up an argument now that “C” in CAP doesn’t really mean consistency and that CAP isn’t saying “weaken consistency” in the sense of “run incorrectly”.  Rather, I’ll argue, CAP means “don’t demand the absolutely freshest version of a data item for every single read.  Sometimes, if you have a reasonably fresh cached version, the application will be correct even using that item, even it is slightly stale.</a:t>
            </a:r>
          </a:p>
          <a:p>
            <a:r>
              <a:rPr lang="en-US" dirty="0"/>
              <a:t/>
            </a:r>
            <a:br>
              <a:rPr lang="en-US" dirty="0"/>
            </a:br>
            <a:r>
              <a:rPr lang="en-US" dirty="0" smtClean="0"/>
              <a:t>So in this sense, we didn’t weaken consistency: we decided that a stale item that was recently consistent is just fine for correctness.  We changed our specification of the required behavior to include serving up a cached item that might be a tiny bit out of date.  </a:t>
            </a:r>
          </a:p>
          <a:p>
            <a:r>
              <a:rPr lang="en-US" dirty="0"/>
              <a:t/>
            </a:r>
            <a:br>
              <a:rPr lang="en-US" dirty="0"/>
            </a:br>
            <a:r>
              <a:rPr lang="en-US" dirty="0" smtClean="0"/>
              <a:t>Thus the application can still be said to be “fully correct”.  This is very different than running on weird, crazy, totally incorrect data that was pulled out of thin air.  In one case we say “We can still be correct with less stringent staleness requirements.”  In the other case we would say “Any ancient data that was ever used by the system, even during an aborted transaction, is fine.”  But in fact we don’t really mean that second thing.</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233538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57554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3/22/2018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3/22/2018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3/22/2018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3/22/2018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3/22/2018</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3/22/2018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3/22/2018</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3/22/2018</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3/22/2018</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3/22/2018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3/22/2018</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3/22/2018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4000" dirty="0"/>
              <a:t>Tension: </a:t>
            </a:r>
            <a:br>
              <a:rPr lang="en-US" sz="4000" dirty="0"/>
            </a:br>
            <a:r>
              <a:rPr lang="en-US" sz="4000" dirty="0"/>
              <a:t>Simplicity vs. Consistency</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2018</a:t>
            </a:r>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8E68-E8E4-4916-AF7C-D028632E6E60}"/>
              </a:ext>
            </a:extLst>
          </p:cNvPr>
          <p:cNvSpPr>
            <a:spLocks noGrp="1"/>
          </p:cNvSpPr>
          <p:nvPr>
            <p:ph type="title"/>
          </p:nvPr>
        </p:nvSpPr>
        <p:spPr/>
        <p:txBody>
          <a:bodyPr/>
          <a:lstStyle/>
          <a:p>
            <a:r>
              <a:rPr lang="en-US" dirty="0"/>
              <a:t>What is the best form of consistency?</a:t>
            </a:r>
          </a:p>
        </p:txBody>
      </p:sp>
      <p:sp>
        <p:nvSpPr>
          <p:cNvPr id="3" name="Content Placeholder 2">
            <a:extLst>
              <a:ext uri="{FF2B5EF4-FFF2-40B4-BE49-F238E27FC236}">
                <a16:creationId xmlns:a16="http://schemas.microsoft.com/office/drawing/2014/main" id="{9A7F5155-0570-45EB-ADAA-1D64E4A5F08B}"/>
              </a:ext>
            </a:extLst>
          </p:cNvPr>
          <p:cNvSpPr>
            <a:spLocks noGrp="1"/>
          </p:cNvSpPr>
          <p:nvPr>
            <p:ph idx="1"/>
          </p:nvPr>
        </p:nvSpPr>
        <p:spPr/>
        <p:txBody>
          <a:bodyPr/>
          <a:lstStyle/>
          <a:p>
            <a:r>
              <a:rPr lang="en-US" dirty="0"/>
              <a:t>We’ve again seen several perspectives.  Is consistency about…</a:t>
            </a:r>
          </a:p>
          <a:p>
            <a:pPr>
              <a:buFont typeface="Wingdings" panose="05000000000000000000" pitchFamily="2" charset="2"/>
              <a:buChar char="Ø"/>
            </a:pPr>
            <a:r>
              <a:rPr lang="en-US" dirty="0"/>
              <a:t>  Totally ordered multicast, with messages delivered to replicas?</a:t>
            </a:r>
          </a:p>
          <a:p>
            <a:pPr>
              <a:buFont typeface="Wingdings" panose="05000000000000000000" pitchFamily="2" charset="2"/>
              <a:buChar char="Ø"/>
            </a:pPr>
            <a:r>
              <a:rPr lang="en-US" dirty="0"/>
              <a:t>  A totally ordered and persistent log?  [Or even, a blockchain?]</a:t>
            </a:r>
          </a:p>
          <a:p>
            <a:pPr marL="0" indent="0">
              <a:buNone/>
            </a:pPr>
            <a:endParaRPr lang="en-US" dirty="0"/>
          </a:p>
          <a:p>
            <a:pPr marL="0" indent="0">
              <a:buNone/>
            </a:pPr>
            <a:r>
              <a:rPr lang="en-US" dirty="0"/>
              <a:t>For the first two cases, </a:t>
            </a:r>
            <a:r>
              <a:rPr lang="en-US" dirty="0" err="1"/>
              <a:t>Paxos</a:t>
            </a:r>
            <a:r>
              <a:rPr lang="en-US" dirty="0"/>
              <a:t> suffices.  But there are also database cases:</a:t>
            </a:r>
          </a:p>
          <a:p>
            <a:pPr>
              <a:buFont typeface="Wingdings" panose="05000000000000000000" pitchFamily="2" charset="2"/>
              <a:buChar char="Ø"/>
            </a:pPr>
            <a:r>
              <a:rPr lang="en-US" dirty="0"/>
              <a:t>  Transactions on individual shards (“one-shot” atomic operations)?</a:t>
            </a:r>
          </a:p>
          <a:p>
            <a:pPr>
              <a:buFont typeface="Wingdings" panose="05000000000000000000" pitchFamily="2" charset="2"/>
              <a:buChar char="Ø"/>
            </a:pPr>
            <a:r>
              <a:rPr lang="en-US" dirty="0"/>
              <a:t>  Complex transactions on data spread over many places, with 2PC?</a:t>
            </a:r>
          </a:p>
        </p:txBody>
      </p:sp>
      <p:sp>
        <p:nvSpPr>
          <p:cNvPr id="4" name="Footer Placeholder 3">
            <a:extLst>
              <a:ext uri="{FF2B5EF4-FFF2-40B4-BE49-F238E27FC236}">
                <a16:creationId xmlns:a16="http://schemas.microsoft.com/office/drawing/2014/main" id="{E29AAD23-4233-45D0-9325-53DE2C5449E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D3ADE0C-26D2-4E5F-AB21-3E60264FED6C}"/>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1017602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best form of consistency?</a:t>
            </a:r>
          </a:p>
        </p:txBody>
      </p:sp>
      <p:sp>
        <p:nvSpPr>
          <p:cNvPr id="3" name="Content Placeholder 2"/>
          <p:cNvSpPr>
            <a:spLocks noGrp="1"/>
          </p:cNvSpPr>
          <p:nvPr>
            <p:ph idx="1"/>
          </p:nvPr>
        </p:nvSpPr>
        <p:spPr/>
        <p:txBody>
          <a:bodyPr/>
          <a:lstStyle/>
          <a:p>
            <a:r>
              <a:rPr lang="en-US" dirty="0"/>
              <a:t>In fact consistency mechanism must match the needs of the application.</a:t>
            </a:r>
          </a:p>
          <a:p>
            <a:endParaRPr lang="en-US" dirty="0"/>
          </a:p>
          <a:p>
            <a:r>
              <a:rPr lang="en-US" dirty="0"/>
              <a:t>But don’t be overly fussy.</a:t>
            </a:r>
          </a:p>
          <a:p>
            <a:pPr>
              <a:buFont typeface="Wingdings" panose="05000000000000000000" pitchFamily="2" charset="2"/>
              <a:buChar char="Ø"/>
            </a:pPr>
            <a:r>
              <a:rPr lang="en-US" dirty="0"/>
              <a:t>  People used to think that every aspect of these mechanisms is costly.</a:t>
            </a:r>
          </a:p>
          <a:p>
            <a:pPr>
              <a:buFont typeface="Wingdings" panose="05000000000000000000" pitchFamily="2" charset="2"/>
              <a:buChar char="Ø"/>
            </a:pPr>
            <a:r>
              <a:rPr lang="en-US" dirty="0"/>
              <a:t>  In fact now the general view is that there are a few overall techniques.</a:t>
            </a:r>
            <a:br>
              <a:rPr lang="en-US" dirty="0"/>
            </a:br>
            <a:r>
              <a:rPr lang="en-US" dirty="0"/>
              <a:t>    … when you need consistency, use a tool matched to the “use case”</a:t>
            </a:r>
            <a:br>
              <a:rPr lang="en-US" dirty="0"/>
            </a:br>
            <a:r>
              <a:rPr lang="en-US" dirty="0"/>
              <a:t>    … don’t try to fine-tune it in very subtle ways.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11</a:t>
            </a:fld>
            <a:endParaRPr lang="en-US"/>
          </a:p>
        </p:txBody>
      </p:sp>
    </p:spTree>
    <p:extLst>
      <p:ext uri="{BB962C8B-B14F-4D97-AF65-F5344CB8AC3E}">
        <p14:creationId xmlns:p14="http://schemas.microsoft.com/office/powerpoint/2010/main" val="2687780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476F2-0996-424A-9DB3-2C9FBD019A02}"/>
              </a:ext>
            </a:extLst>
          </p:cNvPr>
          <p:cNvSpPr>
            <a:spLocks noGrp="1"/>
          </p:cNvSpPr>
          <p:nvPr>
            <p:ph type="title"/>
          </p:nvPr>
        </p:nvSpPr>
        <p:spPr/>
        <p:txBody>
          <a:bodyPr/>
          <a:lstStyle/>
          <a:p>
            <a:r>
              <a:rPr lang="en-US" dirty="0"/>
              <a:t>Fog/Edge “pressure” on</a:t>
            </a:r>
            <a:br>
              <a:rPr lang="en-US" dirty="0"/>
            </a:br>
            <a:r>
              <a:rPr lang="en-US" dirty="0"/>
              <a:t>the Cloud</a:t>
            </a:r>
          </a:p>
        </p:txBody>
      </p:sp>
      <p:sp>
        <p:nvSpPr>
          <p:cNvPr id="3" name="Content Placeholder 2">
            <a:extLst>
              <a:ext uri="{FF2B5EF4-FFF2-40B4-BE49-F238E27FC236}">
                <a16:creationId xmlns:a16="http://schemas.microsoft.com/office/drawing/2014/main" id="{D38BC362-0A64-4E59-BFB6-DE67ADFF889D}"/>
              </a:ext>
            </a:extLst>
          </p:cNvPr>
          <p:cNvSpPr>
            <a:spLocks noGrp="1"/>
          </p:cNvSpPr>
          <p:nvPr>
            <p:ph idx="1"/>
          </p:nvPr>
        </p:nvSpPr>
        <p:spPr/>
        <p:txBody>
          <a:bodyPr>
            <a:normAutofit/>
          </a:bodyPr>
          <a:lstStyle/>
          <a:p>
            <a:r>
              <a:rPr lang="en-US" dirty="0"/>
              <a:t>Why does fog (or Facebook edge) change the game?</a:t>
            </a:r>
          </a:p>
          <a:p>
            <a:r>
              <a:rPr lang="en-US" dirty="0"/>
              <a:t>… Because these are cases with rapidly evolving “external state”</a:t>
            </a:r>
            <a:br>
              <a:rPr lang="en-US" dirty="0"/>
            </a:br>
            <a:r>
              <a:rPr lang="en-US" dirty="0"/>
              <a:t>… Such systems should never take actions using stale information.</a:t>
            </a:r>
          </a:p>
          <a:p>
            <a:endParaRPr lang="en-US" dirty="0"/>
          </a:p>
          <a:p>
            <a:pPr>
              <a:buFont typeface="Wingdings" panose="05000000000000000000" pitchFamily="2" charset="2"/>
              <a:buChar char="Ø"/>
            </a:pPr>
            <a:r>
              <a:rPr lang="en-US" dirty="0"/>
              <a:t>  In a smart highway,  conditions change constantly.  </a:t>
            </a:r>
          </a:p>
          <a:p>
            <a:pPr>
              <a:buFont typeface="Wingdings" panose="05000000000000000000" pitchFamily="2" charset="2"/>
              <a:buChar char="Ø"/>
            </a:pPr>
            <a:r>
              <a:rPr lang="en-US" dirty="0"/>
              <a:t>  In fact this is also so in Facebook’s social network.</a:t>
            </a:r>
          </a:p>
          <a:p>
            <a:pPr>
              <a:buFont typeface="Wingdings" panose="05000000000000000000" pitchFamily="2" charset="2"/>
              <a:buChar char="Ø"/>
            </a:pPr>
            <a:r>
              <a:rPr lang="en-US" dirty="0"/>
              <a:t>  So these are examples where a “read-only” perspective won’t work.</a:t>
            </a:r>
          </a:p>
        </p:txBody>
      </p:sp>
      <p:sp>
        <p:nvSpPr>
          <p:cNvPr id="4" name="Footer Placeholder 3">
            <a:extLst>
              <a:ext uri="{FF2B5EF4-FFF2-40B4-BE49-F238E27FC236}">
                <a16:creationId xmlns:a16="http://schemas.microsoft.com/office/drawing/2014/main" id="{D1C93960-802D-457E-90C6-AF66A21253F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040DE7A-E49E-49AB-9E55-133AC5059355}"/>
              </a:ext>
            </a:extLst>
          </p:cNvPr>
          <p:cNvSpPr>
            <a:spLocks noGrp="1"/>
          </p:cNvSpPr>
          <p:nvPr>
            <p:ph type="sldNum" sz="quarter" idx="12"/>
          </p:nvPr>
        </p:nvSpPr>
        <p:spPr/>
        <p:txBody>
          <a:bodyPr/>
          <a:lstStyle/>
          <a:p>
            <a:fld id="{3C974458-8A97-4835-BF79-1FB6D7856C21}" type="slidenum">
              <a:rPr lang="en-US" smtClean="0"/>
              <a:t>12</a:t>
            </a:fld>
            <a:endParaRPr lang="en-US"/>
          </a:p>
        </p:txBody>
      </p:sp>
      <p:pic>
        <p:nvPicPr>
          <p:cNvPr id="6" name="Picture 5">
            <a:extLst>
              <a:ext uri="{FF2B5EF4-FFF2-40B4-BE49-F238E27FC236}">
                <a16:creationId xmlns:a16="http://schemas.microsoft.com/office/drawing/2014/main" id="{219E34CB-FFCE-4020-BAD8-6A7F13861930}"/>
              </a:ext>
            </a:extLst>
          </p:cNvPr>
          <p:cNvPicPr>
            <a:picLocks noChangeAspect="1"/>
          </p:cNvPicPr>
          <p:nvPr/>
        </p:nvPicPr>
        <p:blipFill>
          <a:blip r:embed="rId3"/>
          <a:stretch>
            <a:fillRect/>
          </a:stretch>
        </p:blipFill>
        <p:spPr>
          <a:xfrm>
            <a:off x="8402813" y="125871"/>
            <a:ext cx="3548863" cy="1998785"/>
          </a:xfrm>
          <a:prstGeom prst="rect">
            <a:avLst/>
          </a:prstGeom>
        </p:spPr>
      </p:pic>
    </p:spTree>
    <p:extLst>
      <p:ext uri="{BB962C8B-B14F-4D97-AF65-F5344CB8AC3E}">
        <p14:creationId xmlns:p14="http://schemas.microsoft.com/office/powerpoint/2010/main" val="3366699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EEAA6-7C46-4B84-9527-5181C13474B7}"/>
              </a:ext>
            </a:extLst>
          </p:cNvPr>
          <p:cNvSpPr>
            <a:spLocks noGrp="1"/>
          </p:cNvSpPr>
          <p:nvPr>
            <p:ph type="title"/>
          </p:nvPr>
        </p:nvSpPr>
        <p:spPr/>
        <p:txBody>
          <a:bodyPr/>
          <a:lstStyle/>
          <a:p>
            <a:r>
              <a:rPr lang="en-US" dirty="0"/>
              <a:t>All forms of consistency center on…</a:t>
            </a:r>
          </a:p>
        </p:txBody>
      </p:sp>
      <p:sp>
        <p:nvSpPr>
          <p:cNvPr id="3" name="Content Placeholder 2">
            <a:extLst>
              <a:ext uri="{FF2B5EF4-FFF2-40B4-BE49-F238E27FC236}">
                <a16:creationId xmlns:a16="http://schemas.microsoft.com/office/drawing/2014/main" id="{F9AEDA16-274A-42AF-B3C4-1726ADF27E69}"/>
              </a:ext>
            </a:extLst>
          </p:cNvPr>
          <p:cNvSpPr>
            <a:spLocks noGrp="1"/>
          </p:cNvSpPr>
          <p:nvPr>
            <p:ph idx="1"/>
          </p:nvPr>
        </p:nvSpPr>
        <p:spPr>
          <a:xfrm>
            <a:off x="1024128" y="2286000"/>
            <a:ext cx="10915826" cy="4023360"/>
          </a:xfrm>
        </p:spPr>
        <p:txBody>
          <a:bodyPr/>
          <a:lstStyle/>
          <a:p>
            <a:r>
              <a:rPr lang="en-US" b="1" dirty="0"/>
              <a:t>Membership: </a:t>
            </a:r>
            <a:r>
              <a:rPr lang="en-US" dirty="0"/>
              <a:t>Who belongs to the system at this time (in this “view”), and what roles does each process hold?</a:t>
            </a:r>
          </a:p>
          <a:p>
            <a:pPr>
              <a:buFont typeface="Wingdings" panose="05000000000000000000" pitchFamily="2" charset="2"/>
              <a:buChar char="Ø"/>
            </a:pPr>
            <a:r>
              <a:rPr lang="en-US" dirty="0"/>
              <a:t>  Many systems fold two aspects into one: failure detections </a:t>
            </a:r>
            <a:r>
              <a:rPr lang="en-US" i="1" dirty="0"/>
              <a:t>trigger</a:t>
            </a:r>
            <a:r>
              <a:rPr lang="en-US" dirty="0"/>
              <a:t> </a:t>
            </a:r>
            <a:br>
              <a:rPr lang="en-US" dirty="0"/>
            </a:br>
            <a:r>
              <a:rPr lang="en-US" dirty="0"/>
              <a:t>    membership updates</a:t>
            </a:r>
          </a:p>
          <a:p>
            <a:pPr>
              <a:buFont typeface="Wingdings" panose="05000000000000000000" pitchFamily="2" charset="2"/>
              <a:buChar char="Ø"/>
            </a:pPr>
            <a:r>
              <a:rPr lang="en-US" dirty="0"/>
              <a:t>  In others, failures are sensed independently, in an uncoordinated way</a:t>
            </a:r>
          </a:p>
          <a:p>
            <a:pPr marL="0" indent="0">
              <a:buNone/>
            </a:pPr>
            <a:r>
              <a:rPr lang="en-US" b="1" dirty="0"/>
              <a:t>Ordering: </a:t>
            </a:r>
            <a:r>
              <a:rPr lang="en-US" dirty="0"/>
              <a:t>In what order should conflicting actions be performed?</a:t>
            </a:r>
          </a:p>
          <a:p>
            <a:pPr marL="0" indent="0">
              <a:buNone/>
            </a:pPr>
            <a:r>
              <a:rPr lang="en-US" b="1" dirty="0"/>
              <a:t>Durability: </a:t>
            </a:r>
            <a:r>
              <a:rPr lang="en-US" dirty="0"/>
              <a:t>At what point has data become stable and “persistent”?</a:t>
            </a:r>
          </a:p>
        </p:txBody>
      </p:sp>
      <p:sp>
        <p:nvSpPr>
          <p:cNvPr id="4" name="Footer Placeholder 3">
            <a:extLst>
              <a:ext uri="{FF2B5EF4-FFF2-40B4-BE49-F238E27FC236}">
                <a16:creationId xmlns:a16="http://schemas.microsoft.com/office/drawing/2014/main" id="{94DA399E-7B10-430D-998C-326987D5902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4D66349-D7D6-4D51-8596-A8A5DC37D51D}"/>
              </a:ext>
            </a:extLst>
          </p:cNvPr>
          <p:cNvSpPr>
            <a:spLocks noGrp="1"/>
          </p:cNvSpPr>
          <p:nvPr>
            <p:ph type="sldNum" sz="quarter" idx="12"/>
          </p:nvPr>
        </p:nvSpPr>
        <p:spPr/>
        <p:txBody>
          <a:bodyPr/>
          <a:lstStyle/>
          <a:p>
            <a:fld id="{3C974458-8A97-4835-BF79-1FB6D7856C21}" type="slidenum">
              <a:rPr lang="en-US" smtClean="0"/>
              <a:t>13</a:t>
            </a:fld>
            <a:endParaRPr lang="en-US"/>
          </a:p>
        </p:txBody>
      </p:sp>
    </p:spTree>
    <p:extLst>
      <p:ext uri="{BB962C8B-B14F-4D97-AF65-F5344CB8AC3E}">
        <p14:creationId xmlns:p14="http://schemas.microsoft.com/office/powerpoint/2010/main" val="281760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7181-660F-44BC-AB3D-595DE0BA53DD}"/>
              </a:ext>
            </a:extLst>
          </p:cNvPr>
          <p:cNvSpPr>
            <a:spLocks noGrp="1"/>
          </p:cNvSpPr>
          <p:nvPr>
            <p:ph type="title"/>
          </p:nvPr>
        </p:nvSpPr>
        <p:spPr/>
        <p:txBody>
          <a:bodyPr/>
          <a:lstStyle/>
          <a:p>
            <a:r>
              <a:rPr lang="en-US" dirty="0"/>
              <a:t>These reduce to deeper building blocks</a:t>
            </a:r>
          </a:p>
        </p:txBody>
      </p:sp>
      <p:sp>
        <p:nvSpPr>
          <p:cNvPr id="3" name="Content Placeholder 2">
            <a:extLst>
              <a:ext uri="{FF2B5EF4-FFF2-40B4-BE49-F238E27FC236}">
                <a16:creationId xmlns:a16="http://schemas.microsoft.com/office/drawing/2014/main" id="{40DAF0A7-FE60-4A66-BB21-5CC46287214F}"/>
              </a:ext>
            </a:extLst>
          </p:cNvPr>
          <p:cNvSpPr>
            <a:spLocks noGrp="1"/>
          </p:cNvSpPr>
          <p:nvPr>
            <p:ph idx="1"/>
          </p:nvPr>
        </p:nvSpPr>
        <p:spPr/>
        <p:txBody>
          <a:bodyPr>
            <a:normAutofit/>
          </a:bodyPr>
          <a:lstStyle/>
          <a:p>
            <a:r>
              <a:rPr lang="en-US" dirty="0"/>
              <a:t>Ordering reduces to concepts of “happens before”, plus protocols to agree on ordering when order isn’t already known.</a:t>
            </a:r>
          </a:p>
          <a:p>
            <a:pPr>
              <a:buFont typeface="Wingdings" panose="05000000000000000000" pitchFamily="2" charset="2"/>
              <a:buChar char="Ø"/>
            </a:pPr>
            <a:r>
              <a:rPr lang="en-US" dirty="0"/>
              <a:t>  In non-quorum systems, agreement on ordering ultimately reduces to </a:t>
            </a:r>
            <a:br>
              <a:rPr lang="en-US" dirty="0"/>
            </a:br>
            <a:r>
              <a:rPr lang="en-US" dirty="0"/>
              <a:t>    agreement on failures and membership: a </a:t>
            </a:r>
            <a:r>
              <a:rPr lang="en-US" i="1" dirty="0"/>
              <a:t>majority-based action</a:t>
            </a:r>
            <a:r>
              <a:rPr lang="en-US" dirty="0"/>
              <a:t>. </a:t>
            </a:r>
            <a:br>
              <a:rPr lang="en-US" dirty="0"/>
            </a:br>
            <a:r>
              <a:rPr lang="en-US" dirty="0"/>
              <a:t>    … and this reduces to </a:t>
            </a:r>
            <a:r>
              <a:rPr lang="en-US" dirty="0" err="1"/>
              <a:t>Paxos</a:t>
            </a:r>
            <a:r>
              <a:rPr lang="en-US" dirty="0"/>
              <a:t>: a protocol built from 2-phase commit.</a:t>
            </a:r>
          </a:p>
          <a:p>
            <a:pPr>
              <a:buFont typeface="Wingdings" panose="05000000000000000000" pitchFamily="2" charset="2"/>
              <a:buChar char="Ø"/>
            </a:pPr>
            <a:r>
              <a:rPr lang="en-US" dirty="0"/>
              <a:t>  In quorum-based systems, membership is pre-specified, yet fault-</a:t>
            </a:r>
            <a:br>
              <a:rPr lang="en-US" dirty="0"/>
            </a:br>
            <a:r>
              <a:rPr lang="en-US" dirty="0"/>
              <a:t>    tolerant agreement on ordering still requires </a:t>
            </a:r>
            <a:r>
              <a:rPr lang="en-US" dirty="0" err="1"/>
              <a:t>Paxos</a:t>
            </a:r>
            <a:endParaRPr lang="en-US" dirty="0"/>
          </a:p>
        </p:txBody>
      </p:sp>
      <p:sp>
        <p:nvSpPr>
          <p:cNvPr id="4" name="Footer Placeholder 3">
            <a:extLst>
              <a:ext uri="{FF2B5EF4-FFF2-40B4-BE49-F238E27FC236}">
                <a16:creationId xmlns:a16="http://schemas.microsoft.com/office/drawing/2014/main" id="{9F505DEB-F644-448A-943C-CEB1CDDD92E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9B4A022-5F5B-4809-991A-A2699E3B0233}"/>
              </a:ext>
            </a:extLst>
          </p:cNvPr>
          <p:cNvSpPr>
            <a:spLocks noGrp="1"/>
          </p:cNvSpPr>
          <p:nvPr>
            <p:ph type="sldNum" sz="quarter" idx="12"/>
          </p:nvPr>
        </p:nvSpPr>
        <p:spPr/>
        <p:txBody>
          <a:bodyPr/>
          <a:lstStyle/>
          <a:p>
            <a:fld id="{3C974458-8A97-4835-BF79-1FB6D7856C21}" type="slidenum">
              <a:rPr lang="en-US" smtClean="0"/>
              <a:t>14</a:t>
            </a:fld>
            <a:endParaRPr lang="en-US"/>
          </a:p>
        </p:txBody>
      </p:sp>
    </p:spTree>
    <p:extLst>
      <p:ext uri="{BB962C8B-B14F-4D97-AF65-F5344CB8AC3E}">
        <p14:creationId xmlns:p14="http://schemas.microsoft.com/office/powerpoint/2010/main" val="34077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0BA3-FB36-47DF-9C89-642259674D71}"/>
              </a:ext>
            </a:extLst>
          </p:cNvPr>
          <p:cNvSpPr>
            <a:spLocks noGrp="1"/>
          </p:cNvSpPr>
          <p:nvPr>
            <p:ph type="title"/>
          </p:nvPr>
        </p:nvSpPr>
        <p:spPr/>
        <p:txBody>
          <a:bodyPr/>
          <a:lstStyle/>
          <a:p>
            <a:r>
              <a:rPr lang="en-US" dirty="0"/>
              <a:t>Uses of Happens Before: </a:t>
            </a:r>
            <a:r>
              <a:rPr lang="en-US" dirty="0">
                <a:sym typeface="Symbol" panose="05050102010706020507" pitchFamily="18" charset="2"/>
              </a:rPr>
              <a:t></a:t>
            </a:r>
            <a:endParaRPr lang="en-US" dirty="0"/>
          </a:p>
        </p:txBody>
      </p:sp>
      <p:sp>
        <p:nvSpPr>
          <p:cNvPr id="3" name="Content Placeholder 2">
            <a:extLst>
              <a:ext uri="{FF2B5EF4-FFF2-40B4-BE49-F238E27FC236}">
                <a16:creationId xmlns:a16="http://schemas.microsoft.com/office/drawing/2014/main" id="{FF7E5CAC-E978-49B4-A4E0-9F4E8C706FB0}"/>
              </a:ext>
            </a:extLst>
          </p:cNvPr>
          <p:cNvSpPr>
            <a:spLocks noGrp="1"/>
          </p:cNvSpPr>
          <p:nvPr>
            <p:ph idx="1"/>
          </p:nvPr>
        </p:nvSpPr>
        <p:spPr/>
        <p:txBody>
          <a:bodyPr>
            <a:normAutofit fontScale="92500" lnSpcReduction="10000"/>
          </a:bodyPr>
          <a:lstStyle/>
          <a:p>
            <a:r>
              <a:rPr lang="en-US" dirty="0"/>
              <a:t>To understand the order in which the application did things.</a:t>
            </a:r>
          </a:p>
          <a:p>
            <a:pPr>
              <a:buFont typeface="Wingdings" panose="05000000000000000000" pitchFamily="2" charset="2"/>
              <a:buChar char="Ø"/>
            </a:pPr>
            <a:r>
              <a:rPr lang="en-US" dirty="0"/>
              <a:t>  With asynchronous actions, we still desire “FIFO” order.  </a:t>
            </a:r>
            <a:br>
              <a:rPr lang="en-US" dirty="0"/>
            </a:br>
            <a:r>
              <a:rPr lang="en-US" dirty="0"/>
              <a:t>    …  “Yes, they were asynchronous.  But if A </a:t>
            </a:r>
            <a:r>
              <a:rPr lang="en-US" dirty="0">
                <a:sym typeface="Symbol" panose="05050102010706020507" pitchFamily="18" charset="2"/>
              </a:rPr>
              <a:t> B, please do A before B”.</a:t>
            </a:r>
            <a:endParaRPr lang="en-US" dirty="0"/>
          </a:p>
          <a:p>
            <a:pPr>
              <a:buFont typeface="Wingdings" panose="05000000000000000000" pitchFamily="2" charset="2"/>
              <a:buChar char="Ø"/>
            </a:pPr>
            <a:r>
              <a:rPr lang="en-US" dirty="0"/>
              <a:t>  If a state shows the effect of B, it should also show the effect of A.</a:t>
            </a:r>
          </a:p>
          <a:p>
            <a:endParaRPr lang="en-US" dirty="0"/>
          </a:p>
          <a:p>
            <a:r>
              <a:rPr lang="en-US" dirty="0"/>
              <a:t>Yields a definition of “now” that can be used to make “consistent cuts”</a:t>
            </a:r>
          </a:p>
          <a:p>
            <a:pPr>
              <a:buFont typeface="Wingdings" panose="05000000000000000000" pitchFamily="2" charset="2"/>
              <a:buChar char="Ø"/>
            </a:pPr>
            <a:r>
              <a:rPr lang="en-US" dirty="0"/>
              <a:t>  A cut looks at the system at a consistent instant in time.</a:t>
            </a:r>
          </a:p>
          <a:p>
            <a:pPr>
              <a:buFont typeface="Wingdings" panose="05000000000000000000" pitchFamily="2" charset="2"/>
              <a:buChar char="Ø"/>
            </a:pPr>
            <a:r>
              <a:rPr lang="en-US" dirty="0"/>
              <a:t>  A </a:t>
            </a:r>
            <a:r>
              <a:rPr lang="en-US" i="1" dirty="0"/>
              <a:t>snapshot</a:t>
            </a:r>
            <a:r>
              <a:rPr lang="en-US" dirty="0"/>
              <a:t> is a checkpoint of the full state ending along a consistent cut</a:t>
            </a:r>
          </a:p>
          <a:p>
            <a:endParaRPr lang="en-US" dirty="0"/>
          </a:p>
        </p:txBody>
      </p:sp>
      <p:sp>
        <p:nvSpPr>
          <p:cNvPr id="4" name="Footer Placeholder 3">
            <a:extLst>
              <a:ext uri="{FF2B5EF4-FFF2-40B4-BE49-F238E27FC236}">
                <a16:creationId xmlns:a16="http://schemas.microsoft.com/office/drawing/2014/main" id="{2B00D78E-F6C9-4003-A3C0-30E350B0524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A19E97E-9B14-4174-9BFB-95A127C43056}"/>
              </a:ext>
            </a:extLst>
          </p:cNvPr>
          <p:cNvSpPr>
            <a:spLocks noGrp="1"/>
          </p:cNvSpPr>
          <p:nvPr>
            <p:ph type="sldNum" sz="quarter" idx="12"/>
          </p:nvPr>
        </p:nvSpPr>
        <p:spPr/>
        <p:txBody>
          <a:bodyPr/>
          <a:lstStyle/>
          <a:p>
            <a:fld id="{3C974458-8A97-4835-BF79-1FB6D7856C21}" type="slidenum">
              <a:rPr lang="en-US" smtClean="0"/>
              <a:t>15</a:t>
            </a:fld>
            <a:endParaRPr lang="en-US"/>
          </a:p>
        </p:txBody>
      </p:sp>
    </p:spTree>
    <p:extLst>
      <p:ext uri="{BB962C8B-B14F-4D97-AF65-F5344CB8AC3E}">
        <p14:creationId xmlns:p14="http://schemas.microsoft.com/office/powerpoint/2010/main" val="3960223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BD39-DFE7-48CB-A09C-F02FBA86ED16}"/>
              </a:ext>
            </a:extLst>
          </p:cNvPr>
          <p:cNvSpPr>
            <a:spLocks noGrp="1"/>
          </p:cNvSpPr>
          <p:nvPr>
            <p:ph type="title"/>
          </p:nvPr>
        </p:nvSpPr>
        <p:spPr/>
        <p:txBody>
          <a:bodyPr/>
          <a:lstStyle/>
          <a:p>
            <a:r>
              <a:rPr lang="en-US" dirty="0"/>
              <a:t>What about transactional systems?</a:t>
            </a:r>
          </a:p>
        </p:txBody>
      </p:sp>
      <p:sp>
        <p:nvSpPr>
          <p:cNvPr id="3" name="Content Placeholder 2">
            <a:extLst>
              <a:ext uri="{FF2B5EF4-FFF2-40B4-BE49-F238E27FC236}">
                <a16:creationId xmlns:a16="http://schemas.microsoft.com/office/drawing/2014/main" id="{3120B0C4-96B4-4AAA-9D02-D84F8661A1FD}"/>
              </a:ext>
            </a:extLst>
          </p:cNvPr>
          <p:cNvSpPr>
            <a:spLocks noGrp="1"/>
          </p:cNvSpPr>
          <p:nvPr>
            <p:ph idx="1"/>
          </p:nvPr>
        </p:nvSpPr>
        <p:spPr/>
        <p:txBody>
          <a:bodyPr/>
          <a:lstStyle/>
          <a:p>
            <a:r>
              <a:rPr lang="en-US" dirty="0"/>
              <a:t>Most either use atomic multicast to carry out state machine replication.</a:t>
            </a:r>
          </a:p>
          <a:p>
            <a:r>
              <a:rPr lang="en-US" dirty="0"/>
              <a:t>But others use 2-phase locking (obtain all locks before releasing any).</a:t>
            </a:r>
          </a:p>
          <a:p>
            <a:endParaRPr lang="en-US" dirty="0"/>
          </a:p>
          <a:p>
            <a:r>
              <a:rPr lang="en-US" dirty="0"/>
              <a:t>Then they terminate using 2-phase commit</a:t>
            </a:r>
          </a:p>
          <a:p>
            <a:endParaRPr lang="en-US" dirty="0"/>
          </a:p>
          <a:p>
            <a:r>
              <a:rPr lang="en-US" dirty="0"/>
              <a:t>In complex failure cases, they depend up on an “outcomes log”.  You can find a </a:t>
            </a:r>
            <a:r>
              <a:rPr lang="en-US" dirty="0" err="1"/>
              <a:t>Paxos</a:t>
            </a:r>
            <a:r>
              <a:rPr lang="en-US" dirty="0"/>
              <a:t>-like pattern if you stare at the logic that results.</a:t>
            </a:r>
          </a:p>
        </p:txBody>
      </p:sp>
      <p:sp>
        <p:nvSpPr>
          <p:cNvPr id="4" name="Footer Placeholder 3">
            <a:extLst>
              <a:ext uri="{FF2B5EF4-FFF2-40B4-BE49-F238E27FC236}">
                <a16:creationId xmlns:a16="http://schemas.microsoft.com/office/drawing/2014/main" id="{F15B8D5A-ABE5-4B8D-9C28-C028A4FFF52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BC8FE4B-B4C9-4406-981E-7BD8297CF9FE}"/>
              </a:ext>
            </a:extLst>
          </p:cNvPr>
          <p:cNvSpPr>
            <a:spLocks noGrp="1"/>
          </p:cNvSpPr>
          <p:nvPr>
            <p:ph type="sldNum" sz="quarter" idx="12"/>
          </p:nvPr>
        </p:nvSpPr>
        <p:spPr/>
        <p:txBody>
          <a:bodyPr/>
          <a:lstStyle/>
          <a:p>
            <a:fld id="{3C974458-8A97-4835-BF79-1FB6D7856C21}" type="slidenum">
              <a:rPr lang="en-US" smtClean="0"/>
              <a:t>16</a:t>
            </a:fld>
            <a:endParaRPr lang="en-US"/>
          </a:p>
        </p:txBody>
      </p:sp>
    </p:spTree>
    <p:extLst>
      <p:ext uri="{BB962C8B-B14F-4D97-AF65-F5344CB8AC3E}">
        <p14:creationId xmlns:p14="http://schemas.microsoft.com/office/powerpoint/2010/main" val="2585366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CB155-CD37-45B0-955B-62ED0F70C2A1}"/>
              </a:ext>
            </a:extLst>
          </p:cNvPr>
          <p:cNvSpPr>
            <a:spLocks noGrp="1"/>
          </p:cNvSpPr>
          <p:nvPr>
            <p:ph type="title"/>
          </p:nvPr>
        </p:nvSpPr>
        <p:spPr/>
        <p:txBody>
          <a:bodyPr/>
          <a:lstStyle/>
          <a:p>
            <a:r>
              <a:rPr lang="en-US" dirty="0"/>
              <a:t>So is </a:t>
            </a:r>
            <a:r>
              <a:rPr lang="en-US" dirty="0" err="1"/>
              <a:t>Paxos</a:t>
            </a:r>
            <a:r>
              <a:rPr lang="en-US" dirty="0"/>
              <a:t> the ultimate story?</a:t>
            </a:r>
          </a:p>
        </p:txBody>
      </p:sp>
      <p:sp>
        <p:nvSpPr>
          <p:cNvPr id="3" name="Content Placeholder 2">
            <a:extLst>
              <a:ext uri="{FF2B5EF4-FFF2-40B4-BE49-F238E27FC236}">
                <a16:creationId xmlns:a16="http://schemas.microsoft.com/office/drawing/2014/main" id="{52654C29-EE21-49E3-AC01-FE99E2E4A4EF}"/>
              </a:ext>
            </a:extLst>
          </p:cNvPr>
          <p:cNvSpPr>
            <a:spLocks noGrp="1"/>
          </p:cNvSpPr>
          <p:nvPr>
            <p:ph idx="1"/>
          </p:nvPr>
        </p:nvSpPr>
        <p:spPr/>
        <p:txBody>
          <a:bodyPr>
            <a:normAutofit lnSpcReduction="10000"/>
          </a:bodyPr>
          <a:lstStyle/>
          <a:p>
            <a:r>
              <a:rPr lang="en-US" dirty="0"/>
              <a:t>Most theory people would point to a problem called “uniform agreement”</a:t>
            </a:r>
          </a:p>
          <a:p>
            <a:r>
              <a:rPr lang="en-US" dirty="0"/>
              <a:t>The </a:t>
            </a:r>
            <a:r>
              <a:rPr lang="en-US" dirty="0" err="1"/>
              <a:t>Paxos</a:t>
            </a:r>
            <a:r>
              <a:rPr lang="en-US" dirty="0"/>
              <a:t> specification is actually one possible way to specify the uniform </a:t>
            </a:r>
            <a:br>
              <a:rPr lang="en-US" dirty="0"/>
            </a:br>
            <a:r>
              <a:rPr lang="en-US" dirty="0"/>
              <a:t>agreement problem.  (The term “consensus” is also sometimes used).</a:t>
            </a:r>
          </a:p>
          <a:p>
            <a:endParaRPr lang="en-US" dirty="0"/>
          </a:p>
          <a:p>
            <a:r>
              <a:rPr lang="en-US" dirty="0"/>
              <a:t>In this sense, yes, </a:t>
            </a:r>
            <a:r>
              <a:rPr lang="en-US" dirty="0" err="1"/>
              <a:t>Paxos</a:t>
            </a:r>
            <a:r>
              <a:rPr lang="en-US" dirty="0"/>
              <a:t> really is the ultimate story!</a:t>
            </a:r>
          </a:p>
          <a:p>
            <a:pPr marL="0" indent="0">
              <a:buNone/>
            </a:pPr>
            <a:endParaRPr lang="en-US" dirty="0"/>
          </a:p>
          <a:p>
            <a:pPr marL="0" indent="0">
              <a:buNone/>
            </a:pPr>
            <a:r>
              <a:rPr lang="en-US" dirty="0"/>
              <a:t>And Derecho is the ultimate version of </a:t>
            </a:r>
            <a:r>
              <a:rPr lang="en-US" dirty="0" err="1"/>
              <a:t>Paxos</a:t>
            </a:r>
            <a:endParaRPr lang="en-US" dirty="0"/>
          </a:p>
          <a:p>
            <a:pPr>
              <a:buFont typeface="Wingdings" panose="05000000000000000000" pitchFamily="2" charset="2"/>
              <a:buChar char="Ø"/>
            </a:pPr>
            <a:r>
              <a:rPr lang="en-US" dirty="0"/>
              <a:t>  It matches the predicted minimal costs for such a protocol.</a:t>
            </a:r>
          </a:p>
        </p:txBody>
      </p:sp>
      <p:sp>
        <p:nvSpPr>
          <p:cNvPr id="4" name="Footer Placeholder 3">
            <a:extLst>
              <a:ext uri="{FF2B5EF4-FFF2-40B4-BE49-F238E27FC236}">
                <a16:creationId xmlns:a16="http://schemas.microsoft.com/office/drawing/2014/main" id="{440A9C6C-D871-418B-982B-F061DE9FDC3A}"/>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93D87A6-FAFE-49E8-A94F-0AE32CBC99A5}"/>
              </a:ext>
            </a:extLst>
          </p:cNvPr>
          <p:cNvSpPr>
            <a:spLocks noGrp="1"/>
          </p:cNvSpPr>
          <p:nvPr>
            <p:ph type="sldNum" sz="quarter" idx="12"/>
          </p:nvPr>
        </p:nvSpPr>
        <p:spPr/>
        <p:txBody>
          <a:bodyPr/>
          <a:lstStyle/>
          <a:p>
            <a:fld id="{3C974458-8A97-4835-BF79-1FB6D7856C21}" type="slidenum">
              <a:rPr lang="en-US" smtClean="0"/>
              <a:t>17</a:t>
            </a:fld>
            <a:endParaRPr lang="en-US"/>
          </a:p>
        </p:txBody>
      </p:sp>
    </p:spTree>
    <p:extLst>
      <p:ext uri="{BB962C8B-B14F-4D97-AF65-F5344CB8AC3E}">
        <p14:creationId xmlns:p14="http://schemas.microsoft.com/office/powerpoint/2010/main" val="3585994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7B55-7B21-4EC1-92AC-EC585DAE9ED9}"/>
              </a:ext>
            </a:extLst>
          </p:cNvPr>
          <p:cNvSpPr>
            <a:spLocks noGrp="1"/>
          </p:cNvSpPr>
          <p:nvPr>
            <p:ph type="title"/>
          </p:nvPr>
        </p:nvSpPr>
        <p:spPr/>
        <p:txBody>
          <a:bodyPr/>
          <a:lstStyle/>
          <a:p>
            <a:r>
              <a:rPr lang="en-US" b="1" dirty="0">
                <a:solidFill>
                  <a:srgbClr val="C00000"/>
                </a:solidFill>
              </a:rPr>
              <a:t>A tug of war!</a:t>
            </a:r>
          </a:p>
        </p:txBody>
      </p:sp>
      <p:sp>
        <p:nvSpPr>
          <p:cNvPr id="19" name="Text Placeholder 18">
            <a:extLst>
              <a:ext uri="{FF2B5EF4-FFF2-40B4-BE49-F238E27FC236}">
                <a16:creationId xmlns:a16="http://schemas.microsoft.com/office/drawing/2014/main" id="{CCE74EA0-750A-4C27-B120-CE9BFDC9CB77}"/>
              </a:ext>
            </a:extLst>
          </p:cNvPr>
          <p:cNvSpPr>
            <a:spLocks noGrp="1"/>
          </p:cNvSpPr>
          <p:nvPr>
            <p:ph type="body" idx="1"/>
          </p:nvPr>
        </p:nvSpPr>
        <p:spPr>
          <a:xfrm>
            <a:off x="637265" y="2222147"/>
            <a:ext cx="4754880" cy="822960"/>
          </a:xfrm>
        </p:spPr>
        <p:txBody>
          <a:bodyPr>
            <a:normAutofit/>
          </a:bodyPr>
          <a:lstStyle/>
          <a:p>
            <a:r>
              <a:rPr lang="en-US" sz="2800" b="1" dirty="0">
                <a:solidFill>
                  <a:srgbClr val="7030A0"/>
                </a:solidFill>
                <a:effectLst>
                  <a:outerShdw blurRad="38100" dist="38100" dir="2700000" algn="tl">
                    <a:srgbClr val="000000">
                      <a:alpha val="43137"/>
                    </a:srgbClr>
                  </a:outerShdw>
                </a:effectLst>
              </a:rPr>
              <a:t>Brewer/CAP: Simplicity!</a:t>
            </a:r>
          </a:p>
        </p:txBody>
      </p:sp>
      <p:sp>
        <p:nvSpPr>
          <p:cNvPr id="20" name="Content Placeholder 19">
            <a:extLst>
              <a:ext uri="{FF2B5EF4-FFF2-40B4-BE49-F238E27FC236}">
                <a16:creationId xmlns:a16="http://schemas.microsoft.com/office/drawing/2014/main" id="{C9280E49-26D6-47CD-9B3C-E18813C2219B}"/>
              </a:ext>
            </a:extLst>
          </p:cNvPr>
          <p:cNvSpPr>
            <a:spLocks noGrp="1"/>
          </p:cNvSpPr>
          <p:nvPr>
            <p:ph sz="half" idx="2"/>
          </p:nvPr>
        </p:nvSpPr>
        <p:spPr>
          <a:xfrm>
            <a:off x="595261" y="3106553"/>
            <a:ext cx="5614066" cy="3341572"/>
          </a:xfrm>
        </p:spPr>
        <p:txBody>
          <a:bodyPr/>
          <a:lstStyle/>
          <a:p>
            <a:r>
              <a:rPr lang="en-US" dirty="0"/>
              <a:t>The key to cloud computing is simplicity.</a:t>
            </a:r>
          </a:p>
          <a:p>
            <a:r>
              <a:rPr lang="en-US" dirty="0"/>
              <a:t>Clouds deal mostly with read-only data.  Failures just reset a node to an initial state</a:t>
            </a:r>
          </a:p>
          <a:p>
            <a:r>
              <a:rPr lang="en-US" dirty="0"/>
              <a:t>CAP promotes simplicity.  Developers don’t </a:t>
            </a:r>
            <a:br>
              <a:rPr lang="en-US" dirty="0"/>
            </a:br>
            <a:r>
              <a:rPr lang="en-US" dirty="0"/>
              <a:t>find it hard; it just forces them to think about what they really need.</a:t>
            </a:r>
          </a:p>
          <a:p>
            <a:r>
              <a:rPr lang="en-US" dirty="0"/>
              <a:t>You rarely </a:t>
            </a:r>
            <a:r>
              <a:rPr lang="en-US" i="1" u="sng" dirty="0"/>
              <a:t>need</a:t>
            </a:r>
            <a:r>
              <a:rPr lang="en-US" dirty="0"/>
              <a:t> consistency at massive scale.</a:t>
            </a:r>
          </a:p>
          <a:p>
            <a:endParaRPr lang="en-US" dirty="0"/>
          </a:p>
        </p:txBody>
      </p:sp>
      <p:sp>
        <p:nvSpPr>
          <p:cNvPr id="21" name="Text Placeholder 20">
            <a:extLst>
              <a:ext uri="{FF2B5EF4-FFF2-40B4-BE49-F238E27FC236}">
                <a16:creationId xmlns:a16="http://schemas.microsoft.com/office/drawing/2014/main" id="{D85131B1-148E-4E97-9027-652966E8055F}"/>
              </a:ext>
            </a:extLst>
          </p:cNvPr>
          <p:cNvSpPr>
            <a:spLocks noGrp="1"/>
          </p:cNvSpPr>
          <p:nvPr>
            <p:ph type="body" sz="quarter" idx="3"/>
          </p:nvPr>
        </p:nvSpPr>
        <p:spPr>
          <a:xfrm>
            <a:off x="6031523" y="2260308"/>
            <a:ext cx="5779477" cy="822960"/>
          </a:xfrm>
        </p:spPr>
        <p:txBody>
          <a:bodyPr>
            <a:normAutofit/>
          </a:bodyPr>
          <a:lstStyle/>
          <a:p>
            <a:r>
              <a:rPr lang="en-US" sz="2800" b="1" dirty="0" err="1">
                <a:solidFill>
                  <a:srgbClr val="7030A0"/>
                </a:solidFill>
                <a:effectLst>
                  <a:outerShdw blurRad="38100" dist="38100" dir="2700000" algn="tl">
                    <a:srgbClr val="000000">
                      <a:alpha val="43137"/>
                    </a:srgbClr>
                  </a:outerShdw>
                </a:effectLst>
              </a:rPr>
              <a:t>Lamport</a:t>
            </a:r>
            <a:r>
              <a:rPr lang="en-US" sz="2800" b="1" dirty="0">
                <a:solidFill>
                  <a:srgbClr val="7030A0"/>
                </a:solidFill>
                <a:effectLst>
                  <a:outerShdw blurRad="38100" dist="38100" dir="2700000" algn="tl">
                    <a:srgbClr val="000000">
                      <a:alpha val="43137"/>
                    </a:srgbClr>
                  </a:outerShdw>
                </a:effectLst>
              </a:rPr>
              <a:t>/</a:t>
            </a:r>
            <a:r>
              <a:rPr lang="en-US" sz="2800" b="1" dirty="0" err="1">
                <a:solidFill>
                  <a:srgbClr val="7030A0"/>
                </a:solidFill>
                <a:effectLst>
                  <a:outerShdw blurRad="38100" dist="38100" dir="2700000" algn="tl">
                    <a:srgbClr val="000000">
                      <a:alpha val="43137"/>
                    </a:srgbClr>
                  </a:outerShdw>
                </a:effectLst>
              </a:rPr>
              <a:t>Paxos</a:t>
            </a:r>
            <a:r>
              <a:rPr lang="en-US" sz="2800" b="1" dirty="0">
                <a:solidFill>
                  <a:srgbClr val="7030A0"/>
                </a:solidFill>
                <a:effectLst>
                  <a:outerShdw blurRad="38100" dist="38100" dir="2700000" algn="tl">
                    <a:srgbClr val="000000">
                      <a:alpha val="43137"/>
                    </a:srgbClr>
                  </a:outerShdw>
                </a:effectLst>
              </a:rPr>
              <a:t>: Consistency!</a:t>
            </a:r>
          </a:p>
        </p:txBody>
      </p:sp>
      <p:sp>
        <p:nvSpPr>
          <p:cNvPr id="22" name="Content Placeholder 21">
            <a:extLst>
              <a:ext uri="{FF2B5EF4-FFF2-40B4-BE49-F238E27FC236}">
                <a16:creationId xmlns:a16="http://schemas.microsoft.com/office/drawing/2014/main" id="{5B0AE081-F81D-40BF-B2DD-9EECE6C17696}"/>
              </a:ext>
            </a:extLst>
          </p:cNvPr>
          <p:cNvSpPr>
            <a:spLocks noGrp="1"/>
          </p:cNvSpPr>
          <p:nvPr>
            <p:ph sz="quarter" idx="4"/>
          </p:nvPr>
        </p:nvSpPr>
        <p:spPr>
          <a:xfrm>
            <a:off x="6031523" y="3048460"/>
            <a:ext cx="6160477" cy="3341572"/>
          </a:xfrm>
        </p:spPr>
        <p:txBody>
          <a:bodyPr/>
          <a:lstStyle/>
          <a:p>
            <a:r>
              <a:rPr lang="en-US" dirty="0"/>
              <a:t>Consistency responds to the need for correctness.  </a:t>
            </a:r>
            <a:br>
              <a:rPr lang="en-US" dirty="0"/>
            </a:br>
            <a:r>
              <a:rPr lang="en-US" dirty="0"/>
              <a:t>A system must not violate requirements imposed on it.</a:t>
            </a:r>
          </a:p>
          <a:p>
            <a:r>
              <a:rPr lang="en-US" dirty="0"/>
              <a:t>CAP just optimizes an easy case: read-only data.</a:t>
            </a:r>
            <a:br>
              <a:rPr lang="en-US" dirty="0"/>
            </a:br>
            <a:r>
              <a:rPr lang="en-US" dirty="0"/>
              <a:t>Even if “most” data is read-only, some is updated.</a:t>
            </a:r>
          </a:p>
          <a:p>
            <a:r>
              <a:rPr lang="en-US" dirty="0"/>
              <a:t>And failures happen, hence the replica set changes.</a:t>
            </a:r>
          </a:p>
          <a:p>
            <a:r>
              <a:rPr lang="en-US" dirty="0"/>
              <a:t>This forces us to solve uniform consensus (fault-tolerant agreement), hence use </a:t>
            </a:r>
            <a:r>
              <a:rPr lang="en-US" dirty="0" err="1"/>
              <a:t>Paxos</a:t>
            </a:r>
            <a:r>
              <a:rPr lang="en-US" dirty="0"/>
              <a:t>.</a:t>
            </a:r>
          </a:p>
          <a:p>
            <a:endParaRPr lang="en-US" dirty="0"/>
          </a:p>
        </p:txBody>
      </p:sp>
      <p:sp>
        <p:nvSpPr>
          <p:cNvPr id="4" name="Footer Placeholder 3">
            <a:extLst>
              <a:ext uri="{FF2B5EF4-FFF2-40B4-BE49-F238E27FC236}">
                <a16:creationId xmlns:a16="http://schemas.microsoft.com/office/drawing/2014/main" id="{B4C0F2E0-A924-4CAC-903A-BE2FD6A36AD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4913DF7D-F8E5-4C90-B807-6A155E67BDF2}"/>
              </a:ext>
            </a:extLst>
          </p:cNvPr>
          <p:cNvSpPr>
            <a:spLocks noGrp="1"/>
          </p:cNvSpPr>
          <p:nvPr>
            <p:ph type="sldNum" sz="quarter" idx="12"/>
          </p:nvPr>
        </p:nvSpPr>
        <p:spPr/>
        <p:txBody>
          <a:bodyPr/>
          <a:lstStyle/>
          <a:p>
            <a:fld id="{3C974458-8A97-4835-BF79-1FB6D7856C21}" type="slidenum">
              <a:rPr lang="en-US" smtClean="0"/>
              <a:t>18</a:t>
            </a:fld>
            <a:endParaRPr lang="en-US"/>
          </a:p>
        </p:txBody>
      </p:sp>
      <p:pic>
        <p:nvPicPr>
          <p:cNvPr id="16" name="Picture 15">
            <a:extLst>
              <a:ext uri="{FF2B5EF4-FFF2-40B4-BE49-F238E27FC236}">
                <a16:creationId xmlns:a16="http://schemas.microsoft.com/office/drawing/2014/main" id="{A654D08B-E470-4D36-A25F-AED7EC0DD90A}"/>
              </a:ext>
            </a:extLst>
          </p:cNvPr>
          <p:cNvPicPr>
            <a:picLocks noChangeAspect="1"/>
          </p:cNvPicPr>
          <p:nvPr/>
        </p:nvPicPr>
        <p:blipFill rotWithShape="1">
          <a:blip r:embed="rId3"/>
          <a:srcRect l="33881"/>
          <a:stretch/>
        </p:blipFill>
        <p:spPr>
          <a:xfrm>
            <a:off x="7793661" y="447899"/>
            <a:ext cx="4130040" cy="1636931"/>
          </a:xfrm>
          <a:prstGeom prst="rect">
            <a:avLst/>
          </a:prstGeom>
        </p:spPr>
      </p:pic>
      <p:pic>
        <p:nvPicPr>
          <p:cNvPr id="3" name="Picture 2"/>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13418" r="7450"/>
          <a:stretch/>
        </p:blipFill>
        <p:spPr>
          <a:xfrm>
            <a:off x="5512526" y="495657"/>
            <a:ext cx="2168434" cy="1541417"/>
          </a:xfrm>
          <a:prstGeom prst="rect">
            <a:avLst/>
          </a:prstGeom>
        </p:spPr>
      </p:pic>
    </p:spTree>
    <p:extLst>
      <p:ext uri="{BB962C8B-B14F-4D97-AF65-F5344CB8AC3E}">
        <p14:creationId xmlns:p14="http://schemas.microsoft.com/office/powerpoint/2010/main" val="4024593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61A3-3D9F-4355-9FD3-1A00E30EF426}"/>
              </a:ext>
            </a:extLst>
          </p:cNvPr>
          <p:cNvSpPr>
            <a:spLocks noGrp="1"/>
          </p:cNvSpPr>
          <p:nvPr>
            <p:ph type="title"/>
          </p:nvPr>
        </p:nvSpPr>
        <p:spPr/>
        <p:txBody>
          <a:bodyPr/>
          <a:lstStyle/>
          <a:p>
            <a:r>
              <a:rPr lang="en-US" dirty="0"/>
              <a:t>Is there a winner?</a:t>
            </a:r>
          </a:p>
        </p:txBody>
      </p:sp>
      <p:sp>
        <p:nvSpPr>
          <p:cNvPr id="5" name="Content Placeholder 4">
            <a:extLst>
              <a:ext uri="{FF2B5EF4-FFF2-40B4-BE49-F238E27FC236}">
                <a16:creationId xmlns:a16="http://schemas.microsoft.com/office/drawing/2014/main" id="{E7041E6B-F7B2-4EBB-9B3B-6B2A63E635C2}"/>
              </a:ext>
            </a:extLst>
          </p:cNvPr>
          <p:cNvSpPr>
            <a:spLocks noGrp="1"/>
          </p:cNvSpPr>
          <p:nvPr>
            <p:ph idx="1"/>
          </p:nvPr>
        </p:nvSpPr>
        <p:spPr/>
        <p:txBody>
          <a:bodyPr>
            <a:normAutofit/>
          </a:bodyPr>
          <a:lstStyle/>
          <a:p>
            <a:r>
              <a:rPr lang="en-US" dirty="0"/>
              <a:t>Correctness always wins!  </a:t>
            </a:r>
          </a:p>
          <a:p>
            <a:endParaRPr lang="en-US" dirty="0"/>
          </a:p>
          <a:p>
            <a:r>
              <a:rPr lang="en-US" dirty="0"/>
              <a:t>Eric is right when he suggests that with read-only data, we can optimize to gain scalability by leveraging this property.</a:t>
            </a:r>
          </a:p>
          <a:p>
            <a:r>
              <a:rPr lang="en-US" dirty="0"/>
              <a:t>But when data does change, and in some applications this is inevitable… we’ll need either </a:t>
            </a:r>
            <a:r>
              <a:rPr lang="en-US" dirty="0" err="1"/>
              <a:t>Paxos</a:t>
            </a:r>
            <a:r>
              <a:rPr lang="en-US" dirty="0"/>
              <a:t>, or a transactional layer.</a:t>
            </a:r>
          </a:p>
          <a:p>
            <a:r>
              <a:rPr lang="en-US" dirty="0"/>
              <a:t>But this reveals a second tradeoff, and a second tug of war!</a:t>
            </a:r>
          </a:p>
        </p:txBody>
      </p:sp>
      <p:sp>
        <p:nvSpPr>
          <p:cNvPr id="3" name="Footer Placeholder 2">
            <a:extLst>
              <a:ext uri="{FF2B5EF4-FFF2-40B4-BE49-F238E27FC236}">
                <a16:creationId xmlns:a16="http://schemas.microsoft.com/office/drawing/2014/main" id="{334062F9-D816-4C99-8F6F-CCEDC8512985}"/>
              </a:ext>
            </a:extLst>
          </p:cNvPr>
          <p:cNvSpPr>
            <a:spLocks noGrp="1"/>
          </p:cNvSpPr>
          <p:nvPr>
            <p:ph type="ftr" sz="quarter" idx="11"/>
          </p:nvPr>
        </p:nvSpPr>
        <p:spPr/>
        <p:txBody>
          <a:bodyPr/>
          <a:lstStyle/>
          <a:p>
            <a:r>
              <a:rPr lang="en-US"/>
              <a:t>http://www.cs.cornell.edu/courses/cs5412/2018sp</a:t>
            </a:r>
          </a:p>
        </p:txBody>
      </p:sp>
      <p:sp>
        <p:nvSpPr>
          <p:cNvPr id="4" name="Slide Number Placeholder 3">
            <a:extLst>
              <a:ext uri="{FF2B5EF4-FFF2-40B4-BE49-F238E27FC236}">
                <a16:creationId xmlns:a16="http://schemas.microsoft.com/office/drawing/2014/main" id="{AFDCD712-DC43-466E-93B1-8BFC251B53C0}"/>
              </a:ext>
            </a:extLst>
          </p:cNvPr>
          <p:cNvSpPr>
            <a:spLocks noGrp="1"/>
          </p:cNvSpPr>
          <p:nvPr>
            <p:ph type="sldNum" sz="quarter" idx="12"/>
          </p:nvPr>
        </p:nvSpPr>
        <p:spPr/>
        <p:txBody>
          <a:bodyPr/>
          <a:lstStyle/>
          <a:p>
            <a:fld id="{3C974458-8A97-4835-BF79-1FB6D7856C21}" type="slidenum">
              <a:rPr lang="en-US" smtClean="0"/>
              <a:t>19</a:t>
            </a:fld>
            <a:endParaRPr lang="en-US"/>
          </a:p>
        </p:txBody>
      </p:sp>
    </p:spTree>
    <p:extLst>
      <p:ext uri="{BB962C8B-B14F-4D97-AF65-F5344CB8AC3E}">
        <p14:creationId xmlns:p14="http://schemas.microsoft.com/office/powerpoint/2010/main" val="105363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EE3E-0C98-41E0-8959-F62DCACD73F8}"/>
              </a:ext>
            </a:extLst>
          </p:cNvPr>
          <p:cNvSpPr>
            <a:spLocks noGrp="1"/>
          </p:cNvSpPr>
          <p:nvPr>
            <p:ph type="title"/>
          </p:nvPr>
        </p:nvSpPr>
        <p:spPr/>
        <p:txBody>
          <a:bodyPr/>
          <a:lstStyle/>
          <a:p>
            <a:r>
              <a:rPr lang="en-US" dirty="0"/>
              <a:t>Today’s lecture will be short</a:t>
            </a:r>
          </a:p>
        </p:txBody>
      </p:sp>
      <p:sp>
        <p:nvSpPr>
          <p:cNvPr id="3" name="Content Placeholder 2">
            <a:extLst>
              <a:ext uri="{FF2B5EF4-FFF2-40B4-BE49-F238E27FC236}">
                <a16:creationId xmlns:a16="http://schemas.microsoft.com/office/drawing/2014/main" id="{B19C5A60-DA7C-446A-9BC6-D16FBA200EAB}"/>
              </a:ext>
            </a:extLst>
          </p:cNvPr>
          <p:cNvSpPr>
            <a:spLocks noGrp="1"/>
          </p:cNvSpPr>
          <p:nvPr>
            <p:ph idx="1"/>
          </p:nvPr>
        </p:nvSpPr>
        <p:spPr/>
        <p:txBody>
          <a:bodyPr/>
          <a:lstStyle/>
          <a:p>
            <a:r>
              <a:rPr lang="en-US" dirty="0"/>
              <a:t>We’ll spend 30-45 minutes on CAP versus consistency.</a:t>
            </a:r>
          </a:p>
          <a:p>
            <a:endParaRPr lang="en-US" dirty="0"/>
          </a:p>
          <a:p>
            <a:r>
              <a:rPr lang="en-US" dirty="0"/>
              <a:t>Then remainder of the class will deal with any questions you may have about material from lectures 1-15, before the prelim becomes available.</a:t>
            </a:r>
          </a:p>
        </p:txBody>
      </p:sp>
      <p:sp>
        <p:nvSpPr>
          <p:cNvPr id="4" name="Footer Placeholder 3">
            <a:extLst>
              <a:ext uri="{FF2B5EF4-FFF2-40B4-BE49-F238E27FC236}">
                <a16:creationId xmlns:a16="http://schemas.microsoft.com/office/drawing/2014/main" id="{FBD3592B-66C9-4DF2-B4AB-0FCEF74CF17C}"/>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BE87EF1-0FC1-4095-9872-A0517CED2223}"/>
              </a:ext>
            </a:extLst>
          </p:cNvPr>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331684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1DEE1-EC5B-449B-B29B-03A5D49FABDF}"/>
              </a:ext>
            </a:extLst>
          </p:cNvPr>
          <p:cNvSpPr>
            <a:spLocks noGrp="1"/>
          </p:cNvSpPr>
          <p:nvPr>
            <p:ph type="title"/>
          </p:nvPr>
        </p:nvSpPr>
        <p:spPr/>
        <p:txBody>
          <a:bodyPr/>
          <a:lstStyle/>
          <a:p>
            <a:r>
              <a:rPr lang="en-US" dirty="0"/>
              <a:t>Complexity is our enemy</a:t>
            </a:r>
          </a:p>
        </p:txBody>
      </p:sp>
      <p:sp>
        <p:nvSpPr>
          <p:cNvPr id="3" name="Content Placeholder 2">
            <a:extLst>
              <a:ext uri="{FF2B5EF4-FFF2-40B4-BE49-F238E27FC236}">
                <a16:creationId xmlns:a16="http://schemas.microsoft.com/office/drawing/2014/main" id="{DED7D3BC-B514-4EBB-BC1A-5BE5091E2015}"/>
              </a:ext>
            </a:extLst>
          </p:cNvPr>
          <p:cNvSpPr>
            <a:spLocks noGrp="1"/>
          </p:cNvSpPr>
          <p:nvPr>
            <p:ph idx="1"/>
          </p:nvPr>
        </p:nvSpPr>
        <p:spPr/>
        <p:txBody>
          <a:bodyPr/>
          <a:lstStyle/>
          <a:p>
            <a:r>
              <a:rPr lang="en-US" dirty="0"/>
              <a:t>Even very simple mechanisms can interact in extremely complex ways</a:t>
            </a:r>
          </a:p>
          <a:p>
            <a:r>
              <a:rPr lang="en-US" dirty="0"/>
              <a:t>It is easy to say “find the critical path and optimize it.”  At cloud scale, finding the critical path becomes very hard, in itself.</a:t>
            </a:r>
          </a:p>
          <a:p>
            <a:r>
              <a:rPr lang="en-US" dirty="0"/>
              <a:t>Even with CAP, we end up with strange performance puzzles, including problems as severe as multicast storms and datacenter-scale deadlocks.</a:t>
            </a:r>
          </a:p>
          <a:p>
            <a:r>
              <a:rPr lang="en-US" dirty="0"/>
              <a:t>With complex mechanisms, like Derecho, we take on a complex management challenge, and this won’t reduce that complexity.</a:t>
            </a:r>
          </a:p>
        </p:txBody>
      </p:sp>
      <p:sp>
        <p:nvSpPr>
          <p:cNvPr id="4" name="Footer Placeholder 3">
            <a:extLst>
              <a:ext uri="{FF2B5EF4-FFF2-40B4-BE49-F238E27FC236}">
                <a16:creationId xmlns:a16="http://schemas.microsoft.com/office/drawing/2014/main" id="{AEB4579B-6112-4D99-921A-FEA01024C07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9EF31C2-42AC-4F8F-A270-D0CA7EC712C4}"/>
              </a:ext>
            </a:extLst>
          </p:cNvPr>
          <p:cNvSpPr>
            <a:spLocks noGrp="1"/>
          </p:cNvSpPr>
          <p:nvPr>
            <p:ph type="sldNum" sz="quarter" idx="12"/>
          </p:nvPr>
        </p:nvSpPr>
        <p:spPr/>
        <p:txBody>
          <a:bodyPr/>
          <a:lstStyle/>
          <a:p>
            <a:fld id="{3C974458-8A97-4835-BF79-1FB6D7856C21}" type="slidenum">
              <a:rPr lang="en-US" smtClean="0"/>
              <a:t>20</a:t>
            </a:fld>
            <a:endParaRPr lang="en-US"/>
          </a:p>
        </p:txBody>
      </p:sp>
    </p:spTree>
    <p:extLst>
      <p:ext uri="{BB962C8B-B14F-4D97-AF65-F5344CB8AC3E}">
        <p14:creationId xmlns:p14="http://schemas.microsoft.com/office/powerpoint/2010/main" val="397408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5503-5648-4107-AE4D-F1FAC4C684C0}"/>
              </a:ext>
            </a:extLst>
          </p:cNvPr>
          <p:cNvSpPr>
            <a:spLocks noGrp="1"/>
          </p:cNvSpPr>
          <p:nvPr>
            <p:ph type="title"/>
          </p:nvPr>
        </p:nvSpPr>
        <p:spPr/>
        <p:txBody>
          <a:bodyPr/>
          <a:lstStyle/>
          <a:p>
            <a:r>
              <a:rPr lang="en-US" dirty="0"/>
              <a:t>Is simplicity attainable at cloud scale?</a:t>
            </a:r>
          </a:p>
        </p:txBody>
      </p:sp>
      <p:sp>
        <p:nvSpPr>
          <p:cNvPr id="3" name="Content Placeholder 2">
            <a:extLst>
              <a:ext uri="{FF2B5EF4-FFF2-40B4-BE49-F238E27FC236}">
                <a16:creationId xmlns:a16="http://schemas.microsoft.com/office/drawing/2014/main" id="{7DD02725-2B54-41A7-B0D8-2EB1168262FF}"/>
              </a:ext>
            </a:extLst>
          </p:cNvPr>
          <p:cNvSpPr>
            <a:spLocks noGrp="1"/>
          </p:cNvSpPr>
          <p:nvPr>
            <p:ph idx="1"/>
          </p:nvPr>
        </p:nvSpPr>
        <p:spPr>
          <a:xfrm>
            <a:off x="835269" y="2286000"/>
            <a:ext cx="10975731" cy="4023360"/>
          </a:xfrm>
        </p:spPr>
        <p:txBody>
          <a:bodyPr>
            <a:normAutofit/>
          </a:bodyPr>
          <a:lstStyle/>
          <a:p>
            <a:r>
              <a:rPr lang="en-US" dirty="0"/>
              <a:t>Everyone says “keep it simple…”</a:t>
            </a:r>
          </a:p>
          <a:p>
            <a:endParaRPr lang="en-US" dirty="0"/>
          </a:p>
          <a:p>
            <a:r>
              <a:rPr lang="en-US" dirty="0"/>
              <a:t>But clouds just aren’t simple.</a:t>
            </a:r>
          </a:p>
          <a:p>
            <a:endParaRPr lang="en-US" dirty="0"/>
          </a:p>
          <a:p>
            <a:r>
              <a:rPr lang="en-US" dirty="0"/>
              <a:t>At best, we have a platform layer that</a:t>
            </a:r>
            <a:br>
              <a:rPr lang="en-US" dirty="0"/>
            </a:br>
            <a:r>
              <a:rPr lang="en-US" dirty="0"/>
              <a:t>creates the </a:t>
            </a:r>
            <a:r>
              <a:rPr lang="en-US" i="1" u="sng" dirty="0"/>
              <a:t>illusion of simplicity</a:t>
            </a:r>
            <a:r>
              <a:rPr lang="en-US" dirty="0"/>
              <a:t>, but </a:t>
            </a:r>
            <a:br>
              <a:rPr lang="en-US" dirty="0"/>
            </a:br>
            <a:r>
              <a:rPr lang="en-US" dirty="0"/>
              <a:t>encapsulates inevitable complexity!</a:t>
            </a:r>
          </a:p>
        </p:txBody>
      </p:sp>
      <p:sp>
        <p:nvSpPr>
          <p:cNvPr id="4" name="Footer Placeholder 3">
            <a:extLst>
              <a:ext uri="{FF2B5EF4-FFF2-40B4-BE49-F238E27FC236}">
                <a16:creationId xmlns:a16="http://schemas.microsoft.com/office/drawing/2014/main" id="{5272F799-4B7E-4533-AC8F-F820EB614EF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233B243-EEC4-42D2-928E-5196B9788CB0}"/>
              </a:ext>
            </a:extLst>
          </p:cNvPr>
          <p:cNvSpPr>
            <a:spLocks noGrp="1"/>
          </p:cNvSpPr>
          <p:nvPr>
            <p:ph type="sldNum" sz="quarter" idx="12"/>
          </p:nvPr>
        </p:nvSpPr>
        <p:spPr/>
        <p:txBody>
          <a:bodyPr/>
          <a:lstStyle/>
          <a:p>
            <a:fld id="{3C974458-8A97-4835-BF79-1FB6D7856C21}" type="slidenum">
              <a:rPr lang="en-US" smtClean="0"/>
              <a:t>21</a:t>
            </a:fld>
            <a:endParaRPr lang="en-US"/>
          </a:p>
        </p:txBody>
      </p:sp>
      <p:sp>
        <p:nvSpPr>
          <p:cNvPr id="6" name="Scroll: Vertical 5">
            <a:extLst>
              <a:ext uri="{FF2B5EF4-FFF2-40B4-BE49-F238E27FC236}">
                <a16:creationId xmlns:a16="http://schemas.microsoft.com/office/drawing/2014/main" id="{63FD9951-F3F7-42C7-9F45-997E1FBE07B0}"/>
              </a:ext>
            </a:extLst>
          </p:cNvPr>
          <p:cNvSpPr/>
          <p:nvPr/>
        </p:nvSpPr>
        <p:spPr>
          <a:xfrm>
            <a:off x="7071086" y="2022230"/>
            <a:ext cx="4888522" cy="4132385"/>
          </a:xfrm>
          <a:prstGeom prst="verticalScroll">
            <a:avLst/>
          </a:prstGeom>
          <a:solidFill>
            <a:srgbClr val="E2B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a:p>
          <a:p>
            <a:pPr algn="ctr"/>
            <a:endParaRPr lang="en-US" i="1" dirty="0"/>
          </a:p>
          <a:p>
            <a:pPr algn="ctr"/>
            <a:endParaRPr lang="en-US" b="1" i="1" dirty="0">
              <a:solidFill>
                <a:srgbClr val="7030A0"/>
              </a:solidFill>
            </a:endParaRPr>
          </a:p>
          <a:p>
            <a:pPr algn="ctr"/>
            <a:endParaRPr lang="en-US" b="1" i="1" dirty="0">
              <a:solidFill>
                <a:srgbClr val="7030A0"/>
              </a:solidFill>
            </a:endParaRPr>
          </a:p>
          <a:p>
            <a:pPr algn="ctr"/>
            <a:endParaRPr lang="en-US" b="1" i="1" dirty="0">
              <a:solidFill>
                <a:srgbClr val="7030A0"/>
              </a:solidFill>
            </a:endParaRPr>
          </a:p>
          <a:p>
            <a:pPr algn="ctr"/>
            <a:r>
              <a:rPr lang="en-US" b="1" i="1" dirty="0">
                <a:solidFill>
                  <a:srgbClr val="7030A0"/>
                </a:solidFill>
              </a:rPr>
              <a:t>I've looked at clouds from both sides now</a:t>
            </a:r>
            <a:br>
              <a:rPr lang="en-US" b="1" i="1" dirty="0">
                <a:solidFill>
                  <a:srgbClr val="7030A0"/>
                </a:solidFill>
              </a:rPr>
            </a:br>
            <a:r>
              <a:rPr lang="en-US" b="1" i="1" dirty="0">
                <a:solidFill>
                  <a:srgbClr val="7030A0"/>
                </a:solidFill>
              </a:rPr>
              <a:t>From up and down and still somehow</a:t>
            </a:r>
            <a:br>
              <a:rPr lang="en-US" b="1" i="1" dirty="0">
                <a:solidFill>
                  <a:srgbClr val="7030A0"/>
                </a:solidFill>
              </a:rPr>
            </a:br>
            <a:r>
              <a:rPr lang="en-US" b="1" i="1" dirty="0">
                <a:solidFill>
                  <a:srgbClr val="7030A0"/>
                </a:solidFill>
              </a:rPr>
              <a:t>It's cloud's illusions I recall</a:t>
            </a:r>
            <a:br>
              <a:rPr lang="en-US" b="1" i="1" dirty="0">
                <a:solidFill>
                  <a:srgbClr val="7030A0"/>
                </a:solidFill>
              </a:rPr>
            </a:br>
            <a:r>
              <a:rPr lang="en-US" b="1" i="1" dirty="0">
                <a:solidFill>
                  <a:srgbClr val="7030A0"/>
                </a:solidFill>
              </a:rPr>
              <a:t>I really don't know clouds at all</a:t>
            </a:r>
          </a:p>
          <a:p>
            <a:pPr algn="r"/>
            <a:r>
              <a:rPr lang="en-US" b="1" i="1" dirty="0">
                <a:solidFill>
                  <a:srgbClr val="7030A0"/>
                </a:solidFill>
              </a:rPr>
              <a:t/>
            </a:r>
            <a:br>
              <a:rPr lang="en-US" b="1" i="1" dirty="0">
                <a:solidFill>
                  <a:srgbClr val="7030A0"/>
                </a:solidFill>
              </a:rPr>
            </a:br>
            <a:r>
              <a:rPr lang="en-US" b="1" i="1" dirty="0">
                <a:solidFill>
                  <a:srgbClr val="7030A0"/>
                </a:solidFill>
              </a:rPr>
              <a:t>Joni Mitchell (1969)</a:t>
            </a:r>
          </a:p>
        </p:txBody>
      </p:sp>
      <p:pic>
        <p:nvPicPr>
          <p:cNvPr id="7" name="Picture 6">
            <a:extLst>
              <a:ext uri="{FF2B5EF4-FFF2-40B4-BE49-F238E27FC236}">
                <a16:creationId xmlns:a16="http://schemas.microsoft.com/office/drawing/2014/main" id="{AA2A1BB7-0195-4E98-92D4-C3BFE34C9B39}"/>
              </a:ext>
            </a:extLst>
          </p:cNvPr>
          <p:cNvPicPr>
            <a:picLocks noChangeAspect="1"/>
          </p:cNvPicPr>
          <p:nvPr/>
        </p:nvPicPr>
        <p:blipFill>
          <a:blip r:embed="rId3"/>
          <a:stretch>
            <a:fillRect/>
          </a:stretch>
        </p:blipFill>
        <p:spPr>
          <a:xfrm>
            <a:off x="7706528" y="2553907"/>
            <a:ext cx="3617638" cy="1253637"/>
          </a:xfrm>
          <a:prstGeom prst="rect">
            <a:avLst/>
          </a:prstGeom>
        </p:spPr>
      </p:pic>
    </p:spTree>
    <p:extLst>
      <p:ext uri="{BB962C8B-B14F-4D97-AF65-F5344CB8AC3E}">
        <p14:creationId xmlns:p14="http://schemas.microsoft.com/office/powerpoint/2010/main" val="494139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1024128" y="2286000"/>
            <a:ext cx="10786872" cy="4459024"/>
          </a:xfrm>
        </p:spPr>
        <p:txBody>
          <a:bodyPr>
            <a:normAutofit/>
          </a:bodyPr>
          <a:lstStyle/>
          <a:p>
            <a:r>
              <a:rPr lang="en-US" dirty="0"/>
              <a:t>Even the simplest technologies get complex when we scale them up and deploy them with other technologies.  Interference is common.</a:t>
            </a:r>
          </a:p>
          <a:p>
            <a:r>
              <a:rPr lang="en-US" dirty="0"/>
              <a:t>At cloud-scale, we are forced to deal with complex puzzles.  Even identifying the performance-limiting component or critical path is hard!</a:t>
            </a:r>
          </a:p>
          <a:p>
            <a:r>
              <a:rPr lang="en-US" dirty="0"/>
              <a:t>Second-tier systems often need complex consistency mechanisms, but they frequently can hide these from developers who use the resulting services.</a:t>
            </a:r>
            <a:br>
              <a:rPr lang="en-US" dirty="0"/>
            </a:br>
            <a:endParaRPr lang="en-US" dirty="0"/>
          </a:p>
          <a:p>
            <a:r>
              <a:rPr lang="en-US" b="1" i="1" dirty="0"/>
              <a:t>                       </a:t>
            </a:r>
            <a:r>
              <a:rPr lang="en-US" b="1" dirty="0"/>
              <a:t>“Everything should be made as </a:t>
            </a:r>
            <a:br>
              <a:rPr lang="en-US" b="1" dirty="0"/>
            </a:br>
            <a:r>
              <a:rPr lang="en-US" b="1" dirty="0"/>
              <a:t>                       simple as possible, but no simpler.”</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22</a:t>
            </a:fld>
            <a:endParaRPr lang="en-US"/>
          </a:p>
        </p:txBody>
      </p:sp>
      <p:pic>
        <p:nvPicPr>
          <p:cNvPr id="6" name="Picture 5"/>
          <p:cNvPicPr>
            <a:picLocks noChangeAspect="1"/>
          </p:cNvPicPr>
          <p:nvPr/>
        </p:nvPicPr>
        <p:blipFill>
          <a:blip r:embed="rId3"/>
          <a:stretch>
            <a:fillRect/>
          </a:stretch>
        </p:blipFill>
        <p:spPr>
          <a:xfrm>
            <a:off x="2001978" y="5501399"/>
            <a:ext cx="1025762" cy="1025762"/>
          </a:xfrm>
          <a:prstGeom prst="rect">
            <a:avLst/>
          </a:prstGeom>
        </p:spPr>
      </p:pic>
    </p:spTree>
    <p:extLst>
      <p:ext uri="{BB962C8B-B14F-4D97-AF65-F5344CB8AC3E}">
        <p14:creationId xmlns:p14="http://schemas.microsoft.com/office/powerpoint/2010/main" val="1392741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D621-4CFF-44A4-9928-1C3FA9D7AB7B}"/>
              </a:ext>
            </a:extLst>
          </p:cNvPr>
          <p:cNvSpPr>
            <a:spLocks noGrp="1"/>
          </p:cNvSpPr>
          <p:nvPr>
            <p:ph type="title"/>
          </p:nvPr>
        </p:nvSpPr>
        <p:spPr/>
        <p:txBody>
          <a:bodyPr/>
          <a:lstStyle/>
          <a:p>
            <a:r>
              <a:rPr lang="en-US" dirty="0"/>
              <a:t>Some rules of thumb we’ve learned</a:t>
            </a:r>
          </a:p>
        </p:txBody>
      </p:sp>
      <p:sp>
        <p:nvSpPr>
          <p:cNvPr id="3" name="Content Placeholder 2">
            <a:extLst>
              <a:ext uri="{FF2B5EF4-FFF2-40B4-BE49-F238E27FC236}">
                <a16:creationId xmlns:a16="http://schemas.microsoft.com/office/drawing/2014/main" id="{AD9ED6DB-D1E6-4D2A-88B1-2E8015677E66}"/>
              </a:ext>
            </a:extLst>
          </p:cNvPr>
          <p:cNvSpPr>
            <a:spLocks noGrp="1"/>
          </p:cNvSpPr>
          <p:nvPr>
            <p:ph idx="1"/>
          </p:nvPr>
        </p:nvSpPr>
        <p:spPr/>
        <p:txBody>
          <a:bodyPr>
            <a:normAutofit lnSpcReduction="10000"/>
          </a:bodyPr>
          <a:lstStyle/>
          <a:p>
            <a:r>
              <a:rPr lang="en-US" dirty="0"/>
              <a:t>The key to the cloud is linear scalability: with more customers, throw more machines at them!  Automate the three-R’s: reboot, reimage, replace.</a:t>
            </a:r>
          </a:p>
          <a:p>
            <a:r>
              <a:rPr lang="en-US" dirty="0"/>
              <a:t>For steady performance and responsiveness “no matter what”, edge servers should respond using cached data even if it might be stale (CAP).</a:t>
            </a:r>
          </a:p>
          <a:p>
            <a:r>
              <a:rPr lang="en-US" dirty="0"/>
              <a:t>Massive parallelism via tier-2 </a:t>
            </a:r>
            <a:r>
              <a:rPr lang="en-US" dirty="0">
                <a:sym typeface="Symbol" panose="05050102010706020507" pitchFamily="18" charset="2"/>
              </a:rPr>
              <a:t>-Services offers further gains in speed.</a:t>
            </a:r>
            <a:endParaRPr lang="en-US" dirty="0"/>
          </a:p>
          <a:p>
            <a:r>
              <a:rPr lang="en-US" dirty="0"/>
              <a:t>The pipeline to the back-end is deep and slow.  Batching is key here.</a:t>
            </a:r>
          </a:p>
          <a:p>
            <a:r>
              <a:rPr lang="en-US" dirty="0"/>
              <a:t>Optimize the performance-critical path by making it simple, clean.</a:t>
            </a:r>
          </a:p>
          <a:p>
            <a:r>
              <a:rPr lang="en-US" dirty="0"/>
              <a:t>Leverage modern hardware features, such as SSD storage [and RDMA]</a:t>
            </a:r>
          </a:p>
          <a:p>
            <a:endParaRPr lang="en-US" dirty="0"/>
          </a:p>
        </p:txBody>
      </p:sp>
      <p:sp>
        <p:nvSpPr>
          <p:cNvPr id="4" name="Footer Placeholder 3">
            <a:extLst>
              <a:ext uri="{FF2B5EF4-FFF2-40B4-BE49-F238E27FC236}">
                <a16:creationId xmlns:a16="http://schemas.microsoft.com/office/drawing/2014/main" id="{8218CD02-FA21-45EC-8FF2-8E2C7DD0B07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6633912-AA96-47D9-B203-B3C5C4807D88}"/>
              </a:ext>
            </a:extLst>
          </p:cNvPr>
          <p:cNvSpPr>
            <a:spLocks noGrp="1"/>
          </p:cNvSpPr>
          <p:nvPr>
            <p:ph type="sldNum" sz="quarter" idx="12"/>
          </p:nvPr>
        </p:nvSpPr>
        <p:spPr/>
        <p:txBody>
          <a:bodyPr/>
          <a:lstStyle/>
          <a:p>
            <a:fld id="{3C974458-8A97-4835-BF79-1FB6D7856C21}" type="slidenum">
              <a:rPr lang="en-US" smtClean="0"/>
              <a:t>3</a:t>
            </a:fld>
            <a:endParaRPr lang="en-US"/>
          </a:p>
        </p:txBody>
      </p:sp>
      <p:pic>
        <p:nvPicPr>
          <p:cNvPr id="6" name="Picture 5">
            <a:extLst>
              <a:ext uri="{FF2B5EF4-FFF2-40B4-BE49-F238E27FC236}">
                <a16:creationId xmlns:a16="http://schemas.microsoft.com/office/drawing/2014/main" id="{1BA6AE6D-62FD-4311-84C1-60941E179AFA}"/>
              </a:ext>
            </a:extLst>
          </p:cNvPr>
          <p:cNvPicPr>
            <a:picLocks noChangeAspect="1"/>
          </p:cNvPicPr>
          <p:nvPr/>
        </p:nvPicPr>
        <p:blipFill>
          <a:blip r:embed="rId3"/>
          <a:stretch>
            <a:fillRect/>
          </a:stretch>
        </p:blipFill>
        <p:spPr>
          <a:xfrm>
            <a:off x="10744391" y="285533"/>
            <a:ext cx="1265184" cy="1799299"/>
          </a:xfrm>
          <a:prstGeom prst="rect">
            <a:avLst/>
          </a:prstGeom>
        </p:spPr>
      </p:pic>
    </p:spTree>
    <p:extLst>
      <p:ext uri="{BB962C8B-B14F-4D97-AF65-F5344CB8AC3E}">
        <p14:creationId xmlns:p14="http://schemas.microsoft.com/office/powerpoint/2010/main" val="312402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D621-4CFF-44A4-9928-1C3FA9D7AB7B}"/>
              </a:ext>
            </a:extLst>
          </p:cNvPr>
          <p:cNvSpPr>
            <a:spLocks noGrp="1"/>
          </p:cNvSpPr>
          <p:nvPr>
            <p:ph type="title"/>
          </p:nvPr>
        </p:nvSpPr>
        <p:spPr/>
        <p:txBody>
          <a:bodyPr/>
          <a:lstStyle/>
          <a:p>
            <a:r>
              <a:rPr lang="en-US" dirty="0"/>
              <a:t>Some rules of thumb we’ve learned</a:t>
            </a:r>
          </a:p>
        </p:txBody>
      </p:sp>
      <p:sp>
        <p:nvSpPr>
          <p:cNvPr id="3" name="Content Placeholder 2">
            <a:extLst>
              <a:ext uri="{FF2B5EF4-FFF2-40B4-BE49-F238E27FC236}">
                <a16:creationId xmlns:a16="http://schemas.microsoft.com/office/drawing/2014/main" id="{AD9ED6DB-D1E6-4D2A-88B1-2E8015677E66}"/>
              </a:ext>
            </a:extLst>
          </p:cNvPr>
          <p:cNvSpPr>
            <a:spLocks noGrp="1"/>
          </p:cNvSpPr>
          <p:nvPr>
            <p:ph idx="1"/>
          </p:nvPr>
        </p:nvSpPr>
        <p:spPr/>
        <p:txBody>
          <a:bodyPr>
            <a:normAutofit/>
          </a:bodyPr>
          <a:lstStyle/>
          <a:p>
            <a:r>
              <a:rPr lang="en-US" dirty="0"/>
              <a:t>Once you accept CAP, an easy way to deal with an unresponsive server is to just reissue the request to some other server.</a:t>
            </a:r>
          </a:p>
          <a:p>
            <a:pPr marL="0" indent="0">
              <a:buNone/>
            </a:pPr>
            <a:r>
              <a:rPr lang="en-US" dirty="0"/>
              <a:t>This leads to the concept of a simple message queuing service, which is popular as a way to mediate between the first tier and second tier</a:t>
            </a:r>
          </a:p>
          <a:p>
            <a:pPr marL="0" indent="0">
              <a:buNone/>
            </a:pPr>
            <a:r>
              <a:rPr lang="en-US" dirty="0"/>
              <a:t>“Locking, transactions, other forms of consistency are expensive.”</a:t>
            </a:r>
          </a:p>
          <a:p>
            <a:pPr>
              <a:buFont typeface="Wingdings" panose="05000000000000000000" pitchFamily="2" charset="2"/>
              <a:buChar char="Ø"/>
            </a:pPr>
            <a:r>
              <a:rPr lang="en-US" dirty="0"/>
              <a:t>  Why is this in quotes?</a:t>
            </a:r>
          </a:p>
          <a:p>
            <a:pPr>
              <a:buFont typeface="Wingdings" panose="05000000000000000000" pitchFamily="2" charset="2"/>
              <a:buChar char="Ø"/>
            </a:pPr>
            <a:r>
              <a:rPr lang="en-US" dirty="0"/>
              <a:t>  … because it may not be correct!</a:t>
            </a:r>
          </a:p>
          <a:p>
            <a:endParaRPr lang="en-US" dirty="0"/>
          </a:p>
        </p:txBody>
      </p:sp>
      <p:sp>
        <p:nvSpPr>
          <p:cNvPr id="4" name="Footer Placeholder 3">
            <a:extLst>
              <a:ext uri="{FF2B5EF4-FFF2-40B4-BE49-F238E27FC236}">
                <a16:creationId xmlns:a16="http://schemas.microsoft.com/office/drawing/2014/main" id="{8218CD02-FA21-45EC-8FF2-8E2C7DD0B07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6633912-AA96-47D9-B203-B3C5C4807D88}"/>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0011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4442C-AEC4-40CA-A2BA-4909CE392AC7}"/>
              </a:ext>
            </a:extLst>
          </p:cNvPr>
          <p:cNvSpPr>
            <a:spLocks noGrp="1"/>
          </p:cNvSpPr>
          <p:nvPr>
            <p:ph type="title"/>
          </p:nvPr>
        </p:nvSpPr>
        <p:spPr/>
        <p:txBody>
          <a:bodyPr/>
          <a:lstStyle/>
          <a:p>
            <a:r>
              <a:rPr lang="en-US" dirty="0" err="1"/>
              <a:t>Sharding</a:t>
            </a:r>
            <a:r>
              <a:rPr lang="en-US" dirty="0"/>
              <a:t> is the answer!</a:t>
            </a:r>
          </a:p>
        </p:txBody>
      </p:sp>
      <p:sp>
        <p:nvSpPr>
          <p:cNvPr id="3" name="Content Placeholder 2">
            <a:extLst>
              <a:ext uri="{FF2B5EF4-FFF2-40B4-BE49-F238E27FC236}">
                <a16:creationId xmlns:a16="http://schemas.microsoft.com/office/drawing/2014/main" id="{216A208D-EDEC-4171-8B26-A531704BFD3C}"/>
              </a:ext>
            </a:extLst>
          </p:cNvPr>
          <p:cNvSpPr>
            <a:spLocks noGrp="1"/>
          </p:cNvSpPr>
          <p:nvPr>
            <p:ph idx="1"/>
          </p:nvPr>
        </p:nvSpPr>
        <p:spPr>
          <a:xfrm>
            <a:off x="852055" y="1953491"/>
            <a:ext cx="10958945" cy="4355869"/>
          </a:xfrm>
        </p:spPr>
        <p:txBody>
          <a:bodyPr/>
          <a:lstStyle/>
          <a:p>
            <a:r>
              <a:rPr lang="en-US" dirty="0"/>
              <a:t>Twice we touched on Jim Gray’s paper about scalability.</a:t>
            </a:r>
          </a:p>
          <a:p>
            <a:endParaRPr lang="en-US" dirty="0"/>
          </a:p>
          <a:p>
            <a:r>
              <a:rPr lang="en-US" dirty="0"/>
              <a:t>The key takeaway was that the database (SQL) style of system hits a maximum capacity and you can’t speed it up by adding more machines.</a:t>
            </a:r>
          </a:p>
          <a:p>
            <a:pPr>
              <a:buFont typeface="Wingdings" panose="05000000000000000000" pitchFamily="2" charset="2"/>
              <a:buChar char="Ø"/>
            </a:pPr>
            <a:r>
              <a:rPr lang="en-US" dirty="0"/>
              <a:t>  As passive backups, extra machines won’t be a problem</a:t>
            </a:r>
          </a:p>
          <a:p>
            <a:pPr>
              <a:buFont typeface="Wingdings" panose="05000000000000000000" pitchFamily="2" charset="2"/>
              <a:buChar char="Ø"/>
            </a:pPr>
            <a:r>
              <a:rPr lang="en-US" dirty="0"/>
              <a:t>  But as soon as they handle part of the work, everything slows down due</a:t>
            </a:r>
            <a:br>
              <a:rPr lang="en-US" dirty="0"/>
            </a:br>
            <a:r>
              <a:rPr lang="en-US" dirty="0"/>
              <a:t>    to lock contention, replicated consistency, transactions that conflict/abort</a:t>
            </a:r>
          </a:p>
          <a:p>
            <a:pPr marL="0" indent="0">
              <a:buNone/>
            </a:pPr>
            <a:r>
              <a:rPr lang="en-US" dirty="0"/>
              <a:t>Argues for breaking big services into fragments: </a:t>
            </a:r>
            <a:r>
              <a:rPr lang="en-US" i="1" dirty="0"/>
              <a:t>shards</a:t>
            </a:r>
            <a:r>
              <a:rPr lang="en-US" dirty="0"/>
              <a:t>.</a:t>
            </a:r>
          </a:p>
        </p:txBody>
      </p:sp>
      <p:sp>
        <p:nvSpPr>
          <p:cNvPr id="4" name="Footer Placeholder 3">
            <a:extLst>
              <a:ext uri="{FF2B5EF4-FFF2-40B4-BE49-F238E27FC236}">
                <a16:creationId xmlns:a16="http://schemas.microsoft.com/office/drawing/2014/main" id="{594F6F3A-0CD5-40F6-A564-EF8EB3CBFBE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67EB9364-CAFA-4FA4-8B18-BA6F5A9C17B0}"/>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3204116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1A7A-5951-4CCB-AB6D-E2D1BC791202}"/>
              </a:ext>
            </a:extLst>
          </p:cNvPr>
          <p:cNvSpPr>
            <a:spLocks noGrp="1"/>
          </p:cNvSpPr>
          <p:nvPr>
            <p:ph type="title"/>
          </p:nvPr>
        </p:nvSpPr>
        <p:spPr/>
        <p:txBody>
          <a:bodyPr/>
          <a:lstStyle/>
          <a:p>
            <a:r>
              <a:rPr lang="en-US" dirty="0" err="1"/>
              <a:t>Sharding</a:t>
            </a:r>
            <a:r>
              <a:rPr lang="en-US" dirty="0"/>
              <a:t> introduces other problems!</a:t>
            </a:r>
          </a:p>
        </p:txBody>
      </p:sp>
      <p:sp>
        <p:nvSpPr>
          <p:cNvPr id="3" name="Content Placeholder 2">
            <a:extLst>
              <a:ext uri="{FF2B5EF4-FFF2-40B4-BE49-F238E27FC236}">
                <a16:creationId xmlns:a16="http://schemas.microsoft.com/office/drawing/2014/main" id="{B2280165-AA4B-4706-8B7C-88FEB0CB92B7}"/>
              </a:ext>
            </a:extLst>
          </p:cNvPr>
          <p:cNvSpPr>
            <a:spLocks noGrp="1"/>
          </p:cNvSpPr>
          <p:nvPr>
            <p:ph idx="1"/>
          </p:nvPr>
        </p:nvSpPr>
        <p:spPr/>
        <p:txBody>
          <a:bodyPr/>
          <a:lstStyle/>
          <a:p>
            <a:r>
              <a:rPr lang="en-US" dirty="0"/>
              <a:t>But we also saw that </a:t>
            </a:r>
            <a:r>
              <a:rPr lang="en-US" dirty="0" err="1"/>
              <a:t>sharding</a:t>
            </a:r>
            <a:r>
              <a:rPr lang="en-US" dirty="0"/>
              <a:t> is problematic in many ways.</a:t>
            </a:r>
          </a:p>
          <a:p>
            <a:endParaRPr lang="en-US" dirty="0"/>
          </a:p>
          <a:p>
            <a:r>
              <a:rPr lang="en-US" dirty="0"/>
              <a:t>A </a:t>
            </a:r>
            <a:r>
              <a:rPr lang="en-US" dirty="0" err="1"/>
              <a:t>sharded</a:t>
            </a:r>
            <a:r>
              <a:rPr lang="en-US" dirty="0"/>
              <a:t> DHT is easy to build, but will have weak consistency.</a:t>
            </a:r>
          </a:p>
          <a:p>
            <a:endParaRPr lang="en-US" dirty="0"/>
          </a:p>
          <a:p>
            <a:r>
              <a:rPr lang="en-US" dirty="0"/>
              <a:t>A transactional DHT is much trickier to build, requires flattened data structures, and often forces us to create shards of irregular size.</a:t>
            </a:r>
          </a:p>
        </p:txBody>
      </p:sp>
      <p:sp>
        <p:nvSpPr>
          <p:cNvPr id="4" name="Footer Placeholder 3">
            <a:extLst>
              <a:ext uri="{FF2B5EF4-FFF2-40B4-BE49-F238E27FC236}">
                <a16:creationId xmlns:a16="http://schemas.microsoft.com/office/drawing/2014/main" id="{7BBF6270-D2BC-4BE5-B02D-809F32C3771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4569797-30C6-4BA8-84BF-D18E819F0C79}"/>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906269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B8C5-4D1A-45DD-930D-2EE132028394}"/>
              </a:ext>
            </a:extLst>
          </p:cNvPr>
          <p:cNvSpPr>
            <a:spLocks noGrp="1"/>
          </p:cNvSpPr>
          <p:nvPr>
            <p:ph type="title"/>
          </p:nvPr>
        </p:nvSpPr>
        <p:spPr/>
        <p:txBody>
          <a:bodyPr/>
          <a:lstStyle/>
          <a:p>
            <a:r>
              <a:rPr lang="en-US" dirty="0"/>
              <a:t>Logs are sometimes the answer</a:t>
            </a:r>
          </a:p>
        </p:txBody>
      </p:sp>
      <p:sp>
        <p:nvSpPr>
          <p:cNvPr id="3" name="Content Placeholder 2">
            <a:extLst>
              <a:ext uri="{FF2B5EF4-FFF2-40B4-BE49-F238E27FC236}">
                <a16:creationId xmlns:a16="http://schemas.microsoft.com/office/drawing/2014/main" id="{8D12A9A5-7D7D-4161-AFF8-ECFB894191EF}"/>
              </a:ext>
            </a:extLst>
          </p:cNvPr>
          <p:cNvSpPr>
            <a:spLocks noGrp="1"/>
          </p:cNvSpPr>
          <p:nvPr>
            <p:ph idx="1"/>
          </p:nvPr>
        </p:nvSpPr>
        <p:spPr/>
        <p:txBody>
          <a:bodyPr/>
          <a:lstStyle/>
          <a:p>
            <a:r>
              <a:rPr lang="en-US" dirty="0"/>
              <a:t>In systems like Derecho and FFFS and Corfu/Tango, the key is that data ends up in append-only logs, and fast indexing allows quick access.</a:t>
            </a:r>
          </a:p>
          <a:p>
            <a:endParaRPr lang="en-US" dirty="0"/>
          </a:p>
          <a:p>
            <a:r>
              <a:rPr lang="en-US" dirty="0"/>
              <a:t>This definitely is a better model in many ways: simpler, offers consistency, decouples the “update path” from the “query path”.  </a:t>
            </a:r>
          </a:p>
          <a:p>
            <a:endParaRPr lang="en-US" dirty="0"/>
          </a:p>
          <a:p>
            <a:r>
              <a:rPr lang="en-US" dirty="0"/>
              <a:t>But we need one-shot (single step) transactions to really maintain the full speed of such a model.</a:t>
            </a:r>
          </a:p>
        </p:txBody>
      </p:sp>
      <p:sp>
        <p:nvSpPr>
          <p:cNvPr id="4" name="Footer Placeholder 3">
            <a:extLst>
              <a:ext uri="{FF2B5EF4-FFF2-40B4-BE49-F238E27FC236}">
                <a16:creationId xmlns:a16="http://schemas.microsoft.com/office/drawing/2014/main" id="{74D287B8-F29F-4BF6-993F-7C04DA24996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15129D6-AE27-4858-8292-56452567F381}"/>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696943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6727D-BB77-4B5D-AAC7-086C4FECE0E0}"/>
              </a:ext>
            </a:extLst>
          </p:cNvPr>
          <p:cNvSpPr>
            <a:spLocks noGrp="1"/>
          </p:cNvSpPr>
          <p:nvPr>
            <p:ph type="title"/>
          </p:nvPr>
        </p:nvSpPr>
        <p:spPr/>
        <p:txBody>
          <a:bodyPr/>
          <a:lstStyle/>
          <a:p>
            <a:r>
              <a:rPr lang="en-US" dirty="0"/>
              <a:t>A deeper perspective</a:t>
            </a:r>
          </a:p>
        </p:txBody>
      </p:sp>
      <p:sp>
        <p:nvSpPr>
          <p:cNvPr id="3" name="Content Placeholder 2">
            <a:extLst>
              <a:ext uri="{FF2B5EF4-FFF2-40B4-BE49-F238E27FC236}">
                <a16:creationId xmlns:a16="http://schemas.microsoft.com/office/drawing/2014/main" id="{D9BB3B42-2F32-4C34-AB90-1AE185B1A548}"/>
              </a:ext>
            </a:extLst>
          </p:cNvPr>
          <p:cNvSpPr>
            <a:spLocks noGrp="1"/>
          </p:cNvSpPr>
          <p:nvPr>
            <p:ph idx="1"/>
          </p:nvPr>
        </p:nvSpPr>
        <p:spPr/>
        <p:txBody>
          <a:bodyPr/>
          <a:lstStyle/>
          <a:p>
            <a:r>
              <a:rPr lang="en-US" dirty="0"/>
              <a:t>No software system “behaves correctly” without a good reason!</a:t>
            </a:r>
          </a:p>
          <a:p>
            <a:r>
              <a:rPr lang="en-US" dirty="0"/>
              <a:t>CAP would not be a success if it wasn’t matched to an underlying insight about requirements for correctness for web systems…</a:t>
            </a:r>
          </a:p>
          <a:p>
            <a:pPr>
              <a:buFont typeface="Wingdings" panose="05000000000000000000" pitchFamily="2" charset="2"/>
              <a:buChar char="Ø"/>
            </a:pPr>
            <a:r>
              <a:rPr lang="en-US" dirty="0"/>
              <a:t>  Many datacenter systems run on mostly static data, “read-only”</a:t>
            </a:r>
          </a:p>
          <a:p>
            <a:pPr>
              <a:buFont typeface="Wingdings" panose="05000000000000000000" pitchFamily="2" charset="2"/>
              <a:buChar char="Ø"/>
            </a:pPr>
            <a:r>
              <a:rPr lang="en-US" dirty="0"/>
              <a:t>  For these, consistency comes for free: if you have the data, it is correct</a:t>
            </a:r>
          </a:p>
          <a:p>
            <a:pPr>
              <a:buFont typeface="Wingdings" panose="05000000000000000000" pitchFamily="2" charset="2"/>
              <a:buChar char="Ø"/>
            </a:pPr>
            <a:r>
              <a:rPr lang="en-US" dirty="0"/>
              <a:t>  Many others don’t get “upset” if some subsystem temporarily uses stale</a:t>
            </a:r>
            <a:br>
              <a:rPr lang="en-US" dirty="0"/>
            </a:br>
            <a:r>
              <a:rPr lang="en-US" dirty="0"/>
              <a:t>    data even after an update occurred.  For those, use of stale data isn’t</a:t>
            </a:r>
            <a:br>
              <a:rPr lang="en-US" dirty="0"/>
            </a:br>
            <a:r>
              <a:rPr lang="en-US" dirty="0"/>
              <a:t>    really a problem, either.</a:t>
            </a:r>
          </a:p>
        </p:txBody>
      </p:sp>
      <p:sp>
        <p:nvSpPr>
          <p:cNvPr id="4" name="Footer Placeholder 3">
            <a:extLst>
              <a:ext uri="{FF2B5EF4-FFF2-40B4-BE49-F238E27FC236}">
                <a16:creationId xmlns:a16="http://schemas.microsoft.com/office/drawing/2014/main" id="{9016E45E-7914-4310-8226-2301374015B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383E081-7755-4BEE-9FCF-B0202A16D9BF}"/>
              </a:ext>
            </a:extLst>
          </p:cNvPr>
          <p:cNvSpPr>
            <a:spLocks noGrp="1"/>
          </p:cNvSpPr>
          <p:nvPr>
            <p:ph type="sldNum" sz="quarter" idx="12"/>
          </p:nvPr>
        </p:nvSpPr>
        <p:spPr/>
        <p:txBody>
          <a:bodyPr/>
          <a:lstStyle/>
          <a:p>
            <a:fld id="{3C974458-8A97-4835-BF79-1FB6D7856C21}" type="slidenum">
              <a:rPr lang="en-US" smtClean="0"/>
              <a:t>8</a:t>
            </a:fld>
            <a:endParaRPr lang="en-US"/>
          </a:p>
        </p:txBody>
      </p:sp>
      <p:pic>
        <p:nvPicPr>
          <p:cNvPr id="6" name="Picture 5">
            <a:extLst>
              <a:ext uri="{FF2B5EF4-FFF2-40B4-BE49-F238E27FC236}">
                <a16:creationId xmlns:a16="http://schemas.microsoft.com/office/drawing/2014/main" id="{93CCAACE-BF9A-4C0A-A0A1-0B6E3FBE467A}"/>
              </a:ext>
            </a:extLst>
          </p:cNvPr>
          <p:cNvPicPr>
            <a:picLocks noChangeAspect="1"/>
          </p:cNvPicPr>
          <p:nvPr/>
        </p:nvPicPr>
        <p:blipFill>
          <a:blip r:embed="rId3"/>
          <a:stretch>
            <a:fillRect/>
          </a:stretch>
        </p:blipFill>
        <p:spPr>
          <a:xfrm>
            <a:off x="9179169" y="136847"/>
            <a:ext cx="2921977" cy="1947985"/>
          </a:xfrm>
          <a:prstGeom prst="rect">
            <a:avLst/>
          </a:prstGeom>
        </p:spPr>
      </p:pic>
    </p:spTree>
    <p:extLst>
      <p:ext uri="{BB962C8B-B14F-4D97-AF65-F5344CB8AC3E}">
        <p14:creationId xmlns:p14="http://schemas.microsoft.com/office/powerpoint/2010/main" val="2378750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240F6-AAF2-476C-B7BA-9D4E97D79352}"/>
              </a:ext>
            </a:extLst>
          </p:cNvPr>
          <p:cNvSpPr>
            <a:spLocks noGrp="1"/>
          </p:cNvSpPr>
          <p:nvPr>
            <p:ph type="title"/>
          </p:nvPr>
        </p:nvSpPr>
        <p:spPr/>
        <p:txBody>
          <a:bodyPr/>
          <a:lstStyle/>
          <a:p>
            <a:r>
              <a:rPr lang="en-US" dirty="0"/>
              <a:t>Viewed from this perspective…</a:t>
            </a:r>
          </a:p>
        </p:txBody>
      </p:sp>
      <p:sp>
        <p:nvSpPr>
          <p:cNvPr id="3" name="Content Placeholder 2">
            <a:extLst>
              <a:ext uri="{FF2B5EF4-FFF2-40B4-BE49-F238E27FC236}">
                <a16:creationId xmlns:a16="http://schemas.microsoft.com/office/drawing/2014/main" id="{5B6C00F7-ADC7-4E48-98AF-3DAA83009AE9}"/>
              </a:ext>
            </a:extLst>
          </p:cNvPr>
          <p:cNvSpPr>
            <a:spLocks noGrp="1"/>
          </p:cNvSpPr>
          <p:nvPr>
            <p:ph idx="1"/>
          </p:nvPr>
        </p:nvSpPr>
        <p:spPr/>
        <p:txBody>
          <a:bodyPr/>
          <a:lstStyle/>
          <a:p>
            <a:r>
              <a:rPr lang="en-US" dirty="0"/>
              <a:t>CAP is more of an optimization insight:  It tells us that for some kinds of data, no need to check for staleness </a:t>
            </a:r>
            <a:r>
              <a:rPr lang="en-US" i="1" dirty="0"/>
              <a:t>because some forms of data never really become stale</a:t>
            </a:r>
            <a:r>
              <a:rPr lang="en-US" dirty="0"/>
              <a:t>.</a:t>
            </a:r>
          </a:p>
          <a:p>
            <a:endParaRPr lang="en-US" dirty="0"/>
          </a:p>
          <a:p>
            <a:r>
              <a:rPr lang="en-US" dirty="0"/>
              <a:t>CAP doesn’t weaken consistency, it </a:t>
            </a:r>
            <a:r>
              <a:rPr lang="en-US" u="sng" dirty="0"/>
              <a:t>optimizes</a:t>
            </a:r>
            <a:r>
              <a:rPr lang="en-US" dirty="0"/>
              <a:t> to address read-only uses</a:t>
            </a:r>
          </a:p>
          <a:p>
            <a:endParaRPr lang="en-US" dirty="0"/>
          </a:p>
          <a:p>
            <a:r>
              <a:rPr lang="en-US" dirty="0"/>
              <a:t>You could never use CAP in a true database with updates </a:t>
            </a:r>
            <a:r>
              <a:rPr lang="en-US" dirty="0" err="1"/>
              <a:t>occuring</a:t>
            </a:r>
            <a:endParaRPr lang="en-US" dirty="0"/>
          </a:p>
        </p:txBody>
      </p:sp>
      <p:sp>
        <p:nvSpPr>
          <p:cNvPr id="4" name="Footer Placeholder 3">
            <a:extLst>
              <a:ext uri="{FF2B5EF4-FFF2-40B4-BE49-F238E27FC236}">
                <a16:creationId xmlns:a16="http://schemas.microsoft.com/office/drawing/2014/main" id="{C3FABC82-98E5-4BAC-92D9-CEACE23F115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8E857486-F400-4632-BBD1-D364CEF0F229}"/>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929435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4326</TotalTime>
  <Words>1797</Words>
  <Application>Microsoft Office PowerPoint</Application>
  <PresentationFormat>Widescreen</PresentationFormat>
  <Paragraphs>233</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vt:lpstr>
      <vt:lpstr>Symbol</vt:lpstr>
      <vt:lpstr>Tw Cen MT</vt:lpstr>
      <vt:lpstr>Tw Cen MT Condensed</vt:lpstr>
      <vt:lpstr>Wingdings</vt:lpstr>
      <vt:lpstr>Wingdings 3</vt:lpstr>
      <vt:lpstr>Integral</vt:lpstr>
      <vt:lpstr>Tension:  Simplicity vs. Consistency</vt:lpstr>
      <vt:lpstr>Today’s lecture will be short</vt:lpstr>
      <vt:lpstr>Some rules of thumb we’ve learned</vt:lpstr>
      <vt:lpstr>Some rules of thumb we’ve learned</vt:lpstr>
      <vt:lpstr>Sharding is the answer!</vt:lpstr>
      <vt:lpstr>Sharding introduces other problems!</vt:lpstr>
      <vt:lpstr>Logs are sometimes the answer</vt:lpstr>
      <vt:lpstr>A deeper perspective</vt:lpstr>
      <vt:lpstr>Viewed from this perspective…</vt:lpstr>
      <vt:lpstr>What is the best form of consistency?</vt:lpstr>
      <vt:lpstr>What is the best form of consistency?</vt:lpstr>
      <vt:lpstr>Fog/Edge “pressure” on the Cloud</vt:lpstr>
      <vt:lpstr>All forms of consistency center on…</vt:lpstr>
      <vt:lpstr>These reduce to deeper building blocks</vt:lpstr>
      <vt:lpstr>Uses of Happens Before: </vt:lpstr>
      <vt:lpstr>What about transactional systems?</vt:lpstr>
      <vt:lpstr>So is Paxos the ultimate story?</vt:lpstr>
      <vt:lpstr>A tug of war!</vt:lpstr>
      <vt:lpstr>Is there a winner?</vt:lpstr>
      <vt:lpstr>Complexity is our enemy</vt:lpstr>
      <vt:lpstr>Is simplicity attainable at cloud scale?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238</cp:revision>
  <dcterms:created xsi:type="dcterms:W3CDTF">2017-12-19T18:11:25Z</dcterms:created>
  <dcterms:modified xsi:type="dcterms:W3CDTF">2018-03-22T18:36:31Z</dcterms:modified>
</cp:coreProperties>
</file>