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58" r:id="rId4"/>
    <p:sldId id="308" r:id="rId5"/>
    <p:sldId id="311" r:id="rId6"/>
    <p:sldId id="291" r:id="rId7"/>
    <p:sldId id="316" r:id="rId8"/>
    <p:sldId id="290" r:id="rId9"/>
    <p:sldId id="309" r:id="rId10"/>
    <p:sldId id="272" r:id="rId11"/>
    <p:sldId id="317" r:id="rId12"/>
    <p:sldId id="292" r:id="rId13"/>
    <p:sldId id="293" r:id="rId14"/>
    <p:sldId id="294" r:id="rId15"/>
    <p:sldId id="259" r:id="rId16"/>
    <p:sldId id="260" r:id="rId17"/>
    <p:sldId id="261" r:id="rId18"/>
    <p:sldId id="295" r:id="rId19"/>
    <p:sldId id="262" r:id="rId20"/>
    <p:sldId id="296" r:id="rId21"/>
    <p:sldId id="310" r:id="rId22"/>
    <p:sldId id="312" r:id="rId23"/>
    <p:sldId id="263" r:id="rId24"/>
    <p:sldId id="264" r:id="rId25"/>
    <p:sldId id="265" r:id="rId26"/>
    <p:sldId id="266" r:id="rId27"/>
    <p:sldId id="268" r:id="rId28"/>
    <p:sldId id="269" r:id="rId29"/>
    <p:sldId id="297" r:id="rId30"/>
    <p:sldId id="270" r:id="rId31"/>
    <p:sldId id="271" r:id="rId32"/>
    <p:sldId id="313" r:id="rId33"/>
    <p:sldId id="298" r:id="rId34"/>
    <p:sldId id="275" r:id="rId35"/>
    <p:sldId id="277" r:id="rId36"/>
    <p:sldId id="299" r:id="rId37"/>
    <p:sldId id="278" r:id="rId38"/>
    <p:sldId id="279" r:id="rId39"/>
    <p:sldId id="300" r:id="rId40"/>
    <p:sldId id="280" r:id="rId41"/>
    <p:sldId id="281" r:id="rId42"/>
    <p:sldId id="314" r:id="rId43"/>
    <p:sldId id="301" r:id="rId44"/>
    <p:sldId id="282" r:id="rId45"/>
    <p:sldId id="283" r:id="rId46"/>
    <p:sldId id="285" r:id="rId47"/>
    <p:sldId id="302" r:id="rId48"/>
    <p:sldId id="306" r:id="rId49"/>
    <p:sldId id="315" r:id="rId50"/>
    <p:sldId id="284" r:id="rId51"/>
    <p:sldId id="307" r:id="rId52"/>
    <p:sldId id="286" r:id="rId53"/>
    <p:sldId id="303" r:id="rId54"/>
    <p:sldId id="304" r:id="rId55"/>
    <p:sldId id="305" r:id="rId56"/>
    <p:sldId id="288" r:id="rId57"/>
    <p:sldId id="28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57"/>
            <p14:sldId id="258"/>
            <p14:sldId id="308"/>
            <p14:sldId id="311"/>
            <p14:sldId id="291"/>
            <p14:sldId id="316"/>
            <p14:sldId id="290"/>
            <p14:sldId id="309"/>
            <p14:sldId id="272"/>
            <p14:sldId id="317"/>
            <p14:sldId id="292"/>
            <p14:sldId id="293"/>
            <p14:sldId id="294"/>
            <p14:sldId id="259"/>
            <p14:sldId id="260"/>
            <p14:sldId id="261"/>
            <p14:sldId id="295"/>
            <p14:sldId id="262"/>
            <p14:sldId id="296"/>
            <p14:sldId id="310"/>
            <p14:sldId id="312"/>
            <p14:sldId id="263"/>
            <p14:sldId id="264"/>
            <p14:sldId id="265"/>
            <p14:sldId id="266"/>
            <p14:sldId id="268"/>
            <p14:sldId id="269"/>
            <p14:sldId id="297"/>
            <p14:sldId id="270"/>
            <p14:sldId id="271"/>
            <p14:sldId id="313"/>
            <p14:sldId id="298"/>
            <p14:sldId id="275"/>
          </p14:sldIdLst>
        </p14:section>
        <p14:section name="Untitled Section" id="{028E9104-B53B-440C-8935-40EAC9E2E6D1}">
          <p14:sldIdLst>
            <p14:sldId id="277"/>
            <p14:sldId id="299"/>
            <p14:sldId id="278"/>
            <p14:sldId id="279"/>
            <p14:sldId id="300"/>
            <p14:sldId id="280"/>
            <p14:sldId id="281"/>
            <p14:sldId id="314"/>
            <p14:sldId id="301"/>
            <p14:sldId id="282"/>
            <p14:sldId id="283"/>
            <p14:sldId id="285"/>
            <p14:sldId id="302"/>
            <p14:sldId id="306"/>
            <p14:sldId id="315"/>
            <p14:sldId id="284"/>
            <p14:sldId id="307"/>
            <p14:sldId id="286"/>
            <p14:sldId id="303"/>
            <p14:sldId id="304"/>
            <p14:sldId id="305"/>
            <p14:sldId id="288"/>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2D050"/>
    <a:srgbClr val="1CADE4"/>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7369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SQS shows up many times on this image, yet each time with a different name.  Many u-services are like this: they can be specialized and you instantiate them many times, specialized in various ways.  Beyond that, every single component is probably really a collection of servers cooperating to provide the desired function.</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31711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322989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372535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522529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many systems have one behavior for the outermost tier 1 servers, a second behavior for quickly responsive tier 2 servers, and then get more and more batched as we plunge deeper in.    Not all elements use the same rules, and not all of them are configured identically.  When we look at a cloud we need to keep this in mind: it isn’t a single system, like a single database.  It is a federation of many systems, and even the identical role (like the SQS) may be configured in varied ways.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4080665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86911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703825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3623191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90394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410517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early lectures we discussed the evolution towards today’s u-service approach.  Today we’ll look more closely at the underlying elements, and at the places where unexpected costs can creep in.</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1613700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3358053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380128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genuinely were surprised by this when it occurred, back in the 2007 period.  Now Netflix is overwhelmingly the winner, although Amazon Video is chasing them and could catch up.</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936880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736424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is growing very fast and already at 15% market share.  AWS is growing too but not as fast…  Google’s growth is even more rapid than Microsoft, but it only recently offered this product, so they benefit from an early “boost”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240251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2120415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4103260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Ebay</a:t>
            </a:r>
            <a:r>
              <a:rPr lang="en-US" dirty="0" smtClean="0"/>
              <a:t> uses OpenStack and </a:t>
            </a:r>
            <a:r>
              <a:rPr lang="en-US" dirty="0" err="1" smtClean="0"/>
              <a:t>Mesos</a:t>
            </a:r>
            <a:r>
              <a:rPr lang="en-US" dirty="0" smtClean="0"/>
              <a:t> containers to be highly flexible.  They run on AWS but aren’t locked into AWS tools – and they can equally run on Liquid Metal, or IBM cloud.  </a:t>
            </a:r>
            <a:r>
              <a:rPr lang="en-US" dirty="0"/>
              <a:t> </a:t>
            </a:r>
            <a:r>
              <a:rPr lang="en-US" dirty="0" smtClean="0"/>
              <a:t> For them, a cloud is a host for many tenants, and they simply rent space from the provider, ignore most of the provider-specific tools, and then run their own tools in the space they occupy…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2725180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SOAP is a remote method invocation encoding scheme.  REST uses SOAP to generate requests and replies.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1661842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126940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In fact these early systems were kind of like interpreters, with specialized libraries (DLLs) that they would dynamically load for specific tasks, like 3-D rendering. The issue is that it is far easier to load a library than the “unload” it, and they would effectively leak memory: each new class of web page had its own weird library needs, and before you knew it, the server might have loaded 50 DLLs and be totally out of memory.  Only real option at that point is to reboot it.</a:t>
            </a:r>
          </a:p>
          <a:p>
            <a:endParaRPr lang="en-US" dirty="0"/>
          </a:p>
          <a:p>
            <a:r>
              <a:rPr lang="en-US" dirty="0" smtClean="0"/>
              <a:t>So early systems spent a LOT of time rebooting and “warming up” after a cold start!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902818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like request-reply systems, but the request enters a pool and any of a set of servers (or many, or all) can see it.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3877317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981254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792330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state in Kafka is like a file containing “active requests” and “replies that have yet to reach the client”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381796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810105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19846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725105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Surprisingly many people don’t realize how expensive simply printing something is!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3755006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80511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288608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3291424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191331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we saw this a while ago as an example, but I wanted to show you the same image again because it illustrates this u-services model in such a clear way.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3844084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a:t>
            </a:r>
            <a:r>
              <a:rPr lang="en-US" dirty="0" err="1" smtClean="0"/>
              <a:t>Paxos</a:t>
            </a:r>
            <a:r>
              <a:rPr lang="en-US" dirty="0" smtClean="0"/>
              <a:t> (“we need Derecho!”) for the primary-backup component.  But the rest benefits from the fact that the data really never changes once it is created and logged by the primary-backup service.</a:t>
            </a:r>
          </a:p>
          <a:p>
            <a:r>
              <a:rPr lang="en-US" dirty="0"/>
              <a:t/>
            </a:r>
            <a:br>
              <a:rPr lang="en-US" dirty="0"/>
            </a:br>
            <a:r>
              <a:rPr lang="en-US" dirty="0" smtClean="0"/>
              <a:t>Nobody ever modifies a flight track.  They just create new versions that replace the prior ones.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1413193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409334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559417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3638271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that 90% rule of thumb</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16661641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 is a big percentage.  It usually is something being done often – for us, CORBA encoding and decoding.</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1487012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845225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595243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3015300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826082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2415261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angle was inspired by teaching low level Java classes: the concept of a getter and a setter method, which can “hide” extra work associated with access to data.</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3260228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2576591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even though a flight plan is 10MB, in fact you can always represent it in an object with just a tiny little string: “AA Flight 227, version 2” for example.</a:t>
            </a:r>
          </a:p>
          <a:p>
            <a:endParaRPr lang="en-US" dirty="0"/>
          </a:p>
          <a:p>
            <a:r>
              <a:rPr lang="en-US" dirty="0" smtClean="0"/>
              <a:t>This won’t cost much to pass around.</a:t>
            </a:r>
          </a:p>
          <a:p>
            <a:endParaRPr lang="en-US" dirty="0"/>
          </a:p>
          <a:p>
            <a:r>
              <a:rPr lang="en-US" dirty="0" smtClean="0"/>
              <a:t>Then we can build getters that do “lazy fetch” of the data.  Here we are making use of the insight that relatively few library modules actually look at the data.</a:t>
            </a:r>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3312100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2811461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3556774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217011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tension is very interesting.</a:t>
            </a:r>
          </a:p>
          <a:p>
            <a:endParaRPr lang="en-US" dirty="0"/>
          </a:p>
          <a:p>
            <a:r>
              <a:rPr lang="en-US" dirty="0" smtClean="0"/>
              <a:t>As it happens, the 100ms goal helps.  Once you get latency down to 100ms, you can optimize for high request rates, as long as you don’t break the 100ms limit.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37650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60370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378401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310544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3/21/2018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3/21/2018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3/21/2018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3/21/2018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3/21/2018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3/21/2018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3/21/2018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3/21/2018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3/21/2018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3/21/2018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3/21/2018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3/21/2018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0" y="4960137"/>
            <a:ext cx="8229600" cy="1463040"/>
          </a:xfrm>
        </p:spPr>
        <p:txBody>
          <a:bodyPr>
            <a:noAutofit/>
          </a:bodyPr>
          <a:lstStyle/>
          <a:p>
            <a:r>
              <a:rPr lang="en-US" sz="4000" dirty="0" err="1"/>
              <a:t>MicroService</a:t>
            </a:r>
            <a:r>
              <a:rPr lang="en-US" sz="4000" dirty="0"/>
              <a:t> Architectures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9824-5980-479D-904B-7816B58D2BD4}"/>
              </a:ext>
            </a:extLst>
          </p:cNvPr>
          <p:cNvSpPr>
            <a:spLocks noGrp="1"/>
          </p:cNvSpPr>
          <p:nvPr>
            <p:ph type="title"/>
          </p:nvPr>
        </p:nvSpPr>
        <p:spPr/>
        <p:txBody>
          <a:bodyPr/>
          <a:lstStyle/>
          <a:p>
            <a:r>
              <a:rPr lang="en-US" dirty="0"/>
              <a:t>… in pictures</a:t>
            </a:r>
          </a:p>
        </p:txBody>
      </p:sp>
      <p:sp>
        <p:nvSpPr>
          <p:cNvPr id="4" name="Footer Placeholder 3">
            <a:extLst>
              <a:ext uri="{FF2B5EF4-FFF2-40B4-BE49-F238E27FC236}">
                <a16:creationId xmlns:a16="http://schemas.microsoft.com/office/drawing/2014/main" id="{FB8EA180-15E1-4EFF-B0C9-1332FE77538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EDD2BBD-2E49-4CA8-96F7-2D1A3A64AA07}"/>
              </a:ext>
            </a:extLst>
          </p:cNvPr>
          <p:cNvSpPr>
            <a:spLocks noGrp="1"/>
          </p:cNvSpPr>
          <p:nvPr>
            <p:ph type="sldNum" sz="quarter" idx="12"/>
          </p:nvPr>
        </p:nvSpPr>
        <p:spPr/>
        <p:txBody>
          <a:bodyPr/>
          <a:lstStyle/>
          <a:p>
            <a:fld id="{3C974458-8A97-4835-BF79-1FB6D7856C21}" type="slidenum">
              <a:rPr lang="en-US" smtClean="0"/>
              <a:t>10</a:t>
            </a:fld>
            <a:endParaRPr lang="en-US"/>
          </a:p>
        </p:txBody>
      </p:sp>
      <p:pic>
        <p:nvPicPr>
          <p:cNvPr id="6" name="Picture 5">
            <a:extLst>
              <a:ext uri="{FF2B5EF4-FFF2-40B4-BE49-F238E27FC236}">
                <a16:creationId xmlns:a16="http://schemas.microsoft.com/office/drawing/2014/main" id="{CA213CE7-9D54-4522-9AA0-953B98B80A80}"/>
              </a:ext>
            </a:extLst>
          </p:cNvPr>
          <p:cNvPicPr>
            <a:picLocks noChangeAspect="1"/>
          </p:cNvPicPr>
          <p:nvPr/>
        </p:nvPicPr>
        <p:blipFill>
          <a:blip r:embed="rId3"/>
          <a:stretch>
            <a:fillRect/>
          </a:stretch>
        </p:blipFill>
        <p:spPr>
          <a:xfrm flipH="1">
            <a:off x="854026" y="2194559"/>
            <a:ext cx="2100189" cy="1400126"/>
          </a:xfrm>
          <a:prstGeom prst="rect">
            <a:avLst/>
          </a:prstGeom>
        </p:spPr>
      </p:pic>
      <p:sp>
        <p:nvSpPr>
          <p:cNvPr id="7" name="Arrow: Left-Right 6">
            <a:extLst>
              <a:ext uri="{FF2B5EF4-FFF2-40B4-BE49-F238E27FC236}">
                <a16:creationId xmlns:a16="http://schemas.microsoft.com/office/drawing/2014/main" id="{F47F192D-CE5F-49BD-A7AC-78C36DAFB171}"/>
              </a:ext>
            </a:extLst>
          </p:cNvPr>
          <p:cNvSpPr/>
          <p:nvPr/>
        </p:nvSpPr>
        <p:spPr>
          <a:xfrm>
            <a:off x="2954215" y="2815746"/>
            <a:ext cx="759656" cy="157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415B66-34AE-4A65-B4E6-BD87E9030304}"/>
              </a:ext>
            </a:extLst>
          </p:cNvPr>
          <p:cNvSpPr txBox="1"/>
          <p:nvPr/>
        </p:nvSpPr>
        <p:spPr>
          <a:xfrm>
            <a:off x="488265" y="3594685"/>
            <a:ext cx="2845778" cy="369332"/>
          </a:xfrm>
          <a:prstGeom prst="rect">
            <a:avLst/>
          </a:prstGeom>
          <a:noFill/>
        </p:spPr>
        <p:txBody>
          <a:bodyPr wrap="square" rtlCol="0">
            <a:spAutoFit/>
          </a:bodyPr>
          <a:lstStyle/>
          <a:p>
            <a:r>
              <a:rPr lang="en-US" dirty="0"/>
              <a:t>End-users on browser or app</a:t>
            </a:r>
          </a:p>
        </p:txBody>
      </p:sp>
      <p:sp>
        <p:nvSpPr>
          <p:cNvPr id="9" name="Cube 8">
            <a:extLst>
              <a:ext uri="{FF2B5EF4-FFF2-40B4-BE49-F238E27FC236}">
                <a16:creationId xmlns:a16="http://schemas.microsoft.com/office/drawing/2014/main" id="{9C701ABD-EF52-46EF-AB6D-2FB68FD37685}"/>
              </a:ext>
            </a:extLst>
          </p:cNvPr>
          <p:cNvSpPr/>
          <p:nvPr/>
        </p:nvSpPr>
        <p:spPr>
          <a:xfrm>
            <a:off x="3713871" y="2207670"/>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2DB6E7-9B7F-4CD8-8E29-347E7DE9A796}"/>
              </a:ext>
            </a:extLst>
          </p:cNvPr>
          <p:cNvSpPr txBox="1"/>
          <p:nvPr/>
        </p:nvSpPr>
        <p:spPr>
          <a:xfrm>
            <a:off x="3507134" y="3468927"/>
            <a:ext cx="2845778" cy="369332"/>
          </a:xfrm>
          <a:prstGeom prst="rect">
            <a:avLst/>
          </a:prstGeom>
          <a:noFill/>
        </p:spPr>
        <p:txBody>
          <a:bodyPr wrap="square" rtlCol="0">
            <a:spAutoFit/>
          </a:bodyPr>
          <a:lstStyle/>
          <a:p>
            <a:r>
              <a:rPr lang="en-US" dirty="0"/>
              <a:t>Tier-1 server</a:t>
            </a:r>
          </a:p>
        </p:txBody>
      </p:sp>
      <p:sp>
        <p:nvSpPr>
          <p:cNvPr id="11" name="Cylinder 10">
            <a:extLst>
              <a:ext uri="{FF2B5EF4-FFF2-40B4-BE49-F238E27FC236}">
                <a16:creationId xmlns:a16="http://schemas.microsoft.com/office/drawing/2014/main" id="{158C1D33-870B-4360-B903-C3E4AC2E3365}"/>
              </a:ext>
            </a:extLst>
          </p:cNvPr>
          <p:cNvSpPr/>
          <p:nvPr/>
        </p:nvSpPr>
        <p:spPr>
          <a:xfrm>
            <a:off x="6157193" y="2093492"/>
            <a:ext cx="1550963" cy="1366774"/>
          </a:xfrm>
          <a:prstGeom prst="can">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SQS</a:t>
            </a:r>
          </a:p>
        </p:txBody>
      </p:sp>
      <p:sp>
        <p:nvSpPr>
          <p:cNvPr id="12" name="Arrow: Right 11">
            <a:extLst>
              <a:ext uri="{FF2B5EF4-FFF2-40B4-BE49-F238E27FC236}">
                <a16:creationId xmlns:a16="http://schemas.microsoft.com/office/drawing/2014/main" id="{BFFE4742-6392-4358-902A-C3AB1E48C69A}"/>
              </a:ext>
            </a:extLst>
          </p:cNvPr>
          <p:cNvSpPr/>
          <p:nvPr/>
        </p:nvSpPr>
        <p:spPr>
          <a:xfrm>
            <a:off x="5097544" y="23477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DCA6FE6-83AB-473F-B0CF-2F84AC4CD4E8}"/>
              </a:ext>
            </a:extLst>
          </p:cNvPr>
          <p:cNvSpPr/>
          <p:nvPr/>
        </p:nvSpPr>
        <p:spPr>
          <a:xfrm rot="10800000">
            <a:off x="5054404" y="28157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BEB5E7-F2AD-45E1-8510-5E6A226AF141}"/>
              </a:ext>
            </a:extLst>
          </p:cNvPr>
          <p:cNvPicPr>
            <a:picLocks noChangeAspect="1"/>
          </p:cNvPicPr>
          <p:nvPr/>
        </p:nvPicPr>
        <p:blipFill>
          <a:blip r:embed="rId4"/>
          <a:stretch>
            <a:fillRect/>
          </a:stretch>
        </p:blipFill>
        <p:spPr>
          <a:xfrm>
            <a:off x="4321947" y="1061838"/>
            <a:ext cx="7392638" cy="5183510"/>
          </a:xfrm>
          <a:prstGeom prst="rect">
            <a:avLst/>
          </a:prstGeom>
          <a:ln w="57150">
            <a:solidFill>
              <a:srgbClr val="C00000"/>
            </a:solidFill>
          </a:ln>
        </p:spPr>
      </p:pic>
      <p:sp>
        <p:nvSpPr>
          <p:cNvPr id="3" name="TextBox 2">
            <a:extLst>
              <a:ext uri="{FF2B5EF4-FFF2-40B4-BE49-F238E27FC236}">
                <a16:creationId xmlns:a16="http://schemas.microsoft.com/office/drawing/2014/main" id="{C120DFB7-729D-4064-9455-FB74F625C1C5}"/>
              </a:ext>
            </a:extLst>
          </p:cNvPr>
          <p:cNvSpPr txBox="1"/>
          <p:nvPr/>
        </p:nvSpPr>
        <p:spPr>
          <a:xfrm>
            <a:off x="1024128" y="4668715"/>
            <a:ext cx="2985164" cy="646331"/>
          </a:xfrm>
          <a:prstGeom prst="rect">
            <a:avLst/>
          </a:prstGeom>
          <a:noFill/>
          <a:ln w="38100">
            <a:solidFill>
              <a:schemeClr val="accent1"/>
            </a:solidFill>
          </a:ln>
        </p:spPr>
        <p:txBody>
          <a:bodyPr wrap="square" rtlCol="0">
            <a:spAutoFit/>
          </a:bodyPr>
          <a:lstStyle/>
          <a:p>
            <a:pPr algn="ctr"/>
            <a:r>
              <a:rPr lang="en-US" b="1" dirty="0"/>
              <a:t>Lots of containers running Apache or a similar server</a:t>
            </a:r>
          </a:p>
        </p:txBody>
      </p:sp>
      <p:cxnSp>
        <p:nvCxnSpPr>
          <p:cNvPr id="16" name="Straight Arrow Connector 15">
            <a:extLst>
              <a:ext uri="{FF2B5EF4-FFF2-40B4-BE49-F238E27FC236}">
                <a16:creationId xmlns:a16="http://schemas.microsoft.com/office/drawing/2014/main" id="{CB59EA74-A4E9-4D25-9C92-365C10F4975C}"/>
              </a:ext>
            </a:extLst>
          </p:cNvPr>
          <p:cNvCxnSpPr>
            <a:stCxn id="3" idx="0"/>
          </p:cNvCxnSpPr>
          <p:nvPr/>
        </p:nvCxnSpPr>
        <p:spPr>
          <a:xfrm flipV="1">
            <a:off x="2516710" y="3594685"/>
            <a:ext cx="1088136" cy="10740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315518" y="1061839"/>
            <a:ext cx="4080636" cy="1269284"/>
          </a:xfrm>
          <a:prstGeom prst="wedgeRoundRectCallout">
            <a:avLst>
              <a:gd name="adj1" fmla="val 119911"/>
              <a:gd name="adj2" fmla="val 1332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All of these are </a:t>
            </a:r>
            <a:r>
              <a:rPr lang="en-US" b="1" dirty="0" smtClean="0">
                <a:sym typeface="Symbol" panose="05050102010706020507" pitchFamily="18" charset="2"/>
              </a:rPr>
              <a:t>-Services.  Most are really elastic pools of service instances that grow or shrink dynamically.</a:t>
            </a:r>
            <a:endParaRPr lang="en-US" b="1" dirty="0"/>
          </a:p>
        </p:txBody>
      </p:sp>
    </p:spTree>
    <p:extLst>
      <p:ext uri="{BB962C8B-B14F-4D97-AF65-F5344CB8AC3E}">
        <p14:creationId xmlns:p14="http://schemas.microsoft.com/office/powerpoint/2010/main" val="318252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Batching: Used for high rate updates</a:t>
            </a:r>
            <a:endParaRPr lang="en-US" dirty="0"/>
          </a:p>
        </p:txBody>
      </p:sp>
      <p:sp>
        <p:nvSpPr>
          <p:cNvPr id="5" name="Content Placeholder 4"/>
          <p:cNvSpPr>
            <a:spLocks noGrp="1"/>
          </p:cNvSpPr>
          <p:nvPr>
            <p:ph idx="1"/>
          </p:nvPr>
        </p:nvSpPr>
        <p:spPr/>
        <p:txBody>
          <a:bodyPr/>
          <a:lstStyle/>
          <a:p>
            <a:r>
              <a:rPr lang="en-US" dirty="0" smtClean="0"/>
              <a:t>In traditional database or OLTP systems we think of each update as a separate thing: you get a request, do an update, respond to client.</a:t>
            </a:r>
          </a:p>
          <a:p>
            <a:endParaRPr lang="en-US" dirty="0"/>
          </a:p>
          <a:p>
            <a:r>
              <a:rPr lang="en-US" dirty="0" smtClean="0"/>
              <a:t>In today’s cloud, we send updates down long “asynchronous” pipelines: nobody waits for the responses or actions to occur.</a:t>
            </a:r>
          </a:p>
          <a:p>
            <a:endParaRPr lang="en-US" dirty="0"/>
          </a:p>
          <a:p>
            <a:r>
              <a:rPr lang="en-US" dirty="0" smtClean="0"/>
              <a:t>They aggregate into big batches.</a:t>
            </a:r>
            <a:endParaRPr lang="en-US" dirty="0"/>
          </a:p>
        </p:txBody>
      </p:sp>
      <p:sp>
        <p:nvSpPr>
          <p:cNvPr id="3" name="Footer Placeholder 2"/>
          <p:cNvSpPr>
            <a:spLocks noGrp="1"/>
          </p:cNvSpPr>
          <p:nvPr>
            <p:ph type="ftr" sz="quarter" idx="11"/>
          </p:nvPr>
        </p:nvSpPr>
        <p:spPr/>
        <p:txBody>
          <a:bodyPr/>
          <a:lstStyle/>
          <a:p>
            <a:r>
              <a:rPr lang="en-US" dirty="0" smtClean="0"/>
              <a:t>http://www.cs.cornell.edu/courses/cs5412/2018sp</a:t>
            </a:r>
            <a:endParaRPr lang="en-US" dirty="0"/>
          </a:p>
        </p:txBody>
      </p:sp>
      <p:sp>
        <p:nvSpPr>
          <p:cNvPr id="4" name="Slide Number Placeholder 3"/>
          <p:cNvSpPr>
            <a:spLocks noGrp="1"/>
          </p:cNvSpPr>
          <p:nvPr>
            <p:ph type="sldNum" sz="quarter" idx="12"/>
          </p:nvPr>
        </p:nvSpPr>
        <p:spPr>
          <a:xfrm>
            <a:off x="10741086" y="6470704"/>
            <a:ext cx="973667" cy="274320"/>
          </a:xfrm>
        </p:spPr>
        <p:txBody>
          <a:bodyPr/>
          <a:lstStyle/>
          <a:p>
            <a:fld id="{3C974458-8A97-4835-BF79-1FB6D7856C21}" type="slidenum">
              <a:rPr lang="en-US" smtClean="0"/>
              <a:t>11</a:t>
            </a:fld>
            <a:endParaRPr lang="en-US"/>
          </a:p>
        </p:txBody>
      </p:sp>
      <p:sp>
        <p:nvSpPr>
          <p:cNvPr id="7" name="Bent Arrow 6"/>
          <p:cNvSpPr/>
          <p:nvPr/>
        </p:nvSpPr>
        <p:spPr>
          <a:xfrm>
            <a:off x="7192576" y="5739184"/>
            <a:ext cx="813816" cy="65624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Arrow 7"/>
          <p:cNvSpPr/>
          <p:nvPr/>
        </p:nvSpPr>
        <p:spPr>
          <a:xfrm>
            <a:off x="6499918" y="5437126"/>
            <a:ext cx="1385316" cy="281427"/>
          </a:xfrm>
          <a:prstGeom prst="rightArrow">
            <a:avLst>
              <a:gd name="adj1" fmla="val 50000"/>
              <a:gd name="adj2" fmla="val 518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flipV="1">
            <a:off x="7192576" y="4703461"/>
            <a:ext cx="813816" cy="67902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Multidocument 9"/>
          <p:cNvSpPr/>
          <p:nvPr/>
        </p:nvSpPr>
        <p:spPr>
          <a:xfrm>
            <a:off x="8264630" y="5169970"/>
            <a:ext cx="1060704" cy="758952"/>
          </a:xfrm>
          <a:prstGeom prst="flowChartMultidocumen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C00000"/>
                </a:solidFill>
              </a:rPr>
              <a:t>Batched Requests</a:t>
            </a:r>
            <a:endParaRPr lang="en-US" sz="1400" b="1" dirty="0">
              <a:solidFill>
                <a:srgbClr val="C00000"/>
              </a:solidFill>
            </a:endParaRPr>
          </a:p>
        </p:txBody>
      </p:sp>
      <p:sp>
        <p:nvSpPr>
          <p:cNvPr id="11" name="Right Arrow 10"/>
          <p:cNvSpPr/>
          <p:nvPr/>
        </p:nvSpPr>
        <p:spPr>
          <a:xfrm>
            <a:off x="9541635" y="5074865"/>
            <a:ext cx="978408" cy="724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gnetic Disk 12"/>
          <p:cNvSpPr/>
          <p:nvPr/>
        </p:nvSpPr>
        <p:spPr>
          <a:xfrm>
            <a:off x="10741086" y="4853354"/>
            <a:ext cx="1069914" cy="1075568"/>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Back-End</a:t>
            </a:r>
            <a:br>
              <a:rPr lang="en-US" b="1" dirty="0">
                <a:solidFill>
                  <a:srgbClr val="7030A0"/>
                </a:solidFill>
              </a:rPr>
            </a:br>
            <a:r>
              <a:rPr lang="en-US" b="1" dirty="0">
                <a:solidFill>
                  <a:srgbClr val="7030A0"/>
                </a:solidFill>
              </a:rPr>
              <a:t>Server</a:t>
            </a:r>
          </a:p>
        </p:txBody>
      </p:sp>
    </p:spTree>
    <p:extLst>
      <p:ext uri="{BB962C8B-B14F-4D97-AF65-F5344CB8AC3E}">
        <p14:creationId xmlns:p14="http://schemas.microsoft.com/office/powerpoint/2010/main" val="3410921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a:t>batching helps</a:t>
            </a:r>
          </a:p>
        </p:txBody>
      </p:sp>
      <p:sp>
        <p:nvSpPr>
          <p:cNvPr id="3" name="Content Placeholder 2"/>
          <p:cNvSpPr>
            <a:spLocks noGrp="1"/>
          </p:cNvSpPr>
          <p:nvPr>
            <p:ph idx="1"/>
          </p:nvPr>
        </p:nvSpPr>
        <p:spPr/>
        <p:txBody>
          <a:bodyPr/>
          <a:lstStyle/>
          <a:p>
            <a:r>
              <a:rPr lang="en-US" dirty="0"/>
              <a:t>Consider the path a request takes through a complex system</a:t>
            </a:r>
          </a:p>
          <a:p>
            <a:pPr>
              <a:buFont typeface="Wingdings" panose="05000000000000000000" pitchFamily="2" charset="2"/>
              <a:buChar char="Ø"/>
            </a:pPr>
            <a:r>
              <a:rPr lang="en-US" dirty="0"/>
              <a:t>  It may travel from service to service down a pipeline</a:t>
            </a:r>
          </a:p>
          <a:p>
            <a:pPr>
              <a:buFont typeface="Wingdings" panose="05000000000000000000" pitchFamily="2" charset="2"/>
              <a:buChar char="Ø"/>
            </a:pPr>
            <a:r>
              <a:rPr lang="en-US" dirty="0"/>
              <a:t>  It certainly is stored to disk, reloaded, sent on the network, received</a:t>
            </a:r>
          </a:p>
          <a:p>
            <a:pPr>
              <a:buFont typeface="Wingdings" panose="05000000000000000000" pitchFamily="2" charset="2"/>
              <a:buChar char="Ø"/>
            </a:pPr>
            <a:r>
              <a:rPr lang="en-US" dirty="0"/>
              <a:t>  Each I/O is costly: must move data through the device, O/S is involved,</a:t>
            </a:r>
            <a:br>
              <a:rPr lang="en-US" dirty="0"/>
            </a:br>
            <a:r>
              <a:rPr lang="en-US" dirty="0"/>
              <a:t>    there may be a device queuing or access delay, scheduling, interrupts…</a:t>
            </a:r>
          </a:p>
          <a:p>
            <a:pPr marL="0" indent="0">
              <a:buNone/>
            </a:pPr>
            <a:r>
              <a:rPr lang="en-US" dirty="0"/>
              <a:t/>
            </a:r>
            <a:br>
              <a:rPr lang="en-US" dirty="0"/>
            </a:br>
            <a:r>
              <a:rPr lang="en-US" dirty="0"/>
              <a:t>If a single “object” contains many “requests” we pay these costs once, on behalf of the many.  The costs are “amortized” and hence smaller.</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pic>
        <p:nvPicPr>
          <p:cNvPr id="7" name="Picture 6"/>
          <p:cNvPicPr>
            <a:picLocks noChangeAspect="1"/>
          </p:cNvPicPr>
          <p:nvPr/>
        </p:nvPicPr>
        <p:blipFill>
          <a:blip r:embed="rId3"/>
          <a:stretch>
            <a:fillRect/>
          </a:stretch>
        </p:blipFill>
        <p:spPr>
          <a:xfrm>
            <a:off x="9064869" y="224570"/>
            <a:ext cx="2746131" cy="1752947"/>
          </a:xfrm>
          <a:prstGeom prst="rect">
            <a:avLst/>
          </a:prstGeom>
        </p:spPr>
      </p:pic>
    </p:spTree>
    <p:extLst>
      <p:ext uri="{BB962C8B-B14F-4D97-AF65-F5344CB8AC3E}">
        <p14:creationId xmlns:p14="http://schemas.microsoft.com/office/powerpoint/2010/main" val="268282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batching hurts latency!</a:t>
            </a:r>
          </a:p>
        </p:txBody>
      </p:sp>
      <p:sp>
        <p:nvSpPr>
          <p:cNvPr id="3" name="Content Placeholder 2"/>
          <p:cNvSpPr>
            <a:spLocks noGrp="1"/>
          </p:cNvSpPr>
          <p:nvPr>
            <p:ph idx="1"/>
          </p:nvPr>
        </p:nvSpPr>
        <p:spPr/>
        <p:txBody>
          <a:bodyPr/>
          <a:lstStyle/>
          <a:p>
            <a:r>
              <a:rPr lang="en-US" dirty="0"/>
              <a:t>But when we batch, we often delay a request</a:t>
            </a:r>
          </a:p>
          <a:p>
            <a:pPr>
              <a:buFont typeface="Wingdings" panose="05000000000000000000" pitchFamily="2" charset="2"/>
              <a:buChar char="Ø"/>
            </a:pPr>
            <a:r>
              <a:rPr lang="en-US" dirty="0"/>
              <a:t>  A common model: some layer might buffer.</a:t>
            </a:r>
          </a:p>
          <a:p>
            <a:pPr>
              <a:buFont typeface="Wingdings" panose="05000000000000000000" pitchFamily="2" charset="2"/>
              <a:buChar char="Ø"/>
            </a:pPr>
            <a:r>
              <a:rPr lang="en-US" dirty="0"/>
              <a:t>  Each time it accumulates 10, or 100 requests, it sends a new message</a:t>
            </a:r>
          </a:p>
          <a:p>
            <a:pPr>
              <a:buFont typeface="Wingdings" panose="05000000000000000000" pitchFamily="2" charset="2"/>
              <a:buChar char="Ø"/>
            </a:pPr>
            <a:r>
              <a:rPr lang="en-US" dirty="0"/>
              <a:t>  Thus an average request will wait until half the average delay!</a:t>
            </a:r>
          </a:p>
          <a:p>
            <a:pPr>
              <a:buFont typeface="Wingdings" panose="05000000000000000000" pitchFamily="2" charset="2"/>
              <a:buChar char="Ø"/>
            </a:pPr>
            <a:endParaRPr lang="en-US" dirty="0"/>
          </a:p>
          <a:p>
            <a:pPr marL="0" indent="0">
              <a:buNone/>
            </a:pPr>
            <a:r>
              <a:rPr lang="en-US" dirty="0"/>
              <a:t>So batching reduces overheads, yet increases wait time, hence latency.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pic>
        <p:nvPicPr>
          <p:cNvPr id="7" name="Picture 6"/>
          <p:cNvPicPr>
            <a:picLocks noChangeAspect="1"/>
          </p:cNvPicPr>
          <p:nvPr/>
        </p:nvPicPr>
        <p:blipFill>
          <a:blip r:embed="rId3"/>
          <a:stretch>
            <a:fillRect/>
          </a:stretch>
        </p:blipFill>
        <p:spPr>
          <a:xfrm>
            <a:off x="8994531" y="221182"/>
            <a:ext cx="2965939" cy="1880610"/>
          </a:xfrm>
          <a:prstGeom prst="rect">
            <a:avLst/>
          </a:prstGeom>
        </p:spPr>
      </p:pic>
    </p:spTree>
    <p:extLst>
      <p:ext uri="{BB962C8B-B14F-4D97-AF65-F5344CB8AC3E}">
        <p14:creationId xmlns:p14="http://schemas.microsoft.com/office/powerpoint/2010/main" val="1029888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systems often do both!</a:t>
            </a:r>
          </a:p>
        </p:txBody>
      </p:sp>
      <p:sp>
        <p:nvSpPr>
          <p:cNvPr id="3" name="Content Placeholder 2"/>
          <p:cNvSpPr>
            <a:spLocks noGrp="1"/>
          </p:cNvSpPr>
          <p:nvPr>
            <p:ph idx="1"/>
          </p:nvPr>
        </p:nvSpPr>
        <p:spPr/>
        <p:txBody>
          <a:bodyPr>
            <a:normAutofit lnSpcReduction="10000"/>
          </a:bodyPr>
          <a:lstStyle/>
          <a:p>
            <a:r>
              <a:rPr lang="en-US" dirty="0"/>
              <a:t>It isn’t uncommon for web systems </a:t>
            </a:r>
            <a:r>
              <a:rPr lang="en-US" i="1" dirty="0"/>
              <a:t>to respond before the job is completed.</a:t>
            </a:r>
          </a:p>
          <a:p>
            <a:endParaRPr lang="en-US" dirty="0"/>
          </a:p>
          <a:p>
            <a:r>
              <a:rPr lang="en-US" dirty="0"/>
              <a:t>This reduces end-user wait time.  But a failure could disrupt the task.</a:t>
            </a:r>
          </a:p>
          <a:p>
            <a:endParaRPr lang="en-US" dirty="0"/>
          </a:p>
          <a:p>
            <a:r>
              <a:rPr lang="en-US" dirty="0"/>
              <a:t>But it means that some tier-two services take on an obligation to not lose those pending requests before they are handed off to back-end!</a:t>
            </a:r>
          </a:p>
          <a:p>
            <a:pPr>
              <a:buFont typeface="Wingdings" panose="05000000000000000000" pitchFamily="2" charset="2"/>
              <a:buChar char="Ø"/>
            </a:pPr>
            <a:r>
              <a:rPr lang="en-US" dirty="0"/>
              <a:t>  Hence we see some </a:t>
            </a:r>
            <a:r>
              <a:rPr lang="en-US" dirty="0" err="1"/>
              <a:t>stateful</a:t>
            </a:r>
            <a:r>
              <a:rPr lang="en-US" dirty="0"/>
              <a:t> tier-two components, even though in the</a:t>
            </a:r>
            <a:br>
              <a:rPr lang="en-US" dirty="0"/>
            </a:br>
            <a:r>
              <a:rPr lang="en-US" dirty="0"/>
              <a:t>    early web systems, tiers one and two were generally stateless.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791406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D3C6-C97B-4D1B-82ED-8FCE4F156811}"/>
              </a:ext>
            </a:extLst>
          </p:cNvPr>
          <p:cNvSpPr>
            <a:spLocks noGrp="1"/>
          </p:cNvSpPr>
          <p:nvPr>
            <p:ph type="title"/>
          </p:nvPr>
        </p:nvSpPr>
        <p:spPr/>
        <p:txBody>
          <a:bodyPr/>
          <a:lstStyle/>
          <a:p>
            <a:r>
              <a:rPr lang="en-US" dirty="0"/>
              <a:t>Core question was posed around 2005</a:t>
            </a:r>
          </a:p>
        </p:txBody>
      </p:sp>
      <p:sp>
        <p:nvSpPr>
          <p:cNvPr id="3" name="Content Placeholder 2">
            <a:extLst>
              <a:ext uri="{FF2B5EF4-FFF2-40B4-BE49-F238E27FC236}">
                <a16:creationId xmlns:a16="http://schemas.microsoft.com/office/drawing/2014/main" id="{6B7EFD55-080E-4722-8AF7-FB6FFDCBD819}"/>
              </a:ext>
            </a:extLst>
          </p:cNvPr>
          <p:cNvSpPr>
            <a:spLocks noGrp="1"/>
          </p:cNvSpPr>
          <p:nvPr>
            <p:ph idx="1"/>
          </p:nvPr>
        </p:nvSpPr>
        <p:spPr/>
        <p:txBody>
          <a:bodyPr>
            <a:normAutofit fontScale="92500"/>
          </a:bodyPr>
          <a:lstStyle/>
          <a:p>
            <a:r>
              <a:rPr lang="en-US" dirty="0"/>
              <a:t>Once you decide to build a cloud with a massive outer tier, creating web pages using parallel subtasks, how aggressively should we subdivide the work?</a:t>
            </a:r>
          </a:p>
          <a:p>
            <a:r>
              <a:rPr lang="en-US" dirty="0"/>
              <a:t>Leads to a view that:</a:t>
            </a:r>
          </a:p>
          <a:p>
            <a:pPr>
              <a:buFont typeface="Wingdings" panose="05000000000000000000" pitchFamily="2" charset="2"/>
              <a:buChar char="Ø"/>
            </a:pPr>
            <a:r>
              <a:rPr lang="en-US" dirty="0"/>
              <a:t>  The web server the client talks to is an engine for navigation, and for</a:t>
            </a:r>
            <a:br>
              <a:rPr lang="en-US" dirty="0"/>
            </a:br>
            <a:r>
              <a:rPr lang="en-US" dirty="0"/>
              <a:t>    requesting content, which it “prepares” for later rendering by the client</a:t>
            </a:r>
          </a:p>
          <a:p>
            <a:pPr>
              <a:buFont typeface="Wingdings" panose="05000000000000000000" pitchFamily="2" charset="2"/>
              <a:buChar char="Ø"/>
            </a:pPr>
            <a:r>
              <a:rPr lang="en-US" dirty="0"/>
              <a:t>  Its whole world is dominated by a request arriving, dispatch of these</a:t>
            </a:r>
            <a:br>
              <a:rPr lang="en-US" dirty="0"/>
            </a:br>
            <a:r>
              <a:rPr lang="en-US" dirty="0"/>
              <a:t>    subtask requests, collecting responses, and streaming them to client</a:t>
            </a:r>
          </a:p>
          <a:p>
            <a:pPr>
              <a:buFont typeface="Wingdings" panose="05000000000000000000" pitchFamily="2" charset="2"/>
              <a:buChar char="Ø"/>
            </a:pPr>
            <a:r>
              <a:rPr lang="en-US" dirty="0"/>
              <a:t>  The client will use a rendering “order” optimized around human </a:t>
            </a:r>
            <a:br>
              <a:rPr lang="en-US" dirty="0"/>
            </a:br>
            <a:r>
              <a:rPr lang="en-US" dirty="0"/>
              <a:t>    perception of speed, fluidity, etc.</a:t>
            </a:r>
          </a:p>
        </p:txBody>
      </p:sp>
      <p:sp>
        <p:nvSpPr>
          <p:cNvPr id="4" name="Footer Placeholder 3">
            <a:extLst>
              <a:ext uri="{FF2B5EF4-FFF2-40B4-BE49-F238E27FC236}">
                <a16:creationId xmlns:a16="http://schemas.microsoft.com/office/drawing/2014/main" id="{EE8F78A3-3D0F-4736-B15E-0BCA5052873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6EA98EA-42B6-4D18-B677-9B62D47BC10D}"/>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2757184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97B7-E1A7-4EA5-9292-001C84B05EEF}"/>
              </a:ext>
            </a:extLst>
          </p:cNvPr>
          <p:cNvSpPr>
            <a:spLocks noGrp="1"/>
          </p:cNvSpPr>
          <p:nvPr>
            <p:ph type="title"/>
          </p:nvPr>
        </p:nvSpPr>
        <p:spPr/>
        <p:txBody>
          <a:bodyPr/>
          <a:lstStyle/>
          <a:p>
            <a:r>
              <a:rPr lang="en-US" dirty="0"/>
              <a:t>Original tier-two </a:t>
            </a:r>
            <a:r>
              <a:rPr lang="en-US" dirty="0">
                <a:sym typeface="Symbol" panose="05050102010706020507" pitchFamily="18" charset="2"/>
              </a:rPr>
              <a:t>-Services</a:t>
            </a:r>
            <a:r>
              <a:rPr lang="en-US" dirty="0"/>
              <a:t>: Storage/Caching</a:t>
            </a:r>
          </a:p>
        </p:txBody>
      </p:sp>
      <p:sp>
        <p:nvSpPr>
          <p:cNvPr id="3" name="Content Placeholder 2">
            <a:extLst>
              <a:ext uri="{FF2B5EF4-FFF2-40B4-BE49-F238E27FC236}">
                <a16:creationId xmlns:a16="http://schemas.microsoft.com/office/drawing/2014/main" id="{7A967774-8A94-4305-8A22-EFB6BF1F597C}"/>
              </a:ext>
            </a:extLst>
          </p:cNvPr>
          <p:cNvSpPr>
            <a:spLocks noGrp="1"/>
          </p:cNvSpPr>
          <p:nvPr>
            <p:ph idx="1"/>
          </p:nvPr>
        </p:nvSpPr>
        <p:spPr/>
        <p:txBody>
          <a:bodyPr/>
          <a:lstStyle/>
          <a:p>
            <a:r>
              <a:rPr lang="en-US" dirty="0"/>
              <a:t>Today we think in terms of two categories of </a:t>
            </a:r>
            <a:r>
              <a:rPr lang="en-US" dirty="0">
                <a:sym typeface="Symbol" panose="05050102010706020507" pitchFamily="18" charset="2"/>
              </a:rPr>
              <a:t>-Services</a:t>
            </a:r>
            <a:endParaRPr lang="en-US" dirty="0"/>
          </a:p>
          <a:p>
            <a:r>
              <a:rPr lang="en-US" dirty="0"/>
              <a:t>One is concerned with storage caching, and we know a lot about those: DHTs.  In this category we might also find a global file system, and even</a:t>
            </a:r>
            <a:br>
              <a:rPr lang="en-US" dirty="0"/>
            </a:br>
            <a:r>
              <a:rPr lang="en-US" dirty="0"/>
              <a:t>some forms of transactional database APIs.</a:t>
            </a:r>
          </a:p>
          <a:p>
            <a:pPr>
              <a:buFont typeface="Wingdings" panose="05000000000000000000" pitchFamily="2" charset="2"/>
              <a:buChar char="Ø"/>
            </a:pPr>
            <a:r>
              <a:rPr lang="en-US" dirty="0"/>
              <a:t>  We’ve learned from CAP that if you can manage with weakly consistent</a:t>
            </a:r>
            <a:br>
              <a:rPr lang="en-US" dirty="0"/>
            </a:br>
            <a:r>
              <a:rPr lang="en-US" dirty="0"/>
              <a:t>    caching, doing so benefits performance!</a:t>
            </a:r>
          </a:p>
          <a:p>
            <a:pPr>
              <a:buFont typeface="Wingdings" panose="05000000000000000000" pitchFamily="2" charset="2"/>
              <a:buChar char="Ø"/>
            </a:pPr>
            <a:r>
              <a:rPr lang="en-US" dirty="0"/>
              <a:t>  Write as little to the global file system as possible</a:t>
            </a:r>
          </a:p>
        </p:txBody>
      </p:sp>
      <p:sp>
        <p:nvSpPr>
          <p:cNvPr id="4" name="Footer Placeholder 3">
            <a:extLst>
              <a:ext uri="{FF2B5EF4-FFF2-40B4-BE49-F238E27FC236}">
                <a16:creationId xmlns:a16="http://schemas.microsoft.com/office/drawing/2014/main" id="{EC4F57CF-DE1D-4BCA-B239-75AE417ED9C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E307820-B731-4069-9938-F84183EB9E34}"/>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1652224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97B7-E1A7-4EA5-9292-001C84B05EEF}"/>
              </a:ext>
            </a:extLst>
          </p:cNvPr>
          <p:cNvSpPr>
            <a:spLocks noGrp="1"/>
          </p:cNvSpPr>
          <p:nvPr>
            <p:ph type="title"/>
          </p:nvPr>
        </p:nvSpPr>
        <p:spPr/>
        <p:txBody>
          <a:bodyPr/>
          <a:lstStyle/>
          <a:p>
            <a:r>
              <a:rPr lang="en-US" dirty="0"/>
              <a:t>Other tier-two services: </a:t>
            </a:r>
            <a:r>
              <a:rPr lang="en-US" dirty="0">
                <a:sym typeface="Symbol" panose="05050102010706020507" pitchFamily="18" charset="2"/>
              </a:rPr>
              <a:t>-Services</a:t>
            </a:r>
            <a:endParaRPr lang="en-US" dirty="0"/>
          </a:p>
        </p:txBody>
      </p:sp>
      <p:sp>
        <p:nvSpPr>
          <p:cNvPr id="3" name="Content Placeholder 2">
            <a:extLst>
              <a:ext uri="{FF2B5EF4-FFF2-40B4-BE49-F238E27FC236}">
                <a16:creationId xmlns:a16="http://schemas.microsoft.com/office/drawing/2014/main" id="{7A967774-8A94-4305-8A22-EFB6BF1F597C}"/>
              </a:ext>
            </a:extLst>
          </p:cNvPr>
          <p:cNvSpPr>
            <a:spLocks noGrp="1"/>
          </p:cNvSpPr>
          <p:nvPr>
            <p:ph idx="1"/>
          </p:nvPr>
        </p:nvSpPr>
        <p:spPr/>
        <p:txBody>
          <a:bodyPr>
            <a:normAutofit/>
          </a:bodyPr>
          <a:lstStyle/>
          <a:p>
            <a:r>
              <a:rPr lang="en-US" dirty="0"/>
              <a:t>The second category of </a:t>
            </a:r>
            <a:r>
              <a:rPr lang="en-US" dirty="0">
                <a:sym typeface="Symbol" panose="05050102010706020507" pitchFamily="18" charset="2"/>
              </a:rPr>
              <a:t>-Service</a:t>
            </a:r>
            <a:r>
              <a:rPr lang="en-US" dirty="0"/>
              <a:t> are built to play specialized roles:</a:t>
            </a:r>
          </a:p>
          <a:p>
            <a:pPr>
              <a:buFont typeface="Wingdings" panose="05000000000000000000" pitchFamily="2" charset="2"/>
              <a:buChar char="Ø"/>
            </a:pPr>
            <a:r>
              <a:rPr lang="en-US" dirty="0"/>
              <a:t>  Fetch images of products for sale as 2-D images sized for client screen</a:t>
            </a:r>
          </a:p>
          <a:p>
            <a:pPr>
              <a:buFont typeface="Wingdings" panose="05000000000000000000" pitchFamily="2" charset="2"/>
              <a:buChar char="Ø"/>
            </a:pPr>
            <a:r>
              <a:rPr lang="en-US" dirty="0"/>
              <a:t>  Fetch zoomable and rotatable 3-D images of the products</a:t>
            </a:r>
          </a:p>
          <a:p>
            <a:pPr>
              <a:buFont typeface="Wingdings" panose="05000000000000000000" pitchFamily="2" charset="2"/>
              <a:buChar char="Ø"/>
            </a:pPr>
            <a:r>
              <a:rPr lang="en-US" dirty="0"/>
              <a:t>  Fetch product detail information</a:t>
            </a:r>
          </a:p>
          <a:p>
            <a:pPr>
              <a:buFont typeface="Wingdings" panose="05000000000000000000" pitchFamily="2" charset="2"/>
              <a:buChar char="Ø"/>
            </a:pPr>
            <a:r>
              <a:rPr lang="en-US" dirty="0"/>
              <a:t>  Look up product reviews from professional reviewing organizations</a:t>
            </a:r>
          </a:p>
          <a:p>
            <a:pPr>
              <a:buFont typeface="Wingdings" panose="05000000000000000000" pitchFamily="2" charset="2"/>
              <a:buChar char="Ø"/>
            </a:pPr>
            <a:r>
              <a:rPr lang="en-US" dirty="0"/>
              <a:t>  Look up product reviews from other customers</a:t>
            </a:r>
          </a:p>
          <a:p>
            <a:pPr>
              <a:buFont typeface="Wingdings" panose="05000000000000000000" pitchFamily="2" charset="2"/>
              <a:buChar char="Ø"/>
            </a:pPr>
            <a:r>
              <a:rPr lang="en-US" dirty="0"/>
              <a:t>  Look up vendor reputation information, … etc. </a:t>
            </a:r>
            <a:r>
              <a:rPr lang="en-US" b="1" dirty="0">
                <a:solidFill>
                  <a:srgbClr val="C00000"/>
                </a:solidFill>
              </a:rPr>
              <a:t>(lots and lots more)</a:t>
            </a:r>
          </a:p>
        </p:txBody>
      </p:sp>
      <p:sp>
        <p:nvSpPr>
          <p:cNvPr id="4" name="Footer Placeholder 3">
            <a:extLst>
              <a:ext uri="{FF2B5EF4-FFF2-40B4-BE49-F238E27FC236}">
                <a16:creationId xmlns:a16="http://schemas.microsoft.com/office/drawing/2014/main" id="{EC4F57CF-DE1D-4BCA-B239-75AE417ED9C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E307820-B731-4069-9938-F84183EB9E34}"/>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8962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a:t>
            </a:r>
            <a:r>
              <a:rPr lang="en-US" dirty="0">
                <a:sym typeface="Symbol" panose="05050102010706020507" pitchFamily="18" charset="2"/>
              </a:rPr>
              <a:t>-Services are layered</a:t>
            </a:r>
            <a:endParaRPr lang="en-US" dirty="0"/>
          </a:p>
        </p:txBody>
      </p:sp>
      <p:sp>
        <p:nvSpPr>
          <p:cNvPr id="3" name="Content Placeholder 2"/>
          <p:cNvSpPr>
            <a:spLocks noGrp="1"/>
          </p:cNvSpPr>
          <p:nvPr>
            <p:ph idx="1"/>
          </p:nvPr>
        </p:nvSpPr>
        <p:spPr/>
        <p:txBody>
          <a:bodyPr>
            <a:normAutofit lnSpcReduction="10000"/>
          </a:bodyPr>
          <a:lstStyle/>
          <a:p>
            <a:r>
              <a:rPr lang="en-US" dirty="0"/>
              <a:t>We don’t talk about them by numbers (there isn’t a “tier three, four…”)</a:t>
            </a:r>
          </a:p>
          <a:p>
            <a:r>
              <a:rPr lang="en-US" dirty="0"/>
              <a:t>Yet in fact, we generally see a flow graph from the end-user into tier-one services that build interactive web pages, then deeper into layer after layer of tier-two </a:t>
            </a:r>
            <a:r>
              <a:rPr lang="en-US" dirty="0">
                <a:sym typeface="Symbol" panose="05050102010706020507" pitchFamily="18" charset="2"/>
              </a:rPr>
              <a:t>-Services.</a:t>
            </a:r>
          </a:p>
          <a:p>
            <a:pPr>
              <a:buFont typeface="Wingdings" panose="05000000000000000000" pitchFamily="2" charset="2"/>
              <a:buChar char="Ø"/>
            </a:pPr>
            <a:r>
              <a:rPr lang="en-US" dirty="0">
                <a:sym typeface="Symbol" panose="05050102010706020507" pitchFamily="18" charset="2"/>
              </a:rPr>
              <a:t>  The real rule is that tier-two -Services are involved in interactive tasks.</a:t>
            </a:r>
          </a:p>
          <a:p>
            <a:pPr>
              <a:buFont typeface="Wingdings" panose="05000000000000000000" pitchFamily="2" charset="2"/>
              <a:buChar char="Ø"/>
            </a:pPr>
            <a:r>
              <a:rPr lang="en-US" dirty="0">
                <a:sym typeface="Symbol" panose="05050102010706020507" pitchFamily="18" charset="2"/>
              </a:rPr>
              <a:t>  Tiers one and two must also be scalable: not a single server, but a pool. </a:t>
            </a:r>
          </a:p>
          <a:p>
            <a:pPr marL="0" indent="0">
              <a:buNone/>
            </a:pPr>
            <a:r>
              <a:rPr lang="en-US" dirty="0">
                <a:sym typeface="Symbol" panose="05050102010706020507" pitchFamily="18" charset="2"/>
              </a:rPr>
              <a:t>Back-end services run later, off the critical path, may be less scalable.</a:t>
            </a:r>
          </a:p>
          <a:p>
            <a:pPr>
              <a:buFont typeface="Wingdings" panose="05000000000000000000" pitchFamily="2" charset="2"/>
              <a:buChar char="Ø"/>
            </a:pPr>
            <a:r>
              <a:rPr lang="en-US" dirty="0">
                <a:sym typeface="Symbol" panose="05050102010706020507" pitchFamily="18" charset="2"/>
              </a:rPr>
              <a:t>  Some database people call this the third tier, but back-end is better.</a:t>
            </a:r>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pic>
        <p:nvPicPr>
          <p:cNvPr id="6" name="Picture 5"/>
          <p:cNvPicPr>
            <a:picLocks noChangeAspect="1"/>
          </p:cNvPicPr>
          <p:nvPr/>
        </p:nvPicPr>
        <p:blipFill>
          <a:blip r:embed="rId3"/>
          <a:stretch>
            <a:fillRect/>
          </a:stretch>
        </p:blipFill>
        <p:spPr>
          <a:xfrm>
            <a:off x="9641689" y="384048"/>
            <a:ext cx="2205403" cy="1654052"/>
          </a:xfrm>
          <a:prstGeom prst="rect">
            <a:avLst/>
          </a:prstGeom>
        </p:spPr>
      </p:pic>
    </p:spTree>
    <p:extLst>
      <p:ext uri="{BB962C8B-B14F-4D97-AF65-F5344CB8AC3E}">
        <p14:creationId xmlns:p14="http://schemas.microsoft.com/office/powerpoint/2010/main" val="2123911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2FD9-FABE-47A7-89E9-F5F17B8E47B7}"/>
              </a:ext>
            </a:extLst>
          </p:cNvPr>
          <p:cNvSpPr>
            <a:spLocks noGrp="1"/>
          </p:cNvSpPr>
          <p:nvPr>
            <p:ph type="title"/>
          </p:nvPr>
        </p:nvSpPr>
        <p:spPr>
          <a:xfrm>
            <a:off x="1024127" y="585216"/>
            <a:ext cx="10950995" cy="1499616"/>
          </a:xfrm>
        </p:spPr>
        <p:txBody>
          <a:bodyPr/>
          <a:lstStyle/>
          <a:p>
            <a:r>
              <a:rPr lang="en-US" dirty="0"/>
              <a:t>Amazon page depends on 1000 </a:t>
            </a:r>
            <a:r>
              <a:rPr lang="en-US" dirty="0">
                <a:sym typeface="Symbol" panose="05050102010706020507" pitchFamily="18" charset="2"/>
              </a:rPr>
              <a:t>-Services</a:t>
            </a:r>
            <a:endParaRPr lang="en-US" dirty="0"/>
          </a:p>
        </p:txBody>
      </p:sp>
      <p:sp>
        <p:nvSpPr>
          <p:cNvPr id="3" name="Content Placeholder 2">
            <a:extLst>
              <a:ext uri="{FF2B5EF4-FFF2-40B4-BE49-F238E27FC236}">
                <a16:creationId xmlns:a16="http://schemas.microsoft.com/office/drawing/2014/main" id="{AF1C5F10-4131-4735-97D3-63D835A6094F}"/>
              </a:ext>
            </a:extLst>
          </p:cNvPr>
          <p:cNvSpPr>
            <a:spLocks noGrp="1"/>
          </p:cNvSpPr>
          <p:nvPr>
            <p:ph idx="1"/>
          </p:nvPr>
        </p:nvSpPr>
        <p:spPr/>
        <p:txBody>
          <a:bodyPr/>
          <a:lstStyle/>
          <a:p>
            <a:r>
              <a:rPr lang="en-US" dirty="0"/>
              <a:t>Why so many?</a:t>
            </a:r>
          </a:p>
          <a:p>
            <a:pPr>
              <a:buFont typeface="Wingdings" panose="05000000000000000000" pitchFamily="2" charset="2"/>
              <a:buChar char="Ø"/>
            </a:pPr>
            <a:r>
              <a:rPr lang="en-US" dirty="0"/>
              <a:t>  In fact the page generating server probably only talks directly to a </a:t>
            </a:r>
            <a:br>
              <a:rPr lang="en-US" dirty="0"/>
            </a:br>
            <a:r>
              <a:rPr lang="en-US" dirty="0"/>
              <a:t>    much smaller number for a typical page, maybe 20 or fewer</a:t>
            </a:r>
          </a:p>
          <a:p>
            <a:pPr>
              <a:buFont typeface="Wingdings" panose="05000000000000000000" pitchFamily="2" charset="2"/>
              <a:buChar char="Ø"/>
            </a:pPr>
            <a:r>
              <a:rPr lang="en-US" dirty="0"/>
              <a:t>  But these in turn depend on other </a:t>
            </a:r>
            <a:r>
              <a:rPr lang="en-US" dirty="0">
                <a:sym typeface="Symbol" panose="05050102010706020507" pitchFamily="18" charset="2"/>
              </a:rPr>
              <a:t>-Services, and the total ecosystem </a:t>
            </a:r>
            <a:br>
              <a:rPr lang="en-US" dirty="0">
                <a:sym typeface="Symbol" panose="05050102010706020507" pitchFamily="18" charset="2"/>
              </a:rPr>
            </a:br>
            <a:r>
              <a:rPr lang="en-US" dirty="0">
                <a:sym typeface="Symbol" panose="05050102010706020507" pitchFamily="18" charset="2"/>
              </a:rPr>
              <a:t>    for a company like Amazon has 100,000+ and the number is growing!</a:t>
            </a:r>
          </a:p>
          <a:p>
            <a:pPr marL="0" indent="0">
              <a:buNone/>
            </a:pPr>
            <a:r>
              <a:rPr lang="en-US" dirty="0">
                <a:sym typeface="Symbol" panose="05050102010706020507" pitchFamily="18" charset="2"/>
              </a:rPr>
              <a:t>What in the world could all of these be doing?</a:t>
            </a:r>
          </a:p>
          <a:p>
            <a:pPr>
              <a:buFont typeface="Wingdings" panose="05000000000000000000" pitchFamily="2" charset="2"/>
              <a:buChar char="Ø"/>
            </a:pPr>
            <a:r>
              <a:rPr lang="en-US" dirty="0">
                <a:sym typeface="Symbol" panose="05050102010706020507" pitchFamily="18" charset="2"/>
              </a:rPr>
              <a:t>  Amazon deliberately redesigned its systems in 2005 to break them into</a:t>
            </a:r>
            <a:br>
              <a:rPr lang="en-US" dirty="0">
                <a:sym typeface="Symbol" panose="05050102010706020507" pitchFamily="18" charset="2"/>
              </a:rPr>
            </a:br>
            <a:r>
              <a:rPr lang="en-US" dirty="0">
                <a:sym typeface="Symbol" panose="05050102010706020507" pitchFamily="18" charset="2"/>
              </a:rPr>
              <a:t>    small pieces for many reasons</a:t>
            </a:r>
            <a:endParaRPr lang="en-US" dirty="0"/>
          </a:p>
        </p:txBody>
      </p:sp>
      <p:sp>
        <p:nvSpPr>
          <p:cNvPr id="4" name="Footer Placeholder 3">
            <a:extLst>
              <a:ext uri="{FF2B5EF4-FFF2-40B4-BE49-F238E27FC236}">
                <a16:creationId xmlns:a16="http://schemas.microsoft.com/office/drawing/2014/main" id="{FE3FA41C-9B88-47F3-8E15-070AD9A9ADC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3B988CA-BCAA-422C-8F97-E3C7620C4CF7}"/>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933725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282F-D20F-4D42-85B2-905E48E2594C}"/>
              </a:ext>
            </a:extLst>
          </p:cNvPr>
          <p:cNvSpPr>
            <a:spLocks noGrp="1"/>
          </p:cNvSpPr>
          <p:nvPr>
            <p:ph type="title"/>
          </p:nvPr>
        </p:nvSpPr>
        <p:spPr/>
        <p:txBody>
          <a:bodyPr/>
          <a:lstStyle/>
          <a:p>
            <a:r>
              <a:rPr lang="en-US" dirty="0"/>
              <a:t>Putting it all together</a:t>
            </a:r>
          </a:p>
        </p:txBody>
      </p:sp>
      <p:sp>
        <p:nvSpPr>
          <p:cNvPr id="3" name="Content Placeholder 2">
            <a:extLst>
              <a:ext uri="{FF2B5EF4-FFF2-40B4-BE49-F238E27FC236}">
                <a16:creationId xmlns:a16="http://schemas.microsoft.com/office/drawing/2014/main" id="{EB14F7A6-0542-4F4A-BDA9-67AF33B41CFA}"/>
              </a:ext>
            </a:extLst>
          </p:cNvPr>
          <p:cNvSpPr>
            <a:spLocks noGrp="1"/>
          </p:cNvSpPr>
          <p:nvPr>
            <p:ph idx="1"/>
          </p:nvPr>
        </p:nvSpPr>
        <p:spPr/>
        <p:txBody>
          <a:bodyPr/>
          <a:lstStyle/>
          <a:p>
            <a:r>
              <a:rPr lang="en-US" dirty="0"/>
              <a:t>We’ve seen many elements of tier two, and discussed how those work in today’s CAP-dominated cloud, and how they might need to evolve.</a:t>
            </a:r>
          </a:p>
          <a:p>
            <a:r>
              <a:rPr lang="en-US" dirty="0"/>
              <a:t>And we discussed the concept of a web-page creation tier-one service, and a machine-learning oriented version we called a “smart data concentrator” or “smart memory” as well.</a:t>
            </a:r>
          </a:p>
          <a:p>
            <a:r>
              <a:rPr lang="en-US" dirty="0"/>
              <a:t>Yet we haven’t really looked closely at how companies like Netflix, eBay, Amazon and Google actually generate the web pages you see!</a:t>
            </a:r>
          </a:p>
        </p:txBody>
      </p:sp>
      <p:sp>
        <p:nvSpPr>
          <p:cNvPr id="4" name="Footer Placeholder 3">
            <a:extLst>
              <a:ext uri="{FF2B5EF4-FFF2-40B4-BE49-F238E27FC236}">
                <a16:creationId xmlns:a16="http://schemas.microsoft.com/office/drawing/2014/main" id="{60F2951A-275D-4A51-81B1-04EC67CBC4B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C8C895F-32D2-4F86-9FBA-ED93035C2AC7}"/>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2613098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“divide and conquer”</a:t>
            </a:r>
          </a:p>
        </p:txBody>
      </p:sp>
      <p:sp>
        <p:nvSpPr>
          <p:cNvPr id="3" name="Content Placeholder 2"/>
          <p:cNvSpPr>
            <a:spLocks noGrp="1"/>
          </p:cNvSpPr>
          <p:nvPr>
            <p:ph idx="1"/>
          </p:nvPr>
        </p:nvSpPr>
        <p:spPr/>
        <p:txBody>
          <a:bodyPr>
            <a:normAutofit lnSpcReduction="10000"/>
          </a:bodyPr>
          <a:lstStyle/>
          <a:p>
            <a:r>
              <a:rPr lang="en-US" dirty="0"/>
              <a:t>We are familiar with the single-machine concept</a:t>
            </a:r>
          </a:p>
          <a:p>
            <a:endParaRPr lang="en-US" dirty="0"/>
          </a:p>
          <a:p>
            <a:r>
              <a:rPr lang="en-US" dirty="0"/>
              <a:t>But in a distributed system, the same idea is useful for other reasons</a:t>
            </a:r>
          </a:p>
          <a:p>
            <a:pPr>
              <a:buFont typeface="Wingdings" panose="05000000000000000000" pitchFamily="2" charset="2"/>
              <a:buChar char="Ø"/>
            </a:pPr>
            <a:r>
              <a:rPr lang="en-US" dirty="0"/>
              <a:t>  Create a pool of workers to handle scalable request flows.</a:t>
            </a:r>
          </a:p>
          <a:p>
            <a:pPr>
              <a:buFont typeface="Wingdings" panose="05000000000000000000" pitchFamily="2" charset="2"/>
              <a:buChar char="Ø"/>
            </a:pPr>
            <a:r>
              <a:rPr lang="en-US" dirty="0"/>
              <a:t>  Obtain parallelism by splitting work among many such worker pools.</a:t>
            </a:r>
          </a:p>
          <a:p>
            <a:pPr>
              <a:buFont typeface="Wingdings" panose="05000000000000000000" pitchFamily="2" charset="2"/>
              <a:buChar char="Ø"/>
            </a:pPr>
            <a:r>
              <a:rPr lang="en-US" dirty="0"/>
              <a:t>  Each subtask is doing something very different, owned by a distinct</a:t>
            </a:r>
            <a:br>
              <a:rPr lang="en-US" dirty="0"/>
            </a:br>
            <a:r>
              <a:rPr lang="en-US" dirty="0"/>
              <a:t>    developer team, perhaps using very different technologies.</a:t>
            </a:r>
          </a:p>
          <a:p>
            <a:pPr>
              <a:buFont typeface="Wingdings" panose="05000000000000000000" pitchFamily="2" charset="2"/>
              <a:buChar char="Ø"/>
            </a:pPr>
            <a:r>
              <a:rPr lang="en-US" dirty="0"/>
              <a:t>  These </a:t>
            </a:r>
            <a:r>
              <a:rPr lang="en-US" dirty="0">
                <a:sym typeface="Symbol" panose="05050102010706020507" pitchFamily="18" charset="2"/>
              </a:rPr>
              <a:t>-Services in turn depend on other -Services </a:t>
            </a: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1428185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E8AA-F97D-439C-9693-30565FFC143E}"/>
              </a:ext>
            </a:extLst>
          </p:cNvPr>
          <p:cNvSpPr>
            <a:spLocks noGrp="1"/>
          </p:cNvSpPr>
          <p:nvPr>
            <p:ph type="title"/>
          </p:nvPr>
        </p:nvSpPr>
        <p:spPr/>
        <p:txBody>
          <a:bodyPr/>
          <a:lstStyle/>
          <a:p>
            <a:r>
              <a:rPr lang="en-US" dirty="0"/>
              <a:t>The Fascinating story of </a:t>
            </a:r>
            <a:r>
              <a:rPr lang="en-US" dirty="0" err="1"/>
              <a:t>NetFlix</a:t>
            </a:r>
            <a:endParaRPr lang="en-US" dirty="0"/>
          </a:p>
        </p:txBody>
      </p:sp>
      <p:sp>
        <p:nvSpPr>
          <p:cNvPr id="3" name="Content Placeholder 2">
            <a:extLst>
              <a:ext uri="{FF2B5EF4-FFF2-40B4-BE49-F238E27FC236}">
                <a16:creationId xmlns:a16="http://schemas.microsoft.com/office/drawing/2014/main" id="{F346CC6C-A176-4DFC-8F8A-FAAA615A733F}"/>
              </a:ext>
            </a:extLst>
          </p:cNvPr>
          <p:cNvSpPr>
            <a:spLocks noGrp="1"/>
          </p:cNvSpPr>
          <p:nvPr>
            <p:ph idx="1"/>
          </p:nvPr>
        </p:nvSpPr>
        <p:spPr>
          <a:xfrm>
            <a:off x="1024128" y="2286000"/>
            <a:ext cx="11082880" cy="4023360"/>
          </a:xfrm>
        </p:spPr>
        <p:txBody>
          <a:bodyPr>
            <a:normAutofit/>
          </a:bodyPr>
          <a:lstStyle/>
          <a:p>
            <a:r>
              <a:rPr lang="en-US" dirty="0"/>
              <a:t>The company ran out of compute capacity early in its growth.</a:t>
            </a:r>
          </a:p>
          <a:p>
            <a:r>
              <a:rPr lang="en-US" dirty="0"/>
              <a:t>Rather than build its own datacenters, it decided to rent everything!</a:t>
            </a:r>
          </a:p>
          <a:p>
            <a:pPr>
              <a:buFont typeface="Wingdings" panose="05000000000000000000" pitchFamily="2" charset="2"/>
              <a:buChar char="Ø"/>
            </a:pPr>
            <a:r>
              <a:rPr lang="en-US" dirty="0"/>
              <a:t>  They rent content storage from Amazon, even though Amazon competes</a:t>
            </a:r>
            <a:br>
              <a:rPr lang="en-US" dirty="0"/>
            </a:br>
            <a:r>
              <a:rPr lang="en-US" dirty="0"/>
              <a:t>    with them!  Both companies make more money by cooperating</a:t>
            </a:r>
            <a:r>
              <a:rPr lang="en-US" dirty="0" smtClean="0"/>
              <a:t>…</a:t>
            </a:r>
          </a:p>
          <a:p>
            <a:pPr>
              <a:buFont typeface="Wingdings" panose="05000000000000000000" pitchFamily="2" charset="2"/>
              <a:buChar char="Ø"/>
            </a:pPr>
            <a:r>
              <a:rPr lang="en-US" dirty="0"/>
              <a:t> </a:t>
            </a:r>
            <a:r>
              <a:rPr lang="en-US" dirty="0" smtClean="0"/>
              <a:t> They rent networking resources and network-layer caching services, too.</a:t>
            </a:r>
            <a:endParaRPr lang="en-US" dirty="0"/>
          </a:p>
          <a:p>
            <a:pPr>
              <a:buFont typeface="Wingdings" panose="05000000000000000000" pitchFamily="2" charset="2"/>
              <a:buChar char="Ø"/>
            </a:pPr>
            <a:r>
              <a:rPr lang="en-US" dirty="0" smtClean="0"/>
              <a:t>  Many </a:t>
            </a:r>
            <a:r>
              <a:rPr lang="en-US" dirty="0"/>
              <a:t>Netflix </a:t>
            </a:r>
            <a:r>
              <a:rPr lang="en-US" dirty="0">
                <a:sym typeface="Symbol" panose="05050102010706020507" pitchFamily="18" charset="2"/>
              </a:rPr>
              <a:t>-Services</a:t>
            </a:r>
            <a:r>
              <a:rPr lang="en-US" dirty="0"/>
              <a:t> run on </a:t>
            </a:r>
            <a:r>
              <a:rPr lang="en-US" dirty="0" smtClean="0"/>
              <a:t>Amazon: billing</a:t>
            </a:r>
            <a:r>
              <a:rPr lang="en-US" dirty="0"/>
              <a:t>, </a:t>
            </a:r>
            <a:r>
              <a:rPr lang="en-US" dirty="0" smtClean="0"/>
              <a:t>movie </a:t>
            </a:r>
            <a:r>
              <a:rPr lang="en-US" dirty="0"/>
              <a:t>recommendations, </a:t>
            </a:r>
            <a:r>
              <a:rPr lang="en-US" dirty="0" smtClean="0"/>
              <a:t/>
            </a:r>
            <a:br>
              <a:rPr lang="en-US" dirty="0" smtClean="0"/>
            </a:br>
            <a:r>
              <a:rPr lang="en-US" dirty="0" smtClean="0"/>
              <a:t>    web </a:t>
            </a:r>
            <a:r>
              <a:rPr lang="en-US" dirty="0"/>
              <a:t>page construction, etc.</a:t>
            </a:r>
          </a:p>
          <a:p>
            <a:pPr>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0379B8AA-FB14-4485-8E53-9734BA3B5B5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904917B-D659-450E-996A-D3FDA687E39B}"/>
              </a:ext>
            </a:extLst>
          </p:cNvPr>
          <p:cNvSpPr>
            <a:spLocks noGrp="1"/>
          </p:cNvSpPr>
          <p:nvPr>
            <p:ph type="sldNum" sz="quarter" idx="12"/>
          </p:nvPr>
        </p:nvSpPr>
        <p:spPr/>
        <p:txBody>
          <a:bodyPr/>
          <a:lstStyle/>
          <a:p>
            <a:fld id="{3C974458-8A97-4835-BF79-1FB6D7856C21}" type="slidenum">
              <a:rPr lang="en-US" smtClean="0"/>
              <a:t>21</a:t>
            </a:fld>
            <a:endParaRPr lang="en-US"/>
          </a:p>
        </p:txBody>
      </p:sp>
      <p:pic>
        <p:nvPicPr>
          <p:cNvPr id="6" name="Picture 5"/>
          <p:cNvPicPr>
            <a:picLocks noChangeAspect="1"/>
          </p:cNvPicPr>
          <p:nvPr/>
        </p:nvPicPr>
        <p:blipFill>
          <a:blip r:embed="rId3"/>
          <a:stretch>
            <a:fillRect/>
          </a:stretch>
        </p:blipFill>
        <p:spPr>
          <a:xfrm>
            <a:off x="9990363" y="585216"/>
            <a:ext cx="2009671" cy="1125416"/>
          </a:xfrm>
          <a:prstGeom prst="rect">
            <a:avLst/>
          </a:prstGeom>
        </p:spPr>
      </p:pic>
    </p:spTree>
    <p:extLst>
      <p:ext uri="{BB962C8B-B14F-4D97-AF65-F5344CB8AC3E}">
        <p14:creationId xmlns:p14="http://schemas.microsoft.com/office/powerpoint/2010/main" val="949696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455B-B0E0-490D-8933-E1D6EED8BB68}"/>
              </a:ext>
            </a:extLst>
          </p:cNvPr>
          <p:cNvSpPr>
            <a:spLocks noGrp="1"/>
          </p:cNvSpPr>
          <p:nvPr>
            <p:ph type="title"/>
          </p:nvPr>
        </p:nvSpPr>
        <p:spPr/>
        <p:txBody>
          <a:bodyPr/>
          <a:lstStyle/>
          <a:p>
            <a:r>
              <a:rPr lang="en-US" dirty="0"/>
              <a:t>Why </a:t>
            </a:r>
            <a:r>
              <a:rPr lang="en-US" dirty="0" smtClean="0"/>
              <a:t>Doesn’t Amazon crush </a:t>
            </a:r>
            <a:r>
              <a:rPr lang="en-US" dirty="0"/>
              <a:t>Netflix?</a:t>
            </a:r>
          </a:p>
        </p:txBody>
      </p:sp>
      <p:sp>
        <p:nvSpPr>
          <p:cNvPr id="3" name="Content Placeholder 2">
            <a:extLst>
              <a:ext uri="{FF2B5EF4-FFF2-40B4-BE49-F238E27FC236}">
                <a16:creationId xmlns:a16="http://schemas.microsoft.com/office/drawing/2014/main" id="{75CDE1B9-28F4-463B-92B5-EB51D2363101}"/>
              </a:ext>
            </a:extLst>
          </p:cNvPr>
          <p:cNvSpPr>
            <a:spLocks noGrp="1"/>
          </p:cNvSpPr>
          <p:nvPr>
            <p:ph idx="1"/>
          </p:nvPr>
        </p:nvSpPr>
        <p:spPr/>
        <p:txBody>
          <a:bodyPr>
            <a:normAutofit lnSpcReduction="10000"/>
          </a:bodyPr>
          <a:lstStyle/>
          <a:p>
            <a:r>
              <a:rPr lang="en-US" dirty="0"/>
              <a:t>Netflix </a:t>
            </a:r>
            <a:r>
              <a:rPr lang="en-US" dirty="0" smtClean="0"/>
              <a:t>insists </a:t>
            </a:r>
            <a:r>
              <a:rPr lang="en-US" dirty="0"/>
              <a:t>on “most favored nation” status: performance at least as good as the best of Amazon’s cloud users, including itself.</a:t>
            </a:r>
          </a:p>
          <a:p>
            <a:r>
              <a:rPr lang="en-US" dirty="0"/>
              <a:t>Amazon </a:t>
            </a:r>
            <a:r>
              <a:rPr lang="en-US" dirty="0" smtClean="0"/>
              <a:t>sees </a:t>
            </a:r>
            <a:r>
              <a:rPr lang="en-US" dirty="0"/>
              <a:t>more benefit in having massive datacenters and keeping them busy, to respond to surge loads (like on Cyber Monday</a:t>
            </a:r>
            <a:r>
              <a:rPr lang="en-US" dirty="0" smtClean="0"/>
              <a:t>).</a:t>
            </a:r>
          </a:p>
          <a:p>
            <a:r>
              <a:rPr lang="en-US" dirty="0" smtClean="0"/>
              <a:t>Anyhow, if Amazon attacks Netflix, Netflix can move to some other cloud.</a:t>
            </a:r>
            <a:endParaRPr lang="en-US" dirty="0"/>
          </a:p>
          <a:p>
            <a:endParaRPr lang="en-US" dirty="0"/>
          </a:p>
          <a:p>
            <a:r>
              <a:rPr lang="en-US" dirty="0" smtClean="0"/>
              <a:t>Bottom line… </a:t>
            </a:r>
            <a:r>
              <a:rPr lang="en-US" dirty="0"/>
              <a:t>Amazon actually gains more by hosting </a:t>
            </a:r>
            <a:r>
              <a:rPr lang="en-US" dirty="0" smtClean="0"/>
              <a:t>Netflix.</a:t>
            </a:r>
            <a:endParaRPr lang="en-US" dirty="0"/>
          </a:p>
          <a:p>
            <a:pPr>
              <a:buFont typeface="Wingdings" panose="05000000000000000000" pitchFamily="2" charset="2"/>
              <a:buChar char="Ø"/>
            </a:pPr>
            <a:r>
              <a:rPr lang="en-US" dirty="0"/>
              <a:t>  … even though Amazon video competes against Netflix!</a:t>
            </a:r>
          </a:p>
        </p:txBody>
      </p:sp>
      <p:sp>
        <p:nvSpPr>
          <p:cNvPr id="4" name="Footer Placeholder 3">
            <a:extLst>
              <a:ext uri="{FF2B5EF4-FFF2-40B4-BE49-F238E27FC236}">
                <a16:creationId xmlns:a16="http://schemas.microsoft.com/office/drawing/2014/main" id="{E82869C1-0846-4319-8B75-C85AA2C229A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2AB28AA-720C-4D4A-9F7A-ED92659E2084}"/>
              </a:ext>
            </a:extLst>
          </p:cNvPr>
          <p:cNvSpPr>
            <a:spLocks noGrp="1"/>
          </p:cNvSpPr>
          <p:nvPr>
            <p:ph type="sldNum" sz="quarter" idx="12"/>
          </p:nvPr>
        </p:nvSpPr>
        <p:spPr/>
        <p:txBody>
          <a:bodyPr/>
          <a:lstStyle/>
          <a:p>
            <a:fld id="{3C974458-8A97-4835-BF79-1FB6D7856C21}" type="slidenum">
              <a:rPr lang="en-US" smtClean="0"/>
              <a:t>22</a:t>
            </a:fld>
            <a:endParaRPr lang="en-US"/>
          </a:p>
        </p:txBody>
      </p:sp>
      <p:pic>
        <p:nvPicPr>
          <p:cNvPr id="6" name="Picture 5">
            <a:extLst>
              <a:ext uri="{FF2B5EF4-FFF2-40B4-BE49-F238E27FC236}">
                <a16:creationId xmlns:a16="http://schemas.microsoft.com/office/drawing/2014/main" id="{D415246A-0689-46A2-AF8A-7BB51E2AE209}"/>
              </a:ext>
            </a:extLst>
          </p:cNvPr>
          <p:cNvPicPr>
            <a:picLocks noChangeAspect="1"/>
          </p:cNvPicPr>
          <p:nvPr/>
        </p:nvPicPr>
        <p:blipFill>
          <a:blip r:embed="rId3"/>
          <a:stretch>
            <a:fillRect/>
          </a:stretch>
        </p:blipFill>
        <p:spPr>
          <a:xfrm>
            <a:off x="10752666" y="363650"/>
            <a:ext cx="1143000" cy="1524000"/>
          </a:xfrm>
          <a:prstGeom prst="rect">
            <a:avLst/>
          </a:prstGeom>
        </p:spPr>
      </p:pic>
    </p:spTree>
    <p:extLst>
      <p:ext uri="{BB962C8B-B14F-4D97-AF65-F5344CB8AC3E}">
        <p14:creationId xmlns:p14="http://schemas.microsoft.com/office/powerpoint/2010/main" val="556162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8594"/>
          <a:stretch/>
        </p:blipFill>
        <p:spPr>
          <a:xfrm>
            <a:off x="9590943" y="4548532"/>
            <a:ext cx="2524857" cy="1841500"/>
          </a:xfrm>
          <a:prstGeom prst="rect">
            <a:avLst/>
          </a:prstGeom>
        </p:spPr>
      </p:pic>
      <p:sp>
        <p:nvSpPr>
          <p:cNvPr id="2" name="Title 1">
            <a:extLst>
              <a:ext uri="{FF2B5EF4-FFF2-40B4-BE49-F238E27FC236}">
                <a16:creationId xmlns:a16="http://schemas.microsoft.com/office/drawing/2014/main" id="{0761E536-8452-4564-940C-44340A3AB2B4}"/>
              </a:ext>
            </a:extLst>
          </p:cNvPr>
          <p:cNvSpPr>
            <a:spLocks noGrp="1"/>
          </p:cNvSpPr>
          <p:nvPr>
            <p:ph type="title"/>
          </p:nvPr>
        </p:nvSpPr>
        <p:spPr/>
        <p:txBody>
          <a:bodyPr/>
          <a:lstStyle/>
          <a:p>
            <a:r>
              <a:rPr lang="en-US" dirty="0"/>
              <a:t>Amazon cloud hosts Many</a:t>
            </a:r>
            <a:r>
              <a:rPr lang="en-US" i="1" dirty="0"/>
              <a:t> </a:t>
            </a:r>
            <a:r>
              <a:rPr lang="en-US" dirty="0" smtClean="0"/>
              <a:t>companies</a:t>
            </a:r>
            <a:endParaRPr lang="en-US" dirty="0"/>
          </a:p>
        </p:txBody>
      </p:sp>
      <p:sp>
        <p:nvSpPr>
          <p:cNvPr id="3" name="Content Placeholder 2">
            <a:extLst>
              <a:ext uri="{FF2B5EF4-FFF2-40B4-BE49-F238E27FC236}">
                <a16:creationId xmlns:a16="http://schemas.microsoft.com/office/drawing/2014/main" id="{8B88C27E-6A41-4C8E-BF76-730558093D30}"/>
              </a:ext>
            </a:extLst>
          </p:cNvPr>
          <p:cNvSpPr>
            <a:spLocks noGrp="1"/>
          </p:cNvSpPr>
          <p:nvPr>
            <p:ph idx="1"/>
          </p:nvPr>
        </p:nvSpPr>
        <p:spPr/>
        <p:txBody>
          <a:bodyPr>
            <a:normAutofit fontScale="92500" lnSpcReduction="10000"/>
          </a:bodyPr>
          <a:lstStyle/>
          <a:p>
            <a:r>
              <a:rPr lang="en-US" dirty="0"/>
              <a:t>A first insight is this:</a:t>
            </a:r>
          </a:p>
          <a:p>
            <a:pPr>
              <a:buFont typeface="Wingdings" panose="05000000000000000000" pitchFamily="2" charset="2"/>
              <a:buChar char="Ø"/>
            </a:pPr>
            <a:r>
              <a:rPr lang="en-US" dirty="0"/>
              <a:t>  A fairly small set of cloud vendors actually host most of the clouds!</a:t>
            </a:r>
          </a:p>
          <a:p>
            <a:pPr>
              <a:buFont typeface="Wingdings" panose="05000000000000000000" pitchFamily="2" charset="2"/>
              <a:buChar char="Ø"/>
            </a:pPr>
            <a:r>
              <a:rPr lang="en-US" dirty="0"/>
              <a:t>  Amazon is the largest.  Beyond them, Microsoft and Google.  Then</a:t>
            </a:r>
            <a:br>
              <a:rPr lang="en-US" dirty="0"/>
            </a:br>
            <a:r>
              <a:rPr lang="en-US" dirty="0"/>
              <a:t>    Apple, Force (</a:t>
            </a:r>
            <a:r>
              <a:rPr lang="en-US" dirty="0" err="1"/>
              <a:t>SalesForce</a:t>
            </a:r>
            <a:r>
              <a:rPr lang="en-US" dirty="0"/>
              <a:t>), IBM, HP, Oracle, Liquid Metal, </a:t>
            </a:r>
            <a:r>
              <a:rPr lang="en-US" dirty="0" err="1"/>
              <a:t>RackSpace</a:t>
            </a:r>
            <a:r>
              <a:rPr lang="en-US" dirty="0"/>
              <a:t>, …</a:t>
            </a:r>
          </a:p>
          <a:p>
            <a:pPr marL="0" indent="0">
              <a:buNone/>
            </a:pPr>
            <a:endParaRPr lang="en-US" dirty="0"/>
          </a:p>
          <a:p>
            <a:pPr marL="0" indent="0">
              <a:buNone/>
            </a:pPr>
            <a:r>
              <a:rPr lang="en-US" dirty="0"/>
              <a:t>By opening their </a:t>
            </a:r>
            <a:r>
              <a:rPr lang="en-US" dirty="0">
                <a:sym typeface="Symbol" panose="05050102010706020507" pitchFamily="18" charset="2"/>
              </a:rPr>
              <a:t>-Services infrastructure for use by outside developers, companies increase efficiency!</a:t>
            </a:r>
          </a:p>
          <a:p>
            <a:pPr>
              <a:buFont typeface="Wingdings" panose="05000000000000000000" pitchFamily="2" charset="2"/>
              <a:buChar char="Ø"/>
            </a:pPr>
            <a:r>
              <a:rPr lang="en-US" dirty="0">
                <a:sym typeface="Symbol" panose="05050102010706020507" pitchFamily="18" charset="2"/>
              </a:rPr>
              <a:t>  Customers fear “vendor lock-in”</a:t>
            </a:r>
          </a:p>
          <a:p>
            <a:pPr>
              <a:buFont typeface="Wingdings" panose="05000000000000000000" pitchFamily="2" charset="2"/>
              <a:buChar char="Ø"/>
            </a:pPr>
            <a:r>
              <a:rPr lang="en-US" dirty="0">
                <a:sym typeface="Symbol" panose="05050102010706020507" pitchFamily="18" charset="2"/>
              </a:rPr>
              <a:t>  Solved by standards: OpenStack alliance.</a:t>
            </a:r>
            <a:endParaRPr lang="en-US" dirty="0"/>
          </a:p>
        </p:txBody>
      </p:sp>
      <p:sp>
        <p:nvSpPr>
          <p:cNvPr id="4" name="Footer Placeholder 3">
            <a:extLst>
              <a:ext uri="{FF2B5EF4-FFF2-40B4-BE49-F238E27FC236}">
                <a16:creationId xmlns:a16="http://schemas.microsoft.com/office/drawing/2014/main" id="{142FF81A-87EE-4DC9-85F6-CC8476F370C0}"/>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5F1BA11A-5C0E-416E-9139-43A6C2F4F087}"/>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756172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219808"/>
            <a:ext cx="8425707" cy="6502263"/>
          </a:xfrm>
          <a:prstGeom prst="rect">
            <a:avLst/>
          </a:prstGeom>
        </p:spPr>
      </p:pic>
      <p:sp>
        <p:nvSpPr>
          <p:cNvPr id="4" name="Footer Placeholder 3">
            <a:extLst>
              <a:ext uri="{FF2B5EF4-FFF2-40B4-BE49-F238E27FC236}">
                <a16:creationId xmlns:a16="http://schemas.microsoft.com/office/drawing/2014/main" id="{1EA025F2-E8CC-4D7E-8C27-C35E2479809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BFDCD8EB-F3A0-40B8-B7AB-4F975F01BE04}"/>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1014167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200D3D-1095-4DD5-A188-30159978CF47}"/>
              </a:ext>
            </a:extLst>
          </p:cNvPr>
          <p:cNvSpPr>
            <a:spLocks noGrp="1"/>
          </p:cNvSpPr>
          <p:nvPr>
            <p:ph type="title"/>
          </p:nvPr>
        </p:nvSpPr>
        <p:spPr/>
        <p:txBody>
          <a:bodyPr/>
          <a:lstStyle/>
          <a:p>
            <a:r>
              <a:rPr lang="en-US" dirty="0"/>
              <a:t>Why is Amazon dominant?</a:t>
            </a:r>
          </a:p>
        </p:txBody>
      </p:sp>
      <p:sp>
        <p:nvSpPr>
          <p:cNvPr id="5" name="Content Placeholder 4">
            <a:extLst>
              <a:ext uri="{FF2B5EF4-FFF2-40B4-BE49-F238E27FC236}">
                <a16:creationId xmlns:a16="http://schemas.microsoft.com/office/drawing/2014/main" id="{E0C498A1-E67D-4D50-9547-B13FDB02577D}"/>
              </a:ext>
            </a:extLst>
          </p:cNvPr>
          <p:cNvSpPr>
            <a:spLocks noGrp="1"/>
          </p:cNvSpPr>
          <p:nvPr>
            <p:ph idx="1"/>
          </p:nvPr>
        </p:nvSpPr>
        <p:spPr/>
        <p:txBody>
          <a:bodyPr/>
          <a:lstStyle/>
          <a:p>
            <a:r>
              <a:rPr lang="en-US" dirty="0"/>
              <a:t>Early in the cloud game, Amazon was first to simultaneously</a:t>
            </a:r>
          </a:p>
          <a:p>
            <a:pPr>
              <a:buFont typeface="Wingdings" panose="05000000000000000000" pitchFamily="2" charset="2"/>
              <a:buChar char="Ø"/>
            </a:pPr>
            <a:r>
              <a:rPr lang="en-US" dirty="0"/>
              <a:t>  Create and use its own microservices architecture</a:t>
            </a:r>
          </a:p>
          <a:p>
            <a:pPr>
              <a:buFont typeface="Wingdings" panose="05000000000000000000" pitchFamily="2" charset="2"/>
              <a:buChar char="Ø"/>
            </a:pPr>
            <a:r>
              <a:rPr lang="en-US" dirty="0"/>
              <a:t>  Open that architecture so third-party customers can build on it.  </a:t>
            </a:r>
          </a:p>
          <a:p>
            <a:pPr>
              <a:buFont typeface="Wingdings" panose="05000000000000000000" pitchFamily="2" charset="2"/>
              <a:buChar char="Ø"/>
            </a:pPr>
            <a:r>
              <a:rPr lang="en-US" dirty="0"/>
              <a:t>  Organize developer resources to assist in creating cloud-hosted systems</a:t>
            </a:r>
          </a:p>
          <a:p>
            <a:pPr marL="0" indent="0">
              <a:buNone/>
            </a:pPr>
            <a:endParaRPr lang="en-US" dirty="0"/>
          </a:p>
          <a:p>
            <a:pPr marL="0" indent="0">
              <a:buNone/>
            </a:pPr>
            <a:r>
              <a:rPr lang="en-US" dirty="0"/>
              <a:t>In effect, Amazon was an early provide of the entire story, and used its </a:t>
            </a:r>
            <a:br>
              <a:rPr lang="en-US" dirty="0"/>
            </a:br>
            <a:r>
              <a:rPr lang="en-US" dirty="0"/>
              <a:t>own tools, which helped the company discover issues and fix them first.</a:t>
            </a:r>
          </a:p>
        </p:txBody>
      </p:sp>
      <p:sp>
        <p:nvSpPr>
          <p:cNvPr id="2" name="Footer Placeholder 1">
            <a:extLst>
              <a:ext uri="{FF2B5EF4-FFF2-40B4-BE49-F238E27FC236}">
                <a16:creationId xmlns:a16="http://schemas.microsoft.com/office/drawing/2014/main" id="{431825EF-B80E-42D6-B16E-4E62CCD9D873}"/>
              </a:ext>
            </a:extLst>
          </p:cNvPr>
          <p:cNvSpPr>
            <a:spLocks noGrp="1"/>
          </p:cNvSpPr>
          <p:nvPr>
            <p:ph type="ftr" sz="quarter" idx="11"/>
          </p:nvPr>
        </p:nvSpPr>
        <p:spPr/>
        <p:txBody>
          <a:bodyPr/>
          <a:lstStyle/>
          <a:p>
            <a:r>
              <a:rPr lang="en-US"/>
              <a:t>http://www.cs.cornell.edu/courses/cs5412/2018sp</a:t>
            </a:r>
          </a:p>
        </p:txBody>
      </p:sp>
      <p:sp>
        <p:nvSpPr>
          <p:cNvPr id="3" name="Slide Number Placeholder 2">
            <a:extLst>
              <a:ext uri="{FF2B5EF4-FFF2-40B4-BE49-F238E27FC236}">
                <a16:creationId xmlns:a16="http://schemas.microsoft.com/office/drawing/2014/main" id="{BAD0E07F-D68F-47DF-8CF7-9FA0AC472BB2}"/>
              </a:ext>
            </a:extLst>
          </p:cNvPr>
          <p:cNvSpPr>
            <a:spLocks noGrp="1"/>
          </p:cNvSpPr>
          <p:nvPr>
            <p:ph type="sldNum" sz="quarter" idx="12"/>
          </p:nvPr>
        </p:nvSpPr>
        <p:spPr/>
        <p:txBody>
          <a:bodyPr/>
          <a:lstStyle/>
          <a:p>
            <a:fld id="{3C974458-8A97-4835-BF79-1FB6D7856C21}" type="slidenum">
              <a:rPr lang="en-US" smtClean="0"/>
              <a:t>25</a:t>
            </a:fld>
            <a:endParaRPr lang="en-US"/>
          </a:p>
        </p:txBody>
      </p:sp>
      <p:pic>
        <p:nvPicPr>
          <p:cNvPr id="6" name="Picture 5"/>
          <p:cNvPicPr>
            <a:picLocks noChangeAspect="1"/>
          </p:cNvPicPr>
          <p:nvPr/>
        </p:nvPicPr>
        <p:blipFill>
          <a:blip r:embed="rId3"/>
          <a:stretch>
            <a:fillRect/>
          </a:stretch>
        </p:blipFill>
        <p:spPr>
          <a:xfrm>
            <a:off x="9076571" y="308258"/>
            <a:ext cx="2943978" cy="1652426"/>
          </a:xfrm>
          <a:prstGeom prst="rect">
            <a:avLst/>
          </a:prstGeom>
        </p:spPr>
      </p:pic>
    </p:spTree>
    <p:extLst>
      <p:ext uri="{BB962C8B-B14F-4D97-AF65-F5344CB8AC3E}">
        <p14:creationId xmlns:p14="http://schemas.microsoft.com/office/powerpoint/2010/main" val="24183809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1F72-33DB-4E59-95F3-9DB325849D11}"/>
              </a:ext>
            </a:extLst>
          </p:cNvPr>
          <p:cNvSpPr>
            <a:spLocks noGrp="1"/>
          </p:cNvSpPr>
          <p:nvPr>
            <p:ph type="title"/>
          </p:nvPr>
        </p:nvSpPr>
        <p:spPr/>
        <p:txBody>
          <a:bodyPr/>
          <a:lstStyle/>
          <a:p>
            <a:r>
              <a:rPr lang="en-US" dirty="0"/>
              <a:t>Explosive growth</a:t>
            </a:r>
          </a:p>
        </p:txBody>
      </p:sp>
      <p:sp>
        <p:nvSpPr>
          <p:cNvPr id="3" name="Content Placeholder 2">
            <a:extLst>
              <a:ext uri="{FF2B5EF4-FFF2-40B4-BE49-F238E27FC236}">
                <a16:creationId xmlns:a16="http://schemas.microsoft.com/office/drawing/2014/main" id="{02B07812-8AFD-4AA6-A42F-6C7B92831F8C}"/>
              </a:ext>
            </a:extLst>
          </p:cNvPr>
          <p:cNvSpPr>
            <a:spLocks noGrp="1"/>
          </p:cNvSpPr>
          <p:nvPr>
            <p:ph idx="1"/>
          </p:nvPr>
        </p:nvSpPr>
        <p:spPr/>
        <p:txBody>
          <a:bodyPr/>
          <a:lstStyle/>
          <a:p>
            <a:r>
              <a:rPr lang="en-US" dirty="0"/>
              <a:t>Some of the Amazon </a:t>
            </a:r>
            <a:r>
              <a:rPr lang="en-US" dirty="0">
                <a:sym typeface="Symbol" panose="05050102010706020507" pitchFamily="18" charset="2"/>
              </a:rPr>
              <a:t>-Service infrastructure consists of Amazon’s own</a:t>
            </a:r>
            <a:br>
              <a:rPr lang="en-US" dirty="0">
                <a:sym typeface="Symbol" panose="05050102010706020507" pitchFamily="18" charset="2"/>
              </a:rPr>
            </a:br>
            <a:r>
              <a:rPr lang="en-US" dirty="0">
                <a:sym typeface="Symbol" panose="05050102010706020507" pitchFamily="18" charset="2"/>
              </a:rPr>
              <a:t>services for building its own web pages.</a:t>
            </a:r>
          </a:p>
          <a:p>
            <a:r>
              <a:rPr lang="en-US" dirty="0">
                <a:sym typeface="Symbol" panose="05050102010706020507" pitchFamily="18" charset="2"/>
              </a:rPr>
              <a:t>But much of it consists of general purpose tools that customers share and</a:t>
            </a:r>
            <a:br>
              <a:rPr lang="en-US" dirty="0">
                <a:sym typeface="Symbol" panose="05050102010706020507" pitchFamily="18" charset="2"/>
              </a:rPr>
            </a:br>
            <a:r>
              <a:rPr lang="en-US" dirty="0">
                <a:sym typeface="Symbol" panose="05050102010706020507" pitchFamily="18" charset="2"/>
              </a:rPr>
              <a:t>benefit from: like a “cloud computing toolkit”, with huge coverage</a:t>
            </a:r>
          </a:p>
          <a:p>
            <a:r>
              <a:rPr lang="en-US" dirty="0">
                <a:sym typeface="Symbol" panose="05050102010706020507" pitchFamily="18" charset="2"/>
              </a:rPr>
              <a:t>And beyond this, one sees huge numbers of non-Amazon -Services created exclusively for customers, who then run them.</a:t>
            </a:r>
          </a:p>
          <a:p>
            <a:r>
              <a:rPr lang="en-US" dirty="0">
                <a:sym typeface="Symbol" panose="05050102010706020507" pitchFamily="18" charset="2"/>
              </a:rPr>
              <a:t>In reality the 100,000 number is probably very low: Amazon has no actual</a:t>
            </a:r>
            <a:br>
              <a:rPr lang="en-US" dirty="0">
                <a:sym typeface="Symbol" panose="05050102010706020507" pitchFamily="18" charset="2"/>
              </a:rPr>
            </a:br>
            <a:r>
              <a:rPr lang="en-US" dirty="0">
                <a:sym typeface="Symbol" panose="05050102010706020507" pitchFamily="18" charset="2"/>
              </a:rPr>
              <a:t>count of the number of things that are running, and the tiers are “loose”</a:t>
            </a:r>
            <a:endParaRPr lang="en-US" dirty="0"/>
          </a:p>
        </p:txBody>
      </p:sp>
      <p:sp>
        <p:nvSpPr>
          <p:cNvPr id="4" name="Footer Placeholder 3">
            <a:extLst>
              <a:ext uri="{FF2B5EF4-FFF2-40B4-BE49-F238E27FC236}">
                <a16:creationId xmlns:a16="http://schemas.microsoft.com/office/drawing/2014/main" id="{D2F9BDF1-5ADC-46D0-B40E-165FCAF25A3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752ADE7-9CC6-4FDA-9578-032B7D2AED43}"/>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1283770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9013-296C-47FA-8A4A-704A46483580}"/>
              </a:ext>
            </a:extLst>
          </p:cNvPr>
          <p:cNvSpPr>
            <a:spLocks noGrp="1"/>
          </p:cNvSpPr>
          <p:nvPr>
            <p:ph type="title"/>
          </p:nvPr>
        </p:nvSpPr>
        <p:spPr/>
        <p:txBody>
          <a:bodyPr/>
          <a:lstStyle/>
          <a:p>
            <a:r>
              <a:rPr lang="en-US" dirty="0"/>
              <a:t>eBay semi-Private Cloud</a:t>
            </a:r>
          </a:p>
        </p:txBody>
      </p:sp>
      <p:sp>
        <p:nvSpPr>
          <p:cNvPr id="3" name="Content Placeholder 2">
            <a:extLst>
              <a:ext uri="{FF2B5EF4-FFF2-40B4-BE49-F238E27FC236}">
                <a16:creationId xmlns:a16="http://schemas.microsoft.com/office/drawing/2014/main" id="{DF1B84BA-0C5B-4E87-B6AE-4D421D1294BB}"/>
              </a:ext>
            </a:extLst>
          </p:cNvPr>
          <p:cNvSpPr>
            <a:spLocks noGrp="1"/>
          </p:cNvSpPr>
          <p:nvPr>
            <p:ph idx="1"/>
          </p:nvPr>
        </p:nvSpPr>
        <p:spPr>
          <a:xfrm>
            <a:off x="1024127" y="2286000"/>
            <a:ext cx="11241141" cy="4023360"/>
          </a:xfrm>
        </p:spPr>
        <p:txBody>
          <a:bodyPr>
            <a:normAutofit fontScale="92500" lnSpcReduction="10000"/>
          </a:bodyPr>
          <a:lstStyle/>
          <a:p>
            <a:r>
              <a:rPr lang="en-US" dirty="0"/>
              <a:t>eBay operates its own cloud software, using </a:t>
            </a:r>
            <a:r>
              <a:rPr lang="en-US" dirty="0" smtClean="0"/>
              <a:t>OpenStack,  then runs on </a:t>
            </a:r>
            <a:br>
              <a:rPr lang="en-US" dirty="0" smtClean="0"/>
            </a:br>
            <a:r>
              <a:rPr lang="en-US" dirty="0" smtClean="0"/>
              <a:t>cheapest cloud vendor offering a high quality of service.</a:t>
            </a:r>
            <a:endParaRPr lang="en-US" dirty="0"/>
          </a:p>
          <a:p>
            <a:pPr>
              <a:buFont typeface="Wingdings" panose="05000000000000000000" pitchFamily="2" charset="2"/>
              <a:buChar char="Ø"/>
            </a:pPr>
            <a:r>
              <a:rPr lang="en-US" dirty="0"/>
              <a:t>  IaaS model of cloud computing: eBay rents containers or bare metal</a:t>
            </a:r>
          </a:p>
          <a:p>
            <a:pPr>
              <a:buFont typeface="Wingdings" panose="05000000000000000000" pitchFamily="2" charset="2"/>
              <a:buChar char="Ø"/>
            </a:pPr>
            <a:r>
              <a:rPr lang="en-US" dirty="0"/>
              <a:t>  Avoids dependency on any vendor, lets eBay benefit from multitenancy</a:t>
            </a:r>
          </a:p>
          <a:p>
            <a:r>
              <a:rPr lang="en-US" dirty="0"/>
              <a:t>Container model really emerged from cases like this:</a:t>
            </a:r>
          </a:p>
          <a:p>
            <a:pPr>
              <a:buFont typeface="Wingdings" panose="05000000000000000000" pitchFamily="2" charset="2"/>
              <a:buChar char="Ø"/>
            </a:pPr>
            <a:r>
              <a:rPr lang="en-US" dirty="0"/>
              <a:t>  To efficiently share servers we need multiple users per server</a:t>
            </a:r>
          </a:p>
          <a:p>
            <a:pPr>
              <a:buFont typeface="Wingdings" panose="05000000000000000000" pitchFamily="2" charset="2"/>
              <a:buChar char="Ø"/>
            </a:pPr>
            <a:r>
              <a:rPr lang="en-US" dirty="0"/>
              <a:t>  Virtualization proved to be too expensive.  Containers isolate but</a:t>
            </a:r>
            <a:br>
              <a:rPr lang="en-US" dirty="0"/>
            </a:br>
            <a:r>
              <a:rPr lang="en-US" dirty="0"/>
              <a:t>    with lower overheads.  </a:t>
            </a:r>
            <a:endParaRPr lang="en-US" dirty="0" smtClean="0"/>
          </a:p>
          <a:p>
            <a:pPr>
              <a:buFont typeface="Wingdings" panose="05000000000000000000" pitchFamily="2" charset="2"/>
              <a:buChar char="Ø"/>
            </a:pPr>
            <a:r>
              <a:rPr lang="en-US" dirty="0"/>
              <a:t> </a:t>
            </a:r>
            <a:r>
              <a:rPr lang="en-US" dirty="0" smtClean="0"/>
              <a:t> Container environment is very standard (and open source!)</a:t>
            </a:r>
            <a:endParaRPr lang="en-US" dirty="0"/>
          </a:p>
        </p:txBody>
      </p:sp>
      <p:sp>
        <p:nvSpPr>
          <p:cNvPr id="4" name="Footer Placeholder 3">
            <a:extLst>
              <a:ext uri="{FF2B5EF4-FFF2-40B4-BE49-F238E27FC236}">
                <a16:creationId xmlns:a16="http://schemas.microsoft.com/office/drawing/2014/main" id="{C3012E54-A26E-4B5F-B0B1-25A415FA255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013CEEA-5710-42D3-AE50-68C7FFB45D07}"/>
              </a:ext>
            </a:extLst>
          </p:cNvPr>
          <p:cNvSpPr>
            <a:spLocks noGrp="1"/>
          </p:cNvSpPr>
          <p:nvPr>
            <p:ph type="sldNum" sz="quarter" idx="12"/>
          </p:nvPr>
        </p:nvSpPr>
        <p:spPr/>
        <p:txBody>
          <a:bodyPr/>
          <a:lstStyle/>
          <a:p>
            <a:fld id="{3C974458-8A97-4835-BF79-1FB6D7856C21}" type="slidenum">
              <a:rPr lang="en-US" smtClean="0"/>
              <a:t>27</a:t>
            </a:fld>
            <a:endParaRPr lang="en-US"/>
          </a:p>
        </p:txBody>
      </p:sp>
      <p:pic>
        <p:nvPicPr>
          <p:cNvPr id="7" name="Picture 6"/>
          <p:cNvPicPr>
            <a:picLocks noChangeAspect="1"/>
          </p:cNvPicPr>
          <p:nvPr/>
        </p:nvPicPr>
        <p:blipFill>
          <a:blip r:embed="rId3"/>
          <a:stretch>
            <a:fillRect/>
          </a:stretch>
        </p:blipFill>
        <p:spPr>
          <a:xfrm>
            <a:off x="9981921" y="209169"/>
            <a:ext cx="1710824" cy="1710824"/>
          </a:xfrm>
          <a:prstGeom prst="rect">
            <a:avLst/>
          </a:prstGeom>
        </p:spPr>
      </p:pic>
    </p:spTree>
    <p:extLst>
      <p:ext uri="{BB962C8B-B14F-4D97-AF65-F5344CB8AC3E}">
        <p14:creationId xmlns:p14="http://schemas.microsoft.com/office/powerpoint/2010/main" val="23330104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F7184-8174-41B0-A8D2-B53495EE4B48}"/>
              </a:ext>
            </a:extLst>
          </p:cNvPr>
          <p:cNvSpPr>
            <a:spLocks noGrp="1"/>
          </p:cNvSpPr>
          <p:nvPr>
            <p:ph type="title"/>
          </p:nvPr>
        </p:nvSpPr>
        <p:spPr>
          <a:xfrm>
            <a:off x="1024128" y="585216"/>
            <a:ext cx="10975614" cy="1499616"/>
          </a:xfrm>
        </p:spPr>
        <p:txBody>
          <a:bodyPr/>
          <a:lstStyle/>
          <a:p>
            <a:r>
              <a:rPr lang="en-US" dirty="0"/>
              <a:t>How do </a:t>
            </a:r>
            <a:r>
              <a:rPr lang="en-US" dirty="0">
                <a:sym typeface="Symbol" panose="05050102010706020507" pitchFamily="18" charset="2"/>
              </a:rPr>
              <a:t>-Services talk to one-another?</a:t>
            </a:r>
            <a:endParaRPr lang="en-US" dirty="0"/>
          </a:p>
        </p:txBody>
      </p:sp>
      <p:sp>
        <p:nvSpPr>
          <p:cNvPr id="3" name="Content Placeholder 2">
            <a:extLst>
              <a:ext uri="{FF2B5EF4-FFF2-40B4-BE49-F238E27FC236}">
                <a16:creationId xmlns:a16="http://schemas.microsoft.com/office/drawing/2014/main" id="{2C36E787-34E6-4DD3-B448-F2BBE7C424AD}"/>
              </a:ext>
            </a:extLst>
          </p:cNvPr>
          <p:cNvSpPr>
            <a:spLocks noGrp="1"/>
          </p:cNvSpPr>
          <p:nvPr>
            <p:ph idx="1"/>
          </p:nvPr>
        </p:nvSpPr>
        <p:spPr/>
        <p:txBody>
          <a:bodyPr>
            <a:normAutofit fontScale="92500" lnSpcReduction="10000"/>
          </a:bodyPr>
          <a:lstStyle/>
          <a:p>
            <a:r>
              <a:rPr lang="en-US" dirty="0"/>
              <a:t>Point to point communication: normally via remote method invocation using a standard such as REST (widely popular, even used by smart sensors)</a:t>
            </a:r>
          </a:p>
          <a:p>
            <a:pPr>
              <a:buFont typeface="Wingdings" panose="05000000000000000000" pitchFamily="2" charset="2"/>
              <a:buChar char="Ø"/>
            </a:pPr>
            <a:r>
              <a:rPr lang="en-US" dirty="0"/>
              <a:t>  Encodes requests as web pages, using “SOAP” encoding</a:t>
            </a:r>
          </a:p>
          <a:p>
            <a:pPr>
              <a:buFont typeface="Wingdings" panose="05000000000000000000" pitchFamily="2" charset="2"/>
              <a:buChar char="Ø"/>
            </a:pPr>
            <a:r>
              <a:rPr lang="en-US" dirty="0"/>
              <a:t>  Replies come back on the same HTTP/HTTPS session, also in SOAP.</a:t>
            </a:r>
          </a:p>
          <a:p>
            <a:pPr>
              <a:buFont typeface="Wingdings" panose="05000000000000000000" pitchFamily="2" charset="2"/>
              <a:buChar char="Ø"/>
            </a:pPr>
            <a:r>
              <a:rPr lang="en-US" dirty="0"/>
              <a:t>  Works even from cloud to cloud.</a:t>
            </a:r>
          </a:p>
          <a:p>
            <a:pPr marL="0" indent="0">
              <a:buNone/>
            </a:pPr>
            <a:endParaRPr lang="en-US" dirty="0"/>
          </a:p>
          <a:p>
            <a:pPr marL="0" indent="0">
              <a:buNone/>
            </a:pPr>
            <a:r>
              <a:rPr lang="en-US" dirty="0"/>
              <a:t>Inside the cloud, especially when dealing with a pool of servers, “message oriented middleware” products are popular</a:t>
            </a:r>
          </a:p>
          <a:p>
            <a:pPr>
              <a:buFont typeface="Wingdings" panose="05000000000000000000" pitchFamily="2" charset="2"/>
              <a:buChar char="Ø"/>
            </a:pPr>
            <a:r>
              <a:rPr lang="en-US" dirty="0"/>
              <a:t>  Example: Kafka pub/sub system, Amazon’s “Simple Queue Service” (SQS)</a:t>
            </a:r>
          </a:p>
        </p:txBody>
      </p:sp>
      <p:sp>
        <p:nvSpPr>
          <p:cNvPr id="4" name="Footer Placeholder 3">
            <a:extLst>
              <a:ext uri="{FF2B5EF4-FFF2-40B4-BE49-F238E27FC236}">
                <a16:creationId xmlns:a16="http://schemas.microsoft.com/office/drawing/2014/main" id="{89CC4B79-231C-4B37-AE40-0A09B3133BB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C617003-E59B-4792-B904-F136AC982E43}"/>
              </a:ext>
            </a:extLst>
          </p:cNvPr>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2133943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of SOAP as used in REST</a:t>
            </a:r>
          </a:p>
        </p:txBody>
      </p:sp>
      <p:sp>
        <p:nvSpPr>
          <p:cNvPr id="3" name="Content Placeholder 2"/>
          <p:cNvSpPr>
            <a:spLocks noGrp="1"/>
          </p:cNvSpPr>
          <p:nvPr>
            <p:ph idx="1"/>
          </p:nvPr>
        </p:nvSpPr>
        <p:spPr/>
        <p:txBody>
          <a:bodyPr/>
          <a:lstStyle/>
          <a:p>
            <a:r>
              <a:rPr lang="en-US" b="1" u="sng" dirty="0"/>
              <a:t>S</a:t>
            </a:r>
            <a:r>
              <a:rPr lang="en-US" dirty="0"/>
              <a:t>imple</a:t>
            </a:r>
            <a:r>
              <a:rPr lang="en-US" b="1" dirty="0"/>
              <a:t> </a:t>
            </a:r>
            <a:r>
              <a:rPr lang="en-US" b="1" u="sng" dirty="0"/>
              <a:t>O</a:t>
            </a:r>
            <a:r>
              <a:rPr lang="en-US" dirty="0"/>
              <a:t>bject </a:t>
            </a:r>
            <a:r>
              <a:rPr lang="en-US" b="1" u="sng" dirty="0"/>
              <a:t>A</a:t>
            </a:r>
            <a:r>
              <a:rPr lang="en-US" dirty="0"/>
              <a:t>ccess </a:t>
            </a:r>
            <a:r>
              <a:rPr lang="en-US" b="1" u="sng" dirty="0"/>
              <a:t>P</a:t>
            </a:r>
            <a:r>
              <a:rPr lang="en-US" dirty="0"/>
              <a:t>rotocol:  Layered over web page standards.</a:t>
            </a:r>
          </a:p>
          <a:p>
            <a:r>
              <a:rPr lang="en-US" dirty="0"/>
              <a:t>Server exports an interface (as a web page), and it defines methods (as web pages with form-fill). </a:t>
            </a:r>
          </a:p>
          <a:p>
            <a:r>
              <a:rPr lang="en-US" dirty="0"/>
              <a:t>Client imports the interface when it binds to the server via HTTP/HTTPS.  Then it encodes each request into SOAP format.</a:t>
            </a:r>
          </a:p>
          <a:p>
            <a:pPr>
              <a:buFont typeface="Wingdings" panose="05000000000000000000" pitchFamily="2" charset="2"/>
              <a:buChar char="Ø"/>
            </a:pPr>
            <a:r>
              <a:rPr lang="en-US" dirty="0"/>
              <a:t>  All of this is hidden: developers see method stubs</a:t>
            </a:r>
          </a:p>
          <a:p>
            <a:pPr>
              <a:buFont typeface="Wingdings" panose="05000000000000000000" pitchFamily="2" charset="2"/>
              <a:buChar char="Ø"/>
            </a:pPr>
            <a:r>
              <a:rPr lang="en-US" dirty="0"/>
              <a:t>  But in fact the encoding is quite expensive.  Can bloat data by 10-100x</a:t>
            </a:r>
          </a:p>
          <a:p>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a:extLst>
              <a:ext uri="{FF2B5EF4-FFF2-40B4-BE49-F238E27FC236}">
                <a16:creationId xmlns:a16="http://schemas.microsoft.com/office/drawing/2014/main" id="{C9D13DB4-C745-4360-97FF-C7A133E26ED4}"/>
              </a:ext>
            </a:extLst>
          </p:cNvPr>
          <p:cNvPicPr>
            <a:picLocks noChangeAspect="1"/>
          </p:cNvPicPr>
          <p:nvPr/>
        </p:nvPicPr>
        <p:blipFill>
          <a:blip r:embed="rId3"/>
          <a:stretch>
            <a:fillRect/>
          </a:stretch>
        </p:blipFill>
        <p:spPr>
          <a:xfrm>
            <a:off x="9997036" y="773709"/>
            <a:ext cx="1995787" cy="1122630"/>
          </a:xfrm>
          <a:prstGeom prst="rect">
            <a:avLst/>
          </a:prstGeom>
        </p:spPr>
      </p:pic>
    </p:spTree>
    <p:extLst>
      <p:ext uri="{BB962C8B-B14F-4D97-AF65-F5344CB8AC3E}">
        <p14:creationId xmlns:p14="http://schemas.microsoft.com/office/powerpoint/2010/main" val="4059811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908B-5257-4808-95FA-08E346C63812}"/>
              </a:ext>
            </a:extLst>
          </p:cNvPr>
          <p:cNvSpPr>
            <a:spLocks noGrp="1"/>
          </p:cNvSpPr>
          <p:nvPr>
            <p:ph type="title"/>
          </p:nvPr>
        </p:nvSpPr>
        <p:spPr/>
        <p:txBody>
          <a:bodyPr/>
          <a:lstStyle/>
          <a:p>
            <a:r>
              <a:rPr lang="en-US" dirty="0"/>
              <a:t>Concept: Microservices (</a:t>
            </a:r>
            <a:r>
              <a:rPr lang="en-US" dirty="0">
                <a:sym typeface="Symbol" panose="05050102010706020507" pitchFamily="18" charset="2"/>
              </a:rPr>
              <a:t>-Services)</a:t>
            </a:r>
            <a:endParaRPr lang="en-US" dirty="0"/>
          </a:p>
        </p:txBody>
      </p:sp>
      <p:sp>
        <p:nvSpPr>
          <p:cNvPr id="3" name="Content Placeholder 2">
            <a:extLst>
              <a:ext uri="{FF2B5EF4-FFF2-40B4-BE49-F238E27FC236}">
                <a16:creationId xmlns:a16="http://schemas.microsoft.com/office/drawing/2014/main" id="{446FFFA3-42DF-4933-A5B6-6E0F4133B9C2}"/>
              </a:ext>
            </a:extLst>
          </p:cNvPr>
          <p:cNvSpPr>
            <a:spLocks noGrp="1"/>
          </p:cNvSpPr>
          <p:nvPr>
            <p:ph idx="1"/>
          </p:nvPr>
        </p:nvSpPr>
        <p:spPr/>
        <p:txBody>
          <a:bodyPr>
            <a:normAutofit lnSpcReduction="10000"/>
          </a:bodyPr>
          <a:lstStyle/>
          <a:p>
            <a:r>
              <a:rPr lang="en-US" dirty="0"/>
              <a:t>Earliest web servers</a:t>
            </a:r>
          </a:p>
          <a:p>
            <a:pPr>
              <a:buFont typeface="Wingdings" panose="05000000000000000000" pitchFamily="2" charset="2"/>
              <a:buChar char="Ø"/>
            </a:pPr>
            <a:r>
              <a:rPr lang="en-US" dirty="0"/>
              <a:t>  Were hand-coded in languages like Python, or even home-brew</a:t>
            </a:r>
            <a:br>
              <a:rPr lang="en-US" dirty="0"/>
            </a:br>
            <a:r>
              <a:rPr lang="en-US" dirty="0"/>
              <a:t>    scripting languages a bit like shell scripts with string substitutions.</a:t>
            </a:r>
          </a:p>
          <a:p>
            <a:pPr>
              <a:buFont typeface="Wingdings" panose="05000000000000000000" pitchFamily="2" charset="2"/>
              <a:buChar char="Ø"/>
            </a:pPr>
            <a:r>
              <a:rPr lang="en-US" dirty="0"/>
              <a:t>  People built them without a lot of experience to draw on…</a:t>
            </a:r>
          </a:p>
          <a:p>
            <a:pPr>
              <a:buFont typeface="Wingdings" panose="05000000000000000000" pitchFamily="2" charset="2"/>
              <a:buChar char="Ø"/>
            </a:pPr>
            <a:r>
              <a:rPr lang="en-US" dirty="0"/>
              <a:t>  … unsurprisingly, they were slow, hard to extend, hard to maintain</a:t>
            </a:r>
          </a:p>
          <a:p>
            <a:pPr>
              <a:buFont typeface="Wingdings" panose="05000000000000000000" pitchFamily="2" charset="2"/>
              <a:buChar char="Ø"/>
            </a:pPr>
            <a:endParaRPr lang="en-US" dirty="0"/>
          </a:p>
          <a:p>
            <a:pPr marL="0" indent="0">
              <a:buNone/>
            </a:pPr>
            <a:r>
              <a:rPr lang="en-US" dirty="0"/>
              <a:t>Led to a burst of work on how to build better web page generating systems, and “</a:t>
            </a:r>
            <a:r>
              <a:rPr lang="en-US" dirty="0">
                <a:sym typeface="Symbol" panose="05050102010706020507" pitchFamily="18" charset="2"/>
              </a:rPr>
              <a:t>-Services</a:t>
            </a:r>
            <a:r>
              <a:rPr lang="en-US" dirty="0"/>
              <a:t>” were the outcome of that work.</a:t>
            </a:r>
          </a:p>
        </p:txBody>
      </p:sp>
      <p:sp>
        <p:nvSpPr>
          <p:cNvPr id="4" name="Footer Placeholder 3">
            <a:extLst>
              <a:ext uri="{FF2B5EF4-FFF2-40B4-BE49-F238E27FC236}">
                <a16:creationId xmlns:a16="http://schemas.microsoft.com/office/drawing/2014/main" id="{EEABECFB-E765-4E3A-81EA-F00250670D4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D1E2A4A-76C1-47BE-9BAD-CAEDE632CE16}"/>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331835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6D17-C8F0-4F9A-882A-4F7028031CCC}"/>
              </a:ext>
            </a:extLst>
          </p:cNvPr>
          <p:cNvSpPr>
            <a:spLocks noGrp="1"/>
          </p:cNvSpPr>
          <p:nvPr>
            <p:ph type="title"/>
          </p:nvPr>
        </p:nvSpPr>
        <p:spPr/>
        <p:txBody>
          <a:bodyPr/>
          <a:lstStyle/>
          <a:p>
            <a:r>
              <a:rPr lang="en-US" dirty="0"/>
              <a:t>Features of a tool like Kafka or SQS</a:t>
            </a:r>
          </a:p>
        </p:txBody>
      </p:sp>
      <p:sp>
        <p:nvSpPr>
          <p:cNvPr id="3" name="Content Placeholder 2">
            <a:extLst>
              <a:ext uri="{FF2B5EF4-FFF2-40B4-BE49-F238E27FC236}">
                <a16:creationId xmlns:a16="http://schemas.microsoft.com/office/drawing/2014/main" id="{CE06ABAD-55A3-47CD-99FC-C954FF8F9DF8}"/>
              </a:ext>
            </a:extLst>
          </p:cNvPr>
          <p:cNvSpPr>
            <a:spLocks noGrp="1"/>
          </p:cNvSpPr>
          <p:nvPr>
            <p:ph idx="1"/>
          </p:nvPr>
        </p:nvSpPr>
        <p:spPr/>
        <p:txBody>
          <a:bodyPr/>
          <a:lstStyle/>
          <a:p>
            <a:r>
              <a:rPr lang="en-US" dirty="0"/>
              <a:t>Caller treats the whole set of </a:t>
            </a:r>
            <a:r>
              <a:rPr lang="en-US" dirty="0" err="1"/>
              <a:t>microservers</a:t>
            </a:r>
            <a:r>
              <a:rPr lang="en-US" dirty="0"/>
              <a:t> as a group.</a:t>
            </a:r>
          </a:p>
          <a:p>
            <a:pPr>
              <a:buFont typeface="Wingdings" panose="05000000000000000000" pitchFamily="2" charset="2"/>
              <a:buChar char="Ø"/>
            </a:pPr>
            <a:r>
              <a:rPr lang="en-US" dirty="0"/>
              <a:t>   A </a:t>
            </a:r>
            <a:r>
              <a:rPr lang="en-US" dirty="0" err="1"/>
              <a:t>microserver</a:t>
            </a:r>
            <a:r>
              <a:rPr lang="en-US" dirty="0"/>
              <a:t> loops, asking for a request to process.</a:t>
            </a:r>
          </a:p>
          <a:p>
            <a:pPr>
              <a:buFont typeface="Wingdings" panose="05000000000000000000" pitchFamily="2" charset="2"/>
              <a:buChar char="Ø"/>
            </a:pPr>
            <a:r>
              <a:rPr lang="en-US" dirty="0"/>
              <a:t>   Dequeues and processes the next request</a:t>
            </a:r>
          </a:p>
          <a:p>
            <a:pPr>
              <a:buFont typeface="Wingdings" panose="05000000000000000000" pitchFamily="2" charset="2"/>
              <a:buChar char="Ø"/>
            </a:pPr>
            <a:r>
              <a:rPr lang="en-US" dirty="0"/>
              <a:t>   Responds</a:t>
            </a:r>
          </a:p>
          <a:p>
            <a:pPr>
              <a:buFont typeface="Wingdings" panose="05000000000000000000" pitchFamily="2" charset="2"/>
              <a:buChar char="Ø"/>
            </a:pPr>
            <a:r>
              <a:rPr lang="en-US" dirty="0"/>
              <a:t>   The response triggers the client to wake up and dequeue the response</a:t>
            </a:r>
          </a:p>
          <a:p>
            <a:pPr>
              <a:buFont typeface="Wingdings" panose="05000000000000000000" pitchFamily="2" charset="2"/>
              <a:buChar char="Ø"/>
            </a:pPr>
            <a:r>
              <a:rPr lang="en-US" dirty="0"/>
              <a:t>   This garbage collects the whole request-response object</a:t>
            </a:r>
          </a:p>
        </p:txBody>
      </p:sp>
      <p:sp>
        <p:nvSpPr>
          <p:cNvPr id="4" name="Footer Placeholder 3">
            <a:extLst>
              <a:ext uri="{FF2B5EF4-FFF2-40B4-BE49-F238E27FC236}">
                <a16:creationId xmlns:a16="http://schemas.microsoft.com/office/drawing/2014/main" id="{21DCC837-D921-4CE8-A35F-CE66B534FCA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7494C28-26C3-4A3D-BC5B-B62A8519F1D3}"/>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78037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8E9C-7BD6-4AF7-AA12-C8B387B17BB0}"/>
              </a:ext>
            </a:extLst>
          </p:cNvPr>
          <p:cNvSpPr>
            <a:spLocks noGrp="1"/>
          </p:cNvSpPr>
          <p:nvPr>
            <p:ph type="title"/>
          </p:nvPr>
        </p:nvSpPr>
        <p:spPr/>
        <p:txBody>
          <a:bodyPr/>
          <a:lstStyle/>
          <a:p>
            <a:r>
              <a:rPr lang="en-US" dirty="0"/>
              <a:t>Variations</a:t>
            </a:r>
          </a:p>
        </p:txBody>
      </p:sp>
      <p:sp>
        <p:nvSpPr>
          <p:cNvPr id="3" name="Content Placeholder 2">
            <a:extLst>
              <a:ext uri="{FF2B5EF4-FFF2-40B4-BE49-F238E27FC236}">
                <a16:creationId xmlns:a16="http://schemas.microsoft.com/office/drawing/2014/main" id="{7F160BD7-676C-4439-A813-318E197250BD}"/>
              </a:ext>
            </a:extLst>
          </p:cNvPr>
          <p:cNvSpPr>
            <a:spLocks noGrp="1"/>
          </p:cNvSpPr>
          <p:nvPr>
            <p:ph idx="1"/>
          </p:nvPr>
        </p:nvSpPr>
        <p:spPr/>
        <p:txBody>
          <a:bodyPr/>
          <a:lstStyle/>
          <a:p>
            <a:r>
              <a:rPr lang="en-US" dirty="0"/>
              <a:t>Kafka offers</a:t>
            </a:r>
          </a:p>
          <a:p>
            <a:pPr>
              <a:buFont typeface="Wingdings" panose="05000000000000000000" pitchFamily="2" charset="2"/>
              <a:buChar char="Ø"/>
            </a:pPr>
            <a:r>
              <a:rPr lang="en-US" dirty="0"/>
              <a:t>  Publish-subscribe API</a:t>
            </a:r>
          </a:p>
          <a:p>
            <a:pPr>
              <a:buFont typeface="Wingdings" panose="05000000000000000000" pitchFamily="2" charset="2"/>
              <a:buChar char="Ø"/>
            </a:pPr>
            <a:r>
              <a:rPr lang="en-US" dirty="0"/>
              <a:t>  Optional persistence: a “history” of each topic</a:t>
            </a:r>
          </a:p>
          <a:p>
            <a:pPr>
              <a:buFont typeface="Wingdings" panose="05000000000000000000" pitchFamily="2" charset="2"/>
              <a:buChar char="Ø"/>
            </a:pPr>
            <a:r>
              <a:rPr lang="en-US" dirty="0"/>
              <a:t>  Various fault-tolerance features, timing guarantees</a:t>
            </a:r>
          </a:p>
          <a:p>
            <a:pPr>
              <a:buFont typeface="Wingdings" panose="05000000000000000000" pitchFamily="2" charset="2"/>
              <a:buChar char="Ø"/>
            </a:pPr>
            <a:r>
              <a:rPr lang="en-US" dirty="0"/>
              <a:t>  Scales pretty well</a:t>
            </a:r>
          </a:p>
        </p:txBody>
      </p:sp>
      <p:sp>
        <p:nvSpPr>
          <p:cNvPr id="4" name="Footer Placeholder 3">
            <a:extLst>
              <a:ext uri="{FF2B5EF4-FFF2-40B4-BE49-F238E27FC236}">
                <a16:creationId xmlns:a16="http://schemas.microsoft.com/office/drawing/2014/main" id="{510438DA-918B-4E3E-8CF7-40DC700A5DE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F259F1B-ECD7-44F7-87F6-F6E45AF774A3}"/>
              </a:ext>
            </a:extLst>
          </p:cNvPr>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p:cNvPicPr>
            <a:picLocks noChangeAspect="1"/>
          </p:cNvPicPr>
          <p:nvPr/>
        </p:nvPicPr>
        <p:blipFill>
          <a:blip r:embed="rId3"/>
          <a:stretch>
            <a:fillRect/>
          </a:stretch>
        </p:blipFill>
        <p:spPr>
          <a:xfrm>
            <a:off x="8368079" y="206985"/>
            <a:ext cx="3744790" cy="2811527"/>
          </a:xfrm>
          <a:prstGeom prst="rect">
            <a:avLst/>
          </a:prstGeom>
        </p:spPr>
      </p:pic>
    </p:spTree>
    <p:extLst>
      <p:ext uri="{BB962C8B-B14F-4D97-AF65-F5344CB8AC3E}">
        <p14:creationId xmlns:p14="http://schemas.microsoft.com/office/powerpoint/2010/main" val="3704025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8E9C-7BD6-4AF7-AA12-C8B387B17BB0}"/>
              </a:ext>
            </a:extLst>
          </p:cNvPr>
          <p:cNvSpPr>
            <a:spLocks noGrp="1"/>
          </p:cNvSpPr>
          <p:nvPr>
            <p:ph type="title"/>
          </p:nvPr>
        </p:nvSpPr>
        <p:spPr/>
        <p:txBody>
          <a:bodyPr/>
          <a:lstStyle/>
          <a:p>
            <a:r>
              <a:rPr lang="en-US" dirty="0"/>
              <a:t>Variations</a:t>
            </a:r>
          </a:p>
        </p:txBody>
      </p:sp>
      <p:sp>
        <p:nvSpPr>
          <p:cNvPr id="3" name="Content Placeholder 2">
            <a:extLst>
              <a:ext uri="{FF2B5EF4-FFF2-40B4-BE49-F238E27FC236}">
                <a16:creationId xmlns:a16="http://schemas.microsoft.com/office/drawing/2014/main" id="{7F160BD7-676C-4439-A813-318E197250BD}"/>
              </a:ext>
            </a:extLst>
          </p:cNvPr>
          <p:cNvSpPr>
            <a:spLocks noGrp="1"/>
          </p:cNvSpPr>
          <p:nvPr>
            <p:ph idx="1"/>
          </p:nvPr>
        </p:nvSpPr>
        <p:spPr/>
        <p:txBody>
          <a:bodyPr/>
          <a:lstStyle/>
          <a:p>
            <a:r>
              <a:rPr lang="en-US" dirty="0" smtClean="0"/>
              <a:t>SQS is really the same concept, but has more elaborate options:</a:t>
            </a:r>
            <a:endParaRPr lang="en-US" dirty="0"/>
          </a:p>
          <a:p>
            <a:pPr>
              <a:buFont typeface="Wingdings" panose="05000000000000000000" pitchFamily="2" charset="2"/>
              <a:buChar char="Ø"/>
            </a:pPr>
            <a:r>
              <a:rPr lang="en-US" dirty="0"/>
              <a:t>  Fault-tolerance features that could be very simple, or fancier (a simple</a:t>
            </a:r>
            <a:br>
              <a:rPr lang="en-US" dirty="0"/>
            </a:br>
            <a:r>
              <a:rPr lang="en-US" dirty="0"/>
              <a:t>    one might simply track server health and if a server crashes, reassign</a:t>
            </a:r>
            <a:br>
              <a:rPr lang="en-US" dirty="0"/>
            </a:br>
            <a:r>
              <a:rPr lang="en-US" dirty="0"/>
              <a:t>    its jobs to other servers).</a:t>
            </a:r>
          </a:p>
          <a:p>
            <a:pPr>
              <a:buFont typeface="Wingdings" panose="05000000000000000000" pitchFamily="2" charset="2"/>
              <a:buChar char="Ø"/>
            </a:pPr>
            <a:r>
              <a:rPr lang="en-US" dirty="0"/>
              <a:t>  Semantics can include at-least-once, at-most-once, transactional.</a:t>
            </a:r>
          </a:p>
          <a:p>
            <a:pPr>
              <a:buFont typeface="Wingdings" panose="05000000000000000000" pitchFamily="2" charset="2"/>
              <a:buChar char="Ø"/>
            </a:pPr>
            <a:r>
              <a:rPr lang="en-US" dirty="0"/>
              <a:t>  Some use “leases”: if a request has not been processed within some </a:t>
            </a:r>
            <a:br>
              <a:rPr lang="en-US" dirty="0"/>
            </a:br>
            <a:r>
              <a:rPr lang="en-US" dirty="0"/>
              <a:t>    given time delay, it times out and the client gets an error, and the </a:t>
            </a:r>
            <a:br>
              <a:rPr lang="en-US" dirty="0"/>
            </a:br>
            <a:r>
              <a:rPr lang="en-US" dirty="0"/>
              <a:t>    queuing subsystem cleans itself up.</a:t>
            </a:r>
          </a:p>
        </p:txBody>
      </p:sp>
      <p:sp>
        <p:nvSpPr>
          <p:cNvPr id="4" name="Footer Placeholder 3">
            <a:extLst>
              <a:ext uri="{FF2B5EF4-FFF2-40B4-BE49-F238E27FC236}">
                <a16:creationId xmlns:a16="http://schemas.microsoft.com/office/drawing/2014/main" id="{510438DA-918B-4E3E-8CF7-40DC700A5DE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F259F1B-ECD7-44F7-87F6-F6E45AF774A3}"/>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7349241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effect, tier two can be </a:t>
            </a:r>
            <a:r>
              <a:rPr lang="en-US" dirty="0" err="1"/>
              <a:t>stateful</a:t>
            </a:r>
            <a:r>
              <a:rPr lang="en-US" dirty="0"/>
              <a:t>!</a:t>
            </a:r>
          </a:p>
        </p:txBody>
      </p:sp>
      <p:sp>
        <p:nvSpPr>
          <p:cNvPr id="3" name="Content Placeholder 2"/>
          <p:cNvSpPr>
            <a:spLocks noGrp="1"/>
          </p:cNvSpPr>
          <p:nvPr>
            <p:ph idx="1"/>
          </p:nvPr>
        </p:nvSpPr>
        <p:spPr/>
        <p:txBody>
          <a:bodyPr>
            <a:normAutofit lnSpcReduction="10000"/>
          </a:bodyPr>
          <a:lstStyle/>
          <a:p>
            <a:r>
              <a:rPr lang="en-US" dirty="0"/>
              <a:t>If a RESTful request times out, you know nothing about status.  </a:t>
            </a:r>
          </a:p>
          <a:p>
            <a:endParaRPr lang="en-US" dirty="0"/>
          </a:p>
          <a:p>
            <a:r>
              <a:rPr lang="en-US" dirty="0"/>
              <a:t>In contrast, tier-two tools, like Kafka and SQS, often provide guarantees that clients within the same datacenter can exploit.</a:t>
            </a:r>
          </a:p>
          <a:p>
            <a:pPr>
              <a:buFont typeface="Wingdings" panose="05000000000000000000" pitchFamily="2" charset="2"/>
              <a:buChar char="Ø"/>
            </a:pPr>
            <a:r>
              <a:rPr lang="en-US" dirty="0"/>
              <a:t>  This forces </a:t>
            </a:r>
            <a:r>
              <a:rPr lang="en-US" dirty="0" smtClean="0"/>
              <a:t>the tier-two service itself </a:t>
            </a:r>
            <a:r>
              <a:rPr lang="en-US" dirty="0"/>
              <a:t>to </a:t>
            </a:r>
            <a:r>
              <a:rPr lang="en-US" dirty="0" smtClean="0"/>
              <a:t>persist data.</a:t>
            </a:r>
            <a:endParaRPr lang="en-US" dirty="0"/>
          </a:p>
          <a:p>
            <a:pPr>
              <a:buFont typeface="Wingdings" panose="05000000000000000000" pitchFamily="2" charset="2"/>
              <a:buChar char="Ø"/>
            </a:pPr>
            <a:r>
              <a:rPr lang="en-US" dirty="0"/>
              <a:t>  </a:t>
            </a:r>
            <a:r>
              <a:rPr lang="en-US" dirty="0" smtClean="0"/>
              <a:t>They may even replicate data, using </a:t>
            </a:r>
            <a:r>
              <a:rPr lang="en-US" dirty="0" err="1" smtClean="0"/>
              <a:t>Paxos</a:t>
            </a:r>
            <a:r>
              <a:rPr lang="en-US" dirty="0" smtClean="0"/>
              <a:t> </a:t>
            </a:r>
            <a:r>
              <a:rPr lang="en-US" dirty="0"/>
              <a:t>for consistency, or </a:t>
            </a:r>
            <a:r>
              <a:rPr lang="en-US" dirty="0" smtClean="0"/>
              <a:t>employ</a:t>
            </a:r>
            <a:br>
              <a:rPr lang="en-US" dirty="0" smtClean="0"/>
            </a:br>
            <a:r>
              <a:rPr lang="en-US" dirty="0" smtClean="0"/>
              <a:t>    transactions like in </a:t>
            </a:r>
            <a:r>
              <a:rPr lang="en-US" dirty="0" err="1" smtClean="0"/>
              <a:t>FaRM</a:t>
            </a:r>
            <a:r>
              <a:rPr lang="en-US" dirty="0" smtClean="0"/>
              <a:t>. But such details are “hidden</a:t>
            </a:r>
            <a:r>
              <a:rPr lang="en-US" dirty="0"/>
              <a:t>” </a:t>
            </a:r>
            <a:r>
              <a:rPr lang="en-US" dirty="0" smtClean="0"/>
              <a:t>by the API.</a:t>
            </a:r>
            <a:endParaRPr lang="en-US" dirty="0"/>
          </a:p>
          <a:p>
            <a:pPr>
              <a:buFont typeface="Wingdings" panose="05000000000000000000" pitchFamily="2" charset="2"/>
              <a:buChar char="Ø"/>
            </a:pPr>
            <a:r>
              <a:rPr lang="en-US" dirty="0"/>
              <a:t>  Permits “safe handoff” between </a:t>
            </a:r>
            <a:r>
              <a:rPr lang="en-US" dirty="0">
                <a:sym typeface="Symbol" panose="05050102010706020507" pitchFamily="18" charset="2"/>
              </a:rPr>
              <a:t>-Services, when appropriate.</a:t>
            </a: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1838111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7B89-989A-4941-AC58-3BA4B06148D7}"/>
              </a:ext>
            </a:extLst>
          </p:cNvPr>
          <p:cNvSpPr>
            <a:spLocks noGrp="1"/>
          </p:cNvSpPr>
          <p:nvPr>
            <p:ph type="title"/>
          </p:nvPr>
        </p:nvSpPr>
        <p:spPr/>
        <p:txBody>
          <a:bodyPr/>
          <a:lstStyle/>
          <a:p>
            <a:r>
              <a:rPr lang="en-US" dirty="0"/>
              <a:t>So, up to now…</a:t>
            </a:r>
          </a:p>
        </p:txBody>
      </p:sp>
      <p:sp>
        <p:nvSpPr>
          <p:cNvPr id="3" name="Content Placeholder 2">
            <a:extLst>
              <a:ext uri="{FF2B5EF4-FFF2-40B4-BE49-F238E27FC236}">
                <a16:creationId xmlns:a16="http://schemas.microsoft.com/office/drawing/2014/main" id="{B6A90D59-032E-4A48-BE5C-3F2CA8793A4C}"/>
              </a:ext>
            </a:extLst>
          </p:cNvPr>
          <p:cNvSpPr>
            <a:spLocks noGrp="1"/>
          </p:cNvSpPr>
          <p:nvPr>
            <p:ph idx="1"/>
          </p:nvPr>
        </p:nvSpPr>
        <p:spPr/>
        <p:txBody>
          <a:bodyPr/>
          <a:lstStyle/>
          <a:p>
            <a:r>
              <a:rPr lang="en-US" dirty="0"/>
              <a:t>We’ve seen a large-scale picture of how modern cloud systems work, but</a:t>
            </a:r>
            <a:br>
              <a:rPr lang="en-US" dirty="0"/>
            </a:br>
            <a:r>
              <a:rPr lang="en-US" dirty="0"/>
              <a:t>not a very detailed one (because the details are too “big” a topic)</a:t>
            </a:r>
          </a:p>
          <a:p>
            <a:r>
              <a:rPr lang="en-US" dirty="0"/>
              <a:t>We’ve looked at some of the more interesting technology options for fancier interactions between things (omitting trivial ones, like REST, HTML)</a:t>
            </a:r>
          </a:p>
          <a:p>
            <a:r>
              <a:rPr lang="en-US" dirty="0"/>
              <a:t>We’ve starting to see how these add up to a full story in which simple building blocks combine to give highly reliable big-picture solutions</a:t>
            </a:r>
          </a:p>
        </p:txBody>
      </p:sp>
      <p:sp>
        <p:nvSpPr>
          <p:cNvPr id="4" name="Footer Placeholder 3">
            <a:extLst>
              <a:ext uri="{FF2B5EF4-FFF2-40B4-BE49-F238E27FC236}">
                <a16:creationId xmlns:a16="http://schemas.microsoft.com/office/drawing/2014/main" id="{2E3DE7CB-57D4-49AF-B775-88CCC0D8CE3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B1E2D4-C337-480A-A517-C90083DD3BDE}"/>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970803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B8A4A-275B-44DE-910D-464E758B3D50}"/>
              </a:ext>
            </a:extLst>
          </p:cNvPr>
          <p:cNvPicPr>
            <a:picLocks noChangeAspect="1"/>
          </p:cNvPicPr>
          <p:nvPr/>
        </p:nvPicPr>
        <p:blipFill>
          <a:blip r:embed="rId3"/>
          <a:stretch>
            <a:fillRect/>
          </a:stretch>
        </p:blipFill>
        <p:spPr>
          <a:xfrm>
            <a:off x="9886356" y="156855"/>
            <a:ext cx="2129145" cy="2129145"/>
          </a:xfrm>
          <a:prstGeom prst="rect">
            <a:avLst/>
          </a:prstGeom>
        </p:spPr>
      </p:pic>
      <p:sp>
        <p:nvSpPr>
          <p:cNvPr id="2" name="Title 1">
            <a:extLst>
              <a:ext uri="{FF2B5EF4-FFF2-40B4-BE49-F238E27FC236}">
                <a16:creationId xmlns:a16="http://schemas.microsoft.com/office/drawing/2014/main" id="{C9A87145-BCC2-40E6-A833-F8AC9CA730E7}"/>
              </a:ext>
            </a:extLst>
          </p:cNvPr>
          <p:cNvSpPr>
            <a:spLocks noGrp="1"/>
          </p:cNvSpPr>
          <p:nvPr>
            <p:ph type="title"/>
          </p:nvPr>
        </p:nvSpPr>
        <p:spPr/>
        <p:txBody>
          <a:bodyPr/>
          <a:lstStyle/>
          <a:p>
            <a:r>
              <a:rPr lang="en-US" dirty="0"/>
              <a:t>What limits performance?</a:t>
            </a:r>
          </a:p>
        </p:txBody>
      </p:sp>
      <p:sp>
        <p:nvSpPr>
          <p:cNvPr id="3" name="Content Placeholder 2">
            <a:extLst>
              <a:ext uri="{FF2B5EF4-FFF2-40B4-BE49-F238E27FC236}">
                <a16:creationId xmlns:a16="http://schemas.microsoft.com/office/drawing/2014/main" id="{EED02DB2-6C5F-4A00-AE6A-E9B1F41C16F0}"/>
              </a:ext>
            </a:extLst>
          </p:cNvPr>
          <p:cNvSpPr>
            <a:spLocks noGrp="1"/>
          </p:cNvSpPr>
          <p:nvPr>
            <p:ph idx="1"/>
          </p:nvPr>
        </p:nvSpPr>
        <p:spPr/>
        <p:txBody>
          <a:bodyPr>
            <a:normAutofit/>
          </a:bodyPr>
          <a:lstStyle/>
          <a:p>
            <a:r>
              <a:rPr lang="en-US" dirty="0"/>
              <a:t>This is one of the major questions we face as cloud system developers!</a:t>
            </a:r>
          </a:p>
          <a:p>
            <a:r>
              <a:rPr lang="en-US" dirty="0"/>
              <a:t>Rules of thumb:</a:t>
            </a:r>
          </a:p>
          <a:p>
            <a:pPr>
              <a:buFont typeface="Wingdings" panose="05000000000000000000" pitchFamily="2" charset="2"/>
              <a:buChar char="Ø"/>
            </a:pPr>
            <a:r>
              <a:rPr lang="en-US" dirty="0"/>
              <a:t>  Identify the critical path.  Focus on speeding up the code on this path,</a:t>
            </a:r>
            <a:br>
              <a:rPr lang="en-US" dirty="0"/>
            </a:br>
            <a:r>
              <a:rPr lang="en-US" dirty="0"/>
              <a:t>    even if code off the critical path becomes more costly!</a:t>
            </a:r>
          </a:p>
          <a:p>
            <a:pPr>
              <a:buFont typeface="Wingdings" panose="05000000000000000000" pitchFamily="2" charset="2"/>
              <a:buChar char="Ø"/>
            </a:pPr>
            <a:r>
              <a:rPr lang="en-US" dirty="0"/>
              <a:t>  90% or more of delay will be determined by just one “bottleneck”</a:t>
            </a:r>
          </a:p>
          <a:p>
            <a:pPr>
              <a:buFont typeface="Wingdings" panose="05000000000000000000" pitchFamily="2" charset="2"/>
              <a:buChar char="Ø"/>
            </a:pPr>
            <a:r>
              <a:rPr lang="en-US" dirty="0"/>
              <a:t>  Avoid second-system syndrome!  </a:t>
            </a:r>
            <a:br>
              <a:rPr lang="en-US" dirty="0"/>
            </a:br>
            <a:r>
              <a:rPr lang="en-US" dirty="0"/>
              <a:t>    … Make the critical path as simple and as “linear” as you can.  </a:t>
            </a:r>
            <a:br>
              <a:rPr lang="en-US" dirty="0"/>
            </a:br>
            <a:r>
              <a:rPr lang="en-US" dirty="0"/>
              <a:t>    … Ruthlessly remove useless features… optimize for common cases!</a:t>
            </a:r>
          </a:p>
          <a:p>
            <a:pPr marL="0" indent="0">
              <a:buNone/>
            </a:pPr>
            <a:endParaRPr lang="en-US" dirty="0"/>
          </a:p>
        </p:txBody>
      </p:sp>
      <p:sp>
        <p:nvSpPr>
          <p:cNvPr id="4" name="Footer Placeholder 3">
            <a:extLst>
              <a:ext uri="{FF2B5EF4-FFF2-40B4-BE49-F238E27FC236}">
                <a16:creationId xmlns:a16="http://schemas.microsoft.com/office/drawing/2014/main" id="{9ADD5861-5652-4D97-9A8B-6A40C158FC1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9DC6875-848F-4891-91A2-9C91428197B0}"/>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32807160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seen with </a:t>
            </a:r>
            <a:r>
              <a:rPr lang="en-US" dirty="0">
                <a:sym typeface="Symbol" panose="05050102010706020507" pitchFamily="18" charset="2"/>
              </a:rPr>
              <a:t>-Services</a:t>
            </a:r>
            <a:endParaRPr lang="en-US" dirty="0"/>
          </a:p>
        </p:txBody>
      </p:sp>
      <p:sp>
        <p:nvSpPr>
          <p:cNvPr id="3" name="Content Placeholder 2"/>
          <p:cNvSpPr>
            <a:spLocks noGrp="1"/>
          </p:cNvSpPr>
          <p:nvPr>
            <p:ph idx="1"/>
          </p:nvPr>
        </p:nvSpPr>
        <p:spPr/>
        <p:txBody>
          <a:bodyPr/>
          <a:lstStyle/>
          <a:p>
            <a:r>
              <a:rPr lang="en-US" dirty="0"/>
              <a:t>Because there are many hand-offs, we often see</a:t>
            </a:r>
          </a:p>
          <a:p>
            <a:pPr>
              <a:buFont typeface="Wingdings" panose="05000000000000000000" pitchFamily="2" charset="2"/>
              <a:buChar char="Ø"/>
            </a:pPr>
            <a:r>
              <a:rPr lang="en-US" dirty="0"/>
              <a:t>  “Admission control” delays: the subsystem is busy, so some mechanism</a:t>
            </a:r>
            <a:br>
              <a:rPr lang="en-US" dirty="0"/>
            </a:br>
            <a:r>
              <a:rPr lang="en-US" dirty="0"/>
              <a:t>    is used to pause introduction of new requests</a:t>
            </a:r>
          </a:p>
          <a:p>
            <a:pPr>
              <a:buFont typeface="Wingdings" panose="05000000000000000000" pitchFamily="2" charset="2"/>
              <a:buChar char="Ø"/>
            </a:pPr>
            <a:r>
              <a:rPr lang="en-US" dirty="0"/>
              <a:t>  Network delays: The network itself can ask senders to slow down (TCP)</a:t>
            </a:r>
          </a:p>
          <a:p>
            <a:pPr>
              <a:buFont typeface="Wingdings" panose="05000000000000000000" pitchFamily="2" charset="2"/>
              <a:buChar char="Ø"/>
            </a:pPr>
            <a:r>
              <a:rPr lang="en-US" dirty="0"/>
              <a:t>  Message coding delays, like for REST or other standards (CORBA, </a:t>
            </a:r>
            <a:r>
              <a:rPr lang="en-US" dirty="0" err="1"/>
              <a:t>etc</a:t>
            </a:r>
            <a:r>
              <a:rPr lang="en-US" dirty="0"/>
              <a:t>)</a:t>
            </a:r>
          </a:p>
          <a:p>
            <a:pPr>
              <a:buFont typeface="Wingdings" panose="05000000000000000000" pitchFamily="2" charset="2"/>
              <a:buChar char="Ø"/>
            </a:pPr>
            <a:r>
              <a:rPr lang="en-US" dirty="0"/>
              <a:t>  Scheduling and boundary-crossing delays.  Task start-up delays.</a:t>
            </a:r>
          </a:p>
          <a:p>
            <a:pPr>
              <a:buFont typeface="Wingdings" panose="05000000000000000000" pitchFamily="2" charset="2"/>
              <a:buChar char="Ø"/>
            </a:pPr>
            <a:r>
              <a:rPr lang="en-US" dirty="0"/>
              <a:t>  … the list is very long</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2211753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EDE6-D667-4093-8EE4-7953109C889B}"/>
              </a:ext>
            </a:extLst>
          </p:cNvPr>
          <p:cNvSpPr>
            <a:spLocks noGrp="1"/>
          </p:cNvSpPr>
          <p:nvPr>
            <p:ph type="title"/>
          </p:nvPr>
        </p:nvSpPr>
        <p:spPr/>
        <p:txBody>
          <a:bodyPr/>
          <a:lstStyle/>
          <a:p>
            <a:r>
              <a:rPr lang="en-US" dirty="0"/>
              <a:t>Finding the bottleneck:</a:t>
            </a:r>
            <a:br>
              <a:rPr lang="en-US" dirty="0"/>
            </a:br>
            <a:r>
              <a:rPr lang="en-US" u="sng" dirty="0"/>
              <a:t>Single-machine</a:t>
            </a:r>
            <a:r>
              <a:rPr lang="en-US" dirty="0"/>
              <a:t> options</a:t>
            </a:r>
          </a:p>
        </p:txBody>
      </p:sp>
      <p:sp>
        <p:nvSpPr>
          <p:cNvPr id="3" name="Content Placeholder 2">
            <a:extLst>
              <a:ext uri="{FF2B5EF4-FFF2-40B4-BE49-F238E27FC236}">
                <a16:creationId xmlns:a16="http://schemas.microsoft.com/office/drawing/2014/main" id="{2A086790-E403-46E3-AD47-C58AE16FE6A6}"/>
              </a:ext>
            </a:extLst>
          </p:cNvPr>
          <p:cNvSpPr>
            <a:spLocks noGrp="1"/>
          </p:cNvSpPr>
          <p:nvPr>
            <p:ph idx="1"/>
          </p:nvPr>
        </p:nvSpPr>
        <p:spPr/>
        <p:txBody>
          <a:bodyPr/>
          <a:lstStyle/>
          <a:p>
            <a:r>
              <a:rPr lang="en-US" dirty="0"/>
              <a:t>Measuring the system clock time can be very useful, but don’t try to print anything while actually on the measured path</a:t>
            </a:r>
          </a:p>
          <a:p>
            <a:pPr>
              <a:buFont typeface="Wingdings" panose="05000000000000000000" pitchFamily="2" charset="2"/>
              <a:buChar char="Ø"/>
            </a:pPr>
            <a:r>
              <a:rPr lang="en-US" dirty="0"/>
              <a:t>  It may be wise to warm your system up by letting it do 100 operations</a:t>
            </a:r>
          </a:p>
          <a:p>
            <a:pPr>
              <a:buFont typeface="Wingdings" panose="05000000000000000000" pitchFamily="2" charset="2"/>
              <a:buChar char="Ø"/>
            </a:pPr>
            <a:r>
              <a:rPr lang="en-US" dirty="0"/>
              <a:t>  During testing, store the time at various spots into in-memory arrays</a:t>
            </a:r>
            <a:br>
              <a:rPr lang="en-US" dirty="0"/>
            </a:br>
            <a:r>
              <a:rPr lang="en-US" dirty="0"/>
              <a:t>   … Use the high-resolution system clock</a:t>
            </a:r>
            <a:br>
              <a:rPr lang="en-US" dirty="0"/>
            </a:br>
            <a:r>
              <a:rPr lang="en-US" dirty="0"/>
              <a:t>   … It may help to turn instrumentation on, “sample”, then off again,</a:t>
            </a:r>
            <a:br>
              <a:rPr lang="en-US" dirty="0"/>
            </a:br>
            <a:r>
              <a:rPr lang="en-US" dirty="0"/>
              <a:t>        rather than tracking every single operation</a:t>
            </a:r>
          </a:p>
          <a:p>
            <a:pPr>
              <a:buFont typeface="Wingdings" panose="05000000000000000000" pitchFamily="2" charset="2"/>
              <a:buChar char="Ø"/>
            </a:pPr>
            <a:r>
              <a:rPr lang="en-US" dirty="0"/>
              <a:t>  Finally, print the arrays out in a nice format </a:t>
            </a:r>
            <a:r>
              <a:rPr lang="en-US" i="1" dirty="0"/>
              <a:t>after</a:t>
            </a:r>
            <a:r>
              <a:rPr lang="en-US" dirty="0"/>
              <a:t> the test is finished.</a:t>
            </a:r>
          </a:p>
        </p:txBody>
      </p:sp>
      <p:sp>
        <p:nvSpPr>
          <p:cNvPr id="4" name="Footer Placeholder 3">
            <a:extLst>
              <a:ext uri="{FF2B5EF4-FFF2-40B4-BE49-F238E27FC236}">
                <a16:creationId xmlns:a16="http://schemas.microsoft.com/office/drawing/2014/main" id="{9C703EDA-DAA7-43D4-A866-7916E20886F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C4F4E4D-A0B0-4B38-AFBD-0A068B91D992}"/>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4B7F9F11-F5B6-43B2-A6E2-F51E2A7C46DC}"/>
              </a:ext>
            </a:extLst>
          </p:cNvPr>
          <p:cNvPicPr>
            <a:picLocks noChangeAspect="1"/>
          </p:cNvPicPr>
          <p:nvPr/>
        </p:nvPicPr>
        <p:blipFill>
          <a:blip r:embed="rId3"/>
          <a:stretch>
            <a:fillRect/>
          </a:stretch>
        </p:blipFill>
        <p:spPr>
          <a:xfrm>
            <a:off x="8309372" y="560836"/>
            <a:ext cx="3282405" cy="1035368"/>
          </a:xfrm>
          <a:prstGeom prst="rect">
            <a:avLst/>
          </a:prstGeom>
        </p:spPr>
      </p:pic>
    </p:spTree>
    <p:extLst>
      <p:ext uri="{BB962C8B-B14F-4D97-AF65-F5344CB8AC3E}">
        <p14:creationId xmlns:p14="http://schemas.microsoft.com/office/powerpoint/2010/main" val="2689712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66E8-BA5A-46D5-BD80-A2B6474F7FAB}"/>
              </a:ext>
            </a:extLst>
          </p:cNvPr>
          <p:cNvSpPr>
            <a:spLocks noGrp="1"/>
          </p:cNvSpPr>
          <p:nvPr>
            <p:ph type="title"/>
          </p:nvPr>
        </p:nvSpPr>
        <p:spPr/>
        <p:txBody>
          <a:bodyPr/>
          <a:lstStyle/>
          <a:p>
            <a:r>
              <a:rPr lang="en-US" dirty="0"/>
              <a:t>Finding the Bottleneck:</a:t>
            </a:r>
            <a:br>
              <a:rPr lang="en-US" dirty="0"/>
            </a:br>
            <a:r>
              <a:rPr lang="en-US" u="sng" dirty="0"/>
              <a:t>Single-machine</a:t>
            </a:r>
            <a:r>
              <a:rPr lang="en-US" dirty="0"/>
              <a:t> options</a:t>
            </a:r>
          </a:p>
        </p:txBody>
      </p:sp>
      <p:sp>
        <p:nvSpPr>
          <p:cNvPr id="3" name="Content Placeholder 2">
            <a:extLst>
              <a:ext uri="{FF2B5EF4-FFF2-40B4-BE49-F238E27FC236}">
                <a16:creationId xmlns:a16="http://schemas.microsoft.com/office/drawing/2014/main" id="{15BBA33C-3C1B-4F81-ACCB-CA5A932EFF27}"/>
              </a:ext>
            </a:extLst>
          </p:cNvPr>
          <p:cNvSpPr>
            <a:spLocks noGrp="1"/>
          </p:cNvSpPr>
          <p:nvPr>
            <p:ph idx="1"/>
          </p:nvPr>
        </p:nvSpPr>
        <p:spPr/>
        <p:txBody>
          <a:bodyPr/>
          <a:lstStyle/>
          <a:p>
            <a:r>
              <a:rPr lang="en-US" dirty="0"/>
              <a:t>Artificially looping and measuring time for key elements of your code is also very helpful.</a:t>
            </a:r>
          </a:p>
          <a:p>
            <a:r>
              <a:rPr lang="en-US" dirty="0"/>
              <a:t>For example, if you suspect that a particular data structure is slow, you could isolate it and just do one-million operations on it</a:t>
            </a:r>
          </a:p>
          <a:p>
            <a:r>
              <a:rPr lang="en-US" dirty="0"/>
              <a:t>This enables you to run a profiler, like “</a:t>
            </a:r>
            <a:r>
              <a:rPr lang="en-US" dirty="0" err="1"/>
              <a:t>gprof</a:t>
            </a:r>
            <a:r>
              <a:rPr lang="en-US" dirty="0"/>
              <a:t>”, that will highlight slow spots</a:t>
            </a:r>
          </a:p>
          <a:p>
            <a:endParaRPr lang="en-US" dirty="0"/>
          </a:p>
          <a:p>
            <a:r>
              <a:rPr lang="en-US" dirty="0"/>
              <a:t>Be aware that in NUMA settings, memory layout and L2 cache hit rates </a:t>
            </a:r>
            <a:br>
              <a:rPr lang="en-US" dirty="0"/>
            </a:br>
            <a:r>
              <a:rPr lang="en-US" dirty="0"/>
              <a:t>can have a huge (25x) performance impact</a:t>
            </a:r>
          </a:p>
        </p:txBody>
      </p:sp>
      <p:sp>
        <p:nvSpPr>
          <p:cNvPr id="4" name="Footer Placeholder 3">
            <a:extLst>
              <a:ext uri="{FF2B5EF4-FFF2-40B4-BE49-F238E27FC236}">
                <a16:creationId xmlns:a16="http://schemas.microsoft.com/office/drawing/2014/main" id="{95BE0FF5-77AD-48B5-96A6-FFAA2217DAF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13D4B45-E3F4-499A-91DF-D79A519F1518}"/>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558269FC-B829-4FD4-B2C6-3ADF531FDCC1}"/>
              </a:ext>
            </a:extLst>
          </p:cNvPr>
          <p:cNvPicPr>
            <a:picLocks noChangeAspect="1"/>
          </p:cNvPicPr>
          <p:nvPr/>
        </p:nvPicPr>
        <p:blipFill>
          <a:blip r:embed="rId3"/>
          <a:stretch>
            <a:fillRect/>
          </a:stretch>
        </p:blipFill>
        <p:spPr>
          <a:xfrm>
            <a:off x="8309372" y="560836"/>
            <a:ext cx="3282405" cy="1035368"/>
          </a:xfrm>
          <a:prstGeom prst="rect">
            <a:avLst/>
          </a:prstGeom>
        </p:spPr>
      </p:pic>
    </p:spTree>
    <p:extLst>
      <p:ext uri="{BB962C8B-B14F-4D97-AF65-F5344CB8AC3E}">
        <p14:creationId xmlns:p14="http://schemas.microsoft.com/office/powerpoint/2010/main" val="3146414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66E8-BA5A-46D5-BD80-A2B6474F7FAB}"/>
              </a:ext>
            </a:extLst>
          </p:cNvPr>
          <p:cNvSpPr>
            <a:spLocks noGrp="1"/>
          </p:cNvSpPr>
          <p:nvPr>
            <p:ph type="title"/>
          </p:nvPr>
        </p:nvSpPr>
        <p:spPr/>
        <p:txBody>
          <a:bodyPr/>
          <a:lstStyle/>
          <a:p>
            <a:r>
              <a:rPr lang="en-US" dirty="0"/>
              <a:t>Finding the Bottleneck:</a:t>
            </a:r>
            <a:br>
              <a:rPr lang="en-US" dirty="0"/>
            </a:br>
            <a:r>
              <a:rPr lang="en-US" u="sng" dirty="0"/>
              <a:t>Distributed</a:t>
            </a:r>
            <a:r>
              <a:rPr lang="en-US" dirty="0"/>
              <a:t> options</a:t>
            </a:r>
          </a:p>
        </p:txBody>
      </p:sp>
      <p:sp>
        <p:nvSpPr>
          <p:cNvPr id="3" name="Content Placeholder 2">
            <a:extLst>
              <a:ext uri="{FF2B5EF4-FFF2-40B4-BE49-F238E27FC236}">
                <a16:creationId xmlns:a16="http://schemas.microsoft.com/office/drawing/2014/main" id="{15BBA33C-3C1B-4F81-ACCB-CA5A932EFF27}"/>
              </a:ext>
            </a:extLst>
          </p:cNvPr>
          <p:cNvSpPr>
            <a:spLocks noGrp="1"/>
          </p:cNvSpPr>
          <p:nvPr>
            <p:ph idx="1"/>
          </p:nvPr>
        </p:nvSpPr>
        <p:spPr/>
        <p:txBody>
          <a:bodyPr/>
          <a:lstStyle/>
          <a:p>
            <a:r>
              <a:rPr lang="en-US" dirty="0"/>
              <a:t>There are tools to help you profile complex distributed systems.</a:t>
            </a:r>
          </a:p>
          <a:p>
            <a:r>
              <a:rPr lang="en-US" dirty="0"/>
              <a:t>… but they can be hard to learn to use.</a:t>
            </a:r>
          </a:p>
          <a:p>
            <a:endParaRPr lang="en-US" dirty="0"/>
          </a:p>
          <a:p>
            <a:r>
              <a:rPr lang="en-US" dirty="0"/>
              <a:t>Common techniques:</a:t>
            </a:r>
          </a:p>
          <a:p>
            <a:pPr>
              <a:buFont typeface="Wingdings" panose="05000000000000000000" pitchFamily="2" charset="2"/>
              <a:buChar char="Ø"/>
            </a:pPr>
            <a:r>
              <a:rPr lang="en-US" dirty="0"/>
              <a:t>  Color coded visualizations that show idle/working/hot-spots.</a:t>
            </a:r>
          </a:p>
          <a:p>
            <a:pPr>
              <a:buFont typeface="Wingdings" panose="05000000000000000000" pitchFamily="2" charset="2"/>
              <a:buChar char="Ø"/>
            </a:pPr>
            <a:r>
              <a:rPr lang="en-US" dirty="0"/>
              <a:t>  Pipeline measurement tools that can track some form of tagged events</a:t>
            </a:r>
            <a:br>
              <a:rPr lang="en-US" dirty="0"/>
            </a:br>
            <a:r>
              <a:rPr lang="en-US" dirty="0"/>
              <a:t>    and post the times at which each reaches various stages of the system.</a:t>
            </a:r>
          </a:p>
        </p:txBody>
      </p:sp>
      <p:sp>
        <p:nvSpPr>
          <p:cNvPr id="4" name="Footer Placeholder 3">
            <a:extLst>
              <a:ext uri="{FF2B5EF4-FFF2-40B4-BE49-F238E27FC236}">
                <a16:creationId xmlns:a16="http://schemas.microsoft.com/office/drawing/2014/main" id="{95BE0FF5-77AD-48B5-96A6-FFAA2217DAF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13D4B45-E3F4-499A-91DF-D79A519F1518}"/>
              </a:ext>
            </a:extLst>
          </p:cNvPr>
          <p:cNvSpPr>
            <a:spLocks noGrp="1"/>
          </p:cNvSpPr>
          <p:nvPr>
            <p:ph type="sldNum" sz="quarter" idx="12"/>
          </p:nvPr>
        </p:nvSpPr>
        <p:spPr/>
        <p:txBody>
          <a:bodyPr/>
          <a:lstStyle/>
          <a:p>
            <a:fld id="{3C974458-8A97-4835-BF79-1FB6D7856C21}" type="slidenum">
              <a:rPr lang="en-US" smtClean="0"/>
              <a:t>39</a:t>
            </a:fld>
            <a:endParaRPr lang="en-US"/>
          </a:p>
        </p:txBody>
      </p:sp>
      <p:pic>
        <p:nvPicPr>
          <p:cNvPr id="6" name="Picture 5">
            <a:extLst>
              <a:ext uri="{FF2B5EF4-FFF2-40B4-BE49-F238E27FC236}">
                <a16:creationId xmlns:a16="http://schemas.microsoft.com/office/drawing/2014/main" id="{558269FC-B829-4FD4-B2C6-3ADF531FDCC1}"/>
              </a:ext>
            </a:extLst>
          </p:cNvPr>
          <p:cNvPicPr>
            <a:picLocks noChangeAspect="1"/>
          </p:cNvPicPr>
          <p:nvPr/>
        </p:nvPicPr>
        <p:blipFill>
          <a:blip r:embed="rId3"/>
          <a:stretch>
            <a:fillRect/>
          </a:stretch>
        </p:blipFill>
        <p:spPr>
          <a:xfrm>
            <a:off x="8734245" y="228327"/>
            <a:ext cx="3282405" cy="1035368"/>
          </a:xfrm>
          <a:prstGeom prst="rect">
            <a:avLst/>
          </a:prstGeom>
        </p:spPr>
      </p:pic>
      <p:pic>
        <p:nvPicPr>
          <p:cNvPr id="7" name="Picture 6">
            <a:extLst>
              <a:ext uri="{FF2B5EF4-FFF2-40B4-BE49-F238E27FC236}">
                <a16:creationId xmlns:a16="http://schemas.microsoft.com/office/drawing/2014/main" id="{558269FC-B829-4FD4-B2C6-3ADF531FDCC1}"/>
              </a:ext>
            </a:extLst>
          </p:cNvPr>
          <p:cNvPicPr>
            <a:picLocks noChangeAspect="1"/>
          </p:cNvPicPr>
          <p:nvPr/>
        </p:nvPicPr>
        <p:blipFill>
          <a:blip r:embed="rId3"/>
          <a:stretch>
            <a:fillRect/>
          </a:stretch>
        </p:blipFill>
        <p:spPr>
          <a:xfrm>
            <a:off x="8528595" y="423872"/>
            <a:ext cx="3282405" cy="1035368"/>
          </a:xfrm>
          <a:prstGeom prst="rect">
            <a:avLst/>
          </a:prstGeom>
        </p:spPr>
      </p:pic>
      <p:pic>
        <p:nvPicPr>
          <p:cNvPr id="8" name="Picture 7">
            <a:extLst>
              <a:ext uri="{FF2B5EF4-FFF2-40B4-BE49-F238E27FC236}">
                <a16:creationId xmlns:a16="http://schemas.microsoft.com/office/drawing/2014/main" id="{558269FC-B829-4FD4-B2C6-3ADF531FDCC1}"/>
              </a:ext>
            </a:extLst>
          </p:cNvPr>
          <p:cNvPicPr>
            <a:picLocks noChangeAspect="1"/>
          </p:cNvPicPr>
          <p:nvPr/>
        </p:nvPicPr>
        <p:blipFill>
          <a:blip r:embed="rId3"/>
          <a:stretch>
            <a:fillRect/>
          </a:stretch>
        </p:blipFill>
        <p:spPr>
          <a:xfrm>
            <a:off x="8322945" y="746011"/>
            <a:ext cx="3282405" cy="1035368"/>
          </a:xfrm>
          <a:prstGeom prst="rect">
            <a:avLst/>
          </a:prstGeom>
        </p:spPr>
      </p:pic>
    </p:spTree>
    <p:extLst>
      <p:ext uri="{BB962C8B-B14F-4D97-AF65-F5344CB8AC3E}">
        <p14:creationId xmlns:p14="http://schemas.microsoft.com/office/powerpoint/2010/main" val="474683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BA77-D3EF-4E57-BF74-D6D679BD92EE}"/>
              </a:ext>
            </a:extLst>
          </p:cNvPr>
          <p:cNvSpPr>
            <a:spLocks noGrp="1"/>
          </p:cNvSpPr>
          <p:nvPr>
            <p:ph type="title"/>
          </p:nvPr>
        </p:nvSpPr>
        <p:spPr/>
        <p:txBody>
          <a:bodyPr/>
          <a:lstStyle/>
          <a:p>
            <a:r>
              <a:rPr lang="en-US" dirty="0"/>
              <a:t>… And it was costly in other ways, too</a:t>
            </a:r>
          </a:p>
        </p:txBody>
      </p:sp>
      <p:sp>
        <p:nvSpPr>
          <p:cNvPr id="3" name="Content Placeholder 2">
            <a:extLst>
              <a:ext uri="{FF2B5EF4-FFF2-40B4-BE49-F238E27FC236}">
                <a16:creationId xmlns:a16="http://schemas.microsoft.com/office/drawing/2014/main" id="{46251101-B5EA-4DFB-AE2F-9331EAD07412}"/>
              </a:ext>
            </a:extLst>
          </p:cNvPr>
          <p:cNvSpPr>
            <a:spLocks noGrp="1"/>
          </p:cNvSpPr>
          <p:nvPr>
            <p:ph idx="1"/>
          </p:nvPr>
        </p:nvSpPr>
        <p:spPr/>
        <p:txBody>
          <a:bodyPr/>
          <a:lstStyle/>
          <a:p>
            <a:r>
              <a:rPr lang="en-US" dirty="0"/>
              <a:t>Everyone had to operate their own server farm or datacenter.</a:t>
            </a:r>
          </a:p>
          <a:p>
            <a:r>
              <a:rPr lang="en-US" dirty="0"/>
              <a:t>Often, those machines were mostly idle: you need a lot of machines for peak load situations, yet peak loads occur rarely.</a:t>
            </a:r>
          </a:p>
          <a:p>
            <a:r>
              <a:rPr lang="en-US" dirty="0"/>
              <a:t>And “peak load day” differs for different companies.</a:t>
            </a:r>
          </a:p>
          <a:p>
            <a:endParaRPr lang="en-US" dirty="0"/>
          </a:p>
          <a:p>
            <a:r>
              <a:rPr lang="en-US" dirty="0"/>
              <a:t>Rent-on-demand has an obvious economic appeal.  </a:t>
            </a:r>
          </a:p>
        </p:txBody>
      </p:sp>
      <p:sp>
        <p:nvSpPr>
          <p:cNvPr id="4" name="Footer Placeholder 3">
            <a:extLst>
              <a:ext uri="{FF2B5EF4-FFF2-40B4-BE49-F238E27FC236}">
                <a16:creationId xmlns:a16="http://schemas.microsoft.com/office/drawing/2014/main" id="{7B433FDF-F20A-457E-BB80-4B5386641D7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D90B0FBF-395C-4D39-AA06-238B222C8321}"/>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237199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8EF1-C5D7-4D21-A806-F85B1A0E08A8}"/>
              </a:ext>
            </a:extLst>
          </p:cNvPr>
          <p:cNvSpPr>
            <a:spLocks noGrp="1"/>
          </p:cNvSpPr>
          <p:nvPr>
            <p:ph type="title"/>
          </p:nvPr>
        </p:nvSpPr>
        <p:spPr/>
        <p:txBody>
          <a:bodyPr/>
          <a:lstStyle/>
          <a:p>
            <a:r>
              <a:rPr lang="en-US" dirty="0"/>
              <a:t>Debugging </a:t>
            </a:r>
            <a:r>
              <a:rPr lang="en-US" dirty="0">
                <a:sym typeface="Symbol" panose="05050102010706020507" pitchFamily="18" charset="2"/>
              </a:rPr>
              <a:t>-Services </a:t>
            </a:r>
            <a:r>
              <a:rPr lang="en-US" dirty="0"/>
              <a:t>Performance</a:t>
            </a:r>
          </a:p>
        </p:txBody>
      </p:sp>
      <p:sp>
        <p:nvSpPr>
          <p:cNvPr id="3" name="Content Placeholder 2">
            <a:extLst>
              <a:ext uri="{FF2B5EF4-FFF2-40B4-BE49-F238E27FC236}">
                <a16:creationId xmlns:a16="http://schemas.microsoft.com/office/drawing/2014/main" id="{62DB2851-8287-4AAB-9D0A-3A3CC9A234C6}"/>
              </a:ext>
            </a:extLst>
          </p:cNvPr>
          <p:cNvSpPr>
            <a:spLocks noGrp="1"/>
          </p:cNvSpPr>
          <p:nvPr>
            <p:ph idx="1"/>
          </p:nvPr>
        </p:nvSpPr>
        <p:spPr/>
        <p:txBody>
          <a:bodyPr/>
          <a:lstStyle/>
          <a:p>
            <a:r>
              <a:rPr lang="en-US" dirty="0"/>
              <a:t>Ken worked on the French air traffic control system, many years ago</a:t>
            </a:r>
          </a:p>
          <a:p>
            <a:r>
              <a:rPr lang="en-US" dirty="0"/>
              <a:t>The system worked well, and is still active in Europe.</a:t>
            </a:r>
          </a:p>
          <a:p>
            <a:endParaRPr lang="en-US" dirty="0"/>
          </a:p>
          <a:p>
            <a:endParaRPr lang="en-US" dirty="0"/>
          </a:p>
          <a:p>
            <a:r>
              <a:rPr lang="en-US" dirty="0"/>
              <a:t>As a result, the developers of a more modern air traffic control system turned to him for help when a new design was unexpectedly slow.</a:t>
            </a:r>
          </a:p>
        </p:txBody>
      </p:sp>
      <p:sp>
        <p:nvSpPr>
          <p:cNvPr id="4" name="Footer Placeholder 3">
            <a:extLst>
              <a:ext uri="{FF2B5EF4-FFF2-40B4-BE49-F238E27FC236}">
                <a16:creationId xmlns:a16="http://schemas.microsoft.com/office/drawing/2014/main" id="{FCF4BA04-3CCC-4C98-A11D-C26E61BF67C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862298B-23CF-40AB-B8DD-9505FB4ABBF0}"/>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268526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7A936C80-2608-46C5-8249-01E56E27CDCB}"/>
              </a:ext>
            </a:extLst>
          </p:cNvPr>
          <p:cNvSpPr/>
          <p:nvPr/>
        </p:nvSpPr>
        <p:spPr>
          <a:xfrm>
            <a:off x="3995313" y="2618270"/>
            <a:ext cx="1350498" cy="91300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Backup</a:t>
            </a:r>
          </a:p>
        </p:txBody>
      </p:sp>
      <p:sp>
        <p:nvSpPr>
          <p:cNvPr id="2" name="Title 1">
            <a:extLst>
              <a:ext uri="{FF2B5EF4-FFF2-40B4-BE49-F238E27FC236}">
                <a16:creationId xmlns:a16="http://schemas.microsoft.com/office/drawing/2014/main" id="{55D98CDC-068D-47EF-B4E3-BA0A8AC3BC66}"/>
              </a:ext>
            </a:extLst>
          </p:cNvPr>
          <p:cNvSpPr>
            <a:spLocks noGrp="1"/>
          </p:cNvSpPr>
          <p:nvPr>
            <p:ph type="title"/>
          </p:nvPr>
        </p:nvSpPr>
        <p:spPr>
          <a:xfrm>
            <a:off x="1024128" y="270474"/>
            <a:ext cx="10786872" cy="1499616"/>
          </a:xfrm>
        </p:spPr>
        <p:txBody>
          <a:bodyPr/>
          <a:lstStyle/>
          <a:p>
            <a:r>
              <a:rPr lang="en-US" dirty="0"/>
              <a:t>The system had a </a:t>
            </a:r>
            <a:r>
              <a:rPr lang="en-US" dirty="0">
                <a:sym typeface="Symbol" panose="05050102010706020507" pitchFamily="18" charset="2"/>
              </a:rPr>
              <a:t>-Services structure</a:t>
            </a:r>
            <a:endParaRPr lang="en-US" dirty="0"/>
          </a:p>
        </p:txBody>
      </p:sp>
      <p:sp>
        <p:nvSpPr>
          <p:cNvPr id="4" name="Footer Placeholder 3">
            <a:extLst>
              <a:ext uri="{FF2B5EF4-FFF2-40B4-BE49-F238E27FC236}">
                <a16:creationId xmlns:a16="http://schemas.microsoft.com/office/drawing/2014/main" id="{A5EB38B8-37DE-450F-8E60-321E956C5D14}"/>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76487061-138D-4ED5-88C3-13321E7D56AC}"/>
              </a:ext>
            </a:extLst>
          </p:cNvPr>
          <p:cNvSpPr>
            <a:spLocks noGrp="1"/>
          </p:cNvSpPr>
          <p:nvPr>
            <p:ph type="sldNum" sz="quarter" idx="12"/>
          </p:nvPr>
        </p:nvSpPr>
        <p:spPr/>
        <p:txBody>
          <a:bodyPr/>
          <a:lstStyle/>
          <a:p>
            <a:fld id="{3C974458-8A97-4835-BF79-1FB6D7856C21}" type="slidenum">
              <a:rPr lang="en-US" smtClean="0"/>
              <a:t>41</a:t>
            </a:fld>
            <a:endParaRPr lang="en-US"/>
          </a:p>
        </p:txBody>
      </p:sp>
      <p:sp>
        <p:nvSpPr>
          <p:cNvPr id="7" name="Cylinder 6">
            <a:extLst>
              <a:ext uri="{FF2B5EF4-FFF2-40B4-BE49-F238E27FC236}">
                <a16:creationId xmlns:a16="http://schemas.microsoft.com/office/drawing/2014/main" id="{362E9044-B541-4002-B228-83E994669737}"/>
              </a:ext>
            </a:extLst>
          </p:cNvPr>
          <p:cNvSpPr/>
          <p:nvPr/>
        </p:nvSpPr>
        <p:spPr>
          <a:xfrm>
            <a:off x="3713871" y="3235569"/>
            <a:ext cx="1350498" cy="913008"/>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a:t>
            </a:r>
          </a:p>
        </p:txBody>
      </p:sp>
      <p:sp>
        <p:nvSpPr>
          <p:cNvPr id="9" name="Arrow: Left-Right 8">
            <a:extLst>
              <a:ext uri="{FF2B5EF4-FFF2-40B4-BE49-F238E27FC236}">
                <a16:creationId xmlns:a16="http://schemas.microsoft.com/office/drawing/2014/main" id="{4989439B-E69C-499E-8DDC-785DA117BB84}"/>
              </a:ext>
            </a:extLst>
          </p:cNvPr>
          <p:cNvSpPr/>
          <p:nvPr/>
        </p:nvSpPr>
        <p:spPr>
          <a:xfrm>
            <a:off x="6161649" y="2779065"/>
            <a:ext cx="5373859" cy="6534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Message Queuing Middleware</a:t>
            </a:r>
          </a:p>
        </p:txBody>
      </p:sp>
      <p:sp>
        <p:nvSpPr>
          <p:cNvPr id="10" name="Cube 9">
            <a:extLst>
              <a:ext uri="{FF2B5EF4-FFF2-40B4-BE49-F238E27FC236}">
                <a16:creationId xmlns:a16="http://schemas.microsoft.com/office/drawing/2014/main" id="{618AC358-FAE7-4DB3-AB0B-A819A6BACDEB}"/>
              </a:ext>
            </a:extLst>
          </p:cNvPr>
          <p:cNvSpPr/>
          <p:nvPr/>
        </p:nvSpPr>
        <p:spPr>
          <a:xfrm>
            <a:off x="6161649" y="3518112"/>
            <a:ext cx="942535" cy="759655"/>
          </a:xfrm>
          <a:prstGeom prst="cub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Proximity alerts</a:t>
            </a:r>
            <a:endParaRPr lang="en-US" sz="1200" dirty="0"/>
          </a:p>
        </p:txBody>
      </p:sp>
      <p:sp>
        <p:nvSpPr>
          <p:cNvPr id="11" name="Cube 10">
            <a:extLst>
              <a:ext uri="{FF2B5EF4-FFF2-40B4-BE49-F238E27FC236}">
                <a16:creationId xmlns:a16="http://schemas.microsoft.com/office/drawing/2014/main" id="{DEF1CB06-EA26-4171-B9D9-526307D5891C}"/>
              </a:ext>
            </a:extLst>
          </p:cNvPr>
          <p:cNvSpPr/>
          <p:nvPr/>
        </p:nvSpPr>
        <p:spPr>
          <a:xfrm>
            <a:off x="7104184" y="3518111"/>
            <a:ext cx="942535" cy="759655"/>
          </a:xfrm>
          <a:prstGeom prst="cub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Weather avoidance</a:t>
            </a:r>
            <a:endParaRPr lang="en-US" sz="1050" dirty="0"/>
          </a:p>
        </p:txBody>
      </p:sp>
      <p:sp>
        <p:nvSpPr>
          <p:cNvPr id="12" name="Cube 11">
            <a:extLst>
              <a:ext uri="{FF2B5EF4-FFF2-40B4-BE49-F238E27FC236}">
                <a16:creationId xmlns:a16="http://schemas.microsoft.com/office/drawing/2014/main" id="{EAF90B97-60E7-422C-BF92-977348F5CCBF}"/>
              </a:ext>
            </a:extLst>
          </p:cNvPr>
          <p:cNvSpPr/>
          <p:nvPr/>
        </p:nvSpPr>
        <p:spPr>
          <a:xfrm>
            <a:off x="8046719" y="3488583"/>
            <a:ext cx="942535" cy="759655"/>
          </a:xfrm>
          <a:prstGeom prst="cub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Routing Assistance</a:t>
            </a:r>
            <a:endParaRPr lang="en-US" sz="1100" dirty="0"/>
          </a:p>
        </p:txBody>
      </p:sp>
      <p:sp>
        <p:nvSpPr>
          <p:cNvPr id="13" name="Cube 12">
            <a:extLst>
              <a:ext uri="{FF2B5EF4-FFF2-40B4-BE49-F238E27FC236}">
                <a16:creationId xmlns:a16="http://schemas.microsoft.com/office/drawing/2014/main" id="{D6EB9190-A2CC-4927-9102-80074D12AD40}"/>
              </a:ext>
            </a:extLst>
          </p:cNvPr>
          <p:cNvSpPr/>
          <p:nvPr/>
        </p:nvSpPr>
        <p:spPr>
          <a:xfrm>
            <a:off x="8989254" y="3488378"/>
            <a:ext cx="942535" cy="759655"/>
          </a:xfrm>
          <a:prstGeom prst="cub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Gate Scheduling</a:t>
            </a:r>
            <a:endParaRPr lang="en-US" sz="1050" dirty="0"/>
          </a:p>
        </p:txBody>
      </p:sp>
      <p:sp>
        <p:nvSpPr>
          <p:cNvPr id="14" name="Cube 13">
            <a:extLst>
              <a:ext uri="{FF2B5EF4-FFF2-40B4-BE49-F238E27FC236}">
                <a16:creationId xmlns:a16="http://schemas.microsoft.com/office/drawing/2014/main" id="{D7A3D53D-6F0B-43BF-813E-471F0796B158}"/>
              </a:ext>
            </a:extLst>
          </p:cNvPr>
          <p:cNvSpPr/>
          <p:nvPr/>
        </p:nvSpPr>
        <p:spPr>
          <a:xfrm>
            <a:off x="9931789" y="3460242"/>
            <a:ext cx="942535" cy="759655"/>
          </a:xfrm>
          <a:prstGeom prst="cub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Fuel Optimization</a:t>
            </a:r>
            <a:endParaRPr lang="en-US" sz="800" dirty="0"/>
          </a:p>
        </p:txBody>
      </p:sp>
      <p:cxnSp>
        <p:nvCxnSpPr>
          <p:cNvPr id="16" name="Straight Arrow Connector 15">
            <a:extLst>
              <a:ext uri="{FF2B5EF4-FFF2-40B4-BE49-F238E27FC236}">
                <a16:creationId xmlns:a16="http://schemas.microsoft.com/office/drawing/2014/main" id="{09280AC2-EBC7-486D-93DF-FDA50715F87B}"/>
              </a:ext>
            </a:extLst>
          </p:cNvPr>
          <p:cNvCxnSpPr>
            <a:endCxn id="7" idx="2"/>
          </p:cNvCxnSpPr>
          <p:nvPr/>
        </p:nvCxnSpPr>
        <p:spPr>
          <a:xfrm>
            <a:off x="3119628" y="3400865"/>
            <a:ext cx="594243" cy="291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3C6E5E-F47F-4949-800D-1098803F88C0}"/>
              </a:ext>
            </a:extLst>
          </p:cNvPr>
          <p:cNvCxnSpPr>
            <a:cxnSpLocks/>
          </p:cNvCxnSpPr>
          <p:nvPr/>
        </p:nvCxnSpPr>
        <p:spPr>
          <a:xfrm flipV="1">
            <a:off x="5026561" y="3400864"/>
            <a:ext cx="1064221" cy="291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AA8314-0BFD-4641-BDEB-F83242CE5BF2}"/>
              </a:ext>
            </a:extLst>
          </p:cNvPr>
          <p:cNvSpPr txBox="1"/>
          <p:nvPr/>
        </p:nvSpPr>
        <p:spPr>
          <a:xfrm>
            <a:off x="252305" y="3847967"/>
            <a:ext cx="3161881" cy="646331"/>
          </a:xfrm>
          <a:prstGeom prst="rect">
            <a:avLst/>
          </a:prstGeom>
          <a:noFill/>
        </p:spPr>
        <p:txBody>
          <a:bodyPr wrap="square" rtlCol="0">
            <a:spAutoFit/>
          </a:bodyPr>
          <a:lstStyle/>
          <a:p>
            <a:pPr algn="ctr"/>
            <a:r>
              <a:rPr lang="en-US" b="1" dirty="0"/>
              <a:t>Air traffic controllers revise</a:t>
            </a:r>
            <a:br>
              <a:rPr lang="en-US" b="1" dirty="0"/>
            </a:br>
            <a:r>
              <a:rPr lang="en-US" b="1" dirty="0"/>
              <a:t>flight plans, </a:t>
            </a:r>
            <a:r>
              <a:rPr lang="en-US" b="1" dirty="0" smtClean="0"/>
              <a:t>creating </a:t>
            </a:r>
            <a:r>
              <a:rPr lang="en-US" b="1" i="1" dirty="0" smtClean="0"/>
              <a:t>versions</a:t>
            </a:r>
            <a:endParaRPr lang="en-US" b="1" i="1" dirty="0"/>
          </a:p>
        </p:txBody>
      </p:sp>
      <p:sp>
        <p:nvSpPr>
          <p:cNvPr id="20" name="TextBox 19">
            <a:extLst>
              <a:ext uri="{FF2B5EF4-FFF2-40B4-BE49-F238E27FC236}">
                <a16:creationId xmlns:a16="http://schemas.microsoft.com/office/drawing/2014/main" id="{8D44A378-5B68-49CC-898C-E69C6523C4E4}"/>
              </a:ext>
            </a:extLst>
          </p:cNvPr>
          <p:cNvSpPr txBox="1"/>
          <p:nvPr/>
        </p:nvSpPr>
        <p:spPr>
          <a:xfrm>
            <a:off x="3287532" y="4143416"/>
            <a:ext cx="2766060" cy="923330"/>
          </a:xfrm>
          <a:prstGeom prst="rect">
            <a:avLst/>
          </a:prstGeom>
          <a:noFill/>
        </p:spPr>
        <p:txBody>
          <a:bodyPr wrap="square" rtlCol="0">
            <a:spAutoFit/>
          </a:bodyPr>
          <a:lstStyle/>
          <a:p>
            <a:pPr algn="ctr"/>
            <a:r>
              <a:rPr lang="en-US" b="1" dirty="0"/>
              <a:t>Primary/Backup logging</a:t>
            </a:r>
            <a:br>
              <a:rPr lang="en-US" b="1" dirty="0"/>
            </a:br>
            <a:r>
              <a:rPr lang="en-US" b="1" dirty="0"/>
              <a:t>service, like Corfu, records</a:t>
            </a:r>
            <a:br>
              <a:rPr lang="en-US" b="1" dirty="0"/>
            </a:br>
            <a:r>
              <a:rPr lang="en-US" b="1" dirty="0" smtClean="0"/>
              <a:t>the updated </a:t>
            </a:r>
            <a:r>
              <a:rPr lang="en-US" b="1" dirty="0"/>
              <a:t>flight plans</a:t>
            </a:r>
          </a:p>
        </p:txBody>
      </p:sp>
      <p:sp>
        <p:nvSpPr>
          <p:cNvPr id="21" name="TextBox 20">
            <a:extLst>
              <a:ext uri="{FF2B5EF4-FFF2-40B4-BE49-F238E27FC236}">
                <a16:creationId xmlns:a16="http://schemas.microsoft.com/office/drawing/2014/main" id="{DE7DB0A4-8039-4FD7-B34F-33F971751FF8}"/>
              </a:ext>
            </a:extLst>
          </p:cNvPr>
          <p:cNvSpPr txBox="1"/>
          <p:nvPr/>
        </p:nvSpPr>
        <p:spPr>
          <a:xfrm>
            <a:off x="6053592" y="4333217"/>
            <a:ext cx="5757408" cy="646331"/>
          </a:xfrm>
          <a:prstGeom prst="rect">
            <a:avLst/>
          </a:prstGeom>
          <a:noFill/>
        </p:spPr>
        <p:txBody>
          <a:bodyPr wrap="square" rtlCol="0">
            <a:spAutoFit/>
          </a:bodyPr>
          <a:lstStyle/>
          <a:p>
            <a:pPr algn="ctr"/>
            <a:r>
              <a:rPr lang="en-US" b="1" dirty="0"/>
              <a:t>Microservices analyze the new system state and report </a:t>
            </a:r>
            <a:r>
              <a:rPr lang="en-US" b="1" dirty="0" smtClean="0"/>
              <a:t>recommendations / alarms.  Each has a specialization.</a:t>
            </a:r>
            <a:endParaRPr lang="en-US" b="1" dirty="0"/>
          </a:p>
        </p:txBody>
      </p:sp>
      <p:sp>
        <p:nvSpPr>
          <p:cNvPr id="22" name="Arrow: Curved Up 21">
            <a:extLst>
              <a:ext uri="{FF2B5EF4-FFF2-40B4-BE49-F238E27FC236}">
                <a16:creationId xmlns:a16="http://schemas.microsoft.com/office/drawing/2014/main" id="{F20AF718-630B-4BA5-815D-F4FC7408D236}"/>
              </a:ext>
            </a:extLst>
          </p:cNvPr>
          <p:cNvSpPr/>
          <p:nvPr/>
        </p:nvSpPr>
        <p:spPr>
          <a:xfrm rot="20844369" flipH="1">
            <a:off x="3286270" y="5169283"/>
            <a:ext cx="1340246" cy="5803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FB869081-CD8E-407E-9860-69C3052A49CA}"/>
              </a:ext>
            </a:extLst>
          </p:cNvPr>
          <p:cNvSpPr txBox="1"/>
          <p:nvPr/>
        </p:nvSpPr>
        <p:spPr>
          <a:xfrm>
            <a:off x="4654062" y="5279433"/>
            <a:ext cx="7156938" cy="646331"/>
          </a:xfrm>
          <a:prstGeom prst="rect">
            <a:avLst/>
          </a:prstGeom>
          <a:noFill/>
        </p:spPr>
        <p:txBody>
          <a:bodyPr wrap="square" rtlCol="0">
            <a:spAutoFit/>
          </a:bodyPr>
          <a:lstStyle/>
          <a:p>
            <a:pPr algn="ctr"/>
            <a:r>
              <a:rPr lang="en-US" b="1" dirty="0"/>
              <a:t>Updated flight plans, alarms</a:t>
            </a:r>
            <a:r>
              <a:rPr lang="en-US" b="1" dirty="0" smtClean="0"/>
              <a:t>, radar images and </a:t>
            </a:r>
            <a:r>
              <a:rPr lang="en-US" b="1" dirty="0"/>
              <a:t>other events </a:t>
            </a:r>
            <a:r>
              <a:rPr lang="en-US" b="1" dirty="0" smtClean="0"/>
              <a:t>are reported </a:t>
            </a:r>
            <a:r>
              <a:rPr lang="en-US" b="1" dirty="0"/>
              <a:t>back to the air traffic         controllers </a:t>
            </a:r>
            <a:r>
              <a:rPr lang="en-US" b="1" dirty="0" smtClean="0"/>
              <a:t>via reliable </a:t>
            </a:r>
            <a:r>
              <a:rPr lang="en-US" b="1" dirty="0"/>
              <a:t>multicast</a:t>
            </a:r>
          </a:p>
        </p:txBody>
      </p:sp>
      <p:sp>
        <p:nvSpPr>
          <p:cNvPr id="25" name="TextBox 24">
            <a:extLst>
              <a:ext uri="{FF2B5EF4-FFF2-40B4-BE49-F238E27FC236}">
                <a16:creationId xmlns:a16="http://schemas.microsoft.com/office/drawing/2014/main" id="{47F87CE5-1668-41C8-A1ED-2AFE73CAC2A7}"/>
              </a:ext>
            </a:extLst>
          </p:cNvPr>
          <p:cNvSpPr txBox="1"/>
          <p:nvPr/>
        </p:nvSpPr>
        <p:spPr>
          <a:xfrm>
            <a:off x="126953" y="5176525"/>
            <a:ext cx="2992675" cy="923330"/>
          </a:xfrm>
          <a:prstGeom prst="rect">
            <a:avLst/>
          </a:prstGeom>
          <a:solidFill>
            <a:schemeClr val="bg1"/>
          </a:solidFill>
        </p:spPr>
        <p:txBody>
          <a:bodyPr wrap="square" rtlCol="0">
            <a:spAutoFit/>
          </a:bodyPr>
          <a:lstStyle/>
          <a:p>
            <a:pPr algn="ctr"/>
            <a:r>
              <a:rPr lang="en-US" b="1" dirty="0"/>
              <a:t>Each ATC console </a:t>
            </a:r>
            <a:r>
              <a:rPr lang="en-US" b="1" dirty="0" smtClean="0"/>
              <a:t>keeps </a:t>
            </a:r>
            <a:r>
              <a:rPr lang="en-US" b="1" dirty="0"/>
              <a:t>a </a:t>
            </a:r>
            <a:r>
              <a:rPr lang="en-US" b="1" dirty="0" smtClean="0"/>
              <a:t/>
            </a:r>
            <a:br>
              <a:rPr lang="en-US" b="1" dirty="0" smtClean="0"/>
            </a:br>
            <a:r>
              <a:rPr lang="en-US" b="1" dirty="0" smtClean="0"/>
              <a:t>cache </a:t>
            </a:r>
            <a:r>
              <a:rPr lang="en-US" b="1" dirty="0"/>
              <a:t>of </a:t>
            </a:r>
            <a:r>
              <a:rPr lang="en-US" b="1" dirty="0" smtClean="0"/>
              <a:t>flight plans to</a:t>
            </a:r>
            <a:br>
              <a:rPr lang="en-US" b="1" dirty="0" smtClean="0"/>
            </a:br>
            <a:r>
              <a:rPr lang="en-US" b="1" dirty="0" smtClean="0"/>
              <a:t>limit load on logging service.</a:t>
            </a:r>
            <a:endParaRPr lang="en-US" b="1" dirty="0"/>
          </a:p>
        </p:txBody>
      </p:sp>
      <p:sp>
        <p:nvSpPr>
          <p:cNvPr id="3" name="Flowchart: Multidocument 2">
            <a:extLst>
              <a:ext uri="{FF2B5EF4-FFF2-40B4-BE49-F238E27FC236}">
                <a16:creationId xmlns:a16="http://schemas.microsoft.com/office/drawing/2014/main" id="{A5829683-02A0-4E1D-A2DE-CD6ADFACEFA9}"/>
              </a:ext>
            </a:extLst>
          </p:cNvPr>
          <p:cNvSpPr/>
          <p:nvPr/>
        </p:nvSpPr>
        <p:spPr>
          <a:xfrm>
            <a:off x="2613304" y="4763360"/>
            <a:ext cx="800883" cy="489492"/>
          </a:xfrm>
          <a:prstGeom prst="flowChartMultidocumen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F3D1CA9-79CB-4A4E-B7BA-03448280C2B9}"/>
              </a:ext>
            </a:extLst>
          </p:cNvPr>
          <p:cNvSpPr txBox="1"/>
          <p:nvPr/>
        </p:nvSpPr>
        <p:spPr>
          <a:xfrm>
            <a:off x="6499285" y="1807108"/>
            <a:ext cx="5692715" cy="646331"/>
          </a:xfrm>
          <a:prstGeom prst="rect">
            <a:avLst/>
          </a:prstGeom>
          <a:solidFill>
            <a:schemeClr val="bg1"/>
          </a:solidFill>
        </p:spPr>
        <p:txBody>
          <a:bodyPr wrap="square" rtlCol="0">
            <a:spAutoFit/>
          </a:bodyPr>
          <a:lstStyle/>
          <a:p>
            <a:pPr algn="ctr"/>
            <a:r>
              <a:rPr lang="en-US" b="1" dirty="0" smtClean="0"/>
              <a:t>Semi-automated system </a:t>
            </a:r>
            <a:r>
              <a:rPr lang="en-US" b="1" dirty="0"/>
              <a:t>manager watches system health, reboots failed elements, assigns ATC controller “roles”.</a:t>
            </a:r>
          </a:p>
        </p:txBody>
      </p:sp>
      <p:sp>
        <p:nvSpPr>
          <p:cNvPr id="23" name="Arrow: Curved Up 22">
            <a:extLst>
              <a:ext uri="{FF2B5EF4-FFF2-40B4-BE49-F238E27FC236}">
                <a16:creationId xmlns:a16="http://schemas.microsoft.com/office/drawing/2014/main" id="{E7D36ED1-42FF-43DB-9F79-17FF6FB8ABFF}"/>
              </a:ext>
            </a:extLst>
          </p:cNvPr>
          <p:cNvSpPr/>
          <p:nvPr/>
        </p:nvSpPr>
        <p:spPr>
          <a:xfrm rot="289945" flipH="1">
            <a:off x="2788825" y="5540751"/>
            <a:ext cx="4966469" cy="731520"/>
          </a:xfrm>
          <a:prstGeom prst="curvedUpArrow">
            <a:avLst>
              <a:gd name="adj1" fmla="val 25000"/>
              <a:gd name="adj2" fmla="val 50000"/>
              <a:gd name="adj3" fmla="val 21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604" y="2158969"/>
            <a:ext cx="2409024" cy="1608992"/>
          </a:xfrm>
          <a:prstGeom prst="rect">
            <a:avLst/>
          </a:prstGeom>
        </p:spPr>
      </p:pic>
      <p:pic>
        <p:nvPicPr>
          <p:cNvPr id="15" name="Picture 14">
            <a:extLst>
              <a:ext uri="{FF2B5EF4-FFF2-40B4-BE49-F238E27FC236}">
                <a16:creationId xmlns:a16="http://schemas.microsoft.com/office/drawing/2014/main" id="{9896A5C0-80D9-4738-9097-57216CCE6DEB}"/>
              </a:ext>
            </a:extLst>
          </p:cNvPr>
          <p:cNvPicPr>
            <a:picLocks noChangeAspect="1"/>
          </p:cNvPicPr>
          <p:nvPr/>
        </p:nvPicPr>
        <p:blipFill>
          <a:blip r:embed="rId4"/>
          <a:stretch>
            <a:fillRect/>
          </a:stretch>
        </p:blipFill>
        <p:spPr>
          <a:xfrm>
            <a:off x="5190465" y="1800065"/>
            <a:ext cx="1373297" cy="914616"/>
          </a:xfrm>
          <a:prstGeom prst="rect">
            <a:avLst/>
          </a:prstGeom>
        </p:spPr>
      </p:pic>
      <p:sp>
        <p:nvSpPr>
          <p:cNvPr id="29" name="Up-Down Arrow 28"/>
          <p:cNvSpPr/>
          <p:nvPr/>
        </p:nvSpPr>
        <p:spPr>
          <a:xfrm rot="2238219" flipH="1">
            <a:off x="5084319" y="3299429"/>
            <a:ext cx="87125" cy="3037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D7A3D53D-6F0B-43BF-813E-471F0796B158}"/>
              </a:ext>
            </a:extLst>
          </p:cNvPr>
          <p:cNvSpPr/>
          <p:nvPr/>
        </p:nvSpPr>
        <p:spPr>
          <a:xfrm>
            <a:off x="10881293" y="3432106"/>
            <a:ext cx="942535" cy="759655"/>
          </a:xfrm>
          <a:prstGeom prst="cub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Report flight plan updates to other ATC Centers</a:t>
            </a:r>
            <a:endParaRPr lang="en-US" sz="800" dirty="0"/>
          </a:p>
        </p:txBody>
      </p:sp>
    </p:spTree>
    <p:extLst>
      <p:ext uri="{BB962C8B-B14F-4D97-AF65-F5344CB8AC3E}">
        <p14:creationId xmlns:p14="http://schemas.microsoft.com/office/powerpoint/2010/main" val="17800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randombar(horizontal)">
                                      <p:cBhvr>
                                        <p:cTn id="53" dur="500"/>
                                        <p:tgtEl>
                                          <p:spTgt spid="23"/>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randombar(horizont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randombar(horizontal)">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par>
                                <p:cTn id="70" presetID="14" presetClass="entr" presetSubtype="1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randombar(horizontal)">
                                      <p:cBhvr>
                                        <p:cTn id="72" dur="500"/>
                                        <p:tgtEl>
                                          <p:spTgt spid="15"/>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P spid="13" grpId="0" animBg="1"/>
      <p:bldP spid="14" grpId="0" animBg="1"/>
      <p:bldP spid="20" grpId="0"/>
      <p:bldP spid="21" grpId="0"/>
      <p:bldP spid="22" grpId="0" animBg="1"/>
      <p:bldP spid="24" grpId="0"/>
      <p:bldP spid="25" grpId="0" animBg="1"/>
      <p:bldP spid="3" grpId="0" animBg="1"/>
      <p:bldP spid="26" grpId="0" animBg="1"/>
      <p:bldP spid="23"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D428-66AD-4E20-AC93-F3F69041FD2E}"/>
              </a:ext>
            </a:extLst>
          </p:cNvPr>
          <p:cNvSpPr>
            <a:spLocks noGrp="1"/>
          </p:cNvSpPr>
          <p:nvPr>
            <p:ph type="title"/>
          </p:nvPr>
        </p:nvSpPr>
        <p:spPr/>
        <p:txBody>
          <a:bodyPr/>
          <a:lstStyle/>
          <a:p>
            <a:r>
              <a:rPr lang="en-US" dirty="0"/>
              <a:t>Core consistency argument?</a:t>
            </a:r>
          </a:p>
        </p:txBody>
      </p:sp>
      <p:sp>
        <p:nvSpPr>
          <p:cNvPr id="3" name="Content Placeholder 2">
            <a:extLst>
              <a:ext uri="{FF2B5EF4-FFF2-40B4-BE49-F238E27FC236}">
                <a16:creationId xmlns:a16="http://schemas.microsoft.com/office/drawing/2014/main" id="{15E5A53E-9153-4D7A-9D5B-5A9B1A040A60}"/>
              </a:ext>
            </a:extLst>
          </p:cNvPr>
          <p:cNvSpPr>
            <a:spLocks noGrp="1"/>
          </p:cNvSpPr>
          <p:nvPr>
            <p:ph idx="1"/>
          </p:nvPr>
        </p:nvSpPr>
        <p:spPr/>
        <p:txBody>
          <a:bodyPr/>
          <a:lstStyle/>
          <a:p>
            <a:r>
              <a:rPr lang="en-US" dirty="0"/>
              <a:t>Each flight plan version is immutable: if a controller sees “AA 271 v17” this is a unique object. A robust checksum prevents data corruption errors.</a:t>
            </a:r>
          </a:p>
          <a:p>
            <a:r>
              <a:rPr lang="en-US" dirty="0"/>
              <a:t>So, if a controller wishes to take an action, it is expressed first as a proposed change to some version of some flight plan.</a:t>
            </a:r>
          </a:p>
          <a:p>
            <a:r>
              <a:rPr lang="en-US" dirty="0"/>
              <a:t>The system only accepts such a proposed change (“commit”) if it was based on the most current version (otherwise, controller tries again).</a:t>
            </a:r>
          </a:p>
          <a:p>
            <a:r>
              <a:rPr lang="en-US" dirty="0"/>
              <a:t>System management layer ensures that there is always one controller for each flight, and for each segment of airspace (failures sensed within 30s).</a:t>
            </a:r>
          </a:p>
        </p:txBody>
      </p:sp>
      <p:sp>
        <p:nvSpPr>
          <p:cNvPr id="4" name="Footer Placeholder 3">
            <a:extLst>
              <a:ext uri="{FF2B5EF4-FFF2-40B4-BE49-F238E27FC236}">
                <a16:creationId xmlns:a16="http://schemas.microsoft.com/office/drawing/2014/main" id="{F564CBDF-A05D-437C-A5DB-E6E07168C03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B619A52-C7A3-40B7-B0C1-AC832456A237}"/>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155555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a:t>
            </a:r>
            <a:r>
              <a:rPr lang="en-US" dirty="0" smtClean="0">
                <a:sym typeface="Symbol" panose="05050102010706020507" pitchFamily="18" charset="2"/>
              </a:rPr>
              <a:t>-</a:t>
            </a:r>
            <a:r>
              <a:rPr lang="en-US" dirty="0" smtClean="0"/>
              <a:t>services</a:t>
            </a:r>
            <a:endParaRPr lang="en-US" dirty="0"/>
          </a:p>
        </p:txBody>
      </p:sp>
      <p:sp>
        <p:nvSpPr>
          <p:cNvPr id="3" name="Content Placeholder 2"/>
          <p:cNvSpPr>
            <a:spLocks noGrp="1"/>
          </p:cNvSpPr>
          <p:nvPr>
            <p:ph idx="1"/>
          </p:nvPr>
        </p:nvSpPr>
        <p:spPr/>
        <p:txBody>
          <a:bodyPr/>
          <a:lstStyle/>
          <a:p>
            <a:r>
              <a:rPr lang="en-US" dirty="0"/>
              <a:t>With this new flight plan, will planes be too close sometime in the future?</a:t>
            </a:r>
          </a:p>
          <a:p>
            <a:r>
              <a:rPr lang="en-US" dirty="0"/>
              <a:t>Is there a better routing that might save fuel?</a:t>
            </a:r>
          </a:p>
          <a:p>
            <a:r>
              <a:rPr lang="en-US" dirty="0"/>
              <a:t>Will customers miss connections and require rebooking?</a:t>
            </a:r>
          </a:p>
          <a:p>
            <a:r>
              <a:rPr lang="en-US" dirty="0"/>
              <a:t>Is a plane running low on fuel and in need of expedited landing priority?</a:t>
            </a:r>
          </a:p>
          <a:p>
            <a:r>
              <a:rPr lang="en-US" dirty="0"/>
              <a:t>Should the flight plan change be reported to some other ATC center?</a:t>
            </a:r>
          </a:p>
          <a:p>
            <a:r>
              <a:rPr lang="en-US" dirty="0"/>
              <a:t>If a plane may need service, notify the relevant company.</a:t>
            </a:r>
          </a:p>
          <a:p>
            <a:r>
              <a:rPr lang="en-US" dirty="0"/>
              <a:t>Allocate a parking gate based on new arrival time…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43</a:t>
            </a:fld>
            <a:endParaRPr lang="en-US"/>
          </a:p>
        </p:txBody>
      </p:sp>
    </p:spTree>
    <p:extLst>
      <p:ext uri="{BB962C8B-B14F-4D97-AF65-F5344CB8AC3E}">
        <p14:creationId xmlns:p14="http://schemas.microsoft.com/office/powerpoint/2010/main" val="3017428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21B6-60A4-4270-9DA3-4D6C4DF6DE33}"/>
              </a:ext>
            </a:extLst>
          </p:cNvPr>
          <p:cNvSpPr>
            <a:spLocks noGrp="1"/>
          </p:cNvSpPr>
          <p:nvPr>
            <p:ph type="title"/>
          </p:nvPr>
        </p:nvSpPr>
        <p:spPr/>
        <p:txBody>
          <a:bodyPr/>
          <a:lstStyle/>
          <a:p>
            <a:r>
              <a:rPr lang="en-US" dirty="0"/>
              <a:t>Decisions they made</a:t>
            </a:r>
          </a:p>
        </p:txBody>
      </p:sp>
      <p:sp>
        <p:nvSpPr>
          <p:cNvPr id="3" name="Content Placeholder 2">
            <a:extLst>
              <a:ext uri="{FF2B5EF4-FFF2-40B4-BE49-F238E27FC236}">
                <a16:creationId xmlns:a16="http://schemas.microsoft.com/office/drawing/2014/main" id="{122E057D-EAD3-454E-9A82-5FAD1D9A64DD}"/>
              </a:ext>
            </a:extLst>
          </p:cNvPr>
          <p:cNvSpPr>
            <a:spLocks noGrp="1"/>
          </p:cNvSpPr>
          <p:nvPr>
            <p:ph idx="1"/>
          </p:nvPr>
        </p:nvSpPr>
        <p:spPr/>
        <p:txBody>
          <a:bodyPr/>
          <a:lstStyle/>
          <a:p>
            <a:r>
              <a:rPr lang="en-US" dirty="0"/>
              <a:t>The entire architecture used a standard message representation, CORBA</a:t>
            </a:r>
          </a:p>
          <a:p>
            <a:r>
              <a:rPr lang="en-US" dirty="0"/>
              <a:t>The only “</a:t>
            </a:r>
            <a:r>
              <a:rPr lang="en-US" dirty="0" err="1"/>
              <a:t>stateful</a:t>
            </a:r>
            <a:r>
              <a:rPr lang="en-US" dirty="0"/>
              <a:t>” portion was the primary/backup database of flight plans.  Everything else is basically read-only and can be regenerated.</a:t>
            </a:r>
          </a:p>
          <a:p>
            <a:r>
              <a:rPr lang="en-US" dirty="0"/>
              <a:t>Each new flight plan was computed from a specified prior version.  Impossible to generate two “version 17” records because the database rejects a new flight plan as invalid if it isn’t based on the proper prior one</a:t>
            </a:r>
          </a:p>
          <a:p>
            <a:endParaRPr lang="en-US" dirty="0"/>
          </a:p>
          <a:p>
            <a:r>
              <a:rPr lang="en-US" dirty="0"/>
              <a:t>… it was much too </a:t>
            </a:r>
            <a:r>
              <a:rPr lang="en-US" dirty="0" smtClean="0"/>
              <a:t>slow.</a:t>
            </a:r>
            <a:endParaRPr lang="en-US" dirty="0"/>
          </a:p>
        </p:txBody>
      </p:sp>
      <p:sp>
        <p:nvSpPr>
          <p:cNvPr id="4" name="Footer Placeholder 3">
            <a:extLst>
              <a:ext uri="{FF2B5EF4-FFF2-40B4-BE49-F238E27FC236}">
                <a16:creationId xmlns:a16="http://schemas.microsoft.com/office/drawing/2014/main" id="{F1B0E78A-D7BB-45F7-B44B-5441BD051DF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5F88CF0-2B20-4901-B8B5-604A34DF34AE}"/>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4088273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83E5-2EE4-44E0-B944-B5A738025E2F}"/>
              </a:ext>
            </a:extLst>
          </p:cNvPr>
          <p:cNvSpPr>
            <a:spLocks noGrp="1"/>
          </p:cNvSpPr>
          <p:nvPr>
            <p:ph type="title"/>
          </p:nvPr>
        </p:nvSpPr>
        <p:spPr/>
        <p:txBody>
          <a:bodyPr/>
          <a:lstStyle/>
          <a:p>
            <a:r>
              <a:rPr lang="en-US" i="1" u="sng" dirty="0"/>
              <a:t>Why</a:t>
            </a:r>
            <a:r>
              <a:rPr lang="en-US" dirty="0"/>
              <a:t> do you think it was too slow?</a:t>
            </a:r>
          </a:p>
        </p:txBody>
      </p:sp>
      <p:sp>
        <p:nvSpPr>
          <p:cNvPr id="3" name="Content Placeholder 2">
            <a:extLst>
              <a:ext uri="{FF2B5EF4-FFF2-40B4-BE49-F238E27FC236}">
                <a16:creationId xmlns:a16="http://schemas.microsoft.com/office/drawing/2014/main" id="{08F5C99C-1649-4B90-8302-2E811E97E480}"/>
              </a:ext>
            </a:extLst>
          </p:cNvPr>
          <p:cNvSpPr>
            <a:spLocks noGrp="1"/>
          </p:cNvSpPr>
          <p:nvPr>
            <p:ph idx="1"/>
          </p:nvPr>
        </p:nvSpPr>
        <p:spPr/>
        <p:txBody>
          <a:bodyPr/>
          <a:lstStyle/>
          <a:p>
            <a:r>
              <a:rPr lang="en-US" dirty="0"/>
              <a:t>Some ideas:</a:t>
            </a:r>
          </a:p>
          <a:p>
            <a:pPr>
              <a:buFont typeface="Wingdings" panose="05000000000000000000" pitchFamily="2" charset="2"/>
              <a:buChar char="Ø"/>
            </a:pPr>
            <a:r>
              <a:rPr lang="en-US" dirty="0"/>
              <a:t>  Maybe the datacenter network was too slow, or dropping messages</a:t>
            </a:r>
          </a:p>
          <a:p>
            <a:pPr>
              <a:buFont typeface="Wingdings" panose="05000000000000000000" pitchFamily="2" charset="2"/>
              <a:buChar char="Ø"/>
            </a:pPr>
            <a:r>
              <a:rPr lang="en-US" dirty="0"/>
              <a:t>  Maybe the message queuing middleware was very slow</a:t>
            </a:r>
          </a:p>
          <a:p>
            <a:pPr>
              <a:buFont typeface="Wingdings" panose="05000000000000000000" pitchFamily="2" charset="2"/>
              <a:buChar char="Ø"/>
            </a:pPr>
            <a:r>
              <a:rPr lang="en-US" dirty="0"/>
              <a:t>  Perhaps the primary/backup solution wasn’t fast enough</a:t>
            </a:r>
          </a:p>
          <a:p>
            <a:pPr>
              <a:buFont typeface="Wingdings" panose="05000000000000000000" pitchFamily="2" charset="2"/>
              <a:buChar char="Ø"/>
            </a:pPr>
            <a:r>
              <a:rPr lang="en-US" dirty="0"/>
              <a:t>  Maybe everything was getting bottlenecked waiting for actions by</a:t>
            </a:r>
            <a:br>
              <a:rPr lang="en-US" dirty="0"/>
            </a:br>
            <a:r>
              <a:rPr lang="en-US" dirty="0"/>
              <a:t>    the manager component, or some other overloaded element?</a:t>
            </a:r>
          </a:p>
          <a:p>
            <a:pPr>
              <a:buFont typeface="Wingdings" panose="05000000000000000000" pitchFamily="2" charset="2"/>
              <a:buChar char="Ø"/>
            </a:pPr>
            <a:r>
              <a:rPr lang="en-US" dirty="0"/>
              <a:t>  Perhaps there were other overheads?</a:t>
            </a:r>
          </a:p>
        </p:txBody>
      </p:sp>
      <p:sp>
        <p:nvSpPr>
          <p:cNvPr id="4" name="Footer Placeholder 3">
            <a:extLst>
              <a:ext uri="{FF2B5EF4-FFF2-40B4-BE49-F238E27FC236}">
                <a16:creationId xmlns:a16="http://schemas.microsoft.com/office/drawing/2014/main" id="{96117B51-C29F-4FCE-82C1-9D009BD3F08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28E4070-83F4-4BB2-A4E2-B0A26E77CC64}"/>
              </a:ext>
            </a:extLst>
          </p:cNvPr>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33935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rgbClr val="C00000"/>
                                      </p:to>
                                    </p:animClr>
                                    <p:animClr clrSpc="rgb" dir="cw">
                                      <p:cBhvr>
                                        <p:cTn id="7" dur="500" fill="hold"/>
                                        <p:tgtEl>
                                          <p:spTgt spid="3">
                                            <p:txEl>
                                              <p:pRg st="5" end="5"/>
                                            </p:txEl>
                                          </p:spTgt>
                                        </p:tgtEl>
                                        <p:attrNameLst>
                                          <p:attrName>fillcolor</p:attrName>
                                        </p:attrNameLst>
                                      </p:cBhvr>
                                      <p:to>
                                        <a:srgbClr val="C00000"/>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0F7F-0343-4B95-8440-C24FC206E77C}"/>
              </a:ext>
            </a:extLst>
          </p:cNvPr>
          <p:cNvSpPr>
            <a:spLocks noGrp="1"/>
          </p:cNvSpPr>
          <p:nvPr>
            <p:ph type="title"/>
          </p:nvPr>
        </p:nvSpPr>
        <p:spPr/>
        <p:txBody>
          <a:bodyPr/>
          <a:lstStyle/>
          <a:p>
            <a:r>
              <a:rPr lang="en-US" dirty="0"/>
              <a:t>Apply rules of thumb</a:t>
            </a:r>
          </a:p>
        </p:txBody>
      </p:sp>
      <p:sp>
        <p:nvSpPr>
          <p:cNvPr id="3" name="Content Placeholder 2">
            <a:extLst>
              <a:ext uri="{FF2B5EF4-FFF2-40B4-BE49-F238E27FC236}">
                <a16:creationId xmlns:a16="http://schemas.microsoft.com/office/drawing/2014/main" id="{1FFF63CB-94C4-47B2-ACA6-9685A3E2D72E}"/>
              </a:ext>
            </a:extLst>
          </p:cNvPr>
          <p:cNvSpPr>
            <a:spLocks noGrp="1"/>
          </p:cNvSpPr>
          <p:nvPr>
            <p:ph idx="1"/>
          </p:nvPr>
        </p:nvSpPr>
        <p:spPr/>
        <p:txBody>
          <a:bodyPr>
            <a:normAutofit/>
          </a:bodyPr>
          <a:lstStyle/>
          <a:p>
            <a:r>
              <a:rPr lang="en-US" dirty="0"/>
              <a:t>We used a white board and made a flow diagram: from when a controller changed a flight plan, to when the change was confirmed to her and other controllers, along with advice, notifications, warnings, etc.</a:t>
            </a:r>
          </a:p>
          <a:p>
            <a:endParaRPr lang="en-US" dirty="0"/>
          </a:p>
          <a:p>
            <a:r>
              <a:rPr lang="en-US" dirty="0"/>
              <a:t>Question: how costly might each of these steps be?</a:t>
            </a:r>
          </a:p>
          <a:p>
            <a:pPr>
              <a:buFont typeface="Wingdings" panose="05000000000000000000" pitchFamily="2" charset="2"/>
              <a:buChar char="Ø"/>
            </a:pPr>
            <a:r>
              <a:rPr lang="en-US" dirty="0"/>
              <a:t>  Developers wanted to measure lots of things and give exact answers.</a:t>
            </a:r>
          </a:p>
          <a:p>
            <a:pPr>
              <a:buFont typeface="Wingdings" panose="05000000000000000000" pitchFamily="2" charset="2"/>
              <a:buChar char="Ø"/>
            </a:pPr>
            <a:r>
              <a:rPr lang="en-US" dirty="0"/>
              <a:t>  We proposed just using coarse guesses and performance numbers</a:t>
            </a:r>
            <a:br>
              <a:rPr lang="en-US" dirty="0"/>
            </a:br>
            <a:r>
              <a:rPr lang="en-US" dirty="0"/>
              <a:t>    they already had from other experiments, as a starting point.</a:t>
            </a:r>
          </a:p>
        </p:txBody>
      </p:sp>
      <p:sp>
        <p:nvSpPr>
          <p:cNvPr id="4" name="Footer Placeholder 3">
            <a:extLst>
              <a:ext uri="{FF2B5EF4-FFF2-40B4-BE49-F238E27FC236}">
                <a16:creationId xmlns:a16="http://schemas.microsoft.com/office/drawing/2014/main" id="{C81255C1-E533-49C7-9BD2-60D85BFBD43C}"/>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105AF8C3-E724-4D4A-9A58-9A6F53217CDB}"/>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p:cNvPicPr>
            <a:picLocks noChangeAspect="1"/>
          </p:cNvPicPr>
          <p:nvPr/>
        </p:nvPicPr>
        <p:blipFill>
          <a:blip r:embed="rId3"/>
          <a:stretch>
            <a:fillRect/>
          </a:stretch>
        </p:blipFill>
        <p:spPr>
          <a:xfrm>
            <a:off x="8862597" y="194910"/>
            <a:ext cx="3149870" cy="1889922"/>
          </a:xfrm>
          <a:prstGeom prst="rect">
            <a:avLst/>
          </a:prstGeom>
        </p:spPr>
      </p:pic>
    </p:spTree>
    <p:extLst>
      <p:ext uri="{BB962C8B-B14F-4D97-AF65-F5344CB8AC3E}">
        <p14:creationId xmlns:p14="http://schemas.microsoft.com/office/powerpoint/2010/main" val="2617468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ended up with a picture like this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49476643"/>
              </p:ext>
            </p:extLst>
          </p:nvPr>
        </p:nvGraphicFramePr>
        <p:xfrm>
          <a:off x="774556" y="2084832"/>
          <a:ext cx="10787050" cy="3708400"/>
        </p:xfrm>
        <a:graphic>
          <a:graphicData uri="http://schemas.openxmlformats.org/drawingml/2006/table">
            <a:tbl>
              <a:tblPr firstRow="1" bandRow="1">
                <a:tableStyleId>{5C22544A-7EE6-4342-B048-85BDC9FD1C3A}</a:tableStyleId>
              </a:tblPr>
              <a:tblGrid>
                <a:gridCol w="431482">
                  <a:extLst>
                    <a:ext uri="{9D8B030D-6E8A-4147-A177-3AD203B41FA5}">
                      <a16:colId xmlns:a16="http://schemas.microsoft.com/office/drawing/2014/main" val="2409965779"/>
                    </a:ext>
                  </a:extLst>
                </a:gridCol>
                <a:gridCol w="431482">
                  <a:extLst>
                    <a:ext uri="{9D8B030D-6E8A-4147-A177-3AD203B41FA5}">
                      <a16:colId xmlns:a16="http://schemas.microsoft.com/office/drawing/2014/main" val="3043420994"/>
                    </a:ext>
                  </a:extLst>
                </a:gridCol>
                <a:gridCol w="431482">
                  <a:extLst>
                    <a:ext uri="{9D8B030D-6E8A-4147-A177-3AD203B41FA5}">
                      <a16:colId xmlns:a16="http://schemas.microsoft.com/office/drawing/2014/main" val="3818482796"/>
                    </a:ext>
                  </a:extLst>
                </a:gridCol>
                <a:gridCol w="431482">
                  <a:extLst>
                    <a:ext uri="{9D8B030D-6E8A-4147-A177-3AD203B41FA5}">
                      <a16:colId xmlns:a16="http://schemas.microsoft.com/office/drawing/2014/main" val="191656492"/>
                    </a:ext>
                  </a:extLst>
                </a:gridCol>
                <a:gridCol w="431482">
                  <a:extLst>
                    <a:ext uri="{9D8B030D-6E8A-4147-A177-3AD203B41FA5}">
                      <a16:colId xmlns:a16="http://schemas.microsoft.com/office/drawing/2014/main" val="2719114972"/>
                    </a:ext>
                  </a:extLst>
                </a:gridCol>
                <a:gridCol w="431482">
                  <a:extLst>
                    <a:ext uri="{9D8B030D-6E8A-4147-A177-3AD203B41FA5}">
                      <a16:colId xmlns:a16="http://schemas.microsoft.com/office/drawing/2014/main" val="3394357808"/>
                    </a:ext>
                  </a:extLst>
                </a:gridCol>
                <a:gridCol w="431482">
                  <a:extLst>
                    <a:ext uri="{9D8B030D-6E8A-4147-A177-3AD203B41FA5}">
                      <a16:colId xmlns:a16="http://schemas.microsoft.com/office/drawing/2014/main" val="3178803799"/>
                    </a:ext>
                  </a:extLst>
                </a:gridCol>
                <a:gridCol w="431482">
                  <a:extLst>
                    <a:ext uri="{9D8B030D-6E8A-4147-A177-3AD203B41FA5}">
                      <a16:colId xmlns:a16="http://schemas.microsoft.com/office/drawing/2014/main" val="406823129"/>
                    </a:ext>
                  </a:extLst>
                </a:gridCol>
                <a:gridCol w="431482">
                  <a:extLst>
                    <a:ext uri="{9D8B030D-6E8A-4147-A177-3AD203B41FA5}">
                      <a16:colId xmlns:a16="http://schemas.microsoft.com/office/drawing/2014/main" val="2124142791"/>
                    </a:ext>
                  </a:extLst>
                </a:gridCol>
                <a:gridCol w="431482">
                  <a:extLst>
                    <a:ext uri="{9D8B030D-6E8A-4147-A177-3AD203B41FA5}">
                      <a16:colId xmlns:a16="http://schemas.microsoft.com/office/drawing/2014/main" val="1278635518"/>
                    </a:ext>
                  </a:extLst>
                </a:gridCol>
                <a:gridCol w="431482">
                  <a:extLst>
                    <a:ext uri="{9D8B030D-6E8A-4147-A177-3AD203B41FA5}">
                      <a16:colId xmlns:a16="http://schemas.microsoft.com/office/drawing/2014/main" val="2807418728"/>
                    </a:ext>
                  </a:extLst>
                </a:gridCol>
                <a:gridCol w="431482">
                  <a:extLst>
                    <a:ext uri="{9D8B030D-6E8A-4147-A177-3AD203B41FA5}">
                      <a16:colId xmlns:a16="http://schemas.microsoft.com/office/drawing/2014/main" val="3110431733"/>
                    </a:ext>
                  </a:extLst>
                </a:gridCol>
                <a:gridCol w="431482">
                  <a:extLst>
                    <a:ext uri="{9D8B030D-6E8A-4147-A177-3AD203B41FA5}">
                      <a16:colId xmlns:a16="http://schemas.microsoft.com/office/drawing/2014/main" val="3745246170"/>
                    </a:ext>
                  </a:extLst>
                </a:gridCol>
                <a:gridCol w="431482">
                  <a:extLst>
                    <a:ext uri="{9D8B030D-6E8A-4147-A177-3AD203B41FA5}">
                      <a16:colId xmlns:a16="http://schemas.microsoft.com/office/drawing/2014/main" val="16440287"/>
                    </a:ext>
                  </a:extLst>
                </a:gridCol>
                <a:gridCol w="431482">
                  <a:extLst>
                    <a:ext uri="{9D8B030D-6E8A-4147-A177-3AD203B41FA5}">
                      <a16:colId xmlns:a16="http://schemas.microsoft.com/office/drawing/2014/main" val="1247112232"/>
                    </a:ext>
                  </a:extLst>
                </a:gridCol>
                <a:gridCol w="431482">
                  <a:extLst>
                    <a:ext uri="{9D8B030D-6E8A-4147-A177-3AD203B41FA5}">
                      <a16:colId xmlns:a16="http://schemas.microsoft.com/office/drawing/2014/main" val="3095832916"/>
                    </a:ext>
                  </a:extLst>
                </a:gridCol>
                <a:gridCol w="431482">
                  <a:extLst>
                    <a:ext uri="{9D8B030D-6E8A-4147-A177-3AD203B41FA5}">
                      <a16:colId xmlns:a16="http://schemas.microsoft.com/office/drawing/2014/main" val="3619194266"/>
                    </a:ext>
                  </a:extLst>
                </a:gridCol>
                <a:gridCol w="431482">
                  <a:extLst>
                    <a:ext uri="{9D8B030D-6E8A-4147-A177-3AD203B41FA5}">
                      <a16:colId xmlns:a16="http://schemas.microsoft.com/office/drawing/2014/main" val="3483704580"/>
                    </a:ext>
                  </a:extLst>
                </a:gridCol>
                <a:gridCol w="431482">
                  <a:extLst>
                    <a:ext uri="{9D8B030D-6E8A-4147-A177-3AD203B41FA5}">
                      <a16:colId xmlns:a16="http://schemas.microsoft.com/office/drawing/2014/main" val="1516351569"/>
                    </a:ext>
                  </a:extLst>
                </a:gridCol>
                <a:gridCol w="431482">
                  <a:extLst>
                    <a:ext uri="{9D8B030D-6E8A-4147-A177-3AD203B41FA5}">
                      <a16:colId xmlns:a16="http://schemas.microsoft.com/office/drawing/2014/main" val="1254680731"/>
                    </a:ext>
                  </a:extLst>
                </a:gridCol>
                <a:gridCol w="431482">
                  <a:extLst>
                    <a:ext uri="{9D8B030D-6E8A-4147-A177-3AD203B41FA5}">
                      <a16:colId xmlns:a16="http://schemas.microsoft.com/office/drawing/2014/main" val="2202035008"/>
                    </a:ext>
                  </a:extLst>
                </a:gridCol>
                <a:gridCol w="431482">
                  <a:extLst>
                    <a:ext uri="{9D8B030D-6E8A-4147-A177-3AD203B41FA5}">
                      <a16:colId xmlns:a16="http://schemas.microsoft.com/office/drawing/2014/main" val="2733298007"/>
                    </a:ext>
                  </a:extLst>
                </a:gridCol>
                <a:gridCol w="431482">
                  <a:extLst>
                    <a:ext uri="{9D8B030D-6E8A-4147-A177-3AD203B41FA5}">
                      <a16:colId xmlns:a16="http://schemas.microsoft.com/office/drawing/2014/main" val="2894911495"/>
                    </a:ext>
                  </a:extLst>
                </a:gridCol>
                <a:gridCol w="431482">
                  <a:extLst>
                    <a:ext uri="{9D8B030D-6E8A-4147-A177-3AD203B41FA5}">
                      <a16:colId xmlns:a16="http://schemas.microsoft.com/office/drawing/2014/main" val="3689336470"/>
                    </a:ext>
                  </a:extLst>
                </a:gridCol>
                <a:gridCol w="431482">
                  <a:extLst>
                    <a:ext uri="{9D8B030D-6E8A-4147-A177-3AD203B41FA5}">
                      <a16:colId xmlns:a16="http://schemas.microsoft.com/office/drawing/2014/main" val="3807533179"/>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767955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587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886000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1383195"/>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42608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4357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09000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696890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3590165"/>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8594453"/>
                  </a:ext>
                </a:extLst>
              </a:tr>
            </a:tbl>
          </a:graphicData>
        </a:graphic>
      </p:graphicFrame>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
        <p:nvSpPr>
          <p:cNvPr id="7" name="TextBox 6"/>
          <p:cNvSpPr txBox="1"/>
          <p:nvPr/>
        </p:nvSpPr>
        <p:spPr>
          <a:xfrm>
            <a:off x="2355273" y="5874327"/>
            <a:ext cx="6317673" cy="369332"/>
          </a:xfrm>
          <a:prstGeom prst="rect">
            <a:avLst/>
          </a:prstGeom>
          <a:noFill/>
        </p:spPr>
        <p:txBody>
          <a:bodyPr wrap="square" rtlCol="0">
            <a:spAutoFit/>
          </a:bodyPr>
          <a:lstStyle/>
          <a:p>
            <a:r>
              <a:rPr lang="en-US" dirty="0"/>
              <a:t>Steps along the critical path, estimated from the system design</a:t>
            </a:r>
          </a:p>
        </p:txBody>
      </p:sp>
      <p:sp>
        <p:nvSpPr>
          <p:cNvPr id="8" name="TextBox 7"/>
          <p:cNvSpPr txBox="1"/>
          <p:nvPr/>
        </p:nvSpPr>
        <p:spPr>
          <a:xfrm rot="16200000">
            <a:off x="-1373920" y="3704635"/>
            <a:ext cx="3807861" cy="369332"/>
          </a:xfrm>
          <a:prstGeom prst="rect">
            <a:avLst/>
          </a:prstGeom>
          <a:noFill/>
        </p:spPr>
        <p:txBody>
          <a:bodyPr wrap="square" rtlCol="0">
            <a:spAutoFit/>
          </a:bodyPr>
          <a:lstStyle/>
          <a:p>
            <a:r>
              <a:rPr lang="en-US" dirty="0"/>
              <a:t>Our best guess at the associated delay</a:t>
            </a:r>
          </a:p>
        </p:txBody>
      </p:sp>
      <p:sp>
        <p:nvSpPr>
          <p:cNvPr id="9" name="Rectangle 8"/>
          <p:cNvSpPr/>
          <p:nvPr/>
        </p:nvSpPr>
        <p:spPr>
          <a:xfrm>
            <a:off x="774556" y="5689600"/>
            <a:ext cx="10787050" cy="10363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24128" y="5403273"/>
            <a:ext cx="121181" cy="378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55273" y="5406320"/>
            <a:ext cx="121181" cy="378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720164" y="5397084"/>
            <a:ext cx="121181" cy="378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25827" y="3666837"/>
            <a:ext cx="179555" cy="210995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103801" y="2650837"/>
            <a:ext cx="144272" cy="31470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475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999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523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047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571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095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619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3143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667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19123" y="239221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308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1832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356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880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404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928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9452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0976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500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02471" y="2387599"/>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5493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7017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541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0065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1589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3113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4637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6161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7685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920972" y="2389908"/>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2660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4184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5708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7232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8756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0280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1804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93328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4852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9637651" y="2355171"/>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8889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00413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01937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03461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4985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6509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08033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9557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11081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260570" y="2370142"/>
            <a:ext cx="82513" cy="34056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762753" y="2456873"/>
            <a:ext cx="777402" cy="33281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173999" y="2456873"/>
            <a:ext cx="777402" cy="33281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ular Callout 66"/>
          <p:cNvSpPr/>
          <p:nvPr/>
        </p:nvSpPr>
        <p:spPr>
          <a:xfrm>
            <a:off x="3701611" y="1773382"/>
            <a:ext cx="3622212" cy="1296139"/>
          </a:xfrm>
          <a:prstGeom prst="wedgeRectCallout">
            <a:avLst>
              <a:gd name="adj1" fmla="val -62249"/>
              <a:gd name="adj2" fmla="val 111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Corba</a:t>
            </a:r>
            <a:r>
              <a:rPr lang="en-US" dirty="0"/>
              <a:t> I/O requires encoding, and also waits for the I/O to finish, so the memory consumed by the object can be reused by the application.</a:t>
            </a:r>
          </a:p>
        </p:txBody>
      </p:sp>
      <p:sp>
        <p:nvSpPr>
          <p:cNvPr id="68" name="Rectangular Callout 67"/>
          <p:cNvSpPr/>
          <p:nvPr/>
        </p:nvSpPr>
        <p:spPr>
          <a:xfrm>
            <a:off x="6014572" y="3102633"/>
            <a:ext cx="4636398" cy="1466503"/>
          </a:xfrm>
          <a:prstGeom prst="wedgeRectCallout">
            <a:avLst>
              <a:gd name="adj1" fmla="val -72021"/>
              <a:gd name="adj2" fmla="val 91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Encoding/decoding also occurs each time a request crosses a module or service boundary, even on the same machine.  This is because modules were in different languages and often running in different processes</a:t>
            </a:r>
          </a:p>
        </p:txBody>
      </p:sp>
    </p:spTree>
    <p:extLst>
      <p:ext uri="{BB962C8B-B14F-4D97-AF65-F5344CB8AC3E}">
        <p14:creationId xmlns:p14="http://schemas.microsoft.com/office/powerpoint/2010/main" val="159229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randombar(horizontal)">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 it hard to discover this?</a:t>
            </a:r>
          </a:p>
        </p:txBody>
      </p:sp>
      <p:sp>
        <p:nvSpPr>
          <p:cNvPr id="3" name="Content Placeholder 2"/>
          <p:cNvSpPr>
            <a:spLocks noGrp="1"/>
          </p:cNvSpPr>
          <p:nvPr>
            <p:ph idx="1"/>
          </p:nvPr>
        </p:nvSpPr>
        <p:spPr/>
        <p:txBody>
          <a:bodyPr/>
          <a:lstStyle/>
          <a:p>
            <a:r>
              <a:rPr lang="en-US" dirty="0"/>
              <a:t>Remember that rule of thumb: 90% of the time (or more) tends to be spent in one little portion of the code, 10% (or less)</a:t>
            </a:r>
          </a:p>
          <a:p>
            <a:r>
              <a:rPr lang="en-US" dirty="0"/>
              <a:t>In our case this was definitely so.</a:t>
            </a:r>
          </a:p>
          <a:p>
            <a:endParaRPr lang="en-US" dirty="0"/>
          </a:p>
          <a:p>
            <a:r>
              <a:rPr lang="en-US" b="1" dirty="0">
                <a:solidFill>
                  <a:srgbClr val="C00000"/>
                </a:solidFill>
              </a:rPr>
              <a:t>Something soaking up 95% of the compute time tends to stand out.</a:t>
            </a:r>
          </a:p>
          <a:p>
            <a:endParaRPr lang="en-US" dirty="0"/>
          </a:p>
          <a:p>
            <a:r>
              <a:rPr lang="en-US" dirty="0"/>
              <a:t>So it was actually not very hard to identify the real issue!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35222412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347F-8520-447B-8BC0-1EA34951F3C8}"/>
              </a:ext>
            </a:extLst>
          </p:cNvPr>
          <p:cNvSpPr>
            <a:spLocks noGrp="1"/>
          </p:cNvSpPr>
          <p:nvPr>
            <p:ph type="title"/>
          </p:nvPr>
        </p:nvSpPr>
        <p:spPr/>
        <p:txBody>
          <a:bodyPr/>
          <a:lstStyle/>
          <a:p>
            <a:r>
              <a:rPr lang="en-US" dirty="0" smtClean="0"/>
              <a:t>prior knowledge of overheads helped!</a:t>
            </a:r>
            <a:endParaRPr lang="en-US" dirty="0"/>
          </a:p>
        </p:txBody>
      </p:sp>
      <p:sp>
        <p:nvSpPr>
          <p:cNvPr id="3" name="Content Placeholder 2">
            <a:extLst>
              <a:ext uri="{FF2B5EF4-FFF2-40B4-BE49-F238E27FC236}">
                <a16:creationId xmlns:a16="http://schemas.microsoft.com/office/drawing/2014/main" id="{BBA6A210-D539-488A-971E-7823D49C1157}"/>
              </a:ext>
            </a:extLst>
          </p:cNvPr>
          <p:cNvSpPr>
            <a:spLocks noGrp="1"/>
          </p:cNvSpPr>
          <p:nvPr>
            <p:ph idx="1"/>
          </p:nvPr>
        </p:nvSpPr>
        <p:spPr/>
        <p:txBody>
          <a:bodyPr>
            <a:normAutofit/>
          </a:bodyPr>
          <a:lstStyle/>
          <a:p>
            <a:r>
              <a:rPr lang="en-US" dirty="0" smtClean="0"/>
              <a:t>In CORBA</a:t>
            </a:r>
            <a:r>
              <a:rPr lang="en-US" dirty="0"/>
              <a:t>, object format translations are necessary</a:t>
            </a:r>
            <a:r>
              <a:rPr lang="en-US" dirty="0" smtClean="0"/>
              <a:t>.  Everyone knows this.</a:t>
            </a:r>
            <a:endParaRPr lang="en-US" dirty="0"/>
          </a:p>
          <a:p>
            <a:r>
              <a:rPr lang="en-US" dirty="0" smtClean="0"/>
              <a:t>CORBA </a:t>
            </a:r>
            <a:r>
              <a:rPr lang="en-US" dirty="0"/>
              <a:t>encodings are bloated and slow to manipulate</a:t>
            </a:r>
            <a:r>
              <a:rPr lang="en-US" dirty="0" smtClean="0"/>
              <a:t>.  Common concern.</a:t>
            </a:r>
            <a:endParaRPr lang="en-US" dirty="0"/>
          </a:p>
          <a:p>
            <a:r>
              <a:rPr lang="en-US" dirty="0" smtClean="0"/>
              <a:t>As it happens, </a:t>
            </a:r>
            <a:r>
              <a:rPr lang="en-US" dirty="0"/>
              <a:t>flight plans are very large, complex, structures.</a:t>
            </a:r>
          </a:p>
          <a:p>
            <a:endParaRPr lang="en-US" dirty="0"/>
          </a:p>
          <a:p>
            <a:r>
              <a:rPr lang="en-US" dirty="0"/>
              <a:t>W</a:t>
            </a:r>
            <a:r>
              <a:rPr lang="en-US" dirty="0" smtClean="0"/>
              <a:t>hen we asked, we also </a:t>
            </a:r>
            <a:r>
              <a:rPr lang="en-US" dirty="0"/>
              <a:t>learned that </a:t>
            </a:r>
            <a:r>
              <a:rPr lang="en-US" dirty="0" smtClean="0"/>
              <a:t/>
            </a:r>
            <a:br>
              <a:rPr lang="en-US" dirty="0" smtClean="0"/>
            </a:br>
            <a:r>
              <a:rPr lang="en-US" dirty="0" smtClean="0"/>
              <a:t>… many </a:t>
            </a:r>
            <a:r>
              <a:rPr lang="en-US" dirty="0" smtClean="0">
                <a:sym typeface="Symbol" panose="05050102010706020507" pitchFamily="18" charset="2"/>
              </a:rPr>
              <a:t>-Service</a:t>
            </a:r>
            <a:r>
              <a:rPr lang="en-US" dirty="0" smtClean="0"/>
              <a:t> </a:t>
            </a:r>
            <a:r>
              <a:rPr lang="en-US" dirty="0"/>
              <a:t>components don’t </a:t>
            </a:r>
            <a:r>
              <a:rPr lang="en-US" dirty="0" smtClean="0"/>
              <a:t>actually </a:t>
            </a:r>
            <a:r>
              <a:rPr lang="en-US" dirty="0"/>
              <a:t>look at the data</a:t>
            </a:r>
            <a:r>
              <a:rPr lang="en-US" dirty="0" smtClean="0"/>
              <a:t>.</a:t>
            </a:r>
            <a:br>
              <a:rPr lang="en-US" dirty="0" smtClean="0"/>
            </a:br>
            <a:r>
              <a:rPr lang="en-US" dirty="0" smtClean="0"/>
              <a:t>… other </a:t>
            </a:r>
            <a:r>
              <a:rPr lang="en-US" dirty="0"/>
              <a:t>components interact </a:t>
            </a:r>
            <a:r>
              <a:rPr lang="en-US" i="1" dirty="0"/>
              <a:t>repeatedly </a:t>
            </a:r>
            <a:r>
              <a:rPr lang="en-US" dirty="0"/>
              <a:t>about </a:t>
            </a:r>
            <a:r>
              <a:rPr lang="en-US" dirty="0" smtClean="0"/>
              <a:t>a single </a:t>
            </a:r>
            <a:r>
              <a:rPr lang="en-US" dirty="0"/>
              <a:t>flight </a:t>
            </a:r>
            <a:r>
              <a:rPr lang="en-US" dirty="0" smtClean="0"/>
              <a:t>plan version.</a:t>
            </a:r>
            <a:endParaRPr lang="en-US" dirty="0"/>
          </a:p>
        </p:txBody>
      </p:sp>
      <p:sp>
        <p:nvSpPr>
          <p:cNvPr id="4" name="Footer Placeholder 3">
            <a:extLst>
              <a:ext uri="{FF2B5EF4-FFF2-40B4-BE49-F238E27FC236}">
                <a16:creationId xmlns:a16="http://schemas.microsoft.com/office/drawing/2014/main" id="{FAE51596-ED0C-4845-92B4-BF69906DFA6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9E51A4B-6F0B-4275-B1AD-A30FBF816FF6}"/>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1774787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7E19-0469-4B02-A49E-A06B974B93A0}"/>
              </a:ext>
            </a:extLst>
          </p:cNvPr>
          <p:cNvSpPr>
            <a:spLocks noGrp="1"/>
          </p:cNvSpPr>
          <p:nvPr>
            <p:ph type="title"/>
          </p:nvPr>
        </p:nvSpPr>
        <p:spPr/>
        <p:txBody>
          <a:bodyPr/>
          <a:lstStyle/>
          <a:p>
            <a:r>
              <a:rPr lang="en-US" dirty="0"/>
              <a:t>A confluence of trends</a:t>
            </a:r>
          </a:p>
        </p:txBody>
      </p:sp>
      <p:sp>
        <p:nvSpPr>
          <p:cNvPr id="3" name="Content Placeholder 2">
            <a:extLst>
              <a:ext uri="{FF2B5EF4-FFF2-40B4-BE49-F238E27FC236}">
                <a16:creationId xmlns:a16="http://schemas.microsoft.com/office/drawing/2014/main" id="{10907ABC-A709-4678-A83A-DFC90300582F}"/>
              </a:ext>
            </a:extLst>
          </p:cNvPr>
          <p:cNvSpPr>
            <a:spLocks noGrp="1"/>
          </p:cNvSpPr>
          <p:nvPr>
            <p:ph idx="1"/>
          </p:nvPr>
        </p:nvSpPr>
        <p:spPr>
          <a:xfrm>
            <a:off x="1024128" y="2286000"/>
            <a:ext cx="10786872" cy="4023360"/>
          </a:xfrm>
        </p:spPr>
        <p:txBody>
          <a:bodyPr/>
          <a:lstStyle/>
          <a:p>
            <a:r>
              <a:rPr lang="en-US" dirty="0"/>
              <a:t>Today’s “cloud edge” reflects a swirl of economic and practical motives:</a:t>
            </a:r>
          </a:p>
        </p:txBody>
      </p:sp>
      <p:sp>
        <p:nvSpPr>
          <p:cNvPr id="4" name="Footer Placeholder 3">
            <a:extLst>
              <a:ext uri="{FF2B5EF4-FFF2-40B4-BE49-F238E27FC236}">
                <a16:creationId xmlns:a16="http://schemas.microsoft.com/office/drawing/2014/main" id="{EC9919E9-284E-4A6F-BB5C-75C41FFC4B2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7FF19FA-1182-42AB-AC2A-29E34B1356DA}"/>
              </a:ext>
            </a:extLst>
          </p:cNvPr>
          <p:cNvSpPr>
            <a:spLocks noGrp="1"/>
          </p:cNvSpPr>
          <p:nvPr>
            <p:ph type="sldNum" sz="quarter" idx="12"/>
          </p:nvPr>
        </p:nvSpPr>
        <p:spPr/>
        <p:txBody>
          <a:bodyPr/>
          <a:lstStyle/>
          <a:p>
            <a:fld id="{3C974458-8A97-4835-BF79-1FB6D7856C21}" type="slidenum">
              <a:rPr lang="en-US" smtClean="0"/>
              <a:t>5</a:t>
            </a:fld>
            <a:endParaRPr lang="en-US"/>
          </a:p>
        </p:txBody>
      </p:sp>
      <p:sp>
        <p:nvSpPr>
          <p:cNvPr id="9" name="Arrow: Curved Left 8">
            <a:extLst>
              <a:ext uri="{FF2B5EF4-FFF2-40B4-BE49-F238E27FC236}">
                <a16:creationId xmlns:a16="http://schemas.microsoft.com/office/drawing/2014/main" id="{87A0F72E-267A-4AE2-8AD8-1B3FCB7AA972}"/>
              </a:ext>
            </a:extLst>
          </p:cNvPr>
          <p:cNvSpPr/>
          <p:nvPr/>
        </p:nvSpPr>
        <p:spPr>
          <a:xfrm rot="18910878">
            <a:off x="4644804" y="2881807"/>
            <a:ext cx="731520" cy="16774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Left 10">
            <a:extLst>
              <a:ext uri="{FF2B5EF4-FFF2-40B4-BE49-F238E27FC236}">
                <a16:creationId xmlns:a16="http://schemas.microsoft.com/office/drawing/2014/main" id="{AEEA48FD-A5BB-411E-8957-85C3ED7C91EB}"/>
              </a:ext>
            </a:extLst>
          </p:cNvPr>
          <p:cNvSpPr/>
          <p:nvPr/>
        </p:nvSpPr>
        <p:spPr>
          <a:xfrm rot="13510878">
            <a:off x="3521967" y="4016355"/>
            <a:ext cx="731520" cy="16774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Left 11">
            <a:extLst>
              <a:ext uri="{FF2B5EF4-FFF2-40B4-BE49-F238E27FC236}">
                <a16:creationId xmlns:a16="http://schemas.microsoft.com/office/drawing/2014/main" id="{FFD05E9E-1947-48EF-BFD4-8BE6DDD0314E}"/>
              </a:ext>
            </a:extLst>
          </p:cNvPr>
          <p:cNvSpPr/>
          <p:nvPr/>
        </p:nvSpPr>
        <p:spPr>
          <a:xfrm rot="8110878">
            <a:off x="4553492" y="5053523"/>
            <a:ext cx="731520" cy="16774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Left 12">
            <a:extLst>
              <a:ext uri="{FF2B5EF4-FFF2-40B4-BE49-F238E27FC236}">
                <a16:creationId xmlns:a16="http://schemas.microsoft.com/office/drawing/2014/main" id="{77DAD25F-16DB-4D55-8C84-BE58A2BA6B83}"/>
              </a:ext>
            </a:extLst>
          </p:cNvPr>
          <p:cNvSpPr/>
          <p:nvPr/>
        </p:nvSpPr>
        <p:spPr>
          <a:xfrm rot="2710878">
            <a:off x="5767642" y="4147881"/>
            <a:ext cx="731520" cy="16774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222527E-F756-4C01-917A-161C7C08EBF2}"/>
              </a:ext>
            </a:extLst>
          </p:cNvPr>
          <p:cNvSpPr txBox="1"/>
          <p:nvPr/>
        </p:nvSpPr>
        <p:spPr>
          <a:xfrm>
            <a:off x="571500" y="3081116"/>
            <a:ext cx="3497105" cy="646331"/>
          </a:xfrm>
          <a:prstGeom prst="rect">
            <a:avLst/>
          </a:prstGeom>
          <a:noFill/>
        </p:spPr>
        <p:txBody>
          <a:bodyPr wrap="square" rtlCol="0">
            <a:spAutoFit/>
          </a:bodyPr>
          <a:lstStyle/>
          <a:p>
            <a:pPr algn="r"/>
            <a:r>
              <a:rPr lang="en-US" b="1" dirty="0">
                <a:solidFill>
                  <a:srgbClr val="C00000"/>
                </a:solidFill>
              </a:rPr>
              <a:t>Standardization: Reusable</a:t>
            </a:r>
            <a:br>
              <a:rPr lang="en-US" b="1" dirty="0">
                <a:solidFill>
                  <a:srgbClr val="C00000"/>
                </a:solidFill>
              </a:rPr>
            </a:br>
            <a:r>
              <a:rPr lang="en-US" b="1" dirty="0">
                <a:solidFill>
                  <a:srgbClr val="C00000"/>
                </a:solidFill>
              </a:rPr>
              <a:t>subsystems enhance productivity</a:t>
            </a:r>
          </a:p>
        </p:txBody>
      </p:sp>
      <p:sp>
        <p:nvSpPr>
          <p:cNvPr id="15" name="TextBox 14">
            <a:extLst>
              <a:ext uri="{FF2B5EF4-FFF2-40B4-BE49-F238E27FC236}">
                <a16:creationId xmlns:a16="http://schemas.microsoft.com/office/drawing/2014/main" id="{0A29C2A8-C0CB-44B0-91CD-498BA65021B1}"/>
              </a:ext>
            </a:extLst>
          </p:cNvPr>
          <p:cNvSpPr txBox="1"/>
          <p:nvPr/>
        </p:nvSpPr>
        <p:spPr>
          <a:xfrm>
            <a:off x="455804" y="5684534"/>
            <a:ext cx="3566330" cy="646331"/>
          </a:xfrm>
          <a:prstGeom prst="rect">
            <a:avLst/>
          </a:prstGeom>
          <a:noFill/>
        </p:spPr>
        <p:txBody>
          <a:bodyPr wrap="square" rtlCol="0">
            <a:spAutoFit/>
          </a:bodyPr>
          <a:lstStyle/>
          <a:p>
            <a:pPr algn="r"/>
            <a:r>
              <a:rPr lang="en-US" b="1" dirty="0">
                <a:solidFill>
                  <a:srgbClr val="C00000"/>
                </a:solidFill>
              </a:rPr>
              <a:t>Cost: Resource sharing amortizes costs.  Pay for what-you-use.</a:t>
            </a:r>
          </a:p>
        </p:txBody>
      </p:sp>
      <p:sp>
        <p:nvSpPr>
          <p:cNvPr id="16" name="TextBox 15">
            <a:extLst>
              <a:ext uri="{FF2B5EF4-FFF2-40B4-BE49-F238E27FC236}">
                <a16:creationId xmlns:a16="http://schemas.microsoft.com/office/drawing/2014/main" id="{0D1CAFDE-A697-404A-8197-A5FAF0702DAD}"/>
              </a:ext>
            </a:extLst>
          </p:cNvPr>
          <p:cNvSpPr txBox="1"/>
          <p:nvPr/>
        </p:nvSpPr>
        <p:spPr>
          <a:xfrm>
            <a:off x="6401360" y="3489641"/>
            <a:ext cx="3310744" cy="646331"/>
          </a:xfrm>
          <a:prstGeom prst="rect">
            <a:avLst/>
          </a:prstGeom>
          <a:noFill/>
        </p:spPr>
        <p:txBody>
          <a:bodyPr wrap="square" rtlCol="0">
            <a:spAutoFit/>
          </a:bodyPr>
          <a:lstStyle/>
          <a:p>
            <a:r>
              <a:rPr lang="en-US" b="1" dirty="0">
                <a:solidFill>
                  <a:srgbClr val="C00000"/>
                </a:solidFill>
              </a:rPr>
              <a:t>Scalability: Imperative to absorb load at the edge.</a:t>
            </a:r>
          </a:p>
        </p:txBody>
      </p:sp>
      <p:sp>
        <p:nvSpPr>
          <p:cNvPr id="17" name="TextBox 16">
            <a:extLst>
              <a:ext uri="{FF2B5EF4-FFF2-40B4-BE49-F238E27FC236}">
                <a16:creationId xmlns:a16="http://schemas.microsoft.com/office/drawing/2014/main" id="{BB1EA9A8-67C3-42EF-B0B8-09385CF3AE5A}"/>
              </a:ext>
            </a:extLst>
          </p:cNvPr>
          <p:cNvSpPr txBox="1"/>
          <p:nvPr/>
        </p:nvSpPr>
        <p:spPr>
          <a:xfrm>
            <a:off x="5861211" y="5705740"/>
            <a:ext cx="3566330" cy="646331"/>
          </a:xfrm>
          <a:prstGeom prst="rect">
            <a:avLst/>
          </a:prstGeom>
          <a:noFill/>
        </p:spPr>
        <p:txBody>
          <a:bodyPr wrap="square" rtlCol="0">
            <a:spAutoFit/>
          </a:bodyPr>
          <a:lstStyle/>
          <a:p>
            <a:r>
              <a:rPr lang="en-US" b="1" dirty="0">
                <a:solidFill>
                  <a:srgbClr val="C00000"/>
                </a:solidFill>
              </a:rPr>
              <a:t>Automation: Everything needs to ride out any imaginable mishap!</a:t>
            </a:r>
          </a:p>
        </p:txBody>
      </p:sp>
      <p:sp>
        <p:nvSpPr>
          <p:cNvPr id="18" name="Oval 17">
            <a:extLst>
              <a:ext uri="{FF2B5EF4-FFF2-40B4-BE49-F238E27FC236}">
                <a16:creationId xmlns:a16="http://schemas.microsoft.com/office/drawing/2014/main" id="{D54F0FE0-971F-4167-85DE-E16F07654F9B}"/>
              </a:ext>
            </a:extLst>
          </p:cNvPr>
          <p:cNvSpPr/>
          <p:nvPr/>
        </p:nvSpPr>
        <p:spPr>
          <a:xfrm>
            <a:off x="4728211" y="4450311"/>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4AFE3A8-C1C4-4E8C-8059-EAF23628D2E3}"/>
              </a:ext>
            </a:extLst>
          </p:cNvPr>
          <p:cNvSpPr/>
          <p:nvPr/>
        </p:nvSpPr>
        <p:spPr>
          <a:xfrm>
            <a:off x="4589546" y="4630101"/>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E0D8462-F6DC-4032-832F-CA68D7DCC8D8}"/>
              </a:ext>
            </a:extLst>
          </p:cNvPr>
          <p:cNvSpPr/>
          <p:nvPr/>
        </p:nvSpPr>
        <p:spPr>
          <a:xfrm>
            <a:off x="4381816" y="4791445"/>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A67F0BD-7860-4B4A-AE00-FBFF2F432D8D}"/>
              </a:ext>
            </a:extLst>
          </p:cNvPr>
          <p:cNvSpPr/>
          <p:nvPr/>
        </p:nvSpPr>
        <p:spPr>
          <a:xfrm>
            <a:off x="4645189" y="4823766"/>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4F9970-B0D5-4590-976B-895B09C38791}"/>
              </a:ext>
            </a:extLst>
          </p:cNvPr>
          <p:cNvSpPr/>
          <p:nvPr/>
        </p:nvSpPr>
        <p:spPr>
          <a:xfrm>
            <a:off x="4876013" y="4685390"/>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57002C5-522B-4E1D-853D-1249846B101D}"/>
              </a:ext>
            </a:extLst>
          </p:cNvPr>
          <p:cNvSpPr/>
          <p:nvPr/>
        </p:nvSpPr>
        <p:spPr>
          <a:xfrm>
            <a:off x="5072578" y="4508336"/>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214191E-1374-4C94-A851-BDA5AAC37749}"/>
              </a:ext>
            </a:extLst>
          </p:cNvPr>
          <p:cNvSpPr/>
          <p:nvPr/>
        </p:nvSpPr>
        <p:spPr>
          <a:xfrm>
            <a:off x="5200222" y="4711783"/>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78147A4-A82F-4D72-85E7-B6C76F9930FA}"/>
              </a:ext>
            </a:extLst>
          </p:cNvPr>
          <p:cNvSpPr/>
          <p:nvPr/>
        </p:nvSpPr>
        <p:spPr>
          <a:xfrm>
            <a:off x="4934244" y="4843826"/>
            <a:ext cx="506772" cy="308813"/>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A10BBFE-DC20-4233-AC79-1FDC148295D5}"/>
              </a:ext>
            </a:extLst>
          </p:cNvPr>
          <p:cNvSpPr/>
          <p:nvPr/>
        </p:nvSpPr>
        <p:spPr>
          <a:xfrm>
            <a:off x="4709528" y="4592211"/>
            <a:ext cx="869822" cy="5080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9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500" fill="hold"/>
                                        <p:tgtEl>
                                          <p:spTgt spid="9"/>
                                        </p:tgtEl>
                                        <p:attrNameLst>
                                          <p:attrName>ppt_w</p:attrName>
                                        </p:attrNameLst>
                                      </p:cBhvr>
                                      <p:tavLst>
                                        <p:tav tm="0">
                                          <p:val>
                                            <p:fltVal val="0"/>
                                          </p:val>
                                        </p:tav>
                                        <p:tav tm="100000">
                                          <p:val>
                                            <p:strVal val="#ppt_w"/>
                                          </p:val>
                                        </p:tav>
                                      </p:tavLst>
                                    </p:anim>
                                    <p:anim calcmode="lin" valueType="num">
                                      <p:cBhvr>
                                        <p:cTn id="11" dur="2500" fill="hold"/>
                                        <p:tgtEl>
                                          <p:spTgt spid="9"/>
                                        </p:tgtEl>
                                        <p:attrNameLst>
                                          <p:attrName>ppt_h</p:attrName>
                                        </p:attrNameLst>
                                      </p:cBhvr>
                                      <p:tavLst>
                                        <p:tav tm="0">
                                          <p:val>
                                            <p:fltVal val="0"/>
                                          </p:val>
                                        </p:tav>
                                        <p:tav tm="100000">
                                          <p:val>
                                            <p:strVal val="#ppt_h"/>
                                          </p:val>
                                        </p:tav>
                                      </p:tavLst>
                                    </p:anim>
                                    <p:anim calcmode="lin" valueType="num">
                                      <p:cBhvr>
                                        <p:cTn id="12" dur="2500" fill="hold"/>
                                        <p:tgtEl>
                                          <p:spTgt spid="9"/>
                                        </p:tgtEl>
                                        <p:attrNameLst>
                                          <p:attrName>ppt_x</p:attrName>
                                        </p:attrNameLst>
                                      </p:cBhvr>
                                      <p:tavLst>
                                        <p:tav tm="0" fmla="#ppt_x+(cos(-2*pi*(1-$))*-#ppt_x-sin(-2*pi*(1-$))*(1-#ppt_y))*(1-$)">
                                          <p:val>
                                            <p:fltVal val="0"/>
                                          </p:val>
                                        </p:tav>
                                        <p:tav tm="100000">
                                          <p:val>
                                            <p:fltVal val="1"/>
                                          </p:val>
                                        </p:tav>
                                      </p:tavLst>
                                    </p:anim>
                                    <p:anim calcmode="lin" valueType="num">
                                      <p:cBhvr>
                                        <p:cTn id="13" dur="25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5"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0" fill="hold"/>
                                        <p:tgtEl>
                                          <p:spTgt spid="13"/>
                                        </p:tgtEl>
                                        <p:attrNameLst>
                                          <p:attrName>ppt_w</p:attrName>
                                        </p:attrNameLst>
                                      </p:cBhvr>
                                      <p:tavLst>
                                        <p:tav tm="0">
                                          <p:val>
                                            <p:fltVal val="0"/>
                                          </p:val>
                                        </p:tav>
                                        <p:tav tm="100000">
                                          <p:val>
                                            <p:strVal val="#ppt_w"/>
                                          </p:val>
                                        </p:tav>
                                      </p:tavLst>
                                    </p:anim>
                                    <p:anim calcmode="lin" valueType="num">
                                      <p:cBhvr>
                                        <p:cTn id="22" dur="2500" fill="hold"/>
                                        <p:tgtEl>
                                          <p:spTgt spid="13"/>
                                        </p:tgtEl>
                                        <p:attrNameLst>
                                          <p:attrName>ppt_h</p:attrName>
                                        </p:attrNameLst>
                                      </p:cBhvr>
                                      <p:tavLst>
                                        <p:tav tm="0">
                                          <p:val>
                                            <p:fltVal val="0"/>
                                          </p:val>
                                        </p:tav>
                                        <p:tav tm="100000">
                                          <p:val>
                                            <p:strVal val="#ppt_h"/>
                                          </p:val>
                                        </p:tav>
                                      </p:tavLst>
                                    </p:anim>
                                    <p:anim calcmode="lin" valueType="num">
                                      <p:cBhvr>
                                        <p:cTn id="23" dur="25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4" dur="25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500" fill="hold"/>
                                        <p:tgtEl>
                                          <p:spTgt spid="12"/>
                                        </p:tgtEl>
                                        <p:attrNameLst>
                                          <p:attrName>ppt_w</p:attrName>
                                        </p:attrNameLst>
                                      </p:cBhvr>
                                      <p:tavLst>
                                        <p:tav tm="0">
                                          <p:val>
                                            <p:fltVal val="0"/>
                                          </p:val>
                                        </p:tav>
                                        <p:tav tm="100000">
                                          <p:val>
                                            <p:strVal val="#ppt_w"/>
                                          </p:val>
                                        </p:tav>
                                      </p:tavLst>
                                    </p:anim>
                                    <p:anim calcmode="lin" valueType="num">
                                      <p:cBhvr>
                                        <p:cTn id="33" dur="2500" fill="hold"/>
                                        <p:tgtEl>
                                          <p:spTgt spid="12"/>
                                        </p:tgtEl>
                                        <p:attrNameLst>
                                          <p:attrName>ppt_h</p:attrName>
                                        </p:attrNameLst>
                                      </p:cBhvr>
                                      <p:tavLst>
                                        <p:tav tm="0">
                                          <p:val>
                                            <p:fltVal val="0"/>
                                          </p:val>
                                        </p:tav>
                                        <p:tav tm="100000">
                                          <p:val>
                                            <p:strVal val="#ppt_h"/>
                                          </p:val>
                                        </p:tav>
                                      </p:tavLst>
                                    </p:anim>
                                    <p:anim calcmode="lin" valueType="num">
                                      <p:cBhvr>
                                        <p:cTn id="34" dur="25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5" dur="25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par>
                                <p:cTn id="41" presetID="15"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500" fill="hold"/>
                                        <p:tgtEl>
                                          <p:spTgt spid="11"/>
                                        </p:tgtEl>
                                        <p:attrNameLst>
                                          <p:attrName>ppt_w</p:attrName>
                                        </p:attrNameLst>
                                      </p:cBhvr>
                                      <p:tavLst>
                                        <p:tav tm="0">
                                          <p:val>
                                            <p:fltVal val="0"/>
                                          </p:val>
                                        </p:tav>
                                        <p:tav tm="100000">
                                          <p:val>
                                            <p:strVal val="#ppt_w"/>
                                          </p:val>
                                        </p:tav>
                                      </p:tavLst>
                                    </p:anim>
                                    <p:anim calcmode="lin" valueType="num">
                                      <p:cBhvr>
                                        <p:cTn id="44" dur="2500" fill="hold"/>
                                        <p:tgtEl>
                                          <p:spTgt spid="11"/>
                                        </p:tgtEl>
                                        <p:attrNameLst>
                                          <p:attrName>ppt_h</p:attrName>
                                        </p:attrNameLst>
                                      </p:cBhvr>
                                      <p:tavLst>
                                        <p:tav tm="0">
                                          <p:val>
                                            <p:fltVal val="0"/>
                                          </p:val>
                                        </p:tav>
                                        <p:tav tm="100000">
                                          <p:val>
                                            <p:strVal val="#ppt_h"/>
                                          </p:val>
                                        </p:tav>
                                      </p:tavLst>
                                    </p:anim>
                                    <p:anim calcmode="lin" valueType="num">
                                      <p:cBhvr>
                                        <p:cTn id="45" dur="25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25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1229-62DA-46F8-AF8D-E57C5CE47218}"/>
              </a:ext>
            </a:extLst>
          </p:cNvPr>
          <p:cNvSpPr>
            <a:spLocks noGrp="1"/>
          </p:cNvSpPr>
          <p:nvPr>
            <p:ph type="title"/>
          </p:nvPr>
        </p:nvSpPr>
        <p:spPr/>
        <p:txBody>
          <a:bodyPr/>
          <a:lstStyle/>
          <a:p>
            <a:r>
              <a:rPr lang="en-US" dirty="0"/>
              <a:t>Are </a:t>
            </a:r>
            <a:r>
              <a:rPr lang="en-US" dirty="0">
                <a:sym typeface="Symbol" panose="05050102010706020507" pitchFamily="18" charset="2"/>
              </a:rPr>
              <a:t>-services and </a:t>
            </a:r>
            <a:r>
              <a:rPr lang="en-US" dirty="0"/>
              <a:t>CORBA a disaster?</a:t>
            </a:r>
          </a:p>
        </p:txBody>
      </p:sp>
      <p:sp>
        <p:nvSpPr>
          <p:cNvPr id="3" name="Content Placeholder 2">
            <a:extLst>
              <a:ext uri="{FF2B5EF4-FFF2-40B4-BE49-F238E27FC236}">
                <a16:creationId xmlns:a16="http://schemas.microsoft.com/office/drawing/2014/main" id="{9BE5ED88-3724-477D-B593-C9A275150888}"/>
              </a:ext>
            </a:extLst>
          </p:cNvPr>
          <p:cNvSpPr>
            <a:spLocks noGrp="1"/>
          </p:cNvSpPr>
          <p:nvPr>
            <p:ph idx="1"/>
          </p:nvPr>
        </p:nvSpPr>
        <p:spPr/>
        <p:txBody>
          <a:bodyPr/>
          <a:lstStyle/>
          <a:p>
            <a:r>
              <a:rPr lang="en-US" dirty="0"/>
              <a:t>Each flight plan was about 1MB-10MB in size, a complex record</a:t>
            </a:r>
          </a:p>
          <a:p>
            <a:r>
              <a:rPr lang="en-US" dirty="0"/>
              <a:t>Encoding and decoding it into the CORBA marshalled format was slow!</a:t>
            </a:r>
          </a:p>
          <a:p>
            <a:endParaRPr lang="en-US" dirty="0"/>
          </a:p>
          <a:p>
            <a:r>
              <a:rPr lang="en-US" dirty="0"/>
              <a:t>This transition occurred often because the system was using </a:t>
            </a:r>
            <a:r>
              <a:rPr lang="en-US" dirty="0">
                <a:sym typeface="Symbol" panose="05050102010706020507" pitchFamily="18" charset="2"/>
              </a:rPr>
              <a:t>-Services and each time they talked to one-another, format conversions occurred.</a:t>
            </a:r>
          </a:p>
          <a:p>
            <a:r>
              <a:rPr lang="en-US" dirty="0">
                <a:sym typeface="Symbol" panose="05050102010706020507" pitchFamily="18" charset="2"/>
              </a:rPr>
              <a:t>But this approach let them write numerical code in </a:t>
            </a:r>
            <a:r>
              <a:rPr lang="en-US" dirty="0" err="1">
                <a:sym typeface="Symbol" panose="05050102010706020507" pitchFamily="18" charset="2"/>
              </a:rPr>
              <a:t>MatLab</a:t>
            </a:r>
            <a:r>
              <a:rPr lang="en-US" dirty="0">
                <a:sym typeface="Symbol" panose="05050102010706020507" pitchFamily="18" charset="2"/>
              </a:rPr>
              <a:t>, and other elements of the system in Java, C++ or even Fortran.</a:t>
            </a:r>
            <a:endParaRPr lang="en-US" dirty="0"/>
          </a:p>
        </p:txBody>
      </p:sp>
      <p:sp>
        <p:nvSpPr>
          <p:cNvPr id="4" name="Footer Placeholder 3">
            <a:extLst>
              <a:ext uri="{FF2B5EF4-FFF2-40B4-BE49-F238E27FC236}">
                <a16:creationId xmlns:a16="http://schemas.microsoft.com/office/drawing/2014/main" id="{F45C2200-6052-41BE-B692-7F1807A4670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F83470E-9C74-4D59-B37B-DC56326F7815}"/>
              </a:ext>
            </a:extLst>
          </p:cNvPr>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6500878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blame the design!</a:t>
            </a:r>
          </a:p>
        </p:txBody>
      </p:sp>
      <p:sp>
        <p:nvSpPr>
          <p:cNvPr id="3" name="Content Placeholder 2"/>
          <p:cNvSpPr>
            <a:spLocks noGrp="1"/>
          </p:cNvSpPr>
          <p:nvPr>
            <p:ph idx="1"/>
          </p:nvPr>
        </p:nvSpPr>
        <p:spPr/>
        <p:txBody>
          <a:bodyPr/>
          <a:lstStyle/>
          <a:p>
            <a:r>
              <a:rPr lang="en-US" dirty="0"/>
              <a:t>The quality of system engineering was </a:t>
            </a:r>
            <a:r>
              <a:rPr lang="en-US" i="1" dirty="0"/>
              <a:t>incredibly</a:t>
            </a:r>
            <a:r>
              <a:rPr lang="en-US" dirty="0"/>
              <a:t> high!</a:t>
            </a:r>
          </a:p>
          <a:p>
            <a:r>
              <a:rPr lang="en-US" dirty="0"/>
              <a:t/>
            </a:r>
            <a:br>
              <a:rPr lang="en-US" dirty="0"/>
            </a:br>
            <a:r>
              <a:rPr lang="en-US" dirty="0"/>
              <a:t>This form of split into small services is standard and useful.</a:t>
            </a:r>
          </a:p>
          <a:p>
            <a:pPr>
              <a:buFont typeface="Wingdings" panose="05000000000000000000" pitchFamily="2" charset="2"/>
              <a:buChar char="Ø"/>
            </a:pPr>
            <a:r>
              <a:rPr lang="en-US" dirty="0"/>
              <a:t>  Permits use of the very best language for each task.</a:t>
            </a:r>
          </a:p>
          <a:p>
            <a:pPr>
              <a:buFont typeface="Wingdings" panose="05000000000000000000" pitchFamily="2" charset="2"/>
              <a:buChar char="Ø"/>
            </a:pPr>
            <a:r>
              <a:rPr lang="en-US" dirty="0"/>
              <a:t>  Reuses mature components from prior systems.</a:t>
            </a:r>
          </a:p>
          <a:p>
            <a:pPr>
              <a:buFont typeface="Wingdings" panose="05000000000000000000" pitchFamily="2" charset="2"/>
              <a:buChar char="Ø"/>
            </a:pPr>
            <a:r>
              <a:rPr lang="en-US" dirty="0"/>
              <a:t>  Permits sophisticated unit testing.</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16166422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1C92-17CE-42A4-90A3-24C7A6F5205E}"/>
              </a:ext>
            </a:extLst>
          </p:cNvPr>
          <p:cNvSpPr>
            <a:spLocks noGrp="1"/>
          </p:cNvSpPr>
          <p:nvPr>
            <p:ph type="title"/>
          </p:nvPr>
        </p:nvSpPr>
        <p:spPr/>
        <p:txBody>
          <a:bodyPr/>
          <a:lstStyle/>
          <a:p>
            <a:r>
              <a:rPr lang="en-US" dirty="0"/>
              <a:t>Some ideas for fixing the cost</a:t>
            </a:r>
          </a:p>
        </p:txBody>
      </p:sp>
      <p:sp>
        <p:nvSpPr>
          <p:cNvPr id="3" name="Content Placeholder 2">
            <a:extLst>
              <a:ext uri="{FF2B5EF4-FFF2-40B4-BE49-F238E27FC236}">
                <a16:creationId xmlns:a16="http://schemas.microsoft.com/office/drawing/2014/main" id="{B42DF67C-F709-4E2F-970A-803F0AF277FC}"/>
              </a:ext>
            </a:extLst>
          </p:cNvPr>
          <p:cNvSpPr>
            <a:spLocks noGrp="1"/>
          </p:cNvSpPr>
          <p:nvPr>
            <p:ph idx="1"/>
          </p:nvPr>
        </p:nvSpPr>
        <p:spPr/>
        <p:txBody>
          <a:bodyPr>
            <a:normAutofit/>
          </a:bodyPr>
          <a:lstStyle/>
          <a:p>
            <a:r>
              <a:rPr lang="en-US" dirty="0"/>
              <a:t>It is easy to suggest drastic remedies…    Recode the whole system</a:t>
            </a:r>
          </a:p>
          <a:p>
            <a:r>
              <a:rPr lang="en-US" dirty="0"/>
              <a:t>in C or C++, eliminate CORBA.  Use RDMA.</a:t>
            </a:r>
          </a:p>
          <a:p>
            <a:pPr marL="0" indent="0">
              <a:buNone/>
            </a:pPr>
            <a:endParaRPr lang="en-US" dirty="0"/>
          </a:p>
          <a:p>
            <a:r>
              <a:rPr lang="en-US" dirty="0"/>
              <a:t>… but we only had 10 weeks to fix the problem!</a:t>
            </a:r>
          </a:p>
          <a:p>
            <a:pPr>
              <a:buFont typeface="Wingdings" panose="05000000000000000000" pitchFamily="2" charset="2"/>
              <a:buChar char="Ø"/>
            </a:pPr>
            <a:r>
              <a:rPr lang="en-US" dirty="0"/>
              <a:t>  It took them years to build the prototype</a:t>
            </a:r>
          </a:p>
          <a:p>
            <a:pPr>
              <a:buFont typeface="Wingdings" panose="05000000000000000000" pitchFamily="2" charset="2"/>
              <a:buChar char="Ø"/>
            </a:pPr>
            <a:r>
              <a:rPr lang="en-US" dirty="0"/>
              <a:t>  It had hundreds of thousands of lines of code</a:t>
            </a:r>
          </a:p>
          <a:p>
            <a:pPr>
              <a:buFont typeface="Wingdings" panose="05000000000000000000" pitchFamily="2" charset="2"/>
              <a:buChar char="Ø"/>
            </a:pPr>
            <a:r>
              <a:rPr lang="en-US" dirty="0"/>
              <a:t>  Any fix must preserve this huge investment.</a:t>
            </a:r>
          </a:p>
        </p:txBody>
      </p:sp>
      <p:sp>
        <p:nvSpPr>
          <p:cNvPr id="4" name="Footer Placeholder 3">
            <a:extLst>
              <a:ext uri="{FF2B5EF4-FFF2-40B4-BE49-F238E27FC236}">
                <a16:creationId xmlns:a16="http://schemas.microsoft.com/office/drawing/2014/main" id="{DB8201A7-F56E-4E26-B702-412DF5CEAC6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EE0B7F2-9AA6-48AE-B93E-182B69BBCAC1}"/>
              </a:ext>
            </a:extLst>
          </p:cNvPr>
          <p:cNvSpPr>
            <a:spLocks noGrp="1"/>
          </p:cNvSpPr>
          <p:nvPr>
            <p:ph type="sldNum" sz="quarter" idx="12"/>
          </p:nvPr>
        </p:nvSpPr>
        <p:spPr/>
        <p:txBody>
          <a:bodyPr/>
          <a:lstStyle/>
          <a:p>
            <a:fld id="{3C974458-8A97-4835-BF79-1FB6D7856C21}" type="slidenum">
              <a:rPr lang="en-US" smtClean="0"/>
              <a:t>52</a:t>
            </a:fld>
            <a:endParaRPr lang="en-US"/>
          </a:p>
        </p:txBody>
      </p:sp>
      <p:pic>
        <p:nvPicPr>
          <p:cNvPr id="6" name="Picture 5"/>
          <p:cNvPicPr>
            <a:picLocks noChangeAspect="1"/>
          </p:cNvPicPr>
          <p:nvPr/>
        </p:nvPicPr>
        <p:blipFill>
          <a:blip r:embed="rId3"/>
          <a:stretch>
            <a:fillRect/>
          </a:stretch>
        </p:blipFill>
        <p:spPr>
          <a:xfrm>
            <a:off x="9226164" y="2772638"/>
            <a:ext cx="1564698" cy="3737890"/>
          </a:xfrm>
          <a:prstGeom prst="rect">
            <a:avLst/>
          </a:prstGeom>
        </p:spPr>
      </p:pic>
    </p:spTree>
    <p:extLst>
      <p:ext uri="{BB962C8B-B14F-4D97-AF65-F5344CB8AC3E}">
        <p14:creationId xmlns:p14="http://schemas.microsoft.com/office/powerpoint/2010/main" val="2707285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Impossible!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53</a:t>
            </a:fld>
            <a:endParaRPr lang="en-US"/>
          </a:p>
        </p:txBody>
      </p:sp>
      <p:pic>
        <p:nvPicPr>
          <p:cNvPr id="6" name="Picture 5"/>
          <p:cNvPicPr>
            <a:picLocks noChangeAspect="1"/>
          </p:cNvPicPr>
          <p:nvPr/>
        </p:nvPicPr>
        <p:blipFill>
          <a:blip r:embed="rId3"/>
          <a:stretch>
            <a:fillRect/>
          </a:stretch>
        </p:blipFill>
        <p:spPr>
          <a:xfrm>
            <a:off x="4362258" y="477051"/>
            <a:ext cx="7620000" cy="5715000"/>
          </a:xfrm>
          <a:prstGeom prst="rect">
            <a:avLst/>
          </a:prstGeom>
        </p:spPr>
      </p:pic>
      <p:sp>
        <p:nvSpPr>
          <p:cNvPr id="8" name="TextBox 7"/>
          <p:cNvSpPr txBox="1"/>
          <p:nvPr/>
        </p:nvSpPr>
        <p:spPr>
          <a:xfrm>
            <a:off x="5724622" y="5642386"/>
            <a:ext cx="5830069"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I’m sorry Captain, but I canna change the laws of physics!</a:t>
            </a:r>
          </a:p>
        </p:txBody>
      </p:sp>
      <p:pic>
        <p:nvPicPr>
          <p:cNvPr id="7" name="Picture 6"/>
          <p:cNvPicPr>
            <a:picLocks noChangeAspect="1"/>
          </p:cNvPicPr>
          <p:nvPr/>
        </p:nvPicPr>
        <p:blipFill>
          <a:blip r:embed="rId4"/>
          <a:stretch>
            <a:fillRect/>
          </a:stretch>
        </p:blipFill>
        <p:spPr>
          <a:xfrm>
            <a:off x="431800" y="1422454"/>
            <a:ext cx="6858000" cy="5048250"/>
          </a:xfrm>
          <a:prstGeom prst="rect">
            <a:avLst/>
          </a:prstGeom>
        </p:spPr>
      </p:pic>
      <p:sp>
        <p:nvSpPr>
          <p:cNvPr id="9" name="TextBox 8"/>
          <p:cNvSpPr txBox="1"/>
          <p:nvPr/>
        </p:nvSpPr>
        <p:spPr>
          <a:xfrm>
            <a:off x="1314258" y="5964212"/>
            <a:ext cx="5830069"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Scotty, I have an idea</a:t>
            </a:r>
          </a:p>
        </p:txBody>
      </p:sp>
    </p:spTree>
    <p:extLst>
      <p:ext uri="{BB962C8B-B14F-4D97-AF65-F5344CB8AC3E}">
        <p14:creationId xmlns:p14="http://schemas.microsoft.com/office/powerpoint/2010/main" val="906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0F94-40D8-4D75-9A48-7639E3EC113F}"/>
              </a:ext>
            </a:extLst>
          </p:cNvPr>
          <p:cNvSpPr>
            <a:spLocks noGrp="1"/>
          </p:cNvSpPr>
          <p:nvPr>
            <p:ph type="title"/>
          </p:nvPr>
        </p:nvSpPr>
        <p:spPr/>
        <p:txBody>
          <a:bodyPr/>
          <a:lstStyle/>
          <a:p>
            <a:r>
              <a:rPr lang="en-US" dirty="0"/>
              <a:t>Approach we proposed</a:t>
            </a:r>
          </a:p>
        </p:txBody>
      </p:sp>
      <p:sp>
        <p:nvSpPr>
          <p:cNvPr id="3" name="Content Placeholder 2">
            <a:extLst>
              <a:ext uri="{FF2B5EF4-FFF2-40B4-BE49-F238E27FC236}">
                <a16:creationId xmlns:a16="http://schemas.microsoft.com/office/drawing/2014/main" id="{6B6CDEAF-9AC9-4FD0-BF34-D90CE0E5E8E6}"/>
              </a:ext>
            </a:extLst>
          </p:cNvPr>
          <p:cNvSpPr>
            <a:spLocks noGrp="1"/>
          </p:cNvSpPr>
          <p:nvPr>
            <p:ph idx="1"/>
          </p:nvPr>
        </p:nvSpPr>
        <p:spPr/>
        <p:txBody>
          <a:bodyPr>
            <a:normAutofit/>
          </a:bodyPr>
          <a:lstStyle/>
          <a:p>
            <a:r>
              <a:rPr lang="en-US" dirty="0"/>
              <a:t>Suppose we could eliminate all these CORBA delays.  They seem to account for 95% of the total end-to-end cost!</a:t>
            </a:r>
          </a:p>
          <a:p>
            <a:pPr>
              <a:buFont typeface="Wingdings" panose="05000000000000000000" pitchFamily="2" charset="2"/>
              <a:buChar char="Ø"/>
            </a:pPr>
            <a:r>
              <a:rPr lang="en-US" dirty="0"/>
              <a:t>  Notice that flight plans are read-only objects.  </a:t>
            </a:r>
          </a:p>
          <a:p>
            <a:pPr>
              <a:buFont typeface="Wingdings" panose="05000000000000000000" pitchFamily="2" charset="2"/>
              <a:buChar char="Ø"/>
            </a:pPr>
            <a:r>
              <a:rPr lang="en-US" dirty="0"/>
              <a:t>  To change a flight plan, the system creates a new version – the old </a:t>
            </a:r>
            <a:br>
              <a:rPr lang="en-US" dirty="0"/>
            </a:br>
            <a:r>
              <a:rPr lang="en-US" dirty="0"/>
              <a:t>    one is never modified in place.</a:t>
            </a:r>
          </a:p>
          <a:p>
            <a:pPr>
              <a:buFont typeface="Wingdings" panose="05000000000000000000" pitchFamily="2" charset="2"/>
              <a:buChar char="Ø"/>
            </a:pPr>
            <a:r>
              <a:rPr lang="en-US" dirty="0"/>
              <a:t>  </a:t>
            </a:r>
            <a:r>
              <a:rPr lang="en-US" b="1" dirty="0">
                <a:solidFill>
                  <a:srgbClr val="00B050"/>
                </a:solidFill>
              </a:rPr>
              <a:t>A flight plan is fully identified by the flight number, and the version.</a:t>
            </a:r>
          </a:p>
        </p:txBody>
      </p:sp>
      <p:sp>
        <p:nvSpPr>
          <p:cNvPr id="4" name="Footer Placeholder 3">
            <a:extLst>
              <a:ext uri="{FF2B5EF4-FFF2-40B4-BE49-F238E27FC236}">
                <a16:creationId xmlns:a16="http://schemas.microsoft.com/office/drawing/2014/main" id="{9CE02F6C-8CE9-4126-9542-8E6ECF20F88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130411A-EA8B-4282-A9F0-69C97C2055C3}"/>
              </a:ext>
            </a:extLst>
          </p:cNvPr>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15112922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0F94-40D8-4D75-9A48-7639E3EC113F}"/>
              </a:ext>
            </a:extLst>
          </p:cNvPr>
          <p:cNvSpPr>
            <a:spLocks noGrp="1"/>
          </p:cNvSpPr>
          <p:nvPr>
            <p:ph type="title"/>
          </p:nvPr>
        </p:nvSpPr>
        <p:spPr/>
        <p:txBody>
          <a:bodyPr/>
          <a:lstStyle/>
          <a:p>
            <a:r>
              <a:rPr lang="en-US" dirty="0"/>
              <a:t>It worked: 20x speedup!</a:t>
            </a:r>
          </a:p>
        </p:txBody>
      </p:sp>
      <p:sp>
        <p:nvSpPr>
          <p:cNvPr id="3" name="Content Placeholder 2">
            <a:extLst>
              <a:ext uri="{FF2B5EF4-FFF2-40B4-BE49-F238E27FC236}">
                <a16:creationId xmlns:a16="http://schemas.microsoft.com/office/drawing/2014/main" id="{6B6CDEAF-9AC9-4FD0-BF34-D90CE0E5E8E6}"/>
              </a:ext>
            </a:extLst>
          </p:cNvPr>
          <p:cNvSpPr>
            <a:spLocks noGrp="1"/>
          </p:cNvSpPr>
          <p:nvPr>
            <p:ph idx="1"/>
          </p:nvPr>
        </p:nvSpPr>
        <p:spPr/>
        <p:txBody>
          <a:bodyPr>
            <a:normAutofit/>
          </a:bodyPr>
          <a:lstStyle/>
          <a:p>
            <a:r>
              <a:rPr lang="en-US" dirty="0"/>
              <a:t>We were able to (almost) completely eliminate those costs!</a:t>
            </a:r>
          </a:p>
          <a:p>
            <a:pPr>
              <a:buFont typeface="Wingdings" panose="05000000000000000000" pitchFamily="2" charset="2"/>
              <a:buChar char="Ø"/>
            </a:pPr>
            <a:r>
              <a:rPr lang="en-US" dirty="0"/>
              <a:t>  First step: create a “wrapper” layer for flight plan objects.</a:t>
            </a:r>
            <a:br>
              <a:rPr lang="en-US" dirty="0"/>
            </a:br>
            <a:r>
              <a:rPr lang="en-US" dirty="0"/>
              <a:t>    … mimic the original API for the flight plan object</a:t>
            </a:r>
            <a:br>
              <a:rPr lang="en-US" dirty="0"/>
            </a:br>
            <a:r>
              <a:rPr lang="en-US" dirty="0"/>
              <a:t>    … recompile the applications, but don’t modify any existing code at all.</a:t>
            </a:r>
          </a:p>
          <a:p>
            <a:pPr>
              <a:buFont typeface="Wingdings" panose="05000000000000000000" pitchFamily="2" charset="2"/>
              <a:buChar char="Ø"/>
            </a:pPr>
            <a:r>
              <a:rPr lang="en-US" dirty="0"/>
              <a:t>  On the wire, a flight plan is “represented” by </a:t>
            </a:r>
            <a:r>
              <a:rPr lang="en-US" b="1" dirty="0" smtClean="0"/>
              <a:t>[</a:t>
            </a:r>
            <a:r>
              <a:rPr lang="en-US" b="1" dirty="0"/>
              <a:t>flight</a:t>
            </a:r>
            <a:r>
              <a:rPr lang="en-US" b="1" dirty="0" smtClean="0"/>
              <a:t>#, version</a:t>
            </a:r>
            <a:r>
              <a:rPr lang="en-US" b="1" dirty="0"/>
              <a:t>]</a:t>
            </a:r>
            <a:r>
              <a:rPr lang="en-US" dirty="0"/>
              <a:t/>
            </a:r>
            <a:br>
              <a:rPr lang="en-US" dirty="0"/>
            </a:br>
            <a:r>
              <a:rPr lang="en-US" dirty="0"/>
              <a:t>    … no need to include data when sending between components.</a:t>
            </a:r>
          </a:p>
          <a:p>
            <a:pPr>
              <a:buFont typeface="Wingdings" panose="05000000000000000000" pitchFamily="2" charset="2"/>
              <a:buChar char="Ø"/>
            </a:pPr>
            <a:r>
              <a:rPr lang="en-US" dirty="0"/>
              <a:t>  </a:t>
            </a:r>
            <a:r>
              <a:rPr lang="en-US" b="1" i="1" dirty="0">
                <a:solidFill>
                  <a:schemeClr val="accent5"/>
                </a:solidFill>
              </a:rPr>
              <a:t>Load </a:t>
            </a:r>
            <a:r>
              <a:rPr lang="en-US" b="1" i="1" dirty="0" smtClean="0">
                <a:solidFill>
                  <a:schemeClr val="accent5"/>
                </a:solidFill>
              </a:rPr>
              <a:t>flight-plan data </a:t>
            </a:r>
            <a:r>
              <a:rPr lang="en-US" b="1" i="1" dirty="0">
                <a:solidFill>
                  <a:schemeClr val="accent5"/>
                </a:solidFill>
              </a:rPr>
              <a:t>on demand </a:t>
            </a:r>
            <a:r>
              <a:rPr lang="en-US" dirty="0"/>
              <a:t>only when the application </a:t>
            </a:r>
            <a:r>
              <a:rPr lang="en-US" dirty="0" smtClean="0"/>
              <a:t>accesses it.</a:t>
            </a:r>
            <a:endParaRPr lang="en-US" dirty="0"/>
          </a:p>
          <a:p>
            <a:pPr>
              <a:buFont typeface="Wingdings" panose="05000000000000000000" pitchFamily="2" charset="2"/>
              <a:buChar char="Ø"/>
            </a:pPr>
            <a:r>
              <a:rPr lang="en-US" i="1" dirty="0"/>
              <a:t>  </a:t>
            </a:r>
            <a:r>
              <a:rPr lang="en-US" b="1" i="1" dirty="0">
                <a:solidFill>
                  <a:schemeClr val="accent5"/>
                </a:solidFill>
              </a:rPr>
              <a:t>Cache </a:t>
            </a:r>
            <a:r>
              <a:rPr lang="en-US" b="1" i="1" dirty="0" smtClean="0">
                <a:solidFill>
                  <a:schemeClr val="accent5"/>
                </a:solidFill>
              </a:rPr>
              <a:t>loaded records, </a:t>
            </a:r>
            <a:r>
              <a:rPr lang="en-US" b="1" i="1" dirty="0">
                <a:solidFill>
                  <a:schemeClr val="accent5"/>
                </a:solidFill>
              </a:rPr>
              <a:t>so that </a:t>
            </a:r>
            <a:r>
              <a:rPr lang="en-US" b="1" i="1" dirty="0" smtClean="0">
                <a:solidFill>
                  <a:schemeClr val="accent5"/>
                </a:solidFill>
              </a:rPr>
              <a:t>subsequent load operations will be ultra-fast.</a:t>
            </a:r>
            <a:endParaRPr lang="en-US" b="1" i="1" dirty="0">
              <a:solidFill>
                <a:schemeClr val="accent5"/>
              </a:solidFill>
            </a:endParaRPr>
          </a:p>
          <a:p>
            <a:pPr marL="0" indent="0">
              <a:buNone/>
            </a:pPr>
            <a:endParaRPr lang="en-US" dirty="0"/>
          </a:p>
          <a:p>
            <a:pPr>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9CE02F6C-8CE9-4126-9542-8E6ECF20F88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130411A-EA8B-4282-A9F0-69C97C2055C3}"/>
              </a:ext>
            </a:extLst>
          </p:cNvPr>
          <p:cNvSpPr>
            <a:spLocks noGrp="1"/>
          </p:cNvSpPr>
          <p:nvPr>
            <p:ph type="sldNum" sz="quarter" idx="12"/>
          </p:nvPr>
        </p:nvSpPr>
        <p:spPr/>
        <p:txBody>
          <a:bodyPr/>
          <a:lstStyle/>
          <a:p>
            <a:fld id="{3C974458-8A97-4835-BF79-1FB6D7856C21}" type="slidenum">
              <a:rPr lang="en-US" smtClean="0"/>
              <a:t>55</a:t>
            </a:fld>
            <a:endParaRPr lang="en-US"/>
          </a:p>
        </p:txBody>
      </p:sp>
    </p:spTree>
    <p:extLst>
      <p:ext uri="{BB962C8B-B14F-4D97-AF65-F5344CB8AC3E}">
        <p14:creationId xmlns:p14="http://schemas.microsoft.com/office/powerpoint/2010/main" val="30275391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85C0-DE99-4DC9-8A2A-24FDCAF1362E}"/>
              </a:ext>
            </a:extLst>
          </p:cNvPr>
          <p:cNvSpPr>
            <a:spLocks noGrp="1"/>
          </p:cNvSpPr>
          <p:nvPr>
            <p:ph type="title"/>
          </p:nvPr>
        </p:nvSpPr>
        <p:spPr/>
        <p:txBody>
          <a:bodyPr/>
          <a:lstStyle/>
          <a:p>
            <a:r>
              <a:rPr lang="en-US" dirty="0"/>
              <a:t>Main insight?</a:t>
            </a:r>
          </a:p>
        </p:txBody>
      </p:sp>
      <p:sp>
        <p:nvSpPr>
          <p:cNvPr id="3" name="Content Placeholder 2">
            <a:extLst>
              <a:ext uri="{FF2B5EF4-FFF2-40B4-BE49-F238E27FC236}">
                <a16:creationId xmlns:a16="http://schemas.microsoft.com/office/drawing/2014/main" id="{A3624B25-6973-4469-8326-ADE3568973CD}"/>
              </a:ext>
            </a:extLst>
          </p:cNvPr>
          <p:cNvSpPr>
            <a:spLocks noGrp="1"/>
          </p:cNvSpPr>
          <p:nvPr>
            <p:ph idx="1"/>
          </p:nvPr>
        </p:nvSpPr>
        <p:spPr>
          <a:xfrm>
            <a:off x="1024127" y="2286000"/>
            <a:ext cx="10992381" cy="4023360"/>
          </a:xfrm>
        </p:spPr>
        <p:txBody>
          <a:bodyPr>
            <a:normAutofit lnSpcReduction="10000"/>
          </a:bodyPr>
          <a:lstStyle/>
          <a:p>
            <a:r>
              <a:rPr lang="en-US" dirty="0"/>
              <a:t>The problem was actually fairly simple, and so was the fix</a:t>
            </a:r>
          </a:p>
          <a:p>
            <a:r>
              <a:rPr lang="en-US" dirty="0"/>
              <a:t>The hard part is understanding where the bottleneck actually resides</a:t>
            </a:r>
          </a:p>
          <a:p>
            <a:endParaRPr lang="en-US" dirty="0"/>
          </a:p>
          <a:p>
            <a:r>
              <a:rPr lang="en-US" dirty="0"/>
              <a:t>With </a:t>
            </a:r>
            <a:r>
              <a:rPr lang="en-US" dirty="0" smtClean="0"/>
              <a:t>these </a:t>
            </a:r>
            <a:r>
              <a:rPr lang="en-US" dirty="0"/>
              <a:t>wrappers, the performance problem vanished!</a:t>
            </a:r>
          </a:p>
          <a:p>
            <a:pPr>
              <a:buFont typeface="Wingdings" panose="05000000000000000000" pitchFamily="2" charset="2"/>
              <a:buChar char="Ø"/>
            </a:pPr>
            <a:r>
              <a:rPr lang="en-US" dirty="0"/>
              <a:t>  Only </a:t>
            </a:r>
            <a:r>
              <a:rPr lang="en-US" dirty="0" smtClean="0"/>
              <a:t>new code </a:t>
            </a:r>
            <a:r>
              <a:rPr lang="en-US" smtClean="0"/>
              <a:t>was the </a:t>
            </a:r>
            <a:r>
              <a:rPr lang="en-US" dirty="0"/>
              <a:t>fetch-on-demand logic.</a:t>
            </a:r>
          </a:p>
          <a:p>
            <a:pPr>
              <a:buFont typeface="Wingdings" panose="05000000000000000000" pitchFamily="2" charset="2"/>
              <a:buChar char="Ø"/>
            </a:pPr>
            <a:r>
              <a:rPr lang="en-US" dirty="0"/>
              <a:t>  So it was easy to unit test, and no bugs were introduced.</a:t>
            </a:r>
          </a:p>
          <a:p>
            <a:pPr>
              <a:buFont typeface="Wingdings" panose="05000000000000000000" pitchFamily="2" charset="2"/>
              <a:buChar char="Ø"/>
            </a:pPr>
            <a:r>
              <a:rPr lang="en-US" dirty="0"/>
              <a:t>  Developers were tempted to do more performance tuning… </a:t>
            </a:r>
            <a:r>
              <a:rPr lang="en-US" dirty="0" smtClean="0"/>
              <a:t/>
            </a:r>
            <a:br>
              <a:rPr lang="en-US" dirty="0" smtClean="0"/>
            </a:br>
            <a:r>
              <a:rPr lang="en-US" dirty="0" smtClean="0"/>
              <a:t>    … but </a:t>
            </a:r>
            <a:r>
              <a:rPr lang="en-US" dirty="0"/>
              <a:t>the </a:t>
            </a:r>
            <a:r>
              <a:rPr lang="en-US" dirty="0" smtClean="0"/>
              <a:t>ATC organization felt that it was fast enough.</a:t>
            </a:r>
            <a:endParaRPr lang="en-US" dirty="0"/>
          </a:p>
        </p:txBody>
      </p:sp>
      <p:sp>
        <p:nvSpPr>
          <p:cNvPr id="4" name="Footer Placeholder 3">
            <a:extLst>
              <a:ext uri="{FF2B5EF4-FFF2-40B4-BE49-F238E27FC236}">
                <a16:creationId xmlns:a16="http://schemas.microsoft.com/office/drawing/2014/main" id="{A44019DB-0CC8-4D13-A383-E3377933838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468D51C-A03D-487A-B847-A0621BA7A8FB}"/>
              </a:ext>
            </a:extLst>
          </p:cNvPr>
          <p:cNvSpPr>
            <a:spLocks noGrp="1"/>
          </p:cNvSpPr>
          <p:nvPr>
            <p:ph type="sldNum" sz="quarter" idx="12"/>
          </p:nvPr>
        </p:nvSpPr>
        <p:spPr/>
        <p:txBody>
          <a:bodyPr/>
          <a:lstStyle/>
          <a:p>
            <a:fld id="{3C974458-8A97-4835-BF79-1FB6D7856C21}" type="slidenum">
              <a:rPr lang="en-US" smtClean="0"/>
              <a:t>56</a:t>
            </a:fld>
            <a:endParaRPr lang="en-US"/>
          </a:p>
        </p:txBody>
      </p:sp>
      <p:pic>
        <p:nvPicPr>
          <p:cNvPr id="6" name="Picture 5"/>
          <p:cNvPicPr>
            <a:picLocks noChangeAspect="1"/>
          </p:cNvPicPr>
          <p:nvPr/>
        </p:nvPicPr>
        <p:blipFill>
          <a:blip r:embed="rId3"/>
          <a:stretch>
            <a:fillRect/>
          </a:stretch>
        </p:blipFill>
        <p:spPr>
          <a:xfrm>
            <a:off x="5504873" y="656069"/>
            <a:ext cx="6511636" cy="1017443"/>
          </a:xfrm>
          <a:prstGeom prst="rect">
            <a:avLst/>
          </a:prstGeom>
        </p:spPr>
      </p:pic>
      <p:pic>
        <p:nvPicPr>
          <p:cNvPr id="7" name="Picture 6"/>
          <p:cNvPicPr>
            <a:picLocks noChangeAspect="1"/>
          </p:cNvPicPr>
          <p:nvPr/>
        </p:nvPicPr>
        <p:blipFill>
          <a:blip r:embed="rId4"/>
          <a:stretch>
            <a:fillRect/>
          </a:stretch>
        </p:blipFill>
        <p:spPr>
          <a:xfrm>
            <a:off x="9005455" y="73312"/>
            <a:ext cx="3011054" cy="2341931"/>
          </a:xfrm>
          <a:prstGeom prst="rect">
            <a:avLst/>
          </a:prstGeom>
        </p:spPr>
      </p:pic>
    </p:spTree>
    <p:extLst>
      <p:ext uri="{BB962C8B-B14F-4D97-AF65-F5344CB8AC3E}">
        <p14:creationId xmlns:p14="http://schemas.microsoft.com/office/powerpoint/2010/main" val="72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5" dur="500"/>
                                        <p:tgtEl>
                                          <p:spTgt spid="3">
                                            <p:txEl>
                                              <p:pRg st="4" end="4"/>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8" dur="500"/>
                                        <p:tgtEl>
                                          <p:spTgt spid="3">
                                            <p:txEl>
                                              <p:pRg st="5" end="5"/>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1" dur="500"/>
                                        <p:tgtEl>
                                          <p:spTgt spid="3">
                                            <p:txEl>
                                              <p:pRg st="6" end="6"/>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281B-A7E6-4A3D-8204-B9253D2ECFE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D507F9D-8D89-45CB-A32A-A6BFFE02FB0A}"/>
              </a:ext>
            </a:extLst>
          </p:cNvPr>
          <p:cNvSpPr>
            <a:spLocks noGrp="1"/>
          </p:cNvSpPr>
          <p:nvPr>
            <p:ph idx="1"/>
          </p:nvPr>
        </p:nvSpPr>
        <p:spPr/>
        <p:txBody>
          <a:bodyPr/>
          <a:lstStyle/>
          <a:p>
            <a:r>
              <a:rPr lang="en-US" dirty="0"/>
              <a:t>Modern cloud systems use the tools we learned about in the context of highly concurrent </a:t>
            </a:r>
            <a:r>
              <a:rPr lang="en-US" dirty="0">
                <a:sym typeface="Symbol" panose="05050102010706020507" pitchFamily="18" charset="2"/>
              </a:rPr>
              <a:t>-Service architectures.</a:t>
            </a:r>
          </a:p>
          <a:p>
            <a:r>
              <a:rPr lang="en-US" dirty="0">
                <a:sym typeface="Symbol" panose="05050102010706020507" pitchFamily="18" charset="2"/>
              </a:rPr>
              <a:t>Result: surprisingly complex systems that may have many layers, many subsystems, many instances of each, non-trivial connections between them</a:t>
            </a:r>
          </a:p>
          <a:p>
            <a:r>
              <a:rPr lang="en-US" dirty="0">
                <a:sym typeface="Symbol" panose="05050102010706020507" pitchFamily="18" charset="2"/>
              </a:rPr>
              <a:t>All of this can cause overhead, especially if the -Services use many languages and programming models.  Yet we gain simplicity by letting developers reuse existing code and by picking languages that match use!</a:t>
            </a:r>
          </a:p>
          <a:p>
            <a:r>
              <a:rPr lang="en-US" dirty="0"/>
              <a:t>Only fix bottlenecks that really arise… focus your fix on the problem…</a:t>
            </a:r>
          </a:p>
        </p:txBody>
      </p:sp>
      <p:sp>
        <p:nvSpPr>
          <p:cNvPr id="4" name="Footer Placeholder 3">
            <a:extLst>
              <a:ext uri="{FF2B5EF4-FFF2-40B4-BE49-F238E27FC236}">
                <a16:creationId xmlns:a16="http://schemas.microsoft.com/office/drawing/2014/main" id="{8ABD2C4A-832D-465A-9A8B-4CB8609C528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6ABE464-243B-4582-9007-31DC88CBF98F}"/>
              </a:ext>
            </a:extLst>
          </p:cNvPr>
          <p:cNvSpPr>
            <a:spLocks noGrp="1"/>
          </p:cNvSpPr>
          <p:nvPr>
            <p:ph type="sldNum" sz="quarter" idx="12"/>
          </p:nvPr>
        </p:nvSpPr>
        <p:spPr/>
        <p:txBody>
          <a:bodyPr/>
          <a:lstStyle/>
          <a:p>
            <a:fld id="{3C974458-8A97-4835-BF79-1FB6D7856C21}" type="slidenum">
              <a:rPr lang="en-US" smtClean="0"/>
              <a:t>57</a:t>
            </a:fld>
            <a:endParaRPr lang="en-US"/>
          </a:p>
        </p:txBody>
      </p:sp>
    </p:spTree>
    <p:extLst>
      <p:ext uri="{BB962C8B-B14F-4D97-AF65-F5344CB8AC3E}">
        <p14:creationId xmlns:p14="http://schemas.microsoft.com/office/powerpoint/2010/main" val="1848171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Puzzle: Latency versus Throughput</a:t>
            </a:r>
          </a:p>
        </p:txBody>
      </p:sp>
      <p:sp>
        <p:nvSpPr>
          <p:cNvPr id="6" name="Content Placeholder 5"/>
          <p:cNvSpPr>
            <a:spLocks noGrp="1"/>
          </p:cNvSpPr>
          <p:nvPr>
            <p:ph idx="1"/>
          </p:nvPr>
        </p:nvSpPr>
        <p:spPr/>
        <p:txBody>
          <a:bodyPr/>
          <a:lstStyle/>
          <a:p>
            <a:r>
              <a:rPr lang="en-US" dirty="0"/>
              <a:t>Notice the tug of war: you can’t optimize both!</a:t>
            </a:r>
          </a:p>
          <a:p>
            <a:endParaRPr lang="en-US" dirty="0"/>
          </a:p>
          <a:p>
            <a:r>
              <a:rPr lang="en-US" dirty="0"/>
              <a:t>End users measure system quality in terms of </a:t>
            </a:r>
            <a:br>
              <a:rPr lang="en-US" dirty="0"/>
            </a:br>
            <a:r>
              <a:rPr lang="en-US" dirty="0"/>
              <a:t>end-to-end delay for their web actions, like </a:t>
            </a:r>
            <a:br>
              <a:rPr lang="en-US" dirty="0"/>
            </a:br>
            <a:r>
              <a:rPr lang="en-US" dirty="0"/>
              <a:t>browsing or clicking to purchase.</a:t>
            </a:r>
          </a:p>
          <a:p>
            <a:endParaRPr lang="en-US" dirty="0"/>
          </a:p>
          <a:p>
            <a:r>
              <a:rPr lang="en-US" dirty="0"/>
              <a:t>But the system benefits from </a:t>
            </a:r>
            <a:r>
              <a:rPr lang="en-US" b="1" dirty="0"/>
              <a:t>batching</a:t>
            </a:r>
            <a:r>
              <a:rPr lang="en-US" dirty="0"/>
              <a:t>: this maximizes throughput!</a:t>
            </a:r>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6</a:t>
            </a:fld>
            <a:endParaRPr lang="en-US"/>
          </a:p>
        </p:txBody>
      </p:sp>
      <p:pic>
        <p:nvPicPr>
          <p:cNvPr id="7" name="Picture 6"/>
          <p:cNvPicPr>
            <a:picLocks noChangeAspect="1"/>
          </p:cNvPicPr>
          <p:nvPr/>
        </p:nvPicPr>
        <p:blipFill>
          <a:blip r:embed="rId3"/>
          <a:stretch>
            <a:fillRect/>
          </a:stretch>
        </p:blipFill>
        <p:spPr>
          <a:xfrm>
            <a:off x="8563708" y="2331017"/>
            <a:ext cx="3058449" cy="2293837"/>
          </a:xfrm>
          <a:prstGeom prst="rect">
            <a:avLst/>
          </a:prstGeom>
        </p:spPr>
      </p:pic>
      <p:sp>
        <p:nvSpPr>
          <p:cNvPr id="2" name="Speech Bubble: Rectangle with Corners Rounded 1">
            <a:extLst>
              <a:ext uri="{FF2B5EF4-FFF2-40B4-BE49-F238E27FC236}">
                <a16:creationId xmlns:a16="http://schemas.microsoft.com/office/drawing/2014/main" id="{A0BB4C5E-4212-49AD-AABA-360A27E7F36D}"/>
              </a:ext>
            </a:extLst>
          </p:cNvPr>
          <p:cNvSpPr/>
          <p:nvPr/>
        </p:nvSpPr>
        <p:spPr>
          <a:xfrm>
            <a:off x="2741857" y="1837402"/>
            <a:ext cx="3675707" cy="996333"/>
          </a:xfrm>
          <a:prstGeom prst="wedgeRoundRectCallout">
            <a:avLst>
              <a:gd name="adj1" fmla="val 109318"/>
              <a:gd name="adj2" fmla="val 11631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End users want fast response:</a:t>
            </a:r>
            <a:br>
              <a:rPr lang="en-US" sz="2000" b="1" dirty="0">
                <a:solidFill>
                  <a:srgbClr val="FFFF00"/>
                </a:solidFill>
              </a:rPr>
            </a:br>
            <a:r>
              <a:rPr lang="en-US" sz="2000" b="1" dirty="0">
                <a:solidFill>
                  <a:srgbClr val="FFFF00"/>
                </a:solidFill>
              </a:rPr>
              <a:t>low latency is what matters!</a:t>
            </a:r>
          </a:p>
        </p:txBody>
      </p:sp>
      <p:sp>
        <p:nvSpPr>
          <p:cNvPr id="8" name="Speech Bubble: Rectangle with Corners Rounded 7">
            <a:extLst>
              <a:ext uri="{FF2B5EF4-FFF2-40B4-BE49-F238E27FC236}">
                <a16:creationId xmlns:a16="http://schemas.microsoft.com/office/drawing/2014/main" id="{7DE95BA9-7191-4C6A-BB8D-6936BD4869C8}"/>
              </a:ext>
            </a:extLst>
          </p:cNvPr>
          <p:cNvSpPr/>
          <p:nvPr/>
        </p:nvSpPr>
        <p:spPr>
          <a:xfrm>
            <a:off x="2450637" y="3477935"/>
            <a:ext cx="3675707" cy="996333"/>
          </a:xfrm>
          <a:prstGeom prst="wedgeRoundRectCallout">
            <a:avLst>
              <a:gd name="adj1" fmla="val 150944"/>
              <a:gd name="adj2" fmla="val -1998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Servers want to maximize throughput.  Batching helps!</a:t>
            </a:r>
          </a:p>
        </p:txBody>
      </p:sp>
    </p:spTree>
    <p:extLst>
      <p:ext uri="{BB962C8B-B14F-4D97-AF65-F5344CB8AC3E}">
        <p14:creationId xmlns:p14="http://schemas.microsoft.com/office/powerpoint/2010/main" val="261724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Puzzle: Elasticity</a:t>
            </a:r>
            <a:endParaRPr lang="en-US" dirty="0"/>
          </a:p>
        </p:txBody>
      </p:sp>
      <p:sp>
        <p:nvSpPr>
          <p:cNvPr id="3" name="Content Placeholder 2"/>
          <p:cNvSpPr>
            <a:spLocks noGrp="1"/>
          </p:cNvSpPr>
          <p:nvPr>
            <p:ph idx="1"/>
          </p:nvPr>
        </p:nvSpPr>
        <p:spPr/>
        <p:txBody>
          <a:bodyPr>
            <a:normAutofit/>
          </a:bodyPr>
          <a:lstStyle/>
          <a:p>
            <a:r>
              <a:rPr lang="en-US" dirty="0" smtClean="0"/>
              <a:t>Cloud loads can vary dramatically over short periods.</a:t>
            </a:r>
          </a:p>
          <a:p>
            <a:r>
              <a:rPr lang="en-US" dirty="0" smtClean="0"/>
              <a:t>So the elements of our solution needs to be </a:t>
            </a:r>
            <a:r>
              <a:rPr lang="en-US" i="1" dirty="0" smtClean="0"/>
              <a:t>elastic</a:t>
            </a:r>
            <a:endParaRPr lang="en-US" dirty="0" smtClean="0"/>
          </a:p>
          <a:p>
            <a:pPr>
              <a:buFont typeface="Wingdings" panose="05000000000000000000" pitchFamily="2" charset="2"/>
              <a:buChar char="Ø"/>
            </a:pPr>
            <a:r>
              <a:rPr lang="en-US" dirty="0"/>
              <a:t> </a:t>
            </a:r>
            <a:r>
              <a:rPr lang="en-US" dirty="0" smtClean="0"/>
              <a:t> More load?  The cloud will run more instances.</a:t>
            </a:r>
          </a:p>
          <a:p>
            <a:pPr>
              <a:buFont typeface="Wingdings" panose="05000000000000000000" pitchFamily="2" charset="2"/>
              <a:buChar char="Ø"/>
            </a:pPr>
            <a:r>
              <a:rPr lang="en-US" dirty="0"/>
              <a:t> </a:t>
            </a:r>
            <a:r>
              <a:rPr lang="en-US" dirty="0" smtClean="0"/>
              <a:t> Load drops again?  It will shut some down.</a:t>
            </a:r>
          </a:p>
          <a:p>
            <a:pPr>
              <a:buFont typeface="Wingdings" panose="05000000000000000000" pitchFamily="2" charset="2"/>
              <a:buChar char="Ø"/>
            </a:pPr>
            <a:endParaRPr lang="en-US" dirty="0"/>
          </a:p>
          <a:p>
            <a:pPr marL="0" indent="0">
              <a:buNone/>
            </a:pPr>
            <a:r>
              <a:rPr lang="en-US" dirty="0" smtClean="0"/>
              <a:t>Cloud systems lack standard ways to </a:t>
            </a:r>
            <a:r>
              <a:rPr lang="en-US" i="1" dirty="0" smtClean="0"/>
              <a:t>inform </a:t>
            </a:r>
            <a:r>
              <a:rPr lang="en-US" dirty="0" smtClean="0"/>
              <a:t>your application when this happens!  So expect sudden elasticity events with no real warning or notice.</a:t>
            </a:r>
            <a:endParaRPr lang="en-US" dirty="0"/>
          </a:p>
        </p:txBody>
      </p:sp>
      <p:sp>
        <p:nvSpPr>
          <p:cNvPr id="4" name="Footer Placeholder 3"/>
          <p:cNvSpPr>
            <a:spLocks noGrp="1"/>
          </p:cNvSpPr>
          <p:nvPr>
            <p:ph type="ftr" sz="quarter" idx="11"/>
          </p:nvPr>
        </p:nvSpPr>
        <p:spPr/>
        <p:txBody>
          <a:bodyPr/>
          <a:lstStyle/>
          <a:p>
            <a:r>
              <a:rPr lang="en-US" smtClean="0"/>
              <a:t>http://www.cs.cornell.edu/courses/cs5412/2018sp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pic>
        <p:nvPicPr>
          <p:cNvPr id="6" name="Picture 5"/>
          <p:cNvPicPr>
            <a:picLocks noChangeAspect="1"/>
          </p:cNvPicPr>
          <p:nvPr/>
        </p:nvPicPr>
        <p:blipFill>
          <a:blip r:embed="rId3"/>
          <a:stretch>
            <a:fillRect/>
          </a:stretch>
        </p:blipFill>
        <p:spPr>
          <a:xfrm>
            <a:off x="9038491" y="271091"/>
            <a:ext cx="2851639" cy="1853565"/>
          </a:xfrm>
          <a:prstGeom prst="rect">
            <a:avLst/>
          </a:prstGeom>
        </p:spPr>
      </p:pic>
    </p:spTree>
    <p:extLst>
      <p:ext uri="{BB962C8B-B14F-4D97-AF65-F5344CB8AC3E}">
        <p14:creationId xmlns:p14="http://schemas.microsoft.com/office/powerpoint/2010/main" val="5407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Absorb load at the edge</a:t>
            </a:r>
          </a:p>
        </p:txBody>
      </p:sp>
      <p:sp>
        <p:nvSpPr>
          <p:cNvPr id="3" name="Content Placeholder 2"/>
          <p:cNvSpPr>
            <a:spLocks noGrp="1"/>
          </p:cNvSpPr>
          <p:nvPr>
            <p:ph idx="1"/>
          </p:nvPr>
        </p:nvSpPr>
        <p:spPr/>
        <p:txBody>
          <a:bodyPr>
            <a:normAutofit/>
          </a:bodyPr>
          <a:lstStyle/>
          <a:p>
            <a:r>
              <a:rPr lang="en-US" dirty="0" smtClean="0"/>
              <a:t>Back-end servers </a:t>
            </a:r>
            <a:r>
              <a:rPr lang="en-US" dirty="0"/>
              <a:t>easily overload, and it is very hard to scale them up</a:t>
            </a:r>
            <a:r>
              <a:rPr lang="en-US" dirty="0" smtClean="0"/>
              <a:t>.</a:t>
            </a:r>
          </a:p>
          <a:p>
            <a:r>
              <a:rPr lang="en-US" dirty="0"/>
              <a:t>With elasticity, the outer tiers can shield the back-end.</a:t>
            </a:r>
          </a:p>
          <a:p>
            <a:endParaRPr lang="en-US" dirty="0"/>
          </a:p>
          <a:p>
            <a:r>
              <a:rPr lang="en-US" dirty="0" smtClean="0"/>
              <a:t>Leads </a:t>
            </a:r>
            <a:r>
              <a:rPr lang="en-US" dirty="0"/>
              <a:t>to the idea </a:t>
            </a:r>
            <a:r>
              <a:rPr lang="en-US" dirty="0" smtClean="0"/>
              <a:t>that </a:t>
            </a:r>
            <a:r>
              <a:rPr lang="en-US" dirty="0" smtClean="0">
                <a:sym typeface="Symbol" panose="05050102010706020507" pitchFamily="18" charset="2"/>
              </a:rPr>
              <a:t>-services</a:t>
            </a:r>
            <a:r>
              <a:rPr lang="en-US" dirty="0" smtClean="0"/>
              <a:t> should </a:t>
            </a:r>
            <a:r>
              <a:rPr lang="en-US" dirty="0"/>
              <a:t>operate </a:t>
            </a:r>
            <a:r>
              <a:rPr lang="en-US" dirty="0" smtClean="0"/>
              <a:t>independently:</a:t>
            </a:r>
            <a:endParaRPr lang="en-US" dirty="0"/>
          </a:p>
          <a:p>
            <a:pPr>
              <a:buFont typeface="Wingdings" panose="05000000000000000000" pitchFamily="2" charset="2"/>
              <a:buChar char="Ø"/>
            </a:pPr>
            <a:r>
              <a:rPr lang="en-US" dirty="0"/>
              <a:t>  They handle read-only load with minimal server interactions, </a:t>
            </a:r>
            <a:endParaRPr lang="en-US" dirty="0" smtClean="0"/>
          </a:p>
          <a:p>
            <a:pPr>
              <a:buFont typeface="Wingdings" panose="05000000000000000000" pitchFamily="2" charset="2"/>
              <a:buChar char="Ø"/>
            </a:pPr>
            <a:r>
              <a:rPr lang="en-US" dirty="0"/>
              <a:t> </a:t>
            </a:r>
            <a:r>
              <a:rPr lang="en-US" dirty="0" smtClean="0"/>
              <a:t> Cache results and send updates to the back-end servers via pipelines.</a:t>
            </a:r>
          </a:p>
          <a:p>
            <a:pPr>
              <a:buFont typeface="Wingdings" panose="05000000000000000000" pitchFamily="2" charset="2"/>
              <a:buChar char="Ø"/>
            </a:pPr>
            <a:r>
              <a:rPr lang="en-US" dirty="0"/>
              <a:t> </a:t>
            </a:r>
            <a:r>
              <a:rPr lang="en-US" dirty="0" smtClean="0"/>
              <a:t> Always respond to the end-user right away, don’t wait for back-end.</a:t>
            </a:r>
            <a:endParaRPr lang="en-US"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pic>
        <p:nvPicPr>
          <p:cNvPr id="6" name="Picture 5"/>
          <p:cNvPicPr>
            <a:picLocks noChangeAspect="1"/>
          </p:cNvPicPr>
          <p:nvPr/>
        </p:nvPicPr>
        <p:blipFill>
          <a:blip r:embed="rId3"/>
          <a:stretch>
            <a:fillRect/>
          </a:stretch>
        </p:blipFill>
        <p:spPr>
          <a:xfrm>
            <a:off x="9346222" y="241055"/>
            <a:ext cx="2560607" cy="1941105"/>
          </a:xfrm>
          <a:prstGeom prst="rect">
            <a:avLst/>
          </a:prstGeom>
        </p:spPr>
      </p:pic>
    </p:spTree>
    <p:extLst>
      <p:ext uri="{BB962C8B-B14F-4D97-AF65-F5344CB8AC3E}">
        <p14:creationId xmlns:p14="http://schemas.microsoft.com/office/powerpoint/2010/main" val="121413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5E86-F5D6-4D81-A971-B2BC6310DA1B}"/>
              </a:ext>
            </a:extLst>
          </p:cNvPr>
          <p:cNvSpPr>
            <a:spLocks noGrp="1"/>
          </p:cNvSpPr>
          <p:nvPr>
            <p:ph type="title"/>
          </p:nvPr>
        </p:nvSpPr>
        <p:spPr/>
        <p:txBody>
          <a:bodyPr/>
          <a:lstStyle/>
          <a:p>
            <a:r>
              <a:rPr lang="en-US" dirty="0" smtClean="0"/>
              <a:t>Enables </a:t>
            </a:r>
            <a:r>
              <a:rPr lang="en-US" dirty="0"/>
              <a:t>a massive outer layer</a:t>
            </a:r>
          </a:p>
        </p:txBody>
      </p:sp>
      <p:sp>
        <p:nvSpPr>
          <p:cNvPr id="3" name="Content Placeholder 2">
            <a:extLst>
              <a:ext uri="{FF2B5EF4-FFF2-40B4-BE49-F238E27FC236}">
                <a16:creationId xmlns:a16="http://schemas.microsoft.com/office/drawing/2014/main" id="{B14C837C-4D73-4235-AE19-D2D2D87AEE3A}"/>
              </a:ext>
            </a:extLst>
          </p:cNvPr>
          <p:cNvSpPr>
            <a:spLocks noGrp="1"/>
          </p:cNvSpPr>
          <p:nvPr>
            <p:ph idx="1"/>
          </p:nvPr>
        </p:nvSpPr>
        <p:spPr/>
        <p:txBody>
          <a:bodyPr/>
          <a:lstStyle/>
          <a:p>
            <a:r>
              <a:rPr lang="en-US" dirty="0" smtClean="0"/>
              <a:t>Composed of </a:t>
            </a:r>
            <a:r>
              <a:rPr lang="en-US" dirty="0"/>
              <a:t>the tier-one and tier-two systems we’ve discussed.</a:t>
            </a:r>
          </a:p>
          <a:p>
            <a:endParaRPr lang="en-US" dirty="0"/>
          </a:p>
          <a:p>
            <a:r>
              <a:rPr lang="en-US" dirty="0"/>
              <a:t>Tier one systems build web pages, so they don’t need a lot of “oomph”</a:t>
            </a:r>
          </a:p>
          <a:p>
            <a:pPr>
              <a:buFont typeface="Wingdings" panose="05000000000000000000" pitchFamily="2" charset="2"/>
              <a:buChar char="Ø"/>
            </a:pPr>
            <a:r>
              <a:rPr lang="en-US" dirty="0"/>
              <a:t>  A single server can really host many </a:t>
            </a:r>
            <a:r>
              <a:rPr lang="en-US" dirty="0" smtClean="0"/>
              <a:t>instances of web-page-builders.</a:t>
            </a:r>
            <a:endParaRPr lang="en-US" dirty="0"/>
          </a:p>
          <a:p>
            <a:pPr>
              <a:buFont typeface="Wingdings" panose="05000000000000000000" pitchFamily="2" charset="2"/>
              <a:buChar char="Ø"/>
            </a:pPr>
            <a:r>
              <a:rPr lang="en-US" dirty="0"/>
              <a:t>  </a:t>
            </a:r>
            <a:r>
              <a:rPr lang="en-US" dirty="0" smtClean="0"/>
              <a:t>Recall “</a:t>
            </a:r>
            <a:r>
              <a:rPr lang="en-US" dirty="0"/>
              <a:t>lots of threads” versus “containers” </a:t>
            </a:r>
            <a:r>
              <a:rPr lang="en-US" dirty="0" smtClean="0"/>
              <a:t>versus “</a:t>
            </a:r>
            <a:r>
              <a:rPr lang="en-US" dirty="0"/>
              <a:t>virtual machines</a:t>
            </a:r>
            <a:r>
              <a:rPr lang="en-US" dirty="0" smtClean="0"/>
              <a:t>”.</a:t>
            </a:r>
            <a:br>
              <a:rPr lang="en-US" dirty="0" smtClean="0"/>
            </a:br>
            <a:r>
              <a:rPr lang="en-US" dirty="0" smtClean="0"/>
              <a:t>    … no more debate.  Today</a:t>
            </a:r>
            <a:r>
              <a:rPr lang="en-US" dirty="0"/>
              <a:t>, containers have won.</a:t>
            </a:r>
          </a:p>
        </p:txBody>
      </p:sp>
      <p:sp>
        <p:nvSpPr>
          <p:cNvPr id="4" name="Footer Placeholder 3">
            <a:extLst>
              <a:ext uri="{FF2B5EF4-FFF2-40B4-BE49-F238E27FC236}">
                <a16:creationId xmlns:a16="http://schemas.microsoft.com/office/drawing/2014/main" id="{F8AD03B1-29B1-4EE7-B248-67873BF9AA7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C10EFED-0121-4C67-991F-2BC31052BEFD}"/>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1919175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4432</TotalTime>
  <Words>4428</Words>
  <Application>Microsoft Office PowerPoint</Application>
  <PresentationFormat>Widescreen</PresentationFormat>
  <Paragraphs>561</Paragraphs>
  <Slides>57</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Calibri</vt:lpstr>
      <vt:lpstr>Symbol</vt:lpstr>
      <vt:lpstr>Tw Cen MT</vt:lpstr>
      <vt:lpstr>Tw Cen MT Condensed</vt:lpstr>
      <vt:lpstr>Wingdings</vt:lpstr>
      <vt:lpstr>Wingdings 3</vt:lpstr>
      <vt:lpstr>Integral</vt:lpstr>
      <vt:lpstr>MicroService Architectures</vt:lpstr>
      <vt:lpstr>Putting it all together</vt:lpstr>
      <vt:lpstr>Concept: Microservices (-Services)</vt:lpstr>
      <vt:lpstr>… And it was costly in other ways, too</vt:lpstr>
      <vt:lpstr>A confluence of trends</vt:lpstr>
      <vt:lpstr>Puzzle: Latency versus Throughput</vt:lpstr>
      <vt:lpstr>Puzzle: Elasticity</vt:lpstr>
      <vt:lpstr>Absorb load at the edge</vt:lpstr>
      <vt:lpstr>Enables a massive outer layer</vt:lpstr>
      <vt:lpstr>… in pictures</vt:lpstr>
      <vt:lpstr>Batching: Used for high rate updates</vt:lpstr>
      <vt:lpstr>Why batching helps</vt:lpstr>
      <vt:lpstr>But batching hurts latency!</vt:lpstr>
      <vt:lpstr>So… systems often do both!</vt:lpstr>
      <vt:lpstr>Core question was posed around 2005</vt:lpstr>
      <vt:lpstr>Original tier-two -Services: Storage/Caching</vt:lpstr>
      <vt:lpstr>Other tier-two services: -Services</vt:lpstr>
      <vt:lpstr>These -Services are layered</vt:lpstr>
      <vt:lpstr>Amazon page depends on 1000 -Services</vt:lpstr>
      <vt:lpstr>Benefits of “divide and conquer”</vt:lpstr>
      <vt:lpstr>The Fascinating story of NetFlix</vt:lpstr>
      <vt:lpstr>Why Doesn’t Amazon crush Netflix?</vt:lpstr>
      <vt:lpstr>Amazon cloud hosts Many companies</vt:lpstr>
      <vt:lpstr>PowerPoint Presentation</vt:lpstr>
      <vt:lpstr>Why is Amazon dominant?</vt:lpstr>
      <vt:lpstr>Explosive growth</vt:lpstr>
      <vt:lpstr>eBay semi-Private Cloud</vt:lpstr>
      <vt:lpstr>How do -Services talk to one-another?</vt:lpstr>
      <vt:lpstr>Features of SOAP as used in REST</vt:lpstr>
      <vt:lpstr>Features of a tool like Kafka or SQS</vt:lpstr>
      <vt:lpstr>Variations</vt:lpstr>
      <vt:lpstr>Variations</vt:lpstr>
      <vt:lpstr>In effect, tier two can be stateful!</vt:lpstr>
      <vt:lpstr>So, up to now…</vt:lpstr>
      <vt:lpstr>What limits performance?</vt:lpstr>
      <vt:lpstr>Issues seen with -Services</vt:lpstr>
      <vt:lpstr>Finding the bottleneck: Single-machine options</vt:lpstr>
      <vt:lpstr>Finding the Bottleneck: Single-machine options</vt:lpstr>
      <vt:lpstr>Finding the Bottleneck: Distributed options</vt:lpstr>
      <vt:lpstr>Debugging -Services Performance</vt:lpstr>
      <vt:lpstr>The system had a -Services structure</vt:lpstr>
      <vt:lpstr>Core consistency argument?</vt:lpstr>
      <vt:lpstr>Examples of -services</vt:lpstr>
      <vt:lpstr>Decisions they made</vt:lpstr>
      <vt:lpstr>Why do you think it was too slow?</vt:lpstr>
      <vt:lpstr>Apply rules of thumb</vt:lpstr>
      <vt:lpstr>We ended up with a picture like this</vt:lpstr>
      <vt:lpstr>Was it hard to discover this?</vt:lpstr>
      <vt:lpstr>prior knowledge of overheads helped!</vt:lpstr>
      <vt:lpstr>Are -services and CORBA a disaster?</vt:lpstr>
      <vt:lpstr>Don’t blame the design!</vt:lpstr>
      <vt:lpstr>Some ideas for fixing the cost</vt:lpstr>
      <vt:lpstr>Impossible!</vt:lpstr>
      <vt:lpstr>Approach we proposed</vt:lpstr>
      <vt:lpstr>It worked: 20x speedup!</vt:lpstr>
      <vt:lpstr>Main insight?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252</cp:revision>
  <dcterms:created xsi:type="dcterms:W3CDTF">2017-12-19T18:11:25Z</dcterms:created>
  <dcterms:modified xsi:type="dcterms:W3CDTF">2018-03-21T18:27:54Z</dcterms:modified>
</cp:coreProperties>
</file>