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1C459E-8AFD-4C88-A45E-D59C9A3879A0}">
          <p14:sldIdLst>
            <p14:sldId id="256"/>
            <p14:sldId id="266"/>
            <p14:sldId id="257"/>
            <p14:sldId id="258"/>
            <p14:sldId id="259"/>
            <p14:sldId id="260"/>
            <p14:sldId id="261"/>
            <p14:sldId id="262"/>
            <p14:sldId id="263"/>
            <p14:sldId id="264"/>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2D050"/>
    <a:srgbClr val="1CADE4"/>
    <a:srgbClr val="99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3/13/2018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1940163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don’t always publish things they know, if those things are less than stellar stories.</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10</a:t>
            </a:fld>
            <a:endParaRPr lang="en-US"/>
          </a:p>
        </p:txBody>
      </p:sp>
    </p:spTree>
    <p:extLst>
      <p:ext uri="{BB962C8B-B14F-4D97-AF65-F5344CB8AC3E}">
        <p14:creationId xmlns:p14="http://schemas.microsoft.com/office/powerpoint/2010/main" val="218394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would you prefer to use?</a:t>
            </a:r>
            <a:br>
              <a:rPr lang="en-US" dirty="0" smtClean="0"/>
            </a:br>
            <a:r>
              <a:rPr lang="en-US" dirty="0" smtClean="0"/>
              <a:t/>
            </a:r>
            <a:br>
              <a:rPr lang="en-US" dirty="0" smtClean="0"/>
            </a:br>
            <a:r>
              <a:rPr lang="en-US" dirty="0" err="1" smtClean="0"/>
              <a:t>FaRM</a:t>
            </a:r>
            <a:r>
              <a:rPr lang="en-US" dirty="0" smtClean="0"/>
              <a:t> covers the whole story for a class of real needs in Bing and Hotmail.</a:t>
            </a:r>
          </a:p>
          <a:p>
            <a:endParaRPr lang="en-US" dirty="0"/>
          </a:p>
          <a:p>
            <a:r>
              <a:rPr lang="en-US" dirty="0" err="1" smtClean="0"/>
              <a:t>HeRD</a:t>
            </a:r>
            <a:r>
              <a:rPr lang="en-US" dirty="0" smtClean="0"/>
              <a:t> is less ambitious but a little faster.</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11</a:t>
            </a:fld>
            <a:endParaRPr lang="en-US"/>
          </a:p>
        </p:txBody>
      </p:sp>
    </p:spTree>
    <p:extLst>
      <p:ext uri="{BB962C8B-B14F-4D97-AF65-F5344CB8AC3E}">
        <p14:creationId xmlns:p14="http://schemas.microsoft.com/office/powerpoint/2010/main" val="154276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5 of 5!  Whew!!</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2</a:t>
            </a:fld>
            <a:endParaRPr lang="en-US"/>
          </a:p>
        </p:txBody>
      </p:sp>
    </p:spTree>
    <p:extLst>
      <p:ext uri="{BB962C8B-B14F-4D97-AF65-F5344CB8AC3E}">
        <p14:creationId xmlns:p14="http://schemas.microsoft.com/office/powerpoint/2010/main" val="317347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core of this work is to look super-closely at the </a:t>
            </a:r>
            <a:r>
              <a:rPr lang="en-US" dirty="0" err="1" smtClean="0"/>
              <a:t>FaRM</a:t>
            </a:r>
            <a:r>
              <a:rPr lang="en-US" dirty="0" smtClean="0"/>
              <a:t> scenario but with an emphasis on features of RDMA that </a:t>
            </a:r>
            <a:r>
              <a:rPr lang="en-US" dirty="0" err="1" smtClean="0"/>
              <a:t>FaRM</a:t>
            </a:r>
            <a:r>
              <a:rPr lang="en-US" dirty="0" smtClean="0"/>
              <a:t> doesn’t use.  They want cache-line atomicity, but not atomicity for objects spanning multiple cache lines.  Basically, the idea is “</a:t>
            </a:r>
            <a:r>
              <a:rPr lang="en-US" dirty="0" err="1" smtClean="0"/>
              <a:t>FaRM</a:t>
            </a:r>
            <a:r>
              <a:rPr lang="en-US" dirty="0" smtClean="0"/>
              <a:t>- -” in the sense that they are basically saying that </a:t>
            </a:r>
            <a:r>
              <a:rPr lang="en-US" dirty="0" err="1" smtClean="0"/>
              <a:t>FaRM</a:t>
            </a:r>
            <a:r>
              <a:rPr lang="en-US" dirty="0" smtClean="0"/>
              <a:t> did too much.</a:t>
            </a:r>
          </a:p>
          <a:p>
            <a:endParaRPr lang="en-US" dirty="0"/>
          </a:p>
          <a:p>
            <a:r>
              <a:rPr lang="en-US" dirty="0" smtClean="0"/>
              <a:t>In </a:t>
            </a:r>
            <a:r>
              <a:rPr lang="en-US" dirty="0" err="1" smtClean="0"/>
              <a:t>HeRD</a:t>
            </a:r>
            <a:r>
              <a:rPr lang="en-US" dirty="0" smtClean="0"/>
              <a:t> (and FASST, the follow-on paper) they really only want very basic guarantees of atomicity for individual cache-lines, like a giant NUMA memory, with nothing more than that.  They argue that anyone actually using </a:t>
            </a:r>
            <a:r>
              <a:rPr lang="en-US" dirty="0" err="1" smtClean="0"/>
              <a:t>FaRM</a:t>
            </a:r>
            <a:r>
              <a:rPr lang="en-US" dirty="0" smtClean="0"/>
              <a:t> would probably be happy with just having an expanded NUMA memory model, and that these added features are like a form of transactional memory that could really layer over the basics</a:t>
            </a:r>
            <a:r>
              <a:rPr lang="en-US" dirty="0" smtClean="0"/>
              <a:t>.  </a:t>
            </a:r>
          </a:p>
          <a:p>
            <a:endParaRPr lang="en-US" dirty="0"/>
          </a:p>
          <a:p>
            <a:r>
              <a:rPr lang="en-US" dirty="0" smtClean="0"/>
              <a:t>In fact they build a software transaction layer over </a:t>
            </a:r>
            <a:r>
              <a:rPr lang="en-US" dirty="0" err="1" smtClean="0"/>
              <a:t>HeRD</a:t>
            </a:r>
            <a:r>
              <a:rPr lang="en-US" dirty="0" smtClean="0"/>
              <a:t>, which is like splitting </a:t>
            </a:r>
            <a:r>
              <a:rPr lang="en-US" dirty="0" err="1" smtClean="0"/>
              <a:t>FaRM</a:t>
            </a:r>
            <a:r>
              <a:rPr lang="en-US" dirty="0" smtClean="0"/>
              <a:t> into two layers, one implementing storage, and the other implementing transactions.</a:t>
            </a:r>
          </a:p>
          <a:p>
            <a:endParaRPr lang="en-US" dirty="0"/>
          </a:p>
          <a:p>
            <a:r>
              <a:rPr lang="en-US" dirty="0" smtClean="0"/>
              <a:t>Then even though they are not believers in large objects, they actually still do some experiments with large objects, mostly to confirm their point (namely that the “cost” of supporting large objects is a loss of 2x performance).  </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3</a:t>
            </a:fld>
            <a:endParaRPr lang="en-US"/>
          </a:p>
        </p:txBody>
      </p:sp>
    </p:spTree>
    <p:extLst>
      <p:ext uri="{BB962C8B-B14F-4D97-AF65-F5344CB8AC3E}">
        <p14:creationId xmlns:p14="http://schemas.microsoft.com/office/powerpoint/2010/main" val="593267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dive into their slide sets, and I can’t annotate those because they are in PDF formats I can’t edit.  I did link the two papers to the web site.  Full details can be found in the papers.</a:t>
            </a:r>
          </a:p>
          <a:p>
            <a:endParaRPr lang="en-US" dirty="0"/>
          </a:p>
          <a:p>
            <a:r>
              <a:rPr lang="en-US" dirty="0" smtClean="0"/>
              <a:t>In a nutshell, </a:t>
            </a:r>
            <a:r>
              <a:rPr lang="en-US" dirty="0" err="1" smtClean="0"/>
              <a:t>FaRM</a:t>
            </a:r>
            <a:r>
              <a:rPr lang="en-US" dirty="0" smtClean="0"/>
              <a:t> seems to lose about 50% of the possible speed by using these long multi-</a:t>
            </a:r>
            <a:r>
              <a:rPr lang="en-US" dirty="0" err="1" smtClean="0"/>
              <a:t>cacheline</a:t>
            </a:r>
            <a:r>
              <a:rPr lang="en-US" dirty="0" smtClean="0"/>
              <a:t> </a:t>
            </a:r>
            <a:r>
              <a:rPr lang="en-US" dirty="0" smtClean="0"/>
              <a:t>objects.  </a:t>
            </a:r>
            <a:r>
              <a:rPr lang="en-US" dirty="0" smtClean="0"/>
              <a:t>Using smaller objects permits them to use “inline” RDMA verb operations, which are a bit faster (just a little), and also to eliminate that check (which was quick, but still had a cost).  Then by not worrying about locking and 2-phase commit, we get a cleaner and more minimal API.   They use a form of “RPC” to do more work remotely, and this gives a bit of speedup too (instead of machine A going back and forth to B, repeatedly, A can cause a chunk of code to run on B, on its behalf).    You get way better locality because the sequence of operations will now be close to the DRAM module with the data in it.  And finally, they use an unreliable version of the RDMA hardware.</a:t>
            </a:r>
          </a:p>
          <a:p>
            <a:endParaRPr lang="en-US" dirty="0"/>
          </a:p>
          <a:p>
            <a:r>
              <a:rPr lang="en-US" dirty="0" smtClean="0"/>
              <a:t>The unreliable RDMA model is very fishy.  RDMA is quite reliable within a single rack, and the experiments using RD ran on a single rack.  But think back to that paper we discussed on RDMA deployment in Azure data centers.  Just saying “use UD, trust us” is risky: what if UD became genuinely unreliable at scale?  Then the whole solution collapses.  As it happens, only about 20% of the speedup comes from UD, but this issue is worth thinking about…</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4</a:t>
            </a:fld>
            <a:endParaRPr lang="en-US"/>
          </a:p>
        </p:txBody>
      </p:sp>
    </p:spTree>
    <p:extLst>
      <p:ext uri="{BB962C8B-B14F-4D97-AF65-F5344CB8AC3E}">
        <p14:creationId xmlns:p14="http://schemas.microsoft.com/office/powerpoint/2010/main" val="111964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5</a:t>
            </a:fld>
            <a:endParaRPr lang="en-US"/>
          </a:p>
        </p:txBody>
      </p:sp>
    </p:spTree>
    <p:extLst>
      <p:ext uri="{BB962C8B-B14F-4D97-AF65-F5344CB8AC3E}">
        <p14:creationId xmlns:p14="http://schemas.microsoft.com/office/powerpoint/2010/main" val="3167612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6</a:t>
            </a:fld>
            <a:endParaRPr lang="en-US"/>
          </a:p>
        </p:txBody>
      </p:sp>
    </p:spTree>
    <p:extLst>
      <p:ext uri="{BB962C8B-B14F-4D97-AF65-F5344CB8AC3E}">
        <p14:creationId xmlns:p14="http://schemas.microsoft.com/office/powerpoint/2010/main" val="2586329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issue here is that unreliable datagrams lack any form of congestion control or flow control.  The reasoning (in </a:t>
            </a:r>
            <a:r>
              <a:rPr lang="en-US" dirty="0" err="1"/>
              <a:t>HeRD</a:t>
            </a:r>
            <a:r>
              <a:rPr lang="en-US" dirty="0"/>
              <a:t> and </a:t>
            </a:r>
            <a:r>
              <a:rPr lang="en-US" dirty="0" err="1"/>
              <a:t>FaSST</a:t>
            </a:r>
            <a:r>
              <a:rPr lang="en-US" dirty="0"/>
              <a:t>) is that since the receiver NIC has a memory area waiting for the incoming message, and since networks are mostly lossless, this should work perfectly well.  But in fact at large scale, with a data center that has a layer of top-level routers (not just TOR switches),  router congestion can occur, and loss could result.  So then </a:t>
            </a:r>
            <a:r>
              <a:rPr lang="en-US" dirty="0" err="1"/>
              <a:t>HeRD</a:t>
            </a:r>
            <a:r>
              <a:rPr lang="en-US" dirty="0"/>
              <a:t> presumably would run in slow motion.  Since the UD mode is only giving them a 5% or so speedup, you have to ask if this was really worth the risk of a total meltdown at large scale.</a:t>
            </a:r>
          </a:p>
          <a:p>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7</a:t>
            </a:fld>
            <a:endParaRPr lang="en-US"/>
          </a:p>
        </p:txBody>
      </p:sp>
    </p:spTree>
    <p:extLst>
      <p:ext uri="{BB962C8B-B14F-4D97-AF65-F5344CB8AC3E}">
        <p14:creationId xmlns:p14="http://schemas.microsoft.com/office/powerpoint/2010/main" val="4118053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actually make several points, and this is just one of them.</a:t>
            </a:r>
          </a:p>
          <a:p>
            <a:r>
              <a:rPr lang="en-US" dirty="0"/>
              <a:t/>
            </a:r>
            <a:br>
              <a:rPr lang="en-US" dirty="0"/>
            </a:br>
            <a:r>
              <a:rPr lang="en-US" dirty="0" smtClean="0"/>
              <a:t>First, they favor objects that just fit in a single cache line.</a:t>
            </a:r>
          </a:p>
          <a:p>
            <a:endParaRPr lang="en-US" dirty="0"/>
          </a:p>
          <a:p>
            <a:r>
              <a:rPr lang="en-US" dirty="0" smtClean="0"/>
              <a:t>But then they also point out that by not including version numbering on a per-cache-line basis, they get a simplified data layout, and don’t need to modify the C++ compiler to insert these values.  </a:t>
            </a:r>
          </a:p>
          <a:p>
            <a:endParaRPr lang="en-US" dirty="0"/>
          </a:p>
          <a:p>
            <a:r>
              <a:rPr lang="en-US" dirty="0" smtClean="0"/>
              <a:t>In </a:t>
            </a:r>
            <a:r>
              <a:rPr lang="en-US" dirty="0" err="1" smtClean="0"/>
              <a:t>HeRD</a:t>
            </a:r>
            <a:r>
              <a:rPr lang="en-US" dirty="0" smtClean="0"/>
              <a:t> this works because they don’t allow machine A to write directly into the </a:t>
            </a:r>
            <a:r>
              <a:rPr lang="en-US" dirty="0" err="1" smtClean="0"/>
              <a:t>memcached</a:t>
            </a:r>
            <a:r>
              <a:rPr lang="en-US" dirty="0" smtClean="0"/>
              <a:t> layer in machine B.  Instead, A sends a request to do the write to B, via a request buffer.  Then on machine B a single thread (there is a single such thread per machine) actually performs the request.  </a:t>
            </a:r>
          </a:p>
          <a:p>
            <a:endParaRPr lang="en-US" dirty="0"/>
          </a:p>
          <a:p>
            <a:r>
              <a:rPr lang="en-US" dirty="0" smtClean="0"/>
              <a:t>Since a single thread is doing the actual reads or writes, you can’t see conflicting updates, and don’t need version numbers in the cache-lines, don’t need to reread what you wrote, </a:t>
            </a:r>
            <a:r>
              <a:rPr lang="en-US" dirty="0" err="1" smtClean="0"/>
              <a:t>etc</a:t>
            </a:r>
            <a:r>
              <a:rPr lang="en-US" dirty="0" smtClean="0"/>
              <a:t> (</a:t>
            </a:r>
            <a:r>
              <a:rPr lang="en-US" dirty="0" err="1" smtClean="0"/>
              <a:t>FaRM</a:t>
            </a:r>
            <a:r>
              <a:rPr lang="en-US" dirty="0" smtClean="0"/>
              <a:t> didn’t profile that situation but it would have triggered slowdown).  They argue that if </a:t>
            </a:r>
            <a:r>
              <a:rPr lang="en-US" dirty="0" err="1" smtClean="0"/>
              <a:t>FaRM</a:t>
            </a:r>
            <a:r>
              <a:rPr lang="en-US" dirty="0" smtClean="0"/>
              <a:t> was properly profiled, this business of version numbering in the cache lines would be seen to be very costly.</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8</a:t>
            </a:fld>
            <a:endParaRPr lang="en-US"/>
          </a:p>
        </p:txBody>
      </p:sp>
    </p:spTree>
    <p:extLst>
      <p:ext uri="{BB962C8B-B14F-4D97-AF65-F5344CB8AC3E}">
        <p14:creationId xmlns:p14="http://schemas.microsoft.com/office/powerpoint/2010/main" val="655353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9</a:t>
            </a:fld>
            <a:endParaRPr lang="en-US"/>
          </a:p>
        </p:txBody>
      </p:sp>
    </p:spTree>
    <p:extLst>
      <p:ext uri="{BB962C8B-B14F-4D97-AF65-F5344CB8AC3E}">
        <p14:creationId xmlns:p14="http://schemas.microsoft.com/office/powerpoint/2010/main" val="392087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032C7F0B-8936-44C5-BA0F-FCD13E7C65F0}" type="datetime1">
              <a:rPr lang="en-US" smtClean="0"/>
              <a:t>3/13/2018</a:t>
            </a:fld>
            <a:endParaRPr lang="en-US"/>
          </a:p>
        </p:txBody>
      </p:sp>
      <p:sp>
        <p:nvSpPr>
          <p:cNvPr id="5" name="Footer Placeholder 4"/>
          <p:cNvSpPr>
            <a:spLocks noGrp="1"/>
          </p:cNvSpPr>
          <p:nvPr>
            <p:ph type="ftr" sz="quarter" idx="11"/>
          </p:nvPr>
        </p:nvSpPr>
        <p:spPr/>
        <p:txBody>
          <a:bodyPr/>
          <a:lstStyle/>
          <a:p>
            <a:r>
              <a:rPr lang="en-US"/>
              <a:t>http://www.cs.cornell.edu/courses/cs5412/2018sp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F5D3AA-A41E-4677-8854-44256C306844}" type="datetime1">
              <a:rPr lang="en-US" smtClean="0"/>
              <a:t>3/13/2018</a:t>
            </a:fld>
            <a:endParaRPr lang="en-US"/>
          </a:p>
        </p:txBody>
      </p:sp>
      <p:sp>
        <p:nvSpPr>
          <p:cNvPr id="5" name="Footer Placeholder 4"/>
          <p:cNvSpPr>
            <a:spLocks noGrp="1"/>
          </p:cNvSpPr>
          <p:nvPr>
            <p:ph type="ftr" sz="quarter" idx="11"/>
          </p:nvPr>
        </p:nvSpPr>
        <p:spPr/>
        <p:txBody>
          <a:bodyPr/>
          <a:lstStyle/>
          <a:p>
            <a:r>
              <a:rPr lang="en-US"/>
              <a:t>http://www.cs.cornell.edu/courses/cs5412/2018sp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FF245-29EA-445C-9CC2-1F5BA999DC5A}" type="datetime1">
              <a:rPr lang="en-US" smtClean="0"/>
              <a:t>3/13/2018</a:t>
            </a:fld>
            <a:endParaRPr lang="en-US"/>
          </a:p>
        </p:txBody>
      </p:sp>
      <p:sp>
        <p:nvSpPr>
          <p:cNvPr id="5" name="Footer Placeholder 4"/>
          <p:cNvSpPr>
            <a:spLocks noGrp="1"/>
          </p:cNvSpPr>
          <p:nvPr>
            <p:ph type="ftr" sz="quarter" idx="11"/>
          </p:nvPr>
        </p:nvSpPr>
        <p:spPr/>
        <p:txBody>
          <a:bodyPr/>
          <a:lstStyle/>
          <a:p>
            <a:r>
              <a:rPr lang="en-US"/>
              <a:t>http://www.cs.cornell.edu/courses/cs5412/2018sp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F0DD41A-7EC4-4DB9-A883-2E97020859C4}" type="datetime1">
              <a:rPr lang="en-US" smtClean="0"/>
              <a:t>3/13/2018</a:t>
            </a:fld>
            <a:endParaRPr lang="en-US"/>
          </a:p>
        </p:txBody>
      </p:sp>
      <p:sp>
        <p:nvSpPr>
          <p:cNvPr id="5" name="Footer Placeholder 4"/>
          <p:cNvSpPr>
            <a:spLocks noGrp="1"/>
          </p:cNvSpPr>
          <p:nvPr>
            <p:ph type="ftr" sz="quarter" idx="11"/>
          </p:nvPr>
        </p:nvSpPr>
        <p:spPr/>
        <p:txBody>
          <a:bodyPr/>
          <a:lstStyle/>
          <a:p>
            <a:r>
              <a:rPr lang="en-US"/>
              <a:t>http://www.cs.cornell.edu/courses/cs5412/2018sp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90B390-75CF-4FAD-BBC9-B280E9660EA5}" type="datetime1">
              <a:rPr lang="en-US" smtClean="0"/>
              <a:t>3/13/2018</a:t>
            </a:fld>
            <a:endParaRPr lang="en-US"/>
          </a:p>
        </p:txBody>
      </p:sp>
      <p:sp>
        <p:nvSpPr>
          <p:cNvPr id="5" name="Footer Placeholder 4"/>
          <p:cNvSpPr>
            <a:spLocks noGrp="1"/>
          </p:cNvSpPr>
          <p:nvPr>
            <p:ph type="ftr" sz="quarter" idx="11"/>
          </p:nvPr>
        </p:nvSpPr>
        <p:spPr/>
        <p:txBody>
          <a:bodyPr/>
          <a:lstStyle/>
          <a:p>
            <a:r>
              <a:rPr lang="en-US"/>
              <a:t>http://www.cs.cornell.edu/courses/cs5412/2018sp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E1FC70-351A-4291-8C26-6F1469F5E792}" type="datetime1">
              <a:rPr lang="en-US" smtClean="0"/>
              <a:t>3/13/2018</a:t>
            </a:fld>
            <a:endParaRPr lang="en-US"/>
          </a:p>
        </p:txBody>
      </p:sp>
      <p:sp>
        <p:nvSpPr>
          <p:cNvPr id="6" name="Footer Placeholder 5"/>
          <p:cNvSpPr>
            <a:spLocks noGrp="1"/>
          </p:cNvSpPr>
          <p:nvPr>
            <p:ph type="ftr" sz="quarter" idx="11"/>
          </p:nvPr>
        </p:nvSpPr>
        <p:spPr/>
        <p:txBody>
          <a:bodyPr/>
          <a:lstStyle/>
          <a:p>
            <a:r>
              <a:rPr lang="en-US"/>
              <a:t>http://www.cs.cornell.edu/courses/cs5412/2018sp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8BA862-BBB0-49C0-9B97-61C9BD060AC6}" type="datetime1">
              <a:rPr lang="en-US" smtClean="0"/>
              <a:t>3/13/2018</a:t>
            </a:fld>
            <a:endParaRPr lang="en-US"/>
          </a:p>
        </p:txBody>
      </p:sp>
      <p:sp>
        <p:nvSpPr>
          <p:cNvPr id="8" name="Footer Placeholder 7"/>
          <p:cNvSpPr>
            <a:spLocks noGrp="1"/>
          </p:cNvSpPr>
          <p:nvPr>
            <p:ph type="ftr" sz="quarter" idx="11"/>
          </p:nvPr>
        </p:nvSpPr>
        <p:spPr/>
        <p:txBody>
          <a:bodyPr/>
          <a:lstStyle/>
          <a:p>
            <a:r>
              <a:rPr lang="en-US"/>
              <a:t>http://www.cs.cornell.edu/courses/cs5412/2018sp</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B149191-100C-4E77-9D1C-977E5A147FDA}" type="datetime1">
              <a:rPr lang="en-US" smtClean="0"/>
              <a:t>3/13/2018</a:t>
            </a:fld>
            <a:endParaRPr lang="en-US"/>
          </a:p>
        </p:txBody>
      </p:sp>
      <p:sp>
        <p:nvSpPr>
          <p:cNvPr id="4" name="Footer Placeholder 3"/>
          <p:cNvSpPr>
            <a:spLocks noGrp="1"/>
          </p:cNvSpPr>
          <p:nvPr>
            <p:ph type="ftr" sz="quarter" idx="11"/>
          </p:nvPr>
        </p:nvSpPr>
        <p:spPr/>
        <p:txBody>
          <a:bodyPr/>
          <a:lstStyle/>
          <a:p>
            <a:r>
              <a:rPr lang="en-US"/>
              <a:t>http://www.cs.cornell.edu/courses/cs5412/2018sp</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68535-C310-4F8B-8B20-DE0281267002}" type="datetime1">
              <a:rPr lang="en-US" smtClean="0"/>
              <a:t>3/13/2018</a:t>
            </a:fld>
            <a:endParaRPr lang="en-US"/>
          </a:p>
        </p:txBody>
      </p:sp>
      <p:sp>
        <p:nvSpPr>
          <p:cNvPr id="3" name="Footer Placeholder 2"/>
          <p:cNvSpPr>
            <a:spLocks noGrp="1"/>
          </p:cNvSpPr>
          <p:nvPr>
            <p:ph type="ftr" sz="quarter" idx="11"/>
          </p:nvPr>
        </p:nvSpPr>
        <p:spPr/>
        <p:txBody>
          <a:bodyPr/>
          <a:lstStyle/>
          <a:p>
            <a:r>
              <a:rPr lang="en-US"/>
              <a:t>http://www.cs.cornell.edu/courses/cs5412/2018sp</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8A01F4E-6976-4D65-92C7-153C89C05B19}" type="datetime1">
              <a:rPr lang="en-US" smtClean="0"/>
              <a:t>3/13/2018</a:t>
            </a:fld>
            <a:endParaRPr lang="en-US"/>
          </a:p>
        </p:txBody>
      </p:sp>
      <p:sp>
        <p:nvSpPr>
          <p:cNvPr id="6" name="Footer Placeholder 5"/>
          <p:cNvSpPr>
            <a:spLocks noGrp="1"/>
          </p:cNvSpPr>
          <p:nvPr>
            <p:ph type="ftr" sz="quarter" idx="11"/>
          </p:nvPr>
        </p:nvSpPr>
        <p:spPr/>
        <p:txBody>
          <a:bodyPr/>
          <a:lstStyle/>
          <a:p>
            <a:r>
              <a:rPr lang="en-US"/>
              <a:t>http://www.cs.cornell.edu/courses/cs5412/2018sp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782084-BD4B-4780-8931-C396A8221E37}" type="datetime1">
              <a:rPr lang="en-US" smtClean="0"/>
              <a:t>3/13/2018</a:t>
            </a:fld>
            <a:endParaRPr lang="en-US"/>
          </a:p>
        </p:txBody>
      </p:sp>
      <p:sp>
        <p:nvSpPr>
          <p:cNvPr id="6" name="Footer Placeholder 5"/>
          <p:cNvSpPr>
            <a:spLocks noGrp="1"/>
          </p:cNvSpPr>
          <p:nvPr>
            <p:ph type="ftr" sz="quarter" idx="11"/>
          </p:nvPr>
        </p:nvSpPr>
        <p:spPr/>
        <p:txBody>
          <a:bodyPr/>
          <a:lstStyle/>
          <a:p>
            <a:r>
              <a:rPr lang="en-US"/>
              <a:t>http://www.cs.cornell.edu/courses/cs5412/2018sp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9F2B540-A3D3-4F10-95F4-6D2B547E13DE}" type="datetime1">
              <a:rPr lang="en-US" smtClean="0"/>
              <a:t>3/13/2018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http://www.cs.cornell.edu/courses/cs5412/2018sp</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s.cornell.edu/courses/cs5412/2018sp/slides/herd_slid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s.cornell.edu/courses/cs5412/2018sp/slides/fasst_osdi_talk.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a:xfrm>
            <a:off x="0" y="4960137"/>
            <a:ext cx="8229600" cy="1463040"/>
          </a:xfrm>
        </p:spPr>
        <p:txBody>
          <a:bodyPr>
            <a:noAutofit/>
          </a:bodyPr>
          <a:lstStyle/>
          <a:p>
            <a:r>
              <a:rPr lang="en-US" sz="4000" dirty="0"/>
              <a:t>CMU HERD and FASST</a:t>
            </a:r>
            <a:br>
              <a:rPr lang="en-US" sz="4000" dirty="0"/>
            </a:br>
            <a:r>
              <a:rPr lang="en-US" sz="4000" dirty="0"/>
              <a:t>REFINEMENTS ON THE </a:t>
            </a:r>
            <a:r>
              <a:rPr lang="en-US" sz="4000" dirty="0" err="1"/>
              <a:t>FaRM</a:t>
            </a:r>
            <a:r>
              <a:rPr lang="en-US" sz="4000" dirty="0"/>
              <a:t> MODEL</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dirty="0"/>
              <a:t>Spring, 2018</a:t>
            </a:r>
          </a:p>
        </p:txBody>
      </p:sp>
      <p:sp>
        <p:nvSpPr>
          <p:cNvPr id="4" name="Footer Placeholder 3"/>
          <p:cNvSpPr>
            <a:spLocks noGrp="1"/>
          </p:cNvSpPr>
          <p:nvPr>
            <p:ph type="ftr" sz="quarter" idx="11"/>
          </p:nvPr>
        </p:nvSpPr>
        <p:spPr/>
        <p:txBody>
          <a:bodyPr/>
          <a:lstStyle/>
          <a:p>
            <a:r>
              <a:rPr lang="en-US" dirty="0"/>
              <a:t>http://www.cs.cornell.edu/courses/cs5412/2018sp</a:t>
            </a:r>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5471-8198-4CD1-88FE-1971FF960C13}"/>
              </a:ext>
            </a:extLst>
          </p:cNvPr>
          <p:cNvSpPr>
            <a:spLocks noGrp="1"/>
          </p:cNvSpPr>
          <p:nvPr>
            <p:ph type="title"/>
          </p:nvPr>
        </p:nvSpPr>
        <p:spPr/>
        <p:txBody>
          <a:bodyPr/>
          <a:lstStyle/>
          <a:p>
            <a:r>
              <a:rPr lang="en-US" dirty="0"/>
              <a:t>Questions we can ask</a:t>
            </a:r>
          </a:p>
        </p:txBody>
      </p:sp>
      <p:sp>
        <p:nvSpPr>
          <p:cNvPr id="3" name="Content Placeholder 2">
            <a:extLst>
              <a:ext uri="{FF2B5EF4-FFF2-40B4-BE49-F238E27FC236}">
                <a16:creationId xmlns:a16="http://schemas.microsoft.com/office/drawing/2014/main" id="{90335A4C-B816-450D-B17F-2377EDE65E11}"/>
              </a:ext>
            </a:extLst>
          </p:cNvPr>
          <p:cNvSpPr>
            <a:spLocks noGrp="1"/>
          </p:cNvSpPr>
          <p:nvPr>
            <p:ph idx="1"/>
          </p:nvPr>
        </p:nvSpPr>
        <p:spPr/>
        <p:txBody>
          <a:bodyPr/>
          <a:lstStyle/>
          <a:p>
            <a:r>
              <a:rPr lang="en-US" dirty="0"/>
              <a:t>CMU work sends the “request” itself to the target machine, while </a:t>
            </a:r>
            <a:r>
              <a:rPr lang="en-US" dirty="0" err="1"/>
              <a:t>FaRM</a:t>
            </a:r>
            <a:r>
              <a:rPr lang="en-US" dirty="0"/>
              <a:t> allows the application to hold the request logic on the client system.</a:t>
            </a:r>
          </a:p>
          <a:p>
            <a:r>
              <a:rPr lang="en-US" dirty="0"/>
              <a:t>Thus with Herd and </a:t>
            </a:r>
            <a:r>
              <a:rPr lang="en-US" dirty="0" err="1"/>
              <a:t>FaSST</a:t>
            </a:r>
            <a:r>
              <a:rPr lang="en-US" dirty="0"/>
              <a:t>, the caller sends arguments, but the request executes on the target system, then the reply comes back.</a:t>
            </a:r>
          </a:p>
          <a:p>
            <a:r>
              <a:rPr lang="en-US" dirty="0"/>
              <a:t>This seems preferable to what </a:t>
            </a:r>
            <a:r>
              <a:rPr lang="en-US" dirty="0" err="1"/>
              <a:t>FaRM</a:t>
            </a:r>
            <a:r>
              <a:rPr lang="en-US" dirty="0"/>
              <a:t> does, but presumes that the entire operation will “fit” into that one request.</a:t>
            </a:r>
          </a:p>
          <a:p>
            <a:pPr>
              <a:buFont typeface="Wingdings" panose="05000000000000000000" pitchFamily="2" charset="2"/>
              <a:buChar char="Ø"/>
            </a:pPr>
            <a:r>
              <a:rPr lang="en-US" dirty="0"/>
              <a:t>  Can we study DHT-based applications to learn whether this is valid?</a:t>
            </a:r>
          </a:p>
          <a:p>
            <a:pPr>
              <a:buFont typeface="Wingdings" panose="05000000000000000000" pitchFamily="2" charset="2"/>
              <a:buChar char="Ø"/>
            </a:pPr>
            <a:r>
              <a:rPr lang="en-US" dirty="0"/>
              <a:t>  Surprisingly </a:t>
            </a:r>
            <a:r>
              <a:rPr lang="en-US" strike="sngStrike" dirty="0"/>
              <a:t>little is really known</a:t>
            </a:r>
            <a:r>
              <a:rPr lang="en-US" dirty="0"/>
              <a:t> about large-scale DHT applications!</a:t>
            </a:r>
          </a:p>
        </p:txBody>
      </p:sp>
      <p:sp>
        <p:nvSpPr>
          <p:cNvPr id="4" name="Footer Placeholder 3">
            <a:extLst>
              <a:ext uri="{FF2B5EF4-FFF2-40B4-BE49-F238E27FC236}">
                <a16:creationId xmlns:a16="http://schemas.microsoft.com/office/drawing/2014/main" id="{5C067354-CFE5-4347-8F01-C437C7AA2832}"/>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E218DCCD-7A97-44B0-9EC3-1B31C648D128}"/>
              </a:ext>
            </a:extLst>
          </p:cNvPr>
          <p:cNvSpPr>
            <a:spLocks noGrp="1"/>
          </p:cNvSpPr>
          <p:nvPr>
            <p:ph type="sldNum" sz="quarter" idx="12"/>
          </p:nvPr>
        </p:nvSpPr>
        <p:spPr/>
        <p:txBody>
          <a:bodyPr/>
          <a:lstStyle/>
          <a:p>
            <a:fld id="{3C974458-8A97-4835-BF79-1FB6D7856C21}" type="slidenum">
              <a:rPr lang="en-US" smtClean="0"/>
              <a:t>10</a:t>
            </a:fld>
            <a:endParaRPr lang="en-US"/>
          </a:p>
        </p:txBody>
      </p:sp>
      <p:sp>
        <p:nvSpPr>
          <p:cNvPr id="6" name="TextBox 5">
            <a:extLst>
              <a:ext uri="{FF2B5EF4-FFF2-40B4-BE49-F238E27FC236}">
                <a16:creationId xmlns:a16="http://schemas.microsoft.com/office/drawing/2014/main" id="{C614D12F-1229-4904-AF1E-3705996235E9}"/>
              </a:ext>
            </a:extLst>
          </p:cNvPr>
          <p:cNvSpPr txBox="1"/>
          <p:nvPr/>
        </p:nvSpPr>
        <p:spPr>
          <a:xfrm>
            <a:off x="3224200" y="5697535"/>
            <a:ext cx="2855740" cy="461665"/>
          </a:xfrm>
          <a:prstGeom prst="rect">
            <a:avLst/>
          </a:prstGeom>
          <a:solidFill>
            <a:schemeClr val="bg1"/>
          </a:solidFill>
        </p:spPr>
        <p:txBody>
          <a:bodyPr wrap="square" rtlCol="0">
            <a:spAutoFit/>
          </a:bodyPr>
          <a:lstStyle/>
          <a:p>
            <a:r>
              <a:rPr lang="en-US" sz="2400" dirty="0"/>
              <a:t>few published studies</a:t>
            </a:r>
          </a:p>
        </p:txBody>
      </p:sp>
    </p:spTree>
    <p:extLst>
      <p:ext uri="{BB962C8B-B14F-4D97-AF65-F5344CB8AC3E}">
        <p14:creationId xmlns:p14="http://schemas.microsoft.com/office/powerpoint/2010/main" val="145785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7A4D-E3BC-4B47-9B2D-2BBB2A0A61FA}"/>
              </a:ext>
            </a:extLst>
          </p:cNvPr>
          <p:cNvSpPr>
            <a:spLocks noGrp="1"/>
          </p:cNvSpPr>
          <p:nvPr>
            <p:ph type="title"/>
          </p:nvPr>
        </p:nvSpPr>
        <p:spPr/>
        <p:txBody>
          <a:bodyPr/>
          <a:lstStyle/>
          <a:p>
            <a:r>
              <a:rPr lang="en-US" dirty="0"/>
              <a:t>Bottom Line?</a:t>
            </a:r>
          </a:p>
        </p:txBody>
      </p:sp>
      <p:sp>
        <p:nvSpPr>
          <p:cNvPr id="3" name="Content Placeholder 2">
            <a:extLst>
              <a:ext uri="{FF2B5EF4-FFF2-40B4-BE49-F238E27FC236}">
                <a16:creationId xmlns:a16="http://schemas.microsoft.com/office/drawing/2014/main" id="{64460EAB-8DE6-4010-A8D7-193FDF76D0E0}"/>
              </a:ext>
            </a:extLst>
          </p:cNvPr>
          <p:cNvSpPr>
            <a:spLocks noGrp="1"/>
          </p:cNvSpPr>
          <p:nvPr>
            <p:ph idx="1"/>
          </p:nvPr>
        </p:nvSpPr>
        <p:spPr/>
        <p:txBody>
          <a:bodyPr/>
          <a:lstStyle/>
          <a:p>
            <a:r>
              <a:rPr lang="en-US" dirty="0" err="1"/>
              <a:t>FaRM</a:t>
            </a:r>
            <a:r>
              <a:rPr lang="en-US" dirty="0"/>
              <a:t> is more and more of a true product, in use at Microsoft to support production workloads in the Azure cloud (especially its social network)</a:t>
            </a:r>
          </a:p>
          <a:p>
            <a:r>
              <a:rPr lang="en-US" dirty="0"/>
              <a:t>Wide range of real uses and growing experience with:</a:t>
            </a:r>
          </a:p>
          <a:p>
            <a:pPr>
              <a:buFont typeface="Wingdings" panose="05000000000000000000" pitchFamily="2" charset="2"/>
              <a:buChar char="Ø"/>
            </a:pPr>
            <a:r>
              <a:rPr lang="en-US" dirty="0"/>
              <a:t>  Transactional DHT model, as well as atomic NoSQL use cases</a:t>
            </a:r>
          </a:p>
          <a:p>
            <a:pPr>
              <a:buFont typeface="Wingdings" panose="05000000000000000000" pitchFamily="2" charset="2"/>
              <a:buChar char="Ø"/>
            </a:pPr>
            <a:r>
              <a:rPr lang="en-US" dirty="0"/>
              <a:t>  DCQCN deployments at datacenter scale on </a:t>
            </a:r>
            <a:r>
              <a:rPr lang="en-US" dirty="0" err="1"/>
              <a:t>RoCE</a:t>
            </a:r>
            <a:endParaRPr lang="en-US" dirty="0"/>
          </a:p>
          <a:p>
            <a:pPr marL="0" indent="0">
              <a:buNone/>
            </a:pPr>
            <a:r>
              <a:rPr lang="en-US" dirty="0"/>
              <a:t>Herd and </a:t>
            </a:r>
            <a:r>
              <a:rPr lang="en-US" dirty="0" err="1"/>
              <a:t>FaSST</a:t>
            </a:r>
            <a:r>
              <a:rPr lang="en-US" dirty="0"/>
              <a:t> show that a potential speedup of 2x-5x can be had, but</a:t>
            </a:r>
            <a:br>
              <a:rPr lang="en-US" dirty="0"/>
            </a:br>
            <a:r>
              <a:rPr lang="en-US" dirty="0"/>
              <a:t>for this they make many assumptions, especially about (</a:t>
            </a:r>
            <a:r>
              <a:rPr lang="en-US" dirty="0" err="1"/>
              <a:t>key,value</a:t>
            </a:r>
            <a:r>
              <a:rPr lang="en-US" dirty="0"/>
              <a:t>) tuple</a:t>
            </a:r>
            <a:br>
              <a:rPr lang="en-US" dirty="0"/>
            </a:br>
            <a:r>
              <a:rPr lang="en-US" dirty="0"/>
              <a:t>size and about stability of the unreliable RDMA datagram mode </a:t>
            </a:r>
            <a:r>
              <a:rPr lang="en-US"/>
              <a:t>at scale.</a:t>
            </a:r>
          </a:p>
        </p:txBody>
      </p:sp>
      <p:sp>
        <p:nvSpPr>
          <p:cNvPr id="4" name="Footer Placeholder 3">
            <a:extLst>
              <a:ext uri="{FF2B5EF4-FFF2-40B4-BE49-F238E27FC236}">
                <a16:creationId xmlns:a16="http://schemas.microsoft.com/office/drawing/2014/main" id="{2AAF548D-391B-490C-906B-00AEEB360790}"/>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21372FE9-33B6-4842-BDCF-CD62EE6DFBC2}"/>
              </a:ext>
            </a:extLst>
          </p:cNvPr>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35226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DEE2-FA34-44EF-9314-1F4BDC51ABD4}"/>
              </a:ext>
            </a:extLst>
          </p:cNvPr>
          <p:cNvSpPr>
            <a:spLocks noGrp="1"/>
          </p:cNvSpPr>
          <p:nvPr>
            <p:ph type="title"/>
          </p:nvPr>
        </p:nvSpPr>
        <p:spPr/>
        <p:txBody>
          <a:bodyPr/>
          <a:lstStyle/>
          <a:p>
            <a:r>
              <a:rPr lang="en-US" dirty="0"/>
              <a:t>A 5-lecture Roadmap!</a:t>
            </a:r>
          </a:p>
        </p:txBody>
      </p:sp>
      <p:sp>
        <p:nvSpPr>
          <p:cNvPr id="4" name="Footer Placeholder 3">
            <a:extLst>
              <a:ext uri="{FF2B5EF4-FFF2-40B4-BE49-F238E27FC236}">
                <a16:creationId xmlns:a16="http://schemas.microsoft.com/office/drawing/2014/main" id="{03D713CF-E332-4FA5-B7DC-B3D3C746A7A9}"/>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09E3145C-2DC3-47D2-BBAA-325AF239E4B0}"/>
              </a:ext>
            </a:extLst>
          </p:cNvPr>
          <p:cNvSpPr>
            <a:spLocks noGrp="1"/>
          </p:cNvSpPr>
          <p:nvPr>
            <p:ph type="sldNum" sz="quarter" idx="12"/>
          </p:nvPr>
        </p:nvSpPr>
        <p:spPr/>
        <p:txBody>
          <a:bodyPr/>
          <a:lstStyle/>
          <a:p>
            <a:fld id="{3C974458-8A97-4835-BF79-1FB6D7856C21}" type="slidenum">
              <a:rPr lang="en-US" smtClean="0"/>
              <a:t>2</a:t>
            </a:fld>
            <a:endParaRPr lang="en-US"/>
          </a:p>
        </p:txBody>
      </p:sp>
      <p:sp>
        <p:nvSpPr>
          <p:cNvPr id="6" name="TextBox 5">
            <a:extLst>
              <a:ext uri="{FF2B5EF4-FFF2-40B4-BE49-F238E27FC236}">
                <a16:creationId xmlns:a16="http://schemas.microsoft.com/office/drawing/2014/main" id="{686AA27E-3E90-49D2-940D-C2104AA600A4}"/>
              </a:ext>
            </a:extLst>
          </p:cNvPr>
          <p:cNvSpPr txBox="1"/>
          <p:nvPr/>
        </p:nvSpPr>
        <p:spPr>
          <a:xfrm>
            <a:off x="707048" y="2655965"/>
            <a:ext cx="2338754" cy="369332"/>
          </a:xfrm>
          <a:prstGeom prst="rect">
            <a:avLst/>
          </a:prstGeom>
          <a:solidFill>
            <a:srgbClr val="FFFF00"/>
          </a:solidFill>
          <a:ln w="38100">
            <a:solidFill>
              <a:schemeClr val="tx1"/>
            </a:solidFill>
          </a:ln>
        </p:spPr>
        <p:txBody>
          <a:bodyPr wrap="square" rtlCol="0">
            <a:spAutoFit/>
          </a:bodyPr>
          <a:lstStyle/>
          <a:p>
            <a:r>
              <a:rPr lang="en-US" b="1" dirty="0"/>
              <a:t>Lecture 1: Transactions</a:t>
            </a:r>
          </a:p>
        </p:txBody>
      </p:sp>
      <p:sp>
        <p:nvSpPr>
          <p:cNvPr id="7" name="TextBox 6">
            <a:extLst>
              <a:ext uri="{FF2B5EF4-FFF2-40B4-BE49-F238E27FC236}">
                <a16:creationId xmlns:a16="http://schemas.microsoft.com/office/drawing/2014/main" id="{6C962D09-47D0-40AA-B505-6C41473CFA81}"/>
              </a:ext>
            </a:extLst>
          </p:cNvPr>
          <p:cNvSpPr txBox="1"/>
          <p:nvPr/>
        </p:nvSpPr>
        <p:spPr>
          <a:xfrm>
            <a:off x="707048" y="4450674"/>
            <a:ext cx="2338754" cy="369332"/>
          </a:xfrm>
          <a:prstGeom prst="rect">
            <a:avLst/>
          </a:prstGeom>
          <a:solidFill>
            <a:srgbClr val="FFFF00"/>
          </a:solidFill>
        </p:spPr>
        <p:txBody>
          <a:bodyPr wrap="square" rtlCol="0">
            <a:spAutoFit/>
          </a:bodyPr>
          <a:lstStyle/>
          <a:p>
            <a:pPr algn="ctr"/>
            <a:r>
              <a:rPr lang="en-US" b="1" dirty="0"/>
              <a:t>Lecture 2: DHTs</a:t>
            </a:r>
          </a:p>
        </p:txBody>
      </p:sp>
      <p:sp>
        <p:nvSpPr>
          <p:cNvPr id="10" name="Freeform: Shape 9">
            <a:extLst>
              <a:ext uri="{FF2B5EF4-FFF2-40B4-BE49-F238E27FC236}">
                <a16:creationId xmlns:a16="http://schemas.microsoft.com/office/drawing/2014/main" id="{162435ED-5351-429D-B2A6-423EBCC5B872}"/>
              </a:ext>
            </a:extLst>
          </p:cNvPr>
          <p:cNvSpPr/>
          <p:nvPr/>
        </p:nvSpPr>
        <p:spPr>
          <a:xfrm>
            <a:off x="3045802" y="3068174"/>
            <a:ext cx="1099038" cy="529457"/>
          </a:xfrm>
          <a:custGeom>
            <a:avLst/>
            <a:gdLst>
              <a:gd name="connsiteX0" fmla="*/ 0 w 1099038"/>
              <a:gd name="connsiteY0" fmla="*/ 0 h 529457"/>
              <a:gd name="connsiteX1" fmla="*/ 334108 w 1099038"/>
              <a:gd name="connsiteY1" fmla="*/ 448408 h 529457"/>
              <a:gd name="connsiteX2" fmla="*/ 1099038 w 1099038"/>
              <a:gd name="connsiteY2" fmla="*/ 527539 h 529457"/>
            </a:gdLst>
            <a:ahLst/>
            <a:cxnLst>
              <a:cxn ang="0">
                <a:pos x="connsiteX0" y="connsiteY0"/>
              </a:cxn>
              <a:cxn ang="0">
                <a:pos x="connsiteX1" y="connsiteY1"/>
              </a:cxn>
              <a:cxn ang="0">
                <a:pos x="connsiteX2" y="connsiteY2"/>
              </a:cxn>
            </a:cxnLst>
            <a:rect l="l" t="t" r="r" b="b"/>
            <a:pathLst>
              <a:path w="1099038" h="529457">
                <a:moveTo>
                  <a:pt x="0" y="0"/>
                </a:moveTo>
                <a:cubicBezTo>
                  <a:pt x="75467" y="180242"/>
                  <a:pt x="150935" y="360485"/>
                  <a:pt x="334108" y="448408"/>
                </a:cubicBezTo>
                <a:cubicBezTo>
                  <a:pt x="517281" y="536331"/>
                  <a:pt x="808159" y="531935"/>
                  <a:pt x="1099038" y="527539"/>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E24AAD7-5F35-4F2B-A389-55E58526EE2D}"/>
              </a:ext>
            </a:extLst>
          </p:cNvPr>
          <p:cNvSpPr/>
          <p:nvPr/>
        </p:nvSpPr>
        <p:spPr>
          <a:xfrm flipV="1">
            <a:off x="3045802" y="3851757"/>
            <a:ext cx="1099038" cy="529457"/>
          </a:xfrm>
          <a:custGeom>
            <a:avLst/>
            <a:gdLst>
              <a:gd name="connsiteX0" fmla="*/ 0 w 1099038"/>
              <a:gd name="connsiteY0" fmla="*/ 0 h 529457"/>
              <a:gd name="connsiteX1" fmla="*/ 334108 w 1099038"/>
              <a:gd name="connsiteY1" fmla="*/ 448408 h 529457"/>
              <a:gd name="connsiteX2" fmla="*/ 1099038 w 1099038"/>
              <a:gd name="connsiteY2" fmla="*/ 527539 h 529457"/>
            </a:gdLst>
            <a:ahLst/>
            <a:cxnLst>
              <a:cxn ang="0">
                <a:pos x="connsiteX0" y="connsiteY0"/>
              </a:cxn>
              <a:cxn ang="0">
                <a:pos x="connsiteX1" y="connsiteY1"/>
              </a:cxn>
              <a:cxn ang="0">
                <a:pos x="connsiteX2" y="connsiteY2"/>
              </a:cxn>
            </a:cxnLst>
            <a:rect l="l" t="t" r="r" b="b"/>
            <a:pathLst>
              <a:path w="1099038" h="529457">
                <a:moveTo>
                  <a:pt x="0" y="0"/>
                </a:moveTo>
                <a:cubicBezTo>
                  <a:pt x="75467" y="180242"/>
                  <a:pt x="150935" y="360485"/>
                  <a:pt x="334108" y="448408"/>
                </a:cubicBezTo>
                <a:cubicBezTo>
                  <a:pt x="517281" y="536331"/>
                  <a:pt x="808159" y="531935"/>
                  <a:pt x="1099038" y="527539"/>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BDC9464-48C9-4400-A75D-C9F0B0C604D1}"/>
              </a:ext>
            </a:extLst>
          </p:cNvPr>
          <p:cNvSpPr txBox="1"/>
          <p:nvPr/>
        </p:nvSpPr>
        <p:spPr>
          <a:xfrm>
            <a:off x="4320686" y="3332902"/>
            <a:ext cx="2338754" cy="646331"/>
          </a:xfrm>
          <a:prstGeom prst="rect">
            <a:avLst/>
          </a:prstGeom>
          <a:solidFill>
            <a:srgbClr val="FFFF00"/>
          </a:solidFill>
        </p:spPr>
        <p:txBody>
          <a:bodyPr wrap="square" rtlCol="0">
            <a:spAutoFit/>
          </a:bodyPr>
          <a:lstStyle/>
          <a:p>
            <a:pPr algn="ctr"/>
            <a:r>
              <a:rPr lang="en-US" b="1" dirty="0"/>
              <a:t>Lecture 3:</a:t>
            </a:r>
            <a:br>
              <a:rPr lang="en-US" b="1" dirty="0"/>
            </a:br>
            <a:r>
              <a:rPr lang="en-US" b="1" dirty="0"/>
              <a:t>Transactions on DHTs</a:t>
            </a:r>
          </a:p>
        </p:txBody>
      </p:sp>
      <p:sp>
        <p:nvSpPr>
          <p:cNvPr id="13" name="TextBox 12">
            <a:extLst>
              <a:ext uri="{FF2B5EF4-FFF2-40B4-BE49-F238E27FC236}">
                <a16:creationId xmlns:a16="http://schemas.microsoft.com/office/drawing/2014/main" id="{E2BE9F31-8A0A-4DB7-BC2A-EE74F2330420}"/>
              </a:ext>
            </a:extLst>
          </p:cNvPr>
          <p:cNvSpPr txBox="1"/>
          <p:nvPr/>
        </p:nvSpPr>
        <p:spPr>
          <a:xfrm>
            <a:off x="4443777" y="5530238"/>
            <a:ext cx="2338754" cy="369332"/>
          </a:xfrm>
          <a:prstGeom prst="rect">
            <a:avLst/>
          </a:prstGeom>
          <a:solidFill>
            <a:srgbClr val="FFFF00"/>
          </a:solidFill>
        </p:spPr>
        <p:txBody>
          <a:bodyPr wrap="square" rtlCol="0">
            <a:spAutoFit/>
          </a:bodyPr>
          <a:lstStyle/>
          <a:p>
            <a:pPr algn="ctr"/>
            <a:r>
              <a:rPr lang="en-US" b="1" dirty="0"/>
              <a:t>(Old topic)  RDMA</a:t>
            </a:r>
          </a:p>
        </p:txBody>
      </p:sp>
      <p:sp>
        <p:nvSpPr>
          <p:cNvPr id="14" name="Freeform: Shape 13">
            <a:extLst>
              <a:ext uri="{FF2B5EF4-FFF2-40B4-BE49-F238E27FC236}">
                <a16:creationId xmlns:a16="http://schemas.microsoft.com/office/drawing/2014/main" id="{19BB5397-5A37-407D-BC9D-46F0AA410ADB}"/>
              </a:ext>
            </a:extLst>
          </p:cNvPr>
          <p:cNvSpPr/>
          <p:nvPr/>
        </p:nvSpPr>
        <p:spPr>
          <a:xfrm>
            <a:off x="6782531" y="4105372"/>
            <a:ext cx="1099038" cy="529457"/>
          </a:xfrm>
          <a:custGeom>
            <a:avLst/>
            <a:gdLst>
              <a:gd name="connsiteX0" fmla="*/ 0 w 1099038"/>
              <a:gd name="connsiteY0" fmla="*/ 0 h 529457"/>
              <a:gd name="connsiteX1" fmla="*/ 334108 w 1099038"/>
              <a:gd name="connsiteY1" fmla="*/ 448408 h 529457"/>
              <a:gd name="connsiteX2" fmla="*/ 1099038 w 1099038"/>
              <a:gd name="connsiteY2" fmla="*/ 527539 h 529457"/>
            </a:gdLst>
            <a:ahLst/>
            <a:cxnLst>
              <a:cxn ang="0">
                <a:pos x="connsiteX0" y="connsiteY0"/>
              </a:cxn>
              <a:cxn ang="0">
                <a:pos x="connsiteX1" y="connsiteY1"/>
              </a:cxn>
              <a:cxn ang="0">
                <a:pos x="connsiteX2" y="connsiteY2"/>
              </a:cxn>
            </a:cxnLst>
            <a:rect l="l" t="t" r="r" b="b"/>
            <a:pathLst>
              <a:path w="1099038" h="529457">
                <a:moveTo>
                  <a:pt x="0" y="0"/>
                </a:moveTo>
                <a:cubicBezTo>
                  <a:pt x="75467" y="180242"/>
                  <a:pt x="150935" y="360485"/>
                  <a:pt x="334108" y="448408"/>
                </a:cubicBezTo>
                <a:cubicBezTo>
                  <a:pt x="517281" y="536331"/>
                  <a:pt x="808159" y="531935"/>
                  <a:pt x="1099038" y="527539"/>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EB58BEC-6747-49F4-A10F-D47B85313BD3}"/>
              </a:ext>
            </a:extLst>
          </p:cNvPr>
          <p:cNvSpPr/>
          <p:nvPr/>
        </p:nvSpPr>
        <p:spPr>
          <a:xfrm flipV="1">
            <a:off x="6782531" y="4888955"/>
            <a:ext cx="1099038" cy="529457"/>
          </a:xfrm>
          <a:custGeom>
            <a:avLst/>
            <a:gdLst>
              <a:gd name="connsiteX0" fmla="*/ 0 w 1099038"/>
              <a:gd name="connsiteY0" fmla="*/ 0 h 529457"/>
              <a:gd name="connsiteX1" fmla="*/ 334108 w 1099038"/>
              <a:gd name="connsiteY1" fmla="*/ 448408 h 529457"/>
              <a:gd name="connsiteX2" fmla="*/ 1099038 w 1099038"/>
              <a:gd name="connsiteY2" fmla="*/ 527539 h 529457"/>
            </a:gdLst>
            <a:ahLst/>
            <a:cxnLst>
              <a:cxn ang="0">
                <a:pos x="connsiteX0" y="connsiteY0"/>
              </a:cxn>
              <a:cxn ang="0">
                <a:pos x="connsiteX1" y="connsiteY1"/>
              </a:cxn>
              <a:cxn ang="0">
                <a:pos x="connsiteX2" y="connsiteY2"/>
              </a:cxn>
            </a:cxnLst>
            <a:rect l="l" t="t" r="r" b="b"/>
            <a:pathLst>
              <a:path w="1099038" h="529457">
                <a:moveTo>
                  <a:pt x="0" y="0"/>
                </a:moveTo>
                <a:cubicBezTo>
                  <a:pt x="75467" y="180242"/>
                  <a:pt x="150935" y="360485"/>
                  <a:pt x="334108" y="448408"/>
                </a:cubicBezTo>
                <a:cubicBezTo>
                  <a:pt x="517281" y="536331"/>
                  <a:pt x="808159" y="531935"/>
                  <a:pt x="1099038" y="527539"/>
                </a:cubicBez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2DFDA0A-5503-4948-94F1-D5F50BBCBE32}"/>
              </a:ext>
            </a:extLst>
          </p:cNvPr>
          <p:cNvSpPr txBox="1"/>
          <p:nvPr/>
        </p:nvSpPr>
        <p:spPr>
          <a:xfrm>
            <a:off x="8111401" y="4520648"/>
            <a:ext cx="2888993" cy="369332"/>
          </a:xfrm>
          <a:prstGeom prst="rect">
            <a:avLst/>
          </a:prstGeom>
          <a:solidFill>
            <a:srgbClr val="FFFF00"/>
          </a:solidFill>
          <a:ln w="38100">
            <a:solidFill>
              <a:schemeClr val="tx1"/>
            </a:solidFill>
          </a:ln>
        </p:spPr>
        <p:txBody>
          <a:bodyPr wrap="square" rtlCol="0">
            <a:spAutoFit/>
          </a:bodyPr>
          <a:lstStyle/>
          <a:p>
            <a:r>
              <a:rPr lang="en-US" b="1" dirty="0"/>
              <a:t>Lecture 4: </a:t>
            </a:r>
            <a:r>
              <a:rPr lang="en-US" b="1" dirty="0" err="1"/>
              <a:t>FaRM</a:t>
            </a:r>
            <a:r>
              <a:rPr lang="en-US" b="1" dirty="0"/>
              <a:t> RDMA DHT</a:t>
            </a:r>
          </a:p>
        </p:txBody>
      </p:sp>
      <p:sp>
        <p:nvSpPr>
          <p:cNvPr id="19" name="TextBox 18">
            <a:extLst>
              <a:ext uri="{FF2B5EF4-FFF2-40B4-BE49-F238E27FC236}">
                <a16:creationId xmlns:a16="http://schemas.microsoft.com/office/drawing/2014/main" id="{8BBC69A3-236A-4E61-843E-FB6EA4FA20A6}"/>
              </a:ext>
            </a:extLst>
          </p:cNvPr>
          <p:cNvSpPr txBox="1"/>
          <p:nvPr/>
        </p:nvSpPr>
        <p:spPr>
          <a:xfrm>
            <a:off x="8813914" y="4998769"/>
            <a:ext cx="2888993" cy="369332"/>
          </a:xfrm>
          <a:prstGeom prst="rect">
            <a:avLst/>
          </a:prstGeom>
          <a:solidFill>
            <a:srgbClr val="FFFF00"/>
          </a:solidFill>
          <a:ln w="38100">
            <a:solidFill>
              <a:schemeClr val="tx1"/>
            </a:solidFill>
          </a:ln>
        </p:spPr>
        <p:txBody>
          <a:bodyPr wrap="square" rtlCol="0">
            <a:spAutoFit/>
          </a:bodyPr>
          <a:lstStyle/>
          <a:p>
            <a:r>
              <a:rPr lang="en-US" b="1" dirty="0"/>
              <a:t>Lecture 5: </a:t>
            </a:r>
            <a:r>
              <a:rPr lang="en-US" b="1" dirty="0" err="1"/>
              <a:t>HeRD</a:t>
            </a:r>
            <a:r>
              <a:rPr lang="en-US" b="1" dirty="0"/>
              <a:t> and FASST</a:t>
            </a:r>
          </a:p>
        </p:txBody>
      </p:sp>
      <p:sp>
        <p:nvSpPr>
          <p:cNvPr id="20" name="TextBox 19">
            <a:extLst>
              <a:ext uri="{FF2B5EF4-FFF2-40B4-BE49-F238E27FC236}">
                <a16:creationId xmlns:a16="http://schemas.microsoft.com/office/drawing/2014/main" id="{02D4A685-DF59-4CD3-9F51-79F3BEF7AA46}"/>
              </a:ext>
            </a:extLst>
          </p:cNvPr>
          <p:cNvSpPr txBox="1"/>
          <p:nvPr/>
        </p:nvSpPr>
        <p:spPr>
          <a:xfrm>
            <a:off x="707048" y="4439363"/>
            <a:ext cx="2338754" cy="369332"/>
          </a:xfrm>
          <a:prstGeom prst="rect">
            <a:avLst/>
          </a:prstGeom>
          <a:solidFill>
            <a:srgbClr val="FFFF00"/>
          </a:solidFill>
          <a:ln w="38100">
            <a:solidFill>
              <a:schemeClr val="tx1"/>
            </a:solidFill>
          </a:ln>
        </p:spPr>
        <p:txBody>
          <a:bodyPr wrap="square" rtlCol="0">
            <a:spAutoFit/>
          </a:bodyPr>
          <a:lstStyle/>
          <a:p>
            <a:pPr algn="ctr"/>
            <a:r>
              <a:rPr lang="en-US" b="1" dirty="0"/>
              <a:t>Lecture 2: DHTs</a:t>
            </a:r>
          </a:p>
        </p:txBody>
      </p:sp>
      <p:sp>
        <p:nvSpPr>
          <p:cNvPr id="21" name="TextBox 20">
            <a:extLst>
              <a:ext uri="{FF2B5EF4-FFF2-40B4-BE49-F238E27FC236}">
                <a16:creationId xmlns:a16="http://schemas.microsoft.com/office/drawing/2014/main" id="{2FB53719-FE25-490B-986D-91CBAD939F5D}"/>
              </a:ext>
            </a:extLst>
          </p:cNvPr>
          <p:cNvSpPr txBox="1"/>
          <p:nvPr/>
        </p:nvSpPr>
        <p:spPr>
          <a:xfrm>
            <a:off x="4320686" y="3321591"/>
            <a:ext cx="2338754" cy="646331"/>
          </a:xfrm>
          <a:prstGeom prst="rect">
            <a:avLst/>
          </a:prstGeom>
          <a:solidFill>
            <a:srgbClr val="FFFF00"/>
          </a:solidFill>
          <a:ln w="38100">
            <a:solidFill>
              <a:schemeClr val="tx1"/>
            </a:solidFill>
          </a:ln>
        </p:spPr>
        <p:txBody>
          <a:bodyPr wrap="square" rtlCol="0">
            <a:spAutoFit/>
          </a:bodyPr>
          <a:lstStyle/>
          <a:p>
            <a:pPr algn="ctr"/>
            <a:r>
              <a:rPr lang="en-US" b="1" dirty="0"/>
              <a:t>Lecture 3:</a:t>
            </a:r>
            <a:br>
              <a:rPr lang="en-US" b="1" dirty="0"/>
            </a:br>
            <a:r>
              <a:rPr lang="en-US" b="1" dirty="0"/>
              <a:t>Transactions on DHTs</a:t>
            </a:r>
          </a:p>
        </p:txBody>
      </p:sp>
      <p:sp>
        <p:nvSpPr>
          <p:cNvPr id="22" name="TextBox 21">
            <a:extLst>
              <a:ext uri="{FF2B5EF4-FFF2-40B4-BE49-F238E27FC236}">
                <a16:creationId xmlns:a16="http://schemas.microsoft.com/office/drawing/2014/main" id="{244B83E8-718C-4F82-90D2-EAF7E83E8455}"/>
              </a:ext>
            </a:extLst>
          </p:cNvPr>
          <p:cNvSpPr txBox="1"/>
          <p:nvPr/>
        </p:nvSpPr>
        <p:spPr>
          <a:xfrm>
            <a:off x="4443777" y="5518927"/>
            <a:ext cx="2338754" cy="369332"/>
          </a:xfrm>
          <a:prstGeom prst="rect">
            <a:avLst/>
          </a:prstGeom>
          <a:pattFill prst="dkVert">
            <a:fgClr>
              <a:srgbClr val="FFFF00"/>
            </a:fgClr>
            <a:bgClr>
              <a:schemeClr val="bg1"/>
            </a:bgClr>
          </a:pattFill>
          <a:ln w="38100">
            <a:solidFill>
              <a:schemeClr val="tx1"/>
            </a:solidFill>
          </a:ln>
        </p:spPr>
        <p:txBody>
          <a:bodyPr wrap="square" rtlCol="0">
            <a:spAutoFit/>
          </a:bodyPr>
          <a:lstStyle/>
          <a:p>
            <a:pPr algn="ctr"/>
            <a:r>
              <a:rPr lang="en-US" b="1" dirty="0"/>
              <a:t>(Old topic)  RDMA</a:t>
            </a:r>
          </a:p>
        </p:txBody>
      </p:sp>
      <p:pic>
        <p:nvPicPr>
          <p:cNvPr id="25" name="Picture 24">
            <a:extLst>
              <a:ext uri="{FF2B5EF4-FFF2-40B4-BE49-F238E27FC236}">
                <a16:creationId xmlns:a16="http://schemas.microsoft.com/office/drawing/2014/main" id="{0E769B14-64D8-4CEB-AB67-0C611AB682F2}"/>
              </a:ext>
            </a:extLst>
          </p:cNvPr>
          <p:cNvPicPr>
            <a:picLocks noChangeAspect="1"/>
          </p:cNvPicPr>
          <p:nvPr/>
        </p:nvPicPr>
        <p:blipFill>
          <a:blip r:embed="rId3"/>
          <a:stretch>
            <a:fillRect/>
          </a:stretch>
        </p:blipFill>
        <p:spPr>
          <a:xfrm>
            <a:off x="9001125" y="264189"/>
            <a:ext cx="2809875" cy="2371583"/>
          </a:xfrm>
          <a:prstGeom prst="rect">
            <a:avLst/>
          </a:prstGeom>
        </p:spPr>
      </p:pic>
    </p:spTree>
    <p:extLst>
      <p:ext uri="{BB962C8B-B14F-4D97-AF65-F5344CB8AC3E}">
        <p14:creationId xmlns:p14="http://schemas.microsoft.com/office/powerpoint/2010/main" val="336329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149B-AE22-4AE9-98BD-686766E9C727}"/>
              </a:ext>
            </a:extLst>
          </p:cNvPr>
          <p:cNvSpPr>
            <a:spLocks noGrp="1"/>
          </p:cNvSpPr>
          <p:nvPr>
            <p:ph type="title"/>
          </p:nvPr>
        </p:nvSpPr>
        <p:spPr/>
        <p:txBody>
          <a:bodyPr/>
          <a:lstStyle/>
          <a:p>
            <a:r>
              <a:rPr lang="en-US" dirty="0"/>
              <a:t>Today’s lecture looks at two CMU papers</a:t>
            </a:r>
          </a:p>
        </p:txBody>
      </p:sp>
      <p:sp>
        <p:nvSpPr>
          <p:cNvPr id="3" name="Content Placeholder 2">
            <a:extLst>
              <a:ext uri="{FF2B5EF4-FFF2-40B4-BE49-F238E27FC236}">
                <a16:creationId xmlns:a16="http://schemas.microsoft.com/office/drawing/2014/main" id="{4642381E-5BB7-4524-A0BF-2339E7F219B8}"/>
              </a:ext>
            </a:extLst>
          </p:cNvPr>
          <p:cNvSpPr>
            <a:spLocks noGrp="1"/>
          </p:cNvSpPr>
          <p:nvPr>
            <p:ph idx="1"/>
          </p:nvPr>
        </p:nvSpPr>
        <p:spPr/>
        <p:txBody>
          <a:bodyPr>
            <a:normAutofit fontScale="92500" lnSpcReduction="10000"/>
          </a:bodyPr>
          <a:lstStyle/>
          <a:p>
            <a:r>
              <a:rPr lang="en-US" dirty="0"/>
              <a:t>The CMU group built a DHT optimized for (</a:t>
            </a:r>
            <a:r>
              <a:rPr lang="en-US" dirty="0" err="1"/>
              <a:t>key,value</a:t>
            </a:r>
            <a:r>
              <a:rPr lang="en-US" dirty="0"/>
              <a:t>) pairs that fit into one cache line, hence 64 bytes in total size.</a:t>
            </a:r>
          </a:p>
          <a:p>
            <a:endParaRPr lang="en-US" dirty="0"/>
          </a:p>
          <a:p>
            <a:r>
              <a:rPr lang="en-US" dirty="0"/>
              <a:t>They claim that this is actually sufficient for almost all uses in practice.</a:t>
            </a:r>
          </a:p>
          <a:p>
            <a:endParaRPr lang="en-US" dirty="0"/>
          </a:p>
          <a:p>
            <a:r>
              <a:rPr lang="en-US" dirty="0"/>
              <a:t>They also aim for atomicity but not full transactional support.</a:t>
            </a:r>
          </a:p>
          <a:p>
            <a:endParaRPr lang="en-US" dirty="0"/>
          </a:p>
          <a:p>
            <a:r>
              <a:rPr lang="en-US" dirty="0"/>
              <a:t>In this model, they show that RDMA can actually perform far better than with </a:t>
            </a:r>
            <a:r>
              <a:rPr lang="en-US" dirty="0" err="1"/>
              <a:t>FaRM</a:t>
            </a:r>
            <a:r>
              <a:rPr lang="en-US" dirty="0"/>
              <a:t>, which is general purpose.</a:t>
            </a:r>
          </a:p>
        </p:txBody>
      </p:sp>
      <p:sp>
        <p:nvSpPr>
          <p:cNvPr id="4" name="Footer Placeholder 3">
            <a:extLst>
              <a:ext uri="{FF2B5EF4-FFF2-40B4-BE49-F238E27FC236}">
                <a16:creationId xmlns:a16="http://schemas.microsoft.com/office/drawing/2014/main" id="{22914398-E363-439F-AE0F-01EC869998F3}"/>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DA8E080F-C4F7-4487-91A6-2AE28145BA40}"/>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418039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DC2DE-9FA4-42FD-AC46-2B429AAD1228}"/>
              </a:ext>
            </a:extLst>
          </p:cNvPr>
          <p:cNvSpPr>
            <a:spLocks noGrp="1"/>
          </p:cNvSpPr>
          <p:nvPr>
            <p:ph type="title"/>
          </p:nvPr>
        </p:nvSpPr>
        <p:spPr/>
        <p:txBody>
          <a:bodyPr/>
          <a:lstStyle/>
          <a:p>
            <a:r>
              <a:rPr lang="en-US" dirty="0"/>
              <a:t>We’ll use the slides from their talks</a:t>
            </a:r>
          </a:p>
        </p:txBody>
      </p:sp>
      <p:sp>
        <p:nvSpPr>
          <p:cNvPr id="3" name="Content Placeholder 2">
            <a:extLst>
              <a:ext uri="{FF2B5EF4-FFF2-40B4-BE49-F238E27FC236}">
                <a16:creationId xmlns:a16="http://schemas.microsoft.com/office/drawing/2014/main" id="{B3622AFF-E5E1-4AE2-82D8-A31C89E4371D}"/>
              </a:ext>
            </a:extLst>
          </p:cNvPr>
          <p:cNvSpPr>
            <a:spLocks noGrp="1"/>
          </p:cNvSpPr>
          <p:nvPr>
            <p:ph idx="1"/>
          </p:nvPr>
        </p:nvSpPr>
        <p:spPr/>
        <p:txBody>
          <a:bodyPr/>
          <a:lstStyle/>
          <a:p>
            <a:r>
              <a:rPr lang="en-US" dirty="0"/>
              <a:t>Herd slide set:   </a:t>
            </a:r>
            <a:r>
              <a:rPr lang="en-US" dirty="0">
                <a:hlinkClick r:id="rId3"/>
              </a:rPr>
              <a:t>herd_slides.pdf</a:t>
            </a:r>
            <a:endParaRPr lang="en-US" dirty="0"/>
          </a:p>
          <a:p>
            <a:endParaRPr lang="en-US" dirty="0"/>
          </a:p>
          <a:p>
            <a:r>
              <a:rPr lang="en-US" dirty="0" err="1"/>
              <a:t>Fasst</a:t>
            </a:r>
            <a:r>
              <a:rPr lang="en-US" dirty="0"/>
              <a:t> slide set:   </a:t>
            </a:r>
            <a:r>
              <a:rPr lang="en-US" dirty="0">
                <a:hlinkClick r:id="rId4"/>
              </a:rPr>
              <a:t>fast_osdi_talk.pdf</a:t>
            </a:r>
            <a:endParaRPr lang="en-US" dirty="0"/>
          </a:p>
        </p:txBody>
      </p:sp>
      <p:sp>
        <p:nvSpPr>
          <p:cNvPr id="4" name="Footer Placeholder 3">
            <a:extLst>
              <a:ext uri="{FF2B5EF4-FFF2-40B4-BE49-F238E27FC236}">
                <a16:creationId xmlns:a16="http://schemas.microsoft.com/office/drawing/2014/main" id="{39DF0DC1-A35A-40CC-B5E6-2C11D43D7ED9}"/>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821B93EA-4A83-4D7A-BA90-DCC859CD3E08}"/>
              </a:ext>
            </a:extLst>
          </p:cNvPr>
          <p:cNvSpPr>
            <a:spLocks noGrp="1"/>
          </p:cNvSpPr>
          <p:nvPr>
            <p:ph type="sldNum" sz="quarter" idx="12"/>
          </p:nvPr>
        </p:nvSpPr>
        <p:spPr/>
        <p:txBody>
          <a:bodyPr/>
          <a:lstStyle/>
          <a:p>
            <a:fld id="{3C974458-8A97-4835-BF79-1FB6D7856C21}" type="slidenum">
              <a:rPr lang="en-US" smtClean="0"/>
              <a:t>4</a:t>
            </a:fld>
            <a:endParaRPr lang="en-US"/>
          </a:p>
        </p:txBody>
      </p:sp>
    </p:spTree>
    <p:extLst>
      <p:ext uri="{BB962C8B-B14F-4D97-AF65-F5344CB8AC3E}">
        <p14:creationId xmlns:p14="http://schemas.microsoft.com/office/powerpoint/2010/main" val="352198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F1E2-4E02-4489-95D0-3ADCE09A14AB}"/>
              </a:ext>
            </a:extLst>
          </p:cNvPr>
          <p:cNvSpPr>
            <a:spLocks noGrp="1"/>
          </p:cNvSpPr>
          <p:nvPr>
            <p:ph type="title"/>
          </p:nvPr>
        </p:nvSpPr>
        <p:spPr/>
        <p:txBody>
          <a:bodyPr/>
          <a:lstStyle/>
          <a:p>
            <a:r>
              <a:rPr lang="en-US" dirty="0"/>
              <a:t>Questions we can ask</a:t>
            </a:r>
          </a:p>
        </p:txBody>
      </p:sp>
      <p:sp>
        <p:nvSpPr>
          <p:cNvPr id="3" name="Content Placeholder 2">
            <a:extLst>
              <a:ext uri="{FF2B5EF4-FFF2-40B4-BE49-F238E27FC236}">
                <a16:creationId xmlns:a16="http://schemas.microsoft.com/office/drawing/2014/main" id="{2D4C2143-FBFD-41F2-820D-7EC05DC83AF8}"/>
              </a:ext>
            </a:extLst>
          </p:cNvPr>
          <p:cNvSpPr>
            <a:spLocks noGrp="1"/>
          </p:cNvSpPr>
          <p:nvPr>
            <p:ph idx="1"/>
          </p:nvPr>
        </p:nvSpPr>
        <p:spPr/>
        <p:txBody>
          <a:bodyPr/>
          <a:lstStyle/>
          <a:p>
            <a:r>
              <a:rPr lang="en-US" dirty="0"/>
              <a:t>CMU work suggests that RDMA with unreliable datagrams will scale better than RDMA with reliable datagrams.  Yet they tested at </a:t>
            </a:r>
            <a:r>
              <a:rPr lang="en-US" i="1" dirty="0"/>
              <a:t>small </a:t>
            </a:r>
            <a:r>
              <a:rPr lang="en-US" dirty="0"/>
              <a:t>scale.</a:t>
            </a:r>
          </a:p>
          <a:p>
            <a:r>
              <a:rPr lang="en-US" dirty="0"/>
              <a:t>Should we be ready to accept that this technique would work, at all, at genuinely large scale?</a:t>
            </a:r>
          </a:p>
          <a:p>
            <a:r>
              <a:rPr lang="en-US" dirty="0"/>
              <a:t>Recall that when doing DCQCN, Microsoft and Mellanox struggled: they needed to create a connection-oriented congestion notification mechanism, modify the switches and NICs, and ran into many resource conflict issues that they resolved for </a:t>
            </a:r>
            <a:r>
              <a:rPr lang="en-US" i="1" dirty="0"/>
              <a:t>connected </a:t>
            </a:r>
            <a:r>
              <a:rPr lang="en-US" dirty="0" err="1"/>
              <a:t>qpairs</a:t>
            </a:r>
            <a:r>
              <a:rPr lang="en-US" dirty="0"/>
              <a:t>.  </a:t>
            </a:r>
          </a:p>
        </p:txBody>
      </p:sp>
      <p:sp>
        <p:nvSpPr>
          <p:cNvPr id="4" name="Footer Placeholder 3">
            <a:extLst>
              <a:ext uri="{FF2B5EF4-FFF2-40B4-BE49-F238E27FC236}">
                <a16:creationId xmlns:a16="http://schemas.microsoft.com/office/drawing/2014/main" id="{C8ABA56B-847B-4371-97E6-9DA3A336D15A}"/>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F4A9D408-83B7-4FD6-A2C5-6522CC1A1C7B}"/>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405574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6A7A-B99C-4049-BF27-8C1A0D011787}"/>
              </a:ext>
            </a:extLst>
          </p:cNvPr>
          <p:cNvSpPr>
            <a:spLocks noGrp="1"/>
          </p:cNvSpPr>
          <p:nvPr>
            <p:ph type="title"/>
          </p:nvPr>
        </p:nvSpPr>
        <p:spPr/>
        <p:txBody>
          <a:bodyPr/>
          <a:lstStyle/>
          <a:p>
            <a:r>
              <a:rPr lang="en-US" dirty="0"/>
              <a:t>Questions we can ask</a:t>
            </a:r>
          </a:p>
        </p:txBody>
      </p:sp>
      <p:sp>
        <p:nvSpPr>
          <p:cNvPr id="3" name="Content Placeholder 2">
            <a:extLst>
              <a:ext uri="{FF2B5EF4-FFF2-40B4-BE49-F238E27FC236}">
                <a16:creationId xmlns:a16="http://schemas.microsoft.com/office/drawing/2014/main" id="{4F58B433-7D08-43C3-83AE-AE3CE4D84304}"/>
              </a:ext>
            </a:extLst>
          </p:cNvPr>
          <p:cNvSpPr>
            <a:spLocks noGrp="1"/>
          </p:cNvSpPr>
          <p:nvPr>
            <p:ph idx="1"/>
          </p:nvPr>
        </p:nvSpPr>
        <p:spPr/>
        <p:txBody>
          <a:bodyPr/>
          <a:lstStyle/>
          <a:p>
            <a:r>
              <a:rPr lang="en-US" dirty="0"/>
              <a:t>What could go wrong with unreliable datagrams?</a:t>
            </a:r>
          </a:p>
          <a:p>
            <a:pPr>
              <a:buFont typeface="Wingdings" panose="05000000000000000000" pitchFamily="2" charset="2"/>
              <a:buChar char="Ø"/>
            </a:pPr>
            <a:r>
              <a:rPr lang="en-US" dirty="0"/>
              <a:t>  Perhaps there are scenarios not seen in the Microsoft deployment that</a:t>
            </a:r>
            <a:br>
              <a:rPr lang="en-US" dirty="0"/>
            </a:br>
            <a:r>
              <a:rPr lang="en-US" dirty="0"/>
              <a:t>    could trigger high loss rates, hence high “failure” rates.</a:t>
            </a:r>
          </a:p>
          <a:p>
            <a:pPr>
              <a:buFont typeface="Wingdings" panose="05000000000000000000" pitchFamily="2" charset="2"/>
              <a:buChar char="Ø"/>
            </a:pPr>
            <a:r>
              <a:rPr lang="en-US" dirty="0"/>
              <a:t>  Even low rates of failure would cause senders to wait, then resend.</a:t>
            </a:r>
            <a:br>
              <a:rPr lang="en-US" dirty="0"/>
            </a:br>
            <a:r>
              <a:rPr lang="en-US" dirty="0"/>
              <a:t>    Performance would be dramatically lower!</a:t>
            </a:r>
          </a:p>
          <a:p>
            <a:pPr>
              <a:buFont typeface="Wingdings" panose="05000000000000000000" pitchFamily="2" charset="2"/>
              <a:buChar char="Ø"/>
            </a:pPr>
            <a:r>
              <a:rPr lang="en-US" dirty="0"/>
              <a:t>  In fact, the key to this use of UD is that at CMU, their experiments saw</a:t>
            </a:r>
            <a:br>
              <a:rPr lang="en-US" dirty="0"/>
            </a:br>
            <a:r>
              <a:rPr lang="en-US" dirty="0"/>
              <a:t>    </a:t>
            </a:r>
            <a:r>
              <a:rPr lang="en-US" b="1" u="sng" dirty="0"/>
              <a:t>zero</a:t>
            </a:r>
            <a:r>
              <a:rPr lang="en-US" dirty="0"/>
              <a:t> loss – not even a fractional loss rate.</a:t>
            </a:r>
          </a:p>
        </p:txBody>
      </p:sp>
      <p:sp>
        <p:nvSpPr>
          <p:cNvPr id="4" name="Footer Placeholder 3">
            <a:extLst>
              <a:ext uri="{FF2B5EF4-FFF2-40B4-BE49-F238E27FC236}">
                <a16:creationId xmlns:a16="http://schemas.microsoft.com/office/drawing/2014/main" id="{6F145440-73C8-45B0-95E3-C5AEBCDF908D}"/>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287EC9A3-5074-4C94-8D4C-EF1612F1E36A}"/>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161538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A5D1-A58A-4C36-BB38-6D9053F95085}"/>
              </a:ext>
            </a:extLst>
          </p:cNvPr>
          <p:cNvSpPr>
            <a:spLocks noGrp="1"/>
          </p:cNvSpPr>
          <p:nvPr>
            <p:ph type="title"/>
          </p:nvPr>
        </p:nvSpPr>
        <p:spPr/>
        <p:txBody>
          <a:bodyPr/>
          <a:lstStyle/>
          <a:p>
            <a:r>
              <a:rPr lang="en-US" dirty="0"/>
              <a:t>Questions we can ask</a:t>
            </a:r>
          </a:p>
        </p:txBody>
      </p:sp>
      <p:sp>
        <p:nvSpPr>
          <p:cNvPr id="3" name="Content Placeholder 2">
            <a:extLst>
              <a:ext uri="{FF2B5EF4-FFF2-40B4-BE49-F238E27FC236}">
                <a16:creationId xmlns:a16="http://schemas.microsoft.com/office/drawing/2014/main" id="{E19FFE28-4505-4C61-9640-24CDE162ADB8}"/>
              </a:ext>
            </a:extLst>
          </p:cNvPr>
          <p:cNvSpPr>
            <a:spLocks noGrp="1"/>
          </p:cNvSpPr>
          <p:nvPr>
            <p:ph idx="1"/>
          </p:nvPr>
        </p:nvSpPr>
        <p:spPr/>
        <p:txBody>
          <a:bodyPr/>
          <a:lstStyle/>
          <a:p>
            <a:r>
              <a:rPr lang="en-US" dirty="0"/>
              <a:t>Another dimension of concern runs the other way: could this use of UD somehow cause TCP/IP problems?</a:t>
            </a:r>
          </a:p>
          <a:p>
            <a:r>
              <a:rPr lang="en-US" dirty="0"/>
              <a:t>The key to router stability in datacenters is that TCP backs off when loss due to congestion arises.  With DCQCN, RDMA on </a:t>
            </a:r>
            <a:r>
              <a:rPr lang="en-US" dirty="0" err="1"/>
              <a:t>RoCE</a:t>
            </a:r>
            <a:r>
              <a:rPr lang="en-US" dirty="0"/>
              <a:t> also backs off</a:t>
            </a:r>
          </a:p>
          <a:p>
            <a:r>
              <a:rPr lang="en-US" dirty="0"/>
              <a:t>But this </a:t>
            </a:r>
            <a:r>
              <a:rPr lang="en-US" dirty="0" err="1"/>
              <a:t>backoff</a:t>
            </a:r>
            <a:r>
              <a:rPr lang="en-US" dirty="0"/>
              <a:t> would not occur for connectionless unreliable datagrams, hence the CMU system keeps sending at full rate even during congestion.</a:t>
            </a:r>
          </a:p>
          <a:p>
            <a:r>
              <a:rPr lang="en-US" dirty="0"/>
              <a:t>This could cause unfairness: it might penalize TCP while getting unfairly good performance for RDMA!</a:t>
            </a:r>
          </a:p>
        </p:txBody>
      </p:sp>
      <p:sp>
        <p:nvSpPr>
          <p:cNvPr id="4" name="Footer Placeholder 3">
            <a:extLst>
              <a:ext uri="{FF2B5EF4-FFF2-40B4-BE49-F238E27FC236}">
                <a16:creationId xmlns:a16="http://schemas.microsoft.com/office/drawing/2014/main" id="{B50B3F80-DD32-453D-B989-5440EECF7701}"/>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63D1AECA-0A33-4AF8-BF3F-E5C968A30037}"/>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156445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4283-7E18-40BB-92B3-0C290AB5A15C}"/>
              </a:ext>
            </a:extLst>
          </p:cNvPr>
          <p:cNvSpPr>
            <a:spLocks noGrp="1"/>
          </p:cNvSpPr>
          <p:nvPr>
            <p:ph type="title"/>
          </p:nvPr>
        </p:nvSpPr>
        <p:spPr/>
        <p:txBody>
          <a:bodyPr/>
          <a:lstStyle/>
          <a:p>
            <a:r>
              <a:rPr lang="en-US" dirty="0"/>
              <a:t>Questions we can ask</a:t>
            </a:r>
          </a:p>
        </p:txBody>
      </p:sp>
      <p:sp>
        <p:nvSpPr>
          <p:cNvPr id="3" name="Content Placeholder 2">
            <a:extLst>
              <a:ext uri="{FF2B5EF4-FFF2-40B4-BE49-F238E27FC236}">
                <a16:creationId xmlns:a16="http://schemas.microsoft.com/office/drawing/2014/main" id="{E05FFF87-8F80-4DD2-9E17-ABA053510327}"/>
              </a:ext>
            </a:extLst>
          </p:cNvPr>
          <p:cNvSpPr>
            <a:spLocks noGrp="1"/>
          </p:cNvSpPr>
          <p:nvPr>
            <p:ph idx="1"/>
          </p:nvPr>
        </p:nvSpPr>
        <p:spPr/>
        <p:txBody>
          <a:bodyPr/>
          <a:lstStyle/>
          <a:p>
            <a:r>
              <a:rPr lang="en-US" dirty="0"/>
              <a:t>The CMU work assumes that most (</a:t>
            </a:r>
            <a:r>
              <a:rPr lang="en-US" dirty="0" err="1"/>
              <a:t>key,value</a:t>
            </a:r>
            <a:r>
              <a:rPr lang="en-US" dirty="0"/>
              <a:t>) tuples can actually fit into a single cache line, which eliminates many complications seen in </a:t>
            </a:r>
            <a:r>
              <a:rPr lang="en-US" dirty="0" err="1"/>
              <a:t>FaRM</a:t>
            </a:r>
            <a:r>
              <a:rPr lang="en-US" dirty="0"/>
              <a:t>.</a:t>
            </a:r>
          </a:p>
          <a:p>
            <a:r>
              <a:rPr lang="en-US" dirty="0"/>
              <a:t>Is this assumption valid?</a:t>
            </a:r>
          </a:p>
          <a:p>
            <a:pPr>
              <a:buFont typeface="Wingdings" panose="05000000000000000000" pitchFamily="2" charset="2"/>
              <a:buChar char="Ø"/>
            </a:pPr>
            <a:r>
              <a:rPr lang="en-US" dirty="0"/>
              <a:t>  If we have large objects, we would need to store the data in place A,</a:t>
            </a:r>
            <a:br>
              <a:rPr lang="en-US" dirty="0"/>
            </a:br>
            <a:r>
              <a:rPr lang="en-US" dirty="0"/>
              <a:t>    then put a (key, URL) pair pointing to A into our DHT.</a:t>
            </a:r>
          </a:p>
          <a:p>
            <a:pPr>
              <a:buFont typeface="Wingdings" panose="05000000000000000000" pitchFamily="2" charset="2"/>
              <a:buChar char="Ø"/>
            </a:pPr>
            <a:r>
              <a:rPr lang="en-US" dirty="0"/>
              <a:t>  Access will become a two-step operation: fetch the (</a:t>
            </a:r>
            <a:r>
              <a:rPr lang="en-US" dirty="0" err="1"/>
              <a:t>key,value</a:t>
            </a:r>
            <a:r>
              <a:rPr lang="en-US" dirty="0"/>
              <a:t>) pair, then</a:t>
            </a:r>
            <a:br>
              <a:rPr lang="en-US" dirty="0"/>
            </a:br>
            <a:r>
              <a:rPr lang="en-US" dirty="0"/>
              <a:t>   go to A to access the data</a:t>
            </a:r>
          </a:p>
          <a:p>
            <a:pPr>
              <a:buFont typeface="Wingdings" panose="05000000000000000000" pitchFamily="2" charset="2"/>
              <a:buChar char="Ø"/>
            </a:pPr>
            <a:r>
              <a:rPr lang="en-US" dirty="0"/>
              <a:t>  Won’t this cause slowdown for applications storing larger values?</a:t>
            </a:r>
          </a:p>
        </p:txBody>
      </p:sp>
      <p:sp>
        <p:nvSpPr>
          <p:cNvPr id="4" name="Footer Placeholder 3">
            <a:extLst>
              <a:ext uri="{FF2B5EF4-FFF2-40B4-BE49-F238E27FC236}">
                <a16:creationId xmlns:a16="http://schemas.microsoft.com/office/drawing/2014/main" id="{9C3E088C-409B-4E83-A304-5DD60E6108FB}"/>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B686F17F-2BFC-4745-BD50-90C583AA0D7D}"/>
              </a:ext>
            </a:extLst>
          </p:cNvPr>
          <p:cNvSpPr>
            <a:spLocks noGrp="1"/>
          </p:cNvSpPr>
          <p:nvPr>
            <p:ph type="sldNum" sz="quarter" idx="12"/>
          </p:nvPr>
        </p:nvSpPr>
        <p:spPr/>
        <p:txBody>
          <a:bodyPr/>
          <a:lstStyle/>
          <a:p>
            <a:fld id="{3C974458-8A97-4835-BF79-1FB6D7856C21}" type="slidenum">
              <a:rPr lang="en-US" smtClean="0"/>
              <a:t>8</a:t>
            </a:fld>
            <a:endParaRPr lang="en-US"/>
          </a:p>
        </p:txBody>
      </p:sp>
    </p:spTree>
    <p:extLst>
      <p:ext uri="{BB962C8B-B14F-4D97-AF65-F5344CB8AC3E}">
        <p14:creationId xmlns:p14="http://schemas.microsoft.com/office/powerpoint/2010/main" val="379953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5471-8198-4CD1-88FE-1971FF960C13}"/>
              </a:ext>
            </a:extLst>
          </p:cNvPr>
          <p:cNvSpPr>
            <a:spLocks noGrp="1"/>
          </p:cNvSpPr>
          <p:nvPr>
            <p:ph type="title"/>
          </p:nvPr>
        </p:nvSpPr>
        <p:spPr/>
        <p:txBody>
          <a:bodyPr/>
          <a:lstStyle/>
          <a:p>
            <a:r>
              <a:rPr lang="en-US" dirty="0"/>
              <a:t>Questions we can ask</a:t>
            </a:r>
          </a:p>
        </p:txBody>
      </p:sp>
      <p:sp>
        <p:nvSpPr>
          <p:cNvPr id="3" name="Content Placeholder 2">
            <a:extLst>
              <a:ext uri="{FF2B5EF4-FFF2-40B4-BE49-F238E27FC236}">
                <a16:creationId xmlns:a16="http://schemas.microsoft.com/office/drawing/2014/main" id="{90335A4C-B816-450D-B17F-2377EDE65E11}"/>
              </a:ext>
            </a:extLst>
          </p:cNvPr>
          <p:cNvSpPr>
            <a:spLocks noGrp="1"/>
          </p:cNvSpPr>
          <p:nvPr>
            <p:ph idx="1"/>
          </p:nvPr>
        </p:nvSpPr>
        <p:spPr/>
        <p:txBody>
          <a:bodyPr/>
          <a:lstStyle/>
          <a:p>
            <a:r>
              <a:rPr lang="en-US" dirty="0"/>
              <a:t>CMU work sends the “request” itself to the target machine, while </a:t>
            </a:r>
            <a:r>
              <a:rPr lang="en-US" dirty="0" err="1"/>
              <a:t>FaRM</a:t>
            </a:r>
            <a:r>
              <a:rPr lang="en-US" dirty="0"/>
              <a:t> allows the application to hold the request logic on the client system.</a:t>
            </a:r>
          </a:p>
          <a:p>
            <a:r>
              <a:rPr lang="en-US" dirty="0"/>
              <a:t>Thus with Herd and </a:t>
            </a:r>
            <a:r>
              <a:rPr lang="en-US" dirty="0" err="1"/>
              <a:t>FaSST</a:t>
            </a:r>
            <a:r>
              <a:rPr lang="en-US" dirty="0"/>
              <a:t>, the caller sends arguments, but the request executes on the target system, then the reply comes back.</a:t>
            </a:r>
          </a:p>
          <a:p>
            <a:r>
              <a:rPr lang="en-US" dirty="0"/>
              <a:t>This seems preferable to what </a:t>
            </a:r>
            <a:r>
              <a:rPr lang="en-US" dirty="0" err="1"/>
              <a:t>FaRM</a:t>
            </a:r>
            <a:r>
              <a:rPr lang="en-US" dirty="0"/>
              <a:t> does, but presumes that the entire operation will “fit” into that one request.</a:t>
            </a:r>
          </a:p>
          <a:p>
            <a:pPr>
              <a:buFont typeface="Wingdings" panose="05000000000000000000" pitchFamily="2" charset="2"/>
              <a:buChar char="Ø"/>
            </a:pPr>
            <a:r>
              <a:rPr lang="en-US" dirty="0"/>
              <a:t>  Can we study DHT-based applications to learn whether this is valid?</a:t>
            </a:r>
          </a:p>
          <a:p>
            <a:pPr>
              <a:buFont typeface="Wingdings" panose="05000000000000000000" pitchFamily="2" charset="2"/>
              <a:buChar char="Ø"/>
            </a:pPr>
            <a:r>
              <a:rPr lang="en-US" dirty="0"/>
              <a:t>  Surprisingly little is really known about large-scale DHT applications!</a:t>
            </a:r>
          </a:p>
        </p:txBody>
      </p:sp>
      <p:sp>
        <p:nvSpPr>
          <p:cNvPr id="4" name="Footer Placeholder 3">
            <a:extLst>
              <a:ext uri="{FF2B5EF4-FFF2-40B4-BE49-F238E27FC236}">
                <a16:creationId xmlns:a16="http://schemas.microsoft.com/office/drawing/2014/main" id="{5C067354-CFE5-4347-8F01-C437C7AA2832}"/>
              </a:ext>
            </a:extLst>
          </p:cNvPr>
          <p:cNvSpPr>
            <a:spLocks noGrp="1"/>
          </p:cNvSpPr>
          <p:nvPr>
            <p:ph type="ftr" sz="quarter" idx="11"/>
          </p:nvPr>
        </p:nvSpPr>
        <p:spPr/>
        <p:txBody>
          <a:bodyPr/>
          <a:lstStyle/>
          <a:p>
            <a:r>
              <a:rPr lang="en-US"/>
              <a:t>http://www.cs.cornell.edu/courses/cs5412/2018sp</a:t>
            </a:r>
          </a:p>
        </p:txBody>
      </p:sp>
      <p:sp>
        <p:nvSpPr>
          <p:cNvPr id="5" name="Slide Number Placeholder 4">
            <a:extLst>
              <a:ext uri="{FF2B5EF4-FFF2-40B4-BE49-F238E27FC236}">
                <a16:creationId xmlns:a16="http://schemas.microsoft.com/office/drawing/2014/main" id="{E218DCCD-7A97-44B0-9EC3-1B31C648D128}"/>
              </a:ext>
            </a:extLst>
          </p:cNvPr>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2146044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3987</TotalTime>
  <Words>1452</Words>
  <Application>Microsoft Office PowerPoint</Application>
  <PresentationFormat>Widescreen</PresentationFormat>
  <Paragraphs>123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Tw Cen MT</vt:lpstr>
      <vt:lpstr>Tw Cen MT Condensed</vt:lpstr>
      <vt:lpstr>Wingdings</vt:lpstr>
      <vt:lpstr>Wingdings 3</vt:lpstr>
      <vt:lpstr>Integral</vt:lpstr>
      <vt:lpstr>CMU HERD and FASST REFINEMENTS ON THE FaRM MODEL</vt:lpstr>
      <vt:lpstr>A 5-lecture Roadmap!</vt:lpstr>
      <vt:lpstr>Today’s lecture looks at two CMU papers</vt:lpstr>
      <vt:lpstr>We’ll use the slides from their talks</vt:lpstr>
      <vt:lpstr>Questions we can ask</vt:lpstr>
      <vt:lpstr>Questions we can ask</vt:lpstr>
      <vt:lpstr>Questions we can ask</vt:lpstr>
      <vt:lpstr>Questions we can ask</vt:lpstr>
      <vt:lpstr>Questions we can ask</vt:lpstr>
      <vt:lpstr>Questions we can ask</vt:lpstr>
      <vt:lpstr>Bottom 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215</cp:revision>
  <dcterms:created xsi:type="dcterms:W3CDTF">2017-12-19T18:11:25Z</dcterms:created>
  <dcterms:modified xsi:type="dcterms:W3CDTF">2018-03-13T17:46:55Z</dcterms:modified>
</cp:coreProperties>
</file>