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41" r:id="rId3"/>
    <p:sldId id="319" r:id="rId4"/>
    <p:sldId id="318" r:id="rId5"/>
    <p:sldId id="259" r:id="rId6"/>
    <p:sldId id="257"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8" r:id="rId59"/>
    <p:sldId id="339" r:id="rId60"/>
    <p:sldId id="340" r:id="rId61"/>
    <p:sldId id="336" r:id="rId62"/>
    <p:sldId id="337"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41"/>
            <p14:sldId id="319"/>
            <p14:sldId id="318"/>
            <p14:sldId id="259"/>
            <p14:sldId id="257"/>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21"/>
            <p14:sldId id="322"/>
            <p14:sldId id="323"/>
            <p14:sldId id="324"/>
            <p14:sldId id="325"/>
            <p14:sldId id="326"/>
            <p14:sldId id="327"/>
            <p14:sldId id="328"/>
            <p14:sldId id="329"/>
            <p14:sldId id="330"/>
            <p14:sldId id="331"/>
            <p14:sldId id="332"/>
            <p14:sldId id="333"/>
            <p14:sldId id="334"/>
            <p14:sldId id="335"/>
            <p14:sldId id="338"/>
            <p14:sldId id="339"/>
            <p14:sldId id="340"/>
            <p14:sldId id="336"/>
            <p14:sldId id="3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1CADE4"/>
    <a:srgbClr val="99CCFF"/>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019514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ring is conceptual.  It is just a way of making a picture of the DHT machines and key-value pairs, like the round-robin buffers we used last week in NUMA and RDMA settings.  In practice these are just integers and we think of it as a circular space.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258486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297938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253986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1388221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33333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132098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528088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log factor is because this is how much replication occurs.  If every object is replicated log(N) times, then if every node has on average K copies, we get log(N)*K objects per node.</a:t>
            </a:r>
          </a:p>
          <a:p>
            <a:r>
              <a:rPr lang="en-US" dirty="0"/>
              <a:t/>
            </a:r>
            <a:br>
              <a:rPr lang="en-US" dirty="0"/>
            </a:br>
            <a:r>
              <a:rPr lang="en-US" dirty="0" smtClean="0"/>
              <a:t>The log(N) is based on some sort of computation that suggests that you probably won’t lose things entirely with this many replicas.</a:t>
            </a:r>
          </a:p>
          <a:p>
            <a:r>
              <a:rPr lang="en-US" dirty="0"/>
              <a:t/>
            </a:r>
            <a:br>
              <a:rPr lang="en-US" dirty="0"/>
            </a:br>
            <a:r>
              <a:rPr lang="en-US" dirty="0" smtClean="0"/>
              <a:t>But keep in mind that log(1,000,000) is a big number (something like 20?).  So we are making perhaps 20 copies of every key-value pair we store, in these WAN DHTs.  </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144447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2666614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95088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is a bit like what we did with Derecho.  Basically, we already have some feeling for the “role” of DHT’s in the edge, from way back in Lectures 1 and 2.  We also touched on transactions.</a:t>
            </a:r>
          </a:p>
          <a:p>
            <a:r>
              <a:rPr lang="en-US" dirty="0"/>
              <a:t/>
            </a:r>
            <a:br>
              <a:rPr lang="en-US" dirty="0"/>
            </a:br>
            <a:r>
              <a:rPr lang="en-US" dirty="0" smtClean="0"/>
              <a:t>But  on Tuesday, we looked more closely at the transaction model, and today we’ll do a deep dive on the DHT topic.  Then we’ll pull these concepts together and look at SQL on DHTs.  As you may know, that hasn’t worked well (the NoSQL movement…).  But </a:t>
            </a:r>
            <a:r>
              <a:rPr lang="en-US" dirty="0" err="1" smtClean="0"/>
              <a:t>FaRM</a:t>
            </a:r>
            <a:r>
              <a:rPr lang="en-US" dirty="0" smtClean="0"/>
              <a:t> uses RDMA to get a big performance boost for SQL on DHTs, and </a:t>
            </a:r>
            <a:r>
              <a:rPr lang="en-US" dirty="0" err="1" smtClean="0"/>
              <a:t>HeRD</a:t>
            </a:r>
            <a:r>
              <a:rPr lang="en-US" dirty="0" smtClean="0"/>
              <a:t> and FASST get even higher speed.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2950232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2616918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was one of the first and also one of the best, because you can easily do “objects near me” searches in 2 or 3 dimensions, like for aircraft or cars that need to know their surroundings.  Many other DHTs can’t do such searches.  We call them range queries.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2126213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splits whenever you add a node.  The node finds the cell it belongs in, but then the cell splits on the X or Y axis (X in this case).  So here, node 2 was added and we split the (</a:t>
            </a:r>
            <a:r>
              <a:rPr lang="en-US" dirty="0" err="1" smtClean="0"/>
              <a:t>k,v</a:t>
            </a:r>
            <a:r>
              <a:rPr lang="en-US" dirty="0" smtClean="0"/>
              <a:t>) pairs that were in node 1 so now they are either in node 1 or in node 2.</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4126679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220472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760684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301030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log(N) replication we mentioned would actually be the neighbors of the primary node, walking far enough out (like immediate neighbors, or distance 2 neighbors) to include “at least” log(N) of them in total, for fault-tolerance.</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57664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CAN you route to a (</a:t>
            </a:r>
            <a:r>
              <a:rPr lang="en-US" dirty="0" err="1" smtClean="0"/>
              <a:t>k,v</a:t>
            </a:r>
            <a:r>
              <a:rPr lang="en-US" dirty="0" smtClean="0"/>
              <a:t>) pair by just walking through the neighbors so that you get closer to the target on each hop.  </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1748910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F793F-37D8-4F4E-BCEA-B2150165EC3F}" type="slidenum">
              <a:rPr lang="en-US"/>
              <a:pPr/>
              <a:t>28</a:t>
            </a:fld>
            <a:endParaRPr lang="en-US"/>
          </a:p>
        </p:txBody>
      </p:sp>
      <p:sp>
        <p:nvSpPr>
          <p:cNvPr id="1070082" name="Rectangle 2"/>
          <p:cNvSpPr>
            <a:spLocks noGrp="1" noRot="1" noChangeAspect="1" noChangeArrowheads="1" noTextEdit="1"/>
          </p:cNvSpPr>
          <p:nvPr>
            <p:ph type="sldImg"/>
          </p:nvPr>
        </p:nvSpPr>
        <p:spPr bwMode="auto">
          <a:xfrm>
            <a:off x="458788" y="720725"/>
            <a:ext cx="6399212" cy="3600450"/>
          </a:xfrm>
          <a:prstGeom prst="rect">
            <a:avLst/>
          </a:prstGeom>
          <a:solidFill>
            <a:srgbClr val="FFFFFF"/>
          </a:solidFill>
          <a:ln>
            <a:solidFill>
              <a:srgbClr val="000000"/>
            </a:solidFill>
            <a:miter lim="800000"/>
            <a:headEnd/>
            <a:tailEnd/>
          </a:ln>
        </p:spPr>
      </p:sp>
      <p:sp>
        <p:nvSpPr>
          <p:cNvPr id="1070083" name="Rectangle 3"/>
          <p:cNvSpPr>
            <a:spLocks noGrp="1" noChangeArrowheads="1"/>
          </p:cNvSpPr>
          <p:nvPr>
            <p:ph type="body" idx="1"/>
          </p:nvPr>
        </p:nvSpPr>
        <p:spPr bwMode="auto">
          <a:xfrm>
            <a:off x="974726" y="4560889"/>
            <a:ext cx="5365750" cy="4319587"/>
          </a:xfrm>
          <a:prstGeom prst="rect">
            <a:avLst/>
          </a:prstGeom>
          <a:solidFill>
            <a:srgbClr val="FFFFFF"/>
          </a:solidFill>
          <a:ln>
            <a:solidFill>
              <a:srgbClr val="000000"/>
            </a:solidFill>
            <a:miter lim="800000"/>
            <a:headEnd/>
            <a:tailEnd/>
          </a:ln>
        </p:spPr>
        <p:txBody>
          <a:bodyPr lIns="96653" tIns="48326" rIns="96653" bIns="48326"/>
          <a:lstStyle/>
          <a:p>
            <a:r>
              <a:rPr lang="en-US" dirty="0" smtClean="0"/>
              <a:t>Chord is the next in the list of famous WAN DHTs.  It was done at MIT.  The paper has something like 30,000 citations!!!  </a:t>
            </a:r>
          </a:p>
          <a:p>
            <a:r>
              <a:rPr lang="en-US" dirty="0"/>
              <a:t/>
            </a:r>
            <a:br>
              <a:rPr lang="en-US" dirty="0"/>
            </a:br>
            <a:r>
              <a:rPr lang="en-US" dirty="0" smtClean="0"/>
              <a:t>Chord uses a ring, and it doesn’t have CAN’s range-search ability.  Everything is hashed (keys and also machine node-ids).  In this image the node id’s are in the boxes and the keys are just shown as K70 or something.  Values aren’t shown, but they are next to the keys.</a:t>
            </a:r>
            <a:endParaRPr lang="en-US" dirty="0"/>
          </a:p>
        </p:txBody>
      </p:sp>
    </p:spTree>
    <p:extLst>
      <p:ext uri="{BB962C8B-B14F-4D97-AF65-F5344CB8AC3E}">
        <p14:creationId xmlns:p14="http://schemas.microsoft.com/office/powerpoint/2010/main" val="15953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walk around the edge of Chord to find your target but on average would jump through N/2 nodes.  That would be very slow.</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415882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4003316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17070-0B52-4EF7-A244-65EF41BBC7A3}" type="slidenum">
              <a:rPr lang="en-US"/>
              <a:pPr/>
              <a:t>30</a:t>
            </a:fld>
            <a:endParaRPr lang="en-US"/>
          </a:p>
        </p:txBody>
      </p:sp>
      <p:sp>
        <p:nvSpPr>
          <p:cNvPr id="1073154" name="Rectangle 2"/>
          <p:cNvSpPr>
            <a:spLocks noGrp="1" noRot="1" noChangeAspect="1" noChangeArrowheads="1" noTextEdit="1"/>
          </p:cNvSpPr>
          <p:nvPr>
            <p:ph type="sldImg"/>
          </p:nvPr>
        </p:nvSpPr>
        <p:spPr bwMode="auto">
          <a:xfrm>
            <a:off x="458788" y="720725"/>
            <a:ext cx="6399212" cy="3600450"/>
          </a:xfrm>
          <a:prstGeom prst="rect">
            <a:avLst/>
          </a:prstGeom>
          <a:solidFill>
            <a:srgbClr val="FFFFFF"/>
          </a:solidFill>
          <a:ln>
            <a:solidFill>
              <a:srgbClr val="000000"/>
            </a:solidFill>
            <a:miter lim="800000"/>
            <a:headEnd/>
            <a:tailEnd/>
          </a:ln>
        </p:spPr>
      </p:sp>
      <p:sp>
        <p:nvSpPr>
          <p:cNvPr id="1073155" name="Rectangle 3"/>
          <p:cNvSpPr>
            <a:spLocks noGrp="1" noChangeArrowheads="1"/>
          </p:cNvSpPr>
          <p:nvPr>
            <p:ph type="body" idx="1"/>
          </p:nvPr>
        </p:nvSpPr>
        <p:spPr bwMode="auto">
          <a:xfrm>
            <a:off x="974726" y="4560889"/>
            <a:ext cx="5365750" cy="4319587"/>
          </a:xfrm>
          <a:prstGeom prst="rect">
            <a:avLst/>
          </a:prstGeom>
          <a:solidFill>
            <a:srgbClr val="FFFFFF"/>
          </a:solidFill>
          <a:ln>
            <a:solidFill>
              <a:srgbClr val="000000"/>
            </a:solidFill>
            <a:miter lim="800000"/>
            <a:headEnd/>
            <a:tailEnd/>
          </a:ln>
        </p:spPr>
        <p:txBody>
          <a:bodyPr lIns="96653" tIns="48326" rIns="96653" bIns="48326"/>
          <a:lstStyle/>
          <a:p>
            <a:r>
              <a:rPr lang="en-US"/>
              <a:t>All r successors have to fail before we have a problem.</a:t>
            </a:r>
          </a:p>
          <a:p>
            <a:r>
              <a:rPr lang="en-US"/>
              <a:t>List ensures we find actual current successor.</a:t>
            </a:r>
          </a:p>
        </p:txBody>
      </p:sp>
    </p:spTree>
    <p:extLst>
      <p:ext uri="{BB962C8B-B14F-4D97-AF65-F5344CB8AC3E}">
        <p14:creationId xmlns:p14="http://schemas.microsoft.com/office/powerpoint/2010/main" val="1485636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811F1-2E70-4A96-8FA8-02E593DC4583}" type="slidenum">
              <a:rPr lang="en-US"/>
              <a:pPr/>
              <a:t>31</a:t>
            </a:fld>
            <a:endParaRPr lang="en-US"/>
          </a:p>
        </p:txBody>
      </p:sp>
      <p:sp>
        <p:nvSpPr>
          <p:cNvPr id="1075202" name="Rectangle 2"/>
          <p:cNvSpPr>
            <a:spLocks noGrp="1" noRot="1" noChangeAspect="1" noChangeArrowheads="1" noTextEdit="1"/>
          </p:cNvSpPr>
          <p:nvPr>
            <p:ph type="sldImg"/>
          </p:nvPr>
        </p:nvSpPr>
        <p:spPr bwMode="auto">
          <a:xfrm>
            <a:off x="458788" y="720725"/>
            <a:ext cx="6399212" cy="3600450"/>
          </a:xfrm>
          <a:prstGeom prst="rect">
            <a:avLst/>
          </a:prstGeom>
          <a:solidFill>
            <a:srgbClr val="FFFFFF"/>
          </a:solidFill>
          <a:ln>
            <a:solidFill>
              <a:srgbClr val="000000"/>
            </a:solidFill>
            <a:miter lim="800000"/>
            <a:headEnd/>
            <a:tailEnd/>
          </a:ln>
        </p:spPr>
      </p:sp>
      <p:sp>
        <p:nvSpPr>
          <p:cNvPr id="1075203" name="Rectangle 3"/>
          <p:cNvSpPr>
            <a:spLocks noGrp="1" noChangeArrowheads="1"/>
          </p:cNvSpPr>
          <p:nvPr>
            <p:ph type="body" idx="1"/>
          </p:nvPr>
        </p:nvSpPr>
        <p:spPr bwMode="auto">
          <a:xfrm>
            <a:off x="974726" y="4560889"/>
            <a:ext cx="5365750" cy="4319587"/>
          </a:xfrm>
          <a:prstGeom prst="rect">
            <a:avLst/>
          </a:prstGeom>
          <a:solidFill>
            <a:srgbClr val="FFFFFF"/>
          </a:solidFill>
          <a:ln>
            <a:solidFill>
              <a:srgbClr val="000000"/>
            </a:solidFill>
            <a:miter lim="800000"/>
            <a:headEnd/>
            <a:tailEnd/>
          </a:ln>
        </p:spPr>
        <p:txBody>
          <a:bodyPr lIns="96653" tIns="48326" rIns="96653" bIns="48326"/>
          <a:lstStyle/>
          <a:p>
            <a:r>
              <a:rPr lang="en-US" dirty="0" smtClean="0"/>
              <a:t>With log(N) finger pointers per node, you can jump “as close as possible” on each hop.  Much like binary search.  And in fact with log(N) finger pointers, you can always find your target object with log(N) hops!</a:t>
            </a:r>
            <a:endParaRPr lang="en-US" dirty="0"/>
          </a:p>
        </p:txBody>
      </p:sp>
    </p:spTree>
    <p:extLst>
      <p:ext uri="{BB962C8B-B14F-4D97-AF65-F5344CB8AC3E}">
        <p14:creationId xmlns:p14="http://schemas.microsoft.com/office/powerpoint/2010/main" val="2212227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516F1-FEB1-4FA0-8AA9-4C2C57DEC216}" type="slidenum">
              <a:rPr lang="en-US"/>
              <a:pPr/>
              <a:t>32</a:t>
            </a:fld>
            <a:endParaRPr lang="en-US"/>
          </a:p>
        </p:txBody>
      </p:sp>
      <p:sp>
        <p:nvSpPr>
          <p:cNvPr id="1077250" name="Rectangle 2"/>
          <p:cNvSpPr>
            <a:spLocks noGrp="1" noRot="1" noChangeAspect="1" noChangeArrowheads="1" noTextEdit="1"/>
          </p:cNvSpPr>
          <p:nvPr>
            <p:ph type="sldImg"/>
          </p:nvPr>
        </p:nvSpPr>
        <p:spPr bwMode="auto">
          <a:xfrm>
            <a:off x="458788" y="720725"/>
            <a:ext cx="6399212" cy="3600450"/>
          </a:xfrm>
          <a:prstGeom prst="rect">
            <a:avLst/>
          </a:prstGeom>
          <a:solidFill>
            <a:srgbClr val="FFFFFF"/>
          </a:solidFill>
          <a:ln>
            <a:solidFill>
              <a:srgbClr val="000000"/>
            </a:solidFill>
            <a:miter lim="800000"/>
            <a:headEnd/>
            <a:tailEnd/>
          </a:ln>
        </p:spPr>
      </p:sp>
      <p:sp>
        <p:nvSpPr>
          <p:cNvPr id="1077251" name="Rectangle 3"/>
          <p:cNvSpPr>
            <a:spLocks noGrp="1" noChangeArrowheads="1"/>
          </p:cNvSpPr>
          <p:nvPr>
            <p:ph type="body" idx="1"/>
          </p:nvPr>
        </p:nvSpPr>
        <p:spPr bwMode="auto">
          <a:xfrm>
            <a:off x="974726" y="4560889"/>
            <a:ext cx="5365750" cy="4319587"/>
          </a:xfrm>
          <a:prstGeom prst="rect">
            <a:avLst/>
          </a:prstGeom>
          <a:solidFill>
            <a:srgbClr val="FFFFFF"/>
          </a:solidFill>
          <a:ln>
            <a:solidFill>
              <a:srgbClr val="000000"/>
            </a:solidFill>
            <a:miter lim="800000"/>
            <a:headEnd/>
            <a:tailEnd/>
          </a:ln>
        </p:spPr>
        <p:txBody>
          <a:bodyPr lIns="96653" tIns="48326" rIns="96653" bIns="48326"/>
          <a:lstStyle/>
          <a:p>
            <a:r>
              <a:rPr lang="en-US" dirty="0" smtClean="0"/>
              <a:t>So here we see N32 do a lookup of K19.  We hop as close as we can (but still “not beyond”) K19, which leads us halfway across the Chord ring.  Now the next hop again is as close as feasible (but not beyond).  It can’t need to go halfway, and in this case went just maybe 1/8</a:t>
            </a:r>
            <a:r>
              <a:rPr lang="en-US" baseline="30000" dirty="0" smtClean="0"/>
              <a:t>th</a:t>
            </a:r>
            <a:r>
              <a:rPr lang="en-US" dirty="0" smtClean="0"/>
              <a:t>.  This is how they prove that at worst log(N) hops are needed.  On average it is something smaller, like log(N)/3, but that constant isn’t normally discussed and anyhow, makes things better…</a:t>
            </a:r>
            <a:endParaRPr lang="en-US" dirty="0"/>
          </a:p>
        </p:txBody>
      </p:sp>
    </p:spTree>
    <p:extLst>
      <p:ext uri="{BB962C8B-B14F-4D97-AF65-F5344CB8AC3E}">
        <p14:creationId xmlns:p14="http://schemas.microsoft.com/office/powerpoint/2010/main" val="3585850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replicate everything for fault-tolerance.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3725253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there is a messy node-insert algorithm, and node delete algorithm.</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2225279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3415451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804402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4050346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comment on this summary: churn is quite costly for Chord.  Each node that joins or leaves triggers a wave of transfers of (</a:t>
            </a:r>
            <a:r>
              <a:rPr lang="en-US" dirty="0" err="1" smtClean="0"/>
              <a:t>k,v</a:t>
            </a:r>
            <a:r>
              <a:rPr lang="en-US" dirty="0" smtClean="0"/>
              <a:t>) pairs.  Studies have shown that Chord can easily be continuously busy trying to stabilize itself!</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481305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Chord also ends up in a really messed up state if the network has a brief partitioning fault.  The problem is that the finger repair and ring repair thing kicks in but needs about 90-120 seconds to finish.  But a transient partition might be gone after 20 or 30 seconds.  So the ring will be partway through splitting into two rings.</a:t>
            </a:r>
          </a:p>
          <a:p>
            <a:endParaRPr lang="en-US" dirty="0"/>
          </a:p>
          <a:p>
            <a:r>
              <a:rPr lang="en-US" dirty="0" smtClean="0"/>
              <a:t>The odd thing is that Chord can repair itself in other situations, but NOT in this one.  With this particular problem, Chord never recovers.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226408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hash table is just an in-memory lookup structure that takes O(1) time to find items or to do inserts.  There is a whole literature on the best ways to deal with collisions.</a:t>
            </a:r>
          </a:p>
          <a:p>
            <a:endParaRPr lang="en-US" dirty="0"/>
          </a:p>
          <a:p>
            <a:r>
              <a:rPr lang="en-US" dirty="0" smtClean="0"/>
              <a:t>A DHT takes this same concept one step further: in a first step, we use some form of key-based lookup to find the machine(s) that own a particular key.  Then the O(1) search occurs inside one of those machines, or an update would revise their states as a group.  </a:t>
            </a:r>
          </a:p>
          <a:p>
            <a:endParaRPr lang="en-US" dirty="0"/>
          </a:p>
          <a:p>
            <a:r>
              <a:rPr lang="en-US" dirty="0" smtClean="0"/>
              <a:t>The network jump step might not be O(1).  For several DHTs we will examine, it actually is O(log(n)), where n is the size of the DHT group.  That can be a lot of hops around the Internet!  So a criticism of the DHT model is that if it isn’t O(1), it isn’t so valuable or interesting after all.</a:t>
            </a:r>
          </a:p>
          <a:p>
            <a:endParaRPr lang="en-US" dirty="0"/>
          </a:p>
          <a:p>
            <a:r>
              <a:rPr lang="en-US" dirty="0" smtClean="0"/>
              <a:t>But a DHT inside a single data center can definitely have O(1) lookups.  So we see lots of cloud computing systems that offer DHT storage options.  The DHT lives completely inside a single cloud data center, and if the company has many data centers, it offers one DHT per data center plus some mechanism to copy stuff from place to place.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63367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sense Chord has multiple stable states… some of which break the ring invariant!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2801218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it doesn’t happen in practice – you need just the right conditions to see 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048118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Ultra-long paths are another big issue for Chord.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4006002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Kelips</a:t>
            </a:r>
            <a:r>
              <a:rPr lang="en-US" dirty="0" smtClean="0"/>
              <a:t> is best because (1) it uses gossip and is much simpler for things like self-repair.  (2) it doesn’t have a data structure, really, just some bins.</a:t>
            </a:r>
          </a:p>
          <a:p>
            <a:endParaRPr lang="en-US" dirty="0"/>
          </a:p>
          <a:p>
            <a:r>
              <a:rPr lang="en-US" dirty="0" smtClean="0"/>
              <a:t>It ends up with more storage (each item is on SQR(N) replicas instead of log(N)).  For example, with 1000000 nodes, log(N) is 20, but SQR(N) is more like 1000.  So there are cases where this is an issue.  But if N was just 1000, then log(N) is 9, and SQR(N) is something like 33.  Less of an issue.</a:t>
            </a:r>
          </a:p>
          <a:p>
            <a:endParaRPr lang="en-US" dirty="0"/>
          </a:p>
          <a:p>
            <a:r>
              <a:rPr lang="en-US" dirty="0" smtClean="0"/>
              <a:t>All lookups occur in O(1) time, which is really good for a WAN (in fact you always jump to the best of the replicas!  So O(1) plus the target is close to you).  Updates have an O(1) initiation cost, but then it can take log(N) time for them to stabilize.  Since Chord had a log(N) stabilization time too, this is the same.</a:t>
            </a:r>
          </a:p>
          <a:p>
            <a:endParaRPr lang="en-US" dirty="0"/>
          </a:p>
          <a:p>
            <a:r>
              <a:rPr lang="en-US" dirty="0" smtClean="0"/>
              <a:t>So, </a:t>
            </a:r>
            <a:r>
              <a:rPr lang="en-US" dirty="0" err="1" smtClean="0"/>
              <a:t>Kelips</a:t>
            </a:r>
            <a:r>
              <a:rPr lang="en-US" dirty="0" smtClean="0"/>
              <a:t> is best!</a:t>
            </a:r>
            <a:endParaRPr lang="en-US" dirty="0"/>
          </a:p>
        </p:txBody>
      </p:sp>
      <p:sp>
        <p:nvSpPr>
          <p:cNvPr id="4" name="Slide Number Placeholder 3"/>
          <p:cNvSpPr>
            <a:spLocks noGrp="1"/>
          </p:cNvSpPr>
          <p:nvPr>
            <p:ph type="sldNum" sz="quarter" idx="10"/>
          </p:nvPr>
        </p:nvSpPr>
        <p:spPr/>
        <p:txBody>
          <a:bodyPr/>
          <a:lstStyle/>
          <a:p>
            <a:fld id="{FAB676AF-9840-40C0-9F49-1DBBDEF09851}" type="slidenum">
              <a:rPr lang="en-US" smtClean="0"/>
              <a:t>43</a:t>
            </a:fld>
            <a:endParaRPr lang="en-US"/>
          </a:p>
        </p:txBody>
      </p:sp>
    </p:spTree>
    <p:extLst>
      <p:ext uri="{BB962C8B-B14F-4D97-AF65-F5344CB8AC3E}">
        <p14:creationId xmlns:p14="http://schemas.microsoft.com/office/powerpoint/2010/main" val="1722844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44</a:t>
            </a:fld>
            <a:endParaRPr lang="en-US"/>
          </a:p>
        </p:txBody>
      </p:sp>
    </p:spTree>
    <p:extLst>
      <p:ext uri="{BB962C8B-B14F-4D97-AF65-F5344CB8AC3E}">
        <p14:creationId xmlns:p14="http://schemas.microsoft.com/office/powerpoint/2010/main" val="3698958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animations show the state of a node (on the left) and the conceptual structure on the right (like those Chord ring pictures).</a:t>
            </a:r>
            <a:endParaRPr lang="en-US" dirty="0"/>
          </a:p>
        </p:txBody>
      </p:sp>
      <p:sp>
        <p:nvSpPr>
          <p:cNvPr id="4" name="Slide Number Placeholder 3"/>
          <p:cNvSpPr>
            <a:spLocks noGrp="1"/>
          </p:cNvSpPr>
          <p:nvPr>
            <p:ph type="sldNum" sz="quarter" idx="10"/>
          </p:nvPr>
        </p:nvSpPr>
        <p:spPr/>
        <p:txBody>
          <a:bodyPr/>
          <a:lstStyle/>
          <a:p>
            <a:fld id="{FAB676AF-9840-40C0-9F49-1DBBDEF09851}" type="slidenum">
              <a:rPr lang="en-US" smtClean="0"/>
              <a:t>45</a:t>
            </a:fld>
            <a:endParaRPr lang="en-US"/>
          </a:p>
        </p:txBody>
      </p:sp>
    </p:spTree>
    <p:extLst>
      <p:ext uri="{BB962C8B-B14F-4D97-AF65-F5344CB8AC3E}">
        <p14:creationId xmlns:p14="http://schemas.microsoft.com/office/powerpoint/2010/main" val="668029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46</a:t>
            </a:fld>
            <a:endParaRPr lang="en-US"/>
          </a:p>
        </p:txBody>
      </p:sp>
    </p:spTree>
    <p:extLst>
      <p:ext uri="{BB962C8B-B14F-4D97-AF65-F5344CB8AC3E}">
        <p14:creationId xmlns:p14="http://schemas.microsoft.com/office/powerpoint/2010/main" val="2748782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now we have all the node state: contacts in each affinity group, chosen for performance, other members of “my own” affinity group, and the replicated (</a:t>
            </a:r>
            <a:r>
              <a:rPr lang="en-US" dirty="0" err="1" smtClean="0"/>
              <a:t>k,v</a:t>
            </a:r>
            <a:r>
              <a:rPr lang="en-US" dirty="0" smtClean="0"/>
              <a:t>) tuples in my group.</a:t>
            </a:r>
            <a:endParaRPr lang="en-US" dirty="0"/>
          </a:p>
        </p:txBody>
      </p:sp>
      <p:sp>
        <p:nvSpPr>
          <p:cNvPr id="4" name="Slide Number Placeholder 3"/>
          <p:cNvSpPr>
            <a:spLocks noGrp="1"/>
          </p:cNvSpPr>
          <p:nvPr>
            <p:ph type="sldNum" sz="quarter" idx="10"/>
          </p:nvPr>
        </p:nvSpPr>
        <p:spPr/>
        <p:txBody>
          <a:bodyPr/>
          <a:lstStyle/>
          <a:p>
            <a:fld id="{FAB676AF-9840-40C0-9F49-1DBBDEF09851}" type="slidenum">
              <a:rPr lang="en-US" smtClean="0"/>
              <a:t>47</a:t>
            </a:fld>
            <a:endParaRPr lang="en-US"/>
          </a:p>
        </p:txBody>
      </p:sp>
    </p:spTree>
    <p:extLst>
      <p:ext uri="{BB962C8B-B14F-4D97-AF65-F5344CB8AC3E}">
        <p14:creationId xmlns:p14="http://schemas.microsoft.com/office/powerpoint/2010/main" val="1720234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48</a:t>
            </a:fld>
            <a:endParaRPr lang="en-US"/>
          </a:p>
        </p:txBody>
      </p:sp>
    </p:spTree>
    <p:extLst>
      <p:ext uri="{BB962C8B-B14F-4D97-AF65-F5344CB8AC3E}">
        <p14:creationId xmlns:p14="http://schemas.microsoft.com/office/powerpoint/2010/main" val="3942213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49</a:t>
            </a:fld>
            <a:endParaRPr lang="en-US"/>
          </a:p>
        </p:txBody>
      </p:sp>
    </p:spTree>
    <p:extLst>
      <p:ext uri="{BB962C8B-B14F-4D97-AF65-F5344CB8AC3E}">
        <p14:creationId xmlns:p14="http://schemas.microsoft.com/office/powerpoint/2010/main" val="200482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broad area of DHTs involves an even broader concept we call “overlay networks” (or “network overlays”) in which some application does its own routing inside the Internet.  Obviously this only works if the application itself is at lots of places – those are the application-specific routing opportunities.  The application uses itself as a routing solution.  But the Internet also does routing, for the TCP links between application endpoints.</a:t>
            </a:r>
          </a:p>
          <a:p>
            <a:r>
              <a:rPr lang="en-US" dirty="0"/>
              <a:t/>
            </a:r>
            <a:br>
              <a:rPr lang="en-US" dirty="0"/>
            </a:br>
            <a:r>
              <a:rPr lang="en-US" dirty="0" smtClean="0"/>
              <a:t>This is like layering one network on another network.  Or “overlaying” one network on another network.  Hence the name.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844961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50</a:t>
            </a:fld>
            <a:endParaRPr lang="en-US"/>
          </a:p>
        </p:txBody>
      </p:sp>
    </p:spTree>
    <p:extLst>
      <p:ext uri="{BB962C8B-B14F-4D97-AF65-F5344CB8AC3E}">
        <p14:creationId xmlns:p14="http://schemas.microsoft.com/office/powerpoint/2010/main" val="29773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51</a:t>
            </a:fld>
            <a:endParaRPr lang="en-US"/>
          </a:p>
        </p:txBody>
      </p:sp>
    </p:spTree>
    <p:extLst>
      <p:ext uri="{BB962C8B-B14F-4D97-AF65-F5344CB8AC3E}">
        <p14:creationId xmlns:p14="http://schemas.microsoft.com/office/powerpoint/2010/main" val="20317843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52</a:t>
            </a:fld>
            <a:endParaRPr lang="en-US"/>
          </a:p>
        </p:txBody>
      </p:sp>
    </p:spTree>
    <p:extLst>
      <p:ext uri="{BB962C8B-B14F-4D97-AF65-F5344CB8AC3E}">
        <p14:creationId xmlns:p14="http://schemas.microsoft.com/office/powerpoint/2010/main" val="8814223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53</a:t>
            </a:fld>
            <a:endParaRPr lang="en-US"/>
          </a:p>
        </p:txBody>
      </p:sp>
    </p:spTree>
    <p:extLst>
      <p:ext uri="{BB962C8B-B14F-4D97-AF65-F5344CB8AC3E}">
        <p14:creationId xmlns:p14="http://schemas.microsoft.com/office/powerpoint/2010/main" val="929957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Kelips</a:t>
            </a:r>
            <a:r>
              <a:rPr lang="en-US" dirty="0" smtClean="0"/>
              <a:t> uses one gossip protocol for every aspect of this infrastructure!</a:t>
            </a:r>
          </a:p>
          <a:p>
            <a:endParaRPr lang="en-US" dirty="0"/>
          </a:p>
          <a:p>
            <a:r>
              <a:rPr lang="en-US" dirty="0" smtClean="0"/>
              <a:t>When node A gossips with node B it simply includes stuff B would want to hear about.  If A and B are in different affinity groups, that means just contact info, but for A and B in the same group, it would include affinity membership and replicated tuples.  </a:t>
            </a:r>
          </a:p>
          <a:p>
            <a:r>
              <a:rPr lang="en-US" dirty="0"/>
              <a:t/>
            </a:r>
            <a:br>
              <a:rPr lang="en-US" dirty="0"/>
            </a:br>
            <a:r>
              <a:rPr lang="en-US" dirty="0" smtClean="0"/>
              <a:t>Self-heals after any possible damage event.</a:t>
            </a:r>
            <a:endParaRPr lang="en-US" dirty="0"/>
          </a:p>
        </p:txBody>
      </p:sp>
      <p:sp>
        <p:nvSpPr>
          <p:cNvPr id="4" name="Slide Number Placeholder 3"/>
          <p:cNvSpPr>
            <a:spLocks noGrp="1"/>
          </p:cNvSpPr>
          <p:nvPr>
            <p:ph type="sldNum" sz="quarter" idx="10"/>
          </p:nvPr>
        </p:nvSpPr>
        <p:spPr/>
        <p:txBody>
          <a:bodyPr/>
          <a:lstStyle/>
          <a:p>
            <a:fld id="{FAB676AF-9840-40C0-9F49-1DBBDEF09851}" type="slidenum">
              <a:rPr lang="en-US" smtClean="0"/>
              <a:t>54</a:t>
            </a:fld>
            <a:endParaRPr lang="en-US"/>
          </a:p>
        </p:txBody>
      </p:sp>
    </p:spTree>
    <p:extLst>
      <p:ext uri="{BB962C8B-B14F-4D97-AF65-F5344CB8AC3E}">
        <p14:creationId xmlns:p14="http://schemas.microsoft.com/office/powerpoint/2010/main" val="2625631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Kelips</a:t>
            </a:r>
            <a:r>
              <a:rPr lang="en-US" dirty="0" smtClean="0"/>
              <a:t> can pick lots of possible contacts in any affinity group.  It uses the ones that are closest (lowest RTT)</a:t>
            </a:r>
            <a:endParaRPr lang="en-US" dirty="0"/>
          </a:p>
        </p:txBody>
      </p:sp>
      <p:sp>
        <p:nvSpPr>
          <p:cNvPr id="4" name="Slide Number Placeholder 3"/>
          <p:cNvSpPr>
            <a:spLocks noGrp="1"/>
          </p:cNvSpPr>
          <p:nvPr>
            <p:ph type="sldNum" sz="quarter" idx="10"/>
          </p:nvPr>
        </p:nvSpPr>
        <p:spPr/>
        <p:txBody>
          <a:bodyPr/>
          <a:lstStyle/>
          <a:p>
            <a:fld id="{FAB676AF-9840-40C0-9F49-1DBBDEF09851}" type="slidenum">
              <a:rPr lang="en-US" smtClean="0"/>
              <a:t>55</a:t>
            </a:fld>
            <a:endParaRPr lang="en-US"/>
          </a:p>
        </p:txBody>
      </p:sp>
    </p:spTree>
    <p:extLst>
      <p:ext uri="{BB962C8B-B14F-4D97-AF65-F5344CB8AC3E}">
        <p14:creationId xmlns:p14="http://schemas.microsoft.com/office/powerpoint/2010/main" val="21402078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56</a:t>
            </a:fld>
            <a:endParaRPr lang="en-US"/>
          </a:p>
        </p:txBody>
      </p:sp>
    </p:spTree>
    <p:extLst>
      <p:ext uri="{BB962C8B-B14F-4D97-AF65-F5344CB8AC3E}">
        <p14:creationId xmlns:p14="http://schemas.microsoft.com/office/powerpoint/2010/main" val="32745774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Kelips</a:t>
            </a:r>
            <a:r>
              <a:rPr lang="en-US" dirty="0" smtClean="0"/>
              <a:t> load is actually constant, which is weird.  Churn has no impact.  This is because gossip runs at a fixed rate, on a fixed schedule, like once per second.</a:t>
            </a:r>
          </a:p>
          <a:p>
            <a:endParaRPr lang="en-US" dirty="0"/>
          </a:p>
          <a:p>
            <a:r>
              <a:rPr lang="en-US" dirty="0" smtClean="0"/>
              <a:t>Chord is very sensitive to churn.  We didn’t discuss Pastr</a:t>
            </a:r>
            <a:r>
              <a:rPr lang="en-US" dirty="0" smtClean="0"/>
              <a:t>y, but it does worst of all.</a:t>
            </a:r>
            <a:endParaRPr lang="en-US" dirty="0"/>
          </a:p>
        </p:txBody>
      </p:sp>
      <p:sp>
        <p:nvSpPr>
          <p:cNvPr id="4" name="Slide Number Placeholder 3"/>
          <p:cNvSpPr>
            <a:spLocks noGrp="1"/>
          </p:cNvSpPr>
          <p:nvPr>
            <p:ph type="sldNum" sz="quarter" idx="10"/>
          </p:nvPr>
        </p:nvSpPr>
        <p:spPr/>
        <p:txBody>
          <a:bodyPr/>
          <a:lstStyle/>
          <a:p>
            <a:fld id="{FAB676AF-9840-40C0-9F49-1DBBDEF09851}" type="slidenum">
              <a:rPr lang="en-US" smtClean="0"/>
              <a:t>57</a:t>
            </a:fld>
            <a:endParaRPr lang="en-US"/>
          </a:p>
        </p:txBody>
      </p:sp>
    </p:spTree>
    <p:extLst>
      <p:ext uri="{BB962C8B-B14F-4D97-AF65-F5344CB8AC3E}">
        <p14:creationId xmlns:p14="http://schemas.microsoft.com/office/powerpoint/2010/main" val="4063773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Dynamo is a version of Chord specialized to run inside a single data center.  They keep a list of the 1000 or so machines on which Dynamo is running.  The list is in a file (in something called Zookeeper) and you can download it, and see any updates.</a:t>
            </a:r>
          </a:p>
          <a:p>
            <a:r>
              <a:rPr lang="en-US" dirty="0"/>
              <a:t/>
            </a:r>
            <a:br>
              <a:rPr lang="en-US" dirty="0"/>
            </a:br>
            <a:r>
              <a:rPr lang="en-US" dirty="0" smtClean="0"/>
              <a:t>So there is no significant amount of churn (nobody snaps laptops closed inside a rack of a data center) and no confusion about membership.</a:t>
            </a:r>
          </a:p>
          <a:p>
            <a:endParaRPr lang="en-US" dirty="0"/>
          </a:p>
          <a:p>
            <a:r>
              <a:rPr lang="en-US" dirty="0" smtClean="0"/>
              <a:t>To insert or look up a key, you just figure out EXACTLY which machine hosts it.  Then O(1) operation suffices, like in </a:t>
            </a:r>
            <a:r>
              <a:rPr lang="en-US" dirty="0" err="1" smtClean="0"/>
              <a:t>Kelips</a:t>
            </a:r>
            <a:r>
              <a:rPr lang="en-US" dirty="0" smtClean="0"/>
              <a:t>.  So Dynamo doesn’t need gossip, for contacts, because the table is shared and managed and public and accurate.  And RTT is pretty constant inside a data center.</a:t>
            </a:r>
          </a:p>
          <a:p>
            <a:endParaRPr lang="en-US" dirty="0"/>
          </a:p>
          <a:p>
            <a:r>
              <a:rPr lang="en-US" dirty="0" smtClean="0"/>
              <a:t>As for replication, they still use log(N) replicas.  Usually Dynamo runs on about 1000 machines, so log(N) is a number like 9, but in practice I was told that they use 2 replicas (plus the main copy), making 3.</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58</a:t>
            </a:fld>
            <a:endParaRPr lang="en-US"/>
          </a:p>
        </p:txBody>
      </p:sp>
    </p:spTree>
    <p:extLst>
      <p:ext uri="{BB962C8B-B14F-4D97-AF65-F5344CB8AC3E}">
        <p14:creationId xmlns:p14="http://schemas.microsoft.com/office/powerpoint/2010/main" val="24384655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Dynamo doesn’t allow transactions.  BASE is a way to fake SQL (without ACID properties!!!) on top of a DHT like Dynamo, in keeping with CAP.  Some people prefer to call this the NoSQL model: looks like SQL but isn’t really a SQL solution.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59</a:t>
            </a:fld>
            <a:endParaRPr lang="en-US"/>
          </a:p>
        </p:txBody>
      </p:sp>
    </p:spTree>
    <p:extLst>
      <p:ext uri="{BB962C8B-B14F-4D97-AF65-F5344CB8AC3E}">
        <p14:creationId xmlns:p14="http://schemas.microsoft.com/office/powerpoint/2010/main" val="158580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0667933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 out that a lot of bugs have been traced to the lack of ACID properties in Dynamo DB.  People talk about this at industry conferences, but Amazon hasn’t really discussed it in a major publication of any kind.</a:t>
            </a:r>
          </a:p>
          <a:p>
            <a:r>
              <a:rPr lang="en-US" dirty="0"/>
              <a:t/>
            </a:r>
            <a:br>
              <a:rPr lang="en-US" dirty="0"/>
            </a:br>
            <a:r>
              <a:rPr lang="en-US" dirty="0" smtClean="0"/>
              <a:t>NoSQL works… sometimes, for some uses.  But also bites back.</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60</a:t>
            </a:fld>
            <a:endParaRPr lang="en-US"/>
          </a:p>
        </p:txBody>
      </p:sp>
    </p:spTree>
    <p:extLst>
      <p:ext uri="{BB962C8B-B14F-4D97-AF65-F5344CB8AC3E}">
        <p14:creationId xmlns:p14="http://schemas.microsoft.com/office/powerpoint/2010/main" val="1788485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676AF-9840-40C0-9F49-1DBBDEF09851}" type="slidenum">
              <a:rPr lang="en-US" smtClean="0"/>
              <a:t>61</a:t>
            </a:fld>
            <a:endParaRPr lang="en-US"/>
          </a:p>
        </p:txBody>
      </p:sp>
    </p:spTree>
    <p:extLst>
      <p:ext uri="{BB962C8B-B14F-4D97-AF65-F5344CB8AC3E}">
        <p14:creationId xmlns:p14="http://schemas.microsoft.com/office/powerpoint/2010/main" val="13311830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Kelips</a:t>
            </a:r>
            <a:r>
              <a:rPr lang="en-US" dirty="0" smtClean="0"/>
              <a:t> is awesome for WAN DHTs, but the bottom line is that nobody needs those, even though there are lots of research papers on the topic.</a:t>
            </a:r>
          </a:p>
          <a:p>
            <a:endParaRPr lang="en-US" dirty="0"/>
          </a:p>
          <a:p>
            <a:r>
              <a:rPr lang="en-US" dirty="0" smtClean="0"/>
              <a:t>Dynamo is the favored DHT product running on AWS.  Cassandra is probably the leader outside of AWS.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62</a:t>
            </a:fld>
            <a:endParaRPr lang="en-US"/>
          </a:p>
        </p:txBody>
      </p:sp>
    </p:spTree>
    <p:extLst>
      <p:ext uri="{BB962C8B-B14F-4D97-AF65-F5344CB8AC3E}">
        <p14:creationId xmlns:p14="http://schemas.microsoft.com/office/powerpoint/2010/main" val="340603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other words, the goal here is to create an overlay that “routes” a key-value operation from the source node to the machine owning that key, or the set of machines replicating the key-value pairs.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417180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cases.</a:t>
            </a:r>
          </a:p>
          <a:p>
            <a:endParaRPr lang="en-US" dirty="0"/>
          </a:p>
          <a:p>
            <a:r>
              <a:rPr lang="en-US" dirty="0" smtClean="0"/>
              <a:t>First we will pretend that the millions of machines are in the Internet WAN, like the ones running </a:t>
            </a:r>
            <a:r>
              <a:rPr lang="en-US" dirty="0" err="1" smtClean="0"/>
              <a:t>BitTorrent</a:t>
            </a:r>
            <a:r>
              <a:rPr lang="en-US" dirty="0" smtClean="0"/>
              <a:t> or </a:t>
            </a:r>
            <a:r>
              <a:rPr lang="en-US" dirty="0" err="1" smtClean="0"/>
              <a:t>BitCoin</a:t>
            </a:r>
            <a:r>
              <a:rPr lang="en-US" dirty="0" smtClean="0"/>
              <a:t>.  This leads to one set of solutions.  Sadly, none works very well.  WAN overlays are a so-so concept.</a:t>
            </a:r>
          </a:p>
          <a:p>
            <a:endParaRPr lang="en-US" dirty="0"/>
          </a:p>
          <a:p>
            <a:r>
              <a:rPr lang="en-US" dirty="0" smtClean="0"/>
              <a:t>Later we will be more honest and assume that this is a few thousand machines inside one data center.  Not as ambitious but this is a case where the concept works better!  </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30762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wide area (WAN), nodes are very unpredictable because they are basically laptops that people might pop open, work with for a half hour, then slam closed.</a:t>
            </a:r>
          </a:p>
          <a:p>
            <a:endParaRPr lang="en-US" dirty="0"/>
          </a:p>
          <a:p>
            <a:r>
              <a:rPr lang="en-US" dirty="0" smtClean="0"/>
              <a:t>Inside a data center, Azure or Amazon would dedicate the nodes and they would be way more stable.  So this is another huge difference.  A WAN DHT sees a lot of “churn” while a data center DHT sees very little churn.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384454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3/12/2018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3/12/2018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3/12/2018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Content Placeholder 2"/>
          <p:cNvSpPr>
            <a:spLocks noGrp="1"/>
          </p:cNvSpPr>
          <p:nvPr>
            <p:ph sz="half" idx="1"/>
          </p:nvPr>
        </p:nvSpPr>
        <p:spPr>
          <a:xfrm>
            <a:off x="20320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72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839200" y="6248400"/>
            <a:ext cx="2540000" cy="457200"/>
          </a:xfrm>
        </p:spPr>
        <p:txBody>
          <a:bodyPr/>
          <a:lstStyle>
            <a:lvl1pPr>
              <a:defRPr/>
            </a:lvl1pPr>
          </a:lstStyle>
          <a:p>
            <a:fld id="{F1AB758A-1E54-4B6A-8A51-D62EF80D5B99}" type="datetime1">
              <a:rPr lang="en-US" smtClean="0"/>
              <a:t>3/12/2018</a:t>
            </a:fld>
            <a:endParaRPr 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r>
              <a:rPr lang="en-US"/>
              <a:t>CS5412 Spring 2014 (Cloud Computing: Birman)</a:t>
            </a:r>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110B092B-67BB-4087-8E78-43B7ED611667}" type="slidenum">
              <a:rPr lang="en-US"/>
              <a:pPr/>
              <a:t>‹#›</a:t>
            </a:fld>
            <a:endParaRPr lang="en-US"/>
          </a:p>
        </p:txBody>
      </p:sp>
    </p:spTree>
    <p:extLst>
      <p:ext uri="{BB962C8B-B14F-4D97-AF65-F5344CB8AC3E}">
        <p14:creationId xmlns:p14="http://schemas.microsoft.com/office/powerpoint/2010/main" val="354019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Text Placeholder 2"/>
          <p:cNvSpPr>
            <a:spLocks noGrp="1"/>
          </p:cNvSpPr>
          <p:nvPr>
            <p:ph type="body" sz="half" idx="1"/>
          </p:nvPr>
        </p:nvSpPr>
        <p:spPr>
          <a:xfrm>
            <a:off x="20320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05000"/>
            <a:ext cx="4572000" cy="4114800"/>
          </a:xfrm>
        </p:spPr>
        <p:txBody>
          <a:bodyPr/>
          <a:lstStyle/>
          <a:p>
            <a:endParaRPr lang="en-US"/>
          </a:p>
        </p:txBody>
      </p:sp>
      <p:sp>
        <p:nvSpPr>
          <p:cNvPr id="5" name="Date Placeholder 4"/>
          <p:cNvSpPr>
            <a:spLocks noGrp="1"/>
          </p:cNvSpPr>
          <p:nvPr>
            <p:ph type="dt" sz="half" idx="10"/>
          </p:nvPr>
        </p:nvSpPr>
        <p:spPr>
          <a:xfrm>
            <a:off x="8839200" y="6248400"/>
            <a:ext cx="2540000" cy="457200"/>
          </a:xfrm>
        </p:spPr>
        <p:txBody>
          <a:bodyPr/>
          <a:lstStyle>
            <a:lvl1pPr>
              <a:defRPr/>
            </a:lvl1pPr>
          </a:lstStyle>
          <a:p>
            <a:fld id="{CAC9C4E2-8952-4CFA-8A49-9045543C9592}" type="datetime1">
              <a:rPr lang="en-US" smtClean="0"/>
              <a:t>3/12/2018</a:t>
            </a:fld>
            <a:endParaRPr 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r>
              <a:rPr lang="en-US"/>
              <a:t>CS5412 Spring 2014 (Cloud Computing: Birman)</a:t>
            </a:r>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A590BAC3-D61E-4C14-AFBA-BE66860DC80A}" type="slidenum">
              <a:rPr lang="en-US"/>
              <a:pPr/>
              <a:t>‹#›</a:t>
            </a:fld>
            <a:endParaRPr lang="en-US"/>
          </a:p>
        </p:txBody>
      </p:sp>
    </p:spTree>
    <p:extLst>
      <p:ext uri="{BB962C8B-B14F-4D97-AF65-F5344CB8AC3E}">
        <p14:creationId xmlns:p14="http://schemas.microsoft.com/office/powerpoint/2010/main" val="404619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3/12/2018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3/12/2018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3/12/2018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3/12/2018</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3/12/2018</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3/12/2018</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3/12/2018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3/12/2018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3/12/2018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000" dirty="0"/>
              <a:t>Network Overlays and </a:t>
            </a:r>
            <a:br>
              <a:rPr lang="en-US" sz="4000" dirty="0"/>
            </a:br>
            <a:r>
              <a:rPr lang="en-US" sz="4000" dirty="0"/>
              <a:t>Key-Value Stores</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2018</a:t>
            </a:r>
          </a:p>
        </p:txBody>
      </p:sp>
      <p:sp>
        <p:nvSpPr>
          <p:cNvPr id="4" name="Footer Placeholder 3"/>
          <p:cNvSpPr>
            <a:spLocks noGrp="1"/>
          </p:cNvSpPr>
          <p:nvPr>
            <p:ph type="ftr" sz="quarter" idx="11"/>
          </p:nvPr>
        </p:nvSpPr>
        <p:spPr/>
        <p:txBody>
          <a:bodyPr/>
          <a:lstStyle/>
          <a:p>
            <a:r>
              <a:rPr lang="en-US" dirty="0"/>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1026"/>
          <p:cNvSpPr>
            <a:spLocks noGrp="1" noChangeArrowheads="1"/>
          </p:cNvSpPr>
          <p:nvPr>
            <p:ph type="title"/>
          </p:nvPr>
        </p:nvSpPr>
        <p:spPr/>
        <p:txBody>
          <a:bodyPr/>
          <a:lstStyle/>
          <a:p>
            <a:r>
              <a:rPr lang="en-US"/>
              <a:t>Basics of all DHTs</a:t>
            </a:r>
          </a:p>
        </p:txBody>
      </p:sp>
      <p:sp>
        <p:nvSpPr>
          <p:cNvPr id="1050627" name="Rectangle 1027"/>
          <p:cNvSpPr>
            <a:spLocks noGrp="1" noChangeArrowheads="1"/>
          </p:cNvSpPr>
          <p:nvPr>
            <p:ph type="body" sz="half" idx="2"/>
          </p:nvPr>
        </p:nvSpPr>
        <p:spPr>
          <a:xfrm>
            <a:off x="3902076" y="1905000"/>
            <a:ext cx="6156325" cy="4090988"/>
          </a:xfrm>
        </p:spPr>
        <p:txBody>
          <a:bodyPr/>
          <a:lstStyle/>
          <a:p>
            <a:r>
              <a:rPr lang="en-US" sz="2600"/>
              <a:t>Goal is to build some “structured” overlay network with the following characteristics:</a:t>
            </a:r>
          </a:p>
          <a:p>
            <a:pPr lvl="1"/>
            <a:r>
              <a:rPr lang="en-US" sz="2400"/>
              <a:t>Node IDs can be mapped to the hash key space</a:t>
            </a:r>
          </a:p>
          <a:p>
            <a:pPr lvl="1"/>
            <a:r>
              <a:rPr lang="en-US" sz="2400"/>
              <a:t>Given a hash key as a “destination address”, you can route through the network to a given node</a:t>
            </a:r>
          </a:p>
          <a:p>
            <a:pPr lvl="1"/>
            <a:r>
              <a:rPr lang="en-US" sz="2400"/>
              <a:t>Always route to the same node no matter where you start from</a:t>
            </a:r>
          </a:p>
        </p:txBody>
      </p:sp>
      <p:sp>
        <p:nvSpPr>
          <p:cNvPr id="1050628" name="Oval 1028"/>
          <p:cNvSpPr>
            <a:spLocks noChangeArrowheads="1"/>
          </p:cNvSpPr>
          <p:nvPr/>
        </p:nvSpPr>
        <p:spPr bwMode="auto">
          <a:xfrm>
            <a:off x="1903414" y="2717800"/>
            <a:ext cx="1711325" cy="1671638"/>
          </a:xfrm>
          <a:prstGeom prst="ellipse">
            <a:avLst/>
          </a:prstGeom>
          <a:noFill/>
          <a:ln w="9525">
            <a:solidFill>
              <a:schemeClr val="tx1"/>
            </a:solidFill>
            <a:round/>
            <a:headEnd/>
            <a:tailEnd/>
          </a:ln>
          <a:effectLst/>
        </p:spPr>
        <p:txBody>
          <a:bodyPr wrap="none" anchor="ctr"/>
          <a:lstStyle/>
          <a:p>
            <a:endParaRPr lang="en-US"/>
          </a:p>
        </p:txBody>
      </p:sp>
      <p:sp>
        <p:nvSpPr>
          <p:cNvPr id="1050629" name="Oval 1029"/>
          <p:cNvSpPr>
            <a:spLocks noChangeArrowheads="1"/>
          </p:cNvSpPr>
          <p:nvPr/>
        </p:nvSpPr>
        <p:spPr bwMode="auto">
          <a:xfrm>
            <a:off x="2125663" y="27559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0630" name="Oval 1030"/>
          <p:cNvSpPr>
            <a:spLocks noChangeArrowheads="1"/>
          </p:cNvSpPr>
          <p:nvPr/>
        </p:nvSpPr>
        <p:spPr bwMode="auto">
          <a:xfrm>
            <a:off x="1792288" y="33655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0631" name="Oval 1031"/>
          <p:cNvSpPr>
            <a:spLocks noChangeArrowheads="1"/>
          </p:cNvSpPr>
          <p:nvPr/>
        </p:nvSpPr>
        <p:spPr bwMode="auto">
          <a:xfrm>
            <a:off x="2125663" y="4154488"/>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0632" name="Oval 1032"/>
          <p:cNvSpPr>
            <a:spLocks noChangeArrowheads="1"/>
          </p:cNvSpPr>
          <p:nvPr/>
        </p:nvSpPr>
        <p:spPr bwMode="auto">
          <a:xfrm>
            <a:off x="2805113" y="4271963"/>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0633" name="Oval 1033"/>
          <p:cNvSpPr>
            <a:spLocks noChangeArrowheads="1"/>
          </p:cNvSpPr>
          <p:nvPr/>
        </p:nvSpPr>
        <p:spPr bwMode="auto">
          <a:xfrm>
            <a:off x="3503613" y="3482975"/>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0634" name="Oval 1034"/>
          <p:cNvSpPr>
            <a:spLocks noChangeArrowheads="1"/>
          </p:cNvSpPr>
          <p:nvPr/>
        </p:nvSpPr>
        <p:spPr bwMode="auto">
          <a:xfrm>
            <a:off x="3048000" y="27178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0635" name="Text Box 1035"/>
          <p:cNvSpPr txBox="1">
            <a:spLocks noChangeArrowheads="1"/>
          </p:cNvSpPr>
          <p:nvPr/>
        </p:nvSpPr>
        <p:spPr bwMode="auto">
          <a:xfrm>
            <a:off x="3124200" y="2438401"/>
            <a:ext cx="438150" cy="366713"/>
          </a:xfrm>
          <a:prstGeom prst="rect">
            <a:avLst/>
          </a:prstGeom>
          <a:noFill/>
          <a:ln w="9525">
            <a:noFill/>
            <a:miter lim="800000"/>
            <a:headEnd/>
            <a:tailEnd/>
          </a:ln>
          <a:effectLst/>
        </p:spPr>
        <p:txBody>
          <a:bodyPr wrap="none">
            <a:spAutoFit/>
          </a:bodyPr>
          <a:lstStyle/>
          <a:p>
            <a:r>
              <a:rPr lang="en-US"/>
              <a:t>13</a:t>
            </a:r>
          </a:p>
        </p:txBody>
      </p:sp>
      <p:sp>
        <p:nvSpPr>
          <p:cNvPr id="1050636" name="Text Box 1036"/>
          <p:cNvSpPr txBox="1">
            <a:spLocks noChangeArrowheads="1"/>
          </p:cNvSpPr>
          <p:nvPr/>
        </p:nvSpPr>
        <p:spPr bwMode="auto">
          <a:xfrm>
            <a:off x="3657600" y="3429001"/>
            <a:ext cx="438150" cy="366713"/>
          </a:xfrm>
          <a:prstGeom prst="rect">
            <a:avLst/>
          </a:prstGeom>
          <a:noFill/>
          <a:ln w="9525">
            <a:noFill/>
            <a:miter lim="800000"/>
            <a:headEnd/>
            <a:tailEnd/>
          </a:ln>
          <a:effectLst/>
        </p:spPr>
        <p:txBody>
          <a:bodyPr wrap="none">
            <a:spAutoFit/>
          </a:bodyPr>
          <a:lstStyle/>
          <a:p>
            <a:r>
              <a:rPr lang="en-US"/>
              <a:t>33</a:t>
            </a:r>
          </a:p>
        </p:txBody>
      </p:sp>
      <p:sp>
        <p:nvSpPr>
          <p:cNvPr id="1050637" name="Text Box 1037"/>
          <p:cNvSpPr txBox="1">
            <a:spLocks noChangeArrowheads="1"/>
          </p:cNvSpPr>
          <p:nvPr/>
        </p:nvSpPr>
        <p:spPr bwMode="auto">
          <a:xfrm>
            <a:off x="2905125" y="4389438"/>
            <a:ext cx="438150" cy="366712"/>
          </a:xfrm>
          <a:prstGeom prst="rect">
            <a:avLst/>
          </a:prstGeom>
          <a:noFill/>
          <a:ln w="9525">
            <a:noFill/>
            <a:miter lim="800000"/>
            <a:headEnd/>
            <a:tailEnd/>
          </a:ln>
          <a:effectLst/>
        </p:spPr>
        <p:txBody>
          <a:bodyPr wrap="none">
            <a:spAutoFit/>
          </a:bodyPr>
          <a:lstStyle/>
          <a:p>
            <a:r>
              <a:rPr lang="en-US"/>
              <a:t>58</a:t>
            </a:r>
          </a:p>
        </p:txBody>
      </p:sp>
      <p:sp>
        <p:nvSpPr>
          <p:cNvPr id="1050638" name="Text Box 1038"/>
          <p:cNvSpPr txBox="1">
            <a:spLocks noChangeArrowheads="1"/>
          </p:cNvSpPr>
          <p:nvPr/>
        </p:nvSpPr>
        <p:spPr bwMode="auto">
          <a:xfrm>
            <a:off x="1905000" y="4343401"/>
            <a:ext cx="438150" cy="366713"/>
          </a:xfrm>
          <a:prstGeom prst="rect">
            <a:avLst/>
          </a:prstGeom>
          <a:noFill/>
          <a:ln w="9525">
            <a:noFill/>
            <a:miter lim="800000"/>
            <a:headEnd/>
            <a:tailEnd/>
          </a:ln>
          <a:effectLst/>
        </p:spPr>
        <p:txBody>
          <a:bodyPr wrap="none">
            <a:spAutoFit/>
          </a:bodyPr>
          <a:lstStyle/>
          <a:p>
            <a:r>
              <a:rPr lang="en-US"/>
              <a:t>81</a:t>
            </a:r>
          </a:p>
        </p:txBody>
      </p:sp>
      <p:sp>
        <p:nvSpPr>
          <p:cNvPr id="1050639" name="Text Box 1039"/>
          <p:cNvSpPr txBox="1">
            <a:spLocks noChangeArrowheads="1"/>
          </p:cNvSpPr>
          <p:nvPr/>
        </p:nvSpPr>
        <p:spPr bwMode="auto">
          <a:xfrm>
            <a:off x="1573213" y="3062288"/>
            <a:ext cx="438150" cy="366712"/>
          </a:xfrm>
          <a:prstGeom prst="rect">
            <a:avLst/>
          </a:prstGeom>
          <a:noFill/>
          <a:ln w="9525">
            <a:noFill/>
            <a:miter lim="800000"/>
            <a:headEnd/>
            <a:tailEnd/>
          </a:ln>
          <a:effectLst/>
        </p:spPr>
        <p:txBody>
          <a:bodyPr wrap="none">
            <a:spAutoFit/>
          </a:bodyPr>
          <a:lstStyle/>
          <a:p>
            <a:r>
              <a:rPr lang="en-US"/>
              <a:t>97</a:t>
            </a:r>
          </a:p>
        </p:txBody>
      </p:sp>
      <p:sp>
        <p:nvSpPr>
          <p:cNvPr id="1050640" name="Text Box 1040"/>
          <p:cNvSpPr txBox="1">
            <a:spLocks noChangeArrowheads="1"/>
          </p:cNvSpPr>
          <p:nvPr/>
        </p:nvSpPr>
        <p:spPr bwMode="auto">
          <a:xfrm>
            <a:off x="1752600" y="2514601"/>
            <a:ext cx="565150" cy="366713"/>
          </a:xfrm>
          <a:prstGeom prst="rect">
            <a:avLst/>
          </a:prstGeom>
          <a:noFill/>
          <a:ln w="9525">
            <a:noFill/>
            <a:miter lim="800000"/>
            <a:headEnd/>
            <a:tailEnd/>
          </a:ln>
          <a:effectLst/>
        </p:spPr>
        <p:txBody>
          <a:bodyPr wrap="none">
            <a:spAutoFit/>
          </a:bodyPr>
          <a:lstStyle/>
          <a:p>
            <a:r>
              <a:rPr lang="en-US"/>
              <a:t>111</a:t>
            </a:r>
          </a:p>
        </p:txBody>
      </p:sp>
      <p:sp>
        <p:nvSpPr>
          <p:cNvPr id="1050641" name="Line 1041"/>
          <p:cNvSpPr>
            <a:spLocks noChangeShapeType="1"/>
          </p:cNvSpPr>
          <p:nvPr/>
        </p:nvSpPr>
        <p:spPr bwMode="auto">
          <a:xfrm>
            <a:off x="2743200" y="2590801"/>
            <a:ext cx="0" cy="214313"/>
          </a:xfrm>
          <a:prstGeom prst="line">
            <a:avLst/>
          </a:prstGeom>
          <a:noFill/>
          <a:ln w="9525">
            <a:solidFill>
              <a:schemeClr val="tx1"/>
            </a:solidFill>
            <a:round/>
            <a:headEnd/>
            <a:tailEnd/>
          </a:ln>
          <a:effectLst/>
        </p:spPr>
        <p:txBody>
          <a:bodyPr/>
          <a:lstStyle/>
          <a:p>
            <a:endParaRPr lang="en-US"/>
          </a:p>
        </p:txBody>
      </p:sp>
      <p:sp>
        <p:nvSpPr>
          <p:cNvPr id="1050642" name="Text Box 1042"/>
          <p:cNvSpPr txBox="1">
            <a:spLocks noChangeArrowheads="1"/>
          </p:cNvSpPr>
          <p:nvPr/>
        </p:nvSpPr>
        <p:spPr bwMode="auto">
          <a:xfrm>
            <a:off x="2470150" y="2300288"/>
            <a:ext cx="565150" cy="366712"/>
          </a:xfrm>
          <a:prstGeom prst="rect">
            <a:avLst/>
          </a:prstGeom>
          <a:noFill/>
          <a:ln w="9525">
            <a:noFill/>
            <a:miter lim="800000"/>
            <a:headEnd/>
            <a:tailEnd/>
          </a:ln>
          <a:effectLst/>
        </p:spPr>
        <p:txBody>
          <a:bodyPr wrap="none">
            <a:spAutoFit/>
          </a:bodyPr>
          <a:lstStyle/>
          <a:p>
            <a:r>
              <a:rPr lang="en-US"/>
              <a:t>127</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lstStyle/>
          <a:p>
            <a:fld id="{110B092B-67BB-4087-8E78-43B7ED611667}" type="slidenum">
              <a:rPr lang="en-US" smtClean="0"/>
              <a:pPr/>
              <a:t>10</a:t>
            </a:fld>
            <a:endParaRPr lang="en-US"/>
          </a:p>
        </p:txBody>
      </p:sp>
    </p:spTree>
    <p:extLst>
      <p:ext uri="{BB962C8B-B14F-4D97-AF65-F5344CB8AC3E}">
        <p14:creationId xmlns:p14="http://schemas.microsoft.com/office/powerpoint/2010/main" val="264945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1026"/>
          <p:cNvSpPr>
            <a:spLocks noGrp="1" noChangeArrowheads="1"/>
          </p:cNvSpPr>
          <p:nvPr>
            <p:ph type="title"/>
          </p:nvPr>
        </p:nvSpPr>
        <p:spPr/>
        <p:txBody>
          <a:bodyPr/>
          <a:lstStyle/>
          <a:p>
            <a:r>
              <a:rPr lang="en-US" dirty="0"/>
              <a:t>Simple example (doesn’t scale)</a:t>
            </a:r>
          </a:p>
        </p:txBody>
      </p:sp>
      <p:sp>
        <p:nvSpPr>
          <p:cNvPr id="1051651" name="Rectangle 1027"/>
          <p:cNvSpPr>
            <a:spLocks noGrp="1" noChangeArrowheads="1"/>
          </p:cNvSpPr>
          <p:nvPr>
            <p:ph idx="1"/>
          </p:nvPr>
        </p:nvSpPr>
        <p:spPr>
          <a:xfrm>
            <a:off x="4267200" y="1905001"/>
            <a:ext cx="5943600" cy="4419600"/>
          </a:xfrm>
        </p:spPr>
        <p:txBody>
          <a:bodyPr/>
          <a:lstStyle/>
          <a:p>
            <a:r>
              <a:rPr lang="en-US" sz="2600" dirty="0"/>
              <a:t>Circular number space 0 to 127</a:t>
            </a:r>
          </a:p>
          <a:p>
            <a:r>
              <a:rPr lang="en-US" sz="2600" dirty="0"/>
              <a:t>Routing rule is to move counter-clockwise until current node ID </a:t>
            </a:r>
            <a:r>
              <a:rPr lang="en-US" sz="2600" dirty="0">
                <a:sym typeface="Symbol" pitchFamily="18" charset="2"/>
              </a:rPr>
              <a:t> key, and last hop node ID &lt; key</a:t>
            </a:r>
          </a:p>
          <a:p>
            <a:endParaRPr lang="en-US" sz="2600" dirty="0">
              <a:sym typeface="Symbol" pitchFamily="18" charset="2"/>
            </a:endParaRPr>
          </a:p>
          <a:p>
            <a:r>
              <a:rPr lang="en-US" sz="2600" dirty="0">
                <a:sym typeface="Symbol" pitchFamily="18" charset="2"/>
              </a:rPr>
              <a:t>Example:  key = 42</a:t>
            </a:r>
          </a:p>
          <a:p>
            <a:r>
              <a:rPr lang="en-US" sz="2600" dirty="0">
                <a:sym typeface="Symbol" pitchFamily="18" charset="2"/>
              </a:rPr>
              <a:t>Obviously you will route to node 58 from no matter where you start</a:t>
            </a:r>
            <a:endParaRPr lang="en-US" sz="2600" dirty="0"/>
          </a:p>
        </p:txBody>
      </p:sp>
      <p:sp>
        <p:nvSpPr>
          <p:cNvPr id="1051652" name="Oval 1028"/>
          <p:cNvSpPr>
            <a:spLocks noChangeArrowheads="1"/>
          </p:cNvSpPr>
          <p:nvPr/>
        </p:nvSpPr>
        <p:spPr bwMode="auto">
          <a:xfrm>
            <a:off x="1903414" y="2717800"/>
            <a:ext cx="1711325" cy="1671638"/>
          </a:xfrm>
          <a:prstGeom prst="ellipse">
            <a:avLst/>
          </a:prstGeom>
          <a:noFill/>
          <a:ln w="9525">
            <a:solidFill>
              <a:schemeClr val="tx1"/>
            </a:solidFill>
            <a:round/>
            <a:headEnd/>
            <a:tailEnd/>
          </a:ln>
          <a:effectLst/>
        </p:spPr>
        <p:txBody>
          <a:bodyPr wrap="none" anchor="ctr"/>
          <a:lstStyle/>
          <a:p>
            <a:endParaRPr lang="en-US"/>
          </a:p>
        </p:txBody>
      </p:sp>
      <p:sp>
        <p:nvSpPr>
          <p:cNvPr id="1051653" name="Oval 1029"/>
          <p:cNvSpPr>
            <a:spLocks noChangeArrowheads="1"/>
          </p:cNvSpPr>
          <p:nvPr/>
        </p:nvSpPr>
        <p:spPr bwMode="auto">
          <a:xfrm>
            <a:off x="2125663" y="27559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1654" name="Oval 1030"/>
          <p:cNvSpPr>
            <a:spLocks noChangeArrowheads="1"/>
          </p:cNvSpPr>
          <p:nvPr/>
        </p:nvSpPr>
        <p:spPr bwMode="auto">
          <a:xfrm>
            <a:off x="1792288" y="33655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1655" name="Oval 1031"/>
          <p:cNvSpPr>
            <a:spLocks noChangeArrowheads="1"/>
          </p:cNvSpPr>
          <p:nvPr/>
        </p:nvSpPr>
        <p:spPr bwMode="auto">
          <a:xfrm>
            <a:off x="2125663" y="4154488"/>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1656" name="Oval 1032"/>
          <p:cNvSpPr>
            <a:spLocks noChangeArrowheads="1"/>
          </p:cNvSpPr>
          <p:nvPr/>
        </p:nvSpPr>
        <p:spPr bwMode="auto">
          <a:xfrm>
            <a:off x="2805113" y="4271963"/>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1657" name="Oval 1033"/>
          <p:cNvSpPr>
            <a:spLocks noChangeArrowheads="1"/>
          </p:cNvSpPr>
          <p:nvPr/>
        </p:nvSpPr>
        <p:spPr bwMode="auto">
          <a:xfrm>
            <a:off x="3503613" y="3482975"/>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1658" name="Oval 1034"/>
          <p:cNvSpPr>
            <a:spLocks noChangeArrowheads="1"/>
          </p:cNvSpPr>
          <p:nvPr/>
        </p:nvSpPr>
        <p:spPr bwMode="auto">
          <a:xfrm>
            <a:off x="3048000" y="27178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1659" name="Text Box 1035"/>
          <p:cNvSpPr txBox="1">
            <a:spLocks noChangeArrowheads="1"/>
          </p:cNvSpPr>
          <p:nvPr/>
        </p:nvSpPr>
        <p:spPr bwMode="auto">
          <a:xfrm>
            <a:off x="3124200" y="2438401"/>
            <a:ext cx="438150" cy="366713"/>
          </a:xfrm>
          <a:prstGeom prst="rect">
            <a:avLst/>
          </a:prstGeom>
          <a:noFill/>
          <a:ln w="9525">
            <a:noFill/>
            <a:miter lim="800000"/>
            <a:headEnd/>
            <a:tailEnd/>
          </a:ln>
          <a:effectLst/>
        </p:spPr>
        <p:txBody>
          <a:bodyPr wrap="none">
            <a:spAutoFit/>
          </a:bodyPr>
          <a:lstStyle/>
          <a:p>
            <a:r>
              <a:rPr lang="en-US"/>
              <a:t>13</a:t>
            </a:r>
          </a:p>
        </p:txBody>
      </p:sp>
      <p:sp>
        <p:nvSpPr>
          <p:cNvPr id="1051660" name="Text Box 1036"/>
          <p:cNvSpPr txBox="1">
            <a:spLocks noChangeArrowheads="1"/>
          </p:cNvSpPr>
          <p:nvPr/>
        </p:nvSpPr>
        <p:spPr bwMode="auto">
          <a:xfrm>
            <a:off x="3657600" y="3429001"/>
            <a:ext cx="438150" cy="366713"/>
          </a:xfrm>
          <a:prstGeom prst="rect">
            <a:avLst/>
          </a:prstGeom>
          <a:noFill/>
          <a:ln w="9525">
            <a:noFill/>
            <a:miter lim="800000"/>
            <a:headEnd/>
            <a:tailEnd/>
          </a:ln>
          <a:effectLst/>
        </p:spPr>
        <p:txBody>
          <a:bodyPr wrap="none">
            <a:spAutoFit/>
          </a:bodyPr>
          <a:lstStyle/>
          <a:p>
            <a:r>
              <a:rPr lang="en-US"/>
              <a:t>33</a:t>
            </a:r>
          </a:p>
        </p:txBody>
      </p:sp>
      <p:sp>
        <p:nvSpPr>
          <p:cNvPr id="1051661" name="Text Box 1037"/>
          <p:cNvSpPr txBox="1">
            <a:spLocks noChangeArrowheads="1"/>
          </p:cNvSpPr>
          <p:nvPr/>
        </p:nvSpPr>
        <p:spPr bwMode="auto">
          <a:xfrm>
            <a:off x="2905125" y="4389438"/>
            <a:ext cx="438150" cy="366712"/>
          </a:xfrm>
          <a:prstGeom prst="rect">
            <a:avLst/>
          </a:prstGeom>
          <a:noFill/>
          <a:ln w="9525">
            <a:noFill/>
            <a:miter lim="800000"/>
            <a:headEnd/>
            <a:tailEnd/>
          </a:ln>
          <a:effectLst/>
        </p:spPr>
        <p:txBody>
          <a:bodyPr wrap="none">
            <a:spAutoFit/>
          </a:bodyPr>
          <a:lstStyle/>
          <a:p>
            <a:r>
              <a:rPr lang="en-US"/>
              <a:t>58</a:t>
            </a:r>
          </a:p>
        </p:txBody>
      </p:sp>
      <p:sp>
        <p:nvSpPr>
          <p:cNvPr id="1051662" name="Text Box 1038"/>
          <p:cNvSpPr txBox="1">
            <a:spLocks noChangeArrowheads="1"/>
          </p:cNvSpPr>
          <p:nvPr/>
        </p:nvSpPr>
        <p:spPr bwMode="auto">
          <a:xfrm>
            <a:off x="1905000" y="4343401"/>
            <a:ext cx="438150" cy="366713"/>
          </a:xfrm>
          <a:prstGeom prst="rect">
            <a:avLst/>
          </a:prstGeom>
          <a:noFill/>
          <a:ln w="9525">
            <a:noFill/>
            <a:miter lim="800000"/>
            <a:headEnd/>
            <a:tailEnd/>
          </a:ln>
          <a:effectLst/>
        </p:spPr>
        <p:txBody>
          <a:bodyPr wrap="none">
            <a:spAutoFit/>
          </a:bodyPr>
          <a:lstStyle/>
          <a:p>
            <a:r>
              <a:rPr lang="en-US"/>
              <a:t>81</a:t>
            </a:r>
          </a:p>
        </p:txBody>
      </p:sp>
      <p:sp>
        <p:nvSpPr>
          <p:cNvPr id="1051663" name="Text Box 1039"/>
          <p:cNvSpPr txBox="1">
            <a:spLocks noChangeArrowheads="1"/>
          </p:cNvSpPr>
          <p:nvPr/>
        </p:nvSpPr>
        <p:spPr bwMode="auto">
          <a:xfrm>
            <a:off x="1573213" y="3062288"/>
            <a:ext cx="438150" cy="366712"/>
          </a:xfrm>
          <a:prstGeom prst="rect">
            <a:avLst/>
          </a:prstGeom>
          <a:noFill/>
          <a:ln w="9525">
            <a:noFill/>
            <a:miter lim="800000"/>
            <a:headEnd/>
            <a:tailEnd/>
          </a:ln>
          <a:effectLst/>
        </p:spPr>
        <p:txBody>
          <a:bodyPr wrap="none">
            <a:spAutoFit/>
          </a:bodyPr>
          <a:lstStyle/>
          <a:p>
            <a:r>
              <a:rPr lang="en-US"/>
              <a:t>97</a:t>
            </a:r>
          </a:p>
        </p:txBody>
      </p:sp>
      <p:sp>
        <p:nvSpPr>
          <p:cNvPr id="1051664" name="Text Box 1040"/>
          <p:cNvSpPr txBox="1">
            <a:spLocks noChangeArrowheads="1"/>
          </p:cNvSpPr>
          <p:nvPr/>
        </p:nvSpPr>
        <p:spPr bwMode="auto">
          <a:xfrm>
            <a:off x="1752600" y="2514601"/>
            <a:ext cx="565150" cy="366713"/>
          </a:xfrm>
          <a:prstGeom prst="rect">
            <a:avLst/>
          </a:prstGeom>
          <a:noFill/>
          <a:ln w="9525">
            <a:noFill/>
            <a:miter lim="800000"/>
            <a:headEnd/>
            <a:tailEnd/>
          </a:ln>
          <a:effectLst/>
        </p:spPr>
        <p:txBody>
          <a:bodyPr wrap="none">
            <a:spAutoFit/>
          </a:bodyPr>
          <a:lstStyle/>
          <a:p>
            <a:r>
              <a:rPr lang="en-US"/>
              <a:t>111</a:t>
            </a:r>
          </a:p>
        </p:txBody>
      </p:sp>
      <p:sp>
        <p:nvSpPr>
          <p:cNvPr id="1051665" name="Line 1041"/>
          <p:cNvSpPr>
            <a:spLocks noChangeShapeType="1"/>
          </p:cNvSpPr>
          <p:nvPr/>
        </p:nvSpPr>
        <p:spPr bwMode="auto">
          <a:xfrm>
            <a:off x="2743200" y="2590801"/>
            <a:ext cx="0" cy="214313"/>
          </a:xfrm>
          <a:prstGeom prst="line">
            <a:avLst/>
          </a:prstGeom>
          <a:noFill/>
          <a:ln w="9525">
            <a:solidFill>
              <a:schemeClr val="tx1"/>
            </a:solidFill>
            <a:round/>
            <a:headEnd/>
            <a:tailEnd/>
          </a:ln>
          <a:effectLst/>
        </p:spPr>
        <p:txBody>
          <a:bodyPr/>
          <a:lstStyle/>
          <a:p>
            <a:endParaRPr lang="en-US"/>
          </a:p>
        </p:txBody>
      </p:sp>
      <p:sp>
        <p:nvSpPr>
          <p:cNvPr id="1051666" name="Text Box 1042"/>
          <p:cNvSpPr txBox="1">
            <a:spLocks noChangeArrowheads="1"/>
          </p:cNvSpPr>
          <p:nvPr/>
        </p:nvSpPr>
        <p:spPr bwMode="auto">
          <a:xfrm>
            <a:off x="2470150" y="2300288"/>
            <a:ext cx="565150" cy="366712"/>
          </a:xfrm>
          <a:prstGeom prst="rect">
            <a:avLst/>
          </a:prstGeom>
          <a:noFill/>
          <a:ln w="9525">
            <a:noFill/>
            <a:miter lim="800000"/>
            <a:headEnd/>
            <a:tailEnd/>
          </a:ln>
          <a:effectLst/>
        </p:spPr>
        <p:txBody>
          <a:bodyPr wrap="none">
            <a:spAutoFit/>
          </a:bodyPr>
          <a:lstStyle/>
          <a:p>
            <a:r>
              <a:rPr lang="en-US"/>
              <a:t>127</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01083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Text Box 2"/>
          <p:cNvSpPr txBox="1">
            <a:spLocks noChangeArrowheads="1"/>
          </p:cNvSpPr>
          <p:nvPr/>
        </p:nvSpPr>
        <p:spPr bwMode="auto">
          <a:xfrm>
            <a:off x="1905000" y="4343401"/>
            <a:ext cx="438150" cy="366713"/>
          </a:xfrm>
          <a:prstGeom prst="rect">
            <a:avLst/>
          </a:prstGeom>
          <a:noFill/>
          <a:ln w="9525">
            <a:noFill/>
            <a:miter lim="800000"/>
            <a:headEnd/>
            <a:tailEnd/>
          </a:ln>
          <a:effectLst/>
        </p:spPr>
        <p:txBody>
          <a:bodyPr wrap="none">
            <a:spAutoFit/>
          </a:bodyPr>
          <a:lstStyle/>
          <a:p>
            <a:r>
              <a:rPr lang="en-US"/>
              <a:t>81</a:t>
            </a:r>
          </a:p>
        </p:txBody>
      </p:sp>
      <p:sp>
        <p:nvSpPr>
          <p:cNvPr id="1052675" name="Oval 3"/>
          <p:cNvSpPr>
            <a:spLocks noChangeArrowheads="1"/>
          </p:cNvSpPr>
          <p:nvPr/>
        </p:nvSpPr>
        <p:spPr bwMode="auto">
          <a:xfrm>
            <a:off x="1903414" y="2717800"/>
            <a:ext cx="1711325" cy="1671638"/>
          </a:xfrm>
          <a:prstGeom prst="ellipse">
            <a:avLst/>
          </a:prstGeom>
          <a:noFill/>
          <a:ln w="9525">
            <a:solidFill>
              <a:schemeClr val="tx1"/>
            </a:solidFill>
            <a:round/>
            <a:headEnd/>
            <a:tailEnd/>
          </a:ln>
          <a:effectLst/>
        </p:spPr>
        <p:txBody>
          <a:bodyPr wrap="none" anchor="ctr"/>
          <a:lstStyle/>
          <a:p>
            <a:endParaRPr lang="en-US"/>
          </a:p>
        </p:txBody>
      </p:sp>
      <p:sp>
        <p:nvSpPr>
          <p:cNvPr id="1052676" name="Rectangle 4"/>
          <p:cNvSpPr>
            <a:spLocks noGrp="1" noChangeArrowheads="1"/>
          </p:cNvSpPr>
          <p:nvPr>
            <p:ph type="title"/>
          </p:nvPr>
        </p:nvSpPr>
        <p:spPr/>
        <p:txBody>
          <a:bodyPr/>
          <a:lstStyle/>
          <a:p>
            <a:r>
              <a:rPr lang="en-US"/>
              <a:t>Building any DHT</a:t>
            </a:r>
          </a:p>
        </p:txBody>
      </p:sp>
      <p:sp>
        <p:nvSpPr>
          <p:cNvPr id="1052677" name="Rectangle 5"/>
          <p:cNvSpPr>
            <a:spLocks noGrp="1" noChangeArrowheads="1"/>
          </p:cNvSpPr>
          <p:nvPr>
            <p:ph type="body" idx="1"/>
          </p:nvPr>
        </p:nvSpPr>
        <p:spPr>
          <a:xfrm>
            <a:off x="3914776" y="1905000"/>
            <a:ext cx="6143625" cy="4248150"/>
          </a:xfrm>
        </p:spPr>
        <p:txBody>
          <a:bodyPr/>
          <a:lstStyle/>
          <a:p>
            <a:r>
              <a:rPr lang="en-US" sz="2600"/>
              <a:t>Newcomer always starts with at least one known member</a:t>
            </a:r>
          </a:p>
          <a:p>
            <a:endParaRPr lang="en-US" sz="2600"/>
          </a:p>
          <a:p>
            <a:endParaRPr lang="en-US" sz="2600"/>
          </a:p>
          <a:p>
            <a:endParaRPr lang="en-US" sz="2600"/>
          </a:p>
          <a:p>
            <a:endParaRPr lang="en-US" sz="2600"/>
          </a:p>
          <a:p>
            <a:endParaRPr lang="en-US" sz="2600"/>
          </a:p>
          <a:p>
            <a:endParaRPr lang="en-US" sz="2600"/>
          </a:p>
          <a:p>
            <a:endParaRPr lang="en-US" sz="2600"/>
          </a:p>
        </p:txBody>
      </p:sp>
      <p:sp>
        <p:nvSpPr>
          <p:cNvPr id="1052678" name="Oval 6"/>
          <p:cNvSpPr>
            <a:spLocks noChangeArrowheads="1"/>
          </p:cNvSpPr>
          <p:nvPr/>
        </p:nvSpPr>
        <p:spPr bwMode="auto">
          <a:xfrm>
            <a:off x="2125663" y="27559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2679" name="Oval 7"/>
          <p:cNvSpPr>
            <a:spLocks noChangeArrowheads="1"/>
          </p:cNvSpPr>
          <p:nvPr/>
        </p:nvSpPr>
        <p:spPr bwMode="auto">
          <a:xfrm>
            <a:off x="1792288" y="33655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2680" name="Oval 8"/>
          <p:cNvSpPr>
            <a:spLocks noChangeArrowheads="1"/>
          </p:cNvSpPr>
          <p:nvPr/>
        </p:nvSpPr>
        <p:spPr bwMode="auto">
          <a:xfrm>
            <a:off x="2125663" y="4154488"/>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2681" name="Oval 9"/>
          <p:cNvSpPr>
            <a:spLocks noChangeArrowheads="1"/>
          </p:cNvSpPr>
          <p:nvPr/>
        </p:nvSpPr>
        <p:spPr bwMode="auto">
          <a:xfrm>
            <a:off x="2805113" y="4271963"/>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2682" name="Oval 10"/>
          <p:cNvSpPr>
            <a:spLocks noChangeArrowheads="1"/>
          </p:cNvSpPr>
          <p:nvPr/>
        </p:nvSpPr>
        <p:spPr bwMode="auto">
          <a:xfrm>
            <a:off x="3503613" y="3482975"/>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2683" name="Oval 11"/>
          <p:cNvSpPr>
            <a:spLocks noChangeArrowheads="1"/>
          </p:cNvSpPr>
          <p:nvPr/>
        </p:nvSpPr>
        <p:spPr bwMode="auto">
          <a:xfrm>
            <a:off x="3048000" y="27178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2684" name="Text Box 12"/>
          <p:cNvSpPr txBox="1">
            <a:spLocks noChangeArrowheads="1"/>
          </p:cNvSpPr>
          <p:nvPr/>
        </p:nvSpPr>
        <p:spPr bwMode="auto">
          <a:xfrm>
            <a:off x="3124200" y="2438401"/>
            <a:ext cx="438150" cy="366713"/>
          </a:xfrm>
          <a:prstGeom prst="rect">
            <a:avLst/>
          </a:prstGeom>
          <a:noFill/>
          <a:ln w="9525">
            <a:noFill/>
            <a:miter lim="800000"/>
            <a:headEnd/>
            <a:tailEnd/>
          </a:ln>
          <a:effectLst/>
        </p:spPr>
        <p:txBody>
          <a:bodyPr wrap="none">
            <a:spAutoFit/>
          </a:bodyPr>
          <a:lstStyle/>
          <a:p>
            <a:r>
              <a:rPr lang="en-US"/>
              <a:t>13</a:t>
            </a:r>
          </a:p>
        </p:txBody>
      </p:sp>
      <p:sp>
        <p:nvSpPr>
          <p:cNvPr id="1052685" name="Text Box 13"/>
          <p:cNvSpPr txBox="1">
            <a:spLocks noChangeArrowheads="1"/>
          </p:cNvSpPr>
          <p:nvPr/>
        </p:nvSpPr>
        <p:spPr bwMode="auto">
          <a:xfrm>
            <a:off x="3657600" y="3429001"/>
            <a:ext cx="438150" cy="366713"/>
          </a:xfrm>
          <a:prstGeom prst="rect">
            <a:avLst/>
          </a:prstGeom>
          <a:noFill/>
          <a:ln w="9525">
            <a:noFill/>
            <a:miter lim="800000"/>
            <a:headEnd/>
            <a:tailEnd/>
          </a:ln>
          <a:effectLst/>
        </p:spPr>
        <p:txBody>
          <a:bodyPr wrap="none">
            <a:spAutoFit/>
          </a:bodyPr>
          <a:lstStyle/>
          <a:p>
            <a:r>
              <a:rPr lang="en-US"/>
              <a:t>33</a:t>
            </a:r>
          </a:p>
        </p:txBody>
      </p:sp>
      <p:sp>
        <p:nvSpPr>
          <p:cNvPr id="1052686" name="Text Box 14"/>
          <p:cNvSpPr txBox="1">
            <a:spLocks noChangeArrowheads="1"/>
          </p:cNvSpPr>
          <p:nvPr/>
        </p:nvSpPr>
        <p:spPr bwMode="auto">
          <a:xfrm>
            <a:off x="2905125" y="4389438"/>
            <a:ext cx="438150" cy="366712"/>
          </a:xfrm>
          <a:prstGeom prst="rect">
            <a:avLst/>
          </a:prstGeom>
          <a:noFill/>
          <a:ln w="9525">
            <a:noFill/>
            <a:miter lim="800000"/>
            <a:headEnd/>
            <a:tailEnd/>
          </a:ln>
          <a:effectLst/>
        </p:spPr>
        <p:txBody>
          <a:bodyPr wrap="none">
            <a:spAutoFit/>
          </a:bodyPr>
          <a:lstStyle/>
          <a:p>
            <a:r>
              <a:rPr lang="en-US"/>
              <a:t>58</a:t>
            </a:r>
          </a:p>
        </p:txBody>
      </p:sp>
      <p:sp>
        <p:nvSpPr>
          <p:cNvPr id="1052687" name="Text Box 15"/>
          <p:cNvSpPr txBox="1">
            <a:spLocks noChangeArrowheads="1"/>
          </p:cNvSpPr>
          <p:nvPr/>
        </p:nvSpPr>
        <p:spPr bwMode="auto">
          <a:xfrm>
            <a:off x="1573213" y="3062288"/>
            <a:ext cx="438150" cy="366712"/>
          </a:xfrm>
          <a:prstGeom prst="rect">
            <a:avLst/>
          </a:prstGeom>
          <a:noFill/>
          <a:ln w="9525">
            <a:noFill/>
            <a:miter lim="800000"/>
            <a:headEnd/>
            <a:tailEnd/>
          </a:ln>
          <a:effectLst/>
        </p:spPr>
        <p:txBody>
          <a:bodyPr wrap="none">
            <a:spAutoFit/>
          </a:bodyPr>
          <a:lstStyle/>
          <a:p>
            <a:r>
              <a:rPr lang="en-US"/>
              <a:t>97</a:t>
            </a:r>
          </a:p>
        </p:txBody>
      </p:sp>
      <p:sp>
        <p:nvSpPr>
          <p:cNvPr id="1052688" name="Text Box 16"/>
          <p:cNvSpPr txBox="1">
            <a:spLocks noChangeArrowheads="1"/>
          </p:cNvSpPr>
          <p:nvPr/>
        </p:nvSpPr>
        <p:spPr bwMode="auto">
          <a:xfrm>
            <a:off x="1752600" y="2514601"/>
            <a:ext cx="565150" cy="366713"/>
          </a:xfrm>
          <a:prstGeom prst="rect">
            <a:avLst/>
          </a:prstGeom>
          <a:noFill/>
          <a:ln w="9525">
            <a:noFill/>
            <a:miter lim="800000"/>
            <a:headEnd/>
            <a:tailEnd/>
          </a:ln>
          <a:effectLst/>
        </p:spPr>
        <p:txBody>
          <a:bodyPr wrap="none">
            <a:spAutoFit/>
          </a:bodyPr>
          <a:lstStyle/>
          <a:p>
            <a:r>
              <a:rPr lang="en-US"/>
              <a:t>111</a:t>
            </a:r>
          </a:p>
        </p:txBody>
      </p:sp>
      <p:sp>
        <p:nvSpPr>
          <p:cNvPr id="1052689" name="Line 17"/>
          <p:cNvSpPr>
            <a:spLocks noChangeShapeType="1"/>
          </p:cNvSpPr>
          <p:nvPr/>
        </p:nvSpPr>
        <p:spPr bwMode="auto">
          <a:xfrm>
            <a:off x="2743200" y="2590801"/>
            <a:ext cx="0" cy="214313"/>
          </a:xfrm>
          <a:prstGeom prst="line">
            <a:avLst/>
          </a:prstGeom>
          <a:noFill/>
          <a:ln w="9525">
            <a:solidFill>
              <a:schemeClr val="tx1"/>
            </a:solidFill>
            <a:round/>
            <a:headEnd/>
            <a:tailEnd/>
          </a:ln>
          <a:effectLst/>
        </p:spPr>
        <p:txBody>
          <a:bodyPr/>
          <a:lstStyle/>
          <a:p>
            <a:endParaRPr lang="en-US"/>
          </a:p>
        </p:txBody>
      </p:sp>
      <p:sp>
        <p:nvSpPr>
          <p:cNvPr id="1052690" name="Text Box 18"/>
          <p:cNvSpPr txBox="1">
            <a:spLocks noChangeArrowheads="1"/>
          </p:cNvSpPr>
          <p:nvPr/>
        </p:nvSpPr>
        <p:spPr bwMode="auto">
          <a:xfrm>
            <a:off x="2470150" y="2300288"/>
            <a:ext cx="565150" cy="366712"/>
          </a:xfrm>
          <a:prstGeom prst="rect">
            <a:avLst/>
          </a:prstGeom>
          <a:noFill/>
          <a:ln w="9525">
            <a:noFill/>
            <a:miter lim="800000"/>
            <a:headEnd/>
            <a:tailEnd/>
          </a:ln>
          <a:effectLst/>
        </p:spPr>
        <p:txBody>
          <a:bodyPr wrap="none">
            <a:spAutoFit/>
          </a:bodyPr>
          <a:lstStyle/>
          <a:p>
            <a:r>
              <a:rPr lang="en-US"/>
              <a:t>127</a:t>
            </a:r>
          </a:p>
        </p:txBody>
      </p:sp>
      <p:sp>
        <p:nvSpPr>
          <p:cNvPr id="1052691" name="Oval 19"/>
          <p:cNvSpPr>
            <a:spLocks noChangeArrowheads="1"/>
          </p:cNvSpPr>
          <p:nvPr/>
        </p:nvSpPr>
        <p:spPr bwMode="auto">
          <a:xfrm>
            <a:off x="2514600" y="520065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2692" name="Text Box 20"/>
          <p:cNvSpPr txBox="1">
            <a:spLocks noChangeArrowheads="1"/>
          </p:cNvSpPr>
          <p:nvPr/>
        </p:nvSpPr>
        <p:spPr bwMode="auto">
          <a:xfrm>
            <a:off x="2686050" y="5076826"/>
            <a:ext cx="438150" cy="366713"/>
          </a:xfrm>
          <a:prstGeom prst="rect">
            <a:avLst/>
          </a:prstGeom>
          <a:noFill/>
          <a:ln w="9525">
            <a:noFill/>
            <a:miter lim="800000"/>
            <a:headEnd/>
            <a:tailEnd/>
          </a:ln>
          <a:effectLst/>
        </p:spPr>
        <p:txBody>
          <a:bodyPr wrap="none">
            <a:spAutoFit/>
          </a:bodyPr>
          <a:lstStyle/>
          <a:p>
            <a:r>
              <a:rPr lang="en-US"/>
              <a:t>24</a:t>
            </a:r>
          </a:p>
        </p:txBody>
      </p:sp>
      <p:cxnSp>
        <p:nvCxnSpPr>
          <p:cNvPr id="1052693" name="AutoShape 21"/>
          <p:cNvCxnSpPr>
            <a:cxnSpLocks noChangeShapeType="1"/>
            <a:stCxn id="1052691" idx="0"/>
            <a:endCxn id="1052680" idx="5"/>
          </p:cNvCxnSpPr>
          <p:nvPr/>
        </p:nvCxnSpPr>
        <p:spPr bwMode="auto">
          <a:xfrm flipH="1" flipV="1">
            <a:off x="2314575" y="4354514"/>
            <a:ext cx="311150" cy="846137"/>
          </a:xfrm>
          <a:prstGeom prst="straightConnector1">
            <a:avLst/>
          </a:prstGeom>
          <a:noFill/>
          <a:ln w="9525">
            <a:solidFill>
              <a:schemeClr val="tx1"/>
            </a:solidFill>
            <a:prstDash val="dash"/>
            <a:round/>
            <a:headEnd/>
            <a:tailEnd/>
          </a:ln>
          <a:effectLst/>
        </p:spPr>
      </p:cxn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3501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en-US"/>
              <a:t>Building any DHT</a:t>
            </a:r>
          </a:p>
        </p:txBody>
      </p:sp>
      <p:sp>
        <p:nvSpPr>
          <p:cNvPr id="1053699" name="Rectangle 3"/>
          <p:cNvSpPr>
            <a:spLocks noGrp="1" noChangeArrowheads="1"/>
          </p:cNvSpPr>
          <p:nvPr>
            <p:ph type="body" idx="1"/>
          </p:nvPr>
        </p:nvSpPr>
        <p:spPr>
          <a:xfrm>
            <a:off x="3914776" y="1905000"/>
            <a:ext cx="6143625" cy="4248150"/>
          </a:xfrm>
        </p:spPr>
        <p:txBody>
          <a:bodyPr/>
          <a:lstStyle/>
          <a:p>
            <a:r>
              <a:rPr lang="en-US" sz="2600" dirty="0">
                <a:solidFill>
                  <a:srgbClr val="777777"/>
                </a:solidFill>
              </a:rPr>
              <a:t>Newcomer always starts with at least one known member</a:t>
            </a:r>
          </a:p>
          <a:p>
            <a:r>
              <a:rPr lang="en-US" sz="2600" dirty="0"/>
              <a:t>Newcomer searches for “self” in the network</a:t>
            </a:r>
          </a:p>
          <a:p>
            <a:pPr lvl="1"/>
            <a:r>
              <a:rPr lang="en-US" sz="2400" dirty="0"/>
              <a:t>hash key = newcomer’s node ID</a:t>
            </a:r>
          </a:p>
          <a:p>
            <a:pPr lvl="1"/>
            <a:r>
              <a:rPr lang="en-US" sz="2400" dirty="0"/>
              <a:t>Search results in a node in the vicinity where newcomer needs to be</a:t>
            </a:r>
          </a:p>
          <a:p>
            <a:endParaRPr lang="en-US" sz="2600" dirty="0"/>
          </a:p>
          <a:p>
            <a:endParaRPr lang="en-US" sz="2600" dirty="0"/>
          </a:p>
          <a:p>
            <a:endParaRPr lang="en-US" sz="2600" dirty="0"/>
          </a:p>
          <a:p>
            <a:endParaRPr lang="en-US" sz="2600" dirty="0"/>
          </a:p>
        </p:txBody>
      </p:sp>
      <p:sp>
        <p:nvSpPr>
          <p:cNvPr id="1053700" name="Text Box 4"/>
          <p:cNvSpPr txBox="1">
            <a:spLocks noChangeArrowheads="1"/>
          </p:cNvSpPr>
          <p:nvPr/>
        </p:nvSpPr>
        <p:spPr bwMode="auto">
          <a:xfrm>
            <a:off x="1905000" y="4343401"/>
            <a:ext cx="438150" cy="366713"/>
          </a:xfrm>
          <a:prstGeom prst="rect">
            <a:avLst/>
          </a:prstGeom>
          <a:noFill/>
          <a:ln w="9525">
            <a:noFill/>
            <a:miter lim="800000"/>
            <a:headEnd/>
            <a:tailEnd/>
          </a:ln>
          <a:effectLst/>
        </p:spPr>
        <p:txBody>
          <a:bodyPr wrap="none">
            <a:spAutoFit/>
          </a:bodyPr>
          <a:lstStyle/>
          <a:p>
            <a:r>
              <a:rPr lang="en-US"/>
              <a:t>81</a:t>
            </a:r>
          </a:p>
        </p:txBody>
      </p:sp>
      <p:sp>
        <p:nvSpPr>
          <p:cNvPr id="1053701" name="Oval 5"/>
          <p:cNvSpPr>
            <a:spLocks noChangeArrowheads="1"/>
          </p:cNvSpPr>
          <p:nvPr/>
        </p:nvSpPr>
        <p:spPr bwMode="auto">
          <a:xfrm>
            <a:off x="1903414" y="2717800"/>
            <a:ext cx="1711325" cy="1671638"/>
          </a:xfrm>
          <a:prstGeom prst="ellipse">
            <a:avLst/>
          </a:prstGeom>
          <a:noFill/>
          <a:ln w="9525">
            <a:solidFill>
              <a:schemeClr val="tx1"/>
            </a:solidFill>
            <a:round/>
            <a:headEnd/>
            <a:tailEnd/>
          </a:ln>
          <a:effectLst/>
        </p:spPr>
        <p:txBody>
          <a:bodyPr wrap="none" anchor="ctr"/>
          <a:lstStyle/>
          <a:p>
            <a:endParaRPr lang="en-US"/>
          </a:p>
        </p:txBody>
      </p:sp>
      <p:sp>
        <p:nvSpPr>
          <p:cNvPr id="1053702" name="Oval 6"/>
          <p:cNvSpPr>
            <a:spLocks noChangeArrowheads="1"/>
          </p:cNvSpPr>
          <p:nvPr/>
        </p:nvSpPr>
        <p:spPr bwMode="auto">
          <a:xfrm>
            <a:off x="2125663" y="27559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3703" name="Oval 7"/>
          <p:cNvSpPr>
            <a:spLocks noChangeArrowheads="1"/>
          </p:cNvSpPr>
          <p:nvPr/>
        </p:nvSpPr>
        <p:spPr bwMode="auto">
          <a:xfrm>
            <a:off x="1792288" y="33655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3704" name="Oval 8"/>
          <p:cNvSpPr>
            <a:spLocks noChangeArrowheads="1"/>
          </p:cNvSpPr>
          <p:nvPr/>
        </p:nvSpPr>
        <p:spPr bwMode="auto">
          <a:xfrm>
            <a:off x="2125663" y="4154488"/>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3705" name="Oval 9"/>
          <p:cNvSpPr>
            <a:spLocks noChangeArrowheads="1"/>
          </p:cNvSpPr>
          <p:nvPr/>
        </p:nvSpPr>
        <p:spPr bwMode="auto">
          <a:xfrm>
            <a:off x="2805113" y="4271963"/>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3706" name="Oval 10"/>
          <p:cNvSpPr>
            <a:spLocks noChangeArrowheads="1"/>
          </p:cNvSpPr>
          <p:nvPr/>
        </p:nvSpPr>
        <p:spPr bwMode="auto">
          <a:xfrm>
            <a:off x="3503613" y="3482975"/>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3707" name="Oval 11"/>
          <p:cNvSpPr>
            <a:spLocks noChangeArrowheads="1"/>
          </p:cNvSpPr>
          <p:nvPr/>
        </p:nvSpPr>
        <p:spPr bwMode="auto">
          <a:xfrm>
            <a:off x="3048000" y="27178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3708" name="Text Box 12"/>
          <p:cNvSpPr txBox="1">
            <a:spLocks noChangeArrowheads="1"/>
          </p:cNvSpPr>
          <p:nvPr/>
        </p:nvSpPr>
        <p:spPr bwMode="auto">
          <a:xfrm>
            <a:off x="3124200" y="2438401"/>
            <a:ext cx="438150" cy="366713"/>
          </a:xfrm>
          <a:prstGeom prst="rect">
            <a:avLst/>
          </a:prstGeom>
          <a:noFill/>
          <a:ln w="9525">
            <a:noFill/>
            <a:miter lim="800000"/>
            <a:headEnd/>
            <a:tailEnd/>
          </a:ln>
          <a:effectLst/>
        </p:spPr>
        <p:txBody>
          <a:bodyPr wrap="none">
            <a:spAutoFit/>
          </a:bodyPr>
          <a:lstStyle/>
          <a:p>
            <a:r>
              <a:rPr lang="en-US"/>
              <a:t>13</a:t>
            </a:r>
          </a:p>
        </p:txBody>
      </p:sp>
      <p:sp>
        <p:nvSpPr>
          <p:cNvPr id="1053709" name="Text Box 13"/>
          <p:cNvSpPr txBox="1">
            <a:spLocks noChangeArrowheads="1"/>
          </p:cNvSpPr>
          <p:nvPr/>
        </p:nvSpPr>
        <p:spPr bwMode="auto">
          <a:xfrm>
            <a:off x="3657600" y="3429001"/>
            <a:ext cx="438150" cy="366713"/>
          </a:xfrm>
          <a:prstGeom prst="rect">
            <a:avLst/>
          </a:prstGeom>
          <a:noFill/>
          <a:ln w="9525">
            <a:noFill/>
            <a:miter lim="800000"/>
            <a:headEnd/>
            <a:tailEnd/>
          </a:ln>
          <a:effectLst/>
        </p:spPr>
        <p:txBody>
          <a:bodyPr wrap="none">
            <a:spAutoFit/>
          </a:bodyPr>
          <a:lstStyle/>
          <a:p>
            <a:r>
              <a:rPr lang="en-US"/>
              <a:t>33</a:t>
            </a:r>
          </a:p>
        </p:txBody>
      </p:sp>
      <p:sp>
        <p:nvSpPr>
          <p:cNvPr id="1053710" name="Text Box 14"/>
          <p:cNvSpPr txBox="1">
            <a:spLocks noChangeArrowheads="1"/>
          </p:cNvSpPr>
          <p:nvPr/>
        </p:nvSpPr>
        <p:spPr bwMode="auto">
          <a:xfrm>
            <a:off x="2905125" y="4389438"/>
            <a:ext cx="438150" cy="366712"/>
          </a:xfrm>
          <a:prstGeom prst="rect">
            <a:avLst/>
          </a:prstGeom>
          <a:noFill/>
          <a:ln w="9525">
            <a:noFill/>
            <a:miter lim="800000"/>
            <a:headEnd/>
            <a:tailEnd/>
          </a:ln>
          <a:effectLst/>
        </p:spPr>
        <p:txBody>
          <a:bodyPr wrap="none">
            <a:spAutoFit/>
          </a:bodyPr>
          <a:lstStyle/>
          <a:p>
            <a:r>
              <a:rPr lang="en-US"/>
              <a:t>58</a:t>
            </a:r>
          </a:p>
        </p:txBody>
      </p:sp>
      <p:sp>
        <p:nvSpPr>
          <p:cNvPr id="1053711" name="Text Box 15"/>
          <p:cNvSpPr txBox="1">
            <a:spLocks noChangeArrowheads="1"/>
          </p:cNvSpPr>
          <p:nvPr/>
        </p:nvSpPr>
        <p:spPr bwMode="auto">
          <a:xfrm>
            <a:off x="1573213" y="3062288"/>
            <a:ext cx="438150" cy="366712"/>
          </a:xfrm>
          <a:prstGeom prst="rect">
            <a:avLst/>
          </a:prstGeom>
          <a:noFill/>
          <a:ln w="9525">
            <a:noFill/>
            <a:miter lim="800000"/>
            <a:headEnd/>
            <a:tailEnd/>
          </a:ln>
          <a:effectLst/>
        </p:spPr>
        <p:txBody>
          <a:bodyPr wrap="none">
            <a:spAutoFit/>
          </a:bodyPr>
          <a:lstStyle/>
          <a:p>
            <a:r>
              <a:rPr lang="en-US"/>
              <a:t>97</a:t>
            </a:r>
          </a:p>
        </p:txBody>
      </p:sp>
      <p:sp>
        <p:nvSpPr>
          <p:cNvPr id="1053712" name="Text Box 16"/>
          <p:cNvSpPr txBox="1">
            <a:spLocks noChangeArrowheads="1"/>
          </p:cNvSpPr>
          <p:nvPr/>
        </p:nvSpPr>
        <p:spPr bwMode="auto">
          <a:xfrm>
            <a:off x="1752600" y="2514601"/>
            <a:ext cx="565150" cy="366713"/>
          </a:xfrm>
          <a:prstGeom prst="rect">
            <a:avLst/>
          </a:prstGeom>
          <a:noFill/>
          <a:ln w="9525">
            <a:noFill/>
            <a:miter lim="800000"/>
            <a:headEnd/>
            <a:tailEnd/>
          </a:ln>
          <a:effectLst/>
        </p:spPr>
        <p:txBody>
          <a:bodyPr wrap="none">
            <a:spAutoFit/>
          </a:bodyPr>
          <a:lstStyle/>
          <a:p>
            <a:r>
              <a:rPr lang="en-US"/>
              <a:t>111</a:t>
            </a:r>
          </a:p>
        </p:txBody>
      </p:sp>
      <p:sp>
        <p:nvSpPr>
          <p:cNvPr id="1053713" name="Line 17"/>
          <p:cNvSpPr>
            <a:spLocks noChangeShapeType="1"/>
          </p:cNvSpPr>
          <p:nvPr/>
        </p:nvSpPr>
        <p:spPr bwMode="auto">
          <a:xfrm>
            <a:off x="2743200" y="2590801"/>
            <a:ext cx="0" cy="214313"/>
          </a:xfrm>
          <a:prstGeom prst="line">
            <a:avLst/>
          </a:prstGeom>
          <a:noFill/>
          <a:ln w="9525">
            <a:solidFill>
              <a:schemeClr val="tx1"/>
            </a:solidFill>
            <a:round/>
            <a:headEnd/>
            <a:tailEnd/>
          </a:ln>
          <a:effectLst/>
        </p:spPr>
        <p:txBody>
          <a:bodyPr/>
          <a:lstStyle/>
          <a:p>
            <a:endParaRPr lang="en-US"/>
          </a:p>
        </p:txBody>
      </p:sp>
      <p:sp>
        <p:nvSpPr>
          <p:cNvPr id="1053714" name="Text Box 18"/>
          <p:cNvSpPr txBox="1">
            <a:spLocks noChangeArrowheads="1"/>
          </p:cNvSpPr>
          <p:nvPr/>
        </p:nvSpPr>
        <p:spPr bwMode="auto">
          <a:xfrm>
            <a:off x="2470150" y="2300288"/>
            <a:ext cx="565150" cy="366712"/>
          </a:xfrm>
          <a:prstGeom prst="rect">
            <a:avLst/>
          </a:prstGeom>
          <a:noFill/>
          <a:ln w="9525">
            <a:noFill/>
            <a:miter lim="800000"/>
            <a:headEnd/>
            <a:tailEnd/>
          </a:ln>
          <a:effectLst/>
        </p:spPr>
        <p:txBody>
          <a:bodyPr wrap="none">
            <a:spAutoFit/>
          </a:bodyPr>
          <a:lstStyle/>
          <a:p>
            <a:r>
              <a:rPr lang="en-US"/>
              <a:t>127</a:t>
            </a:r>
          </a:p>
        </p:txBody>
      </p:sp>
      <p:sp>
        <p:nvSpPr>
          <p:cNvPr id="1053715" name="Oval 19"/>
          <p:cNvSpPr>
            <a:spLocks noChangeArrowheads="1"/>
          </p:cNvSpPr>
          <p:nvPr/>
        </p:nvSpPr>
        <p:spPr bwMode="auto">
          <a:xfrm>
            <a:off x="2514600" y="520065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3716" name="Text Box 20"/>
          <p:cNvSpPr txBox="1">
            <a:spLocks noChangeArrowheads="1"/>
          </p:cNvSpPr>
          <p:nvPr/>
        </p:nvSpPr>
        <p:spPr bwMode="auto">
          <a:xfrm>
            <a:off x="2686050" y="5076826"/>
            <a:ext cx="438150" cy="366713"/>
          </a:xfrm>
          <a:prstGeom prst="rect">
            <a:avLst/>
          </a:prstGeom>
          <a:noFill/>
          <a:ln w="9525">
            <a:noFill/>
            <a:miter lim="800000"/>
            <a:headEnd/>
            <a:tailEnd/>
          </a:ln>
          <a:effectLst/>
        </p:spPr>
        <p:txBody>
          <a:bodyPr wrap="none">
            <a:spAutoFit/>
          </a:bodyPr>
          <a:lstStyle/>
          <a:p>
            <a:r>
              <a:rPr lang="en-US"/>
              <a:t>24</a:t>
            </a:r>
          </a:p>
        </p:txBody>
      </p:sp>
      <p:cxnSp>
        <p:nvCxnSpPr>
          <p:cNvPr id="1053717" name="AutoShape 21"/>
          <p:cNvCxnSpPr>
            <a:cxnSpLocks noChangeShapeType="1"/>
            <a:stCxn id="1053715" idx="0"/>
            <a:endCxn id="1053704" idx="5"/>
          </p:cNvCxnSpPr>
          <p:nvPr/>
        </p:nvCxnSpPr>
        <p:spPr bwMode="auto">
          <a:xfrm flipH="1" flipV="1">
            <a:off x="2314575" y="4354514"/>
            <a:ext cx="311150" cy="846137"/>
          </a:xfrm>
          <a:prstGeom prst="straightConnector1">
            <a:avLst/>
          </a:prstGeom>
          <a:noFill/>
          <a:ln w="9525">
            <a:solidFill>
              <a:schemeClr val="tx1"/>
            </a:solidFill>
            <a:prstDash val="dash"/>
            <a:round/>
            <a:headEnd/>
            <a:tailEnd/>
          </a:ln>
          <a:effectLst/>
        </p:spPr>
      </p:cxnSp>
      <p:sp>
        <p:nvSpPr>
          <p:cNvPr id="1053718" name="Freeform 22"/>
          <p:cNvSpPr>
            <a:spLocks/>
          </p:cNvSpPr>
          <p:nvPr/>
        </p:nvSpPr>
        <p:spPr bwMode="auto">
          <a:xfrm>
            <a:off x="2044700" y="2819400"/>
            <a:ext cx="1460500" cy="1295400"/>
          </a:xfrm>
          <a:custGeom>
            <a:avLst/>
            <a:gdLst/>
            <a:ahLst/>
            <a:cxnLst>
              <a:cxn ang="0">
                <a:pos x="152" y="816"/>
              </a:cxn>
              <a:cxn ang="0">
                <a:pos x="8" y="432"/>
              </a:cxn>
              <a:cxn ang="0">
                <a:pos x="200" y="144"/>
              </a:cxn>
              <a:cxn ang="0">
                <a:pos x="584" y="48"/>
              </a:cxn>
              <a:cxn ang="0">
                <a:pos x="920" y="432"/>
              </a:cxn>
            </a:cxnLst>
            <a:rect l="0" t="0" r="r" b="b"/>
            <a:pathLst>
              <a:path w="920" h="816">
                <a:moveTo>
                  <a:pt x="152" y="816"/>
                </a:moveTo>
                <a:cubicBezTo>
                  <a:pt x="76" y="680"/>
                  <a:pt x="0" y="544"/>
                  <a:pt x="8" y="432"/>
                </a:cubicBezTo>
                <a:cubicBezTo>
                  <a:pt x="16" y="320"/>
                  <a:pt x="104" y="208"/>
                  <a:pt x="200" y="144"/>
                </a:cubicBezTo>
                <a:cubicBezTo>
                  <a:pt x="296" y="80"/>
                  <a:pt x="464" y="0"/>
                  <a:pt x="584" y="48"/>
                </a:cubicBezTo>
                <a:cubicBezTo>
                  <a:pt x="704" y="96"/>
                  <a:pt x="812" y="264"/>
                  <a:pt x="920" y="432"/>
                </a:cubicBezTo>
              </a:path>
            </a:pathLst>
          </a:custGeom>
          <a:noFill/>
          <a:ln w="28575" cap="flat" cmpd="sng">
            <a:solidFill>
              <a:schemeClr val="tx1"/>
            </a:solidFill>
            <a:prstDash val="sysDot"/>
            <a:round/>
            <a:headEnd type="none" w="med" len="med"/>
            <a:tailEnd type="triangle" w="med" len="med"/>
          </a:ln>
          <a:effectLst/>
        </p:spPr>
        <p:txBody>
          <a:bodyPr/>
          <a:lstStyle/>
          <a:p>
            <a:endParaRPr lang="en-US"/>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41182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US"/>
              <a:t>Building any DHT</a:t>
            </a:r>
          </a:p>
        </p:txBody>
      </p:sp>
      <p:sp>
        <p:nvSpPr>
          <p:cNvPr id="1054723" name="Rectangle 3"/>
          <p:cNvSpPr>
            <a:spLocks noGrp="1" noChangeArrowheads="1"/>
          </p:cNvSpPr>
          <p:nvPr>
            <p:ph type="body" idx="1"/>
          </p:nvPr>
        </p:nvSpPr>
        <p:spPr>
          <a:xfrm>
            <a:off x="3914776" y="1905000"/>
            <a:ext cx="6143625" cy="4248150"/>
          </a:xfrm>
        </p:spPr>
        <p:txBody>
          <a:bodyPr/>
          <a:lstStyle/>
          <a:p>
            <a:r>
              <a:rPr lang="en-US" sz="2600" dirty="0">
                <a:solidFill>
                  <a:srgbClr val="777777"/>
                </a:solidFill>
              </a:rPr>
              <a:t>Newcomer always starts with at least one known member</a:t>
            </a:r>
          </a:p>
          <a:p>
            <a:r>
              <a:rPr lang="en-US" sz="2600" dirty="0">
                <a:solidFill>
                  <a:srgbClr val="777777"/>
                </a:solidFill>
              </a:rPr>
              <a:t>Newcomer searches for “self” in the network</a:t>
            </a:r>
          </a:p>
          <a:p>
            <a:pPr lvl="1"/>
            <a:r>
              <a:rPr lang="en-US" sz="2400" dirty="0">
                <a:solidFill>
                  <a:srgbClr val="777777"/>
                </a:solidFill>
              </a:rPr>
              <a:t>hash key = newcomer’s node ID</a:t>
            </a:r>
          </a:p>
          <a:p>
            <a:pPr lvl="1"/>
            <a:r>
              <a:rPr lang="en-US" sz="2400" dirty="0">
                <a:solidFill>
                  <a:srgbClr val="777777"/>
                </a:solidFill>
              </a:rPr>
              <a:t>Search results in a node in the vicinity where newcomer needs to be</a:t>
            </a:r>
          </a:p>
          <a:p>
            <a:r>
              <a:rPr lang="en-US" sz="2600" dirty="0"/>
              <a:t>Links are added/removed to satisfy properties of network</a:t>
            </a:r>
          </a:p>
        </p:txBody>
      </p:sp>
      <p:sp>
        <p:nvSpPr>
          <p:cNvPr id="1054724" name="Text Box 4"/>
          <p:cNvSpPr txBox="1">
            <a:spLocks noChangeArrowheads="1"/>
          </p:cNvSpPr>
          <p:nvPr/>
        </p:nvSpPr>
        <p:spPr bwMode="auto">
          <a:xfrm>
            <a:off x="1905000" y="4343401"/>
            <a:ext cx="438150" cy="366713"/>
          </a:xfrm>
          <a:prstGeom prst="rect">
            <a:avLst/>
          </a:prstGeom>
          <a:noFill/>
          <a:ln w="9525">
            <a:noFill/>
            <a:miter lim="800000"/>
            <a:headEnd/>
            <a:tailEnd/>
          </a:ln>
          <a:effectLst/>
        </p:spPr>
        <p:txBody>
          <a:bodyPr wrap="none">
            <a:spAutoFit/>
          </a:bodyPr>
          <a:lstStyle/>
          <a:p>
            <a:r>
              <a:rPr lang="en-US"/>
              <a:t>81</a:t>
            </a:r>
          </a:p>
        </p:txBody>
      </p:sp>
      <p:sp>
        <p:nvSpPr>
          <p:cNvPr id="1054725" name="Oval 5"/>
          <p:cNvSpPr>
            <a:spLocks noChangeArrowheads="1"/>
          </p:cNvSpPr>
          <p:nvPr/>
        </p:nvSpPr>
        <p:spPr bwMode="auto">
          <a:xfrm>
            <a:off x="1903414" y="2717800"/>
            <a:ext cx="1711325" cy="1671638"/>
          </a:xfrm>
          <a:prstGeom prst="ellipse">
            <a:avLst/>
          </a:prstGeom>
          <a:noFill/>
          <a:ln w="9525">
            <a:solidFill>
              <a:schemeClr val="tx1"/>
            </a:solidFill>
            <a:round/>
            <a:headEnd/>
            <a:tailEnd/>
          </a:ln>
          <a:effectLst/>
        </p:spPr>
        <p:txBody>
          <a:bodyPr wrap="none" anchor="ctr"/>
          <a:lstStyle/>
          <a:p>
            <a:endParaRPr lang="en-US"/>
          </a:p>
        </p:txBody>
      </p:sp>
      <p:sp>
        <p:nvSpPr>
          <p:cNvPr id="1054726" name="Oval 6"/>
          <p:cNvSpPr>
            <a:spLocks noChangeArrowheads="1"/>
          </p:cNvSpPr>
          <p:nvPr/>
        </p:nvSpPr>
        <p:spPr bwMode="auto">
          <a:xfrm>
            <a:off x="2125663" y="27559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4727" name="Oval 7"/>
          <p:cNvSpPr>
            <a:spLocks noChangeArrowheads="1"/>
          </p:cNvSpPr>
          <p:nvPr/>
        </p:nvSpPr>
        <p:spPr bwMode="auto">
          <a:xfrm>
            <a:off x="1792288" y="33655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4728" name="Oval 8"/>
          <p:cNvSpPr>
            <a:spLocks noChangeArrowheads="1"/>
          </p:cNvSpPr>
          <p:nvPr/>
        </p:nvSpPr>
        <p:spPr bwMode="auto">
          <a:xfrm>
            <a:off x="2125663" y="4154488"/>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4729" name="Oval 9"/>
          <p:cNvSpPr>
            <a:spLocks noChangeArrowheads="1"/>
          </p:cNvSpPr>
          <p:nvPr/>
        </p:nvSpPr>
        <p:spPr bwMode="auto">
          <a:xfrm>
            <a:off x="2805113" y="4271963"/>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4730" name="Oval 10"/>
          <p:cNvSpPr>
            <a:spLocks noChangeArrowheads="1"/>
          </p:cNvSpPr>
          <p:nvPr/>
        </p:nvSpPr>
        <p:spPr bwMode="auto">
          <a:xfrm>
            <a:off x="3503613" y="3482975"/>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4731" name="Oval 11"/>
          <p:cNvSpPr>
            <a:spLocks noChangeArrowheads="1"/>
          </p:cNvSpPr>
          <p:nvPr/>
        </p:nvSpPr>
        <p:spPr bwMode="auto">
          <a:xfrm>
            <a:off x="3048000" y="27178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4732" name="Text Box 12"/>
          <p:cNvSpPr txBox="1">
            <a:spLocks noChangeArrowheads="1"/>
          </p:cNvSpPr>
          <p:nvPr/>
        </p:nvSpPr>
        <p:spPr bwMode="auto">
          <a:xfrm>
            <a:off x="3124200" y="2438401"/>
            <a:ext cx="438150" cy="366713"/>
          </a:xfrm>
          <a:prstGeom prst="rect">
            <a:avLst/>
          </a:prstGeom>
          <a:noFill/>
          <a:ln w="9525">
            <a:noFill/>
            <a:miter lim="800000"/>
            <a:headEnd/>
            <a:tailEnd/>
          </a:ln>
          <a:effectLst/>
        </p:spPr>
        <p:txBody>
          <a:bodyPr wrap="none">
            <a:spAutoFit/>
          </a:bodyPr>
          <a:lstStyle/>
          <a:p>
            <a:r>
              <a:rPr lang="en-US"/>
              <a:t>13</a:t>
            </a:r>
          </a:p>
        </p:txBody>
      </p:sp>
      <p:sp>
        <p:nvSpPr>
          <p:cNvPr id="1054733" name="Text Box 13"/>
          <p:cNvSpPr txBox="1">
            <a:spLocks noChangeArrowheads="1"/>
          </p:cNvSpPr>
          <p:nvPr/>
        </p:nvSpPr>
        <p:spPr bwMode="auto">
          <a:xfrm>
            <a:off x="3657600" y="3429001"/>
            <a:ext cx="438150" cy="366713"/>
          </a:xfrm>
          <a:prstGeom prst="rect">
            <a:avLst/>
          </a:prstGeom>
          <a:noFill/>
          <a:ln w="9525">
            <a:noFill/>
            <a:miter lim="800000"/>
            <a:headEnd/>
            <a:tailEnd/>
          </a:ln>
          <a:effectLst/>
        </p:spPr>
        <p:txBody>
          <a:bodyPr wrap="none">
            <a:spAutoFit/>
          </a:bodyPr>
          <a:lstStyle/>
          <a:p>
            <a:r>
              <a:rPr lang="en-US"/>
              <a:t>33</a:t>
            </a:r>
          </a:p>
        </p:txBody>
      </p:sp>
      <p:sp>
        <p:nvSpPr>
          <p:cNvPr id="1054734" name="Text Box 14"/>
          <p:cNvSpPr txBox="1">
            <a:spLocks noChangeArrowheads="1"/>
          </p:cNvSpPr>
          <p:nvPr/>
        </p:nvSpPr>
        <p:spPr bwMode="auto">
          <a:xfrm>
            <a:off x="2905125" y="4389438"/>
            <a:ext cx="438150" cy="366712"/>
          </a:xfrm>
          <a:prstGeom prst="rect">
            <a:avLst/>
          </a:prstGeom>
          <a:noFill/>
          <a:ln w="9525">
            <a:noFill/>
            <a:miter lim="800000"/>
            <a:headEnd/>
            <a:tailEnd/>
          </a:ln>
          <a:effectLst/>
        </p:spPr>
        <p:txBody>
          <a:bodyPr wrap="none">
            <a:spAutoFit/>
          </a:bodyPr>
          <a:lstStyle/>
          <a:p>
            <a:r>
              <a:rPr lang="en-US"/>
              <a:t>58</a:t>
            </a:r>
          </a:p>
        </p:txBody>
      </p:sp>
      <p:sp>
        <p:nvSpPr>
          <p:cNvPr id="1054735" name="Text Box 15"/>
          <p:cNvSpPr txBox="1">
            <a:spLocks noChangeArrowheads="1"/>
          </p:cNvSpPr>
          <p:nvPr/>
        </p:nvSpPr>
        <p:spPr bwMode="auto">
          <a:xfrm>
            <a:off x="1573213" y="3062288"/>
            <a:ext cx="438150" cy="366712"/>
          </a:xfrm>
          <a:prstGeom prst="rect">
            <a:avLst/>
          </a:prstGeom>
          <a:noFill/>
          <a:ln w="9525">
            <a:noFill/>
            <a:miter lim="800000"/>
            <a:headEnd/>
            <a:tailEnd/>
          </a:ln>
          <a:effectLst/>
        </p:spPr>
        <p:txBody>
          <a:bodyPr wrap="none">
            <a:spAutoFit/>
          </a:bodyPr>
          <a:lstStyle/>
          <a:p>
            <a:r>
              <a:rPr lang="en-US"/>
              <a:t>97</a:t>
            </a:r>
          </a:p>
        </p:txBody>
      </p:sp>
      <p:sp>
        <p:nvSpPr>
          <p:cNvPr id="1054736" name="Text Box 16"/>
          <p:cNvSpPr txBox="1">
            <a:spLocks noChangeArrowheads="1"/>
          </p:cNvSpPr>
          <p:nvPr/>
        </p:nvSpPr>
        <p:spPr bwMode="auto">
          <a:xfrm>
            <a:off x="1752600" y="2514601"/>
            <a:ext cx="565150" cy="366713"/>
          </a:xfrm>
          <a:prstGeom prst="rect">
            <a:avLst/>
          </a:prstGeom>
          <a:noFill/>
          <a:ln w="9525">
            <a:noFill/>
            <a:miter lim="800000"/>
            <a:headEnd/>
            <a:tailEnd/>
          </a:ln>
          <a:effectLst/>
        </p:spPr>
        <p:txBody>
          <a:bodyPr wrap="none">
            <a:spAutoFit/>
          </a:bodyPr>
          <a:lstStyle/>
          <a:p>
            <a:r>
              <a:rPr lang="en-US"/>
              <a:t>111</a:t>
            </a:r>
          </a:p>
        </p:txBody>
      </p:sp>
      <p:sp>
        <p:nvSpPr>
          <p:cNvPr id="1054737" name="Line 17"/>
          <p:cNvSpPr>
            <a:spLocks noChangeShapeType="1"/>
          </p:cNvSpPr>
          <p:nvPr/>
        </p:nvSpPr>
        <p:spPr bwMode="auto">
          <a:xfrm>
            <a:off x="2743200" y="2590801"/>
            <a:ext cx="0" cy="214313"/>
          </a:xfrm>
          <a:prstGeom prst="line">
            <a:avLst/>
          </a:prstGeom>
          <a:noFill/>
          <a:ln w="9525">
            <a:solidFill>
              <a:schemeClr val="tx1"/>
            </a:solidFill>
            <a:round/>
            <a:headEnd/>
            <a:tailEnd/>
          </a:ln>
          <a:effectLst/>
        </p:spPr>
        <p:txBody>
          <a:bodyPr/>
          <a:lstStyle/>
          <a:p>
            <a:endParaRPr lang="en-US"/>
          </a:p>
        </p:txBody>
      </p:sp>
      <p:sp>
        <p:nvSpPr>
          <p:cNvPr id="1054738" name="Text Box 18"/>
          <p:cNvSpPr txBox="1">
            <a:spLocks noChangeArrowheads="1"/>
          </p:cNvSpPr>
          <p:nvPr/>
        </p:nvSpPr>
        <p:spPr bwMode="auto">
          <a:xfrm>
            <a:off x="2470150" y="2300288"/>
            <a:ext cx="565150" cy="366712"/>
          </a:xfrm>
          <a:prstGeom prst="rect">
            <a:avLst/>
          </a:prstGeom>
          <a:noFill/>
          <a:ln w="9525">
            <a:noFill/>
            <a:miter lim="800000"/>
            <a:headEnd/>
            <a:tailEnd/>
          </a:ln>
          <a:effectLst/>
        </p:spPr>
        <p:txBody>
          <a:bodyPr wrap="none">
            <a:spAutoFit/>
          </a:bodyPr>
          <a:lstStyle/>
          <a:p>
            <a:r>
              <a:rPr lang="en-US"/>
              <a:t>127</a:t>
            </a:r>
          </a:p>
        </p:txBody>
      </p:sp>
      <p:sp>
        <p:nvSpPr>
          <p:cNvPr id="1054739" name="Oval 19"/>
          <p:cNvSpPr>
            <a:spLocks noChangeArrowheads="1"/>
          </p:cNvSpPr>
          <p:nvPr/>
        </p:nvSpPr>
        <p:spPr bwMode="auto">
          <a:xfrm>
            <a:off x="3409950" y="3019425"/>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4740" name="Text Box 20"/>
          <p:cNvSpPr txBox="1">
            <a:spLocks noChangeArrowheads="1"/>
          </p:cNvSpPr>
          <p:nvPr/>
        </p:nvSpPr>
        <p:spPr bwMode="auto">
          <a:xfrm>
            <a:off x="3581400" y="2895601"/>
            <a:ext cx="438150" cy="366713"/>
          </a:xfrm>
          <a:prstGeom prst="rect">
            <a:avLst/>
          </a:prstGeom>
          <a:noFill/>
          <a:ln w="9525">
            <a:noFill/>
            <a:miter lim="800000"/>
            <a:headEnd/>
            <a:tailEnd/>
          </a:ln>
          <a:effectLst/>
        </p:spPr>
        <p:txBody>
          <a:bodyPr wrap="none">
            <a:spAutoFit/>
          </a:bodyPr>
          <a:lstStyle/>
          <a:p>
            <a:r>
              <a:rPr lang="en-US"/>
              <a:t>24</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10399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US"/>
              <a:t>Building any DHT</a:t>
            </a:r>
          </a:p>
        </p:txBody>
      </p:sp>
      <p:sp>
        <p:nvSpPr>
          <p:cNvPr id="1055747" name="Rectangle 3"/>
          <p:cNvSpPr>
            <a:spLocks noGrp="1" noChangeArrowheads="1"/>
          </p:cNvSpPr>
          <p:nvPr>
            <p:ph type="body" idx="1"/>
          </p:nvPr>
        </p:nvSpPr>
        <p:spPr>
          <a:xfrm>
            <a:off x="3914776" y="1905000"/>
            <a:ext cx="6143625" cy="4248150"/>
          </a:xfrm>
        </p:spPr>
        <p:txBody>
          <a:bodyPr>
            <a:normAutofit lnSpcReduction="10000"/>
          </a:bodyPr>
          <a:lstStyle/>
          <a:p>
            <a:pPr>
              <a:lnSpc>
                <a:spcPct val="90000"/>
              </a:lnSpc>
            </a:pPr>
            <a:r>
              <a:rPr lang="en-US" sz="2600" dirty="0">
                <a:solidFill>
                  <a:srgbClr val="777777"/>
                </a:solidFill>
              </a:rPr>
              <a:t>Newcomer always starts with at least one known member</a:t>
            </a:r>
          </a:p>
          <a:p>
            <a:pPr>
              <a:lnSpc>
                <a:spcPct val="90000"/>
              </a:lnSpc>
            </a:pPr>
            <a:r>
              <a:rPr lang="en-US" sz="2600" dirty="0">
                <a:solidFill>
                  <a:srgbClr val="777777"/>
                </a:solidFill>
              </a:rPr>
              <a:t>Newcomer searches for “self” in the network</a:t>
            </a:r>
          </a:p>
          <a:p>
            <a:pPr lvl="1">
              <a:lnSpc>
                <a:spcPct val="90000"/>
              </a:lnSpc>
            </a:pPr>
            <a:r>
              <a:rPr lang="en-US" sz="2400" dirty="0">
                <a:solidFill>
                  <a:srgbClr val="777777"/>
                </a:solidFill>
              </a:rPr>
              <a:t>hash key = newcomer’s node ID</a:t>
            </a:r>
          </a:p>
          <a:p>
            <a:pPr>
              <a:lnSpc>
                <a:spcPct val="90000"/>
              </a:lnSpc>
            </a:pPr>
            <a:r>
              <a:rPr lang="en-US" sz="2600" dirty="0">
                <a:solidFill>
                  <a:srgbClr val="777777"/>
                </a:solidFill>
              </a:rPr>
              <a:t>Search results in a node in the vicinity where newcomer needs to be</a:t>
            </a:r>
          </a:p>
          <a:p>
            <a:pPr>
              <a:lnSpc>
                <a:spcPct val="90000"/>
              </a:lnSpc>
            </a:pPr>
            <a:r>
              <a:rPr lang="en-US" sz="2600" dirty="0">
                <a:solidFill>
                  <a:srgbClr val="777777"/>
                </a:solidFill>
              </a:rPr>
              <a:t>Links are added/removed to satisfy properties of network</a:t>
            </a:r>
          </a:p>
          <a:p>
            <a:pPr>
              <a:lnSpc>
                <a:spcPct val="90000"/>
              </a:lnSpc>
            </a:pPr>
            <a:r>
              <a:rPr lang="en-US" sz="2600" dirty="0"/>
              <a:t>Objects that now hash to new node are transferred to new node</a:t>
            </a:r>
          </a:p>
        </p:txBody>
      </p:sp>
      <p:sp>
        <p:nvSpPr>
          <p:cNvPr id="1055748" name="Text Box 4"/>
          <p:cNvSpPr txBox="1">
            <a:spLocks noChangeArrowheads="1"/>
          </p:cNvSpPr>
          <p:nvPr/>
        </p:nvSpPr>
        <p:spPr bwMode="auto">
          <a:xfrm>
            <a:off x="1905000" y="4343401"/>
            <a:ext cx="438150" cy="366713"/>
          </a:xfrm>
          <a:prstGeom prst="rect">
            <a:avLst/>
          </a:prstGeom>
          <a:noFill/>
          <a:ln w="9525">
            <a:noFill/>
            <a:miter lim="800000"/>
            <a:headEnd/>
            <a:tailEnd/>
          </a:ln>
          <a:effectLst/>
        </p:spPr>
        <p:txBody>
          <a:bodyPr wrap="none">
            <a:spAutoFit/>
          </a:bodyPr>
          <a:lstStyle/>
          <a:p>
            <a:r>
              <a:rPr lang="en-US"/>
              <a:t>81</a:t>
            </a:r>
          </a:p>
        </p:txBody>
      </p:sp>
      <p:sp>
        <p:nvSpPr>
          <p:cNvPr id="1055749" name="Oval 5"/>
          <p:cNvSpPr>
            <a:spLocks noChangeArrowheads="1"/>
          </p:cNvSpPr>
          <p:nvPr/>
        </p:nvSpPr>
        <p:spPr bwMode="auto">
          <a:xfrm>
            <a:off x="1903414" y="2717800"/>
            <a:ext cx="1711325" cy="1671638"/>
          </a:xfrm>
          <a:prstGeom prst="ellipse">
            <a:avLst/>
          </a:prstGeom>
          <a:noFill/>
          <a:ln w="9525">
            <a:solidFill>
              <a:schemeClr val="tx1"/>
            </a:solidFill>
            <a:round/>
            <a:headEnd/>
            <a:tailEnd/>
          </a:ln>
          <a:effectLst/>
        </p:spPr>
        <p:txBody>
          <a:bodyPr wrap="none" anchor="ctr"/>
          <a:lstStyle/>
          <a:p>
            <a:endParaRPr lang="en-US"/>
          </a:p>
        </p:txBody>
      </p:sp>
      <p:sp>
        <p:nvSpPr>
          <p:cNvPr id="1055750" name="Oval 6"/>
          <p:cNvSpPr>
            <a:spLocks noChangeArrowheads="1"/>
          </p:cNvSpPr>
          <p:nvPr/>
        </p:nvSpPr>
        <p:spPr bwMode="auto">
          <a:xfrm>
            <a:off x="2125663" y="27559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5751" name="Oval 7"/>
          <p:cNvSpPr>
            <a:spLocks noChangeArrowheads="1"/>
          </p:cNvSpPr>
          <p:nvPr/>
        </p:nvSpPr>
        <p:spPr bwMode="auto">
          <a:xfrm>
            <a:off x="1792288" y="33655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5752" name="Oval 8"/>
          <p:cNvSpPr>
            <a:spLocks noChangeArrowheads="1"/>
          </p:cNvSpPr>
          <p:nvPr/>
        </p:nvSpPr>
        <p:spPr bwMode="auto">
          <a:xfrm>
            <a:off x="2125663" y="4154488"/>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5753" name="Oval 9"/>
          <p:cNvSpPr>
            <a:spLocks noChangeArrowheads="1"/>
          </p:cNvSpPr>
          <p:nvPr/>
        </p:nvSpPr>
        <p:spPr bwMode="auto">
          <a:xfrm>
            <a:off x="2805113" y="4271963"/>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5754" name="Oval 10"/>
          <p:cNvSpPr>
            <a:spLocks noChangeArrowheads="1"/>
          </p:cNvSpPr>
          <p:nvPr/>
        </p:nvSpPr>
        <p:spPr bwMode="auto">
          <a:xfrm>
            <a:off x="3503613" y="3482975"/>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5755" name="Oval 11"/>
          <p:cNvSpPr>
            <a:spLocks noChangeArrowheads="1"/>
          </p:cNvSpPr>
          <p:nvPr/>
        </p:nvSpPr>
        <p:spPr bwMode="auto">
          <a:xfrm>
            <a:off x="3048000" y="27178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5756" name="Text Box 12"/>
          <p:cNvSpPr txBox="1">
            <a:spLocks noChangeArrowheads="1"/>
          </p:cNvSpPr>
          <p:nvPr/>
        </p:nvSpPr>
        <p:spPr bwMode="auto">
          <a:xfrm>
            <a:off x="3124200" y="2438401"/>
            <a:ext cx="438150" cy="366713"/>
          </a:xfrm>
          <a:prstGeom prst="rect">
            <a:avLst/>
          </a:prstGeom>
          <a:noFill/>
          <a:ln w="9525">
            <a:noFill/>
            <a:miter lim="800000"/>
            <a:headEnd/>
            <a:tailEnd/>
          </a:ln>
          <a:effectLst/>
        </p:spPr>
        <p:txBody>
          <a:bodyPr wrap="none">
            <a:spAutoFit/>
          </a:bodyPr>
          <a:lstStyle/>
          <a:p>
            <a:r>
              <a:rPr lang="en-US"/>
              <a:t>13</a:t>
            </a:r>
          </a:p>
        </p:txBody>
      </p:sp>
      <p:sp>
        <p:nvSpPr>
          <p:cNvPr id="1055757" name="Text Box 13"/>
          <p:cNvSpPr txBox="1">
            <a:spLocks noChangeArrowheads="1"/>
          </p:cNvSpPr>
          <p:nvPr/>
        </p:nvSpPr>
        <p:spPr bwMode="auto">
          <a:xfrm>
            <a:off x="3657600" y="3429001"/>
            <a:ext cx="438150" cy="366713"/>
          </a:xfrm>
          <a:prstGeom prst="rect">
            <a:avLst/>
          </a:prstGeom>
          <a:noFill/>
          <a:ln w="9525">
            <a:noFill/>
            <a:miter lim="800000"/>
            <a:headEnd/>
            <a:tailEnd/>
          </a:ln>
          <a:effectLst/>
        </p:spPr>
        <p:txBody>
          <a:bodyPr wrap="none">
            <a:spAutoFit/>
          </a:bodyPr>
          <a:lstStyle/>
          <a:p>
            <a:r>
              <a:rPr lang="en-US"/>
              <a:t>33</a:t>
            </a:r>
          </a:p>
        </p:txBody>
      </p:sp>
      <p:sp>
        <p:nvSpPr>
          <p:cNvPr id="1055758" name="Text Box 14"/>
          <p:cNvSpPr txBox="1">
            <a:spLocks noChangeArrowheads="1"/>
          </p:cNvSpPr>
          <p:nvPr/>
        </p:nvSpPr>
        <p:spPr bwMode="auto">
          <a:xfrm>
            <a:off x="2905125" y="4389438"/>
            <a:ext cx="438150" cy="366712"/>
          </a:xfrm>
          <a:prstGeom prst="rect">
            <a:avLst/>
          </a:prstGeom>
          <a:noFill/>
          <a:ln w="9525">
            <a:noFill/>
            <a:miter lim="800000"/>
            <a:headEnd/>
            <a:tailEnd/>
          </a:ln>
          <a:effectLst/>
        </p:spPr>
        <p:txBody>
          <a:bodyPr wrap="none">
            <a:spAutoFit/>
          </a:bodyPr>
          <a:lstStyle/>
          <a:p>
            <a:r>
              <a:rPr lang="en-US"/>
              <a:t>58</a:t>
            </a:r>
          </a:p>
        </p:txBody>
      </p:sp>
      <p:sp>
        <p:nvSpPr>
          <p:cNvPr id="1055759" name="Text Box 15"/>
          <p:cNvSpPr txBox="1">
            <a:spLocks noChangeArrowheads="1"/>
          </p:cNvSpPr>
          <p:nvPr/>
        </p:nvSpPr>
        <p:spPr bwMode="auto">
          <a:xfrm>
            <a:off x="1573213" y="3062288"/>
            <a:ext cx="438150" cy="366712"/>
          </a:xfrm>
          <a:prstGeom prst="rect">
            <a:avLst/>
          </a:prstGeom>
          <a:noFill/>
          <a:ln w="9525">
            <a:noFill/>
            <a:miter lim="800000"/>
            <a:headEnd/>
            <a:tailEnd/>
          </a:ln>
          <a:effectLst/>
        </p:spPr>
        <p:txBody>
          <a:bodyPr wrap="none">
            <a:spAutoFit/>
          </a:bodyPr>
          <a:lstStyle/>
          <a:p>
            <a:r>
              <a:rPr lang="en-US"/>
              <a:t>97</a:t>
            </a:r>
          </a:p>
        </p:txBody>
      </p:sp>
      <p:sp>
        <p:nvSpPr>
          <p:cNvPr id="1055760" name="Text Box 16"/>
          <p:cNvSpPr txBox="1">
            <a:spLocks noChangeArrowheads="1"/>
          </p:cNvSpPr>
          <p:nvPr/>
        </p:nvSpPr>
        <p:spPr bwMode="auto">
          <a:xfrm>
            <a:off x="1752600" y="2514601"/>
            <a:ext cx="565150" cy="366713"/>
          </a:xfrm>
          <a:prstGeom prst="rect">
            <a:avLst/>
          </a:prstGeom>
          <a:noFill/>
          <a:ln w="9525">
            <a:noFill/>
            <a:miter lim="800000"/>
            <a:headEnd/>
            <a:tailEnd/>
          </a:ln>
          <a:effectLst/>
        </p:spPr>
        <p:txBody>
          <a:bodyPr wrap="none">
            <a:spAutoFit/>
          </a:bodyPr>
          <a:lstStyle/>
          <a:p>
            <a:r>
              <a:rPr lang="en-US"/>
              <a:t>111</a:t>
            </a:r>
          </a:p>
        </p:txBody>
      </p:sp>
      <p:sp>
        <p:nvSpPr>
          <p:cNvPr id="1055761" name="Line 17"/>
          <p:cNvSpPr>
            <a:spLocks noChangeShapeType="1"/>
          </p:cNvSpPr>
          <p:nvPr/>
        </p:nvSpPr>
        <p:spPr bwMode="auto">
          <a:xfrm>
            <a:off x="2743200" y="2590801"/>
            <a:ext cx="0" cy="214313"/>
          </a:xfrm>
          <a:prstGeom prst="line">
            <a:avLst/>
          </a:prstGeom>
          <a:noFill/>
          <a:ln w="9525">
            <a:solidFill>
              <a:schemeClr val="tx1"/>
            </a:solidFill>
            <a:round/>
            <a:headEnd/>
            <a:tailEnd/>
          </a:ln>
          <a:effectLst/>
        </p:spPr>
        <p:txBody>
          <a:bodyPr/>
          <a:lstStyle/>
          <a:p>
            <a:endParaRPr lang="en-US"/>
          </a:p>
        </p:txBody>
      </p:sp>
      <p:sp>
        <p:nvSpPr>
          <p:cNvPr id="1055762" name="Text Box 18"/>
          <p:cNvSpPr txBox="1">
            <a:spLocks noChangeArrowheads="1"/>
          </p:cNvSpPr>
          <p:nvPr/>
        </p:nvSpPr>
        <p:spPr bwMode="auto">
          <a:xfrm>
            <a:off x="2470150" y="2300288"/>
            <a:ext cx="565150" cy="366712"/>
          </a:xfrm>
          <a:prstGeom prst="rect">
            <a:avLst/>
          </a:prstGeom>
          <a:noFill/>
          <a:ln w="9525">
            <a:noFill/>
            <a:miter lim="800000"/>
            <a:headEnd/>
            <a:tailEnd/>
          </a:ln>
          <a:effectLst/>
        </p:spPr>
        <p:txBody>
          <a:bodyPr wrap="none">
            <a:spAutoFit/>
          </a:bodyPr>
          <a:lstStyle/>
          <a:p>
            <a:r>
              <a:rPr lang="en-US"/>
              <a:t>127</a:t>
            </a:r>
          </a:p>
        </p:txBody>
      </p:sp>
      <p:sp>
        <p:nvSpPr>
          <p:cNvPr id="1055763" name="Oval 19"/>
          <p:cNvSpPr>
            <a:spLocks noChangeArrowheads="1"/>
          </p:cNvSpPr>
          <p:nvPr/>
        </p:nvSpPr>
        <p:spPr bwMode="auto">
          <a:xfrm>
            <a:off x="3409950" y="3019425"/>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5764" name="Text Box 20"/>
          <p:cNvSpPr txBox="1">
            <a:spLocks noChangeArrowheads="1"/>
          </p:cNvSpPr>
          <p:nvPr/>
        </p:nvSpPr>
        <p:spPr bwMode="auto">
          <a:xfrm>
            <a:off x="3581400" y="2895601"/>
            <a:ext cx="438150" cy="366713"/>
          </a:xfrm>
          <a:prstGeom prst="rect">
            <a:avLst/>
          </a:prstGeom>
          <a:noFill/>
          <a:ln w="9525">
            <a:noFill/>
            <a:miter lim="800000"/>
            <a:headEnd/>
            <a:tailEnd/>
          </a:ln>
          <a:effectLst/>
        </p:spPr>
        <p:txBody>
          <a:bodyPr wrap="none">
            <a:spAutoFit/>
          </a:bodyPr>
          <a:lstStyle/>
          <a:p>
            <a:r>
              <a:rPr lang="en-US"/>
              <a:t>24</a:t>
            </a:r>
          </a:p>
        </p:txBody>
      </p:sp>
      <p:sp>
        <p:nvSpPr>
          <p:cNvPr id="1055765" name="Freeform 21"/>
          <p:cNvSpPr>
            <a:spLocks/>
          </p:cNvSpPr>
          <p:nvPr/>
        </p:nvSpPr>
        <p:spPr bwMode="auto">
          <a:xfrm>
            <a:off x="3263900" y="3200400"/>
            <a:ext cx="165100" cy="381000"/>
          </a:xfrm>
          <a:custGeom>
            <a:avLst/>
            <a:gdLst/>
            <a:ahLst/>
            <a:cxnLst>
              <a:cxn ang="0">
                <a:pos x="104" y="240"/>
              </a:cxn>
              <a:cxn ang="0">
                <a:pos x="8" y="96"/>
              </a:cxn>
              <a:cxn ang="0">
                <a:pos x="56" y="0"/>
              </a:cxn>
            </a:cxnLst>
            <a:rect l="0" t="0" r="r" b="b"/>
            <a:pathLst>
              <a:path w="104" h="240">
                <a:moveTo>
                  <a:pt x="104" y="240"/>
                </a:moveTo>
                <a:cubicBezTo>
                  <a:pt x="60" y="188"/>
                  <a:pt x="16" y="136"/>
                  <a:pt x="8" y="96"/>
                </a:cubicBezTo>
                <a:cubicBezTo>
                  <a:pt x="0" y="56"/>
                  <a:pt x="28" y="28"/>
                  <a:pt x="56" y="0"/>
                </a:cubicBezTo>
              </a:path>
            </a:pathLst>
          </a:custGeom>
          <a:noFill/>
          <a:ln w="15875" cmpd="sng">
            <a:solidFill>
              <a:schemeClr val="tx1"/>
            </a:solidFill>
            <a:round/>
            <a:headEnd type="none" w="med" len="med"/>
            <a:tailEnd type="triangle" w="med" len="med"/>
          </a:ln>
          <a:effectLst/>
        </p:spPr>
        <p:txBody>
          <a:bodyPr/>
          <a:lstStyle/>
          <a:p>
            <a:endParaRPr lang="en-US"/>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56847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en-US"/>
              <a:t>Insertion/lookup for any DHT</a:t>
            </a:r>
          </a:p>
        </p:txBody>
      </p:sp>
      <p:sp>
        <p:nvSpPr>
          <p:cNvPr id="1056771" name="Rectangle 3"/>
          <p:cNvSpPr>
            <a:spLocks noGrp="1" noChangeArrowheads="1"/>
          </p:cNvSpPr>
          <p:nvPr>
            <p:ph type="body" idx="1"/>
          </p:nvPr>
        </p:nvSpPr>
        <p:spPr>
          <a:xfrm>
            <a:off x="4144964" y="1905000"/>
            <a:ext cx="5913437" cy="4114800"/>
          </a:xfrm>
        </p:spPr>
        <p:txBody>
          <a:bodyPr/>
          <a:lstStyle/>
          <a:p>
            <a:r>
              <a:rPr lang="en-US"/>
              <a:t>Hash name of object to produce key</a:t>
            </a:r>
          </a:p>
          <a:p>
            <a:pPr lvl="1"/>
            <a:r>
              <a:rPr lang="en-US"/>
              <a:t>Well-known way to do this</a:t>
            </a:r>
          </a:p>
          <a:p>
            <a:r>
              <a:rPr lang="en-US"/>
              <a:t>Use key as destination address to route through network</a:t>
            </a:r>
          </a:p>
          <a:p>
            <a:pPr lvl="1"/>
            <a:r>
              <a:rPr lang="en-US"/>
              <a:t>Routes to the target node</a:t>
            </a:r>
          </a:p>
          <a:p>
            <a:r>
              <a:rPr lang="en-US"/>
              <a:t>Insert object, or retrieve object, at the target node</a:t>
            </a:r>
          </a:p>
        </p:txBody>
      </p:sp>
      <p:sp>
        <p:nvSpPr>
          <p:cNvPr id="1056772" name="Text Box 4"/>
          <p:cNvSpPr txBox="1">
            <a:spLocks noChangeArrowheads="1"/>
          </p:cNvSpPr>
          <p:nvPr/>
        </p:nvSpPr>
        <p:spPr bwMode="auto">
          <a:xfrm>
            <a:off x="1905000" y="4343401"/>
            <a:ext cx="438150" cy="366713"/>
          </a:xfrm>
          <a:prstGeom prst="rect">
            <a:avLst/>
          </a:prstGeom>
          <a:noFill/>
          <a:ln w="9525">
            <a:noFill/>
            <a:miter lim="800000"/>
            <a:headEnd/>
            <a:tailEnd/>
          </a:ln>
          <a:effectLst/>
        </p:spPr>
        <p:txBody>
          <a:bodyPr wrap="none">
            <a:spAutoFit/>
          </a:bodyPr>
          <a:lstStyle/>
          <a:p>
            <a:r>
              <a:rPr lang="en-US"/>
              <a:t>81</a:t>
            </a:r>
          </a:p>
        </p:txBody>
      </p:sp>
      <p:sp>
        <p:nvSpPr>
          <p:cNvPr id="1056773" name="Oval 5"/>
          <p:cNvSpPr>
            <a:spLocks noChangeArrowheads="1"/>
          </p:cNvSpPr>
          <p:nvPr/>
        </p:nvSpPr>
        <p:spPr bwMode="auto">
          <a:xfrm>
            <a:off x="1903414" y="2717800"/>
            <a:ext cx="1711325" cy="1671638"/>
          </a:xfrm>
          <a:prstGeom prst="ellipse">
            <a:avLst/>
          </a:prstGeom>
          <a:noFill/>
          <a:ln w="9525">
            <a:solidFill>
              <a:schemeClr val="tx1"/>
            </a:solidFill>
            <a:round/>
            <a:headEnd/>
            <a:tailEnd/>
          </a:ln>
          <a:effectLst/>
        </p:spPr>
        <p:txBody>
          <a:bodyPr wrap="none" anchor="ctr"/>
          <a:lstStyle/>
          <a:p>
            <a:endParaRPr lang="en-US"/>
          </a:p>
        </p:txBody>
      </p:sp>
      <p:sp>
        <p:nvSpPr>
          <p:cNvPr id="1056774" name="Oval 6"/>
          <p:cNvSpPr>
            <a:spLocks noChangeArrowheads="1"/>
          </p:cNvSpPr>
          <p:nvPr/>
        </p:nvSpPr>
        <p:spPr bwMode="auto">
          <a:xfrm>
            <a:off x="2125663" y="27559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6775" name="Oval 7"/>
          <p:cNvSpPr>
            <a:spLocks noChangeArrowheads="1"/>
          </p:cNvSpPr>
          <p:nvPr/>
        </p:nvSpPr>
        <p:spPr bwMode="auto">
          <a:xfrm>
            <a:off x="1792288" y="33655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6776" name="Oval 8"/>
          <p:cNvSpPr>
            <a:spLocks noChangeArrowheads="1"/>
          </p:cNvSpPr>
          <p:nvPr/>
        </p:nvSpPr>
        <p:spPr bwMode="auto">
          <a:xfrm>
            <a:off x="2125663" y="4154488"/>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6777" name="Oval 9"/>
          <p:cNvSpPr>
            <a:spLocks noChangeArrowheads="1"/>
          </p:cNvSpPr>
          <p:nvPr/>
        </p:nvSpPr>
        <p:spPr bwMode="auto">
          <a:xfrm>
            <a:off x="2805113" y="4271963"/>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6778" name="Oval 10"/>
          <p:cNvSpPr>
            <a:spLocks noChangeArrowheads="1"/>
          </p:cNvSpPr>
          <p:nvPr/>
        </p:nvSpPr>
        <p:spPr bwMode="auto">
          <a:xfrm>
            <a:off x="3503613" y="3482975"/>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6779" name="Oval 11"/>
          <p:cNvSpPr>
            <a:spLocks noChangeArrowheads="1"/>
          </p:cNvSpPr>
          <p:nvPr/>
        </p:nvSpPr>
        <p:spPr bwMode="auto">
          <a:xfrm>
            <a:off x="3048000" y="2717800"/>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6780" name="Text Box 12"/>
          <p:cNvSpPr txBox="1">
            <a:spLocks noChangeArrowheads="1"/>
          </p:cNvSpPr>
          <p:nvPr/>
        </p:nvSpPr>
        <p:spPr bwMode="auto">
          <a:xfrm>
            <a:off x="3124200" y="2438401"/>
            <a:ext cx="438150" cy="366713"/>
          </a:xfrm>
          <a:prstGeom prst="rect">
            <a:avLst/>
          </a:prstGeom>
          <a:noFill/>
          <a:ln w="9525">
            <a:noFill/>
            <a:miter lim="800000"/>
            <a:headEnd/>
            <a:tailEnd/>
          </a:ln>
          <a:effectLst/>
        </p:spPr>
        <p:txBody>
          <a:bodyPr wrap="none">
            <a:spAutoFit/>
          </a:bodyPr>
          <a:lstStyle/>
          <a:p>
            <a:r>
              <a:rPr lang="en-US"/>
              <a:t>13</a:t>
            </a:r>
          </a:p>
        </p:txBody>
      </p:sp>
      <p:sp>
        <p:nvSpPr>
          <p:cNvPr id="1056781" name="Text Box 13"/>
          <p:cNvSpPr txBox="1">
            <a:spLocks noChangeArrowheads="1"/>
          </p:cNvSpPr>
          <p:nvPr/>
        </p:nvSpPr>
        <p:spPr bwMode="auto">
          <a:xfrm>
            <a:off x="3657600" y="3429001"/>
            <a:ext cx="438150" cy="366713"/>
          </a:xfrm>
          <a:prstGeom prst="rect">
            <a:avLst/>
          </a:prstGeom>
          <a:noFill/>
          <a:ln w="9525">
            <a:noFill/>
            <a:miter lim="800000"/>
            <a:headEnd/>
            <a:tailEnd/>
          </a:ln>
          <a:effectLst/>
        </p:spPr>
        <p:txBody>
          <a:bodyPr wrap="none">
            <a:spAutoFit/>
          </a:bodyPr>
          <a:lstStyle/>
          <a:p>
            <a:r>
              <a:rPr lang="en-US"/>
              <a:t>33</a:t>
            </a:r>
          </a:p>
        </p:txBody>
      </p:sp>
      <p:sp>
        <p:nvSpPr>
          <p:cNvPr id="1056782" name="Text Box 14"/>
          <p:cNvSpPr txBox="1">
            <a:spLocks noChangeArrowheads="1"/>
          </p:cNvSpPr>
          <p:nvPr/>
        </p:nvSpPr>
        <p:spPr bwMode="auto">
          <a:xfrm>
            <a:off x="2905125" y="4389438"/>
            <a:ext cx="438150" cy="366712"/>
          </a:xfrm>
          <a:prstGeom prst="rect">
            <a:avLst/>
          </a:prstGeom>
          <a:noFill/>
          <a:ln w="9525">
            <a:noFill/>
            <a:miter lim="800000"/>
            <a:headEnd/>
            <a:tailEnd/>
          </a:ln>
          <a:effectLst/>
        </p:spPr>
        <p:txBody>
          <a:bodyPr wrap="none">
            <a:spAutoFit/>
          </a:bodyPr>
          <a:lstStyle/>
          <a:p>
            <a:r>
              <a:rPr lang="en-US"/>
              <a:t>58</a:t>
            </a:r>
          </a:p>
        </p:txBody>
      </p:sp>
      <p:sp>
        <p:nvSpPr>
          <p:cNvPr id="1056783" name="Text Box 15"/>
          <p:cNvSpPr txBox="1">
            <a:spLocks noChangeArrowheads="1"/>
          </p:cNvSpPr>
          <p:nvPr/>
        </p:nvSpPr>
        <p:spPr bwMode="auto">
          <a:xfrm>
            <a:off x="1573213" y="3062288"/>
            <a:ext cx="438150" cy="366712"/>
          </a:xfrm>
          <a:prstGeom prst="rect">
            <a:avLst/>
          </a:prstGeom>
          <a:noFill/>
          <a:ln w="9525">
            <a:noFill/>
            <a:miter lim="800000"/>
            <a:headEnd/>
            <a:tailEnd/>
          </a:ln>
          <a:effectLst/>
        </p:spPr>
        <p:txBody>
          <a:bodyPr wrap="none">
            <a:spAutoFit/>
          </a:bodyPr>
          <a:lstStyle/>
          <a:p>
            <a:r>
              <a:rPr lang="en-US"/>
              <a:t>97</a:t>
            </a:r>
          </a:p>
        </p:txBody>
      </p:sp>
      <p:sp>
        <p:nvSpPr>
          <p:cNvPr id="1056784" name="Text Box 16"/>
          <p:cNvSpPr txBox="1">
            <a:spLocks noChangeArrowheads="1"/>
          </p:cNvSpPr>
          <p:nvPr/>
        </p:nvSpPr>
        <p:spPr bwMode="auto">
          <a:xfrm>
            <a:off x="1752600" y="2514601"/>
            <a:ext cx="565150" cy="366713"/>
          </a:xfrm>
          <a:prstGeom prst="rect">
            <a:avLst/>
          </a:prstGeom>
          <a:noFill/>
          <a:ln w="9525">
            <a:noFill/>
            <a:miter lim="800000"/>
            <a:headEnd/>
            <a:tailEnd/>
          </a:ln>
          <a:effectLst/>
        </p:spPr>
        <p:txBody>
          <a:bodyPr wrap="none">
            <a:spAutoFit/>
          </a:bodyPr>
          <a:lstStyle/>
          <a:p>
            <a:r>
              <a:rPr lang="en-US"/>
              <a:t>111</a:t>
            </a:r>
          </a:p>
        </p:txBody>
      </p:sp>
      <p:sp>
        <p:nvSpPr>
          <p:cNvPr id="1056785" name="Line 17"/>
          <p:cNvSpPr>
            <a:spLocks noChangeShapeType="1"/>
          </p:cNvSpPr>
          <p:nvPr/>
        </p:nvSpPr>
        <p:spPr bwMode="auto">
          <a:xfrm>
            <a:off x="2743200" y="2590801"/>
            <a:ext cx="0" cy="214313"/>
          </a:xfrm>
          <a:prstGeom prst="line">
            <a:avLst/>
          </a:prstGeom>
          <a:noFill/>
          <a:ln w="9525">
            <a:solidFill>
              <a:schemeClr val="tx1"/>
            </a:solidFill>
            <a:round/>
            <a:headEnd/>
            <a:tailEnd/>
          </a:ln>
          <a:effectLst/>
        </p:spPr>
        <p:txBody>
          <a:bodyPr/>
          <a:lstStyle/>
          <a:p>
            <a:endParaRPr lang="en-US"/>
          </a:p>
        </p:txBody>
      </p:sp>
      <p:sp>
        <p:nvSpPr>
          <p:cNvPr id="1056786" name="Text Box 18"/>
          <p:cNvSpPr txBox="1">
            <a:spLocks noChangeArrowheads="1"/>
          </p:cNvSpPr>
          <p:nvPr/>
        </p:nvSpPr>
        <p:spPr bwMode="auto">
          <a:xfrm>
            <a:off x="2470150" y="2300288"/>
            <a:ext cx="565150" cy="366712"/>
          </a:xfrm>
          <a:prstGeom prst="rect">
            <a:avLst/>
          </a:prstGeom>
          <a:noFill/>
          <a:ln w="9525">
            <a:noFill/>
            <a:miter lim="800000"/>
            <a:headEnd/>
            <a:tailEnd/>
          </a:ln>
          <a:effectLst/>
        </p:spPr>
        <p:txBody>
          <a:bodyPr wrap="none">
            <a:spAutoFit/>
          </a:bodyPr>
          <a:lstStyle/>
          <a:p>
            <a:r>
              <a:rPr lang="en-US"/>
              <a:t>127</a:t>
            </a:r>
          </a:p>
        </p:txBody>
      </p:sp>
      <p:sp>
        <p:nvSpPr>
          <p:cNvPr id="1056787" name="Oval 19"/>
          <p:cNvSpPr>
            <a:spLocks noChangeArrowheads="1"/>
          </p:cNvSpPr>
          <p:nvPr/>
        </p:nvSpPr>
        <p:spPr bwMode="auto">
          <a:xfrm>
            <a:off x="3409950" y="3019425"/>
            <a:ext cx="222250" cy="2349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56788" name="Text Box 20"/>
          <p:cNvSpPr txBox="1">
            <a:spLocks noChangeArrowheads="1"/>
          </p:cNvSpPr>
          <p:nvPr/>
        </p:nvSpPr>
        <p:spPr bwMode="auto">
          <a:xfrm>
            <a:off x="3581400" y="2895601"/>
            <a:ext cx="438150" cy="366713"/>
          </a:xfrm>
          <a:prstGeom prst="rect">
            <a:avLst/>
          </a:prstGeom>
          <a:noFill/>
          <a:ln w="9525">
            <a:noFill/>
            <a:miter lim="800000"/>
            <a:headEnd/>
            <a:tailEnd/>
          </a:ln>
          <a:effectLst/>
        </p:spPr>
        <p:txBody>
          <a:bodyPr wrap="none">
            <a:spAutoFit/>
          </a:bodyPr>
          <a:lstStyle/>
          <a:p>
            <a:r>
              <a:rPr lang="en-US"/>
              <a:t>24</a:t>
            </a:r>
          </a:p>
        </p:txBody>
      </p:sp>
      <p:sp>
        <p:nvSpPr>
          <p:cNvPr id="1056789" name="AutoShape 21"/>
          <p:cNvSpPr>
            <a:spLocks noChangeArrowheads="1"/>
          </p:cNvSpPr>
          <p:nvPr/>
        </p:nvSpPr>
        <p:spPr bwMode="auto">
          <a:xfrm flipV="1">
            <a:off x="2878138" y="5013326"/>
            <a:ext cx="273050" cy="347663"/>
          </a:xfrm>
          <a:prstGeom prst="foldedCorner">
            <a:avLst>
              <a:gd name="adj" fmla="val 50000"/>
            </a:avLst>
          </a:prstGeom>
          <a:solidFill>
            <a:schemeClr val="accent1"/>
          </a:solidFill>
          <a:ln w="9525">
            <a:solidFill>
              <a:schemeClr val="tx1"/>
            </a:solidFill>
            <a:round/>
            <a:headEnd/>
            <a:tailEnd/>
          </a:ln>
          <a:effectLst/>
        </p:spPr>
        <p:txBody>
          <a:bodyPr wrap="none" anchor="ctr"/>
          <a:lstStyle/>
          <a:p>
            <a:endParaRPr lang="en-US"/>
          </a:p>
        </p:txBody>
      </p:sp>
      <p:sp>
        <p:nvSpPr>
          <p:cNvPr id="1056790" name="Text Box 22"/>
          <p:cNvSpPr txBox="1">
            <a:spLocks noChangeArrowheads="1"/>
          </p:cNvSpPr>
          <p:nvPr/>
        </p:nvSpPr>
        <p:spPr bwMode="auto">
          <a:xfrm>
            <a:off x="2339976" y="5360988"/>
            <a:ext cx="1332801" cy="369332"/>
          </a:xfrm>
          <a:prstGeom prst="rect">
            <a:avLst/>
          </a:prstGeom>
          <a:noFill/>
          <a:ln w="9525">
            <a:noFill/>
            <a:miter lim="800000"/>
            <a:headEnd/>
            <a:tailEnd/>
          </a:ln>
          <a:effectLst/>
        </p:spPr>
        <p:txBody>
          <a:bodyPr wrap="none">
            <a:spAutoFit/>
          </a:bodyPr>
          <a:lstStyle/>
          <a:p>
            <a:r>
              <a:rPr lang="en-US"/>
              <a:t>foo.htm</a:t>
            </a:r>
            <a:r>
              <a:rPr lang="en-US">
                <a:sym typeface="Symbol" pitchFamily="18" charset="2"/>
              </a:rPr>
              <a:t></a:t>
            </a:r>
            <a:r>
              <a:rPr lang="en-US"/>
              <a:t>93</a:t>
            </a:r>
          </a:p>
        </p:txBody>
      </p:sp>
      <p:sp>
        <p:nvSpPr>
          <p:cNvPr id="1056791" name="Freeform 23"/>
          <p:cNvSpPr>
            <a:spLocks/>
          </p:cNvSpPr>
          <p:nvPr/>
        </p:nvSpPr>
        <p:spPr bwMode="auto">
          <a:xfrm>
            <a:off x="2057400" y="3581400"/>
            <a:ext cx="1447800" cy="660400"/>
          </a:xfrm>
          <a:custGeom>
            <a:avLst/>
            <a:gdLst/>
            <a:ahLst/>
            <a:cxnLst>
              <a:cxn ang="0">
                <a:pos x="912" y="48"/>
              </a:cxn>
              <a:cxn ang="0">
                <a:pos x="480" y="384"/>
              </a:cxn>
              <a:cxn ang="0">
                <a:pos x="144" y="240"/>
              </a:cxn>
              <a:cxn ang="0">
                <a:pos x="0" y="0"/>
              </a:cxn>
            </a:cxnLst>
            <a:rect l="0" t="0" r="r" b="b"/>
            <a:pathLst>
              <a:path w="912" h="416">
                <a:moveTo>
                  <a:pt x="912" y="48"/>
                </a:moveTo>
                <a:cubicBezTo>
                  <a:pt x="760" y="200"/>
                  <a:pt x="608" y="352"/>
                  <a:pt x="480" y="384"/>
                </a:cubicBezTo>
                <a:cubicBezTo>
                  <a:pt x="352" y="416"/>
                  <a:pt x="224" y="304"/>
                  <a:pt x="144" y="240"/>
                </a:cubicBezTo>
                <a:cubicBezTo>
                  <a:pt x="64" y="176"/>
                  <a:pt x="32" y="88"/>
                  <a:pt x="0" y="0"/>
                </a:cubicBezTo>
              </a:path>
            </a:pathLst>
          </a:custGeom>
          <a:noFill/>
          <a:ln w="38100" cap="flat" cmpd="sng">
            <a:solidFill>
              <a:schemeClr val="tx1"/>
            </a:solidFill>
            <a:prstDash val="sysDot"/>
            <a:round/>
            <a:headEnd type="none" w="med" len="med"/>
            <a:tailEnd type="triangle" w="med" len="med"/>
          </a:ln>
          <a:effectLst/>
        </p:spPr>
        <p:txBody>
          <a:bodyPr/>
          <a:lstStyle/>
          <a:p>
            <a:endParaRPr lang="en-US"/>
          </a:p>
        </p:txBody>
      </p:sp>
      <p:sp>
        <p:nvSpPr>
          <p:cNvPr id="1056792" name="Freeform 24"/>
          <p:cNvSpPr>
            <a:spLocks/>
          </p:cNvSpPr>
          <p:nvPr/>
        </p:nvSpPr>
        <p:spPr bwMode="auto">
          <a:xfrm>
            <a:off x="3276600" y="3810000"/>
            <a:ext cx="609600" cy="1295400"/>
          </a:xfrm>
          <a:custGeom>
            <a:avLst/>
            <a:gdLst/>
            <a:ahLst/>
            <a:cxnLst>
              <a:cxn ang="0">
                <a:pos x="0" y="816"/>
              </a:cxn>
              <a:cxn ang="0">
                <a:pos x="336" y="384"/>
              </a:cxn>
              <a:cxn ang="0">
                <a:pos x="288" y="0"/>
              </a:cxn>
            </a:cxnLst>
            <a:rect l="0" t="0" r="r" b="b"/>
            <a:pathLst>
              <a:path w="384" h="816">
                <a:moveTo>
                  <a:pt x="0" y="816"/>
                </a:moveTo>
                <a:cubicBezTo>
                  <a:pt x="144" y="668"/>
                  <a:pt x="288" y="520"/>
                  <a:pt x="336" y="384"/>
                </a:cubicBezTo>
                <a:cubicBezTo>
                  <a:pt x="384" y="248"/>
                  <a:pt x="336" y="124"/>
                  <a:pt x="288" y="0"/>
                </a:cubicBezTo>
              </a:path>
            </a:pathLst>
          </a:custGeom>
          <a:noFill/>
          <a:ln w="9525" cap="flat">
            <a:solidFill>
              <a:schemeClr val="tx1"/>
            </a:solidFill>
            <a:prstDash val="dash"/>
            <a:round/>
            <a:headEnd type="none" w="med" len="med"/>
            <a:tailEnd type="triangle" w="med" len="med"/>
          </a:ln>
          <a:effectLst/>
        </p:spPr>
        <p:txBody>
          <a:bodyPr/>
          <a:lstStyle/>
          <a:p>
            <a:endParaRPr lang="en-US"/>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24694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dirty="0"/>
              <a:t>Properties of most DHTs</a:t>
            </a:r>
          </a:p>
        </p:txBody>
      </p:sp>
      <p:sp>
        <p:nvSpPr>
          <p:cNvPr id="1057795" name="Rectangle 3"/>
          <p:cNvSpPr>
            <a:spLocks noGrp="1" noChangeArrowheads="1"/>
          </p:cNvSpPr>
          <p:nvPr>
            <p:ph idx="1"/>
          </p:nvPr>
        </p:nvSpPr>
        <p:spPr/>
        <p:txBody>
          <a:bodyPr/>
          <a:lstStyle/>
          <a:p>
            <a:r>
              <a:rPr lang="en-US" sz="2600"/>
              <a:t>Memory requirements grow (something like) logarithmically with N</a:t>
            </a:r>
          </a:p>
          <a:p>
            <a:r>
              <a:rPr lang="en-US" sz="2600"/>
              <a:t>Unlike our “any DHT”, where routing is linear in N, real DHTs have worst possible routing path length (something like) logarithmic with N</a:t>
            </a:r>
          </a:p>
          <a:p>
            <a:r>
              <a:rPr lang="en-US" sz="2600"/>
              <a:t>Cost of adding or removing a node grows (something like) logarithmically with N</a:t>
            </a:r>
          </a:p>
          <a:p>
            <a:r>
              <a:rPr lang="en-US" sz="2600"/>
              <a:t>Has caching, replication, etc…</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8126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a:t>DHT Issues</a:t>
            </a:r>
          </a:p>
        </p:txBody>
      </p:sp>
      <p:sp>
        <p:nvSpPr>
          <p:cNvPr id="1058819" name="Rectangle 3"/>
          <p:cNvSpPr>
            <a:spLocks noGrp="1" noChangeArrowheads="1"/>
          </p:cNvSpPr>
          <p:nvPr>
            <p:ph idx="1"/>
          </p:nvPr>
        </p:nvSpPr>
        <p:spPr/>
        <p:txBody>
          <a:bodyPr>
            <a:normAutofit lnSpcReduction="10000"/>
          </a:bodyPr>
          <a:lstStyle/>
          <a:p>
            <a:pPr>
              <a:lnSpc>
                <a:spcPct val="90000"/>
              </a:lnSpc>
            </a:pPr>
            <a:r>
              <a:rPr lang="en-US" sz="2600"/>
              <a:t>Resilience to failures</a:t>
            </a:r>
          </a:p>
          <a:p>
            <a:pPr>
              <a:lnSpc>
                <a:spcPct val="90000"/>
              </a:lnSpc>
            </a:pPr>
            <a:r>
              <a:rPr lang="en-US" sz="2600"/>
              <a:t>Load Balance</a:t>
            </a:r>
          </a:p>
          <a:p>
            <a:pPr lvl="1">
              <a:lnSpc>
                <a:spcPct val="90000"/>
              </a:lnSpc>
            </a:pPr>
            <a:r>
              <a:rPr lang="en-US" sz="2400"/>
              <a:t>Heterogeneity</a:t>
            </a:r>
          </a:p>
          <a:p>
            <a:pPr lvl="1">
              <a:lnSpc>
                <a:spcPct val="90000"/>
              </a:lnSpc>
            </a:pPr>
            <a:r>
              <a:rPr lang="en-US" sz="2400"/>
              <a:t>Number of objects at each node</a:t>
            </a:r>
          </a:p>
          <a:p>
            <a:pPr lvl="1">
              <a:lnSpc>
                <a:spcPct val="90000"/>
              </a:lnSpc>
            </a:pPr>
            <a:r>
              <a:rPr lang="en-US" sz="2400"/>
              <a:t>Routing hot spots</a:t>
            </a:r>
          </a:p>
          <a:p>
            <a:pPr lvl="1">
              <a:lnSpc>
                <a:spcPct val="90000"/>
              </a:lnSpc>
            </a:pPr>
            <a:r>
              <a:rPr lang="en-US" sz="2400"/>
              <a:t>Lookup hot spots</a:t>
            </a:r>
          </a:p>
          <a:p>
            <a:pPr>
              <a:lnSpc>
                <a:spcPct val="90000"/>
              </a:lnSpc>
            </a:pPr>
            <a:r>
              <a:rPr lang="en-US" sz="2600"/>
              <a:t>Locality (performance issue)</a:t>
            </a:r>
          </a:p>
          <a:p>
            <a:pPr>
              <a:lnSpc>
                <a:spcPct val="90000"/>
              </a:lnSpc>
            </a:pPr>
            <a:r>
              <a:rPr lang="en-US" sz="2600"/>
              <a:t>Churn (performance and correctness issue)</a:t>
            </a:r>
          </a:p>
          <a:p>
            <a:pPr>
              <a:lnSpc>
                <a:spcPct val="90000"/>
              </a:lnSpc>
            </a:pPr>
            <a:r>
              <a:rPr lang="en-US" sz="2600"/>
              <a:t>Security</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445583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normAutofit/>
          </a:bodyPr>
          <a:lstStyle/>
          <a:p>
            <a:r>
              <a:rPr lang="en-US" sz="4800" dirty="0"/>
              <a:t>We’re going to look at four DHTs</a:t>
            </a:r>
          </a:p>
        </p:txBody>
      </p:sp>
      <p:sp>
        <p:nvSpPr>
          <p:cNvPr id="1059843" name="Rectangle 3"/>
          <p:cNvSpPr>
            <a:spLocks noGrp="1" noChangeArrowheads="1"/>
          </p:cNvSpPr>
          <p:nvPr>
            <p:ph idx="1"/>
          </p:nvPr>
        </p:nvSpPr>
        <p:spPr/>
        <p:txBody>
          <a:bodyPr/>
          <a:lstStyle/>
          <a:p>
            <a:pPr>
              <a:lnSpc>
                <a:spcPct val="90000"/>
              </a:lnSpc>
            </a:pPr>
            <a:r>
              <a:rPr lang="en-US" dirty="0"/>
              <a:t>At varying levels of detail…</a:t>
            </a:r>
          </a:p>
          <a:p>
            <a:pPr lvl="1">
              <a:lnSpc>
                <a:spcPct val="90000"/>
              </a:lnSpc>
            </a:pPr>
            <a:r>
              <a:rPr lang="en-US" dirty="0"/>
              <a:t>CAN (Content Addressable Network)</a:t>
            </a:r>
          </a:p>
          <a:p>
            <a:pPr lvl="2">
              <a:lnSpc>
                <a:spcPct val="90000"/>
              </a:lnSpc>
            </a:pPr>
            <a:r>
              <a:rPr lang="en-US" dirty="0"/>
              <a:t>ACIRI (now ICIR)</a:t>
            </a:r>
          </a:p>
          <a:p>
            <a:pPr lvl="1">
              <a:lnSpc>
                <a:spcPct val="90000"/>
              </a:lnSpc>
            </a:pPr>
            <a:r>
              <a:rPr lang="en-US" dirty="0"/>
              <a:t>Chord</a:t>
            </a:r>
          </a:p>
          <a:p>
            <a:pPr lvl="2">
              <a:lnSpc>
                <a:spcPct val="90000"/>
              </a:lnSpc>
            </a:pPr>
            <a:r>
              <a:rPr lang="en-US" dirty="0"/>
              <a:t>MIT</a:t>
            </a:r>
          </a:p>
          <a:p>
            <a:pPr lvl="1">
              <a:lnSpc>
                <a:spcPct val="90000"/>
              </a:lnSpc>
            </a:pPr>
            <a:r>
              <a:rPr lang="en-US" dirty="0" err="1"/>
              <a:t>Kelips</a:t>
            </a:r>
            <a:endParaRPr lang="en-US" dirty="0"/>
          </a:p>
          <a:p>
            <a:pPr lvl="2">
              <a:lnSpc>
                <a:spcPct val="90000"/>
              </a:lnSpc>
            </a:pPr>
            <a:r>
              <a:rPr lang="en-US" dirty="0"/>
              <a:t>Cornell</a:t>
            </a:r>
          </a:p>
          <a:p>
            <a:pPr lvl="1">
              <a:lnSpc>
                <a:spcPct val="90000"/>
              </a:lnSpc>
            </a:pPr>
            <a:r>
              <a:rPr lang="en-US" dirty="0"/>
              <a:t>Pastry</a:t>
            </a:r>
          </a:p>
          <a:p>
            <a:pPr lvl="2">
              <a:lnSpc>
                <a:spcPct val="90000"/>
              </a:lnSpc>
            </a:pPr>
            <a:r>
              <a:rPr lang="en-US" dirty="0"/>
              <a:t>Rice/Microsoft Cambridge</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7266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DEE2-FA34-44EF-9314-1F4BDC51ABD4}"/>
              </a:ext>
            </a:extLst>
          </p:cNvPr>
          <p:cNvSpPr>
            <a:spLocks noGrp="1"/>
          </p:cNvSpPr>
          <p:nvPr>
            <p:ph type="title"/>
          </p:nvPr>
        </p:nvSpPr>
        <p:spPr/>
        <p:txBody>
          <a:bodyPr/>
          <a:lstStyle/>
          <a:p>
            <a:r>
              <a:rPr lang="en-US" dirty="0"/>
              <a:t>A 5-lecture Roadmap!</a:t>
            </a:r>
          </a:p>
        </p:txBody>
      </p:sp>
      <p:sp>
        <p:nvSpPr>
          <p:cNvPr id="4" name="Footer Placeholder 3">
            <a:extLst>
              <a:ext uri="{FF2B5EF4-FFF2-40B4-BE49-F238E27FC236}">
                <a16:creationId xmlns:a16="http://schemas.microsoft.com/office/drawing/2014/main" id="{03D713CF-E332-4FA5-B7DC-B3D3C746A7A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9E3145C-2DC3-47D2-BBAA-325AF239E4B0}"/>
              </a:ext>
            </a:extLst>
          </p:cNvPr>
          <p:cNvSpPr>
            <a:spLocks noGrp="1"/>
          </p:cNvSpPr>
          <p:nvPr>
            <p:ph type="sldNum" sz="quarter" idx="12"/>
          </p:nvPr>
        </p:nvSpPr>
        <p:spPr/>
        <p:txBody>
          <a:bodyPr/>
          <a:lstStyle/>
          <a:p>
            <a:fld id="{3C974458-8A97-4835-BF79-1FB6D7856C21}" type="slidenum">
              <a:rPr lang="en-US" smtClean="0"/>
              <a:t>2</a:t>
            </a:fld>
            <a:endParaRPr lang="en-US"/>
          </a:p>
        </p:txBody>
      </p:sp>
      <p:sp>
        <p:nvSpPr>
          <p:cNvPr id="6" name="TextBox 5">
            <a:extLst>
              <a:ext uri="{FF2B5EF4-FFF2-40B4-BE49-F238E27FC236}">
                <a16:creationId xmlns:a16="http://schemas.microsoft.com/office/drawing/2014/main" id="{686AA27E-3E90-49D2-940D-C2104AA600A4}"/>
              </a:ext>
            </a:extLst>
          </p:cNvPr>
          <p:cNvSpPr txBox="1"/>
          <p:nvPr/>
        </p:nvSpPr>
        <p:spPr>
          <a:xfrm>
            <a:off x="707048" y="2655965"/>
            <a:ext cx="2338754" cy="369332"/>
          </a:xfrm>
          <a:prstGeom prst="rect">
            <a:avLst/>
          </a:prstGeom>
          <a:solidFill>
            <a:srgbClr val="FFFF00"/>
          </a:solidFill>
          <a:ln w="38100">
            <a:solidFill>
              <a:schemeClr val="tx1"/>
            </a:solidFill>
          </a:ln>
        </p:spPr>
        <p:txBody>
          <a:bodyPr wrap="square" rtlCol="0">
            <a:spAutoFit/>
          </a:bodyPr>
          <a:lstStyle/>
          <a:p>
            <a:r>
              <a:rPr lang="en-US" b="1" dirty="0"/>
              <a:t>Lecture 1: Transactions</a:t>
            </a:r>
          </a:p>
        </p:txBody>
      </p:sp>
      <p:sp>
        <p:nvSpPr>
          <p:cNvPr id="7" name="TextBox 6">
            <a:extLst>
              <a:ext uri="{FF2B5EF4-FFF2-40B4-BE49-F238E27FC236}">
                <a16:creationId xmlns:a16="http://schemas.microsoft.com/office/drawing/2014/main" id="{6C962D09-47D0-40AA-B505-6C41473CFA81}"/>
              </a:ext>
            </a:extLst>
          </p:cNvPr>
          <p:cNvSpPr txBox="1"/>
          <p:nvPr/>
        </p:nvSpPr>
        <p:spPr>
          <a:xfrm>
            <a:off x="707048" y="4450674"/>
            <a:ext cx="2338754" cy="369332"/>
          </a:xfrm>
          <a:prstGeom prst="rect">
            <a:avLst/>
          </a:prstGeom>
          <a:solidFill>
            <a:srgbClr val="FFFF00"/>
          </a:solidFill>
        </p:spPr>
        <p:txBody>
          <a:bodyPr wrap="square" rtlCol="0">
            <a:spAutoFit/>
          </a:bodyPr>
          <a:lstStyle/>
          <a:p>
            <a:pPr algn="ctr"/>
            <a:r>
              <a:rPr lang="en-US" b="1" dirty="0"/>
              <a:t>Lecture 2: DHTs</a:t>
            </a:r>
          </a:p>
        </p:txBody>
      </p:sp>
      <p:sp>
        <p:nvSpPr>
          <p:cNvPr id="10" name="Freeform: Shape 9">
            <a:extLst>
              <a:ext uri="{FF2B5EF4-FFF2-40B4-BE49-F238E27FC236}">
                <a16:creationId xmlns:a16="http://schemas.microsoft.com/office/drawing/2014/main" id="{162435ED-5351-429D-B2A6-423EBCC5B872}"/>
              </a:ext>
            </a:extLst>
          </p:cNvPr>
          <p:cNvSpPr/>
          <p:nvPr/>
        </p:nvSpPr>
        <p:spPr>
          <a:xfrm>
            <a:off x="3045802" y="3068174"/>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E24AAD7-5F35-4F2B-A389-55E58526EE2D}"/>
              </a:ext>
            </a:extLst>
          </p:cNvPr>
          <p:cNvSpPr/>
          <p:nvPr/>
        </p:nvSpPr>
        <p:spPr>
          <a:xfrm flipV="1">
            <a:off x="3045802" y="3851757"/>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DC9464-48C9-4400-A75D-C9F0B0C604D1}"/>
              </a:ext>
            </a:extLst>
          </p:cNvPr>
          <p:cNvSpPr txBox="1"/>
          <p:nvPr/>
        </p:nvSpPr>
        <p:spPr>
          <a:xfrm>
            <a:off x="4320686" y="3332902"/>
            <a:ext cx="2338754" cy="646331"/>
          </a:xfrm>
          <a:prstGeom prst="rect">
            <a:avLst/>
          </a:prstGeom>
          <a:solidFill>
            <a:srgbClr val="FFFF00"/>
          </a:solidFill>
        </p:spPr>
        <p:txBody>
          <a:bodyPr wrap="square" rtlCol="0">
            <a:spAutoFit/>
          </a:bodyPr>
          <a:lstStyle/>
          <a:p>
            <a:pPr algn="ctr"/>
            <a:r>
              <a:rPr lang="en-US" b="1" dirty="0"/>
              <a:t>Lecture 3:</a:t>
            </a:r>
            <a:br>
              <a:rPr lang="en-US" b="1" dirty="0"/>
            </a:br>
            <a:r>
              <a:rPr lang="en-US" b="1" dirty="0"/>
              <a:t>Transactions on DHTs</a:t>
            </a:r>
          </a:p>
        </p:txBody>
      </p:sp>
      <p:sp>
        <p:nvSpPr>
          <p:cNvPr id="13" name="TextBox 12">
            <a:extLst>
              <a:ext uri="{FF2B5EF4-FFF2-40B4-BE49-F238E27FC236}">
                <a16:creationId xmlns:a16="http://schemas.microsoft.com/office/drawing/2014/main" id="{E2BE9F31-8A0A-4DB7-BC2A-EE74F2330420}"/>
              </a:ext>
            </a:extLst>
          </p:cNvPr>
          <p:cNvSpPr txBox="1"/>
          <p:nvPr/>
        </p:nvSpPr>
        <p:spPr>
          <a:xfrm>
            <a:off x="4443777" y="5530238"/>
            <a:ext cx="2338754" cy="369332"/>
          </a:xfrm>
          <a:prstGeom prst="rect">
            <a:avLst/>
          </a:prstGeom>
          <a:solidFill>
            <a:srgbClr val="FFFF00"/>
          </a:solidFill>
        </p:spPr>
        <p:txBody>
          <a:bodyPr wrap="square" rtlCol="0">
            <a:spAutoFit/>
          </a:bodyPr>
          <a:lstStyle/>
          <a:p>
            <a:pPr algn="ctr"/>
            <a:r>
              <a:rPr lang="en-US" b="1" dirty="0"/>
              <a:t>(Old topic)  RDMA</a:t>
            </a:r>
          </a:p>
        </p:txBody>
      </p:sp>
      <p:sp>
        <p:nvSpPr>
          <p:cNvPr id="14" name="Freeform: Shape 13">
            <a:extLst>
              <a:ext uri="{FF2B5EF4-FFF2-40B4-BE49-F238E27FC236}">
                <a16:creationId xmlns:a16="http://schemas.microsoft.com/office/drawing/2014/main" id="{19BB5397-5A37-407D-BC9D-46F0AA410ADB}"/>
              </a:ext>
            </a:extLst>
          </p:cNvPr>
          <p:cNvSpPr/>
          <p:nvPr/>
        </p:nvSpPr>
        <p:spPr>
          <a:xfrm>
            <a:off x="6782531" y="4105372"/>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EB58BEC-6747-49F4-A10F-D47B85313BD3}"/>
              </a:ext>
            </a:extLst>
          </p:cNvPr>
          <p:cNvSpPr/>
          <p:nvPr/>
        </p:nvSpPr>
        <p:spPr>
          <a:xfrm flipV="1">
            <a:off x="6782531" y="4888955"/>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2DFDA0A-5503-4948-94F1-D5F50BBCBE32}"/>
              </a:ext>
            </a:extLst>
          </p:cNvPr>
          <p:cNvSpPr txBox="1"/>
          <p:nvPr/>
        </p:nvSpPr>
        <p:spPr>
          <a:xfrm>
            <a:off x="8111401" y="4520648"/>
            <a:ext cx="2888993" cy="369332"/>
          </a:xfrm>
          <a:prstGeom prst="rect">
            <a:avLst/>
          </a:prstGeom>
          <a:solidFill>
            <a:srgbClr val="FFFF00"/>
          </a:solidFill>
          <a:ln w="38100">
            <a:solidFill>
              <a:schemeClr val="tx1"/>
            </a:solidFill>
          </a:ln>
        </p:spPr>
        <p:txBody>
          <a:bodyPr wrap="square" rtlCol="0">
            <a:spAutoFit/>
          </a:bodyPr>
          <a:lstStyle/>
          <a:p>
            <a:r>
              <a:rPr lang="en-US" b="1" dirty="0"/>
              <a:t>Lecture 4: </a:t>
            </a:r>
            <a:r>
              <a:rPr lang="en-US" b="1" dirty="0" err="1"/>
              <a:t>FaRM</a:t>
            </a:r>
            <a:r>
              <a:rPr lang="en-US" b="1" dirty="0"/>
              <a:t> RDMA DHT</a:t>
            </a:r>
          </a:p>
        </p:txBody>
      </p:sp>
      <p:sp>
        <p:nvSpPr>
          <p:cNvPr id="19" name="TextBox 18">
            <a:extLst>
              <a:ext uri="{FF2B5EF4-FFF2-40B4-BE49-F238E27FC236}">
                <a16:creationId xmlns:a16="http://schemas.microsoft.com/office/drawing/2014/main" id="{8BBC69A3-236A-4E61-843E-FB6EA4FA20A6}"/>
              </a:ext>
            </a:extLst>
          </p:cNvPr>
          <p:cNvSpPr txBox="1"/>
          <p:nvPr/>
        </p:nvSpPr>
        <p:spPr>
          <a:xfrm>
            <a:off x="8813914" y="4998769"/>
            <a:ext cx="2888993" cy="369332"/>
          </a:xfrm>
          <a:prstGeom prst="rect">
            <a:avLst/>
          </a:prstGeom>
          <a:solidFill>
            <a:srgbClr val="FFFF00"/>
          </a:solidFill>
          <a:ln w="38100">
            <a:solidFill>
              <a:schemeClr val="tx1"/>
            </a:solidFill>
          </a:ln>
        </p:spPr>
        <p:txBody>
          <a:bodyPr wrap="square" rtlCol="0">
            <a:spAutoFit/>
          </a:bodyPr>
          <a:lstStyle/>
          <a:p>
            <a:r>
              <a:rPr lang="en-US" b="1" dirty="0"/>
              <a:t>Lecture 5: </a:t>
            </a:r>
            <a:r>
              <a:rPr lang="en-US" b="1" dirty="0" err="1"/>
              <a:t>HeRD</a:t>
            </a:r>
            <a:r>
              <a:rPr lang="en-US" b="1" dirty="0"/>
              <a:t> and FASST</a:t>
            </a:r>
          </a:p>
        </p:txBody>
      </p:sp>
      <p:sp>
        <p:nvSpPr>
          <p:cNvPr id="20" name="TextBox 19">
            <a:extLst>
              <a:ext uri="{FF2B5EF4-FFF2-40B4-BE49-F238E27FC236}">
                <a16:creationId xmlns:a16="http://schemas.microsoft.com/office/drawing/2014/main" id="{02D4A685-DF59-4CD3-9F51-79F3BEF7AA46}"/>
              </a:ext>
            </a:extLst>
          </p:cNvPr>
          <p:cNvSpPr txBox="1"/>
          <p:nvPr/>
        </p:nvSpPr>
        <p:spPr>
          <a:xfrm>
            <a:off x="707048" y="4439363"/>
            <a:ext cx="2338754" cy="369332"/>
          </a:xfrm>
          <a:prstGeom prst="rect">
            <a:avLst/>
          </a:prstGeom>
          <a:solidFill>
            <a:srgbClr val="FFFF00"/>
          </a:solidFill>
          <a:ln w="38100">
            <a:solidFill>
              <a:schemeClr val="tx1"/>
            </a:solidFill>
          </a:ln>
        </p:spPr>
        <p:txBody>
          <a:bodyPr wrap="square" rtlCol="0">
            <a:spAutoFit/>
          </a:bodyPr>
          <a:lstStyle/>
          <a:p>
            <a:pPr algn="ctr"/>
            <a:r>
              <a:rPr lang="en-US" b="1" dirty="0"/>
              <a:t>Lecture 2: DHTs</a:t>
            </a:r>
          </a:p>
        </p:txBody>
      </p:sp>
      <p:sp>
        <p:nvSpPr>
          <p:cNvPr id="21" name="TextBox 20">
            <a:extLst>
              <a:ext uri="{FF2B5EF4-FFF2-40B4-BE49-F238E27FC236}">
                <a16:creationId xmlns:a16="http://schemas.microsoft.com/office/drawing/2014/main" id="{2FB53719-FE25-490B-986D-91CBAD939F5D}"/>
              </a:ext>
            </a:extLst>
          </p:cNvPr>
          <p:cNvSpPr txBox="1"/>
          <p:nvPr/>
        </p:nvSpPr>
        <p:spPr>
          <a:xfrm>
            <a:off x="4320686" y="3321591"/>
            <a:ext cx="2338754" cy="646331"/>
          </a:xfrm>
          <a:prstGeom prst="rect">
            <a:avLst/>
          </a:prstGeom>
          <a:solidFill>
            <a:srgbClr val="FFFF00"/>
          </a:solidFill>
          <a:ln w="38100">
            <a:solidFill>
              <a:schemeClr val="tx1"/>
            </a:solidFill>
          </a:ln>
        </p:spPr>
        <p:txBody>
          <a:bodyPr wrap="square" rtlCol="0">
            <a:spAutoFit/>
          </a:bodyPr>
          <a:lstStyle/>
          <a:p>
            <a:pPr algn="ctr"/>
            <a:r>
              <a:rPr lang="en-US" b="1" dirty="0"/>
              <a:t>Lecture 3:</a:t>
            </a:r>
            <a:br>
              <a:rPr lang="en-US" b="1" dirty="0"/>
            </a:br>
            <a:r>
              <a:rPr lang="en-US" b="1" dirty="0"/>
              <a:t>Transactions on DHTs</a:t>
            </a:r>
          </a:p>
        </p:txBody>
      </p:sp>
      <p:sp>
        <p:nvSpPr>
          <p:cNvPr id="22" name="TextBox 21">
            <a:extLst>
              <a:ext uri="{FF2B5EF4-FFF2-40B4-BE49-F238E27FC236}">
                <a16:creationId xmlns:a16="http://schemas.microsoft.com/office/drawing/2014/main" id="{244B83E8-718C-4F82-90D2-EAF7E83E8455}"/>
              </a:ext>
            </a:extLst>
          </p:cNvPr>
          <p:cNvSpPr txBox="1"/>
          <p:nvPr/>
        </p:nvSpPr>
        <p:spPr>
          <a:xfrm>
            <a:off x="4443777" y="5518927"/>
            <a:ext cx="2338754" cy="369332"/>
          </a:xfrm>
          <a:prstGeom prst="rect">
            <a:avLst/>
          </a:prstGeom>
          <a:pattFill prst="dkVert">
            <a:fgClr>
              <a:srgbClr val="FFFF00"/>
            </a:fgClr>
            <a:bgClr>
              <a:schemeClr val="bg1"/>
            </a:bgClr>
          </a:pattFill>
          <a:ln w="38100">
            <a:solidFill>
              <a:schemeClr val="tx1"/>
            </a:solidFill>
          </a:ln>
        </p:spPr>
        <p:txBody>
          <a:bodyPr wrap="square" rtlCol="0">
            <a:spAutoFit/>
          </a:bodyPr>
          <a:lstStyle/>
          <a:p>
            <a:pPr algn="ctr"/>
            <a:r>
              <a:rPr lang="en-US" b="1" dirty="0"/>
              <a:t>(Old topic)  RDMA</a:t>
            </a:r>
          </a:p>
        </p:txBody>
      </p:sp>
      <p:pic>
        <p:nvPicPr>
          <p:cNvPr id="25" name="Picture 24">
            <a:extLst>
              <a:ext uri="{FF2B5EF4-FFF2-40B4-BE49-F238E27FC236}">
                <a16:creationId xmlns:a16="http://schemas.microsoft.com/office/drawing/2014/main" id="{0E769B14-64D8-4CEB-AB67-0C611AB682F2}"/>
              </a:ext>
            </a:extLst>
          </p:cNvPr>
          <p:cNvPicPr>
            <a:picLocks noChangeAspect="1"/>
          </p:cNvPicPr>
          <p:nvPr/>
        </p:nvPicPr>
        <p:blipFill>
          <a:blip r:embed="rId3"/>
          <a:stretch>
            <a:fillRect/>
          </a:stretch>
        </p:blipFill>
        <p:spPr>
          <a:xfrm>
            <a:off x="9001125" y="264189"/>
            <a:ext cx="2809875" cy="2371583"/>
          </a:xfrm>
          <a:prstGeom prst="rect">
            <a:avLst/>
          </a:prstGeom>
        </p:spPr>
      </p:pic>
    </p:spTree>
    <p:extLst>
      <p:ext uri="{BB962C8B-B14F-4D97-AF65-F5344CB8AC3E}">
        <p14:creationId xmlns:p14="http://schemas.microsoft.com/office/powerpoint/2010/main" val="336329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a:t>Things we’re going to look at</a:t>
            </a:r>
          </a:p>
        </p:txBody>
      </p:sp>
      <p:sp>
        <p:nvSpPr>
          <p:cNvPr id="1060867" name="Rectangle 3"/>
          <p:cNvSpPr>
            <a:spLocks noGrp="1" noChangeArrowheads="1"/>
          </p:cNvSpPr>
          <p:nvPr>
            <p:ph type="body" idx="1"/>
          </p:nvPr>
        </p:nvSpPr>
        <p:spPr/>
        <p:txBody>
          <a:bodyPr/>
          <a:lstStyle/>
          <a:p>
            <a:pPr>
              <a:lnSpc>
                <a:spcPct val="90000"/>
              </a:lnSpc>
            </a:pPr>
            <a:r>
              <a:rPr lang="en-US"/>
              <a:t>What is the structure?</a:t>
            </a:r>
          </a:p>
          <a:p>
            <a:pPr>
              <a:lnSpc>
                <a:spcPct val="90000"/>
              </a:lnSpc>
            </a:pPr>
            <a:r>
              <a:rPr lang="en-US"/>
              <a:t>How does routing work in the structure?</a:t>
            </a:r>
          </a:p>
          <a:p>
            <a:pPr>
              <a:lnSpc>
                <a:spcPct val="90000"/>
              </a:lnSpc>
            </a:pPr>
            <a:r>
              <a:rPr lang="en-US"/>
              <a:t>How does it deal with node departures?</a:t>
            </a:r>
          </a:p>
          <a:p>
            <a:pPr>
              <a:lnSpc>
                <a:spcPct val="90000"/>
              </a:lnSpc>
            </a:pPr>
            <a:r>
              <a:rPr lang="en-US"/>
              <a:t>How does it scale?</a:t>
            </a:r>
          </a:p>
          <a:p>
            <a:pPr>
              <a:lnSpc>
                <a:spcPct val="90000"/>
              </a:lnSpc>
            </a:pPr>
            <a:r>
              <a:rPr lang="en-US"/>
              <a:t>How does it deal with locality?</a:t>
            </a:r>
          </a:p>
          <a:p>
            <a:pPr>
              <a:lnSpc>
                <a:spcPct val="90000"/>
              </a:lnSpc>
            </a:pPr>
            <a:r>
              <a:rPr lang="en-US"/>
              <a:t>What are the security issues?</a:t>
            </a:r>
          </a:p>
          <a:p>
            <a:pPr>
              <a:lnSpc>
                <a:spcPct val="90000"/>
              </a:lnSpc>
            </a:pPr>
            <a:endParaRPr lang="en-US"/>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92074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noFill/>
        </p:spPr>
        <p:txBody>
          <a:bodyPr>
            <a:normAutofit/>
          </a:bodyPr>
          <a:lstStyle/>
          <a:p>
            <a:r>
              <a:rPr lang="en-US" sz="4000" dirty="0"/>
              <a:t>CAN structure is a </a:t>
            </a:r>
            <a:r>
              <a:rPr lang="en-US" sz="4000" dirty="0" err="1"/>
              <a:t>cartesian</a:t>
            </a:r>
            <a:r>
              <a:rPr lang="en-US" sz="4000" dirty="0"/>
              <a:t> coordinate space in a D dimensional torus</a:t>
            </a:r>
          </a:p>
        </p:txBody>
      </p:sp>
      <p:sp>
        <p:nvSpPr>
          <p:cNvPr id="1061891" name="Rectangle 3"/>
          <p:cNvSpPr>
            <a:spLocks noGrp="1" noChangeArrowheads="1"/>
          </p:cNvSpPr>
          <p:nvPr>
            <p:ph type="body" idx="1"/>
          </p:nvPr>
        </p:nvSpPr>
        <p:spPr>
          <a:xfrm>
            <a:off x="1981200" y="1981200"/>
            <a:ext cx="8686800" cy="4876800"/>
          </a:xfrm>
        </p:spPr>
        <p:txBody>
          <a:bodyPr/>
          <a:lstStyle/>
          <a:p>
            <a:endParaRPr lang="en-US" sz="2600" dirty="0">
              <a:latin typeface="Comic Sans MS" pitchFamily="66" charset="0"/>
            </a:endParaRPr>
          </a:p>
          <a:p>
            <a:pPr lvl="1"/>
            <a:endParaRPr lang="en-US" sz="2400" dirty="0">
              <a:latin typeface="Comic Sans MS" pitchFamily="66" charset="0"/>
            </a:endParaRPr>
          </a:p>
          <a:p>
            <a:endParaRPr lang="en-US" sz="2600" dirty="0">
              <a:latin typeface="Comic Sans MS" pitchFamily="66" charset="0"/>
            </a:endParaRPr>
          </a:p>
        </p:txBody>
      </p:sp>
      <p:sp>
        <p:nvSpPr>
          <p:cNvPr id="1061892" name="Rectangle 4"/>
          <p:cNvSpPr>
            <a:spLocks noChangeArrowheads="1"/>
          </p:cNvSpPr>
          <p:nvPr/>
        </p:nvSpPr>
        <p:spPr bwMode="auto">
          <a:xfrm>
            <a:off x="3886200" y="2133600"/>
            <a:ext cx="4648200" cy="4114800"/>
          </a:xfrm>
          <a:prstGeom prst="rect">
            <a:avLst/>
          </a:prstGeom>
          <a:noFill/>
          <a:ln w="38100">
            <a:solidFill>
              <a:schemeClr val="tx1"/>
            </a:solidFill>
            <a:miter lim="800000"/>
            <a:headEnd/>
            <a:tailEnd/>
          </a:ln>
          <a:effectLst/>
        </p:spPr>
        <p:txBody>
          <a:bodyPr wrap="none" anchor="ctr"/>
          <a:lstStyle/>
          <a:p>
            <a:endParaRPr lang="en-US"/>
          </a:p>
        </p:txBody>
      </p:sp>
      <p:sp>
        <p:nvSpPr>
          <p:cNvPr id="1061893" name="Text Box 5"/>
          <p:cNvSpPr txBox="1">
            <a:spLocks noChangeArrowheads="1"/>
          </p:cNvSpPr>
          <p:nvPr/>
        </p:nvSpPr>
        <p:spPr bwMode="auto">
          <a:xfrm>
            <a:off x="6080126" y="3932238"/>
            <a:ext cx="320675" cy="457200"/>
          </a:xfrm>
          <a:prstGeom prst="rect">
            <a:avLst/>
          </a:prstGeom>
          <a:noFill/>
          <a:ln w="9525">
            <a:noFill/>
            <a:miter lim="800000"/>
            <a:headEnd/>
            <a:tailEnd/>
          </a:ln>
          <a:effectLst/>
        </p:spPr>
        <p:txBody>
          <a:bodyPr wrap="none">
            <a:spAutoFit/>
          </a:bodyPr>
          <a:lstStyle/>
          <a:p>
            <a:pPr eaLnBrk="1" hangingPunct="1"/>
            <a:r>
              <a:rPr lang="en-US" sz="2400">
                <a:latin typeface="Comic Sans MS" pitchFamily="66" charset="0"/>
              </a:rPr>
              <a:t>1</a:t>
            </a:r>
          </a:p>
        </p:txBody>
      </p:sp>
      <p:sp>
        <p:nvSpPr>
          <p:cNvPr id="1061894" name="Text Box 6"/>
          <p:cNvSpPr txBox="1">
            <a:spLocks noChangeArrowheads="1"/>
          </p:cNvSpPr>
          <p:nvPr/>
        </p:nvSpPr>
        <p:spPr bwMode="auto">
          <a:xfrm>
            <a:off x="3886200" y="6257925"/>
            <a:ext cx="5276188" cy="369332"/>
          </a:xfrm>
          <a:prstGeom prst="rect">
            <a:avLst/>
          </a:prstGeom>
          <a:solidFill>
            <a:schemeClr val="bg1"/>
          </a:solidFill>
          <a:ln w="9525">
            <a:noFill/>
            <a:miter lim="800000"/>
            <a:headEnd/>
            <a:tailEnd/>
          </a:ln>
          <a:effectLst/>
        </p:spPr>
        <p:txBody>
          <a:bodyPr wrap="none">
            <a:spAutoFit/>
          </a:bodyPr>
          <a:lstStyle/>
          <a:p>
            <a:r>
              <a:rPr lang="en-US"/>
              <a:t>CAN graphics care of Santashil PalChaudhuri, Rice Univ</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79075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a:noFill/>
        </p:spPr>
        <p:txBody>
          <a:bodyPr/>
          <a:lstStyle/>
          <a:p>
            <a:r>
              <a:rPr lang="en-US"/>
              <a:t>Simple example in two dimensions</a:t>
            </a:r>
          </a:p>
        </p:txBody>
      </p:sp>
      <p:sp>
        <p:nvSpPr>
          <p:cNvPr id="1062915" name="Rectangle 3"/>
          <p:cNvSpPr>
            <a:spLocks noGrp="1" noChangeArrowheads="1"/>
          </p:cNvSpPr>
          <p:nvPr>
            <p:ph type="body" idx="1"/>
          </p:nvPr>
        </p:nvSpPr>
        <p:spPr>
          <a:xfrm>
            <a:off x="1981200" y="1981200"/>
            <a:ext cx="8686800" cy="4876800"/>
          </a:xfrm>
        </p:spPr>
        <p:txBody>
          <a:bodyPr/>
          <a:lstStyle/>
          <a:p>
            <a:endParaRPr lang="en-US" sz="2600">
              <a:latin typeface="Comic Sans MS" pitchFamily="66" charset="0"/>
            </a:endParaRPr>
          </a:p>
          <a:p>
            <a:pPr lvl="1"/>
            <a:endParaRPr lang="en-US" sz="2400">
              <a:latin typeface="Comic Sans MS" pitchFamily="66" charset="0"/>
            </a:endParaRPr>
          </a:p>
          <a:p>
            <a:endParaRPr lang="en-US" sz="2600">
              <a:latin typeface="Comic Sans MS" pitchFamily="66" charset="0"/>
            </a:endParaRPr>
          </a:p>
        </p:txBody>
      </p:sp>
      <p:sp>
        <p:nvSpPr>
          <p:cNvPr id="1062916" name="Rectangle 4"/>
          <p:cNvSpPr>
            <a:spLocks noChangeArrowheads="1"/>
          </p:cNvSpPr>
          <p:nvPr/>
        </p:nvSpPr>
        <p:spPr bwMode="auto">
          <a:xfrm>
            <a:off x="3886200" y="2133600"/>
            <a:ext cx="4648200" cy="4114800"/>
          </a:xfrm>
          <a:prstGeom prst="rect">
            <a:avLst/>
          </a:prstGeom>
          <a:noFill/>
          <a:ln w="38100">
            <a:solidFill>
              <a:schemeClr val="tx1"/>
            </a:solidFill>
            <a:miter lim="800000"/>
            <a:headEnd/>
            <a:tailEnd/>
          </a:ln>
          <a:effectLst/>
        </p:spPr>
        <p:txBody>
          <a:bodyPr wrap="none" anchor="ctr"/>
          <a:lstStyle/>
          <a:p>
            <a:endParaRPr lang="en-US"/>
          </a:p>
        </p:txBody>
      </p:sp>
      <p:sp>
        <p:nvSpPr>
          <p:cNvPr id="1062917" name="Text Box 5"/>
          <p:cNvSpPr txBox="1">
            <a:spLocks noChangeArrowheads="1"/>
          </p:cNvSpPr>
          <p:nvPr/>
        </p:nvSpPr>
        <p:spPr bwMode="auto">
          <a:xfrm>
            <a:off x="4860926" y="3886200"/>
            <a:ext cx="320675" cy="457200"/>
          </a:xfrm>
          <a:prstGeom prst="rect">
            <a:avLst/>
          </a:prstGeom>
          <a:noFill/>
          <a:ln w="9525">
            <a:noFill/>
            <a:miter lim="800000"/>
            <a:headEnd/>
            <a:tailEnd/>
          </a:ln>
          <a:effectLst/>
        </p:spPr>
        <p:txBody>
          <a:bodyPr wrap="none">
            <a:spAutoFit/>
          </a:bodyPr>
          <a:lstStyle/>
          <a:p>
            <a:pPr eaLnBrk="1" hangingPunct="1"/>
            <a:r>
              <a:rPr lang="en-US" sz="2400">
                <a:latin typeface="Comic Sans MS" pitchFamily="66" charset="0"/>
              </a:rPr>
              <a:t>1</a:t>
            </a:r>
          </a:p>
        </p:txBody>
      </p:sp>
      <p:cxnSp>
        <p:nvCxnSpPr>
          <p:cNvPr id="1062918" name="AutoShape 6"/>
          <p:cNvCxnSpPr>
            <a:cxnSpLocks noChangeShapeType="1"/>
            <a:stCxn id="1062916" idx="0"/>
            <a:endCxn id="1062916" idx="2"/>
          </p:cNvCxnSpPr>
          <p:nvPr/>
        </p:nvCxnSpPr>
        <p:spPr bwMode="auto">
          <a:xfrm>
            <a:off x="6210300" y="2114550"/>
            <a:ext cx="0" cy="4152900"/>
          </a:xfrm>
          <a:prstGeom prst="straightConnector1">
            <a:avLst/>
          </a:prstGeom>
          <a:noFill/>
          <a:ln w="9525">
            <a:solidFill>
              <a:schemeClr val="tx1"/>
            </a:solidFill>
            <a:round/>
            <a:headEnd/>
            <a:tailEnd/>
          </a:ln>
          <a:effectLst/>
        </p:spPr>
      </p:cxnSp>
      <p:sp>
        <p:nvSpPr>
          <p:cNvPr id="1062919" name="Text Box 7"/>
          <p:cNvSpPr txBox="1">
            <a:spLocks noChangeArrowheads="1"/>
          </p:cNvSpPr>
          <p:nvPr/>
        </p:nvSpPr>
        <p:spPr bwMode="auto">
          <a:xfrm>
            <a:off x="7070725" y="3886200"/>
            <a:ext cx="369888" cy="457200"/>
          </a:xfrm>
          <a:prstGeom prst="rect">
            <a:avLst/>
          </a:prstGeom>
          <a:noFill/>
          <a:ln w="9525">
            <a:noFill/>
            <a:miter lim="800000"/>
            <a:headEnd/>
            <a:tailEnd/>
          </a:ln>
          <a:effectLst/>
        </p:spPr>
        <p:txBody>
          <a:bodyPr wrap="none">
            <a:spAutoFit/>
          </a:bodyPr>
          <a:lstStyle/>
          <a:p>
            <a:pPr eaLnBrk="1" hangingPunct="1"/>
            <a:r>
              <a:rPr lang="en-US" sz="2400">
                <a:latin typeface="Comic Sans MS" pitchFamily="66" charset="0"/>
              </a:rPr>
              <a:t>2</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460504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a:xfrm>
            <a:off x="1981200" y="704850"/>
            <a:ext cx="8229600" cy="666750"/>
          </a:xfrm>
          <a:noFill/>
        </p:spPr>
        <p:txBody>
          <a:bodyPr>
            <a:normAutofit fontScale="90000"/>
          </a:bodyPr>
          <a:lstStyle/>
          <a:p>
            <a:r>
              <a:rPr lang="en-US" sz="4000" dirty="0"/>
              <a:t>Note: torus wraps on “top” and “sides”</a:t>
            </a:r>
          </a:p>
        </p:txBody>
      </p:sp>
      <p:sp>
        <p:nvSpPr>
          <p:cNvPr id="1063939" name="Rectangle 3"/>
          <p:cNvSpPr>
            <a:spLocks noGrp="1" noChangeArrowheads="1"/>
          </p:cNvSpPr>
          <p:nvPr>
            <p:ph type="body" idx="1"/>
          </p:nvPr>
        </p:nvSpPr>
        <p:spPr>
          <a:xfrm>
            <a:off x="1981200" y="1981200"/>
            <a:ext cx="8686800" cy="4876800"/>
          </a:xfrm>
        </p:spPr>
        <p:txBody>
          <a:bodyPr/>
          <a:lstStyle/>
          <a:p>
            <a:endParaRPr lang="en-US" sz="2600">
              <a:latin typeface="Comic Sans MS" pitchFamily="66" charset="0"/>
            </a:endParaRPr>
          </a:p>
          <a:p>
            <a:pPr lvl="1"/>
            <a:endParaRPr lang="en-US" sz="2400">
              <a:latin typeface="Comic Sans MS" pitchFamily="66" charset="0"/>
            </a:endParaRPr>
          </a:p>
          <a:p>
            <a:endParaRPr lang="en-US" sz="2600">
              <a:latin typeface="Comic Sans MS" pitchFamily="66" charset="0"/>
            </a:endParaRPr>
          </a:p>
        </p:txBody>
      </p:sp>
      <p:sp>
        <p:nvSpPr>
          <p:cNvPr id="1063940" name="Rectangle 4"/>
          <p:cNvSpPr>
            <a:spLocks noChangeArrowheads="1"/>
          </p:cNvSpPr>
          <p:nvPr/>
        </p:nvSpPr>
        <p:spPr bwMode="auto">
          <a:xfrm>
            <a:off x="3886200" y="2133600"/>
            <a:ext cx="4648200" cy="4114800"/>
          </a:xfrm>
          <a:prstGeom prst="rect">
            <a:avLst/>
          </a:prstGeom>
          <a:noFill/>
          <a:ln w="38100">
            <a:solidFill>
              <a:schemeClr val="tx1"/>
            </a:solidFill>
            <a:miter lim="800000"/>
            <a:headEnd/>
            <a:tailEnd/>
          </a:ln>
          <a:effectLst/>
        </p:spPr>
        <p:txBody>
          <a:bodyPr wrap="none" anchor="ctr"/>
          <a:lstStyle/>
          <a:p>
            <a:endParaRPr lang="en-US"/>
          </a:p>
        </p:txBody>
      </p:sp>
      <p:sp>
        <p:nvSpPr>
          <p:cNvPr id="1063941" name="Text Box 5"/>
          <p:cNvSpPr txBox="1">
            <a:spLocks noChangeArrowheads="1"/>
          </p:cNvSpPr>
          <p:nvPr/>
        </p:nvSpPr>
        <p:spPr bwMode="auto">
          <a:xfrm>
            <a:off x="4860926" y="3886200"/>
            <a:ext cx="320675" cy="457200"/>
          </a:xfrm>
          <a:prstGeom prst="rect">
            <a:avLst/>
          </a:prstGeom>
          <a:noFill/>
          <a:ln w="9525">
            <a:noFill/>
            <a:miter lim="800000"/>
            <a:headEnd/>
            <a:tailEnd/>
          </a:ln>
          <a:effectLst/>
        </p:spPr>
        <p:txBody>
          <a:bodyPr wrap="none">
            <a:spAutoFit/>
          </a:bodyPr>
          <a:lstStyle/>
          <a:p>
            <a:pPr eaLnBrk="1" hangingPunct="1"/>
            <a:r>
              <a:rPr lang="en-US" sz="2400">
                <a:latin typeface="Comic Sans MS" pitchFamily="66" charset="0"/>
              </a:rPr>
              <a:t>1</a:t>
            </a:r>
          </a:p>
        </p:txBody>
      </p:sp>
      <p:cxnSp>
        <p:nvCxnSpPr>
          <p:cNvPr id="1063942" name="AutoShape 6"/>
          <p:cNvCxnSpPr>
            <a:cxnSpLocks noChangeShapeType="1"/>
            <a:stCxn id="1063940" idx="0"/>
            <a:endCxn id="1063940" idx="2"/>
          </p:cNvCxnSpPr>
          <p:nvPr/>
        </p:nvCxnSpPr>
        <p:spPr bwMode="auto">
          <a:xfrm>
            <a:off x="6210300" y="2114550"/>
            <a:ext cx="0" cy="4152900"/>
          </a:xfrm>
          <a:prstGeom prst="straightConnector1">
            <a:avLst/>
          </a:prstGeom>
          <a:noFill/>
          <a:ln w="9525">
            <a:solidFill>
              <a:schemeClr val="tx1"/>
            </a:solidFill>
            <a:round/>
            <a:headEnd/>
            <a:tailEnd/>
          </a:ln>
          <a:effectLst/>
        </p:spPr>
      </p:cxnSp>
      <p:sp>
        <p:nvSpPr>
          <p:cNvPr id="1063943" name="Text Box 7"/>
          <p:cNvSpPr txBox="1">
            <a:spLocks noChangeArrowheads="1"/>
          </p:cNvSpPr>
          <p:nvPr/>
        </p:nvSpPr>
        <p:spPr bwMode="auto">
          <a:xfrm>
            <a:off x="7162800" y="4876800"/>
            <a:ext cx="369888" cy="457200"/>
          </a:xfrm>
          <a:prstGeom prst="rect">
            <a:avLst/>
          </a:prstGeom>
          <a:noFill/>
          <a:ln w="9525">
            <a:noFill/>
            <a:miter lim="800000"/>
            <a:headEnd/>
            <a:tailEnd/>
          </a:ln>
          <a:effectLst/>
        </p:spPr>
        <p:txBody>
          <a:bodyPr wrap="none">
            <a:spAutoFit/>
          </a:bodyPr>
          <a:lstStyle/>
          <a:p>
            <a:pPr eaLnBrk="1" hangingPunct="1"/>
            <a:r>
              <a:rPr lang="en-US" sz="2400">
                <a:latin typeface="Comic Sans MS" pitchFamily="66" charset="0"/>
              </a:rPr>
              <a:t>2</a:t>
            </a:r>
          </a:p>
        </p:txBody>
      </p:sp>
      <p:sp>
        <p:nvSpPr>
          <p:cNvPr id="1063944" name="Line 8"/>
          <p:cNvSpPr>
            <a:spLocks noChangeShapeType="1"/>
          </p:cNvSpPr>
          <p:nvPr/>
        </p:nvSpPr>
        <p:spPr bwMode="auto">
          <a:xfrm>
            <a:off x="6248400" y="4114800"/>
            <a:ext cx="2286000" cy="0"/>
          </a:xfrm>
          <a:prstGeom prst="line">
            <a:avLst/>
          </a:prstGeom>
          <a:noFill/>
          <a:ln w="9525">
            <a:solidFill>
              <a:schemeClr val="tx1"/>
            </a:solidFill>
            <a:round/>
            <a:headEnd/>
            <a:tailEnd/>
          </a:ln>
          <a:effectLst/>
        </p:spPr>
        <p:txBody>
          <a:bodyPr wrap="none" anchor="ctr"/>
          <a:lstStyle/>
          <a:p>
            <a:endParaRPr lang="en-US"/>
          </a:p>
        </p:txBody>
      </p:sp>
      <p:sp>
        <p:nvSpPr>
          <p:cNvPr id="1063945" name="Text Box 9"/>
          <p:cNvSpPr txBox="1">
            <a:spLocks noChangeArrowheads="1"/>
          </p:cNvSpPr>
          <p:nvPr/>
        </p:nvSpPr>
        <p:spPr bwMode="auto">
          <a:xfrm>
            <a:off x="7146925" y="3094038"/>
            <a:ext cx="369888" cy="457200"/>
          </a:xfrm>
          <a:prstGeom prst="rect">
            <a:avLst/>
          </a:prstGeom>
          <a:noFill/>
          <a:ln w="9525">
            <a:noFill/>
            <a:miter lim="800000"/>
            <a:headEnd/>
            <a:tailEnd/>
          </a:ln>
          <a:effectLst/>
        </p:spPr>
        <p:txBody>
          <a:bodyPr wrap="none">
            <a:spAutoFit/>
          </a:bodyPr>
          <a:lstStyle/>
          <a:p>
            <a:pPr eaLnBrk="1" hangingPunct="1"/>
            <a:r>
              <a:rPr lang="en-US" sz="2400">
                <a:latin typeface="Comic Sans MS" pitchFamily="66" charset="0"/>
              </a:rPr>
              <a:t>3</a:t>
            </a:r>
          </a:p>
        </p:txBody>
      </p:sp>
      <p:sp>
        <p:nvSpPr>
          <p:cNvPr id="1063946" name="Freeform 10"/>
          <p:cNvSpPr>
            <a:spLocks/>
          </p:cNvSpPr>
          <p:nvPr/>
        </p:nvSpPr>
        <p:spPr bwMode="auto">
          <a:xfrm>
            <a:off x="2755900" y="4876800"/>
            <a:ext cx="7073900" cy="1790700"/>
          </a:xfrm>
          <a:custGeom>
            <a:avLst/>
            <a:gdLst/>
            <a:ahLst/>
            <a:cxnLst>
              <a:cxn ang="0">
                <a:pos x="616" y="48"/>
              </a:cxn>
              <a:cxn ang="0">
                <a:pos x="184" y="288"/>
              </a:cxn>
              <a:cxn ang="0">
                <a:pos x="88" y="816"/>
              </a:cxn>
              <a:cxn ang="0">
                <a:pos x="712" y="1008"/>
              </a:cxn>
              <a:cxn ang="0">
                <a:pos x="2584" y="1104"/>
              </a:cxn>
              <a:cxn ang="0">
                <a:pos x="4120" y="1008"/>
              </a:cxn>
              <a:cxn ang="0">
                <a:pos x="4456" y="384"/>
              </a:cxn>
              <a:cxn ang="0">
                <a:pos x="4120" y="96"/>
              </a:cxn>
              <a:cxn ang="0">
                <a:pos x="3736" y="0"/>
              </a:cxn>
            </a:cxnLst>
            <a:rect l="0" t="0" r="r" b="b"/>
            <a:pathLst>
              <a:path w="4456" h="1128">
                <a:moveTo>
                  <a:pt x="616" y="48"/>
                </a:moveTo>
                <a:cubicBezTo>
                  <a:pt x="444" y="104"/>
                  <a:pt x="272" y="160"/>
                  <a:pt x="184" y="288"/>
                </a:cubicBezTo>
                <a:cubicBezTo>
                  <a:pt x="96" y="416"/>
                  <a:pt x="0" y="696"/>
                  <a:pt x="88" y="816"/>
                </a:cubicBezTo>
                <a:cubicBezTo>
                  <a:pt x="176" y="936"/>
                  <a:pt x="296" y="960"/>
                  <a:pt x="712" y="1008"/>
                </a:cubicBezTo>
                <a:cubicBezTo>
                  <a:pt x="1128" y="1056"/>
                  <a:pt x="2016" y="1104"/>
                  <a:pt x="2584" y="1104"/>
                </a:cubicBezTo>
                <a:cubicBezTo>
                  <a:pt x="3152" y="1104"/>
                  <a:pt x="3808" y="1128"/>
                  <a:pt x="4120" y="1008"/>
                </a:cubicBezTo>
                <a:cubicBezTo>
                  <a:pt x="4432" y="888"/>
                  <a:pt x="4456" y="536"/>
                  <a:pt x="4456" y="384"/>
                </a:cubicBezTo>
                <a:cubicBezTo>
                  <a:pt x="4456" y="232"/>
                  <a:pt x="4240" y="160"/>
                  <a:pt x="4120" y="96"/>
                </a:cubicBezTo>
                <a:cubicBezTo>
                  <a:pt x="4000" y="32"/>
                  <a:pt x="3868" y="16"/>
                  <a:pt x="3736" y="0"/>
                </a:cubicBezTo>
              </a:path>
            </a:pathLst>
          </a:custGeom>
          <a:noFill/>
          <a:ln w="57150" cmpd="sng">
            <a:solidFill>
              <a:schemeClr val="tx1"/>
            </a:solidFill>
            <a:round/>
            <a:headEnd type="triangle" w="med" len="med"/>
            <a:tailEnd type="triangle" w="med" len="med"/>
          </a:ln>
          <a:effectLst/>
        </p:spPr>
        <p:txBody>
          <a:bodyPr/>
          <a:lstStyle/>
          <a:p>
            <a:endParaRPr lang="en-US"/>
          </a:p>
        </p:txBody>
      </p:sp>
      <p:sp>
        <p:nvSpPr>
          <p:cNvPr id="1063947" name="Freeform 11"/>
          <p:cNvSpPr>
            <a:spLocks/>
          </p:cNvSpPr>
          <p:nvPr/>
        </p:nvSpPr>
        <p:spPr bwMode="auto">
          <a:xfrm>
            <a:off x="3022600" y="1638300"/>
            <a:ext cx="1549400" cy="5041900"/>
          </a:xfrm>
          <a:custGeom>
            <a:avLst/>
            <a:gdLst/>
            <a:ahLst/>
            <a:cxnLst>
              <a:cxn ang="0">
                <a:pos x="928" y="312"/>
              </a:cxn>
              <a:cxn ang="0">
                <a:pos x="736" y="72"/>
              </a:cxn>
              <a:cxn ang="0">
                <a:pos x="352" y="120"/>
              </a:cxn>
              <a:cxn ang="0">
                <a:pos x="112" y="792"/>
              </a:cxn>
              <a:cxn ang="0">
                <a:pos x="16" y="1704"/>
              </a:cxn>
              <a:cxn ang="0">
                <a:pos x="208" y="2856"/>
              </a:cxn>
              <a:cxn ang="0">
                <a:pos x="544" y="3144"/>
              </a:cxn>
              <a:cxn ang="0">
                <a:pos x="880" y="3048"/>
              </a:cxn>
              <a:cxn ang="0">
                <a:pos x="976" y="2904"/>
              </a:cxn>
            </a:cxnLst>
            <a:rect l="0" t="0" r="r" b="b"/>
            <a:pathLst>
              <a:path w="976" h="3176">
                <a:moveTo>
                  <a:pt x="928" y="312"/>
                </a:moveTo>
                <a:cubicBezTo>
                  <a:pt x="880" y="208"/>
                  <a:pt x="832" y="104"/>
                  <a:pt x="736" y="72"/>
                </a:cubicBezTo>
                <a:cubicBezTo>
                  <a:pt x="640" y="40"/>
                  <a:pt x="456" y="0"/>
                  <a:pt x="352" y="120"/>
                </a:cubicBezTo>
                <a:cubicBezTo>
                  <a:pt x="248" y="240"/>
                  <a:pt x="168" y="528"/>
                  <a:pt x="112" y="792"/>
                </a:cubicBezTo>
                <a:cubicBezTo>
                  <a:pt x="56" y="1056"/>
                  <a:pt x="0" y="1360"/>
                  <a:pt x="16" y="1704"/>
                </a:cubicBezTo>
                <a:cubicBezTo>
                  <a:pt x="32" y="2048"/>
                  <a:pt x="120" y="2616"/>
                  <a:pt x="208" y="2856"/>
                </a:cubicBezTo>
                <a:cubicBezTo>
                  <a:pt x="296" y="3096"/>
                  <a:pt x="432" y="3112"/>
                  <a:pt x="544" y="3144"/>
                </a:cubicBezTo>
                <a:cubicBezTo>
                  <a:pt x="656" y="3176"/>
                  <a:pt x="808" y="3088"/>
                  <a:pt x="880" y="3048"/>
                </a:cubicBezTo>
                <a:cubicBezTo>
                  <a:pt x="952" y="3008"/>
                  <a:pt x="964" y="2956"/>
                  <a:pt x="976" y="2904"/>
                </a:cubicBezTo>
              </a:path>
            </a:pathLst>
          </a:custGeom>
          <a:noFill/>
          <a:ln w="57150" cap="flat" cmpd="sng">
            <a:solidFill>
              <a:schemeClr val="tx1"/>
            </a:solidFill>
            <a:prstDash val="dash"/>
            <a:round/>
            <a:headEnd type="triangle" w="med" len="med"/>
            <a:tailEnd type="triangle" w="med" len="med"/>
          </a:ln>
          <a:effectLst/>
        </p:spPr>
        <p:txBody>
          <a:bodyPr/>
          <a:lstStyle/>
          <a:p>
            <a:endParaRPr lang="en-US"/>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594762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a:noFill/>
        </p:spPr>
        <p:txBody>
          <a:bodyPr>
            <a:normAutofit/>
          </a:bodyPr>
          <a:lstStyle/>
          <a:p>
            <a:r>
              <a:rPr lang="en-US" dirty="0"/>
              <a:t>Each node in CAN network occupies a “square” in the space</a:t>
            </a:r>
          </a:p>
        </p:txBody>
      </p:sp>
      <p:sp>
        <p:nvSpPr>
          <p:cNvPr id="1064963" name="Rectangle 3"/>
          <p:cNvSpPr>
            <a:spLocks noGrp="1" noChangeArrowheads="1"/>
          </p:cNvSpPr>
          <p:nvPr>
            <p:ph type="body" idx="1"/>
          </p:nvPr>
        </p:nvSpPr>
        <p:spPr>
          <a:xfrm>
            <a:off x="1981200" y="1981200"/>
            <a:ext cx="8686800" cy="4876800"/>
          </a:xfrm>
        </p:spPr>
        <p:txBody>
          <a:bodyPr/>
          <a:lstStyle/>
          <a:p>
            <a:endParaRPr lang="en-US" sz="2600">
              <a:latin typeface="Comic Sans MS" pitchFamily="66" charset="0"/>
            </a:endParaRPr>
          </a:p>
          <a:p>
            <a:pPr lvl="1"/>
            <a:endParaRPr lang="en-US" sz="2400">
              <a:latin typeface="Comic Sans MS" pitchFamily="66" charset="0"/>
            </a:endParaRPr>
          </a:p>
          <a:p>
            <a:endParaRPr lang="en-US" sz="2600">
              <a:latin typeface="Comic Sans MS" pitchFamily="66" charset="0"/>
            </a:endParaRPr>
          </a:p>
        </p:txBody>
      </p:sp>
      <p:grpSp>
        <p:nvGrpSpPr>
          <p:cNvPr id="2" name="Group 4"/>
          <p:cNvGrpSpPr>
            <a:grpSpLocks/>
          </p:cNvGrpSpPr>
          <p:nvPr/>
        </p:nvGrpSpPr>
        <p:grpSpPr bwMode="auto">
          <a:xfrm>
            <a:off x="3886200" y="2114550"/>
            <a:ext cx="4648200" cy="4152900"/>
            <a:chOff x="1488" y="1332"/>
            <a:chExt cx="2928" cy="2616"/>
          </a:xfrm>
        </p:grpSpPr>
        <p:sp>
          <p:nvSpPr>
            <p:cNvPr id="1064965" name="Rectangle 5"/>
            <p:cNvSpPr>
              <a:spLocks noChangeArrowheads="1"/>
            </p:cNvSpPr>
            <p:nvPr/>
          </p:nvSpPr>
          <p:spPr bwMode="auto">
            <a:xfrm>
              <a:off x="1488" y="1344"/>
              <a:ext cx="2928" cy="2592"/>
            </a:xfrm>
            <a:prstGeom prst="rect">
              <a:avLst/>
            </a:prstGeom>
            <a:noFill/>
            <a:ln w="38100">
              <a:solidFill>
                <a:schemeClr val="tx1"/>
              </a:solidFill>
              <a:miter lim="800000"/>
              <a:headEnd/>
              <a:tailEnd/>
            </a:ln>
            <a:effectLst/>
          </p:spPr>
          <p:txBody>
            <a:bodyPr wrap="none" anchor="ctr"/>
            <a:lstStyle/>
            <a:p>
              <a:endParaRPr lang="en-US"/>
            </a:p>
          </p:txBody>
        </p:sp>
        <p:sp>
          <p:nvSpPr>
            <p:cNvPr id="1064966" name="Text Box 6"/>
            <p:cNvSpPr txBox="1">
              <a:spLocks noChangeArrowheads="1"/>
            </p:cNvSpPr>
            <p:nvPr/>
          </p:nvSpPr>
          <p:spPr bwMode="auto">
            <a:xfrm>
              <a:off x="2102" y="2448"/>
              <a:ext cx="202" cy="288"/>
            </a:xfrm>
            <a:prstGeom prst="rect">
              <a:avLst/>
            </a:prstGeom>
            <a:noFill/>
            <a:ln w="9525">
              <a:noFill/>
              <a:miter lim="800000"/>
              <a:headEnd/>
              <a:tailEnd/>
            </a:ln>
            <a:effectLst/>
          </p:spPr>
          <p:txBody>
            <a:bodyPr wrap="none">
              <a:spAutoFit/>
            </a:bodyPr>
            <a:lstStyle/>
            <a:p>
              <a:pPr eaLnBrk="1" hangingPunct="1"/>
              <a:r>
                <a:rPr lang="en-US" sz="2400">
                  <a:latin typeface="Comic Sans MS" pitchFamily="66" charset="0"/>
                </a:rPr>
                <a:t>1</a:t>
              </a:r>
            </a:p>
          </p:txBody>
        </p:sp>
        <p:cxnSp>
          <p:nvCxnSpPr>
            <p:cNvPr id="1064967" name="AutoShape 7"/>
            <p:cNvCxnSpPr>
              <a:cxnSpLocks noChangeShapeType="1"/>
              <a:stCxn id="1064965" idx="0"/>
              <a:endCxn id="1064965" idx="2"/>
            </p:cNvCxnSpPr>
            <p:nvPr/>
          </p:nvCxnSpPr>
          <p:spPr bwMode="auto">
            <a:xfrm>
              <a:off x="2952" y="1332"/>
              <a:ext cx="0" cy="2616"/>
            </a:xfrm>
            <a:prstGeom prst="straightConnector1">
              <a:avLst/>
            </a:prstGeom>
            <a:noFill/>
            <a:ln w="9525">
              <a:solidFill>
                <a:schemeClr val="tx1"/>
              </a:solidFill>
              <a:round/>
              <a:headEnd/>
              <a:tailEnd/>
            </a:ln>
            <a:effectLst/>
          </p:spPr>
        </p:cxnSp>
        <p:sp>
          <p:nvSpPr>
            <p:cNvPr id="1064968" name="Text Box 8"/>
            <p:cNvSpPr txBox="1">
              <a:spLocks noChangeArrowheads="1"/>
            </p:cNvSpPr>
            <p:nvPr/>
          </p:nvSpPr>
          <p:spPr bwMode="auto">
            <a:xfrm>
              <a:off x="3216" y="3072"/>
              <a:ext cx="233" cy="288"/>
            </a:xfrm>
            <a:prstGeom prst="rect">
              <a:avLst/>
            </a:prstGeom>
            <a:noFill/>
            <a:ln w="9525">
              <a:noFill/>
              <a:miter lim="800000"/>
              <a:headEnd/>
              <a:tailEnd/>
            </a:ln>
            <a:effectLst/>
          </p:spPr>
          <p:txBody>
            <a:bodyPr wrap="none">
              <a:spAutoFit/>
            </a:bodyPr>
            <a:lstStyle/>
            <a:p>
              <a:pPr eaLnBrk="1" hangingPunct="1"/>
              <a:r>
                <a:rPr lang="en-US" sz="2400">
                  <a:latin typeface="Comic Sans MS" pitchFamily="66" charset="0"/>
                </a:rPr>
                <a:t>2</a:t>
              </a:r>
            </a:p>
          </p:txBody>
        </p:sp>
        <p:sp>
          <p:nvSpPr>
            <p:cNvPr id="1064969" name="Line 9"/>
            <p:cNvSpPr>
              <a:spLocks noChangeShapeType="1"/>
            </p:cNvSpPr>
            <p:nvPr/>
          </p:nvSpPr>
          <p:spPr bwMode="auto">
            <a:xfrm>
              <a:off x="2976" y="2592"/>
              <a:ext cx="1440" cy="0"/>
            </a:xfrm>
            <a:prstGeom prst="line">
              <a:avLst/>
            </a:prstGeom>
            <a:noFill/>
            <a:ln w="9525">
              <a:solidFill>
                <a:schemeClr val="tx1"/>
              </a:solidFill>
              <a:round/>
              <a:headEnd/>
              <a:tailEnd/>
            </a:ln>
            <a:effectLst/>
          </p:spPr>
          <p:txBody>
            <a:bodyPr wrap="none" anchor="ctr"/>
            <a:lstStyle/>
            <a:p>
              <a:endParaRPr lang="en-US"/>
            </a:p>
          </p:txBody>
        </p:sp>
        <p:sp>
          <p:nvSpPr>
            <p:cNvPr id="1064970" name="Text Box 10"/>
            <p:cNvSpPr txBox="1">
              <a:spLocks noChangeArrowheads="1"/>
            </p:cNvSpPr>
            <p:nvPr/>
          </p:nvSpPr>
          <p:spPr bwMode="auto">
            <a:xfrm>
              <a:off x="3542" y="1949"/>
              <a:ext cx="233" cy="288"/>
            </a:xfrm>
            <a:prstGeom prst="rect">
              <a:avLst/>
            </a:prstGeom>
            <a:noFill/>
            <a:ln w="9525">
              <a:noFill/>
              <a:miter lim="800000"/>
              <a:headEnd/>
              <a:tailEnd/>
            </a:ln>
            <a:effectLst/>
          </p:spPr>
          <p:txBody>
            <a:bodyPr wrap="none">
              <a:spAutoFit/>
            </a:bodyPr>
            <a:lstStyle/>
            <a:p>
              <a:pPr eaLnBrk="1" hangingPunct="1"/>
              <a:r>
                <a:rPr lang="en-US" sz="2400">
                  <a:latin typeface="Comic Sans MS" pitchFamily="66" charset="0"/>
                </a:rPr>
                <a:t>3</a:t>
              </a:r>
            </a:p>
          </p:txBody>
        </p:sp>
        <p:sp>
          <p:nvSpPr>
            <p:cNvPr id="1064971" name="Line 11"/>
            <p:cNvSpPr>
              <a:spLocks noChangeShapeType="1"/>
            </p:cNvSpPr>
            <p:nvPr/>
          </p:nvSpPr>
          <p:spPr bwMode="auto">
            <a:xfrm>
              <a:off x="3648" y="2592"/>
              <a:ext cx="0" cy="1344"/>
            </a:xfrm>
            <a:prstGeom prst="line">
              <a:avLst/>
            </a:prstGeom>
            <a:noFill/>
            <a:ln w="9525">
              <a:solidFill>
                <a:schemeClr val="tx1"/>
              </a:solidFill>
              <a:round/>
              <a:headEnd/>
              <a:tailEnd/>
            </a:ln>
            <a:effectLst/>
          </p:spPr>
          <p:txBody>
            <a:bodyPr wrap="none" anchor="ctr"/>
            <a:lstStyle/>
            <a:p>
              <a:endParaRPr lang="en-US"/>
            </a:p>
          </p:txBody>
        </p:sp>
        <p:sp>
          <p:nvSpPr>
            <p:cNvPr id="1064972" name="Text Box 12"/>
            <p:cNvSpPr txBox="1">
              <a:spLocks noChangeArrowheads="1"/>
            </p:cNvSpPr>
            <p:nvPr/>
          </p:nvSpPr>
          <p:spPr bwMode="auto">
            <a:xfrm>
              <a:off x="3878" y="3053"/>
              <a:ext cx="233" cy="288"/>
            </a:xfrm>
            <a:prstGeom prst="rect">
              <a:avLst/>
            </a:prstGeom>
            <a:noFill/>
            <a:ln w="9525">
              <a:noFill/>
              <a:miter lim="800000"/>
              <a:headEnd/>
              <a:tailEnd/>
            </a:ln>
            <a:effectLst/>
          </p:spPr>
          <p:txBody>
            <a:bodyPr wrap="none">
              <a:spAutoFit/>
            </a:bodyPr>
            <a:lstStyle/>
            <a:p>
              <a:pPr eaLnBrk="1" hangingPunct="1"/>
              <a:r>
                <a:rPr lang="en-US" sz="2400">
                  <a:latin typeface="Comic Sans MS" pitchFamily="66" charset="0"/>
                </a:rPr>
                <a:t>4</a:t>
              </a:r>
            </a:p>
          </p:txBody>
        </p:sp>
      </p:grpSp>
      <p:sp>
        <p:nvSpPr>
          <p:cNvPr id="3" name="Footer Placeholder 2"/>
          <p:cNvSpPr>
            <a:spLocks noGrp="1"/>
          </p:cNvSpPr>
          <p:nvPr>
            <p:ph type="ftr" sz="quarter" idx="11"/>
          </p:nvPr>
        </p:nvSpPr>
        <p:spPr/>
        <p:txBody>
          <a:bodyPr/>
          <a:lstStyle/>
          <a:p>
            <a:r>
              <a:rPr lang="en-US"/>
              <a:t>CS5412 Spring 2014 (Cloud Computing: Birman)</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870618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a:noFill/>
        </p:spPr>
        <p:txBody>
          <a:bodyPr/>
          <a:lstStyle/>
          <a:p>
            <a:r>
              <a:rPr lang="en-US" dirty="0"/>
              <a:t>With relatively uniform square sizes</a:t>
            </a:r>
          </a:p>
        </p:txBody>
      </p:sp>
      <p:sp>
        <p:nvSpPr>
          <p:cNvPr id="1065987" name="Rectangle 3"/>
          <p:cNvSpPr>
            <a:spLocks noGrp="1" noChangeArrowheads="1"/>
          </p:cNvSpPr>
          <p:nvPr>
            <p:ph type="body" idx="1"/>
          </p:nvPr>
        </p:nvSpPr>
        <p:spPr>
          <a:xfrm>
            <a:off x="1981200" y="1981200"/>
            <a:ext cx="8686800" cy="4876800"/>
          </a:xfrm>
        </p:spPr>
        <p:txBody>
          <a:bodyPr/>
          <a:lstStyle/>
          <a:p>
            <a:endParaRPr lang="en-US" sz="2600" dirty="0">
              <a:latin typeface="Comic Sans MS" pitchFamily="66" charset="0"/>
            </a:endParaRPr>
          </a:p>
          <a:p>
            <a:pPr lvl="1"/>
            <a:endParaRPr lang="en-US" sz="2400" dirty="0">
              <a:latin typeface="Comic Sans MS" pitchFamily="66" charset="0"/>
            </a:endParaRPr>
          </a:p>
          <a:p>
            <a:endParaRPr lang="en-US" sz="2600" dirty="0">
              <a:latin typeface="Comic Sans MS" pitchFamily="66" charset="0"/>
            </a:endParaRPr>
          </a:p>
        </p:txBody>
      </p:sp>
      <p:sp>
        <p:nvSpPr>
          <p:cNvPr id="1065988" name="Rectangle 4"/>
          <p:cNvSpPr>
            <a:spLocks noChangeArrowheads="1"/>
          </p:cNvSpPr>
          <p:nvPr/>
        </p:nvSpPr>
        <p:spPr bwMode="auto">
          <a:xfrm>
            <a:off x="3886200" y="2133600"/>
            <a:ext cx="4648200" cy="4114800"/>
          </a:xfrm>
          <a:prstGeom prst="rect">
            <a:avLst/>
          </a:prstGeom>
          <a:noFill/>
          <a:ln w="38100">
            <a:solidFill>
              <a:schemeClr val="tx1"/>
            </a:solidFill>
            <a:miter lim="800000"/>
            <a:headEnd/>
            <a:tailEnd/>
          </a:ln>
          <a:effectLst/>
        </p:spPr>
        <p:txBody>
          <a:bodyPr wrap="none" anchor="ctr"/>
          <a:lstStyle/>
          <a:p>
            <a:endParaRPr lang="en-US"/>
          </a:p>
        </p:txBody>
      </p:sp>
      <p:cxnSp>
        <p:nvCxnSpPr>
          <p:cNvPr id="1065989" name="AutoShape 5"/>
          <p:cNvCxnSpPr>
            <a:cxnSpLocks noChangeShapeType="1"/>
          </p:cNvCxnSpPr>
          <p:nvPr/>
        </p:nvCxnSpPr>
        <p:spPr bwMode="auto">
          <a:xfrm>
            <a:off x="6172200" y="2114550"/>
            <a:ext cx="0" cy="4152900"/>
          </a:xfrm>
          <a:prstGeom prst="straightConnector1">
            <a:avLst/>
          </a:prstGeom>
          <a:noFill/>
          <a:ln w="9525">
            <a:solidFill>
              <a:schemeClr val="tx1"/>
            </a:solidFill>
            <a:round/>
            <a:headEnd/>
            <a:tailEnd/>
          </a:ln>
          <a:effectLst/>
        </p:spPr>
      </p:cxnSp>
      <p:sp>
        <p:nvSpPr>
          <p:cNvPr id="1065990" name="Line 6"/>
          <p:cNvSpPr>
            <a:spLocks noChangeShapeType="1"/>
          </p:cNvSpPr>
          <p:nvPr/>
        </p:nvSpPr>
        <p:spPr bwMode="auto">
          <a:xfrm>
            <a:off x="3886200" y="4114800"/>
            <a:ext cx="4648200" cy="0"/>
          </a:xfrm>
          <a:prstGeom prst="line">
            <a:avLst/>
          </a:prstGeom>
          <a:noFill/>
          <a:ln w="9525">
            <a:solidFill>
              <a:schemeClr val="tx1"/>
            </a:solidFill>
            <a:round/>
            <a:headEnd/>
            <a:tailEnd/>
          </a:ln>
          <a:effectLst/>
        </p:spPr>
        <p:txBody>
          <a:bodyPr wrap="none" anchor="ctr"/>
          <a:lstStyle/>
          <a:p>
            <a:endParaRPr lang="en-US"/>
          </a:p>
        </p:txBody>
      </p:sp>
      <p:sp>
        <p:nvSpPr>
          <p:cNvPr id="1065991" name="Line 7"/>
          <p:cNvSpPr>
            <a:spLocks noChangeShapeType="1"/>
          </p:cNvSpPr>
          <p:nvPr/>
        </p:nvSpPr>
        <p:spPr bwMode="auto">
          <a:xfrm>
            <a:off x="7315200" y="2133600"/>
            <a:ext cx="0" cy="4114800"/>
          </a:xfrm>
          <a:prstGeom prst="line">
            <a:avLst/>
          </a:prstGeom>
          <a:noFill/>
          <a:ln w="9525">
            <a:solidFill>
              <a:schemeClr val="tx1"/>
            </a:solidFill>
            <a:round/>
            <a:headEnd/>
            <a:tailEnd/>
          </a:ln>
          <a:effectLst/>
        </p:spPr>
        <p:txBody>
          <a:bodyPr wrap="none" anchor="ctr"/>
          <a:lstStyle/>
          <a:p>
            <a:endParaRPr lang="en-US"/>
          </a:p>
        </p:txBody>
      </p:sp>
      <p:sp>
        <p:nvSpPr>
          <p:cNvPr id="1065992" name="Line 8"/>
          <p:cNvSpPr>
            <a:spLocks noChangeShapeType="1"/>
          </p:cNvSpPr>
          <p:nvPr/>
        </p:nvSpPr>
        <p:spPr bwMode="auto">
          <a:xfrm>
            <a:off x="3886200" y="3124200"/>
            <a:ext cx="4648200" cy="0"/>
          </a:xfrm>
          <a:prstGeom prst="line">
            <a:avLst/>
          </a:prstGeom>
          <a:noFill/>
          <a:ln w="9525">
            <a:solidFill>
              <a:schemeClr val="tx1"/>
            </a:solidFill>
            <a:round/>
            <a:headEnd/>
            <a:tailEnd/>
          </a:ln>
          <a:effectLst/>
        </p:spPr>
        <p:txBody>
          <a:bodyPr wrap="none" anchor="ctr"/>
          <a:lstStyle/>
          <a:p>
            <a:endParaRPr lang="en-US"/>
          </a:p>
        </p:txBody>
      </p:sp>
      <p:sp>
        <p:nvSpPr>
          <p:cNvPr id="1065993" name="Line 9"/>
          <p:cNvSpPr>
            <a:spLocks noChangeShapeType="1"/>
          </p:cNvSpPr>
          <p:nvPr/>
        </p:nvSpPr>
        <p:spPr bwMode="auto">
          <a:xfrm>
            <a:off x="3886200" y="5181600"/>
            <a:ext cx="4648200" cy="0"/>
          </a:xfrm>
          <a:prstGeom prst="line">
            <a:avLst/>
          </a:prstGeom>
          <a:noFill/>
          <a:ln w="9525">
            <a:solidFill>
              <a:schemeClr val="tx1"/>
            </a:solidFill>
            <a:round/>
            <a:headEnd/>
            <a:tailEnd/>
          </a:ln>
          <a:effectLst/>
        </p:spPr>
        <p:txBody>
          <a:bodyPr wrap="none" anchor="ctr"/>
          <a:lstStyle/>
          <a:p>
            <a:endParaRPr lang="en-US"/>
          </a:p>
        </p:txBody>
      </p:sp>
      <p:cxnSp>
        <p:nvCxnSpPr>
          <p:cNvPr id="1065994" name="AutoShape 10"/>
          <p:cNvCxnSpPr>
            <a:cxnSpLocks noChangeShapeType="1"/>
          </p:cNvCxnSpPr>
          <p:nvPr/>
        </p:nvCxnSpPr>
        <p:spPr bwMode="auto">
          <a:xfrm>
            <a:off x="5105400" y="2133600"/>
            <a:ext cx="0" cy="4152900"/>
          </a:xfrm>
          <a:prstGeom prst="straightConnector1">
            <a:avLst/>
          </a:prstGeom>
          <a:noFill/>
          <a:ln w="9525">
            <a:solidFill>
              <a:schemeClr val="tx1"/>
            </a:solidFill>
            <a:round/>
            <a:headEnd/>
            <a:tailEnd/>
          </a:ln>
          <a:effectLst/>
        </p:spPr>
      </p:cxnSp>
      <p:sp>
        <p:nvSpPr>
          <p:cNvPr id="1065995" name="Line 11"/>
          <p:cNvSpPr>
            <a:spLocks noChangeShapeType="1"/>
          </p:cNvSpPr>
          <p:nvPr/>
        </p:nvSpPr>
        <p:spPr bwMode="auto">
          <a:xfrm>
            <a:off x="6781800" y="3124200"/>
            <a:ext cx="0" cy="990600"/>
          </a:xfrm>
          <a:prstGeom prst="line">
            <a:avLst/>
          </a:prstGeom>
          <a:noFill/>
          <a:ln w="9525">
            <a:solidFill>
              <a:schemeClr val="tx1"/>
            </a:solidFill>
            <a:round/>
            <a:headEnd/>
            <a:tailEnd/>
          </a:ln>
          <a:effectLst/>
        </p:spPr>
        <p:txBody>
          <a:bodyPr wrap="none" anchor="ctr"/>
          <a:lstStyle/>
          <a:p>
            <a:endParaRPr lang="en-US"/>
          </a:p>
        </p:txBody>
      </p:sp>
      <p:sp>
        <p:nvSpPr>
          <p:cNvPr id="1065996" name="Line 12"/>
          <p:cNvSpPr>
            <a:spLocks noChangeShapeType="1"/>
          </p:cNvSpPr>
          <p:nvPr/>
        </p:nvSpPr>
        <p:spPr bwMode="auto">
          <a:xfrm>
            <a:off x="4495800" y="5181600"/>
            <a:ext cx="0" cy="1066800"/>
          </a:xfrm>
          <a:prstGeom prst="line">
            <a:avLst/>
          </a:prstGeom>
          <a:noFill/>
          <a:ln w="9525">
            <a:solidFill>
              <a:schemeClr val="tx1"/>
            </a:solidFill>
            <a:round/>
            <a:headEnd/>
            <a:tailEnd/>
          </a:ln>
          <a:effectLst/>
        </p:spPr>
        <p:txBody>
          <a:bodyPr wrap="none" anchor="ctr"/>
          <a:lstStyle/>
          <a:p>
            <a:endParaRPr lang="en-US"/>
          </a:p>
        </p:txBody>
      </p:sp>
      <p:sp>
        <p:nvSpPr>
          <p:cNvPr id="1065997" name="Line 13"/>
          <p:cNvSpPr>
            <a:spLocks noChangeShapeType="1"/>
          </p:cNvSpPr>
          <p:nvPr/>
        </p:nvSpPr>
        <p:spPr bwMode="auto">
          <a:xfrm>
            <a:off x="5638800" y="3124200"/>
            <a:ext cx="0" cy="990600"/>
          </a:xfrm>
          <a:prstGeom prst="line">
            <a:avLst/>
          </a:prstGeom>
          <a:noFill/>
          <a:ln w="9525">
            <a:solidFill>
              <a:schemeClr val="tx1"/>
            </a:solidFill>
            <a:round/>
            <a:headEnd/>
            <a:tailEnd/>
          </a:ln>
          <a:effectLst/>
        </p:spPr>
        <p:txBody>
          <a:bodyPr wrap="none" anchor="ctr"/>
          <a:lstStyle/>
          <a:p>
            <a:endParaRPr lang="en-US"/>
          </a:p>
        </p:txBody>
      </p:sp>
      <p:sp>
        <p:nvSpPr>
          <p:cNvPr id="1065998" name="Line 14"/>
          <p:cNvSpPr>
            <a:spLocks noChangeShapeType="1"/>
          </p:cNvSpPr>
          <p:nvPr/>
        </p:nvSpPr>
        <p:spPr bwMode="auto">
          <a:xfrm>
            <a:off x="4495800" y="5715000"/>
            <a:ext cx="609600" cy="0"/>
          </a:xfrm>
          <a:prstGeom prst="line">
            <a:avLst/>
          </a:prstGeom>
          <a:noFill/>
          <a:ln w="9525">
            <a:solidFill>
              <a:schemeClr val="tx1"/>
            </a:solidFill>
            <a:round/>
            <a:headEnd/>
            <a:tailEnd/>
          </a:ln>
          <a:effectLst/>
        </p:spPr>
        <p:txBody>
          <a:bodyPr wrap="none" anchor="ctr"/>
          <a:lstStyle/>
          <a:p>
            <a:endParaRPr lang="en-US"/>
          </a:p>
        </p:txBody>
      </p:sp>
      <p:sp>
        <p:nvSpPr>
          <p:cNvPr id="1065999" name="Line 15"/>
          <p:cNvSpPr>
            <a:spLocks noChangeShapeType="1"/>
          </p:cNvSpPr>
          <p:nvPr/>
        </p:nvSpPr>
        <p:spPr bwMode="auto">
          <a:xfrm>
            <a:off x="6172200" y="3657600"/>
            <a:ext cx="609600" cy="0"/>
          </a:xfrm>
          <a:prstGeom prst="line">
            <a:avLst/>
          </a:prstGeom>
          <a:noFill/>
          <a:ln w="9525">
            <a:solidFill>
              <a:schemeClr val="tx1"/>
            </a:solidFill>
            <a:round/>
            <a:headEnd/>
            <a:tailEnd/>
          </a:ln>
          <a:effectLst/>
        </p:spPr>
        <p:txBody>
          <a:bodyPr wrap="none" anchor="ctr"/>
          <a:lstStyle/>
          <a:p>
            <a:endParaRPr lang="en-US"/>
          </a:p>
        </p:txBody>
      </p:sp>
      <p:sp>
        <p:nvSpPr>
          <p:cNvPr id="1066000" name="Line 16"/>
          <p:cNvSpPr>
            <a:spLocks noChangeShapeType="1"/>
          </p:cNvSpPr>
          <p:nvPr/>
        </p:nvSpPr>
        <p:spPr bwMode="auto">
          <a:xfrm>
            <a:off x="6781800" y="5181600"/>
            <a:ext cx="0" cy="1066800"/>
          </a:xfrm>
          <a:prstGeom prst="line">
            <a:avLst/>
          </a:prstGeom>
          <a:noFill/>
          <a:ln w="9525">
            <a:solidFill>
              <a:schemeClr val="tx1"/>
            </a:solidFill>
            <a:round/>
            <a:headEnd/>
            <a:tailEnd/>
          </a:ln>
          <a:effectLst/>
        </p:spPr>
        <p:txBody>
          <a:bodyPr wrap="none" anchor="ctr"/>
          <a:lstStyle/>
          <a:p>
            <a:endParaRPr lang="en-US"/>
          </a:p>
        </p:txBody>
      </p:sp>
      <p:sp>
        <p:nvSpPr>
          <p:cNvPr id="1066001" name="Line 17"/>
          <p:cNvSpPr>
            <a:spLocks noChangeShapeType="1"/>
          </p:cNvSpPr>
          <p:nvPr/>
        </p:nvSpPr>
        <p:spPr bwMode="auto">
          <a:xfrm>
            <a:off x="5638800" y="4114800"/>
            <a:ext cx="0" cy="1066800"/>
          </a:xfrm>
          <a:prstGeom prst="line">
            <a:avLst/>
          </a:prstGeom>
          <a:noFill/>
          <a:ln w="9525">
            <a:solidFill>
              <a:schemeClr val="tx1"/>
            </a:solidFill>
            <a:round/>
            <a:headEnd/>
            <a:tailEnd/>
          </a:ln>
          <a:effectLst/>
        </p:spPr>
        <p:txBody>
          <a:bodyPr wrap="none" anchor="ctr"/>
          <a:lstStyle/>
          <a:p>
            <a:endParaRPr lang="en-US"/>
          </a:p>
        </p:txBody>
      </p:sp>
      <p:sp>
        <p:nvSpPr>
          <p:cNvPr id="1066002" name="Line 18"/>
          <p:cNvSpPr>
            <a:spLocks noChangeShapeType="1"/>
          </p:cNvSpPr>
          <p:nvPr/>
        </p:nvSpPr>
        <p:spPr bwMode="auto">
          <a:xfrm>
            <a:off x="5105400" y="4648200"/>
            <a:ext cx="1066800" cy="0"/>
          </a:xfrm>
          <a:prstGeom prst="line">
            <a:avLst/>
          </a:prstGeom>
          <a:noFill/>
          <a:ln w="9525">
            <a:solidFill>
              <a:schemeClr val="tx1"/>
            </a:solidFill>
            <a:round/>
            <a:headEnd/>
            <a:tailEnd/>
          </a:ln>
          <a:effectLst/>
        </p:spPr>
        <p:txBody>
          <a:bodyPr wrap="none" anchor="ctr"/>
          <a:lstStyle/>
          <a:p>
            <a:endParaRPr lang="en-US"/>
          </a:p>
        </p:txBody>
      </p:sp>
      <p:sp>
        <p:nvSpPr>
          <p:cNvPr id="1066003" name="Line 19"/>
          <p:cNvSpPr>
            <a:spLocks noChangeShapeType="1"/>
          </p:cNvSpPr>
          <p:nvPr/>
        </p:nvSpPr>
        <p:spPr bwMode="auto">
          <a:xfrm>
            <a:off x="7924800" y="2133600"/>
            <a:ext cx="0" cy="990600"/>
          </a:xfrm>
          <a:prstGeom prst="line">
            <a:avLst/>
          </a:prstGeom>
          <a:noFill/>
          <a:ln w="9525">
            <a:solidFill>
              <a:schemeClr val="tx1"/>
            </a:solidFill>
            <a:round/>
            <a:headEnd/>
            <a:tailEnd/>
          </a:ln>
          <a:effectLst/>
        </p:spPr>
        <p:txBody>
          <a:bodyPr wrap="none" anchor="ctr"/>
          <a:lstStyle/>
          <a:p>
            <a:endParaRPr lang="en-US"/>
          </a:p>
        </p:txBody>
      </p:sp>
      <p:sp>
        <p:nvSpPr>
          <p:cNvPr id="1066004" name="Line 20"/>
          <p:cNvSpPr>
            <a:spLocks noChangeShapeType="1"/>
          </p:cNvSpPr>
          <p:nvPr/>
        </p:nvSpPr>
        <p:spPr bwMode="auto">
          <a:xfrm>
            <a:off x="6781800" y="2133600"/>
            <a:ext cx="0" cy="990600"/>
          </a:xfrm>
          <a:prstGeom prst="line">
            <a:avLst/>
          </a:prstGeom>
          <a:noFill/>
          <a:ln w="9525">
            <a:solidFill>
              <a:schemeClr val="tx1"/>
            </a:solidFill>
            <a:round/>
            <a:headEnd/>
            <a:tailEnd/>
          </a:ln>
          <a:effectLst/>
        </p:spPr>
        <p:txBody>
          <a:bodyPr wrap="none" anchor="ctr"/>
          <a:lstStyle/>
          <a:p>
            <a:endParaRPr lang="en-US"/>
          </a:p>
        </p:txBody>
      </p:sp>
      <p:sp>
        <p:nvSpPr>
          <p:cNvPr id="1066005" name="Line 21"/>
          <p:cNvSpPr>
            <a:spLocks noChangeShapeType="1"/>
          </p:cNvSpPr>
          <p:nvPr/>
        </p:nvSpPr>
        <p:spPr bwMode="auto">
          <a:xfrm>
            <a:off x="4495800" y="2133600"/>
            <a:ext cx="0" cy="990600"/>
          </a:xfrm>
          <a:prstGeom prst="line">
            <a:avLst/>
          </a:prstGeom>
          <a:noFill/>
          <a:ln w="9525">
            <a:solidFill>
              <a:schemeClr val="tx1"/>
            </a:solidFill>
            <a:round/>
            <a:headEnd/>
            <a:tailEnd/>
          </a:ln>
          <a:effectLst/>
        </p:spPr>
        <p:txBody>
          <a:bodyPr wrap="none" anchor="ctr"/>
          <a:lstStyle/>
          <a:p>
            <a:endParaRPr lang="en-US"/>
          </a:p>
        </p:txBody>
      </p:sp>
      <p:sp>
        <p:nvSpPr>
          <p:cNvPr id="1066006" name="Line 22"/>
          <p:cNvSpPr>
            <a:spLocks noChangeShapeType="1"/>
          </p:cNvSpPr>
          <p:nvPr/>
        </p:nvSpPr>
        <p:spPr bwMode="auto">
          <a:xfrm>
            <a:off x="5638800" y="5181600"/>
            <a:ext cx="0" cy="1066800"/>
          </a:xfrm>
          <a:prstGeom prst="line">
            <a:avLst/>
          </a:prstGeom>
          <a:noFill/>
          <a:ln w="9525">
            <a:solidFill>
              <a:schemeClr val="tx1"/>
            </a:solidFill>
            <a:round/>
            <a:headEnd/>
            <a:tailEnd/>
          </a:ln>
          <a:effectLst/>
        </p:spPr>
        <p:txBody>
          <a:bodyPr wrap="none" anchor="ctr"/>
          <a:lstStyle/>
          <a:p>
            <a:endParaRPr lang="en-US"/>
          </a:p>
        </p:txBody>
      </p:sp>
      <p:sp>
        <p:nvSpPr>
          <p:cNvPr id="1066007" name="Line 23"/>
          <p:cNvSpPr>
            <a:spLocks noChangeShapeType="1"/>
          </p:cNvSpPr>
          <p:nvPr/>
        </p:nvSpPr>
        <p:spPr bwMode="auto">
          <a:xfrm>
            <a:off x="7924800" y="5181600"/>
            <a:ext cx="0" cy="1066800"/>
          </a:xfrm>
          <a:prstGeom prst="line">
            <a:avLst/>
          </a:prstGeom>
          <a:noFill/>
          <a:ln w="9525">
            <a:solidFill>
              <a:schemeClr val="tx1"/>
            </a:solidFill>
            <a:round/>
            <a:headEnd/>
            <a:tailEnd/>
          </a:ln>
          <a:effectLst/>
        </p:spPr>
        <p:txBody>
          <a:bodyPr wrap="none" anchor="ctr"/>
          <a:lstStyle/>
          <a:p>
            <a:endParaRPr lang="en-US"/>
          </a:p>
        </p:txBody>
      </p:sp>
      <p:sp>
        <p:nvSpPr>
          <p:cNvPr id="1066008" name="Line 24"/>
          <p:cNvSpPr>
            <a:spLocks noChangeShapeType="1"/>
          </p:cNvSpPr>
          <p:nvPr/>
        </p:nvSpPr>
        <p:spPr bwMode="auto">
          <a:xfrm>
            <a:off x="6248400" y="5715000"/>
            <a:ext cx="1066800" cy="0"/>
          </a:xfrm>
          <a:prstGeom prst="line">
            <a:avLst/>
          </a:prstGeom>
          <a:noFill/>
          <a:ln w="9525">
            <a:solidFill>
              <a:schemeClr val="tx1"/>
            </a:solidFill>
            <a:round/>
            <a:headEnd/>
            <a:tailEnd/>
          </a:ln>
          <a:effectLst/>
        </p:spPr>
        <p:txBody>
          <a:bodyPr wrap="none" anchor="ctr"/>
          <a:lstStyle/>
          <a:p>
            <a:endParaRPr lang="en-US"/>
          </a:p>
        </p:txBody>
      </p:sp>
      <p:sp>
        <p:nvSpPr>
          <p:cNvPr id="1066009" name="Line 25"/>
          <p:cNvSpPr>
            <a:spLocks noChangeShapeType="1"/>
          </p:cNvSpPr>
          <p:nvPr/>
        </p:nvSpPr>
        <p:spPr bwMode="auto">
          <a:xfrm>
            <a:off x="3886200" y="2667000"/>
            <a:ext cx="1219200" cy="0"/>
          </a:xfrm>
          <a:prstGeom prst="line">
            <a:avLst/>
          </a:prstGeom>
          <a:noFill/>
          <a:ln w="9525">
            <a:solidFill>
              <a:schemeClr val="tx1"/>
            </a:solidFill>
            <a:round/>
            <a:headEnd/>
            <a:tailEnd/>
          </a:ln>
          <a:effectLst/>
        </p:spPr>
        <p:txBody>
          <a:bodyPr wrap="none" anchor="ctr"/>
          <a:lstStyle/>
          <a:p>
            <a:endParaRPr lang="en-US"/>
          </a:p>
        </p:txBody>
      </p:sp>
      <p:sp>
        <p:nvSpPr>
          <p:cNvPr id="1066010" name="Line 26"/>
          <p:cNvSpPr>
            <a:spLocks noChangeShapeType="1"/>
          </p:cNvSpPr>
          <p:nvPr/>
        </p:nvSpPr>
        <p:spPr bwMode="auto">
          <a:xfrm>
            <a:off x="7315200" y="2667000"/>
            <a:ext cx="609600" cy="0"/>
          </a:xfrm>
          <a:prstGeom prst="line">
            <a:avLst/>
          </a:prstGeom>
          <a:noFill/>
          <a:ln w="9525">
            <a:solidFill>
              <a:schemeClr val="tx1"/>
            </a:solidFill>
            <a:round/>
            <a:headEnd/>
            <a:tailEnd/>
          </a:ln>
          <a:effectLst/>
        </p:spPr>
        <p:txBody>
          <a:bodyPr wrap="none" anchor="ctr"/>
          <a:lstStyle/>
          <a:p>
            <a:endParaRPr lang="en-US"/>
          </a:p>
        </p:txBody>
      </p:sp>
      <p:sp>
        <p:nvSpPr>
          <p:cNvPr id="1066011" name="Line 27"/>
          <p:cNvSpPr>
            <a:spLocks noChangeShapeType="1"/>
          </p:cNvSpPr>
          <p:nvPr/>
        </p:nvSpPr>
        <p:spPr bwMode="auto">
          <a:xfrm>
            <a:off x="4495800" y="3124200"/>
            <a:ext cx="0" cy="990600"/>
          </a:xfrm>
          <a:prstGeom prst="line">
            <a:avLst/>
          </a:prstGeom>
          <a:noFill/>
          <a:ln w="9525">
            <a:solidFill>
              <a:schemeClr val="tx1"/>
            </a:solidFill>
            <a:round/>
            <a:headEnd/>
            <a:tailEnd/>
          </a:ln>
          <a:effectLst/>
        </p:spPr>
        <p:txBody>
          <a:bodyPr wrap="none" anchor="ctr"/>
          <a:lstStyle/>
          <a:p>
            <a:endParaRPr lang="en-US"/>
          </a:p>
        </p:txBody>
      </p:sp>
      <p:sp>
        <p:nvSpPr>
          <p:cNvPr id="1066012" name="Line 28"/>
          <p:cNvSpPr>
            <a:spLocks noChangeShapeType="1"/>
          </p:cNvSpPr>
          <p:nvPr/>
        </p:nvSpPr>
        <p:spPr bwMode="auto">
          <a:xfrm>
            <a:off x="3886200" y="3657600"/>
            <a:ext cx="1219200" cy="0"/>
          </a:xfrm>
          <a:prstGeom prst="line">
            <a:avLst/>
          </a:prstGeom>
          <a:noFill/>
          <a:ln w="9525">
            <a:solidFill>
              <a:schemeClr val="tx1"/>
            </a:solidFill>
            <a:round/>
            <a:headEnd/>
            <a:tailEnd/>
          </a:ln>
          <a:effectLst/>
        </p:spPr>
        <p:txBody>
          <a:bodyPr wrap="none" anchor="ctr"/>
          <a:lstStyle/>
          <a:p>
            <a:endParaRPr lang="en-US"/>
          </a:p>
        </p:txBody>
      </p:sp>
      <p:sp>
        <p:nvSpPr>
          <p:cNvPr id="1066013" name="Line 29"/>
          <p:cNvSpPr>
            <a:spLocks noChangeShapeType="1"/>
          </p:cNvSpPr>
          <p:nvPr/>
        </p:nvSpPr>
        <p:spPr bwMode="auto">
          <a:xfrm>
            <a:off x="6781800" y="4114800"/>
            <a:ext cx="0" cy="1295400"/>
          </a:xfrm>
          <a:prstGeom prst="line">
            <a:avLst/>
          </a:prstGeom>
          <a:noFill/>
          <a:ln w="9525">
            <a:solidFill>
              <a:schemeClr val="tx1"/>
            </a:solidFill>
            <a:round/>
            <a:headEnd/>
            <a:tailEnd/>
          </a:ln>
          <a:effectLst/>
        </p:spPr>
        <p:txBody>
          <a:bodyPr wrap="none" anchor="ctr"/>
          <a:lstStyle/>
          <a:p>
            <a:endParaRPr lang="en-US"/>
          </a:p>
        </p:txBody>
      </p:sp>
      <p:sp>
        <p:nvSpPr>
          <p:cNvPr id="1066014" name="Line 30"/>
          <p:cNvSpPr>
            <a:spLocks noChangeShapeType="1"/>
          </p:cNvSpPr>
          <p:nvPr/>
        </p:nvSpPr>
        <p:spPr bwMode="auto">
          <a:xfrm>
            <a:off x="7924800" y="3124200"/>
            <a:ext cx="0" cy="990600"/>
          </a:xfrm>
          <a:prstGeom prst="line">
            <a:avLst/>
          </a:prstGeom>
          <a:noFill/>
          <a:ln w="9525">
            <a:solidFill>
              <a:schemeClr val="tx1"/>
            </a:solidFill>
            <a:round/>
            <a:headEnd/>
            <a:tailEnd/>
          </a:ln>
          <a:effectLst/>
        </p:spPr>
        <p:txBody>
          <a:bodyPr wrap="none" anchor="ctr"/>
          <a:lstStyle/>
          <a:p>
            <a:endParaRPr lang="en-US"/>
          </a:p>
        </p:txBody>
      </p:sp>
      <p:sp>
        <p:nvSpPr>
          <p:cNvPr id="1066015" name="Line 31"/>
          <p:cNvSpPr>
            <a:spLocks noChangeShapeType="1"/>
          </p:cNvSpPr>
          <p:nvPr/>
        </p:nvSpPr>
        <p:spPr bwMode="auto">
          <a:xfrm>
            <a:off x="6781800" y="4648200"/>
            <a:ext cx="533400" cy="0"/>
          </a:xfrm>
          <a:prstGeom prst="line">
            <a:avLst/>
          </a:prstGeom>
          <a:noFill/>
          <a:ln w="9525">
            <a:solidFill>
              <a:schemeClr val="tx1"/>
            </a:solidFill>
            <a:round/>
            <a:headEnd/>
            <a:tailEnd/>
          </a:ln>
          <a:effectLst/>
        </p:spPr>
        <p:txBody>
          <a:bodyPr wrap="none" anchor="ctr"/>
          <a:lstStyle/>
          <a:p>
            <a:endParaRPr lang="en-US"/>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422340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ChangeArrowheads="1"/>
          </p:cNvSpPr>
          <p:nvPr>
            <p:ph type="title"/>
          </p:nvPr>
        </p:nvSpPr>
        <p:spPr>
          <a:noFill/>
        </p:spPr>
        <p:txBody>
          <a:bodyPr/>
          <a:lstStyle/>
          <a:p>
            <a:r>
              <a:rPr lang="en-US"/>
              <a:t>Neighbors in CAN network</a:t>
            </a:r>
          </a:p>
        </p:txBody>
      </p:sp>
      <p:sp>
        <p:nvSpPr>
          <p:cNvPr id="1067011" name="Rectangle 3"/>
          <p:cNvSpPr>
            <a:spLocks noGrp="1" noChangeArrowheads="1"/>
          </p:cNvSpPr>
          <p:nvPr>
            <p:ph type="body" sz="half" idx="1"/>
          </p:nvPr>
        </p:nvSpPr>
        <p:spPr>
          <a:xfrm>
            <a:off x="1752600" y="2133600"/>
            <a:ext cx="3200400" cy="4114800"/>
          </a:xfrm>
        </p:spPr>
        <p:txBody>
          <a:bodyPr/>
          <a:lstStyle/>
          <a:p>
            <a:r>
              <a:rPr lang="en-US" sz="2200">
                <a:latin typeface="Comic Sans MS" pitchFamily="66" charset="0"/>
              </a:rPr>
              <a:t>Neighbor is a node that:</a:t>
            </a:r>
          </a:p>
          <a:p>
            <a:r>
              <a:rPr lang="en-US" sz="2200">
                <a:latin typeface="Comic Sans MS" pitchFamily="66" charset="0"/>
              </a:rPr>
              <a:t>Overlaps d-1 dimensions</a:t>
            </a:r>
          </a:p>
          <a:p>
            <a:r>
              <a:rPr lang="en-US" sz="2200">
                <a:latin typeface="Comic Sans MS" pitchFamily="66" charset="0"/>
              </a:rPr>
              <a:t>Abuts along one dimension</a:t>
            </a:r>
          </a:p>
          <a:p>
            <a:endParaRPr lang="en-US" sz="2200">
              <a:latin typeface="Comic Sans MS" pitchFamily="66" charset="0"/>
            </a:endParaRPr>
          </a:p>
        </p:txBody>
      </p:sp>
      <p:sp>
        <p:nvSpPr>
          <p:cNvPr id="1067012" name="Rectangle 4" descr="25%"/>
          <p:cNvSpPr>
            <a:spLocks noChangeArrowheads="1"/>
          </p:cNvSpPr>
          <p:nvPr/>
        </p:nvSpPr>
        <p:spPr bwMode="auto">
          <a:xfrm>
            <a:off x="7772400" y="4667250"/>
            <a:ext cx="609600" cy="533400"/>
          </a:xfrm>
          <a:prstGeom prst="rect">
            <a:avLst/>
          </a:prstGeom>
          <a:pattFill prst="pct25">
            <a:fgClr>
              <a:srgbClr val="FF9999"/>
            </a:fgClr>
            <a:bgClr>
              <a:srgbClr val="FFFFFF"/>
            </a:bgClr>
          </a:pattFill>
          <a:ln w="9525">
            <a:solidFill>
              <a:schemeClr val="tx1"/>
            </a:solidFill>
            <a:miter lim="800000"/>
            <a:headEnd/>
            <a:tailEnd/>
          </a:ln>
          <a:effectLst/>
        </p:spPr>
        <p:txBody>
          <a:bodyPr wrap="none" anchor="ctr"/>
          <a:lstStyle/>
          <a:p>
            <a:endParaRPr lang="en-US"/>
          </a:p>
        </p:txBody>
      </p:sp>
      <p:sp>
        <p:nvSpPr>
          <p:cNvPr id="1067013" name="Rectangle 5"/>
          <p:cNvSpPr>
            <a:spLocks noChangeArrowheads="1"/>
          </p:cNvSpPr>
          <p:nvPr/>
        </p:nvSpPr>
        <p:spPr bwMode="auto">
          <a:xfrm>
            <a:off x="5486400" y="2152650"/>
            <a:ext cx="4648200" cy="4114800"/>
          </a:xfrm>
          <a:prstGeom prst="rect">
            <a:avLst/>
          </a:prstGeom>
          <a:noFill/>
          <a:ln w="38100">
            <a:solidFill>
              <a:schemeClr val="tx1"/>
            </a:solidFill>
            <a:miter lim="800000"/>
            <a:headEnd/>
            <a:tailEnd/>
          </a:ln>
          <a:effectLst/>
        </p:spPr>
        <p:txBody>
          <a:bodyPr wrap="none" anchor="ctr"/>
          <a:lstStyle/>
          <a:p>
            <a:endParaRPr lang="en-US"/>
          </a:p>
        </p:txBody>
      </p:sp>
      <p:cxnSp>
        <p:nvCxnSpPr>
          <p:cNvPr id="1067014" name="AutoShape 6"/>
          <p:cNvCxnSpPr>
            <a:cxnSpLocks noChangeShapeType="1"/>
          </p:cNvCxnSpPr>
          <p:nvPr/>
        </p:nvCxnSpPr>
        <p:spPr bwMode="auto">
          <a:xfrm>
            <a:off x="7772400" y="2133600"/>
            <a:ext cx="0" cy="4152900"/>
          </a:xfrm>
          <a:prstGeom prst="straightConnector1">
            <a:avLst/>
          </a:prstGeom>
          <a:noFill/>
          <a:ln w="9525">
            <a:solidFill>
              <a:schemeClr val="tx1"/>
            </a:solidFill>
            <a:round/>
            <a:headEnd/>
            <a:tailEnd/>
          </a:ln>
          <a:effectLst/>
        </p:spPr>
      </p:cxnSp>
      <p:sp>
        <p:nvSpPr>
          <p:cNvPr id="1067015" name="Line 7"/>
          <p:cNvSpPr>
            <a:spLocks noChangeShapeType="1"/>
          </p:cNvSpPr>
          <p:nvPr/>
        </p:nvSpPr>
        <p:spPr bwMode="auto">
          <a:xfrm>
            <a:off x="5486400" y="4133850"/>
            <a:ext cx="4648200" cy="0"/>
          </a:xfrm>
          <a:prstGeom prst="line">
            <a:avLst/>
          </a:prstGeom>
          <a:noFill/>
          <a:ln w="9525">
            <a:solidFill>
              <a:schemeClr val="tx1"/>
            </a:solidFill>
            <a:round/>
            <a:headEnd/>
            <a:tailEnd/>
          </a:ln>
          <a:effectLst/>
        </p:spPr>
        <p:txBody>
          <a:bodyPr wrap="none" anchor="ctr"/>
          <a:lstStyle/>
          <a:p>
            <a:endParaRPr lang="en-US"/>
          </a:p>
        </p:txBody>
      </p:sp>
      <p:sp>
        <p:nvSpPr>
          <p:cNvPr id="1067016" name="Line 8"/>
          <p:cNvSpPr>
            <a:spLocks noChangeShapeType="1"/>
          </p:cNvSpPr>
          <p:nvPr/>
        </p:nvSpPr>
        <p:spPr bwMode="auto">
          <a:xfrm>
            <a:off x="8915400" y="2152650"/>
            <a:ext cx="0" cy="4114800"/>
          </a:xfrm>
          <a:prstGeom prst="line">
            <a:avLst/>
          </a:prstGeom>
          <a:noFill/>
          <a:ln w="9525">
            <a:solidFill>
              <a:schemeClr val="tx1"/>
            </a:solidFill>
            <a:round/>
            <a:headEnd/>
            <a:tailEnd/>
          </a:ln>
          <a:effectLst/>
        </p:spPr>
        <p:txBody>
          <a:bodyPr wrap="none" anchor="ctr"/>
          <a:lstStyle/>
          <a:p>
            <a:endParaRPr lang="en-US"/>
          </a:p>
        </p:txBody>
      </p:sp>
      <p:sp>
        <p:nvSpPr>
          <p:cNvPr id="1067017" name="Line 9"/>
          <p:cNvSpPr>
            <a:spLocks noChangeShapeType="1"/>
          </p:cNvSpPr>
          <p:nvPr/>
        </p:nvSpPr>
        <p:spPr bwMode="auto">
          <a:xfrm>
            <a:off x="5486400" y="3143250"/>
            <a:ext cx="4648200" cy="0"/>
          </a:xfrm>
          <a:prstGeom prst="line">
            <a:avLst/>
          </a:prstGeom>
          <a:noFill/>
          <a:ln w="9525">
            <a:solidFill>
              <a:schemeClr val="tx1"/>
            </a:solidFill>
            <a:round/>
            <a:headEnd/>
            <a:tailEnd/>
          </a:ln>
          <a:effectLst/>
        </p:spPr>
        <p:txBody>
          <a:bodyPr wrap="none" anchor="ctr"/>
          <a:lstStyle/>
          <a:p>
            <a:endParaRPr lang="en-US"/>
          </a:p>
        </p:txBody>
      </p:sp>
      <p:sp>
        <p:nvSpPr>
          <p:cNvPr id="1067018" name="Line 10"/>
          <p:cNvSpPr>
            <a:spLocks noChangeShapeType="1"/>
          </p:cNvSpPr>
          <p:nvPr/>
        </p:nvSpPr>
        <p:spPr bwMode="auto">
          <a:xfrm>
            <a:off x="5486400" y="5200650"/>
            <a:ext cx="4648200" cy="0"/>
          </a:xfrm>
          <a:prstGeom prst="line">
            <a:avLst/>
          </a:prstGeom>
          <a:noFill/>
          <a:ln w="9525">
            <a:solidFill>
              <a:schemeClr val="tx1"/>
            </a:solidFill>
            <a:round/>
            <a:headEnd/>
            <a:tailEnd/>
          </a:ln>
          <a:effectLst/>
        </p:spPr>
        <p:txBody>
          <a:bodyPr wrap="none" anchor="ctr"/>
          <a:lstStyle/>
          <a:p>
            <a:endParaRPr lang="en-US"/>
          </a:p>
        </p:txBody>
      </p:sp>
      <p:cxnSp>
        <p:nvCxnSpPr>
          <p:cNvPr id="1067019" name="AutoShape 11"/>
          <p:cNvCxnSpPr>
            <a:cxnSpLocks noChangeShapeType="1"/>
          </p:cNvCxnSpPr>
          <p:nvPr/>
        </p:nvCxnSpPr>
        <p:spPr bwMode="auto">
          <a:xfrm>
            <a:off x="6705600" y="2152650"/>
            <a:ext cx="0" cy="4152900"/>
          </a:xfrm>
          <a:prstGeom prst="straightConnector1">
            <a:avLst/>
          </a:prstGeom>
          <a:noFill/>
          <a:ln w="9525">
            <a:solidFill>
              <a:schemeClr val="tx1"/>
            </a:solidFill>
            <a:round/>
            <a:headEnd/>
            <a:tailEnd/>
          </a:ln>
          <a:effectLst/>
        </p:spPr>
      </p:cxnSp>
      <p:sp>
        <p:nvSpPr>
          <p:cNvPr id="1067020" name="Line 12"/>
          <p:cNvSpPr>
            <a:spLocks noChangeShapeType="1"/>
          </p:cNvSpPr>
          <p:nvPr/>
        </p:nvSpPr>
        <p:spPr bwMode="auto">
          <a:xfrm>
            <a:off x="8382000" y="3143250"/>
            <a:ext cx="0" cy="990600"/>
          </a:xfrm>
          <a:prstGeom prst="line">
            <a:avLst/>
          </a:prstGeom>
          <a:noFill/>
          <a:ln w="9525">
            <a:solidFill>
              <a:schemeClr val="tx1"/>
            </a:solidFill>
            <a:round/>
            <a:headEnd/>
            <a:tailEnd/>
          </a:ln>
          <a:effectLst/>
        </p:spPr>
        <p:txBody>
          <a:bodyPr wrap="none" anchor="ctr"/>
          <a:lstStyle/>
          <a:p>
            <a:endParaRPr lang="en-US"/>
          </a:p>
        </p:txBody>
      </p:sp>
      <p:sp>
        <p:nvSpPr>
          <p:cNvPr id="1067021" name="Line 13"/>
          <p:cNvSpPr>
            <a:spLocks noChangeShapeType="1"/>
          </p:cNvSpPr>
          <p:nvPr/>
        </p:nvSpPr>
        <p:spPr bwMode="auto">
          <a:xfrm>
            <a:off x="6096000" y="5200650"/>
            <a:ext cx="0" cy="1066800"/>
          </a:xfrm>
          <a:prstGeom prst="line">
            <a:avLst/>
          </a:prstGeom>
          <a:noFill/>
          <a:ln w="9525">
            <a:solidFill>
              <a:schemeClr val="tx1"/>
            </a:solidFill>
            <a:round/>
            <a:headEnd/>
            <a:tailEnd/>
          </a:ln>
          <a:effectLst/>
        </p:spPr>
        <p:txBody>
          <a:bodyPr wrap="none" anchor="ctr"/>
          <a:lstStyle/>
          <a:p>
            <a:endParaRPr lang="en-US"/>
          </a:p>
        </p:txBody>
      </p:sp>
      <p:sp>
        <p:nvSpPr>
          <p:cNvPr id="1067022" name="Line 14"/>
          <p:cNvSpPr>
            <a:spLocks noChangeShapeType="1"/>
          </p:cNvSpPr>
          <p:nvPr/>
        </p:nvSpPr>
        <p:spPr bwMode="auto">
          <a:xfrm>
            <a:off x="7239000" y="3143250"/>
            <a:ext cx="0" cy="990600"/>
          </a:xfrm>
          <a:prstGeom prst="line">
            <a:avLst/>
          </a:prstGeom>
          <a:noFill/>
          <a:ln w="9525">
            <a:solidFill>
              <a:schemeClr val="tx1"/>
            </a:solidFill>
            <a:round/>
            <a:headEnd/>
            <a:tailEnd/>
          </a:ln>
          <a:effectLst/>
        </p:spPr>
        <p:txBody>
          <a:bodyPr wrap="none" anchor="ctr"/>
          <a:lstStyle/>
          <a:p>
            <a:endParaRPr lang="en-US"/>
          </a:p>
        </p:txBody>
      </p:sp>
      <p:sp>
        <p:nvSpPr>
          <p:cNvPr id="1067023" name="Line 15"/>
          <p:cNvSpPr>
            <a:spLocks noChangeShapeType="1"/>
          </p:cNvSpPr>
          <p:nvPr/>
        </p:nvSpPr>
        <p:spPr bwMode="auto">
          <a:xfrm>
            <a:off x="6096000" y="5734050"/>
            <a:ext cx="609600" cy="0"/>
          </a:xfrm>
          <a:prstGeom prst="line">
            <a:avLst/>
          </a:prstGeom>
          <a:noFill/>
          <a:ln w="9525">
            <a:solidFill>
              <a:schemeClr val="tx1"/>
            </a:solidFill>
            <a:round/>
            <a:headEnd/>
            <a:tailEnd/>
          </a:ln>
          <a:effectLst/>
        </p:spPr>
        <p:txBody>
          <a:bodyPr wrap="none" anchor="ctr"/>
          <a:lstStyle/>
          <a:p>
            <a:endParaRPr lang="en-US"/>
          </a:p>
        </p:txBody>
      </p:sp>
      <p:sp>
        <p:nvSpPr>
          <p:cNvPr id="1067024" name="Line 16"/>
          <p:cNvSpPr>
            <a:spLocks noChangeShapeType="1"/>
          </p:cNvSpPr>
          <p:nvPr/>
        </p:nvSpPr>
        <p:spPr bwMode="auto">
          <a:xfrm>
            <a:off x="7772400" y="3676650"/>
            <a:ext cx="609600" cy="0"/>
          </a:xfrm>
          <a:prstGeom prst="line">
            <a:avLst/>
          </a:prstGeom>
          <a:noFill/>
          <a:ln w="9525">
            <a:solidFill>
              <a:schemeClr val="tx1"/>
            </a:solidFill>
            <a:round/>
            <a:headEnd/>
            <a:tailEnd/>
          </a:ln>
          <a:effectLst/>
        </p:spPr>
        <p:txBody>
          <a:bodyPr wrap="none" anchor="ctr"/>
          <a:lstStyle/>
          <a:p>
            <a:endParaRPr lang="en-US"/>
          </a:p>
        </p:txBody>
      </p:sp>
      <p:sp>
        <p:nvSpPr>
          <p:cNvPr id="1067025" name="Line 17"/>
          <p:cNvSpPr>
            <a:spLocks noChangeShapeType="1"/>
          </p:cNvSpPr>
          <p:nvPr/>
        </p:nvSpPr>
        <p:spPr bwMode="auto">
          <a:xfrm>
            <a:off x="8382000" y="5200650"/>
            <a:ext cx="0" cy="1066800"/>
          </a:xfrm>
          <a:prstGeom prst="line">
            <a:avLst/>
          </a:prstGeom>
          <a:noFill/>
          <a:ln w="9525">
            <a:solidFill>
              <a:schemeClr val="tx1"/>
            </a:solidFill>
            <a:round/>
            <a:headEnd/>
            <a:tailEnd/>
          </a:ln>
          <a:effectLst/>
        </p:spPr>
        <p:txBody>
          <a:bodyPr wrap="none" anchor="ctr"/>
          <a:lstStyle/>
          <a:p>
            <a:endParaRPr lang="en-US"/>
          </a:p>
        </p:txBody>
      </p:sp>
      <p:sp>
        <p:nvSpPr>
          <p:cNvPr id="1067026" name="Line 18"/>
          <p:cNvSpPr>
            <a:spLocks noChangeShapeType="1"/>
          </p:cNvSpPr>
          <p:nvPr/>
        </p:nvSpPr>
        <p:spPr bwMode="auto">
          <a:xfrm>
            <a:off x="7239000" y="4133850"/>
            <a:ext cx="0" cy="1066800"/>
          </a:xfrm>
          <a:prstGeom prst="line">
            <a:avLst/>
          </a:prstGeom>
          <a:noFill/>
          <a:ln w="9525">
            <a:solidFill>
              <a:schemeClr val="tx1"/>
            </a:solidFill>
            <a:round/>
            <a:headEnd/>
            <a:tailEnd/>
          </a:ln>
          <a:effectLst/>
        </p:spPr>
        <p:txBody>
          <a:bodyPr wrap="none" anchor="ctr"/>
          <a:lstStyle/>
          <a:p>
            <a:endParaRPr lang="en-US"/>
          </a:p>
        </p:txBody>
      </p:sp>
      <p:sp>
        <p:nvSpPr>
          <p:cNvPr id="1067027" name="Line 19"/>
          <p:cNvSpPr>
            <a:spLocks noChangeShapeType="1"/>
          </p:cNvSpPr>
          <p:nvPr/>
        </p:nvSpPr>
        <p:spPr bwMode="auto">
          <a:xfrm>
            <a:off x="6705600" y="4667250"/>
            <a:ext cx="1143000" cy="0"/>
          </a:xfrm>
          <a:prstGeom prst="line">
            <a:avLst/>
          </a:prstGeom>
          <a:noFill/>
          <a:ln w="9525">
            <a:solidFill>
              <a:schemeClr val="tx1"/>
            </a:solidFill>
            <a:round/>
            <a:headEnd/>
            <a:tailEnd/>
          </a:ln>
          <a:effectLst/>
        </p:spPr>
        <p:txBody>
          <a:bodyPr wrap="none" anchor="ctr"/>
          <a:lstStyle/>
          <a:p>
            <a:endParaRPr lang="en-US"/>
          </a:p>
        </p:txBody>
      </p:sp>
      <p:sp>
        <p:nvSpPr>
          <p:cNvPr id="1067028" name="Line 20"/>
          <p:cNvSpPr>
            <a:spLocks noChangeShapeType="1"/>
          </p:cNvSpPr>
          <p:nvPr/>
        </p:nvSpPr>
        <p:spPr bwMode="auto">
          <a:xfrm>
            <a:off x="9525000" y="2152650"/>
            <a:ext cx="0" cy="990600"/>
          </a:xfrm>
          <a:prstGeom prst="line">
            <a:avLst/>
          </a:prstGeom>
          <a:noFill/>
          <a:ln w="9525">
            <a:solidFill>
              <a:schemeClr val="tx1"/>
            </a:solidFill>
            <a:round/>
            <a:headEnd/>
            <a:tailEnd/>
          </a:ln>
          <a:effectLst/>
        </p:spPr>
        <p:txBody>
          <a:bodyPr wrap="none" anchor="ctr"/>
          <a:lstStyle/>
          <a:p>
            <a:endParaRPr lang="en-US"/>
          </a:p>
        </p:txBody>
      </p:sp>
      <p:sp>
        <p:nvSpPr>
          <p:cNvPr id="1067029" name="Line 21"/>
          <p:cNvSpPr>
            <a:spLocks noChangeShapeType="1"/>
          </p:cNvSpPr>
          <p:nvPr/>
        </p:nvSpPr>
        <p:spPr bwMode="auto">
          <a:xfrm>
            <a:off x="8382000" y="2152650"/>
            <a:ext cx="0" cy="990600"/>
          </a:xfrm>
          <a:prstGeom prst="line">
            <a:avLst/>
          </a:prstGeom>
          <a:noFill/>
          <a:ln w="9525">
            <a:solidFill>
              <a:schemeClr val="tx1"/>
            </a:solidFill>
            <a:round/>
            <a:headEnd/>
            <a:tailEnd/>
          </a:ln>
          <a:effectLst/>
        </p:spPr>
        <p:txBody>
          <a:bodyPr wrap="none" anchor="ctr"/>
          <a:lstStyle/>
          <a:p>
            <a:endParaRPr lang="en-US"/>
          </a:p>
        </p:txBody>
      </p:sp>
      <p:sp>
        <p:nvSpPr>
          <p:cNvPr id="1067030" name="Line 22"/>
          <p:cNvSpPr>
            <a:spLocks noChangeShapeType="1"/>
          </p:cNvSpPr>
          <p:nvPr/>
        </p:nvSpPr>
        <p:spPr bwMode="auto">
          <a:xfrm>
            <a:off x="6096000" y="2152650"/>
            <a:ext cx="0" cy="990600"/>
          </a:xfrm>
          <a:prstGeom prst="line">
            <a:avLst/>
          </a:prstGeom>
          <a:noFill/>
          <a:ln w="9525">
            <a:solidFill>
              <a:schemeClr val="tx1"/>
            </a:solidFill>
            <a:round/>
            <a:headEnd/>
            <a:tailEnd/>
          </a:ln>
          <a:effectLst/>
        </p:spPr>
        <p:txBody>
          <a:bodyPr wrap="none" anchor="ctr"/>
          <a:lstStyle/>
          <a:p>
            <a:endParaRPr lang="en-US"/>
          </a:p>
        </p:txBody>
      </p:sp>
      <p:sp>
        <p:nvSpPr>
          <p:cNvPr id="1067031" name="Line 23"/>
          <p:cNvSpPr>
            <a:spLocks noChangeShapeType="1"/>
          </p:cNvSpPr>
          <p:nvPr/>
        </p:nvSpPr>
        <p:spPr bwMode="auto">
          <a:xfrm>
            <a:off x="7239000" y="5200650"/>
            <a:ext cx="0" cy="1066800"/>
          </a:xfrm>
          <a:prstGeom prst="line">
            <a:avLst/>
          </a:prstGeom>
          <a:noFill/>
          <a:ln w="9525">
            <a:solidFill>
              <a:schemeClr val="tx1"/>
            </a:solidFill>
            <a:round/>
            <a:headEnd/>
            <a:tailEnd/>
          </a:ln>
          <a:effectLst/>
        </p:spPr>
        <p:txBody>
          <a:bodyPr wrap="none" anchor="ctr"/>
          <a:lstStyle/>
          <a:p>
            <a:endParaRPr lang="en-US"/>
          </a:p>
        </p:txBody>
      </p:sp>
      <p:sp>
        <p:nvSpPr>
          <p:cNvPr id="1067032" name="Line 24"/>
          <p:cNvSpPr>
            <a:spLocks noChangeShapeType="1"/>
          </p:cNvSpPr>
          <p:nvPr/>
        </p:nvSpPr>
        <p:spPr bwMode="auto">
          <a:xfrm>
            <a:off x="9525000" y="5200650"/>
            <a:ext cx="0" cy="1066800"/>
          </a:xfrm>
          <a:prstGeom prst="line">
            <a:avLst/>
          </a:prstGeom>
          <a:noFill/>
          <a:ln w="9525">
            <a:solidFill>
              <a:schemeClr val="tx1"/>
            </a:solidFill>
            <a:round/>
            <a:headEnd/>
            <a:tailEnd/>
          </a:ln>
          <a:effectLst/>
        </p:spPr>
        <p:txBody>
          <a:bodyPr wrap="none" anchor="ctr"/>
          <a:lstStyle/>
          <a:p>
            <a:endParaRPr lang="en-US"/>
          </a:p>
        </p:txBody>
      </p:sp>
      <p:sp>
        <p:nvSpPr>
          <p:cNvPr id="1067033" name="Line 25"/>
          <p:cNvSpPr>
            <a:spLocks noChangeShapeType="1"/>
          </p:cNvSpPr>
          <p:nvPr/>
        </p:nvSpPr>
        <p:spPr bwMode="auto">
          <a:xfrm>
            <a:off x="7848600" y="5734050"/>
            <a:ext cx="1066800" cy="0"/>
          </a:xfrm>
          <a:prstGeom prst="line">
            <a:avLst/>
          </a:prstGeom>
          <a:noFill/>
          <a:ln w="9525">
            <a:solidFill>
              <a:schemeClr val="tx1"/>
            </a:solidFill>
            <a:round/>
            <a:headEnd/>
            <a:tailEnd/>
          </a:ln>
          <a:effectLst/>
        </p:spPr>
        <p:txBody>
          <a:bodyPr wrap="none" anchor="ctr"/>
          <a:lstStyle/>
          <a:p>
            <a:endParaRPr lang="en-US"/>
          </a:p>
        </p:txBody>
      </p:sp>
      <p:sp>
        <p:nvSpPr>
          <p:cNvPr id="1067034" name="Line 26"/>
          <p:cNvSpPr>
            <a:spLocks noChangeShapeType="1"/>
          </p:cNvSpPr>
          <p:nvPr/>
        </p:nvSpPr>
        <p:spPr bwMode="auto">
          <a:xfrm>
            <a:off x="5486400" y="2686050"/>
            <a:ext cx="1219200" cy="0"/>
          </a:xfrm>
          <a:prstGeom prst="line">
            <a:avLst/>
          </a:prstGeom>
          <a:noFill/>
          <a:ln w="9525">
            <a:solidFill>
              <a:schemeClr val="tx1"/>
            </a:solidFill>
            <a:round/>
            <a:headEnd/>
            <a:tailEnd/>
          </a:ln>
          <a:effectLst/>
        </p:spPr>
        <p:txBody>
          <a:bodyPr wrap="none" anchor="ctr"/>
          <a:lstStyle/>
          <a:p>
            <a:endParaRPr lang="en-US"/>
          </a:p>
        </p:txBody>
      </p:sp>
      <p:sp>
        <p:nvSpPr>
          <p:cNvPr id="1067035" name="Line 27"/>
          <p:cNvSpPr>
            <a:spLocks noChangeShapeType="1"/>
          </p:cNvSpPr>
          <p:nvPr/>
        </p:nvSpPr>
        <p:spPr bwMode="auto">
          <a:xfrm>
            <a:off x="8915400" y="2686050"/>
            <a:ext cx="609600" cy="0"/>
          </a:xfrm>
          <a:prstGeom prst="line">
            <a:avLst/>
          </a:prstGeom>
          <a:noFill/>
          <a:ln w="9525">
            <a:solidFill>
              <a:schemeClr val="tx1"/>
            </a:solidFill>
            <a:round/>
            <a:headEnd/>
            <a:tailEnd/>
          </a:ln>
          <a:effectLst/>
        </p:spPr>
        <p:txBody>
          <a:bodyPr wrap="none" anchor="ctr"/>
          <a:lstStyle/>
          <a:p>
            <a:endParaRPr lang="en-US"/>
          </a:p>
        </p:txBody>
      </p:sp>
      <p:sp>
        <p:nvSpPr>
          <p:cNvPr id="1067036" name="Line 28"/>
          <p:cNvSpPr>
            <a:spLocks noChangeShapeType="1"/>
          </p:cNvSpPr>
          <p:nvPr/>
        </p:nvSpPr>
        <p:spPr bwMode="auto">
          <a:xfrm>
            <a:off x="6096000" y="3143250"/>
            <a:ext cx="0" cy="990600"/>
          </a:xfrm>
          <a:prstGeom prst="line">
            <a:avLst/>
          </a:prstGeom>
          <a:noFill/>
          <a:ln w="9525">
            <a:solidFill>
              <a:schemeClr val="tx1"/>
            </a:solidFill>
            <a:round/>
            <a:headEnd/>
            <a:tailEnd/>
          </a:ln>
          <a:effectLst/>
        </p:spPr>
        <p:txBody>
          <a:bodyPr wrap="none" anchor="ctr"/>
          <a:lstStyle/>
          <a:p>
            <a:endParaRPr lang="en-US"/>
          </a:p>
        </p:txBody>
      </p:sp>
      <p:sp>
        <p:nvSpPr>
          <p:cNvPr id="1067037" name="Line 29"/>
          <p:cNvSpPr>
            <a:spLocks noChangeShapeType="1"/>
          </p:cNvSpPr>
          <p:nvPr/>
        </p:nvSpPr>
        <p:spPr bwMode="auto">
          <a:xfrm>
            <a:off x="5486400" y="3676650"/>
            <a:ext cx="1219200" cy="0"/>
          </a:xfrm>
          <a:prstGeom prst="line">
            <a:avLst/>
          </a:prstGeom>
          <a:noFill/>
          <a:ln w="9525">
            <a:solidFill>
              <a:schemeClr val="tx1"/>
            </a:solidFill>
            <a:round/>
            <a:headEnd/>
            <a:tailEnd/>
          </a:ln>
          <a:effectLst/>
        </p:spPr>
        <p:txBody>
          <a:bodyPr wrap="none" anchor="ctr"/>
          <a:lstStyle/>
          <a:p>
            <a:endParaRPr lang="en-US"/>
          </a:p>
        </p:txBody>
      </p:sp>
      <p:sp>
        <p:nvSpPr>
          <p:cNvPr id="1067038" name="Line 30"/>
          <p:cNvSpPr>
            <a:spLocks noChangeShapeType="1"/>
          </p:cNvSpPr>
          <p:nvPr/>
        </p:nvSpPr>
        <p:spPr bwMode="auto">
          <a:xfrm>
            <a:off x="8382000" y="4133850"/>
            <a:ext cx="0" cy="1295400"/>
          </a:xfrm>
          <a:prstGeom prst="line">
            <a:avLst/>
          </a:prstGeom>
          <a:noFill/>
          <a:ln w="9525">
            <a:solidFill>
              <a:schemeClr val="tx1"/>
            </a:solidFill>
            <a:round/>
            <a:headEnd/>
            <a:tailEnd/>
          </a:ln>
          <a:effectLst/>
        </p:spPr>
        <p:txBody>
          <a:bodyPr wrap="none" anchor="ctr"/>
          <a:lstStyle/>
          <a:p>
            <a:endParaRPr lang="en-US"/>
          </a:p>
        </p:txBody>
      </p:sp>
      <p:sp>
        <p:nvSpPr>
          <p:cNvPr id="1067039" name="Line 31"/>
          <p:cNvSpPr>
            <a:spLocks noChangeShapeType="1"/>
          </p:cNvSpPr>
          <p:nvPr/>
        </p:nvSpPr>
        <p:spPr bwMode="auto">
          <a:xfrm>
            <a:off x="9525000" y="3143250"/>
            <a:ext cx="0" cy="990600"/>
          </a:xfrm>
          <a:prstGeom prst="line">
            <a:avLst/>
          </a:prstGeom>
          <a:noFill/>
          <a:ln w="9525">
            <a:solidFill>
              <a:schemeClr val="tx1"/>
            </a:solidFill>
            <a:round/>
            <a:headEnd/>
            <a:tailEnd/>
          </a:ln>
          <a:effectLst/>
        </p:spPr>
        <p:txBody>
          <a:bodyPr wrap="none" anchor="ctr"/>
          <a:lstStyle/>
          <a:p>
            <a:endParaRPr lang="en-US"/>
          </a:p>
        </p:txBody>
      </p:sp>
      <p:sp>
        <p:nvSpPr>
          <p:cNvPr id="1067040" name="Line 32"/>
          <p:cNvSpPr>
            <a:spLocks noChangeShapeType="1"/>
          </p:cNvSpPr>
          <p:nvPr/>
        </p:nvSpPr>
        <p:spPr bwMode="auto">
          <a:xfrm>
            <a:off x="8382000" y="4667250"/>
            <a:ext cx="533400" cy="0"/>
          </a:xfrm>
          <a:prstGeom prst="line">
            <a:avLst/>
          </a:prstGeom>
          <a:noFill/>
          <a:ln w="9525">
            <a:solidFill>
              <a:schemeClr val="tx1"/>
            </a:solidFill>
            <a:round/>
            <a:headEnd/>
            <a:tailEnd/>
          </a:ln>
          <a:effectLst/>
        </p:spPr>
        <p:txBody>
          <a:bodyPr wrap="none" anchor="ctr"/>
          <a:lstStyle/>
          <a:p>
            <a:endParaRPr lang="en-US"/>
          </a:p>
        </p:txBody>
      </p:sp>
      <p:sp>
        <p:nvSpPr>
          <p:cNvPr id="1067041" name="Rectangle 33"/>
          <p:cNvSpPr>
            <a:spLocks noChangeArrowheads="1"/>
          </p:cNvSpPr>
          <p:nvPr/>
        </p:nvSpPr>
        <p:spPr bwMode="auto">
          <a:xfrm>
            <a:off x="7239000" y="4667250"/>
            <a:ext cx="533400" cy="5334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067042" name="Rectangle 34" descr="25%">
            <a:hlinkClick r:id="" action="ppaction://noaction" highlightClick="1"/>
            <a:hlinkHover r:id="" action="ppaction://noaction" highlightClick="1"/>
          </p:cNvPr>
          <p:cNvSpPr>
            <a:spLocks noChangeArrowheads="1"/>
          </p:cNvSpPr>
          <p:nvPr/>
        </p:nvSpPr>
        <p:spPr bwMode="auto">
          <a:xfrm>
            <a:off x="7239000" y="5200650"/>
            <a:ext cx="533400" cy="1066800"/>
          </a:xfrm>
          <a:prstGeom prst="rect">
            <a:avLst/>
          </a:prstGeom>
          <a:pattFill prst="pct25">
            <a:fgClr>
              <a:srgbClr val="FF9999"/>
            </a:fgClr>
            <a:bgClr>
              <a:srgbClr val="FFFFFF"/>
            </a:bgClr>
          </a:pattFill>
          <a:ln w="9525">
            <a:solidFill>
              <a:schemeClr val="tx1"/>
            </a:solidFill>
            <a:miter lim="800000"/>
            <a:headEnd/>
            <a:tailEnd/>
          </a:ln>
          <a:effectLst/>
        </p:spPr>
        <p:txBody>
          <a:bodyPr wrap="none" anchor="ctr"/>
          <a:lstStyle/>
          <a:p>
            <a:endParaRPr lang="en-US"/>
          </a:p>
        </p:txBody>
      </p:sp>
      <p:sp>
        <p:nvSpPr>
          <p:cNvPr id="1067043" name="Rectangle 35" descr="25%">
            <a:hlinkClick r:id="" action="ppaction://noaction" highlightClick="1"/>
            <a:hlinkHover r:id="" action="ppaction://noaction" highlightClick="1"/>
          </p:cNvPr>
          <p:cNvSpPr>
            <a:spLocks noChangeArrowheads="1"/>
          </p:cNvSpPr>
          <p:nvPr/>
        </p:nvSpPr>
        <p:spPr bwMode="auto">
          <a:xfrm>
            <a:off x="6705600" y="4667250"/>
            <a:ext cx="533400" cy="533400"/>
          </a:xfrm>
          <a:prstGeom prst="rect">
            <a:avLst/>
          </a:prstGeom>
          <a:pattFill prst="pct25">
            <a:fgClr>
              <a:srgbClr val="FF9999"/>
            </a:fgClr>
            <a:bgClr>
              <a:srgbClr val="FFFFFF"/>
            </a:bgClr>
          </a:pattFill>
          <a:ln w="9525">
            <a:solidFill>
              <a:schemeClr val="tx1"/>
            </a:solidFill>
            <a:miter lim="800000"/>
            <a:headEnd/>
            <a:tailEnd/>
          </a:ln>
          <a:effectLst/>
        </p:spPr>
        <p:txBody>
          <a:bodyPr wrap="none" anchor="ctr"/>
          <a:lstStyle/>
          <a:p>
            <a:endParaRPr lang="en-US"/>
          </a:p>
        </p:txBody>
      </p:sp>
      <p:sp>
        <p:nvSpPr>
          <p:cNvPr id="1067044" name="Rectangle 36" descr="25%"/>
          <p:cNvSpPr>
            <a:spLocks noChangeArrowheads="1"/>
          </p:cNvSpPr>
          <p:nvPr/>
        </p:nvSpPr>
        <p:spPr bwMode="auto">
          <a:xfrm>
            <a:off x="7239000" y="4133850"/>
            <a:ext cx="533400" cy="533400"/>
          </a:xfrm>
          <a:prstGeom prst="rect">
            <a:avLst/>
          </a:prstGeom>
          <a:pattFill prst="pct25">
            <a:fgClr>
              <a:srgbClr val="FF9999"/>
            </a:fgClr>
            <a:bgClr>
              <a:srgbClr val="FFFFFF"/>
            </a:bgClr>
          </a:pattFill>
          <a:ln w="9525">
            <a:solidFill>
              <a:schemeClr val="tx1"/>
            </a:solidFill>
            <a:miter lim="800000"/>
            <a:headEnd/>
            <a:tailEnd/>
          </a:ln>
          <a:effectLst/>
        </p:spPr>
        <p:txBody>
          <a:bodyPr wrap="none" anchor="ctr"/>
          <a:lstStyle/>
          <a:p>
            <a:endParaRPr lang="en-US"/>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lstStyle/>
          <a:p>
            <a:fld id="{A590BAC3-D61E-4C14-AFBA-BE66860DC80A}" type="slidenum">
              <a:rPr lang="en-US" smtClean="0"/>
              <a:pPr/>
              <a:t>26</a:t>
            </a:fld>
            <a:endParaRPr lang="en-US"/>
          </a:p>
        </p:txBody>
      </p:sp>
    </p:spTree>
    <p:extLst>
      <p:ext uri="{BB962C8B-B14F-4D97-AF65-F5344CB8AC3E}">
        <p14:creationId xmlns:p14="http://schemas.microsoft.com/office/powerpoint/2010/main" val="965190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a:xfrm>
            <a:off x="2133600" y="190501"/>
            <a:ext cx="7924800" cy="1333500"/>
          </a:xfrm>
          <a:noFill/>
        </p:spPr>
        <p:txBody>
          <a:bodyPr/>
          <a:lstStyle/>
          <a:p>
            <a:r>
              <a:rPr lang="en-US" dirty="0"/>
              <a:t>Route to neighbors closer to target</a:t>
            </a:r>
          </a:p>
        </p:txBody>
      </p:sp>
      <p:sp>
        <p:nvSpPr>
          <p:cNvPr id="1068035" name="Rectangle 3"/>
          <p:cNvSpPr>
            <a:spLocks noGrp="1" noChangeArrowheads="1"/>
          </p:cNvSpPr>
          <p:nvPr>
            <p:ph type="body" sz="half" idx="1"/>
          </p:nvPr>
        </p:nvSpPr>
        <p:spPr>
          <a:xfrm>
            <a:off x="1752600" y="2209800"/>
            <a:ext cx="3810000" cy="4114800"/>
          </a:xfrm>
        </p:spPr>
        <p:txBody>
          <a:bodyPr/>
          <a:lstStyle/>
          <a:p>
            <a:r>
              <a:rPr lang="en-US" sz="2200"/>
              <a:t>d-dimensional space</a:t>
            </a:r>
          </a:p>
          <a:p>
            <a:r>
              <a:rPr lang="en-US" sz="2200"/>
              <a:t>n zones</a:t>
            </a:r>
          </a:p>
          <a:p>
            <a:pPr lvl="1"/>
            <a:r>
              <a:rPr lang="en-US" sz="2000"/>
              <a:t>Zone is space occupied by a “square” in one dimension</a:t>
            </a:r>
          </a:p>
          <a:p>
            <a:r>
              <a:rPr lang="en-US" sz="2200"/>
              <a:t>Avg. route path length</a:t>
            </a:r>
          </a:p>
          <a:p>
            <a:pPr lvl="1"/>
            <a:r>
              <a:rPr lang="en-US" sz="2000"/>
              <a:t>(d/4)(n </a:t>
            </a:r>
            <a:r>
              <a:rPr lang="en-US" sz="2000" baseline="30000"/>
              <a:t>1/d</a:t>
            </a:r>
            <a:r>
              <a:rPr lang="en-US" sz="2000"/>
              <a:t>)</a:t>
            </a:r>
          </a:p>
          <a:p>
            <a:r>
              <a:rPr lang="en-US" sz="2200"/>
              <a:t>Number neighbors = O(d)</a:t>
            </a:r>
          </a:p>
          <a:p>
            <a:r>
              <a:rPr lang="en-US" sz="2200"/>
              <a:t>Tunable (vary d or n)</a:t>
            </a:r>
          </a:p>
          <a:p>
            <a:r>
              <a:rPr lang="en-US" sz="2200"/>
              <a:t>Can factor proximity into route decision</a:t>
            </a:r>
          </a:p>
        </p:txBody>
      </p:sp>
      <p:sp>
        <p:nvSpPr>
          <p:cNvPr id="1068036" name="Text Box 4"/>
          <p:cNvSpPr txBox="1">
            <a:spLocks noChangeArrowheads="1"/>
          </p:cNvSpPr>
          <p:nvPr/>
        </p:nvSpPr>
        <p:spPr bwMode="auto">
          <a:xfrm>
            <a:off x="5846763" y="1757363"/>
            <a:ext cx="426720" cy="369332"/>
          </a:xfrm>
          <a:prstGeom prst="rect">
            <a:avLst/>
          </a:prstGeom>
          <a:noFill/>
          <a:ln w="9525">
            <a:noFill/>
            <a:miter lim="800000"/>
            <a:headEnd/>
            <a:tailEnd/>
          </a:ln>
          <a:effectLst/>
        </p:spPr>
        <p:txBody>
          <a:bodyPr wrap="none">
            <a:spAutoFit/>
          </a:bodyPr>
          <a:lstStyle/>
          <a:p>
            <a:r>
              <a:rPr lang="en-US"/>
              <a:t>Z1</a:t>
            </a:r>
          </a:p>
        </p:txBody>
      </p:sp>
      <p:sp>
        <p:nvSpPr>
          <p:cNvPr id="1068037" name="Text Box 5"/>
          <p:cNvSpPr txBox="1">
            <a:spLocks noChangeArrowheads="1"/>
          </p:cNvSpPr>
          <p:nvPr/>
        </p:nvSpPr>
        <p:spPr bwMode="auto">
          <a:xfrm>
            <a:off x="6442075" y="1754188"/>
            <a:ext cx="426720" cy="369332"/>
          </a:xfrm>
          <a:prstGeom prst="rect">
            <a:avLst/>
          </a:prstGeom>
          <a:noFill/>
          <a:ln w="9525">
            <a:noFill/>
            <a:miter lim="800000"/>
            <a:headEnd/>
            <a:tailEnd/>
          </a:ln>
          <a:effectLst/>
        </p:spPr>
        <p:txBody>
          <a:bodyPr wrap="none">
            <a:spAutoFit/>
          </a:bodyPr>
          <a:lstStyle/>
          <a:p>
            <a:r>
              <a:rPr lang="en-US"/>
              <a:t>Z2</a:t>
            </a:r>
          </a:p>
        </p:txBody>
      </p:sp>
      <p:sp>
        <p:nvSpPr>
          <p:cNvPr id="1068038" name="Text Box 6"/>
          <p:cNvSpPr txBox="1">
            <a:spLocks noChangeArrowheads="1"/>
          </p:cNvSpPr>
          <p:nvPr/>
        </p:nvSpPr>
        <p:spPr bwMode="auto">
          <a:xfrm>
            <a:off x="7038975" y="1749425"/>
            <a:ext cx="426720" cy="369332"/>
          </a:xfrm>
          <a:prstGeom prst="rect">
            <a:avLst/>
          </a:prstGeom>
          <a:noFill/>
          <a:ln w="9525">
            <a:noFill/>
            <a:miter lim="800000"/>
            <a:headEnd/>
            <a:tailEnd/>
          </a:ln>
          <a:effectLst/>
        </p:spPr>
        <p:txBody>
          <a:bodyPr wrap="none">
            <a:spAutoFit/>
          </a:bodyPr>
          <a:lstStyle/>
          <a:p>
            <a:r>
              <a:rPr lang="en-US"/>
              <a:t>Z3</a:t>
            </a:r>
          </a:p>
        </p:txBody>
      </p:sp>
      <p:sp>
        <p:nvSpPr>
          <p:cNvPr id="1068039" name="Text Box 7"/>
          <p:cNvSpPr txBox="1">
            <a:spLocks noChangeArrowheads="1"/>
          </p:cNvSpPr>
          <p:nvPr/>
        </p:nvSpPr>
        <p:spPr bwMode="auto">
          <a:xfrm>
            <a:off x="7596188" y="1744663"/>
            <a:ext cx="657552" cy="369332"/>
          </a:xfrm>
          <a:prstGeom prst="rect">
            <a:avLst/>
          </a:prstGeom>
          <a:noFill/>
          <a:ln w="9525">
            <a:noFill/>
            <a:miter lim="800000"/>
            <a:headEnd/>
            <a:tailEnd/>
          </a:ln>
          <a:effectLst/>
        </p:spPr>
        <p:txBody>
          <a:bodyPr wrap="none">
            <a:spAutoFit/>
          </a:bodyPr>
          <a:lstStyle/>
          <a:p>
            <a:r>
              <a:rPr lang="en-US"/>
              <a:t>Z4…</a:t>
            </a:r>
          </a:p>
        </p:txBody>
      </p:sp>
      <p:sp>
        <p:nvSpPr>
          <p:cNvPr id="1068040" name="Text Box 8"/>
          <p:cNvSpPr txBox="1">
            <a:spLocks noChangeArrowheads="1"/>
          </p:cNvSpPr>
          <p:nvPr/>
        </p:nvSpPr>
        <p:spPr bwMode="auto">
          <a:xfrm>
            <a:off x="9891713" y="1752600"/>
            <a:ext cx="401072" cy="369332"/>
          </a:xfrm>
          <a:prstGeom prst="rect">
            <a:avLst/>
          </a:prstGeom>
          <a:solidFill>
            <a:schemeClr val="bg1"/>
          </a:solidFill>
          <a:ln w="9525">
            <a:noFill/>
            <a:miter lim="800000"/>
            <a:headEnd/>
            <a:tailEnd/>
          </a:ln>
          <a:effectLst/>
        </p:spPr>
        <p:txBody>
          <a:bodyPr wrap="none">
            <a:spAutoFit/>
          </a:bodyPr>
          <a:lstStyle/>
          <a:p>
            <a:r>
              <a:rPr lang="en-US"/>
              <a:t>Zn</a:t>
            </a:r>
          </a:p>
        </p:txBody>
      </p:sp>
      <p:grpSp>
        <p:nvGrpSpPr>
          <p:cNvPr id="2" name="Group 9"/>
          <p:cNvGrpSpPr>
            <a:grpSpLocks/>
          </p:cNvGrpSpPr>
          <p:nvPr/>
        </p:nvGrpSpPr>
        <p:grpSpPr bwMode="auto">
          <a:xfrm>
            <a:off x="5791200" y="2133600"/>
            <a:ext cx="4648200" cy="4171950"/>
            <a:chOff x="2688" y="1344"/>
            <a:chExt cx="2928" cy="2628"/>
          </a:xfrm>
        </p:grpSpPr>
        <p:sp>
          <p:nvSpPr>
            <p:cNvPr id="1068042" name="Rectangle 10" descr="25%"/>
            <p:cNvSpPr>
              <a:spLocks noChangeArrowheads="1"/>
            </p:cNvSpPr>
            <p:nvPr/>
          </p:nvSpPr>
          <p:spPr bwMode="auto">
            <a:xfrm>
              <a:off x="4128" y="2940"/>
              <a:ext cx="384" cy="336"/>
            </a:xfrm>
            <a:prstGeom prst="rect">
              <a:avLst/>
            </a:prstGeom>
            <a:pattFill prst="pct25">
              <a:fgClr>
                <a:srgbClr val="FF9999"/>
              </a:fgClr>
              <a:bgClr>
                <a:srgbClr val="FFFFFF"/>
              </a:bgClr>
            </a:pattFill>
            <a:ln w="9525">
              <a:solidFill>
                <a:schemeClr val="tx1"/>
              </a:solidFill>
              <a:miter lim="800000"/>
              <a:headEnd/>
              <a:tailEnd/>
            </a:ln>
            <a:effectLst/>
          </p:spPr>
          <p:txBody>
            <a:bodyPr wrap="none" anchor="ctr"/>
            <a:lstStyle/>
            <a:p>
              <a:endParaRPr lang="en-US"/>
            </a:p>
          </p:txBody>
        </p:sp>
        <p:sp>
          <p:nvSpPr>
            <p:cNvPr id="1068043" name="Rectangle 11"/>
            <p:cNvSpPr>
              <a:spLocks noChangeArrowheads="1"/>
            </p:cNvSpPr>
            <p:nvPr/>
          </p:nvSpPr>
          <p:spPr bwMode="auto">
            <a:xfrm>
              <a:off x="2688" y="1356"/>
              <a:ext cx="2928" cy="2592"/>
            </a:xfrm>
            <a:prstGeom prst="rect">
              <a:avLst/>
            </a:prstGeom>
            <a:noFill/>
            <a:ln w="38100">
              <a:solidFill>
                <a:schemeClr val="tx1"/>
              </a:solidFill>
              <a:miter lim="800000"/>
              <a:headEnd/>
              <a:tailEnd/>
            </a:ln>
            <a:effectLst/>
          </p:spPr>
          <p:txBody>
            <a:bodyPr wrap="none" anchor="ctr"/>
            <a:lstStyle/>
            <a:p>
              <a:endParaRPr lang="en-US"/>
            </a:p>
          </p:txBody>
        </p:sp>
        <p:cxnSp>
          <p:nvCxnSpPr>
            <p:cNvPr id="1068044" name="AutoShape 12"/>
            <p:cNvCxnSpPr>
              <a:cxnSpLocks noChangeShapeType="1"/>
            </p:cNvCxnSpPr>
            <p:nvPr/>
          </p:nvCxnSpPr>
          <p:spPr bwMode="auto">
            <a:xfrm>
              <a:off x="4128" y="1344"/>
              <a:ext cx="0" cy="2616"/>
            </a:xfrm>
            <a:prstGeom prst="straightConnector1">
              <a:avLst/>
            </a:prstGeom>
            <a:noFill/>
            <a:ln w="9525">
              <a:solidFill>
                <a:schemeClr val="tx1"/>
              </a:solidFill>
              <a:round/>
              <a:headEnd/>
              <a:tailEnd/>
            </a:ln>
            <a:effectLst/>
          </p:spPr>
        </p:cxnSp>
        <p:sp>
          <p:nvSpPr>
            <p:cNvPr id="1068045" name="Line 13"/>
            <p:cNvSpPr>
              <a:spLocks noChangeShapeType="1"/>
            </p:cNvSpPr>
            <p:nvPr/>
          </p:nvSpPr>
          <p:spPr bwMode="auto">
            <a:xfrm>
              <a:off x="2688" y="2604"/>
              <a:ext cx="2928" cy="0"/>
            </a:xfrm>
            <a:prstGeom prst="line">
              <a:avLst/>
            </a:prstGeom>
            <a:noFill/>
            <a:ln w="9525">
              <a:solidFill>
                <a:schemeClr val="tx1"/>
              </a:solidFill>
              <a:round/>
              <a:headEnd/>
              <a:tailEnd/>
            </a:ln>
            <a:effectLst/>
          </p:spPr>
          <p:txBody>
            <a:bodyPr wrap="none" anchor="ctr"/>
            <a:lstStyle/>
            <a:p>
              <a:endParaRPr lang="en-US"/>
            </a:p>
          </p:txBody>
        </p:sp>
        <p:sp>
          <p:nvSpPr>
            <p:cNvPr id="1068046" name="Line 14"/>
            <p:cNvSpPr>
              <a:spLocks noChangeShapeType="1"/>
            </p:cNvSpPr>
            <p:nvPr/>
          </p:nvSpPr>
          <p:spPr bwMode="auto">
            <a:xfrm>
              <a:off x="4848" y="1356"/>
              <a:ext cx="0" cy="2592"/>
            </a:xfrm>
            <a:prstGeom prst="line">
              <a:avLst/>
            </a:prstGeom>
            <a:noFill/>
            <a:ln w="9525">
              <a:solidFill>
                <a:schemeClr val="tx1"/>
              </a:solidFill>
              <a:round/>
              <a:headEnd/>
              <a:tailEnd/>
            </a:ln>
            <a:effectLst/>
          </p:spPr>
          <p:txBody>
            <a:bodyPr wrap="none" anchor="ctr"/>
            <a:lstStyle/>
            <a:p>
              <a:endParaRPr lang="en-US"/>
            </a:p>
          </p:txBody>
        </p:sp>
        <p:sp>
          <p:nvSpPr>
            <p:cNvPr id="1068047" name="Line 15"/>
            <p:cNvSpPr>
              <a:spLocks noChangeShapeType="1"/>
            </p:cNvSpPr>
            <p:nvPr/>
          </p:nvSpPr>
          <p:spPr bwMode="auto">
            <a:xfrm>
              <a:off x="2688" y="1980"/>
              <a:ext cx="2928" cy="0"/>
            </a:xfrm>
            <a:prstGeom prst="line">
              <a:avLst/>
            </a:prstGeom>
            <a:noFill/>
            <a:ln w="9525">
              <a:solidFill>
                <a:schemeClr val="tx1"/>
              </a:solidFill>
              <a:round/>
              <a:headEnd/>
              <a:tailEnd/>
            </a:ln>
            <a:effectLst/>
          </p:spPr>
          <p:txBody>
            <a:bodyPr wrap="none" anchor="ctr"/>
            <a:lstStyle/>
            <a:p>
              <a:endParaRPr lang="en-US"/>
            </a:p>
          </p:txBody>
        </p:sp>
        <p:sp>
          <p:nvSpPr>
            <p:cNvPr id="1068048" name="Line 16"/>
            <p:cNvSpPr>
              <a:spLocks noChangeShapeType="1"/>
            </p:cNvSpPr>
            <p:nvPr/>
          </p:nvSpPr>
          <p:spPr bwMode="auto">
            <a:xfrm>
              <a:off x="2688" y="3276"/>
              <a:ext cx="2928" cy="0"/>
            </a:xfrm>
            <a:prstGeom prst="line">
              <a:avLst/>
            </a:prstGeom>
            <a:noFill/>
            <a:ln w="9525">
              <a:solidFill>
                <a:schemeClr val="tx1"/>
              </a:solidFill>
              <a:round/>
              <a:headEnd/>
              <a:tailEnd/>
            </a:ln>
            <a:effectLst/>
          </p:spPr>
          <p:txBody>
            <a:bodyPr wrap="none" anchor="ctr"/>
            <a:lstStyle/>
            <a:p>
              <a:endParaRPr lang="en-US"/>
            </a:p>
          </p:txBody>
        </p:sp>
        <p:cxnSp>
          <p:nvCxnSpPr>
            <p:cNvPr id="1068049" name="AutoShape 17"/>
            <p:cNvCxnSpPr>
              <a:cxnSpLocks noChangeShapeType="1"/>
            </p:cNvCxnSpPr>
            <p:nvPr/>
          </p:nvCxnSpPr>
          <p:spPr bwMode="auto">
            <a:xfrm>
              <a:off x="3456" y="1356"/>
              <a:ext cx="0" cy="2616"/>
            </a:xfrm>
            <a:prstGeom prst="straightConnector1">
              <a:avLst/>
            </a:prstGeom>
            <a:noFill/>
            <a:ln w="9525">
              <a:solidFill>
                <a:schemeClr val="tx1"/>
              </a:solidFill>
              <a:round/>
              <a:headEnd/>
              <a:tailEnd/>
            </a:ln>
            <a:effectLst/>
          </p:spPr>
        </p:cxnSp>
        <p:sp>
          <p:nvSpPr>
            <p:cNvPr id="1068050" name="Line 18"/>
            <p:cNvSpPr>
              <a:spLocks noChangeShapeType="1"/>
            </p:cNvSpPr>
            <p:nvPr/>
          </p:nvSpPr>
          <p:spPr bwMode="auto">
            <a:xfrm>
              <a:off x="4512" y="1980"/>
              <a:ext cx="0" cy="624"/>
            </a:xfrm>
            <a:prstGeom prst="line">
              <a:avLst/>
            </a:prstGeom>
            <a:noFill/>
            <a:ln w="9525">
              <a:solidFill>
                <a:schemeClr val="tx1"/>
              </a:solidFill>
              <a:round/>
              <a:headEnd/>
              <a:tailEnd/>
            </a:ln>
            <a:effectLst/>
          </p:spPr>
          <p:txBody>
            <a:bodyPr wrap="none" anchor="ctr"/>
            <a:lstStyle/>
            <a:p>
              <a:endParaRPr lang="en-US"/>
            </a:p>
          </p:txBody>
        </p:sp>
        <p:sp>
          <p:nvSpPr>
            <p:cNvPr id="1068051" name="Line 19"/>
            <p:cNvSpPr>
              <a:spLocks noChangeShapeType="1"/>
            </p:cNvSpPr>
            <p:nvPr/>
          </p:nvSpPr>
          <p:spPr bwMode="auto">
            <a:xfrm>
              <a:off x="3072" y="3276"/>
              <a:ext cx="0" cy="672"/>
            </a:xfrm>
            <a:prstGeom prst="line">
              <a:avLst/>
            </a:prstGeom>
            <a:noFill/>
            <a:ln w="9525">
              <a:solidFill>
                <a:schemeClr val="tx1"/>
              </a:solidFill>
              <a:round/>
              <a:headEnd/>
              <a:tailEnd/>
            </a:ln>
            <a:effectLst/>
          </p:spPr>
          <p:txBody>
            <a:bodyPr wrap="none" anchor="ctr"/>
            <a:lstStyle/>
            <a:p>
              <a:endParaRPr lang="en-US"/>
            </a:p>
          </p:txBody>
        </p:sp>
        <p:sp>
          <p:nvSpPr>
            <p:cNvPr id="1068052" name="Line 20"/>
            <p:cNvSpPr>
              <a:spLocks noChangeShapeType="1"/>
            </p:cNvSpPr>
            <p:nvPr/>
          </p:nvSpPr>
          <p:spPr bwMode="auto">
            <a:xfrm>
              <a:off x="3792" y="1980"/>
              <a:ext cx="0" cy="624"/>
            </a:xfrm>
            <a:prstGeom prst="line">
              <a:avLst/>
            </a:prstGeom>
            <a:noFill/>
            <a:ln w="9525">
              <a:solidFill>
                <a:schemeClr val="tx1"/>
              </a:solidFill>
              <a:round/>
              <a:headEnd/>
              <a:tailEnd/>
            </a:ln>
            <a:effectLst/>
          </p:spPr>
          <p:txBody>
            <a:bodyPr wrap="none" anchor="ctr"/>
            <a:lstStyle/>
            <a:p>
              <a:endParaRPr lang="en-US"/>
            </a:p>
          </p:txBody>
        </p:sp>
        <p:sp>
          <p:nvSpPr>
            <p:cNvPr id="1068053" name="Line 21"/>
            <p:cNvSpPr>
              <a:spLocks noChangeShapeType="1"/>
            </p:cNvSpPr>
            <p:nvPr/>
          </p:nvSpPr>
          <p:spPr bwMode="auto">
            <a:xfrm>
              <a:off x="3072" y="3612"/>
              <a:ext cx="384" cy="0"/>
            </a:xfrm>
            <a:prstGeom prst="line">
              <a:avLst/>
            </a:prstGeom>
            <a:noFill/>
            <a:ln w="9525">
              <a:solidFill>
                <a:schemeClr val="tx1"/>
              </a:solidFill>
              <a:round/>
              <a:headEnd/>
              <a:tailEnd/>
            </a:ln>
            <a:effectLst/>
          </p:spPr>
          <p:txBody>
            <a:bodyPr wrap="none" anchor="ctr"/>
            <a:lstStyle/>
            <a:p>
              <a:endParaRPr lang="en-US"/>
            </a:p>
          </p:txBody>
        </p:sp>
        <p:sp>
          <p:nvSpPr>
            <p:cNvPr id="1068054" name="Line 22"/>
            <p:cNvSpPr>
              <a:spLocks noChangeShapeType="1"/>
            </p:cNvSpPr>
            <p:nvPr/>
          </p:nvSpPr>
          <p:spPr bwMode="auto">
            <a:xfrm>
              <a:off x="4128" y="2316"/>
              <a:ext cx="384" cy="0"/>
            </a:xfrm>
            <a:prstGeom prst="line">
              <a:avLst/>
            </a:prstGeom>
            <a:noFill/>
            <a:ln w="9525">
              <a:solidFill>
                <a:schemeClr val="tx1"/>
              </a:solidFill>
              <a:round/>
              <a:headEnd/>
              <a:tailEnd/>
            </a:ln>
            <a:effectLst/>
          </p:spPr>
          <p:txBody>
            <a:bodyPr wrap="none" anchor="ctr"/>
            <a:lstStyle/>
            <a:p>
              <a:endParaRPr lang="en-US"/>
            </a:p>
          </p:txBody>
        </p:sp>
        <p:sp>
          <p:nvSpPr>
            <p:cNvPr id="1068055" name="Line 23"/>
            <p:cNvSpPr>
              <a:spLocks noChangeShapeType="1"/>
            </p:cNvSpPr>
            <p:nvPr/>
          </p:nvSpPr>
          <p:spPr bwMode="auto">
            <a:xfrm>
              <a:off x="4512" y="3276"/>
              <a:ext cx="0" cy="672"/>
            </a:xfrm>
            <a:prstGeom prst="line">
              <a:avLst/>
            </a:prstGeom>
            <a:noFill/>
            <a:ln w="9525">
              <a:solidFill>
                <a:schemeClr val="tx1"/>
              </a:solidFill>
              <a:round/>
              <a:headEnd/>
              <a:tailEnd/>
            </a:ln>
            <a:effectLst/>
          </p:spPr>
          <p:txBody>
            <a:bodyPr wrap="none" anchor="ctr"/>
            <a:lstStyle/>
            <a:p>
              <a:endParaRPr lang="en-US"/>
            </a:p>
          </p:txBody>
        </p:sp>
        <p:sp>
          <p:nvSpPr>
            <p:cNvPr id="1068056" name="Line 24"/>
            <p:cNvSpPr>
              <a:spLocks noChangeShapeType="1"/>
            </p:cNvSpPr>
            <p:nvPr/>
          </p:nvSpPr>
          <p:spPr bwMode="auto">
            <a:xfrm>
              <a:off x="3792" y="2604"/>
              <a:ext cx="0" cy="672"/>
            </a:xfrm>
            <a:prstGeom prst="line">
              <a:avLst/>
            </a:prstGeom>
            <a:noFill/>
            <a:ln w="9525">
              <a:solidFill>
                <a:schemeClr val="tx1"/>
              </a:solidFill>
              <a:round/>
              <a:headEnd/>
              <a:tailEnd/>
            </a:ln>
            <a:effectLst/>
          </p:spPr>
          <p:txBody>
            <a:bodyPr wrap="none" anchor="ctr"/>
            <a:lstStyle/>
            <a:p>
              <a:endParaRPr lang="en-US"/>
            </a:p>
          </p:txBody>
        </p:sp>
        <p:sp>
          <p:nvSpPr>
            <p:cNvPr id="1068057" name="Line 25"/>
            <p:cNvSpPr>
              <a:spLocks noChangeShapeType="1"/>
            </p:cNvSpPr>
            <p:nvPr/>
          </p:nvSpPr>
          <p:spPr bwMode="auto">
            <a:xfrm>
              <a:off x="3456" y="2940"/>
              <a:ext cx="720" cy="0"/>
            </a:xfrm>
            <a:prstGeom prst="line">
              <a:avLst/>
            </a:prstGeom>
            <a:noFill/>
            <a:ln w="9525">
              <a:solidFill>
                <a:schemeClr val="tx1"/>
              </a:solidFill>
              <a:round/>
              <a:headEnd/>
              <a:tailEnd/>
            </a:ln>
            <a:effectLst/>
          </p:spPr>
          <p:txBody>
            <a:bodyPr wrap="none" anchor="ctr"/>
            <a:lstStyle/>
            <a:p>
              <a:endParaRPr lang="en-US"/>
            </a:p>
          </p:txBody>
        </p:sp>
        <p:sp>
          <p:nvSpPr>
            <p:cNvPr id="1068058" name="Line 26"/>
            <p:cNvSpPr>
              <a:spLocks noChangeShapeType="1"/>
            </p:cNvSpPr>
            <p:nvPr/>
          </p:nvSpPr>
          <p:spPr bwMode="auto">
            <a:xfrm>
              <a:off x="5232" y="1356"/>
              <a:ext cx="0" cy="624"/>
            </a:xfrm>
            <a:prstGeom prst="line">
              <a:avLst/>
            </a:prstGeom>
            <a:noFill/>
            <a:ln w="9525">
              <a:solidFill>
                <a:schemeClr val="tx1"/>
              </a:solidFill>
              <a:round/>
              <a:headEnd/>
              <a:tailEnd/>
            </a:ln>
            <a:effectLst/>
          </p:spPr>
          <p:txBody>
            <a:bodyPr wrap="none" anchor="ctr"/>
            <a:lstStyle/>
            <a:p>
              <a:endParaRPr lang="en-US"/>
            </a:p>
          </p:txBody>
        </p:sp>
        <p:sp>
          <p:nvSpPr>
            <p:cNvPr id="1068059" name="Line 27"/>
            <p:cNvSpPr>
              <a:spLocks noChangeShapeType="1"/>
            </p:cNvSpPr>
            <p:nvPr/>
          </p:nvSpPr>
          <p:spPr bwMode="auto">
            <a:xfrm>
              <a:off x="4512" y="1356"/>
              <a:ext cx="0" cy="624"/>
            </a:xfrm>
            <a:prstGeom prst="line">
              <a:avLst/>
            </a:prstGeom>
            <a:noFill/>
            <a:ln w="9525">
              <a:solidFill>
                <a:schemeClr val="tx1"/>
              </a:solidFill>
              <a:round/>
              <a:headEnd/>
              <a:tailEnd/>
            </a:ln>
            <a:effectLst/>
          </p:spPr>
          <p:txBody>
            <a:bodyPr wrap="none" anchor="ctr"/>
            <a:lstStyle/>
            <a:p>
              <a:endParaRPr lang="en-US"/>
            </a:p>
          </p:txBody>
        </p:sp>
        <p:sp>
          <p:nvSpPr>
            <p:cNvPr id="1068060" name="Line 28"/>
            <p:cNvSpPr>
              <a:spLocks noChangeShapeType="1"/>
            </p:cNvSpPr>
            <p:nvPr/>
          </p:nvSpPr>
          <p:spPr bwMode="auto">
            <a:xfrm>
              <a:off x="3072" y="1356"/>
              <a:ext cx="0" cy="624"/>
            </a:xfrm>
            <a:prstGeom prst="line">
              <a:avLst/>
            </a:prstGeom>
            <a:noFill/>
            <a:ln w="9525">
              <a:solidFill>
                <a:schemeClr val="tx1"/>
              </a:solidFill>
              <a:round/>
              <a:headEnd/>
              <a:tailEnd/>
            </a:ln>
            <a:effectLst/>
          </p:spPr>
          <p:txBody>
            <a:bodyPr wrap="none" anchor="ctr"/>
            <a:lstStyle/>
            <a:p>
              <a:endParaRPr lang="en-US"/>
            </a:p>
          </p:txBody>
        </p:sp>
        <p:sp>
          <p:nvSpPr>
            <p:cNvPr id="1068061" name="Line 29"/>
            <p:cNvSpPr>
              <a:spLocks noChangeShapeType="1"/>
            </p:cNvSpPr>
            <p:nvPr/>
          </p:nvSpPr>
          <p:spPr bwMode="auto">
            <a:xfrm>
              <a:off x="3792" y="3276"/>
              <a:ext cx="0" cy="672"/>
            </a:xfrm>
            <a:prstGeom prst="line">
              <a:avLst/>
            </a:prstGeom>
            <a:noFill/>
            <a:ln w="9525">
              <a:solidFill>
                <a:schemeClr val="tx1"/>
              </a:solidFill>
              <a:round/>
              <a:headEnd/>
              <a:tailEnd/>
            </a:ln>
            <a:effectLst/>
          </p:spPr>
          <p:txBody>
            <a:bodyPr wrap="none" anchor="ctr"/>
            <a:lstStyle/>
            <a:p>
              <a:endParaRPr lang="en-US"/>
            </a:p>
          </p:txBody>
        </p:sp>
        <p:sp>
          <p:nvSpPr>
            <p:cNvPr id="1068062" name="Line 30"/>
            <p:cNvSpPr>
              <a:spLocks noChangeShapeType="1"/>
            </p:cNvSpPr>
            <p:nvPr/>
          </p:nvSpPr>
          <p:spPr bwMode="auto">
            <a:xfrm>
              <a:off x="5232" y="3276"/>
              <a:ext cx="0" cy="672"/>
            </a:xfrm>
            <a:prstGeom prst="line">
              <a:avLst/>
            </a:prstGeom>
            <a:noFill/>
            <a:ln w="9525">
              <a:solidFill>
                <a:schemeClr val="tx1"/>
              </a:solidFill>
              <a:round/>
              <a:headEnd/>
              <a:tailEnd/>
            </a:ln>
            <a:effectLst/>
          </p:spPr>
          <p:txBody>
            <a:bodyPr wrap="none" anchor="ctr"/>
            <a:lstStyle/>
            <a:p>
              <a:endParaRPr lang="en-US"/>
            </a:p>
          </p:txBody>
        </p:sp>
        <p:sp>
          <p:nvSpPr>
            <p:cNvPr id="1068063" name="Line 31"/>
            <p:cNvSpPr>
              <a:spLocks noChangeShapeType="1"/>
            </p:cNvSpPr>
            <p:nvPr/>
          </p:nvSpPr>
          <p:spPr bwMode="auto">
            <a:xfrm>
              <a:off x="4176" y="3612"/>
              <a:ext cx="672" cy="0"/>
            </a:xfrm>
            <a:prstGeom prst="line">
              <a:avLst/>
            </a:prstGeom>
            <a:noFill/>
            <a:ln w="9525">
              <a:solidFill>
                <a:schemeClr val="tx1"/>
              </a:solidFill>
              <a:round/>
              <a:headEnd/>
              <a:tailEnd/>
            </a:ln>
            <a:effectLst/>
          </p:spPr>
          <p:txBody>
            <a:bodyPr wrap="none" anchor="ctr"/>
            <a:lstStyle/>
            <a:p>
              <a:endParaRPr lang="en-US"/>
            </a:p>
          </p:txBody>
        </p:sp>
        <p:sp>
          <p:nvSpPr>
            <p:cNvPr id="1068064" name="Line 32"/>
            <p:cNvSpPr>
              <a:spLocks noChangeShapeType="1"/>
            </p:cNvSpPr>
            <p:nvPr/>
          </p:nvSpPr>
          <p:spPr bwMode="auto">
            <a:xfrm>
              <a:off x="2688" y="1692"/>
              <a:ext cx="768" cy="0"/>
            </a:xfrm>
            <a:prstGeom prst="line">
              <a:avLst/>
            </a:prstGeom>
            <a:noFill/>
            <a:ln w="9525">
              <a:solidFill>
                <a:schemeClr val="tx1"/>
              </a:solidFill>
              <a:round/>
              <a:headEnd/>
              <a:tailEnd/>
            </a:ln>
            <a:effectLst/>
          </p:spPr>
          <p:txBody>
            <a:bodyPr wrap="none" anchor="ctr"/>
            <a:lstStyle/>
            <a:p>
              <a:endParaRPr lang="en-US"/>
            </a:p>
          </p:txBody>
        </p:sp>
        <p:sp>
          <p:nvSpPr>
            <p:cNvPr id="1068065" name="Line 33"/>
            <p:cNvSpPr>
              <a:spLocks noChangeShapeType="1"/>
            </p:cNvSpPr>
            <p:nvPr/>
          </p:nvSpPr>
          <p:spPr bwMode="auto">
            <a:xfrm>
              <a:off x="4848" y="1692"/>
              <a:ext cx="384" cy="0"/>
            </a:xfrm>
            <a:prstGeom prst="line">
              <a:avLst/>
            </a:prstGeom>
            <a:noFill/>
            <a:ln w="9525">
              <a:solidFill>
                <a:schemeClr val="tx1"/>
              </a:solidFill>
              <a:round/>
              <a:headEnd/>
              <a:tailEnd/>
            </a:ln>
            <a:effectLst/>
          </p:spPr>
          <p:txBody>
            <a:bodyPr wrap="none" anchor="ctr"/>
            <a:lstStyle/>
            <a:p>
              <a:endParaRPr lang="en-US"/>
            </a:p>
          </p:txBody>
        </p:sp>
        <p:sp>
          <p:nvSpPr>
            <p:cNvPr id="1068066" name="Line 34"/>
            <p:cNvSpPr>
              <a:spLocks noChangeShapeType="1"/>
            </p:cNvSpPr>
            <p:nvPr/>
          </p:nvSpPr>
          <p:spPr bwMode="auto">
            <a:xfrm>
              <a:off x="3072" y="1980"/>
              <a:ext cx="0" cy="624"/>
            </a:xfrm>
            <a:prstGeom prst="line">
              <a:avLst/>
            </a:prstGeom>
            <a:noFill/>
            <a:ln w="9525">
              <a:solidFill>
                <a:schemeClr val="tx1"/>
              </a:solidFill>
              <a:round/>
              <a:headEnd/>
              <a:tailEnd/>
            </a:ln>
            <a:effectLst/>
          </p:spPr>
          <p:txBody>
            <a:bodyPr wrap="none" anchor="ctr"/>
            <a:lstStyle/>
            <a:p>
              <a:endParaRPr lang="en-US"/>
            </a:p>
          </p:txBody>
        </p:sp>
        <p:sp>
          <p:nvSpPr>
            <p:cNvPr id="1068067" name="Line 35"/>
            <p:cNvSpPr>
              <a:spLocks noChangeShapeType="1"/>
            </p:cNvSpPr>
            <p:nvPr/>
          </p:nvSpPr>
          <p:spPr bwMode="auto">
            <a:xfrm>
              <a:off x="2688" y="2316"/>
              <a:ext cx="768" cy="0"/>
            </a:xfrm>
            <a:prstGeom prst="line">
              <a:avLst/>
            </a:prstGeom>
            <a:noFill/>
            <a:ln w="9525">
              <a:solidFill>
                <a:schemeClr val="tx1"/>
              </a:solidFill>
              <a:round/>
              <a:headEnd/>
              <a:tailEnd/>
            </a:ln>
            <a:effectLst/>
          </p:spPr>
          <p:txBody>
            <a:bodyPr wrap="none" anchor="ctr"/>
            <a:lstStyle/>
            <a:p>
              <a:endParaRPr lang="en-US"/>
            </a:p>
          </p:txBody>
        </p:sp>
        <p:sp>
          <p:nvSpPr>
            <p:cNvPr id="1068068" name="Line 36"/>
            <p:cNvSpPr>
              <a:spLocks noChangeShapeType="1"/>
            </p:cNvSpPr>
            <p:nvPr/>
          </p:nvSpPr>
          <p:spPr bwMode="auto">
            <a:xfrm>
              <a:off x="4512" y="2604"/>
              <a:ext cx="0" cy="816"/>
            </a:xfrm>
            <a:prstGeom prst="line">
              <a:avLst/>
            </a:prstGeom>
            <a:noFill/>
            <a:ln w="9525">
              <a:solidFill>
                <a:schemeClr val="tx1"/>
              </a:solidFill>
              <a:round/>
              <a:headEnd/>
              <a:tailEnd/>
            </a:ln>
            <a:effectLst/>
          </p:spPr>
          <p:txBody>
            <a:bodyPr wrap="none" anchor="ctr"/>
            <a:lstStyle/>
            <a:p>
              <a:endParaRPr lang="en-US"/>
            </a:p>
          </p:txBody>
        </p:sp>
        <p:sp>
          <p:nvSpPr>
            <p:cNvPr id="1068069" name="Line 37"/>
            <p:cNvSpPr>
              <a:spLocks noChangeShapeType="1"/>
            </p:cNvSpPr>
            <p:nvPr/>
          </p:nvSpPr>
          <p:spPr bwMode="auto">
            <a:xfrm>
              <a:off x="5232" y="1980"/>
              <a:ext cx="0" cy="624"/>
            </a:xfrm>
            <a:prstGeom prst="line">
              <a:avLst/>
            </a:prstGeom>
            <a:noFill/>
            <a:ln w="9525">
              <a:solidFill>
                <a:schemeClr val="tx1"/>
              </a:solidFill>
              <a:round/>
              <a:headEnd/>
              <a:tailEnd/>
            </a:ln>
            <a:effectLst/>
          </p:spPr>
          <p:txBody>
            <a:bodyPr wrap="none" anchor="ctr"/>
            <a:lstStyle/>
            <a:p>
              <a:endParaRPr lang="en-US"/>
            </a:p>
          </p:txBody>
        </p:sp>
        <p:sp>
          <p:nvSpPr>
            <p:cNvPr id="1068070" name="Line 38"/>
            <p:cNvSpPr>
              <a:spLocks noChangeShapeType="1"/>
            </p:cNvSpPr>
            <p:nvPr/>
          </p:nvSpPr>
          <p:spPr bwMode="auto">
            <a:xfrm>
              <a:off x="4512" y="2940"/>
              <a:ext cx="336" cy="0"/>
            </a:xfrm>
            <a:prstGeom prst="line">
              <a:avLst/>
            </a:prstGeom>
            <a:noFill/>
            <a:ln w="9525">
              <a:solidFill>
                <a:schemeClr val="tx1"/>
              </a:solidFill>
              <a:round/>
              <a:headEnd/>
              <a:tailEnd/>
            </a:ln>
            <a:effectLst/>
          </p:spPr>
          <p:txBody>
            <a:bodyPr wrap="none" anchor="ctr"/>
            <a:lstStyle/>
            <a:p>
              <a:endParaRPr lang="en-US"/>
            </a:p>
          </p:txBody>
        </p:sp>
        <p:sp>
          <p:nvSpPr>
            <p:cNvPr id="1068071" name="Rectangle 39"/>
            <p:cNvSpPr>
              <a:spLocks noChangeArrowheads="1"/>
            </p:cNvSpPr>
            <p:nvPr/>
          </p:nvSpPr>
          <p:spPr bwMode="auto">
            <a:xfrm>
              <a:off x="3792" y="2940"/>
              <a:ext cx="336" cy="336"/>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1068072" name="Rectangle 40" descr="25%"/>
            <p:cNvSpPr>
              <a:spLocks noChangeArrowheads="1"/>
            </p:cNvSpPr>
            <p:nvPr/>
          </p:nvSpPr>
          <p:spPr bwMode="auto">
            <a:xfrm>
              <a:off x="3792" y="3276"/>
              <a:ext cx="336" cy="672"/>
            </a:xfrm>
            <a:prstGeom prst="rect">
              <a:avLst/>
            </a:prstGeom>
            <a:pattFill prst="pct25">
              <a:fgClr>
                <a:srgbClr val="FF9999"/>
              </a:fgClr>
              <a:bgClr>
                <a:srgbClr val="FFFFFF"/>
              </a:bgClr>
            </a:pattFill>
            <a:ln w="9525">
              <a:solidFill>
                <a:schemeClr val="tx1"/>
              </a:solidFill>
              <a:miter lim="800000"/>
              <a:headEnd/>
              <a:tailEnd/>
            </a:ln>
            <a:effectLst/>
          </p:spPr>
          <p:txBody>
            <a:bodyPr wrap="none" anchor="ctr"/>
            <a:lstStyle/>
            <a:p>
              <a:endParaRPr lang="en-US"/>
            </a:p>
          </p:txBody>
        </p:sp>
        <p:sp>
          <p:nvSpPr>
            <p:cNvPr id="1068073" name="Rectangle 41" descr="25%"/>
            <p:cNvSpPr>
              <a:spLocks noChangeArrowheads="1"/>
            </p:cNvSpPr>
            <p:nvPr/>
          </p:nvSpPr>
          <p:spPr bwMode="auto">
            <a:xfrm>
              <a:off x="3456" y="2940"/>
              <a:ext cx="336" cy="336"/>
            </a:xfrm>
            <a:prstGeom prst="rect">
              <a:avLst/>
            </a:prstGeom>
            <a:pattFill prst="pct25">
              <a:fgClr>
                <a:srgbClr val="FF9999"/>
              </a:fgClr>
              <a:bgClr>
                <a:srgbClr val="FFFFFF"/>
              </a:bgClr>
            </a:pattFill>
            <a:ln w="9525">
              <a:solidFill>
                <a:schemeClr val="tx1"/>
              </a:solidFill>
              <a:miter lim="800000"/>
              <a:headEnd/>
              <a:tailEnd/>
            </a:ln>
            <a:effectLst/>
          </p:spPr>
          <p:txBody>
            <a:bodyPr wrap="none" anchor="ctr"/>
            <a:lstStyle/>
            <a:p>
              <a:endParaRPr lang="en-US"/>
            </a:p>
          </p:txBody>
        </p:sp>
        <p:sp>
          <p:nvSpPr>
            <p:cNvPr id="1068074" name="Rectangle 42" descr="25%"/>
            <p:cNvSpPr>
              <a:spLocks noChangeArrowheads="1"/>
            </p:cNvSpPr>
            <p:nvPr/>
          </p:nvSpPr>
          <p:spPr bwMode="auto">
            <a:xfrm>
              <a:off x="3792" y="2604"/>
              <a:ext cx="336" cy="336"/>
            </a:xfrm>
            <a:prstGeom prst="rect">
              <a:avLst/>
            </a:prstGeom>
            <a:pattFill prst="pct25">
              <a:fgClr>
                <a:srgbClr val="FF9999"/>
              </a:fgClr>
              <a:bgClr>
                <a:srgbClr val="FFFFFF"/>
              </a:bgClr>
            </a:pattFill>
            <a:ln w="9525">
              <a:solidFill>
                <a:schemeClr val="tx1"/>
              </a:solidFill>
              <a:miter lim="800000"/>
              <a:headEnd/>
              <a:tailEnd/>
            </a:ln>
            <a:effectLst/>
          </p:spPr>
          <p:txBody>
            <a:bodyPr wrap="none" anchor="ctr"/>
            <a:lstStyle/>
            <a:p>
              <a:endParaRPr lang="en-US"/>
            </a:p>
          </p:txBody>
        </p:sp>
        <p:grpSp>
          <p:nvGrpSpPr>
            <p:cNvPr id="3" name="Group 43"/>
            <p:cNvGrpSpPr>
              <a:grpSpLocks/>
            </p:cNvGrpSpPr>
            <p:nvPr/>
          </p:nvGrpSpPr>
          <p:grpSpPr bwMode="auto">
            <a:xfrm>
              <a:off x="3648" y="2988"/>
              <a:ext cx="461" cy="273"/>
              <a:chOff x="2448" y="2976"/>
              <a:chExt cx="461" cy="273"/>
            </a:xfrm>
          </p:grpSpPr>
          <p:sp>
            <p:nvSpPr>
              <p:cNvPr id="1068076" name="Text Box 44"/>
              <p:cNvSpPr txBox="1">
                <a:spLocks noChangeArrowheads="1"/>
              </p:cNvSpPr>
              <p:nvPr/>
            </p:nvSpPr>
            <p:spPr bwMode="auto">
              <a:xfrm>
                <a:off x="2448" y="3018"/>
                <a:ext cx="461" cy="231"/>
              </a:xfrm>
              <a:prstGeom prst="rect">
                <a:avLst/>
              </a:prstGeom>
              <a:noFill/>
              <a:ln w="9525">
                <a:noFill/>
                <a:miter lim="800000"/>
                <a:headEnd/>
                <a:tailEnd/>
              </a:ln>
              <a:effectLst/>
            </p:spPr>
            <p:txBody>
              <a:bodyPr wrap="none">
                <a:spAutoFit/>
              </a:bodyPr>
              <a:lstStyle/>
              <a:p>
                <a:pPr eaLnBrk="1" hangingPunct="1"/>
                <a:r>
                  <a:rPr lang="en-US" b="1">
                    <a:latin typeface="Tahoma" pitchFamily="34" charset="0"/>
                  </a:rPr>
                  <a:t>(x,y)</a:t>
                </a:r>
              </a:p>
            </p:txBody>
          </p:sp>
          <p:sp>
            <p:nvSpPr>
              <p:cNvPr id="1068077" name="Line 45"/>
              <p:cNvSpPr>
                <a:spLocks noChangeShapeType="1"/>
              </p:cNvSpPr>
              <p:nvPr/>
            </p:nvSpPr>
            <p:spPr bwMode="auto">
              <a:xfrm>
                <a:off x="2640" y="2976"/>
                <a:ext cx="96" cy="96"/>
              </a:xfrm>
              <a:prstGeom prst="line">
                <a:avLst/>
              </a:prstGeom>
              <a:noFill/>
              <a:ln w="28575">
                <a:solidFill>
                  <a:schemeClr val="tx1"/>
                </a:solidFill>
                <a:round/>
                <a:headEnd/>
                <a:tailEnd/>
              </a:ln>
              <a:effectLst/>
            </p:spPr>
            <p:txBody>
              <a:bodyPr wrap="none" anchor="ctr"/>
              <a:lstStyle/>
              <a:p>
                <a:endParaRPr lang="en-US"/>
              </a:p>
            </p:txBody>
          </p:sp>
          <p:sp>
            <p:nvSpPr>
              <p:cNvPr id="1068078" name="Line 46"/>
              <p:cNvSpPr>
                <a:spLocks noChangeShapeType="1"/>
              </p:cNvSpPr>
              <p:nvPr/>
            </p:nvSpPr>
            <p:spPr bwMode="auto">
              <a:xfrm flipH="1">
                <a:off x="2640" y="2976"/>
                <a:ext cx="96"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47"/>
            <p:cNvGrpSpPr>
              <a:grpSpLocks/>
            </p:cNvGrpSpPr>
            <p:nvPr/>
          </p:nvGrpSpPr>
          <p:grpSpPr bwMode="auto">
            <a:xfrm>
              <a:off x="4907" y="1638"/>
              <a:ext cx="468" cy="294"/>
              <a:chOff x="3707" y="1626"/>
              <a:chExt cx="468" cy="294"/>
            </a:xfrm>
          </p:grpSpPr>
          <p:sp>
            <p:nvSpPr>
              <p:cNvPr id="1068080" name="Text Box 48"/>
              <p:cNvSpPr txBox="1">
                <a:spLocks noChangeArrowheads="1"/>
              </p:cNvSpPr>
              <p:nvPr/>
            </p:nvSpPr>
            <p:spPr bwMode="auto">
              <a:xfrm>
                <a:off x="3707" y="1626"/>
                <a:ext cx="468" cy="231"/>
              </a:xfrm>
              <a:prstGeom prst="rect">
                <a:avLst/>
              </a:prstGeom>
              <a:noFill/>
              <a:ln w="9525">
                <a:noFill/>
                <a:miter lim="800000"/>
                <a:headEnd/>
                <a:tailEnd/>
              </a:ln>
              <a:effectLst/>
            </p:spPr>
            <p:txBody>
              <a:bodyPr wrap="none">
                <a:spAutoFit/>
              </a:bodyPr>
              <a:lstStyle/>
              <a:p>
                <a:pPr eaLnBrk="1" hangingPunct="1"/>
                <a:r>
                  <a:rPr lang="en-US" b="1">
                    <a:latin typeface="Tahoma" pitchFamily="34" charset="0"/>
                  </a:rPr>
                  <a:t>(a,b)</a:t>
                </a:r>
              </a:p>
            </p:txBody>
          </p:sp>
          <p:sp>
            <p:nvSpPr>
              <p:cNvPr id="1068081" name="Line 49"/>
              <p:cNvSpPr>
                <a:spLocks noChangeShapeType="1"/>
              </p:cNvSpPr>
              <p:nvPr/>
            </p:nvSpPr>
            <p:spPr bwMode="auto">
              <a:xfrm>
                <a:off x="3888" y="1824"/>
                <a:ext cx="96" cy="96"/>
              </a:xfrm>
              <a:prstGeom prst="line">
                <a:avLst/>
              </a:prstGeom>
              <a:noFill/>
              <a:ln w="28575">
                <a:solidFill>
                  <a:schemeClr val="tx1"/>
                </a:solidFill>
                <a:round/>
                <a:headEnd/>
                <a:tailEnd/>
              </a:ln>
              <a:effectLst/>
            </p:spPr>
            <p:txBody>
              <a:bodyPr wrap="none" anchor="ctr"/>
              <a:lstStyle/>
              <a:p>
                <a:endParaRPr lang="en-US"/>
              </a:p>
            </p:txBody>
          </p:sp>
          <p:sp>
            <p:nvSpPr>
              <p:cNvPr id="1068082" name="Line 50"/>
              <p:cNvSpPr>
                <a:spLocks noChangeShapeType="1"/>
              </p:cNvSpPr>
              <p:nvPr/>
            </p:nvSpPr>
            <p:spPr bwMode="auto">
              <a:xfrm flipH="1">
                <a:off x="3888" y="1824"/>
                <a:ext cx="96" cy="96"/>
              </a:xfrm>
              <a:prstGeom prst="line">
                <a:avLst/>
              </a:prstGeom>
              <a:noFill/>
              <a:ln w="28575">
                <a:solidFill>
                  <a:schemeClr val="tx1"/>
                </a:solidFill>
                <a:round/>
                <a:headEnd/>
                <a:tailEnd/>
              </a:ln>
              <a:effectLst/>
            </p:spPr>
            <p:txBody>
              <a:bodyPr wrap="none" anchor="ctr"/>
              <a:lstStyle/>
              <a:p>
                <a:endParaRPr lang="en-US"/>
              </a:p>
            </p:txBody>
          </p:sp>
        </p:grpSp>
        <p:sp>
          <p:nvSpPr>
            <p:cNvPr id="1068083" name="Line 51"/>
            <p:cNvSpPr>
              <a:spLocks noChangeShapeType="1"/>
            </p:cNvSpPr>
            <p:nvPr/>
          </p:nvSpPr>
          <p:spPr bwMode="auto">
            <a:xfrm flipV="1">
              <a:off x="4272" y="2748"/>
              <a:ext cx="48" cy="288"/>
            </a:xfrm>
            <a:prstGeom prst="line">
              <a:avLst/>
            </a:prstGeom>
            <a:noFill/>
            <a:ln w="19050">
              <a:solidFill>
                <a:schemeClr val="tx1"/>
              </a:solidFill>
              <a:round/>
              <a:headEnd/>
              <a:tailEnd type="triangle" w="med" len="med"/>
            </a:ln>
            <a:effectLst/>
          </p:spPr>
          <p:txBody>
            <a:bodyPr wrap="none" anchor="ctr"/>
            <a:lstStyle/>
            <a:p>
              <a:endParaRPr lang="en-US"/>
            </a:p>
          </p:txBody>
        </p:sp>
        <p:sp>
          <p:nvSpPr>
            <p:cNvPr id="1068084" name="Line 52"/>
            <p:cNvSpPr>
              <a:spLocks noChangeShapeType="1"/>
            </p:cNvSpPr>
            <p:nvPr/>
          </p:nvSpPr>
          <p:spPr bwMode="auto">
            <a:xfrm flipV="1">
              <a:off x="4656" y="2460"/>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1068085" name="Line 53"/>
            <p:cNvSpPr>
              <a:spLocks noChangeShapeType="1"/>
            </p:cNvSpPr>
            <p:nvPr/>
          </p:nvSpPr>
          <p:spPr bwMode="auto">
            <a:xfrm flipV="1">
              <a:off x="4656" y="2220"/>
              <a:ext cx="288" cy="24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68086" name="Line 54"/>
            <p:cNvSpPr>
              <a:spLocks noChangeShapeType="1"/>
            </p:cNvSpPr>
            <p:nvPr/>
          </p:nvSpPr>
          <p:spPr bwMode="auto">
            <a:xfrm flipV="1">
              <a:off x="4944" y="1884"/>
              <a:ext cx="192" cy="336"/>
            </a:xfrm>
            <a:prstGeom prst="line">
              <a:avLst/>
            </a:prstGeom>
            <a:noFill/>
            <a:ln w="9525">
              <a:solidFill>
                <a:schemeClr val="tx1"/>
              </a:solidFill>
              <a:round/>
              <a:headEnd/>
              <a:tailEnd type="triangle" w="med" len="med"/>
            </a:ln>
            <a:effectLst/>
          </p:spPr>
          <p:txBody>
            <a:bodyPr wrap="none" anchor="ctr"/>
            <a:lstStyle/>
            <a:p>
              <a:endParaRPr lang="en-US"/>
            </a:p>
          </p:txBody>
        </p:sp>
        <p:sp>
          <p:nvSpPr>
            <p:cNvPr id="1068087" name="Line 55"/>
            <p:cNvSpPr>
              <a:spLocks noChangeShapeType="1"/>
            </p:cNvSpPr>
            <p:nvPr/>
          </p:nvSpPr>
          <p:spPr bwMode="auto">
            <a:xfrm flipV="1">
              <a:off x="3936" y="3036"/>
              <a:ext cx="336"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68088" name="Line 56"/>
            <p:cNvSpPr>
              <a:spLocks noChangeShapeType="1"/>
            </p:cNvSpPr>
            <p:nvPr/>
          </p:nvSpPr>
          <p:spPr bwMode="auto">
            <a:xfrm flipV="1">
              <a:off x="4320" y="2748"/>
              <a:ext cx="384" cy="48"/>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5" name="Footer Placeholder 4"/>
          <p:cNvSpPr>
            <a:spLocks noGrp="1"/>
          </p:cNvSpPr>
          <p:nvPr>
            <p:ph type="ftr" sz="quarter" idx="11"/>
          </p:nvPr>
        </p:nvSpPr>
        <p:spPr/>
        <p:txBody>
          <a:bodyPr/>
          <a:lstStyle/>
          <a:p>
            <a:r>
              <a:rPr lang="en-US"/>
              <a:t>CS5412 Spring 2014 (Cloud Computing: Birman)</a:t>
            </a:r>
          </a:p>
        </p:txBody>
      </p:sp>
      <p:sp>
        <p:nvSpPr>
          <p:cNvPr id="6" name="Slide Number Placeholder 5"/>
          <p:cNvSpPr>
            <a:spLocks noGrp="1"/>
          </p:cNvSpPr>
          <p:nvPr>
            <p:ph type="sldNum" sz="quarter" idx="12"/>
          </p:nvPr>
        </p:nvSpPr>
        <p:spPr/>
        <p:txBody>
          <a:bodyPr/>
          <a:lstStyle/>
          <a:p>
            <a:fld id="{A590BAC3-D61E-4C14-AFBA-BE66860DC80A}" type="slidenum">
              <a:rPr lang="en-US" smtClean="0"/>
              <a:pPr/>
              <a:t>27</a:t>
            </a:fld>
            <a:endParaRPr lang="en-US"/>
          </a:p>
        </p:txBody>
      </p:sp>
    </p:spTree>
    <p:extLst>
      <p:ext uri="{BB962C8B-B14F-4D97-AF65-F5344CB8AC3E}">
        <p14:creationId xmlns:p14="http://schemas.microsoft.com/office/powerpoint/2010/main" val="158821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a:xfrm>
            <a:off x="2947989" y="361950"/>
            <a:ext cx="7680325" cy="1143000"/>
          </a:xfrm>
        </p:spPr>
        <p:txBody>
          <a:bodyPr>
            <a:normAutofit fontScale="90000"/>
          </a:bodyPr>
          <a:lstStyle/>
          <a:p>
            <a:r>
              <a:rPr lang="en-US"/>
              <a:t>Chord uses a circular ID space</a:t>
            </a:r>
            <a:endParaRPr lang="en-US" i="1"/>
          </a:p>
        </p:txBody>
      </p:sp>
      <p:sp>
        <p:nvSpPr>
          <p:cNvPr id="1069059" name="Oval 3"/>
          <p:cNvSpPr>
            <a:spLocks noChangeArrowheads="1"/>
          </p:cNvSpPr>
          <p:nvPr/>
        </p:nvSpPr>
        <p:spPr bwMode="auto">
          <a:xfrm>
            <a:off x="4572000" y="2057400"/>
            <a:ext cx="3043238" cy="3048000"/>
          </a:xfrm>
          <a:prstGeom prst="ellipse">
            <a:avLst/>
          </a:prstGeom>
          <a:noFill/>
          <a:ln w="28575">
            <a:solidFill>
              <a:schemeClr val="tx1"/>
            </a:solidFill>
            <a:round/>
            <a:headEnd/>
            <a:tailEnd/>
          </a:ln>
          <a:effectLst/>
        </p:spPr>
        <p:txBody>
          <a:bodyPr wrap="none" anchor="ctr"/>
          <a:lstStyle/>
          <a:p>
            <a:endParaRPr lang="en-US"/>
          </a:p>
        </p:txBody>
      </p:sp>
      <p:sp>
        <p:nvSpPr>
          <p:cNvPr id="1069060" name="Text Box 4"/>
          <p:cNvSpPr txBox="1">
            <a:spLocks noChangeArrowheads="1"/>
          </p:cNvSpPr>
          <p:nvPr/>
        </p:nvSpPr>
        <p:spPr bwMode="auto">
          <a:xfrm>
            <a:off x="7696201" y="3657600"/>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N32</a:t>
            </a:r>
          </a:p>
        </p:txBody>
      </p:sp>
      <p:sp>
        <p:nvSpPr>
          <p:cNvPr id="1069061" name="Text Box 5"/>
          <p:cNvSpPr txBox="1">
            <a:spLocks noChangeArrowheads="1"/>
          </p:cNvSpPr>
          <p:nvPr/>
        </p:nvSpPr>
        <p:spPr bwMode="auto">
          <a:xfrm>
            <a:off x="7239001" y="2057400"/>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N10</a:t>
            </a:r>
          </a:p>
        </p:txBody>
      </p:sp>
      <p:sp>
        <p:nvSpPr>
          <p:cNvPr id="1069062" name="Text Box 6"/>
          <p:cNvSpPr txBox="1">
            <a:spLocks noChangeArrowheads="1"/>
          </p:cNvSpPr>
          <p:nvPr/>
        </p:nvSpPr>
        <p:spPr bwMode="auto">
          <a:xfrm>
            <a:off x="3733801" y="3032125"/>
            <a:ext cx="739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N100</a:t>
            </a:r>
          </a:p>
        </p:txBody>
      </p:sp>
      <p:sp>
        <p:nvSpPr>
          <p:cNvPr id="1069063" name="Text Box 7"/>
          <p:cNvSpPr txBox="1">
            <a:spLocks noChangeArrowheads="1"/>
          </p:cNvSpPr>
          <p:nvPr/>
        </p:nvSpPr>
        <p:spPr bwMode="auto">
          <a:xfrm>
            <a:off x="4267201" y="4648200"/>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N80</a:t>
            </a:r>
          </a:p>
        </p:txBody>
      </p:sp>
      <p:sp>
        <p:nvSpPr>
          <p:cNvPr id="1069064" name="Text Box 8"/>
          <p:cNvSpPr txBox="1">
            <a:spLocks noChangeArrowheads="1"/>
          </p:cNvSpPr>
          <p:nvPr/>
        </p:nvSpPr>
        <p:spPr bwMode="auto">
          <a:xfrm>
            <a:off x="6324601" y="5181600"/>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N60</a:t>
            </a:r>
          </a:p>
        </p:txBody>
      </p:sp>
      <p:sp>
        <p:nvSpPr>
          <p:cNvPr id="1069065" name="Text Box 9"/>
          <p:cNvSpPr txBox="1">
            <a:spLocks noChangeArrowheads="1"/>
          </p:cNvSpPr>
          <p:nvPr/>
        </p:nvSpPr>
        <p:spPr bwMode="auto">
          <a:xfrm>
            <a:off x="5545979" y="3206751"/>
            <a:ext cx="1106392" cy="646331"/>
          </a:xfrm>
          <a:prstGeom prst="rect">
            <a:avLst/>
          </a:prstGeom>
          <a:noFill/>
          <a:ln w="9525">
            <a:noFill/>
            <a:miter lim="800000"/>
            <a:headEnd/>
            <a:tailEnd/>
          </a:ln>
          <a:effectLst/>
        </p:spPr>
        <p:txBody>
          <a:bodyPr wrap="none">
            <a:spAutoFit/>
          </a:bodyPr>
          <a:lstStyle/>
          <a:p>
            <a:pPr algn="ctr" eaLnBrk="1" hangingPunct="1"/>
            <a:r>
              <a:rPr lang="en-US">
                <a:latin typeface="Tahoma" pitchFamily="34" charset="0"/>
              </a:rPr>
              <a:t>Circular</a:t>
            </a:r>
          </a:p>
          <a:p>
            <a:pPr algn="ctr" eaLnBrk="1" hangingPunct="1"/>
            <a:r>
              <a:rPr lang="en-US">
                <a:latin typeface="Tahoma" pitchFamily="34" charset="0"/>
              </a:rPr>
              <a:t>ID Space</a:t>
            </a:r>
          </a:p>
        </p:txBody>
      </p:sp>
      <p:sp>
        <p:nvSpPr>
          <p:cNvPr id="1069066" name="Text Box 10"/>
          <p:cNvSpPr txBox="1">
            <a:spLocks noChangeArrowheads="1"/>
          </p:cNvSpPr>
          <p:nvPr/>
        </p:nvSpPr>
        <p:spPr bwMode="auto">
          <a:xfrm>
            <a:off x="1889126" y="5772151"/>
            <a:ext cx="6323013" cy="519113"/>
          </a:xfrm>
          <a:prstGeom prst="rect">
            <a:avLst/>
          </a:prstGeom>
          <a:noFill/>
          <a:ln w="9525">
            <a:noFill/>
            <a:miter lim="800000"/>
            <a:headEnd/>
            <a:tailEnd/>
          </a:ln>
          <a:effectLst/>
        </p:spPr>
        <p:txBody>
          <a:bodyPr wrap="none">
            <a:spAutoFit/>
          </a:bodyPr>
          <a:lstStyle/>
          <a:p>
            <a:pPr eaLnBrk="1" hangingPunct="1">
              <a:buFontTx/>
              <a:buChar char="•"/>
            </a:pPr>
            <a:r>
              <a:rPr lang="en-US" sz="2800">
                <a:latin typeface="Tahoma" pitchFamily="34" charset="0"/>
              </a:rPr>
              <a:t> </a:t>
            </a:r>
            <a:r>
              <a:rPr lang="en-US" sz="2800">
                <a:solidFill>
                  <a:srgbClr val="FF0000"/>
                </a:solidFill>
                <a:latin typeface="Tahoma" pitchFamily="34" charset="0"/>
              </a:rPr>
              <a:t>Successor: node with next highest ID</a:t>
            </a:r>
          </a:p>
        </p:txBody>
      </p:sp>
      <p:sp>
        <p:nvSpPr>
          <p:cNvPr id="1069067" name="Text Box 11"/>
          <p:cNvSpPr txBox="1">
            <a:spLocks noChangeArrowheads="1"/>
          </p:cNvSpPr>
          <p:nvPr/>
        </p:nvSpPr>
        <p:spPr bwMode="auto">
          <a:xfrm>
            <a:off x="7010400" y="5181600"/>
            <a:ext cx="1638590" cy="369332"/>
          </a:xfrm>
          <a:prstGeom prst="rect">
            <a:avLst/>
          </a:prstGeom>
          <a:noFill/>
          <a:ln w="9525">
            <a:noFill/>
            <a:miter lim="800000"/>
            <a:headEnd/>
            <a:tailEnd/>
          </a:ln>
          <a:effectLst/>
        </p:spPr>
        <p:txBody>
          <a:bodyPr wrap="none">
            <a:spAutoFit/>
          </a:bodyPr>
          <a:lstStyle/>
          <a:p>
            <a:pPr eaLnBrk="1" hangingPunct="1"/>
            <a:r>
              <a:rPr lang="en-US">
                <a:latin typeface="Tahoma" pitchFamily="34" charset="0"/>
              </a:rPr>
              <a:t>K33, K40, K52</a:t>
            </a:r>
          </a:p>
        </p:txBody>
      </p:sp>
      <p:sp>
        <p:nvSpPr>
          <p:cNvPr id="1069068" name="Text Box 12"/>
          <p:cNvSpPr txBox="1">
            <a:spLocks noChangeArrowheads="1"/>
          </p:cNvSpPr>
          <p:nvPr/>
        </p:nvSpPr>
        <p:spPr bwMode="auto">
          <a:xfrm>
            <a:off x="8291514" y="3663950"/>
            <a:ext cx="1106393" cy="369332"/>
          </a:xfrm>
          <a:prstGeom prst="rect">
            <a:avLst/>
          </a:prstGeom>
          <a:noFill/>
          <a:ln w="9525">
            <a:noFill/>
            <a:miter lim="800000"/>
            <a:headEnd/>
            <a:tailEnd/>
          </a:ln>
          <a:effectLst/>
        </p:spPr>
        <p:txBody>
          <a:bodyPr wrap="none">
            <a:spAutoFit/>
          </a:bodyPr>
          <a:lstStyle/>
          <a:p>
            <a:pPr eaLnBrk="1" hangingPunct="1"/>
            <a:r>
              <a:rPr lang="en-US">
                <a:latin typeface="Tahoma" pitchFamily="34" charset="0"/>
              </a:rPr>
              <a:t>K11, K30</a:t>
            </a:r>
          </a:p>
        </p:txBody>
      </p:sp>
      <p:sp>
        <p:nvSpPr>
          <p:cNvPr id="1069069" name="Text Box 13"/>
          <p:cNvSpPr txBox="1">
            <a:spLocks noChangeArrowheads="1"/>
          </p:cNvSpPr>
          <p:nvPr/>
        </p:nvSpPr>
        <p:spPr bwMode="auto">
          <a:xfrm>
            <a:off x="7834314" y="2063750"/>
            <a:ext cx="979755" cy="369332"/>
          </a:xfrm>
          <a:prstGeom prst="rect">
            <a:avLst/>
          </a:prstGeom>
          <a:noFill/>
          <a:ln w="9525">
            <a:noFill/>
            <a:miter lim="800000"/>
            <a:headEnd/>
            <a:tailEnd/>
          </a:ln>
          <a:effectLst/>
        </p:spPr>
        <p:txBody>
          <a:bodyPr wrap="none">
            <a:spAutoFit/>
          </a:bodyPr>
          <a:lstStyle/>
          <a:p>
            <a:pPr eaLnBrk="1" hangingPunct="1"/>
            <a:r>
              <a:rPr lang="en-US">
                <a:latin typeface="Tahoma" pitchFamily="34" charset="0"/>
              </a:rPr>
              <a:t>K5, K10</a:t>
            </a:r>
          </a:p>
        </p:txBody>
      </p:sp>
      <p:sp>
        <p:nvSpPr>
          <p:cNvPr id="1069070" name="Text Box 14"/>
          <p:cNvSpPr txBox="1">
            <a:spLocks noChangeArrowheads="1"/>
          </p:cNvSpPr>
          <p:nvPr/>
        </p:nvSpPr>
        <p:spPr bwMode="auto">
          <a:xfrm>
            <a:off x="3160808" y="4648200"/>
            <a:ext cx="1106392" cy="369332"/>
          </a:xfrm>
          <a:prstGeom prst="rect">
            <a:avLst/>
          </a:prstGeom>
          <a:noFill/>
          <a:ln w="9525">
            <a:noFill/>
            <a:miter lim="800000"/>
            <a:headEnd/>
            <a:tailEnd/>
          </a:ln>
          <a:effectLst/>
        </p:spPr>
        <p:txBody>
          <a:bodyPr wrap="none">
            <a:spAutoFit/>
          </a:bodyPr>
          <a:lstStyle/>
          <a:p>
            <a:pPr algn="r" eaLnBrk="1" hangingPunct="1"/>
            <a:r>
              <a:rPr lang="en-US">
                <a:latin typeface="Tahoma" pitchFamily="34" charset="0"/>
              </a:rPr>
              <a:t>K65, K70</a:t>
            </a:r>
          </a:p>
        </p:txBody>
      </p:sp>
      <p:sp>
        <p:nvSpPr>
          <p:cNvPr id="1069071" name="Text Box 15"/>
          <p:cNvSpPr txBox="1">
            <a:spLocks noChangeArrowheads="1"/>
          </p:cNvSpPr>
          <p:nvPr/>
        </p:nvSpPr>
        <p:spPr bwMode="auto">
          <a:xfrm>
            <a:off x="3032968" y="3032125"/>
            <a:ext cx="700833" cy="369332"/>
          </a:xfrm>
          <a:prstGeom prst="rect">
            <a:avLst/>
          </a:prstGeom>
          <a:noFill/>
          <a:ln w="9525">
            <a:noFill/>
            <a:miter lim="800000"/>
            <a:headEnd/>
            <a:tailEnd/>
          </a:ln>
          <a:effectLst/>
        </p:spPr>
        <p:txBody>
          <a:bodyPr wrap="none">
            <a:spAutoFit/>
          </a:bodyPr>
          <a:lstStyle/>
          <a:p>
            <a:pPr algn="r" eaLnBrk="1" hangingPunct="1"/>
            <a:r>
              <a:rPr lang="en-US">
                <a:latin typeface="Tahoma" pitchFamily="34" charset="0"/>
              </a:rPr>
              <a:t>K100</a:t>
            </a:r>
          </a:p>
        </p:txBody>
      </p:sp>
      <p:sp>
        <p:nvSpPr>
          <p:cNvPr id="1069072" name="Text Box 16"/>
          <p:cNvSpPr txBox="1">
            <a:spLocks noChangeArrowheads="1"/>
          </p:cNvSpPr>
          <p:nvPr/>
        </p:nvSpPr>
        <p:spPr bwMode="auto">
          <a:xfrm>
            <a:off x="2085222" y="2057400"/>
            <a:ext cx="1928733" cy="369332"/>
          </a:xfrm>
          <a:prstGeom prst="rect">
            <a:avLst/>
          </a:prstGeom>
          <a:noFill/>
          <a:ln w="9525">
            <a:noFill/>
            <a:miter lim="800000"/>
            <a:headEnd/>
            <a:tailEnd/>
          </a:ln>
          <a:effectLst/>
        </p:spPr>
        <p:txBody>
          <a:bodyPr wrap="none">
            <a:spAutoFit/>
          </a:bodyPr>
          <a:lstStyle/>
          <a:p>
            <a:pPr algn="ctr" eaLnBrk="1" hangingPunct="1"/>
            <a:r>
              <a:rPr lang="en-US">
                <a:solidFill>
                  <a:srgbClr val="FF0000"/>
                </a:solidFill>
                <a:latin typeface="Tahoma" pitchFamily="34" charset="0"/>
              </a:rPr>
              <a:t>Key ID   Node ID</a:t>
            </a:r>
          </a:p>
        </p:txBody>
      </p:sp>
      <p:sp>
        <p:nvSpPr>
          <p:cNvPr id="1069073" name="Line 17"/>
          <p:cNvSpPr>
            <a:spLocks noChangeShapeType="1"/>
          </p:cNvSpPr>
          <p:nvPr/>
        </p:nvSpPr>
        <p:spPr bwMode="auto">
          <a:xfrm>
            <a:off x="2667000" y="2438400"/>
            <a:ext cx="533400" cy="5334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069074" name="Line 18"/>
          <p:cNvSpPr>
            <a:spLocks noChangeShapeType="1"/>
          </p:cNvSpPr>
          <p:nvPr/>
        </p:nvSpPr>
        <p:spPr bwMode="auto">
          <a:xfrm>
            <a:off x="3581400" y="2438400"/>
            <a:ext cx="457200" cy="4572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1069075" name="Text Box 19"/>
          <p:cNvSpPr txBox="1">
            <a:spLocks noChangeArrowheads="1"/>
          </p:cNvSpPr>
          <p:nvPr/>
        </p:nvSpPr>
        <p:spPr bwMode="auto">
          <a:xfrm>
            <a:off x="5911850" y="6323013"/>
            <a:ext cx="3796232" cy="369332"/>
          </a:xfrm>
          <a:prstGeom prst="rect">
            <a:avLst/>
          </a:prstGeom>
          <a:solidFill>
            <a:schemeClr val="bg1"/>
          </a:solidFill>
          <a:ln w="9525">
            <a:noFill/>
            <a:miter lim="800000"/>
            <a:headEnd/>
            <a:tailEnd/>
          </a:ln>
          <a:effectLst/>
        </p:spPr>
        <p:txBody>
          <a:bodyPr wrap="none">
            <a:spAutoFit/>
          </a:bodyPr>
          <a:lstStyle/>
          <a:p>
            <a:r>
              <a:rPr lang="en-US"/>
              <a:t>Chord slides care of Robert Morris, MIT</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836309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p:txBody>
          <a:bodyPr/>
          <a:lstStyle/>
          <a:p>
            <a:r>
              <a:rPr lang="en-US"/>
              <a:t>Basic Lookup</a:t>
            </a:r>
          </a:p>
        </p:txBody>
      </p:sp>
      <p:sp>
        <p:nvSpPr>
          <p:cNvPr id="1071107" name="Oval 3"/>
          <p:cNvSpPr>
            <a:spLocks noChangeArrowheads="1"/>
          </p:cNvSpPr>
          <p:nvPr/>
        </p:nvSpPr>
        <p:spPr bwMode="auto">
          <a:xfrm>
            <a:off x="4572000" y="2346325"/>
            <a:ext cx="3043238" cy="3048000"/>
          </a:xfrm>
          <a:prstGeom prst="ellipse">
            <a:avLst/>
          </a:prstGeom>
          <a:noFill/>
          <a:ln w="28575">
            <a:solidFill>
              <a:schemeClr val="tx1"/>
            </a:solidFill>
            <a:round/>
            <a:headEnd/>
            <a:tailEnd/>
          </a:ln>
          <a:effectLst/>
        </p:spPr>
        <p:txBody>
          <a:bodyPr wrap="none" anchor="ctr"/>
          <a:lstStyle/>
          <a:p>
            <a:endParaRPr lang="en-US"/>
          </a:p>
        </p:txBody>
      </p:sp>
      <p:sp>
        <p:nvSpPr>
          <p:cNvPr id="1071108" name="Text Box 4"/>
          <p:cNvSpPr txBox="1">
            <a:spLocks noChangeArrowheads="1"/>
          </p:cNvSpPr>
          <p:nvPr/>
        </p:nvSpPr>
        <p:spPr bwMode="auto">
          <a:xfrm>
            <a:off x="7696201" y="3946525"/>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N32</a:t>
            </a:r>
          </a:p>
        </p:txBody>
      </p:sp>
      <p:sp>
        <p:nvSpPr>
          <p:cNvPr id="1071109" name="Text Box 5"/>
          <p:cNvSpPr txBox="1">
            <a:spLocks noChangeArrowheads="1"/>
          </p:cNvSpPr>
          <p:nvPr/>
        </p:nvSpPr>
        <p:spPr bwMode="auto">
          <a:xfrm>
            <a:off x="7239001" y="2346325"/>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N10</a:t>
            </a:r>
          </a:p>
        </p:txBody>
      </p:sp>
      <p:sp>
        <p:nvSpPr>
          <p:cNvPr id="1071110" name="Text Box 6"/>
          <p:cNvSpPr txBox="1">
            <a:spLocks noChangeArrowheads="1"/>
          </p:cNvSpPr>
          <p:nvPr/>
        </p:nvSpPr>
        <p:spPr bwMode="auto">
          <a:xfrm>
            <a:off x="6248401" y="1889125"/>
            <a:ext cx="485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N5</a:t>
            </a:r>
          </a:p>
        </p:txBody>
      </p:sp>
      <p:sp>
        <p:nvSpPr>
          <p:cNvPr id="1071111" name="Text Box 7"/>
          <p:cNvSpPr txBox="1">
            <a:spLocks noChangeArrowheads="1"/>
          </p:cNvSpPr>
          <p:nvPr/>
        </p:nvSpPr>
        <p:spPr bwMode="auto">
          <a:xfrm>
            <a:off x="7620001" y="3113089"/>
            <a:ext cx="612775" cy="376237"/>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N20</a:t>
            </a:r>
          </a:p>
        </p:txBody>
      </p:sp>
      <p:sp>
        <p:nvSpPr>
          <p:cNvPr id="1071112" name="Text Box 8"/>
          <p:cNvSpPr txBox="1">
            <a:spLocks noChangeArrowheads="1"/>
          </p:cNvSpPr>
          <p:nvPr/>
        </p:nvSpPr>
        <p:spPr bwMode="auto">
          <a:xfrm>
            <a:off x="4114801" y="2498725"/>
            <a:ext cx="739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N110</a:t>
            </a:r>
          </a:p>
        </p:txBody>
      </p:sp>
      <p:sp>
        <p:nvSpPr>
          <p:cNvPr id="1071113" name="Text Box 9"/>
          <p:cNvSpPr txBox="1">
            <a:spLocks noChangeArrowheads="1"/>
          </p:cNvSpPr>
          <p:nvPr/>
        </p:nvSpPr>
        <p:spPr bwMode="auto">
          <a:xfrm>
            <a:off x="3886201" y="3489325"/>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N99</a:t>
            </a:r>
          </a:p>
        </p:txBody>
      </p:sp>
      <p:sp>
        <p:nvSpPr>
          <p:cNvPr id="1071114" name="Text Box 10"/>
          <p:cNvSpPr txBox="1">
            <a:spLocks noChangeArrowheads="1"/>
          </p:cNvSpPr>
          <p:nvPr/>
        </p:nvSpPr>
        <p:spPr bwMode="auto">
          <a:xfrm>
            <a:off x="4267201" y="4860925"/>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N80</a:t>
            </a:r>
          </a:p>
        </p:txBody>
      </p:sp>
      <p:sp>
        <p:nvSpPr>
          <p:cNvPr id="1071115" name="Text Box 11"/>
          <p:cNvSpPr txBox="1">
            <a:spLocks noChangeArrowheads="1"/>
          </p:cNvSpPr>
          <p:nvPr/>
        </p:nvSpPr>
        <p:spPr bwMode="auto">
          <a:xfrm>
            <a:off x="6397626" y="5394325"/>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N60</a:t>
            </a:r>
          </a:p>
        </p:txBody>
      </p:sp>
      <p:sp>
        <p:nvSpPr>
          <p:cNvPr id="1071116" name="Text Box 12"/>
          <p:cNvSpPr txBox="1">
            <a:spLocks noChangeArrowheads="1"/>
          </p:cNvSpPr>
          <p:nvPr/>
        </p:nvSpPr>
        <p:spPr bwMode="auto">
          <a:xfrm>
            <a:off x="7467601" y="4632325"/>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N40</a:t>
            </a:r>
          </a:p>
        </p:txBody>
      </p:sp>
      <p:sp>
        <p:nvSpPr>
          <p:cNvPr id="1071119" name="Freeform 15"/>
          <p:cNvSpPr>
            <a:spLocks/>
          </p:cNvSpPr>
          <p:nvPr/>
        </p:nvSpPr>
        <p:spPr bwMode="auto">
          <a:xfrm>
            <a:off x="7543801" y="2710934"/>
            <a:ext cx="184731" cy="369332"/>
          </a:xfrm>
          <a:custGeom>
            <a:avLst/>
            <a:gdLst/>
            <a:ahLst/>
            <a:cxnLst>
              <a:cxn ang="0">
                <a:pos x="0" y="0"/>
              </a:cxn>
              <a:cxn ang="0">
                <a:pos x="144" y="96"/>
              </a:cxn>
              <a:cxn ang="0">
                <a:pos x="192" y="192"/>
              </a:cxn>
            </a:cxnLst>
            <a:rect l="0" t="0" r="r" b="b"/>
            <a:pathLst>
              <a:path w="192" h="192">
                <a:moveTo>
                  <a:pt x="0" y="0"/>
                </a:moveTo>
                <a:cubicBezTo>
                  <a:pt x="56" y="32"/>
                  <a:pt x="112" y="64"/>
                  <a:pt x="144" y="96"/>
                </a:cubicBezTo>
                <a:cubicBezTo>
                  <a:pt x="176" y="128"/>
                  <a:pt x="184" y="160"/>
                  <a:pt x="192" y="192"/>
                </a:cubicBezTo>
              </a:path>
            </a:pathLst>
          </a:custGeom>
          <a:noFill/>
          <a:ln w="3175" cap="flat" cmpd="sng">
            <a:solidFill>
              <a:schemeClr val="tx1"/>
            </a:solidFill>
            <a:prstDash val="solid"/>
            <a:round/>
            <a:headEnd type="none" w="med" len="med"/>
            <a:tailEnd type="triangle" w="med" len="med"/>
          </a:ln>
          <a:effectLst/>
        </p:spPr>
        <p:txBody>
          <a:bodyPr wrap="none" anchor="ctr">
            <a:spAutoFit/>
          </a:bodyPr>
          <a:lstStyle/>
          <a:p>
            <a:endParaRPr lang="en-US"/>
          </a:p>
        </p:txBody>
      </p:sp>
      <p:sp>
        <p:nvSpPr>
          <p:cNvPr id="1071120" name="Freeform 16"/>
          <p:cNvSpPr>
            <a:spLocks/>
          </p:cNvSpPr>
          <p:nvPr/>
        </p:nvSpPr>
        <p:spPr bwMode="auto">
          <a:xfrm>
            <a:off x="7924801" y="3511034"/>
            <a:ext cx="184731" cy="369332"/>
          </a:xfrm>
          <a:custGeom>
            <a:avLst/>
            <a:gdLst/>
            <a:ahLst/>
            <a:cxnLst>
              <a:cxn ang="0">
                <a:pos x="0" y="0"/>
              </a:cxn>
              <a:cxn ang="0">
                <a:pos x="48" y="144"/>
              </a:cxn>
              <a:cxn ang="0">
                <a:pos x="48" y="240"/>
              </a:cxn>
            </a:cxnLst>
            <a:rect l="0" t="0" r="r" b="b"/>
            <a:pathLst>
              <a:path w="56" h="240">
                <a:moveTo>
                  <a:pt x="0" y="0"/>
                </a:moveTo>
                <a:cubicBezTo>
                  <a:pt x="20" y="52"/>
                  <a:pt x="40" y="104"/>
                  <a:pt x="48" y="144"/>
                </a:cubicBezTo>
                <a:cubicBezTo>
                  <a:pt x="56" y="184"/>
                  <a:pt x="52" y="212"/>
                  <a:pt x="48" y="240"/>
                </a:cubicBezTo>
              </a:path>
            </a:pathLst>
          </a:custGeom>
          <a:noFill/>
          <a:ln w="3175" cap="flat" cmpd="sng">
            <a:solidFill>
              <a:schemeClr val="tx1"/>
            </a:solidFill>
            <a:prstDash val="solid"/>
            <a:round/>
            <a:headEnd type="none" w="med" len="med"/>
            <a:tailEnd type="triangle" w="med" len="med"/>
          </a:ln>
          <a:effectLst/>
        </p:spPr>
        <p:txBody>
          <a:bodyPr wrap="none" anchor="ctr">
            <a:spAutoFit/>
          </a:bodyPr>
          <a:lstStyle/>
          <a:p>
            <a:endParaRPr lang="en-US"/>
          </a:p>
        </p:txBody>
      </p:sp>
      <p:sp>
        <p:nvSpPr>
          <p:cNvPr id="1071121" name="Freeform 17"/>
          <p:cNvSpPr>
            <a:spLocks/>
          </p:cNvSpPr>
          <p:nvPr/>
        </p:nvSpPr>
        <p:spPr bwMode="auto">
          <a:xfrm>
            <a:off x="7848601" y="4311134"/>
            <a:ext cx="184731" cy="369332"/>
          </a:xfrm>
          <a:custGeom>
            <a:avLst/>
            <a:gdLst/>
            <a:ahLst/>
            <a:cxnLst>
              <a:cxn ang="0">
                <a:pos x="96" y="0"/>
              </a:cxn>
              <a:cxn ang="0">
                <a:pos x="48" y="96"/>
              </a:cxn>
              <a:cxn ang="0">
                <a:pos x="0" y="192"/>
              </a:cxn>
            </a:cxnLst>
            <a:rect l="0" t="0" r="r" b="b"/>
            <a:pathLst>
              <a:path w="96" h="192">
                <a:moveTo>
                  <a:pt x="96" y="0"/>
                </a:moveTo>
                <a:cubicBezTo>
                  <a:pt x="80" y="32"/>
                  <a:pt x="64" y="64"/>
                  <a:pt x="48" y="96"/>
                </a:cubicBezTo>
                <a:cubicBezTo>
                  <a:pt x="32" y="128"/>
                  <a:pt x="8" y="176"/>
                  <a:pt x="0" y="192"/>
                </a:cubicBezTo>
              </a:path>
            </a:pathLst>
          </a:custGeom>
          <a:noFill/>
          <a:ln w="3175" cap="flat" cmpd="sng">
            <a:solidFill>
              <a:schemeClr val="tx1"/>
            </a:solidFill>
            <a:prstDash val="solid"/>
            <a:round/>
            <a:headEnd type="none" w="med" len="med"/>
            <a:tailEnd type="triangle" w="med" len="med"/>
          </a:ln>
          <a:effectLst/>
        </p:spPr>
        <p:txBody>
          <a:bodyPr wrap="none" anchor="ctr">
            <a:spAutoFit/>
          </a:bodyPr>
          <a:lstStyle/>
          <a:p>
            <a:endParaRPr lang="en-US"/>
          </a:p>
        </p:txBody>
      </p:sp>
      <p:sp>
        <p:nvSpPr>
          <p:cNvPr id="1071122" name="Freeform 18"/>
          <p:cNvSpPr>
            <a:spLocks/>
          </p:cNvSpPr>
          <p:nvPr/>
        </p:nvSpPr>
        <p:spPr bwMode="auto">
          <a:xfrm>
            <a:off x="7010401" y="5041385"/>
            <a:ext cx="665162" cy="439181"/>
          </a:xfrm>
          <a:custGeom>
            <a:avLst/>
            <a:gdLst/>
            <a:ahLst/>
            <a:cxnLst>
              <a:cxn ang="0">
                <a:pos x="384" y="0"/>
              </a:cxn>
              <a:cxn ang="0">
                <a:pos x="240" y="192"/>
              </a:cxn>
              <a:cxn ang="0">
                <a:pos x="0" y="336"/>
              </a:cxn>
            </a:cxnLst>
            <a:rect l="0" t="0" r="r" b="b"/>
            <a:pathLst>
              <a:path w="384" h="336">
                <a:moveTo>
                  <a:pt x="384" y="0"/>
                </a:moveTo>
                <a:cubicBezTo>
                  <a:pt x="344" y="68"/>
                  <a:pt x="304" y="136"/>
                  <a:pt x="240" y="192"/>
                </a:cubicBezTo>
                <a:cubicBezTo>
                  <a:pt x="176" y="248"/>
                  <a:pt x="88" y="292"/>
                  <a:pt x="0" y="336"/>
                </a:cubicBezTo>
              </a:path>
            </a:pathLst>
          </a:custGeom>
          <a:noFill/>
          <a:ln w="3175" cap="flat" cmpd="sng">
            <a:solidFill>
              <a:schemeClr val="tx1"/>
            </a:solidFill>
            <a:prstDash val="solid"/>
            <a:round/>
            <a:headEnd type="none" w="med" len="med"/>
            <a:tailEnd type="triangle" w="med" len="med"/>
          </a:ln>
          <a:effectLst/>
        </p:spPr>
        <p:txBody>
          <a:bodyPr wrap="square" anchor="ctr">
            <a:spAutoFit/>
          </a:bodyPr>
          <a:lstStyle/>
          <a:p>
            <a:endParaRPr lang="en-US"/>
          </a:p>
        </p:txBody>
      </p:sp>
      <p:sp>
        <p:nvSpPr>
          <p:cNvPr id="1071125" name="Text Box 21"/>
          <p:cNvSpPr txBox="1">
            <a:spLocks noChangeArrowheads="1"/>
          </p:cNvSpPr>
          <p:nvPr/>
        </p:nvSpPr>
        <p:spPr bwMode="auto">
          <a:xfrm>
            <a:off x="7848601" y="2514600"/>
            <a:ext cx="2117887" cy="369332"/>
          </a:xfrm>
          <a:prstGeom prst="rect">
            <a:avLst/>
          </a:prstGeom>
          <a:noFill/>
          <a:ln w="9525">
            <a:noFill/>
            <a:miter lim="800000"/>
            <a:headEnd/>
            <a:tailEnd/>
          </a:ln>
          <a:effectLst/>
        </p:spPr>
        <p:txBody>
          <a:bodyPr wrap="none">
            <a:spAutoFit/>
          </a:bodyPr>
          <a:lstStyle/>
          <a:p>
            <a:pPr eaLnBrk="1" hangingPunct="1"/>
            <a:r>
              <a:rPr lang="en-US">
                <a:solidFill>
                  <a:srgbClr val="FF0000"/>
                </a:solidFill>
                <a:latin typeface="Tahoma" pitchFamily="34" charset="0"/>
              </a:rPr>
              <a:t>“Where is key 50?”</a:t>
            </a:r>
          </a:p>
        </p:txBody>
      </p:sp>
      <p:sp>
        <p:nvSpPr>
          <p:cNvPr id="1071126" name="Freeform 22"/>
          <p:cNvSpPr>
            <a:spLocks/>
          </p:cNvSpPr>
          <p:nvPr/>
        </p:nvSpPr>
        <p:spPr bwMode="auto">
          <a:xfrm>
            <a:off x="6644114" y="2848419"/>
            <a:ext cx="576419" cy="2463079"/>
          </a:xfrm>
          <a:custGeom>
            <a:avLst/>
            <a:gdLst/>
            <a:ahLst/>
            <a:cxnLst>
              <a:cxn ang="0">
                <a:pos x="0" y="1536"/>
              </a:cxn>
              <a:cxn ang="0">
                <a:pos x="96" y="720"/>
              </a:cxn>
              <a:cxn ang="0">
                <a:pos x="432" y="0"/>
              </a:cxn>
            </a:cxnLst>
            <a:rect l="0" t="0" r="r" b="b"/>
            <a:pathLst>
              <a:path w="432" h="1536">
                <a:moveTo>
                  <a:pt x="0" y="1536"/>
                </a:moveTo>
                <a:cubicBezTo>
                  <a:pt x="12" y="1256"/>
                  <a:pt x="24" y="976"/>
                  <a:pt x="96" y="720"/>
                </a:cubicBezTo>
                <a:cubicBezTo>
                  <a:pt x="168" y="464"/>
                  <a:pt x="300" y="232"/>
                  <a:pt x="432" y="0"/>
                </a:cubicBezTo>
              </a:path>
            </a:pathLst>
          </a:custGeom>
          <a:noFill/>
          <a:ln w="19050" cap="flat" cmpd="sng">
            <a:solidFill>
              <a:srgbClr val="00BE00"/>
            </a:solidFill>
            <a:prstDash val="solid"/>
            <a:round/>
            <a:headEnd type="none" w="med" len="med"/>
            <a:tailEnd type="triangle" w="med" len="med"/>
          </a:ln>
          <a:effectLst/>
        </p:spPr>
        <p:txBody>
          <a:bodyPr wrap="square" anchor="ctr">
            <a:spAutoFit/>
          </a:bodyPr>
          <a:lstStyle/>
          <a:p>
            <a:endParaRPr lang="en-US"/>
          </a:p>
        </p:txBody>
      </p:sp>
      <p:sp>
        <p:nvSpPr>
          <p:cNvPr id="1071127" name="Text Box 23"/>
          <p:cNvSpPr txBox="1">
            <a:spLocks noChangeArrowheads="1"/>
          </p:cNvSpPr>
          <p:nvPr/>
        </p:nvSpPr>
        <p:spPr bwMode="auto">
          <a:xfrm>
            <a:off x="5591384" y="3625850"/>
            <a:ext cx="1197764" cy="646331"/>
          </a:xfrm>
          <a:prstGeom prst="rect">
            <a:avLst/>
          </a:prstGeom>
          <a:noFill/>
          <a:ln w="9525">
            <a:noFill/>
            <a:miter lim="800000"/>
            <a:headEnd/>
            <a:tailEnd/>
          </a:ln>
          <a:effectLst/>
        </p:spPr>
        <p:txBody>
          <a:bodyPr wrap="none">
            <a:spAutoFit/>
          </a:bodyPr>
          <a:lstStyle/>
          <a:p>
            <a:pPr algn="ctr" eaLnBrk="1" hangingPunct="1"/>
            <a:r>
              <a:rPr lang="en-US" dirty="0">
                <a:solidFill>
                  <a:srgbClr val="00BE00"/>
                </a:solidFill>
                <a:latin typeface="Tahoma" pitchFamily="34" charset="0"/>
              </a:rPr>
              <a:t>“Key 50 is</a:t>
            </a:r>
          </a:p>
          <a:p>
            <a:pPr algn="ctr" eaLnBrk="1" hangingPunct="1"/>
            <a:r>
              <a:rPr lang="en-US" dirty="0">
                <a:solidFill>
                  <a:srgbClr val="00BE00"/>
                </a:solidFill>
                <a:latin typeface="Tahoma" pitchFamily="34" charset="0"/>
              </a:rPr>
              <a:t>At N60”</a:t>
            </a:r>
          </a:p>
        </p:txBody>
      </p:sp>
      <p:sp>
        <p:nvSpPr>
          <p:cNvPr id="1071128" name="Text Box 24"/>
          <p:cNvSpPr txBox="1">
            <a:spLocks noChangeArrowheads="1"/>
          </p:cNvSpPr>
          <p:nvPr/>
        </p:nvSpPr>
        <p:spPr bwMode="auto">
          <a:xfrm>
            <a:off x="1889125" y="5772150"/>
            <a:ext cx="5786438" cy="946150"/>
          </a:xfrm>
          <a:prstGeom prst="rect">
            <a:avLst/>
          </a:prstGeom>
          <a:noFill/>
          <a:ln w="9525">
            <a:noFill/>
            <a:miter lim="800000"/>
            <a:headEnd/>
            <a:tailEnd/>
          </a:ln>
          <a:effectLst/>
        </p:spPr>
        <p:txBody>
          <a:bodyPr wrap="none">
            <a:spAutoFit/>
          </a:bodyPr>
          <a:lstStyle/>
          <a:p>
            <a:pPr eaLnBrk="1" hangingPunct="1">
              <a:buFontTx/>
              <a:buChar char="•"/>
            </a:pPr>
            <a:r>
              <a:rPr lang="en-US" sz="2800">
                <a:latin typeface="Tahoma" pitchFamily="34" charset="0"/>
              </a:rPr>
              <a:t> Lookups find the ID’s predecessor</a:t>
            </a:r>
          </a:p>
          <a:p>
            <a:pPr eaLnBrk="1" hangingPunct="1">
              <a:buFontTx/>
              <a:buChar char="•"/>
            </a:pPr>
            <a:r>
              <a:rPr lang="en-US" sz="2800">
                <a:latin typeface="Tahoma" pitchFamily="34" charset="0"/>
              </a:rPr>
              <a:t> Correct if successors are correct</a:t>
            </a:r>
            <a:endParaRPr lang="en-US" sz="2800">
              <a:solidFill>
                <a:srgbClr val="FF0000"/>
              </a:solidFill>
              <a:latin typeface="Tahoma" pitchFamily="34" charset="0"/>
            </a:endParaRP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39248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B440-56D2-47D5-B7A9-3E68A5B76DA0}"/>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9B2A6B31-6A80-4A60-AD22-11305423E7E8}"/>
              </a:ext>
            </a:extLst>
          </p:cNvPr>
          <p:cNvSpPr>
            <a:spLocks noGrp="1"/>
          </p:cNvSpPr>
          <p:nvPr>
            <p:ph idx="1"/>
          </p:nvPr>
        </p:nvSpPr>
        <p:spPr/>
        <p:txBody>
          <a:bodyPr/>
          <a:lstStyle/>
          <a:p>
            <a:r>
              <a:rPr lang="en-US" dirty="0"/>
              <a:t>In lecture 1, we saw the big picture, and learned about caching, and CAP</a:t>
            </a:r>
          </a:p>
          <a:p>
            <a:endParaRPr lang="en-US" dirty="0"/>
          </a:p>
          <a:p>
            <a:r>
              <a:rPr lang="en-US" dirty="0"/>
              <a:t>This led us down a long path: to understand consistency in terms of </a:t>
            </a:r>
            <a:r>
              <a:rPr lang="en-US" dirty="0">
                <a:sym typeface="Symbol" panose="05050102010706020507" pitchFamily="18" charset="2"/>
              </a:rPr>
              <a:t>, to see how this leads to consistency in a file system.  Then we looked at consistent data replication, and then the transactional ACID model.</a:t>
            </a:r>
          </a:p>
          <a:p>
            <a:endParaRPr lang="en-US" dirty="0">
              <a:sym typeface="Symbol" panose="05050102010706020507" pitchFamily="18" charset="2"/>
            </a:endParaRPr>
          </a:p>
          <a:p>
            <a:r>
              <a:rPr lang="en-US" dirty="0">
                <a:sym typeface="Symbol" panose="05050102010706020507" pitchFamily="18" charset="2"/>
              </a:rPr>
              <a:t>Today, we revert to lecture 1 and look more carefully at the DHT concept.</a:t>
            </a:r>
            <a:endParaRPr lang="en-US" dirty="0"/>
          </a:p>
        </p:txBody>
      </p:sp>
      <p:sp>
        <p:nvSpPr>
          <p:cNvPr id="4" name="Footer Placeholder 3">
            <a:extLst>
              <a:ext uri="{FF2B5EF4-FFF2-40B4-BE49-F238E27FC236}">
                <a16:creationId xmlns:a16="http://schemas.microsoft.com/office/drawing/2014/main" id="{FB62A99E-A7D5-415B-8F16-64F503D58DC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4800C7A-0AA1-49C8-A509-5E98DE19C060}"/>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4007219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Oval 2"/>
          <p:cNvSpPr>
            <a:spLocks noChangeArrowheads="1"/>
          </p:cNvSpPr>
          <p:nvPr/>
        </p:nvSpPr>
        <p:spPr bwMode="auto">
          <a:xfrm>
            <a:off x="5005388" y="2455863"/>
            <a:ext cx="2455862" cy="2203450"/>
          </a:xfrm>
          <a:prstGeom prst="ellipse">
            <a:avLst/>
          </a:prstGeom>
          <a:noFill/>
          <a:ln w="28575">
            <a:solidFill>
              <a:schemeClr val="tx1"/>
            </a:solidFill>
            <a:round/>
            <a:headEnd/>
            <a:tailEnd/>
          </a:ln>
          <a:effectLst/>
        </p:spPr>
        <p:txBody>
          <a:bodyPr wrap="none" anchor="ctr"/>
          <a:lstStyle/>
          <a:p>
            <a:endParaRPr lang="en-US"/>
          </a:p>
        </p:txBody>
      </p:sp>
      <p:sp>
        <p:nvSpPr>
          <p:cNvPr id="1072131" name="Rectangle 3"/>
          <p:cNvSpPr>
            <a:spLocks noGrp="1" noChangeArrowheads="1"/>
          </p:cNvSpPr>
          <p:nvPr>
            <p:ph type="title"/>
          </p:nvPr>
        </p:nvSpPr>
        <p:spPr>
          <a:xfrm>
            <a:off x="2057401" y="152400"/>
            <a:ext cx="8153400" cy="1143000"/>
          </a:xfrm>
        </p:spPr>
        <p:txBody>
          <a:bodyPr>
            <a:noAutofit/>
          </a:bodyPr>
          <a:lstStyle/>
          <a:p>
            <a:r>
              <a:rPr lang="en-US" sz="4000" dirty="0"/>
              <a:t>Successor Lists Ensure Robust Lookup</a:t>
            </a:r>
          </a:p>
        </p:txBody>
      </p:sp>
      <p:sp>
        <p:nvSpPr>
          <p:cNvPr id="1072132" name="Text Box 4"/>
          <p:cNvSpPr txBox="1">
            <a:spLocks noChangeArrowheads="1"/>
          </p:cNvSpPr>
          <p:nvPr/>
        </p:nvSpPr>
        <p:spPr bwMode="auto">
          <a:xfrm>
            <a:off x="1905001" y="5056189"/>
            <a:ext cx="8226425" cy="1373187"/>
          </a:xfrm>
          <a:prstGeom prst="rect">
            <a:avLst/>
          </a:prstGeom>
          <a:noFill/>
          <a:ln w="9525">
            <a:noFill/>
            <a:miter lim="800000"/>
            <a:headEnd/>
            <a:tailEnd/>
          </a:ln>
          <a:effectLst/>
        </p:spPr>
        <p:txBody>
          <a:bodyPr wrap="none">
            <a:spAutoFit/>
          </a:bodyPr>
          <a:lstStyle/>
          <a:p>
            <a:pPr eaLnBrk="1" hangingPunct="1">
              <a:buFontTx/>
              <a:buChar char="•"/>
            </a:pPr>
            <a:r>
              <a:rPr lang="en-US" sz="2800">
                <a:latin typeface="Tahoma" pitchFamily="34" charset="0"/>
              </a:rPr>
              <a:t> Each node remembers </a:t>
            </a:r>
            <a:r>
              <a:rPr lang="en-US" sz="2800" i="1">
                <a:latin typeface="Times New Roman" pitchFamily="18" charset="0"/>
              </a:rPr>
              <a:t>r</a:t>
            </a:r>
            <a:r>
              <a:rPr lang="en-US" sz="2800">
                <a:latin typeface="Tahoma" pitchFamily="34" charset="0"/>
              </a:rPr>
              <a:t> successors</a:t>
            </a:r>
            <a:endParaRPr lang="en-US" sz="2400">
              <a:latin typeface="Tahoma" pitchFamily="34" charset="0"/>
            </a:endParaRPr>
          </a:p>
          <a:p>
            <a:pPr eaLnBrk="1" hangingPunct="1">
              <a:buFontTx/>
              <a:buChar char="•"/>
            </a:pPr>
            <a:r>
              <a:rPr lang="en-US" sz="2800">
                <a:latin typeface="Tahoma" pitchFamily="34" charset="0"/>
              </a:rPr>
              <a:t> Lookup can skip over dead nodes to find blocks</a:t>
            </a:r>
          </a:p>
          <a:p>
            <a:pPr eaLnBrk="1" hangingPunct="1">
              <a:buFontTx/>
              <a:buChar char="•"/>
            </a:pPr>
            <a:r>
              <a:rPr lang="en-US" sz="2800">
                <a:latin typeface="Tahoma" pitchFamily="34" charset="0"/>
              </a:rPr>
              <a:t> Periodic check of successor and predecessor links</a:t>
            </a:r>
          </a:p>
        </p:txBody>
      </p:sp>
      <p:sp>
        <p:nvSpPr>
          <p:cNvPr id="1072133" name="Text Box 5"/>
          <p:cNvSpPr txBox="1">
            <a:spLocks noChangeArrowheads="1"/>
          </p:cNvSpPr>
          <p:nvPr/>
        </p:nvSpPr>
        <p:spPr bwMode="auto">
          <a:xfrm>
            <a:off x="7526339" y="3611564"/>
            <a:ext cx="612775" cy="376237"/>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N32</a:t>
            </a:r>
          </a:p>
        </p:txBody>
      </p:sp>
      <p:sp>
        <p:nvSpPr>
          <p:cNvPr id="1072134" name="Text Box 6"/>
          <p:cNvSpPr txBox="1">
            <a:spLocks noChangeArrowheads="1"/>
          </p:cNvSpPr>
          <p:nvPr/>
        </p:nvSpPr>
        <p:spPr bwMode="auto">
          <a:xfrm>
            <a:off x="7159626" y="2455864"/>
            <a:ext cx="612775" cy="376237"/>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N10</a:t>
            </a:r>
          </a:p>
        </p:txBody>
      </p:sp>
      <p:sp>
        <p:nvSpPr>
          <p:cNvPr id="1072135" name="Text Box 7"/>
          <p:cNvSpPr txBox="1">
            <a:spLocks noChangeArrowheads="1"/>
          </p:cNvSpPr>
          <p:nvPr/>
        </p:nvSpPr>
        <p:spPr bwMode="auto">
          <a:xfrm>
            <a:off x="6359526" y="2125664"/>
            <a:ext cx="485775" cy="376237"/>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N5</a:t>
            </a:r>
          </a:p>
        </p:txBody>
      </p:sp>
      <p:sp>
        <p:nvSpPr>
          <p:cNvPr id="1072136" name="Text Box 8"/>
          <p:cNvSpPr txBox="1">
            <a:spLocks noChangeArrowheads="1"/>
          </p:cNvSpPr>
          <p:nvPr/>
        </p:nvSpPr>
        <p:spPr bwMode="auto">
          <a:xfrm>
            <a:off x="7466014" y="3009900"/>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N20</a:t>
            </a:r>
          </a:p>
        </p:txBody>
      </p:sp>
      <p:sp>
        <p:nvSpPr>
          <p:cNvPr id="1072137" name="Text Box 9"/>
          <p:cNvSpPr txBox="1">
            <a:spLocks noChangeArrowheads="1"/>
          </p:cNvSpPr>
          <p:nvPr/>
        </p:nvSpPr>
        <p:spPr bwMode="auto">
          <a:xfrm>
            <a:off x="4637089" y="2565400"/>
            <a:ext cx="739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N110</a:t>
            </a:r>
          </a:p>
        </p:txBody>
      </p:sp>
      <p:sp>
        <p:nvSpPr>
          <p:cNvPr id="1072138" name="Text Box 10"/>
          <p:cNvSpPr txBox="1">
            <a:spLocks noChangeArrowheads="1"/>
          </p:cNvSpPr>
          <p:nvPr/>
        </p:nvSpPr>
        <p:spPr bwMode="auto">
          <a:xfrm>
            <a:off x="4452939" y="3282950"/>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N99</a:t>
            </a:r>
          </a:p>
        </p:txBody>
      </p:sp>
      <p:sp>
        <p:nvSpPr>
          <p:cNvPr id="1072139" name="Text Box 11"/>
          <p:cNvSpPr txBox="1">
            <a:spLocks noChangeArrowheads="1"/>
          </p:cNvSpPr>
          <p:nvPr/>
        </p:nvSpPr>
        <p:spPr bwMode="auto">
          <a:xfrm>
            <a:off x="4760914" y="4273550"/>
            <a:ext cx="612775" cy="376238"/>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N80</a:t>
            </a:r>
          </a:p>
        </p:txBody>
      </p:sp>
      <p:sp>
        <p:nvSpPr>
          <p:cNvPr id="1072140" name="Text Box 12"/>
          <p:cNvSpPr txBox="1">
            <a:spLocks noChangeArrowheads="1"/>
          </p:cNvSpPr>
          <p:nvPr/>
        </p:nvSpPr>
        <p:spPr bwMode="auto">
          <a:xfrm>
            <a:off x="6480176" y="4659314"/>
            <a:ext cx="612775" cy="376237"/>
          </a:xfrm>
          <a:prstGeom prst="rect">
            <a:avLst/>
          </a:prstGeom>
          <a:solidFill>
            <a:schemeClr val="bg1"/>
          </a:solid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N60</a:t>
            </a:r>
          </a:p>
        </p:txBody>
      </p:sp>
      <p:sp>
        <p:nvSpPr>
          <p:cNvPr id="1072141" name="Text Box 13"/>
          <p:cNvSpPr txBox="1">
            <a:spLocks noChangeArrowheads="1"/>
          </p:cNvSpPr>
          <p:nvPr/>
        </p:nvSpPr>
        <p:spPr bwMode="auto">
          <a:xfrm>
            <a:off x="7343776" y="4108450"/>
            <a:ext cx="612775" cy="376238"/>
          </a:xfrm>
          <a:prstGeom prst="rect">
            <a:avLst/>
          </a:prstGeom>
          <a:solidFill>
            <a:schemeClr val="bg1"/>
          </a:solid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N40</a:t>
            </a:r>
          </a:p>
        </p:txBody>
      </p:sp>
      <p:sp>
        <p:nvSpPr>
          <p:cNvPr id="1072142" name="Text Box 14"/>
          <p:cNvSpPr txBox="1">
            <a:spLocks noChangeArrowheads="1"/>
          </p:cNvSpPr>
          <p:nvPr/>
        </p:nvSpPr>
        <p:spPr bwMode="auto">
          <a:xfrm>
            <a:off x="7024138" y="1960563"/>
            <a:ext cx="1229824" cy="369332"/>
          </a:xfrm>
          <a:prstGeom prst="rect">
            <a:avLst/>
          </a:prstGeom>
          <a:noFill/>
          <a:ln w="9525">
            <a:noFill/>
            <a:miter lim="800000"/>
            <a:headEnd/>
            <a:tailEnd/>
          </a:ln>
          <a:effectLst/>
        </p:spPr>
        <p:txBody>
          <a:bodyPr wrap="none">
            <a:spAutoFit/>
          </a:bodyPr>
          <a:lstStyle/>
          <a:p>
            <a:pPr algn="ctr" eaLnBrk="1" hangingPunct="1"/>
            <a:r>
              <a:rPr lang="en-US">
                <a:latin typeface="Tahoma" pitchFamily="34" charset="0"/>
              </a:rPr>
              <a:t>10, 20, 32</a:t>
            </a:r>
          </a:p>
        </p:txBody>
      </p:sp>
      <p:sp>
        <p:nvSpPr>
          <p:cNvPr id="1072143" name="Text Box 15"/>
          <p:cNvSpPr txBox="1">
            <a:spLocks noChangeArrowheads="1"/>
          </p:cNvSpPr>
          <p:nvPr/>
        </p:nvSpPr>
        <p:spPr bwMode="auto">
          <a:xfrm>
            <a:off x="7948063" y="2344738"/>
            <a:ext cx="1229824" cy="369332"/>
          </a:xfrm>
          <a:prstGeom prst="rect">
            <a:avLst/>
          </a:prstGeom>
          <a:noFill/>
          <a:ln w="9525">
            <a:noFill/>
            <a:miter lim="800000"/>
            <a:headEnd/>
            <a:tailEnd/>
          </a:ln>
          <a:effectLst/>
        </p:spPr>
        <p:txBody>
          <a:bodyPr wrap="none">
            <a:spAutoFit/>
          </a:bodyPr>
          <a:lstStyle/>
          <a:p>
            <a:pPr algn="ctr" eaLnBrk="1" hangingPunct="1"/>
            <a:r>
              <a:rPr lang="en-US">
                <a:latin typeface="Tahoma" pitchFamily="34" charset="0"/>
              </a:rPr>
              <a:t>20, 32, 40</a:t>
            </a:r>
          </a:p>
        </p:txBody>
      </p:sp>
      <p:sp>
        <p:nvSpPr>
          <p:cNvPr id="1072144" name="Text Box 16"/>
          <p:cNvSpPr txBox="1">
            <a:spLocks noChangeArrowheads="1"/>
          </p:cNvSpPr>
          <p:nvPr/>
        </p:nvSpPr>
        <p:spPr bwMode="auto">
          <a:xfrm>
            <a:off x="8194125" y="2895600"/>
            <a:ext cx="1229824" cy="369332"/>
          </a:xfrm>
          <a:prstGeom prst="rect">
            <a:avLst/>
          </a:prstGeom>
          <a:noFill/>
          <a:ln w="9525">
            <a:noFill/>
            <a:miter lim="800000"/>
            <a:headEnd/>
            <a:tailEnd/>
          </a:ln>
          <a:effectLst/>
        </p:spPr>
        <p:txBody>
          <a:bodyPr wrap="none">
            <a:spAutoFit/>
          </a:bodyPr>
          <a:lstStyle/>
          <a:p>
            <a:pPr algn="ctr" eaLnBrk="1" hangingPunct="1"/>
            <a:r>
              <a:rPr lang="en-US">
                <a:latin typeface="Tahoma" pitchFamily="34" charset="0"/>
              </a:rPr>
              <a:t>32, 40, 60</a:t>
            </a:r>
          </a:p>
        </p:txBody>
      </p:sp>
      <p:sp>
        <p:nvSpPr>
          <p:cNvPr id="1072145" name="Text Box 17"/>
          <p:cNvSpPr txBox="1">
            <a:spLocks noChangeArrowheads="1"/>
          </p:cNvSpPr>
          <p:nvPr/>
        </p:nvSpPr>
        <p:spPr bwMode="auto">
          <a:xfrm>
            <a:off x="8316363" y="3502025"/>
            <a:ext cx="1229824" cy="369332"/>
          </a:xfrm>
          <a:prstGeom prst="rect">
            <a:avLst/>
          </a:prstGeom>
          <a:noFill/>
          <a:ln w="9525">
            <a:noFill/>
            <a:miter lim="800000"/>
            <a:headEnd/>
            <a:tailEnd/>
          </a:ln>
          <a:effectLst/>
        </p:spPr>
        <p:txBody>
          <a:bodyPr wrap="none">
            <a:spAutoFit/>
          </a:bodyPr>
          <a:lstStyle/>
          <a:p>
            <a:pPr algn="ctr" eaLnBrk="1" hangingPunct="1"/>
            <a:r>
              <a:rPr lang="en-US">
                <a:latin typeface="Tahoma" pitchFamily="34" charset="0"/>
              </a:rPr>
              <a:t>40, 60, 80</a:t>
            </a:r>
          </a:p>
        </p:txBody>
      </p:sp>
      <p:sp>
        <p:nvSpPr>
          <p:cNvPr id="1072146" name="Text Box 18"/>
          <p:cNvSpPr txBox="1">
            <a:spLocks noChangeArrowheads="1"/>
          </p:cNvSpPr>
          <p:nvPr/>
        </p:nvSpPr>
        <p:spPr bwMode="auto">
          <a:xfrm>
            <a:off x="8133007" y="4108450"/>
            <a:ext cx="1229824" cy="369332"/>
          </a:xfrm>
          <a:prstGeom prst="rect">
            <a:avLst/>
          </a:prstGeom>
          <a:noFill/>
          <a:ln w="9525">
            <a:noFill/>
            <a:miter lim="800000"/>
            <a:headEnd/>
            <a:tailEnd/>
          </a:ln>
          <a:effectLst/>
        </p:spPr>
        <p:txBody>
          <a:bodyPr wrap="none">
            <a:spAutoFit/>
          </a:bodyPr>
          <a:lstStyle/>
          <a:p>
            <a:pPr algn="ctr" eaLnBrk="1" hangingPunct="1"/>
            <a:r>
              <a:rPr lang="en-US">
                <a:latin typeface="Tahoma" pitchFamily="34" charset="0"/>
              </a:rPr>
              <a:t>60, 80, 99</a:t>
            </a:r>
          </a:p>
        </p:txBody>
      </p:sp>
      <p:sp>
        <p:nvSpPr>
          <p:cNvPr id="1072147" name="Text Box 19"/>
          <p:cNvSpPr txBox="1">
            <a:spLocks noChangeArrowheads="1"/>
          </p:cNvSpPr>
          <p:nvPr/>
        </p:nvSpPr>
        <p:spPr bwMode="auto">
          <a:xfrm>
            <a:off x="7264827" y="4659313"/>
            <a:ext cx="1356461" cy="369332"/>
          </a:xfrm>
          <a:prstGeom prst="rect">
            <a:avLst/>
          </a:prstGeom>
          <a:noFill/>
          <a:ln w="9525">
            <a:noFill/>
            <a:miter lim="800000"/>
            <a:headEnd/>
            <a:tailEnd/>
          </a:ln>
          <a:effectLst/>
        </p:spPr>
        <p:txBody>
          <a:bodyPr wrap="none">
            <a:spAutoFit/>
          </a:bodyPr>
          <a:lstStyle/>
          <a:p>
            <a:pPr algn="ctr" eaLnBrk="1" hangingPunct="1"/>
            <a:r>
              <a:rPr lang="en-US">
                <a:latin typeface="Tahoma" pitchFamily="34" charset="0"/>
              </a:rPr>
              <a:t>80, 99, 110</a:t>
            </a:r>
          </a:p>
        </p:txBody>
      </p:sp>
      <p:sp>
        <p:nvSpPr>
          <p:cNvPr id="1072148" name="Text Box 20"/>
          <p:cNvSpPr txBox="1">
            <a:spLocks noChangeArrowheads="1"/>
          </p:cNvSpPr>
          <p:nvPr/>
        </p:nvSpPr>
        <p:spPr bwMode="auto">
          <a:xfrm>
            <a:off x="3444325" y="4217988"/>
            <a:ext cx="1229824" cy="369332"/>
          </a:xfrm>
          <a:prstGeom prst="rect">
            <a:avLst/>
          </a:prstGeom>
          <a:noFill/>
          <a:ln w="9525">
            <a:noFill/>
            <a:miter lim="800000"/>
            <a:headEnd/>
            <a:tailEnd/>
          </a:ln>
          <a:effectLst/>
        </p:spPr>
        <p:txBody>
          <a:bodyPr wrap="none">
            <a:spAutoFit/>
          </a:bodyPr>
          <a:lstStyle/>
          <a:p>
            <a:pPr algn="ctr" eaLnBrk="1" hangingPunct="1"/>
            <a:r>
              <a:rPr lang="en-US">
                <a:latin typeface="Tahoma" pitchFamily="34" charset="0"/>
              </a:rPr>
              <a:t>99, 110, 5</a:t>
            </a:r>
          </a:p>
        </p:txBody>
      </p:sp>
      <p:sp>
        <p:nvSpPr>
          <p:cNvPr id="1072149" name="Text Box 21"/>
          <p:cNvSpPr txBox="1">
            <a:spLocks noChangeArrowheads="1"/>
          </p:cNvSpPr>
          <p:nvPr/>
        </p:nvSpPr>
        <p:spPr bwMode="auto">
          <a:xfrm>
            <a:off x="3198263" y="3227388"/>
            <a:ext cx="1229824" cy="369332"/>
          </a:xfrm>
          <a:prstGeom prst="rect">
            <a:avLst/>
          </a:prstGeom>
          <a:noFill/>
          <a:ln w="9525">
            <a:noFill/>
            <a:miter lim="800000"/>
            <a:headEnd/>
            <a:tailEnd/>
          </a:ln>
          <a:effectLst/>
        </p:spPr>
        <p:txBody>
          <a:bodyPr wrap="none">
            <a:spAutoFit/>
          </a:bodyPr>
          <a:lstStyle/>
          <a:p>
            <a:pPr algn="ctr" eaLnBrk="1" hangingPunct="1"/>
            <a:r>
              <a:rPr lang="en-US">
                <a:latin typeface="Tahoma" pitchFamily="34" charset="0"/>
              </a:rPr>
              <a:t>110, 5, 10</a:t>
            </a:r>
          </a:p>
        </p:txBody>
      </p:sp>
      <p:sp>
        <p:nvSpPr>
          <p:cNvPr id="1072150" name="Text Box 22"/>
          <p:cNvSpPr txBox="1">
            <a:spLocks noChangeArrowheads="1"/>
          </p:cNvSpPr>
          <p:nvPr/>
        </p:nvSpPr>
        <p:spPr bwMode="auto">
          <a:xfrm>
            <a:off x="3512407" y="2511425"/>
            <a:ext cx="1103186" cy="369332"/>
          </a:xfrm>
          <a:prstGeom prst="rect">
            <a:avLst/>
          </a:prstGeom>
          <a:noFill/>
          <a:ln w="9525">
            <a:noFill/>
            <a:miter lim="800000"/>
            <a:headEnd/>
            <a:tailEnd/>
          </a:ln>
          <a:effectLst/>
        </p:spPr>
        <p:txBody>
          <a:bodyPr wrap="none">
            <a:spAutoFit/>
          </a:bodyPr>
          <a:lstStyle/>
          <a:p>
            <a:pPr algn="ctr" eaLnBrk="1" hangingPunct="1"/>
            <a:r>
              <a:rPr lang="en-US">
                <a:latin typeface="Tahoma" pitchFamily="34" charset="0"/>
              </a:rPr>
              <a:t>5, 10, 20</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835867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a:xfrm>
            <a:off x="1905001" y="217488"/>
            <a:ext cx="8710613" cy="1143000"/>
          </a:xfrm>
        </p:spPr>
        <p:txBody>
          <a:bodyPr>
            <a:noAutofit/>
          </a:bodyPr>
          <a:lstStyle/>
          <a:p>
            <a:r>
              <a:rPr lang="en-US" sz="4000" dirty="0"/>
              <a:t>Chord “Finger Table” Accelerates Lookups</a:t>
            </a:r>
          </a:p>
        </p:txBody>
      </p:sp>
      <p:sp>
        <p:nvSpPr>
          <p:cNvPr id="1074179" name="Oval 3"/>
          <p:cNvSpPr>
            <a:spLocks noChangeArrowheads="1"/>
          </p:cNvSpPr>
          <p:nvPr/>
        </p:nvSpPr>
        <p:spPr bwMode="auto">
          <a:xfrm>
            <a:off x="2689226" y="2419351"/>
            <a:ext cx="3427413" cy="3427413"/>
          </a:xfrm>
          <a:prstGeom prst="ellipse">
            <a:avLst/>
          </a:prstGeom>
          <a:noFill/>
          <a:ln w="28575">
            <a:solidFill>
              <a:schemeClr val="tx1"/>
            </a:solidFill>
            <a:round/>
            <a:headEnd/>
            <a:tailEnd/>
          </a:ln>
          <a:effectLst/>
        </p:spPr>
        <p:txBody>
          <a:bodyPr wrap="none" anchor="ctr"/>
          <a:lstStyle/>
          <a:p>
            <a:endParaRPr lang="en-US"/>
          </a:p>
        </p:txBody>
      </p:sp>
      <p:sp>
        <p:nvSpPr>
          <p:cNvPr id="1074180" name="Text Box 4"/>
          <p:cNvSpPr txBox="1">
            <a:spLocks noChangeArrowheads="1"/>
          </p:cNvSpPr>
          <p:nvPr/>
        </p:nvSpPr>
        <p:spPr bwMode="auto">
          <a:xfrm>
            <a:off x="2382838" y="5314951"/>
            <a:ext cx="754062" cy="466725"/>
          </a:xfrm>
          <a:prstGeom prst="rect">
            <a:avLst/>
          </a:prstGeom>
          <a:noFill/>
          <a:ln w="9525">
            <a:solidFill>
              <a:schemeClr val="tx1"/>
            </a:solidFill>
            <a:miter lim="800000"/>
            <a:headEnd/>
            <a:tailEnd/>
          </a:ln>
          <a:effectLst/>
        </p:spPr>
        <p:txBody>
          <a:bodyPr wrap="none">
            <a:spAutoFit/>
          </a:bodyPr>
          <a:lstStyle/>
          <a:p>
            <a:pPr eaLnBrk="1" hangingPunct="1"/>
            <a:r>
              <a:rPr lang="en-US" sz="2400">
                <a:solidFill>
                  <a:schemeClr val="tx2"/>
                </a:solidFill>
                <a:latin typeface="Helvetica" pitchFamily="34" charset="0"/>
              </a:rPr>
              <a:t>N80</a:t>
            </a:r>
          </a:p>
        </p:txBody>
      </p:sp>
      <p:sp>
        <p:nvSpPr>
          <p:cNvPr id="1074181" name="Text Box 5"/>
          <p:cNvSpPr txBox="1">
            <a:spLocks noChangeArrowheads="1"/>
          </p:cNvSpPr>
          <p:nvPr/>
        </p:nvSpPr>
        <p:spPr bwMode="auto">
          <a:xfrm>
            <a:off x="5567363" y="2536825"/>
            <a:ext cx="438150" cy="457200"/>
          </a:xfrm>
          <a:prstGeom prst="rect">
            <a:avLst/>
          </a:prstGeom>
          <a:noFill/>
          <a:ln w="9525">
            <a:noFill/>
            <a:miter lim="800000"/>
            <a:headEnd/>
            <a:tailEnd/>
          </a:ln>
          <a:effectLst/>
        </p:spPr>
        <p:txBody>
          <a:bodyPr wrap="none">
            <a:spAutoFit/>
          </a:bodyPr>
          <a:lstStyle/>
          <a:p>
            <a:pPr eaLnBrk="1" hangingPunct="1"/>
            <a:r>
              <a:rPr lang="en-US" sz="2400">
                <a:latin typeface="Helvetica" pitchFamily="34" charset="0"/>
                <a:cs typeface="Times New Roman" pitchFamily="18" charset="0"/>
              </a:rPr>
              <a:t>½</a:t>
            </a:r>
            <a:endParaRPr lang="en-US" sz="2400">
              <a:latin typeface="Helvetica" pitchFamily="34" charset="0"/>
            </a:endParaRPr>
          </a:p>
        </p:txBody>
      </p:sp>
      <p:sp>
        <p:nvSpPr>
          <p:cNvPr id="1074182" name="Text Box 6"/>
          <p:cNvSpPr txBox="1">
            <a:spLocks noChangeArrowheads="1"/>
          </p:cNvSpPr>
          <p:nvPr/>
        </p:nvSpPr>
        <p:spPr bwMode="auto">
          <a:xfrm>
            <a:off x="2763838" y="2571750"/>
            <a:ext cx="438150" cy="457200"/>
          </a:xfrm>
          <a:prstGeom prst="rect">
            <a:avLst/>
          </a:prstGeom>
          <a:noFill/>
          <a:ln w="9525">
            <a:noFill/>
            <a:miter lim="800000"/>
            <a:headEnd/>
            <a:tailEnd/>
          </a:ln>
          <a:effectLst/>
        </p:spPr>
        <p:txBody>
          <a:bodyPr wrap="none">
            <a:spAutoFit/>
          </a:bodyPr>
          <a:lstStyle/>
          <a:p>
            <a:pPr eaLnBrk="1" hangingPunct="1"/>
            <a:r>
              <a:rPr lang="en-US" sz="2400">
                <a:latin typeface="Helvetica" pitchFamily="34" charset="0"/>
                <a:cs typeface="Times New Roman" pitchFamily="18" charset="0"/>
              </a:rPr>
              <a:t>¼</a:t>
            </a:r>
            <a:endParaRPr lang="en-US" sz="2400">
              <a:latin typeface="Helvetica" pitchFamily="34" charset="0"/>
            </a:endParaRPr>
          </a:p>
        </p:txBody>
      </p:sp>
      <p:sp>
        <p:nvSpPr>
          <p:cNvPr id="1074183" name="Text Box 7"/>
          <p:cNvSpPr txBox="1">
            <a:spLocks noChangeArrowheads="1"/>
          </p:cNvSpPr>
          <p:nvPr/>
        </p:nvSpPr>
        <p:spPr bwMode="auto">
          <a:xfrm>
            <a:off x="2257426" y="3943350"/>
            <a:ext cx="430213" cy="304800"/>
          </a:xfrm>
          <a:prstGeom prst="rect">
            <a:avLst/>
          </a:prstGeom>
          <a:noFill/>
          <a:ln w="9525">
            <a:noFill/>
            <a:miter lim="800000"/>
            <a:headEnd/>
            <a:tailEnd/>
          </a:ln>
          <a:effectLst/>
        </p:spPr>
        <p:txBody>
          <a:bodyPr wrap="none">
            <a:spAutoFit/>
          </a:bodyPr>
          <a:lstStyle/>
          <a:p>
            <a:pPr eaLnBrk="1" hangingPunct="1"/>
            <a:r>
              <a:rPr lang="en-US" sz="1400" b="1">
                <a:latin typeface="Helvetica" pitchFamily="34" charset="0"/>
                <a:cs typeface="Times New Roman" pitchFamily="18" charset="0"/>
              </a:rPr>
              <a:t>1/8</a:t>
            </a:r>
            <a:endParaRPr lang="en-US" sz="1400" b="1">
              <a:latin typeface="Helvetica" pitchFamily="34" charset="0"/>
            </a:endParaRPr>
          </a:p>
        </p:txBody>
      </p:sp>
      <p:sp>
        <p:nvSpPr>
          <p:cNvPr id="1074184" name="Text Box 8"/>
          <p:cNvSpPr txBox="1">
            <a:spLocks noChangeArrowheads="1"/>
          </p:cNvSpPr>
          <p:nvPr/>
        </p:nvSpPr>
        <p:spPr bwMode="auto">
          <a:xfrm>
            <a:off x="2306639" y="4629150"/>
            <a:ext cx="528637" cy="304800"/>
          </a:xfrm>
          <a:prstGeom prst="rect">
            <a:avLst/>
          </a:prstGeom>
          <a:noFill/>
          <a:ln w="9525">
            <a:noFill/>
            <a:miter lim="800000"/>
            <a:headEnd/>
            <a:tailEnd/>
          </a:ln>
          <a:effectLst/>
        </p:spPr>
        <p:txBody>
          <a:bodyPr wrap="none">
            <a:spAutoFit/>
          </a:bodyPr>
          <a:lstStyle/>
          <a:p>
            <a:pPr eaLnBrk="1" hangingPunct="1"/>
            <a:r>
              <a:rPr lang="en-US" sz="1400" b="1">
                <a:latin typeface="Helvetica" pitchFamily="34" charset="0"/>
                <a:cs typeface="Times New Roman" pitchFamily="18" charset="0"/>
              </a:rPr>
              <a:t>1/16</a:t>
            </a:r>
            <a:endParaRPr lang="en-US" sz="1400" b="1">
              <a:latin typeface="Helvetica" pitchFamily="34" charset="0"/>
            </a:endParaRPr>
          </a:p>
        </p:txBody>
      </p:sp>
      <p:sp>
        <p:nvSpPr>
          <p:cNvPr id="1074185" name="Text Box 9"/>
          <p:cNvSpPr txBox="1">
            <a:spLocks noChangeArrowheads="1"/>
          </p:cNvSpPr>
          <p:nvPr/>
        </p:nvSpPr>
        <p:spPr bwMode="auto">
          <a:xfrm>
            <a:off x="2382839" y="4781550"/>
            <a:ext cx="528637" cy="304800"/>
          </a:xfrm>
          <a:prstGeom prst="rect">
            <a:avLst/>
          </a:prstGeom>
          <a:noFill/>
          <a:ln w="9525">
            <a:noFill/>
            <a:miter lim="800000"/>
            <a:headEnd/>
            <a:tailEnd/>
          </a:ln>
          <a:effectLst/>
        </p:spPr>
        <p:txBody>
          <a:bodyPr wrap="none">
            <a:spAutoFit/>
          </a:bodyPr>
          <a:lstStyle/>
          <a:p>
            <a:pPr eaLnBrk="1" hangingPunct="1"/>
            <a:r>
              <a:rPr lang="en-US" sz="1400" b="1">
                <a:latin typeface="Helvetica" pitchFamily="34" charset="0"/>
                <a:cs typeface="Times New Roman" pitchFamily="18" charset="0"/>
              </a:rPr>
              <a:t>1/32</a:t>
            </a:r>
            <a:endParaRPr lang="en-US" sz="1400" b="1">
              <a:latin typeface="Helvetica" pitchFamily="34" charset="0"/>
            </a:endParaRPr>
          </a:p>
        </p:txBody>
      </p:sp>
      <p:sp>
        <p:nvSpPr>
          <p:cNvPr id="1074186" name="Text Box 10"/>
          <p:cNvSpPr txBox="1">
            <a:spLocks noChangeArrowheads="1"/>
          </p:cNvSpPr>
          <p:nvPr/>
        </p:nvSpPr>
        <p:spPr bwMode="auto">
          <a:xfrm>
            <a:off x="2463800" y="4933950"/>
            <a:ext cx="528638" cy="304800"/>
          </a:xfrm>
          <a:prstGeom prst="rect">
            <a:avLst/>
          </a:prstGeom>
          <a:noFill/>
          <a:ln w="9525">
            <a:noFill/>
            <a:miter lim="800000"/>
            <a:headEnd/>
            <a:tailEnd/>
          </a:ln>
          <a:effectLst/>
        </p:spPr>
        <p:txBody>
          <a:bodyPr wrap="none">
            <a:spAutoFit/>
          </a:bodyPr>
          <a:lstStyle/>
          <a:p>
            <a:pPr eaLnBrk="1" hangingPunct="1"/>
            <a:r>
              <a:rPr lang="en-US" sz="1400" b="1">
                <a:latin typeface="Helvetica" pitchFamily="34" charset="0"/>
                <a:cs typeface="Times New Roman" pitchFamily="18" charset="0"/>
              </a:rPr>
              <a:t>1/64</a:t>
            </a:r>
            <a:endParaRPr lang="en-US" sz="1400" b="1">
              <a:latin typeface="Helvetica" pitchFamily="34" charset="0"/>
            </a:endParaRPr>
          </a:p>
        </p:txBody>
      </p:sp>
      <p:sp>
        <p:nvSpPr>
          <p:cNvPr id="1074187" name="Text Box 11"/>
          <p:cNvSpPr txBox="1">
            <a:spLocks noChangeArrowheads="1"/>
          </p:cNvSpPr>
          <p:nvPr/>
        </p:nvSpPr>
        <p:spPr bwMode="auto">
          <a:xfrm>
            <a:off x="2517776" y="5086350"/>
            <a:ext cx="627063" cy="304800"/>
          </a:xfrm>
          <a:prstGeom prst="rect">
            <a:avLst/>
          </a:prstGeom>
          <a:noFill/>
          <a:ln w="9525">
            <a:noFill/>
            <a:miter lim="800000"/>
            <a:headEnd/>
            <a:tailEnd/>
          </a:ln>
          <a:effectLst/>
        </p:spPr>
        <p:txBody>
          <a:bodyPr wrap="none">
            <a:spAutoFit/>
          </a:bodyPr>
          <a:lstStyle/>
          <a:p>
            <a:pPr eaLnBrk="1" hangingPunct="1"/>
            <a:r>
              <a:rPr lang="en-US" sz="1400" b="1">
                <a:latin typeface="Helvetica" pitchFamily="34" charset="0"/>
                <a:cs typeface="Times New Roman" pitchFamily="18" charset="0"/>
              </a:rPr>
              <a:t>1/128</a:t>
            </a:r>
            <a:endParaRPr lang="en-US" sz="1400" b="1">
              <a:latin typeface="Helvetica" pitchFamily="34" charset="0"/>
            </a:endParaRPr>
          </a:p>
        </p:txBody>
      </p:sp>
      <p:sp>
        <p:nvSpPr>
          <p:cNvPr id="1074194" name="Text Box 18"/>
          <p:cNvSpPr txBox="1">
            <a:spLocks noChangeArrowheads="1"/>
          </p:cNvSpPr>
          <p:nvPr/>
        </p:nvSpPr>
        <p:spPr bwMode="auto">
          <a:xfrm>
            <a:off x="6748463" y="2278063"/>
            <a:ext cx="3867150" cy="3046988"/>
          </a:xfrm>
          <a:prstGeom prst="rect">
            <a:avLst/>
          </a:prstGeom>
          <a:noFill/>
          <a:ln w="9525">
            <a:noFill/>
            <a:miter lim="800000"/>
            <a:headEnd/>
            <a:tailEnd/>
          </a:ln>
          <a:effectLst/>
        </p:spPr>
        <p:txBody>
          <a:bodyPr>
            <a:spAutoFit/>
          </a:bodyPr>
          <a:lstStyle/>
          <a:p>
            <a:r>
              <a:rPr lang="en-US" sz="2400"/>
              <a:t>To build finger tables, new node searches for the key values for each finger</a:t>
            </a:r>
          </a:p>
          <a:p>
            <a:endParaRPr lang="en-US" sz="2400"/>
          </a:p>
          <a:p>
            <a:r>
              <a:rPr lang="en-US" sz="2400"/>
              <a:t>To do it efficiently, new nodes obtain successor’s finger table, and use as a hint to optimize the search</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31</a:t>
            </a:fld>
            <a:endParaRPr lang="en-US"/>
          </a:p>
        </p:txBody>
      </p:sp>
      <p:cxnSp>
        <p:nvCxnSpPr>
          <p:cNvPr id="5" name="Straight Arrow Connector 4">
            <a:extLst>
              <a:ext uri="{FF2B5EF4-FFF2-40B4-BE49-F238E27FC236}">
                <a16:creationId xmlns:a16="http://schemas.microsoft.com/office/drawing/2014/main" id="{8256B8F7-852E-4D42-9EAD-0A3E5F291AE3}"/>
              </a:ext>
            </a:extLst>
          </p:cNvPr>
          <p:cNvCxnSpPr>
            <a:stCxn id="1074187" idx="3"/>
          </p:cNvCxnSpPr>
          <p:nvPr/>
        </p:nvCxnSpPr>
        <p:spPr>
          <a:xfrm flipV="1">
            <a:off x="3144839" y="2994025"/>
            <a:ext cx="2422524" cy="2244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4FF84CA8-1824-4D6D-8087-580877B676D9}"/>
              </a:ext>
            </a:extLst>
          </p:cNvPr>
          <p:cNvSpPr/>
          <p:nvPr/>
        </p:nvSpPr>
        <p:spPr>
          <a:xfrm>
            <a:off x="3174023" y="2980592"/>
            <a:ext cx="906065" cy="2268416"/>
          </a:xfrm>
          <a:custGeom>
            <a:avLst/>
            <a:gdLst>
              <a:gd name="connsiteX0" fmla="*/ 0 w 906065"/>
              <a:gd name="connsiteY0" fmla="*/ 2268416 h 2268416"/>
              <a:gd name="connsiteX1" fmla="*/ 905608 w 906065"/>
              <a:gd name="connsiteY1" fmla="*/ 747346 h 2268416"/>
              <a:gd name="connsiteX2" fmla="*/ 96715 w 906065"/>
              <a:gd name="connsiteY2" fmla="*/ 0 h 2268416"/>
            </a:gdLst>
            <a:ahLst/>
            <a:cxnLst>
              <a:cxn ang="0">
                <a:pos x="connsiteX0" y="connsiteY0"/>
              </a:cxn>
              <a:cxn ang="0">
                <a:pos x="connsiteX1" y="connsiteY1"/>
              </a:cxn>
              <a:cxn ang="0">
                <a:pos x="connsiteX2" y="connsiteY2"/>
              </a:cxn>
            </a:cxnLst>
            <a:rect l="l" t="t" r="r" b="b"/>
            <a:pathLst>
              <a:path w="906065" h="2268416">
                <a:moveTo>
                  <a:pt x="0" y="2268416"/>
                </a:moveTo>
                <a:cubicBezTo>
                  <a:pt x="444744" y="1696915"/>
                  <a:pt x="889489" y="1125415"/>
                  <a:pt x="905608" y="747346"/>
                </a:cubicBezTo>
                <a:cubicBezTo>
                  <a:pt x="921727" y="369277"/>
                  <a:pt x="509221" y="184638"/>
                  <a:pt x="96715"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A13FEF22-4A25-4559-88A5-92C8BCC096C8}"/>
              </a:ext>
            </a:extLst>
          </p:cNvPr>
          <p:cNvSpPr/>
          <p:nvPr/>
        </p:nvSpPr>
        <p:spPr>
          <a:xfrm>
            <a:off x="2735873" y="4087813"/>
            <a:ext cx="580416" cy="1169987"/>
          </a:xfrm>
          <a:custGeom>
            <a:avLst/>
            <a:gdLst>
              <a:gd name="connsiteX0" fmla="*/ 465992 w 707102"/>
              <a:gd name="connsiteY0" fmla="*/ 1205568 h 1205568"/>
              <a:gd name="connsiteX1" fmla="*/ 685800 w 707102"/>
              <a:gd name="connsiteY1" fmla="*/ 132906 h 1205568"/>
              <a:gd name="connsiteX2" fmla="*/ 0 w 707102"/>
              <a:gd name="connsiteY2" fmla="*/ 53776 h 1205568"/>
            </a:gdLst>
            <a:ahLst/>
            <a:cxnLst>
              <a:cxn ang="0">
                <a:pos x="connsiteX0" y="connsiteY0"/>
              </a:cxn>
              <a:cxn ang="0">
                <a:pos x="connsiteX1" y="connsiteY1"/>
              </a:cxn>
              <a:cxn ang="0">
                <a:pos x="connsiteX2" y="connsiteY2"/>
              </a:cxn>
            </a:cxnLst>
            <a:rect l="l" t="t" r="r" b="b"/>
            <a:pathLst>
              <a:path w="707102" h="1205568">
                <a:moveTo>
                  <a:pt x="465992" y="1205568"/>
                </a:moveTo>
                <a:cubicBezTo>
                  <a:pt x="614728" y="765219"/>
                  <a:pt x="763465" y="324871"/>
                  <a:pt x="685800" y="132906"/>
                </a:cubicBezTo>
                <a:cubicBezTo>
                  <a:pt x="608135" y="-59059"/>
                  <a:pt x="304067" y="-2642"/>
                  <a:pt x="0" y="53776"/>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16FF512-14FF-4C0B-93AE-ED9794CA6E06}"/>
              </a:ext>
            </a:extLst>
          </p:cNvPr>
          <p:cNvSpPr/>
          <p:nvPr/>
        </p:nvSpPr>
        <p:spPr>
          <a:xfrm>
            <a:off x="2813538" y="4733143"/>
            <a:ext cx="381560" cy="542242"/>
          </a:xfrm>
          <a:custGeom>
            <a:avLst/>
            <a:gdLst>
              <a:gd name="connsiteX0" fmla="*/ 307731 w 381560"/>
              <a:gd name="connsiteY0" fmla="*/ 542242 h 542242"/>
              <a:gd name="connsiteX1" fmla="*/ 360485 w 381560"/>
              <a:gd name="connsiteY1" fmla="*/ 76249 h 542242"/>
              <a:gd name="connsiteX2" fmla="*/ 0 w 381560"/>
              <a:gd name="connsiteY2" fmla="*/ 5911 h 542242"/>
            </a:gdLst>
            <a:ahLst/>
            <a:cxnLst>
              <a:cxn ang="0">
                <a:pos x="connsiteX0" y="connsiteY0"/>
              </a:cxn>
              <a:cxn ang="0">
                <a:pos x="connsiteX1" y="connsiteY1"/>
              </a:cxn>
              <a:cxn ang="0">
                <a:pos x="connsiteX2" y="connsiteY2"/>
              </a:cxn>
            </a:cxnLst>
            <a:rect l="l" t="t" r="r" b="b"/>
            <a:pathLst>
              <a:path w="381560" h="542242">
                <a:moveTo>
                  <a:pt x="307731" y="542242"/>
                </a:moveTo>
                <a:cubicBezTo>
                  <a:pt x="359752" y="353939"/>
                  <a:pt x="411773" y="165637"/>
                  <a:pt x="360485" y="76249"/>
                </a:cubicBezTo>
                <a:cubicBezTo>
                  <a:pt x="309197" y="-13139"/>
                  <a:pt x="154598" y="-3614"/>
                  <a:pt x="0" y="591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DA04DA1-227F-468D-9597-413E0C8841FB}"/>
              </a:ext>
            </a:extLst>
          </p:cNvPr>
          <p:cNvSpPr/>
          <p:nvPr/>
        </p:nvSpPr>
        <p:spPr>
          <a:xfrm>
            <a:off x="2875085" y="4889375"/>
            <a:ext cx="372936" cy="359633"/>
          </a:xfrm>
          <a:custGeom>
            <a:avLst/>
            <a:gdLst>
              <a:gd name="connsiteX0" fmla="*/ 254977 w 372936"/>
              <a:gd name="connsiteY0" fmla="*/ 359633 h 359633"/>
              <a:gd name="connsiteX1" fmla="*/ 360484 w 372936"/>
              <a:gd name="connsiteY1" fmla="*/ 34317 h 359633"/>
              <a:gd name="connsiteX2" fmla="*/ 0 w 372936"/>
              <a:gd name="connsiteY2" fmla="*/ 25525 h 359633"/>
            </a:gdLst>
            <a:ahLst/>
            <a:cxnLst>
              <a:cxn ang="0">
                <a:pos x="connsiteX0" y="connsiteY0"/>
              </a:cxn>
              <a:cxn ang="0">
                <a:pos x="connsiteX1" y="connsiteY1"/>
              </a:cxn>
              <a:cxn ang="0">
                <a:pos x="connsiteX2" y="connsiteY2"/>
              </a:cxn>
            </a:cxnLst>
            <a:rect l="l" t="t" r="r" b="b"/>
            <a:pathLst>
              <a:path w="372936" h="359633">
                <a:moveTo>
                  <a:pt x="254977" y="359633"/>
                </a:moveTo>
                <a:cubicBezTo>
                  <a:pt x="328978" y="224817"/>
                  <a:pt x="402980" y="90002"/>
                  <a:pt x="360484" y="34317"/>
                </a:cubicBezTo>
                <a:cubicBezTo>
                  <a:pt x="317988" y="-21368"/>
                  <a:pt x="158994" y="2078"/>
                  <a:pt x="0" y="25525"/>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1C077D6-FCD1-48A7-99D7-5B1D9A278FA4}"/>
              </a:ext>
            </a:extLst>
          </p:cNvPr>
          <p:cNvSpPr/>
          <p:nvPr/>
        </p:nvSpPr>
        <p:spPr>
          <a:xfrm>
            <a:off x="2980592" y="5020408"/>
            <a:ext cx="321732" cy="228600"/>
          </a:xfrm>
          <a:custGeom>
            <a:avLst/>
            <a:gdLst>
              <a:gd name="connsiteX0" fmla="*/ 167054 w 321732"/>
              <a:gd name="connsiteY0" fmla="*/ 228600 h 228600"/>
              <a:gd name="connsiteX1" fmla="*/ 316523 w 321732"/>
              <a:gd name="connsiteY1" fmla="*/ 52754 h 228600"/>
              <a:gd name="connsiteX2" fmla="*/ 0 w 321732"/>
              <a:gd name="connsiteY2" fmla="*/ 0 h 228600"/>
            </a:gdLst>
            <a:ahLst/>
            <a:cxnLst>
              <a:cxn ang="0">
                <a:pos x="connsiteX0" y="connsiteY0"/>
              </a:cxn>
              <a:cxn ang="0">
                <a:pos x="connsiteX1" y="connsiteY1"/>
              </a:cxn>
              <a:cxn ang="0">
                <a:pos x="connsiteX2" y="connsiteY2"/>
              </a:cxn>
            </a:cxnLst>
            <a:rect l="l" t="t" r="r" b="b"/>
            <a:pathLst>
              <a:path w="321732" h="228600">
                <a:moveTo>
                  <a:pt x="167054" y="228600"/>
                </a:moveTo>
                <a:cubicBezTo>
                  <a:pt x="255709" y="159727"/>
                  <a:pt x="344365" y="90854"/>
                  <a:pt x="316523" y="52754"/>
                </a:cubicBezTo>
                <a:cubicBezTo>
                  <a:pt x="288681" y="14654"/>
                  <a:pt x="144340" y="7327"/>
                  <a:pt x="0"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5161D20-F91B-41B0-BF19-8842B8333A11}"/>
              </a:ext>
            </a:extLst>
          </p:cNvPr>
          <p:cNvCxnSpPr>
            <a:cxnSpLocks/>
            <a:stCxn id="8" idx="0"/>
          </p:cNvCxnSpPr>
          <p:nvPr/>
        </p:nvCxnSpPr>
        <p:spPr>
          <a:xfrm flipH="1" flipV="1">
            <a:off x="2992438" y="5086350"/>
            <a:ext cx="128831" cy="1890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960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p:txBody>
          <a:bodyPr>
            <a:normAutofit/>
          </a:bodyPr>
          <a:lstStyle/>
          <a:p>
            <a:r>
              <a:rPr lang="en-US"/>
              <a:t>Chord lookups take O(log N) hops</a:t>
            </a:r>
          </a:p>
        </p:txBody>
      </p:sp>
      <p:sp>
        <p:nvSpPr>
          <p:cNvPr id="1076227" name="Oval 3"/>
          <p:cNvSpPr>
            <a:spLocks noChangeArrowheads="1"/>
          </p:cNvSpPr>
          <p:nvPr/>
        </p:nvSpPr>
        <p:spPr bwMode="auto">
          <a:xfrm>
            <a:off x="4421188" y="2471738"/>
            <a:ext cx="3427412" cy="3427412"/>
          </a:xfrm>
          <a:prstGeom prst="ellipse">
            <a:avLst/>
          </a:prstGeom>
          <a:noFill/>
          <a:ln w="28575">
            <a:solidFill>
              <a:schemeClr val="tx1"/>
            </a:solidFill>
            <a:round/>
            <a:headEnd/>
            <a:tailEnd/>
          </a:ln>
          <a:effectLst/>
        </p:spPr>
        <p:txBody>
          <a:bodyPr wrap="none" anchor="ctr"/>
          <a:lstStyle/>
          <a:p>
            <a:endParaRPr lang="en-US"/>
          </a:p>
        </p:txBody>
      </p:sp>
      <p:sp>
        <p:nvSpPr>
          <p:cNvPr id="1076228" name="Text Box 4"/>
          <p:cNvSpPr txBox="1">
            <a:spLocks noChangeArrowheads="1"/>
          </p:cNvSpPr>
          <p:nvPr/>
        </p:nvSpPr>
        <p:spPr bwMode="auto">
          <a:xfrm>
            <a:off x="7924801" y="3994150"/>
            <a:ext cx="607859" cy="369332"/>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N32</a:t>
            </a:r>
          </a:p>
        </p:txBody>
      </p:sp>
      <p:sp>
        <p:nvSpPr>
          <p:cNvPr id="1076229" name="Text Box 5"/>
          <p:cNvSpPr txBox="1">
            <a:spLocks noChangeArrowheads="1"/>
          </p:cNvSpPr>
          <p:nvPr/>
        </p:nvSpPr>
        <p:spPr bwMode="auto">
          <a:xfrm>
            <a:off x="7391401" y="2546350"/>
            <a:ext cx="607859" cy="369332"/>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N10</a:t>
            </a:r>
          </a:p>
        </p:txBody>
      </p:sp>
      <p:sp>
        <p:nvSpPr>
          <p:cNvPr id="1076230" name="Text Box 6"/>
          <p:cNvSpPr txBox="1">
            <a:spLocks noChangeArrowheads="1"/>
          </p:cNvSpPr>
          <p:nvPr/>
        </p:nvSpPr>
        <p:spPr bwMode="auto">
          <a:xfrm>
            <a:off x="6248400" y="2012950"/>
            <a:ext cx="479618" cy="369332"/>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N5</a:t>
            </a:r>
          </a:p>
        </p:txBody>
      </p:sp>
      <p:sp>
        <p:nvSpPr>
          <p:cNvPr id="1076231" name="Text Box 7"/>
          <p:cNvSpPr txBox="1">
            <a:spLocks noChangeArrowheads="1"/>
          </p:cNvSpPr>
          <p:nvPr/>
        </p:nvSpPr>
        <p:spPr bwMode="auto">
          <a:xfrm>
            <a:off x="7772401" y="3079750"/>
            <a:ext cx="607859" cy="369332"/>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N20</a:t>
            </a:r>
          </a:p>
        </p:txBody>
      </p:sp>
      <p:sp>
        <p:nvSpPr>
          <p:cNvPr id="1076232" name="Text Box 8"/>
          <p:cNvSpPr txBox="1">
            <a:spLocks noChangeArrowheads="1"/>
          </p:cNvSpPr>
          <p:nvPr/>
        </p:nvSpPr>
        <p:spPr bwMode="auto">
          <a:xfrm>
            <a:off x="3962401" y="2698750"/>
            <a:ext cx="718979" cy="369332"/>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N110</a:t>
            </a:r>
          </a:p>
        </p:txBody>
      </p:sp>
      <p:sp>
        <p:nvSpPr>
          <p:cNvPr id="1076233" name="Text Box 9"/>
          <p:cNvSpPr txBox="1">
            <a:spLocks noChangeArrowheads="1"/>
          </p:cNvSpPr>
          <p:nvPr/>
        </p:nvSpPr>
        <p:spPr bwMode="auto">
          <a:xfrm>
            <a:off x="3733801" y="3536950"/>
            <a:ext cx="607859" cy="369332"/>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N99</a:t>
            </a:r>
          </a:p>
        </p:txBody>
      </p:sp>
      <p:sp>
        <p:nvSpPr>
          <p:cNvPr id="1076234" name="Text Box 10"/>
          <p:cNvSpPr txBox="1">
            <a:spLocks noChangeArrowheads="1"/>
          </p:cNvSpPr>
          <p:nvPr/>
        </p:nvSpPr>
        <p:spPr bwMode="auto">
          <a:xfrm>
            <a:off x="4038601" y="5213350"/>
            <a:ext cx="607859" cy="369332"/>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N80</a:t>
            </a:r>
          </a:p>
        </p:txBody>
      </p:sp>
      <p:sp>
        <p:nvSpPr>
          <p:cNvPr id="1076235" name="Text Box 11"/>
          <p:cNvSpPr txBox="1">
            <a:spLocks noChangeArrowheads="1"/>
          </p:cNvSpPr>
          <p:nvPr/>
        </p:nvSpPr>
        <p:spPr bwMode="auto">
          <a:xfrm>
            <a:off x="6324601" y="5975350"/>
            <a:ext cx="607859" cy="369332"/>
          </a:xfrm>
          <a:prstGeom prst="rect">
            <a:avLst/>
          </a:prstGeom>
          <a:noFill/>
          <a:ln w="9525">
            <a:solidFill>
              <a:schemeClr val="tx1"/>
            </a:solidFill>
            <a:miter lim="800000"/>
            <a:headEnd/>
            <a:tailEnd/>
          </a:ln>
          <a:effectLst/>
        </p:spPr>
        <p:txBody>
          <a:bodyPr wrap="none">
            <a:spAutoFit/>
          </a:bodyPr>
          <a:lstStyle/>
          <a:p>
            <a:pPr eaLnBrk="1" hangingPunct="1"/>
            <a:r>
              <a:rPr lang="en-US">
                <a:solidFill>
                  <a:schemeClr val="tx2"/>
                </a:solidFill>
                <a:latin typeface="Helvetica" pitchFamily="34" charset="0"/>
              </a:rPr>
              <a:t>N60</a:t>
            </a:r>
          </a:p>
        </p:txBody>
      </p:sp>
      <p:sp>
        <p:nvSpPr>
          <p:cNvPr id="1076237" name="Freeform 13"/>
          <p:cNvSpPr>
            <a:spLocks/>
          </p:cNvSpPr>
          <p:nvPr/>
        </p:nvSpPr>
        <p:spPr bwMode="auto">
          <a:xfrm>
            <a:off x="4554094" y="3005138"/>
            <a:ext cx="2837307" cy="892357"/>
          </a:xfrm>
          <a:custGeom>
            <a:avLst/>
            <a:gdLst/>
            <a:ahLst/>
            <a:cxnLst>
              <a:cxn ang="0">
                <a:pos x="0" y="768"/>
              </a:cxn>
              <a:cxn ang="0">
                <a:pos x="864" y="432"/>
              </a:cxn>
              <a:cxn ang="0">
                <a:pos x="1200" y="0"/>
              </a:cxn>
            </a:cxnLst>
            <a:rect l="0" t="0" r="r" b="b"/>
            <a:pathLst>
              <a:path w="1200" h="768">
                <a:moveTo>
                  <a:pt x="0" y="768"/>
                </a:moveTo>
                <a:cubicBezTo>
                  <a:pt x="332" y="664"/>
                  <a:pt x="664" y="560"/>
                  <a:pt x="864" y="432"/>
                </a:cubicBezTo>
                <a:cubicBezTo>
                  <a:pt x="1064" y="304"/>
                  <a:pt x="1132" y="152"/>
                  <a:pt x="1200" y="0"/>
                </a:cubicBezTo>
              </a:path>
            </a:pathLst>
          </a:custGeom>
          <a:noFill/>
          <a:ln w="19050" cap="flat" cmpd="sng">
            <a:solidFill>
              <a:schemeClr val="tx1"/>
            </a:solidFill>
            <a:prstDash val="solid"/>
            <a:round/>
            <a:headEnd type="none" w="med" len="med"/>
            <a:tailEnd type="triangle" w="med" len="med"/>
          </a:ln>
          <a:effectLst/>
        </p:spPr>
        <p:txBody>
          <a:bodyPr wrap="square">
            <a:spAutoFit/>
          </a:bodyPr>
          <a:lstStyle/>
          <a:p>
            <a:endParaRPr lang="en-US"/>
          </a:p>
        </p:txBody>
      </p:sp>
      <p:sp>
        <p:nvSpPr>
          <p:cNvPr id="1076240" name="Text Box 16"/>
          <p:cNvSpPr txBox="1">
            <a:spLocks noChangeArrowheads="1"/>
          </p:cNvSpPr>
          <p:nvPr/>
        </p:nvSpPr>
        <p:spPr bwMode="auto">
          <a:xfrm>
            <a:off x="8594725" y="4000500"/>
            <a:ext cx="1487908" cy="369332"/>
          </a:xfrm>
          <a:prstGeom prst="rect">
            <a:avLst/>
          </a:prstGeom>
          <a:noFill/>
          <a:ln w="9525">
            <a:noFill/>
            <a:miter lim="800000"/>
            <a:headEnd/>
            <a:tailEnd/>
          </a:ln>
          <a:effectLst/>
        </p:spPr>
        <p:txBody>
          <a:bodyPr wrap="none">
            <a:spAutoFit/>
          </a:bodyPr>
          <a:lstStyle/>
          <a:p>
            <a:pPr eaLnBrk="1" hangingPunct="1"/>
            <a:r>
              <a:rPr lang="en-US">
                <a:latin typeface="Tahoma" pitchFamily="34" charset="0"/>
              </a:rPr>
              <a:t>Lookup(K19)</a:t>
            </a:r>
          </a:p>
        </p:txBody>
      </p:sp>
      <p:sp>
        <p:nvSpPr>
          <p:cNvPr id="1076241" name="Text Box 17"/>
          <p:cNvSpPr txBox="1">
            <a:spLocks noChangeArrowheads="1"/>
          </p:cNvSpPr>
          <p:nvPr/>
        </p:nvSpPr>
        <p:spPr bwMode="auto">
          <a:xfrm>
            <a:off x="8229600" y="2698750"/>
            <a:ext cx="574196" cy="369332"/>
          </a:xfrm>
          <a:prstGeom prst="rect">
            <a:avLst/>
          </a:prstGeom>
          <a:noFill/>
          <a:ln w="9525">
            <a:noFill/>
            <a:miter lim="800000"/>
            <a:headEnd/>
            <a:tailEnd/>
          </a:ln>
          <a:effectLst/>
        </p:spPr>
        <p:txBody>
          <a:bodyPr wrap="none">
            <a:spAutoFit/>
          </a:bodyPr>
          <a:lstStyle/>
          <a:p>
            <a:pPr eaLnBrk="1" hangingPunct="1"/>
            <a:r>
              <a:rPr lang="en-US">
                <a:solidFill>
                  <a:srgbClr val="00CC00"/>
                </a:solidFill>
                <a:latin typeface="Tahoma" pitchFamily="34" charset="0"/>
              </a:rPr>
              <a:t>K19</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32</a:t>
            </a:fld>
            <a:endParaRPr lang="en-US"/>
          </a:p>
        </p:txBody>
      </p:sp>
      <p:cxnSp>
        <p:nvCxnSpPr>
          <p:cNvPr id="5" name="Straight Arrow Connector 4">
            <a:extLst>
              <a:ext uri="{FF2B5EF4-FFF2-40B4-BE49-F238E27FC236}">
                <a16:creationId xmlns:a16="http://schemas.microsoft.com/office/drawing/2014/main" id="{C630C33F-8174-483C-B26A-7DBE7FEDB755}"/>
              </a:ext>
            </a:extLst>
          </p:cNvPr>
          <p:cNvCxnSpPr>
            <a:stCxn id="1076227" idx="6"/>
          </p:cNvCxnSpPr>
          <p:nvPr/>
        </p:nvCxnSpPr>
        <p:spPr>
          <a:xfrm flipH="1" flipV="1">
            <a:off x="4495801" y="3906282"/>
            <a:ext cx="3352799" cy="2791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E29A78B4-3EFB-4E9E-9A63-E0B49E13D90D}"/>
              </a:ext>
            </a:extLst>
          </p:cNvPr>
          <p:cNvSpPr/>
          <p:nvPr/>
        </p:nvSpPr>
        <p:spPr>
          <a:xfrm>
            <a:off x="7306749" y="3094892"/>
            <a:ext cx="368936" cy="431635"/>
          </a:xfrm>
          <a:custGeom>
            <a:avLst/>
            <a:gdLst>
              <a:gd name="connsiteX0" fmla="*/ 69997 w 368936"/>
              <a:gd name="connsiteY0" fmla="*/ 0 h 431635"/>
              <a:gd name="connsiteX1" fmla="*/ 17243 w 368936"/>
              <a:gd name="connsiteY1" fmla="*/ 404446 h 431635"/>
              <a:gd name="connsiteX2" fmla="*/ 333766 w 368936"/>
              <a:gd name="connsiteY2" fmla="*/ 395654 h 431635"/>
              <a:gd name="connsiteX3" fmla="*/ 333766 w 368936"/>
              <a:gd name="connsiteY3" fmla="*/ 395654 h 431635"/>
              <a:gd name="connsiteX4" fmla="*/ 368936 w 368936"/>
              <a:gd name="connsiteY4" fmla="*/ 386862 h 43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36" h="431635">
                <a:moveTo>
                  <a:pt x="69997" y="0"/>
                </a:moveTo>
                <a:cubicBezTo>
                  <a:pt x="21639" y="169252"/>
                  <a:pt x="-26718" y="338504"/>
                  <a:pt x="17243" y="404446"/>
                </a:cubicBezTo>
                <a:cubicBezTo>
                  <a:pt x="61204" y="470388"/>
                  <a:pt x="333766" y="395654"/>
                  <a:pt x="333766" y="395654"/>
                </a:cubicBezTo>
                <a:lnTo>
                  <a:pt x="333766" y="395654"/>
                </a:lnTo>
                <a:lnTo>
                  <a:pt x="368936" y="386862"/>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533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p:txBody>
          <a:bodyPr/>
          <a:lstStyle/>
          <a:p>
            <a:r>
              <a:rPr lang="en-US"/>
              <a:t>Drill down on Chord reliability</a:t>
            </a:r>
          </a:p>
        </p:txBody>
      </p:sp>
      <p:sp>
        <p:nvSpPr>
          <p:cNvPr id="1078275" name="Rectangle 3"/>
          <p:cNvSpPr>
            <a:spLocks noGrp="1" noChangeArrowheads="1"/>
          </p:cNvSpPr>
          <p:nvPr>
            <p:ph type="body" idx="1"/>
          </p:nvPr>
        </p:nvSpPr>
        <p:spPr/>
        <p:txBody>
          <a:bodyPr/>
          <a:lstStyle/>
          <a:p>
            <a:pPr>
              <a:lnSpc>
                <a:spcPct val="90000"/>
              </a:lnSpc>
            </a:pPr>
            <a:r>
              <a:rPr lang="en-US" sz="2600"/>
              <a:t>Interested in maintaining a correct routing table (successors, predecessors, and fingers)</a:t>
            </a:r>
          </a:p>
          <a:p>
            <a:pPr>
              <a:lnSpc>
                <a:spcPct val="90000"/>
              </a:lnSpc>
            </a:pPr>
            <a:r>
              <a:rPr lang="en-US" sz="2600"/>
              <a:t>Primary invariant: correctness of successor pointers</a:t>
            </a:r>
          </a:p>
          <a:p>
            <a:pPr lvl="1">
              <a:lnSpc>
                <a:spcPct val="90000"/>
              </a:lnSpc>
            </a:pPr>
            <a:r>
              <a:rPr lang="en-US" sz="2400"/>
              <a:t>Fingers, while important for performance, do not have to be exactly correct for routing to work</a:t>
            </a:r>
          </a:p>
          <a:p>
            <a:pPr lvl="1">
              <a:lnSpc>
                <a:spcPct val="90000"/>
              </a:lnSpc>
            </a:pPr>
            <a:r>
              <a:rPr lang="en-US" sz="2400"/>
              <a:t>Algorithm is to “get closer” to the target</a:t>
            </a:r>
          </a:p>
          <a:p>
            <a:pPr lvl="1">
              <a:lnSpc>
                <a:spcPct val="90000"/>
              </a:lnSpc>
            </a:pPr>
            <a:r>
              <a:rPr lang="en-US" sz="2400"/>
              <a:t>Successor nodes always do this</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186183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ChangeArrowheads="1"/>
          </p:cNvSpPr>
          <p:nvPr>
            <p:ph type="title"/>
          </p:nvPr>
        </p:nvSpPr>
        <p:spPr/>
        <p:txBody>
          <a:bodyPr/>
          <a:lstStyle/>
          <a:p>
            <a:r>
              <a:rPr lang="en-US"/>
              <a:t>Maintaining successor pointers</a:t>
            </a:r>
          </a:p>
        </p:txBody>
      </p:sp>
      <p:sp>
        <p:nvSpPr>
          <p:cNvPr id="1079299" name="Rectangle 3"/>
          <p:cNvSpPr>
            <a:spLocks noGrp="1" noChangeArrowheads="1"/>
          </p:cNvSpPr>
          <p:nvPr>
            <p:ph type="body" idx="1"/>
          </p:nvPr>
        </p:nvSpPr>
        <p:spPr/>
        <p:txBody>
          <a:bodyPr/>
          <a:lstStyle/>
          <a:p>
            <a:r>
              <a:rPr lang="en-US"/>
              <a:t>Periodically run “stabilize” algorithm</a:t>
            </a:r>
          </a:p>
          <a:p>
            <a:pPr lvl="1"/>
            <a:r>
              <a:rPr lang="en-US"/>
              <a:t>Finds successor’s predecessor</a:t>
            </a:r>
          </a:p>
          <a:p>
            <a:pPr lvl="1"/>
            <a:r>
              <a:rPr lang="en-US"/>
              <a:t>Repair if this isn’t self</a:t>
            </a:r>
          </a:p>
          <a:p>
            <a:r>
              <a:rPr lang="en-US"/>
              <a:t>This algorithm is also run at join</a:t>
            </a:r>
          </a:p>
          <a:p>
            <a:r>
              <a:rPr lang="en-US"/>
              <a:t>Eventually routing will repair itself</a:t>
            </a:r>
          </a:p>
          <a:p>
            <a:r>
              <a:rPr lang="en-US"/>
              <a:t>Fix_finger also periodically run</a:t>
            </a:r>
          </a:p>
          <a:p>
            <a:pPr lvl="1"/>
            <a:r>
              <a:rPr lang="en-US"/>
              <a:t>For randomly selected finger</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86041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normAutofit/>
          </a:bodyPr>
          <a:lstStyle/>
          <a:p>
            <a:r>
              <a:rPr lang="en-US"/>
              <a:t>Initial:  25 wants to join correct ring (between 20 and 30)</a:t>
            </a:r>
          </a:p>
        </p:txBody>
      </p:sp>
      <p:sp>
        <p:nvSpPr>
          <p:cNvPr id="1080323" name="Oval 3"/>
          <p:cNvSpPr>
            <a:spLocks noChangeArrowheads="1"/>
          </p:cNvSpPr>
          <p:nvPr/>
        </p:nvSpPr>
        <p:spPr bwMode="auto">
          <a:xfrm>
            <a:off x="2427288" y="2436813"/>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20</a:t>
            </a:r>
          </a:p>
        </p:txBody>
      </p:sp>
      <p:sp>
        <p:nvSpPr>
          <p:cNvPr id="1080324" name="Oval 4"/>
          <p:cNvSpPr>
            <a:spLocks noChangeArrowheads="1"/>
          </p:cNvSpPr>
          <p:nvPr/>
        </p:nvSpPr>
        <p:spPr bwMode="auto">
          <a:xfrm>
            <a:off x="2427288" y="3960813"/>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30</a:t>
            </a:r>
          </a:p>
        </p:txBody>
      </p:sp>
      <p:cxnSp>
        <p:nvCxnSpPr>
          <p:cNvPr id="1080325" name="AutoShape 5"/>
          <p:cNvCxnSpPr>
            <a:cxnSpLocks noChangeShapeType="1"/>
            <a:stCxn id="1080323" idx="5"/>
            <a:endCxn id="1080324" idx="7"/>
          </p:cNvCxnSpPr>
          <p:nvPr/>
        </p:nvCxnSpPr>
        <p:spPr bwMode="auto">
          <a:xfrm>
            <a:off x="2795588" y="2792413"/>
            <a:ext cx="0" cy="1230312"/>
          </a:xfrm>
          <a:prstGeom prst="straightConnector1">
            <a:avLst/>
          </a:prstGeom>
          <a:noFill/>
          <a:ln w="9525">
            <a:solidFill>
              <a:schemeClr val="tx1"/>
            </a:solidFill>
            <a:round/>
            <a:headEnd/>
            <a:tailEnd type="triangle" w="med" len="med"/>
          </a:ln>
          <a:effectLst/>
        </p:spPr>
      </p:cxnSp>
      <p:cxnSp>
        <p:nvCxnSpPr>
          <p:cNvPr id="1080326" name="AutoShape 6"/>
          <p:cNvCxnSpPr>
            <a:cxnSpLocks noChangeShapeType="1"/>
            <a:stCxn id="1080324" idx="1"/>
            <a:endCxn id="1080323" idx="3"/>
          </p:cNvCxnSpPr>
          <p:nvPr/>
        </p:nvCxnSpPr>
        <p:spPr bwMode="auto">
          <a:xfrm flipV="1">
            <a:off x="2490788" y="2792413"/>
            <a:ext cx="0" cy="1230312"/>
          </a:xfrm>
          <a:prstGeom prst="straightConnector1">
            <a:avLst/>
          </a:prstGeom>
          <a:noFill/>
          <a:ln w="9525">
            <a:solidFill>
              <a:schemeClr val="tx1"/>
            </a:solidFill>
            <a:prstDash val="dash"/>
            <a:round/>
            <a:headEnd/>
            <a:tailEnd type="triangle" w="med" len="med"/>
          </a:ln>
          <a:effectLst/>
        </p:spPr>
      </p:cxnSp>
      <p:sp>
        <p:nvSpPr>
          <p:cNvPr id="1080327" name="Oval 7"/>
          <p:cNvSpPr>
            <a:spLocks noChangeArrowheads="1"/>
          </p:cNvSpPr>
          <p:nvPr/>
        </p:nvSpPr>
        <p:spPr bwMode="auto">
          <a:xfrm>
            <a:off x="3248025" y="3067051"/>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25</a:t>
            </a:r>
          </a:p>
        </p:txBody>
      </p:sp>
      <p:sp>
        <p:nvSpPr>
          <p:cNvPr id="1080328" name="Oval 8"/>
          <p:cNvSpPr>
            <a:spLocks noChangeArrowheads="1"/>
          </p:cNvSpPr>
          <p:nvPr/>
        </p:nvSpPr>
        <p:spPr bwMode="auto">
          <a:xfrm>
            <a:off x="5216525" y="2436813"/>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20</a:t>
            </a:r>
          </a:p>
        </p:txBody>
      </p:sp>
      <p:sp>
        <p:nvSpPr>
          <p:cNvPr id="1080329" name="Oval 9"/>
          <p:cNvSpPr>
            <a:spLocks noChangeArrowheads="1"/>
          </p:cNvSpPr>
          <p:nvPr/>
        </p:nvSpPr>
        <p:spPr bwMode="auto">
          <a:xfrm>
            <a:off x="5216525" y="3960813"/>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30</a:t>
            </a:r>
          </a:p>
        </p:txBody>
      </p:sp>
      <p:cxnSp>
        <p:nvCxnSpPr>
          <p:cNvPr id="1080330" name="AutoShape 10"/>
          <p:cNvCxnSpPr>
            <a:cxnSpLocks noChangeShapeType="1"/>
            <a:stCxn id="1080328" idx="5"/>
            <a:endCxn id="1080329" idx="7"/>
          </p:cNvCxnSpPr>
          <p:nvPr/>
        </p:nvCxnSpPr>
        <p:spPr bwMode="auto">
          <a:xfrm>
            <a:off x="5584825" y="2792413"/>
            <a:ext cx="0" cy="1230312"/>
          </a:xfrm>
          <a:prstGeom prst="straightConnector1">
            <a:avLst/>
          </a:prstGeom>
          <a:noFill/>
          <a:ln w="9525">
            <a:solidFill>
              <a:schemeClr val="tx1"/>
            </a:solidFill>
            <a:round/>
            <a:headEnd/>
            <a:tailEnd type="triangle" w="med" len="med"/>
          </a:ln>
          <a:effectLst/>
        </p:spPr>
      </p:cxnSp>
      <p:cxnSp>
        <p:nvCxnSpPr>
          <p:cNvPr id="1080331" name="AutoShape 11"/>
          <p:cNvCxnSpPr>
            <a:cxnSpLocks noChangeShapeType="1"/>
            <a:stCxn id="1080329" idx="7"/>
            <a:endCxn id="1080332" idx="1"/>
          </p:cNvCxnSpPr>
          <p:nvPr/>
        </p:nvCxnSpPr>
        <p:spPr bwMode="auto">
          <a:xfrm>
            <a:off x="5584826" y="4022725"/>
            <a:ext cx="900113" cy="0"/>
          </a:xfrm>
          <a:prstGeom prst="straightConnector1">
            <a:avLst/>
          </a:prstGeom>
          <a:noFill/>
          <a:ln w="9525">
            <a:solidFill>
              <a:schemeClr val="tx1"/>
            </a:solidFill>
            <a:prstDash val="dash"/>
            <a:round/>
            <a:headEnd/>
            <a:tailEnd type="triangle" w="med" len="med"/>
          </a:ln>
          <a:effectLst/>
        </p:spPr>
      </p:cxnSp>
      <p:sp>
        <p:nvSpPr>
          <p:cNvPr id="1080332" name="Oval 12"/>
          <p:cNvSpPr>
            <a:spLocks noChangeArrowheads="1"/>
          </p:cNvSpPr>
          <p:nvPr/>
        </p:nvSpPr>
        <p:spPr bwMode="auto">
          <a:xfrm>
            <a:off x="6421438" y="3960813"/>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25</a:t>
            </a:r>
          </a:p>
        </p:txBody>
      </p:sp>
      <p:cxnSp>
        <p:nvCxnSpPr>
          <p:cNvPr id="1080333" name="AutoShape 13"/>
          <p:cNvCxnSpPr>
            <a:cxnSpLocks noChangeShapeType="1"/>
            <a:stCxn id="1080332" idx="3"/>
            <a:endCxn id="1080329" idx="5"/>
          </p:cNvCxnSpPr>
          <p:nvPr/>
        </p:nvCxnSpPr>
        <p:spPr bwMode="auto">
          <a:xfrm flipH="1">
            <a:off x="5584826" y="4316413"/>
            <a:ext cx="900113" cy="0"/>
          </a:xfrm>
          <a:prstGeom prst="straightConnector1">
            <a:avLst/>
          </a:prstGeom>
          <a:noFill/>
          <a:ln w="9525">
            <a:solidFill>
              <a:schemeClr val="tx1"/>
            </a:solidFill>
            <a:round/>
            <a:headEnd/>
            <a:tailEnd type="triangle" w="med" len="med"/>
          </a:ln>
          <a:effectLst/>
        </p:spPr>
      </p:cxnSp>
      <p:sp>
        <p:nvSpPr>
          <p:cNvPr id="1080334" name="Oval 14"/>
          <p:cNvSpPr>
            <a:spLocks noChangeArrowheads="1"/>
          </p:cNvSpPr>
          <p:nvPr/>
        </p:nvSpPr>
        <p:spPr bwMode="auto">
          <a:xfrm>
            <a:off x="9047163" y="2320926"/>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20</a:t>
            </a:r>
          </a:p>
        </p:txBody>
      </p:sp>
      <p:sp>
        <p:nvSpPr>
          <p:cNvPr id="1080335" name="Oval 15"/>
          <p:cNvSpPr>
            <a:spLocks noChangeArrowheads="1"/>
          </p:cNvSpPr>
          <p:nvPr/>
        </p:nvSpPr>
        <p:spPr bwMode="auto">
          <a:xfrm>
            <a:off x="9047163" y="4584701"/>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30</a:t>
            </a:r>
          </a:p>
        </p:txBody>
      </p:sp>
      <p:cxnSp>
        <p:nvCxnSpPr>
          <p:cNvPr id="1080336" name="AutoShape 16"/>
          <p:cNvCxnSpPr>
            <a:cxnSpLocks noChangeShapeType="1"/>
            <a:stCxn id="1080334" idx="5"/>
            <a:endCxn id="1080338" idx="7"/>
          </p:cNvCxnSpPr>
          <p:nvPr/>
        </p:nvCxnSpPr>
        <p:spPr bwMode="auto">
          <a:xfrm>
            <a:off x="9415463" y="2676525"/>
            <a:ext cx="0" cy="812800"/>
          </a:xfrm>
          <a:prstGeom prst="straightConnector1">
            <a:avLst/>
          </a:prstGeom>
          <a:noFill/>
          <a:ln w="9525">
            <a:solidFill>
              <a:schemeClr val="tx1"/>
            </a:solidFill>
            <a:round/>
            <a:headEnd/>
            <a:tailEnd type="triangle" w="med" len="med"/>
          </a:ln>
          <a:effectLst/>
        </p:spPr>
      </p:cxnSp>
      <p:cxnSp>
        <p:nvCxnSpPr>
          <p:cNvPr id="1080337" name="AutoShape 17"/>
          <p:cNvCxnSpPr>
            <a:cxnSpLocks noChangeShapeType="1"/>
            <a:stCxn id="1080335" idx="1"/>
            <a:endCxn id="1080338" idx="3"/>
          </p:cNvCxnSpPr>
          <p:nvPr/>
        </p:nvCxnSpPr>
        <p:spPr bwMode="auto">
          <a:xfrm flipV="1">
            <a:off x="9110663" y="3783013"/>
            <a:ext cx="0" cy="863600"/>
          </a:xfrm>
          <a:prstGeom prst="straightConnector1">
            <a:avLst/>
          </a:prstGeom>
          <a:noFill/>
          <a:ln w="9525">
            <a:solidFill>
              <a:schemeClr val="tx1"/>
            </a:solidFill>
            <a:prstDash val="dash"/>
            <a:round/>
            <a:headEnd/>
            <a:tailEnd type="triangle" w="med" len="med"/>
          </a:ln>
          <a:effectLst/>
        </p:spPr>
      </p:cxnSp>
      <p:sp>
        <p:nvSpPr>
          <p:cNvPr id="1080338" name="Oval 18"/>
          <p:cNvSpPr>
            <a:spLocks noChangeArrowheads="1"/>
          </p:cNvSpPr>
          <p:nvPr/>
        </p:nvSpPr>
        <p:spPr bwMode="auto">
          <a:xfrm>
            <a:off x="9047163" y="3427413"/>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25</a:t>
            </a:r>
          </a:p>
        </p:txBody>
      </p:sp>
      <p:cxnSp>
        <p:nvCxnSpPr>
          <p:cNvPr id="1080339" name="AutoShape 19"/>
          <p:cNvCxnSpPr>
            <a:cxnSpLocks noChangeShapeType="1"/>
            <a:stCxn id="1080338" idx="5"/>
            <a:endCxn id="1080335" idx="7"/>
          </p:cNvCxnSpPr>
          <p:nvPr/>
        </p:nvCxnSpPr>
        <p:spPr bwMode="auto">
          <a:xfrm>
            <a:off x="9415463" y="3783013"/>
            <a:ext cx="0" cy="863600"/>
          </a:xfrm>
          <a:prstGeom prst="straightConnector1">
            <a:avLst/>
          </a:prstGeom>
          <a:noFill/>
          <a:ln w="9525">
            <a:solidFill>
              <a:schemeClr val="tx1"/>
            </a:solidFill>
            <a:round/>
            <a:headEnd/>
            <a:tailEnd type="triangle" w="med" len="med"/>
          </a:ln>
          <a:effectLst/>
        </p:spPr>
      </p:cxnSp>
      <p:cxnSp>
        <p:nvCxnSpPr>
          <p:cNvPr id="1080340" name="AutoShape 20"/>
          <p:cNvCxnSpPr>
            <a:cxnSpLocks noChangeShapeType="1"/>
            <a:stCxn id="1080338" idx="1"/>
            <a:endCxn id="1080334" idx="3"/>
          </p:cNvCxnSpPr>
          <p:nvPr/>
        </p:nvCxnSpPr>
        <p:spPr bwMode="auto">
          <a:xfrm flipV="1">
            <a:off x="9110663" y="2676525"/>
            <a:ext cx="0" cy="812800"/>
          </a:xfrm>
          <a:prstGeom prst="straightConnector1">
            <a:avLst/>
          </a:prstGeom>
          <a:noFill/>
          <a:ln w="9525">
            <a:solidFill>
              <a:schemeClr val="tx1"/>
            </a:solidFill>
            <a:prstDash val="dash"/>
            <a:round/>
            <a:headEnd/>
            <a:tailEnd type="triangle" w="med" len="med"/>
          </a:ln>
          <a:effectLst/>
        </p:spPr>
      </p:cxnSp>
      <p:sp>
        <p:nvSpPr>
          <p:cNvPr id="1080341" name="AutoShape 21"/>
          <p:cNvSpPr>
            <a:spLocks noChangeArrowheads="1"/>
          </p:cNvSpPr>
          <p:nvPr/>
        </p:nvSpPr>
        <p:spPr bwMode="auto">
          <a:xfrm>
            <a:off x="4097339" y="3067051"/>
            <a:ext cx="534987" cy="955675"/>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080342" name="AutoShape 22"/>
          <p:cNvSpPr>
            <a:spLocks noChangeArrowheads="1"/>
          </p:cNvSpPr>
          <p:nvPr/>
        </p:nvSpPr>
        <p:spPr bwMode="auto">
          <a:xfrm>
            <a:off x="7450139" y="2889251"/>
            <a:ext cx="534987" cy="955675"/>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080343" name="Text Box 23"/>
          <p:cNvSpPr txBox="1">
            <a:spLocks noChangeArrowheads="1"/>
          </p:cNvSpPr>
          <p:nvPr/>
        </p:nvSpPr>
        <p:spPr bwMode="auto">
          <a:xfrm>
            <a:off x="3630613" y="4646613"/>
            <a:ext cx="2570162" cy="923330"/>
          </a:xfrm>
          <a:prstGeom prst="rect">
            <a:avLst/>
          </a:prstGeom>
          <a:noFill/>
          <a:ln w="9525">
            <a:noFill/>
            <a:miter lim="800000"/>
            <a:headEnd/>
            <a:tailEnd/>
          </a:ln>
          <a:effectLst/>
        </p:spPr>
        <p:txBody>
          <a:bodyPr>
            <a:spAutoFit/>
          </a:bodyPr>
          <a:lstStyle/>
          <a:p>
            <a:r>
              <a:rPr lang="en-US">
                <a:solidFill>
                  <a:schemeClr val="tx2"/>
                </a:solidFill>
              </a:rPr>
              <a:t>25 finds successor, and tells successor (30) of itself</a:t>
            </a:r>
          </a:p>
        </p:txBody>
      </p:sp>
      <p:sp>
        <p:nvSpPr>
          <p:cNvPr id="1080344" name="Text Box 24"/>
          <p:cNvSpPr txBox="1">
            <a:spLocks noChangeArrowheads="1"/>
          </p:cNvSpPr>
          <p:nvPr/>
        </p:nvSpPr>
        <p:spPr bwMode="auto">
          <a:xfrm>
            <a:off x="6680200" y="5002214"/>
            <a:ext cx="3145798" cy="1200329"/>
          </a:xfrm>
          <a:prstGeom prst="rect">
            <a:avLst/>
          </a:prstGeom>
          <a:noFill/>
          <a:ln w="9525">
            <a:noFill/>
            <a:miter lim="800000"/>
            <a:headEnd/>
            <a:tailEnd/>
          </a:ln>
          <a:effectLst/>
        </p:spPr>
        <p:txBody>
          <a:bodyPr wrap="none">
            <a:spAutoFit/>
          </a:bodyPr>
          <a:lstStyle/>
          <a:p>
            <a:r>
              <a:rPr lang="en-US">
                <a:solidFill>
                  <a:schemeClr val="tx2"/>
                </a:solidFill>
              </a:rPr>
              <a:t>20 runs “stabilize”:</a:t>
            </a:r>
          </a:p>
          <a:p>
            <a:r>
              <a:rPr lang="en-US">
                <a:solidFill>
                  <a:schemeClr val="tx2"/>
                </a:solidFill>
              </a:rPr>
              <a:t>20 asks 30 for 30’s predecessor</a:t>
            </a:r>
          </a:p>
          <a:p>
            <a:r>
              <a:rPr lang="en-US">
                <a:solidFill>
                  <a:schemeClr val="tx2"/>
                </a:solidFill>
              </a:rPr>
              <a:t>30 returns 25</a:t>
            </a:r>
          </a:p>
          <a:p>
            <a:r>
              <a:rPr lang="en-US">
                <a:solidFill>
                  <a:schemeClr val="tx2"/>
                </a:solidFill>
              </a:rPr>
              <a:t>20 tells 25 of itself</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82331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p:txBody>
          <a:bodyPr>
            <a:normAutofit/>
          </a:bodyPr>
          <a:lstStyle/>
          <a:p>
            <a:r>
              <a:rPr lang="en-US"/>
              <a:t>This time, 28 joins before 20 runs “stabilize”</a:t>
            </a:r>
          </a:p>
        </p:txBody>
      </p:sp>
      <p:sp>
        <p:nvSpPr>
          <p:cNvPr id="1081347" name="Oval 3"/>
          <p:cNvSpPr>
            <a:spLocks noChangeArrowheads="1"/>
          </p:cNvSpPr>
          <p:nvPr/>
        </p:nvSpPr>
        <p:spPr bwMode="auto">
          <a:xfrm>
            <a:off x="1843088" y="2371726"/>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20</a:t>
            </a:r>
          </a:p>
        </p:txBody>
      </p:sp>
      <p:sp>
        <p:nvSpPr>
          <p:cNvPr id="1081348" name="Oval 4"/>
          <p:cNvSpPr>
            <a:spLocks noChangeArrowheads="1"/>
          </p:cNvSpPr>
          <p:nvPr/>
        </p:nvSpPr>
        <p:spPr bwMode="auto">
          <a:xfrm>
            <a:off x="1843088" y="3895726"/>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30</a:t>
            </a:r>
          </a:p>
        </p:txBody>
      </p:sp>
      <p:cxnSp>
        <p:nvCxnSpPr>
          <p:cNvPr id="1081349" name="AutoShape 5"/>
          <p:cNvCxnSpPr>
            <a:cxnSpLocks noChangeShapeType="1"/>
            <a:stCxn id="1081347" idx="5"/>
            <a:endCxn id="1081348" idx="7"/>
          </p:cNvCxnSpPr>
          <p:nvPr/>
        </p:nvCxnSpPr>
        <p:spPr bwMode="auto">
          <a:xfrm>
            <a:off x="2211388" y="2727326"/>
            <a:ext cx="0" cy="1230313"/>
          </a:xfrm>
          <a:prstGeom prst="straightConnector1">
            <a:avLst/>
          </a:prstGeom>
          <a:noFill/>
          <a:ln w="9525">
            <a:solidFill>
              <a:schemeClr val="tx1"/>
            </a:solidFill>
            <a:round/>
            <a:headEnd/>
            <a:tailEnd type="triangle" w="med" len="med"/>
          </a:ln>
          <a:effectLst/>
        </p:spPr>
      </p:cxnSp>
      <p:cxnSp>
        <p:nvCxnSpPr>
          <p:cNvPr id="1081350" name="AutoShape 6"/>
          <p:cNvCxnSpPr>
            <a:cxnSpLocks noChangeShapeType="1"/>
            <a:stCxn id="1081348" idx="7"/>
            <a:endCxn id="1081351" idx="1"/>
          </p:cNvCxnSpPr>
          <p:nvPr/>
        </p:nvCxnSpPr>
        <p:spPr bwMode="auto">
          <a:xfrm>
            <a:off x="2211388" y="3957638"/>
            <a:ext cx="900112" cy="0"/>
          </a:xfrm>
          <a:prstGeom prst="straightConnector1">
            <a:avLst/>
          </a:prstGeom>
          <a:noFill/>
          <a:ln w="9525">
            <a:solidFill>
              <a:schemeClr val="tx1"/>
            </a:solidFill>
            <a:prstDash val="dash"/>
            <a:round/>
            <a:headEnd/>
            <a:tailEnd type="triangle" w="med" len="med"/>
          </a:ln>
          <a:effectLst/>
        </p:spPr>
      </p:cxnSp>
      <p:sp>
        <p:nvSpPr>
          <p:cNvPr id="1081351" name="Oval 7"/>
          <p:cNvSpPr>
            <a:spLocks noChangeArrowheads="1"/>
          </p:cNvSpPr>
          <p:nvPr/>
        </p:nvSpPr>
        <p:spPr bwMode="auto">
          <a:xfrm>
            <a:off x="3048000" y="3895726"/>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25</a:t>
            </a:r>
          </a:p>
        </p:txBody>
      </p:sp>
      <p:cxnSp>
        <p:nvCxnSpPr>
          <p:cNvPr id="1081352" name="AutoShape 8"/>
          <p:cNvCxnSpPr>
            <a:cxnSpLocks noChangeShapeType="1"/>
            <a:stCxn id="1081351" idx="3"/>
            <a:endCxn id="1081348" idx="5"/>
          </p:cNvCxnSpPr>
          <p:nvPr/>
        </p:nvCxnSpPr>
        <p:spPr bwMode="auto">
          <a:xfrm flipH="1">
            <a:off x="2211388" y="4251325"/>
            <a:ext cx="900112" cy="0"/>
          </a:xfrm>
          <a:prstGeom prst="straightConnector1">
            <a:avLst/>
          </a:prstGeom>
          <a:noFill/>
          <a:ln w="9525">
            <a:solidFill>
              <a:schemeClr val="tx1"/>
            </a:solidFill>
            <a:round/>
            <a:headEnd/>
            <a:tailEnd type="triangle" w="med" len="med"/>
          </a:ln>
          <a:effectLst/>
        </p:spPr>
      </p:cxnSp>
      <p:sp>
        <p:nvSpPr>
          <p:cNvPr id="1081353" name="Oval 9"/>
          <p:cNvSpPr>
            <a:spLocks noChangeArrowheads="1"/>
          </p:cNvSpPr>
          <p:nvPr/>
        </p:nvSpPr>
        <p:spPr bwMode="auto">
          <a:xfrm>
            <a:off x="3048000" y="2935288"/>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28</a:t>
            </a:r>
          </a:p>
        </p:txBody>
      </p:sp>
      <p:sp>
        <p:nvSpPr>
          <p:cNvPr id="1081354" name="AutoShape 10"/>
          <p:cNvSpPr>
            <a:spLocks noChangeArrowheads="1"/>
          </p:cNvSpPr>
          <p:nvPr/>
        </p:nvSpPr>
        <p:spPr bwMode="auto">
          <a:xfrm>
            <a:off x="4097339" y="3067051"/>
            <a:ext cx="534987" cy="955675"/>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081355" name="Oval 11"/>
          <p:cNvSpPr>
            <a:spLocks noChangeArrowheads="1"/>
          </p:cNvSpPr>
          <p:nvPr/>
        </p:nvSpPr>
        <p:spPr bwMode="auto">
          <a:xfrm>
            <a:off x="5064125" y="2517776"/>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20</a:t>
            </a:r>
          </a:p>
        </p:txBody>
      </p:sp>
      <p:sp>
        <p:nvSpPr>
          <p:cNvPr id="1081356" name="Oval 12"/>
          <p:cNvSpPr>
            <a:spLocks noChangeArrowheads="1"/>
          </p:cNvSpPr>
          <p:nvPr/>
        </p:nvSpPr>
        <p:spPr bwMode="auto">
          <a:xfrm>
            <a:off x="5064125" y="4041776"/>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30</a:t>
            </a:r>
          </a:p>
        </p:txBody>
      </p:sp>
      <p:cxnSp>
        <p:nvCxnSpPr>
          <p:cNvPr id="1081357" name="AutoShape 13"/>
          <p:cNvCxnSpPr>
            <a:cxnSpLocks noChangeShapeType="1"/>
            <a:stCxn id="1081355" idx="5"/>
            <a:endCxn id="1081356" idx="7"/>
          </p:cNvCxnSpPr>
          <p:nvPr/>
        </p:nvCxnSpPr>
        <p:spPr bwMode="auto">
          <a:xfrm>
            <a:off x="5432425" y="2873376"/>
            <a:ext cx="0" cy="1230313"/>
          </a:xfrm>
          <a:prstGeom prst="straightConnector1">
            <a:avLst/>
          </a:prstGeom>
          <a:noFill/>
          <a:ln w="9525">
            <a:solidFill>
              <a:schemeClr val="tx1"/>
            </a:solidFill>
            <a:round/>
            <a:headEnd/>
            <a:tailEnd type="triangle" w="med" len="med"/>
          </a:ln>
          <a:effectLst/>
        </p:spPr>
      </p:cxnSp>
      <p:cxnSp>
        <p:nvCxnSpPr>
          <p:cNvPr id="1081358" name="AutoShape 14"/>
          <p:cNvCxnSpPr>
            <a:cxnSpLocks noChangeShapeType="1"/>
            <a:stCxn id="1081356" idx="7"/>
            <a:endCxn id="1081361" idx="1"/>
          </p:cNvCxnSpPr>
          <p:nvPr/>
        </p:nvCxnSpPr>
        <p:spPr bwMode="auto">
          <a:xfrm>
            <a:off x="5432426" y="4103688"/>
            <a:ext cx="963613" cy="0"/>
          </a:xfrm>
          <a:prstGeom prst="straightConnector1">
            <a:avLst/>
          </a:prstGeom>
          <a:noFill/>
          <a:ln w="9525">
            <a:solidFill>
              <a:schemeClr val="tx1"/>
            </a:solidFill>
            <a:prstDash val="dash"/>
            <a:round/>
            <a:headEnd/>
            <a:tailEnd type="triangle" w="med" len="med"/>
          </a:ln>
          <a:effectLst/>
        </p:spPr>
      </p:cxnSp>
      <p:sp>
        <p:nvSpPr>
          <p:cNvPr id="1081359" name="Oval 15"/>
          <p:cNvSpPr>
            <a:spLocks noChangeArrowheads="1"/>
          </p:cNvSpPr>
          <p:nvPr/>
        </p:nvSpPr>
        <p:spPr bwMode="auto">
          <a:xfrm>
            <a:off x="6269038" y="3143251"/>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25</a:t>
            </a:r>
          </a:p>
        </p:txBody>
      </p:sp>
      <p:cxnSp>
        <p:nvCxnSpPr>
          <p:cNvPr id="1081360" name="AutoShape 16"/>
          <p:cNvCxnSpPr>
            <a:cxnSpLocks noChangeShapeType="1"/>
            <a:stCxn id="1081361" idx="3"/>
            <a:endCxn id="1081356" idx="5"/>
          </p:cNvCxnSpPr>
          <p:nvPr/>
        </p:nvCxnSpPr>
        <p:spPr bwMode="auto">
          <a:xfrm flipH="1">
            <a:off x="5432426" y="4397375"/>
            <a:ext cx="963613" cy="0"/>
          </a:xfrm>
          <a:prstGeom prst="straightConnector1">
            <a:avLst/>
          </a:prstGeom>
          <a:noFill/>
          <a:ln w="9525">
            <a:solidFill>
              <a:schemeClr val="tx1"/>
            </a:solidFill>
            <a:round/>
            <a:headEnd/>
            <a:tailEnd type="triangle" w="med" len="med"/>
          </a:ln>
          <a:effectLst/>
        </p:spPr>
      </p:cxnSp>
      <p:sp>
        <p:nvSpPr>
          <p:cNvPr id="1081361" name="Oval 17"/>
          <p:cNvSpPr>
            <a:spLocks noChangeArrowheads="1"/>
          </p:cNvSpPr>
          <p:nvPr/>
        </p:nvSpPr>
        <p:spPr bwMode="auto">
          <a:xfrm>
            <a:off x="6332538" y="4041776"/>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28</a:t>
            </a:r>
          </a:p>
        </p:txBody>
      </p:sp>
      <p:cxnSp>
        <p:nvCxnSpPr>
          <p:cNvPr id="1081362" name="AutoShape 18"/>
          <p:cNvCxnSpPr>
            <a:cxnSpLocks noChangeShapeType="1"/>
            <a:stCxn id="1081359" idx="4"/>
            <a:endCxn id="1081356" idx="7"/>
          </p:cNvCxnSpPr>
          <p:nvPr/>
        </p:nvCxnSpPr>
        <p:spPr bwMode="auto">
          <a:xfrm flipH="1">
            <a:off x="5432426" y="3560764"/>
            <a:ext cx="1052513" cy="542925"/>
          </a:xfrm>
          <a:prstGeom prst="straightConnector1">
            <a:avLst/>
          </a:prstGeom>
          <a:noFill/>
          <a:ln w="9525">
            <a:solidFill>
              <a:schemeClr val="tx1"/>
            </a:solidFill>
            <a:round/>
            <a:headEnd/>
            <a:tailEnd type="triangle" w="med" len="med"/>
          </a:ln>
          <a:effectLst/>
        </p:spPr>
      </p:cxnSp>
      <p:sp>
        <p:nvSpPr>
          <p:cNvPr id="1081363" name="Text Box 19"/>
          <p:cNvSpPr txBox="1">
            <a:spLocks noChangeArrowheads="1"/>
          </p:cNvSpPr>
          <p:nvPr/>
        </p:nvSpPr>
        <p:spPr bwMode="auto">
          <a:xfrm>
            <a:off x="3479801" y="4829175"/>
            <a:ext cx="2570163" cy="923330"/>
          </a:xfrm>
          <a:prstGeom prst="rect">
            <a:avLst/>
          </a:prstGeom>
          <a:noFill/>
          <a:ln w="9525">
            <a:noFill/>
            <a:miter lim="800000"/>
            <a:headEnd/>
            <a:tailEnd/>
          </a:ln>
          <a:effectLst/>
        </p:spPr>
        <p:txBody>
          <a:bodyPr>
            <a:spAutoFit/>
          </a:bodyPr>
          <a:lstStyle/>
          <a:p>
            <a:r>
              <a:rPr lang="en-US">
                <a:solidFill>
                  <a:schemeClr val="tx2"/>
                </a:solidFill>
              </a:rPr>
              <a:t>28 finds successor, and tells successor (30) of itself</a:t>
            </a:r>
          </a:p>
        </p:txBody>
      </p:sp>
      <p:sp>
        <p:nvSpPr>
          <p:cNvPr id="1081364" name="Oval 20"/>
          <p:cNvSpPr>
            <a:spLocks noChangeArrowheads="1"/>
          </p:cNvSpPr>
          <p:nvPr/>
        </p:nvSpPr>
        <p:spPr bwMode="auto">
          <a:xfrm>
            <a:off x="8380413" y="2209801"/>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20</a:t>
            </a:r>
          </a:p>
        </p:txBody>
      </p:sp>
      <p:sp>
        <p:nvSpPr>
          <p:cNvPr id="1081365" name="Oval 21"/>
          <p:cNvSpPr>
            <a:spLocks noChangeArrowheads="1"/>
          </p:cNvSpPr>
          <p:nvPr/>
        </p:nvSpPr>
        <p:spPr bwMode="auto">
          <a:xfrm>
            <a:off x="8380413" y="4473576"/>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30</a:t>
            </a:r>
          </a:p>
        </p:txBody>
      </p:sp>
      <p:cxnSp>
        <p:nvCxnSpPr>
          <p:cNvPr id="1081366" name="AutoShape 22"/>
          <p:cNvCxnSpPr>
            <a:cxnSpLocks noChangeShapeType="1"/>
            <a:stCxn id="1081364" idx="5"/>
            <a:endCxn id="1081368" idx="7"/>
          </p:cNvCxnSpPr>
          <p:nvPr/>
        </p:nvCxnSpPr>
        <p:spPr bwMode="auto">
          <a:xfrm>
            <a:off x="8748713" y="2565400"/>
            <a:ext cx="0" cy="812800"/>
          </a:xfrm>
          <a:prstGeom prst="straightConnector1">
            <a:avLst/>
          </a:prstGeom>
          <a:noFill/>
          <a:ln w="9525">
            <a:solidFill>
              <a:schemeClr val="tx1"/>
            </a:solidFill>
            <a:round/>
            <a:headEnd/>
            <a:tailEnd type="triangle" w="med" len="med"/>
          </a:ln>
          <a:effectLst/>
        </p:spPr>
      </p:cxnSp>
      <p:cxnSp>
        <p:nvCxnSpPr>
          <p:cNvPr id="1081367" name="AutoShape 23"/>
          <p:cNvCxnSpPr>
            <a:cxnSpLocks noChangeShapeType="1"/>
            <a:stCxn id="1081365" idx="1"/>
            <a:endCxn id="1081368" idx="3"/>
          </p:cNvCxnSpPr>
          <p:nvPr/>
        </p:nvCxnSpPr>
        <p:spPr bwMode="auto">
          <a:xfrm flipV="1">
            <a:off x="8443913" y="3671888"/>
            <a:ext cx="0" cy="863600"/>
          </a:xfrm>
          <a:prstGeom prst="straightConnector1">
            <a:avLst/>
          </a:prstGeom>
          <a:noFill/>
          <a:ln w="9525">
            <a:solidFill>
              <a:schemeClr val="tx1"/>
            </a:solidFill>
            <a:prstDash val="dash"/>
            <a:round/>
            <a:headEnd/>
            <a:tailEnd type="triangle" w="med" len="med"/>
          </a:ln>
          <a:effectLst/>
        </p:spPr>
      </p:cxnSp>
      <p:sp>
        <p:nvSpPr>
          <p:cNvPr id="1081368" name="Oval 24"/>
          <p:cNvSpPr>
            <a:spLocks noChangeArrowheads="1"/>
          </p:cNvSpPr>
          <p:nvPr/>
        </p:nvSpPr>
        <p:spPr bwMode="auto">
          <a:xfrm>
            <a:off x="8380413" y="3316288"/>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28</a:t>
            </a:r>
          </a:p>
        </p:txBody>
      </p:sp>
      <p:cxnSp>
        <p:nvCxnSpPr>
          <p:cNvPr id="1081369" name="AutoShape 25"/>
          <p:cNvCxnSpPr>
            <a:cxnSpLocks noChangeShapeType="1"/>
            <a:stCxn id="1081368" idx="5"/>
            <a:endCxn id="1081365" idx="7"/>
          </p:cNvCxnSpPr>
          <p:nvPr/>
        </p:nvCxnSpPr>
        <p:spPr bwMode="auto">
          <a:xfrm>
            <a:off x="8748713" y="3671888"/>
            <a:ext cx="0" cy="863600"/>
          </a:xfrm>
          <a:prstGeom prst="straightConnector1">
            <a:avLst/>
          </a:prstGeom>
          <a:noFill/>
          <a:ln w="9525">
            <a:solidFill>
              <a:schemeClr val="tx1"/>
            </a:solidFill>
            <a:round/>
            <a:headEnd/>
            <a:tailEnd type="triangle" w="med" len="med"/>
          </a:ln>
          <a:effectLst/>
        </p:spPr>
      </p:cxnSp>
      <p:cxnSp>
        <p:nvCxnSpPr>
          <p:cNvPr id="1081370" name="AutoShape 26"/>
          <p:cNvCxnSpPr>
            <a:cxnSpLocks noChangeShapeType="1"/>
            <a:stCxn id="1081368" idx="1"/>
            <a:endCxn id="1081364" idx="3"/>
          </p:cNvCxnSpPr>
          <p:nvPr/>
        </p:nvCxnSpPr>
        <p:spPr bwMode="auto">
          <a:xfrm flipV="1">
            <a:off x="8443913" y="2565400"/>
            <a:ext cx="0" cy="812800"/>
          </a:xfrm>
          <a:prstGeom prst="straightConnector1">
            <a:avLst/>
          </a:prstGeom>
          <a:noFill/>
          <a:ln w="9525">
            <a:solidFill>
              <a:schemeClr val="tx1"/>
            </a:solidFill>
            <a:prstDash val="dash"/>
            <a:round/>
            <a:headEnd/>
            <a:tailEnd type="triangle" w="med" len="med"/>
          </a:ln>
          <a:effectLst/>
        </p:spPr>
      </p:cxnSp>
      <p:sp>
        <p:nvSpPr>
          <p:cNvPr id="1081371" name="AutoShape 27"/>
          <p:cNvSpPr>
            <a:spLocks noChangeArrowheads="1"/>
          </p:cNvSpPr>
          <p:nvPr/>
        </p:nvSpPr>
        <p:spPr bwMode="auto">
          <a:xfrm>
            <a:off x="7150100" y="2873376"/>
            <a:ext cx="534988" cy="955675"/>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081372" name="Oval 28"/>
          <p:cNvSpPr>
            <a:spLocks noChangeArrowheads="1"/>
          </p:cNvSpPr>
          <p:nvPr/>
        </p:nvSpPr>
        <p:spPr bwMode="auto">
          <a:xfrm>
            <a:off x="9451975" y="3748088"/>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25</a:t>
            </a:r>
          </a:p>
        </p:txBody>
      </p:sp>
      <p:cxnSp>
        <p:nvCxnSpPr>
          <p:cNvPr id="1081373" name="AutoShape 29"/>
          <p:cNvCxnSpPr>
            <a:cxnSpLocks noChangeShapeType="1"/>
            <a:stCxn id="1081372" idx="3"/>
            <a:endCxn id="1081365" idx="7"/>
          </p:cNvCxnSpPr>
          <p:nvPr/>
        </p:nvCxnSpPr>
        <p:spPr bwMode="auto">
          <a:xfrm flipH="1">
            <a:off x="8748713" y="4103688"/>
            <a:ext cx="766762" cy="431800"/>
          </a:xfrm>
          <a:prstGeom prst="straightConnector1">
            <a:avLst/>
          </a:prstGeom>
          <a:noFill/>
          <a:ln w="9525">
            <a:solidFill>
              <a:schemeClr val="tx1"/>
            </a:solidFill>
            <a:round/>
            <a:headEnd/>
            <a:tailEnd type="triangle" w="med" len="med"/>
          </a:ln>
          <a:effectLst/>
        </p:spPr>
      </p:cxnSp>
      <p:sp>
        <p:nvSpPr>
          <p:cNvPr id="1081374" name="Text Box 30"/>
          <p:cNvSpPr txBox="1">
            <a:spLocks noChangeArrowheads="1"/>
          </p:cNvSpPr>
          <p:nvPr/>
        </p:nvSpPr>
        <p:spPr bwMode="auto">
          <a:xfrm>
            <a:off x="6680200" y="5002214"/>
            <a:ext cx="3145798" cy="1200329"/>
          </a:xfrm>
          <a:prstGeom prst="rect">
            <a:avLst/>
          </a:prstGeom>
          <a:noFill/>
          <a:ln w="9525">
            <a:noFill/>
            <a:miter lim="800000"/>
            <a:headEnd/>
            <a:tailEnd/>
          </a:ln>
          <a:effectLst/>
        </p:spPr>
        <p:txBody>
          <a:bodyPr wrap="none">
            <a:spAutoFit/>
          </a:bodyPr>
          <a:lstStyle/>
          <a:p>
            <a:r>
              <a:rPr lang="en-US">
                <a:solidFill>
                  <a:schemeClr val="tx2"/>
                </a:solidFill>
              </a:rPr>
              <a:t>20 runs “stabilize”:</a:t>
            </a:r>
          </a:p>
          <a:p>
            <a:r>
              <a:rPr lang="en-US">
                <a:solidFill>
                  <a:schemeClr val="tx2"/>
                </a:solidFill>
              </a:rPr>
              <a:t>20 asks 30 for 30’s predecessor</a:t>
            </a:r>
          </a:p>
          <a:p>
            <a:r>
              <a:rPr lang="en-US">
                <a:solidFill>
                  <a:schemeClr val="tx2"/>
                </a:solidFill>
              </a:rPr>
              <a:t>30 returns 28</a:t>
            </a:r>
          </a:p>
          <a:p>
            <a:r>
              <a:rPr lang="en-US">
                <a:solidFill>
                  <a:schemeClr val="tx2"/>
                </a:solidFill>
              </a:rPr>
              <a:t>20 tells 28 of itself</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701932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p:txBody>
          <a:bodyPr/>
          <a:lstStyle/>
          <a:p>
            <a:endParaRPr lang="en-US"/>
          </a:p>
        </p:txBody>
      </p:sp>
      <p:sp>
        <p:nvSpPr>
          <p:cNvPr id="1082371" name="Oval 3"/>
          <p:cNvSpPr>
            <a:spLocks noChangeArrowheads="1"/>
          </p:cNvSpPr>
          <p:nvPr/>
        </p:nvSpPr>
        <p:spPr bwMode="auto">
          <a:xfrm>
            <a:off x="2136775" y="2062163"/>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20</a:t>
            </a:r>
          </a:p>
        </p:txBody>
      </p:sp>
      <p:sp>
        <p:nvSpPr>
          <p:cNvPr id="1082372" name="Oval 4"/>
          <p:cNvSpPr>
            <a:spLocks noChangeArrowheads="1"/>
          </p:cNvSpPr>
          <p:nvPr/>
        </p:nvSpPr>
        <p:spPr bwMode="auto">
          <a:xfrm>
            <a:off x="2136775" y="4325938"/>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30</a:t>
            </a:r>
          </a:p>
        </p:txBody>
      </p:sp>
      <p:cxnSp>
        <p:nvCxnSpPr>
          <p:cNvPr id="1082373" name="AutoShape 5"/>
          <p:cNvCxnSpPr>
            <a:cxnSpLocks noChangeShapeType="1"/>
            <a:stCxn id="1082371" idx="5"/>
            <a:endCxn id="1082375" idx="7"/>
          </p:cNvCxnSpPr>
          <p:nvPr/>
        </p:nvCxnSpPr>
        <p:spPr bwMode="auto">
          <a:xfrm>
            <a:off x="2505075" y="2417763"/>
            <a:ext cx="0" cy="812800"/>
          </a:xfrm>
          <a:prstGeom prst="straightConnector1">
            <a:avLst/>
          </a:prstGeom>
          <a:noFill/>
          <a:ln w="9525">
            <a:solidFill>
              <a:schemeClr val="tx1"/>
            </a:solidFill>
            <a:round/>
            <a:headEnd/>
            <a:tailEnd type="triangle" w="med" len="med"/>
          </a:ln>
          <a:effectLst/>
        </p:spPr>
      </p:cxnSp>
      <p:cxnSp>
        <p:nvCxnSpPr>
          <p:cNvPr id="1082374" name="AutoShape 6"/>
          <p:cNvCxnSpPr>
            <a:cxnSpLocks noChangeShapeType="1"/>
            <a:stCxn id="1082372" idx="1"/>
            <a:endCxn id="1082375" idx="3"/>
          </p:cNvCxnSpPr>
          <p:nvPr/>
        </p:nvCxnSpPr>
        <p:spPr bwMode="auto">
          <a:xfrm flipV="1">
            <a:off x="2200275" y="3524250"/>
            <a:ext cx="0" cy="863600"/>
          </a:xfrm>
          <a:prstGeom prst="straightConnector1">
            <a:avLst/>
          </a:prstGeom>
          <a:noFill/>
          <a:ln w="9525">
            <a:solidFill>
              <a:schemeClr val="tx1"/>
            </a:solidFill>
            <a:prstDash val="dash"/>
            <a:round/>
            <a:headEnd/>
            <a:tailEnd type="triangle" w="med" len="med"/>
          </a:ln>
          <a:effectLst/>
        </p:spPr>
      </p:cxnSp>
      <p:sp>
        <p:nvSpPr>
          <p:cNvPr id="1082375" name="Oval 7"/>
          <p:cNvSpPr>
            <a:spLocks noChangeArrowheads="1"/>
          </p:cNvSpPr>
          <p:nvPr/>
        </p:nvSpPr>
        <p:spPr bwMode="auto">
          <a:xfrm>
            <a:off x="2136775" y="3168651"/>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28</a:t>
            </a:r>
          </a:p>
        </p:txBody>
      </p:sp>
      <p:cxnSp>
        <p:nvCxnSpPr>
          <p:cNvPr id="1082376" name="AutoShape 8"/>
          <p:cNvCxnSpPr>
            <a:cxnSpLocks noChangeShapeType="1"/>
            <a:stCxn id="1082375" idx="5"/>
            <a:endCxn id="1082372" idx="7"/>
          </p:cNvCxnSpPr>
          <p:nvPr/>
        </p:nvCxnSpPr>
        <p:spPr bwMode="auto">
          <a:xfrm>
            <a:off x="2505075" y="3524250"/>
            <a:ext cx="0" cy="863600"/>
          </a:xfrm>
          <a:prstGeom prst="straightConnector1">
            <a:avLst/>
          </a:prstGeom>
          <a:noFill/>
          <a:ln w="9525">
            <a:solidFill>
              <a:schemeClr val="tx1"/>
            </a:solidFill>
            <a:round/>
            <a:headEnd/>
            <a:tailEnd type="triangle" w="med" len="med"/>
          </a:ln>
          <a:effectLst/>
        </p:spPr>
      </p:cxnSp>
      <p:cxnSp>
        <p:nvCxnSpPr>
          <p:cNvPr id="1082377" name="AutoShape 9"/>
          <p:cNvCxnSpPr>
            <a:cxnSpLocks noChangeShapeType="1"/>
            <a:stCxn id="1082375" idx="1"/>
            <a:endCxn id="1082371" idx="3"/>
          </p:cNvCxnSpPr>
          <p:nvPr/>
        </p:nvCxnSpPr>
        <p:spPr bwMode="auto">
          <a:xfrm flipV="1">
            <a:off x="2200275" y="2417763"/>
            <a:ext cx="0" cy="812800"/>
          </a:xfrm>
          <a:prstGeom prst="straightConnector1">
            <a:avLst/>
          </a:prstGeom>
          <a:noFill/>
          <a:ln w="9525">
            <a:solidFill>
              <a:schemeClr val="tx1"/>
            </a:solidFill>
            <a:prstDash val="dash"/>
            <a:round/>
            <a:headEnd/>
            <a:tailEnd type="triangle" w="med" len="med"/>
          </a:ln>
          <a:effectLst/>
        </p:spPr>
      </p:cxnSp>
      <p:sp>
        <p:nvSpPr>
          <p:cNvPr id="1082378" name="AutoShape 10"/>
          <p:cNvSpPr>
            <a:spLocks noChangeArrowheads="1"/>
          </p:cNvSpPr>
          <p:nvPr/>
        </p:nvSpPr>
        <p:spPr bwMode="auto">
          <a:xfrm>
            <a:off x="4002089" y="2690814"/>
            <a:ext cx="534987" cy="955675"/>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082379" name="Oval 11"/>
          <p:cNvSpPr>
            <a:spLocks noChangeArrowheads="1"/>
          </p:cNvSpPr>
          <p:nvPr/>
        </p:nvSpPr>
        <p:spPr bwMode="auto">
          <a:xfrm>
            <a:off x="3208338" y="3600451"/>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25</a:t>
            </a:r>
          </a:p>
        </p:txBody>
      </p:sp>
      <p:cxnSp>
        <p:nvCxnSpPr>
          <p:cNvPr id="1082380" name="AutoShape 12"/>
          <p:cNvCxnSpPr>
            <a:cxnSpLocks noChangeShapeType="1"/>
            <a:stCxn id="1082379" idx="3"/>
            <a:endCxn id="1082372" idx="7"/>
          </p:cNvCxnSpPr>
          <p:nvPr/>
        </p:nvCxnSpPr>
        <p:spPr bwMode="auto">
          <a:xfrm flipH="1">
            <a:off x="2505076" y="3956050"/>
            <a:ext cx="766763" cy="431800"/>
          </a:xfrm>
          <a:prstGeom prst="straightConnector1">
            <a:avLst/>
          </a:prstGeom>
          <a:noFill/>
          <a:ln w="9525">
            <a:solidFill>
              <a:schemeClr val="tx1"/>
            </a:solidFill>
            <a:round/>
            <a:headEnd/>
            <a:tailEnd type="triangle" w="med" len="med"/>
          </a:ln>
          <a:effectLst/>
        </p:spPr>
      </p:cxnSp>
      <p:sp>
        <p:nvSpPr>
          <p:cNvPr id="1082381" name="Text Box 13"/>
          <p:cNvSpPr txBox="1">
            <a:spLocks noChangeArrowheads="1"/>
          </p:cNvSpPr>
          <p:nvPr/>
        </p:nvSpPr>
        <p:spPr bwMode="auto">
          <a:xfrm>
            <a:off x="3048000" y="4743450"/>
            <a:ext cx="1866024" cy="369332"/>
          </a:xfrm>
          <a:prstGeom prst="rect">
            <a:avLst/>
          </a:prstGeom>
          <a:noFill/>
          <a:ln w="9525">
            <a:noFill/>
            <a:miter lim="800000"/>
            <a:headEnd/>
            <a:tailEnd/>
          </a:ln>
          <a:effectLst/>
        </p:spPr>
        <p:txBody>
          <a:bodyPr wrap="none">
            <a:spAutoFit/>
          </a:bodyPr>
          <a:lstStyle/>
          <a:p>
            <a:r>
              <a:rPr lang="en-US">
                <a:solidFill>
                  <a:schemeClr val="tx2"/>
                </a:solidFill>
              </a:rPr>
              <a:t>25 runs “stabilize”</a:t>
            </a:r>
          </a:p>
        </p:txBody>
      </p:sp>
      <p:sp>
        <p:nvSpPr>
          <p:cNvPr id="1082382" name="Oval 14"/>
          <p:cNvSpPr>
            <a:spLocks noChangeArrowheads="1"/>
          </p:cNvSpPr>
          <p:nvPr/>
        </p:nvSpPr>
        <p:spPr bwMode="auto">
          <a:xfrm>
            <a:off x="5305425" y="2062163"/>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20</a:t>
            </a:r>
          </a:p>
        </p:txBody>
      </p:sp>
      <p:sp>
        <p:nvSpPr>
          <p:cNvPr id="1082383" name="Oval 15"/>
          <p:cNvSpPr>
            <a:spLocks noChangeArrowheads="1"/>
          </p:cNvSpPr>
          <p:nvPr/>
        </p:nvSpPr>
        <p:spPr bwMode="auto">
          <a:xfrm>
            <a:off x="5305425" y="4325938"/>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30</a:t>
            </a:r>
          </a:p>
        </p:txBody>
      </p:sp>
      <p:cxnSp>
        <p:nvCxnSpPr>
          <p:cNvPr id="1082384" name="AutoShape 16"/>
          <p:cNvCxnSpPr>
            <a:cxnSpLocks noChangeShapeType="1"/>
            <a:stCxn id="1082382" idx="5"/>
            <a:endCxn id="1082386" idx="7"/>
          </p:cNvCxnSpPr>
          <p:nvPr/>
        </p:nvCxnSpPr>
        <p:spPr bwMode="auto">
          <a:xfrm>
            <a:off x="5673725" y="2417763"/>
            <a:ext cx="0" cy="812800"/>
          </a:xfrm>
          <a:prstGeom prst="straightConnector1">
            <a:avLst/>
          </a:prstGeom>
          <a:noFill/>
          <a:ln w="9525">
            <a:solidFill>
              <a:schemeClr val="tx1"/>
            </a:solidFill>
            <a:round/>
            <a:headEnd/>
            <a:tailEnd type="triangle" w="med" len="med"/>
          </a:ln>
          <a:effectLst/>
        </p:spPr>
      </p:cxnSp>
      <p:cxnSp>
        <p:nvCxnSpPr>
          <p:cNvPr id="1082385" name="AutoShape 17"/>
          <p:cNvCxnSpPr>
            <a:cxnSpLocks noChangeShapeType="1"/>
            <a:stCxn id="1082386" idx="7"/>
            <a:endCxn id="1082388" idx="2"/>
          </p:cNvCxnSpPr>
          <p:nvPr/>
        </p:nvCxnSpPr>
        <p:spPr bwMode="auto">
          <a:xfrm flipV="1">
            <a:off x="5673726" y="2689225"/>
            <a:ext cx="703263" cy="541338"/>
          </a:xfrm>
          <a:prstGeom prst="straightConnector1">
            <a:avLst/>
          </a:prstGeom>
          <a:noFill/>
          <a:ln w="9525">
            <a:solidFill>
              <a:schemeClr val="tx1"/>
            </a:solidFill>
            <a:prstDash val="dash"/>
            <a:round/>
            <a:headEnd/>
            <a:tailEnd type="triangle" w="med" len="med"/>
          </a:ln>
          <a:effectLst/>
        </p:spPr>
      </p:cxnSp>
      <p:sp>
        <p:nvSpPr>
          <p:cNvPr id="1082386" name="Oval 18"/>
          <p:cNvSpPr>
            <a:spLocks noChangeArrowheads="1"/>
          </p:cNvSpPr>
          <p:nvPr/>
        </p:nvSpPr>
        <p:spPr bwMode="auto">
          <a:xfrm>
            <a:off x="5305425" y="3168651"/>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28</a:t>
            </a:r>
          </a:p>
        </p:txBody>
      </p:sp>
      <p:cxnSp>
        <p:nvCxnSpPr>
          <p:cNvPr id="1082387" name="AutoShape 19"/>
          <p:cNvCxnSpPr>
            <a:cxnSpLocks noChangeShapeType="1"/>
            <a:stCxn id="1082386" idx="5"/>
            <a:endCxn id="1082383" idx="7"/>
          </p:cNvCxnSpPr>
          <p:nvPr/>
        </p:nvCxnSpPr>
        <p:spPr bwMode="auto">
          <a:xfrm>
            <a:off x="5673725" y="3524250"/>
            <a:ext cx="0" cy="863600"/>
          </a:xfrm>
          <a:prstGeom prst="straightConnector1">
            <a:avLst/>
          </a:prstGeom>
          <a:noFill/>
          <a:ln w="9525">
            <a:solidFill>
              <a:schemeClr val="tx1"/>
            </a:solidFill>
            <a:round/>
            <a:headEnd/>
            <a:tailEnd type="triangle" w="med" len="med"/>
          </a:ln>
          <a:effectLst/>
        </p:spPr>
      </p:cxnSp>
      <p:sp>
        <p:nvSpPr>
          <p:cNvPr id="1082388" name="Oval 20"/>
          <p:cNvSpPr>
            <a:spLocks noChangeArrowheads="1"/>
          </p:cNvSpPr>
          <p:nvPr/>
        </p:nvSpPr>
        <p:spPr bwMode="auto">
          <a:xfrm>
            <a:off x="6376988" y="2479676"/>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25</a:t>
            </a:r>
          </a:p>
        </p:txBody>
      </p:sp>
      <p:cxnSp>
        <p:nvCxnSpPr>
          <p:cNvPr id="1082389" name="AutoShape 21"/>
          <p:cNvCxnSpPr>
            <a:cxnSpLocks noChangeShapeType="1"/>
            <a:stCxn id="1082388" idx="3"/>
            <a:endCxn id="1082386" idx="6"/>
          </p:cNvCxnSpPr>
          <p:nvPr/>
        </p:nvCxnSpPr>
        <p:spPr bwMode="auto">
          <a:xfrm flipH="1">
            <a:off x="5737226" y="2835276"/>
            <a:ext cx="703263" cy="542925"/>
          </a:xfrm>
          <a:prstGeom prst="straightConnector1">
            <a:avLst/>
          </a:prstGeom>
          <a:noFill/>
          <a:ln w="9525">
            <a:solidFill>
              <a:schemeClr val="tx1"/>
            </a:solidFill>
            <a:round/>
            <a:headEnd/>
            <a:tailEnd type="triangle" w="med" len="med"/>
          </a:ln>
          <a:effectLst/>
        </p:spPr>
      </p:cxnSp>
      <p:cxnSp>
        <p:nvCxnSpPr>
          <p:cNvPr id="1082390" name="AutoShape 22"/>
          <p:cNvCxnSpPr>
            <a:cxnSpLocks noChangeShapeType="1"/>
            <a:stCxn id="1082383" idx="1"/>
            <a:endCxn id="1082386" idx="3"/>
          </p:cNvCxnSpPr>
          <p:nvPr/>
        </p:nvCxnSpPr>
        <p:spPr bwMode="auto">
          <a:xfrm flipV="1">
            <a:off x="5368925" y="3524250"/>
            <a:ext cx="0" cy="863600"/>
          </a:xfrm>
          <a:prstGeom prst="straightConnector1">
            <a:avLst/>
          </a:prstGeom>
          <a:noFill/>
          <a:ln w="9525">
            <a:solidFill>
              <a:schemeClr val="tx1"/>
            </a:solidFill>
            <a:prstDash val="dash"/>
            <a:round/>
            <a:headEnd/>
            <a:tailEnd type="triangle" w="med" len="med"/>
          </a:ln>
          <a:effectLst/>
        </p:spPr>
      </p:cxnSp>
      <p:sp>
        <p:nvSpPr>
          <p:cNvPr id="1082391" name="AutoShape 23"/>
          <p:cNvSpPr>
            <a:spLocks noChangeArrowheads="1"/>
          </p:cNvSpPr>
          <p:nvPr/>
        </p:nvSpPr>
        <p:spPr bwMode="auto">
          <a:xfrm>
            <a:off x="7185025" y="2752726"/>
            <a:ext cx="534988" cy="955675"/>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082392" name="Oval 24"/>
          <p:cNvSpPr>
            <a:spLocks noChangeArrowheads="1"/>
          </p:cNvSpPr>
          <p:nvPr/>
        </p:nvSpPr>
        <p:spPr bwMode="auto">
          <a:xfrm>
            <a:off x="8531225" y="2897188"/>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25</a:t>
            </a:r>
          </a:p>
        </p:txBody>
      </p:sp>
      <p:sp>
        <p:nvSpPr>
          <p:cNvPr id="1082393" name="Oval 25"/>
          <p:cNvSpPr>
            <a:spLocks noChangeArrowheads="1"/>
          </p:cNvSpPr>
          <p:nvPr/>
        </p:nvSpPr>
        <p:spPr bwMode="auto">
          <a:xfrm>
            <a:off x="8531225" y="5160963"/>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30</a:t>
            </a:r>
          </a:p>
        </p:txBody>
      </p:sp>
      <p:cxnSp>
        <p:nvCxnSpPr>
          <p:cNvPr id="1082394" name="AutoShape 26"/>
          <p:cNvCxnSpPr>
            <a:cxnSpLocks noChangeShapeType="1"/>
            <a:stCxn id="1082392" idx="5"/>
            <a:endCxn id="1082396" idx="7"/>
          </p:cNvCxnSpPr>
          <p:nvPr/>
        </p:nvCxnSpPr>
        <p:spPr bwMode="auto">
          <a:xfrm>
            <a:off x="8899525" y="3252788"/>
            <a:ext cx="0" cy="812800"/>
          </a:xfrm>
          <a:prstGeom prst="straightConnector1">
            <a:avLst/>
          </a:prstGeom>
          <a:noFill/>
          <a:ln w="9525">
            <a:solidFill>
              <a:schemeClr val="tx1"/>
            </a:solidFill>
            <a:round/>
            <a:headEnd/>
            <a:tailEnd type="triangle" w="med" len="med"/>
          </a:ln>
          <a:effectLst/>
        </p:spPr>
      </p:cxnSp>
      <p:cxnSp>
        <p:nvCxnSpPr>
          <p:cNvPr id="1082395" name="AutoShape 27"/>
          <p:cNvCxnSpPr>
            <a:cxnSpLocks noChangeShapeType="1"/>
            <a:stCxn id="1082393" idx="1"/>
            <a:endCxn id="1082396" idx="3"/>
          </p:cNvCxnSpPr>
          <p:nvPr/>
        </p:nvCxnSpPr>
        <p:spPr bwMode="auto">
          <a:xfrm flipV="1">
            <a:off x="8594725" y="4359275"/>
            <a:ext cx="0" cy="863600"/>
          </a:xfrm>
          <a:prstGeom prst="straightConnector1">
            <a:avLst/>
          </a:prstGeom>
          <a:noFill/>
          <a:ln w="9525">
            <a:solidFill>
              <a:schemeClr val="tx1"/>
            </a:solidFill>
            <a:prstDash val="dash"/>
            <a:round/>
            <a:headEnd/>
            <a:tailEnd type="triangle" w="med" len="med"/>
          </a:ln>
          <a:effectLst/>
        </p:spPr>
      </p:cxnSp>
      <p:sp>
        <p:nvSpPr>
          <p:cNvPr id="1082396" name="Oval 28"/>
          <p:cNvSpPr>
            <a:spLocks noChangeArrowheads="1"/>
          </p:cNvSpPr>
          <p:nvPr/>
        </p:nvSpPr>
        <p:spPr bwMode="auto">
          <a:xfrm>
            <a:off x="8531225" y="4003676"/>
            <a:ext cx="431800" cy="417513"/>
          </a:xfrm>
          <a:prstGeom prst="ellipse">
            <a:avLst/>
          </a:prstGeom>
          <a:solidFill>
            <a:schemeClr val="accent1"/>
          </a:solidFill>
          <a:ln w="9525">
            <a:solidFill>
              <a:schemeClr val="tx1"/>
            </a:solidFill>
            <a:round/>
            <a:headEnd/>
            <a:tailEnd/>
          </a:ln>
          <a:effectLst/>
        </p:spPr>
        <p:txBody>
          <a:bodyPr wrap="none" anchor="ctr"/>
          <a:lstStyle/>
          <a:p>
            <a:pPr algn="ctr"/>
            <a:r>
              <a:rPr lang="en-US"/>
              <a:t>28</a:t>
            </a:r>
          </a:p>
        </p:txBody>
      </p:sp>
      <p:cxnSp>
        <p:nvCxnSpPr>
          <p:cNvPr id="1082397" name="AutoShape 29"/>
          <p:cNvCxnSpPr>
            <a:cxnSpLocks noChangeShapeType="1"/>
            <a:stCxn id="1082396" idx="5"/>
            <a:endCxn id="1082393" idx="7"/>
          </p:cNvCxnSpPr>
          <p:nvPr/>
        </p:nvCxnSpPr>
        <p:spPr bwMode="auto">
          <a:xfrm>
            <a:off x="8899525" y="4359275"/>
            <a:ext cx="0" cy="863600"/>
          </a:xfrm>
          <a:prstGeom prst="straightConnector1">
            <a:avLst/>
          </a:prstGeom>
          <a:noFill/>
          <a:ln w="9525">
            <a:solidFill>
              <a:schemeClr val="tx1"/>
            </a:solidFill>
            <a:round/>
            <a:headEnd/>
            <a:tailEnd type="triangle" w="med" len="med"/>
          </a:ln>
          <a:effectLst/>
        </p:spPr>
      </p:cxnSp>
      <p:cxnSp>
        <p:nvCxnSpPr>
          <p:cNvPr id="1082398" name="AutoShape 30"/>
          <p:cNvCxnSpPr>
            <a:cxnSpLocks noChangeShapeType="1"/>
            <a:stCxn id="1082396" idx="1"/>
            <a:endCxn id="1082392" idx="3"/>
          </p:cNvCxnSpPr>
          <p:nvPr/>
        </p:nvCxnSpPr>
        <p:spPr bwMode="auto">
          <a:xfrm flipV="1">
            <a:off x="8594725" y="3252788"/>
            <a:ext cx="0" cy="812800"/>
          </a:xfrm>
          <a:prstGeom prst="straightConnector1">
            <a:avLst/>
          </a:prstGeom>
          <a:noFill/>
          <a:ln w="9525">
            <a:solidFill>
              <a:schemeClr val="tx1"/>
            </a:solidFill>
            <a:prstDash val="dash"/>
            <a:round/>
            <a:headEnd/>
            <a:tailEnd type="triangle" w="med" len="med"/>
          </a:ln>
          <a:effectLst/>
        </p:spPr>
      </p:cxnSp>
      <p:sp>
        <p:nvSpPr>
          <p:cNvPr id="1082399" name="Oval 31"/>
          <p:cNvSpPr>
            <a:spLocks noChangeArrowheads="1"/>
          </p:cNvSpPr>
          <p:nvPr/>
        </p:nvSpPr>
        <p:spPr bwMode="auto">
          <a:xfrm>
            <a:off x="8531225" y="1852613"/>
            <a:ext cx="431800" cy="417512"/>
          </a:xfrm>
          <a:prstGeom prst="ellipse">
            <a:avLst/>
          </a:prstGeom>
          <a:solidFill>
            <a:schemeClr val="accent1"/>
          </a:solidFill>
          <a:ln w="9525">
            <a:solidFill>
              <a:schemeClr val="tx1"/>
            </a:solidFill>
            <a:round/>
            <a:headEnd/>
            <a:tailEnd/>
          </a:ln>
          <a:effectLst/>
        </p:spPr>
        <p:txBody>
          <a:bodyPr wrap="none" anchor="ctr"/>
          <a:lstStyle/>
          <a:p>
            <a:pPr algn="ctr"/>
            <a:r>
              <a:rPr lang="en-US"/>
              <a:t>20</a:t>
            </a:r>
          </a:p>
        </p:txBody>
      </p:sp>
      <p:cxnSp>
        <p:nvCxnSpPr>
          <p:cNvPr id="1082400" name="AutoShape 32"/>
          <p:cNvCxnSpPr>
            <a:cxnSpLocks noChangeShapeType="1"/>
            <a:stCxn id="1082399" idx="5"/>
            <a:endCxn id="1082392" idx="7"/>
          </p:cNvCxnSpPr>
          <p:nvPr/>
        </p:nvCxnSpPr>
        <p:spPr bwMode="auto">
          <a:xfrm>
            <a:off x="8899525" y="2208214"/>
            <a:ext cx="0" cy="750887"/>
          </a:xfrm>
          <a:prstGeom prst="straightConnector1">
            <a:avLst/>
          </a:prstGeom>
          <a:noFill/>
          <a:ln w="9525">
            <a:solidFill>
              <a:schemeClr val="tx1"/>
            </a:solidFill>
            <a:round/>
            <a:headEnd/>
            <a:tailEnd type="triangle" w="med" len="med"/>
          </a:ln>
          <a:effectLst/>
        </p:spPr>
      </p:cxnSp>
      <p:cxnSp>
        <p:nvCxnSpPr>
          <p:cNvPr id="1082401" name="AutoShape 33"/>
          <p:cNvCxnSpPr>
            <a:cxnSpLocks noChangeShapeType="1"/>
            <a:stCxn id="1082392" idx="1"/>
            <a:endCxn id="1082399" idx="3"/>
          </p:cNvCxnSpPr>
          <p:nvPr/>
        </p:nvCxnSpPr>
        <p:spPr bwMode="auto">
          <a:xfrm flipV="1">
            <a:off x="8594725" y="2208214"/>
            <a:ext cx="0" cy="750887"/>
          </a:xfrm>
          <a:prstGeom prst="straightConnector1">
            <a:avLst/>
          </a:prstGeom>
          <a:noFill/>
          <a:ln w="9525">
            <a:solidFill>
              <a:schemeClr val="tx1"/>
            </a:solidFill>
            <a:prstDash val="dash"/>
            <a:round/>
            <a:headEnd/>
            <a:tailEnd type="triangle" w="med" len="med"/>
          </a:ln>
          <a:effectLst/>
        </p:spPr>
      </p:cxnSp>
      <p:sp>
        <p:nvSpPr>
          <p:cNvPr id="1082402" name="Text Box 34"/>
          <p:cNvSpPr txBox="1">
            <a:spLocks noChangeArrowheads="1"/>
          </p:cNvSpPr>
          <p:nvPr/>
        </p:nvSpPr>
        <p:spPr bwMode="auto">
          <a:xfrm>
            <a:off x="6808788" y="5772150"/>
            <a:ext cx="1866024" cy="369332"/>
          </a:xfrm>
          <a:prstGeom prst="rect">
            <a:avLst/>
          </a:prstGeom>
          <a:noFill/>
          <a:ln w="9525">
            <a:noFill/>
            <a:miter lim="800000"/>
            <a:headEnd/>
            <a:tailEnd/>
          </a:ln>
          <a:effectLst/>
        </p:spPr>
        <p:txBody>
          <a:bodyPr wrap="none">
            <a:spAutoFit/>
          </a:bodyPr>
          <a:lstStyle/>
          <a:p>
            <a:r>
              <a:rPr lang="en-US">
                <a:solidFill>
                  <a:schemeClr val="tx2"/>
                </a:solidFill>
              </a:rPr>
              <a:t>20 runs “stabilize”</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465406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Chord summary</a:t>
            </a:r>
          </a:p>
        </p:txBody>
      </p:sp>
      <p:sp>
        <p:nvSpPr>
          <p:cNvPr id="3" name="Footer Placeholder 2"/>
          <p:cNvSpPr>
            <a:spLocks noGrp="1"/>
          </p:cNvSpPr>
          <p:nvPr>
            <p:ph type="ftr" sz="quarter" idx="11"/>
          </p:nvPr>
        </p:nvSpPr>
        <p:spPr/>
        <p:txBody>
          <a:bodyPr/>
          <a:lstStyle/>
          <a:p>
            <a:r>
              <a:rPr lang="en-US"/>
              <a:t>CS5412 Spring 2014 (Cloud Computing: Birman)</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38</a:t>
            </a:fld>
            <a:endParaRPr lang="en-US"/>
          </a:p>
        </p:txBody>
      </p:sp>
      <p:sp>
        <p:nvSpPr>
          <p:cNvPr id="5" name="Content Placeholder 4"/>
          <p:cNvSpPr>
            <a:spLocks noGrp="1"/>
          </p:cNvSpPr>
          <p:nvPr>
            <p:ph sz="quarter" idx="1"/>
          </p:nvPr>
        </p:nvSpPr>
        <p:spPr/>
        <p:txBody>
          <a:bodyPr/>
          <a:lstStyle/>
          <a:p>
            <a:r>
              <a:rPr lang="en-US"/>
              <a:t>Ring with a kind of binary-search</a:t>
            </a:r>
          </a:p>
          <a:p>
            <a:endParaRPr lang="en-US"/>
          </a:p>
          <a:p>
            <a:r>
              <a:rPr lang="en-US"/>
              <a:t>Self-repairing and self-organizing</a:t>
            </a:r>
          </a:p>
          <a:p>
            <a:endParaRPr lang="en-US"/>
          </a:p>
          <a:p>
            <a:r>
              <a:rPr lang="en-US"/>
              <a:t>Depends on having a “good” hash function; otherwise some nodes might end up with many (key,value) pairs and others with few of them</a:t>
            </a:r>
          </a:p>
        </p:txBody>
      </p:sp>
    </p:spTree>
    <p:extLst>
      <p:ext uri="{BB962C8B-B14F-4D97-AF65-F5344CB8AC3E}">
        <p14:creationId xmlns:p14="http://schemas.microsoft.com/office/powerpoint/2010/main" val="996865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a:bodyPr>
          <a:lstStyle/>
          <a:p>
            <a:r>
              <a:rPr lang="en-US"/>
              <a:t>Chord can malfunction if the network partitions…</a:t>
            </a:r>
          </a:p>
        </p:txBody>
      </p:sp>
      <p:sp>
        <p:nvSpPr>
          <p:cNvPr id="143363" name="Oval 3"/>
          <p:cNvSpPr>
            <a:spLocks noChangeArrowheads="1"/>
          </p:cNvSpPr>
          <p:nvPr/>
        </p:nvSpPr>
        <p:spPr bwMode="auto">
          <a:xfrm>
            <a:off x="4486276" y="3105151"/>
            <a:ext cx="2835275" cy="2365375"/>
          </a:xfrm>
          <a:prstGeom prst="ellipse">
            <a:avLst/>
          </a:prstGeom>
          <a:noFill/>
          <a:ln w="38100">
            <a:solidFill>
              <a:schemeClr val="tx1"/>
            </a:solidFill>
            <a:round/>
            <a:headEnd/>
            <a:tailEnd/>
          </a:ln>
          <a:effectLst/>
        </p:spPr>
        <p:txBody>
          <a:bodyPr wrap="none" anchor="ctr"/>
          <a:lstStyle/>
          <a:p>
            <a:endParaRPr lang="en-US"/>
          </a:p>
        </p:txBody>
      </p:sp>
      <p:sp>
        <p:nvSpPr>
          <p:cNvPr id="143364" name="Text Box 4"/>
          <p:cNvSpPr txBox="1">
            <a:spLocks noChangeArrowheads="1"/>
          </p:cNvSpPr>
          <p:nvPr/>
        </p:nvSpPr>
        <p:spPr bwMode="auto">
          <a:xfrm>
            <a:off x="5580063" y="2971800"/>
            <a:ext cx="647700" cy="376238"/>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0</a:t>
            </a:r>
          </a:p>
        </p:txBody>
      </p:sp>
      <p:sp>
        <p:nvSpPr>
          <p:cNvPr id="143365" name="Text Box 5"/>
          <p:cNvSpPr txBox="1">
            <a:spLocks noChangeArrowheads="1"/>
          </p:cNvSpPr>
          <p:nvPr/>
        </p:nvSpPr>
        <p:spPr bwMode="auto">
          <a:xfrm>
            <a:off x="5829301" y="5337175"/>
            <a:ext cx="646113" cy="376238"/>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123</a:t>
            </a:r>
          </a:p>
        </p:txBody>
      </p:sp>
      <p:sp>
        <p:nvSpPr>
          <p:cNvPr id="143366" name="Text Box 6"/>
          <p:cNvSpPr txBox="1">
            <a:spLocks noChangeArrowheads="1"/>
          </p:cNvSpPr>
          <p:nvPr/>
        </p:nvSpPr>
        <p:spPr bwMode="auto">
          <a:xfrm>
            <a:off x="4437063" y="4979989"/>
            <a:ext cx="646112" cy="376237"/>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199</a:t>
            </a:r>
          </a:p>
        </p:txBody>
      </p:sp>
      <p:sp>
        <p:nvSpPr>
          <p:cNvPr id="143367" name="Text Box 7"/>
          <p:cNvSpPr txBox="1">
            <a:spLocks noChangeArrowheads="1"/>
          </p:cNvSpPr>
          <p:nvPr/>
        </p:nvSpPr>
        <p:spPr bwMode="auto">
          <a:xfrm>
            <a:off x="4038601" y="4489450"/>
            <a:ext cx="646113" cy="376238"/>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202</a:t>
            </a:r>
          </a:p>
        </p:txBody>
      </p:sp>
      <p:sp>
        <p:nvSpPr>
          <p:cNvPr id="143368" name="Text Box 8"/>
          <p:cNvSpPr txBox="1">
            <a:spLocks noChangeArrowheads="1"/>
          </p:cNvSpPr>
          <p:nvPr/>
        </p:nvSpPr>
        <p:spPr bwMode="auto">
          <a:xfrm>
            <a:off x="4138613" y="4087814"/>
            <a:ext cx="646112" cy="376237"/>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241</a:t>
            </a:r>
          </a:p>
        </p:txBody>
      </p:sp>
      <p:sp>
        <p:nvSpPr>
          <p:cNvPr id="143369" name="Text Box 9"/>
          <p:cNvSpPr txBox="1">
            <a:spLocks noChangeArrowheads="1"/>
          </p:cNvSpPr>
          <p:nvPr/>
        </p:nvSpPr>
        <p:spPr bwMode="auto">
          <a:xfrm>
            <a:off x="4784726" y="3149600"/>
            <a:ext cx="646113" cy="376238"/>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255</a:t>
            </a:r>
          </a:p>
        </p:txBody>
      </p:sp>
      <p:sp>
        <p:nvSpPr>
          <p:cNvPr id="143370" name="Text Box 10"/>
          <p:cNvSpPr txBox="1">
            <a:spLocks noChangeArrowheads="1"/>
          </p:cNvSpPr>
          <p:nvPr/>
        </p:nvSpPr>
        <p:spPr bwMode="auto">
          <a:xfrm>
            <a:off x="4386263" y="3506789"/>
            <a:ext cx="647700" cy="376237"/>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n-US"/>
              <a:t>248</a:t>
            </a:r>
          </a:p>
        </p:txBody>
      </p:sp>
      <p:sp>
        <p:nvSpPr>
          <p:cNvPr id="143371" name="Text Box 11"/>
          <p:cNvSpPr txBox="1">
            <a:spLocks noChangeArrowheads="1"/>
          </p:cNvSpPr>
          <p:nvPr/>
        </p:nvSpPr>
        <p:spPr bwMode="auto">
          <a:xfrm>
            <a:off x="6675438" y="4979989"/>
            <a:ext cx="646112" cy="376237"/>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n-US"/>
              <a:t>108</a:t>
            </a:r>
          </a:p>
        </p:txBody>
      </p:sp>
      <p:sp>
        <p:nvSpPr>
          <p:cNvPr id="143372" name="Text Box 12"/>
          <p:cNvSpPr txBox="1">
            <a:spLocks noChangeArrowheads="1"/>
          </p:cNvSpPr>
          <p:nvPr/>
        </p:nvSpPr>
        <p:spPr bwMode="auto">
          <a:xfrm>
            <a:off x="4784726" y="5248275"/>
            <a:ext cx="646113" cy="376238"/>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n-US"/>
              <a:t>177</a:t>
            </a:r>
          </a:p>
        </p:txBody>
      </p:sp>
      <p:sp>
        <p:nvSpPr>
          <p:cNvPr id="143373" name="Text Box 13"/>
          <p:cNvSpPr txBox="1">
            <a:spLocks noChangeArrowheads="1"/>
          </p:cNvSpPr>
          <p:nvPr/>
        </p:nvSpPr>
        <p:spPr bwMode="auto">
          <a:xfrm>
            <a:off x="6973888" y="4132264"/>
            <a:ext cx="646112" cy="376237"/>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n-US"/>
              <a:t>64</a:t>
            </a:r>
          </a:p>
        </p:txBody>
      </p:sp>
      <p:sp>
        <p:nvSpPr>
          <p:cNvPr id="143374" name="Text Box 14"/>
          <p:cNvSpPr txBox="1">
            <a:spLocks noChangeArrowheads="1"/>
          </p:cNvSpPr>
          <p:nvPr/>
        </p:nvSpPr>
        <p:spPr bwMode="auto">
          <a:xfrm>
            <a:off x="6624638" y="3373439"/>
            <a:ext cx="647700" cy="376237"/>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n-US"/>
              <a:t>30</a:t>
            </a:r>
          </a:p>
        </p:txBody>
      </p:sp>
      <p:sp>
        <p:nvSpPr>
          <p:cNvPr id="143375" name="Line 15"/>
          <p:cNvSpPr>
            <a:spLocks noChangeShapeType="1"/>
          </p:cNvSpPr>
          <p:nvPr/>
        </p:nvSpPr>
        <p:spPr bwMode="auto">
          <a:xfrm>
            <a:off x="5929313" y="3195639"/>
            <a:ext cx="247650" cy="2141537"/>
          </a:xfrm>
          <a:prstGeom prst="line">
            <a:avLst/>
          </a:prstGeom>
          <a:noFill/>
          <a:ln w="9525">
            <a:solidFill>
              <a:schemeClr val="tx1"/>
            </a:solidFill>
            <a:prstDash val="dash"/>
            <a:round/>
            <a:headEnd/>
            <a:tailEnd type="triangle" w="med" len="med"/>
          </a:ln>
          <a:effectLst/>
        </p:spPr>
        <p:txBody>
          <a:bodyPr/>
          <a:lstStyle/>
          <a:p>
            <a:endParaRPr lang="en-US"/>
          </a:p>
        </p:txBody>
      </p:sp>
      <p:sp>
        <p:nvSpPr>
          <p:cNvPr id="143376" name="Line 16"/>
          <p:cNvSpPr>
            <a:spLocks noChangeShapeType="1"/>
          </p:cNvSpPr>
          <p:nvPr/>
        </p:nvSpPr>
        <p:spPr bwMode="auto">
          <a:xfrm>
            <a:off x="5929313" y="3195639"/>
            <a:ext cx="1143000" cy="936625"/>
          </a:xfrm>
          <a:prstGeom prst="line">
            <a:avLst/>
          </a:prstGeom>
          <a:noFill/>
          <a:ln w="9525">
            <a:solidFill>
              <a:schemeClr val="tx1"/>
            </a:solidFill>
            <a:prstDash val="dash"/>
            <a:round/>
            <a:headEnd/>
            <a:tailEnd type="triangle" w="med" len="med"/>
          </a:ln>
          <a:effectLst/>
        </p:spPr>
        <p:txBody>
          <a:bodyPr/>
          <a:lstStyle/>
          <a:p>
            <a:endParaRPr lang="en-US"/>
          </a:p>
        </p:txBody>
      </p:sp>
      <p:sp>
        <p:nvSpPr>
          <p:cNvPr id="143377" name="Line 17"/>
          <p:cNvSpPr>
            <a:spLocks noChangeShapeType="1"/>
          </p:cNvSpPr>
          <p:nvPr/>
        </p:nvSpPr>
        <p:spPr bwMode="auto">
          <a:xfrm>
            <a:off x="5978526" y="3195638"/>
            <a:ext cx="646113" cy="266700"/>
          </a:xfrm>
          <a:prstGeom prst="line">
            <a:avLst/>
          </a:prstGeom>
          <a:noFill/>
          <a:ln w="9525">
            <a:solidFill>
              <a:schemeClr val="tx1"/>
            </a:solidFill>
            <a:prstDash val="dash"/>
            <a:round/>
            <a:headEnd/>
            <a:tailEnd type="triangle" w="med" len="med"/>
          </a:ln>
          <a:effectLst/>
        </p:spPr>
        <p:txBody>
          <a:bodyPr/>
          <a:lstStyle/>
          <a:p>
            <a:endParaRPr lang="en-US"/>
          </a:p>
        </p:txBody>
      </p:sp>
      <p:sp>
        <p:nvSpPr>
          <p:cNvPr id="143378" name="Text Box 18"/>
          <p:cNvSpPr txBox="1">
            <a:spLocks noChangeArrowheads="1"/>
          </p:cNvSpPr>
          <p:nvPr/>
        </p:nvSpPr>
        <p:spPr bwMode="auto">
          <a:xfrm>
            <a:off x="1752600" y="2209800"/>
            <a:ext cx="1066800" cy="376238"/>
          </a:xfrm>
          <a:prstGeom prst="rect">
            <a:avLst/>
          </a:prstGeom>
          <a:solidFill>
            <a:schemeClr val="accent2"/>
          </a:solidFill>
          <a:ln w="9525">
            <a:solidFill>
              <a:schemeClr val="tx1"/>
            </a:solidFill>
            <a:miter lim="800000"/>
            <a:headEnd/>
            <a:tailEnd/>
          </a:ln>
          <a:effectLst/>
        </p:spPr>
        <p:txBody>
          <a:bodyPr>
            <a:spAutoFit/>
          </a:bodyPr>
          <a:lstStyle/>
          <a:p>
            <a:pPr algn="l">
              <a:spcBef>
                <a:spcPct val="50000"/>
              </a:spcBef>
            </a:pPr>
            <a:r>
              <a:rPr lang="en-US" i="1"/>
              <a:t>Europe</a:t>
            </a:r>
          </a:p>
        </p:txBody>
      </p:sp>
      <p:sp>
        <p:nvSpPr>
          <p:cNvPr id="143379" name="Text Box 19"/>
          <p:cNvSpPr txBox="1">
            <a:spLocks noChangeArrowheads="1"/>
          </p:cNvSpPr>
          <p:nvPr/>
        </p:nvSpPr>
        <p:spPr bwMode="auto">
          <a:xfrm>
            <a:off x="9372600" y="1981200"/>
            <a:ext cx="1066800" cy="376238"/>
          </a:xfrm>
          <a:prstGeom prst="rect">
            <a:avLst/>
          </a:prstGeom>
          <a:solidFill>
            <a:schemeClr val="accent1"/>
          </a:solidFill>
          <a:ln w="9525">
            <a:solidFill>
              <a:schemeClr val="tx1"/>
            </a:solidFill>
            <a:miter lim="800000"/>
            <a:headEnd/>
            <a:tailEnd/>
          </a:ln>
          <a:effectLst/>
        </p:spPr>
        <p:txBody>
          <a:bodyPr>
            <a:spAutoFit/>
          </a:bodyPr>
          <a:lstStyle/>
          <a:p>
            <a:pPr algn="l">
              <a:spcBef>
                <a:spcPct val="50000"/>
              </a:spcBef>
            </a:pPr>
            <a:r>
              <a:rPr lang="en-US" i="1"/>
              <a:t>USA</a:t>
            </a:r>
          </a:p>
        </p:txBody>
      </p:sp>
      <p:sp>
        <p:nvSpPr>
          <p:cNvPr id="143380" name="Oval 20"/>
          <p:cNvSpPr>
            <a:spLocks noChangeArrowheads="1"/>
          </p:cNvSpPr>
          <p:nvPr/>
        </p:nvSpPr>
        <p:spPr bwMode="auto">
          <a:xfrm>
            <a:off x="7153276" y="3028951"/>
            <a:ext cx="2835275" cy="2365375"/>
          </a:xfrm>
          <a:prstGeom prst="ellipse">
            <a:avLst/>
          </a:prstGeom>
          <a:noFill/>
          <a:ln w="38100">
            <a:solidFill>
              <a:schemeClr val="tx1"/>
            </a:solidFill>
            <a:round/>
            <a:headEnd/>
            <a:tailEnd/>
          </a:ln>
          <a:effectLst/>
        </p:spPr>
        <p:txBody>
          <a:bodyPr wrap="none" anchor="ctr"/>
          <a:lstStyle/>
          <a:p>
            <a:endParaRPr lang="en-US"/>
          </a:p>
        </p:txBody>
      </p:sp>
      <p:sp>
        <p:nvSpPr>
          <p:cNvPr id="143381" name="Text Box 21"/>
          <p:cNvSpPr txBox="1">
            <a:spLocks noChangeArrowheads="1"/>
          </p:cNvSpPr>
          <p:nvPr/>
        </p:nvSpPr>
        <p:spPr bwMode="auto">
          <a:xfrm>
            <a:off x="8247063" y="2895600"/>
            <a:ext cx="647700" cy="376238"/>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0</a:t>
            </a:r>
          </a:p>
        </p:txBody>
      </p:sp>
      <p:sp>
        <p:nvSpPr>
          <p:cNvPr id="143382" name="Text Box 22"/>
          <p:cNvSpPr txBox="1">
            <a:spLocks noChangeArrowheads="1"/>
          </p:cNvSpPr>
          <p:nvPr/>
        </p:nvSpPr>
        <p:spPr bwMode="auto">
          <a:xfrm>
            <a:off x="8496301" y="5260975"/>
            <a:ext cx="646113" cy="376238"/>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123</a:t>
            </a:r>
          </a:p>
        </p:txBody>
      </p:sp>
      <p:sp>
        <p:nvSpPr>
          <p:cNvPr id="143383" name="Text Box 23"/>
          <p:cNvSpPr txBox="1">
            <a:spLocks noChangeArrowheads="1"/>
          </p:cNvSpPr>
          <p:nvPr/>
        </p:nvSpPr>
        <p:spPr bwMode="auto">
          <a:xfrm>
            <a:off x="7104063" y="4903789"/>
            <a:ext cx="646112" cy="376237"/>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199</a:t>
            </a:r>
          </a:p>
        </p:txBody>
      </p:sp>
      <p:sp>
        <p:nvSpPr>
          <p:cNvPr id="143384" name="Text Box 24"/>
          <p:cNvSpPr txBox="1">
            <a:spLocks noChangeArrowheads="1"/>
          </p:cNvSpPr>
          <p:nvPr/>
        </p:nvSpPr>
        <p:spPr bwMode="auto">
          <a:xfrm>
            <a:off x="6705601" y="4413250"/>
            <a:ext cx="646113" cy="376238"/>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202</a:t>
            </a:r>
          </a:p>
        </p:txBody>
      </p:sp>
      <p:sp>
        <p:nvSpPr>
          <p:cNvPr id="143385" name="Text Box 25"/>
          <p:cNvSpPr txBox="1">
            <a:spLocks noChangeArrowheads="1"/>
          </p:cNvSpPr>
          <p:nvPr/>
        </p:nvSpPr>
        <p:spPr bwMode="auto">
          <a:xfrm>
            <a:off x="6805613" y="4011614"/>
            <a:ext cx="646112" cy="376237"/>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241</a:t>
            </a:r>
          </a:p>
        </p:txBody>
      </p:sp>
      <p:sp>
        <p:nvSpPr>
          <p:cNvPr id="143386" name="Text Box 26"/>
          <p:cNvSpPr txBox="1">
            <a:spLocks noChangeArrowheads="1"/>
          </p:cNvSpPr>
          <p:nvPr/>
        </p:nvSpPr>
        <p:spPr bwMode="auto">
          <a:xfrm>
            <a:off x="7451726" y="3073400"/>
            <a:ext cx="646113" cy="376238"/>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a:t>255</a:t>
            </a:r>
          </a:p>
        </p:txBody>
      </p:sp>
      <p:sp>
        <p:nvSpPr>
          <p:cNvPr id="143387" name="Text Box 27"/>
          <p:cNvSpPr txBox="1">
            <a:spLocks noChangeArrowheads="1"/>
          </p:cNvSpPr>
          <p:nvPr/>
        </p:nvSpPr>
        <p:spPr bwMode="auto">
          <a:xfrm>
            <a:off x="7053263" y="3430589"/>
            <a:ext cx="647700" cy="376237"/>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n-US"/>
              <a:t>248</a:t>
            </a:r>
          </a:p>
        </p:txBody>
      </p:sp>
      <p:sp>
        <p:nvSpPr>
          <p:cNvPr id="143388" name="Text Box 28"/>
          <p:cNvSpPr txBox="1">
            <a:spLocks noChangeArrowheads="1"/>
          </p:cNvSpPr>
          <p:nvPr/>
        </p:nvSpPr>
        <p:spPr bwMode="auto">
          <a:xfrm>
            <a:off x="9342438" y="4903789"/>
            <a:ext cx="646112" cy="376237"/>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n-US"/>
              <a:t>108</a:t>
            </a:r>
          </a:p>
        </p:txBody>
      </p:sp>
      <p:sp>
        <p:nvSpPr>
          <p:cNvPr id="143389" name="Text Box 29"/>
          <p:cNvSpPr txBox="1">
            <a:spLocks noChangeArrowheads="1"/>
          </p:cNvSpPr>
          <p:nvPr/>
        </p:nvSpPr>
        <p:spPr bwMode="auto">
          <a:xfrm>
            <a:off x="7451726" y="5172075"/>
            <a:ext cx="646113" cy="376238"/>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n-US"/>
              <a:t>177</a:t>
            </a:r>
          </a:p>
        </p:txBody>
      </p:sp>
      <p:sp>
        <p:nvSpPr>
          <p:cNvPr id="143390" name="Text Box 30"/>
          <p:cNvSpPr txBox="1">
            <a:spLocks noChangeArrowheads="1"/>
          </p:cNvSpPr>
          <p:nvPr/>
        </p:nvSpPr>
        <p:spPr bwMode="auto">
          <a:xfrm>
            <a:off x="9640888" y="4056064"/>
            <a:ext cx="646112" cy="376237"/>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n-US"/>
              <a:t>64</a:t>
            </a:r>
          </a:p>
        </p:txBody>
      </p:sp>
      <p:sp>
        <p:nvSpPr>
          <p:cNvPr id="143391" name="Text Box 31"/>
          <p:cNvSpPr txBox="1">
            <a:spLocks noChangeArrowheads="1"/>
          </p:cNvSpPr>
          <p:nvPr/>
        </p:nvSpPr>
        <p:spPr bwMode="auto">
          <a:xfrm>
            <a:off x="9291638" y="3297239"/>
            <a:ext cx="647700" cy="376237"/>
          </a:xfrm>
          <a:prstGeom prst="rect">
            <a:avLst/>
          </a:prstGeom>
          <a:solidFill>
            <a:schemeClr val="accent2"/>
          </a:solidFill>
          <a:ln w="9525">
            <a:solidFill>
              <a:schemeClr val="tx1"/>
            </a:solidFill>
            <a:miter lim="800000"/>
            <a:headEnd/>
            <a:tailEnd/>
          </a:ln>
          <a:effectLst/>
        </p:spPr>
        <p:txBody>
          <a:bodyPr>
            <a:spAutoFit/>
          </a:bodyPr>
          <a:lstStyle/>
          <a:p>
            <a:pPr>
              <a:spcBef>
                <a:spcPct val="50000"/>
              </a:spcBef>
            </a:pPr>
            <a:r>
              <a:rPr lang="en-US"/>
              <a:t>30</a:t>
            </a:r>
          </a:p>
        </p:txBody>
      </p:sp>
      <p:sp>
        <p:nvSpPr>
          <p:cNvPr id="143392" name="Line 32"/>
          <p:cNvSpPr>
            <a:spLocks noChangeShapeType="1"/>
          </p:cNvSpPr>
          <p:nvPr/>
        </p:nvSpPr>
        <p:spPr bwMode="auto">
          <a:xfrm>
            <a:off x="8596313" y="3119439"/>
            <a:ext cx="247650" cy="2141537"/>
          </a:xfrm>
          <a:prstGeom prst="line">
            <a:avLst/>
          </a:prstGeom>
          <a:noFill/>
          <a:ln w="9525">
            <a:solidFill>
              <a:schemeClr val="tx1"/>
            </a:solidFill>
            <a:prstDash val="dash"/>
            <a:round/>
            <a:headEnd/>
            <a:tailEnd type="triangle" w="med" len="med"/>
          </a:ln>
          <a:effectLst/>
        </p:spPr>
        <p:txBody>
          <a:bodyPr/>
          <a:lstStyle/>
          <a:p>
            <a:endParaRPr lang="en-US"/>
          </a:p>
        </p:txBody>
      </p:sp>
      <p:sp>
        <p:nvSpPr>
          <p:cNvPr id="143393" name="Line 33"/>
          <p:cNvSpPr>
            <a:spLocks noChangeShapeType="1"/>
          </p:cNvSpPr>
          <p:nvPr/>
        </p:nvSpPr>
        <p:spPr bwMode="auto">
          <a:xfrm>
            <a:off x="8596314" y="3119438"/>
            <a:ext cx="1157287" cy="919162"/>
          </a:xfrm>
          <a:prstGeom prst="line">
            <a:avLst/>
          </a:prstGeom>
          <a:noFill/>
          <a:ln w="9525">
            <a:solidFill>
              <a:schemeClr val="tx1"/>
            </a:solidFill>
            <a:prstDash val="dash"/>
            <a:round/>
            <a:headEnd/>
            <a:tailEnd type="triangle" w="med" len="med"/>
          </a:ln>
          <a:effectLst/>
        </p:spPr>
        <p:txBody>
          <a:bodyPr/>
          <a:lstStyle/>
          <a:p>
            <a:endParaRPr lang="en-US"/>
          </a:p>
        </p:txBody>
      </p:sp>
      <p:sp>
        <p:nvSpPr>
          <p:cNvPr id="143394" name="Line 34"/>
          <p:cNvSpPr>
            <a:spLocks noChangeShapeType="1"/>
          </p:cNvSpPr>
          <p:nvPr/>
        </p:nvSpPr>
        <p:spPr bwMode="auto">
          <a:xfrm>
            <a:off x="8645526" y="3119438"/>
            <a:ext cx="646113" cy="266700"/>
          </a:xfrm>
          <a:prstGeom prst="line">
            <a:avLst/>
          </a:prstGeom>
          <a:noFill/>
          <a:ln w="9525">
            <a:solidFill>
              <a:schemeClr val="tx1"/>
            </a:solidFill>
            <a:prstDash val="dash"/>
            <a:round/>
            <a:headEnd/>
            <a:tailEnd type="triangle" w="med" len="med"/>
          </a:ln>
          <a:effectLst/>
        </p:spPr>
        <p:txBody>
          <a:bodyPr/>
          <a:lstStyle/>
          <a:p>
            <a:endParaRPr lang="en-US"/>
          </a:p>
        </p:txBody>
      </p:sp>
      <p:sp>
        <p:nvSpPr>
          <p:cNvPr id="143395" name="Line 35"/>
          <p:cNvSpPr>
            <a:spLocks noChangeShapeType="1"/>
          </p:cNvSpPr>
          <p:nvPr/>
        </p:nvSpPr>
        <p:spPr bwMode="auto">
          <a:xfrm flipH="1">
            <a:off x="5181600" y="3124200"/>
            <a:ext cx="3429000" cy="381000"/>
          </a:xfrm>
          <a:prstGeom prst="line">
            <a:avLst/>
          </a:prstGeom>
          <a:noFill/>
          <a:ln w="9525">
            <a:solidFill>
              <a:schemeClr val="tx1"/>
            </a:solidFill>
            <a:prstDash val="dash"/>
            <a:round/>
            <a:headEnd/>
            <a:tailEnd type="triangle" w="med" len="med"/>
          </a:ln>
          <a:effectLst/>
        </p:spPr>
        <p:txBody>
          <a:bodyPr/>
          <a:lstStyle/>
          <a:p>
            <a:endParaRPr lang="en-US"/>
          </a:p>
        </p:txBody>
      </p:sp>
      <p:sp>
        <p:nvSpPr>
          <p:cNvPr id="143396" name="Line 36"/>
          <p:cNvSpPr>
            <a:spLocks noChangeShapeType="1"/>
          </p:cNvSpPr>
          <p:nvPr/>
        </p:nvSpPr>
        <p:spPr bwMode="auto">
          <a:xfrm flipH="1">
            <a:off x="5562600" y="3124200"/>
            <a:ext cx="3048000" cy="1143000"/>
          </a:xfrm>
          <a:prstGeom prst="line">
            <a:avLst/>
          </a:prstGeom>
          <a:noFill/>
          <a:ln w="9525">
            <a:solidFill>
              <a:schemeClr val="tx1"/>
            </a:solidFill>
            <a:prstDash val="dash"/>
            <a:round/>
            <a:headEnd/>
            <a:tailEnd type="triangle" w="med" len="med"/>
          </a:ln>
          <a:effectLst/>
        </p:spPr>
        <p:txBody>
          <a:bodyPr/>
          <a:lstStyle/>
          <a:p>
            <a:endParaRPr lang="en-US"/>
          </a:p>
        </p:txBody>
      </p:sp>
      <p:grpSp>
        <p:nvGrpSpPr>
          <p:cNvPr id="2" name="Group 37"/>
          <p:cNvGrpSpPr>
            <a:grpSpLocks/>
          </p:cNvGrpSpPr>
          <p:nvPr/>
        </p:nvGrpSpPr>
        <p:grpSpPr bwMode="auto">
          <a:xfrm>
            <a:off x="5410200" y="1981200"/>
            <a:ext cx="2057400" cy="4343400"/>
            <a:chOff x="2448" y="1248"/>
            <a:chExt cx="1296" cy="2736"/>
          </a:xfrm>
        </p:grpSpPr>
        <p:sp>
          <p:nvSpPr>
            <p:cNvPr id="143398" name="Freeform 38"/>
            <p:cNvSpPr>
              <a:spLocks/>
            </p:cNvSpPr>
            <p:nvPr/>
          </p:nvSpPr>
          <p:spPr bwMode="auto">
            <a:xfrm>
              <a:off x="2648" y="1248"/>
              <a:ext cx="664" cy="2736"/>
            </a:xfrm>
            <a:custGeom>
              <a:avLst/>
              <a:gdLst/>
              <a:ahLst/>
              <a:cxnLst>
                <a:cxn ang="0">
                  <a:pos x="520" y="0"/>
                </a:cxn>
                <a:cxn ang="0">
                  <a:pos x="40" y="480"/>
                </a:cxn>
                <a:cxn ang="0">
                  <a:pos x="424" y="1104"/>
                </a:cxn>
                <a:cxn ang="0">
                  <a:pos x="568" y="1440"/>
                </a:cxn>
                <a:cxn ang="0">
                  <a:pos x="136" y="2016"/>
                </a:cxn>
                <a:cxn ang="0">
                  <a:pos x="88" y="2400"/>
                </a:cxn>
                <a:cxn ang="0">
                  <a:pos x="664" y="2736"/>
                </a:cxn>
              </a:cxnLst>
              <a:rect l="0" t="0" r="r" b="b"/>
              <a:pathLst>
                <a:path w="664" h="2736">
                  <a:moveTo>
                    <a:pt x="520" y="0"/>
                  </a:moveTo>
                  <a:cubicBezTo>
                    <a:pt x="288" y="148"/>
                    <a:pt x="56" y="296"/>
                    <a:pt x="40" y="480"/>
                  </a:cubicBezTo>
                  <a:cubicBezTo>
                    <a:pt x="24" y="664"/>
                    <a:pt x="336" y="944"/>
                    <a:pt x="424" y="1104"/>
                  </a:cubicBezTo>
                  <a:cubicBezTo>
                    <a:pt x="512" y="1264"/>
                    <a:pt x="616" y="1288"/>
                    <a:pt x="568" y="1440"/>
                  </a:cubicBezTo>
                  <a:cubicBezTo>
                    <a:pt x="520" y="1592"/>
                    <a:pt x="216" y="1856"/>
                    <a:pt x="136" y="2016"/>
                  </a:cubicBezTo>
                  <a:cubicBezTo>
                    <a:pt x="56" y="2176"/>
                    <a:pt x="0" y="2280"/>
                    <a:pt x="88" y="2400"/>
                  </a:cubicBezTo>
                  <a:cubicBezTo>
                    <a:pt x="176" y="2520"/>
                    <a:pt x="568" y="2680"/>
                    <a:pt x="664" y="2736"/>
                  </a:cubicBezTo>
                </a:path>
              </a:pathLst>
            </a:custGeom>
            <a:noFill/>
            <a:ln w="57150" cmpd="sng">
              <a:solidFill>
                <a:schemeClr val="hlink"/>
              </a:solidFill>
              <a:round/>
              <a:headEnd/>
              <a:tailEnd/>
            </a:ln>
            <a:effectLst/>
          </p:spPr>
          <p:txBody>
            <a:bodyPr/>
            <a:lstStyle/>
            <a:p>
              <a:endParaRPr lang="en-US"/>
            </a:p>
          </p:txBody>
        </p:sp>
        <p:sp>
          <p:nvSpPr>
            <p:cNvPr id="143399" name="Text Box 39"/>
            <p:cNvSpPr txBox="1">
              <a:spLocks noChangeArrowheads="1"/>
            </p:cNvSpPr>
            <p:nvPr/>
          </p:nvSpPr>
          <p:spPr bwMode="auto">
            <a:xfrm>
              <a:off x="2448" y="1248"/>
              <a:ext cx="1296" cy="404"/>
            </a:xfrm>
            <a:prstGeom prst="rect">
              <a:avLst/>
            </a:prstGeom>
            <a:solidFill>
              <a:srgbClr val="FFFFFF">
                <a:alpha val="75000"/>
              </a:srgbClr>
            </a:solidFill>
            <a:ln w="9525">
              <a:noFill/>
              <a:miter lim="800000"/>
              <a:headEnd/>
              <a:tailEnd/>
            </a:ln>
            <a:effectLst/>
          </p:spPr>
          <p:txBody>
            <a:bodyPr>
              <a:spAutoFit/>
            </a:bodyPr>
            <a:lstStyle/>
            <a:p>
              <a:pPr>
                <a:spcBef>
                  <a:spcPct val="50000"/>
                </a:spcBef>
              </a:pPr>
              <a:r>
                <a:rPr lang="en-US">
                  <a:solidFill>
                    <a:schemeClr val="hlink"/>
                  </a:solidFill>
                </a:rPr>
                <a:t>Transient Network Partition</a:t>
              </a:r>
            </a:p>
          </p:txBody>
        </p:sp>
      </p:grpSp>
      <p:sp>
        <p:nvSpPr>
          <p:cNvPr id="143400" name="Line 40"/>
          <p:cNvSpPr>
            <a:spLocks noChangeShapeType="1"/>
          </p:cNvSpPr>
          <p:nvPr/>
        </p:nvSpPr>
        <p:spPr bwMode="auto">
          <a:xfrm>
            <a:off x="2743200" y="3657600"/>
            <a:ext cx="4343400" cy="1371600"/>
          </a:xfrm>
          <a:prstGeom prst="line">
            <a:avLst/>
          </a:prstGeom>
          <a:noFill/>
          <a:ln w="9525">
            <a:solidFill>
              <a:schemeClr val="tx1"/>
            </a:solidFill>
            <a:prstDash val="dash"/>
            <a:round/>
            <a:headEnd/>
            <a:tailEnd type="triangle" w="med" len="med"/>
          </a:ln>
          <a:effectLst/>
        </p:spPr>
        <p:txBody>
          <a:bodyPr/>
          <a:lstStyle/>
          <a:p>
            <a:endParaRPr lang="en-US"/>
          </a:p>
        </p:txBody>
      </p:sp>
      <p:sp>
        <p:nvSpPr>
          <p:cNvPr id="143401" name="Line 41"/>
          <p:cNvSpPr>
            <a:spLocks noChangeShapeType="1"/>
          </p:cNvSpPr>
          <p:nvPr/>
        </p:nvSpPr>
        <p:spPr bwMode="auto">
          <a:xfrm>
            <a:off x="4781550" y="3878264"/>
            <a:ext cx="95250" cy="1074737"/>
          </a:xfrm>
          <a:prstGeom prst="line">
            <a:avLst/>
          </a:prstGeom>
          <a:noFill/>
          <a:ln w="9525">
            <a:solidFill>
              <a:schemeClr val="tx1"/>
            </a:solidFill>
            <a:prstDash val="dash"/>
            <a:round/>
            <a:headEnd/>
            <a:tailEnd type="triangle" w="med" len="med"/>
          </a:ln>
          <a:effectLst/>
        </p:spPr>
        <p:txBody>
          <a:bodyPr/>
          <a:lstStyle/>
          <a:p>
            <a:endParaRPr lang="en-US"/>
          </a:p>
        </p:txBody>
      </p:sp>
      <p:sp>
        <p:nvSpPr>
          <p:cNvPr id="143402" name="Line 42"/>
          <p:cNvSpPr>
            <a:spLocks noChangeShapeType="1"/>
          </p:cNvSpPr>
          <p:nvPr/>
        </p:nvSpPr>
        <p:spPr bwMode="auto">
          <a:xfrm>
            <a:off x="7467600" y="3810000"/>
            <a:ext cx="76200" cy="1066800"/>
          </a:xfrm>
          <a:prstGeom prst="line">
            <a:avLst/>
          </a:prstGeom>
          <a:noFill/>
          <a:ln w="9525">
            <a:solidFill>
              <a:schemeClr val="tx1"/>
            </a:solidFill>
            <a:prstDash val="dash"/>
            <a:round/>
            <a:headEnd/>
            <a:tailEnd type="triangle" w="med" len="med"/>
          </a:ln>
          <a:effectLst/>
        </p:spPr>
        <p:txBody>
          <a:bodyPr/>
          <a:lstStyle/>
          <a:p>
            <a:endParaRPr lang="en-US"/>
          </a:p>
        </p:txBody>
      </p:sp>
      <p:sp>
        <p:nvSpPr>
          <p:cNvPr id="3" name="Footer Placeholder 2"/>
          <p:cNvSpPr>
            <a:spLocks noGrp="1"/>
          </p:cNvSpPr>
          <p:nvPr>
            <p:ph type="ftr" sz="quarter" idx="11"/>
          </p:nvPr>
        </p:nvSpPr>
        <p:spPr/>
        <p:txBody>
          <a:bodyPr/>
          <a:lstStyle/>
          <a:p>
            <a:r>
              <a:rPr lang="en-US"/>
              <a:t>CS5412 Spring 2014 (Cloud Computing: Birman)</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693547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143363"/>
                                        </p:tgtEl>
                                        <p:attrNameLst>
                                          <p:attrName>ppt_x</p:attrName>
                                          <p:attrName>ppt_y</p:attrName>
                                        </p:attrNameLst>
                                      </p:cBhvr>
                                    </p:animMotion>
                                  </p:childTnLst>
                                </p:cTn>
                              </p:par>
                              <p:par>
                                <p:cTn id="7" presetID="35" presetClass="path" presetSubtype="0" accel="50000" decel="50000" fill="hold" grpId="1" nodeType="withEffect">
                                  <p:stCondLst>
                                    <p:cond delay="0"/>
                                  </p:stCondLst>
                                  <p:childTnLst>
                                    <p:animMotion origin="layout" path="M 0 0  L -0.25 0  E" pathEditMode="relative" ptsTypes="">
                                      <p:cBhvr>
                                        <p:cTn id="8" dur="2000" fill="hold"/>
                                        <p:tgtEl>
                                          <p:spTgt spid="143364"/>
                                        </p:tgtEl>
                                        <p:attrNameLst>
                                          <p:attrName>ppt_x</p:attrName>
                                          <p:attrName>ppt_y</p:attrName>
                                        </p:attrNameLst>
                                      </p:cBhvr>
                                    </p:animMotion>
                                  </p:childTnLst>
                                </p:cTn>
                              </p:par>
                              <p:par>
                                <p:cTn id="9" presetID="35" presetClass="path" presetSubtype="0" accel="50000" decel="50000" fill="hold" grpId="1" nodeType="withEffect">
                                  <p:stCondLst>
                                    <p:cond delay="0"/>
                                  </p:stCondLst>
                                  <p:childTnLst>
                                    <p:animMotion origin="layout" path="M 0 0  L -0.25 0  E" pathEditMode="relative" ptsTypes="">
                                      <p:cBhvr>
                                        <p:cTn id="10" dur="2000" fill="hold"/>
                                        <p:tgtEl>
                                          <p:spTgt spid="143365"/>
                                        </p:tgtEl>
                                        <p:attrNameLst>
                                          <p:attrName>ppt_x</p:attrName>
                                          <p:attrName>ppt_y</p:attrName>
                                        </p:attrNameLst>
                                      </p:cBhvr>
                                    </p:animMotion>
                                  </p:childTnLst>
                                </p:cTn>
                              </p:par>
                              <p:par>
                                <p:cTn id="11" presetID="35" presetClass="path" presetSubtype="0" accel="50000" decel="50000" fill="hold" grpId="1" nodeType="withEffect">
                                  <p:stCondLst>
                                    <p:cond delay="0"/>
                                  </p:stCondLst>
                                  <p:childTnLst>
                                    <p:animMotion origin="layout" path="M 0 0  L -0.25 0  E" pathEditMode="relative" ptsTypes="">
                                      <p:cBhvr>
                                        <p:cTn id="12" dur="2000" fill="hold"/>
                                        <p:tgtEl>
                                          <p:spTgt spid="143366"/>
                                        </p:tgtEl>
                                        <p:attrNameLst>
                                          <p:attrName>ppt_x</p:attrName>
                                          <p:attrName>ppt_y</p:attrName>
                                        </p:attrNameLst>
                                      </p:cBhvr>
                                    </p:animMotion>
                                  </p:childTnLst>
                                </p:cTn>
                              </p:par>
                              <p:par>
                                <p:cTn id="13" presetID="35" presetClass="path" presetSubtype="0" accel="50000" decel="50000" fill="hold" grpId="1" nodeType="withEffect">
                                  <p:stCondLst>
                                    <p:cond delay="0"/>
                                  </p:stCondLst>
                                  <p:childTnLst>
                                    <p:animMotion origin="layout" path="M 0 0  L -0.25 0  E" pathEditMode="relative" ptsTypes="">
                                      <p:cBhvr>
                                        <p:cTn id="14" dur="2000" fill="hold"/>
                                        <p:tgtEl>
                                          <p:spTgt spid="143367"/>
                                        </p:tgtEl>
                                        <p:attrNameLst>
                                          <p:attrName>ppt_x</p:attrName>
                                          <p:attrName>ppt_y</p:attrName>
                                        </p:attrNameLst>
                                      </p:cBhvr>
                                    </p:animMotion>
                                  </p:childTnLst>
                                </p:cTn>
                              </p:par>
                              <p:par>
                                <p:cTn id="15" presetID="35" presetClass="path" presetSubtype="0" accel="50000" decel="50000" fill="hold" grpId="1" nodeType="withEffect">
                                  <p:stCondLst>
                                    <p:cond delay="0"/>
                                  </p:stCondLst>
                                  <p:childTnLst>
                                    <p:animMotion origin="layout" path="M 0 0  L -0.25 0  E" pathEditMode="relative" ptsTypes="">
                                      <p:cBhvr>
                                        <p:cTn id="16" dur="2000" fill="hold"/>
                                        <p:tgtEl>
                                          <p:spTgt spid="143368"/>
                                        </p:tgtEl>
                                        <p:attrNameLst>
                                          <p:attrName>ppt_x</p:attrName>
                                          <p:attrName>ppt_y</p:attrName>
                                        </p:attrNameLst>
                                      </p:cBhvr>
                                    </p:animMotion>
                                  </p:childTnLst>
                                </p:cTn>
                              </p:par>
                              <p:par>
                                <p:cTn id="17" presetID="35" presetClass="path" presetSubtype="0" accel="50000" decel="50000" fill="hold" grpId="1" nodeType="withEffect">
                                  <p:stCondLst>
                                    <p:cond delay="0"/>
                                  </p:stCondLst>
                                  <p:childTnLst>
                                    <p:animMotion origin="layout" path="M 0 0  L -0.25 0  E" pathEditMode="relative" ptsTypes="">
                                      <p:cBhvr>
                                        <p:cTn id="18" dur="2000" fill="hold"/>
                                        <p:tgtEl>
                                          <p:spTgt spid="143369"/>
                                        </p:tgtEl>
                                        <p:attrNameLst>
                                          <p:attrName>ppt_x</p:attrName>
                                          <p:attrName>ppt_y</p:attrName>
                                        </p:attrNameLst>
                                      </p:cBhvr>
                                    </p:animMotion>
                                  </p:childTnLst>
                                </p:cTn>
                              </p:par>
                              <p:par>
                                <p:cTn id="19" presetID="35" presetClass="path" presetSubtype="0" accel="50000" decel="50000" fill="hold" grpId="0" nodeType="withEffect">
                                  <p:stCondLst>
                                    <p:cond delay="0"/>
                                  </p:stCondLst>
                                  <p:childTnLst>
                                    <p:animMotion origin="layout" path="M 0 0  L -0.25 0  E" pathEditMode="relative" ptsTypes="">
                                      <p:cBhvr>
                                        <p:cTn id="20" dur="2000" fill="hold"/>
                                        <p:tgtEl>
                                          <p:spTgt spid="143370"/>
                                        </p:tgtEl>
                                        <p:attrNameLst>
                                          <p:attrName>ppt_x</p:attrName>
                                          <p:attrName>ppt_y</p:attrName>
                                        </p:attrNameLst>
                                      </p:cBhvr>
                                    </p:animMotion>
                                  </p:childTnLst>
                                </p:cTn>
                              </p:par>
                              <p:par>
                                <p:cTn id="21" presetID="35" presetClass="path" presetSubtype="0" accel="50000" decel="50000" fill="hold" grpId="0" nodeType="withEffect">
                                  <p:stCondLst>
                                    <p:cond delay="0"/>
                                  </p:stCondLst>
                                  <p:childTnLst>
                                    <p:animMotion origin="layout" path="M 0 0  L -0.25 0  E" pathEditMode="relative" ptsTypes="">
                                      <p:cBhvr>
                                        <p:cTn id="22" dur="2000" fill="hold"/>
                                        <p:tgtEl>
                                          <p:spTgt spid="143371"/>
                                        </p:tgtEl>
                                        <p:attrNameLst>
                                          <p:attrName>ppt_x</p:attrName>
                                          <p:attrName>ppt_y</p:attrName>
                                        </p:attrNameLst>
                                      </p:cBhvr>
                                    </p:animMotion>
                                  </p:childTnLst>
                                </p:cTn>
                              </p:par>
                              <p:par>
                                <p:cTn id="23" presetID="35" presetClass="path" presetSubtype="0" accel="50000" decel="50000" fill="hold" grpId="0" nodeType="withEffect">
                                  <p:stCondLst>
                                    <p:cond delay="0"/>
                                  </p:stCondLst>
                                  <p:childTnLst>
                                    <p:animMotion origin="layout" path="M 0 0  L -0.25 0  E" pathEditMode="relative" ptsTypes="">
                                      <p:cBhvr>
                                        <p:cTn id="24" dur="2000" fill="hold"/>
                                        <p:tgtEl>
                                          <p:spTgt spid="143372"/>
                                        </p:tgtEl>
                                        <p:attrNameLst>
                                          <p:attrName>ppt_x</p:attrName>
                                          <p:attrName>ppt_y</p:attrName>
                                        </p:attrNameLst>
                                      </p:cBhvr>
                                    </p:animMotion>
                                  </p:childTnLst>
                                </p:cTn>
                              </p:par>
                              <p:par>
                                <p:cTn id="25" presetID="35" presetClass="path" presetSubtype="0" accel="50000" decel="50000" fill="hold" grpId="0" nodeType="withEffect">
                                  <p:stCondLst>
                                    <p:cond delay="0"/>
                                  </p:stCondLst>
                                  <p:childTnLst>
                                    <p:animMotion origin="layout" path="M 0 0  L -0.25 0  E" pathEditMode="relative" ptsTypes="">
                                      <p:cBhvr>
                                        <p:cTn id="26" dur="2000" fill="hold"/>
                                        <p:tgtEl>
                                          <p:spTgt spid="143373"/>
                                        </p:tgtEl>
                                        <p:attrNameLst>
                                          <p:attrName>ppt_x</p:attrName>
                                          <p:attrName>ppt_y</p:attrName>
                                        </p:attrNameLst>
                                      </p:cBhvr>
                                    </p:animMotion>
                                  </p:childTnLst>
                                </p:cTn>
                              </p:par>
                              <p:par>
                                <p:cTn id="27" presetID="35" presetClass="path" presetSubtype="0" accel="50000" decel="50000" fill="hold" grpId="0" nodeType="withEffect">
                                  <p:stCondLst>
                                    <p:cond delay="0"/>
                                  </p:stCondLst>
                                  <p:childTnLst>
                                    <p:animMotion origin="layout" path="M 0 0  L -0.25 0  E" pathEditMode="relative" ptsTypes="">
                                      <p:cBhvr>
                                        <p:cTn id="28" dur="2000" fill="hold"/>
                                        <p:tgtEl>
                                          <p:spTgt spid="143374"/>
                                        </p:tgtEl>
                                        <p:attrNameLst>
                                          <p:attrName>ppt_x</p:attrName>
                                          <p:attrName>ppt_y</p:attrName>
                                        </p:attrNameLst>
                                      </p:cBhvr>
                                    </p:animMotion>
                                  </p:childTnLst>
                                </p:cTn>
                              </p:par>
                              <p:par>
                                <p:cTn id="29" presetID="35" presetClass="path" presetSubtype="0" accel="50000" decel="50000" fill="hold" grpId="0" nodeType="withEffect">
                                  <p:stCondLst>
                                    <p:cond delay="0"/>
                                  </p:stCondLst>
                                  <p:childTnLst>
                                    <p:animMotion origin="layout" path="M 0 0  L -0.25 0  E" pathEditMode="relative" ptsTypes="">
                                      <p:cBhvr>
                                        <p:cTn id="30" dur="2000" fill="hold"/>
                                        <p:tgtEl>
                                          <p:spTgt spid="143375"/>
                                        </p:tgtEl>
                                        <p:attrNameLst>
                                          <p:attrName>ppt_x</p:attrName>
                                          <p:attrName>ppt_y</p:attrName>
                                        </p:attrNameLst>
                                      </p:cBhvr>
                                    </p:animMotion>
                                  </p:childTnLst>
                                </p:cTn>
                              </p:par>
                              <p:par>
                                <p:cTn id="31" presetID="35" presetClass="path" presetSubtype="0" accel="50000" decel="50000" fill="hold" grpId="0" nodeType="withEffect">
                                  <p:stCondLst>
                                    <p:cond delay="0"/>
                                  </p:stCondLst>
                                  <p:childTnLst>
                                    <p:animMotion origin="layout" path="M 0 0  L -0.25 0  E" pathEditMode="relative" ptsTypes="">
                                      <p:cBhvr>
                                        <p:cTn id="32" dur="2000" fill="hold"/>
                                        <p:tgtEl>
                                          <p:spTgt spid="143376"/>
                                        </p:tgtEl>
                                        <p:attrNameLst>
                                          <p:attrName>ppt_x</p:attrName>
                                          <p:attrName>ppt_y</p:attrName>
                                        </p:attrNameLst>
                                      </p:cBhvr>
                                    </p:animMotion>
                                  </p:childTnLst>
                                </p:cTn>
                              </p:par>
                              <p:par>
                                <p:cTn id="33" presetID="35" presetClass="path" presetSubtype="0" accel="50000" decel="50000" fill="hold" grpId="0" nodeType="withEffect">
                                  <p:stCondLst>
                                    <p:cond delay="0"/>
                                  </p:stCondLst>
                                  <p:childTnLst>
                                    <p:animMotion origin="layout" path="M 0.0 0.0  L -0.25 0.0  E" pathEditMode="relative" ptsTypes="">
                                      <p:cBhvr>
                                        <p:cTn id="34" dur="2000" fill="hold"/>
                                        <p:tgtEl>
                                          <p:spTgt spid="143401"/>
                                        </p:tgtEl>
                                        <p:attrNameLst>
                                          <p:attrName>ppt_x</p:attrName>
                                          <p:attrName>ppt_y</p:attrName>
                                        </p:attrNameLst>
                                      </p:cBhvr>
                                    </p:animMotion>
                                  </p:childTnLst>
                                </p:cTn>
                              </p:par>
                              <p:par>
                                <p:cTn id="35" presetID="35" presetClass="path" presetSubtype="0" accel="50000" decel="50000" fill="hold" grpId="0" nodeType="withEffect">
                                  <p:stCondLst>
                                    <p:cond delay="0"/>
                                  </p:stCondLst>
                                  <p:childTnLst>
                                    <p:animMotion origin="layout" path="M 0 0  L -0.25 0  E" pathEditMode="relative" ptsTypes="">
                                      <p:cBhvr>
                                        <p:cTn id="36" dur="2000" fill="hold"/>
                                        <p:tgtEl>
                                          <p:spTgt spid="143377"/>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3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33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33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33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33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33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386"/>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43387"/>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43388"/>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43389"/>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4339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33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339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3394"/>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4339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340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143364"/>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143369"/>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143368"/>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143367"/>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143366"/>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14336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143387"/>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143389"/>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3391"/>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4339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43388"/>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4337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337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4337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4339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43394"/>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14339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43395"/>
                                        </p:tgtEl>
                                        <p:attrNameLst>
                                          <p:attrName>style.visibility</p:attrName>
                                        </p:attrNameLst>
                                      </p:cBhvr>
                                      <p:to>
                                        <p:strVal val="visible"/>
                                      </p:to>
                                    </p:set>
                                  </p:childTnLst>
                                </p:cTn>
                              </p:par>
                              <p:par>
                                <p:cTn id="111" presetID="10" presetClass="exit" presetSubtype="0" fill="hold" nodeType="withEffect">
                                  <p:stCondLst>
                                    <p:cond delay="0"/>
                                  </p:stCondLst>
                                  <p:childTnLst>
                                    <p:animEffect transition="out" filter="fade">
                                      <p:cBhvr>
                                        <p:cTn id="112" dur="2000"/>
                                        <p:tgtEl>
                                          <p:spTgt spid="2"/>
                                        </p:tgtEl>
                                      </p:cBhvr>
                                    </p:animEffect>
                                    <p:set>
                                      <p:cBhvr>
                                        <p:cTn id="113" dur="1" fill="hold">
                                          <p:stCondLst>
                                            <p:cond delay="1999"/>
                                          </p:stCondLst>
                                        </p:cTn>
                                        <p:tgtEl>
                                          <p:spTgt spid="2"/>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143400"/>
                                        </p:tgtEl>
                                        <p:attrNameLst>
                                          <p:attrName>style.visibility</p:attrName>
                                        </p:attrNameLst>
                                      </p:cBhvr>
                                      <p:to>
                                        <p:strVal val="visible"/>
                                      </p:to>
                                    </p:set>
                                    <p:animEffect transition="in" filter="fade">
                                      <p:cBhvr>
                                        <p:cTn id="116" dur="2000"/>
                                        <p:tgtEl>
                                          <p:spTgt spid="143400"/>
                                        </p:tgtEl>
                                      </p:cBhvr>
                                    </p:animEffect>
                                  </p:childTnLst>
                                </p:cTn>
                              </p:par>
                              <p:par>
                                <p:cTn id="117" presetID="35" presetClass="path" presetSubtype="0" accel="50000" decel="50000" fill="hold" grpId="1" nodeType="withEffect">
                                  <p:stCondLst>
                                    <p:cond delay="0"/>
                                  </p:stCondLst>
                                  <p:childTnLst>
                                    <p:animMotion origin="layout" path="M 0 0  L -0.25 0  E" pathEditMode="relative" ptsTypes="">
                                      <p:cBhvr>
                                        <p:cTn id="118" dur="2000" fill="hold"/>
                                        <p:tgtEl>
                                          <p:spTgt spid="143401"/>
                                        </p:tgtEl>
                                        <p:attrNameLst>
                                          <p:attrName>ppt_x</p:attrName>
                                          <p:attrName>ppt_y</p:attrName>
                                        </p:attrNameLst>
                                      </p:cBhvr>
                                    </p:animMotion>
                                  </p:childTnLst>
                                </p:cTn>
                              </p:par>
                              <p:par>
                                <p:cTn id="119" presetID="1" presetClass="exit" presetSubtype="0" fill="hold" grpId="2" nodeType="withEffect">
                                  <p:stCondLst>
                                    <p:cond delay="0"/>
                                  </p:stCondLst>
                                  <p:childTnLst>
                                    <p:set>
                                      <p:cBhvr>
                                        <p:cTn id="120" dur="1" fill="hold">
                                          <p:stCondLst>
                                            <p:cond delay="0"/>
                                          </p:stCondLst>
                                        </p:cTn>
                                        <p:tgtEl>
                                          <p:spTgt spid="143401"/>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000"/>
                                        <p:tgtEl>
                                          <p:spTgt spid="143402"/>
                                        </p:tgtEl>
                                      </p:cBhvr>
                                    </p:animEffect>
                                    <p:set>
                                      <p:cBhvr>
                                        <p:cTn id="123" dur="1" fill="hold">
                                          <p:stCondLst>
                                            <p:cond delay="1999"/>
                                          </p:stCondLst>
                                        </p:cTn>
                                        <p:tgtEl>
                                          <p:spTgt spid="143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4" grpId="0" animBg="1"/>
      <p:bldP spid="143364" grpId="1" animBg="1"/>
      <p:bldP spid="143365" grpId="0" animBg="1"/>
      <p:bldP spid="143365" grpId="1" animBg="1"/>
      <p:bldP spid="143366" grpId="0" animBg="1"/>
      <p:bldP spid="143366" grpId="1" animBg="1"/>
      <p:bldP spid="143367" grpId="0" animBg="1"/>
      <p:bldP spid="143367" grpId="1" animBg="1"/>
      <p:bldP spid="143368" grpId="0" animBg="1"/>
      <p:bldP spid="143368" grpId="1" animBg="1"/>
      <p:bldP spid="143369" grpId="0" animBg="1"/>
      <p:bldP spid="143369" grpId="1" animBg="1"/>
      <p:bldP spid="143370" grpId="0" animBg="1"/>
      <p:bldP spid="143371" grpId="0" animBg="1"/>
      <p:bldP spid="143372" grpId="0" animBg="1"/>
      <p:bldP spid="143373" grpId="0" animBg="1"/>
      <p:bldP spid="143374" grpId="0" animBg="1"/>
      <p:bldP spid="143375" grpId="0" animBg="1"/>
      <p:bldP spid="143375" grpId="1" animBg="1"/>
      <p:bldP spid="143376" grpId="0" animBg="1"/>
      <p:bldP spid="143376" grpId="1" animBg="1"/>
      <p:bldP spid="143377" grpId="0" animBg="1"/>
      <p:bldP spid="143377" grpId="1" animBg="1"/>
      <p:bldP spid="143380" grpId="0" animBg="1"/>
      <p:bldP spid="143381" grpId="0" animBg="1"/>
      <p:bldP spid="143382" grpId="0" animBg="1"/>
      <p:bldP spid="143383" grpId="0" animBg="1"/>
      <p:bldP spid="143384" grpId="0" animBg="1"/>
      <p:bldP spid="143385" grpId="0" animBg="1"/>
      <p:bldP spid="143386" grpId="0" animBg="1"/>
      <p:bldP spid="143387" grpId="0" animBg="1"/>
      <p:bldP spid="143387" grpId="1" animBg="1"/>
      <p:bldP spid="143388" grpId="0" animBg="1"/>
      <p:bldP spid="143388" grpId="1" animBg="1"/>
      <p:bldP spid="143389" grpId="0" animBg="1"/>
      <p:bldP spid="143389" grpId="1" animBg="1"/>
      <p:bldP spid="143390" grpId="0" animBg="1"/>
      <p:bldP spid="143390" grpId="1" animBg="1"/>
      <p:bldP spid="143391" grpId="0" animBg="1"/>
      <p:bldP spid="143391" grpId="1" animBg="1"/>
      <p:bldP spid="143392" grpId="0" animBg="1"/>
      <p:bldP spid="143393" grpId="0" animBg="1"/>
      <p:bldP spid="143393" grpId="1" animBg="1"/>
      <p:bldP spid="143394" grpId="0" animBg="1"/>
      <p:bldP spid="143394" grpId="1" animBg="1"/>
      <p:bldP spid="143395" grpId="0" animBg="1"/>
      <p:bldP spid="143396" grpId="0" animBg="1"/>
      <p:bldP spid="143400" grpId="0" animBg="1"/>
      <p:bldP spid="143401" grpId="0" animBg="1"/>
      <p:bldP spid="143401" grpId="1" animBg="1"/>
      <p:bldP spid="143401" grpId="2" animBg="1"/>
      <p:bldP spid="143402" grpId="0" animBg="1"/>
      <p:bldP spid="14340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we scale Databases, we get big Key-value data collections</a:t>
            </a:r>
          </a:p>
        </p:txBody>
      </p:sp>
      <p:sp>
        <p:nvSpPr>
          <p:cNvPr id="3" name="Content Placeholder 2"/>
          <p:cNvSpPr>
            <a:spLocks noGrp="1"/>
          </p:cNvSpPr>
          <p:nvPr>
            <p:ph idx="1"/>
          </p:nvPr>
        </p:nvSpPr>
        <p:spPr/>
        <p:txBody>
          <a:bodyPr>
            <a:normAutofit/>
          </a:bodyPr>
          <a:lstStyle/>
          <a:p>
            <a:r>
              <a:rPr lang="en-US" dirty="0"/>
              <a:t>We saw this in lecture 1… We called it a distributed hash table.</a:t>
            </a:r>
          </a:p>
          <a:p>
            <a:endParaRPr lang="en-US" dirty="0"/>
          </a:p>
          <a:p>
            <a:r>
              <a:rPr lang="en-US" dirty="0"/>
              <a:t>But we didn’t spend enough time to look closely.  How do these work</a:t>
            </a:r>
            <a:r>
              <a:rPr lang="en-US"/>
              <a:t>?  </a:t>
            </a:r>
            <a:br>
              <a:rPr lang="en-US"/>
            </a:br>
            <a:r>
              <a:rPr lang="en-US"/>
              <a:t>Can </a:t>
            </a:r>
            <a:r>
              <a:rPr lang="en-US" dirty="0"/>
              <a:t>you run transactions on them?</a:t>
            </a:r>
          </a:p>
          <a:p>
            <a:endParaRPr lang="en-US" dirty="0"/>
          </a:p>
          <a:p>
            <a:r>
              <a:rPr lang="en-US" dirty="0"/>
              <a:t>Answering these questions will actually require five lectures!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934386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Chord has no sense of “integrity”</a:t>
            </a:r>
          </a:p>
        </p:txBody>
      </p:sp>
      <p:sp>
        <p:nvSpPr>
          <p:cNvPr id="3" name="Footer Placeholder 2"/>
          <p:cNvSpPr>
            <a:spLocks noGrp="1"/>
          </p:cNvSpPr>
          <p:nvPr>
            <p:ph type="ftr" sz="quarter" idx="11"/>
          </p:nvPr>
        </p:nvSpPr>
        <p:spPr/>
        <p:txBody>
          <a:bodyPr/>
          <a:lstStyle/>
          <a:p>
            <a:r>
              <a:rPr lang="en-US"/>
              <a:t>CS5412 Spring 2014 (Cloud Computing: Birman)</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40</a:t>
            </a:fld>
            <a:endParaRPr lang="en-US"/>
          </a:p>
        </p:txBody>
      </p:sp>
      <p:sp>
        <p:nvSpPr>
          <p:cNvPr id="5" name="Content Placeholder 4"/>
          <p:cNvSpPr>
            <a:spLocks noGrp="1"/>
          </p:cNvSpPr>
          <p:nvPr>
            <p:ph sz="quarter" idx="1"/>
          </p:nvPr>
        </p:nvSpPr>
        <p:spPr/>
        <p:txBody>
          <a:bodyPr/>
          <a:lstStyle/>
          <a:p>
            <a:r>
              <a:rPr lang="en-US"/>
              <a:t>The system doesn’t know it should be a ring... so it won’t detect that it isn’t a ring!</a:t>
            </a:r>
          </a:p>
          <a:p>
            <a:endParaRPr lang="en-US"/>
          </a:p>
          <a:p>
            <a:r>
              <a:rPr lang="en-US"/>
              <a:t>MIT solution is to make this very unlikely using various tricks, and they work</a:t>
            </a:r>
          </a:p>
          <a:p>
            <a:endParaRPr lang="en-US"/>
          </a:p>
          <a:p>
            <a:r>
              <a:rPr lang="en-US"/>
              <a:t>But an attacker might be able to force Chord into a partitioned state and if so, it would endure</a:t>
            </a:r>
          </a:p>
        </p:txBody>
      </p:sp>
    </p:spTree>
    <p:extLst>
      <p:ext uri="{BB962C8B-B14F-4D97-AF65-F5344CB8AC3E}">
        <p14:creationId xmlns:p14="http://schemas.microsoft.com/office/powerpoint/2010/main" val="1600356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 so, who cares?</a:t>
            </a:r>
          </a:p>
        </p:txBody>
      </p:sp>
      <p:sp>
        <p:nvSpPr>
          <p:cNvPr id="144387" name="Rectangle 3"/>
          <p:cNvSpPr>
            <a:spLocks noGrp="1" noChangeArrowheads="1"/>
          </p:cNvSpPr>
          <p:nvPr>
            <p:ph type="body" idx="1"/>
          </p:nvPr>
        </p:nvSpPr>
        <p:spPr/>
        <p:txBody>
          <a:bodyPr/>
          <a:lstStyle/>
          <a:p>
            <a:r>
              <a:rPr lang="en-US" dirty="0"/>
              <a:t>Chord lookups can fail… and it suffers from high overheads when nodes churn</a:t>
            </a:r>
          </a:p>
          <a:p>
            <a:pPr lvl="1"/>
            <a:r>
              <a:rPr lang="en-US" dirty="0"/>
              <a:t>Loads surge just when things are already disrupted… quite often, because of loads</a:t>
            </a:r>
          </a:p>
          <a:p>
            <a:pPr lvl="1"/>
            <a:r>
              <a:rPr lang="en-US" dirty="0"/>
              <a:t>And can’t predict how long Chord might remain disrupted once it gets that way</a:t>
            </a:r>
          </a:p>
          <a:p>
            <a:r>
              <a:rPr lang="en-US" dirty="0">
                <a:solidFill>
                  <a:srgbClr val="777777"/>
                </a:solidFill>
              </a:rPr>
              <a:t>Worst case scenario: </a:t>
            </a:r>
            <a:r>
              <a:rPr lang="en-US" i="1" dirty="0">
                <a:solidFill>
                  <a:srgbClr val="777777"/>
                </a:solidFill>
              </a:rPr>
              <a:t>Chord can become inconsistent and stay that way</a:t>
            </a:r>
          </a:p>
        </p:txBody>
      </p:sp>
      <p:sp>
        <p:nvSpPr>
          <p:cNvPr id="144388" name="Text Box 4"/>
          <p:cNvSpPr txBox="1">
            <a:spLocks noChangeArrowheads="1"/>
          </p:cNvSpPr>
          <p:nvPr/>
        </p:nvSpPr>
        <p:spPr bwMode="auto">
          <a:xfrm rot="-2282342">
            <a:off x="2743200" y="2589017"/>
            <a:ext cx="6705600" cy="1846659"/>
          </a:xfrm>
          <a:prstGeom prst="rect">
            <a:avLst/>
          </a:prstGeom>
          <a:solidFill>
            <a:schemeClr val="accent1">
              <a:lumMod val="40000"/>
              <a:lumOff val="60000"/>
            </a:schemeClr>
          </a:solidFill>
          <a:ln w="28575">
            <a:solidFill>
              <a:schemeClr val="tx1"/>
            </a:solidFill>
            <a:miter lim="800000"/>
            <a:headEnd/>
            <a:tailEnd/>
          </a:ln>
          <a:effectLst/>
        </p:spPr>
        <p:txBody>
          <a:bodyPr>
            <a:spAutoFit/>
          </a:bodyPr>
          <a:lstStyle/>
          <a:p>
            <a:pPr>
              <a:spcBef>
                <a:spcPct val="50000"/>
              </a:spcBef>
            </a:pPr>
            <a:r>
              <a:rPr lang="en-US" sz="4400" b="1" dirty="0"/>
              <a:t>The Fine Print</a:t>
            </a:r>
          </a:p>
          <a:p>
            <a:pPr>
              <a:spcBef>
                <a:spcPct val="50000"/>
              </a:spcBef>
            </a:pPr>
            <a:r>
              <a:rPr lang="en-US" sz="2000" b="1" dirty="0"/>
              <a:t>The scenario you have been shown is of low probability.  In all likelihood, Chord would repair itself after any partitioning failure that might really arise.  Caveat emptor and all that.</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1461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issues</a:t>
            </a:r>
          </a:p>
        </p:txBody>
      </p:sp>
      <p:sp>
        <p:nvSpPr>
          <p:cNvPr id="3" name="Footer Placeholder 2"/>
          <p:cNvSpPr>
            <a:spLocks noGrp="1"/>
          </p:cNvSpPr>
          <p:nvPr>
            <p:ph type="ftr" sz="quarter" idx="11"/>
          </p:nvPr>
        </p:nvSpPr>
        <p:spPr/>
        <p:txBody>
          <a:bodyPr/>
          <a:lstStyle/>
          <a:p>
            <a:r>
              <a:rPr lang="en-US"/>
              <a:t>CS5412 Spring 2014 (Cloud Computing: Birman)</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42</a:t>
            </a:fld>
            <a:endParaRPr lang="en-US"/>
          </a:p>
        </p:txBody>
      </p:sp>
      <p:sp>
        <p:nvSpPr>
          <p:cNvPr id="5" name="Content Placeholder 4"/>
          <p:cNvSpPr>
            <a:spLocks noGrp="1"/>
          </p:cNvSpPr>
          <p:nvPr>
            <p:ph sz="quarter" idx="1"/>
          </p:nvPr>
        </p:nvSpPr>
        <p:spPr/>
        <p:txBody>
          <a:bodyPr/>
          <a:lstStyle/>
          <a:p>
            <a:r>
              <a:rPr lang="en-US"/>
              <a:t>Suppose my machine has a (key,value) pair and your machine, right in this room, needs it.</a:t>
            </a:r>
          </a:p>
          <a:p>
            <a:endParaRPr lang="en-US"/>
          </a:p>
          <a:p>
            <a:r>
              <a:rPr lang="en-US"/>
              <a:t>Search could still take you to Zimbabwe, Lima, Moscow and Paris first!</a:t>
            </a:r>
          </a:p>
          <a:p>
            <a:endParaRPr lang="en-US"/>
          </a:p>
          <a:p>
            <a:r>
              <a:rPr lang="en-US"/>
              <a:t>Chord paths lack “locality” hence can be very long, and failures that occur, if any, will disrupt the system</a:t>
            </a:r>
          </a:p>
          <a:p>
            <a:endParaRPr lang="en-US"/>
          </a:p>
          <a:p>
            <a:endParaRPr lang="en-US"/>
          </a:p>
        </p:txBody>
      </p:sp>
    </p:spTree>
    <p:extLst>
      <p:ext uri="{BB962C8B-B14F-4D97-AF65-F5344CB8AC3E}">
        <p14:creationId xmlns:p14="http://schemas.microsoft.com/office/powerpoint/2010/main" val="1417092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normAutofit/>
          </a:bodyPr>
          <a:lstStyle/>
          <a:p>
            <a:r>
              <a:rPr lang="en-US" sz="4800" dirty="0" err="1"/>
              <a:t>Kelips</a:t>
            </a:r>
            <a:r>
              <a:rPr lang="en-US" sz="4800" dirty="0"/>
              <a:t>: Best of all (but nobody uses it)</a:t>
            </a:r>
          </a:p>
        </p:txBody>
      </p:sp>
      <p:sp>
        <p:nvSpPr>
          <p:cNvPr id="1098755" name="Rectangle 3"/>
          <p:cNvSpPr>
            <a:spLocks noGrp="1" noChangeArrowheads="1"/>
          </p:cNvSpPr>
          <p:nvPr>
            <p:ph type="body" idx="1"/>
          </p:nvPr>
        </p:nvSpPr>
        <p:spPr/>
        <p:txBody>
          <a:bodyPr/>
          <a:lstStyle/>
          <a:p>
            <a:r>
              <a:rPr lang="en-US" sz="2600" dirty="0"/>
              <a:t>Network partitioned into </a:t>
            </a:r>
            <a:r>
              <a:rPr lang="en-US" sz="2600" dirty="0">
                <a:sym typeface="Symbol" pitchFamily="18" charset="2"/>
              </a:rPr>
              <a:t>N “affinity groups”</a:t>
            </a:r>
          </a:p>
          <a:p>
            <a:r>
              <a:rPr lang="en-US" sz="2600" dirty="0">
                <a:sym typeface="Symbol" pitchFamily="18" charset="2"/>
              </a:rPr>
              <a:t>Hash of node ID determines which affinity group a node is in</a:t>
            </a:r>
          </a:p>
          <a:p>
            <a:r>
              <a:rPr lang="en-US" sz="2600" dirty="0">
                <a:sym typeface="Symbol" pitchFamily="18" charset="2"/>
              </a:rPr>
              <a:t>Each node knows:</a:t>
            </a:r>
          </a:p>
          <a:p>
            <a:pPr lvl="1"/>
            <a:r>
              <a:rPr lang="en-US" dirty="0"/>
              <a:t>One or more nodes in each group</a:t>
            </a:r>
          </a:p>
          <a:p>
            <a:pPr lvl="1"/>
            <a:r>
              <a:rPr lang="en-US" dirty="0"/>
              <a:t>All objects and nodes in own group</a:t>
            </a:r>
          </a:p>
          <a:p>
            <a:r>
              <a:rPr lang="en-US" sz="2600" i="1" dirty="0"/>
              <a:t>But this knowledge is soft-state, spread through peer-to-peer “gossip” (epidemic multicast)!</a:t>
            </a:r>
          </a:p>
        </p:txBody>
      </p:sp>
      <p:sp>
        <p:nvSpPr>
          <p:cNvPr id="2" name="Footer Placeholder 1"/>
          <p:cNvSpPr>
            <a:spLocks noGrp="1"/>
          </p:cNvSpPr>
          <p:nvPr>
            <p:ph type="ftr" sz="quarter" idx="11"/>
          </p:nvPr>
        </p:nvSpPr>
        <p:spPr/>
        <p:txBody>
          <a:bodyPr/>
          <a:lstStyle/>
          <a:p>
            <a:r>
              <a:rPr lang="en-US"/>
              <a:t>CS5412 Spring 2016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502052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Rationale?</a:t>
            </a:r>
          </a:p>
        </p:txBody>
      </p:sp>
      <p:sp>
        <p:nvSpPr>
          <p:cNvPr id="5" name="Content Placeholder 4"/>
          <p:cNvSpPr>
            <a:spLocks noGrp="1"/>
          </p:cNvSpPr>
          <p:nvPr>
            <p:ph sz="quarter" idx="1"/>
          </p:nvPr>
        </p:nvSpPr>
        <p:spPr/>
        <p:txBody>
          <a:bodyPr/>
          <a:lstStyle/>
          <a:p>
            <a:r>
              <a:rPr lang="en-US"/>
              <a:t>Kelips has a completely predictable behavior under worst-case conditions</a:t>
            </a:r>
          </a:p>
          <a:p>
            <a:pPr lvl="1"/>
            <a:r>
              <a:rPr lang="en-US"/>
              <a:t>It may do “better” but won’t do “worse”</a:t>
            </a:r>
          </a:p>
          <a:p>
            <a:pPr lvl="1"/>
            <a:r>
              <a:rPr lang="en-US"/>
              <a:t>Bounded message sizes and rates that never exceed what the administrator picks no matter how much churn occurs</a:t>
            </a:r>
          </a:p>
          <a:p>
            <a:pPr lvl="1"/>
            <a:r>
              <a:rPr lang="en-US"/>
              <a:t>Main impact of disruption: Kelips may need longer before Get is guaranteed to return value from prior Put with the same key</a:t>
            </a:r>
          </a:p>
        </p:txBody>
      </p:sp>
      <p:sp>
        <p:nvSpPr>
          <p:cNvPr id="3" name="Footer Placeholder 2"/>
          <p:cNvSpPr>
            <a:spLocks noGrp="1"/>
          </p:cNvSpPr>
          <p:nvPr>
            <p:ph type="ftr" sz="quarter" idx="11"/>
          </p:nvPr>
        </p:nvSpPr>
        <p:spPr/>
        <p:txBody>
          <a:bodyPr/>
          <a:lstStyle/>
          <a:p>
            <a:r>
              <a:rPr lang="en-US"/>
              <a:t>CS5412 Spring 2016 (Cloud Computing: Birman)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376522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Kelips</a:t>
            </a:r>
          </a:p>
        </p:txBody>
      </p:sp>
      <p:sp>
        <p:nvSpPr>
          <p:cNvPr id="124931" name="Rectangle 3"/>
          <p:cNvSpPr>
            <a:spLocks noChangeArrowheads="1"/>
          </p:cNvSpPr>
          <p:nvPr/>
        </p:nvSpPr>
        <p:spPr bwMode="auto">
          <a:xfrm>
            <a:off x="6248400" y="3276600"/>
            <a:ext cx="458788" cy="1830388"/>
          </a:xfrm>
          <a:prstGeom prst="rect">
            <a:avLst/>
          </a:prstGeom>
          <a:noFill/>
          <a:ln w="9525">
            <a:solidFill>
              <a:srgbClr val="FF6600"/>
            </a:solidFill>
            <a:miter lim="800000"/>
            <a:headEnd/>
            <a:tailEnd/>
          </a:ln>
        </p:spPr>
        <p:txBody>
          <a:bodyPr/>
          <a:lstStyle/>
          <a:p>
            <a:endParaRPr lang="en-US"/>
          </a:p>
        </p:txBody>
      </p:sp>
      <p:sp>
        <p:nvSpPr>
          <p:cNvPr id="124932" name="Rectangle 4"/>
          <p:cNvSpPr>
            <a:spLocks noChangeArrowheads="1"/>
          </p:cNvSpPr>
          <p:nvPr/>
        </p:nvSpPr>
        <p:spPr bwMode="auto">
          <a:xfrm>
            <a:off x="6781800" y="3275014"/>
            <a:ext cx="458788" cy="1830387"/>
          </a:xfrm>
          <a:prstGeom prst="rect">
            <a:avLst/>
          </a:prstGeom>
          <a:noFill/>
          <a:ln w="9525">
            <a:solidFill>
              <a:srgbClr val="FF6600"/>
            </a:solidFill>
            <a:miter lim="800000"/>
            <a:headEnd/>
            <a:tailEnd/>
          </a:ln>
        </p:spPr>
        <p:txBody>
          <a:bodyPr/>
          <a:lstStyle/>
          <a:p>
            <a:endParaRPr lang="en-US"/>
          </a:p>
        </p:txBody>
      </p:sp>
      <p:sp>
        <p:nvSpPr>
          <p:cNvPr id="124933" name="Rectangle 5"/>
          <p:cNvSpPr>
            <a:spLocks noChangeArrowheads="1"/>
          </p:cNvSpPr>
          <p:nvPr/>
        </p:nvSpPr>
        <p:spPr bwMode="auto">
          <a:xfrm>
            <a:off x="7313614" y="3276600"/>
            <a:ext cx="458787" cy="1830388"/>
          </a:xfrm>
          <a:prstGeom prst="rect">
            <a:avLst/>
          </a:prstGeom>
          <a:noFill/>
          <a:ln w="9525">
            <a:solidFill>
              <a:srgbClr val="FF6600"/>
            </a:solidFill>
            <a:miter lim="800000"/>
            <a:headEnd/>
            <a:tailEnd/>
          </a:ln>
        </p:spPr>
        <p:txBody>
          <a:bodyPr/>
          <a:lstStyle/>
          <a:p>
            <a:endParaRPr lang="en-US"/>
          </a:p>
        </p:txBody>
      </p:sp>
      <p:sp>
        <p:nvSpPr>
          <p:cNvPr id="124934" name="Rectangle 6"/>
          <p:cNvSpPr>
            <a:spLocks noChangeArrowheads="1"/>
          </p:cNvSpPr>
          <p:nvPr/>
        </p:nvSpPr>
        <p:spPr bwMode="auto">
          <a:xfrm>
            <a:off x="8839200" y="3275014"/>
            <a:ext cx="458788" cy="1830387"/>
          </a:xfrm>
          <a:prstGeom prst="rect">
            <a:avLst/>
          </a:prstGeom>
          <a:noFill/>
          <a:ln w="9525">
            <a:solidFill>
              <a:srgbClr val="FF6600"/>
            </a:solidFill>
            <a:miter lim="800000"/>
            <a:headEnd/>
            <a:tailEnd/>
          </a:ln>
        </p:spPr>
        <p:txBody>
          <a:bodyPr/>
          <a:lstStyle/>
          <a:p>
            <a:endParaRPr lang="en-US"/>
          </a:p>
        </p:txBody>
      </p:sp>
      <p:sp>
        <p:nvSpPr>
          <p:cNvPr id="124935" name="Rectangle 7"/>
          <p:cNvSpPr>
            <a:spLocks noChangeArrowheads="1"/>
          </p:cNvSpPr>
          <p:nvPr/>
        </p:nvSpPr>
        <p:spPr bwMode="auto">
          <a:xfrm>
            <a:off x="6369050" y="2971800"/>
            <a:ext cx="260350" cy="274638"/>
          </a:xfrm>
          <a:prstGeom prst="rect">
            <a:avLst/>
          </a:prstGeom>
          <a:noFill/>
          <a:ln w="9525">
            <a:noFill/>
            <a:miter lim="800000"/>
            <a:headEnd/>
            <a:tailEnd/>
          </a:ln>
          <a:effectLst/>
        </p:spPr>
        <p:txBody>
          <a:bodyPr wrap="none">
            <a:spAutoFit/>
          </a:bodyPr>
          <a:lstStyle/>
          <a:p>
            <a:pPr algn="l" eaLnBrk="1" hangingPunct="1"/>
            <a:r>
              <a:rPr lang="en-US" sz="1200" dirty="0">
                <a:solidFill>
                  <a:srgbClr val="777777"/>
                </a:solidFill>
                <a:latin typeface="Times New Roman" pitchFamily="18" charset="0"/>
              </a:rPr>
              <a:t>0</a:t>
            </a:r>
          </a:p>
        </p:txBody>
      </p:sp>
      <p:sp>
        <p:nvSpPr>
          <p:cNvPr id="124936" name="Rectangle 8"/>
          <p:cNvSpPr>
            <a:spLocks noChangeArrowheads="1"/>
          </p:cNvSpPr>
          <p:nvPr/>
        </p:nvSpPr>
        <p:spPr bwMode="auto">
          <a:xfrm>
            <a:off x="685800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1</a:t>
            </a:r>
          </a:p>
        </p:txBody>
      </p:sp>
      <p:sp>
        <p:nvSpPr>
          <p:cNvPr id="124937" name="Rectangle 9"/>
          <p:cNvSpPr>
            <a:spLocks noChangeArrowheads="1"/>
          </p:cNvSpPr>
          <p:nvPr/>
        </p:nvSpPr>
        <p:spPr bwMode="auto">
          <a:xfrm>
            <a:off x="739140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2</a:t>
            </a:r>
          </a:p>
        </p:txBody>
      </p:sp>
      <p:sp>
        <p:nvSpPr>
          <p:cNvPr id="124938" name="Rectangle 10"/>
          <p:cNvSpPr>
            <a:spLocks noChangeArrowheads="1"/>
          </p:cNvSpPr>
          <p:nvPr/>
        </p:nvSpPr>
        <p:spPr bwMode="auto">
          <a:xfrm>
            <a:off x="6438900" y="3467100"/>
            <a:ext cx="115888" cy="115888"/>
          </a:xfrm>
          <a:prstGeom prst="rect">
            <a:avLst/>
          </a:prstGeom>
          <a:solidFill>
            <a:srgbClr val="000000"/>
          </a:solidFill>
          <a:ln w="4763">
            <a:solidFill>
              <a:srgbClr val="000000"/>
            </a:solidFill>
            <a:miter lim="800000"/>
            <a:headEnd/>
            <a:tailEnd/>
          </a:ln>
        </p:spPr>
        <p:txBody>
          <a:bodyPr/>
          <a:lstStyle/>
          <a:p>
            <a:pPr algn="l" eaLnBrk="1" hangingPunct="1"/>
            <a:endParaRPr lang="en-US" sz="2400" b="1"/>
          </a:p>
        </p:txBody>
      </p:sp>
      <p:sp>
        <p:nvSpPr>
          <p:cNvPr id="124939" name="Rectangle 11"/>
          <p:cNvSpPr>
            <a:spLocks noChangeArrowheads="1"/>
          </p:cNvSpPr>
          <p:nvPr/>
        </p:nvSpPr>
        <p:spPr bwMode="auto">
          <a:xfrm>
            <a:off x="6437314" y="4038600"/>
            <a:ext cx="115887" cy="115888"/>
          </a:xfrm>
          <a:prstGeom prst="rect">
            <a:avLst/>
          </a:prstGeom>
          <a:solidFill>
            <a:srgbClr val="000000"/>
          </a:solidFill>
          <a:ln w="4763">
            <a:solidFill>
              <a:srgbClr val="000000"/>
            </a:solidFill>
            <a:miter lim="800000"/>
            <a:headEnd/>
            <a:tailEnd/>
          </a:ln>
        </p:spPr>
        <p:txBody>
          <a:bodyPr/>
          <a:lstStyle/>
          <a:p>
            <a:endParaRPr lang="en-US"/>
          </a:p>
        </p:txBody>
      </p:sp>
      <p:sp>
        <p:nvSpPr>
          <p:cNvPr id="124940" name="Rectangle 12"/>
          <p:cNvSpPr>
            <a:spLocks noChangeArrowheads="1"/>
          </p:cNvSpPr>
          <p:nvPr/>
        </p:nvSpPr>
        <p:spPr bwMode="auto">
          <a:xfrm>
            <a:off x="6361114" y="47609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4941" name="Rectangle 13"/>
          <p:cNvSpPr>
            <a:spLocks noChangeArrowheads="1"/>
          </p:cNvSpPr>
          <p:nvPr/>
        </p:nvSpPr>
        <p:spPr bwMode="auto">
          <a:xfrm>
            <a:off x="7543800" y="47244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4942" name="Rectangle 14"/>
          <p:cNvSpPr>
            <a:spLocks noChangeArrowheads="1"/>
          </p:cNvSpPr>
          <p:nvPr/>
        </p:nvSpPr>
        <p:spPr bwMode="auto">
          <a:xfrm>
            <a:off x="6934200" y="36195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4943" name="Rectangle 15"/>
          <p:cNvSpPr>
            <a:spLocks noChangeArrowheads="1"/>
          </p:cNvSpPr>
          <p:nvPr/>
        </p:nvSpPr>
        <p:spPr bwMode="auto">
          <a:xfrm>
            <a:off x="7046914" y="43799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4944" name="Rectangle 16"/>
          <p:cNvSpPr>
            <a:spLocks noChangeArrowheads="1"/>
          </p:cNvSpPr>
          <p:nvPr/>
        </p:nvSpPr>
        <p:spPr bwMode="auto">
          <a:xfrm>
            <a:off x="7504114" y="33893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4945" name="Rectangle 17"/>
          <p:cNvSpPr>
            <a:spLocks noChangeArrowheads="1"/>
          </p:cNvSpPr>
          <p:nvPr/>
        </p:nvSpPr>
        <p:spPr bwMode="auto">
          <a:xfrm>
            <a:off x="7391400" y="40386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4946" name="Rectangle 18"/>
          <p:cNvSpPr>
            <a:spLocks noChangeArrowheads="1"/>
          </p:cNvSpPr>
          <p:nvPr/>
        </p:nvSpPr>
        <p:spPr bwMode="auto">
          <a:xfrm>
            <a:off x="9104314" y="3429000"/>
            <a:ext cx="115887" cy="115888"/>
          </a:xfrm>
          <a:prstGeom prst="rect">
            <a:avLst/>
          </a:prstGeom>
          <a:solidFill>
            <a:srgbClr val="000000"/>
          </a:solidFill>
          <a:ln w="4763">
            <a:solidFill>
              <a:srgbClr val="000000"/>
            </a:solidFill>
            <a:miter lim="800000"/>
            <a:headEnd/>
            <a:tailEnd/>
          </a:ln>
        </p:spPr>
        <p:txBody>
          <a:bodyPr/>
          <a:lstStyle/>
          <a:p>
            <a:endParaRPr lang="en-US"/>
          </a:p>
        </p:txBody>
      </p:sp>
      <p:sp>
        <p:nvSpPr>
          <p:cNvPr id="124947" name="Rectangle 19"/>
          <p:cNvSpPr>
            <a:spLocks noChangeArrowheads="1"/>
          </p:cNvSpPr>
          <p:nvPr/>
        </p:nvSpPr>
        <p:spPr bwMode="auto">
          <a:xfrm>
            <a:off x="8915400" y="41910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4948" name="Rectangle 20"/>
          <p:cNvSpPr>
            <a:spLocks noChangeArrowheads="1"/>
          </p:cNvSpPr>
          <p:nvPr/>
        </p:nvSpPr>
        <p:spPr bwMode="auto">
          <a:xfrm>
            <a:off x="9067800" y="4837114"/>
            <a:ext cx="115888" cy="115887"/>
          </a:xfrm>
          <a:prstGeom prst="rect">
            <a:avLst/>
          </a:prstGeom>
          <a:solidFill>
            <a:srgbClr val="000000"/>
          </a:solidFill>
          <a:ln w="4763">
            <a:solidFill>
              <a:srgbClr val="000000"/>
            </a:solidFill>
            <a:miter lim="800000"/>
            <a:headEnd/>
            <a:tailEnd/>
          </a:ln>
        </p:spPr>
        <p:txBody>
          <a:bodyPr/>
          <a:lstStyle/>
          <a:p>
            <a:endParaRPr lang="en-US"/>
          </a:p>
        </p:txBody>
      </p:sp>
      <p:sp>
        <p:nvSpPr>
          <p:cNvPr id="124949" name="Rectangle 21"/>
          <p:cNvSpPr>
            <a:spLocks noChangeArrowheads="1"/>
          </p:cNvSpPr>
          <p:nvPr/>
        </p:nvSpPr>
        <p:spPr bwMode="auto">
          <a:xfrm>
            <a:off x="6324600" y="4495801"/>
            <a:ext cx="3111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30</a:t>
            </a:r>
          </a:p>
        </p:txBody>
      </p:sp>
      <p:sp>
        <p:nvSpPr>
          <p:cNvPr id="124950" name="Rectangle 22"/>
          <p:cNvSpPr>
            <a:spLocks noChangeArrowheads="1"/>
          </p:cNvSpPr>
          <p:nvPr/>
        </p:nvSpPr>
        <p:spPr bwMode="auto">
          <a:xfrm>
            <a:off x="6324600" y="32766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110</a:t>
            </a:r>
          </a:p>
        </p:txBody>
      </p:sp>
      <p:sp>
        <p:nvSpPr>
          <p:cNvPr id="124951" name="Rectangle 23"/>
          <p:cNvSpPr>
            <a:spLocks noChangeArrowheads="1"/>
          </p:cNvSpPr>
          <p:nvPr/>
        </p:nvSpPr>
        <p:spPr bwMode="auto">
          <a:xfrm>
            <a:off x="6248400" y="38100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230</a:t>
            </a:r>
          </a:p>
        </p:txBody>
      </p:sp>
      <p:sp>
        <p:nvSpPr>
          <p:cNvPr id="124952" name="Rectangle 24"/>
          <p:cNvSpPr>
            <a:spLocks noChangeArrowheads="1"/>
          </p:cNvSpPr>
          <p:nvPr/>
        </p:nvSpPr>
        <p:spPr bwMode="auto">
          <a:xfrm>
            <a:off x="7321550" y="38100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202</a:t>
            </a:r>
          </a:p>
        </p:txBody>
      </p:sp>
      <p:sp>
        <p:nvSpPr>
          <p:cNvPr id="124953" name="Rectangle 25"/>
          <p:cNvSpPr>
            <a:spLocks noChangeArrowheads="1"/>
          </p:cNvSpPr>
          <p:nvPr/>
        </p:nvSpPr>
        <p:spPr bwMode="auto">
          <a:xfrm>
            <a:off x="6781800" y="1905001"/>
            <a:ext cx="2368550" cy="733425"/>
          </a:xfrm>
          <a:prstGeom prst="rect">
            <a:avLst/>
          </a:prstGeom>
          <a:noFill/>
          <a:ln w="9525">
            <a:noFill/>
            <a:miter lim="800000"/>
            <a:headEnd/>
            <a:tailEnd/>
          </a:ln>
        </p:spPr>
        <p:txBody>
          <a:bodyPr lIns="0" tIns="0" rIns="0" bIns="0">
            <a:spAutoFit/>
          </a:bodyPr>
          <a:lstStyle/>
          <a:p>
            <a:pPr eaLnBrk="1" hangingPunct="1"/>
            <a:r>
              <a:rPr lang="en-US" sz="1600" dirty="0">
                <a:solidFill>
                  <a:srgbClr val="777777"/>
                </a:solidFill>
              </a:rPr>
              <a:t>Affinity Groups:</a:t>
            </a:r>
          </a:p>
          <a:p>
            <a:pPr eaLnBrk="1" hangingPunct="1"/>
            <a:r>
              <a:rPr lang="en-US" sz="1600" dirty="0">
                <a:solidFill>
                  <a:srgbClr val="777777"/>
                </a:solidFill>
              </a:rPr>
              <a:t>peer membership thru consistent hash</a:t>
            </a:r>
          </a:p>
        </p:txBody>
      </p:sp>
      <p:sp>
        <p:nvSpPr>
          <p:cNvPr id="124954" name="Line 26"/>
          <p:cNvSpPr>
            <a:spLocks noChangeShapeType="1"/>
          </p:cNvSpPr>
          <p:nvPr/>
        </p:nvSpPr>
        <p:spPr bwMode="auto">
          <a:xfrm flipV="1">
            <a:off x="6553200" y="2667000"/>
            <a:ext cx="304800" cy="304800"/>
          </a:xfrm>
          <a:prstGeom prst="line">
            <a:avLst/>
          </a:prstGeom>
          <a:noFill/>
          <a:ln w="9525">
            <a:solidFill>
              <a:srgbClr val="085091"/>
            </a:solidFill>
            <a:miter lim="800000"/>
            <a:headEnd type="triangle" w="med" len="med"/>
            <a:tailEnd/>
          </a:ln>
          <a:effectLst/>
        </p:spPr>
        <p:txBody>
          <a:bodyPr wrap="none"/>
          <a:lstStyle/>
          <a:p>
            <a:endParaRPr lang="en-US"/>
          </a:p>
        </p:txBody>
      </p:sp>
      <p:sp>
        <p:nvSpPr>
          <p:cNvPr id="124955" name="Line 27"/>
          <p:cNvSpPr>
            <a:spLocks noChangeShapeType="1"/>
          </p:cNvSpPr>
          <p:nvPr/>
        </p:nvSpPr>
        <p:spPr bwMode="auto">
          <a:xfrm>
            <a:off x="7010400" y="2743200"/>
            <a:ext cx="0" cy="228600"/>
          </a:xfrm>
          <a:prstGeom prst="line">
            <a:avLst/>
          </a:prstGeom>
          <a:noFill/>
          <a:ln w="9525">
            <a:solidFill>
              <a:srgbClr val="085091"/>
            </a:solidFill>
            <a:miter lim="800000"/>
            <a:headEnd/>
            <a:tailEnd type="triangle" w="med" len="med"/>
          </a:ln>
          <a:effectLst/>
        </p:spPr>
        <p:txBody>
          <a:bodyPr wrap="none"/>
          <a:lstStyle/>
          <a:p>
            <a:endParaRPr lang="en-US">
              <a:solidFill>
                <a:srgbClr val="777777"/>
              </a:solidFill>
            </a:endParaRPr>
          </a:p>
        </p:txBody>
      </p:sp>
      <p:sp>
        <p:nvSpPr>
          <p:cNvPr id="124956" name="Line 28"/>
          <p:cNvSpPr>
            <a:spLocks noChangeShapeType="1"/>
          </p:cNvSpPr>
          <p:nvPr/>
        </p:nvSpPr>
        <p:spPr bwMode="auto">
          <a:xfrm>
            <a:off x="7543800" y="2743200"/>
            <a:ext cx="0" cy="228600"/>
          </a:xfrm>
          <a:prstGeom prst="line">
            <a:avLst/>
          </a:prstGeom>
          <a:noFill/>
          <a:ln w="9525">
            <a:solidFill>
              <a:srgbClr val="085091"/>
            </a:solidFill>
            <a:miter lim="800000"/>
            <a:headEnd/>
            <a:tailEnd type="triangle" w="med" len="med"/>
          </a:ln>
          <a:effectLst/>
        </p:spPr>
        <p:txBody>
          <a:bodyPr wrap="none"/>
          <a:lstStyle/>
          <a:p>
            <a:endParaRPr lang="en-US">
              <a:solidFill>
                <a:srgbClr val="777777"/>
              </a:solidFill>
            </a:endParaRPr>
          </a:p>
        </p:txBody>
      </p:sp>
      <p:sp>
        <p:nvSpPr>
          <p:cNvPr id="124957" name="Line 29"/>
          <p:cNvSpPr>
            <a:spLocks noChangeShapeType="1"/>
          </p:cNvSpPr>
          <p:nvPr/>
        </p:nvSpPr>
        <p:spPr bwMode="auto">
          <a:xfrm>
            <a:off x="8915400" y="2743200"/>
            <a:ext cx="152400" cy="304800"/>
          </a:xfrm>
          <a:prstGeom prst="line">
            <a:avLst/>
          </a:prstGeom>
          <a:noFill/>
          <a:ln w="9525">
            <a:solidFill>
              <a:srgbClr val="085091"/>
            </a:solidFill>
            <a:miter lim="800000"/>
            <a:headEnd/>
            <a:tailEnd type="triangle" w="med" len="med"/>
          </a:ln>
          <a:effectLst/>
        </p:spPr>
        <p:txBody>
          <a:bodyPr wrap="none"/>
          <a:lstStyle/>
          <a:p>
            <a:endParaRPr lang="en-US">
              <a:solidFill>
                <a:srgbClr val="777777"/>
              </a:solidFill>
            </a:endParaRPr>
          </a:p>
        </p:txBody>
      </p:sp>
      <p:sp>
        <p:nvSpPr>
          <p:cNvPr id="124958" name="Text Box 30"/>
          <p:cNvSpPr txBox="1">
            <a:spLocks noChangeArrowheads="1"/>
          </p:cNvSpPr>
          <p:nvPr/>
        </p:nvSpPr>
        <p:spPr bwMode="auto">
          <a:xfrm>
            <a:off x="8839200" y="3048000"/>
            <a:ext cx="381000" cy="274638"/>
          </a:xfrm>
          <a:prstGeom prst="rect">
            <a:avLst/>
          </a:prstGeom>
          <a:noFill/>
          <a:ln w="9525">
            <a:noFill/>
            <a:miter lim="800000"/>
            <a:headEnd/>
            <a:tailEnd/>
          </a:ln>
          <a:effectLst/>
        </p:spPr>
        <p:txBody>
          <a:bodyPr>
            <a:spAutoFit/>
          </a:bodyPr>
          <a:lstStyle/>
          <a:p>
            <a:pPr algn="l" eaLnBrk="1" hangingPunct="1">
              <a:spcBef>
                <a:spcPct val="50000"/>
              </a:spcBef>
            </a:pPr>
            <a:endParaRPr lang="en-US" sz="1200" b="1"/>
          </a:p>
        </p:txBody>
      </p:sp>
      <p:grpSp>
        <p:nvGrpSpPr>
          <p:cNvPr id="2" name="Group 31"/>
          <p:cNvGrpSpPr>
            <a:grpSpLocks/>
          </p:cNvGrpSpPr>
          <p:nvPr/>
        </p:nvGrpSpPr>
        <p:grpSpPr bwMode="auto">
          <a:xfrm>
            <a:off x="8839200" y="3033705"/>
            <a:ext cx="406400" cy="200024"/>
            <a:chOff x="4452" y="1911"/>
            <a:chExt cx="256" cy="126"/>
          </a:xfrm>
        </p:grpSpPr>
        <p:sp>
          <p:nvSpPr>
            <p:cNvPr id="124960" name="Line 32"/>
            <p:cNvSpPr>
              <a:spLocks noChangeShapeType="1"/>
            </p:cNvSpPr>
            <p:nvPr/>
          </p:nvSpPr>
          <p:spPr bwMode="auto">
            <a:xfrm flipV="1">
              <a:off x="4452" y="1976"/>
              <a:ext cx="12" cy="6"/>
            </a:xfrm>
            <a:prstGeom prst="line">
              <a:avLst/>
            </a:prstGeom>
            <a:noFill/>
            <a:ln w="6350">
              <a:solidFill>
                <a:srgbClr val="000000"/>
              </a:solidFill>
              <a:round/>
              <a:headEnd/>
              <a:tailEnd/>
            </a:ln>
          </p:spPr>
          <p:txBody>
            <a:bodyPr/>
            <a:lstStyle/>
            <a:p>
              <a:endParaRPr lang="en-US">
                <a:solidFill>
                  <a:srgbClr val="777777"/>
                </a:solidFill>
              </a:endParaRPr>
            </a:p>
          </p:txBody>
        </p:sp>
        <p:sp>
          <p:nvSpPr>
            <p:cNvPr id="124961" name="Line 33"/>
            <p:cNvSpPr>
              <a:spLocks noChangeShapeType="1"/>
            </p:cNvSpPr>
            <p:nvPr/>
          </p:nvSpPr>
          <p:spPr bwMode="auto">
            <a:xfrm>
              <a:off x="4464" y="1977"/>
              <a:ext cx="17" cy="32"/>
            </a:xfrm>
            <a:prstGeom prst="line">
              <a:avLst/>
            </a:prstGeom>
            <a:noFill/>
            <a:ln w="12700">
              <a:solidFill>
                <a:srgbClr val="000000"/>
              </a:solidFill>
              <a:round/>
              <a:headEnd/>
              <a:tailEnd/>
            </a:ln>
          </p:spPr>
          <p:txBody>
            <a:bodyPr/>
            <a:lstStyle/>
            <a:p>
              <a:endParaRPr lang="en-US">
                <a:solidFill>
                  <a:srgbClr val="777777"/>
                </a:solidFill>
              </a:endParaRPr>
            </a:p>
          </p:txBody>
        </p:sp>
        <p:sp>
          <p:nvSpPr>
            <p:cNvPr id="124962" name="Line 34"/>
            <p:cNvSpPr>
              <a:spLocks noChangeShapeType="1"/>
            </p:cNvSpPr>
            <p:nvPr/>
          </p:nvSpPr>
          <p:spPr bwMode="auto">
            <a:xfrm flipV="1">
              <a:off x="4483" y="1916"/>
              <a:ext cx="22" cy="93"/>
            </a:xfrm>
            <a:prstGeom prst="line">
              <a:avLst/>
            </a:prstGeom>
            <a:noFill/>
            <a:ln w="6350">
              <a:solidFill>
                <a:srgbClr val="000000"/>
              </a:solidFill>
              <a:round/>
              <a:headEnd/>
              <a:tailEnd/>
            </a:ln>
          </p:spPr>
          <p:txBody>
            <a:bodyPr/>
            <a:lstStyle/>
            <a:p>
              <a:endParaRPr lang="en-US">
                <a:solidFill>
                  <a:srgbClr val="777777"/>
                </a:solidFill>
              </a:endParaRPr>
            </a:p>
          </p:txBody>
        </p:sp>
        <p:sp>
          <p:nvSpPr>
            <p:cNvPr id="124963" name="Line 35"/>
            <p:cNvSpPr>
              <a:spLocks noChangeShapeType="1"/>
            </p:cNvSpPr>
            <p:nvPr/>
          </p:nvSpPr>
          <p:spPr bwMode="auto">
            <a:xfrm>
              <a:off x="4505" y="1916"/>
              <a:ext cx="81" cy="1"/>
            </a:xfrm>
            <a:prstGeom prst="line">
              <a:avLst/>
            </a:prstGeom>
            <a:noFill/>
            <a:ln w="6350">
              <a:solidFill>
                <a:srgbClr val="000000"/>
              </a:solidFill>
              <a:round/>
              <a:headEnd/>
              <a:tailEnd/>
            </a:ln>
          </p:spPr>
          <p:txBody>
            <a:bodyPr/>
            <a:lstStyle/>
            <a:p>
              <a:endParaRPr lang="en-US">
                <a:solidFill>
                  <a:srgbClr val="777777"/>
                </a:solidFill>
              </a:endParaRPr>
            </a:p>
          </p:txBody>
        </p:sp>
        <p:sp>
          <p:nvSpPr>
            <p:cNvPr id="124964" name="Rectangle 36"/>
            <p:cNvSpPr>
              <a:spLocks noChangeArrowheads="1"/>
            </p:cNvSpPr>
            <p:nvPr/>
          </p:nvSpPr>
          <p:spPr bwMode="auto">
            <a:xfrm>
              <a:off x="4660" y="1921"/>
              <a:ext cx="48"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Times New Roman" pitchFamily="18" charset="0"/>
                </a:rPr>
                <a:t>1</a:t>
              </a:r>
              <a:endParaRPr lang="en-US" sz="2400" b="1">
                <a:solidFill>
                  <a:srgbClr val="777777"/>
                </a:solidFill>
              </a:endParaRPr>
            </a:p>
          </p:txBody>
        </p:sp>
        <p:sp>
          <p:nvSpPr>
            <p:cNvPr id="124965" name="Rectangle 37"/>
            <p:cNvSpPr>
              <a:spLocks noChangeArrowheads="1"/>
            </p:cNvSpPr>
            <p:nvPr/>
          </p:nvSpPr>
          <p:spPr bwMode="auto">
            <a:xfrm>
              <a:off x="4514" y="1921"/>
              <a:ext cx="70"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Times New Roman" pitchFamily="18" charset="0"/>
                </a:rPr>
                <a:t>N</a:t>
              </a:r>
              <a:endParaRPr lang="en-US" sz="2400" b="1">
                <a:solidFill>
                  <a:srgbClr val="777777"/>
                </a:solidFill>
              </a:endParaRPr>
            </a:p>
          </p:txBody>
        </p:sp>
        <p:sp>
          <p:nvSpPr>
            <p:cNvPr id="124966" name="Rectangle 38"/>
            <p:cNvSpPr>
              <a:spLocks noChangeArrowheads="1"/>
            </p:cNvSpPr>
            <p:nvPr/>
          </p:nvSpPr>
          <p:spPr bwMode="auto">
            <a:xfrm>
              <a:off x="4604" y="1911"/>
              <a:ext cx="54"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Symbol" pitchFamily="18" charset="2"/>
                </a:rPr>
                <a:t>-</a:t>
              </a:r>
              <a:endParaRPr lang="en-US" sz="2400" b="1">
                <a:solidFill>
                  <a:srgbClr val="777777"/>
                </a:solidFill>
              </a:endParaRPr>
            </a:p>
          </p:txBody>
        </p:sp>
      </p:grpSp>
      <p:sp>
        <p:nvSpPr>
          <p:cNvPr id="124967" name="Freeform 39"/>
          <p:cNvSpPr>
            <a:spLocks/>
          </p:cNvSpPr>
          <p:nvPr/>
        </p:nvSpPr>
        <p:spPr bwMode="auto">
          <a:xfrm>
            <a:off x="6096000" y="3505200"/>
            <a:ext cx="381000" cy="609600"/>
          </a:xfrm>
          <a:custGeom>
            <a:avLst/>
            <a:gdLst/>
            <a:ahLst/>
            <a:cxnLst>
              <a:cxn ang="0">
                <a:pos x="304" y="0"/>
              </a:cxn>
              <a:cxn ang="0">
                <a:pos x="64" y="240"/>
              </a:cxn>
              <a:cxn ang="0">
                <a:pos x="64" y="576"/>
              </a:cxn>
              <a:cxn ang="0">
                <a:pos x="448" y="720"/>
              </a:cxn>
            </a:cxnLst>
            <a:rect l="0" t="0" r="r" b="b"/>
            <a:pathLst>
              <a:path w="448" h="720">
                <a:moveTo>
                  <a:pt x="304" y="0"/>
                </a:moveTo>
                <a:cubicBezTo>
                  <a:pt x="204" y="72"/>
                  <a:pt x="104" y="144"/>
                  <a:pt x="64" y="240"/>
                </a:cubicBezTo>
                <a:cubicBezTo>
                  <a:pt x="24" y="336"/>
                  <a:pt x="0" y="496"/>
                  <a:pt x="64" y="576"/>
                </a:cubicBezTo>
                <a:cubicBezTo>
                  <a:pt x="128" y="656"/>
                  <a:pt x="384" y="696"/>
                  <a:pt x="448" y="720"/>
                </a:cubicBezTo>
              </a:path>
            </a:pathLst>
          </a:custGeom>
          <a:noFill/>
          <a:ln w="25400">
            <a:solidFill>
              <a:srgbClr val="085091"/>
            </a:solidFill>
            <a:round/>
            <a:headEnd/>
            <a:tailEnd type="stealth" w="lg" len="lg"/>
          </a:ln>
          <a:effectLst/>
        </p:spPr>
        <p:txBody>
          <a:bodyPr/>
          <a:lstStyle/>
          <a:p>
            <a:endParaRPr lang="en-US"/>
          </a:p>
        </p:txBody>
      </p:sp>
      <p:sp>
        <p:nvSpPr>
          <p:cNvPr id="124968" name="Freeform 40"/>
          <p:cNvSpPr>
            <a:spLocks/>
          </p:cNvSpPr>
          <p:nvPr/>
        </p:nvSpPr>
        <p:spPr bwMode="auto">
          <a:xfrm>
            <a:off x="5562600" y="3505200"/>
            <a:ext cx="914400" cy="1295400"/>
          </a:xfrm>
          <a:custGeom>
            <a:avLst/>
            <a:gdLst/>
            <a:ahLst/>
            <a:cxnLst>
              <a:cxn ang="0">
                <a:pos x="600" y="0"/>
              </a:cxn>
              <a:cxn ang="0">
                <a:pos x="120" y="192"/>
              </a:cxn>
              <a:cxn ang="0">
                <a:pos x="24" y="1008"/>
              </a:cxn>
              <a:cxn ang="0">
                <a:pos x="264" y="1440"/>
              </a:cxn>
              <a:cxn ang="0">
                <a:pos x="552" y="1536"/>
              </a:cxn>
            </a:cxnLst>
            <a:rect l="0" t="0" r="r" b="b"/>
            <a:pathLst>
              <a:path w="600" h="1536">
                <a:moveTo>
                  <a:pt x="600" y="0"/>
                </a:moveTo>
                <a:cubicBezTo>
                  <a:pt x="408" y="12"/>
                  <a:pt x="216" y="24"/>
                  <a:pt x="120" y="192"/>
                </a:cubicBezTo>
                <a:cubicBezTo>
                  <a:pt x="24" y="360"/>
                  <a:pt x="0" y="800"/>
                  <a:pt x="24" y="1008"/>
                </a:cubicBezTo>
                <a:cubicBezTo>
                  <a:pt x="48" y="1216"/>
                  <a:pt x="176" y="1352"/>
                  <a:pt x="264" y="1440"/>
                </a:cubicBezTo>
                <a:cubicBezTo>
                  <a:pt x="352" y="1528"/>
                  <a:pt x="452" y="1532"/>
                  <a:pt x="552" y="1536"/>
                </a:cubicBezTo>
              </a:path>
            </a:pathLst>
          </a:custGeom>
          <a:noFill/>
          <a:ln w="25400">
            <a:solidFill>
              <a:srgbClr val="085091"/>
            </a:solidFill>
            <a:round/>
            <a:headEnd/>
            <a:tailEnd type="stealth" w="lg" len="lg"/>
          </a:ln>
          <a:effectLst/>
        </p:spPr>
        <p:txBody>
          <a:bodyPr/>
          <a:lstStyle/>
          <a:p>
            <a:endParaRPr lang="en-US"/>
          </a:p>
        </p:txBody>
      </p:sp>
      <p:sp>
        <p:nvSpPr>
          <p:cNvPr id="124969" name="Text Box 41"/>
          <p:cNvSpPr txBox="1">
            <a:spLocks noChangeArrowheads="1"/>
          </p:cNvSpPr>
          <p:nvPr/>
        </p:nvSpPr>
        <p:spPr bwMode="auto">
          <a:xfrm>
            <a:off x="5334000" y="4876800"/>
            <a:ext cx="609600" cy="457200"/>
          </a:xfrm>
          <a:prstGeom prst="rect">
            <a:avLst/>
          </a:prstGeom>
          <a:noFill/>
          <a:ln w="9525">
            <a:noFill/>
            <a:miter lim="800000"/>
            <a:headEnd/>
            <a:tailEnd/>
          </a:ln>
          <a:effectLst/>
        </p:spPr>
        <p:txBody>
          <a:bodyPr>
            <a:spAutoFit/>
          </a:bodyPr>
          <a:lstStyle/>
          <a:p>
            <a:pPr algn="l" eaLnBrk="1" hangingPunct="1">
              <a:spcBef>
                <a:spcPct val="50000"/>
              </a:spcBef>
            </a:pPr>
            <a:endParaRPr lang="en-US" sz="2400" b="1"/>
          </a:p>
        </p:txBody>
      </p:sp>
      <p:sp>
        <p:nvSpPr>
          <p:cNvPr id="124970" name="Text Box 42"/>
          <p:cNvSpPr txBox="1">
            <a:spLocks noChangeArrowheads="1"/>
          </p:cNvSpPr>
          <p:nvPr/>
        </p:nvSpPr>
        <p:spPr bwMode="auto">
          <a:xfrm>
            <a:off x="4953000" y="4816475"/>
            <a:ext cx="1219200" cy="523220"/>
          </a:xfrm>
          <a:prstGeom prst="rect">
            <a:avLst/>
          </a:prstGeom>
          <a:noFill/>
          <a:ln w="9525">
            <a:noFill/>
            <a:miter lim="800000"/>
            <a:headEnd/>
            <a:tailEnd/>
          </a:ln>
          <a:effectLst/>
        </p:spPr>
        <p:txBody>
          <a:bodyPr>
            <a:spAutoFit/>
          </a:bodyPr>
          <a:lstStyle/>
          <a:p>
            <a:pPr algn="l" eaLnBrk="1" hangingPunct="1">
              <a:spcBef>
                <a:spcPct val="50000"/>
              </a:spcBef>
            </a:pPr>
            <a:r>
              <a:rPr lang="en-US" sz="1400">
                <a:latin typeface="Times New Roman" pitchFamily="18" charset="0"/>
              </a:rPr>
              <a:t>Affinity group pointers</a:t>
            </a:r>
          </a:p>
        </p:txBody>
      </p:sp>
      <p:grpSp>
        <p:nvGrpSpPr>
          <p:cNvPr id="3" name="Group 43"/>
          <p:cNvGrpSpPr>
            <a:grpSpLocks/>
          </p:cNvGrpSpPr>
          <p:nvPr/>
        </p:nvGrpSpPr>
        <p:grpSpPr bwMode="auto">
          <a:xfrm>
            <a:off x="9525000" y="3687768"/>
            <a:ext cx="330200" cy="385763"/>
            <a:chOff x="4452" y="1911"/>
            <a:chExt cx="208" cy="243"/>
          </a:xfrm>
        </p:grpSpPr>
        <p:sp>
          <p:nvSpPr>
            <p:cNvPr id="124972" name="Line 44"/>
            <p:cNvSpPr>
              <a:spLocks noChangeShapeType="1"/>
            </p:cNvSpPr>
            <p:nvPr/>
          </p:nvSpPr>
          <p:spPr bwMode="auto">
            <a:xfrm flipV="1">
              <a:off x="4452" y="1976"/>
              <a:ext cx="12" cy="6"/>
            </a:xfrm>
            <a:prstGeom prst="line">
              <a:avLst/>
            </a:prstGeom>
            <a:noFill/>
            <a:ln w="6350">
              <a:solidFill>
                <a:srgbClr val="000000"/>
              </a:solidFill>
              <a:round/>
              <a:headEnd/>
              <a:tailEnd/>
            </a:ln>
          </p:spPr>
          <p:txBody>
            <a:bodyPr/>
            <a:lstStyle/>
            <a:p>
              <a:endParaRPr lang="en-US"/>
            </a:p>
          </p:txBody>
        </p:sp>
        <p:sp>
          <p:nvSpPr>
            <p:cNvPr id="124973" name="Line 45"/>
            <p:cNvSpPr>
              <a:spLocks noChangeShapeType="1"/>
            </p:cNvSpPr>
            <p:nvPr/>
          </p:nvSpPr>
          <p:spPr bwMode="auto">
            <a:xfrm>
              <a:off x="4464" y="1977"/>
              <a:ext cx="17" cy="32"/>
            </a:xfrm>
            <a:prstGeom prst="line">
              <a:avLst/>
            </a:prstGeom>
            <a:noFill/>
            <a:ln w="12700">
              <a:solidFill>
                <a:srgbClr val="000000"/>
              </a:solidFill>
              <a:round/>
              <a:headEnd/>
              <a:tailEnd/>
            </a:ln>
          </p:spPr>
          <p:txBody>
            <a:bodyPr/>
            <a:lstStyle/>
            <a:p>
              <a:endParaRPr lang="en-US"/>
            </a:p>
          </p:txBody>
        </p:sp>
        <p:sp>
          <p:nvSpPr>
            <p:cNvPr id="124974" name="Line 46"/>
            <p:cNvSpPr>
              <a:spLocks noChangeShapeType="1"/>
            </p:cNvSpPr>
            <p:nvPr/>
          </p:nvSpPr>
          <p:spPr bwMode="auto">
            <a:xfrm flipV="1">
              <a:off x="4483" y="1916"/>
              <a:ext cx="22" cy="93"/>
            </a:xfrm>
            <a:prstGeom prst="line">
              <a:avLst/>
            </a:prstGeom>
            <a:noFill/>
            <a:ln w="6350">
              <a:solidFill>
                <a:srgbClr val="000000"/>
              </a:solidFill>
              <a:round/>
              <a:headEnd/>
              <a:tailEnd/>
            </a:ln>
          </p:spPr>
          <p:txBody>
            <a:bodyPr/>
            <a:lstStyle/>
            <a:p>
              <a:endParaRPr lang="en-US"/>
            </a:p>
          </p:txBody>
        </p:sp>
        <p:sp>
          <p:nvSpPr>
            <p:cNvPr id="124975" name="Line 47"/>
            <p:cNvSpPr>
              <a:spLocks noChangeShapeType="1"/>
            </p:cNvSpPr>
            <p:nvPr/>
          </p:nvSpPr>
          <p:spPr bwMode="auto">
            <a:xfrm>
              <a:off x="4505" y="1916"/>
              <a:ext cx="81" cy="1"/>
            </a:xfrm>
            <a:prstGeom prst="line">
              <a:avLst/>
            </a:prstGeom>
            <a:noFill/>
            <a:ln w="6350">
              <a:solidFill>
                <a:srgbClr val="000000"/>
              </a:solidFill>
              <a:round/>
              <a:headEnd/>
              <a:tailEnd/>
            </a:ln>
          </p:spPr>
          <p:txBody>
            <a:bodyPr/>
            <a:lstStyle/>
            <a:p>
              <a:endParaRPr lang="en-US"/>
            </a:p>
          </p:txBody>
        </p:sp>
        <p:sp>
          <p:nvSpPr>
            <p:cNvPr id="124976" name="Rectangle 48"/>
            <p:cNvSpPr>
              <a:spLocks noChangeArrowheads="1"/>
            </p:cNvSpPr>
            <p:nvPr/>
          </p:nvSpPr>
          <p:spPr bwMode="auto">
            <a:xfrm>
              <a:off x="4660" y="1921"/>
              <a:ext cx="0" cy="233"/>
            </a:xfrm>
            <a:prstGeom prst="rect">
              <a:avLst/>
            </a:prstGeom>
            <a:noFill/>
            <a:ln w="9525">
              <a:noFill/>
              <a:miter lim="800000"/>
              <a:headEnd/>
              <a:tailEnd/>
            </a:ln>
          </p:spPr>
          <p:txBody>
            <a:bodyPr wrap="none" lIns="0" tIns="0" rIns="0" bIns="0">
              <a:spAutoFit/>
            </a:bodyPr>
            <a:lstStyle/>
            <a:p>
              <a:pPr algn="l" eaLnBrk="1" hangingPunct="1"/>
              <a:endParaRPr lang="en-US" sz="2400" b="1"/>
            </a:p>
          </p:txBody>
        </p:sp>
        <p:sp>
          <p:nvSpPr>
            <p:cNvPr id="124977" name="Rectangle 49"/>
            <p:cNvSpPr>
              <a:spLocks noChangeArrowheads="1"/>
            </p:cNvSpPr>
            <p:nvPr/>
          </p:nvSpPr>
          <p:spPr bwMode="auto">
            <a:xfrm>
              <a:off x="4514" y="1921"/>
              <a:ext cx="70"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000000"/>
                  </a:solidFill>
                  <a:latin typeface="Times New Roman" pitchFamily="18" charset="0"/>
                </a:rPr>
                <a:t>N</a:t>
              </a:r>
              <a:endParaRPr lang="en-US" sz="2400" b="1"/>
            </a:p>
          </p:txBody>
        </p:sp>
        <p:sp>
          <p:nvSpPr>
            <p:cNvPr id="124978" name="Rectangle 50"/>
            <p:cNvSpPr>
              <a:spLocks noChangeArrowheads="1"/>
            </p:cNvSpPr>
            <p:nvPr/>
          </p:nvSpPr>
          <p:spPr bwMode="auto">
            <a:xfrm>
              <a:off x="4604" y="1911"/>
              <a:ext cx="0" cy="233"/>
            </a:xfrm>
            <a:prstGeom prst="rect">
              <a:avLst/>
            </a:prstGeom>
            <a:noFill/>
            <a:ln w="9525">
              <a:noFill/>
              <a:miter lim="800000"/>
              <a:headEnd/>
              <a:tailEnd/>
            </a:ln>
          </p:spPr>
          <p:txBody>
            <a:bodyPr wrap="none" lIns="0" tIns="0" rIns="0" bIns="0">
              <a:spAutoFit/>
            </a:bodyPr>
            <a:lstStyle/>
            <a:p>
              <a:pPr algn="l" eaLnBrk="1" hangingPunct="1"/>
              <a:endParaRPr lang="en-US" sz="2400" b="1"/>
            </a:p>
          </p:txBody>
        </p:sp>
      </p:grpSp>
      <p:sp>
        <p:nvSpPr>
          <p:cNvPr id="124979" name="Text Box 51"/>
          <p:cNvSpPr txBox="1">
            <a:spLocks noChangeArrowheads="1"/>
          </p:cNvSpPr>
          <p:nvPr/>
        </p:nvSpPr>
        <p:spPr bwMode="auto">
          <a:xfrm>
            <a:off x="9372600" y="3857625"/>
            <a:ext cx="1066800" cy="738664"/>
          </a:xfrm>
          <a:prstGeom prst="rect">
            <a:avLst/>
          </a:prstGeom>
          <a:noFill/>
          <a:ln w="9525">
            <a:noFill/>
            <a:miter lim="800000"/>
            <a:headEnd/>
            <a:tailEnd/>
          </a:ln>
          <a:effectLst/>
        </p:spPr>
        <p:txBody>
          <a:bodyPr>
            <a:spAutoFit/>
          </a:bodyPr>
          <a:lstStyle/>
          <a:p>
            <a:pPr algn="l" eaLnBrk="1" hangingPunct="1">
              <a:spcBef>
                <a:spcPct val="50000"/>
              </a:spcBef>
            </a:pPr>
            <a:r>
              <a:rPr lang="en-US" sz="1400">
                <a:latin typeface="Times New Roman" pitchFamily="18" charset="0"/>
              </a:rPr>
              <a:t>members per affinity group</a:t>
            </a:r>
            <a:endParaRPr lang="en-US" sz="1400" b="1"/>
          </a:p>
        </p:txBody>
      </p:sp>
      <p:sp>
        <p:nvSpPr>
          <p:cNvPr id="124980" name="AutoShape 52"/>
          <p:cNvSpPr>
            <a:spLocks noChangeArrowheads="1"/>
          </p:cNvSpPr>
          <p:nvPr/>
        </p:nvSpPr>
        <p:spPr bwMode="auto">
          <a:xfrm>
            <a:off x="1524000" y="1905000"/>
            <a:ext cx="3276600" cy="4953000"/>
          </a:xfrm>
          <a:prstGeom prst="wedgeRoundRectCallout">
            <a:avLst>
              <a:gd name="adj1" fmla="val 99856"/>
              <a:gd name="adj2" fmla="val -18431"/>
              <a:gd name="adj3" fmla="val 16667"/>
            </a:avLst>
          </a:prstGeom>
          <a:noFill/>
          <a:ln w="9525">
            <a:solidFill>
              <a:schemeClr val="tx1"/>
            </a:solidFill>
            <a:miter lim="800000"/>
            <a:headEnd/>
            <a:tailEnd/>
          </a:ln>
          <a:effectLst/>
        </p:spPr>
        <p:txBody>
          <a:bodyPr/>
          <a:lstStyle/>
          <a:p>
            <a:pPr eaLnBrk="1" hangingPunct="1"/>
            <a:endParaRPr lang="en-US" sz="2400" b="1"/>
          </a:p>
        </p:txBody>
      </p:sp>
      <p:graphicFrame>
        <p:nvGraphicFramePr>
          <p:cNvPr id="124981" name="Group 53"/>
          <p:cNvGraphicFramePr>
            <a:graphicFrameLocks noGrp="1"/>
          </p:cNvGraphicFramePr>
          <p:nvPr/>
        </p:nvGraphicFramePr>
        <p:xfrm>
          <a:off x="2286000" y="2544763"/>
          <a:ext cx="1752600" cy="962026"/>
        </p:xfrm>
        <a:graphic>
          <a:graphicData uri="http://schemas.openxmlformats.org/drawingml/2006/table">
            <a:tbl>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tblGrid>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id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hbeat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rtt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86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234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90ms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86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230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30ms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4999" name="Text Box 71"/>
          <p:cNvSpPr txBox="1">
            <a:spLocks noChangeArrowheads="1"/>
          </p:cNvSpPr>
          <p:nvPr/>
        </p:nvSpPr>
        <p:spPr bwMode="auto">
          <a:xfrm>
            <a:off x="2209800" y="2133600"/>
            <a:ext cx="1981200" cy="336550"/>
          </a:xfrm>
          <a:prstGeom prst="rect">
            <a:avLst/>
          </a:prstGeom>
          <a:noFill/>
          <a:ln w="9525">
            <a:noFill/>
            <a:miter lim="800000"/>
            <a:headEnd/>
            <a:tailEnd/>
          </a:ln>
          <a:effectLst/>
        </p:spPr>
        <p:txBody>
          <a:bodyPr>
            <a:spAutoFit/>
          </a:bodyPr>
          <a:lstStyle/>
          <a:p>
            <a:pPr eaLnBrk="1" hangingPunct="1">
              <a:spcBef>
                <a:spcPct val="50000"/>
              </a:spcBef>
            </a:pPr>
            <a:r>
              <a:rPr lang="en-US" sz="1600" dirty="0">
                <a:solidFill>
                  <a:srgbClr val="777777"/>
                </a:solidFill>
              </a:rPr>
              <a:t>Affinity group view</a:t>
            </a:r>
            <a:endParaRPr lang="en-US" sz="1600" b="1" dirty="0">
              <a:solidFill>
                <a:srgbClr val="777777"/>
              </a:solidFill>
            </a:endParaRPr>
          </a:p>
        </p:txBody>
      </p:sp>
      <p:sp>
        <p:nvSpPr>
          <p:cNvPr id="125000" name="AutoShape 72"/>
          <p:cNvSpPr>
            <a:spLocks noChangeArrowheads="1"/>
          </p:cNvSpPr>
          <p:nvPr/>
        </p:nvSpPr>
        <p:spPr bwMode="auto">
          <a:xfrm>
            <a:off x="7391400" y="762000"/>
            <a:ext cx="2971800" cy="1524000"/>
          </a:xfrm>
          <a:prstGeom prst="cloudCallout">
            <a:avLst>
              <a:gd name="adj1" fmla="val -75532"/>
              <a:gd name="adj2" fmla="val 120523"/>
            </a:avLst>
          </a:prstGeom>
          <a:solidFill>
            <a:schemeClr val="accent1">
              <a:lumMod val="40000"/>
              <a:lumOff val="60000"/>
            </a:schemeClr>
          </a:solidFill>
          <a:ln w="9525">
            <a:solidFill>
              <a:schemeClr val="tx1"/>
            </a:solidFill>
            <a:round/>
            <a:headEnd/>
            <a:tailEnd/>
          </a:ln>
          <a:effectLst/>
        </p:spPr>
        <p:txBody>
          <a:bodyPr/>
          <a:lstStyle/>
          <a:p>
            <a:r>
              <a:rPr lang="en-US" dirty="0"/>
              <a:t>110 knows about other members – 230, 30…</a:t>
            </a:r>
          </a:p>
        </p:txBody>
      </p:sp>
      <p:sp>
        <p:nvSpPr>
          <p:cNvPr id="4" name="Footer Placeholder 3"/>
          <p:cNvSpPr>
            <a:spLocks noGrp="1"/>
          </p:cNvSpPr>
          <p:nvPr>
            <p:ph type="ftr" sz="quarter" idx="11"/>
          </p:nvPr>
        </p:nvSpPr>
        <p:spPr/>
        <p:txBody>
          <a:bodyPr/>
          <a:lstStyle/>
          <a:p>
            <a:r>
              <a:rPr lang="en-US"/>
              <a:t>CS5412 Spring 2016 (Cloud Computing: Birman)</a:t>
            </a: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40965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9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5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67" grpId="0" animBg="1"/>
      <p:bldP spid="124968" grpId="0" animBg="1"/>
      <p:bldP spid="124970" grpId="0"/>
      <p:bldP spid="124980" grpId="0" animBg="1"/>
      <p:bldP spid="12500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781800" y="1905001"/>
            <a:ext cx="2368550" cy="733425"/>
          </a:xfrm>
          <a:prstGeom prst="rect">
            <a:avLst/>
          </a:prstGeom>
          <a:noFill/>
          <a:ln w="9525">
            <a:noFill/>
            <a:miter lim="800000"/>
            <a:headEnd/>
            <a:tailEnd/>
          </a:ln>
        </p:spPr>
        <p:txBody>
          <a:bodyPr lIns="0" tIns="0" rIns="0" bIns="0">
            <a:spAutoFit/>
          </a:bodyPr>
          <a:lstStyle/>
          <a:p>
            <a:pPr eaLnBrk="1" hangingPunct="1"/>
            <a:r>
              <a:rPr lang="en-US" sz="1600" dirty="0">
                <a:solidFill>
                  <a:srgbClr val="777777"/>
                </a:solidFill>
              </a:rPr>
              <a:t>Affinity Groups:</a:t>
            </a:r>
          </a:p>
          <a:p>
            <a:pPr eaLnBrk="1" hangingPunct="1"/>
            <a:r>
              <a:rPr lang="en-US" sz="1600" dirty="0">
                <a:solidFill>
                  <a:srgbClr val="777777"/>
                </a:solidFill>
              </a:rPr>
              <a:t>peer membership thru consistent hash</a:t>
            </a:r>
          </a:p>
        </p:txBody>
      </p:sp>
      <p:sp>
        <p:nvSpPr>
          <p:cNvPr id="125955" name="Rectangle 3"/>
          <p:cNvSpPr>
            <a:spLocks noGrp="1" noChangeArrowheads="1"/>
          </p:cNvSpPr>
          <p:nvPr>
            <p:ph type="title"/>
          </p:nvPr>
        </p:nvSpPr>
        <p:spPr/>
        <p:txBody>
          <a:bodyPr/>
          <a:lstStyle/>
          <a:p>
            <a:r>
              <a:rPr lang="en-US"/>
              <a:t>Kelips</a:t>
            </a:r>
          </a:p>
        </p:txBody>
      </p:sp>
      <p:sp>
        <p:nvSpPr>
          <p:cNvPr id="125956" name="Rectangle 4"/>
          <p:cNvSpPr>
            <a:spLocks noChangeArrowheads="1"/>
          </p:cNvSpPr>
          <p:nvPr/>
        </p:nvSpPr>
        <p:spPr bwMode="auto">
          <a:xfrm>
            <a:off x="6248400" y="3276600"/>
            <a:ext cx="458788" cy="1830388"/>
          </a:xfrm>
          <a:prstGeom prst="rect">
            <a:avLst/>
          </a:prstGeom>
          <a:noFill/>
          <a:ln w="9525">
            <a:solidFill>
              <a:srgbClr val="FF6600"/>
            </a:solidFill>
            <a:miter lim="800000"/>
            <a:headEnd/>
            <a:tailEnd/>
          </a:ln>
        </p:spPr>
        <p:txBody>
          <a:bodyPr/>
          <a:lstStyle/>
          <a:p>
            <a:endParaRPr lang="en-US"/>
          </a:p>
        </p:txBody>
      </p:sp>
      <p:sp>
        <p:nvSpPr>
          <p:cNvPr id="125957" name="Rectangle 5"/>
          <p:cNvSpPr>
            <a:spLocks noChangeArrowheads="1"/>
          </p:cNvSpPr>
          <p:nvPr/>
        </p:nvSpPr>
        <p:spPr bwMode="auto">
          <a:xfrm>
            <a:off x="6781800" y="3275014"/>
            <a:ext cx="458788" cy="1830387"/>
          </a:xfrm>
          <a:prstGeom prst="rect">
            <a:avLst/>
          </a:prstGeom>
          <a:noFill/>
          <a:ln w="9525">
            <a:solidFill>
              <a:srgbClr val="FF6600"/>
            </a:solidFill>
            <a:miter lim="800000"/>
            <a:headEnd/>
            <a:tailEnd/>
          </a:ln>
        </p:spPr>
        <p:txBody>
          <a:bodyPr/>
          <a:lstStyle/>
          <a:p>
            <a:endParaRPr lang="en-US"/>
          </a:p>
        </p:txBody>
      </p:sp>
      <p:sp>
        <p:nvSpPr>
          <p:cNvPr id="125958" name="Rectangle 6"/>
          <p:cNvSpPr>
            <a:spLocks noChangeArrowheads="1"/>
          </p:cNvSpPr>
          <p:nvPr/>
        </p:nvSpPr>
        <p:spPr bwMode="auto">
          <a:xfrm>
            <a:off x="7313614" y="3276600"/>
            <a:ext cx="458787" cy="1830388"/>
          </a:xfrm>
          <a:prstGeom prst="rect">
            <a:avLst/>
          </a:prstGeom>
          <a:noFill/>
          <a:ln w="9525">
            <a:solidFill>
              <a:srgbClr val="FF6600"/>
            </a:solidFill>
            <a:miter lim="800000"/>
            <a:headEnd/>
            <a:tailEnd/>
          </a:ln>
        </p:spPr>
        <p:txBody>
          <a:bodyPr/>
          <a:lstStyle/>
          <a:p>
            <a:endParaRPr lang="en-US"/>
          </a:p>
        </p:txBody>
      </p:sp>
      <p:sp>
        <p:nvSpPr>
          <p:cNvPr id="125959" name="Rectangle 7"/>
          <p:cNvSpPr>
            <a:spLocks noChangeArrowheads="1"/>
          </p:cNvSpPr>
          <p:nvPr/>
        </p:nvSpPr>
        <p:spPr bwMode="auto">
          <a:xfrm>
            <a:off x="8839200" y="3275014"/>
            <a:ext cx="458788" cy="1830387"/>
          </a:xfrm>
          <a:prstGeom prst="rect">
            <a:avLst/>
          </a:prstGeom>
          <a:noFill/>
          <a:ln w="9525">
            <a:solidFill>
              <a:srgbClr val="FF6600"/>
            </a:solidFill>
            <a:miter lim="800000"/>
            <a:headEnd/>
            <a:tailEnd/>
          </a:ln>
        </p:spPr>
        <p:txBody>
          <a:bodyPr/>
          <a:lstStyle/>
          <a:p>
            <a:endParaRPr lang="en-US"/>
          </a:p>
        </p:txBody>
      </p:sp>
      <p:sp>
        <p:nvSpPr>
          <p:cNvPr id="125960" name="Rectangle 8"/>
          <p:cNvSpPr>
            <a:spLocks noChangeArrowheads="1"/>
          </p:cNvSpPr>
          <p:nvPr/>
        </p:nvSpPr>
        <p:spPr bwMode="auto">
          <a:xfrm>
            <a:off x="636905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0</a:t>
            </a:r>
          </a:p>
        </p:txBody>
      </p:sp>
      <p:sp>
        <p:nvSpPr>
          <p:cNvPr id="125961" name="Rectangle 9"/>
          <p:cNvSpPr>
            <a:spLocks noChangeArrowheads="1"/>
          </p:cNvSpPr>
          <p:nvPr/>
        </p:nvSpPr>
        <p:spPr bwMode="auto">
          <a:xfrm>
            <a:off x="685800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1</a:t>
            </a:r>
          </a:p>
        </p:txBody>
      </p:sp>
      <p:sp>
        <p:nvSpPr>
          <p:cNvPr id="125962" name="Rectangle 10"/>
          <p:cNvSpPr>
            <a:spLocks noChangeArrowheads="1"/>
          </p:cNvSpPr>
          <p:nvPr/>
        </p:nvSpPr>
        <p:spPr bwMode="auto">
          <a:xfrm>
            <a:off x="739140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2</a:t>
            </a:r>
          </a:p>
        </p:txBody>
      </p:sp>
      <p:sp>
        <p:nvSpPr>
          <p:cNvPr id="125963" name="Rectangle 11"/>
          <p:cNvSpPr>
            <a:spLocks noChangeArrowheads="1"/>
          </p:cNvSpPr>
          <p:nvPr/>
        </p:nvSpPr>
        <p:spPr bwMode="auto">
          <a:xfrm>
            <a:off x="6438900" y="3467100"/>
            <a:ext cx="115888" cy="115888"/>
          </a:xfrm>
          <a:prstGeom prst="rect">
            <a:avLst/>
          </a:prstGeom>
          <a:solidFill>
            <a:srgbClr val="000000"/>
          </a:solidFill>
          <a:ln w="4763">
            <a:solidFill>
              <a:srgbClr val="000000"/>
            </a:solidFill>
            <a:miter lim="800000"/>
            <a:headEnd/>
            <a:tailEnd/>
          </a:ln>
        </p:spPr>
        <p:txBody>
          <a:bodyPr/>
          <a:lstStyle/>
          <a:p>
            <a:pPr algn="l" eaLnBrk="1" hangingPunct="1"/>
            <a:endParaRPr lang="en-US" sz="2400" b="1"/>
          </a:p>
        </p:txBody>
      </p:sp>
      <p:sp>
        <p:nvSpPr>
          <p:cNvPr id="125964" name="Rectangle 12"/>
          <p:cNvSpPr>
            <a:spLocks noChangeArrowheads="1"/>
          </p:cNvSpPr>
          <p:nvPr/>
        </p:nvSpPr>
        <p:spPr bwMode="auto">
          <a:xfrm>
            <a:off x="6437314" y="4038600"/>
            <a:ext cx="115887" cy="115888"/>
          </a:xfrm>
          <a:prstGeom prst="rect">
            <a:avLst/>
          </a:prstGeom>
          <a:solidFill>
            <a:srgbClr val="000000"/>
          </a:solidFill>
          <a:ln w="4763">
            <a:solidFill>
              <a:srgbClr val="000000"/>
            </a:solidFill>
            <a:miter lim="800000"/>
            <a:headEnd/>
            <a:tailEnd/>
          </a:ln>
        </p:spPr>
        <p:txBody>
          <a:bodyPr/>
          <a:lstStyle/>
          <a:p>
            <a:endParaRPr lang="en-US"/>
          </a:p>
        </p:txBody>
      </p:sp>
      <p:sp>
        <p:nvSpPr>
          <p:cNvPr id="125965" name="Rectangle 13"/>
          <p:cNvSpPr>
            <a:spLocks noChangeArrowheads="1"/>
          </p:cNvSpPr>
          <p:nvPr/>
        </p:nvSpPr>
        <p:spPr bwMode="auto">
          <a:xfrm>
            <a:off x="6361114" y="47609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5966" name="Rectangle 14"/>
          <p:cNvSpPr>
            <a:spLocks noChangeArrowheads="1"/>
          </p:cNvSpPr>
          <p:nvPr/>
        </p:nvSpPr>
        <p:spPr bwMode="auto">
          <a:xfrm>
            <a:off x="7543800" y="47244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5967" name="Rectangle 15"/>
          <p:cNvSpPr>
            <a:spLocks noChangeArrowheads="1"/>
          </p:cNvSpPr>
          <p:nvPr/>
        </p:nvSpPr>
        <p:spPr bwMode="auto">
          <a:xfrm>
            <a:off x="6934200" y="36195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5968" name="Rectangle 16"/>
          <p:cNvSpPr>
            <a:spLocks noChangeArrowheads="1"/>
          </p:cNvSpPr>
          <p:nvPr/>
        </p:nvSpPr>
        <p:spPr bwMode="auto">
          <a:xfrm>
            <a:off x="7046914" y="43799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5969" name="Rectangle 17"/>
          <p:cNvSpPr>
            <a:spLocks noChangeArrowheads="1"/>
          </p:cNvSpPr>
          <p:nvPr/>
        </p:nvSpPr>
        <p:spPr bwMode="auto">
          <a:xfrm>
            <a:off x="7504114" y="33893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5970" name="Rectangle 18"/>
          <p:cNvSpPr>
            <a:spLocks noChangeArrowheads="1"/>
          </p:cNvSpPr>
          <p:nvPr/>
        </p:nvSpPr>
        <p:spPr bwMode="auto">
          <a:xfrm>
            <a:off x="7391400" y="40386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5971" name="Rectangle 19"/>
          <p:cNvSpPr>
            <a:spLocks noChangeArrowheads="1"/>
          </p:cNvSpPr>
          <p:nvPr/>
        </p:nvSpPr>
        <p:spPr bwMode="auto">
          <a:xfrm>
            <a:off x="9104314" y="3429000"/>
            <a:ext cx="115887" cy="115888"/>
          </a:xfrm>
          <a:prstGeom prst="rect">
            <a:avLst/>
          </a:prstGeom>
          <a:solidFill>
            <a:srgbClr val="000000"/>
          </a:solidFill>
          <a:ln w="4763">
            <a:solidFill>
              <a:srgbClr val="000000"/>
            </a:solidFill>
            <a:miter lim="800000"/>
            <a:headEnd/>
            <a:tailEnd/>
          </a:ln>
        </p:spPr>
        <p:txBody>
          <a:bodyPr/>
          <a:lstStyle/>
          <a:p>
            <a:endParaRPr lang="en-US"/>
          </a:p>
        </p:txBody>
      </p:sp>
      <p:sp>
        <p:nvSpPr>
          <p:cNvPr id="125972" name="Rectangle 20"/>
          <p:cNvSpPr>
            <a:spLocks noChangeArrowheads="1"/>
          </p:cNvSpPr>
          <p:nvPr/>
        </p:nvSpPr>
        <p:spPr bwMode="auto">
          <a:xfrm>
            <a:off x="8915400" y="41910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5973" name="Rectangle 21"/>
          <p:cNvSpPr>
            <a:spLocks noChangeArrowheads="1"/>
          </p:cNvSpPr>
          <p:nvPr/>
        </p:nvSpPr>
        <p:spPr bwMode="auto">
          <a:xfrm>
            <a:off x="9067800" y="4837114"/>
            <a:ext cx="115888" cy="115887"/>
          </a:xfrm>
          <a:prstGeom prst="rect">
            <a:avLst/>
          </a:prstGeom>
          <a:solidFill>
            <a:srgbClr val="000000"/>
          </a:solidFill>
          <a:ln w="4763">
            <a:solidFill>
              <a:srgbClr val="000000"/>
            </a:solidFill>
            <a:miter lim="800000"/>
            <a:headEnd/>
            <a:tailEnd/>
          </a:ln>
        </p:spPr>
        <p:txBody>
          <a:bodyPr/>
          <a:lstStyle/>
          <a:p>
            <a:endParaRPr lang="en-US"/>
          </a:p>
        </p:txBody>
      </p:sp>
      <p:sp>
        <p:nvSpPr>
          <p:cNvPr id="125974" name="Rectangle 22"/>
          <p:cNvSpPr>
            <a:spLocks noChangeArrowheads="1"/>
          </p:cNvSpPr>
          <p:nvPr/>
        </p:nvSpPr>
        <p:spPr bwMode="auto">
          <a:xfrm>
            <a:off x="6324600" y="4495801"/>
            <a:ext cx="3111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30</a:t>
            </a:r>
          </a:p>
        </p:txBody>
      </p:sp>
      <p:sp>
        <p:nvSpPr>
          <p:cNvPr id="125975" name="Rectangle 23"/>
          <p:cNvSpPr>
            <a:spLocks noChangeArrowheads="1"/>
          </p:cNvSpPr>
          <p:nvPr/>
        </p:nvSpPr>
        <p:spPr bwMode="auto">
          <a:xfrm>
            <a:off x="6324600" y="32766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110</a:t>
            </a:r>
          </a:p>
        </p:txBody>
      </p:sp>
      <p:sp>
        <p:nvSpPr>
          <p:cNvPr id="125976" name="Rectangle 24"/>
          <p:cNvSpPr>
            <a:spLocks noChangeArrowheads="1"/>
          </p:cNvSpPr>
          <p:nvPr/>
        </p:nvSpPr>
        <p:spPr bwMode="auto">
          <a:xfrm>
            <a:off x="6248400" y="38100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230</a:t>
            </a:r>
          </a:p>
        </p:txBody>
      </p:sp>
      <p:sp>
        <p:nvSpPr>
          <p:cNvPr id="125977" name="Rectangle 25"/>
          <p:cNvSpPr>
            <a:spLocks noChangeArrowheads="1"/>
          </p:cNvSpPr>
          <p:nvPr/>
        </p:nvSpPr>
        <p:spPr bwMode="auto">
          <a:xfrm>
            <a:off x="7321550" y="38100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202</a:t>
            </a:r>
          </a:p>
        </p:txBody>
      </p:sp>
      <p:sp>
        <p:nvSpPr>
          <p:cNvPr id="125978" name="Line 26"/>
          <p:cNvSpPr>
            <a:spLocks noChangeShapeType="1"/>
          </p:cNvSpPr>
          <p:nvPr/>
        </p:nvSpPr>
        <p:spPr bwMode="auto">
          <a:xfrm flipV="1">
            <a:off x="6553200" y="2667000"/>
            <a:ext cx="304800" cy="304800"/>
          </a:xfrm>
          <a:prstGeom prst="line">
            <a:avLst/>
          </a:prstGeom>
          <a:noFill/>
          <a:ln w="9525">
            <a:solidFill>
              <a:srgbClr val="085091"/>
            </a:solidFill>
            <a:miter lim="800000"/>
            <a:headEnd type="triangle" w="med" len="med"/>
            <a:tailEnd/>
          </a:ln>
          <a:effectLst/>
        </p:spPr>
        <p:txBody>
          <a:bodyPr wrap="none"/>
          <a:lstStyle/>
          <a:p>
            <a:endParaRPr lang="en-US"/>
          </a:p>
        </p:txBody>
      </p:sp>
      <p:sp>
        <p:nvSpPr>
          <p:cNvPr id="125979" name="Line 27"/>
          <p:cNvSpPr>
            <a:spLocks noChangeShapeType="1"/>
          </p:cNvSpPr>
          <p:nvPr/>
        </p:nvSpPr>
        <p:spPr bwMode="auto">
          <a:xfrm>
            <a:off x="7010400" y="2743200"/>
            <a:ext cx="0" cy="228600"/>
          </a:xfrm>
          <a:prstGeom prst="line">
            <a:avLst/>
          </a:prstGeom>
          <a:noFill/>
          <a:ln w="9525">
            <a:solidFill>
              <a:srgbClr val="085091"/>
            </a:solidFill>
            <a:miter lim="800000"/>
            <a:headEnd/>
            <a:tailEnd type="triangle" w="med" len="med"/>
          </a:ln>
          <a:effectLst/>
        </p:spPr>
        <p:txBody>
          <a:bodyPr wrap="none"/>
          <a:lstStyle/>
          <a:p>
            <a:endParaRPr lang="en-US"/>
          </a:p>
        </p:txBody>
      </p:sp>
      <p:sp>
        <p:nvSpPr>
          <p:cNvPr id="125980" name="Line 28"/>
          <p:cNvSpPr>
            <a:spLocks noChangeShapeType="1"/>
          </p:cNvSpPr>
          <p:nvPr/>
        </p:nvSpPr>
        <p:spPr bwMode="auto">
          <a:xfrm>
            <a:off x="7543800" y="2743200"/>
            <a:ext cx="0" cy="228600"/>
          </a:xfrm>
          <a:prstGeom prst="line">
            <a:avLst/>
          </a:prstGeom>
          <a:noFill/>
          <a:ln w="9525">
            <a:solidFill>
              <a:srgbClr val="085091"/>
            </a:solidFill>
            <a:miter lim="800000"/>
            <a:headEnd/>
            <a:tailEnd type="triangle" w="med" len="med"/>
          </a:ln>
          <a:effectLst/>
        </p:spPr>
        <p:txBody>
          <a:bodyPr wrap="none"/>
          <a:lstStyle/>
          <a:p>
            <a:endParaRPr lang="en-US"/>
          </a:p>
        </p:txBody>
      </p:sp>
      <p:sp>
        <p:nvSpPr>
          <p:cNvPr id="125981" name="Line 29"/>
          <p:cNvSpPr>
            <a:spLocks noChangeShapeType="1"/>
          </p:cNvSpPr>
          <p:nvPr/>
        </p:nvSpPr>
        <p:spPr bwMode="auto">
          <a:xfrm>
            <a:off x="8915400" y="2743200"/>
            <a:ext cx="152400" cy="304800"/>
          </a:xfrm>
          <a:prstGeom prst="line">
            <a:avLst/>
          </a:prstGeom>
          <a:noFill/>
          <a:ln w="9525">
            <a:solidFill>
              <a:srgbClr val="085091"/>
            </a:solidFill>
            <a:miter lim="800000"/>
            <a:headEnd/>
            <a:tailEnd type="triangle" w="med" len="med"/>
          </a:ln>
          <a:effectLst/>
        </p:spPr>
        <p:txBody>
          <a:bodyPr wrap="none"/>
          <a:lstStyle/>
          <a:p>
            <a:endParaRPr lang="en-US"/>
          </a:p>
        </p:txBody>
      </p:sp>
      <p:sp>
        <p:nvSpPr>
          <p:cNvPr id="125982" name="Text Box 30"/>
          <p:cNvSpPr txBox="1">
            <a:spLocks noChangeArrowheads="1"/>
          </p:cNvSpPr>
          <p:nvPr/>
        </p:nvSpPr>
        <p:spPr bwMode="auto">
          <a:xfrm>
            <a:off x="8839200" y="3048000"/>
            <a:ext cx="381000" cy="274638"/>
          </a:xfrm>
          <a:prstGeom prst="rect">
            <a:avLst/>
          </a:prstGeom>
          <a:noFill/>
          <a:ln w="9525">
            <a:noFill/>
            <a:miter lim="800000"/>
            <a:headEnd/>
            <a:tailEnd/>
          </a:ln>
          <a:effectLst/>
        </p:spPr>
        <p:txBody>
          <a:bodyPr>
            <a:spAutoFit/>
          </a:bodyPr>
          <a:lstStyle/>
          <a:p>
            <a:pPr algn="l" eaLnBrk="1" hangingPunct="1">
              <a:spcBef>
                <a:spcPct val="50000"/>
              </a:spcBef>
            </a:pPr>
            <a:endParaRPr lang="en-US" sz="1200" b="1"/>
          </a:p>
        </p:txBody>
      </p:sp>
      <p:grpSp>
        <p:nvGrpSpPr>
          <p:cNvPr id="2" name="Group 31"/>
          <p:cNvGrpSpPr>
            <a:grpSpLocks/>
          </p:cNvGrpSpPr>
          <p:nvPr/>
        </p:nvGrpSpPr>
        <p:grpSpPr bwMode="auto">
          <a:xfrm>
            <a:off x="8839200" y="3033705"/>
            <a:ext cx="406400" cy="200024"/>
            <a:chOff x="4452" y="1911"/>
            <a:chExt cx="256" cy="126"/>
          </a:xfrm>
        </p:grpSpPr>
        <p:sp>
          <p:nvSpPr>
            <p:cNvPr id="125984" name="Line 32"/>
            <p:cNvSpPr>
              <a:spLocks noChangeShapeType="1"/>
            </p:cNvSpPr>
            <p:nvPr/>
          </p:nvSpPr>
          <p:spPr bwMode="auto">
            <a:xfrm flipV="1">
              <a:off x="4452" y="1976"/>
              <a:ext cx="12" cy="6"/>
            </a:xfrm>
            <a:prstGeom prst="line">
              <a:avLst/>
            </a:prstGeom>
            <a:noFill/>
            <a:ln w="6350">
              <a:solidFill>
                <a:srgbClr val="000000"/>
              </a:solidFill>
              <a:round/>
              <a:headEnd/>
              <a:tailEnd/>
            </a:ln>
          </p:spPr>
          <p:txBody>
            <a:bodyPr/>
            <a:lstStyle/>
            <a:p>
              <a:endParaRPr lang="en-US">
                <a:solidFill>
                  <a:srgbClr val="777777"/>
                </a:solidFill>
              </a:endParaRPr>
            </a:p>
          </p:txBody>
        </p:sp>
        <p:sp>
          <p:nvSpPr>
            <p:cNvPr id="125985" name="Line 33"/>
            <p:cNvSpPr>
              <a:spLocks noChangeShapeType="1"/>
            </p:cNvSpPr>
            <p:nvPr/>
          </p:nvSpPr>
          <p:spPr bwMode="auto">
            <a:xfrm>
              <a:off x="4464" y="1977"/>
              <a:ext cx="17" cy="32"/>
            </a:xfrm>
            <a:prstGeom prst="line">
              <a:avLst/>
            </a:prstGeom>
            <a:noFill/>
            <a:ln w="12700">
              <a:solidFill>
                <a:srgbClr val="000000"/>
              </a:solidFill>
              <a:round/>
              <a:headEnd/>
              <a:tailEnd/>
            </a:ln>
          </p:spPr>
          <p:txBody>
            <a:bodyPr/>
            <a:lstStyle/>
            <a:p>
              <a:endParaRPr lang="en-US">
                <a:solidFill>
                  <a:srgbClr val="777777"/>
                </a:solidFill>
              </a:endParaRPr>
            </a:p>
          </p:txBody>
        </p:sp>
        <p:sp>
          <p:nvSpPr>
            <p:cNvPr id="125986" name="Line 34"/>
            <p:cNvSpPr>
              <a:spLocks noChangeShapeType="1"/>
            </p:cNvSpPr>
            <p:nvPr/>
          </p:nvSpPr>
          <p:spPr bwMode="auto">
            <a:xfrm flipV="1">
              <a:off x="4483" y="1916"/>
              <a:ext cx="22" cy="93"/>
            </a:xfrm>
            <a:prstGeom prst="line">
              <a:avLst/>
            </a:prstGeom>
            <a:noFill/>
            <a:ln w="6350">
              <a:solidFill>
                <a:srgbClr val="000000"/>
              </a:solidFill>
              <a:round/>
              <a:headEnd/>
              <a:tailEnd/>
            </a:ln>
          </p:spPr>
          <p:txBody>
            <a:bodyPr/>
            <a:lstStyle/>
            <a:p>
              <a:endParaRPr lang="en-US">
                <a:solidFill>
                  <a:srgbClr val="777777"/>
                </a:solidFill>
              </a:endParaRPr>
            </a:p>
          </p:txBody>
        </p:sp>
        <p:sp>
          <p:nvSpPr>
            <p:cNvPr id="125987" name="Line 35"/>
            <p:cNvSpPr>
              <a:spLocks noChangeShapeType="1"/>
            </p:cNvSpPr>
            <p:nvPr/>
          </p:nvSpPr>
          <p:spPr bwMode="auto">
            <a:xfrm>
              <a:off x="4505" y="1916"/>
              <a:ext cx="81" cy="1"/>
            </a:xfrm>
            <a:prstGeom prst="line">
              <a:avLst/>
            </a:prstGeom>
            <a:noFill/>
            <a:ln w="6350">
              <a:solidFill>
                <a:srgbClr val="000000"/>
              </a:solidFill>
              <a:round/>
              <a:headEnd/>
              <a:tailEnd/>
            </a:ln>
          </p:spPr>
          <p:txBody>
            <a:bodyPr/>
            <a:lstStyle/>
            <a:p>
              <a:endParaRPr lang="en-US">
                <a:solidFill>
                  <a:srgbClr val="777777"/>
                </a:solidFill>
              </a:endParaRPr>
            </a:p>
          </p:txBody>
        </p:sp>
        <p:sp>
          <p:nvSpPr>
            <p:cNvPr id="125988" name="Rectangle 36"/>
            <p:cNvSpPr>
              <a:spLocks noChangeArrowheads="1"/>
            </p:cNvSpPr>
            <p:nvPr/>
          </p:nvSpPr>
          <p:spPr bwMode="auto">
            <a:xfrm>
              <a:off x="4660" y="1921"/>
              <a:ext cx="48"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Times New Roman" pitchFamily="18" charset="0"/>
                </a:rPr>
                <a:t>1</a:t>
              </a:r>
              <a:endParaRPr lang="en-US" sz="2400" b="1">
                <a:solidFill>
                  <a:srgbClr val="777777"/>
                </a:solidFill>
              </a:endParaRPr>
            </a:p>
          </p:txBody>
        </p:sp>
        <p:sp>
          <p:nvSpPr>
            <p:cNvPr id="125989" name="Rectangle 37"/>
            <p:cNvSpPr>
              <a:spLocks noChangeArrowheads="1"/>
            </p:cNvSpPr>
            <p:nvPr/>
          </p:nvSpPr>
          <p:spPr bwMode="auto">
            <a:xfrm>
              <a:off x="4514" y="1921"/>
              <a:ext cx="70"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Times New Roman" pitchFamily="18" charset="0"/>
                </a:rPr>
                <a:t>N</a:t>
              </a:r>
              <a:endParaRPr lang="en-US" sz="2400" b="1">
                <a:solidFill>
                  <a:srgbClr val="777777"/>
                </a:solidFill>
              </a:endParaRPr>
            </a:p>
          </p:txBody>
        </p:sp>
        <p:sp>
          <p:nvSpPr>
            <p:cNvPr id="125990" name="Rectangle 38"/>
            <p:cNvSpPr>
              <a:spLocks noChangeArrowheads="1"/>
            </p:cNvSpPr>
            <p:nvPr/>
          </p:nvSpPr>
          <p:spPr bwMode="auto">
            <a:xfrm>
              <a:off x="4604" y="1911"/>
              <a:ext cx="54"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Symbol" pitchFamily="18" charset="2"/>
                </a:rPr>
                <a:t>-</a:t>
              </a:r>
              <a:endParaRPr lang="en-US" sz="2400" b="1">
                <a:solidFill>
                  <a:srgbClr val="777777"/>
                </a:solidFill>
              </a:endParaRPr>
            </a:p>
          </p:txBody>
        </p:sp>
      </p:grpSp>
      <p:sp>
        <p:nvSpPr>
          <p:cNvPr id="125991" name="Text Box 39"/>
          <p:cNvSpPr txBox="1">
            <a:spLocks noChangeArrowheads="1"/>
          </p:cNvSpPr>
          <p:nvPr/>
        </p:nvSpPr>
        <p:spPr bwMode="auto">
          <a:xfrm>
            <a:off x="5334000" y="4876800"/>
            <a:ext cx="609600" cy="457200"/>
          </a:xfrm>
          <a:prstGeom prst="rect">
            <a:avLst/>
          </a:prstGeom>
          <a:noFill/>
          <a:ln w="9525">
            <a:noFill/>
            <a:miter lim="800000"/>
            <a:headEnd/>
            <a:tailEnd/>
          </a:ln>
          <a:effectLst/>
        </p:spPr>
        <p:txBody>
          <a:bodyPr>
            <a:spAutoFit/>
          </a:bodyPr>
          <a:lstStyle/>
          <a:p>
            <a:pPr algn="l" eaLnBrk="1" hangingPunct="1">
              <a:spcBef>
                <a:spcPct val="50000"/>
              </a:spcBef>
            </a:pPr>
            <a:endParaRPr lang="en-US" sz="2400" b="1"/>
          </a:p>
        </p:txBody>
      </p:sp>
      <p:sp>
        <p:nvSpPr>
          <p:cNvPr id="125992" name="Text Box 40"/>
          <p:cNvSpPr txBox="1">
            <a:spLocks noChangeArrowheads="1"/>
          </p:cNvSpPr>
          <p:nvPr/>
        </p:nvSpPr>
        <p:spPr bwMode="auto">
          <a:xfrm>
            <a:off x="8153400" y="5410200"/>
            <a:ext cx="1219200" cy="523220"/>
          </a:xfrm>
          <a:prstGeom prst="rect">
            <a:avLst/>
          </a:prstGeom>
          <a:noFill/>
          <a:ln w="9525">
            <a:noFill/>
            <a:miter lim="800000"/>
            <a:headEnd/>
            <a:tailEnd/>
          </a:ln>
          <a:effectLst/>
        </p:spPr>
        <p:txBody>
          <a:bodyPr>
            <a:spAutoFit/>
          </a:bodyPr>
          <a:lstStyle/>
          <a:p>
            <a:pPr algn="l" eaLnBrk="1" hangingPunct="1">
              <a:spcBef>
                <a:spcPct val="50000"/>
              </a:spcBef>
            </a:pPr>
            <a:r>
              <a:rPr lang="en-US" sz="1400">
                <a:latin typeface="Times New Roman" pitchFamily="18" charset="0"/>
              </a:rPr>
              <a:t>Contact pointers</a:t>
            </a:r>
          </a:p>
        </p:txBody>
      </p:sp>
      <p:grpSp>
        <p:nvGrpSpPr>
          <p:cNvPr id="3" name="Group 41"/>
          <p:cNvGrpSpPr>
            <a:grpSpLocks/>
          </p:cNvGrpSpPr>
          <p:nvPr/>
        </p:nvGrpSpPr>
        <p:grpSpPr bwMode="auto">
          <a:xfrm>
            <a:off x="9525000" y="3687768"/>
            <a:ext cx="330200" cy="385763"/>
            <a:chOff x="4452" y="1911"/>
            <a:chExt cx="208" cy="243"/>
          </a:xfrm>
        </p:grpSpPr>
        <p:sp>
          <p:nvSpPr>
            <p:cNvPr id="125994" name="Line 42"/>
            <p:cNvSpPr>
              <a:spLocks noChangeShapeType="1"/>
            </p:cNvSpPr>
            <p:nvPr/>
          </p:nvSpPr>
          <p:spPr bwMode="auto">
            <a:xfrm flipV="1">
              <a:off x="4452" y="1976"/>
              <a:ext cx="12" cy="6"/>
            </a:xfrm>
            <a:prstGeom prst="line">
              <a:avLst/>
            </a:prstGeom>
            <a:noFill/>
            <a:ln w="6350">
              <a:solidFill>
                <a:srgbClr val="000000"/>
              </a:solidFill>
              <a:round/>
              <a:headEnd/>
              <a:tailEnd/>
            </a:ln>
          </p:spPr>
          <p:txBody>
            <a:bodyPr/>
            <a:lstStyle/>
            <a:p>
              <a:endParaRPr lang="en-US"/>
            </a:p>
          </p:txBody>
        </p:sp>
        <p:sp>
          <p:nvSpPr>
            <p:cNvPr id="125995" name="Line 43"/>
            <p:cNvSpPr>
              <a:spLocks noChangeShapeType="1"/>
            </p:cNvSpPr>
            <p:nvPr/>
          </p:nvSpPr>
          <p:spPr bwMode="auto">
            <a:xfrm>
              <a:off x="4464" y="1977"/>
              <a:ext cx="17" cy="32"/>
            </a:xfrm>
            <a:prstGeom prst="line">
              <a:avLst/>
            </a:prstGeom>
            <a:noFill/>
            <a:ln w="12700">
              <a:solidFill>
                <a:srgbClr val="000000"/>
              </a:solidFill>
              <a:round/>
              <a:headEnd/>
              <a:tailEnd/>
            </a:ln>
          </p:spPr>
          <p:txBody>
            <a:bodyPr/>
            <a:lstStyle/>
            <a:p>
              <a:endParaRPr lang="en-US"/>
            </a:p>
          </p:txBody>
        </p:sp>
        <p:sp>
          <p:nvSpPr>
            <p:cNvPr id="125996" name="Line 44"/>
            <p:cNvSpPr>
              <a:spLocks noChangeShapeType="1"/>
            </p:cNvSpPr>
            <p:nvPr/>
          </p:nvSpPr>
          <p:spPr bwMode="auto">
            <a:xfrm flipV="1">
              <a:off x="4483" y="1916"/>
              <a:ext cx="22" cy="93"/>
            </a:xfrm>
            <a:prstGeom prst="line">
              <a:avLst/>
            </a:prstGeom>
            <a:noFill/>
            <a:ln w="6350">
              <a:solidFill>
                <a:srgbClr val="000000"/>
              </a:solidFill>
              <a:round/>
              <a:headEnd/>
              <a:tailEnd/>
            </a:ln>
          </p:spPr>
          <p:txBody>
            <a:bodyPr/>
            <a:lstStyle/>
            <a:p>
              <a:endParaRPr lang="en-US"/>
            </a:p>
          </p:txBody>
        </p:sp>
        <p:sp>
          <p:nvSpPr>
            <p:cNvPr id="125997" name="Line 45"/>
            <p:cNvSpPr>
              <a:spLocks noChangeShapeType="1"/>
            </p:cNvSpPr>
            <p:nvPr/>
          </p:nvSpPr>
          <p:spPr bwMode="auto">
            <a:xfrm>
              <a:off x="4505" y="1916"/>
              <a:ext cx="81" cy="1"/>
            </a:xfrm>
            <a:prstGeom prst="line">
              <a:avLst/>
            </a:prstGeom>
            <a:noFill/>
            <a:ln w="6350">
              <a:solidFill>
                <a:srgbClr val="000000"/>
              </a:solidFill>
              <a:round/>
              <a:headEnd/>
              <a:tailEnd/>
            </a:ln>
          </p:spPr>
          <p:txBody>
            <a:bodyPr/>
            <a:lstStyle/>
            <a:p>
              <a:endParaRPr lang="en-US"/>
            </a:p>
          </p:txBody>
        </p:sp>
        <p:sp>
          <p:nvSpPr>
            <p:cNvPr id="125998" name="Rectangle 46"/>
            <p:cNvSpPr>
              <a:spLocks noChangeArrowheads="1"/>
            </p:cNvSpPr>
            <p:nvPr/>
          </p:nvSpPr>
          <p:spPr bwMode="auto">
            <a:xfrm>
              <a:off x="4660" y="1921"/>
              <a:ext cx="0" cy="233"/>
            </a:xfrm>
            <a:prstGeom prst="rect">
              <a:avLst/>
            </a:prstGeom>
            <a:noFill/>
            <a:ln w="9525">
              <a:noFill/>
              <a:miter lim="800000"/>
              <a:headEnd/>
              <a:tailEnd/>
            </a:ln>
          </p:spPr>
          <p:txBody>
            <a:bodyPr wrap="none" lIns="0" tIns="0" rIns="0" bIns="0">
              <a:spAutoFit/>
            </a:bodyPr>
            <a:lstStyle/>
            <a:p>
              <a:pPr algn="l" eaLnBrk="1" hangingPunct="1"/>
              <a:endParaRPr lang="en-US" sz="2400" b="1"/>
            </a:p>
          </p:txBody>
        </p:sp>
        <p:sp>
          <p:nvSpPr>
            <p:cNvPr id="125999" name="Rectangle 47"/>
            <p:cNvSpPr>
              <a:spLocks noChangeArrowheads="1"/>
            </p:cNvSpPr>
            <p:nvPr/>
          </p:nvSpPr>
          <p:spPr bwMode="auto">
            <a:xfrm>
              <a:off x="4514" y="1921"/>
              <a:ext cx="70"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000000"/>
                  </a:solidFill>
                  <a:latin typeface="Times New Roman" pitchFamily="18" charset="0"/>
                </a:rPr>
                <a:t>N</a:t>
              </a:r>
              <a:endParaRPr lang="en-US" sz="2400" b="1"/>
            </a:p>
          </p:txBody>
        </p:sp>
        <p:sp>
          <p:nvSpPr>
            <p:cNvPr id="126000" name="Rectangle 48"/>
            <p:cNvSpPr>
              <a:spLocks noChangeArrowheads="1"/>
            </p:cNvSpPr>
            <p:nvPr/>
          </p:nvSpPr>
          <p:spPr bwMode="auto">
            <a:xfrm>
              <a:off x="4604" y="1911"/>
              <a:ext cx="0" cy="233"/>
            </a:xfrm>
            <a:prstGeom prst="rect">
              <a:avLst/>
            </a:prstGeom>
            <a:noFill/>
            <a:ln w="9525">
              <a:noFill/>
              <a:miter lim="800000"/>
              <a:headEnd/>
              <a:tailEnd/>
            </a:ln>
          </p:spPr>
          <p:txBody>
            <a:bodyPr wrap="none" lIns="0" tIns="0" rIns="0" bIns="0">
              <a:spAutoFit/>
            </a:bodyPr>
            <a:lstStyle/>
            <a:p>
              <a:pPr algn="l" eaLnBrk="1" hangingPunct="1"/>
              <a:endParaRPr lang="en-US" sz="2400" b="1"/>
            </a:p>
          </p:txBody>
        </p:sp>
      </p:grpSp>
      <p:sp>
        <p:nvSpPr>
          <p:cNvPr id="126001" name="Text Box 49"/>
          <p:cNvSpPr txBox="1">
            <a:spLocks noChangeArrowheads="1"/>
          </p:cNvSpPr>
          <p:nvPr/>
        </p:nvSpPr>
        <p:spPr bwMode="auto">
          <a:xfrm>
            <a:off x="9372600" y="3857625"/>
            <a:ext cx="1066800" cy="738664"/>
          </a:xfrm>
          <a:prstGeom prst="rect">
            <a:avLst/>
          </a:prstGeom>
          <a:noFill/>
          <a:ln w="9525">
            <a:noFill/>
            <a:miter lim="800000"/>
            <a:headEnd/>
            <a:tailEnd/>
          </a:ln>
          <a:effectLst/>
        </p:spPr>
        <p:txBody>
          <a:bodyPr>
            <a:spAutoFit/>
          </a:bodyPr>
          <a:lstStyle/>
          <a:p>
            <a:pPr algn="l" eaLnBrk="1" hangingPunct="1">
              <a:spcBef>
                <a:spcPct val="50000"/>
              </a:spcBef>
            </a:pPr>
            <a:r>
              <a:rPr lang="en-US" sz="1400">
                <a:latin typeface="Times New Roman" pitchFamily="18" charset="0"/>
              </a:rPr>
              <a:t>members per affinity group</a:t>
            </a:r>
            <a:endParaRPr lang="en-US" sz="1400" b="1"/>
          </a:p>
        </p:txBody>
      </p:sp>
      <p:sp>
        <p:nvSpPr>
          <p:cNvPr id="126002" name="AutoShape 50"/>
          <p:cNvSpPr>
            <a:spLocks noChangeArrowheads="1"/>
          </p:cNvSpPr>
          <p:nvPr/>
        </p:nvSpPr>
        <p:spPr bwMode="auto">
          <a:xfrm>
            <a:off x="1524000" y="1905000"/>
            <a:ext cx="3276600" cy="4953000"/>
          </a:xfrm>
          <a:prstGeom prst="wedgeRoundRectCallout">
            <a:avLst>
              <a:gd name="adj1" fmla="val 99856"/>
              <a:gd name="adj2" fmla="val -18431"/>
              <a:gd name="adj3" fmla="val 16667"/>
            </a:avLst>
          </a:prstGeom>
          <a:noFill/>
          <a:ln w="9525">
            <a:solidFill>
              <a:schemeClr val="tx1"/>
            </a:solidFill>
            <a:miter lim="800000"/>
            <a:headEnd/>
            <a:tailEnd/>
          </a:ln>
          <a:effectLst/>
        </p:spPr>
        <p:txBody>
          <a:bodyPr/>
          <a:lstStyle/>
          <a:p>
            <a:pPr eaLnBrk="1" hangingPunct="1"/>
            <a:endParaRPr lang="en-US" sz="2400" b="1"/>
          </a:p>
        </p:txBody>
      </p:sp>
      <p:graphicFrame>
        <p:nvGraphicFramePr>
          <p:cNvPr id="126003" name="Group 51"/>
          <p:cNvGraphicFramePr>
            <a:graphicFrameLocks noGrp="1"/>
          </p:cNvGraphicFramePr>
          <p:nvPr/>
        </p:nvGraphicFramePr>
        <p:xfrm>
          <a:off x="2286000" y="2544763"/>
          <a:ext cx="1752600" cy="962026"/>
        </p:xfrm>
        <a:graphic>
          <a:graphicData uri="http://schemas.openxmlformats.org/drawingml/2006/table">
            <a:tbl>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tblGrid>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id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hbeat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rtt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86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234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90ms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86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230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30ms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6021" name="Text Box 69"/>
          <p:cNvSpPr txBox="1">
            <a:spLocks noChangeArrowheads="1"/>
          </p:cNvSpPr>
          <p:nvPr/>
        </p:nvSpPr>
        <p:spPr bwMode="auto">
          <a:xfrm>
            <a:off x="2209800" y="2133600"/>
            <a:ext cx="1981200" cy="336550"/>
          </a:xfrm>
          <a:prstGeom prst="rect">
            <a:avLst/>
          </a:prstGeom>
          <a:noFill/>
          <a:ln w="9525">
            <a:noFill/>
            <a:miter lim="800000"/>
            <a:headEnd/>
            <a:tailEnd/>
          </a:ln>
          <a:effectLst/>
        </p:spPr>
        <p:txBody>
          <a:bodyPr>
            <a:spAutoFit/>
          </a:bodyPr>
          <a:lstStyle/>
          <a:p>
            <a:pPr eaLnBrk="1" hangingPunct="1">
              <a:spcBef>
                <a:spcPct val="50000"/>
              </a:spcBef>
            </a:pPr>
            <a:r>
              <a:rPr lang="en-US" sz="1600" dirty="0">
                <a:solidFill>
                  <a:srgbClr val="777777"/>
                </a:solidFill>
              </a:rPr>
              <a:t>Affinity group view</a:t>
            </a:r>
            <a:endParaRPr lang="en-US" sz="1600" b="1" dirty="0">
              <a:solidFill>
                <a:srgbClr val="777777"/>
              </a:solidFill>
            </a:endParaRPr>
          </a:p>
        </p:txBody>
      </p:sp>
      <p:graphicFrame>
        <p:nvGraphicFramePr>
          <p:cNvPr id="126022" name="Group 70"/>
          <p:cNvGraphicFramePr>
            <a:graphicFrameLocks noGrp="1"/>
          </p:cNvGraphicFramePr>
          <p:nvPr/>
        </p:nvGraphicFramePr>
        <p:xfrm>
          <a:off x="2362200" y="4038600"/>
          <a:ext cx="1752600" cy="915988"/>
        </p:xfrm>
        <a:graphic>
          <a:graphicData uri="http://schemas.openxmlformats.org/drawingml/2006/table">
            <a:tbl>
              <a:tblPr/>
              <a:tblGrid>
                <a:gridCol w="609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119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group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contactNode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63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202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6036" name="Text Box 84"/>
          <p:cNvSpPr txBox="1">
            <a:spLocks noChangeArrowheads="1"/>
          </p:cNvSpPr>
          <p:nvPr/>
        </p:nvSpPr>
        <p:spPr bwMode="auto">
          <a:xfrm>
            <a:off x="2209800" y="3657600"/>
            <a:ext cx="1981200" cy="336550"/>
          </a:xfrm>
          <a:prstGeom prst="rect">
            <a:avLst/>
          </a:prstGeom>
          <a:noFill/>
          <a:ln w="9525">
            <a:noFill/>
            <a:miter lim="800000"/>
            <a:headEnd/>
            <a:tailEnd/>
          </a:ln>
          <a:effectLst/>
        </p:spPr>
        <p:txBody>
          <a:bodyPr>
            <a:spAutoFit/>
          </a:bodyPr>
          <a:lstStyle/>
          <a:p>
            <a:pPr eaLnBrk="1" hangingPunct="1">
              <a:spcBef>
                <a:spcPct val="50000"/>
              </a:spcBef>
            </a:pPr>
            <a:r>
              <a:rPr lang="en-US" sz="1600" dirty="0">
                <a:solidFill>
                  <a:srgbClr val="777777"/>
                </a:solidFill>
              </a:rPr>
              <a:t>Contacts</a:t>
            </a:r>
          </a:p>
        </p:txBody>
      </p:sp>
      <p:sp>
        <p:nvSpPr>
          <p:cNvPr id="126037" name="AutoShape 85"/>
          <p:cNvSpPr>
            <a:spLocks noChangeArrowheads="1"/>
          </p:cNvSpPr>
          <p:nvPr/>
        </p:nvSpPr>
        <p:spPr bwMode="auto">
          <a:xfrm>
            <a:off x="6781800" y="1600200"/>
            <a:ext cx="2952750" cy="1295400"/>
          </a:xfrm>
          <a:prstGeom prst="cloudCallout">
            <a:avLst>
              <a:gd name="adj1" fmla="val -20440"/>
              <a:gd name="adj2" fmla="val 138236"/>
            </a:avLst>
          </a:prstGeom>
          <a:solidFill>
            <a:schemeClr val="accent1">
              <a:lumMod val="40000"/>
              <a:lumOff val="60000"/>
            </a:schemeClr>
          </a:solidFill>
          <a:ln w="9525">
            <a:solidFill>
              <a:schemeClr val="tx1"/>
            </a:solidFill>
            <a:round/>
            <a:headEnd/>
            <a:tailEnd/>
          </a:ln>
          <a:effectLst/>
        </p:spPr>
        <p:txBody>
          <a:bodyPr/>
          <a:lstStyle/>
          <a:p>
            <a:r>
              <a:rPr lang="en-US"/>
              <a:t>202 is a “contact” for 110 in group 2</a:t>
            </a:r>
          </a:p>
        </p:txBody>
      </p:sp>
      <p:grpSp>
        <p:nvGrpSpPr>
          <p:cNvPr id="4" name="Group 86"/>
          <p:cNvGrpSpPr>
            <a:grpSpLocks/>
          </p:cNvGrpSpPr>
          <p:nvPr/>
        </p:nvGrpSpPr>
        <p:grpSpPr bwMode="auto">
          <a:xfrm>
            <a:off x="6477000" y="3505200"/>
            <a:ext cx="2590800" cy="2374900"/>
            <a:chOff x="3120" y="2208"/>
            <a:chExt cx="1632" cy="1496"/>
          </a:xfrm>
        </p:grpSpPr>
        <p:sp>
          <p:nvSpPr>
            <p:cNvPr id="126039" name="Freeform 87"/>
            <p:cNvSpPr>
              <a:spLocks/>
            </p:cNvSpPr>
            <p:nvPr/>
          </p:nvSpPr>
          <p:spPr bwMode="auto">
            <a:xfrm>
              <a:off x="3120" y="2208"/>
              <a:ext cx="400" cy="528"/>
            </a:xfrm>
            <a:custGeom>
              <a:avLst/>
              <a:gdLst/>
              <a:ahLst/>
              <a:cxnLst>
                <a:cxn ang="0">
                  <a:pos x="0" y="0"/>
                </a:cxn>
                <a:cxn ang="0">
                  <a:pos x="336" y="240"/>
                </a:cxn>
                <a:cxn ang="0">
                  <a:pos x="384" y="528"/>
                </a:cxn>
              </a:cxnLst>
              <a:rect l="0" t="0" r="r" b="b"/>
              <a:pathLst>
                <a:path w="400" h="528">
                  <a:moveTo>
                    <a:pt x="0" y="0"/>
                  </a:moveTo>
                  <a:cubicBezTo>
                    <a:pt x="136" y="76"/>
                    <a:pt x="272" y="152"/>
                    <a:pt x="336" y="240"/>
                  </a:cubicBezTo>
                  <a:cubicBezTo>
                    <a:pt x="400" y="328"/>
                    <a:pt x="392" y="428"/>
                    <a:pt x="384" y="528"/>
                  </a:cubicBezTo>
                </a:path>
              </a:pathLst>
            </a:custGeom>
            <a:noFill/>
            <a:ln w="28575" cmpd="sng">
              <a:solidFill>
                <a:srgbClr val="085091"/>
              </a:solidFill>
              <a:round/>
              <a:headEnd type="none" w="med" len="med"/>
              <a:tailEnd type="triangle" w="med" len="med"/>
            </a:ln>
            <a:effectLst/>
          </p:spPr>
          <p:txBody>
            <a:bodyPr/>
            <a:lstStyle/>
            <a:p>
              <a:endParaRPr lang="en-US"/>
            </a:p>
          </p:txBody>
        </p:sp>
        <p:sp>
          <p:nvSpPr>
            <p:cNvPr id="126040" name="Freeform 88"/>
            <p:cNvSpPr>
              <a:spLocks/>
            </p:cNvSpPr>
            <p:nvPr/>
          </p:nvSpPr>
          <p:spPr bwMode="auto">
            <a:xfrm>
              <a:off x="3168" y="2208"/>
              <a:ext cx="528" cy="288"/>
            </a:xfrm>
            <a:custGeom>
              <a:avLst/>
              <a:gdLst/>
              <a:ahLst/>
              <a:cxnLst>
                <a:cxn ang="0">
                  <a:pos x="0" y="0"/>
                </a:cxn>
                <a:cxn ang="0">
                  <a:pos x="384" y="48"/>
                </a:cxn>
                <a:cxn ang="0">
                  <a:pos x="528" y="288"/>
                </a:cxn>
              </a:cxnLst>
              <a:rect l="0" t="0" r="r" b="b"/>
              <a:pathLst>
                <a:path w="528" h="288">
                  <a:moveTo>
                    <a:pt x="0" y="0"/>
                  </a:moveTo>
                  <a:cubicBezTo>
                    <a:pt x="148" y="0"/>
                    <a:pt x="296" y="0"/>
                    <a:pt x="384" y="48"/>
                  </a:cubicBezTo>
                  <a:cubicBezTo>
                    <a:pt x="472" y="96"/>
                    <a:pt x="500" y="192"/>
                    <a:pt x="528" y="288"/>
                  </a:cubicBezTo>
                </a:path>
              </a:pathLst>
            </a:custGeom>
            <a:noFill/>
            <a:ln w="28575" cmpd="sng">
              <a:solidFill>
                <a:srgbClr val="085091"/>
              </a:solidFill>
              <a:round/>
              <a:headEnd type="none" w="med" len="med"/>
              <a:tailEnd type="triangle" w="med" len="med"/>
            </a:ln>
            <a:effectLst/>
          </p:spPr>
          <p:txBody>
            <a:bodyPr/>
            <a:lstStyle/>
            <a:p>
              <a:endParaRPr lang="en-US"/>
            </a:p>
          </p:txBody>
        </p:sp>
        <p:sp>
          <p:nvSpPr>
            <p:cNvPr id="126041" name="Freeform 89"/>
            <p:cNvSpPr>
              <a:spLocks/>
            </p:cNvSpPr>
            <p:nvPr/>
          </p:nvSpPr>
          <p:spPr bwMode="auto">
            <a:xfrm>
              <a:off x="3120" y="2208"/>
              <a:ext cx="1632" cy="1496"/>
            </a:xfrm>
            <a:custGeom>
              <a:avLst/>
              <a:gdLst/>
              <a:ahLst/>
              <a:cxnLst>
                <a:cxn ang="0">
                  <a:pos x="0" y="0"/>
                </a:cxn>
                <a:cxn ang="0">
                  <a:pos x="336" y="1344"/>
                </a:cxn>
                <a:cxn ang="0">
                  <a:pos x="1632" y="912"/>
                </a:cxn>
              </a:cxnLst>
              <a:rect l="0" t="0" r="r" b="b"/>
              <a:pathLst>
                <a:path w="1632" h="1496">
                  <a:moveTo>
                    <a:pt x="0" y="0"/>
                  </a:moveTo>
                  <a:cubicBezTo>
                    <a:pt x="32" y="596"/>
                    <a:pt x="64" y="1192"/>
                    <a:pt x="336" y="1344"/>
                  </a:cubicBezTo>
                  <a:cubicBezTo>
                    <a:pt x="608" y="1496"/>
                    <a:pt x="1120" y="1204"/>
                    <a:pt x="1632" y="912"/>
                  </a:cubicBezTo>
                </a:path>
              </a:pathLst>
            </a:custGeom>
            <a:noFill/>
            <a:ln w="28575" cmpd="sng">
              <a:solidFill>
                <a:srgbClr val="085091"/>
              </a:solidFill>
              <a:round/>
              <a:headEnd type="none" w="med" len="med"/>
              <a:tailEnd type="triangle" w="med" len="med"/>
            </a:ln>
            <a:effectLst/>
          </p:spPr>
          <p:txBody>
            <a:bodyPr/>
            <a:lstStyle/>
            <a:p>
              <a:endParaRPr lang="en-US"/>
            </a:p>
          </p:txBody>
        </p:sp>
      </p:grpSp>
      <p:sp>
        <p:nvSpPr>
          <p:cNvPr id="5" name="Footer Placeholder 4"/>
          <p:cNvSpPr>
            <a:spLocks noGrp="1"/>
          </p:cNvSpPr>
          <p:nvPr>
            <p:ph type="ftr" sz="quarter" idx="11"/>
          </p:nvPr>
        </p:nvSpPr>
        <p:spPr/>
        <p:txBody>
          <a:bodyPr/>
          <a:lstStyle/>
          <a:p>
            <a:r>
              <a:rPr lang="en-US"/>
              <a:t>CS5412 Spring 2016 (Cloud Computing: Birman)</a:t>
            </a:r>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230817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9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6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92" grpId="0"/>
      <p:bldP spid="12603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905000" y="5867400"/>
            <a:ext cx="2514600" cy="990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6979" name="Rectangle 3"/>
          <p:cNvSpPr>
            <a:spLocks noChangeArrowheads="1"/>
          </p:cNvSpPr>
          <p:nvPr/>
        </p:nvSpPr>
        <p:spPr bwMode="auto">
          <a:xfrm>
            <a:off x="6781800" y="1905001"/>
            <a:ext cx="2368550" cy="733425"/>
          </a:xfrm>
          <a:prstGeom prst="rect">
            <a:avLst/>
          </a:prstGeom>
          <a:noFill/>
          <a:ln w="9525">
            <a:noFill/>
            <a:miter lim="800000"/>
            <a:headEnd/>
            <a:tailEnd/>
          </a:ln>
        </p:spPr>
        <p:txBody>
          <a:bodyPr lIns="0" tIns="0" rIns="0" bIns="0">
            <a:spAutoFit/>
          </a:bodyPr>
          <a:lstStyle/>
          <a:p>
            <a:pPr eaLnBrk="1" hangingPunct="1"/>
            <a:r>
              <a:rPr lang="en-US" sz="1600" dirty="0">
                <a:solidFill>
                  <a:srgbClr val="777777"/>
                </a:solidFill>
              </a:rPr>
              <a:t>Affinity Groups:</a:t>
            </a:r>
          </a:p>
          <a:p>
            <a:pPr eaLnBrk="1" hangingPunct="1"/>
            <a:r>
              <a:rPr lang="en-US" sz="1600" dirty="0">
                <a:solidFill>
                  <a:srgbClr val="777777"/>
                </a:solidFill>
              </a:rPr>
              <a:t>peer membership thru consistent hash</a:t>
            </a:r>
          </a:p>
        </p:txBody>
      </p:sp>
      <p:sp>
        <p:nvSpPr>
          <p:cNvPr id="126980" name="Rectangle 4"/>
          <p:cNvSpPr>
            <a:spLocks noGrp="1" noChangeArrowheads="1"/>
          </p:cNvSpPr>
          <p:nvPr>
            <p:ph type="title"/>
          </p:nvPr>
        </p:nvSpPr>
        <p:spPr/>
        <p:txBody>
          <a:bodyPr/>
          <a:lstStyle/>
          <a:p>
            <a:r>
              <a:rPr lang="en-US"/>
              <a:t>Kelips</a:t>
            </a:r>
          </a:p>
        </p:txBody>
      </p:sp>
      <p:sp>
        <p:nvSpPr>
          <p:cNvPr id="126981" name="Rectangle 5"/>
          <p:cNvSpPr>
            <a:spLocks noChangeArrowheads="1"/>
          </p:cNvSpPr>
          <p:nvPr/>
        </p:nvSpPr>
        <p:spPr bwMode="auto">
          <a:xfrm>
            <a:off x="6248400" y="3276600"/>
            <a:ext cx="458788" cy="1830388"/>
          </a:xfrm>
          <a:prstGeom prst="rect">
            <a:avLst/>
          </a:prstGeom>
          <a:noFill/>
          <a:ln w="9525">
            <a:solidFill>
              <a:srgbClr val="FF6600"/>
            </a:solidFill>
            <a:miter lim="800000"/>
            <a:headEnd/>
            <a:tailEnd/>
          </a:ln>
        </p:spPr>
        <p:txBody>
          <a:bodyPr/>
          <a:lstStyle/>
          <a:p>
            <a:endParaRPr lang="en-US"/>
          </a:p>
        </p:txBody>
      </p:sp>
      <p:sp>
        <p:nvSpPr>
          <p:cNvPr id="126982" name="Rectangle 6"/>
          <p:cNvSpPr>
            <a:spLocks noChangeArrowheads="1"/>
          </p:cNvSpPr>
          <p:nvPr/>
        </p:nvSpPr>
        <p:spPr bwMode="auto">
          <a:xfrm>
            <a:off x="6781800" y="3275014"/>
            <a:ext cx="458788" cy="1830387"/>
          </a:xfrm>
          <a:prstGeom prst="rect">
            <a:avLst/>
          </a:prstGeom>
          <a:noFill/>
          <a:ln w="9525">
            <a:solidFill>
              <a:srgbClr val="FF6600"/>
            </a:solidFill>
            <a:miter lim="800000"/>
            <a:headEnd/>
            <a:tailEnd/>
          </a:ln>
        </p:spPr>
        <p:txBody>
          <a:bodyPr/>
          <a:lstStyle/>
          <a:p>
            <a:endParaRPr lang="en-US"/>
          </a:p>
        </p:txBody>
      </p:sp>
      <p:sp>
        <p:nvSpPr>
          <p:cNvPr id="126983" name="Rectangle 7"/>
          <p:cNvSpPr>
            <a:spLocks noChangeArrowheads="1"/>
          </p:cNvSpPr>
          <p:nvPr/>
        </p:nvSpPr>
        <p:spPr bwMode="auto">
          <a:xfrm>
            <a:off x="7313614" y="3276600"/>
            <a:ext cx="458787" cy="1830388"/>
          </a:xfrm>
          <a:prstGeom prst="rect">
            <a:avLst/>
          </a:prstGeom>
          <a:noFill/>
          <a:ln w="9525">
            <a:solidFill>
              <a:srgbClr val="FF6600"/>
            </a:solidFill>
            <a:miter lim="800000"/>
            <a:headEnd/>
            <a:tailEnd/>
          </a:ln>
        </p:spPr>
        <p:txBody>
          <a:bodyPr/>
          <a:lstStyle/>
          <a:p>
            <a:endParaRPr lang="en-US"/>
          </a:p>
        </p:txBody>
      </p:sp>
      <p:sp>
        <p:nvSpPr>
          <p:cNvPr id="126984" name="Rectangle 8"/>
          <p:cNvSpPr>
            <a:spLocks noChangeArrowheads="1"/>
          </p:cNvSpPr>
          <p:nvPr/>
        </p:nvSpPr>
        <p:spPr bwMode="auto">
          <a:xfrm>
            <a:off x="8839200" y="3275014"/>
            <a:ext cx="458788" cy="1830387"/>
          </a:xfrm>
          <a:prstGeom prst="rect">
            <a:avLst/>
          </a:prstGeom>
          <a:noFill/>
          <a:ln w="9525">
            <a:solidFill>
              <a:srgbClr val="FF6600"/>
            </a:solidFill>
            <a:miter lim="800000"/>
            <a:headEnd/>
            <a:tailEnd/>
          </a:ln>
        </p:spPr>
        <p:txBody>
          <a:bodyPr/>
          <a:lstStyle/>
          <a:p>
            <a:endParaRPr lang="en-US"/>
          </a:p>
        </p:txBody>
      </p:sp>
      <p:sp>
        <p:nvSpPr>
          <p:cNvPr id="126985" name="Rectangle 9"/>
          <p:cNvSpPr>
            <a:spLocks noChangeArrowheads="1"/>
          </p:cNvSpPr>
          <p:nvPr/>
        </p:nvSpPr>
        <p:spPr bwMode="auto">
          <a:xfrm>
            <a:off x="636905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0</a:t>
            </a:r>
          </a:p>
        </p:txBody>
      </p:sp>
      <p:sp>
        <p:nvSpPr>
          <p:cNvPr id="126986" name="Rectangle 10"/>
          <p:cNvSpPr>
            <a:spLocks noChangeArrowheads="1"/>
          </p:cNvSpPr>
          <p:nvPr/>
        </p:nvSpPr>
        <p:spPr bwMode="auto">
          <a:xfrm>
            <a:off x="685800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1</a:t>
            </a:r>
          </a:p>
        </p:txBody>
      </p:sp>
      <p:sp>
        <p:nvSpPr>
          <p:cNvPr id="126987" name="Rectangle 11"/>
          <p:cNvSpPr>
            <a:spLocks noChangeArrowheads="1"/>
          </p:cNvSpPr>
          <p:nvPr/>
        </p:nvSpPr>
        <p:spPr bwMode="auto">
          <a:xfrm>
            <a:off x="739140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2</a:t>
            </a:r>
          </a:p>
        </p:txBody>
      </p:sp>
      <p:sp>
        <p:nvSpPr>
          <p:cNvPr id="126988" name="Rectangle 12"/>
          <p:cNvSpPr>
            <a:spLocks noChangeArrowheads="1"/>
          </p:cNvSpPr>
          <p:nvPr/>
        </p:nvSpPr>
        <p:spPr bwMode="auto">
          <a:xfrm>
            <a:off x="6438900" y="3467100"/>
            <a:ext cx="115888" cy="115888"/>
          </a:xfrm>
          <a:prstGeom prst="rect">
            <a:avLst/>
          </a:prstGeom>
          <a:solidFill>
            <a:srgbClr val="000000"/>
          </a:solidFill>
          <a:ln w="4763">
            <a:solidFill>
              <a:srgbClr val="000000"/>
            </a:solidFill>
            <a:miter lim="800000"/>
            <a:headEnd/>
            <a:tailEnd/>
          </a:ln>
        </p:spPr>
        <p:txBody>
          <a:bodyPr/>
          <a:lstStyle/>
          <a:p>
            <a:pPr algn="l" eaLnBrk="1" hangingPunct="1"/>
            <a:endParaRPr lang="en-US" sz="2400" b="1"/>
          </a:p>
        </p:txBody>
      </p:sp>
      <p:sp>
        <p:nvSpPr>
          <p:cNvPr id="126989" name="Rectangle 13"/>
          <p:cNvSpPr>
            <a:spLocks noChangeArrowheads="1"/>
          </p:cNvSpPr>
          <p:nvPr/>
        </p:nvSpPr>
        <p:spPr bwMode="auto">
          <a:xfrm>
            <a:off x="6437314" y="4038600"/>
            <a:ext cx="115887" cy="115888"/>
          </a:xfrm>
          <a:prstGeom prst="rect">
            <a:avLst/>
          </a:prstGeom>
          <a:solidFill>
            <a:srgbClr val="000000"/>
          </a:solidFill>
          <a:ln w="4763">
            <a:solidFill>
              <a:srgbClr val="000000"/>
            </a:solidFill>
            <a:miter lim="800000"/>
            <a:headEnd/>
            <a:tailEnd/>
          </a:ln>
        </p:spPr>
        <p:txBody>
          <a:bodyPr/>
          <a:lstStyle/>
          <a:p>
            <a:endParaRPr lang="en-US"/>
          </a:p>
        </p:txBody>
      </p:sp>
      <p:sp>
        <p:nvSpPr>
          <p:cNvPr id="126990" name="Rectangle 14"/>
          <p:cNvSpPr>
            <a:spLocks noChangeArrowheads="1"/>
          </p:cNvSpPr>
          <p:nvPr/>
        </p:nvSpPr>
        <p:spPr bwMode="auto">
          <a:xfrm>
            <a:off x="6361114" y="47609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6991" name="Rectangle 15"/>
          <p:cNvSpPr>
            <a:spLocks noChangeArrowheads="1"/>
          </p:cNvSpPr>
          <p:nvPr/>
        </p:nvSpPr>
        <p:spPr bwMode="auto">
          <a:xfrm>
            <a:off x="7543800" y="47244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6992" name="Rectangle 16"/>
          <p:cNvSpPr>
            <a:spLocks noChangeArrowheads="1"/>
          </p:cNvSpPr>
          <p:nvPr/>
        </p:nvSpPr>
        <p:spPr bwMode="auto">
          <a:xfrm>
            <a:off x="6934200" y="36195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6993" name="Rectangle 17"/>
          <p:cNvSpPr>
            <a:spLocks noChangeArrowheads="1"/>
          </p:cNvSpPr>
          <p:nvPr/>
        </p:nvSpPr>
        <p:spPr bwMode="auto">
          <a:xfrm>
            <a:off x="7046914" y="43799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6994" name="Rectangle 18"/>
          <p:cNvSpPr>
            <a:spLocks noChangeArrowheads="1"/>
          </p:cNvSpPr>
          <p:nvPr/>
        </p:nvSpPr>
        <p:spPr bwMode="auto">
          <a:xfrm>
            <a:off x="7504114" y="33893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6995" name="Rectangle 19"/>
          <p:cNvSpPr>
            <a:spLocks noChangeArrowheads="1"/>
          </p:cNvSpPr>
          <p:nvPr/>
        </p:nvSpPr>
        <p:spPr bwMode="auto">
          <a:xfrm>
            <a:off x="7391400" y="40386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6996" name="Rectangle 20"/>
          <p:cNvSpPr>
            <a:spLocks noChangeArrowheads="1"/>
          </p:cNvSpPr>
          <p:nvPr/>
        </p:nvSpPr>
        <p:spPr bwMode="auto">
          <a:xfrm>
            <a:off x="9104314" y="3429000"/>
            <a:ext cx="115887" cy="115888"/>
          </a:xfrm>
          <a:prstGeom prst="rect">
            <a:avLst/>
          </a:prstGeom>
          <a:solidFill>
            <a:srgbClr val="000000"/>
          </a:solidFill>
          <a:ln w="4763">
            <a:solidFill>
              <a:srgbClr val="000000"/>
            </a:solidFill>
            <a:miter lim="800000"/>
            <a:headEnd/>
            <a:tailEnd/>
          </a:ln>
        </p:spPr>
        <p:txBody>
          <a:bodyPr/>
          <a:lstStyle/>
          <a:p>
            <a:endParaRPr lang="en-US"/>
          </a:p>
        </p:txBody>
      </p:sp>
      <p:sp>
        <p:nvSpPr>
          <p:cNvPr id="126997" name="Rectangle 21"/>
          <p:cNvSpPr>
            <a:spLocks noChangeArrowheads="1"/>
          </p:cNvSpPr>
          <p:nvPr/>
        </p:nvSpPr>
        <p:spPr bwMode="auto">
          <a:xfrm>
            <a:off x="8915400" y="41910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6998" name="Rectangle 22"/>
          <p:cNvSpPr>
            <a:spLocks noChangeArrowheads="1"/>
          </p:cNvSpPr>
          <p:nvPr/>
        </p:nvSpPr>
        <p:spPr bwMode="auto">
          <a:xfrm>
            <a:off x="9067800" y="4837114"/>
            <a:ext cx="115888" cy="115887"/>
          </a:xfrm>
          <a:prstGeom prst="rect">
            <a:avLst/>
          </a:prstGeom>
          <a:solidFill>
            <a:srgbClr val="000000"/>
          </a:solidFill>
          <a:ln w="4763">
            <a:solidFill>
              <a:srgbClr val="000000"/>
            </a:solidFill>
            <a:miter lim="800000"/>
            <a:headEnd/>
            <a:tailEnd/>
          </a:ln>
        </p:spPr>
        <p:txBody>
          <a:bodyPr/>
          <a:lstStyle/>
          <a:p>
            <a:endParaRPr lang="en-US"/>
          </a:p>
        </p:txBody>
      </p:sp>
      <p:sp>
        <p:nvSpPr>
          <p:cNvPr id="126999" name="Rectangle 23"/>
          <p:cNvSpPr>
            <a:spLocks noChangeArrowheads="1"/>
          </p:cNvSpPr>
          <p:nvPr/>
        </p:nvSpPr>
        <p:spPr bwMode="auto">
          <a:xfrm>
            <a:off x="6324600" y="4495801"/>
            <a:ext cx="3111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30</a:t>
            </a:r>
          </a:p>
        </p:txBody>
      </p:sp>
      <p:sp>
        <p:nvSpPr>
          <p:cNvPr id="127000" name="Rectangle 24"/>
          <p:cNvSpPr>
            <a:spLocks noChangeArrowheads="1"/>
          </p:cNvSpPr>
          <p:nvPr/>
        </p:nvSpPr>
        <p:spPr bwMode="auto">
          <a:xfrm>
            <a:off x="6324600" y="32766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110</a:t>
            </a:r>
          </a:p>
        </p:txBody>
      </p:sp>
      <p:sp>
        <p:nvSpPr>
          <p:cNvPr id="127001" name="Rectangle 25"/>
          <p:cNvSpPr>
            <a:spLocks noChangeArrowheads="1"/>
          </p:cNvSpPr>
          <p:nvPr/>
        </p:nvSpPr>
        <p:spPr bwMode="auto">
          <a:xfrm>
            <a:off x="6248400" y="38100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230</a:t>
            </a:r>
          </a:p>
        </p:txBody>
      </p:sp>
      <p:sp>
        <p:nvSpPr>
          <p:cNvPr id="127002" name="Rectangle 26"/>
          <p:cNvSpPr>
            <a:spLocks noChangeArrowheads="1"/>
          </p:cNvSpPr>
          <p:nvPr/>
        </p:nvSpPr>
        <p:spPr bwMode="auto">
          <a:xfrm>
            <a:off x="7391400" y="38100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202</a:t>
            </a:r>
          </a:p>
        </p:txBody>
      </p:sp>
      <p:sp>
        <p:nvSpPr>
          <p:cNvPr id="127003" name="Line 27"/>
          <p:cNvSpPr>
            <a:spLocks noChangeShapeType="1"/>
          </p:cNvSpPr>
          <p:nvPr/>
        </p:nvSpPr>
        <p:spPr bwMode="auto">
          <a:xfrm flipV="1">
            <a:off x="6553200" y="2667000"/>
            <a:ext cx="304800" cy="304800"/>
          </a:xfrm>
          <a:prstGeom prst="line">
            <a:avLst/>
          </a:prstGeom>
          <a:noFill/>
          <a:ln w="9525">
            <a:solidFill>
              <a:srgbClr val="085091"/>
            </a:solidFill>
            <a:miter lim="800000"/>
            <a:headEnd type="triangle" w="med" len="med"/>
            <a:tailEnd/>
          </a:ln>
          <a:effectLst/>
        </p:spPr>
        <p:txBody>
          <a:bodyPr wrap="none"/>
          <a:lstStyle/>
          <a:p>
            <a:endParaRPr lang="en-US"/>
          </a:p>
        </p:txBody>
      </p:sp>
      <p:sp>
        <p:nvSpPr>
          <p:cNvPr id="127004" name="Line 28"/>
          <p:cNvSpPr>
            <a:spLocks noChangeShapeType="1"/>
          </p:cNvSpPr>
          <p:nvPr/>
        </p:nvSpPr>
        <p:spPr bwMode="auto">
          <a:xfrm>
            <a:off x="7010400" y="2743200"/>
            <a:ext cx="0" cy="228600"/>
          </a:xfrm>
          <a:prstGeom prst="line">
            <a:avLst/>
          </a:prstGeom>
          <a:noFill/>
          <a:ln w="9525">
            <a:solidFill>
              <a:srgbClr val="085091"/>
            </a:solidFill>
            <a:miter lim="800000"/>
            <a:headEnd/>
            <a:tailEnd type="triangle" w="med" len="med"/>
          </a:ln>
          <a:effectLst/>
        </p:spPr>
        <p:txBody>
          <a:bodyPr wrap="none"/>
          <a:lstStyle/>
          <a:p>
            <a:endParaRPr lang="en-US"/>
          </a:p>
        </p:txBody>
      </p:sp>
      <p:sp>
        <p:nvSpPr>
          <p:cNvPr id="127005" name="Line 29"/>
          <p:cNvSpPr>
            <a:spLocks noChangeShapeType="1"/>
          </p:cNvSpPr>
          <p:nvPr/>
        </p:nvSpPr>
        <p:spPr bwMode="auto">
          <a:xfrm>
            <a:off x="7543800" y="2743200"/>
            <a:ext cx="0" cy="228600"/>
          </a:xfrm>
          <a:prstGeom prst="line">
            <a:avLst/>
          </a:prstGeom>
          <a:noFill/>
          <a:ln w="9525">
            <a:solidFill>
              <a:srgbClr val="085091"/>
            </a:solidFill>
            <a:miter lim="800000"/>
            <a:headEnd/>
            <a:tailEnd type="triangle" w="med" len="med"/>
          </a:ln>
          <a:effectLst/>
        </p:spPr>
        <p:txBody>
          <a:bodyPr wrap="none"/>
          <a:lstStyle/>
          <a:p>
            <a:endParaRPr lang="en-US"/>
          </a:p>
        </p:txBody>
      </p:sp>
      <p:sp>
        <p:nvSpPr>
          <p:cNvPr id="127006" name="Line 30"/>
          <p:cNvSpPr>
            <a:spLocks noChangeShapeType="1"/>
          </p:cNvSpPr>
          <p:nvPr/>
        </p:nvSpPr>
        <p:spPr bwMode="auto">
          <a:xfrm>
            <a:off x="8915400" y="2743200"/>
            <a:ext cx="152400" cy="304800"/>
          </a:xfrm>
          <a:prstGeom prst="line">
            <a:avLst/>
          </a:prstGeom>
          <a:noFill/>
          <a:ln w="9525">
            <a:solidFill>
              <a:srgbClr val="085091"/>
            </a:solidFill>
            <a:miter lim="800000"/>
            <a:headEnd/>
            <a:tailEnd type="triangle" w="med" len="med"/>
          </a:ln>
          <a:effectLst/>
        </p:spPr>
        <p:txBody>
          <a:bodyPr wrap="none"/>
          <a:lstStyle/>
          <a:p>
            <a:endParaRPr lang="en-US"/>
          </a:p>
        </p:txBody>
      </p:sp>
      <p:sp>
        <p:nvSpPr>
          <p:cNvPr id="127007" name="Text Box 31"/>
          <p:cNvSpPr txBox="1">
            <a:spLocks noChangeArrowheads="1"/>
          </p:cNvSpPr>
          <p:nvPr/>
        </p:nvSpPr>
        <p:spPr bwMode="auto">
          <a:xfrm>
            <a:off x="8839200" y="3048000"/>
            <a:ext cx="381000" cy="274638"/>
          </a:xfrm>
          <a:prstGeom prst="rect">
            <a:avLst/>
          </a:prstGeom>
          <a:noFill/>
          <a:ln w="9525">
            <a:noFill/>
            <a:miter lim="800000"/>
            <a:headEnd/>
            <a:tailEnd/>
          </a:ln>
          <a:effectLst/>
        </p:spPr>
        <p:txBody>
          <a:bodyPr>
            <a:spAutoFit/>
          </a:bodyPr>
          <a:lstStyle/>
          <a:p>
            <a:pPr algn="l" eaLnBrk="1" hangingPunct="1">
              <a:spcBef>
                <a:spcPct val="50000"/>
              </a:spcBef>
            </a:pPr>
            <a:endParaRPr lang="en-US" sz="1200" b="1">
              <a:solidFill>
                <a:srgbClr val="777777"/>
              </a:solidFill>
            </a:endParaRPr>
          </a:p>
        </p:txBody>
      </p:sp>
      <p:grpSp>
        <p:nvGrpSpPr>
          <p:cNvPr id="2" name="Group 32"/>
          <p:cNvGrpSpPr>
            <a:grpSpLocks/>
          </p:cNvGrpSpPr>
          <p:nvPr/>
        </p:nvGrpSpPr>
        <p:grpSpPr bwMode="auto">
          <a:xfrm>
            <a:off x="8839200" y="3033705"/>
            <a:ext cx="406400" cy="200024"/>
            <a:chOff x="4452" y="1911"/>
            <a:chExt cx="256" cy="126"/>
          </a:xfrm>
        </p:grpSpPr>
        <p:sp>
          <p:nvSpPr>
            <p:cNvPr id="127009" name="Line 33"/>
            <p:cNvSpPr>
              <a:spLocks noChangeShapeType="1"/>
            </p:cNvSpPr>
            <p:nvPr/>
          </p:nvSpPr>
          <p:spPr bwMode="auto">
            <a:xfrm flipV="1">
              <a:off x="4452" y="1976"/>
              <a:ext cx="12" cy="6"/>
            </a:xfrm>
            <a:prstGeom prst="line">
              <a:avLst/>
            </a:prstGeom>
            <a:noFill/>
            <a:ln w="6350">
              <a:solidFill>
                <a:srgbClr val="000000"/>
              </a:solidFill>
              <a:round/>
              <a:headEnd/>
              <a:tailEnd/>
            </a:ln>
          </p:spPr>
          <p:txBody>
            <a:bodyPr/>
            <a:lstStyle/>
            <a:p>
              <a:endParaRPr lang="en-US">
                <a:solidFill>
                  <a:srgbClr val="777777"/>
                </a:solidFill>
              </a:endParaRPr>
            </a:p>
          </p:txBody>
        </p:sp>
        <p:sp>
          <p:nvSpPr>
            <p:cNvPr id="127010" name="Line 34"/>
            <p:cNvSpPr>
              <a:spLocks noChangeShapeType="1"/>
            </p:cNvSpPr>
            <p:nvPr/>
          </p:nvSpPr>
          <p:spPr bwMode="auto">
            <a:xfrm>
              <a:off x="4464" y="1977"/>
              <a:ext cx="17" cy="32"/>
            </a:xfrm>
            <a:prstGeom prst="line">
              <a:avLst/>
            </a:prstGeom>
            <a:noFill/>
            <a:ln w="12700">
              <a:solidFill>
                <a:srgbClr val="000000"/>
              </a:solidFill>
              <a:round/>
              <a:headEnd/>
              <a:tailEnd/>
            </a:ln>
          </p:spPr>
          <p:txBody>
            <a:bodyPr/>
            <a:lstStyle/>
            <a:p>
              <a:endParaRPr lang="en-US">
                <a:solidFill>
                  <a:srgbClr val="777777"/>
                </a:solidFill>
              </a:endParaRPr>
            </a:p>
          </p:txBody>
        </p:sp>
        <p:sp>
          <p:nvSpPr>
            <p:cNvPr id="127011" name="Line 35"/>
            <p:cNvSpPr>
              <a:spLocks noChangeShapeType="1"/>
            </p:cNvSpPr>
            <p:nvPr/>
          </p:nvSpPr>
          <p:spPr bwMode="auto">
            <a:xfrm flipV="1">
              <a:off x="4483" y="1916"/>
              <a:ext cx="22" cy="93"/>
            </a:xfrm>
            <a:prstGeom prst="line">
              <a:avLst/>
            </a:prstGeom>
            <a:noFill/>
            <a:ln w="6350">
              <a:solidFill>
                <a:srgbClr val="000000"/>
              </a:solidFill>
              <a:round/>
              <a:headEnd/>
              <a:tailEnd/>
            </a:ln>
          </p:spPr>
          <p:txBody>
            <a:bodyPr/>
            <a:lstStyle/>
            <a:p>
              <a:endParaRPr lang="en-US">
                <a:solidFill>
                  <a:srgbClr val="777777"/>
                </a:solidFill>
              </a:endParaRPr>
            </a:p>
          </p:txBody>
        </p:sp>
        <p:sp>
          <p:nvSpPr>
            <p:cNvPr id="127012" name="Line 36"/>
            <p:cNvSpPr>
              <a:spLocks noChangeShapeType="1"/>
            </p:cNvSpPr>
            <p:nvPr/>
          </p:nvSpPr>
          <p:spPr bwMode="auto">
            <a:xfrm>
              <a:off x="4505" y="1916"/>
              <a:ext cx="81" cy="1"/>
            </a:xfrm>
            <a:prstGeom prst="line">
              <a:avLst/>
            </a:prstGeom>
            <a:noFill/>
            <a:ln w="6350">
              <a:solidFill>
                <a:srgbClr val="000000"/>
              </a:solidFill>
              <a:round/>
              <a:headEnd/>
              <a:tailEnd/>
            </a:ln>
          </p:spPr>
          <p:txBody>
            <a:bodyPr/>
            <a:lstStyle/>
            <a:p>
              <a:endParaRPr lang="en-US">
                <a:solidFill>
                  <a:srgbClr val="777777"/>
                </a:solidFill>
              </a:endParaRPr>
            </a:p>
          </p:txBody>
        </p:sp>
        <p:sp>
          <p:nvSpPr>
            <p:cNvPr id="127013" name="Rectangle 37"/>
            <p:cNvSpPr>
              <a:spLocks noChangeArrowheads="1"/>
            </p:cNvSpPr>
            <p:nvPr/>
          </p:nvSpPr>
          <p:spPr bwMode="auto">
            <a:xfrm>
              <a:off x="4660" y="1921"/>
              <a:ext cx="48"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Times New Roman" pitchFamily="18" charset="0"/>
                </a:rPr>
                <a:t>1</a:t>
              </a:r>
              <a:endParaRPr lang="en-US" sz="2400" b="1">
                <a:solidFill>
                  <a:srgbClr val="777777"/>
                </a:solidFill>
              </a:endParaRPr>
            </a:p>
          </p:txBody>
        </p:sp>
        <p:sp>
          <p:nvSpPr>
            <p:cNvPr id="127014" name="Rectangle 38"/>
            <p:cNvSpPr>
              <a:spLocks noChangeArrowheads="1"/>
            </p:cNvSpPr>
            <p:nvPr/>
          </p:nvSpPr>
          <p:spPr bwMode="auto">
            <a:xfrm>
              <a:off x="4514" y="1921"/>
              <a:ext cx="70"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Times New Roman" pitchFamily="18" charset="0"/>
                </a:rPr>
                <a:t>N</a:t>
              </a:r>
              <a:endParaRPr lang="en-US" sz="2400" b="1">
                <a:solidFill>
                  <a:srgbClr val="777777"/>
                </a:solidFill>
              </a:endParaRPr>
            </a:p>
          </p:txBody>
        </p:sp>
        <p:sp>
          <p:nvSpPr>
            <p:cNvPr id="127015" name="Rectangle 39"/>
            <p:cNvSpPr>
              <a:spLocks noChangeArrowheads="1"/>
            </p:cNvSpPr>
            <p:nvPr/>
          </p:nvSpPr>
          <p:spPr bwMode="auto">
            <a:xfrm>
              <a:off x="4604" y="1911"/>
              <a:ext cx="54"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Symbol" pitchFamily="18" charset="2"/>
                </a:rPr>
                <a:t>-</a:t>
              </a:r>
              <a:endParaRPr lang="en-US" sz="2400" b="1">
                <a:solidFill>
                  <a:srgbClr val="777777"/>
                </a:solidFill>
              </a:endParaRPr>
            </a:p>
          </p:txBody>
        </p:sp>
      </p:grpSp>
      <p:sp>
        <p:nvSpPr>
          <p:cNvPr id="127016" name="Text Box 40"/>
          <p:cNvSpPr txBox="1">
            <a:spLocks noChangeArrowheads="1"/>
          </p:cNvSpPr>
          <p:nvPr/>
        </p:nvSpPr>
        <p:spPr bwMode="auto">
          <a:xfrm>
            <a:off x="5334000" y="4876800"/>
            <a:ext cx="609600" cy="457200"/>
          </a:xfrm>
          <a:prstGeom prst="rect">
            <a:avLst/>
          </a:prstGeom>
          <a:noFill/>
          <a:ln w="9525">
            <a:noFill/>
            <a:miter lim="800000"/>
            <a:headEnd/>
            <a:tailEnd/>
          </a:ln>
          <a:effectLst/>
        </p:spPr>
        <p:txBody>
          <a:bodyPr>
            <a:spAutoFit/>
          </a:bodyPr>
          <a:lstStyle/>
          <a:p>
            <a:pPr algn="l" eaLnBrk="1" hangingPunct="1">
              <a:spcBef>
                <a:spcPct val="50000"/>
              </a:spcBef>
            </a:pPr>
            <a:endParaRPr lang="en-US" sz="2400" b="1"/>
          </a:p>
        </p:txBody>
      </p:sp>
      <p:sp>
        <p:nvSpPr>
          <p:cNvPr id="127017" name="Text Box 41"/>
          <p:cNvSpPr txBox="1">
            <a:spLocks noChangeArrowheads="1"/>
          </p:cNvSpPr>
          <p:nvPr/>
        </p:nvSpPr>
        <p:spPr bwMode="auto">
          <a:xfrm>
            <a:off x="6781800" y="5334000"/>
            <a:ext cx="1676400" cy="738664"/>
          </a:xfrm>
          <a:prstGeom prst="rect">
            <a:avLst/>
          </a:prstGeom>
          <a:noFill/>
          <a:ln w="9525">
            <a:noFill/>
            <a:miter lim="800000"/>
            <a:headEnd/>
            <a:tailEnd/>
          </a:ln>
          <a:effectLst/>
        </p:spPr>
        <p:txBody>
          <a:bodyPr>
            <a:spAutoFit/>
          </a:bodyPr>
          <a:lstStyle/>
          <a:p>
            <a:pPr eaLnBrk="1" hangingPunct="1">
              <a:spcBef>
                <a:spcPct val="50000"/>
              </a:spcBef>
            </a:pPr>
            <a:r>
              <a:rPr lang="en-US" sz="1400">
                <a:latin typeface="Times New Roman" pitchFamily="18" charset="0"/>
              </a:rPr>
              <a:t>Gossip protocol replicates data cheaply</a:t>
            </a:r>
          </a:p>
        </p:txBody>
      </p:sp>
      <p:grpSp>
        <p:nvGrpSpPr>
          <p:cNvPr id="3" name="Group 42"/>
          <p:cNvGrpSpPr>
            <a:grpSpLocks/>
          </p:cNvGrpSpPr>
          <p:nvPr/>
        </p:nvGrpSpPr>
        <p:grpSpPr bwMode="auto">
          <a:xfrm>
            <a:off x="9525000" y="3687768"/>
            <a:ext cx="330200" cy="385763"/>
            <a:chOff x="4452" y="1911"/>
            <a:chExt cx="208" cy="243"/>
          </a:xfrm>
        </p:grpSpPr>
        <p:sp>
          <p:nvSpPr>
            <p:cNvPr id="127019" name="Line 43"/>
            <p:cNvSpPr>
              <a:spLocks noChangeShapeType="1"/>
            </p:cNvSpPr>
            <p:nvPr/>
          </p:nvSpPr>
          <p:spPr bwMode="auto">
            <a:xfrm flipV="1">
              <a:off x="4452" y="1976"/>
              <a:ext cx="12" cy="6"/>
            </a:xfrm>
            <a:prstGeom prst="line">
              <a:avLst/>
            </a:prstGeom>
            <a:noFill/>
            <a:ln w="6350">
              <a:solidFill>
                <a:srgbClr val="000000"/>
              </a:solidFill>
              <a:round/>
              <a:headEnd/>
              <a:tailEnd/>
            </a:ln>
          </p:spPr>
          <p:txBody>
            <a:bodyPr/>
            <a:lstStyle/>
            <a:p>
              <a:endParaRPr lang="en-US"/>
            </a:p>
          </p:txBody>
        </p:sp>
        <p:sp>
          <p:nvSpPr>
            <p:cNvPr id="127020" name="Line 44"/>
            <p:cNvSpPr>
              <a:spLocks noChangeShapeType="1"/>
            </p:cNvSpPr>
            <p:nvPr/>
          </p:nvSpPr>
          <p:spPr bwMode="auto">
            <a:xfrm>
              <a:off x="4464" y="1977"/>
              <a:ext cx="17" cy="32"/>
            </a:xfrm>
            <a:prstGeom prst="line">
              <a:avLst/>
            </a:prstGeom>
            <a:noFill/>
            <a:ln w="12700">
              <a:solidFill>
                <a:srgbClr val="000000"/>
              </a:solidFill>
              <a:round/>
              <a:headEnd/>
              <a:tailEnd/>
            </a:ln>
          </p:spPr>
          <p:txBody>
            <a:bodyPr/>
            <a:lstStyle/>
            <a:p>
              <a:endParaRPr lang="en-US"/>
            </a:p>
          </p:txBody>
        </p:sp>
        <p:sp>
          <p:nvSpPr>
            <p:cNvPr id="127021" name="Line 45"/>
            <p:cNvSpPr>
              <a:spLocks noChangeShapeType="1"/>
            </p:cNvSpPr>
            <p:nvPr/>
          </p:nvSpPr>
          <p:spPr bwMode="auto">
            <a:xfrm flipV="1">
              <a:off x="4483" y="1916"/>
              <a:ext cx="22" cy="93"/>
            </a:xfrm>
            <a:prstGeom prst="line">
              <a:avLst/>
            </a:prstGeom>
            <a:noFill/>
            <a:ln w="6350">
              <a:solidFill>
                <a:srgbClr val="000000"/>
              </a:solidFill>
              <a:round/>
              <a:headEnd/>
              <a:tailEnd/>
            </a:ln>
          </p:spPr>
          <p:txBody>
            <a:bodyPr/>
            <a:lstStyle/>
            <a:p>
              <a:endParaRPr lang="en-US"/>
            </a:p>
          </p:txBody>
        </p:sp>
        <p:sp>
          <p:nvSpPr>
            <p:cNvPr id="127022" name="Line 46"/>
            <p:cNvSpPr>
              <a:spLocks noChangeShapeType="1"/>
            </p:cNvSpPr>
            <p:nvPr/>
          </p:nvSpPr>
          <p:spPr bwMode="auto">
            <a:xfrm>
              <a:off x="4505" y="1916"/>
              <a:ext cx="81" cy="1"/>
            </a:xfrm>
            <a:prstGeom prst="line">
              <a:avLst/>
            </a:prstGeom>
            <a:noFill/>
            <a:ln w="6350">
              <a:solidFill>
                <a:srgbClr val="000000"/>
              </a:solidFill>
              <a:round/>
              <a:headEnd/>
              <a:tailEnd/>
            </a:ln>
          </p:spPr>
          <p:txBody>
            <a:bodyPr/>
            <a:lstStyle/>
            <a:p>
              <a:endParaRPr lang="en-US"/>
            </a:p>
          </p:txBody>
        </p:sp>
        <p:sp>
          <p:nvSpPr>
            <p:cNvPr id="127023" name="Rectangle 47"/>
            <p:cNvSpPr>
              <a:spLocks noChangeArrowheads="1"/>
            </p:cNvSpPr>
            <p:nvPr/>
          </p:nvSpPr>
          <p:spPr bwMode="auto">
            <a:xfrm>
              <a:off x="4660" y="1921"/>
              <a:ext cx="0" cy="233"/>
            </a:xfrm>
            <a:prstGeom prst="rect">
              <a:avLst/>
            </a:prstGeom>
            <a:noFill/>
            <a:ln w="9525">
              <a:noFill/>
              <a:miter lim="800000"/>
              <a:headEnd/>
              <a:tailEnd/>
            </a:ln>
          </p:spPr>
          <p:txBody>
            <a:bodyPr wrap="none" lIns="0" tIns="0" rIns="0" bIns="0">
              <a:spAutoFit/>
            </a:bodyPr>
            <a:lstStyle/>
            <a:p>
              <a:pPr algn="l" eaLnBrk="1" hangingPunct="1"/>
              <a:endParaRPr lang="en-US" sz="2400" b="1"/>
            </a:p>
          </p:txBody>
        </p:sp>
        <p:sp>
          <p:nvSpPr>
            <p:cNvPr id="127024" name="Rectangle 48"/>
            <p:cNvSpPr>
              <a:spLocks noChangeArrowheads="1"/>
            </p:cNvSpPr>
            <p:nvPr/>
          </p:nvSpPr>
          <p:spPr bwMode="auto">
            <a:xfrm>
              <a:off x="4514" y="1921"/>
              <a:ext cx="70"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000000"/>
                  </a:solidFill>
                  <a:latin typeface="Times New Roman" pitchFamily="18" charset="0"/>
                </a:rPr>
                <a:t>N</a:t>
              </a:r>
              <a:endParaRPr lang="en-US" sz="2400" b="1"/>
            </a:p>
          </p:txBody>
        </p:sp>
        <p:sp>
          <p:nvSpPr>
            <p:cNvPr id="127025" name="Rectangle 49"/>
            <p:cNvSpPr>
              <a:spLocks noChangeArrowheads="1"/>
            </p:cNvSpPr>
            <p:nvPr/>
          </p:nvSpPr>
          <p:spPr bwMode="auto">
            <a:xfrm>
              <a:off x="4604" y="1911"/>
              <a:ext cx="0" cy="233"/>
            </a:xfrm>
            <a:prstGeom prst="rect">
              <a:avLst/>
            </a:prstGeom>
            <a:noFill/>
            <a:ln w="9525">
              <a:noFill/>
              <a:miter lim="800000"/>
              <a:headEnd/>
              <a:tailEnd/>
            </a:ln>
          </p:spPr>
          <p:txBody>
            <a:bodyPr wrap="none" lIns="0" tIns="0" rIns="0" bIns="0">
              <a:spAutoFit/>
            </a:bodyPr>
            <a:lstStyle/>
            <a:p>
              <a:pPr algn="l" eaLnBrk="1" hangingPunct="1"/>
              <a:endParaRPr lang="en-US" sz="2400" b="1"/>
            </a:p>
          </p:txBody>
        </p:sp>
      </p:grpSp>
      <p:sp>
        <p:nvSpPr>
          <p:cNvPr id="127026" name="Text Box 50"/>
          <p:cNvSpPr txBox="1">
            <a:spLocks noChangeArrowheads="1"/>
          </p:cNvSpPr>
          <p:nvPr/>
        </p:nvSpPr>
        <p:spPr bwMode="auto">
          <a:xfrm>
            <a:off x="9372600" y="3857625"/>
            <a:ext cx="1066800" cy="738664"/>
          </a:xfrm>
          <a:prstGeom prst="rect">
            <a:avLst/>
          </a:prstGeom>
          <a:noFill/>
          <a:ln w="9525">
            <a:noFill/>
            <a:miter lim="800000"/>
            <a:headEnd/>
            <a:tailEnd/>
          </a:ln>
          <a:effectLst/>
        </p:spPr>
        <p:txBody>
          <a:bodyPr>
            <a:spAutoFit/>
          </a:bodyPr>
          <a:lstStyle/>
          <a:p>
            <a:pPr algn="l" eaLnBrk="1" hangingPunct="1">
              <a:spcBef>
                <a:spcPct val="50000"/>
              </a:spcBef>
            </a:pPr>
            <a:r>
              <a:rPr lang="en-US" sz="1400">
                <a:latin typeface="Times New Roman" pitchFamily="18" charset="0"/>
              </a:rPr>
              <a:t>members per affinity group</a:t>
            </a:r>
            <a:endParaRPr lang="en-US" sz="1400" b="1"/>
          </a:p>
        </p:txBody>
      </p:sp>
      <p:sp>
        <p:nvSpPr>
          <p:cNvPr id="127027" name="AutoShape 51"/>
          <p:cNvSpPr>
            <a:spLocks noChangeArrowheads="1"/>
          </p:cNvSpPr>
          <p:nvPr/>
        </p:nvSpPr>
        <p:spPr bwMode="auto">
          <a:xfrm>
            <a:off x="1524000" y="1905000"/>
            <a:ext cx="3276600" cy="4953000"/>
          </a:xfrm>
          <a:prstGeom prst="wedgeRoundRectCallout">
            <a:avLst>
              <a:gd name="adj1" fmla="val 99856"/>
              <a:gd name="adj2" fmla="val -18431"/>
              <a:gd name="adj3" fmla="val 16667"/>
            </a:avLst>
          </a:prstGeom>
          <a:noFill/>
          <a:ln w="9525">
            <a:solidFill>
              <a:schemeClr val="tx1"/>
            </a:solidFill>
            <a:miter lim="800000"/>
            <a:headEnd/>
            <a:tailEnd/>
          </a:ln>
          <a:effectLst/>
        </p:spPr>
        <p:txBody>
          <a:bodyPr/>
          <a:lstStyle/>
          <a:p>
            <a:pPr eaLnBrk="1" hangingPunct="1"/>
            <a:endParaRPr lang="en-US" sz="2400" b="1"/>
          </a:p>
        </p:txBody>
      </p:sp>
      <p:graphicFrame>
        <p:nvGraphicFramePr>
          <p:cNvPr id="127028" name="Group 52"/>
          <p:cNvGraphicFramePr>
            <a:graphicFrameLocks noGrp="1"/>
          </p:cNvGraphicFramePr>
          <p:nvPr/>
        </p:nvGraphicFramePr>
        <p:xfrm>
          <a:off x="2286000" y="2544763"/>
          <a:ext cx="1752600" cy="962026"/>
        </p:xfrm>
        <a:graphic>
          <a:graphicData uri="http://schemas.openxmlformats.org/drawingml/2006/table">
            <a:tbl>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tblGrid>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id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hbeat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rtt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86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234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90ms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86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230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30ms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7046" name="Text Box 70"/>
          <p:cNvSpPr txBox="1">
            <a:spLocks noChangeArrowheads="1"/>
          </p:cNvSpPr>
          <p:nvPr/>
        </p:nvSpPr>
        <p:spPr bwMode="auto">
          <a:xfrm>
            <a:off x="2209800" y="2133600"/>
            <a:ext cx="1981200" cy="336550"/>
          </a:xfrm>
          <a:prstGeom prst="rect">
            <a:avLst/>
          </a:prstGeom>
          <a:noFill/>
          <a:ln w="9525">
            <a:noFill/>
            <a:miter lim="800000"/>
            <a:headEnd/>
            <a:tailEnd/>
          </a:ln>
          <a:effectLst/>
        </p:spPr>
        <p:txBody>
          <a:bodyPr>
            <a:spAutoFit/>
          </a:bodyPr>
          <a:lstStyle/>
          <a:p>
            <a:pPr eaLnBrk="1" hangingPunct="1">
              <a:spcBef>
                <a:spcPct val="50000"/>
              </a:spcBef>
            </a:pPr>
            <a:r>
              <a:rPr lang="en-US" sz="1600" dirty="0">
                <a:solidFill>
                  <a:srgbClr val="777777"/>
                </a:solidFill>
              </a:rPr>
              <a:t>Affinity group view</a:t>
            </a:r>
            <a:endParaRPr lang="en-US" sz="1600" b="1" dirty="0">
              <a:solidFill>
                <a:srgbClr val="777777"/>
              </a:solidFill>
            </a:endParaRPr>
          </a:p>
        </p:txBody>
      </p:sp>
      <p:graphicFrame>
        <p:nvGraphicFramePr>
          <p:cNvPr id="127047" name="Group 71"/>
          <p:cNvGraphicFramePr>
            <a:graphicFrameLocks noGrp="1"/>
          </p:cNvGraphicFramePr>
          <p:nvPr/>
        </p:nvGraphicFramePr>
        <p:xfrm>
          <a:off x="2362200" y="4038600"/>
          <a:ext cx="1752600" cy="914400"/>
        </p:xfrm>
        <a:graphic>
          <a:graphicData uri="http://schemas.openxmlformats.org/drawingml/2006/table">
            <a:tbl>
              <a:tblPr/>
              <a:tblGrid>
                <a:gridCol w="609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119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group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contactNode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202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7061" name="Text Box 85"/>
          <p:cNvSpPr txBox="1">
            <a:spLocks noChangeArrowheads="1"/>
          </p:cNvSpPr>
          <p:nvPr/>
        </p:nvSpPr>
        <p:spPr bwMode="auto">
          <a:xfrm>
            <a:off x="2209800" y="3657600"/>
            <a:ext cx="1981200" cy="336550"/>
          </a:xfrm>
          <a:prstGeom prst="rect">
            <a:avLst/>
          </a:prstGeom>
          <a:noFill/>
          <a:ln w="9525">
            <a:noFill/>
            <a:miter lim="800000"/>
            <a:headEnd/>
            <a:tailEnd/>
          </a:ln>
          <a:effectLst/>
        </p:spPr>
        <p:txBody>
          <a:bodyPr>
            <a:spAutoFit/>
          </a:bodyPr>
          <a:lstStyle/>
          <a:p>
            <a:pPr eaLnBrk="1" hangingPunct="1">
              <a:spcBef>
                <a:spcPct val="50000"/>
              </a:spcBef>
            </a:pPr>
            <a:r>
              <a:rPr lang="en-US" sz="1600" dirty="0">
                <a:solidFill>
                  <a:srgbClr val="777777"/>
                </a:solidFill>
              </a:rPr>
              <a:t>Contacts</a:t>
            </a:r>
          </a:p>
        </p:txBody>
      </p:sp>
      <p:graphicFrame>
        <p:nvGraphicFramePr>
          <p:cNvPr id="127062" name="Group 86"/>
          <p:cNvGraphicFramePr>
            <a:graphicFrameLocks noGrp="1"/>
          </p:cNvGraphicFramePr>
          <p:nvPr/>
        </p:nvGraphicFramePr>
        <p:xfrm>
          <a:off x="2362200" y="5643563"/>
          <a:ext cx="1752600" cy="914400"/>
        </p:xfrm>
        <a:graphic>
          <a:graphicData uri="http://schemas.openxmlformats.org/drawingml/2006/table">
            <a:tbl>
              <a:tblPr/>
              <a:tblGrid>
                <a:gridCol w="838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resource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info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cnn.com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7076" name="Text Box 100"/>
          <p:cNvSpPr txBox="1">
            <a:spLocks noChangeArrowheads="1"/>
          </p:cNvSpPr>
          <p:nvPr/>
        </p:nvSpPr>
        <p:spPr bwMode="auto">
          <a:xfrm>
            <a:off x="2209800" y="5181600"/>
            <a:ext cx="1981200" cy="336550"/>
          </a:xfrm>
          <a:prstGeom prst="rect">
            <a:avLst/>
          </a:prstGeom>
          <a:noFill/>
          <a:ln w="9525">
            <a:noFill/>
            <a:miter lim="800000"/>
            <a:headEnd/>
            <a:tailEnd/>
          </a:ln>
          <a:effectLst/>
        </p:spPr>
        <p:txBody>
          <a:bodyPr>
            <a:spAutoFit/>
          </a:bodyPr>
          <a:lstStyle/>
          <a:p>
            <a:pPr eaLnBrk="1" hangingPunct="1">
              <a:spcBef>
                <a:spcPct val="50000"/>
              </a:spcBef>
            </a:pPr>
            <a:r>
              <a:rPr lang="en-US" sz="1600" dirty="0">
                <a:solidFill>
                  <a:srgbClr val="777777"/>
                </a:solidFill>
              </a:rPr>
              <a:t>Resource </a:t>
            </a:r>
            <a:r>
              <a:rPr lang="en-US" sz="1600" dirty="0" err="1">
                <a:solidFill>
                  <a:srgbClr val="777777"/>
                </a:solidFill>
              </a:rPr>
              <a:t>Tuples</a:t>
            </a:r>
            <a:endParaRPr lang="en-US" sz="1600" dirty="0">
              <a:solidFill>
                <a:srgbClr val="777777"/>
              </a:solidFill>
            </a:endParaRPr>
          </a:p>
        </p:txBody>
      </p:sp>
      <p:sp>
        <p:nvSpPr>
          <p:cNvPr id="127077" name="Oval 101"/>
          <p:cNvSpPr>
            <a:spLocks noChangeArrowheads="1"/>
          </p:cNvSpPr>
          <p:nvPr/>
        </p:nvSpPr>
        <p:spPr bwMode="auto">
          <a:xfrm>
            <a:off x="7239000" y="3200400"/>
            <a:ext cx="609600" cy="2057400"/>
          </a:xfrm>
          <a:prstGeom prst="ellipse">
            <a:avLst/>
          </a:prstGeom>
          <a:noFill/>
          <a:ln w="19050">
            <a:solidFill>
              <a:schemeClr val="tx1"/>
            </a:solidFill>
            <a:prstDash val="dash"/>
            <a:round/>
            <a:headEnd/>
            <a:tailEnd/>
          </a:ln>
          <a:effectLst/>
        </p:spPr>
        <p:txBody>
          <a:bodyPr wrap="none" anchor="ctr"/>
          <a:lstStyle/>
          <a:p>
            <a:endParaRPr lang="en-US"/>
          </a:p>
        </p:txBody>
      </p:sp>
      <p:sp>
        <p:nvSpPr>
          <p:cNvPr id="127078" name="AutoShape 102"/>
          <p:cNvSpPr>
            <a:spLocks noChangeArrowheads="1"/>
          </p:cNvSpPr>
          <p:nvPr/>
        </p:nvSpPr>
        <p:spPr bwMode="auto">
          <a:xfrm>
            <a:off x="5715000" y="457200"/>
            <a:ext cx="4953000" cy="2209800"/>
          </a:xfrm>
          <a:prstGeom prst="cloudCallout">
            <a:avLst>
              <a:gd name="adj1" fmla="val -8366"/>
              <a:gd name="adj2" fmla="val 109481"/>
            </a:avLst>
          </a:prstGeom>
          <a:solidFill>
            <a:schemeClr val="accent1">
              <a:lumMod val="40000"/>
              <a:lumOff val="60000"/>
            </a:schemeClr>
          </a:solidFill>
          <a:ln w="9525">
            <a:solidFill>
              <a:schemeClr val="tx1"/>
            </a:solidFill>
            <a:round/>
            <a:headEnd/>
            <a:tailEnd/>
          </a:ln>
          <a:effectLst/>
        </p:spPr>
        <p:txBody>
          <a:bodyPr/>
          <a:lstStyle/>
          <a:p>
            <a:r>
              <a:rPr lang="en-US" dirty="0"/>
              <a:t/>
            </a:r>
            <a:br>
              <a:rPr lang="en-US" dirty="0"/>
            </a:br>
            <a:r>
              <a:rPr lang="en-US" dirty="0"/>
              <a:t>“cnn.com” maps to group 2.  So 110 tells group 2 to “route” inquiries about cnn.com to it.</a:t>
            </a:r>
          </a:p>
        </p:txBody>
      </p:sp>
      <p:sp>
        <p:nvSpPr>
          <p:cNvPr id="127079" name="Line 103"/>
          <p:cNvSpPr>
            <a:spLocks noChangeShapeType="1"/>
          </p:cNvSpPr>
          <p:nvPr/>
        </p:nvSpPr>
        <p:spPr bwMode="auto">
          <a:xfrm flipV="1">
            <a:off x="7391400" y="3505200"/>
            <a:ext cx="76200" cy="457200"/>
          </a:xfrm>
          <a:prstGeom prst="line">
            <a:avLst/>
          </a:prstGeom>
          <a:noFill/>
          <a:ln w="28575">
            <a:solidFill>
              <a:srgbClr val="085091"/>
            </a:solidFill>
            <a:round/>
            <a:headEnd/>
            <a:tailEnd type="triangle" w="med" len="med"/>
          </a:ln>
          <a:effectLst/>
        </p:spPr>
        <p:txBody>
          <a:bodyPr/>
          <a:lstStyle/>
          <a:p>
            <a:endParaRPr lang="en-US"/>
          </a:p>
        </p:txBody>
      </p:sp>
      <p:sp>
        <p:nvSpPr>
          <p:cNvPr id="127080" name="Line 104"/>
          <p:cNvSpPr>
            <a:spLocks noChangeShapeType="1"/>
          </p:cNvSpPr>
          <p:nvPr/>
        </p:nvSpPr>
        <p:spPr bwMode="auto">
          <a:xfrm>
            <a:off x="6553200" y="3505200"/>
            <a:ext cx="838200" cy="609600"/>
          </a:xfrm>
          <a:prstGeom prst="line">
            <a:avLst/>
          </a:prstGeom>
          <a:noFill/>
          <a:ln w="28575">
            <a:solidFill>
              <a:srgbClr val="085091"/>
            </a:solidFill>
            <a:round/>
            <a:headEnd/>
            <a:tailEnd type="triangle" w="med" len="med"/>
          </a:ln>
          <a:effectLst/>
        </p:spPr>
        <p:txBody>
          <a:bodyPr/>
          <a:lstStyle/>
          <a:p>
            <a:endParaRPr lang="en-US"/>
          </a:p>
        </p:txBody>
      </p:sp>
      <p:sp>
        <p:nvSpPr>
          <p:cNvPr id="127081" name="Line 105"/>
          <p:cNvSpPr>
            <a:spLocks noChangeShapeType="1"/>
          </p:cNvSpPr>
          <p:nvPr/>
        </p:nvSpPr>
        <p:spPr bwMode="auto">
          <a:xfrm>
            <a:off x="7391400" y="4191000"/>
            <a:ext cx="152400" cy="457200"/>
          </a:xfrm>
          <a:prstGeom prst="line">
            <a:avLst/>
          </a:prstGeom>
          <a:noFill/>
          <a:ln w="28575">
            <a:solidFill>
              <a:srgbClr val="085091"/>
            </a:solidFill>
            <a:round/>
            <a:headEnd/>
            <a:tailEnd type="triangle" w="med" len="med"/>
          </a:ln>
          <a:effectLst/>
        </p:spPr>
        <p:txBody>
          <a:bodyPr/>
          <a:lstStyle/>
          <a:p>
            <a:endParaRPr lang="en-US"/>
          </a:p>
        </p:txBody>
      </p:sp>
      <p:sp>
        <p:nvSpPr>
          <p:cNvPr id="127082" name="Line 106"/>
          <p:cNvSpPr>
            <a:spLocks noChangeShapeType="1"/>
          </p:cNvSpPr>
          <p:nvPr/>
        </p:nvSpPr>
        <p:spPr bwMode="auto">
          <a:xfrm flipH="1">
            <a:off x="7696200" y="4267200"/>
            <a:ext cx="1219200" cy="533400"/>
          </a:xfrm>
          <a:prstGeom prst="line">
            <a:avLst/>
          </a:prstGeom>
          <a:noFill/>
          <a:ln w="28575">
            <a:solidFill>
              <a:schemeClr val="hlink"/>
            </a:solidFill>
            <a:round/>
            <a:headEnd/>
            <a:tailEnd type="triangle" w="med" len="med"/>
          </a:ln>
          <a:effectLst/>
        </p:spPr>
        <p:txBody>
          <a:bodyPr/>
          <a:lstStyle/>
          <a:p>
            <a:endParaRPr lang="en-US"/>
          </a:p>
        </p:txBody>
      </p:sp>
      <p:sp>
        <p:nvSpPr>
          <p:cNvPr id="127083" name="Line 107"/>
          <p:cNvSpPr>
            <a:spLocks noChangeShapeType="1"/>
          </p:cNvSpPr>
          <p:nvPr/>
        </p:nvSpPr>
        <p:spPr bwMode="auto">
          <a:xfrm flipH="1" flipV="1">
            <a:off x="6553200" y="3581400"/>
            <a:ext cx="990600" cy="1143000"/>
          </a:xfrm>
          <a:prstGeom prst="line">
            <a:avLst/>
          </a:prstGeom>
          <a:noFill/>
          <a:ln w="28575">
            <a:solidFill>
              <a:schemeClr val="hlink"/>
            </a:solidFill>
            <a:round/>
            <a:headEnd/>
            <a:tailEnd type="triangle" w="med" len="med"/>
          </a:ln>
          <a:effectLst/>
        </p:spPr>
        <p:txBody>
          <a:bodyPr/>
          <a:lstStyle/>
          <a:p>
            <a:endParaRPr lang="en-US"/>
          </a:p>
        </p:txBody>
      </p:sp>
      <p:sp>
        <p:nvSpPr>
          <p:cNvPr id="4" name="Footer Placeholder 3"/>
          <p:cNvSpPr>
            <a:spLocks noGrp="1"/>
          </p:cNvSpPr>
          <p:nvPr>
            <p:ph type="ftr" sz="quarter" idx="11"/>
          </p:nvPr>
        </p:nvSpPr>
        <p:spPr/>
        <p:txBody>
          <a:bodyPr/>
          <a:lstStyle/>
          <a:p>
            <a:r>
              <a:rPr lang="en-US"/>
              <a:t>CS5412 Spring 2016 (Cloud Computing: Birman)</a:t>
            </a: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09246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0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0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0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0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70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7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17" grpId="0"/>
      <p:bldP spid="127077" grpId="0" animBg="1"/>
      <p:bldP spid="127078" grpId="0" animBg="1"/>
      <p:bldP spid="127079" grpId="0" animBg="1"/>
      <p:bldP spid="127080" grpId="0" animBg="1"/>
      <p:bldP spid="127081" grpId="0" animBg="1"/>
      <p:bldP spid="127082" grpId="0" animBg="1"/>
      <p:bldP spid="12708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How it works</a:t>
            </a:r>
          </a:p>
        </p:txBody>
      </p:sp>
      <p:sp>
        <p:nvSpPr>
          <p:cNvPr id="128003" name="Rectangle 3"/>
          <p:cNvSpPr>
            <a:spLocks noGrp="1" noChangeArrowheads="1"/>
          </p:cNvSpPr>
          <p:nvPr>
            <p:ph type="body" idx="1"/>
          </p:nvPr>
        </p:nvSpPr>
        <p:spPr/>
        <p:txBody>
          <a:bodyPr/>
          <a:lstStyle/>
          <a:p>
            <a:r>
              <a:rPr lang="en-US"/>
              <a:t>Kelips is </a:t>
            </a:r>
            <a:r>
              <a:rPr lang="en-US" i="1"/>
              <a:t>entirely </a:t>
            </a:r>
            <a:r>
              <a:rPr lang="en-US"/>
              <a:t>gossip based!</a:t>
            </a:r>
          </a:p>
          <a:p>
            <a:pPr lvl="1"/>
            <a:r>
              <a:rPr lang="en-US"/>
              <a:t>Gossip about membership</a:t>
            </a:r>
          </a:p>
          <a:p>
            <a:pPr lvl="1"/>
            <a:r>
              <a:rPr lang="en-US"/>
              <a:t>Gossip to replicate and repair data</a:t>
            </a:r>
          </a:p>
          <a:p>
            <a:pPr lvl="1"/>
            <a:r>
              <a:rPr lang="en-US"/>
              <a:t>Gossip about “last heard from” time used to discard failed nodes</a:t>
            </a:r>
          </a:p>
          <a:p>
            <a:r>
              <a:rPr lang="en-US"/>
              <a:t>Gossip “channel” uses fixed bandwidth</a:t>
            </a:r>
          </a:p>
          <a:p>
            <a:pPr lvl="1"/>
            <a:r>
              <a:rPr lang="en-US"/>
              <a:t>… fixed rate, packets of limited size</a:t>
            </a:r>
          </a:p>
        </p:txBody>
      </p:sp>
      <p:sp>
        <p:nvSpPr>
          <p:cNvPr id="2" name="Footer Placeholder 1"/>
          <p:cNvSpPr>
            <a:spLocks noGrp="1"/>
          </p:cNvSpPr>
          <p:nvPr>
            <p:ph type="ftr" sz="quarter" idx="11"/>
          </p:nvPr>
        </p:nvSpPr>
        <p:spPr/>
        <p:txBody>
          <a:bodyPr/>
          <a:lstStyle/>
          <a:p>
            <a:r>
              <a:rPr lang="en-US"/>
              <a:t>CS5412 Spring 2016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083295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Gossip 101</a:t>
            </a:r>
          </a:p>
        </p:txBody>
      </p:sp>
      <p:sp>
        <p:nvSpPr>
          <p:cNvPr id="36867" name="Rectangle 3"/>
          <p:cNvSpPr>
            <a:spLocks noGrp="1" noChangeArrowheads="1"/>
          </p:cNvSpPr>
          <p:nvPr>
            <p:ph type="body" idx="1"/>
          </p:nvPr>
        </p:nvSpPr>
        <p:spPr/>
        <p:txBody>
          <a:bodyPr/>
          <a:lstStyle/>
          <a:p>
            <a:r>
              <a:rPr lang="en-US"/>
              <a:t>Suppose that I know something</a:t>
            </a:r>
          </a:p>
          <a:p>
            <a:r>
              <a:rPr lang="en-US"/>
              <a:t>I’m sitting next to Fred, and I tell him</a:t>
            </a:r>
          </a:p>
          <a:p>
            <a:pPr lvl="1"/>
            <a:r>
              <a:rPr lang="en-US"/>
              <a:t>Now 2 of us “know”</a:t>
            </a:r>
          </a:p>
          <a:p>
            <a:r>
              <a:rPr lang="en-US"/>
              <a:t>Later, he tells Mimi and I tell Anne</a:t>
            </a:r>
          </a:p>
          <a:p>
            <a:pPr lvl="1"/>
            <a:r>
              <a:rPr lang="en-US"/>
              <a:t>Now 4</a:t>
            </a:r>
          </a:p>
          <a:p>
            <a:r>
              <a:rPr lang="en-US"/>
              <a:t>This is an example of a </a:t>
            </a:r>
            <a:r>
              <a:rPr lang="en-US" i="1"/>
              <a:t>push</a:t>
            </a:r>
            <a:r>
              <a:rPr lang="en-US"/>
              <a:t> epidemic</a:t>
            </a:r>
          </a:p>
          <a:p>
            <a:r>
              <a:rPr lang="en-US" i="1"/>
              <a:t>Push-pull</a:t>
            </a:r>
            <a:r>
              <a:rPr lang="en-US"/>
              <a:t> occurs if we exchange data</a:t>
            </a:r>
          </a:p>
          <a:p>
            <a:endParaRPr lang="en-US"/>
          </a:p>
        </p:txBody>
      </p:sp>
      <p:sp>
        <p:nvSpPr>
          <p:cNvPr id="2" name="Footer Placeholder 1"/>
          <p:cNvSpPr>
            <a:spLocks noGrp="1"/>
          </p:cNvSpPr>
          <p:nvPr>
            <p:ph type="ftr" sz="quarter" idx="11"/>
          </p:nvPr>
        </p:nvSpPr>
        <p:spPr/>
        <p:txBody>
          <a:bodyPr/>
          <a:lstStyle/>
          <a:p>
            <a:r>
              <a:rPr lang="en-US"/>
              <a:t>CS5412 Spring 2016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199807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Overlay Networks</a:t>
            </a:r>
          </a:p>
        </p:txBody>
      </p:sp>
      <p:sp>
        <p:nvSpPr>
          <p:cNvPr id="5" name="Content Placeholder 4"/>
          <p:cNvSpPr>
            <a:spLocks noGrp="1"/>
          </p:cNvSpPr>
          <p:nvPr>
            <p:ph sz="quarter" idx="1"/>
          </p:nvPr>
        </p:nvSpPr>
        <p:spPr/>
        <p:txBody>
          <a:bodyPr>
            <a:normAutofit fontScale="92500" lnSpcReduction="10000"/>
          </a:bodyPr>
          <a:lstStyle/>
          <a:p>
            <a:r>
              <a:rPr lang="en-US" dirty="0"/>
              <a:t>We use the term </a:t>
            </a:r>
            <a:r>
              <a:rPr lang="en-US" b="1" u="sng" dirty="0"/>
              <a:t>network overlay </a:t>
            </a:r>
            <a:r>
              <a:rPr lang="en-US" dirty="0"/>
              <a:t>when one network (or a network-like data structure) is superimposed upon an underlying network</a:t>
            </a:r>
          </a:p>
          <a:p>
            <a:r>
              <a:rPr lang="en-US" dirty="0"/>
              <a:t>A key-value store is one of many examples of a network overlay</a:t>
            </a:r>
          </a:p>
          <a:p>
            <a:r>
              <a:rPr lang="en-US" dirty="0"/>
              <a:t>The case we’ll focus on is the DHT concept mentioned earlier.</a:t>
            </a:r>
          </a:p>
          <a:p>
            <a:pPr>
              <a:buFont typeface="Wingdings" panose="05000000000000000000" pitchFamily="2" charset="2"/>
              <a:buChar char="Ø"/>
            </a:pPr>
            <a:r>
              <a:rPr lang="en-US" dirty="0"/>
              <a:t>  Can we create a DHT that spreads over a large number of machines?</a:t>
            </a:r>
          </a:p>
          <a:p>
            <a:pPr>
              <a:buFont typeface="Wingdings" panose="05000000000000000000" pitchFamily="2" charset="2"/>
              <a:buChar char="Ø"/>
            </a:pPr>
            <a:r>
              <a:rPr lang="en-US" dirty="0"/>
              <a:t>  We will consider two cases:  WAN network and inside one datacenter</a:t>
            </a:r>
          </a:p>
          <a:p>
            <a:pPr marL="0" indent="0">
              <a:buNone/>
            </a:pPr>
            <a:endParaRPr lang="en-US" dirty="0"/>
          </a:p>
          <a:p>
            <a:pPr marL="0" indent="0">
              <a:buNone/>
            </a:pPr>
            <a:r>
              <a:rPr lang="en-US" dirty="0"/>
              <a:t>Other network overlays (ones we won’t discuss): </a:t>
            </a:r>
            <a:r>
              <a:rPr lang="en-US" dirty="0" err="1"/>
              <a:t>BitTorrent</a:t>
            </a:r>
            <a:r>
              <a:rPr lang="en-US" dirty="0"/>
              <a:t>, CDNs, virtually private networks, enterprise “VLAN” networks, specialized routing policies, “tunnels”.</a:t>
            </a:r>
          </a:p>
        </p:txBody>
      </p:sp>
      <p:sp>
        <p:nvSpPr>
          <p:cNvPr id="3" name="Footer Placeholder 2"/>
          <p:cNvSpPr>
            <a:spLocks noGrp="1"/>
          </p:cNvSpPr>
          <p:nvPr>
            <p:ph type="ftr" sz="quarter" idx="11"/>
          </p:nvPr>
        </p:nvSpPr>
        <p:spPr/>
        <p:txBody>
          <a:bodyPr/>
          <a:lstStyle/>
          <a:p>
            <a:r>
              <a:rPr lang="en-US"/>
              <a:t>CS5412 Spring 2014 (Cloud Computing: Birman)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6" name="Rectangle 5"/>
          <p:cNvSpPr/>
          <p:nvPr/>
        </p:nvSpPr>
        <p:spPr>
          <a:xfrm>
            <a:off x="1024128" y="5547946"/>
            <a:ext cx="10786872"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234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Gossip scales very nicely</a:t>
            </a:r>
          </a:p>
        </p:txBody>
      </p:sp>
      <p:sp>
        <p:nvSpPr>
          <p:cNvPr id="63491" name="Rectangle 3"/>
          <p:cNvSpPr>
            <a:spLocks noGrp="1" noChangeArrowheads="1"/>
          </p:cNvSpPr>
          <p:nvPr>
            <p:ph type="body" idx="1"/>
          </p:nvPr>
        </p:nvSpPr>
        <p:spPr/>
        <p:txBody>
          <a:bodyPr/>
          <a:lstStyle/>
          <a:p>
            <a:r>
              <a:rPr lang="en-US"/>
              <a:t>Participants’ loads independent of size</a:t>
            </a:r>
          </a:p>
          <a:p>
            <a:r>
              <a:rPr lang="en-US"/>
              <a:t>Network load linear in system size</a:t>
            </a:r>
          </a:p>
          <a:p>
            <a:r>
              <a:rPr lang="en-US"/>
              <a:t>Information spreads in log(system size) time</a:t>
            </a:r>
          </a:p>
        </p:txBody>
      </p:sp>
      <p:sp>
        <p:nvSpPr>
          <p:cNvPr id="63492" name="Rectangle 4"/>
          <p:cNvSpPr>
            <a:spLocks noChangeArrowheads="1"/>
          </p:cNvSpPr>
          <p:nvPr/>
        </p:nvSpPr>
        <p:spPr bwMode="auto">
          <a:xfrm>
            <a:off x="5257800" y="4267200"/>
            <a:ext cx="2971800" cy="2133600"/>
          </a:xfrm>
          <a:prstGeom prst="rect">
            <a:avLst/>
          </a:prstGeom>
          <a:solidFill>
            <a:schemeClr val="bg1"/>
          </a:solidFill>
          <a:ln w="28575" algn="ctr">
            <a:solidFill>
              <a:schemeClr val="tx1"/>
            </a:solidFill>
            <a:miter lim="800000"/>
            <a:headEnd/>
            <a:tailEnd/>
          </a:ln>
          <a:effectLst/>
        </p:spPr>
        <p:txBody>
          <a:bodyPr wrap="none" anchor="ctr"/>
          <a:lstStyle/>
          <a:p>
            <a:endParaRPr lang="en-US"/>
          </a:p>
        </p:txBody>
      </p:sp>
      <p:sp>
        <p:nvSpPr>
          <p:cNvPr id="63493" name="Freeform 5"/>
          <p:cNvSpPr>
            <a:spLocks/>
          </p:cNvSpPr>
          <p:nvPr/>
        </p:nvSpPr>
        <p:spPr bwMode="auto">
          <a:xfrm>
            <a:off x="5257800" y="4241800"/>
            <a:ext cx="2971800" cy="2159000"/>
          </a:xfrm>
          <a:custGeom>
            <a:avLst/>
            <a:gdLst/>
            <a:ahLst/>
            <a:cxnLst>
              <a:cxn ang="0">
                <a:pos x="0" y="1360"/>
              </a:cxn>
              <a:cxn ang="0">
                <a:pos x="336" y="1312"/>
              </a:cxn>
              <a:cxn ang="0">
                <a:pos x="528" y="1264"/>
              </a:cxn>
              <a:cxn ang="0">
                <a:pos x="816" y="928"/>
              </a:cxn>
              <a:cxn ang="0">
                <a:pos x="912" y="400"/>
              </a:cxn>
              <a:cxn ang="0">
                <a:pos x="1056" y="112"/>
              </a:cxn>
              <a:cxn ang="0">
                <a:pos x="1392" y="16"/>
              </a:cxn>
              <a:cxn ang="0">
                <a:pos x="1872" y="16"/>
              </a:cxn>
            </a:cxnLst>
            <a:rect l="0" t="0" r="r" b="b"/>
            <a:pathLst>
              <a:path w="1872" h="1360">
                <a:moveTo>
                  <a:pt x="0" y="1360"/>
                </a:moveTo>
                <a:cubicBezTo>
                  <a:pt x="124" y="1344"/>
                  <a:pt x="248" y="1328"/>
                  <a:pt x="336" y="1312"/>
                </a:cubicBezTo>
                <a:cubicBezTo>
                  <a:pt x="424" y="1296"/>
                  <a:pt x="448" y="1328"/>
                  <a:pt x="528" y="1264"/>
                </a:cubicBezTo>
                <a:cubicBezTo>
                  <a:pt x="608" y="1200"/>
                  <a:pt x="752" y="1072"/>
                  <a:pt x="816" y="928"/>
                </a:cubicBezTo>
                <a:cubicBezTo>
                  <a:pt x="880" y="784"/>
                  <a:pt x="872" y="536"/>
                  <a:pt x="912" y="400"/>
                </a:cubicBezTo>
                <a:cubicBezTo>
                  <a:pt x="952" y="264"/>
                  <a:pt x="976" y="176"/>
                  <a:pt x="1056" y="112"/>
                </a:cubicBezTo>
                <a:cubicBezTo>
                  <a:pt x="1136" y="48"/>
                  <a:pt x="1256" y="32"/>
                  <a:pt x="1392" y="16"/>
                </a:cubicBezTo>
                <a:cubicBezTo>
                  <a:pt x="1528" y="0"/>
                  <a:pt x="1700" y="8"/>
                  <a:pt x="1872" y="16"/>
                </a:cubicBezTo>
              </a:path>
            </a:pathLst>
          </a:custGeom>
          <a:noFill/>
          <a:ln w="25400" cap="flat" cmpd="sng">
            <a:solidFill>
              <a:srgbClr val="FF0000"/>
            </a:solidFill>
            <a:prstDash val="solid"/>
            <a:round/>
            <a:headEnd type="none" w="med" len="med"/>
            <a:tailEnd type="none" w="med" len="med"/>
          </a:ln>
          <a:effectLst/>
        </p:spPr>
        <p:txBody>
          <a:bodyPr/>
          <a:lstStyle/>
          <a:p>
            <a:endParaRPr lang="en-US"/>
          </a:p>
        </p:txBody>
      </p:sp>
      <p:sp>
        <p:nvSpPr>
          <p:cNvPr id="63494" name="Text Box 6"/>
          <p:cNvSpPr txBox="1">
            <a:spLocks noChangeArrowheads="1"/>
          </p:cNvSpPr>
          <p:nvPr/>
        </p:nvSpPr>
        <p:spPr bwMode="auto">
          <a:xfrm rot="16200000">
            <a:off x="4183857" y="5036344"/>
            <a:ext cx="1447800" cy="366713"/>
          </a:xfrm>
          <a:prstGeom prst="rect">
            <a:avLst/>
          </a:prstGeom>
          <a:noFill/>
          <a:ln w="9525" algn="ctr">
            <a:noFill/>
            <a:miter lim="800000"/>
            <a:headEnd/>
            <a:tailEnd/>
          </a:ln>
          <a:effectLst/>
        </p:spPr>
        <p:txBody>
          <a:bodyPr>
            <a:spAutoFit/>
          </a:bodyPr>
          <a:lstStyle/>
          <a:p>
            <a:pPr>
              <a:spcBef>
                <a:spcPct val="50000"/>
              </a:spcBef>
            </a:pPr>
            <a:r>
              <a:rPr lang="en-US"/>
              <a:t>% infected</a:t>
            </a:r>
          </a:p>
        </p:txBody>
      </p:sp>
      <p:sp>
        <p:nvSpPr>
          <p:cNvPr id="63495" name="Text Box 7"/>
          <p:cNvSpPr txBox="1">
            <a:spLocks noChangeArrowheads="1"/>
          </p:cNvSpPr>
          <p:nvPr/>
        </p:nvSpPr>
        <p:spPr bwMode="auto">
          <a:xfrm>
            <a:off x="4724400" y="6172200"/>
            <a:ext cx="533400" cy="274638"/>
          </a:xfrm>
          <a:prstGeom prst="rect">
            <a:avLst/>
          </a:prstGeom>
          <a:noFill/>
          <a:ln w="9525" algn="ctr">
            <a:noFill/>
            <a:miter lim="800000"/>
            <a:headEnd/>
            <a:tailEnd/>
          </a:ln>
          <a:effectLst/>
        </p:spPr>
        <p:txBody>
          <a:bodyPr>
            <a:spAutoFit/>
          </a:bodyPr>
          <a:lstStyle/>
          <a:p>
            <a:pPr algn="r">
              <a:spcBef>
                <a:spcPct val="50000"/>
              </a:spcBef>
            </a:pPr>
            <a:r>
              <a:rPr lang="en-US" sz="1200"/>
              <a:t>0.0</a:t>
            </a:r>
          </a:p>
        </p:txBody>
      </p:sp>
      <p:sp>
        <p:nvSpPr>
          <p:cNvPr id="63496" name="Rectangle 8"/>
          <p:cNvSpPr>
            <a:spLocks noChangeArrowheads="1"/>
          </p:cNvSpPr>
          <p:nvPr/>
        </p:nvSpPr>
        <p:spPr bwMode="auto">
          <a:xfrm>
            <a:off x="4832350" y="4267200"/>
            <a:ext cx="395288" cy="274638"/>
          </a:xfrm>
          <a:prstGeom prst="rect">
            <a:avLst/>
          </a:prstGeom>
          <a:noFill/>
          <a:ln w="9525" algn="ctr">
            <a:noFill/>
            <a:miter lim="800000"/>
            <a:headEnd/>
            <a:tailEnd/>
          </a:ln>
          <a:effectLst/>
        </p:spPr>
        <p:txBody>
          <a:bodyPr wrap="none">
            <a:spAutoFit/>
          </a:bodyPr>
          <a:lstStyle/>
          <a:p>
            <a:r>
              <a:rPr lang="en-US" sz="1200"/>
              <a:t>1.0</a:t>
            </a:r>
          </a:p>
        </p:txBody>
      </p:sp>
      <p:sp>
        <p:nvSpPr>
          <p:cNvPr id="63497" name="Text Box 9"/>
          <p:cNvSpPr txBox="1">
            <a:spLocks noChangeArrowheads="1"/>
          </p:cNvSpPr>
          <p:nvPr/>
        </p:nvSpPr>
        <p:spPr bwMode="auto">
          <a:xfrm>
            <a:off x="6019800" y="6400801"/>
            <a:ext cx="1676400" cy="366713"/>
          </a:xfrm>
          <a:prstGeom prst="rect">
            <a:avLst/>
          </a:prstGeom>
          <a:noFill/>
          <a:ln w="9525" algn="ctr">
            <a:noFill/>
            <a:miter lim="800000"/>
            <a:headEnd/>
            <a:tailEnd/>
          </a:ln>
          <a:effectLst/>
        </p:spPr>
        <p:txBody>
          <a:bodyPr>
            <a:spAutoFit/>
          </a:bodyPr>
          <a:lstStyle/>
          <a:p>
            <a:pPr>
              <a:spcBef>
                <a:spcPct val="50000"/>
              </a:spcBef>
            </a:pPr>
            <a:r>
              <a:rPr lang="en-US"/>
              <a:t>Time </a:t>
            </a:r>
            <a:r>
              <a:rPr lang="en-US">
                <a:sym typeface="Symbol" pitchFamily="18" charset="2"/>
              </a:rPr>
              <a:t></a:t>
            </a:r>
          </a:p>
        </p:txBody>
      </p:sp>
      <p:sp>
        <p:nvSpPr>
          <p:cNvPr id="2" name="Footer Placeholder 1"/>
          <p:cNvSpPr>
            <a:spLocks noGrp="1"/>
          </p:cNvSpPr>
          <p:nvPr>
            <p:ph type="ftr" sz="quarter" idx="11"/>
          </p:nvPr>
        </p:nvSpPr>
        <p:spPr/>
        <p:txBody>
          <a:bodyPr/>
          <a:lstStyle/>
          <a:p>
            <a:r>
              <a:rPr lang="en-US"/>
              <a:t>CS5412 Spring 2016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584624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Gossip in distributed systems</a:t>
            </a:r>
          </a:p>
        </p:txBody>
      </p:sp>
      <p:sp>
        <p:nvSpPr>
          <p:cNvPr id="37891" name="Rectangle 3"/>
          <p:cNvSpPr>
            <a:spLocks noGrp="1" noChangeArrowheads="1"/>
          </p:cNvSpPr>
          <p:nvPr>
            <p:ph type="body" idx="1"/>
          </p:nvPr>
        </p:nvSpPr>
        <p:spPr/>
        <p:txBody>
          <a:bodyPr/>
          <a:lstStyle/>
          <a:p>
            <a:r>
              <a:rPr lang="en-US"/>
              <a:t>We can gossip about membership</a:t>
            </a:r>
          </a:p>
          <a:p>
            <a:pPr lvl="1"/>
            <a:r>
              <a:rPr lang="en-US"/>
              <a:t>Need a bootstrap mechanism, but then discuss failures, new members</a:t>
            </a:r>
          </a:p>
          <a:p>
            <a:r>
              <a:rPr lang="en-US"/>
              <a:t>Gossip to repair faults in replicated data</a:t>
            </a:r>
          </a:p>
          <a:p>
            <a:pPr lvl="1"/>
            <a:r>
              <a:rPr lang="en-US"/>
              <a:t>“I have 6 updates from Charlie”</a:t>
            </a:r>
          </a:p>
          <a:p>
            <a:r>
              <a:rPr lang="en-US"/>
              <a:t>If we aren’t in a hurry, gossip to replicate data too</a:t>
            </a:r>
          </a:p>
        </p:txBody>
      </p:sp>
      <p:sp>
        <p:nvSpPr>
          <p:cNvPr id="2" name="Footer Placeholder 1"/>
          <p:cNvSpPr>
            <a:spLocks noGrp="1"/>
          </p:cNvSpPr>
          <p:nvPr>
            <p:ph type="ftr" sz="quarter" idx="11"/>
          </p:nvPr>
        </p:nvSpPr>
        <p:spPr/>
        <p:txBody>
          <a:bodyPr/>
          <a:lstStyle/>
          <a:p>
            <a:r>
              <a:rPr lang="en-US"/>
              <a:t>CS5412 Spring 2016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8674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Gossip about membership</a:t>
            </a:r>
          </a:p>
        </p:txBody>
      </p:sp>
      <p:sp>
        <p:nvSpPr>
          <p:cNvPr id="87043" name="Rectangle 3"/>
          <p:cNvSpPr>
            <a:spLocks noGrp="1" noChangeArrowheads="1"/>
          </p:cNvSpPr>
          <p:nvPr>
            <p:ph type="body" idx="1"/>
          </p:nvPr>
        </p:nvSpPr>
        <p:spPr/>
        <p:txBody>
          <a:bodyPr/>
          <a:lstStyle/>
          <a:p>
            <a:r>
              <a:rPr lang="en-US"/>
              <a:t>Start with a </a:t>
            </a:r>
            <a:r>
              <a:rPr lang="en-US" i="1"/>
              <a:t>bootstrap protocol</a:t>
            </a:r>
            <a:endParaRPr lang="en-US"/>
          </a:p>
          <a:p>
            <a:pPr lvl="1"/>
            <a:r>
              <a:rPr lang="en-US"/>
              <a:t>For example, processes go to some web site and it lists a dozen nodes where the system has been stable for a long time</a:t>
            </a:r>
          </a:p>
          <a:p>
            <a:pPr lvl="1"/>
            <a:r>
              <a:rPr lang="en-US"/>
              <a:t>Pick one at random</a:t>
            </a:r>
          </a:p>
          <a:p>
            <a:r>
              <a:rPr lang="en-US"/>
              <a:t>Then track “processes I’ve heard from recently” and “processes other people have heard from recently”</a:t>
            </a:r>
          </a:p>
          <a:p>
            <a:r>
              <a:rPr lang="en-US"/>
              <a:t>Use push gossip to spread the word</a:t>
            </a:r>
          </a:p>
        </p:txBody>
      </p:sp>
      <p:sp>
        <p:nvSpPr>
          <p:cNvPr id="2" name="Footer Placeholder 1"/>
          <p:cNvSpPr>
            <a:spLocks noGrp="1"/>
          </p:cNvSpPr>
          <p:nvPr>
            <p:ph type="ftr" sz="quarter" idx="11"/>
          </p:nvPr>
        </p:nvSpPr>
        <p:spPr/>
        <p:txBody>
          <a:bodyPr/>
          <a:lstStyle/>
          <a:p>
            <a:r>
              <a:rPr lang="en-US"/>
              <a:t>CS5412 Spring 2016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2242572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Gossip about membership</a:t>
            </a:r>
          </a:p>
        </p:txBody>
      </p:sp>
      <p:sp>
        <p:nvSpPr>
          <p:cNvPr id="88067" name="Rectangle 3"/>
          <p:cNvSpPr>
            <a:spLocks noGrp="1" noChangeArrowheads="1"/>
          </p:cNvSpPr>
          <p:nvPr>
            <p:ph type="body" idx="1"/>
          </p:nvPr>
        </p:nvSpPr>
        <p:spPr/>
        <p:txBody>
          <a:bodyPr/>
          <a:lstStyle/>
          <a:p>
            <a:r>
              <a:rPr lang="en-US" dirty="0"/>
              <a:t>Until messages get full, everyone will known when everyone else last sent a message</a:t>
            </a:r>
          </a:p>
          <a:p>
            <a:pPr lvl="1"/>
            <a:r>
              <a:rPr lang="en-US" dirty="0"/>
              <a:t>With delay of log(N) gossip rounds…</a:t>
            </a:r>
          </a:p>
          <a:p>
            <a:r>
              <a:rPr lang="en-US" dirty="0"/>
              <a:t>But messages will have bounded size</a:t>
            </a:r>
          </a:p>
          <a:p>
            <a:pPr lvl="1"/>
            <a:r>
              <a:rPr lang="en-US" dirty="0"/>
              <a:t>Perhaps 8K bytes</a:t>
            </a:r>
          </a:p>
          <a:p>
            <a:pPr lvl="1"/>
            <a:r>
              <a:rPr lang="en-US" dirty="0"/>
              <a:t>Then use some form of “prioritization” to decide what to omit – but </a:t>
            </a:r>
            <a:r>
              <a:rPr lang="en-US" i="1" dirty="0"/>
              <a:t>never send more, or larger messages</a:t>
            </a:r>
            <a:endParaRPr lang="en-US" dirty="0"/>
          </a:p>
          <a:p>
            <a:pPr lvl="1"/>
            <a:r>
              <a:rPr lang="en-US" dirty="0"/>
              <a:t>Thus: load has a fixed, constant upper bound except on the network itself, which usually has infinite capacity</a:t>
            </a:r>
          </a:p>
        </p:txBody>
      </p:sp>
      <p:sp>
        <p:nvSpPr>
          <p:cNvPr id="2" name="Footer Placeholder 1"/>
          <p:cNvSpPr>
            <a:spLocks noGrp="1"/>
          </p:cNvSpPr>
          <p:nvPr>
            <p:ph type="ftr" sz="quarter" idx="11"/>
          </p:nvPr>
        </p:nvSpPr>
        <p:spPr/>
        <p:txBody>
          <a:bodyPr/>
          <a:lstStyle/>
          <a:p>
            <a:r>
              <a:rPr lang="en-US"/>
              <a:t>CS5412 Spring 2016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4176472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781800" y="1905001"/>
            <a:ext cx="2368550" cy="733425"/>
          </a:xfrm>
          <a:prstGeom prst="rect">
            <a:avLst/>
          </a:prstGeom>
          <a:noFill/>
          <a:ln w="9525">
            <a:noFill/>
            <a:miter lim="800000"/>
            <a:headEnd/>
            <a:tailEnd/>
          </a:ln>
        </p:spPr>
        <p:txBody>
          <a:bodyPr lIns="0" tIns="0" rIns="0" bIns="0">
            <a:spAutoFit/>
          </a:bodyPr>
          <a:lstStyle/>
          <a:p>
            <a:pPr eaLnBrk="1" hangingPunct="1"/>
            <a:r>
              <a:rPr lang="en-US" sz="1600" dirty="0">
                <a:solidFill>
                  <a:srgbClr val="777777"/>
                </a:solidFill>
              </a:rPr>
              <a:t>Affinity Groups:</a:t>
            </a:r>
          </a:p>
          <a:p>
            <a:pPr eaLnBrk="1" hangingPunct="1"/>
            <a:r>
              <a:rPr lang="en-US" sz="1600" dirty="0">
                <a:solidFill>
                  <a:srgbClr val="777777"/>
                </a:solidFill>
              </a:rPr>
              <a:t>peer membership thru consistent hash</a:t>
            </a:r>
          </a:p>
        </p:txBody>
      </p:sp>
      <p:sp>
        <p:nvSpPr>
          <p:cNvPr id="125955" name="Rectangle 3"/>
          <p:cNvSpPr>
            <a:spLocks noGrp="1" noChangeArrowheads="1"/>
          </p:cNvSpPr>
          <p:nvPr>
            <p:ph type="title"/>
          </p:nvPr>
        </p:nvSpPr>
        <p:spPr/>
        <p:txBody>
          <a:bodyPr/>
          <a:lstStyle/>
          <a:p>
            <a:r>
              <a:rPr lang="en-US" dirty="0"/>
              <a:t>Back to </a:t>
            </a:r>
            <a:r>
              <a:rPr lang="en-US" dirty="0" err="1"/>
              <a:t>Kelips</a:t>
            </a:r>
            <a:r>
              <a:rPr lang="en-US" dirty="0"/>
              <a:t>: Quick reminder</a:t>
            </a:r>
          </a:p>
        </p:txBody>
      </p:sp>
      <p:sp>
        <p:nvSpPr>
          <p:cNvPr id="125956" name="Rectangle 4"/>
          <p:cNvSpPr>
            <a:spLocks noChangeArrowheads="1"/>
          </p:cNvSpPr>
          <p:nvPr/>
        </p:nvSpPr>
        <p:spPr bwMode="auto">
          <a:xfrm>
            <a:off x="6248400" y="3276600"/>
            <a:ext cx="458788" cy="1830388"/>
          </a:xfrm>
          <a:prstGeom prst="rect">
            <a:avLst/>
          </a:prstGeom>
          <a:noFill/>
          <a:ln w="9525">
            <a:solidFill>
              <a:srgbClr val="FF6600"/>
            </a:solidFill>
            <a:miter lim="800000"/>
            <a:headEnd/>
            <a:tailEnd/>
          </a:ln>
        </p:spPr>
        <p:txBody>
          <a:bodyPr/>
          <a:lstStyle/>
          <a:p>
            <a:endParaRPr lang="en-US"/>
          </a:p>
        </p:txBody>
      </p:sp>
      <p:sp>
        <p:nvSpPr>
          <p:cNvPr id="125957" name="Rectangle 5"/>
          <p:cNvSpPr>
            <a:spLocks noChangeArrowheads="1"/>
          </p:cNvSpPr>
          <p:nvPr/>
        </p:nvSpPr>
        <p:spPr bwMode="auto">
          <a:xfrm>
            <a:off x="6781800" y="3275014"/>
            <a:ext cx="458788" cy="1830387"/>
          </a:xfrm>
          <a:prstGeom prst="rect">
            <a:avLst/>
          </a:prstGeom>
          <a:noFill/>
          <a:ln w="9525">
            <a:solidFill>
              <a:srgbClr val="FF6600"/>
            </a:solidFill>
            <a:miter lim="800000"/>
            <a:headEnd/>
            <a:tailEnd/>
          </a:ln>
        </p:spPr>
        <p:txBody>
          <a:bodyPr/>
          <a:lstStyle/>
          <a:p>
            <a:endParaRPr lang="en-US"/>
          </a:p>
        </p:txBody>
      </p:sp>
      <p:sp>
        <p:nvSpPr>
          <p:cNvPr id="125958" name="Rectangle 6"/>
          <p:cNvSpPr>
            <a:spLocks noChangeArrowheads="1"/>
          </p:cNvSpPr>
          <p:nvPr/>
        </p:nvSpPr>
        <p:spPr bwMode="auto">
          <a:xfrm>
            <a:off x="7313614" y="3276600"/>
            <a:ext cx="458787" cy="1830388"/>
          </a:xfrm>
          <a:prstGeom prst="rect">
            <a:avLst/>
          </a:prstGeom>
          <a:noFill/>
          <a:ln w="9525">
            <a:solidFill>
              <a:srgbClr val="FF6600"/>
            </a:solidFill>
            <a:miter lim="800000"/>
            <a:headEnd/>
            <a:tailEnd/>
          </a:ln>
        </p:spPr>
        <p:txBody>
          <a:bodyPr/>
          <a:lstStyle/>
          <a:p>
            <a:endParaRPr lang="en-US"/>
          </a:p>
        </p:txBody>
      </p:sp>
      <p:sp>
        <p:nvSpPr>
          <p:cNvPr id="125959" name="Rectangle 7"/>
          <p:cNvSpPr>
            <a:spLocks noChangeArrowheads="1"/>
          </p:cNvSpPr>
          <p:nvPr/>
        </p:nvSpPr>
        <p:spPr bwMode="auto">
          <a:xfrm>
            <a:off x="8839200" y="3275014"/>
            <a:ext cx="458788" cy="1830387"/>
          </a:xfrm>
          <a:prstGeom prst="rect">
            <a:avLst/>
          </a:prstGeom>
          <a:noFill/>
          <a:ln w="9525">
            <a:solidFill>
              <a:srgbClr val="FF6600"/>
            </a:solidFill>
            <a:miter lim="800000"/>
            <a:headEnd/>
            <a:tailEnd/>
          </a:ln>
        </p:spPr>
        <p:txBody>
          <a:bodyPr/>
          <a:lstStyle/>
          <a:p>
            <a:endParaRPr lang="en-US"/>
          </a:p>
        </p:txBody>
      </p:sp>
      <p:sp>
        <p:nvSpPr>
          <p:cNvPr id="125960" name="Rectangle 8"/>
          <p:cNvSpPr>
            <a:spLocks noChangeArrowheads="1"/>
          </p:cNvSpPr>
          <p:nvPr/>
        </p:nvSpPr>
        <p:spPr bwMode="auto">
          <a:xfrm>
            <a:off x="636905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0</a:t>
            </a:r>
          </a:p>
        </p:txBody>
      </p:sp>
      <p:sp>
        <p:nvSpPr>
          <p:cNvPr id="125961" name="Rectangle 9"/>
          <p:cNvSpPr>
            <a:spLocks noChangeArrowheads="1"/>
          </p:cNvSpPr>
          <p:nvPr/>
        </p:nvSpPr>
        <p:spPr bwMode="auto">
          <a:xfrm>
            <a:off x="685800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1</a:t>
            </a:r>
          </a:p>
        </p:txBody>
      </p:sp>
      <p:sp>
        <p:nvSpPr>
          <p:cNvPr id="125962" name="Rectangle 10"/>
          <p:cNvSpPr>
            <a:spLocks noChangeArrowheads="1"/>
          </p:cNvSpPr>
          <p:nvPr/>
        </p:nvSpPr>
        <p:spPr bwMode="auto">
          <a:xfrm>
            <a:off x="7391400" y="2971800"/>
            <a:ext cx="260350" cy="274638"/>
          </a:xfrm>
          <a:prstGeom prst="rect">
            <a:avLst/>
          </a:prstGeom>
          <a:noFill/>
          <a:ln w="9525">
            <a:noFill/>
            <a:miter lim="800000"/>
            <a:headEnd/>
            <a:tailEnd/>
          </a:ln>
          <a:effectLst/>
        </p:spPr>
        <p:txBody>
          <a:bodyPr wrap="none">
            <a:spAutoFit/>
          </a:bodyPr>
          <a:lstStyle/>
          <a:p>
            <a:pPr algn="l" eaLnBrk="1" hangingPunct="1"/>
            <a:r>
              <a:rPr lang="en-US" sz="1200">
                <a:solidFill>
                  <a:srgbClr val="777777"/>
                </a:solidFill>
                <a:latin typeface="Times New Roman" pitchFamily="18" charset="0"/>
              </a:rPr>
              <a:t>2</a:t>
            </a:r>
          </a:p>
        </p:txBody>
      </p:sp>
      <p:sp>
        <p:nvSpPr>
          <p:cNvPr id="125963" name="Rectangle 11"/>
          <p:cNvSpPr>
            <a:spLocks noChangeArrowheads="1"/>
          </p:cNvSpPr>
          <p:nvPr/>
        </p:nvSpPr>
        <p:spPr bwMode="auto">
          <a:xfrm>
            <a:off x="6438900" y="3467100"/>
            <a:ext cx="115888" cy="115888"/>
          </a:xfrm>
          <a:prstGeom prst="rect">
            <a:avLst/>
          </a:prstGeom>
          <a:solidFill>
            <a:srgbClr val="000000"/>
          </a:solidFill>
          <a:ln w="4763">
            <a:solidFill>
              <a:srgbClr val="000000"/>
            </a:solidFill>
            <a:miter lim="800000"/>
            <a:headEnd/>
            <a:tailEnd/>
          </a:ln>
        </p:spPr>
        <p:txBody>
          <a:bodyPr/>
          <a:lstStyle/>
          <a:p>
            <a:pPr algn="l" eaLnBrk="1" hangingPunct="1"/>
            <a:endParaRPr lang="en-US" sz="2400" b="1"/>
          </a:p>
        </p:txBody>
      </p:sp>
      <p:sp>
        <p:nvSpPr>
          <p:cNvPr id="125964" name="Rectangle 12"/>
          <p:cNvSpPr>
            <a:spLocks noChangeArrowheads="1"/>
          </p:cNvSpPr>
          <p:nvPr/>
        </p:nvSpPr>
        <p:spPr bwMode="auto">
          <a:xfrm>
            <a:off x="6437314" y="4038600"/>
            <a:ext cx="115887" cy="115888"/>
          </a:xfrm>
          <a:prstGeom prst="rect">
            <a:avLst/>
          </a:prstGeom>
          <a:solidFill>
            <a:srgbClr val="000000"/>
          </a:solidFill>
          <a:ln w="4763">
            <a:solidFill>
              <a:srgbClr val="000000"/>
            </a:solidFill>
            <a:miter lim="800000"/>
            <a:headEnd/>
            <a:tailEnd/>
          </a:ln>
        </p:spPr>
        <p:txBody>
          <a:bodyPr/>
          <a:lstStyle/>
          <a:p>
            <a:endParaRPr lang="en-US"/>
          </a:p>
        </p:txBody>
      </p:sp>
      <p:sp>
        <p:nvSpPr>
          <p:cNvPr id="125965" name="Rectangle 13"/>
          <p:cNvSpPr>
            <a:spLocks noChangeArrowheads="1"/>
          </p:cNvSpPr>
          <p:nvPr/>
        </p:nvSpPr>
        <p:spPr bwMode="auto">
          <a:xfrm>
            <a:off x="6361114" y="47609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5966" name="Rectangle 14"/>
          <p:cNvSpPr>
            <a:spLocks noChangeArrowheads="1"/>
          </p:cNvSpPr>
          <p:nvPr/>
        </p:nvSpPr>
        <p:spPr bwMode="auto">
          <a:xfrm>
            <a:off x="7543800" y="47244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5967" name="Rectangle 15"/>
          <p:cNvSpPr>
            <a:spLocks noChangeArrowheads="1"/>
          </p:cNvSpPr>
          <p:nvPr/>
        </p:nvSpPr>
        <p:spPr bwMode="auto">
          <a:xfrm>
            <a:off x="6934200" y="36195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5968" name="Rectangle 16"/>
          <p:cNvSpPr>
            <a:spLocks noChangeArrowheads="1"/>
          </p:cNvSpPr>
          <p:nvPr/>
        </p:nvSpPr>
        <p:spPr bwMode="auto">
          <a:xfrm>
            <a:off x="7046914" y="43799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5969" name="Rectangle 17"/>
          <p:cNvSpPr>
            <a:spLocks noChangeArrowheads="1"/>
          </p:cNvSpPr>
          <p:nvPr/>
        </p:nvSpPr>
        <p:spPr bwMode="auto">
          <a:xfrm>
            <a:off x="7504114" y="3389314"/>
            <a:ext cx="115887" cy="115887"/>
          </a:xfrm>
          <a:prstGeom prst="rect">
            <a:avLst/>
          </a:prstGeom>
          <a:solidFill>
            <a:srgbClr val="000000"/>
          </a:solidFill>
          <a:ln w="4763">
            <a:solidFill>
              <a:srgbClr val="000000"/>
            </a:solidFill>
            <a:miter lim="800000"/>
            <a:headEnd/>
            <a:tailEnd/>
          </a:ln>
        </p:spPr>
        <p:txBody>
          <a:bodyPr/>
          <a:lstStyle/>
          <a:p>
            <a:endParaRPr lang="en-US"/>
          </a:p>
        </p:txBody>
      </p:sp>
      <p:sp>
        <p:nvSpPr>
          <p:cNvPr id="125970" name="Rectangle 18"/>
          <p:cNvSpPr>
            <a:spLocks noChangeArrowheads="1"/>
          </p:cNvSpPr>
          <p:nvPr/>
        </p:nvSpPr>
        <p:spPr bwMode="auto">
          <a:xfrm>
            <a:off x="7391400" y="40386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5971" name="Rectangle 19"/>
          <p:cNvSpPr>
            <a:spLocks noChangeArrowheads="1"/>
          </p:cNvSpPr>
          <p:nvPr/>
        </p:nvSpPr>
        <p:spPr bwMode="auto">
          <a:xfrm>
            <a:off x="9104314" y="3429000"/>
            <a:ext cx="115887" cy="115888"/>
          </a:xfrm>
          <a:prstGeom prst="rect">
            <a:avLst/>
          </a:prstGeom>
          <a:solidFill>
            <a:srgbClr val="000000"/>
          </a:solidFill>
          <a:ln w="4763">
            <a:solidFill>
              <a:srgbClr val="000000"/>
            </a:solidFill>
            <a:miter lim="800000"/>
            <a:headEnd/>
            <a:tailEnd/>
          </a:ln>
        </p:spPr>
        <p:txBody>
          <a:bodyPr/>
          <a:lstStyle/>
          <a:p>
            <a:endParaRPr lang="en-US"/>
          </a:p>
        </p:txBody>
      </p:sp>
      <p:sp>
        <p:nvSpPr>
          <p:cNvPr id="125972" name="Rectangle 20"/>
          <p:cNvSpPr>
            <a:spLocks noChangeArrowheads="1"/>
          </p:cNvSpPr>
          <p:nvPr/>
        </p:nvSpPr>
        <p:spPr bwMode="auto">
          <a:xfrm>
            <a:off x="8915400" y="4191000"/>
            <a:ext cx="115888" cy="115888"/>
          </a:xfrm>
          <a:prstGeom prst="rect">
            <a:avLst/>
          </a:prstGeom>
          <a:solidFill>
            <a:srgbClr val="000000"/>
          </a:solidFill>
          <a:ln w="4763">
            <a:solidFill>
              <a:srgbClr val="000000"/>
            </a:solidFill>
            <a:miter lim="800000"/>
            <a:headEnd/>
            <a:tailEnd/>
          </a:ln>
        </p:spPr>
        <p:txBody>
          <a:bodyPr/>
          <a:lstStyle/>
          <a:p>
            <a:endParaRPr lang="en-US"/>
          </a:p>
        </p:txBody>
      </p:sp>
      <p:sp>
        <p:nvSpPr>
          <p:cNvPr id="125973" name="Rectangle 21"/>
          <p:cNvSpPr>
            <a:spLocks noChangeArrowheads="1"/>
          </p:cNvSpPr>
          <p:nvPr/>
        </p:nvSpPr>
        <p:spPr bwMode="auto">
          <a:xfrm>
            <a:off x="9067800" y="4837114"/>
            <a:ext cx="115888" cy="115887"/>
          </a:xfrm>
          <a:prstGeom prst="rect">
            <a:avLst/>
          </a:prstGeom>
          <a:solidFill>
            <a:srgbClr val="000000"/>
          </a:solidFill>
          <a:ln w="4763">
            <a:solidFill>
              <a:srgbClr val="000000"/>
            </a:solidFill>
            <a:miter lim="800000"/>
            <a:headEnd/>
            <a:tailEnd/>
          </a:ln>
        </p:spPr>
        <p:txBody>
          <a:bodyPr/>
          <a:lstStyle/>
          <a:p>
            <a:endParaRPr lang="en-US"/>
          </a:p>
        </p:txBody>
      </p:sp>
      <p:sp>
        <p:nvSpPr>
          <p:cNvPr id="125974" name="Rectangle 22"/>
          <p:cNvSpPr>
            <a:spLocks noChangeArrowheads="1"/>
          </p:cNvSpPr>
          <p:nvPr/>
        </p:nvSpPr>
        <p:spPr bwMode="auto">
          <a:xfrm>
            <a:off x="6324600" y="4495801"/>
            <a:ext cx="3111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30</a:t>
            </a:r>
          </a:p>
        </p:txBody>
      </p:sp>
      <p:sp>
        <p:nvSpPr>
          <p:cNvPr id="125975" name="Rectangle 23"/>
          <p:cNvSpPr>
            <a:spLocks noChangeArrowheads="1"/>
          </p:cNvSpPr>
          <p:nvPr/>
        </p:nvSpPr>
        <p:spPr bwMode="auto">
          <a:xfrm>
            <a:off x="6324600" y="32766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110</a:t>
            </a:r>
          </a:p>
        </p:txBody>
      </p:sp>
      <p:sp>
        <p:nvSpPr>
          <p:cNvPr id="125976" name="Rectangle 24"/>
          <p:cNvSpPr>
            <a:spLocks noChangeArrowheads="1"/>
          </p:cNvSpPr>
          <p:nvPr/>
        </p:nvSpPr>
        <p:spPr bwMode="auto">
          <a:xfrm>
            <a:off x="6248400" y="38100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230</a:t>
            </a:r>
          </a:p>
        </p:txBody>
      </p:sp>
      <p:sp>
        <p:nvSpPr>
          <p:cNvPr id="125977" name="Rectangle 25"/>
          <p:cNvSpPr>
            <a:spLocks noChangeArrowheads="1"/>
          </p:cNvSpPr>
          <p:nvPr/>
        </p:nvSpPr>
        <p:spPr bwMode="auto">
          <a:xfrm>
            <a:off x="7321550" y="3810001"/>
            <a:ext cx="374650" cy="244475"/>
          </a:xfrm>
          <a:prstGeom prst="rect">
            <a:avLst/>
          </a:prstGeom>
          <a:noFill/>
          <a:ln w="9525">
            <a:noFill/>
            <a:miter lim="800000"/>
            <a:headEnd/>
            <a:tailEnd/>
          </a:ln>
          <a:effectLst/>
        </p:spPr>
        <p:txBody>
          <a:bodyPr wrap="none">
            <a:spAutoFit/>
          </a:bodyPr>
          <a:lstStyle/>
          <a:p>
            <a:pPr algn="l" eaLnBrk="1" hangingPunct="1"/>
            <a:r>
              <a:rPr lang="en-US" sz="1000">
                <a:latin typeface="Times New Roman" pitchFamily="18" charset="0"/>
              </a:rPr>
              <a:t>202</a:t>
            </a:r>
          </a:p>
        </p:txBody>
      </p:sp>
      <p:sp>
        <p:nvSpPr>
          <p:cNvPr id="125978" name="Line 26"/>
          <p:cNvSpPr>
            <a:spLocks noChangeShapeType="1"/>
          </p:cNvSpPr>
          <p:nvPr/>
        </p:nvSpPr>
        <p:spPr bwMode="auto">
          <a:xfrm flipV="1">
            <a:off x="6553200" y="2667000"/>
            <a:ext cx="304800" cy="304800"/>
          </a:xfrm>
          <a:prstGeom prst="line">
            <a:avLst/>
          </a:prstGeom>
          <a:noFill/>
          <a:ln w="9525">
            <a:solidFill>
              <a:srgbClr val="085091"/>
            </a:solidFill>
            <a:miter lim="800000"/>
            <a:headEnd type="triangle" w="med" len="med"/>
            <a:tailEnd/>
          </a:ln>
          <a:effectLst/>
        </p:spPr>
        <p:txBody>
          <a:bodyPr wrap="none"/>
          <a:lstStyle/>
          <a:p>
            <a:endParaRPr lang="en-US"/>
          </a:p>
        </p:txBody>
      </p:sp>
      <p:sp>
        <p:nvSpPr>
          <p:cNvPr id="125979" name="Line 27"/>
          <p:cNvSpPr>
            <a:spLocks noChangeShapeType="1"/>
          </p:cNvSpPr>
          <p:nvPr/>
        </p:nvSpPr>
        <p:spPr bwMode="auto">
          <a:xfrm>
            <a:off x="7010400" y="2743200"/>
            <a:ext cx="0" cy="228600"/>
          </a:xfrm>
          <a:prstGeom prst="line">
            <a:avLst/>
          </a:prstGeom>
          <a:noFill/>
          <a:ln w="9525">
            <a:solidFill>
              <a:srgbClr val="085091"/>
            </a:solidFill>
            <a:miter lim="800000"/>
            <a:headEnd/>
            <a:tailEnd type="triangle" w="med" len="med"/>
          </a:ln>
          <a:effectLst/>
        </p:spPr>
        <p:txBody>
          <a:bodyPr wrap="none"/>
          <a:lstStyle/>
          <a:p>
            <a:endParaRPr lang="en-US"/>
          </a:p>
        </p:txBody>
      </p:sp>
      <p:sp>
        <p:nvSpPr>
          <p:cNvPr id="125980" name="Line 28"/>
          <p:cNvSpPr>
            <a:spLocks noChangeShapeType="1"/>
          </p:cNvSpPr>
          <p:nvPr/>
        </p:nvSpPr>
        <p:spPr bwMode="auto">
          <a:xfrm>
            <a:off x="7543800" y="2743200"/>
            <a:ext cx="0" cy="228600"/>
          </a:xfrm>
          <a:prstGeom prst="line">
            <a:avLst/>
          </a:prstGeom>
          <a:noFill/>
          <a:ln w="9525">
            <a:solidFill>
              <a:srgbClr val="085091"/>
            </a:solidFill>
            <a:miter lim="800000"/>
            <a:headEnd/>
            <a:tailEnd type="triangle" w="med" len="med"/>
          </a:ln>
          <a:effectLst/>
        </p:spPr>
        <p:txBody>
          <a:bodyPr wrap="none"/>
          <a:lstStyle/>
          <a:p>
            <a:endParaRPr lang="en-US"/>
          </a:p>
        </p:txBody>
      </p:sp>
      <p:sp>
        <p:nvSpPr>
          <p:cNvPr id="125981" name="Line 29"/>
          <p:cNvSpPr>
            <a:spLocks noChangeShapeType="1"/>
          </p:cNvSpPr>
          <p:nvPr/>
        </p:nvSpPr>
        <p:spPr bwMode="auto">
          <a:xfrm>
            <a:off x="8915400" y="2743200"/>
            <a:ext cx="152400" cy="304800"/>
          </a:xfrm>
          <a:prstGeom prst="line">
            <a:avLst/>
          </a:prstGeom>
          <a:noFill/>
          <a:ln w="9525">
            <a:solidFill>
              <a:srgbClr val="085091"/>
            </a:solidFill>
            <a:miter lim="800000"/>
            <a:headEnd/>
            <a:tailEnd type="triangle" w="med" len="med"/>
          </a:ln>
          <a:effectLst/>
        </p:spPr>
        <p:txBody>
          <a:bodyPr wrap="none"/>
          <a:lstStyle/>
          <a:p>
            <a:endParaRPr lang="en-US"/>
          </a:p>
        </p:txBody>
      </p:sp>
      <p:sp>
        <p:nvSpPr>
          <p:cNvPr id="125982" name="Text Box 30"/>
          <p:cNvSpPr txBox="1">
            <a:spLocks noChangeArrowheads="1"/>
          </p:cNvSpPr>
          <p:nvPr/>
        </p:nvSpPr>
        <p:spPr bwMode="auto">
          <a:xfrm>
            <a:off x="8839200" y="3048000"/>
            <a:ext cx="381000" cy="274638"/>
          </a:xfrm>
          <a:prstGeom prst="rect">
            <a:avLst/>
          </a:prstGeom>
          <a:noFill/>
          <a:ln w="9525">
            <a:noFill/>
            <a:miter lim="800000"/>
            <a:headEnd/>
            <a:tailEnd/>
          </a:ln>
          <a:effectLst/>
        </p:spPr>
        <p:txBody>
          <a:bodyPr>
            <a:spAutoFit/>
          </a:bodyPr>
          <a:lstStyle/>
          <a:p>
            <a:pPr algn="l" eaLnBrk="1" hangingPunct="1">
              <a:spcBef>
                <a:spcPct val="50000"/>
              </a:spcBef>
            </a:pPr>
            <a:endParaRPr lang="en-US" sz="1200" b="1"/>
          </a:p>
        </p:txBody>
      </p:sp>
      <p:grpSp>
        <p:nvGrpSpPr>
          <p:cNvPr id="2" name="Group 31"/>
          <p:cNvGrpSpPr>
            <a:grpSpLocks/>
          </p:cNvGrpSpPr>
          <p:nvPr/>
        </p:nvGrpSpPr>
        <p:grpSpPr bwMode="auto">
          <a:xfrm>
            <a:off x="8839200" y="3033705"/>
            <a:ext cx="406400" cy="200024"/>
            <a:chOff x="4452" y="1911"/>
            <a:chExt cx="256" cy="126"/>
          </a:xfrm>
        </p:grpSpPr>
        <p:sp>
          <p:nvSpPr>
            <p:cNvPr id="125984" name="Line 32"/>
            <p:cNvSpPr>
              <a:spLocks noChangeShapeType="1"/>
            </p:cNvSpPr>
            <p:nvPr/>
          </p:nvSpPr>
          <p:spPr bwMode="auto">
            <a:xfrm flipV="1">
              <a:off x="4452" y="1976"/>
              <a:ext cx="12" cy="6"/>
            </a:xfrm>
            <a:prstGeom prst="line">
              <a:avLst/>
            </a:prstGeom>
            <a:noFill/>
            <a:ln w="6350">
              <a:solidFill>
                <a:srgbClr val="000000"/>
              </a:solidFill>
              <a:round/>
              <a:headEnd/>
              <a:tailEnd/>
            </a:ln>
          </p:spPr>
          <p:txBody>
            <a:bodyPr/>
            <a:lstStyle/>
            <a:p>
              <a:endParaRPr lang="en-US">
                <a:solidFill>
                  <a:srgbClr val="777777"/>
                </a:solidFill>
              </a:endParaRPr>
            </a:p>
          </p:txBody>
        </p:sp>
        <p:sp>
          <p:nvSpPr>
            <p:cNvPr id="125985" name="Line 33"/>
            <p:cNvSpPr>
              <a:spLocks noChangeShapeType="1"/>
            </p:cNvSpPr>
            <p:nvPr/>
          </p:nvSpPr>
          <p:spPr bwMode="auto">
            <a:xfrm>
              <a:off x="4464" y="1977"/>
              <a:ext cx="17" cy="32"/>
            </a:xfrm>
            <a:prstGeom prst="line">
              <a:avLst/>
            </a:prstGeom>
            <a:noFill/>
            <a:ln w="12700">
              <a:solidFill>
                <a:srgbClr val="000000"/>
              </a:solidFill>
              <a:round/>
              <a:headEnd/>
              <a:tailEnd/>
            </a:ln>
          </p:spPr>
          <p:txBody>
            <a:bodyPr/>
            <a:lstStyle/>
            <a:p>
              <a:endParaRPr lang="en-US">
                <a:solidFill>
                  <a:srgbClr val="777777"/>
                </a:solidFill>
              </a:endParaRPr>
            </a:p>
          </p:txBody>
        </p:sp>
        <p:sp>
          <p:nvSpPr>
            <p:cNvPr id="125986" name="Line 34"/>
            <p:cNvSpPr>
              <a:spLocks noChangeShapeType="1"/>
            </p:cNvSpPr>
            <p:nvPr/>
          </p:nvSpPr>
          <p:spPr bwMode="auto">
            <a:xfrm flipV="1">
              <a:off x="4483" y="1916"/>
              <a:ext cx="22" cy="93"/>
            </a:xfrm>
            <a:prstGeom prst="line">
              <a:avLst/>
            </a:prstGeom>
            <a:noFill/>
            <a:ln w="6350">
              <a:solidFill>
                <a:srgbClr val="000000"/>
              </a:solidFill>
              <a:round/>
              <a:headEnd/>
              <a:tailEnd/>
            </a:ln>
          </p:spPr>
          <p:txBody>
            <a:bodyPr/>
            <a:lstStyle/>
            <a:p>
              <a:endParaRPr lang="en-US">
                <a:solidFill>
                  <a:srgbClr val="777777"/>
                </a:solidFill>
              </a:endParaRPr>
            </a:p>
          </p:txBody>
        </p:sp>
        <p:sp>
          <p:nvSpPr>
            <p:cNvPr id="125987" name="Line 35"/>
            <p:cNvSpPr>
              <a:spLocks noChangeShapeType="1"/>
            </p:cNvSpPr>
            <p:nvPr/>
          </p:nvSpPr>
          <p:spPr bwMode="auto">
            <a:xfrm>
              <a:off x="4505" y="1916"/>
              <a:ext cx="81" cy="1"/>
            </a:xfrm>
            <a:prstGeom prst="line">
              <a:avLst/>
            </a:prstGeom>
            <a:noFill/>
            <a:ln w="6350">
              <a:solidFill>
                <a:srgbClr val="000000"/>
              </a:solidFill>
              <a:round/>
              <a:headEnd/>
              <a:tailEnd/>
            </a:ln>
          </p:spPr>
          <p:txBody>
            <a:bodyPr/>
            <a:lstStyle/>
            <a:p>
              <a:endParaRPr lang="en-US">
                <a:solidFill>
                  <a:srgbClr val="777777"/>
                </a:solidFill>
              </a:endParaRPr>
            </a:p>
          </p:txBody>
        </p:sp>
        <p:sp>
          <p:nvSpPr>
            <p:cNvPr id="125988" name="Rectangle 36"/>
            <p:cNvSpPr>
              <a:spLocks noChangeArrowheads="1"/>
            </p:cNvSpPr>
            <p:nvPr/>
          </p:nvSpPr>
          <p:spPr bwMode="auto">
            <a:xfrm>
              <a:off x="4660" y="1921"/>
              <a:ext cx="48"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Times New Roman" pitchFamily="18" charset="0"/>
                </a:rPr>
                <a:t>1</a:t>
              </a:r>
              <a:endParaRPr lang="en-US" sz="2400" b="1">
                <a:solidFill>
                  <a:srgbClr val="777777"/>
                </a:solidFill>
              </a:endParaRPr>
            </a:p>
          </p:txBody>
        </p:sp>
        <p:sp>
          <p:nvSpPr>
            <p:cNvPr id="125989" name="Rectangle 37"/>
            <p:cNvSpPr>
              <a:spLocks noChangeArrowheads="1"/>
            </p:cNvSpPr>
            <p:nvPr/>
          </p:nvSpPr>
          <p:spPr bwMode="auto">
            <a:xfrm>
              <a:off x="4514" y="1921"/>
              <a:ext cx="70"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Times New Roman" pitchFamily="18" charset="0"/>
                </a:rPr>
                <a:t>N</a:t>
              </a:r>
              <a:endParaRPr lang="en-US" sz="2400" b="1">
                <a:solidFill>
                  <a:srgbClr val="777777"/>
                </a:solidFill>
              </a:endParaRPr>
            </a:p>
          </p:txBody>
        </p:sp>
        <p:sp>
          <p:nvSpPr>
            <p:cNvPr id="125990" name="Rectangle 38"/>
            <p:cNvSpPr>
              <a:spLocks noChangeArrowheads="1"/>
            </p:cNvSpPr>
            <p:nvPr/>
          </p:nvSpPr>
          <p:spPr bwMode="auto">
            <a:xfrm>
              <a:off x="4604" y="1911"/>
              <a:ext cx="54"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777777"/>
                  </a:solidFill>
                  <a:latin typeface="Symbol" pitchFamily="18" charset="2"/>
                </a:rPr>
                <a:t>-</a:t>
              </a:r>
              <a:endParaRPr lang="en-US" sz="2400" b="1">
                <a:solidFill>
                  <a:srgbClr val="777777"/>
                </a:solidFill>
              </a:endParaRPr>
            </a:p>
          </p:txBody>
        </p:sp>
      </p:grpSp>
      <p:sp>
        <p:nvSpPr>
          <p:cNvPr id="125991" name="Text Box 39"/>
          <p:cNvSpPr txBox="1">
            <a:spLocks noChangeArrowheads="1"/>
          </p:cNvSpPr>
          <p:nvPr/>
        </p:nvSpPr>
        <p:spPr bwMode="auto">
          <a:xfrm>
            <a:off x="5334000" y="4876800"/>
            <a:ext cx="609600" cy="457200"/>
          </a:xfrm>
          <a:prstGeom prst="rect">
            <a:avLst/>
          </a:prstGeom>
          <a:noFill/>
          <a:ln w="9525">
            <a:noFill/>
            <a:miter lim="800000"/>
            <a:headEnd/>
            <a:tailEnd/>
          </a:ln>
          <a:effectLst/>
        </p:spPr>
        <p:txBody>
          <a:bodyPr>
            <a:spAutoFit/>
          </a:bodyPr>
          <a:lstStyle/>
          <a:p>
            <a:pPr algn="l" eaLnBrk="1" hangingPunct="1">
              <a:spcBef>
                <a:spcPct val="50000"/>
              </a:spcBef>
            </a:pPr>
            <a:endParaRPr lang="en-US" sz="2400" b="1"/>
          </a:p>
        </p:txBody>
      </p:sp>
      <p:sp>
        <p:nvSpPr>
          <p:cNvPr id="125992" name="Text Box 40"/>
          <p:cNvSpPr txBox="1">
            <a:spLocks noChangeArrowheads="1"/>
          </p:cNvSpPr>
          <p:nvPr/>
        </p:nvSpPr>
        <p:spPr bwMode="auto">
          <a:xfrm>
            <a:off x="8153400" y="5410200"/>
            <a:ext cx="1219200" cy="523220"/>
          </a:xfrm>
          <a:prstGeom prst="rect">
            <a:avLst/>
          </a:prstGeom>
          <a:noFill/>
          <a:ln w="9525">
            <a:noFill/>
            <a:miter lim="800000"/>
            <a:headEnd/>
            <a:tailEnd/>
          </a:ln>
          <a:effectLst/>
        </p:spPr>
        <p:txBody>
          <a:bodyPr>
            <a:spAutoFit/>
          </a:bodyPr>
          <a:lstStyle/>
          <a:p>
            <a:pPr algn="l" eaLnBrk="1" hangingPunct="1">
              <a:spcBef>
                <a:spcPct val="50000"/>
              </a:spcBef>
            </a:pPr>
            <a:r>
              <a:rPr lang="en-US" sz="1400">
                <a:latin typeface="Times New Roman" pitchFamily="18" charset="0"/>
              </a:rPr>
              <a:t>Contact pointers</a:t>
            </a:r>
          </a:p>
        </p:txBody>
      </p:sp>
      <p:grpSp>
        <p:nvGrpSpPr>
          <p:cNvPr id="3" name="Group 41"/>
          <p:cNvGrpSpPr>
            <a:grpSpLocks/>
          </p:cNvGrpSpPr>
          <p:nvPr/>
        </p:nvGrpSpPr>
        <p:grpSpPr bwMode="auto">
          <a:xfrm>
            <a:off x="9525000" y="3687768"/>
            <a:ext cx="330200" cy="385763"/>
            <a:chOff x="4452" y="1911"/>
            <a:chExt cx="208" cy="243"/>
          </a:xfrm>
        </p:grpSpPr>
        <p:sp>
          <p:nvSpPr>
            <p:cNvPr id="125994" name="Line 42"/>
            <p:cNvSpPr>
              <a:spLocks noChangeShapeType="1"/>
            </p:cNvSpPr>
            <p:nvPr/>
          </p:nvSpPr>
          <p:spPr bwMode="auto">
            <a:xfrm flipV="1">
              <a:off x="4452" y="1976"/>
              <a:ext cx="12" cy="6"/>
            </a:xfrm>
            <a:prstGeom prst="line">
              <a:avLst/>
            </a:prstGeom>
            <a:noFill/>
            <a:ln w="6350">
              <a:solidFill>
                <a:srgbClr val="000000"/>
              </a:solidFill>
              <a:round/>
              <a:headEnd/>
              <a:tailEnd/>
            </a:ln>
          </p:spPr>
          <p:txBody>
            <a:bodyPr/>
            <a:lstStyle/>
            <a:p>
              <a:endParaRPr lang="en-US"/>
            </a:p>
          </p:txBody>
        </p:sp>
        <p:sp>
          <p:nvSpPr>
            <p:cNvPr id="125995" name="Line 43"/>
            <p:cNvSpPr>
              <a:spLocks noChangeShapeType="1"/>
            </p:cNvSpPr>
            <p:nvPr/>
          </p:nvSpPr>
          <p:spPr bwMode="auto">
            <a:xfrm>
              <a:off x="4464" y="1977"/>
              <a:ext cx="17" cy="32"/>
            </a:xfrm>
            <a:prstGeom prst="line">
              <a:avLst/>
            </a:prstGeom>
            <a:noFill/>
            <a:ln w="12700">
              <a:solidFill>
                <a:srgbClr val="000000"/>
              </a:solidFill>
              <a:round/>
              <a:headEnd/>
              <a:tailEnd/>
            </a:ln>
          </p:spPr>
          <p:txBody>
            <a:bodyPr/>
            <a:lstStyle/>
            <a:p>
              <a:endParaRPr lang="en-US"/>
            </a:p>
          </p:txBody>
        </p:sp>
        <p:sp>
          <p:nvSpPr>
            <p:cNvPr id="125996" name="Line 44"/>
            <p:cNvSpPr>
              <a:spLocks noChangeShapeType="1"/>
            </p:cNvSpPr>
            <p:nvPr/>
          </p:nvSpPr>
          <p:spPr bwMode="auto">
            <a:xfrm flipV="1">
              <a:off x="4483" y="1916"/>
              <a:ext cx="22" cy="93"/>
            </a:xfrm>
            <a:prstGeom prst="line">
              <a:avLst/>
            </a:prstGeom>
            <a:noFill/>
            <a:ln w="6350">
              <a:solidFill>
                <a:srgbClr val="000000"/>
              </a:solidFill>
              <a:round/>
              <a:headEnd/>
              <a:tailEnd/>
            </a:ln>
          </p:spPr>
          <p:txBody>
            <a:bodyPr/>
            <a:lstStyle/>
            <a:p>
              <a:endParaRPr lang="en-US"/>
            </a:p>
          </p:txBody>
        </p:sp>
        <p:sp>
          <p:nvSpPr>
            <p:cNvPr id="125997" name="Line 45"/>
            <p:cNvSpPr>
              <a:spLocks noChangeShapeType="1"/>
            </p:cNvSpPr>
            <p:nvPr/>
          </p:nvSpPr>
          <p:spPr bwMode="auto">
            <a:xfrm>
              <a:off x="4505" y="1916"/>
              <a:ext cx="81" cy="1"/>
            </a:xfrm>
            <a:prstGeom prst="line">
              <a:avLst/>
            </a:prstGeom>
            <a:noFill/>
            <a:ln w="6350">
              <a:solidFill>
                <a:srgbClr val="000000"/>
              </a:solidFill>
              <a:round/>
              <a:headEnd/>
              <a:tailEnd/>
            </a:ln>
          </p:spPr>
          <p:txBody>
            <a:bodyPr/>
            <a:lstStyle/>
            <a:p>
              <a:endParaRPr lang="en-US"/>
            </a:p>
          </p:txBody>
        </p:sp>
        <p:sp>
          <p:nvSpPr>
            <p:cNvPr id="125998" name="Rectangle 46"/>
            <p:cNvSpPr>
              <a:spLocks noChangeArrowheads="1"/>
            </p:cNvSpPr>
            <p:nvPr/>
          </p:nvSpPr>
          <p:spPr bwMode="auto">
            <a:xfrm>
              <a:off x="4660" y="1921"/>
              <a:ext cx="0" cy="233"/>
            </a:xfrm>
            <a:prstGeom prst="rect">
              <a:avLst/>
            </a:prstGeom>
            <a:noFill/>
            <a:ln w="9525">
              <a:noFill/>
              <a:miter lim="800000"/>
              <a:headEnd/>
              <a:tailEnd/>
            </a:ln>
          </p:spPr>
          <p:txBody>
            <a:bodyPr wrap="none" lIns="0" tIns="0" rIns="0" bIns="0">
              <a:spAutoFit/>
            </a:bodyPr>
            <a:lstStyle/>
            <a:p>
              <a:pPr algn="l" eaLnBrk="1" hangingPunct="1"/>
              <a:endParaRPr lang="en-US" sz="2400" b="1"/>
            </a:p>
          </p:txBody>
        </p:sp>
        <p:sp>
          <p:nvSpPr>
            <p:cNvPr id="125999" name="Rectangle 47"/>
            <p:cNvSpPr>
              <a:spLocks noChangeArrowheads="1"/>
            </p:cNvSpPr>
            <p:nvPr/>
          </p:nvSpPr>
          <p:spPr bwMode="auto">
            <a:xfrm>
              <a:off x="4514" y="1921"/>
              <a:ext cx="70" cy="116"/>
            </a:xfrm>
            <a:prstGeom prst="rect">
              <a:avLst/>
            </a:prstGeom>
            <a:noFill/>
            <a:ln w="9525">
              <a:noFill/>
              <a:miter lim="800000"/>
              <a:headEnd/>
              <a:tailEnd/>
            </a:ln>
          </p:spPr>
          <p:txBody>
            <a:bodyPr wrap="none" lIns="0" tIns="0" rIns="0" bIns="0">
              <a:spAutoFit/>
            </a:bodyPr>
            <a:lstStyle/>
            <a:p>
              <a:pPr algn="l" eaLnBrk="1" hangingPunct="1"/>
              <a:r>
                <a:rPr lang="en-US" sz="1200">
                  <a:solidFill>
                    <a:srgbClr val="000000"/>
                  </a:solidFill>
                  <a:latin typeface="Times New Roman" pitchFamily="18" charset="0"/>
                </a:rPr>
                <a:t>N</a:t>
              </a:r>
              <a:endParaRPr lang="en-US" sz="2400" b="1"/>
            </a:p>
          </p:txBody>
        </p:sp>
        <p:sp>
          <p:nvSpPr>
            <p:cNvPr id="126000" name="Rectangle 48"/>
            <p:cNvSpPr>
              <a:spLocks noChangeArrowheads="1"/>
            </p:cNvSpPr>
            <p:nvPr/>
          </p:nvSpPr>
          <p:spPr bwMode="auto">
            <a:xfrm>
              <a:off x="4604" y="1911"/>
              <a:ext cx="0" cy="233"/>
            </a:xfrm>
            <a:prstGeom prst="rect">
              <a:avLst/>
            </a:prstGeom>
            <a:noFill/>
            <a:ln w="9525">
              <a:noFill/>
              <a:miter lim="800000"/>
              <a:headEnd/>
              <a:tailEnd/>
            </a:ln>
          </p:spPr>
          <p:txBody>
            <a:bodyPr wrap="none" lIns="0" tIns="0" rIns="0" bIns="0">
              <a:spAutoFit/>
            </a:bodyPr>
            <a:lstStyle/>
            <a:p>
              <a:pPr algn="l" eaLnBrk="1" hangingPunct="1"/>
              <a:endParaRPr lang="en-US" sz="2400" b="1"/>
            </a:p>
          </p:txBody>
        </p:sp>
      </p:grpSp>
      <p:sp>
        <p:nvSpPr>
          <p:cNvPr id="126001" name="Text Box 49"/>
          <p:cNvSpPr txBox="1">
            <a:spLocks noChangeArrowheads="1"/>
          </p:cNvSpPr>
          <p:nvPr/>
        </p:nvSpPr>
        <p:spPr bwMode="auto">
          <a:xfrm>
            <a:off x="9372600" y="3857625"/>
            <a:ext cx="1066800" cy="738664"/>
          </a:xfrm>
          <a:prstGeom prst="rect">
            <a:avLst/>
          </a:prstGeom>
          <a:noFill/>
          <a:ln w="9525">
            <a:noFill/>
            <a:miter lim="800000"/>
            <a:headEnd/>
            <a:tailEnd/>
          </a:ln>
          <a:effectLst/>
        </p:spPr>
        <p:txBody>
          <a:bodyPr>
            <a:spAutoFit/>
          </a:bodyPr>
          <a:lstStyle/>
          <a:p>
            <a:pPr algn="l" eaLnBrk="1" hangingPunct="1">
              <a:spcBef>
                <a:spcPct val="50000"/>
              </a:spcBef>
            </a:pPr>
            <a:r>
              <a:rPr lang="en-US" sz="1400">
                <a:latin typeface="Times New Roman" pitchFamily="18" charset="0"/>
              </a:rPr>
              <a:t>members per affinity group</a:t>
            </a:r>
            <a:endParaRPr lang="en-US" sz="1400" b="1"/>
          </a:p>
        </p:txBody>
      </p:sp>
      <p:sp>
        <p:nvSpPr>
          <p:cNvPr id="126002" name="AutoShape 50"/>
          <p:cNvSpPr>
            <a:spLocks noChangeArrowheads="1"/>
          </p:cNvSpPr>
          <p:nvPr/>
        </p:nvSpPr>
        <p:spPr bwMode="auto">
          <a:xfrm>
            <a:off x="1524000" y="1905000"/>
            <a:ext cx="3276600" cy="4953000"/>
          </a:xfrm>
          <a:prstGeom prst="wedgeRoundRectCallout">
            <a:avLst>
              <a:gd name="adj1" fmla="val 99856"/>
              <a:gd name="adj2" fmla="val -18431"/>
              <a:gd name="adj3" fmla="val 16667"/>
            </a:avLst>
          </a:prstGeom>
          <a:noFill/>
          <a:ln w="9525">
            <a:solidFill>
              <a:schemeClr val="tx1"/>
            </a:solidFill>
            <a:miter lim="800000"/>
            <a:headEnd/>
            <a:tailEnd/>
          </a:ln>
          <a:effectLst/>
        </p:spPr>
        <p:txBody>
          <a:bodyPr/>
          <a:lstStyle/>
          <a:p>
            <a:pPr eaLnBrk="1" hangingPunct="1"/>
            <a:endParaRPr lang="en-US" sz="2400" b="1"/>
          </a:p>
        </p:txBody>
      </p:sp>
      <p:graphicFrame>
        <p:nvGraphicFramePr>
          <p:cNvPr id="126003" name="Group 51"/>
          <p:cNvGraphicFramePr>
            <a:graphicFrameLocks noGrp="1"/>
          </p:cNvGraphicFramePr>
          <p:nvPr/>
        </p:nvGraphicFramePr>
        <p:xfrm>
          <a:off x="2286000" y="2544763"/>
          <a:ext cx="1752600" cy="962026"/>
        </p:xfrm>
        <a:graphic>
          <a:graphicData uri="http://schemas.openxmlformats.org/drawingml/2006/table">
            <a:tbl>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tblGrid>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id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hbeat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rtt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86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234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90ms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86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230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30ms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6021" name="Text Box 69"/>
          <p:cNvSpPr txBox="1">
            <a:spLocks noChangeArrowheads="1"/>
          </p:cNvSpPr>
          <p:nvPr/>
        </p:nvSpPr>
        <p:spPr bwMode="auto">
          <a:xfrm>
            <a:off x="2209800" y="2133600"/>
            <a:ext cx="1981200" cy="336550"/>
          </a:xfrm>
          <a:prstGeom prst="rect">
            <a:avLst/>
          </a:prstGeom>
          <a:noFill/>
          <a:ln w="9525">
            <a:noFill/>
            <a:miter lim="800000"/>
            <a:headEnd/>
            <a:tailEnd/>
          </a:ln>
          <a:effectLst/>
        </p:spPr>
        <p:txBody>
          <a:bodyPr>
            <a:spAutoFit/>
          </a:bodyPr>
          <a:lstStyle/>
          <a:p>
            <a:pPr eaLnBrk="1" hangingPunct="1">
              <a:spcBef>
                <a:spcPct val="50000"/>
              </a:spcBef>
            </a:pPr>
            <a:r>
              <a:rPr lang="en-US" sz="1600" dirty="0">
                <a:solidFill>
                  <a:srgbClr val="777777"/>
                </a:solidFill>
              </a:rPr>
              <a:t>Affinity group view</a:t>
            </a:r>
            <a:endParaRPr lang="en-US" sz="1600" b="1" dirty="0">
              <a:solidFill>
                <a:srgbClr val="777777"/>
              </a:solidFill>
            </a:endParaRPr>
          </a:p>
        </p:txBody>
      </p:sp>
      <p:graphicFrame>
        <p:nvGraphicFramePr>
          <p:cNvPr id="126022" name="Group 70"/>
          <p:cNvGraphicFramePr>
            <a:graphicFrameLocks noGrp="1"/>
          </p:cNvGraphicFramePr>
          <p:nvPr/>
        </p:nvGraphicFramePr>
        <p:xfrm>
          <a:off x="2362200" y="4038600"/>
          <a:ext cx="1752600" cy="915988"/>
        </p:xfrm>
        <a:graphic>
          <a:graphicData uri="http://schemas.openxmlformats.org/drawingml/2006/table">
            <a:tbl>
              <a:tblPr/>
              <a:tblGrid>
                <a:gridCol w="609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119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group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contactNode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63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a:ln>
                            <a:noFill/>
                          </a:ln>
                          <a:solidFill>
                            <a:schemeClr val="tx1"/>
                          </a:solidFill>
                          <a:effectLst/>
                          <a:latin typeface="Times New Roman" pitchFamily="18" charset="0"/>
                        </a:rPr>
                        <a:t>202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6036" name="Text Box 84"/>
          <p:cNvSpPr txBox="1">
            <a:spLocks noChangeArrowheads="1"/>
          </p:cNvSpPr>
          <p:nvPr/>
        </p:nvSpPr>
        <p:spPr bwMode="auto">
          <a:xfrm>
            <a:off x="2209800" y="3657600"/>
            <a:ext cx="1981200" cy="336550"/>
          </a:xfrm>
          <a:prstGeom prst="rect">
            <a:avLst/>
          </a:prstGeom>
          <a:noFill/>
          <a:ln w="9525">
            <a:noFill/>
            <a:miter lim="800000"/>
            <a:headEnd/>
            <a:tailEnd/>
          </a:ln>
          <a:effectLst/>
        </p:spPr>
        <p:txBody>
          <a:bodyPr>
            <a:spAutoFit/>
          </a:bodyPr>
          <a:lstStyle/>
          <a:p>
            <a:pPr eaLnBrk="1" hangingPunct="1">
              <a:spcBef>
                <a:spcPct val="50000"/>
              </a:spcBef>
            </a:pPr>
            <a:r>
              <a:rPr lang="en-US" sz="1600" dirty="0">
                <a:solidFill>
                  <a:srgbClr val="777777"/>
                </a:solidFill>
              </a:rPr>
              <a:t>Contacts</a:t>
            </a:r>
          </a:p>
        </p:txBody>
      </p:sp>
      <p:grpSp>
        <p:nvGrpSpPr>
          <p:cNvPr id="4" name="Group 86"/>
          <p:cNvGrpSpPr>
            <a:grpSpLocks/>
          </p:cNvGrpSpPr>
          <p:nvPr/>
        </p:nvGrpSpPr>
        <p:grpSpPr bwMode="auto">
          <a:xfrm>
            <a:off x="6477000" y="3505200"/>
            <a:ext cx="2590800" cy="2374900"/>
            <a:chOff x="3120" y="2208"/>
            <a:chExt cx="1632" cy="1496"/>
          </a:xfrm>
        </p:grpSpPr>
        <p:sp>
          <p:nvSpPr>
            <p:cNvPr id="126039" name="Freeform 87"/>
            <p:cNvSpPr>
              <a:spLocks/>
            </p:cNvSpPr>
            <p:nvPr/>
          </p:nvSpPr>
          <p:spPr bwMode="auto">
            <a:xfrm>
              <a:off x="3120" y="2208"/>
              <a:ext cx="400" cy="528"/>
            </a:xfrm>
            <a:custGeom>
              <a:avLst/>
              <a:gdLst/>
              <a:ahLst/>
              <a:cxnLst>
                <a:cxn ang="0">
                  <a:pos x="0" y="0"/>
                </a:cxn>
                <a:cxn ang="0">
                  <a:pos x="336" y="240"/>
                </a:cxn>
                <a:cxn ang="0">
                  <a:pos x="384" y="528"/>
                </a:cxn>
              </a:cxnLst>
              <a:rect l="0" t="0" r="r" b="b"/>
              <a:pathLst>
                <a:path w="400" h="528">
                  <a:moveTo>
                    <a:pt x="0" y="0"/>
                  </a:moveTo>
                  <a:cubicBezTo>
                    <a:pt x="136" y="76"/>
                    <a:pt x="272" y="152"/>
                    <a:pt x="336" y="240"/>
                  </a:cubicBezTo>
                  <a:cubicBezTo>
                    <a:pt x="400" y="328"/>
                    <a:pt x="392" y="428"/>
                    <a:pt x="384" y="528"/>
                  </a:cubicBezTo>
                </a:path>
              </a:pathLst>
            </a:custGeom>
            <a:noFill/>
            <a:ln w="28575" cmpd="sng">
              <a:solidFill>
                <a:srgbClr val="085091"/>
              </a:solidFill>
              <a:round/>
              <a:headEnd type="none" w="med" len="med"/>
              <a:tailEnd type="triangle" w="med" len="med"/>
            </a:ln>
            <a:effectLst/>
          </p:spPr>
          <p:txBody>
            <a:bodyPr/>
            <a:lstStyle/>
            <a:p>
              <a:endParaRPr lang="en-US"/>
            </a:p>
          </p:txBody>
        </p:sp>
        <p:sp>
          <p:nvSpPr>
            <p:cNvPr id="126040" name="Freeform 88"/>
            <p:cNvSpPr>
              <a:spLocks/>
            </p:cNvSpPr>
            <p:nvPr/>
          </p:nvSpPr>
          <p:spPr bwMode="auto">
            <a:xfrm>
              <a:off x="3168" y="2208"/>
              <a:ext cx="528" cy="288"/>
            </a:xfrm>
            <a:custGeom>
              <a:avLst/>
              <a:gdLst/>
              <a:ahLst/>
              <a:cxnLst>
                <a:cxn ang="0">
                  <a:pos x="0" y="0"/>
                </a:cxn>
                <a:cxn ang="0">
                  <a:pos x="384" y="48"/>
                </a:cxn>
                <a:cxn ang="0">
                  <a:pos x="528" y="288"/>
                </a:cxn>
              </a:cxnLst>
              <a:rect l="0" t="0" r="r" b="b"/>
              <a:pathLst>
                <a:path w="528" h="288">
                  <a:moveTo>
                    <a:pt x="0" y="0"/>
                  </a:moveTo>
                  <a:cubicBezTo>
                    <a:pt x="148" y="0"/>
                    <a:pt x="296" y="0"/>
                    <a:pt x="384" y="48"/>
                  </a:cubicBezTo>
                  <a:cubicBezTo>
                    <a:pt x="472" y="96"/>
                    <a:pt x="500" y="192"/>
                    <a:pt x="528" y="288"/>
                  </a:cubicBezTo>
                </a:path>
              </a:pathLst>
            </a:custGeom>
            <a:noFill/>
            <a:ln w="28575" cmpd="sng">
              <a:solidFill>
                <a:srgbClr val="085091"/>
              </a:solidFill>
              <a:round/>
              <a:headEnd type="none" w="med" len="med"/>
              <a:tailEnd type="triangle" w="med" len="med"/>
            </a:ln>
            <a:effectLst/>
          </p:spPr>
          <p:txBody>
            <a:bodyPr/>
            <a:lstStyle/>
            <a:p>
              <a:endParaRPr lang="en-US"/>
            </a:p>
          </p:txBody>
        </p:sp>
        <p:sp>
          <p:nvSpPr>
            <p:cNvPr id="126041" name="Freeform 89"/>
            <p:cNvSpPr>
              <a:spLocks/>
            </p:cNvSpPr>
            <p:nvPr/>
          </p:nvSpPr>
          <p:spPr bwMode="auto">
            <a:xfrm>
              <a:off x="3120" y="2208"/>
              <a:ext cx="1632" cy="1496"/>
            </a:xfrm>
            <a:custGeom>
              <a:avLst/>
              <a:gdLst/>
              <a:ahLst/>
              <a:cxnLst>
                <a:cxn ang="0">
                  <a:pos x="0" y="0"/>
                </a:cxn>
                <a:cxn ang="0">
                  <a:pos x="336" y="1344"/>
                </a:cxn>
                <a:cxn ang="0">
                  <a:pos x="1632" y="912"/>
                </a:cxn>
              </a:cxnLst>
              <a:rect l="0" t="0" r="r" b="b"/>
              <a:pathLst>
                <a:path w="1632" h="1496">
                  <a:moveTo>
                    <a:pt x="0" y="0"/>
                  </a:moveTo>
                  <a:cubicBezTo>
                    <a:pt x="32" y="596"/>
                    <a:pt x="64" y="1192"/>
                    <a:pt x="336" y="1344"/>
                  </a:cubicBezTo>
                  <a:cubicBezTo>
                    <a:pt x="608" y="1496"/>
                    <a:pt x="1120" y="1204"/>
                    <a:pt x="1632" y="912"/>
                  </a:cubicBezTo>
                </a:path>
              </a:pathLst>
            </a:custGeom>
            <a:noFill/>
            <a:ln w="28575" cmpd="sng">
              <a:solidFill>
                <a:srgbClr val="085091"/>
              </a:solidFill>
              <a:round/>
              <a:headEnd type="none" w="med" len="med"/>
              <a:tailEnd type="triangle" w="med" len="med"/>
            </a:ln>
            <a:effectLst/>
          </p:spPr>
          <p:txBody>
            <a:bodyPr/>
            <a:lstStyle/>
            <a:p>
              <a:endParaRPr lang="en-US"/>
            </a:p>
          </p:txBody>
        </p:sp>
      </p:grpSp>
      <p:sp>
        <p:nvSpPr>
          <p:cNvPr id="5" name="Footer Placeholder 4"/>
          <p:cNvSpPr>
            <a:spLocks noGrp="1"/>
          </p:cNvSpPr>
          <p:nvPr>
            <p:ph type="ftr" sz="quarter" idx="11"/>
          </p:nvPr>
        </p:nvSpPr>
        <p:spPr/>
        <p:txBody>
          <a:bodyPr/>
          <a:lstStyle/>
          <a:p>
            <a:r>
              <a:rPr lang="en-US"/>
              <a:t>CS5412 Spring 2016 (Cloud Computing: Birman)</a:t>
            </a:r>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272126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9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a:t>How </a:t>
            </a:r>
            <a:r>
              <a:rPr lang="en-US" dirty="0" err="1"/>
              <a:t>Kelips</a:t>
            </a:r>
            <a:r>
              <a:rPr lang="en-US" dirty="0"/>
              <a:t> works</a:t>
            </a:r>
          </a:p>
        </p:txBody>
      </p:sp>
      <p:sp>
        <p:nvSpPr>
          <p:cNvPr id="129027" name="Rectangle 3"/>
          <p:cNvSpPr>
            <a:spLocks noGrp="1" noChangeArrowheads="1"/>
          </p:cNvSpPr>
          <p:nvPr>
            <p:ph type="body" idx="1"/>
          </p:nvPr>
        </p:nvSpPr>
        <p:spPr>
          <a:xfrm>
            <a:off x="2706688" y="5105401"/>
            <a:ext cx="7772400" cy="1027113"/>
          </a:xfrm>
        </p:spPr>
        <p:txBody>
          <a:bodyPr>
            <a:normAutofit fontScale="92500" lnSpcReduction="20000"/>
          </a:bodyPr>
          <a:lstStyle/>
          <a:p>
            <a:pPr>
              <a:lnSpc>
                <a:spcPct val="90000"/>
              </a:lnSpc>
            </a:pPr>
            <a:r>
              <a:rPr lang="en-US" sz="2400" dirty="0"/>
              <a:t>Gossip about everything</a:t>
            </a:r>
          </a:p>
          <a:p>
            <a:pPr>
              <a:lnSpc>
                <a:spcPct val="90000"/>
              </a:lnSpc>
            </a:pPr>
            <a:r>
              <a:rPr lang="en-US" sz="2400" dirty="0"/>
              <a:t>Heuristic to pick </a:t>
            </a:r>
            <a:r>
              <a:rPr lang="en-US" sz="2400" i="1" dirty="0"/>
              <a:t>contacts</a:t>
            </a:r>
            <a:r>
              <a:rPr lang="en-US" sz="2400" dirty="0"/>
              <a:t>: periodically ping contacts to check </a:t>
            </a:r>
            <a:r>
              <a:rPr lang="en-US" sz="2400" dirty="0" err="1"/>
              <a:t>liveness</a:t>
            </a:r>
            <a:r>
              <a:rPr lang="en-US" sz="2400" dirty="0"/>
              <a:t>, RTT… swap so-so ones for better ones.</a:t>
            </a:r>
          </a:p>
        </p:txBody>
      </p:sp>
      <p:pic>
        <p:nvPicPr>
          <p:cNvPr id="129028" name="Picture 4" descr="j0297465"/>
          <p:cNvPicPr>
            <a:picLocks noChangeAspect="1" noChangeArrowheads="1"/>
          </p:cNvPicPr>
          <p:nvPr/>
        </p:nvPicPr>
        <p:blipFill>
          <a:blip r:embed="rId3"/>
          <a:srcRect/>
          <a:stretch>
            <a:fillRect/>
          </a:stretch>
        </p:blipFill>
        <p:spPr bwMode="auto">
          <a:xfrm>
            <a:off x="5170489" y="2584450"/>
            <a:ext cx="1851025" cy="1689100"/>
          </a:xfrm>
          <a:prstGeom prst="rect">
            <a:avLst/>
          </a:prstGeom>
          <a:noFill/>
        </p:spPr>
      </p:pic>
      <p:grpSp>
        <p:nvGrpSpPr>
          <p:cNvPr id="2" name="Group 5"/>
          <p:cNvGrpSpPr>
            <a:grpSpLocks/>
          </p:cNvGrpSpPr>
          <p:nvPr/>
        </p:nvGrpSpPr>
        <p:grpSpPr bwMode="auto">
          <a:xfrm>
            <a:off x="2362200" y="4495800"/>
            <a:ext cx="2667000" cy="533400"/>
            <a:chOff x="3358" y="2854"/>
            <a:chExt cx="1154" cy="458"/>
          </a:xfrm>
        </p:grpSpPr>
        <p:pic>
          <p:nvPicPr>
            <p:cNvPr id="129030" name="Picture 6" descr="MCj03080920000[1]"/>
            <p:cNvPicPr>
              <a:picLocks noChangeAspect="1" noChangeArrowheads="1"/>
            </p:cNvPicPr>
            <p:nvPr/>
          </p:nvPicPr>
          <p:blipFill>
            <a:blip r:embed="rId4"/>
            <a:srcRect/>
            <a:stretch>
              <a:fillRect/>
            </a:stretch>
          </p:blipFill>
          <p:spPr bwMode="auto">
            <a:xfrm>
              <a:off x="3358" y="2854"/>
              <a:ext cx="1154" cy="458"/>
            </a:xfrm>
            <a:prstGeom prst="rect">
              <a:avLst/>
            </a:prstGeom>
            <a:solidFill>
              <a:srgbClr val="00FF00"/>
            </a:solidFill>
          </p:spPr>
        </p:pic>
        <p:sp>
          <p:nvSpPr>
            <p:cNvPr id="129031" name="Oval 7"/>
            <p:cNvSpPr>
              <a:spLocks noChangeArrowheads="1"/>
            </p:cNvSpPr>
            <p:nvPr/>
          </p:nvSpPr>
          <p:spPr bwMode="auto">
            <a:xfrm>
              <a:off x="3934" y="3142"/>
              <a:ext cx="48" cy="48"/>
            </a:xfrm>
            <a:prstGeom prst="ellipse">
              <a:avLst/>
            </a:prstGeom>
            <a:solidFill>
              <a:srgbClr val="00FF00"/>
            </a:solidFill>
            <a:ln w="28575">
              <a:solidFill>
                <a:schemeClr val="tx1"/>
              </a:solidFill>
              <a:round/>
              <a:headEnd/>
              <a:tailEnd/>
            </a:ln>
            <a:effectLst/>
          </p:spPr>
          <p:txBody>
            <a:bodyPr wrap="none" anchor="ctr"/>
            <a:lstStyle/>
            <a:p>
              <a:endParaRPr lang="en-US"/>
            </a:p>
          </p:txBody>
        </p:sp>
        <p:sp>
          <p:nvSpPr>
            <p:cNvPr id="129032" name="Oval 8"/>
            <p:cNvSpPr>
              <a:spLocks noChangeArrowheads="1"/>
            </p:cNvSpPr>
            <p:nvPr/>
          </p:nvSpPr>
          <p:spPr bwMode="auto">
            <a:xfrm>
              <a:off x="4030" y="3238"/>
              <a:ext cx="48" cy="48"/>
            </a:xfrm>
            <a:prstGeom prst="ellipse">
              <a:avLst/>
            </a:prstGeom>
            <a:solidFill>
              <a:srgbClr val="00FF00"/>
            </a:solidFill>
            <a:ln w="28575">
              <a:solidFill>
                <a:schemeClr val="tx1"/>
              </a:solidFill>
              <a:round/>
              <a:headEnd/>
              <a:tailEnd/>
            </a:ln>
            <a:effectLst/>
          </p:spPr>
          <p:txBody>
            <a:bodyPr wrap="none" anchor="ctr"/>
            <a:lstStyle/>
            <a:p>
              <a:endParaRPr lang="en-US"/>
            </a:p>
          </p:txBody>
        </p:sp>
        <p:sp>
          <p:nvSpPr>
            <p:cNvPr id="129033" name="Oval 9"/>
            <p:cNvSpPr>
              <a:spLocks noChangeArrowheads="1"/>
            </p:cNvSpPr>
            <p:nvPr/>
          </p:nvSpPr>
          <p:spPr bwMode="auto">
            <a:xfrm>
              <a:off x="4078" y="3142"/>
              <a:ext cx="48" cy="48"/>
            </a:xfrm>
            <a:prstGeom prst="ellipse">
              <a:avLst/>
            </a:prstGeom>
            <a:solidFill>
              <a:srgbClr val="00FF00"/>
            </a:solidFill>
            <a:ln w="28575">
              <a:solidFill>
                <a:schemeClr val="tx1"/>
              </a:solidFill>
              <a:round/>
              <a:headEnd/>
              <a:tailEnd/>
            </a:ln>
            <a:effectLst/>
          </p:spPr>
          <p:txBody>
            <a:bodyPr wrap="none" anchor="ctr"/>
            <a:lstStyle/>
            <a:p>
              <a:endParaRPr lang="en-US"/>
            </a:p>
          </p:txBody>
        </p:sp>
        <p:sp>
          <p:nvSpPr>
            <p:cNvPr id="129034" name="Oval 10"/>
            <p:cNvSpPr>
              <a:spLocks noChangeArrowheads="1"/>
            </p:cNvSpPr>
            <p:nvPr/>
          </p:nvSpPr>
          <p:spPr bwMode="auto">
            <a:xfrm>
              <a:off x="4126" y="3190"/>
              <a:ext cx="48" cy="48"/>
            </a:xfrm>
            <a:prstGeom prst="ellipse">
              <a:avLst/>
            </a:prstGeom>
            <a:solidFill>
              <a:srgbClr val="00FF00"/>
            </a:solidFill>
            <a:ln w="28575">
              <a:solidFill>
                <a:schemeClr val="tx1"/>
              </a:solidFill>
              <a:round/>
              <a:headEnd/>
              <a:tailEnd/>
            </a:ln>
            <a:effectLst/>
          </p:spPr>
          <p:txBody>
            <a:bodyPr wrap="none" anchor="ctr"/>
            <a:lstStyle/>
            <a:p>
              <a:endParaRPr lang="en-US"/>
            </a:p>
          </p:txBody>
        </p:sp>
        <p:sp>
          <p:nvSpPr>
            <p:cNvPr id="129035" name="Oval 11"/>
            <p:cNvSpPr>
              <a:spLocks noChangeArrowheads="1"/>
            </p:cNvSpPr>
            <p:nvPr/>
          </p:nvSpPr>
          <p:spPr bwMode="auto">
            <a:xfrm>
              <a:off x="4174" y="3142"/>
              <a:ext cx="48" cy="48"/>
            </a:xfrm>
            <a:prstGeom prst="ellipse">
              <a:avLst/>
            </a:prstGeom>
            <a:solidFill>
              <a:srgbClr val="00FF00"/>
            </a:solidFill>
            <a:ln w="28575">
              <a:solidFill>
                <a:schemeClr val="tx1"/>
              </a:solidFill>
              <a:round/>
              <a:headEnd/>
              <a:tailEnd/>
            </a:ln>
            <a:effectLst/>
          </p:spPr>
          <p:txBody>
            <a:bodyPr wrap="none" anchor="ctr"/>
            <a:lstStyle/>
            <a:p>
              <a:endParaRPr lang="en-US"/>
            </a:p>
          </p:txBody>
        </p:sp>
        <p:sp>
          <p:nvSpPr>
            <p:cNvPr id="129036" name="Oval 12"/>
            <p:cNvSpPr>
              <a:spLocks noChangeArrowheads="1"/>
            </p:cNvSpPr>
            <p:nvPr/>
          </p:nvSpPr>
          <p:spPr bwMode="auto">
            <a:xfrm>
              <a:off x="4174" y="3094"/>
              <a:ext cx="48" cy="48"/>
            </a:xfrm>
            <a:prstGeom prst="ellipse">
              <a:avLst/>
            </a:prstGeom>
            <a:solidFill>
              <a:srgbClr val="00FF00"/>
            </a:solidFill>
            <a:ln w="28575">
              <a:solidFill>
                <a:schemeClr val="tx1"/>
              </a:solidFill>
              <a:round/>
              <a:headEnd/>
              <a:tailEnd/>
            </a:ln>
            <a:effectLst/>
          </p:spPr>
          <p:txBody>
            <a:bodyPr wrap="none" anchor="ctr"/>
            <a:lstStyle/>
            <a:p>
              <a:endParaRPr lang="en-US"/>
            </a:p>
          </p:txBody>
        </p:sp>
        <p:sp>
          <p:nvSpPr>
            <p:cNvPr id="129037" name="Oval 13"/>
            <p:cNvSpPr>
              <a:spLocks noChangeArrowheads="1"/>
            </p:cNvSpPr>
            <p:nvPr/>
          </p:nvSpPr>
          <p:spPr bwMode="auto">
            <a:xfrm>
              <a:off x="4222" y="2998"/>
              <a:ext cx="48" cy="48"/>
            </a:xfrm>
            <a:prstGeom prst="ellipse">
              <a:avLst/>
            </a:prstGeom>
            <a:solidFill>
              <a:srgbClr val="00FF00"/>
            </a:solidFill>
            <a:ln w="28575">
              <a:solidFill>
                <a:schemeClr val="tx1"/>
              </a:solidFill>
              <a:round/>
              <a:headEnd/>
              <a:tailEnd/>
            </a:ln>
            <a:effectLst/>
          </p:spPr>
          <p:txBody>
            <a:bodyPr wrap="none" anchor="ctr"/>
            <a:lstStyle/>
            <a:p>
              <a:endParaRPr lang="en-US"/>
            </a:p>
          </p:txBody>
        </p:sp>
        <p:sp>
          <p:nvSpPr>
            <p:cNvPr id="129038" name="Oval 14"/>
            <p:cNvSpPr>
              <a:spLocks noChangeArrowheads="1"/>
            </p:cNvSpPr>
            <p:nvPr/>
          </p:nvSpPr>
          <p:spPr bwMode="auto">
            <a:xfrm>
              <a:off x="4222" y="3046"/>
              <a:ext cx="48" cy="48"/>
            </a:xfrm>
            <a:prstGeom prst="ellipse">
              <a:avLst/>
            </a:prstGeom>
            <a:solidFill>
              <a:srgbClr val="00FF00"/>
            </a:solidFill>
            <a:ln w="28575">
              <a:solidFill>
                <a:schemeClr val="tx1"/>
              </a:solidFill>
              <a:round/>
              <a:headEnd/>
              <a:tailEnd/>
            </a:ln>
            <a:effectLst/>
          </p:spPr>
          <p:txBody>
            <a:bodyPr wrap="none" anchor="ctr"/>
            <a:lstStyle/>
            <a:p>
              <a:endParaRPr lang="en-US"/>
            </a:p>
          </p:txBody>
        </p:sp>
        <p:sp>
          <p:nvSpPr>
            <p:cNvPr id="129039" name="Oval 15"/>
            <p:cNvSpPr>
              <a:spLocks noChangeArrowheads="1"/>
            </p:cNvSpPr>
            <p:nvPr/>
          </p:nvSpPr>
          <p:spPr bwMode="auto">
            <a:xfrm>
              <a:off x="4366" y="2950"/>
              <a:ext cx="48" cy="48"/>
            </a:xfrm>
            <a:prstGeom prst="ellipse">
              <a:avLst/>
            </a:prstGeom>
            <a:solidFill>
              <a:srgbClr val="00FF00"/>
            </a:solidFill>
            <a:ln w="28575">
              <a:solidFill>
                <a:schemeClr val="tx1"/>
              </a:solidFill>
              <a:round/>
              <a:headEnd/>
              <a:tailEnd/>
            </a:ln>
            <a:effectLst/>
          </p:spPr>
          <p:txBody>
            <a:bodyPr wrap="none" anchor="ctr"/>
            <a:lstStyle/>
            <a:p>
              <a:endParaRPr lang="en-US"/>
            </a:p>
          </p:txBody>
        </p:sp>
        <p:sp>
          <p:nvSpPr>
            <p:cNvPr id="129040" name="Oval 16"/>
            <p:cNvSpPr>
              <a:spLocks noChangeArrowheads="1"/>
            </p:cNvSpPr>
            <p:nvPr/>
          </p:nvSpPr>
          <p:spPr bwMode="auto">
            <a:xfrm>
              <a:off x="4366" y="3046"/>
              <a:ext cx="48" cy="48"/>
            </a:xfrm>
            <a:prstGeom prst="ellipse">
              <a:avLst/>
            </a:prstGeom>
            <a:solidFill>
              <a:srgbClr val="00FF00"/>
            </a:solidFill>
            <a:ln w="28575">
              <a:solidFill>
                <a:schemeClr val="tx1"/>
              </a:solidFill>
              <a:round/>
              <a:headEnd/>
              <a:tailEnd/>
            </a:ln>
            <a:effectLst/>
          </p:spPr>
          <p:txBody>
            <a:bodyPr wrap="none" anchor="ctr"/>
            <a:lstStyle/>
            <a:p>
              <a:endParaRPr lang="en-US"/>
            </a:p>
          </p:txBody>
        </p:sp>
      </p:grpSp>
      <p:sp>
        <p:nvSpPr>
          <p:cNvPr id="129041" name="AutoShape 17"/>
          <p:cNvSpPr>
            <a:spLocks noChangeArrowheads="1"/>
          </p:cNvSpPr>
          <p:nvPr/>
        </p:nvSpPr>
        <p:spPr bwMode="auto">
          <a:xfrm>
            <a:off x="3733800" y="1905000"/>
            <a:ext cx="4343400" cy="2438400"/>
          </a:xfrm>
          <a:prstGeom prst="cube">
            <a:avLst>
              <a:gd name="adj" fmla="val 25000"/>
            </a:avLst>
          </a:prstGeom>
          <a:noFill/>
          <a:ln w="28575">
            <a:solidFill>
              <a:schemeClr val="tx1"/>
            </a:solidFill>
            <a:miter lim="800000"/>
            <a:headEnd/>
            <a:tailEnd/>
          </a:ln>
          <a:effectLst/>
        </p:spPr>
        <p:txBody>
          <a:bodyPr wrap="none" anchor="ctr"/>
          <a:lstStyle/>
          <a:p>
            <a:endParaRPr lang="en-US"/>
          </a:p>
        </p:txBody>
      </p:sp>
      <p:sp>
        <p:nvSpPr>
          <p:cNvPr id="129042" name="Text Box 18"/>
          <p:cNvSpPr txBox="1">
            <a:spLocks noChangeArrowheads="1"/>
          </p:cNvSpPr>
          <p:nvPr/>
        </p:nvSpPr>
        <p:spPr bwMode="auto">
          <a:xfrm>
            <a:off x="3810000" y="2514601"/>
            <a:ext cx="1295400" cy="366713"/>
          </a:xfrm>
          <a:prstGeom prst="rect">
            <a:avLst/>
          </a:prstGeom>
          <a:noFill/>
          <a:ln w="9525">
            <a:noFill/>
            <a:miter lim="800000"/>
            <a:headEnd/>
            <a:tailEnd/>
          </a:ln>
          <a:effectLst/>
        </p:spPr>
        <p:txBody>
          <a:bodyPr>
            <a:spAutoFit/>
          </a:bodyPr>
          <a:lstStyle/>
          <a:p>
            <a:pPr algn="l">
              <a:spcBef>
                <a:spcPct val="50000"/>
              </a:spcBef>
            </a:pPr>
            <a:r>
              <a:rPr lang="en-US"/>
              <a:t>Node 102</a:t>
            </a:r>
          </a:p>
        </p:txBody>
      </p:sp>
      <p:pic>
        <p:nvPicPr>
          <p:cNvPr id="129043" name="Picture 19" descr="j0237454"/>
          <p:cNvPicPr>
            <a:picLocks noChangeAspect="1" noChangeArrowheads="1"/>
          </p:cNvPicPr>
          <p:nvPr/>
        </p:nvPicPr>
        <p:blipFill>
          <a:blip r:embed="rId5"/>
          <a:srcRect/>
          <a:stretch>
            <a:fillRect/>
          </a:stretch>
        </p:blipFill>
        <p:spPr bwMode="auto">
          <a:xfrm flipH="1">
            <a:off x="3810001" y="2819400"/>
            <a:ext cx="1262063" cy="1455738"/>
          </a:xfrm>
          <a:prstGeom prst="rect">
            <a:avLst/>
          </a:prstGeom>
          <a:noFill/>
        </p:spPr>
      </p:pic>
      <p:sp>
        <p:nvSpPr>
          <p:cNvPr id="129044" name="Text Box 20"/>
          <p:cNvSpPr txBox="1">
            <a:spLocks noChangeArrowheads="1"/>
          </p:cNvSpPr>
          <p:nvPr/>
        </p:nvSpPr>
        <p:spPr bwMode="auto">
          <a:xfrm>
            <a:off x="5105400" y="4572001"/>
            <a:ext cx="4876800" cy="366713"/>
          </a:xfrm>
          <a:prstGeom prst="rect">
            <a:avLst/>
          </a:prstGeom>
          <a:noFill/>
          <a:ln w="9525">
            <a:noFill/>
            <a:miter lim="800000"/>
            <a:headEnd/>
            <a:tailEnd/>
          </a:ln>
          <a:effectLst/>
        </p:spPr>
        <p:txBody>
          <a:bodyPr wrap="square">
            <a:spAutoFit/>
          </a:bodyPr>
          <a:lstStyle/>
          <a:p>
            <a:pPr>
              <a:spcBef>
                <a:spcPct val="50000"/>
              </a:spcBef>
            </a:pPr>
            <a:r>
              <a:rPr lang="en-US" i="1"/>
              <a:t>Gossip data stream</a:t>
            </a:r>
          </a:p>
        </p:txBody>
      </p:sp>
      <p:sp>
        <p:nvSpPr>
          <p:cNvPr id="129045" name="AutoShape 21"/>
          <p:cNvSpPr>
            <a:spLocks noChangeArrowheads="1"/>
          </p:cNvSpPr>
          <p:nvPr/>
        </p:nvSpPr>
        <p:spPr bwMode="auto">
          <a:xfrm>
            <a:off x="10210800" y="914400"/>
            <a:ext cx="304800" cy="304800"/>
          </a:xfrm>
          <a:prstGeom prst="star4">
            <a:avLst>
              <a:gd name="adj" fmla="val 12500"/>
            </a:avLst>
          </a:prstGeom>
          <a:solidFill>
            <a:schemeClr val="hlink"/>
          </a:solidFill>
          <a:ln w="9525">
            <a:solidFill>
              <a:schemeClr val="tx1"/>
            </a:solidFill>
            <a:miter lim="800000"/>
            <a:headEnd/>
            <a:tailEnd/>
          </a:ln>
          <a:effectLst/>
        </p:spPr>
        <p:txBody>
          <a:bodyPr wrap="none" anchor="ctr"/>
          <a:lstStyle/>
          <a:p>
            <a:endParaRPr lang="en-US"/>
          </a:p>
        </p:txBody>
      </p:sp>
      <p:sp>
        <p:nvSpPr>
          <p:cNvPr id="129046" name="AutoShape 22"/>
          <p:cNvSpPr>
            <a:spLocks noChangeArrowheads="1"/>
          </p:cNvSpPr>
          <p:nvPr/>
        </p:nvSpPr>
        <p:spPr bwMode="auto">
          <a:xfrm>
            <a:off x="8915400" y="3657600"/>
            <a:ext cx="304800" cy="304800"/>
          </a:xfrm>
          <a:prstGeom prst="star4">
            <a:avLst>
              <a:gd name="adj" fmla="val 12500"/>
            </a:avLst>
          </a:prstGeom>
          <a:solidFill>
            <a:schemeClr val="accent2"/>
          </a:solidFill>
          <a:ln w="9525">
            <a:solidFill>
              <a:schemeClr val="tx1"/>
            </a:solidFill>
            <a:miter lim="800000"/>
            <a:headEnd/>
            <a:tailEnd/>
          </a:ln>
          <a:effectLst/>
        </p:spPr>
        <p:txBody>
          <a:bodyPr wrap="none" anchor="ctr"/>
          <a:lstStyle/>
          <a:p>
            <a:endParaRPr lang="en-US"/>
          </a:p>
        </p:txBody>
      </p:sp>
      <p:sp>
        <p:nvSpPr>
          <p:cNvPr id="129047" name="Line 23"/>
          <p:cNvSpPr>
            <a:spLocks noChangeShapeType="1"/>
          </p:cNvSpPr>
          <p:nvPr/>
        </p:nvSpPr>
        <p:spPr bwMode="auto">
          <a:xfrm flipV="1">
            <a:off x="7924800" y="1143000"/>
            <a:ext cx="2362200" cy="2209800"/>
          </a:xfrm>
          <a:prstGeom prst="line">
            <a:avLst/>
          </a:prstGeom>
          <a:noFill/>
          <a:ln w="28575">
            <a:solidFill>
              <a:schemeClr val="hlink"/>
            </a:solidFill>
            <a:round/>
            <a:headEnd type="triangle" w="med" len="med"/>
            <a:tailEnd type="triangle" w="med" len="med"/>
          </a:ln>
          <a:effectLst>
            <a:prstShdw prst="shdw17" dist="17961" dir="2700000">
              <a:schemeClr val="hlink">
                <a:gamma/>
                <a:shade val="60000"/>
                <a:invGamma/>
              </a:schemeClr>
            </a:prstShdw>
          </a:effectLst>
        </p:spPr>
        <p:txBody>
          <a:bodyPr/>
          <a:lstStyle/>
          <a:p>
            <a:endParaRPr lang="en-US"/>
          </a:p>
        </p:txBody>
      </p:sp>
      <p:sp>
        <p:nvSpPr>
          <p:cNvPr id="129048" name="Line 24"/>
          <p:cNvSpPr>
            <a:spLocks noChangeShapeType="1"/>
          </p:cNvSpPr>
          <p:nvPr/>
        </p:nvSpPr>
        <p:spPr bwMode="auto">
          <a:xfrm>
            <a:off x="7924800" y="3429000"/>
            <a:ext cx="914400" cy="304800"/>
          </a:xfrm>
          <a:prstGeom prst="line">
            <a:avLst/>
          </a:prstGeom>
          <a:noFill/>
          <a:ln w="38100">
            <a:solidFill>
              <a:schemeClr val="accent2"/>
            </a:solidFill>
            <a:round/>
            <a:headEnd type="triangle" w="med" len="med"/>
            <a:tailEnd type="triangle" w="med" len="med"/>
          </a:ln>
          <a:effectLst>
            <a:outerShdw dist="35921" dir="2700000" algn="ctr" rotWithShape="0">
              <a:schemeClr val="bg2"/>
            </a:outerShdw>
          </a:effectLst>
        </p:spPr>
        <p:txBody>
          <a:bodyPr/>
          <a:lstStyle/>
          <a:p>
            <a:endParaRPr lang="en-US"/>
          </a:p>
        </p:txBody>
      </p:sp>
      <p:sp>
        <p:nvSpPr>
          <p:cNvPr id="129049" name="AutoShape 25"/>
          <p:cNvSpPr>
            <a:spLocks noChangeArrowheads="1"/>
          </p:cNvSpPr>
          <p:nvPr/>
        </p:nvSpPr>
        <p:spPr bwMode="auto">
          <a:xfrm>
            <a:off x="6248400" y="1143000"/>
            <a:ext cx="4267200" cy="1371600"/>
          </a:xfrm>
          <a:prstGeom prst="cloudCallout">
            <a:avLst>
              <a:gd name="adj1" fmla="val -39287"/>
              <a:gd name="adj2" fmla="val 71065"/>
            </a:avLst>
          </a:prstGeom>
          <a:solidFill>
            <a:schemeClr val="accent1">
              <a:lumMod val="40000"/>
              <a:lumOff val="60000"/>
            </a:schemeClr>
          </a:solidFill>
          <a:ln w="9525">
            <a:solidFill>
              <a:schemeClr val="tx1"/>
            </a:solidFill>
            <a:round/>
            <a:headEnd/>
            <a:tailEnd/>
          </a:ln>
          <a:effectLst/>
        </p:spPr>
        <p:txBody>
          <a:bodyPr/>
          <a:lstStyle/>
          <a:p>
            <a:r>
              <a:rPr lang="en-US"/>
              <a:t>Hmm…Node 19 looks like a much better contact in affinity group 2</a:t>
            </a:r>
          </a:p>
        </p:txBody>
      </p:sp>
      <p:sp>
        <p:nvSpPr>
          <p:cNvPr id="129050" name="Text Box 26"/>
          <p:cNvSpPr txBox="1">
            <a:spLocks noChangeArrowheads="1"/>
          </p:cNvSpPr>
          <p:nvPr/>
        </p:nvSpPr>
        <p:spPr bwMode="auto">
          <a:xfrm>
            <a:off x="9829800" y="685801"/>
            <a:ext cx="685800" cy="366713"/>
          </a:xfrm>
          <a:prstGeom prst="rect">
            <a:avLst/>
          </a:prstGeom>
          <a:noFill/>
          <a:ln w="9525">
            <a:noFill/>
            <a:miter lim="800000"/>
            <a:headEnd/>
            <a:tailEnd/>
          </a:ln>
          <a:effectLst/>
        </p:spPr>
        <p:txBody>
          <a:bodyPr>
            <a:spAutoFit/>
          </a:bodyPr>
          <a:lstStyle/>
          <a:p>
            <a:pPr algn="l">
              <a:spcBef>
                <a:spcPct val="50000"/>
              </a:spcBef>
            </a:pPr>
            <a:r>
              <a:rPr lang="en-US"/>
              <a:t>175</a:t>
            </a:r>
          </a:p>
        </p:txBody>
      </p:sp>
      <p:sp>
        <p:nvSpPr>
          <p:cNvPr id="129051" name="Text Box 27"/>
          <p:cNvSpPr txBox="1">
            <a:spLocks noChangeArrowheads="1"/>
          </p:cNvSpPr>
          <p:nvPr/>
        </p:nvSpPr>
        <p:spPr bwMode="auto">
          <a:xfrm>
            <a:off x="9067800" y="3367088"/>
            <a:ext cx="685800" cy="366712"/>
          </a:xfrm>
          <a:prstGeom prst="rect">
            <a:avLst/>
          </a:prstGeom>
          <a:noFill/>
          <a:ln w="9525">
            <a:noFill/>
            <a:miter lim="800000"/>
            <a:headEnd/>
            <a:tailEnd/>
          </a:ln>
          <a:effectLst/>
        </p:spPr>
        <p:txBody>
          <a:bodyPr>
            <a:spAutoFit/>
          </a:bodyPr>
          <a:lstStyle/>
          <a:p>
            <a:pPr algn="l">
              <a:spcBef>
                <a:spcPct val="50000"/>
              </a:spcBef>
            </a:pPr>
            <a:r>
              <a:rPr lang="en-US"/>
              <a:t>19</a:t>
            </a:r>
          </a:p>
        </p:txBody>
      </p:sp>
      <p:grpSp>
        <p:nvGrpSpPr>
          <p:cNvPr id="3" name="Group 28"/>
          <p:cNvGrpSpPr>
            <a:grpSpLocks/>
          </p:cNvGrpSpPr>
          <p:nvPr/>
        </p:nvGrpSpPr>
        <p:grpSpPr bwMode="auto">
          <a:xfrm rot="-690792">
            <a:off x="8305800" y="1295401"/>
            <a:ext cx="788988" cy="1204913"/>
            <a:chOff x="5040" y="1728"/>
            <a:chExt cx="497" cy="759"/>
          </a:xfrm>
        </p:grpSpPr>
        <p:sp>
          <p:nvSpPr>
            <p:cNvPr id="129053" name="AutoShape 29"/>
            <p:cNvSpPr>
              <a:spLocks noChangeAspect="1" noChangeArrowheads="1" noTextEdit="1"/>
            </p:cNvSpPr>
            <p:nvPr/>
          </p:nvSpPr>
          <p:spPr bwMode="auto">
            <a:xfrm>
              <a:off x="5040" y="1728"/>
              <a:ext cx="497" cy="759"/>
            </a:xfrm>
            <a:prstGeom prst="rect">
              <a:avLst/>
            </a:prstGeom>
            <a:noFill/>
            <a:ln w="9525">
              <a:noFill/>
              <a:miter lim="800000"/>
              <a:headEnd/>
              <a:tailEnd/>
            </a:ln>
          </p:spPr>
          <p:txBody>
            <a:bodyPr/>
            <a:lstStyle/>
            <a:p>
              <a:endParaRPr lang="en-US"/>
            </a:p>
          </p:txBody>
        </p:sp>
        <p:sp>
          <p:nvSpPr>
            <p:cNvPr id="129054" name="Freeform 30"/>
            <p:cNvSpPr>
              <a:spLocks/>
            </p:cNvSpPr>
            <p:nvPr/>
          </p:nvSpPr>
          <p:spPr bwMode="auto">
            <a:xfrm>
              <a:off x="5068" y="1830"/>
              <a:ext cx="443" cy="443"/>
            </a:xfrm>
            <a:custGeom>
              <a:avLst/>
              <a:gdLst/>
              <a:ahLst/>
              <a:cxnLst>
                <a:cxn ang="0">
                  <a:pos x="665" y="262"/>
                </a:cxn>
                <a:cxn ang="0">
                  <a:pos x="768" y="0"/>
                </a:cxn>
                <a:cxn ang="0">
                  <a:pos x="788" y="281"/>
                </a:cxn>
                <a:cxn ang="0">
                  <a:pos x="969" y="66"/>
                </a:cxn>
                <a:cxn ang="0">
                  <a:pos x="901" y="339"/>
                </a:cxn>
                <a:cxn ang="0">
                  <a:pos x="1140" y="190"/>
                </a:cxn>
                <a:cxn ang="0">
                  <a:pos x="990" y="428"/>
                </a:cxn>
                <a:cxn ang="0">
                  <a:pos x="1262" y="360"/>
                </a:cxn>
                <a:cxn ang="0">
                  <a:pos x="1047" y="541"/>
                </a:cxn>
                <a:cxn ang="0">
                  <a:pos x="1328" y="560"/>
                </a:cxn>
                <a:cxn ang="0">
                  <a:pos x="1068" y="666"/>
                </a:cxn>
                <a:cxn ang="0">
                  <a:pos x="1328" y="770"/>
                </a:cxn>
                <a:cxn ang="0">
                  <a:pos x="1047" y="790"/>
                </a:cxn>
                <a:cxn ang="0">
                  <a:pos x="1262" y="970"/>
                </a:cxn>
                <a:cxn ang="0">
                  <a:pos x="990" y="902"/>
                </a:cxn>
                <a:cxn ang="0">
                  <a:pos x="1140" y="1141"/>
                </a:cxn>
                <a:cxn ang="0">
                  <a:pos x="901" y="992"/>
                </a:cxn>
                <a:cxn ang="0">
                  <a:pos x="969" y="1265"/>
                </a:cxn>
                <a:cxn ang="0">
                  <a:pos x="788" y="1049"/>
                </a:cxn>
                <a:cxn ang="0">
                  <a:pos x="768" y="1329"/>
                </a:cxn>
                <a:cxn ang="0">
                  <a:pos x="665" y="1069"/>
                </a:cxn>
                <a:cxn ang="0">
                  <a:pos x="559" y="1329"/>
                </a:cxn>
                <a:cxn ang="0">
                  <a:pos x="540" y="1049"/>
                </a:cxn>
                <a:cxn ang="0">
                  <a:pos x="359" y="1265"/>
                </a:cxn>
                <a:cxn ang="0">
                  <a:pos x="428" y="992"/>
                </a:cxn>
                <a:cxn ang="0">
                  <a:pos x="188" y="1141"/>
                </a:cxn>
                <a:cxn ang="0">
                  <a:pos x="338" y="902"/>
                </a:cxn>
                <a:cxn ang="0">
                  <a:pos x="65" y="970"/>
                </a:cxn>
                <a:cxn ang="0">
                  <a:pos x="281" y="790"/>
                </a:cxn>
                <a:cxn ang="0">
                  <a:pos x="0" y="770"/>
                </a:cxn>
                <a:cxn ang="0">
                  <a:pos x="260" y="666"/>
                </a:cxn>
                <a:cxn ang="0">
                  <a:pos x="0" y="560"/>
                </a:cxn>
                <a:cxn ang="0">
                  <a:pos x="281" y="541"/>
                </a:cxn>
                <a:cxn ang="0">
                  <a:pos x="65" y="360"/>
                </a:cxn>
                <a:cxn ang="0">
                  <a:pos x="338" y="428"/>
                </a:cxn>
                <a:cxn ang="0">
                  <a:pos x="188" y="190"/>
                </a:cxn>
                <a:cxn ang="0">
                  <a:pos x="428" y="339"/>
                </a:cxn>
                <a:cxn ang="0">
                  <a:pos x="359" y="66"/>
                </a:cxn>
                <a:cxn ang="0">
                  <a:pos x="540" y="281"/>
                </a:cxn>
                <a:cxn ang="0">
                  <a:pos x="559" y="0"/>
                </a:cxn>
                <a:cxn ang="0">
                  <a:pos x="665" y="262"/>
                </a:cxn>
              </a:cxnLst>
              <a:rect l="0" t="0" r="r" b="b"/>
              <a:pathLst>
                <a:path w="1328" h="1329">
                  <a:moveTo>
                    <a:pt x="665" y="262"/>
                  </a:moveTo>
                  <a:lnTo>
                    <a:pt x="768" y="0"/>
                  </a:lnTo>
                  <a:lnTo>
                    <a:pt x="788" y="281"/>
                  </a:lnTo>
                  <a:lnTo>
                    <a:pt x="969" y="66"/>
                  </a:lnTo>
                  <a:lnTo>
                    <a:pt x="901" y="339"/>
                  </a:lnTo>
                  <a:lnTo>
                    <a:pt x="1140" y="190"/>
                  </a:lnTo>
                  <a:lnTo>
                    <a:pt x="990" y="428"/>
                  </a:lnTo>
                  <a:lnTo>
                    <a:pt x="1262" y="360"/>
                  </a:lnTo>
                  <a:lnTo>
                    <a:pt x="1047" y="541"/>
                  </a:lnTo>
                  <a:lnTo>
                    <a:pt x="1328" y="560"/>
                  </a:lnTo>
                  <a:lnTo>
                    <a:pt x="1068" y="666"/>
                  </a:lnTo>
                  <a:lnTo>
                    <a:pt x="1328" y="770"/>
                  </a:lnTo>
                  <a:lnTo>
                    <a:pt x="1047" y="790"/>
                  </a:lnTo>
                  <a:lnTo>
                    <a:pt x="1262" y="970"/>
                  </a:lnTo>
                  <a:lnTo>
                    <a:pt x="990" y="902"/>
                  </a:lnTo>
                  <a:lnTo>
                    <a:pt x="1140" y="1141"/>
                  </a:lnTo>
                  <a:lnTo>
                    <a:pt x="901" y="992"/>
                  </a:lnTo>
                  <a:lnTo>
                    <a:pt x="969" y="1265"/>
                  </a:lnTo>
                  <a:lnTo>
                    <a:pt x="788" y="1049"/>
                  </a:lnTo>
                  <a:lnTo>
                    <a:pt x="768" y="1329"/>
                  </a:lnTo>
                  <a:lnTo>
                    <a:pt x="665" y="1069"/>
                  </a:lnTo>
                  <a:lnTo>
                    <a:pt x="559" y="1329"/>
                  </a:lnTo>
                  <a:lnTo>
                    <a:pt x="540" y="1049"/>
                  </a:lnTo>
                  <a:lnTo>
                    <a:pt x="359" y="1265"/>
                  </a:lnTo>
                  <a:lnTo>
                    <a:pt x="428" y="992"/>
                  </a:lnTo>
                  <a:lnTo>
                    <a:pt x="188" y="1141"/>
                  </a:lnTo>
                  <a:lnTo>
                    <a:pt x="338" y="902"/>
                  </a:lnTo>
                  <a:lnTo>
                    <a:pt x="65" y="970"/>
                  </a:lnTo>
                  <a:lnTo>
                    <a:pt x="281" y="790"/>
                  </a:lnTo>
                  <a:lnTo>
                    <a:pt x="0" y="770"/>
                  </a:lnTo>
                  <a:lnTo>
                    <a:pt x="260" y="666"/>
                  </a:lnTo>
                  <a:lnTo>
                    <a:pt x="0" y="560"/>
                  </a:lnTo>
                  <a:lnTo>
                    <a:pt x="281" y="541"/>
                  </a:lnTo>
                  <a:lnTo>
                    <a:pt x="65" y="360"/>
                  </a:lnTo>
                  <a:lnTo>
                    <a:pt x="338" y="428"/>
                  </a:lnTo>
                  <a:lnTo>
                    <a:pt x="188" y="190"/>
                  </a:lnTo>
                  <a:lnTo>
                    <a:pt x="428" y="339"/>
                  </a:lnTo>
                  <a:lnTo>
                    <a:pt x="359" y="66"/>
                  </a:lnTo>
                  <a:lnTo>
                    <a:pt x="540" y="281"/>
                  </a:lnTo>
                  <a:lnTo>
                    <a:pt x="559" y="0"/>
                  </a:lnTo>
                  <a:lnTo>
                    <a:pt x="665" y="262"/>
                  </a:lnTo>
                  <a:close/>
                </a:path>
              </a:pathLst>
            </a:custGeom>
            <a:solidFill>
              <a:srgbClr val="C184FF"/>
            </a:solidFill>
            <a:ln w="9525">
              <a:noFill/>
              <a:round/>
              <a:headEnd/>
              <a:tailEnd/>
            </a:ln>
          </p:spPr>
          <p:txBody>
            <a:bodyPr/>
            <a:lstStyle/>
            <a:p>
              <a:endParaRPr lang="en-US"/>
            </a:p>
          </p:txBody>
        </p:sp>
        <p:sp>
          <p:nvSpPr>
            <p:cNvPr id="129055" name="Freeform 31"/>
            <p:cNvSpPr>
              <a:spLocks/>
            </p:cNvSpPr>
            <p:nvPr/>
          </p:nvSpPr>
          <p:spPr bwMode="auto">
            <a:xfrm>
              <a:off x="5084" y="1741"/>
              <a:ext cx="417" cy="652"/>
            </a:xfrm>
            <a:custGeom>
              <a:avLst/>
              <a:gdLst/>
              <a:ahLst/>
              <a:cxnLst>
                <a:cxn ang="0">
                  <a:pos x="286" y="608"/>
                </a:cxn>
                <a:cxn ang="0">
                  <a:pos x="186" y="819"/>
                </a:cxn>
                <a:cxn ang="0">
                  <a:pos x="125" y="948"/>
                </a:cxn>
                <a:cxn ang="0">
                  <a:pos x="91" y="1020"/>
                </a:cxn>
                <a:cxn ang="0">
                  <a:pos x="68" y="1059"/>
                </a:cxn>
                <a:cxn ang="0">
                  <a:pos x="33" y="1106"/>
                </a:cxn>
                <a:cxn ang="0">
                  <a:pos x="3" y="1197"/>
                </a:cxn>
                <a:cxn ang="0">
                  <a:pos x="2" y="1270"/>
                </a:cxn>
                <a:cxn ang="0">
                  <a:pos x="34" y="1366"/>
                </a:cxn>
                <a:cxn ang="0">
                  <a:pos x="117" y="1588"/>
                </a:cxn>
                <a:cxn ang="0">
                  <a:pos x="165" y="1717"/>
                </a:cxn>
                <a:cxn ang="0">
                  <a:pos x="570" y="1939"/>
                </a:cxn>
                <a:cxn ang="0">
                  <a:pos x="606" y="1949"/>
                </a:cxn>
                <a:cxn ang="0">
                  <a:pos x="657" y="1957"/>
                </a:cxn>
                <a:cxn ang="0">
                  <a:pos x="712" y="1953"/>
                </a:cxn>
                <a:cxn ang="0">
                  <a:pos x="756" y="1929"/>
                </a:cxn>
                <a:cxn ang="0">
                  <a:pos x="764" y="1838"/>
                </a:cxn>
                <a:cxn ang="0">
                  <a:pos x="999" y="1903"/>
                </a:cxn>
                <a:cxn ang="0">
                  <a:pos x="1022" y="1851"/>
                </a:cxn>
                <a:cxn ang="0">
                  <a:pos x="1014" y="1773"/>
                </a:cxn>
                <a:cxn ang="0">
                  <a:pos x="1223" y="1757"/>
                </a:cxn>
                <a:cxn ang="0">
                  <a:pos x="1208" y="1648"/>
                </a:cxn>
                <a:cxn ang="0">
                  <a:pos x="1155" y="1600"/>
                </a:cxn>
                <a:cxn ang="0">
                  <a:pos x="1098" y="1578"/>
                </a:cxn>
                <a:cxn ang="0">
                  <a:pos x="1208" y="1454"/>
                </a:cxn>
                <a:cxn ang="0">
                  <a:pos x="1243" y="1399"/>
                </a:cxn>
                <a:cxn ang="0">
                  <a:pos x="1203" y="1361"/>
                </a:cxn>
                <a:cxn ang="0">
                  <a:pos x="1139" y="1346"/>
                </a:cxn>
                <a:cxn ang="0">
                  <a:pos x="1095" y="1358"/>
                </a:cxn>
                <a:cxn ang="0">
                  <a:pos x="1045" y="1374"/>
                </a:cxn>
                <a:cxn ang="0">
                  <a:pos x="994" y="1391"/>
                </a:cxn>
                <a:cxn ang="0">
                  <a:pos x="954" y="1406"/>
                </a:cxn>
                <a:cxn ang="0">
                  <a:pos x="932" y="1414"/>
                </a:cxn>
                <a:cxn ang="0">
                  <a:pos x="919" y="1405"/>
                </a:cxn>
                <a:cxn ang="0">
                  <a:pos x="872" y="1368"/>
                </a:cxn>
                <a:cxn ang="0">
                  <a:pos x="819" y="1333"/>
                </a:cxn>
                <a:cxn ang="0">
                  <a:pos x="827" y="1289"/>
                </a:cxn>
                <a:cxn ang="0">
                  <a:pos x="843" y="1195"/>
                </a:cxn>
                <a:cxn ang="0">
                  <a:pos x="865" y="1103"/>
                </a:cxn>
                <a:cxn ang="0">
                  <a:pos x="937" y="954"/>
                </a:cxn>
                <a:cxn ang="0">
                  <a:pos x="998" y="791"/>
                </a:cxn>
                <a:cxn ang="0">
                  <a:pos x="986" y="654"/>
                </a:cxn>
                <a:cxn ang="0">
                  <a:pos x="959" y="505"/>
                </a:cxn>
                <a:cxn ang="0">
                  <a:pos x="945" y="433"/>
                </a:cxn>
                <a:cxn ang="0">
                  <a:pos x="381" y="411"/>
                </a:cxn>
              </a:cxnLst>
              <a:rect l="0" t="0" r="r" b="b"/>
              <a:pathLst>
                <a:path w="1251" h="1957">
                  <a:moveTo>
                    <a:pt x="381" y="411"/>
                  </a:moveTo>
                  <a:lnTo>
                    <a:pt x="330" y="516"/>
                  </a:lnTo>
                  <a:lnTo>
                    <a:pt x="286" y="608"/>
                  </a:lnTo>
                  <a:lnTo>
                    <a:pt x="247" y="688"/>
                  </a:lnTo>
                  <a:lnTo>
                    <a:pt x="213" y="758"/>
                  </a:lnTo>
                  <a:lnTo>
                    <a:pt x="186" y="819"/>
                  </a:lnTo>
                  <a:lnTo>
                    <a:pt x="162" y="870"/>
                  </a:lnTo>
                  <a:lnTo>
                    <a:pt x="142" y="912"/>
                  </a:lnTo>
                  <a:lnTo>
                    <a:pt x="125" y="948"/>
                  </a:lnTo>
                  <a:lnTo>
                    <a:pt x="111" y="978"/>
                  </a:lnTo>
                  <a:lnTo>
                    <a:pt x="100" y="1001"/>
                  </a:lnTo>
                  <a:lnTo>
                    <a:pt x="91" y="1020"/>
                  </a:lnTo>
                  <a:lnTo>
                    <a:pt x="83" y="1036"/>
                  </a:lnTo>
                  <a:lnTo>
                    <a:pt x="76" y="1049"/>
                  </a:lnTo>
                  <a:lnTo>
                    <a:pt x="68" y="1059"/>
                  </a:lnTo>
                  <a:lnTo>
                    <a:pt x="61" y="1070"/>
                  </a:lnTo>
                  <a:lnTo>
                    <a:pt x="53" y="1079"/>
                  </a:lnTo>
                  <a:lnTo>
                    <a:pt x="33" y="1106"/>
                  </a:lnTo>
                  <a:lnTo>
                    <a:pt x="18" y="1136"/>
                  </a:lnTo>
                  <a:lnTo>
                    <a:pt x="9" y="1166"/>
                  </a:lnTo>
                  <a:lnTo>
                    <a:pt x="3" y="1197"/>
                  </a:lnTo>
                  <a:lnTo>
                    <a:pt x="0" y="1224"/>
                  </a:lnTo>
                  <a:lnTo>
                    <a:pt x="1" y="1250"/>
                  </a:lnTo>
                  <a:lnTo>
                    <a:pt x="2" y="1270"/>
                  </a:lnTo>
                  <a:lnTo>
                    <a:pt x="6" y="1285"/>
                  </a:lnTo>
                  <a:lnTo>
                    <a:pt x="15" y="1313"/>
                  </a:lnTo>
                  <a:lnTo>
                    <a:pt x="34" y="1366"/>
                  </a:lnTo>
                  <a:lnTo>
                    <a:pt x="60" y="1436"/>
                  </a:lnTo>
                  <a:lnTo>
                    <a:pt x="88" y="1513"/>
                  </a:lnTo>
                  <a:lnTo>
                    <a:pt x="117" y="1588"/>
                  </a:lnTo>
                  <a:lnTo>
                    <a:pt x="141" y="1654"/>
                  </a:lnTo>
                  <a:lnTo>
                    <a:pt x="158" y="1700"/>
                  </a:lnTo>
                  <a:lnTo>
                    <a:pt x="165" y="1717"/>
                  </a:lnTo>
                  <a:lnTo>
                    <a:pt x="562" y="1937"/>
                  </a:lnTo>
                  <a:lnTo>
                    <a:pt x="564" y="1938"/>
                  </a:lnTo>
                  <a:lnTo>
                    <a:pt x="570" y="1939"/>
                  </a:lnTo>
                  <a:lnTo>
                    <a:pt x="579" y="1943"/>
                  </a:lnTo>
                  <a:lnTo>
                    <a:pt x="592" y="1945"/>
                  </a:lnTo>
                  <a:lnTo>
                    <a:pt x="606" y="1949"/>
                  </a:lnTo>
                  <a:lnTo>
                    <a:pt x="622" y="1952"/>
                  </a:lnTo>
                  <a:lnTo>
                    <a:pt x="639" y="1954"/>
                  </a:lnTo>
                  <a:lnTo>
                    <a:pt x="657" y="1957"/>
                  </a:lnTo>
                  <a:lnTo>
                    <a:pt x="676" y="1957"/>
                  </a:lnTo>
                  <a:lnTo>
                    <a:pt x="694" y="1956"/>
                  </a:lnTo>
                  <a:lnTo>
                    <a:pt x="712" y="1953"/>
                  </a:lnTo>
                  <a:lnTo>
                    <a:pt x="728" y="1947"/>
                  </a:lnTo>
                  <a:lnTo>
                    <a:pt x="743" y="1941"/>
                  </a:lnTo>
                  <a:lnTo>
                    <a:pt x="756" y="1929"/>
                  </a:lnTo>
                  <a:lnTo>
                    <a:pt x="765" y="1915"/>
                  </a:lnTo>
                  <a:lnTo>
                    <a:pt x="772" y="1898"/>
                  </a:lnTo>
                  <a:lnTo>
                    <a:pt x="764" y="1838"/>
                  </a:lnTo>
                  <a:lnTo>
                    <a:pt x="867" y="1876"/>
                  </a:lnTo>
                  <a:lnTo>
                    <a:pt x="997" y="1907"/>
                  </a:lnTo>
                  <a:lnTo>
                    <a:pt x="999" y="1903"/>
                  </a:lnTo>
                  <a:lnTo>
                    <a:pt x="1006" y="1891"/>
                  </a:lnTo>
                  <a:lnTo>
                    <a:pt x="1015" y="1874"/>
                  </a:lnTo>
                  <a:lnTo>
                    <a:pt x="1022" y="1851"/>
                  </a:lnTo>
                  <a:lnTo>
                    <a:pt x="1025" y="1827"/>
                  </a:lnTo>
                  <a:lnTo>
                    <a:pt x="1024" y="1799"/>
                  </a:lnTo>
                  <a:lnTo>
                    <a:pt x="1014" y="1773"/>
                  </a:lnTo>
                  <a:lnTo>
                    <a:pt x="992" y="1748"/>
                  </a:lnTo>
                  <a:lnTo>
                    <a:pt x="1220" y="1768"/>
                  </a:lnTo>
                  <a:lnTo>
                    <a:pt x="1223" y="1757"/>
                  </a:lnTo>
                  <a:lnTo>
                    <a:pt x="1225" y="1729"/>
                  </a:lnTo>
                  <a:lnTo>
                    <a:pt x="1223" y="1690"/>
                  </a:lnTo>
                  <a:lnTo>
                    <a:pt x="1208" y="1648"/>
                  </a:lnTo>
                  <a:lnTo>
                    <a:pt x="1194" y="1628"/>
                  </a:lnTo>
                  <a:lnTo>
                    <a:pt x="1176" y="1612"/>
                  </a:lnTo>
                  <a:lnTo>
                    <a:pt x="1155" y="1600"/>
                  </a:lnTo>
                  <a:lnTo>
                    <a:pt x="1134" y="1591"/>
                  </a:lnTo>
                  <a:lnTo>
                    <a:pt x="1115" y="1583"/>
                  </a:lnTo>
                  <a:lnTo>
                    <a:pt x="1098" y="1578"/>
                  </a:lnTo>
                  <a:lnTo>
                    <a:pt x="1087" y="1576"/>
                  </a:lnTo>
                  <a:lnTo>
                    <a:pt x="1083" y="1574"/>
                  </a:lnTo>
                  <a:lnTo>
                    <a:pt x="1208" y="1454"/>
                  </a:lnTo>
                  <a:lnTo>
                    <a:pt x="1251" y="1410"/>
                  </a:lnTo>
                  <a:lnTo>
                    <a:pt x="1249" y="1407"/>
                  </a:lnTo>
                  <a:lnTo>
                    <a:pt x="1243" y="1399"/>
                  </a:lnTo>
                  <a:lnTo>
                    <a:pt x="1233" y="1386"/>
                  </a:lnTo>
                  <a:lnTo>
                    <a:pt x="1219" y="1374"/>
                  </a:lnTo>
                  <a:lnTo>
                    <a:pt x="1203" y="1361"/>
                  </a:lnTo>
                  <a:lnTo>
                    <a:pt x="1184" y="1351"/>
                  </a:lnTo>
                  <a:lnTo>
                    <a:pt x="1162" y="1345"/>
                  </a:lnTo>
                  <a:lnTo>
                    <a:pt x="1139" y="1346"/>
                  </a:lnTo>
                  <a:lnTo>
                    <a:pt x="1126" y="1348"/>
                  </a:lnTo>
                  <a:lnTo>
                    <a:pt x="1111" y="1353"/>
                  </a:lnTo>
                  <a:lnTo>
                    <a:pt x="1095" y="1358"/>
                  </a:lnTo>
                  <a:lnTo>
                    <a:pt x="1079" y="1362"/>
                  </a:lnTo>
                  <a:lnTo>
                    <a:pt x="1062" y="1368"/>
                  </a:lnTo>
                  <a:lnTo>
                    <a:pt x="1045" y="1374"/>
                  </a:lnTo>
                  <a:lnTo>
                    <a:pt x="1028" y="1379"/>
                  </a:lnTo>
                  <a:lnTo>
                    <a:pt x="1010" y="1385"/>
                  </a:lnTo>
                  <a:lnTo>
                    <a:pt x="994" y="1391"/>
                  </a:lnTo>
                  <a:lnTo>
                    <a:pt x="980" y="1397"/>
                  </a:lnTo>
                  <a:lnTo>
                    <a:pt x="966" y="1401"/>
                  </a:lnTo>
                  <a:lnTo>
                    <a:pt x="954" y="1406"/>
                  </a:lnTo>
                  <a:lnTo>
                    <a:pt x="945" y="1409"/>
                  </a:lnTo>
                  <a:lnTo>
                    <a:pt x="937" y="1413"/>
                  </a:lnTo>
                  <a:lnTo>
                    <a:pt x="932" y="1414"/>
                  </a:lnTo>
                  <a:lnTo>
                    <a:pt x="931" y="1415"/>
                  </a:lnTo>
                  <a:lnTo>
                    <a:pt x="928" y="1413"/>
                  </a:lnTo>
                  <a:lnTo>
                    <a:pt x="919" y="1405"/>
                  </a:lnTo>
                  <a:lnTo>
                    <a:pt x="906" y="1394"/>
                  </a:lnTo>
                  <a:lnTo>
                    <a:pt x="890" y="1382"/>
                  </a:lnTo>
                  <a:lnTo>
                    <a:pt x="872" y="1368"/>
                  </a:lnTo>
                  <a:lnTo>
                    <a:pt x="853" y="1355"/>
                  </a:lnTo>
                  <a:lnTo>
                    <a:pt x="835" y="1343"/>
                  </a:lnTo>
                  <a:lnTo>
                    <a:pt x="819" y="1333"/>
                  </a:lnTo>
                  <a:lnTo>
                    <a:pt x="820" y="1328"/>
                  </a:lnTo>
                  <a:lnTo>
                    <a:pt x="822" y="1312"/>
                  </a:lnTo>
                  <a:lnTo>
                    <a:pt x="827" y="1289"/>
                  </a:lnTo>
                  <a:lnTo>
                    <a:pt x="832" y="1260"/>
                  </a:lnTo>
                  <a:lnTo>
                    <a:pt x="837" y="1228"/>
                  </a:lnTo>
                  <a:lnTo>
                    <a:pt x="843" y="1195"/>
                  </a:lnTo>
                  <a:lnTo>
                    <a:pt x="849" y="1164"/>
                  </a:lnTo>
                  <a:lnTo>
                    <a:pt x="855" y="1135"/>
                  </a:lnTo>
                  <a:lnTo>
                    <a:pt x="865" y="1103"/>
                  </a:lnTo>
                  <a:lnTo>
                    <a:pt x="884" y="1059"/>
                  </a:lnTo>
                  <a:lnTo>
                    <a:pt x="910" y="1009"/>
                  </a:lnTo>
                  <a:lnTo>
                    <a:pt x="937" y="954"/>
                  </a:lnTo>
                  <a:lnTo>
                    <a:pt x="963" y="896"/>
                  </a:lnTo>
                  <a:lnTo>
                    <a:pt x="985" y="841"/>
                  </a:lnTo>
                  <a:lnTo>
                    <a:pt x="998" y="791"/>
                  </a:lnTo>
                  <a:lnTo>
                    <a:pt x="1000" y="747"/>
                  </a:lnTo>
                  <a:lnTo>
                    <a:pt x="994" y="703"/>
                  </a:lnTo>
                  <a:lnTo>
                    <a:pt x="986" y="654"/>
                  </a:lnTo>
                  <a:lnTo>
                    <a:pt x="977" y="602"/>
                  </a:lnTo>
                  <a:lnTo>
                    <a:pt x="968" y="551"/>
                  </a:lnTo>
                  <a:lnTo>
                    <a:pt x="959" y="505"/>
                  </a:lnTo>
                  <a:lnTo>
                    <a:pt x="952" y="467"/>
                  </a:lnTo>
                  <a:lnTo>
                    <a:pt x="947" y="442"/>
                  </a:lnTo>
                  <a:lnTo>
                    <a:pt x="945" y="433"/>
                  </a:lnTo>
                  <a:lnTo>
                    <a:pt x="1125" y="0"/>
                  </a:lnTo>
                  <a:lnTo>
                    <a:pt x="484" y="4"/>
                  </a:lnTo>
                  <a:lnTo>
                    <a:pt x="381" y="411"/>
                  </a:lnTo>
                  <a:close/>
                </a:path>
              </a:pathLst>
            </a:custGeom>
            <a:solidFill>
              <a:srgbClr val="000000"/>
            </a:solidFill>
            <a:ln w="9525">
              <a:noFill/>
              <a:round/>
              <a:headEnd/>
              <a:tailEnd/>
            </a:ln>
          </p:spPr>
          <p:txBody>
            <a:bodyPr/>
            <a:lstStyle/>
            <a:p>
              <a:endParaRPr lang="en-US"/>
            </a:p>
          </p:txBody>
        </p:sp>
        <p:sp>
          <p:nvSpPr>
            <p:cNvPr id="129056" name="Freeform 32"/>
            <p:cNvSpPr>
              <a:spLocks/>
            </p:cNvSpPr>
            <p:nvPr/>
          </p:nvSpPr>
          <p:spPr bwMode="auto">
            <a:xfrm>
              <a:off x="5103" y="1742"/>
              <a:ext cx="378" cy="618"/>
            </a:xfrm>
            <a:custGeom>
              <a:avLst/>
              <a:gdLst/>
              <a:ahLst/>
              <a:cxnLst>
                <a:cxn ang="0">
                  <a:pos x="448" y="103"/>
                </a:cxn>
                <a:cxn ang="0">
                  <a:pos x="414" y="287"/>
                </a:cxn>
                <a:cxn ang="0">
                  <a:pos x="388" y="407"/>
                </a:cxn>
                <a:cxn ang="0">
                  <a:pos x="365" y="450"/>
                </a:cxn>
                <a:cxn ang="0">
                  <a:pos x="316" y="544"/>
                </a:cxn>
                <a:cxn ang="0">
                  <a:pos x="256" y="660"/>
                </a:cxn>
                <a:cxn ang="0">
                  <a:pos x="203" y="767"/>
                </a:cxn>
                <a:cxn ang="0">
                  <a:pos x="171" y="835"/>
                </a:cxn>
                <a:cxn ang="0">
                  <a:pos x="147" y="892"/>
                </a:cxn>
                <a:cxn ang="0">
                  <a:pos x="84" y="1028"/>
                </a:cxn>
                <a:cxn ang="0">
                  <a:pos x="47" y="1105"/>
                </a:cxn>
                <a:cxn ang="0">
                  <a:pos x="28" y="1149"/>
                </a:cxn>
                <a:cxn ang="0">
                  <a:pos x="3" y="1235"/>
                </a:cxn>
                <a:cxn ang="0">
                  <a:pos x="16" y="1310"/>
                </a:cxn>
                <a:cxn ang="0">
                  <a:pos x="74" y="1487"/>
                </a:cxn>
                <a:cxn ang="0">
                  <a:pos x="124" y="1652"/>
                </a:cxn>
                <a:cxn ang="0">
                  <a:pos x="154" y="1686"/>
                </a:cxn>
                <a:cxn ang="0">
                  <a:pos x="229" y="1721"/>
                </a:cxn>
                <a:cxn ang="0">
                  <a:pos x="272" y="1739"/>
                </a:cxn>
                <a:cxn ang="0">
                  <a:pos x="330" y="1748"/>
                </a:cxn>
                <a:cxn ang="0">
                  <a:pos x="468" y="1771"/>
                </a:cxn>
                <a:cxn ang="0">
                  <a:pos x="642" y="1801"/>
                </a:cxn>
                <a:cxn ang="0">
                  <a:pos x="801" y="1830"/>
                </a:cxn>
                <a:cxn ang="0">
                  <a:pos x="898" y="1851"/>
                </a:cxn>
                <a:cxn ang="0">
                  <a:pos x="917" y="1828"/>
                </a:cxn>
                <a:cxn ang="0">
                  <a:pos x="913" y="1778"/>
                </a:cxn>
                <a:cxn ang="0">
                  <a:pos x="892" y="1743"/>
                </a:cxn>
                <a:cxn ang="0">
                  <a:pos x="863" y="1715"/>
                </a:cxn>
                <a:cxn ang="0">
                  <a:pos x="831" y="1684"/>
                </a:cxn>
                <a:cxn ang="0">
                  <a:pos x="979" y="1700"/>
                </a:cxn>
                <a:cxn ang="0">
                  <a:pos x="1120" y="1713"/>
                </a:cxn>
                <a:cxn ang="0">
                  <a:pos x="1123" y="1675"/>
                </a:cxn>
                <a:cxn ang="0">
                  <a:pos x="1099" y="1631"/>
                </a:cxn>
                <a:cxn ang="0">
                  <a:pos x="1035" y="1608"/>
                </a:cxn>
                <a:cxn ang="0">
                  <a:pos x="973" y="1604"/>
                </a:cxn>
                <a:cxn ang="0">
                  <a:pos x="871" y="1553"/>
                </a:cxn>
                <a:cxn ang="0">
                  <a:pos x="1134" y="1414"/>
                </a:cxn>
                <a:cxn ang="0">
                  <a:pos x="1126" y="1408"/>
                </a:cxn>
                <a:cxn ang="0">
                  <a:pos x="1107" y="1396"/>
                </a:cxn>
                <a:cxn ang="0">
                  <a:pos x="1073" y="1389"/>
                </a:cxn>
                <a:cxn ang="0">
                  <a:pos x="1021" y="1393"/>
                </a:cxn>
                <a:cxn ang="0">
                  <a:pos x="948" y="1416"/>
                </a:cxn>
                <a:cxn ang="0">
                  <a:pos x="905" y="1351"/>
                </a:cxn>
                <a:cxn ang="0">
                  <a:pos x="835" y="1241"/>
                </a:cxn>
                <a:cxn ang="0">
                  <a:pos x="818" y="1155"/>
                </a:cxn>
                <a:cxn ang="0">
                  <a:pos x="835" y="962"/>
                </a:cxn>
                <a:cxn ang="0">
                  <a:pos x="846" y="906"/>
                </a:cxn>
                <a:cxn ang="0">
                  <a:pos x="865" y="803"/>
                </a:cxn>
                <a:cxn ang="0">
                  <a:pos x="877" y="736"/>
                </a:cxn>
                <a:cxn ang="0">
                  <a:pos x="866" y="619"/>
                </a:cxn>
                <a:cxn ang="0">
                  <a:pos x="836" y="479"/>
                </a:cxn>
                <a:cxn ang="0">
                  <a:pos x="840" y="393"/>
                </a:cxn>
                <a:cxn ang="0">
                  <a:pos x="457" y="49"/>
                </a:cxn>
              </a:cxnLst>
              <a:rect l="0" t="0" r="r" b="b"/>
              <a:pathLst>
                <a:path w="1134" h="1855">
                  <a:moveTo>
                    <a:pt x="457" y="49"/>
                  </a:moveTo>
                  <a:lnTo>
                    <a:pt x="455" y="64"/>
                  </a:lnTo>
                  <a:lnTo>
                    <a:pt x="448" y="103"/>
                  </a:lnTo>
                  <a:lnTo>
                    <a:pt x="437" y="159"/>
                  </a:lnTo>
                  <a:lnTo>
                    <a:pt x="426" y="222"/>
                  </a:lnTo>
                  <a:lnTo>
                    <a:pt x="414" y="287"/>
                  </a:lnTo>
                  <a:lnTo>
                    <a:pt x="403" y="345"/>
                  </a:lnTo>
                  <a:lnTo>
                    <a:pt x="394" y="387"/>
                  </a:lnTo>
                  <a:lnTo>
                    <a:pt x="388" y="407"/>
                  </a:lnTo>
                  <a:lnTo>
                    <a:pt x="385" y="414"/>
                  </a:lnTo>
                  <a:lnTo>
                    <a:pt x="377" y="429"/>
                  </a:lnTo>
                  <a:lnTo>
                    <a:pt x="365" y="450"/>
                  </a:lnTo>
                  <a:lnTo>
                    <a:pt x="351" y="477"/>
                  </a:lnTo>
                  <a:lnTo>
                    <a:pt x="334" y="509"/>
                  </a:lnTo>
                  <a:lnTo>
                    <a:pt x="316" y="544"/>
                  </a:lnTo>
                  <a:lnTo>
                    <a:pt x="296" y="582"/>
                  </a:lnTo>
                  <a:lnTo>
                    <a:pt x="277" y="621"/>
                  </a:lnTo>
                  <a:lnTo>
                    <a:pt x="256" y="660"/>
                  </a:lnTo>
                  <a:lnTo>
                    <a:pt x="238" y="698"/>
                  </a:lnTo>
                  <a:lnTo>
                    <a:pt x="219" y="735"/>
                  </a:lnTo>
                  <a:lnTo>
                    <a:pt x="203" y="767"/>
                  </a:lnTo>
                  <a:lnTo>
                    <a:pt x="190" y="796"/>
                  </a:lnTo>
                  <a:lnTo>
                    <a:pt x="178" y="819"/>
                  </a:lnTo>
                  <a:lnTo>
                    <a:pt x="171" y="835"/>
                  </a:lnTo>
                  <a:lnTo>
                    <a:pt x="168" y="843"/>
                  </a:lnTo>
                  <a:lnTo>
                    <a:pt x="162" y="860"/>
                  </a:lnTo>
                  <a:lnTo>
                    <a:pt x="147" y="892"/>
                  </a:lnTo>
                  <a:lnTo>
                    <a:pt x="128" y="935"/>
                  </a:lnTo>
                  <a:lnTo>
                    <a:pt x="106" y="982"/>
                  </a:lnTo>
                  <a:lnTo>
                    <a:pt x="84" y="1028"/>
                  </a:lnTo>
                  <a:lnTo>
                    <a:pt x="66" y="1067"/>
                  </a:lnTo>
                  <a:lnTo>
                    <a:pt x="52" y="1094"/>
                  </a:lnTo>
                  <a:lnTo>
                    <a:pt x="47" y="1105"/>
                  </a:lnTo>
                  <a:lnTo>
                    <a:pt x="45" y="1110"/>
                  </a:lnTo>
                  <a:lnTo>
                    <a:pt x="38" y="1126"/>
                  </a:lnTo>
                  <a:lnTo>
                    <a:pt x="28" y="1149"/>
                  </a:lnTo>
                  <a:lnTo>
                    <a:pt x="18" y="1177"/>
                  </a:lnTo>
                  <a:lnTo>
                    <a:pt x="8" y="1207"/>
                  </a:lnTo>
                  <a:lnTo>
                    <a:pt x="3" y="1235"/>
                  </a:lnTo>
                  <a:lnTo>
                    <a:pt x="0" y="1262"/>
                  </a:lnTo>
                  <a:lnTo>
                    <a:pt x="5" y="1281"/>
                  </a:lnTo>
                  <a:lnTo>
                    <a:pt x="16" y="1310"/>
                  </a:lnTo>
                  <a:lnTo>
                    <a:pt x="33" y="1358"/>
                  </a:lnTo>
                  <a:lnTo>
                    <a:pt x="52" y="1420"/>
                  </a:lnTo>
                  <a:lnTo>
                    <a:pt x="74" y="1487"/>
                  </a:lnTo>
                  <a:lnTo>
                    <a:pt x="94" y="1552"/>
                  </a:lnTo>
                  <a:lnTo>
                    <a:pt x="112" y="1610"/>
                  </a:lnTo>
                  <a:lnTo>
                    <a:pt x="124" y="1652"/>
                  </a:lnTo>
                  <a:lnTo>
                    <a:pt x="130" y="1670"/>
                  </a:lnTo>
                  <a:lnTo>
                    <a:pt x="137" y="1677"/>
                  </a:lnTo>
                  <a:lnTo>
                    <a:pt x="154" y="1686"/>
                  </a:lnTo>
                  <a:lnTo>
                    <a:pt x="177" y="1698"/>
                  </a:lnTo>
                  <a:lnTo>
                    <a:pt x="202" y="1709"/>
                  </a:lnTo>
                  <a:lnTo>
                    <a:pt x="229" y="1721"/>
                  </a:lnTo>
                  <a:lnTo>
                    <a:pt x="250" y="1730"/>
                  </a:lnTo>
                  <a:lnTo>
                    <a:pt x="266" y="1737"/>
                  </a:lnTo>
                  <a:lnTo>
                    <a:pt x="272" y="1739"/>
                  </a:lnTo>
                  <a:lnTo>
                    <a:pt x="279" y="1740"/>
                  </a:lnTo>
                  <a:lnTo>
                    <a:pt x="299" y="1744"/>
                  </a:lnTo>
                  <a:lnTo>
                    <a:pt x="330" y="1748"/>
                  </a:lnTo>
                  <a:lnTo>
                    <a:pt x="369" y="1755"/>
                  </a:lnTo>
                  <a:lnTo>
                    <a:pt x="416" y="1762"/>
                  </a:lnTo>
                  <a:lnTo>
                    <a:pt x="468" y="1771"/>
                  </a:lnTo>
                  <a:lnTo>
                    <a:pt x="525" y="1781"/>
                  </a:lnTo>
                  <a:lnTo>
                    <a:pt x="583" y="1791"/>
                  </a:lnTo>
                  <a:lnTo>
                    <a:pt x="642" y="1801"/>
                  </a:lnTo>
                  <a:lnTo>
                    <a:pt x="698" y="1810"/>
                  </a:lnTo>
                  <a:lnTo>
                    <a:pt x="752" y="1821"/>
                  </a:lnTo>
                  <a:lnTo>
                    <a:pt x="801" y="1830"/>
                  </a:lnTo>
                  <a:lnTo>
                    <a:pt x="842" y="1838"/>
                  </a:lnTo>
                  <a:lnTo>
                    <a:pt x="875" y="1845"/>
                  </a:lnTo>
                  <a:lnTo>
                    <a:pt x="898" y="1851"/>
                  </a:lnTo>
                  <a:lnTo>
                    <a:pt x="909" y="1855"/>
                  </a:lnTo>
                  <a:lnTo>
                    <a:pt x="911" y="1847"/>
                  </a:lnTo>
                  <a:lnTo>
                    <a:pt x="917" y="1828"/>
                  </a:lnTo>
                  <a:lnTo>
                    <a:pt x="920" y="1805"/>
                  </a:lnTo>
                  <a:lnTo>
                    <a:pt x="918" y="1786"/>
                  </a:lnTo>
                  <a:lnTo>
                    <a:pt x="913" y="1778"/>
                  </a:lnTo>
                  <a:lnTo>
                    <a:pt x="908" y="1768"/>
                  </a:lnTo>
                  <a:lnTo>
                    <a:pt x="901" y="1755"/>
                  </a:lnTo>
                  <a:lnTo>
                    <a:pt x="892" y="1743"/>
                  </a:lnTo>
                  <a:lnTo>
                    <a:pt x="882" y="1731"/>
                  </a:lnTo>
                  <a:lnTo>
                    <a:pt x="872" y="1722"/>
                  </a:lnTo>
                  <a:lnTo>
                    <a:pt x="863" y="1715"/>
                  </a:lnTo>
                  <a:lnTo>
                    <a:pt x="853" y="1713"/>
                  </a:lnTo>
                  <a:lnTo>
                    <a:pt x="838" y="1704"/>
                  </a:lnTo>
                  <a:lnTo>
                    <a:pt x="831" y="1684"/>
                  </a:lnTo>
                  <a:lnTo>
                    <a:pt x="827" y="1666"/>
                  </a:lnTo>
                  <a:lnTo>
                    <a:pt x="827" y="1657"/>
                  </a:lnTo>
                  <a:lnTo>
                    <a:pt x="979" y="1700"/>
                  </a:lnTo>
                  <a:lnTo>
                    <a:pt x="1116" y="1722"/>
                  </a:lnTo>
                  <a:lnTo>
                    <a:pt x="1117" y="1720"/>
                  </a:lnTo>
                  <a:lnTo>
                    <a:pt x="1120" y="1713"/>
                  </a:lnTo>
                  <a:lnTo>
                    <a:pt x="1122" y="1702"/>
                  </a:lnTo>
                  <a:lnTo>
                    <a:pt x="1123" y="1690"/>
                  </a:lnTo>
                  <a:lnTo>
                    <a:pt x="1123" y="1675"/>
                  </a:lnTo>
                  <a:lnTo>
                    <a:pt x="1120" y="1660"/>
                  </a:lnTo>
                  <a:lnTo>
                    <a:pt x="1112" y="1645"/>
                  </a:lnTo>
                  <a:lnTo>
                    <a:pt x="1099" y="1631"/>
                  </a:lnTo>
                  <a:lnTo>
                    <a:pt x="1081" y="1620"/>
                  </a:lnTo>
                  <a:lnTo>
                    <a:pt x="1059" y="1613"/>
                  </a:lnTo>
                  <a:lnTo>
                    <a:pt x="1035" y="1608"/>
                  </a:lnTo>
                  <a:lnTo>
                    <a:pt x="1012" y="1605"/>
                  </a:lnTo>
                  <a:lnTo>
                    <a:pt x="990" y="1604"/>
                  </a:lnTo>
                  <a:lnTo>
                    <a:pt x="973" y="1604"/>
                  </a:lnTo>
                  <a:lnTo>
                    <a:pt x="962" y="1605"/>
                  </a:lnTo>
                  <a:lnTo>
                    <a:pt x="957" y="1605"/>
                  </a:lnTo>
                  <a:lnTo>
                    <a:pt x="871" y="1553"/>
                  </a:lnTo>
                  <a:lnTo>
                    <a:pt x="965" y="1562"/>
                  </a:lnTo>
                  <a:lnTo>
                    <a:pt x="1134" y="1416"/>
                  </a:lnTo>
                  <a:lnTo>
                    <a:pt x="1134" y="1414"/>
                  </a:lnTo>
                  <a:lnTo>
                    <a:pt x="1131" y="1413"/>
                  </a:lnTo>
                  <a:lnTo>
                    <a:pt x="1129" y="1410"/>
                  </a:lnTo>
                  <a:lnTo>
                    <a:pt x="1126" y="1408"/>
                  </a:lnTo>
                  <a:lnTo>
                    <a:pt x="1121" y="1403"/>
                  </a:lnTo>
                  <a:lnTo>
                    <a:pt x="1115" y="1399"/>
                  </a:lnTo>
                  <a:lnTo>
                    <a:pt x="1107" y="1396"/>
                  </a:lnTo>
                  <a:lnTo>
                    <a:pt x="1098" y="1393"/>
                  </a:lnTo>
                  <a:lnTo>
                    <a:pt x="1087" y="1390"/>
                  </a:lnTo>
                  <a:lnTo>
                    <a:pt x="1073" y="1389"/>
                  </a:lnTo>
                  <a:lnTo>
                    <a:pt x="1058" y="1389"/>
                  </a:lnTo>
                  <a:lnTo>
                    <a:pt x="1041" y="1390"/>
                  </a:lnTo>
                  <a:lnTo>
                    <a:pt x="1021" y="1393"/>
                  </a:lnTo>
                  <a:lnTo>
                    <a:pt x="999" y="1398"/>
                  </a:lnTo>
                  <a:lnTo>
                    <a:pt x="975" y="1405"/>
                  </a:lnTo>
                  <a:lnTo>
                    <a:pt x="948" y="1416"/>
                  </a:lnTo>
                  <a:lnTo>
                    <a:pt x="942" y="1408"/>
                  </a:lnTo>
                  <a:lnTo>
                    <a:pt x="927" y="1385"/>
                  </a:lnTo>
                  <a:lnTo>
                    <a:pt x="905" y="1351"/>
                  </a:lnTo>
                  <a:lnTo>
                    <a:pt x="881" y="1315"/>
                  </a:lnTo>
                  <a:lnTo>
                    <a:pt x="857" y="1276"/>
                  </a:lnTo>
                  <a:lnTo>
                    <a:pt x="835" y="1241"/>
                  </a:lnTo>
                  <a:lnTo>
                    <a:pt x="820" y="1214"/>
                  </a:lnTo>
                  <a:lnTo>
                    <a:pt x="815" y="1200"/>
                  </a:lnTo>
                  <a:lnTo>
                    <a:pt x="818" y="1155"/>
                  </a:lnTo>
                  <a:lnTo>
                    <a:pt x="825" y="1075"/>
                  </a:lnTo>
                  <a:lnTo>
                    <a:pt x="832" y="997"/>
                  </a:lnTo>
                  <a:lnTo>
                    <a:pt x="835" y="962"/>
                  </a:lnTo>
                  <a:lnTo>
                    <a:pt x="836" y="954"/>
                  </a:lnTo>
                  <a:lnTo>
                    <a:pt x="840" y="935"/>
                  </a:lnTo>
                  <a:lnTo>
                    <a:pt x="846" y="906"/>
                  </a:lnTo>
                  <a:lnTo>
                    <a:pt x="851" y="872"/>
                  </a:lnTo>
                  <a:lnTo>
                    <a:pt x="858" y="836"/>
                  </a:lnTo>
                  <a:lnTo>
                    <a:pt x="865" y="803"/>
                  </a:lnTo>
                  <a:lnTo>
                    <a:pt x="871" y="774"/>
                  </a:lnTo>
                  <a:lnTo>
                    <a:pt x="874" y="756"/>
                  </a:lnTo>
                  <a:lnTo>
                    <a:pt x="877" y="736"/>
                  </a:lnTo>
                  <a:lnTo>
                    <a:pt x="875" y="705"/>
                  </a:lnTo>
                  <a:lnTo>
                    <a:pt x="872" y="665"/>
                  </a:lnTo>
                  <a:lnTo>
                    <a:pt x="866" y="619"/>
                  </a:lnTo>
                  <a:lnTo>
                    <a:pt x="858" y="572"/>
                  </a:lnTo>
                  <a:lnTo>
                    <a:pt x="849" y="524"/>
                  </a:lnTo>
                  <a:lnTo>
                    <a:pt x="836" y="479"/>
                  </a:lnTo>
                  <a:lnTo>
                    <a:pt x="823" y="441"/>
                  </a:lnTo>
                  <a:lnTo>
                    <a:pt x="749" y="407"/>
                  </a:lnTo>
                  <a:lnTo>
                    <a:pt x="840" y="393"/>
                  </a:lnTo>
                  <a:lnTo>
                    <a:pt x="1009" y="0"/>
                  </a:lnTo>
                  <a:lnTo>
                    <a:pt x="479" y="10"/>
                  </a:lnTo>
                  <a:lnTo>
                    <a:pt x="457" y="49"/>
                  </a:lnTo>
                  <a:close/>
                </a:path>
              </a:pathLst>
            </a:custGeom>
            <a:solidFill>
              <a:srgbClr val="F4BFB2"/>
            </a:solidFill>
            <a:ln w="9525">
              <a:noFill/>
              <a:round/>
              <a:headEnd/>
              <a:tailEnd/>
            </a:ln>
          </p:spPr>
          <p:txBody>
            <a:bodyPr/>
            <a:lstStyle/>
            <a:p>
              <a:endParaRPr lang="en-US"/>
            </a:p>
          </p:txBody>
        </p:sp>
        <p:sp>
          <p:nvSpPr>
            <p:cNvPr id="129057" name="Freeform 33"/>
            <p:cNvSpPr>
              <a:spLocks/>
            </p:cNvSpPr>
            <p:nvPr/>
          </p:nvSpPr>
          <p:spPr bwMode="auto">
            <a:xfrm>
              <a:off x="5133" y="2049"/>
              <a:ext cx="318" cy="350"/>
            </a:xfrm>
            <a:custGeom>
              <a:avLst/>
              <a:gdLst/>
              <a:ahLst/>
              <a:cxnLst>
                <a:cxn ang="0">
                  <a:pos x="78" y="137"/>
                </a:cxn>
                <a:cxn ang="0">
                  <a:pos x="72" y="142"/>
                </a:cxn>
                <a:cxn ang="0">
                  <a:pos x="61" y="156"/>
                </a:cxn>
                <a:cxn ang="0">
                  <a:pos x="47" y="178"/>
                </a:cxn>
                <a:cxn ang="0">
                  <a:pos x="40" y="206"/>
                </a:cxn>
                <a:cxn ang="0">
                  <a:pos x="32" y="279"/>
                </a:cxn>
                <a:cxn ang="0">
                  <a:pos x="19" y="395"/>
                </a:cxn>
                <a:cxn ang="0">
                  <a:pos x="7" y="504"/>
                </a:cxn>
                <a:cxn ang="0">
                  <a:pos x="1" y="552"/>
                </a:cxn>
                <a:cxn ang="0">
                  <a:pos x="0" y="591"/>
                </a:cxn>
                <a:cxn ang="0">
                  <a:pos x="9" y="646"/>
                </a:cxn>
                <a:cxn ang="0">
                  <a:pos x="157" y="1007"/>
                </a:cxn>
                <a:cxn ang="0">
                  <a:pos x="164" y="1019"/>
                </a:cxn>
                <a:cxn ang="0">
                  <a:pos x="178" y="1035"/>
                </a:cxn>
                <a:cxn ang="0">
                  <a:pos x="198" y="1049"/>
                </a:cxn>
                <a:cxn ang="0">
                  <a:pos x="513" y="1043"/>
                </a:cxn>
                <a:cxn ang="0">
                  <a:pos x="527" y="1043"/>
                </a:cxn>
                <a:cxn ang="0">
                  <a:pos x="563" y="1041"/>
                </a:cxn>
                <a:cxn ang="0">
                  <a:pos x="605" y="1030"/>
                </a:cxn>
                <a:cxn ang="0">
                  <a:pos x="642" y="1009"/>
                </a:cxn>
                <a:cxn ang="0">
                  <a:pos x="944" y="737"/>
                </a:cxn>
                <a:cxn ang="0">
                  <a:pos x="953" y="681"/>
                </a:cxn>
                <a:cxn ang="0">
                  <a:pos x="828" y="64"/>
                </a:cxn>
                <a:cxn ang="0">
                  <a:pos x="822" y="54"/>
                </a:cxn>
                <a:cxn ang="0">
                  <a:pos x="808" y="32"/>
                </a:cxn>
                <a:cxn ang="0">
                  <a:pos x="787" y="10"/>
                </a:cxn>
                <a:cxn ang="0">
                  <a:pos x="759" y="0"/>
                </a:cxn>
                <a:cxn ang="0">
                  <a:pos x="738" y="0"/>
                </a:cxn>
                <a:cxn ang="0">
                  <a:pos x="709" y="1"/>
                </a:cxn>
                <a:cxn ang="0">
                  <a:pos x="672" y="3"/>
                </a:cxn>
                <a:cxn ang="0">
                  <a:pos x="634" y="4"/>
                </a:cxn>
                <a:cxn ang="0">
                  <a:pos x="599" y="5"/>
                </a:cxn>
                <a:cxn ang="0">
                  <a:pos x="568" y="8"/>
                </a:cxn>
                <a:cxn ang="0">
                  <a:pos x="547" y="9"/>
                </a:cxn>
                <a:cxn ang="0">
                  <a:pos x="539" y="9"/>
                </a:cxn>
                <a:cxn ang="0">
                  <a:pos x="538" y="8"/>
                </a:cxn>
                <a:cxn ang="0">
                  <a:pos x="533" y="7"/>
                </a:cxn>
                <a:cxn ang="0">
                  <a:pos x="523" y="7"/>
                </a:cxn>
                <a:cxn ang="0">
                  <a:pos x="504" y="9"/>
                </a:cxn>
              </a:cxnLst>
              <a:rect l="0" t="0" r="r" b="b"/>
              <a:pathLst>
                <a:path w="953" h="1052">
                  <a:moveTo>
                    <a:pt x="504" y="9"/>
                  </a:moveTo>
                  <a:lnTo>
                    <a:pt x="78" y="137"/>
                  </a:lnTo>
                  <a:lnTo>
                    <a:pt x="77" y="139"/>
                  </a:lnTo>
                  <a:lnTo>
                    <a:pt x="72" y="142"/>
                  </a:lnTo>
                  <a:lnTo>
                    <a:pt x="66" y="148"/>
                  </a:lnTo>
                  <a:lnTo>
                    <a:pt x="61" y="156"/>
                  </a:lnTo>
                  <a:lnTo>
                    <a:pt x="54" y="165"/>
                  </a:lnTo>
                  <a:lnTo>
                    <a:pt x="47" y="178"/>
                  </a:lnTo>
                  <a:lnTo>
                    <a:pt x="42" y="191"/>
                  </a:lnTo>
                  <a:lnTo>
                    <a:pt x="40" y="206"/>
                  </a:lnTo>
                  <a:lnTo>
                    <a:pt x="37" y="234"/>
                  </a:lnTo>
                  <a:lnTo>
                    <a:pt x="32" y="279"/>
                  </a:lnTo>
                  <a:lnTo>
                    <a:pt x="25" y="334"/>
                  </a:lnTo>
                  <a:lnTo>
                    <a:pt x="19" y="395"/>
                  </a:lnTo>
                  <a:lnTo>
                    <a:pt x="12" y="454"/>
                  </a:lnTo>
                  <a:lnTo>
                    <a:pt x="7" y="504"/>
                  </a:lnTo>
                  <a:lnTo>
                    <a:pt x="2" y="539"/>
                  </a:lnTo>
                  <a:lnTo>
                    <a:pt x="1" y="552"/>
                  </a:lnTo>
                  <a:lnTo>
                    <a:pt x="1" y="563"/>
                  </a:lnTo>
                  <a:lnTo>
                    <a:pt x="0" y="591"/>
                  </a:lnTo>
                  <a:lnTo>
                    <a:pt x="2" y="623"/>
                  </a:lnTo>
                  <a:lnTo>
                    <a:pt x="9" y="646"/>
                  </a:lnTo>
                  <a:lnTo>
                    <a:pt x="156" y="1005"/>
                  </a:lnTo>
                  <a:lnTo>
                    <a:pt x="157" y="1007"/>
                  </a:lnTo>
                  <a:lnTo>
                    <a:pt x="159" y="1012"/>
                  </a:lnTo>
                  <a:lnTo>
                    <a:pt x="164" y="1019"/>
                  </a:lnTo>
                  <a:lnTo>
                    <a:pt x="170" y="1027"/>
                  </a:lnTo>
                  <a:lnTo>
                    <a:pt x="178" y="1035"/>
                  </a:lnTo>
                  <a:lnTo>
                    <a:pt x="187" y="1043"/>
                  </a:lnTo>
                  <a:lnTo>
                    <a:pt x="198" y="1049"/>
                  </a:lnTo>
                  <a:lnTo>
                    <a:pt x="212" y="1052"/>
                  </a:lnTo>
                  <a:lnTo>
                    <a:pt x="513" y="1043"/>
                  </a:lnTo>
                  <a:lnTo>
                    <a:pt x="516" y="1043"/>
                  </a:lnTo>
                  <a:lnTo>
                    <a:pt x="527" y="1043"/>
                  </a:lnTo>
                  <a:lnTo>
                    <a:pt x="543" y="1042"/>
                  </a:lnTo>
                  <a:lnTo>
                    <a:pt x="563" y="1041"/>
                  </a:lnTo>
                  <a:lnTo>
                    <a:pt x="584" y="1036"/>
                  </a:lnTo>
                  <a:lnTo>
                    <a:pt x="605" y="1030"/>
                  </a:lnTo>
                  <a:lnTo>
                    <a:pt x="625" y="1021"/>
                  </a:lnTo>
                  <a:lnTo>
                    <a:pt x="642" y="1009"/>
                  </a:lnTo>
                  <a:lnTo>
                    <a:pt x="940" y="746"/>
                  </a:lnTo>
                  <a:lnTo>
                    <a:pt x="944" y="737"/>
                  </a:lnTo>
                  <a:lnTo>
                    <a:pt x="950" y="714"/>
                  </a:lnTo>
                  <a:lnTo>
                    <a:pt x="953" y="681"/>
                  </a:lnTo>
                  <a:lnTo>
                    <a:pt x="948" y="646"/>
                  </a:lnTo>
                  <a:lnTo>
                    <a:pt x="828" y="64"/>
                  </a:lnTo>
                  <a:lnTo>
                    <a:pt x="827" y="62"/>
                  </a:lnTo>
                  <a:lnTo>
                    <a:pt x="822" y="54"/>
                  </a:lnTo>
                  <a:lnTo>
                    <a:pt x="816" y="43"/>
                  </a:lnTo>
                  <a:lnTo>
                    <a:pt x="808" y="32"/>
                  </a:lnTo>
                  <a:lnTo>
                    <a:pt x="798" y="20"/>
                  </a:lnTo>
                  <a:lnTo>
                    <a:pt x="787" y="10"/>
                  </a:lnTo>
                  <a:lnTo>
                    <a:pt x="773" y="2"/>
                  </a:lnTo>
                  <a:lnTo>
                    <a:pt x="759" y="0"/>
                  </a:lnTo>
                  <a:lnTo>
                    <a:pt x="750" y="0"/>
                  </a:lnTo>
                  <a:lnTo>
                    <a:pt x="738" y="0"/>
                  </a:lnTo>
                  <a:lnTo>
                    <a:pt x="725" y="1"/>
                  </a:lnTo>
                  <a:lnTo>
                    <a:pt x="709" y="1"/>
                  </a:lnTo>
                  <a:lnTo>
                    <a:pt x="690" y="2"/>
                  </a:lnTo>
                  <a:lnTo>
                    <a:pt x="672" y="3"/>
                  </a:lnTo>
                  <a:lnTo>
                    <a:pt x="654" y="3"/>
                  </a:lnTo>
                  <a:lnTo>
                    <a:pt x="634" y="4"/>
                  </a:lnTo>
                  <a:lnTo>
                    <a:pt x="616" y="5"/>
                  </a:lnTo>
                  <a:lnTo>
                    <a:pt x="599" y="5"/>
                  </a:lnTo>
                  <a:lnTo>
                    <a:pt x="582" y="7"/>
                  </a:lnTo>
                  <a:lnTo>
                    <a:pt x="568" y="8"/>
                  </a:lnTo>
                  <a:lnTo>
                    <a:pt x="556" y="8"/>
                  </a:lnTo>
                  <a:lnTo>
                    <a:pt x="547" y="9"/>
                  </a:lnTo>
                  <a:lnTo>
                    <a:pt x="541" y="9"/>
                  </a:lnTo>
                  <a:lnTo>
                    <a:pt x="539" y="9"/>
                  </a:lnTo>
                  <a:lnTo>
                    <a:pt x="539" y="9"/>
                  </a:lnTo>
                  <a:lnTo>
                    <a:pt x="538" y="8"/>
                  </a:lnTo>
                  <a:lnTo>
                    <a:pt x="535" y="8"/>
                  </a:lnTo>
                  <a:lnTo>
                    <a:pt x="533" y="7"/>
                  </a:lnTo>
                  <a:lnTo>
                    <a:pt x="529" y="7"/>
                  </a:lnTo>
                  <a:lnTo>
                    <a:pt x="523" y="7"/>
                  </a:lnTo>
                  <a:lnTo>
                    <a:pt x="515" y="8"/>
                  </a:lnTo>
                  <a:lnTo>
                    <a:pt x="504" y="9"/>
                  </a:lnTo>
                  <a:close/>
                </a:path>
              </a:pathLst>
            </a:custGeom>
            <a:solidFill>
              <a:srgbClr val="000000"/>
            </a:solidFill>
            <a:ln w="9525">
              <a:noFill/>
              <a:round/>
              <a:headEnd/>
              <a:tailEnd/>
            </a:ln>
          </p:spPr>
          <p:txBody>
            <a:bodyPr/>
            <a:lstStyle/>
            <a:p>
              <a:endParaRPr lang="en-US"/>
            </a:p>
          </p:txBody>
        </p:sp>
        <p:sp>
          <p:nvSpPr>
            <p:cNvPr id="129058" name="Freeform 34"/>
            <p:cNvSpPr>
              <a:spLocks/>
            </p:cNvSpPr>
            <p:nvPr/>
          </p:nvSpPr>
          <p:spPr bwMode="auto">
            <a:xfrm>
              <a:off x="5269" y="2064"/>
              <a:ext cx="168" cy="310"/>
            </a:xfrm>
            <a:custGeom>
              <a:avLst/>
              <a:gdLst/>
              <a:ahLst/>
              <a:cxnLst>
                <a:cxn ang="0">
                  <a:pos x="319" y="4"/>
                </a:cxn>
                <a:cxn ang="0">
                  <a:pos x="22" y="126"/>
                </a:cxn>
                <a:cxn ang="0">
                  <a:pos x="18" y="131"/>
                </a:cxn>
                <a:cxn ang="0">
                  <a:pos x="9" y="143"/>
                </a:cxn>
                <a:cxn ang="0">
                  <a:pos x="2" y="161"/>
                </a:cxn>
                <a:cxn ang="0">
                  <a:pos x="0" y="186"/>
                </a:cxn>
                <a:cxn ang="0">
                  <a:pos x="9" y="501"/>
                </a:cxn>
                <a:cxn ang="0">
                  <a:pos x="10" y="513"/>
                </a:cxn>
                <a:cxn ang="0">
                  <a:pos x="14" y="540"/>
                </a:cxn>
                <a:cxn ang="0">
                  <a:pos x="19" y="574"/>
                </a:cxn>
                <a:cxn ang="0">
                  <a:pos x="30" y="604"/>
                </a:cxn>
                <a:cxn ang="0">
                  <a:pos x="128" y="924"/>
                </a:cxn>
                <a:cxn ang="0">
                  <a:pos x="131" y="925"/>
                </a:cxn>
                <a:cxn ang="0">
                  <a:pos x="137" y="927"/>
                </a:cxn>
                <a:cxn ang="0">
                  <a:pos x="147" y="929"/>
                </a:cxn>
                <a:cxn ang="0">
                  <a:pos x="159" y="930"/>
                </a:cxn>
                <a:cxn ang="0">
                  <a:pos x="173" y="930"/>
                </a:cxn>
                <a:cxn ang="0">
                  <a:pos x="188" y="926"/>
                </a:cxn>
                <a:cxn ang="0">
                  <a:pos x="204" y="918"/>
                </a:cxn>
                <a:cxn ang="0">
                  <a:pos x="219" y="903"/>
                </a:cxn>
                <a:cxn ang="0">
                  <a:pos x="491" y="683"/>
                </a:cxn>
                <a:cxn ang="0">
                  <a:pos x="494" y="676"/>
                </a:cxn>
                <a:cxn ang="0">
                  <a:pos x="502" y="656"/>
                </a:cxn>
                <a:cxn ang="0">
                  <a:pos x="506" y="623"/>
                </a:cxn>
                <a:cxn ang="0">
                  <a:pos x="500" y="575"/>
                </a:cxn>
                <a:cxn ang="0">
                  <a:pos x="375" y="26"/>
                </a:cxn>
                <a:cxn ang="0">
                  <a:pos x="374" y="24"/>
                </a:cxn>
                <a:cxn ang="0">
                  <a:pos x="371" y="20"/>
                </a:cxn>
                <a:cxn ang="0">
                  <a:pos x="367" y="15"/>
                </a:cxn>
                <a:cxn ang="0">
                  <a:pos x="361" y="8"/>
                </a:cxn>
                <a:cxn ang="0">
                  <a:pos x="353" y="3"/>
                </a:cxn>
                <a:cxn ang="0">
                  <a:pos x="344" y="0"/>
                </a:cxn>
                <a:cxn ang="0">
                  <a:pos x="332" y="0"/>
                </a:cxn>
                <a:cxn ang="0">
                  <a:pos x="319" y="4"/>
                </a:cxn>
              </a:cxnLst>
              <a:rect l="0" t="0" r="r" b="b"/>
              <a:pathLst>
                <a:path w="506" h="930">
                  <a:moveTo>
                    <a:pt x="319" y="4"/>
                  </a:moveTo>
                  <a:lnTo>
                    <a:pt x="22" y="126"/>
                  </a:lnTo>
                  <a:lnTo>
                    <a:pt x="18" y="131"/>
                  </a:lnTo>
                  <a:lnTo>
                    <a:pt x="9" y="143"/>
                  </a:lnTo>
                  <a:lnTo>
                    <a:pt x="2" y="161"/>
                  </a:lnTo>
                  <a:lnTo>
                    <a:pt x="0" y="186"/>
                  </a:lnTo>
                  <a:lnTo>
                    <a:pt x="9" y="501"/>
                  </a:lnTo>
                  <a:lnTo>
                    <a:pt x="10" y="513"/>
                  </a:lnTo>
                  <a:lnTo>
                    <a:pt x="14" y="540"/>
                  </a:lnTo>
                  <a:lnTo>
                    <a:pt x="19" y="574"/>
                  </a:lnTo>
                  <a:lnTo>
                    <a:pt x="30" y="604"/>
                  </a:lnTo>
                  <a:lnTo>
                    <a:pt x="128" y="924"/>
                  </a:lnTo>
                  <a:lnTo>
                    <a:pt x="131" y="925"/>
                  </a:lnTo>
                  <a:lnTo>
                    <a:pt x="137" y="927"/>
                  </a:lnTo>
                  <a:lnTo>
                    <a:pt x="147" y="929"/>
                  </a:lnTo>
                  <a:lnTo>
                    <a:pt x="159" y="930"/>
                  </a:lnTo>
                  <a:lnTo>
                    <a:pt x="173" y="930"/>
                  </a:lnTo>
                  <a:lnTo>
                    <a:pt x="188" y="926"/>
                  </a:lnTo>
                  <a:lnTo>
                    <a:pt x="204" y="918"/>
                  </a:lnTo>
                  <a:lnTo>
                    <a:pt x="219" y="903"/>
                  </a:lnTo>
                  <a:lnTo>
                    <a:pt x="491" y="683"/>
                  </a:lnTo>
                  <a:lnTo>
                    <a:pt x="494" y="676"/>
                  </a:lnTo>
                  <a:lnTo>
                    <a:pt x="502" y="656"/>
                  </a:lnTo>
                  <a:lnTo>
                    <a:pt x="506" y="623"/>
                  </a:lnTo>
                  <a:lnTo>
                    <a:pt x="500" y="575"/>
                  </a:lnTo>
                  <a:lnTo>
                    <a:pt x="375" y="26"/>
                  </a:lnTo>
                  <a:lnTo>
                    <a:pt x="374" y="24"/>
                  </a:lnTo>
                  <a:lnTo>
                    <a:pt x="371" y="20"/>
                  </a:lnTo>
                  <a:lnTo>
                    <a:pt x="367" y="15"/>
                  </a:lnTo>
                  <a:lnTo>
                    <a:pt x="361" y="8"/>
                  </a:lnTo>
                  <a:lnTo>
                    <a:pt x="353" y="3"/>
                  </a:lnTo>
                  <a:lnTo>
                    <a:pt x="344" y="0"/>
                  </a:lnTo>
                  <a:lnTo>
                    <a:pt x="332" y="0"/>
                  </a:lnTo>
                  <a:lnTo>
                    <a:pt x="319" y="4"/>
                  </a:lnTo>
                  <a:close/>
                </a:path>
              </a:pathLst>
            </a:custGeom>
            <a:solidFill>
              <a:srgbClr val="A3B5C6"/>
            </a:solidFill>
            <a:ln w="9525">
              <a:noFill/>
              <a:round/>
              <a:headEnd/>
              <a:tailEnd/>
            </a:ln>
          </p:spPr>
          <p:txBody>
            <a:bodyPr/>
            <a:lstStyle/>
            <a:p>
              <a:endParaRPr lang="en-US"/>
            </a:p>
          </p:txBody>
        </p:sp>
        <p:sp>
          <p:nvSpPr>
            <p:cNvPr id="129059" name="Freeform 35"/>
            <p:cNvSpPr>
              <a:spLocks/>
            </p:cNvSpPr>
            <p:nvPr/>
          </p:nvSpPr>
          <p:spPr bwMode="auto">
            <a:xfrm>
              <a:off x="5159" y="2115"/>
              <a:ext cx="131" cy="258"/>
            </a:xfrm>
            <a:custGeom>
              <a:avLst/>
              <a:gdLst/>
              <a:ahLst/>
              <a:cxnLst>
                <a:cxn ang="0">
                  <a:pos x="26" y="13"/>
                </a:cxn>
                <a:cxn ang="0">
                  <a:pos x="29" y="13"/>
                </a:cxn>
                <a:cxn ang="0">
                  <a:pos x="35" y="12"/>
                </a:cxn>
                <a:cxn ang="0">
                  <a:pos x="47" y="11"/>
                </a:cxn>
                <a:cxn ang="0">
                  <a:pos x="61" y="9"/>
                </a:cxn>
                <a:cxn ang="0">
                  <a:pos x="77" y="8"/>
                </a:cxn>
                <a:cxn ang="0">
                  <a:pos x="96" y="7"/>
                </a:cxn>
                <a:cxn ang="0">
                  <a:pos x="117" y="5"/>
                </a:cxn>
                <a:cxn ang="0">
                  <a:pos x="137" y="4"/>
                </a:cxn>
                <a:cxn ang="0">
                  <a:pos x="159" y="3"/>
                </a:cxn>
                <a:cxn ang="0">
                  <a:pos x="181" y="1"/>
                </a:cxn>
                <a:cxn ang="0">
                  <a:pos x="202" y="0"/>
                </a:cxn>
                <a:cxn ang="0">
                  <a:pos x="221" y="0"/>
                </a:cxn>
                <a:cxn ang="0">
                  <a:pos x="238" y="0"/>
                </a:cxn>
                <a:cxn ang="0">
                  <a:pos x="252" y="0"/>
                </a:cxn>
                <a:cxn ang="0">
                  <a:pos x="264" y="1"/>
                </a:cxn>
                <a:cxn ang="0">
                  <a:pos x="272" y="4"/>
                </a:cxn>
                <a:cxn ang="0">
                  <a:pos x="284" y="396"/>
                </a:cxn>
                <a:cxn ang="0">
                  <a:pos x="289" y="411"/>
                </a:cxn>
                <a:cxn ang="0">
                  <a:pos x="299" y="452"/>
                </a:cxn>
                <a:cxn ang="0">
                  <a:pos x="315" y="510"/>
                </a:cxn>
                <a:cxn ang="0">
                  <a:pos x="334" y="576"/>
                </a:cxn>
                <a:cxn ang="0">
                  <a:pos x="353" y="644"/>
                </a:cxn>
                <a:cxn ang="0">
                  <a:pos x="370" y="704"/>
                </a:cxn>
                <a:cxn ang="0">
                  <a:pos x="384" y="749"/>
                </a:cxn>
                <a:cxn ang="0">
                  <a:pos x="393" y="768"/>
                </a:cxn>
                <a:cxn ang="0">
                  <a:pos x="147" y="776"/>
                </a:cxn>
                <a:cxn ang="0">
                  <a:pos x="0" y="423"/>
                </a:cxn>
                <a:cxn ang="0">
                  <a:pos x="2" y="363"/>
                </a:cxn>
                <a:cxn ang="0">
                  <a:pos x="8" y="231"/>
                </a:cxn>
                <a:cxn ang="0">
                  <a:pos x="17" y="91"/>
                </a:cxn>
                <a:cxn ang="0">
                  <a:pos x="26" y="13"/>
                </a:cxn>
              </a:cxnLst>
              <a:rect l="0" t="0" r="r" b="b"/>
              <a:pathLst>
                <a:path w="393" h="776">
                  <a:moveTo>
                    <a:pt x="26" y="13"/>
                  </a:moveTo>
                  <a:lnTo>
                    <a:pt x="29" y="13"/>
                  </a:lnTo>
                  <a:lnTo>
                    <a:pt x="35" y="12"/>
                  </a:lnTo>
                  <a:lnTo>
                    <a:pt x="47" y="11"/>
                  </a:lnTo>
                  <a:lnTo>
                    <a:pt x="61" y="9"/>
                  </a:lnTo>
                  <a:lnTo>
                    <a:pt x="77" y="8"/>
                  </a:lnTo>
                  <a:lnTo>
                    <a:pt x="96" y="7"/>
                  </a:lnTo>
                  <a:lnTo>
                    <a:pt x="117" y="5"/>
                  </a:lnTo>
                  <a:lnTo>
                    <a:pt x="137" y="4"/>
                  </a:lnTo>
                  <a:lnTo>
                    <a:pt x="159" y="3"/>
                  </a:lnTo>
                  <a:lnTo>
                    <a:pt x="181" y="1"/>
                  </a:lnTo>
                  <a:lnTo>
                    <a:pt x="202" y="0"/>
                  </a:lnTo>
                  <a:lnTo>
                    <a:pt x="221" y="0"/>
                  </a:lnTo>
                  <a:lnTo>
                    <a:pt x="238" y="0"/>
                  </a:lnTo>
                  <a:lnTo>
                    <a:pt x="252" y="0"/>
                  </a:lnTo>
                  <a:lnTo>
                    <a:pt x="264" y="1"/>
                  </a:lnTo>
                  <a:lnTo>
                    <a:pt x="272" y="4"/>
                  </a:lnTo>
                  <a:lnTo>
                    <a:pt x="284" y="396"/>
                  </a:lnTo>
                  <a:lnTo>
                    <a:pt x="289" y="411"/>
                  </a:lnTo>
                  <a:lnTo>
                    <a:pt x="299" y="452"/>
                  </a:lnTo>
                  <a:lnTo>
                    <a:pt x="315" y="510"/>
                  </a:lnTo>
                  <a:lnTo>
                    <a:pt x="334" y="576"/>
                  </a:lnTo>
                  <a:lnTo>
                    <a:pt x="353" y="644"/>
                  </a:lnTo>
                  <a:lnTo>
                    <a:pt x="370" y="704"/>
                  </a:lnTo>
                  <a:lnTo>
                    <a:pt x="384" y="749"/>
                  </a:lnTo>
                  <a:lnTo>
                    <a:pt x="393" y="768"/>
                  </a:lnTo>
                  <a:lnTo>
                    <a:pt x="147" y="776"/>
                  </a:lnTo>
                  <a:lnTo>
                    <a:pt x="0" y="423"/>
                  </a:lnTo>
                  <a:lnTo>
                    <a:pt x="2" y="363"/>
                  </a:lnTo>
                  <a:lnTo>
                    <a:pt x="8" y="231"/>
                  </a:lnTo>
                  <a:lnTo>
                    <a:pt x="17" y="91"/>
                  </a:lnTo>
                  <a:lnTo>
                    <a:pt x="26" y="13"/>
                  </a:lnTo>
                  <a:close/>
                </a:path>
              </a:pathLst>
            </a:custGeom>
            <a:solidFill>
              <a:srgbClr val="C9D3DD"/>
            </a:solidFill>
            <a:ln w="9525">
              <a:noFill/>
              <a:round/>
              <a:headEnd/>
              <a:tailEnd/>
            </a:ln>
          </p:spPr>
          <p:txBody>
            <a:bodyPr/>
            <a:lstStyle/>
            <a:p>
              <a:endParaRPr lang="en-US"/>
            </a:p>
          </p:txBody>
        </p:sp>
        <p:sp>
          <p:nvSpPr>
            <p:cNvPr id="129060" name="Freeform 36"/>
            <p:cNvSpPr>
              <a:spLocks/>
            </p:cNvSpPr>
            <p:nvPr/>
          </p:nvSpPr>
          <p:spPr bwMode="auto">
            <a:xfrm>
              <a:off x="5183" y="2062"/>
              <a:ext cx="163" cy="38"/>
            </a:xfrm>
            <a:custGeom>
              <a:avLst/>
              <a:gdLst/>
              <a:ahLst/>
              <a:cxnLst>
                <a:cxn ang="0">
                  <a:pos x="0" y="116"/>
                </a:cxn>
                <a:cxn ang="0">
                  <a:pos x="223" y="98"/>
                </a:cxn>
                <a:cxn ang="0">
                  <a:pos x="490" y="0"/>
                </a:cxn>
                <a:cxn ang="0">
                  <a:pos x="365" y="3"/>
                </a:cxn>
                <a:cxn ang="0">
                  <a:pos x="0" y="116"/>
                </a:cxn>
              </a:cxnLst>
              <a:rect l="0" t="0" r="r" b="b"/>
              <a:pathLst>
                <a:path w="490" h="116">
                  <a:moveTo>
                    <a:pt x="0" y="116"/>
                  </a:moveTo>
                  <a:lnTo>
                    <a:pt x="223" y="98"/>
                  </a:lnTo>
                  <a:lnTo>
                    <a:pt x="490" y="0"/>
                  </a:lnTo>
                  <a:lnTo>
                    <a:pt x="365" y="3"/>
                  </a:lnTo>
                  <a:lnTo>
                    <a:pt x="0" y="116"/>
                  </a:lnTo>
                  <a:close/>
                </a:path>
              </a:pathLst>
            </a:custGeom>
            <a:solidFill>
              <a:srgbClr val="C9D3DD"/>
            </a:solidFill>
            <a:ln w="9525">
              <a:noFill/>
              <a:round/>
              <a:headEnd/>
              <a:tailEnd/>
            </a:ln>
          </p:spPr>
          <p:txBody>
            <a:bodyPr/>
            <a:lstStyle/>
            <a:p>
              <a:endParaRPr lang="en-US"/>
            </a:p>
          </p:txBody>
        </p:sp>
        <p:sp>
          <p:nvSpPr>
            <p:cNvPr id="129061" name="Freeform 37"/>
            <p:cNvSpPr>
              <a:spLocks/>
            </p:cNvSpPr>
            <p:nvPr/>
          </p:nvSpPr>
          <p:spPr bwMode="auto">
            <a:xfrm>
              <a:off x="5175" y="2132"/>
              <a:ext cx="57" cy="96"/>
            </a:xfrm>
            <a:custGeom>
              <a:avLst/>
              <a:gdLst/>
              <a:ahLst/>
              <a:cxnLst>
                <a:cxn ang="0">
                  <a:pos x="25" y="9"/>
                </a:cxn>
                <a:cxn ang="0">
                  <a:pos x="0" y="268"/>
                </a:cxn>
                <a:cxn ang="0">
                  <a:pos x="25" y="289"/>
                </a:cxn>
                <a:cxn ang="0">
                  <a:pos x="164" y="289"/>
                </a:cxn>
                <a:cxn ang="0">
                  <a:pos x="169" y="22"/>
                </a:cxn>
                <a:cxn ang="0">
                  <a:pos x="147" y="0"/>
                </a:cxn>
                <a:cxn ang="0">
                  <a:pos x="25" y="9"/>
                </a:cxn>
              </a:cxnLst>
              <a:rect l="0" t="0" r="r" b="b"/>
              <a:pathLst>
                <a:path w="169" h="289">
                  <a:moveTo>
                    <a:pt x="25" y="9"/>
                  </a:moveTo>
                  <a:lnTo>
                    <a:pt x="0" y="268"/>
                  </a:lnTo>
                  <a:lnTo>
                    <a:pt x="25" y="289"/>
                  </a:lnTo>
                  <a:lnTo>
                    <a:pt x="164" y="289"/>
                  </a:lnTo>
                  <a:lnTo>
                    <a:pt x="169" y="22"/>
                  </a:lnTo>
                  <a:lnTo>
                    <a:pt x="147" y="0"/>
                  </a:lnTo>
                  <a:lnTo>
                    <a:pt x="25" y="9"/>
                  </a:lnTo>
                  <a:close/>
                </a:path>
              </a:pathLst>
            </a:custGeom>
            <a:solidFill>
              <a:srgbClr val="000000"/>
            </a:solidFill>
            <a:ln w="9525">
              <a:noFill/>
              <a:round/>
              <a:headEnd/>
              <a:tailEnd/>
            </a:ln>
          </p:spPr>
          <p:txBody>
            <a:bodyPr/>
            <a:lstStyle/>
            <a:p>
              <a:endParaRPr lang="en-US"/>
            </a:p>
          </p:txBody>
        </p:sp>
        <p:sp>
          <p:nvSpPr>
            <p:cNvPr id="129062" name="Freeform 38"/>
            <p:cNvSpPr>
              <a:spLocks/>
            </p:cNvSpPr>
            <p:nvPr/>
          </p:nvSpPr>
          <p:spPr bwMode="auto">
            <a:xfrm>
              <a:off x="5188" y="2143"/>
              <a:ext cx="32" cy="69"/>
            </a:xfrm>
            <a:custGeom>
              <a:avLst/>
              <a:gdLst/>
              <a:ahLst/>
              <a:cxnLst>
                <a:cxn ang="0">
                  <a:pos x="17" y="0"/>
                </a:cxn>
                <a:cxn ang="0">
                  <a:pos x="0" y="207"/>
                </a:cxn>
                <a:cxn ang="0">
                  <a:pos x="94" y="207"/>
                </a:cxn>
                <a:cxn ang="0">
                  <a:pos x="94" y="0"/>
                </a:cxn>
                <a:cxn ang="0">
                  <a:pos x="17" y="0"/>
                </a:cxn>
              </a:cxnLst>
              <a:rect l="0" t="0" r="r" b="b"/>
              <a:pathLst>
                <a:path w="94" h="207">
                  <a:moveTo>
                    <a:pt x="17" y="0"/>
                  </a:moveTo>
                  <a:lnTo>
                    <a:pt x="0" y="207"/>
                  </a:lnTo>
                  <a:lnTo>
                    <a:pt x="94" y="207"/>
                  </a:lnTo>
                  <a:lnTo>
                    <a:pt x="94" y="0"/>
                  </a:lnTo>
                  <a:lnTo>
                    <a:pt x="17" y="0"/>
                  </a:lnTo>
                  <a:close/>
                </a:path>
              </a:pathLst>
            </a:custGeom>
            <a:solidFill>
              <a:srgbClr val="D80000"/>
            </a:solidFill>
            <a:ln w="9525">
              <a:noFill/>
              <a:round/>
              <a:headEnd/>
              <a:tailEnd/>
            </a:ln>
          </p:spPr>
          <p:txBody>
            <a:bodyPr/>
            <a:lstStyle/>
            <a:p>
              <a:endParaRPr lang="en-US"/>
            </a:p>
          </p:txBody>
        </p:sp>
        <p:sp>
          <p:nvSpPr>
            <p:cNvPr id="129063" name="Freeform 39"/>
            <p:cNvSpPr>
              <a:spLocks/>
            </p:cNvSpPr>
            <p:nvPr/>
          </p:nvSpPr>
          <p:spPr bwMode="auto">
            <a:xfrm>
              <a:off x="5215" y="2353"/>
              <a:ext cx="63" cy="15"/>
            </a:xfrm>
            <a:custGeom>
              <a:avLst/>
              <a:gdLst/>
              <a:ahLst/>
              <a:cxnLst>
                <a:cxn ang="0">
                  <a:pos x="0" y="43"/>
                </a:cxn>
                <a:cxn ang="0">
                  <a:pos x="2" y="42"/>
                </a:cxn>
                <a:cxn ang="0">
                  <a:pos x="4" y="39"/>
                </a:cxn>
                <a:cxn ang="0">
                  <a:pos x="8" y="36"/>
                </a:cxn>
                <a:cxn ang="0">
                  <a:pos x="14" y="30"/>
                </a:cxn>
                <a:cxn ang="0">
                  <a:pos x="22" y="26"/>
                </a:cxn>
                <a:cxn ang="0">
                  <a:pos x="31" y="20"/>
                </a:cxn>
                <a:cxn ang="0">
                  <a:pos x="42" y="14"/>
                </a:cxn>
                <a:cxn ang="0">
                  <a:pos x="54" y="8"/>
                </a:cxn>
                <a:cxn ang="0">
                  <a:pos x="67" y="5"/>
                </a:cxn>
                <a:cxn ang="0">
                  <a:pos x="82" y="2"/>
                </a:cxn>
                <a:cxn ang="0">
                  <a:pos x="97" y="0"/>
                </a:cxn>
                <a:cxn ang="0">
                  <a:pos x="114" y="2"/>
                </a:cxn>
                <a:cxn ang="0">
                  <a:pos x="131" y="4"/>
                </a:cxn>
                <a:cxn ang="0">
                  <a:pos x="150" y="10"/>
                </a:cxn>
                <a:cxn ang="0">
                  <a:pos x="169" y="19"/>
                </a:cxn>
                <a:cxn ang="0">
                  <a:pos x="189" y="30"/>
                </a:cxn>
                <a:cxn ang="0">
                  <a:pos x="0" y="43"/>
                </a:cxn>
              </a:cxnLst>
              <a:rect l="0" t="0" r="r" b="b"/>
              <a:pathLst>
                <a:path w="189" h="43">
                  <a:moveTo>
                    <a:pt x="0" y="43"/>
                  </a:moveTo>
                  <a:lnTo>
                    <a:pt x="2" y="42"/>
                  </a:lnTo>
                  <a:lnTo>
                    <a:pt x="4" y="39"/>
                  </a:lnTo>
                  <a:lnTo>
                    <a:pt x="8" y="36"/>
                  </a:lnTo>
                  <a:lnTo>
                    <a:pt x="14" y="30"/>
                  </a:lnTo>
                  <a:lnTo>
                    <a:pt x="22" y="26"/>
                  </a:lnTo>
                  <a:lnTo>
                    <a:pt x="31" y="20"/>
                  </a:lnTo>
                  <a:lnTo>
                    <a:pt x="42" y="14"/>
                  </a:lnTo>
                  <a:lnTo>
                    <a:pt x="54" y="8"/>
                  </a:lnTo>
                  <a:lnTo>
                    <a:pt x="67" y="5"/>
                  </a:lnTo>
                  <a:lnTo>
                    <a:pt x="82" y="2"/>
                  </a:lnTo>
                  <a:lnTo>
                    <a:pt x="97" y="0"/>
                  </a:lnTo>
                  <a:lnTo>
                    <a:pt x="114" y="2"/>
                  </a:lnTo>
                  <a:lnTo>
                    <a:pt x="131" y="4"/>
                  </a:lnTo>
                  <a:lnTo>
                    <a:pt x="150" y="10"/>
                  </a:lnTo>
                  <a:lnTo>
                    <a:pt x="169" y="19"/>
                  </a:lnTo>
                  <a:lnTo>
                    <a:pt x="189" y="30"/>
                  </a:lnTo>
                  <a:lnTo>
                    <a:pt x="0" y="43"/>
                  </a:lnTo>
                  <a:close/>
                </a:path>
              </a:pathLst>
            </a:custGeom>
            <a:solidFill>
              <a:srgbClr val="000000"/>
            </a:solidFill>
            <a:ln w="9525">
              <a:noFill/>
              <a:round/>
              <a:headEnd/>
              <a:tailEnd/>
            </a:ln>
          </p:spPr>
          <p:txBody>
            <a:bodyPr/>
            <a:lstStyle/>
            <a:p>
              <a:endParaRPr lang="en-US"/>
            </a:p>
          </p:txBody>
        </p:sp>
        <p:sp>
          <p:nvSpPr>
            <p:cNvPr id="129064" name="Freeform 40"/>
            <p:cNvSpPr>
              <a:spLocks/>
            </p:cNvSpPr>
            <p:nvPr/>
          </p:nvSpPr>
          <p:spPr bwMode="auto">
            <a:xfrm>
              <a:off x="5075" y="2363"/>
              <a:ext cx="208" cy="123"/>
            </a:xfrm>
            <a:custGeom>
              <a:avLst/>
              <a:gdLst/>
              <a:ahLst/>
              <a:cxnLst>
                <a:cxn ang="0">
                  <a:pos x="435" y="0"/>
                </a:cxn>
                <a:cxn ang="0">
                  <a:pos x="0" y="221"/>
                </a:cxn>
                <a:cxn ang="0">
                  <a:pos x="21" y="337"/>
                </a:cxn>
                <a:cxn ang="0">
                  <a:pos x="22" y="338"/>
                </a:cxn>
                <a:cxn ang="0">
                  <a:pos x="28" y="341"/>
                </a:cxn>
                <a:cxn ang="0">
                  <a:pos x="35" y="346"/>
                </a:cxn>
                <a:cxn ang="0">
                  <a:pos x="44" y="351"/>
                </a:cxn>
                <a:cxn ang="0">
                  <a:pos x="50" y="355"/>
                </a:cxn>
                <a:cxn ang="0">
                  <a:pos x="55" y="357"/>
                </a:cxn>
                <a:cxn ang="0">
                  <a:pos x="61" y="361"/>
                </a:cxn>
                <a:cxn ang="0">
                  <a:pos x="67" y="363"/>
                </a:cxn>
                <a:cxn ang="0">
                  <a:pos x="73" y="364"/>
                </a:cxn>
                <a:cxn ang="0">
                  <a:pos x="80" y="366"/>
                </a:cxn>
                <a:cxn ang="0">
                  <a:pos x="85" y="368"/>
                </a:cxn>
                <a:cxn ang="0">
                  <a:pos x="92" y="368"/>
                </a:cxn>
                <a:cxn ang="0">
                  <a:pos x="100" y="368"/>
                </a:cxn>
                <a:cxn ang="0">
                  <a:pos x="107" y="366"/>
                </a:cxn>
                <a:cxn ang="0">
                  <a:pos x="114" y="363"/>
                </a:cxn>
                <a:cxn ang="0">
                  <a:pos x="121" y="360"/>
                </a:cxn>
                <a:cxn ang="0">
                  <a:pos x="128" y="353"/>
                </a:cxn>
                <a:cxn ang="0">
                  <a:pos x="133" y="346"/>
                </a:cxn>
                <a:cxn ang="0">
                  <a:pos x="138" y="335"/>
                </a:cxn>
                <a:cxn ang="0">
                  <a:pos x="143" y="324"/>
                </a:cxn>
                <a:cxn ang="0">
                  <a:pos x="145" y="323"/>
                </a:cxn>
                <a:cxn ang="0">
                  <a:pos x="149" y="318"/>
                </a:cxn>
                <a:cxn ang="0">
                  <a:pos x="156" y="315"/>
                </a:cxn>
                <a:cxn ang="0">
                  <a:pos x="166" y="311"/>
                </a:cxn>
                <a:cxn ang="0">
                  <a:pos x="177" y="311"/>
                </a:cxn>
                <a:cxn ang="0">
                  <a:pos x="188" y="315"/>
                </a:cxn>
                <a:cxn ang="0">
                  <a:pos x="200" y="324"/>
                </a:cxn>
                <a:cxn ang="0">
                  <a:pos x="211" y="341"/>
                </a:cxn>
                <a:cxn ang="0">
                  <a:pos x="213" y="342"/>
                </a:cxn>
                <a:cxn ang="0">
                  <a:pos x="214" y="343"/>
                </a:cxn>
                <a:cxn ang="0">
                  <a:pos x="217" y="347"/>
                </a:cxn>
                <a:cxn ang="0">
                  <a:pos x="222" y="350"/>
                </a:cxn>
                <a:cxn ang="0">
                  <a:pos x="227" y="355"/>
                </a:cxn>
                <a:cxn ang="0">
                  <a:pos x="233" y="358"/>
                </a:cxn>
                <a:cxn ang="0">
                  <a:pos x="240" y="362"/>
                </a:cxn>
                <a:cxn ang="0">
                  <a:pos x="248" y="365"/>
                </a:cxn>
                <a:cxn ang="0">
                  <a:pos x="254" y="368"/>
                </a:cxn>
                <a:cxn ang="0">
                  <a:pos x="261" y="368"/>
                </a:cxn>
                <a:cxn ang="0">
                  <a:pos x="266" y="369"/>
                </a:cxn>
                <a:cxn ang="0">
                  <a:pos x="273" y="368"/>
                </a:cxn>
                <a:cxn ang="0">
                  <a:pos x="280" y="365"/>
                </a:cxn>
                <a:cxn ang="0">
                  <a:pos x="287" y="363"/>
                </a:cxn>
                <a:cxn ang="0">
                  <a:pos x="293" y="358"/>
                </a:cxn>
                <a:cxn ang="0">
                  <a:pos x="300" y="353"/>
                </a:cxn>
                <a:cxn ang="0">
                  <a:pos x="303" y="348"/>
                </a:cxn>
                <a:cxn ang="0">
                  <a:pos x="308" y="342"/>
                </a:cxn>
                <a:cxn ang="0">
                  <a:pos x="311" y="335"/>
                </a:cxn>
                <a:cxn ang="0">
                  <a:pos x="315" y="329"/>
                </a:cxn>
                <a:cxn ang="0">
                  <a:pos x="327" y="233"/>
                </a:cxn>
                <a:cxn ang="0">
                  <a:pos x="625" y="0"/>
                </a:cxn>
                <a:cxn ang="0">
                  <a:pos x="435" y="0"/>
                </a:cxn>
              </a:cxnLst>
              <a:rect l="0" t="0" r="r" b="b"/>
              <a:pathLst>
                <a:path w="625" h="369">
                  <a:moveTo>
                    <a:pt x="435" y="0"/>
                  </a:moveTo>
                  <a:lnTo>
                    <a:pt x="0" y="221"/>
                  </a:lnTo>
                  <a:lnTo>
                    <a:pt x="21" y="337"/>
                  </a:lnTo>
                  <a:lnTo>
                    <a:pt x="22" y="338"/>
                  </a:lnTo>
                  <a:lnTo>
                    <a:pt x="28" y="341"/>
                  </a:lnTo>
                  <a:lnTo>
                    <a:pt x="35" y="346"/>
                  </a:lnTo>
                  <a:lnTo>
                    <a:pt x="44" y="351"/>
                  </a:lnTo>
                  <a:lnTo>
                    <a:pt x="50" y="355"/>
                  </a:lnTo>
                  <a:lnTo>
                    <a:pt x="55" y="357"/>
                  </a:lnTo>
                  <a:lnTo>
                    <a:pt x="61" y="361"/>
                  </a:lnTo>
                  <a:lnTo>
                    <a:pt x="67" y="363"/>
                  </a:lnTo>
                  <a:lnTo>
                    <a:pt x="73" y="364"/>
                  </a:lnTo>
                  <a:lnTo>
                    <a:pt x="80" y="366"/>
                  </a:lnTo>
                  <a:lnTo>
                    <a:pt x="85" y="368"/>
                  </a:lnTo>
                  <a:lnTo>
                    <a:pt x="92" y="368"/>
                  </a:lnTo>
                  <a:lnTo>
                    <a:pt x="100" y="368"/>
                  </a:lnTo>
                  <a:lnTo>
                    <a:pt x="107" y="366"/>
                  </a:lnTo>
                  <a:lnTo>
                    <a:pt x="114" y="363"/>
                  </a:lnTo>
                  <a:lnTo>
                    <a:pt x="121" y="360"/>
                  </a:lnTo>
                  <a:lnTo>
                    <a:pt x="128" y="353"/>
                  </a:lnTo>
                  <a:lnTo>
                    <a:pt x="133" y="346"/>
                  </a:lnTo>
                  <a:lnTo>
                    <a:pt x="138" y="335"/>
                  </a:lnTo>
                  <a:lnTo>
                    <a:pt x="143" y="324"/>
                  </a:lnTo>
                  <a:lnTo>
                    <a:pt x="145" y="323"/>
                  </a:lnTo>
                  <a:lnTo>
                    <a:pt x="149" y="318"/>
                  </a:lnTo>
                  <a:lnTo>
                    <a:pt x="156" y="315"/>
                  </a:lnTo>
                  <a:lnTo>
                    <a:pt x="166" y="311"/>
                  </a:lnTo>
                  <a:lnTo>
                    <a:pt x="177" y="311"/>
                  </a:lnTo>
                  <a:lnTo>
                    <a:pt x="188" y="315"/>
                  </a:lnTo>
                  <a:lnTo>
                    <a:pt x="200" y="324"/>
                  </a:lnTo>
                  <a:lnTo>
                    <a:pt x="211" y="341"/>
                  </a:lnTo>
                  <a:lnTo>
                    <a:pt x="213" y="342"/>
                  </a:lnTo>
                  <a:lnTo>
                    <a:pt x="214" y="343"/>
                  </a:lnTo>
                  <a:lnTo>
                    <a:pt x="217" y="347"/>
                  </a:lnTo>
                  <a:lnTo>
                    <a:pt x="222" y="350"/>
                  </a:lnTo>
                  <a:lnTo>
                    <a:pt x="227" y="355"/>
                  </a:lnTo>
                  <a:lnTo>
                    <a:pt x="233" y="358"/>
                  </a:lnTo>
                  <a:lnTo>
                    <a:pt x="240" y="362"/>
                  </a:lnTo>
                  <a:lnTo>
                    <a:pt x="248" y="365"/>
                  </a:lnTo>
                  <a:lnTo>
                    <a:pt x="254" y="368"/>
                  </a:lnTo>
                  <a:lnTo>
                    <a:pt x="261" y="368"/>
                  </a:lnTo>
                  <a:lnTo>
                    <a:pt x="266" y="369"/>
                  </a:lnTo>
                  <a:lnTo>
                    <a:pt x="273" y="368"/>
                  </a:lnTo>
                  <a:lnTo>
                    <a:pt x="280" y="365"/>
                  </a:lnTo>
                  <a:lnTo>
                    <a:pt x="287" y="363"/>
                  </a:lnTo>
                  <a:lnTo>
                    <a:pt x="293" y="358"/>
                  </a:lnTo>
                  <a:lnTo>
                    <a:pt x="300" y="353"/>
                  </a:lnTo>
                  <a:lnTo>
                    <a:pt x="303" y="348"/>
                  </a:lnTo>
                  <a:lnTo>
                    <a:pt x="308" y="342"/>
                  </a:lnTo>
                  <a:lnTo>
                    <a:pt x="311" y="335"/>
                  </a:lnTo>
                  <a:lnTo>
                    <a:pt x="315" y="329"/>
                  </a:lnTo>
                  <a:lnTo>
                    <a:pt x="327" y="233"/>
                  </a:lnTo>
                  <a:lnTo>
                    <a:pt x="625" y="0"/>
                  </a:lnTo>
                  <a:lnTo>
                    <a:pt x="435" y="0"/>
                  </a:lnTo>
                  <a:close/>
                </a:path>
              </a:pathLst>
            </a:custGeom>
            <a:solidFill>
              <a:srgbClr val="000000"/>
            </a:solidFill>
            <a:ln w="9525">
              <a:noFill/>
              <a:round/>
              <a:headEnd/>
              <a:tailEnd/>
            </a:ln>
          </p:spPr>
          <p:txBody>
            <a:bodyPr/>
            <a:lstStyle/>
            <a:p>
              <a:endParaRPr lang="en-US"/>
            </a:p>
          </p:txBody>
        </p:sp>
        <p:sp>
          <p:nvSpPr>
            <p:cNvPr id="129065" name="Freeform 41"/>
            <p:cNvSpPr>
              <a:spLocks/>
            </p:cNvSpPr>
            <p:nvPr/>
          </p:nvSpPr>
          <p:spPr bwMode="auto">
            <a:xfrm>
              <a:off x="5106" y="2369"/>
              <a:ext cx="157" cy="63"/>
            </a:xfrm>
            <a:custGeom>
              <a:avLst/>
              <a:gdLst/>
              <a:ahLst/>
              <a:cxnLst>
                <a:cxn ang="0">
                  <a:pos x="0" y="189"/>
                </a:cxn>
                <a:cxn ang="0">
                  <a:pos x="191" y="189"/>
                </a:cxn>
                <a:cxn ang="0">
                  <a:pos x="471" y="0"/>
                </a:cxn>
                <a:cxn ang="0">
                  <a:pos x="358" y="8"/>
                </a:cxn>
                <a:cxn ang="0">
                  <a:pos x="0" y="189"/>
                </a:cxn>
              </a:cxnLst>
              <a:rect l="0" t="0" r="r" b="b"/>
              <a:pathLst>
                <a:path w="471" h="189">
                  <a:moveTo>
                    <a:pt x="0" y="189"/>
                  </a:moveTo>
                  <a:lnTo>
                    <a:pt x="191" y="189"/>
                  </a:lnTo>
                  <a:lnTo>
                    <a:pt x="471" y="0"/>
                  </a:lnTo>
                  <a:lnTo>
                    <a:pt x="358" y="8"/>
                  </a:lnTo>
                  <a:lnTo>
                    <a:pt x="0" y="189"/>
                  </a:lnTo>
                  <a:close/>
                </a:path>
              </a:pathLst>
            </a:custGeom>
            <a:solidFill>
              <a:srgbClr val="FFFF56"/>
            </a:solidFill>
            <a:ln w="9525">
              <a:noFill/>
              <a:round/>
              <a:headEnd/>
              <a:tailEnd/>
            </a:ln>
          </p:spPr>
          <p:txBody>
            <a:bodyPr/>
            <a:lstStyle/>
            <a:p>
              <a:endParaRPr lang="en-US"/>
            </a:p>
          </p:txBody>
        </p:sp>
        <p:sp>
          <p:nvSpPr>
            <p:cNvPr id="129066" name="Freeform 42"/>
            <p:cNvSpPr>
              <a:spLocks/>
            </p:cNvSpPr>
            <p:nvPr/>
          </p:nvSpPr>
          <p:spPr bwMode="auto">
            <a:xfrm>
              <a:off x="5089" y="2444"/>
              <a:ext cx="83" cy="26"/>
            </a:xfrm>
            <a:custGeom>
              <a:avLst/>
              <a:gdLst/>
              <a:ahLst/>
              <a:cxnLst>
                <a:cxn ang="0">
                  <a:pos x="0" y="4"/>
                </a:cxn>
                <a:cxn ang="0">
                  <a:pos x="12" y="60"/>
                </a:cxn>
                <a:cxn ang="0">
                  <a:pos x="14" y="62"/>
                </a:cxn>
                <a:cxn ang="0">
                  <a:pos x="18" y="67"/>
                </a:cxn>
                <a:cxn ang="0">
                  <a:pos x="24" y="73"/>
                </a:cxn>
                <a:cxn ang="0">
                  <a:pos x="31" y="77"/>
                </a:cxn>
                <a:cxn ang="0">
                  <a:pos x="40" y="79"/>
                </a:cxn>
                <a:cxn ang="0">
                  <a:pos x="49" y="75"/>
                </a:cxn>
                <a:cxn ang="0">
                  <a:pos x="59" y="64"/>
                </a:cxn>
                <a:cxn ang="0">
                  <a:pos x="69" y="43"/>
                </a:cxn>
                <a:cxn ang="0">
                  <a:pos x="72" y="42"/>
                </a:cxn>
                <a:cxn ang="0">
                  <a:pos x="80" y="37"/>
                </a:cxn>
                <a:cxn ang="0">
                  <a:pos x="94" y="33"/>
                </a:cxn>
                <a:cxn ang="0">
                  <a:pos x="110" y="28"/>
                </a:cxn>
                <a:cxn ang="0">
                  <a:pos x="129" y="27"/>
                </a:cxn>
                <a:cxn ang="0">
                  <a:pos x="149" y="30"/>
                </a:cxn>
                <a:cxn ang="0">
                  <a:pos x="171" y="39"/>
                </a:cxn>
                <a:cxn ang="0">
                  <a:pos x="190" y="56"/>
                </a:cxn>
                <a:cxn ang="0">
                  <a:pos x="191" y="57"/>
                </a:cxn>
                <a:cxn ang="0">
                  <a:pos x="196" y="61"/>
                </a:cxn>
                <a:cxn ang="0">
                  <a:pos x="203" y="66"/>
                </a:cxn>
                <a:cxn ang="0">
                  <a:pos x="211" y="70"/>
                </a:cxn>
                <a:cxn ang="0">
                  <a:pos x="220" y="73"/>
                </a:cxn>
                <a:cxn ang="0">
                  <a:pos x="228" y="72"/>
                </a:cxn>
                <a:cxn ang="0">
                  <a:pos x="236" y="67"/>
                </a:cxn>
                <a:cxn ang="0">
                  <a:pos x="242" y="56"/>
                </a:cxn>
                <a:cxn ang="0">
                  <a:pos x="250" y="0"/>
                </a:cxn>
                <a:cxn ang="0">
                  <a:pos x="0" y="4"/>
                </a:cxn>
              </a:cxnLst>
              <a:rect l="0" t="0" r="r" b="b"/>
              <a:pathLst>
                <a:path w="250" h="79">
                  <a:moveTo>
                    <a:pt x="0" y="4"/>
                  </a:moveTo>
                  <a:lnTo>
                    <a:pt x="12" y="60"/>
                  </a:lnTo>
                  <a:lnTo>
                    <a:pt x="14" y="62"/>
                  </a:lnTo>
                  <a:lnTo>
                    <a:pt x="18" y="67"/>
                  </a:lnTo>
                  <a:lnTo>
                    <a:pt x="24" y="73"/>
                  </a:lnTo>
                  <a:lnTo>
                    <a:pt x="31" y="77"/>
                  </a:lnTo>
                  <a:lnTo>
                    <a:pt x="40" y="79"/>
                  </a:lnTo>
                  <a:lnTo>
                    <a:pt x="49" y="75"/>
                  </a:lnTo>
                  <a:lnTo>
                    <a:pt x="59" y="64"/>
                  </a:lnTo>
                  <a:lnTo>
                    <a:pt x="69" y="43"/>
                  </a:lnTo>
                  <a:lnTo>
                    <a:pt x="72" y="42"/>
                  </a:lnTo>
                  <a:lnTo>
                    <a:pt x="80" y="37"/>
                  </a:lnTo>
                  <a:lnTo>
                    <a:pt x="94" y="33"/>
                  </a:lnTo>
                  <a:lnTo>
                    <a:pt x="110" y="28"/>
                  </a:lnTo>
                  <a:lnTo>
                    <a:pt x="129" y="27"/>
                  </a:lnTo>
                  <a:lnTo>
                    <a:pt x="149" y="30"/>
                  </a:lnTo>
                  <a:lnTo>
                    <a:pt x="171" y="39"/>
                  </a:lnTo>
                  <a:lnTo>
                    <a:pt x="190" y="56"/>
                  </a:lnTo>
                  <a:lnTo>
                    <a:pt x="191" y="57"/>
                  </a:lnTo>
                  <a:lnTo>
                    <a:pt x="196" y="61"/>
                  </a:lnTo>
                  <a:lnTo>
                    <a:pt x="203" y="66"/>
                  </a:lnTo>
                  <a:lnTo>
                    <a:pt x="211" y="70"/>
                  </a:lnTo>
                  <a:lnTo>
                    <a:pt x="220" y="73"/>
                  </a:lnTo>
                  <a:lnTo>
                    <a:pt x="228" y="72"/>
                  </a:lnTo>
                  <a:lnTo>
                    <a:pt x="236" y="67"/>
                  </a:lnTo>
                  <a:lnTo>
                    <a:pt x="242" y="56"/>
                  </a:lnTo>
                  <a:lnTo>
                    <a:pt x="250" y="0"/>
                  </a:lnTo>
                  <a:lnTo>
                    <a:pt x="0" y="4"/>
                  </a:lnTo>
                  <a:close/>
                </a:path>
              </a:pathLst>
            </a:custGeom>
            <a:solidFill>
              <a:srgbClr val="A3B5C6"/>
            </a:solidFill>
            <a:ln w="9525">
              <a:noFill/>
              <a:round/>
              <a:headEnd/>
              <a:tailEnd/>
            </a:ln>
          </p:spPr>
          <p:txBody>
            <a:bodyPr/>
            <a:lstStyle/>
            <a:p>
              <a:endParaRPr lang="en-US"/>
            </a:p>
          </p:txBody>
        </p:sp>
        <p:sp>
          <p:nvSpPr>
            <p:cNvPr id="129067" name="Freeform 43"/>
            <p:cNvSpPr>
              <a:spLocks/>
            </p:cNvSpPr>
            <p:nvPr/>
          </p:nvSpPr>
          <p:spPr bwMode="auto">
            <a:xfrm>
              <a:off x="5306" y="2123"/>
              <a:ext cx="95" cy="184"/>
            </a:xfrm>
            <a:custGeom>
              <a:avLst/>
              <a:gdLst/>
              <a:ahLst/>
              <a:cxnLst>
                <a:cxn ang="0">
                  <a:pos x="285" y="267"/>
                </a:cxn>
                <a:cxn ang="0">
                  <a:pos x="285" y="323"/>
                </a:cxn>
                <a:cxn ang="0">
                  <a:pos x="280" y="375"/>
                </a:cxn>
                <a:cxn ang="0">
                  <a:pos x="270" y="423"/>
                </a:cxn>
                <a:cxn ang="0">
                  <a:pos x="255" y="464"/>
                </a:cxn>
                <a:cxn ang="0">
                  <a:pos x="235" y="500"/>
                </a:cxn>
                <a:cxn ang="0">
                  <a:pos x="212" y="526"/>
                </a:cxn>
                <a:cxn ang="0">
                  <a:pos x="187" y="545"/>
                </a:cxn>
                <a:cxn ang="0">
                  <a:pos x="158" y="552"/>
                </a:cxn>
                <a:cxn ang="0">
                  <a:pos x="130" y="548"/>
                </a:cxn>
                <a:cxn ang="0">
                  <a:pos x="102" y="533"/>
                </a:cxn>
                <a:cxn ang="0">
                  <a:pos x="77" y="509"/>
                </a:cxn>
                <a:cxn ang="0">
                  <a:pos x="54" y="477"/>
                </a:cxn>
                <a:cxn ang="0">
                  <a:pos x="33" y="437"/>
                </a:cxn>
                <a:cxn ang="0">
                  <a:pos x="17" y="391"/>
                </a:cxn>
                <a:cxn ang="0">
                  <a:pos x="6" y="339"/>
                </a:cxn>
                <a:cxn ang="0">
                  <a:pos x="0" y="284"/>
                </a:cxn>
                <a:cxn ang="0">
                  <a:pos x="0" y="228"/>
                </a:cxn>
                <a:cxn ang="0">
                  <a:pos x="5" y="176"/>
                </a:cxn>
                <a:cxn ang="0">
                  <a:pos x="15" y="128"/>
                </a:cxn>
                <a:cxn ang="0">
                  <a:pos x="31" y="87"/>
                </a:cxn>
                <a:cxn ang="0">
                  <a:pos x="49" y="51"/>
                </a:cxn>
                <a:cxn ang="0">
                  <a:pos x="72" y="25"/>
                </a:cxn>
                <a:cxn ang="0">
                  <a:pos x="98" y="6"/>
                </a:cxn>
                <a:cxn ang="0">
                  <a:pos x="126" y="0"/>
                </a:cxn>
                <a:cxn ang="0">
                  <a:pos x="155" y="3"/>
                </a:cxn>
                <a:cxn ang="0">
                  <a:pos x="182" y="18"/>
                </a:cxn>
                <a:cxn ang="0">
                  <a:pos x="208" y="42"/>
                </a:cxn>
                <a:cxn ang="0">
                  <a:pos x="232" y="74"/>
                </a:cxn>
                <a:cxn ang="0">
                  <a:pos x="251" y="114"/>
                </a:cxn>
                <a:cxn ang="0">
                  <a:pos x="267" y="160"/>
                </a:cxn>
                <a:cxn ang="0">
                  <a:pos x="279" y="212"/>
                </a:cxn>
                <a:cxn ang="0">
                  <a:pos x="285" y="267"/>
                </a:cxn>
              </a:cxnLst>
              <a:rect l="0" t="0" r="r" b="b"/>
              <a:pathLst>
                <a:path w="285" h="552">
                  <a:moveTo>
                    <a:pt x="285" y="267"/>
                  </a:moveTo>
                  <a:lnTo>
                    <a:pt x="285" y="323"/>
                  </a:lnTo>
                  <a:lnTo>
                    <a:pt x="280" y="375"/>
                  </a:lnTo>
                  <a:lnTo>
                    <a:pt x="270" y="423"/>
                  </a:lnTo>
                  <a:lnTo>
                    <a:pt x="255" y="464"/>
                  </a:lnTo>
                  <a:lnTo>
                    <a:pt x="235" y="500"/>
                  </a:lnTo>
                  <a:lnTo>
                    <a:pt x="212" y="526"/>
                  </a:lnTo>
                  <a:lnTo>
                    <a:pt x="187" y="545"/>
                  </a:lnTo>
                  <a:lnTo>
                    <a:pt x="158" y="552"/>
                  </a:lnTo>
                  <a:lnTo>
                    <a:pt x="130" y="548"/>
                  </a:lnTo>
                  <a:lnTo>
                    <a:pt x="102" y="533"/>
                  </a:lnTo>
                  <a:lnTo>
                    <a:pt x="77" y="509"/>
                  </a:lnTo>
                  <a:lnTo>
                    <a:pt x="54" y="477"/>
                  </a:lnTo>
                  <a:lnTo>
                    <a:pt x="33" y="437"/>
                  </a:lnTo>
                  <a:lnTo>
                    <a:pt x="17" y="391"/>
                  </a:lnTo>
                  <a:lnTo>
                    <a:pt x="6" y="339"/>
                  </a:lnTo>
                  <a:lnTo>
                    <a:pt x="0" y="284"/>
                  </a:lnTo>
                  <a:lnTo>
                    <a:pt x="0" y="228"/>
                  </a:lnTo>
                  <a:lnTo>
                    <a:pt x="5" y="176"/>
                  </a:lnTo>
                  <a:lnTo>
                    <a:pt x="15" y="128"/>
                  </a:lnTo>
                  <a:lnTo>
                    <a:pt x="31" y="87"/>
                  </a:lnTo>
                  <a:lnTo>
                    <a:pt x="49" y="51"/>
                  </a:lnTo>
                  <a:lnTo>
                    <a:pt x="72" y="25"/>
                  </a:lnTo>
                  <a:lnTo>
                    <a:pt x="98" y="6"/>
                  </a:lnTo>
                  <a:lnTo>
                    <a:pt x="126" y="0"/>
                  </a:lnTo>
                  <a:lnTo>
                    <a:pt x="155" y="3"/>
                  </a:lnTo>
                  <a:lnTo>
                    <a:pt x="182" y="18"/>
                  </a:lnTo>
                  <a:lnTo>
                    <a:pt x="208" y="42"/>
                  </a:lnTo>
                  <a:lnTo>
                    <a:pt x="232" y="74"/>
                  </a:lnTo>
                  <a:lnTo>
                    <a:pt x="251" y="114"/>
                  </a:lnTo>
                  <a:lnTo>
                    <a:pt x="267" y="160"/>
                  </a:lnTo>
                  <a:lnTo>
                    <a:pt x="279" y="212"/>
                  </a:lnTo>
                  <a:lnTo>
                    <a:pt x="285" y="267"/>
                  </a:lnTo>
                  <a:close/>
                </a:path>
              </a:pathLst>
            </a:custGeom>
            <a:solidFill>
              <a:srgbClr val="000000"/>
            </a:solidFill>
            <a:ln w="9525">
              <a:noFill/>
              <a:round/>
              <a:headEnd/>
              <a:tailEnd/>
            </a:ln>
          </p:spPr>
          <p:txBody>
            <a:bodyPr/>
            <a:lstStyle/>
            <a:p>
              <a:endParaRPr lang="en-US"/>
            </a:p>
          </p:txBody>
        </p:sp>
        <p:sp>
          <p:nvSpPr>
            <p:cNvPr id="129068" name="Freeform 44"/>
            <p:cNvSpPr>
              <a:spLocks/>
            </p:cNvSpPr>
            <p:nvPr/>
          </p:nvSpPr>
          <p:spPr bwMode="auto">
            <a:xfrm>
              <a:off x="5314" y="2140"/>
              <a:ext cx="78" cy="150"/>
            </a:xfrm>
            <a:custGeom>
              <a:avLst/>
              <a:gdLst/>
              <a:ahLst/>
              <a:cxnLst>
                <a:cxn ang="0">
                  <a:pos x="232" y="219"/>
                </a:cxn>
                <a:cxn ang="0">
                  <a:pos x="232" y="265"/>
                </a:cxn>
                <a:cxn ang="0">
                  <a:pos x="229" y="308"/>
                </a:cxn>
                <a:cxn ang="0">
                  <a:pos x="221" y="347"/>
                </a:cxn>
                <a:cxn ang="0">
                  <a:pos x="208" y="380"/>
                </a:cxn>
                <a:cxn ang="0">
                  <a:pos x="193" y="409"/>
                </a:cxn>
                <a:cxn ang="0">
                  <a:pos x="175" y="430"/>
                </a:cxn>
                <a:cxn ang="0">
                  <a:pos x="153" y="445"/>
                </a:cxn>
                <a:cxn ang="0">
                  <a:pos x="130" y="451"/>
                </a:cxn>
                <a:cxn ang="0">
                  <a:pos x="106" y="448"/>
                </a:cxn>
                <a:cxn ang="0">
                  <a:pos x="84" y="436"/>
                </a:cxn>
                <a:cxn ang="0">
                  <a:pos x="62" y="417"/>
                </a:cxn>
                <a:cxn ang="0">
                  <a:pos x="44" y="390"/>
                </a:cxn>
                <a:cxn ang="0">
                  <a:pos x="28" y="358"/>
                </a:cxn>
                <a:cxn ang="0">
                  <a:pos x="15" y="320"/>
                </a:cxn>
                <a:cxn ang="0">
                  <a:pos x="6" y="278"/>
                </a:cxn>
                <a:cxn ang="0">
                  <a:pos x="0" y="233"/>
                </a:cxn>
                <a:cxn ang="0">
                  <a:pos x="0" y="187"/>
                </a:cxn>
                <a:cxn ang="0">
                  <a:pos x="5" y="145"/>
                </a:cxn>
                <a:cxn ang="0">
                  <a:pos x="13" y="106"/>
                </a:cxn>
                <a:cxn ang="0">
                  <a:pos x="26" y="71"/>
                </a:cxn>
                <a:cxn ang="0">
                  <a:pos x="41" y="43"/>
                </a:cxn>
                <a:cxn ang="0">
                  <a:pos x="59" y="21"/>
                </a:cxn>
                <a:cxn ang="0">
                  <a:pos x="81" y="6"/>
                </a:cxn>
                <a:cxn ang="0">
                  <a:pos x="104" y="0"/>
                </a:cxn>
                <a:cxn ang="0">
                  <a:pos x="127" y="3"/>
                </a:cxn>
                <a:cxn ang="0">
                  <a:pos x="150" y="15"/>
                </a:cxn>
                <a:cxn ang="0">
                  <a:pos x="170" y="34"/>
                </a:cxn>
                <a:cxn ang="0">
                  <a:pos x="189" y="61"/>
                </a:cxn>
                <a:cxn ang="0">
                  <a:pos x="205" y="94"/>
                </a:cxn>
                <a:cxn ang="0">
                  <a:pos x="218" y="132"/>
                </a:cxn>
                <a:cxn ang="0">
                  <a:pos x="228" y="173"/>
                </a:cxn>
                <a:cxn ang="0">
                  <a:pos x="232" y="219"/>
                </a:cxn>
              </a:cxnLst>
              <a:rect l="0" t="0" r="r" b="b"/>
              <a:pathLst>
                <a:path w="232" h="451">
                  <a:moveTo>
                    <a:pt x="232" y="219"/>
                  </a:moveTo>
                  <a:lnTo>
                    <a:pt x="232" y="265"/>
                  </a:lnTo>
                  <a:lnTo>
                    <a:pt x="229" y="308"/>
                  </a:lnTo>
                  <a:lnTo>
                    <a:pt x="221" y="347"/>
                  </a:lnTo>
                  <a:lnTo>
                    <a:pt x="208" y="380"/>
                  </a:lnTo>
                  <a:lnTo>
                    <a:pt x="193" y="409"/>
                  </a:lnTo>
                  <a:lnTo>
                    <a:pt x="175" y="430"/>
                  </a:lnTo>
                  <a:lnTo>
                    <a:pt x="153" y="445"/>
                  </a:lnTo>
                  <a:lnTo>
                    <a:pt x="130" y="451"/>
                  </a:lnTo>
                  <a:lnTo>
                    <a:pt x="106" y="448"/>
                  </a:lnTo>
                  <a:lnTo>
                    <a:pt x="84" y="436"/>
                  </a:lnTo>
                  <a:lnTo>
                    <a:pt x="62" y="417"/>
                  </a:lnTo>
                  <a:lnTo>
                    <a:pt x="44" y="390"/>
                  </a:lnTo>
                  <a:lnTo>
                    <a:pt x="28" y="358"/>
                  </a:lnTo>
                  <a:lnTo>
                    <a:pt x="15" y="320"/>
                  </a:lnTo>
                  <a:lnTo>
                    <a:pt x="6" y="278"/>
                  </a:lnTo>
                  <a:lnTo>
                    <a:pt x="0" y="233"/>
                  </a:lnTo>
                  <a:lnTo>
                    <a:pt x="0" y="187"/>
                  </a:lnTo>
                  <a:lnTo>
                    <a:pt x="5" y="145"/>
                  </a:lnTo>
                  <a:lnTo>
                    <a:pt x="13" y="106"/>
                  </a:lnTo>
                  <a:lnTo>
                    <a:pt x="26" y="71"/>
                  </a:lnTo>
                  <a:lnTo>
                    <a:pt x="41" y="43"/>
                  </a:lnTo>
                  <a:lnTo>
                    <a:pt x="59" y="21"/>
                  </a:lnTo>
                  <a:lnTo>
                    <a:pt x="81" y="6"/>
                  </a:lnTo>
                  <a:lnTo>
                    <a:pt x="104" y="0"/>
                  </a:lnTo>
                  <a:lnTo>
                    <a:pt x="127" y="3"/>
                  </a:lnTo>
                  <a:lnTo>
                    <a:pt x="150" y="15"/>
                  </a:lnTo>
                  <a:lnTo>
                    <a:pt x="170" y="34"/>
                  </a:lnTo>
                  <a:lnTo>
                    <a:pt x="189" y="61"/>
                  </a:lnTo>
                  <a:lnTo>
                    <a:pt x="205" y="94"/>
                  </a:lnTo>
                  <a:lnTo>
                    <a:pt x="218" y="132"/>
                  </a:lnTo>
                  <a:lnTo>
                    <a:pt x="228" y="173"/>
                  </a:lnTo>
                  <a:lnTo>
                    <a:pt x="232" y="219"/>
                  </a:lnTo>
                  <a:close/>
                </a:path>
              </a:pathLst>
            </a:custGeom>
            <a:solidFill>
              <a:srgbClr val="EAD3EA"/>
            </a:solidFill>
            <a:ln w="9525">
              <a:noFill/>
              <a:round/>
              <a:headEnd/>
              <a:tailEnd/>
            </a:ln>
          </p:spPr>
          <p:txBody>
            <a:bodyPr/>
            <a:lstStyle/>
            <a:p>
              <a:endParaRPr lang="en-US"/>
            </a:p>
          </p:txBody>
        </p:sp>
        <p:sp>
          <p:nvSpPr>
            <p:cNvPr id="129069" name="Freeform 45"/>
            <p:cNvSpPr>
              <a:spLocks/>
            </p:cNvSpPr>
            <p:nvPr/>
          </p:nvSpPr>
          <p:spPr bwMode="auto">
            <a:xfrm>
              <a:off x="5199" y="1939"/>
              <a:ext cx="164" cy="162"/>
            </a:xfrm>
            <a:custGeom>
              <a:avLst/>
              <a:gdLst/>
              <a:ahLst/>
              <a:cxnLst>
                <a:cxn ang="0">
                  <a:pos x="110" y="64"/>
                </a:cxn>
                <a:cxn ang="0">
                  <a:pos x="93" y="9"/>
                </a:cxn>
                <a:cxn ang="0">
                  <a:pos x="87" y="21"/>
                </a:cxn>
                <a:cxn ang="0">
                  <a:pos x="80" y="136"/>
                </a:cxn>
                <a:cxn ang="0">
                  <a:pos x="84" y="221"/>
                </a:cxn>
                <a:cxn ang="0">
                  <a:pos x="80" y="261"/>
                </a:cxn>
                <a:cxn ang="0">
                  <a:pos x="61" y="282"/>
                </a:cxn>
                <a:cxn ang="0">
                  <a:pos x="39" y="314"/>
                </a:cxn>
                <a:cxn ang="0">
                  <a:pos x="17" y="353"/>
                </a:cxn>
                <a:cxn ang="0">
                  <a:pos x="2" y="381"/>
                </a:cxn>
                <a:cxn ang="0">
                  <a:pos x="2" y="405"/>
                </a:cxn>
                <a:cxn ang="0">
                  <a:pos x="18" y="420"/>
                </a:cxn>
                <a:cxn ang="0">
                  <a:pos x="61" y="452"/>
                </a:cxn>
                <a:cxn ang="0">
                  <a:pos x="118" y="479"/>
                </a:cxn>
                <a:cxn ang="0">
                  <a:pos x="178" y="484"/>
                </a:cxn>
                <a:cxn ang="0">
                  <a:pos x="234" y="467"/>
                </a:cxn>
                <a:cxn ang="0">
                  <a:pos x="284" y="440"/>
                </a:cxn>
                <a:cxn ang="0">
                  <a:pos x="327" y="400"/>
                </a:cxn>
                <a:cxn ang="0">
                  <a:pos x="356" y="344"/>
                </a:cxn>
                <a:cxn ang="0">
                  <a:pos x="366" y="294"/>
                </a:cxn>
                <a:cxn ang="0">
                  <a:pos x="361" y="270"/>
                </a:cxn>
                <a:cxn ang="0">
                  <a:pos x="356" y="253"/>
                </a:cxn>
                <a:cxn ang="0">
                  <a:pos x="359" y="226"/>
                </a:cxn>
                <a:cxn ang="0">
                  <a:pos x="382" y="191"/>
                </a:cxn>
                <a:cxn ang="0">
                  <a:pos x="419" y="166"/>
                </a:cxn>
                <a:cxn ang="0">
                  <a:pos x="459" y="149"/>
                </a:cxn>
                <a:cxn ang="0">
                  <a:pos x="493" y="141"/>
                </a:cxn>
                <a:cxn ang="0">
                  <a:pos x="471" y="137"/>
                </a:cxn>
                <a:cxn ang="0">
                  <a:pos x="420" y="136"/>
                </a:cxn>
                <a:cxn ang="0">
                  <a:pos x="360" y="149"/>
                </a:cxn>
                <a:cxn ang="0">
                  <a:pos x="314" y="188"/>
                </a:cxn>
                <a:cxn ang="0">
                  <a:pos x="272" y="218"/>
                </a:cxn>
                <a:cxn ang="0">
                  <a:pos x="214" y="207"/>
                </a:cxn>
                <a:cxn ang="0">
                  <a:pos x="165" y="181"/>
                </a:cxn>
                <a:cxn ang="0">
                  <a:pos x="142" y="159"/>
                </a:cxn>
                <a:cxn ang="0">
                  <a:pos x="135" y="138"/>
                </a:cxn>
                <a:cxn ang="0">
                  <a:pos x="122" y="98"/>
                </a:cxn>
              </a:cxnLst>
              <a:rect l="0" t="0" r="r" b="b"/>
              <a:pathLst>
                <a:path w="493" h="486">
                  <a:moveTo>
                    <a:pt x="122" y="98"/>
                  </a:moveTo>
                  <a:lnTo>
                    <a:pt x="110" y="64"/>
                  </a:lnTo>
                  <a:lnTo>
                    <a:pt x="100" y="32"/>
                  </a:lnTo>
                  <a:lnTo>
                    <a:pt x="93" y="9"/>
                  </a:lnTo>
                  <a:lnTo>
                    <a:pt x="89" y="0"/>
                  </a:lnTo>
                  <a:lnTo>
                    <a:pt x="87" y="21"/>
                  </a:lnTo>
                  <a:lnTo>
                    <a:pt x="84" y="74"/>
                  </a:lnTo>
                  <a:lnTo>
                    <a:pt x="80" y="136"/>
                  </a:lnTo>
                  <a:lnTo>
                    <a:pt x="81" y="188"/>
                  </a:lnTo>
                  <a:lnTo>
                    <a:pt x="84" y="221"/>
                  </a:lnTo>
                  <a:lnTo>
                    <a:pt x="84" y="244"/>
                  </a:lnTo>
                  <a:lnTo>
                    <a:pt x="80" y="261"/>
                  </a:lnTo>
                  <a:lnTo>
                    <a:pt x="69" y="273"/>
                  </a:lnTo>
                  <a:lnTo>
                    <a:pt x="61" y="282"/>
                  </a:lnTo>
                  <a:lnTo>
                    <a:pt x="49" y="296"/>
                  </a:lnTo>
                  <a:lnTo>
                    <a:pt x="39" y="314"/>
                  </a:lnTo>
                  <a:lnTo>
                    <a:pt x="27" y="333"/>
                  </a:lnTo>
                  <a:lnTo>
                    <a:pt x="17" y="353"/>
                  </a:lnTo>
                  <a:lnTo>
                    <a:pt x="8" y="369"/>
                  </a:lnTo>
                  <a:lnTo>
                    <a:pt x="2" y="381"/>
                  </a:lnTo>
                  <a:lnTo>
                    <a:pt x="0" y="385"/>
                  </a:lnTo>
                  <a:lnTo>
                    <a:pt x="2" y="405"/>
                  </a:lnTo>
                  <a:lnTo>
                    <a:pt x="7" y="409"/>
                  </a:lnTo>
                  <a:lnTo>
                    <a:pt x="18" y="420"/>
                  </a:lnTo>
                  <a:lnTo>
                    <a:pt x="38" y="434"/>
                  </a:lnTo>
                  <a:lnTo>
                    <a:pt x="61" y="452"/>
                  </a:lnTo>
                  <a:lnTo>
                    <a:pt x="88" y="468"/>
                  </a:lnTo>
                  <a:lnTo>
                    <a:pt x="118" y="479"/>
                  </a:lnTo>
                  <a:lnTo>
                    <a:pt x="148" y="486"/>
                  </a:lnTo>
                  <a:lnTo>
                    <a:pt x="178" y="484"/>
                  </a:lnTo>
                  <a:lnTo>
                    <a:pt x="206" y="476"/>
                  </a:lnTo>
                  <a:lnTo>
                    <a:pt x="234" y="467"/>
                  </a:lnTo>
                  <a:lnTo>
                    <a:pt x="260" y="455"/>
                  </a:lnTo>
                  <a:lnTo>
                    <a:pt x="284" y="440"/>
                  </a:lnTo>
                  <a:lnTo>
                    <a:pt x="307" y="422"/>
                  </a:lnTo>
                  <a:lnTo>
                    <a:pt x="327" y="400"/>
                  </a:lnTo>
                  <a:lnTo>
                    <a:pt x="343" y="375"/>
                  </a:lnTo>
                  <a:lnTo>
                    <a:pt x="356" y="344"/>
                  </a:lnTo>
                  <a:lnTo>
                    <a:pt x="362" y="315"/>
                  </a:lnTo>
                  <a:lnTo>
                    <a:pt x="366" y="294"/>
                  </a:lnTo>
                  <a:lnTo>
                    <a:pt x="365" y="281"/>
                  </a:lnTo>
                  <a:lnTo>
                    <a:pt x="361" y="270"/>
                  </a:lnTo>
                  <a:lnTo>
                    <a:pt x="358" y="262"/>
                  </a:lnTo>
                  <a:lnTo>
                    <a:pt x="356" y="253"/>
                  </a:lnTo>
                  <a:lnTo>
                    <a:pt x="356" y="242"/>
                  </a:lnTo>
                  <a:lnTo>
                    <a:pt x="359" y="226"/>
                  </a:lnTo>
                  <a:lnTo>
                    <a:pt x="368" y="207"/>
                  </a:lnTo>
                  <a:lnTo>
                    <a:pt x="382" y="191"/>
                  </a:lnTo>
                  <a:lnTo>
                    <a:pt x="399" y="177"/>
                  </a:lnTo>
                  <a:lnTo>
                    <a:pt x="419" y="166"/>
                  </a:lnTo>
                  <a:lnTo>
                    <a:pt x="439" y="156"/>
                  </a:lnTo>
                  <a:lnTo>
                    <a:pt x="459" y="149"/>
                  </a:lnTo>
                  <a:lnTo>
                    <a:pt x="477" y="143"/>
                  </a:lnTo>
                  <a:lnTo>
                    <a:pt x="493" y="141"/>
                  </a:lnTo>
                  <a:lnTo>
                    <a:pt x="487" y="140"/>
                  </a:lnTo>
                  <a:lnTo>
                    <a:pt x="471" y="137"/>
                  </a:lnTo>
                  <a:lnTo>
                    <a:pt x="447" y="136"/>
                  </a:lnTo>
                  <a:lnTo>
                    <a:pt x="420" y="136"/>
                  </a:lnTo>
                  <a:lnTo>
                    <a:pt x="389" y="140"/>
                  </a:lnTo>
                  <a:lnTo>
                    <a:pt x="360" y="149"/>
                  </a:lnTo>
                  <a:lnTo>
                    <a:pt x="334" y="164"/>
                  </a:lnTo>
                  <a:lnTo>
                    <a:pt x="314" y="188"/>
                  </a:lnTo>
                  <a:lnTo>
                    <a:pt x="296" y="208"/>
                  </a:lnTo>
                  <a:lnTo>
                    <a:pt x="272" y="218"/>
                  </a:lnTo>
                  <a:lnTo>
                    <a:pt x="243" y="216"/>
                  </a:lnTo>
                  <a:lnTo>
                    <a:pt x="214" y="207"/>
                  </a:lnTo>
                  <a:lnTo>
                    <a:pt x="188" y="195"/>
                  </a:lnTo>
                  <a:lnTo>
                    <a:pt x="165" y="181"/>
                  </a:lnTo>
                  <a:lnTo>
                    <a:pt x="149" y="168"/>
                  </a:lnTo>
                  <a:lnTo>
                    <a:pt x="142" y="159"/>
                  </a:lnTo>
                  <a:lnTo>
                    <a:pt x="140" y="152"/>
                  </a:lnTo>
                  <a:lnTo>
                    <a:pt x="135" y="138"/>
                  </a:lnTo>
                  <a:lnTo>
                    <a:pt x="128" y="120"/>
                  </a:lnTo>
                  <a:lnTo>
                    <a:pt x="122" y="98"/>
                  </a:lnTo>
                  <a:close/>
                </a:path>
              </a:pathLst>
            </a:custGeom>
            <a:solidFill>
              <a:srgbClr val="000000"/>
            </a:solidFill>
            <a:ln w="9525">
              <a:noFill/>
              <a:round/>
              <a:headEnd/>
              <a:tailEnd/>
            </a:ln>
          </p:spPr>
          <p:txBody>
            <a:bodyPr/>
            <a:lstStyle/>
            <a:p>
              <a:endParaRPr lang="en-US"/>
            </a:p>
          </p:txBody>
        </p:sp>
        <p:sp>
          <p:nvSpPr>
            <p:cNvPr id="129070" name="Freeform 46"/>
            <p:cNvSpPr>
              <a:spLocks/>
            </p:cNvSpPr>
            <p:nvPr/>
          </p:nvSpPr>
          <p:spPr bwMode="auto">
            <a:xfrm>
              <a:off x="5211" y="1968"/>
              <a:ext cx="114" cy="118"/>
            </a:xfrm>
            <a:custGeom>
              <a:avLst/>
              <a:gdLst/>
              <a:ahLst/>
              <a:cxnLst>
                <a:cxn ang="0">
                  <a:pos x="100" y="16"/>
                </a:cxn>
                <a:cxn ang="0">
                  <a:pos x="105" y="97"/>
                </a:cxn>
                <a:cxn ang="0">
                  <a:pos x="107" y="134"/>
                </a:cxn>
                <a:cxn ang="0">
                  <a:pos x="131" y="132"/>
                </a:cxn>
                <a:cxn ang="0">
                  <a:pos x="168" y="132"/>
                </a:cxn>
                <a:cxn ang="0">
                  <a:pos x="207" y="137"/>
                </a:cxn>
                <a:cxn ang="0">
                  <a:pos x="220" y="143"/>
                </a:cxn>
                <a:cxn ang="0">
                  <a:pos x="191" y="148"/>
                </a:cxn>
                <a:cxn ang="0">
                  <a:pos x="149" y="156"/>
                </a:cxn>
                <a:cxn ang="0">
                  <a:pos x="108" y="168"/>
                </a:cxn>
                <a:cxn ang="0">
                  <a:pos x="79" y="193"/>
                </a:cxn>
                <a:cxn ang="0">
                  <a:pos x="73" y="214"/>
                </a:cxn>
                <a:cxn ang="0">
                  <a:pos x="55" y="227"/>
                </a:cxn>
                <a:cxn ang="0">
                  <a:pos x="68" y="221"/>
                </a:cxn>
                <a:cxn ang="0">
                  <a:pos x="102" y="214"/>
                </a:cxn>
                <a:cxn ang="0">
                  <a:pos x="141" y="219"/>
                </a:cxn>
                <a:cxn ang="0">
                  <a:pos x="174" y="250"/>
                </a:cxn>
                <a:cxn ang="0">
                  <a:pos x="160" y="246"/>
                </a:cxn>
                <a:cxn ang="0">
                  <a:pos x="126" y="241"/>
                </a:cxn>
                <a:cxn ang="0">
                  <a:pos x="83" y="241"/>
                </a:cxn>
                <a:cxn ang="0">
                  <a:pos x="44" y="250"/>
                </a:cxn>
                <a:cxn ang="0">
                  <a:pos x="4" y="296"/>
                </a:cxn>
                <a:cxn ang="0">
                  <a:pos x="37" y="299"/>
                </a:cxn>
                <a:cxn ang="0">
                  <a:pos x="84" y="304"/>
                </a:cxn>
                <a:cxn ang="0">
                  <a:pos x="126" y="311"/>
                </a:cxn>
                <a:cxn ang="0">
                  <a:pos x="24" y="328"/>
                </a:cxn>
                <a:cxn ang="0">
                  <a:pos x="33" y="334"/>
                </a:cxn>
                <a:cxn ang="0">
                  <a:pos x="59" y="344"/>
                </a:cxn>
                <a:cxn ang="0">
                  <a:pos x="104" y="353"/>
                </a:cxn>
                <a:cxn ang="0">
                  <a:pos x="169" y="351"/>
                </a:cxn>
                <a:cxn ang="0">
                  <a:pos x="189" y="351"/>
                </a:cxn>
                <a:cxn ang="0">
                  <a:pos x="231" y="335"/>
                </a:cxn>
                <a:cxn ang="0">
                  <a:pos x="274" y="283"/>
                </a:cxn>
                <a:cxn ang="0">
                  <a:pos x="293" y="172"/>
                </a:cxn>
                <a:cxn ang="0">
                  <a:pos x="291" y="159"/>
                </a:cxn>
                <a:cxn ang="0">
                  <a:pos x="291" y="126"/>
                </a:cxn>
                <a:cxn ang="0">
                  <a:pos x="305" y="85"/>
                </a:cxn>
                <a:cxn ang="0">
                  <a:pos x="344" y="46"/>
                </a:cxn>
              </a:cxnLst>
              <a:rect l="0" t="0" r="r" b="b"/>
              <a:pathLst>
                <a:path w="344" h="354">
                  <a:moveTo>
                    <a:pt x="99" y="0"/>
                  </a:moveTo>
                  <a:lnTo>
                    <a:pt x="100" y="16"/>
                  </a:lnTo>
                  <a:lnTo>
                    <a:pt x="104" y="53"/>
                  </a:lnTo>
                  <a:lnTo>
                    <a:pt x="105" y="97"/>
                  </a:lnTo>
                  <a:lnTo>
                    <a:pt x="104" y="134"/>
                  </a:lnTo>
                  <a:lnTo>
                    <a:pt x="107" y="134"/>
                  </a:lnTo>
                  <a:lnTo>
                    <a:pt x="117" y="133"/>
                  </a:lnTo>
                  <a:lnTo>
                    <a:pt x="131" y="132"/>
                  </a:lnTo>
                  <a:lnTo>
                    <a:pt x="149" y="132"/>
                  </a:lnTo>
                  <a:lnTo>
                    <a:pt x="168" y="132"/>
                  </a:lnTo>
                  <a:lnTo>
                    <a:pt x="189" y="134"/>
                  </a:lnTo>
                  <a:lnTo>
                    <a:pt x="207" y="137"/>
                  </a:lnTo>
                  <a:lnTo>
                    <a:pt x="224" y="143"/>
                  </a:lnTo>
                  <a:lnTo>
                    <a:pt x="220" y="143"/>
                  </a:lnTo>
                  <a:lnTo>
                    <a:pt x="208" y="145"/>
                  </a:lnTo>
                  <a:lnTo>
                    <a:pt x="191" y="148"/>
                  </a:lnTo>
                  <a:lnTo>
                    <a:pt x="170" y="151"/>
                  </a:lnTo>
                  <a:lnTo>
                    <a:pt x="149" y="156"/>
                  </a:lnTo>
                  <a:lnTo>
                    <a:pt x="128" y="162"/>
                  </a:lnTo>
                  <a:lnTo>
                    <a:pt x="108" y="168"/>
                  </a:lnTo>
                  <a:lnTo>
                    <a:pt x="95" y="176"/>
                  </a:lnTo>
                  <a:lnTo>
                    <a:pt x="79" y="193"/>
                  </a:lnTo>
                  <a:lnTo>
                    <a:pt x="73" y="205"/>
                  </a:lnTo>
                  <a:lnTo>
                    <a:pt x="73" y="214"/>
                  </a:lnTo>
                  <a:lnTo>
                    <a:pt x="74" y="218"/>
                  </a:lnTo>
                  <a:lnTo>
                    <a:pt x="55" y="227"/>
                  </a:lnTo>
                  <a:lnTo>
                    <a:pt x="58" y="226"/>
                  </a:lnTo>
                  <a:lnTo>
                    <a:pt x="68" y="221"/>
                  </a:lnTo>
                  <a:lnTo>
                    <a:pt x="83" y="218"/>
                  </a:lnTo>
                  <a:lnTo>
                    <a:pt x="102" y="214"/>
                  </a:lnTo>
                  <a:lnTo>
                    <a:pt x="121" y="214"/>
                  </a:lnTo>
                  <a:lnTo>
                    <a:pt x="141" y="219"/>
                  </a:lnTo>
                  <a:lnTo>
                    <a:pt x="159" y="230"/>
                  </a:lnTo>
                  <a:lnTo>
                    <a:pt x="174" y="250"/>
                  </a:lnTo>
                  <a:lnTo>
                    <a:pt x="170" y="249"/>
                  </a:lnTo>
                  <a:lnTo>
                    <a:pt x="160" y="246"/>
                  </a:lnTo>
                  <a:lnTo>
                    <a:pt x="145" y="244"/>
                  </a:lnTo>
                  <a:lnTo>
                    <a:pt x="126" y="241"/>
                  </a:lnTo>
                  <a:lnTo>
                    <a:pt x="105" y="240"/>
                  </a:lnTo>
                  <a:lnTo>
                    <a:pt x="83" y="241"/>
                  </a:lnTo>
                  <a:lnTo>
                    <a:pt x="63" y="243"/>
                  </a:lnTo>
                  <a:lnTo>
                    <a:pt x="44" y="250"/>
                  </a:lnTo>
                  <a:lnTo>
                    <a:pt x="0" y="296"/>
                  </a:lnTo>
                  <a:lnTo>
                    <a:pt x="4" y="296"/>
                  </a:lnTo>
                  <a:lnTo>
                    <a:pt x="18" y="297"/>
                  </a:lnTo>
                  <a:lnTo>
                    <a:pt x="37" y="299"/>
                  </a:lnTo>
                  <a:lnTo>
                    <a:pt x="60" y="302"/>
                  </a:lnTo>
                  <a:lnTo>
                    <a:pt x="84" y="304"/>
                  </a:lnTo>
                  <a:lnTo>
                    <a:pt x="107" y="307"/>
                  </a:lnTo>
                  <a:lnTo>
                    <a:pt x="126" y="311"/>
                  </a:lnTo>
                  <a:lnTo>
                    <a:pt x="139" y="314"/>
                  </a:lnTo>
                  <a:lnTo>
                    <a:pt x="24" y="328"/>
                  </a:lnTo>
                  <a:lnTo>
                    <a:pt x="26" y="329"/>
                  </a:lnTo>
                  <a:lnTo>
                    <a:pt x="33" y="334"/>
                  </a:lnTo>
                  <a:lnTo>
                    <a:pt x="43" y="338"/>
                  </a:lnTo>
                  <a:lnTo>
                    <a:pt x="59" y="344"/>
                  </a:lnTo>
                  <a:lnTo>
                    <a:pt x="80" y="350"/>
                  </a:lnTo>
                  <a:lnTo>
                    <a:pt x="104" y="353"/>
                  </a:lnTo>
                  <a:lnTo>
                    <a:pt x="135" y="354"/>
                  </a:lnTo>
                  <a:lnTo>
                    <a:pt x="169" y="351"/>
                  </a:lnTo>
                  <a:lnTo>
                    <a:pt x="175" y="351"/>
                  </a:lnTo>
                  <a:lnTo>
                    <a:pt x="189" y="351"/>
                  </a:lnTo>
                  <a:lnTo>
                    <a:pt x="208" y="346"/>
                  </a:lnTo>
                  <a:lnTo>
                    <a:pt x="231" y="335"/>
                  </a:lnTo>
                  <a:lnTo>
                    <a:pt x="254" y="315"/>
                  </a:lnTo>
                  <a:lnTo>
                    <a:pt x="274" y="283"/>
                  </a:lnTo>
                  <a:lnTo>
                    <a:pt x="287" y="236"/>
                  </a:lnTo>
                  <a:lnTo>
                    <a:pt x="293" y="172"/>
                  </a:lnTo>
                  <a:lnTo>
                    <a:pt x="292" y="168"/>
                  </a:lnTo>
                  <a:lnTo>
                    <a:pt x="291" y="159"/>
                  </a:lnTo>
                  <a:lnTo>
                    <a:pt x="290" y="144"/>
                  </a:lnTo>
                  <a:lnTo>
                    <a:pt x="291" y="126"/>
                  </a:lnTo>
                  <a:lnTo>
                    <a:pt x="295" y="106"/>
                  </a:lnTo>
                  <a:lnTo>
                    <a:pt x="305" y="85"/>
                  </a:lnTo>
                  <a:lnTo>
                    <a:pt x="320" y="64"/>
                  </a:lnTo>
                  <a:lnTo>
                    <a:pt x="344" y="46"/>
                  </a:lnTo>
                  <a:lnTo>
                    <a:pt x="99" y="0"/>
                  </a:lnTo>
                  <a:close/>
                </a:path>
              </a:pathLst>
            </a:custGeom>
            <a:solidFill>
              <a:srgbClr val="F4BFB2"/>
            </a:solidFill>
            <a:ln w="9525">
              <a:noFill/>
              <a:round/>
              <a:headEnd/>
              <a:tailEnd/>
            </a:ln>
          </p:spPr>
          <p:txBody>
            <a:bodyPr/>
            <a:lstStyle/>
            <a:p>
              <a:endParaRPr lang="en-US"/>
            </a:p>
          </p:txBody>
        </p:sp>
      </p:grpSp>
      <p:sp>
        <p:nvSpPr>
          <p:cNvPr id="129071" name="Text Box 47"/>
          <p:cNvSpPr txBox="1">
            <a:spLocks noChangeArrowheads="1"/>
          </p:cNvSpPr>
          <p:nvPr/>
        </p:nvSpPr>
        <p:spPr bwMode="auto">
          <a:xfrm rot="-24267528">
            <a:off x="8305800" y="2286001"/>
            <a:ext cx="1600200" cy="366713"/>
          </a:xfrm>
          <a:prstGeom prst="rect">
            <a:avLst/>
          </a:prstGeom>
          <a:noFill/>
          <a:ln w="9525">
            <a:noFill/>
            <a:miter lim="800000"/>
            <a:headEnd/>
            <a:tailEnd/>
          </a:ln>
          <a:effectLst/>
        </p:spPr>
        <p:txBody>
          <a:bodyPr>
            <a:spAutoFit/>
          </a:bodyPr>
          <a:lstStyle/>
          <a:p>
            <a:pPr algn="l">
              <a:spcBef>
                <a:spcPct val="50000"/>
              </a:spcBef>
            </a:pPr>
            <a:r>
              <a:rPr lang="en-US"/>
              <a:t>RTT: 235ms</a:t>
            </a:r>
          </a:p>
        </p:txBody>
      </p:sp>
      <p:grpSp>
        <p:nvGrpSpPr>
          <p:cNvPr id="4" name="Group 48"/>
          <p:cNvGrpSpPr>
            <a:grpSpLocks/>
          </p:cNvGrpSpPr>
          <p:nvPr/>
        </p:nvGrpSpPr>
        <p:grpSpPr bwMode="auto">
          <a:xfrm rot="2495385">
            <a:off x="8458200" y="2605088"/>
            <a:ext cx="788988" cy="1204912"/>
            <a:chOff x="5040" y="1728"/>
            <a:chExt cx="497" cy="759"/>
          </a:xfrm>
        </p:grpSpPr>
        <p:sp>
          <p:nvSpPr>
            <p:cNvPr id="129073" name="AutoShape 49"/>
            <p:cNvSpPr>
              <a:spLocks noChangeAspect="1" noChangeArrowheads="1" noTextEdit="1"/>
            </p:cNvSpPr>
            <p:nvPr/>
          </p:nvSpPr>
          <p:spPr bwMode="auto">
            <a:xfrm>
              <a:off x="5040" y="1728"/>
              <a:ext cx="497" cy="759"/>
            </a:xfrm>
            <a:prstGeom prst="rect">
              <a:avLst/>
            </a:prstGeom>
            <a:noFill/>
            <a:ln w="9525">
              <a:noFill/>
              <a:miter lim="800000"/>
              <a:headEnd/>
              <a:tailEnd/>
            </a:ln>
          </p:spPr>
          <p:txBody>
            <a:bodyPr/>
            <a:lstStyle/>
            <a:p>
              <a:endParaRPr lang="en-US"/>
            </a:p>
          </p:txBody>
        </p:sp>
        <p:sp>
          <p:nvSpPr>
            <p:cNvPr id="129074" name="Freeform 50"/>
            <p:cNvSpPr>
              <a:spLocks/>
            </p:cNvSpPr>
            <p:nvPr/>
          </p:nvSpPr>
          <p:spPr bwMode="auto">
            <a:xfrm>
              <a:off x="5068" y="1830"/>
              <a:ext cx="443" cy="443"/>
            </a:xfrm>
            <a:custGeom>
              <a:avLst/>
              <a:gdLst/>
              <a:ahLst/>
              <a:cxnLst>
                <a:cxn ang="0">
                  <a:pos x="665" y="262"/>
                </a:cxn>
                <a:cxn ang="0">
                  <a:pos x="768" y="0"/>
                </a:cxn>
                <a:cxn ang="0">
                  <a:pos x="788" y="281"/>
                </a:cxn>
                <a:cxn ang="0">
                  <a:pos x="969" y="66"/>
                </a:cxn>
                <a:cxn ang="0">
                  <a:pos x="901" y="339"/>
                </a:cxn>
                <a:cxn ang="0">
                  <a:pos x="1140" y="190"/>
                </a:cxn>
                <a:cxn ang="0">
                  <a:pos x="990" y="428"/>
                </a:cxn>
                <a:cxn ang="0">
                  <a:pos x="1262" y="360"/>
                </a:cxn>
                <a:cxn ang="0">
                  <a:pos x="1047" y="541"/>
                </a:cxn>
                <a:cxn ang="0">
                  <a:pos x="1328" y="560"/>
                </a:cxn>
                <a:cxn ang="0">
                  <a:pos x="1068" y="666"/>
                </a:cxn>
                <a:cxn ang="0">
                  <a:pos x="1328" y="770"/>
                </a:cxn>
                <a:cxn ang="0">
                  <a:pos x="1047" y="790"/>
                </a:cxn>
                <a:cxn ang="0">
                  <a:pos x="1262" y="970"/>
                </a:cxn>
                <a:cxn ang="0">
                  <a:pos x="990" y="902"/>
                </a:cxn>
                <a:cxn ang="0">
                  <a:pos x="1140" y="1141"/>
                </a:cxn>
                <a:cxn ang="0">
                  <a:pos x="901" y="992"/>
                </a:cxn>
                <a:cxn ang="0">
                  <a:pos x="969" y="1265"/>
                </a:cxn>
                <a:cxn ang="0">
                  <a:pos x="788" y="1049"/>
                </a:cxn>
                <a:cxn ang="0">
                  <a:pos x="768" y="1329"/>
                </a:cxn>
                <a:cxn ang="0">
                  <a:pos x="665" y="1069"/>
                </a:cxn>
                <a:cxn ang="0">
                  <a:pos x="559" y="1329"/>
                </a:cxn>
                <a:cxn ang="0">
                  <a:pos x="540" y="1049"/>
                </a:cxn>
                <a:cxn ang="0">
                  <a:pos x="359" y="1265"/>
                </a:cxn>
                <a:cxn ang="0">
                  <a:pos x="428" y="992"/>
                </a:cxn>
                <a:cxn ang="0">
                  <a:pos x="188" y="1141"/>
                </a:cxn>
                <a:cxn ang="0">
                  <a:pos x="338" y="902"/>
                </a:cxn>
                <a:cxn ang="0">
                  <a:pos x="65" y="970"/>
                </a:cxn>
                <a:cxn ang="0">
                  <a:pos x="281" y="790"/>
                </a:cxn>
                <a:cxn ang="0">
                  <a:pos x="0" y="770"/>
                </a:cxn>
                <a:cxn ang="0">
                  <a:pos x="260" y="666"/>
                </a:cxn>
                <a:cxn ang="0">
                  <a:pos x="0" y="560"/>
                </a:cxn>
                <a:cxn ang="0">
                  <a:pos x="281" y="541"/>
                </a:cxn>
                <a:cxn ang="0">
                  <a:pos x="65" y="360"/>
                </a:cxn>
                <a:cxn ang="0">
                  <a:pos x="338" y="428"/>
                </a:cxn>
                <a:cxn ang="0">
                  <a:pos x="188" y="190"/>
                </a:cxn>
                <a:cxn ang="0">
                  <a:pos x="428" y="339"/>
                </a:cxn>
                <a:cxn ang="0">
                  <a:pos x="359" y="66"/>
                </a:cxn>
                <a:cxn ang="0">
                  <a:pos x="540" y="281"/>
                </a:cxn>
                <a:cxn ang="0">
                  <a:pos x="559" y="0"/>
                </a:cxn>
                <a:cxn ang="0">
                  <a:pos x="665" y="262"/>
                </a:cxn>
              </a:cxnLst>
              <a:rect l="0" t="0" r="r" b="b"/>
              <a:pathLst>
                <a:path w="1328" h="1329">
                  <a:moveTo>
                    <a:pt x="665" y="262"/>
                  </a:moveTo>
                  <a:lnTo>
                    <a:pt x="768" y="0"/>
                  </a:lnTo>
                  <a:lnTo>
                    <a:pt x="788" y="281"/>
                  </a:lnTo>
                  <a:lnTo>
                    <a:pt x="969" y="66"/>
                  </a:lnTo>
                  <a:lnTo>
                    <a:pt x="901" y="339"/>
                  </a:lnTo>
                  <a:lnTo>
                    <a:pt x="1140" y="190"/>
                  </a:lnTo>
                  <a:lnTo>
                    <a:pt x="990" y="428"/>
                  </a:lnTo>
                  <a:lnTo>
                    <a:pt x="1262" y="360"/>
                  </a:lnTo>
                  <a:lnTo>
                    <a:pt x="1047" y="541"/>
                  </a:lnTo>
                  <a:lnTo>
                    <a:pt x="1328" y="560"/>
                  </a:lnTo>
                  <a:lnTo>
                    <a:pt x="1068" y="666"/>
                  </a:lnTo>
                  <a:lnTo>
                    <a:pt x="1328" y="770"/>
                  </a:lnTo>
                  <a:lnTo>
                    <a:pt x="1047" y="790"/>
                  </a:lnTo>
                  <a:lnTo>
                    <a:pt x="1262" y="970"/>
                  </a:lnTo>
                  <a:lnTo>
                    <a:pt x="990" y="902"/>
                  </a:lnTo>
                  <a:lnTo>
                    <a:pt x="1140" y="1141"/>
                  </a:lnTo>
                  <a:lnTo>
                    <a:pt x="901" y="992"/>
                  </a:lnTo>
                  <a:lnTo>
                    <a:pt x="969" y="1265"/>
                  </a:lnTo>
                  <a:lnTo>
                    <a:pt x="788" y="1049"/>
                  </a:lnTo>
                  <a:lnTo>
                    <a:pt x="768" y="1329"/>
                  </a:lnTo>
                  <a:lnTo>
                    <a:pt x="665" y="1069"/>
                  </a:lnTo>
                  <a:lnTo>
                    <a:pt x="559" y="1329"/>
                  </a:lnTo>
                  <a:lnTo>
                    <a:pt x="540" y="1049"/>
                  </a:lnTo>
                  <a:lnTo>
                    <a:pt x="359" y="1265"/>
                  </a:lnTo>
                  <a:lnTo>
                    <a:pt x="428" y="992"/>
                  </a:lnTo>
                  <a:lnTo>
                    <a:pt x="188" y="1141"/>
                  </a:lnTo>
                  <a:lnTo>
                    <a:pt x="338" y="902"/>
                  </a:lnTo>
                  <a:lnTo>
                    <a:pt x="65" y="970"/>
                  </a:lnTo>
                  <a:lnTo>
                    <a:pt x="281" y="790"/>
                  </a:lnTo>
                  <a:lnTo>
                    <a:pt x="0" y="770"/>
                  </a:lnTo>
                  <a:lnTo>
                    <a:pt x="260" y="666"/>
                  </a:lnTo>
                  <a:lnTo>
                    <a:pt x="0" y="560"/>
                  </a:lnTo>
                  <a:lnTo>
                    <a:pt x="281" y="541"/>
                  </a:lnTo>
                  <a:lnTo>
                    <a:pt x="65" y="360"/>
                  </a:lnTo>
                  <a:lnTo>
                    <a:pt x="338" y="428"/>
                  </a:lnTo>
                  <a:lnTo>
                    <a:pt x="188" y="190"/>
                  </a:lnTo>
                  <a:lnTo>
                    <a:pt x="428" y="339"/>
                  </a:lnTo>
                  <a:lnTo>
                    <a:pt x="359" y="66"/>
                  </a:lnTo>
                  <a:lnTo>
                    <a:pt x="540" y="281"/>
                  </a:lnTo>
                  <a:lnTo>
                    <a:pt x="559" y="0"/>
                  </a:lnTo>
                  <a:lnTo>
                    <a:pt x="665" y="262"/>
                  </a:lnTo>
                  <a:close/>
                </a:path>
              </a:pathLst>
            </a:custGeom>
            <a:solidFill>
              <a:srgbClr val="C184FF"/>
            </a:solidFill>
            <a:ln w="9525">
              <a:noFill/>
              <a:round/>
              <a:headEnd/>
              <a:tailEnd/>
            </a:ln>
          </p:spPr>
          <p:txBody>
            <a:bodyPr/>
            <a:lstStyle/>
            <a:p>
              <a:endParaRPr lang="en-US"/>
            </a:p>
          </p:txBody>
        </p:sp>
        <p:sp>
          <p:nvSpPr>
            <p:cNvPr id="129075" name="Freeform 51"/>
            <p:cNvSpPr>
              <a:spLocks/>
            </p:cNvSpPr>
            <p:nvPr/>
          </p:nvSpPr>
          <p:spPr bwMode="auto">
            <a:xfrm>
              <a:off x="5084" y="1741"/>
              <a:ext cx="417" cy="652"/>
            </a:xfrm>
            <a:custGeom>
              <a:avLst/>
              <a:gdLst/>
              <a:ahLst/>
              <a:cxnLst>
                <a:cxn ang="0">
                  <a:pos x="286" y="608"/>
                </a:cxn>
                <a:cxn ang="0">
                  <a:pos x="186" y="819"/>
                </a:cxn>
                <a:cxn ang="0">
                  <a:pos x="125" y="948"/>
                </a:cxn>
                <a:cxn ang="0">
                  <a:pos x="91" y="1020"/>
                </a:cxn>
                <a:cxn ang="0">
                  <a:pos x="68" y="1059"/>
                </a:cxn>
                <a:cxn ang="0">
                  <a:pos x="33" y="1106"/>
                </a:cxn>
                <a:cxn ang="0">
                  <a:pos x="3" y="1197"/>
                </a:cxn>
                <a:cxn ang="0">
                  <a:pos x="2" y="1270"/>
                </a:cxn>
                <a:cxn ang="0">
                  <a:pos x="34" y="1366"/>
                </a:cxn>
                <a:cxn ang="0">
                  <a:pos x="117" y="1588"/>
                </a:cxn>
                <a:cxn ang="0">
                  <a:pos x="165" y="1717"/>
                </a:cxn>
                <a:cxn ang="0">
                  <a:pos x="570" y="1939"/>
                </a:cxn>
                <a:cxn ang="0">
                  <a:pos x="606" y="1949"/>
                </a:cxn>
                <a:cxn ang="0">
                  <a:pos x="657" y="1957"/>
                </a:cxn>
                <a:cxn ang="0">
                  <a:pos x="712" y="1953"/>
                </a:cxn>
                <a:cxn ang="0">
                  <a:pos x="756" y="1929"/>
                </a:cxn>
                <a:cxn ang="0">
                  <a:pos x="764" y="1838"/>
                </a:cxn>
                <a:cxn ang="0">
                  <a:pos x="999" y="1903"/>
                </a:cxn>
                <a:cxn ang="0">
                  <a:pos x="1022" y="1851"/>
                </a:cxn>
                <a:cxn ang="0">
                  <a:pos x="1014" y="1773"/>
                </a:cxn>
                <a:cxn ang="0">
                  <a:pos x="1223" y="1757"/>
                </a:cxn>
                <a:cxn ang="0">
                  <a:pos x="1208" y="1648"/>
                </a:cxn>
                <a:cxn ang="0">
                  <a:pos x="1155" y="1600"/>
                </a:cxn>
                <a:cxn ang="0">
                  <a:pos x="1098" y="1578"/>
                </a:cxn>
                <a:cxn ang="0">
                  <a:pos x="1208" y="1454"/>
                </a:cxn>
                <a:cxn ang="0">
                  <a:pos x="1243" y="1399"/>
                </a:cxn>
                <a:cxn ang="0">
                  <a:pos x="1203" y="1361"/>
                </a:cxn>
                <a:cxn ang="0">
                  <a:pos x="1139" y="1346"/>
                </a:cxn>
                <a:cxn ang="0">
                  <a:pos x="1095" y="1358"/>
                </a:cxn>
                <a:cxn ang="0">
                  <a:pos x="1045" y="1374"/>
                </a:cxn>
                <a:cxn ang="0">
                  <a:pos x="994" y="1391"/>
                </a:cxn>
                <a:cxn ang="0">
                  <a:pos x="954" y="1406"/>
                </a:cxn>
                <a:cxn ang="0">
                  <a:pos x="932" y="1414"/>
                </a:cxn>
                <a:cxn ang="0">
                  <a:pos x="919" y="1405"/>
                </a:cxn>
                <a:cxn ang="0">
                  <a:pos x="872" y="1368"/>
                </a:cxn>
                <a:cxn ang="0">
                  <a:pos x="819" y="1333"/>
                </a:cxn>
                <a:cxn ang="0">
                  <a:pos x="827" y="1289"/>
                </a:cxn>
                <a:cxn ang="0">
                  <a:pos x="843" y="1195"/>
                </a:cxn>
                <a:cxn ang="0">
                  <a:pos x="865" y="1103"/>
                </a:cxn>
                <a:cxn ang="0">
                  <a:pos x="937" y="954"/>
                </a:cxn>
                <a:cxn ang="0">
                  <a:pos x="998" y="791"/>
                </a:cxn>
                <a:cxn ang="0">
                  <a:pos x="986" y="654"/>
                </a:cxn>
                <a:cxn ang="0">
                  <a:pos x="959" y="505"/>
                </a:cxn>
                <a:cxn ang="0">
                  <a:pos x="945" y="433"/>
                </a:cxn>
                <a:cxn ang="0">
                  <a:pos x="381" y="411"/>
                </a:cxn>
              </a:cxnLst>
              <a:rect l="0" t="0" r="r" b="b"/>
              <a:pathLst>
                <a:path w="1251" h="1957">
                  <a:moveTo>
                    <a:pt x="381" y="411"/>
                  </a:moveTo>
                  <a:lnTo>
                    <a:pt x="330" y="516"/>
                  </a:lnTo>
                  <a:lnTo>
                    <a:pt x="286" y="608"/>
                  </a:lnTo>
                  <a:lnTo>
                    <a:pt x="247" y="688"/>
                  </a:lnTo>
                  <a:lnTo>
                    <a:pt x="213" y="758"/>
                  </a:lnTo>
                  <a:lnTo>
                    <a:pt x="186" y="819"/>
                  </a:lnTo>
                  <a:lnTo>
                    <a:pt x="162" y="870"/>
                  </a:lnTo>
                  <a:lnTo>
                    <a:pt x="142" y="912"/>
                  </a:lnTo>
                  <a:lnTo>
                    <a:pt x="125" y="948"/>
                  </a:lnTo>
                  <a:lnTo>
                    <a:pt x="111" y="978"/>
                  </a:lnTo>
                  <a:lnTo>
                    <a:pt x="100" y="1001"/>
                  </a:lnTo>
                  <a:lnTo>
                    <a:pt x="91" y="1020"/>
                  </a:lnTo>
                  <a:lnTo>
                    <a:pt x="83" y="1036"/>
                  </a:lnTo>
                  <a:lnTo>
                    <a:pt x="76" y="1049"/>
                  </a:lnTo>
                  <a:lnTo>
                    <a:pt x="68" y="1059"/>
                  </a:lnTo>
                  <a:lnTo>
                    <a:pt x="61" y="1070"/>
                  </a:lnTo>
                  <a:lnTo>
                    <a:pt x="53" y="1079"/>
                  </a:lnTo>
                  <a:lnTo>
                    <a:pt x="33" y="1106"/>
                  </a:lnTo>
                  <a:lnTo>
                    <a:pt x="18" y="1136"/>
                  </a:lnTo>
                  <a:lnTo>
                    <a:pt x="9" y="1166"/>
                  </a:lnTo>
                  <a:lnTo>
                    <a:pt x="3" y="1197"/>
                  </a:lnTo>
                  <a:lnTo>
                    <a:pt x="0" y="1224"/>
                  </a:lnTo>
                  <a:lnTo>
                    <a:pt x="1" y="1250"/>
                  </a:lnTo>
                  <a:lnTo>
                    <a:pt x="2" y="1270"/>
                  </a:lnTo>
                  <a:lnTo>
                    <a:pt x="6" y="1285"/>
                  </a:lnTo>
                  <a:lnTo>
                    <a:pt x="15" y="1313"/>
                  </a:lnTo>
                  <a:lnTo>
                    <a:pt x="34" y="1366"/>
                  </a:lnTo>
                  <a:lnTo>
                    <a:pt x="60" y="1436"/>
                  </a:lnTo>
                  <a:lnTo>
                    <a:pt x="88" y="1513"/>
                  </a:lnTo>
                  <a:lnTo>
                    <a:pt x="117" y="1588"/>
                  </a:lnTo>
                  <a:lnTo>
                    <a:pt x="141" y="1654"/>
                  </a:lnTo>
                  <a:lnTo>
                    <a:pt x="158" y="1700"/>
                  </a:lnTo>
                  <a:lnTo>
                    <a:pt x="165" y="1717"/>
                  </a:lnTo>
                  <a:lnTo>
                    <a:pt x="562" y="1937"/>
                  </a:lnTo>
                  <a:lnTo>
                    <a:pt x="564" y="1938"/>
                  </a:lnTo>
                  <a:lnTo>
                    <a:pt x="570" y="1939"/>
                  </a:lnTo>
                  <a:lnTo>
                    <a:pt x="579" y="1943"/>
                  </a:lnTo>
                  <a:lnTo>
                    <a:pt x="592" y="1945"/>
                  </a:lnTo>
                  <a:lnTo>
                    <a:pt x="606" y="1949"/>
                  </a:lnTo>
                  <a:lnTo>
                    <a:pt x="622" y="1952"/>
                  </a:lnTo>
                  <a:lnTo>
                    <a:pt x="639" y="1954"/>
                  </a:lnTo>
                  <a:lnTo>
                    <a:pt x="657" y="1957"/>
                  </a:lnTo>
                  <a:lnTo>
                    <a:pt x="676" y="1957"/>
                  </a:lnTo>
                  <a:lnTo>
                    <a:pt x="694" y="1956"/>
                  </a:lnTo>
                  <a:lnTo>
                    <a:pt x="712" y="1953"/>
                  </a:lnTo>
                  <a:lnTo>
                    <a:pt x="728" y="1947"/>
                  </a:lnTo>
                  <a:lnTo>
                    <a:pt x="743" y="1941"/>
                  </a:lnTo>
                  <a:lnTo>
                    <a:pt x="756" y="1929"/>
                  </a:lnTo>
                  <a:lnTo>
                    <a:pt x="765" y="1915"/>
                  </a:lnTo>
                  <a:lnTo>
                    <a:pt x="772" y="1898"/>
                  </a:lnTo>
                  <a:lnTo>
                    <a:pt x="764" y="1838"/>
                  </a:lnTo>
                  <a:lnTo>
                    <a:pt x="867" y="1876"/>
                  </a:lnTo>
                  <a:lnTo>
                    <a:pt x="997" y="1907"/>
                  </a:lnTo>
                  <a:lnTo>
                    <a:pt x="999" y="1903"/>
                  </a:lnTo>
                  <a:lnTo>
                    <a:pt x="1006" y="1891"/>
                  </a:lnTo>
                  <a:lnTo>
                    <a:pt x="1015" y="1874"/>
                  </a:lnTo>
                  <a:lnTo>
                    <a:pt x="1022" y="1851"/>
                  </a:lnTo>
                  <a:lnTo>
                    <a:pt x="1025" y="1827"/>
                  </a:lnTo>
                  <a:lnTo>
                    <a:pt x="1024" y="1799"/>
                  </a:lnTo>
                  <a:lnTo>
                    <a:pt x="1014" y="1773"/>
                  </a:lnTo>
                  <a:lnTo>
                    <a:pt x="992" y="1748"/>
                  </a:lnTo>
                  <a:lnTo>
                    <a:pt x="1220" y="1768"/>
                  </a:lnTo>
                  <a:lnTo>
                    <a:pt x="1223" y="1757"/>
                  </a:lnTo>
                  <a:lnTo>
                    <a:pt x="1225" y="1729"/>
                  </a:lnTo>
                  <a:lnTo>
                    <a:pt x="1223" y="1690"/>
                  </a:lnTo>
                  <a:lnTo>
                    <a:pt x="1208" y="1648"/>
                  </a:lnTo>
                  <a:lnTo>
                    <a:pt x="1194" y="1628"/>
                  </a:lnTo>
                  <a:lnTo>
                    <a:pt x="1176" y="1612"/>
                  </a:lnTo>
                  <a:lnTo>
                    <a:pt x="1155" y="1600"/>
                  </a:lnTo>
                  <a:lnTo>
                    <a:pt x="1134" y="1591"/>
                  </a:lnTo>
                  <a:lnTo>
                    <a:pt x="1115" y="1583"/>
                  </a:lnTo>
                  <a:lnTo>
                    <a:pt x="1098" y="1578"/>
                  </a:lnTo>
                  <a:lnTo>
                    <a:pt x="1087" y="1576"/>
                  </a:lnTo>
                  <a:lnTo>
                    <a:pt x="1083" y="1574"/>
                  </a:lnTo>
                  <a:lnTo>
                    <a:pt x="1208" y="1454"/>
                  </a:lnTo>
                  <a:lnTo>
                    <a:pt x="1251" y="1410"/>
                  </a:lnTo>
                  <a:lnTo>
                    <a:pt x="1249" y="1407"/>
                  </a:lnTo>
                  <a:lnTo>
                    <a:pt x="1243" y="1399"/>
                  </a:lnTo>
                  <a:lnTo>
                    <a:pt x="1233" y="1386"/>
                  </a:lnTo>
                  <a:lnTo>
                    <a:pt x="1219" y="1374"/>
                  </a:lnTo>
                  <a:lnTo>
                    <a:pt x="1203" y="1361"/>
                  </a:lnTo>
                  <a:lnTo>
                    <a:pt x="1184" y="1351"/>
                  </a:lnTo>
                  <a:lnTo>
                    <a:pt x="1162" y="1345"/>
                  </a:lnTo>
                  <a:lnTo>
                    <a:pt x="1139" y="1346"/>
                  </a:lnTo>
                  <a:lnTo>
                    <a:pt x="1126" y="1348"/>
                  </a:lnTo>
                  <a:lnTo>
                    <a:pt x="1111" y="1353"/>
                  </a:lnTo>
                  <a:lnTo>
                    <a:pt x="1095" y="1358"/>
                  </a:lnTo>
                  <a:lnTo>
                    <a:pt x="1079" y="1362"/>
                  </a:lnTo>
                  <a:lnTo>
                    <a:pt x="1062" y="1368"/>
                  </a:lnTo>
                  <a:lnTo>
                    <a:pt x="1045" y="1374"/>
                  </a:lnTo>
                  <a:lnTo>
                    <a:pt x="1028" y="1379"/>
                  </a:lnTo>
                  <a:lnTo>
                    <a:pt x="1010" y="1385"/>
                  </a:lnTo>
                  <a:lnTo>
                    <a:pt x="994" y="1391"/>
                  </a:lnTo>
                  <a:lnTo>
                    <a:pt x="980" y="1397"/>
                  </a:lnTo>
                  <a:lnTo>
                    <a:pt x="966" y="1401"/>
                  </a:lnTo>
                  <a:lnTo>
                    <a:pt x="954" y="1406"/>
                  </a:lnTo>
                  <a:lnTo>
                    <a:pt x="945" y="1409"/>
                  </a:lnTo>
                  <a:lnTo>
                    <a:pt x="937" y="1413"/>
                  </a:lnTo>
                  <a:lnTo>
                    <a:pt x="932" y="1414"/>
                  </a:lnTo>
                  <a:lnTo>
                    <a:pt x="931" y="1415"/>
                  </a:lnTo>
                  <a:lnTo>
                    <a:pt x="928" y="1413"/>
                  </a:lnTo>
                  <a:lnTo>
                    <a:pt x="919" y="1405"/>
                  </a:lnTo>
                  <a:lnTo>
                    <a:pt x="906" y="1394"/>
                  </a:lnTo>
                  <a:lnTo>
                    <a:pt x="890" y="1382"/>
                  </a:lnTo>
                  <a:lnTo>
                    <a:pt x="872" y="1368"/>
                  </a:lnTo>
                  <a:lnTo>
                    <a:pt x="853" y="1355"/>
                  </a:lnTo>
                  <a:lnTo>
                    <a:pt x="835" y="1343"/>
                  </a:lnTo>
                  <a:lnTo>
                    <a:pt x="819" y="1333"/>
                  </a:lnTo>
                  <a:lnTo>
                    <a:pt x="820" y="1328"/>
                  </a:lnTo>
                  <a:lnTo>
                    <a:pt x="822" y="1312"/>
                  </a:lnTo>
                  <a:lnTo>
                    <a:pt x="827" y="1289"/>
                  </a:lnTo>
                  <a:lnTo>
                    <a:pt x="832" y="1260"/>
                  </a:lnTo>
                  <a:lnTo>
                    <a:pt x="837" y="1228"/>
                  </a:lnTo>
                  <a:lnTo>
                    <a:pt x="843" y="1195"/>
                  </a:lnTo>
                  <a:lnTo>
                    <a:pt x="849" y="1164"/>
                  </a:lnTo>
                  <a:lnTo>
                    <a:pt x="855" y="1135"/>
                  </a:lnTo>
                  <a:lnTo>
                    <a:pt x="865" y="1103"/>
                  </a:lnTo>
                  <a:lnTo>
                    <a:pt x="884" y="1059"/>
                  </a:lnTo>
                  <a:lnTo>
                    <a:pt x="910" y="1009"/>
                  </a:lnTo>
                  <a:lnTo>
                    <a:pt x="937" y="954"/>
                  </a:lnTo>
                  <a:lnTo>
                    <a:pt x="963" y="896"/>
                  </a:lnTo>
                  <a:lnTo>
                    <a:pt x="985" y="841"/>
                  </a:lnTo>
                  <a:lnTo>
                    <a:pt x="998" y="791"/>
                  </a:lnTo>
                  <a:lnTo>
                    <a:pt x="1000" y="747"/>
                  </a:lnTo>
                  <a:lnTo>
                    <a:pt x="994" y="703"/>
                  </a:lnTo>
                  <a:lnTo>
                    <a:pt x="986" y="654"/>
                  </a:lnTo>
                  <a:lnTo>
                    <a:pt x="977" y="602"/>
                  </a:lnTo>
                  <a:lnTo>
                    <a:pt x="968" y="551"/>
                  </a:lnTo>
                  <a:lnTo>
                    <a:pt x="959" y="505"/>
                  </a:lnTo>
                  <a:lnTo>
                    <a:pt x="952" y="467"/>
                  </a:lnTo>
                  <a:lnTo>
                    <a:pt x="947" y="442"/>
                  </a:lnTo>
                  <a:lnTo>
                    <a:pt x="945" y="433"/>
                  </a:lnTo>
                  <a:lnTo>
                    <a:pt x="1125" y="0"/>
                  </a:lnTo>
                  <a:lnTo>
                    <a:pt x="484" y="4"/>
                  </a:lnTo>
                  <a:lnTo>
                    <a:pt x="381" y="411"/>
                  </a:lnTo>
                  <a:close/>
                </a:path>
              </a:pathLst>
            </a:custGeom>
            <a:solidFill>
              <a:srgbClr val="000000"/>
            </a:solidFill>
            <a:ln w="9525">
              <a:noFill/>
              <a:round/>
              <a:headEnd/>
              <a:tailEnd/>
            </a:ln>
          </p:spPr>
          <p:txBody>
            <a:bodyPr/>
            <a:lstStyle/>
            <a:p>
              <a:endParaRPr lang="en-US"/>
            </a:p>
          </p:txBody>
        </p:sp>
        <p:sp>
          <p:nvSpPr>
            <p:cNvPr id="129076" name="Freeform 52"/>
            <p:cNvSpPr>
              <a:spLocks/>
            </p:cNvSpPr>
            <p:nvPr/>
          </p:nvSpPr>
          <p:spPr bwMode="auto">
            <a:xfrm>
              <a:off x="5103" y="1742"/>
              <a:ext cx="378" cy="618"/>
            </a:xfrm>
            <a:custGeom>
              <a:avLst/>
              <a:gdLst/>
              <a:ahLst/>
              <a:cxnLst>
                <a:cxn ang="0">
                  <a:pos x="448" y="103"/>
                </a:cxn>
                <a:cxn ang="0">
                  <a:pos x="414" y="287"/>
                </a:cxn>
                <a:cxn ang="0">
                  <a:pos x="388" y="407"/>
                </a:cxn>
                <a:cxn ang="0">
                  <a:pos x="365" y="450"/>
                </a:cxn>
                <a:cxn ang="0">
                  <a:pos x="316" y="544"/>
                </a:cxn>
                <a:cxn ang="0">
                  <a:pos x="256" y="660"/>
                </a:cxn>
                <a:cxn ang="0">
                  <a:pos x="203" y="767"/>
                </a:cxn>
                <a:cxn ang="0">
                  <a:pos x="171" y="835"/>
                </a:cxn>
                <a:cxn ang="0">
                  <a:pos x="147" y="892"/>
                </a:cxn>
                <a:cxn ang="0">
                  <a:pos x="84" y="1028"/>
                </a:cxn>
                <a:cxn ang="0">
                  <a:pos x="47" y="1105"/>
                </a:cxn>
                <a:cxn ang="0">
                  <a:pos x="28" y="1149"/>
                </a:cxn>
                <a:cxn ang="0">
                  <a:pos x="3" y="1235"/>
                </a:cxn>
                <a:cxn ang="0">
                  <a:pos x="16" y="1310"/>
                </a:cxn>
                <a:cxn ang="0">
                  <a:pos x="74" y="1487"/>
                </a:cxn>
                <a:cxn ang="0">
                  <a:pos x="124" y="1652"/>
                </a:cxn>
                <a:cxn ang="0">
                  <a:pos x="154" y="1686"/>
                </a:cxn>
                <a:cxn ang="0">
                  <a:pos x="229" y="1721"/>
                </a:cxn>
                <a:cxn ang="0">
                  <a:pos x="272" y="1739"/>
                </a:cxn>
                <a:cxn ang="0">
                  <a:pos x="330" y="1748"/>
                </a:cxn>
                <a:cxn ang="0">
                  <a:pos x="468" y="1771"/>
                </a:cxn>
                <a:cxn ang="0">
                  <a:pos x="642" y="1801"/>
                </a:cxn>
                <a:cxn ang="0">
                  <a:pos x="801" y="1830"/>
                </a:cxn>
                <a:cxn ang="0">
                  <a:pos x="898" y="1851"/>
                </a:cxn>
                <a:cxn ang="0">
                  <a:pos x="917" y="1828"/>
                </a:cxn>
                <a:cxn ang="0">
                  <a:pos x="913" y="1778"/>
                </a:cxn>
                <a:cxn ang="0">
                  <a:pos x="892" y="1743"/>
                </a:cxn>
                <a:cxn ang="0">
                  <a:pos x="863" y="1715"/>
                </a:cxn>
                <a:cxn ang="0">
                  <a:pos x="831" y="1684"/>
                </a:cxn>
                <a:cxn ang="0">
                  <a:pos x="979" y="1700"/>
                </a:cxn>
                <a:cxn ang="0">
                  <a:pos x="1120" y="1713"/>
                </a:cxn>
                <a:cxn ang="0">
                  <a:pos x="1123" y="1675"/>
                </a:cxn>
                <a:cxn ang="0">
                  <a:pos x="1099" y="1631"/>
                </a:cxn>
                <a:cxn ang="0">
                  <a:pos x="1035" y="1608"/>
                </a:cxn>
                <a:cxn ang="0">
                  <a:pos x="973" y="1604"/>
                </a:cxn>
                <a:cxn ang="0">
                  <a:pos x="871" y="1553"/>
                </a:cxn>
                <a:cxn ang="0">
                  <a:pos x="1134" y="1414"/>
                </a:cxn>
                <a:cxn ang="0">
                  <a:pos x="1126" y="1408"/>
                </a:cxn>
                <a:cxn ang="0">
                  <a:pos x="1107" y="1396"/>
                </a:cxn>
                <a:cxn ang="0">
                  <a:pos x="1073" y="1389"/>
                </a:cxn>
                <a:cxn ang="0">
                  <a:pos x="1021" y="1393"/>
                </a:cxn>
                <a:cxn ang="0">
                  <a:pos x="948" y="1416"/>
                </a:cxn>
                <a:cxn ang="0">
                  <a:pos x="905" y="1351"/>
                </a:cxn>
                <a:cxn ang="0">
                  <a:pos x="835" y="1241"/>
                </a:cxn>
                <a:cxn ang="0">
                  <a:pos x="818" y="1155"/>
                </a:cxn>
                <a:cxn ang="0">
                  <a:pos x="835" y="962"/>
                </a:cxn>
                <a:cxn ang="0">
                  <a:pos x="846" y="906"/>
                </a:cxn>
                <a:cxn ang="0">
                  <a:pos x="865" y="803"/>
                </a:cxn>
                <a:cxn ang="0">
                  <a:pos x="877" y="736"/>
                </a:cxn>
                <a:cxn ang="0">
                  <a:pos x="866" y="619"/>
                </a:cxn>
                <a:cxn ang="0">
                  <a:pos x="836" y="479"/>
                </a:cxn>
                <a:cxn ang="0">
                  <a:pos x="840" y="393"/>
                </a:cxn>
                <a:cxn ang="0">
                  <a:pos x="457" y="49"/>
                </a:cxn>
              </a:cxnLst>
              <a:rect l="0" t="0" r="r" b="b"/>
              <a:pathLst>
                <a:path w="1134" h="1855">
                  <a:moveTo>
                    <a:pt x="457" y="49"/>
                  </a:moveTo>
                  <a:lnTo>
                    <a:pt x="455" y="64"/>
                  </a:lnTo>
                  <a:lnTo>
                    <a:pt x="448" y="103"/>
                  </a:lnTo>
                  <a:lnTo>
                    <a:pt x="437" y="159"/>
                  </a:lnTo>
                  <a:lnTo>
                    <a:pt x="426" y="222"/>
                  </a:lnTo>
                  <a:lnTo>
                    <a:pt x="414" y="287"/>
                  </a:lnTo>
                  <a:lnTo>
                    <a:pt x="403" y="345"/>
                  </a:lnTo>
                  <a:lnTo>
                    <a:pt x="394" y="387"/>
                  </a:lnTo>
                  <a:lnTo>
                    <a:pt x="388" y="407"/>
                  </a:lnTo>
                  <a:lnTo>
                    <a:pt x="385" y="414"/>
                  </a:lnTo>
                  <a:lnTo>
                    <a:pt x="377" y="429"/>
                  </a:lnTo>
                  <a:lnTo>
                    <a:pt x="365" y="450"/>
                  </a:lnTo>
                  <a:lnTo>
                    <a:pt x="351" y="477"/>
                  </a:lnTo>
                  <a:lnTo>
                    <a:pt x="334" y="509"/>
                  </a:lnTo>
                  <a:lnTo>
                    <a:pt x="316" y="544"/>
                  </a:lnTo>
                  <a:lnTo>
                    <a:pt x="296" y="582"/>
                  </a:lnTo>
                  <a:lnTo>
                    <a:pt x="277" y="621"/>
                  </a:lnTo>
                  <a:lnTo>
                    <a:pt x="256" y="660"/>
                  </a:lnTo>
                  <a:lnTo>
                    <a:pt x="238" y="698"/>
                  </a:lnTo>
                  <a:lnTo>
                    <a:pt x="219" y="735"/>
                  </a:lnTo>
                  <a:lnTo>
                    <a:pt x="203" y="767"/>
                  </a:lnTo>
                  <a:lnTo>
                    <a:pt x="190" y="796"/>
                  </a:lnTo>
                  <a:lnTo>
                    <a:pt x="178" y="819"/>
                  </a:lnTo>
                  <a:lnTo>
                    <a:pt x="171" y="835"/>
                  </a:lnTo>
                  <a:lnTo>
                    <a:pt x="168" y="843"/>
                  </a:lnTo>
                  <a:lnTo>
                    <a:pt x="162" y="860"/>
                  </a:lnTo>
                  <a:lnTo>
                    <a:pt x="147" y="892"/>
                  </a:lnTo>
                  <a:lnTo>
                    <a:pt x="128" y="935"/>
                  </a:lnTo>
                  <a:lnTo>
                    <a:pt x="106" y="982"/>
                  </a:lnTo>
                  <a:lnTo>
                    <a:pt x="84" y="1028"/>
                  </a:lnTo>
                  <a:lnTo>
                    <a:pt x="66" y="1067"/>
                  </a:lnTo>
                  <a:lnTo>
                    <a:pt x="52" y="1094"/>
                  </a:lnTo>
                  <a:lnTo>
                    <a:pt x="47" y="1105"/>
                  </a:lnTo>
                  <a:lnTo>
                    <a:pt x="45" y="1110"/>
                  </a:lnTo>
                  <a:lnTo>
                    <a:pt x="38" y="1126"/>
                  </a:lnTo>
                  <a:lnTo>
                    <a:pt x="28" y="1149"/>
                  </a:lnTo>
                  <a:lnTo>
                    <a:pt x="18" y="1177"/>
                  </a:lnTo>
                  <a:lnTo>
                    <a:pt x="8" y="1207"/>
                  </a:lnTo>
                  <a:lnTo>
                    <a:pt x="3" y="1235"/>
                  </a:lnTo>
                  <a:lnTo>
                    <a:pt x="0" y="1262"/>
                  </a:lnTo>
                  <a:lnTo>
                    <a:pt x="5" y="1281"/>
                  </a:lnTo>
                  <a:lnTo>
                    <a:pt x="16" y="1310"/>
                  </a:lnTo>
                  <a:lnTo>
                    <a:pt x="33" y="1358"/>
                  </a:lnTo>
                  <a:lnTo>
                    <a:pt x="52" y="1420"/>
                  </a:lnTo>
                  <a:lnTo>
                    <a:pt x="74" y="1487"/>
                  </a:lnTo>
                  <a:lnTo>
                    <a:pt x="94" y="1552"/>
                  </a:lnTo>
                  <a:lnTo>
                    <a:pt x="112" y="1610"/>
                  </a:lnTo>
                  <a:lnTo>
                    <a:pt x="124" y="1652"/>
                  </a:lnTo>
                  <a:lnTo>
                    <a:pt x="130" y="1670"/>
                  </a:lnTo>
                  <a:lnTo>
                    <a:pt x="137" y="1677"/>
                  </a:lnTo>
                  <a:lnTo>
                    <a:pt x="154" y="1686"/>
                  </a:lnTo>
                  <a:lnTo>
                    <a:pt x="177" y="1698"/>
                  </a:lnTo>
                  <a:lnTo>
                    <a:pt x="202" y="1709"/>
                  </a:lnTo>
                  <a:lnTo>
                    <a:pt x="229" y="1721"/>
                  </a:lnTo>
                  <a:lnTo>
                    <a:pt x="250" y="1730"/>
                  </a:lnTo>
                  <a:lnTo>
                    <a:pt x="266" y="1737"/>
                  </a:lnTo>
                  <a:lnTo>
                    <a:pt x="272" y="1739"/>
                  </a:lnTo>
                  <a:lnTo>
                    <a:pt x="279" y="1740"/>
                  </a:lnTo>
                  <a:lnTo>
                    <a:pt x="299" y="1744"/>
                  </a:lnTo>
                  <a:lnTo>
                    <a:pt x="330" y="1748"/>
                  </a:lnTo>
                  <a:lnTo>
                    <a:pt x="369" y="1755"/>
                  </a:lnTo>
                  <a:lnTo>
                    <a:pt x="416" y="1762"/>
                  </a:lnTo>
                  <a:lnTo>
                    <a:pt x="468" y="1771"/>
                  </a:lnTo>
                  <a:lnTo>
                    <a:pt x="525" y="1781"/>
                  </a:lnTo>
                  <a:lnTo>
                    <a:pt x="583" y="1791"/>
                  </a:lnTo>
                  <a:lnTo>
                    <a:pt x="642" y="1801"/>
                  </a:lnTo>
                  <a:lnTo>
                    <a:pt x="698" y="1810"/>
                  </a:lnTo>
                  <a:lnTo>
                    <a:pt x="752" y="1821"/>
                  </a:lnTo>
                  <a:lnTo>
                    <a:pt x="801" y="1830"/>
                  </a:lnTo>
                  <a:lnTo>
                    <a:pt x="842" y="1838"/>
                  </a:lnTo>
                  <a:lnTo>
                    <a:pt x="875" y="1845"/>
                  </a:lnTo>
                  <a:lnTo>
                    <a:pt x="898" y="1851"/>
                  </a:lnTo>
                  <a:lnTo>
                    <a:pt x="909" y="1855"/>
                  </a:lnTo>
                  <a:lnTo>
                    <a:pt x="911" y="1847"/>
                  </a:lnTo>
                  <a:lnTo>
                    <a:pt x="917" y="1828"/>
                  </a:lnTo>
                  <a:lnTo>
                    <a:pt x="920" y="1805"/>
                  </a:lnTo>
                  <a:lnTo>
                    <a:pt x="918" y="1786"/>
                  </a:lnTo>
                  <a:lnTo>
                    <a:pt x="913" y="1778"/>
                  </a:lnTo>
                  <a:lnTo>
                    <a:pt x="908" y="1768"/>
                  </a:lnTo>
                  <a:lnTo>
                    <a:pt x="901" y="1755"/>
                  </a:lnTo>
                  <a:lnTo>
                    <a:pt x="892" y="1743"/>
                  </a:lnTo>
                  <a:lnTo>
                    <a:pt x="882" y="1731"/>
                  </a:lnTo>
                  <a:lnTo>
                    <a:pt x="872" y="1722"/>
                  </a:lnTo>
                  <a:lnTo>
                    <a:pt x="863" y="1715"/>
                  </a:lnTo>
                  <a:lnTo>
                    <a:pt x="853" y="1713"/>
                  </a:lnTo>
                  <a:lnTo>
                    <a:pt x="838" y="1704"/>
                  </a:lnTo>
                  <a:lnTo>
                    <a:pt x="831" y="1684"/>
                  </a:lnTo>
                  <a:lnTo>
                    <a:pt x="827" y="1666"/>
                  </a:lnTo>
                  <a:lnTo>
                    <a:pt x="827" y="1657"/>
                  </a:lnTo>
                  <a:lnTo>
                    <a:pt x="979" y="1700"/>
                  </a:lnTo>
                  <a:lnTo>
                    <a:pt x="1116" y="1722"/>
                  </a:lnTo>
                  <a:lnTo>
                    <a:pt x="1117" y="1720"/>
                  </a:lnTo>
                  <a:lnTo>
                    <a:pt x="1120" y="1713"/>
                  </a:lnTo>
                  <a:lnTo>
                    <a:pt x="1122" y="1702"/>
                  </a:lnTo>
                  <a:lnTo>
                    <a:pt x="1123" y="1690"/>
                  </a:lnTo>
                  <a:lnTo>
                    <a:pt x="1123" y="1675"/>
                  </a:lnTo>
                  <a:lnTo>
                    <a:pt x="1120" y="1660"/>
                  </a:lnTo>
                  <a:lnTo>
                    <a:pt x="1112" y="1645"/>
                  </a:lnTo>
                  <a:lnTo>
                    <a:pt x="1099" y="1631"/>
                  </a:lnTo>
                  <a:lnTo>
                    <a:pt x="1081" y="1620"/>
                  </a:lnTo>
                  <a:lnTo>
                    <a:pt x="1059" y="1613"/>
                  </a:lnTo>
                  <a:lnTo>
                    <a:pt x="1035" y="1608"/>
                  </a:lnTo>
                  <a:lnTo>
                    <a:pt x="1012" y="1605"/>
                  </a:lnTo>
                  <a:lnTo>
                    <a:pt x="990" y="1604"/>
                  </a:lnTo>
                  <a:lnTo>
                    <a:pt x="973" y="1604"/>
                  </a:lnTo>
                  <a:lnTo>
                    <a:pt x="962" y="1605"/>
                  </a:lnTo>
                  <a:lnTo>
                    <a:pt x="957" y="1605"/>
                  </a:lnTo>
                  <a:lnTo>
                    <a:pt x="871" y="1553"/>
                  </a:lnTo>
                  <a:lnTo>
                    <a:pt x="965" y="1562"/>
                  </a:lnTo>
                  <a:lnTo>
                    <a:pt x="1134" y="1416"/>
                  </a:lnTo>
                  <a:lnTo>
                    <a:pt x="1134" y="1414"/>
                  </a:lnTo>
                  <a:lnTo>
                    <a:pt x="1131" y="1413"/>
                  </a:lnTo>
                  <a:lnTo>
                    <a:pt x="1129" y="1410"/>
                  </a:lnTo>
                  <a:lnTo>
                    <a:pt x="1126" y="1408"/>
                  </a:lnTo>
                  <a:lnTo>
                    <a:pt x="1121" y="1403"/>
                  </a:lnTo>
                  <a:lnTo>
                    <a:pt x="1115" y="1399"/>
                  </a:lnTo>
                  <a:lnTo>
                    <a:pt x="1107" y="1396"/>
                  </a:lnTo>
                  <a:lnTo>
                    <a:pt x="1098" y="1393"/>
                  </a:lnTo>
                  <a:lnTo>
                    <a:pt x="1087" y="1390"/>
                  </a:lnTo>
                  <a:lnTo>
                    <a:pt x="1073" y="1389"/>
                  </a:lnTo>
                  <a:lnTo>
                    <a:pt x="1058" y="1389"/>
                  </a:lnTo>
                  <a:lnTo>
                    <a:pt x="1041" y="1390"/>
                  </a:lnTo>
                  <a:lnTo>
                    <a:pt x="1021" y="1393"/>
                  </a:lnTo>
                  <a:lnTo>
                    <a:pt x="999" y="1398"/>
                  </a:lnTo>
                  <a:lnTo>
                    <a:pt x="975" y="1405"/>
                  </a:lnTo>
                  <a:lnTo>
                    <a:pt x="948" y="1416"/>
                  </a:lnTo>
                  <a:lnTo>
                    <a:pt x="942" y="1408"/>
                  </a:lnTo>
                  <a:lnTo>
                    <a:pt x="927" y="1385"/>
                  </a:lnTo>
                  <a:lnTo>
                    <a:pt x="905" y="1351"/>
                  </a:lnTo>
                  <a:lnTo>
                    <a:pt x="881" y="1315"/>
                  </a:lnTo>
                  <a:lnTo>
                    <a:pt x="857" y="1276"/>
                  </a:lnTo>
                  <a:lnTo>
                    <a:pt x="835" y="1241"/>
                  </a:lnTo>
                  <a:lnTo>
                    <a:pt x="820" y="1214"/>
                  </a:lnTo>
                  <a:lnTo>
                    <a:pt x="815" y="1200"/>
                  </a:lnTo>
                  <a:lnTo>
                    <a:pt x="818" y="1155"/>
                  </a:lnTo>
                  <a:lnTo>
                    <a:pt x="825" y="1075"/>
                  </a:lnTo>
                  <a:lnTo>
                    <a:pt x="832" y="997"/>
                  </a:lnTo>
                  <a:lnTo>
                    <a:pt x="835" y="962"/>
                  </a:lnTo>
                  <a:lnTo>
                    <a:pt x="836" y="954"/>
                  </a:lnTo>
                  <a:lnTo>
                    <a:pt x="840" y="935"/>
                  </a:lnTo>
                  <a:lnTo>
                    <a:pt x="846" y="906"/>
                  </a:lnTo>
                  <a:lnTo>
                    <a:pt x="851" y="872"/>
                  </a:lnTo>
                  <a:lnTo>
                    <a:pt x="858" y="836"/>
                  </a:lnTo>
                  <a:lnTo>
                    <a:pt x="865" y="803"/>
                  </a:lnTo>
                  <a:lnTo>
                    <a:pt x="871" y="774"/>
                  </a:lnTo>
                  <a:lnTo>
                    <a:pt x="874" y="756"/>
                  </a:lnTo>
                  <a:lnTo>
                    <a:pt x="877" y="736"/>
                  </a:lnTo>
                  <a:lnTo>
                    <a:pt x="875" y="705"/>
                  </a:lnTo>
                  <a:lnTo>
                    <a:pt x="872" y="665"/>
                  </a:lnTo>
                  <a:lnTo>
                    <a:pt x="866" y="619"/>
                  </a:lnTo>
                  <a:lnTo>
                    <a:pt x="858" y="572"/>
                  </a:lnTo>
                  <a:lnTo>
                    <a:pt x="849" y="524"/>
                  </a:lnTo>
                  <a:lnTo>
                    <a:pt x="836" y="479"/>
                  </a:lnTo>
                  <a:lnTo>
                    <a:pt x="823" y="441"/>
                  </a:lnTo>
                  <a:lnTo>
                    <a:pt x="749" y="407"/>
                  </a:lnTo>
                  <a:lnTo>
                    <a:pt x="840" y="393"/>
                  </a:lnTo>
                  <a:lnTo>
                    <a:pt x="1009" y="0"/>
                  </a:lnTo>
                  <a:lnTo>
                    <a:pt x="479" y="10"/>
                  </a:lnTo>
                  <a:lnTo>
                    <a:pt x="457" y="49"/>
                  </a:lnTo>
                  <a:close/>
                </a:path>
              </a:pathLst>
            </a:custGeom>
            <a:solidFill>
              <a:srgbClr val="F4BFB2"/>
            </a:solidFill>
            <a:ln w="9525">
              <a:noFill/>
              <a:round/>
              <a:headEnd/>
              <a:tailEnd/>
            </a:ln>
          </p:spPr>
          <p:txBody>
            <a:bodyPr/>
            <a:lstStyle/>
            <a:p>
              <a:endParaRPr lang="en-US"/>
            </a:p>
          </p:txBody>
        </p:sp>
        <p:sp>
          <p:nvSpPr>
            <p:cNvPr id="129077" name="Freeform 53"/>
            <p:cNvSpPr>
              <a:spLocks/>
            </p:cNvSpPr>
            <p:nvPr/>
          </p:nvSpPr>
          <p:spPr bwMode="auto">
            <a:xfrm>
              <a:off x="5133" y="2049"/>
              <a:ext cx="318" cy="350"/>
            </a:xfrm>
            <a:custGeom>
              <a:avLst/>
              <a:gdLst/>
              <a:ahLst/>
              <a:cxnLst>
                <a:cxn ang="0">
                  <a:pos x="78" y="137"/>
                </a:cxn>
                <a:cxn ang="0">
                  <a:pos x="72" y="142"/>
                </a:cxn>
                <a:cxn ang="0">
                  <a:pos x="61" y="156"/>
                </a:cxn>
                <a:cxn ang="0">
                  <a:pos x="47" y="178"/>
                </a:cxn>
                <a:cxn ang="0">
                  <a:pos x="40" y="206"/>
                </a:cxn>
                <a:cxn ang="0">
                  <a:pos x="32" y="279"/>
                </a:cxn>
                <a:cxn ang="0">
                  <a:pos x="19" y="395"/>
                </a:cxn>
                <a:cxn ang="0">
                  <a:pos x="7" y="504"/>
                </a:cxn>
                <a:cxn ang="0">
                  <a:pos x="1" y="552"/>
                </a:cxn>
                <a:cxn ang="0">
                  <a:pos x="0" y="591"/>
                </a:cxn>
                <a:cxn ang="0">
                  <a:pos x="9" y="646"/>
                </a:cxn>
                <a:cxn ang="0">
                  <a:pos x="157" y="1007"/>
                </a:cxn>
                <a:cxn ang="0">
                  <a:pos x="164" y="1019"/>
                </a:cxn>
                <a:cxn ang="0">
                  <a:pos x="178" y="1035"/>
                </a:cxn>
                <a:cxn ang="0">
                  <a:pos x="198" y="1049"/>
                </a:cxn>
                <a:cxn ang="0">
                  <a:pos x="513" y="1043"/>
                </a:cxn>
                <a:cxn ang="0">
                  <a:pos x="527" y="1043"/>
                </a:cxn>
                <a:cxn ang="0">
                  <a:pos x="563" y="1041"/>
                </a:cxn>
                <a:cxn ang="0">
                  <a:pos x="605" y="1030"/>
                </a:cxn>
                <a:cxn ang="0">
                  <a:pos x="642" y="1009"/>
                </a:cxn>
                <a:cxn ang="0">
                  <a:pos x="944" y="737"/>
                </a:cxn>
                <a:cxn ang="0">
                  <a:pos x="953" y="681"/>
                </a:cxn>
                <a:cxn ang="0">
                  <a:pos x="828" y="64"/>
                </a:cxn>
                <a:cxn ang="0">
                  <a:pos x="822" y="54"/>
                </a:cxn>
                <a:cxn ang="0">
                  <a:pos x="808" y="32"/>
                </a:cxn>
                <a:cxn ang="0">
                  <a:pos x="787" y="10"/>
                </a:cxn>
                <a:cxn ang="0">
                  <a:pos x="759" y="0"/>
                </a:cxn>
                <a:cxn ang="0">
                  <a:pos x="738" y="0"/>
                </a:cxn>
                <a:cxn ang="0">
                  <a:pos x="709" y="1"/>
                </a:cxn>
                <a:cxn ang="0">
                  <a:pos x="672" y="3"/>
                </a:cxn>
                <a:cxn ang="0">
                  <a:pos x="634" y="4"/>
                </a:cxn>
                <a:cxn ang="0">
                  <a:pos x="599" y="5"/>
                </a:cxn>
                <a:cxn ang="0">
                  <a:pos x="568" y="8"/>
                </a:cxn>
                <a:cxn ang="0">
                  <a:pos x="547" y="9"/>
                </a:cxn>
                <a:cxn ang="0">
                  <a:pos x="539" y="9"/>
                </a:cxn>
                <a:cxn ang="0">
                  <a:pos x="538" y="8"/>
                </a:cxn>
                <a:cxn ang="0">
                  <a:pos x="533" y="7"/>
                </a:cxn>
                <a:cxn ang="0">
                  <a:pos x="523" y="7"/>
                </a:cxn>
                <a:cxn ang="0">
                  <a:pos x="504" y="9"/>
                </a:cxn>
              </a:cxnLst>
              <a:rect l="0" t="0" r="r" b="b"/>
              <a:pathLst>
                <a:path w="953" h="1052">
                  <a:moveTo>
                    <a:pt x="504" y="9"/>
                  </a:moveTo>
                  <a:lnTo>
                    <a:pt x="78" y="137"/>
                  </a:lnTo>
                  <a:lnTo>
                    <a:pt x="77" y="139"/>
                  </a:lnTo>
                  <a:lnTo>
                    <a:pt x="72" y="142"/>
                  </a:lnTo>
                  <a:lnTo>
                    <a:pt x="66" y="148"/>
                  </a:lnTo>
                  <a:lnTo>
                    <a:pt x="61" y="156"/>
                  </a:lnTo>
                  <a:lnTo>
                    <a:pt x="54" y="165"/>
                  </a:lnTo>
                  <a:lnTo>
                    <a:pt x="47" y="178"/>
                  </a:lnTo>
                  <a:lnTo>
                    <a:pt x="42" y="191"/>
                  </a:lnTo>
                  <a:lnTo>
                    <a:pt x="40" y="206"/>
                  </a:lnTo>
                  <a:lnTo>
                    <a:pt x="37" y="234"/>
                  </a:lnTo>
                  <a:lnTo>
                    <a:pt x="32" y="279"/>
                  </a:lnTo>
                  <a:lnTo>
                    <a:pt x="25" y="334"/>
                  </a:lnTo>
                  <a:lnTo>
                    <a:pt x="19" y="395"/>
                  </a:lnTo>
                  <a:lnTo>
                    <a:pt x="12" y="454"/>
                  </a:lnTo>
                  <a:lnTo>
                    <a:pt x="7" y="504"/>
                  </a:lnTo>
                  <a:lnTo>
                    <a:pt x="2" y="539"/>
                  </a:lnTo>
                  <a:lnTo>
                    <a:pt x="1" y="552"/>
                  </a:lnTo>
                  <a:lnTo>
                    <a:pt x="1" y="563"/>
                  </a:lnTo>
                  <a:lnTo>
                    <a:pt x="0" y="591"/>
                  </a:lnTo>
                  <a:lnTo>
                    <a:pt x="2" y="623"/>
                  </a:lnTo>
                  <a:lnTo>
                    <a:pt x="9" y="646"/>
                  </a:lnTo>
                  <a:lnTo>
                    <a:pt x="156" y="1005"/>
                  </a:lnTo>
                  <a:lnTo>
                    <a:pt x="157" y="1007"/>
                  </a:lnTo>
                  <a:lnTo>
                    <a:pt x="159" y="1012"/>
                  </a:lnTo>
                  <a:lnTo>
                    <a:pt x="164" y="1019"/>
                  </a:lnTo>
                  <a:lnTo>
                    <a:pt x="170" y="1027"/>
                  </a:lnTo>
                  <a:lnTo>
                    <a:pt x="178" y="1035"/>
                  </a:lnTo>
                  <a:lnTo>
                    <a:pt x="187" y="1043"/>
                  </a:lnTo>
                  <a:lnTo>
                    <a:pt x="198" y="1049"/>
                  </a:lnTo>
                  <a:lnTo>
                    <a:pt x="212" y="1052"/>
                  </a:lnTo>
                  <a:lnTo>
                    <a:pt x="513" y="1043"/>
                  </a:lnTo>
                  <a:lnTo>
                    <a:pt x="516" y="1043"/>
                  </a:lnTo>
                  <a:lnTo>
                    <a:pt x="527" y="1043"/>
                  </a:lnTo>
                  <a:lnTo>
                    <a:pt x="543" y="1042"/>
                  </a:lnTo>
                  <a:lnTo>
                    <a:pt x="563" y="1041"/>
                  </a:lnTo>
                  <a:lnTo>
                    <a:pt x="584" y="1036"/>
                  </a:lnTo>
                  <a:lnTo>
                    <a:pt x="605" y="1030"/>
                  </a:lnTo>
                  <a:lnTo>
                    <a:pt x="625" y="1021"/>
                  </a:lnTo>
                  <a:lnTo>
                    <a:pt x="642" y="1009"/>
                  </a:lnTo>
                  <a:lnTo>
                    <a:pt x="940" y="746"/>
                  </a:lnTo>
                  <a:lnTo>
                    <a:pt x="944" y="737"/>
                  </a:lnTo>
                  <a:lnTo>
                    <a:pt x="950" y="714"/>
                  </a:lnTo>
                  <a:lnTo>
                    <a:pt x="953" y="681"/>
                  </a:lnTo>
                  <a:lnTo>
                    <a:pt x="948" y="646"/>
                  </a:lnTo>
                  <a:lnTo>
                    <a:pt x="828" y="64"/>
                  </a:lnTo>
                  <a:lnTo>
                    <a:pt x="827" y="62"/>
                  </a:lnTo>
                  <a:lnTo>
                    <a:pt x="822" y="54"/>
                  </a:lnTo>
                  <a:lnTo>
                    <a:pt x="816" y="43"/>
                  </a:lnTo>
                  <a:lnTo>
                    <a:pt x="808" y="32"/>
                  </a:lnTo>
                  <a:lnTo>
                    <a:pt x="798" y="20"/>
                  </a:lnTo>
                  <a:lnTo>
                    <a:pt x="787" y="10"/>
                  </a:lnTo>
                  <a:lnTo>
                    <a:pt x="773" y="2"/>
                  </a:lnTo>
                  <a:lnTo>
                    <a:pt x="759" y="0"/>
                  </a:lnTo>
                  <a:lnTo>
                    <a:pt x="750" y="0"/>
                  </a:lnTo>
                  <a:lnTo>
                    <a:pt x="738" y="0"/>
                  </a:lnTo>
                  <a:lnTo>
                    <a:pt x="725" y="1"/>
                  </a:lnTo>
                  <a:lnTo>
                    <a:pt x="709" y="1"/>
                  </a:lnTo>
                  <a:lnTo>
                    <a:pt x="690" y="2"/>
                  </a:lnTo>
                  <a:lnTo>
                    <a:pt x="672" y="3"/>
                  </a:lnTo>
                  <a:lnTo>
                    <a:pt x="654" y="3"/>
                  </a:lnTo>
                  <a:lnTo>
                    <a:pt x="634" y="4"/>
                  </a:lnTo>
                  <a:lnTo>
                    <a:pt x="616" y="5"/>
                  </a:lnTo>
                  <a:lnTo>
                    <a:pt x="599" y="5"/>
                  </a:lnTo>
                  <a:lnTo>
                    <a:pt x="582" y="7"/>
                  </a:lnTo>
                  <a:lnTo>
                    <a:pt x="568" y="8"/>
                  </a:lnTo>
                  <a:lnTo>
                    <a:pt x="556" y="8"/>
                  </a:lnTo>
                  <a:lnTo>
                    <a:pt x="547" y="9"/>
                  </a:lnTo>
                  <a:lnTo>
                    <a:pt x="541" y="9"/>
                  </a:lnTo>
                  <a:lnTo>
                    <a:pt x="539" y="9"/>
                  </a:lnTo>
                  <a:lnTo>
                    <a:pt x="539" y="9"/>
                  </a:lnTo>
                  <a:lnTo>
                    <a:pt x="538" y="8"/>
                  </a:lnTo>
                  <a:lnTo>
                    <a:pt x="535" y="8"/>
                  </a:lnTo>
                  <a:lnTo>
                    <a:pt x="533" y="7"/>
                  </a:lnTo>
                  <a:lnTo>
                    <a:pt x="529" y="7"/>
                  </a:lnTo>
                  <a:lnTo>
                    <a:pt x="523" y="7"/>
                  </a:lnTo>
                  <a:lnTo>
                    <a:pt x="515" y="8"/>
                  </a:lnTo>
                  <a:lnTo>
                    <a:pt x="504" y="9"/>
                  </a:lnTo>
                  <a:close/>
                </a:path>
              </a:pathLst>
            </a:custGeom>
            <a:solidFill>
              <a:srgbClr val="000000"/>
            </a:solidFill>
            <a:ln w="9525">
              <a:noFill/>
              <a:round/>
              <a:headEnd/>
              <a:tailEnd/>
            </a:ln>
          </p:spPr>
          <p:txBody>
            <a:bodyPr/>
            <a:lstStyle/>
            <a:p>
              <a:endParaRPr lang="en-US"/>
            </a:p>
          </p:txBody>
        </p:sp>
        <p:sp>
          <p:nvSpPr>
            <p:cNvPr id="129078" name="Freeform 54"/>
            <p:cNvSpPr>
              <a:spLocks/>
            </p:cNvSpPr>
            <p:nvPr/>
          </p:nvSpPr>
          <p:spPr bwMode="auto">
            <a:xfrm>
              <a:off x="5269" y="2064"/>
              <a:ext cx="168" cy="310"/>
            </a:xfrm>
            <a:custGeom>
              <a:avLst/>
              <a:gdLst/>
              <a:ahLst/>
              <a:cxnLst>
                <a:cxn ang="0">
                  <a:pos x="319" y="4"/>
                </a:cxn>
                <a:cxn ang="0">
                  <a:pos x="22" y="126"/>
                </a:cxn>
                <a:cxn ang="0">
                  <a:pos x="18" y="131"/>
                </a:cxn>
                <a:cxn ang="0">
                  <a:pos x="9" y="143"/>
                </a:cxn>
                <a:cxn ang="0">
                  <a:pos x="2" y="161"/>
                </a:cxn>
                <a:cxn ang="0">
                  <a:pos x="0" y="186"/>
                </a:cxn>
                <a:cxn ang="0">
                  <a:pos x="9" y="501"/>
                </a:cxn>
                <a:cxn ang="0">
                  <a:pos x="10" y="513"/>
                </a:cxn>
                <a:cxn ang="0">
                  <a:pos x="14" y="540"/>
                </a:cxn>
                <a:cxn ang="0">
                  <a:pos x="19" y="574"/>
                </a:cxn>
                <a:cxn ang="0">
                  <a:pos x="30" y="604"/>
                </a:cxn>
                <a:cxn ang="0">
                  <a:pos x="128" y="924"/>
                </a:cxn>
                <a:cxn ang="0">
                  <a:pos x="131" y="925"/>
                </a:cxn>
                <a:cxn ang="0">
                  <a:pos x="137" y="927"/>
                </a:cxn>
                <a:cxn ang="0">
                  <a:pos x="147" y="929"/>
                </a:cxn>
                <a:cxn ang="0">
                  <a:pos x="159" y="930"/>
                </a:cxn>
                <a:cxn ang="0">
                  <a:pos x="173" y="930"/>
                </a:cxn>
                <a:cxn ang="0">
                  <a:pos x="188" y="926"/>
                </a:cxn>
                <a:cxn ang="0">
                  <a:pos x="204" y="918"/>
                </a:cxn>
                <a:cxn ang="0">
                  <a:pos x="219" y="903"/>
                </a:cxn>
                <a:cxn ang="0">
                  <a:pos x="491" y="683"/>
                </a:cxn>
                <a:cxn ang="0">
                  <a:pos x="494" y="676"/>
                </a:cxn>
                <a:cxn ang="0">
                  <a:pos x="502" y="656"/>
                </a:cxn>
                <a:cxn ang="0">
                  <a:pos x="506" y="623"/>
                </a:cxn>
                <a:cxn ang="0">
                  <a:pos x="500" y="575"/>
                </a:cxn>
                <a:cxn ang="0">
                  <a:pos x="375" y="26"/>
                </a:cxn>
                <a:cxn ang="0">
                  <a:pos x="374" y="24"/>
                </a:cxn>
                <a:cxn ang="0">
                  <a:pos x="371" y="20"/>
                </a:cxn>
                <a:cxn ang="0">
                  <a:pos x="367" y="15"/>
                </a:cxn>
                <a:cxn ang="0">
                  <a:pos x="361" y="8"/>
                </a:cxn>
                <a:cxn ang="0">
                  <a:pos x="353" y="3"/>
                </a:cxn>
                <a:cxn ang="0">
                  <a:pos x="344" y="0"/>
                </a:cxn>
                <a:cxn ang="0">
                  <a:pos x="332" y="0"/>
                </a:cxn>
                <a:cxn ang="0">
                  <a:pos x="319" y="4"/>
                </a:cxn>
              </a:cxnLst>
              <a:rect l="0" t="0" r="r" b="b"/>
              <a:pathLst>
                <a:path w="506" h="930">
                  <a:moveTo>
                    <a:pt x="319" y="4"/>
                  </a:moveTo>
                  <a:lnTo>
                    <a:pt x="22" y="126"/>
                  </a:lnTo>
                  <a:lnTo>
                    <a:pt x="18" y="131"/>
                  </a:lnTo>
                  <a:lnTo>
                    <a:pt x="9" y="143"/>
                  </a:lnTo>
                  <a:lnTo>
                    <a:pt x="2" y="161"/>
                  </a:lnTo>
                  <a:lnTo>
                    <a:pt x="0" y="186"/>
                  </a:lnTo>
                  <a:lnTo>
                    <a:pt x="9" y="501"/>
                  </a:lnTo>
                  <a:lnTo>
                    <a:pt x="10" y="513"/>
                  </a:lnTo>
                  <a:lnTo>
                    <a:pt x="14" y="540"/>
                  </a:lnTo>
                  <a:lnTo>
                    <a:pt x="19" y="574"/>
                  </a:lnTo>
                  <a:lnTo>
                    <a:pt x="30" y="604"/>
                  </a:lnTo>
                  <a:lnTo>
                    <a:pt x="128" y="924"/>
                  </a:lnTo>
                  <a:lnTo>
                    <a:pt x="131" y="925"/>
                  </a:lnTo>
                  <a:lnTo>
                    <a:pt x="137" y="927"/>
                  </a:lnTo>
                  <a:lnTo>
                    <a:pt x="147" y="929"/>
                  </a:lnTo>
                  <a:lnTo>
                    <a:pt x="159" y="930"/>
                  </a:lnTo>
                  <a:lnTo>
                    <a:pt x="173" y="930"/>
                  </a:lnTo>
                  <a:lnTo>
                    <a:pt x="188" y="926"/>
                  </a:lnTo>
                  <a:lnTo>
                    <a:pt x="204" y="918"/>
                  </a:lnTo>
                  <a:lnTo>
                    <a:pt x="219" y="903"/>
                  </a:lnTo>
                  <a:lnTo>
                    <a:pt x="491" y="683"/>
                  </a:lnTo>
                  <a:lnTo>
                    <a:pt x="494" y="676"/>
                  </a:lnTo>
                  <a:lnTo>
                    <a:pt x="502" y="656"/>
                  </a:lnTo>
                  <a:lnTo>
                    <a:pt x="506" y="623"/>
                  </a:lnTo>
                  <a:lnTo>
                    <a:pt x="500" y="575"/>
                  </a:lnTo>
                  <a:lnTo>
                    <a:pt x="375" y="26"/>
                  </a:lnTo>
                  <a:lnTo>
                    <a:pt x="374" y="24"/>
                  </a:lnTo>
                  <a:lnTo>
                    <a:pt x="371" y="20"/>
                  </a:lnTo>
                  <a:lnTo>
                    <a:pt x="367" y="15"/>
                  </a:lnTo>
                  <a:lnTo>
                    <a:pt x="361" y="8"/>
                  </a:lnTo>
                  <a:lnTo>
                    <a:pt x="353" y="3"/>
                  </a:lnTo>
                  <a:lnTo>
                    <a:pt x="344" y="0"/>
                  </a:lnTo>
                  <a:lnTo>
                    <a:pt x="332" y="0"/>
                  </a:lnTo>
                  <a:lnTo>
                    <a:pt x="319" y="4"/>
                  </a:lnTo>
                  <a:close/>
                </a:path>
              </a:pathLst>
            </a:custGeom>
            <a:solidFill>
              <a:srgbClr val="A3B5C6"/>
            </a:solidFill>
            <a:ln w="9525">
              <a:noFill/>
              <a:round/>
              <a:headEnd/>
              <a:tailEnd/>
            </a:ln>
          </p:spPr>
          <p:txBody>
            <a:bodyPr/>
            <a:lstStyle/>
            <a:p>
              <a:endParaRPr lang="en-US"/>
            </a:p>
          </p:txBody>
        </p:sp>
        <p:sp>
          <p:nvSpPr>
            <p:cNvPr id="129079" name="Freeform 55"/>
            <p:cNvSpPr>
              <a:spLocks/>
            </p:cNvSpPr>
            <p:nvPr/>
          </p:nvSpPr>
          <p:spPr bwMode="auto">
            <a:xfrm>
              <a:off x="5159" y="2115"/>
              <a:ext cx="131" cy="258"/>
            </a:xfrm>
            <a:custGeom>
              <a:avLst/>
              <a:gdLst/>
              <a:ahLst/>
              <a:cxnLst>
                <a:cxn ang="0">
                  <a:pos x="26" y="13"/>
                </a:cxn>
                <a:cxn ang="0">
                  <a:pos x="29" y="13"/>
                </a:cxn>
                <a:cxn ang="0">
                  <a:pos x="35" y="12"/>
                </a:cxn>
                <a:cxn ang="0">
                  <a:pos x="47" y="11"/>
                </a:cxn>
                <a:cxn ang="0">
                  <a:pos x="61" y="9"/>
                </a:cxn>
                <a:cxn ang="0">
                  <a:pos x="77" y="8"/>
                </a:cxn>
                <a:cxn ang="0">
                  <a:pos x="96" y="7"/>
                </a:cxn>
                <a:cxn ang="0">
                  <a:pos x="117" y="5"/>
                </a:cxn>
                <a:cxn ang="0">
                  <a:pos x="137" y="4"/>
                </a:cxn>
                <a:cxn ang="0">
                  <a:pos x="159" y="3"/>
                </a:cxn>
                <a:cxn ang="0">
                  <a:pos x="181" y="1"/>
                </a:cxn>
                <a:cxn ang="0">
                  <a:pos x="202" y="0"/>
                </a:cxn>
                <a:cxn ang="0">
                  <a:pos x="221" y="0"/>
                </a:cxn>
                <a:cxn ang="0">
                  <a:pos x="238" y="0"/>
                </a:cxn>
                <a:cxn ang="0">
                  <a:pos x="252" y="0"/>
                </a:cxn>
                <a:cxn ang="0">
                  <a:pos x="264" y="1"/>
                </a:cxn>
                <a:cxn ang="0">
                  <a:pos x="272" y="4"/>
                </a:cxn>
                <a:cxn ang="0">
                  <a:pos x="284" y="396"/>
                </a:cxn>
                <a:cxn ang="0">
                  <a:pos x="289" y="411"/>
                </a:cxn>
                <a:cxn ang="0">
                  <a:pos x="299" y="452"/>
                </a:cxn>
                <a:cxn ang="0">
                  <a:pos x="315" y="510"/>
                </a:cxn>
                <a:cxn ang="0">
                  <a:pos x="334" y="576"/>
                </a:cxn>
                <a:cxn ang="0">
                  <a:pos x="353" y="644"/>
                </a:cxn>
                <a:cxn ang="0">
                  <a:pos x="370" y="704"/>
                </a:cxn>
                <a:cxn ang="0">
                  <a:pos x="384" y="749"/>
                </a:cxn>
                <a:cxn ang="0">
                  <a:pos x="393" y="768"/>
                </a:cxn>
                <a:cxn ang="0">
                  <a:pos x="147" y="776"/>
                </a:cxn>
                <a:cxn ang="0">
                  <a:pos x="0" y="423"/>
                </a:cxn>
                <a:cxn ang="0">
                  <a:pos x="2" y="363"/>
                </a:cxn>
                <a:cxn ang="0">
                  <a:pos x="8" y="231"/>
                </a:cxn>
                <a:cxn ang="0">
                  <a:pos x="17" y="91"/>
                </a:cxn>
                <a:cxn ang="0">
                  <a:pos x="26" y="13"/>
                </a:cxn>
              </a:cxnLst>
              <a:rect l="0" t="0" r="r" b="b"/>
              <a:pathLst>
                <a:path w="393" h="776">
                  <a:moveTo>
                    <a:pt x="26" y="13"/>
                  </a:moveTo>
                  <a:lnTo>
                    <a:pt x="29" y="13"/>
                  </a:lnTo>
                  <a:lnTo>
                    <a:pt x="35" y="12"/>
                  </a:lnTo>
                  <a:lnTo>
                    <a:pt x="47" y="11"/>
                  </a:lnTo>
                  <a:lnTo>
                    <a:pt x="61" y="9"/>
                  </a:lnTo>
                  <a:lnTo>
                    <a:pt x="77" y="8"/>
                  </a:lnTo>
                  <a:lnTo>
                    <a:pt x="96" y="7"/>
                  </a:lnTo>
                  <a:lnTo>
                    <a:pt x="117" y="5"/>
                  </a:lnTo>
                  <a:lnTo>
                    <a:pt x="137" y="4"/>
                  </a:lnTo>
                  <a:lnTo>
                    <a:pt x="159" y="3"/>
                  </a:lnTo>
                  <a:lnTo>
                    <a:pt x="181" y="1"/>
                  </a:lnTo>
                  <a:lnTo>
                    <a:pt x="202" y="0"/>
                  </a:lnTo>
                  <a:lnTo>
                    <a:pt x="221" y="0"/>
                  </a:lnTo>
                  <a:lnTo>
                    <a:pt x="238" y="0"/>
                  </a:lnTo>
                  <a:lnTo>
                    <a:pt x="252" y="0"/>
                  </a:lnTo>
                  <a:lnTo>
                    <a:pt x="264" y="1"/>
                  </a:lnTo>
                  <a:lnTo>
                    <a:pt x="272" y="4"/>
                  </a:lnTo>
                  <a:lnTo>
                    <a:pt x="284" y="396"/>
                  </a:lnTo>
                  <a:lnTo>
                    <a:pt x="289" y="411"/>
                  </a:lnTo>
                  <a:lnTo>
                    <a:pt x="299" y="452"/>
                  </a:lnTo>
                  <a:lnTo>
                    <a:pt x="315" y="510"/>
                  </a:lnTo>
                  <a:lnTo>
                    <a:pt x="334" y="576"/>
                  </a:lnTo>
                  <a:lnTo>
                    <a:pt x="353" y="644"/>
                  </a:lnTo>
                  <a:lnTo>
                    <a:pt x="370" y="704"/>
                  </a:lnTo>
                  <a:lnTo>
                    <a:pt x="384" y="749"/>
                  </a:lnTo>
                  <a:lnTo>
                    <a:pt x="393" y="768"/>
                  </a:lnTo>
                  <a:lnTo>
                    <a:pt x="147" y="776"/>
                  </a:lnTo>
                  <a:lnTo>
                    <a:pt x="0" y="423"/>
                  </a:lnTo>
                  <a:lnTo>
                    <a:pt x="2" y="363"/>
                  </a:lnTo>
                  <a:lnTo>
                    <a:pt x="8" y="231"/>
                  </a:lnTo>
                  <a:lnTo>
                    <a:pt x="17" y="91"/>
                  </a:lnTo>
                  <a:lnTo>
                    <a:pt x="26" y="13"/>
                  </a:lnTo>
                  <a:close/>
                </a:path>
              </a:pathLst>
            </a:custGeom>
            <a:solidFill>
              <a:srgbClr val="C9D3DD"/>
            </a:solidFill>
            <a:ln w="9525">
              <a:noFill/>
              <a:round/>
              <a:headEnd/>
              <a:tailEnd/>
            </a:ln>
          </p:spPr>
          <p:txBody>
            <a:bodyPr/>
            <a:lstStyle/>
            <a:p>
              <a:endParaRPr lang="en-US"/>
            </a:p>
          </p:txBody>
        </p:sp>
        <p:sp>
          <p:nvSpPr>
            <p:cNvPr id="129080" name="Freeform 56"/>
            <p:cNvSpPr>
              <a:spLocks/>
            </p:cNvSpPr>
            <p:nvPr/>
          </p:nvSpPr>
          <p:spPr bwMode="auto">
            <a:xfrm>
              <a:off x="5183" y="2062"/>
              <a:ext cx="163" cy="38"/>
            </a:xfrm>
            <a:custGeom>
              <a:avLst/>
              <a:gdLst/>
              <a:ahLst/>
              <a:cxnLst>
                <a:cxn ang="0">
                  <a:pos x="0" y="116"/>
                </a:cxn>
                <a:cxn ang="0">
                  <a:pos x="223" y="98"/>
                </a:cxn>
                <a:cxn ang="0">
                  <a:pos x="490" y="0"/>
                </a:cxn>
                <a:cxn ang="0">
                  <a:pos x="365" y="3"/>
                </a:cxn>
                <a:cxn ang="0">
                  <a:pos x="0" y="116"/>
                </a:cxn>
              </a:cxnLst>
              <a:rect l="0" t="0" r="r" b="b"/>
              <a:pathLst>
                <a:path w="490" h="116">
                  <a:moveTo>
                    <a:pt x="0" y="116"/>
                  </a:moveTo>
                  <a:lnTo>
                    <a:pt x="223" y="98"/>
                  </a:lnTo>
                  <a:lnTo>
                    <a:pt x="490" y="0"/>
                  </a:lnTo>
                  <a:lnTo>
                    <a:pt x="365" y="3"/>
                  </a:lnTo>
                  <a:lnTo>
                    <a:pt x="0" y="116"/>
                  </a:lnTo>
                  <a:close/>
                </a:path>
              </a:pathLst>
            </a:custGeom>
            <a:solidFill>
              <a:srgbClr val="C9D3DD"/>
            </a:solidFill>
            <a:ln w="9525">
              <a:noFill/>
              <a:round/>
              <a:headEnd/>
              <a:tailEnd/>
            </a:ln>
          </p:spPr>
          <p:txBody>
            <a:bodyPr/>
            <a:lstStyle/>
            <a:p>
              <a:endParaRPr lang="en-US"/>
            </a:p>
          </p:txBody>
        </p:sp>
        <p:sp>
          <p:nvSpPr>
            <p:cNvPr id="129081" name="Freeform 57"/>
            <p:cNvSpPr>
              <a:spLocks/>
            </p:cNvSpPr>
            <p:nvPr/>
          </p:nvSpPr>
          <p:spPr bwMode="auto">
            <a:xfrm>
              <a:off x="5175" y="2132"/>
              <a:ext cx="57" cy="96"/>
            </a:xfrm>
            <a:custGeom>
              <a:avLst/>
              <a:gdLst/>
              <a:ahLst/>
              <a:cxnLst>
                <a:cxn ang="0">
                  <a:pos x="25" y="9"/>
                </a:cxn>
                <a:cxn ang="0">
                  <a:pos x="0" y="268"/>
                </a:cxn>
                <a:cxn ang="0">
                  <a:pos x="25" y="289"/>
                </a:cxn>
                <a:cxn ang="0">
                  <a:pos x="164" y="289"/>
                </a:cxn>
                <a:cxn ang="0">
                  <a:pos x="169" y="22"/>
                </a:cxn>
                <a:cxn ang="0">
                  <a:pos x="147" y="0"/>
                </a:cxn>
                <a:cxn ang="0">
                  <a:pos x="25" y="9"/>
                </a:cxn>
              </a:cxnLst>
              <a:rect l="0" t="0" r="r" b="b"/>
              <a:pathLst>
                <a:path w="169" h="289">
                  <a:moveTo>
                    <a:pt x="25" y="9"/>
                  </a:moveTo>
                  <a:lnTo>
                    <a:pt x="0" y="268"/>
                  </a:lnTo>
                  <a:lnTo>
                    <a:pt x="25" y="289"/>
                  </a:lnTo>
                  <a:lnTo>
                    <a:pt x="164" y="289"/>
                  </a:lnTo>
                  <a:lnTo>
                    <a:pt x="169" y="22"/>
                  </a:lnTo>
                  <a:lnTo>
                    <a:pt x="147" y="0"/>
                  </a:lnTo>
                  <a:lnTo>
                    <a:pt x="25" y="9"/>
                  </a:lnTo>
                  <a:close/>
                </a:path>
              </a:pathLst>
            </a:custGeom>
            <a:solidFill>
              <a:srgbClr val="000000"/>
            </a:solidFill>
            <a:ln w="9525">
              <a:noFill/>
              <a:round/>
              <a:headEnd/>
              <a:tailEnd/>
            </a:ln>
          </p:spPr>
          <p:txBody>
            <a:bodyPr/>
            <a:lstStyle/>
            <a:p>
              <a:endParaRPr lang="en-US"/>
            </a:p>
          </p:txBody>
        </p:sp>
        <p:sp>
          <p:nvSpPr>
            <p:cNvPr id="129082" name="Freeform 58"/>
            <p:cNvSpPr>
              <a:spLocks/>
            </p:cNvSpPr>
            <p:nvPr/>
          </p:nvSpPr>
          <p:spPr bwMode="auto">
            <a:xfrm>
              <a:off x="5188" y="2143"/>
              <a:ext cx="32" cy="69"/>
            </a:xfrm>
            <a:custGeom>
              <a:avLst/>
              <a:gdLst/>
              <a:ahLst/>
              <a:cxnLst>
                <a:cxn ang="0">
                  <a:pos x="17" y="0"/>
                </a:cxn>
                <a:cxn ang="0">
                  <a:pos x="0" y="207"/>
                </a:cxn>
                <a:cxn ang="0">
                  <a:pos x="94" y="207"/>
                </a:cxn>
                <a:cxn ang="0">
                  <a:pos x="94" y="0"/>
                </a:cxn>
                <a:cxn ang="0">
                  <a:pos x="17" y="0"/>
                </a:cxn>
              </a:cxnLst>
              <a:rect l="0" t="0" r="r" b="b"/>
              <a:pathLst>
                <a:path w="94" h="207">
                  <a:moveTo>
                    <a:pt x="17" y="0"/>
                  </a:moveTo>
                  <a:lnTo>
                    <a:pt x="0" y="207"/>
                  </a:lnTo>
                  <a:lnTo>
                    <a:pt x="94" y="207"/>
                  </a:lnTo>
                  <a:lnTo>
                    <a:pt x="94" y="0"/>
                  </a:lnTo>
                  <a:lnTo>
                    <a:pt x="17" y="0"/>
                  </a:lnTo>
                  <a:close/>
                </a:path>
              </a:pathLst>
            </a:custGeom>
            <a:solidFill>
              <a:srgbClr val="D80000"/>
            </a:solidFill>
            <a:ln w="9525">
              <a:noFill/>
              <a:round/>
              <a:headEnd/>
              <a:tailEnd/>
            </a:ln>
          </p:spPr>
          <p:txBody>
            <a:bodyPr/>
            <a:lstStyle/>
            <a:p>
              <a:endParaRPr lang="en-US"/>
            </a:p>
          </p:txBody>
        </p:sp>
        <p:sp>
          <p:nvSpPr>
            <p:cNvPr id="129083" name="Freeform 59"/>
            <p:cNvSpPr>
              <a:spLocks/>
            </p:cNvSpPr>
            <p:nvPr/>
          </p:nvSpPr>
          <p:spPr bwMode="auto">
            <a:xfrm>
              <a:off x="5215" y="2353"/>
              <a:ext cx="63" cy="15"/>
            </a:xfrm>
            <a:custGeom>
              <a:avLst/>
              <a:gdLst/>
              <a:ahLst/>
              <a:cxnLst>
                <a:cxn ang="0">
                  <a:pos x="0" y="43"/>
                </a:cxn>
                <a:cxn ang="0">
                  <a:pos x="2" y="42"/>
                </a:cxn>
                <a:cxn ang="0">
                  <a:pos x="4" y="39"/>
                </a:cxn>
                <a:cxn ang="0">
                  <a:pos x="8" y="36"/>
                </a:cxn>
                <a:cxn ang="0">
                  <a:pos x="14" y="30"/>
                </a:cxn>
                <a:cxn ang="0">
                  <a:pos x="22" y="26"/>
                </a:cxn>
                <a:cxn ang="0">
                  <a:pos x="31" y="20"/>
                </a:cxn>
                <a:cxn ang="0">
                  <a:pos x="42" y="14"/>
                </a:cxn>
                <a:cxn ang="0">
                  <a:pos x="54" y="8"/>
                </a:cxn>
                <a:cxn ang="0">
                  <a:pos x="67" y="5"/>
                </a:cxn>
                <a:cxn ang="0">
                  <a:pos x="82" y="2"/>
                </a:cxn>
                <a:cxn ang="0">
                  <a:pos x="97" y="0"/>
                </a:cxn>
                <a:cxn ang="0">
                  <a:pos x="114" y="2"/>
                </a:cxn>
                <a:cxn ang="0">
                  <a:pos x="131" y="4"/>
                </a:cxn>
                <a:cxn ang="0">
                  <a:pos x="150" y="10"/>
                </a:cxn>
                <a:cxn ang="0">
                  <a:pos x="169" y="19"/>
                </a:cxn>
                <a:cxn ang="0">
                  <a:pos x="189" y="30"/>
                </a:cxn>
                <a:cxn ang="0">
                  <a:pos x="0" y="43"/>
                </a:cxn>
              </a:cxnLst>
              <a:rect l="0" t="0" r="r" b="b"/>
              <a:pathLst>
                <a:path w="189" h="43">
                  <a:moveTo>
                    <a:pt x="0" y="43"/>
                  </a:moveTo>
                  <a:lnTo>
                    <a:pt x="2" y="42"/>
                  </a:lnTo>
                  <a:lnTo>
                    <a:pt x="4" y="39"/>
                  </a:lnTo>
                  <a:lnTo>
                    <a:pt x="8" y="36"/>
                  </a:lnTo>
                  <a:lnTo>
                    <a:pt x="14" y="30"/>
                  </a:lnTo>
                  <a:lnTo>
                    <a:pt x="22" y="26"/>
                  </a:lnTo>
                  <a:lnTo>
                    <a:pt x="31" y="20"/>
                  </a:lnTo>
                  <a:lnTo>
                    <a:pt x="42" y="14"/>
                  </a:lnTo>
                  <a:lnTo>
                    <a:pt x="54" y="8"/>
                  </a:lnTo>
                  <a:lnTo>
                    <a:pt x="67" y="5"/>
                  </a:lnTo>
                  <a:lnTo>
                    <a:pt x="82" y="2"/>
                  </a:lnTo>
                  <a:lnTo>
                    <a:pt x="97" y="0"/>
                  </a:lnTo>
                  <a:lnTo>
                    <a:pt x="114" y="2"/>
                  </a:lnTo>
                  <a:lnTo>
                    <a:pt x="131" y="4"/>
                  </a:lnTo>
                  <a:lnTo>
                    <a:pt x="150" y="10"/>
                  </a:lnTo>
                  <a:lnTo>
                    <a:pt x="169" y="19"/>
                  </a:lnTo>
                  <a:lnTo>
                    <a:pt x="189" y="30"/>
                  </a:lnTo>
                  <a:lnTo>
                    <a:pt x="0" y="43"/>
                  </a:lnTo>
                  <a:close/>
                </a:path>
              </a:pathLst>
            </a:custGeom>
            <a:solidFill>
              <a:srgbClr val="000000"/>
            </a:solidFill>
            <a:ln w="9525">
              <a:noFill/>
              <a:round/>
              <a:headEnd/>
              <a:tailEnd/>
            </a:ln>
          </p:spPr>
          <p:txBody>
            <a:bodyPr/>
            <a:lstStyle/>
            <a:p>
              <a:endParaRPr lang="en-US"/>
            </a:p>
          </p:txBody>
        </p:sp>
        <p:sp>
          <p:nvSpPr>
            <p:cNvPr id="129084" name="Freeform 60"/>
            <p:cNvSpPr>
              <a:spLocks/>
            </p:cNvSpPr>
            <p:nvPr/>
          </p:nvSpPr>
          <p:spPr bwMode="auto">
            <a:xfrm>
              <a:off x="5075" y="2363"/>
              <a:ext cx="208" cy="123"/>
            </a:xfrm>
            <a:custGeom>
              <a:avLst/>
              <a:gdLst/>
              <a:ahLst/>
              <a:cxnLst>
                <a:cxn ang="0">
                  <a:pos x="435" y="0"/>
                </a:cxn>
                <a:cxn ang="0">
                  <a:pos x="0" y="221"/>
                </a:cxn>
                <a:cxn ang="0">
                  <a:pos x="21" y="337"/>
                </a:cxn>
                <a:cxn ang="0">
                  <a:pos x="22" y="338"/>
                </a:cxn>
                <a:cxn ang="0">
                  <a:pos x="28" y="341"/>
                </a:cxn>
                <a:cxn ang="0">
                  <a:pos x="35" y="346"/>
                </a:cxn>
                <a:cxn ang="0">
                  <a:pos x="44" y="351"/>
                </a:cxn>
                <a:cxn ang="0">
                  <a:pos x="50" y="355"/>
                </a:cxn>
                <a:cxn ang="0">
                  <a:pos x="55" y="357"/>
                </a:cxn>
                <a:cxn ang="0">
                  <a:pos x="61" y="361"/>
                </a:cxn>
                <a:cxn ang="0">
                  <a:pos x="67" y="363"/>
                </a:cxn>
                <a:cxn ang="0">
                  <a:pos x="73" y="364"/>
                </a:cxn>
                <a:cxn ang="0">
                  <a:pos x="80" y="366"/>
                </a:cxn>
                <a:cxn ang="0">
                  <a:pos x="85" y="368"/>
                </a:cxn>
                <a:cxn ang="0">
                  <a:pos x="92" y="368"/>
                </a:cxn>
                <a:cxn ang="0">
                  <a:pos x="100" y="368"/>
                </a:cxn>
                <a:cxn ang="0">
                  <a:pos x="107" y="366"/>
                </a:cxn>
                <a:cxn ang="0">
                  <a:pos x="114" y="363"/>
                </a:cxn>
                <a:cxn ang="0">
                  <a:pos x="121" y="360"/>
                </a:cxn>
                <a:cxn ang="0">
                  <a:pos x="128" y="353"/>
                </a:cxn>
                <a:cxn ang="0">
                  <a:pos x="133" y="346"/>
                </a:cxn>
                <a:cxn ang="0">
                  <a:pos x="138" y="335"/>
                </a:cxn>
                <a:cxn ang="0">
                  <a:pos x="143" y="324"/>
                </a:cxn>
                <a:cxn ang="0">
                  <a:pos x="145" y="323"/>
                </a:cxn>
                <a:cxn ang="0">
                  <a:pos x="149" y="318"/>
                </a:cxn>
                <a:cxn ang="0">
                  <a:pos x="156" y="315"/>
                </a:cxn>
                <a:cxn ang="0">
                  <a:pos x="166" y="311"/>
                </a:cxn>
                <a:cxn ang="0">
                  <a:pos x="177" y="311"/>
                </a:cxn>
                <a:cxn ang="0">
                  <a:pos x="188" y="315"/>
                </a:cxn>
                <a:cxn ang="0">
                  <a:pos x="200" y="324"/>
                </a:cxn>
                <a:cxn ang="0">
                  <a:pos x="211" y="341"/>
                </a:cxn>
                <a:cxn ang="0">
                  <a:pos x="213" y="342"/>
                </a:cxn>
                <a:cxn ang="0">
                  <a:pos x="214" y="343"/>
                </a:cxn>
                <a:cxn ang="0">
                  <a:pos x="217" y="347"/>
                </a:cxn>
                <a:cxn ang="0">
                  <a:pos x="222" y="350"/>
                </a:cxn>
                <a:cxn ang="0">
                  <a:pos x="227" y="355"/>
                </a:cxn>
                <a:cxn ang="0">
                  <a:pos x="233" y="358"/>
                </a:cxn>
                <a:cxn ang="0">
                  <a:pos x="240" y="362"/>
                </a:cxn>
                <a:cxn ang="0">
                  <a:pos x="248" y="365"/>
                </a:cxn>
                <a:cxn ang="0">
                  <a:pos x="254" y="368"/>
                </a:cxn>
                <a:cxn ang="0">
                  <a:pos x="261" y="368"/>
                </a:cxn>
                <a:cxn ang="0">
                  <a:pos x="266" y="369"/>
                </a:cxn>
                <a:cxn ang="0">
                  <a:pos x="273" y="368"/>
                </a:cxn>
                <a:cxn ang="0">
                  <a:pos x="280" y="365"/>
                </a:cxn>
                <a:cxn ang="0">
                  <a:pos x="287" y="363"/>
                </a:cxn>
                <a:cxn ang="0">
                  <a:pos x="293" y="358"/>
                </a:cxn>
                <a:cxn ang="0">
                  <a:pos x="300" y="353"/>
                </a:cxn>
                <a:cxn ang="0">
                  <a:pos x="303" y="348"/>
                </a:cxn>
                <a:cxn ang="0">
                  <a:pos x="308" y="342"/>
                </a:cxn>
                <a:cxn ang="0">
                  <a:pos x="311" y="335"/>
                </a:cxn>
                <a:cxn ang="0">
                  <a:pos x="315" y="329"/>
                </a:cxn>
                <a:cxn ang="0">
                  <a:pos x="327" y="233"/>
                </a:cxn>
                <a:cxn ang="0">
                  <a:pos x="625" y="0"/>
                </a:cxn>
                <a:cxn ang="0">
                  <a:pos x="435" y="0"/>
                </a:cxn>
              </a:cxnLst>
              <a:rect l="0" t="0" r="r" b="b"/>
              <a:pathLst>
                <a:path w="625" h="369">
                  <a:moveTo>
                    <a:pt x="435" y="0"/>
                  </a:moveTo>
                  <a:lnTo>
                    <a:pt x="0" y="221"/>
                  </a:lnTo>
                  <a:lnTo>
                    <a:pt x="21" y="337"/>
                  </a:lnTo>
                  <a:lnTo>
                    <a:pt x="22" y="338"/>
                  </a:lnTo>
                  <a:lnTo>
                    <a:pt x="28" y="341"/>
                  </a:lnTo>
                  <a:lnTo>
                    <a:pt x="35" y="346"/>
                  </a:lnTo>
                  <a:lnTo>
                    <a:pt x="44" y="351"/>
                  </a:lnTo>
                  <a:lnTo>
                    <a:pt x="50" y="355"/>
                  </a:lnTo>
                  <a:lnTo>
                    <a:pt x="55" y="357"/>
                  </a:lnTo>
                  <a:lnTo>
                    <a:pt x="61" y="361"/>
                  </a:lnTo>
                  <a:lnTo>
                    <a:pt x="67" y="363"/>
                  </a:lnTo>
                  <a:lnTo>
                    <a:pt x="73" y="364"/>
                  </a:lnTo>
                  <a:lnTo>
                    <a:pt x="80" y="366"/>
                  </a:lnTo>
                  <a:lnTo>
                    <a:pt x="85" y="368"/>
                  </a:lnTo>
                  <a:lnTo>
                    <a:pt x="92" y="368"/>
                  </a:lnTo>
                  <a:lnTo>
                    <a:pt x="100" y="368"/>
                  </a:lnTo>
                  <a:lnTo>
                    <a:pt x="107" y="366"/>
                  </a:lnTo>
                  <a:lnTo>
                    <a:pt x="114" y="363"/>
                  </a:lnTo>
                  <a:lnTo>
                    <a:pt x="121" y="360"/>
                  </a:lnTo>
                  <a:lnTo>
                    <a:pt x="128" y="353"/>
                  </a:lnTo>
                  <a:lnTo>
                    <a:pt x="133" y="346"/>
                  </a:lnTo>
                  <a:lnTo>
                    <a:pt x="138" y="335"/>
                  </a:lnTo>
                  <a:lnTo>
                    <a:pt x="143" y="324"/>
                  </a:lnTo>
                  <a:lnTo>
                    <a:pt x="145" y="323"/>
                  </a:lnTo>
                  <a:lnTo>
                    <a:pt x="149" y="318"/>
                  </a:lnTo>
                  <a:lnTo>
                    <a:pt x="156" y="315"/>
                  </a:lnTo>
                  <a:lnTo>
                    <a:pt x="166" y="311"/>
                  </a:lnTo>
                  <a:lnTo>
                    <a:pt x="177" y="311"/>
                  </a:lnTo>
                  <a:lnTo>
                    <a:pt x="188" y="315"/>
                  </a:lnTo>
                  <a:lnTo>
                    <a:pt x="200" y="324"/>
                  </a:lnTo>
                  <a:lnTo>
                    <a:pt x="211" y="341"/>
                  </a:lnTo>
                  <a:lnTo>
                    <a:pt x="213" y="342"/>
                  </a:lnTo>
                  <a:lnTo>
                    <a:pt x="214" y="343"/>
                  </a:lnTo>
                  <a:lnTo>
                    <a:pt x="217" y="347"/>
                  </a:lnTo>
                  <a:lnTo>
                    <a:pt x="222" y="350"/>
                  </a:lnTo>
                  <a:lnTo>
                    <a:pt x="227" y="355"/>
                  </a:lnTo>
                  <a:lnTo>
                    <a:pt x="233" y="358"/>
                  </a:lnTo>
                  <a:lnTo>
                    <a:pt x="240" y="362"/>
                  </a:lnTo>
                  <a:lnTo>
                    <a:pt x="248" y="365"/>
                  </a:lnTo>
                  <a:lnTo>
                    <a:pt x="254" y="368"/>
                  </a:lnTo>
                  <a:lnTo>
                    <a:pt x="261" y="368"/>
                  </a:lnTo>
                  <a:lnTo>
                    <a:pt x="266" y="369"/>
                  </a:lnTo>
                  <a:lnTo>
                    <a:pt x="273" y="368"/>
                  </a:lnTo>
                  <a:lnTo>
                    <a:pt x="280" y="365"/>
                  </a:lnTo>
                  <a:lnTo>
                    <a:pt x="287" y="363"/>
                  </a:lnTo>
                  <a:lnTo>
                    <a:pt x="293" y="358"/>
                  </a:lnTo>
                  <a:lnTo>
                    <a:pt x="300" y="353"/>
                  </a:lnTo>
                  <a:lnTo>
                    <a:pt x="303" y="348"/>
                  </a:lnTo>
                  <a:lnTo>
                    <a:pt x="308" y="342"/>
                  </a:lnTo>
                  <a:lnTo>
                    <a:pt x="311" y="335"/>
                  </a:lnTo>
                  <a:lnTo>
                    <a:pt x="315" y="329"/>
                  </a:lnTo>
                  <a:lnTo>
                    <a:pt x="327" y="233"/>
                  </a:lnTo>
                  <a:lnTo>
                    <a:pt x="625" y="0"/>
                  </a:lnTo>
                  <a:lnTo>
                    <a:pt x="435" y="0"/>
                  </a:lnTo>
                  <a:close/>
                </a:path>
              </a:pathLst>
            </a:custGeom>
            <a:solidFill>
              <a:srgbClr val="000000"/>
            </a:solidFill>
            <a:ln w="9525">
              <a:noFill/>
              <a:round/>
              <a:headEnd/>
              <a:tailEnd/>
            </a:ln>
          </p:spPr>
          <p:txBody>
            <a:bodyPr/>
            <a:lstStyle/>
            <a:p>
              <a:endParaRPr lang="en-US"/>
            </a:p>
          </p:txBody>
        </p:sp>
        <p:sp>
          <p:nvSpPr>
            <p:cNvPr id="129085" name="Freeform 61"/>
            <p:cNvSpPr>
              <a:spLocks/>
            </p:cNvSpPr>
            <p:nvPr/>
          </p:nvSpPr>
          <p:spPr bwMode="auto">
            <a:xfrm>
              <a:off x="5106" y="2369"/>
              <a:ext cx="157" cy="63"/>
            </a:xfrm>
            <a:custGeom>
              <a:avLst/>
              <a:gdLst/>
              <a:ahLst/>
              <a:cxnLst>
                <a:cxn ang="0">
                  <a:pos x="0" y="189"/>
                </a:cxn>
                <a:cxn ang="0">
                  <a:pos x="191" y="189"/>
                </a:cxn>
                <a:cxn ang="0">
                  <a:pos x="471" y="0"/>
                </a:cxn>
                <a:cxn ang="0">
                  <a:pos x="358" y="8"/>
                </a:cxn>
                <a:cxn ang="0">
                  <a:pos x="0" y="189"/>
                </a:cxn>
              </a:cxnLst>
              <a:rect l="0" t="0" r="r" b="b"/>
              <a:pathLst>
                <a:path w="471" h="189">
                  <a:moveTo>
                    <a:pt x="0" y="189"/>
                  </a:moveTo>
                  <a:lnTo>
                    <a:pt x="191" y="189"/>
                  </a:lnTo>
                  <a:lnTo>
                    <a:pt x="471" y="0"/>
                  </a:lnTo>
                  <a:lnTo>
                    <a:pt x="358" y="8"/>
                  </a:lnTo>
                  <a:lnTo>
                    <a:pt x="0" y="189"/>
                  </a:lnTo>
                  <a:close/>
                </a:path>
              </a:pathLst>
            </a:custGeom>
            <a:solidFill>
              <a:srgbClr val="FFFF56"/>
            </a:solidFill>
            <a:ln w="9525">
              <a:noFill/>
              <a:round/>
              <a:headEnd/>
              <a:tailEnd/>
            </a:ln>
          </p:spPr>
          <p:txBody>
            <a:bodyPr/>
            <a:lstStyle/>
            <a:p>
              <a:endParaRPr lang="en-US"/>
            </a:p>
          </p:txBody>
        </p:sp>
        <p:sp>
          <p:nvSpPr>
            <p:cNvPr id="129086" name="Freeform 62"/>
            <p:cNvSpPr>
              <a:spLocks/>
            </p:cNvSpPr>
            <p:nvPr/>
          </p:nvSpPr>
          <p:spPr bwMode="auto">
            <a:xfrm>
              <a:off x="5089" y="2444"/>
              <a:ext cx="83" cy="26"/>
            </a:xfrm>
            <a:custGeom>
              <a:avLst/>
              <a:gdLst/>
              <a:ahLst/>
              <a:cxnLst>
                <a:cxn ang="0">
                  <a:pos x="0" y="4"/>
                </a:cxn>
                <a:cxn ang="0">
                  <a:pos x="12" y="60"/>
                </a:cxn>
                <a:cxn ang="0">
                  <a:pos x="14" y="62"/>
                </a:cxn>
                <a:cxn ang="0">
                  <a:pos x="18" y="67"/>
                </a:cxn>
                <a:cxn ang="0">
                  <a:pos x="24" y="73"/>
                </a:cxn>
                <a:cxn ang="0">
                  <a:pos x="31" y="77"/>
                </a:cxn>
                <a:cxn ang="0">
                  <a:pos x="40" y="79"/>
                </a:cxn>
                <a:cxn ang="0">
                  <a:pos x="49" y="75"/>
                </a:cxn>
                <a:cxn ang="0">
                  <a:pos x="59" y="64"/>
                </a:cxn>
                <a:cxn ang="0">
                  <a:pos x="69" y="43"/>
                </a:cxn>
                <a:cxn ang="0">
                  <a:pos x="72" y="42"/>
                </a:cxn>
                <a:cxn ang="0">
                  <a:pos x="80" y="37"/>
                </a:cxn>
                <a:cxn ang="0">
                  <a:pos x="94" y="33"/>
                </a:cxn>
                <a:cxn ang="0">
                  <a:pos x="110" y="28"/>
                </a:cxn>
                <a:cxn ang="0">
                  <a:pos x="129" y="27"/>
                </a:cxn>
                <a:cxn ang="0">
                  <a:pos x="149" y="30"/>
                </a:cxn>
                <a:cxn ang="0">
                  <a:pos x="171" y="39"/>
                </a:cxn>
                <a:cxn ang="0">
                  <a:pos x="190" y="56"/>
                </a:cxn>
                <a:cxn ang="0">
                  <a:pos x="191" y="57"/>
                </a:cxn>
                <a:cxn ang="0">
                  <a:pos x="196" y="61"/>
                </a:cxn>
                <a:cxn ang="0">
                  <a:pos x="203" y="66"/>
                </a:cxn>
                <a:cxn ang="0">
                  <a:pos x="211" y="70"/>
                </a:cxn>
                <a:cxn ang="0">
                  <a:pos x="220" y="73"/>
                </a:cxn>
                <a:cxn ang="0">
                  <a:pos x="228" y="72"/>
                </a:cxn>
                <a:cxn ang="0">
                  <a:pos x="236" y="67"/>
                </a:cxn>
                <a:cxn ang="0">
                  <a:pos x="242" y="56"/>
                </a:cxn>
                <a:cxn ang="0">
                  <a:pos x="250" y="0"/>
                </a:cxn>
                <a:cxn ang="0">
                  <a:pos x="0" y="4"/>
                </a:cxn>
              </a:cxnLst>
              <a:rect l="0" t="0" r="r" b="b"/>
              <a:pathLst>
                <a:path w="250" h="79">
                  <a:moveTo>
                    <a:pt x="0" y="4"/>
                  </a:moveTo>
                  <a:lnTo>
                    <a:pt x="12" y="60"/>
                  </a:lnTo>
                  <a:lnTo>
                    <a:pt x="14" y="62"/>
                  </a:lnTo>
                  <a:lnTo>
                    <a:pt x="18" y="67"/>
                  </a:lnTo>
                  <a:lnTo>
                    <a:pt x="24" y="73"/>
                  </a:lnTo>
                  <a:lnTo>
                    <a:pt x="31" y="77"/>
                  </a:lnTo>
                  <a:lnTo>
                    <a:pt x="40" y="79"/>
                  </a:lnTo>
                  <a:lnTo>
                    <a:pt x="49" y="75"/>
                  </a:lnTo>
                  <a:lnTo>
                    <a:pt x="59" y="64"/>
                  </a:lnTo>
                  <a:lnTo>
                    <a:pt x="69" y="43"/>
                  </a:lnTo>
                  <a:lnTo>
                    <a:pt x="72" y="42"/>
                  </a:lnTo>
                  <a:lnTo>
                    <a:pt x="80" y="37"/>
                  </a:lnTo>
                  <a:lnTo>
                    <a:pt x="94" y="33"/>
                  </a:lnTo>
                  <a:lnTo>
                    <a:pt x="110" y="28"/>
                  </a:lnTo>
                  <a:lnTo>
                    <a:pt x="129" y="27"/>
                  </a:lnTo>
                  <a:lnTo>
                    <a:pt x="149" y="30"/>
                  </a:lnTo>
                  <a:lnTo>
                    <a:pt x="171" y="39"/>
                  </a:lnTo>
                  <a:lnTo>
                    <a:pt x="190" y="56"/>
                  </a:lnTo>
                  <a:lnTo>
                    <a:pt x="191" y="57"/>
                  </a:lnTo>
                  <a:lnTo>
                    <a:pt x="196" y="61"/>
                  </a:lnTo>
                  <a:lnTo>
                    <a:pt x="203" y="66"/>
                  </a:lnTo>
                  <a:lnTo>
                    <a:pt x="211" y="70"/>
                  </a:lnTo>
                  <a:lnTo>
                    <a:pt x="220" y="73"/>
                  </a:lnTo>
                  <a:lnTo>
                    <a:pt x="228" y="72"/>
                  </a:lnTo>
                  <a:lnTo>
                    <a:pt x="236" y="67"/>
                  </a:lnTo>
                  <a:lnTo>
                    <a:pt x="242" y="56"/>
                  </a:lnTo>
                  <a:lnTo>
                    <a:pt x="250" y="0"/>
                  </a:lnTo>
                  <a:lnTo>
                    <a:pt x="0" y="4"/>
                  </a:lnTo>
                  <a:close/>
                </a:path>
              </a:pathLst>
            </a:custGeom>
            <a:solidFill>
              <a:srgbClr val="A3B5C6"/>
            </a:solidFill>
            <a:ln w="9525">
              <a:noFill/>
              <a:round/>
              <a:headEnd/>
              <a:tailEnd/>
            </a:ln>
          </p:spPr>
          <p:txBody>
            <a:bodyPr/>
            <a:lstStyle/>
            <a:p>
              <a:endParaRPr lang="en-US"/>
            </a:p>
          </p:txBody>
        </p:sp>
        <p:sp>
          <p:nvSpPr>
            <p:cNvPr id="129087" name="Freeform 63"/>
            <p:cNvSpPr>
              <a:spLocks/>
            </p:cNvSpPr>
            <p:nvPr/>
          </p:nvSpPr>
          <p:spPr bwMode="auto">
            <a:xfrm>
              <a:off x="5306" y="2123"/>
              <a:ext cx="95" cy="184"/>
            </a:xfrm>
            <a:custGeom>
              <a:avLst/>
              <a:gdLst/>
              <a:ahLst/>
              <a:cxnLst>
                <a:cxn ang="0">
                  <a:pos x="285" y="267"/>
                </a:cxn>
                <a:cxn ang="0">
                  <a:pos x="285" y="323"/>
                </a:cxn>
                <a:cxn ang="0">
                  <a:pos x="280" y="375"/>
                </a:cxn>
                <a:cxn ang="0">
                  <a:pos x="270" y="423"/>
                </a:cxn>
                <a:cxn ang="0">
                  <a:pos x="255" y="464"/>
                </a:cxn>
                <a:cxn ang="0">
                  <a:pos x="235" y="500"/>
                </a:cxn>
                <a:cxn ang="0">
                  <a:pos x="212" y="526"/>
                </a:cxn>
                <a:cxn ang="0">
                  <a:pos x="187" y="545"/>
                </a:cxn>
                <a:cxn ang="0">
                  <a:pos x="158" y="552"/>
                </a:cxn>
                <a:cxn ang="0">
                  <a:pos x="130" y="548"/>
                </a:cxn>
                <a:cxn ang="0">
                  <a:pos x="102" y="533"/>
                </a:cxn>
                <a:cxn ang="0">
                  <a:pos x="77" y="509"/>
                </a:cxn>
                <a:cxn ang="0">
                  <a:pos x="54" y="477"/>
                </a:cxn>
                <a:cxn ang="0">
                  <a:pos x="33" y="437"/>
                </a:cxn>
                <a:cxn ang="0">
                  <a:pos x="17" y="391"/>
                </a:cxn>
                <a:cxn ang="0">
                  <a:pos x="6" y="339"/>
                </a:cxn>
                <a:cxn ang="0">
                  <a:pos x="0" y="284"/>
                </a:cxn>
                <a:cxn ang="0">
                  <a:pos x="0" y="228"/>
                </a:cxn>
                <a:cxn ang="0">
                  <a:pos x="5" y="176"/>
                </a:cxn>
                <a:cxn ang="0">
                  <a:pos x="15" y="128"/>
                </a:cxn>
                <a:cxn ang="0">
                  <a:pos x="31" y="87"/>
                </a:cxn>
                <a:cxn ang="0">
                  <a:pos x="49" y="51"/>
                </a:cxn>
                <a:cxn ang="0">
                  <a:pos x="72" y="25"/>
                </a:cxn>
                <a:cxn ang="0">
                  <a:pos x="98" y="6"/>
                </a:cxn>
                <a:cxn ang="0">
                  <a:pos x="126" y="0"/>
                </a:cxn>
                <a:cxn ang="0">
                  <a:pos x="155" y="3"/>
                </a:cxn>
                <a:cxn ang="0">
                  <a:pos x="182" y="18"/>
                </a:cxn>
                <a:cxn ang="0">
                  <a:pos x="208" y="42"/>
                </a:cxn>
                <a:cxn ang="0">
                  <a:pos x="232" y="74"/>
                </a:cxn>
                <a:cxn ang="0">
                  <a:pos x="251" y="114"/>
                </a:cxn>
                <a:cxn ang="0">
                  <a:pos x="267" y="160"/>
                </a:cxn>
                <a:cxn ang="0">
                  <a:pos x="279" y="212"/>
                </a:cxn>
                <a:cxn ang="0">
                  <a:pos x="285" y="267"/>
                </a:cxn>
              </a:cxnLst>
              <a:rect l="0" t="0" r="r" b="b"/>
              <a:pathLst>
                <a:path w="285" h="552">
                  <a:moveTo>
                    <a:pt x="285" y="267"/>
                  </a:moveTo>
                  <a:lnTo>
                    <a:pt x="285" y="323"/>
                  </a:lnTo>
                  <a:lnTo>
                    <a:pt x="280" y="375"/>
                  </a:lnTo>
                  <a:lnTo>
                    <a:pt x="270" y="423"/>
                  </a:lnTo>
                  <a:lnTo>
                    <a:pt x="255" y="464"/>
                  </a:lnTo>
                  <a:lnTo>
                    <a:pt x="235" y="500"/>
                  </a:lnTo>
                  <a:lnTo>
                    <a:pt x="212" y="526"/>
                  </a:lnTo>
                  <a:lnTo>
                    <a:pt x="187" y="545"/>
                  </a:lnTo>
                  <a:lnTo>
                    <a:pt x="158" y="552"/>
                  </a:lnTo>
                  <a:lnTo>
                    <a:pt x="130" y="548"/>
                  </a:lnTo>
                  <a:lnTo>
                    <a:pt x="102" y="533"/>
                  </a:lnTo>
                  <a:lnTo>
                    <a:pt x="77" y="509"/>
                  </a:lnTo>
                  <a:lnTo>
                    <a:pt x="54" y="477"/>
                  </a:lnTo>
                  <a:lnTo>
                    <a:pt x="33" y="437"/>
                  </a:lnTo>
                  <a:lnTo>
                    <a:pt x="17" y="391"/>
                  </a:lnTo>
                  <a:lnTo>
                    <a:pt x="6" y="339"/>
                  </a:lnTo>
                  <a:lnTo>
                    <a:pt x="0" y="284"/>
                  </a:lnTo>
                  <a:lnTo>
                    <a:pt x="0" y="228"/>
                  </a:lnTo>
                  <a:lnTo>
                    <a:pt x="5" y="176"/>
                  </a:lnTo>
                  <a:lnTo>
                    <a:pt x="15" y="128"/>
                  </a:lnTo>
                  <a:lnTo>
                    <a:pt x="31" y="87"/>
                  </a:lnTo>
                  <a:lnTo>
                    <a:pt x="49" y="51"/>
                  </a:lnTo>
                  <a:lnTo>
                    <a:pt x="72" y="25"/>
                  </a:lnTo>
                  <a:lnTo>
                    <a:pt x="98" y="6"/>
                  </a:lnTo>
                  <a:lnTo>
                    <a:pt x="126" y="0"/>
                  </a:lnTo>
                  <a:lnTo>
                    <a:pt x="155" y="3"/>
                  </a:lnTo>
                  <a:lnTo>
                    <a:pt x="182" y="18"/>
                  </a:lnTo>
                  <a:lnTo>
                    <a:pt x="208" y="42"/>
                  </a:lnTo>
                  <a:lnTo>
                    <a:pt x="232" y="74"/>
                  </a:lnTo>
                  <a:lnTo>
                    <a:pt x="251" y="114"/>
                  </a:lnTo>
                  <a:lnTo>
                    <a:pt x="267" y="160"/>
                  </a:lnTo>
                  <a:lnTo>
                    <a:pt x="279" y="212"/>
                  </a:lnTo>
                  <a:lnTo>
                    <a:pt x="285" y="267"/>
                  </a:lnTo>
                  <a:close/>
                </a:path>
              </a:pathLst>
            </a:custGeom>
            <a:solidFill>
              <a:srgbClr val="000000"/>
            </a:solidFill>
            <a:ln w="9525">
              <a:noFill/>
              <a:round/>
              <a:headEnd/>
              <a:tailEnd/>
            </a:ln>
          </p:spPr>
          <p:txBody>
            <a:bodyPr/>
            <a:lstStyle/>
            <a:p>
              <a:endParaRPr lang="en-US"/>
            </a:p>
          </p:txBody>
        </p:sp>
        <p:sp>
          <p:nvSpPr>
            <p:cNvPr id="129088" name="Freeform 64"/>
            <p:cNvSpPr>
              <a:spLocks/>
            </p:cNvSpPr>
            <p:nvPr/>
          </p:nvSpPr>
          <p:spPr bwMode="auto">
            <a:xfrm>
              <a:off x="5314" y="2140"/>
              <a:ext cx="78" cy="150"/>
            </a:xfrm>
            <a:custGeom>
              <a:avLst/>
              <a:gdLst/>
              <a:ahLst/>
              <a:cxnLst>
                <a:cxn ang="0">
                  <a:pos x="232" y="219"/>
                </a:cxn>
                <a:cxn ang="0">
                  <a:pos x="232" y="265"/>
                </a:cxn>
                <a:cxn ang="0">
                  <a:pos x="229" y="308"/>
                </a:cxn>
                <a:cxn ang="0">
                  <a:pos x="221" y="347"/>
                </a:cxn>
                <a:cxn ang="0">
                  <a:pos x="208" y="380"/>
                </a:cxn>
                <a:cxn ang="0">
                  <a:pos x="193" y="409"/>
                </a:cxn>
                <a:cxn ang="0">
                  <a:pos x="175" y="430"/>
                </a:cxn>
                <a:cxn ang="0">
                  <a:pos x="153" y="445"/>
                </a:cxn>
                <a:cxn ang="0">
                  <a:pos x="130" y="451"/>
                </a:cxn>
                <a:cxn ang="0">
                  <a:pos x="106" y="448"/>
                </a:cxn>
                <a:cxn ang="0">
                  <a:pos x="84" y="436"/>
                </a:cxn>
                <a:cxn ang="0">
                  <a:pos x="62" y="417"/>
                </a:cxn>
                <a:cxn ang="0">
                  <a:pos x="44" y="390"/>
                </a:cxn>
                <a:cxn ang="0">
                  <a:pos x="28" y="358"/>
                </a:cxn>
                <a:cxn ang="0">
                  <a:pos x="15" y="320"/>
                </a:cxn>
                <a:cxn ang="0">
                  <a:pos x="6" y="278"/>
                </a:cxn>
                <a:cxn ang="0">
                  <a:pos x="0" y="233"/>
                </a:cxn>
                <a:cxn ang="0">
                  <a:pos x="0" y="187"/>
                </a:cxn>
                <a:cxn ang="0">
                  <a:pos x="5" y="145"/>
                </a:cxn>
                <a:cxn ang="0">
                  <a:pos x="13" y="106"/>
                </a:cxn>
                <a:cxn ang="0">
                  <a:pos x="26" y="71"/>
                </a:cxn>
                <a:cxn ang="0">
                  <a:pos x="41" y="43"/>
                </a:cxn>
                <a:cxn ang="0">
                  <a:pos x="59" y="21"/>
                </a:cxn>
                <a:cxn ang="0">
                  <a:pos x="81" y="6"/>
                </a:cxn>
                <a:cxn ang="0">
                  <a:pos x="104" y="0"/>
                </a:cxn>
                <a:cxn ang="0">
                  <a:pos x="127" y="3"/>
                </a:cxn>
                <a:cxn ang="0">
                  <a:pos x="150" y="15"/>
                </a:cxn>
                <a:cxn ang="0">
                  <a:pos x="170" y="34"/>
                </a:cxn>
                <a:cxn ang="0">
                  <a:pos x="189" y="61"/>
                </a:cxn>
                <a:cxn ang="0">
                  <a:pos x="205" y="94"/>
                </a:cxn>
                <a:cxn ang="0">
                  <a:pos x="218" y="132"/>
                </a:cxn>
                <a:cxn ang="0">
                  <a:pos x="228" y="173"/>
                </a:cxn>
                <a:cxn ang="0">
                  <a:pos x="232" y="219"/>
                </a:cxn>
              </a:cxnLst>
              <a:rect l="0" t="0" r="r" b="b"/>
              <a:pathLst>
                <a:path w="232" h="451">
                  <a:moveTo>
                    <a:pt x="232" y="219"/>
                  </a:moveTo>
                  <a:lnTo>
                    <a:pt x="232" y="265"/>
                  </a:lnTo>
                  <a:lnTo>
                    <a:pt x="229" y="308"/>
                  </a:lnTo>
                  <a:lnTo>
                    <a:pt x="221" y="347"/>
                  </a:lnTo>
                  <a:lnTo>
                    <a:pt x="208" y="380"/>
                  </a:lnTo>
                  <a:lnTo>
                    <a:pt x="193" y="409"/>
                  </a:lnTo>
                  <a:lnTo>
                    <a:pt x="175" y="430"/>
                  </a:lnTo>
                  <a:lnTo>
                    <a:pt x="153" y="445"/>
                  </a:lnTo>
                  <a:lnTo>
                    <a:pt x="130" y="451"/>
                  </a:lnTo>
                  <a:lnTo>
                    <a:pt x="106" y="448"/>
                  </a:lnTo>
                  <a:lnTo>
                    <a:pt x="84" y="436"/>
                  </a:lnTo>
                  <a:lnTo>
                    <a:pt x="62" y="417"/>
                  </a:lnTo>
                  <a:lnTo>
                    <a:pt x="44" y="390"/>
                  </a:lnTo>
                  <a:lnTo>
                    <a:pt x="28" y="358"/>
                  </a:lnTo>
                  <a:lnTo>
                    <a:pt x="15" y="320"/>
                  </a:lnTo>
                  <a:lnTo>
                    <a:pt x="6" y="278"/>
                  </a:lnTo>
                  <a:lnTo>
                    <a:pt x="0" y="233"/>
                  </a:lnTo>
                  <a:lnTo>
                    <a:pt x="0" y="187"/>
                  </a:lnTo>
                  <a:lnTo>
                    <a:pt x="5" y="145"/>
                  </a:lnTo>
                  <a:lnTo>
                    <a:pt x="13" y="106"/>
                  </a:lnTo>
                  <a:lnTo>
                    <a:pt x="26" y="71"/>
                  </a:lnTo>
                  <a:lnTo>
                    <a:pt x="41" y="43"/>
                  </a:lnTo>
                  <a:lnTo>
                    <a:pt x="59" y="21"/>
                  </a:lnTo>
                  <a:lnTo>
                    <a:pt x="81" y="6"/>
                  </a:lnTo>
                  <a:lnTo>
                    <a:pt x="104" y="0"/>
                  </a:lnTo>
                  <a:lnTo>
                    <a:pt x="127" y="3"/>
                  </a:lnTo>
                  <a:lnTo>
                    <a:pt x="150" y="15"/>
                  </a:lnTo>
                  <a:lnTo>
                    <a:pt x="170" y="34"/>
                  </a:lnTo>
                  <a:lnTo>
                    <a:pt x="189" y="61"/>
                  </a:lnTo>
                  <a:lnTo>
                    <a:pt x="205" y="94"/>
                  </a:lnTo>
                  <a:lnTo>
                    <a:pt x="218" y="132"/>
                  </a:lnTo>
                  <a:lnTo>
                    <a:pt x="228" y="173"/>
                  </a:lnTo>
                  <a:lnTo>
                    <a:pt x="232" y="219"/>
                  </a:lnTo>
                  <a:close/>
                </a:path>
              </a:pathLst>
            </a:custGeom>
            <a:solidFill>
              <a:srgbClr val="EAD3EA"/>
            </a:solidFill>
            <a:ln w="9525">
              <a:noFill/>
              <a:round/>
              <a:headEnd/>
              <a:tailEnd/>
            </a:ln>
          </p:spPr>
          <p:txBody>
            <a:bodyPr/>
            <a:lstStyle/>
            <a:p>
              <a:endParaRPr lang="en-US"/>
            </a:p>
          </p:txBody>
        </p:sp>
        <p:sp>
          <p:nvSpPr>
            <p:cNvPr id="129089" name="Freeform 65"/>
            <p:cNvSpPr>
              <a:spLocks/>
            </p:cNvSpPr>
            <p:nvPr/>
          </p:nvSpPr>
          <p:spPr bwMode="auto">
            <a:xfrm>
              <a:off x="5199" y="1939"/>
              <a:ext cx="164" cy="162"/>
            </a:xfrm>
            <a:custGeom>
              <a:avLst/>
              <a:gdLst/>
              <a:ahLst/>
              <a:cxnLst>
                <a:cxn ang="0">
                  <a:pos x="110" y="64"/>
                </a:cxn>
                <a:cxn ang="0">
                  <a:pos x="93" y="9"/>
                </a:cxn>
                <a:cxn ang="0">
                  <a:pos x="87" y="21"/>
                </a:cxn>
                <a:cxn ang="0">
                  <a:pos x="80" y="136"/>
                </a:cxn>
                <a:cxn ang="0">
                  <a:pos x="84" y="221"/>
                </a:cxn>
                <a:cxn ang="0">
                  <a:pos x="80" y="261"/>
                </a:cxn>
                <a:cxn ang="0">
                  <a:pos x="61" y="282"/>
                </a:cxn>
                <a:cxn ang="0">
                  <a:pos x="39" y="314"/>
                </a:cxn>
                <a:cxn ang="0">
                  <a:pos x="17" y="353"/>
                </a:cxn>
                <a:cxn ang="0">
                  <a:pos x="2" y="381"/>
                </a:cxn>
                <a:cxn ang="0">
                  <a:pos x="2" y="405"/>
                </a:cxn>
                <a:cxn ang="0">
                  <a:pos x="18" y="420"/>
                </a:cxn>
                <a:cxn ang="0">
                  <a:pos x="61" y="452"/>
                </a:cxn>
                <a:cxn ang="0">
                  <a:pos x="118" y="479"/>
                </a:cxn>
                <a:cxn ang="0">
                  <a:pos x="178" y="484"/>
                </a:cxn>
                <a:cxn ang="0">
                  <a:pos x="234" y="467"/>
                </a:cxn>
                <a:cxn ang="0">
                  <a:pos x="284" y="440"/>
                </a:cxn>
                <a:cxn ang="0">
                  <a:pos x="327" y="400"/>
                </a:cxn>
                <a:cxn ang="0">
                  <a:pos x="356" y="344"/>
                </a:cxn>
                <a:cxn ang="0">
                  <a:pos x="366" y="294"/>
                </a:cxn>
                <a:cxn ang="0">
                  <a:pos x="361" y="270"/>
                </a:cxn>
                <a:cxn ang="0">
                  <a:pos x="356" y="253"/>
                </a:cxn>
                <a:cxn ang="0">
                  <a:pos x="359" y="226"/>
                </a:cxn>
                <a:cxn ang="0">
                  <a:pos x="382" y="191"/>
                </a:cxn>
                <a:cxn ang="0">
                  <a:pos x="419" y="166"/>
                </a:cxn>
                <a:cxn ang="0">
                  <a:pos x="459" y="149"/>
                </a:cxn>
                <a:cxn ang="0">
                  <a:pos x="493" y="141"/>
                </a:cxn>
                <a:cxn ang="0">
                  <a:pos x="471" y="137"/>
                </a:cxn>
                <a:cxn ang="0">
                  <a:pos x="420" y="136"/>
                </a:cxn>
                <a:cxn ang="0">
                  <a:pos x="360" y="149"/>
                </a:cxn>
                <a:cxn ang="0">
                  <a:pos x="314" y="188"/>
                </a:cxn>
                <a:cxn ang="0">
                  <a:pos x="272" y="218"/>
                </a:cxn>
                <a:cxn ang="0">
                  <a:pos x="214" y="207"/>
                </a:cxn>
                <a:cxn ang="0">
                  <a:pos x="165" y="181"/>
                </a:cxn>
                <a:cxn ang="0">
                  <a:pos x="142" y="159"/>
                </a:cxn>
                <a:cxn ang="0">
                  <a:pos x="135" y="138"/>
                </a:cxn>
                <a:cxn ang="0">
                  <a:pos x="122" y="98"/>
                </a:cxn>
              </a:cxnLst>
              <a:rect l="0" t="0" r="r" b="b"/>
              <a:pathLst>
                <a:path w="493" h="486">
                  <a:moveTo>
                    <a:pt x="122" y="98"/>
                  </a:moveTo>
                  <a:lnTo>
                    <a:pt x="110" y="64"/>
                  </a:lnTo>
                  <a:lnTo>
                    <a:pt x="100" y="32"/>
                  </a:lnTo>
                  <a:lnTo>
                    <a:pt x="93" y="9"/>
                  </a:lnTo>
                  <a:lnTo>
                    <a:pt x="89" y="0"/>
                  </a:lnTo>
                  <a:lnTo>
                    <a:pt x="87" y="21"/>
                  </a:lnTo>
                  <a:lnTo>
                    <a:pt x="84" y="74"/>
                  </a:lnTo>
                  <a:lnTo>
                    <a:pt x="80" y="136"/>
                  </a:lnTo>
                  <a:lnTo>
                    <a:pt x="81" y="188"/>
                  </a:lnTo>
                  <a:lnTo>
                    <a:pt x="84" y="221"/>
                  </a:lnTo>
                  <a:lnTo>
                    <a:pt x="84" y="244"/>
                  </a:lnTo>
                  <a:lnTo>
                    <a:pt x="80" y="261"/>
                  </a:lnTo>
                  <a:lnTo>
                    <a:pt x="69" y="273"/>
                  </a:lnTo>
                  <a:lnTo>
                    <a:pt x="61" y="282"/>
                  </a:lnTo>
                  <a:lnTo>
                    <a:pt x="49" y="296"/>
                  </a:lnTo>
                  <a:lnTo>
                    <a:pt x="39" y="314"/>
                  </a:lnTo>
                  <a:lnTo>
                    <a:pt x="27" y="333"/>
                  </a:lnTo>
                  <a:lnTo>
                    <a:pt x="17" y="353"/>
                  </a:lnTo>
                  <a:lnTo>
                    <a:pt x="8" y="369"/>
                  </a:lnTo>
                  <a:lnTo>
                    <a:pt x="2" y="381"/>
                  </a:lnTo>
                  <a:lnTo>
                    <a:pt x="0" y="385"/>
                  </a:lnTo>
                  <a:lnTo>
                    <a:pt x="2" y="405"/>
                  </a:lnTo>
                  <a:lnTo>
                    <a:pt x="7" y="409"/>
                  </a:lnTo>
                  <a:lnTo>
                    <a:pt x="18" y="420"/>
                  </a:lnTo>
                  <a:lnTo>
                    <a:pt x="38" y="434"/>
                  </a:lnTo>
                  <a:lnTo>
                    <a:pt x="61" y="452"/>
                  </a:lnTo>
                  <a:lnTo>
                    <a:pt x="88" y="468"/>
                  </a:lnTo>
                  <a:lnTo>
                    <a:pt x="118" y="479"/>
                  </a:lnTo>
                  <a:lnTo>
                    <a:pt x="148" y="486"/>
                  </a:lnTo>
                  <a:lnTo>
                    <a:pt x="178" y="484"/>
                  </a:lnTo>
                  <a:lnTo>
                    <a:pt x="206" y="476"/>
                  </a:lnTo>
                  <a:lnTo>
                    <a:pt x="234" y="467"/>
                  </a:lnTo>
                  <a:lnTo>
                    <a:pt x="260" y="455"/>
                  </a:lnTo>
                  <a:lnTo>
                    <a:pt x="284" y="440"/>
                  </a:lnTo>
                  <a:lnTo>
                    <a:pt x="307" y="422"/>
                  </a:lnTo>
                  <a:lnTo>
                    <a:pt x="327" y="400"/>
                  </a:lnTo>
                  <a:lnTo>
                    <a:pt x="343" y="375"/>
                  </a:lnTo>
                  <a:lnTo>
                    <a:pt x="356" y="344"/>
                  </a:lnTo>
                  <a:lnTo>
                    <a:pt x="362" y="315"/>
                  </a:lnTo>
                  <a:lnTo>
                    <a:pt x="366" y="294"/>
                  </a:lnTo>
                  <a:lnTo>
                    <a:pt x="365" y="281"/>
                  </a:lnTo>
                  <a:lnTo>
                    <a:pt x="361" y="270"/>
                  </a:lnTo>
                  <a:lnTo>
                    <a:pt x="358" y="262"/>
                  </a:lnTo>
                  <a:lnTo>
                    <a:pt x="356" y="253"/>
                  </a:lnTo>
                  <a:lnTo>
                    <a:pt x="356" y="242"/>
                  </a:lnTo>
                  <a:lnTo>
                    <a:pt x="359" y="226"/>
                  </a:lnTo>
                  <a:lnTo>
                    <a:pt x="368" y="207"/>
                  </a:lnTo>
                  <a:lnTo>
                    <a:pt x="382" y="191"/>
                  </a:lnTo>
                  <a:lnTo>
                    <a:pt x="399" y="177"/>
                  </a:lnTo>
                  <a:lnTo>
                    <a:pt x="419" y="166"/>
                  </a:lnTo>
                  <a:lnTo>
                    <a:pt x="439" y="156"/>
                  </a:lnTo>
                  <a:lnTo>
                    <a:pt x="459" y="149"/>
                  </a:lnTo>
                  <a:lnTo>
                    <a:pt x="477" y="143"/>
                  </a:lnTo>
                  <a:lnTo>
                    <a:pt x="493" y="141"/>
                  </a:lnTo>
                  <a:lnTo>
                    <a:pt x="487" y="140"/>
                  </a:lnTo>
                  <a:lnTo>
                    <a:pt x="471" y="137"/>
                  </a:lnTo>
                  <a:lnTo>
                    <a:pt x="447" y="136"/>
                  </a:lnTo>
                  <a:lnTo>
                    <a:pt x="420" y="136"/>
                  </a:lnTo>
                  <a:lnTo>
                    <a:pt x="389" y="140"/>
                  </a:lnTo>
                  <a:lnTo>
                    <a:pt x="360" y="149"/>
                  </a:lnTo>
                  <a:lnTo>
                    <a:pt x="334" y="164"/>
                  </a:lnTo>
                  <a:lnTo>
                    <a:pt x="314" y="188"/>
                  </a:lnTo>
                  <a:lnTo>
                    <a:pt x="296" y="208"/>
                  </a:lnTo>
                  <a:lnTo>
                    <a:pt x="272" y="218"/>
                  </a:lnTo>
                  <a:lnTo>
                    <a:pt x="243" y="216"/>
                  </a:lnTo>
                  <a:lnTo>
                    <a:pt x="214" y="207"/>
                  </a:lnTo>
                  <a:lnTo>
                    <a:pt x="188" y="195"/>
                  </a:lnTo>
                  <a:lnTo>
                    <a:pt x="165" y="181"/>
                  </a:lnTo>
                  <a:lnTo>
                    <a:pt x="149" y="168"/>
                  </a:lnTo>
                  <a:lnTo>
                    <a:pt x="142" y="159"/>
                  </a:lnTo>
                  <a:lnTo>
                    <a:pt x="140" y="152"/>
                  </a:lnTo>
                  <a:lnTo>
                    <a:pt x="135" y="138"/>
                  </a:lnTo>
                  <a:lnTo>
                    <a:pt x="128" y="120"/>
                  </a:lnTo>
                  <a:lnTo>
                    <a:pt x="122" y="98"/>
                  </a:lnTo>
                  <a:close/>
                </a:path>
              </a:pathLst>
            </a:custGeom>
            <a:solidFill>
              <a:srgbClr val="000000"/>
            </a:solidFill>
            <a:ln w="9525">
              <a:noFill/>
              <a:round/>
              <a:headEnd/>
              <a:tailEnd/>
            </a:ln>
          </p:spPr>
          <p:txBody>
            <a:bodyPr/>
            <a:lstStyle/>
            <a:p>
              <a:endParaRPr lang="en-US"/>
            </a:p>
          </p:txBody>
        </p:sp>
        <p:sp>
          <p:nvSpPr>
            <p:cNvPr id="129090" name="Freeform 66"/>
            <p:cNvSpPr>
              <a:spLocks/>
            </p:cNvSpPr>
            <p:nvPr/>
          </p:nvSpPr>
          <p:spPr bwMode="auto">
            <a:xfrm>
              <a:off x="5211" y="1968"/>
              <a:ext cx="114" cy="118"/>
            </a:xfrm>
            <a:custGeom>
              <a:avLst/>
              <a:gdLst/>
              <a:ahLst/>
              <a:cxnLst>
                <a:cxn ang="0">
                  <a:pos x="100" y="16"/>
                </a:cxn>
                <a:cxn ang="0">
                  <a:pos x="105" y="97"/>
                </a:cxn>
                <a:cxn ang="0">
                  <a:pos x="107" y="134"/>
                </a:cxn>
                <a:cxn ang="0">
                  <a:pos x="131" y="132"/>
                </a:cxn>
                <a:cxn ang="0">
                  <a:pos x="168" y="132"/>
                </a:cxn>
                <a:cxn ang="0">
                  <a:pos x="207" y="137"/>
                </a:cxn>
                <a:cxn ang="0">
                  <a:pos x="220" y="143"/>
                </a:cxn>
                <a:cxn ang="0">
                  <a:pos x="191" y="148"/>
                </a:cxn>
                <a:cxn ang="0">
                  <a:pos x="149" y="156"/>
                </a:cxn>
                <a:cxn ang="0">
                  <a:pos x="108" y="168"/>
                </a:cxn>
                <a:cxn ang="0">
                  <a:pos x="79" y="193"/>
                </a:cxn>
                <a:cxn ang="0">
                  <a:pos x="73" y="214"/>
                </a:cxn>
                <a:cxn ang="0">
                  <a:pos x="55" y="227"/>
                </a:cxn>
                <a:cxn ang="0">
                  <a:pos x="68" y="221"/>
                </a:cxn>
                <a:cxn ang="0">
                  <a:pos x="102" y="214"/>
                </a:cxn>
                <a:cxn ang="0">
                  <a:pos x="141" y="219"/>
                </a:cxn>
                <a:cxn ang="0">
                  <a:pos x="174" y="250"/>
                </a:cxn>
                <a:cxn ang="0">
                  <a:pos x="160" y="246"/>
                </a:cxn>
                <a:cxn ang="0">
                  <a:pos x="126" y="241"/>
                </a:cxn>
                <a:cxn ang="0">
                  <a:pos x="83" y="241"/>
                </a:cxn>
                <a:cxn ang="0">
                  <a:pos x="44" y="250"/>
                </a:cxn>
                <a:cxn ang="0">
                  <a:pos x="4" y="296"/>
                </a:cxn>
                <a:cxn ang="0">
                  <a:pos x="37" y="299"/>
                </a:cxn>
                <a:cxn ang="0">
                  <a:pos x="84" y="304"/>
                </a:cxn>
                <a:cxn ang="0">
                  <a:pos x="126" y="311"/>
                </a:cxn>
                <a:cxn ang="0">
                  <a:pos x="24" y="328"/>
                </a:cxn>
                <a:cxn ang="0">
                  <a:pos x="33" y="334"/>
                </a:cxn>
                <a:cxn ang="0">
                  <a:pos x="59" y="344"/>
                </a:cxn>
                <a:cxn ang="0">
                  <a:pos x="104" y="353"/>
                </a:cxn>
                <a:cxn ang="0">
                  <a:pos x="169" y="351"/>
                </a:cxn>
                <a:cxn ang="0">
                  <a:pos x="189" y="351"/>
                </a:cxn>
                <a:cxn ang="0">
                  <a:pos x="231" y="335"/>
                </a:cxn>
                <a:cxn ang="0">
                  <a:pos x="274" y="283"/>
                </a:cxn>
                <a:cxn ang="0">
                  <a:pos x="293" y="172"/>
                </a:cxn>
                <a:cxn ang="0">
                  <a:pos x="291" y="159"/>
                </a:cxn>
                <a:cxn ang="0">
                  <a:pos x="291" y="126"/>
                </a:cxn>
                <a:cxn ang="0">
                  <a:pos x="305" y="85"/>
                </a:cxn>
                <a:cxn ang="0">
                  <a:pos x="344" y="46"/>
                </a:cxn>
              </a:cxnLst>
              <a:rect l="0" t="0" r="r" b="b"/>
              <a:pathLst>
                <a:path w="344" h="354">
                  <a:moveTo>
                    <a:pt x="99" y="0"/>
                  </a:moveTo>
                  <a:lnTo>
                    <a:pt x="100" y="16"/>
                  </a:lnTo>
                  <a:lnTo>
                    <a:pt x="104" y="53"/>
                  </a:lnTo>
                  <a:lnTo>
                    <a:pt x="105" y="97"/>
                  </a:lnTo>
                  <a:lnTo>
                    <a:pt x="104" y="134"/>
                  </a:lnTo>
                  <a:lnTo>
                    <a:pt x="107" y="134"/>
                  </a:lnTo>
                  <a:lnTo>
                    <a:pt x="117" y="133"/>
                  </a:lnTo>
                  <a:lnTo>
                    <a:pt x="131" y="132"/>
                  </a:lnTo>
                  <a:lnTo>
                    <a:pt x="149" y="132"/>
                  </a:lnTo>
                  <a:lnTo>
                    <a:pt x="168" y="132"/>
                  </a:lnTo>
                  <a:lnTo>
                    <a:pt x="189" y="134"/>
                  </a:lnTo>
                  <a:lnTo>
                    <a:pt x="207" y="137"/>
                  </a:lnTo>
                  <a:lnTo>
                    <a:pt x="224" y="143"/>
                  </a:lnTo>
                  <a:lnTo>
                    <a:pt x="220" y="143"/>
                  </a:lnTo>
                  <a:lnTo>
                    <a:pt x="208" y="145"/>
                  </a:lnTo>
                  <a:lnTo>
                    <a:pt x="191" y="148"/>
                  </a:lnTo>
                  <a:lnTo>
                    <a:pt x="170" y="151"/>
                  </a:lnTo>
                  <a:lnTo>
                    <a:pt x="149" y="156"/>
                  </a:lnTo>
                  <a:lnTo>
                    <a:pt x="128" y="162"/>
                  </a:lnTo>
                  <a:lnTo>
                    <a:pt x="108" y="168"/>
                  </a:lnTo>
                  <a:lnTo>
                    <a:pt x="95" y="176"/>
                  </a:lnTo>
                  <a:lnTo>
                    <a:pt x="79" y="193"/>
                  </a:lnTo>
                  <a:lnTo>
                    <a:pt x="73" y="205"/>
                  </a:lnTo>
                  <a:lnTo>
                    <a:pt x="73" y="214"/>
                  </a:lnTo>
                  <a:lnTo>
                    <a:pt x="74" y="218"/>
                  </a:lnTo>
                  <a:lnTo>
                    <a:pt x="55" y="227"/>
                  </a:lnTo>
                  <a:lnTo>
                    <a:pt x="58" y="226"/>
                  </a:lnTo>
                  <a:lnTo>
                    <a:pt x="68" y="221"/>
                  </a:lnTo>
                  <a:lnTo>
                    <a:pt x="83" y="218"/>
                  </a:lnTo>
                  <a:lnTo>
                    <a:pt x="102" y="214"/>
                  </a:lnTo>
                  <a:lnTo>
                    <a:pt x="121" y="214"/>
                  </a:lnTo>
                  <a:lnTo>
                    <a:pt x="141" y="219"/>
                  </a:lnTo>
                  <a:lnTo>
                    <a:pt x="159" y="230"/>
                  </a:lnTo>
                  <a:lnTo>
                    <a:pt x="174" y="250"/>
                  </a:lnTo>
                  <a:lnTo>
                    <a:pt x="170" y="249"/>
                  </a:lnTo>
                  <a:lnTo>
                    <a:pt x="160" y="246"/>
                  </a:lnTo>
                  <a:lnTo>
                    <a:pt x="145" y="244"/>
                  </a:lnTo>
                  <a:lnTo>
                    <a:pt x="126" y="241"/>
                  </a:lnTo>
                  <a:lnTo>
                    <a:pt x="105" y="240"/>
                  </a:lnTo>
                  <a:lnTo>
                    <a:pt x="83" y="241"/>
                  </a:lnTo>
                  <a:lnTo>
                    <a:pt x="63" y="243"/>
                  </a:lnTo>
                  <a:lnTo>
                    <a:pt x="44" y="250"/>
                  </a:lnTo>
                  <a:lnTo>
                    <a:pt x="0" y="296"/>
                  </a:lnTo>
                  <a:lnTo>
                    <a:pt x="4" y="296"/>
                  </a:lnTo>
                  <a:lnTo>
                    <a:pt x="18" y="297"/>
                  </a:lnTo>
                  <a:lnTo>
                    <a:pt x="37" y="299"/>
                  </a:lnTo>
                  <a:lnTo>
                    <a:pt x="60" y="302"/>
                  </a:lnTo>
                  <a:lnTo>
                    <a:pt x="84" y="304"/>
                  </a:lnTo>
                  <a:lnTo>
                    <a:pt x="107" y="307"/>
                  </a:lnTo>
                  <a:lnTo>
                    <a:pt x="126" y="311"/>
                  </a:lnTo>
                  <a:lnTo>
                    <a:pt x="139" y="314"/>
                  </a:lnTo>
                  <a:lnTo>
                    <a:pt x="24" y="328"/>
                  </a:lnTo>
                  <a:lnTo>
                    <a:pt x="26" y="329"/>
                  </a:lnTo>
                  <a:lnTo>
                    <a:pt x="33" y="334"/>
                  </a:lnTo>
                  <a:lnTo>
                    <a:pt x="43" y="338"/>
                  </a:lnTo>
                  <a:lnTo>
                    <a:pt x="59" y="344"/>
                  </a:lnTo>
                  <a:lnTo>
                    <a:pt x="80" y="350"/>
                  </a:lnTo>
                  <a:lnTo>
                    <a:pt x="104" y="353"/>
                  </a:lnTo>
                  <a:lnTo>
                    <a:pt x="135" y="354"/>
                  </a:lnTo>
                  <a:lnTo>
                    <a:pt x="169" y="351"/>
                  </a:lnTo>
                  <a:lnTo>
                    <a:pt x="175" y="351"/>
                  </a:lnTo>
                  <a:lnTo>
                    <a:pt x="189" y="351"/>
                  </a:lnTo>
                  <a:lnTo>
                    <a:pt x="208" y="346"/>
                  </a:lnTo>
                  <a:lnTo>
                    <a:pt x="231" y="335"/>
                  </a:lnTo>
                  <a:lnTo>
                    <a:pt x="254" y="315"/>
                  </a:lnTo>
                  <a:lnTo>
                    <a:pt x="274" y="283"/>
                  </a:lnTo>
                  <a:lnTo>
                    <a:pt x="287" y="236"/>
                  </a:lnTo>
                  <a:lnTo>
                    <a:pt x="293" y="172"/>
                  </a:lnTo>
                  <a:lnTo>
                    <a:pt x="292" y="168"/>
                  </a:lnTo>
                  <a:lnTo>
                    <a:pt x="291" y="159"/>
                  </a:lnTo>
                  <a:lnTo>
                    <a:pt x="290" y="144"/>
                  </a:lnTo>
                  <a:lnTo>
                    <a:pt x="291" y="126"/>
                  </a:lnTo>
                  <a:lnTo>
                    <a:pt x="295" y="106"/>
                  </a:lnTo>
                  <a:lnTo>
                    <a:pt x="305" y="85"/>
                  </a:lnTo>
                  <a:lnTo>
                    <a:pt x="320" y="64"/>
                  </a:lnTo>
                  <a:lnTo>
                    <a:pt x="344" y="46"/>
                  </a:lnTo>
                  <a:lnTo>
                    <a:pt x="99" y="0"/>
                  </a:lnTo>
                  <a:close/>
                </a:path>
              </a:pathLst>
            </a:custGeom>
            <a:solidFill>
              <a:srgbClr val="F4BFB2"/>
            </a:solidFill>
            <a:ln w="9525">
              <a:noFill/>
              <a:round/>
              <a:headEnd/>
              <a:tailEnd/>
            </a:ln>
          </p:spPr>
          <p:txBody>
            <a:bodyPr/>
            <a:lstStyle/>
            <a:p>
              <a:endParaRPr lang="en-US"/>
            </a:p>
          </p:txBody>
        </p:sp>
      </p:grpSp>
      <p:sp>
        <p:nvSpPr>
          <p:cNvPr id="129091" name="Text Box 67"/>
          <p:cNvSpPr txBox="1">
            <a:spLocks noChangeArrowheads="1"/>
          </p:cNvSpPr>
          <p:nvPr/>
        </p:nvSpPr>
        <p:spPr bwMode="auto">
          <a:xfrm rot="1220384">
            <a:off x="7848600" y="3810001"/>
            <a:ext cx="1600200" cy="366713"/>
          </a:xfrm>
          <a:prstGeom prst="rect">
            <a:avLst/>
          </a:prstGeom>
          <a:noFill/>
          <a:ln w="9525">
            <a:noFill/>
            <a:miter lim="800000"/>
            <a:headEnd/>
            <a:tailEnd/>
          </a:ln>
          <a:effectLst/>
        </p:spPr>
        <p:txBody>
          <a:bodyPr>
            <a:spAutoFit/>
          </a:bodyPr>
          <a:lstStyle/>
          <a:p>
            <a:pPr algn="l">
              <a:spcBef>
                <a:spcPct val="50000"/>
              </a:spcBef>
            </a:pPr>
            <a:r>
              <a:rPr lang="en-US"/>
              <a:t>  RTT: 6 ms</a:t>
            </a:r>
          </a:p>
        </p:txBody>
      </p:sp>
      <p:sp>
        <p:nvSpPr>
          <p:cNvPr id="129092" name="Text Box 68"/>
          <p:cNvSpPr txBox="1">
            <a:spLocks noChangeArrowheads="1"/>
          </p:cNvSpPr>
          <p:nvPr/>
        </p:nvSpPr>
        <p:spPr bwMode="auto">
          <a:xfrm>
            <a:off x="7696200" y="685800"/>
            <a:ext cx="2057400" cy="1200150"/>
          </a:xfrm>
          <a:prstGeom prst="rect">
            <a:avLst/>
          </a:prstGeom>
          <a:solidFill>
            <a:srgbClr val="66FFFF"/>
          </a:solidFill>
          <a:ln w="9525">
            <a:solidFill>
              <a:schemeClr val="tx1"/>
            </a:solidFill>
            <a:miter lim="800000"/>
            <a:headEnd/>
            <a:tailEnd/>
          </a:ln>
          <a:effectLst/>
        </p:spPr>
        <p:txBody>
          <a:bodyPr>
            <a:spAutoFit/>
          </a:bodyPr>
          <a:lstStyle/>
          <a:p>
            <a:pPr>
              <a:spcBef>
                <a:spcPct val="50000"/>
              </a:spcBef>
            </a:pPr>
            <a:r>
              <a:rPr lang="en-US"/>
              <a:t>Node 175 is a contact for Node 102 in some affinity group</a:t>
            </a:r>
          </a:p>
        </p:txBody>
      </p:sp>
      <p:sp>
        <p:nvSpPr>
          <p:cNvPr id="5" name="Footer Placeholder 4"/>
          <p:cNvSpPr>
            <a:spLocks noGrp="1"/>
          </p:cNvSpPr>
          <p:nvPr>
            <p:ph type="ftr" sz="quarter" idx="11"/>
          </p:nvPr>
        </p:nvSpPr>
        <p:spPr/>
        <p:txBody>
          <a:bodyPr/>
          <a:lstStyle/>
          <a:p>
            <a:r>
              <a:rPr lang="en-US"/>
              <a:t>CS5412 Spring 2016 (Cloud Computing: Birman)</a:t>
            </a:r>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3644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0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0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2909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3"/>
                                        </p:tgtEl>
                                      </p:cBhvr>
                                    </p:animEffect>
                                    <p:set>
                                      <p:cBhvr>
                                        <p:cTn id="21" dur="1" fill="hold">
                                          <p:stCondLst>
                                            <p:cond delay="1999"/>
                                          </p:stCondLst>
                                        </p:cTn>
                                        <p:tgtEl>
                                          <p:spTgt spid="3"/>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29071">
                                            <p:txEl>
                                              <p:pRg st="0" end="0"/>
                                            </p:txEl>
                                          </p:spTgt>
                                        </p:tgtEl>
                                        <p:attrNameLst>
                                          <p:attrName>style.visibility</p:attrName>
                                        </p:attrNameLst>
                                      </p:cBhvr>
                                      <p:to>
                                        <p:strVal val="visible"/>
                                      </p:to>
                                    </p:set>
                                    <p:animEffect transition="in" filter="fade">
                                      <p:cBhvr>
                                        <p:cTn id="24" dur="2000"/>
                                        <p:tgtEl>
                                          <p:spTgt spid="12907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90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90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129091"/>
                                        </p:tgtEl>
                                        <p:attrNameLst>
                                          <p:attrName>style.visibility</p:attrName>
                                        </p:attrNameLst>
                                      </p:cBhvr>
                                      <p:to>
                                        <p:strVal val="visible"/>
                                      </p:to>
                                    </p:set>
                                    <p:animEffect transition="in" filter="fade">
                                      <p:cBhvr>
                                        <p:cTn id="37" dur="2000"/>
                                        <p:tgtEl>
                                          <p:spTgt spid="12909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4"/>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2905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29049"/>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129071">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2905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29047"/>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29045"/>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290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5" grpId="0" animBg="1"/>
      <p:bldP spid="129045" grpId="1" animBg="1"/>
      <p:bldP spid="129046" grpId="0" animBg="1"/>
      <p:bldP spid="129047" grpId="0" animBg="1"/>
      <p:bldP spid="129047" grpId="1" animBg="1"/>
      <p:bldP spid="129048" grpId="0" animBg="1"/>
      <p:bldP spid="129049" grpId="0" animBg="1"/>
      <p:bldP spid="129049" grpId="1" animBg="1"/>
      <p:bldP spid="129050" grpId="0"/>
      <p:bldP spid="129051" grpId="0"/>
      <p:bldP spid="129071" grpId="0" build="allAtOnce"/>
      <p:bldP spid="129091" grpId="0"/>
      <p:bldP spid="129092" grpId="0" animBg="1"/>
      <p:bldP spid="129092"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a:t>Replication makes it robust</a:t>
            </a:r>
          </a:p>
        </p:txBody>
      </p:sp>
      <p:sp>
        <p:nvSpPr>
          <p:cNvPr id="130051" name="Rectangle 3"/>
          <p:cNvSpPr>
            <a:spLocks noGrp="1" noChangeArrowheads="1"/>
          </p:cNvSpPr>
          <p:nvPr>
            <p:ph idx="1"/>
          </p:nvPr>
        </p:nvSpPr>
        <p:spPr/>
        <p:txBody>
          <a:bodyPr/>
          <a:lstStyle/>
          <a:p>
            <a:pPr>
              <a:lnSpc>
                <a:spcPct val="90000"/>
              </a:lnSpc>
            </a:pPr>
            <a:r>
              <a:rPr lang="en-US" dirty="0" err="1">
                <a:sym typeface="Symbol" pitchFamily="18" charset="2"/>
              </a:rPr>
              <a:t>Kelips</a:t>
            </a:r>
            <a:r>
              <a:rPr lang="en-US" dirty="0">
                <a:sym typeface="Symbol" pitchFamily="18" charset="2"/>
              </a:rPr>
              <a:t> should work even during disruptive episodes</a:t>
            </a:r>
          </a:p>
          <a:p>
            <a:pPr lvl="1">
              <a:lnSpc>
                <a:spcPct val="90000"/>
              </a:lnSpc>
            </a:pPr>
            <a:r>
              <a:rPr lang="en-US" dirty="0">
                <a:sym typeface="Symbol" pitchFamily="18" charset="2"/>
              </a:rPr>
              <a:t>After all, </a:t>
            </a:r>
            <a:r>
              <a:rPr lang="en-US" dirty="0" err="1">
                <a:sym typeface="Symbol" pitchFamily="18" charset="2"/>
              </a:rPr>
              <a:t>tuples</a:t>
            </a:r>
            <a:r>
              <a:rPr lang="en-US" dirty="0">
                <a:sym typeface="Symbol" pitchFamily="18" charset="2"/>
              </a:rPr>
              <a:t> are replicated to N nodes</a:t>
            </a:r>
          </a:p>
          <a:p>
            <a:pPr lvl="1">
              <a:lnSpc>
                <a:spcPct val="90000"/>
              </a:lnSpc>
            </a:pPr>
            <a:r>
              <a:rPr lang="en-US" dirty="0">
                <a:sym typeface="Symbol" pitchFamily="18" charset="2"/>
              </a:rPr>
              <a:t>Query k nodes concurrently to overcome isolated crashes, also reduces risk that very recent data could be missed</a:t>
            </a:r>
          </a:p>
          <a:p>
            <a:pPr>
              <a:lnSpc>
                <a:spcPct val="90000"/>
              </a:lnSpc>
            </a:pPr>
            <a:r>
              <a:rPr lang="en-US" dirty="0">
                <a:sym typeface="Symbol" pitchFamily="18" charset="2"/>
              </a:rPr>
              <a:t>… we often overlook importance of showing that systems work while recovering from a disruption</a:t>
            </a:r>
          </a:p>
          <a:p>
            <a:pPr>
              <a:lnSpc>
                <a:spcPct val="90000"/>
              </a:lnSpc>
            </a:pPr>
            <a:endParaRPr lang="en-US" dirty="0">
              <a:solidFill>
                <a:srgbClr val="777777"/>
              </a:solidFill>
              <a:sym typeface="Symbol" pitchFamily="18" charset="2"/>
            </a:endParaRPr>
          </a:p>
        </p:txBody>
      </p:sp>
      <p:sp>
        <p:nvSpPr>
          <p:cNvPr id="2" name="Footer Placeholder 1"/>
          <p:cNvSpPr>
            <a:spLocks noGrp="1"/>
          </p:cNvSpPr>
          <p:nvPr>
            <p:ph type="ftr" sz="quarter" idx="11"/>
          </p:nvPr>
        </p:nvSpPr>
        <p:spPr/>
        <p:txBody>
          <a:bodyPr/>
          <a:lstStyle/>
          <a:p>
            <a:r>
              <a:rPr lang="en-US"/>
              <a:t>CS5412 Spring 2016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4077271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p:txBody>
          <a:bodyPr>
            <a:noAutofit/>
          </a:bodyPr>
          <a:lstStyle/>
          <a:p>
            <a:r>
              <a:rPr lang="en-US" sz="4000" dirty="0"/>
              <a:t>Control traffic load generated by churn</a:t>
            </a:r>
          </a:p>
        </p:txBody>
      </p:sp>
      <p:sp>
        <p:nvSpPr>
          <p:cNvPr id="1105923" name="AutoShape 3"/>
          <p:cNvSpPr>
            <a:spLocks noChangeArrowheads="1"/>
          </p:cNvSpPr>
          <p:nvPr/>
        </p:nvSpPr>
        <p:spPr bwMode="auto">
          <a:xfrm>
            <a:off x="2268538" y="3070226"/>
            <a:ext cx="7789862" cy="874713"/>
          </a:xfrm>
          <a:prstGeom prst="leftRightArrow">
            <a:avLst>
              <a:gd name="adj1" fmla="val 49907"/>
              <a:gd name="adj2" fmla="val 58629"/>
            </a:avLst>
          </a:prstGeom>
          <a:gradFill rotWithShape="0">
            <a:gsLst>
              <a:gs pos="0">
                <a:srgbClr val="4C44B8"/>
              </a:gs>
              <a:gs pos="100000">
                <a:srgbClr val="FF0000"/>
              </a:gs>
            </a:gsLst>
            <a:lin ang="0" scaled="1"/>
          </a:gradFill>
          <a:ln w="9525">
            <a:solidFill>
              <a:schemeClr val="tx1"/>
            </a:solidFill>
            <a:miter lim="800000"/>
            <a:headEnd/>
            <a:tailEnd/>
          </a:ln>
          <a:effectLst/>
        </p:spPr>
        <p:txBody>
          <a:bodyPr wrap="none" anchor="ctr"/>
          <a:lstStyle/>
          <a:p>
            <a:endParaRPr lang="en-US"/>
          </a:p>
        </p:txBody>
      </p:sp>
      <p:sp>
        <p:nvSpPr>
          <p:cNvPr id="1105924" name="Text Box 4"/>
          <p:cNvSpPr txBox="1">
            <a:spLocks noChangeArrowheads="1"/>
          </p:cNvSpPr>
          <p:nvPr/>
        </p:nvSpPr>
        <p:spPr bwMode="auto">
          <a:xfrm>
            <a:off x="2268539" y="5151439"/>
            <a:ext cx="1153649" cy="584775"/>
          </a:xfrm>
          <a:prstGeom prst="rect">
            <a:avLst/>
          </a:prstGeom>
          <a:noFill/>
          <a:ln w="9525">
            <a:noFill/>
            <a:miter lim="800000"/>
            <a:headEnd/>
            <a:tailEnd/>
          </a:ln>
          <a:effectLst/>
        </p:spPr>
        <p:txBody>
          <a:bodyPr wrap="none">
            <a:spAutoFit/>
          </a:bodyPr>
          <a:lstStyle/>
          <a:p>
            <a:r>
              <a:rPr lang="en-US" sz="3200"/>
              <a:t>Kelips</a:t>
            </a:r>
          </a:p>
        </p:txBody>
      </p:sp>
      <p:sp>
        <p:nvSpPr>
          <p:cNvPr id="1105925" name="Text Box 5"/>
          <p:cNvSpPr txBox="1">
            <a:spLocks noChangeArrowheads="1"/>
          </p:cNvSpPr>
          <p:nvPr/>
        </p:nvSpPr>
        <p:spPr bwMode="auto">
          <a:xfrm>
            <a:off x="1882776" y="2551113"/>
            <a:ext cx="939681" cy="523220"/>
          </a:xfrm>
          <a:prstGeom prst="rect">
            <a:avLst/>
          </a:prstGeom>
          <a:noFill/>
          <a:ln w="9525">
            <a:noFill/>
            <a:miter lim="800000"/>
            <a:headEnd/>
            <a:tailEnd/>
          </a:ln>
          <a:effectLst/>
        </p:spPr>
        <p:txBody>
          <a:bodyPr wrap="none">
            <a:spAutoFit/>
          </a:bodyPr>
          <a:lstStyle/>
          <a:p>
            <a:r>
              <a:rPr lang="en-US" sz="2800"/>
              <a:t>None</a:t>
            </a:r>
          </a:p>
        </p:txBody>
      </p:sp>
      <p:sp>
        <p:nvSpPr>
          <p:cNvPr id="1105926" name="Text Box 6"/>
          <p:cNvSpPr txBox="1">
            <a:spLocks noChangeArrowheads="1"/>
          </p:cNvSpPr>
          <p:nvPr/>
        </p:nvSpPr>
        <p:spPr bwMode="auto">
          <a:xfrm>
            <a:off x="8335964" y="2124075"/>
            <a:ext cx="2136775" cy="946150"/>
          </a:xfrm>
          <a:prstGeom prst="rect">
            <a:avLst/>
          </a:prstGeom>
          <a:noFill/>
          <a:ln w="9525">
            <a:noFill/>
            <a:miter lim="800000"/>
            <a:headEnd/>
            <a:tailEnd/>
          </a:ln>
          <a:effectLst/>
        </p:spPr>
        <p:txBody>
          <a:bodyPr>
            <a:spAutoFit/>
          </a:bodyPr>
          <a:lstStyle/>
          <a:p>
            <a:r>
              <a:rPr lang="en-US" sz="2800"/>
              <a:t>O(Changes  x Nodes)?</a:t>
            </a:r>
          </a:p>
        </p:txBody>
      </p:sp>
      <p:sp>
        <p:nvSpPr>
          <p:cNvPr id="1105927" name="Text Box 7"/>
          <p:cNvSpPr txBox="1">
            <a:spLocks noChangeArrowheads="1"/>
          </p:cNvSpPr>
          <p:nvPr/>
        </p:nvSpPr>
        <p:spPr bwMode="auto">
          <a:xfrm>
            <a:off x="4849813" y="2551113"/>
            <a:ext cx="1814086" cy="523220"/>
          </a:xfrm>
          <a:prstGeom prst="rect">
            <a:avLst/>
          </a:prstGeom>
          <a:noFill/>
          <a:ln w="9525">
            <a:noFill/>
            <a:miter lim="800000"/>
            <a:headEnd/>
            <a:tailEnd/>
          </a:ln>
          <a:effectLst/>
        </p:spPr>
        <p:txBody>
          <a:bodyPr wrap="none">
            <a:spAutoFit/>
          </a:bodyPr>
          <a:lstStyle/>
          <a:p>
            <a:r>
              <a:rPr lang="en-US" sz="2800"/>
              <a:t>O(changes)</a:t>
            </a:r>
          </a:p>
        </p:txBody>
      </p:sp>
      <p:sp>
        <p:nvSpPr>
          <p:cNvPr id="1105928" name="Text Box 8"/>
          <p:cNvSpPr txBox="1">
            <a:spLocks noChangeArrowheads="1"/>
          </p:cNvSpPr>
          <p:nvPr/>
        </p:nvSpPr>
        <p:spPr bwMode="auto">
          <a:xfrm>
            <a:off x="5281614" y="5151439"/>
            <a:ext cx="1180131" cy="584775"/>
          </a:xfrm>
          <a:prstGeom prst="rect">
            <a:avLst/>
          </a:prstGeom>
          <a:noFill/>
          <a:ln w="9525">
            <a:noFill/>
            <a:miter lim="800000"/>
            <a:headEnd/>
            <a:tailEnd/>
          </a:ln>
          <a:effectLst/>
        </p:spPr>
        <p:txBody>
          <a:bodyPr wrap="none">
            <a:spAutoFit/>
          </a:bodyPr>
          <a:lstStyle/>
          <a:p>
            <a:r>
              <a:rPr lang="en-US" sz="3200"/>
              <a:t>Chord</a:t>
            </a:r>
          </a:p>
        </p:txBody>
      </p:sp>
      <p:sp>
        <p:nvSpPr>
          <p:cNvPr id="1105929" name="Text Box 9"/>
          <p:cNvSpPr txBox="1">
            <a:spLocks noChangeArrowheads="1"/>
          </p:cNvSpPr>
          <p:nvPr/>
        </p:nvSpPr>
        <p:spPr bwMode="auto">
          <a:xfrm>
            <a:off x="8556625" y="5151439"/>
            <a:ext cx="1179554" cy="584775"/>
          </a:xfrm>
          <a:prstGeom prst="rect">
            <a:avLst/>
          </a:prstGeom>
          <a:noFill/>
          <a:ln w="9525">
            <a:noFill/>
            <a:miter lim="800000"/>
            <a:headEnd/>
            <a:tailEnd/>
          </a:ln>
          <a:effectLst/>
        </p:spPr>
        <p:txBody>
          <a:bodyPr wrap="none">
            <a:spAutoFit/>
          </a:bodyPr>
          <a:lstStyle/>
          <a:p>
            <a:r>
              <a:rPr lang="en-US" sz="3200"/>
              <a:t>Pastry</a:t>
            </a:r>
          </a:p>
        </p:txBody>
      </p:sp>
      <p:sp>
        <p:nvSpPr>
          <p:cNvPr id="1105930" name="Line 10"/>
          <p:cNvSpPr>
            <a:spLocks noChangeShapeType="1"/>
          </p:cNvSpPr>
          <p:nvPr/>
        </p:nvSpPr>
        <p:spPr bwMode="auto">
          <a:xfrm flipV="1">
            <a:off x="2919413" y="3944938"/>
            <a:ext cx="0" cy="1206500"/>
          </a:xfrm>
          <a:prstGeom prst="line">
            <a:avLst/>
          </a:prstGeom>
          <a:noFill/>
          <a:ln w="38100">
            <a:solidFill>
              <a:schemeClr val="tx1"/>
            </a:solidFill>
            <a:round/>
            <a:headEnd/>
            <a:tailEnd type="triangle" w="med" len="med"/>
          </a:ln>
          <a:effectLst/>
        </p:spPr>
        <p:txBody>
          <a:bodyPr/>
          <a:lstStyle/>
          <a:p>
            <a:endParaRPr lang="en-US"/>
          </a:p>
        </p:txBody>
      </p:sp>
      <p:sp>
        <p:nvSpPr>
          <p:cNvPr id="1105931" name="Line 11"/>
          <p:cNvSpPr>
            <a:spLocks noChangeShapeType="1"/>
          </p:cNvSpPr>
          <p:nvPr/>
        </p:nvSpPr>
        <p:spPr bwMode="auto">
          <a:xfrm flipV="1">
            <a:off x="5965825" y="3944938"/>
            <a:ext cx="0" cy="1206500"/>
          </a:xfrm>
          <a:prstGeom prst="line">
            <a:avLst/>
          </a:prstGeom>
          <a:noFill/>
          <a:ln w="38100">
            <a:solidFill>
              <a:schemeClr val="tx1"/>
            </a:solidFill>
            <a:round/>
            <a:headEnd/>
            <a:tailEnd type="triangle" w="med" len="med"/>
          </a:ln>
          <a:effectLst/>
        </p:spPr>
        <p:txBody>
          <a:bodyPr/>
          <a:lstStyle/>
          <a:p>
            <a:endParaRPr lang="en-US"/>
          </a:p>
        </p:txBody>
      </p:sp>
      <p:sp>
        <p:nvSpPr>
          <p:cNvPr id="1105932" name="Line 12"/>
          <p:cNvSpPr>
            <a:spLocks noChangeShapeType="1"/>
          </p:cNvSpPr>
          <p:nvPr/>
        </p:nvSpPr>
        <p:spPr bwMode="auto">
          <a:xfrm flipV="1">
            <a:off x="9271000" y="3944938"/>
            <a:ext cx="0" cy="1206500"/>
          </a:xfrm>
          <a:prstGeom prst="line">
            <a:avLst/>
          </a:prstGeom>
          <a:noFill/>
          <a:ln w="38100">
            <a:solidFill>
              <a:schemeClr val="tx1"/>
            </a:solidFill>
            <a:round/>
            <a:headEnd/>
            <a:tailEnd type="triangle" w="med" len="med"/>
          </a:ln>
          <a:effectLst/>
        </p:spPr>
        <p:txBody>
          <a:bodyPr/>
          <a:lstStyle/>
          <a:p>
            <a:endParaRPr lang="en-US"/>
          </a:p>
        </p:txBody>
      </p:sp>
      <p:sp>
        <p:nvSpPr>
          <p:cNvPr id="2" name="Footer Placeholder 1"/>
          <p:cNvSpPr>
            <a:spLocks noGrp="1"/>
          </p:cNvSpPr>
          <p:nvPr>
            <p:ph type="ftr" sz="quarter" idx="11"/>
          </p:nvPr>
        </p:nvSpPr>
        <p:spPr/>
        <p:txBody>
          <a:bodyPr/>
          <a:lstStyle/>
          <a:p>
            <a:r>
              <a:rPr lang="en-US"/>
              <a:t>CS5412 Spring 2016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893201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1003749" cy="1499616"/>
          </a:xfrm>
        </p:spPr>
        <p:txBody>
          <a:bodyPr/>
          <a:lstStyle/>
          <a:p>
            <a:r>
              <a:rPr lang="en-US" dirty="0"/>
              <a:t>Dynamo: DHT inside a </a:t>
            </a:r>
            <a:r>
              <a:rPr lang="en-US" u="sng" dirty="0"/>
              <a:t>single</a:t>
            </a:r>
            <a:r>
              <a:rPr lang="en-US" dirty="0"/>
              <a:t> Datacenter</a:t>
            </a:r>
          </a:p>
        </p:txBody>
      </p:sp>
      <p:sp>
        <p:nvSpPr>
          <p:cNvPr id="3" name="Footer Placeholder 2"/>
          <p:cNvSpPr>
            <a:spLocks noGrp="1"/>
          </p:cNvSpPr>
          <p:nvPr>
            <p:ph type="ftr" sz="quarter" idx="11"/>
          </p:nvPr>
        </p:nvSpPr>
        <p:spPr/>
        <p:txBody>
          <a:bodyPr/>
          <a:lstStyle/>
          <a:p>
            <a:r>
              <a:rPr lang="en-US"/>
              <a:t>CS5412 Spring 2014 (Cloud Computing: Birman)</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58</a:t>
            </a:fld>
            <a:endParaRPr lang="en-US"/>
          </a:p>
        </p:txBody>
      </p:sp>
      <p:sp>
        <p:nvSpPr>
          <p:cNvPr id="5" name="Content Placeholder 4"/>
          <p:cNvSpPr>
            <a:spLocks noGrp="1"/>
          </p:cNvSpPr>
          <p:nvPr>
            <p:ph sz="quarter" idx="1"/>
          </p:nvPr>
        </p:nvSpPr>
        <p:spPr>
          <a:xfrm>
            <a:off x="1024127" y="2286000"/>
            <a:ext cx="10898241" cy="4023360"/>
          </a:xfrm>
        </p:spPr>
        <p:txBody>
          <a:bodyPr>
            <a:normAutofit lnSpcReduction="10000"/>
          </a:bodyPr>
          <a:lstStyle/>
          <a:p>
            <a:r>
              <a:rPr lang="en-US" dirty="0"/>
              <a:t>When Amazon created Dynamo for the Amazon cloud, they considered the Chord model, but noticed many issues:</a:t>
            </a:r>
          </a:p>
          <a:p>
            <a:pPr>
              <a:buFont typeface="Wingdings" panose="05000000000000000000" pitchFamily="2" charset="2"/>
              <a:buChar char="Ø"/>
            </a:pPr>
            <a:r>
              <a:rPr lang="en-US" dirty="0"/>
              <a:t>  Chord assumes that we don’t have a list of the machines running the DHT</a:t>
            </a:r>
            <a:br>
              <a:rPr lang="en-US" dirty="0"/>
            </a:br>
            <a:r>
              <a:rPr lang="en-US" dirty="0"/>
              <a:t>    … but Amazon keeps that list in a file, and updates it if the set changes.</a:t>
            </a:r>
          </a:p>
          <a:p>
            <a:pPr>
              <a:buFont typeface="Wingdings" panose="05000000000000000000" pitchFamily="2" charset="2"/>
              <a:buChar char="Ø"/>
            </a:pPr>
            <a:r>
              <a:rPr lang="en-US" dirty="0"/>
              <a:t>  Chord does a lookup by “jumping around” the DHT.  Why bother?</a:t>
            </a:r>
            <a:br>
              <a:rPr lang="en-US" dirty="0"/>
            </a:br>
            <a:r>
              <a:rPr lang="en-US" dirty="0"/>
              <a:t>    … with the Amazon DHT membership table, you can just talk to the </a:t>
            </a:r>
            <a:br>
              <a:rPr lang="en-US" dirty="0"/>
            </a:br>
            <a:r>
              <a:rPr lang="en-US" dirty="0"/>
              <a:t>    node with your data directly, by looking it up in the table.</a:t>
            </a:r>
          </a:p>
          <a:p>
            <a:pPr>
              <a:buFont typeface="Wingdings" panose="05000000000000000000" pitchFamily="2" charset="2"/>
              <a:buChar char="Ø"/>
            </a:pPr>
            <a:r>
              <a:rPr lang="en-US" dirty="0"/>
              <a:t>  But this creates a need to deal with “unavailable nodes”.  Not an issue</a:t>
            </a:r>
            <a:br>
              <a:rPr lang="en-US" dirty="0"/>
            </a:br>
            <a:r>
              <a:rPr lang="en-US" dirty="0"/>
              <a:t>    in Chord</a:t>
            </a:r>
          </a:p>
        </p:txBody>
      </p:sp>
    </p:spTree>
    <p:extLst>
      <p:ext uri="{BB962C8B-B14F-4D97-AF65-F5344CB8AC3E}">
        <p14:creationId xmlns:p14="http://schemas.microsoft.com/office/powerpoint/2010/main" val="1235746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Dynamo Solutions</a:t>
            </a:r>
          </a:p>
        </p:txBody>
      </p:sp>
      <p:sp>
        <p:nvSpPr>
          <p:cNvPr id="3" name="Content Placeholder 2"/>
          <p:cNvSpPr>
            <a:spLocks noGrp="1"/>
          </p:cNvSpPr>
          <p:nvPr>
            <p:ph idx="1"/>
          </p:nvPr>
        </p:nvSpPr>
        <p:spPr/>
        <p:txBody>
          <a:bodyPr/>
          <a:lstStyle/>
          <a:p>
            <a:r>
              <a:rPr lang="en-US" dirty="0"/>
              <a:t>The table of members is kept sorted, so lookup is a simple in-memory binary search.</a:t>
            </a:r>
          </a:p>
          <a:p>
            <a:r>
              <a:rPr lang="en-US" dirty="0"/>
              <a:t>If the node you want to contact isn’t available, any of the next K-1 nodes can handle your request (K-fault tolerance)</a:t>
            </a:r>
          </a:p>
          <a:p>
            <a:r>
              <a:rPr lang="en-US" dirty="0"/>
              <a:t>If you are trying to insert data, and the K nodes you need to reach aren’t available, just insert it </a:t>
            </a:r>
            <a:r>
              <a:rPr lang="en-US" i="1" dirty="0"/>
              <a:t>anywhere after those K.</a:t>
            </a:r>
          </a:p>
          <a:p>
            <a:pPr>
              <a:buFont typeface="Wingdings" panose="05000000000000000000" pitchFamily="2" charset="2"/>
              <a:buChar char="Ø"/>
            </a:pPr>
            <a:r>
              <a:rPr lang="en-US" i="1" dirty="0"/>
              <a:t>  Dynamo nodes will actively try to move data to where it belongs later.</a:t>
            </a:r>
          </a:p>
          <a:p>
            <a:pPr>
              <a:buFont typeface="Wingdings" panose="05000000000000000000" pitchFamily="2" charset="2"/>
              <a:buChar char="Ø"/>
            </a:pPr>
            <a:r>
              <a:rPr lang="en-US" i="1" dirty="0"/>
              <a:t>  </a:t>
            </a:r>
            <a:r>
              <a:rPr lang="en-US" dirty="0"/>
              <a:t>An example of the BASE concept: “eventual consistency”</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59</a:t>
            </a:fld>
            <a:endParaRPr lang="en-US"/>
          </a:p>
        </p:txBody>
      </p:sp>
    </p:spTree>
    <p:extLst>
      <p:ext uri="{BB962C8B-B14F-4D97-AF65-F5344CB8AC3E}">
        <p14:creationId xmlns:p14="http://schemas.microsoft.com/office/powerpoint/2010/main" val="325353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 Storage: A deep Dive</a:t>
            </a:r>
          </a:p>
        </p:txBody>
      </p:sp>
      <p:sp>
        <p:nvSpPr>
          <p:cNvPr id="3" name="Content Placeholder 2"/>
          <p:cNvSpPr>
            <a:spLocks noGrp="1"/>
          </p:cNvSpPr>
          <p:nvPr>
            <p:ph idx="1"/>
          </p:nvPr>
        </p:nvSpPr>
        <p:spPr/>
        <p:txBody>
          <a:bodyPr/>
          <a:lstStyle/>
          <a:p>
            <a:r>
              <a:rPr lang="en-US" dirty="0"/>
              <a:t>Previously we encountered the DHT/Key-Value concept when discussing tier two caching in the cloud</a:t>
            </a:r>
          </a:p>
          <a:p>
            <a:r>
              <a:rPr lang="en-US" dirty="0"/>
              <a:t>But where did this concept originate?</a:t>
            </a:r>
          </a:p>
          <a:p>
            <a:r>
              <a:rPr lang="en-US" dirty="0"/>
              <a:t>How can it be used in wide-area settings?</a:t>
            </a:r>
          </a:p>
          <a:p>
            <a:r>
              <a:rPr lang="en-US" dirty="0"/>
              <a:t>When people specialized it for the cloud, exactly how was it changed?</a:t>
            </a:r>
          </a:p>
          <a:p>
            <a:r>
              <a:rPr lang="en-US" dirty="0"/>
              <a:t>What are limitations on key-value storage today?</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stretch>
            <a:fillRect/>
          </a:stretch>
        </p:blipFill>
        <p:spPr>
          <a:xfrm>
            <a:off x="10304583" y="129906"/>
            <a:ext cx="1608993" cy="1954926"/>
          </a:xfrm>
          <a:prstGeom prst="rect">
            <a:avLst/>
          </a:prstGeom>
        </p:spPr>
      </p:pic>
    </p:spTree>
    <p:extLst>
      <p:ext uri="{BB962C8B-B14F-4D97-AF65-F5344CB8AC3E}">
        <p14:creationId xmlns:p14="http://schemas.microsoft.com/office/powerpoint/2010/main" val="1628882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Dynamo in practice</a:t>
            </a:r>
          </a:p>
        </p:txBody>
      </p:sp>
      <p:sp>
        <p:nvSpPr>
          <p:cNvPr id="3" name="Content Placeholder 2"/>
          <p:cNvSpPr>
            <a:spLocks noGrp="1"/>
          </p:cNvSpPr>
          <p:nvPr>
            <p:ph idx="1"/>
          </p:nvPr>
        </p:nvSpPr>
        <p:spPr/>
        <p:txBody>
          <a:bodyPr>
            <a:normAutofit lnSpcReduction="10000"/>
          </a:bodyPr>
          <a:lstStyle/>
          <a:p>
            <a:r>
              <a:rPr lang="en-US" dirty="0"/>
              <a:t>Used for Amazon’s shopping cart and many other services</a:t>
            </a:r>
          </a:p>
          <a:p>
            <a:r>
              <a:rPr lang="en-US" dirty="0"/>
              <a:t>Scales extremely well, and easy to manage.  Few disruptive events since it was deployed.</a:t>
            </a:r>
          </a:p>
          <a:p>
            <a:r>
              <a:rPr lang="en-US" dirty="0"/>
              <a:t>But people who work mostly with SQL found DHT API hard to use</a:t>
            </a:r>
          </a:p>
          <a:p>
            <a:pPr>
              <a:buFont typeface="Wingdings" panose="05000000000000000000" pitchFamily="2" charset="2"/>
              <a:buChar char="Ø"/>
            </a:pPr>
            <a:r>
              <a:rPr lang="en-US" dirty="0"/>
              <a:t>  Led them to offer Dynamo-DB: Access to Dynamo through Java or C# </a:t>
            </a:r>
            <a:br>
              <a:rPr lang="en-US" dirty="0"/>
            </a:br>
            <a:r>
              <a:rPr lang="en-US" dirty="0"/>
              <a:t>    LINQ embedding (the SQL from a programming language concept)</a:t>
            </a:r>
          </a:p>
          <a:p>
            <a:pPr>
              <a:buFont typeface="Wingdings" panose="05000000000000000000" pitchFamily="2" charset="2"/>
              <a:buChar char="Ø"/>
            </a:pPr>
            <a:r>
              <a:rPr lang="en-US" dirty="0"/>
              <a:t>  </a:t>
            </a:r>
            <a:r>
              <a:rPr lang="en-US"/>
              <a:t>Dynamo-DB doesn’t implement actual transactions:  </a:t>
            </a:r>
            <a:r>
              <a:rPr lang="en-US" dirty="0"/>
              <a:t>NoSQL model.</a:t>
            </a:r>
          </a:p>
          <a:p>
            <a:pPr>
              <a:buFont typeface="Wingdings" panose="05000000000000000000" pitchFamily="2" charset="2"/>
              <a:buChar char="Ø"/>
            </a:pPr>
            <a:r>
              <a:rPr lang="en-US" dirty="0"/>
              <a:t>  NoSQL is a definite source of bugs for Amazon, but it does scale well.</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60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477" y="254177"/>
            <a:ext cx="4271529" cy="1830655"/>
          </a:xfrm>
          <a:prstGeom prst="rect">
            <a:avLst/>
          </a:prstGeom>
        </p:spPr>
      </p:pic>
    </p:spTree>
    <p:extLst>
      <p:ext uri="{BB962C8B-B14F-4D97-AF65-F5344CB8AC3E}">
        <p14:creationId xmlns:p14="http://schemas.microsoft.com/office/powerpoint/2010/main" val="346503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Footer Placeholder 2"/>
          <p:cNvSpPr>
            <a:spLocks noGrp="1"/>
          </p:cNvSpPr>
          <p:nvPr>
            <p:ph type="ftr" sz="quarter" idx="11"/>
          </p:nvPr>
        </p:nvSpPr>
        <p:spPr/>
        <p:txBody>
          <a:bodyPr/>
          <a:lstStyle/>
          <a:p>
            <a:r>
              <a:rPr lang="en-US"/>
              <a:t>CS5412 Spring 2016 (Cloud Computing: Birman)</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61</a:t>
            </a:fld>
            <a:endParaRPr lang="en-US"/>
          </a:p>
        </p:txBody>
      </p:sp>
      <p:sp>
        <p:nvSpPr>
          <p:cNvPr id="5" name="Content Placeholder 4"/>
          <p:cNvSpPr>
            <a:spLocks noGrp="1"/>
          </p:cNvSpPr>
          <p:nvPr>
            <p:ph sz="quarter" idx="1"/>
          </p:nvPr>
        </p:nvSpPr>
        <p:spPr/>
        <p:txBody>
          <a:bodyPr>
            <a:normAutofit lnSpcReduction="10000"/>
          </a:bodyPr>
          <a:lstStyle/>
          <a:p>
            <a:r>
              <a:rPr lang="en-US"/>
              <a:t>Adaptive behaviors can improve overlays</a:t>
            </a:r>
          </a:p>
          <a:p>
            <a:pPr lvl="1"/>
            <a:r>
              <a:rPr lang="en-US"/>
              <a:t>Reduce costs for inserting or looking up information</a:t>
            </a:r>
          </a:p>
          <a:p>
            <a:pPr lvl="1"/>
            <a:r>
              <a:rPr lang="en-US"/>
              <a:t>Improve robustness to churn or serious disruption</a:t>
            </a:r>
          </a:p>
          <a:p>
            <a:pPr lvl="1"/>
            <a:endParaRPr lang="en-US"/>
          </a:p>
          <a:p>
            <a:r>
              <a:rPr lang="en-US"/>
              <a:t>As we move from CAN to Chord to Beehive or Pastry one could argue that complexity increases</a:t>
            </a:r>
          </a:p>
          <a:p>
            <a:endParaRPr lang="en-US"/>
          </a:p>
          <a:p>
            <a:r>
              <a:rPr lang="en-US"/>
              <a:t>Kelips gets to a similar place and yet is very simple, but pays a higher storage cost than Chord/Pastry</a:t>
            </a:r>
          </a:p>
        </p:txBody>
      </p:sp>
    </p:spTree>
    <p:extLst>
      <p:ext uri="{BB962C8B-B14F-4D97-AF65-F5344CB8AC3E}">
        <p14:creationId xmlns:p14="http://schemas.microsoft.com/office/powerpoint/2010/main" val="3402928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F62D-0BF6-4288-B59B-B0D09D6D4188}"/>
              </a:ext>
            </a:extLst>
          </p:cNvPr>
          <p:cNvSpPr>
            <a:spLocks noGrp="1"/>
          </p:cNvSpPr>
          <p:nvPr>
            <p:ph type="title"/>
          </p:nvPr>
        </p:nvSpPr>
        <p:spPr/>
        <p:txBody>
          <a:bodyPr/>
          <a:lstStyle/>
          <a:p>
            <a:r>
              <a:rPr lang="en-US" dirty="0"/>
              <a:t>Summary: Best of Class?</a:t>
            </a:r>
          </a:p>
        </p:txBody>
      </p:sp>
      <p:sp>
        <p:nvSpPr>
          <p:cNvPr id="3" name="Content Placeholder 2">
            <a:extLst>
              <a:ext uri="{FF2B5EF4-FFF2-40B4-BE49-F238E27FC236}">
                <a16:creationId xmlns:a16="http://schemas.microsoft.com/office/drawing/2014/main" id="{E48B265A-7DC8-40C2-896A-C50C3B53136F}"/>
              </a:ext>
            </a:extLst>
          </p:cNvPr>
          <p:cNvSpPr>
            <a:spLocks noGrp="1"/>
          </p:cNvSpPr>
          <p:nvPr>
            <p:ph idx="1"/>
          </p:nvPr>
        </p:nvSpPr>
        <p:spPr/>
        <p:txBody>
          <a:bodyPr>
            <a:normAutofit fontScale="92500" lnSpcReduction="20000"/>
          </a:bodyPr>
          <a:lstStyle/>
          <a:p>
            <a:r>
              <a:rPr lang="en-US" dirty="0" err="1"/>
              <a:t>Kelips</a:t>
            </a:r>
            <a:r>
              <a:rPr lang="en-US" dirty="0"/>
              <a:t> was actually the best of the wide-area options</a:t>
            </a:r>
          </a:p>
          <a:p>
            <a:pPr>
              <a:buFont typeface="Wingdings" panose="05000000000000000000" pitchFamily="2" charset="2"/>
              <a:buChar char="Ø"/>
            </a:pPr>
            <a:r>
              <a:rPr lang="en-US" dirty="0"/>
              <a:t>  It does lookups with one remote method invocation (“one hop”)</a:t>
            </a:r>
          </a:p>
          <a:p>
            <a:pPr>
              <a:buFont typeface="Wingdings" panose="05000000000000000000" pitchFamily="2" charset="2"/>
              <a:buChar char="Ø"/>
            </a:pPr>
            <a:r>
              <a:rPr lang="en-US" dirty="0"/>
              <a:t>  Updates take longer: a gossip multicast that takes O(log(</a:t>
            </a:r>
            <a:r>
              <a:rPr lang="en-US" dirty="0">
                <a:sym typeface="Symbol" panose="05050102010706020507" pitchFamily="18" charset="2"/>
              </a:rPr>
              <a:t>N)) time, </a:t>
            </a:r>
            <a:br>
              <a:rPr lang="en-US" dirty="0">
                <a:sym typeface="Symbol" panose="05050102010706020507" pitchFamily="18" charset="2"/>
              </a:rPr>
            </a:br>
            <a:r>
              <a:rPr lang="en-US" dirty="0">
                <a:sym typeface="Symbol" panose="05050102010706020507" pitchFamily="18" charset="2"/>
              </a:rPr>
              <a:t>    which is just O(log(N)).  Also, it has O(N) space overheads.</a:t>
            </a:r>
          </a:p>
          <a:p>
            <a:pPr>
              <a:buFont typeface="Wingdings" panose="05000000000000000000" pitchFamily="2" charset="2"/>
              <a:buChar char="Ø"/>
            </a:pPr>
            <a:r>
              <a:rPr lang="en-US" dirty="0">
                <a:sym typeface="Symbol" panose="05050102010706020507" pitchFamily="18" charset="2"/>
              </a:rPr>
              <a:t>  </a:t>
            </a:r>
            <a:r>
              <a:rPr lang="en-US" b="1" dirty="0">
                <a:solidFill>
                  <a:srgbClr val="C00000"/>
                </a:solidFill>
                <a:sym typeface="Symbol" panose="05050102010706020507" pitchFamily="18" charset="2"/>
              </a:rPr>
              <a:t>Aside from some file sharing CDNs, nobody uses DHTs in WANs</a:t>
            </a:r>
          </a:p>
          <a:p>
            <a:pPr marL="0" indent="0">
              <a:buNone/>
            </a:pPr>
            <a:endParaRPr lang="en-US" dirty="0">
              <a:sym typeface="Symbol" panose="05050102010706020507" pitchFamily="18" charset="2"/>
            </a:endParaRPr>
          </a:p>
          <a:p>
            <a:pPr marL="0" indent="0">
              <a:buNone/>
            </a:pPr>
            <a:r>
              <a:rPr lang="en-US" dirty="0">
                <a:sym typeface="Symbol" panose="05050102010706020507" pitchFamily="18" charset="2"/>
              </a:rPr>
              <a:t>Dynamo is the best option </a:t>
            </a:r>
            <a:r>
              <a:rPr lang="en-US" i="1" dirty="0">
                <a:sym typeface="Symbol" panose="05050102010706020507" pitchFamily="18" charset="2"/>
              </a:rPr>
              <a:t>inside</a:t>
            </a:r>
            <a:r>
              <a:rPr lang="en-US" dirty="0">
                <a:sym typeface="Symbol" panose="05050102010706020507" pitchFamily="18" charset="2"/>
              </a:rPr>
              <a:t> a data center.</a:t>
            </a:r>
          </a:p>
          <a:p>
            <a:pPr>
              <a:buFont typeface="Wingdings" panose="05000000000000000000" pitchFamily="2" charset="2"/>
              <a:buChar char="Ø"/>
            </a:pPr>
            <a:r>
              <a:rPr lang="en-US" dirty="0">
                <a:sym typeface="Symbol" panose="05050102010706020507" pitchFamily="18" charset="2"/>
              </a:rPr>
              <a:t>  It also has one-hop lookups</a:t>
            </a:r>
          </a:p>
          <a:p>
            <a:pPr>
              <a:buFont typeface="Wingdings" panose="05000000000000000000" pitchFamily="2" charset="2"/>
              <a:buChar char="Ø"/>
            </a:pPr>
            <a:r>
              <a:rPr lang="en-US" dirty="0">
                <a:sym typeface="Symbol" panose="05050102010706020507" pitchFamily="18" charset="2"/>
              </a:rPr>
              <a:t>  DHTs like Dynamo are widely used inside data centers</a:t>
            </a:r>
          </a:p>
        </p:txBody>
      </p:sp>
      <p:sp>
        <p:nvSpPr>
          <p:cNvPr id="4" name="Footer Placeholder 3">
            <a:extLst>
              <a:ext uri="{FF2B5EF4-FFF2-40B4-BE49-F238E27FC236}">
                <a16:creationId xmlns:a16="http://schemas.microsoft.com/office/drawing/2014/main" id="{E30807F8-1667-4A52-8549-E59CB6E4134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72F0925-CC3A-44A7-8B5C-D6067A66F411}"/>
              </a:ext>
            </a:extLst>
          </p:cNvPr>
          <p:cNvSpPr>
            <a:spLocks noGrp="1"/>
          </p:cNvSpPr>
          <p:nvPr>
            <p:ph type="sldNum" sz="quarter" idx="12"/>
          </p:nvPr>
        </p:nvSpPr>
        <p:spPr/>
        <p:txBody>
          <a:bodyPr/>
          <a:lstStyle/>
          <a:p>
            <a:fld id="{3C974458-8A97-4835-BF79-1FB6D7856C21}" type="slidenum">
              <a:rPr lang="en-US" smtClean="0"/>
              <a:t>62</a:t>
            </a:fld>
            <a:endParaRPr lang="en-US"/>
          </a:p>
        </p:txBody>
      </p:sp>
      <p:pic>
        <p:nvPicPr>
          <p:cNvPr id="6" name="Picture 5">
            <a:extLst>
              <a:ext uri="{FF2B5EF4-FFF2-40B4-BE49-F238E27FC236}">
                <a16:creationId xmlns:a16="http://schemas.microsoft.com/office/drawing/2014/main" id="{246593FB-C40E-44FF-878A-DEAC8BE62046}"/>
              </a:ext>
            </a:extLst>
          </p:cNvPr>
          <p:cNvPicPr>
            <a:picLocks noChangeAspect="1"/>
          </p:cNvPicPr>
          <p:nvPr/>
        </p:nvPicPr>
        <p:blipFill>
          <a:blip r:embed="rId3"/>
          <a:stretch>
            <a:fillRect/>
          </a:stretch>
        </p:blipFill>
        <p:spPr>
          <a:xfrm>
            <a:off x="8660256" y="190500"/>
            <a:ext cx="3367702" cy="1894332"/>
          </a:xfrm>
          <a:prstGeom prst="rect">
            <a:avLst/>
          </a:prstGeom>
        </p:spPr>
      </p:pic>
    </p:spTree>
    <p:extLst>
      <p:ext uri="{BB962C8B-B14F-4D97-AF65-F5344CB8AC3E}">
        <p14:creationId xmlns:p14="http://schemas.microsoft.com/office/powerpoint/2010/main" val="2419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0" dur="500"/>
                                        <p:tgtEl>
                                          <p:spTgt spid="3">
                                            <p:txEl>
                                              <p:pRg st="6" end="6"/>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Technical issue</a:t>
            </a:r>
          </a:p>
        </p:txBody>
      </p:sp>
      <p:sp>
        <p:nvSpPr>
          <p:cNvPr id="3" name="Footer Placeholder 2"/>
          <p:cNvSpPr>
            <a:spLocks noGrp="1"/>
          </p:cNvSpPr>
          <p:nvPr>
            <p:ph type="ftr" sz="quarter" idx="11"/>
          </p:nvPr>
        </p:nvSpPr>
        <p:spPr/>
        <p:txBody>
          <a:bodyPr/>
          <a:lstStyle/>
          <a:p>
            <a:r>
              <a:rPr lang="en-US"/>
              <a:t>CS5412 Spring 2014 (Cloud Computing: Birman)</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7</a:t>
            </a:fld>
            <a:endParaRPr lang="en-US"/>
          </a:p>
        </p:txBody>
      </p:sp>
      <p:sp>
        <p:nvSpPr>
          <p:cNvPr id="5" name="Content Placeholder 4"/>
          <p:cNvSpPr>
            <a:spLocks noGrp="1"/>
          </p:cNvSpPr>
          <p:nvPr>
            <p:ph sz="quarter" idx="1"/>
          </p:nvPr>
        </p:nvSpPr>
        <p:spPr/>
        <p:txBody>
          <a:bodyPr>
            <a:normAutofit lnSpcReduction="10000"/>
          </a:bodyPr>
          <a:lstStyle/>
          <a:p>
            <a:r>
              <a:rPr lang="en-US" dirty="0"/>
              <a:t>What’s the very best way for a massive collection of computers in the wide-area Internet (the WAN) to implement these two aspects</a:t>
            </a:r>
          </a:p>
          <a:p>
            <a:pPr lvl="1"/>
            <a:r>
              <a:rPr lang="en-US" dirty="0"/>
              <a:t> Best way to do search?</a:t>
            </a:r>
          </a:p>
          <a:p>
            <a:pPr lvl="1"/>
            <a:r>
              <a:rPr lang="en-US" dirty="0"/>
              <a:t> Best way to implement peer-to-peer downloads?</a:t>
            </a:r>
          </a:p>
          <a:p>
            <a:pPr lvl="1"/>
            <a:endParaRPr lang="en-US" dirty="0"/>
          </a:p>
          <a:p>
            <a:r>
              <a:rPr lang="en-US" dirty="0"/>
              <a:t>DHT: We are searching for the value associated with some key</a:t>
            </a:r>
          </a:p>
          <a:p>
            <a:pPr lvl="1"/>
            <a:r>
              <a:rPr lang="en-US" dirty="0"/>
              <a:t> Useful even within a single data center</a:t>
            </a:r>
          </a:p>
          <a:p>
            <a:pPr lvl="1"/>
            <a:r>
              <a:rPr lang="en-US" dirty="0"/>
              <a:t> Values are often limited to small things (numbers, or URLs).  One can definitely </a:t>
            </a:r>
            <a:br>
              <a:rPr lang="en-US" dirty="0"/>
            </a:br>
            <a:r>
              <a:rPr lang="en-US" dirty="0"/>
              <a:t>  have a value that could be a large thing (photo, video…) but this requires tools</a:t>
            </a:r>
            <a:br>
              <a:rPr lang="en-US" dirty="0"/>
            </a:br>
            <a:r>
              <a:rPr lang="en-US" dirty="0"/>
              <a:t>  optimized to store and fetch large chunks of data.</a:t>
            </a:r>
          </a:p>
        </p:txBody>
      </p:sp>
    </p:spTree>
    <p:extLst>
      <p:ext uri="{BB962C8B-B14F-4D97-AF65-F5344CB8AC3E}">
        <p14:creationId xmlns:p14="http://schemas.microsoft.com/office/powerpoint/2010/main" val="22704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a:t>
            </a:r>
          </a:p>
        </p:txBody>
      </p:sp>
      <p:sp>
        <p:nvSpPr>
          <p:cNvPr id="3" name="Footer Placeholder 2"/>
          <p:cNvSpPr>
            <a:spLocks noGrp="1"/>
          </p:cNvSpPr>
          <p:nvPr>
            <p:ph type="ftr" sz="quarter" idx="11"/>
          </p:nvPr>
        </p:nvSpPr>
        <p:spPr/>
        <p:txBody>
          <a:bodyPr/>
          <a:lstStyle/>
          <a:p>
            <a:r>
              <a:rPr lang="en-US"/>
              <a:t>CS5412 Spring 2014 (Cloud Computing: Birman)</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8</a:t>
            </a:fld>
            <a:endParaRPr lang="en-US"/>
          </a:p>
        </p:txBody>
      </p:sp>
      <p:sp>
        <p:nvSpPr>
          <p:cNvPr id="5" name="Content Placeholder 4"/>
          <p:cNvSpPr>
            <a:spLocks noGrp="1"/>
          </p:cNvSpPr>
          <p:nvPr>
            <p:ph sz="quarter" idx="1"/>
          </p:nvPr>
        </p:nvSpPr>
        <p:spPr/>
        <p:txBody>
          <a:bodyPr/>
          <a:lstStyle/>
          <a:p>
            <a:r>
              <a:rPr lang="en-US"/>
              <a:t>We have a vast number of machines (millions)</a:t>
            </a:r>
          </a:p>
          <a:p>
            <a:endParaRPr lang="en-US"/>
          </a:p>
          <a:p>
            <a:r>
              <a:rPr lang="en-US"/>
              <a:t>Goal is to support (key,value) operations</a:t>
            </a:r>
          </a:p>
          <a:p>
            <a:pPr lvl="1"/>
            <a:r>
              <a:rPr lang="en-US"/>
              <a:t>Put(key,value) stores this value in association with key</a:t>
            </a:r>
          </a:p>
          <a:p>
            <a:pPr lvl="1"/>
            <a:r>
              <a:rPr lang="en-US"/>
              <a:t>Get(key) finds the value currently bound to this key</a:t>
            </a:r>
          </a:p>
          <a:p>
            <a:pPr lvl="1"/>
            <a:endParaRPr lang="en-US"/>
          </a:p>
          <a:p>
            <a:r>
              <a:rPr lang="en-US"/>
              <a:t>Some systems allow updates, some allow multiple bindings for a single key.  We won’t worry about those kinds of detail today</a:t>
            </a:r>
          </a:p>
        </p:txBody>
      </p:sp>
    </p:spTree>
    <p:extLst>
      <p:ext uri="{BB962C8B-B14F-4D97-AF65-F5344CB8AC3E}">
        <p14:creationId xmlns:p14="http://schemas.microsoft.com/office/powerpoint/2010/main" val="27071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US"/>
              <a:t>P2P “environment”</a:t>
            </a:r>
          </a:p>
        </p:txBody>
      </p:sp>
      <p:sp>
        <p:nvSpPr>
          <p:cNvPr id="1048579" name="Rectangle 3"/>
          <p:cNvSpPr>
            <a:spLocks noGrp="1" noChangeArrowheads="1"/>
          </p:cNvSpPr>
          <p:nvPr>
            <p:ph type="body" idx="1"/>
          </p:nvPr>
        </p:nvSpPr>
        <p:spPr/>
        <p:txBody>
          <a:bodyPr/>
          <a:lstStyle/>
          <a:p>
            <a:r>
              <a:rPr lang="en-US"/>
              <a:t>Nodes come and go at will (possibly quite frequently---a few minutes)</a:t>
            </a:r>
          </a:p>
          <a:p>
            <a:r>
              <a:rPr lang="en-US"/>
              <a:t>Nodes have heterogeneous capacities</a:t>
            </a:r>
          </a:p>
          <a:p>
            <a:pPr lvl="1"/>
            <a:r>
              <a:rPr lang="en-US"/>
              <a:t>Bandwidth, processing, and storage</a:t>
            </a:r>
          </a:p>
          <a:p>
            <a:r>
              <a:rPr lang="en-US"/>
              <a:t>Nodes may behave badly</a:t>
            </a:r>
          </a:p>
          <a:p>
            <a:pPr lvl="1"/>
            <a:r>
              <a:rPr lang="en-US"/>
              <a:t>Promise to do something (store a file) and not do it (free-loaders)</a:t>
            </a:r>
          </a:p>
          <a:p>
            <a:pPr lvl="1"/>
            <a:r>
              <a:rPr lang="en-US"/>
              <a:t>Attack the system</a:t>
            </a:r>
          </a:p>
        </p:txBody>
      </p:sp>
      <p:sp>
        <p:nvSpPr>
          <p:cNvPr id="2" name="Footer Placeholder 1"/>
          <p:cNvSpPr>
            <a:spLocks noGrp="1"/>
          </p:cNvSpPr>
          <p:nvPr>
            <p:ph type="ftr" sz="quarter" idx="11"/>
          </p:nvPr>
        </p:nvSpPr>
        <p:spPr/>
        <p:txBody>
          <a:bodyPr/>
          <a:lstStyle/>
          <a:p>
            <a:r>
              <a:rPr lang="en-US"/>
              <a:t>CS5412 Spring 2014 (Cloud Computing: Birman)</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584129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4022</TotalTime>
  <Words>5561</Words>
  <Application>Microsoft Office PowerPoint</Application>
  <PresentationFormat>Widescreen</PresentationFormat>
  <Paragraphs>928</Paragraphs>
  <Slides>62</Slides>
  <Notes>62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Calibri</vt:lpstr>
      <vt:lpstr>Comic Sans MS</vt:lpstr>
      <vt:lpstr>Helvetica</vt:lpstr>
      <vt:lpstr>Symbol</vt:lpstr>
      <vt:lpstr>Tahoma</vt:lpstr>
      <vt:lpstr>Times New Roman</vt:lpstr>
      <vt:lpstr>Tw Cen MT</vt:lpstr>
      <vt:lpstr>Tw Cen MT Condensed</vt:lpstr>
      <vt:lpstr>Wingdings</vt:lpstr>
      <vt:lpstr>Wingdings 3</vt:lpstr>
      <vt:lpstr>Integral</vt:lpstr>
      <vt:lpstr>Network Overlays and  Key-Value Stores</vt:lpstr>
      <vt:lpstr>A 5-lecture Roadmap!</vt:lpstr>
      <vt:lpstr>Recap</vt:lpstr>
      <vt:lpstr>When we scale Databases, we get big Key-value data collections</vt:lpstr>
      <vt:lpstr>Overlay Networks</vt:lpstr>
      <vt:lpstr>Key-Value Storage: A deep Dive</vt:lpstr>
      <vt:lpstr>Technical issue</vt:lpstr>
      <vt:lpstr>Context</vt:lpstr>
      <vt:lpstr>P2P “environment”</vt:lpstr>
      <vt:lpstr>Basics of all DHTs</vt:lpstr>
      <vt:lpstr>Simple example (doesn’t scale)</vt:lpstr>
      <vt:lpstr>Building any DHT</vt:lpstr>
      <vt:lpstr>Building any DHT</vt:lpstr>
      <vt:lpstr>Building any DHT</vt:lpstr>
      <vt:lpstr>Building any DHT</vt:lpstr>
      <vt:lpstr>Insertion/lookup for any DHT</vt:lpstr>
      <vt:lpstr>Properties of most DHTs</vt:lpstr>
      <vt:lpstr>DHT Issues</vt:lpstr>
      <vt:lpstr>We’re going to look at four DHTs</vt:lpstr>
      <vt:lpstr>Things we’re going to look at</vt:lpstr>
      <vt:lpstr>CAN structure is a cartesian coordinate space in a D dimensional torus</vt:lpstr>
      <vt:lpstr>Simple example in two dimensions</vt:lpstr>
      <vt:lpstr>Note: torus wraps on “top” and “sides”</vt:lpstr>
      <vt:lpstr>Each node in CAN network occupies a “square” in the space</vt:lpstr>
      <vt:lpstr>With relatively uniform square sizes</vt:lpstr>
      <vt:lpstr>Neighbors in CAN network</vt:lpstr>
      <vt:lpstr>Route to neighbors closer to target</vt:lpstr>
      <vt:lpstr>Chord uses a circular ID space</vt:lpstr>
      <vt:lpstr>Basic Lookup</vt:lpstr>
      <vt:lpstr>Successor Lists Ensure Robust Lookup</vt:lpstr>
      <vt:lpstr>Chord “Finger Table” Accelerates Lookups</vt:lpstr>
      <vt:lpstr>Chord lookups take O(log N) hops</vt:lpstr>
      <vt:lpstr>Drill down on Chord reliability</vt:lpstr>
      <vt:lpstr>Maintaining successor pointers</vt:lpstr>
      <vt:lpstr>Initial:  25 wants to join correct ring (between 20 and 30)</vt:lpstr>
      <vt:lpstr>This time, 28 joins before 20 runs “stabilize”</vt:lpstr>
      <vt:lpstr>PowerPoint Presentation</vt:lpstr>
      <vt:lpstr>Chord summary</vt:lpstr>
      <vt:lpstr>Chord can malfunction if the network partitions…</vt:lpstr>
      <vt:lpstr>Chord has no sense of “integrity”</vt:lpstr>
      <vt:lpstr>… so, who cares?</vt:lpstr>
      <vt:lpstr>More issues</vt:lpstr>
      <vt:lpstr>Kelips: Best of all (but nobody uses it)</vt:lpstr>
      <vt:lpstr>Rationale?</vt:lpstr>
      <vt:lpstr>Kelips</vt:lpstr>
      <vt:lpstr>Kelips</vt:lpstr>
      <vt:lpstr>Kelips</vt:lpstr>
      <vt:lpstr>How it works</vt:lpstr>
      <vt:lpstr>Gossip 101</vt:lpstr>
      <vt:lpstr>Gossip scales very nicely</vt:lpstr>
      <vt:lpstr>Gossip in distributed systems</vt:lpstr>
      <vt:lpstr>Gossip about membership</vt:lpstr>
      <vt:lpstr>Gossip about membership</vt:lpstr>
      <vt:lpstr>Back to Kelips: Quick reminder</vt:lpstr>
      <vt:lpstr>How Kelips works</vt:lpstr>
      <vt:lpstr>Replication makes it robust</vt:lpstr>
      <vt:lpstr>Control traffic load generated by churn</vt:lpstr>
      <vt:lpstr>Dynamo: DHT inside a single Datacenter</vt:lpstr>
      <vt:lpstr>Dynamo Solutions</vt:lpstr>
      <vt:lpstr>Dynamo in practice</vt:lpstr>
      <vt:lpstr>Summary</vt:lpstr>
      <vt:lpstr>Summary: Best of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218</cp:revision>
  <dcterms:created xsi:type="dcterms:W3CDTF">2017-12-19T18:11:25Z</dcterms:created>
  <dcterms:modified xsi:type="dcterms:W3CDTF">2018-03-12T15:43:26Z</dcterms:modified>
</cp:coreProperties>
</file>