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94" r:id="rId4"/>
    <p:sldId id="261" r:id="rId5"/>
    <p:sldId id="267" r:id="rId6"/>
    <p:sldId id="268" r:id="rId7"/>
    <p:sldId id="260" r:id="rId8"/>
    <p:sldId id="293" r:id="rId9"/>
    <p:sldId id="292" r:id="rId10"/>
    <p:sldId id="262" r:id="rId11"/>
    <p:sldId id="269" r:id="rId12"/>
    <p:sldId id="259" r:id="rId13"/>
    <p:sldId id="263" r:id="rId14"/>
    <p:sldId id="264" r:id="rId15"/>
    <p:sldId id="265" r:id="rId16"/>
    <p:sldId id="266" r:id="rId17"/>
    <p:sldId id="284" r:id="rId18"/>
    <p:sldId id="291" r:id="rId19"/>
    <p:sldId id="285" r:id="rId20"/>
    <p:sldId id="270" r:id="rId21"/>
    <p:sldId id="271" r:id="rId22"/>
    <p:sldId id="272" r:id="rId23"/>
    <p:sldId id="273" r:id="rId24"/>
    <p:sldId id="274" r:id="rId25"/>
    <p:sldId id="275" r:id="rId26"/>
    <p:sldId id="276" r:id="rId27"/>
    <p:sldId id="277" r:id="rId28"/>
    <p:sldId id="278" r:id="rId29"/>
    <p:sldId id="279" r:id="rId30"/>
    <p:sldId id="281" r:id="rId31"/>
    <p:sldId id="286" r:id="rId32"/>
    <p:sldId id="287" r:id="rId33"/>
    <p:sldId id="288" r:id="rId34"/>
    <p:sldId id="289"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9744E-CAE4-4EEE-9E32-D5157B8F77D0}" type="datetimeFigureOut">
              <a:rPr lang="en-US" smtClean="0"/>
              <a:t>3/22/2018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F89923-5173-4EE6-BEDC-74CAC6BFD540}" type="slidenum">
              <a:rPr lang="en-US" smtClean="0"/>
              <a:t>‹#›</a:t>
            </a:fld>
            <a:endParaRPr lang="en-US"/>
          </a:p>
        </p:txBody>
      </p:sp>
    </p:spTree>
    <p:extLst>
      <p:ext uri="{BB962C8B-B14F-4D97-AF65-F5344CB8AC3E}">
        <p14:creationId xmlns:p14="http://schemas.microsoft.com/office/powerpoint/2010/main" val="3183308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2005 was really the year when scalable database solutions hit their limits.</a:t>
            </a:r>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1108953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2799100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just means “even if disconnected from the back-end databases.”</a:t>
            </a:r>
          </a:p>
          <a:p>
            <a:endParaRPr lang="en-US" dirty="0"/>
          </a:p>
          <a:p>
            <a:r>
              <a:rPr lang="en-US" dirty="0"/>
              <a:t>We prefer to avoid having the edge of the cloud talk to the back-end, ever, even for things like reads.</a:t>
            </a:r>
          </a:p>
          <a:p>
            <a:endParaRPr lang="en-US" dirty="0"/>
          </a:p>
          <a:p>
            <a:r>
              <a:rPr lang="en-US" dirty="0"/>
              <a:t>So in the cloud today, almost everything is in the cache and the outer edge is very focused on cached access.</a:t>
            </a:r>
          </a:p>
          <a:p>
            <a:endParaRPr lang="en-US" dirty="0"/>
          </a:p>
          <a:p>
            <a:r>
              <a:rPr lang="en-US" dirty="0"/>
              <a:t>Works great for photos.  The photo of me with my family from Thanksgiving back in 2015 hasn’t changed in a while.  Any cached version will be consistent.</a:t>
            </a:r>
          </a:p>
          <a:p>
            <a:endParaRPr lang="en-US" dirty="0"/>
          </a:p>
          <a:p>
            <a:r>
              <a:rPr lang="en-US" dirty="0"/>
              <a:t>Eric’s point is that there is WAY more data like that photo than there is data that changes all the time.  So you don’t need to have the platform worry so much about consistency for things like photo caches.  All that work would be a waste of compute time and resources.  If you have the photo, it is the right version.  There aren’t other versions of that particular image.</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3906165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black puppy?  He is probably not really from the same litter.</a:t>
            </a:r>
          </a:p>
          <a:p>
            <a:endParaRPr lang="en-US" dirty="0"/>
          </a:p>
          <a:p>
            <a:r>
              <a:rPr lang="en-US" dirty="0"/>
              <a:t>The others might be genetic clones, more or less, but the black puppy is not going to look identical to them.</a:t>
            </a:r>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3702288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Same thing.  Transactions are how you get ACID properties.</a:t>
            </a:r>
          </a:p>
          <a:p>
            <a:endParaRPr lang="en-US" dirty="0"/>
          </a:p>
          <a:p>
            <a:r>
              <a:rPr lang="en-US" dirty="0"/>
              <a:t>The analogous statement: happens-before is how to think about ordering.  And consistent cuts guarantee that you won’t double count things.</a:t>
            </a:r>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843023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2869439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how the prepare request to P1 triggered a message to B1, and an ack.  That was how the primary (P1) made sure the backup (B1) was in sync.</a:t>
            </a:r>
          </a:p>
          <a:p>
            <a:br>
              <a:rPr lang="en-US" dirty="0"/>
            </a:br>
            <a:r>
              <a:rPr lang="en-US" dirty="0"/>
              <a:t>Same for P2 and B2.</a:t>
            </a:r>
          </a:p>
          <a:p>
            <a:endParaRPr lang="en-US" dirty="0"/>
          </a:p>
          <a:p>
            <a:r>
              <a:rPr lang="en-US" dirty="0"/>
              <a:t>The commit also needs to reach the backups.</a:t>
            </a:r>
          </a:p>
        </p:txBody>
      </p:sp>
      <p:sp>
        <p:nvSpPr>
          <p:cNvPr id="4" name="Slide Number Placeholder 3"/>
          <p:cNvSpPr>
            <a:spLocks noGrp="1"/>
          </p:cNvSpPr>
          <p:nvPr>
            <p:ph type="sldNum" sz="quarter" idx="10"/>
          </p:nvPr>
        </p:nvSpPr>
        <p:spPr/>
        <p:txBody>
          <a:bodyPr/>
          <a:lstStyle/>
          <a:p>
            <a:fld id="{A1BA0EB2-4668-402E-A1CD-96F524FD16DA}" type="slidenum">
              <a:rPr lang="en-US" smtClean="0"/>
              <a:t>18</a:t>
            </a:fld>
            <a:endParaRPr lang="en-US"/>
          </a:p>
        </p:txBody>
      </p:sp>
    </p:spTree>
    <p:extLst>
      <p:ext uri="{BB962C8B-B14F-4D97-AF65-F5344CB8AC3E}">
        <p14:creationId xmlns:p14="http://schemas.microsoft.com/office/powerpoint/2010/main" val="195733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textbook I show how these examples can be reduced to a math notation.</a:t>
            </a:r>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624804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lecture is drawn from a 40 page paper you can read about Derecho.  The link is right on our syllabus web page.</a:t>
            </a:r>
          </a:p>
          <a:p>
            <a:endParaRPr lang="en-US" dirty="0"/>
          </a:p>
          <a:p>
            <a:r>
              <a:rPr lang="en-US" dirty="0"/>
              <a:t>We won’t have a ton of notes because the lecture closely tracks the paper, so I’m kind of hoping you’ll just read the paper for details not on the slides.</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588475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for replication is common in complex and structured services.</a:t>
            </a:r>
          </a:p>
          <a:p>
            <a:br>
              <a:rPr lang="en-US" dirty="0"/>
            </a:br>
            <a:r>
              <a:rPr lang="en-US" dirty="0"/>
              <a:t>Like replication of a machine learned model.  Some set of processes may need the learned parameters for some part of the model (like the trajectory and identify of a particular car on a highway).</a:t>
            </a:r>
          </a:p>
          <a:p>
            <a:endParaRPr lang="en-US" dirty="0"/>
          </a:p>
          <a:p>
            <a:r>
              <a:rPr lang="en-US" dirty="0"/>
              <a:t>If that car changes speed, we would update the replicated data.</a:t>
            </a:r>
          </a:p>
          <a:p>
            <a:br>
              <a:rPr lang="en-US" dirty="0"/>
            </a:br>
            <a:r>
              <a:rPr lang="en-US" dirty="0"/>
              <a:t>State machine replication is a simple definition for consistency.  Guess who proposed it?</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45847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Paxos</a:t>
            </a:r>
            <a:r>
              <a:rPr lang="en-US" dirty="0"/>
              <a:t> is a solution to the state machine replication problem.</a:t>
            </a:r>
          </a:p>
          <a:p>
            <a:endParaRPr lang="en-US" dirty="0"/>
          </a:p>
          <a:p>
            <a:r>
              <a:rPr lang="en-US" dirty="0"/>
              <a:t>We have a math statement (the state machine replication model and problem).</a:t>
            </a:r>
          </a:p>
          <a:p>
            <a:br>
              <a:rPr lang="en-US" dirty="0"/>
            </a:br>
            <a:r>
              <a:rPr lang="en-US" dirty="0"/>
              <a:t>And we have a distributed algorithm: the </a:t>
            </a:r>
            <a:r>
              <a:rPr lang="en-US" dirty="0" err="1"/>
              <a:t>Paxos</a:t>
            </a:r>
            <a:r>
              <a:rPr lang="en-US" dirty="0"/>
              <a:t> protocol.</a:t>
            </a:r>
          </a:p>
          <a:p>
            <a:endParaRPr lang="en-US" dirty="0"/>
          </a:p>
          <a:p>
            <a:r>
              <a:rPr lang="en-US" dirty="0"/>
              <a:t>And it can be configured in various ways.</a:t>
            </a:r>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2578390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lot of layers but we tend to just talk about tiers 1, 2 and the back end.  It would be confusing to have some concept of precisely what tier 13 should mean.</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2252267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it do this magic?</a:t>
            </a:r>
            <a:br>
              <a:rPr lang="en-US" dirty="0"/>
            </a:br>
            <a:br>
              <a:rPr lang="en-US" dirty="0"/>
            </a:br>
            <a:r>
              <a:rPr lang="en-US" dirty="0"/>
              <a:t>We built some subsystems and wired them together into one big library.</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2205137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part gets hyper-technical and we’ll just brush over it.</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215365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small messages Derecho runs at about 8 million per second if everyone sends (red is all to all), half that if half of the members send (blue).  The performance with just one sender (green) tails off from 3M/second with a group of size 2 to .5M/second with a group of size 16.</a:t>
            </a:r>
          </a:p>
          <a:p>
            <a:br>
              <a:rPr lang="en-US" dirty="0"/>
            </a:br>
            <a:r>
              <a:rPr lang="en-US" dirty="0"/>
              <a:t>These are 1-byte messages but in fact up to about 1KB we see similar numbers.  This is because RDMA itself actually is using fairly wide data paths.  1 byte leaves those paths mostly idle.  So you don’t see a size-related loss of speed until objects get fairly big.</a:t>
            </a:r>
          </a:p>
          <a:p>
            <a:endParaRPr lang="en-US" dirty="0"/>
          </a:p>
          <a:p>
            <a:r>
              <a:rPr lang="en-US" dirty="0"/>
              <a:t>8M/second is very impressive, by the way, on a cluster of 16 machines.  Wall Street firms doing high speed trading would love this stuff.</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25</a:t>
            </a:fld>
            <a:endParaRPr lang="en-US"/>
          </a:p>
        </p:txBody>
      </p:sp>
    </p:spTree>
    <p:extLst>
      <p:ext uri="{BB962C8B-B14F-4D97-AF65-F5344CB8AC3E}">
        <p14:creationId xmlns:p14="http://schemas.microsoft.com/office/powerpoint/2010/main" val="2489499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Derecho moving videos (red), photos (blue) and emails (green).  On the left, pure RDMC.  On the right,  </a:t>
            </a:r>
            <a:r>
              <a:rPr lang="en-US" dirty="0" err="1"/>
              <a:t>Paxos</a:t>
            </a:r>
            <a:r>
              <a:rPr lang="en-US" dirty="0"/>
              <a:t> – and we lost no performance at all.  Again we have all-to-all, half-to-all and one-to-all, in groups of size 2-16.</a:t>
            </a:r>
          </a:p>
          <a:p>
            <a:endParaRPr lang="en-US" dirty="0"/>
          </a:p>
          <a:p>
            <a:r>
              <a:rPr lang="en-US" dirty="0"/>
              <a:t>The dashed line is the fastest possible speed for copying big objects (ones not in the L2 cache) from memory to memory.  Derecho can make 16 remote copies of a video in 1/3 the time (or equivalently, 3x the bandwidth) that you could make one in-memory copy on your NUMA computer using the C++ </a:t>
            </a:r>
            <a:r>
              <a:rPr lang="en-US" dirty="0" err="1"/>
              <a:t>memcpy</a:t>
            </a:r>
            <a:r>
              <a:rPr lang="en-US" dirty="0"/>
              <a:t> primitive.  </a:t>
            </a:r>
          </a:p>
          <a:p>
            <a:br>
              <a:rPr lang="en-US" dirty="0"/>
            </a:br>
            <a:r>
              <a:rPr lang="en-US" dirty="0"/>
              <a:t>This is because with RDMA we have lots of DRAM memory units cooperating.  With one NUMA machine, one core has to do all the fetch and stores, from one DRAM memory unit.  But wow, it is fast.</a:t>
            </a:r>
          </a:p>
          <a:p>
            <a:endParaRPr lang="en-US" dirty="0"/>
          </a:p>
          <a:p>
            <a:r>
              <a:rPr lang="en-US" dirty="0"/>
              <a:t>Notice that the number of replicas has little impact on speed.  This is because RDMC uses a tree (we saw that a few slides back).  Each new level of depth adds one block-relay worth of delay, but that isn’t much at all.  So until things get really big, we see nearly identical speed!  Replication is free (well, not the memory impact, but at least the copying part).</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26</a:t>
            </a:fld>
            <a:endParaRPr lang="en-US"/>
          </a:p>
        </p:txBody>
      </p:sp>
    </p:spTree>
    <p:extLst>
      <p:ext uri="{BB962C8B-B14F-4D97-AF65-F5344CB8AC3E}">
        <p14:creationId xmlns:p14="http://schemas.microsoft.com/office/powerpoint/2010/main" val="188105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really big scale we do see a little loss of speed (left).  Here the video copying wasn’t feasible above 32 members because we didn’t have enough buffer space.  But photos and emails are pretty flat, meaning “cost rises slowly, but very slowly.”  In fact the video copying for one to all could have been carried to 128 nodes, but we didn’t run that particular experiment.</a:t>
            </a:r>
          </a:p>
          <a:p>
            <a:endParaRPr lang="en-US" dirty="0"/>
          </a:p>
          <a:p>
            <a:r>
              <a:rPr lang="en-US" dirty="0"/>
              <a:t>On the right, we have a group with lots of shards, all independently using Derecho.  The aggregate capacity just keeps rising with the number of shards (this is a normal-log graph, so in fact this thing is a straight line).  We are up to 400 GB/s of total traffic by 128 members.  Compare that with the dashed line on the previous slide, which was at around 3.75GB/s.  Basically: the performance here is like 100 simultaneous </a:t>
            </a:r>
            <a:r>
              <a:rPr lang="en-US" dirty="0" err="1"/>
              <a:t>memcpy</a:t>
            </a:r>
            <a:r>
              <a:rPr lang="en-US" dirty="0"/>
              <a:t> operations.</a:t>
            </a:r>
          </a:p>
          <a:p>
            <a:br>
              <a:rPr lang="en-US" dirty="0"/>
            </a:br>
            <a:r>
              <a:rPr lang="en-US" dirty="0"/>
              <a:t>These are very impressive numbers, if you are unsure.  In fact the speed is insane.</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27</a:t>
            </a:fld>
            <a:endParaRPr lang="en-US"/>
          </a:p>
        </p:txBody>
      </p:sp>
    </p:spTree>
    <p:extLst>
      <p:ext uri="{BB962C8B-B14F-4D97-AF65-F5344CB8AC3E}">
        <p14:creationId xmlns:p14="http://schemas.microsoft.com/office/powerpoint/2010/main" val="48192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it happens, that data was for data just delivered in memory.  What if we saved it to these versioned files (FFFS)?</a:t>
            </a:r>
          </a:p>
        </p:txBody>
      </p:sp>
      <p:sp>
        <p:nvSpPr>
          <p:cNvPr id="4" name="Slide Number Placeholder 3"/>
          <p:cNvSpPr>
            <a:spLocks noGrp="1"/>
          </p:cNvSpPr>
          <p:nvPr>
            <p:ph type="sldNum" sz="quarter" idx="10"/>
          </p:nvPr>
        </p:nvSpPr>
        <p:spPr/>
        <p:txBody>
          <a:bodyPr/>
          <a:lstStyle/>
          <a:p>
            <a:fld id="{D8952055-0679-4F11-9844-B02E09680E7A}" type="slidenum">
              <a:rPr lang="en-US" smtClean="0"/>
              <a:pPr/>
              <a:t>28</a:t>
            </a:fld>
            <a:endParaRPr lang="en-US"/>
          </a:p>
        </p:txBody>
      </p:sp>
    </p:spTree>
    <p:extLst>
      <p:ext uri="{BB962C8B-B14F-4D97-AF65-F5344CB8AC3E}">
        <p14:creationId xmlns:p14="http://schemas.microsoft.com/office/powerpoint/2010/main" val="335539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don’t want to add locks because with RDMA, those are very expensive.</a:t>
            </a:r>
          </a:p>
          <a:p>
            <a:endParaRPr lang="en-US" dirty="0"/>
          </a:p>
          <a:p>
            <a:r>
              <a:rPr lang="en-US" dirty="0"/>
              <a:t>So we have a pattern of all-to-all updates flowing constantly from every machine to every other machine.  (In actual fact the flow occurs only within individual shards, not within the entire group, but that’s a detail we don’t need to worry about: for today the pattern of traffic is more important than whether there are n</a:t>
            </a:r>
            <a:r>
              <a:rPr lang="en-US" baseline="30000" dirty="0"/>
              <a:t>2</a:t>
            </a:r>
            <a:r>
              <a:rPr lang="en-US" dirty="0"/>
              <a:t> SST connections or a smaller number… in actual fact there </a:t>
            </a:r>
            <a:r>
              <a:rPr lang="en-US" i="1" dirty="0"/>
              <a:t>are </a:t>
            </a:r>
            <a:r>
              <a:rPr lang="en-US" dirty="0"/>
              <a:t>a total of n</a:t>
            </a:r>
            <a:r>
              <a:rPr lang="en-US" baseline="30000" dirty="0"/>
              <a:t>2</a:t>
            </a:r>
            <a:r>
              <a:rPr lang="en-US" dirty="0"/>
              <a:t> connections, but SST is only using small subsets of them in an active way.  This is getting very technical so we won’t fuss about it today).</a:t>
            </a:r>
          </a:p>
          <a:p>
            <a:endParaRPr lang="en-US" dirty="0"/>
          </a:p>
          <a:p>
            <a:r>
              <a:rPr lang="en-US" dirty="0"/>
              <a:t>So what’s the key idea?  It goes back to that 2-phase commit from the prior slide.  Suppose that P’s messages to Q were passed through the SST.  And Q,R,S, </a:t>
            </a:r>
            <a:r>
              <a:rPr lang="en-US" dirty="0" err="1"/>
              <a:t>etc</a:t>
            </a:r>
            <a:r>
              <a:rPr lang="en-US" dirty="0"/>
              <a:t> responded through the SST.  We can perhaps replace all the messages with smaller transfers of just updates to rows: a few integers at a time.  </a:t>
            </a:r>
          </a:p>
          <a:p>
            <a:endParaRPr lang="en-US" dirty="0"/>
          </a:p>
          <a:p>
            <a:r>
              <a:rPr lang="en-US" dirty="0"/>
              <a:t>Then P can send continuously and can actually launch </a:t>
            </a:r>
            <a:r>
              <a:rPr lang="en-US" dirty="0" err="1"/>
              <a:t>Paxos</a:t>
            </a:r>
            <a:r>
              <a:rPr lang="en-US" dirty="0"/>
              <a:t> “votes” continuously.  Responses continuously flow back.   And </a:t>
            </a:r>
            <a:r>
              <a:rPr lang="en-US" dirty="0" err="1"/>
              <a:t>Paxos</a:t>
            </a:r>
            <a:r>
              <a:rPr lang="en-US" dirty="0"/>
              <a:t> commit decisions can occur in batches.  We eliminate the pauses and also the message structure overheads, which can be large (a message has to be formatted, parsed, and interrupts occur… very costly in Linux.  SST just moves the data and has zero overheads in these senses!)</a:t>
            </a:r>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738650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 if values change under your feet, at least have them change is just one direction.  Like counters that only get bigger.</a:t>
            </a:r>
          </a:p>
          <a:p>
            <a:br>
              <a:rPr lang="en-US" dirty="0"/>
            </a:br>
            <a:r>
              <a:rPr lang="en-US" dirty="0"/>
              <a:t>This makes it way easier to code those if statements.</a:t>
            </a:r>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244985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ring is conceptual.  It is just a way of making a picture of the DHT machines and key-value pairs, like the round-robin buffers we used last week in NUMA and RDMA settings.  In practice these are just integers and we think of it as a circular space.</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6121442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642829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 a </a:t>
            </a:r>
            <a:r>
              <a:rPr lang="en-US"/>
              <a:t>whole lecture on this topic!</a:t>
            </a:r>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4</a:t>
            </a:fld>
            <a:endParaRPr lang="en-US"/>
          </a:p>
        </p:txBody>
      </p:sp>
    </p:spTree>
    <p:extLst>
      <p:ext uri="{BB962C8B-B14F-4D97-AF65-F5344CB8AC3E}">
        <p14:creationId xmlns:p14="http://schemas.microsoft.com/office/powerpoint/2010/main" val="4112493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523850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4242528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BA0EB2-4668-402E-A1CD-96F524FD16DA}" type="slidenum">
              <a:rPr lang="en-US" smtClean="0"/>
              <a:t>35</a:t>
            </a:fld>
            <a:endParaRPr lang="en-US"/>
          </a:p>
        </p:txBody>
      </p:sp>
    </p:spTree>
    <p:extLst>
      <p:ext uri="{BB962C8B-B14F-4D97-AF65-F5344CB8AC3E}">
        <p14:creationId xmlns:p14="http://schemas.microsoft.com/office/powerpoint/2010/main" val="4049979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5</a:t>
            </a:fld>
            <a:endParaRPr lang="en-US"/>
          </a:p>
        </p:txBody>
      </p:sp>
    </p:spTree>
    <p:extLst>
      <p:ext uri="{BB962C8B-B14F-4D97-AF65-F5344CB8AC3E}">
        <p14:creationId xmlns:p14="http://schemas.microsoft.com/office/powerpoint/2010/main" val="3205860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52055-0679-4F11-9844-B02E09680E7A}" type="slidenum">
              <a:rPr lang="en-US" smtClean="0"/>
              <a:pPr/>
              <a:t>6</a:t>
            </a:fld>
            <a:endParaRPr lang="en-US"/>
          </a:p>
        </p:txBody>
      </p:sp>
    </p:spTree>
    <p:extLst>
      <p:ext uri="{BB962C8B-B14F-4D97-AF65-F5344CB8AC3E}">
        <p14:creationId xmlns:p14="http://schemas.microsoft.com/office/powerpoint/2010/main" val="67592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3762667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Caching is where the copies live – plural because the same image can end up in many of these caches.</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645139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340497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Eric to the rescue!  A false theory, as it turns out, treated mathematically.  But it was true anyhow, viewed as a practical rule of thumb.</a:t>
            </a:r>
          </a:p>
          <a:p>
            <a:endParaRPr lang="en-US" dirty="0"/>
          </a:p>
          <a:p>
            <a:r>
              <a:rPr lang="en-US" dirty="0"/>
              <a:t>Basically, he said to cache everything and to heck with consistency.  This is not what you learn in a </a:t>
            </a:r>
            <a:r>
              <a:rPr lang="en-US" dirty="0" err="1"/>
              <a:t>ugrad</a:t>
            </a:r>
            <a:r>
              <a:rPr lang="en-US" dirty="0"/>
              <a:t> DB course.</a:t>
            </a:r>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83825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B3A39-0345-447E-B3C3-5323C8BC2A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25FB3-E094-4EC1-92F9-686299474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5E84C6-2B95-473E-8D09-45D4A76A171F}"/>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5" name="Footer Placeholder 4">
            <a:extLst>
              <a:ext uri="{FF2B5EF4-FFF2-40B4-BE49-F238E27FC236}">
                <a16:creationId xmlns:a16="http://schemas.microsoft.com/office/drawing/2014/main" id="{75142381-A4D8-4C0D-8B24-98E94BDDD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11A7A-7DC5-4456-BD8D-DFCF1C395BC8}"/>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3683450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86818-2E17-45CD-9154-3BC2E65AAC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941D96-7B75-4F84-9DF3-5B56BA32FF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B50F3-2B44-4A4C-95CF-2D2557604F1A}"/>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5" name="Footer Placeholder 4">
            <a:extLst>
              <a:ext uri="{FF2B5EF4-FFF2-40B4-BE49-F238E27FC236}">
                <a16:creationId xmlns:a16="http://schemas.microsoft.com/office/drawing/2014/main" id="{FC03A8B6-3A49-4F5A-A93D-A7D88AB8D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D9704-7FD1-435E-8CBF-60E56C49E5BB}"/>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49035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B7893B-13D4-44E8-90AA-EDBE4A48D5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8DF14E-3C1E-45A2-A7A5-FCB65CB113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0AE93-3925-472C-AC16-B907664527AC}"/>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5" name="Footer Placeholder 4">
            <a:extLst>
              <a:ext uri="{FF2B5EF4-FFF2-40B4-BE49-F238E27FC236}">
                <a16:creationId xmlns:a16="http://schemas.microsoft.com/office/drawing/2014/main" id="{3DDA5068-C970-4019-90B7-BB16E7847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A2E26-8885-4415-AEFC-21751D29899D}"/>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897544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a:t>Click to edit Master title style</a:t>
            </a:r>
          </a:p>
        </p:txBody>
      </p:sp>
      <p:sp>
        <p:nvSpPr>
          <p:cNvPr id="3" name="Content Placeholder 2"/>
          <p:cNvSpPr>
            <a:spLocks noGrp="1"/>
          </p:cNvSpPr>
          <p:nvPr>
            <p:ph sz="half" idx="1"/>
          </p:nvPr>
        </p:nvSpPr>
        <p:spPr>
          <a:xfrm>
            <a:off x="20320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7200" y="19050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839200" y="6248400"/>
            <a:ext cx="2540000" cy="457200"/>
          </a:xfrm>
        </p:spPr>
        <p:txBody>
          <a:bodyPr/>
          <a:lstStyle>
            <a:lvl1pPr>
              <a:defRPr/>
            </a:lvl1pPr>
          </a:lstStyle>
          <a:p>
            <a:fld id="{F1AB758A-1E54-4B6A-8A51-D62EF80D5B99}" type="datetime1">
              <a:rPr lang="en-US" smtClean="0"/>
              <a:t>3/22/2018</a:t>
            </a:fld>
            <a:endParaRPr lang="en-US"/>
          </a:p>
        </p:txBody>
      </p:sp>
      <p:sp>
        <p:nvSpPr>
          <p:cNvPr id="6" name="Footer Placeholder 5"/>
          <p:cNvSpPr>
            <a:spLocks noGrp="1"/>
          </p:cNvSpPr>
          <p:nvPr>
            <p:ph type="ftr" sz="quarter" idx="11"/>
          </p:nvPr>
        </p:nvSpPr>
        <p:spPr>
          <a:xfrm>
            <a:off x="4368800" y="6248400"/>
            <a:ext cx="3860800" cy="457200"/>
          </a:xfrm>
        </p:spPr>
        <p:txBody>
          <a:bodyPr/>
          <a:lstStyle>
            <a:lvl1pPr>
              <a:defRPr/>
            </a:lvl1pPr>
          </a:lstStyle>
          <a:p>
            <a:r>
              <a:rPr lang="en-US"/>
              <a:t>CS5412 Spring 2014 (Cloud Computing: Birman)</a:t>
            </a:r>
          </a:p>
        </p:txBody>
      </p:sp>
      <p:sp>
        <p:nvSpPr>
          <p:cNvPr id="7" name="Slide Number Placeholder 6"/>
          <p:cNvSpPr>
            <a:spLocks noGrp="1"/>
          </p:cNvSpPr>
          <p:nvPr>
            <p:ph type="sldNum" sz="quarter" idx="12"/>
          </p:nvPr>
        </p:nvSpPr>
        <p:spPr>
          <a:xfrm>
            <a:off x="2032000" y="6248400"/>
            <a:ext cx="1727200" cy="457200"/>
          </a:xfrm>
        </p:spPr>
        <p:txBody>
          <a:bodyPr/>
          <a:lstStyle>
            <a:lvl1pPr>
              <a:defRPr/>
            </a:lvl1pPr>
          </a:lstStyle>
          <a:p>
            <a:fld id="{110B092B-67BB-4087-8E78-43B7ED611667}" type="slidenum">
              <a:rPr lang="en-US"/>
              <a:pPr/>
              <a:t>‹#›</a:t>
            </a:fld>
            <a:endParaRPr lang="en-US"/>
          </a:p>
        </p:txBody>
      </p:sp>
    </p:spTree>
    <p:extLst>
      <p:ext uri="{BB962C8B-B14F-4D97-AF65-F5344CB8AC3E}">
        <p14:creationId xmlns:p14="http://schemas.microsoft.com/office/powerpoint/2010/main" val="2098776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45ED-8D33-491C-AE32-A6F41F9455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3F734-496E-4FF0-8AA2-CE415CFE20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3AE1C-E351-4572-87F7-585D6451D662}"/>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5" name="Footer Placeholder 4">
            <a:extLst>
              <a:ext uri="{FF2B5EF4-FFF2-40B4-BE49-F238E27FC236}">
                <a16:creationId xmlns:a16="http://schemas.microsoft.com/office/drawing/2014/main" id="{B0191A5B-7619-4448-AA98-7134FBE41A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EAFE0-B622-49B0-92F8-5550203D7DAA}"/>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175318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1249-0F4B-446B-9786-8AB66FCD37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F6107F-DE4B-4DC7-9DA5-188895AE9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3765F74-C0A3-42A7-8DE3-EE4B05A47057}"/>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5" name="Footer Placeholder 4">
            <a:extLst>
              <a:ext uri="{FF2B5EF4-FFF2-40B4-BE49-F238E27FC236}">
                <a16:creationId xmlns:a16="http://schemas.microsoft.com/office/drawing/2014/main" id="{160EDA05-FF32-4D9C-A5F6-9A9BDB0C6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C96CA-900D-4DE5-B57A-1A9C7AF99601}"/>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401940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2E47-339D-4CFD-8070-8CDC8F5BEF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3E526B-8B6E-44D1-B998-7D1A9C8E21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217E7-2BAA-45AA-8195-B22E1921D2A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5F48FD-75C2-4719-846F-68CC35AD79A8}"/>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6" name="Footer Placeholder 5">
            <a:extLst>
              <a:ext uri="{FF2B5EF4-FFF2-40B4-BE49-F238E27FC236}">
                <a16:creationId xmlns:a16="http://schemas.microsoft.com/office/drawing/2014/main" id="{20294009-A16A-43FC-87DD-893192EDC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85AEA-AB51-4DB9-85DC-ECB17070FEAF}"/>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3132819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39848-7118-4B44-A96A-887AFF13AF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B0469E-6044-4488-B54D-D8516636D0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9E71ED-43DA-43BC-AABE-827812446D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4A8B81-4C1C-40D4-A532-05A905DA04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9F30E8-0264-441E-B59B-8E9E8454C1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B28E64-3000-4B44-8A91-5FBFE282266D}"/>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8" name="Footer Placeholder 7">
            <a:extLst>
              <a:ext uri="{FF2B5EF4-FFF2-40B4-BE49-F238E27FC236}">
                <a16:creationId xmlns:a16="http://schemas.microsoft.com/office/drawing/2014/main" id="{9E954F69-4C69-42BB-B0A3-6B3E279314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CA8FA3-723B-40A1-B4D9-507CE3BBD02E}"/>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95279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9889-03AB-40C0-8185-112EE050B5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F6380F-8D9E-4FCF-B09C-DE65F6744FBA}"/>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4" name="Footer Placeholder 3">
            <a:extLst>
              <a:ext uri="{FF2B5EF4-FFF2-40B4-BE49-F238E27FC236}">
                <a16:creationId xmlns:a16="http://schemas.microsoft.com/office/drawing/2014/main" id="{8246DA87-4B4E-479E-A315-C26BD2C6D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0E84B-C704-49F3-8454-20D64C2C1C02}"/>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40985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E11A8-1E6E-4280-8EA9-C1A6E0787D3D}"/>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3" name="Footer Placeholder 2">
            <a:extLst>
              <a:ext uri="{FF2B5EF4-FFF2-40B4-BE49-F238E27FC236}">
                <a16:creationId xmlns:a16="http://schemas.microsoft.com/office/drawing/2014/main" id="{331C89EA-DFCC-44F2-8B89-8240BB94FB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BFCBE-0E38-454F-85FE-2EF3CCCCBAD4}"/>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3970034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3C98-D64C-48C1-9F24-E15225BD9A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F7840B-AA49-488E-AE9E-06C2FECF7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FB9D1A-7A8B-4A12-875C-97F73F837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50D4B8-27C1-4C44-B837-F3CDE8799707}"/>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6" name="Footer Placeholder 5">
            <a:extLst>
              <a:ext uri="{FF2B5EF4-FFF2-40B4-BE49-F238E27FC236}">
                <a16:creationId xmlns:a16="http://schemas.microsoft.com/office/drawing/2014/main" id="{308A6C5E-A419-4B8C-9B2A-1E9C6F5422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E6CD63-0ABF-43CD-98C4-2C2695809EE2}"/>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3312692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D3F99-FE01-45AA-BB4A-1A4C73D39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141F9-4182-4DFE-B2F6-AA2BA81609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91FE44-FA17-481D-B21E-3E9EFFDC2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7567AF-F366-4D46-BDA9-59F3EDF51FD0}"/>
              </a:ext>
            </a:extLst>
          </p:cNvPr>
          <p:cNvSpPr>
            <a:spLocks noGrp="1"/>
          </p:cNvSpPr>
          <p:nvPr>
            <p:ph type="dt" sz="half" idx="10"/>
          </p:nvPr>
        </p:nvSpPr>
        <p:spPr/>
        <p:txBody>
          <a:bodyPr/>
          <a:lstStyle/>
          <a:p>
            <a:fld id="{6D96DFCC-148D-455F-B5F8-FF6CAD28BA90}" type="datetimeFigureOut">
              <a:rPr lang="en-US" smtClean="0"/>
              <a:t>3/22/2018</a:t>
            </a:fld>
            <a:endParaRPr lang="en-US"/>
          </a:p>
        </p:txBody>
      </p:sp>
      <p:sp>
        <p:nvSpPr>
          <p:cNvPr id="6" name="Footer Placeholder 5">
            <a:extLst>
              <a:ext uri="{FF2B5EF4-FFF2-40B4-BE49-F238E27FC236}">
                <a16:creationId xmlns:a16="http://schemas.microsoft.com/office/drawing/2014/main" id="{9CD8D9D0-8FB8-43C7-811D-85B77FE98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A8CED-2C08-4BB7-BB70-656299C7D8A7}"/>
              </a:ext>
            </a:extLst>
          </p:cNvPr>
          <p:cNvSpPr>
            <a:spLocks noGrp="1"/>
          </p:cNvSpPr>
          <p:nvPr>
            <p:ph type="sldNum" sz="quarter" idx="12"/>
          </p:nvPr>
        </p:nvSpPr>
        <p:spPr/>
        <p:txBody>
          <a:bodyPr/>
          <a:lstStyle/>
          <a:p>
            <a:fld id="{4936A11B-476E-4C42-8493-596BB792293F}" type="slidenum">
              <a:rPr lang="en-US" smtClean="0"/>
              <a:t>‹#›</a:t>
            </a:fld>
            <a:endParaRPr lang="en-US"/>
          </a:p>
        </p:txBody>
      </p:sp>
    </p:spTree>
    <p:extLst>
      <p:ext uri="{BB962C8B-B14F-4D97-AF65-F5344CB8AC3E}">
        <p14:creationId xmlns:p14="http://schemas.microsoft.com/office/powerpoint/2010/main" val="2212376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579939-684F-42FB-84FB-504FA74DB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706E12-8314-4935-A52D-B601477883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4A4B8-D100-4D5A-8DE9-7C61FBFF85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6DFCC-148D-455F-B5F8-FF6CAD28BA90}" type="datetimeFigureOut">
              <a:rPr lang="en-US" smtClean="0"/>
              <a:t>3/22/2018</a:t>
            </a:fld>
            <a:endParaRPr lang="en-US"/>
          </a:p>
        </p:txBody>
      </p:sp>
      <p:sp>
        <p:nvSpPr>
          <p:cNvPr id="5" name="Footer Placeholder 4">
            <a:extLst>
              <a:ext uri="{FF2B5EF4-FFF2-40B4-BE49-F238E27FC236}">
                <a16:creationId xmlns:a16="http://schemas.microsoft.com/office/drawing/2014/main" id="{49A8DDD6-92CA-4077-B291-CFA5A1E83C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4B7FDC-8A84-4261-A80B-E4F11B0D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6A11B-476E-4C42-8493-596BB792293F}" type="slidenum">
              <a:rPr lang="en-US" smtClean="0"/>
              <a:t>‹#›</a:t>
            </a:fld>
            <a:endParaRPr lang="en-US"/>
          </a:p>
        </p:txBody>
      </p:sp>
    </p:spTree>
    <p:extLst>
      <p:ext uri="{BB962C8B-B14F-4D97-AF65-F5344CB8AC3E}">
        <p14:creationId xmlns:p14="http://schemas.microsoft.com/office/powerpoint/2010/main" val="324950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Where did the cloud come from?</a:t>
            </a:r>
          </a:p>
        </p:txBody>
      </p:sp>
      <p:sp>
        <p:nvSpPr>
          <p:cNvPr id="5" name="Content Placeholder 4"/>
          <p:cNvSpPr>
            <a:spLocks noGrp="1"/>
          </p:cNvSpPr>
          <p:nvPr>
            <p:ph idx="1"/>
          </p:nvPr>
        </p:nvSpPr>
        <p:spPr/>
        <p:txBody>
          <a:bodyPr>
            <a:normAutofit/>
          </a:bodyPr>
          <a:lstStyle/>
          <a:p>
            <a:r>
              <a:rPr lang="en-US" dirty="0"/>
              <a:t>Prior to ~2005, we had “data centers designed for high availability”.</a:t>
            </a:r>
          </a:p>
          <a:p>
            <a:r>
              <a:rPr lang="en-US" dirty="0"/>
              <a:t>Amazon had especially large ones, to serve its web requests</a:t>
            </a:r>
          </a:p>
          <a:p>
            <a:pPr>
              <a:buFont typeface="Wingdings" panose="05000000000000000000" pitchFamily="2" charset="2"/>
              <a:buChar char="Ø"/>
            </a:pPr>
            <a:r>
              <a:rPr lang="en-US" dirty="0"/>
              <a:t>  This is all before the AWS cloud model</a:t>
            </a:r>
          </a:p>
          <a:p>
            <a:pPr>
              <a:buFont typeface="Wingdings" panose="05000000000000000000" pitchFamily="2" charset="2"/>
              <a:buChar char="Ø"/>
            </a:pPr>
            <a:r>
              <a:rPr lang="en-US" dirty="0"/>
              <a:t>  The real goal was just to support online shopping</a:t>
            </a:r>
          </a:p>
          <a:p>
            <a:pPr>
              <a:buFont typeface="Wingdings" panose="05000000000000000000" pitchFamily="2" charset="2"/>
              <a:buChar char="Ø"/>
            </a:pPr>
            <a:endParaRPr lang="en-US" dirty="0"/>
          </a:p>
          <a:p>
            <a:pPr marL="0" indent="0">
              <a:buNone/>
            </a:pPr>
            <a:r>
              <a:rPr lang="en-US" dirty="0"/>
              <a:t>Their system wasn’t very reliable and the core problem was scaling</a:t>
            </a:r>
          </a:p>
          <a:p>
            <a:pPr>
              <a:buFont typeface="Wingdings" panose="05000000000000000000" pitchFamily="2" charset="2"/>
              <a:buChar char="Ø"/>
            </a:pPr>
            <a:r>
              <a:rPr lang="en-US" dirty="0"/>
              <a:t>  Like a theoretical complexity growth issue.</a:t>
            </a:r>
          </a:p>
          <a:p>
            <a:pPr>
              <a:buFont typeface="Wingdings" panose="05000000000000000000" pitchFamily="2" charset="2"/>
              <a:buChar char="Ø"/>
            </a:pPr>
            <a:r>
              <a:rPr lang="en-US" dirty="0"/>
              <a:t>  Amazon’s computers were overloaded and often crashed</a:t>
            </a:r>
          </a:p>
        </p:txBody>
      </p:sp>
      <p:pic>
        <p:nvPicPr>
          <p:cNvPr id="6" name="Picture 5">
            <a:extLst>
              <a:ext uri="{FF2B5EF4-FFF2-40B4-BE49-F238E27FC236}">
                <a16:creationId xmlns:a16="http://schemas.microsoft.com/office/drawing/2014/main" id="{138A81C9-4884-4AFC-88A6-EADD0C0C0EB4}"/>
              </a:ext>
            </a:extLst>
          </p:cNvPr>
          <p:cNvPicPr>
            <a:picLocks noChangeAspect="1"/>
          </p:cNvPicPr>
          <p:nvPr/>
        </p:nvPicPr>
        <p:blipFill>
          <a:blip r:embed="rId3"/>
          <a:stretch>
            <a:fillRect/>
          </a:stretch>
        </p:blipFill>
        <p:spPr>
          <a:xfrm>
            <a:off x="9117838" y="3187084"/>
            <a:ext cx="2693162" cy="1496201"/>
          </a:xfrm>
          <a:prstGeom prst="rect">
            <a:avLst/>
          </a:prstGeom>
        </p:spPr>
      </p:pic>
      <p:sp>
        <p:nvSpPr>
          <p:cNvPr id="7" name="Footer Placeholder 6"/>
          <p:cNvSpPr>
            <a:spLocks noGrp="1"/>
          </p:cNvSpPr>
          <p:nvPr>
            <p:ph type="ftr" sz="quarter" idx="11"/>
          </p:nvPr>
        </p:nvSpPr>
        <p:spPr/>
        <p:txBody>
          <a:bodyPr/>
          <a:lstStyle/>
          <a:p>
            <a:r>
              <a:rPr lang="en-US"/>
              <a:t>http://www.cs.cornell.edu/courses/cs5412/2018sp</a:t>
            </a:r>
          </a:p>
        </p:txBody>
      </p:sp>
      <p:sp>
        <p:nvSpPr>
          <p:cNvPr id="8" name="Slide Number Placeholder 7"/>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225034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58C6D-48B4-477F-A5A9-92294E4D66D8}"/>
              </a:ext>
            </a:extLst>
          </p:cNvPr>
          <p:cNvSpPr>
            <a:spLocks noGrp="1"/>
          </p:cNvSpPr>
          <p:nvPr>
            <p:ph type="title"/>
          </p:nvPr>
        </p:nvSpPr>
        <p:spPr/>
        <p:txBody>
          <a:bodyPr/>
          <a:lstStyle/>
          <a:p>
            <a:r>
              <a:rPr lang="en-US" dirty="0"/>
              <a:t>Importance of caching</a:t>
            </a:r>
          </a:p>
        </p:txBody>
      </p:sp>
      <p:sp>
        <p:nvSpPr>
          <p:cNvPr id="3" name="Content Placeholder 2">
            <a:extLst>
              <a:ext uri="{FF2B5EF4-FFF2-40B4-BE49-F238E27FC236}">
                <a16:creationId xmlns:a16="http://schemas.microsoft.com/office/drawing/2014/main" id="{8D93AEE8-754A-4913-844D-FFE9C4100F2E}"/>
              </a:ext>
            </a:extLst>
          </p:cNvPr>
          <p:cNvSpPr>
            <a:spLocks noGrp="1"/>
          </p:cNvSpPr>
          <p:nvPr>
            <p:ph idx="1"/>
          </p:nvPr>
        </p:nvSpPr>
        <p:spPr/>
        <p:txBody>
          <a:bodyPr>
            <a:normAutofit/>
          </a:bodyPr>
          <a:lstStyle/>
          <a:p>
            <a:r>
              <a:rPr lang="en-US" dirty="0"/>
              <a:t>The job of the Facebook image and video (blob) cache is to rapidly find the version of an image or video when needed.</a:t>
            </a:r>
          </a:p>
          <a:p>
            <a:r>
              <a:rPr lang="en-US" dirty="0"/>
              <a:t>One thing that helps is that once captured, images and videos are </a:t>
            </a:r>
            <a:r>
              <a:rPr lang="en-US" i="1" dirty="0"/>
              <a:t>immutable</a:t>
            </a:r>
            <a:r>
              <a:rPr lang="en-US" dirty="0"/>
              <a:t>, meaning that the actual image won’t be modified.</a:t>
            </a:r>
          </a:p>
          <a:p>
            <a:pPr>
              <a:buFont typeface="Wingdings" panose="05000000000000000000" pitchFamily="2" charset="2"/>
              <a:buChar char="Ø"/>
            </a:pPr>
            <a:r>
              <a:rPr lang="en-US" dirty="0"/>
              <a:t>  Facebook often computes artifacts from an image, but it doesn’t discard</a:t>
            </a:r>
            <a:br>
              <a:rPr lang="en-US" dirty="0"/>
            </a:br>
            <a:r>
              <a:rPr lang="en-US" dirty="0"/>
              <a:t>    original versions.  Even deleted images live forever (in the Haystack)</a:t>
            </a:r>
          </a:p>
          <a:p>
            <a:pPr>
              <a:buFont typeface="Wingdings" panose="05000000000000000000" pitchFamily="2" charset="2"/>
              <a:buChar char="Ø"/>
            </a:pPr>
            <a:r>
              <a:rPr lang="en-US" dirty="0"/>
              <a:t>  Thus there is always a recipe to (re) create any needed object.  But </a:t>
            </a:r>
            <a:br>
              <a:rPr lang="en-US" dirty="0"/>
            </a:br>
            <a:r>
              <a:rPr lang="en-US" dirty="0"/>
              <a:t>    Facebook would rather not do that unless needed: it wastes resources.</a:t>
            </a:r>
          </a:p>
        </p:txBody>
      </p:sp>
      <p:sp>
        <p:nvSpPr>
          <p:cNvPr id="4" name="Footer Placeholder 3">
            <a:extLst>
              <a:ext uri="{FF2B5EF4-FFF2-40B4-BE49-F238E27FC236}">
                <a16:creationId xmlns:a16="http://schemas.microsoft.com/office/drawing/2014/main" id="{B38F5EED-F614-495F-B319-D9FFF936197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051A914-FD11-4C28-A79D-25FE7697984C}"/>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52598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CAB1-5528-4339-B890-DD06F2AEAFA1}"/>
              </a:ext>
            </a:extLst>
          </p:cNvPr>
          <p:cNvSpPr>
            <a:spLocks noGrp="1"/>
          </p:cNvSpPr>
          <p:nvPr>
            <p:ph type="title"/>
          </p:nvPr>
        </p:nvSpPr>
        <p:spPr/>
        <p:txBody>
          <a:bodyPr/>
          <a:lstStyle/>
          <a:p>
            <a:r>
              <a:rPr lang="en-US" dirty="0"/>
              <a:t>Concept: Write-through cache</a:t>
            </a:r>
          </a:p>
        </p:txBody>
      </p:sp>
      <p:sp>
        <p:nvSpPr>
          <p:cNvPr id="3" name="Content Placeholder 2">
            <a:extLst>
              <a:ext uri="{FF2B5EF4-FFF2-40B4-BE49-F238E27FC236}">
                <a16:creationId xmlns:a16="http://schemas.microsoft.com/office/drawing/2014/main" id="{7B57BE1A-AD04-42C5-9070-E74E1B87C425}"/>
              </a:ext>
            </a:extLst>
          </p:cNvPr>
          <p:cNvSpPr>
            <a:spLocks noGrp="1"/>
          </p:cNvSpPr>
          <p:nvPr>
            <p:ph idx="1"/>
          </p:nvPr>
        </p:nvSpPr>
        <p:spPr/>
        <p:txBody>
          <a:bodyPr/>
          <a:lstStyle/>
          <a:p>
            <a:r>
              <a:rPr lang="en-US" dirty="0"/>
              <a:t>In fact, TAO behaves like an extremely sophisticated write-through cache.</a:t>
            </a:r>
          </a:p>
          <a:p>
            <a:r>
              <a:rPr lang="en-US" dirty="0"/>
              <a:t>Such a cache allows both reads and writes, and it retains a copy of the new data from a write.</a:t>
            </a:r>
          </a:p>
          <a:p>
            <a:r>
              <a:rPr lang="en-US" dirty="0"/>
              <a:t>Then it passes the write to the back-end.  This presumes that all writes will be successful,  so there is no concept of an “abort”.</a:t>
            </a:r>
          </a:p>
          <a:p>
            <a:r>
              <a:rPr lang="en-US" dirty="0"/>
              <a:t>Even so, if the cache is ever inconsistent, the front-end could temporarily show some sort of evidence of inconsistency, and the write might even make this worse.  Later, it will self-correct.  Applications must be careful!</a:t>
            </a:r>
          </a:p>
        </p:txBody>
      </p:sp>
      <p:sp>
        <p:nvSpPr>
          <p:cNvPr id="4" name="Footer Placeholder 3">
            <a:extLst>
              <a:ext uri="{FF2B5EF4-FFF2-40B4-BE49-F238E27FC236}">
                <a16:creationId xmlns:a16="http://schemas.microsoft.com/office/drawing/2014/main" id="{392DA319-B652-490F-BD9C-D35F87815E1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4BB00C1-C8DF-4408-B830-2A2B6F2949C0}"/>
              </a:ext>
            </a:extLst>
          </p:cNvPr>
          <p:cNvSpPr>
            <a:spLocks noGrp="1"/>
          </p:cNvSpPr>
          <p:nvPr>
            <p:ph type="sldNum" sz="quarter" idx="12"/>
          </p:nvPr>
        </p:nvSpPr>
        <p:spPr/>
        <p:txBody>
          <a:bodyPr/>
          <a:lstStyle/>
          <a:p>
            <a:fld id="{3C974458-8A97-4835-BF79-1FB6D7856C21}" type="slidenum">
              <a:rPr lang="en-US" smtClean="0"/>
              <a:t>11</a:t>
            </a:fld>
            <a:endParaRPr lang="en-US"/>
          </a:p>
        </p:txBody>
      </p:sp>
      <p:pic>
        <p:nvPicPr>
          <p:cNvPr id="6" name="Picture 5">
            <a:extLst>
              <a:ext uri="{FF2B5EF4-FFF2-40B4-BE49-F238E27FC236}">
                <a16:creationId xmlns:a16="http://schemas.microsoft.com/office/drawing/2014/main" id="{DB6D9765-011A-4A6D-9C51-6EAFD4883F11}"/>
              </a:ext>
            </a:extLst>
          </p:cNvPr>
          <p:cNvPicPr>
            <a:picLocks noChangeAspect="1"/>
          </p:cNvPicPr>
          <p:nvPr/>
        </p:nvPicPr>
        <p:blipFill>
          <a:blip r:embed="rId3"/>
          <a:stretch>
            <a:fillRect/>
          </a:stretch>
        </p:blipFill>
        <p:spPr>
          <a:xfrm>
            <a:off x="9318421" y="205590"/>
            <a:ext cx="2664605" cy="1789465"/>
          </a:xfrm>
          <a:prstGeom prst="rect">
            <a:avLst/>
          </a:prstGeom>
        </p:spPr>
      </p:pic>
    </p:spTree>
    <p:extLst>
      <p:ext uri="{BB962C8B-B14F-4D97-AF65-F5344CB8AC3E}">
        <p14:creationId xmlns:p14="http://schemas.microsoft.com/office/powerpoint/2010/main" val="121919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38356" y="2691700"/>
            <a:ext cx="1684659" cy="1605980"/>
          </a:xfrm>
          <a:prstGeom prst="rect">
            <a:avLst/>
          </a:prstGeom>
        </p:spPr>
      </p:pic>
      <p:sp>
        <p:nvSpPr>
          <p:cNvPr id="2" name="Title 1"/>
          <p:cNvSpPr>
            <a:spLocks noGrp="1"/>
          </p:cNvSpPr>
          <p:nvPr>
            <p:ph type="title"/>
          </p:nvPr>
        </p:nvSpPr>
        <p:spPr/>
        <p:txBody>
          <a:bodyPr/>
          <a:lstStyle/>
          <a:p>
            <a:r>
              <a:rPr lang="en-US" dirty="0"/>
              <a:t>Eric Brewer’s Cap Theorem</a:t>
            </a:r>
          </a:p>
        </p:txBody>
      </p:sp>
      <p:sp>
        <p:nvSpPr>
          <p:cNvPr id="5" name="Content Placeholder 4"/>
          <p:cNvSpPr>
            <a:spLocks noGrp="1"/>
          </p:cNvSpPr>
          <p:nvPr>
            <p:ph idx="1"/>
          </p:nvPr>
        </p:nvSpPr>
        <p:spPr>
          <a:xfrm>
            <a:off x="773723" y="2185416"/>
            <a:ext cx="11255519" cy="4123944"/>
          </a:xfrm>
        </p:spPr>
        <p:txBody>
          <a:bodyPr>
            <a:normAutofit lnSpcReduction="10000"/>
          </a:bodyPr>
          <a:lstStyle/>
          <a:p>
            <a:r>
              <a:rPr lang="en-US" dirty="0"/>
              <a:t>At Berkeley, Eric Brewer captured this insight with a “theorem”</a:t>
            </a:r>
          </a:p>
          <a:p>
            <a:r>
              <a:rPr lang="en-US" dirty="0"/>
              <a:t>CAP stands for “Consistency, Availability and Partition Tolerance”</a:t>
            </a:r>
          </a:p>
          <a:p>
            <a:endParaRPr lang="en-US" dirty="0"/>
          </a:p>
          <a:p>
            <a:r>
              <a:rPr lang="en-US" dirty="0"/>
              <a:t>Basically, Eric argues that:</a:t>
            </a:r>
          </a:p>
          <a:p>
            <a:pPr>
              <a:buFont typeface="Wingdings" panose="05000000000000000000" pitchFamily="2" charset="2"/>
              <a:buChar char="Ø"/>
            </a:pPr>
            <a:r>
              <a:rPr lang="en-US" dirty="0"/>
              <a:t> There is a tradeoff between these properties</a:t>
            </a:r>
          </a:p>
          <a:p>
            <a:pPr>
              <a:buFont typeface="Wingdings" panose="05000000000000000000" pitchFamily="2" charset="2"/>
              <a:buChar char="Ø"/>
            </a:pPr>
            <a:r>
              <a:rPr lang="en-US" dirty="0"/>
              <a:t> You can’t get all of them at once (simple example: conflicting database</a:t>
            </a:r>
            <a:br>
              <a:rPr lang="en-US" dirty="0"/>
            </a:br>
            <a:r>
              <a:rPr lang="en-US" dirty="0"/>
              <a:t>   updates are issued when the network is temporarily partitioned)</a:t>
            </a:r>
          </a:p>
          <a:p>
            <a:pPr>
              <a:buFont typeface="Wingdings" panose="05000000000000000000" pitchFamily="2" charset="2"/>
              <a:buChar char="Ø"/>
            </a:pPr>
            <a:r>
              <a:rPr lang="en-US" dirty="0"/>
              <a:t> He concluded that one has to be weakened, and suggested that using</a:t>
            </a:r>
            <a:br>
              <a:rPr lang="en-US" dirty="0"/>
            </a:br>
            <a:r>
              <a:rPr lang="en-US" dirty="0"/>
              <a:t>   stale cached data isn’t such a terrible thing.  Many web pages won’t care</a:t>
            </a:r>
          </a:p>
        </p:txBody>
      </p:sp>
      <p:pic>
        <p:nvPicPr>
          <p:cNvPr id="6" name="Picture 5"/>
          <p:cNvPicPr>
            <a:picLocks noChangeAspect="1"/>
          </p:cNvPicPr>
          <p:nvPr/>
        </p:nvPicPr>
        <p:blipFill>
          <a:blip r:embed="rId4"/>
          <a:stretch>
            <a:fillRect/>
          </a:stretch>
        </p:blipFill>
        <p:spPr>
          <a:xfrm>
            <a:off x="10138356" y="197948"/>
            <a:ext cx="1414395" cy="1987468"/>
          </a:xfrm>
          <a:prstGeom prst="rect">
            <a:avLst/>
          </a:prstGeom>
        </p:spPr>
      </p:pic>
      <p:sp>
        <p:nvSpPr>
          <p:cNvPr id="7" name="Footer Placeholder 6"/>
          <p:cNvSpPr>
            <a:spLocks noGrp="1"/>
          </p:cNvSpPr>
          <p:nvPr>
            <p:ph type="ftr" sz="quarter" idx="11"/>
          </p:nvPr>
        </p:nvSpPr>
        <p:spPr/>
        <p:txBody>
          <a:bodyPr/>
          <a:lstStyle/>
          <a:p>
            <a:r>
              <a:rPr lang="en-US"/>
              <a:t>http://www.cs.cornell.edu/courses/cs5412/2018sp</a:t>
            </a:r>
          </a:p>
        </p:txBody>
      </p:sp>
      <p:sp>
        <p:nvSpPr>
          <p:cNvPr id="8" name="Slide Number Placeholder 7"/>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3895307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03C2-CBF7-4AEB-9BF2-D988A41E046A}"/>
              </a:ext>
            </a:extLst>
          </p:cNvPr>
          <p:cNvSpPr>
            <a:spLocks noGrp="1"/>
          </p:cNvSpPr>
          <p:nvPr>
            <p:ph type="title"/>
          </p:nvPr>
        </p:nvSpPr>
        <p:spPr/>
        <p:txBody>
          <a:bodyPr/>
          <a:lstStyle/>
          <a:p>
            <a:r>
              <a:rPr lang="en-US" dirty="0"/>
              <a:t>Formula for High Availability</a:t>
            </a:r>
          </a:p>
        </p:txBody>
      </p:sp>
      <p:sp>
        <p:nvSpPr>
          <p:cNvPr id="3" name="Content Placeholder 2">
            <a:extLst>
              <a:ext uri="{FF2B5EF4-FFF2-40B4-BE49-F238E27FC236}">
                <a16:creationId xmlns:a16="http://schemas.microsoft.com/office/drawing/2014/main" id="{6F3E76A1-32F0-4F7B-9802-AD16261D0AEF}"/>
              </a:ext>
            </a:extLst>
          </p:cNvPr>
          <p:cNvSpPr>
            <a:spLocks noGrp="1"/>
          </p:cNvSpPr>
          <p:nvPr>
            <p:ph idx="1"/>
          </p:nvPr>
        </p:nvSpPr>
        <p:spPr/>
        <p:txBody>
          <a:bodyPr>
            <a:normAutofit lnSpcReduction="10000"/>
          </a:bodyPr>
          <a:lstStyle/>
          <a:p>
            <a:r>
              <a:rPr lang="en-US" dirty="0"/>
              <a:t>Your browser sends web requests, but never trusts that they were received</a:t>
            </a:r>
          </a:p>
          <a:p>
            <a:r>
              <a:rPr lang="en-US" dirty="0"/>
              <a:t>If the server it was connected to dies, the TCP connection breaks and this</a:t>
            </a:r>
            <a:br>
              <a:rPr lang="en-US" dirty="0"/>
            </a:br>
            <a:r>
              <a:rPr lang="en-US" dirty="0"/>
              <a:t>resets the HTTP or HTTPS session.  The browser just resubmits the page </a:t>
            </a:r>
            <a:br>
              <a:rPr lang="en-US" dirty="0"/>
            </a:br>
            <a:r>
              <a:rPr lang="en-US" dirty="0"/>
              <a:t>(or for some classes of requests, gives a “server timed out” error)</a:t>
            </a:r>
          </a:p>
          <a:p>
            <a:r>
              <a:rPr lang="en-US" dirty="0"/>
              <a:t>On the Amazon side, the system monitors various health metrics, automatically, for all tier-one servers.</a:t>
            </a:r>
          </a:p>
          <a:p>
            <a:r>
              <a:rPr lang="en-US" dirty="0"/>
              <a:t>If a server seems unhealthy, it uses Jim’s three R’s to automatically fix it.</a:t>
            </a:r>
          </a:p>
        </p:txBody>
      </p:sp>
      <p:sp>
        <p:nvSpPr>
          <p:cNvPr id="4" name="Footer Placeholder 3">
            <a:extLst>
              <a:ext uri="{FF2B5EF4-FFF2-40B4-BE49-F238E27FC236}">
                <a16:creationId xmlns:a16="http://schemas.microsoft.com/office/drawing/2014/main" id="{1F680603-07C9-4810-96E3-06F8087CD92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BFBD828-03F8-491D-9949-950A72AA7A17}"/>
              </a:ext>
            </a:extLst>
          </p:cNvPr>
          <p:cNvSpPr>
            <a:spLocks noGrp="1"/>
          </p:cNvSpPr>
          <p:nvPr>
            <p:ph type="sldNum" sz="quarter" idx="12"/>
          </p:nvPr>
        </p:nvSpPr>
        <p:spPr/>
        <p:txBody>
          <a:bodyPr/>
          <a:lstStyle/>
          <a:p>
            <a:fld id="{3C974458-8A97-4835-BF79-1FB6D7856C21}" type="slidenum">
              <a:rPr lang="en-US" smtClean="0"/>
              <a:t>13</a:t>
            </a:fld>
            <a:endParaRPr lang="en-US"/>
          </a:p>
        </p:txBody>
      </p:sp>
      <p:sp>
        <p:nvSpPr>
          <p:cNvPr id="6" name="TextBox 5">
            <a:extLst>
              <a:ext uri="{FF2B5EF4-FFF2-40B4-BE49-F238E27FC236}">
                <a16:creationId xmlns:a16="http://schemas.microsoft.com/office/drawing/2014/main" id="{D79A26AA-1B74-42A8-A565-EBDDA7DD8611}"/>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Tree>
    <p:extLst>
      <p:ext uri="{BB962C8B-B14F-4D97-AF65-F5344CB8AC3E}">
        <p14:creationId xmlns:p14="http://schemas.microsoft.com/office/powerpoint/2010/main" val="3627163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33FF-2B8E-48DB-893E-18BEA8338C71}"/>
              </a:ext>
            </a:extLst>
          </p:cNvPr>
          <p:cNvSpPr>
            <a:spLocks noGrp="1"/>
          </p:cNvSpPr>
          <p:nvPr>
            <p:ph type="title"/>
          </p:nvPr>
        </p:nvSpPr>
        <p:spPr/>
        <p:txBody>
          <a:bodyPr/>
          <a:lstStyle/>
          <a:p>
            <a:r>
              <a:rPr lang="en-US" dirty="0"/>
              <a:t>On to the “P”</a:t>
            </a:r>
          </a:p>
        </p:txBody>
      </p:sp>
      <p:sp>
        <p:nvSpPr>
          <p:cNvPr id="3" name="Content Placeholder 2">
            <a:extLst>
              <a:ext uri="{FF2B5EF4-FFF2-40B4-BE49-F238E27FC236}">
                <a16:creationId xmlns:a16="http://schemas.microsoft.com/office/drawing/2014/main" id="{91F5CBAA-AB2E-4CB0-87F5-9E32FF5E46F5}"/>
              </a:ext>
            </a:extLst>
          </p:cNvPr>
          <p:cNvSpPr>
            <a:spLocks noGrp="1"/>
          </p:cNvSpPr>
          <p:nvPr>
            <p:ph idx="1"/>
          </p:nvPr>
        </p:nvSpPr>
        <p:spPr>
          <a:xfrm>
            <a:off x="899841" y="2231376"/>
            <a:ext cx="10786872" cy="4023360"/>
          </a:xfrm>
        </p:spPr>
        <p:txBody>
          <a:bodyPr/>
          <a:lstStyle/>
          <a:p>
            <a:r>
              <a:rPr lang="en-US" dirty="0"/>
              <a:t>Partition Tolerance.  What a strange term!</a:t>
            </a:r>
          </a:p>
          <a:p>
            <a:r>
              <a:rPr lang="en-US" dirty="0"/>
              <a:t>The terminology relates to </a:t>
            </a:r>
            <a:r>
              <a:rPr lang="en-US" i="1" dirty="0"/>
              <a:t>network connections</a:t>
            </a:r>
            <a:r>
              <a:rPr lang="en-US" dirty="0"/>
              <a:t>, but is actually focused on the network </a:t>
            </a:r>
            <a:r>
              <a:rPr lang="en-US" i="1" dirty="0"/>
              <a:t>inside a data center </a:t>
            </a:r>
            <a:r>
              <a:rPr lang="en-US" dirty="0"/>
              <a:t>(or perhaps </a:t>
            </a:r>
            <a:r>
              <a:rPr lang="en-US" i="1" dirty="0"/>
              <a:t>between two data centers</a:t>
            </a:r>
            <a:r>
              <a:rPr lang="en-US" dirty="0"/>
              <a:t>).</a:t>
            </a:r>
          </a:p>
          <a:p>
            <a:r>
              <a:rPr lang="en-US" dirty="0"/>
              <a:t>We say that a web server is “partition tolerant” if it can respond to new</a:t>
            </a:r>
            <a:br>
              <a:rPr lang="en-US" dirty="0"/>
            </a:br>
            <a:r>
              <a:rPr lang="en-US" dirty="0"/>
              <a:t>requests without talking to back-end servers first.  Thus if a back-end </a:t>
            </a:r>
            <a:br>
              <a:rPr lang="en-US" dirty="0"/>
            </a:br>
            <a:r>
              <a:rPr lang="en-US" dirty="0"/>
              <a:t>server cannot be reached due to a network problem, it won’t wait.</a:t>
            </a:r>
          </a:p>
          <a:p>
            <a:r>
              <a:rPr lang="en-US" dirty="0"/>
              <a:t>So, a highly available and partition tolerant service is one that can generate a web page for a client purely from the soft-state local to it.</a:t>
            </a:r>
          </a:p>
        </p:txBody>
      </p:sp>
      <p:sp>
        <p:nvSpPr>
          <p:cNvPr id="4" name="Footer Placeholder 3">
            <a:extLst>
              <a:ext uri="{FF2B5EF4-FFF2-40B4-BE49-F238E27FC236}">
                <a16:creationId xmlns:a16="http://schemas.microsoft.com/office/drawing/2014/main" id="{69852494-A0EC-4CEC-91B8-0337269373C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69167C8-3441-44ED-A21D-6B39D33E6066}"/>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BF7EEFC2-3099-47A4-8C36-41DA8288CBA0}"/>
              </a:ext>
            </a:extLst>
          </p:cNvPr>
          <p:cNvPicPr>
            <a:picLocks noChangeAspect="1"/>
          </p:cNvPicPr>
          <p:nvPr/>
        </p:nvPicPr>
        <p:blipFill rotWithShape="1">
          <a:blip r:embed="rId3"/>
          <a:srcRect b="8000"/>
          <a:stretch/>
        </p:blipFill>
        <p:spPr>
          <a:xfrm>
            <a:off x="9528222" y="438672"/>
            <a:ext cx="1795944" cy="1766656"/>
          </a:xfrm>
          <a:prstGeom prst="rect">
            <a:avLst/>
          </a:prstGeom>
        </p:spPr>
      </p:pic>
      <p:sp>
        <p:nvSpPr>
          <p:cNvPr id="7" name="TextBox 6">
            <a:extLst>
              <a:ext uri="{FF2B5EF4-FFF2-40B4-BE49-F238E27FC236}">
                <a16:creationId xmlns:a16="http://schemas.microsoft.com/office/drawing/2014/main" id="{D77E33B6-2B9E-4FD2-98A5-D8E553C0BB00}"/>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P</a:t>
            </a:r>
            <a:r>
              <a:rPr lang="en-US" dirty="0"/>
              <a:t>artition Tolerance</a:t>
            </a:r>
          </a:p>
        </p:txBody>
      </p:sp>
    </p:spTree>
    <p:extLst>
      <p:ext uri="{BB962C8B-B14F-4D97-AF65-F5344CB8AC3E}">
        <p14:creationId xmlns:p14="http://schemas.microsoft.com/office/powerpoint/2010/main" val="1700414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F012-C1B5-467F-9563-096B96D55157}"/>
              </a:ext>
            </a:extLst>
          </p:cNvPr>
          <p:cNvSpPr>
            <a:spLocks noGrp="1"/>
          </p:cNvSpPr>
          <p:nvPr>
            <p:ph type="title"/>
          </p:nvPr>
        </p:nvSpPr>
        <p:spPr/>
        <p:txBody>
          <a:bodyPr/>
          <a:lstStyle/>
          <a:p>
            <a:r>
              <a:rPr lang="en-US" dirty="0"/>
              <a:t>What is Consistency?</a:t>
            </a:r>
          </a:p>
        </p:txBody>
      </p:sp>
      <p:sp>
        <p:nvSpPr>
          <p:cNvPr id="3" name="Content Placeholder 2">
            <a:extLst>
              <a:ext uri="{FF2B5EF4-FFF2-40B4-BE49-F238E27FC236}">
                <a16:creationId xmlns:a16="http://schemas.microsoft.com/office/drawing/2014/main" id="{7DA43B8B-5D47-43AD-A509-9CA9D37FE9AF}"/>
              </a:ext>
            </a:extLst>
          </p:cNvPr>
          <p:cNvSpPr>
            <a:spLocks noGrp="1"/>
          </p:cNvSpPr>
          <p:nvPr>
            <p:ph idx="1"/>
          </p:nvPr>
        </p:nvSpPr>
        <p:spPr/>
        <p:txBody>
          <a:bodyPr>
            <a:normAutofit fontScale="92500"/>
          </a:bodyPr>
          <a:lstStyle/>
          <a:p>
            <a:r>
              <a:rPr lang="en-US" dirty="0"/>
              <a:t>This has many definitions, and in fact debates about CAP center on them</a:t>
            </a:r>
          </a:p>
          <a:p>
            <a:pPr>
              <a:buFont typeface="Wingdings" panose="05000000000000000000" pitchFamily="2" charset="2"/>
              <a:buChar char="Ø"/>
            </a:pPr>
            <a:r>
              <a:rPr lang="en-US" dirty="0"/>
              <a:t>  One simple idea of consistency is to focus on replicated data.  </a:t>
            </a:r>
          </a:p>
          <a:p>
            <a:pPr>
              <a:buFont typeface="Wingdings" panose="05000000000000000000" pitchFamily="2" charset="2"/>
              <a:buChar char="Ø"/>
            </a:pPr>
            <a:r>
              <a:rPr lang="en-US" dirty="0"/>
              <a:t>  Here, you could say that the replicas are consistent if they are updated</a:t>
            </a:r>
            <a:br>
              <a:rPr lang="en-US" dirty="0"/>
            </a:br>
            <a:r>
              <a:rPr lang="en-US" dirty="0"/>
              <a:t>    in the same way, so that all go through the same value sequence</a:t>
            </a:r>
          </a:p>
          <a:p>
            <a:pPr marL="0" indent="0">
              <a:buNone/>
            </a:pPr>
            <a:r>
              <a:rPr lang="en-US" dirty="0"/>
              <a:t>But even this simple concept has some complications</a:t>
            </a:r>
          </a:p>
          <a:p>
            <a:pPr>
              <a:buFont typeface="Wingdings" panose="05000000000000000000" pitchFamily="2" charset="2"/>
              <a:buChar char="Ø"/>
            </a:pPr>
            <a:r>
              <a:rPr lang="en-US" dirty="0"/>
              <a:t>  If we make replicas in a setting where we use the 3-R’s,  how can we</a:t>
            </a:r>
            <a:br>
              <a:rPr lang="en-US" dirty="0"/>
            </a:br>
            <a:r>
              <a:rPr lang="en-US" dirty="0"/>
              <a:t>    know which machines have copies, and are supposed to be updated?</a:t>
            </a:r>
          </a:p>
          <a:p>
            <a:pPr>
              <a:buFont typeface="Wingdings" panose="05000000000000000000" pitchFamily="2" charset="2"/>
              <a:buChar char="Ø"/>
            </a:pPr>
            <a:r>
              <a:rPr lang="en-US" dirty="0"/>
              <a:t>  If someone reads data, which version do they need to see?</a:t>
            </a:r>
          </a:p>
        </p:txBody>
      </p:sp>
      <p:sp>
        <p:nvSpPr>
          <p:cNvPr id="4" name="Footer Placeholder 3">
            <a:extLst>
              <a:ext uri="{FF2B5EF4-FFF2-40B4-BE49-F238E27FC236}">
                <a16:creationId xmlns:a16="http://schemas.microsoft.com/office/drawing/2014/main" id="{4B50AE88-8E39-4535-802D-5B49E11D063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E4D7548-5725-4B36-9711-CA3190E09CE6}"/>
              </a:ext>
            </a:extLst>
          </p:cNvPr>
          <p:cNvSpPr>
            <a:spLocks noGrp="1"/>
          </p:cNvSpPr>
          <p:nvPr>
            <p:ph type="sldNum" sz="quarter" idx="12"/>
          </p:nvPr>
        </p:nvSpPr>
        <p:spPr/>
        <p:txBody>
          <a:bodyPr/>
          <a:lstStyle/>
          <a:p>
            <a:fld id="{3C974458-8A97-4835-BF79-1FB6D7856C21}" type="slidenum">
              <a:rPr lang="en-US" smtClean="0"/>
              <a:t>15</a:t>
            </a:fld>
            <a:endParaRPr lang="en-US"/>
          </a:p>
        </p:txBody>
      </p:sp>
      <p:pic>
        <p:nvPicPr>
          <p:cNvPr id="6" name="Picture 5">
            <a:extLst>
              <a:ext uri="{FF2B5EF4-FFF2-40B4-BE49-F238E27FC236}">
                <a16:creationId xmlns:a16="http://schemas.microsoft.com/office/drawing/2014/main" id="{DC3EA804-EA24-4832-8418-49A9D6BD9B93}"/>
              </a:ext>
            </a:extLst>
          </p:cNvPr>
          <p:cNvPicPr>
            <a:picLocks noChangeAspect="1"/>
          </p:cNvPicPr>
          <p:nvPr/>
        </p:nvPicPr>
        <p:blipFill>
          <a:blip r:embed="rId3"/>
          <a:stretch>
            <a:fillRect/>
          </a:stretch>
        </p:blipFill>
        <p:spPr>
          <a:xfrm>
            <a:off x="8762261" y="223188"/>
            <a:ext cx="3133816" cy="1982140"/>
          </a:xfrm>
          <a:prstGeom prst="rect">
            <a:avLst/>
          </a:prstGeom>
        </p:spPr>
      </p:pic>
      <p:sp>
        <p:nvSpPr>
          <p:cNvPr id="7" name="TextBox 6">
            <a:extLst>
              <a:ext uri="{FF2B5EF4-FFF2-40B4-BE49-F238E27FC236}">
                <a16:creationId xmlns:a16="http://schemas.microsoft.com/office/drawing/2014/main" id="{BAFE7079-7009-4DBD-B187-E3027BACCB0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4308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206A-4FCD-4D5C-8632-B3D0401893A9}"/>
              </a:ext>
            </a:extLst>
          </p:cNvPr>
          <p:cNvSpPr>
            <a:spLocks noGrp="1"/>
          </p:cNvSpPr>
          <p:nvPr>
            <p:ph type="title"/>
          </p:nvPr>
        </p:nvSpPr>
        <p:spPr/>
        <p:txBody>
          <a:bodyPr/>
          <a:lstStyle/>
          <a:p>
            <a:r>
              <a:rPr lang="en-US" dirty="0"/>
              <a:t>Transactional Properties</a:t>
            </a:r>
          </a:p>
        </p:txBody>
      </p:sp>
      <p:sp>
        <p:nvSpPr>
          <p:cNvPr id="3" name="Content Placeholder 2">
            <a:extLst>
              <a:ext uri="{FF2B5EF4-FFF2-40B4-BE49-F238E27FC236}">
                <a16:creationId xmlns:a16="http://schemas.microsoft.com/office/drawing/2014/main" id="{B7F78F6D-9948-4793-BE35-4CBCC9615675}"/>
              </a:ext>
            </a:extLst>
          </p:cNvPr>
          <p:cNvSpPr>
            <a:spLocks noGrp="1"/>
          </p:cNvSpPr>
          <p:nvPr>
            <p:ph idx="1"/>
          </p:nvPr>
        </p:nvSpPr>
        <p:spPr/>
        <p:txBody>
          <a:bodyPr/>
          <a:lstStyle/>
          <a:p>
            <a:r>
              <a:rPr lang="en-US" dirty="0"/>
              <a:t>Database systems offer much fancier guarantees</a:t>
            </a:r>
          </a:p>
          <a:p>
            <a:endParaRPr lang="en-US" dirty="0"/>
          </a:p>
          <a:p>
            <a:r>
              <a:rPr lang="en-US" dirty="0"/>
              <a:t>They allow you to define “transactions” which are complicated programs that read lots of different data, or that do a mix of reads and writes.</a:t>
            </a:r>
          </a:p>
          <a:p>
            <a:r>
              <a:rPr lang="en-US" dirty="0"/>
              <a:t>Transactions end by </a:t>
            </a:r>
            <a:r>
              <a:rPr lang="en-US" i="1" dirty="0"/>
              <a:t>committing </a:t>
            </a:r>
            <a:r>
              <a:rPr lang="en-US" dirty="0"/>
              <a:t>or </a:t>
            </a:r>
            <a:r>
              <a:rPr lang="en-US" i="1" dirty="0"/>
              <a:t>aborting.</a:t>
            </a:r>
            <a:endParaRPr lang="en-US" dirty="0"/>
          </a:p>
          <a:p>
            <a:r>
              <a:rPr lang="en-US" b="1" i="1" dirty="0">
                <a:solidFill>
                  <a:srgbClr val="C00000"/>
                </a:solidFill>
              </a:rPr>
              <a:t>A transaction is consistent if it sees a database state that reflects all the prior committed transactions, executed one by one in some order.</a:t>
            </a:r>
          </a:p>
        </p:txBody>
      </p:sp>
      <p:sp>
        <p:nvSpPr>
          <p:cNvPr id="4" name="Footer Placeholder 3">
            <a:extLst>
              <a:ext uri="{FF2B5EF4-FFF2-40B4-BE49-F238E27FC236}">
                <a16:creationId xmlns:a16="http://schemas.microsoft.com/office/drawing/2014/main" id="{97EC2523-73DC-4B4E-B05C-C44DA8884D7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1A0DCB4-18B3-40C3-A27F-883977E4234F}"/>
              </a:ext>
            </a:extLst>
          </p:cNvPr>
          <p:cNvSpPr>
            <a:spLocks noGrp="1"/>
          </p:cNvSpPr>
          <p:nvPr>
            <p:ph type="sldNum" sz="quarter" idx="12"/>
          </p:nvPr>
        </p:nvSpPr>
        <p:spPr/>
        <p:txBody>
          <a:bodyPr/>
          <a:lstStyle/>
          <a:p>
            <a:fld id="{3C974458-8A97-4835-BF79-1FB6D7856C21}" type="slidenum">
              <a:rPr lang="en-US" smtClean="0"/>
              <a:t>16</a:t>
            </a:fld>
            <a:endParaRPr lang="en-US"/>
          </a:p>
        </p:txBody>
      </p:sp>
      <p:sp>
        <p:nvSpPr>
          <p:cNvPr id="6" name="TextBox 5">
            <a:extLst>
              <a:ext uri="{FF2B5EF4-FFF2-40B4-BE49-F238E27FC236}">
                <a16:creationId xmlns:a16="http://schemas.microsoft.com/office/drawing/2014/main" id="{82AB99D1-6728-4B63-9AA6-FB0B453EEA74}"/>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147772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8EC1B-E9E4-4726-8064-3FA067F87275}"/>
              </a:ext>
            </a:extLst>
          </p:cNvPr>
          <p:cNvSpPr>
            <a:spLocks noGrp="1"/>
          </p:cNvSpPr>
          <p:nvPr>
            <p:ph type="title"/>
          </p:nvPr>
        </p:nvSpPr>
        <p:spPr/>
        <p:txBody>
          <a:bodyPr/>
          <a:lstStyle/>
          <a:p>
            <a:r>
              <a:rPr lang="en-US" dirty="0"/>
              <a:t>The ACID properties</a:t>
            </a:r>
          </a:p>
        </p:txBody>
      </p:sp>
      <p:sp>
        <p:nvSpPr>
          <p:cNvPr id="3" name="Content Placeholder 2">
            <a:extLst>
              <a:ext uri="{FF2B5EF4-FFF2-40B4-BE49-F238E27FC236}">
                <a16:creationId xmlns:a16="http://schemas.microsoft.com/office/drawing/2014/main" id="{3CFCBCF0-D9A8-405E-8B81-4BACEF23BE38}"/>
              </a:ext>
            </a:extLst>
          </p:cNvPr>
          <p:cNvSpPr>
            <a:spLocks noGrp="1"/>
          </p:cNvSpPr>
          <p:nvPr>
            <p:ph idx="1"/>
          </p:nvPr>
        </p:nvSpPr>
        <p:spPr/>
        <p:txBody>
          <a:bodyPr/>
          <a:lstStyle/>
          <a:p>
            <a:r>
              <a:rPr lang="en-US" dirty="0"/>
              <a:t>One common way to explain transactions is to say that they offer</a:t>
            </a:r>
          </a:p>
          <a:p>
            <a:pPr>
              <a:buFont typeface="Wingdings" panose="05000000000000000000" pitchFamily="2" charset="2"/>
              <a:buChar char="Ø"/>
            </a:pPr>
            <a:r>
              <a:rPr lang="en-US" dirty="0"/>
              <a:t>  </a:t>
            </a:r>
            <a:r>
              <a:rPr lang="en-US" b="1" dirty="0"/>
              <a:t>A</a:t>
            </a:r>
            <a:r>
              <a:rPr lang="en-US" dirty="0"/>
              <a:t>tomicity:   Executes to commit, or rolls back (aborts).</a:t>
            </a:r>
          </a:p>
          <a:p>
            <a:pPr>
              <a:buFont typeface="Wingdings" panose="05000000000000000000" pitchFamily="2" charset="2"/>
              <a:buChar char="Ø"/>
            </a:pPr>
            <a:r>
              <a:rPr lang="en-US" dirty="0"/>
              <a:t>  </a:t>
            </a:r>
            <a:r>
              <a:rPr lang="en-US" b="1" dirty="0"/>
              <a:t>C</a:t>
            </a:r>
            <a:r>
              <a:rPr lang="en-US" dirty="0"/>
              <a:t>onsistency: Database respects invariants after commit.</a:t>
            </a:r>
          </a:p>
          <a:p>
            <a:pPr>
              <a:buFont typeface="Wingdings" panose="05000000000000000000" pitchFamily="2" charset="2"/>
              <a:buChar char="Ø"/>
            </a:pPr>
            <a:r>
              <a:rPr lang="en-US" dirty="0"/>
              <a:t>  </a:t>
            </a:r>
            <a:r>
              <a:rPr lang="en-US" b="1" dirty="0"/>
              <a:t>I</a:t>
            </a:r>
            <a:r>
              <a:rPr lang="en-US" dirty="0"/>
              <a:t>solation: Even if transactions run concurrently, no interference occurs.</a:t>
            </a:r>
          </a:p>
          <a:p>
            <a:pPr>
              <a:buFont typeface="Wingdings" panose="05000000000000000000" pitchFamily="2" charset="2"/>
              <a:buChar char="Ø"/>
            </a:pPr>
            <a:r>
              <a:rPr lang="en-US" dirty="0"/>
              <a:t>  </a:t>
            </a:r>
            <a:r>
              <a:rPr lang="en-US" b="1" dirty="0"/>
              <a:t>D</a:t>
            </a:r>
            <a:r>
              <a:rPr lang="en-US" dirty="0"/>
              <a:t>urability:  A committed update won’t later be lost.</a:t>
            </a:r>
          </a:p>
          <a:p>
            <a:pPr marL="0" indent="0">
              <a:buNone/>
            </a:pPr>
            <a:endParaRPr lang="en-US" dirty="0"/>
          </a:p>
          <a:p>
            <a:pPr marL="0" indent="0">
              <a:buNone/>
            </a:pPr>
            <a:r>
              <a:rPr lang="en-US" dirty="0"/>
              <a:t>People first explored this concept during the 1960s.</a:t>
            </a:r>
          </a:p>
        </p:txBody>
      </p:sp>
      <p:sp>
        <p:nvSpPr>
          <p:cNvPr id="4" name="Footer Placeholder 3">
            <a:extLst>
              <a:ext uri="{FF2B5EF4-FFF2-40B4-BE49-F238E27FC236}">
                <a16:creationId xmlns:a16="http://schemas.microsoft.com/office/drawing/2014/main" id="{459352A9-244E-48A7-83B2-A9E51D2A473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9CE08C2-BB50-49C2-AB42-0DA4BF683B1B}"/>
              </a:ext>
            </a:extLst>
          </p:cNvPr>
          <p:cNvSpPr>
            <a:spLocks noGrp="1"/>
          </p:cNvSpPr>
          <p:nvPr>
            <p:ph type="sldNum" sz="quarter" idx="12"/>
          </p:nvPr>
        </p:nvSpPr>
        <p:spPr/>
        <p:txBody>
          <a:bodyPr/>
          <a:lstStyle/>
          <a:p>
            <a:fld id="{3C974458-8A97-4835-BF79-1FB6D7856C21}" type="slidenum">
              <a:rPr lang="en-US" smtClean="0"/>
              <a:t>17</a:t>
            </a:fld>
            <a:endParaRPr lang="en-US"/>
          </a:p>
        </p:txBody>
      </p:sp>
      <p:pic>
        <p:nvPicPr>
          <p:cNvPr id="6" name="Picture 5">
            <a:extLst>
              <a:ext uri="{FF2B5EF4-FFF2-40B4-BE49-F238E27FC236}">
                <a16:creationId xmlns:a16="http://schemas.microsoft.com/office/drawing/2014/main" id="{1B8BDC2C-7A0B-4FB1-A35D-23DECF18ECD0}"/>
              </a:ext>
            </a:extLst>
          </p:cNvPr>
          <p:cNvPicPr>
            <a:picLocks noChangeAspect="1"/>
          </p:cNvPicPr>
          <p:nvPr/>
        </p:nvPicPr>
        <p:blipFill>
          <a:blip r:embed="rId3"/>
          <a:stretch>
            <a:fillRect/>
          </a:stretch>
        </p:blipFill>
        <p:spPr>
          <a:xfrm>
            <a:off x="8586788" y="249915"/>
            <a:ext cx="2938462" cy="1955413"/>
          </a:xfrm>
          <a:prstGeom prst="rect">
            <a:avLst/>
          </a:prstGeom>
        </p:spPr>
      </p:pic>
    </p:spTree>
    <p:extLst>
      <p:ext uri="{BB962C8B-B14F-4D97-AF65-F5344CB8AC3E}">
        <p14:creationId xmlns:p14="http://schemas.microsoft.com/office/powerpoint/2010/main" val="1958002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altLang="en-US"/>
              <a:t>Two Phase Commit</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fld id="{71202A61-27B1-4F33-9846-96A809A804A8}" type="slidenum">
              <a:rPr lang="zh-CN" altLang="en-US" sz="1400" b="0" kern="0">
                <a:latin typeface="Times New Roman" panose="02020603050405020304" pitchFamily="18" charset="0"/>
              </a:rPr>
              <a:pPr defTabSz="914400"/>
              <a:t>18</a:t>
            </a:fld>
            <a:endParaRPr lang="en-US" altLang="zh-CN" sz="1400" b="0" kern="0">
              <a:latin typeface="Times New Roman" panose="02020603050405020304" pitchFamily="18" charset="0"/>
            </a:endParaRPr>
          </a:p>
        </p:txBody>
      </p:sp>
      <p:cxnSp>
        <p:nvCxnSpPr>
          <p:cNvPr id="6" name="Straight Connector 5"/>
          <p:cNvCxnSpPr/>
          <p:nvPr/>
        </p:nvCxnSpPr>
        <p:spPr bwMode="auto">
          <a:xfrm flipV="1">
            <a:off x="2667000" y="2176464"/>
            <a:ext cx="7315200" cy="3333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bwMode="auto">
          <a:xfrm flipV="1">
            <a:off x="2667000" y="2798764"/>
            <a:ext cx="7315200" cy="2063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bwMode="auto">
          <a:xfrm>
            <a:off x="2667000" y="3505201"/>
            <a:ext cx="7391400" cy="42863"/>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bwMode="auto">
          <a:xfrm flipV="1">
            <a:off x="2667000" y="4951414"/>
            <a:ext cx="7315200" cy="15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bwMode="auto">
          <a:xfrm flipV="1">
            <a:off x="2667000" y="4186238"/>
            <a:ext cx="7391400" cy="4762"/>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3800" name="TextBox 24"/>
          <p:cNvSpPr txBox="1">
            <a:spLocks noChangeArrowheads="1"/>
          </p:cNvSpPr>
          <p:nvPr/>
        </p:nvSpPr>
        <p:spPr bwMode="auto">
          <a:xfrm>
            <a:off x="1981200" y="2009775"/>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algn="ctr" defTabSz="914400"/>
            <a:r>
              <a:rPr lang="en-US" altLang="en-US" kern="0"/>
              <a:t>C</a:t>
            </a:r>
          </a:p>
        </p:txBody>
      </p:sp>
      <p:sp>
        <p:nvSpPr>
          <p:cNvPr id="33801" name="TextBox 28"/>
          <p:cNvSpPr txBox="1">
            <a:spLocks noChangeArrowheads="1"/>
          </p:cNvSpPr>
          <p:nvPr/>
        </p:nvSpPr>
        <p:spPr bwMode="auto">
          <a:xfrm>
            <a:off x="1981200" y="264795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algn="ctr" defTabSz="914400"/>
            <a:r>
              <a:rPr lang="en-US" altLang="en-US" kern="0"/>
              <a:t>P1</a:t>
            </a:r>
          </a:p>
        </p:txBody>
      </p:sp>
      <p:sp>
        <p:nvSpPr>
          <p:cNvPr id="33802" name="TextBox 29"/>
          <p:cNvSpPr txBox="1">
            <a:spLocks noChangeArrowheads="1"/>
          </p:cNvSpPr>
          <p:nvPr/>
        </p:nvSpPr>
        <p:spPr bwMode="auto">
          <a:xfrm>
            <a:off x="1981200" y="33528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algn="ctr" defTabSz="914400"/>
            <a:r>
              <a:rPr lang="en-US" altLang="en-US" kern="0"/>
              <a:t>B1</a:t>
            </a:r>
          </a:p>
        </p:txBody>
      </p:sp>
      <p:sp>
        <p:nvSpPr>
          <p:cNvPr id="33803" name="TextBox 30"/>
          <p:cNvSpPr txBox="1">
            <a:spLocks noChangeArrowheads="1"/>
          </p:cNvSpPr>
          <p:nvPr/>
        </p:nvSpPr>
        <p:spPr bwMode="auto">
          <a:xfrm>
            <a:off x="1981200" y="401955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algn="ctr" defTabSz="914400"/>
            <a:r>
              <a:rPr lang="en-US" altLang="en-US" kern="0"/>
              <a:t>P2</a:t>
            </a:r>
          </a:p>
        </p:txBody>
      </p:sp>
      <p:sp>
        <p:nvSpPr>
          <p:cNvPr id="33804" name="TextBox 31"/>
          <p:cNvSpPr txBox="1">
            <a:spLocks noChangeArrowheads="1"/>
          </p:cNvSpPr>
          <p:nvPr/>
        </p:nvSpPr>
        <p:spPr bwMode="auto">
          <a:xfrm>
            <a:off x="1981200" y="4724400"/>
            <a:ext cx="68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algn="ctr" defTabSz="914400"/>
            <a:r>
              <a:rPr lang="en-US" altLang="en-US" kern="0"/>
              <a:t>B2</a:t>
            </a:r>
          </a:p>
        </p:txBody>
      </p:sp>
      <p:cxnSp>
        <p:nvCxnSpPr>
          <p:cNvPr id="35" name="Straight Arrow Connector 34"/>
          <p:cNvCxnSpPr>
            <a:cxnSpLocks noChangeShapeType="1"/>
          </p:cNvCxnSpPr>
          <p:nvPr/>
        </p:nvCxnSpPr>
        <p:spPr bwMode="auto">
          <a:xfrm flipV="1">
            <a:off x="3048000" y="2214564"/>
            <a:ext cx="228600" cy="604837"/>
          </a:xfrm>
          <a:prstGeom prst="straightConnector1">
            <a:avLst/>
          </a:prstGeom>
          <a:noFill/>
          <a:ln w="25400">
            <a:solidFill>
              <a:srgbClr val="2D2DB9"/>
            </a:solidFill>
            <a:prstDash val="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1" name="Straight Connector 40"/>
          <p:cNvCxnSpPr>
            <a:cxnSpLocks noChangeShapeType="1"/>
          </p:cNvCxnSpPr>
          <p:nvPr/>
        </p:nvCxnSpPr>
        <p:spPr bwMode="auto">
          <a:xfrm>
            <a:off x="2895600" y="2209800"/>
            <a:ext cx="152400" cy="609600"/>
          </a:xfrm>
          <a:prstGeom prst="line">
            <a:avLst/>
          </a:prstGeom>
          <a:noFill/>
          <a:ln w="25400">
            <a:solidFill>
              <a:srgbClr val="2D2DB9"/>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3" name="Straight Arrow Connector 42"/>
          <p:cNvCxnSpPr>
            <a:cxnSpLocks noChangeShapeType="1"/>
          </p:cNvCxnSpPr>
          <p:nvPr/>
        </p:nvCxnSpPr>
        <p:spPr bwMode="auto">
          <a:xfrm flipV="1">
            <a:off x="3771900" y="2176464"/>
            <a:ext cx="114300" cy="2009775"/>
          </a:xfrm>
          <a:prstGeom prst="straightConnector1">
            <a:avLst/>
          </a:prstGeom>
          <a:noFill/>
          <a:ln w="25400">
            <a:solidFill>
              <a:srgbClr val="2D2DB9"/>
            </a:solidFill>
            <a:prstDash val="dash"/>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4" name="Straight Connector 43"/>
          <p:cNvCxnSpPr>
            <a:cxnSpLocks noChangeShapeType="1"/>
          </p:cNvCxnSpPr>
          <p:nvPr/>
        </p:nvCxnSpPr>
        <p:spPr bwMode="auto">
          <a:xfrm>
            <a:off x="3505201" y="2214563"/>
            <a:ext cx="227013" cy="2005012"/>
          </a:xfrm>
          <a:prstGeom prst="line">
            <a:avLst/>
          </a:prstGeom>
          <a:noFill/>
          <a:ln w="25400">
            <a:solidFill>
              <a:srgbClr val="2D2DB9"/>
            </a:solidFill>
            <a:prstDash val="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809" name="Rectangle 50"/>
          <p:cNvSpPr>
            <a:spLocks noChangeArrowheads="1"/>
          </p:cNvSpPr>
          <p:nvPr/>
        </p:nvSpPr>
        <p:spPr bwMode="auto">
          <a:xfrm>
            <a:off x="3046413" y="2455864"/>
            <a:ext cx="228600" cy="115887"/>
          </a:xfrm>
          <a:prstGeom prst="rect">
            <a:avLst/>
          </a:prstGeom>
          <a:solidFill>
            <a:schemeClr val="tx1"/>
          </a:solidFill>
          <a:ln w="9525">
            <a:solidFill>
              <a:schemeClr val="tx1"/>
            </a:solidFill>
            <a:round/>
            <a:headEnd/>
            <a:tailEnd/>
          </a:ln>
        </p:spPr>
        <p:txBody>
          <a:bodyPr anchor="ct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endParaRPr lang="en-US" altLang="en-US" kern="0"/>
          </a:p>
        </p:txBody>
      </p:sp>
      <p:sp>
        <p:nvSpPr>
          <p:cNvPr id="33810" name="Rectangle 51"/>
          <p:cNvSpPr>
            <a:spLocks noChangeArrowheads="1"/>
          </p:cNvSpPr>
          <p:nvPr/>
        </p:nvSpPr>
        <p:spPr bwMode="auto">
          <a:xfrm>
            <a:off x="3771900" y="2455864"/>
            <a:ext cx="228600" cy="115887"/>
          </a:xfrm>
          <a:prstGeom prst="rect">
            <a:avLst/>
          </a:prstGeom>
          <a:solidFill>
            <a:schemeClr val="tx1"/>
          </a:solidFill>
          <a:ln w="9525">
            <a:solidFill>
              <a:schemeClr val="tx1"/>
            </a:solidFill>
            <a:round/>
            <a:headEnd/>
            <a:tailEnd/>
          </a:ln>
        </p:spPr>
        <p:txBody>
          <a:bodyPr anchor="ct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endParaRPr lang="en-US" altLang="en-US" kern="0"/>
          </a:p>
        </p:txBody>
      </p:sp>
      <p:sp>
        <p:nvSpPr>
          <p:cNvPr id="33811" name="Rectangle 52"/>
          <p:cNvSpPr>
            <a:spLocks noChangeArrowheads="1"/>
          </p:cNvSpPr>
          <p:nvPr/>
        </p:nvSpPr>
        <p:spPr bwMode="auto">
          <a:xfrm>
            <a:off x="2933700" y="1981200"/>
            <a:ext cx="228600" cy="115888"/>
          </a:xfrm>
          <a:prstGeom prst="rect">
            <a:avLst/>
          </a:prstGeom>
          <a:solidFill>
            <a:srgbClr val="FF0000"/>
          </a:solidFill>
          <a:ln w="9525">
            <a:solidFill>
              <a:schemeClr val="tx1"/>
            </a:solidFill>
            <a:round/>
            <a:headEnd/>
            <a:tailEnd/>
          </a:ln>
        </p:spPr>
        <p:txBody>
          <a:bodyPr anchor="ct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endParaRPr lang="en-US" altLang="en-US" kern="0"/>
          </a:p>
        </p:txBody>
      </p:sp>
      <p:sp>
        <p:nvSpPr>
          <p:cNvPr id="33812" name="TextBox 54"/>
          <p:cNvSpPr txBox="1">
            <a:spLocks noChangeArrowheads="1"/>
          </p:cNvSpPr>
          <p:nvPr/>
        </p:nvSpPr>
        <p:spPr bwMode="auto">
          <a:xfrm>
            <a:off x="2781300" y="1508125"/>
            <a:ext cx="125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r>
              <a:rPr lang="en-US" altLang="en-US" kern="0"/>
              <a:t>Execute</a:t>
            </a:r>
          </a:p>
        </p:txBody>
      </p:sp>
      <p:cxnSp>
        <p:nvCxnSpPr>
          <p:cNvPr id="5" name="Straight Connector 4"/>
          <p:cNvCxnSpPr/>
          <p:nvPr/>
        </p:nvCxnSpPr>
        <p:spPr bwMode="auto">
          <a:xfrm>
            <a:off x="4267200" y="1905000"/>
            <a:ext cx="0" cy="3429000"/>
          </a:xfrm>
          <a:prstGeom prst="line">
            <a:avLst/>
          </a:prstGeom>
          <a:ln>
            <a:solidFill>
              <a:schemeClr val="bg1">
                <a:lumMod val="50000"/>
              </a:schemeClr>
            </a:solidFill>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 name="Straight Arrow Connector 6"/>
          <p:cNvCxnSpPr>
            <a:cxnSpLocks noChangeShapeType="1"/>
          </p:cNvCxnSpPr>
          <p:nvPr/>
        </p:nvCxnSpPr>
        <p:spPr bwMode="auto">
          <a:xfrm>
            <a:off x="4648200" y="2205039"/>
            <a:ext cx="114300" cy="593725"/>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7" name="Straight Arrow Connector 26"/>
          <p:cNvCxnSpPr>
            <a:cxnSpLocks noChangeShapeType="1"/>
          </p:cNvCxnSpPr>
          <p:nvPr/>
        </p:nvCxnSpPr>
        <p:spPr bwMode="auto">
          <a:xfrm>
            <a:off x="4841876" y="2798763"/>
            <a:ext cx="149225" cy="766762"/>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Arrow Connector 32"/>
          <p:cNvCxnSpPr>
            <a:cxnSpLocks noChangeShapeType="1"/>
          </p:cNvCxnSpPr>
          <p:nvPr/>
        </p:nvCxnSpPr>
        <p:spPr bwMode="auto">
          <a:xfrm>
            <a:off x="4495801" y="2198689"/>
            <a:ext cx="379413" cy="2020887"/>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4" name="Straight Arrow Connector 33"/>
          <p:cNvCxnSpPr>
            <a:cxnSpLocks noChangeShapeType="1"/>
          </p:cNvCxnSpPr>
          <p:nvPr/>
        </p:nvCxnSpPr>
        <p:spPr bwMode="auto">
          <a:xfrm>
            <a:off x="4953001" y="4186239"/>
            <a:ext cx="150813" cy="765175"/>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6" name="Straight Arrow Connector 35"/>
          <p:cNvCxnSpPr>
            <a:cxnSpLocks noChangeShapeType="1"/>
          </p:cNvCxnSpPr>
          <p:nvPr/>
        </p:nvCxnSpPr>
        <p:spPr bwMode="auto">
          <a:xfrm flipV="1">
            <a:off x="5168901" y="4206875"/>
            <a:ext cx="87313" cy="744538"/>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7" name="Straight Arrow Connector 36"/>
          <p:cNvCxnSpPr>
            <a:cxnSpLocks noChangeShapeType="1"/>
          </p:cNvCxnSpPr>
          <p:nvPr/>
        </p:nvCxnSpPr>
        <p:spPr bwMode="auto">
          <a:xfrm flipV="1">
            <a:off x="5332413" y="2209801"/>
            <a:ext cx="228600" cy="1997075"/>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Arrow Connector 44"/>
          <p:cNvCxnSpPr>
            <a:cxnSpLocks noChangeShapeType="1"/>
          </p:cNvCxnSpPr>
          <p:nvPr/>
        </p:nvCxnSpPr>
        <p:spPr bwMode="auto">
          <a:xfrm flipV="1">
            <a:off x="5092700" y="2798763"/>
            <a:ext cx="50800" cy="749300"/>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7" name="Straight Arrow Connector 46"/>
          <p:cNvCxnSpPr>
            <a:cxnSpLocks noChangeShapeType="1"/>
          </p:cNvCxnSpPr>
          <p:nvPr/>
        </p:nvCxnSpPr>
        <p:spPr bwMode="auto">
          <a:xfrm flipV="1">
            <a:off x="5256213" y="2209801"/>
            <a:ext cx="76200" cy="638175"/>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 name="TextBox 49"/>
          <p:cNvSpPr txBox="1">
            <a:spLocks noChangeArrowheads="1"/>
          </p:cNvSpPr>
          <p:nvPr/>
        </p:nvSpPr>
        <p:spPr bwMode="auto">
          <a:xfrm>
            <a:off x="4475163" y="1524000"/>
            <a:ext cx="125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r>
              <a:rPr lang="en-US" altLang="en-US" kern="0"/>
              <a:t>Prepare</a:t>
            </a:r>
          </a:p>
        </p:txBody>
      </p:sp>
      <p:cxnSp>
        <p:nvCxnSpPr>
          <p:cNvPr id="56" name="Straight Arrow Connector 55"/>
          <p:cNvCxnSpPr>
            <a:cxnSpLocks noChangeShapeType="1"/>
          </p:cNvCxnSpPr>
          <p:nvPr/>
        </p:nvCxnSpPr>
        <p:spPr bwMode="auto">
          <a:xfrm>
            <a:off x="6705600" y="2214563"/>
            <a:ext cx="114300" cy="595312"/>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7" name="Straight Arrow Connector 56"/>
          <p:cNvCxnSpPr>
            <a:cxnSpLocks noChangeShapeType="1"/>
          </p:cNvCxnSpPr>
          <p:nvPr/>
        </p:nvCxnSpPr>
        <p:spPr bwMode="auto">
          <a:xfrm>
            <a:off x="6899276" y="2809876"/>
            <a:ext cx="149225" cy="766763"/>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Arrow Connector 57"/>
          <p:cNvCxnSpPr>
            <a:cxnSpLocks noChangeShapeType="1"/>
          </p:cNvCxnSpPr>
          <p:nvPr/>
        </p:nvCxnSpPr>
        <p:spPr bwMode="auto">
          <a:xfrm>
            <a:off x="6553201" y="2209800"/>
            <a:ext cx="379413" cy="2020888"/>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9" name="Straight Arrow Connector 58"/>
          <p:cNvCxnSpPr>
            <a:cxnSpLocks noChangeShapeType="1"/>
          </p:cNvCxnSpPr>
          <p:nvPr/>
        </p:nvCxnSpPr>
        <p:spPr bwMode="auto">
          <a:xfrm>
            <a:off x="7010401" y="4197350"/>
            <a:ext cx="150813" cy="763588"/>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Straight Arrow Connector 59"/>
          <p:cNvCxnSpPr>
            <a:cxnSpLocks noChangeShapeType="1"/>
          </p:cNvCxnSpPr>
          <p:nvPr/>
        </p:nvCxnSpPr>
        <p:spPr bwMode="auto">
          <a:xfrm flipV="1">
            <a:off x="7226301" y="4217989"/>
            <a:ext cx="87313" cy="744537"/>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 name="Straight Arrow Connector 60"/>
          <p:cNvCxnSpPr>
            <a:cxnSpLocks noChangeShapeType="1"/>
          </p:cNvCxnSpPr>
          <p:nvPr/>
        </p:nvCxnSpPr>
        <p:spPr bwMode="auto">
          <a:xfrm flipV="1">
            <a:off x="7389813" y="2220914"/>
            <a:ext cx="228600" cy="1997075"/>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Straight Arrow Connector 61"/>
          <p:cNvCxnSpPr>
            <a:cxnSpLocks noChangeShapeType="1"/>
          </p:cNvCxnSpPr>
          <p:nvPr/>
        </p:nvCxnSpPr>
        <p:spPr bwMode="auto">
          <a:xfrm flipV="1">
            <a:off x="7150100" y="2809876"/>
            <a:ext cx="50800" cy="747713"/>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3" name="Straight Arrow Connector 62"/>
          <p:cNvCxnSpPr>
            <a:cxnSpLocks noChangeShapeType="1"/>
          </p:cNvCxnSpPr>
          <p:nvPr/>
        </p:nvCxnSpPr>
        <p:spPr bwMode="auto">
          <a:xfrm flipV="1">
            <a:off x="7313613" y="2220914"/>
            <a:ext cx="76200" cy="636587"/>
          </a:xfrm>
          <a:prstGeom prst="straightConnector1">
            <a:avLst/>
          </a:prstGeom>
          <a:noFill/>
          <a:ln w="25400">
            <a:solidFill>
              <a:srgbClr val="FF0000"/>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4" name="TextBox 63"/>
          <p:cNvSpPr txBox="1">
            <a:spLocks noChangeArrowheads="1"/>
          </p:cNvSpPr>
          <p:nvPr/>
        </p:nvSpPr>
        <p:spPr bwMode="auto">
          <a:xfrm>
            <a:off x="6521450" y="1519238"/>
            <a:ext cx="125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r>
              <a:rPr lang="en-US" altLang="en-US" kern="0"/>
              <a:t>Commit</a:t>
            </a:r>
          </a:p>
        </p:txBody>
      </p:sp>
      <p:sp>
        <p:nvSpPr>
          <p:cNvPr id="65" name="TextBox 64"/>
          <p:cNvSpPr txBox="1">
            <a:spLocks noChangeArrowheads="1"/>
          </p:cNvSpPr>
          <p:nvPr/>
        </p:nvSpPr>
        <p:spPr bwMode="auto">
          <a:xfrm>
            <a:off x="2209800" y="5410201"/>
            <a:ext cx="4572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buFont typeface="Arial" panose="020B0604020202020204" pitchFamily="34" charset="0"/>
              <a:buChar char="•"/>
            </a:pPr>
            <a:r>
              <a:rPr lang="en-US" altLang="en-US" kern="0"/>
              <a:t>Two round-trip message passing</a:t>
            </a:r>
          </a:p>
          <a:p>
            <a:pPr defTabSz="914400">
              <a:buFont typeface="Arial" panose="020B0604020202020204" pitchFamily="34" charset="0"/>
              <a:buChar char="•"/>
            </a:pPr>
            <a:r>
              <a:rPr lang="en-US" altLang="en-US" kern="0"/>
              <a:t>Requires all machines’ CPU</a:t>
            </a:r>
          </a:p>
        </p:txBody>
      </p:sp>
    </p:spTree>
    <p:extLst>
      <p:ext uri="{BB962C8B-B14F-4D97-AF65-F5344CB8AC3E}">
        <p14:creationId xmlns:p14="http://schemas.microsoft.com/office/powerpoint/2010/main" val="3236945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4" grpId="0"/>
      <p:bldP spid="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914797" y="970553"/>
            <a:ext cx="984738" cy="1384995"/>
          </a:xfrm>
          <a:prstGeom prst="rect">
            <a:avLst/>
          </a:prstGeom>
          <a:noFill/>
        </p:spPr>
        <p:txBody>
          <a:bodyPr wrap="square" rtlCol="0">
            <a:spAutoFit/>
          </a:bodyPr>
          <a:lstStyle/>
          <a:p>
            <a:r>
              <a:rPr lang="en-US" sz="1200" i="1" dirty="0"/>
              <a:t>R:x</a:t>
            </a:r>
          </a:p>
          <a:p>
            <a:endParaRPr lang="en-US" sz="1200" i="1" dirty="0"/>
          </a:p>
          <a:p>
            <a:endParaRPr lang="en-US" sz="1200" i="1" dirty="0"/>
          </a:p>
          <a:p>
            <a:r>
              <a:rPr lang="en-US" sz="1200" i="1" dirty="0"/>
              <a:t>R:y</a:t>
            </a:r>
          </a:p>
          <a:p>
            <a:endParaRPr lang="en-US" sz="1200" i="1" dirty="0"/>
          </a:p>
          <a:p>
            <a:endParaRPr lang="en-US" sz="1200" i="1" dirty="0"/>
          </a:p>
          <a:p>
            <a:r>
              <a:rPr lang="en-US" sz="1200" i="1" dirty="0"/>
              <a:t>W:z</a:t>
            </a:r>
          </a:p>
        </p:txBody>
      </p:sp>
      <p:sp>
        <p:nvSpPr>
          <p:cNvPr id="28" name="TextBox 27"/>
          <p:cNvSpPr txBox="1"/>
          <p:nvPr/>
        </p:nvSpPr>
        <p:spPr>
          <a:xfrm>
            <a:off x="9045901" y="536179"/>
            <a:ext cx="984738" cy="1384995"/>
          </a:xfrm>
          <a:prstGeom prst="rect">
            <a:avLst/>
          </a:prstGeom>
          <a:noFill/>
        </p:spPr>
        <p:txBody>
          <a:bodyPr wrap="square" rtlCol="0">
            <a:spAutoFit/>
          </a:bodyPr>
          <a:lstStyle/>
          <a:p>
            <a:r>
              <a:rPr lang="en-US" sz="1200" i="1" dirty="0"/>
              <a:t>R:w</a:t>
            </a:r>
          </a:p>
          <a:p>
            <a:endParaRPr lang="en-US" sz="1200" i="1" dirty="0"/>
          </a:p>
          <a:p>
            <a:endParaRPr lang="en-US" sz="1200" i="1" dirty="0"/>
          </a:p>
          <a:p>
            <a:r>
              <a:rPr lang="en-US" sz="1200" i="1" dirty="0"/>
              <a:t>R:z</a:t>
            </a:r>
          </a:p>
          <a:p>
            <a:endParaRPr lang="en-US" sz="1200" i="1" dirty="0"/>
          </a:p>
          <a:p>
            <a:endParaRPr lang="en-US" sz="1200" i="1" dirty="0"/>
          </a:p>
          <a:p>
            <a:r>
              <a:rPr lang="en-US" sz="1200" i="1" dirty="0"/>
              <a:t>W:y</a:t>
            </a:r>
          </a:p>
        </p:txBody>
      </p:sp>
      <p:sp>
        <p:nvSpPr>
          <p:cNvPr id="2" name="Title 1"/>
          <p:cNvSpPr>
            <a:spLocks noGrp="1"/>
          </p:cNvSpPr>
          <p:nvPr>
            <p:ph type="title"/>
          </p:nvPr>
        </p:nvSpPr>
        <p:spPr/>
        <p:txBody>
          <a:bodyPr/>
          <a:lstStyle/>
          <a:p>
            <a:r>
              <a:rPr lang="en-US" dirty="0"/>
              <a:t>Serializability</a:t>
            </a:r>
          </a:p>
        </p:txBody>
      </p:sp>
      <p:sp>
        <p:nvSpPr>
          <p:cNvPr id="3" name="Content Placeholder 2"/>
          <p:cNvSpPr>
            <a:spLocks noGrp="1"/>
          </p:cNvSpPr>
          <p:nvPr>
            <p:ph idx="1"/>
          </p:nvPr>
        </p:nvSpPr>
        <p:spPr/>
        <p:txBody>
          <a:bodyPr>
            <a:normAutofit fontScale="92500"/>
          </a:bodyPr>
          <a:lstStyle/>
          <a:p>
            <a:r>
              <a:rPr lang="en-US" dirty="0"/>
              <a:t>Serializability:  Consider a set of (committed) transactions.</a:t>
            </a:r>
          </a:p>
          <a:p>
            <a:pPr>
              <a:buFont typeface="Wingdings" panose="05000000000000000000" pitchFamily="2" charset="2"/>
              <a:buChar char="Ø"/>
            </a:pPr>
            <a:r>
              <a:rPr lang="en-US" dirty="0"/>
              <a:t>  Define a </a:t>
            </a:r>
            <a:r>
              <a:rPr lang="en-US" i="1" dirty="0"/>
              <a:t>serial</a:t>
            </a:r>
            <a:r>
              <a:rPr lang="en-US" dirty="0"/>
              <a:t> execution to be the result of executing those transactions </a:t>
            </a:r>
            <a:br>
              <a:rPr lang="en-US" dirty="0"/>
            </a:br>
            <a:r>
              <a:rPr lang="en-US" dirty="0"/>
              <a:t>    one by one, as if each happened to run at a time (in an idle system).</a:t>
            </a:r>
          </a:p>
          <a:p>
            <a:pPr>
              <a:buFont typeface="Wingdings" panose="05000000000000000000" pitchFamily="2" charset="2"/>
              <a:buChar char="Ø"/>
            </a:pPr>
            <a:r>
              <a:rPr lang="en-US" dirty="0"/>
              <a:t>  A transactional execution is </a:t>
            </a:r>
            <a:r>
              <a:rPr lang="en-US" b="1" i="1" dirty="0">
                <a:solidFill>
                  <a:srgbClr val="C00000"/>
                </a:solidFill>
              </a:rPr>
              <a:t>serializable</a:t>
            </a:r>
            <a:r>
              <a:rPr lang="en-US" dirty="0"/>
              <a:t> if it runs concurrently and yet</a:t>
            </a:r>
            <a:br>
              <a:rPr lang="en-US" dirty="0"/>
            </a:br>
            <a:r>
              <a:rPr lang="en-US" dirty="0"/>
              <a:t>    leaves a result indistinguishable from some possible serial execution.</a:t>
            </a:r>
          </a:p>
          <a:p>
            <a:pPr marL="0" indent="0">
              <a:buNone/>
            </a:pPr>
            <a:r>
              <a:rPr lang="en-US" dirty="0"/>
              <a:t>     … in effect, we can’t tell that the execution was concurrent.</a:t>
            </a:r>
            <a:br>
              <a:rPr lang="en-US" dirty="0"/>
            </a:br>
            <a:r>
              <a:rPr lang="en-US" dirty="0"/>
              <a:t>     … If you ask “is it serializable” while transactions are active, you just</a:t>
            </a:r>
            <a:br>
              <a:rPr lang="en-US" dirty="0"/>
            </a:br>
            <a:r>
              <a:rPr lang="en-US" dirty="0"/>
              <a:t>          roll back any active transactions, and consider only committed ones.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19</a:t>
            </a:fld>
            <a:endParaRPr lang="en-US"/>
          </a:p>
        </p:txBody>
      </p:sp>
      <p:sp>
        <p:nvSpPr>
          <p:cNvPr id="10" name="Right Arrow 9"/>
          <p:cNvSpPr/>
          <p:nvPr/>
        </p:nvSpPr>
        <p:spPr>
          <a:xfrm>
            <a:off x="9842024" y="1058945"/>
            <a:ext cx="492369" cy="4055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8791894" y="545123"/>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258300" y="585216"/>
            <a:ext cx="984738" cy="1477328"/>
          </a:xfrm>
          <a:prstGeom prst="rect">
            <a:avLst/>
          </a:prstGeom>
          <a:noFill/>
        </p:spPr>
        <p:txBody>
          <a:bodyPr wrap="square" rtlCol="0">
            <a:spAutoFit/>
          </a:bodyPr>
          <a:lstStyle/>
          <a:p>
            <a:r>
              <a:rPr lang="en-US" b="1" dirty="0"/>
              <a:t>Read x</a:t>
            </a:r>
          </a:p>
          <a:p>
            <a:endParaRPr lang="en-US" b="1" dirty="0"/>
          </a:p>
          <a:p>
            <a:r>
              <a:rPr lang="en-US" b="1" dirty="0"/>
              <a:t>Read y</a:t>
            </a:r>
          </a:p>
          <a:p>
            <a:endParaRPr lang="en-US" b="1" dirty="0"/>
          </a:p>
          <a:p>
            <a:r>
              <a:rPr lang="en-US" b="1" dirty="0"/>
              <a:t>z = </a:t>
            </a:r>
            <a:r>
              <a:rPr lang="en-US" b="1" dirty="0" err="1"/>
              <a:t>x+y</a:t>
            </a:r>
            <a:endParaRPr lang="en-US" b="1" dirty="0"/>
          </a:p>
        </p:txBody>
      </p:sp>
      <p:sp>
        <p:nvSpPr>
          <p:cNvPr id="11" name="Freeform 10"/>
          <p:cNvSpPr/>
          <p:nvPr/>
        </p:nvSpPr>
        <p:spPr>
          <a:xfrm>
            <a:off x="8919478" y="295069"/>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8944294" y="697523"/>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682086" y="1018969"/>
            <a:ext cx="539072" cy="1433146"/>
          </a:xfrm>
          <a:custGeom>
            <a:avLst/>
            <a:gdLst>
              <a:gd name="connsiteX0" fmla="*/ 158675 w 539072"/>
              <a:gd name="connsiteY0" fmla="*/ 0 h 1433146"/>
              <a:gd name="connsiteX1" fmla="*/ 536744 w 539072"/>
              <a:gd name="connsiteY1" fmla="*/ 422031 h 1433146"/>
              <a:gd name="connsiteX2" fmla="*/ 414 w 539072"/>
              <a:gd name="connsiteY2" fmla="*/ 747346 h 1433146"/>
              <a:gd name="connsiteX3" fmla="*/ 466406 w 539072"/>
              <a:gd name="connsiteY3" fmla="*/ 1433146 h 1433146"/>
            </a:gdLst>
            <a:ahLst/>
            <a:cxnLst>
              <a:cxn ang="0">
                <a:pos x="connsiteX0" y="connsiteY0"/>
              </a:cxn>
              <a:cxn ang="0">
                <a:pos x="connsiteX1" y="connsiteY1"/>
              </a:cxn>
              <a:cxn ang="0">
                <a:pos x="connsiteX2" y="connsiteY2"/>
              </a:cxn>
              <a:cxn ang="0">
                <a:pos x="connsiteX3" y="connsiteY3"/>
              </a:cxn>
            </a:cxnLst>
            <a:rect l="l" t="t" r="r" b="b"/>
            <a:pathLst>
              <a:path w="539072" h="1433146">
                <a:moveTo>
                  <a:pt x="158675" y="0"/>
                </a:moveTo>
                <a:cubicBezTo>
                  <a:pt x="360898" y="148736"/>
                  <a:pt x="563121" y="297473"/>
                  <a:pt x="536744" y="422031"/>
                </a:cubicBezTo>
                <a:cubicBezTo>
                  <a:pt x="510367" y="546589"/>
                  <a:pt x="12137" y="578827"/>
                  <a:pt x="414" y="747346"/>
                </a:cubicBezTo>
                <a:cubicBezTo>
                  <a:pt x="-11309" y="915865"/>
                  <a:pt x="227548" y="1174505"/>
                  <a:pt x="466406" y="1433146"/>
                </a:cubicBezTo>
              </a:path>
            </a:pathLst>
          </a:custGeom>
          <a:noFill/>
          <a:ln w="5715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1189225" y="358716"/>
            <a:ext cx="731583" cy="2211460"/>
          </a:xfrm>
          <a:prstGeom prst="rect">
            <a:avLst/>
          </a:prstGeom>
        </p:spPr>
      </p:pic>
      <p:sp>
        <p:nvSpPr>
          <p:cNvPr id="24" name="TextBox 23"/>
          <p:cNvSpPr txBox="1"/>
          <p:nvPr/>
        </p:nvSpPr>
        <p:spPr>
          <a:xfrm>
            <a:off x="9191247" y="644629"/>
            <a:ext cx="984738" cy="1384995"/>
          </a:xfrm>
          <a:prstGeom prst="rect">
            <a:avLst/>
          </a:prstGeom>
          <a:noFill/>
        </p:spPr>
        <p:txBody>
          <a:bodyPr wrap="square" rtlCol="0">
            <a:spAutoFit/>
          </a:bodyPr>
          <a:lstStyle/>
          <a:p>
            <a:r>
              <a:rPr lang="en-US" sz="1200" i="1" dirty="0"/>
              <a:t>R:x</a:t>
            </a:r>
          </a:p>
          <a:p>
            <a:endParaRPr lang="en-US" sz="1200" i="1" dirty="0"/>
          </a:p>
          <a:p>
            <a:endParaRPr lang="en-US" sz="1200" i="1" dirty="0"/>
          </a:p>
          <a:p>
            <a:r>
              <a:rPr lang="en-US" sz="1200" i="1" dirty="0"/>
              <a:t>R:y</a:t>
            </a:r>
          </a:p>
          <a:p>
            <a:endParaRPr lang="en-US" sz="1200" i="1" dirty="0"/>
          </a:p>
          <a:p>
            <a:endParaRPr lang="en-US" sz="1200" i="1" dirty="0"/>
          </a:p>
          <a:p>
            <a:r>
              <a:rPr lang="en-US" sz="1200" i="1" dirty="0"/>
              <a:t>W:z</a:t>
            </a:r>
          </a:p>
        </p:txBody>
      </p:sp>
      <p:sp>
        <p:nvSpPr>
          <p:cNvPr id="25" name="TextBox 24"/>
          <p:cNvSpPr txBox="1"/>
          <p:nvPr/>
        </p:nvSpPr>
        <p:spPr>
          <a:xfrm>
            <a:off x="8728084" y="165749"/>
            <a:ext cx="984738" cy="1384995"/>
          </a:xfrm>
          <a:prstGeom prst="rect">
            <a:avLst/>
          </a:prstGeom>
          <a:noFill/>
        </p:spPr>
        <p:txBody>
          <a:bodyPr wrap="square" rtlCol="0">
            <a:spAutoFit/>
          </a:bodyPr>
          <a:lstStyle/>
          <a:p>
            <a:r>
              <a:rPr lang="en-US" sz="1200" i="1" dirty="0"/>
              <a:t>R:w</a:t>
            </a:r>
          </a:p>
          <a:p>
            <a:endParaRPr lang="en-US" sz="1200" i="1" dirty="0"/>
          </a:p>
          <a:p>
            <a:endParaRPr lang="en-US" sz="1200" i="1" dirty="0"/>
          </a:p>
          <a:p>
            <a:r>
              <a:rPr lang="en-US" sz="1200" i="1" dirty="0"/>
              <a:t>R:z</a:t>
            </a:r>
          </a:p>
          <a:p>
            <a:endParaRPr lang="en-US" sz="1200" i="1" dirty="0"/>
          </a:p>
          <a:p>
            <a:endParaRPr lang="en-US" sz="1200" i="1" dirty="0"/>
          </a:p>
          <a:p>
            <a:r>
              <a:rPr lang="en-US" sz="1200" i="1" dirty="0"/>
              <a:t>W:x</a:t>
            </a:r>
          </a:p>
        </p:txBody>
      </p:sp>
      <p:sp>
        <p:nvSpPr>
          <p:cNvPr id="29" name="TextBox 28"/>
          <p:cNvSpPr txBox="1"/>
          <p:nvPr/>
        </p:nvSpPr>
        <p:spPr>
          <a:xfrm>
            <a:off x="10567654" y="316268"/>
            <a:ext cx="1280488" cy="1938992"/>
          </a:xfrm>
          <a:prstGeom prst="rect">
            <a:avLst/>
          </a:prstGeom>
          <a:noFill/>
        </p:spPr>
        <p:txBody>
          <a:bodyPr wrap="square" rtlCol="0">
            <a:spAutoFit/>
          </a:bodyPr>
          <a:lstStyle/>
          <a:p>
            <a:r>
              <a:rPr lang="en-US" sz="1200" i="1" dirty="0"/>
              <a:t>z = x + y;</a:t>
            </a:r>
          </a:p>
          <a:p>
            <a:endParaRPr lang="en-US" sz="1200" i="1" dirty="0"/>
          </a:p>
          <a:p>
            <a:endParaRPr lang="en-US" sz="1200" i="1" dirty="0"/>
          </a:p>
          <a:p>
            <a:r>
              <a:rPr lang="en-US" sz="1200" i="1" dirty="0"/>
              <a:t>y += x;</a:t>
            </a:r>
          </a:p>
          <a:p>
            <a:endParaRPr lang="en-US" sz="1200" i="1" dirty="0"/>
          </a:p>
          <a:p>
            <a:endParaRPr lang="en-US" sz="1200" i="1" dirty="0"/>
          </a:p>
          <a:p>
            <a:r>
              <a:rPr lang="en-US" sz="1200" i="1" dirty="0"/>
              <a:t>x = z-y;</a:t>
            </a:r>
            <a:br>
              <a:rPr lang="en-US" sz="1200" i="1" dirty="0"/>
            </a:br>
            <a:br>
              <a:rPr lang="en-US" sz="1200" i="1" dirty="0"/>
            </a:br>
            <a:endParaRPr lang="en-US" sz="1200" i="1" dirty="0"/>
          </a:p>
          <a:p>
            <a:r>
              <a:rPr lang="en-US" sz="1200" i="1" dirty="0"/>
              <a:t>w = 2*</a:t>
            </a:r>
            <a:r>
              <a:rPr lang="en-US" sz="1200" i="1" dirty="0" err="1"/>
              <a:t>w+x</a:t>
            </a:r>
            <a:r>
              <a:rPr lang="en-US" sz="1200" i="1" dirty="0"/>
              <a:t>=1;</a:t>
            </a:r>
          </a:p>
        </p:txBody>
      </p:sp>
    </p:spTree>
    <p:extLst>
      <p:ext uri="{BB962C8B-B14F-4D97-AF65-F5344CB8AC3E}">
        <p14:creationId xmlns:p14="http://schemas.microsoft.com/office/powerpoint/2010/main" val="10851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grpId="0" nodeType="afterEffect">
                                  <p:stCondLst>
                                    <p:cond delay="100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2000"/>
                            </p:stCondLst>
                            <p:childTnLst>
                              <p:par>
                                <p:cTn id="13" presetID="10" presetClass="entr" presetSubtype="0" fill="hold" grpId="0"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4500"/>
                            </p:stCondLst>
                            <p:childTnLst>
                              <p:par>
                                <p:cTn id="17" presetID="10" presetClass="entr" presetSubtype="0" fill="hold" grpId="0" nodeType="after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7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35" dur="500"/>
                                        <p:tgtEl>
                                          <p:spTgt spid="3">
                                            <p:txEl>
                                              <p:pRg st="1" end="1"/>
                                            </p:txEl>
                                          </p:spTgt>
                                        </p:tgtEl>
                                      </p:cBhvr>
                                    </p:animEffect>
                                  </p:childTnLst>
                                </p:cTn>
                              </p:par>
                              <p:par>
                                <p:cTn id="36" presetID="10" presetClass="entr" presetSubtype="0" fill="hold" grpId="0" nodeType="withEffect">
                                  <p:stCondLst>
                                    <p:cond delay="225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9750"/>
                            </p:stCondLst>
                            <p:childTnLst>
                              <p:par>
                                <p:cTn id="40" presetID="10" presetClass="entr" presetSubtype="0" fill="hold" grpId="0" nodeType="afterEffect">
                                  <p:stCondLst>
                                    <p:cond delay="200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par>
                          <p:cTn id="43" fill="hold">
                            <p:stCondLst>
                              <p:cond delay="1225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par>
                          <p:cTn id="47" fill="hold">
                            <p:stCondLst>
                              <p:cond delay="12750"/>
                            </p:stCondLst>
                            <p:childTnLst>
                              <p:par>
                                <p:cTn id="48" presetID="14" presetClass="entr" presetSubtype="10" fill="hold" nodeType="afterEffect">
                                  <p:stCondLst>
                                    <p:cond delay="2000"/>
                                  </p:stCondLst>
                                  <p:childTnLst>
                                    <p:set>
                                      <p:cBhvr>
                                        <p:cTn id="4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50" dur="500"/>
                                        <p:tgtEl>
                                          <p:spTgt spid="3">
                                            <p:txEl>
                                              <p:pRg st="2" end="2"/>
                                            </p:txEl>
                                          </p:spTgt>
                                        </p:tgtEl>
                                      </p:cBhvr>
                                    </p:animEffect>
                                  </p:childTnLst>
                                </p:cTn>
                              </p:par>
                            </p:childTnLst>
                          </p:cTn>
                        </p:par>
                        <p:par>
                          <p:cTn id="51" fill="hold">
                            <p:stCondLst>
                              <p:cond delay="15250"/>
                            </p:stCondLst>
                            <p:childTnLst>
                              <p:par>
                                <p:cTn id="52" presetID="14" presetClass="entr" presetSubtype="10" fill="hold" nodeType="after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randombar(horizontal)">
                                      <p:cBhvr>
                                        <p:cTn id="5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10" grpId="0" animBg="1"/>
      <p:bldP spid="6" grpId="0" animBg="1"/>
      <p:bldP spid="7" grpId="0"/>
      <p:bldP spid="11" grpId="0" animBg="1"/>
      <p:bldP spid="13" grpId="0" animBg="1"/>
      <p:bldP spid="24" grpId="0"/>
      <p:bldP spid="25"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8AE4B-AF05-4AE0-BEBA-00B665BBA9D4}"/>
              </a:ext>
            </a:extLst>
          </p:cNvPr>
          <p:cNvSpPr>
            <a:spLocks noGrp="1"/>
          </p:cNvSpPr>
          <p:nvPr>
            <p:ph type="title"/>
          </p:nvPr>
        </p:nvSpPr>
        <p:spPr/>
        <p:txBody>
          <a:bodyPr/>
          <a:lstStyle/>
          <a:p>
            <a:r>
              <a:rPr lang="en-US" dirty="0"/>
              <a:t>Tier one / Tier Two</a:t>
            </a:r>
          </a:p>
        </p:txBody>
      </p:sp>
      <p:sp>
        <p:nvSpPr>
          <p:cNvPr id="3" name="Content Placeholder 2">
            <a:extLst>
              <a:ext uri="{FF2B5EF4-FFF2-40B4-BE49-F238E27FC236}">
                <a16:creationId xmlns:a16="http://schemas.microsoft.com/office/drawing/2014/main" id="{34D29940-B91F-43E2-8F9C-29B73C4C5125}"/>
              </a:ext>
            </a:extLst>
          </p:cNvPr>
          <p:cNvSpPr>
            <a:spLocks noGrp="1"/>
          </p:cNvSpPr>
          <p:nvPr>
            <p:ph idx="1"/>
          </p:nvPr>
        </p:nvSpPr>
        <p:spPr/>
        <p:txBody>
          <a:bodyPr>
            <a:normAutofit/>
          </a:bodyPr>
          <a:lstStyle/>
          <a:p>
            <a:r>
              <a:rPr lang="en-US" sz="3200" dirty="0"/>
              <a:t>We often talk about the cloud as a “multi-tier” environment.</a:t>
            </a:r>
          </a:p>
          <a:p>
            <a:endParaRPr lang="en-US" sz="3200" dirty="0"/>
          </a:p>
          <a:p>
            <a:r>
              <a:rPr lang="en-US" sz="3200" dirty="0"/>
              <a:t>Tier one: programs that generate the web page you see.</a:t>
            </a:r>
          </a:p>
          <a:p>
            <a:endParaRPr lang="en-US" sz="3200" dirty="0"/>
          </a:p>
          <a:p>
            <a:r>
              <a:rPr lang="en-US" sz="3200" dirty="0"/>
              <a:t>Tier two: services that support tier one.  We will see one later (DHT/KVS storage used to create a massive cache)</a:t>
            </a:r>
          </a:p>
        </p:txBody>
      </p:sp>
      <p:sp>
        <p:nvSpPr>
          <p:cNvPr id="4" name="Footer Placeholder 3">
            <a:extLst>
              <a:ext uri="{FF2B5EF4-FFF2-40B4-BE49-F238E27FC236}">
                <a16:creationId xmlns:a16="http://schemas.microsoft.com/office/drawing/2014/main" id="{9BA9E462-A787-409B-812A-E9DA285C3D5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0BDBEF7-22CE-40DB-94FE-F10638F674B7}"/>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a:extLst>
              <a:ext uri="{FF2B5EF4-FFF2-40B4-BE49-F238E27FC236}">
                <a16:creationId xmlns:a16="http://schemas.microsoft.com/office/drawing/2014/main" id="{0F34F787-A61C-4C1A-9079-7FFE4AD359E9}"/>
              </a:ext>
            </a:extLst>
          </p:cNvPr>
          <p:cNvPicPr>
            <a:picLocks noChangeAspect="1"/>
          </p:cNvPicPr>
          <p:nvPr/>
        </p:nvPicPr>
        <p:blipFill>
          <a:blip r:embed="rId3"/>
          <a:stretch>
            <a:fillRect/>
          </a:stretch>
        </p:blipFill>
        <p:spPr>
          <a:xfrm>
            <a:off x="9129932" y="338719"/>
            <a:ext cx="2681068" cy="1785937"/>
          </a:xfrm>
          <a:prstGeom prst="rect">
            <a:avLst/>
          </a:prstGeom>
        </p:spPr>
      </p:pic>
    </p:spTree>
    <p:extLst>
      <p:ext uri="{BB962C8B-B14F-4D97-AF65-F5344CB8AC3E}">
        <p14:creationId xmlns:p14="http://schemas.microsoft.com/office/powerpoint/2010/main" val="4266884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5EEB-8DFE-424E-B368-C2545A2FEBE3}"/>
              </a:ext>
            </a:extLst>
          </p:cNvPr>
          <p:cNvSpPr>
            <a:spLocks noGrp="1"/>
          </p:cNvSpPr>
          <p:nvPr>
            <p:ph type="title"/>
          </p:nvPr>
        </p:nvSpPr>
        <p:spPr/>
        <p:txBody>
          <a:bodyPr/>
          <a:lstStyle/>
          <a:p>
            <a:r>
              <a:rPr lang="en-US" dirty="0"/>
              <a:t>Membership Management: One need</a:t>
            </a:r>
          </a:p>
        </p:txBody>
      </p:sp>
      <p:sp>
        <p:nvSpPr>
          <p:cNvPr id="3" name="Content Placeholder 2">
            <a:extLst>
              <a:ext uri="{FF2B5EF4-FFF2-40B4-BE49-F238E27FC236}">
                <a16:creationId xmlns:a16="http://schemas.microsoft.com/office/drawing/2014/main" id="{D9F4BF47-6CBA-457F-99AD-E2A053209496}"/>
              </a:ext>
            </a:extLst>
          </p:cNvPr>
          <p:cNvSpPr>
            <a:spLocks noGrp="1"/>
          </p:cNvSpPr>
          <p:nvPr>
            <p:ph idx="1"/>
          </p:nvPr>
        </p:nvSpPr>
        <p:spPr/>
        <p:txBody>
          <a:bodyPr/>
          <a:lstStyle/>
          <a:p>
            <a:r>
              <a:rPr lang="en-US" dirty="0"/>
              <a:t>Automates tasks such as tracking which computers are in the service, what roles have been assigned to them.</a:t>
            </a:r>
          </a:p>
          <a:p>
            <a:endParaRPr lang="en-US" dirty="0"/>
          </a:p>
          <a:p>
            <a:r>
              <a:rPr lang="en-US" dirty="0"/>
              <a:t>May also be integrated with fault monitoring, management of configuration data (and ways to update the configuration).</a:t>
            </a:r>
          </a:p>
          <a:p>
            <a:endParaRPr lang="en-US" dirty="0"/>
          </a:p>
          <a:p>
            <a:r>
              <a:rPr lang="en-US" dirty="0"/>
              <a:t>Often has a notification mechanism to report on changes</a:t>
            </a:r>
          </a:p>
        </p:txBody>
      </p:sp>
      <p:sp>
        <p:nvSpPr>
          <p:cNvPr id="4" name="Footer Placeholder 3">
            <a:extLst>
              <a:ext uri="{FF2B5EF4-FFF2-40B4-BE49-F238E27FC236}">
                <a16:creationId xmlns:a16="http://schemas.microsoft.com/office/drawing/2014/main" id="{9DBEFAE3-8CC0-485A-9642-83785AC8502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6C34242-1948-469D-AD49-83931D6686D9}"/>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7352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B462-4260-4CD9-B76B-19343509FC08}"/>
              </a:ext>
            </a:extLst>
          </p:cNvPr>
          <p:cNvSpPr>
            <a:spLocks noGrp="1"/>
          </p:cNvSpPr>
          <p:nvPr>
            <p:ph type="title"/>
          </p:nvPr>
        </p:nvSpPr>
        <p:spPr/>
        <p:txBody>
          <a:bodyPr/>
          <a:lstStyle/>
          <a:p>
            <a:r>
              <a:rPr lang="en-US" dirty="0"/>
              <a:t>State Machine Replication Model</a:t>
            </a:r>
          </a:p>
        </p:txBody>
      </p:sp>
      <p:sp>
        <p:nvSpPr>
          <p:cNvPr id="3" name="Content Placeholder 2">
            <a:extLst>
              <a:ext uri="{FF2B5EF4-FFF2-40B4-BE49-F238E27FC236}">
                <a16:creationId xmlns:a16="http://schemas.microsoft.com/office/drawing/2014/main" id="{14039FAF-235D-4853-8EB7-0DFAA1ABEB61}"/>
              </a:ext>
            </a:extLst>
          </p:cNvPr>
          <p:cNvSpPr>
            <a:spLocks noGrp="1"/>
          </p:cNvSpPr>
          <p:nvPr>
            <p:ph idx="1"/>
          </p:nvPr>
        </p:nvSpPr>
        <p:spPr/>
        <p:txBody>
          <a:bodyPr>
            <a:normAutofit/>
          </a:bodyPr>
          <a:lstStyle/>
          <a:p>
            <a:r>
              <a:rPr lang="en-US" dirty="0"/>
              <a:t>Take some set of machines that are initially in the identical state.</a:t>
            </a:r>
          </a:p>
          <a:p>
            <a:r>
              <a:rPr lang="en-US" dirty="0"/>
              <a:t>Run a deterministic program on them.</a:t>
            </a:r>
          </a:p>
          <a:p>
            <a:r>
              <a:rPr lang="en-US" dirty="0"/>
              <a:t>If we present the replicas with the identical inputs in the identical order, the replicas remain in the same state.</a:t>
            </a:r>
          </a:p>
          <a:p>
            <a:endParaRPr lang="en-US" dirty="0"/>
          </a:p>
          <a:p>
            <a:r>
              <a:rPr lang="en-US" dirty="0"/>
              <a:t>This is a very general way to describe replicating a log or a file or a database, coordinating reactions when some event happens in a fog computing setting, locking and barrier synchronization, etc.</a:t>
            </a:r>
          </a:p>
        </p:txBody>
      </p:sp>
      <p:sp>
        <p:nvSpPr>
          <p:cNvPr id="4" name="Footer Placeholder 3">
            <a:extLst>
              <a:ext uri="{FF2B5EF4-FFF2-40B4-BE49-F238E27FC236}">
                <a16:creationId xmlns:a16="http://schemas.microsoft.com/office/drawing/2014/main" id="{FD4B309E-2023-4109-8023-E7CA065CEC6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E4FE61F-F3FC-453E-945A-28A991F12E9A}"/>
              </a:ext>
            </a:extLst>
          </p:cNvPr>
          <p:cNvSpPr>
            <a:spLocks noGrp="1"/>
          </p:cNvSpPr>
          <p:nvPr>
            <p:ph type="sldNum" sz="quarter" idx="12"/>
          </p:nvPr>
        </p:nvSpPr>
        <p:spPr/>
        <p:txBody>
          <a:bodyPr/>
          <a:lstStyle/>
          <a:p>
            <a:fld id="{3C974458-8A97-4835-BF79-1FB6D7856C21}" type="slidenum">
              <a:rPr lang="en-US" smtClean="0"/>
              <a:t>21</a:t>
            </a:fld>
            <a:endParaRPr lang="en-US"/>
          </a:p>
        </p:txBody>
      </p:sp>
      <p:pic>
        <p:nvPicPr>
          <p:cNvPr id="6" name="Picture 5">
            <a:extLst>
              <a:ext uri="{FF2B5EF4-FFF2-40B4-BE49-F238E27FC236}">
                <a16:creationId xmlns:a16="http://schemas.microsoft.com/office/drawing/2014/main" id="{16F35AB3-34F9-4C0B-BD4F-8B7F432CD9E1}"/>
              </a:ext>
            </a:extLst>
          </p:cNvPr>
          <p:cNvPicPr>
            <a:picLocks noChangeAspect="1"/>
          </p:cNvPicPr>
          <p:nvPr/>
        </p:nvPicPr>
        <p:blipFill>
          <a:blip r:embed="rId3"/>
          <a:stretch>
            <a:fillRect/>
          </a:stretch>
        </p:blipFill>
        <p:spPr>
          <a:xfrm>
            <a:off x="10020300" y="161925"/>
            <a:ext cx="2025347" cy="1181452"/>
          </a:xfrm>
          <a:prstGeom prst="rect">
            <a:avLst/>
          </a:prstGeom>
        </p:spPr>
      </p:pic>
      <p:sp>
        <p:nvSpPr>
          <p:cNvPr id="7" name="TextBox 6">
            <a:extLst>
              <a:ext uri="{FF2B5EF4-FFF2-40B4-BE49-F238E27FC236}">
                <a16:creationId xmlns:a16="http://schemas.microsoft.com/office/drawing/2014/main" id="{5417AF99-55A6-4A6E-8A38-222EDAA4C986}"/>
              </a:ext>
            </a:extLst>
          </p:cNvPr>
          <p:cNvSpPr txBox="1"/>
          <p:nvPr/>
        </p:nvSpPr>
        <p:spPr>
          <a:xfrm>
            <a:off x="10282696" y="1320055"/>
            <a:ext cx="1645627" cy="369332"/>
          </a:xfrm>
          <a:prstGeom prst="rect">
            <a:avLst/>
          </a:prstGeom>
          <a:noFill/>
        </p:spPr>
        <p:txBody>
          <a:bodyPr wrap="square" rtlCol="0">
            <a:spAutoFit/>
          </a:bodyPr>
          <a:lstStyle/>
          <a:p>
            <a:r>
              <a:rPr lang="en-US" b="1" dirty="0"/>
              <a:t>Leslie </a:t>
            </a:r>
            <a:r>
              <a:rPr lang="en-US" b="1" dirty="0" err="1"/>
              <a:t>Lamport</a:t>
            </a:r>
            <a:endParaRPr lang="en-US" b="1" dirty="0"/>
          </a:p>
        </p:txBody>
      </p:sp>
    </p:spTree>
    <p:extLst>
      <p:ext uri="{BB962C8B-B14F-4D97-AF65-F5344CB8AC3E}">
        <p14:creationId xmlns:p14="http://schemas.microsoft.com/office/powerpoint/2010/main" val="5370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AC0D-E125-4CB9-8CC0-2326F5AF9DB1}"/>
              </a:ext>
            </a:extLst>
          </p:cNvPr>
          <p:cNvSpPr>
            <a:spLocks noGrp="1"/>
          </p:cNvSpPr>
          <p:nvPr>
            <p:ph type="title"/>
          </p:nvPr>
        </p:nvSpPr>
        <p:spPr/>
        <p:txBody>
          <a:bodyPr/>
          <a:lstStyle/>
          <a:p>
            <a:r>
              <a:rPr lang="en-US" dirty="0" err="1"/>
              <a:t>Paxos</a:t>
            </a:r>
            <a:r>
              <a:rPr lang="en-US" dirty="0"/>
              <a:t> Concept</a:t>
            </a:r>
          </a:p>
        </p:txBody>
      </p:sp>
      <p:sp>
        <p:nvSpPr>
          <p:cNvPr id="3" name="Content Placeholder 2">
            <a:extLst>
              <a:ext uri="{FF2B5EF4-FFF2-40B4-BE49-F238E27FC236}">
                <a16:creationId xmlns:a16="http://schemas.microsoft.com/office/drawing/2014/main" id="{8C9577A3-1AC2-454C-9E12-713E1FABF631}"/>
              </a:ext>
            </a:extLst>
          </p:cNvPr>
          <p:cNvSpPr>
            <a:spLocks noGrp="1"/>
          </p:cNvSpPr>
          <p:nvPr>
            <p:ph idx="1"/>
          </p:nvPr>
        </p:nvSpPr>
        <p:spPr/>
        <p:txBody>
          <a:bodyPr/>
          <a:lstStyle/>
          <a:p>
            <a:r>
              <a:rPr lang="en-US" dirty="0"/>
              <a:t>Leslie </a:t>
            </a:r>
            <a:r>
              <a:rPr lang="en-US" dirty="0" err="1"/>
              <a:t>Lamport</a:t>
            </a:r>
            <a:r>
              <a:rPr lang="en-US" dirty="0"/>
              <a:t> proposed the </a:t>
            </a:r>
            <a:r>
              <a:rPr lang="en-US" dirty="0" err="1"/>
              <a:t>Paxos</a:t>
            </a:r>
            <a:r>
              <a:rPr lang="en-US" dirty="0"/>
              <a:t> model as a way to</a:t>
            </a:r>
          </a:p>
          <a:p>
            <a:pPr>
              <a:buFont typeface="Wingdings" panose="05000000000000000000" pitchFamily="2" charset="2"/>
              <a:buChar char="Ø"/>
            </a:pPr>
            <a:r>
              <a:rPr lang="en-US" dirty="0"/>
              <a:t>  Express the state machine replication problem in a more formal way</a:t>
            </a:r>
          </a:p>
          <a:p>
            <a:pPr>
              <a:buFont typeface="Wingdings" panose="05000000000000000000" pitchFamily="2" charset="2"/>
              <a:buChar char="Ø"/>
            </a:pPr>
            <a:r>
              <a:rPr lang="en-US" dirty="0"/>
              <a:t>  Solve it, using the “</a:t>
            </a:r>
            <a:r>
              <a:rPr lang="en-US" dirty="0" err="1"/>
              <a:t>Paxos</a:t>
            </a:r>
            <a:r>
              <a:rPr lang="en-US" dirty="0"/>
              <a:t> protocol”.  Now we call it the “classic” one:</a:t>
            </a:r>
          </a:p>
          <a:p>
            <a:pPr lvl="1">
              <a:buFont typeface="Wingdings" panose="05000000000000000000" pitchFamily="2" charset="2"/>
              <a:buChar char="Ø"/>
            </a:pPr>
            <a:r>
              <a:rPr lang="en-US" dirty="0"/>
              <a:t>    Over the years, many </a:t>
            </a:r>
            <a:r>
              <a:rPr lang="en-US" dirty="0" err="1"/>
              <a:t>Paxos</a:t>
            </a:r>
            <a:r>
              <a:rPr lang="en-US" dirty="0"/>
              <a:t> protocols have been developed</a:t>
            </a:r>
          </a:p>
          <a:p>
            <a:pPr lvl="1">
              <a:buFont typeface="Wingdings" panose="05000000000000000000" pitchFamily="2" charset="2"/>
              <a:buChar char="Ø"/>
            </a:pPr>
            <a:r>
              <a:rPr lang="en-US" dirty="0"/>
              <a:t>    All of them solve the </a:t>
            </a:r>
            <a:r>
              <a:rPr lang="en-US" dirty="0" err="1"/>
              <a:t>Paxos</a:t>
            </a:r>
            <a:r>
              <a:rPr lang="en-US" dirty="0"/>
              <a:t> specification, but the details vary widely</a:t>
            </a:r>
          </a:p>
          <a:p>
            <a:pPr lvl="1">
              <a:buFont typeface="Wingdings" panose="05000000000000000000" pitchFamily="2" charset="2"/>
              <a:buChar char="Ø"/>
            </a:pPr>
            <a:endParaRPr lang="en-US" dirty="0"/>
          </a:p>
          <a:p>
            <a:pPr marL="128016" lvl="1" indent="0">
              <a:buNone/>
            </a:pPr>
            <a:r>
              <a:rPr lang="en-US" dirty="0"/>
              <a:t>One source of confusion with </a:t>
            </a:r>
            <a:r>
              <a:rPr lang="en-US" dirty="0" err="1"/>
              <a:t>Paxos</a:t>
            </a:r>
            <a:r>
              <a:rPr lang="en-US" dirty="0"/>
              <a:t> concerns storage of data</a:t>
            </a:r>
          </a:p>
          <a:p>
            <a:pPr lvl="1">
              <a:buFont typeface="Wingdings" panose="05000000000000000000" pitchFamily="2" charset="2"/>
              <a:buChar char="Ø"/>
            </a:pPr>
            <a:r>
              <a:rPr lang="en-US" dirty="0"/>
              <a:t>  Is </a:t>
            </a:r>
            <a:r>
              <a:rPr lang="en-US" dirty="0" err="1"/>
              <a:t>Paxos</a:t>
            </a:r>
            <a:r>
              <a:rPr lang="en-US" dirty="0"/>
              <a:t> “delivering messages” to an application that has the state/storage role?</a:t>
            </a:r>
          </a:p>
          <a:p>
            <a:pPr lvl="1">
              <a:buFont typeface="Wingdings" panose="05000000000000000000" pitchFamily="2" charset="2"/>
              <a:buChar char="Ø"/>
            </a:pPr>
            <a:r>
              <a:rPr lang="en-US" dirty="0"/>
              <a:t>  Or is </a:t>
            </a:r>
            <a:r>
              <a:rPr lang="en-US" dirty="0" err="1"/>
              <a:t>Paxos</a:t>
            </a:r>
            <a:r>
              <a:rPr lang="en-US" dirty="0"/>
              <a:t> itself a kind of “database of messages”?  </a:t>
            </a:r>
            <a:r>
              <a:rPr lang="en-US" b="1" dirty="0"/>
              <a:t>Leslie likes this model.</a:t>
            </a:r>
          </a:p>
        </p:txBody>
      </p:sp>
      <p:sp>
        <p:nvSpPr>
          <p:cNvPr id="4" name="Footer Placeholder 3">
            <a:extLst>
              <a:ext uri="{FF2B5EF4-FFF2-40B4-BE49-F238E27FC236}">
                <a16:creationId xmlns:a16="http://schemas.microsoft.com/office/drawing/2014/main" id="{9554B404-A615-4E87-8116-5E0FA3298C7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42C87A1-A2A5-4894-94E7-10BC4C9985F9}"/>
              </a:ext>
            </a:extLst>
          </p:cNvPr>
          <p:cNvSpPr>
            <a:spLocks noGrp="1"/>
          </p:cNvSpPr>
          <p:nvPr>
            <p:ph type="sldNum" sz="quarter" idx="12"/>
          </p:nvPr>
        </p:nvSpPr>
        <p:spPr/>
        <p:txBody>
          <a:bodyPr/>
          <a:lstStyle/>
          <a:p>
            <a:fld id="{3C974458-8A97-4835-BF79-1FB6D7856C21}" type="slidenum">
              <a:rPr lang="en-US" smtClean="0"/>
              <a:t>22</a:t>
            </a:fld>
            <a:endParaRPr lang="en-US"/>
          </a:p>
        </p:txBody>
      </p:sp>
      <p:pic>
        <p:nvPicPr>
          <p:cNvPr id="6" name="Picture 5">
            <a:extLst>
              <a:ext uri="{FF2B5EF4-FFF2-40B4-BE49-F238E27FC236}">
                <a16:creationId xmlns:a16="http://schemas.microsoft.com/office/drawing/2014/main" id="{C558A486-A07B-4A1E-BC7C-373A36FBD799}"/>
              </a:ext>
            </a:extLst>
          </p:cNvPr>
          <p:cNvPicPr>
            <a:picLocks noChangeAspect="1"/>
          </p:cNvPicPr>
          <p:nvPr/>
        </p:nvPicPr>
        <p:blipFill>
          <a:blip r:embed="rId3"/>
          <a:stretch>
            <a:fillRect/>
          </a:stretch>
        </p:blipFill>
        <p:spPr>
          <a:xfrm>
            <a:off x="9659251" y="164166"/>
            <a:ext cx="2356163" cy="1743561"/>
          </a:xfrm>
          <a:prstGeom prst="rect">
            <a:avLst/>
          </a:prstGeom>
        </p:spPr>
      </p:pic>
      <p:sp>
        <p:nvSpPr>
          <p:cNvPr id="7" name="TextBox 6">
            <a:extLst>
              <a:ext uri="{FF2B5EF4-FFF2-40B4-BE49-F238E27FC236}">
                <a16:creationId xmlns:a16="http://schemas.microsoft.com/office/drawing/2014/main" id="{D1DB5FAB-D466-4731-8EF6-77CCE6940863}"/>
              </a:ext>
            </a:extLst>
          </p:cNvPr>
          <p:cNvSpPr txBox="1"/>
          <p:nvPr/>
        </p:nvSpPr>
        <p:spPr>
          <a:xfrm>
            <a:off x="9784380" y="1884405"/>
            <a:ext cx="2231034" cy="369332"/>
          </a:xfrm>
          <a:prstGeom prst="rect">
            <a:avLst/>
          </a:prstGeom>
          <a:noFill/>
        </p:spPr>
        <p:txBody>
          <a:bodyPr wrap="square" rtlCol="0">
            <a:spAutoFit/>
          </a:bodyPr>
          <a:lstStyle/>
          <a:p>
            <a:r>
              <a:rPr lang="en-US" b="1" dirty="0" err="1"/>
              <a:t>Paxos</a:t>
            </a:r>
            <a:r>
              <a:rPr lang="en-US" b="1" dirty="0"/>
              <a:t> (Greek Island)</a:t>
            </a:r>
          </a:p>
        </p:txBody>
      </p:sp>
    </p:spTree>
    <p:extLst>
      <p:ext uri="{BB962C8B-B14F-4D97-AF65-F5344CB8AC3E}">
        <p14:creationId xmlns:p14="http://schemas.microsoft.com/office/powerpoint/2010/main" val="3061843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Derecho</a:t>
            </a:r>
            <a:r>
              <a:rPr lang="en-GB" dirty="0"/>
              <a:t> = RDMA Multicast + Control</a:t>
            </a:r>
          </a:p>
        </p:txBody>
      </p:sp>
      <p:sp>
        <p:nvSpPr>
          <p:cNvPr id="3" name="Content Placeholder 2"/>
          <p:cNvSpPr>
            <a:spLocks noGrp="1"/>
          </p:cNvSpPr>
          <p:nvPr>
            <p:ph idx="1"/>
          </p:nvPr>
        </p:nvSpPr>
        <p:spPr/>
        <p:txBody>
          <a:bodyPr/>
          <a:lstStyle/>
          <a:p>
            <a:r>
              <a:rPr lang="en-GB" dirty="0"/>
              <a:t>Core idea:</a:t>
            </a:r>
          </a:p>
          <a:p>
            <a:pPr marL="514350" indent="-514350">
              <a:buFont typeface="+mj-lt"/>
              <a:buAutoNum type="arabicPeriod"/>
            </a:pPr>
            <a:r>
              <a:rPr lang="en-GB" dirty="0"/>
              <a:t>Create a </a:t>
            </a:r>
            <a:r>
              <a:rPr lang="en-GB" b="1" dirty="0"/>
              <a:t>multicast</a:t>
            </a:r>
            <a:r>
              <a:rPr lang="en-GB" dirty="0"/>
              <a:t> using RDMA unicast to move the bytes.</a:t>
            </a:r>
          </a:p>
          <a:p>
            <a:pPr marL="514350" indent="-514350">
              <a:buFont typeface="+mj-lt"/>
              <a:buAutoNum type="arabicPeriod"/>
            </a:pPr>
            <a:r>
              <a:rPr lang="en-GB" dirty="0"/>
              <a:t>Run the data stream asynchronously, out of band from the control layer.  But superimpose a control plane that watches the data and notifies the application when it is safe to deliver messages.</a:t>
            </a:r>
          </a:p>
          <a:p>
            <a:pPr marL="514350" indent="-514350">
              <a:buFont typeface="+mj-lt"/>
              <a:buAutoNum type="arabicPeriod"/>
            </a:pPr>
            <a:r>
              <a:rPr lang="en-GB" dirty="0"/>
              <a:t>The notifications will be in identical order at all replicas.</a:t>
            </a:r>
          </a:p>
        </p:txBody>
      </p:sp>
      <p:sp>
        <p:nvSpPr>
          <p:cNvPr id="4" name="Slide Number Placeholder 3"/>
          <p:cNvSpPr>
            <a:spLocks noGrp="1"/>
          </p:cNvSpPr>
          <p:nvPr>
            <p:ph type="sldNum" sz="quarter" idx="12"/>
          </p:nvPr>
        </p:nvSpPr>
        <p:spPr/>
        <p:txBody>
          <a:bodyPr/>
          <a:lstStyle/>
          <a:p>
            <a:fld id="{26165642-2DC6-4995-8FB3-76453B93C11F}" type="slidenum">
              <a:rPr lang="en-US" smtClean="0"/>
              <a:pPr/>
              <a:t>23</a:t>
            </a:fld>
            <a:endParaRPr lang="en-US"/>
          </a:p>
        </p:txBody>
      </p:sp>
    </p:spTree>
    <p:extLst>
      <p:ext uri="{BB962C8B-B14F-4D97-AF65-F5344CB8AC3E}">
        <p14:creationId xmlns:p14="http://schemas.microsoft.com/office/powerpoint/2010/main" val="1680084711"/>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ACA3-7299-469F-9BE4-004613DF91A4}"/>
              </a:ext>
            </a:extLst>
          </p:cNvPr>
          <p:cNvSpPr>
            <a:spLocks noGrp="1"/>
          </p:cNvSpPr>
          <p:nvPr>
            <p:ph type="title"/>
          </p:nvPr>
        </p:nvSpPr>
        <p:spPr/>
        <p:txBody>
          <a:bodyPr>
            <a:normAutofit/>
          </a:bodyPr>
          <a:lstStyle/>
          <a:p>
            <a:r>
              <a:rPr lang="en-US" dirty="0"/>
              <a:t>Challenge: Layering </a:t>
            </a:r>
            <a:r>
              <a:rPr lang="en-US" dirty="0" err="1"/>
              <a:t>Paxos</a:t>
            </a:r>
            <a:r>
              <a:rPr lang="en-US" dirty="0"/>
              <a:t> over RDMA</a:t>
            </a:r>
          </a:p>
        </p:txBody>
      </p:sp>
      <p:sp>
        <p:nvSpPr>
          <p:cNvPr id="3" name="Content Placeholder 2">
            <a:extLst>
              <a:ext uri="{FF2B5EF4-FFF2-40B4-BE49-F238E27FC236}">
                <a16:creationId xmlns:a16="http://schemas.microsoft.com/office/drawing/2014/main" id="{BD7728B8-963C-4BA3-95F5-DC9A132962C9}"/>
              </a:ext>
            </a:extLst>
          </p:cNvPr>
          <p:cNvSpPr>
            <a:spLocks noGrp="1"/>
          </p:cNvSpPr>
          <p:nvPr>
            <p:ph idx="1"/>
          </p:nvPr>
        </p:nvSpPr>
        <p:spPr/>
        <p:txBody>
          <a:bodyPr>
            <a:normAutofit/>
          </a:bodyPr>
          <a:lstStyle/>
          <a:p>
            <a:r>
              <a:rPr lang="en-US" dirty="0"/>
              <a:t>We use a novel “monotonic logic” programming approach</a:t>
            </a:r>
          </a:p>
          <a:p>
            <a:pPr>
              <a:buFont typeface="Wingdings" panose="05000000000000000000" pitchFamily="2" charset="2"/>
              <a:buChar char="Ø"/>
            </a:pPr>
            <a:r>
              <a:rPr lang="en-US" dirty="0"/>
              <a:t>  Coded using predicates that, once true, remain true</a:t>
            </a:r>
          </a:p>
          <a:p>
            <a:pPr>
              <a:buFont typeface="Wingdings" panose="05000000000000000000" pitchFamily="2" charset="2"/>
              <a:buChar char="Ø"/>
            </a:pPr>
            <a:r>
              <a:rPr lang="en-US" dirty="0"/>
              <a:t>  Enables a highly asynchronous style of coding</a:t>
            </a:r>
          </a:p>
          <a:p>
            <a:endParaRPr lang="en-US" dirty="0"/>
          </a:p>
          <a:p>
            <a:r>
              <a:rPr lang="en-US" dirty="0"/>
              <a:t>Implemented in an RDMA-based “shared state table”: the SST</a:t>
            </a:r>
          </a:p>
          <a:p>
            <a:endParaRPr lang="en-US" dirty="0"/>
          </a:p>
          <a:p>
            <a:r>
              <a:rPr lang="en-US" dirty="0"/>
              <a:t>Details beyond our scope in today’s talk</a:t>
            </a:r>
          </a:p>
        </p:txBody>
      </p:sp>
      <p:sp>
        <p:nvSpPr>
          <p:cNvPr id="4" name="Slide Number Placeholder 3">
            <a:extLst>
              <a:ext uri="{FF2B5EF4-FFF2-40B4-BE49-F238E27FC236}">
                <a16:creationId xmlns:a16="http://schemas.microsoft.com/office/drawing/2014/main" id="{64C76E29-D371-4FB5-80C0-88165C82E59D}"/>
              </a:ext>
            </a:extLst>
          </p:cNvPr>
          <p:cNvSpPr>
            <a:spLocks noGrp="1"/>
          </p:cNvSpPr>
          <p:nvPr>
            <p:ph type="sldNum" sz="quarter" idx="12"/>
          </p:nvPr>
        </p:nvSpPr>
        <p:spPr/>
        <p:txBody>
          <a:bodyPr/>
          <a:lstStyle/>
          <a:p>
            <a:fld id="{26165642-2DC6-4995-8FB3-76453B93C11F}" type="slidenum">
              <a:rPr lang="en-US" smtClean="0"/>
              <a:pPr/>
              <a:t>24</a:t>
            </a:fld>
            <a:endParaRPr lang="en-US"/>
          </a:p>
        </p:txBody>
      </p:sp>
    </p:spTree>
    <p:extLst>
      <p:ext uri="{BB962C8B-B14F-4D97-AF65-F5344CB8AC3E}">
        <p14:creationId xmlns:p14="http://schemas.microsoft.com/office/powerpoint/2010/main" val="281013577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174854" y="2428311"/>
            <a:ext cx="6636146" cy="3698914"/>
          </a:xfrm>
          <a:prstGeom prst="rect">
            <a:avLst/>
          </a:prstGeom>
        </p:spPr>
      </p:pic>
      <p:sp>
        <p:nvSpPr>
          <p:cNvPr id="2" name="Title 1"/>
          <p:cNvSpPr>
            <a:spLocks noGrp="1"/>
          </p:cNvSpPr>
          <p:nvPr>
            <p:ph type="title"/>
          </p:nvPr>
        </p:nvSpPr>
        <p:spPr>
          <a:xfrm>
            <a:off x="1024128" y="585216"/>
            <a:ext cx="10555254" cy="1499616"/>
          </a:xfrm>
        </p:spPr>
        <p:txBody>
          <a:bodyPr>
            <a:normAutofit/>
          </a:bodyPr>
          <a:lstStyle/>
          <a:p>
            <a:r>
              <a:rPr lang="en-US" sz="4800" b="1" dirty="0">
                <a:solidFill>
                  <a:srgbClr val="C00000"/>
                </a:solidFill>
              </a:rPr>
              <a:t>Derecho:</a:t>
            </a:r>
            <a:br>
              <a:rPr lang="en-US" sz="4800" b="1" dirty="0">
                <a:solidFill>
                  <a:srgbClr val="C00000"/>
                </a:solidFill>
              </a:rPr>
            </a:br>
            <a:r>
              <a:rPr lang="en-US" sz="4800" b="1" dirty="0">
                <a:solidFill>
                  <a:srgbClr val="C00000"/>
                </a:solidFill>
              </a:rPr>
              <a:t>small messages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25</a:t>
            </a:fld>
            <a:endParaRPr lang="en-US" dirty="0"/>
          </a:p>
        </p:txBody>
      </p:sp>
      <p:pic>
        <p:nvPicPr>
          <p:cNvPr id="4" name="Picture 3">
            <a:extLst>
              <a:ext uri="{FF2B5EF4-FFF2-40B4-BE49-F238E27FC236}">
                <a16:creationId xmlns:a16="http://schemas.microsoft.com/office/drawing/2014/main" id="{3867A171-80C8-4805-BE92-F359CF2C8DAB}"/>
              </a:ext>
            </a:extLst>
          </p:cNvPr>
          <p:cNvPicPr>
            <a:picLocks noChangeAspect="1"/>
          </p:cNvPicPr>
          <p:nvPr/>
        </p:nvPicPr>
        <p:blipFill>
          <a:blip r:embed="rId4"/>
          <a:stretch>
            <a:fillRect/>
          </a:stretch>
        </p:blipFill>
        <p:spPr>
          <a:xfrm>
            <a:off x="601961" y="3703087"/>
            <a:ext cx="4025123" cy="1535522"/>
          </a:xfrm>
          <a:prstGeom prst="rect">
            <a:avLst/>
          </a:prstGeom>
        </p:spPr>
      </p:pic>
      <p:sp>
        <p:nvSpPr>
          <p:cNvPr id="27" name="TextBox 26">
            <a:extLst>
              <a:ext uri="{FF2B5EF4-FFF2-40B4-BE49-F238E27FC236}">
                <a16:creationId xmlns:a16="http://schemas.microsoft.com/office/drawing/2014/main" id="{A6EEEA1D-4385-4D7E-BF56-23DAC6CBF10F}"/>
              </a:ext>
            </a:extLst>
          </p:cNvPr>
          <p:cNvSpPr txBox="1"/>
          <p:nvPr/>
        </p:nvSpPr>
        <p:spPr>
          <a:xfrm>
            <a:off x="6525830" y="989302"/>
            <a:ext cx="5473521" cy="369332"/>
          </a:xfrm>
          <a:prstGeom prst="rect">
            <a:avLst/>
          </a:prstGeom>
          <a:solidFill>
            <a:schemeClr val="bg1"/>
          </a:solidFill>
        </p:spPr>
        <p:txBody>
          <a:bodyPr wrap="square" rtlCol="0">
            <a:spAutoFit/>
          </a:bodyPr>
          <a:lstStyle/>
          <a:p>
            <a:r>
              <a:rPr lang="en-US" i="1" dirty="0"/>
              <a:t>    </a:t>
            </a:r>
            <a:r>
              <a:rPr lang="en-US" i="1" dirty="0" err="1"/>
              <a:t>Mellanox</a:t>
            </a:r>
            <a:r>
              <a:rPr lang="en-US" i="1" dirty="0"/>
              <a:t> 100Gbps RDMA on ROCE (fast Ethernet)</a:t>
            </a:r>
          </a:p>
        </p:txBody>
      </p:sp>
      <p:sp>
        <p:nvSpPr>
          <p:cNvPr id="28" name="TextBox 27">
            <a:extLst>
              <a:ext uri="{FF2B5EF4-FFF2-40B4-BE49-F238E27FC236}">
                <a16:creationId xmlns:a16="http://schemas.microsoft.com/office/drawing/2014/main" id="{7E568786-FD4D-41EF-AB0B-D80B7987F0AE}"/>
              </a:ext>
            </a:extLst>
          </p:cNvPr>
          <p:cNvSpPr txBox="1"/>
          <p:nvPr/>
        </p:nvSpPr>
        <p:spPr>
          <a:xfrm>
            <a:off x="6525829" y="1374931"/>
            <a:ext cx="5052278" cy="369332"/>
          </a:xfrm>
          <a:prstGeom prst="rect">
            <a:avLst/>
          </a:prstGeom>
          <a:noFill/>
        </p:spPr>
        <p:txBody>
          <a:bodyPr wrap="square" rtlCol="0">
            <a:spAutoFit/>
          </a:bodyPr>
          <a:lstStyle/>
          <a:p>
            <a:r>
              <a:rPr lang="en-US" dirty="0"/>
              <a:t>    100Gb/s = 12.5GB/s</a:t>
            </a:r>
          </a:p>
        </p:txBody>
      </p:sp>
    </p:spTree>
    <p:extLst>
      <p:ext uri="{BB962C8B-B14F-4D97-AF65-F5344CB8AC3E}">
        <p14:creationId xmlns:p14="http://schemas.microsoft.com/office/powerpoint/2010/main" val="3730422665"/>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198" y="2488918"/>
            <a:ext cx="6249153" cy="343281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99" y="2529959"/>
            <a:ext cx="6212141" cy="3412485"/>
          </a:xfrm>
          <a:prstGeom prst="rect">
            <a:avLst/>
          </a:prstGeom>
        </p:spPr>
      </p:pic>
      <p:sp>
        <p:nvSpPr>
          <p:cNvPr id="9" name="TextBox 8"/>
          <p:cNvSpPr txBox="1"/>
          <p:nvPr/>
        </p:nvSpPr>
        <p:spPr>
          <a:xfrm>
            <a:off x="6525830" y="989302"/>
            <a:ext cx="5473521" cy="369332"/>
          </a:xfrm>
          <a:prstGeom prst="rect">
            <a:avLst/>
          </a:prstGeom>
          <a:solidFill>
            <a:schemeClr val="bg1"/>
          </a:solidFill>
        </p:spPr>
        <p:txBody>
          <a:bodyPr wrap="square" rtlCol="0">
            <a:spAutoFit/>
          </a:bodyPr>
          <a:lstStyle/>
          <a:p>
            <a:r>
              <a:rPr lang="en-US" i="1" dirty="0"/>
              <a:t>    </a:t>
            </a:r>
            <a:r>
              <a:rPr lang="en-US" i="1" dirty="0" err="1"/>
              <a:t>Mellanox</a:t>
            </a:r>
            <a:r>
              <a:rPr lang="en-US" i="1" dirty="0"/>
              <a:t> 100Gbps RDMA on ROCE (fast Ethernet)</a:t>
            </a:r>
          </a:p>
        </p:txBody>
      </p:sp>
      <p:sp>
        <p:nvSpPr>
          <p:cNvPr id="2" name="Title 1"/>
          <p:cNvSpPr>
            <a:spLocks noGrp="1"/>
          </p:cNvSpPr>
          <p:nvPr>
            <p:ph type="title"/>
          </p:nvPr>
        </p:nvSpPr>
        <p:spPr/>
        <p:txBody>
          <a:bodyPr>
            <a:normAutofit fontScale="90000"/>
          </a:bodyPr>
          <a:lstStyle/>
          <a:p>
            <a:r>
              <a:rPr lang="en-US" sz="5400" b="1" dirty="0">
                <a:solidFill>
                  <a:srgbClr val="C00000"/>
                </a:solidFill>
              </a:rPr>
              <a:t>Derecho:</a:t>
            </a:r>
            <a:br>
              <a:rPr lang="en-US" sz="5400" b="1" dirty="0">
                <a:solidFill>
                  <a:srgbClr val="C00000"/>
                </a:solidFill>
              </a:rPr>
            </a:br>
            <a:r>
              <a:rPr lang="en-US" sz="5400" b="1" dirty="0">
                <a:solidFill>
                  <a:srgbClr val="C00000"/>
                </a:solidFill>
              </a:rPr>
              <a:t>Large messages</a:t>
            </a:r>
            <a:endParaRPr lang="en-US" b="1" dirty="0">
              <a:solidFill>
                <a:srgbClr val="C00000"/>
              </a:solidFill>
            </a:endParaRPr>
          </a:p>
        </p:txBody>
      </p:sp>
      <p:sp>
        <p:nvSpPr>
          <p:cNvPr id="8" name="TextBox 7"/>
          <p:cNvSpPr txBox="1"/>
          <p:nvPr/>
        </p:nvSpPr>
        <p:spPr>
          <a:xfrm>
            <a:off x="6525829" y="1374931"/>
            <a:ext cx="5052278" cy="369332"/>
          </a:xfrm>
          <a:prstGeom prst="rect">
            <a:avLst/>
          </a:prstGeom>
          <a:noFill/>
        </p:spPr>
        <p:txBody>
          <a:bodyPr wrap="square" rtlCol="0">
            <a:spAutoFit/>
          </a:bodyPr>
          <a:lstStyle/>
          <a:p>
            <a:r>
              <a:rPr lang="en-US" dirty="0"/>
              <a:t>    100Gb/s = 12.5GB/s</a:t>
            </a:r>
          </a:p>
        </p:txBody>
      </p:sp>
      <p:cxnSp>
        <p:nvCxnSpPr>
          <p:cNvPr id="17" name="Straight Connector 16"/>
          <p:cNvCxnSpPr/>
          <p:nvPr/>
        </p:nvCxnSpPr>
        <p:spPr>
          <a:xfrm>
            <a:off x="528407" y="4782198"/>
            <a:ext cx="11268075" cy="1905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233589" y="1950148"/>
            <a:ext cx="10765762" cy="400110"/>
          </a:xfrm>
          <a:prstGeom prst="rect">
            <a:avLst/>
          </a:prstGeom>
          <a:noFill/>
        </p:spPr>
        <p:txBody>
          <a:bodyPr wrap="square" rtlCol="0">
            <a:spAutoFit/>
          </a:bodyPr>
          <a:lstStyle/>
          <a:p>
            <a:r>
              <a:rPr lang="en-US" sz="2000" dirty="0"/>
              <a:t>Raw RDMC multicast via Derecho API                     Derecho Atomic Multicast (Vertical </a:t>
            </a:r>
            <a:r>
              <a:rPr lang="en-US" sz="2000" dirty="0" err="1"/>
              <a:t>Paxos</a:t>
            </a:r>
            <a:r>
              <a:rPr lang="en-US" sz="2000" dirty="0"/>
              <a:t>)</a:t>
            </a:r>
          </a:p>
        </p:txBody>
      </p:sp>
    </p:spTree>
    <p:extLst>
      <p:ext uri="{BB962C8B-B14F-4D97-AF65-F5344CB8AC3E}">
        <p14:creationId xmlns:p14="http://schemas.microsoft.com/office/powerpoint/2010/main" val="200464861"/>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Derecho: Scaling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988" y="2950265"/>
            <a:ext cx="5888012" cy="311718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420" y="2874547"/>
            <a:ext cx="5848621" cy="3192901"/>
          </a:xfrm>
          <a:prstGeom prst="rect">
            <a:avLst/>
          </a:prstGeom>
        </p:spPr>
      </p:pic>
      <p:pic>
        <p:nvPicPr>
          <p:cNvPr id="10" name="Picture 9">
            <a:extLst>
              <a:ext uri="{FF2B5EF4-FFF2-40B4-BE49-F238E27FC236}">
                <a16:creationId xmlns:a16="http://schemas.microsoft.com/office/drawing/2014/main" id="{F12540BB-6629-4758-AF34-372AB4C37442}"/>
              </a:ext>
            </a:extLst>
          </p:cNvPr>
          <p:cNvPicPr>
            <a:picLocks noChangeAspect="1"/>
          </p:cNvPicPr>
          <p:nvPr/>
        </p:nvPicPr>
        <p:blipFill>
          <a:blip r:embed="rId5"/>
          <a:stretch>
            <a:fillRect/>
          </a:stretch>
        </p:blipFill>
        <p:spPr>
          <a:xfrm>
            <a:off x="1024128" y="1885384"/>
            <a:ext cx="2592931" cy="989163"/>
          </a:xfrm>
          <a:prstGeom prst="rect">
            <a:avLst/>
          </a:prstGeom>
        </p:spPr>
      </p:pic>
      <p:pic>
        <p:nvPicPr>
          <p:cNvPr id="61" name="Picture 60">
            <a:extLst>
              <a:ext uri="{FF2B5EF4-FFF2-40B4-BE49-F238E27FC236}">
                <a16:creationId xmlns:a16="http://schemas.microsoft.com/office/drawing/2014/main" id="{651BE80E-D5DD-42AE-A925-DA3652F53629}"/>
              </a:ext>
            </a:extLst>
          </p:cNvPr>
          <p:cNvPicPr>
            <a:picLocks noChangeAspect="1"/>
          </p:cNvPicPr>
          <p:nvPr/>
        </p:nvPicPr>
        <p:blipFill>
          <a:blip r:embed="rId6"/>
          <a:stretch>
            <a:fillRect/>
          </a:stretch>
        </p:blipFill>
        <p:spPr>
          <a:xfrm>
            <a:off x="6231634" y="1861989"/>
            <a:ext cx="5736833" cy="932769"/>
          </a:xfrm>
          <a:prstGeom prst="rect">
            <a:avLst/>
          </a:prstGeom>
        </p:spPr>
      </p:pic>
      <p:sp>
        <p:nvSpPr>
          <p:cNvPr id="62" name="Title 1">
            <a:extLst>
              <a:ext uri="{FF2B5EF4-FFF2-40B4-BE49-F238E27FC236}">
                <a16:creationId xmlns:a16="http://schemas.microsoft.com/office/drawing/2014/main" id="{D1B15D50-0727-435F-BDF5-08D6443B7F13}"/>
              </a:ext>
            </a:extLst>
          </p:cNvPr>
          <p:cNvSpPr txBox="1">
            <a:spLocks/>
          </p:cNvSpPr>
          <p:nvPr/>
        </p:nvSpPr>
        <p:spPr>
          <a:xfrm>
            <a:off x="899657" y="6067448"/>
            <a:ext cx="11352830" cy="66833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US" sz="3200" b="1" dirty="0">
                <a:solidFill>
                  <a:srgbClr val="C00000"/>
                </a:solidFill>
              </a:rPr>
              <a:t>Large Group of Size N (2…128)       Broken into Shards of size 2 or 3</a:t>
            </a:r>
          </a:p>
        </p:txBody>
      </p:sp>
    </p:spTree>
    <p:extLst>
      <p:ext uri="{BB962C8B-B14F-4D97-AF65-F5344CB8AC3E}">
        <p14:creationId xmlns:p14="http://schemas.microsoft.com/office/powerpoint/2010/main" val="3605277318"/>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Version-Vectors with Persisted Data</a:t>
            </a:r>
          </a:p>
        </p:txBody>
      </p:sp>
      <p:sp>
        <p:nvSpPr>
          <p:cNvPr id="5" name="Content Placeholder 4"/>
          <p:cNvSpPr>
            <a:spLocks noGrp="1"/>
          </p:cNvSpPr>
          <p:nvPr>
            <p:ph idx="1"/>
          </p:nvPr>
        </p:nvSpPr>
        <p:spPr>
          <a:xfrm>
            <a:off x="1024127" y="2286000"/>
            <a:ext cx="11031023" cy="4023360"/>
          </a:xfrm>
        </p:spPr>
        <p:txBody>
          <a:bodyPr>
            <a:normAutofit/>
          </a:bodyPr>
          <a:lstStyle/>
          <a:p>
            <a:r>
              <a:rPr lang="en-US" dirty="0"/>
              <a:t>The figures we saw on slides 35-38 used Derecho for atomic multicast</a:t>
            </a:r>
          </a:p>
          <a:p>
            <a:endParaRPr lang="en-US" dirty="0"/>
          </a:p>
          <a:p>
            <a:r>
              <a:rPr lang="en-US" dirty="0"/>
              <a:t>The next graphs show the performance when saving data into a Derecho version vector for longer storage.</a:t>
            </a:r>
          </a:p>
          <a:p>
            <a:endParaRPr lang="en-US" dirty="0"/>
          </a:p>
          <a:p>
            <a:r>
              <a:rPr lang="en-US" dirty="0"/>
              <a:t>Two cases: a memory-mapped vector, or one also written to SSD disk.</a:t>
            </a:r>
          </a:p>
        </p:txBody>
      </p:sp>
      <p:sp>
        <p:nvSpPr>
          <p:cNvPr id="3" name="Slide Number Placeholder 2"/>
          <p:cNvSpPr>
            <a:spLocks noGrp="1"/>
          </p:cNvSpPr>
          <p:nvPr>
            <p:ph type="sldNum" sz="quarter" idx="12"/>
          </p:nvPr>
        </p:nvSpPr>
        <p:spPr/>
        <p:txBody>
          <a:bodyPr/>
          <a:lstStyle/>
          <a:p>
            <a:fld id="{26165642-2DC6-4995-8FB3-76453B93C11F}" type="slidenum">
              <a:rPr lang="en-US" smtClean="0"/>
              <a:pPr/>
              <a:t>28</a:t>
            </a:fld>
            <a:endParaRPr lang="en-US"/>
          </a:p>
        </p:txBody>
      </p:sp>
    </p:spTree>
    <p:extLst>
      <p:ext uri="{BB962C8B-B14F-4D97-AF65-F5344CB8AC3E}">
        <p14:creationId xmlns:p14="http://schemas.microsoft.com/office/powerpoint/2010/main" val="3550368323"/>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F50A6-54CF-4DC7-A062-FFABC24A7E52}"/>
              </a:ext>
            </a:extLst>
          </p:cNvPr>
          <p:cNvSpPr>
            <a:spLocks noGrp="1"/>
          </p:cNvSpPr>
          <p:nvPr>
            <p:ph type="title"/>
          </p:nvPr>
        </p:nvSpPr>
        <p:spPr/>
        <p:txBody>
          <a:bodyPr/>
          <a:lstStyle/>
          <a:p>
            <a:r>
              <a:rPr lang="en-US" dirty="0"/>
              <a:t>SST Programming</a:t>
            </a:r>
          </a:p>
        </p:txBody>
      </p:sp>
      <p:sp>
        <p:nvSpPr>
          <p:cNvPr id="3" name="Content Placeholder 2">
            <a:extLst>
              <a:ext uri="{FF2B5EF4-FFF2-40B4-BE49-F238E27FC236}">
                <a16:creationId xmlns:a16="http://schemas.microsoft.com/office/drawing/2014/main" id="{A8733C1E-D7F6-4A37-B23E-9D1D8545C033}"/>
              </a:ext>
            </a:extLst>
          </p:cNvPr>
          <p:cNvSpPr>
            <a:spLocks noGrp="1"/>
          </p:cNvSpPr>
          <p:nvPr>
            <p:ph idx="1"/>
          </p:nvPr>
        </p:nvSpPr>
        <p:spPr/>
        <p:txBody>
          <a:bodyPr>
            <a:normAutofit/>
          </a:bodyPr>
          <a:lstStyle/>
          <a:p>
            <a:r>
              <a:rPr lang="en-US" dirty="0"/>
              <a:t>Because the SST is lock-free, values can change “under your feet”.</a:t>
            </a:r>
          </a:p>
          <a:p>
            <a:endParaRPr lang="en-US" dirty="0"/>
          </a:p>
          <a:p>
            <a:r>
              <a:rPr lang="en-US" dirty="0"/>
              <a:t>But this is also good, in the sense that threads don’t disrupt one-another.</a:t>
            </a:r>
          </a:p>
          <a:p>
            <a:endParaRPr lang="en-US" b="1" dirty="0"/>
          </a:p>
          <a:p>
            <a:r>
              <a:rPr lang="en-US" b="1" dirty="0"/>
              <a:t>It motivates us to program the SST in an unusual way</a:t>
            </a:r>
          </a:p>
        </p:txBody>
      </p:sp>
      <p:sp>
        <p:nvSpPr>
          <p:cNvPr id="4" name="Footer Placeholder 3">
            <a:extLst>
              <a:ext uri="{FF2B5EF4-FFF2-40B4-BE49-F238E27FC236}">
                <a16:creationId xmlns:a16="http://schemas.microsoft.com/office/drawing/2014/main" id="{D63BD3EC-FE6B-4B9C-962E-FDB827EBFD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6E0F05E-F03B-4804-93BF-596E03398708}"/>
              </a:ext>
            </a:extLst>
          </p:cNvPr>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4118277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897B7-E1A7-4EA5-9292-001C84B05EEF}"/>
              </a:ext>
            </a:extLst>
          </p:cNvPr>
          <p:cNvSpPr>
            <a:spLocks noGrp="1"/>
          </p:cNvSpPr>
          <p:nvPr>
            <p:ph type="title"/>
          </p:nvPr>
        </p:nvSpPr>
        <p:spPr/>
        <p:txBody>
          <a:bodyPr/>
          <a:lstStyle/>
          <a:p>
            <a:r>
              <a:rPr lang="en-US" dirty="0"/>
              <a:t>Original tier-two </a:t>
            </a:r>
            <a:r>
              <a:rPr lang="en-US" dirty="0">
                <a:sym typeface="Symbol" panose="05050102010706020507" pitchFamily="18" charset="2"/>
              </a:rPr>
              <a:t>-Services</a:t>
            </a:r>
            <a:r>
              <a:rPr lang="en-US" dirty="0"/>
              <a:t>: Storage/Caching</a:t>
            </a:r>
          </a:p>
        </p:txBody>
      </p:sp>
      <p:sp>
        <p:nvSpPr>
          <p:cNvPr id="3" name="Content Placeholder 2">
            <a:extLst>
              <a:ext uri="{FF2B5EF4-FFF2-40B4-BE49-F238E27FC236}">
                <a16:creationId xmlns:a16="http://schemas.microsoft.com/office/drawing/2014/main" id="{7A967774-8A94-4305-8A22-EFB6BF1F597C}"/>
              </a:ext>
            </a:extLst>
          </p:cNvPr>
          <p:cNvSpPr>
            <a:spLocks noGrp="1"/>
          </p:cNvSpPr>
          <p:nvPr>
            <p:ph idx="1"/>
          </p:nvPr>
        </p:nvSpPr>
        <p:spPr/>
        <p:txBody>
          <a:bodyPr/>
          <a:lstStyle/>
          <a:p>
            <a:r>
              <a:rPr lang="en-US" dirty="0"/>
              <a:t>Today we think in terms of two categories of </a:t>
            </a:r>
            <a:r>
              <a:rPr lang="en-US" dirty="0">
                <a:sym typeface="Symbol" panose="05050102010706020507" pitchFamily="18" charset="2"/>
              </a:rPr>
              <a:t>-Services</a:t>
            </a:r>
            <a:endParaRPr lang="en-US" dirty="0"/>
          </a:p>
          <a:p>
            <a:r>
              <a:rPr lang="en-US" dirty="0"/>
              <a:t>One is concerned with storage caching, and we know a lot about those: DHTs.  In this category we might also find a global file system, and even</a:t>
            </a:r>
            <a:br>
              <a:rPr lang="en-US" dirty="0"/>
            </a:br>
            <a:r>
              <a:rPr lang="en-US" dirty="0"/>
              <a:t>some forms of transactional database APIs.</a:t>
            </a:r>
          </a:p>
          <a:p>
            <a:pPr>
              <a:buFont typeface="Wingdings" panose="05000000000000000000" pitchFamily="2" charset="2"/>
              <a:buChar char="Ø"/>
            </a:pPr>
            <a:r>
              <a:rPr lang="en-US" dirty="0"/>
              <a:t>  We’ve learned from CAP that if you can manage with weakly consistent</a:t>
            </a:r>
            <a:br>
              <a:rPr lang="en-US" dirty="0"/>
            </a:br>
            <a:r>
              <a:rPr lang="en-US" dirty="0"/>
              <a:t>    caching, doing so benefits performance!</a:t>
            </a:r>
          </a:p>
          <a:p>
            <a:pPr>
              <a:buFont typeface="Wingdings" panose="05000000000000000000" pitchFamily="2" charset="2"/>
              <a:buChar char="Ø"/>
            </a:pPr>
            <a:r>
              <a:rPr lang="en-US" dirty="0"/>
              <a:t>  Write as little to the global file system as possible</a:t>
            </a:r>
          </a:p>
        </p:txBody>
      </p:sp>
      <p:sp>
        <p:nvSpPr>
          <p:cNvPr id="4" name="Footer Placeholder 3">
            <a:extLst>
              <a:ext uri="{FF2B5EF4-FFF2-40B4-BE49-F238E27FC236}">
                <a16:creationId xmlns:a16="http://schemas.microsoft.com/office/drawing/2014/main" id="{EC4F57CF-DE1D-4BCA-B239-75AE417ED9C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E307820-B731-4069-9938-F84183EB9E34}"/>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6522242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CFB5-D2AE-470A-BF48-C91670A42F4D}"/>
              </a:ext>
            </a:extLst>
          </p:cNvPr>
          <p:cNvSpPr>
            <a:spLocks noGrp="1"/>
          </p:cNvSpPr>
          <p:nvPr>
            <p:ph type="title"/>
          </p:nvPr>
        </p:nvSpPr>
        <p:spPr/>
        <p:txBody>
          <a:bodyPr/>
          <a:lstStyle/>
          <a:p>
            <a:r>
              <a:rPr lang="en-US" dirty="0"/>
              <a:t>Stable and Monotonic predicates</a:t>
            </a:r>
          </a:p>
        </p:txBody>
      </p:sp>
      <p:sp>
        <p:nvSpPr>
          <p:cNvPr id="3" name="Content Placeholder 2">
            <a:extLst>
              <a:ext uri="{FF2B5EF4-FFF2-40B4-BE49-F238E27FC236}">
                <a16:creationId xmlns:a16="http://schemas.microsoft.com/office/drawing/2014/main" id="{08E5B020-A420-4042-9EB5-4124E89520EF}"/>
              </a:ext>
            </a:extLst>
          </p:cNvPr>
          <p:cNvSpPr>
            <a:spLocks noGrp="1"/>
          </p:cNvSpPr>
          <p:nvPr>
            <p:ph idx="1"/>
          </p:nvPr>
        </p:nvSpPr>
        <p:spPr/>
        <p:txBody>
          <a:bodyPr>
            <a:normAutofit/>
          </a:bodyPr>
          <a:lstStyle/>
          <a:p>
            <a:r>
              <a:rPr lang="en-US" dirty="0"/>
              <a:t>A deduction (a predicate) is </a:t>
            </a:r>
            <a:r>
              <a:rPr lang="en-US" i="1" dirty="0"/>
              <a:t>stable </a:t>
            </a:r>
            <a:r>
              <a:rPr lang="en-US" dirty="0"/>
              <a:t>if, once it becomes true, it remains true</a:t>
            </a:r>
          </a:p>
          <a:p>
            <a:pPr>
              <a:buFont typeface="Wingdings" panose="05000000000000000000" pitchFamily="2" charset="2"/>
              <a:buChar char="Ø"/>
            </a:pPr>
            <a:r>
              <a:rPr lang="en-US" dirty="0"/>
              <a:t>  Suppose </a:t>
            </a:r>
            <a:r>
              <a:rPr lang="en-US" b="1" dirty="0"/>
              <a:t>counter</a:t>
            </a:r>
            <a:r>
              <a:rPr lang="en-US" dirty="0"/>
              <a:t> is a column in the SST, and is monotonic </a:t>
            </a:r>
          </a:p>
          <a:p>
            <a:pPr>
              <a:buFont typeface="Wingdings" panose="05000000000000000000" pitchFamily="2" charset="2"/>
              <a:buChar char="Ø"/>
            </a:pPr>
            <a:r>
              <a:rPr lang="en-US" i="1" dirty="0"/>
              <a:t>  </a:t>
            </a:r>
            <a:r>
              <a:rPr lang="en-US" b="1" i="1" dirty="0"/>
              <a:t>min(</a:t>
            </a:r>
            <a:r>
              <a:rPr lang="en-US" b="1" dirty="0"/>
              <a:t>counter) = </a:t>
            </a:r>
            <a:r>
              <a:rPr lang="en-US" b="1" i="1" dirty="0"/>
              <a:t>v</a:t>
            </a:r>
            <a:r>
              <a:rPr lang="en-US" b="1" dirty="0"/>
              <a:t> </a:t>
            </a:r>
            <a:r>
              <a:rPr lang="en-US" dirty="0"/>
              <a:t>is not stable in the SST: if the counters grow, </a:t>
            </a:r>
            <a:r>
              <a:rPr lang="en-US" i="1" dirty="0"/>
              <a:t>min</a:t>
            </a:r>
            <a:r>
              <a:rPr lang="en-US" dirty="0"/>
              <a:t> grows</a:t>
            </a:r>
          </a:p>
          <a:p>
            <a:pPr>
              <a:buFont typeface="Wingdings" panose="05000000000000000000" pitchFamily="2" charset="2"/>
              <a:buChar char="Ø"/>
            </a:pPr>
            <a:r>
              <a:rPr lang="en-US" dirty="0"/>
              <a:t>  … but </a:t>
            </a:r>
            <a:r>
              <a:rPr lang="en-US" b="1" i="1" dirty="0"/>
              <a:t>min</a:t>
            </a:r>
            <a:r>
              <a:rPr lang="en-US" b="1" dirty="0"/>
              <a:t>(counter) </a:t>
            </a:r>
            <a:r>
              <a:rPr lang="en-US" b="1" dirty="0">
                <a:sym typeface="Symbol" panose="05050102010706020507" pitchFamily="18" charset="2"/>
              </a:rPr>
              <a:t> </a:t>
            </a:r>
            <a:r>
              <a:rPr lang="en-US" b="1" i="1" dirty="0">
                <a:sym typeface="Symbol" panose="05050102010706020507" pitchFamily="18" charset="2"/>
              </a:rPr>
              <a:t>v</a:t>
            </a:r>
            <a:r>
              <a:rPr lang="en-US" i="1" dirty="0">
                <a:sym typeface="Symbol" panose="05050102010706020507" pitchFamily="18" charset="2"/>
              </a:rPr>
              <a:t>, </a:t>
            </a:r>
            <a:r>
              <a:rPr lang="en-US" dirty="0">
                <a:sym typeface="Symbol" panose="05050102010706020507" pitchFamily="18" charset="2"/>
              </a:rPr>
              <a:t>in contrast, remains true once it becomes true</a:t>
            </a:r>
          </a:p>
        </p:txBody>
      </p:sp>
      <p:sp>
        <p:nvSpPr>
          <p:cNvPr id="4" name="Footer Placeholder 3">
            <a:extLst>
              <a:ext uri="{FF2B5EF4-FFF2-40B4-BE49-F238E27FC236}">
                <a16:creationId xmlns:a16="http://schemas.microsoft.com/office/drawing/2014/main" id="{8F25A057-9707-466B-A63C-656E6A42CB4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381C38C-7AA9-43D9-8777-0658B2DE9EE6}"/>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3357626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1026"/>
          <p:cNvSpPr>
            <a:spLocks noGrp="1" noChangeArrowheads="1"/>
          </p:cNvSpPr>
          <p:nvPr>
            <p:ph type="title"/>
          </p:nvPr>
        </p:nvSpPr>
        <p:spPr/>
        <p:txBody>
          <a:bodyPr/>
          <a:lstStyle/>
          <a:p>
            <a:r>
              <a:rPr lang="en-US"/>
              <a:t>Basics of all DHTs</a:t>
            </a:r>
          </a:p>
        </p:txBody>
      </p:sp>
      <p:sp>
        <p:nvSpPr>
          <p:cNvPr id="1050627" name="Rectangle 1027"/>
          <p:cNvSpPr>
            <a:spLocks noGrp="1" noChangeArrowheads="1"/>
          </p:cNvSpPr>
          <p:nvPr>
            <p:ph type="body" sz="half" idx="2"/>
          </p:nvPr>
        </p:nvSpPr>
        <p:spPr>
          <a:xfrm>
            <a:off x="3902076" y="1905000"/>
            <a:ext cx="6156325" cy="4090988"/>
          </a:xfrm>
        </p:spPr>
        <p:txBody>
          <a:bodyPr/>
          <a:lstStyle/>
          <a:p>
            <a:r>
              <a:rPr lang="en-US" sz="2600"/>
              <a:t>Goal is to build some “structured” overlay network with the following characteristics:</a:t>
            </a:r>
          </a:p>
          <a:p>
            <a:pPr lvl="1"/>
            <a:r>
              <a:rPr lang="en-US" sz="2400"/>
              <a:t>Node IDs can be mapped to the hash key space</a:t>
            </a:r>
          </a:p>
          <a:p>
            <a:pPr lvl="1"/>
            <a:r>
              <a:rPr lang="en-US" sz="2400"/>
              <a:t>Given a hash key as a “destination address”, you can route through the network to a given node</a:t>
            </a:r>
          </a:p>
          <a:p>
            <a:pPr lvl="1"/>
            <a:r>
              <a:rPr lang="en-US" sz="2400"/>
              <a:t>Always route to the same node no matter where you start from</a:t>
            </a:r>
          </a:p>
        </p:txBody>
      </p:sp>
      <p:sp>
        <p:nvSpPr>
          <p:cNvPr id="1050628" name="Oval 1028"/>
          <p:cNvSpPr>
            <a:spLocks noChangeArrowheads="1"/>
          </p:cNvSpPr>
          <p:nvPr/>
        </p:nvSpPr>
        <p:spPr bwMode="auto">
          <a:xfrm>
            <a:off x="1903414" y="2717800"/>
            <a:ext cx="1711325" cy="1671638"/>
          </a:xfrm>
          <a:prstGeom prst="ellipse">
            <a:avLst/>
          </a:prstGeom>
          <a:noFill/>
          <a:ln w="9525">
            <a:solidFill>
              <a:schemeClr val="tx1"/>
            </a:solidFill>
            <a:round/>
            <a:headEnd/>
            <a:tailEnd/>
          </a:ln>
          <a:effectLst/>
        </p:spPr>
        <p:txBody>
          <a:bodyPr wrap="none" anchor="ctr"/>
          <a:lstStyle/>
          <a:p>
            <a:endParaRPr lang="en-US"/>
          </a:p>
        </p:txBody>
      </p:sp>
      <p:sp>
        <p:nvSpPr>
          <p:cNvPr id="1050629" name="Oval 1029"/>
          <p:cNvSpPr>
            <a:spLocks noChangeArrowheads="1"/>
          </p:cNvSpPr>
          <p:nvPr/>
        </p:nvSpPr>
        <p:spPr bwMode="auto">
          <a:xfrm>
            <a:off x="2125663" y="2755900"/>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0630" name="Oval 1030"/>
          <p:cNvSpPr>
            <a:spLocks noChangeArrowheads="1"/>
          </p:cNvSpPr>
          <p:nvPr/>
        </p:nvSpPr>
        <p:spPr bwMode="auto">
          <a:xfrm>
            <a:off x="1792288" y="3365500"/>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0631" name="Oval 1031"/>
          <p:cNvSpPr>
            <a:spLocks noChangeArrowheads="1"/>
          </p:cNvSpPr>
          <p:nvPr/>
        </p:nvSpPr>
        <p:spPr bwMode="auto">
          <a:xfrm>
            <a:off x="2125663" y="4154488"/>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0632" name="Oval 1032"/>
          <p:cNvSpPr>
            <a:spLocks noChangeArrowheads="1"/>
          </p:cNvSpPr>
          <p:nvPr/>
        </p:nvSpPr>
        <p:spPr bwMode="auto">
          <a:xfrm>
            <a:off x="2805113" y="4271963"/>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0633" name="Oval 1033"/>
          <p:cNvSpPr>
            <a:spLocks noChangeArrowheads="1"/>
          </p:cNvSpPr>
          <p:nvPr/>
        </p:nvSpPr>
        <p:spPr bwMode="auto">
          <a:xfrm>
            <a:off x="3503613" y="3482975"/>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0634" name="Oval 1034"/>
          <p:cNvSpPr>
            <a:spLocks noChangeArrowheads="1"/>
          </p:cNvSpPr>
          <p:nvPr/>
        </p:nvSpPr>
        <p:spPr bwMode="auto">
          <a:xfrm>
            <a:off x="3048000" y="2717800"/>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0635" name="Text Box 1035"/>
          <p:cNvSpPr txBox="1">
            <a:spLocks noChangeArrowheads="1"/>
          </p:cNvSpPr>
          <p:nvPr/>
        </p:nvSpPr>
        <p:spPr bwMode="auto">
          <a:xfrm>
            <a:off x="3124200" y="2438401"/>
            <a:ext cx="438150" cy="366713"/>
          </a:xfrm>
          <a:prstGeom prst="rect">
            <a:avLst/>
          </a:prstGeom>
          <a:noFill/>
          <a:ln w="9525">
            <a:noFill/>
            <a:miter lim="800000"/>
            <a:headEnd/>
            <a:tailEnd/>
          </a:ln>
          <a:effectLst/>
        </p:spPr>
        <p:txBody>
          <a:bodyPr wrap="none">
            <a:spAutoFit/>
          </a:bodyPr>
          <a:lstStyle/>
          <a:p>
            <a:r>
              <a:rPr lang="en-US"/>
              <a:t>13</a:t>
            </a:r>
          </a:p>
        </p:txBody>
      </p:sp>
      <p:sp>
        <p:nvSpPr>
          <p:cNvPr id="1050636" name="Text Box 1036"/>
          <p:cNvSpPr txBox="1">
            <a:spLocks noChangeArrowheads="1"/>
          </p:cNvSpPr>
          <p:nvPr/>
        </p:nvSpPr>
        <p:spPr bwMode="auto">
          <a:xfrm>
            <a:off x="3657600" y="3429001"/>
            <a:ext cx="438150" cy="366713"/>
          </a:xfrm>
          <a:prstGeom prst="rect">
            <a:avLst/>
          </a:prstGeom>
          <a:noFill/>
          <a:ln w="9525">
            <a:noFill/>
            <a:miter lim="800000"/>
            <a:headEnd/>
            <a:tailEnd/>
          </a:ln>
          <a:effectLst/>
        </p:spPr>
        <p:txBody>
          <a:bodyPr wrap="none">
            <a:spAutoFit/>
          </a:bodyPr>
          <a:lstStyle/>
          <a:p>
            <a:r>
              <a:rPr lang="en-US"/>
              <a:t>33</a:t>
            </a:r>
          </a:p>
        </p:txBody>
      </p:sp>
      <p:sp>
        <p:nvSpPr>
          <p:cNvPr id="1050637" name="Text Box 1037"/>
          <p:cNvSpPr txBox="1">
            <a:spLocks noChangeArrowheads="1"/>
          </p:cNvSpPr>
          <p:nvPr/>
        </p:nvSpPr>
        <p:spPr bwMode="auto">
          <a:xfrm>
            <a:off x="2905125" y="4389438"/>
            <a:ext cx="438150" cy="366712"/>
          </a:xfrm>
          <a:prstGeom prst="rect">
            <a:avLst/>
          </a:prstGeom>
          <a:noFill/>
          <a:ln w="9525">
            <a:noFill/>
            <a:miter lim="800000"/>
            <a:headEnd/>
            <a:tailEnd/>
          </a:ln>
          <a:effectLst/>
        </p:spPr>
        <p:txBody>
          <a:bodyPr wrap="none">
            <a:spAutoFit/>
          </a:bodyPr>
          <a:lstStyle/>
          <a:p>
            <a:r>
              <a:rPr lang="en-US"/>
              <a:t>58</a:t>
            </a:r>
          </a:p>
        </p:txBody>
      </p:sp>
      <p:sp>
        <p:nvSpPr>
          <p:cNvPr id="1050638" name="Text Box 1038"/>
          <p:cNvSpPr txBox="1">
            <a:spLocks noChangeArrowheads="1"/>
          </p:cNvSpPr>
          <p:nvPr/>
        </p:nvSpPr>
        <p:spPr bwMode="auto">
          <a:xfrm>
            <a:off x="1905000" y="4343401"/>
            <a:ext cx="438150" cy="366713"/>
          </a:xfrm>
          <a:prstGeom prst="rect">
            <a:avLst/>
          </a:prstGeom>
          <a:noFill/>
          <a:ln w="9525">
            <a:noFill/>
            <a:miter lim="800000"/>
            <a:headEnd/>
            <a:tailEnd/>
          </a:ln>
          <a:effectLst/>
        </p:spPr>
        <p:txBody>
          <a:bodyPr wrap="none">
            <a:spAutoFit/>
          </a:bodyPr>
          <a:lstStyle/>
          <a:p>
            <a:r>
              <a:rPr lang="en-US"/>
              <a:t>81</a:t>
            </a:r>
          </a:p>
        </p:txBody>
      </p:sp>
      <p:sp>
        <p:nvSpPr>
          <p:cNvPr id="1050639" name="Text Box 1039"/>
          <p:cNvSpPr txBox="1">
            <a:spLocks noChangeArrowheads="1"/>
          </p:cNvSpPr>
          <p:nvPr/>
        </p:nvSpPr>
        <p:spPr bwMode="auto">
          <a:xfrm>
            <a:off x="1573213" y="3062288"/>
            <a:ext cx="438150" cy="366712"/>
          </a:xfrm>
          <a:prstGeom prst="rect">
            <a:avLst/>
          </a:prstGeom>
          <a:noFill/>
          <a:ln w="9525">
            <a:noFill/>
            <a:miter lim="800000"/>
            <a:headEnd/>
            <a:tailEnd/>
          </a:ln>
          <a:effectLst/>
        </p:spPr>
        <p:txBody>
          <a:bodyPr wrap="none">
            <a:spAutoFit/>
          </a:bodyPr>
          <a:lstStyle/>
          <a:p>
            <a:r>
              <a:rPr lang="en-US"/>
              <a:t>97</a:t>
            </a:r>
          </a:p>
        </p:txBody>
      </p:sp>
      <p:sp>
        <p:nvSpPr>
          <p:cNvPr id="1050640" name="Text Box 1040"/>
          <p:cNvSpPr txBox="1">
            <a:spLocks noChangeArrowheads="1"/>
          </p:cNvSpPr>
          <p:nvPr/>
        </p:nvSpPr>
        <p:spPr bwMode="auto">
          <a:xfrm>
            <a:off x="1752600" y="2514601"/>
            <a:ext cx="565150" cy="366713"/>
          </a:xfrm>
          <a:prstGeom prst="rect">
            <a:avLst/>
          </a:prstGeom>
          <a:noFill/>
          <a:ln w="9525">
            <a:noFill/>
            <a:miter lim="800000"/>
            <a:headEnd/>
            <a:tailEnd/>
          </a:ln>
          <a:effectLst/>
        </p:spPr>
        <p:txBody>
          <a:bodyPr wrap="none">
            <a:spAutoFit/>
          </a:bodyPr>
          <a:lstStyle/>
          <a:p>
            <a:r>
              <a:rPr lang="en-US"/>
              <a:t>111</a:t>
            </a:r>
          </a:p>
        </p:txBody>
      </p:sp>
      <p:sp>
        <p:nvSpPr>
          <p:cNvPr id="1050641" name="Line 1041"/>
          <p:cNvSpPr>
            <a:spLocks noChangeShapeType="1"/>
          </p:cNvSpPr>
          <p:nvPr/>
        </p:nvSpPr>
        <p:spPr bwMode="auto">
          <a:xfrm>
            <a:off x="2743200" y="2590801"/>
            <a:ext cx="0" cy="214313"/>
          </a:xfrm>
          <a:prstGeom prst="line">
            <a:avLst/>
          </a:prstGeom>
          <a:noFill/>
          <a:ln w="9525">
            <a:solidFill>
              <a:schemeClr val="tx1"/>
            </a:solidFill>
            <a:round/>
            <a:headEnd/>
            <a:tailEnd/>
          </a:ln>
          <a:effectLst/>
        </p:spPr>
        <p:txBody>
          <a:bodyPr/>
          <a:lstStyle/>
          <a:p>
            <a:endParaRPr lang="en-US"/>
          </a:p>
        </p:txBody>
      </p:sp>
      <p:sp>
        <p:nvSpPr>
          <p:cNvPr id="1050642" name="Text Box 1042"/>
          <p:cNvSpPr txBox="1">
            <a:spLocks noChangeArrowheads="1"/>
          </p:cNvSpPr>
          <p:nvPr/>
        </p:nvSpPr>
        <p:spPr bwMode="auto">
          <a:xfrm>
            <a:off x="2470150" y="2300288"/>
            <a:ext cx="565150" cy="366712"/>
          </a:xfrm>
          <a:prstGeom prst="rect">
            <a:avLst/>
          </a:prstGeom>
          <a:noFill/>
          <a:ln w="9525">
            <a:noFill/>
            <a:miter lim="800000"/>
            <a:headEnd/>
            <a:tailEnd/>
          </a:ln>
          <a:effectLst/>
        </p:spPr>
        <p:txBody>
          <a:bodyPr wrap="none">
            <a:spAutoFit/>
          </a:bodyPr>
          <a:lstStyle/>
          <a:p>
            <a:r>
              <a:rPr lang="en-US"/>
              <a:t>127</a:t>
            </a:r>
          </a:p>
        </p:txBody>
      </p:sp>
      <p:sp>
        <p:nvSpPr>
          <p:cNvPr id="2" name="Footer Placeholder 1"/>
          <p:cNvSpPr>
            <a:spLocks noGrp="1"/>
          </p:cNvSpPr>
          <p:nvPr>
            <p:ph type="ftr" sz="quarter" idx="11"/>
          </p:nvPr>
        </p:nvSpPr>
        <p:spPr/>
        <p:txBody>
          <a:bodyPr/>
          <a:lstStyle/>
          <a:p>
            <a:r>
              <a:rPr lang="en-US"/>
              <a:t>CS5412 Spring 2014 (Cloud Computing: Birman)</a:t>
            </a:r>
          </a:p>
        </p:txBody>
      </p:sp>
      <p:sp>
        <p:nvSpPr>
          <p:cNvPr id="3" name="Slide Number Placeholder 2"/>
          <p:cNvSpPr>
            <a:spLocks noGrp="1"/>
          </p:cNvSpPr>
          <p:nvPr>
            <p:ph type="sldNum" sz="quarter" idx="12"/>
          </p:nvPr>
        </p:nvSpPr>
        <p:spPr/>
        <p:txBody>
          <a:bodyPr/>
          <a:lstStyle/>
          <a:p>
            <a:fld id="{110B092B-67BB-4087-8E78-43B7ED611667}" type="slidenum">
              <a:rPr lang="en-US" smtClean="0"/>
              <a:pPr/>
              <a:t>31</a:t>
            </a:fld>
            <a:endParaRPr lang="en-US"/>
          </a:p>
        </p:txBody>
      </p:sp>
    </p:spTree>
    <p:extLst>
      <p:ext uri="{BB962C8B-B14F-4D97-AF65-F5344CB8AC3E}">
        <p14:creationId xmlns:p14="http://schemas.microsoft.com/office/powerpoint/2010/main" val="264945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70" name="Rectangle 2"/>
          <p:cNvSpPr>
            <a:spLocks noGrp="1" noChangeArrowheads="1"/>
          </p:cNvSpPr>
          <p:nvPr>
            <p:ph type="title"/>
          </p:nvPr>
        </p:nvSpPr>
        <p:spPr/>
        <p:txBody>
          <a:bodyPr/>
          <a:lstStyle/>
          <a:p>
            <a:r>
              <a:rPr lang="en-US"/>
              <a:t>Insertion/lookup for any DHT</a:t>
            </a:r>
          </a:p>
        </p:txBody>
      </p:sp>
      <p:sp>
        <p:nvSpPr>
          <p:cNvPr id="1056771" name="Rectangle 3"/>
          <p:cNvSpPr>
            <a:spLocks noGrp="1" noChangeArrowheads="1"/>
          </p:cNvSpPr>
          <p:nvPr>
            <p:ph type="body" idx="1"/>
          </p:nvPr>
        </p:nvSpPr>
        <p:spPr>
          <a:xfrm>
            <a:off x="4144964" y="1905000"/>
            <a:ext cx="5913437" cy="4114800"/>
          </a:xfrm>
        </p:spPr>
        <p:txBody>
          <a:bodyPr/>
          <a:lstStyle/>
          <a:p>
            <a:r>
              <a:rPr lang="en-US"/>
              <a:t>Hash name of object to produce key</a:t>
            </a:r>
          </a:p>
          <a:p>
            <a:pPr lvl="1"/>
            <a:r>
              <a:rPr lang="en-US"/>
              <a:t>Well-known way to do this</a:t>
            </a:r>
          </a:p>
          <a:p>
            <a:r>
              <a:rPr lang="en-US"/>
              <a:t>Use key as destination address to route through network</a:t>
            </a:r>
          </a:p>
          <a:p>
            <a:pPr lvl="1"/>
            <a:r>
              <a:rPr lang="en-US"/>
              <a:t>Routes to the target node</a:t>
            </a:r>
          </a:p>
          <a:p>
            <a:r>
              <a:rPr lang="en-US"/>
              <a:t>Insert object, or retrieve object, at the target node</a:t>
            </a:r>
          </a:p>
        </p:txBody>
      </p:sp>
      <p:sp>
        <p:nvSpPr>
          <p:cNvPr id="1056772" name="Text Box 4"/>
          <p:cNvSpPr txBox="1">
            <a:spLocks noChangeArrowheads="1"/>
          </p:cNvSpPr>
          <p:nvPr/>
        </p:nvSpPr>
        <p:spPr bwMode="auto">
          <a:xfrm>
            <a:off x="1905000" y="4343401"/>
            <a:ext cx="438150" cy="366713"/>
          </a:xfrm>
          <a:prstGeom prst="rect">
            <a:avLst/>
          </a:prstGeom>
          <a:noFill/>
          <a:ln w="9525">
            <a:noFill/>
            <a:miter lim="800000"/>
            <a:headEnd/>
            <a:tailEnd/>
          </a:ln>
          <a:effectLst/>
        </p:spPr>
        <p:txBody>
          <a:bodyPr wrap="none">
            <a:spAutoFit/>
          </a:bodyPr>
          <a:lstStyle/>
          <a:p>
            <a:r>
              <a:rPr lang="en-US"/>
              <a:t>81</a:t>
            </a:r>
          </a:p>
        </p:txBody>
      </p:sp>
      <p:sp>
        <p:nvSpPr>
          <p:cNvPr id="1056773" name="Oval 5"/>
          <p:cNvSpPr>
            <a:spLocks noChangeArrowheads="1"/>
          </p:cNvSpPr>
          <p:nvPr/>
        </p:nvSpPr>
        <p:spPr bwMode="auto">
          <a:xfrm>
            <a:off x="1903414" y="2717800"/>
            <a:ext cx="1711325" cy="1671638"/>
          </a:xfrm>
          <a:prstGeom prst="ellipse">
            <a:avLst/>
          </a:prstGeom>
          <a:noFill/>
          <a:ln w="9525">
            <a:solidFill>
              <a:schemeClr val="tx1"/>
            </a:solidFill>
            <a:round/>
            <a:headEnd/>
            <a:tailEnd/>
          </a:ln>
          <a:effectLst/>
        </p:spPr>
        <p:txBody>
          <a:bodyPr wrap="none" anchor="ctr"/>
          <a:lstStyle/>
          <a:p>
            <a:endParaRPr lang="en-US"/>
          </a:p>
        </p:txBody>
      </p:sp>
      <p:sp>
        <p:nvSpPr>
          <p:cNvPr id="1056774" name="Oval 6"/>
          <p:cNvSpPr>
            <a:spLocks noChangeArrowheads="1"/>
          </p:cNvSpPr>
          <p:nvPr/>
        </p:nvSpPr>
        <p:spPr bwMode="auto">
          <a:xfrm>
            <a:off x="2125663" y="2755900"/>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75" name="Oval 7"/>
          <p:cNvSpPr>
            <a:spLocks noChangeArrowheads="1"/>
          </p:cNvSpPr>
          <p:nvPr/>
        </p:nvSpPr>
        <p:spPr bwMode="auto">
          <a:xfrm>
            <a:off x="1792288" y="3365500"/>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76" name="Oval 8"/>
          <p:cNvSpPr>
            <a:spLocks noChangeArrowheads="1"/>
          </p:cNvSpPr>
          <p:nvPr/>
        </p:nvSpPr>
        <p:spPr bwMode="auto">
          <a:xfrm>
            <a:off x="2125663" y="4154488"/>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77" name="Oval 9"/>
          <p:cNvSpPr>
            <a:spLocks noChangeArrowheads="1"/>
          </p:cNvSpPr>
          <p:nvPr/>
        </p:nvSpPr>
        <p:spPr bwMode="auto">
          <a:xfrm>
            <a:off x="2805113" y="4271963"/>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78" name="Oval 10"/>
          <p:cNvSpPr>
            <a:spLocks noChangeArrowheads="1"/>
          </p:cNvSpPr>
          <p:nvPr/>
        </p:nvSpPr>
        <p:spPr bwMode="auto">
          <a:xfrm>
            <a:off x="3503613" y="3482975"/>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79" name="Oval 11"/>
          <p:cNvSpPr>
            <a:spLocks noChangeArrowheads="1"/>
          </p:cNvSpPr>
          <p:nvPr/>
        </p:nvSpPr>
        <p:spPr bwMode="auto">
          <a:xfrm>
            <a:off x="3048000" y="2717800"/>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80" name="Text Box 12"/>
          <p:cNvSpPr txBox="1">
            <a:spLocks noChangeArrowheads="1"/>
          </p:cNvSpPr>
          <p:nvPr/>
        </p:nvSpPr>
        <p:spPr bwMode="auto">
          <a:xfrm>
            <a:off x="3124200" y="2438401"/>
            <a:ext cx="438150" cy="366713"/>
          </a:xfrm>
          <a:prstGeom prst="rect">
            <a:avLst/>
          </a:prstGeom>
          <a:noFill/>
          <a:ln w="9525">
            <a:noFill/>
            <a:miter lim="800000"/>
            <a:headEnd/>
            <a:tailEnd/>
          </a:ln>
          <a:effectLst/>
        </p:spPr>
        <p:txBody>
          <a:bodyPr wrap="none">
            <a:spAutoFit/>
          </a:bodyPr>
          <a:lstStyle/>
          <a:p>
            <a:r>
              <a:rPr lang="en-US"/>
              <a:t>13</a:t>
            </a:r>
          </a:p>
        </p:txBody>
      </p:sp>
      <p:sp>
        <p:nvSpPr>
          <p:cNvPr id="1056781" name="Text Box 13"/>
          <p:cNvSpPr txBox="1">
            <a:spLocks noChangeArrowheads="1"/>
          </p:cNvSpPr>
          <p:nvPr/>
        </p:nvSpPr>
        <p:spPr bwMode="auto">
          <a:xfrm>
            <a:off x="3657600" y="3429001"/>
            <a:ext cx="438150" cy="366713"/>
          </a:xfrm>
          <a:prstGeom prst="rect">
            <a:avLst/>
          </a:prstGeom>
          <a:noFill/>
          <a:ln w="9525">
            <a:noFill/>
            <a:miter lim="800000"/>
            <a:headEnd/>
            <a:tailEnd/>
          </a:ln>
          <a:effectLst/>
        </p:spPr>
        <p:txBody>
          <a:bodyPr wrap="none">
            <a:spAutoFit/>
          </a:bodyPr>
          <a:lstStyle/>
          <a:p>
            <a:r>
              <a:rPr lang="en-US"/>
              <a:t>33</a:t>
            </a:r>
          </a:p>
        </p:txBody>
      </p:sp>
      <p:sp>
        <p:nvSpPr>
          <p:cNvPr id="1056782" name="Text Box 14"/>
          <p:cNvSpPr txBox="1">
            <a:spLocks noChangeArrowheads="1"/>
          </p:cNvSpPr>
          <p:nvPr/>
        </p:nvSpPr>
        <p:spPr bwMode="auto">
          <a:xfrm>
            <a:off x="2905125" y="4389438"/>
            <a:ext cx="438150" cy="366712"/>
          </a:xfrm>
          <a:prstGeom prst="rect">
            <a:avLst/>
          </a:prstGeom>
          <a:noFill/>
          <a:ln w="9525">
            <a:noFill/>
            <a:miter lim="800000"/>
            <a:headEnd/>
            <a:tailEnd/>
          </a:ln>
          <a:effectLst/>
        </p:spPr>
        <p:txBody>
          <a:bodyPr wrap="none">
            <a:spAutoFit/>
          </a:bodyPr>
          <a:lstStyle/>
          <a:p>
            <a:r>
              <a:rPr lang="en-US"/>
              <a:t>58</a:t>
            </a:r>
          </a:p>
        </p:txBody>
      </p:sp>
      <p:sp>
        <p:nvSpPr>
          <p:cNvPr id="1056783" name="Text Box 15"/>
          <p:cNvSpPr txBox="1">
            <a:spLocks noChangeArrowheads="1"/>
          </p:cNvSpPr>
          <p:nvPr/>
        </p:nvSpPr>
        <p:spPr bwMode="auto">
          <a:xfrm>
            <a:off x="1573213" y="3062288"/>
            <a:ext cx="438150" cy="366712"/>
          </a:xfrm>
          <a:prstGeom prst="rect">
            <a:avLst/>
          </a:prstGeom>
          <a:noFill/>
          <a:ln w="9525">
            <a:noFill/>
            <a:miter lim="800000"/>
            <a:headEnd/>
            <a:tailEnd/>
          </a:ln>
          <a:effectLst/>
        </p:spPr>
        <p:txBody>
          <a:bodyPr wrap="none">
            <a:spAutoFit/>
          </a:bodyPr>
          <a:lstStyle/>
          <a:p>
            <a:r>
              <a:rPr lang="en-US"/>
              <a:t>97</a:t>
            </a:r>
          </a:p>
        </p:txBody>
      </p:sp>
      <p:sp>
        <p:nvSpPr>
          <p:cNvPr id="1056784" name="Text Box 16"/>
          <p:cNvSpPr txBox="1">
            <a:spLocks noChangeArrowheads="1"/>
          </p:cNvSpPr>
          <p:nvPr/>
        </p:nvSpPr>
        <p:spPr bwMode="auto">
          <a:xfrm>
            <a:off x="1752600" y="2514601"/>
            <a:ext cx="565150" cy="366713"/>
          </a:xfrm>
          <a:prstGeom prst="rect">
            <a:avLst/>
          </a:prstGeom>
          <a:noFill/>
          <a:ln w="9525">
            <a:noFill/>
            <a:miter lim="800000"/>
            <a:headEnd/>
            <a:tailEnd/>
          </a:ln>
          <a:effectLst/>
        </p:spPr>
        <p:txBody>
          <a:bodyPr wrap="none">
            <a:spAutoFit/>
          </a:bodyPr>
          <a:lstStyle/>
          <a:p>
            <a:r>
              <a:rPr lang="en-US"/>
              <a:t>111</a:t>
            </a:r>
          </a:p>
        </p:txBody>
      </p:sp>
      <p:sp>
        <p:nvSpPr>
          <p:cNvPr id="1056785" name="Line 17"/>
          <p:cNvSpPr>
            <a:spLocks noChangeShapeType="1"/>
          </p:cNvSpPr>
          <p:nvPr/>
        </p:nvSpPr>
        <p:spPr bwMode="auto">
          <a:xfrm>
            <a:off x="2743200" y="2590801"/>
            <a:ext cx="0" cy="214313"/>
          </a:xfrm>
          <a:prstGeom prst="line">
            <a:avLst/>
          </a:prstGeom>
          <a:noFill/>
          <a:ln w="9525">
            <a:solidFill>
              <a:schemeClr val="tx1"/>
            </a:solidFill>
            <a:round/>
            <a:headEnd/>
            <a:tailEnd/>
          </a:ln>
          <a:effectLst/>
        </p:spPr>
        <p:txBody>
          <a:bodyPr/>
          <a:lstStyle/>
          <a:p>
            <a:endParaRPr lang="en-US"/>
          </a:p>
        </p:txBody>
      </p:sp>
      <p:sp>
        <p:nvSpPr>
          <p:cNvPr id="1056786" name="Text Box 18"/>
          <p:cNvSpPr txBox="1">
            <a:spLocks noChangeArrowheads="1"/>
          </p:cNvSpPr>
          <p:nvPr/>
        </p:nvSpPr>
        <p:spPr bwMode="auto">
          <a:xfrm>
            <a:off x="2470150" y="2300288"/>
            <a:ext cx="565150" cy="366712"/>
          </a:xfrm>
          <a:prstGeom prst="rect">
            <a:avLst/>
          </a:prstGeom>
          <a:noFill/>
          <a:ln w="9525">
            <a:noFill/>
            <a:miter lim="800000"/>
            <a:headEnd/>
            <a:tailEnd/>
          </a:ln>
          <a:effectLst/>
        </p:spPr>
        <p:txBody>
          <a:bodyPr wrap="none">
            <a:spAutoFit/>
          </a:bodyPr>
          <a:lstStyle/>
          <a:p>
            <a:r>
              <a:rPr lang="en-US"/>
              <a:t>127</a:t>
            </a:r>
          </a:p>
        </p:txBody>
      </p:sp>
      <p:sp>
        <p:nvSpPr>
          <p:cNvPr id="1056787" name="Oval 19"/>
          <p:cNvSpPr>
            <a:spLocks noChangeArrowheads="1"/>
          </p:cNvSpPr>
          <p:nvPr/>
        </p:nvSpPr>
        <p:spPr bwMode="auto">
          <a:xfrm>
            <a:off x="3409950" y="3019425"/>
            <a:ext cx="222250" cy="234950"/>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056788" name="Text Box 20"/>
          <p:cNvSpPr txBox="1">
            <a:spLocks noChangeArrowheads="1"/>
          </p:cNvSpPr>
          <p:nvPr/>
        </p:nvSpPr>
        <p:spPr bwMode="auto">
          <a:xfrm>
            <a:off x="3581400" y="2895601"/>
            <a:ext cx="438150" cy="366713"/>
          </a:xfrm>
          <a:prstGeom prst="rect">
            <a:avLst/>
          </a:prstGeom>
          <a:noFill/>
          <a:ln w="9525">
            <a:noFill/>
            <a:miter lim="800000"/>
            <a:headEnd/>
            <a:tailEnd/>
          </a:ln>
          <a:effectLst/>
        </p:spPr>
        <p:txBody>
          <a:bodyPr wrap="none">
            <a:spAutoFit/>
          </a:bodyPr>
          <a:lstStyle/>
          <a:p>
            <a:r>
              <a:rPr lang="en-US"/>
              <a:t>24</a:t>
            </a:r>
          </a:p>
        </p:txBody>
      </p:sp>
      <p:sp>
        <p:nvSpPr>
          <p:cNvPr id="1056789" name="AutoShape 21"/>
          <p:cNvSpPr>
            <a:spLocks noChangeArrowheads="1"/>
          </p:cNvSpPr>
          <p:nvPr/>
        </p:nvSpPr>
        <p:spPr bwMode="auto">
          <a:xfrm flipV="1">
            <a:off x="2878138" y="5013326"/>
            <a:ext cx="273050" cy="347663"/>
          </a:xfrm>
          <a:prstGeom prst="foldedCorner">
            <a:avLst>
              <a:gd name="adj" fmla="val 50000"/>
            </a:avLst>
          </a:prstGeom>
          <a:solidFill>
            <a:schemeClr val="accent1"/>
          </a:solidFill>
          <a:ln w="9525">
            <a:solidFill>
              <a:schemeClr val="tx1"/>
            </a:solidFill>
            <a:round/>
            <a:headEnd/>
            <a:tailEnd/>
          </a:ln>
          <a:effectLst/>
        </p:spPr>
        <p:txBody>
          <a:bodyPr wrap="none" anchor="ctr"/>
          <a:lstStyle/>
          <a:p>
            <a:endParaRPr lang="en-US"/>
          </a:p>
        </p:txBody>
      </p:sp>
      <p:sp>
        <p:nvSpPr>
          <p:cNvPr id="1056790" name="Text Box 22"/>
          <p:cNvSpPr txBox="1">
            <a:spLocks noChangeArrowheads="1"/>
          </p:cNvSpPr>
          <p:nvPr/>
        </p:nvSpPr>
        <p:spPr bwMode="auto">
          <a:xfrm>
            <a:off x="2339976" y="5360988"/>
            <a:ext cx="1332801" cy="369332"/>
          </a:xfrm>
          <a:prstGeom prst="rect">
            <a:avLst/>
          </a:prstGeom>
          <a:noFill/>
          <a:ln w="9525">
            <a:noFill/>
            <a:miter lim="800000"/>
            <a:headEnd/>
            <a:tailEnd/>
          </a:ln>
          <a:effectLst/>
        </p:spPr>
        <p:txBody>
          <a:bodyPr wrap="none">
            <a:spAutoFit/>
          </a:bodyPr>
          <a:lstStyle/>
          <a:p>
            <a:r>
              <a:rPr lang="en-US"/>
              <a:t>foo.htm</a:t>
            </a:r>
            <a:r>
              <a:rPr lang="en-US">
                <a:sym typeface="Symbol" pitchFamily="18" charset="2"/>
              </a:rPr>
              <a:t></a:t>
            </a:r>
            <a:r>
              <a:rPr lang="en-US"/>
              <a:t>93</a:t>
            </a:r>
          </a:p>
        </p:txBody>
      </p:sp>
      <p:sp>
        <p:nvSpPr>
          <p:cNvPr id="1056791" name="Freeform 23"/>
          <p:cNvSpPr>
            <a:spLocks/>
          </p:cNvSpPr>
          <p:nvPr/>
        </p:nvSpPr>
        <p:spPr bwMode="auto">
          <a:xfrm>
            <a:off x="2057400" y="3581400"/>
            <a:ext cx="1447800" cy="660400"/>
          </a:xfrm>
          <a:custGeom>
            <a:avLst/>
            <a:gdLst/>
            <a:ahLst/>
            <a:cxnLst>
              <a:cxn ang="0">
                <a:pos x="912" y="48"/>
              </a:cxn>
              <a:cxn ang="0">
                <a:pos x="480" y="384"/>
              </a:cxn>
              <a:cxn ang="0">
                <a:pos x="144" y="240"/>
              </a:cxn>
              <a:cxn ang="0">
                <a:pos x="0" y="0"/>
              </a:cxn>
            </a:cxnLst>
            <a:rect l="0" t="0" r="r" b="b"/>
            <a:pathLst>
              <a:path w="912" h="416">
                <a:moveTo>
                  <a:pt x="912" y="48"/>
                </a:moveTo>
                <a:cubicBezTo>
                  <a:pt x="760" y="200"/>
                  <a:pt x="608" y="352"/>
                  <a:pt x="480" y="384"/>
                </a:cubicBezTo>
                <a:cubicBezTo>
                  <a:pt x="352" y="416"/>
                  <a:pt x="224" y="304"/>
                  <a:pt x="144" y="240"/>
                </a:cubicBezTo>
                <a:cubicBezTo>
                  <a:pt x="64" y="176"/>
                  <a:pt x="32" y="88"/>
                  <a:pt x="0" y="0"/>
                </a:cubicBezTo>
              </a:path>
            </a:pathLst>
          </a:custGeom>
          <a:noFill/>
          <a:ln w="38100" cap="flat" cmpd="sng">
            <a:solidFill>
              <a:schemeClr val="tx1"/>
            </a:solidFill>
            <a:prstDash val="sysDot"/>
            <a:round/>
            <a:headEnd type="none" w="med" len="med"/>
            <a:tailEnd type="triangle" w="med" len="med"/>
          </a:ln>
          <a:effectLst/>
        </p:spPr>
        <p:txBody>
          <a:bodyPr/>
          <a:lstStyle/>
          <a:p>
            <a:endParaRPr lang="en-US"/>
          </a:p>
        </p:txBody>
      </p:sp>
      <p:sp>
        <p:nvSpPr>
          <p:cNvPr id="1056792" name="Freeform 24"/>
          <p:cNvSpPr>
            <a:spLocks/>
          </p:cNvSpPr>
          <p:nvPr/>
        </p:nvSpPr>
        <p:spPr bwMode="auto">
          <a:xfrm>
            <a:off x="3276600" y="3810000"/>
            <a:ext cx="609600" cy="1295400"/>
          </a:xfrm>
          <a:custGeom>
            <a:avLst/>
            <a:gdLst/>
            <a:ahLst/>
            <a:cxnLst>
              <a:cxn ang="0">
                <a:pos x="0" y="816"/>
              </a:cxn>
              <a:cxn ang="0">
                <a:pos x="336" y="384"/>
              </a:cxn>
              <a:cxn ang="0">
                <a:pos x="288" y="0"/>
              </a:cxn>
            </a:cxnLst>
            <a:rect l="0" t="0" r="r" b="b"/>
            <a:pathLst>
              <a:path w="384" h="816">
                <a:moveTo>
                  <a:pt x="0" y="816"/>
                </a:moveTo>
                <a:cubicBezTo>
                  <a:pt x="144" y="668"/>
                  <a:pt x="288" y="520"/>
                  <a:pt x="336" y="384"/>
                </a:cubicBezTo>
                <a:cubicBezTo>
                  <a:pt x="384" y="248"/>
                  <a:pt x="336" y="124"/>
                  <a:pt x="288" y="0"/>
                </a:cubicBezTo>
              </a:path>
            </a:pathLst>
          </a:custGeom>
          <a:noFill/>
          <a:ln w="9525" cap="flat">
            <a:solidFill>
              <a:schemeClr val="tx1"/>
            </a:solidFill>
            <a:prstDash val="dash"/>
            <a:round/>
            <a:headEnd type="none" w="med" len="med"/>
            <a:tailEnd type="triangle" w="med" len="med"/>
          </a:ln>
          <a:effectLst/>
        </p:spPr>
        <p:txBody>
          <a:bodyPr/>
          <a:lstStyle/>
          <a:p>
            <a:endParaRPr lang="en-US"/>
          </a:p>
        </p:txBody>
      </p:sp>
      <p:sp>
        <p:nvSpPr>
          <p:cNvPr id="2" name="Footer Placeholder 1"/>
          <p:cNvSpPr>
            <a:spLocks noGrp="1"/>
          </p:cNvSpPr>
          <p:nvPr>
            <p:ph type="ftr" sz="quarter" idx="11"/>
          </p:nvPr>
        </p:nvSpPr>
        <p:spPr/>
        <p:txBody>
          <a:bodyPr/>
          <a:lstStyle/>
          <a:p>
            <a:r>
              <a:rPr lang="en-US"/>
              <a:t>CS5412 Spring 2014 (Cloud Computing: Birman)</a:t>
            </a:r>
          </a:p>
        </p:txBody>
      </p:sp>
      <p:sp>
        <p:nvSpPr>
          <p:cNvPr id="3" name="Slide Number Placeholder 2"/>
          <p:cNvSpPr>
            <a:spLocks noGrp="1"/>
          </p:cNvSpPr>
          <p:nvPr>
            <p:ph type="sldNum" sz="quarter" idx="12"/>
          </p:nvPr>
        </p:nvSpPr>
        <p:spPr/>
        <p:txBody>
          <a:bodyPr>
            <a:normAutofit/>
          </a:bodyPr>
          <a:lstStyle/>
          <a:p>
            <a:fld id="{B6F15528-21DE-4FAA-801E-634DDDAF4B2B}" type="slidenum">
              <a:rPr lang="en-US" smtClean="0"/>
              <a:pPr/>
              <a:t>32</a:t>
            </a:fld>
            <a:endParaRPr lang="en-US"/>
          </a:p>
        </p:txBody>
      </p:sp>
    </p:spTree>
    <p:extLst>
      <p:ext uri="{BB962C8B-B14F-4D97-AF65-F5344CB8AC3E}">
        <p14:creationId xmlns:p14="http://schemas.microsoft.com/office/powerpoint/2010/main" val="2246949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CDD7-6356-4A9A-A0F5-D774B7B1B32A}"/>
              </a:ext>
            </a:extLst>
          </p:cNvPr>
          <p:cNvSpPr>
            <a:spLocks noGrp="1"/>
          </p:cNvSpPr>
          <p:nvPr>
            <p:ph type="title"/>
          </p:nvPr>
        </p:nvSpPr>
        <p:spPr/>
        <p:txBody>
          <a:bodyPr/>
          <a:lstStyle/>
          <a:p>
            <a:r>
              <a:rPr lang="en-US" dirty="0"/>
              <a:t>What is a range query?</a:t>
            </a:r>
          </a:p>
        </p:txBody>
      </p:sp>
      <p:sp>
        <p:nvSpPr>
          <p:cNvPr id="3" name="Content Placeholder 2">
            <a:extLst>
              <a:ext uri="{FF2B5EF4-FFF2-40B4-BE49-F238E27FC236}">
                <a16:creationId xmlns:a16="http://schemas.microsoft.com/office/drawing/2014/main" id="{DC05B3AE-1872-4E07-8737-BE344BFFDB58}"/>
              </a:ext>
            </a:extLst>
          </p:cNvPr>
          <p:cNvSpPr>
            <a:spLocks noGrp="1"/>
          </p:cNvSpPr>
          <p:nvPr>
            <p:ph idx="1"/>
          </p:nvPr>
        </p:nvSpPr>
        <p:spPr/>
        <p:txBody>
          <a:bodyPr/>
          <a:lstStyle/>
          <a:p>
            <a:r>
              <a:rPr lang="en-US" dirty="0"/>
              <a:t>Consider a smart car on a smart highway.</a:t>
            </a:r>
          </a:p>
          <a:p>
            <a:endParaRPr lang="en-US" dirty="0"/>
          </a:p>
          <a:p>
            <a:r>
              <a:rPr lang="en-US" dirty="0"/>
              <a:t>The car might ask “</a:t>
            </a:r>
            <a:r>
              <a:rPr lang="en-US"/>
              <a:t>What objects </a:t>
            </a:r>
            <a:r>
              <a:rPr lang="en-US" dirty="0"/>
              <a:t>are within 500m at this time?”</a:t>
            </a:r>
          </a:p>
          <a:p>
            <a:endParaRPr lang="en-US" dirty="0"/>
          </a:p>
          <a:p>
            <a:r>
              <a:rPr lang="en-US" dirty="0"/>
              <a:t>This is best understood as a portion of the highway</a:t>
            </a:r>
          </a:p>
          <a:p>
            <a:pPr>
              <a:buFont typeface="Wingdings" panose="05000000000000000000" pitchFamily="2" charset="2"/>
              <a:buChar char="Ø"/>
            </a:pPr>
            <a:r>
              <a:rPr lang="en-US" dirty="0"/>
              <a:t>  My current location, +/- 500m.</a:t>
            </a:r>
          </a:p>
          <a:p>
            <a:pPr>
              <a:buFont typeface="Wingdings" panose="05000000000000000000" pitchFamily="2" charset="2"/>
              <a:buChar char="Ø"/>
            </a:pPr>
            <a:r>
              <a:rPr lang="en-US" dirty="0"/>
              <a:t>  A “range” of space, within which a list of vehicles can be found</a:t>
            </a:r>
          </a:p>
        </p:txBody>
      </p:sp>
      <p:sp>
        <p:nvSpPr>
          <p:cNvPr id="4" name="Footer Placeholder 3">
            <a:extLst>
              <a:ext uri="{FF2B5EF4-FFF2-40B4-BE49-F238E27FC236}">
                <a16:creationId xmlns:a16="http://schemas.microsoft.com/office/drawing/2014/main" id="{4BF4AD9A-C2D4-434A-B052-E2AF49E741F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B72022A-6D29-4FCC-A649-A7281DA1736A}"/>
              </a:ext>
            </a:extLst>
          </p:cNvPr>
          <p:cNvSpPr>
            <a:spLocks noGrp="1"/>
          </p:cNvSpPr>
          <p:nvPr>
            <p:ph type="sldNum" sz="quarter" idx="12"/>
          </p:nvPr>
        </p:nvSpPr>
        <p:spPr/>
        <p:txBody>
          <a:bodyPr/>
          <a:lstStyle/>
          <a:p>
            <a:fld id="{3C974458-8A97-4835-BF79-1FB6D7856C21}" type="slidenum">
              <a:rPr lang="en-US" smtClean="0"/>
              <a:t>33</a:t>
            </a:fld>
            <a:endParaRPr lang="en-US"/>
          </a:p>
        </p:txBody>
      </p:sp>
      <p:pic>
        <p:nvPicPr>
          <p:cNvPr id="6" name="Picture 5">
            <a:extLst>
              <a:ext uri="{FF2B5EF4-FFF2-40B4-BE49-F238E27FC236}">
                <a16:creationId xmlns:a16="http://schemas.microsoft.com/office/drawing/2014/main" id="{B6FE65BD-588D-478C-85B8-B26ED5D2AF90}"/>
              </a:ext>
            </a:extLst>
          </p:cNvPr>
          <p:cNvPicPr>
            <a:picLocks noChangeAspect="1"/>
          </p:cNvPicPr>
          <p:nvPr/>
        </p:nvPicPr>
        <p:blipFill>
          <a:blip r:embed="rId3"/>
          <a:stretch>
            <a:fillRect/>
          </a:stretch>
        </p:blipFill>
        <p:spPr>
          <a:xfrm>
            <a:off x="8069943" y="190500"/>
            <a:ext cx="3926114" cy="2944586"/>
          </a:xfrm>
          <a:prstGeom prst="rect">
            <a:avLst/>
          </a:prstGeom>
        </p:spPr>
      </p:pic>
      <p:sp>
        <p:nvSpPr>
          <p:cNvPr id="7" name="Oval 6">
            <a:extLst>
              <a:ext uri="{FF2B5EF4-FFF2-40B4-BE49-F238E27FC236}">
                <a16:creationId xmlns:a16="http://schemas.microsoft.com/office/drawing/2014/main" id="{99617EB7-CF11-465C-866E-21E83D7BA580}"/>
              </a:ext>
            </a:extLst>
          </p:cNvPr>
          <p:cNvSpPr/>
          <p:nvPr/>
        </p:nvSpPr>
        <p:spPr>
          <a:xfrm rot="621078">
            <a:off x="8010595" y="1144246"/>
            <a:ext cx="3972254" cy="921695"/>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2B178513-9AD6-452D-899D-AA1E15FF81F1}"/>
              </a:ext>
            </a:extLst>
          </p:cNvPr>
          <p:cNvCxnSpPr/>
          <p:nvPr/>
        </p:nvCxnSpPr>
        <p:spPr>
          <a:xfrm>
            <a:off x="10522857" y="1596571"/>
            <a:ext cx="1001486" cy="275772"/>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3F569AC-E735-4824-A5C0-655A06897EE9}"/>
              </a:ext>
            </a:extLst>
          </p:cNvPr>
          <p:cNvCxnSpPr>
            <a:cxnSpLocks/>
          </p:cNvCxnSpPr>
          <p:nvPr/>
        </p:nvCxnSpPr>
        <p:spPr>
          <a:xfrm flipH="1" flipV="1">
            <a:off x="8548914" y="1261327"/>
            <a:ext cx="1193991" cy="17390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0853C9-EB8F-4DB4-80BC-935079860D4E}"/>
              </a:ext>
            </a:extLst>
          </p:cNvPr>
          <p:cNvCxnSpPr>
            <a:cxnSpLocks/>
          </p:cNvCxnSpPr>
          <p:nvPr/>
        </p:nvCxnSpPr>
        <p:spPr>
          <a:xfrm flipH="1">
            <a:off x="9310118" y="1605093"/>
            <a:ext cx="432787" cy="253045"/>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69F5E9D-F4BF-429E-BA4E-740C523DC046}"/>
              </a:ext>
            </a:extLst>
          </p:cNvPr>
          <p:cNvCxnSpPr>
            <a:cxnSpLocks/>
          </p:cNvCxnSpPr>
          <p:nvPr/>
        </p:nvCxnSpPr>
        <p:spPr>
          <a:xfrm flipV="1">
            <a:off x="10444651" y="1312264"/>
            <a:ext cx="221534" cy="86949"/>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948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owchart: Document 29">
            <a:extLst>
              <a:ext uri="{FF2B5EF4-FFF2-40B4-BE49-F238E27FC236}">
                <a16:creationId xmlns:a16="http://schemas.microsoft.com/office/drawing/2014/main" id="{16DF5F5F-86F7-4538-9905-97B27A58C468}"/>
              </a:ext>
            </a:extLst>
          </p:cNvPr>
          <p:cNvSpPr/>
          <p:nvPr/>
        </p:nvSpPr>
        <p:spPr>
          <a:xfrm>
            <a:off x="8779143" y="3663225"/>
            <a:ext cx="895779" cy="649396"/>
          </a:xfrm>
          <a:prstGeom prst="flowChartDocument">
            <a:avLst/>
          </a:prstGeom>
          <a:solidFill>
            <a:srgbClr val="FF66CC"/>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ocument 28">
            <a:extLst>
              <a:ext uri="{FF2B5EF4-FFF2-40B4-BE49-F238E27FC236}">
                <a16:creationId xmlns:a16="http://schemas.microsoft.com/office/drawing/2014/main" id="{32DD306B-FA57-4F15-8D92-C6D5E2B5A7BA}"/>
              </a:ext>
            </a:extLst>
          </p:cNvPr>
          <p:cNvSpPr/>
          <p:nvPr/>
        </p:nvSpPr>
        <p:spPr>
          <a:xfrm>
            <a:off x="10521212" y="4255702"/>
            <a:ext cx="895779" cy="649396"/>
          </a:xfrm>
          <a:prstGeom prst="flowChartDocument">
            <a:avLst/>
          </a:prstGeom>
          <a:solidFill>
            <a:srgbClr val="FF66CC"/>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ocument 27">
            <a:extLst>
              <a:ext uri="{FF2B5EF4-FFF2-40B4-BE49-F238E27FC236}">
                <a16:creationId xmlns:a16="http://schemas.microsoft.com/office/drawing/2014/main" id="{87F47066-30A2-43A0-881D-009940D3E195}"/>
              </a:ext>
            </a:extLst>
          </p:cNvPr>
          <p:cNvSpPr/>
          <p:nvPr/>
        </p:nvSpPr>
        <p:spPr>
          <a:xfrm>
            <a:off x="8690102" y="3742087"/>
            <a:ext cx="895779" cy="649396"/>
          </a:xfrm>
          <a:prstGeom prst="flowChartDocument">
            <a:avLst/>
          </a:prstGeom>
          <a:solidFill>
            <a:srgbClr val="FF66CC"/>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Document 22">
            <a:extLst>
              <a:ext uri="{FF2B5EF4-FFF2-40B4-BE49-F238E27FC236}">
                <a16:creationId xmlns:a16="http://schemas.microsoft.com/office/drawing/2014/main" id="{2D28E0FE-AFF5-4A55-A3D1-A4DBB9F756C1}"/>
              </a:ext>
            </a:extLst>
          </p:cNvPr>
          <p:cNvSpPr/>
          <p:nvPr/>
        </p:nvSpPr>
        <p:spPr>
          <a:xfrm>
            <a:off x="2822710" y="4812392"/>
            <a:ext cx="895779" cy="649396"/>
          </a:xfrm>
          <a:prstGeom prst="flowChartDocument">
            <a:avLst/>
          </a:prstGeom>
          <a:solidFill>
            <a:srgbClr val="FF66CC"/>
          </a:solidFill>
          <a:ln>
            <a:solidFill>
              <a:srgbClr val="1CAD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ultidocument 19">
            <a:extLst>
              <a:ext uri="{FF2B5EF4-FFF2-40B4-BE49-F238E27FC236}">
                <a16:creationId xmlns:a16="http://schemas.microsoft.com/office/drawing/2014/main" id="{39A5847C-136D-4AEC-AE3A-145E7135C3B7}"/>
              </a:ext>
            </a:extLst>
          </p:cNvPr>
          <p:cNvSpPr/>
          <p:nvPr/>
        </p:nvSpPr>
        <p:spPr>
          <a:xfrm>
            <a:off x="8491567" y="3853018"/>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21" name="Flowchart: Multidocument 20">
            <a:extLst>
              <a:ext uri="{FF2B5EF4-FFF2-40B4-BE49-F238E27FC236}">
                <a16:creationId xmlns:a16="http://schemas.microsoft.com/office/drawing/2014/main" id="{FE104361-F3A0-4183-971D-8BA01F80F414}"/>
              </a:ext>
            </a:extLst>
          </p:cNvPr>
          <p:cNvSpPr/>
          <p:nvPr/>
        </p:nvSpPr>
        <p:spPr>
          <a:xfrm>
            <a:off x="8274741" y="4051194"/>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22" name="Flowchart: Multidocument 21">
            <a:extLst>
              <a:ext uri="{FF2B5EF4-FFF2-40B4-BE49-F238E27FC236}">
                <a16:creationId xmlns:a16="http://schemas.microsoft.com/office/drawing/2014/main" id="{CCF69A0F-48B1-48D7-B1F5-3366C2F100CC}"/>
              </a:ext>
            </a:extLst>
          </p:cNvPr>
          <p:cNvSpPr/>
          <p:nvPr/>
        </p:nvSpPr>
        <p:spPr>
          <a:xfrm>
            <a:off x="8057915" y="4259615"/>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2" name="Title 1">
            <a:extLst>
              <a:ext uri="{FF2B5EF4-FFF2-40B4-BE49-F238E27FC236}">
                <a16:creationId xmlns:a16="http://schemas.microsoft.com/office/drawing/2014/main" id="{81697EE7-84AE-4B2F-B45D-44EC7BF4677E}"/>
              </a:ext>
            </a:extLst>
          </p:cNvPr>
          <p:cNvSpPr>
            <a:spLocks noGrp="1"/>
          </p:cNvSpPr>
          <p:nvPr>
            <p:ph type="title"/>
          </p:nvPr>
        </p:nvSpPr>
        <p:spPr/>
        <p:txBody>
          <a:bodyPr/>
          <a:lstStyle/>
          <a:p>
            <a:r>
              <a:rPr lang="en-US" dirty="0"/>
              <a:t>Hot and Cold spots</a:t>
            </a:r>
          </a:p>
        </p:txBody>
      </p:sp>
      <p:sp>
        <p:nvSpPr>
          <p:cNvPr id="3" name="Content Placeholder 2">
            <a:extLst>
              <a:ext uri="{FF2B5EF4-FFF2-40B4-BE49-F238E27FC236}">
                <a16:creationId xmlns:a16="http://schemas.microsoft.com/office/drawing/2014/main" id="{C413FFBE-D835-48EA-A203-3317509236F0}"/>
              </a:ext>
            </a:extLst>
          </p:cNvPr>
          <p:cNvSpPr>
            <a:spLocks noGrp="1"/>
          </p:cNvSpPr>
          <p:nvPr>
            <p:ph idx="1"/>
          </p:nvPr>
        </p:nvSpPr>
        <p:spPr/>
        <p:txBody>
          <a:bodyPr/>
          <a:lstStyle/>
          <a:p>
            <a:r>
              <a:rPr lang="en-US" dirty="0"/>
              <a:t>DHT keys are supposed to be hashed to a “random” number.</a:t>
            </a:r>
          </a:p>
          <a:p>
            <a:r>
              <a:rPr lang="en-US" dirty="0"/>
              <a:t>Question: will randomness give us even spacing and even loads?</a:t>
            </a:r>
          </a:p>
        </p:txBody>
      </p:sp>
      <p:sp>
        <p:nvSpPr>
          <p:cNvPr id="4" name="Footer Placeholder 3">
            <a:extLst>
              <a:ext uri="{FF2B5EF4-FFF2-40B4-BE49-F238E27FC236}">
                <a16:creationId xmlns:a16="http://schemas.microsoft.com/office/drawing/2014/main" id="{1F8218BE-E233-4036-B538-6DCE539ACCF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367727E-4941-4679-AE61-29C484EE24DB}"/>
              </a:ext>
            </a:extLst>
          </p:cNvPr>
          <p:cNvSpPr>
            <a:spLocks noGrp="1"/>
          </p:cNvSpPr>
          <p:nvPr>
            <p:ph type="sldNum" sz="quarter" idx="12"/>
          </p:nvPr>
        </p:nvSpPr>
        <p:spPr/>
        <p:txBody>
          <a:bodyPr/>
          <a:lstStyle/>
          <a:p>
            <a:fld id="{3C974458-8A97-4835-BF79-1FB6D7856C21}" type="slidenum">
              <a:rPr lang="en-US" smtClean="0"/>
              <a:t>34</a:t>
            </a:fld>
            <a:endParaRPr lang="en-US"/>
          </a:p>
        </p:txBody>
      </p:sp>
      <p:cxnSp>
        <p:nvCxnSpPr>
          <p:cNvPr id="7" name="Straight Arrow Connector 6">
            <a:extLst>
              <a:ext uri="{FF2B5EF4-FFF2-40B4-BE49-F238E27FC236}">
                <a16:creationId xmlns:a16="http://schemas.microsoft.com/office/drawing/2014/main" id="{9F235D58-BD06-4FC9-BC51-5C53D56DA6F0}"/>
              </a:ext>
            </a:extLst>
          </p:cNvPr>
          <p:cNvCxnSpPr/>
          <p:nvPr/>
        </p:nvCxnSpPr>
        <p:spPr>
          <a:xfrm>
            <a:off x="897380" y="5676523"/>
            <a:ext cx="10645789"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A0FB36B-C7BD-4F78-8C62-0F539E2A860D}"/>
              </a:ext>
            </a:extLst>
          </p:cNvPr>
          <p:cNvSpPr txBox="1"/>
          <p:nvPr/>
        </p:nvSpPr>
        <p:spPr>
          <a:xfrm>
            <a:off x="4842932" y="5920966"/>
            <a:ext cx="1920007" cy="369332"/>
          </a:xfrm>
          <a:prstGeom prst="rect">
            <a:avLst/>
          </a:prstGeom>
          <a:noFill/>
        </p:spPr>
        <p:txBody>
          <a:bodyPr wrap="square" rtlCol="0">
            <a:spAutoFit/>
          </a:bodyPr>
          <a:lstStyle/>
          <a:p>
            <a:pPr algn="ctr"/>
            <a:r>
              <a:rPr lang="en-US" dirty="0"/>
              <a:t>Key space</a:t>
            </a:r>
          </a:p>
        </p:txBody>
      </p:sp>
      <p:sp>
        <p:nvSpPr>
          <p:cNvPr id="9" name="Star: 6 Points 8">
            <a:extLst>
              <a:ext uri="{FF2B5EF4-FFF2-40B4-BE49-F238E27FC236}">
                <a16:creationId xmlns:a16="http://schemas.microsoft.com/office/drawing/2014/main" id="{47EC5E3C-C524-4535-B4CF-A9EC4091FA86}"/>
              </a:ext>
            </a:extLst>
          </p:cNvPr>
          <p:cNvSpPr/>
          <p:nvPr/>
        </p:nvSpPr>
        <p:spPr>
          <a:xfrm>
            <a:off x="1643412" y="5208459"/>
            <a:ext cx="860079" cy="936128"/>
          </a:xfrm>
          <a:prstGeom prst="star6">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C00000"/>
                </a:solidFill>
              </a:rPr>
              <a:t>	Node</a:t>
            </a:r>
            <a:br>
              <a:rPr lang="en-US" sz="1200" b="1" dirty="0">
                <a:solidFill>
                  <a:srgbClr val="C00000"/>
                </a:solidFill>
              </a:rPr>
            </a:br>
            <a:r>
              <a:rPr lang="en-US" sz="1200" b="1" dirty="0">
                <a:solidFill>
                  <a:srgbClr val="C00000"/>
                </a:solidFill>
              </a:rPr>
              <a:t>X</a:t>
            </a:r>
          </a:p>
        </p:txBody>
      </p:sp>
      <p:sp>
        <p:nvSpPr>
          <p:cNvPr id="10" name="Star: 6 Points 9">
            <a:extLst>
              <a:ext uri="{FF2B5EF4-FFF2-40B4-BE49-F238E27FC236}">
                <a16:creationId xmlns:a16="http://schemas.microsoft.com/office/drawing/2014/main" id="{2F9A49F9-322D-4E57-A79F-A78D8A80FA6A}"/>
              </a:ext>
            </a:extLst>
          </p:cNvPr>
          <p:cNvSpPr/>
          <p:nvPr/>
        </p:nvSpPr>
        <p:spPr>
          <a:xfrm>
            <a:off x="6461937" y="5174421"/>
            <a:ext cx="860079" cy="936128"/>
          </a:xfrm>
          <a:prstGeom prst="star6">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	</a:t>
            </a:r>
            <a:r>
              <a:rPr lang="en-US" sz="1200" b="1" dirty="0">
                <a:solidFill>
                  <a:srgbClr val="C00000"/>
                </a:solidFill>
              </a:rPr>
              <a:t>Node</a:t>
            </a:r>
            <a:br>
              <a:rPr lang="en-US" sz="1200" b="1" dirty="0">
                <a:solidFill>
                  <a:srgbClr val="C00000"/>
                </a:solidFill>
              </a:rPr>
            </a:br>
            <a:r>
              <a:rPr lang="en-US" sz="1200" b="1" dirty="0">
                <a:solidFill>
                  <a:srgbClr val="C00000"/>
                </a:solidFill>
              </a:rPr>
              <a:t>Y</a:t>
            </a:r>
            <a:endParaRPr lang="en-US" b="1" dirty="0">
              <a:solidFill>
                <a:srgbClr val="C00000"/>
              </a:solidFill>
            </a:endParaRPr>
          </a:p>
        </p:txBody>
      </p:sp>
      <p:sp>
        <p:nvSpPr>
          <p:cNvPr id="11" name="Star: 6 Points 10">
            <a:extLst>
              <a:ext uri="{FF2B5EF4-FFF2-40B4-BE49-F238E27FC236}">
                <a16:creationId xmlns:a16="http://schemas.microsoft.com/office/drawing/2014/main" id="{7B16F9B0-E91B-419C-9A57-3FB0ED12D354}"/>
              </a:ext>
            </a:extLst>
          </p:cNvPr>
          <p:cNvSpPr/>
          <p:nvPr/>
        </p:nvSpPr>
        <p:spPr>
          <a:xfrm>
            <a:off x="8672340" y="5208459"/>
            <a:ext cx="860079" cy="936128"/>
          </a:xfrm>
          <a:prstGeom prst="star6">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C00000"/>
                </a:solidFill>
              </a:rPr>
              <a:t>	Node</a:t>
            </a:r>
            <a:br>
              <a:rPr lang="en-US" sz="1200" b="1" dirty="0">
                <a:solidFill>
                  <a:srgbClr val="C00000"/>
                </a:solidFill>
              </a:rPr>
            </a:br>
            <a:r>
              <a:rPr lang="en-US" sz="1200" b="1" dirty="0">
                <a:solidFill>
                  <a:srgbClr val="C00000"/>
                </a:solidFill>
              </a:rPr>
              <a:t>Z</a:t>
            </a:r>
          </a:p>
        </p:txBody>
      </p:sp>
      <p:sp>
        <p:nvSpPr>
          <p:cNvPr id="12" name="Flowchart: Multidocument 11">
            <a:extLst>
              <a:ext uri="{FF2B5EF4-FFF2-40B4-BE49-F238E27FC236}">
                <a16:creationId xmlns:a16="http://schemas.microsoft.com/office/drawing/2014/main" id="{64577610-B597-41E6-AC40-D47E0F61D690}"/>
              </a:ext>
            </a:extLst>
          </p:cNvPr>
          <p:cNvSpPr/>
          <p:nvPr/>
        </p:nvSpPr>
        <p:spPr>
          <a:xfrm>
            <a:off x="2567229" y="4856412"/>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13" name="Flowchart: Multidocument 12">
            <a:extLst>
              <a:ext uri="{FF2B5EF4-FFF2-40B4-BE49-F238E27FC236}">
                <a16:creationId xmlns:a16="http://schemas.microsoft.com/office/drawing/2014/main" id="{51C983CF-B586-4129-85A1-6512657E6A2E}"/>
              </a:ext>
            </a:extLst>
          </p:cNvPr>
          <p:cNvSpPr/>
          <p:nvPr/>
        </p:nvSpPr>
        <p:spPr>
          <a:xfrm>
            <a:off x="7846224" y="4476936"/>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15" name="Flowchart: Multidocument 14">
            <a:extLst>
              <a:ext uri="{FF2B5EF4-FFF2-40B4-BE49-F238E27FC236}">
                <a16:creationId xmlns:a16="http://schemas.microsoft.com/office/drawing/2014/main" id="{16A192EF-10C0-497E-88D6-120E54E7AD17}"/>
              </a:ext>
            </a:extLst>
          </p:cNvPr>
          <p:cNvSpPr/>
          <p:nvPr/>
        </p:nvSpPr>
        <p:spPr>
          <a:xfrm>
            <a:off x="7629398" y="4675112"/>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16" name="Flowchart: Multidocument 15">
            <a:extLst>
              <a:ext uri="{FF2B5EF4-FFF2-40B4-BE49-F238E27FC236}">
                <a16:creationId xmlns:a16="http://schemas.microsoft.com/office/drawing/2014/main" id="{ACFA9606-9D3E-4EC2-8DBD-21A2BD7AC670}"/>
              </a:ext>
            </a:extLst>
          </p:cNvPr>
          <p:cNvSpPr/>
          <p:nvPr/>
        </p:nvSpPr>
        <p:spPr>
          <a:xfrm>
            <a:off x="7412572" y="4883533"/>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17" name="Flowchart: Multidocument 16">
            <a:extLst>
              <a:ext uri="{FF2B5EF4-FFF2-40B4-BE49-F238E27FC236}">
                <a16:creationId xmlns:a16="http://schemas.microsoft.com/office/drawing/2014/main" id="{668A07B2-585A-4071-9E9E-03B25C91694D}"/>
              </a:ext>
            </a:extLst>
          </p:cNvPr>
          <p:cNvSpPr/>
          <p:nvPr/>
        </p:nvSpPr>
        <p:spPr>
          <a:xfrm>
            <a:off x="10326915" y="4349630"/>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18" name="Flowchart: Multidocument 17">
            <a:extLst>
              <a:ext uri="{FF2B5EF4-FFF2-40B4-BE49-F238E27FC236}">
                <a16:creationId xmlns:a16="http://schemas.microsoft.com/office/drawing/2014/main" id="{A5CE18F9-2C58-4CD2-B28B-D0A47E1FBE03}"/>
              </a:ext>
            </a:extLst>
          </p:cNvPr>
          <p:cNvSpPr/>
          <p:nvPr/>
        </p:nvSpPr>
        <p:spPr>
          <a:xfrm>
            <a:off x="10110089" y="4547806"/>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
        <p:nvSpPr>
          <p:cNvPr id="19" name="Flowchart: Multidocument 18">
            <a:extLst>
              <a:ext uri="{FF2B5EF4-FFF2-40B4-BE49-F238E27FC236}">
                <a16:creationId xmlns:a16="http://schemas.microsoft.com/office/drawing/2014/main" id="{CE9762CF-9F1F-4274-8C6B-B433A4DCCC16}"/>
              </a:ext>
            </a:extLst>
          </p:cNvPr>
          <p:cNvSpPr/>
          <p:nvPr/>
        </p:nvSpPr>
        <p:spPr>
          <a:xfrm>
            <a:off x="9893263" y="4756227"/>
            <a:ext cx="1060704" cy="758952"/>
          </a:xfrm>
          <a:prstGeom prst="flowChartMultidocument">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err="1"/>
              <a:t>k,v</a:t>
            </a:r>
            <a:r>
              <a:rPr lang="en-US" dirty="0"/>
              <a:t>) tuples</a:t>
            </a:r>
          </a:p>
        </p:txBody>
      </p:sp>
    </p:spTree>
    <p:extLst>
      <p:ext uri="{BB962C8B-B14F-4D97-AF65-F5344CB8AC3E}">
        <p14:creationId xmlns:p14="http://schemas.microsoft.com/office/powerpoint/2010/main" val="337232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3"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1+#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9"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0-#ppt_w/2"/>
                                          </p:val>
                                        </p:tav>
                                        <p:tav tm="100000">
                                          <p:val>
                                            <p:strVal val="#ppt_x"/>
                                          </p:val>
                                        </p:tav>
                                      </p:tavLst>
                                    </p:anim>
                                    <p:anim calcmode="lin" valueType="num">
                                      <p:cBhvr additive="base">
                                        <p:cTn id="23" dur="750" fill="hold"/>
                                        <p:tgtEl>
                                          <p:spTgt spid="23"/>
                                        </p:tgtEl>
                                        <p:attrNameLst>
                                          <p:attrName>ppt_y</p:attrName>
                                        </p:attrNameLst>
                                      </p:cBhvr>
                                      <p:tavLst>
                                        <p:tav tm="0">
                                          <p:val>
                                            <p:strVal val="0-#ppt_h/2"/>
                                          </p:val>
                                        </p:tav>
                                        <p:tav tm="100000">
                                          <p:val>
                                            <p:strVal val="#ppt_y"/>
                                          </p:val>
                                        </p:tav>
                                      </p:tavLst>
                                    </p:anim>
                                  </p:childTnLst>
                                </p:cTn>
                              </p:par>
                            </p:childTnLst>
                          </p:cTn>
                        </p:par>
                        <p:par>
                          <p:cTn id="24" fill="hold">
                            <p:stCondLst>
                              <p:cond delay="2250"/>
                            </p:stCondLst>
                            <p:childTnLst>
                              <p:par>
                                <p:cTn id="25" presetID="2" presetClass="entr" presetSubtype="1" fill="hold" grpId="1"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childTnLst>
                          </p:cTn>
                        </p:par>
                        <p:par>
                          <p:cTn id="29" fill="hold">
                            <p:stCondLst>
                              <p:cond delay="2750"/>
                            </p:stCondLst>
                            <p:childTnLst>
                              <p:par>
                                <p:cTn id="30" presetID="2" presetClass="entr" presetSubtype="3" fill="hold" grpId="2"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250"/>
                            </p:stCondLst>
                            <p:childTnLst>
                              <p:par>
                                <p:cTn id="35" presetID="2" presetClass="entr" presetSubtype="9"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750" fill="hold"/>
                                        <p:tgtEl>
                                          <p:spTgt spid="28"/>
                                        </p:tgtEl>
                                        <p:attrNameLst>
                                          <p:attrName>ppt_x</p:attrName>
                                        </p:attrNameLst>
                                      </p:cBhvr>
                                      <p:tavLst>
                                        <p:tav tm="0">
                                          <p:val>
                                            <p:strVal val="0-#ppt_w/2"/>
                                          </p:val>
                                        </p:tav>
                                        <p:tav tm="100000">
                                          <p:val>
                                            <p:strVal val="#ppt_x"/>
                                          </p:val>
                                        </p:tav>
                                      </p:tavLst>
                                    </p:anim>
                                    <p:anim calcmode="lin" valueType="num">
                                      <p:cBhvr additive="base">
                                        <p:cTn id="38" dur="750" fill="hold"/>
                                        <p:tgtEl>
                                          <p:spTgt spid="28"/>
                                        </p:tgtEl>
                                        <p:attrNameLst>
                                          <p:attrName>ppt_y</p:attrName>
                                        </p:attrNameLst>
                                      </p:cBhvr>
                                      <p:tavLst>
                                        <p:tav tm="0">
                                          <p:val>
                                            <p:strVal val="0-#ppt_h/2"/>
                                          </p:val>
                                        </p:tav>
                                        <p:tav tm="100000">
                                          <p:val>
                                            <p:strVal val="#ppt_y"/>
                                          </p:val>
                                        </p:tav>
                                      </p:tavLst>
                                    </p:anim>
                                  </p:childTnLst>
                                </p:cTn>
                              </p:par>
                            </p:childTnLst>
                          </p:cTn>
                        </p:par>
                        <p:par>
                          <p:cTn id="39" fill="hold">
                            <p:stCondLst>
                              <p:cond delay="4000"/>
                            </p:stCondLst>
                            <p:childTnLst>
                              <p:par>
                                <p:cTn id="40" presetID="2" presetClass="entr" presetSubtype="1" fill="hold" grpId="1"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ppt_x"/>
                                          </p:val>
                                        </p:tav>
                                        <p:tav tm="100000">
                                          <p:val>
                                            <p:strVal val="#ppt_x"/>
                                          </p:val>
                                        </p:tav>
                                      </p:tavLst>
                                    </p:anim>
                                    <p:anim calcmode="lin" valueType="num">
                                      <p:cBhvr additive="base">
                                        <p:cTn id="43" dur="500" fill="hold"/>
                                        <p:tgtEl>
                                          <p:spTgt spid="28"/>
                                        </p:tgtEl>
                                        <p:attrNameLst>
                                          <p:attrName>ppt_y</p:attrName>
                                        </p:attrNameLst>
                                      </p:cBhvr>
                                      <p:tavLst>
                                        <p:tav tm="0">
                                          <p:val>
                                            <p:strVal val="0-#ppt_h/2"/>
                                          </p:val>
                                        </p:tav>
                                        <p:tav tm="100000">
                                          <p:val>
                                            <p:strVal val="#ppt_y"/>
                                          </p:val>
                                        </p:tav>
                                      </p:tavLst>
                                    </p:anim>
                                  </p:childTnLst>
                                </p:cTn>
                              </p:par>
                            </p:childTnLst>
                          </p:cTn>
                        </p:par>
                        <p:par>
                          <p:cTn id="44" fill="hold">
                            <p:stCondLst>
                              <p:cond delay="4500"/>
                            </p:stCondLst>
                            <p:childTnLst>
                              <p:par>
                                <p:cTn id="45" presetID="2" presetClass="entr" presetSubtype="3" fill="hold" grpId="2" nodeType="afterEffect">
                                  <p:stCondLst>
                                    <p:cond delay="0"/>
                                  </p:stCondLst>
                                  <p:childTnLst>
                                    <p:set>
                                      <p:cBhvr>
                                        <p:cTn id="46" dur="1" fill="hold">
                                          <p:stCondLst>
                                            <p:cond delay="0"/>
                                          </p:stCondLst>
                                        </p:cTn>
                                        <p:tgtEl>
                                          <p:spTgt spid="28"/>
                                        </p:tgtEl>
                                        <p:attrNameLst>
                                          <p:attrName>style.visibility</p:attrName>
                                        </p:attrNameLst>
                                      </p:cBhvr>
                                      <p:to>
                                        <p:strVal val="visible"/>
                                      </p:to>
                                    </p:set>
                                    <p:anim calcmode="lin" valueType="num">
                                      <p:cBhvr additive="base">
                                        <p:cTn id="47" dur="500" fill="hold"/>
                                        <p:tgtEl>
                                          <p:spTgt spid="28"/>
                                        </p:tgtEl>
                                        <p:attrNameLst>
                                          <p:attrName>ppt_x</p:attrName>
                                        </p:attrNameLst>
                                      </p:cBhvr>
                                      <p:tavLst>
                                        <p:tav tm="0">
                                          <p:val>
                                            <p:strVal val="1+#ppt_w/2"/>
                                          </p:val>
                                        </p:tav>
                                        <p:tav tm="100000">
                                          <p:val>
                                            <p:strVal val="#ppt_x"/>
                                          </p:val>
                                        </p:tav>
                                      </p:tavLst>
                                    </p:anim>
                                    <p:anim calcmode="lin" valueType="num">
                                      <p:cBhvr additive="base">
                                        <p:cTn id="48" dur="500" fill="hold"/>
                                        <p:tgtEl>
                                          <p:spTgt spid="28"/>
                                        </p:tgtEl>
                                        <p:attrNameLst>
                                          <p:attrName>ppt_y</p:attrName>
                                        </p:attrNameLst>
                                      </p:cBhvr>
                                      <p:tavLst>
                                        <p:tav tm="0">
                                          <p:val>
                                            <p:strVal val="0-#ppt_h/2"/>
                                          </p:val>
                                        </p:tav>
                                        <p:tav tm="100000">
                                          <p:val>
                                            <p:strVal val="#ppt_y"/>
                                          </p:val>
                                        </p:tav>
                                      </p:tavLst>
                                    </p:anim>
                                  </p:childTnLst>
                                </p:cTn>
                              </p:par>
                            </p:childTnLst>
                          </p:cTn>
                        </p:par>
                        <p:par>
                          <p:cTn id="49" fill="hold">
                            <p:stCondLst>
                              <p:cond delay="5000"/>
                            </p:stCondLst>
                            <p:childTnLst>
                              <p:par>
                                <p:cTn id="50" presetID="2" presetClass="entr" presetSubtype="9"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0-#ppt_w/2"/>
                                          </p:val>
                                        </p:tav>
                                        <p:tav tm="100000">
                                          <p:val>
                                            <p:strVal val="#ppt_x"/>
                                          </p:val>
                                        </p:tav>
                                      </p:tavLst>
                                    </p:anim>
                                    <p:anim calcmode="lin" valueType="num">
                                      <p:cBhvr additive="base">
                                        <p:cTn id="53" dur="500" fill="hold"/>
                                        <p:tgtEl>
                                          <p:spTgt spid="29"/>
                                        </p:tgtEl>
                                        <p:attrNameLst>
                                          <p:attrName>ppt_y</p:attrName>
                                        </p:attrNameLst>
                                      </p:cBhvr>
                                      <p:tavLst>
                                        <p:tav tm="0">
                                          <p:val>
                                            <p:strVal val="0-#ppt_h/2"/>
                                          </p:val>
                                        </p:tav>
                                        <p:tav tm="100000">
                                          <p:val>
                                            <p:strVal val="#ppt_y"/>
                                          </p:val>
                                        </p:tav>
                                      </p:tavLst>
                                    </p:anim>
                                  </p:childTnLst>
                                </p:cTn>
                              </p:par>
                            </p:childTnLst>
                          </p:cTn>
                        </p:par>
                        <p:par>
                          <p:cTn id="54" fill="hold">
                            <p:stCondLst>
                              <p:cond delay="5500"/>
                            </p:stCondLst>
                            <p:childTnLst>
                              <p:par>
                                <p:cTn id="55" presetID="2" presetClass="entr" presetSubtype="1" fill="hold" grpId="1" nodeType="after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0-#ppt_h/2"/>
                                          </p:val>
                                        </p:tav>
                                        <p:tav tm="100000">
                                          <p:val>
                                            <p:strVal val="#ppt_y"/>
                                          </p:val>
                                        </p:tav>
                                      </p:tavLst>
                                    </p:anim>
                                  </p:childTnLst>
                                </p:cTn>
                              </p:par>
                            </p:childTnLst>
                          </p:cTn>
                        </p:par>
                        <p:par>
                          <p:cTn id="59" fill="hold">
                            <p:stCondLst>
                              <p:cond delay="6000"/>
                            </p:stCondLst>
                            <p:childTnLst>
                              <p:par>
                                <p:cTn id="60" presetID="2" presetClass="entr" presetSubtype="3" fill="hold" grpId="2" nodeType="afterEffect">
                                  <p:stCondLst>
                                    <p:cond delay="0"/>
                                  </p:stCondLst>
                                  <p:childTnLst>
                                    <p:set>
                                      <p:cBhvr>
                                        <p:cTn id="61" dur="1" fill="hold">
                                          <p:stCondLst>
                                            <p:cond delay="0"/>
                                          </p:stCondLst>
                                        </p:cTn>
                                        <p:tgtEl>
                                          <p:spTgt spid="29"/>
                                        </p:tgtEl>
                                        <p:attrNameLst>
                                          <p:attrName>style.visibility</p:attrName>
                                        </p:attrNameLst>
                                      </p:cBhvr>
                                      <p:to>
                                        <p:strVal val="visible"/>
                                      </p:to>
                                    </p:set>
                                    <p:anim calcmode="lin" valueType="num">
                                      <p:cBhvr additive="base">
                                        <p:cTn id="62" dur="500" fill="hold"/>
                                        <p:tgtEl>
                                          <p:spTgt spid="29"/>
                                        </p:tgtEl>
                                        <p:attrNameLst>
                                          <p:attrName>ppt_x</p:attrName>
                                        </p:attrNameLst>
                                      </p:cBhvr>
                                      <p:tavLst>
                                        <p:tav tm="0">
                                          <p:val>
                                            <p:strVal val="1+#ppt_w/2"/>
                                          </p:val>
                                        </p:tav>
                                        <p:tav tm="100000">
                                          <p:val>
                                            <p:strVal val="#ppt_x"/>
                                          </p:val>
                                        </p:tav>
                                      </p:tavLst>
                                    </p:anim>
                                    <p:anim calcmode="lin" valueType="num">
                                      <p:cBhvr additive="base">
                                        <p:cTn id="63" dur="500" fill="hold"/>
                                        <p:tgtEl>
                                          <p:spTgt spid="29"/>
                                        </p:tgtEl>
                                        <p:attrNameLst>
                                          <p:attrName>ppt_y</p:attrName>
                                        </p:attrNameLst>
                                      </p:cBhvr>
                                      <p:tavLst>
                                        <p:tav tm="0">
                                          <p:val>
                                            <p:strVal val="0-#ppt_h/2"/>
                                          </p:val>
                                        </p:tav>
                                        <p:tav tm="100000">
                                          <p:val>
                                            <p:strVal val="#ppt_y"/>
                                          </p:val>
                                        </p:tav>
                                      </p:tavLst>
                                    </p:anim>
                                  </p:childTnLst>
                                </p:cTn>
                              </p:par>
                            </p:childTnLst>
                          </p:cTn>
                        </p:par>
                        <p:par>
                          <p:cTn id="64" fill="hold">
                            <p:stCondLst>
                              <p:cond delay="6500"/>
                            </p:stCondLst>
                            <p:childTnLst>
                              <p:par>
                                <p:cTn id="65" presetID="2" presetClass="entr" presetSubtype="9"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0-#ppt_w/2"/>
                                          </p:val>
                                        </p:tav>
                                        <p:tav tm="100000">
                                          <p:val>
                                            <p:strVal val="#ppt_x"/>
                                          </p:val>
                                        </p:tav>
                                      </p:tavLst>
                                    </p:anim>
                                    <p:anim calcmode="lin" valueType="num">
                                      <p:cBhvr additive="base">
                                        <p:cTn id="68" dur="500" fill="hold"/>
                                        <p:tgtEl>
                                          <p:spTgt spid="30"/>
                                        </p:tgtEl>
                                        <p:attrNameLst>
                                          <p:attrName>ppt_y</p:attrName>
                                        </p:attrNameLst>
                                      </p:cBhvr>
                                      <p:tavLst>
                                        <p:tav tm="0">
                                          <p:val>
                                            <p:strVal val="0-#ppt_h/2"/>
                                          </p:val>
                                        </p:tav>
                                        <p:tav tm="100000">
                                          <p:val>
                                            <p:strVal val="#ppt_y"/>
                                          </p:val>
                                        </p:tav>
                                      </p:tavLst>
                                    </p:anim>
                                  </p:childTnLst>
                                </p:cTn>
                              </p:par>
                            </p:childTnLst>
                          </p:cTn>
                        </p:par>
                        <p:par>
                          <p:cTn id="69" fill="hold">
                            <p:stCondLst>
                              <p:cond delay="7000"/>
                            </p:stCondLst>
                            <p:childTnLst>
                              <p:par>
                                <p:cTn id="70" presetID="2" presetClass="entr" presetSubtype="1" fill="hold" grpId="1"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additive="base">
                                        <p:cTn id="72" dur="500" fill="hold"/>
                                        <p:tgtEl>
                                          <p:spTgt spid="30"/>
                                        </p:tgtEl>
                                        <p:attrNameLst>
                                          <p:attrName>ppt_x</p:attrName>
                                        </p:attrNameLst>
                                      </p:cBhvr>
                                      <p:tavLst>
                                        <p:tav tm="0">
                                          <p:val>
                                            <p:strVal val="#ppt_x"/>
                                          </p:val>
                                        </p:tav>
                                        <p:tav tm="100000">
                                          <p:val>
                                            <p:strVal val="#ppt_x"/>
                                          </p:val>
                                        </p:tav>
                                      </p:tavLst>
                                    </p:anim>
                                    <p:anim calcmode="lin" valueType="num">
                                      <p:cBhvr additive="base">
                                        <p:cTn id="73" dur="500" fill="hold"/>
                                        <p:tgtEl>
                                          <p:spTgt spid="30"/>
                                        </p:tgtEl>
                                        <p:attrNameLst>
                                          <p:attrName>ppt_y</p:attrName>
                                        </p:attrNameLst>
                                      </p:cBhvr>
                                      <p:tavLst>
                                        <p:tav tm="0">
                                          <p:val>
                                            <p:strVal val="0-#ppt_h/2"/>
                                          </p:val>
                                        </p:tav>
                                        <p:tav tm="100000">
                                          <p:val>
                                            <p:strVal val="#ppt_y"/>
                                          </p:val>
                                        </p:tav>
                                      </p:tavLst>
                                    </p:anim>
                                  </p:childTnLst>
                                </p:cTn>
                              </p:par>
                            </p:childTnLst>
                          </p:cTn>
                        </p:par>
                        <p:par>
                          <p:cTn id="74" fill="hold">
                            <p:stCondLst>
                              <p:cond delay="7500"/>
                            </p:stCondLst>
                            <p:childTnLst>
                              <p:par>
                                <p:cTn id="75" presetID="2" presetClass="entr" presetSubtype="3" fill="hold" grpId="2"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1+#ppt_w/2"/>
                                          </p:val>
                                        </p:tav>
                                        <p:tav tm="100000">
                                          <p:val>
                                            <p:strVal val="#ppt_x"/>
                                          </p:val>
                                        </p:tav>
                                      </p:tavLst>
                                    </p:anim>
                                    <p:anim calcmode="lin" valueType="num">
                                      <p:cBhvr additive="base">
                                        <p:cTn id="7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29" grpId="0" animBg="1"/>
      <p:bldP spid="29" grpId="1" animBg="1"/>
      <p:bldP spid="29" grpId="2" animBg="1"/>
      <p:bldP spid="28" grpId="0" animBg="1"/>
      <p:bldP spid="28" grpId="1" animBg="1"/>
      <p:bldP spid="28" grpId="2" animBg="1"/>
      <p:bldP spid="23" grpId="0" animBg="1"/>
      <p:bldP spid="23" grpId="1" animBg="1"/>
      <p:bldP spid="23" grpId="2" animBg="1"/>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tLang="en-US"/>
              <a:t>Remote Direct Memory Access (RDMA)</a:t>
            </a:r>
          </a:p>
        </p:txBody>
      </p:sp>
      <p:sp>
        <p:nvSpPr>
          <p:cNvPr id="3" name="Content Placeholder 2"/>
          <p:cNvSpPr>
            <a:spLocks noGrp="1"/>
          </p:cNvSpPr>
          <p:nvPr>
            <p:ph idx="1"/>
          </p:nvPr>
        </p:nvSpPr>
        <p:spPr>
          <a:xfrm>
            <a:off x="1981200" y="1600200"/>
            <a:ext cx="7620000" cy="4419600"/>
          </a:xfrm>
        </p:spPr>
        <p:txBody>
          <a:bodyPr/>
          <a:lstStyle/>
          <a:p>
            <a:r>
              <a:rPr lang="en-US" altLang="en-US"/>
              <a:t>Read/ write remote memory</a:t>
            </a:r>
          </a:p>
          <a:p>
            <a:pPr lvl="1"/>
            <a:r>
              <a:rPr lang="en-US" altLang="en-US"/>
              <a:t>NIC performs DMA (direct memory access) request</a:t>
            </a:r>
          </a:p>
          <a:p>
            <a:r>
              <a:rPr lang="en-US" altLang="en-US"/>
              <a:t>Great performance</a:t>
            </a:r>
          </a:p>
          <a:p>
            <a:pPr lvl="1"/>
            <a:r>
              <a:rPr lang="en-US" altLang="en-US"/>
              <a:t>Bypasses the kernel</a:t>
            </a:r>
          </a:p>
          <a:p>
            <a:pPr lvl="1"/>
            <a:r>
              <a:rPr lang="en-US" altLang="en-US"/>
              <a:t>Bypasses the remote CPU</a:t>
            </a:r>
          </a:p>
        </p:txBody>
      </p:sp>
      <p:sp>
        <p:nvSpPr>
          <p:cNvPr id="2048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Comic Sans MS" panose="030F0702030302020204" pitchFamily="66" charset="0"/>
                <a:ea typeface="宋体" panose="02010600030101010101" pitchFamily="2" charset="-122"/>
              </a:defRPr>
            </a:lvl1pPr>
            <a:lvl2pPr marL="742950" indent="-285750">
              <a:defRPr sz="2000" b="1">
                <a:solidFill>
                  <a:schemeClr val="tx1"/>
                </a:solidFill>
                <a:latin typeface="Comic Sans MS" panose="030F0702030302020204" pitchFamily="66" charset="0"/>
                <a:ea typeface="宋体" panose="02010600030101010101" pitchFamily="2" charset="-122"/>
              </a:defRPr>
            </a:lvl2pPr>
            <a:lvl3pPr marL="1143000" indent="-228600">
              <a:defRPr sz="2000" b="1">
                <a:solidFill>
                  <a:schemeClr val="tx1"/>
                </a:solidFill>
                <a:latin typeface="Comic Sans MS" panose="030F0702030302020204" pitchFamily="66" charset="0"/>
                <a:ea typeface="宋体" panose="02010600030101010101" pitchFamily="2" charset="-122"/>
              </a:defRPr>
            </a:lvl3pPr>
            <a:lvl4pPr marL="1600200" indent="-228600">
              <a:defRPr sz="2000" b="1">
                <a:solidFill>
                  <a:schemeClr val="tx1"/>
                </a:solidFill>
                <a:latin typeface="Comic Sans MS" panose="030F0702030302020204" pitchFamily="66" charset="0"/>
                <a:ea typeface="宋体" panose="02010600030101010101" pitchFamily="2" charset="-122"/>
              </a:defRPr>
            </a:lvl4pPr>
            <a:lvl5pPr marL="2057400" indent="-228600">
              <a:defRPr sz="2000" b="1">
                <a:solidFill>
                  <a:schemeClr val="tx1"/>
                </a:solidFill>
                <a:latin typeface="Comic Sans MS" panose="030F0702030302020204" pitchFamily="66" charset="0"/>
                <a:ea typeface="宋体" panose="02010600030101010101" pitchFamily="2" charset="-122"/>
              </a:defRPr>
            </a:lvl5pPr>
            <a:lvl6pPr marL="25146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6pPr>
            <a:lvl7pPr marL="29718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7pPr>
            <a:lvl8pPr marL="34290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8pPr>
            <a:lvl9pPr marL="3886200" indent="-228600" eaLnBrk="0" fontAlgn="base" hangingPunct="0">
              <a:spcBef>
                <a:spcPct val="0"/>
              </a:spcBef>
              <a:spcAft>
                <a:spcPct val="0"/>
              </a:spcAft>
              <a:defRPr sz="2000" b="1">
                <a:solidFill>
                  <a:schemeClr val="tx1"/>
                </a:solidFill>
                <a:latin typeface="Comic Sans MS" panose="030F0702030302020204" pitchFamily="66" charset="0"/>
                <a:ea typeface="宋体" panose="02010600030101010101" pitchFamily="2" charset="-122"/>
              </a:defRPr>
            </a:lvl9pPr>
          </a:lstStyle>
          <a:p>
            <a:pPr defTabSz="914400"/>
            <a:fld id="{01C3503D-D69B-450B-9AA0-71D5F30AD051}" type="slidenum">
              <a:rPr lang="zh-CN" altLang="en-US" sz="1400" b="0" kern="0">
                <a:latin typeface="Times New Roman" panose="02020603050405020304" pitchFamily="18" charset="0"/>
              </a:rPr>
              <a:pPr defTabSz="914400"/>
              <a:t>35</a:t>
            </a:fld>
            <a:endParaRPr lang="en-US" altLang="zh-CN" sz="1400" b="0" kern="0">
              <a:latin typeface="Times New Roman" panose="02020603050405020304" pitchFamily="18" charset="0"/>
            </a:endParaRPr>
          </a:p>
        </p:txBody>
      </p:sp>
    </p:spTree>
    <p:extLst>
      <p:ext uri="{BB962C8B-B14F-4D97-AF65-F5344CB8AC3E}">
        <p14:creationId xmlns:p14="http://schemas.microsoft.com/office/powerpoint/2010/main" val="382071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7" y="585216"/>
            <a:ext cx="10951850" cy="1499616"/>
          </a:xfrm>
        </p:spPr>
        <p:txBody>
          <a:bodyPr>
            <a:normAutofit/>
          </a:bodyPr>
          <a:lstStyle/>
          <a:p>
            <a:r>
              <a:rPr lang="en-US" sz="5000" b="1" dirty="0">
                <a:solidFill>
                  <a:srgbClr val="C00000"/>
                </a:solidFill>
                <a:latin typeface="Tw Cen MT" panose="020B0602020104020603" pitchFamily="34" charset="0"/>
              </a:rPr>
              <a:t>Smart Memories for Smart Highways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4</a:t>
            </a:fld>
            <a:endParaRPr lang="en-US"/>
          </a:p>
        </p:txBody>
      </p:sp>
      <p:pic>
        <p:nvPicPr>
          <p:cNvPr id="4" name="Picture 3"/>
          <p:cNvPicPr>
            <a:picLocks noChangeAspect="1"/>
          </p:cNvPicPr>
          <p:nvPr/>
        </p:nvPicPr>
        <p:blipFill>
          <a:blip r:embed="rId3"/>
          <a:stretch>
            <a:fillRect/>
          </a:stretch>
        </p:blipFill>
        <p:spPr>
          <a:xfrm>
            <a:off x="438771" y="1887379"/>
            <a:ext cx="10885395" cy="4583325"/>
          </a:xfrm>
          <a:prstGeom prst="rect">
            <a:avLst/>
          </a:prstGeom>
        </p:spPr>
      </p:pic>
      <p:sp>
        <p:nvSpPr>
          <p:cNvPr id="5" name="Rectangle 4"/>
          <p:cNvSpPr/>
          <p:nvPr/>
        </p:nvSpPr>
        <p:spPr>
          <a:xfrm>
            <a:off x="4452342" y="3198450"/>
            <a:ext cx="143435" cy="2330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733181D-67C5-41A3-8F9C-490205D3653D}"/>
              </a:ext>
            </a:extLst>
          </p:cNvPr>
          <p:cNvSpPr/>
          <p:nvPr/>
        </p:nvSpPr>
        <p:spPr>
          <a:xfrm>
            <a:off x="5671930" y="1364974"/>
            <a:ext cx="6520070" cy="3498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A425DF0-19A8-45C0-957C-5A57A29CED33}"/>
              </a:ext>
            </a:extLst>
          </p:cNvPr>
          <p:cNvSpPr/>
          <p:nvPr/>
        </p:nvSpPr>
        <p:spPr>
          <a:xfrm>
            <a:off x="5446826" y="1697206"/>
            <a:ext cx="5877340" cy="7752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8709AFF6-86FE-4FD4-89C0-9FE84CC2213A}"/>
              </a:ext>
            </a:extLst>
          </p:cNvPr>
          <p:cNvSpPr/>
          <p:nvPr/>
        </p:nvSpPr>
        <p:spPr>
          <a:xfrm>
            <a:off x="5804452" y="298204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ylinder 8">
            <a:extLst>
              <a:ext uri="{FF2B5EF4-FFF2-40B4-BE49-F238E27FC236}">
                <a16:creationId xmlns:a16="http://schemas.microsoft.com/office/drawing/2014/main" id="{C26BBB00-3408-49FB-B1BB-2980DCD5286A}"/>
              </a:ext>
            </a:extLst>
          </p:cNvPr>
          <p:cNvSpPr/>
          <p:nvPr/>
        </p:nvSpPr>
        <p:spPr>
          <a:xfrm>
            <a:off x="6997241" y="1874565"/>
            <a:ext cx="4734339" cy="2445644"/>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B39DA1D-90A7-49E4-8B10-8A6ACBD59898}"/>
              </a:ext>
            </a:extLst>
          </p:cNvPr>
          <p:cNvPicPr>
            <a:picLocks noChangeAspect="1"/>
          </p:cNvPicPr>
          <p:nvPr/>
        </p:nvPicPr>
        <p:blipFill>
          <a:blip r:embed="rId4"/>
          <a:stretch>
            <a:fillRect/>
          </a:stretch>
        </p:blipFill>
        <p:spPr>
          <a:xfrm>
            <a:off x="7466934" y="2736425"/>
            <a:ext cx="1902276" cy="1289088"/>
          </a:xfrm>
          <a:prstGeom prst="rect">
            <a:avLst/>
          </a:prstGeom>
        </p:spPr>
      </p:pic>
      <p:pic>
        <p:nvPicPr>
          <p:cNvPr id="11" name="Picture 10">
            <a:extLst>
              <a:ext uri="{FF2B5EF4-FFF2-40B4-BE49-F238E27FC236}">
                <a16:creationId xmlns:a16="http://schemas.microsoft.com/office/drawing/2014/main" id="{C05E71FE-16CE-48F3-9379-3C0FD2F8CDDD}"/>
              </a:ext>
            </a:extLst>
          </p:cNvPr>
          <p:cNvPicPr>
            <a:picLocks noChangeAspect="1"/>
          </p:cNvPicPr>
          <p:nvPr/>
        </p:nvPicPr>
        <p:blipFill>
          <a:blip r:embed="rId5"/>
          <a:stretch>
            <a:fillRect/>
          </a:stretch>
        </p:blipFill>
        <p:spPr>
          <a:xfrm>
            <a:off x="9369209" y="2736425"/>
            <a:ext cx="1928636" cy="1289088"/>
          </a:xfrm>
          <a:prstGeom prst="rect">
            <a:avLst/>
          </a:prstGeom>
        </p:spPr>
      </p:pic>
      <p:sp>
        <p:nvSpPr>
          <p:cNvPr id="12" name="Arrow: Right 11">
            <a:extLst>
              <a:ext uri="{FF2B5EF4-FFF2-40B4-BE49-F238E27FC236}">
                <a16:creationId xmlns:a16="http://schemas.microsoft.com/office/drawing/2014/main" id="{25B28F2D-BCFD-41B3-AE6F-964708E455EA}"/>
              </a:ext>
            </a:extLst>
          </p:cNvPr>
          <p:cNvSpPr/>
          <p:nvPr/>
        </p:nvSpPr>
        <p:spPr>
          <a:xfrm rot="8396849">
            <a:off x="9569421" y="463054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3320250" y="1331454"/>
            <a:ext cx="3517412" cy="612648"/>
          </a:xfrm>
          <a:prstGeom prst="wedgeRectCallout">
            <a:avLst>
              <a:gd name="adj1" fmla="val 57115"/>
              <a:gd name="adj2" fmla="val 214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Derecho helps you build this kind of structured service, in C++</a:t>
            </a:r>
          </a:p>
        </p:txBody>
      </p:sp>
      <p:sp>
        <p:nvSpPr>
          <p:cNvPr id="14" name="Footer Placeholder 13"/>
          <p:cNvSpPr>
            <a:spLocks noGrp="1"/>
          </p:cNvSpPr>
          <p:nvPr>
            <p:ph type="ftr" sz="quarter" idx="11"/>
          </p:nvPr>
        </p:nvSpPr>
        <p:spPr/>
        <p:txBody>
          <a:bodyPr/>
          <a:lstStyle/>
          <a:p>
            <a:r>
              <a:rPr lang="en-US"/>
              <a:t>http://www.cs.cornell.edu/courses/cs5412/2018sp</a:t>
            </a:r>
          </a:p>
        </p:txBody>
      </p:sp>
    </p:spTree>
    <p:extLst>
      <p:ext uri="{BB962C8B-B14F-4D97-AF65-F5344CB8AC3E}">
        <p14:creationId xmlns:p14="http://schemas.microsoft.com/office/powerpoint/2010/main" val="244768959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Move ML to the edge Of the cloud</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
        <p:nvSpPr>
          <p:cNvPr id="2" name="Rectangle 1"/>
          <p:cNvSpPr/>
          <p:nvPr/>
        </p:nvSpPr>
        <p:spPr>
          <a:xfrm>
            <a:off x="0" y="1638677"/>
            <a:ext cx="12192000" cy="5219323"/>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8567276" y="3329490"/>
            <a:ext cx="3243722" cy="2559115"/>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dirty="0">
                <a:solidFill>
                  <a:schemeClr val="tx1"/>
                </a:solidFill>
              </a:rPr>
              <a:t>ML was at the back</a:t>
            </a:r>
          </a:p>
        </p:txBody>
      </p:sp>
      <p:sp>
        <p:nvSpPr>
          <p:cNvPr id="45" name="Curved Down Arrow 44"/>
          <p:cNvSpPr/>
          <p:nvPr/>
        </p:nvSpPr>
        <p:spPr>
          <a:xfrm flipH="1">
            <a:off x="2299579" y="2107272"/>
            <a:ext cx="6784284" cy="155316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20" name="Rectangle 19"/>
          <p:cNvSpPr/>
          <p:nvPr/>
        </p:nvSpPr>
        <p:spPr>
          <a:xfrm>
            <a:off x="1189505" y="3705865"/>
            <a:ext cx="2859949" cy="2246769"/>
          </a:xfrm>
          <a:prstGeom prst="rect">
            <a:avLst/>
          </a:prstGeom>
          <a:solidFill>
            <a:srgbClr val="FFFFFF"/>
          </a:solidFill>
        </p:spPr>
        <p:txBody>
          <a:bodyPr wrap="none">
            <a:spAutoFit/>
          </a:bodyPr>
          <a:lstStyle/>
          <a:p>
            <a:pPr algn="ctr"/>
            <a:r>
              <a:rPr lang="en-US" sz="2800" b="1" dirty="0"/>
              <a:t>We create a smart</a:t>
            </a:r>
            <a:br>
              <a:rPr lang="en-US" sz="2800" b="1" dirty="0"/>
            </a:br>
            <a:r>
              <a:rPr lang="en-US" sz="2800" b="1" dirty="0"/>
              <a:t>data concentrator</a:t>
            </a:r>
            <a:br>
              <a:rPr lang="en-US" sz="2800" b="1" dirty="0"/>
            </a:br>
            <a:r>
              <a:rPr lang="en-US" sz="2800" b="1" dirty="0"/>
              <a:t>tier and it runs</a:t>
            </a:r>
            <a:br>
              <a:rPr lang="en-US" sz="2800" b="1" dirty="0"/>
            </a:br>
            <a:r>
              <a:rPr lang="en-US" sz="2800" b="1" dirty="0"/>
              <a:t>here, at the edge</a:t>
            </a:r>
            <a:br>
              <a:rPr lang="en-US" sz="2800" b="1" dirty="0"/>
            </a:br>
            <a:r>
              <a:rPr lang="en-US" sz="2800" b="1" dirty="0"/>
              <a:t>of the datacenter</a:t>
            </a:r>
          </a:p>
        </p:txBody>
      </p:sp>
      <p:sp>
        <p:nvSpPr>
          <p:cNvPr id="48" name="Content Placeholder 4">
            <a:extLst>
              <a:ext uri="{FF2B5EF4-FFF2-40B4-BE49-F238E27FC236}">
                <a16:creationId xmlns:a16="http://schemas.microsoft.com/office/drawing/2014/main" id="{37C68848-A6D2-4EA9-B142-265BFB8DCDF8}"/>
              </a:ext>
            </a:extLst>
          </p:cNvPr>
          <p:cNvSpPr txBox="1">
            <a:spLocks/>
          </p:cNvSpPr>
          <p:nvPr/>
        </p:nvSpPr>
        <p:spPr>
          <a:xfrm>
            <a:off x="838801" y="6185844"/>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a:t>
            </a:r>
          </a:p>
        </p:txBody>
      </p:sp>
    </p:spTree>
    <p:extLst>
      <p:ext uri="{BB962C8B-B14F-4D97-AF65-F5344CB8AC3E}">
        <p14:creationId xmlns:p14="http://schemas.microsoft.com/office/powerpoint/2010/main" val="377935570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1000"/>
                                  </p:stCondLst>
                                  <p:childTnLst>
                                    <p:set>
                                      <p:cBhvr>
                                        <p:cTn id="13" dur="1" fill="hold">
                                          <p:stCondLst>
                                            <p:cond delay="0"/>
                                          </p:stCondLst>
                                        </p:cTn>
                                        <p:tgtEl>
                                          <p:spTgt spid="45"/>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6" grpId="0" animBg="1"/>
      <p:bldP spid="45"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Today: a very “long” pipeline</a:t>
            </a:r>
          </a:p>
        </p:txBody>
      </p:sp>
      <p:sp>
        <p:nvSpPr>
          <p:cNvPr id="5" name="Content Placeholder 4"/>
          <p:cNvSpPr>
            <a:spLocks noGrp="1"/>
          </p:cNvSpPr>
          <p:nvPr>
            <p:ph idx="1"/>
          </p:nvPr>
        </p:nvSpPr>
        <p:spPr>
          <a:xfrm>
            <a:off x="1024128" y="2286000"/>
            <a:ext cx="10786872" cy="581846"/>
          </a:xfrm>
        </p:spPr>
        <p:txBody>
          <a:bodyPr/>
          <a:lstStyle/>
          <a:p>
            <a:r>
              <a:rPr lang="en-US" dirty="0"/>
              <a:t>Data acquisition….    Global File System…  Hadoop jobs</a:t>
            </a:r>
          </a:p>
        </p:txBody>
      </p:sp>
      <p:sp>
        <p:nvSpPr>
          <p:cNvPr id="3" name="Slide Number Placeholder 2"/>
          <p:cNvSpPr>
            <a:spLocks noGrp="1"/>
          </p:cNvSpPr>
          <p:nvPr>
            <p:ph type="sldNum" sz="quarter" idx="12"/>
          </p:nvPr>
        </p:nvSpPr>
        <p:spPr/>
        <p:txBody>
          <a:bodyPr/>
          <a:lstStyle/>
          <a:p>
            <a:fld id="{26165642-2DC6-4995-8FB3-76453B93C11F}" type="slidenum">
              <a:rPr lang="en-US" smtClean="0"/>
              <a:pPr/>
              <a:t>6</a:t>
            </a:fld>
            <a:endParaRPr lang="en-US"/>
          </a:p>
        </p:txBody>
      </p:sp>
      <p:sp>
        <p:nvSpPr>
          <p:cNvPr id="6" name="Oval 5"/>
          <p:cNvSpPr/>
          <p:nvPr/>
        </p:nvSpPr>
        <p:spPr>
          <a:xfrm>
            <a:off x="2299580" y="3084594"/>
            <a:ext cx="425513" cy="3249289"/>
          </a:xfrm>
          <a:prstGeom prst="ellipse">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412748" y="3232087"/>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51225" y="3381469"/>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451225" y="3594226"/>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420296" y="3963913"/>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58773" y="4113295"/>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58773" y="4326052"/>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09736" y="4695735"/>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213" y="484511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448213" y="5057874"/>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09736" y="5429068"/>
            <a:ext cx="199176" cy="66090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448213" y="5578450"/>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48213" y="5791207"/>
            <a:ext cx="117695" cy="126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srcRect l="10660" t="13376" r="52080" b="53438"/>
          <a:stretch/>
        </p:blipFill>
        <p:spPr>
          <a:xfrm>
            <a:off x="172016" y="4013332"/>
            <a:ext cx="1783533" cy="668825"/>
          </a:xfrm>
          <a:prstGeom prst="rect">
            <a:avLst/>
          </a:prstGeom>
        </p:spPr>
      </p:pic>
      <p:cxnSp>
        <p:nvCxnSpPr>
          <p:cNvPr id="21" name="Straight Arrow Connector 20"/>
          <p:cNvCxnSpPr/>
          <p:nvPr/>
        </p:nvCxnSpPr>
        <p:spPr>
          <a:xfrm flipV="1">
            <a:off x="1376127" y="3672098"/>
            <a:ext cx="985768" cy="3412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6" idx="3"/>
          </p:cNvCxnSpPr>
          <p:nvPr/>
        </p:nvCxnSpPr>
        <p:spPr>
          <a:xfrm>
            <a:off x="716720" y="4733762"/>
            <a:ext cx="1645175" cy="11242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77622" y="3442706"/>
            <a:ext cx="1630599" cy="551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951779" y="4194937"/>
            <a:ext cx="410116" cy="101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985727" y="4523720"/>
            <a:ext cx="313853" cy="992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574656" y="4709239"/>
            <a:ext cx="729459" cy="346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216287" y="4686486"/>
            <a:ext cx="1098388" cy="8919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p:cNvSpPr/>
          <p:nvPr/>
        </p:nvSpPr>
        <p:spPr>
          <a:xfrm>
            <a:off x="2893669" y="4367930"/>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4183794" y="3731356"/>
            <a:ext cx="2951429" cy="1699038"/>
          </a:xfrm>
          <a:prstGeom prst="ca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a:off x="7545641" y="4281404"/>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4"/>
          <a:srcRect t="6439" b="24337"/>
          <a:stretch/>
        </p:blipFill>
        <p:spPr>
          <a:xfrm>
            <a:off x="8770555" y="3623185"/>
            <a:ext cx="2856622" cy="1502876"/>
          </a:xfrm>
          <a:prstGeom prst="rect">
            <a:avLst/>
          </a:prstGeom>
        </p:spPr>
      </p:pic>
      <p:pic>
        <p:nvPicPr>
          <p:cNvPr id="41" name="Picture 40"/>
          <p:cNvPicPr>
            <a:picLocks noChangeAspect="1"/>
          </p:cNvPicPr>
          <p:nvPr/>
        </p:nvPicPr>
        <p:blipFill>
          <a:blip r:embed="rId5"/>
          <a:stretch>
            <a:fillRect/>
          </a:stretch>
        </p:blipFill>
        <p:spPr>
          <a:xfrm>
            <a:off x="4784962" y="4316081"/>
            <a:ext cx="1759013" cy="759307"/>
          </a:xfrm>
          <a:prstGeom prst="rect">
            <a:avLst/>
          </a:prstGeom>
        </p:spPr>
      </p:pic>
      <p:sp>
        <p:nvSpPr>
          <p:cNvPr id="42" name="TextBox 41"/>
          <p:cNvSpPr txBox="1"/>
          <p:nvPr/>
        </p:nvSpPr>
        <p:spPr>
          <a:xfrm>
            <a:off x="8917664" y="5150918"/>
            <a:ext cx="2772888" cy="646331"/>
          </a:xfrm>
          <a:prstGeom prst="rect">
            <a:avLst/>
          </a:prstGeom>
          <a:noFill/>
        </p:spPr>
        <p:txBody>
          <a:bodyPr wrap="square" rtlCol="0">
            <a:spAutoFit/>
          </a:bodyPr>
          <a:lstStyle/>
          <a:p>
            <a:pPr algn="ctr"/>
            <a:r>
              <a:rPr lang="en-US" b="1" dirty="0">
                <a:solidFill>
                  <a:srgbClr val="C00000"/>
                </a:solidFill>
              </a:rPr>
              <a:t>Machine learning typically lives here, at the back</a:t>
            </a:r>
          </a:p>
        </p:txBody>
      </p:sp>
      <p:sp>
        <p:nvSpPr>
          <p:cNvPr id="43" name="TextBox 42"/>
          <p:cNvSpPr txBox="1"/>
          <p:nvPr/>
        </p:nvSpPr>
        <p:spPr>
          <a:xfrm>
            <a:off x="5010404" y="3731356"/>
            <a:ext cx="1298207" cy="461665"/>
          </a:xfrm>
          <a:prstGeom prst="rect">
            <a:avLst/>
          </a:prstGeom>
          <a:noFill/>
        </p:spPr>
        <p:txBody>
          <a:bodyPr wrap="square" rtlCol="0">
            <a:spAutoFit/>
          </a:bodyPr>
          <a:lstStyle/>
          <a:p>
            <a:pPr algn="ctr"/>
            <a:r>
              <a:rPr lang="en-US" sz="2400" b="1" dirty="0"/>
              <a:t>GFS</a:t>
            </a:r>
            <a:endParaRPr lang="en-US" b="1" dirty="0"/>
          </a:p>
        </p:txBody>
      </p:sp>
      <p:pic>
        <p:nvPicPr>
          <p:cNvPr id="44" name="Picture 43"/>
          <p:cNvPicPr>
            <a:picLocks noChangeAspect="1"/>
          </p:cNvPicPr>
          <p:nvPr/>
        </p:nvPicPr>
        <p:blipFill>
          <a:blip r:embed="rId6"/>
          <a:stretch>
            <a:fillRect/>
          </a:stretch>
        </p:blipFill>
        <p:spPr>
          <a:xfrm>
            <a:off x="9694222" y="3080282"/>
            <a:ext cx="1219772" cy="591816"/>
          </a:xfrm>
          <a:prstGeom prst="rect">
            <a:avLst/>
          </a:prstGeom>
        </p:spPr>
      </p:pic>
      <p:sp>
        <p:nvSpPr>
          <p:cNvPr id="46" name="Content Placeholder 4"/>
          <p:cNvSpPr txBox="1">
            <a:spLocks/>
          </p:cNvSpPr>
          <p:nvPr/>
        </p:nvSpPr>
        <p:spPr>
          <a:xfrm>
            <a:off x="840305" y="6178296"/>
            <a:ext cx="10786872" cy="58184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3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20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Delay: milliseconds…         Seconds….                      Hours</a:t>
            </a:r>
          </a:p>
        </p:txBody>
      </p:sp>
    </p:spTree>
    <p:extLst>
      <p:ext uri="{BB962C8B-B14F-4D97-AF65-F5344CB8AC3E}">
        <p14:creationId xmlns:p14="http://schemas.microsoft.com/office/powerpoint/2010/main" val="2966248514"/>
      </p:ext>
    </p:extLst>
  </p:cSld>
  <p:clrMapOvr>
    <a:masterClrMapping/>
  </p:clrMapOvr>
  <mc:AlternateContent xmlns:mc="http://schemas.openxmlformats.org/markup-compatibility/2006" xmlns:p14="http://schemas.microsoft.com/office/powerpoint/2010/main">
    <mc:Choice Requires="p14">
      <p:transition spd="slow" p14:dur="2000" advTm="600000"/>
    </mc:Choice>
    <mc:Fallback xmlns="">
      <p:transition spd="slow" advTm="60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416-3620-49A6-BEC8-5A9DB58FF0D4}"/>
              </a:ext>
            </a:extLst>
          </p:cNvPr>
          <p:cNvSpPr>
            <a:spLocks noGrp="1"/>
          </p:cNvSpPr>
          <p:nvPr>
            <p:ph type="title"/>
          </p:nvPr>
        </p:nvSpPr>
        <p:spPr/>
        <p:txBody>
          <a:bodyPr/>
          <a:lstStyle/>
          <a:p>
            <a:r>
              <a:rPr lang="en-US" dirty="0"/>
              <a:t>Which subtopics will we focus on?</a:t>
            </a:r>
          </a:p>
        </p:txBody>
      </p:sp>
      <p:sp>
        <p:nvSpPr>
          <p:cNvPr id="3" name="Content Placeholder 2">
            <a:extLst>
              <a:ext uri="{FF2B5EF4-FFF2-40B4-BE49-F238E27FC236}">
                <a16:creationId xmlns:a16="http://schemas.microsoft.com/office/drawing/2014/main" id="{507058AA-5C34-4D04-A70E-A0DD3ACAD40A}"/>
              </a:ext>
            </a:extLst>
          </p:cNvPr>
          <p:cNvSpPr>
            <a:spLocks noGrp="1"/>
          </p:cNvSpPr>
          <p:nvPr>
            <p:ph idx="1"/>
          </p:nvPr>
        </p:nvSpPr>
        <p:spPr/>
        <p:txBody>
          <a:bodyPr>
            <a:normAutofit lnSpcReduction="10000"/>
          </a:bodyPr>
          <a:lstStyle/>
          <a:p>
            <a:r>
              <a:rPr lang="en-US" dirty="0"/>
              <a:t>Scalability: If we build something and test with 10 machines, will it still be stable and working with 10,000 machines and a million users?</a:t>
            </a:r>
          </a:p>
          <a:p>
            <a:endParaRPr lang="en-US" dirty="0"/>
          </a:p>
          <a:p>
            <a:r>
              <a:rPr lang="en-US" dirty="0"/>
              <a:t>Fault-tolerance: Can we build systems that self-repair</a:t>
            </a:r>
          </a:p>
          <a:p>
            <a:endParaRPr lang="en-US" dirty="0"/>
          </a:p>
          <a:p>
            <a:r>
              <a:rPr lang="en-US" dirty="0"/>
              <a:t>Consistency: If we query data replicas, can we be sure the data is valid?</a:t>
            </a:r>
          </a:p>
          <a:p>
            <a:endParaRPr lang="en-US" dirty="0"/>
          </a:p>
          <a:p>
            <a:r>
              <a:rPr lang="en-US" dirty="0"/>
              <a:t>Speed: How fast can all of this run, using modern hardware accelerators?</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308171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Batching: Used for high rate updates</a:t>
            </a:r>
          </a:p>
        </p:txBody>
      </p:sp>
      <p:sp>
        <p:nvSpPr>
          <p:cNvPr id="5" name="Content Placeholder 4"/>
          <p:cNvSpPr>
            <a:spLocks noGrp="1"/>
          </p:cNvSpPr>
          <p:nvPr>
            <p:ph idx="1"/>
          </p:nvPr>
        </p:nvSpPr>
        <p:spPr/>
        <p:txBody>
          <a:bodyPr/>
          <a:lstStyle/>
          <a:p>
            <a:r>
              <a:rPr lang="en-US" dirty="0"/>
              <a:t>In traditional database or OLTP systems we think of each update as a separate thing: you get a request, do an update, respond to client.</a:t>
            </a:r>
          </a:p>
          <a:p>
            <a:endParaRPr lang="en-US" dirty="0"/>
          </a:p>
          <a:p>
            <a:r>
              <a:rPr lang="en-US" dirty="0"/>
              <a:t>In today’s cloud, we send updates down long “asynchronous” pipelines: nobody waits for the responses or actions to occur.</a:t>
            </a:r>
          </a:p>
          <a:p>
            <a:endParaRPr lang="en-US" dirty="0"/>
          </a:p>
          <a:p>
            <a:r>
              <a:rPr lang="en-US" dirty="0"/>
              <a:t>They aggregate into big batches.</a:t>
            </a:r>
          </a:p>
        </p:txBody>
      </p:sp>
      <p:sp>
        <p:nvSpPr>
          <p:cNvPr id="3" name="Footer Placeholder 2"/>
          <p:cNvSpPr>
            <a:spLocks noGrp="1"/>
          </p:cNvSpPr>
          <p:nvPr>
            <p:ph type="ftr" sz="quarter" idx="11"/>
          </p:nvPr>
        </p:nvSpPr>
        <p:spPr/>
        <p:txBody>
          <a:bodyPr/>
          <a:lstStyle/>
          <a:p>
            <a:r>
              <a:rPr lang="en-US" dirty="0"/>
              <a:t>http://www.cs.cornell.edu/courses/cs5412/2018sp</a:t>
            </a:r>
          </a:p>
        </p:txBody>
      </p:sp>
      <p:sp>
        <p:nvSpPr>
          <p:cNvPr id="4" name="Slide Number Placeholder 3"/>
          <p:cNvSpPr>
            <a:spLocks noGrp="1"/>
          </p:cNvSpPr>
          <p:nvPr>
            <p:ph type="sldNum" sz="quarter" idx="12"/>
          </p:nvPr>
        </p:nvSpPr>
        <p:spPr>
          <a:xfrm>
            <a:off x="10741086" y="6470704"/>
            <a:ext cx="973667" cy="274320"/>
          </a:xfrm>
        </p:spPr>
        <p:txBody>
          <a:bodyPr/>
          <a:lstStyle/>
          <a:p>
            <a:fld id="{3C974458-8A97-4835-BF79-1FB6D7856C21}" type="slidenum">
              <a:rPr lang="en-US" smtClean="0"/>
              <a:t>8</a:t>
            </a:fld>
            <a:endParaRPr lang="en-US"/>
          </a:p>
        </p:txBody>
      </p:sp>
      <p:sp>
        <p:nvSpPr>
          <p:cNvPr id="7" name="Bent Arrow 6"/>
          <p:cNvSpPr/>
          <p:nvPr/>
        </p:nvSpPr>
        <p:spPr>
          <a:xfrm>
            <a:off x="7192576" y="5739184"/>
            <a:ext cx="813816" cy="65624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ight Arrow 7"/>
          <p:cNvSpPr/>
          <p:nvPr/>
        </p:nvSpPr>
        <p:spPr>
          <a:xfrm>
            <a:off x="6499918" y="5437126"/>
            <a:ext cx="1385316" cy="281427"/>
          </a:xfrm>
          <a:prstGeom prst="rightArrow">
            <a:avLst>
              <a:gd name="adj1" fmla="val 50000"/>
              <a:gd name="adj2" fmla="val 518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Bent Arrow 8"/>
          <p:cNvSpPr/>
          <p:nvPr/>
        </p:nvSpPr>
        <p:spPr>
          <a:xfrm flipV="1">
            <a:off x="7192576" y="4703461"/>
            <a:ext cx="813816" cy="67902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Multidocument 9"/>
          <p:cNvSpPr/>
          <p:nvPr/>
        </p:nvSpPr>
        <p:spPr>
          <a:xfrm>
            <a:off x="8264630" y="5169970"/>
            <a:ext cx="1060704" cy="758952"/>
          </a:xfrm>
          <a:prstGeom prst="flowChartMultidocumen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C00000"/>
                </a:solidFill>
              </a:rPr>
              <a:t>Batched Requests</a:t>
            </a:r>
          </a:p>
        </p:txBody>
      </p:sp>
      <p:sp>
        <p:nvSpPr>
          <p:cNvPr id="11" name="Right Arrow 10"/>
          <p:cNvSpPr/>
          <p:nvPr/>
        </p:nvSpPr>
        <p:spPr>
          <a:xfrm>
            <a:off x="9541635" y="5074865"/>
            <a:ext cx="978408" cy="7245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gnetic Disk 12"/>
          <p:cNvSpPr/>
          <p:nvPr/>
        </p:nvSpPr>
        <p:spPr>
          <a:xfrm>
            <a:off x="10741086" y="4853354"/>
            <a:ext cx="1069914" cy="1075568"/>
          </a:xfrm>
          <a:prstGeom prst="flowChartMagneticDisk">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rPr>
              <a:t>Back-End</a:t>
            </a:r>
            <a:br>
              <a:rPr lang="en-US" b="1" dirty="0">
                <a:solidFill>
                  <a:srgbClr val="7030A0"/>
                </a:solidFill>
              </a:rPr>
            </a:br>
            <a:r>
              <a:rPr lang="en-US" b="1" dirty="0">
                <a:solidFill>
                  <a:srgbClr val="7030A0"/>
                </a:solidFill>
              </a:rPr>
              <a:t>Server</a:t>
            </a:r>
          </a:p>
        </p:txBody>
      </p:sp>
    </p:spTree>
    <p:extLst>
      <p:ext uri="{BB962C8B-B14F-4D97-AF65-F5344CB8AC3E}">
        <p14:creationId xmlns:p14="http://schemas.microsoft.com/office/powerpoint/2010/main" val="3410921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Puzzle: Latency versus Throughput</a:t>
            </a:r>
          </a:p>
        </p:txBody>
      </p:sp>
      <p:sp>
        <p:nvSpPr>
          <p:cNvPr id="6" name="Content Placeholder 5"/>
          <p:cNvSpPr>
            <a:spLocks noGrp="1"/>
          </p:cNvSpPr>
          <p:nvPr>
            <p:ph idx="1"/>
          </p:nvPr>
        </p:nvSpPr>
        <p:spPr/>
        <p:txBody>
          <a:bodyPr/>
          <a:lstStyle/>
          <a:p>
            <a:r>
              <a:rPr lang="en-US" dirty="0"/>
              <a:t>Notice the tug of war: you can’t optimize both!</a:t>
            </a:r>
          </a:p>
          <a:p>
            <a:endParaRPr lang="en-US" dirty="0"/>
          </a:p>
          <a:p>
            <a:r>
              <a:rPr lang="en-US" dirty="0"/>
              <a:t>End users measure system quality in terms of </a:t>
            </a:r>
            <a:br>
              <a:rPr lang="en-US" dirty="0"/>
            </a:br>
            <a:r>
              <a:rPr lang="en-US" dirty="0"/>
              <a:t>end-to-end delay for their web actions, like </a:t>
            </a:r>
            <a:br>
              <a:rPr lang="en-US" dirty="0"/>
            </a:br>
            <a:r>
              <a:rPr lang="en-US" dirty="0"/>
              <a:t>browsing or clicking to purchase.</a:t>
            </a:r>
          </a:p>
          <a:p>
            <a:endParaRPr lang="en-US" dirty="0"/>
          </a:p>
          <a:p>
            <a:r>
              <a:rPr lang="en-US" dirty="0"/>
              <a:t>But the system benefits from </a:t>
            </a:r>
            <a:r>
              <a:rPr lang="en-US" b="1" dirty="0"/>
              <a:t>batching</a:t>
            </a:r>
            <a:r>
              <a:rPr lang="en-US" dirty="0"/>
              <a:t>: this maximizes throughput!</a:t>
            </a:r>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9</a:t>
            </a:fld>
            <a:endParaRPr lang="en-US"/>
          </a:p>
        </p:txBody>
      </p:sp>
      <p:pic>
        <p:nvPicPr>
          <p:cNvPr id="7" name="Picture 6"/>
          <p:cNvPicPr>
            <a:picLocks noChangeAspect="1"/>
          </p:cNvPicPr>
          <p:nvPr/>
        </p:nvPicPr>
        <p:blipFill>
          <a:blip r:embed="rId2"/>
          <a:stretch>
            <a:fillRect/>
          </a:stretch>
        </p:blipFill>
        <p:spPr>
          <a:xfrm>
            <a:off x="8563708" y="2331017"/>
            <a:ext cx="3058449" cy="2293837"/>
          </a:xfrm>
          <a:prstGeom prst="rect">
            <a:avLst/>
          </a:prstGeom>
        </p:spPr>
      </p:pic>
      <p:sp>
        <p:nvSpPr>
          <p:cNvPr id="2" name="Speech Bubble: Rectangle with Corners Rounded 1">
            <a:extLst>
              <a:ext uri="{FF2B5EF4-FFF2-40B4-BE49-F238E27FC236}">
                <a16:creationId xmlns:a16="http://schemas.microsoft.com/office/drawing/2014/main" id="{A0BB4C5E-4212-49AD-AABA-360A27E7F36D}"/>
              </a:ext>
            </a:extLst>
          </p:cNvPr>
          <p:cNvSpPr/>
          <p:nvPr/>
        </p:nvSpPr>
        <p:spPr>
          <a:xfrm>
            <a:off x="2741857" y="1837402"/>
            <a:ext cx="3675707" cy="996333"/>
          </a:xfrm>
          <a:prstGeom prst="wedgeRoundRectCallout">
            <a:avLst>
              <a:gd name="adj1" fmla="val 109318"/>
              <a:gd name="adj2" fmla="val 11631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FF00"/>
                </a:solidFill>
              </a:rPr>
              <a:t>End users want fast response:</a:t>
            </a:r>
            <a:br>
              <a:rPr lang="en-US" sz="2000" b="1" dirty="0">
                <a:solidFill>
                  <a:srgbClr val="FFFF00"/>
                </a:solidFill>
              </a:rPr>
            </a:br>
            <a:r>
              <a:rPr lang="en-US" sz="2000" b="1" dirty="0">
                <a:solidFill>
                  <a:srgbClr val="FFFF00"/>
                </a:solidFill>
              </a:rPr>
              <a:t>low latency is what matters!</a:t>
            </a:r>
          </a:p>
        </p:txBody>
      </p:sp>
      <p:sp>
        <p:nvSpPr>
          <p:cNvPr id="8" name="Speech Bubble: Rectangle with Corners Rounded 7">
            <a:extLst>
              <a:ext uri="{FF2B5EF4-FFF2-40B4-BE49-F238E27FC236}">
                <a16:creationId xmlns:a16="http://schemas.microsoft.com/office/drawing/2014/main" id="{7DE95BA9-7191-4C6A-BB8D-6936BD4869C8}"/>
              </a:ext>
            </a:extLst>
          </p:cNvPr>
          <p:cNvSpPr/>
          <p:nvPr/>
        </p:nvSpPr>
        <p:spPr>
          <a:xfrm>
            <a:off x="2450637" y="3477935"/>
            <a:ext cx="3675707" cy="996333"/>
          </a:xfrm>
          <a:prstGeom prst="wedgeRoundRectCallout">
            <a:avLst>
              <a:gd name="adj1" fmla="val 150944"/>
              <a:gd name="adj2" fmla="val -19984"/>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Servers want to maximize throughput.  Batching helps!</a:t>
            </a:r>
          </a:p>
        </p:txBody>
      </p:sp>
    </p:spTree>
    <p:extLst>
      <p:ext uri="{BB962C8B-B14F-4D97-AF65-F5344CB8AC3E}">
        <p14:creationId xmlns:p14="http://schemas.microsoft.com/office/powerpoint/2010/main" val="261724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3664</Words>
  <Application>Microsoft Office PowerPoint</Application>
  <PresentationFormat>Widescreen</PresentationFormat>
  <Paragraphs>447</Paragraphs>
  <Slides>35</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宋体</vt:lpstr>
      <vt:lpstr>Arial</vt:lpstr>
      <vt:lpstr>Calibri</vt:lpstr>
      <vt:lpstr>Calibri Light</vt:lpstr>
      <vt:lpstr>Comic Sans MS</vt:lpstr>
      <vt:lpstr>Symbol</vt:lpstr>
      <vt:lpstr>Times New Roman</vt:lpstr>
      <vt:lpstr>Tw Cen MT</vt:lpstr>
      <vt:lpstr>Wingdings</vt:lpstr>
      <vt:lpstr>Office Theme</vt:lpstr>
      <vt:lpstr>Where did the cloud come from?</vt:lpstr>
      <vt:lpstr>Tier one / Tier Two</vt:lpstr>
      <vt:lpstr>Original tier-two -Services: Storage/Caching</vt:lpstr>
      <vt:lpstr>Smart Memories for Smart Highways</vt:lpstr>
      <vt:lpstr>New: Move ML to the edge Of the cloud</vt:lpstr>
      <vt:lpstr>Today: a very “long” pipeline</vt:lpstr>
      <vt:lpstr>Which subtopics will we focus on?</vt:lpstr>
      <vt:lpstr>Batching: Used for high rate updates</vt:lpstr>
      <vt:lpstr>Puzzle: Latency versus Throughput</vt:lpstr>
      <vt:lpstr>Importance of caching</vt:lpstr>
      <vt:lpstr>Concept: Write-through cache</vt:lpstr>
      <vt:lpstr>Eric Brewer’s Cap Theorem</vt:lpstr>
      <vt:lpstr>Formula for High Availability</vt:lpstr>
      <vt:lpstr>On to the “P”</vt:lpstr>
      <vt:lpstr>What is Consistency?</vt:lpstr>
      <vt:lpstr>Transactional Properties</vt:lpstr>
      <vt:lpstr>The ACID properties</vt:lpstr>
      <vt:lpstr>Two Phase Commit</vt:lpstr>
      <vt:lpstr>Serializability</vt:lpstr>
      <vt:lpstr>Membership Management: One need</vt:lpstr>
      <vt:lpstr>State Machine Replication Model</vt:lpstr>
      <vt:lpstr>Paxos Concept</vt:lpstr>
      <vt:lpstr>Derecho = RDMA Multicast + Control</vt:lpstr>
      <vt:lpstr>Challenge: Layering Paxos over RDMA</vt:lpstr>
      <vt:lpstr>Derecho: small messages</vt:lpstr>
      <vt:lpstr>Derecho: Large messages</vt:lpstr>
      <vt:lpstr>Derecho: Scaling</vt:lpstr>
      <vt:lpstr>Version-Vectors with Persisted Data</vt:lpstr>
      <vt:lpstr>SST Programming</vt:lpstr>
      <vt:lpstr>Stable and Monotonic predicates</vt:lpstr>
      <vt:lpstr>Basics of all DHTs</vt:lpstr>
      <vt:lpstr>Insertion/lookup for any DHT</vt:lpstr>
      <vt:lpstr>What is a range query?</vt:lpstr>
      <vt:lpstr>Hot and Cold spots</vt:lpstr>
      <vt:lpstr>Remote Direct Memory Access (RDMA)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did the cloud come from?</dc:title>
  <dc:creator>Sagar Jha</dc:creator>
  <cp:lastModifiedBy>Sagar Jha</cp:lastModifiedBy>
  <cp:revision>7</cp:revision>
  <dcterms:created xsi:type="dcterms:W3CDTF">2018-03-22T03:05:43Z</dcterms:created>
  <dcterms:modified xsi:type="dcterms:W3CDTF">2018-03-22T05:04:23Z</dcterms:modified>
</cp:coreProperties>
</file>