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349" r:id="rId4"/>
    <p:sldId id="308" r:id="rId5"/>
    <p:sldId id="345" r:id="rId6"/>
    <p:sldId id="346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51" r:id="rId29"/>
    <p:sldId id="352" r:id="rId30"/>
    <p:sldId id="350" r:id="rId31"/>
    <p:sldId id="353" r:id="rId32"/>
    <p:sldId id="354" r:id="rId33"/>
    <p:sldId id="355" r:id="rId34"/>
    <p:sldId id="259" r:id="rId35"/>
    <p:sldId id="356" r:id="rId36"/>
    <p:sldId id="269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349"/>
            <p14:sldId id="308"/>
            <p14:sldId id="345"/>
            <p14:sldId id="346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51"/>
            <p14:sldId id="352"/>
            <p14:sldId id="350"/>
            <p14:sldId id="353"/>
            <p14:sldId id="354"/>
            <p14:sldId id="355"/>
            <p14:sldId id="259"/>
            <p14:sldId id="35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D4"/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4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7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2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2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1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0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6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6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58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5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2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7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3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4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5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4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0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08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7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3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2" y="3343275"/>
            <a:ext cx="7145612" cy="11525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756" y="4724400"/>
            <a:ext cx="6516797" cy="14478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CS5412:  The </a:t>
            </a:r>
            <a:r>
              <a:rPr lang="en-US" dirty="0" err="1" smtClean="0"/>
              <a:t>RealTime</a:t>
            </a:r>
            <a:r>
              <a:rPr lang="en-US" dirty="0" smtClean="0"/>
              <a:t>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XXIV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a guarantee slow a system down?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Suppose we want to implement </a:t>
            </a:r>
            <a:r>
              <a:rPr lang="en-US" sz="2800" dirty="0"/>
              <a:t>broadcast protocols that make direct use of temporal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Broadcast that is delivered at same time by all correct processes (plus or minus the clock skew)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Distributed shared memory that is updated within a known maximum delay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Group of processes that can perform periodic 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114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ChangeArrowheads="1"/>
          </p:cNvSpPr>
          <p:nvPr/>
        </p:nvSpPr>
        <p:spPr bwMode="auto">
          <a:xfrm>
            <a:off x="5264150" y="2597150"/>
            <a:ext cx="673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dirty="0"/>
              <a:t>A real-time </a:t>
            </a:r>
            <a:r>
              <a:rPr lang="en-US" dirty="0" smtClean="0"/>
              <a:t>broadcast</a:t>
            </a:r>
            <a:endParaRPr lang="en-US" dirty="0"/>
          </a:p>
        </p:txBody>
      </p:sp>
      <p:grpSp>
        <p:nvGrpSpPr>
          <p:cNvPr id="1183748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3749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0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1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2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3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4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5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3756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3757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3758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3759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3760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3761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83762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3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4" name="Line 20"/>
          <p:cNvSpPr>
            <a:spLocks noChangeShapeType="1"/>
          </p:cNvSpPr>
          <p:nvPr/>
        </p:nvSpPr>
        <p:spPr bwMode="auto">
          <a:xfrm>
            <a:off x="35052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5" name="Line 21"/>
          <p:cNvSpPr>
            <a:spLocks noChangeShapeType="1"/>
          </p:cNvSpPr>
          <p:nvPr/>
        </p:nvSpPr>
        <p:spPr bwMode="auto">
          <a:xfrm>
            <a:off x="3505200" y="3505200"/>
            <a:ext cx="3810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6" name="Line 22"/>
          <p:cNvSpPr>
            <a:spLocks noChangeShapeType="1"/>
          </p:cNvSpPr>
          <p:nvPr/>
        </p:nvSpPr>
        <p:spPr bwMode="auto">
          <a:xfrm>
            <a:off x="3505200" y="35052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7" name="Line 23"/>
          <p:cNvSpPr>
            <a:spLocks noChangeShapeType="1"/>
          </p:cNvSpPr>
          <p:nvPr/>
        </p:nvSpPr>
        <p:spPr bwMode="auto">
          <a:xfrm flipV="1">
            <a:off x="4038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8" name="Line 24"/>
          <p:cNvSpPr>
            <a:spLocks noChangeShapeType="1"/>
          </p:cNvSpPr>
          <p:nvPr/>
        </p:nvSpPr>
        <p:spPr bwMode="auto">
          <a:xfrm>
            <a:off x="4038600" y="3962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9" name="Line 25"/>
          <p:cNvSpPr>
            <a:spLocks noChangeShapeType="1"/>
          </p:cNvSpPr>
          <p:nvPr/>
        </p:nvSpPr>
        <p:spPr bwMode="auto">
          <a:xfrm>
            <a:off x="4038600" y="3962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0" name="Line 26"/>
          <p:cNvSpPr>
            <a:spLocks noChangeShapeType="1"/>
          </p:cNvSpPr>
          <p:nvPr/>
        </p:nvSpPr>
        <p:spPr bwMode="auto">
          <a:xfrm flipV="1">
            <a:off x="44958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1" name="Line 27"/>
          <p:cNvSpPr>
            <a:spLocks noChangeShapeType="1"/>
          </p:cNvSpPr>
          <p:nvPr/>
        </p:nvSpPr>
        <p:spPr bwMode="auto">
          <a:xfrm flipV="1">
            <a:off x="44958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2" name="Line 28"/>
          <p:cNvSpPr>
            <a:spLocks noChangeShapeType="1"/>
          </p:cNvSpPr>
          <p:nvPr/>
        </p:nvSpPr>
        <p:spPr bwMode="auto">
          <a:xfrm flipV="1">
            <a:off x="44958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3" name="Line 29"/>
          <p:cNvSpPr>
            <a:spLocks noChangeShapeType="1"/>
          </p:cNvSpPr>
          <p:nvPr/>
        </p:nvSpPr>
        <p:spPr bwMode="auto">
          <a:xfrm flipV="1">
            <a:off x="44958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4" name="Line 30"/>
          <p:cNvSpPr>
            <a:spLocks noChangeShapeType="1"/>
          </p:cNvSpPr>
          <p:nvPr/>
        </p:nvSpPr>
        <p:spPr bwMode="auto">
          <a:xfrm flipV="1">
            <a:off x="48006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5" name="Line 31"/>
          <p:cNvSpPr>
            <a:spLocks noChangeShapeType="1"/>
          </p:cNvSpPr>
          <p:nvPr/>
        </p:nvSpPr>
        <p:spPr bwMode="auto">
          <a:xfrm flipV="1">
            <a:off x="48006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6" name="Line 32"/>
          <p:cNvSpPr>
            <a:spLocks noChangeShapeType="1"/>
          </p:cNvSpPr>
          <p:nvPr/>
        </p:nvSpPr>
        <p:spPr bwMode="auto">
          <a:xfrm flipV="1">
            <a:off x="48006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7" name="Line 33"/>
          <p:cNvSpPr>
            <a:spLocks noChangeShapeType="1"/>
          </p:cNvSpPr>
          <p:nvPr/>
        </p:nvSpPr>
        <p:spPr bwMode="auto">
          <a:xfrm flipV="1">
            <a:off x="4800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8" name="Line 34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9" name="Line 35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80" name="Rectangle 36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83781" name="Rectangle 37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83782" name="Rectangle 38"/>
          <p:cNvSpPr>
            <a:spLocks noChangeArrowheads="1"/>
          </p:cNvSpPr>
          <p:nvPr/>
        </p:nvSpPr>
        <p:spPr bwMode="auto">
          <a:xfrm>
            <a:off x="4116388" y="2363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3" name="Rectangle 39"/>
          <p:cNvSpPr>
            <a:spLocks noChangeArrowheads="1"/>
          </p:cNvSpPr>
          <p:nvPr/>
        </p:nvSpPr>
        <p:spPr bwMode="auto">
          <a:xfrm>
            <a:off x="5183188" y="3735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4" name="Rectangle 40"/>
          <p:cNvSpPr>
            <a:spLocks noChangeArrowheads="1"/>
          </p:cNvSpPr>
          <p:nvPr/>
        </p:nvSpPr>
        <p:spPr bwMode="auto">
          <a:xfrm>
            <a:off x="5564188" y="4192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5" name="Rectangle 41"/>
          <p:cNvSpPr>
            <a:spLocks noChangeArrowheads="1"/>
          </p:cNvSpPr>
          <p:nvPr/>
        </p:nvSpPr>
        <p:spPr bwMode="auto">
          <a:xfrm>
            <a:off x="5335588" y="4725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6" name="Rectangle 42"/>
          <p:cNvSpPr>
            <a:spLocks noChangeArrowheads="1"/>
          </p:cNvSpPr>
          <p:nvPr/>
        </p:nvSpPr>
        <p:spPr bwMode="auto">
          <a:xfrm>
            <a:off x="5716588" y="3278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7" name="Rectangle 43"/>
          <p:cNvSpPr>
            <a:spLocks noChangeArrowheads="1"/>
          </p:cNvSpPr>
          <p:nvPr/>
        </p:nvSpPr>
        <p:spPr bwMode="auto">
          <a:xfrm>
            <a:off x="382588" y="5411788"/>
            <a:ext cx="86074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Message is sent at time </a:t>
            </a:r>
            <a:r>
              <a:rPr lang="en-US" sz="2400" b="1" i="1">
                <a:latin typeface="Times New Roman" pitchFamily="18" charset="0"/>
              </a:rPr>
              <a:t>t </a:t>
            </a:r>
            <a:r>
              <a:rPr lang="en-US" sz="2400" b="1">
                <a:latin typeface="Times New Roman" pitchFamily="18" charset="0"/>
              </a:rPr>
              <a:t>by p</a:t>
            </a:r>
            <a:r>
              <a:rPr lang="en-US" sz="2400" b="1" baseline="-25000">
                <a:latin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</a:rPr>
              <a:t>.  Later both p</a:t>
            </a:r>
            <a:r>
              <a:rPr lang="en-US" sz="2400" b="1" baseline="-25000">
                <a:latin typeface="Times New Roman" pitchFamily="18" charset="0"/>
              </a:rPr>
              <a:t>0 </a:t>
            </a:r>
            <a:r>
              <a:rPr lang="en-US" sz="2400" b="1">
                <a:latin typeface="Times New Roman" pitchFamily="18" charset="0"/>
              </a:rPr>
              <a:t>and p</a:t>
            </a:r>
            <a:r>
              <a:rPr lang="en-US" sz="2400" b="1" baseline="-25000">
                <a:latin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</a:rPr>
              <a:t> fail.  But message is still delivered atomically, after a bounded delay, and within a bounded interval of time (at non-faulty processes)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81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/>
              <a:t>A real-time distributed shared memory</a:t>
            </a:r>
          </a:p>
        </p:txBody>
      </p:sp>
      <p:grpSp>
        <p:nvGrpSpPr>
          <p:cNvPr id="1184771" name="Group 3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4772" name="Line 4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3" name="Line 5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4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5" name="Line 7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6" name="Line 8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7" name="Line 9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8" name="Rectangle 10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4779" name="Rectangle 11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4780" name="Rectangle 12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4781" name="Rectangle 13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4782" name="Rectangle 14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4783" name="Rectangle 15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84785" name="Line 17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4786" name="Line 18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382588" y="5411788"/>
            <a:ext cx="86074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At time </a:t>
            </a:r>
            <a:r>
              <a:rPr lang="en-US" sz="2400" b="1" i="1">
                <a:latin typeface="Times New Roman" pitchFamily="18" charset="0"/>
              </a:rPr>
              <a:t>t </a:t>
            </a: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0 </a:t>
            </a:r>
            <a:r>
              <a:rPr lang="en-US" sz="2400" b="1">
                <a:latin typeface="Times New Roman" pitchFamily="18" charset="0"/>
              </a:rPr>
              <a:t>updates a variable in a distributed shared memory.  All correct processes observe the new value after a bounded delay, and within a bounded interval of time.</a:t>
            </a:r>
          </a:p>
        </p:txBody>
      </p:sp>
      <p:sp>
        <p:nvSpPr>
          <p:cNvPr id="1184790" name="Rectangle 22"/>
          <p:cNvSpPr>
            <a:spLocks noChangeArrowheads="1"/>
          </p:cNvSpPr>
          <p:nvPr/>
        </p:nvSpPr>
        <p:spPr bwMode="auto">
          <a:xfrm>
            <a:off x="1830388" y="2516188"/>
            <a:ext cx="1597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set x=3</a:t>
            </a:r>
          </a:p>
        </p:txBody>
      </p:sp>
      <p:sp>
        <p:nvSpPr>
          <p:cNvPr id="1184791" name="Rectangle 23"/>
          <p:cNvSpPr>
            <a:spLocks noChangeArrowheads="1"/>
          </p:cNvSpPr>
          <p:nvPr/>
        </p:nvSpPr>
        <p:spPr bwMode="auto">
          <a:xfrm>
            <a:off x="5259388" y="32781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F0E30"/>
                </a:solidFill>
                <a:latin typeface="Times New Roman" pitchFamily="18" charset="0"/>
              </a:rPr>
              <a:t>x=3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442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Periodic process group: Marzullo</a:t>
            </a:r>
          </a:p>
        </p:txBody>
      </p:sp>
      <p:grpSp>
        <p:nvGrpSpPr>
          <p:cNvPr id="1185795" name="Group 3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5796" name="Line 4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797" name="Line 5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798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799" name="Line 7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00" name="Line 8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01" name="Line 9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02" name="Rectangle 10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5803" name="Rectangle 11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5804" name="Rectangle 12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5805" name="Rectangle 13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5806" name="Rectangle 14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5807" name="Rectangle 15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5808" name="Rectangle 16"/>
          <p:cNvSpPr>
            <a:spLocks noChangeArrowheads="1"/>
          </p:cNvSpPr>
          <p:nvPr/>
        </p:nvSpPr>
        <p:spPr bwMode="auto">
          <a:xfrm>
            <a:off x="13779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09" name="Rectangle 17"/>
          <p:cNvSpPr>
            <a:spLocks noChangeArrowheads="1"/>
          </p:cNvSpPr>
          <p:nvPr/>
        </p:nvSpPr>
        <p:spPr bwMode="auto">
          <a:xfrm>
            <a:off x="27495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0" name="Rectangle 18"/>
          <p:cNvSpPr>
            <a:spLocks noChangeArrowheads="1"/>
          </p:cNvSpPr>
          <p:nvPr/>
        </p:nvSpPr>
        <p:spPr bwMode="auto">
          <a:xfrm>
            <a:off x="41211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1" name="Rectangle 19"/>
          <p:cNvSpPr>
            <a:spLocks noChangeArrowheads="1"/>
          </p:cNvSpPr>
          <p:nvPr/>
        </p:nvSpPr>
        <p:spPr bwMode="auto">
          <a:xfrm>
            <a:off x="54927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2" name="Rectangle 20"/>
          <p:cNvSpPr>
            <a:spLocks noChangeArrowheads="1"/>
          </p:cNvSpPr>
          <p:nvPr/>
        </p:nvSpPr>
        <p:spPr bwMode="auto">
          <a:xfrm>
            <a:off x="67881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3" name="Rectangle 21"/>
          <p:cNvSpPr>
            <a:spLocks noChangeArrowheads="1"/>
          </p:cNvSpPr>
          <p:nvPr/>
        </p:nvSpPr>
        <p:spPr bwMode="auto">
          <a:xfrm>
            <a:off x="1220788" y="5487988"/>
            <a:ext cx="75406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Periodically, all members of a group take some action. Idea is to accomplish this with minimal communication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129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CASD </a:t>
            </a:r>
            <a:r>
              <a:rPr lang="en-US" dirty="0" smtClean="0"/>
              <a:t>protocol suite</a:t>
            </a:r>
            <a:endParaRPr lang="en-US" dirty="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Also known as the “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/>
              <a:t> -T” protocols</a:t>
            </a:r>
          </a:p>
          <a:p>
            <a:r>
              <a:rPr lang="en-US" sz="2800"/>
              <a:t>Developed by Cristian and others at IBM, was intended for use in the (ultimately, failed) FAA project</a:t>
            </a:r>
          </a:p>
          <a:p>
            <a:r>
              <a:rPr lang="en-US" sz="2800"/>
              <a:t>Goal is to implement a timed atomic broadcast tolerant of Byzantine failures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84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 of the CASD protocols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Assumes use of clock synchronization </a:t>
            </a:r>
          </a:p>
          <a:p>
            <a:pPr>
              <a:lnSpc>
                <a:spcPct val="90000"/>
              </a:lnSpc>
            </a:pPr>
            <a:r>
              <a:rPr lang="en-US" sz="2800"/>
              <a:t>Sender timestamps message</a:t>
            </a:r>
          </a:p>
          <a:p>
            <a:pPr>
              <a:lnSpc>
                <a:spcPct val="90000"/>
              </a:lnSpc>
            </a:pPr>
            <a:r>
              <a:rPr lang="en-US" sz="2800"/>
              <a:t>Recipients forward the message using a flooding technique (each echos the message to others)</a:t>
            </a:r>
          </a:p>
          <a:p>
            <a:pPr>
              <a:lnSpc>
                <a:spcPct val="90000"/>
              </a:lnSpc>
            </a:pPr>
            <a:r>
              <a:rPr lang="en-US" sz="2800"/>
              <a:t>Wait until all correct processors have a copy, then deliver in unison (up to limits of the clock skew)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40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5264150" y="2597150"/>
            <a:ext cx="673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CASD picture</a:t>
            </a:r>
          </a:p>
        </p:txBody>
      </p:sp>
      <p:grpSp>
        <p:nvGrpSpPr>
          <p:cNvPr id="1188868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8869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0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1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2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3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4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5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8876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8877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8878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8879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8880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8881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88882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3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4" name="Line 20"/>
          <p:cNvSpPr>
            <a:spLocks noChangeShapeType="1"/>
          </p:cNvSpPr>
          <p:nvPr/>
        </p:nvSpPr>
        <p:spPr bwMode="auto">
          <a:xfrm>
            <a:off x="35052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5" name="Line 21"/>
          <p:cNvSpPr>
            <a:spLocks noChangeShapeType="1"/>
          </p:cNvSpPr>
          <p:nvPr/>
        </p:nvSpPr>
        <p:spPr bwMode="auto">
          <a:xfrm>
            <a:off x="3505200" y="3505200"/>
            <a:ext cx="3810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6" name="Line 22"/>
          <p:cNvSpPr>
            <a:spLocks noChangeShapeType="1"/>
          </p:cNvSpPr>
          <p:nvPr/>
        </p:nvSpPr>
        <p:spPr bwMode="auto">
          <a:xfrm>
            <a:off x="3505200" y="35052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7" name="Line 23"/>
          <p:cNvSpPr>
            <a:spLocks noChangeShapeType="1"/>
          </p:cNvSpPr>
          <p:nvPr/>
        </p:nvSpPr>
        <p:spPr bwMode="auto">
          <a:xfrm flipV="1">
            <a:off x="4038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8" name="Line 24"/>
          <p:cNvSpPr>
            <a:spLocks noChangeShapeType="1"/>
          </p:cNvSpPr>
          <p:nvPr/>
        </p:nvSpPr>
        <p:spPr bwMode="auto">
          <a:xfrm>
            <a:off x="4038600" y="3962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9" name="Line 25"/>
          <p:cNvSpPr>
            <a:spLocks noChangeShapeType="1"/>
          </p:cNvSpPr>
          <p:nvPr/>
        </p:nvSpPr>
        <p:spPr bwMode="auto">
          <a:xfrm>
            <a:off x="4038600" y="3962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0" name="Line 26"/>
          <p:cNvSpPr>
            <a:spLocks noChangeShapeType="1"/>
          </p:cNvSpPr>
          <p:nvPr/>
        </p:nvSpPr>
        <p:spPr bwMode="auto">
          <a:xfrm flipV="1">
            <a:off x="44958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1" name="Line 27"/>
          <p:cNvSpPr>
            <a:spLocks noChangeShapeType="1"/>
          </p:cNvSpPr>
          <p:nvPr/>
        </p:nvSpPr>
        <p:spPr bwMode="auto">
          <a:xfrm flipV="1">
            <a:off x="44958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2" name="Line 28"/>
          <p:cNvSpPr>
            <a:spLocks noChangeShapeType="1"/>
          </p:cNvSpPr>
          <p:nvPr/>
        </p:nvSpPr>
        <p:spPr bwMode="auto">
          <a:xfrm flipV="1">
            <a:off x="44958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3" name="Line 29"/>
          <p:cNvSpPr>
            <a:spLocks noChangeShapeType="1"/>
          </p:cNvSpPr>
          <p:nvPr/>
        </p:nvSpPr>
        <p:spPr bwMode="auto">
          <a:xfrm flipV="1">
            <a:off x="44958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4" name="Line 30"/>
          <p:cNvSpPr>
            <a:spLocks noChangeShapeType="1"/>
          </p:cNvSpPr>
          <p:nvPr/>
        </p:nvSpPr>
        <p:spPr bwMode="auto">
          <a:xfrm flipV="1">
            <a:off x="48006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5" name="Line 31"/>
          <p:cNvSpPr>
            <a:spLocks noChangeShapeType="1"/>
          </p:cNvSpPr>
          <p:nvPr/>
        </p:nvSpPr>
        <p:spPr bwMode="auto">
          <a:xfrm flipV="1">
            <a:off x="48006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6" name="Line 32"/>
          <p:cNvSpPr>
            <a:spLocks noChangeShapeType="1"/>
          </p:cNvSpPr>
          <p:nvPr/>
        </p:nvSpPr>
        <p:spPr bwMode="auto">
          <a:xfrm flipV="1">
            <a:off x="48006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7" name="Line 33"/>
          <p:cNvSpPr>
            <a:spLocks noChangeShapeType="1"/>
          </p:cNvSpPr>
          <p:nvPr/>
        </p:nvSpPr>
        <p:spPr bwMode="auto">
          <a:xfrm flipV="1">
            <a:off x="4800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8" name="Line 34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9" name="Line 35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00" name="Rectangle 36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88901" name="Rectangle 37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88902" name="Rectangle 38"/>
          <p:cNvSpPr>
            <a:spLocks noChangeArrowheads="1"/>
          </p:cNvSpPr>
          <p:nvPr/>
        </p:nvSpPr>
        <p:spPr bwMode="auto">
          <a:xfrm>
            <a:off x="4116388" y="2363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3" name="Rectangle 39"/>
          <p:cNvSpPr>
            <a:spLocks noChangeArrowheads="1"/>
          </p:cNvSpPr>
          <p:nvPr/>
        </p:nvSpPr>
        <p:spPr bwMode="auto">
          <a:xfrm>
            <a:off x="5183188" y="3735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4" name="Rectangle 40"/>
          <p:cNvSpPr>
            <a:spLocks noChangeArrowheads="1"/>
          </p:cNvSpPr>
          <p:nvPr/>
        </p:nvSpPr>
        <p:spPr bwMode="auto">
          <a:xfrm>
            <a:off x="5564188" y="4192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5" name="Rectangle 41"/>
          <p:cNvSpPr>
            <a:spLocks noChangeArrowheads="1"/>
          </p:cNvSpPr>
          <p:nvPr/>
        </p:nvSpPr>
        <p:spPr bwMode="auto">
          <a:xfrm>
            <a:off x="5335588" y="4725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6" name="Rectangle 42"/>
          <p:cNvSpPr>
            <a:spLocks noChangeArrowheads="1"/>
          </p:cNvSpPr>
          <p:nvPr/>
        </p:nvSpPr>
        <p:spPr bwMode="auto">
          <a:xfrm>
            <a:off x="5716588" y="3278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7" name="Rectangle 43"/>
          <p:cNvSpPr>
            <a:spLocks noChangeArrowheads="1"/>
          </p:cNvSpPr>
          <p:nvPr/>
        </p:nvSpPr>
        <p:spPr bwMode="auto">
          <a:xfrm>
            <a:off x="1144588" y="5335588"/>
            <a:ext cx="715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0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fail.  Messages are lost when echoed by p</a:t>
            </a:r>
            <a:r>
              <a:rPr lang="en-US" sz="2400" b="1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70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CASD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Assume known limits on number of processes that fail during protocol, number of messages lost</a:t>
            </a:r>
          </a:p>
          <a:p>
            <a:pPr>
              <a:lnSpc>
                <a:spcPct val="90000"/>
              </a:lnSpc>
            </a:pPr>
            <a:r>
              <a:rPr lang="en-US" sz="2400"/>
              <a:t>Using these and the temporal assumptions, deduce worst-case scenario</a:t>
            </a:r>
          </a:p>
          <a:p>
            <a:pPr>
              <a:lnSpc>
                <a:spcPct val="90000"/>
              </a:lnSpc>
            </a:pPr>
            <a:r>
              <a:rPr lang="en-US" sz="2400"/>
              <a:t>Now now that if we wait long enough, all (or no) correct process will have the message</a:t>
            </a:r>
          </a:p>
          <a:p>
            <a:pPr>
              <a:lnSpc>
                <a:spcPct val="90000"/>
              </a:lnSpc>
            </a:pPr>
            <a:r>
              <a:rPr lang="en-US" sz="2400"/>
              <a:t>Then schedule delivery using original time plus a delay computed from the worst-case assumptions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502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problems with CASD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the usual case, nothing goes wrong, hence the delay can be very conservative</a:t>
            </a:r>
          </a:p>
          <a:p>
            <a:pPr>
              <a:lnSpc>
                <a:spcPct val="90000"/>
              </a:lnSpc>
            </a:pPr>
            <a:r>
              <a:rPr lang="en-US" sz="2800"/>
              <a:t>Even if things do go wrong, is it right to assume that if a message needs between 0 and </a:t>
            </a:r>
            <a:r>
              <a:rPr lang="en-US" sz="2800">
                <a:sym typeface="Symbol" pitchFamily="18" charset="2"/>
              </a:rPr>
              <a:t></a:t>
            </a:r>
            <a:r>
              <a:rPr lang="en-US" sz="2800"/>
              <a:t>ms to make one hope, it needs [0,n* </a:t>
            </a:r>
            <a:r>
              <a:rPr lang="en-US" sz="2800">
                <a:sym typeface="Symbol" pitchFamily="18" charset="2"/>
              </a:rPr>
              <a:t></a:t>
            </a:r>
            <a:r>
              <a:rPr lang="en-US" sz="2800"/>
              <a:t> ] to make n hops?</a:t>
            </a:r>
          </a:p>
          <a:p>
            <a:pPr>
              <a:lnSpc>
                <a:spcPct val="90000"/>
              </a:lnSpc>
            </a:pPr>
            <a:r>
              <a:rPr lang="en-US" sz="2800"/>
              <a:t>How realistic is it to bound the number of failures expected during a run?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72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ChangeArrowheads="1"/>
          </p:cNvSpPr>
          <p:nvPr/>
        </p:nvSpPr>
        <p:spPr bwMode="auto">
          <a:xfrm>
            <a:off x="5264150" y="2597150"/>
            <a:ext cx="673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4000"/>
              <a:t>CASD in a more typical run</a:t>
            </a:r>
          </a:p>
        </p:txBody>
      </p:sp>
      <p:grpSp>
        <p:nvGrpSpPr>
          <p:cNvPr id="1191940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91941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2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3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4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5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6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7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1951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91952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91953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91954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5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6" name="Line 20"/>
          <p:cNvSpPr>
            <a:spLocks noChangeShapeType="1"/>
          </p:cNvSpPr>
          <p:nvPr/>
        </p:nvSpPr>
        <p:spPr bwMode="auto">
          <a:xfrm>
            <a:off x="2667000" y="3581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7" name="Line 21"/>
          <p:cNvSpPr>
            <a:spLocks noChangeShapeType="1"/>
          </p:cNvSpPr>
          <p:nvPr/>
        </p:nvSpPr>
        <p:spPr bwMode="auto">
          <a:xfrm flipV="1">
            <a:off x="2514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8" name="Line 22"/>
          <p:cNvSpPr>
            <a:spLocks noChangeShapeType="1"/>
          </p:cNvSpPr>
          <p:nvPr/>
        </p:nvSpPr>
        <p:spPr bwMode="auto">
          <a:xfrm>
            <a:off x="2590800" y="3581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9" name="Line 23"/>
          <p:cNvSpPr>
            <a:spLocks noChangeShapeType="1"/>
          </p:cNvSpPr>
          <p:nvPr/>
        </p:nvSpPr>
        <p:spPr bwMode="auto">
          <a:xfrm flipV="1">
            <a:off x="25146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0" name="Line 24"/>
          <p:cNvSpPr>
            <a:spLocks noChangeShapeType="1"/>
          </p:cNvSpPr>
          <p:nvPr/>
        </p:nvSpPr>
        <p:spPr bwMode="auto">
          <a:xfrm flipV="1">
            <a:off x="25146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1" name="Line 25"/>
          <p:cNvSpPr>
            <a:spLocks noChangeShapeType="1"/>
          </p:cNvSpPr>
          <p:nvPr/>
        </p:nvSpPr>
        <p:spPr bwMode="auto">
          <a:xfrm flipV="1">
            <a:off x="25146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2" name="Line 26"/>
          <p:cNvSpPr>
            <a:spLocks noChangeShapeType="1"/>
          </p:cNvSpPr>
          <p:nvPr/>
        </p:nvSpPr>
        <p:spPr bwMode="auto">
          <a:xfrm flipV="1">
            <a:off x="25146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3" name="Line 27"/>
          <p:cNvSpPr>
            <a:spLocks noChangeShapeType="1"/>
          </p:cNvSpPr>
          <p:nvPr/>
        </p:nvSpPr>
        <p:spPr bwMode="auto">
          <a:xfrm flipV="1">
            <a:off x="28194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4" name="Line 28"/>
          <p:cNvSpPr>
            <a:spLocks noChangeShapeType="1"/>
          </p:cNvSpPr>
          <p:nvPr/>
        </p:nvSpPr>
        <p:spPr bwMode="auto">
          <a:xfrm flipV="1">
            <a:off x="26670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5" name="Line 29"/>
          <p:cNvSpPr>
            <a:spLocks noChangeShapeType="1"/>
          </p:cNvSpPr>
          <p:nvPr/>
        </p:nvSpPr>
        <p:spPr bwMode="auto">
          <a:xfrm flipV="1">
            <a:off x="28194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6" name="Line 30"/>
          <p:cNvSpPr>
            <a:spLocks noChangeShapeType="1"/>
          </p:cNvSpPr>
          <p:nvPr/>
        </p:nvSpPr>
        <p:spPr bwMode="auto">
          <a:xfrm flipV="1">
            <a:off x="28194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7" name="Line 31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8" name="Line 32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9" name="Rectangle 33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91970" name="Rectangle 34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91971" name="Rectangle 35"/>
          <p:cNvSpPr>
            <a:spLocks noChangeArrowheads="1"/>
          </p:cNvSpPr>
          <p:nvPr/>
        </p:nvSpPr>
        <p:spPr bwMode="auto">
          <a:xfrm>
            <a:off x="5259388" y="2363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2" name="Rectangle 36"/>
          <p:cNvSpPr>
            <a:spLocks noChangeArrowheads="1"/>
          </p:cNvSpPr>
          <p:nvPr/>
        </p:nvSpPr>
        <p:spPr bwMode="auto">
          <a:xfrm>
            <a:off x="5183188" y="3735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3" name="Rectangle 37"/>
          <p:cNvSpPr>
            <a:spLocks noChangeArrowheads="1"/>
          </p:cNvSpPr>
          <p:nvPr/>
        </p:nvSpPr>
        <p:spPr bwMode="auto">
          <a:xfrm>
            <a:off x="5564188" y="4192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4" name="Rectangle 38"/>
          <p:cNvSpPr>
            <a:spLocks noChangeArrowheads="1"/>
          </p:cNvSpPr>
          <p:nvPr/>
        </p:nvSpPr>
        <p:spPr bwMode="auto">
          <a:xfrm>
            <a:off x="5335588" y="4725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5" name="Rectangle 39"/>
          <p:cNvSpPr>
            <a:spLocks noChangeArrowheads="1"/>
          </p:cNvSpPr>
          <p:nvPr/>
        </p:nvSpPr>
        <p:spPr bwMode="auto">
          <a:xfrm>
            <a:off x="5716588" y="3278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6" name="Line 40"/>
          <p:cNvSpPr>
            <a:spLocks noChangeShapeType="1"/>
          </p:cNvSpPr>
          <p:nvPr/>
        </p:nvSpPr>
        <p:spPr bwMode="auto">
          <a:xfrm>
            <a:off x="2209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7" name="Line 41"/>
          <p:cNvSpPr>
            <a:spLocks noChangeShapeType="1"/>
          </p:cNvSpPr>
          <p:nvPr/>
        </p:nvSpPr>
        <p:spPr bwMode="auto">
          <a:xfrm>
            <a:off x="2209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8" name="Line 42"/>
          <p:cNvSpPr>
            <a:spLocks noChangeShapeType="1"/>
          </p:cNvSpPr>
          <p:nvPr/>
        </p:nvSpPr>
        <p:spPr bwMode="auto">
          <a:xfrm>
            <a:off x="2209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9" name="Line 43"/>
          <p:cNvSpPr>
            <a:spLocks noChangeShapeType="1"/>
          </p:cNvSpPr>
          <p:nvPr/>
        </p:nvSpPr>
        <p:spPr bwMode="auto">
          <a:xfrm>
            <a:off x="2209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0" name="Line 44"/>
          <p:cNvSpPr>
            <a:spLocks noChangeShapeType="1"/>
          </p:cNvSpPr>
          <p:nvPr/>
        </p:nvSpPr>
        <p:spPr bwMode="auto">
          <a:xfrm flipH="1">
            <a:off x="2590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1" name="Line 45"/>
          <p:cNvSpPr>
            <a:spLocks noChangeShapeType="1"/>
          </p:cNvSpPr>
          <p:nvPr/>
        </p:nvSpPr>
        <p:spPr bwMode="auto">
          <a:xfrm flipH="1">
            <a:off x="2590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2" name="Line 46"/>
          <p:cNvSpPr>
            <a:spLocks noChangeShapeType="1"/>
          </p:cNvSpPr>
          <p:nvPr/>
        </p:nvSpPr>
        <p:spPr bwMode="auto">
          <a:xfrm flipH="1">
            <a:off x="2590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3" name="Line 47"/>
          <p:cNvSpPr>
            <a:spLocks noChangeShapeType="1"/>
          </p:cNvSpPr>
          <p:nvPr/>
        </p:nvSpPr>
        <p:spPr bwMode="auto">
          <a:xfrm flipH="1">
            <a:off x="2590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4" name="Line 48"/>
          <p:cNvSpPr>
            <a:spLocks noChangeShapeType="1"/>
          </p:cNvSpPr>
          <p:nvPr/>
        </p:nvSpPr>
        <p:spPr bwMode="auto">
          <a:xfrm flipH="1">
            <a:off x="2590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5" name="Rectangle 49"/>
          <p:cNvSpPr>
            <a:spLocks noChangeArrowheads="1"/>
          </p:cNvSpPr>
          <p:nvPr/>
        </p:nvSpPr>
        <p:spPr bwMode="auto">
          <a:xfrm>
            <a:off x="5411788" y="2897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2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Cloud Support Real-Time?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More and more “real time” applications are migrating into cloud environments</a:t>
            </a:r>
          </a:p>
          <a:p>
            <a:pPr lvl="1"/>
            <a:r>
              <a:rPr lang="en-US" dirty="0" smtClean="0"/>
              <a:t>Monitoring of traffic in various situations, control of the traffic lights and freeway lane limitations</a:t>
            </a:r>
          </a:p>
          <a:p>
            <a:pPr lvl="1"/>
            <a:r>
              <a:rPr lang="en-US" dirty="0" smtClean="0"/>
              <a:t>Tracking where people are and using that to support social networking applications that depend on location</a:t>
            </a:r>
          </a:p>
          <a:p>
            <a:pPr lvl="1"/>
            <a:r>
              <a:rPr lang="en-US" dirty="0" smtClean="0"/>
              <a:t>Smart buildings and the smart power grid</a:t>
            </a:r>
          </a:p>
          <a:p>
            <a:pPr lvl="1"/>
            <a:endParaRPr lang="en-US" dirty="0"/>
          </a:p>
          <a:p>
            <a:r>
              <a:rPr lang="en-US" dirty="0" smtClean="0"/>
              <a:t>Can we create a real-time cloud?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06768"/>
            <a:ext cx="182575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3054350" y="2597150"/>
            <a:ext cx="292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800"/>
              <a:t>... leading developers to employ more aggressive parameter settings</a:t>
            </a:r>
          </a:p>
        </p:txBody>
      </p:sp>
      <p:grpSp>
        <p:nvGrpSpPr>
          <p:cNvPr id="1192964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92965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6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7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8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70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71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92972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92973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92974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2975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92976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92977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92978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79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0" name="Line 20"/>
          <p:cNvSpPr>
            <a:spLocks noChangeShapeType="1"/>
          </p:cNvSpPr>
          <p:nvPr/>
        </p:nvSpPr>
        <p:spPr bwMode="auto">
          <a:xfrm>
            <a:off x="2667000" y="3581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1" name="Line 21"/>
          <p:cNvSpPr>
            <a:spLocks noChangeShapeType="1"/>
          </p:cNvSpPr>
          <p:nvPr/>
        </p:nvSpPr>
        <p:spPr bwMode="auto">
          <a:xfrm flipV="1">
            <a:off x="2514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2" name="Line 22"/>
          <p:cNvSpPr>
            <a:spLocks noChangeShapeType="1"/>
          </p:cNvSpPr>
          <p:nvPr/>
        </p:nvSpPr>
        <p:spPr bwMode="auto">
          <a:xfrm>
            <a:off x="2590800" y="3581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3" name="Line 23"/>
          <p:cNvSpPr>
            <a:spLocks noChangeShapeType="1"/>
          </p:cNvSpPr>
          <p:nvPr/>
        </p:nvSpPr>
        <p:spPr bwMode="auto">
          <a:xfrm flipV="1">
            <a:off x="25146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4" name="Line 24"/>
          <p:cNvSpPr>
            <a:spLocks noChangeShapeType="1"/>
          </p:cNvSpPr>
          <p:nvPr/>
        </p:nvSpPr>
        <p:spPr bwMode="auto">
          <a:xfrm flipV="1">
            <a:off x="25146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5" name="Line 25"/>
          <p:cNvSpPr>
            <a:spLocks noChangeShapeType="1"/>
          </p:cNvSpPr>
          <p:nvPr/>
        </p:nvSpPr>
        <p:spPr bwMode="auto">
          <a:xfrm flipV="1">
            <a:off x="25146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6" name="Line 26"/>
          <p:cNvSpPr>
            <a:spLocks noChangeShapeType="1"/>
          </p:cNvSpPr>
          <p:nvPr/>
        </p:nvSpPr>
        <p:spPr bwMode="auto">
          <a:xfrm flipV="1">
            <a:off x="25146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7" name="Line 27"/>
          <p:cNvSpPr>
            <a:spLocks noChangeShapeType="1"/>
          </p:cNvSpPr>
          <p:nvPr/>
        </p:nvSpPr>
        <p:spPr bwMode="auto">
          <a:xfrm flipV="1">
            <a:off x="28194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8" name="Line 28"/>
          <p:cNvSpPr>
            <a:spLocks noChangeShapeType="1"/>
          </p:cNvSpPr>
          <p:nvPr/>
        </p:nvSpPr>
        <p:spPr bwMode="auto">
          <a:xfrm flipV="1">
            <a:off x="26670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9" name="Line 29"/>
          <p:cNvSpPr>
            <a:spLocks noChangeShapeType="1"/>
          </p:cNvSpPr>
          <p:nvPr/>
        </p:nvSpPr>
        <p:spPr bwMode="auto">
          <a:xfrm flipV="1">
            <a:off x="28194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0" name="Line 30"/>
          <p:cNvSpPr>
            <a:spLocks noChangeShapeType="1"/>
          </p:cNvSpPr>
          <p:nvPr/>
        </p:nvSpPr>
        <p:spPr bwMode="auto">
          <a:xfrm flipV="1">
            <a:off x="28194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1" name="Line 31"/>
          <p:cNvSpPr>
            <a:spLocks noChangeShapeType="1"/>
          </p:cNvSpPr>
          <p:nvPr/>
        </p:nvSpPr>
        <p:spPr bwMode="auto">
          <a:xfrm>
            <a:off x="30480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2" name="Line 32"/>
          <p:cNvSpPr>
            <a:spLocks noChangeShapeType="1"/>
          </p:cNvSpPr>
          <p:nvPr/>
        </p:nvSpPr>
        <p:spPr bwMode="auto">
          <a:xfrm>
            <a:off x="33528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3" name="Rectangle 33"/>
          <p:cNvSpPr>
            <a:spLocks noChangeArrowheads="1"/>
          </p:cNvSpPr>
          <p:nvPr/>
        </p:nvSpPr>
        <p:spPr bwMode="auto">
          <a:xfrm>
            <a:off x="24399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92994" name="Rectangle 34"/>
          <p:cNvSpPr>
            <a:spLocks noChangeArrowheads="1"/>
          </p:cNvSpPr>
          <p:nvPr/>
        </p:nvSpPr>
        <p:spPr bwMode="auto">
          <a:xfrm>
            <a:off x="32019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92995" name="Rectangle 35"/>
          <p:cNvSpPr>
            <a:spLocks noChangeArrowheads="1"/>
          </p:cNvSpPr>
          <p:nvPr/>
        </p:nvSpPr>
        <p:spPr bwMode="auto">
          <a:xfrm>
            <a:off x="3049588" y="2439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6" name="Rectangle 36"/>
          <p:cNvSpPr>
            <a:spLocks noChangeArrowheads="1"/>
          </p:cNvSpPr>
          <p:nvPr/>
        </p:nvSpPr>
        <p:spPr bwMode="auto">
          <a:xfrm>
            <a:off x="2973388" y="3430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7" name="Rectangle 37"/>
          <p:cNvSpPr>
            <a:spLocks noChangeArrowheads="1"/>
          </p:cNvSpPr>
          <p:nvPr/>
        </p:nvSpPr>
        <p:spPr bwMode="auto">
          <a:xfrm>
            <a:off x="2973388" y="3811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8" name="Rectangle 38"/>
          <p:cNvSpPr>
            <a:spLocks noChangeArrowheads="1"/>
          </p:cNvSpPr>
          <p:nvPr/>
        </p:nvSpPr>
        <p:spPr bwMode="auto">
          <a:xfrm>
            <a:off x="3125788" y="4421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9" name="Rectangle 39"/>
          <p:cNvSpPr>
            <a:spLocks noChangeArrowheads="1"/>
          </p:cNvSpPr>
          <p:nvPr/>
        </p:nvSpPr>
        <p:spPr bwMode="auto">
          <a:xfrm>
            <a:off x="2973388" y="2820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3000" name="Line 40"/>
          <p:cNvSpPr>
            <a:spLocks noChangeShapeType="1"/>
          </p:cNvSpPr>
          <p:nvPr/>
        </p:nvSpPr>
        <p:spPr bwMode="auto">
          <a:xfrm>
            <a:off x="2209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1" name="Line 41"/>
          <p:cNvSpPr>
            <a:spLocks noChangeShapeType="1"/>
          </p:cNvSpPr>
          <p:nvPr/>
        </p:nvSpPr>
        <p:spPr bwMode="auto">
          <a:xfrm>
            <a:off x="2209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2" name="Line 42"/>
          <p:cNvSpPr>
            <a:spLocks noChangeShapeType="1"/>
          </p:cNvSpPr>
          <p:nvPr/>
        </p:nvSpPr>
        <p:spPr bwMode="auto">
          <a:xfrm>
            <a:off x="2209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3" name="Line 43"/>
          <p:cNvSpPr>
            <a:spLocks noChangeShapeType="1"/>
          </p:cNvSpPr>
          <p:nvPr/>
        </p:nvSpPr>
        <p:spPr bwMode="auto">
          <a:xfrm>
            <a:off x="2209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4" name="Line 44"/>
          <p:cNvSpPr>
            <a:spLocks noChangeShapeType="1"/>
          </p:cNvSpPr>
          <p:nvPr/>
        </p:nvSpPr>
        <p:spPr bwMode="auto">
          <a:xfrm flipH="1">
            <a:off x="2590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5" name="Line 45"/>
          <p:cNvSpPr>
            <a:spLocks noChangeShapeType="1"/>
          </p:cNvSpPr>
          <p:nvPr/>
        </p:nvSpPr>
        <p:spPr bwMode="auto">
          <a:xfrm flipH="1">
            <a:off x="2590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6" name="Line 46"/>
          <p:cNvSpPr>
            <a:spLocks noChangeShapeType="1"/>
          </p:cNvSpPr>
          <p:nvPr/>
        </p:nvSpPr>
        <p:spPr bwMode="auto">
          <a:xfrm flipH="1">
            <a:off x="2590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7" name="Line 47"/>
          <p:cNvSpPr>
            <a:spLocks noChangeShapeType="1"/>
          </p:cNvSpPr>
          <p:nvPr/>
        </p:nvSpPr>
        <p:spPr bwMode="auto">
          <a:xfrm flipH="1">
            <a:off x="2590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8" name="Line 48"/>
          <p:cNvSpPr>
            <a:spLocks noChangeShapeType="1"/>
          </p:cNvSpPr>
          <p:nvPr/>
        </p:nvSpPr>
        <p:spPr bwMode="auto">
          <a:xfrm flipH="1">
            <a:off x="2590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9" name="Rectangle 49"/>
          <p:cNvSpPr>
            <a:spLocks noChangeArrowheads="1"/>
          </p:cNvSpPr>
          <p:nvPr/>
        </p:nvSpPr>
        <p:spPr bwMode="auto">
          <a:xfrm>
            <a:off x="3049588" y="3201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854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800"/>
              <a:t>CASD with over-aggressive paramter settings starts to “malfunction”</a:t>
            </a:r>
          </a:p>
        </p:txBody>
      </p:sp>
      <p:grpSp>
        <p:nvGrpSpPr>
          <p:cNvPr id="1193987" name="Group 3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93988" name="Line 4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89" name="Line 5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0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1" name="Line 7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2" name="Line 8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3" name="Line 9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4" name="Rectangle 10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93995" name="Rectangle 11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93996" name="Rectangle 12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93997" name="Rectangle 13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3998" name="Rectangle 14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93999" name="Rectangle 15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94000" name="Rectangle 16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94001" name="Line 17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2" name="Line 18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3" name="Line 19"/>
          <p:cNvSpPr>
            <a:spLocks noChangeShapeType="1"/>
          </p:cNvSpPr>
          <p:nvPr/>
        </p:nvSpPr>
        <p:spPr bwMode="auto">
          <a:xfrm>
            <a:off x="35052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4" name="Line 20"/>
          <p:cNvSpPr>
            <a:spLocks noChangeShapeType="1"/>
          </p:cNvSpPr>
          <p:nvPr/>
        </p:nvSpPr>
        <p:spPr bwMode="auto">
          <a:xfrm>
            <a:off x="3505200" y="3505200"/>
            <a:ext cx="3810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5" name="Line 21"/>
          <p:cNvSpPr>
            <a:spLocks noChangeShapeType="1"/>
          </p:cNvSpPr>
          <p:nvPr/>
        </p:nvSpPr>
        <p:spPr bwMode="auto">
          <a:xfrm>
            <a:off x="3505200" y="35052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6" name="Line 22"/>
          <p:cNvSpPr>
            <a:spLocks noChangeShapeType="1"/>
          </p:cNvSpPr>
          <p:nvPr/>
        </p:nvSpPr>
        <p:spPr bwMode="auto">
          <a:xfrm flipV="1">
            <a:off x="4038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7" name="Line 23"/>
          <p:cNvSpPr>
            <a:spLocks noChangeShapeType="1"/>
          </p:cNvSpPr>
          <p:nvPr/>
        </p:nvSpPr>
        <p:spPr bwMode="auto">
          <a:xfrm>
            <a:off x="4038600" y="3962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8" name="Line 24"/>
          <p:cNvSpPr>
            <a:spLocks noChangeShapeType="1"/>
          </p:cNvSpPr>
          <p:nvPr/>
        </p:nvSpPr>
        <p:spPr bwMode="auto">
          <a:xfrm>
            <a:off x="4038600" y="3962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9" name="Line 25"/>
          <p:cNvSpPr>
            <a:spLocks noChangeShapeType="1"/>
          </p:cNvSpPr>
          <p:nvPr/>
        </p:nvSpPr>
        <p:spPr bwMode="auto">
          <a:xfrm flipV="1">
            <a:off x="44958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0" name="Line 26"/>
          <p:cNvSpPr>
            <a:spLocks noChangeShapeType="1"/>
          </p:cNvSpPr>
          <p:nvPr/>
        </p:nvSpPr>
        <p:spPr bwMode="auto">
          <a:xfrm flipV="1">
            <a:off x="44958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1" name="Line 27"/>
          <p:cNvSpPr>
            <a:spLocks noChangeShapeType="1"/>
          </p:cNvSpPr>
          <p:nvPr/>
        </p:nvSpPr>
        <p:spPr bwMode="auto">
          <a:xfrm flipV="1">
            <a:off x="44958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2" name="Line 28"/>
          <p:cNvSpPr>
            <a:spLocks noChangeShapeType="1"/>
          </p:cNvSpPr>
          <p:nvPr/>
        </p:nvSpPr>
        <p:spPr bwMode="auto">
          <a:xfrm flipV="1">
            <a:off x="44958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3" name="Rectangle 29"/>
          <p:cNvSpPr>
            <a:spLocks noChangeArrowheads="1"/>
          </p:cNvSpPr>
          <p:nvPr/>
        </p:nvSpPr>
        <p:spPr bwMode="auto">
          <a:xfrm>
            <a:off x="24399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94014" name="Rectangle 30"/>
          <p:cNvSpPr>
            <a:spLocks noChangeArrowheads="1"/>
          </p:cNvSpPr>
          <p:nvPr/>
        </p:nvSpPr>
        <p:spPr bwMode="auto">
          <a:xfrm>
            <a:off x="3278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94015" name="Rectangle 31"/>
          <p:cNvSpPr>
            <a:spLocks noChangeArrowheads="1"/>
          </p:cNvSpPr>
          <p:nvPr/>
        </p:nvSpPr>
        <p:spPr bwMode="auto">
          <a:xfrm>
            <a:off x="4268788" y="2744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1144588" y="5335588"/>
            <a:ext cx="715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all processes look “incorrect” (red) from time to time</a:t>
            </a:r>
          </a:p>
        </p:txBody>
      </p:sp>
      <p:sp>
        <p:nvSpPr>
          <p:cNvPr id="1194017" name="Rectangle 33"/>
          <p:cNvSpPr>
            <a:spLocks noChangeArrowheads="1"/>
          </p:cNvSpPr>
          <p:nvPr/>
        </p:nvSpPr>
        <p:spPr bwMode="auto">
          <a:xfrm>
            <a:off x="3054350" y="2597150"/>
            <a:ext cx="292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18" name="Line 34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9" name="Line 35"/>
          <p:cNvSpPr>
            <a:spLocks noChangeShapeType="1"/>
          </p:cNvSpPr>
          <p:nvPr/>
        </p:nvSpPr>
        <p:spPr bwMode="auto">
          <a:xfrm>
            <a:off x="30480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0" name="Line 36"/>
          <p:cNvSpPr>
            <a:spLocks noChangeShapeType="1"/>
          </p:cNvSpPr>
          <p:nvPr/>
        </p:nvSpPr>
        <p:spPr bwMode="auto">
          <a:xfrm>
            <a:off x="33528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1" name="Rectangle 37"/>
          <p:cNvSpPr>
            <a:spLocks noChangeArrowheads="1"/>
          </p:cNvSpPr>
          <p:nvPr/>
        </p:nvSpPr>
        <p:spPr bwMode="auto">
          <a:xfrm>
            <a:off x="3049588" y="2439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22" name="Rectangle 38"/>
          <p:cNvSpPr>
            <a:spLocks noChangeArrowheads="1"/>
          </p:cNvSpPr>
          <p:nvPr/>
        </p:nvSpPr>
        <p:spPr bwMode="auto">
          <a:xfrm>
            <a:off x="3125788" y="3430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23" name="Rectangle 39"/>
          <p:cNvSpPr>
            <a:spLocks noChangeArrowheads="1"/>
          </p:cNvSpPr>
          <p:nvPr/>
        </p:nvSpPr>
        <p:spPr bwMode="auto">
          <a:xfrm>
            <a:off x="6021388" y="4649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24" name="Line 40"/>
          <p:cNvSpPr>
            <a:spLocks noChangeShapeType="1"/>
          </p:cNvSpPr>
          <p:nvPr/>
        </p:nvSpPr>
        <p:spPr bwMode="auto">
          <a:xfrm>
            <a:off x="3505200" y="25908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5" name="Line 41"/>
          <p:cNvSpPr>
            <a:spLocks noChangeShapeType="1"/>
          </p:cNvSpPr>
          <p:nvPr/>
        </p:nvSpPr>
        <p:spPr bwMode="auto">
          <a:xfrm>
            <a:off x="2438400" y="30480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6" name="Line 42"/>
          <p:cNvSpPr>
            <a:spLocks noChangeShapeType="1"/>
          </p:cNvSpPr>
          <p:nvPr/>
        </p:nvSpPr>
        <p:spPr bwMode="auto">
          <a:xfrm>
            <a:off x="3886200" y="3505200"/>
            <a:ext cx="426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7" name="Line 43"/>
          <p:cNvSpPr>
            <a:spLocks noChangeShapeType="1"/>
          </p:cNvSpPr>
          <p:nvPr/>
        </p:nvSpPr>
        <p:spPr bwMode="auto">
          <a:xfrm>
            <a:off x="5105400" y="39624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8" name="Line 44"/>
          <p:cNvSpPr>
            <a:spLocks noChangeShapeType="1"/>
          </p:cNvSpPr>
          <p:nvPr/>
        </p:nvSpPr>
        <p:spPr bwMode="auto">
          <a:xfrm>
            <a:off x="2819400" y="4419600"/>
            <a:ext cx="35814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9" name="Line 45"/>
          <p:cNvSpPr>
            <a:spLocks noChangeShapeType="1"/>
          </p:cNvSpPr>
          <p:nvPr/>
        </p:nvSpPr>
        <p:spPr bwMode="auto">
          <a:xfrm>
            <a:off x="3048000" y="3962400"/>
            <a:ext cx="12954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30" name="Line 46"/>
          <p:cNvSpPr>
            <a:spLocks noChangeShapeType="1"/>
          </p:cNvSpPr>
          <p:nvPr/>
        </p:nvSpPr>
        <p:spPr bwMode="auto">
          <a:xfrm>
            <a:off x="990600" y="39624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31" name="Line 47"/>
          <p:cNvSpPr>
            <a:spLocks noChangeShapeType="1"/>
          </p:cNvSpPr>
          <p:nvPr/>
        </p:nvSpPr>
        <p:spPr bwMode="auto">
          <a:xfrm>
            <a:off x="1676400" y="2590800"/>
            <a:ext cx="762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32" name="Line 48"/>
          <p:cNvSpPr>
            <a:spLocks noChangeShapeType="1"/>
          </p:cNvSpPr>
          <p:nvPr/>
        </p:nvSpPr>
        <p:spPr bwMode="auto">
          <a:xfrm>
            <a:off x="2057400" y="4876800"/>
            <a:ext cx="35814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8357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CASD “mile high”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When run “slowly” protocol </a:t>
            </a:r>
            <a:r>
              <a:rPr lang="en-US" sz="2800" dirty="0"/>
              <a:t>is like a real-time version of </a:t>
            </a:r>
            <a:r>
              <a:rPr lang="en-US" sz="2800" dirty="0" err="1" smtClean="0"/>
              <a:t>Vsync</a:t>
            </a:r>
            <a:r>
              <a:rPr lang="en-US" sz="2800" dirty="0" smtClean="0"/>
              <a:t> </a:t>
            </a:r>
            <a:r>
              <a:rPr lang="en-US" sz="2800" dirty="0" err="1" smtClean="0"/>
              <a:t>OrderedSend</a:t>
            </a:r>
            <a:r>
              <a:rPr lang="en-US" sz="2800" dirty="0" smtClean="0"/>
              <a:t> or </a:t>
            </a:r>
            <a:r>
              <a:rPr lang="en-US" sz="2800" dirty="0" err="1" smtClean="0"/>
              <a:t>Paxos</a:t>
            </a:r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When run “quickly” </a:t>
            </a:r>
            <a:r>
              <a:rPr lang="en-US" sz="2800" dirty="0" smtClean="0"/>
              <a:t>the CASD </a:t>
            </a:r>
            <a:r>
              <a:rPr lang="en-US" sz="2800" dirty="0" smtClean="0"/>
              <a:t>protocol </a:t>
            </a:r>
            <a:r>
              <a:rPr lang="en-US" sz="2800" dirty="0"/>
              <a:t>starts to give probabilistic behavior:</a:t>
            </a:r>
          </a:p>
          <a:p>
            <a:pPr lvl="1"/>
            <a:r>
              <a:rPr lang="en-US" sz="2400" dirty="0"/>
              <a:t>If I am correct (and there is no way to know!) then I am guaranteed the properties of the protocol, but if not, I may deliver the wrong </a:t>
            </a:r>
            <a:r>
              <a:rPr lang="en-US" sz="2400" dirty="0" smtClean="0"/>
              <a:t>messages</a:t>
            </a:r>
          </a:p>
          <a:p>
            <a:pPr lvl="1"/>
            <a:r>
              <a:rPr lang="en-US" sz="2400" dirty="0" smtClean="0"/>
              <a:t>Ideally you would want this to be very rare, but…</a:t>
            </a:r>
            <a:endParaRPr lang="en-US" sz="2400" dirty="0" smtClean="0"/>
          </a:p>
          <a:p>
            <a:r>
              <a:rPr lang="en-US" sz="2700" dirty="0" smtClean="0">
                <a:solidFill>
                  <a:srgbClr val="C00000"/>
                </a:solidFill>
              </a:rPr>
              <a:t>If run </a:t>
            </a:r>
            <a:r>
              <a:rPr lang="en-US" sz="2700" i="1" dirty="0" smtClean="0">
                <a:solidFill>
                  <a:srgbClr val="C00000"/>
                </a:solidFill>
              </a:rPr>
              <a:t>very</a:t>
            </a:r>
            <a:r>
              <a:rPr lang="en-US" sz="2700" dirty="0" smtClean="0">
                <a:solidFill>
                  <a:srgbClr val="C00000"/>
                </a:solidFill>
              </a:rPr>
              <a:t> quickly</a:t>
            </a:r>
            <a:r>
              <a:rPr lang="en-US" sz="2700" smtClean="0">
                <a:solidFill>
                  <a:srgbClr val="C00000"/>
                </a:solidFill>
              </a:rPr>
              <a:t>, </a:t>
            </a:r>
            <a:r>
              <a:rPr lang="en-US" sz="2700" smtClean="0"/>
              <a:t>CASD malfunctions </a:t>
            </a:r>
            <a:r>
              <a:rPr lang="en-US" sz="2700" dirty="0" smtClean="0"/>
              <a:t>so often that its behavior is totally chaotic!</a:t>
            </a:r>
            <a:endParaRPr lang="en-US" sz="2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repair CASD in this case?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Gopal and Toueg developed an extension, but it slows the basic CASD protocol down, so it wouldn’t be useful in the case where we want speed and also real-time guarantees</a:t>
            </a:r>
          </a:p>
          <a:p>
            <a:pPr>
              <a:lnSpc>
                <a:spcPct val="90000"/>
              </a:lnSpc>
            </a:pPr>
            <a:r>
              <a:rPr lang="en-US" sz="2800"/>
              <a:t>Can argue that the best we can hope to do is to superimpose a process group mechanism over CASD (Verissimo and Almeida are looking at this).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19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worry?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CASD can be used to implement a distributed shared memory (“delta-common storage”)</a:t>
            </a:r>
          </a:p>
          <a:p>
            <a:pPr>
              <a:lnSpc>
                <a:spcPct val="90000"/>
              </a:lnSpc>
            </a:pPr>
            <a:r>
              <a:rPr lang="en-US" sz="2800"/>
              <a:t>But when this is done, the memory consistency properties will be those of the CASD protocol itself</a:t>
            </a:r>
          </a:p>
          <a:p>
            <a:pPr>
              <a:lnSpc>
                <a:spcPct val="90000"/>
              </a:lnSpc>
            </a:pPr>
            <a:r>
              <a:rPr lang="en-US" sz="2800"/>
              <a:t>If CASD protocol delivers different sets of messages to different processes, memory will become inconsistent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937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worry?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 fact, we have seen that CASD can do just this, if the parameters are set aggressively</a:t>
            </a:r>
          </a:p>
          <a:p>
            <a:r>
              <a:rPr lang="en-US" sz="2800"/>
              <a:t>Moreover, the problem is not detectable either by “technically faulty” processes or “correct” ones</a:t>
            </a:r>
          </a:p>
          <a:p>
            <a:r>
              <a:rPr lang="en-US" sz="2800"/>
              <a:t>Thus, DSM can become inconsistent and we lack any obvious way to get it back into a consistent state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07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CASD in real environments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Once we build the CASD mechanism how would we use it?</a:t>
            </a:r>
          </a:p>
          <a:p>
            <a:pPr lvl="1"/>
            <a:r>
              <a:rPr lang="en-US" sz="2400"/>
              <a:t>Could implement a shared memory</a:t>
            </a:r>
          </a:p>
          <a:p>
            <a:pPr lvl="1"/>
            <a:r>
              <a:rPr lang="en-US" sz="2400"/>
              <a:t>Or could use it to implement a real-time state machine replication scheme for processes</a:t>
            </a:r>
          </a:p>
          <a:p>
            <a:r>
              <a:rPr lang="en-US" sz="2800"/>
              <a:t>US air traffic project adopted latter approach</a:t>
            </a:r>
          </a:p>
          <a:p>
            <a:pPr lvl="1"/>
            <a:r>
              <a:rPr lang="en-US" sz="2400"/>
              <a:t>But stumbled on many complexities…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Oval 2"/>
          <p:cNvSpPr>
            <a:spLocks noChangeArrowheads="1"/>
          </p:cNvSpPr>
          <p:nvPr/>
        </p:nvSpPr>
        <p:spPr bwMode="auto">
          <a:xfrm>
            <a:off x="838200" y="4191000"/>
            <a:ext cx="1143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55" name="Oval 3"/>
          <p:cNvSpPr>
            <a:spLocks noChangeArrowheads="1"/>
          </p:cNvSpPr>
          <p:nvPr/>
        </p:nvSpPr>
        <p:spPr bwMode="auto">
          <a:xfrm>
            <a:off x="3505200" y="4191000"/>
            <a:ext cx="1143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56" name="Oval 4"/>
          <p:cNvSpPr>
            <a:spLocks noChangeArrowheads="1"/>
          </p:cNvSpPr>
          <p:nvPr/>
        </p:nvSpPr>
        <p:spPr bwMode="auto">
          <a:xfrm>
            <a:off x="6172200" y="4191000"/>
            <a:ext cx="1143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CASD in real environments</a:t>
            </a:r>
          </a:p>
        </p:txBody>
      </p:sp>
      <p:sp>
        <p:nvSpPr>
          <p:cNvPr id="1201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Pipelined computation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Transformed computation</a:t>
            </a:r>
          </a:p>
        </p:txBody>
      </p:sp>
      <p:sp>
        <p:nvSpPr>
          <p:cNvPr id="1201159" name="Oval 7"/>
          <p:cNvSpPr>
            <a:spLocks noChangeArrowheads="1"/>
          </p:cNvSpPr>
          <p:nvPr/>
        </p:nvSpPr>
        <p:spPr bwMode="auto">
          <a:xfrm>
            <a:off x="990600" y="2362200"/>
            <a:ext cx="8382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0" name="Oval 8"/>
          <p:cNvSpPr>
            <a:spLocks noChangeArrowheads="1"/>
          </p:cNvSpPr>
          <p:nvPr/>
        </p:nvSpPr>
        <p:spPr bwMode="auto">
          <a:xfrm>
            <a:off x="3581400" y="2362200"/>
            <a:ext cx="8382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1" name="Oval 9"/>
          <p:cNvSpPr>
            <a:spLocks noChangeArrowheads="1"/>
          </p:cNvSpPr>
          <p:nvPr/>
        </p:nvSpPr>
        <p:spPr bwMode="auto">
          <a:xfrm>
            <a:off x="6172200" y="2362200"/>
            <a:ext cx="838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2" name="Line 10"/>
          <p:cNvSpPr>
            <a:spLocks noChangeShapeType="1"/>
          </p:cNvSpPr>
          <p:nvPr/>
        </p:nvSpPr>
        <p:spPr bwMode="auto">
          <a:xfrm>
            <a:off x="1905000" y="2590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63" name="Line 11"/>
          <p:cNvSpPr>
            <a:spLocks noChangeShapeType="1"/>
          </p:cNvSpPr>
          <p:nvPr/>
        </p:nvSpPr>
        <p:spPr bwMode="auto">
          <a:xfrm>
            <a:off x="4495800" y="2590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64" name="Oval 12"/>
          <p:cNvSpPr>
            <a:spLocks noChangeArrowheads="1"/>
          </p:cNvSpPr>
          <p:nvPr/>
        </p:nvSpPr>
        <p:spPr bwMode="auto">
          <a:xfrm>
            <a:off x="990600" y="4495800"/>
            <a:ext cx="8382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5" name="Oval 13"/>
          <p:cNvSpPr>
            <a:spLocks noChangeArrowheads="1"/>
          </p:cNvSpPr>
          <p:nvPr/>
        </p:nvSpPr>
        <p:spPr bwMode="auto">
          <a:xfrm>
            <a:off x="990600" y="5029200"/>
            <a:ext cx="8382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6" name="Oval 14"/>
          <p:cNvSpPr>
            <a:spLocks noChangeArrowheads="1"/>
          </p:cNvSpPr>
          <p:nvPr/>
        </p:nvSpPr>
        <p:spPr bwMode="auto">
          <a:xfrm>
            <a:off x="3657600" y="4419600"/>
            <a:ext cx="8382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7" name="Oval 15"/>
          <p:cNvSpPr>
            <a:spLocks noChangeArrowheads="1"/>
          </p:cNvSpPr>
          <p:nvPr/>
        </p:nvSpPr>
        <p:spPr bwMode="auto">
          <a:xfrm>
            <a:off x="3657600" y="4953000"/>
            <a:ext cx="8382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8" name="Oval 16"/>
          <p:cNvSpPr>
            <a:spLocks noChangeArrowheads="1"/>
          </p:cNvSpPr>
          <p:nvPr/>
        </p:nvSpPr>
        <p:spPr bwMode="auto">
          <a:xfrm>
            <a:off x="6324600" y="4495800"/>
            <a:ext cx="838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9" name="Oval 17"/>
          <p:cNvSpPr>
            <a:spLocks noChangeArrowheads="1"/>
          </p:cNvSpPr>
          <p:nvPr/>
        </p:nvSpPr>
        <p:spPr bwMode="auto">
          <a:xfrm>
            <a:off x="6324600" y="5105400"/>
            <a:ext cx="838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70" name="Line 18"/>
          <p:cNvSpPr>
            <a:spLocks noChangeShapeType="1"/>
          </p:cNvSpPr>
          <p:nvPr/>
        </p:nvSpPr>
        <p:spPr bwMode="auto">
          <a:xfrm>
            <a:off x="1981200" y="4648200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1" name="Line 19"/>
          <p:cNvSpPr>
            <a:spLocks noChangeShapeType="1"/>
          </p:cNvSpPr>
          <p:nvPr/>
        </p:nvSpPr>
        <p:spPr bwMode="auto">
          <a:xfrm>
            <a:off x="1981200" y="533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2" name="Line 20"/>
          <p:cNvSpPr>
            <a:spLocks noChangeShapeType="1"/>
          </p:cNvSpPr>
          <p:nvPr/>
        </p:nvSpPr>
        <p:spPr bwMode="auto">
          <a:xfrm>
            <a:off x="1981200" y="4648200"/>
            <a:ext cx="15240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3" name="Line 21"/>
          <p:cNvSpPr>
            <a:spLocks noChangeShapeType="1"/>
          </p:cNvSpPr>
          <p:nvPr/>
        </p:nvSpPr>
        <p:spPr bwMode="auto">
          <a:xfrm flipV="1">
            <a:off x="1981200" y="4724400"/>
            <a:ext cx="15240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4" name="Line 22"/>
          <p:cNvSpPr>
            <a:spLocks noChangeShapeType="1"/>
          </p:cNvSpPr>
          <p:nvPr/>
        </p:nvSpPr>
        <p:spPr bwMode="auto">
          <a:xfrm>
            <a:off x="4648200" y="4648200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5" name="Line 23"/>
          <p:cNvSpPr>
            <a:spLocks noChangeShapeType="1"/>
          </p:cNvSpPr>
          <p:nvPr/>
        </p:nvSpPr>
        <p:spPr bwMode="auto">
          <a:xfrm>
            <a:off x="4648200" y="533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6" name="Line 24"/>
          <p:cNvSpPr>
            <a:spLocks noChangeShapeType="1"/>
          </p:cNvSpPr>
          <p:nvPr/>
        </p:nvSpPr>
        <p:spPr bwMode="auto">
          <a:xfrm>
            <a:off x="4648200" y="4648200"/>
            <a:ext cx="15240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7" name="Line 25"/>
          <p:cNvSpPr>
            <a:spLocks noChangeShapeType="1"/>
          </p:cNvSpPr>
          <p:nvPr/>
        </p:nvSpPr>
        <p:spPr bwMode="auto">
          <a:xfrm flipV="1">
            <a:off x="4648200" y="4724400"/>
            <a:ext cx="15240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found hard to use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Attempted to use this approach in an air traffic control system for the US and Britain</a:t>
            </a:r>
          </a:p>
          <a:p>
            <a:pPr lvl="1"/>
            <a:r>
              <a:rPr lang="en-US" dirty="0" smtClean="0"/>
              <a:t>But CASD properties weren’t strong enough</a:t>
            </a:r>
          </a:p>
          <a:p>
            <a:pPr lvl="1"/>
            <a:r>
              <a:rPr lang="en-US" dirty="0" smtClean="0"/>
              <a:t>They ended up giving up on the approach and just using checkpoint/restart if things crashed</a:t>
            </a:r>
          </a:p>
          <a:p>
            <a:endParaRPr lang="en-US" dirty="0"/>
          </a:p>
          <a:p>
            <a:r>
              <a:rPr lang="en-US" dirty="0" smtClean="0"/>
              <a:t>In contrast, the French ATC system was more successful and used Virtual Synchrony pretty much in the same way that IBM had hoped to use CASD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99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</a:t>
            </a:r>
            <a:r>
              <a:rPr lang="en-US" dirty="0" err="1" smtClean="0"/>
              <a:t>Vsync</a:t>
            </a:r>
            <a:r>
              <a:rPr lang="en-US" dirty="0" smtClean="0"/>
              <a:t> succeed?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stronger guarantees of the multicast made it much easier to reason about the state of the system in every possible case that could arise</a:t>
            </a:r>
          </a:p>
          <a:p>
            <a:endParaRPr lang="en-US" dirty="0"/>
          </a:p>
          <a:p>
            <a:r>
              <a:rPr lang="en-US" dirty="0" smtClean="0"/>
              <a:t>So higher level code was simplified and easier to test.  A good example of the real-world experimenting with weak consistency, and realizing that strong consistency is sometimes needed!</a:t>
            </a:r>
          </a:p>
        </p:txBody>
      </p:sp>
    </p:spTree>
    <p:extLst>
      <p:ext uri="{BB962C8B-B14F-4D97-AF65-F5344CB8AC3E}">
        <p14:creationId xmlns:p14="http://schemas.microsoft.com/office/powerpoint/2010/main" val="154560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ways to ask this question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the data center network itself be improved to have great predictability and support fast failure sensing?  Leads to “F10” concept (U. Washington)</a:t>
            </a:r>
          </a:p>
          <a:p>
            <a:endParaRPr lang="en-US" dirty="0"/>
          </a:p>
          <a:p>
            <a:r>
              <a:rPr lang="en-US" dirty="0" smtClean="0"/>
              <a:t>Can we build file systems better suited to capturing data from real-time sources?  Leads to “Freeze Frame FS” idea (Cornell)</a:t>
            </a:r>
          </a:p>
          <a:p>
            <a:endParaRPr lang="en-US" dirty="0"/>
          </a:p>
          <a:p>
            <a:r>
              <a:rPr lang="en-US" dirty="0" smtClean="0"/>
              <a:t>Today: Can we do data replication with good real-time properties?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69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 Frame File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current research here at Cornell and is also about supporting real-time applications</a:t>
            </a:r>
          </a:p>
          <a:p>
            <a:endParaRPr lang="en-US" dirty="0"/>
          </a:p>
          <a:p>
            <a:r>
              <a:rPr lang="en-US" dirty="0" smtClean="0"/>
              <a:t>Focuses on how to capture real-time data in a file system and the best options for querying that data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89676"/>
            <a:ext cx="2667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8571" y="464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Read X at 10:02:59.228</a:t>
            </a:r>
            <a:br>
              <a:rPr lang="en-US" dirty="0" smtClean="0"/>
            </a:br>
            <a:r>
              <a:rPr lang="en-US" dirty="0" smtClean="0"/>
              <a:t>Read Y at 10:02:59.227</a:t>
            </a:r>
            <a:br>
              <a:rPr lang="en-US" dirty="0" smtClean="0"/>
            </a:br>
            <a:r>
              <a:rPr lang="en-US" dirty="0" smtClean="0"/>
              <a:t>Read Z at 10:03:12.225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9737" y="4695484"/>
            <a:ext cx="360916" cy="1088571"/>
          </a:xfrm>
          <a:custGeom>
            <a:avLst/>
            <a:gdLst>
              <a:gd name="connsiteX0" fmla="*/ 305175 w 360916"/>
              <a:gd name="connsiteY0" fmla="*/ 0 h 1088571"/>
              <a:gd name="connsiteX1" fmla="*/ 375 w 360916"/>
              <a:gd name="connsiteY1" fmla="*/ 304800 h 1088571"/>
              <a:gd name="connsiteX2" fmla="*/ 359604 w 360916"/>
              <a:gd name="connsiteY2" fmla="*/ 664028 h 1088571"/>
              <a:gd name="connsiteX3" fmla="*/ 98346 w 360916"/>
              <a:gd name="connsiteY3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16" h="1088571">
                <a:moveTo>
                  <a:pt x="305175" y="0"/>
                </a:moveTo>
                <a:cubicBezTo>
                  <a:pt x="148239" y="97064"/>
                  <a:pt x="-8696" y="194129"/>
                  <a:pt x="375" y="304800"/>
                </a:cubicBezTo>
                <a:cubicBezTo>
                  <a:pt x="9446" y="415471"/>
                  <a:pt x="343276" y="533400"/>
                  <a:pt x="359604" y="664028"/>
                </a:cubicBezTo>
                <a:cubicBezTo>
                  <a:pt x="375932" y="794656"/>
                  <a:pt x="237139" y="941613"/>
                  <a:pt x="98346" y="108857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1197"/>
            <a:ext cx="1292352" cy="10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0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Freeze-Frame 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systems send updates that have timestamps right in the update records</a:t>
            </a:r>
          </a:p>
          <a:p>
            <a:endParaRPr lang="en-US" dirty="0"/>
          </a:p>
          <a:p>
            <a:r>
              <a:rPr lang="en-US" dirty="0" smtClean="0"/>
              <a:t>For example, in the smart grid, “</a:t>
            </a:r>
            <a:r>
              <a:rPr lang="en-US" dirty="0" err="1" smtClean="0"/>
              <a:t>synchrophasor</a:t>
            </a:r>
            <a:r>
              <a:rPr lang="en-US" dirty="0" smtClean="0"/>
              <a:t> measurement devices” are used to track the power grid state, and they have GPS clocks built right in</a:t>
            </a:r>
          </a:p>
          <a:p>
            <a:endParaRPr lang="en-US" dirty="0"/>
          </a:p>
          <a:p>
            <a:r>
              <a:rPr lang="en-US" dirty="0" smtClean="0"/>
              <a:t>So if you monitor the power grid you have thousands of incoming time-stamped data streams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01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 Frame 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a plug-in to know how to find the GPS timestamp in the updates (else uses the server clock)</a:t>
            </a:r>
          </a:p>
          <a:p>
            <a:endParaRPr lang="en-US" dirty="0"/>
          </a:p>
          <a:p>
            <a:r>
              <a:rPr lang="en-US" dirty="0" smtClean="0"/>
              <a:t>But then when you do a write it can remember the time when the write occurred.</a:t>
            </a:r>
          </a:p>
          <a:p>
            <a:endParaRPr lang="en-US" dirty="0"/>
          </a:p>
          <a:p>
            <a:r>
              <a:rPr lang="en-US" dirty="0" smtClean="0"/>
              <a:t>Stores data in a CORFU-like memory-mapped log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 Frame 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r>
              <a:rPr lang="en-US" dirty="0" smtClean="0"/>
              <a:t>A file system read works like in Linux or Windows</a:t>
            </a:r>
          </a:p>
          <a:p>
            <a:endParaRPr lang="en-US" dirty="0"/>
          </a:p>
          <a:p>
            <a:r>
              <a:rPr lang="en-US" dirty="0" smtClean="0"/>
              <a:t>But FFFS also supports a special directory with a time in it and a read-only copy of the FS below it.</a:t>
            </a:r>
          </a:p>
          <a:p>
            <a:pPr lvl="1"/>
            <a:r>
              <a:rPr lang="en-US" dirty="0" smtClean="0"/>
              <a:t>The files and data are virtual: if you read these, FFFS looks up the data applicable at the exact time requested</a:t>
            </a:r>
          </a:p>
          <a:p>
            <a:pPr lvl="1"/>
            <a:r>
              <a:rPr lang="en-US" dirty="0" smtClean="0"/>
              <a:t>Accurate to about 1ms, and with logical consistency too (the same kind as from </a:t>
            </a:r>
            <a:r>
              <a:rPr lang="en-US" dirty="0" err="1" smtClean="0"/>
              <a:t>Chandy</a:t>
            </a:r>
            <a:r>
              <a:rPr lang="en-US" dirty="0" smtClean="0"/>
              <a:t>/Lamport!)</a:t>
            </a:r>
          </a:p>
          <a:p>
            <a:pPr lvl="1"/>
            <a:r>
              <a:rPr lang="en-US" dirty="0" smtClean="0"/>
              <a:t>So you can build applications that explore data in time…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557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“real-time”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We’ve seen that there really isn’t any foolproof way to build time-based applications at cloud scale</a:t>
            </a:r>
          </a:p>
          <a:p>
            <a:r>
              <a:rPr lang="en-US" dirty="0" smtClean="0"/>
              <a:t>For real-time data or computation replication:</a:t>
            </a:r>
            <a:endParaRPr lang="en-US" dirty="0"/>
          </a:p>
          <a:p>
            <a:pPr lvl="1"/>
            <a:r>
              <a:rPr lang="en-US" dirty="0" smtClean="0"/>
              <a:t>CASD illustrated how an all-or-nothing way of treating time can be too slow, and hard to “fix”</a:t>
            </a:r>
            <a:endParaRPr lang="en-US" dirty="0"/>
          </a:p>
          <a:p>
            <a:pPr lvl="1"/>
            <a:r>
              <a:rPr lang="en-US" dirty="0" smtClean="0"/>
              <a:t>In fact </a:t>
            </a:r>
            <a:r>
              <a:rPr lang="en-US" dirty="0" err="1" smtClean="0"/>
              <a:t>Vsync</a:t>
            </a:r>
            <a:r>
              <a:rPr lang="en-US" dirty="0" smtClean="0"/>
              <a:t> isn’t a real-time solution yet was fast enough to be used successfully in the French ATC</a:t>
            </a:r>
          </a:p>
          <a:p>
            <a:r>
              <a:rPr lang="en-US" dirty="0" smtClean="0"/>
              <a:t>Freeze Frame File System focuses on time in </a:t>
            </a:r>
            <a:r>
              <a:rPr lang="en-US" u="sng" dirty="0" smtClean="0"/>
              <a:t>storage</a:t>
            </a:r>
          </a:p>
          <a:p>
            <a:pPr lvl="1"/>
            <a:r>
              <a:rPr lang="en-US" dirty="0" smtClean="0"/>
              <a:t>The challenge becomes easier because we aren’t as focused on taking instant actions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1197"/>
            <a:ext cx="1292352" cy="10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24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computing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clear message is that in the cloud, we do better with designs that are asynchronous</a:t>
            </a:r>
          </a:p>
          <a:p>
            <a:pPr lvl="1"/>
            <a:r>
              <a:rPr lang="en-US" dirty="0" smtClean="0"/>
              <a:t>Recall that this word is about a pipelined style of computing, where updates are sent to the storage system to be registered, but we don’t “wait” for them to be finished.</a:t>
            </a:r>
          </a:p>
          <a:p>
            <a:pPr lvl="1"/>
            <a:r>
              <a:rPr lang="en-US" dirty="0" smtClean="0"/>
              <a:t>Asynchrony decouples the moving parts, allows the front-end of a system to move fast, while the back-end can do clever things like tracking time very accurately</a:t>
            </a:r>
          </a:p>
          <a:p>
            <a:r>
              <a:rPr lang="en-US" dirty="0" smtClean="0"/>
              <a:t>Synchronous solutions are too costly and slow.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12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with technology is about tradeoffs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bit like CAP, we apparently can have</a:t>
            </a:r>
          </a:p>
          <a:p>
            <a:pPr lvl="1"/>
            <a:r>
              <a:rPr lang="en-US" dirty="0" smtClean="0"/>
              <a:t>Systems that are fast, but don’t understand time</a:t>
            </a:r>
          </a:p>
          <a:p>
            <a:pPr lvl="1"/>
            <a:r>
              <a:rPr lang="en-US" dirty="0" smtClean="0"/>
              <a:t>Systems that have strong temporal guarantees, but that aren’t fast</a:t>
            </a:r>
          </a:p>
          <a:p>
            <a:r>
              <a:rPr lang="en-US" dirty="0" smtClean="0"/>
              <a:t>In some situations we can have speed and time (like FFFS) but this is partly because FFFS retrieves saved data after the fact.  </a:t>
            </a:r>
          </a:p>
          <a:p>
            <a:pPr lvl="1"/>
            <a:r>
              <a:rPr lang="en-US" dirty="0" smtClean="0"/>
              <a:t>Attempting </a:t>
            </a:r>
            <a:r>
              <a:rPr lang="en-US" dirty="0"/>
              <a:t>t</a:t>
            </a:r>
            <a:r>
              <a:rPr lang="en-US" dirty="0" smtClean="0"/>
              <a:t>o provide real-time guarantees “online”, as a system runs, is what made CASD stumble….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5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Real-Time Mechanism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We’ve discussed publish-subscribe</a:t>
            </a:r>
          </a:p>
          <a:p>
            <a:pPr lvl="1"/>
            <a:r>
              <a:rPr lang="en-US" dirty="0" smtClean="0"/>
              <a:t>Topic-based pub-sub systems (like the TIB system)</a:t>
            </a:r>
          </a:p>
          <a:p>
            <a:pPr lvl="1"/>
            <a:r>
              <a:rPr lang="en-US" dirty="0" smtClean="0"/>
              <a:t>Content-based pub-sub solutions (like Sienna)</a:t>
            </a:r>
          </a:p>
          <a:p>
            <a:pPr lvl="1"/>
            <a:endParaRPr lang="en-US" dirty="0"/>
          </a:p>
          <a:p>
            <a:r>
              <a:rPr lang="en-US" dirty="0" smtClean="0"/>
              <a:t>Real-time systems often center on a similar concept that is called a real-time data distribution service</a:t>
            </a:r>
          </a:p>
          <a:p>
            <a:pPr lvl="1"/>
            <a:r>
              <a:rPr lang="en-US" dirty="0" smtClean="0"/>
              <a:t>DDS technology has become highly standardized</a:t>
            </a:r>
          </a:p>
          <a:p>
            <a:pPr lvl="1"/>
            <a:r>
              <a:rPr lang="en-US" dirty="0" smtClean="0"/>
              <a:t>It mixes a kind of storage solution with a kind of pub-sub interface but the guarantees focus on real-time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DDS?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Data Distribution Service for Real-Time Systems </a:t>
            </a:r>
            <a:r>
              <a:rPr lang="en-US" dirty="0"/>
              <a:t>(DDS) is an Object Management Group (OMG) </a:t>
            </a:r>
            <a:r>
              <a:rPr lang="en-US" dirty="0" smtClean="0"/>
              <a:t>standard </a:t>
            </a:r>
            <a:r>
              <a:rPr lang="en-US" dirty="0"/>
              <a:t>that aims to enable scalable, real-time, dependable, high performance and interoperable data exchanges between publishers and subscribers. </a:t>
            </a:r>
            <a:endParaRPr lang="en-US" dirty="0" smtClean="0"/>
          </a:p>
          <a:p>
            <a:r>
              <a:rPr lang="en-US" dirty="0" smtClean="0"/>
              <a:t>DDS </a:t>
            </a:r>
            <a:r>
              <a:rPr lang="en-US" dirty="0"/>
              <a:t>is designed to address the needs of applications like financial trading, air traffic control, smart grid management, and other big data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38957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Traffic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12648" y="5638800"/>
            <a:ext cx="8153400" cy="609600"/>
          </a:xfrm>
        </p:spPr>
        <p:txBody>
          <a:bodyPr/>
          <a:lstStyle/>
          <a:p>
            <a:r>
              <a:rPr lang="en-US" dirty="0" smtClean="0"/>
              <a:t>DDS combines database and pub/sub functionality</a:t>
            </a:r>
            <a:endParaRPr lang="en-US" dirty="0"/>
          </a:p>
        </p:txBody>
      </p:sp>
      <p:pic>
        <p:nvPicPr>
          <p:cNvPr id="1026" name="Picture 2" descr="C:\Users\ken\AppData\Local\Microsoft\Windows\Temporary Internet Files\Content.IE5\12Z8ORRL\MC9003886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7526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29638" y="2971800"/>
            <a:ext cx="689762" cy="1371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62295" y="2492284"/>
            <a:ext cx="341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Owner</a:t>
            </a:r>
            <a:r>
              <a:rPr lang="en-US" i="1" dirty="0" smtClean="0"/>
              <a:t> </a:t>
            </a:r>
            <a:r>
              <a:rPr lang="en-US" dirty="0" smtClean="0"/>
              <a:t>of flight plan updates it… there can only be one owner.</a:t>
            </a:r>
            <a:endParaRPr lang="en-US" i="1" dirty="0"/>
          </a:p>
        </p:txBody>
      </p:sp>
      <p:sp>
        <p:nvSpPr>
          <p:cNvPr id="9" name="Can 8"/>
          <p:cNvSpPr/>
          <p:nvPr/>
        </p:nvSpPr>
        <p:spPr>
          <a:xfrm>
            <a:off x="1981200" y="4419600"/>
            <a:ext cx="50292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DDS makes the update persistent, records the ordering of the event, reports it to client systems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45629" y="3048000"/>
            <a:ext cx="402771" cy="13321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85710" y="3505200"/>
            <a:ext cx="1277090" cy="8749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ken\AppData\Local\Microsoft\Windows\Temporary Internet Files\Content.IE5\68LBZY0C\MC9003185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87" y="1716938"/>
            <a:ext cx="1255225" cy="15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48000" y="3703880"/>
            <a:ext cx="300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… Other clients see </a:t>
            </a:r>
            <a:br>
              <a:rPr lang="en-US" dirty="0" smtClean="0"/>
            </a:br>
            <a:r>
              <a:rPr lang="en-US" dirty="0" smtClean="0"/>
              <a:t>real-time read-only updates</a:t>
            </a:r>
            <a:endParaRPr lang="en-US" dirty="0"/>
          </a:p>
        </p:txBody>
      </p:sp>
      <p:pic>
        <p:nvPicPr>
          <p:cNvPr id="1030" name="Picture 6" descr="C:\Users\ken\AppData\Local\Microsoft\Windows\Temporary Internet Files\Content.IE5\12Z8ORRL\MC900388684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41" y="3082261"/>
            <a:ext cx="1048490" cy="13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8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Early in the semester we discussed a wide variety of possible guarantees a group communication system could provide</a:t>
            </a:r>
          </a:p>
          <a:p>
            <a:endParaRPr lang="en-US" dirty="0"/>
          </a:p>
          <a:p>
            <a:r>
              <a:rPr lang="en-US" dirty="0" smtClean="0"/>
              <a:t>Real-time systems often do this too but the more common term is </a:t>
            </a:r>
            <a:r>
              <a:rPr lang="en-US" i="1" dirty="0" smtClean="0"/>
              <a:t>quality of service </a:t>
            </a:r>
            <a:r>
              <a:rPr lang="en-US" dirty="0" smtClean="0"/>
              <a:t>in this case</a:t>
            </a:r>
          </a:p>
          <a:p>
            <a:pPr lvl="1"/>
            <a:r>
              <a:rPr lang="en-US" dirty="0" smtClean="0"/>
              <a:t>Describes the quality guarantees a subscriber can count upon when using the DDS</a:t>
            </a:r>
          </a:p>
          <a:p>
            <a:pPr lvl="1"/>
            <a:r>
              <a:rPr lang="en-US" dirty="0" smtClean="0"/>
              <a:t>Generally expressed in terms of throughput and latency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CASD (</a:t>
            </a:r>
            <a:r>
              <a:rPr lang="en-US" dirty="0" smtClean="0">
                <a:sym typeface="Symbol"/>
              </a:rPr>
              <a:t>-T atomic multicast)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start our discussion of DDS technology by looking at a form of multicast with </a:t>
            </a:r>
            <a:r>
              <a:rPr lang="en-US" dirty="0" err="1" smtClean="0"/>
              <a:t>QoS</a:t>
            </a:r>
            <a:r>
              <a:rPr lang="en-US" dirty="0" smtClean="0"/>
              <a:t> properties</a:t>
            </a:r>
          </a:p>
          <a:p>
            <a:pPr lvl="1"/>
            <a:r>
              <a:rPr lang="en-US" dirty="0" smtClean="0"/>
              <a:t>This particular example was drawn from the US Air Traffic Control effort of the period 1995-1998</a:t>
            </a:r>
          </a:p>
          <a:p>
            <a:pPr lvl="1"/>
            <a:r>
              <a:rPr lang="en-US" dirty="0" smtClean="0"/>
              <a:t>It was actually a failure, but there were many issues</a:t>
            </a:r>
          </a:p>
          <a:p>
            <a:pPr lvl="1"/>
            <a:r>
              <a:rPr lang="en-US" dirty="0" smtClean="0"/>
              <a:t>At the core was a DDS technology that combined the real-time protocol we will look at with a storage solution to make it durable, like making an Isis</a:t>
            </a:r>
            <a:r>
              <a:rPr lang="en-US" baseline="30000" dirty="0" smtClean="0"/>
              <a:t>2</a:t>
            </a:r>
            <a:r>
              <a:rPr lang="en-US" dirty="0" smtClean="0"/>
              <a:t> group durable by having it checkpoint to a log file (you use </a:t>
            </a:r>
            <a:r>
              <a:rPr lang="en-US" dirty="0" err="1" smtClean="0"/>
              <a:t>g.SetPersistent</a:t>
            </a:r>
            <a:r>
              <a:rPr lang="en-US" dirty="0" smtClean="0"/>
              <a:t>() or, with </a:t>
            </a:r>
            <a:r>
              <a:rPr lang="en-US" dirty="0" err="1" smtClean="0"/>
              <a:t>SafeSend</a:t>
            </a:r>
            <a:r>
              <a:rPr lang="en-US" dirty="0" smtClean="0"/>
              <a:t>, enable </a:t>
            </a:r>
            <a:r>
              <a:rPr lang="en-US" dirty="0" err="1" smtClean="0"/>
              <a:t>Paxos</a:t>
            </a:r>
            <a:r>
              <a:rPr lang="en-US" dirty="0" smtClean="0"/>
              <a:t> logging)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772400" cy="365125"/>
          </a:xfrm>
        </p:spPr>
        <p:txBody>
          <a:bodyPr/>
          <a:lstStyle/>
          <a:p>
            <a:pPr algn="ctr"/>
            <a:r>
              <a:rPr lang="en-US" smtClean="0"/>
              <a:t>CS5412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5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Real-time multicast: Problem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community that builds real-time systems favors proofs that the system is </a:t>
            </a:r>
            <a:r>
              <a:rPr lang="en-US" i="1" dirty="0" smtClean="0"/>
              <a:t>guaranteed</a:t>
            </a:r>
            <a:r>
              <a:rPr lang="en-US" dirty="0" smtClean="0"/>
              <a:t> to satisfy its timing bounds and objectives</a:t>
            </a:r>
          </a:p>
          <a:p>
            <a:endParaRPr lang="en-US" dirty="0"/>
          </a:p>
          <a:p>
            <a:r>
              <a:rPr lang="en-US" dirty="0" smtClean="0"/>
              <a:t>The community that does things like data replication in the cloud tends to favor speed</a:t>
            </a:r>
          </a:p>
          <a:p>
            <a:pPr lvl="1"/>
            <a:r>
              <a:rPr lang="en-US" dirty="0" smtClean="0"/>
              <a:t>We want the system to be fast</a:t>
            </a:r>
          </a:p>
          <a:p>
            <a:pPr lvl="1"/>
            <a:r>
              <a:rPr lang="en-US" dirty="0" smtClean="0"/>
              <a:t>Guarantees are great unless they slow the system down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7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4419</TotalTime>
  <Words>2235</Words>
  <Application>Microsoft Office PowerPoint</Application>
  <PresentationFormat>On-screen Show (4:3)</PresentationFormat>
  <Paragraphs>361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Segoe UI Light</vt:lpstr>
      <vt:lpstr>Symbol</vt:lpstr>
      <vt:lpstr>Times New Roman</vt:lpstr>
      <vt:lpstr>Tw Cen MT</vt:lpstr>
      <vt:lpstr>Wingdings</vt:lpstr>
      <vt:lpstr>Wingdings 2</vt:lpstr>
      <vt:lpstr>Median</vt:lpstr>
      <vt:lpstr>CS5412:  The RealTime Cloud</vt:lpstr>
      <vt:lpstr>Can the Cloud Support Real-Time?</vt:lpstr>
      <vt:lpstr>Many ways to ask this question</vt:lpstr>
      <vt:lpstr>Core Real-Time Mechanism</vt:lpstr>
      <vt:lpstr>What is the DDS?</vt:lpstr>
      <vt:lpstr>Air Traffic Example</vt:lpstr>
      <vt:lpstr>Quality of Service options</vt:lpstr>
      <vt:lpstr>CASD (-T atomic multicast)</vt:lpstr>
      <vt:lpstr>Real-time multicast: Problem statement</vt:lpstr>
      <vt:lpstr>Can a guarantee slow a system down?</vt:lpstr>
      <vt:lpstr>A real-time broadcast</vt:lpstr>
      <vt:lpstr>A real-time distributed shared memory</vt:lpstr>
      <vt:lpstr>Periodic process group: Marzullo</vt:lpstr>
      <vt:lpstr>The CASD protocol suite</vt:lpstr>
      <vt:lpstr>Basic idea of the CASD protocols</vt:lpstr>
      <vt:lpstr>CASD picture</vt:lpstr>
      <vt:lpstr>Idea of CASD</vt:lpstr>
      <vt:lpstr>The problems with CASD</vt:lpstr>
      <vt:lpstr>CASD in a more typical run</vt:lpstr>
      <vt:lpstr>... leading developers to employ more aggressive parameter settings</vt:lpstr>
      <vt:lpstr>CASD with over-aggressive paramter settings starts to “malfunction”</vt:lpstr>
      <vt:lpstr>CASD “mile high”</vt:lpstr>
      <vt:lpstr>How to repair CASD in this case?</vt:lpstr>
      <vt:lpstr>Why worry?</vt:lpstr>
      <vt:lpstr>Why worry?</vt:lpstr>
      <vt:lpstr>Using CASD in real environments</vt:lpstr>
      <vt:lpstr>Using CASD in real environments</vt:lpstr>
      <vt:lpstr>IBM found hard to use</vt:lpstr>
      <vt:lpstr>Why did Vsync succeed?</vt:lpstr>
      <vt:lpstr>Freeze Frame File System</vt:lpstr>
      <vt:lpstr>Freeze-Frame FS</vt:lpstr>
      <vt:lpstr>Freeze Frame FS</vt:lpstr>
      <vt:lpstr>Freeze Frame FS</vt:lpstr>
      <vt:lpstr>The concept of “real-time”</vt:lpstr>
      <vt:lpstr>Asynchronous computing</vt:lpstr>
      <vt:lpstr>Life with technology is about tradeoffs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Ken Birman</dc:creator>
  <cp:lastModifiedBy>Ken Birman</cp:lastModifiedBy>
  <cp:revision>275</cp:revision>
  <cp:lastPrinted>2012-04-23T20:01:47Z</cp:lastPrinted>
  <dcterms:created xsi:type="dcterms:W3CDTF">2006-08-16T00:00:00Z</dcterms:created>
  <dcterms:modified xsi:type="dcterms:W3CDTF">2016-04-08T18:23:26Z</dcterms:modified>
</cp:coreProperties>
</file>